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8" r:id="rId5"/>
    <p:sldId id="256" r:id="rId6"/>
    <p:sldId id="257" r:id="rId7"/>
    <p:sldId id="259" r:id="rId8"/>
    <p:sldId id="263" r:id="rId9"/>
    <p:sldId id="260" r:id="rId10"/>
    <p:sldId id="261" r:id="rId11"/>
    <p:sldId id="262" r:id="rId12"/>
    <p:sldId id="440" r:id="rId13"/>
    <p:sldId id="265" r:id="rId14"/>
    <p:sldId id="266" r:id="rId15"/>
    <p:sldId id="267" r:id="rId16"/>
    <p:sldId id="268" r:id="rId17"/>
    <p:sldId id="402" r:id="rId18"/>
    <p:sldId id="426" r:id="rId19"/>
    <p:sldId id="427" r:id="rId20"/>
    <p:sldId id="428" r:id="rId21"/>
    <p:sldId id="269" r:id="rId22"/>
    <p:sldId id="429" r:id="rId23"/>
    <p:sldId id="430" r:id="rId24"/>
    <p:sldId id="431" r:id="rId25"/>
    <p:sldId id="432" r:id="rId26"/>
    <p:sldId id="435" r:id="rId27"/>
    <p:sldId id="436" r:id="rId28"/>
    <p:sldId id="433" r:id="rId29"/>
    <p:sldId id="434" r:id="rId30"/>
    <p:sldId id="437" r:id="rId31"/>
    <p:sldId id="438" r:id="rId32"/>
    <p:sldId id="439" r:id="rId33"/>
    <p:sldId id="444" r:id="rId34"/>
    <p:sldId id="445" r:id="rId35"/>
    <p:sldId id="446" r:id="rId36"/>
    <p:sldId id="447" r:id="rId37"/>
    <p:sldId id="448" r:id="rId38"/>
    <p:sldId id="449" r:id="rId39"/>
    <p:sldId id="450" r:id="rId40"/>
    <p:sldId id="451" r:id="rId41"/>
    <p:sldId id="452" r:id="rId42"/>
    <p:sldId id="453" r:id="rId43"/>
    <p:sldId id="454" r:id="rId44"/>
    <p:sldId id="455" r:id="rId45"/>
    <p:sldId id="472" r:id="rId46"/>
    <p:sldId id="456" r:id="rId47"/>
    <p:sldId id="457" r:id="rId48"/>
    <p:sldId id="458" r:id="rId49"/>
    <p:sldId id="442" r:id="rId50"/>
    <p:sldId id="459" r:id="rId51"/>
    <p:sldId id="461" r:id="rId52"/>
    <p:sldId id="443" r:id="rId53"/>
    <p:sldId id="462" r:id="rId54"/>
    <p:sldId id="463" r:id="rId55"/>
    <p:sldId id="464" r:id="rId56"/>
    <p:sldId id="465" r:id="rId57"/>
    <p:sldId id="466" r:id="rId58"/>
    <p:sldId id="467" r:id="rId59"/>
    <p:sldId id="468" r:id="rId60"/>
    <p:sldId id="469" r:id="rId61"/>
    <p:sldId id="470" r:id="rId62"/>
    <p:sldId id="471" r:id="rId63"/>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17F0AFB-7EAE-4EA7-9AFC-0BFF06EEF900}">
          <p14:sldIdLst>
            <p14:sldId id="258"/>
            <p14:sldId id="256"/>
            <p14:sldId id="257"/>
            <p14:sldId id="259"/>
            <p14:sldId id="263"/>
            <p14:sldId id="260"/>
            <p14:sldId id="261"/>
            <p14:sldId id="262"/>
          </p14:sldIdLst>
        </p14:section>
        <p14:section name="Untitled Section" id="{1BBFA00A-2489-4114-B218-1EBD055E2AFF}">
          <p14:sldIdLst>
            <p14:sldId id="440"/>
            <p14:sldId id="265"/>
            <p14:sldId id="266"/>
            <p14:sldId id="267"/>
            <p14:sldId id="268"/>
            <p14:sldId id="402"/>
            <p14:sldId id="426"/>
            <p14:sldId id="427"/>
            <p14:sldId id="428"/>
            <p14:sldId id="269"/>
            <p14:sldId id="429"/>
            <p14:sldId id="430"/>
            <p14:sldId id="431"/>
            <p14:sldId id="432"/>
            <p14:sldId id="435"/>
            <p14:sldId id="436"/>
            <p14:sldId id="433"/>
            <p14:sldId id="434"/>
            <p14:sldId id="437"/>
            <p14:sldId id="438"/>
            <p14:sldId id="439"/>
            <p14:sldId id="444"/>
            <p14:sldId id="445"/>
            <p14:sldId id="446"/>
            <p14:sldId id="447"/>
            <p14:sldId id="448"/>
            <p14:sldId id="449"/>
            <p14:sldId id="450"/>
            <p14:sldId id="451"/>
            <p14:sldId id="452"/>
            <p14:sldId id="453"/>
            <p14:sldId id="454"/>
            <p14:sldId id="455"/>
            <p14:sldId id="472"/>
            <p14:sldId id="456"/>
            <p14:sldId id="457"/>
            <p14:sldId id="458"/>
            <p14:sldId id="442"/>
            <p14:sldId id="459"/>
            <p14:sldId id="461"/>
            <p14:sldId id="443"/>
            <p14:sldId id="462"/>
            <p14:sldId id="463"/>
            <p14:sldId id="464"/>
            <p14:sldId id="465"/>
            <p14:sldId id="466"/>
            <p14:sldId id="467"/>
            <p14:sldId id="468"/>
            <p14:sldId id="469"/>
            <p14:sldId id="470"/>
            <p14:sldId id="471"/>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C87D583-8C64-C126-4422-06993A24A3FB}" v="11" dt="2026-02-18T19:25:54.83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microsoft.com/office/2016/11/relationships/changesInfo" Target="changesInfos/changesInfo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theme" Target="theme/theme1.xml"/><Relationship Id="rId5" Type="http://schemas.openxmlformats.org/officeDocument/2006/relationships/slide" Target="slides/slide1.xml"/><Relationship Id="rId61" Type="http://schemas.openxmlformats.org/officeDocument/2006/relationships/slide" Target="slides/slide57.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presProps" Target="presProps.xml"/><Relationship Id="rId69" Type="http://schemas.microsoft.com/office/2015/10/relationships/revisionInfo" Target="revisionInfo.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tableStyles" Target="tableStyle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cNelis, Kathryn (EOHLC)" userId="S::kathryn.mcnelis@mass.gov::d97e5f11-5137-429b-aa8c-0847fab3e68e" providerId="AD" clId="Web-{8C87D583-8C64-C126-4422-06993A24A3FB}"/>
    <pc:docChg chg="modSld sldOrd">
      <pc:chgData name="McNelis, Kathryn (EOHLC)" userId="S::kathryn.mcnelis@mass.gov::d97e5f11-5137-429b-aa8c-0847fab3e68e" providerId="AD" clId="Web-{8C87D583-8C64-C126-4422-06993A24A3FB}" dt="2026-02-18T19:25:52.587" v="8" actId="20577"/>
      <pc:docMkLst>
        <pc:docMk/>
      </pc:docMkLst>
      <pc:sldChg chg="modSp">
        <pc:chgData name="McNelis, Kathryn (EOHLC)" userId="S::kathryn.mcnelis@mass.gov::d97e5f11-5137-429b-aa8c-0847fab3e68e" providerId="AD" clId="Web-{8C87D583-8C64-C126-4422-06993A24A3FB}" dt="2026-02-18T19:23:00.304" v="1" actId="20577"/>
        <pc:sldMkLst>
          <pc:docMk/>
          <pc:sldMk cId="62128557" sldId="267"/>
        </pc:sldMkLst>
        <pc:spChg chg="mod">
          <ac:chgData name="McNelis, Kathryn (EOHLC)" userId="S::kathryn.mcnelis@mass.gov::d97e5f11-5137-429b-aa8c-0847fab3e68e" providerId="AD" clId="Web-{8C87D583-8C64-C126-4422-06993A24A3FB}" dt="2026-02-18T19:23:00.304" v="1" actId="20577"/>
          <ac:spMkLst>
            <pc:docMk/>
            <pc:sldMk cId="62128557" sldId="267"/>
            <ac:spMk id="3" creationId="{4F6FCB10-AAAA-BC26-D081-39CB9935870E}"/>
          </ac:spMkLst>
        </pc:spChg>
      </pc:sldChg>
      <pc:sldChg chg="ord">
        <pc:chgData name="McNelis, Kathryn (EOHLC)" userId="S::kathryn.mcnelis@mass.gov::d97e5f11-5137-429b-aa8c-0847fab3e68e" providerId="AD" clId="Web-{8C87D583-8C64-C126-4422-06993A24A3FB}" dt="2026-02-18T19:24:31.914" v="2"/>
        <pc:sldMkLst>
          <pc:docMk/>
          <pc:sldMk cId="2497826313" sldId="449"/>
        </pc:sldMkLst>
      </pc:sldChg>
      <pc:sldChg chg="modSp">
        <pc:chgData name="McNelis, Kathryn (EOHLC)" userId="S::kathryn.mcnelis@mass.gov::d97e5f11-5137-429b-aa8c-0847fab3e68e" providerId="AD" clId="Web-{8C87D583-8C64-C126-4422-06993A24A3FB}" dt="2026-02-18T19:24:54.805" v="5" actId="20577"/>
        <pc:sldMkLst>
          <pc:docMk/>
          <pc:sldMk cId="857544550" sldId="452"/>
        </pc:sldMkLst>
        <pc:spChg chg="mod">
          <ac:chgData name="McNelis, Kathryn (EOHLC)" userId="S::kathryn.mcnelis@mass.gov::d97e5f11-5137-429b-aa8c-0847fab3e68e" providerId="AD" clId="Web-{8C87D583-8C64-C126-4422-06993A24A3FB}" dt="2026-02-18T19:24:54.805" v="5" actId="20577"/>
          <ac:spMkLst>
            <pc:docMk/>
            <pc:sldMk cId="857544550" sldId="452"/>
            <ac:spMk id="3" creationId="{7B703FCC-FEE6-27A2-8939-3799FC44BD5F}"/>
          </ac:spMkLst>
        </pc:spChg>
      </pc:sldChg>
      <pc:sldChg chg="ord">
        <pc:chgData name="McNelis, Kathryn (EOHLC)" userId="S::kathryn.mcnelis@mass.gov::d97e5f11-5137-429b-aa8c-0847fab3e68e" providerId="AD" clId="Web-{8C87D583-8C64-C126-4422-06993A24A3FB}" dt="2026-02-18T19:25:44.258" v="6"/>
        <pc:sldMkLst>
          <pc:docMk/>
          <pc:sldMk cId="3209307021" sldId="468"/>
        </pc:sldMkLst>
      </pc:sldChg>
      <pc:sldChg chg="modSp">
        <pc:chgData name="McNelis, Kathryn (EOHLC)" userId="S::kathryn.mcnelis@mass.gov::d97e5f11-5137-429b-aa8c-0847fab3e68e" providerId="AD" clId="Web-{8C87D583-8C64-C126-4422-06993A24A3FB}" dt="2026-02-18T19:25:52.587" v="8" actId="20577"/>
        <pc:sldMkLst>
          <pc:docMk/>
          <pc:sldMk cId="113596031" sldId="469"/>
        </pc:sldMkLst>
        <pc:spChg chg="mod">
          <ac:chgData name="McNelis, Kathryn (EOHLC)" userId="S::kathryn.mcnelis@mass.gov::d97e5f11-5137-429b-aa8c-0847fab3e68e" providerId="AD" clId="Web-{8C87D583-8C64-C126-4422-06993A24A3FB}" dt="2026-02-18T19:25:52.587" v="8" actId="20577"/>
          <ac:spMkLst>
            <pc:docMk/>
            <pc:sldMk cId="113596031" sldId="469"/>
            <ac:spMk id="3" creationId="{AE73B27A-6451-7DD8-2AF7-A3174D351AB1}"/>
          </ac:spMkLst>
        </pc:spChg>
      </pc:sldChg>
    </pc:docChg>
  </pc:docChgLst>
  <pc:docChgLst>
    <pc:chgData name="Roushanaei, Patricia (EOHLC)" userId="e210df90-9f70-4a3b-8295-b8b37ff6cc24" providerId="ADAL" clId="{705342C0-35A0-48D2-8448-7D6494E4A0A5}"/>
    <pc:docChg chg="custSel modSld">
      <pc:chgData name="Roushanaei, Patricia (EOHLC)" userId="e210df90-9f70-4a3b-8295-b8b37ff6cc24" providerId="ADAL" clId="{705342C0-35A0-48D2-8448-7D6494E4A0A5}" dt="2026-02-11T16:34:23.329" v="17" actId="255"/>
      <pc:docMkLst>
        <pc:docMk/>
      </pc:docMkLst>
      <pc:sldChg chg="modSp mod">
        <pc:chgData name="Roushanaei, Patricia (EOHLC)" userId="e210df90-9f70-4a3b-8295-b8b37ff6cc24" providerId="ADAL" clId="{705342C0-35A0-48D2-8448-7D6494E4A0A5}" dt="2026-02-11T16:33:13.461" v="9" actId="6549"/>
        <pc:sldMkLst>
          <pc:docMk/>
          <pc:sldMk cId="3298295722" sldId="443"/>
        </pc:sldMkLst>
        <pc:spChg chg="mod">
          <ac:chgData name="Roushanaei, Patricia (EOHLC)" userId="e210df90-9f70-4a3b-8295-b8b37ff6cc24" providerId="ADAL" clId="{705342C0-35A0-48D2-8448-7D6494E4A0A5}" dt="2026-02-11T16:33:13.461" v="9" actId="6549"/>
          <ac:spMkLst>
            <pc:docMk/>
            <pc:sldMk cId="3298295722" sldId="443"/>
            <ac:spMk id="3" creationId="{D232DE4A-EEEF-7956-CAA3-D2211B096836}"/>
          </ac:spMkLst>
        </pc:spChg>
      </pc:sldChg>
      <pc:sldChg chg="modSp mod">
        <pc:chgData name="Roushanaei, Patricia (EOHLC)" userId="e210df90-9f70-4a3b-8295-b8b37ff6cc24" providerId="ADAL" clId="{705342C0-35A0-48D2-8448-7D6494E4A0A5}" dt="2026-02-11T16:32:36.039" v="8" actId="27636"/>
        <pc:sldMkLst>
          <pc:docMk/>
          <pc:sldMk cId="2188854589" sldId="461"/>
        </pc:sldMkLst>
        <pc:spChg chg="mod">
          <ac:chgData name="Roushanaei, Patricia (EOHLC)" userId="e210df90-9f70-4a3b-8295-b8b37ff6cc24" providerId="ADAL" clId="{705342C0-35A0-48D2-8448-7D6494E4A0A5}" dt="2026-02-11T16:32:36.039" v="8" actId="27636"/>
          <ac:spMkLst>
            <pc:docMk/>
            <pc:sldMk cId="2188854589" sldId="461"/>
            <ac:spMk id="3" creationId="{62288894-1B08-1333-DA5E-F0062CF3980C}"/>
          </ac:spMkLst>
        </pc:spChg>
      </pc:sldChg>
      <pc:sldChg chg="modSp mod">
        <pc:chgData name="Roushanaei, Patricia (EOHLC)" userId="e210df90-9f70-4a3b-8295-b8b37ff6cc24" providerId="ADAL" clId="{705342C0-35A0-48D2-8448-7D6494E4A0A5}" dt="2026-02-11T16:33:56.583" v="16" actId="20577"/>
        <pc:sldMkLst>
          <pc:docMk/>
          <pc:sldMk cId="372819221" sldId="462"/>
        </pc:sldMkLst>
        <pc:spChg chg="mod">
          <ac:chgData name="Roushanaei, Patricia (EOHLC)" userId="e210df90-9f70-4a3b-8295-b8b37ff6cc24" providerId="ADAL" clId="{705342C0-35A0-48D2-8448-7D6494E4A0A5}" dt="2026-02-11T16:33:56.583" v="16" actId="20577"/>
          <ac:spMkLst>
            <pc:docMk/>
            <pc:sldMk cId="372819221" sldId="462"/>
            <ac:spMk id="3" creationId="{AE3B3216-A6B4-A5CB-B382-F61D41664E91}"/>
          </ac:spMkLst>
        </pc:spChg>
      </pc:sldChg>
      <pc:sldChg chg="modSp mod">
        <pc:chgData name="Roushanaei, Patricia (EOHLC)" userId="e210df90-9f70-4a3b-8295-b8b37ff6cc24" providerId="ADAL" clId="{705342C0-35A0-48D2-8448-7D6494E4A0A5}" dt="2026-02-11T16:34:23.329" v="17" actId="255"/>
        <pc:sldMkLst>
          <pc:docMk/>
          <pc:sldMk cId="3124856379" sldId="464"/>
        </pc:sldMkLst>
        <pc:spChg chg="mod">
          <ac:chgData name="Roushanaei, Patricia (EOHLC)" userId="e210df90-9f70-4a3b-8295-b8b37ff6cc24" providerId="ADAL" clId="{705342C0-35A0-48D2-8448-7D6494E4A0A5}" dt="2026-02-11T16:34:23.329" v="17" actId="255"/>
          <ac:spMkLst>
            <pc:docMk/>
            <pc:sldMk cId="3124856379" sldId="464"/>
            <ac:spMk id="3" creationId="{1C0DB36D-5475-9326-3D61-E63D204BA475}"/>
          </ac:spMkLst>
        </pc:spChg>
      </pc:sldChg>
    </pc:docChg>
  </pc:docChgLst>
  <pc:docChgLst>
    <pc:chgData name="McNelis, Kathryn (EOHLC)" userId="S::kathryn.mcnelis@mass.gov::d97e5f11-5137-429b-aa8c-0847fab3e68e" providerId="AD" clId="Web-{E4EB0699-F34D-E031-AE37-F00E997A6096}"/>
    <pc:docChg chg="modSld">
      <pc:chgData name="McNelis, Kathryn (EOHLC)" userId="S::kathryn.mcnelis@mass.gov::d97e5f11-5137-429b-aa8c-0847fab3e68e" providerId="AD" clId="Web-{E4EB0699-F34D-E031-AE37-F00E997A6096}" dt="2026-02-11T22:09:20.467" v="231" actId="20577"/>
      <pc:docMkLst>
        <pc:docMk/>
      </pc:docMkLst>
      <pc:sldChg chg="modSp">
        <pc:chgData name="McNelis, Kathryn (EOHLC)" userId="S::kathryn.mcnelis@mass.gov::d97e5f11-5137-429b-aa8c-0847fab3e68e" providerId="AD" clId="Web-{E4EB0699-F34D-E031-AE37-F00E997A6096}" dt="2026-02-11T21:32:06.405" v="0" actId="20577"/>
        <pc:sldMkLst>
          <pc:docMk/>
          <pc:sldMk cId="233189210" sldId="256"/>
        </pc:sldMkLst>
        <pc:spChg chg="mod">
          <ac:chgData name="McNelis, Kathryn (EOHLC)" userId="S::kathryn.mcnelis@mass.gov::d97e5f11-5137-429b-aa8c-0847fab3e68e" providerId="AD" clId="Web-{E4EB0699-F34D-E031-AE37-F00E997A6096}" dt="2026-02-11T21:32:06.405" v="0" actId="20577"/>
          <ac:spMkLst>
            <pc:docMk/>
            <pc:sldMk cId="233189210" sldId="256"/>
            <ac:spMk id="2" creationId="{BDEBE101-3111-F07C-6CBA-47623F671806}"/>
          </ac:spMkLst>
        </pc:spChg>
      </pc:sldChg>
      <pc:sldChg chg="modSp">
        <pc:chgData name="McNelis, Kathryn (EOHLC)" userId="S::kathryn.mcnelis@mass.gov::d97e5f11-5137-429b-aa8c-0847fab3e68e" providerId="AD" clId="Web-{E4EB0699-F34D-E031-AE37-F00E997A6096}" dt="2026-02-11T21:36:49.390" v="13" actId="20577"/>
        <pc:sldMkLst>
          <pc:docMk/>
          <pc:sldMk cId="2305920607" sldId="261"/>
        </pc:sldMkLst>
        <pc:spChg chg="mod">
          <ac:chgData name="McNelis, Kathryn (EOHLC)" userId="S::kathryn.mcnelis@mass.gov::d97e5f11-5137-429b-aa8c-0847fab3e68e" providerId="AD" clId="Web-{E4EB0699-F34D-E031-AE37-F00E997A6096}" dt="2026-02-11T21:36:49.390" v="13" actId="20577"/>
          <ac:spMkLst>
            <pc:docMk/>
            <pc:sldMk cId="2305920607" sldId="261"/>
            <ac:spMk id="3" creationId="{0AEC2D10-DA5F-D68E-8269-89CCFB7716B3}"/>
          </ac:spMkLst>
        </pc:spChg>
      </pc:sldChg>
      <pc:sldChg chg="modSp">
        <pc:chgData name="McNelis, Kathryn (EOHLC)" userId="S::kathryn.mcnelis@mass.gov::d97e5f11-5137-429b-aa8c-0847fab3e68e" providerId="AD" clId="Web-{E4EB0699-F34D-E031-AE37-F00E997A6096}" dt="2026-02-11T21:33:16.061" v="10" actId="20577"/>
        <pc:sldMkLst>
          <pc:docMk/>
          <pc:sldMk cId="1542163395" sldId="263"/>
        </pc:sldMkLst>
        <pc:spChg chg="mod">
          <ac:chgData name="McNelis, Kathryn (EOHLC)" userId="S::kathryn.mcnelis@mass.gov::d97e5f11-5137-429b-aa8c-0847fab3e68e" providerId="AD" clId="Web-{E4EB0699-F34D-E031-AE37-F00E997A6096}" dt="2026-02-11T21:33:16.061" v="10" actId="20577"/>
          <ac:spMkLst>
            <pc:docMk/>
            <pc:sldMk cId="1542163395" sldId="263"/>
            <ac:spMk id="3" creationId="{1B7B9FAD-5DE4-D5A8-10A7-6BFA68C77BA5}"/>
          </ac:spMkLst>
        </pc:spChg>
      </pc:sldChg>
      <pc:sldChg chg="modSp">
        <pc:chgData name="McNelis, Kathryn (EOHLC)" userId="S::kathryn.mcnelis@mass.gov::d97e5f11-5137-429b-aa8c-0847fab3e68e" providerId="AD" clId="Web-{E4EB0699-F34D-E031-AE37-F00E997A6096}" dt="2026-02-11T21:38:14.983" v="18" actId="20577"/>
        <pc:sldMkLst>
          <pc:docMk/>
          <pc:sldMk cId="2467322537" sldId="265"/>
        </pc:sldMkLst>
        <pc:spChg chg="mod">
          <ac:chgData name="McNelis, Kathryn (EOHLC)" userId="S::kathryn.mcnelis@mass.gov::d97e5f11-5137-429b-aa8c-0847fab3e68e" providerId="AD" clId="Web-{E4EB0699-F34D-E031-AE37-F00E997A6096}" dt="2026-02-11T21:38:14.983" v="18" actId="20577"/>
          <ac:spMkLst>
            <pc:docMk/>
            <pc:sldMk cId="2467322537" sldId="265"/>
            <ac:spMk id="6" creationId="{B4D898F0-4BE8-BE56-04A9-0496312F24D6}"/>
          </ac:spMkLst>
        </pc:spChg>
      </pc:sldChg>
      <pc:sldChg chg="modSp">
        <pc:chgData name="McNelis, Kathryn (EOHLC)" userId="S::kathryn.mcnelis@mass.gov::d97e5f11-5137-429b-aa8c-0847fab3e68e" providerId="AD" clId="Web-{E4EB0699-F34D-E031-AE37-F00E997A6096}" dt="2026-02-11T22:09:20.467" v="231" actId="20577"/>
        <pc:sldMkLst>
          <pc:docMk/>
          <pc:sldMk cId="1284680600" sldId="435"/>
        </pc:sldMkLst>
        <pc:spChg chg="mod">
          <ac:chgData name="McNelis, Kathryn (EOHLC)" userId="S::kathryn.mcnelis@mass.gov::d97e5f11-5137-429b-aa8c-0847fab3e68e" providerId="AD" clId="Web-{E4EB0699-F34D-E031-AE37-F00E997A6096}" dt="2026-02-11T22:09:20.467" v="231" actId="20577"/>
          <ac:spMkLst>
            <pc:docMk/>
            <pc:sldMk cId="1284680600" sldId="435"/>
            <ac:spMk id="3" creationId="{71ED2056-4E32-3D39-6EE1-CCCBDD4F1B24}"/>
          </ac:spMkLst>
        </pc:spChg>
      </pc:sldChg>
      <pc:sldChg chg="modSp">
        <pc:chgData name="McNelis, Kathryn (EOHLC)" userId="S::kathryn.mcnelis@mass.gov::d97e5f11-5137-429b-aa8c-0847fab3e68e" providerId="AD" clId="Web-{E4EB0699-F34D-E031-AE37-F00E997A6096}" dt="2026-02-11T22:08:15.389" v="224" actId="20577"/>
        <pc:sldMkLst>
          <pc:docMk/>
          <pc:sldMk cId="2841911240" sldId="451"/>
        </pc:sldMkLst>
        <pc:spChg chg="mod">
          <ac:chgData name="McNelis, Kathryn (EOHLC)" userId="S::kathryn.mcnelis@mass.gov::d97e5f11-5137-429b-aa8c-0847fab3e68e" providerId="AD" clId="Web-{E4EB0699-F34D-E031-AE37-F00E997A6096}" dt="2026-02-11T22:08:15.389" v="224" actId="20577"/>
          <ac:spMkLst>
            <pc:docMk/>
            <pc:sldMk cId="2841911240" sldId="451"/>
            <ac:spMk id="3" creationId="{F8385C31-FC8F-9441-52DE-82CB33DDC84C}"/>
          </ac:spMkLst>
        </pc:spChg>
      </pc:sldChg>
      <pc:sldChg chg="modSp">
        <pc:chgData name="McNelis, Kathryn (EOHLC)" userId="S::kathryn.mcnelis@mass.gov::d97e5f11-5137-429b-aa8c-0847fab3e68e" providerId="AD" clId="Web-{E4EB0699-F34D-E031-AE37-F00E997A6096}" dt="2026-02-11T22:07:45.717" v="219"/>
        <pc:sldMkLst>
          <pc:docMk/>
          <pc:sldMk cId="857544550" sldId="452"/>
        </pc:sldMkLst>
        <pc:spChg chg="mod">
          <ac:chgData name="McNelis, Kathryn (EOHLC)" userId="S::kathryn.mcnelis@mass.gov::d97e5f11-5137-429b-aa8c-0847fab3e68e" providerId="AD" clId="Web-{E4EB0699-F34D-E031-AE37-F00E997A6096}" dt="2026-02-11T22:07:45.717" v="219"/>
          <ac:spMkLst>
            <pc:docMk/>
            <pc:sldMk cId="857544550" sldId="452"/>
            <ac:spMk id="3" creationId="{7B703FCC-FEE6-27A2-8939-3799FC44BD5F}"/>
          </ac:spMkLst>
        </pc:spChg>
      </pc:sldChg>
      <pc:sldChg chg="modSp">
        <pc:chgData name="McNelis, Kathryn (EOHLC)" userId="S::kathryn.mcnelis@mass.gov::d97e5f11-5137-429b-aa8c-0847fab3e68e" providerId="AD" clId="Web-{E4EB0699-F34D-E031-AE37-F00E997A6096}" dt="2026-02-11T22:05:45.795" v="218"/>
        <pc:sldMkLst>
          <pc:docMk/>
          <pc:sldMk cId="372819221" sldId="462"/>
        </pc:sldMkLst>
        <pc:spChg chg="mod">
          <ac:chgData name="McNelis, Kathryn (EOHLC)" userId="S::kathryn.mcnelis@mass.gov::d97e5f11-5137-429b-aa8c-0847fab3e68e" providerId="AD" clId="Web-{E4EB0699-F34D-E031-AE37-F00E997A6096}" dt="2026-02-11T22:05:45.795" v="218"/>
          <ac:spMkLst>
            <pc:docMk/>
            <pc:sldMk cId="372819221" sldId="462"/>
            <ac:spMk id="3" creationId="{AE3B3216-A6B4-A5CB-B382-F61D41664E91}"/>
          </ac:spMkLst>
        </pc:spChg>
      </pc:sldChg>
    </pc:docChg>
  </pc:docChgLst>
  <pc:docChgLst>
    <pc:chgData name="Roushanaei, Patricia (EOHLC)" userId="S::patricia.roushanaei@mass.gov::e210df90-9f70-4a3b-8295-b8b37ff6cc24" providerId="AD" clId="Web-{C889D525-061B-6E1B-640B-3FBE60428683}"/>
    <pc:docChg chg="modSld sldOrd">
      <pc:chgData name="Roushanaei, Patricia (EOHLC)" userId="S::patricia.roushanaei@mass.gov::e210df90-9f70-4a3b-8295-b8b37ff6cc24" providerId="AD" clId="Web-{C889D525-061B-6E1B-640B-3FBE60428683}" dt="2026-02-11T16:17:18.154" v="20"/>
      <pc:docMkLst>
        <pc:docMk/>
      </pc:docMkLst>
      <pc:sldChg chg="modSp">
        <pc:chgData name="Roushanaei, Patricia (EOHLC)" userId="S::patricia.roushanaei@mass.gov::e210df90-9f70-4a3b-8295-b8b37ff6cc24" providerId="AD" clId="Web-{C889D525-061B-6E1B-640B-3FBE60428683}" dt="2026-02-11T16:10:57.417" v="5" actId="20577"/>
        <pc:sldMkLst>
          <pc:docMk/>
          <pc:sldMk cId="3124856379" sldId="464"/>
        </pc:sldMkLst>
        <pc:spChg chg="mod">
          <ac:chgData name="Roushanaei, Patricia (EOHLC)" userId="S::patricia.roushanaei@mass.gov::e210df90-9f70-4a3b-8295-b8b37ff6cc24" providerId="AD" clId="Web-{C889D525-061B-6E1B-640B-3FBE60428683}" dt="2026-02-11T16:10:57.417" v="5" actId="20577"/>
          <ac:spMkLst>
            <pc:docMk/>
            <pc:sldMk cId="3124856379" sldId="464"/>
            <ac:spMk id="3" creationId="{1C0DB36D-5475-9326-3D61-E63D204BA475}"/>
          </ac:spMkLst>
        </pc:spChg>
      </pc:sldChg>
      <pc:sldChg chg="ord">
        <pc:chgData name="Roushanaei, Patricia (EOHLC)" userId="S::patricia.roushanaei@mass.gov::e210df90-9f70-4a3b-8295-b8b37ff6cc24" providerId="AD" clId="Web-{C889D525-061B-6E1B-640B-3FBE60428683}" dt="2026-02-11T16:17:18.154" v="20"/>
        <pc:sldMkLst>
          <pc:docMk/>
          <pc:sldMk cId="704833953" sldId="470"/>
        </pc:sldMkLst>
      </pc:sldChg>
      <pc:sldChg chg="modSp">
        <pc:chgData name="Roushanaei, Patricia (EOHLC)" userId="S::patricia.roushanaei@mass.gov::e210df90-9f70-4a3b-8295-b8b37ff6cc24" providerId="AD" clId="Web-{C889D525-061B-6E1B-640B-3FBE60428683}" dt="2026-02-11T16:13:13.535" v="19" actId="20577"/>
        <pc:sldMkLst>
          <pc:docMk/>
          <pc:sldMk cId="3866649922" sldId="472"/>
        </pc:sldMkLst>
        <pc:spChg chg="mod">
          <ac:chgData name="Roushanaei, Patricia (EOHLC)" userId="S::patricia.roushanaei@mass.gov::e210df90-9f70-4a3b-8295-b8b37ff6cc24" providerId="AD" clId="Web-{C889D525-061B-6E1B-640B-3FBE60428683}" dt="2026-02-11T16:13:00.363" v="16" actId="20577"/>
          <ac:spMkLst>
            <pc:docMk/>
            <pc:sldMk cId="3866649922" sldId="472"/>
            <ac:spMk id="2" creationId="{4C1DEF98-2531-36EB-14B7-ABD940E60A45}"/>
          </ac:spMkLst>
        </pc:spChg>
        <pc:spChg chg="mod">
          <ac:chgData name="Roushanaei, Patricia (EOHLC)" userId="S::patricia.roushanaei@mass.gov::e210df90-9f70-4a3b-8295-b8b37ff6cc24" providerId="AD" clId="Web-{C889D525-061B-6E1B-640B-3FBE60428683}" dt="2026-02-11T16:13:13.535" v="19" actId="20577"/>
          <ac:spMkLst>
            <pc:docMk/>
            <pc:sldMk cId="3866649922" sldId="472"/>
            <ac:spMk id="3" creationId="{F6488ED4-8913-BE27-EADE-D7DE398F7B2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CD120-9485-113A-C93A-593B540B512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BB92DD4-7AAC-CD8F-89D9-5527099924F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EEF3773-9DE5-9460-9E98-F73E9105DA7D}"/>
              </a:ext>
            </a:extLst>
          </p:cNvPr>
          <p:cNvSpPr>
            <a:spLocks noGrp="1"/>
          </p:cNvSpPr>
          <p:nvPr>
            <p:ph type="dt" sz="half" idx="10"/>
          </p:nvPr>
        </p:nvSpPr>
        <p:spPr/>
        <p:txBody>
          <a:bodyPr/>
          <a:lstStyle/>
          <a:p>
            <a:fld id="{89A3F629-27D0-4EDE-AEAE-591EC345F0F7}" type="datetimeFigureOut">
              <a:rPr lang="en-US" smtClean="0"/>
              <a:t>2/18/2026</a:t>
            </a:fld>
            <a:endParaRPr lang="en-US"/>
          </a:p>
        </p:txBody>
      </p:sp>
      <p:sp>
        <p:nvSpPr>
          <p:cNvPr id="5" name="Footer Placeholder 4">
            <a:extLst>
              <a:ext uri="{FF2B5EF4-FFF2-40B4-BE49-F238E27FC236}">
                <a16:creationId xmlns:a16="http://schemas.microsoft.com/office/drawing/2014/main" id="{310C2E35-693F-7ED9-E870-51DF424353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2823969-3B93-3B73-3454-47DDA0AC2289}"/>
              </a:ext>
            </a:extLst>
          </p:cNvPr>
          <p:cNvSpPr>
            <a:spLocks noGrp="1"/>
          </p:cNvSpPr>
          <p:nvPr>
            <p:ph type="sldNum" sz="quarter" idx="12"/>
          </p:nvPr>
        </p:nvSpPr>
        <p:spPr/>
        <p:txBody>
          <a:bodyPr/>
          <a:lstStyle/>
          <a:p>
            <a:fld id="{E87E92ED-8392-4B3C-9176-91E5EF4030CF}" type="slidenum">
              <a:rPr lang="en-US" smtClean="0"/>
              <a:t>‹#›</a:t>
            </a:fld>
            <a:endParaRPr lang="en-US"/>
          </a:p>
        </p:txBody>
      </p:sp>
    </p:spTree>
    <p:extLst>
      <p:ext uri="{BB962C8B-B14F-4D97-AF65-F5344CB8AC3E}">
        <p14:creationId xmlns:p14="http://schemas.microsoft.com/office/powerpoint/2010/main" val="3416679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3204D2-5A42-0910-DFA0-002B2AB388E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9D21539-4B0E-2647-9765-E45F7BB1FD0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AD3025-222E-5DE4-6562-F1C9EE233B5B}"/>
              </a:ext>
            </a:extLst>
          </p:cNvPr>
          <p:cNvSpPr>
            <a:spLocks noGrp="1"/>
          </p:cNvSpPr>
          <p:nvPr>
            <p:ph type="dt" sz="half" idx="10"/>
          </p:nvPr>
        </p:nvSpPr>
        <p:spPr/>
        <p:txBody>
          <a:bodyPr/>
          <a:lstStyle/>
          <a:p>
            <a:fld id="{89A3F629-27D0-4EDE-AEAE-591EC345F0F7}" type="datetimeFigureOut">
              <a:rPr lang="en-US" smtClean="0"/>
              <a:t>2/18/2026</a:t>
            </a:fld>
            <a:endParaRPr lang="en-US"/>
          </a:p>
        </p:txBody>
      </p:sp>
      <p:sp>
        <p:nvSpPr>
          <p:cNvPr id="5" name="Footer Placeholder 4">
            <a:extLst>
              <a:ext uri="{FF2B5EF4-FFF2-40B4-BE49-F238E27FC236}">
                <a16:creationId xmlns:a16="http://schemas.microsoft.com/office/drawing/2014/main" id="{424392F8-F58B-1D44-4685-5EFEA6C593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E955C2-1674-9D65-38C6-241A49440093}"/>
              </a:ext>
            </a:extLst>
          </p:cNvPr>
          <p:cNvSpPr>
            <a:spLocks noGrp="1"/>
          </p:cNvSpPr>
          <p:nvPr>
            <p:ph type="sldNum" sz="quarter" idx="12"/>
          </p:nvPr>
        </p:nvSpPr>
        <p:spPr/>
        <p:txBody>
          <a:bodyPr/>
          <a:lstStyle/>
          <a:p>
            <a:fld id="{E87E92ED-8392-4B3C-9176-91E5EF4030CF}" type="slidenum">
              <a:rPr lang="en-US" smtClean="0"/>
              <a:t>‹#›</a:t>
            </a:fld>
            <a:endParaRPr lang="en-US"/>
          </a:p>
        </p:txBody>
      </p:sp>
    </p:spTree>
    <p:extLst>
      <p:ext uri="{BB962C8B-B14F-4D97-AF65-F5344CB8AC3E}">
        <p14:creationId xmlns:p14="http://schemas.microsoft.com/office/powerpoint/2010/main" val="10144271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906C6AA-A420-32AE-70EF-A38279F1F43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83C4E1D-EB11-7755-613C-87A0F371D76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19D3FF-369D-9A4A-A318-2D0F9D4F7A86}"/>
              </a:ext>
            </a:extLst>
          </p:cNvPr>
          <p:cNvSpPr>
            <a:spLocks noGrp="1"/>
          </p:cNvSpPr>
          <p:nvPr>
            <p:ph type="dt" sz="half" idx="10"/>
          </p:nvPr>
        </p:nvSpPr>
        <p:spPr/>
        <p:txBody>
          <a:bodyPr/>
          <a:lstStyle/>
          <a:p>
            <a:fld id="{89A3F629-27D0-4EDE-AEAE-591EC345F0F7}" type="datetimeFigureOut">
              <a:rPr lang="en-US" smtClean="0"/>
              <a:t>2/18/2026</a:t>
            </a:fld>
            <a:endParaRPr lang="en-US"/>
          </a:p>
        </p:txBody>
      </p:sp>
      <p:sp>
        <p:nvSpPr>
          <p:cNvPr id="5" name="Footer Placeholder 4">
            <a:extLst>
              <a:ext uri="{FF2B5EF4-FFF2-40B4-BE49-F238E27FC236}">
                <a16:creationId xmlns:a16="http://schemas.microsoft.com/office/drawing/2014/main" id="{042F8F28-5AA9-5A44-CBB6-C966CF0225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C3B3E0-1E04-01DB-E8E8-AF869B145ED4}"/>
              </a:ext>
            </a:extLst>
          </p:cNvPr>
          <p:cNvSpPr>
            <a:spLocks noGrp="1"/>
          </p:cNvSpPr>
          <p:nvPr>
            <p:ph type="sldNum" sz="quarter" idx="12"/>
          </p:nvPr>
        </p:nvSpPr>
        <p:spPr/>
        <p:txBody>
          <a:bodyPr/>
          <a:lstStyle/>
          <a:p>
            <a:fld id="{E87E92ED-8392-4B3C-9176-91E5EF4030CF}" type="slidenum">
              <a:rPr lang="en-US" smtClean="0"/>
              <a:t>‹#›</a:t>
            </a:fld>
            <a:endParaRPr lang="en-US"/>
          </a:p>
        </p:txBody>
      </p:sp>
    </p:spTree>
    <p:extLst>
      <p:ext uri="{BB962C8B-B14F-4D97-AF65-F5344CB8AC3E}">
        <p14:creationId xmlns:p14="http://schemas.microsoft.com/office/powerpoint/2010/main" val="69407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4CF4CD-A1D4-62E5-EFF5-06F673AA5E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A4F761-99D0-5595-1BB2-D3DD9F1FA0A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E27FBF-1983-DDC2-72E7-C05190B5AF2C}"/>
              </a:ext>
            </a:extLst>
          </p:cNvPr>
          <p:cNvSpPr>
            <a:spLocks noGrp="1"/>
          </p:cNvSpPr>
          <p:nvPr>
            <p:ph type="dt" sz="half" idx="10"/>
          </p:nvPr>
        </p:nvSpPr>
        <p:spPr/>
        <p:txBody>
          <a:bodyPr/>
          <a:lstStyle/>
          <a:p>
            <a:fld id="{89A3F629-27D0-4EDE-AEAE-591EC345F0F7}" type="datetimeFigureOut">
              <a:rPr lang="en-US" smtClean="0"/>
              <a:t>2/18/2026</a:t>
            </a:fld>
            <a:endParaRPr lang="en-US"/>
          </a:p>
        </p:txBody>
      </p:sp>
      <p:sp>
        <p:nvSpPr>
          <p:cNvPr id="5" name="Footer Placeholder 4">
            <a:extLst>
              <a:ext uri="{FF2B5EF4-FFF2-40B4-BE49-F238E27FC236}">
                <a16:creationId xmlns:a16="http://schemas.microsoft.com/office/drawing/2014/main" id="{F07854FF-4D2B-FE83-5FE1-C51F9895C0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5F414B-0235-0C8B-5DBC-191BA2939282}"/>
              </a:ext>
            </a:extLst>
          </p:cNvPr>
          <p:cNvSpPr>
            <a:spLocks noGrp="1"/>
          </p:cNvSpPr>
          <p:nvPr>
            <p:ph type="sldNum" sz="quarter" idx="12"/>
          </p:nvPr>
        </p:nvSpPr>
        <p:spPr/>
        <p:txBody>
          <a:bodyPr/>
          <a:lstStyle/>
          <a:p>
            <a:fld id="{E87E92ED-8392-4B3C-9176-91E5EF4030CF}" type="slidenum">
              <a:rPr lang="en-US" smtClean="0"/>
              <a:t>‹#›</a:t>
            </a:fld>
            <a:endParaRPr lang="en-US"/>
          </a:p>
        </p:txBody>
      </p:sp>
    </p:spTree>
    <p:extLst>
      <p:ext uri="{BB962C8B-B14F-4D97-AF65-F5344CB8AC3E}">
        <p14:creationId xmlns:p14="http://schemas.microsoft.com/office/powerpoint/2010/main" val="15515580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DC0DEA-2739-398E-63E1-583A8CFF67C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DB0D6CC-522E-9C87-E1B6-989417FCA23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BE8B0DB-50B2-E230-B78E-1BA60D8CCA2C}"/>
              </a:ext>
            </a:extLst>
          </p:cNvPr>
          <p:cNvSpPr>
            <a:spLocks noGrp="1"/>
          </p:cNvSpPr>
          <p:nvPr>
            <p:ph type="dt" sz="half" idx="10"/>
          </p:nvPr>
        </p:nvSpPr>
        <p:spPr/>
        <p:txBody>
          <a:bodyPr/>
          <a:lstStyle/>
          <a:p>
            <a:fld id="{89A3F629-27D0-4EDE-AEAE-591EC345F0F7}" type="datetimeFigureOut">
              <a:rPr lang="en-US" smtClean="0"/>
              <a:t>2/18/2026</a:t>
            </a:fld>
            <a:endParaRPr lang="en-US"/>
          </a:p>
        </p:txBody>
      </p:sp>
      <p:sp>
        <p:nvSpPr>
          <p:cNvPr id="5" name="Footer Placeholder 4">
            <a:extLst>
              <a:ext uri="{FF2B5EF4-FFF2-40B4-BE49-F238E27FC236}">
                <a16:creationId xmlns:a16="http://schemas.microsoft.com/office/drawing/2014/main" id="{86EA8EC4-0B1A-CEBC-1060-C1601BD797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A70166-AA3E-4AB9-00E8-79729EFD3613}"/>
              </a:ext>
            </a:extLst>
          </p:cNvPr>
          <p:cNvSpPr>
            <a:spLocks noGrp="1"/>
          </p:cNvSpPr>
          <p:nvPr>
            <p:ph type="sldNum" sz="quarter" idx="12"/>
          </p:nvPr>
        </p:nvSpPr>
        <p:spPr/>
        <p:txBody>
          <a:bodyPr/>
          <a:lstStyle/>
          <a:p>
            <a:fld id="{E87E92ED-8392-4B3C-9176-91E5EF4030CF}" type="slidenum">
              <a:rPr lang="en-US" smtClean="0"/>
              <a:t>‹#›</a:t>
            </a:fld>
            <a:endParaRPr lang="en-US"/>
          </a:p>
        </p:txBody>
      </p:sp>
    </p:spTree>
    <p:extLst>
      <p:ext uri="{BB962C8B-B14F-4D97-AF65-F5344CB8AC3E}">
        <p14:creationId xmlns:p14="http://schemas.microsoft.com/office/powerpoint/2010/main" val="3329607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510A6-D169-B9A0-3770-B9FA4743EF3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6B447FF-5033-31DF-0867-289FA6AF2DE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2724CF6-BCC8-1E0A-D1FC-1C039BEC5FC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D656B98-76CC-2B0D-877E-04CA4CDFD0AA}"/>
              </a:ext>
            </a:extLst>
          </p:cNvPr>
          <p:cNvSpPr>
            <a:spLocks noGrp="1"/>
          </p:cNvSpPr>
          <p:nvPr>
            <p:ph type="dt" sz="half" idx="10"/>
          </p:nvPr>
        </p:nvSpPr>
        <p:spPr/>
        <p:txBody>
          <a:bodyPr/>
          <a:lstStyle/>
          <a:p>
            <a:fld id="{89A3F629-27D0-4EDE-AEAE-591EC345F0F7}" type="datetimeFigureOut">
              <a:rPr lang="en-US" smtClean="0"/>
              <a:t>2/18/2026</a:t>
            </a:fld>
            <a:endParaRPr lang="en-US"/>
          </a:p>
        </p:txBody>
      </p:sp>
      <p:sp>
        <p:nvSpPr>
          <p:cNvPr id="6" name="Footer Placeholder 5">
            <a:extLst>
              <a:ext uri="{FF2B5EF4-FFF2-40B4-BE49-F238E27FC236}">
                <a16:creationId xmlns:a16="http://schemas.microsoft.com/office/drawing/2014/main" id="{111F9E82-ED09-6EF5-C233-30394E40EE9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EC3880-3B63-6EAB-E7F6-38A473284EBB}"/>
              </a:ext>
            </a:extLst>
          </p:cNvPr>
          <p:cNvSpPr>
            <a:spLocks noGrp="1"/>
          </p:cNvSpPr>
          <p:nvPr>
            <p:ph type="sldNum" sz="quarter" idx="12"/>
          </p:nvPr>
        </p:nvSpPr>
        <p:spPr/>
        <p:txBody>
          <a:bodyPr/>
          <a:lstStyle/>
          <a:p>
            <a:fld id="{E87E92ED-8392-4B3C-9176-91E5EF4030CF}" type="slidenum">
              <a:rPr lang="en-US" smtClean="0"/>
              <a:t>‹#›</a:t>
            </a:fld>
            <a:endParaRPr lang="en-US"/>
          </a:p>
        </p:txBody>
      </p:sp>
    </p:spTree>
    <p:extLst>
      <p:ext uri="{BB962C8B-B14F-4D97-AF65-F5344CB8AC3E}">
        <p14:creationId xmlns:p14="http://schemas.microsoft.com/office/powerpoint/2010/main" val="3092767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D38DD-0046-CE36-B82D-577692BA41F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4146980-DF64-C7D8-BF36-F22EFE4EF64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D4F6338-35A2-B3CD-6D36-9C7B64ED333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5D54BEF-D300-1B78-7ACB-2B4824A0E36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05E3666-C082-2331-13D0-1A867F91C32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C80871A-7E74-E2B4-D67E-D32977C30338}"/>
              </a:ext>
            </a:extLst>
          </p:cNvPr>
          <p:cNvSpPr>
            <a:spLocks noGrp="1"/>
          </p:cNvSpPr>
          <p:nvPr>
            <p:ph type="dt" sz="half" idx="10"/>
          </p:nvPr>
        </p:nvSpPr>
        <p:spPr/>
        <p:txBody>
          <a:bodyPr/>
          <a:lstStyle/>
          <a:p>
            <a:fld id="{89A3F629-27D0-4EDE-AEAE-591EC345F0F7}" type="datetimeFigureOut">
              <a:rPr lang="en-US" smtClean="0"/>
              <a:t>2/18/2026</a:t>
            </a:fld>
            <a:endParaRPr lang="en-US"/>
          </a:p>
        </p:txBody>
      </p:sp>
      <p:sp>
        <p:nvSpPr>
          <p:cNvPr id="8" name="Footer Placeholder 7">
            <a:extLst>
              <a:ext uri="{FF2B5EF4-FFF2-40B4-BE49-F238E27FC236}">
                <a16:creationId xmlns:a16="http://schemas.microsoft.com/office/drawing/2014/main" id="{C7DDE447-6E7B-25D3-43A3-80769AC6CC3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06E5279-860B-164C-846E-B8B7E2268C9D}"/>
              </a:ext>
            </a:extLst>
          </p:cNvPr>
          <p:cNvSpPr>
            <a:spLocks noGrp="1"/>
          </p:cNvSpPr>
          <p:nvPr>
            <p:ph type="sldNum" sz="quarter" idx="12"/>
          </p:nvPr>
        </p:nvSpPr>
        <p:spPr/>
        <p:txBody>
          <a:bodyPr/>
          <a:lstStyle/>
          <a:p>
            <a:fld id="{E87E92ED-8392-4B3C-9176-91E5EF4030CF}" type="slidenum">
              <a:rPr lang="en-US" smtClean="0"/>
              <a:t>‹#›</a:t>
            </a:fld>
            <a:endParaRPr lang="en-US"/>
          </a:p>
        </p:txBody>
      </p:sp>
    </p:spTree>
    <p:extLst>
      <p:ext uri="{BB962C8B-B14F-4D97-AF65-F5344CB8AC3E}">
        <p14:creationId xmlns:p14="http://schemas.microsoft.com/office/powerpoint/2010/main" val="1462662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1A7B90-98A4-2B60-A33F-355705FDBAF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19BB15F-4558-A773-7998-48D686884876}"/>
              </a:ext>
            </a:extLst>
          </p:cNvPr>
          <p:cNvSpPr>
            <a:spLocks noGrp="1"/>
          </p:cNvSpPr>
          <p:nvPr>
            <p:ph type="dt" sz="half" idx="10"/>
          </p:nvPr>
        </p:nvSpPr>
        <p:spPr/>
        <p:txBody>
          <a:bodyPr/>
          <a:lstStyle/>
          <a:p>
            <a:fld id="{89A3F629-27D0-4EDE-AEAE-591EC345F0F7}" type="datetimeFigureOut">
              <a:rPr lang="en-US" smtClean="0"/>
              <a:t>2/18/2026</a:t>
            </a:fld>
            <a:endParaRPr lang="en-US"/>
          </a:p>
        </p:txBody>
      </p:sp>
      <p:sp>
        <p:nvSpPr>
          <p:cNvPr id="4" name="Footer Placeholder 3">
            <a:extLst>
              <a:ext uri="{FF2B5EF4-FFF2-40B4-BE49-F238E27FC236}">
                <a16:creationId xmlns:a16="http://schemas.microsoft.com/office/drawing/2014/main" id="{06005ADD-2C65-28F1-9693-CD80C6CB576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BCA880C-58B0-6A8B-EF6F-E381AA17B45B}"/>
              </a:ext>
            </a:extLst>
          </p:cNvPr>
          <p:cNvSpPr>
            <a:spLocks noGrp="1"/>
          </p:cNvSpPr>
          <p:nvPr>
            <p:ph type="sldNum" sz="quarter" idx="12"/>
          </p:nvPr>
        </p:nvSpPr>
        <p:spPr/>
        <p:txBody>
          <a:bodyPr/>
          <a:lstStyle/>
          <a:p>
            <a:fld id="{E87E92ED-8392-4B3C-9176-91E5EF4030CF}" type="slidenum">
              <a:rPr lang="en-US" smtClean="0"/>
              <a:t>‹#›</a:t>
            </a:fld>
            <a:endParaRPr lang="en-US"/>
          </a:p>
        </p:txBody>
      </p:sp>
    </p:spTree>
    <p:extLst>
      <p:ext uri="{BB962C8B-B14F-4D97-AF65-F5344CB8AC3E}">
        <p14:creationId xmlns:p14="http://schemas.microsoft.com/office/powerpoint/2010/main" val="24907705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2991425-8290-AB7F-378F-1898AEB73CCB}"/>
              </a:ext>
            </a:extLst>
          </p:cNvPr>
          <p:cNvSpPr>
            <a:spLocks noGrp="1"/>
          </p:cNvSpPr>
          <p:nvPr>
            <p:ph type="dt" sz="half" idx="10"/>
          </p:nvPr>
        </p:nvSpPr>
        <p:spPr/>
        <p:txBody>
          <a:bodyPr/>
          <a:lstStyle/>
          <a:p>
            <a:fld id="{89A3F629-27D0-4EDE-AEAE-591EC345F0F7}" type="datetimeFigureOut">
              <a:rPr lang="en-US" smtClean="0"/>
              <a:t>2/18/2026</a:t>
            </a:fld>
            <a:endParaRPr lang="en-US"/>
          </a:p>
        </p:txBody>
      </p:sp>
      <p:sp>
        <p:nvSpPr>
          <p:cNvPr id="3" name="Footer Placeholder 2">
            <a:extLst>
              <a:ext uri="{FF2B5EF4-FFF2-40B4-BE49-F238E27FC236}">
                <a16:creationId xmlns:a16="http://schemas.microsoft.com/office/drawing/2014/main" id="{40F85F7C-CEFF-16FF-8C92-D3A54CBD20B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EC06FBD-1717-D473-9D1A-801A236553EF}"/>
              </a:ext>
            </a:extLst>
          </p:cNvPr>
          <p:cNvSpPr>
            <a:spLocks noGrp="1"/>
          </p:cNvSpPr>
          <p:nvPr>
            <p:ph type="sldNum" sz="quarter" idx="12"/>
          </p:nvPr>
        </p:nvSpPr>
        <p:spPr/>
        <p:txBody>
          <a:bodyPr/>
          <a:lstStyle/>
          <a:p>
            <a:fld id="{E87E92ED-8392-4B3C-9176-91E5EF4030CF}" type="slidenum">
              <a:rPr lang="en-US" smtClean="0"/>
              <a:t>‹#›</a:t>
            </a:fld>
            <a:endParaRPr lang="en-US"/>
          </a:p>
        </p:txBody>
      </p:sp>
    </p:spTree>
    <p:extLst>
      <p:ext uri="{BB962C8B-B14F-4D97-AF65-F5344CB8AC3E}">
        <p14:creationId xmlns:p14="http://schemas.microsoft.com/office/powerpoint/2010/main" val="14276479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C7F151-46CF-76E3-852D-A0AD3FC53BD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972187D-89C4-5604-7943-FD29D30F40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EEC30FA-E69D-9A2C-B968-780CB77909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0B62C95-17CC-73BA-D4A6-000CC2FA9635}"/>
              </a:ext>
            </a:extLst>
          </p:cNvPr>
          <p:cNvSpPr>
            <a:spLocks noGrp="1"/>
          </p:cNvSpPr>
          <p:nvPr>
            <p:ph type="dt" sz="half" idx="10"/>
          </p:nvPr>
        </p:nvSpPr>
        <p:spPr/>
        <p:txBody>
          <a:bodyPr/>
          <a:lstStyle/>
          <a:p>
            <a:fld id="{89A3F629-27D0-4EDE-AEAE-591EC345F0F7}" type="datetimeFigureOut">
              <a:rPr lang="en-US" smtClean="0"/>
              <a:t>2/18/2026</a:t>
            </a:fld>
            <a:endParaRPr lang="en-US"/>
          </a:p>
        </p:txBody>
      </p:sp>
      <p:sp>
        <p:nvSpPr>
          <p:cNvPr id="6" name="Footer Placeholder 5">
            <a:extLst>
              <a:ext uri="{FF2B5EF4-FFF2-40B4-BE49-F238E27FC236}">
                <a16:creationId xmlns:a16="http://schemas.microsoft.com/office/drawing/2014/main" id="{2C62FD68-B3A2-44A9-21BB-5F3747F86C7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E761F82-259E-5DC8-F43B-AFDAFF7DE77F}"/>
              </a:ext>
            </a:extLst>
          </p:cNvPr>
          <p:cNvSpPr>
            <a:spLocks noGrp="1"/>
          </p:cNvSpPr>
          <p:nvPr>
            <p:ph type="sldNum" sz="quarter" idx="12"/>
          </p:nvPr>
        </p:nvSpPr>
        <p:spPr/>
        <p:txBody>
          <a:bodyPr/>
          <a:lstStyle/>
          <a:p>
            <a:fld id="{E87E92ED-8392-4B3C-9176-91E5EF4030CF}" type="slidenum">
              <a:rPr lang="en-US" smtClean="0"/>
              <a:t>‹#›</a:t>
            </a:fld>
            <a:endParaRPr lang="en-US"/>
          </a:p>
        </p:txBody>
      </p:sp>
    </p:spTree>
    <p:extLst>
      <p:ext uri="{BB962C8B-B14F-4D97-AF65-F5344CB8AC3E}">
        <p14:creationId xmlns:p14="http://schemas.microsoft.com/office/powerpoint/2010/main" val="29827045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A8D631-42CA-D837-33E1-DF8094C4234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C3D6A99-C1C9-503D-92B9-E46DF79F0E9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812D376-4654-33DE-0BB6-3BB72164D1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333C6BE-3084-763D-2658-43C107EC6299}"/>
              </a:ext>
            </a:extLst>
          </p:cNvPr>
          <p:cNvSpPr>
            <a:spLocks noGrp="1"/>
          </p:cNvSpPr>
          <p:nvPr>
            <p:ph type="dt" sz="half" idx="10"/>
          </p:nvPr>
        </p:nvSpPr>
        <p:spPr/>
        <p:txBody>
          <a:bodyPr/>
          <a:lstStyle/>
          <a:p>
            <a:fld id="{89A3F629-27D0-4EDE-AEAE-591EC345F0F7}" type="datetimeFigureOut">
              <a:rPr lang="en-US" smtClean="0"/>
              <a:t>2/18/2026</a:t>
            </a:fld>
            <a:endParaRPr lang="en-US"/>
          </a:p>
        </p:txBody>
      </p:sp>
      <p:sp>
        <p:nvSpPr>
          <p:cNvPr id="6" name="Footer Placeholder 5">
            <a:extLst>
              <a:ext uri="{FF2B5EF4-FFF2-40B4-BE49-F238E27FC236}">
                <a16:creationId xmlns:a16="http://schemas.microsoft.com/office/drawing/2014/main" id="{3D112BB5-F431-BEFC-1489-2750E3DEF9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2BDD886-09DD-F68C-D13B-DA442805093A}"/>
              </a:ext>
            </a:extLst>
          </p:cNvPr>
          <p:cNvSpPr>
            <a:spLocks noGrp="1"/>
          </p:cNvSpPr>
          <p:nvPr>
            <p:ph type="sldNum" sz="quarter" idx="12"/>
          </p:nvPr>
        </p:nvSpPr>
        <p:spPr/>
        <p:txBody>
          <a:bodyPr/>
          <a:lstStyle/>
          <a:p>
            <a:fld id="{E87E92ED-8392-4B3C-9176-91E5EF4030CF}" type="slidenum">
              <a:rPr lang="en-US" smtClean="0"/>
              <a:t>‹#›</a:t>
            </a:fld>
            <a:endParaRPr lang="en-US"/>
          </a:p>
        </p:txBody>
      </p:sp>
    </p:spTree>
    <p:extLst>
      <p:ext uri="{BB962C8B-B14F-4D97-AF65-F5344CB8AC3E}">
        <p14:creationId xmlns:p14="http://schemas.microsoft.com/office/powerpoint/2010/main" val="1508201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9AC94DB-A890-F412-CE1A-CE9CE632E8D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579A154-FEFF-58D9-26E5-77E57B1A119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18D60F-8FCB-5801-B725-2AD2099A75A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9A3F629-27D0-4EDE-AEAE-591EC345F0F7}" type="datetimeFigureOut">
              <a:rPr lang="en-US" smtClean="0"/>
              <a:t>2/18/2026</a:t>
            </a:fld>
            <a:endParaRPr lang="en-US"/>
          </a:p>
        </p:txBody>
      </p:sp>
      <p:sp>
        <p:nvSpPr>
          <p:cNvPr id="5" name="Footer Placeholder 4">
            <a:extLst>
              <a:ext uri="{FF2B5EF4-FFF2-40B4-BE49-F238E27FC236}">
                <a16:creationId xmlns:a16="http://schemas.microsoft.com/office/drawing/2014/main" id="{E9CB9D08-6DB4-2676-A53A-A7289CF7745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CB5FCBA2-AC95-9AF6-6993-DB7CFA78E1A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87E92ED-8392-4B3C-9176-91E5EF4030CF}" type="slidenum">
              <a:rPr lang="en-US" smtClean="0"/>
              <a:t>‹#›</a:t>
            </a:fld>
            <a:endParaRPr lang="en-US"/>
          </a:p>
        </p:txBody>
      </p:sp>
    </p:spTree>
    <p:extLst>
      <p:ext uri="{BB962C8B-B14F-4D97-AF65-F5344CB8AC3E}">
        <p14:creationId xmlns:p14="http://schemas.microsoft.com/office/powerpoint/2010/main" val="27338491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Kathryn.McNelis@mass.gov" TargetMode="External"/><Relationship Id="rId2" Type="http://schemas.openxmlformats.org/officeDocument/2006/relationships/hyperlink" Target="mailto:mark.southard@state.ma.us" TargetMode="External"/><Relationship Id="rId1" Type="http://schemas.openxmlformats.org/officeDocument/2006/relationships/slideLayout" Target="../slideLayouts/slideLayout2.xml"/><Relationship Id="rId4" Type="http://schemas.openxmlformats.org/officeDocument/2006/relationships/hyperlink" Target="mailto:Patricia.Roushanaei@mass.gov"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hyperlink" Target="https://www.hudexchange.info/programs/acs-low-mod-summary-data/acs-low-mod-summary-data-block-groups-places/" TargetMode="External"/><Relationship Id="rId2" Type="http://schemas.openxmlformats.org/officeDocument/2006/relationships/hyperlink" Target="https://www.huduser.gov/portal/datasets/il.html" TargetMode="External"/><Relationship Id="rId1" Type="http://schemas.openxmlformats.org/officeDocument/2006/relationships/slideLayout" Target="../slideLayouts/slideLayout2.xml"/><Relationship Id="rId4" Type="http://schemas.openxmlformats.org/officeDocument/2006/relationships/hyperlink" Target="https://www.ecfr.gov/current/title-24/subtitle-A/part-5/subpart-F/subject-group-ECFR174c6349abd095d/section-5.609" TargetMode="Externa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hyperlink" Target="https://www.mass.gov/doc/lmi-area-wide-block-group-information-documentation-form/download" TargetMode="Externa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 name="Slide Background">
            <a:extLst>
              <a:ext uri="{FF2B5EF4-FFF2-40B4-BE49-F238E27FC236}">
                <a16:creationId xmlns:a16="http://schemas.microsoft.com/office/drawing/2014/main" id="{7B1AB9FE-36F5-4FD1-9850-DB5C5AD482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descr="Logo, company name">
            <a:extLst>
              <a:ext uri="{FF2B5EF4-FFF2-40B4-BE49-F238E27FC236}">
                <a16:creationId xmlns:a16="http://schemas.microsoft.com/office/drawing/2014/main" id="{912719DA-816C-72B3-E932-1EFD1C29A010}"/>
              </a:ext>
            </a:extLst>
          </p:cNvPr>
          <p:cNvPicPr>
            <a:picLocks noChangeAspect="1"/>
          </p:cNvPicPr>
          <p:nvPr/>
        </p:nvPicPr>
        <p:blipFill>
          <a:blip r:embed="rId2">
            <a:extLst>
              <a:ext uri="{28A0092B-C50C-407E-A947-70E740481C1C}">
                <a14:useLocalDpi xmlns:a14="http://schemas.microsoft.com/office/drawing/2010/main" val="0"/>
              </a:ext>
            </a:extLst>
          </a:blip>
          <a:srcRect t="18310" b="12192"/>
          <a:stretch>
            <a:fillRect/>
          </a:stretch>
        </p:blipFill>
        <p:spPr bwMode="auto">
          <a:xfrm>
            <a:off x="20" y="10"/>
            <a:ext cx="12191979" cy="5486390"/>
          </a:xfrm>
          <a:prstGeom prst="rect">
            <a:avLst/>
          </a:prstGeom>
          <a:noFill/>
          <a:effectLst>
            <a:outerShdw blurRad="596900" dist="330200" dir="8820000" sx="87000" sy="87000" algn="ctr" rotWithShape="0">
              <a:srgbClr val="000000">
                <a:alpha val="29000"/>
              </a:srgbClr>
            </a:outerShdw>
          </a:effectLst>
        </p:spPr>
      </p:pic>
      <p:sp useBgFill="1">
        <p:nvSpPr>
          <p:cNvPr id="8" name="Rectangle 7">
            <a:extLst>
              <a:ext uri="{FF2B5EF4-FFF2-40B4-BE49-F238E27FC236}">
                <a16:creationId xmlns:a16="http://schemas.microsoft.com/office/drawing/2014/main" id="{F489C2E0-4895-4B72-85EA-7EE9FAFFDC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486402"/>
            <a:ext cx="12192000" cy="1371598"/>
          </a:xfrm>
          <a:prstGeom prst="rect">
            <a:avLst/>
          </a:prstGeom>
          <a:ln>
            <a:noFill/>
          </a:ln>
          <a:effectLst>
            <a:outerShdw blurRad="254000" dist="114300" dir="20340000" sx="89000" sy="89000" algn="t" rotWithShape="0">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B64C95D0-4E09-8DAD-0437-59FAA8FA0B03}"/>
              </a:ext>
            </a:extLst>
          </p:cNvPr>
          <p:cNvSpPr>
            <a:spLocks noGrp="1"/>
          </p:cNvSpPr>
          <p:nvPr>
            <p:ph type="title"/>
          </p:nvPr>
        </p:nvSpPr>
        <p:spPr>
          <a:xfrm>
            <a:off x="589556" y="5746071"/>
            <a:ext cx="7015499" cy="852260"/>
          </a:xfrm>
        </p:spPr>
        <p:txBody>
          <a:bodyPr vert="horz" lIns="91440" tIns="45720" rIns="91440" bIns="45720" rtlCol="0" anchor="ctr">
            <a:normAutofit fontScale="90000"/>
          </a:bodyPr>
          <a:lstStyle/>
          <a:p>
            <a:r>
              <a:rPr lang="en-US" altLang="en-US" sz="3600">
                <a:solidFill>
                  <a:prstClr val="black"/>
                </a:solidFill>
                <a:latin typeface="Calibri" panose="020F0502020204030204"/>
              </a:rPr>
              <a:t>Maura T. Healey, Governor</a:t>
            </a:r>
            <a:br>
              <a:rPr lang="en-US" altLang="en-US" sz="3600">
                <a:solidFill>
                  <a:prstClr val="black"/>
                </a:solidFill>
                <a:latin typeface="Calibri" panose="020F0502020204030204"/>
              </a:rPr>
            </a:br>
            <a:r>
              <a:rPr lang="en-US" altLang="en-US" sz="3600">
                <a:solidFill>
                  <a:prstClr val="black"/>
                </a:solidFill>
                <a:latin typeface="Calibri" panose="020F0502020204030204"/>
              </a:rPr>
              <a:t>Kimberley Driscoll, Lt. Governor</a:t>
            </a:r>
            <a:br>
              <a:rPr lang="en-US" altLang="en-US" sz="3600">
                <a:solidFill>
                  <a:prstClr val="black"/>
                </a:solidFill>
                <a:latin typeface="Calibri" panose="020F0502020204030204"/>
              </a:rPr>
            </a:br>
            <a:r>
              <a:rPr lang="en-US" altLang="en-US" sz="3600">
                <a:solidFill>
                  <a:prstClr val="black"/>
                </a:solidFill>
                <a:latin typeface="Calibri" panose="020F0502020204030204"/>
              </a:rPr>
              <a:t>Edward M. Augustus, Jr., Secretary</a:t>
            </a:r>
            <a:br>
              <a:rPr lang="en-US" sz="3600"/>
            </a:br>
            <a:endParaRPr lang="en-US" sz="3600"/>
          </a:p>
        </p:txBody>
      </p:sp>
    </p:spTree>
    <p:extLst>
      <p:ext uri="{BB962C8B-B14F-4D97-AF65-F5344CB8AC3E}">
        <p14:creationId xmlns:p14="http://schemas.microsoft.com/office/powerpoint/2010/main" val="29271094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A0E9991-1C58-4BC3-36CA-5FA05241628C}"/>
              </a:ext>
            </a:extLst>
          </p:cNvPr>
          <p:cNvSpPr>
            <a:spLocks noGrp="1"/>
          </p:cNvSpPr>
          <p:nvPr>
            <p:ph type="title"/>
          </p:nvPr>
        </p:nvSpPr>
        <p:spPr/>
        <p:txBody>
          <a:bodyPr/>
          <a:lstStyle/>
          <a:p>
            <a:pPr algn="ctr"/>
            <a:r>
              <a:rPr lang="en-US">
                <a:solidFill>
                  <a:schemeClr val="tx2"/>
                </a:solidFill>
                <a:ea typeface="Calibri Light"/>
                <a:cs typeface="Calibri Light"/>
              </a:rPr>
              <a:t>Timely Expenditure Waiver Requests</a:t>
            </a:r>
            <a:endParaRPr lang="en-US"/>
          </a:p>
        </p:txBody>
      </p:sp>
      <p:sp>
        <p:nvSpPr>
          <p:cNvPr id="6" name="Content Placeholder 5">
            <a:extLst>
              <a:ext uri="{FF2B5EF4-FFF2-40B4-BE49-F238E27FC236}">
                <a16:creationId xmlns:a16="http://schemas.microsoft.com/office/drawing/2014/main" id="{B4D898F0-4BE8-BE56-04A9-0496312F24D6}"/>
              </a:ext>
            </a:extLst>
          </p:cNvPr>
          <p:cNvSpPr>
            <a:spLocks noGrp="1"/>
          </p:cNvSpPr>
          <p:nvPr>
            <p:ph idx="1"/>
          </p:nvPr>
        </p:nvSpPr>
        <p:spPr/>
        <p:txBody>
          <a:bodyPr vert="horz" lIns="91440" tIns="45720" rIns="91440" bIns="45720" rtlCol="0" anchor="t">
            <a:normAutofit lnSpcReduction="10000"/>
          </a:bodyPr>
          <a:lstStyle/>
          <a:p>
            <a:r>
              <a:rPr lang="en-US">
                <a:solidFill>
                  <a:schemeClr val="tx2"/>
                </a:solidFill>
                <a:ea typeface="Calibri"/>
                <a:cs typeface="Calibri"/>
              </a:rPr>
              <a:t>Due February 27, 2026</a:t>
            </a:r>
          </a:p>
          <a:p>
            <a:r>
              <a:rPr lang="en-US">
                <a:solidFill>
                  <a:schemeClr val="tx2"/>
                </a:solidFill>
                <a:latin typeface="Californian FB"/>
                <a:ea typeface="Calibri"/>
                <a:cs typeface="Calibri"/>
              </a:rPr>
              <a:t>Explain and describe the reason(s) for delay</a:t>
            </a:r>
          </a:p>
          <a:p>
            <a:r>
              <a:rPr lang="en-US">
                <a:solidFill>
                  <a:schemeClr val="tx2"/>
                </a:solidFill>
                <a:latin typeface="Californian FB"/>
                <a:ea typeface="Calibri"/>
                <a:cs typeface="Calibri"/>
              </a:rPr>
              <a:t>Applying for same activity in FFY 2026?</a:t>
            </a:r>
          </a:p>
          <a:p>
            <a:r>
              <a:rPr lang="en-US">
                <a:solidFill>
                  <a:schemeClr val="tx2"/>
                </a:solidFill>
                <a:latin typeface="Californian FB"/>
                <a:ea typeface="Calibri"/>
                <a:cs typeface="Calibri"/>
              </a:rPr>
              <a:t>Provide up-to-date financial information</a:t>
            </a:r>
          </a:p>
          <a:p>
            <a:r>
              <a:rPr lang="en-US">
                <a:solidFill>
                  <a:schemeClr val="tx2"/>
                </a:solidFill>
                <a:latin typeface="Californian FB"/>
                <a:ea typeface="Calibri"/>
                <a:cs typeface="Calibri"/>
              </a:rPr>
              <a:t>Provide a revised quarterly commitment/expenditure schedule</a:t>
            </a:r>
          </a:p>
          <a:p>
            <a:r>
              <a:rPr lang="en-US">
                <a:solidFill>
                  <a:schemeClr val="tx2"/>
                </a:solidFill>
                <a:latin typeface="Californian FB"/>
                <a:ea typeface="Calibri"/>
                <a:cs typeface="Calibri"/>
              </a:rPr>
              <a:t>Provide a description of how grant(s) will be managed, to meet goals</a:t>
            </a:r>
          </a:p>
          <a:p>
            <a:r>
              <a:rPr lang="en-US">
                <a:solidFill>
                  <a:schemeClr val="tx2"/>
                </a:solidFill>
                <a:latin typeface="Californian FB"/>
                <a:ea typeface="Calibri"/>
                <a:cs typeface="Calibri"/>
              </a:rPr>
              <a:t>Are funds being returned to comply with the threshold</a:t>
            </a:r>
          </a:p>
          <a:p>
            <a:r>
              <a:rPr lang="en-US">
                <a:solidFill>
                  <a:schemeClr val="tx2"/>
                </a:solidFill>
                <a:latin typeface="Californian FB"/>
                <a:ea typeface="Calibri"/>
                <a:cs typeface="Calibri"/>
              </a:rPr>
              <a:t>History and progress of past Waivers</a:t>
            </a:r>
          </a:p>
          <a:p>
            <a:r>
              <a:rPr lang="en-US" b="1">
                <a:solidFill>
                  <a:schemeClr val="tx2"/>
                </a:solidFill>
                <a:latin typeface="Californian FB"/>
                <a:ea typeface="Calibri"/>
                <a:cs typeface="Calibri"/>
              </a:rPr>
              <a:t>SIGNED by CEO</a:t>
            </a:r>
          </a:p>
          <a:p>
            <a:endParaRPr lang="en-US"/>
          </a:p>
        </p:txBody>
      </p:sp>
    </p:spTree>
    <p:extLst>
      <p:ext uri="{BB962C8B-B14F-4D97-AF65-F5344CB8AC3E}">
        <p14:creationId xmlns:p14="http://schemas.microsoft.com/office/powerpoint/2010/main" val="24673225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FDD11-196D-F857-DECB-6FD0C98BFC3E}"/>
              </a:ext>
            </a:extLst>
          </p:cNvPr>
          <p:cNvSpPr>
            <a:spLocks noGrp="1"/>
          </p:cNvSpPr>
          <p:nvPr>
            <p:ph type="title"/>
          </p:nvPr>
        </p:nvSpPr>
        <p:spPr/>
        <p:txBody>
          <a:bodyPr/>
          <a:lstStyle/>
          <a:p>
            <a:r>
              <a:rPr lang="en-US" sz="5400"/>
              <a:t>On-line Application IGX</a:t>
            </a:r>
            <a:endParaRPr lang="en-US"/>
          </a:p>
        </p:txBody>
      </p:sp>
      <p:sp>
        <p:nvSpPr>
          <p:cNvPr id="3" name="Content Placeholder 2">
            <a:extLst>
              <a:ext uri="{FF2B5EF4-FFF2-40B4-BE49-F238E27FC236}">
                <a16:creationId xmlns:a16="http://schemas.microsoft.com/office/drawing/2014/main" id="{C09EC40E-A7C9-79A2-69A2-389BB018229B}"/>
              </a:ext>
            </a:extLst>
          </p:cNvPr>
          <p:cNvSpPr>
            <a:spLocks noGrp="1"/>
          </p:cNvSpPr>
          <p:nvPr>
            <p:ph idx="1"/>
          </p:nvPr>
        </p:nvSpPr>
        <p:spPr/>
        <p:txBody>
          <a:bodyPr/>
          <a:lstStyle/>
          <a:p>
            <a:pPr lvl="0">
              <a:lnSpc>
                <a:spcPct val="100000"/>
              </a:lnSpc>
            </a:pPr>
            <a:r>
              <a:rPr lang="en-US"/>
              <a:t>A link to the application will be found on the CDBG web page </a:t>
            </a:r>
          </a:p>
          <a:p>
            <a:pPr lvl="0">
              <a:lnSpc>
                <a:spcPct val="100000"/>
              </a:lnSpc>
            </a:pPr>
            <a:r>
              <a:rPr lang="en-US"/>
              <a:t>New Grant Management System</a:t>
            </a:r>
          </a:p>
          <a:p>
            <a:pPr lvl="0">
              <a:lnSpc>
                <a:spcPct val="100000"/>
              </a:lnSpc>
            </a:pPr>
            <a:r>
              <a:rPr lang="en-US"/>
              <a:t>EOHLC will send notice of availability through email lists &amp; COMMBUYS</a:t>
            </a:r>
          </a:p>
          <a:p>
            <a:endParaRPr lang="en-US"/>
          </a:p>
        </p:txBody>
      </p:sp>
    </p:spTree>
    <p:extLst>
      <p:ext uri="{BB962C8B-B14F-4D97-AF65-F5344CB8AC3E}">
        <p14:creationId xmlns:p14="http://schemas.microsoft.com/office/powerpoint/2010/main" val="9959552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94953-5880-F372-8A1E-C31FD655E8A9}"/>
              </a:ext>
            </a:extLst>
          </p:cNvPr>
          <p:cNvSpPr>
            <a:spLocks noGrp="1"/>
          </p:cNvSpPr>
          <p:nvPr>
            <p:ph type="title"/>
          </p:nvPr>
        </p:nvSpPr>
        <p:spPr/>
        <p:txBody>
          <a:bodyPr/>
          <a:lstStyle/>
          <a:p>
            <a:r>
              <a:rPr lang="en-US">
                <a:solidFill>
                  <a:schemeClr val="tx2"/>
                </a:solidFill>
                <a:latin typeface="Times New Roman" pitchFamily="18" charset="0"/>
              </a:rPr>
              <a:t>New to CDBG?</a:t>
            </a:r>
            <a:endParaRPr lang="en-US"/>
          </a:p>
        </p:txBody>
      </p:sp>
      <p:sp>
        <p:nvSpPr>
          <p:cNvPr id="3" name="Content Placeholder 2">
            <a:extLst>
              <a:ext uri="{FF2B5EF4-FFF2-40B4-BE49-F238E27FC236}">
                <a16:creationId xmlns:a16="http://schemas.microsoft.com/office/drawing/2014/main" id="{4F6FCB10-AAAA-BC26-D081-39CB9935870E}"/>
              </a:ext>
            </a:extLst>
          </p:cNvPr>
          <p:cNvSpPr>
            <a:spLocks noGrp="1"/>
          </p:cNvSpPr>
          <p:nvPr>
            <p:ph idx="1"/>
          </p:nvPr>
        </p:nvSpPr>
        <p:spPr/>
        <p:txBody>
          <a:bodyPr vert="horz" lIns="91440" tIns="45720" rIns="91440" bIns="45720" rtlCol="0" anchor="t">
            <a:normAutofit/>
          </a:bodyPr>
          <a:lstStyle/>
          <a:p>
            <a:r>
              <a:rPr lang="en-US" altLang="en-US" dirty="0">
                <a:solidFill>
                  <a:schemeClr val="tx2"/>
                </a:solidFill>
              </a:rPr>
              <a:t>On the log-in page, follow instructions for “New Users”</a:t>
            </a:r>
          </a:p>
          <a:p>
            <a:r>
              <a:rPr lang="en-US" altLang="en-US" dirty="0">
                <a:solidFill>
                  <a:schemeClr val="tx2"/>
                </a:solidFill>
              </a:rPr>
              <a:t>Contact Mark Southard @ </a:t>
            </a:r>
            <a:r>
              <a:rPr lang="en-US" altLang="en-US" dirty="0">
                <a:solidFill>
                  <a:schemeClr val="tx2"/>
                </a:solidFill>
                <a:hlinkClick r:id="rId2">
                  <a:extLst>
                    <a:ext uri="{A12FA001-AC4F-418D-AE19-62706E023703}">
                      <ahyp:hlinkClr xmlns:ahyp="http://schemas.microsoft.com/office/drawing/2018/hyperlinkcolor" val="tx"/>
                    </a:ext>
                  </a:extLst>
                </a:hlinkClick>
              </a:rPr>
              <a:t>mark.southard@</a:t>
            </a:r>
            <a:r>
              <a:rPr lang="en-US" altLang="en-US" dirty="0">
                <a:solidFill>
                  <a:schemeClr val="tx2"/>
                </a:solidFill>
              </a:rPr>
              <a:t>mass.gov for assistance in accessing the system</a:t>
            </a:r>
            <a:endParaRPr lang="en-US" altLang="en-US" dirty="0">
              <a:solidFill>
                <a:schemeClr val="tx2"/>
              </a:solidFill>
              <a:ea typeface="Calibri Light"/>
              <a:cs typeface="Calibri Light"/>
            </a:endParaRPr>
          </a:p>
          <a:p>
            <a:r>
              <a:rPr lang="en-US" altLang="en-US" dirty="0">
                <a:solidFill>
                  <a:schemeClr val="tx2"/>
                </a:solidFill>
              </a:rPr>
              <a:t>Questions concerning the application should be directed to program staff, CDU Manager </a:t>
            </a:r>
            <a:r>
              <a:rPr lang="en-US" altLang="en-US" dirty="0">
                <a:solidFill>
                  <a:schemeClr val="tx2"/>
                </a:solidFill>
                <a:hlinkClick r:id="rId3">
                  <a:extLst>
                    <a:ext uri="{A12FA001-AC4F-418D-AE19-62706E023703}">
                      <ahyp:hlinkClr xmlns:ahyp="http://schemas.microsoft.com/office/drawing/2018/hyperlinkcolor" val="tx"/>
                    </a:ext>
                  </a:extLst>
                </a:hlinkClick>
              </a:rPr>
              <a:t>Kathryn.McNelis@mass.gov</a:t>
            </a:r>
            <a:r>
              <a:rPr lang="en-US" altLang="en-US" dirty="0">
                <a:solidFill>
                  <a:schemeClr val="tx2"/>
                </a:solidFill>
              </a:rPr>
              <a:t> or Deputy CDU Manager, </a:t>
            </a:r>
            <a:r>
              <a:rPr lang="en-US" altLang="en-US" dirty="0">
                <a:solidFill>
                  <a:schemeClr val="tx2"/>
                </a:solidFill>
                <a:hlinkClick r:id="rId4">
                  <a:extLst>
                    <a:ext uri="{A12FA001-AC4F-418D-AE19-62706E023703}">
                      <ahyp:hlinkClr xmlns:ahyp="http://schemas.microsoft.com/office/drawing/2018/hyperlinkcolor" val="tx"/>
                    </a:ext>
                  </a:extLst>
                </a:hlinkClick>
              </a:rPr>
              <a:t>Patricia.Roushanaei@mass.gov</a:t>
            </a:r>
            <a:endParaRPr lang="en-US" altLang="en-US" dirty="0">
              <a:solidFill>
                <a:schemeClr val="tx2"/>
              </a:solidFill>
              <a:ea typeface="Calibri Light"/>
              <a:cs typeface="Calibri Light"/>
            </a:endParaRPr>
          </a:p>
          <a:p>
            <a:endParaRPr lang="en-US"/>
          </a:p>
        </p:txBody>
      </p:sp>
    </p:spTree>
    <p:extLst>
      <p:ext uri="{BB962C8B-B14F-4D97-AF65-F5344CB8AC3E}">
        <p14:creationId xmlns:p14="http://schemas.microsoft.com/office/powerpoint/2010/main" val="621285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F6B796-AD8F-C7D4-28E6-00D136A9F183}"/>
              </a:ext>
            </a:extLst>
          </p:cNvPr>
          <p:cNvSpPr>
            <a:spLocks noGrp="1"/>
          </p:cNvSpPr>
          <p:nvPr>
            <p:ph type="title"/>
          </p:nvPr>
        </p:nvSpPr>
        <p:spPr/>
        <p:txBody>
          <a:bodyPr/>
          <a:lstStyle/>
          <a:p>
            <a:pPr algn="ctr"/>
            <a:r>
              <a:rPr lang="en-US"/>
              <a:t>The Application</a:t>
            </a:r>
          </a:p>
        </p:txBody>
      </p:sp>
      <p:sp>
        <p:nvSpPr>
          <p:cNvPr id="3" name="Content Placeholder 2">
            <a:extLst>
              <a:ext uri="{FF2B5EF4-FFF2-40B4-BE49-F238E27FC236}">
                <a16:creationId xmlns:a16="http://schemas.microsoft.com/office/drawing/2014/main" id="{B91D72FF-4EF0-951F-6D94-B25C328C66BB}"/>
              </a:ext>
            </a:extLst>
          </p:cNvPr>
          <p:cNvSpPr>
            <a:spLocks noGrp="1"/>
          </p:cNvSpPr>
          <p:nvPr>
            <p:ph idx="1"/>
          </p:nvPr>
        </p:nvSpPr>
        <p:spPr/>
        <p:txBody>
          <a:bodyPr/>
          <a:lstStyle/>
          <a:p>
            <a:pPr lvl="0">
              <a:lnSpc>
                <a:spcPct val="100000"/>
              </a:lnSpc>
            </a:pPr>
            <a:r>
              <a:rPr lang="en-US"/>
              <a:t>Collection of </a:t>
            </a:r>
            <a:r>
              <a:rPr lang="en-US" b="1"/>
              <a:t>Forms</a:t>
            </a:r>
            <a:r>
              <a:rPr lang="en-US"/>
              <a:t> and Links:</a:t>
            </a:r>
          </a:p>
          <a:p>
            <a:pPr lvl="0">
              <a:lnSpc>
                <a:spcPct val="100000"/>
              </a:lnSpc>
            </a:pPr>
            <a:r>
              <a:rPr lang="en-US" b="1" i="1"/>
              <a:t>Side Bar on the left side of screen</a:t>
            </a:r>
            <a:endParaRPr lang="en-US"/>
          </a:p>
          <a:p>
            <a:pPr lvl="0">
              <a:lnSpc>
                <a:spcPct val="100000"/>
              </a:lnSpc>
            </a:pPr>
            <a:r>
              <a:rPr lang="en-US"/>
              <a:t> Application Cover Sheet</a:t>
            </a:r>
          </a:p>
          <a:p>
            <a:pPr lvl="0">
              <a:lnSpc>
                <a:spcPct val="100000"/>
              </a:lnSpc>
            </a:pPr>
            <a:r>
              <a:rPr lang="en-US"/>
              <a:t>Plans and Certifications</a:t>
            </a:r>
          </a:p>
          <a:p>
            <a:pPr lvl="0">
              <a:lnSpc>
                <a:spcPct val="100000"/>
              </a:lnSpc>
            </a:pPr>
            <a:r>
              <a:rPr lang="en-US"/>
              <a:t>Thresholds</a:t>
            </a:r>
          </a:p>
          <a:p>
            <a:pPr lvl="0">
              <a:lnSpc>
                <a:spcPct val="100000"/>
              </a:lnSpc>
            </a:pPr>
            <a:r>
              <a:rPr lang="en-US"/>
              <a:t> Components – Project Packets</a:t>
            </a:r>
          </a:p>
          <a:p>
            <a:pPr lvl="0">
              <a:lnSpc>
                <a:spcPct val="100000"/>
              </a:lnSpc>
            </a:pPr>
            <a:r>
              <a:rPr lang="en-US"/>
              <a:t> Administrative Budget – 18 months</a:t>
            </a:r>
          </a:p>
          <a:p>
            <a:endParaRPr lang="en-US"/>
          </a:p>
        </p:txBody>
      </p:sp>
    </p:spTree>
    <p:extLst>
      <p:ext uri="{BB962C8B-B14F-4D97-AF65-F5344CB8AC3E}">
        <p14:creationId xmlns:p14="http://schemas.microsoft.com/office/powerpoint/2010/main" val="30148826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038E7F3-D1C7-FB25-99F1-F2F02D8BA1EE}"/>
              </a:ext>
            </a:extLst>
          </p:cNvPr>
          <p:cNvPicPr>
            <a:picLocks noChangeAspect="1"/>
          </p:cNvPicPr>
          <p:nvPr/>
        </p:nvPicPr>
        <p:blipFill>
          <a:blip r:embed="rId2"/>
          <a:srcRect l="6782" r="34152" b="2"/>
          <a:stretch/>
        </p:blipFill>
        <p:spPr>
          <a:xfrm>
            <a:off x="5333565" y="3291063"/>
            <a:ext cx="4699686" cy="3585411"/>
          </a:xfrm>
          <a:prstGeom prst="rect">
            <a:avLst/>
          </a:prstGeom>
        </p:spPr>
      </p:pic>
      <p:pic>
        <p:nvPicPr>
          <p:cNvPr id="7" name="Picture 6">
            <a:extLst>
              <a:ext uri="{FF2B5EF4-FFF2-40B4-BE49-F238E27FC236}">
                <a16:creationId xmlns:a16="http://schemas.microsoft.com/office/drawing/2014/main" id="{8562493E-08C8-4E8F-B289-7110FA0362D5}"/>
              </a:ext>
            </a:extLst>
          </p:cNvPr>
          <p:cNvPicPr>
            <a:picLocks noChangeAspect="1"/>
          </p:cNvPicPr>
          <p:nvPr/>
        </p:nvPicPr>
        <p:blipFill>
          <a:blip r:embed="rId3"/>
          <a:srcRect r="32020"/>
          <a:stretch/>
        </p:blipFill>
        <p:spPr>
          <a:xfrm>
            <a:off x="1524020" y="10"/>
            <a:ext cx="5459914" cy="3895335"/>
          </a:xfrm>
          <a:custGeom>
            <a:avLst/>
            <a:gdLst/>
            <a:ahLst/>
            <a:cxnLst/>
            <a:rect l="l" t="t" r="r" b="b"/>
            <a:pathLst>
              <a:path w="7279913" h="3895335">
                <a:moveTo>
                  <a:pt x="0" y="0"/>
                </a:moveTo>
                <a:lnTo>
                  <a:pt x="7279913" y="0"/>
                </a:lnTo>
                <a:lnTo>
                  <a:pt x="7279913" y="3116976"/>
                </a:lnTo>
                <a:lnTo>
                  <a:pt x="5011287" y="3116976"/>
                </a:lnTo>
                <a:lnTo>
                  <a:pt x="5011287" y="3895335"/>
                </a:lnTo>
                <a:lnTo>
                  <a:pt x="0" y="3895335"/>
                </a:lnTo>
                <a:close/>
              </a:path>
            </a:pathLst>
          </a:custGeom>
        </p:spPr>
      </p:pic>
      <p:sp>
        <p:nvSpPr>
          <p:cNvPr id="8" name="Arrow: Left 7">
            <a:extLst>
              <a:ext uri="{FF2B5EF4-FFF2-40B4-BE49-F238E27FC236}">
                <a16:creationId xmlns:a16="http://schemas.microsoft.com/office/drawing/2014/main" id="{5481828A-7378-0967-B1C6-75DF943E4641}"/>
              </a:ext>
              <a:ext uri="{C183D7F6-B498-43B3-948B-1728B52AA6E4}">
                <adec:decorative xmlns:adec="http://schemas.microsoft.com/office/drawing/2017/decorative" val="1"/>
              </a:ext>
            </a:extLst>
          </p:cNvPr>
          <p:cNvSpPr/>
          <p:nvPr/>
        </p:nvSpPr>
        <p:spPr>
          <a:xfrm>
            <a:off x="7404475" y="3689690"/>
            <a:ext cx="978408" cy="205654"/>
          </a:xfrm>
          <a:prstGeom prst="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CD2B3EB-CD73-8003-2A80-3978DB668BFA}"/>
              </a:ext>
            </a:extLst>
          </p:cNvPr>
          <p:cNvPicPr>
            <a:picLocks noChangeAspect="1"/>
          </p:cNvPicPr>
          <p:nvPr/>
        </p:nvPicPr>
        <p:blipFill>
          <a:blip r:embed="rId2"/>
          <a:stretch>
            <a:fillRect/>
          </a:stretch>
        </p:blipFill>
        <p:spPr>
          <a:xfrm>
            <a:off x="2987099" y="0"/>
            <a:ext cx="6217803" cy="6858000"/>
          </a:xfrm>
          <a:prstGeom prst="rect">
            <a:avLst/>
          </a:prstGeom>
        </p:spPr>
      </p:pic>
    </p:spTree>
    <p:extLst>
      <p:ext uri="{BB962C8B-B14F-4D97-AF65-F5344CB8AC3E}">
        <p14:creationId xmlns:p14="http://schemas.microsoft.com/office/powerpoint/2010/main" val="1086458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23F52-52B8-BE9A-9FF5-5ECC9BAEB12F}"/>
              </a:ext>
            </a:extLst>
          </p:cNvPr>
          <p:cNvSpPr>
            <a:spLocks noGrp="1"/>
          </p:cNvSpPr>
          <p:nvPr>
            <p:ph type="title"/>
          </p:nvPr>
        </p:nvSpPr>
        <p:spPr/>
        <p:txBody>
          <a:bodyPr/>
          <a:lstStyle/>
          <a:p>
            <a:pPr algn="ctr"/>
            <a:r>
              <a:rPr lang="en-US"/>
              <a:t>Application Plans and Certifications </a:t>
            </a:r>
            <a:br>
              <a:rPr lang="en-US"/>
            </a:br>
            <a:r>
              <a:rPr lang="en-US" sz="3200"/>
              <a:t>Refer to Application Guidance for Instructions</a:t>
            </a:r>
            <a:r>
              <a:rPr lang="en-US"/>
              <a:t>	</a:t>
            </a:r>
          </a:p>
        </p:txBody>
      </p:sp>
      <p:sp>
        <p:nvSpPr>
          <p:cNvPr id="3" name="Content Placeholder 2">
            <a:extLst>
              <a:ext uri="{FF2B5EF4-FFF2-40B4-BE49-F238E27FC236}">
                <a16:creationId xmlns:a16="http://schemas.microsoft.com/office/drawing/2014/main" id="{B0553FE0-9939-6D6B-06D4-786BDDEC45E5}"/>
              </a:ext>
            </a:extLst>
          </p:cNvPr>
          <p:cNvSpPr>
            <a:spLocks noGrp="1"/>
          </p:cNvSpPr>
          <p:nvPr>
            <p:ph idx="1"/>
          </p:nvPr>
        </p:nvSpPr>
        <p:spPr/>
        <p:txBody>
          <a:bodyPr/>
          <a:lstStyle/>
          <a:p>
            <a:r>
              <a:rPr lang="en-US" altLang="en-US">
                <a:solidFill>
                  <a:schemeClr val="tx1">
                    <a:alpha val="80000"/>
                  </a:schemeClr>
                </a:solidFill>
              </a:rPr>
              <a:t>The application requires response to several plans and certifications </a:t>
            </a:r>
          </a:p>
          <a:p>
            <a:pPr marL="0" indent="0">
              <a:buNone/>
            </a:pPr>
            <a:endParaRPr lang="en-US" altLang="en-US">
              <a:solidFill>
                <a:schemeClr val="tx1">
                  <a:alpha val="80000"/>
                </a:schemeClr>
              </a:solidFill>
            </a:endParaRPr>
          </a:p>
          <a:p>
            <a:r>
              <a:rPr lang="en-US" altLang="en-US">
                <a:solidFill>
                  <a:schemeClr val="tx1">
                    <a:alpha val="80000"/>
                  </a:schemeClr>
                </a:solidFill>
              </a:rPr>
              <a:t>Failure to address these could derail your application or result in a special condition attached to the grant which could delay implementation</a:t>
            </a:r>
          </a:p>
          <a:p>
            <a:endParaRPr lang="en-US"/>
          </a:p>
        </p:txBody>
      </p:sp>
    </p:spTree>
    <p:extLst>
      <p:ext uri="{BB962C8B-B14F-4D97-AF65-F5344CB8AC3E}">
        <p14:creationId xmlns:p14="http://schemas.microsoft.com/office/powerpoint/2010/main" val="18802254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CD391E-6453-63F8-58BB-66159DC008AC}"/>
              </a:ext>
            </a:extLst>
          </p:cNvPr>
          <p:cNvSpPr>
            <a:spLocks noGrp="1"/>
          </p:cNvSpPr>
          <p:nvPr>
            <p:ph type="title"/>
          </p:nvPr>
        </p:nvSpPr>
        <p:spPr/>
        <p:txBody>
          <a:bodyPr>
            <a:normAutofit/>
          </a:bodyPr>
          <a:lstStyle/>
          <a:p>
            <a:r>
              <a:rPr lang="en-US" sz="5400"/>
              <a:t>Application Plans – </a:t>
            </a:r>
            <a:endParaRPr lang="en-US"/>
          </a:p>
        </p:txBody>
      </p:sp>
      <p:sp>
        <p:nvSpPr>
          <p:cNvPr id="3" name="Content Placeholder 2">
            <a:extLst>
              <a:ext uri="{FF2B5EF4-FFF2-40B4-BE49-F238E27FC236}">
                <a16:creationId xmlns:a16="http://schemas.microsoft.com/office/drawing/2014/main" id="{DA57D443-BF20-0327-1281-0828F941299F}"/>
              </a:ext>
            </a:extLst>
          </p:cNvPr>
          <p:cNvSpPr>
            <a:spLocks noGrp="1"/>
          </p:cNvSpPr>
          <p:nvPr>
            <p:ph idx="1"/>
          </p:nvPr>
        </p:nvSpPr>
        <p:spPr/>
        <p:txBody>
          <a:bodyPr/>
          <a:lstStyle/>
          <a:p>
            <a:pPr marL="0" lvl="0" indent="0">
              <a:lnSpc>
                <a:spcPct val="100000"/>
              </a:lnSpc>
              <a:buNone/>
            </a:pPr>
            <a:r>
              <a:rPr lang="en-US"/>
              <a:t>1. Anti-Displacement and Relocation Plan</a:t>
            </a:r>
            <a:r>
              <a:rPr lang="en-US">
                <a:latin typeface="Calibri Light" panose="020F0302020204030204"/>
              </a:rPr>
              <a:t> –  </a:t>
            </a:r>
            <a:r>
              <a:rPr lang="en-US" sz="2400" baseline="0">
                <a:latin typeface="Calibri Light" panose="020F0302020204030204"/>
              </a:rPr>
              <a:t>required for all </a:t>
            </a:r>
          </a:p>
          <a:p>
            <a:pPr marL="0" lvl="0" indent="0">
              <a:lnSpc>
                <a:spcPct val="100000"/>
              </a:lnSpc>
              <a:buNone/>
            </a:pPr>
            <a:r>
              <a:rPr lang="en-US"/>
              <a:t>2. Citizen Participation Plan</a:t>
            </a:r>
          </a:p>
          <a:p>
            <a:pPr marL="0" lvl="0" indent="0">
              <a:lnSpc>
                <a:spcPct val="100000"/>
              </a:lnSpc>
              <a:buNone/>
            </a:pPr>
            <a:r>
              <a:rPr lang="en-US"/>
              <a:t>3. Grant Management Plan</a:t>
            </a:r>
          </a:p>
          <a:p>
            <a:pPr marL="0" lvl="0" indent="0">
              <a:lnSpc>
                <a:spcPct val="100000"/>
              </a:lnSpc>
              <a:buNone/>
            </a:pPr>
            <a:r>
              <a:rPr lang="en-US"/>
              <a:t>4. Program Income Plan</a:t>
            </a:r>
          </a:p>
          <a:p>
            <a:pPr marL="0" lvl="0" indent="0">
              <a:lnSpc>
                <a:spcPct val="100000"/>
              </a:lnSpc>
              <a:buNone/>
            </a:pPr>
            <a:r>
              <a:rPr lang="en-US"/>
              <a:t>5. Anti-Speculation and Recapture Plan</a:t>
            </a:r>
          </a:p>
          <a:p>
            <a:pPr marL="0" lvl="0" indent="0">
              <a:lnSpc>
                <a:spcPct val="100000"/>
              </a:lnSpc>
              <a:buNone/>
            </a:pPr>
            <a:r>
              <a:rPr lang="en-US"/>
              <a:t>6. Program Contingency Plan</a:t>
            </a:r>
          </a:p>
          <a:p>
            <a:endParaRPr lang="en-US"/>
          </a:p>
        </p:txBody>
      </p:sp>
    </p:spTree>
    <p:extLst>
      <p:ext uri="{BB962C8B-B14F-4D97-AF65-F5344CB8AC3E}">
        <p14:creationId xmlns:p14="http://schemas.microsoft.com/office/powerpoint/2010/main" val="14269714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A708BF-64A8-7DCB-E99C-2996B9D1BF2B}"/>
              </a:ext>
            </a:extLst>
          </p:cNvPr>
          <p:cNvSpPr>
            <a:spLocks noGrp="1"/>
          </p:cNvSpPr>
          <p:nvPr>
            <p:ph type="title"/>
          </p:nvPr>
        </p:nvSpPr>
        <p:spPr/>
        <p:txBody>
          <a:bodyPr>
            <a:normAutofit fontScale="90000"/>
          </a:bodyPr>
          <a:lstStyle/>
          <a:p>
            <a:r>
              <a:rPr lang="en-US" sz="5400"/>
              <a:t>Application Certifications/Requirements</a:t>
            </a:r>
            <a:endParaRPr lang="en-US"/>
          </a:p>
        </p:txBody>
      </p:sp>
      <p:sp>
        <p:nvSpPr>
          <p:cNvPr id="3" name="Content Placeholder 2">
            <a:extLst>
              <a:ext uri="{FF2B5EF4-FFF2-40B4-BE49-F238E27FC236}">
                <a16:creationId xmlns:a16="http://schemas.microsoft.com/office/drawing/2014/main" id="{8938B70F-6C31-7798-2BFC-3C3A516CB249}"/>
              </a:ext>
            </a:extLst>
          </p:cNvPr>
          <p:cNvSpPr>
            <a:spLocks noGrp="1"/>
          </p:cNvSpPr>
          <p:nvPr>
            <p:ph idx="1"/>
          </p:nvPr>
        </p:nvSpPr>
        <p:spPr/>
        <p:txBody>
          <a:bodyPr/>
          <a:lstStyle/>
          <a:p>
            <a:pPr lvl="0"/>
            <a:r>
              <a:rPr lang="en-US"/>
              <a:t>CEO Certification</a:t>
            </a:r>
          </a:p>
          <a:p>
            <a:pPr lvl="0"/>
            <a:r>
              <a:rPr lang="en-US"/>
              <a:t>CFO Certification</a:t>
            </a:r>
          </a:p>
          <a:p>
            <a:pPr lvl="0"/>
            <a:r>
              <a:rPr lang="en-US"/>
              <a:t>Displacement of Non-CDBG Funds</a:t>
            </a:r>
          </a:p>
          <a:p>
            <a:pPr lvl="0"/>
            <a:r>
              <a:rPr lang="en-US"/>
              <a:t>Anti-Displacement &amp; Relocation Assistance</a:t>
            </a:r>
            <a:r>
              <a:rPr lang="en-US">
                <a:latin typeface="Calibri Light" panose="020F0302020204030204"/>
              </a:rPr>
              <a:t> </a:t>
            </a:r>
          </a:p>
          <a:p>
            <a:pPr lvl="0"/>
            <a:r>
              <a:rPr lang="en-US" b="1" i="1"/>
              <a:t>Public </a:t>
            </a:r>
            <a:r>
              <a:rPr lang="en-US" b="1" i="1">
                <a:latin typeface="Calibri Light" panose="020F0302020204030204"/>
              </a:rPr>
              <a:t>Hearing 15-day notice/held 2 weeks before</a:t>
            </a:r>
            <a:endParaRPr lang="en-US">
              <a:solidFill>
                <a:schemeClr val="tx1"/>
              </a:solidFill>
            </a:endParaRPr>
          </a:p>
          <a:p>
            <a:pPr lvl="0"/>
            <a:r>
              <a:rPr lang="en-US"/>
              <a:t>Outcome Performance Summary</a:t>
            </a:r>
          </a:p>
          <a:p>
            <a:pPr marL="0" indent="0">
              <a:buNone/>
            </a:pPr>
            <a:endParaRPr lang="en-US"/>
          </a:p>
        </p:txBody>
      </p:sp>
    </p:spTree>
    <p:extLst>
      <p:ext uri="{BB962C8B-B14F-4D97-AF65-F5344CB8AC3E}">
        <p14:creationId xmlns:p14="http://schemas.microsoft.com/office/powerpoint/2010/main" val="17564951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574170-EE2A-0A2E-49CF-93682CDAFAFA}"/>
              </a:ext>
            </a:extLst>
          </p:cNvPr>
          <p:cNvSpPr>
            <a:spLocks noGrp="1"/>
          </p:cNvSpPr>
          <p:nvPr>
            <p:ph type="title"/>
          </p:nvPr>
        </p:nvSpPr>
        <p:spPr/>
        <p:txBody>
          <a:bodyPr/>
          <a:lstStyle/>
          <a:p>
            <a:r>
              <a:rPr lang="en-US"/>
              <a:t>ADA Self Evaluation Survey &amp; Transition Plan</a:t>
            </a:r>
          </a:p>
        </p:txBody>
      </p:sp>
      <p:sp>
        <p:nvSpPr>
          <p:cNvPr id="3" name="Content Placeholder 2">
            <a:extLst>
              <a:ext uri="{FF2B5EF4-FFF2-40B4-BE49-F238E27FC236}">
                <a16:creationId xmlns:a16="http://schemas.microsoft.com/office/drawing/2014/main" id="{B220D692-56AF-4463-BB43-171BF967B920}"/>
              </a:ext>
            </a:extLst>
          </p:cNvPr>
          <p:cNvSpPr>
            <a:spLocks noGrp="1"/>
          </p:cNvSpPr>
          <p:nvPr>
            <p:ph idx="1"/>
          </p:nvPr>
        </p:nvSpPr>
        <p:spPr/>
        <p:txBody>
          <a:bodyPr>
            <a:normAutofit fontScale="40000" lnSpcReduction="20000"/>
          </a:bodyPr>
          <a:lstStyle/>
          <a:p>
            <a:pPr marL="0" indent="0">
              <a:buNone/>
            </a:pPr>
            <a:r>
              <a:rPr lang="en-US" altLang="en-US" sz="4400"/>
              <a:t>Communities that participated in CDBG applications between FFY 2018 and FFY 2025 have complied</a:t>
            </a:r>
          </a:p>
          <a:p>
            <a:pPr marL="0" indent="0">
              <a:buNone/>
            </a:pPr>
            <a:r>
              <a:rPr lang="en-US" altLang="en-US" sz="4400"/>
              <a:t>Communities that have not complied with this requirement must submit ADA Self-Evaluation and Transition Plan:</a:t>
            </a:r>
            <a:endParaRPr lang="en-US" altLang="en-US" sz="4400">
              <a:ea typeface="Calibri"/>
              <a:cs typeface="Calibri"/>
            </a:endParaRPr>
          </a:p>
          <a:p>
            <a:pPr marL="0" indent="0">
              <a:buNone/>
            </a:pPr>
            <a:endParaRPr lang="en-US" altLang="en-US" sz="3200"/>
          </a:p>
          <a:p>
            <a:pPr marL="0" indent="0">
              <a:buNone/>
            </a:pPr>
            <a:r>
              <a:rPr lang="en-US" altLang="en-US" sz="3200"/>
              <a:t>	</a:t>
            </a:r>
            <a:r>
              <a:rPr lang="en-US" altLang="en-US" sz="5100"/>
              <a:t>- Attach to Other Attachments on Side Bar </a:t>
            </a:r>
            <a:endParaRPr lang="en-US" altLang="en-US" sz="5100">
              <a:ea typeface="Calibri"/>
              <a:cs typeface="Calibri"/>
            </a:endParaRPr>
          </a:p>
          <a:p>
            <a:pPr marL="0" indent="0">
              <a:buNone/>
            </a:pPr>
            <a:r>
              <a:rPr lang="en-US" altLang="en-US" sz="5100"/>
              <a:t>OR</a:t>
            </a:r>
            <a:endParaRPr lang="en-US" altLang="en-US" sz="5100">
              <a:ea typeface="Calibri"/>
              <a:cs typeface="Calibri"/>
            </a:endParaRPr>
          </a:p>
          <a:p>
            <a:pPr marL="0" indent="0">
              <a:buNone/>
            </a:pPr>
            <a:r>
              <a:rPr lang="en-US" altLang="en-US" sz="5100"/>
              <a:t>	- Attach statement that community does not have one, on letterhead.</a:t>
            </a:r>
            <a:endParaRPr lang="en-US" altLang="en-US" sz="5100">
              <a:ea typeface="Calibri"/>
              <a:cs typeface="Calibri"/>
            </a:endParaRPr>
          </a:p>
          <a:p>
            <a:pPr marL="0" indent="0">
              <a:buNone/>
            </a:pPr>
            <a:endParaRPr lang="en-US" altLang="en-US" sz="5100"/>
          </a:p>
          <a:p>
            <a:pPr marL="0" indent="0">
              <a:buNone/>
            </a:pPr>
            <a:endParaRPr lang="en-US" altLang="en-US" sz="5100"/>
          </a:p>
          <a:p>
            <a:pPr marL="0" indent="0">
              <a:buNone/>
            </a:pPr>
            <a:r>
              <a:rPr lang="en-US" altLang="en-US" sz="5100"/>
              <a:t>Questions?</a:t>
            </a:r>
            <a:endParaRPr lang="en-US" altLang="en-US" sz="5100">
              <a:ea typeface="Calibri"/>
              <a:cs typeface="Calibri"/>
            </a:endParaRPr>
          </a:p>
          <a:p>
            <a:pPr marL="0" indent="0">
              <a:buNone/>
            </a:pPr>
            <a:r>
              <a:rPr lang="en-US" altLang="en-US" sz="5100"/>
              <a:t>Director</a:t>
            </a:r>
            <a:endParaRPr lang="en-US" altLang="en-US" sz="5100">
              <a:ea typeface="Calibri"/>
              <a:cs typeface="Calibri"/>
            </a:endParaRPr>
          </a:p>
          <a:p>
            <a:pPr marL="0" indent="0">
              <a:buNone/>
            </a:pPr>
            <a:r>
              <a:rPr lang="en-US" altLang="en-US" sz="5100"/>
              <a:t>Massachusetts Office on Disability</a:t>
            </a:r>
            <a:endParaRPr lang="en-US" altLang="en-US" sz="5100">
              <a:ea typeface="Calibri"/>
              <a:cs typeface="Calibri"/>
            </a:endParaRPr>
          </a:p>
          <a:p>
            <a:pPr marL="0" indent="0">
              <a:buNone/>
            </a:pPr>
            <a:r>
              <a:rPr lang="en-US" altLang="en-US" sz="5100"/>
              <a:t>(617) 979-7317</a:t>
            </a:r>
            <a:endParaRPr lang="en-US" altLang="en-US" sz="5100">
              <a:ea typeface="Calibri"/>
              <a:cs typeface="Calibri"/>
            </a:endParaRPr>
          </a:p>
          <a:p>
            <a:endParaRPr lang="en-US" altLang="en-US"/>
          </a:p>
          <a:p>
            <a:endParaRPr lang="en-US"/>
          </a:p>
        </p:txBody>
      </p:sp>
    </p:spTree>
    <p:extLst>
      <p:ext uri="{BB962C8B-B14F-4D97-AF65-F5344CB8AC3E}">
        <p14:creationId xmlns:p14="http://schemas.microsoft.com/office/powerpoint/2010/main" val="18131612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43CAA20-3569-4189-9E48-239A229A8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DEBE101-3111-F07C-6CBA-47623F671806}"/>
              </a:ext>
            </a:extLst>
          </p:cNvPr>
          <p:cNvSpPr>
            <a:spLocks noGrp="1"/>
          </p:cNvSpPr>
          <p:nvPr>
            <p:ph type="ctrTitle"/>
          </p:nvPr>
        </p:nvSpPr>
        <p:spPr>
          <a:xfrm>
            <a:off x="838200" y="451381"/>
            <a:ext cx="10512552" cy="4066540"/>
          </a:xfrm>
        </p:spPr>
        <p:txBody>
          <a:bodyPr anchor="b">
            <a:normAutofit/>
          </a:bodyPr>
          <a:lstStyle/>
          <a:p>
            <a:pPr algn="l"/>
            <a:r>
              <a:rPr lang="en-US" sz="6600">
                <a:latin typeface="Times New Roman"/>
                <a:cs typeface="Times New Roman"/>
              </a:rPr>
              <a:t>CDBG Application Training FFY 2026</a:t>
            </a:r>
            <a:endParaRPr lang="en-US" sz="6600"/>
          </a:p>
        </p:txBody>
      </p:sp>
      <p:sp>
        <p:nvSpPr>
          <p:cNvPr id="3" name="Subtitle 2">
            <a:extLst>
              <a:ext uri="{FF2B5EF4-FFF2-40B4-BE49-F238E27FC236}">
                <a16:creationId xmlns:a16="http://schemas.microsoft.com/office/drawing/2014/main" id="{8BC727BC-88A4-20E2-A3D5-1DFEAADD2BC0}"/>
              </a:ext>
            </a:extLst>
          </p:cNvPr>
          <p:cNvSpPr>
            <a:spLocks noGrp="1"/>
          </p:cNvSpPr>
          <p:nvPr>
            <p:ph type="subTitle" idx="1"/>
          </p:nvPr>
        </p:nvSpPr>
        <p:spPr>
          <a:xfrm>
            <a:off x="838199" y="4983276"/>
            <a:ext cx="10512552" cy="1126680"/>
          </a:xfrm>
        </p:spPr>
        <p:txBody>
          <a:bodyPr>
            <a:normAutofit/>
          </a:bodyPr>
          <a:lstStyle/>
          <a:p>
            <a:pPr lvl="0" algn="l"/>
            <a:r>
              <a:rPr lang="en-US"/>
              <a:t>Community Development Fund</a:t>
            </a:r>
          </a:p>
          <a:p>
            <a:pPr lvl="0" algn="l"/>
            <a:r>
              <a:rPr lang="en-US"/>
              <a:t>Mini-Entitlement Fund</a:t>
            </a:r>
          </a:p>
          <a:p>
            <a:pPr algn="l"/>
            <a:endParaRPr lang="en-US"/>
          </a:p>
        </p:txBody>
      </p:sp>
      <p:sp>
        <p:nvSpPr>
          <p:cNvPr id="10" name="sketch line">
            <a:extLst>
              <a:ext uri="{FF2B5EF4-FFF2-40B4-BE49-F238E27FC236}">
                <a16:creationId xmlns:a16="http://schemas.microsoft.com/office/drawing/2014/main" id="{DA542B6D-E775-4832-91DC-2D20F85781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31892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81A460-54EB-7943-27F9-B75D8BCBABE5}"/>
              </a:ext>
            </a:extLst>
          </p:cNvPr>
          <p:cNvSpPr>
            <a:spLocks noGrp="1"/>
          </p:cNvSpPr>
          <p:nvPr>
            <p:ph type="title"/>
          </p:nvPr>
        </p:nvSpPr>
        <p:spPr/>
        <p:txBody>
          <a:bodyPr/>
          <a:lstStyle/>
          <a:p>
            <a:r>
              <a:rPr lang="en-US">
                <a:solidFill>
                  <a:schemeClr val="tx1">
                    <a:lumMod val="85000"/>
                    <a:lumOff val="15000"/>
                  </a:schemeClr>
                </a:solidFill>
                <a:latin typeface="Times New Roman" pitchFamily="18" charset="0"/>
              </a:rPr>
              <a:t>Eligible Activities</a:t>
            </a:r>
            <a:endParaRPr lang="en-US"/>
          </a:p>
        </p:txBody>
      </p:sp>
      <p:sp>
        <p:nvSpPr>
          <p:cNvPr id="3" name="Content Placeholder 2">
            <a:extLst>
              <a:ext uri="{FF2B5EF4-FFF2-40B4-BE49-F238E27FC236}">
                <a16:creationId xmlns:a16="http://schemas.microsoft.com/office/drawing/2014/main" id="{3E6F8BCD-0B6D-6344-202D-6D67B857484B}"/>
              </a:ext>
            </a:extLst>
          </p:cNvPr>
          <p:cNvSpPr>
            <a:spLocks noGrp="1"/>
          </p:cNvSpPr>
          <p:nvPr>
            <p:ph idx="1"/>
          </p:nvPr>
        </p:nvSpPr>
        <p:spPr/>
        <p:txBody>
          <a:bodyPr>
            <a:normAutofit fontScale="92500" lnSpcReduction="20000"/>
          </a:bodyPr>
          <a:lstStyle/>
          <a:p>
            <a:pPr>
              <a:buClr>
                <a:schemeClr val="tx1"/>
              </a:buClr>
            </a:pPr>
            <a:r>
              <a:rPr lang="en-US" altLang="en-US">
                <a:solidFill>
                  <a:schemeClr val="tx1">
                    <a:lumMod val="85000"/>
                    <a:lumOff val="15000"/>
                  </a:schemeClr>
                </a:solidFill>
              </a:rPr>
              <a:t>Title I of Housing &amp; Community Development Act of 1974, as amended – See Appendix A</a:t>
            </a:r>
          </a:p>
          <a:p>
            <a:pPr>
              <a:buClr>
                <a:schemeClr val="tx1"/>
              </a:buClr>
            </a:pPr>
            <a:r>
              <a:rPr lang="en-US" altLang="en-US">
                <a:solidFill>
                  <a:schemeClr val="tx1">
                    <a:lumMod val="85000"/>
                    <a:lumOff val="15000"/>
                  </a:schemeClr>
                </a:solidFill>
              </a:rPr>
              <a:t>Housing assistance</a:t>
            </a:r>
          </a:p>
          <a:p>
            <a:pPr>
              <a:buClr>
                <a:schemeClr val="tx1"/>
              </a:buClr>
            </a:pPr>
            <a:r>
              <a:rPr lang="en-US" altLang="en-US">
                <a:solidFill>
                  <a:schemeClr val="tx1">
                    <a:lumMod val="85000"/>
                    <a:lumOff val="15000"/>
                  </a:schemeClr>
                </a:solidFill>
              </a:rPr>
              <a:t>Public facilities</a:t>
            </a:r>
          </a:p>
          <a:p>
            <a:pPr>
              <a:buClr>
                <a:schemeClr val="tx1"/>
              </a:buClr>
            </a:pPr>
            <a:r>
              <a:rPr lang="en-US" altLang="en-US">
                <a:solidFill>
                  <a:schemeClr val="tx1">
                    <a:lumMod val="85000"/>
                    <a:lumOff val="15000"/>
                  </a:schemeClr>
                </a:solidFill>
              </a:rPr>
              <a:t>Architectural/Engineering Design*</a:t>
            </a:r>
          </a:p>
          <a:p>
            <a:pPr>
              <a:buClr>
                <a:schemeClr val="tx1"/>
              </a:buClr>
            </a:pPr>
            <a:r>
              <a:rPr lang="en-US" altLang="en-US">
                <a:solidFill>
                  <a:schemeClr val="tx1">
                    <a:lumMod val="85000"/>
                    <a:lumOff val="15000"/>
                  </a:schemeClr>
                </a:solidFill>
              </a:rPr>
              <a:t>Infrastructure</a:t>
            </a:r>
          </a:p>
          <a:p>
            <a:pPr>
              <a:buClr>
                <a:schemeClr val="tx1"/>
              </a:buClr>
            </a:pPr>
            <a:r>
              <a:rPr lang="en-US" altLang="en-US">
                <a:solidFill>
                  <a:schemeClr val="tx1">
                    <a:lumMod val="85000"/>
                    <a:lumOff val="15000"/>
                  </a:schemeClr>
                </a:solidFill>
              </a:rPr>
              <a:t>Planning</a:t>
            </a:r>
          </a:p>
          <a:p>
            <a:pPr>
              <a:buClr>
                <a:schemeClr val="tx1"/>
              </a:buClr>
            </a:pPr>
            <a:r>
              <a:rPr lang="en-US" altLang="en-US">
                <a:solidFill>
                  <a:schemeClr val="tx1">
                    <a:lumMod val="85000"/>
                    <a:lumOff val="15000"/>
                  </a:schemeClr>
                </a:solidFill>
              </a:rPr>
              <a:t>Public social services</a:t>
            </a:r>
          </a:p>
          <a:p>
            <a:pPr>
              <a:buClr>
                <a:schemeClr val="tx1"/>
              </a:buClr>
            </a:pPr>
            <a:r>
              <a:rPr lang="en-US" altLang="en-US">
                <a:solidFill>
                  <a:schemeClr val="tx1">
                    <a:lumMod val="85000"/>
                    <a:lumOff val="15000"/>
                  </a:schemeClr>
                </a:solidFill>
              </a:rPr>
              <a:t>Economic Development – must contact EOHLC</a:t>
            </a:r>
          </a:p>
          <a:p>
            <a:pPr>
              <a:buClr>
                <a:schemeClr val="tx1"/>
              </a:buClr>
              <a:buNone/>
            </a:pPr>
            <a:r>
              <a:rPr lang="en-US" altLang="en-US">
                <a:solidFill>
                  <a:schemeClr val="tx1">
                    <a:lumMod val="85000"/>
                    <a:lumOff val="15000"/>
                  </a:schemeClr>
                </a:solidFill>
              </a:rPr>
              <a:t>*Risk of repayment if project construction not complete within five (5) years</a:t>
            </a:r>
          </a:p>
          <a:p>
            <a:pPr marL="0" indent="0">
              <a:buNone/>
            </a:pPr>
            <a:endParaRPr lang="en-US"/>
          </a:p>
        </p:txBody>
      </p:sp>
    </p:spTree>
    <p:extLst>
      <p:ext uri="{BB962C8B-B14F-4D97-AF65-F5344CB8AC3E}">
        <p14:creationId xmlns:p14="http://schemas.microsoft.com/office/powerpoint/2010/main" val="7673747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4D5146-0385-16D7-2149-BF55B22C91F1}"/>
              </a:ext>
            </a:extLst>
          </p:cNvPr>
          <p:cNvSpPr>
            <a:spLocks noGrp="1"/>
          </p:cNvSpPr>
          <p:nvPr>
            <p:ph type="title"/>
          </p:nvPr>
        </p:nvSpPr>
        <p:spPr/>
        <p:txBody>
          <a:bodyPr/>
          <a:lstStyle/>
          <a:p>
            <a:r>
              <a:rPr lang="en-US"/>
              <a:t>Not Eligible per 24 CFR 570.207</a:t>
            </a:r>
            <a:br>
              <a:rPr lang="en-US"/>
            </a:br>
            <a:endParaRPr lang="en-US"/>
          </a:p>
        </p:txBody>
      </p:sp>
      <p:sp>
        <p:nvSpPr>
          <p:cNvPr id="3" name="Content Placeholder 2">
            <a:extLst>
              <a:ext uri="{FF2B5EF4-FFF2-40B4-BE49-F238E27FC236}">
                <a16:creationId xmlns:a16="http://schemas.microsoft.com/office/drawing/2014/main" id="{57A51E39-035C-975E-F83A-85DA294BB7EB}"/>
              </a:ext>
            </a:extLst>
          </p:cNvPr>
          <p:cNvSpPr>
            <a:spLocks noGrp="1"/>
          </p:cNvSpPr>
          <p:nvPr>
            <p:ph sz="half" idx="1"/>
          </p:nvPr>
        </p:nvSpPr>
        <p:spPr/>
        <p:txBody>
          <a:bodyPr/>
          <a:lstStyle/>
          <a:p>
            <a:pPr marL="0" indent="0">
              <a:buNone/>
            </a:pPr>
            <a:r>
              <a:rPr lang="en-US"/>
              <a:t>Expressly Prohibited:</a:t>
            </a:r>
          </a:p>
          <a:p>
            <a:pPr lvl="0"/>
            <a:r>
              <a:rPr lang="en-US" b="1"/>
              <a:t>Buildings used for the conduct of government</a:t>
            </a:r>
          </a:p>
          <a:p>
            <a:pPr lvl="0"/>
            <a:r>
              <a:rPr lang="en-US" b="1"/>
              <a:t>General government expenses</a:t>
            </a:r>
          </a:p>
          <a:p>
            <a:pPr lvl="0"/>
            <a:r>
              <a:rPr lang="en-US" b="1"/>
              <a:t>Political activities</a:t>
            </a:r>
          </a:p>
          <a:p>
            <a:endParaRPr lang="en-US"/>
          </a:p>
          <a:p>
            <a:endParaRPr lang="en-US"/>
          </a:p>
        </p:txBody>
      </p:sp>
      <p:sp>
        <p:nvSpPr>
          <p:cNvPr id="4" name="Content Placeholder 3">
            <a:extLst>
              <a:ext uri="{FF2B5EF4-FFF2-40B4-BE49-F238E27FC236}">
                <a16:creationId xmlns:a16="http://schemas.microsoft.com/office/drawing/2014/main" id="{F0E004A5-8D81-9AD6-326E-EC35B5267A39}"/>
              </a:ext>
            </a:extLst>
          </p:cNvPr>
          <p:cNvSpPr>
            <a:spLocks noGrp="1"/>
          </p:cNvSpPr>
          <p:nvPr>
            <p:ph sz="half" idx="2"/>
          </p:nvPr>
        </p:nvSpPr>
        <p:spPr/>
        <p:txBody>
          <a:bodyPr/>
          <a:lstStyle/>
          <a:p>
            <a:pPr marL="0" indent="0">
              <a:buNone/>
            </a:pPr>
            <a:r>
              <a:rPr lang="en-US"/>
              <a:t>Generally Ineligible:</a:t>
            </a:r>
          </a:p>
          <a:p>
            <a:r>
              <a:rPr lang="en-US" b="1"/>
              <a:t>Purchase of equipment; Furnishings and personal property; </a:t>
            </a:r>
          </a:p>
          <a:p>
            <a:r>
              <a:rPr lang="en-US" b="1"/>
              <a:t>Operating and maintenance expenses; </a:t>
            </a:r>
          </a:p>
          <a:p>
            <a:r>
              <a:rPr lang="en-US" b="1"/>
              <a:t>New housing construction; </a:t>
            </a:r>
          </a:p>
          <a:p>
            <a:r>
              <a:rPr lang="en-US" b="1"/>
              <a:t>Income Payments</a:t>
            </a:r>
          </a:p>
          <a:p>
            <a:pPr marL="0" indent="0">
              <a:buNone/>
            </a:pPr>
            <a:endParaRPr lang="en-US"/>
          </a:p>
          <a:p>
            <a:endParaRPr lang="en-US"/>
          </a:p>
        </p:txBody>
      </p:sp>
    </p:spTree>
    <p:extLst>
      <p:ext uri="{BB962C8B-B14F-4D97-AF65-F5344CB8AC3E}">
        <p14:creationId xmlns:p14="http://schemas.microsoft.com/office/powerpoint/2010/main" val="2840726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75CFDC3-29C6-75CF-AC2F-48B3FA806AA3}"/>
              </a:ext>
            </a:extLst>
          </p:cNvPr>
          <p:cNvSpPr>
            <a:spLocks noGrp="1"/>
          </p:cNvSpPr>
          <p:nvPr>
            <p:ph type="title"/>
          </p:nvPr>
        </p:nvSpPr>
        <p:spPr/>
        <p:txBody>
          <a:bodyPr/>
          <a:lstStyle/>
          <a:p>
            <a:r>
              <a:rPr lang="en-US"/>
              <a:t>All Activity Thresholds</a:t>
            </a:r>
          </a:p>
        </p:txBody>
      </p:sp>
      <p:sp>
        <p:nvSpPr>
          <p:cNvPr id="6" name="Content Placeholder 5">
            <a:extLst>
              <a:ext uri="{FF2B5EF4-FFF2-40B4-BE49-F238E27FC236}">
                <a16:creationId xmlns:a16="http://schemas.microsoft.com/office/drawing/2014/main" id="{57BAFB2C-9010-F805-C88B-438F64FE7058}"/>
              </a:ext>
            </a:extLst>
          </p:cNvPr>
          <p:cNvSpPr>
            <a:spLocks noGrp="1"/>
          </p:cNvSpPr>
          <p:nvPr>
            <p:ph idx="1"/>
          </p:nvPr>
        </p:nvSpPr>
        <p:spPr/>
        <p:txBody>
          <a:bodyPr/>
          <a:lstStyle/>
          <a:p>
            <a:pPr marL="514350" lvl="0" indent="-514350">
              <a:buFont typeface="+mj-lt"/>
              <a:buAutoNum type="arabicPeriod"/>
            </a:pPr>
            <a:r>
              <a:rPr lang="en-US"/>
              <a:t>Eligible Activity - Is the project eligible?</a:t>
            </a:r>
          </a:p>
          <a:p>
            <a:pPr marL="514350" lvl="0" indent="-514350">
              <a:buFont typeface="+mj-lt"/>
              <a:buAutoNum type="arabicPeriod"/>
            </a:pPr>
            <a:r>
              <a:rPr lang="en-US"/>
              <a:t>National Objective -Does the project meet a national objective?</a:t>
            </a:r>
          </a:p>
          <a:p>
            <a:pPr marL="514350" lvl="0" indent="-514350">
              <a:buFont typeface="+mj-lt"/>
              <a:buAutoNum type="arabicPeriod"/>
            </a:pPr>
            <a:r>
              <a:rPr lang="en-US"/>
              <a:t>Consistent with Sustainable Development principles?</a:t>
            </a:r>
          </a:p>
          <a:p>
            <a:endParaRPr lang="en-US"/>
          </a:p>
        </p:txBody>
      </p:sp>
    </p:spTree>
    <p:extLst>
      <p:ext uri="{BB962C8B-B14F-4D97-AF65-F5344CB8AC3E}">
        <p14:creationId xmlns:p14="http://schemas.microsoft.com/office/powerpoint/2010/main" val="41371297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5F0B00-DCD1-102F-F8F9-DCE78FF8CABB}"/>
              </a:ext>
            </a:extLst>
          </p:cNvPr>
          <p:cNvSpPr>
            <a:spLocks noGrp="1"/>
          </p:cNvSpPr>
          <p:nvPr>
            <p:ph type="title"/>
          </p:nvPr>
        </p:nvSpPr>
        <p:spPr/>
        <p:txBody>
          <a:bodyPr/>
          <a:lstStyle/>
          <a:p>
            <a:r>
              <a:rPr lang="en-US"/>
              <a:t>Public Facility Thresholds</a:t>
            </a:r>
          </a:p>
        </p:txBody>
      </p:sp>
      <p:sp>
        <p:nvSpPr>
          <p:cNvPr id="3" name="Content Placeholder 2">
            <a:extLst>
              <a:ext uri="{FF2B5EF4-FFF2-40B4-BE49-F238E27FC236}">
                <a16:creationId xmlns:a16="http://schemas.microsoft.com/office/drawing/2014/main" id="{71ED2056-4E32-3D39-6EE1-CCCBDD4F1B24}"/>
              </a:ext>
            </a:extLst>
          </p:cNvPr>
          <p:cNvSpPr>
            <a:spLocks noGrp="1"/>
          </p:cNvSpPr>
          <p:nvPr>
            <p:ph idx="1"/>
          </p:nvPr>
        </p:nvSpPr>
        <p:spPr/>
        <p:txBody>
          <a:bodyPr vert="horz" lIns="91440" tIns="45720" rIns="91440" bIns="45720" rtlCol="0" anchor="t">
            <a:normAutofit/>
          </a:bodyPr>
          <a:lstStyle/>
          <a:p>
            <a:pPr lvl="0"/>
            <a:r>
              <a:rPr lang="en-US"/>
              <a:t>Bid-Ready plans and specifications required for public facilities </a:t>
            </a:r>
            <a:r>
              <a:rPr lang="en-US">
                <a:latin typeface="Calibri Light" panose="020F0302020204030204"/>
              </a:rPr>
              <a:t>(includes parks/playgrounds) and</a:t>
            </a:r>
            <a:r>
              <a:rPr lang="en-US"/>
              <a:t> barrier removal projects with construction costs &gt; $200K</a:t>
            </a:r>
          </a:p>
          <a:p>
            <a:pPr lvl="0"/>
            <a:r>
              <a:rPr lang="en-US"/>
              <a:t>Design development drawings required for those projects and playground/park projects with construction costs of  &gt; $25K but &lt; $200K</a:t>
            </a:r>
          </a:p>
          <a:p>
            <a:r>
              <a:rPr lang="en-US"/>
              <a:t>Infrastructure projects – do not require bid ready docs as a threshold.  Note, for this round, points will not be taken off (however must </a:t>
            </a:r>
            <a:r>
              <a:rPr lang="en-US">
                <a:solidFill>
                  <a:srgbClr val="000000"/>
                </a:solidFill>
                <a:latin typeface="Aptos"/>
                <a:cs typeface="Arial"/>
              </a:rPr>
              <a:t>demonstrate completion of docs. built into the 18-month activity timeline)</a:t>
            </a:r>
            <a:endParaRPr lang="en-US" sz="1100" u="sng">
              <a:solidFill>
                <a:srgbClr val="D13438"/>
              </a:solidFill>
              <a:highlight>
                <a:srgbClr val="FFFFFF"/>
              </a:highlight>
              <a:latin typeface="Arial"/>
              <a:cs typeface="Arial"/>
            </a:endParaRPr>
          </a:p>
          <a:p>
            <a:endParaRPr lang="en-US"/>
          </a:p>
        </p:txBody>
      </p:sp>
    </p:spTree>
    <p:extLst>
      <p:ext uri="{BB962C8B-B14F-4D97-AF65-F5344CB8AC3E}">
        <p14:creationId xmlns:p14="http://schemas.microsoft.com/office/powerpoint/2010/main" val="12846806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8CDA32-52E2-FCEE-F7EA-E43A03EB15F6}"/>
              </a:ext>
            </a:extLst>
          </p:cNvPr>
          <p:cNvSpPr>
            <a:spLocks noGrp="1"/>
          </p:cNvSpPr>
          <p:nvPr>
            <p:ph type="title"/>
          </p:nvPr>
        </p:nvSpPr>
        <p:spPr/>
        <p:txBody>
          <a:bodyPr/>
          <a:lstStyle/>
          <a:p>
            <a:r>
              <a:rPr lang="en-US"/>
              <a:t>Special Public Facilities Rule</a:t>
            </a:r>
          </a:p>
        </p:txBody>
      </p:sp>
      <p:sp>
        <p:nvSpPr>
          <p:cNvPr id="3" name="Content Placeholder 2">
            <a:extLst>
              <a:ext uri="{FF2B5EF4-FFF2-40B4-BE49-F238E27FC236}">
                <a16:creationId xmlns:a16="http://schemas.microsoft.com/office/drawing/2014/main" id="{E567DBE4-F6FA-F1C2-2A50-02093F988F7B}"/>
              </a:ext>
            </a:extLst>
          </p:cNvPr>
          <p:cNvSpPr>
            <a:spLocks noGrp="1"/>
          </p:cNvSpPr>
          <p:nvPr>
            <p:ph idx="1"/>
          </p:nvPr>
        </p:nvSpPr>
        <p:spPr/>
        <p:txBody>
          <a:bodyPr/>
          <a:lstStyle/>
          <a:p>
            <a:pPr lvl="0"/>
            <a:r>
              <a:rPr lang="en-US"/>
              <a:t>HUD requires recipients of State CDBG Program grants to retain the use for which CDBG funds were expended on behalf of a public facility project for a minimum of five (5) years after the closeout of the grant.</a:t>
            </a:r>
          </a:p>
          <a:p>
            <a:pPr lvl="0"/>
            <a:r>
              <a:rPr lang="en-US"/>
              <a:t>See Application Guidance for more detail</a:t>
            </a:r>
          </a:p>
          <a:p>
            <a:endParaRPr lang="en-US"/>
          </a:p>
        </p:txBody>
      </p:sp>
    </p:spTree>
    <p:extLst>
      <p:ext uri="{BB962C8B-B14F-4D97-AF65-F5344CB8AC3E}">
        <p14:creationId xmlns:p14="http://schemas.microsoft.com/office/powerpoint/2010/main" val="4692687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34A49-59E6-8A73-FBCB-C62E42E21131}"/>
              </a:ext>
            </a:extLst>
          </p:cNvPr>
          <p:cNvSpPr>
            <a:spLocks noGrp="1"/>
          </p:cNvSpPr>
          <p:nvPr>
            <p:ph type="title"/>
          </p:nvPr>
        </p:nvSpPr>
        <p:spPr/>
        <p:txBody>
          <a:bodyPr/>
          <a:lstStyle/>
          <a:p>
            <a:r>
              <a:rPr lang="en-US"/>
              <a:t>Senior Center Thresholds</a:t>
            </a:r>
          </a:p>
        </p:txBody>
      </p:sp>
      <p:sp>
        <p:nvSpPr>
          <p:cNvPr id="3" name="Content Placeholder 2">
            <a:extLst>
              <a:ext uri="{FF2B5EF4-FFF2-40B4-BE49-F238E27FC236}">
                <a16:creationId xmlns:a16="http://schemas.microsoft.com/office/drawing/2014/main" id="{4DFCB769-6076-AB0F-9FDF-9566A0D15519}"/>
              </a:ext>
            </a:extLst>
          </p:cNvPr>
          <p:cNvSpPr>
            <a:spLocks noGrp="1"/>
          </p:cNvSpPr>
          <p:nvPr>
            <p:ph idx="1"/>
          </p:nvPr>
        </p:nvSpPr>
        <p:spPr/>
        <p:txBody>
          <a:bodyPr/>
          <a:lstStyle/>
          <a:p>
            <a:pPr lvl="0"/>
            <a:r>
              <a:rPr lang="en-US">
                <a:solidFill>
                  <a:schemeClr val="tx1"/>
                </a:solidFill>
              </a:rPr>
              <a:t>Site control under the Board of Selectmen or Mayor</a:t>
            </a:r>
          </a:p>
          <a:p>
            <a:pPr lvl="0"/>
            <a:r>
              <a:rPr lang="en-US">
                <a:solidFill>
                  <a:schemeClr val="tx1"/>
                </a:solidFill>
              </a:rPr>
              <a:t>Bid-ready plans and specifications</a:t>
            </a:r>
          </a:p>
          <a:p>
            <a:pPr lvl="1"/>
            <a:r>
              <a:rPr lang="en-US">
                <a:solidFill>
                  <a:schemeClr val="tx1"/>
                </a:solidFill>
              </a:rPr>
              <a:t>One set of plans as attachment in application</a:t>
            </a:r>
          </a:p>
          <a:p>
            <a:pPr lvl="1"/>
            <a:r>
              <a:rPr lang="en-US">
                <a:solidFill>
                  <a:schemeClr val="tx1"/>
                </a:solidFill>
              </a:rPr>
              <a:t>Letter from Arch/Eng attesting that complete set of specs is prepared and bid-ready</a:t>
            </a:r>
          </a:p>
          <a:p>
            <a:pPr lvl="0"/>
            <a:r>
              <a:rPr lang="en-US">
                <a:solidFill>
                  <a:schemeClr val="tx1"/>
                </a:solidFill>
              </a:rPr>
              <a:t>All other financial resources, if necessary, in place at time of application</a:t>
            </a:r>
          </a:p>
          <a:p>
            <a:pPr lvl="0"/>
            <a:r>
              <a:rPr lang="en-US">
                <a:solidFill>
                  <a:schemeClr val="tx1"/>
                </a:solidFill>
              </a:rPr>
              <a:t>Elderly persons are presumed by HUD to meet the national objective</a:t>
            </a:r>
          </a:p>
          <a:p>
            <a:endParaRPr lang="en-US"/>
          </a:p>
        </p:txBody>
      </p:sp>
    </p:spTree>
    <p:extLst>
      <p:ext uri="{BB962C8B-B14F-4D97-AF65-F5344CB8AC3E}">
        <p14:creationId xmlns:p14="http://schemas.microsoft.com/office/powerpoint/2010/main" val="27404580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E3636B-3E03-682E-255B-A140ACC68F51}"/>
              </a:ext>
            </a:extLst>
          </p:cNvPr>
          <p:cNvSpPr>
            <a:spLocks noGrp="1"/>
          </p:cNvSpPr>
          <p:nvPr>
            <p:ph type="title"/>
          </p:nvPr>
        </p:nvSpPr>
        <p:spPr/>
        <p:txBody>
          <a:bodyPr/>
          <a:lstStyle/>
          <a:p>
            <a:r>
              <a:rPr lang="en-US"/>
              <a:t>Architectural Barrier Removal Project Thresholds</a:t>
            </a:r>
          </a:p>
        </p:txBody>
      </p:sp>
      <p:sp>
        <p:nvSpPr>
          <p:cNvPr id="3" name="Content Placeholder 2">
            <a:extLst>
              <a:ext uri="{FF2B5EF4-FFF2-40B4-BE49-F238E27FC236}">
                <a16:creationId xmlns:a16="http://schemas.microsoft.com/office/drawing/2014/main" id="{FBFDFCC5-2BE7-0BC3-1428-73B7BEE26BE1}"/>
              </a:ext>
            </a:extLst>
          </p:cNvPr>
          <p:cNvSpPr>
            <a:spLocks noGrp="1"/>
          </p:cNvSpPr>
          <p:nvPr>
            <p:ph idx="1"/>
          </p:nvPr>
        </p:nvSpPr>
        <p:spPr/>
        <p:txBody>
          <a:bodyPr/>
          <a:lstStyle/>
          <a:p>
            <a:pPr lvl="0"/>
            <a:r>
              <a:rPr lang="en-US">
                <a:solidFill>
                  <a:schemeClr val="tx1"/>
                </a:solidFill>
              </a:rPr>
              <a:t>Must submit a copy of ADA Self-Evaluation Survey and Transition Plan</a:t>
            </a:r>
          </a:p>
          <a:p>
            <a:pPr lvl="0"/>
            <a:r>
              <a:rPr lang="en-US">
                <a:solidFill>
                  <a:schemeClr val="tx1"/>
                </a:solidFill>
              </a:rPr>
              <a:t>Programmatic removal of barriers must be explored first</a:t>
            </a:r>
          </a:p>
          <a:p>
            <a:pPr lvl="0"/>
            <a:r>
              <a:rPr lang="en-US">
                <a:solidFill>
                  <a:schemeClr val="tx1"/>
                </a:solidFill>
              </a:rPr>
              <a:t>ONLY relevant barrier removal work may be funded</a:t>
            </a:r>
          </a:p>
          <a:p>
            <a:pPr lvl="0"/>
            <a:r>
              <a:rPr lang="en-US">
                <a:solidFill>
                  <a:schemeClr val="tx1"/>
                </a:solidFill>
                <a:latin typeface="+mn-lt"/>
              </a:rPr>
              <a:t>Project/Activity must be </a:t>
            </a:r>
            <a:r>
              <a:rPr lang="en-US">
                <a:solidFill>
                  <a:schemeClr val="tx1"/>
                </a:solidFill>
                <a:latin typeface="+mn-lt"/>
                <a:cs typeface="Calibri" panose="020F0502020204030204" pitchFamily="34" charset="0"/>
              </a:rPr>
              <a:t>referenced</a:t>
            </a:r>
            <a:r>
              <a:rPr lang="en-US">
                <a:solidFill>
                  <a:schemeClr val="tx1"/>
                </a:solidFill>
                <a:latin typeface="+mn-lt"/>
              </a:rPr>
              <a:t> in ADA Self –Evaluation  &amp; </a:t>
            </a:r>
            <a:r>
              <a:rPr lang="en-US">
                <a:solidFill>
                  <a:schemeClr val="tx1"/>
                </a:solidFill>
                <a:latin typeface="+mn-lt"/>
                <a:cs typeface="Calibri" panose="020F0502020204030204" pitchFamily="34" charset="0"/>
              </a:rPr>
              <a:t>Transition</a:t>
            </a:r>
            <a:r>
              <a:rPr lang="en-US">
                <a:solidFill>
                  <a:schemeClr val="tx1"/>
                </a:solidFill>
                <a:latin typeface="+mn-lt"/>
              </a:rPr>
              <a:t> Plan</a:t>
            </a:r>
          </a:p>
          <a:p>
            <a:endParaRPr lang="en-US"/>
          </a:p>
        </p:txBody>
      </p:sp>
    </p:spTree>
    <p:extLst>
      <p:ext uri="{BB962C8B-B14F-4D97-AF65-F5344CB8AC3E}">
        <p14:creationId xmlns:p14="http://schemas.microsoft.com/office/powerpoint/2010/main" val="37912652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30F6B5-6C41-663B-DAB3-A2C76AA734DC}"/>
              </a:ext>
            </a:extLst>
          </p:cNvPr>
          <p:cNvSpPr>
            <a:spLocks noGrp="1"/>
          </p:cNvSpPr>
          <p:nvPr>
            <p:ph type="title"/>
          </p:nvPr>
        </p:nvSpPr>
        <p:spPr/>
        <p:txBody>
          <a:bodyPr/>
          <a:lstStyle/>
          <a:p>
            <a:r>
              <a:rPr lang="en-US"/>
              <a:t>Public Social Services Thresholds</a:t>
            </a:r>
          </a:p>
        </p:txBody>
      </p:sp>
      <p:sp>
        <p:nvSpPr>
          <p:cNvPr id="3" name="Content Placeholder 2">
            <a:extLst>
              <a:ext uri="{FF2B5EF4-FFF2-40B4-BE49-F238E27FC236}">
                <a16:creationId xmlns:a16="http://schemas.microsoft.com/office/drawing/2014/main" id="{329262AE-A50E-175A-211F-0FEC2604D077}"/>
              </a:ext>
            </a:extLst>
          </p:cNvPr>
          <p:cNvSpPr>
            <a:spLocks noGrp="1"/>
          </p:cNvSpPr>
          <p:nvPr>
            <p:ph idx="1"/>
          </p:nvPr>
        </p:nvSpPr>
        <p:spPr/>
        <p:txBody>
          <a:bodyPr/>
          <a:lstStyle/>
          <a:p>
            <a:pPr lvl="0"/>
            <a:r>
              <a:rPr lang="en-US" b="0" i="1">
                <a:solidFill>
                  <a:schemeClr val="tx1"/>
                </a:solidFill>
              </a:rPr>
              <a:t>Social</a:t>
            </a:r>
            <a:r>
              <a:rPr lang="en-US" b="0">
                <a:solidFill>
                  <a:schemeClr val="tx1"/>
                </a:solidFill>
              </a:rPr>
              <a:t> service </a:t>
            </a:r>
            <a:r>
              <a:rPr lang="en-US" b="1">
                <a:solidFill>
                  <a:schemeClr val="tx1"/>
                </a:solidFill>
              </a:rPr>
              <a:t>only</a:t>
            </a:r>
            <a:r>
              <a:rPr lang="en-US">
                <a:solidFill>
                  <a:schemeClr val="tx1"/>
                </a:solidFill>
              </a:rPr>
              <a:t> applications are not allowed</a:t>
            </a:r>
          </a:p>
          <a:p>
            <a:pPr lvl="0"/>
            <a:r>
              <a:rPr lang="en-US" b="0">
                <a:solidFill>
                  <a:schemeClr val="tx1"/>
                </a:solidFill>
              </a:rPr>
              <a:t> P</a:t>
            </a:r>
            <a:r>
              <a:rPr lang="en-US">
                <a:solidFill>
                  <a:schemeClr val="tx1"/>
                </a:solidFill>
              </a:rPr>
              <a:t>rojects/budget may not exceed 20% of the total grant amount – </a:t>
            </a:r>
            <a:r>
              <a:rPr lang="en-US">
                <a:solidFill>
                  <a:srgbClr val="FF0000"/>
                </a:solidFill>
              </a:rPr>
              <a:t>20% include delivery and program costs</a:t>
            </a:r>
          </a:p>
          <a:p>
            <a:pPr lvl="0"/>
            <a:r>
              <a:rPr lang="en-US">
                <a:solidFill>
                  <a:schemeClr val="tx1"/>
                </a:solidFill>
              </a:rPr>
              <a:t>Must be a </a:t>
            </a:r>
            <a:r>
              <a:rPr lang="en-US">
                <a:solidFill>
                  <a:schemeClr val="tx1"/>
                </a:solidFill>
                <a:latin typeface="Calibri Light" panose="020F0302020204030204"/>
              </a:rPr>
              <a:t>New</a:t>
            </a:r>
            <a:r>
              <a:rPr lang="en-US">
                <a:solidFill>
                  <a:schemeClr val="tx1"/>
                </a:solidFill>
              </a:rPr>
              <a:t> or expanded service</a:t>
            </a:r>
          </a:p>
          <a:p>
            <a:pPr lvl="0"/>
            <a:r>
              <a:rPr lang="en-US">
                <a:solidFill>
                  <a:schemeClr val="tx1"/>
                </a:solidFill>
              </a:rPr>
              <a:t>EOHLC encourages PSS that support economic security and self-sufficiency...</a:t>
            </a:r>
          </a:p>
          <a:p>
            <a:pPr lvl="0"/>
            <a:r>
              <a:rPr lang="en-US" b="1" i="1">
                <a:solidFill>
                  <a:schemeClr val="tx1"/>
                </a:solidFill>
              </a:rPr>
              <a:t>No</a:t>
            </a:r>
            <a:r>
              <a:rPr lang="en-US">
                <a:solidFill>
                  <a:schemeClr val="tx1"/>
                </a:solidFill>
              </a:rPr>
              <a:t> more than 5 public services packets in an application</a:t>
            </a:r>
            <a:endParaRPr lang="en-US"/>
          </a:p>
          <a:p>
            <a:endParaRPr lang="en-US"/>
          </a:p>
        </p:txBody>
      </p:sp>
    </p:spTree>
    <p:extLst>
      <p:ext uri="{BB962C8B-B14F-4D97-AF65-F5344CB8AC3E}">
        <p14:creationId xmlns:p14="http://schemas.microsoft.com/office/powerpoint/2010/main" val="23842142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7E3DEB-E6D8-BFFC-B7F1-553B85A421D7}"/>
              </a:ext>
            </a:extLst>
          </p:cNvPr>
          <p:cNvSpPr>
            <a:spLocks noGrp="1"/>
          </p:cNvSpPr>
          <p:nvPr>
            <p:ph type="title"/>
          </p:nvPr>
        </p:nvSpPr>
        <p:spPr/>
        <p:txBody>
          <a:bodyPr/>
          <a:lstStyle/>
          <a:p>
            <a:r>
              <a:rPr lang="en-US"/>
              <a:t>Housing Rehabilitation Program status update</a:t>
            </a:r>
          </a:p>
        </p:txBody>
      </p:sp>
      <p:sp>
        <p:nvSpPr>
          <p:cNvPr id="3" name="Content Placeholder 2">
            <a:extLst>
              <a:ext uri="{FF2B5EF4-FFF2-40B4-BE49-F238E27FC236}">
                <a16:creationId xmlns:a16="http://schemas.microsoft.com/office/drawing/2014/main" id="{FD1F60FA-CDD0-BD00-642B-A67EC56730A0}"/>
              </a:ext>
            </a:extLst>
          </p:cNvPr>
          <p:cNvSpPr>
            <a:spLocks noGrp="1"/>
          </p:cNvSpPr>
          <p:nvPr>
            <p:ph idx="1"/>
          </p:nvPr>
        </p:nvSpPr>
        <p:spPr/>
        <p:txBody>
          <a:bodyPr/>
          <a:lstStyle/>
          <a:p>
            <a:pPr lvl="0"/>
            <a:r>
              <a:rPr lang="en-US">
                <a:solidFill>
                  <a:schemeClr val="tx1"/>
                </a:solidFill>
              </a:rPr>
              <a:t>One page update on past program performance</a:t>
            </a:r>
          </a:p>
          <a:p>
            <a:pPr lvl="0"/>
            <a:r>
              <a:rPr lang="en-US">
                <a:solidFill>
                  <a:schemeClr val="tx1"/>
                </a:solidFill>
              </a:rPr>
              <a:t>Uploaded to Other Attachments</a:t>
            </a:r>
          </a:p>
          <a:p>
            <a:pPr lvl="0"/>
            <a:r>
              <a:rPr lang="en-US">
                <a:solidFill>
                  <a:schemeClr val="tx1"/>
                </a:solidFill>
              </a:rPr>
              <a:t>Include budget info, reasons for delays, revised timeline</a:t>
            </a:r>
          </a:p>
          <a:p>
            <a:pPr lvl="0"/>
            <a:r>
              <a:rPr lang="en-US">
                <a:solidFill>
                  <a:schemeClr val="tx1"/>
                </a:solidFill>
              </a:rPr>
              <a:t>Justify new request</a:t>
            </a:r>
            <a:endParaRPr lang="en-US"/>
          </a:p>
          <a:p>
            <a:endParaRPr lang="en-US"/>
          </a:p>
        </p:txBody>
      </p:sp>
    </p:spTree>
    <p:extLst>
      <p:ext uri="{BB962C8B-B14F-4D97-AF65-F5344CB8AC3E}">
        <p14:creationId xmlns:p14="http://schemas.microsoft.com/office/powerpoint/2010/main" val="25272484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25A48C-9256-FA84-D917-BEC67DB0E2F6}"/>
              </a:ext>
            </a:extLst>
          </p:cNvPr>
          <p:cNvSpPr>
            <a:spLocks noGrp="1"/>
          </p:cNvSpPr>
          <p:nvPr>
            <p:ph type="title"/>
          </p:nvPr>
        </p:nvSpPr>
        <p:spPr>
          <a:xfrm>
            <a:off x="838200" y="365125"/>
            <a:ext cx="10515600" cy="1643289"/>
          </a:xfrm>
        </p:spPr>
        <p:txBody>
          <a:bodyPr>
            <a:normAutofit fontScale="90000"/>
          </a:bodyPr>
          <a:lstStyle/>
          <a:p>
            <a:r>
              <a:rPr lang="en-US">
                <a:solidFill>
                  <a:schemeClr val="tx2"/>
                </a:solidFill>
                <a:latin typeface="Times New Roman" pitchFamily="18" charset="0"/>
              </a:rPr>
              <a:t>Activity/Project Threshold National Objectives</a:t>
            </a:r>
            <a:br>
              <a:rPr lang="en-US">
                <a:solidFill>
                  <a:schemeClr val="tx2"/>
                </a:solidFill>
                <a:latin typeface="Times New Roman" pitchFamily="18" charset="0"/>
              </a:rPr>
            </a:br>
            <a:endParaRPr lang="en-US"/>
          </a:p>
        </p:txBody>
      </p:sp>
      <p:sp>
        <p:nvSpPr>
          <p:cNvPr id="3" name="Content Placeholder 2">
            <a:extLst>
              <a:ext uri="{FF2B5EF4-FFF2-40B4-BE49-F238E27FC236}">
                <a16:creationId xmlns:a16="http://schemas.microsoft.com/office/drawing/2014/main" id="{14F6BF70-962D-0B8C-1191-03B5173F19CC}"/>
              </a:ext>
            </a:extLst>
          </p:cNvPr>
          <p:cNvSpPr>
            <a:spLocks noGrp="1"/>
          </p:cNvSpPr>
          <p:nvPr>
            <p:ph idx="1"/>
          </p:nvPr>
        </p:nvSpPr>
        <p:spPr>
          <a:xfrm>
            <a:off x="838200" y="2188029"/>
            <a:ext cx="10515600" cy="3988934"/>
          </a:xfrm>
        </p:spPr>
        <p:txBody>
          <a:bodyPr>
            <a:normAutofit fontScale="70000" lnSpcReduction="20000"/>
          </a:bodyPr>
          <a:lstStyle/>
          <a:p>
            <a:pPr marL="609600" indent="-609600">
              <a:buNone/>
            </a:pPr>
            <a:endParaRPr lang="en-US" altLang="en-US">
              <a:solidFill>
                <a:schemeClr val="tx2"/>
              </a:solidFill>
            </a:endParaRPr>
          </a:p>
          <a:p>
            <a:pPr marL="609600" indent="-609600">
              <a:buNone/>
            </a:pPr>
            <a:endParaRPr lang="en-US" altLang="en-US">
              <a:solidFill>
                <a:schemeClr val="tx2"/>
              </a:solidFill>
            </a:endParaRPr>
          </a:p>
          <a:p>
            <a:pPr marL="609600" indent="-609600">
              <a:buNone/>
            </a:pPr>
            <a:r>
              <a:rPr lang="en-US" altLang="en-US">
                <a:solidFill>
                  <a:schemeClr val="tx2"/>
                </a:solidFill>
              </a:rPr>
              <a:t>1.     Benefit to low- and moderate- income persons</a:t>
            </a:r>
          </a:p>
          <a:p>
            <a:pPr marL="609600" indent="-609600">
              <a:buNone/>
            </a:pPr>
            <a:r>
              <a:rPr lang="en-US" altLang="en-US">
                <a:solidFill>
                  <a:schemeClr val="tx2"/>
                </a:solidFill>
              </a:rPr>
              <a:t>				or</a:t>
            </a:r>
          </a:p>
          <a:p>
            <a:pPr marL="609600" indent="-609600">
              <a:buNone/>
            </a:pPr>
            <a:r>
              <a:rPr lang="en-US" altLang="en-US">
                <a:solidFill>
                  <a:schemeClr val="tx2"/>
                </a:solidFill>
              </a:rPr>
              <a:t>2.	Prevention or elimination of slums and blight</a:t>
            </a:r>
          </a:p>
          <a:p>
            <a:pPr marL="609600" indent="-609600">
              <a:buNone/>
            </a:pPr>
            <a:r>
              <a:rPr lang="en-US" altLang="en-US">
                <a:solidFill>
                  <a:schemeClr val="tx2"/>
                </a:solidFill>
              </a:rPr>
              <a:t>				or</a:t>
            </a:r>
          </a:p>
          <a:p>
            <a:pPr marL="609600" indent="-609600">
              <a:buAutoNum type="arabicPeriod" startAt="3"/>
            </a:pPr>
            <a:r>
              <a:rPr lang="en-US" altLang="en-US">
                <a:solidFill>
                  <a:schemeClr val="tx2"/>
                </a:solidFill>
              </a:rPr>
              <a:t>Urgent need</a:t>
            </a:r>
          </a:p>
          <a:p>
            <a:pPr marL="609600" indent="-609600">
              <a:buAutoNum type="arabicPeriod" startAt="3"/>
            </a:pPr>
            <a:endParaRPr lang="en-US" altLang="en-US">
              <a:solidFill>
                <a:schemeClr val="tx2"/>
              </a:solidFill>
            </a:endParaRPr>
          </a:p>
          <a:p>
            <a:pPr marL="0" indent="0">
              <a:buNone/>
            </a:pPr>
            <a:r>
              <a:rPr lang="en-US" altLang="en-US">
                <a:solidFill>
                  <a:srgbClr val="0E2841"/>
                </a:solidFill>
              </a:rPr>
              <a:t>Identify, describe (document) that you can </a:t>
            </a:r>
            <a:r>
              <a:rPr lang="en-US" altLang="en-US" u="sng">
                <a:solidFill>
                  <a:srgbClr val="0E2841"/>
                </a:solidFill>
              </a:rPr>
              <a:t>and</a:t>
            </a:r>
            <a:r>
              <a:rPr lang="en-US" altLang="en-US">
                <a:solidFill>
                  <a:srgbClr val="0E2841"/>
                </a:solidFill>
              </a:rPr>
              <a:t> how you will meet the national objective</a:t>
            </a:r>
            <a:endParaRPr lang="en-US" altLang="en-US">
              <a:solidFill>
                <a:schemeClr val="tx2"/>
              </a:solidFill>
            </a:endParaRPr>
          </a:p>
          <a:p>
            <a:pPr marL="609600" indent="-609600">
              <a:buNone/>
            </a:pPr>
            <a:endParaRPr lang="en-US" altLang="en-US">
              <a:solidFill>
                <a:schemeClr val="tx2"/>
              </a:solidFill>
            </a:endParaRPr>
          </a:p>
          <a:p>
            <a:pPr marL="609600" indent="-609600">
              <a:buNone/>
            </a:pPr>
            <a:r>
              <a:rPr lang="en-US" altLang="en-US">
                <a:solidFill>
                  <a:schemeClr val="tx2"/>
                </a:solidFill>
              </a:rPr>
              <a:t>	</a:t>
            </a:r>
          </a:p>
          <a:p>
            <a:endParaRPr lang="en-US"/>
          </a:p>
        </p:txBody>
      </p:sp>
    </p:spTree>
    <p:extLst>
      <p:ext uri="{BB962C8B-B14F-4D97-AF65-F5344CB8AC3E}">
        <p14:creationId xmlns:p14="http://schemas.microsoft.com/office/powerpoint/2010/main" val="26490170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5572D-2137-C2B6-E0B6-9A51B3627C2C}"/>
              </a:ext>
            </a:extLst>
          </p:cNvPr>
          <p:cNvSpPr>
            <a:spLocks noGrp="1"/>
          </p:cNvSpPr>
          <p:nvPr>
            <p:ph type="title"/>
          </p:nvPr>
        </p:nvSpPr>
        <p:spPr/>
        <p:txBody>
          <a:bodyPr/>
          <a:lstStyle/>
          <a:p>
            <a:r>
              <a:rPr lang="en-US"/>
              <a:t>Agenda</a:t>
            </a:r>
          </a:p>
        </p:txBody>
      </p:sp>
      <p:sp>
        <p:nvSpPr>
          <p:cNvPr id="3" name="Content Placeholder 2">
            <a:extLst>
              <a:ext uri="{FF2B5EF4-FFF2-40B4-BE49-F238E27FC236}">
                <a16:creationId xmlns:a16="http://schemas.microsoft.com/office/drawing/2014/main" id="{434E9471-1066-AB6E-01C3-4E471E29DDDD}"/>
              </a:ext>
            </a:extLst>
          </p:cNvPr>
          <p:cNvSpPr>
            <a:spLocks noGrp="1"/>
          </p:cNvSpPr>
          <p:nvPr>
            <p:ph idx="1"/>
          </p:nvPr>
        </p:nvSpPr>
        <p:spPr/>
        <p:txBody>
          <a:bodyPr/>
          <a:lstStyle/>
          <a:p>
            <a:r>
              <a:rPr lang="en-US"/>
              <a:t>Overview</a:t>
            </a:r>
          </a:p>
          <a:p>
            <a:r>
              <a:rPr lang="en-US"/>
              <a:t>Application Requirements</a:t>
            </a:r>
          </a:p>
          <a:p>
            <a:r>
              <a:rPr lang="en-US"/>
              <a:t>Activity packets</a:t>
            </a:r>
          </a:p>
          <a:p>
            <a:r>
              <a:rPr lang="en-US"/>
              <a:t>Evaluation &amp; Scoring</a:t>
            </a:r>
          </a:p>
          <a:p>
            <a:r>
              <a:rPr lang="en-US"/>
              <a:t>National Objective</a:t>
            </a:r>
          </a:p>
          <a:p>
            <a:r>
              <a:rPr lang="en-US"/>
              <a:t>On-Line Application </a:t>
            </a:r>
          </a:p>
          <a:p>
            <a:r>
              <a:rPr lang="en-US"/>
              <a:t>Q and A</a:t>
            </a:r>
          </a:p>
          <a:p>
            <a:endParaRPr lang="en-US"/>
          </a:p>
        </p:txBody>
      </p:sp>
    </p:spTree>
    <p:extLst>
      <p:ext uri="{BB962C8B-B14F-4D97-AF65-F5344CB8AC3E}">
        <p14:creationId xmlns:p14="http://schemas.microsoft.com/office/powerpoint/2010/main" val="15769847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F7901-288E-F74E-A540-6D6A4B93E0D1}"/>
              </a:ext>
            </a:extLst>
          </p:cNvPr>
          <p:cNvSpPr>
            <a:spLocks noGrp="1"/>
          </p:cNvSpPr>
          <p:nvPr>
            <p:ph type="title"/>
          </p:nvPr>
        </p:nvSpPr>
        <p:spPr/>
        <p:txBody>
          <a:bodyPr/>
          <a:lstStyle/>
          <a:p>
            <a:r>
              <a:rPr lang="en-US"/>
              <a:t>Component Selection  - Project Packets</a:t>
            </a:r>
          </a:p>
        </p:txBody>
      </p:sp>
      <p:sp>
        <p:nvSpPr>
          <p:cNvPr id="3" name="Content Placeholder 2">
            <a:extLst>
              <a:ext uri="{FF2B5EF4-FFF2-40B4-BE49-F238E27FC236}">
                <a16:creationId xmlns:a16="http://schemas.microsoft.com/office/drawing/2014/main" id="{D9294A4E-2767-657F-5088-9477AD5E5143}"/>
              </a:ext>
            </a:extLst>
          </p:cNvPr>
          <p:cNvSpPr>
            <a:spLocks noGrp="1"/>
          </p:cNvSpPr>
          <p:nvPr>
            <p:ph idx="1"/>
          </p:nvPr>
        </p:nvSpPr>
        <p:spPr/>
        <p:txBody>
          <a:bodyPr/>
          <a:lstStyle/>
          <a:p>
            <a:pPr>
              <a:buClr>
                <a:schemeClr val="tx1"/>
              </a:buClr>
            </a:pPr>
            <a:r>
              <a:rPr lang="en-US" altLang="en-US" sz="2000"/>
              <a:t>Found @ Top of the Application Cover Sheet </a:t>
            </a:r>
          </a:p>
          <a:p>
            <a:pPr>
              <a:buClr>
                <a:schemeClr val="tx1"/>
              </a:buClr>
            </a:pPr>
            <a:r>
              <a:rPr lang="en-US" altLang="en-US" sz="2000"/>
              <a:t>5 component selections – (project packets)- Rehabilitation, Construction, PSS, Planning, Design</a:t>
            </a:r>
          </a:p>
          <a:p>
            <a:pPr>
              <a:buClr>
                <a:schemeClr val="tx1"/>
              </a:buClr>
            </a:pPr>
            <a:r>
              <a:rPr lang="en-US" altLang="en-US" sz="2000"/>
              <a:t>1 project per packet</a:t>
            </a:r>
          </a:p>
          <a:p>
            <a:pPr>
              <a:buClr>
                <a:schemeClr val="tx1"/>
              </a:buClr>
            </a:pPr>
            <a:r>
              <a:rPr lang="en-US" altLang="en-US" sz="2000"/>
              <a:t>Packet contains: </a:t>
            </a:r>
          </a:p>
          <a:p>
            <a:pPr lvl="1">
              <a:buFont typeface="Wingdings" panose="05000000000000000000" pitchFamily="2" charset="2"/>
              <a:buChar char="Ø"/>
            </a:pPr>
            <a:r>
              <a:rPr lang="en-US" altLang="en-US" sz="2000"/>
              <a:t>	Project description - See Application Guidance</a:t>
            </a:r>
          </a:p>
          <a:p>
            <a:pPr lvl="1">
              <a:buFont typeface="Wingdings" panose="05000000000000000000" pitchFamily="2" charset="2"/>
              <a:buChar char="Ø"/>
            </a:pPr>
            <a:r>
              <a:rPr lang="en-US" altLang="en-US" sz="2000"/>
              <a:t>	Threshold questions</a:t>
            </a:r>
          </a:p>
          <a:p>
            <a:pPr lvl="1">
              <a:buFont typeface="Wingdings" panose="05000000000000000000" pitchFamily="2" charset="2"/>
              <a:buChar char="Ø"/>
            </a:pPr>
            <a:r>
              <a:rPr lang="en-US" altLang="en-US" sz="2000"/>
              <a:t>    Competitive (scored) questions ( Except PSS )</a:t>
            </a:r>
          </a:p>
          <a:p>
            <a:pPr lvl="1">
              <a:buFont typeface="Wingdings" panose="05000000000000000000" pitchFamily="2" charset="2"/>
              <a:buChar char="Ø"/>
            </a:pPr>
            <a:r>
              <a:rPr lang="en-US" altLang="en-US" sz="2000"/>
              <a:t>    Budget and related information</a:t>
            </a:r>
          </a:p>
          <a:p>
            <a:endParaRPr lang="en-US"/>
          </a:p>
        </p:txBody>
      </p:sp>
    </p:spTree>
    <p:extLst>
      <p:ext uri="{BB962C8B-B14F-4D97-AF65-F5344CB8AC3E}">
        <p14:creationId xmlns:p14="http://schemas.microsoft.com/office/powerpoint/2010/main" val="23276319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65956F-1807-F68F-24EE-7635C0241DFF}"/>
              </a:ext>
            </a:extLst>
          </p:cNvPr>
          <p:cNvSpPr>
            <a:spLocks noGrp="1"/>
          </p:cNvSpPr>
          <p:nvPr>
            <p:ph type="title"/>
          </p:nvPr>
        </p:nvSpPr>
        <p:spPr/>
        <p:txBody>
          <a:bodyPr/>
          <a:lstStyle/>
          <a:p>
            <a:r>
              <a:rPr lang="en-US" sz="5400"/>
              <a:t>Activity Packet Information</a:t>
            </a:r>
            <a:endParaRPr lang="en-US"/>
          </a:p>
        </p:txBody>
      </p:sp>
      <p:sp>
        <p:nvSpPr>
          <p:cNvPr id="3" name="Content Placeholder 2">
            <a:extLst>
              <a:ext uri="{FF2B5EF4-FFF2-40B4-BE49-F238E27FC236}">
                <a16:creationId xmlns:a16="http://schemas.microsoft.com/office/drawing/2014/main" id="{D03F749F-9B0D-2FF3-8AAF-AD977570D827}"/>
              </a:ext>
            </a:extLst>
          </p:cNvPr>
          <p:cNvSpPr>
            <a:spLocks noGrp="1"/>
          </p:cNvSpPr>
          <p:nvPr>
            <p:ph idx="1"/>
          </p:nvPr>
        </p:nvSpPr>
        <p:spPr/>
        <p:txBody>
          <a:bodyPr/>
          <a:lstStyle/>
          <a:p>
            <a:r>
              <a:rPr lang="en-US"/>
              <a:t>Is it eligible? Is it ineligible?</a:t>
            </a:r>
          </a:p>
          <a:p>
            <a:r>
              <a:rPr lang="en-US"/>
              <a:t>Will it meet a national objective?</a:t>
            </a:r>
          </a:p>
          <a:p>
            <a:r>
              <a:rPr lang="en-US"/>
              <a:t>Was the need identified through a public process?</a:t>
            </a:r>
          </a:p>
          <a:p>
            <a:r>
              <a:rPr lang="en-US"/>
              <a:t>Is it feasible? Can it be carried out in a timely manner?</a:t>
            </a:r>
          </a:p>
          <a:p>
            <a:r>
              <a:rPr lang="en-US"/>
              <a:t> Will it have an impact?</a:t>
            </a:r>
          </a:p>
          <a:p>
            <a:r>
              <a:rPr lang="en-US"/>
              <a:t>Will it comply with all other federal and state requirements?</a:t>
            </a:r>
          </a:p>
          <a:p>
            <a:pPr marL="0" indent="0">
              <a:buNone/>
            </a:pPr>
            <a:endParaRPr lang="en-US"/>
          </a:p>
          <a:p>
            <a:endParaRPr lang="en-US"/>
          </a:p>
        </p:txBody>
      </p:sp>
    </p:spTree>
    <p:extLst>
      <p:ext uri="{BB962C8B-B14F-4D97-AF65-F5344CB8AC3E}">
        <p14:creationId xmlns:p14="http://schemas.microsoft.com/office/powerpoint/2010/main" val="15401277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EC771-96F1-8034-2688-CFD8B514312B}"/>
              </a:ext>
            </a:extLst>
          </p:cNvPr>
          <p:cNvSpPr>
            <a:spLocks noGrp="1"/>
          </p:cNvSpPr>
          <p:nvPr>
            <p:ph type="title"/>
          </p:nvPr>
        </p:nvSpPr>
        <p:spPr/>
        <p:txBody>
          <a:bodyPr/>
          <a:lstStyle/>
          <a:p>
            <a:r>
              <a:rPr lang="en-US"/>
              <a:t>Activity Packet Information</a:t>
            </a:r>
          </a:p>
        </p:txBody>
      </p:sp>
      <p:sp>
        <p:nvSpPr>
          <p:cNvPr id="3" name="Content Placeholder 2">
            <a:extLst>
              <a:ext uri="{FF2B5EF4-FFF2-40B4-BE49-F238E27FC236}">
                <a16:creationId xmlns:a16="http://schemas.microsoft.com/office/drawing/2014/main" id="{62526ED7-3D33-566A-9F75-5AF1DCB7F5F6}"/>
              </a:ext>
            </a:extLst>
          </p:cNvPr>
          <p:cNvSpPr>
            <a:spLocks noGrp="1"/>
          </p:cNvSpPr>
          <p:nvPr>
            <p:ph idx="1"/>
          </p:nvPr>
        </p:nvSpPr>
        <p:spPr/>
        <p:txBody>
          <a:bodyPr/>
          <a:lstStyle/>
          <a:p>
            <a:r>
              <a:rPr lang="en-US"/>
              <a:t>Project Description – Tell us about the project</a:t>
            </a:r>
          </a:p>
          <a:p>
            <a:r>
              <a:rPr lang="en-US"/>
              <a:t>Budget Information – How will the project be funded; how determined; sources</a:t>
            </a:r>
          </a:p>
          <a:p>
            <a:r>
              <a:rPr lang="en-US"/>
              <a:t>Project Need Response – Competitively scored</a:t>
            </a:r>
          </a:p>
          <a:p>
            <a:r>
              <a:rPr lang="en-US"/>
              <a:t>Project Feasibility Response – Competitively scored</a:t>
            </a:r>
          </a:p>
          <a:p>
            <a:endParaRPr lang="en-US"/>
          </a:p>
        </p:txBody>
      </p:sp>
    </p:spTree>
    <p:extLst>
      <p:ext uri="{BB962C8B-B14F-4D97-AF65-F5344CB8AC3E}">
        <p14:creationId xmlns:p14="http://schemas.microsoft.com/office/powerpoint/2010/main" val="415734786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32E6F6-4DED-6856-0AF6-D27A72489E81}"/>
              </a:ext>
            </a:extLst>
          </p:cNvPr>
          <p:cNvSpPr>
            <a:spLocks noGrp="1"/>
          </p:cNvSpPr>
          <p:nvPr>
            <p:ph type="title"/>
          </p:nvPr>
        </p:nvSpPr>
        <p:spPr/>
        <p:txBody>
          <a:bodyPr/>
          <a:lstStyle/>
          <a:p>
            <a:r>
              <a:rPr lang="en-US"/>
              <a:t>Competitive Questions </a:t>
            </a:r>
            <a:br>
              <a:rPr lang="en-US"/>
            </a:br>
            <a:r>
              <a:rPr lang="en-US" sz="4000"/>
              <a:t>Project Need – 40 points</a:t>
            </a:r>
          </a:p>
        </p:txBody>
      </p:sp>
      <p:sp>
        <p:nvSpPr>
          <p:cNvPr id="3" name="Content Placeholder 2">
            <a:extLst>
              <a:ext uri="{FF2B5EF4-FFF2-40B4-BE49-F238E27FC236}">
                <a16:creationId xmlns:a16="http://schemas.microsoft.com/office/drawing/2014/main" id="{D06E380A-166F-8393-F6DD-054CA3D37E8D}"/>
              </a:ext>
            </a:extLst>
          </p:cNvPr>
          <p:cNvSpPr>
            <a:spLocks noGrp="1"/>
          </p:cNvSpPr>
          <p:nvPr>
            <p:ph idx="1"/>
          </p:nvPr>
        </p:nvSpPr>
        <p:spPr/>
        <p:txBody>
          <a:bodyPr/>
          <a:lstStyle/>
          <a:p>
            <a:r>
              <a:rPr lang="en-US"/>
              <a:t>Define and quantify the need (s) to be addressed. Describe current conditions and the impacted population. Indicate how community input contributed to determining the need (15 pts)</a:t>
            </a:r>
          </a:p>
          <a:p>
            <a:r>
              <a:rPr lang="en-US"/>
              <a:t>Provide/document relevant and current evidence of the extent of the need/problem – narrative should relate to documentation (10 pts)</a:t>
            </a:r>
          </a:p>
          <a:p>
            <a:r>
              <a:rPr lang="en-US"/>
              <a:t>Describe how the project will address the need and the impact it will have on the need (5 pts)</a:t>
            </a:r>
          </a:p>
          <a:p>
            <a:r>
              <a:rPr lang="en-US"/>
              <a:t>LMI Score – to be added by EOHLC – Up to 10 pts</a:t>
            </a:r>
          </a:p>
          <a:p>
            <a:endParaRPr lang="en-US"/>
          </a:p>
        </p:txBody>
      </p:sp>
    </p:spTree>
    <p:extLst>
      <p:ext uri="{BB962C8B-B14F-4D97-AF65-F5344CB8AC3E}">
        <p14:creationId xmlns:p14="http://schemas.microsoft.com/office/powerpoint/2010/main" val="266991296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2B903-97B5-C6A9-2242-08BECB3F674E}"/>
              </a:ext>
            </a:extLst>
          </p:cNvPr>
          <p:cNvSpPr>
            <a:spLocks noGrp="1"/>
          </p:cNvSpPr>
          <p:nvPr>
            <p:ph type="title"/>
          </p:nvPr>
        </p:nvSpPr>
        <p:spPr/>
        <p:txBody>
          <a:bodyPr>
            <a:normAutofit fontScale="90000"/>
          </a:bodyPr>
          <a:lstStyle/>
          <a:p>
            <a:r>
              <a:rPr lang="en-US">
                <a:latin typeface="Times New Roman"/>
                <a:cs typeface="Times New Roman"/>
              </a:rPr>
              <a:t>Competitive Questions </a:t>
            </a:r>
            <a:br>
              <a:rPr lang="en-US">
                <a:latin typeface="Times New Roman" pitchFamily="18" charset="0"/>
              </a:rPr>
            </a:br>
            <a:r>
              <a:rPr lang="en-US">
                <a:latin typeface="Times New Roman"/>
                <a:cs typeface="Times New Roman"/>
              </a:rPr>
              <a:t>Project Feasibility - 25 points</a:t>
            </a:r>
            <a:br>
              <a:rPr lang="en-US">
                <a:latin typeface="Times New Roman" pitchFamily="18" charset="0"/>
              </a:rPr>
            </a:br>
            <a:r>
              <a:rPr lang="en-US" sz="2700" u="sng">
                <a:latin typeface="Times New Roman"/>
                <a:cs typeface="Times New Roman"/>
              </a:rPr>
              <a:t>Ready to proceed</a:t>
            </a:r>
            <a:r>
              <a:rPr lang="en-US" sz="2700">
                <a:latin typeface="Times New Roman"/>
                <a:cs typeface="Times New Roman"/>
              </a:rPr>
              <a:t>?</a:t>
            </a:r>
            <a:endParaRPr lang="en-US" sz="2700"/>
          </a:p>
        </p:txBody>
      </p:sp>
      <p:sp>
        <p:nvSpPr>
          <p:cNvPr id="3" name="Content Placeholder 2">
            <a:extLst>
              <a:ext uri="{FF2B5EF4-FFF2-40B4-BE49-F238E27FC236}">
                <a16:creationId xmlns:a16="http://schemas.microsoft.com/office/drawing/2014/main" id="{42E5C57D-E68A-629F-B320-44970E1DB523}"/>
              </a:ext>
            </a:extLst>
          </p:cNvPr>
          <p:cNvSpPr>
            <a:spLocks noGrp="1"/>
          </p:cNvSpPr>
          <p:nvPr>
            <p:ph idx="1"/>
          </p:nvPr>
        </p:nvSpPr>
        <p:spPr/>
        <p:txBody>
          <a:bodyPr/>
          <a:lstStyle/>
          <a:p>
            <a:r>
              <a:rPr lang="en-US"/>
              <a:t>Status of design and project readiness to proceed (10 pts)</a:t>
            </a:r>
          </a:p>
          <a:p>
            <a:endParaRPr lang="en-US"/>
          </a:p>
          <a:p>
            <a:r>
              <a:rPr lang="en-US"/>
              <a:t>Describe project budgets and project oversight – cost reasonableness and internal controls (up to 8 pts: 4 pts budget, 4 pts staffing)</a:t>
            </a:r>
          </a:p>
          <a:p>
            <a:endParaRPr lang="en-US"/>
          </a:p>
          <a:p>
            <a:r>
              <a:rPr lang="en-US"/>
              <a:t>Describe/document ER/permits (3 pts)</a:t>
            </a:r>
          </a:p>
          <a:p>
            <a:endParaRPr lang="en-US"/>
          </a:p>
          <a:p>
            <a:r>
              <a:rPr lang="en-US"/>
              <a:t>Describe/identify milestones and timeframe (4 pts)</a:t>
            </a:r>
          </a:p>
          <a:p>
            <a:endParaRPr lang="en-US"/>
          </a:p>
        </p:txBody>
      </p:sp>
    </p:spTree>
    <p:extLst>
      <p:ext uri="{BB962C8B-B14F-4D97-AF65-F5344CB8AC3E}">
        <p14:creationId xmlns:p14="http://schemas.microsoft.com/office/powerpoint/2010/main" val="401755464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1F1987-E394-5BAF-7A31-B79F0C8DACA2}"/>
              </a:ext>
            </a:extLst>
          </p:cNvPr>
          <p:cNvSpPr>
            <a:spLocks noGrp="1"/>
          </p:cNvSpPr>
          <p:nvPr>
            <p:ph type="title"/>
          </p:nvPr>
        </p:nvSpPr>
        <p:spPr/>
        <p:txBody>
          <a:bodyPr/>
          <a:lstStyle/>
          <a:p>
            <a:r>
              <a:rPr lang="en-US"/>
              <a:t>Public Service packets</a:t>
            </a:r>
          </a:p>
        </p:txBody>
      </p:sp>
      <p:sp>
        <p:nvSpPr>
          <p:cNvPr id="3" name="Content Placeholder 2">
            <a:extLst>
              <a:ext uri="{FF2B5EF4-FFF2-40B4-BE49-F238E27FC236}">
                <a16:creationId xmlns:a16="http://schemas.microsoft.com/office/drawing/2014/main" id="{B47C040C-5AED-9C3A-6A70-701A3FD6971D}"/>
              </a:ext>
            </a:extLst>
          </p:cNvPr>
          <p:cNvSpPr>
            <a:spLocks noGrp="1"/>
          </p:cNvSpPr>
          <p:nvPr>
            <p:ph idx="1"/>
          </p:nvPr>
        </p:nvSpPr>
        <p:spPr/>
        <p:txBody>
          <a:bodyPr>
            <a:normAutofit fontScale="92500" lnSpcReduction="20000"/>
          </a:bodyPr>
          <a:lstStyle/>
          <a:p>
            <a:endParaRPr lang="en-US"/>
          </a:p>
          <a:p>
            <a:endParaRPr lang="en-US"/>
          </a:p>
          <a:p>
            <a:r>
              <a:rPr lang="en-US" sz="3000"/>
              <a:t>Public Service packets are evaluated for viability and effective operation. </a:t>
            </a:r>
          </a:p>
          <a:p>
            <a:endParaRPr lang="en-US" sz="3000" i="1"/>
          </a:p>
          <a:p>
            <a:r>
              <a:rPr lang="en-US" sz="3000" i="1"/>
              <a:t>Do not </a:t>
            </a:r>
            <a:r>
              <a:rPr lang="en-US" sz="3000"/>
              <a:t>answer the competitive need and feasibility questions as your response. </a:t>
            </a:r>
          </a:p>
          <a:p>
            <a:endParaRPr lang="en-US" sz="3000" kern="100">
              <a:ea typeface="Aptos" panose="020B0004020202020204" pitchFamily="34" charset="0"/>
              <a:cs typeface="Times New Roman" panose="02020603050405020304" pitchFamily="18" charset="0"/>
            </a:endParaRPr>
          </a:p>
          <a:p>
            <a:r>
              <a:rPr lang="en-US" sz="3000" kern="100">
                <a:ea typeface="Aptos" panose="020B0004020202020204" pitchFamily="34" charset="0"/>
                <a:cs typeface="Times New Roman" panose="02020603050405020304" pitchFamily="18" charset="0"/>
              </a:rPr>
              <a:t>Project summary – 3-page max</a:t>
            </a:r>
            <a:br>
              <a:rPr lang="en-US" sz="3000" kern="100">
                <a:ea typeface="Aptos" panose="020B0004020202020204" pitchFamily="34" charset="0"/>
                <a:cs typeface="Times New Roman" panose="02020603050405020304" pitchFamily="18" charset="0"/>
              </a:rPr>
            </a:br>
            <a:endParaRPr lang="en-US" sz="3000" kern="100">
              <a:ea typeface="Aptos" panose="020B0004020202020204" pitchFamily="34" charset="0"/>
              <a:cs typeface="Times New Roman" panose="02020603050405020304" pitchFamily="18" charset="0"/>
            </a:endParaRPr>
          </a:p>
          <a:p>
            <a:r>
              <a:rPr lang="en-US" sz="3000" b="1"/>
              <a:t>Include </a:t>
            </a:r>
            <a:r>
              <a:rPr lang="en-US" sz="3000" b="1">
                <a:solidFill>
                  <a:srgbClr val="FF0000"/>
                </a:solidFill>
              </a:rPr>
              <a:t>detailed </a:t>
            </a:r>
            <a:r>
              <a:rPr lang="en-US" sz="3000" b="1"/>
              <a:t>budgets that support line-item costs </a:t>
            </a:r>
          </a:p>
          <a:p>
            <a:endParaRPr lang="en-US"/>
          </a:p>
        </p:txBody>
      </p:sp>
    </p:spTree>
    <p:extLst>
      <p:ext uri="{BB962C8B-B14F-4D97-AF65-F5344CB8AC3E}">
        <p14:creationId xmlns:p14="http://schemas.microsoft.com/office/powerpoint/2010/main" val="249782631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9A39B6-E262-347D-1ACE-74306E310A62}"/>
              </a:ext>
            </a:extLst>
          </p:cNvPr>
          <p:cNvSpPr>
            <a:spLocks noGrp="1"/>
          </p:cNvSpPr>
          <p:nvPr>
            <p:ph type="title"/>
          </p:nvPr>
        </p:nvSpPr>
        <p:spPr/>
        <p:txBody>
          <a:bodyPr/>
          <a:lstStyle/>
          <a:p>
            <a:r>
              <a:rPr lang="en-US"/>
              <a:t>Public Service packets</a:t>
            </a:r>
          </a:p>
        </p:txBody>
      </p:sp>
      <p:sp>
        <p:nvSpPr>
          <p:cNvPr id="3" name="Content Placeholder 2">
            <a:extLst>
              <a:ext uri="{FF2B5EF4-FFF2-40B4-BE49-F238E27FC236}">
                <a16:creationId xmlns:a16="http://schemas.microsoft.com/office/drawing/2014/main" id="{1809BC9B-F65E-C13C-5EBC-C6C86912809A}"/>
              </a:ext>
            </a:extLst>
          </p:cNvPr>
          <p:cNvSpPr>
            <a:spLocks noGrp="1"/>
          </p:cNvSpPr>
          <p:nvPr>
            <p:ph idx="1"/>
          </p:nvPr>
        </p:nvSpPr>
        <p:spPr/>
        <p:txBody>
          <a:bodyPr/>
          <a:lstStyle/>
          <a:p>
            <a:r>
              <a:rPr lang="en-US"/>
              <a:t>Scope of program</a:t>
            </a:r>
          </a:p>
          <a:p>
            <a:r>
              <a:rPr lang="en-US"/>
              <a:t>Describe need and how identified</a:t>
            </a:r>
          </a:p>
          <a:p>
            <a:r>
              <a:rPr lang="en-US"/>
              <a:t>Description of service to be provided</a:t>
            </a:r>
          </a:p>
          <a:p>
            <a:r>
              <a:rPr lang="en-US"/>
              <a:t>Identify Beneficiaries and outcomes </a:t>
            </a:r>
          </a:p>
          <a:p>
            <a:r>
              <a:rPr lang="en-US"/>
              <a:t>Project Oversight</a:t>
            </a:r>
          </a:p>
          <a:p>
            <a:r>
              <a:rPr lang="en-US"/>
              <a:t>Allocation of funds per community</a:t>
            </a:r>
          </a:p>
          <a:p>
            <a:r>
              <a:rPr lang="en-US">
                <a:solidFill>
                  <a:srgbClr val="FF0000"/>
                </a:solidFill>
              </a:rPr>
              <a:t>Detailed Budget – breakout staff salaries by quantity, rate, hours</a:t>
            </a:r>
          </a:p>
          <a:p>
            <a:endParaRPr lang="en-US"/>
          </a:p>
        </p:txBody>
      </p:sp>
    </p:spTree>
    <p:extLst>
      <p:ext uri="{BB962C8B-B14F-4D97-AF65-F5344CB8AC3E}">
        <p14:creationId xmlns:p14="http://schemas.microsoft.com/office/powerpoint/2010/main" val="332028308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C4319-4F1A-8E17-B8C4-5BB5058ED7C2}"/>
              </a:ext>
            </a:extLst>
          </p:cNvPr>
          <p:cNvSpPr>
            <a:spLocks noGrp="1"/>
          </p:cNvSpPr>
          <p:nvPr>
            <p:ph type="title"/>
          </p:nvPr>
        </p:nvSpPr>
        <p:spPr/>
        <p:txBody>
          <a:bodyPr/>
          <a:lstStyle/>
          <a:p>
            <a:r>
              <a:rPr lang="en-US"/>
              <a:t>CDF Evaluation:  Project Packets</a:t>
            </a:r>
            <a:br>
              <a:rPr lang="en-US"/>
            </a:br>
            <a:r>
              <a:rPr lang="en-US"/>
              <a:t>65 points</a:t>
            </a:r>
          </a:p>
        </p:txBody>
      </p:sp>
      <p:sp>
        <p:nvSpPr>
          <p:cNvPr id="3" name="Content Placeholder 2">
            <a:extLst>
              <a:ext uri="{FF2B5EF4-FFF2-40B4-BE49-F238E27FC236}">
                <a16:creationId xmlns:a16="http://schemas.microsoft.com/office/drawing/2014/main" id="{F8385C31-FC8F-9441-52DE-82CB33DDC84C}"/>
              </a:ext>
            </a:extLst>
          </p:cNvPr>
          <p:cNvSpPr>
            <a:spLocks noGrp="1"/>
          </p:cNvSpPr>
          <p:nvPr>
            <p:ph idx="1"/>
          </p:nvPr>
        </p:nvSpPr>
        <p:spPr>
          <a:xfrm>
            <a:off x="838200" y="1629682"/>
            <a:ext cx="10515600" cy="4351338"/>
          </a:xfrm>
        </p:spPr>
        <p:txBody>
          <a:bodyPr vert="horz" lIns="91440" tIns="45720" rIns="91440" bIns="45720" rtlCol="0" anchor="t">
            <a:normAutofit fontScale="92500" lnSpcReduction="10000"/>
          </a:bodyPr>
          <a:lstStyle/>
          <a:p>
            <a:pPr marL="0" lvl="0" indent="0">
              <a:buNone/>
            </a:pPr>
            <a:r>
              <a:rPr lang="en-US" sz="2400"/>
              <a:t>Rehabilitation, Construction and Design, each project packet will be evaluated and scored on the following:</a:t>
            </a:r>
          </a:p>
          <a:p>
            <a:pPr lvl="1"/>
            <a:r>
              <a:rPr lang="en-US" sz="2600"/>
              <a:t>Project Need (40 points)</a:t>
            </a:r>
          </a:p>
          <a:p>
            <a:pPr lvl="1"/>
            <a:r>
              <a:rPr lang="en-US" sz="2600"/>
              <a:t>Project Feasibility (</a:t>
            </a:r>
            <a:r>
              <a:rPr lang="en-US" sz="2600">
                <a:latin typeface="Calibri Light" panose="020F0302020204030204"/>
              </a:rPr>
              <a:t>25 points</a:t>
            </a:r>
            <a:r>
              <a:rPr lang="en-US" sz="2600"/>
              <a:t>)</a:t>
            </a:r>
          </a:p>
          <a:p>
            <a:pPr marL="0" lvl="0" indent="0">
              <a:buNone/>
            </a:pPr>
            <a:endParaRPr lang="en-US" sz="2400" b="1"/>
          </a:p>
          <a:p>
            <a:pPr marL="0" lvl="0" indent="0">
              <a:buNone/>
            </a:pPr>
            <a:r>
              <a:rPr lang="en-US" sz="2400" b="1"/>
              <a:t>CDF</a:t>
            </a:r>
            <a:r>
              <a:rPr lang="en-US" sz="2400"/>
              <a:t> projects must meet </a:t>
            </a:r>
            <a:r>
              <a:rPr lang="en-US" sz="2400" b="1"/>
              <a:t>39 out of 65 </a:t>
            </a:r>
            <a:r>
              <a:rPr lang="en-US" sz="2400"/>
              <a:t>points to be considered fundable</a:t>
            </a:r>
          </a:p>
          <a:p>
            <a:pPr marL="0" lvl="0" indent="0">
              <a:buNone/>
            </a:pPr>
            <a:endParaRPr lang="en-US" sz="2200" b="1">
              <a:highlight>
                <a:srgbClr val="FFFF00"/>
              </a:highlight>
            </a:endParaRPr>
          </a:p>
          <a:p>
            <a:pPr marL="0" lvl="0" indent="0">
              <a:buNone/>
            </a:pPr>
            <a:r>
              <a:rPr lang="en-US" sz="2200" b="1"/>
              <a:t>Planning</a:t>
            </a:r>
            <a:r>
              <a:rPr lang="en-US" sz="2200"/>
              <a:t> activity packets will be </a:t>
            </a:r>
            <a:r>
              <a:rPr lang="en-US" sz="2200" b="1"/>
              <a:t>scored using Project Need only </a:t>
            </a:r>
            <a:r>
              <a:rPr lang="en-US" sz="2200"/>
              <a:t>and must receive at least half the points but will not be included in the application score</a:t>
            </a:r>
          </a:p>
          <a:p>
            <a:pPr marL="0" lvl="0" indent="0">
              <a:buNone/>
            </a:pPr>
            <a:endParaRPr lang="en-US" sz="2200"/>
          </a:p>
          <a:p>
            <a:pPr marL="0" lvl="0" indent="0">
              <a:buNone/>
            </a:pPr>
            <a:r>
              <a:rPr lang="en-US" sz="2200" b="1"/>
              <a:t>Public service</a:t>
            </a:r>
            <a:r>
              <a:rPr lang="en-US" sz="2200"/>
              <a:t> packets will be evaluated on information contained in the project description and will be treated as </a:t>
            </a:r>
            <a:r>
              <a:rPr lang="en-US" sz="2200" b="1"/>
              <a:t>pass/fail </a:t>
            </a:r>
            <a:r>
              <a:rPr lang="en-US" sz="2200"/>
              <a:t>– See application guidance</a:t>
            </a:r>
            <a:r>
              <a:rPr lang="en-US" sz="2200">
                <a:latin typeface="Calibri Light" panose="020F0302020204030204"/>
              </a:rPr>
              <a:t>. </a:t>
            </a:r>
            <a:r>
              <a:rPr lang="en-US" sz="2200">
                <a:solidFill>
                  <a:srgbClr val="FF0000"/>
                </a:solidFill>
                <a:latin typeface="Calibri Light" panose="020F0302020204030204"/>
              </a:rPr>
              <a:t>Include detailed budgets</a:t>
            </a:r>
            <a:endParaRPr lang="en-US" sz="2200">
              <a:solidFill>
                <a:srgbClr val="FF0000"/>
              </a:solidFill>
            </a:endParaRPr>
          </a:p>
          <a:p>
            <a:endParaRPr lang="en-US"/>
          </a:p>
        </p:txBody>
      </p:sp>
    </p:spTree>
    <p:extLst>
      <p:ext uri="{BB962C8B-B14F-4D97-AF65-F5344CB8AC3E}">
        <p14:creationId xmlns:p14="http://schemas.microsoft.com/office/powerpoint/2010/main" val="284191124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726457-3450-283A-DFFC-83AA0D4C5FB3}"/>
              </a:ext>
            </a:extLst>
          </p:cNvPr>
          <p:cNvSpPr>
            <a:spLocks noGrp="1"/>
          </p:cNvSpPr>
          <p:nvPr>
            <p:ph type="title"/>
          </p:nvPr>
        </p:nvSpPr>
        <p:spPr/>
        <p:txBody>
          <a:bodyPr/>
          <a:lstStyle/>
          <a:p>
            <a:r>
              <a:rPr lang="en-US"/>
              <a:t>Mini-Entitlement Scoring</a:t>
            </a:r>
          </a:p>
        </p:txBody>
      </p:sp>
      <p:sp>
        <p:nvSpPr>
          <p:cNvPr id="3" name="Content Placeholder 2">
            <a:extLst>
              <a:ext uri="{FF2B5EF4-FFF2-40B4-BE49-F238E27FC236}">
                <a16:creationId xmlns:a16="http://schemas.microsoft.com/office/drawing/2014/main" id="{7B703FCC-FEE6-27A2-8939-3799FC44BD5F}"/>
              </a:ext>
            </a:extLst>
          </p:cNvPr>
          <p:cNvSpPr>
            <a:spLocks noGrp="1"/>
          </p:cNvSpPr>
          <p:nvPr>
            <p:ph idx="1"/>
          </p:nvPr>
        </p:nvSpPr>
        <p:spPr/>
        <p:txBody>
          <a:bodyPr vert="horz" lIns="91440" tIns="45720" rIns="91440" bIns="45720" rtlCol="0" anchor="t">
            <a:normAutofit fontScale="92500" lnSpcReduction="10000"/>
          </a:bodyPr>
          <a:lstStyle/>
          <a:p>
            <a:pPr lvl="0"/>
            <a:r>
              <a:rPr lang="en-US" dirty="0"/>
              <a:t>Scored to ensure feasibility</a:t>
            </a:r>
          </a:p>
          <a:p>
            <a:pPr lvl="0"/>
            <a:endParaRPr lang="en-US"/>
          </a:p>
          <a:p>
            <a:pPr lvl="0"/>
            <a:r>
              <a:rPr lang="en-US" dirty="0"/>
              <a:t>Must complete Competitive Questions (both Need + Feasibility)</a:t>
            </a:r>
          </a:p>
          <a:p>
            <a:pPr lvl="0"/>
            <a:endParaRPr lang="en-US"/>
          </a:p>
          <a:p>
            <a:pPr lvl="0"/>
            <a:r>
              <a:rPr lang="en-US" dirty="0"/>
              <a:t>Activity packets must receive a minimum 50% score for the feasibility question </a:t>
            </a:r>
          </a:p>
          <a:p>
            <a:pPr marL="0" lvl="0" indent="0">
              <a:buNone/>
            </a:pPr>
            <a:endParaRPr lang="en-US"/>
          </a:p>
          <a:p>
            <a:pPr lvl="0"/>
            <a:r>
              <a:rPr lang="en-US" b="1" dirty="0">
                <a:latin typeface="Calibri Light" panose="020F0302020204030204"/>
              </a:rPr>
              <a:t>No more than 3 activity packets in addition to PSS</a:t>
            </a:r>
            <a:endParaRPr lang="en-US" b="1" dirty="0">
              <a:latin typeface="Calibri Light" panose="020F0302020204030204"/>
              <a:ea typeface="Calibri Light"/>
              <a:cs typeface="Calibri Light"/>
            </a:endParaRPr>
          </a:p>
          <a:p>
            <a:pPr lvl="0"/>
            <a:endParaRPr lang="en-US">
              <a:latin typeface="Calibri Light" panose="020F0302020204030204"/>
            </a:endParaRPr>
          </a:p>
          <a:p>
            <a:pPr lvl="0"/>
            <a:r>
              <a:rPr lang="en-US" dirty="0"/>
              <a:t>Upload CDS</a:t>
            </a:r>
          </a:p>
          <a:p>
            <a:endParaRPr lang="en-US"/>
          </a:p>
        </p:txBody>
      </p:sp>
    </p:spTree>
    <p:extLst>
      <p:ext uri="{BB962C8B-B14F-4D97-AF65-F5344CB8AC3E}">
        <p14:creationId xmlns:p14="http://schemas.microsoft.com/office/powerpoint/2010/main" val="85754455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1B338F-F9D8-6666-A098-027679E594E8}"/>
              </a:ext>
            </a:extLst>
          </p:cNvPr>
          <p:cNvSpPr>
            <a:spLocks noGrp="1"/>
          </p:cNvSpPr>
          <p:nvPr>
            <p:ph type="title"/>
          </p:nvPr>
        </p:nvSpPr>
        <p:spPr/>
        <p:txBody>
          <a:bodyPr/>
          <a:lstStyle/>
          <a:p>
            <a:r>
              <a:rPr lang="en-US"/>
              <a:t>Build America Buy America (BABA) </a:t>
            </a:r>
          </a:p>
        </p:txBody>
      </p:sp>
      <p:sp>
        <p:nvSpPr>
          <p:cNvPr id="3" name="Content Placeholder 2">
            <a:extLst>
              <a:ext uri="{FF2B5EF4-FFF2-40B4-BE49-F238E27FC236}">
                <a16:creationId xmlns:a16="http://schemas.microsoft.com/office/drawing/2014/main" id="{FED81F66-4AF7-692C-9C06-7F95F734F8A4}"/>
              </a:ext>
            </a:extLst>
          </p:cNvPr>
          <p:cNvSpPr>
            <a:spLocks noGrp="1"/>
          </p:cNvSpPr>
          <p:nvPr>
            <p:ph idx="1"/>
          </p:nvPr>
        </p:nvSpPr>
        <p:spPr/>
        <p:txBody>
          <a:bodyPr>
            <a:normAutofit lnSpcReduction="10000"/>
          </a:bodyPr>
          <a:lstStyle/>
          <a:p>
            <a:pPr lvl="0">
              <a:lnSpc>
                <a:spcPct val="100000"/>
              </a:lnSpc>
            </a:pPr>
            <a:r>
              <a:rPr lang="en-US"/>
              <a:t>Applicants for infrastructure projects must demonstrate consideration of BABA requirements</a:t>
            </a:r>
            <a:r>
              <a:rPr lang="en-US">
                <a:latin typeface="Calibri Light" panose="020F0302020204030204"/>
              </a:rPr>
              <a:t> - </a:t>
            </a:r>
            <a:r>
              <a:rPr lang="en-US">
                <a:highlight>
                  <a:srgbClr val="C0C0C0"/>
                </a:highlight>
                <a:latin typeface="Calibri Light" panose="020F0302020204030204"/>
              </a:rPr>
              <a:t>Upload BABA form</a:t>
            </a:r>
            <a:endParaRPr lang="en-US">
              <a:highlight>
                <a:srgbClr val="C0C0C0"/>
              </a:highlight>
            </a:endParaRPr>
          </a:p>
          <a:p>
            <a:pPr lvl="0">
              <a:lnSpc>
                <a:spcPct val="100000"/>
              </a:lnSpc>
            </a:pPr>
            <a:r>
              <a:rPr lang="en-US"/>
              <a:t>Factor into Cost Estimate, if applicable</a:t>
            </a:r>
          </a:p>
          <a:p>
            <a:pPr lvl="0">
              <a:lnSpc>
                <a:spcPct val="100000"/>
              </a:lnSpc>
            </a:pPr>
            <a:r>
              <a:rPr lang="en-US"/>
              <a:t>Project Budget from all sources more than $250,000</a:t>
            </a:r>
          </a:p>
          <a:p>
            <a:pPr lvl="0">
              <a:lnSpc>
                <a:spcPct val="100000"/>
              </a:lnSpc>
            </a:pPr>
            <a:r>
              <a:rPr lang="en-US" b="1"/>
              <a:t>Infrastructure definition: </a:t>
            </a:r>
            <a:r>
              <a:rPr lang="en-US"/>
              <a:t>“any activity related to the construction, alteration, maintenance, or repair of infrastructure in the United States”</a:t>
            </a:r>
          </a:p>
          <a:p>
            <a:pPr lvl="0">
              <a:lnSpc>
                <a:spcPct val="100000"/>
              </a:lnSpc>
            </a:pPr>
            <a:r>
              <a:rPr lang="en-US"/>
              <a:t>Note: this will not likely apply to single family housing rehabilitation programs</a:t>
            </a:r>
          </a:p>
          <a:p>
            <a:endParaRPr lang="en-US"/>
          </a:p>
        </p:txBody>
      </p:sp>
    </p:spTree>
    <p:extLst>
      <p:ext uri="{BB962C8B-B14F-4D97-AF65-F5344CB8AC3E}">
        <p14:creationId xmlns:p14="http://schemas.microsoft.com/office/powerpoint/2010/main" val="14210224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4A0B1C-91CC-958B-30B3-1902ECF52D59}"/>
              </a:ext>
            </a:extLst>
          </p:cNvPr>
          <p:cNvSpPr>
            <a:spLocks noGrp="1"/>
          </p:cNvSpPr>
          <p:nvPr>
            <p:ph type="title"/>
          </p:nvPr>
        </p:nvSpPr>
        <p:spPr/>
        <p:txBody>
          <a:bodyPr/>
          <a:lstStyle/>
          <a:p>
            <a:r>
              <a:rPr lang="en-US">
                <a:latin typeface="Times New Roman" pitchFamily="18" charset="0"/>
              </a:rPr>
              <a:t>Eligible Applicants</a:t>
            </a:r>
            <a:endParaRPr lang="en-US"/>
          </a:p>
        </p:txBody>
      </p:sp>
      <p:sp>
        <p:nvSpPr>
          <p:cNvPr id="3" name="Content Placeholder 2">
            <a:extLst>
              <a:ext uri="{FF2B5EF4-FFF2-40B4-BE49-F238E27FC236}">
                <a16:creationId xmlns:a16="http://schemas.microsoft.com/office/drawing/2014/main" id="{841ABA2C-60B1-A21E-1FB4-D6A33F943D67}"/>
              </a:ext>
            </a:extLst>
          </p:cNvPr>
          <p:cNvSpPr>
            <a:spLocks noGrp="1"/>
          </p:cNvSpPr>
          <p:nvPr>
            <p:ph idx="1"/>
          </p:nvPr>
        </p:nvSpPr>
        <p:spPr/>
        <p:txBody>
          <a:bodyPr/>
          <a:lstStyle/>
          <a:p>
            <a:pPr lvl="0">
              <a:lnSpc>
                <a:spcPct val="100000"/>
              </a:lnSpc>
            </a:pPr>
            <a:r>
              <a:rPr lang="en-US"/>
              <a:t>Municipalities under 50,000 </a:t>
            </a:r>
            <a:r>
              <a:rPr lang="en-US" b="1" u="sng"/>
              <a:t>and</a:t>
            </a:r>
            <a:endParaRPr lang="en-US"/>
          </a:p>
          <a:p>
            <a:pPr lvl="0">
              <a:lnSpc>
                <a:spcPct val="100000"/>
              </a:lnSpc>
            </a:pPr>
            <a:r>
              <a:rPr lang="en-US"/>
              <a:t>Municipalities that do not receive CDBG funds directly from HUD</a:t>
            </a:r>
          </a:p>
          <a:p>
            <a:pPr lvl="0">
              <a:lnSpc>
                <a:spcPct val="100000"/>
              </a:lnSpc>
            </a:pPr>
            <a:r>
              <a:rPr lang="en-US"/>
              <a:t>Apply only through chief elected official</a:t>
            </a:r>
          </a:p>
          <a:p>
            <a:pPr lvl="1">
              <a:lnSpc>
                <a:spcPct val="100000"/>
              </a:lnSpc>
            </a:pPr>
            <a:r>
              <a:rPr lang="en-US"/>
              <a:t>Must be authorized to obligate the City or Town</a:t>
            </a:r>
          </a:p>
          <a:p>
            <a:endParaRPr lang="en-US"/>
          </a:p>
        </p:txBody>
      </p:sp>
    </p:spTree>
    <p:extLst>
      <p:ext uri="{BB962C8B-B14F-4D97-AF65-F5344CB8AC3E}">
        <p14:creationId xmlns:p14="http://schemas.microsoft.com/office/powerpoint/2010/main" val="251015487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2778E2-E4C7-22A9-C7D9-E32A709E4378}"/>
              </a:ext>
            </a:extLst>
          </p:cNvPr>
          <p:cNvSpPr>
            <a:spLocks noGrp="1"/>
          </p:cNvSpPr>
          <p:nvPr>
            <p:ph type="title"/>
          </p:nvPr>
        </p:nvSpPr>
        <p:spPr/>
        <p:txBody>
          <a:bodyPr/>
          <a:lstStyle/>
          <a:p>
            <a:r>
              <a:rPr lang="en-US"/>
              <a:t>BABA</a:t>
            </a:r>
          </a:p>
        </p:txBody>
      </p:sp>
      <p:sp>
        <p:nvSpPr>
          <p:cNvPr id="3" name="Content Placeholder 2">
            <a:extLst>
              <a:ext uri="{FF2B5EF4-FFF2-40B4-BE49-F238E27FC236}">
                <a16:creationId xmlns:a16="http://schemas.microsoft.com/office/drawing/2014/main" id="{B31D3A1D-BAF6-78A4-609A-F7AF4ABC1E28}"/>
              </a:ext>
            </a:extLst>
          </p:cNvPr>
          <p:cNvSpPr>
            <a:spLocks noGrp="1"/>
          </p:cNvSpPr>
          <p:nvPr>
            <p:ph idx="1"/>
          </p:nvPr>
        </p:nvSpPr>
        <p:spPr/>
        <p:txBody>
          <a:bodyPr>
            <a:normAutofit fontScale="85000" lnSpcReduction="20000"/>
          </a:bodyPr>
          <a:lstStyle/>
          <a:p>
            <a:r>
              <a:rPr lang="en-US"/>
              <a:t>Includes rehabilitation of buildings and real property, construction of public facilities and improvements, utilities, water systems, electrical transmission facilities, broadband and transportation infrastructures</a:t>
            </a:r>
          </a:p>
          <a:p>
            <a:r>
              <a:rPr lang="en-US"/>
              <a:t>Required to apply the Buy America Preference (BAP) for certain products. These include: </a:t>
            </a:r>
          </a:p>
          <a:p>
            <a:pPr lvl="1">
              <a:buFont typeface="Wingdings" panose="05000000000000000000" pitchFamily="2" charset="2"/>
              <a:buChar char="Ø"/>
            </a:pPr>
            <a:r>
              <a:rPr lang="en-US"/>
              <a:t>iron and steel and </a:t>
            </a:r>
          </a:p>
          <a:p>
            <a:pPr lvl="1">
              <a:buFont typeface="Wingdings" panose="05000000000000000000" pitchFamily="2" charset="2"/>
              <a:buChar char="Ø"/>
            </a:pPr>
            <a:r>
              <a:rPr lang="en-US"/>
              <a:t>specific construction materials, including metals, PVC pipe, lumber and drywall, not listed construction materials (all other plastic- and polymer-based products, glass, fiber optic cable, optical fiber, engineered wood, and drywall)</a:t>
            </a:r>
          </a:p>
          <a:p>
            <a:pPr marL="457200" lvl="1" indent="0">
              <a:buNone/>
            </a:pPr>
            <a:endParaRPr lang="en-US"/>
          </a:p>
          <a:p>
            <a:r>
              <a:rPr lang="en-US"/>
              <a:t>All manufacturing processes for iron and steel, as well as construction material must occur in the U.S.</a:t>
            </a:r>
          </a:p>
          <a:p>
            <a:pPr lvl="0"/>
            <a:r>
              <a:rPr lang="en-US"/>
              <a:t>BABA Determination Form will be  available on EOHLC’s CDBG web page</a:t>
            </a:r>
          </a:p>
          <a:p>
            <a:pPr lvl="0"/>
            <a:r>
              <a:rPr lang="en-US"/>
              <a:t>Form can be prepared by consultant, but requires municipal sign-off</a:t>
            </a:r>
          </a:p>
          <a:p>
            <a:endParaRPr lang="en-US"/>
          </a:p>
          <a:p>
            <a:endParaRPr lang="en-US"/>
          </a:p>
        </p:txBody>
      </p:sp>
    </p:spTree>
    <p:extLst>
      <p:ext uri="{BB962C8B-B14F-4D97-AF65-F5344CB8AC3E}">
        <p14:creationId xmlns:p14="http://schemas.microsoft.com/office/powerpoint/2010/main" val="155631921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394767-FC86-303C-BFDF-E31219D2A8A2}"/>
              </a:ext>
            </a:extLst>
          </p:cNvPr>
          <p:cNvSpPr>
            <a:spLocks noGrp="1"/>
          </p:cNvSpPr>
          <p:nvPr>
            <p:ph type="title"/>
          </p:nvPr>
        </p:nvSpPr>
        <p:spPr/>
        <p:txBody>
          <a:bodyPr/>
          <a:lstStyle/>
          <a:p>
            <a:r>
              <a:rPr lang="en-US"/>
              <a:t>EOHLC Review Process</a:t>
            </a:r>
          </a:p>
        </p:txBody>
      </p:sp>
      <p:sp>
        <p:nvSpPr>
          <p:cNvPr id="3" name="Content Placeholder 2">
            <a:extLst>
              <a:ext uri="{FF2B5EF4-FFF2-40B4-BE49-F238E27FC236}">
                <a16:creationId xmlns:a16="http://schemas.microsoft.com/office/drawing/2014/main" id="{E1732E47-FC2C-183C-1547-592272B09888}"/>
              </a:ext>
            </a:extLst>
          </p:cNvPr>
          <p:cNvSpPr>
            <a:spLocks noGrp="1"/>
          </p:cNvSpPr>
          <p:nvPr>
            <p:ph idx="1"/>
          </p:nvPr>
        </p:nvSpPr>
        <p:spPr/>
        <p:txBody>
          <a:bodyPr/>
          <a:lstStyle/>
          <a:p>
            <a:pPr lvl="0"/>
            <a:r>
              <a:rPr lang="en-US"/>
              <a:t>Two readers per application</a:t>
            </a:r>
          </a:p>
          <a:p>
            <a:pPr lvl="0"/>
            <a:r>
              <a:rPr lang="en-US"/>
              <a:t>Does application meet threshold requirements</a:t>
            </a:r>
          </a:p>
          <a:p>
            <a:pPr lvl="0"/>
            <a:r>
              <a:rPr lang="en-US"/>
              <a:t>Independent scoring of competitive questions</a:t>
            </a:r>
          </a:p>
          <a:p>
            <a:pPr lvl="0"/>
            <a:r>
              <a:rPr lang="en-US"/>
              <a:t>Meet and discuss, come to consensus –disagreements reviewed with team leader</a:t>
            </a:r>
          </a:p>
          <a:p>
            <a:pPr lvl="0"/>
            <a:r>
              <a:rPr lang="en-US"/>
              <a:t>Team Leader reviews for consistency</a:t>
            </a:r>
          </a:p>
          <a:p>
            <a:pPr lvl="0"/>
            <a:r>
              <a:rPr lang="en-US"/>
              <a:t>Packet scores are averaged</a:t>
            </a:r>
          </a:p>
          <a:p>
            <a:pPr lvl="0"/>
            <a:r>
              <a:rPr lang="en-US"/>
              <a:t>Applications ranked by score and funds allocated until gone</a:t>
            </a:r>
          </a:p>
          <a:p>
            <a:endParaRPr lang="en-US"/>
          </a:p>
        </p:txBody>
      </p:sp>
    </p:spTree>
    <p:extLst>
      <p:ext uri="{BB962C8B-B14F-4D97-AF65-F5344CB8AC3E}">
        <p14:creationId xmlns:p14="http://schemas.microsoft.com/office/powerpoint/2010/main" val="379345013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1DEF98-2531-36EB-14B7-ABD940E60A45}"/>
              </a:ext>
            </a:extLst>
          </p:cNvPr>
          <p:cNvSpPr>
            <a:spLocks noGrp="1"/>
          </p:cNvSpPr>
          <p:nvPr>
            <p:ph type="title"/>
          </p:nvPr>
        </p:nvSpPr>
        <p:spPr/>
        <p:txBody>
          <a:bodyPr/>
          <a:lstStyle/>
          <a:p>
            <a:r>
              <a:rPr lang="en-US"/>
              <a:t>Quick reminders</a:t>
            </a:r>
            <a:br>
              <a:rPr lang="en-US"/>
            </a:br>
            <a:endParaRPr lang="en-US"/>
          </a:p>
        </p:txBody>
      </p:sp>
      <p:sp>
        <p:nvSpPr>
          <p:cNvPr id="3" name="Content Placeholder 2">
            <a:extLst>
              <a:ext uri="{FF2B5EF4-FFF2-40B4-BE49-F238E27FC236}">
                <a16:creationId xmlns:a16="http://schemas.microsoft.com/office/drawing/2014/main" id="{F6488ED4-8913-BE27-EADE-D7DE398F7B28}"/>
              </a:ext>
            </a:extLst>
          </p:cNvPr>
          <p:cNvSpPr>
            <a:spLocks noGrp="1"/>
          </p:cNvSpPr>
          <p:nvPr>
            <p:ph idx="1"/>
          </p:nvPr>
        </p:nvSpPr>
        <p:spPr/>
        <p:txBody>
          <a:bodyPr vert="horz" lIns="91440" tIns="45720" rIns="91440" bIns="45720" rtlCol="0" anchor="t">
            <a:normAutofit/>
          </a:bodyPr>
          <a:lstStyle/>
          <a:p>
            <a:pPr marL="0" marR="0" lvl="0" indent="0" algn="l" defTabSz="914400" rtl="0" eaLnBrk="1" fontAlgn="auto" latinLnBrk="0" hangingPunct="1">
              <a:lnSpc>
                <a:spcPct val="90000"/>
              </a:lnSpc>
              <a:spcBef>
                <a:spcPct val="0"/>
              </a:spcBef>
              <a:spcAft>
                <a:spcPts val="600"/>
              </a:spcAft>
              <a:buClrTx/>
              <a:buSzTx/>
              <a:buFont typeface="Arial" panose="020B0604020202020204" pitchFamily="34" charset="0"/>
              <a:buChar char="•"/>
              <a:tabLst/>
              <a:defRPr/>
            </a:pPr>
            <a:r>
              <a:rPr kumimoji="0" lang="en-US" altLang="en-US" sz="2300" b="0" i="0" u="none" strike="noStrike" kern="1200" cap="none" spc="0" normalizeH="0" baseline="0" noProof="0">
                <a:ln>
                  <a:noFill/>
                </a:ln>
                <a:solidFill>
                  <a:prstClr val="black"/>
                </a:solidFill>
                <a:effectLst/>
                <a:uLnTx/>
                <a:uFillTx/>
                <a:latin typeface="Calibri" panose="020F0502020204030204"/>
                <a:ea typeface="+mn-ea"/>
                <a:cs typeface="+mn-cs"/>
              </a:rPr>
              <a:t>Read the One Year Plan</a:t>
            </a:r>
            <a:endParaRPr lang="en-US" altLang="en-US" sz="2300" b="0" i="0" u="none" strike="noStrike" kern="1200" cap="none" spc="0" normalizeH="0" baseline="0" noProof="0">
              <a:ln>
                <a:noFill/>
              </a:ln>
              <a:solidFill>
                <a:prstClr val="black"/>
              </a:solidFill>
              <a:effectLst/>
              <a:uLnTx/>
              <a:uFillTx/>
              <a:latin typeface="Calibri" panose="020F0502020204030204"/>
              <a:ea typeface="Calibri"/>
              <a:cs typeface="Calibri"/>
            </a:endParaRPr>
          </a:p>
          <a:p>
            <a:pPr marL="0" marR="0" lvl="0" indent="0" algn="l" defTabSz="914400" rtl="0" eaLnBrk="1" fontAlgn="auto" latinLnBrk="0" hangingPunct="1">
              <a:lnSpc>
                <a:spcPct val="90000"/>
              </a:lnSpc>
              <a:spcBef>
                <a:spcPct val="0"/>
              </a:spcBef>
              <a:spcAft>
                <a:spcPts val="600"/>
              </a:spcAft>
              <a:buClrTx/>
              <a:buSzTx/>
              <a:buFont typeface="Arial" panose="020B0604020202020204" pitchFamily="34" charset="0"/>
              <a:buChar char="•"/>
              <a:tabLst/>
              <a:defRPr/>
            </a:pPr>
            <a:r>
              <a:rPr kumimoji="0" lang="en-US" altLang="en-US" sz="2300" b="0" i="0" u="none" strike="noStrike" kern="1200" cap="none" spc="0" normalizeH="0" baseline="0" noProof="0">
                <a:ln>
                  <a:noFill/>
                </a:ln>
                <a:solidFill>
                  <a:prstClr val="black"/>
                </a:solidFill>
                <a:effectLst/>
                <a:uLnTx/>
                <a:uFillTx/>
                <a:latin typeface="Calibri" panose="020F0502020204030204"/>
                <a:ea typeface="+mn-ea"/>
                <a:cs typeface="+mn-cs"/>
              </a:rPr>
              <a:t>One packet per project</a:t>
            </a:r>
            <a:endParaRPr lang="en-US" altLang="en-US" sz="2300" b="0" i="0" u="none" strike="noStrike" kern="1200" cap="none" spc="0" normalizeH="0" baseline="0" noProof="0">
              <a:ln>
                <a:noFill/>
              </a:ln>
              <a:solidFill>
                <a:prstClr val="black"/>
              </a:solidFill>
              <a:effectLst/>
              <a:uLnTx/>
              <a:uFillTx/>
              <a:latin typeface="Calibri" panose="020F0502020204030204"/>
              <a:ea typeface="Calibri"/>
              <a:cs typeface="Calibri"/>
            </a:endParaRPr>
          </a:p>
          <a:p>
            <a:pPr marL="0" indent="0">
              <a:spcBef>
                <a:spcPct val="0"/>
              </a:spcBef>
              <a:spcAft>
                <a:spcPts val="600"/>
              </a:spcAft>
              <a:defRPr/>
            </a:pPr>
            <a:r>
              <a:rPr kumimoji="0" lang="en-US" altLang="en-US" sz="2300" b="0" i="0" u="none" strike="noStrike" kern="1200" cap="none" spc="0" normalizeH="0" baseline="0" noProof="0">
                <a:ln>
                  <a:noFill/>
                </a:ln>
                <a:solidFill>
                  <a:prstClr val="black"/>
                </a:solidFill>
                <a:effectLst/>
                <a:uLnTx/>
                <a:uFillTx/>
                <a:latin typeface="Calibri" panose="020F0502020204030204"/>
                <a:ea typeface="+mn-ea"/>
                <a:cs typeface="+mn-cs"/>
              </a:rPr>
              <a:t>Page Limits - 4 pages for scored responses to competitive questions / 2 pages for</a:t>
            </a:r>
            <a:r>
              <a:rPr lang="en-US" altLang="en-US" sz="2300">
                <a:solidFill>
                  <a:prstClr val="black"/>
                </a:solidFill>
                <a:latin typeface="Calibri" panose="020F0502020204030204"/>
              </a:rPr>
              <a:t>    </a:t>
            </a:r>
            <a:r>
              <a:rPr kumimoji="0" lang="en-US" altLang="en-US" sz="2300" b="0" i="0" u="none" strike="noStrike" kern="1200" cap="none" spc="0" normalizeH="0" baseline="0" noProof="0">
                <a:ln>
                  <a:noFill/>
                </a:ln>
                <a:solidFill>
                  <a:prstClr val="black"/>
                </a:solidFill>
                <a:effectLst/>
                <a:uLnTx/>
                <a:uFillTx/>
                <a:latin typeface="Calibri" panose="020F0502020204030204"/>
                <a:ea typeface="+mn-ea"/>
                <a:cs typeface="+mn-cs"/>
              </a:rPr>
              <a:t>planning and 3 pages PSS project descriptions – See instructions in the Guidance</a:t>
            </a:r>
            <a:endParaRPr lang="en-US" altLang="en-US" sz="2300" b="0" i="0" u="none" strike="noStrike" kern="1200" cap="none" spc="0" normalizeH="0" baseline="0" noProof="0">
              <a:ln>
                <a:noFill/>
              </a:ln>
              <a:solidFill>
                <a:prstClr val="black"/>
              </a:solidFill>
              <a:effectLst/>
              <a:uLnTx/>
              <a:uFillTx/>
              <a:latin typeface="Calibri" panose="020F0502020204030204"/>
              <a:ea typeface="Calibri"/>
              <a:cs typeface="Calibri"/>
            </a:endParaRPr>
          </a:p>
          <a:p>
            <a:pPr marL="0" marR="0" lvl="0" indent="0" algn="l" defTabSz="914400" rtl="0" eaLnBrk="1" fontAlgn="auto" latinLnBrk="0" hangingPunct="1">
              <a:lnSpc>
                <a:spcPct val="90000"/>
              </a:lnSpc>
              <a:spcBef>
                <a:spcPct val="0"/>
              </a:spcBef>
              <a:spcAft>
                <a:spcPts val="600"/>
              </a:spcAft>
              <a:buClrTx/>
              <a:buSzTx/>
              <a:buFont typeface="Arial" panose="020B0604020202020204" pitchFamily="34" charset="0"/>
              <a:buChar char="•"/>
              <a:tabLst/>
              <a:defRPr/>
            </a:pPr>
            <a:r>
              <a:rPr kumimoji="0" lang="en-US" altLang="en-US" sz="2300" b="0" i="0" u="none" strike="noStrike" kern="1200" cap="none" spc="0" normalizeH="0" baseline="0" noProof="0">
                <a:ln>
                  <a:noFill/>
                </a:ln>
                <a:solidFill>
                  <a:prstClr val="black"/>
                </a:solidFill>
                <a:effectLst/>
                <a:uLnTx/>
                <a:uFillTx/>
                <a:latin typeface="Calibri" panose="020F0502020204030204"/>
                <a:ea typeface="+mn-ea"/>
                <a:cs typeface="+mn-cs"/>
              </a:rPr>
              <a:t>Income surveys should not be more than 3 years old</a:t>
            </a:r>
            <a:endParaRPr lang="en-US" altLang="en-US" sz="2300" b="0" i="0" u="none" strike="noStrike" kern="1200" cap="none" spc="0" normalizeH="0" baseline="0" noProof="0">
              <a:ln>
                <a:noFill/>
              </a:ln>
              <a:solidFill>
                <a:prstClr val="black"/>
              </a:solidFill>
              <a:effectLst/>
              <a:uLnTx/>
              <a:uFillTx/>
              <a:latin typeface="Calibri" panose="020F0502020204030204"/>
              <a:ea typeface="Calibri"/>
              <a:cs typeface="Calibri"/>
            </a:endParaRPr>
          </a:p>
          <a:p>
            <a:pPr marL="0" marR="0" lvl="0" indent="0" algn="l" defTabSz="914400" rtl="0" eaLnBrk="1" fontAlgn="auto" latinLnBrk="0" hangingPunct="1">
              <a:lnSpc>
                <a:spcPct val="90000"/>
              </a:lnSpc>
              <a:spcBef>
                <a:spcPct val="0"/>
              </a:spcBef>
              <a:spcAft>
                <a:spcPts val="600"/>
              </a:spcAft>
              <a:buClrTx/>
              <a:buSzTx/>
              <a:buFont typeface="Arial" panose="020B0604020202020204" pitchFamily="34" charset="0"/>
              <a:buChar char="•"/>
              <a:tabLst/>
              <a:defRPr/>
            </a:pPr>
            <a:r>
              <a:rPr kumimoji="0" lang="en-US" altLang="en-US" sz="2300" b="0" i="0" u="none" strike="noStrike" kern="1200" cap="none" spc="0" normalizeH="0" baseline="0" noProof="0">
                <a:ln>
                  <a:noFill/>
                </a:ln>
                <a:solidFill>
                  <a:prstClr val="black"/>
                </a:solidFill>
                <a:effectLst/>
                <a:uLnTx/>
                <a:uFillTx/>
                <a:latin typeface="Calibri" panose="020F0502020204030204"/>
                <a:ea typeface="+mn-ea"/>
                <a:cs typeface="+mn-cs"/>
              </a:rPr>
              <a:t>Slum &amp; Blight inventory guidance – don’t create your own criteria</a:t>
            </a:r>
            <a:endParaRPr lang="en-US" altLang="en-US" sz="2300" b="0" i="0" u="none" strike="noStrike" kern="1200" cap="none" spc="0" normalizeH="0" baseline="0" noProof="0">
              <a:ln>
                <a:noFill/>
              </a:ln>
              <a:solidFill>
                <a:prstClr val="black"/>
              </a:solidFill>
              <a:effectLst/>
              <a:uLnTx/>
              <a:uFillTx/>
              <a:latin typeface="Calibri" panose="020F0502020204030204"/>
              <a:ea typeface="Calibri"/>
              <a:cs typeface="Calibri"/>
            </a:endParaRPr>
          </a:p>
          <a:p>
            <a:pPr marL="0" marR="0" lvl="0" indent="0" algn="l" defTabSz="914400" rtl="0" eaLnBrk="1" fontAlgn="auto" latinLnBrk="0" hangingPunct="1">
              <a:lnSpc>
                <a:spcPct val="90000"/>
              </a:lnSpc>
              <a:spcBef>
                <a:spcPct val="0"/>
              </a:spcBef>
              <a:spcAft>
                <a:spcPts val="600"/>
              </a:spcAft>
              <a:buClrTx/>
              <a:buSzTx/>
              <a:buFont typeface="Arial" panose="020B0604020202020204" pitchFamily="34" charset="0"/>
              <a:buChar char="•"/>
              <a:tabLst/>
              <a:defRPr/>
            </a:pPr>
            <a:r>
              <a:rPr kumimoji="0" lang="en-US" altLang="en-US" sz="2300" b="0" i="0" u="none" strike="noStrike" kern="1200" cap="none" spc="0" normalizeH="0" baseline="0" noProof="0">
                <a:ln>
                  <a:noFill/>
                </a:ln>
                <a:solidFill>
                  <a:prstClr val="black"/>
                </a:solidFill>
                <a:effectLst/>
                <a:uLnTx/>
                <a:uFillTx/>
                <a:latin typeface="Calibri" panose="020F0502020204030204"/>
                <a:ea typeface="+mn-ea"/>
                <a:cs typeface="+mn-cs"/>
              </a:rPr>
              <a:t>Public Hearing – read instructions!</a:t>
            </a:r>
            <a:endParaRPr lang="en-US" altLang="en-US" sz="2300" b="0" i="0" u="none" strike="noStrike" kern="1200" cap="none" spc="0" normalizeH="0" baseline="0" noProof="0">
              <a:ln>
                <a:noFill/>
              </a:ln>
              <a:solidFill>
                <a:prstClr val="black"/>
              </a:solidFill>
              <a:effectLst/>
              <a:uLnTx/>
              <a:uFillTx/>
              <a:latin typeface="Calibri" panose="020F0502020204030204"/>
              <a:ea typeface="Calibri"/>
              <a:cs typeface="Calibri"/>
            </a:endParaRPr>
          </a:p>
          <a:p>
            <a:pPr marL="0" marR="0" lvl="0" indent="0" algn="l" defTabSz="914400" rtl="0" eaLnBrk="1" fontAlgn="auto" latinLnBrk="0" hangingPunct="1">
              <a:lnSpc>
                <a:spcPct val="90000"/>
              </a:lnSpc>
              <a:spcBef>
                <a:spcPct val="0"/>
              </a:spcBef>
              <a:spcAft>
                <a:spcPts val="600"/>
              </a:spcAft>
              <a:buClrTx/>
              <a:buSzTx/>
              <a:buFont typeface="Arial" panose="020B0604020202020204" pitchFamily="34" charset="0"/>
              <a:buChar char="•"/>
              <a:tabLst/>
              <a:defRPr/>
            </a:pPr>
            <a:r>
              <a:rPr kumimoji="0" lang="en-US" altLang="en-US" sz="2300" b="0" i="0" u="none" strike="noStrike" kern="1200" cap="none" spc="0" normalizeH="0" baseline="0" noProof="0">
                <a:ln>
                  <a:noFill/>
                </a:ln>
                <a:solidFill>
                  <a:prstClr val="black"/>
                </a:solidFill>
                <a:effectLst/>
                <a:uLnTx/>
                <a:uFillTx/>
                <a:latin typeface="Calibri" panose="020F0502020204030204"/>
                <a:ea typeface="+mn-ea"/>
                <a:cs typeface="+mn-cs"/>
              </a:rPr>
              <a:t>No changes/additions will be accepted after the application deadline</a:t>
            </a:r>
            <a:endParaRPr lang="en-US" altLang="en-US" sz="2300" b="0" i="0" u="none" strike="noStrike" kern="1200" cap="none" spc="0" normalizeH="0" baseline="0" noProof="0">
              <a:ln>
                <a:noFill/>
              </a:ln>
              <a:solidFill>
                <a:prstClr val="black"/>
              </a:solidFill>
              <a:effectLst/>
              <a:uLnTx/>
              <a:uFillTx/>
              <a:latin typeface="Calibri" panose="020F0502020204030204"/>
              <a:ea typeface="Calibri"/>
              <a:cs typeface="Calibri"/>
            </a:endParaRPr>
          </a:p>
          <a:p>
            <a:pPr marL="0" marR="0" lvl="0" indent="0" algn="l" defTabSz="914400" rtl="0" eaLnBrk="1" fontAlgn="auto" latinLnBrk="0" hangingPunct="1">
              <a:lnSpc>
                <a:spcPct val="90000"/>
              </a:lnSpc>
              <a:spcBef>
                <a:spcPct val="0"/>
              </a:spcBef>
              <a:spcAft>
                <a:spcPts val="600"/>
              </a:spcAft>
              <a:buClrTx/>
              <a:buSzTx/>
              <a:buFont typeface="Arial" panose="020B0604020202020204" pitchFamily="34" charset="0"/>
              <a:buChar char="•"/>
              <a:tabLst/>
              <a:defRPr/>
            </a:pPr>
            <a:r>
              <a:rPr kumimoji="0" lang="en-US" altLang="en-US" sz="2300" b="0" i="0" u="none" strike="noStrike" kern="1200" cap="none" spc="0" normalizeH="0" baseline="0" noProof="0">
                <a:ln>
                  <a:noFill/>
                </a:ln>
                <a:solidFill>
                  <a:prstClr val="black"/>
                </a:solidFill>
                <a:effectLst/>
                <a:uLnTx/>
                <a:uFillTx/>
                <a:latin typeface="Calibri" panose="020F0502020204030204"/>
                <a:ea typeface="+mn-ea"/>
                <a:cs typeface="+mn-cs"/>
              </a:rPr>
              <a:t>Barrier Removal - scope limited to barrier removal</a:t>
            </a:r>
            <a:endParaRPr lang="en-US" altLang="en-US" sz="2300" b="0" i="0" u="none" strike="noStrike" kern="1200" cap="none" spc="0" normalizeH="0" baseline="0" noProof="0">
              <a:ln>
                <a:noFill/>
              </a:ln>
              <a:solidFill>
                <a:prstClr val="black"/>
              </a:solidFill>
              <a:effectLst/>
              <a:uLnTx/>
              <a:uFillTx/>
              <a:latin typeface="Calibri" panose="020F0502020204030204"/>
              <a:ea typeface="Calibri"/>
              <a:cs typeface="Calibri"/>
            </a:endParaRPr>
          </a:p>
          <a:p>
            <a:pPr marL="0" marR="0" lvl="0" indent="0" algn="l" defTabSz="914400" rtl="0" eaLnBrk="1" fontAlgn="auto" latinLnBrk="0" hangingPunct="1">
              <a:lnSpc>
                <a:spcPct val="90000"/>
              </a:lnSpc>
              <a:spcBef>
                <a:spcPct val="0"/>
              </a:spcBef>
              <a:spcAft>
                <a:spcPts val="600"/>
              </a:spcAft>
              <a:buClrTx/>
              <a:buSzTx/>
              <a:buFont typeface="Arial" panose="020B0604020202020204" pitchFamily="34" charset="0"/>
              <a:buChar char="•"/>
              <a:tabLst/>
              <a:defRPr/>
            </a:pPr>
            <a:r>
              <a:rPr kumimoji="0" lang="en-US" altLang="en-US" sz="2300" b="0" i="0" u="none" strike="noStrike" kern="1200" cap="none" spc="0" normalizeH="0" baseline="0" noProof="0">
                <a:ln>
                  <a:noFill/>
                </a:ln>
                <a:solidFill>
                  <a:prstClr val="black"/>
                </a:solidFill>
                <a:effectLst/>
                <a:uLnTx/>
                <a:uFillTx/>
                <a:latin typeface="Calibri" panose="020F0502020204030204"/>
                <a:ea typeface="+mn-ea"/>
                <a:cs typeface="+mn-cs"/>
              </a:rPr>
              <a:t>Bid-ready plans and specifications for all public facilities and architectural barrier removal projects with construction costs over $200,000</a:t>
            </a:r>
            <a:endParaRPr lang="en-US" altLang="en-US" sz="2300" b="0" i="0" u="none" strike="noStrike" kern="1200" cap="none" spc="0" normalizeH="0" baseline="0" noProof="0">
              <a:ln>
                <a:noFill/>
              </a:ln>
              <a:solidFill>
                <a:prstClr val="black"/>
              </a:solidFill>
              <a:effectLst/>
              <a:uLnTx/>
              <a:uFillTx/>
              <a:latin typeface="Calibri" panose="020F0502020204030204"/>
              <a:ea typeface="Calibri"/>
              <a:cs typeface="Calibri"/>
            </a:endParaRPr>
          </a:p>
          <a:p>
            <a:endParaRPr lang="en-US"/>
          </a:p>
        </p:txBody>
      </p:sp>
    </p:spTree>
    <p:extLst>
      <p:ext uri="{BB962C8B-B14F-4D97-AF65-F5344CB8AC3E}">
        <p14:creationId xmlns:p14="http://schemas.microsoft.com/office/powerpoint/2010/main" val="386664992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F3630-9C68-EEC2-DDB2-7AC8F07380FC}"/>
              </a:ext>
            </a:extLst>
          </p:cNvPr>
          <p:cNvSpPr>
            <a:spLocks noGrp="1"/>
          </p:cNvSpPr>
          <p:nvPr>
            <p:ph type="title"/>
          </p:nvPr>
        </p:nvSpPr>
        <p:spPr/>
        <p:txBody>
          <a:bodyPr/>
          <a:lstStyle/>
          <a:p>
            <a:r>
              <a:rPr lang="en-US" b="1">
                <a:latin typeface="Tisa Offc Serif Pro Thin" panose="020F0502020204030204" pitchFamily="2" charset="0"/>
                <a:ea typeface="Yu Gothic UI Light" panose="020B0300000000000000" pitchFamily="34" charset="-128"/>
              </a:rPr>
              <a:t>Additional Considerations</a:t>
            </a:r>
            <a:endParaRPr lang="en-US"/>
          </a:p>
        </p:txBody>
      </p:sp>
      <p:sp>
        <p:nvSpPr>
          <p:cNvPr id="3" name="Content Placeholder 2">
            <a:extLst>
              <a:ext uri="{FF2B5EF4-FFF2-40B4-BE49-F238E27FC236}">
                <a16:creationId xmlns:a16="http://schemas.microsoft.com/office/drawing/2014/main" id="{691F1800-E170-37A2-52F3-03E97AF90F1C}"/>
              </a:ext>
            </a:extLst>
          </p:cNvPr>
          <p:cNvSpPr>
            <a:spLocks noGrp="1"/>
          </p:cNvSpPr>
          <p:nvPr>
            <p:ph idx="1"/>
          </p:nvPr>
        </p:nvSpPr>
        <p:spPr/>
        <p:txBody>
          <a:bodyPr/>
          <a:lstStyle/>
          <a:p>
            <a:pPr lvl="0"/>
            <a:r>
              <a:rPr lang="en-US"/>
              <a:t>Administration – GA 15%; Total 30%</a:t>
            </a:r>
          </a:p>
          <a:p>
            <a:pPr lvl="0"/>
            <a:r>
              <a:rPr lang="en-US"/>
              <a:t>Regional applicants must comply with all requirements as do individual applicants</a:t>
            </a:r>
          </a:p>
          <a:p>
            <a:pPr lvl="0"/>
            <a:r>
              <a:rPr lang="en-US"/>
              <a:t>No single community may receive more than $1.35M in CDF grant funds from FFY 2026 awards</a:t>
            </a:r>
          </a:p>
          <a:p>
            <a:pPr lvl="0"/>
            <a:r>
              <a:rPr lang="en-US"/>
              <a:t>READ THE APPLICATION GUIDANCE!! </a:t>
            </a:r>
          </a:p>
          <a:p>
            <a:endParaRPr lang="en-US"/>
          </a:p>
        </p:txBody>
      </p:sp>
    </p:spTree>
    <p:extLst>
      <p:ext uri="{BB962C8B-B14F-4D97-AF65-F5344CB8AC3E}">
        <p14:creationId xmlns:p14="http://schemas.microsoft.com/office/powerpoint/2010/main" val="287338148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BDD9B4-3B7A-FF0E-54E8-2FEA3E470926}"/>
              </a:ext>
            </a:extLst>
          </p:cNvPr>
          <p:cNvSpPr>
            <a:spLocks noGrp="1"/>
          </p:cNvSpPr>
          <p:nvPr>
            <p:ph type="title"/>
          </p:nvPr>
        </p:nvSpPr>
        <p:spPr/>
        <p:txBody>
          <a:bodyPr/>
          <a:lstStyle/>
          <a:p>
            <a:r>
              <a:rPr lang="en-US"/>
              <a:t>Attachments</a:t>
            </a:r>
          </a:p>
        </p:txBody>
      </p:sp>
      <p:sp>
        <p:nvSpPr>
          <p:cNvPr id="3" name="Content Placeholder 2">
            <a:extLst>
              <a:ext uri="{FF2B5EF4-FFF2-40B4-BE49-F238E27FC236}">
                <a16:creationId xmlns:a16="http://schemas.microsoft.com/office/drawing/2014/main" id="{E3EFC5B0-07B6-242C-1C17-44E973433E27}"/>
              </a:ext>
            </a:extLst>
          </p:cNvPr>
          <p:cNvSpPr>
            <a:spLocks noGrp="1"/>
          </p:cNvSpPr>
          <p:nvPr>
            <p:ph idx="1"/>
          </p:nvPr>
        </p:nvSpPr>
        <p:spPr/>
        <p:txBody>
          <a:bodyPr/>
          <a:lstStyle/>
          <a:p>
            <a:pPr lvl="0"/>
            <a:r>
              <a:rPr lang="en-US"/>
              <a:t>Attach documents where they belong</a:t>
            </a:r>
          </a:p>
          <a:p>
            <a:pPr lvl="0"/>
            <a:r>
              <a:rPr lang="en-US"/>
              <a:t>Attach documents only where they belong</a:t>
            </a:r>
          </a:p>
          <a:p>
            <a:pPr lvl="0"/>
            <a:r>
              <a:rPr lang="en-US"/>
              <a:t>Attached document names  - </a:t>
            </a:r>
            <a:r>
              <a:rPr lang="en-US" u="sng"/>
              <a:t>NO SYMBOLS</a:t>
            </a:r>
            <a:r>
              <a:rPr lang="en-US"/>
              <a:t> – Make sure names are consistent</a:t>
            </a:r>
          </a:p>
          <a:p>
            <a:pPr lvl="0"/>
            <a:r>
              <a:rPr lang="en-US"/>
              <a:t>Appendix list if many attachments</a:t>
            </a:r>
          </a:p>
          <a:p>
            <a:pPr lvl="0"/>
            <a:r>
              <a:rPr lang="en-US"/>
              <a:t>Hyper Links – Not recommended</a:t>
            </a:r>
          </a:p>
          <a:p>
            <a:pPr lvl="0"/>
            <a:r>
              <a:rPr lang="en-US"/>
              <a:t>Review attachment requirements in Application Guidance</a:t>
            </a:r>
          </a:p>
          <a:p>
            <a:endParaRPr lang="en-US"/>
          </a:p>
        </p:txBody>
      </p:sp>
    </p:spTree>
    <p:extLst>
      <p:ext uri="{BB962C8B-B14F-4D97-AF65-F5344CB8AC3E}">
        <p14:creationId xmlns:p14="http://schemas.microsoft.com/office/powerpoint/2010/main" val="167956425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3FC48B-8D7E-C4A4-6C62-857B52A6CB49}"/>
              </a:ext>
            </a:extLst>
          </p:cNvPr>
          <p:cNvSpPr>
            <a:spLocks noGrp="1"/>
          </p:cNvSpPr>
          <p:nvPr>
            <p:ph type="title"/>
          </p:nvPr>
        </p:nvSpPr>
        <p:spPr/>
        <p:txBody>
          <a:bodyPr>
            <a:normAutofit/>
          </a:bodyPr>
          <a:lstStyle/>
          <a:p>
            <a:r>
              <a:rPr kumimoji="0" lang="en-US" sz="3600" b="0" i="0" u="none" strike="noStrike" kern="1200" cap="none" spc="0" normalizeH="0" baseline="0" noProof="0">
                <a:ln>
                  <a:noFill/>
                </a:ln>
                <a:solidFill>
                  <a:srgbClr val="44546A"/>
                </a:solidFill>
                <a:effectLst/>
                <a:uLnTx/>
                <a:uFillTx/>
                <a:latin typeface="Times New Roman" pitchFamily="18" charset="0"/>
                <a:ea typeface="+mj-ea"/>
                <a:cs typeface="+mj-cs"/>
              </a:rPr>
              <a:t>National Objectives</a:t>
            </a:r>
            <a:endParaRPr lang="en-US" sz="3600"/>
          </a:p>
        </p:txBody>
      </p:sp>
      <p:sp>
        <p:nvSpPr>
          <p:cNvPr id="3" name="Content Placeholder 2">
            <a:extLst>
              <a:ext uri="{FF2B5EF4-FFF2-40B4-BE49-F238E27FC236}">
                <a16:creationId xmlns:a16="http://schemas.microsoft.com/office/drawing/2014/main" id="{87694A33-8B23-2812-82AF-93FAEBAD26A9}"/>
              </a:ext>
            </a:extLst>
          </p:cNvPr>
          <p:cNvSpPr>
            <a:spLocks noGrp="1"/>
          </p:cNvSpPr>
          <p:nvPr>
            <p:ph idx="1"/>
          </p:nvPr>
        </p:nvSpPr>
        <p:spPr/>
        <p:txBody>
          <a:bodyPr/>
          <a:lstStyle/>
          <a:p>
            <a:pPr marL="609600" indent="-609600">
              <a:buNone/>
            </a:pPr>
            <a:r>
              <a:rPr lang="en-US" altLang="en-US">
                <a:solidFill>
                  <a:schemeClr val="tx2"/>
                </a:solidFill>
              </a:rPr>
              <a:t>1.	Benefit to low- and moderate- income persons</a:t>
            </a:r>
          </a:p>
          <a:p>
            <a:pPr marL="609600" indent="-609600">
              <a:buNone/>
            </a:pPr>
            <a:r>
              <a:rPr lang="en-US" altLang="en-US">
                <a:solidFill>
                  <a:schemeClr val="tx2"/>
                </a:solidFill>
              </a:rPr>
              <a:t>				or</a:t>
            </a:r>
          </a:p>
          <a:p>
            <a:pPr marL="609600" indent="-609600">
              <a:buNone/>
            </a:pPr>
            <a:r>
              <a:rPr lang="en-US" altLang="en-US">
                <a:solidFill>
                  <a:schemeClr val="tx2"/>
                </a:solidFill>
              </a:rPr>
              <a:t>2.	Prevention or elimination of slums and blight</a:t>
            </a:r>
          </a:p>
          <a:p>
            <a:pPr marL="609600" indent="-609600">
              <a:buNone/>
            </a:pPr>
            <a:r>
              <a:rPr lang="en-US" altLang="en-US">
                <a:solidFill>
                  <a:schemeClr val="tx2"/>
                </a:solidFill>
              </a:rPr>
              <a:t>				or</a:t>
            </a:r>
          </a:p>
          <a:p>
            <a:pPr marL="609600" indent="-609600">
              <a:buNone/>
            </a:pPr>
            <a:r>
              <a:rPr lang="en-US" altLang="en-US">
                <a:solidFill>
                  <a:schemeClr val="tx2"/>
                </a:solidFill>
              </a:rPr>
              <a:t>3.	Urgent need</a:t>
            </a:r>
          </a:p>
          <a:p>
            <a:pPr marL="609600" indent="-609600">
              <a:buNone/>
            </a:pPr>
            <a:endParaRPr lang="en-US" altLang="en-US">
              <a:solidFill>
                <a:schemeClr val="tx2"/>
              </a:solidFill>
            </a:endParaRPr>
          </a:p>
          <a:p>
            <a:pPr marL="609600" indent="-609600">
              <a:buNone/>
            </a:pPr>
            <a:r>
              <a:rPr lang="en-US" altLang="en-US">
                <a:solidFill>
                  <a:schemeClr val="tx2"/>
                </a:solidFill>
              </a:rPr>
              <a:t>	Describe (document) that you can </a:t>
            </a:r>
            <a:r>
              <a:rPr lang="en-US" altLang="en-US" u="sng">
                <a:solidFill>
                  <a:schemeClr val="tx2"/>
                </a:solidFill>
              </a:rPr>
              <a:t>and </a:t>
            </a:r>
            <a:r>
              <a:rPr lang="en-US" altLang="en-US">
                <a:solidFill>
                  <a:schemeClr val="tx2"/>
                </a:solidFill>
              </a:rPr>
              <a:t>how you will meet the national objective</a:t>
            </a:r>
          </a:p>
          <a:p>
            <a:endParaRPr lang="en-US"/>
          </a:p>
        </p:txBody>
      </p:sp>
    </p:spTree>
    <p:extLst>
      <p:ext uri="{BB962C8B-B14F-4D97-AF65-F5344CB8AC3E}">
        <p14:creationId xmlns:p14="http://schemas.microsoft.com/office/powerpoint/2010/main" val="321396497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93B2B-C926-94F7-8ADF-D7944BA31757}"/>
              </a:ext>
            </a:extLst>
          </p:cNvPr>
          <p:cNvSpPr>
            <a:spLocks noGrp="1"/>
          </p:cNvSpPr>
          <p:nvPr>
            <p:ph type="title"/>
          </p:nvPr>
        </p:nvSpPr>
        <p:spPr/>
        <p:txBody>
          <a:bodyPr/>
          <a:lstStyle/>
          <a:p>
            <a:r>
              <a:rPr lang="en-US">
                <a:latin typeface="Times New Roman" pitchFamily="18" charset="0"/>
              </a:rPr>
              <a:t>LMI National Objective</a:t>
            </a:r>
            <a:endParaRPr lang="en-US"/>
          </a:p>
        </p:txBody>
      </p:sp>
      <p:sp>
        <p:nvSpPr>
          <p:cNvPr id="3" name="Content Placeholder 2">
            <a:extLst>
              <a:ext uri="{FF2B5EF4-FFF2-40B4-BE49-F238E27FC236}">
                <a16:creationId xmlns:a16="http://schemas.microsoft.com/office/drawing/2014/main" id="{8FB71BE4-F2BF-C3A2-C4C3-B5EB21AD45D5}"/>
              </a:ext>
            </a:extLst>
          </p:cNvPr>
          <p:cNvSpPr>
            <a:spLocks noGrp="1"/>
          </p:cNvSpPr>
          <p:nvPr>
            <p:ph idx="1"/>
          </p:nvPr>
        </p:nvSpPr>
        <p:spPr/>
        <p:txBody>
          <a:bodyPr>
            <a:normAutofit lnSpcReduction="10000"/>
          </a:bodyPr>
          <a:lstStyle/>
          <a:p>
            <a:r>
              <a:rPr lang="en-US" sz="2400"/>
              <a:t>Statutory requirement that at least 70% of all CDBG Expenditures must benefit LMI persons</a:t>
            </a:r>
          </a:p>
          <a:p>
            <a:r>
              <a:rPr lang="en-US" sz="2400"/>
              <a:t>EOHLC required to report to HUD annually, if the threshold is not met, HUD can require repayment</a:t>
            </a:r>
          </a:p>
          <a:p>
            <a:endParaRPr lang="en-US" sz="2400"/>
          </a:p>
          <a:p>
            <a:pPr marL="0" indent="0">
              <a:buFont typeface="Wingdings" panose="05000000000000000000" pitchFamily="2" charset="2"/>
              <a:buNone/>
              <a:defRPr/>
            </a:pPr>
            <a:r>
              <a:rPr lang="en-US"/>
              <a:t>HUD LMI limits – </a:t>
            </a:r>
          </a:p>
          <a:p>
            <a:pPr>
              <a:defRPr/>
            </a:pPr>
            <a:r>
              <a:rPr lang="en-US">
                <a:solidFill>
                  <a:schemeClr val="bg2"/>
                </a:solidFill>
                <a:hlinkClick r:id="rId2"/>
              </a:rPr>
              <a:t>https://www.huduser.gov/portal/datasets/il.html</a:t>
            </a:r>
            <a:endParaRPr lang="en-US">
              <a:solidFill>
                <a:schemeClr val="bg2"/>
              </a:solidFill>
            </a:endParaRPr>
          </a:p>
          <a:p>
            <a:pPr>
              <a:defRPr/>
            </a:pPr>
            <a:r>
              <a:rPr lang="en-US">
                <a:hlinkClick r:id="rId3"/>
              </a:rPr>
              <a:t>LMISD - All Block Groups, Based on 2016-2020 ACS - HUD Exchange</a:t>
            </a:r>
            <a:endParaRPr lang="en-US"/>
          </a:p>
          <a:p>
            <a:pPr>
              <a:defRPr/>
            </a:pPr>
            <a:r>
              <a:rPr lang="en-US" err="1">
                <a:hlinkClick r:id="rId4"/>
              </a:rPr>
              <a:t>eCFR</a:t>
            </a:r>
            <a:r>
              <a:rPr lang="en-US">
                <a:hlinkClick r:id="rId4"/>
              </a:rPr>
              <a:t> :: 24 CFR 5.609 -- Annual income.</a:t>
            </a:r>
            <a:endParaRPr lang="en-US">
              <a:highlight>
                <a:srgbClr val="FFFF00"/>
              </a:highlight>
            </a:endParaRPr>
          </a:p>
          <a:p>
            <a:pPr>
              <a:defRPr/>
            </a:pPr>
            <a:endParaRPr lang="en-US" sz="2800"/>
          </a:p>
          <a:p>
            <a:endParaRPr lang="en-US"/>
          </a:p>
          <a:p>
            <a:endParaRPr lang="en-US"/>
          </a:p>
          <a:p>
            <a:endParaRPr lang="en-US"/>
          </a:p>
          <a:p>
            <a:endParaRPr lang="en-US"/>
          </a:p>
        </p:txBody>
      </p:sp>
    </p:spTree>
    <p:extLst>
      <p:ext uri="{BB962C8B-B14F-4D97-AF65-F5344CB8AC3E}">
        <p14:creationId xmlns:p14="http://schemas.microsoft.com/office/powerpoint/2010/main" val="357829056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68CB68-C5A3-95B2-BCF7-BAC2ABCC888B}"/>
              </a:ext>
            </a:extLst>
          </p:cNvPr>
          <p:cNvSpPr>
            <a:spLocks noGrp="1"/>
          </p:cNvSpPr>
          <p:nvPr>
            <p:ph type="title"/>
          </p:nvPr>
        </p:nvSpPr>
        <p:spPr/>
        <p:txBody>
          <a:bodyPr/>
          <a:lstStyle/>
          <a:p>
            <a:r>
              <a:rPr lang="en-US"/>
              <a:t>LMI National Objective (project threshold)</a:t>
            </a:r>
          </a:p>
        </p:txBody>
      </p:sp>
      <p:sp>
        <p:nvSpPr>
          <p:cNvPr id="3" name="Content Placeholder 2">
            <a:extLst>
              <a:ext uri="{FF2B5EF4-FFF2-40B4-BE49-F238E27FC236}">
                <a16:creationId xmlns:a16="http://schemas.microsoft.com/office/drawing/2014/main" id="{54B4D0D4-2B26-8A8A-8F9D-D897025EDC6E}"/>
              </a:ext>
            </a:extLst>
          </p:cNvPr>
          <p:cNvSpPr>
            <a:spLocks noGrp="1"/>
          </p:cNvSpPr>
          <p:nvPr>
            <p:ph idx="1"/>
          </p:nvPr>
        </p:nvSpPr>
        <p:spPr/>
        <p:txBody>
          <a:bodyPr/>
          <a:lstStyle/>
          <a:p>
            <a:pPr>
              <a:buNone/>
            </a:pPr>
            <a:r>
              <a:rPr lang="en-US" altLang="en-US" b="1"/>
              <a:t>Low-and-moderate income benefit</a:t>
            </a:r>
          </a:p>
          <a:p>
            <a:pPr>
              <a:buNone/>
            </a:pPr>
            <a:r>
              <a:rPr lang="en-US" altLang="en-US"/>
              <a:t>Five ways:  depends upon the project</a:t>
            </a:r>
          </a:p>
          <a:p>
            <a:pPr lvl="1">
              <a:buNone/>
            </a:pPr>
            <a:r>
              <a:rPr lang="en-US" altLang="en-US" sz="2800"/>
              <a:t>1. Area-wide low/moderate income</a:t>
            </a:r>
          </a:p>
          <a:p>
            <a:pPr lvl="1">
              <a:buNone/>
            </a:pPr>
            <a:r>
              <a:rPr lang="en-US" altLang="en-US" sz="2800"/>
              <a:t>2. Housing activity  </a:t>
            </a:r>
          </a:p>
          <a:p>
            <a:pPr lvl="1">
              <a:buNone/>
            </a:pPr>
            <a:r>
              <a:rPr lang="en-US" altLang="en-US" sz="2800"/>
              <a:t>3. Limited clientele </a:t>
            </a:r>
          </a:p>
          <a:p>
            <a:pPr lvl="1">
              <a:buNone/>
            </a:pPr>
            <a:r>
              <a:rPr lang="en-US" altLang="en-US" sz="2800"/>
              <a:t>4</a:t>
            </a:r>
            <a:r>
              <a:rPr lang="en-US" altLang="en-US" sz="2800" strike="sngStrike"/>
              <a:t>. </a:t>
            </a:r>
            <a:r>
              <a:rPr lang="en-US" altLang="en-US" sz="2800" i="1" strike="sngStrike"/>
              <a:t>Job creation or retention</a:t>
            </a:r>
          </a:p>
          <a:p>
            <a:pPr lvl="1">
              <a:buNone/>
            </a:pPr>
            <a:r>
              <a:rPr lang="en-US" altLang="en-US" sz="2800"/>
              <a:t>5. Planning</a:t>
            </a:r>
          </a:p>
          <a:p>
            <a:endParaRPr lang="en-US"/>
          </a:p>
        </p:txBody>
      </p:sp>
    </p:spTree>
    <p:extLst>
      <p:ext uri="{BB962C8B-B14F-4D97-AF65-F5344CB8AC3E}">
        <p14:creationId xmlns:p14="http://schemas.microsoft.com/office/powerpoint/2010/main" val="142080651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0D80BF-1A88-E693-910D-03AB73DEFC88}"/>
              </a:ext>
            </a:extLst>
          </p:cNvPr>
          <p:cNvSpPr>
            <a:spLocks noGrp="1"/>
          </p:cNvSpPr>
          <p:nvPr>
            <p:ph type="title"/>
          </p:nvPr>
        </p:nvSpPr>
        <p:spPr/>
        <p:txBody>
          <a:bodyPr/>
          <a:lstStyle/>
          <a:p>
            <a:r>
              <a:rPr lang="en-US" altLang="en-US"/>
              <a:t>Area-wide low/moderate income </a:t>
            </a:r>
            <a:br>
              <a:rPr lang="en-US" altLang="en-US"/>
            </a:br>
            <a:r>
              <a:rPr kumimoji="0" lang="en-US" sz="2000" b="0" i="0" u="none" strike="noStrike" kern="1200" cap="none" spc="0" normalizeH="0" baseline="0" noProof="0">
                <a:ln>
                  <a:noFill/>
                </a:ln>
                <a:solidFill>
                  <a:prstClr val="black"/>
                </a:solidFill>
                <a:effectLst/>
                <a:uLnTx/>
                <a:uFillTx/>
                <a:latin typeface="Aptos" panose="02110004020202020204"/>
                <a:ea typeface="+mn-ea"/>
                <a:cs typeface="+mn-cs"/>
              </a:rPr>
              <a:t>Service area is determined based on the nature of the activity and who the users will be</a:t>
            </a:r>
            <a:endParaRPr lang="en-US"/>
          </a:p>
        </p:txBody>
      </p:sp>
      <p:sp>
        <p:nvSpPr>
          <p:cNvPr id="3" name="Content Placeholder 2">
            <a:extLst>
              <a:ext uri="{FF2B5EF4-FFF2-40B4-BE49-F238E27FC236}">
                <a16:creationId xmlns:a16="http://schemas.microsoft.com/office/drawing/2014/main" id="{62288894-1B08-1333-DA5E-F0062CF3980C}"/>
              </a:ext>
            </a:extLst>
          </p:cNvPr>
          <p:cNvSpPr>
            <a:spLocks noGrp="1"/>
          </p:cNvSpPr>
          <p:nvPr>
            <p:ph idx="1"/>
          </p:nvPr>
        </p:nvSpPr>
        <p:spPr/>
        <p:txBody>
          <a:bodyPr>
            <a:normAutofit fontScale="92500" lnSpcReduction="10000"/>
          </a:bodyPr>
          <a:lstStyle/>
          <a:p>
            <a:pPr marL="0" indent="0">
              <a:buNone/>
            </a:pPr>
            <a:r>
              <a:rPr lang="en-US"/>
              <a:t>For a service area to qualify for National Objective purposes it must be primarily residential, and it must be demonstrated that at least 51% of the residents of the service area are of low-and-moderate income. </a:t>
            </a:r>
          </a:p>
          <a:p>
            <a:pPr marL="0" indent="0">
              <a:buNone/>
            </a:pPr>
            <a:r>
              <a:rPr lang="en-US"/>
              <a:t>Two methods: Survey and Census</a:t>
            </a:r>
          </a:p>
          <a:p>
            <a:pPr marL="0" indent="0">
              <a:buFont typeface="Wingdings" panose="05000000000000000000" pitchFamily="2" charset="2"/>
              <a:buNone/>
              <a:defRPr/>
            </a:pPr>
            <a:r>
              <a:rPr lang="en-US"/>
              <a:t>Grantee must determine the service area of the activity and provide a written justification/determination/description and </a:t>
            </a:r>
          </a:p>
          <a:p>
            <a:pPr marL="0" indent="0">
              <a:buFont typeface="Wingdings" panose="05000000000000000000" pitchFamily="2" charset="2"/>
              <a:buNone/>
              <a:defRPr/>
            </a:pPr>
            <a:endParaRPr lang="en-US"/>
          </a:p>
          <a:p>
            <a:pPr>
              <a:defRPr/>
            </a:pPr>
            <a:r>
              <a:rPr lang="en-US"/>
              <a:t>Maps</a:t>
            </a:r>
          </a:p>
          <a:p>
            <a:pPr>
              <a:defRPr/>
            </a:pPr>
            <a:r>
              <a:rPr lang="en-US"/>
              <a:t>If Water project, map with flow direction</a:t>
            </a:r>
          </a:p>
          <a:p>
            <a:pPr>
              <a:defRPr/>
            </a:pPr>
            <a:r>
              <a:rPr lang="en-US"/>
              <a:t>Data</a:t>
            </a:r>
          </a:p>
          <a:p>
            <a:pPr marL="0" indent="0">
              <a:buNone/>
            </a:pPr>
            <a:endParaRPr lang="en-US"/>
          </a:p>
          <a:p>
            <a:endParaRPr lang="en-US"/>
          </a:p>
        </p:txBody>
      </p:sp>
    </p:spTree>
    <p:extLst>
      <p:ext uri="{BB962C8B-B14F-4D97-AF65-F5344CB8AC3E}">
        <p14:creationId xmlns:p14="http://schemas.microsoft.com/office/powerpoint/2010/main" val="218885458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3E0742-0694-62C4-B94F-5361942C738B}"/>
              </a:ext>
            </a:extLst>
          </p:cNvPr>
          <p:cNvSpPr>
            <a:spLocks noGrp="1"/>
          </p:cNvSpPr>
          <p:nvPr>
            <p:ph type="title"/>
          </p:nvPr>
        </p:nvSpPr>
        <p:spPr/>
        <p:txBody>
          <a:bodyPr/>
          <a:lstStyle/>
          <a:p>
            <a:r>
              <a:rPr lang="en-US" altLang="en-US"/>
              <a:t>Area-wide low/moderate income (LMA)</a:t>
            </a:r>
            <a:br>
              <a:rPr lang="en-US" altLang="en-US"/>
            </a:br>
            <a:endParaRPr lang="en-US"/>
          </a:p>
        </p:txBody>
      </p:sp>
      <p:sp>
        <p:nvSpPr>
          <p:cNvPr id="3" name="Content Placeholder 2">
            <a:extLst>
              <a:ext uri="{FF2B5EF4-FFF2-40B4-BE49-F238E27FC236}">
                <a16:creationId xmlns:a16="http://schemas.microsoft.com/office/drawing/2014/main" id="{D232DE4A-EEEF-7956-CAA3-D2211B096836}"/>
              </a:ext>
            </a:extLst>
          </p:cNvPr>
          <p:cNvSpPr>
            <a:spLocks noGrp="1"/>
          </p:cNvSpPr>
          <p:nvPr>
            <p:ph idx="1"/>
          </p:nvPr>
        </p:nvSpPr>
        <p:spPr>
          <a:xfrm>
            <a:off x="838200" y="1616529"/>
            <a:ext cx="10515600" cy="4560434"/>
          </a:xfrm>
        </p:spPr>
        <p:txBody>
          <a:bodyPr>
            <a:normAutofit fontScale="77500" lnSpcReduction="20000"/>
          </a:bodyPr>
          <a:lstStyle/>
          <a:p>
            <a:pPr marL="342900" lvl="1" indent="0">
              <a:buSzPct val="150000"/>
              <a:buNone/>
            </a:pPr>
            <a:r>
              <a:rPr lang="en-US" altLang="en-US" sz="2800"/>
              <a:t>Two methods to determine compliance with LMA: </a:t>
            </a:r>
          </a:p>
          <a:p>
            <a:pPr marL="342900" lvl="1" indent="0">
              <a:buSzPct val="150000"/>
              <a:buNone/>
            </a:pPr>
            <a:r>
              <a:rPr lang="en-US" altLang="en-US" sz="2800"/>
              <a:t>Use of Survey tool or Census Data to show that benefits of project extend generally to all residents of project area. </a:t>
            </a:r>
            <a:r>
              <a:rPr lang="en-US" sz="2800"/>
              <a:t>Service area is determined based on the nature of the activity and who the users will be. It must be demonstrated that at least </a:t>
            </a:r>
            <a:r>
              <a:rPr lang="en-US" sz="2800" b="1"/>
              <a:t>51%</a:t>
            </a:r>
            <a:r>
              <a:rPr lang="en-US" sz="2800"/>
              <a:t> of the residents of the service area are of low-and-moderate income</a:t>
            </a:r>
          </a:p>
          <a:p>
            <a:pPr marL="457200" lvl="1" indent="0">
              <a:buSzPct val="150000"/>
              <a:buNone/>
            </a:pPr>
            <a:endParaRPr lang="en-US" altLang="en-US" sz="1900"/>
          </a:p>
          <a:p>
            <a:pPr lvl="1">
              <a:buSzPct val="150000"/>
              <a:buFontTx/>
              <a:buChar char="•"/>
            </a:pPr>
            <a:r>
              <a:rPr lang="en-US" altLang="en-US" sz="2100"/>
              <a:t>Explain methodology for geographic boundaries</a:t>
            </a:r>
          </a:p>
          <a:p>
            <a:pPr lvl="1">
              <a:buSzPct val="150000"/>
              <a:buFontTx/>
              <a:buChar char="•"/>
            </a:pPr>
            <a:r>
              <a:rPr lang="en-US" altLang="en-US" sz="2100"/>
              <a:t>Area must be primarily residential </a:t>
            </a:r>
          </a:p>
          <a:p>
            <a:pPr lvl="1">
              <a:buSzPct val="150000"/>
              <a:buFontTx/>
              <a:buChar char="•"/>
            </a:pPr>
            <a:r>
              <a:rPr lang="en-US" sz="2000"/>
              <a:t>Written determination/description</a:t>
            </a:r>
          </a:p>
          <a:p>
            <a:pPr lvl="1">
              <a:buSzPct val="150000"/>
              <a:buFontTx/>
              <a:buChar char="•"/>
            </a:pPr>
            <a:r>
              <a:rPr lang="en-US" sz="2000"/>
              <a:t>Maps</a:t>
            </a:r>
          </a:p>
          <a:p>
            <a:pPr lvl="1">
              <a:buSzPct val="150000"/>
              <a:buFontTx/>
              <a:buChar char="•"/>
            </a:pPr>
            <a:r>
              <a:rPr lang="en-US" altLang="en-US" sz="1900"/>
              <a:t>If Water project, map with flow direction</a:t>
            </a:r>
          </a:p>
          <a:p>
            <a:pPr lvl="1">
              <a:buSzPct val="150000"/>
              <a:buFontTx/>
              <a:buChar char="•"/>
            </a:pPr>
            <a:r>
              <a:rPr lang="en-US" altLang="en-US" sz="1900"/>
              <a:t>Survey no older than 3 years</a:t>
            </a:r>
          </a:p>
          <a:p>
            <a:pPr lvl="1">
              <a:buSzPct val="150000"/>
              <a:buFontTx/>
              <a:buChar char="•"/>
            </a:pPr>
            <a:r>
              <a:rPr lang="en-US" altLang="en-US" sz="1900"/>
              <a:t>Survey must be sound methodologically  </a:t>
            </a:r>
          </a:p>
          <a:p>
            <a:pPr lvl="1">
              <a:buSzPct val="150000"/>
              <a:buFontTx/>
              <a:buChar char="•"/>
            </a:pPr>
            <a:r>
              <a:rPr lang="en-US" altLang="en-US" sz="1900"/>
              <a:t>Provide blank survey document</a:t>
            </a:r>
          </a:p>
          <a:p>
            <a:pPr lvl="1">
              <a:buSzPct val="150000"/>
              <a:buFontTx/>
              <a:buChar char="•"/>
            </a:pPr>
            <a:r>
              <a:rPr lang="en-US" altLang="en-US" sz="1900"/>
              <a:t>Summary survey results</a:t>
            </a:r>
          </a:p>
          <a:p>
            <a:pPr lvl="1">
              <a:buSzPct val="150000"/>
              <a:buFontTx/>
              <a:buChar char="•"/>
            </a:pPr>
            <a:r>
              <a:rPr lang="en-US" altLang="en-US" sz="1900"/>
              <a:t>Street by street data</a:t>
            </a:r>
          </a:p>
          <a:p>
            <a:pPr lvl="1">
              <a:buSzPct val="150000"/>
              <a:buFontTx/>
              <a:buChar char="•"/>
            </a:pPr>
            <a:r>
              <a:rPr lang="en-US" altLang="en-US" sz="1900"/>
              <a:t>Parcel Map of Service Area including vacant land </a:t>
            </a:r>
          </a:p>
          <a:p>
            <a:pPr lvl="1">
              <a:buSzPct val="150000"/>
              <a:buFontTx/>
              <a:buChar char="•"/>
            </a:pPr>
            <a:r>
              <a:rPr lang="en-US" altLang="en-US" sz="1900"/>
              <a:t>If vacant land, describe future use for 5-7 years</a:t>
            </a:r>
          </a:p>
          <a:p>
            <a:pPr lvl="1">
              <a:buSzPct val="150000"/>
              <a:buFontTx/>
              <a:buChar char="•"/>
            </a:pPr>
            <a:endParaRPr lang="en-US" altLang="en-US" sz="1900">
              <a:solidFill>
                <a:srgbClr val="FF0000"/>
              </a:solidFill>
            </a:endParaRPr>
          </a:p>
          <a:p>
            <a:pPr lvl="1">
              <a:buSzPct val="150000"/>
              <a:buFontTx/>
              <a:buChar char="•"/>
            </a:pPr>
            <a:endParaRPr lang="en-US" altLang="en-US" sz="1900">
              <a:solidFill>
                <a:srgbClr val="FF0000"/>
              </a:solidFill>
            </a:endParaRPr>
          </a:p>
          <a:p>
            <a:endParaRPr lang="en-US"/>
          </a:p>
        </p:txBody>
      </p:sp>
    </p:spTree>
    <p:extLst>
      <p:ext uri="{BB962C8B-B14F-4D97-AF65-F5344CB8AC3E}">
        <p14:creationId xmlns:p14="http://schemas.microsoft.com/office/powerpoint/2010/main" val="32982957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F5585D-E069-9886-9413-CE91C9D6B985}"/>
              </a:ext>
            </a:extLst>
          </p:cNvPr>
          <p:cNvSpPr>
            <a:spLocks noGrp="1"/>
          </p:cNvSpPr>
          <p:nvPr>
            <p:ph type="title"/>
          </p:nvPr>
        </p:nvSpPr>
        <p:spPr/>
        <p:txBody>
          <a:bodyPr>
            <a:normAutofit/>
          </a:bodyPr>
          <a:lstStyle/>
          <a:p>
            <a:pPr algn="ctr"/>
            <a:r>
              <a:rPr lang="en-US" sz="3600">
                <a:solidFill>
                  <a:schemeClr val="tx2"/>
                </a:solidFill>
                <a:latin typeface="Times New Roman" pitchFamily="18" charset="0"/>
              </a:rPr>
              <a:t>CDF and Mini-Entitlement Applications </a:t>
            </a:r>
            <a:br>
              <a:rPr lang="en-US" sz="3600">
                <a:solidFill>
                  <a:schemeClr val="tx2"/>
                </a:solidFill>
                <a:latin typeface="Times New Roman" pitchFamily="18" charset="0"/>
              </a:rPr>
            </a:br>
            <a:r>
              <a:rPr lang="en-US" sz="3600">
                <a:solidFill>
                  <a:schemeClr val="tx2"/>
                </a:solidFill>
                <a:latin typeface="Times New Roman" pitchFamily="18" charset="0"/>
              </a:rPr>
              <a:t>Due date </a:t>
            </a:r>
            <a:endParaRPr lang="en-US" sz="3600"/>
          </a:p>
        </p:txBody>
      </p:sp>
      <p:sp>
        <p:nvSpPr>
          <p:cNvPr id="3" name="Content Placeholder 2">
            <a:extLst>
              <a:ext uri="{FF2B5EF4-FFF2-40B4-BE49-F238E27FC236}">
                <a16:creationId xmlns:a16="http://schemas.microsoft.com/office/drawing/2014/main" id="{1B7B9FAD-5DE4-D5A8-10A7-6BFA68C77BA5}"/>
              </a:ext>
            </a:extLst>
          </p:cNvPr>
          <p:cNvSpPr>
            <a:spLocks noGrp="1"/>
          </p:cNvSpPr>
          <p:nvPr>
            <p:ph idx="1"/>
          </p:nvPr>
        </p:nvSpPr>
        <p:spPr/>
        <p:txBody>
          <a:bodyPr vert="horz" lIns="91440" tIns="45720" rIns="91440" bIns="45720" rtlCol="0" anchor="t">
            <a:normAutofit/>
          </a:bodyPr>
          <a:lstStyle/>
          <a:p>
            <a:pPr>
              <a:buClr>
                <a:schemeClr val="tx1"/>
              </a:buClr>
            </a:pPr>
            <a:r>
              <a:rPr lang="en-US" altLang="en-US">
                <a:solidFill>
                  <a:schemeClr val="tx2"/>
                </a:solidFill>
              </a:rPr>
              <a:t>Applications for CDF and Mini-Entitlements due Tuesday</a:t>
            </a:r>
            <a:r>
              <a:rPr lang="en-US" altLang="en-US" b="1">
                <a:solidFill>
                  <a:schemeClr val="tx2"/>
                </a:solidFill>
              </a:rPr>
              <a:t>, April 21, 2026, at 3:00:00 PM</a:t>
            </a:r>
            <a:r>
              <a:rPr lang="en-US" altLang="en-US">
                <a:solidFill>
                  <a:schemeClr val="tx2"/>
                </a:solidFill>
              </a:rPr>
              <a:t> </a:t>
            </a:r>
          </a:p>
          <a:p>
            <a:pPr marL="0" indent="0">
              <a:buClr>
                <a:schemeClr val="tx1"/>
              </a:buClr>
              <a:buNone/>
            </a:pPr>
            <a:endParaRPr lang="en-US" altLang="en-US">
              <a:solidFill>
                <a:schemeClr val="tx2"/>
              </a:solidFill>
            </a:endParaRPr>
          </a:p>
          <a:p>
            <a:pPr>
              <a:buClr>
                <a:schemeClr val="tx1"/>
              </a:buClr>
            </a:pPr>
            <a:r>
              <a:rPr lang="en-US" altLang="en-US">
                <a:solidFill>
                  <a:schemeClr val="tx2"/>
                </a:solidFill>
              </a:rPr>
              <a:t>1 copy of application cover page, joint authorization page(s) with signatures of appropriate CEO due with the application attached in Other Attachments </a:t>
            </a:r>
            <a:r>
              <a:rPr lang="en-US" altLang="en-US" b="1" i="1">
                <a:solidFill>
                  <a:srgbClr val="FF9966"/>
                </a:solidFill>
              </a:rPr>
              <a:t>– Do Not Send by Mail</a:t>
            </a:r>
          </a:p>
          <a:p>
            <a:pPr>
              <a:buClr>
                <a:schemeClr val="tx1"/>
              </a:buClr>
            </a:pPr>
            <a:endParaRPr lang="en-US" altLang="en-US" b="1" i="1">
              <a:solidFill>
                <a:srgbClr val="FF9966"/>
              </a:solidFill>
            </a:endParaRPr>
          </a:p>
          <a:p>
            <a:pPr>
              <a:buClr>
                <a:schemeClr val="tx1"/>
              </a:buClr>
            </a:pPr>
            <a:r>
              <a:rPr lang="en-US" altLang="en-US">
                <a:ea typeface="Calibri"/>
                <a:cs typeface="Calibri"/>
              </a:rPr>
              <a:t>18-month implementation schedule 7/1/2026 – 12/31/27</a:t>
            </a:r>
          </a:p>
          <a:p>
            <a:endParaRPr lang="en-US"/>
          </a:p>
        </p:txBody>
      </p:sp>
    </p:spTree>
    <p:extLst>
      <p:ext uri="{BB962C8B-B14F-4D97-AF65-F5344CB8AC3E}">
        <p14:creationId xmlns:p14="http://schemas.microsoft.com/office/powerpoint/2010/main" val="154216339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BC1E19-EFDE-2001-80E3-25E861C9B584}"/>
              </a:ext>
            </a:extLst>
          </p:cNvPr>
          <p:cNvSpPr>
            <a:spLocks noGrp="1"/>
          </p:cNvSpPr>
          <p:nvPr>
            <p:ph type="title"/>
          </p:nvPr>
        </p:nvSpPr>
        <p:spPr/>
        <p:txBody>
          <a:bodyPr/>
          <a:lstStyle/>
          <a:p>
            <a:r>
              <a:rPr lang="en-US" altLang="en-US"/>
              <a:t>Area-wide low/moderate income (LMA)</a:t>
            </a:r>
            <a:br>
              <a:rPr lang="en-US" altLang="en-US"/>
            </a:br>
            <a:endParaRPr lang="en-US"/>
          </a:p>
        </p:txBody>
      </p:sp>
      <p:sp>
        <p:nvSpPr>
          <p:cNvPr id="3" name="Content Placeholder 2">
            <a:extLst>
              <a:ext uri="{FF2B5EF4-FFF2-40B4-BE49-F238E27FC236}">
                <a16:creationId xmlns:a16="http://schemas.microsoft.com/office/drawing/2014/main" id="{AE3B3216-A6B4-A5CB-B382-F61D41664E91}"/>
              </a:ext>
            </a:extLst>
          </p:cNvPr>
          <p:cNvSpPr>
            <a:spLocks noGrp="1"/>
          </p:cNvSpPr>
          <p:nvPr>
            <p:ph idx="1"/>
          </p:nvPr>
        </p:nvSpPr>
        <p:spPr/>
        <p:txBody>
          <a:bodyPr vert="horz" lIns="91440" tIns="45720" rIns="91440" bIns="45720" rtlCol="0" anchor="t">
            <a:normAutofit/>
          </a:bodyPr>
          <a:lstStyle/>
          <a:p>
            <a:endParaRPr lang="en-US"/>
          </a:p>
          <a:p>
            <a:pPr marL="0" indent="0">
              <a:buNone/>
            </a:pPr>
            <a:r>
              <a:rPr lang="en-US" altLang="en-US"/>
              <a:t>Census Data – </a:t>
            </a:r>
            <a:r>
              <a:rPr lang="en-US" altLang="en-US">
                <a:solidFill>
                  <a:srgbClr val="FF0000"/>
                </a:solidFill>
              </a:rPr>
              <a:t>Use of ACS  - Must be pre-approved by EOHLC via submission of form – this includes ME’s</a:t>
            </a:r>
          </a:p>
          <a:p>
            <a:r>
              <a:rPr lang="en-US"/>
              <a:t>Description of activity; map illustrating the area; block group data.</a:t>
            </a:r>
          </a:p>
          <a:p>
            <a:r>
              <a:rPr lang="en-US">
                <a:hlinkClick r:id="rId2"/>
              </a:rPr>
              <a:t>https://www.mass.gov/doc/lmi-area-wide-block-group-information-documentation-form/download</a:t>
            </a:r>
            <a:endParaRPr lang="en-US"/>
          </a:p>
          <a:p>
            <a:r>
              <a:rPr lang="en-US"/>
              <a:t>Submit by 3/21/2026</a:t>
            </a:r>
          </a:p>
          <a:p>
            <a:endParaRPr lang="en-US"/>
          </a:p>
        </p:txBody>
      </p:sp>
    </p:spTree>
    <p:extLst>
      <p:ext uri="{BB962C8B-B14F-4D97-AF65-F5344CB8AC3E}">
        <p14:creationId xmlns:p14="http://schemas.microsoft.com/office/powerpoint/2010/main" val="37281922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CA5D4-2FBB-E75E-57CD-42898B4B8863}"/>
              </a:ext>
            </a:extLst>
          </p:cNvPr>
          <p:cNvSpPr>
            <a:spLocks noGrp="1"/>
          </p:cNvSpPr>
          <p:nvPr>
            <p:ph type="title"/>
          </p:nvPr>
        </p:nvSpPr>
        <p:spPr/>
        <p:txBody>
          <a:bodyPr/>
          <a:lstStyle/>
          <a:p>
            <a:r>
              <a:rPr lang="en-US"/>
              <a:t>Project Threshold National Objective (LMI)</a:t>
            </a:r>
          </a:p>
        </p:txBody>
      </p:sp>
      <p:sp>
        <p:nvSpPr>
          <p:cNvPr id="3" name="Content Placeholder 2">
            <a:extLst>
              <a:ext uri="{FF2B5EF4-FFF2-40B4-BE49-F238E27FC236}">
                <a16:creationId xmlns:a16="http://schemas.microsoft.com/office/drawing/2014/main" id="{E603D946-3251-E51C-A0A6-001714A7B46E}"/>
              </a:ext>
            </a:extLst>
          </p:cNvPr>
          <p:cNvSpPr>
            <a:spLocks noGrp="1"/>
          </p:cNvSpPr>
          <p:nvPr>
            <p:ph idx="1"/>
          </p:nvPr>
        </p:nvSpPr>
        <p:spPr/>
        <p:txBody>
          <a:bodyPr/>
          <a:lstStyle/>
          <a:p>
            <a:pPr marL="0" indent="0">
              <a:buNone/>
            </a:pPr>
            <a:r>
              <a:rPr lang="en-US" altLang="en-US" b="1"/>
              <a:t>Housing activity</a:t>
            </a:r>
          </a:p>
          <a:p>
            <a:pPr marL="0" indent="0">
              <a:buNone/>
            </a:pPr>
            <a:r>
              <a:rPr lang="en-US" altLang="en-US" sz="2000"/>
              <a:t>Providing or improving permanent residential structures which will be occupied by LMI households when completed</a:t>
            </a:r>
            <a:r>
              <a:rPr lang="en-US" altLang="en-US" sz="2000" b="1"/>
              <a:t> </a:t>
            </a:r>
          </a:p>
          <a:p>
            <a:pPr marL="0" indent="0">
              <a:buNone/>
            </a:pPr>
            <a:r>
              <a:rPr lang="en-US" altLang="en-US" sz="2000"/>
              <a:t>Demonstrate that 51% of the units in a structure are LMI households:</a:t>
            </a:r>
          </a:p>
          <a:p>
            <a:pPr lvl="2"/>
            <a:r>
              <a:rPr lang="en-US" altLang="en-US"/>
              <a:t>One unit structure must be occupied by LMI household</a:t>
            </a:r>
          </a:p>
          <a:p>
            <a:pPr lvl="2"/>
            <a:r>
              <a:rPr lang="en-US" altLang="en-US"/>
              <a:t>One unit of a 2-unit structure must be occupied by LMI household</a:t>
            </a:r>
          </a:p>
          <a:p>
            <a:pPr lvl="2"/>
            <a:r>
              <a:rPr lang="en-US" altLang="en-US"/>
              <a:t>All other housing structures must have at lease 51% of the units occupied by LMI households	</a:t>
            </a:r>
          </a:p>
          <a:p>
            <a:pPr lvl="2"/>
            <a:endParaRPr lang="en-US" altLang="en-US"/>
          </a:p>
          <a:p>
            <a:pPr>
              <a:buNone/>
            </a:pPr>
            <a:r>
              <a:rPr lang="en-US" altLang="en-US" sz="2000" b="1"/>
              <a:t>	</a:t>
            </a:r>
            <a:r>
              <a:rPr lang="en-US" altLang="en-US" sz="2000"/>
              <a:t>Income must be documented and kept on file for all LMI units</a:t>
            </a:r>
            <a:r>
              <a:rPr lang="en-US" altLang="en-US" sz="2000" b="1"/>
              <a:t>	</a:t>
            </a:r>
          </a:p>
          <a:p>
            <a:pPr marL="0" indent="0">
              <a:buNone/>
            </a:pPr>
            <a:endParaRPr lang="en-US"/>
          </a:p>
        </p:txBody>
      </p:sp>
    </p:spTree>
    <p:extLst>
      <p:ext uri="{BB962C8B-B14F-4D97-AF65-F5344CB8AC3E}">
        <p14:creationId xmlns:p14="http://schemas.microsoft.com/office/powerpoint/2010/main" val="311373972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E27EC7-F3BC-ACC1-D25C-7EA270B8A999}"/>
              </a:ext>
            </a:extLst>
          </p:cNvPr>
          <p:cNvSpPr>
            <a:spLocks noGrp="1"/>
          </p:cNvSpPr>
          <p:nvPr>
            <p:ph type="title"/>
          </p:nvPr>
        </p:nvSpPr>
        <p:spPr/>
        <p:txBody>
          <a:bodyPr/>
          <a:lstStyle/>
          <a:p>
            <a:r>
              <a:rPr lang="en-US"/>
              <a:t>Low Mod Housing Benefit (LMH)Documentation</a:t>
            </a:r>
          </a:p>
        </p:txBody>
      </p:sp>
      <p:sp>
        <p:nvSpPr>
          <p:cNvPr id="3" name="Content Placeholder 2">
            <a:extLst>
              <a:ext uri="{FF2B5EF4-FFF2-40B4-BE49-F238E27FC236}">
                <a16:creationId xmlns:a16="http://schemas.microsoft.com/office/drawing/2014/main" id="{1C0DB36D-5475-9326-3D61-E63D204BA475}"/>
              </a:ext>
            </a:extLst>
          </p:cNvPr>
          <p:cNvSpPr>
            <a:spLocks noGrp="1"/>
          </p:cNvSpPr>
          <p:nvPr>
            <p:ph idx="1"/>
          </p:nvPr>
        </p:nvSpPr>
        <p:spPr/>
        <p:txBody>
          <a:bodyPr vert="horz" lIns="91440" tIns="45720" rIns="91440" bIns="45720" rtlCol="0" anchor="t">
            <a:normAutofit lnSpcReduction="10000"/>
          </a:bodyPr>
          <a:lstStyle/>
          <a:p>
            <a:pPr marL="0" indent="0">
              <a:buNone/>
            </a:pPr>
            <a:r>
              <a:rPr lang="en-US" sz="2400"/>
              <a:t>Must have a standard income verification procedure that uses acceptable forms of source documents/third party verification</a:t>
            </a:r>
          </a:p>
          <a:p>
            <a:pPr lvl="1">
              <a:defRPr/>
            </a:pPr>
            <a:r>
              <a:rPr lang="en-US"/>
              <a:t>Determine income: Part 5 Annual Income</a:t>
            </a:r>
          </a:p>
          <a:p>
            <a:pPr lvl="1">
              <a:defRPr/>
            </a:pPr>
            <a:endParaRPr lang="en-US"/>
          </a:p>
          <a:p>
            <a:pPr lvl="1">
              <a:defRPr/>
            </a:pPr>
            <a:r>
              <a:rPr lang="en-US"/>
              <a:t>EOHLC recommends third party verification of gross income; 6-to-8-week period; extended to 12 months</a:t>
            </a:r>
          </a:p>
          <a:p>
            <a:pPr lvl="1">
              <a:defRPr/>
            </a:pPr>
            <a:endParaRPr lang="en-US"/>
          </a:p>
          <a:p>
            <a:pPr lvl="1">
              <a:defRPr/>
            </a:pPr>
            <a:r>
              <a:rPr lang="en-US"/>
              <a:t>Source is typically pay stubs; limited situations certified IRS AGI</a:t>
            </a:r>
          </a:p>
          <a:p>
            <a:pPr lvl="1">
              <a:defRPr/>
            </a:pPr>
            <a:endParaRPr lang="en-US"/>
          </a:p>
          <a:p>
            <a:pPr lvl="1">
              <a:defRPr/>
            </a:pPr>
            <a:r>
              <a:rPr lang="en-US"/>
              <a:t>Consider seasonal employment and no income claims</a:t>
            </a:r>
          </a:p>
          <a:p>
            <a:pPr lvl="1">
              <a:defRPr/>
            </a:pPr>
            <a:endParaRPr lang="en-US"/>
          </a:p>
          <a:p>
            <a:pPr lvl="1">
              <a:defRPr/>
            </a:pPr>
            <a:r>
              <a:rPr lang="en-US"/>
              <a:t>Compare to current income limits</a:t>
            </a:r>
          </a:p>
          <a:p>
            <a:endParaRPr lang="en-US"/>
          </a:p>
        </p:txBody>
      </p:sp>
    </p:spTree>
    <p:extLst>
      <p:ext uri="{BB962C8B-B14F-4D97-AF65-F5344CB8AC3E}">
        <p14:creationId xmlns:p14="http://schemas.microsoft.com/office/powerpoint/2010/main" val="312485637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CBD260-8957-1320-1D1C-724345D4EC7A}"/>
              </a:ext>
            </a:extLst>
          </p:cNvPr>
          <p:cNvSpPr>
            <a:spLocks noGrp="1"/>
          </p:cNvSpPr>
          <p:nvPr>
            <p:ph type="title"/>
          </p:nvPr>
        </p:nvSpPr>
        <p:spPr/>
        <p:txBody>
          <a:bodyPr/>
          <a:lstStyle/>
          <a:p>
            <a:r>
              <a:rPr lang="en-US"/>
              <a:t>National Objective: Limited Clientele (LMC)</a:t>
            </a:r>
          </a:p>
        </p:txBody>
      </p:sp>
      <p:sp>
        <p:nvSpPr>
          <p:cNvPr id="3" name="Content Placeholder 2">
            <a:extLst>
              <a:ext uri="{FF2B5EF4-FFF2-40B4-BE49-F238E27FC236}">
                <a16:creationId xmlns:a16="http://schemas.microsoft.com/office/drawing/2014/main" id="{3FC8E933-CCA1-98DD-640A-5E2AB10B3CA6}"/>
              </a:ext>
            </a:extLst>
          </p:cNvPr>
          <p:cNvSpPr>
            <a:spLocks noGrp="1"/>
          </p:cNvSpPr>
          <p:nvPr>
            <p:ph idx="1"/>
          </p:nvPr>
        </p:nvSpPr>
        <p:spPr/>
        <p:txBody>
          <a:bodyPr/>
          <a:lstStyle/>
          <a:p>
            <a:pPr marL="0" indent="0">
              <a:buNone/>
              <a:defRPr/>
            </a:pPr>
            <a:r>
              <a:rPr lang="en-US" altLang="en-US" sz="2400"/>
              <a:t>Four options:</a:t>
            </a:r>
          </a:p>
          <a:p>
            <a:pPr lvl="1" indent="-342900">
              <a:buFontTx/>
              <a:buAutoNum type="alphaLcPeriod"/>
              <a:defRPr/>
            </a:pPr>
            <a:r>
              <a:rPr lang="en-US" altLang="en-US"/>
              <a:t>Groups generally </a:t>
            </a:r>
            <a:r>
              <a:rPr lang="en-US" altLang="en-US" b="1"/>
              <a:t>presumed</a:t>
            </a:r>
            <a:r>
              <a:rPr lang="en-US" altLang="en-US"/>
              <a:t> to be principally   LMI*:  elderly (62+), battered spouses, severely disabled adults, persons with AIDS, abused children, homeless persons, illiterate adults, migrant farm workers (presumed beneficiaries)</a:t>
            </a:r>
          </a:p>
          <a:p>
            <a:pPr lvl="1" indent="-342900">
              <a:buFontTx/>
              <a:buAutoNum type="alphaLcPeriod"/>
              <a:defRPr/>
            </a:pPr>
            <a:r>
              <a:rPr lang="en-US"/>
              <a:t>Groups of persons </a:t>
            </a:r>
            <a:r>
              <a:rPr lang="en-US" b="1"/>
              <a:t>already documented </a:t>
            </a:r>
            <a:r>
              <a:rPr lang="en-US"/>
              <a:t>as low- and moderate-income </a:t>
            </a:r>
          </a:p>
          <a:p>
            <a:pPr lvl="1" indent="-342900">
              <a:buFontTx/>
              <a:buAutoNum type="alphaLcPeriod"/>
              <a:defRPr/>
            </a:pPr>
            <a:r>
              <a:rPr lang="en-US"/>
              <a:t>Groups whose composition is such that it </a:t>
            </a:r>
            <a:r>
              <a:rPr lang="en-US" b="1"/>
              <a:t>can be concluded</a:t>
            </a:r>
            <a:r>
              <a:rPr lang="en-US"/>
              <a:t> that a majority of their clientele will be LMI persons </a:t>
            </a:r>
          </a:p>
          <a:p>
            <a:pPr lvl="1" indent="-342900">
              <a:buFontTx/>
              <a:buAutoNum type="alphaLcPeriod"/>
              <a:defRPr/>
            </a:pPr>
            <a:r>
              <a:rPr lang="en-US"/>
              <a:t>Groups that </a:t>
            </a:r>
            <a:r>
              <a:rPr lang="en-US" b="1"/>
              <a:t>can be documented </a:t>
            </a:r>
            <a:r>
              <a:rPr lang="en-US"/>
              <a:t>to be predominantly LMI (at least 51%) </a:t>
            </a:r>
          </a:p>
          <a:p>
            <a:pPr lvl="1">
              <a:buNone/>
              <a:defRPr/>
            </a:pPr>
            <a:endParaRPr lang="en-US" altLang="en-US"/>
          </a:p>
          <a:p>
            <a:pPr marL="0" indent="0">
              <a:buFont typeface="Wingdings" panose="05000000000000000000" pitchFamily="2" charset="2"/>
              <a:buNone/>
              <a:defRPr/>
            </a:pPr>
            <a:r>
              <a:rPr lang="en-US" sz="2400"/>
              <a:t>	*Unless there is evidence to the contrary</a:t>
            </a:r>
          </a:p>
          <a:p>
            <a:endParaRPr lang="en-US"/>
          </a:p>
        </p:txBody>
      </p:sp>
    </p:spTree>
    <p:extLst>
      <p:ext uri="{BB962C8B-B14F-4D97-AF65-F5344CB8AC3E}">
        <p14:creationId xmlns:p14="http://schemas.microsoft.com/office/powerpoint/2010/main" val="98655865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4A45A5-F8E9-966B-235C-D84FE2F8B2AA}"/>
              </a:ext>
            </a:extLst>
          </p:cNvPr>
          <p:cNvSpPr>
            <a:spLocks noGrp="1"/>
          </p:cNvSpPr>
          <p:nvPr>
            <p:ph type="title"/>
          </p:nvPr>
        </p:nvSpPr>
        <p:spPr/>
        <p:txBody>
          <a:bodyPr/>
          <a:lstStyle/>
          <a:p>
            <a:r>
              <a:rPr lang="en-US"/>
              <a:t>National Objective: Limited Clientele (LMC</a:t>
            </a:r>
          </a:p>
        </p:txBody>
      </p:sp>
      <p:sp>
        <p:nvSpPr>
          <p:cNvPr id="3" name="Content Placeholder 2">
            <a:extLst>
              <a:ext uri="{FF2B5EF4-FFF2-40B4-BE49-F238E27FC236}">
                <a16:creationId xmlns:a16="http://schemas.microsoft.com/office/drawing/2014/main" id="{AC022DE7-15E3-1563-055E-D8BEE62B4A42}"/>
              </a:ext>
            </a:extLst>
          </p:cNvPr>
          <p:cNvSpPr>
            <a:spLocks noGrp="1"/>
          </p:cNvSpPr>
          <p:nvPr>
            <p:ph idx="1"/>
          </p:nvPr>
        </p:nvSpPr>
        <p:spPr/>
        <p:txBody>
          <a:bodyPr/>
          <a:lstStyle/>
          <a:p>
            <a:pPr marL="0" indent="0">
              <a:buNone/>
              <a:defRPr/>
            </a:pPr>
            <a:r>
              <a:rPr lang="en-US" sz="2400"/>
              <a:t>Documentation:</a:t>
            </a:r>
          </a:p>
          <a:p>
            <a:pPr marL="457200" lvl="1" indent="0">
              <a:buNone/>
              <a:defRPr/>
            </a:pPr>
            <a:r>
              <a:rPr lang="en-US"/>
              <a:t>Self-Certification may be used for most activities, except for activities that are providing a subsidy. </a:t>
            </a:r>
            <a:r>
              <a:rPr lang="en-US" sz="1600"/>
              <a:t>(Any subsidy requires full income documentation.)</a:t>
            </a:r>
            <a:r>
              <a:rPr lang="en-US"/>
              <a:t> </a:t>
            </a:r>
          </a:p>
          <a:p>
            <a:pPr marL="457200" lvl="1" indent="0">
              <a:buNone/>
              <a:defRPr/>
            </a:pPr>
            <a:r>
              <a:rPr lang="en-US"/>
              <a:t>Clientele certify to family size and income.</a:t>
            </a:r>
          </a:p>
          <a:p>
            <a:pPr lvl="2">
              <a:defRPr/>
            </a:pPr>
            <a:r>
              <a:rPr lang="en-US" sz="2400"/>
              <a:t>Be sure form is current and updated with income limits</a:t>
            </a:r>
          </a:p>
          <a:p>
            <a:pPr lvl="2">
              <a:defRPr/>
            </a:pPr>
            <a:r>
              <a:rPr lang="en-US" sz="2400"/>
              <a:t>If self-certification is not used, file must contain information or description to justify that program is used by presumed beneficiary or predominately LM persons</a:t>
            </a:r>
          </a:p>
          <a:p>
            <a:endParaRPr lang="en-US"/>
          </a:p>
        </p:txBody>
      </p:sp>
    </p:spTree>
    <p:extLst>
      <p:ext uri="{BB962C8B-B14F-4D97-AF65-F5344CB8AC3E}">
        <p14:creationId xmlns:p14="http://schemas.microsoft.com/office/powerpoint/2010/main" val="17356368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ABF22C-CEC8-5901-7176-941CB0E7AAE3}"/>
              </a:ext>
            </a:extLst>
          </p:cNvPr>
          <p:cNvSpPr>
            <a:spLocks noGrp="1"/>
          </p:cNvSpPr>
          <p:nvPr>
            <p:ph type="title"/>
          </p:nvPr>
        </p:nvSpPr>
        <p:spPr/>
        <p:txBody>
          <a:bodyPr/>
          <a:lstStyle/>
          <a:p>
            <a:r>
              <a:rPr lang="en-US"/>
              <a:t>Planning National Objective Compliance</a:t>
            </a:r>
          </a:p>
        </p:txBody>
      </p:sp>
      <p:sp>
        <p:nvSpPr>
          <p:cNvPr id="3" name="Content Placeholder 2">
            <a:extLst>
              <a:ext uri="{FF2B5EF4-FFF2-40B4-BE49-F238E27FC236}">
                <a16:creationId xmlns:a16="http://schemas.microsoft.com/office/drawing/2014/main" id="{57B2924B-61A3-C440-7869-AA5ED2B5EF63}"/>
              </a:ext>
            </a:extLst>
          </p:cNvPr>
          <p:cNvSpPr>
            <a:spLocks noGrp="1"/>
          </p:cNvSpPr>
          <p:nvPr>
            <p:ph idx="1"/>
          </p:nvPr>
        </p:nvSpPr>
        <p:spPr/>
        <p:txBody>
          <a:bodyPr/>
          <a:lstStyle/>
          <a:p>
            <a:pPr marL="342900" marR="0" lvl="1" indent="0" algn="l" defTabSz="685800" rtl="0" eaLnBrk="1" fontAlgn="auto" latinLnBrk="0" hangingPunct="1">
              <a:lnSpc>
                <a:spcPct val="90000"/>
              </a:lnSpc>
              <a:spcBef>
                <a:spcPts val="375"/>
              </a:spcBef>
              <a:spcAft>
                <a:spcPts val="0"/>
              </a:spcAft>
              <a:buClr>
                <a:srgbClr val="ED7D31"/>
              </a:buClr>
              <a:buSzPct val="150000"/>
              <a:buFont typeface="Arial" panose="020B0604020202020204" pitchFamily="34" charset="0"/>
              <a:buNone/>
              <a:tabLst/>
              <a:defRPr/>
            </a:pPr>
            <a:r>
              <a:rPr kumimoji="0" lang="en-US" altLang="en-US" b="0" i="0" u="none" strike="noStrike" kern="1200" cap="none" spc="0" normalizeH="0" baseline="0" noProof="0">
                <a:ln>
                  <a:noFill/>
                </a:ln>
                <a:solidFill>
                  <a:prstClr val="black"/>
                </a:solidFill>
                <a:effectLst/>
                <a:uLnTx/>
                <a:uFillTx/>
                <a:latin typeface="Calibri" panose="020F0502020204030204"/>
                <a:ea typeface="+mn-ea"/>
                <a:cs typeface="+mn-cs"/>
              </a:rPr>
              <a:t>To satisfy the National Objective, demonstrate that the planning project, </a:t>
            </a:r>
            <a:r>
              <a:rPr kumimoji="0" lang="en-US" altLang="en-US" b="0" i="0" u="sng" strike="noStrike" kern="1200" cap="none" spc="0" normalizeH="0" baseline="0" noProof="0">
                <a:ln>
                  <a:noFill/>
                </a:ln>
                <a:solidFill>
                  <a:prstClr val="black"/>
                </a:solidFill>
                <a:effectLst/>
                <a:uLnTx/>
                <a:uFillTx/>
                <a:latin typeface="Calibri" panose="020F0502020204030204"/>
                <a:ea typeface="+mn-ea"/>
                <a:cs typeface="+mn-cs"/>
              </a:rPr>
              <a:t>if implemented</a:t>
            </a:r>
            <a:r>
              <a:rPr kumimoji="0" lang="en-US" altLang="en-US" b="0" i="0" u="none" strike="noStrike" kern="1200" cap="none" spc="0" normalizeH="0" baseline="0" noProof="0">
                <a:ln>
                  <a:noFill/>
                </a:ln>
                <a:solidFill>
                  <a:prstClr val="black"/>
                </a:solidFill>
                <a:effectLst/>
                <a:uLnTx/>
                <a:uFillTx/>
                <a:latin typeface="Calibri" panose="020F0502020204030204"/>
                <a:ea typeface="+mn-ea"/>
                <a:cs typeface="+mn-cs"/>
              </a:rPr>
              <a:t>, will meet a LMI National Objective</a:t>
            </a:r>
          </a:p>
          <a:p>
            <a:pPr marL="342900" marR="0" lvl="1" indent="0" algn="l" defTabSz="685800" rtl="0" eaLnBrk="1" fontAlgn="auto" latinLnBrk="0" hangingPunct="1">
              <a:lnSpc>
                <a:spcPct val="90000"/>
              </a:lnSpc>
              <a:spcBef>
                <a:spcPts val="375"/>
              </a:spcBef>
              <a:spcAft>
                <a:spcPts val="0"/>
              </a:spcAft>
              <a:buClr>
                <a:srgbClr val="ED7D31"/>
              </a:buClr>
              <a:buSzPct val="150000"/>
              <a:buFont typeface="Arial" panose="020B0604020202020204" pitchFamily="34" charset="0"/>
              <a:buNone/>
              <a:tabLst/>
              <a:defRPr/>
            </a:pPr>
            <a:endParaRPr kumimoji="0" lang="en-US" altLang="en-US" b="0" i="0" u="none" strike="noStrike" kern="1200" cap="none" spc="0" normalizeH="0" baseline="0" noProof="0">
              <a:ln>
                <a:noFill/>
              </a:ln>
              <a:solidFill>
                <a:prstClr val="black"/>
              </a:solidFill>
              <a:effectLst/>
              <a:uLnTx/>
              <a:uFillTx/>
              <a:latin typeface="Calibri" panose="020F0502020204030204"/>
              <a:ea typeface="+mn-ea"/>
              <a:cs typeface="+mn-cs"/>
            </a:endParaRPr>
          </a:p>
          <a:p>
            <a:pPr marL="342900" marR="0" lvl="1" indent="0" algn="l" defTabSz="685800" rtl="0" eaLnBrk="1" fontAlgn="auto" latinLnBrk="0" hangingPunct="1">
              <a:lnSpc>
                <a:spcPct val="90000"/>
              </a:lnSpc>
              <a:spcBef>
                <a:spcPts val="375"/>
              </a:spcBef>
              <a:spcAft>
                <a:spcPts val="0"/>
              </a:spcAft>
              <a:buClr>
                <a:srgbClr val="ED7D31"/>
              </a:buClr>
              <a:buSzPct val="150000"/>
              <a:buFont typeface="Arial" panose="020B0604020202020204" pitchFamily="34" charset="0"/>
              <a:buNone/>
              <a:tabLst/>
              <a:defRPr/>
            </a:pPr>
            <a:endParaRPr kumimoji="0" lang="en-US" altLang="en-US" b="0" i="0" u="none" strike="noStrike" kern="1200" cap="none" spc="0" normalizeH="0" baseline="0" noProof="0">
              <a:ln>
                <a:noFill/>
              </a:ln>
              <a:solidFill>
                <a:prstClr val="black"/>
              </a:solidFill>
              <a:effectLst/>
              <a:uLnTx/>
              <a:uFillTx/>
              <a:latin typeface="Calibri" panose="020F0502020204030204"/>
              <a:ea typeface="+mn-ea"/>
              <a:cs typeface="+mn-cs"/>
            </a:endParaRPr>
          </a:p>
          <a:p>
            <a:pPr marL="342900" marR="0" lvl="1" indent="0" algn="l" defTabSz="685800" rtl="0" eaLnBrk="1" fontAlgn="auto" latinLnBrk="0" hangingPunct="1">
              <a:lnSpc>
                <a:spcPct val="90000"/>
              </a:lnSpc>
              <a:spcBef>
                <a:spcPts val="375"/>
              </a:spcBef>
              <a:spcAft>
                <a:spcPts val="0"/>
              </a:spcAft>
              <a:buClr>
                <a:srgbClr val="ED7D31"/>
              </a:buClr>
              <a:buSzPct val="150000"/>
              <a:buFont typeface="Arial" panose="020B0604020202020204" pitchFamily="34" charset="0"/>
              <a:buNone/>
              <a:tabLst/>
              <a:defRPr/>
            </a:pPr>
            <a:r>
              <a:rPr kumimoji="0" lang="en-US" altLang="en-US" b="0" i="0" u="none" strike="noStrike" kern="1200" cap="none" spc="0" normalizeH="0" baseline="0" noProof="0">
                <a:ln>
                  <a:noFill/>
                </a:ln>
                <a:solidFill>
                  <a:prstClr val="black"/>
                </a:solidFill>
                <a:effectLst/>
                <a:uLnTx/>
                <a:uFillTx/>
                <a:latin typeface="Calibri" panose="020F0502020204030204"/>
                <a:ea typeface="+mn-ea"/>
                <a:cs typeface="+mn-cs"/>
              </a:rPr>
              <a:t>Examples:</a:t>
            </a:r>
          </a:p>
          <a:p>
            <a:pPr marL="342900" marR="0" lvl="1" indent="0" algn="l" defTabSz="685800" rtl="0" eaLnBrk="1" fontAlgn="auto" latinLnBrk="0" hangingPunct="1">
              <a:lnSpc>
                <a:spcPct val="90000"/>
              </a:lnSpc>
              <a:spcBef>
                <a:spcPts val="375"/>
              </a:spcBef>
              <a:spcAft>
                <a:spcPts val="0"/>
              </a:spcAft>
              <a:buClr>
                <a:srgbClr val="ED7D31"/>
              </a:buClr>
              <a:buSzPct val="150000"/>
              <a:buFont typeface="Arial" panose="020B0604020202020204" pitchFamily="34" charset="0"/>
              <a:buNone/>
              <a:tabLst/>
              <a:defRPr/>
            </a:pPr>
            <a:r>
              <a:rPr kumimoji="0" lang="en-US" altLang="en-US" b="0" i="0" u="none" strike="noStrike" kern="1200" cap="none" spc="0" normalizeH="0" baseline="0" noProof="0">
                <a:ln>
                  <a:noFill/>
                </a:ln>
                <a:solidFill>
                  <a:prstClr val="black"/>
                </a:solidFill>
                <a:effectLst/>
                <a:uLnTx/>
                <a:uFillTx/>
                <a:latin typeface="Calibri" panose="020F0502020204030204"/>
                <a:ea typeface="+mn-ea"/>
                <a:cs typeface="+mn-cs"/>
              </a:rPr>
              <a:t>- Affordable housing study</a:t>
            </a:r>
          </a:p>
          <a:p>
            <a:pPr marL="342900" marR="0" lvl="1" indent="0" algn="l" defTabSz="685800" rtl="0" eaLnBrk="1" fontAlgn="auto" latinLnBrk="0" hangingPunct="1">
              <a:lnSpc>
                <a:spcPct val="90000"/>
              </a:lnSpc>
              <a:spcBef>
                <a:spcPts val="375"/>
              </a:spcBef>
              <a:spcAft>
                <a:spcPts val="0"/>
              </a:spcAft>
              <a:buClr>
                <a:srgbClr val="ED7D31"/>
              </a:buClr>
              <a:buSzPct val="150000"/>
              <a:buFont typeface="Arial" panose="020B0604020202020204" pitchFamily="34" charset="0"/>
              <a:buNone/>
              <a:tabLst/>
              <a:defRPr/>
            </a:pPr>
            <a:r>
              <a:rPr kumimoji="0" lang="en-US" altLang="en-US" b="0" i="0" u="none" strike="noStrike" kern="1200" cap="none" spc="0" normalizeH="0" baseline="0" noProof="0">
                <a:ln>
                  <a:noFill/>
                </a:ln>
                <a:solidFill>
                  <a:prstClr val="black"/>
                </a:solidFill>
                <a:effectLst/>
                <a:uLnTx/>
                <a:uFillTx/>
                <a:latin typeface="Calibri" panose="020F0502020204030204"/>
                <a:ea typeface="+mn-ea"/>
                <a:cs typeface="+mn-cs"/>
              </a:rPr>
              <a:t>- Study of unmet needs for LMI persons in an area that is 51% or more</a:t>
            </a:r>
          </a:p>
          <a:p>
            <a:pPr marL="342900" marR="0" lvl="1" indent="0" algn="l" defTabSz="685800" rtl="0" eaLnBrk="1" fontAlgn="auto" latinLnBrk="0" hangingPunct="1">
              <a:lnSpc>
                <a:spcPct val="90000"/>
              </a:lnSpc>
              <a:spcBef>
                <a:spcPts val="375"/>
              </a:spcBef>
              <a:spcAft>
                <a:spcPts val="0"/>
              </a:spcAft>
              <a:buClr>
                <a:srgbClr val="ED7D31"/>
              </a:buClr>
              <a:buSzPct val="150000"/>
              <a:buFont typeface="Arial" panose="020B0604020202020204" pitchFamily="34" charset="0"/>
              <a:buNone/>
              <a:tabLst/>
              <a:defRPr/>
            </a:pPr>
            <a:r>
              <a:rPr kumimoji="0" lang="en-US" altLang="en-US" b="0" i="0" u="none" strike="noStrike" kern="1200" cap="none" spc="0" normalizeH="0" baseline="0" noProof="0">
                <a:ln>
                  <a:noFill/>
                </a:ln>
                <a:solidFill>
                  <a:prstClr val="black"/>
                </a:solidFill>
                <a:effectLst/>
                <a:uLnTx/>
                <a:uFillTx/>
                <a:latin typeface="Calibri" panose="020F0502020204030204"/>
                <a:ea typeface="+mn-ea"/>
                <a:cs typeface="+mn-cs"/>
              </a:rPr>
              <a:t>- Study in a S&amp;B area regarding contributing conditions</a:t>
            </a:r>
          </a:p>
          <a:p>
            <a:pPr marL="342900" marR="0" lvl="1" indent="0" algn="l" defTabSz="685800" rtl="0" eaLnBrk="1" fontAlgn="auto" latinLnBrk="0" hangingPunct="1">
              <a:lnSpc>
                <a:spcPct val="90000"/>
              </a:lnSpc>
              <a:spcBef>
                <a:spcPts val="375"/>
              </a:spcBef>
              <a:spcAft>
                <a:spcPts val="0"/>
              </a:spcAft>
              <a:buClr>
                <a:srgbClr val="ED7D31"/>
              </a:buClr>
              <a:buSzPct val="150000"/>
              <a:buFont typeface="Arial" panose="020B0604020202020204" pitchFamily="34" charset="0"/>
              <a:buNone/>
              <a:tabLst/>
              <a:defRPr/>
            </a:pPr>
            <a:r>
              <a:rPr kumimoji="0" lang="en-US" altLang="en-US" b="0" i="0" u="none" strike="noStrike" kern="1200" cap="none" spc="0" normalizeH="0" baseline="0" noProof="0">
                <a:ln>
                  <a:noFill/>
                </a:ln>
                <a:solidFill>
                  <a:prstClr val="black"/>
                </a:solidFill>
                <a:effectLst/>
                <a:uLnTx/>
                <a:uFillTx/>
                <a:latin typeface="Calibri" panose="020F0502020204030204"/>
                <a:ea typeface="+mn-ea"/>
                <a:cs typeface="+mn-cs"/>
              </a:rPr>
              <a:t>- Spot blight study designed to eliminate hazards</a:t>
            </a:r>
          </a:p>
          <a:p>
            <a:endParaRPr lang="en-US"/>
          </a:p>
        </p:txBody>
      </p:sp>
    </p:spTree>
    <p:extLst>
      <p:ext uri="{BB962C8B-B14F-4D97-AF65-F5344CB8AC3E}">
        <p14:creationId xmlns:p14="http://schemas.microsoft.com/office/powerpoint/2010/main" val="93832203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8DC0A8-41B5-EA08-1B95-DF6965D366DF}"/>
              </a:ext>
            </a:extLst>
          </p:cNvPr>
          <p:cNvSpPr>
            <a:spLocks noGrp="1"/>
          </p:cNvSpPr>
          <p:nvPr>
            <p:ph type="title"/>
          </p:nvPr>
        </p:nvSpPr>
        <p:spPr/>
        <p:txBody>
          <a:bodyPr/>
          <a:lstStyle/>
          <a:p>
            <a:r>
              <a:rPr lang="en-US"/>
              <a:t>National Objective; Slum and Blight</a:t>
            </a:r>
          </a:p>
        </p:txBody>
      </p:sp>
      <p:sp>
        <p:nvSpPr>
          <p:cNvPr id="3" name="Content Placeholder 2">
            <a:extLst>
              <a:ext uri="{FF2B5EF4-FFF2-40B4-BE49-F238E27FC236}">
                <a16:creationId xmlns:a16="http://schemas.microsoft.com/office/drawing/2014/main" id="{582C1A0C-3C40-00B2-49C8-3C0AED4A05B1}"/>
              </a:ext>
            </a:extLst>
          </p:cNvPr>
          <p:cNvSpPr>
            <a:spLocks noGrp="1"/>
          </p:cNvSpPr>
          <p:nvPr>
            <p:ph idx="1"/>
          </p:nvPr>
        </p:nvSpPr>
        <p:spPr/>
        <p:txBody>
          <a:bodyPr/>
          <a:lstStyle/>
          <a:p>
            <a:pPr lvl="0"/>
            <a:r>
              <a:rPr lang="en-US"/>
              <a:t>Slums &amp; Blight  - Area-wide or Spot</a:t>
            </a:r>
          </a:p>
          <a:p>
            <a:pPr lvl="0"/>
            <a:r>
              <a:rPr lang="en-US"/>
              <a:t>Area-wide basis - application</a:t>
            </a:r>
          </a:p>
          <a:p>
            <a:pPr lvl="0"/>
            <a:r>
              <a:rPr lang="en-US"/>
              <a:t>Submitted </a:t>
            </a:r>
            <a:r>
              <a:rPr lang="en-US" i="1"/>
              <a:t>no later</a:t>
            </a:r>
            <a:r>
              <a:rPr lang="en-US"/>
              <a:t> than 30 days prior to application due date </a:t>
            </a:r>
          </a:p>
          <a:p>
            <a:pPr lvl="0"/>
            <a:r>
              <a:rPr lang="en-US"/>
              <a:t>Once approved by EOHLC, an </a:t>
            </a:r>
            <a:r>
              <a:rPr lang="en-US" u="sng"/>
              <a:t>inventory/ target area</a:t>
            </a:r>
            <a:r>
              <a:rPr lang="en-US"/>
              <a:t> is valid for 10 years </a:t>
            </a:r>
          </a:p>
          <a:p>
            <a:pPr lvl="0"/>
            <a:r>
              <a:rPr lang="en-US"/>
              <a:t>Spot blight - only health &amp; safety issues can be addressed</a:t>
            </a:r>
          </a:p>
          <a:p>
            <a:endParaRPr lang="en-US"/>
          </a:p>
        </p:txBody>
      </p:sp>
    </p:spTree>
    <p:extLst>
      <p:ext uri="{BB962C8B-B14F-4D97-AF65-F5344CB8AC3E}">
        <p14:creationId xmlns:p14="http://schemas.microsoft.com/office/powerpoint/2010/main" val="320930702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DAEF08-D0FC-C336-507F-65B272231603}"/>
              </a:ext>
            </a:extLst>
          </p:cNvPr>
          <p:cNvSpPr>
            <a:spLocks noGrp="1"/>
          </p:cNvSpPr>
          <p:nvPr>
            <p:ph type="title"/>
          </p:nvPr>
        </p:nvSpPr>
        <p:spPr/>
        <p:txBody>
          <a:bodyPr/>
          <a:lstStyle/>
          <a:p>
            <a:r>
              <a:rPr lang="en-US"/>
              <a:t>Area-wide Blight</a:t>
            </a:r>
          </a:p>
        </p:txBody>
      </p:sp>
      <p:sp>
        <p:nvSpPr>
          <p:cNvPr id="3" name="Content Placeholder 2">
            <a:extLst>
              <a:ext uri="{FF2B5EF4-FFF2-40B4-BE49-F238E27FC236}">
                <a16:creationId xmlns:a16="http://schemas.microsoft.com/office/drawing/2014/main" id="{AE73B27A-6451-7DD8-2AF7-A3174D351AB1}"/>
              </a:ext>
            </a:extLst>
          </p:cNvPr>
          <p:cNvSpPr>
            <a:spLocks noGrp="1"/>
          </p:cNvSpPr>
          <p:nvPr>
            <p:ph idx="1"/>
          </p:nvPr>
        </p:nvSpPr>
        <p:spPr/>
        <p:txBody>
          <a:bodyPr vert="horz" lIns="91440" tIns="45720" rIns="91440" bIns="45720" rtlCol="0" anchor="t">
            <a:normAutofit lnSpcReduction="10000"/>
          </a:bodyPr>
          <a:lstStyle/>
          <a:p>
            <a:pPr marL="0" indent="0">
              <a:buClr>
                <a:schemeClr val="tx1"/>
              </a:buClr>
              <a:buNone/>
            </a:pPr>
            <a:r>
              <a:rPr lang="en-US" altLang="en-US" sz="1600" dirty="0"/>
              <a:t>A declaration and description of area or site by local official; Consistent with Chapters 121 A and B</a:t>
            </a:r>
          </a:p>
          <a:p>
            <a:pPr>
              <a:buClr>
                <a:schemeClr val="tx1"/>
              </a:buClr>
            </a:pPr>
            <a:endParaRPr lang="en-US" altLang="en-US" sz="1600"/>
          </a:p>
          <a:p>
            <a:pPr marL="0" indent="0">
              <a:buClr>
                <a:schemeClr val="tx1"/>
              </a:buClr>
              <a:buNone/>
            </a:pPr>
            <a:r>
              <a:rPr lang="en-US" altLang="en-US" sz="1600" dirty="0"/>
              <a:t>At least 25% of properties experience one or more of the following conditions: See application guidance</a:t>
            </a:r>
          </a:p>
          <a:p>
            <a:pPr lvl="1"/>
            <a:r>
              <a:rPr lang="en-US" altLang="en-US" sz="1600" dirty="0"/>
              <a:t>Physical deterioration of buildings or improvements</a:t>
            </a:r>
          </a:p>
          <a:p>
            <a:pPr lvl="1"/>
            <a:r>
              <a:rPr lang="en-US" altLang="en-US" sz="1600" dirty="0"/>
              <a:t>Abandonment of properties</a:t>
            </a:r>
          </a:p>
          <a:p>
            <a:pPr lvl="1"/>
            <a:r>
              <a:rPr lang="en-US" altLang="en-US" sz="1600" dirty="0"/>
              <a:t>Chronic high occupancy turnover or vacancy rates in industrial/commercial </a:t>
            </a:r>
          </a:p>
          <a:p>
            <a:pPr lvl="1"/>
            <a:r>
              <a:rPr lang="en-US" altLang="en-US" sz="1600" dirty="0"/>
              <a:t>Significant declines in property values or abnormally low values relative to others</a:t>
            </a:r>
          </a:p>
          <a:p>
            <a:pPr lvl="1"/>
            <a:r>
              <a:rPr lang="en-US" altLang="en-US" sz="1600" dirty="0"/>
              <a:t>Known or suspected environmental contamination</a:t>
            </a:r>
          </a:p>
          <a:p>
            <a:pPr lvl="1"/>
            <a:endParaRPr lang="en-US" altLang="en-US" sz="1600"/>
          </a:p>
          <a:p>
            <a:pPr>
              <a:buClr>
                <a:schemeClr val="tx1"/>
              </a:buClr>
            </a:pPr>
            <a:r>
              <a:rPr lang="en-US" altLang="en-US" sz="1600" dirty="0"/>
              <a:t>Map delineating target area/Written description</a:t>
            </a:r>
            <a:endParaRPr lang="en-US" altLang="en-US" sz="1600" b="1"/>
          </a:p>
          <a:p>
            <a:pPr>
              <a:buClr>
                <a:schemeClr val="tx1"/>
              </a:buClr>
            </a:pPr>
            <a:r>
              <a:rPr lang="en-US" altLang="en-US" sz="1600" dirty="0"/>
              <a:t>Current parcel inventory of buildings/properties and infrastructure </a:t>
            </a:r>
          </a:p>
          <a:p>
            <a:pPr>
              <a:buClr>
                <a:schemeClr val="tx1"/>
              </a:buClr>
            </a:pPr>
            <a:r>
              <a:rPr lang="en-US" altLang="en-US" sz="1600" dirty="0"/>
              <a:t>Appendix J - summary table</a:t>
            </a:r>
          </a:p>
          <a:p>
            <a:pPr>
              <a:buClr>
                <a:schemeClr val="tx1"/>
              </a:buClr>
            </a:pPr>
            <a:r>
              <a:rPr lang="en-US" altLang="en-US" sz="1600" dirty="0"/>
              <a:t>Appendix K  - EOHLC’s property and infrastructure rating sheets – Do not modify</a:t>
            </a:r>
          </a:p>
          <a:p>
            <a:pPr>
              <a:buClr>
                <a:schemeClr val="tx1"/>
              </a:buClr>
            </a:pPr>
            <a:r>
              <a:rPr lang="en-US" altLang="en-US" sz="1600" dirty="0"/>
              <a:t>Any proposed project must address conditions that contribute to the deterioration of the area</a:t>
            </a:r>
          </a:p>
          <a:p>
            <a:endParaRPr lang="en-US"/>
          </a:p>
        </p:txBody>
      </p:sp>
    </p:spTree>
    <p:extLst>
      <p:ext uri="{BB962C8B-B14F-4D97-AF65-F5344CB8AC3E}">
        <p14:creationId xmlns:p14="http://schemas.microsoft.com/office/powerpoint/2010/main" val="11359603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C9FCC1-A254-0817-8E75-3DA788521AD0}"/>
              </a:ext>
            </a:extLst>
          </p:cNvPr>
          <p:cNvSpPr>
            <a:spLocks noGrp="1"/>
          </p:cNvSpPr>
          <p:nvPr>
            <p:ph type="title"/>
          </p:nvPr>
        </p:nvSpPr>
        <p:spPr/>
        <p:txBody>
          <a:bodyPr/>
          <a:lstStyle/>
          <a:p>
            <a:r>
              <a:rPr lang="en-US"/>
              <a:t>Spot Blight </a:t>
            </a:r>
          </a:p>
        </p:txBody>
      </p:sp>
      <p:sp>
        <p:nvSpPr>
          <p:cNvPr id="3" name="Content Placeholder 2">
            <a:extLst>
              <a:ext uri="{FF2B5EF4-FFF2-40B4-BE49-F238E27FC236}">
                <a16:creationId xmlns:a16="http://schemas.microsoft.com/office/drawing/2014/main" id="{6F995FDA-15AC-154E-14D4-E1217DD6E6A5}"/>
              </a:ext>
            </a:extLst>
          </p:cNvPr>
          <p:cNvSpPr>
            <a:spLocks noGrp="1"/>
          </p:cNvSpPr>
          <p:nvPr>
            <p:ph idx="1"/>
          </p:nvPr>
        </p:nvSpPr>
        <p:spPr/>
        <p:txBody>
          <a:bodyPr>
            <a:normAutofit fontScale="92500" lnSpcReduction="10000"/>
          </a:bodyPr>
          <a:lstStyle/>
          <a:p>
            <a:pPr lvl="0"/>
            <a:r>
              <a:rPr lang="en-US"/>
              <a:t>Address specific conditions of blight, physical decay or environmental contamination that threaten public health and welfare</a:t>
            </a:r>
          </a:p>
          <a:p>
            <a:pPr lvl="0"/>
            <a:r>
              <a:rPr lang="en-US"/>
              <a:t>Acquisition*, clearance, historic preservation, remediation, building rehabilitation</a:t>
            </a:r>
          </a:p>
          <a:p>
            <a:pPr lvl="0"/>
            <a:r>
              <a:rPr lang="en-US"/>
              <a:t>Provide description of site – Why is the building or property deteriorated? </a:t>
            </a:r>
          </a:p>
          <a:p>
            <a:pPr lvl="0"/>
            <a:r>
              <a:rPr lang="en-US"/>
              <a:t>Must indicate/document serious health and safety concerns – Why is it a serious concern? Provide evidence to support</a:t>
            </a:r>
          </a:p>
          <a:p>
            <a:pPr lvl="0"/>
            <a:r>
              <a:rPr lang="en-US"/>
              <a:t>Limitations on what can be done under this NO, health and safety hazards.</a:t>
            </a:r>
          </a:p>
          <a:p>
            <a:pPr lvl="0"/>
            <a:r>
              <a:rPr lang="en-US"/>
              <a:t>*Must be a precursor to another eligible activity that addresses S&amp;B</a:t>
            </a:r>
          </a:p>
          <a:p>
            <a:endParaRPr lang="en-US"/>
          </a:p>
        </p:txBody>
      </p:sp>
    </p:spTree>
    <p:extLst>
      <p:ext uri="{BB962C8B-B14F-4D97-AF65-F5344CB8AC3E}">
        <p14:creationId xmlns:p14="http://schemas.microsoft.com/office/powerpoint/2010/main" val="70483395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5FDE6-5DD0-46E7-7D2C-86B99EE77598}"/>
              </a:ext>
            </a:extLst>
          </p:cNvPr>
          <p:cNvSpPr>
            <a:spLocks noGrp="1"/>
          </p:cNvSpPr>
          <p:nvPr>
            <p:ph type="title"/>
          </p:nvPr>
        </p:nvSpPr>
        <p:spPr/>
        <p:txBody>
          <a:bodyPr>
            <a:normAutofit fontScale="90000"/>
          </a:bodyPr>
          <a:lstStyle/>
          <a:p>
            <a:r>
              <a:rPr lang="en-US">
                <a:solidFill>
                  <a:schemeClr val="tx2"/>
                </a:solidFill>
                <a:latin typeface="Times New Roman"/>
                <a:cs typeface="Times New Roman"/>
              </a:rPr>
              <a:t>Project Threshold</a:t>
            </a:r>
            <a:br>
              <a:rPr lang="en-US">
                <a:latin typeface="Times New Roman" pitchFamily="18" charset="0"/>
              </a:rPr>
            </a:br>
            <a:r>
              <a:rPr lang="en-US">
                <a:solidFill>
                  <a:schemeClr val="tx2"/>
                </a:solidFill>
                <a:latin typeface="Times New Roman"/>
                <a:cs typeface="Times New Roman"/>
              </a:rPr>
              <a:t>National Objective – Critical/Urgent Need</a:t>
            </a:r>
            <a:br>
              <a:rPr lang="en-US">
                <a:latin typeface="Times New Roman" pitchFamily="18" charset="0"/>
              </a:rPr>
            </a:br>
            <a:endParaRPr lang="en-US"/>
          </a:p>
        </p:txBody>
      </p:sp>
      <p:sp>
        <p:nvSpPr>
          <p:cNvPr id="3" name="Content Placeholder 2">
            <a:extLst>
              <a:ext uri="{FF2B5EF4-FFF2-40B4-BE49-F238E27FC236}">
                <a16:creationId xmlns:a16="http://schemas.microsoft.com/office/drawing/2014/main" id="{83D1C9F6-5C18-E165-C175-AB345CCA2BCF}"/>
              </a:ext>
            </a:extLst>
          </p:cNvPr>
          <p:cNvSpPr>
            <a:spLocks noGrp="1"/>
          </p:cNvSpPr>
          <p:nvPr>
            <p:ph idx="1"/>
          </p:nvPr>
        </p:nvSpPr>
        <p:spPr/>
        <p:txBody>
          <a:bodyPr>
            <a:normAutofit fontScale="92500" lnSpcReduction="10000"/>
          </a:bodyPr>
          <a:lstStyle/>
          <a:p>
            <a:pPr marL="0" indent="0">
              <a:buClr>
                <a:schemeClr val="tx1"/>
              </a:buClr>
              <a:buNone/>
              <a:defRPr/>
            </a:pPr>
            <a:r>
              <a:rPr lang="en-US" altLang="en-US">
                <a:solidFill>
                  <a:schemeClr val="tx2"/>
                </a:solidFill>
              </a:rPr>
              <a:t>Catastrophe, natural disaster – Conditions that pose a serious and immediate threat to the health/welfare of the community</a:t>
            </a:r>
          </a:p>
          <a:p>
            <a:pPr>
              <a:buClr>
                <a:schemeClr val="tx1"/>
              </a:buClr>
              <a:buFontTx/>
              <a:buChar char="•"/>
              <a:defRPr/>
            </a:pPr>
            <a:r>
              <a:rPr lang="en-US" altLang="en-US">
                <a:solidFill>
                  <a:schemeClr val="tx2"/>
                </a:solidFill>
              </a:rPr>
              <a:t>Situation not known prior to 18 months preceding EOHLC approval</a:t>
            </a:r>
          </a:p>
          <a:p>
            <a:pPr>
              <a:buClr>
                <a:schemeClr val="tx1"/>
              </a:buClr>
              <a:buFontTx/>
              <a:buChar char="•"/>
              <a:defRPr/>
            </a:pPr>
            <a:r>
              <a:rPr lang="en-US" altLang="en-US">
                <a:solidFill>
                  <a:schemeClr val="tx2"/>
                </a:solidFill>
              </a:rPr>
              <a:t>Community cannot finance on its own and </a:t>
            </a:r>
            <a:r>
              <a:rPr lang="en-US" altLang="en-US" u="sng">
                <a:solidFill>
                  <a:schemeClr val="tx2"/>
                </a:solidFill>
              </a:rPr>
              <a:t>No</a:t>
            </a:r>
            <a:r>
              <a:rPr lang="en-US" altLang="en-US">
                <a:solidFill>
                  <a:schemeClr val="tx2"/>
                </a:solidFill>
              </a:rPr>
              <a:t> other financial resources exist</a:t>
            </a:r>
          </a:p>
          <a:p>
            <a:pPr>
              <a:buClr>
                <a:schemeClr val="tx1"/>
              </a:buClr>
              <a:buFontTx/>
              <a:buChar char="•"/>
              <a:defRPr/>
            </a:pPr>
            <a:r>
              <a:rPr lang="en-US" altLang="en-US">
                <a:solidFill>
                  <a:schemeClr val="tx2"/>
                </a:solidFill>
              </a:rPr>
              <a:t>EOHLC approval necessary before application is submitted</a:t>
            </a:r>
          </a:p>
          <a:p>
            <a:pPr marL="0" indent="0">
              <a:buClr>
                <a:schemeClr val="tx1"/>
              </a:buClr>
              <a:buNone/>
              <a:defRPr/>
            </a:pPr>
            <a:r>
              <a:rPr lang="en-US" altLang="en-US">
                <a:solidFill>
                  <a:schemeClr val="tx2"/>
                </a:solidFill>
              </a:rPr>
              <a:t>Provide:</a:t>
            </a:r>
          </a:p>
          <a:p>
            <a:pPr>
              <a:buClr>
                <a:schemeClr val="tx1"/>
              </a:buClr>
              <a:defRPr/>
            </a:pPr>
            <a:r>
              <a:rPr lang="en-US" altLang="en-US">
                <a:solidFill>
                  <a:schemeClr val="tx2"/>
                </a:solidFill>
              </a:rPr>
              <a:t>Description of the nature and seriousness of condition – include timing of development of condition and photographs</a:t>
            </a:r>
          </a:p>
          <a:p>
            <a:pPr>
              <a:buClr>
                <a:schemeClr val="tx1"/>
              </a:buClr>
              <a:defRPr/>
            </a:pPr>
            <a:r>
              <a:rPr lang="en-US" altLang="en-US">
                <a:solidFill>
                  <a:schemeClr val="tx2"/>
                </a:solidFill>
              </a:rPr>
              <a:t>Certification by local government of serious and immediate threat and evidence showing unavailability of other financial resources</a:t>
            </a:r>
          </a:p>
          <a:p>
            <a:endParaRPr lang="en-US"/>
          </a:p>
        </p:txBody>
      </p:sp>
    </p:spTree>
    <p:extLst>
      <p:ext uri="{BB962C8B-B14F-4D97-AF65-F5344CB8AC3E}">
        <p14:creationId xmlns:p14="http://schemas.microsoft.com/office/powerpoint/2010/main" val="26379427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B16AF1-D5A0-6BFD-ABE0-658FD484FD46}"/>
              </a:ext>
            </a:extLst>
          </p:cNvPr>
          <p:cNvSpPr>
            <a:spLocks noGrp="1"/>
          </p:cNvSpPr>
          <p:nvPr>
            <p:ph type="ctrTitle"/>
          </p:nvPr>
        </p:nvSpPr>
        <p:spPr/>
        <p:txBody>
          <a:bodyPr>
            <a:normAutofit fontScale="90000"/>
          </a:bodyPr>
          <a:lstStyle/>
          <a:p>
            <a:pPr lvl="0">
              <a:lnSpc>
                <a:spcPct val="100000"/>
              </a:lnSpc>
              <a:spcBef>
                <a:spcPts val="0"/>
              </a:spcBef>
              <a:defRPr/>
            </a:pPr>
            <a:r>
              <a:rPr lang="en-US" sz="4000">
                <a:solidFill>
                  <a:schemeClr val="tx2"/>
                </a:solidFill>
                <a:latin typeface="Times New Roman" pitchFamily="18" charset="0"/>
              </a:rPr>
              <a:t>Grant Award Amounts</a:t>
            </a:r>
            <a:br>
              <a:rPr lang="en-US" sz="4000">
                <a:solidFill>
                  <a:schemeClr val="tx2"/>
                </a:solidFill>
                <a:latin typeface="Times New Roman" pitchFamily="18" charset="0"/>
              </a:rPr>
            </a:br>
            <a:r>
              <a:rPr lang="en-US" sz="4000">
                <a:solidFill>
                  <a:schemeClr val="tx2"/>
                </a:solidFill>
                <a:latin typeface="Times New Roman" pitchFamily="18" charset="0"/>
              </a:rPr>
              <a:t>Community Development Fund</a:t>
            </a:r>
            <a:br>
              <a:rPr lang="en-US" sz="4000">
                <a:solidFill>
                  <a:schemeClr val="tx2"/>
                </a:solidFill>
                <a:latin typeface="Times New Roman" pitchFamily="18" charset="0"/>
              </a:rPr>
            </a:br>
            <a:br>
              <a:rPr kumimoji="0" lang="en-US" sz="4000" b="0" i="0" u="none" strike="noStrike" kern="1200" cap="none" spc="0" normalizeH="0" baseline="0" noProof="0">
                <a:ln>
                  <a:noFill/>
                </a:ln>
                <a:solidFill>
                  <a:srgbClr val="44546A"/>
                </a:solidFill>
                <a:effectLst>
                  <a:outerShdw blurRad="38100" dist="38100" dir="2700000" algn="tl">
                    <a:srgbClr val="000000"/>
                  </a:outerShdw>
                </a:effectLst>
                <a:uLnTx/>
                <a:uFillTx/>
                <a:latin typeface="Calibri" panose="020F0502020204030204"/>
                <a:ea typeface="+mn-ea"/>
                <a:cs typeface="+mn-cs"/>
              </a:rPr>
            </a:br>
            <a:endParaRPr lang="en-US"/>
          </a:p>
        </p:txBody>
      </p:sp>
      <p:sp>
        <p:nvSpPr>
          <p:cNvPr id="3" name="Subtitle 2">
            <a:extLst>
              <a:ext uri="{FF2B5EF4-FFF2-40B4-BE49-F238E27FC236}">
                <a16:creationId xmlns:a16="http://schemas.microsoft.com/office/drawing/2014/main" id="{26323901-717E-DFCB-0BA5-CF0A672C7A85}"/>
              </a:ext>
            </a:extLst>
          </p:cNvPr>
          <p:cNvSpPr>
            <a:spLocks noGrp="1"/>
          </p:cNvSpPr>
          <p:nvPr>
            <p:ph type="subTitle" idx="1"/>
          </p:nvPr>
        </p:nvSpPr>
        <p:spPr>
          <a:xfrm>
            <a:off x="3191256" y="2688336"/>
            <a:ext cx="7476744" cy="2569464"/>
          </a:xfrm>
        </p:spPr>
        <p:txBody>
          <a:bodyPr>
            <a:normAutofit fontScale="925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2200" b="1" i="0" u="sng" strike="noStrike" kern="1200" cap="none" spc="0" normalizeH="0" baseline="0" noProof="0">
                <a:ln>
                  <a:noFill/>
                </a:ln>
                <a:solidFill>
                  <a:prstClr val="black"/>
                </a:solidFill>
                <a:effectLst/>
                <a:uLnTx/>
                <a:uFillTx/>
                <a:latin typeface="Calibri Light" panose="020F0302020204030204"/>
                <a:ea typeface="+mn-ea"/>
                <a:cs typeface="+mn-cs"/>
              </a:rPr>
              <a:t>Category</a:t>
            </a:r>
            <a:r>
              <a:rPr kumimoji="0" lang="en-US" altLang="en-US" sz="2200" b="1" i="0" u="none" strike="noStrike" kern="1200" cap="none" spc="0" normalizeH="0" baseline="0" noProof="0">
                <a:ln>
                  <a:noFill/>
                </a:ln>
                <a:solidFill>
                  <a:prstClr val="black"/>
                </a:solidFill>
                <a:effectLst/>
                <a:uLnTx/>
                <a:uFillTx/>
                <a:latin typeface="Calibri Light" panose="020F0302020204030204"/>
                <a:ea typeface="+mn-ea"/>
                <a:cs typeface="+mn-cs"/>
              </a:rPr>
              <a:t>				</a:t>
            </a:r>
            <a:r>
              <a:rPr kumimoji="0" lang="en-US" altLang="en-US" sz="2200" b="1" i="0" u="sng" strike="noStrike" kern="1200" cap="none" spc="0" normalizeH="0" baseline="0" noProof="0">
                <a:ln>
                  <a:noFill/>
                </a:ln>
                <a:solidFill>
                  <a:prstClr val="black"/>
                </a:solidFill>
                <a:effectLst/>
                <a:uLnTx/>
                <a:uFillTx/>
                <a:latin typeface="Calibri Light" panose="020F0302020204030204"/>
                <a:ea typeface="+mn-ea"/>
                <a:cs typeface="+mn-cs"/>
              </a:rPr>
              <a:t>Maximum Grant Award</a:t>
            </a:r>
            <a:r>
              <a:rPr kumimoji="0" lang="en-US" altLang="en-US" sz="2200" b="1" i="0" u="none" strike="noStrike" kern="1200" cap="none" spc="0" normalizeH="0" baseline="0" noProof="0">
                <a:ln>
                  <a:noFill/>
                </a:ln>
                <a:solidFill>
                  <a:prstClr val="black"/>
                </a:solidFill>
                <a:effectLst/>
                <a:uLnTx/>
                <a:uFillTx/>
                <a:latin typeface="Calibri Light" panose="020F0302020204030204"/>
                <a:ea typeface="+mn-ea"/>
                <a:cs typeface="+mn-cs"/>
              </a:rPr>
              <a:t>					</a:t>
            </a: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2500" b="0" i="0" u="none" strike="noStrike" kern="1200" cap="none" spc="0" normalizeH="0" baseline="0" noProof="0">
                <a:ln>
                  <a:noFill/>
                </a:ln>
                <a:solidFill>
                  <a:prstClr val="black"/>
                </a:solidFill>
                <a:effectLst/>
                <a:uLnTx/>
                <a:uFillTx/>
                <a:latin typeface="Calibri Light" panose="020F0302020204030204"/>
                <a:ea typeface="+mn-ea"/>
                <a:cs typeface="+mn-cs"/>
              </a:rPr>
              <a:t>Single Community			$   950,000</a:t>
            </a:r>
            <a:endParaRPr kumimoji="0" lang="en-US" altLang="en-US" sz="2500" b="0" i="0" u="none" strike="noStrike" kern="1200" cap="none" spc="0" normalizeH="0" baseline="0" noProof="0">
              <a:ln>
                <a:noFill/>
              </a:ln>
              <a:solidFill>
                <a:prstClr val="black"/>
              </a:solidFill>
              <a:effectLst/>
              <a:uLnTx/>
              <a:uFillTx/>
              <a:latin typeface="Calibri Light" panose="020F0302020204030204"/>
              <a:ea typeface="Calibri Light"/>
              <a:cs typeface="Calibri Light"/>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2500" b="0" i="0" u="none" strike="noStrike" kern="1200" cap="none" spc="0" normalizeH="0" baseline="0" noProof="0">
                <a:ln>
                  <a:noFill/>
                </a:ln>
                <a:solidFill>
                  <a:prstClr val="black"/>
                </a:solidFill>
                <a:effectLst/>
                <a:uLnTx/>
                <a:uFillTx/>
                <a:latin typeface="Calibri Light" panose="020F0302020204030204"/>
                <a:ea typeface="+mn-ea"/>
                <a:cs typeface="+mn-cs"/>
              </a:rPr>
              <a:t>Two Communities (regional)		$1,150,000</a:t>
            </a:r>
            <a:endParaRPr kumimoji="0" lang="en-US" altLang="en-US" sz="2500" b="0" i="0" u="none" strike="noStrike" kern="1200" cap="none" spc="0" normalizeH="0" baseline="0" noProof="0">
              <a:ln>
                <a:noFill/>
              </a:ln>
              <a:solidFill>
                <a:prstClr val="black"/>
              </a:solidFill>
              <a:effectLst/>
              <a:uLnTx/>
              <a:uFillTx/>
              <a:latin typeface="Calibri Light" panose="020F0302020204030204"/>
              <a:ea typeface="Calibri Light"/>
              <a:cs typeface="Calibri Light"/>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2500" b="0" i="0" u="none" strike="noStrike" kern="1200" cap="none" spc="0" normalizeH="0" baseline="0" noProof="0">
                <a:ln>
                  <a:noFill/>
                </a:ln>
                <a:solidFill>
                  <a:prstClr val="black"/>
                </a:solidFill>
                <a:effectLst/>
                <a:uLnTx/>
                <a:uFillTx/>
                <a:latin typeface="Calibri Light" panose="020F0302020204030204"/>
                <a:ea typeface="+mn-ea"/>
                <a:cs typeface="+mn-cs"/>
              </a:rPr>
              <a:t>Three or more Communities		$1,350,000</a:t>
            </a: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2500" b="0" i="0" u="none" strike="noStrike" kern="1200" cap="none" spc="0" normalizeH="0" baseline="0" noProof="0">
                <a:ln>
                  <a:noFill/>
                </a:ln>
                <a:solidFill>
                  <a:prstClr val="black"/>
                </a:solidFill>
                <a:effectLst/>
                <a:uLnTx/>
                <a:uFillTx/>
                <a:latin typeface="Calibri Light" panose="020F0302020204030204"/>
                <a:ea typeface="+mn-ea"/>
                <a:cs typeface="+mn-cs"/>
              </a:rPr>
              <a:t>(regional)</a:t>
            </a:r>
            <a:endParaRPr kumimoji="0" lang="en-US" altLang="en-US" sz="2500" b="0" i="0" u="none" strike="noStrike" kern="1200" cap="none" spc="0" normalizeH="0" baseline="0" noProof="0">
              <a:ln>
                <a:noFill/>
              </a:ln>
              <a:solidFill>
                <a:prstClr val="black"/>
              </a:solidFill>
              <a:effectLst/>
              <a:uLnTx/>
              <a:uFillTx/>
              <a:latin typeface="Calibri Light" panose="020F0302020204030204"/>
              <a:ea typeface="Calibri Light"/>
              <a:cs typeface="Calibri Light"/>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2500" b="1" i="0" u="none" strike="noStrike" kern="1200" cap="none" spc="0" normalizeH="0" baseline="0" noProof="0">
                <a:ln>
                  <a:noFill/>
                </a:ln>
                <a:solidFill>
                  <a:prstClr val="black"/>
                </a:solidFill>
                <a:effectLst/>
                <a:uLnTx/>
                <a:uFillTx/>
                <a:latin typeface="Calibri Light" panose="020F0302020204030204"/>
                <a:ea typeface="+mn-ea"/>
                <a:cs typeface="+mn-cs"/>
              </a:rPr>
              <a:t>					</a:t>
            </a:r>
            <a:r>
              <a:rPr kumimoji="0" lang="en-US" altLang="en-US" sz="2500" b="1" i="0" u="sng" strike="noStrike" kern="1200" cap="none" spc="0" normalizeH="0" baseline="0" noProof="0">
                <a:ln>
                  <a:noFill/>
                </a:ln>
                <a:solidFill>
                  <a:prstClr val="black"/>
                </a:solidFill>
                <a:effectLst/>
                <a:uLnTx/>
                <a:uFillTx/>
                <a:latin typeface="Calibri Light" panose="020F0302020204030204"/>
                <a:ea typeface="+mn-ea"/>
                <a:cs typeface="+mn-cs"/>
              </a:rPr>
              <a:t>Minimum</a:t>
            </a:r>
            <a:endParaRPr kumimoji="0" lang="en-US" altLang="en-US" sz="2500" b="1" i="0" u="sng" strike="noStrike" kern="1200" cap="none" spc="0" normalizeH="0" baseline="0" noProof="0">
              <a:ln>
                <a:noFill/>
              </a:ln>
              <a:solidFill>
                <a:prstClr val="black"/>
              </a:solidFill>
              <a:effectLst/>
              <a:uLnTx/>
              <a:uFillTx/>
              <a:latin typeface="Calibri Light" panose="020F0302020204030204"/>
              <a:ea typeface="Calibri Light"/>
              <a:cs typeface="Calibri Light"/>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2500" b="0" i="0" u="none" strike="noStrike" kern="1200" cap="none" spc="0" normalizeH="0" baseline="0" noProof="0">
                <a:ln>
                  <a:noFill/>
                </a:ln>
                <a:solidFill>
                  <a:prstClr val="black"/>
                </a:solidFill>
                <a:effectLst/>
                <a:uLnTx/>
                <a:uFillTx/>
                <a:latin typeface="Calibri Light" panose="020F0302020204030204"/>
                <a:ea typeface="+mn-ea"/>
                <a:cs typeface="+mn-cs"/>
              </a:rPr>
              <a:t>All (except planning)	                     	$  100,000</a:t>
            </a:r>
            <a:endParaRPr kumimoji="0" lang="en-US" altLang="en-US" sz="2500" b="0" i="0" u="none" strike="noStrike" kern="1200" cap="none" spc="0" normalizeH="0" baseline="0" noProof="0">
              <a:ln>
                <a:noFill/>
              </a:ln>
              <a:solidFill>
                <a:prstClr val="black"/>
              </a:solidFill>
              <a:effectLst/>
              <a:uLnTx/>
              <a:uFillTx/>
              <a:latin typeface="Calibri Light" panose="020F0302020204030204"/>
              <a:ea typeface="Calibri Light"/>
              <a:cs typeface="Calibri Light"/>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2500" b="0" i="0" u="none" strike="noStrike" kern="1200" cap="none" spc="0" normalizeH="0" baseline="0" noProof="0">
                <a:ln>
                  <a:noFill/>
                </a:ln>
                <a:solidFill>
                  <a:prstClr val="black"/>
                </a:solidFill>
                <a:effectLst/>
                <a:uLnTx/>
                <a:uFillTx/>
                <a:latin typeface="Calibri Light" panose="020F0302020204030204"/>
                <a:ea typeface="+mn-ea"/>
                <a:cs typeface="+mn-cs"/>
              </a:rPr>
              <a:t>Planning or design only			$    10,000</a:t>
            </a:r>
            <a:endParaRPr kumimoji="0" lang="en-US" altLang="en-US" sz="2500" b="0" i="0" u="none" strike="noStrike" kern="1200" cap="none" spc="0" normalizeH="0" baseline="0" noProof="0">
              <a:ln>
                <a:noFill/>
              </a:ln>
              <a:solidFill>
                <a:prstClr val="black"/>
              </a:solidFill>
              <a:effectLst/>
              <a:uLnTx/>
              <a:uFillTx/>
              <a:latin typeface="Calibri Light" panose="020F0302020204030204"/>
              <a:ea typeface="Calibri Light"/>
              <a:cs typeface="Calibri Light"/>
            </a:endParaRPr>
          </a:p>
          <a:p>
            <a:endParaRPr lang="en-US"/>
          </a:p>
        </p:txBody>
      </p:sp>
    </p:spTree>
    <p:extLst>
      <p:ext uri="{BB962C8B-B14F-4D97-AF65-F5344CB8AC3E}">
        <p14:creationId xmlns:p14="http://schemas.microsoft.com/office/powerpoint/2010/main" val="36861695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3B1FA-1AAF-7DE4-258E-6B461306DD3F}"/>
              </a:ext>
            </a:extLst>
          </p:cNvPr>
          <p:cNvSpPr>
            <a:spLocks noGrp="1"/>
          </p:cNvSpPr>
          <p:nvPr>
            <p:ph type="title"/>
          </p:nvPr>
        </p:nvSpPr>
        <p:spPr/>
        <p:txBody>
          <a:bodyPr/>
          <a:lstStyle/>
          <a:p>
            <a:pPr algn="ctr"/>
            <a:r>
              <a:rPr kumimoji="0" lang="en-US" sz="2800" b="0" i="0" u="none" strike="noStrike" kern="1200" cap="none" spc="0" normalizeH="0" baseline="0" noProof="0">
                <a:ln>
                  <a:noFill/>
                </a:ln>
                <a:solidFill>
                  <a:srgbClr val="44546A"/>
                </a:solidFill>
                <a:effectLst/>
                <a:uLnTx/>
                <a:uFillTx/>
                <a:latin typeface="Times New Roman" pitchFamily="18" charset="0"/>
                <a:ea typeface="+mj-ea"/>
                <a:cs typeface="+mj-cs"/>
              </a:rPr>
              <a:t>Grant Award Amounts</a:t>
            </a:r>
            <a:br>
              <a:rPr kumimoji="0" lang="en-US" sz="2800" b="0" i="0" u="none" strike="noStrike" kern="1200" cap="none" spc="0" normalizeH="0" baseline="0" noProof="0">
                <a:ln>
                  <a:noFill/>
                </a:ln>
                <a:solidFill>
                  <a:srgbClr val="44546A"/>
                </a:solidFill>
                <a:effectLst/>
                <a:uLnTx/>
                <a:uFillTx/>
                <a:latin typeface="Times New Roman" pitchFamily="18" charset="0"/>
                <a:ea typeface="+mj-ea"/>
                <a:cs typeface="+mj-cs"/>
              </a:rPr>
            </a:br>
            <a:r>
              <a:rPr kumimoji="0" lang="en-US" sz="4400" b="0" i="0" u="none" strike="noStrike" kern="1200" cap="none" spc="0" normalizeH="0" baseline="0" noProof="0">
                <a:ln>
                  <a:noFill/>
                </a:ln>
                <a:solidFill>
                  <a:srgbClr val="44546A"/>
                </a:solidFill>
                <a:effectLst/>
                <a:uLnTx/>
                <a:uFillTx/>
                <a:latin typeface="Times New Roman" pitchFamily="18" charset="0"/>
                <a:ea typeface="+mj-ea"/>
                <a:cs typeface="+mj-cs"/>
              </a:rPr>
              <a:t>Mini-Entitlement</a:t>
            </a:r>
            <a:endParaRPr lang="en-US"/>
          </a:p>
        </p:txBody>
      </p:sp>
      <p:sp>
        <p:nvSpPr>
          <p:cNvPr id="3" name="Content Placeholder 2">
            <a:extLst>
              <a:ext uri="{FF2B5EF4-FFF2-40B4-BE49-F238E27FC236}">
                <a16:creationId xmlns:a16="http://schemas.microsoft.com/office/drawing/2014/main" id="{0AEC2D10-DA5F-D68E-8269-89CCFB7716B3}"/>
              </a:ext>
            </a:extLst>
          </p:cNvPr>
          <p:cNvSpPr>
            <a:spLocks noGrp="1"/>
          </p:cNvSpPr>
          <p:nvPr>
            <p:ph idx="1"/>
          </p:nvPr>
        </p:nvSpPr>
        <p:spPr/>
        <p:txBody>
          <a:bodyPr vert="horz" lIns="91440" tIns="45720" rIns="91440" bIns="45720" rtlCol="0" anchor="t">
            <a:normAutofit fontScale="85000" lnSpcReduction="20000"/>
          </a:bodyPr>
          <a:lstStyle/>
          <a:p>
            <a:pPr marL="0" indent="0">
              <a:spcBef>
                <a:spcPct val="0"/>
              </a:spcBef>
              <a:spcAft>
                <a:spcPts val="600"/>
              </a:spcAft>
              <a:buClrTx/>
              <a:buSzPct val="120000"/>
              <a:buNone/>
              <a:defRPr/>
            </a:pPr>
            <a:r>
              <a:rPr lang="en-US" altLang="en-US">
                <a:solidFill>
                  <a:schemeClr val="tx2"/>
                </a:solidFill>
              </a:rPr>
              <a:t>Maximum Award is $875,000</a:t>
            </a:r>
          </a:p>
          <a:p>
            <a:pPr marL="0" indent="0">
              <a:spcBef>
                <a:spcPct val="0"/>
              </a:spcBef>
              <a:spcAft>
                <a:spcPts val="600"/>
              </a:spcAft>
              <a:buClrTx/>
              <a:buSzPct val="120000"/>
              <a:buNone/>
              <a:defRPr/>
            </a:pPr>
            <a:endParaRPr lang="en-US" altLang="en-US">
              <a:solidFill>
                <a:schemeClr val="tx2"/>
              </a:solidFill>
              <a:ea typeface="Calibri"/>
              <a:cs typeface="Calibri"/>
            </a:endParaRPr>
          </a:p>
          <a:p>
            <a:pPr>
              <a:spcBef>
                <a:spcPct val="0"/>
              </a:spcBef>
              <a:spcAft>
                <a:spcPts val="600"/>
              </a:spcAft>
              <a:defRPr/>
            </a:pPr>
            <a:r>
              <a:rPr lang="en-US">
                <a:solidFill>
                  <a:schemeClr val="tx2"/>
                </a:solidFill>
                <a:latin typeface="Calibri" panose="020F0502020204030204" pitchFamily="34" charset="0"/>
                <a:ea typeface="Calibri" panose="020F0502020204030204" pitchFamily="34" charset="0"/>
                <a:cs typeface="Calibri" panose="020F0502020204030204" pitchFamily="34" charset="0"/>
              </a:rPr>
              <a:t>Mini-Entitlement communities are eligible for a maximum award of $875,000 based upon prior performance including effective implementation of activities, timely expenditure of funds and performance along with the community’s ability to identify eligible, feasible activities that can be completed in a timely manner</a:t>
            </a:r>
          </a:p>
          <a:p>
            <a:pPr marL="0" indent="0">
              <a:spcBef>
                <a:spcPct val="0"/>
              </a:spcBef>
              <a:spcAft>
                <a:spcPts val="600"/>
              </a:spcAft>
              <a:buSzPct val="120000"/>
              <a:buNone/>
              <a:defRPr/>
            </a:pPr>
            <a:endParaRPr lang="en-US" altLang="en-US" sz="2400">
              <a:solidFill>
                <a:srgbClr val="44546A"/>
              </a:solidFill>
              <a:latin typeface="Calibri"/>
              <a:ea typeface="Calibri" panose="020F0502020204030204"/>
              <a:cs typeface="Calibri"/>
            </a:endParaRPr>
          </a:p>
          <a:p>
            <a:pPr>
              <a:spcBef>
                <a:spcPct val="0"/>
              </a:spcBef>
              <a:spcAft>
                <a:spcPts val="600"/>
              </a:spcAft>
              <a:buSzPct val="120000"/>
              <a:buFontTx/>
              <a:buChar char="•"/>
              <a:defRPr/>
            </a:pPr>
            <a:r>
              <a:rPr lang="en-US">
                <a:latin typeface="Calibri"/>
                <a:ea typeface="Californian FB" panose="0207040306080B030204" pitchFamily="18" charset="0"/>
                <a:cs typeface="Calibri"/>
              </a:rPr>
              <a:t>Submit a list of</a:t>
            </a:r>
            <a:r>
              <a:rPr lang="en-US" spc="-5">
                <a:latin typeface="Calibri"/>
                <a:ea typeface="Californian FB" panose="0207040306080B030204" pitchFamily="18" charset="0"/>
                <a:cs typeface="Calibri"/>
              </a:rPr>
              <a:t> </a:t>
            </a:r>
            <a:r>
              <a:rPr lang="en-US">
                <a:latin typeface="Calibri"/>
                <a:ea typeface="Californian FB" panose="0207040306080B030204" pitchFamily="18" charset="0"/>
                <a:cs typeface="Calibri"/>
              </a:rPr>
              <a:t>proposed activities to</a:t>
            </a:r>
            <a:r>
              <a:rPr lang="en-US" spc="-10">
                <a:latin typeface="Calibri"/>
                <a:ea typeface="Californian FB" panose="0207040306080B030204" pitchFamily="18" charset="0"/>
                <a:cs typeface="Calibri"/>
              </a:rPr>
              <a:t> </a:t>
            </a:r>
            <a:r>
              <a:rPr lang="en-US">
                <a:latin typeface="Calibri"/>
                <a:ea typeface="Californian FB" panose="0207040306080B030204" pitchFamily="18" charset="0"/>
                <a:cs typeface="Calibri"/>
              </a:rPr>
              <a:t>EOHLC</a:t>
            </a:r>
            <a:r>
              <a:rPr lang="en-US" spc="-10">
                <a:latin typeface="Calibri"/>
                <a:ea typeface="Californian FB" panose="0207040306080B030204" pitchFamily="18" charset="0"/>
                <a:cs typeface="Calibri"/>
              </a:rPr>
              <a:t> </a:t>
            </a:r>
            <a:r>
              <a:rPr lang="en-US">
                <a:latin typeface="Calibri"/>
                <a:ea typeface="Californian FB" panose="0207040306080B030204" pitchFamily="18" charset="0"/>
                <a:cs typeface="Calibri"/>
              </a:rPr>
              <a:t>within one week after the application availability. Provide the name of the activity, demonstration of eligibility, national objective compliance, a brief description, proposed accomplishments and proposed budget. No later than February 24. </a:t>
            </a:r>
          </a:p>
          <a:p>
            <a:r>
              <a:rPr lang="en-US" altLang="en-US">
                <a:latin typeface="Calibri"/>
                <a:cs typeface="Calibri"/>
              </a:rPr>
              <a:t>May not participate in joint application.</a:t>
            </a:r>
          </a:p>
          <a:p>
            <a:pPr marL="0" indent="0">
              <a:buNone/>
            </a:pPr>
            <a:endParaRPr lang="en-US"/>
          </a:p>
        </p:txBody>
      </p:sp>
    </p:spTree>
    <p:extLst>
      <p:ext uri="{BB962C8B-B14F-4D97-AF65-F5344CB8AC3E}">
        <p14:creationId xmlns:p14="http://schemas.microsoft.com/office/powerpoint/2010/main" val="23059206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1958B8-2359-38A7-7C55-B3486BA94204}"/>
              </a:ext>
            </a:extLst>
          </p:cNvPr>
          <p:cNvSpPr>
            <a:spLocks noGrp="1"/>
          </p:cNvSpPr>
          <p:nvPr>
            <p:ph type="title"/>
          </p:nvPr>
        </p:nvSpPr>
        <p:spPr/>
        <p:txBody>
          <a:bodyPr/>
          <a:lstStyle/>
          <a:p>
            <a:r>
              <a:rPr kumimoji="0" lang="en-US" sz="4400" b="0" i="0" u="none" strike="noStrike" kern="1200" cap="none" spc="0" normalizeH="0" baseline="0" noProof="0">
                <a:ln>
                  <a:noFill/>
                </a:ln>
                <a:solidFill>
                  <a:srgbClr val="44546A"/>
                </a:solidFill>
                <a:effectLst/>
                <a:uLnTx/>
                <a:uFillTx/>
                <a:latin typeface="Times New Roman" pitchFamily="18" charset="0"/>
                <a:ea typeface="+mj-ea"/>
                <a:cs typeface="+mj-cs"/>
              </a:rPr>
              <a:t>Mini-Entitlement Program</a:t>
            </a:r>
            <a:endParaRPr lang="en-US"/>
          </a:p>
        </p:txBody>
      </p:sp>
      <p:sp>
        <p:nvSpPr>
          <p:cNvPr id="3" name="Content Placeholder 2">
            <a:extLst>
              <a:ext uri="{FF2B5EF4-FFF2-40B4-BE49-F238E27FC236}">
                <a16:creationId xmlns:a16="http://schemas.microsoft.com/office/drawing/2014/main" id="{3631D8B0-42F5-4BA1-2762-008DB903D3CA}"/>
              </a:ext>
            </a:extLst>
          </p:cNvPr>
          <p:cNvSpPr>
            <a:spLocks noGrp="1"/>
          </p:cNvSpPr>
          <p:nvPr>
            <p:ph idx="1"/>
          </p:nvPr>
        </p:nvSpPr>
        <p:spPr/>
        <p:txBody>
          <a:bodyPr/>
          <a:lstStyle/>
          <a:p>
            <a:pPr lvl="0"/>
            <a:r>
              <a:rPr lang="en-US" b="1">
                <a:solidFill>
                  <a:schemeClr val="tx1"/>
                </a:solidFill>
                <a:latin typeface="Abadi Extra Light"/>
              </a:rPr>
              <a:t>10 designated communities</a:t>
            </a:r>
            <a:endParaRPr lang="en-US">
              <a:solidFill>
                <a:schemeClr val="tx1"/>
              </a:solidFill>
              <a:latin typeface="Abadi Extra Light"/>
            </a:endParaRPr>
          </a:p>
          <a:p>
            <a:pPr lvl="0"/>
            <a:r>
              <a:rPr lang="en-US">
                <a:solidFill>
                  <a:schemeClr val="tx1"/>
                </a:solidFill>
                <a:latin typeface="Abadi Extra Light"/>
              </a:rPr>
              <a:t>Multiple activities – </a:t>
            </a:r>
            <a:r>
              <a:rPr lang="en-US" i="1">
                <a:solidFill>
                  <a:schemeClr val="tx1"/>
                </a:solidFill>
                <a:latin typeface="Abadi Extra Light"/>
              </a:rPr>
              <a:t>but</a:t>
            </a:r>
            <a:r>
              <a:rPr lang="en-US">
                <a:solidFill>
                  <a:schemeClr val="tx1"/>
                </a:solidFill>
                <a:latin typeface="Abadi Extra Light"/>
              </a:rPr>
              <a:t> no more than three in addition to PSS</a:t>
            </a:r>
          </a:p>
          <a:p>
            <a:pPr lvl="0"/>
            <a:r>
              <a:rPr lang="en-US">
                <a:solidFill>
                  <a:schemeClr val="tx1"/>
                </a:solidFill>
                <a:latin typeface="Abadi Extra Light"/>
              </a:rPr>
              <a:t>Required to target except for housing rehabilitation</a:t>
            </a:r>
          </a:p>
          <a:p>
            <a:pPr lvl="0"/>
            <a:r>
              <a:rPr lang="en-US">
                <a:solidFill>
                  <a:schemeClr val="tx1"/>
                </a:solidFill>
                <a:latin typeface="Abadi Extra Light"/>
              </a:rPr>
              <a:t>Demonstrate Community Development Strategy Consistency </a:t>
            </a:r>
          </a:p>
          <a:p>
            <a:pPr lvl="0"/>
            <a:r>
              <a:rPr lang="en-US">
                <a:latin typeface="Abadi Extra Light"/>
              </a:rPr>
              <a:t>CDS is valid for 3 years, beginning with FFY 24 submission</a:t>
            </a:r>
            <a:endParaRPr lang="en-US">
              <a:solidFill>
                <a:schemeClr val="tx1"/>
              </a:solidFill>
              <a:latin typeface="Abadi Extra Light"/>
            </a:endParaRPr>
          </a:p>
          <a:p>
            <a:endParaRPr lang="en-US"/>
          </a:p>
        </p:txBody>
      </p:sp>
    </p:spTree>
    <p:extLst>
      <p:ext uri="{BB962C8B-B14F-4D97-AF65-F5344CB8AC3E}">
        <p14:creationId xmlns:p14="http://schemas.microsoft.com/office/powerpoint/2010/main" val="28861748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618E35-1A45-49B6-30F4-568E66DE576D}"/>
              </a:ext>
            </a:extLst>
          </p:cNvPr>
          <p:cNvSpPr>
            <a:spLocks noGrp="1"/>
          </p:cNvSpPr>
          <p:nvPr>
            <p:ph type="title"/>
          </p:nvPr>
        </p:nvSpPr>
        <p:spPr/>
        <p:txBody>
          <a:bodyPr/>
          <a:lstStyle/>
          <a:p>
            <a:pPr algn="ctr"/>
            <a:r>
              <a:rPr lang="en-US"/>
              <a:t>Application Threshold</a:t>
            </a:r>
            <a:br>
              <a:rPr lang="en-US"/>
            </a:br>
            <a:r>
              <a:rPr lang="en-US"/>
              <a:t>Timely Expenditure </a:t>
            </a:r>
          </a:p>
        </p:txBody>
      </p:sp>
      <p:sp>
        <p:nvSpPr>
          <p:cNvPr id="3" name="Content Placeholder 2">
            <a:extLst>
              <a:ext uri="{FF2B5EF4-FFF2-40B4-BE49-F238E27FC236}">
                <a16:creationId xmlns:a16="http://schemas.microsoft.com/office/drawing/2014/main" id="{39F112D9-1241-1643-C030-19E9770B1F17}"/>
              </a:ext>
            </a:extLst>
          </p:cNvPr>
          <p:cNvSpPr>
            <a:spLocks noGrp="1"/>
          </p:cNvSpPr>
          <p:nvPr>
            <p:ph idx="1"/>
          </p:nvPr>
        </p:nvSpPr>
        <p:spPr/>
        <p:txBody>
          <a:bodyPr/>
          <a:lstStyle/>
          <a:p>
            <a:r>
              <a:rPr lang="en-US" sz="3000"/>
              <a:t>90% of all grant funds awarded to the municipality for FFY 2022/2023 and earlier FFYs have been fully expended</a:t>
            </a:r>
          </a:p>
          <a:p>
            <a:r>
              <a:rPr lang="en-US" sz="3000"/>
              <a:t>40% of all grant funds awarded to the municipality for FFY 2024 have been fully expended</a:t>
            </a:r>
          </a:p>
          <a:p>
            <a:r>
              <a:rPr lang="en-US"/>
              <a:t>if a municipality is less than 75% expended in the FFY21 award, a waiver will not be granted </a:t>
            </a:r>
            <a:r>
              <a:rPr lang="en-US" b="1"/>
              <a:t>unless good cause and a plan for implementation of funds can be demonstrated</a:t>
            </a:r>
            <a:endParaRPr lang="en-US" sz="3000"/>
          </a:p>
          <a:p>
            <a:endParaRPr lang="en-US" sz="3000"/>
          </a:p>
          <a:p>
            <a:endParaRPr lang="en-US"/>
          </a:p>
          <a:p>
            <a:endParaRPr lang="en-US"/>
          </a:p>
        </p:txBody>
      </p:sp>
    </p:spTree>
    <p:extLst>
      <p:ext uri="{BB962C8B-B14F-4D97-AF65-F5344CB8AC3E}">
        <p14:creationId xmlns:p14="http://schemas.microsoft.com/office/powerpoint/2010/main" val="21661491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75741674DAB3C4A91D4D4EAF8471F21" ma:contentTypeVersion="17" ma:contentTypeDescription="Create a new document." ma:contentTypeScope="" ma:versionID="4769813678a2186da9b93065908be233">
  <xsd:schema xmlns:xsd="http://www.w3.org/2001/XMLSchema" xmlns:xs="http://www.w3.org/2001/XMLSchema" xmlns:p="http://schemas.microsoft.com/office/2006/metadata/properties" xmlns:ns2="284a69f8-a849-4d4f-929d-22bdf9b66af6" xmlns:ns3="7b83dbe2-6fd2-449a-a932-0d75829bf641" targetNamespace="http://schemas.microsoft.com/office/2006/metadata/properties" ma:root="true" ma:fieldsID="3f5c82a81d50a41ac48a3971fea3889c" ns2:_="" ns3:_="">
    <xsd:import namespace="284a69f8-a849-4d4f-929d-22bdf9b66af6"/>
    <xsd:import namespace="7b83dbe2-6fd2-449a-a932-0d75829bf64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LengthInSeconds" minOccurs="0"/>
                <xsd:element ref="ns2:MediaServiceDateTaken" minOccurs="0"/>
                <xsd:element ref="ns3:SharedWithUsers" minOccurs="0"/>
                <xsd:element ref="ns3:SharedWithDetail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84a69f8-a849-4d4f-929d-22bdf9b66af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BillingMetadata" ma:index="24"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b83dbe2-6fd2-449a-a932-0d75829bf641" elementFormDefault="qualified">
    <xsd:import namespace="http://schemas.microsoft.com/office/2006/documentManagement/types"/>
    <xsd:import namespace="http://schemas.microsoft.com/office/infopath/2007/PartnerControls"/>
    <xsd:element name="SharedWithUsers" ma:index="16"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a4a28a53-363d-41fc-951b-6724d144b251}" ma:internalName="TaxCatchAll" ma:showField="CatchAllData" ma:web="7b83dbe2-6fd2-449a-a932-0d75829bf64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84a69f8-a849-4d4f-929d-22bdf9b66af6">
      <Terms xmlns="http://schemas.microsoft.com/office/infopath/2007/PartnerControls"/>
    </lcf76f155ced4ddcb4097134ff3c332f>
    <TaxCatchAll xmlns="7b83dbe2-6fd2-449a-a932-0d75829bf641" xsi:nil="true"/>
  </documentManagement>
</p:properties>
</file>

<file path=customXml/itemProps1.xml><?xml version="1.0" encoding="utf-8"?>
<ds:datastoreItem xmlns:ds="http://schemas.openxmlformats.org/officeDocument/2006/customXml" ds:itemID="{E96ED492-BF46-4984-AA91-BA855CF59C42}">
  <ds:schemaRefs>
    <ds:schemaRef ds:uri="http://schemas.microsoft.com/sharepoint/v3/contenttype/forms"/>
  </ds:schemaRefs>
</ds:datastoreItem>
</file>

<file path=customXml/itemProps2.xml><?xml version="1.0" encoding="utf-8"?>
<ds:datastoreItem xmlns:ds="http://schemas.openxmlformats.org/officeDocument/2006/customXml" ds:itemID="{05726773-E826-402D-BD94-DDB441611AB2}">
  <ds:schemaRefs>
    <ds:schemaRef ds:uri="284a69f8-a849-4d4f-929d-22bdf9b66af6"/>
    <ds:schemaRef ds:uri="7b83dbe2-6fd2-449a-a932-0d75829bf64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28FAC234-9865-4C41-A48E-A4DC1317A818}">
  <ds:schemaRefs>
    <ds:schemaRef ds:uri="284a69f8-a849-4d4f-929d-22bdf9b66af6"/>
    <ds:schemaRef ds:uri="7b83dbe2-6fd2-449a-a932-0d75829bf641"/>
    <ds:schemaRef ds:uri="http://schemas.microsoft.com/office/2006/metadata/properties"/>
    <ds:schemaRef ds:uri="http://schemas.microsoft.com/office/infopath/2007/PartnerControls"/>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59</Slides>
  <Notes>0</Notes>
  <HiddenSlides>0</HiddenSlides>
  <ScaleCrop>false</ScaleCrop>
  <HeadingPairs>
    <vt:vector size="4" baseType="variant">
      <vt:variant>
        <vt:lpstr>Theme</vt:lpstr>
      </vt:variant>
      <vt:variant>
        <vt:i4>1</vt:i4>
      </vt:variant>
      <vt:variant>
        <vt:lpstr>Slide Titles</vt:lpstr>
      </vt:variant>
      <vt:variant>
        <vt:i4>59</vt:i4>
      </vt:variant>
    </vt:vector>
  </HeadingPairs>
  <TitlesOfParts>
    <vt:vector size="60" baseType="lpstr">
      <vt:lpstr>Office Theme</vt:lpstr>
      <vt:lpstr>Maura T. Healey, Governor Kimberley Driscoll, Lt. Governor Edward M. Augustus, Jr., Secretary </vt:lpstr>
      <vt:lpstr>CDBG Application Training FFY 2026</vt:lpstr>
      <vt:lpstr>Agenda</vt:lpstr>
      <vt:lpstr>Eligible Applicants</vt:lpstr>
      <vt:lpstr>CDF and Mini-Entitlement Applications  Due date </vt:lpstr>
      <vt:lpstr>Grant Award Amounts Community Development Fund  </vt:lpstr>
      <vt:lpstr>Grant Award Amounts Mini-Entitlement</vt:lpstr>
      <vt:lpstr>Mini-Entitlement Program</vt:lpstr>
      <vt:lpstr>Application Threshold Timely Expenditure </vt:lpstr>
      <vt:lpstr>Timely Expenditure Waiver Requests</vt:lpstr>
      <vt:lpstr>On-line Application IGX</vt:lpstr>
      <vt:lpstr>New to CDBG?</vt:lpstr>
      <vt:lpstr>The Application</vt:lpstr>
      <vt:lpstr>PowerPoint Presentation</vt:lpstr>
      <vt:lpstr>PowerPoint Presentation</vt:lpstr>
      <vt:lpstr>Application Plans and Certifications  Refer to Application Guidance for Instructions </vt:lpstr>
      <vt:lpstr>Application Plans – </vt:lpstr>
      <vt:lpstr>Application Certifications/Requirements</vt:lpstr>
      <vt:lpstr>ADA Self Evaluation Survey &amp; Transition Plan</vt:lpstr>
      <vt:lpstr>Eligible Activities</vt:lpstr>
      <vt:lpstr>Not Eligible per 24 CFR 570.207 </vt:lpstr>
      <vt:lpstr>All Activity Thresholds</vt:lpstr>
      <vt:lpstr>Public Facility Thresholds</vt:lpstr>
      <vt:lpstr>Special Public Facilities Rule</vt:lpstr>
      <vt:lpstr>Senior Center Thresholds</vt:lpstr>
      <vt:lpstr>Architectural Barrier Removal Project Thresholds</vt:lpstr>
      <vt:lpstr>Public Social Services Thresholds</vt:lpstr>
      <vt:lpstr>Housing Rehabilitation Program status update</vt:lpstr>
      <vt:lpstr>Activity/Project Threshold National Objectives </vt:lpstr>
      <vt:lpstr>Component Selection  - Project Packets</vt:lpstr>
      <vt:lpstr>Activity Packet Information</vt:lpstr>
      <vt:lpstr>Activity Packet Information</vt:lpstr>
      <vt:lpstr>Competitive Questions  Project Need – 40 points</vt:lpstr>
      <vt:lpstr>Competitive Questions  Project Feasibility - 25 points Ready to proceed?</vt:lpstr>
      <vt:lpstr>Public Service packets</vt:lpstr>
      <vt:lpstr>Public Service packets</vt:lpstr>
      <vt:lpstr>CDF Evaluation:  Project Packets 65 points</vt:lpstr>
      <vt:lpstr>Mini-Entitlement Scoring</vt:lpstr>
      <vt:lpstr>Build America Buy America (BABA) </vt:lpstr>
      <vt:lpstr>BABA</vt:lpstr>
      <vt:lpstr>EOHLC Review Process</vt:lpstr>
      <vt:lpstr>Quick reminders </vt:lpstr>
      <vt:lpstr>Additional Considerations</vt:lpstr>
      <vt:lpstr>Attachments</vt:lpstr>
      <vt:lpstr>National Objectives</vt:lpstr>
      <vt:lpstr>LMI National Objective</vt:lpstr>
      <vt:lpstr>LMI National Objective (project threshold)</vt:lpstr>
      <vt:lpstr>Area-wide low/moderate income  Service area is determined based on the nature of the activity and who the users will be</vt:lpstr>
      <vt:lpstr>Area-wide low/moderate income (LMA) </vt:lpstr>
      <vt:lpstr>Area-wide low/moderate income (LMA) </vt:lpstr>
      <vt:lpstr>Project Threshold National Objective (LMI)</vt:lpstr>
      <vt:lpstr>Low Mod Housing Benefit (LMH)Documentation</vt:lpstr>
      <vt:lpstr>National Objective: Limited Clientele (LMC)</vt:lpstr>
      <vt:lpstr>National Objective: Limited Clientele (LMC</vt:lpstr>
      <vt:lpstr>Planning National Objective Compliance</vt:lpstr>
      <vt:lpstr>National Objective; Slum and Blight</vt:lpstr>
      <vt:lpstr>Area-wide Blight</vt:lpstr>
      <vt:lpstr>Spot Blight </vt:lpstr>
      <vt:lpstr>Project Threshold National Objective – Critical/Urgent Need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Roushanaei, Patricia (EOHLC)</dc:creator>
  <cp:revision>8</cp:revision>
  <cp:lastPrinted>2026-02-04T18:58:17Z</cp:lastPrinted>
  <dcterms:created xsi:type="dcterms:W3CDTF">2026-01-26T19:33:15Z</dcterms:created>
  <dcterms:modified xsi:type="dcterms:W3CDTF">2026-02-18T19:25:59Z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0x010100F75741674DAB3C4A91D4D4EAF8471F21</vt:lpwstr>
  </property>
  <property fmtid="{D5CDD505-2E9C-101B-9397-08002B2CF9AE}" pid="3" name="MediaServiceImageTags">
    <vt:lpwstr/>
  </property>
</Properties>
</file>