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Lst>
  <p:notesMasterIdLst>
    <p:notesMasterId r:id="rId22"/>
  </p:notesMasterIdLst>
  <p:handoutMasterIdLst>
    <p:handoutMasterId r:id="rId23"/>
  </p:handoutMasterIdLst>
  <p:sldIdLst>
    <p:sldId id="468" r:id="rId2"/>
    <p:sldId id="515" r:id="rId3"/>
    <p:sldId id="454" r:id="rId4"/>
    <p:sldId id="517" r:id="rId5"/>
    <p:sldId id="536" r:id="rId6"/>
    <p:sldId id="551" r:id="rId7"/>
    <p:sldId id="552" r:id="rId8"/>
    <p:sldId id="553" r:id="rId9"/>
    <p:sldId id="554" r:id="rId10"/>
    <p:sldId id="544" r:id="rId11"/>
    <p:sldId id="537" r:id="rId12"/>
    <p:sldId id="545" r:id="rId13"/>
    <p:sldId id="538" r:id="rId14"/>
    <p:sldId id="550" r:id="rId15"/>
    <p:sldId id="547" r:id="rId16"/>
    <p:sldId id="539" r:id="rId17"/>
    <p:sldId id="549" r:id="rId18"/>
    <p:sldId id="548" r:id="rId19"/>
    <p:sldId id="527" r:id="rId20"/>
    <p:sldId id="540" r:id="rId21"/>
  </p:sldIdLst>
  <p:sldSz cx="9144000" cy="6858000" type="screen4x3"/>
  <p:notesSz cx="7010400" cy="9296400"/>
  <p:defaultTextStyle>
    <a:defPPr>
      <a:defRPr lang="en-US"/>
    </a:defPPr>
    <a:lvl1pPr algn="l" rtl="0" fontAlgn="base">
      <a:spcBef>
        <a:spcPct val="0"/>
      </a:spcBef>
      <a:spcAft>
        <a:spcPct val="0"/>
      </a:spcAft>
      <a:defRPr b="1" kern="1200">
        <a:solidFill>
          <a:schemeClr val="tx1"/>
        </a:solidFill>
        <a:latin typeface="Arial" charset="0"/>
        <a:ea typeface="+mn-ea"/>
        <a:cs typeface="Arial" charset="0"/>
      </a:defRPr>
    </a:lvl1pPr>
    <a:lvl2pPr marL="457200" algn="l" rtl="0" fontAlgn="base">
      <a:spcBef>
        <a:spcPct val="0"/>
      </a:spcBef>
      <a:spcAft>
        <a:spcPct val="0"/>
      </a:spcAft>
      <a:defRPr b="1" kern="1200">
        <a:solidFill>
          <a:schemeClr val="tx1"/>
        </a:solidFill>
        <a:latin typeface="Arial" charset="0"/>
        <a:ea typeface="+mn-ea"/>
        <a:cs typeface="Arial" charset="0"/>
      </a:defRPr>
    </a:lvl2pPr>
    <a:lvl3pPr marL="914400" algn="l" rtl="0" fontAlgn="base">
      <a:spcBef>
        <a:spcPct val="0"/>
      </a:spcBef>
      <a:spcAft>
        <a:spcPct val="0"/>
      </a:spcAft>
      <a:defRPr b="1" kern="1200">
        <a:solidFill>
          <a:schemeClr val="tx1"/>
        </a:solidFill>
        <a:latin typeface="Arial" charset="0"/>
        <a:ea typeface="+mn-ea"/>
        <a:cs typeface="Arial" charset="0"/>
      </a:defRPr>
    </a:lvl3pPr>
    <a:lvl4pPr marL="1371600" algn="l" rtl="0" fontAlgn="base">
      <a:spcBef>
        <a:spcPct val="0"/>
      </a:spcBef>
      <a:spcAft>
        <a:spcPct val="0"/>
      </a:spcAft>
      <a:defRPr b="1" kern="1200">
        <a:solidFill>
          <a:schemeClr val="tx1"/>
        </a:solidFill>
        <a:latin typeface="Arial" charset="0"/>
        <a:ea typeface="+mn-ea"/>
        <a:cs typeface="Arial" charset="0"/>
      </a:defRPr>
    </a:lvl4pPr>
    <a:lvl5pPr marL="1828800" algn="l" rtl="0" fontAlgn="base">
      <a:spcBef>
        <a:spcPct val="0"/>
      </a:spcBef>
      <a:spcAft>
        <a:spcPct val="0"/>
      </a:spcAft>
      <a:defRPr b="1" kern="1200">
        <a:solidFill>
          <a:schemeClr val="tx1"/>
        </a:solidFill>
        <a:latin typeface="Arial" charset="0"/>
        <a:ea typeface="+mn-ea"/>
        <a:cs typeface="Arial" charset="0"/>
      </a:defRPr>
    </a:lvl5pPr>
    <a:lvl6pPr marL="2286000" algn="l" defTabSz="914400" rtl="0" eaLnBrk="1" latinLnBrk="0" hangingPunct="1">
      <a:defRPr b="1" kern="1200">
        <a:solidFill>
          <a:schemeClr val="tx1"/>
        </a:solidFill>
        <a:latin typeface="Arial" charset="0"/>
        <a:ea typeface="+mn-ea"/>
        <a:cs typeface="Arial" charset="0"/>
      </a:defRPr>
    </a:lvl6pPr>
    <a:lvl7pPr marL="2743200" algn="l" defTabSz="914400" rtl="0" eaLnBrk="1" latinLnBrk="0" hangingPunct="1">
      <a:defRPr b="1" kern="1200">
        <a:solidFill>
          <a:schemeClr val="tx1"/>
        </a:solidFill>
        <a:latin typeface="Arial" charset="0"/>
        <a:ea typeface="+mn-ea"/>
        <a:cs typeface="Arial" charset="0"/>
      </a:defRPr>
    </a:lvl7pPr>
    <a:lvl8pPr marL="3200400" algn="l" defTabSz="914400" rtl="0" eaLnBrk="1" latinLnBrk="0" hangingPunct="1">
      <a:defRPr b="1" kern="1200">
        <a:solidFill>
          <a:schemeClr val="tx1"/>
        </a:solidFill>
        <a:latin typeface="Arial" charset="0"/>
        <a:ea typeface="+mn-ea"/>
        <a:cs typeface="Arial" charset="0"/>
      </a:defRPr>
    </a:lvl8pPr>
    <a:lvl9pPr marL="3657600" algn="l" defTabSz="914400" rtl="0" eaLnBrk="1" latinLnBrk="0" hangingPunct="1">
      <a:defRPr b="1"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EC," initials="SV"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0099"/>
    <a:srgbClr val="54759E"/>
    <a:srgbClr val="6E8DB2"/>
    <a:srgbClr val="8AC4FF"/>
    <a:srgbClr val="BBDFFF"/>
    <a:srgbClr val="C3E2FF"/>
    <a:srgbClr val="FF9900"/>
    <a:srgbClr val="0066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037" autoAdjust="0"/>
  </p:normalViewPr>
  <p:slideViewPr>
    <p:cSldViewPr snapToGrid="0">
      <p:cViewPr varScale="1">
        <p:scale>
          <a:sx n="116" d="100"/>
          <a:sy n="116" d="100"/>
        </p:scale>
        <p:origin x="-1626"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554"/>
    </p:cViewPr>
  </p:sorterViewPr>
  <p:notesViewPr>
    <p:cSldViewPr snapToGrid="0">
      <p:cViewPr varScale="1">
        <p:scale>
          <a:sx n="54" d="100"/>
          <a:sy n="54" d="100"/>
        </p:scale>
        <p:origin x="-1830" y="-108"/>
      </p:cViewPr>
      <p:guideLst>
        <p:guide orient="horz" pos="2928"/>
        <p:guide pos="2208"/>
      </p:guideLst>
    </p:cSldViewPr>
  </p:notesViewPr>
  <p:gridSpacing cx="78028800" cy="780288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notesMaster" Target="notesMasters/notesMaster1.xml"/>
  <Relationship Id="rId23" Type="http://schemas.openxmlformats.org/officeDocument/2006/relationships/handoutMaster" Target="handoutMasters/handoutMaster1.xml"/>
  <Relationship Id="rId24" Type="http://schemas.openxmlformats.org/officeDocument/2006/relationships/commentAuthors" Target="commentAuthors.xml"/>
  <Relationship Id="rId25" Type="http://schemas.openxmlformats.org/officeDocument/2006/relationships/presProps" Target="presProps.xml"/>
  <Relationship Id="rId26" Type="http://schemas.openxmlformats.org/officeDocument/2006/relationships/viewProps" Target="viewProps.xml"/>
  <Relationship Id="rId27" Type="http://schemas.openxmlformats.org/officeDocument/2006/relationships/theme" Target="theme/theme1.xml"/>
  <Relationship Id="rId28"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C187D4-E898-4D73-95A7-C8F47EBF58CF}" type="doc">
      <dgm:prSet loTypeId="urn:microsoft.com/office/officeart/2005/8/layout/venn1" loCatId="relationship" qsTypeId="urn:microsoft.com/office/officeart/2005/8/quickstyle/simple1" qsCatId="simple" csTypeId="urn:microsoft.com/office/officeart/2005/8/colors/accent1_2" csCatId="accent1" phldr="1"/>
      <dgm:spPr/>
    </dgm:pt>
    <dgm:pt modelId="{42331B3B-94FF-4A8A-8CFE-7195A3763BF5}">
      <dgm:prSet phldrT="[Text]"/>
      <dgm:spPr>
        <a:solidFill>
          <a:srgbClr val="00B050">
            <a:alpha val="50000"/>
          </a:srgbClr>
        </a:solidFill>
      </dgm:spPr>
      <dgm:t>
        <a:bodyPr/>
        <a:lstStyle/>
        <a:p>
          <a:r>
            <a:rPr lang="en-US" dirty="0" smtClean="0"/>
            <a:t>Federal Requirements</a:t>
          </a:r>
          <a:endParaRPr lang="en-US" dirty="0"/>
        </a:p>
      </dgm:t>
    </dgm:pt>
    <dgm:pt modelId="{E8DA209A-7F8A-4786-9F3A-CFED3046028A}" type="parTrans" cxnId="{1296E119-D7B7-445E-9461-993AB07EC56C}">
      <dgm:prSet/>
      <dgm:spPr/>
      <dgm:t>
        <a:bodyPr/>
        <a:lstStyle/>
        <a:p>
          <a:endParaRPr lang="en-US"/>
        </a:p>
      </dgm:t>
    </dgm:pt>
    <dgm:pt modelId="{FA56AF82-CBE4-4D7C-8266-395CFE66AF09}" type="sibTrans" cxnId="{1296E119-D7B7-445E-9461-993AB07EC56C}">
      <dgm:prSet/>
      <dgm:spPr/>
      <dgm:t>
        <a:bodyPr/>
        <a:lstStyle/>
        <a:p>
          <a:endParaRPr lang="en-US"/>
        </a:p>
      </dgm:t>
    </dgm:pt>
    <dgm:pt modelId="{9B183FA9-BC8D-45E4-84F2-E43BFF73193E}">
      <dgm:prSet phldrT="[Text]"/>
      <dgm:spPr>
        <a:solidFill>
          <a:schemeClr val="accent6">
            <a:lumMod val="90000"/>
            <a:alpha val="50000"/>
          </a:schemeClr>
        </a:solidFill>
      </dgm:spPr>
      <dgm:t>
        <a:bodyPr/>
        <a:lstStyle/>
        <a:p>
          <a:r>
            <a:rPr lang="en-US" dirty="0" smtClean="0"/>
            <a:t>Public Schools</a:t>
          </a:r>
          <a:endParaRPr lang="en-US" dirty="0"/>
        </a:p>
      </dgm:t>
    </dgm:pt>
    <dgm:pt modelId="{211E5143-9F78-47B8-BEED-8C0FA880273B}" type="parTrans" cxnId="{5AD35777-89AB-42EE-996C-87BC89C0D2E6}">
      <dgm:prSet/>
      <dgm:spPr/>
      <dgm:t>
        <a:bodyPr/>
        <a:lstStyle/>
        <a:p>
          <a:endParaRPr lang="en-US"/>
        </a:p>
      </dgm:t>
    </dgm:pt>
    <dgm:pt modelId="{5522B4B0-F725-47B7-9357-3B63F0918A53}" type="sibTrans" cxnId="{5AD35777-89AB-42EE-996C-87BC89C0D2E6}">
      <dgm:prSet/>
      <dgm:spPr/>
      <dgm:t>
        <a:bodyPr/>
        <a:lstStyle/>
        <a:p>
          <a:endParaRPr lang="en-US"/>
        </a:p>
      </dgm:t>
    </dgm:pt>
    <dgm:pt modelId="{D70B142E-EB86-4017-990F-2F9CBB3A6FDF}">
      <dgm:prSet phldrT="[Text]"/>
      <dgm:spPr>
        <a:solidFill>
          <a:schemeClr val="accent1">
            <a:lumMod val="75000"/>
          </a:schemeClr>
        </a:solidFill>
      </dgm:spPr>
      <dgm:t>
        <a:bodyPr/>
        <a:lstStyle/>
        <a:p>
          <a:r>
            <a:rPr lang="en-US" dirty="0" smtClean="0"/>
            <a:t>EEC</a:t>
          </a:r>
          <a:endParaRPr lang="en-US" dirty="0"/>
        </a:p>
      </dgm:t>
    </dgm:pt>
    <dgm:pt modelId="{889B642B-85AB-489C-922B-A37DD8D8B9A7}" type="parTrans" cxnId="{4AE79379-3F79-4D55-9436-41E58CB4C895}">
      <dgm:prSet/>
      <dgm:spPr/>
      <dgm:t>
        <a:bodyPr/>
        <a:lstStyle/>
        <a:p>
          <a:endParaRPr lang="en-US"/>
        </a:p>
      </dgm:t>
    </dgm:pt>
    <dgm:pt modelId="{F6EB8593-5748-46DD-A92B-96EFAFA27662}" type="sibTrans" cxnId="{4AE79379-3F79-4D55-9436-41E58CB4C895}">
      <dgm:prSet/>
      <dgm:spPr/>
      <dgm:t>
        <a:bodyPr/>
        <a:lstStyle/>
        <a:p>
          <a:endParaRPr lang="en-US"/>
        </a:p>
      </dgm:t>
    </dgm:pt>
    <dgm:pt modelId="{9B1F1BB9-FC7B-4366-B51D-46F0559B5BDB}">
      <dgm:prSet phldrT="[Text]"/>
      <dgm:spPr>
        <a:solidFill>
          <a:srgbClr val="FFC000"/>
        </a:solidFill>
      </dgm:spPr>
      <dgm:t>
        <a:bodyPr/>
        <a:lstStyle/>
        <a:p>
          <a:r>
            <a:rPr lang="en-US" dirty="0" smtClean="0"/>
            <a:t>Head Start</a:t>
          </a:r>
          <a:endParaRPr lang="en-US" dirty="0"/>
        </a:p>
      </dgm:t>
    </dgm:pt>
    <dgm:pt modelId="{929FED24-71E6-4F33-A461-C38FD57E9800}" type="parTrans" cxnId="{0C47E787-F24B-418E-9B41-1C06BDA88205}">
      <dgm:prSet/>
      <dgm:spPr/>
      <dgm:t>
        <a:bodyPr/>
        <a:lstStyle/>
        <a:p>
          <a:endParaRPr lang="en-US"/>
        </a:p>
      </dgm:t>
    </dgm:pt>
    <dgm:pt modelId="{2EA8BA51-BDC4-4D1B-B21E-364E92961696}" type="sibTrans" cxnId="{0C47E787-F24B-418E-9B41-1C06BDA88205}">
      <dgm:prSet/>
      <dgm:spPr/>
      <dgm:t>
        <a:bodyPr/>
        <a:lstStyle/>
        <a:p>
          <a:endParaRPr lang="en-US"/>
        </a:p>
      </dgm:t>
    </dgm:pt>
    <dgm:pt modelId="{603D6A4E-2454-4E47-864F-CB9FEE832FDA}" type="pres">
      <dgm:prSet presAssocID="{39C187D4-E898-4D73-95A7-C8F47EBF58CF}" presName="compositeShape" presStyleCnt="0">
        <dgm:presLayoutVars>
          <dgm:chMax val="7"/>
          <dgm:dir/>
          <dgm:resizeHandles val="exact"/>
        </dgm:presLayoutVars>
      </dgm:prSet>
      <dgm:spPr/>
    </dgm:pt>
    <dgm:pt modelId="{34301796-ECFA-45B1-8FD7-E8BD5835A0E6}" type="pres">
      <dgm:prSet presAssocID="{D70B142E-EB86-4017-990F-2F9CBB3A6FDF}" presName="circ1" presStyleLbl="vennNode1" presStyleIdx="0" presStyleCnt="4" custScaleX="104594" custScaleY="102690"/>
      <dgm:spPr/>
      <dgm:t>
        <a:bodyPr/>
        <a:lstStyle/>
        <a:p>
          <a:endParaRPr lang="en-US"/>
        </a:p>
      </dgm:t>
    </dgm:pt>
    <dgm:pt modelId="{B9E83D0D-5447-4774-8B6D-16FD15E8160F}" type="pres">
      <dgm:prSet presAssocID="{D70B142E-EB86-4017-990F-2F9CBB3A6FDF}" presName="circ1Tx" presStyleLbl="revTx" presStyleIdx="0" presStyleCnt="0">
        <dgm:presLayoutVars>
          <dgm:chMax val="0"/>
          <dgm:chPref val="0"/>
          <dgm:bulletEnabled val="1"/>
        </dgm:presLayoutVars>
      </dgm:prSet>
      <dgm:spPr/>
      <dgm:t>
        <a:bodyPr/>
        <a:lstStyle/>
        <a:p>
          <a:endParaRPr lang="en-US"/>
        </a:p>
      </dgm:t>
    </dgm:pt>
    <dgm:pt modelId="{8E7E390C-8EEB-4B1D-A8EF-EAA5435669D9}" type="pres">
      <dgm:prSet presAssocID="{9B1F1BB9-FC7B-4366-B51D-46F0559B5BDB}" presName="circ2" presStyleLbl="vennNode1" presStyleIdx="1" presStyleCnt="4" custScaleX="113042" custScaleY="104789"/>
      <dgm:spPr/>
      <dgm:t>
        <a:bodyPr/>
        <a:lstStyle/>
        <a:p>
          <a:endParaRPr lang="en-US"/>
        </a:p>
      </dgm:t>
    </dgm:pt>
    <dgm:pt modelId="{0E7ED0CA-A249-4D70-91BF-57E6A412AF20}" type="pres">
      <dgm:prSet presAssocID="{9B1F1BB9-FC7B-4366-B51D-46F0559B5BDB}" presName="circ2Tx" presStyleLbl="revTx" presStyleIdx="0" presStyleCnt="0">
        <dgm:presLayoutVars>
          <dgm:chMax val="0"/>
          <dgm:chPref val="0"/>
          <dgm:bulletEnabled val="1"/>
        </dgm:presLayoutVars>
      </dgm:prSet>
      <dgm:spPr/>
      <dgm:t>
        <a:bodyPr/>
        <a:lstStyle/>
        <a:p>
          <a:endParaRPr lang="en-US"/>
        </a:p>
      </dgm:t>
    </dgm:pt>
    <dgm:pt modelId="{2B3F7A95-D885-4EAD-BBD0-85586A7FA993}" type="pres">
      <dgm:prSet presAssocID="{42331B3B-94FF-4A8A-8CFE-7195A3763BF5}" presName="circ3" presStyleLbl="vennNode1" presStyleIdx="2" presStyleCnt="4" custScaleX="121672" custScaleY="116709"/>
      <dgm:spPr/>
      <dgm:t>
        <a:bodyPr/>
        <a:lstStyle/>
        <a:p>
          <a:endParaRPr lang="en-US"/>
        </a:p>
      </dgm:t>
    </dgm:pt>
    <dgm:pt modelId="{F67F1DAA-1D38-4687-8181-8884A06ED882}" type="pres">
      <dgm:prSet presAssocID="{42331B3B-94FF-4A8A-8CFE-7195A3763BF5}" presName="circ3Tx" presStyleLbl="revTx" presStyleIdx="0" presStyleCnt="0">
        <dgm:presLayoutVars>
          <dgm:chMax val="0"/>
          <dgm:chPref val="0"/>
          <dgm:bulletEnabled val="1"/>
        </dgm:presLayoutVars>
      </dgm:prSet>
      <dgm:spPr/>
      <dgm:t>
        <a:bodyPr/>
        <a:lstStyle/>
        <a:p>
          <a:endParaRPr lang="en-US"/>
        </a:p>
      </dgm:t>
    </dgm:pt>
    <dgm:pt modelId="{CE169161-FC4A-4A9B-B22C-B2A0FB149234}" type="pres">
      <dgm:prSet presAssocID="{9B183FA9-BC8D-45E4-84F2-E43BFF73193E}" presName="circ4" presStyleLbl="vennNode1" presStyleIdx="3" presStyleCnt="4" custScaleX="112718" custScaleY="103306"/>
      <dgm:spPr/>
      <dgm:t>
        <a:bodyPr/>
        <a:lstStyle/>
        <a:p>
          <a:endParaRPr lang="en-US"/>
        </a:p>
      </dgm:t>
    </dgm:pt>
    <dgm:pt modelId="{BD1FF39E-C54C-4D1B-9622-49E490CC1095}" type="pres">
      <dgm:prSet presAssocID="{9B183FA9-BC8D-45E4-84F2-E43BFF73193E}" presName="circ4Tx" presStyleLbl="revTx" presStyleIdx="0" presStyleCnt="0">
        <dgm:presLayoutVars>
          <dgm:chMax val="0"/>
          <dgm:chPref val="0"/>
          <dgm:bulletEnabled val="1"/>
        </dgm:presLayoutVars>
      </dgm:prSet>
      <dgm:spPr/>
      <dgm:t>
        <a:bodyPr/>
        <a:lstStyle/>
        <a:p>
          <a:endParaRPr lang="en-US"/>
        </a:p>
      </dgm:t>
    </dgm:pt>
  </dgm:ptLst>
  <dgm:cxnLst>
    <dgm:cxn modelId="{07CC4C05-8EEB-4546-912E-2E547C61AE9B}" type="presOf" srcId="{9B1F1BB9-FC7B-4366-B51D-46F0559B5BDB}" destId="{0E7ED0CA-A249-4D70-91BF-57E6A412AF20}" srcOrd="1" destOrd="0" presId="urn:microsoft.com/office/officeart/2005/8/layout/venn1"/>
    <dgm:cxn modelId="{ADC36E0A-D1F7-46C7-B22B-49BE6092DF1D}" type="presOf" srcId="{9B1F1BB9-FC7B-4366-B51D-46F0559B5BDB}" destId="{8E7E390C-8EEB-4B1D-A8EF-EAA5435669D9}" srcOrd="0" destOrd="0" presId="urn:microsoft.com/office/officeart/2005/8/layout/venn1"/>
    <dgm:cxn modelId="{FED21DA3-540C-485D-8CE3-A6F56339C257}" type="presOf" srcId="{D70B142E-EB86-4017-990F-2F9CBB3A6FDF}" destId="{B9E83D0D-5447-4774-8B6D-16FD15E8160F}" srcOrd="1" destOrd="0" presId="urn:microsoft.com/office/officeart/2005/8/layout/venn1"/>
    <dgm:cxn modelId="{00EC7FC0-821E-42A8-8B11-BD4A5C727C70}" type="presOf" srcId="{D70B142E-EB86-4017-990F-2F9CBB3A6FDF}" destId="{34301796-ECFA-45B1-8FD7-E8BD5835A0E6}" srcOrd="0" destOrd="0" presId="urn:microsoft.com/office/officeart/2005/8/layout/venn1"/>
    <dgm:cxn modelId="{4409822D-A50E-4388-9C6A-3B94C6B195C2}" type="presOf" srcId="{9B183FA9-BC8D-45E4-84F2-E43BFF73193E}" destId="{BD1FF39E-C54C-4D1B-9622-49E490CC1095}" srcOrd="1" destOrd="0" presId="urn:microsoft.com/office/officeart/2005/8/layout/venn1"/>
    <dgm:cxn modelId="{1296E119-D7B7-445E-9461-993AB07EC56C}" srcId="{39C187D4-E898-4D73-95A7-C8F47EBF58CF}" destId="{42331B3B-94FF-4A8A-8CFE-7195A3763BF5}" srcOrd="2" destOrd="0" parTransId="{E8DA209A-7F8A-4786-9F3A-CFED3046028A}" sibTransId="{FA56AF82-CBE4-4D7C-8266-395CFE66AF09}"/>
    <dgm:cxn modelId="{43964670-4724-4994-A6DB-642127CDA637}" type="presOf" srcId="{42331B3B-94FF-4A8A-8CFE-7195A3763BF5}" destId="{F67F1DAA-1D38-4687-8181-8884A06ED882}" srcOrd="1" destOrd="0" presId="urn:microsoft.com/office/officeart/2005/8/layout/venn1"/>
    <dgm:cxn modelId="{C84C6793-A5F6-4DA7-94E6-2E1BE4B1E825}" type="presOf" srcId="{39C187D4-E898-4D73-95A7-C8F47EBF58CF}" destId="{603D6A4E-2454-4E47-864F-CB9FEE832FDA}" srcOrd="0" destOrd="0" presId="urn:microsoft.com/office/officeart/2005/8/layout/venn1"/>
    <dgm:cxn modelId="{E4096FB4-3517-4796-9855-99EBA1FE06F6}" type="presOf" srcId="{42331B3B-94FF-4A8A-8CFE-7195A3763BF5}" destId="{2B3F7A95-D885-4EAD-BBD0-85586A7FA993}" srcOrd="0" destOrd="0" presId="urn:microsoft.com/office/officeart/2005/8/layout/venn1"/>
    <dgm:cxn modelId="{4AE79379-3F79-4D55-9436-41E58CB4C895}" srcId="{39C187D4-E898-4D73-95A7-C8F47EBF58CF}" destId="{D70B142E-EB86-4017-990F-2F9CBB3A6FDF}" srcOrd="0" destOrd="0" parTransId="{889B642B-85AB-489C-922B-A37DD8D8B9A7}" sibTransId="{F6EB8593-5748-46DD-A92B-96EFAFA27662}"/>
    <dgm:cxn modelId="{5AD35777-89AB-42EE-996C-87BC89C0D2E6}" srcId="{39C187D4-E898-4D73-95A7-C8F47EBF58CF}" destId="{9B183FA9-BC8D-45E4-84F2-E43BFF73193E}" srcOrd="3" destOrd="0" parTransId="{211E5143-9F78-47B8-BEED-8C0FA880273B}" sibTransId="{5522B4B0-F725-47B7-9357-3B63F0918A53}"/>
    <dgm:cxn modelId="{DAEF3EBE-B919-49AF-8300-7BC9CF674660}" type="presOf" srcId="{9B183FA9-BC8D-45E4-84F2-E43BFF73193E}" destId="{CE169161-FC4A-4A9B-B22C-B2A0FB149234}" srcOrd="0" destOrd="0" presId="urn:microsoft.com/office/officeart/2005/8/layout/venn1"/>
    <dgm:cxn modelId="{0C47E787-F24B-418E-9B41-1C06BDA88205}" srcId="{39C187D4-E898-4D73-95A7-C8F47EBF58CF}" destId="{9B1F1BB9-FC7B-4366-B51D-46F0559B5BDB}" srcOrd="1" destOrd="0" parTransId="{929FED24-71E6-4F33-A461-C38FD57E9800}" sibTransId="{2EA8BA51-BDC4-4D1B-B21E-364E92961696}"/>
    <dgm:cxn modelId="{662AB7E1-5E9B-485D-B8EB-FB45B50AB62C}" type="presParOf" srcId="{603D6A4E-2454-4E47-864F-CB9FEE832FDA}" destId="{34301796-ECFA-45B1-8FD7-E8BD5835A0E6}" srcOrd="0" destOrd="0" presId="urn:microsoft.com/office/officeart/2005/8/layout/venn1"/>
    <dgm:cxn modelId="{504F48D5-DEEC-4D30-A479-805A5614D8F0}" type="presParOf" srcId="{603D6A4E-2454-4E47-864F-CB9FEE832FDA}" destId="{B9E83D0D-5447-4774-8B6D-16FD15E8160F}" srcOrd="1" destOrd="0" presId="urn:microsoft.com/office/officeart/2005/8/layout/venn1"/>
    <dgm:cxn modelId="{52540C82-1130-446F-8299-86F61E44B114}" type="presParOf" srcId="{603D6A4E-2454-4E47-864F-CB9FEE832FDA}" destId="{8E7E390C-8EEB-4B1D-A8EF-EAA5435669D9}" srcOrd="2" destOrd="0" presId="urn:microsoft.com/office/officeart/2005/8/layout/venn1"/>
    <dgm:cxn modelId="{7D14B46D-9678-4027-BE5A-9648463F8191}" type="presParOf" srcId="{603D6A4E-2454-4E47-864F-CB9FEE832FDA}" destId="{0E7ED0CA-A249-4D70-91BF-57E6A412AF20}" srcOrd="3" destOrd="0" presId="urn:microsoft.com/office/officeart/2005/8/layout/venn1"/>
    <dgm:cxn modelId="{792D71DC-D8AC-4E1C-892A-468AE2D1FB01}" type="presParOf" srcId="{603D6A4E-2454-4E47-864F-CB9FEE832FDA}" destId="{2B3F7A95-D885-4EAD-BBD0-85586A7FA993}" srcOrd="4" destOrd="0" presId="urn:microsoft.com/office/officeart/2005/8/layout/venn1"/>
    <dgm:cxn modelId="{EC1A7B70-61C1-45AB-8515-18526AC36C5B}" type="presParOf" srcId="{603D6A4E-2454-4E47-864F-CB9FEE832FDA}" destId="{F67F1DAA-1D38-4687-8181-8884A06ED882}" srcOrd="5" destOrd="0" presId="urn:microsoft.com/office/officeart/2005/8/layout/venn1"/>
    <dgm:cxn modelId="{1C091AF7-50AF-48B9-AB66-E53A48BA5CD9}" type="presParOf" srcId="{603D6A4E-2454-4E47-864F-CB9FEE832FDA}" destId="{CE169161-FC4A-4A9B-B22C-B2A0FB149234}" srcOrd="6" destOrd="0" presId="urn:microsoft.com/office/officeart/2005/8/layout/venn1"/>
    <dgm:cxn modelId="{8B23C89A-F7BE-4E04-BC4C-D1AC7D1B3629}" type="presParOf" srcId="{603D6A4E-2454-4E47-864F-CB9FEE832FDA}" destId="{BD1FF39E-C54C-4D1B-9622-49E490CC1095}" srcOrd="7"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4301796-ECFA-45B1-8FD7-E8BD5835A0E6}">
      <dsp:nvSpPr>
        <dsp:cNvPr id="0" name=""/>
        <dsp:cNvSpPr/>
      </dsp:nvSpPr>
      <dsp:spPr>
        <a:xfrm>
          <a:off x="2647632" y="-76140"/>
          <a:ext cx="2721115" cy="2671580"/>
        </a:xfrm>
        <a:prstGeom prst="ellipse">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r>
            <a:rPr lang="en-US" sz="2300" kern="1200" dirty="0" smtClean="0"/>
            <a:t>EEC</a:t>
          </a:r>
          <a:endParaRPr lang="en-US" sz="2300" kern="1200" dirty="0"/>
        </a:p>
      </dsp:txBody>
      <dsp:txXfrm>
        <a:off x="2961606" y="283495"/>
        <a:ext cx="2093165" cy="847713"/>
      </dsp:txXfrm>
    </dsp:sp>
    <dsp:sp modelId="{8E7E390C-8EEB-4B1D-A8EF-EAA5435669D9}">
      <dsp:nvSpPr>
        <dsp:cNvPr id="0" name=""/>
        <dsp:cNvSpPr/>
      </dsp:nvSpPr>
      <dsp:spPr>
        <a:xfrm>
          <a:off x="3688447" y="1047262"/>
          <a:ext cx="2940898" cy="2726188"/>
        </a:xfrm>
        <a:prstGeom prst="ellipse">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r>
            <a:rPr lang="en-US" sz="2300" kern="1200" dirty="0" smtClean="0"/>
            <a:t>Head Start</a:t>
          </a:r>
          <a:endParaRPr lang="en-US" sz="2300" kern="1200" dirty="0"/>
        </a:p>
      </dsp:txBody>
      <dsp:txXfrm>
        <a:off x="5272007" y="1361822"/>
        <a:ext cx="1131114" cy="2097068"/>
      </dsp:txXfrm>
    </dsp:sp>
    <dsp:sp modelId="{2B3F7A95-D885-4EAD-BBD0-85586A7FA993}">
      <dsp:nvSpPr>
        <dsp:cNvPr id="0" name=""/>
        <dsp:cNvSpPr/>
      </dsp:nvSpPr>
      <dsp:spPr>
        <a:xfrm>
          <a:off x="2425481" y="2042914"/>
          <a:ext cx="3165416" cy="3036298"/>
        </a:xfrm>
        <a:prstGeom prst="ellipse">
          <a:avLst/>
        </a:prstGeom>
        <a:solidFill>
          <a:srgbClr val="00B050">
            <a:alpha val="50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r>
            <a:rPr lang="en-US" sz="2300" kern="1200" dirty="0" smtClean="0"/>
            <a:t>Federal Requirements</a:t>
          </a:r>
          <a:endParaRPr lang="en-US" sz="2300" kern="1200" dirty="0"/>
        </a:p>
      </dsp:txBody>
      <dsp:txXfrm>
        <a:off x="2790721" y="3707039"/>
        <a:ext cx="2434935" cy="963441"/>
      </dsp:txXfrm>
    </dsp:sp>
    <dsp:sp modelId="{CE169161-FC4A-4A9B-B22C-B2A0FB149234}">
      <dsp:nvSpPr>
        <dsp:cNvPr id="0" name=""/>
        <dsp:cNvSpPr/>
      </dsp:nvSpPr>
      <dsp:spPr>
        <a:xfrm>
          <a:off x="1391248" y="1066553"/>
          <a:ext cx="2932469" cy="2687606"/>
        </a:xfrm>
        <a:prstGeom prst="ellipse">
          <a:avLst/>
        </a:prstGeom>
        <a:solidFill>
          <a:schemeClr val="accent6">
            <a:lumMod val="9000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en-US" sz="2200" kern="1200" dirty="0" smtClean="0"/>
            <a:t>Public Schools</a:t>
          </a:r>
          <a:endParaRPr lang="en-US" sz="2200" kern="1200" dirty="0"/>
        </a:p>
      </dsp:txBody>
      <dsp:txXfrm>
        <a:off x="1616822" y="1376662"/>
        <a:ext cx="1127872" cy="2067389"/>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0" y="0"/>
            <a:ext cx="3036888" cy="465621"/>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defTabSz="915988">
              <a:spcBef>
                <a:spcPct val="0"/>
              </a:spcBef>
              <a:defRPr sz="1200" b="0">
                <a:cs typeface="+mn-cs"/>
              </a:defRPr>
            </a:lvl1pPr>
          </a:lstStyle>
          <a:p>
            <a:pPr>
              <a:defRPr/>
            </a:pPr>
            <a:endParaRPr lang="en-US"/>
          </a:p>
        </p:txBody>
      </p:sp>
      <p:sp>
        <p:nvSpPr>
          <p:cNvPr id="88067" name="Rectangle 3"/>
          <p:cNvSpPr>
            <a:spLocks noGrp="1" noChangeArrowheads="1"/>
          </p:cNvSpPr>
          <p:nvPr>
            <p:ph type="dt" sz="quarter" idx="1"/>
          </p:nvPr>
        </p:nvSpPr>
        <p:spPr bwMode="auto">
          <a:xfrm>
            <a:off x="3971925" y="0"/>
            <a:ext cx="3036888" cy="465621"/>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algn="r" defTabSz="915988">
              <a:spcBef>
                <a:spcPct val="0"/>
              </a:spcBef>
              <a:defRPr sz="1200" b="0">
                <a:cs typeface="+mn-cs"/>
              </a:defRPr>
            </a:lvl1pPr>
          </a:lstStyle>
          <a:p>
            <a:pPr>
              <a:defRPr/>
            </a:pPr>
            <a:endParaRPr lang="en-US"/>
          </a:p>
        </p:txBody>
      </p:sp>
      <p:sp>
        <p:nvSpPr>
          <p:cNvPr id="88068" name="Rectangle 4"/>
          <p:cNvSpPr>
            <a:spLocks noGrp="1" noChangeArrowheads="1"/>
          </p:cNvSpPr>
          <p:nvPr>
            <p:ph type="ftr" sz="quarter" idx="2"/>
          </p:nvPr>
        </p:nvSpPr>
        <p:spPr bwMode="auto">
          <a:xfrm>
            <a:off x="0" y="8829180"/>
            <a:ext cx="3036888" cy="465621"/>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defTabSz="915988">
              <a:spcBef>
                <a:spcPct val="0"/>
              </a:spcBef>
              <a:defRPr sz="1200" b="0">
                <a:cs typeface="+mn-cs"/>
              </a:defRPr>
            </a:lvl1pPr>
          </a:lstStyle>
          <a:p>
            <a:pPr>
              <a:defRPr/>
            </a:pPr>
            <a:endParaRPr lang="en-US"/>
          </a:p>
        </p:txBody>
      </p:sp>
      <p:sp>
        <p:nvSpPr>
          <p:cNvPr id="88069" name="Rectangle 5"/>
          <p:cNvSpPr>
            <a:spLocks noGrp="1" noChangeArrowheads="1"/>
          </p:cNvSpPr>
          <p:nvPr>
            <p:ph type="sldNum" sz="quarter" idx="3"/>
          </p:nvPr>
        </p:nvSpPr>
        <p:spPr bwMode="auto">
          <a:xfrm>
            <a:off x="3971925" y="8829180"/>
            <a:ext cx="3036888" cy="465621"/>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algn="r" defTabSz="915988">
              <a:spcBef>
                <a:spcPct val="0"/>
              </a:spcBef>
              <a:defRPr sz="1200" b="0">
                <a:cs typeface="+mn-cs"/>
              </a:defRPr>
            </a:lvl1pPr>
          </a:lstStyle>
          <a:p>
            <a:pPr>
              <a:defRPr/>
            </a:pPr>
            <a:fld id="{9F8AD77F-94DC-4E66-B357-8F66724057D6}"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6888" cy="465621"/>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lvl1pPr defTabSz="931863">
              <a:spcBef>
                <a:spcPct val="0"/>
              </a:spcBef>
              <a:defRPr sz="1200" b="0">
                <a:cs typeface="+mn-cs"/>
              </a:defRPr>
            </a:lvl1pPr>
          </a:lstStyle>
          <a:p>
            <a:pPr>
              <a:defRPr/>
            </a:pPr>
            <a:endParaRPr lang="en-US"/>
          </a:p>
        </p:txBody>
      </p:sp>
      <p:sp>
        <p:nvSpPr>
          <p:cNvPr id="17411" name="Rectangle 3"/>
          <p:cNvSpPr>
            <a:spLocks noGrp="1" noChangeArrowheads="1"/>
          </p:cNvSpPr>
          <p:nvPr>
            <p:ph type="dt" idx="1"/>
          </p:nvPr>
        </p:nvSpPr>
        <p:spPr bwMode="auto">
          <a:xfrm>
            <a:off x="3971925" y="0"/>
            <a:ext cx="3036888" cy="465621"/>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lvl1pPr algn="r" defTabSz="931863">
              <a:spcBef>
                <a:spcPct val="0"/>
              </a:spcBef>
              <a:defRPr sz="1200" b="0">
                <a:cs typeface="+mn-cs"/>
              </a:defRPr>
            </a:lvl1pPr>
          </a:lstStyle>
          <a:p>
            <a:pPr>
              <a:defRPr/>
            </a:pPr>
            <a:endParaRPr lang="en-US"/>
          </a:p>
        </p:txBody>
      </p:sp>
      <p:sp>
        <p:nvSpPr>
          <p:cNvPr id="3686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701675" y="4416191"/>
            <a:ext cx="5607050" cy="4182580"/>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414" name="Rectangle 6"/>
          <p:cNvSpPr>
            <a:spLocks noGrp="1" noChangeArrowheads="1"/>
          </p:cNvSpPr>
          <p:nvPr>
            <p:ph type="ftr" sz="quarter" idx="4"/>
          </p:nvPr>
        </p:nvSpPr>
        <p:spPr bwMode="auto">
          <a:xfrm>
            <a:off x="0" y="8829180"/>
            <a:ext cx="3036888" cy="465621"/>
          </a:xfrm>
          <a:prstGeom prst="rect">
            <a:avLst/>
          </a:prstGeom>
          <a:noFill/>
          <a:ln w="9525">
            <a:noFill/>
            <a:miter lim="800000"/>
            <a:headEnd/>
            <a:tailEnd/>
          </a:ln>
          <a:effectLst/>
        </p:spPr>
        <p:txBody>
          <a:bodyPr vert="horz" wrap="square" lIns="93152" tIns="46576" rIns="93152" bIns="46576" numCol="1" anchor="b" anchorCtr="0" compatLnSpc="1">
            <a:prstTxWarp prst="textNoShape">
              <a:avLst/>
            </a:prstTxWarp>
          </a:bodyPr>
          <a:lstStyle>
            <a:lvl1pPr defTabSz="931863">
              <a:spcBef>
                <a:spcPct val="0"/>
              </a:spcBef>
              <a:defRPr sz="1200" b="0">
                <a:cs typeface="+mn-cs"/>
              </a:defRPr>
            </a:lvl1pPr>
          </a:lstStyle>
          <a:p>
            <a:pPr>
              <a:defRPr/>
            </a:pPr>
            <a:endParaRPr lang="en-US"/>
          </a:p>
        </p:txBody>
      </p:sp>
      <p:sp>
        <p:nvSpPr>
          <p:cNvPr id="17415" name="Rectangle 7"/>
          <p:cNvSpPr>
            <a:spLocks noGrp="1" noChangeArrowheads="1"/>
          </p:cNvSpPr>
          <p:nvPr>
            <p:ph type="sldNum" sz="quarter" idx="5"/>
          </p:nvPr>
        </p:nvSpPr>
        <p:spPr bwMode="auto">
          <a:xfrm>
            <a:off x="3971925" y="8829180"/>
            <a:ext cx="3036888" cy="465621"/>
          </a:xfrm>
          <a:prstGeom prst="rect">
            <a:avLst/>
          </a:prstGeom>
          <a:noFill/>
          <a:ln w="9525">
            <a:noFill/>
            <a:miter lim="800000"/>
            <a:headEnd/>
            <a:tailEnd/>
          </a:ln>
          <a:effectLst/>
        </p:spPr>
        <p:txBody>
          <a:bodyPr vert="horz" wrap="square" lIns="93152" tIns="46576" rIns="93152" bIns="46576" numCol="1" anchor="b" anchorCtr="0" compatLnSpc="1">
            <a:prstTxWarp prst="textNoShape">
              <a:avLst/>
            </a:prstTxWarp>
          </a:bodyPr>
          <a:lstStyle>
            <a:lvl1pPr algn="r" defTabSz="931863">
              <a:spcBef>
                <a:spcPct val="0"/>
              </a:spcBef>
              <a:defRPr sz="1200" b="0">
                <a:cs typeface="+mn-cs"/>
              </a:defRPr>
            </a:lvl1pPr>
          </a:lstStyle>
          <a:p>
            <a:pPr>
              <a:defRPr/>
            </a:pPr>
            <a:fld id="{94FFEA04-F754-4F82-BBD8-F09D1A8C13B3}"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endParaRPr lang="en-US" dirty="0" smtClean="0"/>
          </a:p>
        </p:txBody>
      </p:sp>
      <p:sp>
        <p:nvSpPr>
          <p:cNvPr id="4" name="Slide Number Placeholder 3"/>
          <p:cNvSpPr>
            <a:spLocks noGrp="1"/>
          </p:cNvSpPr>
          <p:nvPr>
            <p:ph type="sldNum" sz="quarter" idx="5"/>
          </p:nvPr>
        </p:nvSpPr>
        <p:spPr/>
        <p:txBody>
          <a:bodyPr/>
          <a:lstStyle/>
          <a:p>
            <a:pPr>
              <a:defRPr/>
            </a:pPr>
            <a:fld id="{F01C00C6-5F37-46F8-94E6-518E1DB470EA}"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694501DE-4431-40CC-8B0F-6AAFAF533B79}" type="slidenum">
              <a:rPr lang="en-US" smtClean="0"/>
              <a:pPr>
                <a:defRPr/>
              </a:pPr>
              <a:t>3</a:t>
            </a:fld>
            <a:endParaRPr lang="en-US" dirty="0"/>
          </a:p>
        </p:txBody>
      </p:sp>
    </p:spTree>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print"/>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a:extLst/>
        </p:spPr>
        <p:txBody>
          <a:bodyPr/>
          <a:lstStyle/>
          <a:p>
            <a:pPr>
              <a:spcBef>
                <a:spcPct val="50000"/>
              </a:spcBef>
              <a:defRPr/>
            </a:pPr>
            <a:endParaRPr lang="en-US" dirty="0"/>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a:extLst/>
        </p:spPr>
        <p:txBody>
          <a:bodyPr/>
          <a:lstStyle/>
          <a:p>
            <a:pPr>
              <a:spcBef>
                <a:spcPct val="50000"/>
              </a:spcBef>
              <a:defRPr/>
            </a:pPr>
            <a:endParaRPr lang="en-US" dirty="0"/>
          </a:p>
        </p:txBody>
      </p:sp>
      <p:pic>
        <p:nvPicPr>
          <p:cNvPr id="7" name="Picture 11" descr="EEC.gif"/>
          <p:cNvPicPr>
            <a:picLocks noChangeAspect="1"/>
          </p:cNvPicPr>
          <p:nvPr userDrawn="1"/>
        </p:nvPicPr>
        <p:blipFill>
          <a:blip r:embed="rId3" cstate="print"/>
          <a:srcRect/>
          <a:stretch>
            <a:fillRect/>
          </a:stretch>
        </p:blipFill>
        <p:spPr bwMode="auto">
          <a:xfrm>
            <a:off x="5815013" y="5591175"/>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smtClean="0"/>
              <a:t>Click to edit Master title style</a:t>
            </a:r>
            <a:endParaRPr lang="en-US"/>
          </a:p>
        </p:txBody>
      </p:sp>
      <p:sp>
        <p:nvSpPr>
          <p:cNvPr id="13" name="Text Placeholder 12"/>
          <p:cNvSpPr>
            <a:spLocks noGrp="1"/>
          </p:cNvSpPr>
          <p:nvPr>
            <p:ph type="body" sz="quarter" idx="13"/>
          </p:nvPr>
        </p:nvSpPr>
        <p:spPr>
          <a:xfrm>
            <a:off x="2449513" y="3927475"/>
            <a:ext cx="5716587" cy="446088"/>
          </a:xfrm>
        </p:spPr>
        <p:txBody>
          <a:bodyPr/>
          <a:lstStyle>
            <a:lvl1pPr>
              <a:buNone/>
              <a:defRPr sz="1800">
                <a:solidFill>
                  <a:srgbClr val="000099"/>
                </a:solidFill>
              </a:defRPr>
            </a:lvl1pPr>
          </a:lstStyle>
          <a:p>
            <a:pPr lvl="0"/>
            <a:r>
              <a:rPr lang="en-US" smtClean="0"/>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fld id="{6D767FC8-C3B6-427D-939E-999DA7CD4E54}" type="datetime1">
              <a:rPr lang="en-US"/>
              <a:pPr>
                <a:defRPr/>
              </a:pPr>
              <a:t>3/4/2016</a:t>
            </a:fld>
            <a:endParaRPr lang="en-US" dirty="0"/>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a:defRPr/>
            </a:pPr>
            <a:endParaRPr lang="en-US"/>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F6202BED-6762-491D-8F43-5F1059945F8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BFD29A7C-8C35-493E-B401-F2C88E1A5C37}" type="datetime1">
              <a:rPr lang="en-US"/>
              <a:pPr>
                <a:defRPr/>
              </a:pPr>
              <a:t>3/4/2016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42A010FC-E491-4D03-B083-EB98469B5C51}"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89B598C4-266E-4432-9E79-42E1748EF9EC}" type="datetime1">
              <a:rPr lang="en-US"/>
              <a:pPr>
                <a:defRPr/>
              </a:pPr>
              <a:t>3/4/2016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A8386859-1F63-49BE-B65A-AC95A6C9AEEE}"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EED53BE7-BD42-4A7A-9829-24F8E283B0B3}" type="datetime1">
              <a:rPr lang="en-US"/>
              <a:pPr>
                <a:defRPr/>
              </a:pPr>
              <a:t>3/4/2016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9E09EEB6-8952-4E98-8912-783503AC6720}"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382000" cy="4525963"/>
          </a:xfrm>
        </p:spPr>
        <p:txBody>
          <a:bodyPr/>
          <a:lstStyle/>
          <a:p>
            <a:pPr lvl="0"/>
            <a:r>
              <a:rPr lang="en-US" noProof="0" dirty="0" smtClean="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fld id="{B0102FE0-FFBF-4072-ADE8-9C5153506439}" type="datetime1">
              <a:rPr lang="en-US"/>
              <a:pPr>
                <a:defRPr/>
              </a:pPr>
              <a:t>3/4/2016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64C2F3FA-C885-49B8-849B-FA0E6663F467}"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D13625B4-8593-43EF-8A29-494B46026DF7}" type="datetime1">
              <a:rPr lang="en-US"/>
              <a:pPr>
                <a:defRPr/>
              </a:pPr>
              <a:t>3/4/2016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A3824D08-60F8-4906-8EAC-D190CC6B8E94}"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724400" y="1600200"/>
            <a:ext cx="411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724400" y="3938588"/>
            <a:ext cx="411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2"/>
          <p:cNvSpPr>
            <a:spLocks noGrp="1" noChangeArrowheads="1"/>
          </p:cNvSpPr>
          <p:nvPr>
            <p:ph type="dt" sz="half" idx="10"/>
          </p:nvPr>
        </p:nvSpPr>
        <p:spPr>
          <a:ln/>
        </p:spPr>
        <p:txBody>
          <a:bodyPr/>
          <a:lstStyle>
            <a:lvl1pPr>
              <a:defRPr/>
            </a:lvl1pPr>
          </a:lstStyle>
          <a:p>
            <a:pPr>
              <a:defRPr/>
            </a:pPr>
            <a:fld id="{4C8C9899-D87E-4932-9444-0E5A548610C9}" type="datetime1">
              <a:rPr lang="en-US"/>
              <a:pPr>
                <a:defRPr/>
              </a:pPr>
              <a:t>3/4/2016</a:t>
            </a:fld>
            <a:endParaRPr lang="en-US" dirty="0"/>
          </a:p>
        </p:txBody>
      </p:sp>
      <p:sp>
        <p:nvSpPr>
          <p:cNvPr id="7" name="Rectangle 14"/>
          <p:cNvSpPr>
            <a:spLocks noGrp="1" noChangeArrowheads="1"/>
          </p:cNvSpPr>
          <p:nvPr>
            <p:ph type="sldNum" sz="quarter" idx="11"/>
          </p:nvPr>
        </p:nvSpPr>
        <p:spPr>
          <a:ln/>
        </p:spPr>
        <p:txBody>
          <a:bodyPr/>
          <a:lstStyle>
            <a:lvl1pPr>
              <a:defRPr/>
            </a:lvl1pPr>
          </a:lstStyle>
          <a:p>
            <a:pPr>
              <a:defRPr/>
            </a:pPr>
            <a:fld id="{969146A6-0478-475C-A797-5D1A40EC055D}"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B8CD4FE-38A0-4E59-8ADE-3E60433E155C}" type="datetime1">
              <a:rPr lang="en-US"/>
              <a:pPr>
                <a:defRPr/>
              </a:pPr>
              <a:t>3/4/2016</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08D6E84-77CA-47CA-8547-1CD71FE63582}"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20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2"/>
          </p:nvPr>
        </p:nvSpPr>
        <p:spPr>
          <a:xfrm>
            <a:off x="444500" y="277813"/>
            <a:ext cx="7132638" cy="469900"/>
          </a:xfrm>
        </p:spPr>
        <p:txBody>
          <a:bodyPr/>
          <a:lstStyle>
            <a:lvl1pPr>
              <a:buNone/>
              <a:defRPr sz="1800"/>
            </a:lvl1pPr>
          </a:lstStyle>
          <a:p>
            <a:pPr lvl="0"/>
            <a:r>
              <a:rPr lang="en-US" smtClean="0"/>
              <a:t>Click to edit Master text styles</a:t>
            </a:r>
          </a:p>
          <a:p>
            <a:pPr lvl="1"/>
            <a:r>
              <a:rPr lang="en-US" smtClean="0"/>
              <a:t>Second level</a:t>
            </a:r>
          </a:p>
        </p:txBody>
      </p:sp>
      <p:sp>
        <p:nvSpPr>
          <p:cNvPr id="4" name="Rectangle 12"/>
          <p:cNvSpPr>
            <a:spLocks noGrp="1" noChangeArrowheads="1"/>
          </p:cNvSpPr>
          <p:nvPr>
            <p:ph type="dt" sz="half" idx="13"/>
          </p:nvPr>
        </p:nvSpPr>
        <p:spPr>
          <a:ln/>
        </p:spPr>
        <p:txBody>
          <a:bodyPr/>
          <a:lstStyle>
            <a:lvl1pPr>
              <a:defRPr/>
            </a:lvl1pPr>
          </a:lstStyle>
          <a:p>
            <a:pPr>
              <a:defRPr/>
            </a:pPr>
            <a:fld id="{C2FC9195-2CAA-4529-BE81-98AB56700A1A}" type="datetime1">
              <a:rPr lang="en-US"/>
              <a:pPr>
                <a:defRPr/>
              </a:pPr>
              <a:t>3/4/2016</a:t>
            </a:fld>
            <a:endParaRPr lang="en-US" dirty="0"/>
          </a:p>
        </p:txBody>
      </p:sp>
      <p:sp>
        <p:nvSpPr>
          <p:cNvPr id="5" name="Rectangle 14"/>
          <p:cNvSpPr>
            <a:spLocks noGrp="1" noChangeArrowheads="1"/>
          </p:cNvSpPr>
          <p:nvPr>
            <p:ph type="sldNum" sz="quarter" idx="14"/>
          </p:nvPr>
        </p:nvSpPr>
        <p:spPr>
          <a:ln/>
        </p:spPr>
        <p:txBody>
          <a:bodyPr/>
          <a:lstStyle>
            <a:lvl1pPr>
              <a:defRPr/>
            </a:lvl1pPr>
          </a:lstStyle>
          <a:p>
            <a:pPr>
              <a:defRPr/>
            </a:pPr>
            <a:fld id="{38543709-02F6-4C11-9CDA-305712CA7B7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fld id="{20670C06-F29A-4671-AF64-703F31A42089}" type="datetime1">
              <a:rPr lang="en-US"/>
              <a:pPr>
                <a:defRPr/>
              </a:pPr>
              <a:t>3/4/2016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097191A3-2A26-4C7C-9BC4-9ADE73758B91}"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A7E99073-1460-4C01-8B54-868639CA6F86}" type="datetime1">
              <a:rPr lang="en-US"/>
              <a:pPr>
                <a:defRPr/>
              </a:pPr>
              <a:t>3/4/2016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D8941D65-D02D-4D5A-9DD2-79A814637C2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fld id="{17E953A9-A26F-4CC8-ADE7-AB5A4025B9BB}" type="datetime1">
              <a:rPr lang="en-US"/>
              <a:pPr>
                <a:defRPr/>
              </a:pPr>
              <a:t>3/4/2016</a:t>
            </a:fld>
            <a:endParaRPr lang="en-US" dirty="0"/>
          </a:p>
        </p:txBody>
      </p:sp>
      <p:sp>
        <p:nvSpPr>
          <p:cNvPr id="8" name="Rectangle 14"/>
          <p:cNvSpPr>
            <a:spLocks noGrp="1" noChangeArrowheads="1"/>
          </p:cNvSpPr>
          <p:nvPr>
            <p:ph type="sldNum" sz="quarter" idx="11"/>
          </p:nvPr>
        </p:nvSpPr>
        <p:spPr>
          <a:ln/>
        </p:spPr>
        <p:txBody>
          <a:bodyPr/>
          <a:lstStyle>
            <a:lvl1pPr>
              <a:defRPr/>
            </a:lvl1pPr>
          </a:lstStyle>
          <a:p>
            <a:pPr>
              <a:defRPr/>
            </a:pPr>
            <a:fld id="{A111629F-3887-4321-BE36-D494684EF34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38" y="152400"/>
            <a:ext cx="7584674" cy="722243"/>
          </a:xfrm>
        </p:spPr>
        <p:txBody>
          <a:bodyPr/>
          <a:lstStyle>
            <a:lvl1pPr>
              <a:defRPr/>
            </a:lvl1pPr>
          </a:lstStyle>
          <a:p>
            <a:r>
              <a:rPr lang="en-US" smtClean="0"/>
              <a:t>Click to edit Master title style</a:t>
            </a:r>
            <a:endParaRPr lang="en-US" dirty="0"/>
          </a:p>
        </p:txBody>
      </p:sp>
      <p:sp>
        <p:nvSpPr>
          <p:cNvPr id="3" name="Rectangle 12"/>
          <p:cNvSpPr>
            <a:spLocks noGrp="1" noChangeArrowheads="1"/>
          </p:cNvSpPr>
          <p:nvPr>
            <p:ph type="dt" sz="half" idx="10"/>
          </p:nvPr>
        </p:nvSpPr>
        <p:spPr>
          <a:ln/>
        </p:spPr>
        <p:txBody>
          <a:bodyPr/>
          <a:lstStyle>
            <a:lvl1pPr>
              <a:defRPr/>
            </a:lvl1pPr>
          </a:lstStyle>
          <a:p>
            <a:pPr>
              <a:defRPr/>
            </a:pPr>
            <a:fld id="{51A8BDE3-59A3-48D0-B469-959572E6A080}" type="datetime1">
              <a:rPr lang="en-US"/>
              <a:pPr>
                <a:defRPr/>
              </a:pPr>
              <a:t>3/4/2016</a:t>
            </a:fld>
            <a:endParaRPr lang="en-US" dirty="0"/>
          </a:p>
        </p:txBody>
      </p:sp>
      <p:sp>
        <p:nvSpPr>
          <p:cNvPr id="4" name="Rectangle 14"/>
          <p:cNvSpPr>
            <a:spLocks noGrp="1" noChangeArrowheads="1"/>
          </p:cNvSpPr>
          <p:nvPr>
            <p:ph type="sldNum" sz="quarter" idx="11"/>
          </p:nvPr>
        </p:nvSpPr>
        <p:spPr>
          <a:ln/>
        </p:spPr>
        <p:txBody>
          <a:bodyPr/>
          <a:lstStyle>
            <a:lvl1pPr>
              <a:defRPr/>
            </a:lvl1pPr>
          </a:lstStyle>
          <a:p>
            <a:pPr>
              <a:defRPr/>
            </a:pPr>
            <a:fld id="{C77F06E3-C4FA-4FEC-A6C3-3DA0B531B42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fld id="{08B30CBA-E8B8-4175-AFFE-D395FD276ED7}" type="datetime1">
              <a:rPr lang="en-US"/>
              <a:pPr>
                <a:defRPr/>
              </a:pPr>
              <a:t>3/4/2016</a:t>
            </a:fld>
            <a:endParaRPr lang="en-US" dirty="0"/>
          </a:p>
        </p:txBody>
      </p:sp>
      <p:sp>
        <p:nvSpPr>
          <p:cNvPr id="3" name="Rectangle 14"/>
          <p:cNvSpPr>
            <a:spLocks noGrp="1" noChangeArrowheads="1"/>
          </p:cNvSpPr>
          <p:nvPr>
            <p:ph type="sldNum" sz="quarter" idx="11"/>
          </p:nvPr>
        </p:nvSpPr>
        <p:spPr>
          <a:ln/>
        </p:spPr>
        <p:txBody>
          <a:bodyPr/>
          <a:lstStyle>
            <a:lvl1pPr>
              <a:defRPr/>
            </a:lvl1pPr>
          </a:lstStyle>
          <a:p>
            <a:pPr>
              <a:defRPr/>
            </a:pPr>
            <a:fld id="{DA6A6AC9-0035-4663-8C51-C1BF034509D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75C4DA14-4043-49DA-856A-9CE32CE85B0C}" type="datetime1">
              <a:rPr lang="en-US"/>
              <a:pPr>
                <a:defRPr/>
              </a:pPr>
              <a:t>3/4/2016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CF626F61-E181-4E93-8756-519CA7CB2F5A}"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FB1461A3-1A10-441D-B0FB-CD0AD081F17F}" type="datetime1">
              <a:rPr lang="en-US"/>
              <a:pPr>
                <a:defRPr/>
              </a:pPr>
              <a:t>3/4/2016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9EB82144-69A9-40B1-9C28-5352DCCD7895}" type="slidenum">
              <a:rPr lang="en-US"/>
              <a:pPr>
                <a:defRPr/>
              </a:pPr>
              <a:t>‹#›</a:t>
            </a:fld>
            <a:endParaRPr 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theme" Target="../theme/theme1.xml"/>
  <Relationship Id="rId18"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a:latin typeface="+mn-lt"/>
                <a:cs typeface="+mn-cs"/>
              </a:defRPr>
            </a:lvl1pPr>
          </a:lstStyle>
          <a:p>
            <a:pPr>
              <a:defRPr/>
            </a:pPr>
            <a:fld id="{158FF14F-9A79-4B9B-8524-AA27F5FB96D8}" type="datetime1">
              <a:rPr lang="en-US"/>
              <a:pPr>
                <a:defRPr/>
              </a:pPr>
              <a:t>3/4/2016</a:t>
            </a:fld>
            <a:endParaRPr lang="en-US" dirty="0"/>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latin typeface="+mn-lt"/>
                <a:cs typeface="+mn-cs"/>
              </a:defRPr>
            </a:lvl1pPr>
          </a:lstStyle>
          <a:p>
            <a:pPr>
              <a:defRPr/>
            </a:pPr>
            <a:fld id="{34D3B06A-D275-4440-93E7-3CC01F9D56E6}" type="slidenum">
              <a:rPr lang="en-US"/>
              <a:pPr>
                <a:defRPr/>
              </a:pPr>
              <a:t>‹#›</a:t>
            </a:fld>
            <a:endParaRPr lang="en-US" dirty="0"/>
          </a:p>
        </p:txBody>
      </p:sp>
      <p:sp>
        <p:nvSpPr>
          <p:cNvPr id="1031" name="Line 32"/>
          <p:cNvSpPr>
            <a:spLocks noChangeShapeType="1"/>
          </p:cNvSpPr>
          <p:nvPr/>
        </p:nvSpPr>
        <p:spPr bwMode="auto">
          <a:xfrm>
            <a:off x="444500" y="919163"/>
            <a:ext cx="8415338" cy="1587"/>
          </a:xfrm>
          <a:prstGeom prst="line">
            <a:avLst/>
          </a:prstGeom>
          <a:noFill/>
          <a:ln w="9525">
            <a:solidFill>
              <a:srgbClr val="0033CC"/>
            </a:solidFill>
            <a:round/>
            <a:headEnd/>
            <a:tailEnd/>
          </a:ln>
          <a:extLst/>
        </p:spPr>
        <p:txBody>
          <a:bodyPr/>
          <a:lstStyle/>
          <a:p>
            <a:pPr>
              <a:spcBef>
                <a:spcPct val="50000"/>
              </a:spcBef>
              <a:defRPr/>
            </a:pPr>
            <a:endParaRPr lang="en-US" dirty="0"/>
          </a:p>
        </p:txBody>
      </p:sp>
      <p:pic>
        <p:nvPicPr>
          <p:cNvPr id="2" name="Picture 7" descr="EEC-Happle2.gif"/>
          <p:cNvPicPr>
            <a:picLocks noChangeAspect="1"/>
          </p:cNvPicPr>
          <p:nvPr/>
        </p:nvPicPr>
        <p:blipFill>
          <a:blip r:embed="rId18" cstate="print"/>
          <a:srcRect/>
          <a:stretch>
            <a:fillRect/>
          </a:stretch>
        </p:blipFill>
        <p:spPr bwMode="auto">
          <a:xfrm>
            <a:off x="8181975" y="182563"/>
            <a:ext cx="660400" cy="65563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41"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 id="2147483836" r:id="rId12"/>
    <p:sldLayoutId id="2147483837" r:id="rId13"/>
    <p:sldLayoutId id="2147483838" r:id="rId14"/>
    <p:sldLayoutId id="2147483839" r:id="rId15"/>
    <p:sldLayoutId id="2147483842" r:id="rId16"/>
  </p:sldLayoutIdLst>
  <p:timing>
    <p:tnLst>
      <p:par>
        <p:cTn id="1" dur="indefinite" restart="never" nodeType="tmRoot"/>
      </p:par>
    </p:tnLst>
  </p:timing>
  <p:hf hdr="0" ftr="0" dt="0"/>
  <p:txStyles>
    <p:titleStyle>
      <a:lvl1pPr algn="l" rtl="0" eaLnBrk="0" fontAlgn="base" hangingPunct="0">
        <a:spcBef>
          <a:spcPct val="0"/>
        </a:spcBef>
        <a:spcAft>
          <a:spcPct val="0"/>
        </a:spcAft>
        <a:defRPr sz="2400" b="1">
          <a:solidFill>
            <a:srgbClr val="0033CC"/>
          </a:solidFill>
          <a:latin typeface="+mj-lt"/>
          <a:ea typeface="+mj-ea"/>
          <a:cs typeface="+mj-cs"/>
        </a:defRPr>
      </a:lvl1pPr>
      <a:lvl2pPr algn="l" rtl="0" eaLnBrk="0" fontAlgn="base" hangingPunct="0">
        <a:spcBef>
          <a:spcPct val="0"/>
        </a:spcBef>
        <a:spcAft>
          <a:spcPct val="0"/>
        </a:spcAft>
        <a:defRPr sz="2400" b="1">
          <a:solidFill>
            <a:srgbClr val="0033CC"/>
          </a:solidFill>
          <a:latin typeface="Verdana" pitchFamily="34" charset="0"/>
          <a:cs typeface="Arial" charset="0"/>
        </a:defRPr>
      </a:lvl2pPr>
      <a:lvl3pPr algn="l" rtl="0" eaLnBrk="0" fontAlgn="base" hangingPunct="0">
        <a:spcBef>
          <a:spcPct val="0"/>
        </a:spcBef>
        <a:spcAft>
          <a:spcPct val="0"/>
        </a:spcAft>
        <a:defRPr sz="2400" b="1">
          <a:solidFill>
            <a:srgbClr val="0033CC"/>
          </a:solidFill>
          <a:latin typeface="Verdana" pitchFamily="34" charset="0"/>
          <a:cs typeface="Arial" charset="0"/>
        </a:defRPr>
      </a:lvl3pPr>
      <a:lvl4pPr algn="l" rtl="0" eaLnBrk="0" fontAlgn="base" hangingPunct="0">
        <a:spcBef>
          <a:spcPct val="0"/>
        </a:spcBef>
        <a:spcAft>
          <a:spcPct val="0"/>
        </a:spcAft>
        <a:defRPr sz="2400" b="1">
          <a:solidFill>
            <a:srgbClr val="0033CC"/>
          </a:solidFill>
          <a:latin typeface="Verdana" pitchFamily="34" charset="0"/>
          <a:cs typeface="Arial" charset="0"/>
        </a:defRPr>
      </a:lvl4pPr>
      <a:lvl5pPr algn="l" rtl="0" eaLnBrk="0" fontAlgn="base" hangingPunct="0">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0" fontAlgn="base" hangingPunct="0">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0" fontAlgn="base" hangingPunct="0">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0" fontAlgn="base" hangingPunct="0">
        <a:spcBef>
          <a:spcPct val="20000"/>
        </a:spcBef>
        <a:spcAft>
          <a:spcPct val="0"/>
        </a:spcAft>
        <a:buClr>
          <a:srgbClr val="0033CC"/>
        </a:buClr>
        <a:buChar char="•"/>
        <a:defRPr sz="2000">
          <a:solidFill>
            <a:schemeClr val="tx1"/>
          </a:solidFill>
          <a:latin typeface="+mn-lt"/>
          <a:cs typeface="+mn-cs"/>
        </a:defRPr>
      </a:lvl3pPr>
      <a:lvl4pPr marL="1262063" indent="-233363" algn="l" rtl="0" eaLnBrk="0" fontAlgn="base" hangingPunct="0">
        <a:spcBef>
          <a:spcPct val="20000"/>
        </a:spcBef>
        <a:spcAft>
          <a:spcPct val="0"/>
        </a:spcAft>
        <a:buClr>
          <a:srgbClr val="0033CC"/>
        </a:buClr>
        <a:buChar char="–"/>
        <a:defRPr sz="2000">
          <a:solidFill>
            <a:schemeClr val="tx1"/>
          </a:solidFill>
          <a:latin typeface="+mn-lt"/>
          <a:cs typeface="+mn-cs"/>
        </a:defRPr>
      </a:lvl4pPr>
      <a:lvl5pPr marL="1600200" indent="-223838" algn="l" rtl="0" eaLnBrk="0" fontAlgn="base" hangingPunct="0">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diagramData" Target="../diagrams/data1.xml"/>
  <Relationship Id="rId3" Type="http://schemas.openxmlformats.org/officeDocument/2006/relationships/diagramLayout" Target="../diagrams/layout1.xml"/>
  <Relationship Id="rId4" Type="http://schemas.openxmlformats.org/officeDocument/2006/relationships/diagramQuickStyle" Target="../diagrams/quickStyle1.xml"/>
  <Relationship Id="rId5" Type="http://schemas.openxmlformats.org/officeDocument/2006/relationships/diagramColors" Target="../diagrams/colors1.xml"/>
  <Relationship Id="rId6" Type="http://schemas.microsoft.com/office/2007/relationships/diagramDrawing" Target="../diagrams/drawing1.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1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2230438" y="979488"/>
            <a:ext cx="6489700" cy="2457450"/>
          </a:xfrm>
        </p:spPr>
        <p:txBody>
          <a:bodyPr/>
          <a:lstStyle/>
          <a:p>
            <a:pPr eaLnBrk="1" hangingPunct="1"/>
            <a:r>
              <a:rPr lang="en-US" sz="2800" dirty="0" smtClean="0"/>
              <a:t>Massachusetts Preschool Expansion Grant </a:t>
            </a:r>
            <a:r>
              <a:rPr lang="en-US" dirty="0" smtClean="0"/>
              <a:t/>
            </a:r>
            <a:br>
              <a:rPr lang="en-US" dirty="0" smtClean="0"/>
            </a:br>
            <a:r>
              <a:rPr lang="en-US" dirty="0" smtClean="0"/>
              <a:t/>
            </a:r>
            <a:br>
              <a:rPr lang="en-US" dirty="0" smtClean="0"/>
            </a:br>
            <a:r>
              <a:rPr lang="en-US" sz="1700" b="0" i="1" dirty="0" smtClean="0"/>
              <a:t>Presentation to the Board of Early Education and Care</a:t>
            </a:r>
            <a:r>
              <a:rPr lang="en-US" sz="1800" b="0" i="1" dirty="0" smtClean="0"/>
              <a:t/>
            </a:r>
            <a:br>
              <a:rPr lang="en-US" sz="1800" b="0" i="1" dirty="0" smtClean="0"/>
            </a:br>
            <a:r>
              <a:rPr lang="en-US" sz="1800" b="0" i="1" dirty="0" smtClean="0"/>
              <a:t/>
            </a:r>
            <a:br>
              <a:rPr lang="en-US" sz="1800" b="0" i="1" dirty="0" smtClean="0"/>
            </a:br>
            <a:r>
              <a:rPr lang="en-US" sz="1800" b="0" i="1" dirty="0" smtClean="0"/>
              <a:t>March 8th, 2016</a:t>
            </a:r>
          </a:p>
        </p:txBody>
      </p:sp>
      <p:sp>
        <p:nvSpPr>
          <p:cNvPr id="4099" name="Text Placeholder 3"/>
          <p:cNvSpPr>
            <a:spLocks noGrp="1"/>
          </p:cNvSpPr>
          <p:nvPr>
            <p:ph type="body" sz="quarter" idx="13"/>
          </p:nvPr>
        </p:nvSpPr>
        <p:spPr>
          <a:xfrm>
            <a:off x="2276475" y="3814763"/>
            <a:ext cx="6118225" cy="446087"/>
          </a:xfrm>
        </p:spPr>
        <p:txBody>
          <a:bodyPr/>
          <a:lstStyle/>
          <a:p>
            <a:pPr eaLnBrk="1" hangingPunct="1"/>
            <a:r>
              <a:rPr lang="en-US" sz="1300" dirty="0" smtClean="0"/>
              <a:t>Anita Moeller, Director, Preschool Expansion Grant</a:t>
            </a:r>
          </a:p>
          <a:p>
            <a:pPr eaLnBrk="1" hangingPunct="1"/>
            <a:r>
              <a:rPr lang="en-US" sz="1300" dirty="0" smtClean="0"/>
              <a:t>Jocelyn Bowne, Senior Research Specialist </a:t>
            </a:r>
          </a:p>
          <a:p>
            <a:pPr eaLnBrk="1" hangingPunct="1"/>
            <a:r>
              <a:rPr lang="en-US" sz="1300" dirty="0" smtClean="0"/>
              <a:t>Sarah Volkenant, Senior Professional Development Specialist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3" y="152399"/>
            <a:ext cx="7769815" cy="1232263"/>
          </a:xfrm>
        </p:spPr>
        <p:txBody>
          <a:bodyPr/>
          <a:lstStyle/>
          <a:p>
            <a:r>
              <a:rPr lang="en-US" dirty="0" smtClean="0"/>
              <a:t>PEG lies in the intersection of multiple systems and offers a unique opportunity to learn from and build upon each.</a:t>
            </a:r>
            <a:endParaRPr lang="en-US" dirty="0"/>
          </a:p>
        </p:txBody>
      </p:sp>
      <p:graphicFrame>
        <p:nvGraphicFramePr>
          <p:cNvPr id="5" name="Content Placeholder 4"/>
          <p:cNvGraphicFramePr>
            <a:graphicFrameLocks noGrp="1"/>
          </p:cNvGraphicFramePr>
          <p:nvPr>
            <p:ph idx="1"/>
          </p:nvPr>
        </p:nvGraphicFramePr>
        <p:xfrm>
          <a:off x="457200" y="1632857"/>
          <a:ext cx="8020594" cy="50030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10</a:t>
            </a:fld>
            <a:endParaRPr lang="en-US" dirty="0"/>
          </a:p>
        </p:txBody>
      </p:sp>
      <p:sp>
        <p:nvSpPr>
          <p:cNvPr id="6" name="TextBox 5"/>
          <p:cNvSpPr txBox="1"/>
          <p:nvPr/>
        </p:nvSpPr>
        <p:spPr>
          <a:xfrm>
            <a:off x="3814354" y="3344088"/>
            <a:ext cx="1293223" cy="646331"/>
          </a:xfrm>
          <a:prstGeom prst="rect">
            <a:avLst/>
          </a:prstGeom>
          <a:noFill/>
          <a:ln>
            <a:noFill/>
          </a:ln>
        </p:spPr>
        <p:txBody>
          <a:bodyPr wrap="square" rtlCol="0">
            <a:spAutoFit/>
          </a:bodyPr>
          <a:lstStyle/>
          <a:p>
            <a:pPr algn="ctr"/>
            <a:r>
              <a:rPr lang="en-US" sz="3600" dirty="0" smtClean="0"/>
              <a:t>PEG</a:t>
            </a:r>
            <a:endParaRPr lang="en-US" sz="3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Areas for Consideration at the end of Year One</a:t>
            </a:r>
            <a:endParaRPr lang="en-US" dirty="0"/>
          </a:p>
        </p:txBody>
      </p:sp>
      <p:sp>
        <p:nvSpPr>
          <p:cNvPr id="3" name="Content Placeholder 2"/>
          <p:cNvSpPr>
            <a:spLocks noGrp="1"/>
          </p:cNvSpPr>
          <p:nvPr>
            <p:ph idx="1"/>
          </p:nvPr>
        </p:nvSpPr>
        <p:spPr/>
        <p:txBody>
          <a:bodyPr/>
          <a:lstStyle/>
          <a:p>
            <a:r>
              <a:rPr lang="en-US" dirty="0" smtClean="0"/>
              <a:t>System Integration</a:t>
            </a:r>
          </a:p>
          <a:p>
            <a:r>
              <a:rPr lang="en-US" dirty="0" smtClean="0"/>
              <a:t>The Workforce in PEG</a:t>
            </a:r>
          </a:p>
          <a:p>
            <a:r>
              <a:rPr lang="en-US" dirty="0" smtClean="0"/>
              <a:t>Engaging with Children and Families</a:t>
            </a:r>
            <a:endParaRPr lang="en-US" dirty="0"/>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a:t>
            </a:r>
            <a:endParaRPr lang="en-US" dirty="0"/>
          </a:p>
        </p:txBody>
      </p:sp>
      <p:sp>
        <p:nvSpPr>
          <p:cNvPr id="3" name="Content Placeholder 2"/>
          <p:cNvSpPr>
            <a:spLocks noGrp="1"/>
          </p:cNvSpPr>
          <p:nvPr>
            <p:ph idx="1"/>
          </p:nvPr>
        </p:nvSpPr>
        <p:spPr>
          <a:xfrm>
            <a:off x="457200" y="1143000"/>
            <a:ext cx="8229600" cy="4983163"/>
          </a:xfrm>
        </p:spPr>
        <p:txBody>
          <a:bodyPr>
            <a:normAutofit fontScale="92500"/>
          </a:bodyPr>
          <a:lstStyle/>
          <a:p>
            <a:r>
              <a:rPr lang="en-US" dirty="0" smtClean="0"/>
              <a:t>EEC staff participation in regular local PEG meetings (Executive Directors, Program Directors, professional development committees, etc.) </a:t>
            </a:r>
          </a:p>
          <a:p>
            <a:r>
              <a:rPr lang="en-US" dirty="0" smtClean="0"/>
              <a:t>Technical assistance audits (fiscal and programmatic) and subsequent meetings with Commissioner Weber and each Superintendent</a:t>
            </a:r>
          </a:p>
          <a:p>
            <a:r>
              <a:rPr lang="en-US" dirty="0" smtClean="0"/>
              <a:t>Intern’s interviews of PEG partners</a:t>
            </a:r>
          </a:p>
          <a:p>
            <a:r>
              <a:rPr lang="en-US" dirty="0" smtClean="0"/>
              <a:t>Annual Performance Report (APR) to USDOE</a:t>
            </a:r>
          </a:p>
          <a:p>
            <a:r>
              <a:rPr lang="en-US" dirty="0" smtClean="0"/>
              <a:t>DESE collaboration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644434"/>
          </a:xfrm>
        </p:spPr>
        <p:txBody>
          <a:bodyPr/>
          <a:lstStyle/>
          <a:p>
            <a:r>
              <a:rPr lang="en-US" dirty="0" smtClean="0"/>
              <a:t>Systems Integration</a:t>
            </a:r>
            <a:endParaRPr lang="en-US" dirty="0"/>
          </a:p>
        </p:txBody>
      </p:sp>
      <p:sp>
        <p:nvSpPr>
          <p:cNvPr id="3" name="Content Placeholder 2"/>
          <p:cNvSpPr>
            <a:spLocks noGrp="1"/>
          </p:cNvSpPr>
          <p:nvPr>
            <p:ph idx="1"/>
          </p:nvPr>
        </p:nvSpPr>
        <p:spPr>
          <a:xfrm>
            <a:off x="418011" y="901337"/>
            <a:ext cx="8382000" cy="5224828"/>
          </a:xfrm>
        </p:spPr>
        <p:txBody>
          <a:bodyPr/>
          <a:lstStyle/>
          <a:p>
            <a:r>
              <a:rPr lang="en-US" sz="1400" dirty="0" smtClean="0"/>
              <a:t>High levels of coordination and collaboration at local and state levels</a:t>
            </a:r>
          </a:p>
          <a:p>
            <a:r>
              <a:rPr lang="en-US" sz="1400" dirty="0" smtClean="0"/>
              <a:t>Grant infrastructure developed at state, LEA and ELP level involving grants, contracts, funding mechanisms and federal reporting requirements</a:t>
            </a:r>
          </a:p>
          <a:p>
            <a:r>
              <a:rPr lang="en-US" sz="1400" dirty="0" smtClean="0"/>
              <a:t>Monitoring system developed that involves:</a:t>
            </a:r>
          </a:p>
          <a:p>
            <a:pPr lvl="1"/>
            <a:r>
              <a:rPr lang="en-US" sz="1300" dirty="0" smtClean="0"/>
              <a:t>Close involvement of PEG staff at local level</a:t>
            </a:r>
          </a:p>
          <a:p>
            <a:pPr lvl="1"/>
            <a:r>
              <a:rPr lang="en-US" sz="1300" dirty="0" smtClean="0"/>
              <a:t>Joint fiscal and program audits, with a technical assistance audit first</a:t>
            </a:r>
          </a:p>
          <a:p>
            <a:pPr lvl="1"/>
            <a:r>
              <a:rPr lang="en-US" sz="1300" dirty="0" smtClean="0"/>
              <a:t>LEA audits of ELPs</a:t>
            </a:r>
          </a:p>
          <a:p>
            <a:pPr lvl="1"/>
            <a:r>
              <a:rPr lang="en-US" sz="1300" dirty="0" smtClean="0"/>
              <a:t>Regional Monitoring Teams being planned that build on existing infrastructure</a:t>
            </a:r>
          </a:p>
          <a:p>
            <a:r>
              <a:rPr lang="en-US" sz="1400" dirty="0" smtClean="0"/>
              <a:t>Resources concentrated in PEG programs (staff, materials, supports)</a:t>
            </a:r>
          </a:p>
          <a:p>
            <a:pPr lvl="1"/>
            <a:r>
              <a:rPr lang="en-US" sz="1400" dirty="0" smtClean="0"/>
              <a:t>6 months of in-kind provided by all partners for planning and design</a:t>
            </a:r>
          </a:p>
          <a:p>
            <a:pPr lvl="1"/>
            <a:r>
              <a:rPr lang="en-US" sz="1400" dirty="0" smtClean="0"/>
              <a:t>Expedited licensing process when necessary to get programs up and running</a:t>
            </a:r>
          </a:p>
          <a:p>
            <a:r>
              <a:rPr lang="en-US" sz="1400" dirty="0" smtClean="0"/>
              <a:t>Blended funding model developed in Boston</a:t>
            </a:r>
          </a:p>
          <a:p>
            <a:r>
              <a:rPr lang="en-US" sz="1400" dirty="0" smtClean="0"/>
              <a:t>Research Begun</a:t>
            </a:r>
          </a:p>
          <a:p>
            <a:pPr lvl="1"/>
            <a:r>
              <a:rPr lang="en-US" sz="1300" dirty="0" smtClean="0"/>
              <a:t>Working toward integration of a research mindset</a:t>
            </a:r>
          </a:p>
          <a:p>
            <a:pPr lvl="1"/>
            <a:r>
              <a:rPr lang="en-US" sz="1300" dirty="0" smtClean="0"/>
              <a:t>SASIDs assigned</a:t>
            </a:r>
          </a:p>
          <a:p>
            <a:pPr lvl="1"/>
            <a:r>
              <a:rPr lang="en-US" sz="1300" dirty="0" smtClean="0"/>
              <a:t>APR-required data collected on participating children</a:t>
            </a:r>
          </a:p>
          <a:p>
            <a:r>
              <a:rPr lang="en-US" sz="1400" dirty="0" smtClean="0"/>
              <a:t>Policies and procedures developed that integrate early education, public school and Head Start approaches</a:t>
            </a:r>
          </a:p>
          <a:p>
            <a:pPr lvl="1"/>
            <a:r>
              <a:rPr lang="en-US" sz="1300" dirty="0" smtClean="0"/>
              <a:t>Quick response time from EEC </a:t>
            </a:r>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Integration</a:t>
            </a:r>
            <a:endParaRPr lang="en-US" dirty="0"/>
          </a:p>
        </p:txBody>
      </p:sp>
      <p:graphicFrame>
        <p:nvGraphicFramePr>
          <p:cNvPr id="5" name="Content Placeholder 4"/>
          <p:cNvGraphicFramePr>
            <a:graphicFrameLocks noGrp="1"/>
          </p:cNvGraphicFramePr>
          <p:nvPr>
            <p:ph idx="1"/>
          </p:nvPr>
        </p:nvGraphicFramePr>
        <p:xfrm>
          <a:off x="0" y="927158"/>
          <a:ext cx="9144000" cy="5877414"/>
        </p:xfrm>
        <a:graphic>
          <a:graphicData uri="http://schemas.openxmlformats.org/drawingml/2006/table">
            <a:tbl>
              <a:tblPr firstRow="1" bandRow="1">
                <a:tableStyleId>{5C22544A-7EE6-4342-B048-85BDC9FD1C3A}</a:tableStyleId>
              </a:tblPr>
              <a:tblGrid>
                <a:gridCol w="2721793"/>
                <a:gridCol w="6422207"/>
              </a:tblGrid>
              <a:tr h="287361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chemeClr val="tx1"/>
                          </a:solidFill>
                        </a:rPr>
                        <a:t>Questions for Consideration:</a:t>
                      </a:r>
                    </a:p>
                    <a:p>
                      <a:endParaRPr lang="en-US" sz="1400" dirty="0">
                        <a:solidFill>
                          <a:schemeClr val="tx1"/>
                        </a:solidFill>
                      </a:endParaRPr>
                    </a:p>
                  </a:txBody>
                  <a:tcPr/>
                </a:tc>
                <a:tc>
                  <a:txBody>
                    <a:bodyPr/>
                    <a:lstStyle/>
                    <a:p>
                      <a:pPr>
                        <a:buFont typeface="Arial" pitchFamily="34" charset="0"/>
                        <a:buNone/>
                      </a:pPr>
                      <a:r>
                        <a:rPr lang="en-US" sz="1400" dirty="0" smtClean="0">
                          <a:solidFill>
                            <a:schemeClr val="tx1"/>
                          </a:solidFill>
                        </a:rPr>
                        <a:t>How can we support programs when</a:t>
                      </a:r>
                      <a:r>
                        <a:rPr lang="en-US" sz="1400" baseline="0" dirty="0" smtClean="0">
                          <a:solidFill>
                            <a:schemeClr val="tx1"/>
                          </a:solidFill>
                        </a:rPr>
                        <a:t> </a:t>
                      </a:r>
                      <a:r>
                        <a:rPr lang="en-US" sz="1400" dirty="0" smtClean="0">
                          <a:solidFill>
                            <a:schemeClr val="tx1"/>
                          </a:solidFill>
                        </a:rPr>
                        <a:t>conflicting policies or expected</a:t>
                      </a:r>
                      <a:r>
                        <a:rPr lang="en-US" sz="1400" baseline="0" dirty="0" smtClean="0">
                          <a:solidFill>
                            <a:schemeClr val="tx1"/>
                          </a:solidFill>
                        </a:rPr>
                        <a:t> practices</a:t>
                      </a:r>
                      <a:r>
                        <a:rPr lang="en-US" sz="1400" dirty="0" smtClean="0">
                          <a:solidFill>
                            <a:schemeClr val="tx1"/>
                          </a:solidFill>
                        </a:rPr>
                        <a:t> impede implementation?</a:t>
                      </a:r>
                    </a:p>
                    <a:p>
                      <a:pPr>
                        <a:buFont typeface="Arial" pitchFamily="34" charset="0"/>
                        <a:buNone/>
                      </a:pPr>
                      <a:endParaRPr lang="en-US" sz="1400" dirty="0" smtClean="0">
                        <a:solidFill>
                          <a:schemeClr val="tx1"/>
                        </a:solidFill>
                      </a:endParaRPr>
                    </a:p>
                    <a:p>
                      <a:pPr>
                        <a:buFont typeface="Arial" pitchFamily="34" charset="0"/>
                        <a:buNone/>
                      </a:pPr>
                      <a:r>
                        <a:rPr lang="en-US" sz="1400" dirty="0" smtClean="0">
                          <a:solidFill>
                            <a:schemeClr val="tx1"/>
                          </a:solidFill>
                        </a:rPr>
                        <a:t>What are the true costs of this program,</a:t>
                      </a:r>
                      <a:r>
                        <a:rPr lang="en-US" sz="1400" baseline="0" dirty="0" smtClean="0">
                          <a:solidFill>
                            <a:schemeClr val="tx1"/>
                          </a:solidFill>
                        </a:rPr>
                        <a:t> are in-kind supports adequately acknowledged?</a:t>
                      </a:r>
                    </a:p>
                    <a:p>
                      <a:pPr>
                        <a:buFont typeface="Arial" pitchFamily="34" charset="0"/>
                        <a:buNone/>
                      </a:pPr>
                      <a:endParaRPr lang="en-US" sz="1400" baseline="0" dirty="0" smtClean="0">
                        <a:solidFill>
                          <a:schemeClr val="tx1"/>
                        </a:solidFill>
                      </a:endParaRPr>
                    </a:p>
                    <a:p>
                      <a:pPr>
                        <a:buFont typeface="Arial" pitchFamily="34" charset="0"/>
                        <a:buNone/>
                      </a:pPr>
                      <a:r>
                        <a:rPr lang="en-US" sz="1400" baseline="0" dirty="0" smtClean="0">
                          <a:solidFill>
                            <a:schemeClr val="tx1"/>
                          </a:solidFill>
                        </a:rPr>
                        <a:t>How can blending funds support sustainability?</a:t>
                      </a:r>
                    </a:p>
                    <a:p>
                      <a:pPr>
                        <a:buFont typeface="Arial" pitchFamily="34" charset="0"/>
                        <a:buNone/>
                      </a:pPr>
                      <a:endParaRPr lang="en-US" sz="1400" baseline="0" dirty="0" smtClean="0">
                        <a:solidFill>
                          <a:schemeClr val="tx1"/>
                        </a:solidFill>
                      </a:endParaRPr>
                    </a:p>
                    <a:p>
                      <a:pPr>
                        <a:buFont typeface="Arial" pitchFamily="34" charset="0"/>
                        <a:buNone/>
                      </a:pPr>
                      <a:r>
                        <a:rPr lang="en-US" sz="1400" baseline="0" dirty="0" smtClean="0">
                          <a:solidFill>
                            <a:schemeClr val="tx1"/>
                          </a:solidFill>
                        </a:rPr>
                        <a:t>How to build a collective sense of responsibility for every child?</a:t>
                      </a:r>
                    </a:p>
                    <a:p>
                      <a:pPr>
                        <a:buFont typeface="Arial" pitchFamily="34" charset="0"/>
                        <a:buNone/>
                      </a:pPr>
                      <a:endParaRPr lang="en-US" sz="1400" baseline="0" dirty="0" smtClean="0">
                        <a:solidFill>
                          <a:schemeClr val="tx1"/>
                        </a:solidFill>
                      </a:endParaRPr>
                    </a:p>
                    <a:p>
                      <a:pPr>
                        <a:buFont typeface="Arial" pitchFamily="34" charset="0"/>
                        <a:buNone/>
                      </a:pPr>
                      <a:r>
                        <a:rPr lang="en-US" sz="1400" dirty="0" smtClean="0">
                          <a:solidFill>
                            <a:schemeClr val="tx1"/>
                          </a:solidFill>
                        </a:rPr>
                        <a:t>How  to build program capacity to use data to</a:t>
                      </a:r>
                      <a:r>
                        <a:rPr lang="en-US" sz="1400" baseline="0" dirty="0" smtClean="0">
                          <a:solidFill>
                            <a:schemeClr val="tx1"/>
                          </a:solidFill>
                        </a:rPr>
                        <a:t> inform program design?</a:t>
                      </a:r>
                      <a:endParaRPr lang="en-US" sz="1400" dirty="0" smtClean="0">
                        <a:solidFill>
                          <a:schemeClr val="tx1"/>
                        </a:solidFill>
                      </a:endParaRPr>
                    </a:p>
                    <a:p>
                      <a:pPr>
                        <a:buFont typeface="Arial" pitchFamily="34" charset="0"/>
                        <a:buNone/>
                      </a:pPr>
                      <a:endParaRPr lang="en-US" sz="1400" dirty="0">
                        <a:solidFill>
                          <a:schemeClr val="tx1"/>
                        </a:solidFill>
                      </a:endParaRPr>
                    </a:p>
                  </a:txBody>
                  <a:tcPr/>
                </a:tc>
              </a:tr>
              <a:tr h="1675610">
                <a:tc>
                  <a:txBody>
                    <a:bodyPr/>
                    <a:lstStyle/>
                    <a:p>
                      <a:r>
                        <a:rPr lang="en-US" sz="1400" dirty="0" smtClean="0"/>
                        <a:t>What can we learn from PEG:</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400" baseline="0" dirty="0" smtClean="0"/>
                        <a:t> </a:t>
                      </a:r>
                      <a:r>
                        <a:rPr lang="en-US" sz="1300" baseline="0" dirty="0" smtClean="0"/>
                        <a:t>Frustrations and concerns of leadership resulting from conflicting systems</a:t>
                      </a:r>
                    </a:p>
                    <a:p>
                      <a:pPr>
                        <a:buFont typeface="Arial" pitchFamily="34" charset="0"/>
                        <a:buChar char="•"/>
                      </a:pPr>
                      <a:r>
                        <a:rPr lang="en-US" sz="1300" baseline="0" dirty="0" smtClean="0"/>
                        <a:t> Budgeted costs, in-kind contribution and use of blended funds</a:t>
                      </a:r>
                    </a:p>
                    <a:p>
                      <a:pPr>
                        <a:buFont typeface="Arial" pitchFamily="34" charset="0"/>
                        <a:buChar char="•"/>
                      </a:pPr>
                      <a:r>
                        <a:rPr lang="en-US" sz="1300" baseline="0" dirty="0" smtClean="0"/>
                        <a:t> Program leadership experience of the collaboration and relationships build across systems</a:t>
                      </a:r>
                    </a:p>
                    <a:p>
                      <a:pPr>
                        <a:buFont typeface="Arial" pitchFamily="34" charset="0"/>
                        <a:buChar char="•"/>
                      </a:pPr>
                      <a:r>
                        <a:rPr lang="en-US" sz="1300" baseline="0" dirty="0" smtClean="0"/>
                        <a:t> Extent to which communities redesign and integrate systems to prioritize the needs of children and families</a:t>
                      </a:r>
                    </a:p>
                    <a:p>
                      <a:pPr>
                        <a:buFont typeface="Arial" pitchFamily="34" charset="0"/>
                        <a:buChar char="•"/>
                      </a:pPr>
                      <a:r>
                        <a:rPr lang="en-US" sz="1300" baseline="0" dirty="0" smtClean="0"/>
                        <a:t> Program use of data provided by Abt and data collected independently</a:t>
                      </a:r>
                    </a:p>
                  </a:txBody>
                  <a:tcPr/>
                </a:tc>
              </a:tr>
              <a:tr h="1107294">
                <a:tc>
                  <a:txBody>
                    <a:bodyPr/>
                    <a:lstStyle/>
                    <a:p>
                      <a:r>
                        <a:rPr lang="en-US" sz="1400" dirty="0" smtClean="0"/>
                        <a:t>Data Sources:</a:t>
                      </a:r>
                      <a:endParaRPr lang="en-US" sz="1400" dirty="0"/>
                    </a:p>
                  </a:txBody>
                  <a:tcPr/>
                </a:tc>
                <a:tc>
                  <a:txBody>
                    <a:bodyPr/>
                    <a:lstStyle/>
                    <a:p>
                      <a:pPr>
                        <a:buFont typeface="Arial" pitchFamily="34" charset="0"/>
                        <a:buChar char="•"/>
                      </a:pPr>
                      <a:r>
                        <a:rPr lang="en-US" sz="1300" baseline="0" dirty="0" smtClean="0"/>
                        <a:t> Interviews with EEC, LEA and ELP leadership</a:t>
                      </a:r>
                    </a:p>
                    <a:p>
                      <a:pPr>
                        <a:buFont typeface="Arial" pitchFamily="34" charset="0"/>
                        <a:buChar char="•"/>
                      </a:pPr>
                      <a:r>
                        <a:rPr lang="en-US" sz="1300" baseline="0" dirty="0" smtClean="0"/>
                        <a:t> Standardized measure of collaboration across PEG leadership teams </a:t>
                      </a:r>
                    </a:p>
                    <a:p>
                      <a:pPr>
                        <a:buFont typeface="Arial" pitchFamily="34" charset="0"/>
                        <a:buChar char="•"/>
                      </a:pPr>
                      <a:r>
                        <a:rPr lang="en-US" sz="1300" baseline="0" dirty="0" smtClean="0"/>
                        <a:t>Ongoing involvement and monitoring by EEC staff</a:t>
                      </a:r>
                    </a:p>
                  </a:txBody>
                  <a:tcPr/>
                </a:tc>
              </a:tr>
            </a:tbl>
          </a:graphicData>
        </a:graphic>
      </p:graphicFrame>
      <p:sp>
        <p:nvSpPr>
          <p:cNvPr id="4" name="Slide Number Placeholder 3"/>
          <p:cNvSpPr>
            <a:spLocks noGrp="1"/>
          </p:cNvSpPr>
          <p:nvPr>
            <p:ph type="sldNum" sz="quarter" idx="12"/>
          </p:nvPr>
        </p:nvSpPr>
        <p:spPr/>
        <p:txBody>
          <a:bodyPr/>
          <a:lstStyle/>
          <a:p>
            <a:pPr>
              <a:defRPr/>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Workforce in PEG</a:t>
            </a:r>
            <a:endParaRPr lang="en-US" dirty="0"/>
          </a:p>
        </p:txBody>
      </p:sp>
      <p:sp>
        <p:nvSpPr>
          <p:cNvPr id="3" name="Content Placeholder 2"/>
          <p:cNvSpPr>
            <a:spLocks noGrp="1"/>
          </p:cNvSpPr>
          <p:nvPr>
            <p:ph idx="1"/>
          </p:nvPr>
        </p:nvSpPr>
        <p:spPr>
          <a:xfrm>
            <a:off x="522515" y="862149"/>
            <a:ext cx="8382000" cy="5264015"/>
          </a:xfrm>
        </p:spPr>
        <p:txBody>
          <a:bodyPr/>
          <a:lstStyle/>
          <a:p>
            <a:r>
              <a:rPr lang="en-US" sz="1800" dirty="0" smtClean="0"/>
              <a:t>At least 1 BA degreed teacher in each room</a:t>
            </a:r>
          </a:p>
          <a:p>
            <a:r>
              <a:rPr lang="en-US" sz="1800" dirty="0" smtClean="0"/>
              <a:t>Salaries are commensurate with public schools</a:t>
            </a:r>
          </a:p>
          <a:p>
            <a:r>
              <a:rPr lang="en-US" sz="1800" dirty="0" smtClean="0"/>
              <a:t>Classrooms staffed  full day &amp; full year (8-10hrs/day)</a:t>
            </a:r>
          </a:p>
          <a:p>
            <a:r>
              <a:rPr lang="en-US" sz="1800" dirty="0" smtClean="0"/>
              <a:t>Most have opted to have 3 teachers per room consistently</a:t>
            </a:r>
          </a:p>
          <a:p>
            <a:pPr lvl="1"/>
            <a:r>
              <a:rPr lang="en-US" sz="1600" dirty="0" smtClean="0"/>
              <a:t>Allows for non-instructional time</a:t>
            </a:r>
            <a:endParaRPr lang="en-US" sz="1800" dirty="0" smtClean="0"/>
          </a:p>
          <a:p>
            <a:r>
              <a:rPr lang="en-US" sz="1800" dirty="0" smtClean="0"/>
              <a:t>Professional development approaches vary</a:t>
            </a:r>
          </a:p>
          <a:p>
            <a:pPr lvl="1"/>
            <a:r>
              <a:rPr lang="en-US" sz="1400" dirty="0" smtClean="0"/>
              <a:t>Building a shared vision and approach via locally driven planning that balances EEC, program and community priorities</a:t>
            </a:r>
          </a:p>
          <a:p>
            <a:pPr lvl="1"/>
            <a:r>
              <a:rPr lang="en-US" sz="1400" dirty="0" smtClean="0"/>
              <a:t>Coaching provided in 4/5  communities and seen as effective</a:t>
            </a:r>
          </a:p>
          <a:p>
            <a:pPr lvl="1"/>
            <a:r>
              <a:rPr lang="en-US" sz="1400" dirty="0" smtClean="0"/>
              <a:t>Joint professional development taking place</a:t>
            </a:r>
            <a:endParaRPr lang="en-US" sz="1800" dirty="0" smtClean="0"/>
          </a:p>
          <a:p>
            <a:pPr lvl="1"/>
            <a:r>
              <a:rPr lang="en-US" sz="1400" dirty="0" smtClean="0"/>
              <a:t>Shared curriculum leads to joint professional development and connections to coaching around the curriculum</a:t>
            </a:r>
          </a:p>
          <a:p>
            <a:pPr lvl="1"/>
            <a:r>
              <a:rPr lang="en-US" sz="1400" dirty="0" smtClean="0"/>
              <a:t>There is an understanding of the need to support the implementation of a specific curriculum in some programs</a:t>
            </a:r>
          </a:p>
          <a:p>
            <a:endParaRPr lang="en-US" sz="1800" dirty="0" smtClean="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Workforce in PEG</a:t>
            </a:r>
            <a:endParaRPr lang="en-US" dirty="0"/>
          </a:p>
        </p:txBody>
      </p:sp>
      <p:graphicFrame>
        <p:nvGraphicFramePr>
          <p:cNvPr id="5" name="Content Placeholder 4"/>
          <p:cNvGraphicFramePr>
            <a:graphicFrameLocks noGrp="1"/>
          </p:cNvGraphicFramePr>
          <p:nvPr>
            <p:ph idx="1"/>
          </p:nvPr>
        </p:nvGraphicFramePr>
        <p:xfrm>
          <a:off x="0" y="901338"/>
          <a:ext cx="9144000" cy="6380928"/>
        </p:xfrm>
        <a:graphic>
          <a:graphicData uri="http://schemas.openxmlformats.org/drawingml/2006/table">
            <a:tbl>
              <a:tblPr firstRow="1" bandRow="1">
                <a:tableStyleId>{5C22544A-7EE6-4342-B048-85BDC9FD1C3A}</a:tableStyleId>
              </a:tblPr>
              <a:tblGrid>
                <a:gridCol w="2721793"/>
                <a:gridCol w="6422207"/>
              </a:tblGrid>
              <a:tr h="27025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chemeClr val="tx1"/>
                          </a:solidFill>
                        </a:rPr>
                        <a:t>Questions for Consideration:</a:t>
                      </a:r>
                    </a:p>
                    <a:p>
                      <a:endParaRPr lang="en-US" sz="1400" dirty="0">
                        <a:solidFill>
                          <a:schemeClr val="tx1"/>
                        </a:solidFill>
                      </a:endParaRPr>
                    </a:p>
                  </a:txBody>
                  <a:tcPr/>
                </a:tc>
                <a:tc>
                  <a:txBody>
                    <a:bodyPr/>
                    <a:lstStyle/>
                    <a:p>
                      <a:pPr>
                        <a:buFont typeface="Arial" pitchFamily="34" charset="0"/>
                        <a:buNone/>
                      </a:pPr>
                      <a:r>
                        <a:rPr lang="en-US" sz="1400" baseline="0" dirty="0" smtClean="0">
                          <a:solidFill>
                            <a:schemeClr val="tx1"/>
                          </a:solidFill>
                        </a:rPr>
                        <a:t>What are the workforce development needs of program leadership and coaches? </a:t>
                      </a:r>
                    </a:p>
                    <a:p>
                      <a:pPr>
                        <a:buFont typeface="Arial" pitchFamily="34" charset="0"/>
                        <a:buNone/>
                      </a:pPr>
                      <a:endParaRPr lang="en-US" sz="1400" baseline="0" dirty="0" smtClean="0">
                        <a:solidFill>
                          <a:schemeClr val="tx1"/>
                        </a:solidFill>
                      </a:endParaRPr>
                    </a:p>
                    <a:p>
                      <a:pPr>
                        <a:buFont typeface="Arial" pitchFamily="34" charset="0"/>
                        <a:buNone/>
                      </a:pPr>
                      <a:r>
                        <a:rPr lang="en-US" sz="1400" baseline="0" dirty="0" smtClean="0">
                          <a:solidFill>
                            <a:schemeClr val="tx1"/>
                          </a:solidFill>
                        </a:rPr>
                        <a:t>How do we align classroom practices while respecting the varying priorities  across the system serving preschoolers? </a:t>
                      </a:r>
                    </a:p>
                    <a:p>
                      <a:pPr>
                        <a:buFont typeface="Arial" pitchFamily="34" charset="0"/>
                        <a:buNone/>
                      </a:pPr>
                      <a:endParaRPr lang="en-US" sz="1400" baseline="0" dirty="0" smtClean="0">
                        <a:solidFill>
                          <a:schemeClr val="tx1"/>
                        </a:solidFill>
                      </a:endParaRPr>
                    </a:p>
                    <a:p>
                      <a:pPr>
                        <a:buFont typeface="Arial" pitchFamily="34" charset="0"/>
                        <a:buNone/>
                      </a:pPr>
                      <a:r>
                        <a:rPr lang="en-US" sz="1400" baseline="0" dirty="0" smtClean="0">
                          <a:solidFill>
                            <a:schemeClr val="tx1"/>
                          </a:solidFill>
                        </a:rPr>
                        <a:t>What does it take to retain teachers?</a:t>
                      </a:r>
                    </a:p>
                    <a:p>
                      <a:pPr>
                        <a:buFont typeface="Arial" pitchFamily="34" charset="0"/>
                        <a:buNone/>
                      </a:pPr>
                      <a:endParaRPr lang="en-US" sz="1400" baseline="0" dirty="0" smtClean="0">
                        <a:solidFill>
                          <a:schemeClr val="tx1"/>
                        </a:solidFill>
                      </a:endParaRPr>
                    </a:p>
                    <a:p>
                      <a:pPr>
                        <a:buFont typeface="Arial" pitchFamily="34" charset="0"/>
                        <a:buNone/>
                      </a:pPr>
                      <a:r>
                        <a:rPr lang="en-US" sz="1400" baseline="0" dirty="0" smtClean="0">
                          <a:solidFill>
                            <a:schemeClr val="tx1"/>
                          </a:solidFill>
                        </a:rPr>
                        <a:t>How to manage tension between an 8 hr day and time for teacher planning and development?</a:t>
                      </a:r>
                    </a:p>
                    <a:p>
                      <a:pPr>
                        <a:buFont typeface="Arial" pitchFamily="34" charset="0"/>
                        <a:buNone/>
                      </a:pPr>
                      <a:endParaRPr lang="en-US" sz="1400" baseline="0" dirty="0" smtClean="0">
                        <a:solidFill>
                          <a:schemeClr val="tx1"/>
                        </a:solidFill>
                      </a:endParaRPr>
                    </a:p>
                    <a:p>
                      <a:pPr>
                        <a:buFont typeface="Arial" pitchFamily="34" charset="0"/>
                        <a:buNone/>
                      </a:pPr>
                      <a:r>
                        <a:rPr lang="en-US" sz="1400" baseline="0" dirty="0" smtClean="0">
                          <a:solidFill>
                            <a:schemeClr val="tx1"/>
                          </a:solidFill>
                        </a:rPr>
                        <a:t>How to support experienced teachers and deepen practice?</a:t>
                      </a:r>
                    </a:p>
                    <a:p>
                      <a:pPr>
                        <a:buFont typeface="Arial" pitchFamily="34" charset="0"/>
                        <a:buNone/>
                      </a:pPr>
                      <a:endParaRPr lang="en-US" sz="1400" baseline="0" dirty="0" smtClean="0">
                        <a:solidFill>
                          <a:schemeClr val="tx1"/>
                        </a:solidFill>
                      </a:endParaRPr>
                    </a:p>
                    <a:p>
                      <a:pPr>
                        <a:buFont typeface="Arial" pitchFamily="34" charset="0"/>
                        <a:buNone/>
                      </a:pPr>
                      <a:r>
                        <a:rPr lang="en-US" sz="1400" baseline="0" dirty="0" smtClean="0">
                          <a:solidFill>
                            <a:schemeClr val="tx1"/>
                          </a:solidFill>
                        </a:rPr>
                        <a:t>How specific should EEC’s guidance be around curriculum use and dosage and nature of professional development? </a:t>
                      </a:r>
                    </a:p>
                    <a:p>
                      <a:pPr>
                        <a:buFont typeface="Arial" pitchFamily="34" charset="0"/>
                        <a:buChar char="•"/>
                      </a:pPr>
                      <a:endParaRPr lang="en-US" sz="1400" dirty="0">
                        <a:solidFill>
                          <a:schemeClr val="tx1"/>
                        </a:solidFill>
                      </a:endParaRPr>
                    </a:p>
                  </a:txBody>
                  <a:tcPr/>
                </a:tc>
              </a:tr>
              <a:tr h="1092511">
                <a:tc>
                  <a:txBody>
                    <a:bodyPr/>
                    <a:lstStyle/>
                    <a:p>
                      <a:r>
                        <a:rPr lang="en-US" sz="1400" dirty="0" smtClean="0"/>
                        <a:t>What we can learn from PEG:</a:t>
                      </a:r>
                      <a:endParaRPr lang="en-US" sz="1400" dirty="0"/>
                    </a:p>
                  </a:txBody>
                  <a:tcPr/>
                </a:tc>
                <a:tc>
                  <a:txBody>
                    <a:bodyPr/>
                    <a:lstStyle/>
                    <a:p>
                      <a:pPr>
                        <a:buFont typeface="Arial" pitchFamily="34" charset="0"/>
                        <a:buChar char="•"/>
                      </a:pPr>
                      <a:r>
                        <a:rPr lang="en-US" sz="1400" dirty="0" smtClean="0"/>
                        <a:t> How </a:t>
                      </a:r>
                      <a:r>
                        <a:rPr lang="en-US" sz="1400" baseline="0" dirty="0" smtClean="0"/>
                        <a:t>each community addresses these issues</a:t>
                      </a:r>
                    </a:p>
                    <a:p>
                      <a:pPr>
                        <a:buFont typeface="Arial" pitchFamily="34" charset="0"/>
                        <a:buChar char="•"/>
                      </a:pPr>
                      <a:r>
                        <a:rPr lang="en-US" sz="1400" baseline="0" dirty="0" smtClean="0"/>
                        <a:t> What supports are desired at each level of the system</a:t>
                      </a:r>
                    </a:p>
                    <a:p>
                      <a:pPr>
                        <a:buFont typeface="Arial" pitchFamily="34" charset="0"/>
                        <a:buChar char="•"/>
                      </a:pPr>
                      <a:r>
                        <a:rPr lang="en-US" sz="1400" baseline="0" dirty="0" smtClean="0"/>
                        <a:t> What approaches are believed to be most effective</a:t>
                      </a:r>
                    </a:p>
                    <a:p>
                      <a:pPr>
                        <a:buFont typeface="Arial" pitchFamily="34" charset="0"/>
                        <a:buChar char="•"/>
                      </a:pPr>
                      <a:r>
                        <a:rPr lang="en-US" sz="1400" baseline="0" dirty="0" smtClean="0"/>
                        <a:t> What relationships exist between different approaches and teacher retention and classroom quality</a:t>
                      </a:r>
                      <a:endParaRPr lang="en-US" sz="1400" dirty="0"/>
                    </a:p>
                  </a:txBody>
                  <a:tcPr/>
                </a:tc>
              </a:tr>
              <a:tr h="1717488">
                <a:tc>
                  <a:txBody>
                    <a:bodyPr/>
                    <a:lstStyle/>
                    <a:p>
                      <a:r>
                        <a:rPr lang="en-US" sz="1400" dirty="0" smtClean="0"/>
                        <a:t>Data Sources:</a:t>
                      </a:r>
                      <a:endParaRPr lang="en-US" sz="1400" dirty="0"/>
                    </a:p>
                  </a:txBody>
                  <a:tcPr/>
                </a:tc>
                <a:tc>
                  <a:txBody>
                    <a:bodyPr/>
                    <a:lstStyle/>
                    <a:p>
                      <a:pPr>
                        <a:buFont typeface="Arial" pitchFamily="34" charset="0"/>
                        <a:buChar char="•"/>
                      </a:pPr>
                      <a:r>
                        <a:rPr lang="en-US" sz="1400" dirty="0" smtClean="0"/>
                        <a:t> Interviews with LEA and</a:t>
                      </a:r>
                      <a:r>
                        <a:rPr lang="en-US" sz="1400" baseline="0" dirty="0" smtClean="0"/>
                        <a:t> ELP leadership, program directors and coaches</a:t>
                      </a:r>
                    </a:p>
                    <a:p>
                      <a:pPr>
                        <a:buFont typeface="Arial" pitchFamily="34" charset="0"/>
                        <a:buChar char="•"/>
                      </a:pPr>
                      <a:r>
                        <a:rPr lang="en-US" sz="1400" baseline="0" dirty="0" smtClean="0"/>
                        <a:t> Focus groups and surveys of teachers.</a:t>
                      </a:r>
                    </a:p>
                    <a:p>
                      <a:pPr>
                        <a:buFont typeface="Arial" pitchFamily="34" charset="0"/>
                        <a:buChar char="•"/>
                      </a:pPr>
                      <a:r>
                        <a:rPr lang="en-US" sz="1400" baseline="0" dirty="0" smtClean="0"/>
                        <a:t> Classroom quality observations using: CLASS, ELLCO, COEMET, Snapshot</a:t>
                      </a:r>
                    </a:p>
                    <a:p>
                      <a:pPr>
                        <a:buFont typeface="Arial" pitchFamily="34" charset="0"/>
                        <a:buChar char="•"/>
                      </a:pPr>
                      <a:r>
                        <a:rPr lang="en-US" sz="1400" baseline="0" dirty="0" smtClean="0"/>
                        <a:t> Ongoing involvement and monitoring by EEC staff</a:t>
                      </a:r>
                    </a:p>
                  </a:txBody>
                  <a:tcPr/>
                </a:tc>
              </a:tr>
            </a:tbl>
          </a:graphicData>
        </a:graphic>
      </p:graphicFrame>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Engaging Children and Families in PEG</a:t>
            </a:r>
            <a:endParaRPr lang="en-US" dirty="0"/>
          </a:p>
        </p:txBody>
      </p:sp>
      <p:sp>
        <p:nvSpPr>
          <p:cNvPr id="3" name="Content Placeholder 2"/>
          <p:cNvSpPr>
            <a:spLocks noGrp="1"/>
          </p:cNvSpPr>
          <p:nvPr>
            <p:ph idx="1"/>
          </p:nvPr>
        </p:nvSpPr>
        <p:spPr>
          <a:xfrm>
            <a:off x="457200" y="875212"/>
            <a:ext cx="8382000" cy="5630092"/>
          </a:xfrm>
        </p:spPr>
        <p:txBody>
          <a:bodyPr/>
          <a:lstStyle/>
          <a:p>
            <a:r>
              <a:rPr lang="en-US" sz="1400" dirty="0" smtClean="0"/>
              <a:t>Outreach</a:t>
            </a:r>
          </a:p>
          <a:p>
            <a:pPr lvl="1"/>
            <a:r>
              <a:rPr lang="en-US" sz="1400" dirty="0" smtClean="0"/>
              <a:t>Extensive outreach was required in most communities</a:t>
            </a:r>
          </a:p>
          <a:p>
            <a:pPr lvl="1"/>
            <a:r>
              <a:rPr lang="en-US" sz="1400" dirty="0" smtClean="0"/>
              <a:t>Collaboration with CFCEs and other community-based organizations </a:t>
            </a:r>
          </a:p>
          <a:p>
            <a:r>
              <a:rPr lang="en-US" sz="1400" dirty="0" smtClean="0"/>
              <a:t>Enrollment</a:t>
            </a:r>
          </a:p>
          <a:p>
            <a:pPr lvl="1"/>
            <a:r>
              <a:rPr lang="en-US" sz="1400" dirty="0" smtClean="0"/>
              <a:t>Point of entry varied from public school and programs: included eligibility determination, SASID assignment, and in some communities match to family need</a:t>
            </a:r>
          </a:p>
          <a:p>
            <a:pPr lvl="1"/>
            <a:r>
              <a:rPr lang="en-US" sz="1400" dirty="0" smtClean="0"/>
              <a:t>Added flexibility to allow prior early education experience without supplanting existing subsidies in 4 communities</a:t>
            </a:r>
          </a:p>
          <a:p>
            <a:pPr lvl="1"/>
            <a:r>
              <a:rPr lang="en-US" sz="1400" dirty="0" smtClean="0"/>
              <a:t>Allowed blend with subsidy system in Boston</a:t>
            </a:r>
          </a:p>
          <a:p>
            <a:r>
              <a:rPr lang="en-US" sz="1400" dirty="0" smtClean="0"/>
              <a:t>Family Engagement</a:t>
            </a:r>
          </a:p>
          <a:p>
            <a:pPr lvl="1"/>
            <a:r>
              <a:rPr lang="en-US" sz="1400" dirty="0" smtClean="0"/>
              <a:t>Multiple approaches taken with high level of participation in many communities; home visits, family events at the program and in community, </a:t>
            </a:r>
          </a:p>
          <a:p>
            <a:r>
              <a:rPr lang="en-US" sz="1400" dirty="0" smtClean="0"/>
              <a:t>Attendance</a:t>
            </a:r>
          </a:p>
          <a:p>
            <a:pPr lvl="1"/>
            <a:r>
              <a:rPr lang="en-US" sz="1400" dirty="0" smtClean="0"/>
              <a:t>Programs report challenges due to chronic absenteeism</a:t>
            </a:r>
          </a:p>
          <a:p>
            <a:pPr lvl="1"/>
            <a:r>
              <a:rPr lang="en-US" sz="1400" dirty="0" smtClean="0"/>
              <a:t>Supported integration with family engagement </a:t>
            </a:r>
          </a:p>
          <a:p>
            <a:r>
              <a:rPr lang="en-US" sz="1400" dirty="0" smtClean="0"/>
              <a:t>Transitions</a:t>
            </a:r>
          </a:p>
          <a:p>
            <a:pPr lvl="1"/>
            <a:r>
              <a:rPr lang="en-US" sz="1400" dirty="0" smtClean="0"/>
              <a:t>Planning regarding communication of information about children to K teachers, including use of TS Gold data</a:t>
            </a:r>
          </a:p>
          <a:p>
            <a:pPr lvl="1"/>
            <a:r>
              <a:rPr lang="en-US" sz="1400" dirty="0" smtClean="0"/>
              <a:t>Planning for support for Kindergarten registration</a:t>
            </a:r>
          </a:p>
          <a:p>
            <a:pPr lvl="1"/>
            <a:r>
              <a:rPr lang="en-US" sz="1400" dirty="0" smtClean="0"/>
              <a:t>Working on improved process for referral and service provision  for children with special needs</a:t>
            </a:r>
          </a:p>
          <a:p>
            <a:pPr lvl="1"/>
            <a:endParaRPr lang="en-US" sz="1400" dirty="0" smtClean="0"/>
          </a:p>
          <a:p>
            <a:pPr lvl="1"/>
            <a:endParaRPr lang="en-US" sz="1400" dirty="0" smtClean="0"/>
          </a:p>
          <a:p>
            <a:pPr lvl="1"/>
            <a:endParaRPr lang="en-US" sz="1400" dirty="0" smtClean="0"/>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Engaging Children and Families in PEG</a:t>
            </a:r>
            <a:endParaRPr lang="en-US" dirty="0"/>
          </a:p>
        </p:txBody>
      </p:sp>
      <p:graphicFrame>
        <p:nvGraphicFramePr>
          <p:cNvPr id="5" name="Content Placeholder 4"/>
          <p:cNvGraphicFramePr>
            <a:graphicFrameLocks noGrp="1"/>
          </p:cNvGraphicFramePr>
          <p:nvPr>
            <p:ph idx="1"/>
          </p:nvPr>
        </p:nvGraphicFramePr>
        <p:xfrm>
          <a:off x="222068" y="901339"/>
          <a:ext cx="8921931" cy="5841095"/>
        </p:xfrm>
        <a:graphic>
          <a:graphicData uri="http://schemas.openxmlformats.org/drawingml/2006/table">
            <a:tbl>
              <a:tblPr firstRow="1" bandRow="1">
                <a:tableStyleId>{5C22544A-7EE6-4342-B048-85BDC9FD1C3A}</a:tableStyleId>
              </a:tblPr>
              <a:tblGrid>
                <a:gridCol w="2655692"/>
                <a:gridCol w="6266239"/>
              </a:tblGrid>
              <a:tr h="28421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chemeClr val="tx1"/>
                          </a:solidFill>
                        </a:rPr>
                        <a:t>Questions for Consideration:</a:t>
                      </a:r>
                    </a:p>
                    <a:p>
                      <a:endParaRPr lang="en-US" sz="1400" dirty="0">
                        <a:solidFill>
                          <a:schemeClr val="tx1"/>
                        </a:solidFill>
                      </a:endParaRPr>
                    </a:p>
                  </a:txBody>
                  <a:tcPr/>
                </a:tc>
                <a:tc>
                  <a:txBody>
                    <a:bodyPr/>
                    <a:lstStyle/>
                    <a:p>
                      <a:pPr>
                        <a:buFont typeface="Arial" pitchFamily="34" charset="0"/>
                        <a:buNone/>
                      </a:pPr>
                      <a:r>
                        <a:rPr lang="en-US" sz="1400" dirty="0" smtClean="0">
                          <a:solidFill>
                            <a:schemeClr val="tx1"/>
                          </a:solidFill>
                        </a:rPr>
                        <a:t>How can we build systems within each community</a:t>
                      </a:r>
                      <a:r>
                        <a:rPr lang="en-US" sz="1400" baseline="0" dirty="0" smtClean="0">
                          <a:solidFill>
                            <a:schemeClr val="tx1"/>
                          </a:solidFill>
                        </a:rPr>
                        <a:t> for connecting with all families including the “hard to reach”</a:t>
                      </a:r>
                    </a:p>
                    <a:p>
                      <a:pPr>
                        <a:buFont typeface="Arial" pitchFamily="34" charset="0"/>
                        <a:buNone/>
                      </a:pPr>
                      <a:endParaRPr lang="en-US" sz="1400" baseline="0" dirty="0" smtClean="0">
                        <a:solidFill>
                          <a:schemeClr val="tx1"/>
                        </a:solidFill>
                      </a:endParaRPr>
                    </a:p>
                    <a:p>
                      <a:pPr>
                        <a:buFont typeface="Arial" pitchFamily="34" charset="0"/>
                        <a:buNone/>
                      </a:pPr>
                      <a:r>
                        <a:rPr lang="en-US" sz="1400" baseline="0" dirty="0" smtClean="0">
                          <a:solidFill>
                            <a:schemeClr val="tx1"/>
                          </a:solidFill>
                        </a:rPr>
                        <a:t>What is the most family-friendly and efficient system for intake and enrollment? Should it be a shared system?</a:t>
                      </a:r>
                    </a:p>
                    <a:p>
                      <a:pPr>
                        <a:buFont typeface="Arial" pitchFamily="34" charset="0"/>
                        <a:buNone/>
                      </a:pPr>
                      <a:endParaRPr lang="en-US" sz="1400" baseline="0" dirty="0" smtClean="0">
                        <a:solidFill>
                          <a:schemeClr val="tx1"/>
                        </a:solidFill>
                      </a:endParaRPr>
                    </a:p>
                    <a:p>
                      <a:pPr>
                        <a:buFont typeface="Arial" pitchFamily="34" charset="0"/>
                        <a:buNone/>
                      </a:pPr>
                      <a:r>
                        <a:rPr lang="en-US" sz="1400" baseline="0" dirty="0" smtClean="0">
                          <a:solidFill>
                            <a:schemeClr val="tx1"/>
                          </a:solidFill>
                        </a:rPr>
                        <a:t>How will we know if the demand has been met?</a:t>
                      </a:r>
                      <a:endParaRPr lang="en-US" sz="1400" dirty="0" smtClean="0">
                        <a:solidFill>
                          <a:schemeClr val="tx1"/>
                        </a:solidFill>
                      </a:endParaRPr>
                    </a:p>
                    <a:p>
                      <a:pPr>
                        <a:buFont typeface="Arial" pitchFamily="34" charset="0"/>
                        <a:buNone/>
                      </a:pPr>
                      <a:endParaRPr lang="en-US" sz="1400" dirty="0" smtClean="0">
                        <a:solidFill>
                          <a:schemeClr val="tx1"/>
                        </a:solidFill>
                      </a:endParaRPr>
                    </a:p>
                    <a:p>
                      <a:pPr>
                        <a:buFont typeface="Arial" pitchFamily="34" charset="0"/>
                        <a:buNone/>
                      </a:pPr>
                      <a:r>
                        <a:rPr lang="en-US" sz="1400" dirty="0" smtClean="0">
                          <a:solidFill>
                            <a:schemeClr val="tx1"/>
                          </a:solidFill>
                        </a:rPr>
                        <a:t>How do we balance</a:t>
                      </a:r>
                      <a:r>
                        <a:rPr lang="en-US" sz="1400" baseline="0" dirty="0" smtClean="0">
                          <a:solidFill>
                            <a:schemeClr val="tx1"/>
                          </a:solidFill>
                        </a:rPr>
                        <a:t> responsible use of limited funds with family needs and an educational philosophy related to attendance? </a:t>
                      </a:r>
                      <a:endParaRPr lang="en-US" sz="1400" dirty="0" smtClean="0">
                        <a:solidFill>
                          <a:schemeClr val="tx1"/>
                        </a:solidFill>
                      </a:endParaRPr>
                    </a:p>
                    <a:p>
                      <a:pPr>
                        <a:buFont typeface="Arial" pitchFamily="34" charset="0"/>
                        <a:buNone/>
                      </a:pPr>
                      <a:endParaRPr lang="en-US" sz="1400" dirty="0" smtClean="0">
                        <a:solidFill>
                          <a:schemeClr val="tx1"/>
                        </a:solidFill>
                      </a:endParaRPr>
                    </a:p>
                    <a:p>
                      <a:pPr>
                        <a:buFont typeface="Arial" pitchFamily="34" charset="0"/>
                        <a:buNone/>
                      </a:pPr>
                      <a:r>
                        <a:rPr lang="en-US" sz="1400" dirty="0" smtClean="0">
                          <a:solidFill>
                            <a:schemeClr val="tx1"/>
                          </a:solidFill>
                        </a:rPr>
                        <a:t>What should happen</a:t>
                      </a:r>
                      <a:r>
                        <a:rPr lang="en-US" sz="1400" baseline="0" dirty="0" smtClean="0">
                          <a:solidFill>
                            <a:schemeClr val="tx1"/>
                          </a:solidFill>
                        </a:rPr>
                        <a:t> when a program can not meet a child’s needs?</a:t>
                      </a:r>
                      <a:endParaRPr lang="en-US" sz="1400" dirty="0">
                        <a:solidFill>
                          <a:schemeClr val="tx1"/>
                        </a:solidFill>
                      </a:endParaRPr>
                    </a:p>
                  </a:txBody>
                  <a:tcPr/>
                </a:tc>
              </a:tr>
              <a:tr h="1266302">
                <a:tc>
                  <a:txBody>
                    <a:bodyPr/>
                    <a:lstStyle/>
                    <a:p>
                      <a:r>
                        <a:rPr lang="en-US" sz="1400" dirty="0" smtClean="0"/>
                        <a:t>What can we learn from PEG:</a:t>
                      </a:r>
                      <a:endParaRPr lang="en-US" sz="1400" dirty="0"/>
                    </a:p>
                  </a:txBody>
                  <a:tcPr/>
                </a:tc>
                <a:tc>
                  <a:txBody>
                    <a:bodyPr/>
                    <a:lstStyle/>
                    <a:p>
                      <a:pPr>
                        <a:buFont typeface="Arial" pitchFamily="34" charset="0"/>
                        <a:buChar char="•"/>
                      </a:pPr>
                      <a:r>
                        <a:rPr lang="en-US" sz="1400" dirty="0" smtClean="0"/>
                        <a:t> How </a:t>
                      </a:r>
                      <a:r>
                        <a:rPr lang="en-US" sz="1400" baseline="0" dirty="0" smtClean="0"/>
                        <a:t>each community addresses  these issues</a:t>
                      </a:r>
                    </a:p>
                    <a:p>
                      <a:pPr>
                        <a:buFont typeface="Arial" pitchFamily="34" charset="0"/>
                        <a:buChar char="•"/>
                      </a:pPr>
                      <a:r>
                        <a:rPr lang="en-US" sz="1400" baseline="0" dirty="0" smtClean="0"/>
                        <a:t> What families want</a:t>
                      </a:r>
                    </a:p>
                    <a:p>
                      <a:pPr>
                        <a:buFont typeface="Arial" pitchFamily="34" charset="0"/>
                        <a:buChar char="•"/>
                      </a:pPr>
                      <a:r>
                        <a:rPr lang="en-US" sz="1400" baseline="0" dirty="0" smtClean="0"/>
                        <a:t> Attendance patterns over time, including into public school</a:t>
                      </a:r>
                    </a:p>
                    <a:p>
                      <a:pPr>
                        <a:buFont typeface="Arial" pitchFamily="34" charset="0"/>
                        <a:buChar char="•"/>
                      </a:pPr>
                      <a:r>
                        <a:rPr lang="en-US" sz="1400" baseline="0" dirty="0" smtClean="0"/>
                        <a:t> The number of times programs feel ill-equipped to serve a        particular child</a:t>
                      </a:r>
                    </a:p>
                    <a:p>
                      <a:pPr>
                        <a:buFont typeface="Arial" pitchFamily="34" charset="0"/>
                        <a:buChar char="•"/>
                      </a:pPr>
                      <a:r>
                        <a:rPr lang="en-US" sz="1400" baseline="0" dirty="0" smtClean="0"/>
                        <a:t> Number of children leaving PEG programs during the year</a:t>
                      </a:r>
                    </a:p>
                  </a:txBody>
                  <a:tcPr/>
                </a:tc>
              </a:tr>
              <a:tr h="1391015">
                <a:tc>
                  <a:txBody>
                    <a:bodyPr/>
                    <a:lstStyle/>
                    <a:p>
                      <a:r>
                        <a:rPr lang="en-US" sz="1400" dirty="0" smtClean="0"/>
                        <a:t>Data Sources:</a:t>
                      </a:r>
                      <a:endParaRPr lang="en-US" sz="1400" dirty="0"/>
                    </a:p>
                  </a:txBody>
                  <a:tcPr/>
                </a:tc>
                <a:tc>
                  <a:txBody>
                    <a:bodyPr/>
                    <a:lstStyle/>
                    <a:p>
                      <a:pPr>
                        <a:buFont typeface="Arial" pitchFamily="34" charset="0"/>
                        <a:buChar char="•"/>
                      </a:pPr>
                      <a:r>
                        <a:rPr lang="en-US" sz="1400" dirty="0" smtClean="0"/>
                        <a:t> Enrollment records</a:t>
                      </a:r>
                      <a:endParaRPr lang="en-US" sz="1400" baseline="0" dirty="0" smtClean="0"/>
                    </a:p>
                    <a:p>
                      <a:pPr>
                        <a:buFont typeface="Arial" pitchFamily="34" charset="0"/>
                        <a:buChar char="•"/>
                      </a:pPr>
                      <a:r>
                        <a:rPr lang="en-US" sz="1400" baseline="0" dirty="0" smtClean="0"/>
                        <a:t> Focus groups and surveys of parents</a:t>
                      </a:r>
                    </a:p>
                    <a:p>
                      <a:pPr>
                        <a:buFont typeface="Arial" pitchFamily="34" charset="0"/>
                        <a:buChar char="•"/>
                      </a:pPr>
                      <a:r>
                        <a:rPr lang="en-US" sz="1400" baseline="0" dirty="0" smtClean="0"/>
                        <a:t> Interviews with LEA and ELP leadership</a:t>
                      </a:r>
                    </a:p>
                    <a:p>
                      <a:pPr>
                        <a:buFont typeface="Arial" pitchFamily="34" charset="0"/>
                        <a:buChar char="•"/>
                      </a:pPr>
                      <a:r>
                        <a:rPr lang="en-US" sz="1400" baseline="0" dirty="0" smtClean="0"/>
                        <a:t> Ongoing involvement and monitoring by EEC staff</a:t>
                      </a:r>
                    </a:p>
                  </a:txBody>
                  <a:tcPr/>
                </a:tc>
              </a:tr>
            </a:tbl>
          </a:graphicData>
        </a:graphic>
      </p:graphicFrame>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The Commonwealth Preschool Partnership (Planning) Grant</a:t>
            </a:r>
            <a:endParaRPr lang="en-US" dirty="0"/>
          </a:p>
        </p:txBody>
      </p:sp>
      <p:sp>
        <p:nvSpPr>
          <p:cNvPr id="3" name="Content Placeholder 2"/>
          <p:cNvSpPr>
            <a:spLocks noGrp="1"/>
          </p:cNvSpPr>
          <p:nvPr>
            <p:ph idx="1"/>
          </p:nvPr>
        </p:nvSpPr>
        <p:spPr>
          <a:xfrm>
            <a:off x="457200" y="1031966"/>
            <a:ext cx="8382000" cy="5094197"/>
          </a:xfrm>
        </p:spPr>
        <p:txBody>
          <a:bodyPr/>
          <a:lstStyle/>
          <a:p>
            <a:pPr>
              <a:buNone/>
            </a:pPr>
            <a:r>
              <a:rPr lang="en-US" sz="1600" b="0" dirty="0" smtClean="0"/>
              <a:t>The MA Legislature approved a new $500k line item in EEC's budget to support planning grants for communities interested in expanding access to high quality preschool. </a:t>
            </a:r>
          </a:p>
          <a:p>
            <a:pPr>
              <a:buNone/>
            </a:pPr>
            <a:r>
              <a:rPr lang="en-US" sz="1600" b="0" dirty="0" smtClean="0"/>
              <a:t>Based on the PEG model, grants will support 13 communities in the development of strategic plans that examine the needs, opportunities and partnerships needed to create additional preschool options for low income families. Grant sizes range from $22 to $40K. </a:t>
            </a:r>
          </a:p>
          <a:p>
            <a:pPr>
              <a:buNone/>
            </a:pPr>
            <a:r>
              <a:rPr lang="en-US" sz="1600" b="0" dirty="0" smtClean="0"/>
              <a:t>Grantee communities include: Lowell, Lawrence, Springfield, Holyoke, Worcester, Athol, North Adams, Pittsfield, Brockton, Fall River, New Bedford, Cape Cod Collaborative (Dennis-Yarmouth and </a:t>
            </a:r>
            <a:r>
              <a:rPr lang="en-US" sz="1600" b="0" dirty="0" err="1" smtClean="0"/>
              <a:t>Monomoy</a:t>
            </a:r>
            <a:r>
              <a:rPr lang="en-US" sz="1600" b="0" dirty="0" smtClean="0"/>
              <a:t> Regional Districts), Somerville, </a:t>
            </a:r>
          </a:p>
          <a:p>
            <a:pPr>
              <a:buNone/>
            </a:pPr>
            <a:r>
              <a:rPr lang="en-US" sz="1600" b="0" dirty="0" smtClean="0"/>
              <a:t>In the four grantee communities that already receive a PEG grant, funds will allow the LEA and its partners to determine elements required to expand the PEG model to serve children starting at age 2.9.</a:t>
            </a:r>
            <a:endParaRPr lang="en-US" sz="1600" b="0" dirty="0" smtClean="0">
              <a:solidFill>
                <a:srgbClr val="FF0000"/>
              </a:solidFill>
            </a:endParaRPr>
          </a:p>
          <a:p>
            <a:pPr>
              <a:buNone/>
            </a:pPr>
            <a:r>
              <a:rPr lang="en-US" sz="1600" b="0" dirty="0" smtClean="0"/>
              <a:t>A state-wide convening of PEG and Planning Grantees is being developed. </a:t>
            </a:r>
          </a:p>
          <a:p>
            <a:pPr>
              <a:buNone/>
            </a:pPr>
            <a:r>
              <a:rPr lang="en-US" sz="1600" b="0" dirty="0" smtClean="0"/>
              <a:t>Once completed these plans will serve as an important guide for each community for the use of any future funds from local, state or philanthropic sources. Plans are due by June 30, 2016.</a:t>
            </a:r>
          </a:p>
          <a:p>
            <a:endParaRPr lang="en-US" dirty="0"/>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92194"/>
            <a:ext cx="8382000" cy="4473711"/>
          </a:xfrm>
        </p:spPr>
        <p:txBody>
          <a:bodyPr/>
          <a:lstStyle/>
          <a:p>
            <a:r>
              <a:rPr lang="en-US" dirty="0" smtClean="0">
                <a:latin typeface="Arial" pitchFamily="34" charset="0"/>
                <a:cs typeface="Arial" pitchFamily="34" charset="0"/>
              </a:rPr>
              <a:t>Brief review of Federal Requirements and State Design of the Preschool Expansion Grant (PEG)</a:t>
            </a:r>
          </a:p>
          <a:p>
            <a:r>
              <a:rPr lang="en-US" dirty="0" smtClean="0">
                <a:latin typeface="Arial" pitchFamily="34" charset="0"/>
                <a:cs typeface="Arial" pitchFamily="34" charset="0"/>
              </a:rPr>
              <a:t>Longitudinal Evaluation Update</a:t>
            </a:r>
          </a:p>
          <a:p>
            <a:r>
              <a:rPr lang="en-US" dirty="0" smtClean="0">
                <a:latin typeface="Arial" pitchFamily="34" charset="0"/>
                <a:cs typeface="Arial" pitchFamily="34" charset="0"/>
              </a:rPr>
              <a:t>Key Areas for Consideration at the end of Year One:</a:t>
            </a:r>
          </a:p>
          <a:p>
            <a:pPr lvl="1"/>
            <a:r>
              <a:rPr lang="en-US" dirty="0" smtClean="0">
                <a:latin typeface="Arial" pitchFamily="34" charset="0"/>
                <a:cs typeface="Arial" pitchFamily="34" charset="0"/>
              </a:rPr>
              <a:t>Systems Integration</a:t>
            </a:r>
          </a:p>
          <a:p>
            <a:pPr lvl="1"/>
            <a:r>
              <a:rPr lang="en-US" dirty="0" smtClean="0">
                <a:latin typeface="Arial" pitchFamily="34" charset="0"/>
                <a:cs typeface="Arial" pitchFamily="34" charset="0"/>
              </a:rPr>
              <a:t>The Workforce in PEG</a:t>
            </a:r>
          </a:p>
          <a:p>
            <a:pPr lvl="1"/>
            <a:r>
              <a:rPr lang="en-US" dirty="0" smtClean="0">
                <a:latin typeface="Arial" pitchFamily="34" charset="0"/>
                <a:cs typeface="Arial" pitchFamily="34" charset="0"/>
              </a:rPr>
              <a:t>Engaging Children and Families</a:t>
            </a:r>
          </a:p>
          <a:p>
            <a:r>
              <a:rPr lang="en-US" dirty="0" smtClean="0">
                <a:latin typeface="Arial" pitchFamily="34" charset="0"/>
                <a:cs typeface="Arial" pitchFamily="34" charset="0"/>
              </a:rPr>
              <a:t>Commonwealth Preschool Partnership (Planning) Grants</a:t>
            </a:r>
          </a:p>
          <a:p>
            <a:endParaRPr lang="en-US" dirty="0" smtClean="0">
              <a:latin typeface="Arial" pitchFamily="34" charset="0"/>
              <a:cs typeface="Arial" pitchFamily="34" charset="0"/>
            </a:endParaRPr>
          </a:p>
          <a:p>
            <a:endParaRPr lang="en-US" dirty="0" smtClean="0">
              <a:solidFill>
                <a:srgbClr val="C00000"/>
              </a:solidFill>
              <a:latin typeface="Arial" pitchFamily="34" charset="0"/>
              <a:cs typeface="Arial" pitchFamily="34" charset="0"/>
            </a:endParaRPr>
          </a:p>
          <a:p>
            <a:pPr lvl="1"/>
            <a:endParaRPr lang="en-US" dirty="0" smtClean="0">
              <a:solidFill>
                <a:srgbClr val="C00000"/>
              </a:solidFill>
              <a:latin typeface="Arial" pitchFamily="34" charset="0"/>
              <a:cs typeface="Arial" pitchFamily="34" charset="0"/>
            </a:endParaRPr>
          </a:p>
          <a:p>
            <a:pPr lvl="1"/>
            <a:endParaRPr lang="en-US" dirty="0" smtClean="0">
              <a:solidFill>
                <a:srgbClr val="C00000"/>
              </a:solidFill>
              <a:latin typeface="Arial" pitchFamily="34" charset="0"/>
              <a:cs typeface="Arial" pitchFamily="34" charset="0"/>
            </a:endParaRPr>
          </a:p>
          <a:p>
            <a:endParaRPr lang="en-US" dirty="0">
              <a:solidFill>
                <a:srgbClr val="C00000"/>
              </a:solidFill>
              <a:latin typeface="Arial" pitchFamily="34" charset="0"/>
              <a:cs typeface="Arial" pitchFamily="34" charset="0"/>
            </a:endParaRPr>
          </a:p>
        </p:txBody>
      </p:sp>
      <p:sp>
        <p:nvSpPr>
          <p:cNvPr id="3" name="Text Placeholder 2"/>
          <p:cNvSpPr>
            <a:spLocks noGrp="1"/>
          </p:cNvSpPr>
          <p:nvPr>
            <p:ph type="body" sz="quarter" idx="12"/>
          </p:nvPr>
        </p:nvSpPr>
        <p:spPr/>
        <p:txBody>
          <a:bodyPr/>
          <a:lstStyle/>
          <a:p>
            <a:r>
              <a:rPr lang="en-US" dirty="0" smtClean="0">
                <a:solidFill>
                  <a:schemeClr val="accent2">
                    <a:lumMod val="50000"/>
                  </a:schemeClr>
                </a:solidFill>
              </a:rPr>
              <a:t>Overview</a:t>
            </a:r>
            <a:endParaRPr lang="en-US" dirty="0">
              <a:solidFill>
                <a:schemeClr val="accent2">
                  <a:lumMod val="50000"/>
                </a:schemeClr>
              </a:solidFill>
            </a:endParaRPr>
          </a:p>
        </p:txBody>
      </p:sp>
      <p:sp>
        <p:nvSpPr>
          <p:cNvPr id="4" name="Slide Number Placeholder 3"/>
          <p:cNvSpPr>
            <a:spLocks noGrp="1"/>
          </p:cNvSpPr>
          <p:nvPr>
            <p:ph type="sldNum" sz="quarter" idx="14"/>
          </p:nvPr>
        </p:nvSpPr>
        <p:spPr/>
        <p:txBody>
          <a:bodyPr/>
          <a:lstStyle/>
          <a:p>
            <a:pPr>
              <a:defRPr/>
            </a:pPr>
            <a:fld id="{38543709-02F6-4C11-9CDA-305712CA7B7D}"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Next Steps</a:t>
            </a:r>
            <a:endParaRPr lang="en-US" dirty="0"/>
          </a:p>
        </p:txBody>
      </p:sp>
      <p:sp>
        <p:nvSpPr>
          <p:cNvPr id="3" name="Content Placeholder 2"/>
          <p:cNvSpPr>
            <a:spLocks noGrp="1"/>
          </p:cNvSpPr>
          <p:nvPr>
            <p:ph idx="1"/>
          </p:nvPr>
        </p:nvSpPr>
        <p:spPr>
          <a:xfrm>
            <a:off x="230659" y="1062682"/>
            <a:ext cx="8756822" cy="5063482"/>
          </a:xfrm>
        </p:spPr>
        <p:txBody>
          <a:bodyPr/>
          <a:lstStyle/>
          <a:p>
            <a:r>
              <a:rPr lang="en-US" sz="2300" dirty="0" smtClean="0"/>
              <a:t>Hold State-wide meeting of PEG Grantees</a:t>
            </a:r>
          </a:p>
          <a:p>
            <a:r>
              <a:rPr lang="en-US" sz="2300" dirty="0" smtClean="0"/>
              <a:t>Hold Convening of PEG and Planning Grantees</a:t>
            </a:r>
          </a:p>
          <a:p>
            <a:r>
              <a:rPr lang="en-US" sz="2300" dirty="0" smtClean="0"/>
              <a:t>Develop Local PEG Plans and Budgets for Year 2</a:t>
            </a:r>
          </a:p>
          <a:p>
            <a:r>
              <a:rPr lang="en-US" sz="2300" dirty="0" smtClean="0"/>
              <a:t>Design Year 2 Process for Longitudinal Study</a:t>
            </a:r>
          </a:p>
          <a:p>
            <a:r>
              <a:rPr lang="en-US" sz="2300" dirty="0" smtClean="0"/>
              <a:t>Inform work of B-3 Advisory</a:t>
            </a:r>
          </a:p>
          <a:p>
            <a:r>
              <a:rPr lang="en-US" sz="2300" dirty="0" smtClean="0"/>
              <a:t>Support CCDBG design and implementation</a:t>
            </a:r>
          </a:p>
          <a:p>
            <a:r>
              <a:rPr lang="en-US" sz="2300" dirty="0" smtClean="0"/>
              <a:t>Support work of EEC Board and Committees</a:t>
            </a:r>
          </a:p>
          <a:p>
            <a:pPr>
              <a:buNone/>
            </a:pPr>
            <a:endParaRPr lang="en-US" dirty="0"/>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20</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14867" y="152400"/>
            <a:ext cx="8263466" cy="719667"/>
          </a:xfrm>
        </p:spPr>
        <p:txBody>
          <a:bodyPr/>
          <a:lstStyle/>
          <a:p>
            <a:pPr eaLnBrk="1" hangingPunct="1"/>
            <a:r>
              <a:rPr lang="en-US" sz="2300" dirty="0" smtClean="0">
                <a:latin typeface="Arial" pitchFamily="34" charset="0"/>
                <a:cs typeface="Arial" pitchFamily="34" charset="0"/>
              </a:rPr>
              <a:t>Federal Preschool Expansion Grant Requirements</a:t>
            </a:r>
          </a:p>
        </p:txBody>
      </p:sp>
      <p:sp>
        <p:nvSpPr>
          <p:cNvPr id="3" name="Content Placeholder 2"/>
          <p:cNvSpPr>
            <a:spLocks noGrp="1"/>
          </p:cNvSpPr>
          <p:nvPr>
            <p:ph idx="1"/>
          </p:nvPr>
        </p:nvSpPr>
        <p:spPr>
          <a:xfrm>
            <a:off x="457200" y="1160463"/>
            <a:ext cx="8229600" cy="5468937"/>
          </a:xfrm>
        </p:spPr>
        <p:txBody>
          <a:bodyPr>
            <a:normAutofit fontScale="85000" lnSpcReduction="10000"/>
          </a:bodyPr>
          <a:lstStyle/>
          <a:p>
            <a:pPr eaLnBrk="1" hangingPunct="1">
              <a:defRPr/>
            </a:pPr>
            <a:r>
              <a:rPr lang="en-US" dirty="0" smtClean="0">
                <a:latin typeface="Arial" pitchFamily="34" charset="0"/>
              </a:rPr>
              <a:t>Expand </a:t>
            </a:r>
            <a:r>
              <a:rPr lang="en-US" dirty="0">
                <a:latin typeface="Arial" pitchFamily="34" charset="0"/>
              </a:rPr>
              <a:t>access to High-Quality Preschool Programs to children at or below 200 percent of the Federal Poverty </a:t>
            </a:r>
            <a:r>
              <a:rPr lang="en-US" dirty="0" smtClean="0">
                <a:latin typeface="Arial" pitchFamily="34" charset="0"/>
              </a:rPr>
              <a:t>Line </a:t>
            </a:r>
          </a:p>
          <a:p>
            <a:pPr eaLnBrk="1" hangingPunct="1">
              <a:defRPr/>
            </a:pPr>
            <a:r>
              <a:rPr lang="en-US" dirty="0">
                <a:latin typeface="Arial" pitchFamily="34" charset="0"/>
              </a:rPr>
              <a:t>C</a:t>
            </a:r>
            <a:r>
              <a:rPr lang="en-US" dirty="0" smtClean="0">
                <a:latin typeface="Arial" pitchFamily="34" charset="0"/>
              </a:rPr>
              <a:t>reation of new </a:t>
            </a:r>
            <a:r>
              <a:rPr lang="en-US" dirty="0">
                <a:latin typeface="Arial" pitchFamily="34" charset="0"/>
              </a:rPr>
              <a:t>State Preschool Program slots and the improvement of existing State Preschool Program </a:t>
            </a:r>
            <a:r>
              <a:rPr lang="en-US" dirty="0" smtClean="0">
                <a:latin typeface="Arial" pitchFamily="34" charset="0"/>
              </a:rPr>
              <a:t>slots</a:t>
            </a:r>
          </a:p>
          <a:p>
            <a:pPr eaLnBrk="1" hangingPunct="1">
              <a:defRPr/>
            </a:pPr>
            <a:r>
              <a:rPr lang="en-US" dirty="0" smtClean="0">
                <a:latin typeface="Arial" pitchFamily="34" charset="0"/>
              </a:rPr>
              <a:t>Development of a </a:t>
            </a:r>
            <a:r>
              <a:rPr lang="en-US" dirty="0">
                <a:latin typeface="Arial" pitchFamily="34" charset="0"/>
              </a:rPr>
              <a:t>system for monitoring programs for continuous </a:t>
            </a:r>
            <a:r>
              <a:rPr lang="en-US" dirty="0" smtClean="0">
                <a:latin typeface="Arial" pitchFamily="34" charset="0"/>
              </a:rPr>
              <a:t>improvement</a:t>
            </a:r>
          </a:p>
          <a:p>
            <a:pPr eaLnBrk="1" hangingPunct="1">
              <a:defRPr/>
            </a:pPr>
            <a:r>
              <a:rPr lang="en-US" dirty="0" smtClean="0">
                <a:latin typeface="Arial" pitchFamily="34" charset="0"/>
              </a:rPr>
              <a:t>Establish and maintain strong partnerships between Local </a:t>
            </a:r>
            <a:r>
              <a:rPr lang="en-US" dirty="0">
                <a:latin typeface="Arial" pitchFamily="34" charset="0"/>
              </a:rPr>
              <a:t>Educational Agencies </a:t>
            </a:r>
            <a:r>
              <a:rPr lang="en-US" dirty="0" smtClean="0">
                <a:latin typeface="Arial" pitchFamily="34" charset="0"/>
              </a:rPr>
              <a:t>(LEAs) and licensed </a:t>
            </a:r>
            <a:r>
              <a:rPr lang="en-US" dirty="0">
                <a:latin typeface="Arial" pitchFamily="34" charset="0"/>
              </a:rPr>
              <a:t>Early Learning </a:t>
            </a:r>
            <a:r>
              <a:rPr lang="en-US" dirty="0" smtClean="0">
                <a:latin typeface="Arial" pitchFamily="34" charset="0"/>
              </a:rPr>
              <a:t>Providers (ELPs)</a:t>
            </a:r>
          </a:p>
          <a:p>
            <a:pPr eaLnBrk="1" hangingPunct="1">
              <a:defRPr/>
            </a:pPr>
            <a:r>
              <a:rPr lang="en-US" dirty="0" smtClean="0">
                <a:latin typeface="Arial" pitchFamily="34" charset="0"/>
              </a:rPr>
              <a:t>Align High-Quality </a:t>
            </a:r>
            <a:r>
              <a:rPr lang="en-US" dirty="0">
                <a:latin typeface="Arial" pitchFamily="34" charset="0"/>
              </a:rPr>
              <a:t>Preschool Programs supported under this grant </a:t>
            </a:r>
            <a:r>
              <a:rPr lang="en-US" dirty="0" smtClean="0">
                <a:latin typeface="Arial" pitchFamily="34" charset="0"/>
              </a:rPr>
              <a:t>with </a:t>
            </a:r>
            <a:r>
              <a:rPr lang="en-US" dirty="0">
                <a:latin typeface="Arial" pitchFamily="34" charset="0"/>
              </a:rPr>
              <a:t>programs and systems that serve children from birth through third </a:t>
            </a:r>
            <a:r>
              <a:rPr lang="en-US" dirty="0" smtClean="0">
                <a:latin typeface="Arial" pitchFamily="34" charset="0"/>
              </a:rPr>
              <a:t>grade</a:t>
            </a:r>
          </a:p>
          <a:p>
            <a:pPr eaLnBrk="1" hangingPunct="1">
              <a:defRPr/>
            </a:pPr>
            <a:r>
              <a:rPr lang="en-US" dirty="0" smtClean="0">
                <a:latin typeface="Arial" pitchFamily="34" charset="0"/>
              </a:rPr>
              <a:t>Sustain High-Quality </a:t>
            </a:r>
            <a:r>
              <a:rPr lang="en-US" dirty="0">
                <a:latin typeface="Arial" pitchFamily="34" charset="0"/>
              </a:rPr>
              <a:t>Preschool </a:t>
            </a:r>
            <a:r>
              <a:rPr lang="en-US" dirty="0" smtClean="0">
                <a:latin typeface="Arial" pitchFamily="34" charset="0"/>
              </a:rPr>
              <a:t>Programming  after </a:t>
            </a:r>
            <a:r>
              <a:rPr lang="en-US" dirty="0">
                <a:latin typeface="Arial" pitchFamily="34" charset="0"/>
              </a:rPr>
              <a:t>the grant </a:t>
            </a:r>
            <a:r>
              <a:rPr lang="en-US" dirty="0" smtClean="0">
                <a:latin typeface="Arial" pitchFamily="34" charset="0"/>
              </a:rPr>
              <a:t>period</a:t>
            </a:r>
            <a:endParaRPr lang="en-US" dirty="0">
              <a:latin typeface="Arial" pitchFamily="34" charset="0"/>
            </a:endParaRPr>
          </a:p>
          <a:p>
            <a:pPr eaLnBrk="1" hangingPunct="1">
              <a:defRPr/>
            </a:pPr>
            <a:endParaRPr lang="en-US" dirty="0"/>
          </a:p>
        </p:txBody>
      </p:sp>
      <p:sp>
        <p:nvSpPr>
          <p:cNvPr id="4" name="Slide Number Placeholder 3"/>
          <p:cNvSpPr>
            <a:spLocks noGrp="1"/>
          </p:cNvSpPr>
          <p:nvPr>
            <p:ph type="sldNum" sz="quarter" idx="12"/>
          </p:nvPr>
        </p:nvSpPr>
        <p:spPr/>
        <p:txBody>
          <a:bodyPr/>
          <a:lstStyle/>
          <a:p>
            <a:pPr>
              <a:defRPr/>
            </a:pPr>
            <a:fld id="{B85B8CB0-E196-471E-A2CF-12D351185A96}"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677333"/>
          </a:xfrm>
        </p:spPr>
        <p:txBody>
          <a:bodyPr>
            <a:normAutofit fontScale="90000"/>
          </a:bodyPr>
          <a:lstStyle/>
          <a:p>
            <a:r>
              <a:rPr lang="en-US" dirty="0" smtClean="0">
                <a:latin typeface="Arial" pitchFamily="34" charset="0"/>
                <a:cs typeface="Arial" pitchFamily="34" charset="0"/>
              </a:rPr>
              <a:t>Local Partners, Funding Amounts and Children Served</a:t>
            </a:r>
            <a:endParaRPr lang="en-US" dirty="0">
              <a:latin typeface="Arial" pitchFamily="34" charset="0"/>
              <a:cs typeface="Arial" pitchFamily="34" charset="0"/>
            </a:endParaRPr>
          </a:p>
        </p:txBody>
      </p:sp>
      <p:graphicFrame>
        <p:nvGraphicFramePr>
          <p:cNvPr id="4" name="Content Placeholder 3"/>
          <p:cNvGraphicFramePr>
            <a:graphicFrameLocks noGrp="1"/>
          </p:cNvGraphicFramePr>
          <p:nvPr>
            <p:ph idx="1"/>
          </p:nvPr>
        </p:nvGraphicFramePr>
        <p:xfrm>
          <a:off x="587712" y="996616"/>
          <a:ext cx="7908323" cy="5861384"/>
        </p:xfrm>
        <a:graphic>
          <a:graphicData uri="http://schemas.openxmlformats.org/drawingml/2006/table">
            <a:tbl>
              <a:tblPr firstRow="1" bandRow="1">
                <a:tableStyleId>{5C22544A-7EE6-4342-B048-85BDC9FD1C3A}</a:tableStyleId>
              </a:tblPr>
              <a:tblGrid>
                <a:gridCol w="1447128"/>
                <a:gridCol w="1725022"/>
                <a:gridCol w="4736173"/>
              </a:tblGrid>
              <a:tr h="412203">
                <a:tc>
                  <a:txBody>
                    <a:bodyPr/>
                    <a:lstStyle/>
                    <a:p>
                      <a:pPr marL="0" marR="0" algn="l" rtl="0">
                        <a:lnSpc>
                          <a:spcPct val="100000"/>
                        </a:lnSpc>
                        <a:spcBef>
                          <a:spcPts val="0"/>
                        </a:spcBef>
                        <a:spcAft>
                          <a:spcPts val="0"/>
                        </a:spcAft>
                      </a:pPr>
                      <a:r>
                        <a:rPr lang="en-US" sz="1400" b="1" dirty="0" smtClean="0">
                          <a:solidFill>
                            <a:srgbClr val="000000"/>
                          </a:solidFill>
                          <a:latin typeface="Arial" pitchFamily="34" charset="0"/>
                          <a:ea typeface="Times New Roman"/>
                          <a:cs typeface="Arial" pitchFamily="34" charset="0"/>
                        </a:rPr>
                        <a:t>LEA/Award</a:t>
                      </a:r>
                      <a:endParaRPr lang="en-US" sz="1400" dirty="0">
                        <a:solidFill>
                          <a:srgbClr val="000000"/>
                        </a:solidFill>
                        <a:latin typeface="Arial" pitchFamily="34" charset="0"/>
                        <a:ea typeface="Arial"/>
                        <a:cs typeface="Arial" pitchFamily="34" charset="0"/>
                      </a:endParaRPr>
                    </a:p>
                  </a:txBody>
                  <a:tcPr marL="63500" marR="63500" marT="63500" marB="63500"/>
                </a:tc>
                <a:tc>
                  <a:txBody>
                    <a:bodyPr/>
                    <a:lstStyle/>
                    <a:p>
                      <a:pPr marL="0" marR="0" algn="l" rtl="0">
                        <a:lnSpc>
                          <a:spcPct val="100000"/>
                        </a:lnSpc>
                        <a:spcBef>
                          <a:spcPts val="0"/>
                        </a:spcBef>
                        <a:spcAft>
                          <a:spcPts val="0"/>
                        </a:spcAft>
                      </a:pPr>
                      <a:r>
                        <a:rPr lang="en-US" sz="1400" b="1" kern="1200" dirty="0" smtClean="0">
                          <a:solidFill>
                            <a:srgbClr val="000000"/>
                          </a:solidFill>
                          <a:latin typeface="Arial" pitchFamily="34" charset="0"/>
                          <a:ea typeface="Times New Roman"/>
                          <a:cs typeface="Arial" pitchFamily="34" charset="0"/>
                        </a:rPr>
                        <a:t>Children Served</a:t>
                      </a:r>
                      <a:endParaRPr lang="en-US" sz="1400" b="1" kern="1200" dirty="0">
                        <a:solidFill>
                          <a:srgbClr val="000000"/>
                        </a:solidFill>
                        <a:latin typeface="Arial" pitchFamily="34" charset="0"/>
                        <a:ea typeface="Times New Roman"/>
                        <a:cs typeface="Arial" pitchFamily="34" charset="0"/>
                      </a:endParaRPr>
                    </a:p>
                  </a:txBody>
                  <a:tcPr marL="63500" marR="63500" marT="63500" marB="63500"/>
                </a:tc>
                <a:tc>
                  <a:txBody>
                    <a:bodyPr/>
                    <a:lstStyle/>
                    <a:p>
                      <a:pPr marL="0" marR="0" algn="l" rtl="0">
                        <a:lnSpc>
                          <a:spcPct val="100000"/>
                        </a:lnSpc>
                        <a:spcBef>
                          <a:spcPts val="0"/>
                        </a:spcBef>
                        <a:spcAft>
                          <a:spcPts val="0"/>
                        </a:spcAft>
                      </a:pPr>
                      <a:r>
                        <a:rPr lang="en-US" sz="1400" b="1" dirty="0" smtClean="0">
                          <a:solidFill>
                            <a:srgbClr val="000000"/>
                          </a:solidFill>
                          <a:latin typeface="Arial" pitchFamily="34" charset="0"/>
                          <a:ea typeface="Times New Roman"/>
                          <a:cs typeface="Arial" pitchFamily="34" charset="0"/>
                        </a:rPr>
                        <a:t>Local Early Learning Partners (ELPs)</a:t>
                      </a:r>
                      <a:endParaRPr lang="en-US" sz="1400" dirty="0">
                        <a:solidFill>
                          <a:srgbClr val="000000"/>
                        </a:solidFill>
                        <a:latin typeface="Arial" pitchFamily="34" charset="0"/>
                        <a:ea typeface="Arial"/>
                        <a:cs typeface="Arial" pitchFamily="34" charset="0"/>
                      </a:endParaRPr>
                    </a:p>
                  </a:txBody>
                  <a:tcPr marL="68580" marR="68580" marT="0" marB="0"/>
                </a:tc>
              </a:tr>
              <a:tr h="1501185">
                <a:tc>
                  <a:txBody>
                    <a:bodyPr/>
                    <a:lstStyle/>
                    <a:p>
                      <a:pPr marL="0" marR="0" algn="just" rtl="0">
                        <a:lnSpc>
                          <a:spcPct val="100000"/>
                        </a:lnSpc>
                        <a:spcBef>
                          <a:spcPts val="0"/>
                        </a:spcBef>
                        <a:spcAft>
                          <a:spcPts val="0"/>
                        </a:spcAft>
                      </a:pPr>
                      <a:r>
                        <a:rPr lang="en-US" sz="1400" dirty="0" smtClean="0">
                          <a:solidFill>
                            <a:srgbClr val="000000"/>
                          </a:solidFill>
                          <a:latin typeface="Arial" pitchFamily="34" charset="0"/>
                          <a:ea typeface="Times New Roman"/>
                          <a:cs typeface="Arial" pitchFamily="34" charset="0"/>
                        </a:rPr>
                        <a:t>Boston PS</a:t>
                      </a:r>
                    </a:p>
                    <a:p>
                      <a:pPr marL="0" marR="0" algn="just" rtl="0">
                        <a:lnSpc>
                          <a:spcPct val="100000"/>
                        </a:lnSpc>
                        <a:spcBef>
                          <a:spcPts val="0"/>
                        </a:spcBef>
                        <a:spcAft>
                          <a:spcPts val="0"/>
                        </a:spcAft>
                      </a:pPr>
                      <a:r>
                        <a:rPr lang="en-US" sz="1400" dirty="0" smtClean="0">
                          <a:solidFill>
                            <a:srgbClr val="000000"/>
                          </a:solidFill>
                          <a:latin typeface="Arial" pitchFamily="34" charset="0"/>
                          <a:ea typeface="Times New Roman"/>
                          <a:cs typeface="Arial" pitchFamily="34" charset="0"/>
                        </a:rPr>
                        <a:t>$4,061,250</a:t>
                      </a:r>
                    </a:p>
                    <a:p>
                      <a:pPr marL="0" marR="0" algn="just" rtl="0">
                        <a:lnSpc>
                          <a:spcPct val="100000"/>
                        </a:lnSpc>
                        <a:spcBef>
                          <a:spcPts val="0"/>
                        </a:spcBef>
                        <a:spcAft>
                          <a:spcPts val="0"/>
                        </a:spcAft>
                      </a:pPr>
                      <a:endParaRPr lang="en-US" sz="1400" dirty="0">
                        <a:solidFill>
                          <a:srgbClr val="000000"/>
                        </a:solidFill>
                        <a:latin typeface="Arial" pitchFamily="34" charset="0"/>
                        <a:ea typeface="Arial"/>
                        <a:cs typeface="Arial" pitchFamily="34" charset="0"/>
                      </a:endParaRPr>
                    </a:p>
                  </a:txBody>
                  <a:tcPr marL="63500" marR="63500" marT="63500" marB="63500"/>
                </a:tc>
                <a:tc>
                  <a:txBody>
                    <a:bodyPr/>
                    <a:lstStyle/>
                    <a:p>
                      <a:pPr marL="0" marR="0" algn="ctr" rtl="0">
                        <a:lnSpc>
                          <a:spcPct val="150000"/>
                        </a:lnSpc>
                        <a:spcBef>
                          <a:spcPts val="0"/>
                        </a:spcBef>
                        <a:spcAft>
                          <a:spcPts val="0"/>
                        </a:spcAft>
                      </a:pPr>
                      <a:r>
                        <a:rPr lang="en-US" sz="1400" b="1" dirty="0" smtClean="0">
                          <a:solidFill>
                            <a:srgbClr val="000000"/>
                          </a:solidFill>
                          <a:latin typeface="Arial" pitchFamily="34" charset="0"/>
                          <a:ea typeface="Times New Roman"/>
                          <a:cs typeface="Arial" pitchFamily="34" charset="0"/>
                        </a:rPr>
                        <a:t>300/year</a:t>
                      </a:r>
                      <a:endParaRPr lang="en-US" sz="1400" b="1" dirty="0">
                        <a:solidFill>
                          <a:srgbClr val="000000"/>
                        </a:solidFill>
                        <a:latin typeface="Arial" pitchFamily="34" charset="0"/>
                        <a:ea typeface="Arial"/>
                        <a:cs typeface="Arial" pitchFamily="34" charset="0"/>
                      </a:endParaRPr>
                    </a:p>
                  </a:txBody>
                  <a:tcPr marL="63500" marR="63500" marT="63500" marB="63500"/>
                </a:tc>
                <a:tc>
                  <a:txBody>
                    <a:bodyPr/>
                    <a:lstStyle/>
                    <a:p>
                      <a:pPr marL="0" marR="0" rtl="0">
                        <a:lnSpc>
                          <a:spcPct val="115000"/>
                        </a:lnSpc>
                        <a:spcBef>
                          <a:spcPts val="0"/>
                        </a:spcBef>
                        <a:spcAft>
                          <a:spcPts val="0"/>
                        </a:spcAft>
                      </a:pPr>
                      <a:r>
                        <a:rPr lang="en-US" sz="1400" dirty="0">
                          <a:solidFill>
                            <a:srgbClr val="000000"/>
                          </a:solidFill>
                          <a:latin typeface="Arial" pitchFamily="34" charset="0"/>
                          <a:ea typeface="Times New Roman"/>
                          <a:cs typeface="Arial" pitchFamily="34" charset="0"/>
                        </a:rPr>
                        <a:t>YMCAs  of Greater </a:t>
                      </a:r>
                      <a:r>
                        <a:rPr lang="en-US" sz="1400" dirty="0" smtClean="0">
                          <a:solidFill>
                            <a:srgbClr val="000000"/>
                          </a:solidFill>
                          <a:latin typeface="Arial" pitchFamily="34" charset="0"/>
                          <a:ea typeface="Times New Roman"/>
                          <a:cs typeface="Arial" pitchFamily="34" charset="0"/>
                        </a:rPr>
                        <a:t>Boston,</a:t>
                      </a:r>
                      <a:r>
                        <a:rPr lang="en-US" sz="1400" baseline="0" dirty="0" smtClean="0">
                          <a:solidFill>
                            <a:srgbClr val="000000"/>
                          </a:solidFill>
                          <a:latin typeface="Arial" pitchFamily="34" charset="0"/>
                          <a:ea typeface="Times New Roman"/>
                          <a:cs typeface="Arial" pitchFamily="34" charset="0"/>
                        </a:rPr>
                        <a:t> </a:t>
                      </a:r>
                      <a:r>
                        <a:rPr lang="en-US" sz="1400" dirty="0" smtClean="0">
                          <a:solidFill>
                            <a:srgbClr val="000000"/>
                          </a:solidFill>
                          <a:latin typeface="Arial" pitchFamily="34" charset="0"/>
                          <a:ea typeface="Times New Roman"/>
                          <a:cs typeface="Arial" pitchFamily="34" charset="0"/>
                        </a:rPr>
                        <a:t>Nurtury,</a:t>
                      </a:r>
                    </a:p>
                    <a:p>
                      <a:pPr marL="0" marR="0" rtl="0">
                        <a:lnSpc>
                          <a:spcPct val="115000"/>
                        </a:lnSpc>
                        <a:spcBef>
                          <a:spcPts val="0"/>
                        </a:spcBef>
                        <a:spcAft>
                          <a:spcPts val="0"/>
                        </a:spcAft>
                      </a:pPr>
                      <a:r>
                        <a:rPr lang="en-US" sz="1400" dirty="0" smtClean="0">
                          <a:solidFill>
                            <a:srgbClr val="000000"/>
                          </a:solidFill>
                          <a:latin typeface="Arial" pitchFamily="34" charset="0"/>
                          <a:ea typeface="Times New Roman"/>
                          <a:cs typeface="Arial" pitchFamily="34" charset="0"/>
                        </a:rPr>
                        <a:t>Action </a:t>
                      </a:r>
                      <a:r>
                        <a:rPr lang="en-US" sz="1400" dirty="0">
                          <a:solidFill>
                            <a:srgbClr val="000000"/>
                          </a:solidFill>
                          <a:latin typeface="Arial" pitchFamily="34" charset="0"/>
                          <a:ea typeface="Times New Roman"/>
                          <a:cs typeface="Arial" pitchFamily="34" charset="0"/>
                        </a:rPr>
                        <a:t>for Boston Community Development (ABCD</a:t>
                      </a:r>
                      <a:r>
                        <a:rPr lang="en-US" sz="1400" dirty="0" smtClean="0">
                          <a:solidFill>
                            <a:srgbClr val="000000"/>
                          </a:solidFill>
                          <a:latin typeface="Arial" pitchFamily="34" charset="0"/>
                          <a:ea typeface="Times New Roman"/>
                          <a:cs typeface="Arial" pitchFamily="34" charset="0"/>
                        </a:rPr>
                        <a:t>) Head Start, Paige</a:t>
                      </a:r>
                      <a:r>
                        <a:rPr lang="en-US" sz="1400" baseline="0" dirty="0" smtClean="0">
                          <a:solidFill>
                            <a:srgbClr val="000000"/>
                          </a:solidFill>
                          <a:latin typeface="Arial" pitchFamily="34" charset="0"/>
                          <a:ea typeface="Times New Roman"/>
                          <a:cs typeface="Arial" pitchFamily="34" charset="0"/>
                        </a:rPr>
                        <a:t> Academy, Ellis Memorial, Wesley, Boys and Girls Club, Catholic Charities</a:t>
                      </a:r>
                    </a:p>
                    <a:p>
                      <a:pPr marL="0" marR="0" algn="ctr" rtl="0">
                        <a:lnSpc>
                          <a:spcPct val="115000"/>
                        </a:lnSpc>
                        <a:spcBef>
                          <a:spcPts val="0"/>
                        </a:spcBef>
                        <a:spcAft>
                          <a:spcPts val="0"/>
                        </a:spcAft>
                      </a:pPr>
                      <a:r>
                        <a:rPr lang="en-US" sz="1400" b="1" baseline="0" dirty="0" smtClean="0">
                          <a:solidFill>
                            <a:srgbClr val="000000"/>
                          </a:solidFill>
                          <a:latin typeface="Arial" pitchFamily="34" charset="0"/>
                          <a:ea typeface="Times New Roman"/>
                          <a:cs typeface="Arial" pitchFamily="34" charset="0"/>
                        </a:rPr>
                        <a:t>15 Classrooms</a:t>
                      </a:r>
                      <a:endParaRPr lang="en-US" sz="1400" b="1" dirty="0" smtClean="0">
                        <a:solidFill>
                          <a:srgbClr val="000000"/>
                        </a:solidFill>
                        <a:latin typeface="Arial" pitchFamily="34" charset="0"/>
                        <a:ea typeface="Times New Roman"/>
                        <a:cs typeface="Arial" pitchFamily="34" charset="0"/>
                      </a:endParaRPr>
                    </a:p>
                    <a:p>
                      <a:pPr marL="0" marR="0" rtl="0">
                        <a:lnSpc>
                          <a:spcPct val="115000"/>
                        </a:lnSpc>
                        <a:spcBef>
                          <a:spcPts val="0"/>
                        </a:spcBef>
                        <a:spcAft>
                          <a:spcPts val="0"/>
                        </a:spcAft>
                      </a:pPr>
                      <a:endParaRPr lang="en-US" sz="1400" dirty="0">
                        <a:solidFill>
                          <a:srgbClr val="000000"/>
                        </a:solidFill>
                        <a:latin typeface="Arial" pitchFamily="34" charset="0"/>
                        <a:ea typeface="Arial"/>
                        <a:cs typeface="Arial" pitchFamily="34" charset="0"/>
                      </a:endParaRPr>
                    </a:p>
                  </a:txBody>
                  <a:tcPr marL="68580" marR="68580" marT="0" marB="0"/>
                </a:tc>
              </a:tr>
              <a:tr h="738952">
                <a:tc>
                  <a:txBody>
                    <a:bodyPr/>
                    <a:lstStyle/>
                    <a:p>
                      <a:pPr marL="0" marR="0" algn="just" rtl="0">
                        <a:lnSpc>
                          <a:spcPct val="100000"/>
                        </a:lnSpc>
                        <a:spcBef>
                          <a:spcPts val="0"/>
                        </a:spcBef>
                        <a:spcAft>
                          <a:spcPts val="0"/>
                        </a:spcAft>
                      </a:pPr>
                      <a:r>
                        <a:rPr lang="en-US" sz="1400" dirty="0" smtClean="0">
                          <a:solidFill>
                            <a:srgbClr val="000000"/>
                          </a:solidFill>
                          <a:latin typeface="Arial" pitchFamily="34" charset="0"/>
                          <a:ea typeface="Times New Roman"/>
                          <a:cs typeface="Arial" pitchFamily="34" charset="0"/>
                        </a:rPr>
                        <a:t>Holyoke PS</a:t>
                      </a:r>
                    </a:p>
                    <a:p>
                      <a:pPr marL="0" marR="0" algn="just" rtl="0">
                        <a:lnSpc>
                          <a:spcPct val="100000"/>
                        </a:lnSpc>
                        <a:spcBef>
                          <a:spcPts val="0"/>
                        </a:spcBef>
                        <a:spcAft>
                          <a:spcPts val="0"/>
                        </a:spcAft>
                      </a:pPr>
                      <a:r>
                        <a:rPr lang="en-US" sz="1400" dirty="0" smtClean="0">
                          <a:solidFill>
                            <a:srgbClr val="000000"/>
                          </a:solidFill>
                          <a:latin typeface="Arial" pitchFamily="34" charset="0"/>
                          <a:ea typeface="Arial"/>
                          <a:cs typeface="Arial" pitchFamily="34" charset="0"/>
                        </a:rPr>
                        <a:t>$1,425,000</a:t>
                      </a:r>
                      <a:endParaRPr lang="en-US" sz="1400" dirty="0">
                        <a:solidFill>
                          <a:srgbClr val="000000"/>
                        </a:solidFill>
                        <a:latin typeface="Arial" pitchFamily="34" charset="0"/>
                        <a:ea typeface="Arial"/>
                        <a:cs typeface="Arial" pitchFamily="34" charset="0"/>
                      </a:endParaRPr>
                    </a:p>
                  </a:txBody>
                  <a:tcPr marL="63500" marR="63500" marT="63500" marB="63500"/>
                </a:tc>
                <a:tc>
                  <a:txBody>
                    <a:bodyPr/>
                    <a:lstStyle/>
                    <a:p>
                      <a:pPr marL="0" marR="0" algn="ctr" rtl="0">
                        <a:lnSpc>
                          <a:spcPct val="150000"/>
                        </a:lnSpc>
                        <a:spcBef>
                          <a:spcPts val="0"/>
                        </a:spcBef>
                        <a:spcAft>
                          <a:spcPts val="0"/>
                        </a:spcAft>
                      </a:pPr>
                      <a:r>
                        <a:rPr lang="en-US" sz="1400" b="1" dirty="0" smtClean="0">
                          <a:solidFill>
                            <a:srgbClr val="000000"/>
                          </a:solidFill>
                          <a:latin typeface="Arial" pitchFamily="34" charset="0"/>
                          <a:ea typeface="Times New Roman"/>
                          <a:cs typeface="Arial" pitchFamily="34" charset="0"/>
                        </a:rPr>
                        <a:t>78/year</a:t>
                      </a:r>
                      <a:endParaRPr lang="en-US" sz="1400" b="1" dirty="0">
                        <a:solidFill>
                          <a:srgbClr val="000000"/>
                        </a:solidFill>
                        <a:latin typeface="Arial" pitchFamily="34" charset="0"/>
                        <a:ea typeface="Arial"/>
                        <a:cs typeface="Arial" pitchFamily="34" charset="0"/>
                      </a:endParaRPr>
                    </a:p>
                  </a:txBody>
                  <a:tcPr marL="63500" marR="63500" marT="63500" marB="63500"/>
                </a:tc>
                <a:tc>
                  <a:txBody>
                    <a:bodyPr/>
                    <a:lstStyle/>
                    <a:p>
                      <a:pPr marL="0" marR="0" rtl="0">
                        <a:lnSpc>
                          <a:spcPct val="115000"/>
                        </a:lnSpc>
                        <a:spcBef>
                          <a:spcPts val="0"/>
                        </a:spcBef>
                        <a:spcAft>
                          <a:spcPts val="0"/>
                        </a:spcAft>
                      </a:pPr>
                      <a:r>
                        <a:rPr lang="en-US" sz="1400" dirty="0">
                          <a:solidFill>
                            <a:srgbClr val="000000"/>
                          </a:solidFill>
                          <a:latin typeface="Arial" pitchFamily="34" charset="0"/>
                          <a:ea typeface="Times New Roman"/>
                          <a:cs typeface="Arial" pitchFamily="34" charset="0"/>
                        </a:rPr>
                        <a:t>Valley Opportunity </a:t>
                      </a:r>
                      <a:r>
                        <a:rPr lang="en-US" sz="1400" dirty="0" smtClean="0">
                          <a:solidFill>
                            <a:srgbClr val="000000"/>
                          </a:solidFill>
                          <a:latin typeface="Arial" pitchFamily="34" charset="0"/>
                          <a:ea typeface="Times New Roman"/>
                          <a:cs typeface="Arial" pitchFamily="34" charset="0"/>
                        </a:rPr>
                        <a:t>Council,</a:t>
                      </a:r>
                    </a:p>
                    <a:p>
                      <a:pPr marL="0" marR="0" rtl="0">
                        <a:lnSpc>
                          <a:spcPct val="115000"/>
                        </a:lnSpc>
                        <a:spcBef>
                          <a:spcPts val="0"/>
                        </a:spcBef>
                        <a:spcAft>
                          <a:spcPts val="0"/>
                        </a:spcAft>
                      </a:pPr>
                      <a:r>
                        <a:rPr lang="en-US" sz="1400" dirty="0" smtClean="0">
                          <a:solidFill>
                            <a:srgbClr val="000000"/>
                          </a:solidFill>
                          <a:latin typeface="Arial" pitchFamily="34" charset="0"/>
                          <a:ea typeface="Times New Roman"/>
                          <a:cs typeface="Arial" pitchFamily="34" charset="0"/>
                        </a:rPr>
                        <a:t>Holyoke-Chicopee-Springfield </a:t>
                      </a:r>
                      <a:r>
                        <a:rPr lang="en-US" sz="1400" dirty="0">
                          <a:solidFill>
                            <a:srgbClr val="000000"/>
                          </a:solidFill>
                          <a:latin typeface="Arial" pitchFamily="34" charset="0"/>
                          <a:ea typeface="Times New Roman"/>
                          <a:cs typeface="Arial" pitchFamily="34" charset="0"/>
                        </a:rPr>
                        <a:t>Head </a:t>
                      </a:r>
                      <a:r>
                        <a:rPr lang="en-US" sz="1400" dirty="0" smtClean="0">
                          <a:solidFill>
                            <a:srgbClr val="000000"/>
                          </a:solidFill>
                          <a:latin typeface="Arial" pitchFamily="34" charset="0"/>
                          <a:ea typeface="Times New Roman"/>
                          <a:cs typeface="Arial" pitchFamily="34" charset="0"/>
                        </a:rPr>
                        <a:t>Start</a:t>
                      </a:r>
                    </a:p>
                    <a:p>
                      <a:pPr marL="0" marR="0" algn="ctr" rtl="0">
                        <a:lnSpc>
                          <a:spcPct val="115000"/>
                        </a:lnSpc>
                        <a:spcBef>
                          <a:spcPts val="0"/>
                        </a:spcBef>
                        <a:spcAft>
                          <a:spcPts val="0"/>
                        </a:spcAft>
                      </a:pPr>
                      <a:r>
                        <a:rPr lang="en-US" sz="1400" b="1" dirty="0" smtClean="0">
                          <a:solidFill>
                            <a:srgbClr val="000000"/>
                          </a:solidFill>
                          <a:latin typeface="Arial" pitchFamily="34" charset="0"/>
                          <a:ea typeface="Arial"/>
                          <a:cs typeface="Arial" pitchFamily="34" charset="0"/>
                        </a:rPr>
                        <a:t>4 Classrooms</a:t>
                      </a:r>
                      <a:endParaRPr lang="en-US" sz="1400" b="1" dirty="0">
                        <a:solidFill>
                          <a:srgbClr val="000000"/>
                        </a:solidFill>
                        <a:latin typeface="Arial" pitchFamily="34" charset="0"/>
                        <a:ea typeface="Arial"/>
                        <a:cs typeface="Arial" pitchFamily="34" charset="0"/>
                      </a:endParaRPr>
                    </a:p>
                  </a:txBody>
                  <a:tcPr marL="68580" marR="68580" marT="0" marB="0"/>
                </a:tc>
              </a:tr>
              <a:tr h="940580">
                <a:tc>
                  <a:txBody>
                    <a:bodyPr/>
                    <a:lstStyle/>
                    <a:p>
                      <a:pPr marL="0" marR="0" algn="just" rtl="0">
                        <a:lnSpc>
                          <a:spcPct val="100000"/>
                        </a:lnSpc>
                        <a:spcBef>
                          <a:spcPts val="0"/>
                        </a:spcBef>
                        <a:spcAft>
                          <a:spcPts val="0"/>
                        </a:spcAft>
                      </a:pPr>
                      <a:r>
                        <a:rPr lang="en-US" sz="1400" dirty="0" smtClean="0">
                          <a:solidFill>
                            <a:srgbClr val="000000"/>
                          </a:solidFill>
                          <a:latin typeface="Arial" pitchFamily="34" charset="0"/>
                          <a:ea typeface="Times New Roman"/>
                          <a:cs typeface="Arial" pitchFamily="34" charset="0"/>
                        </a:rPr>
                        <a:t>Lawrence PS</a:t>
                      </a:r>
                    </a:p>
                    <a:p>
                      <a:pPr marL="0" marR="0" algn="just" rtl="0">
                        <a:lnSpc>
                          <a:spcPct val="100000"/>
                        </a:lnSpc>
                        <a:spcBef>
                          <a:spcPts val="0"/>
                        </a:spcBef>
                        <a:spcAft>
                          <a:spcPts val="0"/>
                        </a:spcAft>
                      </a:pPr>
                      <a:r>
                        <a:rPr lang="en-US" sz="1400" dirty="0" smtClean="0">
                          <a:solidFill>
                            <a:srgbClr val="000000"/>
                          </a:solidFill>
                          <a:latin typeface="Arial" pitchFamily="34" charset="0"/>
                          <a:ea typeface="Arial"/>
                          <a:cs typeface="Arial" pitchFamily="34" charset="0"/>
                        </a:rPr>
                        <a:t>$2,351,250</a:t>
                      </a:r>
                      <a:endParaRPr lang="en-US" sz="1400" dirty="0">
                        <a:solidFill>
                          <a:srgbClr val="000000"/>
                        </a:solidFill>
                        <a:latin typeface="Arial" pitchFamily="34" charset="0"/>
                        <a:ea typeface="Arial"/>
                        <a:cs typeface="Arial" pitchFamily="34" charset="0"/>
                      </a:endParaRPr>
                    </a:p>
                  </a:txBody>
                  <a:tcPr marL="63500" marR="63500" marT="63500" marB="63500"/>
                </a:tc>
                <a:tc>
                  <a:txBody>
                    <a:bodyPr/>
                    <a:lstStyle/>
                    <a:p>
                      <a:pPr marL="0" marR="0" algn="ctr" rtl="0">
                        <a:lnSpc>
                          <a:spcPct val="150000"/>
                        </a:lnSpc>
                        <a:spcBef>
                          <a:spcPts val="0"/>
                        </a:spcBef>
                        <a:spcAft>
                          <a:spcPts val="0"/>
                        </a:spcAft>
                      </a:pPr>
                      <a:r>
                        <a:rPr lang="en-US" sz="1400" b="1" dirty="0" smtClean="0">
                          <a:solidFill>
                            <a:srgbClr val="000000"/>
                          </a:solidFill>
                          <a:latin typeface="Arial" pitchFamily="34" charset="0"/>
                          <a:ea typeface="Times New Roman"/>
                          <a:cs typeface="Arial" pitchFamily="34" charset="0"/>
                        </a:rPr>
                        <a:t>129/year</a:t>
                      </a:r>
                      <a:endParaRPr lang="en-US" sz="1400" b="1" dirty="0">
                        <a:solidFill>
                          <a:srgbClr val="000000"/>
                        </a:solidFill>
                        <a:latin typeface="Arial" pitchFamily="34" charset="0"/>
                        <a:ea typeface="Arial"/>
                        <a:cs typeface="Arial" pitchFamily="34" charset="0"/>
                      </a:endParaRPr>
                    </a:p>
                  </a:txBody>
                  <a:tcPr marL="63500" marR="63500" marT="63500" marB="63500"/>
                </a:tc>
                <a:tc>
                  <a:txBody>
                    <a:bodyPr/>
                    <a:lstStyle/>
                    <a:p>
                      <a:pPr marL="0" marR="0" rtl="0">
                        <a:lnSpc>
                          <a:spcPct val="115000"/>
                        </a:lnSpc>
                        <a:spcBef>
                          <a:spcPts val="0"/>
                        </a:spcBef>
                        <a:spcAft>
                          <a:spcPts val="0"/>
                        </a:spcAft>
                      </a:pPr>
                      <a:r>
                        <a:rPr lang="en-US" sz="1400" dirty="0" smtClean="0">
                          <a:solidFill>
                            <a:srgbClr val="000000"/>
                          </a:solidFill>
                          <a:latin typeface="Arial" pitchFamily="34" charset="0"/>
                          <a:ea typeface="Times New Roman"/>
                          <a:cs typeface="Arial" pitchFamily="34" charset="0"/>
                        </a:rPr>
                        <a:t>Community </a:t>
                      </a:r>
                      <a:r>
                        <a:rPr lang="en-US" sz="1400" dirty="0">
                          <a:solidFill>
                            <a:srgbClr val="000000"/>
                          </a:solidFill>
                          <a:latin typeface="Arial" pitchFamily="34" charset="0"/>
                          <a:ea typeface="Times New Roman"/>
                          <a:cs typeface="Arial" pitchFamily="34" charset="0"/>
                        </a:rPr>
                        <a:t>Day, Greater Lawrence Community Action </a:t>
                      </a:r>
                      <a:endParaRPr lang="en-US" sz="1400" dirty="0" smtClean="0">
                        <a:solidFill>
                          <a:srgbClr val="000000"/>
                        </a:solidFill>
                        <a:latin typeface="Arial" pitchFamily="34" charset="0"/>
                        <a:ea typeface="Times New Roman"/>
                        <a:cs typeface="Arial" pitchFamily="34" charset="0"/>
                      </a:endParaRPr>
                    </a:p>
                    <a:p>
                      <a:pPr marL="0" marR="0" algn="ctr" rtl="0">
                        <a:lnSpc>
                          <a:spcPct val="115000"/>
                        </a:lnSpc>
                        <a:spcBef>
                          <a:spcPts val="0"/>
                        </a:spcBef>
                        <a:spcAft>
                          <a:spcPts val="0"/>
                        </a:spcAft>
                      </a:pPr>
                      <a:r>
                        <a:rPr lang="en-US" sz="1400" b="1" dirty="0" smtClean="0">
                          <a:solidFill>
                            <a:srgbClr val="000000"/>
                          </a:solidFill>
                          <a:latin typeface="Arial" pitchFamily="34" charset="0"/>
                          <a:ea typeface="Arial"/>
                          <a:cs typeface="Arial" pitchFamily="34" charset="0"/>
                        </a:rPr>
                        <a:t>8 Classrooms</a:t>
                      </a:r>
                    </a:p>
                    <a:p>
                      <a:pPr marL="0" marR="0" rtl="0">
                        <a:lnSpc>
                          <a:spcPct val="115000"/>
                        </a:lnSpc>
                        <a:spcBef>
                          <a:spcPts val="0"/>
                        </a:spcBef>
                        <a:spcAft>
                          <a:spcPts val="0"/>
                        </a:spcAft>
                      </a:pPr>
                      <a:endParaRPr lang="en-US" sz="1400" dirty="0">
                        <a:solidFill>
                          <a:srgbClr val="000000"/>
                        </a:solidFill>
                        <a:latin typeface="Arial" pitchFamily="34" charset="0"/>
                        <a:ea typeface="Arial"/>
                        <a:cs typeface="Arial" pitchFamily="34" charset="0"/>
                      </a:endParaRPr>
                    </a:p>
                  </a:txBody>
                  <a:tcPr marL="68580" marR="68580" marT="0" marB="0"/>
                </a:tc>
              </a:tr>
              <a:tr h="738952">
                <a:tc>
                  <a:txBody>
                    <a:bodyPr/>
                    <a:lstStyle/>
                    <a:p>
                      <a:pPr marL="0" marR="0" algn="just" rtl="0">
                        <a:lnSpc>
                          <a:spcPct val="100000"/>
                        </a:lnSpc>
                        <a:spcBef>
                          <a:spcPts val="0"/>
                        </a:spcBef>
                        <a:spcAft>
                          <a:spcPts val="0"/>
                        </a:spcAft>
                      </a:pPr>
                      <a:r>
                        <a:rPr lang="en-US" sz="1400" dirty="0" smtClean="0">
                          <a:solidFill>
                            <a:srgbClr val="000000"/>
                          </a:solidFill>
                          <a:latin typeface="Arial" pitchFamily="34" charset="0"/>
                          <a:ea typeface="Times New Roman"/>
                          <a:cs typeface="Arial" pitchFamily="34" charset="0"/>
                        </a:rPr>
                        <a:t>Lowell PS</a:t>
                      </a:r>
                    </a:p>
                    <a:p>
                      <a:pPr marL="0" marR="0" algn="just" rtl="0">
                        <a:lnSpc>
                          <a:spcPct val="100000"/>
                        </a:lnSpc>
                        <a:spcBef>
                          <a:spcPts val="0"/>
                        </a:spcBef>
                        <a:spcAft>
                          <a:spcPts val="0"/>
                        </a:spcAft>
                      </a:pPr>
                      <a:r>
                        <a:rPr lang="en-US" sz="1400" dirty="0" smtClean="0">
                          <a:solidFill>
                            <a:srgbClr val="000000"/>
                          </a:solidFill>
                          <a:latin typeface="Arial" pitchFamily="34" charset="0"/>
                          <a:ea typeface="Arial"/>
                          <a:cs typeface="Arial" pitchFamily="34" charset="0"/>
                        </a:rPr>
                        <a:t>$2,850,000</a:t>
                      </a:r>
                      <a:endParaRPr lang="en-US" sz="1400" dirty="0">
                        <a:solidFill>
                          <a:srgbClr val="000000"/>
                        </a:solidFill>
                        <a:latin typeface="Arial" pitchFamily="34" charset="0"/>
                        <a:ea typeface="Arial"/>
                        <a:cs typeface="Arial" pitchFamily="34" charset="0"/>
                      </a:endParaRPr>
                    </a:p>
                  </a:txBody>
                  <a:tcPr marL="63500" marR="63500" marT="63500" marB="63500"/>
                </a:tc>
                <a:tc>
                  <a:txBody>
                    <a:bodyPr/>
                    <a:lstStyle/>
                    <a:p>
                      <a:pPr marL="0" marR="0" algn="ctr" rtl="0">
                        <a:lnSpc>
                          <a:spcPct val="150000"/>
                        </a:lnSpc>
                        <a:spcBef>
                          <a:spcPts val="0"/>
                        </a:spcBef>
                        <a:spcAft>
                          <a:spcPts val="0"/>
                        </a:spcAft>
                      </a:pPr>
                      <a:r>
                        <a:rPr lang="en-US" sz="1400" b="1" dirty="0" smtClean="0">
                          <a:solidFill>
                            <a:srgbClr val="000000"/>
                          </a:solidFill>
                          <a:latin typeface="Arial" pitchFamily="34" charset="0"/>
                          <a:ea typeface="Times New Roman"/>
                          <a:cs typeface="Arial" pitchFamily="34" charset="0"/>
                        </a:rPr>
                        <a:t>156/year</a:t>
                      </a:r>
                      <a:endParaRPr lang="en-US" sz="1400" b="1" dirty="0">
                        <a:solidFill>
                          <a:srgbClr val="000000"/>
                        </a:solidFill>
                        <a:latin typeface="Arial" pitchFamily="34" charset="0"/>
                        <a:ea typeface="Arial"/>
                        <a:cs typeface="Arial" pitchFamily="34" charset="0"/>
                      </a:endParaRPr>
                    </a:p>
                  </a:txBody>
                  <a:tcPr marL="63500" marR="63500" marT="63500" marB="63500"/>
                </a:tc>
                <a:tc>
                  <a:txBody>
                    <a:bodyPr/>
                    <a:lstStyle/>
                    <a:p>
                      <a:pPr marL="0" marR="0" rtl="0">
                        <a:lnSpc>
                          <a:spcPct val="115000"/>
                        </a:lnSpc>
                        <a:spcBef>
                          <a:spcPts val="0"/>
                        </a:spcBef>
                        <a:spcAft>
                          <a:spcPts val="0"/>
                        </a:spcAft>
                      </a:pPr>
                      <a:r>
                        <a:rPr lang="en-US" sz="1400" dirty="0">
                          <a:solidFill>
                            <a:srgbClr val="000000"/>
                          </a:solidFill>
                          <a:latin typeface="Arial" pitchFamily="34" charset="0"/>
                          <a:ea typeface="Times New Roman"/>
                          <a:cs typeface="Arial" pitchFamily="34" charset="0"/>
                        </a:rPr>
                        <a:t>Community Teamwork, Inc</a:t>
                      </a:r>
                      <a:r>
                        <a:rPr lang="en-US" sz="1400" dirty="0" smtClean="0">
                          <a:solidFill>
                            <a:srgbClr val="000000"/>
                          </a:solidFill>
                          <a:latin typeface="Arial" pitchFamily="34" charset="0"/>
                          <a:ea typeface="Times New Roman"/>
                          <a:cs typeface="Arial" pitchFamily="34" charset="0"/>
                        </a:rPr>
                        <a:t>.,</a:t>
                      </a:r>
                      <a:r>
                        <a:rPr lang="en-US" sz="1400" baseline="0" dirty="0" smtClean="0">
                          <a:solidFill>
                            <a:srgbClr val="000000"/>
                          </a:solidFill>
                          <a:latin typeface="Arial" pitchFamily="34" charset="0"/>
                          <a:ea typeface="Times New Roman"/>
                          <a:cs typeface="Arial" pitchFamily="34" charset="0"/>
                        </a:rPr>
                        <a:t> </a:t>
                      </a:r>
                      <a:r>
                        <a:rPr lang="en-US" sz="1400" dirty="0" smtClean="0">
                          <a:solidFill>
                            <a:srgbClr val="000000"/>
                          </a:solidFill>
                          <a:latin typeface="Arial" pitchFamily="34" charset="0"/>
                          <a:ea typeface="Times New Roman"/>
                          <a:cs typeface="Arial" pitchFamily="34" charset="0"/>
                        </a:rPr>
                        <a:t>Little Sprouts</a:t>
                      </a:r>
                    </a:p>
                    <a:p>
                      <a:pPr marL="0" marR="0" indent="0" algn="ctr" defTabSz="914400" rtl="0" eaLnBrk="1" fontAlgn="auto" latinLnBrk="0" hangingPunct="1">
                        <a:lnSpc>
                          <a:spcPct val="115000"/>
                        </a:lnSpc>
                        <a:spcBef>
                          <a:spcPts val="0"/>
                        </a:spcBef>
                        <a:spcAft>
                          <a:spcPts val="0"/>
                        </a:spcAft>
                        <a:buClrTx/>
                        <a:buSzTx/>
                        <a:buFontTx/>
                        <a:buNone/>
                        <a:tabLst/>
                        <a:defRPr/>
                      </a:pPr>
                      <a:r>
                        <a:rPr lang="en-US" sz="1400" b="1" dirty="0" smtClean="0">
                          <a:solidFill>
                            <a:srgbClr val="000000"/>
                          </a:solidFill>
                          <a:latin typeface="Arial" pitchFamily="34" charset="0"/>
                          <a:ea typeface="Arial"/>
                          <a:cs typeface="Arial" pitchFamily="34" charset="0"/>
                        </a:rPr>
                        <a:t>8 Classrooms</a:t>
                      </a:r>
                    </a:p>
                    <a:p>
                      <a:pPr marL="0" marR="0" rtl="0">
                        <a:lnSpc>
                          <a:spcPct val="115000"/>
                        </a:lnSpc>
                        <a:spcBef>
                          <a:spcPts val="0"/>
                        </a:spcBef>
                        <a:spcAft>
                          <a:spcPts val="0"/>
                        </a:spcAft>
                      </a:pPr>
                      <a:endParaRPr lang="en-US" sz="1400" dirty="0">
                        <a:solidFill>
                          <a:srgbClr val="000000"/>
                        </a:solidFill>
                        <a:latin typeface="Arial" pitchFamily="34" charset="0"/>
                        <a:ea typeface="Arial"/>
                        <a:cs typeface="Arial" pitchFamily="34" charset="0"/>
                      </a:endParaRPr>
                    </a:p>
                  </a:txBody>
                  <a:tcPr marL="68580" marR="68580" marT="0" marB="0"/>
                </a:tc>
              </a:tr>
              <a:tr h="985269">
                <a:tc>
                  <a:txBody>
                    <a:bodyPr/>
                    <a:lstStyle/>
                    <a:p>
                      <a:pPr marL="0" marR="0" algn="just" rtl="0">
                        <a:lnSpc>
                          <a:spcPct val="100000"/>
                        </a:lnSpc>
                        <a:spcBef>
                          <a:spcPts val="0"/>
                        </a:spcBef>
                        <a:spcAft>
                          <a:spcPts val="0"/>
                        </a:spcAft>
                      </a:pPr>
                      <a:r>
                        <a:rPr lang="en-US" sz="1400" dirty="0" smtClean="0">
                          <a:solidFill>
                            <a:srgbClr val="000000"/>
                          </a:solidFill>
                          <a:latin typeface="Arial" pitchFamily="34" charset="0"/>
                          <a:ea typeface="Times New Roman"/>
                          <a:cs typeface="Arial" pitchFamily="34" charset="0"/>
                        </a:rPr>
                        <a:t>Springfield PS</a:t>
                      </a:r>
                    </a:p>
                    <a:p>
                      <a:pPr marL="0" marR="0" algn="just" rtl="0">
                        <a:lnSpc>
                          <a:spcPct val="100000"/>
                        </a:lnSpc>
                        <a:spcBef>
                          <a:spcPts val="0"/>
                        </a:spcBef>
                        <a:spcAft>
                          <a:spcPts val="0"/>
                        </a:spcAft>
                      </a:pPr>
                      <a:r>
                        <a:rPr lang="en-US" sz="1400" dirty="0" smtClean="0">
                          <a:solidFill>
                            <a:srgbClr val="000000"/>
                          </a:solidFill>
                          <a:latin typeface="Arial" pitchFamily="34" charset="0"/>
                          <a:ea typeface="Arial"/>
                          <a:cs typeface="Arial" pitchFamily="34" charset="0"/>
                        </a:rPr>
                        <a:t>$3,562,500</a:t>
                      </a:r>
                      <a:endParaRPr lang="en-US" sz="1400" dirty="0">
                        <a:solidFill>
                          <a:srgbClr val="000000"/>
                        </a:solidFill>
                        <a:latin typeface="Arial" pitchFamily="34" charset="0"/>
                        <a:ea typeface="Arial"/>
                        <a:cs typeface="Arial" pitchFamily="34" charset="0"/>
                      </a:endParaRPr>
                    </a:p>
                  </a:txBody>
                  <a:tcPr marL="63500" marR="63500" marT="63500" marB="63500"/>
                </a:tc>
                <a:tc>
                  <a:txBody>
                    <a:bodyPr/>
                    <a:lstStyle/>
                    <a:p>
                      <a:pPr marL="0" marR="0" algn="ctr" rtl="0">
                        <a:lnSpc>
                          <a:spcPct val="150000"/>
                        </a:lnSpc>
                        <a:spcBef>
                          <a:spcPts val="0"/>
                        </a:spcBef>
                        <a:spcAft>
                          <a:spcPts val="0"/>
                        </a:spcAft>
                      </a:pPr>
                      <a:r>
                        <a:rPr lang="en-US" sz="1400" b="1" dirty="0" smtClean="0">
                          <a:solidFill>
                            <a:srgbClr val="000000"/>
                          </a:solidFill>
                          <a:latin typeface="Arial" pitchFamily="34" charset="0"/>
                          <a:ea typeface="Times New Roman"/>
                          <a:cs typeface="Arial" pitchFamily="34" charset="0"/>
                        </a:rPr>
                        <a:t>195/year</a:t>
                      </a:r>
                      <a:endParaRPr lang="en-US" sz="1400" b="1" dirty="0">
                        <a:solidFill>
                          <a:srgbClr val="000000"/>
                        </a:solidFill>
                        <a:latin typeface="Arial" pitchFamily="34" charset="0"/>
                        <a:ea typeface="Arial"/>
                        <a:cs typeface="Arial" pitchFamily="34" charset="0"/>
                      </a:endParaRPr>
                    </a:p>
                  </a:txBody>
                  <a:tcPr marL="63500" marR="63500" marT="63500" marB="63500"/>
                </a:tc>
                <a:tc>
                  <a:txBody>
                    <a:bodyPr/>
                    <a:lstStyle/>
                    <a:p>
                      <a:pPr marL="0" marR="0" rtl="0">
                        <a:lnSpc>
                          <a:spcPct val="115000"/>
                        </a:lnSpc>
                        <a:spcBef>
                          <a:spcPts val="0"/>
                        </a:spcBef>
                        <a:spcAft>
                          <a:spcPts val="0"/>
                        </a:spcAft>
                      </a:pPr>
                      <a:r>
                        <a:rPr lang="en-US" sz="1400" dirty="0">
                          <a:solidFill>
                            <a:srgbClr val="000000"/>
                          </a:solidFill>
                          <a:latin typeface="Arial" pitchFamily="34" charset="0"/>
                          <a:ea typeface="Times New Roman"/>
                          <a:cs typeface="Arial" pitchFamily="34" charset="0"/>
                        </a:rPr>
                        <a:t>Square </a:t>
                      </a:r>
                      <a:r>
                        <a:rPr lang="en-US" sz="1400" dirty="0" smtClean="0">
                          <a:solidFill>
                            <a:srgbClr val="000000"/>
                          </a:solidFill>
                          <a:latin typeface="Arial" pitchFamily="34" charset="0"/>
                          <a:ea typeface="Times New Roman"/>
                          <a:cs typeface="Arial" pitchFamily="34" charset="0"/>
                        </a:rPr>
                        <a:t>One,</a:t>
                      </a:r>
                      <a:r>
                        <a:rPr lang="en-US" sz="1400" baseline="0" dirty="0" smtClean="0">
                          <a:solidFill>
                            <a:srgbClr val="000000"/>
                          </a:solidFill>
                          <a:latin typeface="Arial" pitchFamily="34" charset="0"/>
                          <a:ea typeface="Times New Roman"/>
                          <a:cs typeface="Arial" pitchFamily="34" charset="0"/>
                        </a:rPr>
                        <a:t> </a:t>
                      </a:r>
                    </a:p>
                    <a:p>
                      <a:pPr marL="0" marR="0" rtl="0">
                        <a:lnSpc>
                          <a:spcPct val="115000"/>
                        </a:lnSpc>
                        <a:spcBef>
                          <a:spcPts val="0"/>
                        </a:spcBef>
                        <a:spcAft>
                          <a:spcPts val="0"/>
                        </a:spcAft>
                      </a:pPr>
                      <a:r>
                        <a:rPr lang="en-US" sz="1400" dirty="0" smtClean="0">
                          <a:solidFill>
                            <a:srgbClr val="000000"/>
                          </a:solidFill>
                          <a:latin typeface="Arial" pitchFamily="34" charset="0"/>
                          <a:ea typeface="Times New Roman"/>
                          <a:cs typeface="Arial" pitchFamily="34" charset="0"/>
                        </a:rPr>
                        <a:t>Holyoke-Chicopee-Springfield </a:t>
                      </a:r>
                      <a:r>
                        <a:rPr lang="en-US" sz="1400" dirty="0">
                          <a:solidFill>
                            <a:srgbClr val="000000"/>
                          </a:solidFill>
                          <a:latin typeface="Arial" pitchFamily="34" charset="0"/>
                          <a:ea typeface="Times New Roman"/>
                          <a:cs typeface="Arial" pitchFamily="34" charset="0"/>
                        </a:rPr>
                        <a:t>Head </a:t>
                      </a:r>
                      <a:r>
                        <a:rPr lang="en-US" sz="1400" dirty="0" smtClean="0">
                          <a:solidFill>
                            <a:srgbClr val="000000"/>
                          </a:solidFill>
                          <a:latin typeface="Arial" pitchFamily="34" charset="0"/>
                          <a:ea typeface="Times New Roman"/>
                          <a:cs typeface="Arial" pitchFamily="34" charset="0"/>
                        </a:rPr>
                        <a:t>Start,</a:t>
                      </a:r>
                    </a:p>
                    <a:p>
                      <a:pPr marL="0" marR="0" rtl="0">
                        <a:lnSpc>
                          <a:spcPct val="115000"/>
                        </a:lnSpc>
                        <a:spcBef>
                          <a:spcPts val="0"/>
                        </a:spcBef>
                        <a:spcAft>
                          <a:spcPts val="0"/>
                        </a:spcAft>
                      </a:pPr>
                      <a:r>
                        <a:rPr lang="en-US" sz="1400" dirty="0" smtClean="0">
                          <a:solidFill>
                            <a:srgbClr val="000000"/>
                          </a:solidFill>
                          <a:latin typeface="Arial" pitchFamily="34" charset="0"/>
                          <a:ea typeface="Times New Roman"/>
                          <a:cs typeface="Arial" pitchFamily="34" charset="0"/>
                        </a:rPr>
                        <a:t>YMCA </a:t>
                      </a:r>
                      <a:r>
                        <a:rPr lang="en-US" sz="1400" dirty="0">
                          <a:solidFill>
                            <a:srgbClr val="000000"/>
                          </a:solidFill>
                          <a:latin typeface="Arial" pitchFamily="34" charset="0"/>
                          <a:ea typeface="Times New Roman"/>
                          <a:cs typeface="Arial" pitchFamily="34" charset="0"/>
                        </a:rPr>
                        <a:t>of Greater </a:t>
                      </a:r>
                      <a:r>
                        <a:rPr lang="en-US" sz="1400" dirty="0" smtClean="0">
                          <a:solidFill>
                            <a:srgbClr val="000000"/>
                          </a:solidFill>
                          <a:latin typeface="Arial" pitchFamily="34" charset="0"/>
                          <a:ea typeface="Times New Roman"/>
                          <a:cs typeface="Arial" pitchFamily="34" charset="0"/>
                        </a:rPr>
                        <a:t>Springfield</a:t>
                      </a:r>
                    </a:p>
                    <a:p>
                      <a:pPr marL="0" marR="0" algn="ctr" rtl="0">
                        <a:lnSpc>
                          <a:spcPct val="115000"/>
                        </a:lnSpc>
                        <a:spcBef>
                          <a:spcPts val="0"/>
                        </a:spcBef>
                        <a:spcAft>
                          <a:spcPts val="0"/>
                        </a:spcAft>
                      </a:pPr>
                      <a:r>
                        <a:rPr lang="en-US" sz="1400" b="1" dirty="0" smtClean="0">
                          <a:solidFill>
                            <a:srgbClr val="000000"/>
                          </a:solidFill>
                          <a:latin typeface="Arial" pitchFamily="34" charset="0"/>
                          <a:ea typeface="Arial"/>
                          <a:cs typeface="Arial" pitchFamily="34" charset="0"/>
                        </a:rPr>
                        <a:t>11 Classrooms</a:t>
                      </a:r>
                      <a:endParaRPr lang="en-US" sz="1400" b="1" dirty="0">
                        <a:solidFill>
                          <a:srgbClr val="000000"/>
                        </a:solidFill>
                        <a:latin typeface="Arial" pitchFamily="34" charset="0"/>
                        <a:ea typeface="Arial"/>
                        <a:cs typeface="Arial" pitchFamily="34" charset="0"/>
                      </a:endParaRPr>
                    </a:p>
                  </a:txBody>
                  <a:tcPr marL="68580" marR="68580" marT="0" marB="0"/>
                </a:tc>
              </a:tr>
              <a:tr h="544243">
                <a:tc>
                  <a:txBody>
                    <a:bodyPr/>
                    <a:lstStyle/>
                    <a:p>
                      <a:pPr marL="0" marR="0" algn="just" rtl="0">
                        <a:lnSpc>
                          <a:spcPct val="100000"/>
                        </a:lnSpc>
                        <a:spcBef>
                          <a:spcPts val="0"/>
                        </a:spcBef>
                        <a:spcAft>
                          <a:spcPts val="0"/>
                        </a:spcAft>
                      </a:pPr>
                      <a:r>
                        <a:rPr lang="en-US" sz="1400" dirty="0" smtClean="0">
                          <a:solidFill>
                            <a:srgbClr val="000000"/>
                          </a:solidFill>
                          <a:latin typeface="Arial" pitchFamily="34" charset="0"/>
                          <a:ea typeface="Arial"/>
                          <a:cs typeface="Arial" pitchFamily="34" charset="0"/>
                        </a:rPr>
                        <a:t>Total  Children</a:t>
                      </a:r>
                      <a:endParaRPr lang="en-US" sz="1400" dirty="0">
                        <a:solidFill>
                          <a:srgbClr val="000000"/>
                        </a:solidFill>
                        <a:latin typeface="Arial" pitchFamily="34" charset="0"/>
                        <a:ea typeface="Arial"/>
                        <a:cs typeface="Arial" pitchFamily="34" charset="0"/>
                      </a:endParaRPr>
                    </a:p>
                  </a:txBody>
                  <a:tcPr marL="63500" marR="63500" marT="63500" marB="63500"/>
                </a:tc>
                <a:tc>
                  <a:txBody>
                    <a:bodyPr/>
                    <a:lstStyle/>
                    <a:p>
                      <a:pPr marL="0" marR="0" algn="ctr" rtl="0">
                        <a:lnSpc>
                          <a:spcPct val="150000"/>
                        </a:lnSpc>
                        <a:spcBef>
                          <a:spcPts val="0"/>
                        </a:spcBef>
                        <a:spcAft>
                          <a:spcPts val="0"/>
                        </a:spcAft>
                      </a:pPr>
                      <a:r>
                        <a:rPr lang="en-US" sz="1400" b="1" dirty="0" smtClean="0">
                          <a:solidFill>
                            <a:srgbClr val="000000"/>
                          </a:solidFill>
                          <a:latin typeface="Arial" pitchFamily="34" charset="0"/>
                          <a:ea typeface="Arial"/>
                          <a:cs typeface="Arial" pitchFamily="34" charset="0"/>
                        </a:rPr>
                        <a:t>858/year</a:t>
                      </a:r>
                      <a:endParaRPr lang="en-US" sz="1400" b="1" dirty="0">
                        <a:solidFill>
                          <a:srgbClr val="000000"/>
                        </a:solidFill>
                        <a:latin typeface="Arial" pitchFamily="34" charset="0"/>
                        <a:ea typeface="Arial"/>
                        <a:cs typeface="Arial" pitchFamily="34" charset="0"/>
                      </a:endParaRPr>
                    </a:p>
                  </a:txBody>
                  <a:tcPr marL="63500" marR="63500" marT="63500" marB="63500"/>
                </a:tc>
                <a:tc>
                  <a:txBody>
                    <a:bodyPr/>
                    <a:lstStyle/>
                    <a:p>
                      <a:pPr marL="0" marR="0" algn="ctr" rtl="0">
                        <a:lnSpc>
                          <a:spcPct val="115000"/>
                        </a:lnSpc>
                        <a:spcBef>
                          <a:spcPts val="0"/>
                        </a:spcBef>
                        <a:spcAft>
                          <a:spcPts val="0"/>
                        </a:spcAft>
                      </a:pPr>
                      <a:endParaRPr lang="en-US" sz="1400" b="1" dirty="0" smtClean="0">
                        <a:solidFill>
                          <a:schemeClr val="tx1"/>
                        </a:solidFill>
                        <a:latin typeface="Arial" pitchFamily="34" charset="0"/>
                        <a:ea typeface="Arial"/>
                        <a:cs typeface="Arial" pitchFamily="34" charset="0"/>
                      </a:endParaRPr>
                    </a:p>
                    <a:p>
                      <a:pPr marL="0" marR="0" algn="ctr" rtl="0">
                        <a:lnSpc>
                          <a:spcPct val="115000"/>
                        </a:lnSpc>
                        <a:spcBef>
                          <a:spcPts val="0"/>
                        </a:spcBef>
                        <a:spcAft>
                          <a:spcPts val="0"/>
                        </a:spcAft>
                      </a:pPr>
                      <a:r>
                        <a:rPr lang="en-US" sz="1400" b="1" dirty="0" smtClean="0">
                          <a:solidFill>
                            <a:schemeClr val="tx1"/>
                          </a:solidFill>
                          <a:latin typeface="Arial" pitchFamily="34" charset="0"/>
                          <a:ea typeface="Arial"/>
                          <a:cs typeface="Arial" pitchFamily="34" charset="0"/>
                        </a:rPr>
                        <a:t>46 Classrooms in 16 Programs</a:t>
                      </a:r>
                      <a:endParaRPr lang="en-US" sz="1400" b="1" dirty="0">
                        <a:solidFill>
                          <a:schemeClr val="tx1"/>
                        </a:solidFill>
                        <a:latin typeface="Arial" pitchFamily="34" charset="0"/>
                        <a:ea typeface="Arial"/>
                        <a:cs typeface="Arial" pitchFamily="34" charset="0"/>
                      </a:endParaRPr>
                    </a:p>
                  </a:txBody>
                  <a:tcPr marL="68580" marR="68580" marT="0" marB="0"/>
                </a:tc>
              </a:tr>
            </a:tbl>
          </a:graphicData>
        </a:graphic>
      </p:graphicFrame>
      <p:sp>
        <p:nvSpPr>
          <p:cNvPr id="5" name="Slide Number Placeholder 4"/>
          <p:cNvSpPr>
            <a:spLocks noGrp="1"/>
          </p:cNvSpPr>
          <p:nvPr>
            <p:ph type="sldNum" sz="quarter" idx="12"/>
          </p:nvPr>
        </p:nvSpPr>
        <p:spPr/>
        <p:txBody>
          <a:bodyPr/>
          <a:lstStyle/>
          <a:p>
            <a:pPr>
              <a:defRPr/>
            </a:pPr>
            <a:fld id="{308D6E84-77CA-47CA-8547-1CD71FE63582}"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Federal Requirements at Year One</a:t>
            </a:r>
            <a:endParaRPr lang="en-US" dirty="0"/>
          </a:p>
        </p:txBody>
      </p:sp>
      <p:sp>
        <p:nvSpPr>
          <p:cNvPr id="3" name="Content Placeholder 2"/>
          <p:cNvSpPr>
            <a:spLocks noGrp="1"/>
          </p:cNvSpPr>
          <p:nvPr>
            <p:ph idx="1"/>
          </p:nvPr>
        </p:nvSpPr>
        <p:spPr>
          <a:xfrm>
            <a:off x="457200" y="1084218"/>
            <a:ext cx="8382000" cy="5041946"/>
          </a:xfrm>
        </p:spPr>
        <p:txBody>
          <a:bodyPr/>
          <a:lstStyle/>
          <a:p>
            <a:r>
              <a:rPr lang="en-US" sz="1800" dirty="0" smtClean="0"/>
              <a:t>Grant management infrastructure in place</a:t>
            </a:r>
          </a:p>
          <a:p>
            <a:r>
              <a:rPr lang="en-US" sz="1800" dirty="0" smtClean="0"/>
              <a:t>Programs at full implementation and 95-100% enrollment in each community</a:t>
            </a:r>
          </a:p>
          <a:p>
            <a:r>
              <a:rPr lang="en-US" sz="1800" dirty="0" smtClean="0"/>
              <a:t>Teachers Hired- 1 BA in each room</a:t>
            </a:r>
          </a:p>
          <a:p>
            <a:r>
              <a:rPr lang="en-US" sz="1800" dirty="0" smtClean="0"/>
              <a:t>All classrooms licensed, ratios and class size met</a:t>
            </a:r>
          </a:p>
          <a:p>
            <a:r>
              <a:rPr lang="en-US" sz="1800" dirty="0" smtClean="0"/>
              <a:t>Family engagement and comprehensive services underway</a:t>
            </a:r>
          </a:p>
          <a:p>
            <a:r>
              <a:rPr lang="en-US" sz="1800" dirty="0" smtClean="0"/>
              <a:t>All programs entered in QRIS</a:t>
            </a:r>
          </a:p>
          <a:p>
            <a:r>
              <a:rPr lang="en-US" sz="1800" dirty="0" smtClean="0"/>
              <a:t>All in TS Gold system</a:t>
            </a:r>
          </a:p>
          <a:p>
            <a:r>
              <a:rPr lang="en-US" sz="1800" dirty="0" smtClean="0"/>
              <a:t>Longitudinal Study Begun</a:t>
            </a:r>
          </a:p>
          <a:p>
            <a:r>
              <a:rPr lang="en-US" sz="1800" dirty="0" smtClean="0"/>
              <a:t>All required federal reporting submitted</a:t>
            </a:r>
            <a:endParaRPr lang="en-US" sz="1800" dirty="0"/>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Longitudinal Evaluation Update</a:t>
            </a:r>
            <a:endParaRPr lang="en-US" sz="3200" dirty="0"/>
          </a:p>
        </p:txBody>
      </p:sp>
      <p:sp>
        <p:nvSpPr>
          <p:cNvPr id="3" name="Content Placeholder 2"/>
          <p:cNvSpPr>
            <a:spLocks noGrp="1"/>
          </p:cNvSpPr>
          <p:nvPr>
            <p:ph idx="1"/>
          </p:nvPr>
        </p:nvSpPr>
        <p:spPr>
          <a:xfrm>
            <a:off x="457200" y="990600"/>
            <a:ext cx="8382000" cy="5540829"/>
          </a:xfrm>
        </p:spPr>
        <p:txBody>
          <a:bodyPr/>
          <a:lstStyle/>
          <a:p>
            <a:r>
              <a:rPr lang="en-US" sz="2000" dirty="0" smtClean="0"/>
              <a:t>Four year design</a:t>
            </a:r>
          </a:p>
          <a:p>
            <a:pPr lvl="1"/>
            <a:r>
              <a:rPr lang="en-US" dirty="0" smtClean="0"/>
              <a:t>Year One – Implementation focus (continues all four years)</a:t>
            </a:r>
          </a:p>
          <a:p>
            <a:pPr lvl="2"/>
            <a:r>
              <a:rPr lang="en-US" sz="1800" dirty="0" smtClean="0"/>
              <a:t>4 sub-studies</a:t>
            </a:r>
          </a:p>
          <a:p>
            <a:pPr lvl="3"/>
            <a:r>
              <a:rPr lang="en-US" sz="1800" dirty="0" smtClean="0"/>
              <a:t>Collaboration and leadership</a:t>
            </a:r>
          </a:p>
          <a:p>
            <a:pPr lvl="3"/>
            <a:r>
              <a:rPr lang="en-US" sz="1800" dirty="0" smtClean="0"/>
              <a:t>Educator and classroom quality</a:t>
            </a:r>
          </a:p>
          <a:p>
            <a:pPr lvl="3"/>
            <a:r>
              <a:rPr lang="en-US" sz="1800" dirty="0" smtClean="0"/>
              <a:t>Family engagement and comprehensive services</a:t>
            </a:r>
          </a:p>
          <a:p>
            <a:pPr lvl="3"/>
            <a:r>
              <a:rPr lang="en-US" sz="1800" dirty="0" smtClean="0"/>
              <a:t>Children and families</a:t>
            </a:r>
          </a:p>
          <a:p>
            <a:pPr lvl="2"/>
            <a:r>
              <a:rPr lang="en-US" sz="1800" dirty="0" smtClean="0"/>
              <a:t>Comparison sample of community programs</a:t>
            </a:r>
          </a:p>
          <a:p>
            <a:pPr lvl="3"/>
            <a:r>
              <a:rPr lang="en-US" sz="1800" dirty="0" smtClean="0"/>
              <a:t>Focus on PEG quality components</a:t>
            </a:r>
          </a:p>
          <a:p>
            <a:pPr lvl="1"/>
            <a:r>
              <a:rPr lang="en-US" dirty="0" smtClean="0"/>
              <a:t>Impact Evaluation – begin Year Two</a:t>
            </a:r>
          </a:p>
          <a:p>
            <a:pPr lvl="2"/>
            <a:r>
              <a:rPr lang="en-US" sz="1800" dirty="0" smtClean="0"/>
              <a:t>Methods to be determined this year</a:t>
            </a:r>
          </a:p>
          <a:p>
            <a:pPr lvl="1"/>
            <a:r>
              <a:rPr lang="en-US" dirty="0" smtClean="0"/>
              <a:t>Cost study – data collected all four years</a:t>
            </a:r>
          </a:p>
          <a:p>
            <a:pPr lvl="2"/>
            <a:r>
              <a:rPr lang="en-US" sz="1800" dirty="0" smtClean="0"/>
              <a:t>Actual and in-kind</a:t>
            </a:r>
          </a:p>
          <a:p>
            <a:pPr lvl="2"/>
            <a:r>
              <a:rPr lang="en-US" sz="1800" dirty="0" smtClean="0"/>
              <a:t>Cost-effectiveness ratio</a:t>
            </a:r>
          </a:p>
          <a:p>
            <a:pPr>
              <a:spcBef>
                <a:spcPts val="1200"/>
              </a:spcBef>
            </a:pPr>
            <a:r>
              <a:rPr lang="en-US" sz="2000" dirty="0" smtClean="0"/>
              <a:t>Community-level logic model development</a:t>
            </a:r>
          </a:p>
          <a:p>
            <a:pPr lvl="1"/>
            <a:r>
              <a:rPr lang="en-US" sz="1800" dirty="0" smtClean="0"/>
              <a:t>Support for program planning and research design</a:t>
            </a:r>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solidFill>
                  <a:srgbClr val="000000"/>
                </a:solidFill>
              </a:rPr>
              <a:pPr>
                <a:defRPr/>
              </a:pPr>
              <a:t>6</a:t>
            </a:fld>
            <a:endParaRPr lang="en-US" dirty="0">
              <a:solidFill>
                <a:srgbClr val="0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Study – Year One</a:t>
            </a:r>
            <a:endParaRPr lang="en-US" dirty="0"/>
          </a:p>
        </p:txBody>
      </p:sp>
      <p:sp>
        <p:nvSpPr>
          <p:cNvPr id="3" name="Content Placeholder 2"/>
          <p:cNvSpPr>
            <a:spLocks noGrp="1"/>
          </p:cNvSpPr>
          <p:nvPr>
            <p:ph idx="1"/>
          </p:nvPr>
        </p:nvSpPr>
        <p:spPr>
          <a:xfrm>
            <a:off x="457200" y="1119352"/>
            <a:ext cx="8382000" cy="5433848"/>
          </a:xfrm>
        </p:spPr>
        <p:txBody>
          <a:bodyPr/>
          <a:lstStyle/>
          <a:p>
            <a:pPr>
              <a:spcBef>
                <a:spcPts val="600"/>
              </a:spcBef>
            </a:pPr>
            <a:r>
              <a:rPr lang="en-US" dirty="0" smtClean="0"/>
              <a:t>Collaboration and leadership</a:t>
            </a:r>
          </a:p>
          <a:p>
            <a:pPr>
              <a:spcBef>
                <a:spcPts val="600"/>
              </a:spcBef>
              <a:buNone/>
            </a:pPr>
            <a:r>
              <a:rPr lang="en-US" b="0" dirty="0" smtClean="0"/>
              <a:t>Describe collaboration, successes and challenges</a:t>
            </a:r>
          </a:p>
          <a:p>
            <a:pPr lvl="1"/>
            <a:r>
              <a:rPr lang="en-US" dirty="0" smtClean="0"/>
              <a:t>Interviews with EEC, LEA and ELP leadership</a:t>
            </a:r>
          </a:p>
          <a:p>
            <a:pPr lvl="1"/>
            <a:r>
              <a:rPr lang="en-US" dirty="0" smtClean="0"/>
              <a:t>Collaboration survey with leadership</a:t>
            </a:r>
          </a:p>
          <a:p>
            <a:pPr>
              <a:spcBef>
                <a:spcPts val="2400"/>
              </a:spcBef>
            </a:pPr>
            <a:r>
              <a:rPr lang="en-US" dirty="0" smtClean="0"/>
              <a:t>Educators and classrooms</a:t>
            </a:r>
          </a:p>
          <a:p>
            <a:pPr>
              <a:spcBef>
                <a:spcPts val="600"/>
              </a:spcBef>
              <a:buNone/>
            </a:pPr>
            <a:r>
              <a:rPr lang="en-US" b="0" dirty="0" smtClean="0"/>
              <a:t>Develop profile of PEG educators and instructional quality</a:t>
            </a:r>
          </a:p>
          <a:p>
            <a:pPr lvl="1"/>
            <a:r>
              <a:rPr lang="en-US" dirty="0" smtClean="0"/>
              <a:t>Program directors and coach interviews</a:t>
            </a:r>
          </a:p>
          <a:p>
            <a:pPr lvl="1"/>
            <a:r>
              <a:rPr lang="en-US" dirty="0" smtClean="0"/>
              <a:t>Educator surveys and focus groups</a:t>
            </a:r>
          </a:p>
          <a:p>
            <a:pPr lvl="1"/>
            <a:r>
              <a:rPr lang="en-US" dirty="0" smtClean="0"/>
              <a:t>Classroom observations </a:t>
            </a:r>
          </a:p>
          <a:p>
            <a:pPr lvl="2"/>
            <a:r>
              <a:rPr lang="en-US" sz="1800" dirty="0" smtClean="0"/>
              <a:t>All PEG classrooms</a:t>
            </a:r>
          </a:p>
          <a:p>
            <a:pPr lvl="2"/>
            <a:r>
              <a:rPr lang="en-US" sz="1800" dirty="0" smtClean="0"/>
              <a:t>February/March, July/August</a:t>
            </a:r>
          </a:p>
          <a:p>
            <a:pPr lvl="2">
              <a:spcBef>
                <a:spcPts val="0"/>
              </a:spcBef>
            </a:pPr>
            <a:r>
              <a:rPr lang="en-US" sz="1800" dirty="0" smtClean="0"/>
              <a:t>CLASS, ELLCO, COEMET, Snapshot</a:t>
            </a:r>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solidFill>
                  <a:srgbClr val="000000"/>
                </a:solidFill>
              </a:rPr>
              <a:pPr>
                <a:defRPr/>
              </a:pPr>
              <a:t>7</a:t>
            </a:fld>
            <a:endParaRPr lang="en-US"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Study – Year One</a:t>
            </a:r>
            <a:endParaRPr lang="en-US" dirty="0"/>
          </a:p>
        </p:txBody>
      </p:sp>
      <p:sp>
        <p:nvSpPr>
          <p:cNvPr id="3" name="Content Placeholder 2"/>
          <p:cNvSpPr>
            <a:spLocks noGrp="1"/>
          </p:cNvSpPr>
          <p:nvPr>
            <p:ph idx="1"/>
          </p:nvPr>
        </p:nvSpPr>
        <p:spPr>
          <a:xfrm>
            <a:off x="457200" y="1031966"/>
            <a:ext cx="8382000" cy="5337302"/>
          </a:xfrm>
        </p:spPr>
        <p:txBody>
          <a:bodyPr/>
          <a:lstStyle/>
          <a:p>
            <a:pPr>
              <a:spcBef>
                <a:spcPts val="600"/>
              </a:spcBef>
            </a:pPr>
            <a:r>
              <a:rPr lang="en-US" dirty="0" smtClean="0"/>
              <a:t>Family engagement and comprehensive services </a:t>
            </a:r>
          </a:p>
          <a:p>
            <a:pPr>
              <a:spcBef>
                <a:spcPts val="600"/>
              </a:spcBef>
              <a:buNone/>
            </a:pPr>
            <a:r>
              <a:rPr lang="en-US" sz="2000" b="0" dirty="0" smtClean="0"/>
              <a:t>Describe family engagement efforts and delivery of comprehensive services</a:t>
            </a:r>
          </a:p>
          <a:p>
            <a:pPr lvl="1"/>
            <a:r>
              <a:rPr lang="en-US" sz="1800" dirty="0" smtClean="0"/>
              <a:t>Parent focus groups and surveys</a:t>
            </a:r>
          </a:p>
          <a:p>
            <a:pPr lvl="1"/>
            <a:r>
              <a:rPr lang="en-US" sz="1800" dirty="0" smtClean="0"/>
              <a:t>Educator focus groups and surveys</a:t>
            </a:r>
          </a:p>
          <a:p>
            <a:pPr lvl="1"/>
            <a:r>
              <a:rPr lang="en-US" sz="1800" dirty="0" smtClean="0"/>
              <a:t>Program staff interviews</a:t>
            </a:r>
          </a:p>
          <a:p>
            <a:pPr lvl="1"/>
            <a:r>
              <a:rPr lang="en-US" sz="1800" dirty="0" smtClean="0"/>
              <a:t>Program records review</a:t>
            </a:r>
          </a:p>
          <a:p>
            <a:pPr>
              <a:spcBef>
                <a:spcPts val="1200"/>
              </a:spcBef>
            </a:pPr>
            <a:r>
              <a:rPr lang="en-US" dirty="0" smtClean="0"/>
              <a:t>Children and families</a:t>
            </a:r>
          </a:p>
          <a:p>
            <a:pPr>
              <a:spcBef>
                <a:spcPts val="600"/>
              </a:spcBef>
              <a:buNone/>
            </a:pPr>
            <a:r>
              <a:rPr lang="en-US" sz="2000" b="0" dirty="0" smtClean="0"/>
              <a:t>Describe child and family characteristics, school readiness and success in elementary school</a:t>
            </a:r>
          </a:p>
          <a:p>
            <a:pPr lvl="1"/>
            <a:r>
              <a:rPr lang="en-US" sz="1800" dirty="0" smtClean="0"/>
              <a:t>Child assessments (August) – Instruments under discussion</a:t>
            </a:r>
          </a:p>
          <a:p>
            <a:pPr lvl="1"/>
            <a:r>
              <a:rPr lang="en-US" sz="1800" dirty="0" smtClean="0"/>
              <a:t>Parent focus groups and surveys</a:t>
            </a:r>
          </a:p>
          <a:p>
            <a:pPr lvl="1"/>
            <a:r>
              <a:rPr lang="en-US" sz="1800" dirty="0" smtClean="0"/>
              <a:t>Program staff interviews and program records</a:t>
            </a:r>
          </a:p>
          <a:p>
            <a:pPr lvl="1"/>
            <a:r>
              <a:rPr lang="en-US" sz="1800" dirty="0" smtClean="0"/>
              <a:t>Elementary school data from school district and state</a:t>
            </a:r>
            <a:endParaRPr lang="en-US" sz="1600" dirty="0" smtClean="0"/>
          </a:p>
          <a:p>
            <a:pPr lvl="1"/>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solidFill>
                  <a:srgbClr val="000000"/>
                </a:solidFill>
              </a:rPr>
              <a:pPr>
                <a:defRPr/>
              </a:pPr>
              <a:t>8</a:t>
            </a:fld>
            <a:endParaRPr lang="en-US" dirty="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131" y="152400"/>
            <a:ext cx="8203475" cy="801688"/>
          </a:xfrm>
        </p:spPr>
        <p:txBody>
          <a:bodyPr/>
          <a:lstStyle/>
          <a:p>
            <a:r>
              <a:rPr lang="en-US" dirty="0" smtClean="0"/>
              <a:t>Implementation Study Year One Deliverables</a:t>
            </a:r>
            <a:endParaRPr lang="en-US" dirty="0"/>
          </a:p>
        </p:txBody>
      </p:sp>
      <p:sp>
        <p:nvSpPr>
          <p:cNvPr id="3" name="Content Placeholder 2"/>
          <p:cNvSpPr>
            <a:spLocks noGrp="1"/>
          </p:cNvSpPr>
          <p:nvPr>
            <p:ph idx="1"/>
          </p:nvPr>
        </p:nvSpPr>
        <p:spPr>
          <a:xfrm>
            <a:off x="457200" y="1423850"/>
            <a:ext cx="8382000" cy="4702313"/>
          </a:xfrm>
        </p:spPr>
        <p:txBody>
          <a:bodyPr/>
          <a:lstStyle/>
          <a:p>
            <a:r>
              <a:rPr lang="en-US" dirty="0" smtClean="0"/>
              <a:t>Data Dashboard (April)</a:t>
            </a:r>
          </a:p>
          <a:p>
            <a:r>
              <a:rPr lang="en-US" dirty="0" smtClean="0"/>
              <a:t>2 Research Update Briefs (April and July)</a:t>
            </a:r>
          </a:p>
          <a:p>
            <a:r>
              <a:rPr lang="en-US" dirty="0" smtClean="0"/>
              <a:t>Final Research Report (Sept.)</a:t>
            </a:r>
          </a:p>
          <a:p>
            <a:r>
              <a:rPr lang="en-US" dirty="0" smtClean="0"/>
              <a:t>Board Presentation (if desired in Sept.)</a:t>
            </a:r>
            <a:endParaRPr lang="en-US" dirty="0"/>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9</a:t>
            </a:fld>
            <a:endParaRPr lang="en-US" dirty="0"/>
          </a:p>
        </p:txBody>
      </p:sp>
    </p:spTree>
  </p:cSld>
  <p:clrMapOvr>
    <a:masterClrMapping/>
  </p:clrMapOvr>
</p:sld>
</file>

<file path=ppt/theme/theme1.xml><?xml version="1.0" encoding="utf-8"?>
<a:theme xmlns:a="http://schemas.openxmlformats.org/drawingml/2006/main" name="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 EEC Template</Template>
  <TotalTime>2470</TotalTime>
  <Words>1884</Words>
  <Application>Microsoft Office PowerPoint</Application>
  <PresentationFormat>On-screen Show (4:3)</PresentationFormat>
  <Paragraphs>283</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Blank EEC Template</vt:lpstr>
      <vt:lpstr>Massachusetts Preschool Expansion Grant   Presentation to the Board of Early Education and Care  March 8th, 2016</vt:lpstr>
      <vt:lpstr>Slide 2</vt:lpstr>
      <vt:lpstr>Federal Preschool Expansion Grant Requirements</vt:lpstr>
      <vt:lpstr>Local Partners, Funding Amounts and Children Served</vt:lpstr>
      <vt:lpstr>Meeting Federal Requirements at Year One</vt:lpstr>
      <vt:lpstr>Longitudinal Evaluation Update</vt:lpstr>
      <vt:lpstr>Implementation Study – Year One</vt:lpstr>
      <vt:lpstr>Implementation Study – Year One</vt:lpstr>
      <vt:lpstr>Implementation Study Year One Deliverables</vt:lpstr>
      <vt:lpstr>PEG lies in the intersection of multiple systems and offers a unique opportunity to learn from and build upon each.</vt:lpstr>
      <vt:lpstr>Key Areas for Consideration at the end of Year One</vt:lpstr>
      <vt:lpstr>Sources</vt:lpstr>
      <vt:lpstr>Systems Integration</vt:lpstr>
      <vt:lpstr>System Integration</vt:lpstr>
      <vt:lpstr>The Workforce in PEG</vt:lpstr>
      <vt:lpstr>The Workforce in PEG</vt:lpstr>
      <vt:lpstr>Engaging Children and Families in PEG</vt:lpstr>
      <vt:lpstr>Engaging Children and Families in PEG</vt:lpstr>
      <vt:lpstr>The Commonwealth Preschool Partnership (Planning) Grant</vt:lpstr>
      <vt:lpstr>  Next Steps</vt:lpstr>
    </vt:vector>
  </TitlesOfParts>
  <Company>Microsoft</Company>
  <LinksUpToDate>false</LinksUpToDate>
  <SharedDoc>false</SharedDoc>
  <HyperlinksChanged>false</HyperlinksChanged>
  <AppVersion>12.0000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2015-02-09T17:53:01Z</dcterms:created>
  <dc:creator>EEC,</dc:creator>
  <dc:description>Edited project list on slide 7 -- Proposed Bond IV Projects.</dc:description>
  <lastModifiedBy>EEC,</lastModifiedBy>
  <lastPrinted>2011-02-28T13:39:27Z</lastPrinted>
  <dcterms:modified xsi:type="dcterms:W3CDTF">2016-03-04T19:21:19Z</dcterms:modified>
  <revision>280</revision>
  <dc:title>Title Date</dc:title>
</coreProperties>
</file>