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39"/>
  </p:notesMasterIdLst>
  <p:handoutMasterIdLst>
    <p:handoutMasterId r:id="rId40"/>
  </p:handoutMasterIdLst>
  <p:sldIdLst>
    <p:sldId id="256" r:id="rId5"/>
    <p:sldId id="347" r:id="rId6"/>
    <p:sldId id="320" r:id="rId7"/>
    <p:sldId id="345" r:id="rId8"/>
    <p:sldId id="290" r:id="rId9"/>
    <p:sldId id="321" r:id="rId10"/>
    <p:sldId id="291" r:id="rId11"/>
    <p:sldId id="342" r:id="rId12"/>
    <p:sldId id="343" r:id="rId13"/>
    <p:sldId id="352" r:id="rId14"/>
    <p:sldId id="354" r:id="rId15"/>
    <p:sldId id="316" r:id="rId16"/>
    <p:sldId id="293" r:id="rId17"/>
    <p:sldId id="351" r:id="rId18"/>
    <p:sldId id="349" r:id="rId19"/>
    <p:sldId id="341" r:id="rId20"/>
    <p:sldId id="328" r:id="rId21"/>
    <p:sldId id="344" r:id="rId22"/>
    <p:sldId id="325" r:id="rId23"/>
    <p:sldId id="294" r:id="rId24"/>
    <p:sldId id="313" r:id="rId25"/>
    <p:sldId id="331" r:id="rId26"/>
    <p:sldId id="314" r:id="rId27"/>
    <p:sldId id="296" r:id="rId28"/>
    <p:sldId id="319" r:id="rId29"/>
    <p:sldId id="337" r:id="rId30"/>
    <p:sldId id="297" r:id="rId31"/>
    <p:sldId id="334" r:id="rId32"/>
    <p:sldId id="339" r:id="rId33"/>
    <p:sldId id="355" r:id="rId34"/>
    <p:sldId id="356" r:id="rId35"/>
    <p:sldId id="357" r:id="rId36"/>
    <p:sldId id="336" r:id="rId37"/>
    <p:sldId id="332" r:id="rId3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n Boucher" initials="JB" lastIdx="4" clrIdx="0"/>
  <p:cmAuthor id="2" name="Cynthia Gaines" initials="CG" lastIdx="7"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638"/>
    <a:srgbClr val="7D3379"/>
    <a:srgbClr val="FAA71F"/>
    <a:srgbClr val="139876"/>
    <a:srgbClr val="042B4A"/>
    <a:srgbClr val="223651"/>
    <a:srgbClr val="53A4CF"/>
    <a:srgbClr val="45A78E"/>
    <a:srgbClr val="426480"/>
    <a:srgbClr val="42647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2583" autoAdjust="0"/>
    <p:restoredTop sz="94660"/>
  </p:normalViewPr>
  <p:slideViewPr>
    <p:cSldViewPr snapToGrid="0" snapToObjects="1">
      <p:cViewPr varScale="1">
        <p:scale>
          <a:sx n="65" d="100"/>
          <a:sy n="65" d="100"/>
        </p:scale>
        <p:origin x="1578" y="78"/>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5526"/>
    </p:cViewPr>
  </p:sorterViewPr>
  <p:notesViewPr>
    <p:cSldViewPr snapToGrid="0" snapToObjects="1">
      <p:cViewPr>
        <p:scale>
          <a:sx n="76" d="100"/>
          <a:sy n="76" d="100"/>
        </p:scale>
        <p:origin x="2346" y="-3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ramowitz, Leslie A. (EOL)" userId="c75921bb-1a94-4c2a-bc5c-758a080a0027" providerId="ADAL" clId="{F2F4B793-5BFD-413A-8619-244A78449627}"/>
    <pc:docChg chg="custSel modSld">
      <pc:chgData name="Abramowitz, Leslie A. (EOL)" userId="c75921bb-1a94-4c2a-bc5c-758a080a0027" providerId="ADAL" clId="{F2F4B793-5BFD-413A-8619-244A78449627}" dt="2020-12-28T21:07:55.129" v="327" actId="20577"/>
      <pc:docMkLst>
        <pc:docMk/>
      </pc:docMkLst>
      <pc:sldChg chg="modSp mod">
        <pc:chgData name="Abramowitz, Leslie A. (EOL)" userId="c75921bb-1a94-4c2a-bc5c-758a080a0027" providerId="ADAL" clId="{F2F4B793-5BFD-413A-8619-244A78449627}" dt="2020-12-28T19:57:17.063" v="5" actId="108"/>
        <pc:sldMkLst>
          <pc:docMk/>
          <pc:sldMk cId="3942576065" sldId="291"/>
        </pc:sldMkLst>
        <pc:spChg chg="mod">
          <ac:chgData name="Abramowitz, Leslie A. (EOL)" userId="c75921bb-1a94-4c2a-bc5c-758a080a0027" providerId="ADAL" clId="{F2F4B793-5BFD-413A-8619-244A78449627}" dt="2020-12-28T19:57:17.063" v="5" actId="108"/>
          <ac:spMkLst>
            <pc:docMk/>
            <pc:sldMk cId="3942576065" sldId="291"/>
            <ac:spMk id="3" creationId="{00000000-0000-0000-0000-000000000000}"/>
          </ac:spMkLst>
        </pc:spChg>
      </pc:sldChg>
      <pc:sldChg chg="modSp mod">
        <pc:chgData name="Abramowitz, Leslie A. (EOL)" userId="c75921bb-1a94-4c2a-bc5c-758a080a0027" providerId="ADAL" clId="{F2F4B793-5BFD-413A-8619-244A78449627}" dt="2020-12-28T20:02:09.352" v="38" actId="14100"/>
        <pc:sldMkLst>
          <pc:docMk/>
          <pc:sldMk cId="1792134948" sldId="293"/>
        </pc:sldMkLst>
        <pc:spChg chg="mod">
          <ac:chgData name="Abramowitz, Leslie A. (EOL)" userId="c75921bb-1a94-4c2a-bc5c-758a080a0027" providerId="ADAL" clId="{F2F4B793-5BFD-413A-8619-244A78449627}" dt="2020-12-28T20:02:09.352" v="38" actId="14100"/>
          <ac:spMkLst>
            <pc:docMk/>
            <pc:sldMk cId="1792134948" sldId="293"/>
            <ac:spMk id="3" creationId="{00000000-0000-0000-0000-000000000000}"/>
          </ac:spMkLst>
        </pc:spChg>
      </pc:sldChg>
      <pc:sldChg chg="modSp mod">
        <pc:chgData name="Abramowitz, Leslie A. (EOL)" userId="c75921bb-1a94-4c2a-bc5c-758a080a0027" providerId="ADAL" clId="{F2F4B793-5BFD-413A-8619-244A78449627}" dt="2020-12-28T20:09:00.278" v="99" actId="14100"/>
        <pc:sldMkLst>
          <pc:docMk/>
          <pc:sldMk cId="4047036828" sldId="294"/>
        </pc:sldMkLst>
        <pc:spChg chg="mod">
          <ac:chgData name="Abramowitz, Leslie A. (EOL)" userId="c75921bb-1a94-4c2a-bc5c-758a080a0027" providerId="ADAL" clId="{F2F4B793-5BFD-413A-8619-244A78449627}" dt="2020-12-28T20:06:57.500" v="88" actId="108"/>
          <ac:spMkLst>
            <pc:docMk/>
            <pc:sldMk cId="4047036828" sldId="294"/>
            <ac:spMk id="8" creationId="{00000000-0000-0000-0000-000000000000}"/>
          </ac:spMkLst>
        </pc:spChg>
        <pc:spChg chg="mod">
          <ac:chgData name="Abramowitz, Leslie A. (EOL)" userId="c75921bb-1a94-4c2a-bc5c-758a080a0027" providerId="ADAL" clId="{F2F4B793-5BFD-413A-8619-244A78449627}" dt="2020-12-28T20:08:54.888" v="98" actId="14100"/>
          <ac:spMkLst>
            <pc:docMk/>
            <pc:sldMk cId="4047036828" sldId="294"/>
            <ac:spMk id="13" creationId="{00000000-0000-0000-0000-000000000000}"/>
          </ac:spMkLst>
        </pc:spChg>
        <pc:picChg chg="mod">
          <ac:chgData name="Abramowitz, Leslie A. (EOL)" userId="c75921bb-1a94-4c2a-bc5c-758a080a0027" providerId="ADAL" clId="{F2F4B793-5BFD-413A-8619-244A78449627}" dt="2020-12-28T20:09:00.278" v="99" actId="14100"/>
          <ac:picMkLst>
            <pc:docMk/>
            <pc:sldMk cId="4047036828" sldId="294"/>
            <ac:picMk id="4" creationId="{00000000-0000-0000-0000-000000000000}"/>
          </ac:picMkLst>
        </pc:picChg>
      </pc:sldChg>
      <pc:sldChg chg="modSp mod">
        <pc:chgData name="Abramowitz, Leslie A. (EOL)" userId="c75921bb-1a94-4c2a-bc5c-758a080a0027" providerId="ADAL" clId="{F2F4B793-5BFD-413A-8619-244A78449627}" dt="2020-12-28T20:11:58.383" v="134" actId="1036"/>
        <pc:sldMkLst>
          <pc:docMk/>
          <pc:sldMk cId="3029041827" sldId="296"/>
        </pc:sldMkLst>
        <pc:spChg chg="mod">
          <ac:chgData name="Abramowitz, Leslie A. (EOL)" userId="c75921bb-1a94-4c2a-bc5c-758a080a0027" providerId="ADAL" clId="{F2F4B793-5BFD-413A-8619-244A78449627}" dt="2020-12-28T20:11:58.383" v="134" actId="1036"/>
          <ac:spMkLst>
            <pc:docMk/>
            <pc:sldMk cId="3029041827" sldId="296"/>
            <ac:spMk id="3" creationId="{00000000-0000-0000-0000-000000000000}"/>
          </ac:spMkLst>
        </pc:spChg>
      </pc:sldChg>
      <pc:sldChg chg="modSp mod">
        <pc:chgData name="Abramowitz, Leslie A. (EOL)" userId="c75921bb-1a94-4c2a-bc5c-758a080a0027" providerId="ADAL" clId="{F2F4B793-5BFD-413A-8619-244A78449627}" dt="2020-12-28T19:59:10.951" v="13" actId="108"/>
        <pc:sldMkLst>
          <pc:docMk/>
          <pc:sldMk cId="3756421925" sldId="316"/>
        </pc:sldMkLst>
        <pc:spChg chg="mod">
          <ac:chgData name="Abramowitz, Leslie A. (EOL)" userId="c75921bb-1a94-4c2a-bc5c-758a080a0027" providerId="ADAL" clId="{F2F4B793-5BFD-413A-8619-244A78449627}" dt="2020-12-28T19:59:10.951" v="13" actId="108"/>
          <ac:spMkLst>
            <pc:docMk/>
            <pc:sldMk cId="3756421925" sldId="316"/>
            <ac:spMk id="38" creationId="{00000000-0000-0000-0000-000000000000}"/>
          </ac:spMkLst>
        </pc:spChg>
      </pc:sldChg>
      <pc:sldChg chg="modSp mod">
        <pc:chgData name="Abramowitz, Leslie A. (EOL)" userId="c75921bb-1a94-4c2a-bc5c-758a080a0027" providerId="ADAL" clId="{F2F4B793-5BFD-413A-8619-244A78449627}" dt="2020-12-28T19:56:39.642" v="3" actId="20577"/>
        <pc:sldMkLst>
          <pc:docMk/>
          <pc:sldMk cId="1680923750" sldId="320"/>
        </pc:sldMkLst>
        <pc:spChg chg="mod">
          <ac:chgData name="Abramowitz, Leslie A. (EOL)" userId="c75921bb-1a94-4c2a-bc5c-758a080a0027" providerId="ADAL" clId="{F2F4B793-5BFD-413A-8619-244A78449627}" dt="2020-12-28T19:56:39.642" v="3" actId="20577"/>
          <ac:spMkLst>
            <pc:docMk/>
            <pc:sldMk cId="1680923750" sldId="320"/>
            <ac:spMk id="2" creationId="{00000000-0000-0000-0000-000000000000}"/>
          </ac:spMkLst>
        </pc:spChg>
      </pc:sldChg>
      <pc:sldChg chg="modSp mod">
        <pc:chgData name="Abramowitz, Leslie A. (EOL)" userId="c75921bb-1a94-4c2a-bc5c-758a080a0027" providerId="ADAL" clId="{F2F4B793-5BFD-413A-8619-244A78449627}" dt="2020-12-28T20:05:04.081" v="81" actId="20577"/>
        <pc:sldMkLst>
          <pc:docMk/>
          <pc:sldMk cId="4042038674" sldId="328"/>
        </pc:sldMkLst>
        <pc:spChg chg="mod">
          <ac:chgData name="Abramowitz, Leslie A. (EOL)" userId="c75921bb-1a94-4c2a-bc5c-758a080a0027" providerId="ADAL" clId="{F2F4B793-5BFD-413A-8619-244A78449627}" dt="2020-12-28T20:05:04.081" v="81" actId="20577"/>
          <ac:spMkLst>
            <pc:docMk/>
            <pc:sldMk cId="4042038674" sldId="328"/>
            <ac:spMk id="6" creationId="{00000000-0000-0000-0000-000000000000}"/>
          </ac:spMkLst>
        </pc:spChg>
        <pc:spChg chg="mod">
          <ac:chgData name="Abramowitz, Leslie A. (EOL)" userId="c75921bb-1a94-4c2a-bc5c-758a080a0027" providerId="ADAL" clId="{F2F4B793-5BFD-413A-8619-244A78449627}" dt="2020-12-28T20:03:43.240" v="74" actId="108"/>
          <ac:spMkLst>
            <pc:docMk/>
            <pc:sldMk cId="4042038674" sldId="328"/>
            <ac:spMk id="12" creationId="{00000000-0000-0000-0000-000000000000}"/>
          </ac:spMkLst>
        </pc:spChg>
      </pc:sldChg>
      <pc:sldChg chg="modSp mod">
        <pc:chgData name="Abramowitz, Leslie A. (EOL)" userId="c75921bb-1a94-4c2a-bc5c-758a080a0027" providerId="ADAL" clId="{F2F4B793-5BFD-413A-8619-244A78449627}" dt="2020-12-28T20:10:32.589" v="129" actId="20577"/>
        <pc:sldMkLst>
          <pc:docMk/>
          <pc:sldMk cId="3002695164" sldId="331"/>
        </pc:sldMkLst>
        <pc:spChg chg="mod">
          <ac:chgData name="Abramowitz, Leslie A. (EOL)" userId="c75921bb-1a94-4c2a-bc5c-758a080a0027" providerId="ADAL" clId="{F2F4B793-5BFD-413A-8619-244A78449627}" dt="2020-12-28T20:09:27.590" v="100" actId="108"/>
          <ac:spMkLst>
            <pc:docMk/>
            <pc:sldMk cId="3002695164" sldId="331"/>
            <ac:spMk id="10" creationId="{00000000-0000-0000-0000-000000000000}"/>
          </ac:spMkLst>
        </pc:spChg>
        <pc:spChg chg="mod">
          <ac:chgData name="Abramowitz, Leslie A. (EOL)" userId="c75921bb-1a94-4c2a-bc5c-758a080a0027" providerId="ADAL" clId="{F2F4B793-5BFD-413A-8619-244A78449627}" dt="2020-12-28T20:10:32.589" v="129" actId="20577"/>
          <ac:spMkLst>
            <pc:docMk/>
            <pc:sldMk cId="3002695164" sldId="331"/>
            <ac:spMk id="17" creationId="{00000000-0000-0000-0000-000000000000}"/>
          </ac:spMkLst>
        </pc:spChg>
      </pc:sldChg>
      <pc:sldChg chg="modSp mod">
        <pc:chgData name="Abramowitz, Leslie A. (EOL)" userId="c75921bb-1a94-4c2a-bc5c-758a080a0027" providerId="ADAL" clId="{F2F4B793-5BFD-413A-8619-244A78449627}" dt="2020-12-28T19:57:32.735" v="6" actId="108"/>
        <pc:sldMkLst>
          <pc:docMk/>
          <pc:sldMk cId="2267846159" sldId="342"/>
        </pc:sldMkLst>
        <pc:spChg chg="mod">
          <ac:chgData name="Abramowitz, Leslie A. (EOL)" userId="c75921bb-1a94-4c2a-bc5c-758a080a0027" providerId="ADAL" clId="{F2F4B793-5BFD-413A-8619-244A78449627}" dt="2020-12-28T19:57:32.735" v="6" actId="108"/>
          <ac:spMkLst>
            <pc:docMk/>
            <pc:sldMk cId="2267846159" sldId="342"/>
            <ac:spMk id="3" creationId="{00000000-0000-0000-0000-000000000000}"/>
          </ac:spMkLst>
        </pc:spChg>
      </pc:sldChg>
      <pc:sldChg chg="modSp mod">
        <pc:chgData name="Abramowitz, Leslie A. (EOL)" userId="c75921bb-1a94-4c2a-bc5c-758a080a0027" providerId="ADAL" clId="{F2F4B793-5BFD-413A-8619-244A78449627}" dt="2020-12-28T20:06:30.047" v="87" actId="404"/>
        <pc:sldMkLst>
          <pc:docMk/>
          <pc:sldMk cId="1802275245" sldId="344"/>
        </pc:sldMkLst>
        <pc:spChg chg="mod">
          <ac:chgData name="Abramowitz, Leslie A. (EOL)" userId="c75921bb-1a94-4c2a-bc5c-758a080a0027" providerId="ADAL" clId="{F2F4B793-5BFD-413A-8619-244A78449627}" dt="2020-12-28T20:06:30.047" v="87" actId="404"/>
          <ac:spMkLst>
            <pc:docMk/>
            <pc:sldMk cId="1802275245" sldId="344"/>
            <ac:spMk id="3" creationId="{00000000-0000-0000-0000-000000000000}"/>
          </ac:spMkLst>
        </pc:spChg>
      </pc:sldChg>
      <pc:sldChg chg="modSp mod">
        <pc:chgData name="Abramowitz, Leslie A. (EOL)" userId="c75921bb-1a94-4c2a-bc5c-758a080a0027" providerId="ADAL" clId="{F2F4B793-5BFD-413A-8619-244A78449627}" dt="2020-12-28T19:56:55.236" v="4" actId="108"/>
        <pc:sldMkLst>
          <pc:docMk/>
          <pc:sldMk cId="3514970874" sldId="345"/>
        </pc:sldMkLst>
        <pc:spChg chg="mod">
          <ac:chgData name="Abramowitz, Leslie A. (EOL)" userId="c75921bb-1a94-4c2a-bc5c-758a080a0027" providerId="ADAL" clId="{F2F4B793-5BFD-413A-8619-244A78449627}" dt="2020-12-28T19:56:55.236" v="4" actId="108"/>
          <ac:spMkLst>
            <pc:docMk/>
            <pc:sldMk cId="3514970874" sldId="345"/>
            <ac:spMk id="2" creationId="{00000000-0000-0000-0000-000000000000}"/>
          </ac:spMkLst>
        </pc:spChg>
      </pc:sldChg>
      <pc:sldChg chg="modSp mod">
        <pc:chgData name="Abramowitz, Leslie A. (EOL)" userId="c75921bb-1a94-4c2a-bc5c-758a080a0027" providerId="ADAL" clId="{F2F4B793-5BFD-413A-8619-244A78449627}" dt="2020-12-28T20:03:04.991" v="73" actId="114"/>
        <pc:sldMkLst>
          <pc:docMk/>
          <pc:sldMk cId="1188709104" sldId="351"/>
        </pc:sldMkLst>
        <pc:spChg chg="mod">
          <ac:chgData name="Abramowitz, Leslie A. (EOL)" userId="c75921bb-1a94-4c2a-bc5c-758a080a0027" providerId="ADAL" clId="{F2F4B793-5BFD-413A-8619-244A78449627}" dt="2020-12-28T20:03:04.991" v="73" actId="114"/>
          <ac:spMkLst>
            <pc:docMk/>
            <pc:sldMk cId="1188709104" sldId="351"/>
            <ac:spMk id="3" creationId="{00000000-0000-0000-0000-000000000000}"/>
          </ac:spMkLst>
        </pc:spChg>
      </pc:sldChg>
      <pc:sldChg chg="modSp mod delCm">
        <pc:chgData name="Abramowitz, Leslie A. (EOL)" userId="c75921bb-1a94-4c2a-bc5c-758a080a0027" providerId="ADAL" clId="{F2F4B793-5BFD-413A-8619-244A78449627}" dt="2020-12-28T21:07:55.129" v="327" actId="20577"/>
        <pc:sldMkLst>
          <pc:docMk/>
          <pc:sldMk cId="1842432113" sldId="352"/>
        </pc:sldMkLst>
        <pc:spChg chg="mod">
          <ac:chgData name="Abramowitz, Leslie A. (EOL)" userId="c75921bb-1a94-4c2a-bc5c-758a080a0027" providerId="ADAL" clId="{F2F4B793-5BFD-413A-8619-244A78449627}" dt="2020-12-28T21:07:55.129" v="327" actId="20577"/>
          <ac:spMkLst>
            <pc:docMk/>
            <pc:sldMk cId="1842432113" sldId="352"/>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51798B2-8A4B-2446-B6F0-7A9B9C158E37}" type="datetimeFigureOut">
              <a:rPr lang="en-US" smtClean="0"/>
              <a:t>12/29/2020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43C99-E074-C04C-AF52-066428F31260}" type="slidenum">
              <a:rPr lang="en-US" smtClean="0"/>
              <a:t>‹#›</a:t>
            </a:fld>
            <a:endParaRPr lang="en-US"/>
          </a:p>
        </p:txBody>
      </p:sp>
    </p:spTree>
    <p:extLst>
      <p:ext uri="{BB962C8B-B14F-4D97-AF65-F5344CB8AC3E}">
        <p14:creationId xmlns:p14="http://schemas.microsoft.com/office/powerpoint/2010/main" val="810204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E1118-A4E6-2B4A-AF18-287D336DCF6C}" type="datetimeFigureOut">
              <a:rPr lang="en-US" smtClean="0"/>
              <a:t>12/29/2020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3126A-5919-944C-8385-AD187C64D85E}" type="slidenum">
              <a:rPr lang="en-US" smtClean="0"/>
              <a:t>‹#›</a:t>
            </a:fld>
            <a:endParaRPr lang="en-US"/>
          </a:p>
        </p:txBody>
      </p:sp>
    </p:spTree>
    <p:extLst>
      <p:ext uri="{BB962C8B-B14F-4D97-AF65-F5344CB8AC3E}">
        <p14:creationId xmlns:p14="http://schemas.microsoft.com/office/powerpoint/2010/main" val="339680023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1683126A-5919-944C-8385-AD187C64D85E}" type="slidenum">
              <a:rPr lang="en-US" smtClean="0"/>
              <a:t>1</a:t>
            </a:fld>
            <a:endParaRPr lang="en-US"/>
          </a:p>
        </p:txBody>
      </p:sp>
    </p:spTree>
    <p:extLst>
      <p:ext uri="{BB962C8B-B14F-4D97-AF65-F5344CB8AC3E}">
        <p14:creationId xmlns:p14="http://schemas.microsoft.com/office/powerpoint/2010/main" val="34023801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10</a:t>
            </a:fld>
            <a:endParaRPr lang="en-US"/>
          </a:p>
        </p:txBody>
      </p:sp>
    </p:spTree>
    <p:extLst>
      <p:ext uri="{BB962C8B-B14F-4D97-AF65-F5344CB8AC3E}">
        <p14:creationId xmlns:p14="http://schemas.microsoft.com/office/powerpoint/2010/main" val="41278053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11</a:t>
            </a:fld>
            <a:endParaRPr lang="en-US"/>
          </a:p>
        </p:txBody>
      </p:sp>
    </p:spTree>
    <p:extLst>
      <p:ext uri="{BB962C8B-B14F-4D97-AF65-F5344CB8AC3E}">
        <p14:creationId xmlns:p14="http://schemas.microsoft.com/office/powerpoint/2010/main" val="3014951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fld id="{1683126A-5919-944C-8385-AD187C64D85E}" type="slidenum">
              <a:rPr lang="en-US" smtClean="0"/>
              <a:t>12</a:t>
            </a:fld>
            <a:endParaRPr lang="en-US"/>
          </a:p>
        </p:txBody>
      </p:sp>
    </p:spTree>
    <p:extLst>
      <p:ext uri="{BB962C8B-B14F-4D97-AF65-F5344CB8AC3E}">
        <p14:creationId xmlns:p14="http://schemas.microsoft.com/office/powerpoint/2010/main" val="9627983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13</a:t>
            </a:fld>
            <a:endParaRPr lang="en-US"/>
          </a:p>
        </p:txBody>
      </p:sp>
    </p:spTree>
    <p:extLst>
      <p:ext uri="{BB962C8B-B14F-4D97-AF65-F5344CB8AC3E}">
        <p14:creationId xmlns:p14="http://schemas.microsoft.com/office/powerpoint/2010/main" val="3277321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14</a:t>
            </a:fld>
            <a:endParaRPr lang="en-US"/>
          </a:p>
        </p:txBody>
      </p:sp>
    </p:spTree>
    <p:extLst>
      <p:ext uri="{BB962C8B-B14F-4D97-AF65-F5344CB8AC3E}">
        <p14:creationId xmlns:p14="http://schemas.microsoft.com/office/powerpoint/2010/main" val="3915925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15</a:t>
            </a:fld>
            <a:endParaRPr lang="en-US"/>
          </a:p>
        </p:txBody>
      </p:sp>
    </p:spTree>
    <p:extLst>
      <p:ext uri="{BB962C8B-B14F-4D97-AF65-F5344CB8AC3E}">
        <p14:creationId xmlns:p14="http://schemas.microsoft.com/office/powerpoint/2010/main" val="2846642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683126A-5919-944C-8385-AD187C64D85E}" type="slidenum">
              <a:rPr lang="en-US" smtClean="0"/>
              <a:t>16</a:t>
            </a:fld>
            <a:endParaRPr lang="en-US"/>
          </a:p>
        </p:txBody>
      </p:sp>
      <p:sp>
        <p:nvSpPr>
          <p:cNvPr id="5" name="Notes Placeholder 4">
            <a:extLst>
              <a:ext uri="{FF2B5EF4-FFF2-40B4-BE49-F238E27FC236}">
                <a16:creationId xmlns:a16="http://schemas.microsoft.com/office/drawing/2014/main" id="{427DB1D8-B92F-4475-8CA1-BA9424CCCA72}"/>
              </a:ext>
            </a:extLst>
          </p:cNvPr>
          <p:cNvSpPr txBox="1">
            <a:spLocks noGrp="1"/>
          </p:cNvSpPr>
          <p:nvPr>
            <p:ph type="body" idx="1"/>
          </p:nvPr>
        </p:nvSpPr>
        <p:spPr>
          <a:xfrm>
            <a:off x="685800" y="4343400"/>
            <a:ext cx="5486400" cy="276999"/>
          </a:xfrm>
          <a:prstGeom prst="rect">
            <a:avLst/>
          </a:prstGeom>
          <a:noFill/>
        </p:spPr>
        <p:txBody>
          <a:bodyPr wrap="square" rtlCol="0">
            <a:spAutoFit/>
          </a:bodyPr>
          <a:lstStyle/>
          <a:p>
            <a:endParaRPr lang="en-US" dirty="0">
              <a:solidFill>
                <a:schemeClr val="tx2"/>
              </a:solidFill>
            </a:endParaRPr>
          </a:p>
        </p:txBody>
      </p:sp>
    </p:spTree>
    <p:extLst>
      <p:ext uri="{BB962C8B-B14F-4D97-AF65-F5344CB8AC3E}">
        <p14:creationId xmlns:p14="http://schemas.microsoft.com/office/powerpoint/2010/main" val="12932772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17</a:t>
            </a:fld>
            <a:endParaRPr lang="en-US"/>
          </a:p>
        </p:txBody>
      </p:sp>
    </p:spTree>
    <p:extLst>
      <p:ext uri="{BB962C8B-B14F-4D97-AF65-F5344CB8AC3E}">
        <p14:creationId xmlns:p14="http://schemas.microsoft.com/office/powerpoint/2010/main" val="30575850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18</a:t>
            </a:fld>
            <a:endParaRPr lang="en-US"/>
          </a:p>
        </p:txBody>
      </p:sp>
    </p:spTree>
    <p:extLst>
      <p:ext uri="{BB962C8B-B14F-4D97-AF65-F5344CB8AC3E}">
        <p14:creationId xmlns:p14="http://schemas.microsoft.com/office/powerpoint/2010/main" val="14040686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19</a:t>
            </a:fld>
            <a:endParaRPr lang="en-US"/>
          </a:p>
        </p:txBody>
      </p:sp>
    </p:spTree>
    <p:extLst>
      <p:ext uri="{BB962C8B-B14F-4D97-AF65-F5344CB8AC3E}">
        <p14:creationId xmlns:p14="http://schemas.microsoft.com/office/powerpoint/2010/main" val="3410495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2</a:t>
            </a:fld>
            <a:endParaRPr lang="en-US"/>
          </a:p>
        </p:txBody>
      </p:sp>
    </p:spTree>
    <p:extLst>
      <p:ext uri="{BB962C8B-B14F-4D97-AF65-F5344CB8AC3E}">
        <p14:creationId xmlns:p14="http://schemas.microsoft.com/office/powerpoint/2010/main" val="16065521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51510" y="4343399"/>
            <a:ext cx="5417820" cy="4341813"/>
          </a:xfrm>
        </p:spPr>
        <p:txBody>
          <a:bodyPr/>
          <a:lstStyle/>
          <a:p>
            <a:pPr fontAlgn="base"/>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20</a:t>
            </a:fld>
            <a:endParaRPr lang="en-US"/>
          </a:p>
        </p:txBody>
      </p:sp>
    </p:spTree>
    <p:extLst>
      <p:ext uri="{BB962C8B-B14F-4D97-AF65-F5344CB8AC3E}">
        <p14:creationId xmlns:p14="http://schemas.microsoft.com/office/powerpoint/2010/main" val="1036235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21</a:t>
            </a:fld>
            <a:endParaRPr lang="en-US"/>
          </a:p>
        </p:txBody>
      </p:sp>
    </p:spTree>
    <p:extLst>
      <p:ext uri="{BB962C8B-B14F-4D97-AF65-F5344CB8AC3E}">
        <p14:creationId xmlns:p14="http://schemas.microsoft.com/office/powerpoint/2010/main" val="31422960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65760" y="4343400"/>
            <a:ext cx="6286500" cy="4341814"/>
          </a:xfrm>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22</a:t>
            </a:fld>
            <a:endParaRPr lang="en-US"/>
          </a:p>
        </p:txBody>
      </p:sp>
    </p:spTree>
    <p:extLst>
      <p:ext uri="{BB962C8B-B14F-4D97-AF65-F5344CB8AC3E}">
        <p14:creationId xmlns:p14="http://schemas.microsoft.com/office/powerpoint/2010/main" val="16536135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23</a:t>
            </a:fld>
            <a:endParaRPr lang="en-US"/>
          </a:p>
        </p:txBody>
      </p:sp>
    </p:spTree>
    <p:extLst>
      <p:ext uri="{BB962C8B-B14F-4D97-AF65-F5344CB8AC3E}">
        <p14:creationId xmlns:p14="http://schemas.microsoft.com/office/powerpoint/2010/main" val="2077544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24</a:t>
            </a:fld>
            <a:endParaRPr lang="en-US"/>
          </a:p>
        </p:txBody>
      </p:sp>
    </p:spTree>
    <p:extLst>
      <p:ext uri="{BB962C8B-B14F-4D97-AF65-F5344CB8AC3E}">
        <p14:creationId xmlns:p14="http://schemas.microsoft.com/office/powerpoint/2010/main" val="17057165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25</a:t>
            </a:fld>
            <a:endParaRPr lang="en-US"/>
          </a:p>
        </p:txBody>
      </p:sp>
    </p:spTree>
    <p:extLst>
      <p:ext uri="{BB962C8B-B14F-4D97-AF65-F5344CB8AC3E}">
        <p14:creationId xmlns:p14="http://schemas.microsoft.com/office/powerpoint/2010/main" val="8417482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26</a:t>
            </a:fld>
            <a:endParaRPr lang="en-US"/>
          </a:p>
        </p:txBody>
      </p:sp>
    </p:spTree>
    <p:extLst>
      <p:ext uri="{BB962C8B-B14F-4D97-AF65-F5344CB8AC3E}">
        <p14:creationId xmlns:p14="http://schemas.microsoft.com/office/powerpoint/2010/main" val="41926548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27</a:t>
            </a:fld>
            <a:endParaRPr lang="en-US"/>
          </a:p>
        </p:txBody>
      </p:sp>
    </p:spTree>
    <p:extLst>
      <p:ext uri="{BB962C8B-B14F-4D97-AF65-F5344CB8AC3E}">
        <p14:creationId xmlns:p14="http://schemas.microsoft.com/office/powerpoint/2010/main" val="38692327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28</a:t>
            </a:fld>
            <a:endParaRPr lang="en-US"/>
          </a:p>
        </p:txBody>
      </p:sp>
    </p:spTree>
    <p:extLst>
      <p:ext uri="{BB962C8B-B14F-4D97-AF65-F5344CB8AC3E}">
        <p14:creationId xmlns:p14="http://schemas.microsoft.com/office/powerpoint/2010/main" val="10726120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29</a:t>
            </a:fld>
            <a:endParaRPr lang="en-US"/>
          </a:p>
        </p:txBody>
      </p:sp>
    </p:spTree>
    <p:extLst>
      <p:ext uri="{BB962C8B-B14F-4D97-AF65-F5344CB8AC3E}">
        <p14:creationId xmlns:p14="http://schemas.microsoft.com/office/powerpoint/2010/main" val="23479987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Must be unemployed </a:t>
            </a:r>
            <a:r>
              <a:rPr lang="en-US" dirty="0" smtClean="0"/>
              <a:t>AND </a:t>
            </a:r>
            <a:r>
              <a:rPr lang="en-US" dirty="0"/>
              <a:t>looking for work</a:t>
            </a:r>
          </a:p>
          <a:p>
            <a:r>
              <a:rPr lang="en-US" dirty="0"/>
              <a:t>Must </a:t>
            </a:r>
            <a:r>
              <a:rPr lang="en-US" dirty="0" smtClean="0"/>
              <a:t>be unemployed,  </a:t>
            </a:r>
            <a:r>
              <a:rPr lang="en-US" dirty="0"/>
              <a:t>in </a:t>
            </a:r>
            <a:r>
              <a:rPr lang="en-US" dirty="0" smtClean="0"/>
              <a:t>a training program AND </a:t>
            </a:r>
            <a:r>
              <a:rPr lang="en-US" dirty="0"/>
              <a:t>looking for work</a:t>
            </a:r>
          </a:p>
        </p:txBody>
      </p:sp>
      <p:sp>
        <p:nvSpPr>
          <p:cNvPr id="4" name="Slide Number Placeholder 3"/>
          <p:cNvSpPr>
            <a:spLocks noGrp="1"/>
          </p:cNvSpPr>
          <p:nvPr>
            <p:ph type="sldNum" sz="quarter" idx="10"/>
          </p:nvPr>
        </p:nvSpPr>
        <p:spPr/>
        <p:txBody>
          <a:bodyPr/>
          <a:lstStyle/>
          <a:p>
            <a:fld id="{1683126A-5919-944C-8385-AD187C64D85E}" type="slidenum">
              <a:rPr lang="en-US" smtClean="0"/>
              <a:t>3</a:t>
            </a:fld>
            <a:endParaRPr lang="en-US"/>
          </a:p>
        </p:txBody>
      </p:sp>
    </p:spTree>
    <p:extLst>
      <p:ext uri="{BB962C8B-B14F-4D97-AF65-F5344CB8AC3E}">
        <p14:creationId xmlns:p14="http://schemas.microsoft.com/office/powerpoint/2010/main" val="197628080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30</a:t>
            </a:fld>
            <a:endParaRPr lang="en-US"/>
          </a:p>
        </p:txBody>
      </p:sp>
    </p:spTree>
    <p:extLst>
      <p:ext uri="{BB962C8B-B14F-4D97-AF65-F5344CB8AC3E}">
        <p14:creationId xmlns:p14="http://schemas.microsoft.com/office/powerpoint/2010/main" val="63553921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31</a:t>
            </a:fld>
            <a:endParaRPr lang="en-US"/>
          </a:p>
        </p:txBody>
      </p:sp>
    </p:spTree>
    <p:extLst>
      <p:ext uri="{BB962C8B-B14F-4D97-AF65-F5344CB8AC3E}">
        <p14:creationId xmlns:p14="http://schemas.microsoft.com/office/powerpoint/2010/main" val="40007167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32</a:t>
            </a:fld>
            <a:endParaRPr lang="en-US"/>
          </a:p>
        </p:txBody>
      </p:sp>
    </p:spTree>
    <p:extLst>
      <p:ext uri="{BB962C8B-B14F-4D97-AF65-F5344CB8AC3E}">
        <p14:creationId xmlns:p14="http://schemas.microsoft.com/office/powerpoint/2010/main" val="42378643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33</a:t>
            </a:fld>
            <a:endParaRPr lang="en-US"/>
          </a:p>
        </p:txBody>
      </p:sp>
    </p:spTree>
    <p:extLst>
      <p:ext uri="{BB962C8B-B14F-4D97-AF65-F5344CB8AC3E}">
        <p14:creationId xmlns:p14="http://schemas.microsoft.com/office/powerpoint/2010/main" val="10256574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Slide Image Placeholder 1"/>
          <p:cNvSpPr>
            <a:spLocks noGrp="1" noRot="1" noChangeAspect="1" noTextEdit="1"/>
          </p:cNvSpPr>
          <p:nvPr>
            <p:ph type="sldImg"/>
          </p:nvPr>
        </p:nvSpPr>
        <p:spPr>
          <a:ln/>
        </p:spPr>
      </p:sp>
      <p:sp>
        <p:nvSpPr>
          <p:cNvPr id="26624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cs typeface="Arial" panose="020B0604020202020204" pitchFamily="34" charset="0"/>
            </a:endParaRPr>
          </a:p>
        </p:txBody>
      </p:sp>
      <p:sp>
        <p:nvSpPr>
          <p:cNvPr id="26624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57066" indent="-291179">
              <a:spcBef>
                <a:spcPct val="30000"/>
              </a:spcBef>
              <a:defRPr sz="1200">
                <a:solidFill>
                  <a:schemeClr val="tx1"/>
                </a:solidFill>
                <a:latin typeface="Arial" panose="020B0604020202020204" pitchFamily="34" charset="0"/>
                <a:cs typeface="Arial" panose="020B0604020202020204" pitchFamily="34" charset="0"/>
              </a:defRPr>
            </a:lvl2pPr>
            <a:lvl3pPr marL="1164717" indent="-232943">
              <a:spcBef>
                <a:spcPct val="30000"/>
              </a:spcBef>
              <a:defRPr sz="1200">
                <a:solidFill>
                  <a:schemeClr val="tx1"/>
                </a:solidFill>
                <a:latin typeface="Arial" panose="020B0604020202020204" pitchFamily="34" charset="0"/>
                <a:cs typeface="Arial" panose="020B0604020202020204" pitchFamily="34" charset="0"/>
              </a:defRPr>
            </a:lvl3pPr>
            <a:lvl4pPr marL="1630604" indent="-232943">
              <a:spcBef>
                <a:spcPct val="30000"/>
              </a:spcBef>
              <a:defRPr sz="1200">
                <a:solidFill>
                  <a:schemeClr val="tx1"/>
                </a:solidFill>
                <a:latin typeface="Arial" panose="020B0604020202020204" pitchFamily="34" charset="0"/>
                <a:cs typeface="Arial" panose="020B0604020202020204" pitchFamily="34" charset="0"/>
              </a:defRPr>
            </a:lvl4pPr>
            <a:lvl5pPr marL="2096491" indent="-232943">
              <a:spcBef>
                <a:spcPct val="30000"/>
              </a:spcBef>
              <a:defRPr sz="1200">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19C6C6F-5946-474E-97E5-F71EBE8018DB}" type="slidenum">
              <a:rPr lang="en-US" altLang="en-US" smtClean="0">
                <a:solidFill>
                  <a:srgbClr val="000000"/>
                </a:solidFill>
              </a:rPr>
              <a:pPr>
                <a:spcBef>
                  <a:spcPct val="0"/>
                </a:spcBef>
              </a:pPr>
              <a:t>34</a:t>
            </a:fld>
            <a:endParaRPr lang="en-US" altLang="en-US">
              <a:solidFill>
                <a:srgbClr val="000000"/>
              </a:solidFill>
            </a:endParaRPr>
          </a:p>
        </p:txBody>
      </p:sp>
    </p:spTree>
    <p:extLst>
      <p:ext uri="{BB962C8B-B14F-4D97-AF65-F5344CB8AC3E}">
        <p14:creationId xmlns:p14="http://schemas.microsoft.com/office/powerpoint/2010/main" val="3185608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MUST BE UNEMPLOYED </a:t>
            </a:r>
            <a:r>
              <a:rPr lang="en-US" sz="1400" b="1" dirty="0"/>
              <a:t>AND</a:t>
            </a:r>
            <a:r>
              <a:rPr lang="en-US" sz="1400" dirty="0"/>
              <a:t> LOOKING FOR WORK</a:t>
            </a:r>
          </a:p>
          <a:p>
            <a:endParaRPr lang="en-US" sz="1400" dirty="0"/>
          </a:p>
          <a:p>
            <a:r>
              <a:rPr lang="en-US" sz="1400" dirty="0"/>
              <a:t>Partner customers are welcome to work with the career center as long as they meet the criteria.</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4</a:t>
            </a:fld>
            <a:endParaRPr lang="en-US"/>
          </a:p>
        </p:txBody>
      </p:sp>
    </p:spTree>
    <p:extLst>
      <p:ext uri="{BB962C8B-B14F-4D97-AF65-F5344CB8AC3E}">
        <p14:creationId xmlns:p14="http://schemas.microsoft.com/office/powerpoint/2010/main" val="3385984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1683126A-5919-944C-8385-AD187C64D85E}" type="slidenum">
              <a:rPr lang="en-US" smtClean="0"/>
              <a:t>5</a:t>
            </a:fld>
            <a:endParaRPr lang="en-US"/>
          </a:p>
        </p:txBody>
      </p:sp>
      <p:sp>
        <p:nvSpPr>
          <p:cNvPr id="5" name="Content Placeholder 2"/>
          <p:cNvSpPr>
            <a:spLocks noGrp="1"/>
          </p:cNvSpPr>
          <p:nvPr>
            <p:ph type="body" idx="1"/>
          </p:nvPr>
        </p:nvSpPr>
        <p:spPr/>
        <p:txBody>
          <a:bodyPr>
            <a:normAutofit/>
          </a:bodyPr>
          <a:lstStyle/>
          <a:p>
            <a:pPr marL="0" indent="0">
              <a:buNone/>
            </a:pPr>
            <a:endParaRPr lang="en-US" dirty="0"/>
          </a:p>
        </p:txBody>
      </p:sp>
    </p:spTree>
    <p:extLst>
      <p:ext uri="{BB962C8B-B14F-4D97-AF65-F5344CB8AC3E}">
        <p14:creationId xmlns:p14="http://schemas.microsoft.com/office/powerpoint/2010/main" val="24548612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Gateway Cities</a:t>
            </a:r>
            <a:r>
              <a:rPr lang="en-US" dirty="0"/>
              <a:t> are midsize urban centers that anchor regional economies around the state. For generations, these communities were home to industry that offered residents good jobs and a “</a:t>
            </a:r>
            <a:r>
              <a:rPr lang="en-US" b="1" dirty="0"/>
              <a:t>gateway</a:t>
            </a:r>
            <a:r>
              <a:rPr lang="en-US" dirty="0"/>
              <a:t>” to the American Dream.</a:t>
            </a:r>
          </a:p>
        </p:txBody>
      </p:sp>
      <p:sp>
        <p:nvSpPr>
          <p:cNvPr id="4" name="Slide Number Placeholder 3"/>
          <p:cNvSpPr>
            <a:spLocks noGrp="1"/>
          </p:cNvSpPr>
          <p:nvPr>
            <p:ph type="sldNum" sz="quarter" idx="10"/>
          </p:nvPr>
        </p:nvSpPr>
        <p:spPr/>
        <p:txBody>
          <a:bodyPr/>
          <a:lstStyle/>
          <a:p>
            <a:fld id="{1683126A-5919-944C-8385-AD187C64D85E}" type="slidenum">
              <a:rPr lang="en-US" smtClean="0"/>
              <a:t>6</a:t>
            </a:fld>
            <a:endParaRPr lang="en-US"/>
          </a:p>
        </p:txBody>
      </p:sp>
    </p:spTree>
    <p:extLst>
      <p:ext uri="{BB962C8B-B14F-4D97-AF65-F5344CB8AC3E}">
        <p14:creationId xmlns:p14="http://schemas.microsoft.com/office/powerpoint/2010/main" val="3195906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a:p>
            <a:endParaRPr lang="en-US" sz="1400" dirty="0"/>
          </a:p>
        </p:txBody>
      </p:sp>
      <p:sp>
        <p:nvSpPr>
          <p:cNvPr id="4" name="Slide Number Placeholder 3"/>
          <p:cNvSpPr>
            <a:spLocks noGrp="1"/>
          </p:cNvSpPr>
          <p:nvPr>
            <p:ph type="sldNum" sz="quarter" idx="10"/>
          </p:nvPr>
        </p:nvSpPr>
        <p:spPr/>
        <p:txBody>
          <a:bodyPr/>
          <a:lstStyle/>
          <a:p>
            <a:fld id="{1683126A-5919-944C-8385-AD187C64D85E}" type="slidenum">
              <a:rPr lang="en-US" smtClean="0"/>
              <a:t>7</a:t>
            </a:fld>
            <a:endParaRPr lang="en-US"/>
          </a:p>
        </p:txBody>
      </p:sp>
    </p:spTree>
    <p:extLst>
      <p:ext uri="{BB962C8B-B14F-4D97-AF65-F5344CB8AC3E}">
        <p14:creationId xmlns:p14="http://schemas.microsoft.com/office/powerpoint/2010/main" val="3335682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83126A-5919-944C-8385-AD187C64D85E}" type="slidenum">
              <a:rPr lang="en-US" smtClean="0"/>
              <a:t>8</a:t>
            </a:fld>
            <a:endParaRPr lang="en-US"/>
          </a:p>
        </p:txBody>
      </p:sp>
    </p:spTree>
    <p:extLst>
      <p:ext uri="{BB962C8B-B14F-4D97-AF65-F5344CB8AC3E}">
        <p14:creationId xmlns:p14="http://schemas.microsoft.com/office/powerpoint/2010/main" val="14629424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683126A-5919-944C-8385-AD187C64D85E}" type="slidenum">
              <a:rPr lang="en-US" smtClean="0"/>
              <a:t>9</a:t>
            </a:fld>
            <a:endParaRPr lang="en-US"/>
          </a:p>
        </p:txBody>
      </p:sp>
    </p:spTree>
    <p:extLst>
      <p:ext uri="{BB962C8B-B14F-4D97-AF65-F5344CB8AC3E}">
        <p14:creationId xmlns:p14="http://schemas.microsoft.com/office/powerpoint/2010/main" val="2160223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dirty="0"/>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dirty="0"/>
              <a:t>Presenter Name</a:t>
            </a:r>
            <a:br>
              <a:rPr lang="en-US" dirty="0"/>
            </a:br>
            <a:r>
              <a:rPr lang="en-US" dirty="0"/>
              <a:t>Contact information</a:t>
            </a:r>
          </a:p>
          <a:p>
            <a:pPr lvl="0"/>
            <a:r>
              <a:rPr lang="en-US" dirty="0"/>
              <a:t>Email</a:t>
            </a:r>
            <a:br>
              <a:rPr lang="en-US" dirty="0"/>
            </a:br>
            <a:r>
              <a:rPr lang="en-US" dirty="0"/>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350804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dirty="0"/>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dirty="0"/>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dirty="0" err="1">
                <a:solidFill>
                  <a:srgbClr val="042B4A"/>
                </a:solidFill>
                <a:latin typeface="+mn-lt"/>
                <a:cs typeface="Calibri"/>
              </a:rPr>
              <a:t>MassHireFallRiverCareers.org</a:t>
            </a:r>
            <a:endParaRPr lang="en-US" sz="1000" dirty="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28AD13-F712-4A3D-B463-2C8DCA81B741}" type="slidenum">
              <a:rPr lang="en-US" smtClean="0"/>
              <a:t>‹#›</a:t>
            </a:fld>
            <a:endParaRPr lang="en-US" dirty="0"/>
          </a:p>
        </p:txBody>
      </p:sp>
    </p:spTree>
    <p:extLst>
      <p:ext uri="{BB962C8B-B14F-4D97-AF65-F5344CB8AC3E}">
        <p14:creationId xmlns:p14="http://schemas.microsoft.com/office/powerpoint/2010/main" val="2262377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14522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a:t>
            </a:r>
            <a:br>
              <a:rPr lang="en-US" dirty="0"/>
            </a:br>
            <a:r>
              <a:rPr lang="en-US" dirty="0"/>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dirty="0"/>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dirty="0"/>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18">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7" r:id="rId15"/>
    <p:sldLayoutId id="2147483669" r:id="rId16"/>
  </p:sldLayoutIdLst>
  <p:hf hdr="0" ft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hyperlink" Target="https://massgov.sharepoint.com/sites/EOL-MDCS/Training%20Material/Forms/AllItems.aspx" TargetMode="External"/><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3.xml"/><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4.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8.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9.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0.png"/><Relationship Id="rId4"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1.xml"/><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2.xml"/><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3.xm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0.png"/><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1"/>
          </p:nvPr>
        </p:nvSpPr>
        <p:spPr/>
        <p:txBody>
          <a:bodyPr/>
          <a:lstStyle/>
          <a:p>
            <a:r>
              <a:rPr lang="en-US" dirty="0">
                <a:latin typeface="+mj-lt"/>
              </a:rPr>
              <a:t>December 29, 2020</a:t>
            </a:r>
          </a:p>
        </p:txBody>
      </p:sp>
      <p:sp>
        <p:nvSpPr>
          <p:cNvPr id="5" name="Rectangle 4"/>
          <p:cNvSpPr/>
          <p:nvPr/>
        </p:nvSpPr>
        <p:spPr>
          <a:xfrm>
            <a:off x="2286000" y="3105835"/>
            <a:ext cx="4572000" cy="646331"/>
          </a:xfrm>
          <a:prstGeom prst="rect">
            <a:avLst/>
          </a:prstGeom>
        </p:spPr>
        <p:txBody>
          <a:bodyPr>
            <a:spAutoFit/>
          </a:bodyPr>
          <a:lstStyle/>
          <a:p>
            <a:r>
              <a:rPr lang="en-US" dirty="0">
                <a:latin typeface="+mj-lt"/>
              </a:rPr>
              <a:t>https://www.mass.gov/masshire-career-centers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79532" y="5019792"/>
            <a:ext cx="4541178" cy="1359739"/>
          </a:xfrm>
          <a:prstGeom prst="rect">
            <a:avLst/>
          </a:prstGeom>
        </p:spPr>
      </p:pic>
      <p:sp>
        <p:nvSpPr>
          <p:cNvPr id="8" name="Title 1"/>
          <p:cNvSpPr txBox="1">
            <a:spLocks/>
          </p:cNvSpPr>
          <p:nvPr/>
        </p:nvSpPr>
        <p:spPr>
          <a:xfrm>
            <a:off x="457200" y="823836"/>
            <a:ext cx="7062379" cy="1415462"/>
          </a:xfrm>
          <a:prstGeom prst="rect">
            <a:avLst/>
          </a:prstGeom>
        </p:spPr>
        <p:txBody>
          <a:bodyPr vert="horz" lIns="0" tIns="45720" rIns="0" bIns="45720" rtlCol="0" anchor="b" anchorCtr="0">
            <a:noAutofit/>
          </a:bodyPr>
          <a:lstStyle>
            <a:lvl1pPr algn="l" defTabSz="457200" rtl="0" eaLnBrk="1" latinLnBrk="0" hangingPunct="1">
              <a:lnSpc>
                <a:spcPct val="80000"/>
              </a:lnSpc>
              <a:spcBef>
                <a:spcPct val="0"/>
              </a:spcBef>
              <a:buNone/>
              <a:defRPr sz="5400" b="0" kern="1200">
                <a:solidFill>
                  <a:srgbClr val="FFFFFF"/>
                </a:solidFill>
                <a:latin typeface="+mj-lt"/>
                <a:ea typeface="+mj-ea"/>
                <a:cs typeface="Calibri"/>
              </a:defRPr>
            </a:lvl1pPr>
          </a:lstStyle>
          <a:p>
            <a:pPr algn="ctr"/>
            <a:r>
              <a:rPr lang="en-US" b="1" dirty="0"/>
              <a:t>Mass Internet Connect</a:t>
            </a:r>
          </a:p>
          <a:p>
            <a:pPr algn="ctr"/>
            <a:r>
              <a:rPr lang="en-US" b="1" dirty="0"/>
              <a:t>(MIC)</a:t>
            </a:r>
          </a:p>
        </p:txBody>
      </p:sp>
      <p:pic>
        <p:nvPicPr>
          <p:cNvPr id="6" name="Picture 5"/>
          <p:cNvPicPr>
            <a:picLocks noChangeAspect="1"/>
          </p:cNvPicPr>
          <p:nvPr/>
        </p:nvPicPr>
        <p:blipFill>
          <a:blip r:embed="rId4"/>
          <a:stretch>
            <a:fillRect/>
          </a:stretch>
        </p:blipFill>
        <p:spPr>
          <a:xfrm>
            <a:off x="1066492" y="5315384"/>
            <a:ext cx="2576360" cy="924242"/>
          </a:xfrm>
          <a:prstGeom prst="rect">
            <a:avLst/>
          </a:prstGeom>
        </p:spPr>
      </p:pic>
    </p:spTree>
    <p:extLst>
      <p:ext uri="{BB962C8B-B14F-4D97-AF65-F5344CB8AC3E}">
        <p14:creationId xmlns:p14="http://schemas.microsoft.com/office/powerpoint/2010/main" val="20867153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9328AD13-F712-4A3D-B463-2C8DCA81B741}" type="slidenum">
              <a:rPr lang="en-US" smtClean="0"/>
              <a:t>10</a:t>
            </a:fld>
            <a:endParaRPr lang="en-US" dirty="0"/>
          </a:p>
        </p:txBody>
      </p:sp>
      <p:sp>
        <p:nvSpPr>
          <p:cNvPr id="7" name="Title 1"/>
          <p:cNvSpPr>
            <a:spLocks noGrp="1"/>
          </p:cNvSpPr>
          <p:nvPr>
            <p:ph type="title"/>
          </p:nvPr>
        </p:nvSpPr>
        <p:spPr>
          <a:xfrm>
            <a:off x="858307" y="139614"/>
            <a:ext cx="7131050" cy="954348"/>
          </a:xfrm>
        </p:spPr>
        <p:txBody>
          <a:bodyPr/>
          <a:lstStyle/>
          <a:p>
            <a:pPr algn="ctr"/>
            <a:r>
              <a:rPr lang="en-US" dirty="0"/>
              <a:t>Customer Self-Attestation - Update</a:t>
            </a:r>
          </a:p>
        </p:txBody>
      </p:sp>
      <p:sp>
        <p:nvSpPr>
          <p:cNvPr id="3" name="Rectangle 2"/>
          <p:cNvSpPr/>
          <p:nvPr/>
        </p:nvSpPr>
        <p:spPr>
          <a:xfrm>
            <a:off x="262891" y="1232390"/>
            <a:ext cx="8709660" cy="5078313"/>
          </a:xfrm>
          <a:prstGeom prst="rect">
            <a:avLst/>
          </a:prstGeom>
        </p:spPr>
        <p:txBody>
          <a:bodyPr wrap="square">
            <a:spAutoFit/>
          </a:bodyPr>
          <a:lstStyle/>
          <a:p>
            <a:r>
              <a:rPr lang="en-US" dirty="0">
                <a:solidFill>
                  <a:srgbClr val="042B4A"/>
                </a:solidFill>
              </a:rPr>
              <a:t>MassHire Career Center customers must self-attest to the following:</a:t>
            </a:r>
          </a:p>
          <a:p>
            <a:pPr marL="742950" lvl="1" indent="-285750">
              <a:buFont typeface="Arial" panose="020B0604020202020204" pitchFamily="34" charset="0"/>
              <a:buChar char="•"/>
            </a:pPr>
            <a:r>
              <a:rPr lang="en-US" dirty="0">
                <a:solidFill>
                  <a:srgbClr val="042B4A"/>
                </a:solidFill>
              </a:rPr>
              <a:t>They are unemployed </a:t>
            </a:r>
            <a:r>
              <a:rPr lang="en-US" b="1" dirty="0">
                <a:solidFill>
                  <a:srgbClr val="042B4A"/>
                </a:solidFill>
              </a:rPr>
              <a:t>AND</a:t>
            </a:r>
            <a:r>
              <a:rPr lang="en-US" dirty="0">
                <a:solidFill>
                  <a:srgbClr val="042B4A"/>
                </a:solidFill>
              </a:rPr>
              <a:t> looking for work </a:t>
            </a:r>
            <a:r>
              <a:rPr lang="en-US" b="1" dirty="0">
                <a:solidFill>
                  <a:srgbClr val="042B4A"/>
                </a:solidFill>
              </a:rPr>
              <a:t>OR</a:t>
            </a:r>
          </a:p>
          <a:p>
            <a:pPr marL="742950" lvl="1" indent="-285750">
              <a:buFont typeface="Arial" panose="020B0604020202020204" pitchFamily="34" charset="0"/>
              <a:buChar char="•"/>
            </a:pPr>
            <a:r>
              <a:rPr lang="en-US" dirty="0">
                <a:solidFill>
                  <a:srgbClr val="042B4A"/>
                </a:solidFill>
              </a:rPr>
              <a:t>They are unemployed, in a training program </a:t>
            </a:r>
            <a:r>
              <a:rPr lang="en-US" b="1" dirty="0">
                <a:solidFill>
                  <a:srgbClr val="042B4A"/>
                </a:solidFill>
              </a:rPr>
              <a:t>AND</a:t>
            </a:r>
            <a:r>
              <a:rPr lang="en-US" dirty="0">
                <a:solidFill>
                  <a:srgbClr val="042B4A"/>
                </a:solidFill>
              </a:rPr>
              <a:t> looking for work</a:t>
            </a:r>
          </a:p>
          <a:p>
            <a:pPr marL="285750" indent="-285750">
              <a:buFont typeface="Arial" panose="020B0604020202020204" pitchFamily="34" charset="0"/>
              <a:buChar char="•"/>
            </a:pPr>
            <a:endParaRPr lang="en-US" dirty="0">
              <a:solidFill>
                <a:srgbClr val="042B4A"/>
              </a:solidFill>
            </a:endParaRPr>
          </a:p>
          <a:p>
            <a:r>
              <a:rPr lang="en-US" dirty="0">
                <a:solidFill>
                  <a:srgbClr val="112638"/>
                </a:solidFill>
              </a:rPr>
              <a:t>If they are going to get a subsidy for Internet service, they must self attest to the following:</a:t>
            </a:r>
          </a:p>
          <a:p>
            <a:pPr marL="742950" lvl="1" indent="-285750">
              <a:buFont typeface="Arial" panose="020B0604020202020204" pitchFamily="34" charset="0"/>
              <a:buChar char="•"/>
            </a:pPr>
            <a:r>
              <a:rPr lang="en-US" dirty="0">
                <a:solidFill>
                  <a:srgbClr val="112638"/>
                </a:solidFill>
              </a:rPr>
              <a:t> They don’t have internet OR</a:t>
            </a:r>
          </a:p>
          <a:p>
            <a:pPr marL="742950" lvl="1" indent="-285750">
              <a:buFont typeface="Arial" panose="020B0604020202020204" pitchFamily="34" charset="0"/>
              <a:buChar char="•"/>
            </a:pPr>
            <a:r>
              <a:rPr lang="en-US" dirty="0">
                <a:solidFill>
                  <a:srgbClr val="112638"/>
                </a:solidFill>
              </a:rPr>
              <a:t> They can’t afford internet OR</a:t>
            </a:r>
          </a:p>
          <a:p>
            <a:pPr marL="742950" lvl="1" indent="-285750">
              <a:buFont typeface="Arial" panose="020B0604020202020204" pitchFamily="34" charset="0"/>
              <a:buChar char="•"/>
            </a:pPr>
            <a:r>
              <a:rPr lang="en-US" dirty="0">
                <a:solidFill>
                  <a:srgbClr val="112638"/>
                </a:solidFill>
              </a:rPr>
              <a:t> Their internet service was canceled </a:t>
            </a:r>
          </a:p>
          <a:p>
            <a:endParaRPr lang="en-US" dirty="0">
              <a:solidFill>
                <a:srgbClr val="112638"/>
              </a:solidFill>
            </a:endParaRPr>
          </a:p>
          <a:p>
            <a:r>
              <a:rPr lang="en-US" dirty="0">
                <a:solidFill>
                  <a:srgbClr val="112638"/>
                </a:solidFill>
              </a:rPr>
              <a:t>If they are going to get a device from </a:t>
            </a:r>
            <a:r>
              <a:rPr lang="en-US" dirty="0" err="1">
                <a:solidFill>
                  <a:srgbClr val="112638"/>
                </a:solidFill>
              </a:rPr>
              <a:t>HiQ</a:t>
            </a:r>
            <a:r>
              <a:rPr lang="en-US" dirty="0">
                <a:solidFill>
                  <a:srgbClr val="112638"/>
                </a:solidFill>
              </a:rPr>
              <a:t> or Comcast Internet Essentials, they must self attest to the following:</a:t>
            </a:r>
          </a:p>
          <a:p>
            <a:pPr marL="800100" lvl="1" indent="-342900">
              <a:buFont typeface="Arial" panose="020B0604020202020204" pitchFamily="34" charset="0"/>
              <a:buChar char="•"/>
            </a:pPr>
            <a:r>
              <a:rPr lang="en-US" dirty="0">
                <a:solidFill>
                  <a:srgbClr val="112638"/>
                </a:solidFill>
              </a:rPr>
              <a:t>They do not have a device</a:t>
            </a:r>
            <a:r>
              <a:rPr lang="en-US" b="1" dirty="0">
                <a:solidFill>
                  <a:srgbClr val="112638"/>
                </a:solidFill>
              </a:rPr>
              <a:t> </a:t>
            </a:r>
            <a:r>
              <a:rPr lang="en-US" dirty="0">
                <a:solidFill>
                  <a:srgbClr val="112638"/>
                </a:solidFill>
              </a:rPr>
              <a:t>at home that can be used on a regular basis to conduct a job search </a:t>
            </a:r>
            <a:r>
              <a:rPr lang="en-US" b="1" dirty="0">
                <a:solidFill>
                  <a:srgbClr val="112638"/>
                </a:solidFill>
              </a:rPr>
              <a:t>OR</a:t>
            </a:r>
          </a:p>
          <a:p>
            <a:pPr marL="800100" lvl="1" indent="-342900">
              <a:buFont typeface="Arial" panose="020B0604020202020204" pitchFamily="34" charset="0"/>
              <a:buChar char="•"/>
            </a:pPr>
            <a:r>
              <a:rPr lang="en-US" dirty="0">
                <a:solidFill>
                  <a:srgbClr val="112638"/>
                </a:solidFill>
              </a:rPr>
              <a:t>The only device they have to conduct a</a:t>
            </a:r>
            <a:r>
              <a:rPr lang="en-US" b="1" dirty="0">
                <a:solidFill>
                  <a:srgbClr val="112638"/>
                </a:solidFill>
              </a:rPr>
              <a:t> </a:t>
            </a:r>
            <a:r>
              <a:rPr lang="en-US" dirty="0">
                <a:solidFill>
                  <a:srgbClr val="112638"/>
                </a:solidFill>
              </a:rPr>
              <a:t>job search is a </a:t>
            </a:r>
            <a:r>
              <a:rPr lang="en-US" dirty="0" smtClean="0">
                <a:solidFill>
                  <a:srgbClr val="112638"/>
                </a:solidFill>
              </a:rPr>
              <a:t>smartphone, tablet, </a:t>
            </a:r>
            <a:r>
              <a:rPr lang="en-US" dirty="0">
                <a:solidFill>
                  <a:srgbClr val="112638"/>
                </a:solidFill>
              </a:rPr>
              <a:t>or a child’s computer</a:t>
            </a:r>
          </a:p>
          <a:p>
            <a:pPr marL="800100" lvl="1" indent="-342900">
              <a:buFont typeface="Arial" panose="020B0604020202020204" pitchFamily="34" charset="0"/>
              <a:buChar char="•"/>
            </a:pPr>
            <a:endParaRPr lang="en-US" dirty="0">
              <a:solidFill>
                <a:srgbClr val="042B4A"/>
              </a:solidFill>
            </a:endParaRPr>
          </a:p>
          <a:p>
            <a:r>
              <a:rPr lang="en-US" sz="1700" b="1" i="1" dirty="0">
                <a:solidFill>
                  <a:srgbClr val="042B4A"/>
                </a:solidFill>
              </a:rPr>
              <a:t>By staff determining that the customer is eligible for the program and then entering the referral service into MOSES, self-attestation is confirmed for the customer</a:t>
            </a:r>
            <a:endParaRPr lang="en-US" sz="1700" b="1" i="1" dirty="0">
              <a:solidFill>
                <a:srgbClr val="FF0000"/>
              </a:solidFill>
            </a:endParaRPr>
          </a:p>
        </p:txBody>
      </p:sp>
    </p:spTree>
    <p:extLst>
      <p:ext uri="{BB962C8B-B14F-4D97-AF65-F5344CB8AC3E}">
        <p14:creationId xmlns:p14="http://schemas.microsoft.com/office/powerpoint/2010/main" val="1842432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675" y="139614"/>
            <a:ext cx="7131050" cy="954348"/>
          </a:xfrm>
        </p:spPr>
        <p:txBody>
          <a:bodyPr/>
          <a:lstStyle/>
          <a:p>
            <a:pPr algn="ctr"/>
            <a:r>
              <a:rPr lang="en-US" dirty="0" smtClean="0"/>
              <a:t>Miscellaneous Information</a:t>
            </a:r>
            <a:endParaRPr lang="en-US" dirty="0"/>
          </a:p>
        </p:txBody>
      </p:sp>
      <p:sp>
        <p:nvSpPr>
          <p:cNvPr id="4" name="Slide Number Placeholder 3"/>
          <p:cNvSpPr>
            <a:spLocks noGrp="1"/>
          </p:cNvSpPr>
          <p:nvPr>
            <p:ph type="sldNum" sz="quarter" idx="12"/>
          </p:nvPr>
        </p:nvSpPr>
        <p:spPr/>
        <p:txBody>
          <a:bodyPr/>
          <a:lstStyle/>
          <a:p>
            <a:fld id="{9328AD13-F712-4A3D-B463-2C8DCA81B741}" type="slidenum">
              <a:rPr lang="en-US" smtClean="0"/>
              <a:t>11</a:t>
            </a:fld>
            <a:endParaRPr lang="en-US" dirty="0"/>
          </a:p>
        </p:txBody>
      </p:sp>
      <p:sp>
        <p:nvSpPr>
          <p:cNvPr id="5" name="Rectangle 4"/>
          <p:cNvSpPr/>
          <p:nvPr/>
        </p:nvSpPr>
        <p:spPr>
          <a:xfrm>
            <a:off x="130159" y="1365125"/>
            <a:ext cx="8881106" cy="4708981"/>
          </a:xfrm>
          <a:prstGeom prst="rect">
            <a:avLst/>
          </a:prstGeom>
        </p:spPr>
        <p:txBody>
          <a:bodyPr wrap="square">
            <a:spAutoFit/>
          </a:bodyPr>
          <a:lstStyle/>
          <a:p>
            <a:pPr marL="285750" indent="-285750">
              <a:buFont typeface="Arial" panose="020B0604020202020204" pitchFamily="34" charset="0"/>
              <a:buChar char="•"/>
            </a:pPr>
            <a:r>
              <a:rPr lang="en-US" sz="2000" dirty="0" smtClean="0">
                <a:solidFill>
                  <a:srgbClr val="042B4A"/>
                </a:solidFill>
              </a:rPr>
              <a:t>Once enrolled in a program, </a:t>
            </a:r>
            <a:r>
              <a:rPr lang="en-US" sz="2000" dirty="0" err="1" smtClean="0">
                <a:solidFill>
                  <a:srgbClr val="042B4A"/>
                </a:solidFill>
              </a:rPr>
              <a:t>MassHire</a:t>
            </a:r>
            <a:r>
              <a:rPr lang="en-US" sz="2000" dirty="0" smtClean="0">
                <a:solidFill>
                  <a:srgbClr val="042B4A"/>
                </a:solidFill>
              </a:rPr>
              <a:t> customers become customers of the respective carriers, Comcast, Spectrum, Verizon Wireless, and </a:t>
            </a:r>
            <a:r>
              <a:rPr lang="en-US" sz="2000" dirty="0" err="1" smtClean="0">
                <a:solidFill>
                  <a:srgbClr val="042B4A"/>
                </a:solidFill>
              </a:rPr>
              <a:t>HiQ</a:t>
            </a:r>
            <a:endParaRPr lang="en-US" sz="2000" dirty="0" smtClean="0">
              <a:solidFill>
                <a:srgbClr val="042B4A"/>
              </a:solidFill>
            </a:endParaRPr>
          </a:p>
          <a:p>
            <a:pPr marL="742950" lvl="1" indent="-285750">
              <a:buFont typeface="Arial" panose="020B0604020202020204" pitchFamily="34" charset="0"/>
              <a:buChar char="•"/>
            </a:pPr>
            <a:r>
              <a:rPr lang="en-US" sz="2000" dirty="0" smtClean="0">
                <a:solidFill>
                  <a:srgbClr val="042B4A"/>
                </a:solidFill>
              </a:rPr>
              <a:t>Questions regarding equipment, charges or information about the customer’s service should be directed to the respective carrier</a:t>
            </a:r>
          </a:p>
          <a:p>
            <a:pPr marL="742950" lvl="1" indent="-285750">
              <a:buFont typeface="Arial" panose="020B0604020202020204" pitchFamily="34" charset="0"/>
              <a:buChar char="•"/>
            </a:pPr>
            <a:r>
              <a:rPr lang="en-US" sz="2000" dirty="0" smtClean="0">
                <a:solidFill>
                  <a:srgbClr val="042B4A"/>
                </a:solidFill>
              </a:rPr>
              <a:t>Contact information for each carrier is located on the fliers</a:t>
            </a:r>
          </a:p>
          <a:p>
            <a:pPr marL="742950" lvl="1" indent="-285750">
              <a:buFont typeface="Arial" panose="020B0604020202020204" pitchFamily="34" charset="0"/>
              <a:buChar char="•"/>
            </a:pPr>
            <a:r>
              <a:rPr lang="en-US" sz="2000" dirty="0" smtClean="0">
                <a:solidFill>
                  <a:srgbClr val="042B4A"/>
                </a:solidFill>
              </a:rPr>
              <a:t>Remind customers to ask: “what are the </a:t>
            </a:r>
            <a:r>
              <a:rPr lang="en-US" sz="2000" b="1" i="1" dirty="0" smtClean="0">
                <a:solidFill>
                  <a:srgbClr val="042B4A"/>
                </a:solidFill>
              </a:rPr>
              <a:t>all in costs </a:t>
            </a:r>
            <a:r>
              <a:rPr lang="en-US" sz="2000" dirty="0" smtClean="0">
                <a:solidFill>
                  <a:srgbClr val="042B4A"/>
                </a:solidFill>
              </a:rPr>
              <a:t>of the monthly service?”</a:t>
            </a:r>
          </a:p>
          <a:p>
            <a:pPr marL="285750" indent="-285750">
              <a:buFont typeface="Arial" panose="020B0604020202020204" pitchFamily="34" charset="0"/>
              <a:buChar char="•"/>
            </a:pPr>
            <a:endParaRPr lang="en-US" sz="2000" dirty="0" smtClean="0">
              <a:solidFill>
                <a:srgbClr val="042B4A"/>
              </a:solidFill>
            </a:endParaRPr>
          </a:p>
          <a:p>
            <a:pPr marL="285750" indent="-285750">
              <a:buFont typeface="Arial" panose="020B0604020202020204" pitchFamily="34" charset="0"/>
              <a:buChar char="•"/>
            </a:pPr>
            <a:r>
              <a:rPr lang="en-US" sz="2000" b="1" dirty="0" smtClean="0">
                <a:solidFill>
                  <a:srgbClr val="112638"/>
                </a:solidFill>
              </a:rPr>
              <a:t>COMCAST</a:t>
            </a:r>
            <a:r>
              <a:rPr lang="en-US" sz="2000" dirty="0" smtClean="0">
                <a:solidFill>
                  <a:srgbClr val="112638"/>
                </a:solidFill>
              </a:rPr>
              <a:t>: “</a:t>
            </a:r>
            <a:r>
              <a:rPr lang="en-US" sz="2000" u="sng" dirty="0" smtClean="0">
                <a:solidFill>
                  <a:srgbClr val="112638"/>
                </a:solidFill>
              </a:rPr>
              <a:t>New </a:t>
            </a:r>
            <a:r>
              <a:rPr lang="en-US" sz="2000" u="sng" dirty="0">
                <a:solidFill>
                  <a:srgbClr val="112638"/>
                </a:solidFill>
              </a:rPr>
              <a:t>customer</a:t>
            </a:r>
            <a:r>
              <a:rPr lang="en-US" sz="2000" dirty="0">
                <a:solidFill>
                  <a:srgbClr val="112638"/>
                </a:solidFill>
              </a:rPr>
              <a:t>” may currently have cable </a:t>
            </a:r>
            <a:r>
              <a:rPr lang="en-US" sz="2000" dirty="0" smtClean="0">
                <a:solidFill>
                  <a:srgbClr val="112638"/>
                </a:solidFill>
              </a:rPr>
              <a:t>or telephone service; but </a:t>
            </a:r>
            <a:r>
              <a:rPr lang="en-US" sz="2000" b="1" dirty="0" smtClean="0">
                <a:solidFill>
                  <a:srgbClr val="112638"/>
                </a:solidFill>
              </a:rPr>
              <a:t>NO</a:t>
            </a:r>
            <a:r>
              <a:rPr lang="en-US" sz="2000" dirty="0" smtClean="0">
                <a:solidFill>
                  <a:srgbClr val="112638"/>
                </a:solidFill>
              </a:rPr>
              <a:t> internet service as of December 30</a:t>
            </a:r>
            <a:r>
              <a:rPr lang="en-US" sz="2000" baseline="30000" dirty="0" smtClean="0">
                <a:solidFill>
                  <a:srgbClr val="112638"/>
                </a:solidFill>
              </a:rPr>
              <a:t>th</a:t>
            </a:r>
            <a:r>
              <a:rPr lang="en-US" sz="2000" dirty="0" smtClean="0">
                <a:solidFill>
                  <a:srgbClr val="112638"/>
                </a:solidFill>
              </a:rPr>
              <a:t> </a:t>
            </a:r>
          </a:p>
          <a:p>
            <a:pPr marL="285750" indent="-285750">
              <a:buFont typeface="Arial" panose="020B0604020202020204" pitchFamily="34" charset="0"/>
              <a:buChar char="•"/>
            </a:pPr>
            <a:endParaRPr lang="en-US" sz="2000" b="1" dirty="0" smtClean="0">
              <a:solidFill>
                <a:srgbClr val="112638"/>
              </a:solidFill>
            </a:endParaRPr>
          </a:p>
          <a:p>
            <a:pPr marL="285750" indent="-285750">
              <a:buFont typeface="Arial" panose="020B0604020202020204" pitchFamily="34" charset="0"/>
              <a:buChar char="•"/>
            </a:pPr>
            <a:r>
              <a:rPr lang="en-US" sz="2000" b="1" dirty="0" smtClean="0">
                <a:solidFill>
                  <a:srgbClr val="112638"/>
                </a:solidFill>
              </a:rPr>
              <a:t>SPECTRUM</a:t>
            </a:r>
            <a:r>
              <a:rPr lang="en-US" sz="2000" dirty="0" smtClean="0">
                <a:solidFill>
                  <a:srgbClr val="112638"/>
                </a:solidFill>
              </a:rPr>
              <a:t>: “</a:t>
            </a:r>
            <a:r>
              <a:rPr lang="en-US" sz="2000" u="sng" dirty="0" smtClean="0">
                <a:solidFill>
                  <a:srgbClr val="112638"/>
                </a:solidFill>
              </a:rPr>
              <a:t>New customer</a:t>
            </a:r>
            <a:r>
              <a:rPr lang="en-US" sz="2000" dirty="0" smtClean="0">
                <a:solidFill>
                  <a:srgbClr val="112638"/>
                </a:solidFill>
              </a:rPr>
              <a:t>” cannot currently have </a:t>
            </a:r>
            <a:r>
              <a:rPr lang="en-US" sz="2000" b="1" dirty="0" smtClean="0">
                <a:solidFill>
                  <a:srgbClr val="112638"/>
                </a:solidFill>
              </a:rPr>
              <a:t>ANY</a:t>
            </a:r>
            <a:r>
              <a:rPr lang="en-US" sz="2000" dirty="0" smtClean="0">
                <a:solidFill>
                  <a:srgbClr val="112638"/>
                </a:solidFill>
              </a:rPr>
              <a:t> Spectrum service as of </a:t>
            </a:r>
            <a:r>
              <a:rPr lang="en-US" sz="2000" dirty="0" err="1" smtClean="0">
                <a:solidFill>
                  <a:srgbClr val="112638"/>
                </a:solidFill>
              </a:rPr>
              <a:t>MassHire</a:t>
            </a:r>
            <a:r>
              <a:rPr lang="en-US" sz="2000" dirty="0" smtClean="0">
                <a:solidFill>
                  <a:srgbClr val="112638"/>
                </a:solidFill>
              </a:rPr>
              <a:t> submittal date</a:t>
            </a:r>
            <a:endParaRPr lang="en-US" sz="2000" dirty="0">
              <a:solidFill>
                <a:srgbClr val="112638"/>
              </a:solidFill>
            </a:endParaRPr>
          </a:p>
          <a:p>
            <a:pPr marL="285750" indent="-285750">
              <a:buFont typeface="Arial" panose="020B0604020202020204" pitchFamily="34" charset="0"/>
              <a:buChar char="•"/>
            </a:pPr>
            <a:endParaRPr lang="en-US" sz="2000" dirty="0" smtClean="0">
              <a:solidFill>
                <a:srgbClr val="112638"/>
              </a:solidFill>
            </a:endParaRPr>
          </a:p>
          <a:p>
            <a:pPr marL="285750" indent="-285750">
              <a:buFont typeface="Arial" panose="020B0604020202020204" pitchFamily="34" charset="0"/>
              <a:buChar char="•"/>
            </a:pPr>
            <a:r>
              <a:rPr lang="en-US" sz="2000" dirty="0" smtClean="0">
                <a:solidFill>
                  <a:srgbClr val="112638"/>
                </a:solidFill>
              </a:rPr>
              <a:t>Comcast Internet Essentials </a:t>
            </a:r>
            <a:r>
              <a:rPr lang="en-US" sz="2000" dirty="0" smtClean="0">
                <a:solidFill>
                  <a:srgbClr val="042B4A"/>
                </a:solidFill>
              </a:rPr>
              <a:t>Customers and Comcast Subsidy Customers</a:t>
            </a:r>
          </a:p>
          <a:p>
            <a:pPr marL="742950" lvl="1" indent="-285750">
              <a:buFont typeface="Arial" panose="020B0604020202020204" pitchFamily="34" charset="0"/>
              <a:buChar char="•"/>
            </a:pPr>
            <a:r>
              <a:rPr lang="en-US" sz="2000" b="1" dirty="0" smtClean="0">
                <a:solidFill>
                  <a:srgbClr val="042B4A"/>
                </a:solidFill>
              </a:rPr>
              <a:t>MUST</a:t>
            </a:r>
            <a:r>
              <a:rPr lang="en-US" sz="2000" dirty="0" smtClean="0">
                <a:solidFill>
                  <a:srgbClr val="042B4A"/>
                </a:solidFill>
              </a:rPr>
              <a:t> cancel service prior to June 30, 2021 end date</a:t>
            </a:r>
            <a:endParaRPr lang="en-US" sz="1700" b="1" i="1" dirty="0">
              <a:solidFill>
                <a:srgbClr val="FF0000"/>
              </a:solidFill>
            </a:endParaRPr>
          </a:p>
        </p:txBody>
      </p:sp>
    </p:spTree>
    <p:extLst>
      <p:ext uri="{BB962C8B-B14F-4D97-AF65-F5344CB8AC3E}">
        <p14:creationId xmlns:p14="http://schemas.microsoft.com/office/powerpoint/2010/main" val="2985021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910" y="106084"/>
            <a:ext cx="7131050" cy="954348"/>
          </a:xfrm>
        </p:spPr>
        <p:txBody>
          <a:bodyPr/>
          <a:lstStyle/>
          <a:p>
            <a:pPr algn="ctr"/>
            <a:r>
              <a:rPr lang="en-US" dirty="0"/>
              <a:t>Barrier 1: Lacks Internet Connectivity </a:t>
            </a:r>
            <a:r>
              <a:rPr lang="en-US" b="1" dirty="0"/>
              <a:t/>
            </a:r>
            <a:br>
              <a:rPr lang="en-US" b="1" dirty="0"/>
            </a:br>
            <a:r>
              <a:rPr lang="en-US" dirty="0"/>
              <a:t>Comcast Process – Option 1</a:t>
            </a:r>
            <a:endParaRPr lang="en-US" sz="2400" b="1" i="1" dirty="0">
              <a:solidFill>
                <a:srgbClr val="C00000"/>
              </a:solidFill>
            </a:endParaRPr>
          </a:p>
        </p:txBody>
      </p:sp>
      <p:sp>
        <p:nvSpPr>
          <p:cNvPr id="5" name="Slide Number Placeholder 4"/>
          <p:cNvSpPr>
            <a:spLocks noGrp="1"/>
          </p:cNvSpPr>
          <p:nvPr>
            <p:ph type="sldNum" sz="quarter" idx="12"/>
          </p:nvPr>
        </p:nvSpPr>
        <p:spPr/>
        <p:txBody>
          <a:bodyPr/>
          <a:lstStyle/>
          <a:p>
            <a:fld id="{9328AD13-F712-4A3D-B463-2C8DCA81B741}" type="slidenum">
              <a:rPr lang="en-US" smtClean="0"/>
              <a:t>12</a:t>
            </a:fld>
            <a:endParaRPr lang="en-US" dirty="0"/>
          </a:p>
        </p:txBody>
      </p:sp>
      <p:grpSp>
        <p:nvGrpSpPr>
          <p:cNvPr id="6" name="Group 5"/>
          <p:cNvGrpSpPr/>
          <p:nvPr/>
        </p:nvGrpSpPr>
        <p:grpSpPr>
          <a:xfrm>
            <a:off x="263245" y="1712588"/>
            <a:ext cx="2719042" cy="1963120"/>
            <a:chOff x="4964458" y="402676"/>
            <a:chExt cx="883397" cy="1337800"/>
          </a:xfrm>
        </p:grpSpPr>
        <p:sp>
          <p:nvSpPr>
            <p:cNvPr id="16" name="Rounded Rectangle 15"/>
            <p:cNvSpPr/>
            <p:nvPr/>
          </p:nvSpPr>
          <p:spPr>
            <a:xfrm>
              <a:off x="4964458" y="402676"/>
              <a:ext cx="883397" cy="1337800"/>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7" name="Rounded Rectangle 4"/>
            <p:cNvSpPr txBox="1"/>
            <p:nvPr/>
          </p:nvSpPr>
          <p:spPr>
            <a:xfrm>
              <a:off x="4985143" y="429070"/>
              <a:ext cx="842027" cy="121739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b="1" kern="1200" dirty="0">
                  <a:solidFill>
                    <a:srgbClr val="139876"/>
                  </a:solidFill>
                </a:rPr>
                <a:t>Federal benefit </a:t>
              </a:r>
              <a:r>
                <a:rPr lang="en-US" b="1" kern="1200" dirty="0">
                  <a:solidFill>
                    <a:srgbClr val="112638"/>
                  </a:solidFill>
                </a:rPr>
                <a:t>threshold must be met:</a:t>
              </a:r>
            </a:p>
            <a:p>
              <a:pPr lvl="0" algn="ctr" defTabSz="533400">
                <a:lnSpc>
                  <a:spcPct val="90000"/>
                </a:lnSpc>
                <a:spcBef>
                  <a:spcPct val="0"/>
                </a:spcBef>
                <a:spcAft>
                  <a:spcPct val="35000"/>
                </a:spcAft>
              </a:pPr>
              <a:r>
                <a:rPr lang="en-US" b="1" dirty="0">
                  <a:solidFill>
                    <a:srgbClr val="112638"/>
                  </a:solidFill>
                </a:rPr>
                <a:t>TANF, SNAP, Housing (see other programs below)</a:t>
              </a:r>
            </a:p>
            <a:p>
              <a:pPr algn="ctr" defTabSz="533400">
                <a:lnSpc>
                  <a:spcPct val="90000"/>
                </a:lnSpc>
                <a:spcBef>
                  <a:spcPct val="0"/>
                </a:spcBef>
                <a:spcAft>
                  <a:spcPct val="35000"/>
                </a:spcAft>
              </a:pPr>
              <a:r>
                <a:rPr lang="en-US" b="1" i="1" dirty="0">
                  <a:solidFill>
                    <a:srgbClr val="139876"/>
                  </a:solidFill>
                </a:rPr>
                <a:t>New Customers only</a:t>
              </a:r>
            </a:p>
          </p:txBody>
        </p:sp>
      </p:grpSp>
      <p:grpSp>
        <p:nvGrpSpPr>
          <p:cNvPr id="7" name="Group 6"/>
          <p:cNvGrpSpPr/>
          <p:nvPr/>
        </p:nvGrpSpPr>
        <p:grpSpPr>
          <a:xfrm>
            <a:off x="3436376" y="1234235"/>
            <a:ext cx="5560141" cy="2806825"/>
            <a:chOff x="6350947" y="633083"/>
            <a:chExt cx="2568814" cy="1275979"/>
          </a:xfrm>
        </p:grpSpPr>
        <p:sp>
          <p:nvSpPr>
            <p:cNvPr id="14" name="Rounded Rectangle 13"/>
            <p:cNvSpPr/>
            <p:nvPr/>
          </p:nvSpPr>
          <p:spPr>
            <a:xfrm>
              <a:off x="6350947" y="653139"/>
              <a:ext cx="2568814" cy="1255923"/>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5" name="Rounded Rectangle 6"/>
            <p:cNvSpPr txBox="1"/>
            <p:nvPr/>
          </p:nvSpPr>
          <p:spPr>
            <a:xfrm>
              <a:off x="6444693" y="633083"/>
              <a:ext cx="2475068" cy="127597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defTabSz="533400">
                <a:lnSpc>
                  <a:spcPct val="90000"/>
                </a:lnSpc>
                <a:spcBef>
                  <a:spcPct val="0"/>
                </a:spcBef>
                <a:spcAft>
                  <a:spcPct val="35000"/>
                </a:spcAft>
              </a:pPr>
              <a:r>
                <a:rPr lang="en-US" b="1" kern="1200" dirty="0">
                  <a:solidFill>
                    <a:srgbClr val="112638"/>
                  </a:solidFill>
                </a:rPr>
                <a:t>Client eligible for Internet Essentials</a:t>
              </a:r>
            </a:p>
            <a:p>
              <a:pPr marL="236538" lvl="0" indent="-236538" defTabSz="533400">
                <a:lnSpc>
                  <a:spcPct val="90000"/>
                </a:lnSpc>
                <a:spcBef>
                  <a:spcPct val="0"/>
                </a:spcBef>
                <a:spcAft>
                  <a:spcPct val="35000"/>
                </a:spcAft>
                <a:buFont typeface="+mj-lt"/>
                <a:buAutoNum type="arabicPeriod"/>
              </a:pPr>
              <a:r>
                <a:rPr lang="en-US" kern="1200" dirty="0">
                  <a:solidFill>
                    <a:srgbClr val="112638"/>
                  </a:solidFill>
                </a:rPr>
                <a:t>Provide Internet Essentials Code and 800#</a:t>
              </a:r>
            </a:p>
            <a:p>
              <a:pPr marL="236538" indent="-236538" defTabSz="533400">
                <a:lnSpc>
                  <a:spcPct val="90000"/>
                </a:lnSpc>
                <a:spcBef>
                  <a:spcPct val="0"/>
                </a:spcBef>
                <a:spcAft>
                  <a:spcPct val="35000"/>
                </a:spcAft>
                <a:buFont typeface="+mj-lt"/>
                <a:buAutoNum type="arabicPeriod"/>
              </a:pPr>
              <a:r>
                <a:rPr lang="en-US" dirty="0">
                  <a:solidFill>
                    <a:srgbClr val="112638"/>
                  </a:solidFill>
                </a:rPr>
                <a:t>Customer should request a refurbished laptop from Comcast, if needed*</a:t>
              </a:r>
            </a:p>
            <a:p>
              <a:pPr marL="742950" lvl="1" indent="-285750" defTabSz="533400">
                <a:lnSpc>
                  <a:spcPct val="90000"/>
                </a:lnSpc>
                <a:spcBef>
                  <a:spcPct val="0"/>
                </a:spcBef>
                <a:spcAft>
                  <a:spcPct val="35000"/>
                </a:spcAft>
                <a:buFont typeface="Wingdings" panose="05000000000000000000" pitchFamily="2" charset="2"/>
                <a:buChar char="§"/>
              </a:pPr>
              <a:r>
                <a:rPr lang="en-US" b="1" dirty="0">
                  <a:solidFill>
                    <a:srgbClr val="112638"/>
                  </a:solidFill>
                </a:rPr>
                <a:t>Cost to the customer is $150 for a refurbished laptop and they own the laptop</a:t>
              </a:r>
            </a:p>
            <a:p>
              <a:pPr marL="236538" lvl="0" indent="-236538" defTabSz="533400">
                <a:lnSpc>
                  <a:spcPct val="90000"/>
                </a:lnSpc>
                <a:spcBef>
                  <a:spcPct val="0"/>
                </a:spcBef>
                <a:spcAft>
                  <a:spcPct val="35000"/>
                </a:spcAft>
                <a:buFont typeface="+mj-lt"/>
                <a:buAutoNum type="arabicPeriod"/>
              </a:pPr>
              <a:r>
                <a:rPr lang="en-US" kern="1200" dirty="0">
                  <a:solidFill>
                    <a:srgbClr val="112638"/>
                  </a:solidFill>
                </a:rPr>
                <a:t>Process ends</a:t>
              </a:r>
            </a:p>
            <a:p>
              <a:pPr lvl="0" defTabSz="533400">
                <a:lnSpc>
                  <a:spcPct val="90000"/>
                </a:lnSpc>
                <a:spcBef>
                  <a:spcPct val="0"/>
                </a:spcBef>
                <a:spcAft>
                  <a:spcPct val="35000"/>
                </a:spcAft>
              </a:pPr>
              <a:r>
                <a:rPr lang="en-US" i="1" dirty="0">
                  <a:solidFill>
                    <a:srgbClr val="112638"/>
                  </a:solidFill>
                </a:rPr>
                <a:t>If customer is denied, Comcast will contact directly</a:t>
              </a:r>
              <a:endParaRPr lang="en-US" i="1" kern="1200" dirty="0">
                <a:solidFill>
                  <a:srgbClr val="112638"/>
                </a:solidFill>
              </a:endParaRPr>
            </a:p>
          </p:txBody>
        </p:sp>
      </p:grpSp>
      <p:cxnSp>
        <p:nvCxnSpPr>
          <p:cNvPr id="22" name="Straight Arrow Connector 21"/>
          <p:cNvCxnSpPr/>
          <p:nvPr/>
        </p:nvCxnSpPr>
        <p:spPr>
          <a:xfrm>
            <a:off x="3011783" y="2492472"/>
            <a:ext cx="409845" cy="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sp>
        <p:nvSpPr>
          <p:cNvPr id="35" name="Rectangle 34"/>
          <p:cNvSpPr/>
          <p:nvPr/>
        </p:nvSpPr>
        <p:spPr>
          <a:xfrm>
            <a:off x="1083532" y="1370955"/>
            <a:ext cx="1001172" cy="341632"/>
          </a:xfrm>
          <a:prstGeom prst="rect">
            <a:avLst/>
          </a:prstGeom>
        </p:spPr>
        <p:txBody>
          <a:bodyPr wrap="none">
            <a:spAutoFit/>
          </a:bodyPr>
          <a:lstStyle/>
          <a:p>
            <a:pPr lvl="0" algn="ctr" defTabSz="533400">
              <a:lnSpc>
                <a:spcPct val="90000"/>
              </a:lnSpc>
              <a:spcBef>
                <a:spcPct val="0"/>
              </a:spcBef>
              <a:spcAft>
                <a:spcPct val="35000"/>
              </a:spcAft>
            </a:pPr>
            <a:r>
              <a:rPr lang="en-US" dirty="0">
                <a:solidFill>
                  <a:srgbClr val="139876"/>
                </a:solidFill>
              </a:rPr>
              <a:t>Option 1</a:t>
            </a:r>
          </a:p>
        </p:txBody>
      </p:sp>
      <p:pic>
        <p:nvPicPr>
          <p:cNvPr id="1026" name="Picture 2" descr="Comcast Corporation | 1BusinessWor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0198" y="4513009"/>
            <a:ext cx="988141" cy="988141"/>
          </a:xfrm>
          <a:prstGeom prst="rect">
            <a:avLst/>
          </a:prstGeom>
          <a:noFill/>
          <a:extLst>
            <a:ext uri="{909E8E84-426E-40DD-AFC4-6F175D3DCCD1}">
              <a14:hiddenFill xmlns:a14="http://schemas.microsoft.com/office/drawing/2010/main">
                <a:solidFill>
                  <a:srgbClr val="FFFFFF"/>
                </a:solidFill>
              </a14:hiddenFill>
            </a:ext>
          </a:extLst>
        </p:spPr>
      </p:pic>
      <p:sp>
        <p:nvSpPr>
          <p:cNvPr id="38" name="Rectangle 37"/>
          <p:cNvSpPr/>
          <p:nvPr/>
        </p:nvSpPr>
        <p:spPr>
          <a:xfrm>
            <a:off x="226405" y="4148696"/>
            <a:ext cx="7663980" cy="2062103"/>
          </a:xfrm>
          <a:prstGeom prst="rect">
            <a:avLst/>
          </a:prstGeom>
        </p:spPr>
        <p:txBody>
          <a:bodyPr wrap="square">
            <a:spAutoFit/>
          </a:bodyPr>
          <a:lstStyle/>
          <a:p>
            <a:r>
              <a:rPr lang="en-US" sz="1600" b="1" dirty="0">
                <a:solidFill>
                  <a:srgbClr val="042B4A"/>
                </a:solidFill>
              </a:rPr>
              <a:t>Internet Essentials</a:t>
            </a:r>
            <a:r>
              <a:rPr lang="en-US" sz="1600" dirty="0">
                <a:solidFill>
                  <a:srgbClr val="042B4A"/>
                </a:solidFill>
              </a:rPr>
              <a:t> from </a:t>
            </a:r>
            <a:r>
              <a:rPr lang="en-US" sz="1600" b="1" dirty="0">
                <a:solidFill>
                  <a:srgbClr val="042B4A"/>
                </a:solidFill>
              </a:rPr>
              <a:t>Comcast</a:t>
            </a:r>
            <a:r>
              <a:rPr lang="en-US" sz="1600" dirty="0">
                <a:solidFill>
                  <a:srgbClr val="042B4A"/>
                </a:solidFill>
              </a:rPr>
              <a:t>. Affordable high-speed </a:t>
            </a:r>
            <a:r>
              <a:rPr lang="en-US" sz="1600" b="1" dirty="0">
                <a:solidFill>
                  <a:srgbClr val="042B4A"/>
                </a:solidFill>
              </a:rPr>
              <a:t>Internet</a:t>
            </a:r>
            <a:r>
              <a:rPr lang="en-US" sz="1600" dirty="0">
                <a:solidFill>
                  <a:srgbClr val="042B4A"/>
                </a:solidFill>
              </a:rPr>
              <a:t>. Customers may qualify if they are receiving public assistance programs such as the National School Lunch Program or Head Start, Medicaid, SNAP, TANF, SSI, Low Income Home Energy Assistance Program (LIHEAP), Women, Infants, and Children (WIC) program, Veterans Administration (VA) pension, Tribal assistance</a:t>
            </a:r>
          </a:p>
          <a:p>
            <a:endParaRPr lang="en-US" sz="1600" dirty="0">
              <a:solidFill>
                <a:srgbClr val="042B4A"/>
              </a:solidFill>
            </a:endParaRPr>
          </a:p>
          <a:p>
            <a:r>
              <a:rPr lang="en-US" sz="1600" b="1" dirty="0">
                <a:solidFill>
                  <a:srgbClr val="042B4A"/>
                </a:solidFill>
              </a:rPr>
              <a:t>*If customer meets device subsidy requirements and cannot afford or elects not to use the Comcast device voucher, initiate </a:t>
            </a:r>
            <a:r>
              <a:rPr lang="en-US" sz="1600" b="1" dirty="0" err="1">
                <a:solidFill>
                  <a:srgbClr val="042B4A"/>
                </a:solidFill>
              </a:rPr>
              <a:t>HiQ</a:t>
            </a:r>
            <a:r>
              <a:rPr lang="en-US" sz="1600" b="1" dirty="0">
                <a:solidFill>
                  <a:srgbClr val="042B4A"/>
                </a:solidFill>
              </a:rPr>
              <a:t> process.</a:t>
            </a:r>
          </a:p>
        </p:txBody>
      </p:sp>
    </p:spTree>
    <p:extLst>
      <p:ext uri="{BB962C8B-B14F-4D97-AF65-F5344CB8AC3E}">
        <p14:creationId xmlns:p14="http://schemas.microsoft.com/office/powerpoint/2010/main" val="3756421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69" y="139614"/>
            <a:ext cx="7374195" cy="954348"/>
          </a:xfrm>
        </p:spPr>
        <p:txBody>
          <a:bodyPr/>
          <a:lstStyle/>
          <a:p>
            <a:pPr algn="ctr"/>
            <a:r>
              <a:rPr lang="en-US" dirty="0"/>
              <a:t>Comcast Internet Essentials - Updates</a:t>
            </a:r>
          </a:p>
        </p:txBody>
      </p:sp>
      <p:sp>
        <p:nvSpPr>
          <p:cNvPr id="3" name="Content Placeholder 2"/>
          <p:cNvSpPr>
            <a:spLocks noGrp="1"/>
          </p:cNvSpPr>
          <p:nvPr>
            <p:ph idx="1"/>
          </p:nvPr>
        </p:nvSpPr>
        <p:spPr>
          <a:xfrm>
            <a:off x="265470" y="1235267"/>
            <a:ext cx="8878530" cy="4929560"/>
          </a:xfrm>
        </p:spPr>
        <p:txBody>
          <a:bodyPr>
            <a:noAutofit/>
          </a:bodyPr>
          <a:lstStyle/>
          <a:p>
            <a:pPr marL="177800" indent="-171450" fontAlgn="base">
              <a:buFont typeface="Arial" panose="020B0604020202020204" pitchFamily="34" charset="0"/>
              <a:buChar char="•"/>
            </a:pPr>
            <a:r>
              <a:rPr lang="en-US" sz="1750" dirty="0"/>
              <a:t>The cost of Internet Essentials is $9.95 per month, fully subsidized, customer pays nothing; </a:t>
            </a:r>
            <a:r>
              <a:rPr lang="en-US" sz="1750" dirty="0" smtClean="0"/>
              <a:t>there </a:t>
            </a:r>
            <a:r>
              <a:rPr lang="en-US" sz="1750" dirty="0"/>
              <a:t>is no charge for the </a:t>
            </a:r>
            <a:r>
              <a:rPr lang="en-US" sz="1750" dirty="0" smtClean="0"/>
              <a:t>modem</a:t>
            </a:r>
          </a:p>
          <a:p>
            <a:pPr marL="177800" indent="-171450" fontAlgn="base">
              <a:buFont typeface="Arial" panose="020B0604020202020204" pitchFamily="34" charset="0"/>
              <a:buChar char="•"/>
            </a:pPr>
            <a:r>
              <a:rPr lang="en-US" sz="1750" dirty="0" smtClean="0"/>
              <a:t>“New customer” may have cable service; </a:t>
            </a:r>
            <a:r>
              <a:rPr lang="en-US" sz="1750" b="1" dirty="0" smtClean="0"/>
              <a:t>DOES NOT </a:t>
            </a:r>
            <a:r>
              <a:rPr lang="en-US" sz="1750" dirty="0" smtClean="0"/>
              <a:t>have internet service as of Dec 30</a:t>
            </a:r>
            <a:r>
              <a:rPr lang="en-US" sz="1750" baseline="30000" dirty="0" smtClean="0"/>
              <a:t>th</a:t>
            </a:r>
            <a:r>
              <a:rPr lang="en-US" sz="1750" dirty="0" smtClean="0"/>
              <a:t> </a:t>
            </a:r>
            <a:endParaRPr lang="en-US" sz="1750" dirty="0"/>
          </a:p>
          <a:p>
            <a:pPr marL="177800" indent="-171450" fontAlgn="base">
              <a:buFont typeface="Arial" panose="020B0604020202020204" pitchFamily="34" charset="0"/>
              <a:buChar char="•"/>
            </a:pPr>
            <a:r>
              <a:rPr lang="en-US" sz="1750" dirty="0" smtClean="0">
                <a:solidFill>
                  <a:srgbClr val="112638"/>
                </a:solidFill>
              </a:rPr>
              <a:t>When </a:t>
            </a:r>
            <a:r>
              <a:rPr lang="en-US" sz="1750" dirty="0">
                <a:solidFill>
                  <a:srgbClr val="112638"/>
                </a:solidFill>
              </a:rPr>
              <a:t>approved, customer receives a voucher from Comcast for a refurbished laptop</a:t>
            </a:r>
          </a:p>
          <a:p>
            <a:pPr marL="177800" indent="-171450" fontAlgn="base">
              <a:buFont typeface="Arial" panose="020B0604020202020204" pitchFamily="34" charset="0"/>
              <a:buChar char="•"/>
            </a:pPr>
            <a:r>
              <a:rPr lang="en-US" sz="1750" dirty="0">
                <a:solidFill>
                  <a:srgbClr val="112638"/>
                </a:solidFill>
              </a:rPr>
              <a:t>Customer must contact </a:t>
            </a:r>
            <a:r>
              <a:rPr lang="en-US" sz="1750" b="1" dirty="0">
                <a:solidFill>
                  <a:srgbClr val="112638"/>
                </a:solidFill>
              </a:rPr>
              <a:t>Comcast’s vendor partner </a:t>
            </a:r>
            <a:r>
              <a:rPr lang="en-US" sz="1750" dirty="0">
                <a:solidFill>
                  <a:srgbClr val="112638"/>
                </a:solidFill>
              </a:rPr>
              <a:t>to redeem the voucher. The cost to the customer for the refurbished laptop is $150. The customer then owns the laptop.</a:t>
            </a:r>
          </a:p>
          <a:p>
            <a:pPr marL="177800" indent="-171450" fontAlgn="base">
              <a:buFont typeface="Arial" panose="020B0604020202020204" pitchFamily="34" charset="0"/>
              <a:buChar char="•"/>
            </a:pPr>
            <a:r>
              <a:rPr lang="en-US" sz="1750" dirty="0"/>
              <a:t>Subsidy goes away June 30, 2021. Customer’s Comcast service </a:t>
            </a:r>
            <a:r>
              <a:rPr lang="en-US" sz="1750" b="1" i="1" dirty="0"/>
              <a:t>will continue </a:t>
            </a:r>
            <a:r>
              <a:rPr lang="en-US" sz="1750" dirty="0"/>
              <a:t>and </a:t>
            </a:r>
            <a:r>
              <a:rPr lang="en-US" sz="1750" b="1" dirty="0"/>
              <a:t>customer must cancel</a:t>
            </a:r>
          </a:p>
          <a:p>
            <a:pPr marL="628650" lvl="1" indent="-171450" fontAlgn="base">
              <a:buFont typeface="Arial" panose="020B0604020202020204" pitchFamily="34" charset="0"/>
              <a:buChar char="•"/>
            </a:pPr>
            <a:r>
              <a:rPr lang="en-US" sz="1750" dirty="0"/>
              <a:t>If they cannot afford $9.95 per month, </a:t>
            </a:r>
            <a:r>
              <a:rPr lang="en-US" sz="1750" b="1" dirty="0"/>
              <a:t>they must cancel prior to June 30, 2021. Customer should contact Comcast for cancellation requirements</a:t>
            </a:r>
          </a:p>
          <a:p>
            <a:pPr marL="628650" lvl="1" indent="-171450" fontAlgn="base">
              <a:buFont typeface="Arial" panose="020B0604020202020204" pitchFamily="34" charset="0"/>
              <a:buChar char="•"/>
            </a:pPr>
            <a:r>
              <a:rPr lang="en-US" sz="1750" dirty="0"/>
              <a:t>If they choose to keep Internet Essentials Comcast will bill them for service</a:t>
            </a:r>
          </a:p>
          <a:p>
            <a:pPr marL="6350" indent="0" fontAlgn="base">
              <a:buNone/>
            </a:pPr>
            <a:r>
              <a:rPr lang="en-US" sz="1700" b="1" dirty="0">
                <a:solidFill>
                  <a:schemeClr val="tx2">
                    <a:lumMod val="90000"/>
                    <a:lumOff val="10000"/>
                  </a:schemeClr>
                </a:solidFill>
              </a:rPr>
              <a:t>If customer states that they do not have and cannot afford a device, they must choose between using the Comcast voucher for the $150 refurbished laptop OR a Chromebook from </a:t>
            </a:r>
            <a:r>
              <a:rPr lang="en-US" sz="1700" b="1" dirty="0" err="1">
                <a:solidFill>
                  <a:schemeClr val="tx2">
                    <a:lumMod val="90000"/>
                    <a:lumOff val="10000"/>
                  </a:schemeClr>
                </a:solidFill>
              </a:rPr>
              <a:t>HiQ</a:t>
            </a:r>
            <a:r>
              <a:rPr lang="en-US" sz="1700" b="1" dirty="0">
                <a:solidFill>
                  <a:schemeClr val="tx2">
                    <a:lumMod val="90000"/>
                    <a:lumOff val="10000"/>
                  </a:schemeClr>
                </a:solidFill>
              </a:rPr>
              <a:t>.  Customer cannot get both – they cannot be enrolled in </a:t>
            </a:r>
            <a:r>
              <a:rPr lang="en-US" sz="1700" b="1" dirty="0" err="1">
                <a:solidFill>
                  <a:schemeClr val="tx2">
                    <a:lumMod val="90000"/>
                    <a:lumOff val="10000"/>
                  </a:schemeClr>
                </a:solidFill>
              </a:rPr>
              <a:t>HiQ</a:t>
            </a:r>
            <a:r>
              <a:rPr lang="en-US" sz="1700" b="1" dirty="0">
                <a:solidFill>
                  <a:schemeClr val="tx2">
                    <a:lumMod val="90000"/>
                    <a:lumOff val="10000"/>
                  </a:schemeClr>
                </a:solidFill>
              </a:rPr>
              <a:t> program unless they say they will not use the voucher for the refurbished laptop from Comcast</a:t>
            </a:r>
          </a:p>
        </p:txBody>
      </p:sp>
      <p:sp>
        <p:nvSpPr>
          <p:cNvPr id="4" name="Slide Number Placeholder 3">
            <a:extLst>
              <a:ext uri="{FF2B5EF4-FFF2-40B4-BE49-F238E27FC236}">
                <a16:creationId xmlns:a16="http://schemas.microsoft.com/office/drawing/2014/main" id="{9BD1F973-7840-4C2E-82DA-B05AECDE5C3C}"/>
              </a:ext>
            </a:extLst>
          </p:cNvPr>
          <p:cNvSpPr>
            <a:spLocks noGrp="1"/>
          </p:cNvSpPr>
          <p:nvPr>
            <p:ph type="sldNum" sz="quarter" idx="12"/>
          </p:nvPr>
        </p:nvSpPr>
        <p:spPr/>
        <p:txBody>
          <a:bodyPr/>
          <a:lstStyle/>
          <a:p>
            <a:fld id="{9328AD13-F712-4A3D-B463-2C8DCA81B741}" type="slidenum">
              <a:rPr lang="en-US" smtClean="0"/>
              <a:t>13</a:t>
            </a:fld>
            <a:endParaRPr lang="en-US" dirty="0"/>
          </a:p>
        </p:txBody>
      </p:sp>
    </p:spTree>
    <p:extLst>
      <p:ext uri="{BB962C8B-B14F-4D97-AF65-F5344CB8AC3E}">
        <p14:creationId xmlns:p14="http://schemas.microsoft.com/office/powerpoint/2010/main" val="17921349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70" y="139614"/>
            <a:ext cx="7131050" cy="954348"/>
          </a:xfrm>
        </p:spPr>
        <p:txBody>
          <a:bodyPr/>
          <a:lstStyle/>
          <a:p>
            <a:pPr algn="ctr"/>
            <a:r>
              <a:rPr lang="en-US" dirty="0"/>
              <a:t>Comcast Internet Essentials - SPOCs</a:t>
            </a:r>
          </a:p>
        </p:txBody>
      </p:sp>
      <p:sp>
        <p:nvSpPr>
          <p:cNvPr id="3" name="Content Placeholder 2"/>
          <p:cNvSpPr>
            <a:spLocks noGrp="1"/>
          </p:cNvSpPr>
          <p:nvPr>
            <p:ph idx="1"/>
          </p:nvPr>
        </p:nvSpPr>
        <p:spPr>
          <a:xfrm>
            <a:off x="457199" y="1530233"/>
            <a:ext cx="8425543" cy="4103651"/>
          </a:xfrm>
        </p:spPr>
        <p:txBody>
          <a:bodyPr>
            <a:noAutofit/>
          </a:bodyPr>
          <a:lstStyle/>
          <a:p>
            <a:pPr marL="6350" indent="0" fontAlgn="base">
              <a:buNone/>
            </a:pPr>
            <a:r>
              <a:rPr lang="en-US" sz="2200" b="1" dirty="0"/>
              <a:t>Assigning the Internet Essentials Code for the Customer</a:t>
            </a:r>
          </a:p>
          <a:p>
            <a:pPr marL="177800" indent="-171450" fontAlgn="base">
              <a:buFont typeface="Arial" panose="020B0604020202020204" pitchFamily="34" charset="0"/>
              <a:buChar char="•"/>
            </a:pPr>
            <a:r>
              <a:rPr lang="en-US" sz="2000" dirty="0"/>
              <a:t>SPOCs assign the Internet Essentials Code through SharePoint</a:t>
            </a:r>
          </a:p>
          <a:p>
            <a:pPr marL="177800" indent="-171450" fontAlgn="base">
              <a:buFont typeface="Arial" panose="020B0604020202020204" pitchFamily="34" charset="0"/>
              <a:buChar char="•"/>
            </a:pPr>
            <a:r>
              <a:rPr lang="en-US" sz="2000" dirty="0">
                <a:hlinkClick r:id="rId3"/>
              </a:rPr>
              <a:t>https://massgov.sharepoint.com/sites/EOL-MDCS/Training%20Material/Forms/AllItems.aspx</a:t>
            </a:r>
            <a:endParaRPr lang="en-US" sz="2000" dirty="0"/>
          </a:p>
          <a:p>
            <a:pPr marL="177800" indent="-171450" fontAlgn="base">
              <a:buFont typeface="Arial" panose="020B0604020202020204" pitchFamily="34" charset="0"/>
              <a:buChar char="•"/>
            </a:pPr>
            <a:r>
              <a:rPr lang="en-US" sz="2000" dirty="0"/>
              <a:t>Code is matched with job seeker ID# and </a:t>
            </a:r>
            <a:r>
              <a:rPr lang="en-US" sz="2000" dirty="0" err="1"/>
              <a:t>MassTech</a:t>
            </a:r>
            <a:r>
              <a:rPr lang="en-US" sz="2000" dirty="0"/>
              <a:t> pays when code is activated</a:t>
            </a:r>
          </a:p>
          <a:p>
            <a:pPr fontAlgn="base"/>
            <a:r>
              <a:rPr lang="en-US" sz="2000" dirty="0">
                <a:solidFill>
                  <a:srgbClr val="112638"/>
                </a:solidFill>
              </a:rPr>
              <a:t>Internet Essentials Code will be given to the customer and entered into the description box of the </a:t>
            </a:r>
            <a:r>
              <a:rPr lang="en-US" sz="2000" i="1" dirty="0">
                <a:solidFill>
                  <a:srgbClr val="112638"/>
                </a:solidFill>
              </a:rPr>
              <a:t>support service referral </a:t>
            </a:r>
            <a:r>
              <a:rPr lang="en-US" sz="2000" dirty="0">
                <a:solidFill>
                  <a:srgbClr val="112638"/>
                </a:solidFill>
              </a:rPr>
              <a:t>service in MOSES </a:t>
            </a:r>
          </a:p>
          <a:p>
            <a:pPr lvl="1" fontAlgn="base"/>
            <a:r>
              <a:rPr lang="en-US" sz="2000" dirty="0">
                <a:solidFill>
                  <a:srgbClr val="112638"/>
                </a:solidFill>
              </a:rPr>
              <a:t>Important for running reports </a:t>
            </a:r>
          </a:p>
          <a:p>
            <a:pPr marL="177800" indent="-171450" fontAlgn="base">
              <a:buFont typeface="Arial" panose="020B0604020202020204" pitchFamily="34" charset="0"/>
              <a:buChar char="•"/>
            </a:pPr>
            <a:endParaRPr lang="en-US" sz="1900" dirty="0"/>
          </a:p>
          <a:p>
            <a:pPr marL="177800" indent="-171450" fontAlgn="base">
              <a:buFont typeface="Arial" panose="020B0604020202020204" pitchFamily="34" charset="0"/>
              <a:buChar char="•"/>
            </a:pPr>
            <a:endParaRPr lang="en-US" sz="1900" dirty="0"/>
          </a:p>
        </p:txBody>
      </p:sp>
      <p:sp>
        <p:nvSpPr>
          <p:cNvPr id="4" name="Slide Number Placeholder 3">
            <a:extLst>
              <a:ext uri="{FF2B5EF4-FFF2-40B4-BE49-F238E27FC236}">
                <a16:creationId xmlns:a16="http://schemas.microsoft.com/office/drawing/2014/main" id="{FA4D9CB7-758D-46B3-9F99-FEBBCEEED7F7}"/>
              </a:ext>
            </a:extLst>
          </p:cNvPr>
          <p:cNvSpPr>
            <a:spLocks noGrp="1"/>
          </p:cNvSpPr>
          <p:nvPr>
            <p:ph type="sldNum" sz="quarter" idx="12"/>
          </p:nvPr>
        </p:nvSpPr>
        <p:spPr/>
        <p:txBody>
          <a:bodyPr/>
          <a:lstStyle/>
          <a:p>
            <a:fld id="{9328AD13-F712-4A3D-B463-2C8DCA81B741}" type="slidenum">
              <a:rPr lang="en-US" smtClean="0"/>
              <a:t>14</a:t>
            </a:fld>
            <a:endParaRPr lang="en-US" dirty="0"/>
          </a:p>
        </p:txBody>
      </p:sp>
    </p:spTree>
    <p:extLst>
      <p:ext uri="{BB962C8B-B14F-4D97-AF65-F5344CB8AC3E}">
        <p14:creationId xmlns:p14="http://schemas.microsoft.com/office/powerpoint/2010/main" val="11887091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70" y="154362"/>
            <a:ext cx="7131050" cy="954348"/>
          </a:xfrm>
        </p:spPr>
        <p:txBody>
          <a:bodyPr/>
          <a:lstStyle/>
          <a:p>
            <a:pPr algn="ctr"/>
            <a:r>
              <a:rPr lang="en-US" sz="3500" dirty="0"/>
              <a:t>Comcast Internet Essentials Code</a:t>
            </a:r>
            <a:br>
              <a:rPr lang="en-US" sz="3500" dirty="0"/>
            </a:br>
            <a:r>
              <a:rPr lang="en-US" sz="3500" dirty="0"/>
              <a:t>and SharePoint - Update</a:t>
            </a:r>
          </a:p>
        </p:txBody>
      </p:sp>
      <p:pic>
        <p:nvPicPr>
          <p:cNvPr id="1026" name="Picture 2" descr="image001"/>
          <p:cNvPicPr>
            <a:picLocks noChangeAspect="1" noChangeArrowheads="1"/>
          </p:cNvPicPr>
          <p:nvPr/>
        </p:nvPicPr>
        <p:blipFill rotWithShape="1">
          <a:blip r:embed="rId3">
            <a:extLst>
              <a:ext uri="{28A0092B-C50C-407E-A947-70E740481C1C}">
                <a14:useLocalDpi xmlns:a14="http://schemas.microsoft.com/office/drawing/2010/main" val="0"/>
              </a:ext>
            </a:extLst>
          </a:blip>
          <a:srcRect t="17782" b="9718"/>
          <a:stretch/>
        </p:blipFill>
        <p:spPr bwMode="auto">
          <a:xfrm>
            <a:off x="221226" y="1297858"/>
            <a:ext cx="8701548" cy="47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E9EB2320-C43A-42BB-98D2-52820B31CD5F}"/>
              </a:ext>
            </a:extLst>
          </p:cNvPr>
          <p:cNvSpPr>
            <a:spLocks noGrp="1"/>
          </p:cNvSpPr>
          <p:nvPr>
            <p:ph type="sldNum" sz="quarter" idx="12"/>
          </p:nvPr>
        </p:nvSpPr>
        <p:spPr/>
        <p:txBody>
          <a:bodyPr/>
          <a:lstStyle/>
          <a:p>
            <a:fld id="{9328AD13-F712-4A3D-B463-2C8DCA81B741}" type="slidenum">
              <a:rPr lang="en-US" smtClean="0"/>
              <a:t>15</a:t>
            </a:fld>
            <a:endParaRPr lang="en-US" dirty="0"/>
          </a:p>
        </p:txBody>
      </p:sp>
    </p:spTree>
    <p:extLst>
      <p:ext uri="{BB962C8B-B14F-4D97-AF65-F5344CB8AC3E}">
        <p14:creationId xmlns:p14="http://schemas.microsoft.com/office/powerpoint/2010/main" val="13253508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917" y="161241"/>
            <a:ext cx="7506928" cy="954348"/>
          </a:xfrm>
        </p:spPr>
        <p:txBody>
          <a:bodyPr/>
          <a:lstStyle/>
          <a:p>
            <a:pPr algn="ctr"/>
            <a:r>
              <a:rPr lang="en-US" dirty="0"/>
              <a:t>Recording in MOSES:</a:t>
            </a:r>
            <a:br>
              <a:rPr lang="en-US" dirty="0"/>
            </a:br>
            <a:r>
              <a:rPr lang="en-US" dirty="0"/>
              <a:t>Comcast Internet Essentials – Option 1</a:t>
            </a:r>
          </a:p>
        </p:txBody>
      </p:sp>
      <p:pic>
        <p:nvPicPr>
          <p:cNvPr id="4" name="Picture 3">
            <a:extLst>
              <a:ext uri="{FF2B5EF4-FFF2-40B4-BE49-F238E27FC236}">
                <a16:creationId xmlns:a16="http://schemas.microsoft.com/office/drawing/2014/main" id="{AB7D318D-43F6-4F51-AC58-64E749CD73C1}"/>
              </a:ext>
            </a:extLst>
          </p:cNvPr>
          <p:cNvPicPr>
            <a:picLocks noChangeAspect="1"/>
          </p:cNvPicPr>
          <p:nvPr/>
        </p:nvPicPr>
        <p:blipFill>
          <a:blip r:embed="rId3"/>
          <a:stretch>
            <a:fillRect/>
          </a:stretch>
        </p:blipFill>
        <p:spPr>
          <a:xfrm>
            <a:off x="507182" y="1415217"/>
            <a:ext cx="8026398" cy="4663440"/>
          </a:xfrm>
          <a:prstGeom prst="rect">
            <a:avLst/>
          </a:prstGeom>
        </p:spPr>
      </p:pic>
      <p:sp>
        <p:nvSpPr>
          <p:cNvPr id="3" name="Slide Number Placeholder 2">
            <a:extLst>
              <a:ext uri="{FF2B5EF4-FFF2-40B4-BE49-F238E27FC236}">
                <a16:creationId xmlns:a16="http://schemas.microsoft.com/office/drawing/2014/main" id="{BB6EF546-587D-4DB5-BCEA-FCEE1A244142}"/>
              </a:ext>
            </a:extLst>
          </p:cNvPr>
          <p:cNvSpPr>
            <a:spLocks noGrp="1"/>
          </p:cNvSpPr>
          <p:nvPr>
            <p:ph type="sldNum" sz="quarter" idx="12"/>
          </p:nvPr>
        </p:nvSpPr>
        <p:spPr/>
        <p:txBody>
          <a:bodyPr/>
          <a:lstStyle/>
          <a:p>
            <a:fld id="{9328AD13-F712-4A3D-B463-2C8DCA81B741}" type="slidenum">
              <a:rPr lang="en-US" smtClean="0"/>
              <a:t>16</a:t>
            </a:fld>
            <a:endParaRPr lang="en-US" dirty="0"/>
          </a:p>
        </p:txBody>
      </p:sp>
    </p:spTree>
    <p:extLst>
      <p:ext uri="{BB962C8B-B14F-4D97-AF65-F5344CB8AC3E}">
        <p14:creationId xmlns:p14="http://schemas.microsoft.com/office/powerpoint/2010/main" val="19427787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677" y="131744"/>
            <a:ext cx="7131050" cy="954348"/>
          </a:xfrm>
        </p:spPr>
        <p:txBody>
          <a:bodyPr/>
          <a:lstStyle/>
          <a:p>
            <a:pPr algn="ctr"/>
            <a:r>
              <a:rPr lang="en-US" dirty="0"/>
              <a:t>Barrier 1: Lacks Internet Connectivity Comcast Process – Option 2</a:t>
            </a:r>
          </a:p>
        </p:txBody>
      </p:sp>
      <p:sp>
        <p:nvSpPr>
          <p:cNvPr id="5" name="Slide Number Placeholder 4"/>
          <p:cNvSpPr>
            <a:spLocks noGrp="1"/>
          </p:cNvSpPr>
          <p:nvPr>
            <p:ph type="sldNum" sz="quarter" idx="12"/>
          </p:nvPr>
        </p:nvSpPr>
        <p:spPr/>
        <p:txBody>
          <a:bodyPr/>
          <a:lstStyle/>
          <a:p>
            <a:fld id="{9328AD13-F712-4A3D-B463-2C8DCA81B741}" type="slidenum">
              <a:rPr lang="en-US" smtClean="0"/>
              <a:t>17</a:t>
            </a:fld>
            <a:endParaRPr lang="en-US" dirty="0"/>
          </a:p>
        </p:txBody>
      </p:sp>
      <p:sp>
        <p:nvSpPr>
          <p:cNvPr id="6" name="Rectangle 5"/>
          <p:cNvSpPr/>
          <p:nvPr/>
        </p:nvSpPr>
        <p:spPr>
          <a:xfrm>
            <a:off x="702144" y="3847076"/>
            <a:ext cx="6649270" cy="2431435"/>
          </a:xfrm>
          <a:prstGeom prst="rect">
            <a:avLst/>
          </a:prstGeom>
        </p:spPr>
        <p:txBody>
          <a:bodyPr wrap="square">
            <a:spAutoFit/>
          </a:bodyPr>
          <a:lstStyle/>
          <a:p>
            <a:r>
              <a:rPr lang="en-US" sz="1900" dirty="0">
                <a:solidFill>
                  <a:srgbClr val="042B4A"/>
                </a:solidFill>
              </a:rPr>
              <a:t>Customers who </a:t>
            </a:r>
            <a:r>
              <a:rPr lang="en-US" sz="1900" b="1" dirty="0">
                <a:solidFill>
                  <a:srgbClr val="042B4A"/>
                </a:solidFill>
              </a:rPr>
              <a:t>do not </a:t>
            </a:r>
            <a:r>
              <a:rPr lang="en-US" sz="1900" dirty="0">
                <a:solidFill>
                  <a:srgbClr val="042B4A"/>
                </a:solidFill>
              </a:rPr>
              <a:t>have a federal benefit, and:</a:t>
            </a:r>
          </a:p>
          <a:p>
            <a:pPr marL="914400" lvl="1" indent="-457200">
              <a:buFont typeface="+mj-lt"/>
              <a:buAutoNum type="arabicPeriod"/>
            </a:pPr>
            <a:r>
              <a:rPr lang="en-US" sz="1900" dirty="0">
                <a:solidFill>
                  <a:srgbClr val="042B4A"/>
                </a:solidFill>
              </a:rPr>
              <a:t>Cannot afford </a:t>
            </a:r>
            <a:r>
              <a:rPr lang="en-US" sz="1900" i="1" dirty="0">
                <a:solidFill>
                  <a:srgbClr val="042B4A"/>
                </a:solidFill>
              </a:rPr>
              <a:t>full-priced</a:t>
            </a:r>
            <a:r>
              <a:rPr lang="en-US" sz="1900" b="1" dirty="0">
                <a:solidFill>
                  <a:srgbClr val="00B050"/>
                </a:solidFill>
              </a:rPr>
              <a:t> </a:t>
            </a:r>
            <a:r>
              <a:rPr lang="en-US" sz="1900" dirty="0">
                <a:solidFill>
                  <a:srgbClr val="042B4A"/>
                </a:solidFill>
              </a:rPr>
              <a:t>internet</a:t>
            </a:r>
          </a:p>
          <a:p>
            <a:pPr marL="914400" lvl="1" indent="-457200">
              <a:buFont typeface="+mj-lt"/>
              <a:buAutoNum type="arabicPeriod"/>
            </a:pPr>
            <a:r>
              <a:rPr lang="en-US" sz="1900" dirty="0">
                <a:solidFill>
                  <a:srgbClr val="042B4A"/>
                </a:solidFill>
              </a:rPr>
              <a:t>Denied for Internet Essentials</a:t>
            </a:r>
          </a:p>
          <a:p>
            <a:pPr marL="1371600" lvl="2" indent="-457200">
              <a:buFont typeface="Wingdings" panose="05000000000000000000" pitchFamily="2" charset="2"/>
              <a:buChar char="§"/>
            </a:pPr>
            <a:r>
              <a:rPr lang="en-US" sz="1900" dirty="0">
                <a:solidFill>
                  <a:srgbClr val="042B4A"/>
                </a:solidFill>
              </a:rPr>
              <a:t>Referred for Option 2</a:t>
            </a:r>
          </a:p>
          <a:p>
            <a:pPr lvl="1"/>
            <a:endParaRPr lang="en-US" sz="1900" dirty="0">
              <a:solidFill>
                <a:srgbClr val="042B4A"/>
              </a:solidFill>
            </a:endParaRPr>
          </a:p>
          <a:p>
            <a:r>
              <a:rPr lang="en-US" sz="1900" dirty="0">
                <a:solidFill>
                  <a:srgbClr val="042B4A"/>
                </a:solidFill>
              </a:rPr>
              <a:t>Customers who are denied for a regular account by Comcast OR cannot afford to pay unsubsidized portion of internet service</a:t>
            </a:r>
          </a:p>
          <a:p>
            <a:pPr marL="1371600" lvl="2" indent="-457200">
              <a:buFont typeface="Wingdings" panose="05000000000000000000" pitchFamily="2" charset="2"/>
              <a:buChar char="§"/>
            </a:pPr>
            <a:r>
              <a:rPr lang="en-US" sz="1900" dirty="0">
                <a:solidFill>
                  <a:srgbClr val="042B4A"/>
                </a:solidFill>
              </a:rPr>
              <a:t>Referred to Verizon Wireless for a hotspot</a:t>
            </a:r>
          </a:p>
        </p:txBody>
      </p:sp>
      <p:grpSp>
        <p:nvGrpSpPr>
          <p:cNvPr id="7" name="Group 6"/>
          <p:cNvGrpSpPr/>
          <p:nvPr/>
        </p:nvGrpSpPr>
        <p:grpSpPr>
          <a:xfrm>
            <a:off x="131406" y="1626084"/>
            <a:ext cx="2669458" cy="1950032"/>
            <a:chOff x="5051880" y="2110657"/>
            <a:chExt cx="883397" cy="1395966"/>
          </a:xfrm>
        </p:grpSpPr>
        <p:sp>
          <p:nvSpPr>
            <p:cNvPr id="8" name="Rounded Rectangle 7"/>
            <p:cNvSpPr/>
            <p:nvPr/>
          </p:nvSpPr>
          <p:spPr>
            <a:xfrm>
              <a:off x="5051880" y="2110657"/>
              <a:ext cx="883397" cy="1395966"/>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9" name="Rounded Rectangle 8"/>
            <p:cNvSpPr txBox="1"/>
            <p:nvPr/>
          </p:nvSpPr>
          <p:spPr>
            <a:xfrm>
              <a:off x="5077754" y="2136531"/>
              <a:ext cx="831649" cy="134421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b="1" kern="1200" dirty="0">
                  <a:solidFill>
                    <a:srgbClr val="112638"/>
                  </a:solidFill>
                </a:rPr>
                <a:t>If </a:t>
              </a:r>
              <a:r>
                <a:rPr lang="en-US" b="1" kern="1200" dirty="0">
                  <a:solidFill>
                    <a:schemeClr val="tx1"/>
                  </a:solidFill>
                </a:rPr>
                <a:t>no federal benefit</a:t>
              </a:r>
              <a:r>
                <a:rPr lang="en-US" b="1" kern="1200" dirty="0">
                  <a:solidFill>
                    <a:srgbClr val="112638"/>
                  </a:solidFill>
                </a:rPr>
                <a:t>, client may be eligible for subsidy on different Comcast product</a:t>
              </a:r>
            </a:p>
            <a:p>
              <a:pPr lvl="0" algn="ctr" defTabSz="533400">
                <a:lnSpc>
                  <a:spcPct val="90000"/>
                </a:lnSpc>
                <a:spcBef>
                  <a:spcPct val="0"/>
                </a:spcBef>
                <a:spcAft>
                  <a:spcPct val="35000"/>
                </a:spcAft>
              </a:pPr>
              <a:r>
                <a:rPr lang="en-US" b="1" dirty="0">
                  <a:solidFill>
                    <a:schemeClr val="tx1"/>
                  </a:solidFill>
                </a:rPr>
                <a:t>New Internet Customers Only</a:t>
              </a:r>
              <a:endParaRPr lang="en-US" b="1" kern="1200" dirty="0">
                <a:solidFill>
                  <a:schemeClr val="tx1"/>
                </a:solidFill>
              </a:endParaRPr>
            </a:p>
          </p:txBody>
        </p:sp>
      </p:grpSp>
      <p:grpSp>
        <p:nvGrpSpPr>
          <p:cNvPr id="10" name="Group 9"/>
          <p:cNvGrpSpPr/>
          <p:nvPr/>
        </p:nvGrpSpPr>
        <p:grpSpPr>
          <a:xfrm>
            <a:off x="3347888" y="1297850"/>
            <a:ext cx="5560142" cy="2445990"/>
            <a:chOff x="6023028" y="1682567"/>
            <a:chExt cx="2771650" cy="2412879"/>
          </a:xfrm>
        </p:grpSpPr>
        <p:sp>
          <p:nvSpPr>
            <p:cNvPr id="11" name="Rounded Rectangle 10"/>
            <p:cNvSpPr/>
            <p:nvPr/>
          </p:nvSpPr>
          <p:spPr>
            <a:xfrm>
              <a:off x="6023028" y="1682567"/>
              <a:ext cx="2771650" cy="2412879"/>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2" name="Rounded Rectangle 10"/>
            <p:cNvSpPr txBox="1"/>
            <p:nvPr/>
          </p:nvSpPr>
          <p:spPr>
            <a:xfrm>
              <a:off x="6131528" y="2092213"/>
              <a:ext cx="2622678" cy="161472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l" defTabSz="533400">
                <a:lnSpc>
                  <a:spcPct val="90000"/>
                </a:lnSpc>
                <a:spcBef>
                  <a:spcPct val="0"/>
                </a:spcBef>
                <a:spcAft>
                  <a:spcPct val="35000"/>
                </a:spcAft>
              </a:pPr>
              <a:r>
                <a:rPr lang="en-US" kern="1200" dirty="0">
                  <a:solidFill>
                    <a:srgbClr val="112638"/>
                  </a:solidFill>
                </a:rPr>
                <a:t>1. </a:t>
              </a:r>
              <a:r>
                <a:rPr lang="en-US" kern="1200" dirty="0" err="1">
                  <a:solidFill>
                    <a:srgbClr val="112638"/>
                  </a:solidFill>
                </a:rPr>
                <a:t>MassHire</a:t>
              </a:r>
              <a:r>
                <a:rPr lang="en-US" kern="1200" dirty="0">
                  <a:solidFill>
                    <a:srgbClr val="112638"/>
                  </a:solidFill>
                </a:rPr>
                <a:t> will advise customer to call Comcast </a:t>
              </a:r>
            </a:p>
            <a:p>
              <a:pPr lvl="0" algn="l" defTabSz="533400">
                <a:lnSpc>
                  <a:spcPct val="90000"/>
                </a:lnSpc>
                <a:spcBef>
                  <a:spcPct val="0"/>
                </a:spcBef>
                <a:spcAft>
                  <a:spcPct val="35000"/>
                </a:spcAft>
              </a:pPr>
              <a:r>
                <a:rPr lang="en-US" kern="1200" dirty="0">
                  <a:solidFill>
                    <a:srgbClr val="112638"/>
                  </a:solidFill>
                </a:rPr>
                <a:t>2. Customer must sign up for a Comcast account before MassHire can submit customer for a subsidy </a:t>
              </a:r>
            </a:p>
            <a:p>
              <a:pPr lvl="0" algn="l" defTabSz="533400">
                <a:lnSpc>
                  <a:spcPct val="90000"/>
                </a:lnSpc>
                <a:spcBef>
                  <a:spcPct val="0"/>
                </a:spcBef>
                <a:spcAft>
                  <a:spcPct val="35000"/>
                </a:spcAft>
              </a:pPr>
              <a:r>
                <a:rPr lang="en-US" kern="1200" dirty="0">
                  <a:solidFill>
                    <a:srgbClr val="112638"/>
                  </a:solidFill>
                </a:rPr>
                <a:t>3. Customer will call MassHire back with Comcast account number that MassHire will submit to Comcast through MOSES for </a:t>
              </a:r>
              <a:r>
                <a:rPr lang="en-US" dirty="0">
                  <a:solidFill>
                    <a:srgbClr val="112638"/>
                  </a:solidFill>
                </a:rPr>
                <a:t>discount to appear on customer </a:t>
              </a:r>
              <a:r>
                <a:rPr lang="en-US" dirty="0" smtClean="0">
                  <a:solidFill>
                    <a:srgbClr val="112638"/>
                  </a:solidFill>
                </a:rPr>
                <a:t>bill</a:t>
              </a:r>
            </a:p>
            <a:p>
              <a:pPr lvl="0" algn="l" defTabSz="533400">
                <a:lnSpc>
                  <a:spcPct val="90000"/>
                </a:lnSpc>
                <a:spcBef>
                  <a:spcPct val="0"/>
                </a:spcBef>
                <a:spcAft>
                  <a:spcPct val="35000"/>
                </a:spcAft>
                <a:tabLst>
                  <a:tab pos="280988" algn="l"/>
                </a:tabLst>
              </a:pPr>
              <a:r>
                <a:rPr lang="en-US" dirty="0">
                  <a:solidFill>
                    <a:srgbClr val="112638"/>
                  </a:solidFill>
                </a:rPr>
                <a:t>	</a:t>
              </a:r>
              <a:r>
                <a:rPr lang="en-US" b="1" dirty="0" smtClean="0">
                  <a:solidFill>
                    <a:srgbClr val="112638"/>
                  </a:solidFill>
                </a:rPr>
                <a:t>REMINDER</a:t>
              </a:r>
              <a:r>
                <a:rPr lang="en-US" dirty="0" smtClean="0">
                  <a:solidFill>
                    <a:srgbClr val="112638"/>
                  </a:solidFill>
                </a:rPr>
                <a:t>: customer should ask about “all in costs”</a:t>
              </a:r>
              <a:endParaRPr lang="en-US" dirty="0">
                <a:solidFill>
                  <a:srgbClr val="112638"/>
                </a:solidFill>
              </a:endParaRPr>
            </a:p>
            <a:p>
              <a:pPr lvl="0" defTabSz="533400">
                <a:lnSpc>
                  <a:spcPct val="90000"/>
                </a:lnSpc>
                <a:spcBef>
                  <a:spcPct val="0"/>
                </a:spcBef>
                <a:spcAft>
                  <a:spcPct val="35000"/>
                </a:spcAft>
              </a:pPr>
              <a:r>
                <a:rPr lang="en-US" kern="1200" dirty="0">
                  <a:solidFill>
                    <a:srgbClr val="112638"/>
                  </a:solidFill>
                </a:rPr>
                <a:t>4. Process ends</a:t>
              </a:r>
              <a:endParaRPr lang="en-US" sz="1200" kern="1200" dirty="0">
                <a:solidFill>
                  <a:srgbClr val="112638"/>
                </a:solidFill>
              </a:endParaRPr>
            </a:p>
          </p:txBody>
        </p:sp>
      </p:grpSp>
      <p:cxnSp>
        <p:nvCxnSpPr>
          <p:cNvPr id="13" name="Straight Arrow Connector 12"/>
          <p:cNvCxnSpPr/>
          <p:nvPr/>
        </p:nvCxnSpPr>
        <p:spPr>
          <a:xfrm>
            <a:off x="2800636" y="2364647"/>
            <a:ext cx="503008" cy="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917718" y="1301108"/>
            <a:ext cx="1001172" cy="341632"/>
          </a:xfrm>
          <a:prstGeom prst="rect">
            <a:avLst/>
          </a:prstGeom>
        </p:spPr>
        <p:txBody>
          <a:bodyPr wrap="none">
            <a:spAutoFit/>
          </a:bodyPr>
          <a:lstStyle/>
          <a:p>
            <a:pPr lvl="0" algn="ctr" defTabSz="533400">
              <a:lnSpc>
                <a:spcPct val="90000"/>
              </a:lnSpc>
              <a:spcBef>
                <a:spcPct val="0"/>
              </a:spcBef>
              <a:spcAft>
                <a:spcPct val="35000"/>
              </a:spcAft>
            </a:pPr>
            <a:r>
              <a:rPr lang="en-US" dirty="0">
                <a:solidFill>
                  <a:srgbClr val="139876"/>
                </a:solidFill>
              </a:rPr>
              <a:t>Option 2</a:t>
            </a:r>
          </a:p>
        </p:txBody>
      </p:sp>
      <p:pic>
        <p:nvPicPr>
          <p:cNvPr id="15" name="Picture 2" descr="Comcast Corporation | 1BusinessWor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3215" y="4937535"/>
            <a:ext cx="988141" cy="988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20386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670" y="139614"/>
            <a:ext cx="7131050" cy="954348"/>
          </a:xfrm>
        </p:spPr>
        <p:txBody>
          <a:bodyPr/>
          <a:lstStyle/>
          <a:p>
            <a:pPr algn="ctr"/>
            <a:r>
              <a:rPr lang="en-US" dirty="0"/>
              <a:t>Comcast Subsidy Plan</a:t>
            </a:r>
          </a:p>
        </p:txBody>
      </p:sp>
      <p:sp>
        <p:nvSpPr>
          <p:cNvPr id="3" name="Content Placeholder 2"/>
          <p:cNvSpPr>
            <a:spLocks noGrp="1"/>
          </p:cNvSpPr>
          <p:nvPr>
            <p:ph idx="1"/>
          </p:nvPr>
        </p:nvSpPr>
        <p:spPr>
          <a:xfrm>
            <a:off x="128521" y="1250018"/>
            <a:ext cx="8971235" cy="4797562"/>
          </a:xfrm>
        </p:spPr>
        <p:txBody>
          <a:bodyPr>
            <a:noAutofit/>
          </a:bodyPr>
          <a:lstStyle/>
          <a:p>
            <a:pPr marL="177800" indent="-171450" fontAlgn="base">
              <a:buFont typeface="Arial" panose="020B0604020202020204" pitchFamily="34" charset="0"/>
              <a:buChar char="•"/>
            </a:pPr>
            <a:r>
              <a:rPr lang="en-US" sz="1750" dirty="0"/>
              <a:t>Customer opens account with Comcast and is processed like any other </a:t>
            </a:r>
            <a:r>
              <a:rPr lang="en-US" sz="1750" dirty="0" smtClean="0"/>
              <a:t>customer</a:t>
            </a:r>
          </a:p>
          <a:p>
            <a:pPr marL="177800" indent="-171450" fontAlgn="base">
              <a:buFont typeface="Arial" panose="020B0604020202020204" pitchFamily="34" charset="0"/>
              <a:buChar char="•"/>
            </a:pPr>
            <a:r>
              <a:rPr lang="en-US" sz="1750" dirty="0"/>
              <a:t>“New customer” may have cable service; </a:t>
            </a:r>
            <a:r>
              <a:rPr lang="en-US" sz="1750" b="1" dirty="0"/>
              <a:t>DOES NOT </a:t>
            </a:r>
            <a:r>
              <a:rPr lang="en-US" sz="1750" dirty="0"/>
              <a:t>have internet service as of Dec 30</a:t>
            </a:r>
            <a:r>
              <a:rPr lang="en-US" sz="1750" baseline="30000" dirty="0"/>
              <a:t>th</a:t>
            </a:r>
            <a:r>
              <a:rPr lang="en-US" sz="1750" dirty="0"/>
              <a:t> </a:t>
            </a:r>
          </a:p>
          <a:p>
            <a:pPr marL="177800" indent="-171450" fontAlgn="base">
              <a:buFont typeface="Arial" panose="020B0604020202020204" pitchFamily="34" charset="0"/>
              <a:buChar char="•"/>
            </a:pPr>
            <a:r>
              <a:rPr lang="en-US" sz="1750" dirty="0" smtClean="0"/>
              <a:t>$</a:t>
            </a:r>
            <a:r>
              <a:rPr lang="en-US" sz="1750" dirty="0"/>
              <a:t>30 subsidy from MassTech gets discounted from the customer’s bill each </a:t>
            </a:r>
            <a:r>
              <a:rPr lang="en-US" sz="1750" dirty="0" smtClean="0"/>
              <a:t>month; there is no charge for the modem</a:t>
            </a:r>
            <a:endParaRPr lang="en-US" sz="1750" dirty="0"/>
          </a:p>
          <a:p>
            <a:pPr marL="177800" indent="-171450" fontAlgn="base">
              <a:buFont typeface="Arial" panose="020B0604020202020204" pitchFamily="34" charset="0"/>
              <a:buChar char="•"/>
            </a:pPr>
            <a:r>
              <a:rPr lang="en-US" sz="1750" dirty="0"/>
              <a:t>Customer is responsible for the balance over the $30</a:t>
            </a:r>
          </a:p>
          <a:p>
            <a:pPr marL="628650" lvl="1" indent="-171450" fontAlgn="base">
              <a:buFont typeface="Arial" panose="020B0604020202020204" pitchFamily="34" charset="0"/>
              <a:buChar char="•"/>
            </a:pPr>
            <a:r>
              <a:rPr lang="en-US" sz="1750" dirty="0"/>
              <a:t>Customer cost will depend on package they choose</a:t>
            </a:r>
          </a:p>
          <a:p>
            <a:pPr marL="628650" lvl="1" indent="-171450" fontAlgn="base">
              <a:buFont typeface="Arial" panose="020B0604020202020204" pitchFamily="34" charset="0"/>
              <a:buChar char="•"/>
            </a:pPr>
            <a:r>
              <a:rPr lang="en-US" sz="1750" dirty="0"/>
              <a:t>Least expensive – internet only package is $55</a:t>
            </a:r>
          </a:p>
          <a:p>
            <a:pPr marL="628650" lvl="1" indent="-171450" fontAlgn="base">
              <a:buFont typeface="Arial" panose="020B0604020202020204" pitchFamily="34" charset="0"/>
              <a:buChar char="•"/>
            </a:pPr>
            <a:r>
              <a:rPr lang="en-US" sz="1750" dirty="0"/>
              <a:t>Ex: $55 month; customer responsible for $25</a:t>
            </a:r>
          </a:p>
          <a:p>
            <a:pPr marL="177800" indent="-171450" fontAlgn="base">
              <a:buFont typeface="Arial" panose="020B0604020202020204" pitchFamily="34" charset="0"/>
              <a:buChar char="•"/>
            </a:pPr>
            <a:r>
              <a:rPr lang="en-US" sz="1750" dirty="0"/>
              <a:t>Subsidy goes away June 30, 2021</a:t>
            </a:r>
          </a:p>
          <a:p>
            <a:pPr marL="177800" indent="-171450" fontAlgn="base">
              <a:buFont typeface="Arial" panose="020B0604020202020204" pitchFamily="34" charset="0"/>
              <a:buChar char="•"/>
            </a:pPr>
            <a:r>
              <a:rPr lang="en-US" sz="1750" dirty="0"/>
              <a:t>Customer’s Comcast service continues and </a:t>
            </a:r>
            <a:r>
              <a:rPr lang="en-US" sz="1750" b="1" dirty="0"/>
              <a:t>customer must cancel </a:t>
            </a:r>
            <a:r>
              <a:rPr lang="en-US" sz="1750" dirty="0"/>
              <a:t>if they cannot afford full cost of service.  Customer should contact Comcast for cancellation requirements.</a:t>
            </a:r>
          </a:p>
          <a:p>
            <a:pPr marL="177800" indent="-171450" fontAlgn="base">
              <a:buFont typeface="Arial" panose="020B0604020202020204" pitchFamily="34" charset="0"/>
              <a:buChar char="•"/>
            </a:pPr>
            <a:r>
              <a:rPr lang="en-US" sz="1750" dirty="0"/>
              <a:t>Inform clients to consider selecting a plan that they can afford with the subsidy and </a:t>
            </a:r>
            <a:r>
              <a:rPr lang="en-US" sz="1750" b="1" dirty="0"/>
              <a:t>signing up for month to month plans </a:t>
            </a:r>
            <a:r>
              <a:rPr lang="en-US" sz="1750" dirty="0"/>
              <a:t>unless they are willing to cover the full cost after the subsidy ends.  </a:t>
            </a:r>
          </a:p>
          <a:p>
            <a:pPr marL="177800" indent="-171450" fontAlgn="base">
              <a:buFont typeface="Arial" panose="020B0604020202020204" pitchFamily="34" charset="0"/>
              <a:buChar char="•"/>
            </a:pPr>
            <a:endParaRPr lang="en-US" sz="1900" dirty="0"/>
          </a:p>
        </p:txBody>
      </p:sp>
      <p:sp>
        <p:nvSpPr>
          <p:cNvPr id="4" name="Slide Number Placeholder 3">
            <a:extLst>
              <a:ext uri="{FF2B5EF4-FFF2-40B4-BE49-F238E27FC236}">
                <a16:creationId xmlns:a16="http://schemas.microsoft.com/office/drawing/2014/main" id="{12F1CAEA-FFB1-44B4-B04F-9479B959EAA0}"/>
              </a:ext>
            </a:extLst>
          </p:cNvPr>
          <p:cNvSpPr>
            <a:spLocks noGrp="1"/>
          </p:cNvSpPr>
          <p:nvPr>
            <p:ph type="sldNum" sz="quarter" idx="12"/>
          </p:nvPr>
        </p:nvSpPr>
        <p:spPr/>
        <p:txBody>
          <a:bodyPr/>
          <a:lstStyle/>
          <a:p>
            <a:fld id="{9328AD13-F712-4A3D-B463-2C8DCA81B741}" type="slidenum">
              <a:rPr lang="en-US" smtClean="0"/>
              <a:t>18</a:t>
            </a:fld>
            <a:endParaRPr lang="en-US" dirty="0"/>
          </a:p>
        </p:txBody>
      </p:sp>
    </p:spTree>
    <p:extLst>
      <p:ext uri="{BB962C8B-B14F-4D97-AF65-F5344CB8AC3E}">
        <p14:creationId xmlns:p14="http://schemas.microsoft.com/office/powerpoint/2010/main" val="18022752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917" y="161241"/>
            <a:ext cx="7131050" cy="954348"/>
          </a:xfrm>
        </p:spPr>
        <p:txBody>
          <a:bodyPr/>
          <a:lstStyle/>
          <a:p>
            <a:pPr algn="ctr"/>
            <a:r>
              <a:rPr lang="en-US" dirty="0"/>
              <a:t>Recording in MOSES</a:t>
            </a:r>
            <a:br>
              <a:rPr lang="en-US" dirty="0"/>
            </a:br>
            <a:r>
              <a:rPr lang="en-US" dirty="0"/>
              <a:t>Comcast Subsidy – Option 2</a:t>
            </a:r>
          </a:p>
        </p:txBody>
      </p:sp>
      <p:pic>
        <p:nvPicPr>
          <p:cNvPr id="12" name="Picture 11">
            <a:extLst>
              <a:ext uri="{FF2B5EF4-FFF2-40B4-BE49-F238E27FC236}">
                <a16:creationId xmlns:a16="http://schemas.microsoft.com/office/drawing/2014/main" id="{DF9DE604-569B-406C-87BD-54A48C0CEBA0}"/>
              </a:ext>
            </a:extLst>
          </p:cNvPr>
          <p:cNvPicPr>
            <a:picLocks noChangeAspect="1"/>
          </p:cNvPicPr>
          <p:nvPr/>
        </p:nvPicPr>
        <p:blipFill>
          <a:blip r:embed="rId3"/>
          <a:stretch>
            <a:fillRect/>
          </a:stretch>
        </p:blipFill>
        <p:spPr>
          <a:xfrm>
            <a:off x="302234" y="1448046"/>
            <a:ext cx="8539531" cy="4572000"/>
          </a:xfrm>
          <a:prstGeom prst="rect">
            <a:avLst/>
          </a:prstGeom>
        </p:spPr>
      </p:pic>
      <p:sp>
        <p:nvSpPr>
          <p:cNvPr id="3" name="Slide Number Placeholder 2">
            <a:extLst>
              <a:ext uri="{FF2B5EF4-FFF2-40B4-BE49-F238E27FC236}">
                <a16:creationId xmlns:a16="http://schemas.microsoft.com/office/drawing/2014/main" id="{50195A59-7427-4CEB-854C-E764B41B0A83}"/>
              </a:ext>
            </a:extLst>
          </p:cNvPr>
          <p:cNvSpPr>
            <a:spLocks noGrp="1"/>
          </p:cNvSpPr>
          <p:nvPr>
            <p:ph type="sldNum" sz="quarter" idx="12"/>
          </p:nvPr>
        </p:nvSpPr>
        <p:spPr/>
        <p:txBody>
          <a:bodyPr/>
          <a:lstStyle/>
          <a:p>
            <a:fld id="{9328AD13-F712-4A3D-B463-2C8DCA81B741}" type="slidenum">
              <a:rPr lang="en-US" smtClean="0"/>
              <a:t>19</a:t>
            </a:fld>
            <a:endParaRPr lang="en-US" dirty="0"/>
          </a:p>
        </p:txBody>
      </p:sp>
    </p:spTree>
    <p:extLst>
      <p:ext uri="{BB962C8B-B14F-4D97-AF65-F5344CB8AC3E}">
        <p14:creationId xmlns:p14="http://schemas.microsoft.com/office/powerpoint/2010/main" val="146307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5187" y="139614"/>
            <a:ext cx="7131050" cy="954348"/>
          </a:xfrm>
        </p:spPr>
        <p:txBody>
          <a:bodyPr/>
          <a:lstStyle/>
          <a:p>
            <a:pPr algn="ctr"/>
            <a:r>
              <a:rPr lang="en-US" dirty="0"/>
              <a:t>Updates to Training</a:t>
            </a:r>
          </a:p>
        </p:txBody>
      </p:sp>
      <p:sp>
        <p:nvSpPr>
          <p:cNvPr id="3" name="Slide Number Placeholder 2"/>
          <p:cNvSpPr>
            <a:spLocks noGrp="1"/>
          </p:cNvSpPr>
          <p:nvPr>
            <p:ph type="sldNum" sz="quarter" idx="4"/>
          </p:nvPr>
        </p:nvSpPr>
        <p:spPr/>
        <p:txBody>
          <a:bodyPr/>
          <a:lstStyle/>
          <a:p>
            <a:fld id="{941BE8DD-6BA1-AD43-8321-0CEB068BCC7D}" type="slidenum">
              <a:rPr lang="en-US" smtClean="0"/>
              <a:pPr/>
              <a:t>2</a:t>
            </a:fld>
            <a:endParaRPr lang="en-US" dirty="0"/>
          </a:p>
        </p:txBody>
      </p:sp>
      <p:sp>
        <p:nvSpPr>
          <p:cNvPr id="5" name="Rectangle 4"/>
          <p:cNvSpPr/>
          <p:nvPr/>
        </p:nvSpPr>
        <p:spPr>
          <a:xfrm>
            <a:off x="722671" y="1811875"/>
            <a:ext cx="6983566" cy="3693319"/>
          </a:xfrm>
          <a:prstGeom prst="rect">
            <a:avLst/>
          </a:prstGeom>
        </p:spPr>
        <p:txBody>
          <a:bodyPr wrap="square">
            <a:spAutoFit/>
          </a:bodyPr>
          <a:lstStyle/>
          <a:p>
            <a:pPr fontAlgn="base">
              <a:buFont typeface="Arial" panose="020B0604020202020204" pitchFamily="34" charset="0"/>
              <a:buChar char="•"/>
            </a:pPr>
            <a:r>
              <a:rPr lang="en-US" sz="2600" dirty="0">
                <a:solidFill>
                  <a:srgbClr val="112638"/>
                </a:solidFill>
                <a:latin typeface="Calibri" panose="020F0502020204030204" pitchFamily="34" charset="0"/>
              </a:rPr>
              <a:t>Program Launch</a:t>
            </a:r>
          </a:p>
          <a:p>
            <a:pPr fontAlgn="base">
              <a:buFont typeface="Arial" panose="020B0604020202020204" pitchFamily="34" charset="0"/>
              <a:buChar char="•"/>
            </a:pPr>
            <a:endParaRPr lang="en-US" sz="2600" dirty="0">
              <a:solidFill>
                <a:srgbClr val="112638"/>
              </a:solidFill>
              <a:latin typeface="Calibri" panose="020F0502020204030204" pitchFamily="34" charset="0"/>
            </a:endParaRPr>
          </a:p>
          <a:p>
            <a:pPr fontAlgn="base">
              <a:buFont typeface="Arial" panose="020B0604020202020204" pitchFamily="34" charset="0"/>
              <a:buChar char="•"/>
            </a:pPr>
            <a:r>
              <a:rPr lang="en-US" sz="2600" dirty="0">
                <a:solidFill>
                  <a:srgbClr val="112638"/>
                </a:solidFill>
                <a:latin typeface="Calibri" panose="020F0502020204030204" pitchFamily="34" charset="0"/>
              </a:rPr>
              <a:t>Customer Self-Attestation</a:t>
            </a:r>
          </a:p>
          <a:p>
            <a:pPr fontAlgn="base">
              <a:buFont typeface="Arial" panose="020B0604020202020204" pitchFamily="34" charset="0"/>
              <a:buChar char="•"/>
            </a:pPr>
            <a:endParaRPr lang="en-US" sz="2600" dirty="0">
              <a:solidFill>
                <a:srgbClr val="112638"/>
              </a:solidFill>
              <a:latin typeface="Calibri" panose="020F0502020204030204" pitchFamily="34" charset="0"/>
            </a:endParaRPr>
          </a:p>
          <a:p>
            <a:pPr fontAlgn="base">
              <a:buFont typeface="Arial" panose="020B0604020202020204" pitchFamily="34" charset="0"/>
              <a:buChar char="•"/>
            </a:pPr>
            <a:r>
              <a:rPr lang="en-US" sz="2600" dirty="0">
                <a:solidFill>
                  <a:srgbClr val="112638"/>
                </a:solidFill>
                <a:latin typeface="Calibri" panose="020F0502020204030204" pitchFamily="34" charset="0"/>
              </a:rPr>
              <a:t>SPOCs, Internet Essentials Code, SharePoint</a:t>
            </a:r>
          </a:p>
          <a:p>
            <a:pPr fontAlgn="base">
              <a:buFont typeface="Arial" panose="020B0604020202020204" pitchFamily="34" charset="0"/>
              <a:buChar char="•"/>
            </a:pPr>
            <a:endParaRPr lang="en-US" sz="2600" dirty="0">
              <a:solidFill>
                <a:srgbClr val="112638"/>
              </a:solidFill>
              <a:latin typeface="Calibri" panose="020F0502020204030204" pitchFamily="34" charset="0"/>
            </a:endParaRPr>
          </a:p>
          <a:p>
            <a:pPr fontAlgn="base">
              <a:buFont typeface="Arial" panose="020B0604020202020204" pitchFamily="34" charset="0"/>
              <a:buChar char="•"/>
            </a:pPr>
            <a:r>
              <a:rPr lang="en-US" sz="2600" dirty="0">
                <a:solidFill>
                  <a:srgbClr val="112638"/>
                </a:solidFill>
                <a:latin typeface="Calibri" panose="020F0502020204030204" pitchFamily="34" charset="0"/>
              </a:rPr>
              <a:t>Question and Answer document</a:t>
            </a:r>
          </a:p>
          <a:p>
            <a:pPr fontAlgn="base">
              <a:buFont typeface="Arial" panose="020B0604020202020204" pitchFamily="34" charset="0"/>
              <a:buChar char="•"/>
            </a:pPr>
            <a:endParaRPr lang="en-US" sz="2600" dirty="0">
              <a:solidFill>
                <a:srgbClr val="112638"/>
              </a:solidFill>
              <a:latin typeface="Calibri" panose="020F0502020204030204" pitchFamily="34" charset="0"/>
            </a:endParaRPr>
          </a:p>
          <a:p>
            <a:pPr fontAlgn="base">
              <a:buFont typeface="Arial" panose="020B0604020202020204" pitchFamily="34" charset="0"/>
              <a:buChar char="•"/>
            </a:pPr>
            <a:r>
              <a:rPr lang="en-US" sz="2600" dirty="0">
                <a:solidFill>
                  <a:srgbClr val="112638"/>
                </a:solidFill>
                <a:latin typeface="Calibri" panose="020F0502020204030204" pitchFamily="34" charset="0"/>
              </a:rPr>
              <a:t>SharePoint: Access to all MIC documents</a:t>
            </a:r>
            <a:endParaRPr lang="en-US" sz="26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2914973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923" y="139614"/>
            <a:ext cx="7131050" cy="954348"/>
          </a:xfrm>
        </p:spPr>
        <p:txBody>
          <a:bodyPr/>
          <a:lstStyle/>
          <a:p>
            <a:pPr algn="ctr"/>
            <a:r>
              <a:rPr lang="en-US" dirty="0"/>
              <a:t>Barrier 1: Lacks Internet Connectivity Spectrum Process</a:t>
            </a:r>
          </a:p>
        </p:txBody>
      </p:sp>
      <p:grpSp>
        <p:nvGrpSpPr>
          <p:cNvPr id="5" name="Group 4"/>
          <p:cNvGrpSpPr/>
          <p:nvPr/>
        </p:nvGrpSpPr>
        <p:grpSpPr>
          <a:xfrm>
            <a:off x="648931" y="1493771"/>
            <a:ext cx="2757948" cy="1355331"/>
            <a:chOff x="4953347" y="439"/>
            <a:chExt cx="856627" cy="428313"/>
          </a:xfrm>
        </p:grpSpPr>
        <p:sp>
          <p:nvSpPr>
            <p:cNvPr id="9" name="Rounded Rectangle 8"/>
            <p:cNvSpPr/>
            <p:nvPr/>
          </p:nvSpPr>
          <p:spPr>
            <a:xfrm>
              <a:off x="4953347" y="439"/>
              <a:ext cx="856627" cy="428313"/>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Rounded Rectangle 4"/>
            <p:cNvSpPr txBox="1"/>
            <p:nvPr/>
          </p:nvSpPr>
          <p:spPr>
            <a:xfrm>
              <a:off x="4965892" y="84337"/>
              <a:ext cx="831537" cy="33443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2000" b="1" kern="1200" dirty="0">
                  <a:solidFill>
                    <a:srgbClr val="042B4A"/>
                  </a:solidFill>
                </a:rPr>
                <a:t>New Customers </a:t>
              </a:r>
              <a:r>
                <a:rPr lang="en-US" sz="2000" b="1" kern="1200" dirty="0" smtClean="0">
                  <a:solidFill>
                    <a:srgbClr val="042B4A"/>
                  </a:solidFill>
                </a:rPr>
                <a:t>Only</a:t>
              </a:r>
            </a:p>
            <a:p>
              <a:pPr algn="ctr" defTabSz="533400">
                <a:lnSpc>
                  <a:spcPct val="90000"/>
                </a:lnSpc>
                <a:spcBef>
                  <a:spcPct val="0"/>
                </a:spcBef>
                <a:spcAft>
                  <a:spcPct val="35000"/>
                </a:spcAft>
              </a:pPr>
              <a:r>
                <a:rPr lang="en-US" dirty="0" smtClean="0">
                  <a:solidFill>
                    <a:srgbClr val="042B4A"/>
                  </a:solidFill>
                </a:rPr>
                <a:t>Cannot </a:t>
              </a:r>
              <a:r>
                <a:rPr lang="en-US" dirty="0">
                  <a:solidFill>
                    <a:srgbClr val="112638"/>
                  </a:solidFill>
                </a:rPr>
                <a:t>currently have </a:t>
              </a:r>
              <a:r>
                <a:rPr lang="en-US" b="1" dirty="0">
                  <a:solidFill>
                    <a:srgbClr val="112638"/>
                  </a:solidFill>
                </a:rPr>
                <a:t>ANY</a:t>
              </a:r>
              <a:r>
                <a:rPr lang="en-US" dirty="0">
                  <a:solidFill>
                    <a:srgbClr val="112638"/>
                  </a:solidFill>
                </a:rPr>
                <a:t> Spectrum service as of </a:t>
              </a:r>
              <a:r>
                <a:rPr lang="en-US" dirty="0" err="1">
                  <a:solidFill>
                    <a:srgbClr val="112638"/>
                  </a:solidFill>
                </a:rPr>
                <a:t>MassHire</a:t>
              </a:r>
              <a:r>
                <a:rPr lang="en-US" dirty="0">
                  <a:solidFill>
                    <a:srgbClr val="112638"/>
                  </a:solidFill>
                </a:rPr>
                <a:t> submittal date</a:t>
              </a:r>
            </a:p>
            <a:p>
              <a:pPr lvl="0" algn="ctr" defTabSz="533400">
                <a:lnSpc>
                  <a:spcPct val="90000"/>
                </a:lnSpc>
                <a:spcBef>
                  <a:spcPct val="0"/>
                </a:spcBef>
                <a:spcAft>
                  <a:spcPct val="35000"/>
                </a:spcAft>
              </a:pPr>
              <a:endParaRPr lang="en-US" sz="2000" b="1" kern="1200" dirty="0">
                <a:solidFill>
                  <a:srgbClr val="042B4A"/>
                </a:solidFill>
              </a:endParaRPr>
            </a:p>
          </p:txBody>
        </p:sp>
      </p:grpSp>
      <p:grpSp>
        <p:nvGrpSpPr>
          <p:cNvPr id="6" name="Group 5"/>
          <p:cNvGrpSpPr/>
          <p:nvPr/>
        </p:nvGrpSpPr>
        <p:grpSpPr>
          <a:xfrm>
            <a:off x="4344703" y="1242542"/>
            <a:ext cx="4533826" cy="2031600"/>
            <a:chOff x="6126164" y="52938"/>
            <a:chExt cx="2744275" cy="679469"/>
          </a:xfrm>
        </p:grpSpPr>
        <p:sp>
          <p:nvSpPr>
            <p:cNvPr id="7" name="Rounded Rectangle 6"/>
            <p:cNvSpPr/>
            <p:nvPr/>
          </p:nvSpPr>
          <p:spPr>
            <a:xfrm>
              <a:off x="6126164" y="72214"/>
              <a:ext cx="2744275" cy="615726"/>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8" name="Rounded Rectangle 6"/>
            <p:cNvSpPr txBox="1"/>
            <p:nvPr/>
          </p:nvSpPr>
          <p:spPr>
            <a:xfrm>
              <a:off x="6260698" y="52938"/>
              <a:ext cx="2467996" cy="67946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marL="342900" lvl="0" indent="-342900" defTabSz="533400">
                <a:lnSpc>
                  <a:spcPct val="90000"/>
                </a:lnSpc>
                <a:spcBef>
                  <a:spcPct val="0"/>
                </a:spcBef>
                <a:spcAft>
                  <a:spcPct val="35000"/>
                </a:spcAft>
                <a:buFont typeface="+mj-lt"/>
                <a:buAutoNum type="arabicPeriod"/>
              </a:pPr>
              <a:r>
                <a:rPr lang="en-US" sz="1900" kern="1200" dirty="0">
                  <a:solidFill>
                    <a:srgbClr val="042B4A"/>
                  </a:solidFill>
                </a:rPr>
                <a:t>Customer information submitted to Spectrum via MOSES</a:t>
              </a:r>
            </a:p>
            <a:p>
              <a:pPr marL="342900" lvl="0" indent="-342900" defTabSz="533400">
                <a:lnSpc>
                  <a:spcPct val="90000"/>
                </a:lnSpc>
                <a:spcBef>
                  <a:spcPct val="0"/>
                </a:spcBef>
                <a:spcAft>
                  <a:spcPct val="35000"/>
                </a:spcAft>
                <a:buFont typeface="+mj-lt"/>
                <a:buAutoNum type="arabicPeriod"/>
              </a:pPr>
              <a:r>
                <a:rPr lang="en-US" sz="1900" dirty="0">
                  <a:solidFill>
                    <a:srgbClr val="042B4A"/>
                  </a:solidFill>
                  <a:latin typeface="Calibri" panose="020F0502020204030204" pitchFamily="34" charset="0"/>
                </a:rPr>
                <a:t>If </a:t>
              </a:r>
              <a:r>
                <a:rPr lang="en-US" sz="1900" dirty="0" smtClean="0">
                  <a:solidFill>
                    <a:srgbClr val="042B4A"/>
                  </a:solidFill>
                  <a:latin typeface="Calibri" panose="020F0502020204030204" pitchFamily="34" charset="0"/>
                </a:rPr>
                <a:t>approved, </a:t>
              </a:r>
              <a:r>
                <a:rPr lang="en-US" sz="1900" dirty="0" err="1" smtClean="0">
                  <a:solidFill>
                    <a:srgbClr val="042B4A"/>
                  </a:solidFill>
                  <a:latin typeface="Calibri" panose="020F0502020204030204" pitchFamily="34" charset="0"/>
                </a:rPr>
                <a:t>MassTech</a:t>
              </a:r>
              <a:r>
                <a:rPr lang="en-US" sz="1900" dirty="0" smtClean="0">
                  <a:solidFill>
                    <a:srgbClr val="042B4A"/>
                  </a:solidFill>
                  <a:latin typeface="Calibri" panose="020F0502020204030204" pitchFamily="34" charset="0"/>
                </a:rPr>
                <a:t> </a:t>
              </a:r>
              <a:r>
                <a:rPr lang="en-US" sz="1900" dirty="0">
                  <a:solidFill>
                    <a:srgbClr val="042B4A"/>
                  </a:solidFill>
                  <a:latin typeface="Calibri" panose="020F0502020204030204" pitchFamily="34" charset="0"/>
                </a:rPr>
                <a:t>pays full </a:t>
              </a:r>
              <a:r>
                <a:rPr lang="en-US" sz="1900" dirty="0" smtClean="0">
                  <a:solidFill>
                    <a:srgbClr val="042B4A"/>
                  </a:solidFill>
                  <a:latin typeface="Calibri" panose="020F0502020204030204" pitchFamily="34" charset="0"/>
                </a:rPr>
                <a:t>cost (no charge for the modem); </a:t>
              </a:r>
              <a:r>
                <a:rPr lang="en-US" sz="1900" i="1" dirty="0">
                  <a:solidFill>
                    <a:srgbClr val="042B4A"/>
                  </a:solidFill>
                  <a:latin typeface="Calibri" panose="020F0502020204030204" pitchFamily="34" charset="0"/>
                </a:rPr>
                <a:t>customer pays nothing</a:t>
              </a:r>
            </a:p>
            <a:p>
              <a:pPr marL="342900" lvl="0" indent="-342900" defTabSz="533400">
                <a:lnSpc>
                  <a:spcPct val="90000"/>
                </a:lnSpc>
                <a:spcBef>
                  <a:spcPct val="0"/>
                </a:spcBef>
                <a:spcAft>
                  <a:spcPct val="35000"/>
                </a:spcAft>
                <a:buFont typeface="+mj-lt"/>
                <a:buAutoNum type="arabicPeriod"/>
              </a:pPr>
              <a:r>
                <a:rPr lang="en-US" sz="1900" kern="1200" dirty="0">
                  <a:solidFill>
                    <a:srgbClr val="042B4A"/>
                  </a:solidFill>
                </a:rPr>
                <a:t>Process ends</a:t>
              </a:r>
            </a:p>
          </p:txBody>
        </p:sp>
      </p:grpSp>
      <p:cxnSp>
        <p:nvCxnSpPr>
          <p:cNvPr id="11" name="Straight Arrow Connector 10"/>
          <p:cNvCxnSpPr/>
          <p:nvPr/>
        </p:nvCxnSpPr>
        <p:spPr>
          <a:xfrm>
            <a:off x="3406879" y="2084688"/>
            <a:ext cx="908330" cy="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sp>
        <p:nvSpPr>
          <p:cNvPr id="13" name="Rectangle 12"/>
          <p:cNvSpPr/>
          <p:nvPr/>
        </p:nvSpPr>
        <p:spPr>
          <a:xfrm>
            <a:off x="168829" y="2922842"/>
            <a:ext cx="8709700" cy="3308598"/>
          </a:xfrm>
          <a:prstGeom prst="rect">
            <a:avLst/>
          </a:prstGeom>
        </p:spPr>
        <p:txBody>
          <a:bodyPr wrap="square">
            <a:spAutoFit/>
          </a:bodyPr>
          <a:lstStyle/>
          <a:p>
            <a:pPr fontAlgn="base"/>
            <a:r>
              <a:rPr lang="en-US" sz="1900" b="1" dirty="0">
                <a:solidFill>
                  <a:srgbClr val="042B4A"/>
                </a:solidFill>
                <a:latin typeface="Calibri" panose="020F0502020204030204" pitchFamily="34" charset="0"/>
              </a:rPr>
              <a:t>If customer is approved</a:t>
            </a:r>
            <a:r>
              <a:rPr lang="en-US" sz="1900" dirty="0">
                <a:solidFill>
                  <a:srgbClr val="042B4A"/>
                </a:solidFill>
                <a:latin typeface="Calibri" panose="020F0502020204030204" pitchFamily="34" charset="0"/>
              </a:rPr>
              <a:t>: </a:t>
            </a:r>
          </a:p>
          <a:p>
            <a:pPr marL="800100" lvl="1" indent="-342900" fontAlgn="base">
              <a:buFont typeface="Arial" panose="020B0604020202020204" pitchFamily="34" charset="0"/>
              <a:buChar char="•"/>
            </a:pPr>
            <a:r>
              <a:rPr lang="en-US" sz="1900" dirty="0">
                <a:solidFill>
                  <a:srgbClr val="042B4A"/>
                </a:solidFill>
                <a:latin typeface="Calibri" panose="020F0502020204030204" pitchFamily="34" charset="0"/>
              </a:rPr>
              <a:t>Customer does not have to set up an account; master government account</a:t>
            </a:r>
          </a:p>
          <a:p>
            <a:pPr marL="800100" lvl="1" indent="-342900" fontAlgn="base">
              <a:buFont typeface="Arial" panose="020B0604020202020204" pitchFamily="34" charset="0"/>
              <a:buChar char="•"/>
            </a:pPr>
            <a:r>
              <a:rPr lang="en-US" sz="1900" dirty="0">
                <a:solidFill>
                  <a:srgbClr val="042B4A"/>
                </a:solidFill>
                <a:latin typeface="Calibri" panose="020F0502020204030204" pitchFamily="34" charset="0"/>
              </a:rPr>
              <a:t>Spectrum notifies customer</a:t>
            </a:r>
            <a:r>
              <a:rPr lang="en-US" sz="1900" b="1" dirty="0">
                <a:solidFill>
                  <a:srgbClr val="00B050"/>
                </a:solidFill>
                <a:latin typeface="Calibri" panose="020F0502020204030204" pitchFamily="34" charset="0"/>
              </a:rPr>
              <a:t> </a:t>
            </a:r>
            <a:r>
              <a:rPr lang="en-US" sz="1900" dirty="0">
                <a:solidFill>
                  <a:srgbClr val="042B4A"/>
                </a:solidFill>
                <a:latin typeface="Calibri" panose="020F0502020204030204" pitchFamily="34" charset="0"/>
              </a:rPr>
              <a:t>and sends </a:t>
            </a:r>
            <a:r>
              <a:rPr lang="en-US" sz="1900" dirty="0" smtClean="0">
                <a:solidFill>
                  <a:srgbClr val="042B4A"/>
                </a:solidFill>
                <a:latin typeface="Calibri" panose="020F0502020204030204" pitchFamily="34" charset="0"/>
              </a:rPr>
              <a:t>equipment; no charge for the modem</a:t>
            </a:r>
            <a:endParaRPr lang="en-US" sz="1900" dirty="0">
              <a:solidFill>
                <a:srgbClr val="042B4A"/>
              </a:solidFill>
              <a:latin typeface="Calibri" panose="020F0502020204030204" pitchFamily="34" charset="0"/>
            </a:endParaRPr>
          </a:p>
          <a:p>
            <a:pPr marL="800100" lvl="1" indent="-342900" fontAlgn="base">
              <a:buFont typeface="Arial" panose="020B0604020202020204" pitchFamily="34" charset="0"/>
              <a:buChar char="•"/>
            </a:pPr>
            <a:r>
              <a:rPr lang="en-US" sz="1900" dirty="0">
                <a:solidFill>
                  <a:srgbClr val="042B4A"/>
                </a:solidFill>
                <a:latin typeface="Calibri" panose="020F0502020204030204" pitchFamily="34" charset="0"/>
              </a:rPr>
              <a:t>After program ends on June 30, 2021; service ends and customer returns equipment to Spectrum. Customer must sign up for a new Spectrum account in their name to continue service.</a:t>
            </a:r>
          </a:p>
          <a:p>
            <a:pPr marL="800100" lvl="1" indent="-342900" fontAlgn="base">
              <a:buFont typeface="Arial" panose="020B0604020202020204" pitchFamily="34" charset="0"/>
              <a:buChar char="•"/>
            </a:pPr>
            <a:endParaRPr lang="en-US" sz="1900" dirty="0">
              <a:solidFill>
                <a:srgbClr val="042B4A"/>
              </a:solidFill>
              <a:latin typeface="Calibri" panose="020F0502020204030204" pitchFamily="34" charset="0"/>
            </a:endParaRPr>
          </a:p>
          <a:p>
            <a:pPr fontAlgn="base"/>
            <a:r>
              <a:rPr lang="en-US" sz="1900" b="1" dirty="0">
                <a:solidFill>
                  <a:srgbClr val="042B4A"/>
                </a:solidFill>
                <a:latin typeface="Calibri" panose="020F0502020204030204" pitchFamily="34" charset="0"/>
              </a:rPr>
              <a:t>If customer is denied</a:t>
            </a:r>
            <a:r>
              <a:rPr lang="en-US" sz="1900" dirty="0">
                <a:solidFill>
                  <a:srgbClr val="042B4A"/>
                </a:solidFill>
                <a:latin typeface="Calibri" panose="020F0502020204030204" pitchFamily="34" charset="0"/>
              </a:rPr>
              <a:t>:</a:t>
            </a:r>
          </a:p>
          <a:p>
            <a:pPr marL="742950" lvl="1" indent="-285750" fontAlgn="base">
              <a:buFont typeface="Arial" panose="020B0604020202020204" pitchFamily="34" charset="0"/>
              <a:buChar char="•"/>
            </a:pPr>
            <a:r>
              <a:rPr lang="en-US" sz="1900" dirty="0">
                <a:solidFill>
                  <a:srgbClr val="042B4A"/>
                </a:solidFill>
                <a:latin typeface="Calibri" panose="020F0502020204030204" pitchFamily="34" charset="0"/>
              </a:rPr>
              <a:t>MassTech will send the names of those who were denied to Career Centers</a:t>
            </a:r>
          </a:p>
          <a:p>
            <a:pPr marL="742950" lvl="1" indent="-285750" fontAlgn="base">
              <a:buFont typeface="Arial" panose="020B0604020202020204" pitchFamily="34" charset="0"/>
              <a:buChar char="•"/>
            </a:pPr>
            <a:r>
              <a:rPr lang="en-US" sz="1900" dirty="0">
                <a:solidFill>
                  <a:srgbClr val="042B4A"/>
                </a:solidFill>
                <a:latin typeface="Calibri" panose="020F0502020204030204" pitchFamily="34" charset="0"/>
              </a:rPr>
              <a:t>Counselor reaches out to the customer and adds customer to </a:t>
            </a:r>
            <a:br>
              <a:rPr lang="en-US" sz="1900" dirty="0">
                <a:solidFill>
                  <a:srgbClr val="042B4A"/>
                </a:solidFill>
                <a:latin typeface="Calibri" panose="020F0502020204030204" pitchFamily="34" charset="0"/>
              </a:rPr>
            </a:br>
            <a:r>
              <a:rPr lang="en-US" sz="1900" dirty="0">
                <a:solidFill>
                  <a:srgbClr val="042B4A"/>
                </a:solidFill>
                <a:latin typeface="Calibri" panose="020F0502020204030204" pitchFamily="34" charset="0"/>
              </a:rPr>
              <a:t>MOSES under Verizon eligibility for a hotspot if service is available</a:t>
            </a:r>
          </a:p>
        </p:txBody>
      </p:sp>
      <p:pic>
        <p:nvPicPr>
          <p:cNvPr id="4" name="Picture 3"/>
          <p:cNvPicPr>
            <a:picLocks noChangeAspect="1"/>
          </p:cNvPicPr>
          <p:nvPr/>
        </p:nvPicPr>
        <p:blipFill>
          <a:blip r:embed="rId3"/>
          <a:stretch>
            <a:fillRect/>
          </a:stretch>
        </p:blipFill>
        <p:spPr>
          <a:xfrm>
            <a:off x="7520940" y="5519909"/>
            <a:ext cx="1504654" cy="465874"/>
          </a:xfrm>
          <a:prstGeom prst="rect">
            <a:avLst/>
          </a:prstGeom>
        </p:spPr>
      </p:pic>
      <p:sp>
        <p:nvSpPr>
          <p:cNvPr id="3" name="Slide Number Placeholder 2">
            <a:extLst>
              <a:ext uri="{FF2B5EF4-FFF2-40B4-BE49-F238E27FC236}">
                <a16:creationId xmlns:a16="http://schemas.microsoft.com/office/drawing/2014/main" id="{CC2A68DB-DC3E-4430-BE6A-644368426894}"/>
              </a:ext>
            </a:extLst>
          </p:cNvPr>
          <p:cNvSpPr>
            <a:spLocks noGrp="1"/>
          </p:cNvSpPr>
          <p:nvPr>
            <p:ph type="sldNum" sz="quarter" idx="12"/>
          </p:nvPr>
        </p:nvSpPr>
        <p:spPr/>
        <p:txBody>
          <a:bodyPr/>
          <a:lstStyle/>
          <a:p>
            <a:fld id="{9328AD13-F712-4A3D-B463-2C8DCA81B741}" type="slidenum">
              <a:rPr lang="en-US" smtClean="0"/>
              <a:t>20</a:t>
            </a:fld>
            <a:endParaRPr lang="en-US" dirty="0"/>
          </a:p>
        </p:txBody>
      </p:sp>
    </p:spTree>
    <p:extLst>
      <p:ext uri="{BB962C8B-B14F-4D97-AF65-F5344CB8AC3E}">
        <p14:creationId xmlns:p14="http://schemas.microsoft.com/office/powerpoint/2010/main" val="40470368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1665" y="94136"/>
            <a:ext cx="7131050" cy="954348"/>
          </a:xfrm>
        </p:spPr>
        <p:txBody>
          <a:bodyPr/>
          <a:lstStyle/>
          <a:p>
            <a:pPr algn="ctr"/>
            <a:r>
              <a:rPr lang="en-US" dirty="0"/>
              <a:t>Recording in MOSES</a:t>
            </a:r>
            <a:br>
              <a:rPr lang="en-US" dirty="0"/>
            </a:br>
            <a:r>
              <a:rPr lang="en-US" dirty="0"/>
              <a:t>Spectrum</a:t>
            </a:r>
          </a:p>
        </p:txBody>
      </p:sp>
      <p:pic>
        <p:nvPicPr>
          <p:cNvPr id="5" name="Picture 4">
            <a:extLst>
              <a:ext uri="{FF2B5EF4-FFF2-40B4-BE49-F238E27FC236}">
                <a16:creationId xmlns:a16="http://schemas.microsoft.com/office/drawing/2014/main" id="{8807812A-7E1F-4D09-BA47-95D37498955D}"/>
              </a:ext>
            </a:extLst>
          </p:cNvPr>
          <p:cNvPicPr>
            <a:picLocks noChangeAspect="1"/>
          </p:cNvPicPr>
          <p:nvPr/>
        </p:nvPicPr>
        <p:blipFill>
          <a:blip r:embed="rId3"/>
          <a:stretch>
            <a:fillRect/>
          </a:stretch>
        </p:blipFill>
        <p:spPr>
          <a:xfrm>
            <a:off x="250723" y="1324048"/>
            <a:ext cx="8745793" cy="4755606"/>
          </a:xfrm>
          <a:prstGeom prst="rect">
            <a:avLst/>
          </a:prstGeom>
        </p:spPr>
      </p:pic>
      <p:sp>
        <p:nvSpPr>
          <p:cNvPr id="4" name="Rectangle 3"/>
          <p:cNvSpPr/>
          <p:nvPr/>
        </p:nvSpPr>
        <p:spPr>
          <a:xfrm>
            <a:off x="383462" y="2169612"/>
            <a:ext cx="589936" cy="234373"/>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4822722" y="1896394"/>
            <a:ext cx="560439" cy="258470"/>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6308C825-0864-4C42-BD22-DD49433774E7}"/>
              </a:ext>
            </a:extLst>
          </p:cNvPr>
          <p:cNvSpPr>
            <a:spLocks noGrp="1"/>
          </p:cNvSpPr>
          <p:nvPr>
            <p:ph type="sldNum" sz="quarter" idx="12"/>
          </p:nvPr>
        </p:nvSpPr>
        <p:spPr/>
        <p:txBody>
          <a:bodyPr/>
          <a:lstStyle/>
          <a:p>
            <a:fld id="{9328AD13-F712-4A3D-B463-2C8DCA81B741}" type="slidenum">
              <a:rPr lang="en-US" smtClean="0"/>
              <a:t>21</a:t>
            </a:fld>
            <a:endParaRPr lang="en-US" dirty="0"/>
          </a:p>
        </p:txBody>
      </p:sp>
    </p:spTree>
    <p:extLst>
      <p:ext uri="{BB962C8B-B14F-4D97-AF65-F5344CB8AC3E}">
        <p14:creationId xmlns:p14="http://schemas.microsoft.com/office/powerpoint/2010/main" val="1501849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922" y="139614"/>
            <a:ext cx="7131050" cy="954348"/>
          </a:xfrm>
        </p:spPr>
        <p:txBody>
          <a:bodyPr/>
          <a:lstStyle/>
          <a:p>
            <a:pPr algn="ctr"/>
            <a:r>
              <a:rPr lang="en-US" dirty="0"/>
              <a:t>Barrier 1: Lacks Internet Connectivity Verizon Wireless</a:t>
            </a:r>
          </a:p>
        </p:txBody>
      </p:sp>
      <p:grpSp>
        <p:nvGrpSpPr>
          <p:cNvPr id="5" name="Group 4"/>
          <p:cNvGrpSpPr/>
          <p:nvPr/>
        </p:nvGrpSpPr>
        <p:grpSpPr>
          <a:xfrm>
            <a:off x="691757" y="1549360"/>
            <a:ext cx="2665218" cy="1629723"/>
            <a:chOff x="3791760" y="3326339"/>
            <a:chExt cx="887502" cy="569130"/>
          </a:xfrm>
        </p:grpSpPr>
        <p:sp>
          <p:nvSpPr>
            <p:cNvPr id="9" name="Rounded Rectangle 8"/>
            <p:cNvSpPr/>
            <p:nvPr/>
          </p:nvSpPr>
          <p:spPr>
            <a:xfrm>
              <a:off x="3795865" y="3326339"/>
              <a:ext cx="883397" cy="569130"/>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Rounded Rectangle 4"/>
            <p:cNvSpPr txBox="1"/>
            <p:nvPr/>
          </p:nvSpPr>
          <p:spPr>
            <a:xfrm>
              <a:off x="3791760" y="3407618"/>
              <a:ext cx="874565" cy="4158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b="1" kern="1200" dirty="0">
                  <a:solidFill>
                    <a:srgbClr val="042B4A"/>
                  </a:solidFill>
                </a:rPr>
                <a:t>If customer is neither Spectrum nor Comcast eligible </a:t>
              </a:r>
              <a:r>
                <a:rPr lang="en-US" b="1" dirty="0">
                  <a:solidFill>
                    <a:srgbClr val="042B4A"/>
                  </a:solidFill>
                </a:rPr>
                <a:t>or cannot afford regular Comcast service</a:t>
              </a:r>
            </a:p>
          </p:txBody>
        </p:sp>
      </p:grpSp>
      <p:grpSp>
        <p:nvGrpSpPr>
          <p:cNvPr id="6" name="Group 5"/>
          <p:cNvGrpSpPr/>
          <p:nvPr/>
        </p:nvGrpSpPr>
        <p:grpSpPr>
          <a:xfrm>
            <a:off x="4719222" y="1601607"/>
            <a:ext cx="3698268" cy="1559370"/>
            <a:chOff x="5011408" y="3227836"/>
            <a:chExt cx="1978067" cy="508015"/>
          </a:xfrm>
        </p:grpSpPr>
        <p:sp>
          <p:nvSpPr>
            <p:cNvPr id="7" name="Rounded Rectangle 6"/>
            <p:cNvSpPr/>
            <p:nvPr/>
          </p:nvSpPr>
          <p:spPr>
            <a:xfrm>
              <a:off x="5011408" y="3227836"/>
              <a:ext cx="1978067" cy="508015"/>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8" name="Rounded Rectangle 6"/>
            <p:cNvSpPr txBox="1"/>
            <p:nvPr/>
          </p:nvSpPr>
          <p:spPr>
            <a:xfrm>
              <a:off x="5203866" y="3227836"/>
              <a:ext cx="1755851" cy="47825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marL="342900" lvl="0" indent="-342900" defTabSz="533400">
                <a:lnSpc>
                  <a:spcPct val="90000"/>
                </a:lnSpc>
                <a:spcBef>
                  <a:spcPct val="0"/>
                </a:spcBef>
                <a:spcAft>
                  <a:spcPct val="35000"/>
                </a:spcAft>
                <a:buFont typeface="+mj-lt"/>
                <a:buAutoNum type="arabicPeriod"/>
              </a:pPr>
              <a:r>
                <a:rPr lang="en-US" kern="1200" dirty="0">
                  <a:solidFill>
                    <a:srgbClr val="042B4A"/>
                  </a:solidFill>
                </a:rPr>
                <a:t>Submit customer information through MOSES to Verizon Wireless for hotspot; jet pack</a:t>
              </a:r>
            </a:p>
            <a:p>
              <a:pPr marL="342900" lvl="0" indent="-342900" defTabSz="533400">
                <a:lnSpc>
                  <a:spcPct val="90000"/>
                </a:lnSpc>
                <a:spcBef>
                  <a:spcPct val="0"/>
                </a:spcBef>
                <a:spcAft>
                  <a:spcPct val="35000"/>
                </a:spcAft>
                <a:buFont typeface="+mj-lt"/>
                <a:buAutoNum type="arabicPeriod"/>
              </a:pPr>
              <a:r>
                <a:rPr lang="en-US" kern="1200" dirty="0">
                  <a:solidFill>
                    <a:srgbClr val="042B4A"/>
                  </a:solidFill>
                </a:rPr>
                <a:t>Process ends</a:t>
              </a:r>
            </a:p>
          </p:txBody>
        </p:sp>
      </p:grpSp>
      <p:cxnSp>
        <p:nvCxnSpPr>
          <p:cNvPr id="13" name="Straight Arrow Connector 12"/>
          <p:cNvCxnSpPr/>
          <p:nvPr/>
        </p:nvCxnSpPr>
        <p:spPr>
          <a:xfrm>
            <a:off x="3369301" y="2361982"/>
            <a:ext cx="1312343" cy="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pic>
        <p:nvPicPr>
          <p:cNvPr id="16" name="Picture 15"/>
          <p:cNvPicPr>
            <a:picLocks noChangeAspect="1"/>
          </p:cNvPicPr>
          <p:nvPr/>
        </p:nvPicPr>
        <p:blipFill>
          <a:blip r:embed="rId3"/>
          <a:stretch>
            <a:fillRect/>
          </a:stretch>
        </p:blipFill>
        <p:spPr>
          <a:xfrm>
            <a:off x="7147184" y="5408626"/>
            <a:ext cx="1803837" cy="710450"/>
          </a:xfrm>
          <a:prstGeom prst="rect">
            <a:avLst/>
          </a:prstGeom>
        </p:spPr>
      </p:pic>
      <p:sp>
        <p:nvSpPr>
          <p:cNvPr id="17" name="Rectangle 16"/>
          <p:cNvSpPr/>
          <p:nvPr/>
        </p:nvSpPr>
        <p:spPr>
          <a:xfrm>
            <a:off x="340126" y="3351476"/>
            <a:ext cx="8289524" cy="2893100"/>
          </a:xfrm>
          <a:prstGeom prst="rect">
            <a:avLst/>
          </a:prstGeom>
        </p:spPr>
        <p:txBody>
          <a:bodyPr wrap="square">
            <a:spAutoFit/>
          </a:bodyPr>
          <a:lstStyle/>
          <a:p>
            <a:pPr marL="342900" indent="-342900">
              <a:buFont typeface="Arial" panose="020B0604020202020204" pitchFamily="34" charset="0"/>
              <a:buChar char="•"/>
            </a:pPr>
            <a:r>
              <a:rPr lang="en-US" sz="2200" dirty="0">
                <a:solidFill>
                  <a:srgbClr val="042B4A"/>
                </a:solidFill>
                <a:latin typeface="Calibri" panose="020F0502020204030204" pitchFamily="34" charset="0"/>
              </a:rPr>
              <a:t>Customer does not have to set up an account; master government account</a:t>
            </a:r>
          </a:p>
          <a:p>
            <a:pPr marL="342900" indent="-342900">
              <a:buFont typeface="Arial" panose="020B0604020202020204" pitchFamily="34" charset="0"/>
              <a:buChar char="•"/>
            </a:pPr>
            <a:r>
              <a:rPr lang="en-US" sz="2200" dirty="0">
                <a:solidFill>
                  <a:srgbClr val="042B4A"/>
                </a:solidFill>
                <a:latin typeface="Calibri" panose="020F0502020204030204" pitchFamily="34" charset="0"/>
              </a:rPr>
              <a:t>Customer gets cellular</a:t>
            </a:r>
            <a:r>
              <a:rPr lang="en-US" sz="2200" b="1" dirty="0">
                <a:solidFill>
                  <a:srgbClr val="00B050"/>
                </a:solidFill>
                <a:latin typeface="Calibri" panose="020F0502020204030204" pitchFamily="34" charset="0"/>
              </a:rPr>
              <a:t> </a:t>
            </a:r>
            <a:r>
              <a:rPr lang="en-US" sz="2200" dirty="0">
                <a:solidFill>
                  <a:srgbClr val="042B4A"/>
                </a:solidFill>
                <a:latin typeface="Calibri" panose="020F0502020204030204" pitchFamily="34" charset="0"/>
              </a:rPr>
              <a:t>hotspot / jetpack</a:t>
            </a:r>
          </a:p>
          <a:p>
            <a:pPr marL="342900" indent="-342900">
              <a:buFont typeface="Arial" panose="020B0604020202020204" pitchFamily="34" charset="0"/>
              <a:buChar char="•"/>
            </a:pPr>
            <a:r>
              <a:rPr lang="en-US" sz="2200" dirty="0">
                <a:solidFill>
                  <a:srgbClr val="042B4A"/>
                </a:solidFill>
                <a:latin typeface="Calibri" panose="020F0502020204030204" pitchFamily="34" charset="0"/>
              </a:rPr>
              <a:t>A data plan is associated at no charge to customer</a:t>
            </a:r>
          </a:p>
          <a:p>
            <a:pPr marL="342900" indent="-342900">
              <a:buFont typeface="Arial" panose="020B0604020202020204" pitchFamily="34" charset="0"/>
              <a:buChar char="•"/>
            </a:pPr>
            <a:r>
              <a:rPr lang="en-US" sz="2200" dirty="0">
                <a:solidFill>
                  <a:srgbClr val="042B4A"/>
                </a:solidFill>
                <a:latin typeface="Calibri" panose="020F0502020204030204" pitchFamily="34" charset="0"/>
              </a:rPr>
              <a:t>After program ends on June 30, 2021; service ends. Customer must sign up for a new Verizon Wireless account in their name to continue service.</a:t>
            </a:r>
          </a:p>
          <a:p>
            <a:pPr marL="342900" indent="-342900">
              <a:buFont typeface="Arial" panose="020B0604020202020204" pitchFamily="34" charset="0"/>
              <a:buChar char="•"/>
            </a:pPr>
            <a:r>
              <a:rPr lang="en-US" sz="2200" dirty="0">
                <a:solidFill>
                  <a:srgbClr val="042B4A"/>
                </a:solidFill>
                <a:latin typeface="Calibri" panose="020F0502020204030204" pitchFamily="34" charset="0"/>
              </a:rPr>
              <a:t>No need to return the jetpack at end of program</a:t>
            </a:r>
          </a:p>
        </p:txBody>
      </p:sp>
      <p:sp>
        <p:nvSpPr>
          <p:cNvPr id="3" name="Slide Number Placeholder 2">
            <a:extLst>
              <a:ext uri="{FF2B5EF4-FFF2-40B4-BE49-F238E27FC236}">
                <a16:creationId xmlns:a16="http://schemas.microsoft.com/office/drawing/2014/main" id="{4B7485F9-F579-40FA-A520-89E2CF45F32D}"/>
              </a:ext>
            </a:extLst>
          </p:cNvPr>
          <p:cNvSpPr>
            <a:spLocks noGrp="1"/>
          </p:cNvSpPr>
          <p:nvPr>
            <p:ph type="sldNum" sz="quarter" idx="12"/>
          </p:nvPr>
        </p:nvSpPr>
        <p:spPr/>
        <p:txBody>
          <a:bodyPr/>
          <a:lstStyle/>
          <a:p>
            <a:fld id="{9328AD13-F712-4A3D-B463-2C8DCA81B741}" type="slidenum">
              <a:rPr lang="en-US" smtClean="0"/>
              <a:t>22</a:t>
            </a:fld>
            <a:endParaRPr lang="en-US" dirty="0"/>
          </a:p>
        </p:txBody>
      </p:sp>
    </p:spTree>
    <p:extLst>
      <p:ext uri="{BB962C8B-B14F-4D97-AF65-F5344CB8AC3E}">
        <p14:creationId xmlns:p14="http://schemas.microsoft.com/office/powerpoint/2010/main" val="30026951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451" y="139614"/>
            <a:ext cx="7757652" cy="954348"/>
          </a:xfrm>
        </p:spPr>
        <p:txBody>
          <a:bodyPr/>
          <a:lstStyle/>
          <a:p>
            <a:pPr algn="ctr"/>
            <a:r>
              <a:rPr lang="en-US" dirty="0"/>
              <a:t>Recording in MOSES</a:t>
            </a:r>
            <a:br>
              <a:rPr lang="en-US" dirty="0"/>
            </a:br>
            <a:r>
              <a:rPr lang="en-US" dirty="0"/>
              <a:t>Verizon Wireless</a:t>
            </a:r>
          </a:p>
        </p:txBody>
      </p:sp>
      <p:pic>
        <p:nvPicPr>
          <p:cNvPr id="9" name="Picture 8">
            <a:extLst>
              <a:ext uri="{FF2B5EF4-FFF2-40B4-BE49-F238E27FC236}">
                <a16:creationId xmlns:a16="http://schemas.microsoft.com/office/drawing/2014/main" id="{2047FBC0-BF64-4DF7-B4BA-41138D1CC3F6}"/>
              </a:ext>
            </a:extLst>
          </p:cNvPr>
          <p:cNvPicPr>
            <a:picLocks noChangeAspect="1"/>
          </p:cNvPicPr>
          <p:nvPr/>
        </p:nvPicPr>
        <p:blipFill>
          <a:blip r:embed="rId3"/>
          <a:stretch>
            <a:fillRect/>
          </a:stretch>
        </p:blipFill>
        <p:spPr>
          <a:xfrm>
            <a:off x="265044" y="1457570"/>
            <a:ext cx="8613911" cy="4572000"/>
          </a:xfrm>
          <a:prstGeom prst="rect">
            <a:avLst/>
          </a:prstGeom>
        </p:spPr>
      </p:pic>
      <p:sp>
        <p:nvSpPr>
          <p:cNvPr id="3" name="Slide Number Placeholder 2">
            <a:extLst>
              <a:ext uri="{FF2B5EF4-FFF2-40B4-BE49-F238E27FC236}">
                <a16:creationId xmlns:a16="http://schemas.microsoft.com/office/drawing/2014/main" id="{9C02C3C3-CF84-44BB-958A-D768984AD384}"/>
              </a:ext>
            </a:extLst>
          </p:cNvPr>
          <p:cNvSpPr>
            <a:spLocks noGrp="1"/>
          </p:cNvSpPr>
          <p:nvPr>
            <p:ph type="sldNum" sz="quarter" idx="12"/>
          </p:nvPr>
        </p:nvSpPr>
        <p:spPr/>
        <p:txBody>
          <a:bodyPr/>
          <a:lstStyle/>
          <a:p>
            <a:fld id="{9328AD13-F712-4A3D-B463-2C8DCA81B741}" type="slidenum">
              <a:rPr lang="en-US" smtClean="0"/>
              <a:t>23</a:t>
            </a:fld>
            <a:endParaRPr lang="en-US" dirty="0"/>
          </a:p>
        </p:txBody>
      </p:sp>
    </p:spTree>
    <p:extLst>
      <p:ext uri="{BB962C8B-B14F-4D97-AF65-F5344CB8AC3E}">
        <p14:creationId xmlns:p14="http://schemas.microsoft.com/office/powerpoint/2010/main" val="38834021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5898" y="101544"/>
            <a:ext cx="6179575" cy="954348"/>
          </a:xfrm>
        </p:spPr>
        <p:txBody>
          <a:bodyPr/>
          <a:lstStyle/>
          <a:p>
            <a:r>
              <a:rPr lang="en-US" dirty="0"/>
              <a:t>Barrier 2: Lacks Device - Update </a:t>
            </a:r>
          </a:p>
        </p:txBody>
      </p:sp>
      <p:sp>
        <p:nvSpPr>
          <p:cNvPr id="3" name="Content Placeholder 2"/>
          <p:cNvSpPr>
            <a:spLocks noGrp="1"/>
          </p:cNvSpPr>
          <p:nvPr>
            <p:ph idx="1"/>
          </p:nvPr>
        </p:nvSpPr>
        <p:spPr>
          <a:xfrm>
            <a:off x="354801" y="3246642"/>
            <a:ext cx="8465761" cy="1938334"/>
          </a:xfrm>
        </p:spPr>
        <p:txBody>
          <a:bodyPr>
            <a:normAutofit fontScale="55000" lnSpcReduction="20000"/>
          </a:bodyPr>
          <a:lstStyle/>
          <a:p>
            <a:pPr marL="0" indent="0" fontAlgn="base">
              <a:buNone/>
            </a:pPr>
            <a:r>
              <a:rPr lang="en-US" sz="3200" dirty="0" err="1">
                <a:solidFill>
                  <a:srgbClr val="042B4A"/>
                </a:solidFill>
              </a:rPr>
              <a:t>HiQ</a:t>
            </a:r>
            <a:r>
              <a:rPr lang="en-US" sz="3200" dirty="0">
                <a:solidFill>
                  <a:srgbClr val="042B4A"/>
                </a:solidFill>
              </a:rPr>
              <a:t> – </a:t>
            </a:r>
            <a:r>
              <a:rPr lang="en-US" sz="3200" dirty="0" err="1">
                <a:solidFill>
                  <a:srgbClr val="042B4A"/>
                </a:solidFill>
              </a:rPr>
              <a:t>Chromebook</a:t>
            </a:r>
            <a:endParaRPr lang="en-US" sz="3200" dirty="0">
              <a:solidFill>
                <a:srgbClr val="042B4A"/>
              </a:solidFill>
            </a:endParaRPr>
          </a:p>
          <a:p>
            <a:pPr fontAlgn="base">
              <a:lnSpc>
                <a:spcPct val="100000"/>
              </a:lnSpc>
              <a:spcBef>
                <a:spcPts val="0"/>
              </a:spcBef>
            </a:pPr>
            <a:r>
              <a:rPr lang="en-US" sz="3200" dirty="0">
                <a:solidFill>
                  <a:srgbClr val="042B4A"/>
                </a:solidFill>
              </a:rPr>
              <a:t>FAQ gets sent with Chromebook for info on how to use/set-up</a:t>
            </a:r>
          </a:p>
          <a:p>
            <a:pPr fontAlgn="base">
              <a:lnSpc>
                <a:spcPct val="100000"/>
              </a:lnSpc>
              <a:spcBef>
                <a:spcPts val="0"/>
              </a:spcBef>
            </a:pPr>
            <a:r>
              <a:rPr lang="en-US" sz="3200" dirty="0">
                <a:solidFill>
                  <a:srgbClr val="042B4A"/>
                </a:solidFill>
              </a:rPr>
              <a:t>Chromebook </a:t>
            </a:r>
            <a:r>
              <a:rPr lang="en-US" sz="3300" dirty="0">
                <a:solidFill>
                  <a:srgbClr val="042B4A"/>
                </a:solidFill>
              </a:rPr>
              <a:t>designed for Google applications </a:t>
            </a:r>
            <a:r>
              <a:rPr lang="en-US" sz="3200" dirty="0">
                <a:solidFill>
                  <a:srgbClr val="042B4A"/>
                </a:solidFill>
              </a:rPr>
              <a:t>but Microsoft Office </a:t>
            </a:r>
            <a:r>
              <a:rPr lang="en-US" sz="3300" dirty="0">
                <a:solidFill>
                  <a:srgbClr val="042B4A"/>
                </a:solidFill>
              </a:rPr>
              <a:t>365 applications can be used</a:t>
            </a:r>
          </a:p>
          <a:p>
            <a:pPr fontAlgn="base">
              <a:lnSpc>
                <a:spcPct val="100000"/>
              </a:lnSpc>
              <a:spcBef>
                <a:spcPts val="0"/>
              </a:spcBef>
            </a:pPr>
            <a:endParaRPr lang="en-US" sz="3200" dirty="0">
              <a:solidFill>
                <a:srgbClr val="042B4A"/>
              </a:solidFill>
            </a:endParaRPr>
          </a:p>
          <a:p>
            <a:pPr fontAlgn="base">
              <a:lnSpc>
                <a:spcPct val="100000"/>
              </a:lnSpc>
              <a:spcBef>
                <a:spcPts val="0"/>
              </a:spcBef>
            </a:pPr>
            <a:r>
              <a:rPr lang="en-US" sz="3200" dirty="0">
                <a:solidFill>
                  <a:srgbClr val="042B4A"/>
                </a:solidFill>
              </a:rPr>
              <a:t>Due to national shortage, Chromebooks on backlog until mid-end of January</a:t>
            </a:r>
          </a:p>
          <a:p>
            <a:pPr fontAlgn="base">
              <a:lnSpc>
                <a:spcPct val="100000"/>
              </a:lnSpc>
              <a:spcBef>
                <a:spcPts val="0"/>
              </a:spcBef>
            </a:pPr>
            <a:r>
              <a:rPr lang="en-US" sz="3200" b="1" dirty="0">
                <a:solidFill>
                  <a:srgbClr val="042B4A"/>
                </a:solidFill>
              </a:rPr>
              <a:t>Reminder</a:t>
            </a:r>
            <a:r>
              <a:rPr lang="en-US" sz="3200" dirty="0">
                <a:solidFill>
                  <a:srgbClr val="042B4A"/>
                </a:solidFill>
              </a:rPr>
              <a:t>: </a:t>
            </a:r>
            <a:r>
              <a:rPr lang="en-US" sz="3300" dirty="0">
                <a:solidFill>
                  <a:srgbClr val="042B4A"/>
                </a:solidFill>
              </a:rPr>
              <a:t>Address account timing if customer will be regular Comcast subscriber, </a:t>
            </a:r>
            <a:r>
              <a:rPr lang="en-US" sz="3200" dirty="0">
                <a:solidFill>
                  <a:srgbClr val="042B4A"/>
                </a:solidFill>
              </a:rPr>
              <a:t>paying monthly bill with no device to use</a:t>
            </a:r>
          </a:p>
          <a:p>
            <a:pPr fontAlgn="base">
              <a:lnSpc>
                <a:spcPct val="100000"/>
              </a:lnSpc>
              <a:spcBef>
                <a:spcPts val="0"/>
              </a:spcBef>
            </a:pPr>
            <a:endParaRPr lang="en-US" sz="3200" dirty="0">
              <a:solidFill>
                <a:srgbClr val="042B4A"/>
              </a:solidFill>
            </a:endParaRPr>
          </a:p>
          <a:p>
            <a:endParaRPr lang="en-US" dirty="0">
              <a:solidFill>
                <a:srgbClr val="042B4A"/>
              </a:solidFill>
            </a:endParaRPr>
          </a:p>
        </p:txBody>
      </p:sp>
      <p:grpSp>
        <p:nvGrpSpPr>
          <p:cNvPr id="4" name="Group 3"/>
          <p:cNvGrpSpPr/>
          <p:nvPr/>
        </p:nvGrpSpPr>
        <p:grpSpPr>
          <a:xfrm>
            <a:off x="509920" y="1658464"/>
            <a:ext cx="2522518" cy="1115997"/>
            <a:chOff x="3662040" y="4544103"/>
            <a:chExt cx="883397" cy="441698"/>
          </a:xfrm>
        </p:grpSpPr>
        <p:sp>
          <p:nvSpPr>
            <p:cNvPr id="8" name="Rounded Rectangle 7"/>
            <p:cNvSpPr/>
            <p:nvPr/>
          </p:nvSpPr>
          <p:spPr>
            <a:xfrm>
              <a:off x="3662040" y="4544103"/>
              <a:ext cx="883397" cy="441698"/>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9" name="Rounded Rectangle 4"/>
            <p:cNvSpPr txBox="1"/>
            <p:nvPr/>
          </p:nvSpPr>
          <p:spPr>
            <a:xfrm>
              <a:off x="3674977" y="4557040"/>
              <a:ext cx="857523" cy="4158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2200" b="1" kern="1200" dirty="0" err="1">
                  <a:solidFill>
                    <a:srgbClr val="042B4A"/>
                  </a:solidFill>
                </a:rPr>
                <a:t>HiQ</a:t>
              </a:r>
              <a:r>
                <a:rPr lang="en-US" sz="2200" b="1" kern="1200" dirty="0">
                  <a:solidFill>
                    <a:srgbClr val="042B4A"/>
                  </a:solidFill>
                </a:rPr>
                <a:t> - Chromebook</a:t>
              </a:r>
            </a:p>
          </p:txBody>
        </p:sp>
      </p:grpSp>
      <p:grpSp>
        <p:nvGrpSpPr>
          <p:cNvPr id="5" name="Group 4"/>
          <p:cNvGrpSpPr/>
          <p:nvPr/>
        </p:nvGrpSpPr>
        <p:grpSpPr>
          <a:xfrm>
            <a:off x="4271115" y="1688095"/>
            <a:ext cx="4590435" cy="1093159"/>
            <a:chOff x="4800823" y="4519076"/>
            <a:chExt cx="2175755" cy="822467"/>
          </a:xfrm>
        </p:grpSpPr>
        <p:sp>
          <p:nvSpPr>
            <p:cNvPr id="6" name="Rounded Rectangle 5"/>
            <p:cNvSpPr/>
            <p:nvPr/>
          </p:nvSpPr>
          <p:spPr>
            <a:xfrm>
              <a:off x="4800823" y="4519076"/>
              <a:ext cx="2084464" cy="822467"/>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7" name="Rounded Rectangle 6"/>
            <p:cNvSpPr txBox="1"/>
            <p:nvPr/>
          </p:nvSpPr>
          <p:spPr>
            <a:xfrm>
              <a:off x="4950868" y="4800967"/>
              <a:ext cx="2025710" cy="53749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marL="342900" lvl="0" indent="-342900" defTabSz="533400">
                <a:lnSpc>
                  <a:spcPct val="90000"/>
                </a:lnSpc>
                <a:spcBef>
                  <a:spcPct val="0"/>
                </a:spcBef>
                <a:spcAft>
                  <a:spcPct val="35000"/>
                </a:spcAft>
                <a:buAutoNum type="arabicPeriod"/>
              </a:pPr>
              <a:r>
                <a:rPr lang="en-US" sz="2000" kern="1200" dirty="0">
                  <a:solidFill>
                    <a:srgbClr val="042B4A"/>
                  </a:solidFill>
                </a:rPr>
                <a:t>Submit customer information through MOSES to </a:t>
              </a:r>
              <a:r>
                <a:rPr lang="en-US" sz="2000" kern="1200" dirty="0" err="1">
                  <a:solidFill>
                    <a:srgbClr val="042B4A"/>
                  </a:solidFill>
                </a:rPr>
                <a:t>HiQ</a:t>
              </a:r>
              <a:r>
                <a:rPr lang="en-US" sz="2000" kern="1200" dirty="0">
                  <a:solidFill>
                    <a:srgbClr val="042B4A"/>
                  </a:solidFill>
                </a:rPr>
                <a:t>* </a:t>
              </a:r>
            </a:p>
            <a:p>
              <a:pPr marL="342900" lvl="0" indent="-342900" defTabSz="533400">
                <a:lnSpc>
                  <a:spcPct val="90000"/>
                </a:lnSpc>
                <a:spcBef>
                  <a:spcPct val="0"/>
                </a:spcBef>
                <a:spcAft>
                  <a:spcPct val="35000"/>
                </a:spcAft>
                <a:buAutoNum type="arabicPeriod"/>
              </a:pPr>
              <a:r>
                <a:rPr lang="en-US" sz="2000" kern="1200" dirty="0">
                  <a:solidFill>
                    <a:srgbClr val="042B4A"/>
                  </a:solidFill>
                </a:rPr>
                <a:t>Process ends</a:t>
              </a:r>
            </a:p>
            <a:p>
              <a:pPr marL="342900" lvl="0" indent="-342900" defTabSz="533400">
                <a:lnSpc>
                  <a:spcPct val="90000"/>
                </a:lnSpc>
                <a:spcBef>
                  <a:spcPct val="0"/>
                </a:spcBef>
                <a:spcAft>
                  <a:spcPct val="35000"/>
                </a:spcAft>
                <a:buAutoNum type="arabicPeriod"/>
              </a:pPr>
              <a:endParaRPr lang="en-US" sz="2000" kern="1200" dirty="0"/>
            </a:p>
          </p:txBody>
        </p:sp>
      </p:grpSp>
      <p:cxnSp>
        <p:nvCxnSpPr>
          <p:cNvPr id="10" name="Straight Arrow Connector 9"/>
          <p:cNvCxnSpPr/>
          <p:nvPr/>
        </p:nvCxnSpPr>
        <p:spPr>
          <a:xfrm>
            <a:off x="3054400" y="2235898"/>
            <a:ext cx="1024108" cy="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p:nvPicPr>
        <p:blipFill rotWithShape="1">
          <a:blip r:embed="rId3"/>
          <a:srcRect l="29007" t="24933" r="31776" b="48207"/>
          <a:stretch/>
        </p:blipFill>
        <p:spPr>
          <a:xfrm>
            <a:off x="7801896" y="5310714"/>
            <a:ext cx="1253613" cy="826831"/>
          </a:xfrm>
          <a:prstGeom prst="rect">
            <a:avLst/>
          </a:prstGeom>
        </p:spPr>
      </p:pic>
      <p:sp>
        <p:nvSpPr>
          <p:cNvPr id="13" name="Rectangle 12"/>
          <p:cNvSpPr/>
          <p:nvPr/>
        </p:nvSpPr>
        <p:spPr>
          <a:xfrm>
            <a:off x="205824" y="5201595"/>
            <a:ext cx="7566576" cy="646331"/>
          </a:xfrm>
          <a:prstGeom prst="rect">
            <a:avLst/>
          </a:prstGeom>
        </p:spPr>
        <p:txBody>
          <a:bodyPr wrap="square">
            <a:spAutoFit/>
          </a:bodyPr>
          <a:lstStyle/>
          <a:p>
            <a:r>
              <a:rPr lang="en-US" dirty="0">
                <a:solidFill>
                  <a:srgbClr val="042B4A"/>
                </a:solidFill>
              </a:rPr>
              <a:t>*If customer purchases refurbished laptop under Comcast Internet Essentials, </a:t>
            </a:r>
            <a:r>
              <a:rPr lang="en-US" b="1" dirty="0">
                <a:solidFill>
                  <a:srgbClr val="042B4A"/>
                </a:solidFill>
              </a:rPr>
              <a:t>DO NOT </a:t>
            </a:r>
            <a:r>
              <a:rPr lang="en-US" dirty="0">
                <a:solidFill>
                  <a:srgbClr val="042B4A"/>
                </a:solidFill>
              </a:rPr>
              <a:t>refer to </a:t>
            </a:r>
            <a:r>
              <a:rPr lang="en-US" dirty="0" err="1">
                <a:solidFill>
                  <a:srgbClr val="042B4A"/>
                </a:solidFill>
              </a:rPr>
              <a:t>HiQ</a:t>
            </a:r>
            <a:endParaRPr lang="en-US" dirty="0">
              <a:solidFill>
                <a:srgbClr val="042B4A"/>
              </a:solidFill>
            </a:endParaRPr>
          </a:p>
        </p:txBody>
      </p:sp>
      <p:sp>
        <p:nvSpPr>
          <p:cNvPr id="11" name="Slide Number Placeholder 10">
            <a:extLst>
              <a:ext uri="{FF2B5EF4-FFF2-40B4-BE49-F238E27FC236}">
                <a16:creationId xmlns:a16="http://schemas.microsoft.com/office/drawing/2014/main" id="{CE9D8032-3CF1-4CD1-B6B8-6E97BB1FBD7E}"/>
              </a:ext>
            </a:extLst>
          </p:cNvPr>
          <p:cNvSpPr>
            <a:spLocks noGrp="1"/>
          </p:cNvSpPr>
          <p:nvPr>
            <p:ph type="sldNum" sz="quarter" idx="12"/>
          </p:nvPr>
        </p:nvSpPr>
        <p:spPr/>
        <p:txBody>
          <a:bodyPr/>
          <a:lstStyle/>
          <a:p>
            <a:fld id="{9328AD13-F712-4A3D-B463-2C8DCA81B741}" type="slidenum">
              <a:rPr lang="en-US" smtClean="0"/>
              <a:t>24</a:t>
            </a:fld>
            <a:endParaRPr lang="en-US" dirty="0"/>
          </a:p>
        </p:txBody>
      </p:sp>
    </p:spTree>
    <p:extLst>
      <p:ext uri="{BB962C8B-B14F-4D97-AF65-F5344CB8AC3E}">
        <p14:creationId xmlns:p14="http://schemas.microsoft.com/office/powerpoint/2010/main" val="30290418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941BE8DD-6BA1-AD43-8321-0CEB068BCC7D}" type="slidenum">
              <a:rPr lang="en-US" smtClean="0"/>
              <a:pPr/>
              <a:t>25</a:t>
            </a:fld>
            <a:endParaRPr lang="en-US" dirty="0"/>
          </a:p>
        </p:txBody>
      </p:sp>
      <p:sp>
        <p:nvSpPr>
          <p:cNvPr id="4" name="Content Placeholder 3"/>
          <p:cNvSpPr>
            <a:spLocks noGrp="1"/>
          </p:cNvSpPr>
          <p:nvPr>
            <p:ph sz="quarter" idx="10"/>
          </p:nvPr>
        </p:nvSpPr>
        <p:spPr>
          <a:xfrm>
            <a:off x="171450" y="1446235"/>
            <a:ext cx="8789670" cy="4525963"/>
          </a:xfrm>
        </p:spPr>
        <p:txBody>
          <a:bodyPr>
            <a:normAutofit/>
          </a:bodyPr>
          <a:lstStyle/>
          <a:p>
            <a:pPr marL="257175" indent="-257175">
              <a:buFont typeface="Arial" panose="020B0604020202020204" pitchFamily="34" charset="0"/>
              <a:buChar char="•"/>
            </a:pPr>
            <a:endParaRPr lang="en-US" sz="3000" dirty="0">
              <a:solidFill>
                <a:schemeClr val="accent6"/>
              </a:solidFill>
            </a:endParaRPr>
          </a:p>
          <a:p>
            <a:endParaRPr lang="en-US" dirty="0"/>
          </a:p>
        </p:txBody>
      </p:sp>
      <p:sp>
        <p:nvSpPr>
          <p:cNvPr id="6" name="Title 5">
            <a:extLst>
              <a:ext uri="{FF2B5EF4-FFF2-40B4-BE49-F238E27FC236}">
                <a16:creationId xmlns:a16="http://schemas.microsoft.com/office/drawing/2014/main" id="{370DC127-8372-43BB-AA16-A2376080FFBF}"/>
              </a:ext>
            </a:extLst>
          </p:cNvPr>
          <p:cNvSpPr>
            <a:spLocks noGrp="1"/>
          </p:cNvSpPr>
          <p:nvPr>
            <p:ph type="title"/>
          </p:nvPr>
        </p:nvSpPr>
        <p:spPr>
          <a:xfrm>
            <a:off x="800571" y="112963"/>
            <a:ext cx="7131050" cy="954348"/>
          </a:xfrm>
        </p:spPr>
        <p:txBody>
          <a:bodyPr/>
          <a:lstStyle/>
          <a:p>
            <a:pPr algn="ctr"/>
            <a:r>
              <a:rPr lang="en-US" dirty="0"/>
              <a:t>Recording in MOSES</a:t>
            </a:r>
            <a:br>
              <a:rPr lang="en-US" dirty="0"/>
            </a:br>
            <a:r>
              <a:rPr lang="en-US" dirty="0" err="1"/>
              <a:t>HiQ</a:t>
            </a:r>
            <a:r>
              <a:rPr lang="en-US" dirty="0"/>
              <a:t> (Chromebook)</a:t>
            </a:r>
          </a:p>
        </p:txBody>
      </p:sp>
      <p:pic>
        <p:nvPicPr>
          <p:cNvPr id="7" name="Picture 6">
            <a:extLst>
              <a:ext uri="{FF2B5EF4-FFF2-40B4-BE49-F238E27FC236}">
                <a16:creationId xmlns:a16="http://schemas.microsoft.com/office/drawing/2014/main" id="{7D8ED165-D41C-4165-87E0-7F50BEBF8040}"/>
              </a:ext>
            </a:extLst>
          </p:cNvPr>
          <p:cNvPicPr>
            <a:picLocks noChangeAspect="1"/>
          </p:cNvPicPr>
          <p:nvPr/>
        </p:nvPicPr>
        <p:blipFill>
          <a:blip r:embed="rId3"/>
          <a:stretch>
            <a:fillRect/>
          </a:stretch>
        </p:blipFill>
        <p:spPr>
          <a:xfrm>
            <a:off x="270215" y="1328824"/>
            <a:ext cx="8592140" cy="4731862"/>
          </a:xfrm>
          <a:prstGeom prst="rect">
            <a:avLst/>
          </a:prstGeom>
        </p:spPr>
      </p:pic>
      <p:sp>
        <p:nvSpPr>
          <p:cNvPr id="8" name="Rectangle 7"/>
          <p:cNvSpPr/>
          <p:nvPr/>
        </p:nvSpPr>
        <p:spPr>
          <a:xfrm>
            <a:off x="398210" y="1937141"/>
            <a:ext cx="589936" cy="234373"/>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763730" y="1663923"/>
            <a:ext cx="560439" cy="258470"/>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20708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Suggested Messaging</a:t>
            </a:r>
          </a:p>
        </p:txBody>
      </p:sp>
      <p:sp>
        <p:nvSpPr>
          <p:cNvPr id="3" name="Content Placeholder 2"/>
          <p:cNvSpPr>
            <a:spLocks noGrp="1"/>
          </p:cNvSpPr>
          <p:nvPr>
            <p:ph idx="1"/>
          </p:nvPr>
        </p:nvSpPr>
        <p:spPr>
          <a:xfrm>
            <a:off x="457199" y="1315843"/>
            <a:ext cx="8229600" cy="4730999"/>
          </a:xfrm>
        </p:spPr>
        <p:txBody>
          <a:bodyPr>
            <a:noAutofit/>
          </a:bodyPr>
          <a:lstStyle/>
          <a:p>
            <a:pPr marL="0" indent="0">
              <a:lnSpc>
                <a:spcPct val="100000"/>
              </a:lnSpc>
              <a:spcBef>
                <a:spcPts val="600"/>
              </a:spcBef>
              <a:buNone/>
            </a:pPr>
            <a:r>
              <a:rPr lang="en-US" sz="2000" b="1" dirty="0"/>
              <a:t>No Internet Connectivity</a:t>
            </a:r>
            <a:r>
              <a:rPr lang="en-US" sz="2000" dirty="0"/>
              <a:t>:</a:t>
            </a:r>
          </a:p>
          <a:p>
            <a:pPr marL="0" indent="0">
              <a:lnSpc>
                <a:spcPct val="100000"/>
              </a:lnSpc>
              <a:spcBef>
                <a:spcPts val="600"/>
              </a:spcBef>
              <a:buNone/>
            </a:pPr>
            <a:r>
              <a:rPr lang="en-US" sz="2000" i="1" dirty="0"/>
              <a:t>LISTEN FOR CLUES:  I don’t have internet.  I can’t afford internet anymore.  My internet service was canceled. </a:t>
            </a:r>
          </a:p>
          <a:p>
            <a:pPr marL="0" indent="0">
              <a:buNone/>
            </a:pPr>
            <a:r>
              <a:rPr lang="en-US" sz="2000" i="1" dirty="0"/>
              <a:t>Counselor:  “Just so I understand, do you have internet access at home today (not including accessing the internet from a </a:t>
            </a:r>
            <a:r>
              <a:rPr lang="en-US" sz="2000" i="1" dirty="0" smtClean="0"/>
              <a:t>Smartphone or tablet)?”</a:t>
            </a:r>
            <a:endParaRPr lang="en-US" sz="2000" i="1" dirty="0"/>
          </a:p>
          <a:p>
            <a:pPr marL="0" indent="0">
              <a:lnSpc>
                <a:spcPct val="100000"/>
              </a:lnSpc>
              <a:spcBef>
                <a:spcPts val="600"/>
              </a:spcBef>
              <a:buNone/>
            </a:pPr>
            <a:endParaRPr lang="en-US" sz="2000" b="1" dirty="0"/>
          </a:p>
          <a:p>
            <a:pPr marL="0" indent="0">
              <a:lnSpc>
                <a:spcPct val="100000"/>
              </a:lnSpc>
              <a:spcBef>
                <a:spcPts val="600"/>
              </a:spcBef>
              <a:buNone/>
            </a:pPr>
            <a:r>
              <a:rPr lang="en-US" sz="2000" b="1" dirty="0"/>
              <a:t>Lacks a Device:</a:t>
            </a:r>
          </a:p>
          <a:p>
            <a:pPr marL="0" indent="0">
              <a:lnSpc>
                <a:spcPct val="100000"/>
              </a:lnSpc>
              <a:spcBef>
                <a:spcPts val="600"/>
              </a:spcBef>
              <a:buNone/>
            </a:pPr>
            <a:r>
              <a:rPr lang="en-US" sz="2000" i="1" dirty="0"/>
              <a:t>LISTEN FOR CLUES:  I don’t have a computer.  I can’t do job applications just using my phone.  I have to use my kid’s computer. </a:t>
            </a:r>
          </a:p>
          <a:p>
            <a:pPr marL="0" indent="0">
              <a:buNone/>
            </a:pPr>
            <a:r>
              <a:rPr lang="en-US" sz="2000" i="1" dirty="0"/>
              <a:t>Counselor:  “Just so I understand, do you have a computer (desktop, laptop or Chromebook), that you can use at home on a regular basis?  This device should not be a </a:t>
            </a:r>
            <a:r>
              <a:rPr lang="en-US" sz="2000" i="1" dirty="0" smtClean="0"/>
              <a:t>smartphone, tablet </a:t>
            </a:r>
            <a:r>
              <a:rPr lang="en-US" sz="2000" i="1" dirty="0"/>
              <a:t>or a child’s device that is used for schoolwork.”</a:t>
            </a:r>
          </a:p>
        </p:txBody>
      </p:sp>
      <p:sp>
        <p:nvSpPr>
          <p:cNvPr id="5" name="Slide Number Placeholder 4"/>
          <p:cNvSpPr>
            <a:spLocks noGrp="1"/>
          </p:cNvSpPr>
          <p:nvPr>
            <p:ph type="sldNum" sz="quarter" idx="12"/>
          </p:nvPr>
        </p:nvSpPr>
        <p:spPr/>
        <p:txBody>
          <a:bodyPr/>
          <a:lstStyle/>
          <a:p>
            <a:fld id="{9328AD13-F712-4A3D-B463-2C8DCA81B741}" type="slidenum">
              <a:rPr lang="en-US" smtClean="0"/>
              <a:t>26</a:t>
            </a:fld>
            <a:endParaRPr lang="en-US" dirty="0"/>
          </a:p>
        </p:txBody>
      </p:sp>
    </p:spTree>
    <p:extLst>
      <p:ext uri="{BB962C8B-B14F-4D97-AF65-F5344CB8AC3E}">
        <p14:creationId xmlns:p14="http://schemas.microsoft.com/office/powerpoint/2010/main" val="38992492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7794" y="131744"/>
            <a:ext cx="5737122" cy="954348"/>
          </a:xfrm>
        </p:spPr>
        <p:txBody>
          <a:bodyPr/>
          <a:lstStyle/>
          <a:p>
            <a:r>
              <a:rPr lang="en-US" dirty="0"/>
              <a:t>Barrier 3: Digital Literacy</a:t>
            </a:r>
          </a:p>
        </p:txBody>
      </p:sp>
      <p:grpSp>
        <p:nvGrpSpPr>
          <p:cNvPr id="4" name="Group 3"/>
          <p:cNvGrpSpPr/>
          <p:nvPr/>
        </p:nvGrpSpPr>
        <p:grpSpPr>
          <a:xfrm>
            <a:off x="915641" y="1888164"/>
            <a:ext cx="2002972" cy="812801"/>
            <a:chOff x="2439674" y="5046077"/>
            <a:chExt cx="883397" cy="441698"/>
          </a:xfrm>
        </p:grpSpPr>
        <p:sp>
          <p:nvSpPr>
            <p:cNvPr id="8" name="Rounded Rectangle 7"/>
            <p:cNvSpPr/>
            <p:nvPr/>
          </p:nvSpPr>
          <p:spPr>
            <a:xfrm>
              <a:off x="2439674" y="5046077"/>
              <a:ext cx="883397" cy="441698"/>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9" name="Rounded Rectangle 4"/>
            <p:cNvSpPr txBox="1"/>
            <p:nvPr/>
          </p:nvSpPr>
          <p:spPr>
            <a:xfrm>
              <a:off x="2452611" y="5059014"/>
              <a:ext cx="857523" cy="4158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b="1" strike="noStrike" kern="1200" dirty="0">
                  <a:solidFill>
                    <a:srgbClr val="112638"/>
                  </a:solidFill>
                </a:rPr>
                <a:t>Refer to Resources</a:t>
              </a:r>
            </a:p>
          </p:txBody>
        </p:sp>
      </p:grpSp>
      <p:grpSp>
        <p:nvGrpSpPr>
          <p:cNvPr id="5" name="Group 4"/>
          <p:cNvGrpSpPr/>
          <p:nvPr/>
        </p:nvGrpSpPr>
        <p:grpSpPr>
          <a:xfrm>
            <a:off x="4756355" y="1575602"/>
            <a:ext cx="3357131" cy="1728037"/>
            <a:chOff x="5055564" y="5279863"/>
            <a:chExt cx="935887" cy="441698"/>
          </a:xfrm>
        </p:grpSpPr>
        <p:sp>
          <p:nvSpPr>
            <p:cNvPr id="6" name="Rounded Rectangle 5"/>
            <p:cNvSpPr/>
            <p:nvPr/>
          </p:nvSpPr>
          <p:spPr>
            <a:xfrm>
              <a:off x="5055564" y="5279863"/>
              <a:ext cx="883397" cy="441698"/>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7" name="Rounded Rectangle 6"/>
            <p:cNvSpPr txBox="1"/>
            <p:nvPr/>
          </p:nvSpPr>
          <p:spPr>
            <a:xfrm>
              <a:off x="5112832" y="5279863"/>
              <a:ext cx="878619" cy="41582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 tIns="7620" rIns="7620" bIns="7620" numCol="1" spcCol="1270" anchor="ctr" anchorCtr="0">
              <a:noAutofit/>
            </a:bodyPr>
            <a:lstStyle/>
            <a:p>
              <a:pPr marL="228600" lvl="0" indent="-228600" defTabSz="533400">
                <a:lnSpc>
                  <a:spcPct val="90000"/>
                </a:lnSpc>
                <a:spcBef>
                  <a:spcPct val="0"/>
                </a:spcBef>
                <a:spcAft>
                  <a:spcPct val="35000"/>
                </a:spcAft>
                <a:buFont typeface="+mj-lt"/>
                <a:buAutoNum type="arabicPeriod"/>
              </a:pPr>
              <a:r>
                <a:rPr lang="en-US" kern="1200" dirty="0">
                  <a:solidFill>
                    <a:srgbClr val="112638"/>
                  </a:solidFill>
                </a:rPr>
                <a:t>Career Center Resources</a:t>
              </a:r>
            </a:p>
            <a:p>
              <a:pPr marL="228600" lvl="0" indent="-228600" defTabSz="533400">
                <a:lnSpc>
                  <a:spcPct val="90000"/>
                </a:lnSpc>
                <a:spcBef>
                  <a:spcPct val="0"/>
                </a:spcBef>
                <a:spcAft>
                  <a:spcPct val="35000"/>
                </a:spcAft>
                <a:buFont typeface="+mj-lt"/>
                <a:buAutoNum type="arabicPeriod"/>
              </a:pPr>
              <a:r>
                <a:rPr lang="en-US" dirty="0">
                  <a:solidFill>
                    <a:srgbClr val="112638"/>
                  </a:solidFill>
                </a:rPr>
                <a:t>Online Resources</a:t>
              </a:r>
              <a:endParaRPr lang="en-US" kern="1200" dirty="0">
                <a:solidFill>
                  <a:srgbClr val="112638"/>
                </a:solidFill>
              </a:endParaRPr>
            </a:p>
            <a:p>
              <a:pPr marL="228600" lvl="0" indent="-228600" defTabSz="533400">
                <a:lnSpc>
                  <a:spcPct val="90000"/>
                </a:lnSpc>
                <a:spcBef>
                  <a:spcPct val="0"/>
                </a:spcBef>
                <a:spcAft>
                  <a:spcPct val="35000"/>
                </a:spcAft>
                <a:buFont typeface="+mj-lt"/>
                <a:buAutoNum type="arabicPeriod"/>
              </a:pPr>
              <a:r>
                <a:rPr lang="en-US" kern="1200" dirty="0" err="1">
                  <a:solidFill>
                    <a:srgbClr val="112638"/>
                  </a:solidFill>
                </a:rPr>
                <a:t>Skillbase</a:t>
              </a:r>
              <a:r>
                <a:rPr lang="en-US" kern="1200" dirty="0">
                  <a:solidFill>
                    <a:srgbClr val="112638"/>
                  </a:solidFill>
                </a:rPr>
                <a:t> Website, Tech Goes Home</a:t>
              </a:r>
            </a:p>
            <a:p>
              <a:pPr marL="228600" lvl="0" indent="-228600" defTabSz="533400">
                <a:lnSpc>
                  <a:spcPct val="90000"/>
                </a:lnSpc>
                <a:spcBef>
                  <a:spcPct val="0"/>
                </a:spcBef>
                <a:spcAft>
                  <a:spcPct val="35000"/>
                </a:spcAft>
                <a:buFont typeface="+mj-lt"/>
                <a:buAutoNum type="arabicPeriod"/>
              </a:pPr>
              <a:r>
                <a:rPr lang="en-US" kern="1200" dirty="0">
                  <a:solidFill>
                    <a:srgbClr val="112638"/>
                  </a:solidFill>
                </a:rPr>
                <a:t>Process Ends</a:t>
              </a:r>
            </a:p>
          </p:txBody>
        </p:sp>
      </p:grpSp>
      <p:cxnSp>
        <p:nvCxnSpPr>
          <p:cNvPr id="10" name="Straight Arrow Connector 9"/>
          <p:cNvCxnSpPr/>
          <p:nvPr/>
        </p:nvCxnSpPr>
        <p:spPr>
          <a:xfrm>
            <a:off x="2935753" y="2273574"/>
            <a:ext cx="1820602" cy="20990"/>
          </a:xfrm>
          <a:prstGeom prst="straightConnector1">
            <a:avLst/>
          </a:prstGeom>
          <a:ln w="50800">
            <a:solidFill>
              <a:srgbClr val="139876"/>
            </a:solidFill>
            <a:tailEnd type="triangle"/>
          </a:ln>
        </p:spPr>
        <p:style>
          <a:lnRef idx="2">
            <a:schemeClr val="accent1"/>
          </a:lnRef>
          <a:fillRef idx="0">
            <a:schemeClr val="accent1"/>
          </a:fillRef>
          <a:effectRef idx="1">
            <a:schemeClr val="accent1"/>
          </a:effectRef>
          <a:fontRef idx="minor">
            <a:schemeClr val="tx1"/>
          </a:fontRef>
        </p:style>
      </p:cxnSp>
      <p:sp>
        <p:nvSpPr>
          <p:cNvPr id="17" name="Rectangle 16"/>
          <p:cNvSpPr/>
          <p:nvPr/>
        </p:nvSpPr>
        <p:spPr>
          <a:xfrm>
            <a:off x="496412" y="3444546"/>
            <a:ext cx="8113486" cy="1754326"/>
          </a:xfrm>
          <a:prstGeom prst="rect">
            <a:avLst/>
          </a:prstGeom>
        </p:spPr>
        <p:txBody>
          <a:bodyPr wrap="square">
            <a:spAutoFit/>
          </a:bodyPr>
          <a:lstStyle/>
          <a:p>
            <a:r>
              <a:rPr lang="en-US" i="1" dirty="0">
                <a:solidFill>
                  <a:srgbClr val="112638"/>
                </a:solidFill>
              </a:rPr>
              <a:t>Do you need help with any of the following: </a:t>
            </a:r>
          </a:p>
          <a:p>
            <a:pPr marL="285750" indent="-285750">
              <a:buFont typeface="Arial" panose="020B0604020202020204" pitchFamily="34" charset="0"/>
              <a:buChar char="•"/>
            </a:pPr>
            <a:r>
              <a:rPr lang="en-US" i="1" dirty="0">
                <a:solidFill>
                  <a:srgbClr val="112638"/>
                </a:solidFill>
              </a:rPr>
              <a:t>accessing the internet, </a:t>
            </a:r>
          </a:p>
          <a:p>
            <a:pPr marL="285750" indent="-285750">
              <a:buFont typeface="Arial" panose="020B0604020202020204" pitchFamily="34" charset="0"/>
              <a:buChar char="•"/>
            </a:pPr>
            <a:r>
              <a:rPr lang="en-US" i="1" dirty="0">
                <a:solidFill>
                  <a:srgbClr val="112638"/>
                </a:solidFill>
              </a:rPr>
              <a:t>setting up and using a computer or application, </a:t>
            </a:r>
          </a:p>
          <a:p>
            <a:pPr marL="285750" indent="-285750">
              <a:buFont typeface="Arial" panose="020B0604020202020204" pitchFamily="34" charset="0"/>
              <a:buChar char="•"/>
            </a:pPr>
            <a:r>
              <a:rPr lang="en-US" i="1" dirty="0">
                <a:solidFill>
                  <a:srgbClr val="112638"/>
                </a:solidFill>
              </a:rPr>
              <a:t>setting up an email account,</a:t>
            </a:r>
          </a:p>
          <a:p>
            <a:pPr marL="285750" indent="-285750">
              <a:buFont typeface="Arial" panose="020B0604020202020204" pitchFamily="34" charset="0"/>
              <a:buChar char="•"/>
            </a:pPr>
            <a:r>
              <a:rPr lang="en-US" i="1" dirty="0">
                <a:solidFill>
                  <a:srgbClr val="112638"/>
                </a:solidFill>
              </a:rPr>
              <a:t>using word processing software to create a resume and cover letter, or</a:t>
            </a:r>
          </a:p>
          <a:p>
            <a:pPr marL="285750" indent="-285750">
              <a:buFont typeface="Arial" panose="020B0604020202020204" pitchFamily="34" charset="0"/>
              <a:buChar char="•"/>
            </a:pPr>
            <a:r>
              <a:rPr lang="en-US" i="1" dirty="0">
                <a:solidFill>
                  <a:srgbClr val="112638"/>
                </a:solidFill>
              </a:rPr>
              <a:t>performing specific online tasks, such as searching and applying for a job.”</a:t>
            </a:r>
          </a:p>
        </p:txBody>
      </p:sp>
      <p:sp>
        <p:nvSpPr>
          <p:cNvPr id="3" name="Slide Number Placeholder 2">
            <a:extLst>
              <a:ext uri="{FF2B5EF4-FFF2-40B4-BE49-F238E27FC236}">
                <a16:creationId xmlns:a16="http://schemas.microsoft.com/office/drawing/2014/main" id="{49D1668A-0EAF-4072-B0F4-3097364BF9CD}"/>
              </a:ext>
            </a:extLst>
          </p:cNvPr>
          <p:cNvSpPr>
            <a:spLocks noGrp="1"/>
          </p:cNvSpPr>
          <p:nvPr>
            <p:ph type="sldNum" sz="quarter" idx="12"/>
          </p:nvPr>
        </p:nvSpPr>
        <p:spPr/>
        <p:txBody>
          <a:bodyPr/>
          <a:lstStyle/>
          <a:p>
            <a:fld id="{9328AD13-F712-4A3D-B463-2C8DCA81B741}" type="slidenum">
              <a:rPr lang="en-US" smtClean="0"/>
              <a:t>27</a:t>
            </a:fld>
            <a:endParaRPr lang="en-US" dirty="0"/>
          </a:p>
        </p:txBody>
      </p:sp>
    </p:spTree>
    <p:extLst>
      <p:ext uri="{BB962C8B-B14F-4D97-AF65-F5344CB8AC3E}">
        <p14:creationId xmlns:p14="http://schemas.microsoft.com/office/powerpoint/2010/main" val="17500959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9328AD13-F712-4A3D-B463-2C8DCA81B741}" type="slidenum">
              <a:rPr lang="en-US" smtClean="0"/>
              <a:t>28</a:t>
            </a:fld>
            <a:endParaRPr lang="en-US" dirty="0"/>
          </a:p>
        </p:txBody>
      </p:sp>
      <p:pic>
        <p:nvPicPr>
          <p:cNvPr id="6" name="Picture 5">
            <a:extLst>
              <a:ext uri="{FF2B5EF4-FFF2-40B4-BE49-F238E27FC236}">
                <a16:creationId xmlns:a16="http://schemas.microsoft.com/office/drawing/2014/main" id="{BAA742F0-E2EB-428C-99DF-8F8AB0256A15}"/>
              </a:ext>
            </a:extLst>
          </p:cNvPr>
          <p:cNvPicPr>
            <a:picLocks noChangeAspect="1"/>
          </p:cNvPicPr>
          <p:nvPr/>
        </p:nvPicPr>
        <p:blipFill>
          <a:blip r:embed="rId3"/>
          <a:stretch>
            <a:fillRect/>
          </a:stretch>
        </p:blipFill>
        <p:spPr>
          <a:xfrm>
            <a:off x="317003" y="1285425"/>
            <a:ext cx="8595360" cy="4805659"/>
          </a:xfrm>
          <a:prstGeom prst="rect">
            <a:avLst/>
          </a:prstGeom>
        </p:spPr>
      </p:pic>
      <p:sp>
        <p:nvSpPr>
          <p:cNvPr id="7" name="Title 5">
            <a:extLst>
              <a:ext uri="{FF2B5EF4-FFF2-40B4-BE49-F238E27FC236}">
                <a16:creationId xmlns:a16="http://schemas.microsoft.com/office/drawing/2014/main" id="{370DC127-8372-43BB-AA16-A2376080FFBF}"/>
              </a:ext>
            </a:extLst>
          </p:cNvPr>
          <p:cNvSpPr>
            <a:spLocks noGrp="1"/>
          </p:cNvSpPr>
          <p:nvPr>
            <p:ph type="title"/>
          </p:nvPr>
        </p:nvSpPr>
        <p:spPr>
          <a:xfrm>
            <a:off x="800571" y="112963"/>
            <a:ext cx="7131050" cy="954348"/>
          </a:xfrm>
        </p:spPr>
        <p:txBody>
          <a:bodyPr/>
          <a:lstStyle/>
          <a:p>
            <a:pPr algn="ctr"/>
            <a:r>
              <a:rPr lang="en-US" dirty="0"/>
              <a:t>Recording in MOSES</a:t>
            </a:r>
            <a:br>
              <a:rPr lang="en-US" dirty="0"/>
            </a:br>
            <a:r>
              <a:rPr lang="en-US" dirty="0"/>
              <a:t>Digital Literacy</a:t>
            </a:r>
          </a:p>
        </p:txBody>
      </p:sp>
      <p:sp>
        <p:nvSpPr>
          <p:cNvPr id="8" name="Rectangle 7"/>
          <p:cNvSpPr/>
          <p:nvPr/>
        </p:nvSpPr>
        <p:spPr>
          <a:xfrm>
            <a:off x="427706" y="2110620"/>
            <a:ext cx="589936" cy="234373"/>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4793226" y="1852150"/>
            <a:ext cx="560439" cy="258470"/>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713914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961" y="1327355"/>
            <a:ext cx="8509819" cy="4717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40658" y="175989"/>
            <a:ext cx="7131050" cy="954348"/>
          </a:xfrm>
        </p:spPr>
        <p:txBody>
          <a:bodyPr/>
          <a:lstStyle/>
          <a:p>
            <a:pPr algn="ctr"/>
            <a:r>
              <a:rPr lang="en-US" dirty="0"/>
              <a:t>MIC Support Service Referrals</a:t>
            </a:r>
          </a:p>
        </p:txBody>
      </p:sp>
      <p:sp>
        <p:nvSpPr>
          <p:cNvPr id="5" name="Slide Number Placeholder 4"/>
          <p:cNvSpPr>
            <a:spLocks noGrp="1"/>
          </p:cNvSpPr>
          <p:nvPr>
            <p:ph type="sldNum" sz="quarter" idx="12"/>
          </p:nvPr>
        </p:nvSpPr>
        <p:spPr/>
        <p:txBody>
          <a:bodyPr/>
          <a:lstStyle/>
          <a:p>
            <a:fld id="{9328AD13-F712-4A3D-B463-2C8DCA81B741}" type="slidenum">
              <a:rPr lang="en-US" smtClean="0"/>
              <a:t>29</a:t>
            </a:fld>
            <a:endParaRPr lang="en-US" dirty="0"/>
          </a:p>
        </p:txBody>
      </p:sp>
      <p:sp>
        <p:nvSpPr>
          <p:cNvPr id="3" name="Rectangle 2"/>
          <p:cNvSpPr/>
          <p:nvPr/>
        </p:nvSpPr>
        <p:spPr>
          <a:xfrm>
            <a:off x="501446" y="2066376"/>
            <a:ext cx="589936" cy="234373"/>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793226" y="1807906"/>
            <a:ext cx="560439" cy="258470"/>
          </a:xfrm>
          <a:prstGeom prst="rect">
            <a:avLst/>
          </a:prstGeom>
          <a:noFill/>
          <a:ln w="28575">
            <a:solidFill>
              <a:srgbClr val="C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49411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941BE8DD-6BA1-AD43-8321-0CEB068BCC7D}" type="slidenum">
              <a:rPr lang="en-US" smtClean="0"/>
              <a:pPr/>
              <a:t>3</a:t>
            </a:fld>
            <a:endParaRPr lang="en-US" dirty="0"/>
          </a:p>
        </p:txBody>
      </p:sp>
      <p:sp>
        <p:nvSpPr>
          <p:cNvPr id="6" name="Title 1"/>
          <p:cNvSpPr txBox="1">
            <a:spLocks/>
          </p:cNvSpPr>
          <p:nvPr/>
        </p:nvSpPr>
        <p:spPr>
          <a:xfrm>
            <a:off x="960419" y="41483"/>
            <a:ext cx="7162799" cy="1161675"/>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gn="ctr"/>
            <a:r>
              <a:rPr lang="en-US" b="1" dirty="0"/>
              <a:t>Mass Internet Connect Launch</a:t>
            </a:r>
          </a:p>
        </p:txBody>
      </p:sp>
      <p:sp>
        <p:nvSpPr>
          <p:cNvPr id="2" name="Rectangle 1"/>
          <p:cNvSpPr/>
          <p:nvPr/>
        </p:nvSpPr>
        <p:spPr>
          <a:xfrm>
            <a:off x="530942" y="1428416"/>
            <a:ext cx="8155857" cy="3477875"/>
          </a:xfrm>
          <a:prstGeom prst="rect">
            <a:avLst/>
          </a:prstGeom>
        </p:spPr>
        <p:txBody>
          <a:bodyPr wrap="square">
            <a:spAutoFit/>
          </a:bodyPr>
          <a:lstStyle/>
          <a:p>
            <a:pPr fontAlgn="base"/>
            <a:r>
              <a:rPr lang="en-US" sz="2200" dirty="0">
                <a:solidFill>
                  <a:srgbClr val="112638"/>
                </a:solidFill>
              </a:rPr>
              <a:t>Launch date and public announcement TBD</a:t>
            </a:r>
          </a:p>
          <a:p>
            <a:pPr fontAlgn="base"/>
            <a:endParaRPr lang="en-US" sz="2200" dirty="0">
              <a:solidFill>
                <a:srgbClr val="112638"/>
              </a:solidFill>
            </a:endParaRPr>
          </a:p>
          <a:p>
            <a:pPr fontAlgn="base"/>
            <a:r>
              <a:rPr lang="en-US" sz="2200" b="1" dirty="0">
                <a:solidFill>
                  <a:srgbClr val="112638"/>
                </a:solidFill>
              </a:rPr>
              <a:t>Pre-launch:</a:t>
            </a:r>
          </a:p>
          <a:p>
            <a:pPr marL="285750" indent="-285750" fontAlgn="base">
              <a:buFont typeface="Arial" panose="020B0604020202020204" pitchFamily="34" charset="0"/>
              <a:buChar char="•"/>
            </a:pPr>
            <a:r>
              <a:rPr lang="en-US" sz="2200" dirty="0">
                <a:solidFill>
                  <a:srgbClr val="112638"/>
                </a:solidFill>
              </a:rPr>
              <a:t>Career Centers identify customers who may be eligible for this program</a:t>
            </a:r>
          </a:p>
          <a:p>
            <a:pPr fontAlgn="base"/>
            <a:endParaRPr lang="en-US" sz="2200" dirty="0">
              <a:solidFill>
                <a:srgbClr val="112638"/>
              </a:solidFill>
            </a:endParaRPr>
          </a:p>
          <a:p>
            <a:pPr fontAlgn="base"/>
            <a:r>
              <a:rPr lang="en-US" sz="2200" b="1" dirty="0">
                <a:solidFill>
                  <a:srgbClr val="112638"/>
                </a:solidFill>
              </a:rPr>
              <a:t>Soft launch </a:t>
            </a:r>
          </a:p>
          <a:p>
            <a:pPr marL="285750" indent="-285750" fontAlgn="base">
              <a:buFont typeface="Arial" panose="020B0604020202020204" pitchFamily="34" charset="0"/>
              <a:buChar char="•"/>
            </a:pPr>
            <a:r>
              <a:rPr lang="en-US" sz="2200" dirty="0" smtClean="0">
                <a:solidFill>
                  <a:srgbClr val="112638"/>
                </a:solidFill>
              </a:rPr>
              <a:t>Target </a:t>
            </a:r>
            <a:r>
              <a:rPr lang="en-US" sz="2200" dirty="0">
                <a:solidFill>
                  <a:srgbClr val="112638"/>
                </a:solidFill>
              </a:rPr>
              <a:t>soft launch date is December 30th. </a:t>
            </a:r>
          </a:p>
          <a:p>
            <a:pPr marL="285750" indent="-285750" fontAlgn="base">
              <a:buFont typeface="Arial" panose="020B0604020202020204" pitchFamily="34" charset="0"/>
              <a:buChar char="•"/>
            </a:pPr>
            <a:r>
              <a:rPr lang="en-US" sz="2200" dirty="0">
                <a:solidFill>
                  <a:srgbClr val="112638"/>
                </a:solidFill>
              </a:rPr>
              <a:t>Soft launch date is when customers can be contacted and enrolled in the program prior to a public announcement.</a:t>
            </a:r>
          </a:p>
        </p:txBody>
      </p:sp>
    </p:spTree>
    <p:extLst>
      <p:ext uri="{BB962C8B-B14F-4D97-AF65-F5344CB8AC3E}">
        <p14:creationId xmlns:p14="http://schemas.microsoft.com/office/powerpoint/2010/main" val="16809237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131744"/>
            <a:ext cx="7131050" cy="954348"/>
          </a:xfrm>
        </p:spPr>
        <p:txBody>
          <a:bodyPr/>
          <a:lstStyle/>
          <a:p>
            <a:pPr algn="ctr"/>
            <a:r>
              <a:rPr lang="en-US" dirty="0"/>
              <a:t>MOSES DATA ENTRY</a:t>
            </a:r>
          </a:p>
        </p:txBody>
      </p:sp>
      <p:sp>
        <p:nvSpPr>
          <p:cNvPr id="5" name="Slide Number Placeholder 4"/>
          <p:cNvSpPr>
            <a:spLocks noGrp="1"/>
          </p:cNvSpPr>
          <p:nvPr>
            <p:ph type="sldNum" sz="quarter" idx="12"/>
          </p:nvPr>
        </p:nvSpPr>
        <p:spPr/>
        <p:txBody>
          <a:bodyPr/>
          <a:lstStyle/>
          <a:p>
            <a:fld id="{9328AD13-F712-4A3D-B463-2C8DCA81B741}" type="slidenum">
              <a:rPr lang="en-US" smtClean="0"/>
              <a:t>30</a:t>
            </a:fld>
            <a:endParaRPr lang="en-US" dirty="0"/>
          </a:p>
        </p:txBody>
      </p:sp>
      <p:sp>
        <p:nvSpPr>
          <p:cNvPr id="6" name="Rectangle 5"/>
          <p:cNvSpPr/>
          <p:nvPr/>
        </p:nvSpPr>
        <p:spPr>
          <a:xfrm>
            <a:off x="125730" y="1372447"/>
            <a:ext cx="8915031" cy="3477875"/>
          </a:xfrm>
          <a:prstGeom prst="rect">
            <a:avLst/>
          </a:prstGeom>
        </p:spPr>
        <p:txBody>
          <a:bodyPr wrap="square">
            <a:spAutoFit/>
          </a:bodyPr>
          <a:lstStyle/>
          <a:p>
            <a:r>
              <a:rPr lang="en-US" sz="3200" b="1" i="1" dirty="0">
                <a:solidFill>
                  <a:srgbClr val="112638"/>
                </a:solidFill>
              </a:rPr>
              <a:t>Some MOSES rules:</a:t>
            </a:r>
          </a:p>
          <a:p>
            <a:endParaRPr lang="en-US" sz="2000" dirty="0">
              <a:solidFill>
                <a:srgbClr val="112638"/>
              </a:solidFill>
            </a:endParaRPr>
          </a:p>
          <a:p>
            <a:pPr marL="342900" indent="-342900">
              <a:buFont typeface="Arial" panose="020B0604020202020204" pitchFamily="34" charset="0"/>
              <a:buChar char="•"/>
            </a:pPr>
            <a:r>
              <a:rPr lang="en-US" sz="2800" dirty="0">
                <a:solidFill>
                  <a:srgbClr val="112638"/>
                </a:solidFill>
              </a:rPr>
              <a:t>Do not backdate the support service referrals service</a:t>
            </a:r>
          </a:p>
          <a:p>
            <a:pPr marL="342900" indent="-342900">
              <a:buFont typeface="Arial" panose="020B0604020202020204" pitchFamily="34" charset="0"/>
              <a:buChar char="•"/>
            </a:pPr>
            <a:r>
              <a:rPr lang="en-US" sz="2800" dirty="0">
                <a:solidFill>
                  <a:srgbClr val="112638"/>
                </a:solidFill>
              </a:rPr>
              <a:t>Do not enter the Comcast Subsidy service until you have the account number</a:t>
            </a:r>
          </a:p>
          <a:p>
            <a:pPr marL="342900" indent="-342900">
              <a:buFont typeface="Arial" panose="020B0604020202020204" pitchFamily="34" charset="0"/>
              <a:buChar char="•"/>
            </a:pPr>
            <a:r>
              <a:rPr lang="en-US" sz="2800" dirty="0">
                <a:solidFill>
                  <a:srgbClr val="112638"/>
                </a:solidFill>
              </a:rPr>
              <a:t>Do not include any spaces or separators of any kind in the Comcast Subsidy account number</a:t>
            </a:r>
          </a:p>
          <a:p>
            <a:pPr marL="342900" indent="-342900">
              <a:buFont typeface="Arial" panose="020B0604020202020204" pitchFamily="34" charset="0"/>
              <a:buChar char="•"/>
            </a:pPr>
            <a:r>
              <a:rPr lang="en-US" sz="2800" dirty="0">
                <a:solidFill>
                  <a:srgbClr val="112638"/>
                </a:solidFill>
              </a:rPr>
              <a:t>Do not use PO Boxes for the Shipping (Mailing) Address</a:t>
            </a:r>
          </a:p>
        </p:txBody>
      </p:sp>
      <p:pic>
        <p:nvPicPr>
          <p:cNvPr id="7" name="Picture 2" descr="Comcast Corporation | 1BusinessWor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7555" y="5269142"/>
            <a:ext cx="988141" cy="84491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stretch>
            <a:fillRect/>
          </a:stretch>
        </p:blipFill>
        <p:spPr>
          <a:xfrm>
            <a:off x="420329" y="5448557"/>
            <a:ext cx="1834638" cy="465874"/>
          </a:xfrm>
          <a:prstGeom prst="rect">
            <a:avLst/>
          </a:prstGeom>
        </p:spPr>
      </p:pic>
      <p:pic>
        <p:nvPicPr>
          <p:cNvPr id="9" name="Picture 8"/>
          <p:cNvPicPr>
            <a:picLocks noChangeAspect="1"/>
          </p:cNvPicPr>
          <p:nvPr/>
        </p:nvPicPr>
        <p:blipFill>
          <a:blip r:embed="rId5"/>
          <a:stretch>
            <a:fillRect/>
          </a:stretch>
        </p:blipFill>
        <p:spPr>
          <a:xfrm>
            <a:off x="4781313" y="5234188"/>
            <a:ext cx="1803837" cy="710450"/>
          </a:xfrm>
          <a:prstGeom prst="rect">
            <a:avLst/>
          </a:prstGeom>
        </p:spPr>
      </p:pic>
      <p:pic>
        <p:nvPicPr>
          <p:cNvPr id="10" name="Picture 9"/>
          <p:cNvPicPr>
            <a:picLocks noChangeAspect="1"/>
          </p:cNvPicPr>
          <p:nvPr/>
        </p:nvPicPr>
        <p:blipFill rotWithShape="1">
          <a:blip r:embed="rId6"/>
          <a:srcRect l="19770" t="24933" r="23472" b="48207"/>
          <a:stretch/>
        </p:blipFill>
        <p:spPr>
          <a:xfrm>
            <a:off x="7226475" y="5288215"/>
            <a:ext cx="1814286" cy="826831"/>
          </a:xfrm>
          <a:prstGeom prst="rect">
            <a:avLst/>
          </a:prstGeom>
        </p:spPr>
      </p:pic>
    </p:spTree>
    <p:extLst>
      <p:ext uri="{BB962C8B-B14F-4D97-AF65-F5344CB8AC3E}">
        <p14:creationId xmlns:p14="http://schemas.microsoft.com/office/powerpoint/2010/main" val="23683160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131744"/>
            <a:ext cx="7131050" cy="954348"/>
          </a:xfrm>
        </p:spPr>
        <p:txBody>
          <a:bodyPr/>
          <a:lstStyle/>
          <a:p>
            <a:pPr algn="ctr"/>
            <a:r>
              <a:rPr lang="en-US" dirty="0"/>
              <a:t>MOSES DATA ENTRY</a:t>
            </a:r>
          </a:p>
        </p:txBody>
      </p:sp>
      <p:sp>
        <p:nvSpPr>
          <p:cNvPr id="5" name="Slide Number Placeholder 4"/>
          <p:cNvSpPr>
            <a:spLocks noGrp="1"/>
          </p:cNvSpPr>
          <p:nvPr>
            <p:ph type="sldNum" sz="quarter" idx="12"/>
          </p:nvPr>
        </p:nvSpPr>
        <p:spPr/>
        <p:txBody>
          <a:bodyPr/>
          <a:lstStyle/>
          <a:p>
            <a:fld id="{9328AD13-F712-4A3D-B463-2C8DCA81B741}" type="slidenum">
              <a:rPr lang="en-US" smtClean="0"/>
              <a:t>31</a:t>
            </a:fld>
            <a:endParaRPr lang="en-US" dirty="0"/>
          </a:p>
        </p:txBody>
      </p:sp>
      <p:sp>
        <p:nvSpPr>
          <p:cNvPr id="6" name="Rectangle 5"/>
          <p:cNvSpPr/>
          <p:nvPr/>
        </p:nvSpPr>
        <p:spPr>
          <a:xfrm>
            <a:off x="125730" y="1372447"/>
            <a:ext cx="8915031" cy="738664"/>
          </a:xfrm>
          <a:prstGeom prst="rect">
            <a:avLst/>
          </a:prstGeom>
        </p:spPr>
        <p:txBody>
          <a:bodyPr wrap="square">
            <a:spAutoFit/>
          </a:bodyPr>
          <a:lstStyle/>
          <a:p>
            <a:r>
              <a:rPr lang="en-US" sz="2400" i="1" dirty="0">
                <a:solidFill>
                  <a:schemeClr val="accent6"/>
                </a:solidFill>
              </a:rPr>
              <a:t>Residence (or Service) Address:</a:t>
            </a:r>
          </a:p>
          <a:p>
            <a:r>
              <a:rPr lang="en-US" dirty="0">
                <a:solidFill>
                  <a:schemeClr val="accent6"/>
                </a:solidFill>
              </a:rPr>
              <a:t>This is the address where the customer resides and from where they will access the Internet</a:t>
            </a:r>
          </a:p>
        </p:txBody>
      </p:sp>
      <p:pic>
        <p:nvPicPr>
          <p:cNvPr id="14" name="Picture 13">
            <a:extLst>
              <a:ext uri="{FF2B5EF4-FFF2-40B4-BE49-F238E27FC236}">
                <a16:creationId xmlns:a16="http://schemas.microsoft.com/office/drawing/2014/main" id="{E584B825-C9ED-4823-A5C6-2B5741B7FAAD}"/>
              </a:ext>
            </a:extLst>
          </p:cNvPr>
          <p:cNvPicPr>
            <a:picLocks noChangeAspect="1"/>
          </p:cNvPicPr>
          <p:nvPr/>
        </p:nvPicPr>
        <p:blipFill>
          <a:blip r:embed="rId3"/>
          <a:stretch>
            <a:fillRect/>
          </a:stretch>
        </p:blipFill>
        <p:spPr>
          <a:xfrm>
            <a:off x="838666" y="2194561"/>
            <a:ext cx="7466667" cy="3989070"/>
          </a:xfrm>
          <a:prstGeom prst="rect">
            <a:avLst/>
          </a:prstGeom>
        </p:spPr>
      </p:pic>
    </p:spTree>
    <p:extLst>
      <p:ext uri="{BB962C8B-B14F-4D97-AF65-F5344CB8AC3E}">
        <p14:creationId xmlns:p14="http://schemas.microsoft.com/office/powerpoint/2010/main" val="25316281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131744"/>
            <a:ext cx="7131050" cy="954348"/>
          </a:xfrm>
        </p:spPr>
        <p:txBody>
          <a:bodyPr/>
          <a:lstStyle/>
          <a:p>
            <a:pPr algn="ctr"/>
            <a:r>
              <a:rPr lang="en-US" dirty="0"/>
              <a:t>MOSES DATA ENTRY</a:t>
            </a:r>
          </a:p>
        </p:txBody>
      </p:sp>
      <p:sp>
        <p:nvSpPr>
          <p:cNvPr id="5" name="Slide Number Placeholder 4"/>
          <p:cNvSpPr>
            <a:spLocks noGrp="1"/>
          </p:cNvSpPr>
          <p:nvPr>
            <p:ph type="sldNum" sz="quarter" idx="12"/>
          </p:nvPr>
        </p:nvSpPr>
        <p:spPr/>
        <p:txBody>
          <a:bodyPr/>
          <a:lstStyle/>
          <a:p>
            <a:fld id="{9328AD13-F712-4A3D-B463-2C8DCA81B741}" type="slidenum">
              <a:rPr lang="en-US" smtClean="0"/>
              <a:t>32</a:t>
            </a:fld>
            <a:endParaRPr lang="en-US" dirty="0"/>
          </a:p>
        </p:txBody>
      </p:sp>
      <p:sp>
        <p:nvSpPr>
          <p:cNvPr id="6" name="Rectangle 5"/>
          <p:cNvSpPr/>
          <p:nvPr/>
        </p:nvSpPr>
        <p:spPr>
          <a:xfrm>
            <a:off x="125730" y="1372447"/>
            <a:ext cx="8915031" cy="769441"/>
          </a:xfrm>
          <a:prstGeom prst="rect">
            <a:avLst/>
          </a:prstGeom>
        </p:spPr>
        <p:txBody>
          <a:bodyPr wrap="square">
            <a:spAutoFit/>
          </a:bodyPr>
          <a:lstStyle/>
          <a:p>
            <a:r>
              <a:rPr lang="en-US" sz="2400" i="1" dirty="0">
                <a:solidFill>
                  <a:schemeClr val="accent6"/>
                </a:solidFill>
              </a:rPr>
              <a:t>Mailing (or Shipping) Address:</a:t>
            </a:r>
          </a:p>
          <a:p>
            <a:r>
              <a:rPr lang="en-US" sz="2000" dirty="0">
                <a:solidFill>
                  <a:schemeClr val="accent6"/>
                </a:solidFill>
              </a:rPr>
              <a:t>This is the address where the customer will receive any devices shipped. </a:t>
            </a:r>
          </a:p>
        </p:txBody>
      </p:sp>
      <p:pic>
        <p:nvPicPr>
          <p:cNvPr id="4" name="Picture 3">
            <a:extLst>
              <a:ext uri="{FF2B5EF4-FFF2-40B4-BE49-F238E27FC236}">
                <a16:creationId xmlns:a16="http://schemas.microsoft.com/office/drawing/2014/main" id="{4EAE1564-F3E6-4E21-AE4E-8F98934DBF09}"/>
              </a:ext>
            </a:extLst>
          </p:cNvPr>
          <p:cNvPicPr>
            <a:picLocks noChangeAspect="1"/>
          </p:cNvPicPr>
          <p:nvPr/>
        </p:nvPicPr>
        <p:blipFill>
          <a:blip r:embed="rId3"/>
          <a:stretch>
            <a:fillRect/>
          </a:stretch>
        </p:blipFill>
        <p:spPr>
          <a:xfrm>
            <a:off x="678426" y="2141888"/>
            <a:ext cx="7504762" cy="3984592"/>
          </a:xfrm>
          <a:prstGeom prst="rect">
            <a:avLst/>
          </a:prstGeom>
        </p:spPr>
      </p:pic>
    </p:spTree>
    <p:extLst>
      <p:ext uri="{BB962C8B-B14F-4D97-AF65-F5344CB8AC3E}">
        <p14:creationId xmlns:p14="http://schemas.microsoft.com/office/powerpoint/2010/main" val="11428438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8426" y="131744"/>
            <a:ext cx="7131050" cy="954348"/>
          </a:xfrm>
        </p:spPr>
        <p:txBody>
          <a:bodyPr/>
          <a:lstStyle/>
          <a:p>
            <a:pPr algn="ctr"/>
            <a:r>
              <a:rPr lang="en-US" dirty="0"/>
              <a:t>CCS Slide – Mass Internet Connect</a:t>
            </a:r>
          </a:p>
        </p:txBody>
      </p:sp>
      <p:sp>
        <p:nvSpPr>
          <p:cNvPr id="5" name="Slide Number Placeholder 4"/>
          <p:cNvSpPr>
            <a:spLocks noGrp="1"/>
          </p:cNvSpPr>
          <p:nvPr>
            <p:ph type="sldNum" sz="quarter" idx="12"/>
          </p:nvPr>
        </p:nvSpPr>
        <p:spPr/>
        <p:txBody>
          <a:bodyPr/>
          <a:lstStyle/>
          <a:p>
            <a:fld id="{9328AD13-F712-4A3D-B463-2C8DCA81B741}" type="slidenum">
              <a:rPr lang="en-US" smtClean="0"/>
              <a:t>33</a:t>
            </a:fld>
            <a:endParaRPr lang="en-US" dirty="0"/>
          </a:p>
        </p:txBody>
      </p:sp>
      <p:sp>
        <p:nvSpPr>
          <p:cNvPr id="6" name="Rectangle 5"/>
          <p:cNvSpPr/>
          <p:nvPr/>
        </p:nvSpPr>
        <p:spPr>
          <a:xfrm>
            <a:off x="368710" y="1372447"/>
            <a:ext cx="8318089" cy="3785652"/>
          </a:xfrm>
          <a:prstGeom prst="rect">
            <a:avLst/>
          </a:prstGeom>
        </p:spPr>
        <p:txBody>
          <a:bodyPr wrap="square">
            <a:spAutoFit/>
          </a:bodyPr>
          <a:lstStyle/>
          <a:p>
            <a:r>
              <a:rPr lang="en-US" sz="2000" b="1" i="1" dirty="0">
                <a:solidFill>
                  <a:srgbClr val="112638"/>
                </a:solidFill>
              </a:rPr>
              <a:t>Please add one slide or an announcement concerning the opportunity of the Mass Internet Connect (MIC) Program to your CCS.  Suggested language is below.</a:t>
            </a:r>
          </a:p>
          <a:p>
            <a:endParaRPr lang="en-US" sz="2000" dirty="0">
              <a:solidFill>
                <a:srgbClr val="112638"/>
              </a:solidFill>
            </a:endParaRPr>
          </a:p>
          <a:p>
            <a:r>
              <a:rPr lang="en-US" sz="2000" dirty="0">
                <a:solidFill>
                  <a:srgbClr val="112638"/>
                </a:solidFill>
              </a:rPr>
              <a:t>Mass Internet Connect is a program for Massachusetts residents that provides subsidized internet access and/or an internet accessible device to eligible unemployed participants, and may assist in </a:t>
            </a:r>
            <a:r>
              <a:rPr lang="en-US" sz="2000" dirty="0">
                <a:solidFill>
                  <a:srgbClr val="042B4A"/>
                </a:solidFill>
              </a:rPr>
              <a:t>connecting job seekers with the tools, services and internet connections necessary to  “get back to work”.</a:t>
            </a:r>
            <a:endParaRPr lang="en-US" sz="2000" dirty="0">
              <a:solidFill>
                <a:srgbClr val="112638"/>
              </a:solidFill>
            </a:endParaRPr>
          </a:p>
          <a:p>
            <a:endParaRPr lang="en-US" sz="2000" dirty="0">
              <a:solidFill>
                <a:srgbClr val="112638"/>
              </a:solidFill>
            </a:endParaRPr>
          </a:p>
          <a:p>
            <a:r>
              <a:rPr lang="en-US" sz="2000" dirty="0">
                <a:solidFill>
                  <a:srgbClr val="112638"/>
                </a:solidFill>
              </a:rPr>
              <a:t>Please contact [XXXXXXX] to see if you are eligible for this program.  You must be unemployed and working with a </a:t>
            </a:r>
            <a:r>
              <a:rPr lang="en-US" sz="2000" dirty="0" err="1">
                <a:solidFill>
                  <a:srgbClr val="112638"/>
                </a:solidFill>
              </a:rPr>
              <a:t>MassHire</a:t>
            </a:r>
            <a:r>
              <a:rPr lang="en-US" sz="2000" dirty="0">
                <a:solidFill>
                  <a:srgbClr val="112638"/>
                </a:solidFill>
              </a:rPr>
              <a:t> Career Center to search for work.  The program ends on June 30, 2021.</a:t>
            </a:r>
          </a:p>
        </p:txBody>
      </p:sp>
      <p:pic>
        <p:nvPicPr>
          <p:cNvPr id="7" name="Picture 2" descr="Comcast Corporation | 1BusinessWorl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7555" y="5269142"/>
            <a:ext cx="988141" cy="84491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stretch>
            <a:fillRect/>
          </a:stretch>
        </p:blipFill>
        <p:spPr>
          <a:xfrm>
            <a:off x="420329" y="5448557"/>
            <a:ext cx="1834638" cy="465874"/>
          </a:xfrm>
          <a:prstGeom prst="rect">
            <a:avLst/>
          </a:prstGeom>
        </p:spPr>
      </p:pic>
      <p:pic>
        <p:nvPicPr>
          <p:cNvPr id="9" name="Picture 8"/>
          <p:cNvPicPr>
            <a:picLocks noChangeAspect="1"/>
          </p:cNvPicPr>
          <p:nvPr/>
        </p:nvPicPr>
        <p:blipFill>
          <a:blip r:embed="rId5"/>
          <a:stretch>
            <a:fillRect/>
          </a:stretch>
        </p:blipFill>
        <p:spPr>
          <a:xfrm>
            <a:off x="4781313" y="5234188"/>
            <a:ext cx="1803837" cy="710450"/>
          </a:xfrm>
          <a:prstGeom prst="rect">
            <a:avLst/>
          </a:prstGeom>
        </p:spPr>
      </p:pic>
      <p:pic>
        <p:nvPicPr>
          <p:cNvPr id="10" name="Picture 9"/>
          <p:cNvPicPr>
            <a:picLocks noChangeAspect="1"/>
          </p:cNvPicPr>
          <p:nvPr/>
        </p:nvPicPr>
        <p:blipFill rotWithShape="1">
          <a:blip r:embed="rId6"/>
          <a:srcRect l="19770" t="24933" r="23472" b="48207"/>
          <a:stretch/>
        </p:blipFill>
        <p:spPr>
          <a:xfrm>
            <a:off x="7226475" y="5288215"/>
            <a:ext cx="1814286" cy="826831"/>
          </a:xfrm>
          <a:prstGeom prst="rect">
            <a:avLst/>
          </a:prstGeom>
        </p:spPr>
      </p:pic>
    </p:spTree>
    <p:extLst>
      <p:ext uri="{BB962C8B-B14F-4D97-AF65-F5344CB8AC3E}">
        <p14:creationId xmlns:p14="http://schemas.microsoft.com/office/powerpoint/2010/main" val="30138597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46772" y="203734"/>
            <a:ext cx="7924800" cy="784830"/>
          </a:xfrm>
          <a:prstGeom prst="rect">
            <a:avLst/>
          </a:prstGeom>
        </p:spPr>
        <p:txBody>
          <a:bodyPr>
            <a:spAutoFit/>
          </a:bodyPr>
          <a:lstStyle/>
          <a:p>
            <a:pPr algn="ctr" eaLnBrk="1" hangingPunct="1">
              <a:defRPr/>
            </a:pPr>
            <a:r>
              <a:rPr lang="en-US" sz="4500" b="1" i="1" dirty="0">
                <a:solidFill>
                  <a:schemeClr val="bg1"/>
                </a:solidFill>
                <a:effectLst>
                  <a:outerShdw blurRad="38100" dist="38100" dir="2700000" algn="tl">
                    <a:srgbClr val="000000">
                      <a:alpha val="43137"/>
                    </a:srgbClr>
                  </a:outerShdw>
                </a:effectLst>
              </a:rPr>
              <a:t>Questions </a:t>
            </a:r>
            <a:r>
              <a:rPr lang="en-US" sz="4500" b="1" i="1" kern="0" dirty="0">
                <a:solidFill>
                  <a:schemeClr val="bg1"/>
                </a:solidFill>
                <a:effectLst>
                  <a:outerShdw blurRad="38100" dist="38100" dir="2700000" algn="tl">
                    <a:srgbClr val="000000">
                      <a:alpha val="43137"/>
                    </a:srgbClr>
                  </a:outerShdw>
                </a:effectLst>
              </a:rPr>
              <a:t>&amp; Wrap Up</a:t>
            </a:r>
            <a:endParaRPr lang="en-US" sz="4500" b="1" kern="0" dirty="0">
              <a:solidFill>
                <a:schemeClr val="bg1"/>
              </a:solidFill>
              <a:effectLst>
                <a:outerShdw blurRad="38100" dist="38100" dir="2700000" algn="tl">
                  <a:srgbClr val="000000">
                    <a:alpha val="43137"/>
                  </a:srgbClr>
                </a:outerShdw>
              </a:effectLst>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4591" y="2316581"/>
            <a:ext cx="5929162" cy="2609850"/>
          </a:xfrm>
          <a:prstGeom prst="rect">
            <a:avLst/>
          </a:prstGeom>
        </p:spPr>
      </p:pic>
    </p:spTree>
    <p:extLst>
      <p:ext uri="{BB962C8B-B14F-4D97-AF65-F5344CB8AC3E}">
        <p14:creationId xmlns:p14="http://schemas.microsoft.com/office/powerpoint/2010/main" val="2024915431"/>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941BE8DD-6BA1-AD43-8321-0CEB068BCC7D}" type="slidenum">
              <a:rPr lang="en-US" smtClean="0"/>
              <a:pPr/>
              <a:t>4</a:t>
            </a:fld>
            <a:endParaRPr lang="en-US" dirty="0"/>
          </a:p>
        </p:txBody>
      </p:sp>
      <p:sp>
        <p:nvSpPr>
          <p:cNvPr id="6" name="Title 1"/>
          <p:cNvSpPr txBox="1">
            <a:spLocks/>
          </p:cNvSpPr>
          <p:nvPr/>
        </p:nvSpPr>
        <p:spPr>
          <a:xfrm>
            <a:off x="960419" y="41483"/>
            <a:ext cx="7162799" cy="1161675"/>
          </a:xfrm>
          <a:prstGeom prst="rect">
            <a:avLst/>
          </a:prstGeom>
        </p:spPr>
        <p:txBody>
          <a:bodyPr vert="horz" lIns="91440" tIns="45720" rIns="91440" bIns="45720" rtlCol="0" anchor="ctr">
            <a:noAutofit/>
          </a:bodyPr>
          <a:lst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a:lstStyle>
          <a:p>
            <a:pPr algn="ctr"/>
            <a:r>
              <a:rPr lang="en-US" b="1" dirty="0"/>
              <a:t>Mass Internet Connect</a:t>
            </a:r>
          </a:p>
        </p:txBody>
      </p:sp>
      <p:sp>
        <p:nvSpPr>
          <p:cNvPr id="2" name="Rectangle 1"/>
          <p:cNvSpPr/>
          <p:nvPr/>
        </p:nvSpPr>
        <p:spPr>
          <a:xfrm>
            <a:off x="678426" y="1575900"/>
            <a:ext cx="8155857" cy="3785652"/>
          </a:xfrm>
          <a:prstGeom prst="rect">
            <a:avLst/>
          </a:prstGeom>
        </p:spPr>
        <p:txBody>
          <a:bodyPr wrap="square">
            <a:spAutoFit/>
          </a:bodyPr>
          <a:lstStyle/>
          <a:p>
            <a:r>
              <a:rPr lang="en-US" sz="3000" dirty="0">
                <a:solidFill>
                  <a:srgbClr val="042B4A"/>
                </a:solidFill>
              </a:rPr>
              <a:t>Mass Internet Connect (MIC) is a Partnership comprised of Massachusetts Technology Collaborative (</a:t>
            </a:r>
            <a:r>
              <a:rPr lang="en-US" sz="3000" dirty="0" err="1">
                <a:solidFill>
                  <a:srgbClr val="042B4A"/>
                </a:solidFill>
              </a:rPr>
              <a:t>MassTech</a:t>
            </a:r>
            <a:r>
              <a:rPr lang="en-US" sz="3000" dirty="0">
                <a:solidFill>
                  <a:srgbClr val="042B4A"/>
                </a:solidFill>
              </a:rPr>
              <a:t>), </a:t>
            </a:r>
            <a:r>
              <a:rPr lang="en-US" sz="3000" dirty="0" err="1">
                <a:solidFill>
                  <a:srgbClr val="042B4A"/>
                </a:solidFill>
              </a:rPr>
              <a:t>MassHire</a:t>
            </a:r>
            <a:r>
              <a:rPr lang="en-US" sz="3000" dirty="0">
                <a:solidFill>
                  <a:srgbClr val="042B4A"/>
                </a:solidFill>
              </a:rPr>
              <a:t> Department of Career Services (MDCS) and the </a:t>
            </a:r>
            <a:r>
              <a:rPr lang="en-US" sz="3000" dirty="0" err="1">
                <a:solidFill>
                  <a:srgbClr val="042B4A"/>
                </a:solidFill>
              </a:rPr>
              <a:t>MassHire</a:t>
            </a:r>
            <a:r>
              <a:rPr lang="en-US" sz="3000" dirty="0">
                <a:solidFill>
                  <a:srgbClr val="042B4A"/>
                </a:solidFill>
              </a:rPr>
              <a:t> Workforce Development System working together to connect job seekers with the tools, services and internet connections necessary to  “get people back to work”.</a:t>
            </a:r>
          </a:p>
        </p:txBody>
      </p:sp>
    </p:spTree>
    <p:extLst>
      <p:ext uri="{BB962C8B-B14F-4D97-AF65-F5344CB8AC3E}">
        <p14:creationId xmlns:p14="http://schemas.microsoft.com/office/powerpoint/2010/main" val="3514970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5122" y="146492"/>
            <a:ext cx="6813755" cy="954348"/>
          </a:xfrm>
        </p:spPr>
        <p:txBody>
          <a:bodyPr/>
          <a:lstStyle/>
          <a:p>
            <a:pPr algn="ctr"/>
            <a:r>
              <a:rPr lang="en-US" dirty="0"/>
              <a:t>Economic Recovery Plan</a:t>
            </a:r>
          </a:p>
        </p:txBody>
      </p:sp>
      <p:sp>
        <p:nvSpPr>
          <p:cNvPr id="4" name="Subtitle 2"/>
          <p:cNvSpPr txBox="1">
            <a:spLocks/>
          </p:cNvSpPr>
          <p:nvPr/>
        </p:nvSpPr>
        <p:spPr>
          <a:xfrm>
            <a:off x="301213" y="1491065"/>
            <a:ext cx="8504903" cy="3693187"/>
          </a:xfrm>
          <a:prstGeom prst="rect">
            <a:avLst/>
          </a:prstGeom>
        </p:spPr>
        <p:txBody>
          <a:bodyPr>
            <a:normAutofit fontScale="92500" lnSpcReduction="20000"/>
          </a:bodyPr>
          <a:lst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3900" i="1" dirty="0"/>
              <a:t>GOAL</a:t>
            </a:r>
          </a:p>
          <a:p>
            <a:pPr marL="0" indent="0">
              <a:buNone/>
            </a:pPr>
            <a:r>
              <a:rPr lang="en-US" sz="2600" i="1" dirty="0"/>
              <a:t>“Support internet connectivity across the Commonwealth to facilitate remote work and learning by:</a:t>
            </a:r>
          </a:p>
          <a:p>
            <a:pPr marL="342900" indent="-342900">
              <a:buFont typeface="Arial" panose="020B0604020202020204" pitchFamily="34" charset="0"/>
              <a:buChar char="•"/>
            </a:pPr>
            <a:r>
              <a:rPr lang="en-US" sz="2600" i="1" dirty="0"/>
              <a:t>extending and expanding Massachusetts Broadband Institute’s (MBI’s) current hotspot program providing service to disconnected areas of Western MA; </a:t>
            </a:r>
          </a:p>
          <a:p>
            <a:pPr marL="342900" indent="-342900">
              <a:buFont typeface="Arial" panose="020B0604020202020204" pitchFamily="34" charset="0"/>
              <a:buChar char="•"/>
            </a:pPr>
            <a:r>
              <a:rPr lang="en-US" sz="2600" i="1" dirty="0"/>
              <a:t>creating a cellular hotspot program; and, </a:t>
            </a:r>
          </a:p>
          <a:p>
            <a:pPr marL="342900" indent="-342900">
              <a:buFont typeface="Arial" panose="020B0604020202020204" pitchFamily="34" charset="0"/>
              <a:buChar char="•"/>
            </a:pPr>
            <a:r>
              <a:rPr lang="en-US" sz="2600" i="1" dirty="0"/>
              <a:t>providing subsidized internet access or internet accessible devices to target populations.”    </a:t>
            </a:r>
            <a:r>
              <a:rPr lang="en-US" i="1" dirty="0"/>
              <a:t>				</a:t>
            </a:r>
            <a:r>
              <a:rPr lang="en-US" sz="1600" i="1" dirty="0"/>
              <a:t>- 												</a:t>
            </a:r>
          </a:p>
        </p:txBody>
      </p:sp>
      <p:sp>
        <p:nvSpPr>
          <p:cNvPr id="6" name="Rectangle 5"/>
          <p:cNvSpPr/>
          <p:nvPr/>
        </p:nvSpPr>
        <p:spPr>
          <a:xfrm>
            <a:off x="1165122" y="5566607"/>
            <a:ext cx="6518787" cy="369332"/>
          </a:xfrm>
          <a:prstGeom prst="rect">
            <a:avLst/>
          </a:prstGeom>
        </p:spPr>
        <p:txBody>
          <a:bodyPr wrap="square">
            <a:spAutoFit/>
          </a:bodyPr>
          <a:lstStyle/>
          <a:p>
            <a:r>
              <a:rPr lang="en-US" dirty="0">
                <a:solidFill>
                  <a:srgbClr val="002060"/>
                </a:solidFill>
              </a:rPr>
              <a:t>Subsidized internet access will be available through June 30, 2021</a:t>
            </a:r>
          </a:p>
        </p:txBody>
      </p:sp>
      <p:sp>
        <p:nvSpPr>
          <p:cNvPr id="3" name="Slide Number Placeholder 2">
            <a:extLst>
              <a:ext uri="{FF2B5EF4-FFF2-40B4-BE49-F238E27FC236}">
                <a16:creationId xmlns:a16="http://schemas.microsoft.com/office/drawing/2014/main" id="{37266012-EF88-4D88-898B-A26062B0AD1F}"/>
              </a:ext>
            </a:extLst>
          </p:cNvPr>
          <p:cNvSpPr>
            <a:spLocks noGrp="1"/>
          </p:cNvSpPr>
          <p:nvPr>
            <p:ph type="sldNum" sz="quarter" idx="12"/>
          </p:nvPr>
        </p:nvSpPr>
        <p:spPr/>
        <p:txBody>
          <a:bodyPr/>
          <a:lstStyle/>
          <a:p>
            <a:fld id="{9328AD13-F712-4A3D-B463-2C8DCA81B741}" type="slidenum">
              <a:rPr lang="en-US" smtClean="0"/>
              <a:t>5</a:t>
            </a:fld>
            <a:endParaRPr lang="en-US" dirty="0"/>
          </a:p>
        </p:txBody>
      </p:sp>
    </p:spTree>
    <p:extLst>
      <p:ext uri="{BB962C8B-B14F-4D97-AF65-F5344CB8AC3E}">
        <p14:creationId xmlns:p14="http://schemas.microsoft.com/office/powerpoint/2010/main" val="24586234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fld id="{941BE8DD-6BA1-AD43-8321-0CEB068BCC7D}" type="slidenum">
              <a:rPr lang="en-US" smtClean="0"/>
              <a:pPr/>
              <a:t>6</a:t>
            </a:fld>
            <a:endParaRPr lang="en-US" dirty="0"/>
          </a:p>
        </p:txBody>
      </p:sp>
      <p:sp>
        <p:nvSpPr>
          <p:cNvPr id="6" name="Title 5">
            <a:extLst>
              <a:ext uri="{FF2B5EF4-FFF2-40B4-BE49-F238E27FC236}">
                <a16:creationId xmlns:a16="http://schemas.microsoft.com/office/drawing/2014/main" id="{370DC127-8372-43BB-AA16-A2376080FFBF}"/>
              </a:ext>
            </a:extLst>
          </p:cNvPr>
          <p:cNvSpPr>
            <a:spLocks noGrp="1"/>
          </p:cNvSpPr>
          <p:nvPr>
            <p:ph type="title"/>
          </p:nvPr>
        </p:nvSpPr>
        <p:spPr>
          <a:xfrm>
            <a:off x="457200" y="134374"/>
            <a:ext cx="7783830" cy="954348"/>
          </a:xfrm>
        </p:spPr>
        <p:txBody>
          <a:bodyPr/>
          <a:lstStyle/>
          <a:p>
            <a:pPr algn="ctr"/>
            <a:r>
              <a:rPr lang="en-US" sz="4000" dirty="0"/>
              <a:t>Implementation Overview</a:t>
            </a:r>
          </a:p>
        </p:txBody>
      </p:sp>
      <p:sp>
        <p:nvSpPr>
          <p:cNvPr id="7" name="TextBox 6"/>
          <p:cNvSpPr txBox="1"/>
          <p:nvPr/>
        </p:nvSpPr>
        <p:spPr>
          <a:xfrm>
            <a:off x="289437" y="1423003"/>
            <a:ext cx="8515349" cy="4401205"/>
          </a:xfrm>
          <a:prstGeom prst="rect">
            <a:avLst/>
          </a:prstGeom>
          <a:noFill/>
        </p:spPr>
        <p:txBody>
          <a:bodyPr wrap="square" rtlCol="0">
            <a:spAutoFit/>
          </a:bodyPr>
          <a:lstStyle/>
          <a:p>
            <a:pPr marL="342900" indent="-342900">
              <a:buFont typeface="+mj-lt"/>
              <a:buAutoNum type="arabicPeriod"/>
            </a:pPr>
            <a:r>
              <a:rPr lang="en-US" sz="1750" b="1" dirty="0">
                <a:solidFill>
                  <a:srgbClr val="042B4A"/>
                </a:solidFill>
              </a:rPr>
              <a:t>LAST MILE TOWN </a:t>
            </a:r>
            <a:r>
              <a:rPr lang="en-US" sz="1750" b="1" dirty="0" err="1">
                <a:solidFill>
                  <a:srgbClr val="042B4A"/>
                </a:solidFill>
              </a:rPr>
              <a:t>WiFi</a:t>
            </a:r>
            <a:r>
              <a:rPr lang="en-US" sz="1750" b="1" dirty="0">
                <a:solidFill>
                  <a:srgbClr val="042B4A"/>
                </a:solidFill>
              </a:rPr>
              <a:t> HOTSPOTS:</a:t>
            </a:r>
            <a:r>
              <a:rPr lang="en-US" sz="1750" i="1" dirty="0">
                <a:solidFill>
                  <a:srgbClr val="042B4A"/>
                </a:solidFill>
              </a:rPr>
              <a:t> Extending and expanding Massachusetts Broadband Institute (MBI) current hotspot program </a:t>
            </a:r>
          </a:p>
          <a:p>
            <a:pPr marL="800100" lvl="1" indent="-342900">
              <a:buFont typeface="Arial" panose="020B0604020202020204" pitchFamily="34" charset="0"/>
              <a:buChar char="•"/>
            </a:pPr>
            <a:r>
              <a:rPr lang="en-US" sz="1750" i="1" dirty="0">
                <a:solidFill>
                  <a:srgbClr val="042B4A"/>
                </a:solidFill>
              </a:rPr>
              <a:t>Approximately 24 towns eligible</a:t>
            </a:r>
          </a:p>
          <a:p>
            <a:pPr marL="800100" lvl="1" indent="-342900">
              <a:buFont typeface="Arial" panose="020B0604020202020204" pitchFamily="34" charset="0"/>
              <a:buChar char="•"/>
            </a:pPr>
            <a:endParaRPr lang="en-US" sz="1750" i="1" dirty="0">
              <a:solidFill>
                <a:srgbClr val="042B4A"/>
              </a:solidFill>
            </a:endParaRPr>
          </a:p>
          <a:p>
            <a:pPr marL="342900" indent="-342900">
              <a:buFont typeface="+mj-lt"/>
              <a:buAutoNum type="arabicPeriod"/>
            </a:pPr>
            <a:r>
              <a:rPr lang="en-US" sz="1750" b="1" dirty="0">
                <a:solidFill>
                  <a:srgbClr val="042B4A"/>
                </a:solidFill>
              </a:rPr>
              <a:t>GATEWAY CITY </a:t>
            </a:r>
            <a:r>
              <a:rPr lang="en-US" sz="1750" b="1" dirty="0" err="1">
                <a:solidFill>
                  <a:srgbClr val="042B4A"/>
                </a:solidFill>
              </a:rPr>
              <a:t>WiFi</a:t>
            </a:r>
            <a:r>
              <a:rPr lang="en-US" sz="1750" b="1" dirty="0">
                <a:solidFill>
                  <a:srgbClr val="042B4A"/>
                </a:solidFill>
              </a:rPr>
              <a:t> HOTSPOTS:   </a:t>
            </a:r>
            <a:r>
              <a:rPr lang="en-US" sz="1750" i="1" dirty="0" err="1">
                <a:solidFill>
                  <a:srgbClr val="042B4A"/>
                </a:solidFill>
              </a:rPr>
              <a:t>WiFi</a:t>
            </a:r>
            <a:r>
              <a:rPr lang="en-US" sz="1750" i="1" dirty="0">
                <a:solidFill>
                  <a:srgbClr val="042B4A"/>
                </a:solidFill>
              </a:rPr>
              <a:t> hotspot program in areas other than Last Mile communities</a:t>
            </a:r>
          </a:p>
          <a:p>
            <a:pPr marL="800100" lvl="1" indent="-342900">
              <a:buFont typeface="Arial" panose="020B0604020202020204" pitchFamily="34" charset="0"/>
              <a:buChar char="•"/>
            </a:pPr>
            <a:r>
              <a:rPr lang="en-US" sz="1750" i="1" dirty="0">
                <a:solidFill>
                  <a:srgbClr val="042B4A"/>
                </a:solidFill>
              </a:rPr>
              <a:t>Gateway Cities</a:t>
            </a:r>
          </a:p>
          <a:p>
            <a:pPr marL="800100" lvl="1" indent="-342900">
              <a:buFont typeface="Arial" panose="020B0604020202020204" pitchFamily="34" charset="0"/>
              <a:buChar char="•"/>
            </a:pPr>
            <a:r>
              <a:rPr lang="en-US" sz="1750" i="1" dirty="0">
                <a:solidFill>
                  <a:srgbClr val="042B4A"/>
                </a:solidFill>
              </a:rPr>
              <a:t>Outer Cape Cod </a:t>
            </a:r>
          </a:p>
          <a:p>
            <a:pPr lvl="1"/>
            <a:endParaRPr lang="en-US" sz="1750" i="1" dirty="0">
              <a:solidFill>
                <a:srgbClr val="042B4A"/>
              </a:solidFill>
            </a:endParaRPr>
          </a:p>
          <a:p>
            <a:pPr marL="342900" indent="-342900">
              <a:buAutoNum type="arabicPeriod"/>
            </a:pPr>
            <a:r>
              <a:rPr lang="en-US" sz="1750" b="1" dirty="0">
                <a:solidFill>
                  <a:srgbClr val="042B4A"/>
                </a:solidFill>
              </a:rPr>
              <a:t>INTERNET and/or DEVICE SUBSIDY:  </a:t>
            </a:r>
            <a:r>
              <a:rPr lang="en-US" sz="1750" dirty="0">
                <a:solidFill>
                  <a:srgbClr val="042B4A"/>
                </a:solidFill>
              </a:rPr>
              <a:t>S</a:t>
            </a:r>
            <a:r>
              <a:rPr lang="en-US" sz="1750" i="1" dirty="0">
                <a:solidFill>
                  <a:srgbClr val="042B4A"/>
                </a:solidFill>
              </a:rPr>
              <a:t>ubsidized CABLE internet access and/or internet accessible devices to target populations</a:t>
            </a:r>
          </a:p>
          <a:p>
            <a:pPr marL="800100" lvl="1" indent="-342900">
              <a:buFont typeface="Arial" panose="020B0604020202020204" pitchFamily="34" charset="0"/>
              <a:buChar char="•"/>
            </a:pPr>
            <a:r>
              <a:rPr lang="en-US" sz="1750" i="1" dirty="0">
                <a:solidFill>
                  <a:srgbClr val="042B4A"/>
                </a:solidFill>
              </a:rPr>
              <a:t>NOTE:  Partnering with Comcast and Spectrum covers almost all of the state</a:t>
            </a:r>
          </a:p>
          <a:p>
            <a:pPr marL="800100" lvl="1" indent="-342900">
              <a:buFont typeface="Arial" panose="020B0604020202020204" pitchFamily="34" charset="0"/>
              <a:buChar char="•"/>
            </a:pPr>
            <a:endParaRPr lang="en-US" sz="1750" i="1" dirty="0">
              <a:solidFill>
                <a:srgbClr val="042B4A"/>
              </a:solidFill>
            </a:endParaRPr>
          </a:p>
          <a:p>
            <a:pPr marL="342900" indent="-342900">
              <a:buFont typeface="+mj-lt"/>
              <a:buAutoNum type="arabicPeriod"/>
            </a:pPr>
            <a:r>
              <a:rPr lang="en-US" sz="1750" b="1" dirty="0">
                <a:solidFill>
                  <a:srgbClr val="112638"/>
                </a:solidFill>
              </a:rPr>
              <a:t>CELLULAR HOTSPOT PROGRAM </a:t>
            </a:r>
          </a:p>
          <a:p>
            <a:r>
              <a:rPr lang="en-US" sz="1600" i="1" dirty="0">
                <a:solidFill>
                  <a:srgbClr val="042B4A"/>
                </a:solidFill>
              </a:rPr>
              <a:t>	</a:t>
            </a:r>
            <a:r>
              <a:rPr lang="en-US" sz="1750" i="1" dirty="0">
                <a:solidFill>
                  <a:srgbClr val="042B4A"/>
                </a:solidFill>
              </a:rPr>
              <a:t>NOTE:  Fallback option if Comcast and Spectrum solutions are not suitable for the 	eligible individual</a:t>
            </a:r>
            <a:endParaRPr lang="en-US" sz="1750" dirty="0"/>
          </a:p>
        </p:txBody>
      </p:sp>
    </p:spTree>
    <p:extLst>
      <p:ext uri="{BB962C8B-B14F-4D97-AF65-F5344CB8AC3E}">
        <p14:creationId xmlns:p14="http://schemas.microsoft.com/office/powerpoint/2010/main" val="4190863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0734" y="99273"/>
            <a:ext cx="6061587" cy="954348"/>
          </a:xfrm>
        </p:spPr>
        <p:txBody>
          <a:bodyPr/>
          <a:lstStyle/>
          <a:p>
            <a:r>
              <a:rPr lang="en-US" dirty="0"/>
              <a:t>Identifying Technology Need</a:t>
            </a:r>
          </a:p>
        </p:txBody>
      </p:sp>
      <p:sp>
        <p:nvSpPr>
          <p:cNvPr id="3" name="Content Placeholder 2"/>
          <p:cNvSpPr>
            <a:spLocks noGrp="1"/>
          </p:cNvSpPr>
          <p:nvPr>
            <p:ph idx="1"/>
          </p:nvPr>
        </p:nvSpPr>
        <p:spPr>
          <a:xfrm>
            <a:off x="785158" y="1378040"/>
            <a:ext cx="7886700" cy="4256548"/>
          </a:xfrm>
        </p:spPr>
        <p:txBody>
          <a:bodyPr>
            <a:normAutofit fontScale="92500" lnSpcReduction="20000"/>
          </a:bodyPr>
          <a:lstStyle/>
          <a:p>
            <a:r>
              <a:rPr lang="en-US" b="1" dirty="0"/>
              <a:t>Barrier 1: Lacks Internet Connectivity</a:t>
            </a:r>
          </a:p>
          <a:p>
            <a:pPr lvl="1"/>
            <a:r>
              <a:rPr lang="en-US" dirty="0"/>
              <a:t>Solution: Internet subsidy</a:t>
            </a:r>
          </a:p>
          <a:p>
            <a:pPr lvl="1"/>
            <a:r>
              <a:rPr lang="en-US" dirty="0"/>
              <a:t>Comcast, Spectrum, Verizon Wireless</a:t>
            </a:r>
            <a:r>
              <a:rPr lang="en-US" b="1" dirty="0">
                <a:solidFill>
                  <a:srgbClr val="00B050"/>
                </a:solidFill>
              </a:rPr>
              <a:t> </a:t>
            </a:r>
            <a:r>
              <a:rPr lang="en-US" dirty="0"/>
              <a:t>(based on location)</a:t>
            </a:r>
          </a:p>
          <a:p>
            <a:endParaRPr lang="en-US" sz="1100" b="1" dirty="0"/>
          </a:p>
          <a:p>
            <a:r>
              <a:rPr lang="en-US" b="1" dirty="0"/>
              <a:t>Barrier 2: Lacks device</a:t>
            </a:r>
          </a:p>
          <a:p>
            <a:pPr lvl="1"/>
            <a:r>
              <a:rPr lang="en-US" dirty="0"/>
              <a:t>Solution: Chromebook</a:t>
            </a:r>
          </a:p>
          <a:p>
            <a:pPr lvl="1"/>
            <a:r>
              <a:rPr lang="en-US" dirty="0" err="1"/>
              <a:t>HiQ</a:t>
            </a:r>
            <a:endParaRPr lang="en-US" dirty="0"/>
          </a:p>
          <a:p>
            <a:endParaRPr lang="en-US" sz="1100" b="1" dirty="0"/>
          </a:p>
          <a:p>
            <a:r>
              <a:rPr lang="en-US" b="1" dirty="0"/>
              <a:t>Barrier 3: Digital Literacy</a:t>
            </a:r>
          </a:p>
          <a:p>
            <a:pPr lvl="1"/>
            <a:r>
              <a:rPr lang="en-US" dirty="0"/>
              <a:t>Solution: </a:t>
            </a:r>
            <a:r>
              <a:rPr lang="en-US" dirty="0" err="1"/>
              <a:t>Skillbase</a:t>
            </a:r>
            <a:r>
              <a:rPr lang="en-US" dirty="0"/>
              <a:t>, Career Center programs, or other online resources</a:t>
            </a:r>
          </a:p>
        </p:txBody>
      </p:sp>
      <p:sp>
        <p:nvSpPr>
          <p:cNvPr id="4" name="Rectangle 3"/>
          <p:cNvSpPr/>
          <p:nvPr/>
        </p:nvSpPr>
        <p:spPr>
          <a:xfrm>
            <a:off x="349639" y="5774341"/>
            <a:ext cx="8707274" cy="353943"/>
          </a:xfrm>
          <a:prstGeom prst="rect">
            <a:avLst/>
          </a:prstGeom>
        </p:spPr>
        <p:txBody>
          <a:bodyPr wrap="square">
            <a:spAutoFit/>
          </a:bodyPr>
          <a:lstStyle/>
          <a:p>
            <a:pPr fontAlgn="base"/>
            <a:r>
              <a:rPr lang="en-US" sz="1700" b="1" dirty="0">
                <a:solidFill>
                  <a:srgbClr val="042B4A"/>
                </a:solidFill>
              </a:rPr>
              <a:t>Spectrum and Comcast will do their own final verification for eligibility and service availability</a:t>
            </a:r>
            <a:endParaRPr lang="en-US" sz="1700" b="1" dirty="0">
              <a:solidFill>
                <a:srgbClr val="042B4A"/>
              </a:solidFill>
              <a:latin typeface="Calibri" panose="020F0502020204030204" pitchFamily="34" charset="0"/>
            </a:endParaRPr>
          </a:p>
        </p:txBody>
      </p:sp>
      <p:sp>
        <p:nvSpPr>
          <p:cNvPr id="5" name="Slide Number Placeholder 4">
            <a:extLst>
              <a:ext uri="{FF2B5EF4-FFF2-40B4-BE49-F238E27FC236}">
                <a16:creationId xmlns:a16="http://schemas.microsoft.com/office/drawing/2014/main" id="{F004BEDB-5783-469D-B2A5-3739206ABDEC}"/>
              </a:ext>
            </a:extLst>
          </p:cNvPr>
          <p:cNvSpPr>
            <a:spLocks noGrp="1"/>
          </p:cNvSpPr>
          <p:nvPr>
            <p:ph type="sldNum" sz="quarter" idx="12"/>
          </p:nvPr>
        </p:nvSpPr>
        <p:spPr/>
        <p:txBody>
          <a:bodyPr/>
          <a:lstStyle/>
          <a:p>
            <a:fld id="{9328AD13-F712-4A3D-B463-2C8DCA81B741}" type="slidenum">
              <a:rPr lang="en-US" smtClean="0"/>
              <a:t>7</a:t>
            </a:fld>
            <a:endParaRPr lang="en-US" dirty="0"/>
          </a:p>
        </p:txBody>
      </p:sp>
    </p:spTree>
    <p:extLst>
      <p:ext uri="{BB962C8B-B14F-4D97-AF65-F5344CB8AC3E}">
        <p14:creationId xmlns:p14="http://schemas.microsoft.com/office/powerpoint/2010/main" val="3942576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9328AD13-F712-4A3D-B463-2C8DCA81B741}" type="slidenum">
              <a:rPr lang="en-US" smtClean="0"/>
              <a:t>8</a:t>
            </a:fld>
            <a:endParaRPr lang="en-US" dirty="0"/>
          </a:p>
        </p:txBody>
      </p:sp>
      <p:sp>
        <p:nvSpPr>
          <p:cNvPr id="7" name="Title 1"/>
          <p:cNvSpPr>
            <a:spLocks noGrp="1"/>
          </p:cNvSpPr>
          <p:nvPr>
            <p:ph type="title"/>
          </p:nvPr>
        </p:nvSpPr>
        <p:spPr>
          <a:xfrm>
            <a:off x="858307" y="139614"/>
            <a:ext cx="7131050" cy="954348"/>
          </a:xfrm>
        </p:spPr>
        <p:txBody>
          <a:bodyPr/>
          <a:lstStyle/>
          <a:p>
            <a:pPr algn="ctr"/>
            <a:r>
              <a:rPr lang="en-US" dirty="0"/>
              <a:t>Customer Release Form</a:t>
            </a:r>
          </a:p>
        </p:txBody>
      </p:sp>
      <p:sp>
        <p:nvSpPr>
          <p:cNvPr id="3" name="Rectangle 2"/>
          <p:cNvSpPr/>
          <p:nvPr/>
        </p:nvSpPr>
        <p:spPr>
          <a:xfrm>
            <a:off x="406349" y="1286353"/>
            <a:ext cx="7984117" cy="5016758"/>
          </a:xfrm>
          <a:prstGeom prst="rect">
            <a:avLst/>
          </a:prstGeom>
        </p:spPr>
        <p:txBody>
          <a:bodyPr wrap="square">
            <a:spAutoFit/>
          </a:bodyPr>
          <a:lstStyle/>
          <a:p>
            <a:pPr marL="285750" indent="-285750">
              <a:buFont typeface="Arial" panose="020B0604020202020204" pitchFamily="34" charset="0"/>
              <a:buChar char="•"/>
            </a:pPr>
            <a:r>
              <a:rPr lang="en-US" sz="2000" dirty="0" err="1">
                <a:solidFill>
                  <a:srgbClr val="042B4A"/>
                </a:solidFill>
              </a:rPr>
              <a:t>MassHire</a:t>
            </a:r>
            <a:r>
              <a:rPr lang="en-US" sz="2000" dirty="0">
                <a:solidFill>
                  <a:srgbClr val="042B4A"/>
                </a:solidFill>
              </a:rPr>
              <a:t> Career Centers must obtain release from the customer verbally and record such in MOSES.</a:t>
            </a:r>
          </a:p>
          <a:p>
            <a:pPr marL="285750" indent="-285750">
              <a:buFont typeface="Arial" panose="020B0604020202020204" pitchFamily="34" charset="0"/>
              <a:buChar char="•"/>
            </a:pPr>
            <a:endParaRPr lang="en-US" sz="2000" dirty="0">
              <a:solidFill>
                <a:srgbClr val="042B4A"/>
              </a:solidFill>
            </a:endParaRPr>
          </a:p>
          <a:p>
            <a:pPr marL="285750" indent="-285750">
              <a:buFont typeface="Arial" panose="020B0604020202020204" pitchFamily="34" charset="0"/>
              <a:buChar char="•"/>
            </a:pPr>
            <a:r>
              <a:rPr lang="en-US" sz="2000" dirty="0">
                <a:solidFill>
                  <a:srgbClr val="042B4A"/>
                </a:solidFill>
              </a:rPr>
              <a:t>EOLWD Legal advised that if we are providing </a:t>
            </a:r>
            <a:r>
              <a:rPr lang="en-US" sz="2000" dirty="0" err="1">
                <a:solidFill>
                  <a:srgbClr val="042B4A"/>
                </a:solidFill>
              </a:rPr>
              <a:t>MassTech</a:t>
            </a:r>
            <a:r>
              <a:rPr lang="en-US" sz="2000" dirty="0">
                <a:solidFill>
                  <a:srgbClr val="042B4A"/>
                </a:solidFill>
              </a:rPr>
              <a:t> and carriers only the name, address, email address and phone number of customers who may be eligible for internet access, a subsidy or equipment, </a:t>
            </a:r>
            <a:r>
              <a:rPr lang="en-US" sz="2000" b="1" dirty="0">
                <a:solidFill>
                  <a:srgbClr val="042B4A"/>
                </a:solidFill>
              </a:rPr>
              <a:t>the staff person must ask the following to obtain permission from the customer</a:t>
            </a:r>
            <a:r>
              <a:rPr lang="en-US" sz="2000" dirty="0">
                <a:solidFill>
                  <a:srgbClr val="042B4A"/>
                </a:solidFill>
              </a:rPr>
              <a:t>:</a:t>
            </a:r>
          </a:p>
          <a:p>
            <a:endParaRPr lang="en-US" sz="2000" dirty="0">
              <a:solidFill>
                <a:srgbClr val="042B4A"/>
              </a:solidFill>
            </a:endParaRPr>
          </a:p>
          <a:p>
            <a:r>
              <a:rPr lang="en-US" sz="2000" dirty="0">
                <a:solidFill>
                  <a:srgbClr val="042B4A"/>
                </a:solidFill>
              </a:rPr>
              <a:t>	“MIC Program:  In order for us to get you access to these services, we 	may need to 	share some of your personal information (your name, 	address, email </a:t>
            </a:r>
            <a:r>
              <a:rPr lang="en-US" sz="2000" dirty="0" smtClean="0">
                <a:solidFill>
                  <a:srgbClr val="042B4A"/>
                </a:solidFill>
              </a:rPr>
              <a:t>address</a:t>
            </a:r>
            <a:r>
              <a:rPr lang="en-US" sz="2000" dirty="0">
                <a:solidFill>
                  <a:srgbClr val="042B4A"/>
                </a:solidFill>
              </a:rPr>
              <a:t>, and phone number).  Is that ok?” </a:t>
            </a:r>
            <a:r>
              <a:rPr lang="en-US" sz="2000" b="1" dirty="0">
                <a:solidFill>
                  <a:srgbClr val="042B4A"/>
                </a:solidFill>
              </a:rPr>
              <a:t>Customer 	Gave Permission 	MM/DD/YYYY.  Or Customer Refused Permission 	MM/DD/YYYY.</a:t>
            </a:r>
          </a:p>
          <a:p>
            <a:endParaRPr lang="en-US" sz="2000" dirty="0">
              <a:solidFill>
                <a:srgbClr val="042B4A"/>
              </a:solidFill>
            </a:endParaRPr>
          </a:p>
          <a:p>
            <a:pPr marL="285750" indent="-285750">
              <a:buFont typeface="Arial" panose="020B0604020202020204" pitchFamily="34" charset="0"/>
              <a:buChar char="•"/>
            </a:pPr>
            <a:r>
              <a:rPr lang="en-US" sz="2000" dirty="0">
                <a:solidFill>
                  <a:srgbClr val="042B4A"/>
                </a:solidFill>
              </a:rPr>
              <a:t>Staff must copy and paste the above language into MOSES Notes and indicate the date that they obtained permission from the customer.</a:t>
            </a:r>
            <a:endParaRPr lang="en-US" sz="2000" dirty="0"/>
          </a:p>
        </p:txBody>
      </p:sp>
    </p:spTree>
    <p:extLst>
      <p:ext uri="{BB962C8B-B14F-4D97-AF65-F5344CB8AC3E}">
        <p14:creationId xmlns:p14="http://schemas.microsoft.com/office/powerpoint/2010/main" val="2267846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413" y="116996"/>
            <a:ext cx="7131050" cy="954348"/>
          </a:xfrm>
        </p:spPr>
        <p:txBody>
          <a:bodyPr/>
          <a:lstStyle/>
          <a:p>
            <a:pPr algn="ctr"/>
            <a:r>
              <a:rPr lang="en-US" dirty="0"/>
              <a:t>Customer Release MOSES</a:t>
            </a:r>
          </a:p>
        </p:txBody>
      </p:sp>
      <p:sp>
        <p:nvSpPr>
          <p:cNvPr id="5" name="Slide Number Placeholder 4"/>
          <p:cNvSpPr>
            <a:spLocks noGrp="1"/>
          </p:cNvSpPr>
          <p:nvPr>
            <p:ph type="sldNum" sz="quarter" idx="12"/>
          </p:nvPr>
        </p:nvSpPr>
        <p:spPr/>
        <p:txBody>
          <a:bodyPr/>
          <a:lstStyle/>
          <a:p>
            <a:fld id="{9328AD13-F712-4A3D-B463-2C8DCA81B741}" type="slidenum">
              <a:rPr lang="en-US" smtClean="0"/>
              <a:t>9</a:t>
            </a:fld>
            <a:endParaRPr lang="en-US" dirty="0"/>
          </a:p>
        </p:txBody>
      </p:sp>
      <p:pic>
        <p:nvPicPr>
          <p:cNvPr id="7" name="Picture 6">
            <a:extLst>
              <a:ext uri="{FF2B5EF4-FFF2-40B4-BE49-F238E27FC236}">
                <a16:creationId xmlns:a16="http://schemas.microsoft.com/office/drawing/2014/main" id="{C1EE5029-8204-47BF-83B5-503E16E1A1D4}"/>
              </a:ext>
            </a:extLst>
          </p:cNvPr>
          <p:cNvPicPr>
            <a:picLocks noChangeAspect="1"/>
          </p:cNvPicPr>
          <p:nvPr/>
        </p:nvPicPr>
        <p:blipFill>
          <a:blip r:embed="rId3"/>
          <a:stretch>
            <a:fillRect/>
          </a:stretch>
        </p:blipFill>
        <p:spPr>
          <a:xfrm>
            <a:off x="433146" y="1328166"/>
            <a:ext cx="8253653" cy="4674428"/>
          </a:xfrm>
          <a:prstGeom prst="rect">
            <a:avLst/>
          </a:prstGeom>
        </p:spPr>
      </p:pic>
    </p:spTree>
    <p:extLst>
      <p:ext uri="{BB962C8B-B14F-4D97-AF65-F5344CB8AC3E}">
        <p14:creationId xmlns:p14="http://schemas.microsoft.com/office/powerpoint/2010/main" val="618820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4496EF8B42C964CAA1C44828F3BB899" ma:contentTypeVersion="10" ma:contentTypeDescription="Create a new document." ma:contentTypeScope="" ma:versionID="2b7c98f07bb43133d8aac3350928713a">
  <xsd:schema xmlns:xsd="http://www.w3.org/2001/XMLSchema" xmlns:xs="http://www.w3.org/2001/XMLSchema" xmlns:p="http://schemas.microsoft.com/office/2006/metadata/properties" xmlns:ns3="9234f1e8-fba6-4606-81af-6974ee1423a3" xmlns:ns4="a9a4b623-b6ae-4510-8dbe-b6d9588cf406" targetNamespace="http://schemas.microsoft.com/office/2006/metadata/properties" ma:root="true" ma:fieldsID="48959f698b37180b1a72300085c509c9" ns3:_="" ns4:_="">
    <xsd:import namespace="9234f1e8-fba6-4606-81af-6974ee1423a3"/>
    <xsd:import namespace="a9a4b623-b6ae-4510-8dbe-b6d9588cf40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34f1e8-fba6-4606-81af-6974ee1423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a4b623-b6ae-4510-8dbe-b6d9588cf406"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6066A8-317A-400B-9120-E394E2E2F6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34f1e8-fba6-4606-81af-6974ee1423a3"/>
    <ds:schemaRef ds:uri="a9a4b623-b6ae-4510-8dbe-b6d9588cf4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72DCA4-2F1A-4A2E-AC7C-F7AE134797AD}">
  <ds:schemaRefs>
    <ds:schemaRef ds:uri="http://schemas.microsoft.com/sharepoint/v3/contenttype/forms"/>
  </ds:schemaRefs>
</ds:datastoreItem>
</file>

<file path=customXml/itemProps3.xml><?xml version="1.0" encoding="utf-8"?>
<ds:datastoreItem xmlns:ds="http://schemas.openxmlformats.org/officeDocument/2006/customXml" ds:itemID="{112CF4E6-61D8-4944-B11C-E7B15B0556D8}">
  <ds:schemaRefs>
    <ds:schemaRef ds:uri="9234f1e8-fba6-4606-81af-6974ee1423a3"/>
    <ds:schemaRef ds:uri="http://purl.org/dc/elements/1.1/"/>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a9a4b623-b6ae-4510-8dbe-b6d9588cf406"/>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8863</TotalTime>
  <Words>2624</Words>
  <Application>Microsoft Office PowerPoint</Application>
  <PresentationFormat>On-screen Show (4:3)</PresentationFormat>
  <Paragraphs>305</Paragraphs>
  <Slides>34</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Lucida Grande</vt:lpstr>
      <vt:lpstr>Wingdings</vt:lpstr>
      <vt:lpstr>Office Theme</vt:lpstr>
      <vt:lpstr>PowerPoint Presentation</vt:lpstr>
      <vt:lpstr>Updates to Training</vt:lpstr>
      <vt:lpstr>PowerPoint Presentation</vt:lpstr>
      <vt:lpstr>PowerPoint Presentation</vt:lpstr>
      <vt:lpstr>Economic Recovery Plan</vt:lpstr>
      <vt:lpstr>Implementation Overview</vt:lpstr>
      <vt:lpstr>Identifying Technology Need</vt:lpstr>
      <vt:lpstr>Customer Release Form</vt:lpstr>
      <vt:lpstr>Customer Release MOSES</vt:lpstr>
      <vt:lpstr>Customer Self-Attestation - Update</vt:lpstr>
      <vt:lpstr>Miscellaneous Information</vt:lpstr>
      <vt:lpstr>Barrier 1: Lacks Internet Connectivity  Comcast Process – Option 1</vt:lpstr>
      <vt:lpstr>Comcast Internet Essentials - Updates</vt:lpstr>
      <vt:lpstr>Comcast Internet Essentials - SPOCs</vt:lpstr>
      <vt:lpstr>Comcast Internet Essentials Code and SharePoint - Update</vt:lpstr>
      <vt:lpstr>Recording in MOSES: Comcast Internet Essentials – Option 1</vt:lpstr>
      <vt:lpstr>Barrier 1: Lacks Internet Connectivity Comcast Process – Option 2</vt:lpstr>
      <vt:lpstr>Comcast Subsidy Plan</vt:lpstr>
      <vt:lpstr>Recording in MOSES Comcast Subsidy – Option 2</vt:lpstr>
      <vt:lpstr>Barrier 1: Lacks Internet Connectivity Spectrum Process</vt:lpstr>
      <vt:lpstr>Recording in MOSES Spectrum</vt:lpstr>
      <vt:lpstr>Barrier 1: Lacks Internet Connectivity Verizon Wireless</vt:lpstr>
      <vt:lpstr>Recording in MOSES Verizon Wireless</vt:lpstr>
      <vt:lpstr>Barrier 2: Lacks Device - Update </vt:lpstr>
      <vt:lpstr>Recording in MOSES HiQ (Chromebook)</vt:lpstr>
      <vt:lpstr>Suggested Messaging</vt:lpstr>
      <vt:lpstr>Barrier 3: Digital Literacy</vt:lpstr>
      <vt:lpstr>Recording in MOSES Digital Literacy</vt:lpstr>
      <vt:lpstr>MIC Support Service Referrals</vt:lpstr>
      <vt:lpstr>MOSES DATA ENTRY</vt:lpstr>
      <vt:lpstr>MOSES DATA ENTRY</vt:lpstr>
      <vt:lpstr>MOSES DATA ENTRY</vt:lpstr>
      <vt:lpstr>CCS Slide – Mass Internet Connect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Pertuso</dc:creator>
  <cp:lastModifiedBy>Leonard, Kim (EOL)</cp:lastModifiedBy>
  <cp:revision>291</cp:revision>
  <dcterms:created xsi:type="dcterms:W3CDTF">2018-04-17T17:15:10Z</dcterms:created>
  <dcterms:modified xsi:type="dcterms:W3CDTF">2020-12-29T18:27:05Z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0x01010094496EF8B42C964CAA1C44828F3BB899</vt:lpwstr>
  </property>
</Properties>
</file>