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4.xml" ContentType="application/vnd.openxmlformats-officedocument.drawingml.chart+xml"/>
  <Override PartName="/ppt/notesSlides/notesSlide31.xml" ContentType="application/vnd.openxmlformats-officedocument.presentationml.notesSlide+xml"/>
  <Override PartName="/ppt/charts/chart15.xml" ContentType="application/vnd.openxmlformats-officedocument.drawingml.chart+xml"/>
  <Override PartName="/ppt/notesSlides/notesSlide32.xml" ContentType="application/vnd.openxmlformats-officedocument.presentationml.notesSlide+xml"/>
  <Override PartName="/ppt/charts/chart16.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charts/chart18.xml" ContentType="application/vnd.openxmlformats-officedocument.drawingml.chart+xml"/>
  <Override PartName="/ppt/notesSlides/notesSlide42.xml" ContentType="application/vnd.openxmlformats-officedocument.presentationml.notesSlide+xml"/>
  <Override PartName="/ppt/charts/chart19.xml" ContentType="application/vnd.openxmlformats-officedocument.drawingml.chart+xml"/>
  <Override PartName="/ppt/notesSlides/notesSlide43.xml" ContentType="application/vnd.openxmlformats-officedocument.presentationml.notesSlide+xml"/>
  <Override PartName="/ppt/charts/chart20.xml" ContentType="application/vnd.openxmlformats-officedocument.drawingml.chart+xml"/>
  <Override PartName="/ppt/notesSlides/notesSlide44.xml" ContentType="application/vnd.openxmlformats-officedocument.presentationml.notesSlide+xml"/>
  <Override PartName="/ppt/charts/chart21.xml" ContentType="application/vnd.openxmlformats-officedocument.drawingml.chart+xml"/>
  <Override PartName="/ppt/notesSlides/notesSlide45.xml" ContentType="application/vnd.openxmlformats-officedocument.presentationml.notesSlide+xml"/>
  <Override PartName="/ppt/charts/chart22.xml" ContentType="application/vnd.openxmlformats-officedocument.drawingml.chart+xml"/>
  <Override PartName="/ppt/notesSlides/notesSlide46.xml" ContentType="application/vnd.openxmlformats-officedocument.presentationml.notesSlide+xml"/>
  <Override PartName="/ppt/charts/chart23.xml" ContentType="application/vnd.openxmlformats-officedocument.drawingml.chart+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39" r:id="rId3"/>
    <p:sldId id="345" r:id="rId4"/>
    <p:sldId id="388" r:id="rId5"/>
    <p:sldId id="360" r:id="rId6"/>
    <p:sldId id="346" r:id="rId7"/>
    <p:sldId id="340" r:id="rId8"/>
    <p:sldId id="359" r:id="rId9"/>
    <p:sldId id="363" r:id="rId10"/>
    <p:sldId id="364" r:id="rId11"/>
    <p:sldId id="365" r:id="rId12"/>
    <p:sldId id="366" r:id="rId13"/>
    <p:sldId id="367" r:id="rId14"/>
    <p:sldId id="398" r:id="rId15"/>
    <p:sldId id="368" r:id="rId16"/>
    <p:sldId id="369" r:id="rId17"/>
    <p:sldId id="348" r:id="rId18"/>
    <p:sldId id="370" r:id="rId19"/>
    <p:sldId id="371" r:id="rId20"/>
    <p:sldId id="349" r:id="rId21"/>
    <p:sldId id="408" r:id="rId22"/>
    <p:sldId id="409" r:id="rId23"/>
    <p:sldId id="410" r:id="rId24"/>
    <p:sldId id="411" r:id="rId25"/>
    <p:sldId id="403" r:id="rId26"/>
    <p:sldId id="357" r:id="rId27"/>
    <p:sldId id="337" r:id="rId28"/>
    <p:sldId id="301" r:id="rId29"/>
    <p:sldId id="328" r:id="rId30"/>
    <p:sldId id="303" r:id="rId31"/>
    <p:sldId id="325" r:id="rId32"/>
    <p:sldId id="326" r:id="rId33"/>
    <p:sldId id="390" r:id="rId34"/>
    <p:sldId id="392" r:id="rId35"/>
    <p:sldId id="395" r:id="rId36"/>
    <p:sldId id="393" r:id="rId37"/>
    <p:sldId id="341" r:id="rId38"/>
    <p:sldId id="297" r:id="rId39"/>
    <p:sldId id="373" r:id="rId40"/>
    <p:sldId id="375" r:id="rId41"/>
    <p:sldId id="376" r:id="rId42"/>
    <p:sldId id="383" r:id="rId43"/>
    <p:sldId id="384" r:id="rId44"/>
    <p:sldId id="379" r:id="rId45"/>
    <p:sldId id="385" r:id="rId46"/>
    <p:sldId id="386" r:id="rId47"/>
    <p:sldId id="382" r:id="rId4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bie Pri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2018" autoAdjust="0"/>
  </p:normalViewPr>
  <p:slideViewPr>
    <p:cSldViewPr>
      <p:cViewPr>
        <p:scale>
          <a:sx n="66" d="100"/>
          <a:sy n="66" d="100"/>
        </p:scale>
        <p:origin x="-1584" y="-918"/>
      </p:cViewPr>
      <p:guideLst>
        <p:guide orient="horz" pos="2160"/>
        <p:guide pos="3839"/>
      </p:guideLst>
    </p:cSldViewPr>
  </p:slideViewPr>
  <p:notesTextViewPr>
    <p:cViewPr>
      <p:scale>
        <a:sx n="1" d="1"/>
        <a:sy n="1" d="1"/>
      </p:scale>
      <p:origin x="0" y="0"/>
    </p:cViewPr>
  </p:notesTextViewPr>
  <p:sorterViewPr>
    <p:cViewPr>
      <p:scale>
        <a:sx n="66" d="100"/>
        <a:sy n="66" d="100"/>
      </p:scale>
      <p:origin x="0" y="2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ggie\Desktop\poulation%20projects%20donahu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drian.Servetnick\Dropbox\WSC\Region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rian.Servetnick\Dropbox\WSC\Regi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rian.Servetnick\Dropbox\WSC\Region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Region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Supply%20Gap%204%20Region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Pioneer%20Valley%20Supply%20Gap.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UI%202005%207%20Region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arina.r.zhavoronkov\AppData\Roaming\Microsoft\AddIns\Statewide%20Unemployment%20Dat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Ethnicity%20AC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Origin%20AC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Origin%20AC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ABE%20ESL.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sd-eol-001\users\Marina.R.Zhavoronkov\Regional%20Planning\Phase%20II%20Data\Supply%20Side%20Data\2015%20Demo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Sheet4!$A$37</c:f>
              <c:strCache>
                <c:ptCount val="1"/>
                <c:pt idx="0">
                  <c:v>0-19</c:v>
                </c:pt>
              </c:strCache>
            </c:strRef>
          </c:tx>
          <c:spPr>
            <a:solidFill>
              <a:schemeClr val="accent1"/>
            </a:solidFill>
            <a:ln>
              <a:noFill/>
            </a:ln>
            <a:effectLst/>
          </c:spPr>
          <c:dLbls>
            <c:dLbl>
              <c:idx val="0"/>
              <c:layout>
                <c:manualLayout>
                  <c:x val="4.1370546162874798E-2"/>
                  <c:y val="1.25786163522013E-2"/>
                </c:manualLayout>
              </c:layout>
              <c:tx>
                <c:rich>
                  <a:bodyPr/>
                  <a:lstStyle/>
                  <a:p>
                    <a:r>
                      <a:rPr lang="mr-IN" dirty="0" smtClean="0"/>
                      <a:t>25%</a:t>
                    </a:r>
                    <a:endParaRPr lang="mr-IN" dirty="0"/>
                  </a:p>
                </c:rich>
              </c:tx>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4278452534953499E-2"/>
                  <c:y val="-3.1447457956644302E-3"/>
                </c:manualLayout>
              </c:layout>
              <c:tx>
                <c:rich>
                  <a:bodyPr/>
                  <a:lstStyle/>
                  <a:p>
                    <a:r>
                      <a:rPr lang="mr-IN" dirty="0" smtClean="0"/>
                      <a:t>21%</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Sheet4!$B$37:$G$37</c:f>
              <c:numCache>
                <c:formatCode>_(* #,##0_);_(* \(#,##0\);_(* "-"??_);_(@_)</c:formatCode>
                <c:ptCount val="6"/>
                <c:pt idx="0">
                  <c:v>217455</c:v>
                </c:pt>
                <c:pt idx="1">
                  <c:v>211036</c:v>
                </c:pt>
                <c:pt idx="2">
                  <c:v>205830</c:v>
                </c:pt>
                <c:pt idx="3">
                  <c:v>202172</c:v>
                </c:pt>
                <c:pt idx="4">
                  <c:v>200751</c:v>
                </c:pt>
                <c:pt idx="5">
                  <c:v>199051</c:v>
                </c:pt>
              </c:numCache>
            </c:numRef>
          </c:val>
        </c:ser>
        <c:ser>
          <c:idx val="1"/>
          <c:order val="1"/>
          <c:tx>
            <c:strRef>
              <c:f>Sheet4!$A$38</c:f>
              <c:strCache>
                <c:ptCount val="1"/>
                <c:pt idx="0">
                  <c:v>20-39</c:v>
                </c:pt>
              </c:strCache>
            </c:strRef>
          </c:tx>
          <c:spPr>
            <a:solidFill>
              <a:schemeClr val="accent3"/>
            </a:solidFill>
            <a:ln>
              <a:noFill/>
            </a:ln>
            <a:effectLst/>
          </c:spPr>
          <c:dLbls>
            <c:dLbl>
              <c:idx val="0"/>
              <c:layout>
                <c:manualLayout>
                  <c:x val="4.1370546162874798E-2"/>
                  <c:y val="3.14465408805026E-3"/>
                </c:manualLayout>
              </c:layout>
              <c:tx>
                <c:rich>
                  <a:bodyPr/>
                  <a:lstStyle/>
                  <a:p>
                    <a:r>
                      <a:rPr lang="mr-IN" dirty="0" smtClean="0"/>
                      <a:t>27%</a:t>
                    </a:r>
                    <a:r>
                      <a:rPr lang="en-US" dirty="0" smtClean="0"/>
                      <a:t> </a:t>
                    </a:r>
                    <a:endParaRPr lang="mr-IN" dirty="0"/>
                  </a:p>
                </c:rich>
              </c:tx>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4278452534953499E-2"/>
                  <c:y val="-3.1446540880503099E-3"/>
                </c:manualLayout>
              </c:layout>
              <c:tx>
                <c:rich>
                  <a:bodyPr/>
                  <a:lstStyle/>
                  <a:p>
                    <a:r>
                      <a:rPr lang="mr-IN" dirty="0" smtClean="0"/>
                      <a:t>24%</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Sheet4!$B$38:$G$38</c:f>
              <c:numCache>
                <c:formatCode>_(* #,##0_);_(* \(#,##0\);_(* "-"??_);_(@_)</c:formatCode>
                <c:ptCount val="6"/>
                <c:pt idx="0">
                  <c:v>203613</c:v>
                </c:pt>
                <c:pt idx="1">
                  <c:v>206484</c:v>
                </c:pt>
                <c:pt idx="2">
                  <c:v>206768</c:v>
                </c:pt>
                <c:pt idx="3">
                  <c:v>207888</c:v>
                </c:pt>
                <c:pt idx="4">
                  <c:v>206963</c:v>
                </c:pt>
                <c:pt idx="5">
                  <c:v>204636</c:v>
                </c:pt>
              </c:numCache>
            </c:numRef>
          </c:val>
        </c:ser>
        <c:ser>
          <c:idx val="2"/>
          <c:order val="2"/>
          <c:tx>
            <c:strRef>
              <c:f>Sheet4!$A$39</c:f>
              <c:strCache>
                <c:ptCount val="1"/>
                <c:pt idx="0">
                  <c:v>40-59</c:v>
                </c:pt>
              </c:strCache>
            </c:strRef>
          </c:tx>
          <c:spPr>
            <a:solidFill>
              <a:schemeClr val="accent6"/>
            </a:solidFill>
            <a:ln>
              <a:noFill/>
            </a:ln>
            <a:effectLst/>
          </c:spPr>
          <c:dLbls>
            <c:dLbl>
              <c:idx val="0"/>
              <c:layout>
                <c:manualLayout>
                  <c:x val="4.3734898565742489E-2"/>
                  <c:y val="6.0569351907934585E-5"/>
                </c:manualLayout>
              </c:layout>
              <c:tx>
                <c:rich>
                  <a:bodyPr/>
                  <a:lstStyle/>
                  <a:p>
                    <a:r>
                      <a:rPr lang="mr-IN" dirty="0" smtClean="0"/>
                      <a:t>29%</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7824499348914298E-2"/>
                  <c:y val="-3.1447457956644302E-3"/>
                </c:manualLayout>
              </c:layout>
              <c:tx>
                <c:rich>
                  <a:bodyPr/>
                  <a:lstStyle/>
                  <a:p>
                    <a:r>
                      <a:rPr lang="mr-IN" dirty="0" smtClean="0"/>
                      <a:t>26%</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Sheet4!$B$39:$G$39</c:f>
              <c:numCache>
                <c:formatCode>_(* #,##0_);_(* \(#,##0\);_(* "-"??_);_(@_)</c:formatCode>
                <c:ptCount val="6"/>
                <c:pt idx="0">
                  <c:v>252721</c:v>
                </c:pt>
                <c:pt idx="1">
                  <c:v>251754</c:v>
                </c:pt>
                <c:pt idx="2">
                  <c:v>243196</c:v>
                </c:pt>
                <c:pt idx="3">
                  <c:v>233421</c:v>
                </c:pt>
                <c:pt idx="4">
                  <c:v>232600</c:v>
                </c:pt>
                <c:pt idx="5">
                  <c:v>239780</c:v>
                </c:pt>
              </c:numCache>
            </c:numRef>
          </c:val>
        </c:ser>
        <c:ser>
          <c:idx val="3"/>
          <c:order val="3"/>
          <c:tx>
            <c:strRef>
              <c:f>Sheet4!$A$40</c:f>
              <c:strCache>
                <c:ptCount val="1"/>
                <c:pt idx="0">
                  <c:v>60+</c:v>
                </c:pt>
              </c:strCache>
            </c:strRef>
          </c:tx>
          <c:spPr>
            <a:solidFill>
              <a:schemeClr val="accent4"/>
            </a:solidFill>
            <a:ln>
              <a:noFill/>
            </a:ln>
            <a:effectLst/>
          </c:spPr>
          <c:dLbls>
            <c:dLbl>
              <c:idx val="0"/>
              <c:layout>
                <c:manualLayout>
                  <c:x val="4.2552708235147153E-2"/>
                  <c:y val="1.5783615990308905E-2"/>
                </c:manualLayout>
              </c:layout>
              <c:tx>
                <c:rich>
                  <a:bodyPr/>
                  <a:lstStyle/>
                  <a:p>
                    <a:r>
                      <a:rPr lang="mr-IN" dirty="0" smtClean="0"/>
                      <a:t>19%</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782450542788262E-2"/>
                  <c:y val="6.3499394306481063E-3"/>
                </c:manualLayout>
              </c:layout>
              <c:tx>
                <c:rich>
                  <a:bodyPr/>
                  <a:lstStyle/>
                  <a:p>
                    <a:r>
                      <a:rPr lang="mr-IN" dirty="0"/>
                      <a:t> </a:t>
                    </a:r>
                    <a:r>
                      <a:rPr lang="mr-IN" dirty="0" smtClean="0"/>
                      <a:t>29%</a:t>
                    </a:r>
                    <a:endParaRPr lang="mr-IN" dirty="0"/>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Sheet4!$B$40:$G$40</c:f>
              <c:numCache>
                <c:formatCode>_(* #,##0_);_(* \(#,##0\);_(* "-"??_);_(@_)</c:formatCode>
                <c:ptCount val="6"/>
                <c:pt idx="0">
                  <c:v>148019</c:v>
                </c:pt>
                <c:pt idx="1">
                  <c:v>178260</c:v>
                </c:pt>
                <c:pt idx="2">
                  <c:v>213258</c:v>
                </c:pt>
                <c:pt idx="3">
                  <c:v>245636</c:v>
                </c:pt>
                <c:pt idx="4">
                  <c:v>265303</c:v>
                </c:pt>
                <c:pt idx="5">
                  <c:v>273561</c:v>
                </c:pt>
              </c:numCache>
            </c:numRef>
          </c:val>
        </c:ser>
        <c:dLbls>
          <c:showLegendKey val="0"/>
          <c:showVal val="0"/>
          <c:showCatName val="0"/>
          <c:showSerName val="0"/>
          <c:showPercent val="0"/>
          <c:showBubbleSize val="0"/>
        </c:dLbls>
        <c:axId val="41278080"/>
        <c:axId val="41324928"/>
      </c:areaChart>
      <c:catAx>
        <c:axId val="41278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1324928"/>
        <c:crosses val="autoZero"/>
        <c:auto val="1"/>
        <c:lblAlgn val="ctr"/>
        <c:lblOffset val="100"/>
        <c:noMultiLvlLbl val="0"/>
      </c:catAx>
      <c:valAx>
        <c:axId val="41324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41278080"/>
        <c:crosses val="autoZero"/>
        <c:crossBetween val="midCat"/>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zero"/>
    <c:showDLblsOverMax val="0"/>
  </c:chart>
  <c:spPr>
    <a:noFill/>
    <a:ln>
      <a:solidFill>
        <a:schemeClr val="tx1"/>
      </a:solidFill>
    </a:ln>
    <a:effectLst/>
  </c:spPr>
  <c:txPr>
    <a:bodyPr/>
    <a:lstStyle/>
    <a:p>
      <a:pPr>
        <a:defRPr sz="1400">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Central!$B$12</c:f>
              <c:strCache>
                <c:ptCount val="1"/>
                <c:pt idx="0">
                  <c:v>14-21</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Central!$B$13:$B$17</c:f>
              <c:numCache>
                <c:formatCode>0.00%</c:formatCode>
                <c:ptCount val="5"/>
                <c:pt idx="0">
                  <c:v>2.4290819745365198E-2</c:v>
                </c:pt>
                <c:pt idx="1">
                  <c:v>3.9177495200200342E-2</c:v>
                </c:pt>
                <c:pt idx="2">
                  <c:v>3.0440587449933245E-2</c:v>
                </c:pt>
                <c:pt idx="3">
                  <c:v>4.6960802878242759E-2</c:v>
                </c:pt>
                <c:pt idx="4">
                  <c:v>2.4231826130402197E-2</c:v>
                </c:pt>
              </c:numCache>
            </c:numRef>
          </c:val>
        </c:ser>
        <c:ser>
          <c:idx val="1"/>
          <c:order val="1"/>
          <c:tx>
            <c:strRef>
              <c:f>Central!$C$12</c:f>
              <c:strCache>
                <c:ptCount val="1"/>
                <c:pt idx="0">
                  <c:v>22-34</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Central!$C$13:$C$17</c:f>
              <c:numCache>
                <c:formatCode>0.00%</c:formatCode>
                <c:ptCount val="5"/>
                <c:pt idx="0">
                  <c:v>0.19259548805003351</c:v>
                </c:pt>
                <c:pt idx="1">
                  <c:v>0.26531066529397035</c:v>
                </c:pt>
                <c:pt idx="2">
                  <c:v>0.20142412105028928</c:v>
                </c:pt>
                <c:pt idx="3">
                  <c:v>0.27008773590860319</c:v>
                </c:pt>
                <c:pt idx="4">
                  <c:v>0.25818136397701724</c:v>
                </c:pt>
              </c:numCache>
            </c:numRef>
          </c:val>
        </c:ser>
        <c:ser>
          <c:idx val="2"/>
          <c:order val="2"/>
          <c:tx>
            <c:strRef>
              <c:f>Central!$D$12</c:f>
              <c:strCache>
                <c:ptCount val="1"/>
                <c:pt idx="0">
                  <c:v>35-44</c:v>
                </c:pt>
              </c:strCache>
            </c:strRef>
          </c:tx>
          <c:spPr>
            <a:solidFill>
              <a:schemeClr val="accent3"/>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Central!$D$13:$D$17</c:f>
              <c:numCache>
                <c:formatCode>0.00%</c:formatCode>
                <c:ptCount val="5"/>
                <c:pt idx="0">
                  <c:v>0.18837949519767702</c:v>
                </c:pt>
                <c:pt idx="1">
                  <c:v>0.19940732908539469</c:v>
                </c:pt>
                <c:pt idx="2">
                  <c:v>0.18762794837561192</c:v>
                </c:pt>
                <c:pt idx="3">
                  <c:v>0.20747333207094615</c:v>
                </c:pt>
                <c:pt idx="4">
                  <c:v>0.22108418685985512</c:v>
                </c:pt>
              </c:numCache>
            </c:numRef>
          </c:val>
        </c:ser>
        <c:ser>
          <c:idx val="3"/>
          <c:order val="3"/>
          <c:tx>
            <c:strRef>
              <c:f>Central!$E$12</c:f>
              <c:strCache>
                <c:ptCount val="1"/>
                <c:pt idx="0">
                  <c:v>45-54</c:v>
                </c:pt>
              </c:strCache>
            </c:strRef>
          </c:tx>
          <c:spPr>
            <a:solidFill>
              <a:schemeClr val="accent4"/>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Central!$E$13:$E$17</c:f>
              <c:numCache>
                <c:formatCode>0.00%</c:formatCode>
                <c:ptCount val="5"/>
                <c:pt idx="0">
                  <c:v>0.27680366316729954</c:v>
                </c:pt>
                <c:pt idx="1">
                  <c:v>0.23521800829182782</c:v>
                </c:pt>
                <c:pt idx="2">
                  <c:v>0.2617712505562973</c:v>
                </c:pt>
                <c:pt idx="3">
                  <c:v>0.26017799659155461</c:v>
                </c:pt>
                <c:pt idx="4">
                  <c:v>0.25043717212090932</c:v>
                </c:pt>
              </c:numCache>
            </c:numRef>
          </c:val>
        </c:ser>
        <c:ser>
          <c:idx val="4"/>
          <c:order val="4"/>
          <c:tx>
            <c:strRef>
              <c:f>Central!$F$12</c:f>
              <c:strCache>
                <c:ptCount val="1"/>
                <c:pt idx="0">
                  <c:v>55-64</c:v>
                </c:pt>
              </c:strCache>
            </c:strRef>
          </c:tx>
          <c:spPr>
            <a:solidFill>
              <a:schemeClr val="accent5"/>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Central!$F$13:$F$17</c:f>
              <c:numCache>
                <c:formatCode>0.00%</c:formatCode>
                <c:ptCount val="5"/>
                <c:pt idx="0">
                  <c:v>0.25924167969622514</c:v>
                </c:pt>
                <c:pt idx="1">
                  <c:v>0.19802999526976264</c:v>
                </c:pt>
                <c:pt idx="2">
                  <c:v>0.2184245660881175</c:v>
                </c:pt>
                <c:pt idx="3">
                  <c:v>0.16291106482358139</c:v>
                </c:pt>
                <c:pt idx="4">
                  <c:v>0.18598551086684986</c:v>
                </c:pt>
              </c:numCache>
            </c:numRef>
          </c:val>
        </c:ser>
        <c:ser>
          <c:idx val="5"/>
          <c:order val="5"/>
          <c:tx>
            <c:strRef>
              <c:f>Central!$G$12</c:f>
              <c:strCache>
                <c:ptCount val="1"/>
                <c:pt idx="0">
                  <c:v>65-99</c:v>
                </c:pt>
              </c:strCache>
            </c:strRef>
          </c:tx>
          <c:spPr>
            <a:solidFill>
              <a:schemeClr val="accent6"/>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Central!$G$13:$G$17</c:f>
              <c:numCache>
                <c:formatCode>0.00%</c:formatCode>
                <c:ptCount val="5"/>
                <c:pt idx="0">
                  <c:v>5.8688854143399596E-2</c:v>
                </c:pt>
                <c:pt idx="1">
                  <c:v>6.2856506858844155E-2</c:v>
                </c:pt>
                <c:pt idx="2">
                  <c:v>0.10031152647975078</c:v>
                </c:pt>
                <c:pt idx="3">
                  <c:v>5.2389067727071893E-2</c:v>
                </c:pt>
                <c:pt idx="4">
                  <c:v>6.0079940044966272E-2</c:v>
                </c:pt>
              </c:numCache>
            </c:numRef>
          </c:val>
        </c:ser>
        <c:dLbls>
          <c:dLblPos val="ctr"/>
          <c:showLegendKey val="0"/>
          <c:showVal val="1"/>
          <c:showCatName val="0"/>
          <c:showSerName val="0"/>
          <c:showPercent val="0"/>
          <c:showBubbleSize val="0"/>
        </c:dLbls>
        <c:gapWidth val="150"/>
        <c:overlap val="100"/>
        <c:axId val="33084928"/>
        <c:axId val="33086464"/>
      </c:barChart>
      <c:catAx>
        <c:axId val="3308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086464"/>
        <c:crosses val="autoZero"/>
        <c:auto val="1"/>
        <c:lblAlgn val="ctr"/>
        <c:lblOffset val="100"/>
        <c:noMultiLvlLbl val="0"/>
      </c:catAx>
      <c:valAx>
        <c:axId val="33086464"/>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33084928"/>
        <c:crosses val="autoZero"/>
        <c:crossBetween val="between"/>
      </c:valAx>
      <c:spPr>
        <a:noFill/>
        <a:ln w="25400">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Central!$O$12</c:f>
              <c:strCache>
                <c:ptCount val="1"/>
                <c:pt idx="0">
                  <c:v>White Alone</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Central!$O$13:$O$17</c:f>
              <c:numCache>
                <c:formatCode>0.00%</c:formatCode>
                <c:ptCount val="5"/>
                <c:pt idx="0">
                  <c:v>0.86919984365402869</c:v>
                </c:pt>
                <c:pt idx="1">
                  <c:v>0.84358956521739126</c:v>
                </c:pt>
                <c:pt idx="2">
                  <c:v>0.86801352794588826</c:v>
                </c:pt>
                <c:pt idx="3">
                  <c:v>0.95659102498725135</c:v>
                </c:pt>
                <c:pt idx="4">
                  <c:v>0.86849007118771071</c:v>
                </c:pt>
              </c:numCache>
            </c:numRef>
          </c:val>
        </c:ser>
        <c:ser>
          <c:idx val="1"/>
          <c:order val="1"/>
          <c:tx>
            <c:strRef>
              <c:f>Central!$P$12</c:f>
              <c:strCache>
                <c:ptCount val="1"/>
                <c:pt idx="0">
                  <c:v>Black/ African American</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Central!$P$13:$P$17</c:f>
              <c:numCache>
                <c:formatCode>0.00%</c:formatCode>
                <c:ptCount val="5"/>
                <c:pt idx="0">
                  <c:v>3.6378357250544419E-2</c:v>
                </c:pt>
                <c:pt idx="1">
                  <c:v>9.8796521739130436E-2</c:v>
                </c:pt>
                <c:pt idx="2">
                  <c:v>7.34247063011748E-2</c:v>
                </c:pt>
                <c:pt idx="3">
                  <c:v>2.5497195308516064E-2</c:v>
                </c:pt>
                <c:pt idx="4">
                  <c:v>3.1347570875483954E-2</c:v>
                </c:pt>
              </c:numCache>
            </c:numRef>
          </c:val>
        </c:ser>
        <c:ser>
          <c:idx val="2"/>
          <c:order val="2"/>
          <c:tx>
            <c:strRef>
              <c:f>Central!$Q$12</c:f>
              <c:strCache>
                <c:ptCount val="1"/>
                <c:pt idx="0">
                  <c:v>Asian</c:v>
                </c:pt>
              </c:strCache>
            </c:strRef>
          </c:tx>
          <c:spPr>
            <a:solidFill>
              <a:schemeClr val="accent3"/>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Central!$Q$13:$Q$17</c:f>
              <c:numCache>
                <c:formatCode>0.00%</c:formatCode>
                <c:ptCount val="5"/>
                <c:pt idx="0">
                  <c:v>7.3705957898263438E-2</c:v>
                </c:pt>
                <c:pt idx="1">
                  <c:v>3.3641739130434785E-2</c:v>
                </c:pt>
                <c:pt idx="2">
                  <c:v>3.3285866856532571E-2</c:v>
                </c:pt>
                <c:pt idx="3">
                  <c:v>1.1983681795002549E-2</c:v>
                </c:pt>
                <c:pt idx="4">
                  <c:v>8.174097664543524E-2</c:v>
                </c:pt>
              </c:numCache>
            </c:numRef>
          </c:val>
        </c:ser>
        <c:ser>
          <c:idx val="3"/>
          <c:order val="3"/>
          <c:tx>
            <c:strRef>
              <c:f>Central!$R$12</c:f>
              <c:strCache>
                <c:ptCount val="1"/>
                <c:pt idx="0">
                  <c:v>Other</c:v>
                </c:pt>
              </c:strCache>
            </c:strRef>
          </c:tx>
          <c:spPr>
            <a:solidFill>
              <a:schemeClr val="accent4"/>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Central!$R$13:$R$17</c:f>
              <c:numCache>
                <c:formatCode>0.00%</c:formatCode>
                <c:ptCount val="5"/>
                <c:pt idx="0">
                  <c:v>2.0715841197163437E-2</c:v>
                </c:pt>
                <c:pt idx="1">
                  <c:v>2.3972173913043477E-2</c:v>
                </c:pt>
                <c:pt idx="2">
                  <c:v>2.5275898896404414E-2</c:v>
                </c:pt>
                <c:pt idx="3">
                  <c:v>5.9280979092299849E-3</c:v>
                </c:pt>
                <c:pt idx="4">
                  <c:v>1.842138129137005E-2</c:v>
                </c:pt>
              </c:numCache>
            </c:numRef>
          </c:val>
        </c:ser>
        <c:dLbls>
          <c:dLblPos val="ctr"/>
          <c:showLegendKey val="0"/>
          <c:showVal val="1"/>
          <c:showCatName val="0"/>
          <c:showSerName val="0"/>
          <c:showPercent val="0"/>
          <c:showBubbleSize val="0"/>
        </c:dLbls>
        <c:gapWidth val="150"/>
        <c:overlap val="100"/>
        <c:axId val="35178368"/>
        <c:axId val="35179904"/>
      </c:barChart>
      <c:catAx>
        <c:axId val="3517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5179904"/>
        <c:crosses val="autoZero"/>
        <c:auto val="1"/>
        <c:lblAlgn val="ctr"/>
        <c:lblOffset val="100"/>
        <c:noMultiLvlLbl val="0"/>
      </c:catAx>
      <c:valAx>
        <c:axId val="35179904"/>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35178368"/>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Central!$U$12</c:f>
              <c:strCache>
                <c:ptCount val="1"/>
                <c:pt idx="0">
                  <c:v>Not Hispanic or Latino</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Central!$U$13:$U$17</c:f>
              <c:numCache>
                <c:formatCode>0.00%</c:formatCode>
                <c:ptCount val="5"/>
                <c:pt idx="0">
                  <c:v>0.88162376458763747</c:v>
                </c:pt>
                <c:pt idx="1">
                  <c:v>0.88761199844176086</c:v>
                </c:pt>
                <c:pt idx="2">
                  <c:v>0.86027055891776438</c:v>
                </c:pt>
                <c:pt idx="3">
                  <c:v>0.93852174461907467</c:v>
                </c:pt>
                <c:pt idx="4">
                  <c:v>0.95210440864243784</c:v>
                </c:pt>
              </c:numCache>
            </c:numRef>
          </c:val>
        </c:ser>
        <c:ser>
          <c:idx val="1"/>
          <c:order val="1"/>
          <c:tx>
            <c:strRef>
              <c:f>Central!$V$12</c:f>
              <c:strCache>
                <c:ptCount val="1"/>
                <c:pt idx="0">
                  <c:v>Hispanic or Latino</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Central!$V$13:$V$17</c:f>
              <c:numCache>
                <c:formatCode>0.00%</c:formatCode>
                <c:ptCount val="5"/>
                <c:pt idx="0">
                  <c:v>0.1183762354123625</c:v>
                </c:pt>
                <c:pt idx="1">
                  <c:v>0.11238800155823919</c:v>
                </c:pt>
                <c:pt idx="2">
                  <c:v>0.13972944108223567</c:v>
                </c:pt>
                <c:pt idx="3">
                  <c:v>6.1478255380925328E-2</c:v>
                </c:pt>
                <c:pt idx="4">
                  <c:v>4.7895591357562134E-2</c:v>
                </c:pt>
              </c:numCache>
            </c:numRef>
          </c:val>
        </c:ser>
        <c:dLbls>
          <c:dLblPos val="ctr"/>
          <c:showLegendKey val="0"/>
          <c:showVal val="1"/>
          <c:showCatName val="0"/>
          <c:showSerName val="0"/>
          <c:showPercent val="0"/>
          <c:showBubbleSize val="0"/>
        </c:dLbls>
        <c:gapWidth val="150"/>
        <c:overlap val="100"/>
        <c:axId val="35212672"/>
        <c:axId val="35214464"/>
      </c:barChart>
      <c:catAx>
        <c:axId val="3521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5214464"/>
        <c:crosses val="autoZero"/>
        <c:auto val="1"/>
        <c:lblAlgn val="ctr"/>
        <c:lblOffset val="100"/>
        <c:noMultiLvlLbl val="0"/>
      </c:catAx>
      <c:valAx>
        <c:axId val="35214464"/>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35212672"/>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Central!$I$12</c:f>
              <c:strCache>
                <c:ptCount val="1"/>
                <c:pt idx="0">
                  <c:v>Less than high school</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Central!$I$13:$I$17</c:f>
              <c:numCache>
                <c:formatCode>0%</c:formatCode>
                <c:ptCount val="5"/>
                <c:pt idx="0">
                  <c:v>0.12893940293192474</c:v>
                </c:pt>
                <c:pt idx="1">
                  <c:v>9.824615148962243E-2</c:v>
                </c:pt>
                <c:pt idx="2">
                  <c:v>0.15551294343240651</c:v>
                </c:pt>
                <c:pt idx="3">
                  <c:v>0.13185654008438819</c:v>
                </c:pt>
                <c:pt idx="4">
                  <c:v>7.4643912926632625E-2</c:v>
                </c:pt>
              </c:numCache>
            </c:numRef>
          </c:val>
        </c:ser>
        <c:ser>
          <c:idx val="1"/>
          <c:order val="1"/>
          <c:tx>
            <c:strRef>
              <c:f>Central!$J$12</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Central!$J$13:$J$17</c:f>
              <c:numCache>
                <c:formatCode>0%</c:formatCode>
                <c:ptCount val="5"/>
                <c:pt idx="0">
                  <c:v>0.28773220962668405</c:v>
                </c:pt>
                <c:pt idx="1">
                  <c:v>0.22887340124071379</c:v>
                </c:pt>
                <c:pt idx="2">
                  <c:v>0.3217641418983701</c:v>
                </c:pt>
                <c:pt idx="3">
                  <c:v>0.31652601969057664</c:v>
                </c:pt>
                <c:pt idx="4">
                  <c:v>0.19121203977425424</c:v>
                </c:pt>
              </c:numCache>
            </c:numRef>
          </c:val>
        </c:ser>
        <c:ser>
          <c:idx val="2"/>
          <c:order val="2"/>
          <c:tx>
            <c:strRef>
              <c:f>Central!$K$12</c:f>
              <c:strCache>
                <c:ptCount val="1"/>
                <c:pt idx="0">
                  <c:v>Some college or Associate degree</c:v>
                </c:pt>
              </c:strCache>
            </c:strRef>
          </c:tx>
          <c:spPr>
            <a:solidFill>
              <a:schemeClr val="accent3"/>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Central!$K$13:$K$17</c:f>
              <c:numCache>
                <c:formatCode>0%</c:formatCode>
                <c:ptCount val="5"/>
                <c:pt idx="0">
                  <c:v>0.31019645082794234</c:v>
                </c:pt>
                <c:pt idx="1">
                  <c:v>0.34003216665390212</c:v>
                </c:pt>
                <c:pt idx="2">
                  <c:v>0.3087248322147651</c:v>
                </c:pt>
                <c:pt idx="3">
                  <c:v>0.31350210970464137</c:v>
                </c:pt>
                <c:pt idx="4">
                  <c:v>0.27788228970706802</c:v>
                </c:pt>
              </c:numCache>
            </c:numRef>
          </c:val>
        </c:ser>
        <c:ser>
          <c:idx val="3"/>
          <c:order val="3"/>
          <c:tx>
            <c:strRef>
              <c:f>Central!$L$12</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Central!$A$13:$A$17</c:f>
              <c:strCache>
                <c:ptCount val="5"/>
                <c:pt idx="0">
                  <c:v>Manufacturing</c:v>
                </c:pt>
                <c:pt idx="1">
                  <c:v>Healthcare</c:v>
                </c:pt>
                <c:pt idx="2">
                  <c:v>Transportation</c:v>
                </c:pt>
                <c:pt idx="3">
                  <c:v>Construction</c:v>
                </c:pt>
                <c:pt idx="4">
                  <c:v>Professional/ Scientific/ Technical</c:v>
                </c:pt>
              </c:strCache>
            </c:strRef>
          </c:cat>
          <c:val>
            <c:numRef>
              <c:f>Central!$L$13:$L$17</c:f>
              <c:numCache>
                <c:formatCode>0%</c:formatCode>
                <c:ptCount val="5"/>
                <c:pt idx="0">
                  <c:v>0.27313193661344887</c:v>
                </c:pt>
                <c:pt idx="1">
                  <c:v>0.33284828061576166</c:v>
                </c:pt>
                <c:pt idx="2">
                  <c:v>0.21399808245445828</c:v>
                </c:pt>
                <c:pt idx="3">
                  <c:v>0.23811533052039383</c:v>
                </c:pt>
                <c:pt idx="4">
                  <c:v>0.45626175759204513</c:v>
                </c:pt>
              </c:numCache>
            </c:numRef>
          </c:val>
        </c:ser>
        <c:dLbls>
          <c:dLblPos val="ctr"/>
          <c:showLegendKey val="0"/>
          <c:showVal val="1"/>
          <c:showCatName val="0"/>
          <c:showSerName val="0"/>
          <c:showPercent val="0"/>
          <c:showBubbleSize val="0"/>
        </c:dLbls>
        <c:gapWidth val="150"/>
        <c:overlap val="100"/>
        <c:axId val="35233792"/>
        <c:axId val="35235328"/>
      </c:barChart>
      <c:catAx>
        <c:axId val="3523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5235328"/>
        <c:crosses val="autoZero"/>
        <c:auto val="1"/>
        <c:lblAlgn val="ctr"/>
        <c:lblOffset val="100"/>
        <c:noMultiLvlLbl val="0"/>
      </c:catAx>
      <c:valAx>
        <c:axId val="35235328"/>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35233792"/>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'Central Occupations'!$C$1</c:f>
              <c:strCache>
                <c:ptCount val="1"/>
                <c:pt idx="0">
                  <c:v>Ratio</c:v>
                </c:pt>
              </c:strCache>
            </c:strRef>
          </c:tx>
          <c:spPr>
            <a:solidFill>
              <a:srgbClr val="FD41D9"/>
            </a:solidFill>
          </c:spPr>
          <c:invertIfNegative val="0"/>
          <c:dPt>
            <c:idx val="1"/>
            <c:invertIfNegative val="0"/>
            <c:bubble3D val="0"/>
            <c:spPr>
              <a:solidFill>
                <a:schemeClr val="accent6"/>
              </a:solidFill>
            </c:spPr>
          </c:dPt>
          <c:dPt>
            <c:idx val="2"/>
            <c:invertIfNegative val="0"/>
            <c:bubble3D val="0"/>
            <c:spPr>
              <a:solidFill>
                <a:srgbClr val="FC42E1"/>
              </a:solidFill>
            </c:spPr>
          </c:dPt>
          <c:dPt>
            <c:idx val="4"/>
            <c:invertIfNegative val="0"/>
            <c:bubble3D val="0"/>
            <c:spPr>
              <a:solidFill>
                <a:schemeClr val="accent6"/>
              </a:solidFill>
            </c:spPr>
          </c:dPt>
          <c:dPt>
            <c:idx val="6"/>
            <c:invertIfNegative val="0"/>
            <c:bubble3D val="0"/>
            <c:spPr>
              <a:solidFill>
                <a:schemeClr val="accent6"/>
              </a:solidFill>
            </c:spPr>
          </c:dPt>
          <c:dPt>
            <c:idx val="7"/>
            <c:invertIfNegative val="0"/>
            <c:bubble3D val="0"/>
            <c:spPr>
              <a:solidFill>
                <a:schemeClr val="accent6"/>
              </a:solidFill>
            </c:spPr>
          </c:dPt>
          <c:dPt>
            <c:idx val="8"/>
            <c:invertIfNegative val="0"/>
            <c:bubble3D val="0"/>
            <c:spPr>
              <a:solidFill>
                <a:schemeClr val="accent6"/>
              </a:solidFill>
            </c:spPr>
          </c:dPt>
          <c:dPt>
            <c:idx val="9"/>
            <c:invertIfNegative val="0"/>
            <c:bubble3D val="0"/>
            <c:spPr>
              <a:solidFill>
                <a:schemeClr val="accent6"/>
              </a:solidFill>
            </c:spPr>
          </c:dPt>
          <c:dPt>
            <c:idx val="12"/>
            <c:invertIfNegative val="0"/>
            <c:bubble3D val="0"/>
            <c:spPr>
              <a:solidFill>
                <a:srgbClr val="FC42E1"/>
              </a:solidFill>
            </c:spPr>
          </c:dPt>
          <c:dPt>
            <c:idx val="14"/>
            <c:invertIfNegative val="0"/>
            <c:bubble3D val="0"/>
            <c:spPr>
              <a:solidFill>
                <a:schemeClr val="accent6"/>
              </a:solidFill>
            </c:spPr>
          </c:dPt>
          <c:dPt>
            <c:idx val="16"/>
            <c:invertIfNegative val="0"/>
            <c:bubble3D val="0"/>
            <c:spPr>
              <a:solidFill>
                <a:schemeClr val="accent6"/>
              </a:solidFill>
            </c:spPr>
          </c:dPt>
          <c:dPt>
            <c:idx val="17"/>
            <c:invertIfNegative val="0"/>
            <c:bubble3D val="0"/>
            <c:spPr>
              <a:solidFill>
                <a:schemeClr val="accent6"/>
              </a:solidFill>
            </c:spPr>
          </c:dPt>
          <c:dPt>
            <c:idx val="18"/>
            <c:invertIfNegative val="0"/>
            <c:bubble3D val="0"/>
            <c:spPr>
              <a:solidFill>
                <a:srgbClr val="FC42E1"/>
              </a:solidFill>
            </c:spPr>
          </c:dPt>
          <c:cat>
            <c:strRef>
              <c:f>'Central Occupations'!$A$2:$A$20</c:f>
              <c:strCache>
                <c:ptCount val="19"/>
                <c:pt idx="0">
                  <c:v>Physical Therapist Assistants</c:v>
                </c:pt>
                <c:pt idx="1">
                  <c:v>Insurance Appraisers, Auto Damage</c:v>
                </c:pt>
                <c:pt idx="2">
                  <c:v>Medical and Clinical Laboratory Technicians</c:v>
                </c:pt>
                <c:pt idx="3">
                  <c:v>Heating, Air Conditioning, and Refrigeration Mechanics and Installers</c:v>
                </c:pt>
                <c:pt idx="4">
                  <c:v>Medical Records and Health Information Technicians</c:v>
                </c:pt>
                <c:pt idx="5">
                  <c:v>Licensed Practical and Licensed Vocational Nurses</c:v>
                </c:pt>
                <c:pt idx="6">
                  <c:v>Nursing Assistants</c:v>
                </c:pt>
                <c:pt idx="7">
                  <c:v>Veterinary Technologists and Technicians</c:v>
                </c:pt>
                <c:pt idx="8">
                  <c:v>Preschool Teachers, Except Special Education</c:v>
                </c:pt>
                <c:pt idx="9">
                  <c:v>Bookkeeping, Accounting, and Auditing Clerks</c:v>
                </c:pt>
                <c:pt idx="10">
                  <c:v>Dental Hygienists</c:v>
                </c:pt>
                <c:pt idx="11">
                  <c:v>Automotive Service Technicians and Mechanics</c:v>
                </c:pt>
                <c:pt idx="12">
                  <c:v>Computer User Support Specialists</c:v>
                </c:pt>
                <c:pt idx="13">
                  <c:v>Heavy and Tractor-Trailer Truck Drivers</c:v>
                </c:pt>
                <c:pt idx="14">
                  <c:v>Teacher Assistants</c:v>
                </c:pt>
                <c:pt idx="15">
                  <c:v>Firefighters</c:v>
                </c:pt>
                <c:pt idx="16">
                  <c:v>Industrial Engineering Technicians</c:v>
                </c:pt>
                <c:pt idx="17">
                  <c:v>Medical Equipment Repairers</c:v>
                </c:pt>
                <c:pt idx="18">
                  <c:v>Web Developers</c:v>
                </c:pt>
              </c:strCache>
            </c:strRef>
          </c:cat>
          <c:val>
            <c:numRef>
              <c:f>'Central Occupations'!$C$2:$C$20</c:f>
              <c:numCache>
                <c:formatCode>0.00</c:formatCode>
                <c:ptCount val="19"/>
                <c:pt idx="0">
                  <c:v>0.90634674922600611</c:v>
                </c:pt>
                <c:pt idx="1">
                  <c:v>0.90434782608695652</c:v>
                </c:pt>
                <c:pt idx="2">
                  <c:v>0.89864341085271315</c:v>
                </c:pt>
                <c:pt idx="3">
                  <c:v>0.72986301369863005</c:v>
                </c:pt>
                <c:pt idx="4">
                  <c:v>0.72124183006535958</c:v>
                </c:pt>
                <c:pt idx="5">
                  <c:v>0.64937185929648256</c:v>
                </c:pt>
                <c:pt idx="6">
                  <c:v>0.62903676128431829</c:v>
                </c:pt>
                <c:pt idx="7">
                  <c:v>0.56977077363896844</c:v>
                </c:pt>
                <c:pt idx="8">
                  <c:v>0.56477916194790501</c:v>
                </c:pt>
                <c:pt idx="9">
                  <c:v>0.48174878556557948</c:v>
                </c:pt>
                <c:pt idx="10">
                  <c:v>0.47142857142857147</c:v>
                </c:pt>
                <c:pt idx="11">
                  <c:v>0.4018735362997658</c:v>
                </c:pt>
                <c:pt idx="12">
                  <c:v>0.39682675814751289</c:v>
                </c:pt>
                <c:pt idx="13">
                  <c:v>0.29200773924691176</c:v>
                </c:pt>
                <c:pt idx="14">
                  <c:v>0.23653846153846153</c:v>
                </c:pt>
                <c:pt idx="15">
                  <c:v>0.17796610169491525</c:v>
                </c:pt>
                <c:pt idx="16">
                  <c:v>0.1760722347629797</c:v>
                </c:pt>
                <c:pt idx="17">
                  <c:v>0.15000000000000002</c:v>
                </c:pt>
                <c:pt idx="18">
                  <c:v>0.12041284403669723</c:v>
                </c:pt>
              </c:numCache>
            </c:numRef>
          </c:val>
        </c:ser>
        <c:dLbls>
          <c:showLegendKey val="0"/>
          <c:showVal val="0"/>
          <c:showCatName val="0"/>
          <c:showSerName val="0"/>
          <c:showPercent val="0"/>
          <c:showBubbleSize val="0"/>
        </c:dLbls>
        <c:gapWidth val="150"/>
        <c:axId val="35718272"/>
        <c:axId val="35719808"/>
      </c:barChart>
      <c:catAx>
        <c:axId val="35718272"/>
        <c:scaling>
          <c:orientation val="minMax"/>
        </c:scaling>
        <c:delete val="0"/>
        <c:axPos val="l"/>
        <c:majorTickMark val="out"/>
        <c:minorTickMark val="none"/>
        <c:tickLblPos val="nextTo"/>
        <c:crossAx val="35719808"/>
        <c:crosses val="autoZero"/>
        <c:auto val="1"/>
        <c:lblAlgn val="ctr"/>
        <c:lblOffset val="100"/>
        <c:noMultiLvlLbl val="0"/>
      </c:catAx>
      <c:valAx>
        <c:axId val="35719808"/>
        <c:scaling>
          <c:orientation val="minMax"/>
        </c:scaling>
        <c:delete val="0"/>
        <c:axPos val="b"/>
        <c:numFmt formatCode="0.00" sourceLinked="1"/>
        <c:majorTickMark val="out"/>
        <c:minorTickMark val="none"/>
        <c:tickLblPos val="nextTo"/>
        <c:crossAx val="35718272"/>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Sheet11!$E$1</c:f>
              <c:strCache>
                <c:ptCount val="1"/>
                <c:pt idx="0">
                  <c:v>Ratio</c:v>
                </c:pt>
              </c:strCache>
            </c:strRef>
          </c:tx>
          <c:spPr>
            <a:solidFill>
              <a:schemeClr val="accent6"/>
            </a:solidFill>
          </c:spPr>
          <c:invertIfNegative val="0"/>
          <c:dPt>
            <c:idx val="0"/>
            <c:invertIfNegative val="0"/>
            <c:bubble3D val="0"/>
            <c:spPr>
              <a:solidFill>
                <a:schemeClr val="accent5"/>
              </a:solidFill>
            </c:spPr>
          </c:dPt>
          <c:dPt>
            <c:idx val="1"/>
            <c:invertIfNegative val="0"/>
            <c:bubble3D val="0"/>
            <c:spPr>
              <a:solidFill>
                <a:schemeClr val="accent5"/>
              </a:solidFill>
            </c:spPr>
          </c:dPt>
          <c:dPt>
            <c:idx val="2"/>
            <c:invertIfNegative val="0"/>
            <c:bubble3D val="0"/>
            <c:spPr>
              <a:solidFill>
                <a:schemeClr val="accent5"/>
              </a:solidFill>
            </c:spPr>
          </c:dPt>
          <c:dPt>
            <c:idx val="3"/>
            <c:invertIfNegative val="0"/>
            <c:bubble3D val="0"/>
            <c:spPr>
              <a:solidFill>
                <a:schemeClr val="accent5"/>
              </a:solidFill>
              <a:ln>
                <a:noFill/>
              </a:ln>
            </c:spPr>
          </c:dPt>
          <c:dPt>
            <c:idx val="4"/>
            <c:invertIfNegative val="0"/>
            <c:bubble3D val="0"/>
            <c:spPr>
              <a:solidFill>
                <a:schemeClr val="accent5"/>
              </a:solidFill>
            </c:spPr>
          </c:dPt>
          <c:cat>
            <c:strRef>
              <c:f>Sheet11!$D$2:$D$11</c:f>
              <c:strCache>
                <c:ptCount val="10"/>
                <c:pt idx="0">
                  <c:v>Life, Physical, and Social Science Occupations</c:v>
                </c:pt>
                <c:pt idx="1">
                  <c:v>Arts, Design, Entertainment, Sports, and Media Occupations</c:v>
                </c:pt>
                <c:pt idx="2">
                  <c:v>Architecture and Engineering Occupations</c:v>
                </c:pt>
                <c:pt idx="3">
                  <c:v>Business and Financial Operations Occupations</c:v>
                </c:pt>
                <c:pt idx="4">
                  <c:v>Education, Training, and Library Occupations</c:v>
                </c:pt>
                <c:pt idx="5">
                  <c:v>Community and Social Services Occupations</c:v>
                </c:pt>
                <c:pt idx="6">
                  <c:v>Computer and Mathematical Occupations</c:v>
                </c:pt>
                <c:pt idx="7">
                  <c:v>Management Occupations</c:v>
                </c:pt>
                <c:pt idx="8">
                  <c:v>Healthcare Practitioners and Technical Occupations</c:v>
                </c:pt>
                <c:pt idx="9">
                  <c:v>Sales and Related Occupations</c:v>
                </c:pt>
              </c:strCache>
            </c:strRef>
          </c:cat>
          <c:val>
            <c:numRef>
              <c:f>Sheet11!$E$2:$E$11</c:f>
              <c:numCache>
                <c:formatCode>General</c:formatCode>
                <c:ptCount val="10"/>
                <c:pt idx="0">
                  <c:v>8.2243757953343053</c:v>
                </c:pt>
                <c:pt idx="1">
                  <c:v>6.1257404273418414</c:v>
                </c:pt>
                <c:pt idx="2">
                  <c:v>4.3097959054482926</c:v>
                </c:pt>
                <c:pt idx="3">
                  <c:v>3.964867425405405</c:v>
                </c:pt>
                <c:pt idx="4">
                  <c:v>1.110123845474736</c:v>
                </c:pt>
                <c:pt idx="5">
                  <c:v>0.85037909558816704</c:v>
                </c:pt>
                <c:pt idx="6">
                  <c:v>0.73417085347045896</c:v>
                </c:pt>
                <c:pt idx="7">
                  <c:v>0.70346403764968402</c:v>
                </c:pt>
                <c:pt idx="8">
                  <c:v>0.67559031239842404</c:v>
                </c:pt>
                <c:pt idx="9">
                  <c:v>0.56568649286100303</c:v>
                </c:pt>
              </c:numCache>
            </c:numRef>
          </c:val>
        </c:ser>
        <c:dLbls>
          <c:showLegendKey val="0"/>
          <c:showVal val="0"/>
          <c:showCatName val="0"/>
          <c:showSerName val="0"/>
          <c:showPercent val="0"/>
          <c:showBubbleSize val="0"/>
        </c:dLbls>
        <c:gapWidth val="150"/>
        <c:axId val="35837440"/>
        <c:axId val="35838976"/>
      </c:barChart>
      <c:catAx>
        <c:axId val="35837440"/>
        <c:scaling>
          <c:orientation val="minMax"/>
        </c:scaling>
        <c:delete val="0"/>
        <c:axPos val="l"/>
        <c:numFmt formatCode="General" sourceLinked="0"/>
        <c:majorTickMark val="out"/>
        <c:minorTickMark val="none"/>
        <c:tickLblPos val="nextTo"/>
        <c:crossAx val="35838976"/>
        <c:crosses val="autoZero"/>
        <c:auto val="1"/>
        <c:lblAlgn val="ctr"/>
        <c:lblOffset val="100"/>
        <c:noMultiLvlLbl val="0"/>
      </c:catAx>
      <c:valAx>
        <c:axId val="35838976"/>
        <c:scaling>
          <c:orientation val="minMax"/>
        </c:scaling>
        <c:delete val="0"/>
        <c:axPos val="b"/>
        <c:title>
          <c:tx>
            <c:rich>
              <a:bodyPr/>
              <a:lstStyle/>
              <a:p>
                <a:pPr>
                  <a:defRPr/>
                </a:pPr>
                <a:r>
                  <a:rPr lang="en-US" sz="800" dirty="0" smtClean="0"/>
                  <a:t>Supply Gap Ratio</a:t>
                </a:r>
                <a:endParaRPr lang="en-US" sz="800" dirty="0"/>
              </a:p>
            </c:rich>
          </c:tx>
          <c:layout/>
          <c:overlay val="0"/>
        </c:title>
        <c:numFmt formatCode="General" sourceLinked="1"/>
        <c:majorTickMark val="out"/>
        <c:minorTickMark val="none"/>
        <c:tickLblPos val="nextTo"/>
        <c:crossAx val="35837440"/>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C42E1"/>
            </a:solidFill>
          </c:spPr>
          <c:invertIfNegative val="0"/>
          <c:cat>
            <c:strRef>
              <c:f>Gap!$B$19:$B$92</c:f>
              <c:strCache>
                <c:ptCount val="22"/>
                <c:pt idx="0">
                  <c:v>Computer and Information Systems Managers</c:v>
                </c:pt>
                <c:pt idx="1">
                  <c:v>Database Administrators</c:v>
                </c:pt>
                <c:pt idx="2">
                  <c:v>Software Developers, Systems Software</c:v>
                </c:pt>
                <c:pt idx="3">
                  <c:v>Middle School Teachers, Except Special and Career/Technical Education</c:v>
                </c:pt>
                <c:pt idx="4">
                  <c:v>Accountants and Auditors</c:v>
                </c:pt>
                <c:pt idx="5">
                  <c:v>Management Analysts</c:v>
                </c:pt>
                <c:pt idx="6">
                  <c:v>Architectural and Engineering Managers</c:v>
                </c:pt>
                <c:pt idx="7">
                  <c:v>Industrial Engineers</c:v>
                </c:pt>
                <c:pt idx="8">
                  <c:v>Elementary School Teachers, Except Special Education</c:v>
                </c:pt>
                <c:pt idx="9">
                  <c:v>Construction Managers</c:v>
                </c:pt>
                <c:pt idx="10">
                  <c:v>Sales Representatives, Wholesale and Manufacturing, Technical and Scientific Products</c:v>
                </c:pt>
                <c:pt idx="11">
                  <c:v>Human Resources Specialists</c:v>
                </c:pt>
                <c:pt idx="12">
                  <c:v>Marketing Managers</c:v>
                </c:pt>
                <c:pt idx="13">
                  <c:v>Computer Systems Analysts</c:v>
                </c:pt>
                <c:pt idx="14">
                  <c:v>Network and Computer Systems Administrators</c:v>
                </c:pt>
                <c:pt idx="15">
                  <c:v>Public Relations and Fundraising Managers</c:v>
                </c:pt>
                <c:pt idx="16">
                  <c:v>Human Resources Managers</c:v>
                </c:pt>
                <c:pt idx="17">
                  <c:v>Sales Engineers</c:v>
                </c:pt>
                <c:pt idx="18">
                  <c:v>Medical and Health Services Managers</c:v>
                </c:pt>
                <c:pt idx="19">
                  <c:v>Software Developers, Applications</c:v>
                </c:pt>
                <c:pt idx="20">
                  <c:v>Civil Engineers</c:v>
                </c:pt>
                <c:pt idx="21">
                  <c:v>Registered Nurses</c:v>
                </c:pt>
              </c:strCache>
            </c:strRef>
          </c:cat>
          <c:val>
            <c:numRef>
              <c:f>Gap!$F$19:$F$92</c:f>
              <c:numCache>
                <c:formatCode>General</c:formatCode>
                <c:ptCount val="22"/>
                <c:pt idx="0">
                  <c:v>0.73457548638132297</c:v>
                </c:pt>
                <c:pt idx="1">
                  <c:v>0.65082573099415197</c:v>
                </c:pt>
                <c:pt idx="2">
                  <c:v>0.61204480081456003</c:v>
                </c:pt>
                <c:pt idx="3">
                  <c:v>0.56326430387794002</c:v>
                </c:pt>
                <c:pt idx="4">
                  <c:v>0.54178567419484203</c:v>
                </c:pt>
                <c:pt idx="5">
                  <c:v>0.52707765957446795</c:v>
                </c:pt>
                <c:pt idx="6">
                  <c:v>0.49117278143618698</c:v>
                </c:pt>
                <c:pt idx="7">
                  <c:v>0.470341149273448</c:v>
                </c:pt>
                <c:pt idx="8">
                  <c:v>0.429275927159671</c:v>
                </c:pt>
                <c:pt idx="9">
                  <c:v>0.41222879684418201</c:v>
                </c:pt>
                <c:pt idx="10">
                  <c:v>0.28315581110378002</c:v>
                </c:pt>
                <c:pt idx="11">
                  <c:v>0.242741780426841</c:v>
                </c:pt>
                <c:pt idx="12">
                  <c:v>0.23977513717305701</c:v>
                </c:pt>
                <c:pt idx="13">
                  <c:v>0.23447231522019099</c:v>
                </c:pt>
                <c:pt idx="14">
                  <c:v>0.206625948614794</c:v>
                </c:pt>
                <c:pt idx="15">
                  <c:v>0.20634390651085099</c:v>
                </c:pt>
                <c:pt idx="16">
                  <c:v>0.20233747260774301</c:v>
                </c:pt>
                <c:pt idx="17">
                  <c:v>0.17944300890037301</c:v>
                </c:pt>
                <c:pt idx="18">
                  <c:v>0.16429245986381</c:v>
                </c:pt>
                <c:pt idx="19">
                  <c:v>0.13575821463679899</c:v>
                </c:pt>
                <c:pt idx="20">
                  <c:v>0.122202212503216</c:v>
                </c:pt>
                <c:pt idx="21">
                  <c:v>4.2085735945027299E-2</c:v>
                </c:pt>
              </c:numCache>
            </c:numRef>
          </c:val>
        </c:ser>
        <c:dLbls>
          <c:showLegendKey val="0"/>
          <c:showVal val="0"/>
          <c:showCatName val="0"/>
          <c:showSerName val="0"/>
          <c:showPercent val="0"/>
          <c:showBubbleSize val="0"/>
        </c:dLbls>
        <c:gapWidth val="150"/>
        <c:axId val="36562048"/>
        <c:axId val="36563584"/>
      </c:barChart>
      <c:catAx>
        <c:axId val="36562048"/>
        <c:scaling>
          <c:orientation val="minMax"/>
        </c:scaling>
        <c:delete val="0"/>
        <c:axPos val="l"/>
        <c:numFmt formatCode="General" sourceLinked="0"/>
        <c:majorTickMark val="out"/>
        <c:minorTickMark val="none"/>
        <c:tickLblPos val="nextTo"/>
        <c:crossAx val="36563584"/>
        <c:crosses val="autoZero"/>
        <c:auto val="1"/>
        <c:lblAlgn val="ctr"/>
        <c:lblOffset val="100"/>
        <c:noMultiLvlLbl val="0"/>
      </c:catAx>
      <c:valAx>
        <c:axId val="36563584"/>
        <c:scaling>
          <c:orientation val="minMax"/>
        </c:scaling>
        <c:delete val="0"/>
        <c:axPos val="b"/>
        <c:title>
          <c:tx>
            <c:rich>
              <a:bodyPr/>
              <a:lstStyle/>
              <a:p>
                <a:pPr>
                  <a:defRPr/>
                </a:pPr>
                <a:r>
                  <a:rPr lang="en-US" sz="800" dirty="0" smtClean="0"/>
                  <a:t>Supply Gap Ratio</a:t>
                </a:r>
                <a:endParaRPr lang="en-US" sz="800" dirty="0"/>
              </a:p>
            </c:rich>
          </c:tx>
          <c:layout/>
          <c:overlay val="0"/>
        </c:title>
        <c:numFmt formatCode="General" sourceLinked="1"/>
        <c:majorTickMark val="out"/>
        <c:minorTickMark val="none"/>
        <c:tickLblPos val="nextTo"/>
        <c:crossAx val="3656204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Central!$H$1</c:f>
              <c:strCache>
                <c:ptCount val="1"/>
                <c:pt idx="0">
                  <c:v>Region</c:v>
                </c:pt>
              </c:strCache>
            </c:strRef>
          </c:tx>
          <c:spPr>
            <a:ln>
              <a:solidFill>
                <a:schemeClr val="accent6"/>
              </a:solidFill>
            </a:ln>
          </c:spPr>
          <c:marker>
            <c:symbol val="none"/>
          </c:marker>
          <c:cat>
            <c:numRef>
              <c:f>Central!$C$2:$C$149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Central!$H$2:$H$149</c:f>
              <c:numCache>
                <c:formatCode>0.0</c:formatCode>
                <c:ptCount val="148"/>
                <c:pt idx="0">
                  <c:v>5.9</c:v>
                </c:pt>
                <c:pt idx="1">
                  <c:v>5.9</c:v>
                </c:pt>
                <c:pt idx="2">
                  <c:v>5.6</c:v>
                </c:pt>
                <c:pt idx="3">
                  <c:v>4.9000000000000004</c:v>
                </c:pt>
                <c:pt idx="4">
                  <c:v>5</c:v>
                </c:pt>
                <c:pt idx="5">
                  <c:v>5.2</c:v>
                </c:pt>
                <c:pt idx="6">
                  <c:v>5.4</c:v>
                </c:pt>
                <c:pt idx="7">
                  <c:v>4.9000000000000004</c:v>
                </c:pt>
                <c:pt idx="8">
                  <c:v>5.0999999999999996</c:v>
                </c:pt>
                <c:pt idx="9">
                  <c:v>4.5999999999999996</c:v>
                </c:pt>
                <c:pt idx="10">
                  <c:v>4.8</c:v>
                </c:pt>
                <c:pt idx="11">
                  <c:v>4.7</c:v>
                </c:pt>
                <c:pt idx="12">
                  <c:v>5.6</c:v>
                </c:pt>
                <c:pt idx="13">
                  <c:v>5.6</c:v>
                </c:pt>
                <c:pt idx="14">
                  <c:v>5.3</c:v>
                </c:pt>
                <c:pt idx="15">
                  <c:v>4.9000000000000004</c:v>
                </c:pt>
                <c:pt idx="16">
                  <c:v>4.8</c:v>
                </c:pt>
                <c:pt idx="17">
                  <c:v>5.0999999999999996</c:v>
                </c:pt>
                <c:pt idx="18">
                  <c:v>5.4</c:v>
                </c:pt>
                <c:pt idx="19">
                  <c:v>5.0999999999999996</c:v>
                </c:pt>
                <c:pt idx="20">
                  <c:v>5.0999999999999996</c:v>
                </c:pt>
                <c:pt idx="21">
                  <c:v>4.4000000000000004</c:v>
                </c:pt>
                <c:pt idx="22">
                  <c:v>4.5999999999999996</c:v>
                </c:pt>
                <c:pt idx="23">
                  <c:v>4.7</c:v>
                </c:pt>
                <c:pt idx="24">
                  <c:v>5.8</c:v>
                </c:pt>
                <c:pt idx="25">
                  <c:v>5.5</c:v>
                </c:pt>
                <c:pt idx="26">
                  <c:v>5.0999999999999996</c:v>
                </c:pt>
                <c:pt idx="27">
                  <c:v>4.7</c:v>
                </c:pt>
                <c:pt idx="28">
                  <c:v>4.5999999999999996</c:v>
                </c:pt>
                <c:pt idx="29">
                  <c:v>5</c:v>
                </c:pt>
                <c:pt idx="30">
                  <c:v>5.2</c:v>
                </c:pt>
                <c:pt idx="31">
                  <c:v>4.8</c:v>
                </c:pt>
                <c:pt idx="32">
                  <c:v>4.8</c:v>
                </c:pt>
                <c:pt idx="33">
                  <c:v>4.2</c:v>
                </c:pt>
                <c:pt idx="34">
                  <c:v>4.2</c:v>
                </c:pt>
                <c:pt idx="35">
                  <c:v>4.7</c:v>
                </c:pt>
                <c:pt idx="36">
                  <c:v>5.7</c:v>
                </c:pt>
                <c:pt idx="37">
                  <c:v>5.4</c:v>
                </c:pt>
                <c:pt idx="38">
                  <c:v>5.3</c:v>
                </c:pt>
                <c:pt idx="39">
                  <c:v>4.7</c:v>
                </c:pt>
                <c:pt idx="40">
                  <c:v>5.2</c:v>
                </c:pt>
                <c:pt idx="41">
                  <c:v>5.7</c:v>
                </c:pt>
                <c:pt idx="42">
                  <c:v>6.1</c:v>
                </c:pt>
                <c:pt idx="43">
                  <c:v>6</c:v>
                </c:pt>
                <c:pt idx="44">
                  <c:v>6.1</c:v>
                </c:pt>
                <c:pt idx="45">
                  <c:v>5.9</c:v>
                </c:pt>
                <c:pt idx="46">
                  <c:v>6.2</c:v>
                </c:pt>
                <c:pt idx="47">
                  <c:v>6.9</c:v>
                </c:pt>
                <c:pt idx="48">
                  <c:v>8.1999999999999993</c:v>
                </c:pt>
                <c:pt idx="49">
                  <c:v>8.5</c:v>
                </c:pt>
                <c:pt idx="50">
                  <c:v>8.6</c:v>
                </c:pt>
                <c:pt idx="51">
                  <c:v>8.1</c:v>
                </c:pt>
                <c:pt idx="52">
                  <c:v>8.6</c:v>
                </c:pt>
                <c:pt idx="53">
                  <c:v>9.1999999999999993</c:v>
                </c:pt>
                <c:pt idx="54">
                  <c:v>9.5</c:v>
                </c:pt>
                <c:pt idx="55">
                  <c:v>9.1999999999999993</c:v>
                </c:pt>
                <c:pt idx="56">
                  <c:v>9.3000000000000007</c:v>
                </c:pt>
                <c:pt idx="57">
                  <c:v>9</c:v>
                </c:pt>
                <c:pt idx="58">
                  <c:v>8.8000000000000007</c:v>
                </c:pt>
                <c:pt idx="59">
                  <c:v>9</c:v>
                </c:pt>
                <c:pt idx="60">
                  <c:v>10</c:v>
                </c:pt>
                <c:pt idx="61">
                  <c:v>9.6999999999999993</c:v>
                </c:pt>
                <c:pt idx="62">
                  <c:v>9.4</c:v>
                </c:pt>
                <c:pt idx="63">
                  <c:v>8.8000000000000007</c:v>
                </c:pt>
                <c:pt idx="64">
                  <c:v>8.8000000000000007</c:v>
                </c:pt>
                <c:pt idx="65">
                  <c:v>9</c:v>
                </c:pt>
                <c:pt idx="66">
                  <c:v>9</c:v>
                </c:pt>
                <c:pt idx="67">
                  <c:v>8.6</c:v>
                </c:pt>
                <c:pt idx="68">
                  <c:v>8.6</c:v>
                </c:pt>
                <c:pt idx="69">
                  <c:v>7.9</c:v>
                </c:pt>
                <c:pt idx="70">
                  <c:v>8.1</c:v>
                </c:pt>
                <c:pt idx="71">
                  <c:v>8.1</c:v>
                </c:pt>
                <c:pt idx="72">
                  <c:v>8.9</c:v>
                </c:pt>
                <c:pt idx="73">
                  <c:v>8.5</c:v>
                </c:pt>
                <c:pt idx="74">
                  <c:v>8.1999999999999993</c:v>
                </c:pt>
                <c:pt idx="75">
                  <c:v>7.7</c:v>
                </c:pt>
                <c:pt idx="76">
                  <c:v>7.6</c:v>
                </c:pt>
                <c:pt idx="77">
                  <c:v>8.1</c:v>
                </c:pt>
                <c:pt idx="78">
                  <c:v>8</c:v>
                </c:pt>
                <c:pt idx="79">
                  <c:v>7.6</c:v>
                </c:pt>
                <c:pt idx="80">
                  <c:v>7.6</c:v>
                </c:pt>
                <c:pt idx="81">
                  <c:v>6.9</c:v>
                </c:pt>
                <c:pt idx="82">
                  <c:v>6.8</c:v>
                </c:pt>
                <c:pt idx="83">
                  <c:v>6.9</c:v>
                </c:pt>
                <c:pt idx="84">
                  <c:v>7.8</c:v>
                </c:pt>
                <c:pt idx="85">
                  <c:v>7.6</c:v>
                </c:pt>
                <c:pt idx="86">
                  <c:v>7.2</c:v>
                </c:pt>
                <c:pt idx="87">
                  <c:v>6.7</c:v>
                </c:pt>
                <c:pt idx="88">
                  <c:v>6.9</c:v>
                </c:pt>
                <c:pt idx="89">
                  <c:v>7.4</c:v>
                </c:pt>
                <c:pt idx="90">
                  <c:v>7.5</c:v>
                </c:pt>
                <c:pt idx="91">
                  <c:v>7.2</c:v>
                </c:pt>
                <c:pt idx="92">
                  <c:v>7.1</c:v>
                </c:pt>
                <c:pt idx="93">
                  <c:v>6.6</c:v>
                </c:pt>
                <c:pt idx="94">
                  <c:v>6.7</c:v>
                </c:pt>
                <c:pt idx="95">
                  <c:v>7</c:v>
                </c:pt>
                <c:pt idx="96">
                  <c:v>8.1</c:v>
                </c:pt>
                <c:pt idx="97">
                  <c:v>7.7</c:v>
                </c:pt>
                <c:pt idx="98">
                  <c:v>7.5</c:v>
                </c:pt>
                <c:pt idx="99">
                  <c:v>7.1</c:v>
                </c:pt>
                <c:pt idx="100">
                  <c:v>7.1</c:v>
                </c:pt>
                <c:pt idx="101">
                  <c:v>7.7</c:v>
                </c:pt>
                <c:pt idx="102">
                  <c:v>7.6</c:v>
                </c:pt>
                <c:pt idx="103">
                  <c:v>7.1</c:v>
                </c:pt>
                <c:pt idx="104">
                  <c:v>7.1</c:v>
                </c:pt>
                <c:pt idx="105">
                  <c:v>6.6</c:v>
                </c:pt>
                <c:pt idx="106">
                  <c:v>6.4</c:v>
                </c:pt>
                <c:pt idx="107">
                  <c:v>6.3</c:v>
                </c:pt>
                <c:pt idx="108">
                  <c:v>7.1</c:v>
                </c:pt>
                <c:pt idx="109">
                  <c:v>6.9</c:v>
                </c:pt>
                <c:pt idx="110">
                  <c:v>6.6</c:v>
                </c:pt>
                <c:pt idx="111">
                  <c:v>5.9</c:v>
                </c:pt>
                <c:pt idx="112">
                  <c:v>5.9</c:v>
                </c:pt>
                <c:pt idx="113">
                  <c:v>6.3</c:v>
                </c:pt>
                <c:pt idx="114">
                  <c:v>6.5</c:v>
                </c:pt>
                <c:pt idx="115">
                  <c:v>6.1</c:v>
                </c:pt>
                <c:pt idx="116">
                  <c:v>6</c:v>
                </c:pt>
                <c:pt idx="117">
                  <c:v>5.3</c:v>
                </c:pt>
                <c:pt idx="118">
                  <c:v>5.3</c:v>
                </c:pt>
                <c:pt idx="119">
                  <c:v>5.2</c:v>
                </c:pt>
                <c:pt idx="120">
                  <c:v>6</c:v>
                </c:pt>
                <c:pt idx="121">
                  <c:v>5.8</c:v>
                </c:pt>
                <c:pt idx="122">
                  <c:v>5.5</c:v>
                </c:pt>
                <c:pt idx="123">
                  <c:v>5</c:v>
                </c:pt>
                <c:pt idx="124">
                  <c:v>5.0999999999999996</c:v>
                </c:pt>
                <c:pt idx="125">
                  <c:v>5.4</c:v>
                </c:pt>
                <c:pt idx="126">
                  <c:v>5.5</c:v>
                </c:pt>
                <c:pt idx="127">
                  <c:v>5</c:v>
                </c:pt>
                <c:pt idx="128">
                  <c:v>4.9000000000000004</c:v>
                </c:pt>
                <c:pt idx="129">
                  <c:v>4.5</c:v>
                </c:pt>
                <c:pt idx="130">
                  <c:v>4.4000000000000004</c:v>
                </c:pt>
                <c:pt idx="131">
                  <c:v>4.4000000000000004</c:v>
                </c:pt>
                <c:pt idx="132">
                  <c:v>5.0999999999999996</c:v>
                </c:pt>
                <c:pt idx="133">
                  <c:v>4.8</c:v>
                </c:pt>
                <c:pt idx="134">
                  <c:v>4.5999999999999996</c:v>
                </c:pt>
                <c:pt idx="135">
                  <c:v>4</c:v>
                </c:pt>
                <c:pt idx="136">
                  <c:v>3.8</c:v>
                </c:pt>
                <c:pt idx="137">
                  <c:v>4.2</c:v>
                </c:pt>
                <c:pt idx="138">
                  <c:v>4.2</c:v>
                </c:pt>
                <c:pt idx="139">
                  <c:v>3.7</c:v>
                </c:pt>
                <c:pt idx="140">
                  <c:v>3.5</c:v>
                </c:pt>
                <c:pt idx="141">
                  <c:v>3</c:v>
                </c:pt>
                <c:pt idx="142">
                  <c:v>2.9</c:v>
                </c:pt>
                <c:pt idx="143">
                  <c:v>2.9</c:v>
                </c:pt>
                <c:pt idx="144">
                  <c:v>4.2</c:v>
                </c:pt>
                <c:pt idx="145">
                  <c:v>4.4000000000000004</c:v>
                </c:pt>
                <c:pt idx="146">
                  <c:v>4.0999999999999996</c:v>
                </c:pt>
                <c:pt idx="147">
                  <c:v>4</c:v>
                </c:pt>
              </c:numCache>
            </c:numRef>
          </c:val>
          <c:smooth val="0"/>
        </c:ser>
        <c:ser>
          <c:idx val="1"/>
          <c:order val="1"/>
          <c:tx>
            <c:strRef>
              <c:f>Central!$I$1</c:f>
              <c:strCache>
                <c:ptCount val="1"/>
                <c:pt idx="0">
                  <c:v>State</c:v>
                </c:pt>
              </c:strCache>
            </c:strRef>
          </c:tx>
          <c:spPr>
            <a:ln>
              <a:solidFill>
                <a:schemeClr val="accent5"/>
              </a:solidFill>
            </a:ln>
          </c:spPr>
          <c:marker>
            <c:symbol val="none"/>
          </c:marker>
          <c:cat>
            <c:numRef>
              <c:f>Central!$C$2:$C$149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Central!$I$2:$I$149</c:f>
              <c:numCache>
                <c:formatCode>0.0</c:formatCode>
                <c:ptCount val="148"/>
                <c:pt idx="0">
                  <c:v>5.6</c:v>
                </c:pt>
                <c:pt idx="1">
                  <c:v>5.4</c:v>
                </c:pt>
                <c:pt idx="2">
                  <c:v>5.0999999999999996</c:v>
                </c:pt>
                <c:pt idx="3">
                  <c:v>4.7</c:v>
                </c:pt>
                <c:pt idx="4">
                  <c:v>4.5999999999999996</c:v>
                </c:pt>
                <c:pt idx="5">
                  <c:v>5</c:v>
                </c:pt>
                <c:pt idx="6">
                  <c:v>4.9000000000000004</c:v>
                </c:pt>
                <c:pt idx="7">
                  <c:v>4.5</c:v>
                </c:pt>
                <c:pt idx="8">
                  <c:v>4.9000000000000004</c:v>
                </c:pt>
                <c:pt idx="9">
                  <c:v>4.4000000000000004</c:v>
                </c:pt>
                <c:pt idx="10">
                  <c:v>4.7</c:v>
                </c:pt>
                <c:pt idx="11">
                  <c:v>4.5999999999999996</c:v>
                </c:pt>
                <c:pt idx="12">
                  <c:v>5.5</c:v>
                </c:pt>
                <c:pt idx="13">
                  <c:v>5.4</c:v>
                </c:pt>
                <c:pt idx="14">
                  <c:v>5.2</c:v>
                </c:pt>
                <c:pt idx="15">
                  <c:v>4.9000000000000004</c:v>
                </c:pt>
                <c:pt idx="16">
                  <c:v>4.7</c:v>
                </c:pt>
                <c:pt idx="17">
                  <c:v>5.0999999999999996</c:v>
                </c:pt>
                <c:pt idx="18">
                  <c:v>5</c:v>
                </c:pt>
                <c:pt idx="19">
                  <c:v>4.7</c:v>
                </c:pt>
                <c:pt idx="20">
                  <c:v>4.9000000000000004</c:v>
                </c:pt>
                <c:pt idx="21">
                  <c:v>4.3</c:v>
                </c:pt>
                <c:pt idx="22">
                  <c:v>4.5</c:v>
                </c:pt>
                <c:pt idx="23">
                  <c:v>4.5999999999999996</c:v>
                </c:pt>
                <c:pt idx="24">
                  <c:v>5.6</c:v>
                </c:pt>
                <c:pt idx="25">
                  <c:v>5.2</c:v>
                </c:pt>
                <c:pt idx="26">
                  <c:v>4.8</c:v>
                </c:pt>
                <c:pt idx="27">
                  <c:v>4.5</c:v>
                </c:pt>
                <c:pt idx="28">
                  <c:v>4.4000000000000004</c:v>
                </c:pt>
                <c:pt idx="29">
                  <c:v>4.8</c:v>
                </c:pt>
                <c:pt idx="30">
                  <c:v>4.7</c:v>
                </c:pt>
                <c:pt idx="31">
                  <c:v>4.3</c:v>
                </c:pt>
                <c:pt idx="32">
                  <c:v>4.5</c:v>
                </c:pt>
                <c:pt idx="33">
                  <c:v>4</c:v>
                </c:pt>
                <c:pt idx="34">
                  <c:v>4.0999999999999996</c:v>
                </c:pt>
                <c:pt idx="35">
                  <c:v>4.4000000000000004</c:v>
                </c:pt>
                <c:pt idx="36">
                  <c:v>5.4</c:v>
                </c:pt>
                <c:pt idx="37">
                  <c:v>5.2</c:v>
                </c:pt>
                <c:pt idx="38">
                  <c:v>5</c:v>
                </c:pt>
                <c:pt idx="39">
                  <c:v>4.5999999999999996</c:v>
                </c:pt>
                <c:pt idx="40">
                  <c:v>5</c:v>
                </c:pt>
                <c:pt idx="41">
                  <c:v>5.6</c:v>
                </c:pt>
                <c:pt idx="42">
                  <c:v>5.7</c:v>
                </c:pt>
                <c:pt idx="43">
                  <c:v>5.6</c:v>
                </c:pt>
                <c:pt idx="44">
                  <c:v>5.9</c:v>
                </c:pt>
                <c:pt idx="45">
                  <c:v>5.7</c:v>
                </c:pt>
                <c:pt idx="46">
                  <c:v>6.1</c:v>
                </c:pt>
                <c:pt idx="47">
                  <c:v>6.6</c:v>
                </c:pt>
                <c:pt idx="48">
                  <c:v>7.9</c:v>
                </c:pt>
                <c:pt idx="49">
                  <c:v>7.9</c:v>
                </c:pt>
                <c:pt idx="50">
                  <c:v>7.8</c:v>
                </c:pt>
                <c:pt idx="51">
                  <c:v>7.3</c:v>
                </c:pt>
                <c:pt idx="52">
                  <c:v>7.7</c:v>
                </c:pt>
                <c:pt idx="53">
                  <c:v>8.3000000000000007</c:v>
                </c:pt>
                <c:pt idx="54">
                  <c:v>8.4</c:v>
                </c:pt>
                <c:pt idx="55">
                  <c:v>8.1999999999999993</c:v>
                </c:pt>
                <c:pt idx="56">
                  <c:v>8.6</c:v>
                </c:pt>
                <c:pt idx="57">
                  <c:v>8.1999999999999993</c:v>
                </c:pt>
                <c:pt idx="58">
                  <c:v>8.3000000000000007</c:v>
                </c:pt>
                <c:pt idx="59">
                  <c:v>8.5</c:v>
                </c:pt>
                <c:pt idx="60">
                  <c:v>9.6</c:v>
                </c:pt>
                <c:pt idx="61">
                  <c:v>9.1999999999999993</c:v>
                </c:pt>
                <c:pt idx="62">
                  <c:v>8.9</c:v>
                </c:pt>
                <c:pt idx="63">
                  <c:v>8.3000000000000007</c:v>
                </c:pt>
                <c:pt idx="64">
                  <c:v>8.1999999999999993</c:v>
                </c:pt>
                <c:pt idx="65">
                  <c:v>8.4</c:v>
                </c:pt>
                <c:pt idx="66">
                  <c:v>8.3000000000000007</c:v>
                </c:pt>
                <c:pt idx="67">
                  <c:v>7.9</c:v>
                </c:pt>
                <c:pt idx="68">
                  <c:v>8</c:v>
                </c:pt>
                <c:pt idx="69">
                  <c:v>7.5</c:v>
                </c:pt>
                <c:pt idx="70">
                  <c:v>7.7</c:v>
                </c:pt>
                <c:pt idx="71">
                  <c:v>7.6</c:v>
                </c:pt>
                <c:pt idx="72">
                  <c:v>8.5</c:v>
                </c:pt>
                <c:pt idx="73">
                  <c:v>8.1</c:v>
                </c:pt>
                <c:pt idx="74">
                  <c:v>7.7</c:v>
                </c:pt>
                <c:pt idx="75">
                  <c:v>7.2</c:v>
                </c:pt>
                <c:pt idx="76">
                  <c:v>7.1</c:v>
                </c:pt>
                <c:pt idx="77">
                  <c:v>7.6</c:v>
                </c:pt>
                <c:pt idx="78">
                  <c:v>7.4</c:v>
                </c:pt>
                <c:pt idx="79">
                  <c:v>6.9</c:v>
                </c:pt>
                <c:pt idx="80">
                  <c:v>7.1</c:v>
                </c:pt>
                <c:pt idx="81">
                  <c:v>6.5</c:v>
                </c:pt>
                <c:pt idx="82">
                  <c:v>6.4</c:v>
                </c:pt>
                <c:pt idx="83">
                  <c:v>6.6</c:v>
                </c:pt>
                <c:pt idx="84">
                  <c:v>7.4</c:v>
                </c:pt>
                <c:pt idx="85">
                  <c:v>7.2</c:v>
                </c:pt>
                <c:pt idx="86">
                  <c:v>6.8</c:v>
                </c:pt>
                <c:pt idx="87">
                  <c:v>6.3</c:v>
                </c:pt>
                <c:pt idx="88">
                  <c:v>6.4</c:v>
                </c:pt>
                <c:pt idx="89">
                  <c:v>6.9</c:v>
                </c:pt>
                <c:pt idx="90">
                  <c:v>6.9</c:v>
                </c:pt>
                <c:pt idx="91">
                  <c:v>6.6</c:v>
                </c:pt>
                <c:pt idx="92">
                  <c:v>6.6</c:v>
                </c:pt>
                <c:pt idx="93">
                  <c:v>6.2</c:v>
                </c:pt>
                <c:pt idx="94">
                  <c:v>6.3</c:v>
                </c:pt>
                <c:pt idx="95">
                  <c:v>6.6</c:v>
                </c:pt>
                <c:pt idx="96">
                  <c:v>7.6</c:v>
                </c:pt>
                <c:pt idx="97">
                  <c:v>7.2</c:v>
                </c:pt>
                <c:pt idx="98">
                  <c:v>7</c:v>
                </c:pt>
                <c:pt idx="99">
                  <c:v>6.5</c:v>
                </c:pt>
                <c:pt idx="100">
                  <c:v>6.7</c:v>
                </c:pt>
                <c:pt idx="101">
                  <c:v>7.3</c:v>
                </c:pt>
                <c:pt idx="102">
                  <c:v>7</c:v>
                </c:pt>
                <c:pt idx="103">
                  <c:v>6.6</c:v>
                </c:pt>
                <c:pt idx="104">
                  <c:v>6.6</c:v>
                </c:pt>
                <c:pt idx="105">
                  <c:v>6.2</c:v>
                </c:pt>
                <c:pt idx="106">
                  <c:v>6.1</c:v>
                </c:pt>
                <c:pt idx="107">
                  <c:v>6</c:v>
                </c:pt>
                <c:pt idx="108">
                  <c:v>6.8</c:v>
                </c:pt>
                <c:pt idx="109">
                  <c:v>6.5</c:v>
                </c:pt>
                <c:pt idx="110">
                  <c:v>6.2</c:v>
                </c:pt>
                <c:pt idx="111">
                  <c:v>5.5</c:v>
                </c:pt>
                <c:pt idx="112">
                  <c:v>5.6</c:v>
                </c:pt>
                <c:pt idx="113">
                  <c:v>6</c:v>
                </c:pt>
                <c:pt idx="114">
                  <c:v>6.1</c:v>
                </c:pt>
                <c:pt idx="115">
                  <c:v>5.7</c:v>
                </c:pt>
                <c:pt idx="116">
                  <c:v>5.7</c:v>
                </c:pt>
                <c:pt idx="117">
                  <c:v>5.0999999999999996</c:v>
                </c:pt>
                <c:pt idx="118">
                  <c:v>5.0999999999999996</c:v>
                </c:pt>
                <c:pt idx="119">
                  <c:v>4.9000000000000004</c:v>
                </c:pt>
                <c:pt idx="120">
                  <c:v>5.8</c:v>
                </c:pt>
                <c:pt idx="121">
                  <c:v>5.5</c:v>
                </c:pt>
                <c:pt idx="122">
                  <c:v>5.2</c:v>
                </c:pt>
                <c:pt idx="123">
                  <c:v>4.7</c:v>
                </c:pt>
                <c:pt idx="124">
                  <c:v>4.9000000000000004</c:v>
                </c:pt>
                <c:pt idx="125">
                  <c:v>5.2</c:v>
                </c:pt>
                <c:pt idx="126">
                  <c:v>5.0999999999999996</c:v>
                </c:pt>
                <c:pt idx="127">
                  <c:v>4.5999999999999996</c:v>
                </c:pt>
                <c:pt idx="128">
                  <c:v>4.7</c:v>
                </c:pt>
                <c:pt idx="129">
                  <c:v>4.3</c:v>
                </c:pt>
                <c:pt idx="130">
                  <c:v>4.3</c:v>
                </c:pt>
                <c:pt idx="131">
                  <c:v>4.2</c:v>
                </c:pt>
                <c:pt idx="132">
                  <c:v>4.9000000000000004</c:v>
                </c:pt>
                <c:pt idx="133">
                  <c:v>4.5999999999999996</c:v>
                </c:pt>
                <c:pt idx="134">
                  <c:v>4.4000000000000004</c:v>
                </c:pt>
                <c:pt idx="135">
                  <c:v>3.8</c:v>
                </c:pt>
                <c:pt idx="136">
                  <c:v>3.7</c:v>
                </c:pt>
                <c:pt idx="137">
                  <c:v>4</c:v>
                </c:pt>
                <c:pt idx="138">
                  <c:v>3.9</c:v>
                </c:pt>
                <c:pt idx="139">
                  <c:v>3.4</c:v>
                </c:pt>
                <c:pt idx="140">
                  <c:v>3.3</c:v>
                </c:pt>
                <c:pt idx="141">
                  <c:v>2.8</c:v>
                </c:pt>
                <c:pt idx="142">
                  <c:v>2.8</c:v>
                </c:pt>
                <c:pt idx="143">
                  <c:v>2.8</c:v>
                </c:pt>
                <c:pt idx="144">
                  <c:v>4</c:v>
                </c:pt>
                <c:pt idx="145">
                  <c:v>4.2</c:v>
                </c:pt>
                <c:pt idx="146">
                  <c:v>3.9</c:v>
                </c:pt>
                <c:pt idx="147">
                  <c:v>3.8</c:v>
                </c:pt>
              </c:numCache>
            </c:numRef>
          </c:val>
          <c:smooth val="0"/>
        </c:ser>
        <c:dLbls>
          <c:showLegendKey val="0"/>
          <c:showVal val="0"/>
          <c:showCatName val="0"/>
          <c:showSerName val="0"/>
          <c:showPercent val="0"/>
          <c:showBubbleSize val="0"/>
        </c:dLbls>
        <c:marker val="1"/>
        <c:smooth val="0"/>
        <c:axId val="40225792"/>
        <c:axId val="40678144"/>
      </c:lineChart>
      <c:dateAx>
        <c:axId val="40225792"/>
        <c:scaling>
          <c:orientation val="minMax"/>
        </c:scaling>
        <c:delete val="0"/>
        <c:axPos val="b"/>
        <c:numFmt formatCode="mmm\-yy" sourceLinked="1"/>
        <c:majorTickMark val="out"/>
        <c:minorTickMark val="none"/>
        <c:tickLblPos val="nextTo"/>
        <c:crossAx val="40678144"/>
        <c:crosses val="autoZero"/>
        <c:auto val="1"/>
        <c:lblOffset val="100"/>
        <c:baseTimeUnit val="months"/>
      </c:dateAx>
      <c:valAx>
        <c:axId val="40678144"/>
        <c:scaling>
          <c:orientation val="minMax"/>
        </c:scaling>
        <c:delete val="0"/>
        <c:axPos val="l"/>
        <c:majorGridlines/>
        <c:numFmt formatCode="0.0" sourceLinked="1"/>
        <c:majorTickMark val="out"/>
        <c:minorTickMark val="none"/>
        <c:tickLblPos val="nextTo"/>
        <c:crossAx val="40225792"/>
        <c:crosses val="autoZero"/>
        <c:crossBetween val="between"/>
      </c:valAx>
    </c:plotArea>
    <c:legend>
      <c:legendPos val="r"/>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Statewide!$J$1</c:f>
              <c:strCache>
                <c:ptCount val="1"/>
                <c:pt idx="0">
                  <c:v>Labor Force Participation Rate</c:v>
                </c:pt>
              </c:strCache>
            </c:strRef>
          </c:tx>
          <c:spPr>
            <a:ln w="28575" cap="rnd">
              <a:solidFill>
                <a:schemeClr val="accent6"/>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Lst>
            </c:dLbl>
            <c:dLbl>
              <c:idx val="67"/>
              <c:showLegendKey val="0"/>
              <c:showVal val="1"/>
              <c:showCatName val="0"/>
              <c:showSerName val="0"/>
              <c:showPercent val="0"/>
              <c:showBubbleSize val="0"/>
              <c:extLst>
                <c:ext xmlns:c15="http://schemas.microsoft.com/office/drawing/2012/chart" uri="{CE6537A1-D6FC-4f65-9D91-7224C49458BB}"/>
              </c:extLst>
            </c:dLbl>
            <c:dLbl>
              <c:idx val="110"/>
              <c:showLegendKey val="0"/>
              <c:showVal val="1"/>
              <c:showCatName val="0"/>
              <c:showSerName val="0"/>
              <c:showPercent val="0"/>
              <c:showBubbleSize val="0"/>
              <c:extLst>
                <c:ext xmlns:c15="http://schemas.microsoft.com/office/drawing/2012/chart" uri="{CE6537A1-D6FC-4f65-9D91-7224C49458BB}"/>
              </c:extLst>
            </c:dLbl>
            <c:dLbl>
              <c:idx val="147"/>
              <c:layout>
                <c:manualLayout>
                  <c:x val="0"/>
                  <c:y val="-3.28710784010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AD-4AFA-891C-74B1820E0266}"/>
                </c:ext>
                <c:ext xmlns:c15="http://schemas.microsoft.com/office/drawing/2012/chart" uri="{CE6537A1-D6FC-4f65-9D91-7224C49458BB}"/>
              </c:extLst>
            </c:dLbl>
            <c:spPr>
              <a:noFill/>
              <a:ln>
                <a:noFill/>
              </a:ln>
              <a:effectLst/>
            </c:spPr>
            <c:txPr>
              <a:bodyPr rot="0" vert="horz"/>
              <a:lstStyle/>
              <a:p>
                <a:pPr>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Statewide!$A$2:$A$149</c:f>
              <c:numCache>
                <c:formatCode>[$-409]mmmm\-yy;@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Statewide!$J$2:$J$149</c:f>
              <c:numCache>
                <c:formatCode>0.0%</c:formatCode>
                <c:ptCount val="148"/>
                <c:pt idx="0">
                  <c:v>0.67300000000000004</c:v>
                </c:pt>
                <c:pt idx="1">
                  <c:v>0.67200000000000004</c:v>
                </c:pt>
                <c:pt idx="2">
                  <c:v>0.67</c:v>
                </c:pt>
                <c:pt idx="3">
                  <c:v>0.67</c:v>
                </c:pt>
                <c:pt idx="4">
                  <c:v>0.66900000000000004</c:v>
                </c:pt>
                <c:pt idx="5">
                  <c:v>0.66800000000000004</c:v>
                </c:pt>
                <c:pt idx="6">
                  <c:v>0.66800000000000004</c:v>
                </c:pt>
                <c:pt idx="7">
                  <c:v>0.66700000000000004</c:v>
                </c:pt>
                <c:pt idx="8">
                  <c:v>0.66700000000000004</c:v>
                </c:pt>
                <c:pt idx="9">
                  <c:v>0.66700000000000004</c:v>
                </c:pt>
                <c:pt idx="10">
                  <c:v>0.66800000000000004</c:v>
                </c:pt>
                <c:pt idx="11">
                  <c:v>0.66800000000000004</c:v>
                </c:pt>
                <c:pt idx="12">
                  <c:v>0.66700000000000004</c:v>
                </c:pt>
                <c:pt idx="13">
                  <c:v>0.66700000000000004</c:v>
                </c:pt>
                <c:pt idx="14">
                  <c:v>0.66600000000000004</c:v>
                </c:pt>
                <c:pt idx="15">
                  <c:v>0.66500000000000004</c:v>
                </c:pt>
                <c:pt idx="16">
                  <c:v>0.66500000000000004</c:v>
                </c:pt>
                <c:pt idx="17">
                  <c:v>0.66600000000000004</c:v>
                </c:pt>
                <c:pt idx="18">
                  <c:v>0.66600000000000004</c:v>
                </c:pt>
                <c:pt idx="19">
                  <c:v>0.66800000000000004</c:v>
                </c:pt>
                <c:pt idx="20">
                  <c:v>0.66900000000000004</c:v>
                </c:pt>
                <c:pt idx="21">
                  <c:v>0.66900000000000004</c:v>
                </c:pt>
                <c:pt idx="22">
                  <c:v>0.66900000000000004</c:v>
                </c:pt>
                <c:pt idx="23">
                  <c:v>0.67</c:v>
                </c:pt>
                <c:pt idx="24">
                  <c:v>0.67</c:v>
                </c:pt>
                <c:pt idx="25">
                  <c:v>0.67</c:v>
                </c:pt>
                <c:pt idx="26">
                  <c:v>0.67</c:v>
                </c:pt>
                <c:pt idx="27">
                  <c:v>0.67100000000000004</c:v>
                </c:pt>
                <c:pt idx="28">
                  <c:v>0.67300000000000004</c:v>
                </c:pt>
                <c:pt idx="29">
                  <c:v>0.67300000000000004</c:v>
                </c:pt>
                <c:pt idx="30">
                  <c:v>0.67300000000000004</c:v>
                </c:pt>
                <c:pt idx="31">
                  <c:v>0.67100000000000004</c:v>
                </c:pt>
                <c:pt idx="32">
                  <c:v>0.67</c:v>
                </c:pt>
                <c:pt idx="33">
                  <c:v>0.67100000000000004</c:v>
                </c:pt>
                <c:pt idx="34">
                  <c:v>0.67</c:v>
                </c:pt>
                <c:pt idx="35">
                  <c:v>0.66900000000000004</c:v>
                </c:pt>
                <c:pt idx="36">
                  <c:v>0.66900000000000004</c:v>
                </c:pt>
                <c:pt idx="37">
                  <c:v>0.66900000000000004</c:v>
                </c:pt>
                <c:pt idx="38">
                  <c:v>0.66900000000000004</c:v>
                </c:pt>
                <c:pt idx="39">
                  <c:v>0.66900000000000004</c:v>
                </c:pt>
                <c:pt idx="40">
                  <c:v>0.66700000000000004</c:v>
                </c:pt>
                <c:pt idx="41">
                  <c:v>0.66600000000000004</c:v>
                </c:pt>
                <c:pt idx="42">
                  <c:v>0.66500000000000004</c:v>
                </c:pt>
                <c:pt idx="43">
                  <c:v>0.66600000000000004</c:v>
                </c:pt>
                <c:pt idx="44">
                  <c:v>0.66600000000000004</c:v>
                </c:pt>
                <c:pt idx="45">
                  <c:v>0.66600000000000004</c:v>
                </c:pt>
                <c:pt idx="46">
                  <c:v>0.66600000000000004</c:v>
                </c:pt>
                <c:pt idx="47">
                  <c:v>0.66600000000000004</c:v>
                </c:pt>
                <c:pt idx="48">
                  <c:v>0.66600000000000004</c:v>
                </c:pt>
                <c:pt idx="49">
                  <c:v>0.66600000000000004</c:v>
                </c:pt>
                <c:pt idx="50">
                  <c:v>0.66600000000000004</c:v>
                </c:pt>
                <c:pt idx="51">
                  <c:v>0.66700000000000004</c:v>
                </c:pt>
                <c:pt idx="52">
                  <c:v>0.66700000000000004</c:v>
                </c:pt>
                <c:pt idx="53">
                  <c:v>0.66600000000000004</c:v>
                </c:pt>
                <c:pt idx="54">
                  <c:v>0.66600000000000004</c:v>
                </c:pt>
                <c:pt idx="55">
                  <c:v>0.66600000000000004</c:v>
                </c:pt>
                <c:pt idx="56">
                  <c:v>0.66600000000000004</c:v>
                </c:pt>
                <c:pt idx="57">
                  <c:v>0.66600000000000004</c:v>
                </c:pt>
                <c:pt idx="58">
                  <c:v>0.66600000000000004</c:v>
                </c:pt>
                <c:pt idx="59">
                  <c:v>0.66500000000000004</c:v>
                </c:pt>
                <c:pt idx="60">
                  <c:v>0.66400000000000003</c:v>
                </c:pt>
                <c:pt idx="61">
                  <c:v>0.66400000000000003</c:v>
                </c:pt>
                <c:pt idx="62">
                  <c:v>0.66400000000000003</c:v>
                </c:pt>
                <c:pt idx="63">
                  <c:v>0.66300000000000003</c:v>
                </c:pt>
                <c:pt idx="64">
                  <c:v>0.66200000000000003</c:v>
                </c:pt>
                <c:pt idx="65">
                  <c:v>0.66200000000000003</c:v>
                </c:pt>
                <c:pt idx="66">
                  <c:v>0.66100000000000003</c:v>
                </c:pt>
                <c:pt idx="67">
                  <c:v>0.66</c:v>
                </c:pt>
                <c:pt idx="68">
                  <c:v>0.66</c:v>
                </c:pt>
                <c:pt idx="69">
                  <c:v>0.66</c:v>
                </c:pt>
                <c:pt idx="70">
                  <c:v>0.66</c:v>
                </c:pt>
                <c:pt idx="71">
                  <c:v>0.66100000000000003</c:v>
                </c:pt>
                <c:pt idx="72">
                  <c:v>0.66200000000000003</c:v>
                </c:pt>
                <c:pt idx="73">
                  <c:v>0.66200000000000003</c:v>
                </c:pt>
                <c:pt idx="74">
                  <c:v>0.66200000000000003</c:v>
                </c:pt>
                <c:pt idx="75">
                  <c:v>0.66200000000000003</c:v>
                </c:pt>
                <c:pt idx="76">
                  <c:v>0.66100000000000003</c:v>
                </c:pt>
                <c:pt idx="77">
                  <c:v>0.66100000000000003</c:v>
                </c:pt>
                <c:pt idx="78">
                  <c:v>0.65800000000000003</c:v>
                </c:pt>
                <c:pt idx="79">
                  <c:v>0.65800000000000003</c:v>
                </c:pt>
                <c:pt idx="80">
                  <c:v>0.65800000000000003</c:v>
                </c:pt>
                <c:pt idx="81">
                  <c:v>0.65800000000000003</c:v>
                </c:pt>
                <c:pt idx="82">
                  <c:v>0.65700000000000003</c:v>
                </c:pt>
                <c:pt idx="83">
                  <c:v>0.65500000000000003</c:v>
                </c:pt>
                <c:pt idx="84">
                  <c:v>0.65500000000000003</c:v>
                </c:pt>
                <c:pt idx="85">
                  <c:v>0.65400000000000003</c:v>
                </c:pt>
                <c:pt idx="86">
                  <c:v>0.65300000000000002</c:v>
                </c:pt>
                <c:pt idx="87">
                  <c:v>0.65400000000000003</c:v>
                </c:pt>
                <c:pt idx="88">
                  <c:v>0.65400000000000003</c:v>
                </c:pt>
                <c:pt idx="89">
                  <c:v>0.65500000000000003</c:v>
                </c:pt>
                <c:pt idx="90">
                  <c:v>0.65500000000000003</c:v>
                </c:pt>
                <c:pt idx="91">
                  <c:v>0.65500000000000003</c:v>
                </c:pt>
                <c:pt idx="92">
                  <c:v>0.65500000000000003</c:v>
                </c:pt>
                <c:pt idx="93">
                  <c:v>0.65500000000000003</c:v>
                </c:pt>
                <c:pt idx="94">
                  <c:v>0.65400000000000003</c:v>
                </c:pt>
                <c:pt idx="95">
                  <c:v>0.65300000000000002</c:v>
                </c:pt>
                <c:pt idx="96">
                  <c:v>0.65300000000000002</c:v>
                </c:pt>
                <c:pt idx="97">
                  <c:v>0.65200000000000002</c:v>
                </c:pt>
                <c:pt idx="98">
                  <c:v>0.65200000000000002</c:v>
                </c:pt>
                <c:pt idx="99">
                  <c:v>0.65200000000000002</c:v>
                </c:pt>
                <c:pt idx="100">
                  <c:v>0.65100000000000002</c:v>
                </c:pt>
                <c:pt idx="101">
                  <c:v>0.65100000000000002</c:v>
                </c:pt>
                <c:pt idx="102">
                  <c:v>0.65200000000000002</c:v>
                </c:pt>
                <c:pt idx="103">
                  <c:v>0.65100000000000002</c:v>
                </c:pt>
                <c:pt idx="104">
                  <c:v>0.65</c:v>
                </c:pt>
                <c:pt idx="105">
                  <c:v>0.64800000000000002</c:v>
                </c:pt>
                <c:pt idx="106">
                  <c:v>0.64700000000000002</c:v>
                </c:pt>
                <c:pt idx="107">
                  <c:v>0.64700000000000002</c:v>
                </c:pt>
                <c:pt idx="108">
                  <c:v>0.64600000000000002</c:v>
                </c:pt>
                <c:pt idx="109">
                  <c:v>0.64700000000000002</c:v>
                </c:pt>
                <c:pt idx="110">
                  <c:v>0.64800000000000002</c:v>
                </c:pt>
                <c:pt idx="111">
                  <c:v>0.64700000000000002</c:v>
                </c:pt>
                <c:pt idx="112">
                  <c:v>0.64600000000000002</c:v>
                </c:pt>
                <c:pt idx="113">
                  <c:v>0.64700000000000002</c:v>
                </c:pt>
                <c:pt idx="114">
                  <c:v>0.64800000000000002</c:v>
                </c:pt>
                <c:pt idx="115">
                  <c:v>0.64800000000000002</c:v>
                </c:pt>
                <c:pt idx="116">
                  <c:v>0.64900000000000002</c:v>
                </c:pt>
                <c:pt idx="117">
                  <c:v>0.64900000000000002</c:v>
                </c:pt>
                <c:pt idx="118">
                  <c:v>0.65200000000000002</c:v>
                </c:pt>
                <c:pt idx="119">
                  <c:v>0.65300000000000002</c:v>
                </c:pt>
                <c:pt idx="120">
                  <c:v>0.65500000000000003</c:v>
                </c:pt>
                <c:pt idx="121">
                  <c:v>0.65600000000000003</c:v>
                </c:pt>
                <c:pt idx="122">
                  <c:v>0.65700000000000003</c:v>
                </c:pt>
                <c:pt idx="123">
                  <c:v>0.65800000000000003</c:v>
                </c:pt>
                <c:pt idx="124">
                  <c:v>0.65900000000000003</c:v>
                </c:pt>
                <c:pt idx="125">
                  <c:v>0.66</c:v>
                </c:pt>
                <c:pt idx="126">
                  <c:v>0.65800000000000003</c:v>
                </c:pt>
                <c:pt idx="127">
                  <c:v>0.65800000000000003</c:v>
                </c:pt>
                <c:pt idx="128">
                  <c:v>0.65600000000000003</c:v>
                </c:pt>
                <c:pt idx="129">
                  <c:v>0.65600000000000003</c:v>
                </c:pt>
                <c:pt idx="130">
                  <c:v>0.65400000000000003</c:v>
                </c:pt>
                <c:pt idx="131">
                  <c:v>0.65300000000000002</c:v>
                </c:pt>
                <c:pt idx="132">
                  <c:v>0.65200000000000002</c:v>
                </c:pt>
                <c:pt idx="133">
                  <c:v>0.65</c:v>
                </c:pt>
                <c:pt idx="134">
                  <c:v>0.64900000000000002</c:v>
                </c:pt>
                <c:pt idx="135">
                  <c:v>0.65</c:v>
                </c:pt>
                <c:pt idx="136">
                  <c:v>0.64900000000000002</c:v>
                </c:pt>
                <c:pt idx="137">
                  <c:v>0.64700000000000002</c:v>
                </c:pt>
                <c:pt idx="138">
                  <c:v>0.64900000000000002</c:v>
                </c:pt>
                <c:pt idx="139">
                  <c:v>0.64900000000000002</c:v>
                </c:pt>
                <c:pt idx="140">
                  <c:v>0.64900000000000002</c:v>
                </c:pt>
                <c:pt idx="141">
                  <c:v>0.64900000000000002</c:v>
                </c:pt>
                <c:pt idx="142">
                  <c:v>0.64800000000000002</c:v>
                </c:pt>
                <c:pt idx="143">
                  <c:v>0.64900000000000002</c:v>
                </c:pt>
                <c:pt idx="144">
                  <c:v>0.65100000000000002</c:v>
                </c:pt>
                <c:pt idx="145">
                  <c:v>0.65200000000000002</c:v>
                </c:pt>
                <c:pt idx="146">
                  <c:v>0.65300000000000002</c:v>
                </c:pt>
                <c:pt idx="147">
                  <c:v>0.65400000000000003</c:v>
                </c:pt>
              </c:numCache>
            </c:numRef>
          </c:val>
          <c:smooth val="0"/>
          <c:extLst xmlns:c16r2="http://schemas.microsoft.com/office/drawing/2015/06/chart">
            <c:ext xmlns:c16="http://schemas.microsoft.com/office/drawing/2014/chart" uri="{C3380CC4-5D6E-409C-BE32-E72D297353CC}">
              <c16:uniqueId val="{00000000-66AD-4AFA-891C-74B1820E0266}"/>
            </c:ext>
          </c:extLst>
        </c:ser>
        <c:dLbls>
          <c:showLegendKey val="0"/>
          <c:showVal val="0"/>
          <c:showCatName val="0"/>
          <c:showSerName val="0"/>
          <c:showPercent val="0"/>
          <c:showBubbleSize val="0"/>
        </c:dLbls>
        <c:marker val="1"/>
        <c:smooth val="0"/>
        <c:axId val="40907904"/>
        <c:axId val="40909440"/>
      </c:lineChart>
      <c:dateAx>
        <c:axId val="40907904"/>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0909440"/>
        <c:crosses val="autoZero"/>
        <c:auto val="1"/>
        <c:lblOffset val="100"/>
        <c:baseTimeUnit val="months"/>
      </c:dateAx>
      <c:valAx>
        <c:axId val="40909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409079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Rate Age'!$B$1</c:f>
              <c:strCache>
                <c:ptCount val="1"/>
                <c:pt idx="0">
                  <c:v>Age 16-19</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Age'!$B$2:$B$149</c:f>
              <c:numCache>
                <c:formatCode>0.0%</c:formatCode>
                <c:ptCount val="148"/>
                <c:pt idx="0">
                  <c:v>0.13478516774573299</c:v>
                </c:pt>
                <c:pt idx="1">
                  <c:v>0.130460448642267</c:v>
                </c:pt>
                <c:pt idx="2">
                  <c:v>0.13644314868804699</c:v>
                </c:pt>
                <c:pt idx="3">
                  <c:v>0.13975337639459801</c:v>
                </c:pt>
                <c:pt idx="4">
                  <c:v>0.14143192488262901</c:v>
                </c:pt>
                <c:pt idx="5">
                  <c:v>0.144180660104227</c:v>
                </c:pt>
                <c:pt idx="6">
                  <c:v>0.143526654950205</c:v>
                </c:pt>
                <c:pt idx="7">
                  <c:v>0.136786961583236</c:v>
                </c:pt>
                <c:pt idx="8">
                  <c:v>0.14045269878119601</c:v>
                </c:pt>
                <c:pt idx="9">
                  <c:v>0.13285883748517199</c:v>
                </c:pt>
                <c:pt idx="10">
                  <c:v>0.131373725254949</c:v>
                </c:pt>
                <c:pt idx="11">
                  <c:v>0.13156306578153301</c:v>
                </c:pt>
                <c:pt idx="12">
                  <c:v>0.13157894736842099</c:v>
                </c:pt>
                <c:pt idx="13">
                  <c:v>0.13186157517899799</c:v>
                </c:pt>
                <c:pt idx="14">
                  <c:v>0.12625963248369901</c:v>
                </c:pt>
                <c:pt idx="15">
                  <c:v>0.116745283018868</c:v>
                </c:pt>
                <c:pt idx="16">
                  <c:v>0.108695652173913</c:v>
                </c:pt>
                <c:pt idx="17">
                  <c:v>0.107647058823529</c:v>
                </c:pt>
                <c:pt idx="18">
                  <c:v>0.104761904761905</c:v>
                </c:pt>
                <c:pt idx="19">
                  <c:v>0.107448107448107</c:v>
                </c:pt>
                <c:pt idx="20">
                  <c:v>0.10940381069452999</c:v>
                </c:pt>
                <c:pt idx="21">
                  <c:v>0.106748466257669</c:v>
                </c:pt>
                <c:pt idx="22">
                  <c:v>0.112469437652812</c:v>
                </c:pt>
                <c:pt idx="23">
                  <c:v>0.11363636363636399</c:v>
                </c:pt>
                <c:pt idx="24">
                  <c:v>0.113650401482397</c:v>
                </c:pt>
                <c:pt idx="25">
                  <c:v>0.122752634841909</c:v>
                </c:pt>
                <c:pt idx="26">
                  <c:v>0.124293785310734</c:v>
                </c:pt>
                <c:pt idx="27">
                  <c:v>0.12720403022669999</c:v>
                </c:pt>
                <c:pt idx="28">
                  <c:v>0.139184952978056</c:v>
                </c:pt>
                <c:pt idx="29">
                  <c:v>0.14348370927318299</c:v>
                </c:pt>
                <c:pt idx="30">
                  <c:v>0.14953271028037399</c:v>
                </c:pt>
                <c:pt idx="31">
                  <c:v>0.141870684243566</c:v>
                </c:pt>
                <c:pt idx="32">
                  <c:v>0.13944723618090499</c:v>
                </c:pt>
                <c:pt idx="33">
                  <c:v>0.14152700186219699</c:v>
                </c:pt>
                <c:pt idx="34">
                  <c:v>0.125916870415648</c:v>
                </c:pt>
                <c:pt idx="35">
                  <c:v>0.12703190848886201</c:v>
                </c:pt>
                <c:pt idx="36">
                  <c:v>0.132530120481928</c:v>
                </c:pt>
                <c:pt idx="37">
                  <c:v>0.12522150029533399</c:v>
                </c:pt>
                <c:pt idx="38">
                  <c:v>0.126817917393834</c:v>
                </c:pt>
                <c:pt idx="39">
                  <c:v>0.12853025936599399</c:v>
                </c:pt>
                <c:pt idx="40">
                  <c:v>0.120949074074074</c:v>
                </c:pt>
                <c:pt idx="41">
                  <c:v>0.117117117117117</c:v>
                </c:pt>
                <c:pt idx="42">
                  <c:v>0.116891064871481</c:v>
                </c:pt>
                <c:pt idx="43">
                  <c:v>0.12211838006230499</c:v>
                </c:pt>
                <c:pt idx="44">
                  <c:v>0.12215189873417701</c:v>
                </c:pt>
                <c:pt idx="45">
                  <c:v>0.127482383087764</c:v>
                </c:pt>
                <c:pt idx="46">
                  <c:v>0.14165042235217701</c:v>
                </c:pt>
                <c:pt idx="47">
                  <c:v>0.148701298701299</c:v>
                </c:pt>
                <c:pt idx="48">
                  <c:v>0.14500326583932099</c:v>
                </c:pt>
                <c:pt idx="49">
                  <c:v>0.147826086956522</c:v>
                </c:pt>
                <c:pt idx="50">
                  <c:v>0.14372469635627499</c:v>
                </c:pt>
                <c:pt idx="51">
                  <c:v>0.13540961408259999</c:v>
                </c:pt>
                <c:pt idx="52">
                  <c:v>0.13114754098360701</c:v>
                </c:pt>
                <c:pt idx="53">
                  <c:v>0.13890717577353501</c:v>
                </c:pt>
                <c:pt idx="54">
                  <c:v>0.14248194353250199</c:v>
                </c:pt>
                <c:pt idx="55">
                  <c:v>0.14705882352941199</c:v>
                </c:pt>
                <c:pt idx="56">
                  <c:v>0.15369649805447499</c:v>
                </c:pt>
                <c:pt idx="57">
                  <c:v>0.15758371634931101</c:v>
                </c:pt>
                <c:pt idx="58">
                  <c:v>0.16073781291172601</c:v>
                </c:pt>
                <c:pt idx="59">
                  <c:v>0.161247511612475</c:v>
                </c:pt>
                <c:pt idx="60">
                  <c:v>0.16398929049531499</c:v>
                </c:pt>
                <c:pt idx="61">
                  <c:v>0.161379310344828</c:v>
                </c:pt>
                <c:pt idx="62">
                  <c:v>0.17299578059071699</c:v>
                </c:pt>
                <c:pt idx="63">
                  <c:v>0.197002141327623</c:v>
                </c:pt>
                <c:pt idx="64">
                  <c:v>0.20687134502924001</c:v>
                </c:pt>
                <c:pt idx="65">
                  <c:v>0.21111945905334301</c:v>
                </c:pt>
                <c:pt idx="66">
                  <c:v>0.21748714180749501</c:v>
                </c:pt>
                <c:pt idx="67">
                  <c:v>0.224238026124819</c:v>
                </c:pt>
                <c:pt idx="68">
                  <c:v>0.22036363636363601</c:v>
                </c:pt>
                <c:pt idx="69">
                  <c:v>0.21966977745872199</c:v>
                </c:pt>
                <c:pt idx="70">
                  <c:v>0.21515368120085801</c:v>
                </c:pt>
                <c:pt idx="71">
                  <c:v>0.21408647140864701</c:v>
                </c:pt>
                <c:pt idx="72">
                  <c:v>0.21298174442190701</c:v>
                </c:pt>
                <c:pt idx="73">
                  <c:v>0.21616294349540099</c:v>
                </c:pt>
                <c:pt idx="74">
                  <c:v>0.21151358344113799</c:v>
                </c:pt>
                <c:pt idx="75">
                  <c:v>0.20331421287444201</c:v>
                </c:pt>
                <c:pt idx="76">
                  <c:v>0.199624530663329</c:v>
                </c:pt>
                <c:pt idx="77">
                  <c:v>0.19578686493184599</c:v>
                </c:pt>
                <c:pt idx="78">
                  <c:v>0.18409517845961201</c:v>
                </c:pt>
                <c:pt idx="79">
                  <c:v>0.175062972292191</c:v>
                </c:pt>
                <c:pt idx="80">
                  <c:v>0.16995544239338001</c:v>
                </c:pt>
                <c:pt idx="81">
                  <c:v>0.168713639301875</c:v>
                </c:pt>
                <c:pt idx="82">
                  <c:v>0.164365548980934</c:v>
                </c:pt>
                <c:pt idx="83">
                  <c:v>0.15497661990648001</c:v>
                </c:pt>
                <c:pt idx="84">
                  <c:v>0.15807327001356899</c:v>
                </c:pt>
                <c:pt idx="85">
                  <c:v>0.151767151767152</c:v>
                </c:pt>
                <c:pt idx="86">
                  <c:v>0.15074309978768599</c:v>
                </c:pt>
                <c:pt idx="87">
                  <c:v>0.147962830593281</c:v>
                </c:pt>
                <c:pt idx="88">
                  <c:v>0.14618644067796599</c:v>
                </c:pt>
                <c:pt idx="89">
                  <c:v>0.13678242381289901</c:v>
                </c:pt>
                <c:pt idx="90">
                  <c:v>0.14379084967320299</c:v>
                </c:pt>
                <c:pt idx="91">
                  <c:v>0.14988814317673399</c:v>
                </c:pt>
                <c:pt idx="92">
                  <c:v>0.16303531179564201</c:v>
                </c:pt>
                <c:pt idx="93">
                  <c:v>0.17513267626990101</c:v>
                </c:pt>
                <c:pt idx="94">
                  <c:v>0.186440677966102</c:v>
                </c:pt>
                <c:pt idx="95">
                  <c:v>0.20205209155485401</c:v>
                </c:pt>
                <c:pt idx="96">
                  <c:v>0.18888888888888899</c:v>
                </c:pt>
                <c:pt idx="97">
                  <c:v>0.19036334913112199</c:v>
                </c:pt>
                <c:pt idx="98">
                  <c:v>0.193829113924051</c:v>
                </c:pt>
                <c:pt idx="99">
                  <c:v>0.20846645367412101</c:v>
                </c:pt>
                <c:pt idx="100">
                  <c:v>0.21949221949222</c:v>
                </c:pt>
                <c:pt idx="101">
                  <c:v>0.24149377593360999</c:v>
                </c:pt>
                <c:pt idx="102">
                  <c:v>0.25182778229082098</c:v>
                </c:pt>
                <c:pt idx="103">
                  <c:v>0.23962411902897399</c:v>
                </c:pt>
                <c:pt idx="104">
                  <c:v>0.22776073619631901</c:v>
                </c:pt>
                <c:pt idx="105">
                  <c:v>0.22081784386617101</c:v>
                </c:pt>
                <c:pt idx="106">
                  <c:v>0.21033478893740901</c:v>
                </c:pt>
                <c:pt idx="107">
                  <c:v>0.20767004341534001</c:v>
                </c:pt>
                <c:pt idx="108">
                  <c:v>0.21786492374727701</c:v>
                </c:pt>
                <c:pt idx="109">
                  <c:v>0.219266714593817</c:v>
                </c:pt>
                <c:pt idx="110">
                  <c:v>0.21863799283154101</c:v>
                </c:pt>
                <c:pt idx="111">
                  <c:v>0.209503239740821</c:v>
                </c:pt>
                <c:pt idx="112">
                  <c:v>0.20242337847469699</c:v>
                </c:pt>
                <c:pt idx="113">
                  <c:v>0.19087719298245601</c:v>
                </c:pt>
                <c:pt idx="114">
                  <c:v>0.17800687285223399</c:v>
                </c:pt>
                <c:pt idx="115">
                  <c:v>0.18364518364518401</c:v>
                </c:pt>
                <c:pt idx="116">
                  <c:v>0.19748778785764101</c:v>
                </c:pt>
                <c:pt idx="117">
                  <c:v>0.18583450210378699</c:v>
                </c:pt>
                <c:pt idx="118">
                  <c:v>0.18251748251748301</c:v>
                </c:pt>
                <c:pt idx="119">
                  <c:v>0.17748618784530401</c:v>
                </c:pt>
                <c:pt idx="120">
                  <c:v>0.17013888888888901</c:v>
                </c:pt>
                <c:pt idx="121">
                  <c:v>0.167364016736402</c:v>
                </c:pt>
                <c:pt idx="122">
                  <c:v>0.17882187938288899</c:v>
                </c:pt>
                <c:pt idx="123">
                  <c:v>0.179704016913319</c:v>
                </c:pt>
                <c:pt idx="124">
                  <c:v>0.18630910374029599</c:v>
                </c:pt>
                <c:pt idx="125">
                  <c:v>0.201977401129944</c:v>
                </c:pt>
                <c:pt idx="126">
                  <c:v>0.203552923760178</c:v>
                </c:pt>
                <c:pt idx="127">
                  <c:v>0.20074626865671599</c:v>
                </c:pt>
                <c:pt idx="128">
                  <c:v>0.178353658536585</c:v>
                </c:pt>
                <c:pt idx="129">
                  <c:v>0.177812745869394</c:v>
                </c:pt>
                <c:pt idx="130">
                  <c:v>0.18189167340339499</c:v>
                </c:pt>
                <c:pt idx="131">
                  <c:v>0.18527918781725899</c:v>
                </c:pt>
                <c:pt idx="132">
                  <c:v>0.186188811188811</c:v>
                </c:pt>
                <c:pt idx="133">
                  <c:v>0.18694885361551999</c:v>
                </c:pt>
                <c:pt idx="134">
                  <c:v>0.16637010676156599</c:v>
                </c:pt>
                <c:pt idx="135">
                  <c:v>0.15611061552185501</c:v>
                </c:pt>
                <c:pt idx="136">
                  <c:v>0.14885844748858401</c:v>
                </c:pt>
                <c:pt idx="137">
                  <c:v>0.123691722169363</c:v>
                </c:pt>
                <c:pt idx="138">
                  <c:v>0.107438016528926</c:v>
                </c:pt>
                <c:pt idx="139">
                  <c:v>0.10008857395925599</c:v>
                </c:pt>
                <c:pt idx="140">
                  <c:v>0.101590106007067</c:v>
                </c:pt>
                <c:pt idx="141">
                  <c:v>0.102430555555556</c:v>
                </c:pt>
                <c:pt idx="142">
                  <c:v>9.5320623916811106E-2</c:v>
                </c:pt>
                <c:pt idx="143">
                  <c:v>8.6919104991394103E-2</c:v>
                </c:pt>
                <c:pt idx="144">
                  <c:v>8.93155258764608E-2</c:v>
                </c:pt>
                <c:pt idx="145">
                  <c:v>9.00900900900901E-2</c:v>
                </c:pt>
                <c:pt idx="146">
                  <c:v>9.7444089456868999E-2</c:v>
                </c:pt>
                <c:pt idx="147">
                  <c:v>0.100478468899522</c:v>
                </c:pt>
              </c:numCache>
            </c:numRef>
          </c:val>
          <c:smooth val="0"/>
        </c:ser>
        <c:ser>
          <c:idx val="1"/>
          <c:order val="1"/>
          <c:tx>
            <c:strRef>
              <c:f>'Unemployment Rate Age'!$C$1</c:f>
              <c:strCache>
                <c:ptCount val="1"/>
                <c:pt idx="0">
                  <c:v>Age 20-24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Age'!$C$2:$C$149</c:f>
              <c:numCache>
                <c:formatCode>0.0%</c:formatCode>
                <c:ptCount val="148"/>
                <c:pt idx="0">
                  <c:v>9.0447476991431297E-2</c:v>
                </c:pt>
                <c:pt idx="1">
                  <c:v>9.1377091377091393E-2</c:v>
                </c:pt>
                <c:pt idx="2">
                  <c:v>8.9533011272141694E-2</c:v>
                </c:pt>
                <c:pt idx="3">
                  <c:v>8.9058524173027995E-2</c:v>
                </c:pt>
                <c:pt idx="4">
                  <c:v>8.6614173228346497E-2</c:v>
                </c:pt>
                <c:pt idx="5">
                  <c:v>8.6861084979617406E-2</c:v>
                </c:pt>
                <c:pt idx="6">
                  <c:v>8.4751102709514803E-2</c:v>
                </c:pt>
                <c:pt idx="7">
                  <c:v>8.5079365079365102E-2</c:v>
                </c:pt>
                <c:pt idx="8">
                  <c:v>8.8647959183673505E-2</c:v>
                </c:pt>
                <c:pt idx="9">
                  <c:v>8.6443381180223294E-2</c:v>
                </c:pt>
                <c:pt idx="10">
                  <c:v>8.6829268292682907E-2</c:v>
                </c:pt>
                <c:pt idx="11">
                  <c:v>8.9842440496144801E-2</c:v>
                </c:pt>
                <c:pt idx="12">
                  <c:v>8.8866189989785502E-2</c:v>
                </c:pt>
                <c:pt idx="13">
                  <c:v>8.8375254928620001E-2</c:v>
                </c:pt>
                <c:pt idx="14">
                  <c:v>8.7897227856659904E-2</c:v>
                </c:pt>
                <c:pt idx="15">
                  <c:v>8.4786324786324793E-2</c:v>
                </c:pt>
                <c:pt idx="16">
                  <c:v>8.5684430512016699E-2</c:v>
                </c:pt>
                <c:pt idx="17">
                  <c:v>8.9783281733746098E-2</c:v>
                </c:pt>
                <c:pt idx="18">
                  <c:v>9.0724441435341904E-2</c:v>
                </c:pt>
                <c:pt idx="19">
                  <c:v>9.5206391478029298E-2</c:v>
                </c:pt>
                <c:pt idx="20">
                  <c:v>9.3161546085232902E-2</c:v>
                </c:pt>
                <c:pt idx="21">
                  <c:v>9.5522388059701493E-2</c:v>
                </c:pt>
                <c:pt idx="22">
                  <c:v>9.6377534064473205E-2</c:v>
                </c:pt>
                <c:pt idx="23">
                  <c:v>9.4639311714096605E-2</c:v>
                </c:pt>
                <c:pt idx="24">
                  <c:v>9.2840797646289594E-2</c:v>
                </c:pt>
                <c:pt idx="25">
                  <c:v>8.9508196721311495E-2</c:v>
                </c:pt>
                <c:pt idx="26">
                  <c:v>8.4234677155031107E-2</c:v>
                </c:pt>
                <c:pt idx="27">
                  <c:v>8.2253886010362695E-2</c:v>
                </c:pt>
                <c:pt idx="28">
                  <c:v>8.1744749596122795E-2</c:v>
                </c:pt>
                <c:pt idx="29">
                  <c:v>7.0959264126149793E-2</c:v>
                </c:pt>
                <c:pt idx="30">
                  <c:v>6.7684140676841406E-2</c:v>
                </c:pt>
                <c:pt idx="31">
                  <c:v>6.5452091767881304E-2</c:v>
                </c:pt>
                <c:pt idx="32">
                  <c:v>6.4185728917719398E-2</c:v>
                </c:pt>
                <c:pt idx="33">
                  <c:v>6.9272976680384096E-2</c:v>
                </c:pt>
                <c:pt idx="34">
                  <c:v>7.0748299319727898E-2</c:v>
                </c:pt>
                <c:pt idx="35">
                  <c:v>7.1404513304142797E-2</c:v>
                </c:pt>
                <c:pt idx="36">
                  <c:v>7.0740617734971797E-2</c:v>
                </c:pt>
                <c:pt idx="37">
                  <c:v>7.2057385066840604E-2</c:v>
                </c:pt>
                <c:pt idx="38">
                  <c:v>7.6160000000000005E-2</c:v>
                </c:pt>
                <c:pt idx="39">
                  <c:v>7.5214217708663905E-2</c:v>
                </c:pt>
                <c:pt idx="40">
                  <c:v>7.5656853434631202E-2</c:v>
                </c:pt>
                <c:pt idx="41">
                  <c:v>8.3751568381430497E-2</c:v>
                </c:pt>
                <c:pt idx="42">
                  <c:v>8.4203861981639802E-2</c:v>
                </c:pt>
                <c:pt idx="43">
                  <c:v>8.4950684059815498E-2</c:v>
                </c:pt>
                <c:pt idx="44">
                  <c:v>8.8225858196984294E-2</c:v>
                </c:pt>
                <c:pt idx="45">
                  <c:v>8.2684824902723705E-2</c:v>
                </c:pt>
                <c:pt idx="46">
                  <c:v>7.9230518421910701E-2</c:v>
                </c:pt>
                <c:pt idx="47">
                  <c:v>7.8669651423089196E-2</c:v>
                </c:pt>
                <c:pt idx="48">
                  <c:v>8.4697732997481096E-2</c:v>
                </c:pt>
                <c:pt idx="49">
                  <c:v>8.80248833592535E-2</c:v>
                </c:pt>
                <c:pt idx="50">
                  <c:v>9.2936802973977703E-2</c:v>
                </c:pt>
                <c:pt idx="51">
                  <c:v>0.102667493796526</c:v>
                </c:pt>
                <c:pt idx="52">
                  <c:v>0.10419859025436699</c:v>
                </c:pt>
                <c:pt idx="53">
                  <c:v>0.106278713629403</c:v>
                </c:pt>
                <c:pt idx="54">
                  <c:v>0.11310975609756101</c:v>
                </c:pt>
                <c:pt idx="55">
                  <c:v>0.11819830713422</c:v>
                </c:pt>
                <c:pt idx="56">
                  <c:v>0.12195845697329399</c:v>
                </c:pt>
                <c:pt idx="57">
                  <c:v>0.13070175438596501</c:v>
                </c:pt>
                <c:pt idx="58">
                  <c:v>0.135568513119534</c:v>
                </c:pt>
                <c:pt idx="59">
                  <c:v>0.13510324483775801</c:v>
                </c:pt>
                <c:pt idx="60">
                  <c:v>0.136046158518069</c:v>
                </c:pt>
                <c:pt idx="61">
                  <c:v>0.13660191181005199</c:v>
                </c:pt>
                <c:pt idx="62">
                  <c:v>0.13229813664596299</c:v>
                </c:pt>
                <c:pt idx="63">
                  <c:v>0.13663616282739</c:v>
                </c:pt>
                <c:pt idx="64">
                  <c:v>0.14162404092071601</c:v>
                </c:pt>
                <c:pt idx="65">
                  <c:v>0.14084055181263999</c:v>
                </c:pt>
                <c:pt idx="66">
                  <c:v>0.14136622390891801</c:v>
                </c:pt>
                <c:pt idx="67">
                  <c:v>0.13597733711048199</c:v>
                </c:pt>
                <c:pt idx="68">
                  <c:v>0.13226010101010099</c:v>
                </c:pt>
                <c:pt idx="69">
                  <c:v>0.126418663303909</c:v>
                </c:pt>
                <c:pt idx="70">
                  <c:v>0.12890009454774701</c:v>
                </c:pt>
                <c:pt idx="71">
                  <c:v>0.13617562838052799</c:v>
                </c:pt>
                <c:pt idx="72">
                  <c:v>0.13639220615964801</c:v>
                </c:pt>
                <c:pt idx="73">
                  <c:v>0.140969162995595</c:v>
                </c:pt>
                <c:pt idx="74">
                  <c:v>0.14335443037974699</c:v>
                </c:pt>
                <c:pt idx="75">
                  <c:v>0.14168507415588499</c:v>
                </c:pt>
                <c:pt idx="76">
                  <c:v>0.14683544303797499</c:v>
                </c:pt>
                <c:pt idx="77">
                  <c:v>0.14753577106518301</c:v>
                </c:pt>
                <c:pt idx="78">
                  <c:v>0.145271368215795</c:v>
                </c:pt>
                <c:pt idx="79">
                  <c:v>0.14402351404310901</c:v>
                </c:pt>
                <c:pt idx="80">
                  <c:v>0.144487932159165</c:v>
                </c:pt>
                <c:pt idx="81">
                  <c:v>0.146089204912734</c:v>
                </c:pt>
                <c:pt idx="82">
                  <c:v>0.137576342012215</c:v>
                </c:pt>
                <c:pt idx="83">
                  <c:v>0.130752142177087</c:v>
                </c:pt>
                <c:pt idx="84">
                  <c:v>0.12875</c:v>
                </c:pt>
                <c:pt idx="85">
                  <c:v>0.13263417643430001</c:v>
                </c:pt>
                <c:pt idx="86">
                  <c:v>0.12782184258694301</c:v>
                </c:pt>
                <c:pt idx="87">
                  <c:v>0.11969111969111999</c:v>
                </c:pt>
                <c:pt idx="88">
                  <c:v>0.105847953216374</c:v>
                </c:pt>
                <c:pt idx="89">
                  <c:v>0.10179294389820701</c:v>
                </c:pt>
                <c:pt idx="90">
                  <c:v>9.5238095238095205E-2</c:v>
                </c:pt>
                <c:pt idx="91">
                  <c:v>9.83227299016773E-2</c:v>
                </c:pt>
                <c:pt idx="92">
                  <c:v>9.2258440046565707E-2</c:v>
                </c:pt>
                <c:pt idx="93">
                  <c:v>8.9390386869870997E-2</c:v>
                </c:pt>
                <c:pt idx="94">
                  <c:v>9.0962099125364404E-2</c:v>
                </c:pt>
                <c:pt idx="95">
                  <c:v>9.2402464065708401E-2</c:v>
                </c:pt>
                <c:pt idx="96">
                  <c:v>9.1639393037786399E-2</c:v>
                </c:pt>
                <c:pt idx="97">
                  <c:v>8.1210668264908595E-2</c:v>
                </c:pt>
                <c:pt idx="98">
                  <c:v>8.4931506849315094E-2</c:v>
                </c:pt>
                <c:pt idx="99">
                  <c:v>8.8435374149659907E-2</c:v>
                </c:pt>
                <c:pt idx="100">
                  <c:v>9.7141100522594503E-2</c:v>
                </c:pt>
                <c:pt idx="101">
                  <c:v>0.101874244256348</c:v>
                </c:pt>
                <c:pt idx="102">
                  <c:v>0.110581222056632</c:v>
                </c:pt>
                <c:pt idx="103">
                  <c:v>0.11461402474955799</c:v>
                </c:pt>
                <c:pt idx="104">
                  <c:v>0.122751015670342</c:v>
                </c:pt>
                <c:pt idx="105">
                  <c:v>0.12715580239696</c:v>
                </c:pt>
                <c:pt idx="106">
                  <c:v>0.133548576460229</c:v>
                </c:pt>
                <c:pt idx="107">
                  <c:v>0.138344545188652</c:v>
                </c:pt>
                <c:pt idx="108">
                  <c:v>0.14070351758794</c:v>
                </c:pt>
                <c:pt idx="109">
                  <c:v>0.14340287981193101</c:v>
                </c:pt>
                <c:pt idx="110">
                  <c:v>0.14600231749710299</c:v>
                </c:pt>
                <c:pt idx="111">
                  <c:v>0.14790350373348601</c:v>
                </c:pt>
                <c:pt idx="112">
                  <c:v>0.14461274649899999</c:v>
                </c:pt>
                <c:pt idx="113">
                  <c:v>0.14351718163442101</c:v>
                </c:pt>
                <c:pt idx="114">
                  <c:v>0.13908045977011499</c:v>
                </c:pt>
                <c:pt idx="115">
                  <c:v>0.13365909744179399</c:v>
                </c:pt>
                <c:pt idx="116">
                  <c:v>0.13239601640304599</c:v>
                </c:pt>
                <c:pt idx="117">
                  <c:v>0.13022981732469099</c:v>
                </c:pt>
                <c:pt idx="118">
                  <c:v>0.124551971326165</c:v>
                </c:pt>
                <c:pt idx="119">
                  <c:v>0.115129596142254</c:v>
                </c:pt>
                <c:pt idx="120">
                  <c:v>0.108368452739314</c:v>
                </c:pt>
                <c:pt idx="121">
                  <c:v>0.10314579552329101</c:v>
                </c:pt>
                <c:pt idx="122">
                  <c:v>9.8241358399029699E-2</c:v>
                </c:pt>
                <c:pt idx="123">
                  <c:v>8.8834053053670606E-2</c:v>
                </c:pt>
                <c:pt idx="124">
                  <c:v>8.8372093023255799E-2</c:v>
                </c:pt>
                <c:pt idx="125">
                  <c:v>8.4667487684729106E-2</c:v>
                </c:pt>
                <c:pt idx="126">
                  <c:v>8.1595648232094295E-2</c:v>
                </c:pt>
                <c:pt idx="127">
                  <c:v>7.88615475837533E-2</c:v>
                </c:pt>
                <c:pt idx="128">
                  <c:v>7.6014972646127305E-2</c:v>
                </c:pt>
                <c:pt idx="129">
                  <c:v>7.3645598194130898E-2</c:v>
                </c:pt>
                <c:pt idx="130">
                  <c:v>7.1050431875174194E-2</c:v>
                </c:pt>
                <c:pt idx="131">
                  <c:v>7.2527472527472506E-2</c:v>
                </c:pt>
                <c:pt idx="132">
                  <c:v>7.1253071253071301E-2</c:v>
                </c:pt>
                <c:pt idx="133">
                  <c:v>7.2252747252747301E-2</c:v>
                </c:pt>
                <c:pt idx="134">
                  <c:v>7.1487946799667496E-2</c:v>
                </c:pt>
                <c:pt idx="135">
                  <c:v>7.1092669432918407E-2</c:v>
                </c:pt>
                <c:pt idx="136">
                  <c:v>6.7337245040514096E-2</c:v>
                </c:pt>
                <c:pt idx="137">
                  <c:v>6.5726375176304599E-2</c:v>
                </c:pt>
                <c:pt idx="138">
                  <c:v>6.5059541097879703E-2</c:v>
                </c:pt>
                <c:pt idx="139">
                  <c:v>6.5268753691671594E-2</c:v>
                </c:pt>
                <c:pt idx="140">
                  <c:v>5.9880239520958098E-2</c:v>
                </c:pt>
                <c:pt idx="141">
                  <c:v>5.8374083129584399E-2</c:v>
                </c:pt>
                <c:pt idx="142">
                  <c:v>6.09043371270378E-2</c:v>
                </c:pt>
                <c:pt idx="143">
                  <c:v>5.9993783027665497E-2</c:v>
                </c:pt>
                <c:pt idx="144">
                  <c:v>6.06439512347609E-2</c:v>
                </c:pt>
                <c:pt idx="145">
                  <c:v>6.1952440550688402E-2</c:v>
                </c:pt>
                <c:pt idx="146">
                  <c:v>5.8750388560770903E-2</c:v>
                </c:pt>
                <c:pt idx="147">
                  <c:v>5.8678955453149002E-2</c:v>
                </c:pt>
              </c:numCache>
            </c:numRef>
          </c:val>
          <c:smooth val="0"/>
        </c:ser>
        <c:ser>
          <c:idx val="2"/>
          <c:order val="2"/>
          <c:tx>
            <c:strRef>
              <c:f>'Unemployment Rate Age'!$D$1</c:f>
              <c:strCache>
                <c:ptCount val="1"/>
                <c:pt idx="0">
                  <c:v>Age 25-34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Age'!$D$2:$D$149</c:f>
              <c:numCache>
                <c:formatCode>0.0%</c:formatCode>
                <c:ptCount val="148"/>
                <c:pt idx="0">
                  <c:v>4.31733809982126E-2</c:v>
                </c:pt>
                <c:pt idx="1">
                  <c:v>4.4481512371420603E-2</c:v>
                </c:pt>
                <c:pt idx="2">
                  <c:v>4.6218487394957999E-2</c:v>
                </c:pt>
                <c:pt idx="3">
                  <c:v>4.66723068245911E-2</c:v>
                </c:pt>
                <c:pt idx="4">
                  <c:v>4.5688178183894902E-2</c:v>
                </c:pt>
                <c:pt idx="5">
                  <c:v>4.5950603101665703E-2</c:v>
                </c:pt>
                <c:pt idx="6">
                  <c:v>4.6317606444188697E-2</c:v>
                </c:pt>
                <c:pt idx="7">
                  <c:v>4.6149366720046603E-2</c:v>
                </c:pt>
                <c:pt idx="8">
                  <c:v>4.7493789273710403E-2</c:v>
                </c:pt>
                <c:pt idx="9">
                  <c:v>5.0250515767757097E-2</c:v>
                </c:pt>
                <c:pt idx="10">
                  <c:v>5.1726671565025702E-2</c:v>
                </c:pt>
                <c:pt idx="11">
                  <c:v>5.24289099526066E-2</c:v>
                </c:pt>
                <c:pt idx="12">
                  <c:v>5.0163739208097698E-2</c:v>
                </c:pt>
                <c:pt idx="13">
                  <c:v>5.1492537313432798E-2</c:v>
                </c:pt>
                <c:pt idx="14">
                  <c:v>5.23308270676692E-2</c:v>
                </c:pt>
                <c:pt idx="15">
                  <c:v>5.4903730445246698E-2</c:v>
                </c:pt>
                <c:pt idx="16">
                  <c:v>5.51133803874456E-2</c:v>
                </c:pt>
                <c:pt idx="17">
                  <c:v>5.3635817307692298E-2</c:v>
                </c:pt>
                <c:pt idx="18">
                  <c:v>5.2789442111577697E-2</c:v>
                </c:pt>
                <c:pt idx="19">
                  <c:v>5.2985074626865698E-2</c:v>
                </c:pt>
                <c:pt idx="20">
                  <c:v>5.79904591532499E-2</c:v>
                </c:pt>
                <c:pt idx="21">
                  <c:v>5.7715311004784699E-2</c:v>
                </c:pt>
                <c:pt idx="22">
                  <c:v>5.7984076911521701E-2</c:v>
                </c:pt>
                <c:pt idx="23">
                  <c:v>5.9511317643531701E-2</c:v>
                </c:pt>
                <c:pt idx="24">
                  <c:v>6.0814859197123997E-2</c:v>
                </c:pt>
                <c:pt idx="25">
                  <c:v>6.1300401725933699E-2</c:v>
                </c:pt>
                <c:pt idx="26">
                  <c:v>5.8474324725437801E-2</c:v>
                </c:pt>
                <c:pt idx="27">
                  <c:v>5.7130203720106298E-2</c:v>
                </c:pt>
                <c:pt idx="28">
                  <c:v>5.6863616170590901E-2</c:v>
                </c:pt>
                <c:pt idx="29">
                  <c:v>5.9039506535467801E-2</c:v>
                </c:pt>
                <c:pt idx="30">
                  <c:v>6.08759124087591E-2</c:v>
                </c:pt>
                <c:pt idx="31">
                  <c:v>5.96491228070175E-2</c:v>
                </c:pt>
                <c:pt idx="32">
                  <c:v>5.4227405247813401E-2</c:v>
                </c:pt>
                <c:pt idx="33">
                  <c:v>5.3366293441907797E-2</c:v>
                </c:pt>
                <c:pt idx="34">
                  <c:v>5.0986121256391501E-2</c:v>
                </c:pt>
                <c:pt idx="35">
                  <c:v>4.7410649161196201E-2</c:v>
                </c:pt>
                <c:pt idx="36">
                  <c:v>4.74175663845929E-2</c:v>
                </c:pt>
                <c:pt idx="37">
                  <c:v>4.58837415166716E-2</c:v>
                </c:pt>
                <c:pt idx="38">
                  <c:v>4.6058458813108903E-2</c:v>
                </c:pt>
                <c:pt idx="39">
                  <c:v>4.5871559633027498E-2</c:v>
                </c:pt>
                <c:pt idx="40">
                  <c:v>4.89500147885241E-2</c:v>
                </c:pt>
                <c:pt idx="41">
                  <c:v>4.8683042320213102E-2</c:v>
                </c:pt>
                <c:pt idx="42">
                  <c:v>4.6332046332046302E-2</c:v>
                </c:pt>
                <c:pt idx="43">
                  <c:v>4.7492232578783898E-2</c:v>
                </c:pt>
                <c:pt idx="44">
                  <c:v>4.90152524803791E-2</c:v>
                </c:pt>
                <c:pt idx="45">
                  <c:v>4.88492947290275E-2</c:v>
                </c:pt>
                <c:pt idx="46">
                  <c:v>5.0741839762611297E-2</c:v>
                </c:pt>
                <c:pt idx="47">
                  <c:v>5.3515683068232497E-2</c:v>
                </c:pt>
                <c:pt idx="48">
                  <c:v>5.4466556935507997E-2</c:v>
                </c:pt>
                <c:pt idx="49">
                  <c:v>5.69715142428786E-2</c:v>
                </c:pt>
                <c:pt idx="50">
                  <c:v>6.0880048221820401E-2</c:v>
                </c:pt>
                <c:pt idx="51">
                  <c:v>6.7395264116575607E-2</c:v>
                </c:pt>
                <c:pt idx="52">
                  <c:v>7.1103699211643404E-2</c:v>
                </c:pt>
                <c:pt idx="53">
                  <c:v>7.4338704773487405E-2</c:v>
                </c:pt>
                <c:pt idx="54">
                  <c:v>7.83417162017985E-2</c:v>
                </c:pt>
                <c:pt idx="55">
                  <c:v>8.1397138021233995E-2</c:v>
                </c:pt>
                <c:pt idx="56">
                  <c:v>8.3164300202839797E-2</c:v>
                </c:pt>
                <c:pt idx="57">
                  <c:v>8.5287175452399694E-2</c:v>
                </c:pt>
                <c:pt idx="58">
                  <c:v>8.7939698492462304E-2</c:v>
                </c:pt>
                <c:pt idx="59">
                  <c:v>9.1681081931121206E-2</c:v>
                </c:pt>
                <c:pt idx="60">
                  <c:v>9.3368783234282104E-2</c:v>
                </c:pt>
                <c:pt idx="61">
                  <c:v>9.3851132686084096E-2</c:v>
                </c:pt>
                <c:pt idx="62">
                  <c:v>9.2340620700198703E-2</c:v>
                </c:pt>
                <c:pt idx="63">
                  <c:v>9.0371493555724006E-2</c:v>
                </c:pt>
                <c:pt idx="64">
                  <c:v>8.8310516022265695E-2</c:v>
                </c:pt>
                <c:pt idx="65">
                  <c:v>8.65676167374166E-2</c:v>
                </c:pt>
                <c:pt idx="66">
                  <c:v>8.4701946472019493E-2</c:v>
                </c:pt>
                <c:pt idx="67">
                  <c:v>8.2237339380196506E-2</c:v>
                </c:pt>
                <c:pt idx="68">
                  <c:v>8.0883450231308704E-2</c:v>
                </c:pt>
                <c:pt idx="69">
                  <c:v>8.1236203090507705E-2</c:v>
                </c:pt>
                <c:pt idx="70">
                  <c:v>8.1128747795414499E-2</c:v>
                </c:pt>
                <c:pt idx="71">
                  <c:v>7.8569334506010002E-2</c:v>
                </c:pt>
                <c:pt idx="72">
                  <c:v>7.7468953282081601E-2</c:v>
                </c:pt>
                <c:pt idx="73">
                  <c:v>7.3652694610778502E-2</c:v>
                </c:pt>
                <c:pt idx="74">
                  <c:v>7.3755656108597301E-2</c:v>
                </c:pt>
                <c:pt idx="75">
                  <c:v>6.9863013698630197E-2</c:v>
                </c:pt>
                <c:pt idx="76">
                  <c:v>6.5220735271496702E-2</c:v>
                </c:pt>
                <c:pt idx="77">
                  <c:v>6.3859111791730497E-2</c:v>
                </c:pt>
                <c:pt idx="78">
                  <c:v>6.5821624923640798E-2</c:v>
                </c:pt>
                <c:pt idx="79">
                  <c:v>6.6306630663066302E-2</c:v>
                </c:pt>
                <c:pt idx="80">
                  <c:v>6.6290968411686205E-2</c:v>
                </c:pt>
                <c:pt idx="81">
                  <c:v>6.5987599645704206E-2</c:v>
                </c:pt>
                <c:pt idx="82">
                  <c:v>6.28403237674761E-2</c:v>
                </c:pt>
                <c:pt idx="83">
                  <c:v>6.0064935064935099E-2</c:v>
                </c:pt>
                <c:pt idx="84">
                  <c:v>6.0191317144959497E-2</c:v>
                </c:pt>
                <c:pt idx="85">
                  <c:v>6.0690668626010302E-2</c:v>
                </c:pt>
                <c:pt idx="86">
                  <c:v>5.8137819093994403E-2</c:v>
                </c:pt>
                <c:pt idx="87">
                  <c:v>5.6794528694617902E-2</c:v>
                </c:pt>
                <c:pt idx="88">
                  <c:v>5.7905790579057898E-2</c:v>
                </c:pt>
                <c:pt idx="89">
                  <c:v>5.8946738479952097E-2</c:v>
                </c:pt>
                <c:pt idx="90">
                  <c:v>5.9376398627480197E-2</c:v>
                </c:pt>
                <c:pt idx="91">
                  <c:v>5.9927906278161601E-2</c:v>
                </c:pt>
                <c:pt idx="92">
                  <c:v>6.1744966442952999E-2</c:v>
                </c:pt>
                <c:pt idx="93">
                  <c:v>6.1781823608416699E-2</c:v>
                </c:pt>
                <c:pt idx="94">
                  <c:v>6.3813925749217196E-2</c:v>
                </c:pt>
                <c:pt idx="95">
                  <c:v>6.7557535263548602E-2</c:v>
                </c:pt>
                <c:pt idx="96">
                  <c:v>6.5938929045582004E-2</c:v>
                </c:pt>
                <c:pt idx="97">
                  <c:v>6.6549140590568504E-2</c:v>
                </c:pt>
                <c:pt idx="98">
                  <c:v>7.0970562518216304E-2</c:v>
                </c:pt>
                <c:pt idx="99">
                  <c:v>7.3184842348857401E-2</c:v>
                </c:pt>
                <c:pt idx="100">
                  <c:v>7.5186889016676306E-2</c:v>
                </c:pt>
                <c:pt idx="101">
                  <c:v>7.8374455732946297E-2</c:v>
                </c:pt>
                <c:pt idx="102">
                  <c:v>7.6900669967958094E-2</c:v>
                </c:pt>
                <c:pt idx="103">
                  <c:v>7.7092511013215903E-2</c:v>
                </c:pt>
                <c:pt idx="104">
                  <c:v>7.5879546809779402E-2</c:v>
                </c:pt>
                <c:pt idx="105">
                  <c:v>7.7118138424821001E-2</c:v>
                </c:pt>
                <c:pt idx="106">
                  <c:v>7.7508960573476698E-2</c:v>
                </c:pt>
                <c:pt idx="107">
                  <c:v>7.4657941701368205E-2</c:v>
                </c:pt>
                <c:pt idx="108">
                  <c:v>7.1354552183567704E-2</c:v>
                </c:pt>
                <c:pt idx="109">
                  <c:v>7.0180590221700201E-2</c:v>
                </c:pt>
                <c:pt idx="110">
                  <c:v>6.6550421389131101E-2</c:v>
                </c:pt>
                <c:pt idx="111">
                  <c:v>6.5192418150488304E-2</c:v>
                </c:pt>
                <c:pt idx="112">
                  <c:v>6.0242683797287699E-2</c:v>
                </c:pt>
                <c:pt idx="113">
                  <c:v>5.4289732770745398E-2</c:v>
                </c:pt>
                <c:pt idx="114">
                  <c:v>5.3187057353145398E-2</c:v>
                </c:pt>
                <c:pt idx="115">
                  <c:v>5.1974766867800302E-2</c:v>
                </c:pt>
                <c:pt idx="116">
                  <c:v>5.1223138261927301E-2</c:v>
                </c:pt>
                <c:pt idx="117">
                  <c:v>4.7917778964228497E-2</c:v>
                </c:pt>
                <c:pt idx="118">
                  <c:v>4.7750229568411399E-2</c:v>
                </c:pt>
                <c:pt idx="119">
                  <c:v>4.7453255963894297E-2</c:v>
                </c:pt>
                <c:pt idx="120">
                  <c:v>4.8860345044704698E-2</c:v>
                </c:pt>
                <c:pt idx="121">
                  <c:v>5.0296589223924902E-2</c:v>
                </c:pt>
                <c:pt idx="122">
                  <c:v>4.9542403904820002E-2</c:v>
                </c:pt>
                <c:pt idx="123">
                  <c:v>4.8710257948410302E-2</c:v>
                </c:pt>
                <c:pt idx="124">
                  <c:v>4.8907882241215603E-2</c:v>
                </c:pt>
                <c:pt idx="125">
                  <c:v>4.9381261048909803E-2</c:v>
                </c:pt>
                <c:pt idx="126">
                  <c:v>5.10658233778402E-2</c:v>
                </c:pt>
                <c:pt idx="127">
                  <c:v>5.01939579170095E-2</c:v>
                </c:pt>
                <c:pt idx="128">
                  <c:v>4.9568200638826498E-2</c:v>
                </c:pt>
                <c:pt idx="129">
                  <c:v>5.1503670376509603E-2</c:v>
                </c:pt>
                <c:pt idx="130">
                  <c:v>5.3007742703990501E-2</c:v>
                </c:pt>
                <c:pt idx="131">
                  <c:v>5.3684841222288802E-2</c:v>
                </c:pt>
                <c:pt idx="132">
                  <c:v>5.2739560704803297E-2</c:v>
                </c:pt>
                <c:pt idx="133">
                  <c:v>4.9160379654417101E-2</c:v>
                </c:pt>
                <c:pt idx="134">
                  <c:v>5.0742273059138497E-2</c:v>
                </c:pt>
                <c:pt idx="135">
                  <c:v>5.0541955912799898E-2</c:v>
                </c:pt>
                <c:pt idx="136">
                  <c:v>5.1263450610567099E-2</c:v>
                </c:pt>
                <c:pt idx="137">
                  <c:v>5.1016724822524402E-2</c:v>
                </c:pt>
                <c:pt idx="138">
                  <c:v>4.59305092812946E-2</c:v>
                </c:pt>
                <c:pt idx="139">
                  <c:v>4.5304777594728202E-2</c:v>
                </c:pt>
                <c:pt idx="140">
                  <c:v>4.25259233368286E-2</c:v>
                </c:pt>
                <c:pt idx="141">
                  <c:v>3.8953555376282097E-2</c:v>
                </c:pt>
                <c:pt idx="142">
                  <c:v>3.3310439560439602E-2</c:v>
                </c:pt>
                <c:pt idx="143">
                  <c:v>3.0172413793103401E-2</c:v>
                </c:pt>
                <c:pt idx="144">
                  <c:v>3.0354513534941702E-2</c:v>
                </c:pt>
                <c:pt idx="145">
                  <c:v>2.9047997276750299E-2</c:v>
                </c:pt>
                <c:pt idx="146">
                  <c:v>2.7430002276348699E-2</c:v>
                </c:pt>
                <c:pt idx="147">
                  <c:v>2.8296482987742001E-2</c:v>
                </c:pt>
              </c:numCache>
            </c:numRef>
          </c:val>
          <c:smooth val="0"/>
        </c:ser>
        <c:ser>
          <c:idx val="3"/>
          <c:order val="3"/>
          <c:tx>
            <c:strRef>
              <c:f>'Unemployment Rate Age'!$E$1</c:f>
              <c:strCache>
                <c:ptCount val="1"/>
                <c:pt idx="0">
                  <c:v>Age 35-44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Age'!$E$2:$E$149</c:f>
              <c:numCache>
                <c:formatCode>0.0%</c:formatCode>
                <c:ptCount val="148"/>
                <c:pt idx="0">
                  <c:v>4.1203324359124403E-2</c:v>
                </c:pt>
                <c:pt idx="1">
                  <c:v>4.3269793006665898E-2</c:v>
                </c:pt>
                <c:pt idx="2">
                  <c:v>4.3923692887423503E-2</c:v>
                </c:pt>
                <c:pt idx="3">
                  <c:v>4.2008806378674303E-2</c:v>
                </c:pt>
                <c:pt idx="4">
                  <c:v>3.94863178108497E-2</c:v>
                </c:pt>
                <c:pt idx="5">
                  <c:v>3.7982339421797497E-2</c:v>
                </c:pt>
                <c:pt idx="6">
                  <c:v>3.6907066795740601E-2</c:v>
                </c:pt>
                <c:pt idx="7">
                  <c:v>3.3401912138448502E-2</c:v>
                </c:pt>
                <c:pt idx="8">
                  <c:v>3.4177675433280798E-2</c:v>
                </c:pt>
                <c:pt idx="9">
                  <c:v>3.5494386091995601E-2</c:v>
                </c:pt>
                <c:pt idx="10">
                  <c:v>3.75732918511427E-2</c:v>
                </c:pt>
                <c:pt idx="11">
                  <c:v>3.9215686274509803E-2</c:v>
                </c:pt>
                <c:pt idx="12">
                  <c:v>3.8289349670122499E-2</c:v>
                </c:pt>
                <c:pt idx="13">
                  <c:v>3.72861356932154E-2</c:v>
                </c:pt>
                <c:pt idx="14">
                  <c:v>3.7655417406749603E-2</c:v>
                </c:pt>
                <c:pt idx="15">
                  <c:v>4.0204591411918601E-2</c:v>
                </c:pt>
                <c:pt idx="16">
                  <c:v>4.2857142857142899E-2</c:v>
                </c:pt>
                <c:pt idx="17">
                  <c:v>4.1974719771046998E-2</c:v>
                </c:pt>
                <c:pt idx="18">
                  <c:v>4.1271745650869801E-2</c:v>
                </c:pt>
                <c:pt idx="19">
                  <c:v>4.1541601632849097E-2</c:v>
                </c:pt>
                <c:pt idx="20">
                  <c:v>4.08699808795411E-2</c:v>
                </c:pt>
                <c:pt idx="21">
                  <c:v>4.0964141534077403E-2</c:v>
                </c:pt>
                <c:pt idx="22">
                  <c:v>4.1401273885350302E-2</c:v>
                </c:pt>
                <c:pt idx="23">
                  <c:v>4.1720836780522401E-2</c:v>
                </c:pt>
                <c:pt idx="24">
                  <c:v>4.2391947898164598E-2</c:v>
                </c:pt>
                <c:pt idx="25">
                  <c:v>4.1543026706231501E-2</c:v>
                </c:pt>
                <c:pt idx="26">
                  <c:v>3.9064355260033198E-2</c:v>
                </c:pt>
                <c:pt idx="27">
                  <c:v>3.7852636590881998E-2</c:v>
                </c:pt>
                <c:pt idx="28">
                  <c:v>3.6725506456581E-2</c:v>
                </c:pt>
                <c:pt idx="29">
                  <c:v>3.7195484254307798E-2</c:v>
                </c:pt>
                <c:pt idx="30">
                  <c:v>3.7616431812753801E-2</c:v>
                </c:pt>
                <c:pt idx="31">
                  <c:v>3.8525963149078697E-2</c:v>
                </c:pt>
                <c:pt idx="32">
                  <c:v>3.8881555262210502E-2</c:v>
                </c:pt>
                <c:pt idx="33">
                  <c:v>3.8925042178838298E-2</c:v>
                </c:pt>
                <c:pt idx="34">
                  <c:v>3.9825686962837399E-2</c:v>
                </c:pt>
                <c:pt idx="35">
                  <c:v>3.8677403611517801E-2</c:v>
                </c:pt>
                <c:pt idx="36">
                  <c:v>3.8014912602371401E-2</c:v>
                </c:pt>
                <c:pt idx="37">
                  <c:v>3.7331701346389197E-2</c:v>
                </c:pt>
                <c:pt idx="38">
                  <c:v>3.7974683544303799E-2</c:v>
                </c:pt>
                <c:pt idx="39">
                  <c:v>3.8357511679370501E-2</c:v>
                </c:pt>
                <c:pt idx="40">
                  <c:v>4.0543881334981498E-2</c:v>
                </c:pt>
                <c:pt idx="41">
                  <c:v>4.3097061002716701E-2</c:v>
                </c:pt>
                <c:pt idx="42">
                  <c:v>4.33349609375E-2</c:v>
                </c:pt>
                <c:pt idx="43">
                  <c:v>4.29924702453243E-2</c:v>
                </c:pt>
                <c:pt idx="44">
                  <c:v>4.3436293436293502E-2</c:v>
                </c:pt>
                <c:pt idx="45">
                  <c:v>4.3128303700144102E-2</c:v>
                </c:pt>
                <c:pt idx="46">
                  <c:v>4.3780736475950599E-2</c:v>
                </c:pt>
                <c:pt idx="47">
                  <c:v>4.6640221180430298E-2</c:v>
                </c:pt>
                <c:pt idx="48">
                  <c:v>4.9488260084286598E-2</c:v>
                </c:pt>
                <c:pt idx="49">
                  <c:v>5.2530120481927699E-2</c:v>
                </c:pt>
                <c:pt idx="50">
                  <c:v>5.4193703436673901E-2</c:v>
                </c:pt>
                <c:pt idx="51">
                  <c:v>5.6819535437760603E-2</c:v>
                </c:pt>
                <c:pt idx="52">
                  <c:v>5.5754536771728799E-2</c:v>
                </c:pt>
                <c:pt idx="53">
                  <c:v>5.6758056758056799E-2</c:v>
                </c:pt>
                <c:pt idx="54">
                  <c:v>6.0792845056804497E-2</c:v>
                </c:pt>
                <c:pt idx="55">
                  <c:v>6.4928795558773802E-2</c:v>
                </c:pt>
                <c:pt idx="56">
                  <c:v>7.0029027576197403E-2</c:v>
                </c:pt>
                <c:pt idx="57">
                  <c:v>7.1118611378977806E-2</c:v>
                </c:pt>
                <c:pt idx="58">
                  <c:v>6.90654431296788E-2</c:v>
                </c:pt>
                <c:pt idx="59">
                  <c:v>6.9845857418111806E-2</c:v>
                </c:pt>
                <c:pt idx="60">
                  <c:v>7.0505147234857499E-2</c:v>
                </c:pt>
                <c:pt idx="61">
                  <c:v>7.2538240917781993E-2</c:v>
                </c:pt>
                <c:pt idx="62">
                  <c:v>7.2753380399665002E-2</c:v>
                </c:pt>
                <c:pt idx="63">
                  <c:v>7.3580602568719206E-2</c:v>
                </c:pt>
                <c:pt idx="64">
                  <c:v>7.4961082505089205E-2</c:v>
                </c:pt>
                <c:pt idx="65">
                  <c:v>7.34892556096403E-2</c:v>
                </c:pt>
                <c:pt idx="66">
                  <c:v>7.1522075449244299E-2</c:v>
                </c:pt>
                <c:pt idx="67">
                  <c:v>6.7604956092866597E-2</c:v>
                </c:pt>
                <c:pt idx="68">
                  <c:v>6.4108790675085001E-2</c:v>
                </c:pt>
                <c:pt idx="69">
                  <c:v>6.6100443131462294E-2</c:v>
                </c:pt>
                <c:pt idx="70">
                  <c:v>7.0216718266253905E-2</c:v>
                </c:pt>
                <c:pt idx="71">
                  <c:v>6.85288640595903E-2</c:v>
                </c:pt>
                <c:pt idx="72">
                  <c:v>6.6500000000000004E-2</c:v>
                </c:pt>
                <c:pt idx="73">
                  <c:v>6.3747504990020007E-2</c:v>
                </c:pt>
                <c:pt idx="74">
                  <c:v>6.46401985111663E-2</c:v>
                </c:pt>
                <c:pt idx="75">
                  <c:v>6.11035674608073E-2</c:v>
                </c:pt>
                <c:pt idx="76">
                  <c:v>5.9574990787372599E-2</c:v>
                </c:pt>
                <c:pt idx="77">
                  <c:v>5.9975369458128099E-2</c:v>
                </c:pt>
                <c:pt idx="78">
                  <c:v>5.84031542631838E-2</c:v>
                </c:pt>
                <c:pt idx="79">
                  <c:v>5.8984229479696997E-2</c:v>
                </c:pt>
                <c:pt idx="80">
                  <c:v>5.8058058058058103E-2</c:v>
                </c:pt>
                <c:pt idx="81">
                  <c:v>5.5653487786451801E-2</c:v>
                </c:pt>
                <c:pt idx="82">
                  <c:v>5.2691432903714898E-2</c:v>
                </c:pt>
                <c:pt idx="83">
                  <c:v>5.1246185147507603E-2</c:v>
                </c:pt>
                <c:pt idx="84">
                  <c:v>4.8432682425488198E-2</c:v>
                </c:pt>
                <c:pt idx="85">
                  <c:v>4.6664943123060999E-2</c:v>
                </c:pt>
                <c:pt idx="86">
                  <c:v>4.4255874673629202E-2</c:v>
                </c:pt>
                <c:pt idx="87">
                  <c:v>4.6520822351080598E-2</c:v>
                </c:pt>
                <c:pt idx="88">
                  <c:v>4.5394212901513201E-2</c:v>
                </c:pt>
                <c:pt idx="89">
                  <c:v>4.3565683646112602E-2</c:v>
                </c:pt>
                <c:pt idx="90">
                  <c:v>4.4358080943446801E-2</c:v>
                </c:pt>
                <c:pt idx="91">
                  <c:v>4.4353237124321501E-2</c:v>
                </c:pt>
                <c:pt idx="92">
                  <c:v>4.5149401079373402E-2</c:v>
                </c:pt>
                <c:pt idx="93">
                  <c:v>4.62140992167102E-2</c:v>
                </c:pt>
                <c:pt idx="94">
                  <c:v>4.7943411055802999E-2</c:v>
                </c:pt>
                <c:pt idx="95">
                  <c:v>4.9560770945325801E-2</c:v>
                </c:pt>
                <c:pt idx="96">
                  <c:v>5.1995798319327699E-2</c:v>
                </c:pt>
                <c:pt idx="97">
                  <c:v>5.3021287848737303E-2</c:v>
                </c:pt>
                <c:pt idx="98">
                  <c:v>5.3854276663146801E-2</c:v>
                </c:pt>
                <c:pt idx="99">
                  <c:v>5.1004228329809699E-2</c:v>
                </c:pt>
                <c:pt idx="100">
                  <c:v>5.2519893899204202E-2</c:v>
                </c:pt>
                <c:pt idx="101">
                  <c:v>5.2443384982121602E-2</c:v>
                </c:pt>
                <c:pt idx="102">
                  <c:v>5.1159072741806602E-2</c:v>
                </c:pt>
                <c:pt idx="103">
                  <c:v>5.2178590640129099E-2</c:v>
                </c:pt>
                <c:pt idx="104">
                  <c:v>5.2262931034482797E-2</c:v>
                </c:pt>
                <c:pt idx="105">
                  <c:v>5.3382233088834601E-2</c:v>
                </c:pt>
                <c:pt idx="106">
                  <c:v>5.1599727705922402E-2</c:v>
                </c:pt>
                <c:pt idx="107">
                  <c:v>4.9323678098100801E-2</c:v>
                </c:pt>
                <c:pt idx="108">
                  <c:v>4.7579871109282898E-2</c:v>
                </c:pt>
                <c:pt idx="109">
                  <c:v>4.4654000832062099E-2</c:v>
                </c:pt>
                <c:pt idx="110">
                  <c:v>4.23265592151367E-2</c:v>
                </c:pt>
                <c:pt idx="111">
                  <c:v>4.3027548991763698E-2</c:v>
                </c:pt>
                <c:pt idx="112">
                  <c:v>4.1101755387469602E-2</c:v>
                </c:pt>
                <c:pt idx="113">
                  <c:v>4.3012289225493001E-2</c:v>
                </c:pt>
                <c:pt idx="114">
                  <c:v>4.6962516156828997E-2</c:v>
                </c:pt>
                <c:pt idx="115">
                  <c:v>4.8692385493425798E-2</c:v>
                </c:pt>
                <c:pt idx="116">
                  <c:v>4.87769575915473E-2</c:v>
                </c:pt>
                <c:pt idx="117">
                  <c:v>4.71424427038004E-2</c:v>
                </c:pt>
                <c:pt idx="118">
                  <c:v>4.7446839288297397E-2</c:v>
                </c:pt>
                <c:pt idx="119">
                  <c:v>4.7293364377182803E-2</c:v>
                </c:pt>
                <c:pt idx="120">
                  <c:v>4.6589747334599099E-2</c:v>
                </c:pt>
                <c:pt idx="121">
                  <c:v>4.7210923881464299E-2</c:v>
                </c:pt>
                <c:pt idx="122">
                  <c:v>4.6745303626037599E-2</c:v>
                </c:pt>
                <c:pt idx="123">
                  <c:v>4.6129220023282902E-2</c:v>
                </c:pt>
                <c:pt idx="124">
                  <c:v>4.6833965567551802E-2</c:v>
                </c:pt>
                <c:pt idx="125">
                  <c:v>4.5254833040421799E-2</c:v>
                </c:pt>
                <c:pt idx="126">
                  <c:v>4.1549608162058202E-2</c:v>
                </c:pt>
                <c:pt idx="127">
                  <c:v>3.9215686274509803E-2</c:v>
                </c:pt>
                <c:pt idx="128">
                  <c:v>3.6931391682930498E-2</c:v>
                </c:pt>
                <c:pt idx="129">
                  <c:v>3.5833586395384198E-2</c:v>
                </c:pt>
                <c:pt idx="130">
                  <c:v>3.3568362967504602E-2</c:v>
                </c:pt>
                <c:pt idx="131">
                  <c:v>3.3348630870429899E-2</c:v>
                </c:pt>
                <c:pt idx="132">
                  <c:v>3.5205877850910797E-2</c:v>
                </c:pt>
                <c:pt idx="133">
                  <c:v>3.7444597279535398E-2</c:v>
                </c:pt>
                <c:pt idx="134">
                  <c:v>3.8596491228070198E-2</c:v>
                </c:pt>
                <c:pt idx="135">
                  <c:v>3.8613560352690798E-2</c:v>
                </c:pt>
                <c:pt idx="136">
                  <c:v>3.6581663630844002E-2</c:v>
                </c:pt>
                <c:pt idx="137">
                  <c:v>3.5000000000000003E-2</c:v>
                </c:pt>
                <c:pt idx="138">
                  <c:v>3.5876475930971798E-2</c:v>
                </c:pt>
                <c:pt idx="139">
                  <c:v>3.5329795299469301E-2</c:v>
                </c:pt>
                <c:pt idx="140">
                  <c:v>3.4346504559270498E-2</c:v>
                </c:pt>
                <c:pt idx="141">
                  <c:v>3.2896740785866602E-2</c:v>
                </c:pt>
                <c:pt idx="142">
                  <c:v>3.18306427048431E-2</c:v>
                </c:pt>
                <c:pt idx="143">
                  <c:v>3.34549878345499E-2</c:v>
                </c:pt>
                <c:pt idx="144">
                  <c:v>3.1842304776345698E-2</c:v>
                </c:pt>
                <c:pt idx="145">
                  <c:v>3.04730139478472E-2</c:v>
                </c:pt>
                <c:pt idx="146">
                  <c:v>3.0885692657077999E-2</c:v>
                </c:pt>
                <c:pt idx="147">
                  <c:v>3.0449931828510801E-2</c:v>
                </c:pt>
              </c:numCache>
            </c:numRef>
          </c:val>
          <c:smooth val="0"/>
        </c:ser>
        <c:ser>
          <c:idx val="4"/>
          <c:order val="4"/>
          <c:tx>
            <c:strRef>
              <c:f>'Unemployment Rate Age'!$F$1</c:f>
              <c:strCache>
                <c:ptCount val="1"/>
                <c:pt idx="0">
                  <c:v>Age 45-54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Age'!$F$2:$F$149</c:f>
              <c:numCache>
                <c:formatCode>0.0%</c:formatCode>
                <c:ptCount val="148"/>
                <c:pt idx="0">
                  <c:v>3.9018087855297201E-2</c:v>
                </c:pt>
                <c:pt idx="1">
                  <c:v>3.7898252826310402E-2</c:v>
                </c:pt>
                <c:pt idx="2">
                  <c:v>3.8776554901458898E-2</c:v>
                </c:pt>
                <c:pt idx="3">
                  <c:v>3.9576152176688403E-2</c:v>
                </c:pt>
                <c:pt idx="4">
                  <c:v>3.8358608385370203E-2</c:v>
                </c:pt>
                <c:pt idx="5">
                  <c:v>3.7395064868990101E-2</c:v>
                </c:pt>
                <c:pt idx="6">
                  <c:v>3.6356726627818602E-2</c:v>
                </c:pt>
                <c:pt idx="7">
                  <c:v>3.42914775592537E-2</c:v>
                </c:pt>
                <c:pt idx="8">
                  <c:v>3.3079515665959298E-2</c:v>
                </c:pt>
                <c:pt idx="9">
                  <c:v>3.3942558746736302E-2</c:v>
                </c:pt>
                <c:pt idx="10">
                  <c:v>3.4199726402188803E-2</c:v>
                </c:pt>
                <c:pt idx="11">
                  <c:v>3.4850551903757902E-2</c:v>
                </c:pt>
                <c:pt idx="12">
                  <c:v>3.5198221563542E-2</c:v>
                </c:pt>
                <c:pt idx="13">
                  <c:v>3.60182558282965E-2</c:v>
                </c:pt>
                <c:pt idx="14">
                  <c:v>3.4754744885383299E-2</c:v>
                </c:pt>
                <c:pt idx="15">
                  <c:v>3.31019092486982E-2</c:v>
                </c:pt>
                <c:pt idx="16">
                  <c:v>3.2082249473553801E-2</c:v>
                </c:pt>
                <c:pt idx="17">
                  <c:v>3.2130499258526901E-2</c:v>
                </c:pt>
                <c:pt idx="18">
                  <c:v>3.1446540880503103E-2</c:v>
                </c:pt>
                <c:pt idx="19">
                  <c:v>3.4567295905859302E-2</c:v>
                </c:pt>
                <c:pt idx="20">
                  <c:v>3.4168002960404599E-2</c:v>
                </c:pt>
                <c:pt idx="21">
                  <c:v>3.3225886436895599E-2</c:v>
                </c:pt>
                <c:pt idx="22">
                  <c:v>3.3208489388264699E-2</c:v>
                </c:pt>
                <c:pt idx="23">
                  <c:v>3.3120060218291301E-2</c:v>
                </c:pt>
                <c:pt idx="24">
                  <c:v>3.4109502831969798E-2</c:v>
                </c:pt>
                <c:pt idx="25">
                  <c:v>3.43607882769075E-2</c:v>
                </c:pt>
                <c:pt idx="26">
                  <c:v>3.3417085427135701E-2</c:v>
                </c:pt>
                <c:pt idx="27">
                  <c:v>3.3312538989394902E-2</c:v>
                </c:pt>
                <c:pt idx="28">
                  <c:v>3.35230084116774E-2</c:v>
                </c:pt>
                <c:pt idx="29">
                  <c:v>3.3141739024092003E-2</c:v>
                </c:pt>
                <c:pt idx="30">
                  <c:v>3.3260500121388703E-2</c:v>
                </c:pt>
                <c:pt idx="31">
                  <c:v>3.0571393909984201E-2</c:v>
                </c:pt>
                <c:pt idx="32">
                  <c:v>3.0405814657783199E-2</c:v>
                </c:pt>
                <c:pt idx="33">
                  <c:v>2.86543344214726E-2</c:v>
                </c:pt>
                <c:pt idx="34">
                  <c:v>2.7717522294528799E-2</c:v>
                </c:pt>
                <c:pt idx="35">
                  <c:v>2.7418770382896501E-2</c:v>
                </c:pt>
                <c:pt idx="36">
                  <c:v>2.7677060671984499E-2</c:v>
                </c:pt>
                <c:pt idx="37">
                  <c:v>2.70368574199806E-2</c:v>
                </c:pt>
                <c:pt idx="38">
                  <c:v>2.75912586985716E-2</c:v>
                </c:pt>
                <c:pt idx="39">
                  <c:v>2.9335951884129099E-2</c:v>
                </c:pt>
                <c:pt idx="40">
                  <c:v>2.82820797826355E-2</c:v>
                </c:pt>
                <c:pt idx="41">
                  <c:v>2.9887920298879201E-2</c:v>
                </c:pt>
                <c:pt idx="42">
                  <c:v>3.0838661150808602E-2</c:v>
                </c:pt>
                <c:pt idx="43">
                  <c:v>3.2889781571679599E-2</c:v>
                </c:pt>
                <c:pt idx="44">
                  <c:v>3.4565409360413801E-2</c:v>
                </c:pt>
                <c:pt idx="45">
                  <c:v>3.7906363750470698E-2</c:v>
                </c:pt>
                <c:pt idx="46">
                  <c:v>3.90274314214464E-2</c:v>
                </c:pt>
                <c:pt idx="47">
                  <c:v>4.0396530359355698E-2</c:v>
                </c:pt>
                <c:pt idx="48">
                  <c:v>4.1146669961695297E-2</c:v>
                </c:pt>
                <c:pt idx="49">
                  <c:v>4.4586771769922401E-2</c:v>
                </c:pt>
                <c:pt idx="50">
                  <c:v>4.7707100591715998E-2</c:v>
                </c:pt>
                <c:pt idx="51">
                  <c:v>4.9599012954966097E-2</c:v>
                </c:pt>
                <c:pt idx="52">
                  <c:v>5.1658241893724602E-2</c:v>
                </c:pt>
                <c:pt idx="53">
                  <c:v>5.2065298046005397E-2</c:v>
                </c:pt>
                <c:pt idx="54">
                  <c:v>5.3940886699507397E-2</c:v>
                </c:pt>
                <c:pt idx="55">
                  <c:v>5.6995455103795598E-2</c:v>
                </c:pt>
                <c:pt idx="56">
                  <c:v>5.98457961081875E-2</c:v>
                </c:pt>
                <c:pt idx="57">
                  <c:v>6.0975609756097601E-2</c:v>
                </c:pt>
                <c:pt idx="58">
                  <c:v>6.3974702018973498E-2</c:v>
                </c:pt>
                <c:pt idx="59">
                  <c:v>6.5492102065613594E-2</c:v>
                </c:pt>
                <c:pt idx="60">
                  <c:v>6.7856275795095899E-2</c:v>
                </c:pt>
                <c:pt idx="61">
                  <c:v>6.8723532970356896E-2</c:v>
                </c:pt>
                <c:pt idx="62">
                  <c:v>7.1454262078887401E-2</c:v>
                </c:pt>
                <c:pt idx="63">
                  <c:v>7.32055707653851E-2</c:v>
                </c:pt>
                <c:pt idx="64">
                  <c:v>7.6565295169946299E-2</c:v>
                </c:pt>
                <c:pt idx="65">
                  <c:v>7.9571173317450894E-2</c:v>
                </c:pt>
                <c:pt idx="66">
                  <c:v>8.32235660399952E-2</c:v>
                </c:pt>
                <c:pt idx="67">
                  <c:v>8.2561078348778502E-2</c:v>
                </c:pt>
                <c:pt idx="68">
                  <c:v>8.1610576923076897E-2</c:v>
                </c:pt>
                <c:pt idx="69">
                  <c:v>8.0625752105896495E-2</c:v>
                </c:pt>
                <c:pt idx="70">
                  <c:v>8.0719111969111995E-2</c:v>
                </c:pt>
                <c:pt idx="71">
                  <c:v>7.8501980554555303E-2</c:v>
                </c:pt>
                <c:pt idx="72">
                  <c:v>7.7463949469669904E-2</c:v>
                </c:pt>
                <c:pt idx="73">
                  <c:v>7.6374866373678602E-2</c:v>
                </c:pt>
                <c:pt idx="74">
                  <c:v>7.27013542409123E-2</c:v>
                </c:pt>
                <c:pt idx="75">
                  <c:v>6.8936877076411995E-2</c:v>
                </c:pt>
                <c:pt idx="76">
                  <c:v>6.6729992875801503E-2</c:v>
                </c:pt>
                <c:pt idx="77">
                  <c:v>6.3635284340496298E-2</c:v>
                </c:pt>
                <c:pt idx="78">
                  <c:v>5.94330633635064E-2</c:v>
                </c:pt>
                <c:pt idx="79">
                  <c:v>5.92610364683301E-2</c:v>
                </c:pt>
                <c:pt idx="80">
                  <c:v>5.9773439382983899E-2</c:v>
                </c:pt>
                <c:pt idx="81">
                  <c:v>6.1825675839495699E-2</c:v>
                </c:pt>
                <c:pt idx="82">
                  <c:v>6.2408581179912298E-2</c:v>
                </c:pt>
                <c:pt idx="83">
                  <c:v>6.4243759177679896E-2</c:v>
                </c:pt>
                <c:pt idx="84">
                  <c:v>6.4512149993832493E-2</c:v>
                </c:pt>
                <c:pt idx="85">
                  <c:v>6.25E-2</c:v>
                </c:pt>
                <c:pt idx="86">
                  <c:v>6.1359660084978701E-2</c:v>
                </c:pt>
                <c:pt idx="87">
                  <c:v>6.2843578210894493E-2</c:v>
                </c:pt>
                <c:pt idx="88">
                  <c:v>6.2755291496472299E-2</c:v>
                </c:pt>
                <c:pt idx="89">
                  <c:v>6.3433296310008699E-2</c:v>
                </c:pt>
                <c:pt idx="90">
                  <c:v>6.5755448836350205E-2</c:v>
                </c:pt>
                <c:pt idx="91">
                  <c:v>6.5438919582565994E-2</c:v>
                </c:pt>
                <c:pt idx="92">
                  <c:v>6.5203993590533693E-2</c:v>
                </c:pt>
                <c:pt idx="93">
                  <c:v>6.1656555651850901E-2</c:v>
                </c:pt>
                <c:pt idx="94">
                  <c:v>5.8342623560014899E-2</c:v>
                </c:pt>
                <c:pt idx="95">
                  <c:v>5.5320735952262598E-2</c:v>
                </c:pt>
                <c:pt idx="96">
                  <c:v>5.0942689474341399E-2</c:v>
                </c:pt>
                <c:pt idx="97">
                  <c:v>4.9480145308781198E-2</c:v>
                </c:pt>
                <c:pt idx="98">
                  <c:v>5.1037083595223097E-2</c:v>
                </c:pt>
                <c:pt idx="99">
                  <c:v>5.2412750409474601E-2</c:v>
                </c:pt>
                <c:pt idx="100">
                  <c:v>5.1969504447268097E-2</c:v>
                </c:pt>
                <c:pt idx="101">
                  <c:v>5.1903553299492401E-2</c:v>
                </c:pt>
                <c:pt idx="102">
                  <c:v>4.97035448467264E-2</c:v>
                </c:pt>
                <c:pt idx="103">
                  <c:v>4.8866498740554203E-2</c:v>
                </c:pt>
                <c:pt idx="104">
                  <c:v>4.71698113207547E-2</c:v>
                </c:pt>
                <c:pt idx="105">
                  <c:v>4.8080553807426103E-2</c:v>
                </c:pt>
                <c:pt idx="106">
                  <c:v>4.9446401610467997E-2</c:v>
                </c:pt>
                <c:pt idx="107">
                  <c:v>5.0455235204855897E-2</c:v>
                </c:pt>
                <c:pt idx="108">
                  <c:v>5.1603905160390498E-2</c:v>
                </c:pt>
                <c:pt idx="109">
                  <c:v>5.3163278191690901E-2</c:v>
                </c:pt>
                <c:pt idx="110">
                  <c:v>5.3129732458354402E-2</c:v>
                </c:pt>
                <c:pt idx="111">
                  <c:v>4.96688741721854E-2</c:v>
                </c:pt>
                <c:pt idx="112">
                  <c:v>4.8211309142197699E-2</c:v>
                </c:pt>
                <c:pt idx="113">
                  <c:v>4.80258899676375E-2</c:v>
                </c:pt>
                <c:pt idx="114">
                  <c:v>4.8148632735836701E-2</c:v>
                </c:pt>
                <c:pt idx="115">
                  <c:v>4.8054322277357002E-2</c:v>
                </c:pt>
                <c:pt idx="116">
                  <c:v>4.83513619184152E-2</c:v>
                </c:pt>
                <c:pt idx="117">
                  <c:v>4.7395221308264797E-2</c:v>
                </c:pt>
                <c:pt idx="118">
                  <c:v>4.5911047345767599E-2</c:v>
                </c:pt>
                <c:pt idx="119">
                  <c:v>4.5052083333333298E-2</c:v>
                </c:pt>
                <c:pt idx="120">
                  <c:v>4.6322952106778302E-2</c:v>
                </c:pt>
                <c:pt idx="121">
                  <c:v>4.67782316510739E-2</c:v>
                </c:pt>
                <c:pt idx="122">
                  <c:v>4.5103778605641298E-2</c:v>
                </c:pt>
                <c:pt idx="123">
                  <c:v>4.6527219093590803E-2</c:v>
                </c:pt>
                <c:pt idx="124">
                  <c:v>4.7682828824002099E-2</c:v>
                </c:pt>
                <c:pt idx="125">
                  <c:v>4.7401638243588E-2</c:v>
                </c:pt>
                <c:pt idx="126">
                  <c:v>4.6458389442499297E-2</c:v>
                </c:pt>
                <c:pt idx="127">
                  <c:v>4.5116844522490901E-2</c:v>
                </c:pt>
                <c:pt idx="128">
                  <c:v>4.34249931935747E-2</c:v>
                </c:pt>
                <c:pt idx="129">
                  <c:v>4.3938161106590698E-2</c:v>
                </c:pt>
                <c:pt idx="130">
                  <c:v>4.3349088453747499E-2</c:v>
                </c:pt>
                <c:pt idx="131">
                  <c:v>4.2866801893171103E-2</c:v>
                </c:pt>
                <c:pt idx="132">
                  <c:v>4.0643863179074403E-2</c:v>
                </c:pt>
                <c:pt idx="133">
                  <c:v>3.9118161043151002E-2</c:v>
                </c:pt>
                <c:pt idx="134">
                  <c:v>3.9581376626861703E-2</c:v>
                </c:pt>
                <c:pt idx="135">
                  <c:v>3.8763820434261402E-2</c:v>
                </c:pt>
                <c:pt idx="136">
                  <c:v>3.78313573997602E-2</c:v>
                </c:pt>
                <c:pt idx="137">
                  <c:v>3.5828025477706998E-2</c:v>
                </c:pt>
                <c:pt idx="138">
                  <c:v>3.5039005685574498E-2</c:v>
                </c:pt>
                <c:pt idx="139">
                  <c:v>3.4955810579079302E-2</c:v>
                </c:pt>
                <c:pt idx="140">
                  <c:v>3.4938497775451403E-2</c:v>
                </c:pt>
                <c:pt idx="141">
                  <c:v>3.4797341326730097E-2</c:v>
                </c:pt>
                <c:pt idx="142">
                  <c:v>3.4622419649856302E-2</c:v>
                </c:pt>
                <c:pt idx="143">
                  <c:v>3.4356629653820997E-2</c:v>
                </c:pt>
                <c:pt idx="144">
                  <c:v>3.5909445745511297E-2</c:v>
                </c:pt>
                <c:pt idx="145">
                  <c:v>3.76385666408868E-2</c:v>
                </c:pt>
                <c:pt idx="146">
                  <c:v>3.5777947542653399E-2</c:v>
                </c:pt>
                <c:pt idx="147">
                  <c:v>3.6756347101174702E-2</c:v>
                </c:pt>
              </c:numCache>
            </c:numRef>
          </c:val>
          <c:smooth val="0"/>
        </c:ser>
        <c:ser>
          <c:idx val="5"/>
          <c:order val="5"/>
          <c:tx>
            <c:strRef>
              <c:f>'Unemployment Rate Age'!$G$1</c:f>
              <c:strCache>
                <c:ptCount val="1"/>
                <c:pt idx="0">
                  <c:v>Age 55-64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Age'!$G$2:$G$149</c:f>
              <c:numCache>
                <c:formatCode>0.0%</c:formatCode>
                <c:ptCount val="148"/>
                <c:pt idx="0">
                  <c:v>4.6779501645510098E-2</c:v>
                </c:pt>
                <c:pt idx="1">
                  <c:v>4.4262295081967197E-2</c:v>
                </c:pt>
                <c:pt idx="2">
                  <c:v>3.9617804707527397E-2</c:v>
                </c:pt>
                <c:pt idx="3">
                  <c:v>4.00185056673606E-2</c:v>
                </c:pt>
                <c:pt idx="4">
                  <c:v>3.9350263097689298E-2</c:v>
                </c:pt>
                <c:pt idx="5">
                  <c:v>3.80930656934306E-2</c:v>
                </c:pt>
                <c:pt idx="6">
                  <c:v>3.7671232876712299E-2</c:v>
                </c:pt>
                <c:pt idx="7">
                  <c:v>3.6467889908256897E-2</c:v>
                </c:pt>
                <c:pt idx="8">
                  <c:v>3.7378864790032301E-2</c:v>
                </c:pt>
                <c:pt idx="9">
                  <c:v>3.67731555964146E-2</c:v>
                </c:pt>
                <c:pt idx="10">
                  <c:v>3.58775137111517E-2</c:v>
                </c:pt>
                <c:pt idx="11">
                  <c:v>3.5778985507246397E-2</c:v>
                </c:pt>
                <c:pt idx="12">
                  <c:v>3.7911464245175899E-2</c:v>
                </c:pt>
                <c:pt idx="13">
                  <c:v>4.1647701411015002E-2</c:v>
                </c:pt>
                <c:pt idx="14">
                  <c:v>4.4398907103825103E-2</c:v>
                </c:pt>
                <c:pt idx="15">
                  <c:v>4.6091278807049302E-2</c:v>
                </c:pt>
                <c:pt idx="16">
                  <c:v>4.7800718132854601E-2</c:v>
                </c:pt>
                <c:pt idx="17">
                  <c:v>4.8769574944071602E-2</c:v>
                </c:pt>
                <c:pt idx="18">
                  <c:v>4.75344291426033E-2</c:v>
                </c:pt>
                <c:pt idx="19">
                  <c:v>4.4277175116227599E-2</c:v>
                </c:pt>
                <c:pt idx="20">
                  <c:v>4.1180356749614601E-2</c:v>
                </c:pt>
                <c:pt idx="21">
                  <c:v>3.9327070133275098E-2</c:v>
                </c:pt>
                <c:pt idx="22">
                  <c:v>3.7597234226447701E-2</c:v>
                </c:pt>
                <c:pt idx="23">
                  <c:v>4.0129449838187697E-2</c:v>
                </c:pt>
                <c:pt idx="24">
                  <c:v>3.9589129039161099E-2</c:v>
                </c:pt>
                <c:pt idx="25">
                  <c:v>3.83304940374787E-2</c:v>
                </c:pt>
                <c:pt idx="26">
                  <c:v>3.8797697719036399E-2</c:v>
                </c:pt>
                <c:pt idx="27">
                  <c:v>4.0526204116274098E-2</c:v>
                </c:pt>
                <c:pt idx="28">
                  <c:v>4.3074324324324301E-2</c:v>
                </c:pt>
                <c:pt idx="29">
                  <c:v>4.4242167654530103E-2</c:v>
                </c:pt>
                <c:pt idx="30">
                  <c:v>4.5704612780363897E-2</c:v>
                </c:pt>
                <c:pt idx="31">
                  <c:v>4.65263157894737E-2</c:v>
                </c:pt>
                <c:pt idx="32">
                  <c:v>4.6638655462184903E-2</c:v>
                </c:pt>
                <c:pt idx="33">
                  <c:v>4.46112153429227E-2</c:v>
                </c:pt>
                <c:pt idx="34">
                  <c:v>4.5577523413111297E-2</c:v>
                </c:pt>
                <c:pt idx="35">
                  <c:v>4.2253521126760597E-2</c:v>
                </c:pt>
                <c:pt idx="36">
                  <c:v>3.9868475133579898E-2</c:v>
                </c:pt>
                <c:pt idx="37">
                  <c:v>3.7943696450428402E-2</c:v>
                </c:pt>
                <c:pt idx="38">
                  <c:v>3.6046982584042098E-2</c:v>
                </c:pt>
                <c:pt idx="39">
                  <c:v>3.06884716333535E-2</c:v>
                </c:pt>
                <c:pt idx="40">
                  <c:v>2.7817258883248701E-2</c:v>
                </c:pt>
                <c:pt idx="41">
                  <c:v>2.7469198141789501E-2</c:v>
                </c:pt>
                <c:pt idx="42">
                  <c:v>2.7463651050080799E-2</c:v>
                </c:pt>
                <c:pt idx="43">
                  <c:v>2.9778672032193199E-2</c:v>
                </c:pt>
                <c:pt idx="44">
                  <c:v>2.9165001997602899E-2</c:v>
                </c:pt>
                <c:pt idx="45">
                  <c:v>3.3539628668396902E-2</c:v>
                </c:pt>
                <c:pt idx="46">
                  <c:v>3.7845414497396902E-2</c:v>
                </c:pt>
                <c:pt idx="47">
                  <c:v>4.2420587052673903E-2</c:v>
                </c:pt>
                <c:pt idx="48">
                  <c:v>4.7084752554598298E-2</c:v>
                </c:pt>
                <c:pt idx="49">
                  <c:v>4.8951048951048903E-2</c:v>
                </c:pt>
                <c:pt idx="50">
                  <c:v>5.0545094152626403E-2</c:v>
                </c:pt>
                <c:pt idx="51">
                  <c:v>5.4048742138364803E-2</c:v>
                </c:pt>
                <c:pt idx="52">
                  <c:v>5.4805245644940298E-2</c:v>
                </c:pt>
                <c:pt idx="53">
                  <c:v>5.7433092400859503E-2</c:v>
                </c:pt>
                <c:pt idx="54">
                  <c:v>5.9419442820962398E-2</c:v>
                </c:pt>
                <c:pt idx="55">
                  <c:v>6.1359223300970898E-2</c:v>
                </c:pt>
                <c:pt idx="56">
                  <c:v>6.43535568908703E-2</c:v>
                </c:pt>
                <c:pt idx="57">
                  <c:v>6.5692007797270899E-2</c:v>
                </c:pt>
                <c:pt idx="58">
                  <c:v>6.7783404752629506E-2</c:v>
                </c:pt>
                <c:pt idx="59">
                  <c:v>7.1289442929489702E-2</c:v>
                </c:pt>
                <c:pt idx="60">
                  <c:v>7.4190382728164903E-2</c:v>
                </c:pt>
                <c:pt idx="61">
                  <c:v>7.5434439178515E-2</c:v>
                </c:pt>
                <c:pt idx="62">
                  <c:v>7.6218905472636794E-2</c:v>
                </c:pt>
                <c:pt idx="63">
                  <c:v>7.6306829561385903E-2</c:v>
                </c:pt>
                <c:pt idx="64">
                  <c:v>7.6404048422305998E-2</c:v>
                </c:pt>
                <c:pt idx="65">
                  <c:v>7.44076757391815E-2</c:v>
                </c:pt>
                <c:pt idx="66">
                  <c:v>7.5121006776379506E-2</c:v>
                </c:pt>
                <c:pt idx="67">
                  <c:v>7.5714011884224705E-2</c:v>
                </c:pt>
                <c:pt idx="68">
                  <c:v>7.5457317073170702E-2</c:v>
                </c:pt>
                <c:pt idx="69">
                  <c:v>7.6719576719576701E-2</c:v>
                </c:pt>
                <c:pt idx="70">
                  <c:v>7.33159657610718E-2</c:v>
                </c:pt>
                <c:pt idx="71">
                  <c:v>7.0230414746543804E-2</c:v>
                </c:pt>
                <c:pt idx="72">
                  <c:v>6.8127853881278497E-2</c:v>
                </c:pt>
                <c:pt idx="73">
                  <c:v>6.9911022335209697E-2</c:v>
                </c:pt>
                <c:pt idx="74">
                  <c:v>7.1259770950736295E-2</c:v>
                </c:pt>
                <c:pt idx="75">
                  <c:v>7.3526728699142493E-2</c:v>
                </c:pt>
                <c:pt idx="76">
                  <c:v>7.2880424830617102E-2</c:v>
                </c:pt>
                <c:pt idx="77">
                  <c:v>7.4346705925653303E-2</c:v>
                </c:pt>
                <c:pt idx="78">
                  <c:v>7.6410730804810395E-2</c:v>
                </c:pt>
                <c:pt idx="79">
                  <c:v>7.3781048758049694E-2</c:v>
                </c:pt>
                <c:pt idx="80">
                  <c:v>7.2952763085901901E-2</c:v>
                </c:pt>
                <c:pt idx="81">
                  <c:v>7.0526695526695493E-2</c:v>
                </c:pt>
                <c:pt idx="82">
                  <c:v>6.83453237410072E-2</c:v>
                </c:pt>
                <c:pt idx="83">
                  <c:v>6.7369549678341703E-2</c:v>
                </c:pt>
                <c:pt idx="84">
                  <c:v>6.5541740674955606E-2</c:v>
                </c:pt>
                <c:pt idx="85">
                  <c:v>6.4129668780831595E-2</c:v>
                </c:pt>
                <c:pt idx="86">
                  <c:v>6.2890896455872106E-2</c:v>
                </c:pt>
                <c:pt idx="87">
                  <c:v>6.0778236914600603E-2</c:v>
                </c:pt>
                <c:pt idx="88">
                  <c:v>6.0767774143570298E-2</c:v>
                </c:pt>
                <c:pt idx="89">
                  <c:v>5.9763008758371997E-2</c:v>
                </c:pt>
                <c:pt idx="90">
                  <c:v>5.6743704725767501E-2</c:v>
                </c:pt>
                <c:pt idx="91">
                  <c:v>5.8618890241781199E-2</c:v>
                </c:pt>
                <c:pt idx="92">
                  <c:v>5.95737246680643E-2</c:v>
                </c:pt>
                <c:pt idx="93">
                  <c:v>6.02874167542937E-2</c:v>
                </c:pt>
                <c:pt idx="94">
                  <c:v>6.0973466877525903E-2</c:v>
                </c:pt>
                <c:pt idx="95">
                  <c:v>5.9972105997210597E-2</c:v>
                </c:pt>
                <c:pt idx="96">
                  <c:v>5.9892677860481199E-2</c:v>
                </c:pt>
                <c:pt idx="97">
                  <c:v>5.8944835882454E-2</c:v>
                </c:pt>
                <c:pt idx="98">
                  <c:v>5.8303586605473398E-2</c:v>
                </c:pt>
                <c:pt idx="99">
                  <c:v>5.6823947234906101E-2</c:v>
                </c:pt>
                <c:pt idx="100">
                  <c:v>5.6745898895212601E-2</c:v>
                </c:pt>
                <c:pt idx="101">
                  <c:v>5.69173942243116E-2</c:v>
                </c:pt>
                <c:pt idx="102">
                  <c:v>5.5500000000000001E-2</c:v>
                </c:pt>
                <c:pt idx="103">
                  <c:v>5.4324279286785501E-2</c:v>
                </c:pt>
                <c:pt idx="104">
                  <c:v>5.2578868302453702E-2</c:v>
                </c:pt>
                <c:pt idx="105">
                  <c:v>5.0870147255689398E-2</c:v>
                </c:pt>
                <c:pt idx="106">
                  <c:v>5.1799529095189999E-2</c:v>
                </c:pt>
                <c:pt idx="107">
                  <c:v>5.3358020535263402E-2</c:v>
                </c:pt>
                <c:pt idx="108">
                  <c:v>5.2957935310876503E-2</c:v>
                </c:pt>
                <c:pt idx="109">
                  <c:v>5.3255425709515899E-2</c:v>
                </c:pt>
                <c:pt idx="110">
                  <c:v>5.2172454286193597E-2</c:v>
                </c:pt>
                <c:pt idx="111">
                  <c:v>5.0527020244269701E-2</c:v>
                </c:pt>
                <c:pt idx="112">
                  <c:v>4.6643344994169597E-2</c:v>
                </c:pt>
                <c:pt idx="113">
                  <c:v>4.4433432441361102E-2</c:v>
                </c:pt>
                <c:pt idx="114">
                  <c:v>4.4110439470674702E-2</c:v>
                </c:pt>
                <c:pt idx="115">
                  <c:v>4.4220451959031098E-2</c:v>
                </c:pt>
                <c:pt idx="116">
                  <c:v>4.50786443976001E-2</c:v>
                </c:pt>
                <c:pt idx="117">
                  <c:v>4.3945469125902199E-2</c:v>
                </c:pt>
                <c:pt idx="118">
                  <c:v>4.2441583214115397E-2</c:v>
                </c:pt>
                <c:pt idx="119">
                  <c:v>4.0031771247021501E-2</c:v>
                </c:pt>
                <c:pt idx="120">
                  <c:v>3.8774533269506903E-2</c:v>
                </c:pt>
                <c:pt idx="121">
                  <c:v>3.8480038480038503E-2</c:v>
                </c:pt>
                <c:pt idx="122">
                  <c:v>3.8092189500640201E-2</c:v>
                </c:pt>
                <c:pt idx="123">
                  <c:v>3.8008905852417299E-2</c:v>
                </c:pt>
                <c:pt idx="124">
                  <c:v>3.8614333386302199E-2</c:v>
                </c:pt>
                <c:pt idx="125">
                  <c:v>3.7616563932353402E-2</c:v>
                </c:pt>
                <c:pt idx="126">
                  <c:v>3.5652036127396598E-2</c:v>
                </c:pt>
                <c:pt idx="127">
                  <c:v>3.5087719298245598E-2</c:v>
                </c:pt>
                <c:pt idx="128">
                  <c:v>3.5344015080113103E-2</c:v>
                </c:pt>
                <c:pt idx="129">
                  <c:v>3.8107137279400301E-2</c:v>
                </c:pt>
                <c:pt idx="130">
                  <c:v>3.72390152695544E-2</c:v>
                </c:pt>
                <c:pt idx="131">
                  <c:v>3.6146447409246003E-2</c:v>
                </c:pt>
                <c:pt idx="132">
                  <c:v>3.4129692832764499E-2</c:v>
                </c:pt>
                <c:pt idx="133">
                  <c:v>3.2865298565036297E-2</c:v>
                </c:pt>
                <c:pt idx="134">
                  <c:v>3.1005372217958599E-2</c:v>
                </c:pt>
                <c:pt idx="135">
                  <c:v>3.2302722658052598E-2</c:v>
                </c:pt>
                <c:pt idx="136">
                  <c:v>3.4301606922126103E-2</c:v>
                </c:pt>
                <c:pt idx="137">
                  <c:v>3.5391331462425901E-2</c:v>
                </c:pt>
                <c:pt idx="138">
                  <c:v>3.7494141540384301E-2</c:v>
                </c:pt>
                <c:pt idx="139">
                  <c:v>3.5894206549118401E-2</c:v>
                </c:pt>
                <c:pt idx="140">
                  <c:v>3.3693579148124597E-2</c:v>
                </c:pt>
                <c:pt idx="141">
                  <c:v>3.0902945436987E-2</c:v>
                </c:pt>
                <c:pt idx="142">
                  <c:v>3.2776245335064097E-2</c:v>
                </c:pt>
                <c:pt idx="143">
                  <c:v>3.2226402748241401E-2</c:v>
                </c:pt>
                <c:pt idx="144">
                  <c:v>3.2615786040443601E-2</c:v>
                </c:pt>
                <c:pt idx="145">
                  <c:v>3.3970276008492603E-2</c:v>
                </c:pt>
                <c:pt idx="146">
                  <c:v>3.4539204452447202E-2</c:v>
                </c:pt>
                <c:pt idx="147">
                  <c:v>3.5621340273259597E-2</c:v>
                </c:pt>
              </c:numCache>
            </c:numRef>
          </c:val>
          <c:smooth val="0"/>
        </c:ser>
        <c:ser>
          <c:idx val="6"/>
          <c:order val="6"/>
          <c:tx>
            <c:strRef>
              <c:f>'Unemployment Rate Age'!$H$1</c:f>
              <c:strCache>
                <c:ptCount val="1"/>
                <c:pt idx="0">
                  <c:v>Age 65+</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Age'!$H$2:$H$149</c:f>
              <c:numCache>
                <c:formatCode>0.0%</c:formatCode>
                <c:ptCount val="148"/>
                <c:pt idx="0">
                  <c:v>3.2441200324412001E-2</c:v>
                </c:pt>
                <c:pt idx="1">
                  <c:v>3.4035656401944898E-2</c:v>
                </c:pt>
                <c:pt idx="2">
                  <c:v>3.5274815422477401E-2</c:v>
                </c:pt>
                <c:pt idx="3">
                  <c:v>3.4817813765182198E-2</c:v>
                </c:pt>
                <c:pt idx="4">
                  <c:v>3.98089171974522E-2</c:v>
                </c:pt>
                <c:pt idx="5">
                  <c:v>3.4782608695652202E-2</c:v>
                </c:pt>
                <c:pt idx="6">
                  <c:v>3.3018867924528301E-2</c:v>
                </c:pt>
                <c:pt idx="7">
                  <c:v>3.0816640986132501E-2</c:v>
                </c:pt>
                <c:pt idx="8">
                  <c:v>3.1842304776345698E-2</c:v>
                </c:pt>
                <c:pt idx="9">
                  <c:v>2.9985007496251902E-2</c:v>
                </c:pt>
                <c:pt idx="10">
                  <c:v>2.8400597907324399E-2</c:v>
                </c:pt>
                <c:pt idx="11">
                  <c:v>2.6966292134831499E-2</c:v>
                </c:pt>
                <c:pt idx="12">
                  <c:v>2.5563909774436101E-2</c:v>
                </c:pt>
                <c:pt idx="13">
                  <c:v>2.48868778280543E-2</c:v>
                </c:pt>
                <c:pt idx="14">
                  <c:v>2.3970037453183501E-2</c:v>
                </c:pt>
                <c:pt idx="15">
                  <c:v>1.95488721804511E-2</c:v>
                </c:pt>
                <c:pt idx="16">
                  <c:v>1.6603773584905699E-2</c:v>
                </c:pt>
                <c:pt idx="17">
                  <c:v>1.8181818181818198E-2</c:v>
                </c:pt>
                <c:pt idx="18">
                  <c:v>1.8362662586074999E-2</c:v>
                </c:pt>
                <c:pt idx="19">
                  <c:v>1.9470404984423699E-2</c:v>
                </c:pt>
                <c:pt idx="20">
                  <c:v>1.95007800312012E-2</c:v>
                </c:pt>
                <c:pt idx="21">
                  <c:v>1.9592476489028201E-2</c:v>
                </c:pt>
                <c:pt idx="22">
                  <c:v>2.1259842519685001E-2</c:v>
                </c:pt>
                <c:pt idx="23">
                  <c:v>2.24111282843895E-2</c:v>
                </c:pt>
                <c:pt idx="24">
                  <c:v>2.6535253980288099E-2</c:v>
                </c:pt>
                <c:pt idx="25">
                  <c:v>2.54681647940075E-2</c:v>
                </c:pt>
                <c:pt idx="26">
                  <c:v>2.7591349739000699E-2</c:v>
                </c:pt>
                <c:pt idx="27">
                  <c:v>3.29341317365269E-2</c:v>
                </c:pt>
                <c:pt idx="28">
                  <c:v>3.4065102195306597E-2</c:v>
                </c:pt>
                <c:pt idx="29">
                  <c:v>4.0181956027293401E-2</c:v>
                </c:pt>
                <c:pt idx="30">
                  <c:v>4.5523520485584203E-2</c:v>
                </c:pt>
                <c:pt idx="31">
                  <c:v>4.6458492003046498E-2</c:v>
                </c:pt>
                <c:pt idx="32">
                  <c:v>4.9242424242424303E-2</c:v>
                </c:pt>
                <c:pt idx="33">
                  <c:v>4.8982667671439301E-2</c:v>
                </c:pt>
                <c:pt idx="34">
                  <c:v>4.8338368580060402E-2</c:v>
                </c:pt>
                <c:pt idx="35">
                  <c:v>5.1223241590214103E-2</c:v>
                </c:pt>
                <c:pt idx="36">
                  <c:v>5.3124999999999999E-2</c:v>
                </c:pt>
                <c:pt idx="37">
                  <c:v>5.86854460093897E-2</c:v>
                </c:pt>
                <c:pt idx="38">
                  <c:v>5.8004640371229703E-2</c:v>
                </c:pt>
                <c:pt idx="39">
                  <c:v>5.1948051948051903E-2</c:v>
                </c:pt>
                <c:pt idx="40">
                  <c:v>4.6072507552870103E-2</c:v>
                </c:pt>
                <c:pt idx="41">
                  <c:v>3.9676708302718598E-2</c:v>
                </c:pt>
                <c:pt idx="42">
                  <c:v>3.63247863247863E-2</c:v>
                </c:pt>
                <c:pt idx="43">
                  <c:v>3.6011080332410003E-2</c:v>
                </c:pt>
                <c:pt idx="44">
                  <c:v>3.7619699042407702E-2</c:v>
                </c:pt>
                <c:pt idx="45">
                  <c:v>3.7619699042407702E-2</c:v>
                </c:pt>
                <c:pt idx="46">
                  <c:v>3.9644565960355399E-2</c:v>
                </c:pt>
                <c:pt idx="47">
                  <c:v>4.46735395189004E-2</c:v>
                </c:pt>
                <c:pt idx="48">
                  <c:v>4.6175051688490697E-2</c:v>
                </c:pt>
                <c:pt idx="49">
                  <c:v>4.1350792556857301E-2</c:v>
                </c:pt>
                <c:pt idx="50">
                  <c:v>4.0802213001383099E-2</c:v>
                </c:pt>
                <c:pt idx="51">
                  <c:v>4.8043925875085797E-2</c:v>
                </c:pt>
                <c:pt idx="52">
                  <c:v>5.4458815520762399E-2</c:v>
                </c:pt>
                <c:pt idx="53">
                  <c:v>5.7862491490810103E-2</c:v>
                </c:pt>
                <c:pt idx="54">
                  <c:v>6.3136456211812603E-2</c:v>
                </c:pt>
                <c:pt idx="55">
                  <c:v>6.5673662830060903E-2</c:v>
                </c:pt>
                <c:pt idx="56">
                  <c:v>6.82730923694779E-2</c:v>
                </c:pt>
                <c:pt idx="57">
                  <c:v>7.3170731707317097E-2</c:v>
                </c:pt>
                <c:pt idx="58">
                  <c:v>7.4315514993481102E-2</c:v>
                </c:pt>
                <c:pt idx="59">
                  <c:v>8.04597701149425E-2</c:v>
                </c:pt>
                <c:pt idx="60">
                  <c:v>8.8054187192118202E-2</c:v>
                </c:pt>
                <c:pt idx="61">
                  <c:v>9.6676737160120804E-2</c:v>
                </c:pt>
                <c:pt idx="62">
                  <c:v>0.102395209580838</c:v>
                </c:pt>
                <c:pt idx="63">
                  <c:v>0.102686567164179</c:v>
                </c:pt>
                <c:pt idx="64">
                  <c:v>0.103880597014925</c:v>
                </c:pt>
                <c:pt idx="65">
                  <c:v>9.90990990990991E-2</c:v>
                </c:pt>
                <c:pt idx="66">
                  <c:v>9.5495495495495505E-2</c:v>
                </c:pt>
                <c:pt idx="67">
                  <c:v>9.3899521531100497E-2</c:v>
                </c:pt>
                <c:pt idx="68">
                  <c:v>8.8704908338261404E-2</c:v>
                </c:pt>
                <c:pt idx="69">
                  <c:v>8.5664335664335706E-2</c:v>
                </c:pt>
                <c:pt idx="70">
                  <c:v>8.1375358166189099E-2</c:v>
                </c:pt>
                <c:pt idx="71">
                  <c:v>7.3719752391671403E-2</c:v>
                </c:pt>
                <c:pt idx="72">
                  <c:v>6.5610859728506804E-2</c:v>
                </c:pt>
                <c:pt idx="73">
                  <c:v>6.0193072118114699E-2</c:v>
                </c:pt>
                <c:pt idx="74">
                  <c:v>5.7703081232493E-2</c:v>
                </c:pt>
                <c:pt idx="75">
                  <c:v>5.7971014492753603E-2</c:v>
                </c:pt>
                <c:pt idx="76">
                  <c:v>5.7222222222222202E-2</c:v>
                </c:pt>
                <c:pt idx="77">
                  <c:v>6.0840707964601802E-2</c:v>
                </c:pt>
                <c:pt idx="78">
                  <c:v>6.5934065934065894E-2</c:v>
                </c:pt>
                <c:pt idx="79">
                  <c:v>6.9716775599128603E-2</c:v>
                </c:pt>
                <c:pt idx="80">
                  <c:v>7.6672104404567704E-2</c:v>
                </c:pt>
                <c:pt idx="81">
                  <c:v>8.1798483206933906E-2</c:v>
                </c:pt>
                <c:pt idx="82">
                  <c:v>8.8648648648648701E-2</c:v>
                </c:pt>
                <c:pt idx="83">
                  <c:v>9.5161290322580597E-2</c:v>
                </c:pt>
                <c:pt idx="84">
                  <c:v>9.9362380446333706E-2</c:v>
                </c:pt>
                <c:pt idx="85">
                  <c:v>0.100473435034193</c:v>
                </c:pt>
                <c:pt idx="86">
                  <c:v>9.8326359832636004E-2</c:v>
                </c:pt>
                <c:pt idx="87">
                  <c:v>9.3668236525379395E-2</c:v>
                </c:pt>
                <c:pt idx="88">
                  <c:v>8.9155370177268004E-2</c:v>
                </c:pt>
                <c:pt idx="89">
                  <c:v>8.9736977823620404E-2</c:v>
                </c:pt>
                <c:pt idx="90">
                  <c:v>8.4442169907881295E-2</c:v>
                </c:pt>
                <c:pt idx="91">
                  <c:v>8.4097859327217098E-2</c:v>
                </c:pt>
                <c:pt idx="92">
                  <c:v>7.5826972010178101E-2</c:v>
                </c:pt>
                <c:pt idx="93">
                  <c:v>7.6258261311642095E-2</c:v>
                </c:pt>
                <c:pt idx="94">
                  <c:v>7.09939148073023E-2</c:v>
                </c:pt>
                <c:pt idx="95">
                  <c:v>6.1664953751284703E-2</c:v>
                </c:pt>
                <c:pt idx="96">
                  <c:v>6.3362289218191106E-2</c:v>
                </c:pt>
                <c:pt idx="97">
                  <c:v>6.6056910569105703E-2</c:v>
                </c:pt>
                <c:pt idx="98">
                  <c:v>6.4154786150712795E-2</c:v>
                </c:pt>
                <c:pt idx="99">
                  <c:v>6.3004032258064502E-2</c:v>
                </c:pt>
                <c:pt idx="100">
                  <c:v>6.4548162859980093E-2</c:v>
                </c:pt>
                <c:pt idx="101">
                  <c:v>6.1325420375865497E-2</c:v>
                </c:pt>
                <c:pt idx="102">
                  <c:v>5.9576563269325498E-2</c:v>
                </c:pt>
                <c:pt idx="103">
                  <c:v>5.4987834549878399E-2</c:v>
                </c:pt>
                <c:pt idx="104">
                  <c:v>5.6042884990253401E-2</c:v>
                </c:pt>
                <c:pt idx="105">
                  <c:v>5.3339740509370501E-2</c:v>
                </c:pt>
                <c:pt idx="106">
                  <c:v>5.0524308865586301E-2</c:v>
                </c:pt>
                <c:pt idx="107">
                  <c:v>5.2284503061705102E-2</c:v>
                </c:pt>
                <c:pt idx="108">
                  <c:v>4.66853408029878E-2</c:v>
                </c:pt>
                <c:pt idx="109">
                  <c:v>4.0166204986149603E-2</c:v>
                </c:pt>
                <c:pt idx="110">
                  <c:v>4.4464609800363E-2</c:v>
                </c:pt>
                <c:pt idx="111">
                  <c:v>4.70430107526882E-2</c:v>
                </c:pt>
                <c:pt idx="112">
                  <c:v>4.7683310841205598E-2</c:v>
                </c:pt>
                <c:pt idx="113">
                  <c:v>4.9549549549549501E-2</c:v>
                </c:pt>
                <c:pt idx="114">
                  <c:v>4.9751243781094502E-2</c:v>
                </c:pt>
                <c:pt idx="115">
                  <c:v>5.3113553113553098E-2</c:v>
                </c:pt>
                <c:pt idx="116">
                  <c:v>5.5555555555555497E-2</c:v>
                </c:pt>
                <c:pt idx="117">
                  <c:v>5.3117782909930703E-2</c:v>
                </c:pt>
                <c:pt idx="118">
                  <c:v>5.9639389736477103E-2</c:v>
                </c:pt>
                <c:pt idx="119">
                  <c:v>5.4813450023030903E-2</c:v>
                </c:pt>
                <c:pt idx="120">
                  <c:v>5.1811095827602002E-2</c:v>
                </c:pt>
                <c:pt idx="121">
                  <c:v>4.8900852400179398E-2</c:v>
                </c:pt>
                <c:pt idx="122">
                  <c:v>4.5774647887323897E-2</c:v>
                </c:pt>
                <c:pt idx="123">
                  <c:v>4.4290056448111202E-2</c:v>
                </c:pt>
                <c:pt idx="124">
                  <c:v>4.2204995693367803E-2</c:v>
                </c:pt>
                <c:pt idx="125">
                  <c:v>3.78006872852234E-2</c:v>
                </c:pt>
                <c:pt idx="126">
                  <c:v>3.5714285714285698E-2</c:v>
                </c:pt>
                <c:pt idx="127">
                  <c:v>3.01999149298171E-2</c:v>
                </c:pt>
                <c:pt idx="128">
                  <c:v>2.5542784163473799E-2</c:v>
                </c:pt>
                <c:pt idx="129">
                  <c:v>2.6416702172986799E-2</c:v>
                </c:pt>
                <c:pt idx="130">
                  <c:v>2.2630230572160601E-2</c:v>
                </c:pt>
                <c:pt idx="131">
                  <c:v>2.5895554596460899E-2</c:v>
                </c:pt>
                <c:pt idx="132">
                  <c:v>2.91304347826087E-2</c:v>
                </c:pt>
                <c:pt idx="133">
                  <c:v>3.09368191721133E-2</c:v>
                </c:pt>
                <c:pt idx="134">
                  <c:v>2.9982363315696599E-2</c:v>
                </c:pt>
                <c:pt idx="135">
                  <c:v>2.9632905793896502E-2</c:v>
                </c:pt>
                <c:pt idx="136">
                  <c:v>3.1872509960159397E-2</c:v>
                </c:pt>
                <c:pt idx="137">
                  <c:v>3.5257822829440302E-2</c:v>
                </c:pt>
                <c:pt idx="138">
                  <c:v>3.7996545768566502E-2</c:v>
                </c:pt>
                <c:pt idx="139">
                  <c:v>4.1541755888650903E-2</c:v>
                </c:pt>
                <c:pt idx="140">
                  <c:v>4.4322498944702401E-2</c:v>
                </c:pt>
                <c:pt idx="141">
                  <c:v>4.23835501468737E-2</c:v>
                </c:pt>
                <c:pt idx="142">
                  <c:v>3.9451827242524898E-2</c:v>
                </c:pt>
                <c:pt idx="143">
                  <c:v>3.7943696450428402E-2</c:v>
                </c:pt>
                <c:pt idx="144">
                  <c:v>3.6916835699797201E-2</c:v>
                </c:pt>
                <c:pt idx="145">
                  <c:v>3.5830618892508097E-2</c:v>
                </c:pt>
                <c:pt idx="146">
                  <c:v>3.9705280392959501E-2</c:v>
                </c:pt>
                <c:pt idx="147">
                  <c:v>4.0579710144927499E-2</c:v>
                </c:pt>
              </c:numCache>
            </c:numRef>
          </c:val>
          <c:smooth val="0"/>
        </c:ser>
        <c:dLbls>
          <c:showLegendKey val="0"/>
          <c:showVal val="0"/>
          <c:showCatName val="0"/>
          <c:showSerName val="0"/>
          <c:showPercent val="0"/>
          <c:showBubbleSize val="0"/>
        </c:dLbls>
        <c:marker val="1"/>
        <c:smooth val="0"/>
        <c:axId val="42613376"/>
        <c:axId val="43061632"/>
      </c:lineChart>
      <c:dateAx>
        <c:axId val="42613376"/>
        <c:scaling>
          <c:orientation val="minMax"/>
        </c:scaling>
        <c:delete val="0"/>
        <c:axPos val="b"/>
        <c:numFmt formatCode="mmm\-yy" sourceLinked="1"/>
        <c:majorTickMark val="out"/>
        <c:minorTickMark val="none"/>
        <c:tickLblPos val="nextTo"/>
        <c:crossAx val="43061632"/>
        <c:crosses val="autoZero"/>
        <c:auto val="1"/>
        <c:lblOffset val="100"/>
        <c:baseTimeUnit val="months"/>
      </c:dateAx>
      <c:valAx>
        <c:axId val="43061632"/>
        <c:scaling>
          <c:orientation val="minMax"/>
        </c:scaling>
        <c:delete val="0"/>
        <c:axPos val="l"/>
        <c:majorGridlines/>
        <c:numFmt formatCode="0%" sourceLinked="0"/>
        <c:majorTickMark val="out"/>
        <c:minorTickMark val="none"/>
        <c:tickLblPos val="nextTo"/>
        <c:crossAx val="42613376"/>
        <c:crosses val="autoZero"/>
        <c:crossBetween val="between"/>
      </c:valAx>
    </c:plotArea>
    <c:legend>
      <c:legendPos val="r"/>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[Ethnicity ACS.xlsx]Disaggregated!PivotTable1</c:name>
    <c:fmtId val="-1"/>
  </c:pivotSource>
  <c:chart>
    <c:title>
      <c:tx>
        <c:rich>
          <a:bodyPr/>
          <a:lstStyle/>
          <a:p>
            <a:pPr>
              <a:defRPr/>
            </a:pPr>
            <a:r>
              <a:rPr lang="en-US"/>
              <a:t>Hispanic or Latino</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lineChart>
        <c:grouping val="standard"/>
        <c:varyColors val="0"/>
        <c:ser>
          <c:idx val="0"/>
          <c:order val="0"/>
          <c:tx>
            <c:strRef>
              <c:f>Disaggregated!$W$3</c:f>
              <c:strCache>
                <c:ptCount val="1"/>
                <c:pt idx="0">
                  <c:v>Total</c:v>
                </c:pt>
              </c:strCache>
            </c:strRef>
          </c:tx>
          <c:marker>
            <c:symbol val="none"/>
          </c:marker>
          <c:cat>
            <c:strRef>
              <c:f>Disaggregated!$V$4:$V$9</c:f>
              <c:strCache>
                <c:ptCount val="5"/>
                <c:pt idx="0">
                  <c:v>2011</c:v>
                </c:pt>
                <c:pt idx="1">
                  <c:v>2012</c:v>
                </c:pt>
                <c:pt idx="2">
                  <c:v>2013</c:v>
                </c:pt>
                <c:pt idx="3">
                  <c:v>2014</c:v>
                </c:pt>
                <c:pt idx="4">
                  <c:v>2015</c:v>
                </c:pt>
              </c:strCache>
            </c:strRef>
          </c:cat>
          <c:val>
            <c:numRef>
              <c:f>Disaggregated!$W$4:$W$9</c:f>
              <c:numCache>
                <c:formatCode>0</c:formatCode>
                <c:ptCount val="5"/>
                <c:pt idx="0">
                  <c:v>606879.08100000024</c:v>
                </c:pt>
                <c:pt idx="1">
                  <c:v>630425.28199999954</c:v>
                </c:pt>
                <c:pt idx="2">
                  <c:v>655779.27399999916</c:v>
                </c:pt>
                <c:pt idx="3">
                  <c:v>681785.43500000041</c:v>
                </c:pt>
                <c:pt idx="4">
                  <c:v>707758.50900000113</c:v>
                </c:pt>
              </c:numCache>
            </c:numRef>
          </c:val>
          <c:smooth val="0"/>
        </c:ser>
        <c:dLbls>
          <c:showLegendKey val="0"/>
          <c:showVal val="0"/>
          <c:showCatName val="0"/>
          <c:showSerName val="0"/>
          <c:showPercent val="0"/>
          <c:showBubbleSize val="0"/>
        </c:dLbls>
        <c:marker val="1"/>
        <c:smooth val="0"/>
        <c:axId val="71719168"/>
        <c:axId val="71741440"/>
      </c:lineChart>
      <c:catAx>
        <c:axId val="71719168"/>
        <c:scaling>
          <c:orientation val="minMax"/>
        </c:scaling>
        <c:delete val="0"/>
        <c:axPos val="b"/>
        <c:numFmt formatCode="General" sourceLinked="0"/>
        <c:majorTickMark val="out"/>
        <c:minorTickMark val="none"/>
        <c:tickLblPos val="nextTo"/>
        <c:crossAx val="71741440"/>
        <c:crosses val="autoZero"/>
        <c:auto val="1"/>
        <c:lblAlgn val="ctr"/>
        <c:lblOffset val="100"/>
        <c:noMultiLvlLbl val="0"/>
      </c:catAx>
      <c:valAx>
        <c:axId val="71741440"/>
        <c:scaling>
          <c:orientation val="minMax"/>
        </c:scaling>
        <c:delete val="0"/>
        <c:axPos val="l"/>
        <c:majorGridlines/>
        <c:numFmt formatCode="0" sourceLinked="1"/>
        <c:majorTickMark val="out"/>
        <c:minorTickMark val="none"/>
        <c:tickLblPos val="nextTo"/>
        <c:crossAx val="71719168"/>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'Labor Force Participation Age'!$B$1</c:f>
              <c:strCache>
                <c:ptCount val="1"/>
                <c:pt idx="0">
                  <c:v>Age 16-19</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Age'!$B$2:$B$149</c:f>
              <c:numCache>
                <c:formatCode>0.0%</c:formatCode>
                <c:ptCount val="148"/>
                <c:pt idx="0">
                  <c:v>0.46675824175824199</c:v>
                </c:pt>
                <c:pt idx="1">
                  <c:v>0.461706186971927</c:v>
                </c:pt>
                <c:pt idx="2">
                  <c:v>0.463513513513513</c:v>
                </c:pt>
                <c:pt idx="3">
                  <c:v>0.45816518697874598</c:v>
                </c:pt>
                <c:pt idx="4">
                  <c:v>0.45500667556742302</c:v>
                </c:pt>
                <c:pt idx="5">
                  <c:v>0.461394603259418</c:v>
                </c:pt>
                <c:pt idx="6">
                  <c:v>0.46060442525634099</c:v>
                </c:pt>
                <c:pt idx="7">
                  <c:v>0.46444985131116501</c:v>
                </c:pt>
                <c:pt idx="8">
                  <c:v>0.46948228882833798</c:v>
                </c:pt>
                <c:pt idx="9">
                  <c:v>0.464462809917355</c:v>
                </c:pt>
                <c:pt idx="10">
                  <c:v>0.46460423634336701</c:v>
                </c:pt>
                <c:pt idx="11">
                  <c:v>0.46143135616819803</c:v>
                </c:pt>
                <c:pt idx="12">
                  <c:v>0.46035242290748901</c:v>
                </c:pt>
                <c:pt idx="13">
                  <c:v>0.45792349726775999</c:v>
                </c:pt>
                <c:pt idx="14">
                  <c:v>0.45483957940145597</c:v>
                </c:pt>
                <c:pt idx="15">
                  <c:v>0.45505768714784001</c:v>
                </c:pt>
                <c:pt idx="16">
                  <c:v>0.45605573419078199</c:v>
                </c:pt>
                <c:pt idx="17">
                  <c:v>0.45442395081529002</c:v>
                </c:pt>
                <c:pt idx="18">
                  <c:v>0.45100671140939602</c:v>
                </c:pt>
                <c:pt idx="19">
                  <c:v>0.44246353322528398</c:v>
                </c:pt>
                <c:pt idx="20">
                  <c:v>0.43937348096138301</c:v>
                </c:pt>
                <c:pt idx="21">
                  <c:v>0.43876177658142701</c:v>
                </c:pt>
                <c:pt idx="22">
                  <c:v>0.44073275862069</c:v>
                </c:pt>
                <c:pt idx="23">
                  <c:v>0.44035704625371902</c:v>
                </c:pt>
                <c:pt idx="24">
                  <c:v>0.43709503239740799</c:v>
                </c:pt>
                <c:pt idx="25">
                  <c:v>0.43500539374325797</c:v>
                </c:pt>
                <c:pt idx="26">
                  <c:v>0.43112313937753699</c:v>
                </c:pt>
                <c:pt idx="27">
                  <c:v>0.428263214670982</c:v>
                </c:pt>
                <c:pt idx="28">
                  <c:v>0.42590120160213601</c:v>
                </c:pt>
                <c:pt idx="29">
                  <c:v>0.42322991249005598</c:v>
                </c:pt>
                <c:pt idx="30">
                  <c:v>0.42192429022082001</c:v>
                </c:pt>
                <c:pt idx="31">
                  <c:v>0.41636173549398903</c:v>
                </c:pt>
                <c:pt idx="32">
                  <c:v>0.41708147760021003</c:v>
                </c:pt>
                <c:pt idx="33">
                  <c:v>0.42339027595269402</c:v>
                </c:pt>
                <c:pt idx="34">
                  <c:v>0.42726560459649998</c:v>
                </c:pt>
                <c:pt idx="35">
                  <c:v>0.435843610600892</c:v>
                </c:pt>
                <c:pt idx="36">
                  <c:v>0.44337606837606802</c:v>
                </c:pt>
                <c:pt idx="37">
                  <c:v>0.45267379679144398</c:v>
                </c:pt>
                <c:pt idx="38">
                  <c:v>0.461848468565288</c:v>
                </c:pt>
                <c:pt idx="39">
                  <c:v>0.46866558616963799</c:v>
                </c:pt>
                <c:pt idx="40">
                  <c:v>0.47071642604195002</c:v>
                </c:pt>
                <c:pt idx="41">
                  <c:v>0.45741758241758201</c:v>
                </c:pt>
                <c:pt idx="42">
                  <c:v>0.45300803992237298</c:v>
                </c:pt>
                <c:pt idx="43">
                  <c:v>0.45122294068034902</c:v>
                </c:pt>
                <c:pt idx="44">
                  <c:v>0.44721200113218201</c:v>
                </c:pt>
                <c:pt idx="45">
                  <c:v>0.444096728307255</c:v>
                </c:pt>
                <c:pt idx="46">
                  <c:v>0.440217391304348</c:v>
                </c:pt>
                <c:pt idx="47">
                  <c:v>0.435028248587571</c:v>
                </c:pt>
                <c:pt idx="48">
                  <c:v>0.42705718270571802</c:v>
                </c:pt>
                <c:pt idx="49">
                  <c:v>0.41608683551349801</c:v>
                </c:pt>
                <c:pt idx="50">
                  <c:v>0.41075388026607501</c:v>
                </c:pt>
                <c:pt idx="51">
                  <c:v>0.407448275862069</c:v>
                </c:pt>
                <c:pt idx="52">
                  <c:v>0.40175631174533499</c:v>
                </c:pt>
                <c:pt idx="53">
                  <c:v>0.41031874662344697</c:v>
                </c:pt>
                <c:pt idx="54">
                  <c:v>0.40624166444385201</c:v>
                </c:pt>
                <c:pt idx="55">
                  <c:v>0.40380047505938299</c:v>
                </c:pt>
                <c:pt idx="56">
                  <c:v>0.40219092331768402</c:v>
                </c:pt>
                <c:pt idx="57">
                  <c:v>0.39313371192565799</c:v>
                </c:pt>
                <c:pt idx="58">
                  <c:v>0.388334612432847</c:v>
                </c:pt>
                <c:pt idx="59">
                  <c:v>0.38316806509026202</c:v>
                </c:pt>
                <c:pt idx="60">
                  <c:v>0.37774968394437403</c:v>
                </c:pt>
                <c:pt idx="61">
                  <c:v>0.37236774524910099</c:v>
                </c:pt>
                <c:pt idx="62">
                  <c:v>0.368012422360249</c:v>
                </c:pt>
                <c:pt idx="63">
                  <c:v>0.36608309380715998</c:v>
                </c:pt>
                <c:pt idx="64">
                  <c:v>0.36047430830039501</c:v>
                </c:pt>
                <c:pt idx="65">
                  <c:v>0.35109469796887399</c:v>
                </c:pt>
                <c:pt idx="66">
                  <c:v>0.35600313889615498</c:v>
                </c:pt>
                <c:pt idx="67">
                  <c:v>0.35829433177327102</c:v>
                </c:pt>
                <c:pt idx="68">
                  <c:v>0.35686478069037098</c:v>
                </c:pt>
                <c:pt idx="69">
                  <c:v>0.359391124871001</c:v>
                </c:pt>
                <c:pt idx="70">
                  <c:v>0.35954767411976402</c:v>
                </c:pt>
                <c:pt idx="71">
                  <c:v>0.36581632653061202</c:v>
                </c:pt>
                <c:pt idx="72">
                  <c:v>0.37604881769641502</c:v>
                </c:pt>
                <c:pt idx="73">
                  <c:v>0.38453764527539203</c:v>
                </c:pt>
                <c:pt idx="74">
                  <c:v>0.38727454909819597</c:v>
                </c:pt>
                <c:pt idx="75">
                  <c:v>0.38904041656335198</c:v>
                </c:pt>
                <c:pt idx="76">
                  <c:v>0.39109153206069502</c:v>
                </c:pt>
                <c:pt idx="77">
                  <c:v>0.39413919413919402</c:v>
                </c:pt>
                <c:pt idx="78">
                  <c:v>0.392383292383292</c:v>
                </c:pt>
                <c:pt idx="79">
                  <c:v>0.39453416149068299</c:v>
                </c:pt>
                <c:pt idx="80">
                  <c:v>0.393340010015023</c:v>
                </c:pt>
                <c:pt idx="81">
                  <c:v>0.39234085721531797</c:v>
                </c:pt>
                <c:pt idx="82">
                  <c:v>0.38930125415920103</c:v>
                </c:pt>
                <c:pt idx="83">
                  <c:v>0.38582474226804098</c:v>
                </c:pt>
                <c:pt idx="84">
                  <c:v>0.381865284974093</c:v>
                </c:pt>
                <c:pt idx="85">
                  <c:v>0.37114197530864201</c:v>
                </c:pt>
                <c:pt idx="86">
                  <c:v>0.36101175268267799</c:v>
                </c:pt>
                <c:pt idx="87">
                  <c:v>0.35625159154570901</c:v>
                </c:pt>
                <c:pt idx="88">
                  <c:v>0.35866261398176302</c:v>
                </c:pt>
                <c:pt idx="89">
                  <c:v>0.35930735930735902</c:v>
                </c:pt>
                <c:pt idx="90">
                  <c:v>0.35145482388973998</c:v>
                </c:pt>
                <c:pt idx="91">
                  <c:v>0.34209183673469401</c:v>
                </c:pt>
                <c:pt idx="92">
                  <c:v>0.341194565496027</c:v>
                </c:pt>
                <c:pt idx="93">
                  <c:v>0.33977331272539901</c:v>
                </c:pt>
                <c:pt idx="94">
                  <c:v>0.334019557385486</c:v>
                </c:pt>
                <c:pt idx="95">
                  <c:v>0.32934754354042101</c:v>
                </c:pt>
                <c:pt idx="96">
                  <c:v>0.32701790812353998</c:v>
                </c:pt>
                <c:pt idx="97">
                  <c:v>0.33150039277297699</c:v>
                </c:pt>
                <c:pt idx="98">
                  <c:v>0.33527851458885899</c:v>
                </c:pt>
                <c:pt idx="99">
                  <c:v>0.33377765929085601</c:v>
                </c:pt>
                <c:pt idx="100">
                  <c:v>0.32919924507953602</c:v>
                </c:pt>
                <c:pt idx="101">
                  <c:v>0.32479784366576803</c:v>
                </c:pt>
                <c:pt idx="102">
                  <c:v>0.32958500669343999</c:v>
                </c:pt>
                <c:pt idx="103">
                  <c:v>0.33499475341028301</c:v>
                </c:pt>
                <c:pt idx="104">
                  <c:v>0.33608247422680398</c:v>
                </c:pt>
                <c:pt idx="105">
                  <c:v>0.34197813374014802</c:v>
                </c:pt>
                <c:pt idx="106">
                  <c:v>0.34767206477732798</c:v>
                </c:pt>
                <c:pt idx="107">
                  <c:v>0.34575931948961702</c:v>
                </c:pt>
                <c:pt idx="108">
                  <c:v>0.343992005995503</c:v>
                </c:pt>
                <c:pt idx="109">
                  <c:v>0.34252647131248498</c:v>
                </c:pt>
                <c:pt idx="110">
                  <c:v>0.34266764922623399</c:v>
                </c:pt>
                <c:pt idx="111">
                  <c:v>0.34321719792438798</c:v>
                </c:pt>
                <c:pt idx="112">
                  <c:v>0.34582203598718297</c:v>
                </c:pt>
                <c:pt idx="113">
                  <c:v>0.35254824344384</c:v>
                </c:pt>
                <c:pt idx="114">
                  <c:v>0.36320519221168202</c:v>
                </c:pt>
                <c:pt idx="115">
                  <c:v>0.365408964294758</c:v>
                </c:pt>
                <c:pt idx="116">
                  <c:v>0.36838046272493602</c:v>
                </c:pt>
                <c:pt idx="117">
                  <c:v>0.36819003356571101</c:v>
                </c:pt>
                <c:pt idx="118">
                  <c:v>0.37104307213284898</c:v>
                </c:pt>
                <c:pt idx="119">
                  <c:v>0.37876013601883302</c:v>
                </c:pt>
                <c:pt idx="120">
                  <c:v>0.38176033934252401</c:v>
                </c:pt>
                <c:pt idx="121">
                  <c:v>0.38809201623815998</c:v>
                </c:pt>
                <c:pt idx="122">
                  <c:v>0.39272927568163002</c:v>
                </c:pt>
                <c:pt idx="123">
                  <c:v>0.39759036144578302</c:v>
                </c:pt>
                <c:pt idx="124">
                  <c:v>0.40221402214022101</c:v>
                </c:pt>
                <c:pt idx="125">
                  <c:v>0.40759930915371301</c:v>
                </c:pt>
                <c:pt idx="126">
                  <c:v>0.39456775700934599</c:v>
                </c:pt>
                <c:pt idx="127">
                  <c:v>0.394698085419735</c:v>
                </c:pt>
                <c:pt idx="128">
                  <c:v>0.38954869358669802</c:v>
                </c:pt>
                <c:pt idx="129">
                  <c:v>0.37827380952381001</c:v>
                </c:pt>
                <c:pt idx="130">
                  <c:v>0.36980568011958098</c:v>
                </c:pt>
                <c:pt idx="131">
                  <c:v>0.35916134913400199</c:v>
                </c:pt>
                <c:pt idx="132">
                  <c:v>0.35145929339477699</c:v>
                </c:pt>
                <c:pt idx="133">
                  <c:v>0.35239279055313899</c:v>
                </c:pt>
                <c:pt idx="134">
                  <c:v>0.35401574803149599</c:v>
                </c:pt>
                <c:pt idx="135">
                  <c:v>0.35519645120405602</c:v>
                </c:pt>
                <c:pt idx="136">
                  <c:v>0.352316602316602</c:v>
                </c:pt>
                <c:pt idx="137">
                  <c:v>0.33881366860090301</c:v>
                </c:pt>
                <c:pt idx="138">
                  <c:v>0.34803451581975098</c:v>
                </c:pt>
                <c:pt idx="139">
                  <c:v>0.355254877281309</c:v>
                </c:pt>
                <c:pt idx="140">
                  <c:v>0.35419274092615799</c:v>
                </c:pt>
                <c:pt idx="141">
                  <c:v>0.36375118408588603</c:v>
                </c:pt>
                <c:pt idx="142">
                  <c:v>0.36716512885777902</c:v>
                </c:pt>
                <c:pt idx="143">
                  <c:v>0.37053571428571402</c:v>
                </c:pt>
                <c:pt idx="144">
                  <c:v>0.37779880163986101</c:v>
                </c:pt>
                <c:pt idx="145">
                  <c:v>0.37755102040816302</c:v>
                </c:pt>
                <c:pt idx="146">
                  <c:v>0.38124238733252103</c:v>
                </c:pt>
                <c:pt idx="147">
                  <c:v>0.37623762376237602</c:v>
                </c:pt>
              </c:numCache>
            </c:numRef>
          </c:val>
          <c:smooth val="0"/>
        </c:ser>
        <c:ser>
          <c:idx val="1"/>
          <c:order val="1"/>
          <c:tx>
            <c:strRef>
              <c:f>'Labor Force Participation Age'!$C$1</c:f>
              <c:strCache>
                <c:ptCount val="1"/>
                <c:pt idx="0">
                  <c:v>Age 20-24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Age'!$C$2:$C$149</c:f>
              <c:numCache>
                <c:formatCode>0.0%</c:formatCode>
                <c:ptCount val="148"/>
                <c:pt idx="0">
                  <c:v>0.75256747074277497</c:v>
                </c:pt>
                <c:pt idx="1">
                  <c:v>0.74586033117350603</c:v>
                </c:pt>
                <c:pt idx="2">
                  <c:v>0.73648007590132802</c:v>
                </c:pt>
                <c:pt idx="3">
                  <c:v>0.73492286115006999</c:v>
                </c:pt>
                <c:pt idx="4">
                  <c:v>0.72971730636635301</c:v>
                </c:pt>
                <c:pt idx="5">
                  <c:v>0.72427890074948897</c:v>
                </c:pt>
                <c:pt idx="6">
                  <c:v>0.71923861318830695</c:v>
                </c:pt>
                <c:pt idx="7">
                  <c:v>0.712830957230143</c:v>
                </c:pt>
                <c:pt idx="8">
                  <c:v>0.71111111111111103</c:v>
                </c:pt>
                <c:pt idx="9">
                  <c:v>0.71024014499320298</c:v>
                </c:pt>
                <c:pt idx="10">
                  <c:v>0.70803591987105696</c:v>
                </c:pt>
                <c:pt idx="11">
                  <c:v>0.70122237893746997</c:v>
                </c:pt>
                <c:pt idx="12">
                  <c:v>0.69779044903777598</c:v>
                </c:pt>
                <c:pt idx="13">
                  <c:v>0.70047619047619103</c:v>
                </c:pt>
                <c:pt idx="14">
                  <c:v>0.70311385785595404</c:v>
                </c:pt>
                <c:pt idx="15">
                  <c:v>0.70076665069477695</c:v>
                </c:pt>
                <c:pt idx="16">
                  <c:v>0.69616876818622697</c:v>
                </c:pt>
                <c:pt idx="17">
                  <c:v>0.70575382374362705</c:v>
                </c:pt>
                <c:pt idx="18">
                  <c:v>0.712322160598023</c:v>
                </c:pt>
                <c:pt idx="19">
                  <c:v>0.72753693388229601</c:v>
                </c:pt>
                <c:pt idx="20">
                  <c:v>0.739013671875</c:v>
                </c:pt>
                <c:pt idx="21">
                  <c:v>0.740786240786241</c:v>
                </c:pt>
                <c:pt idx="22">
                  <c:v>0.73985738873862805</c:v>
                </c:pt>
                <c:pt idx="23">
                  <c:v>0.741777123220422</c:v>
                </c:pt>
                <c:pt idx="24">
                  <c:v>0.74211547792333799</c:v>
                </c:pt>
                <c:pt idx="25">
                  <c:v>0.741551179187941</c:v>
                </c:pt>
                <c:pt idx="26">
                  <c:v>0.75018441111384304</c:v>
                </c:pt>
                <c:pt idx="27">
                  <c:v>0.76040384141837003</c:v>
                </c:pt>
                <c:pt idx="28">
                  <c:v>0.77047547921334303</c:v>
                </c:pt>
                <c:pt idx="29">
                  <c:v>0.76791120080726505</c:v>
                </c:pt>
                <c:pt idx="30">
                  <c:v>0.76555753111506197</c:v>
                </c:pt>
                <c:pt idx="31">
                  <c:v>0.75266632808532197</c:v>
                </c:pt>
                <c:pt idx="32">
                  <c:v>0.74529262086514003</c:v>
                </c:pt>
                <c:pt idx="33">
                  <c:v>0.74085365853658602</c:v>
                </c:pt>
                <c:pt idx="34">
                  <c:v>0.74411541381928603</c:v>
                </c:pt>
                <c:pt idx="35">
                  <c:v>0.74579251444360695</c:v>
                </c:pt>
                <c:pt idx="36">
                  <c:v>0.75124750499002002</c:v>
                </c:pt>
                <c:pt idx="37">
                  <c:v>0.74804878048780499</c:v>
                </c:pt>
                <c:pt idx="38">
                  <c:v>0.74564543068480105</c:v>
                </c:pt>
                <c:pt idx="39">
                  <c:v>0.74228504122497097</c:v>
                </c:pt>
                <c:pt idx="40">
                  <c:v>0.73345716275829997</c:v>
                </c:pt>
                <c:pt idx="41">
                  <c:v>0.73490087597971399</c:v>
                </c:pt>
                <c:pt idx="42">
                  <c:v>0.73584905660377398</c:v>
                </c:pt>
                <c:pt idx="43">
                  <c:v>0.73229263746505102</c:v>
                </c:pt>
                <c:pt idx="44">
                  <c:v>0.73134678554669197</c:v>
                </c:pt>
                <c:pt idx="45">
                  <c:v>0.72479435957696803</c:v>
                </c:pt>
                <c:pt idx="46">
                  <c:v>0.71608685500817204</c:v>
                </c:pt>
                <c:pt idx="47">
                  <c:v>0.72083909635776899</c:v>
                </c:pt>
                <c:pt idx="48">
                  <c:v>0.72165416950692995</c:v>
                </c:pt>
                <c:pt idx="49">
                  <c:v>0.728364295423652</c:v>
                </c:pt>
                <c:pt idx="50">
                  <c:v>0.73064735174286999</c:v>
                </c:pt>
                <c:pt idx="51">
                  <c:v>0.73073436083408905</c:v>
                </c:pt>
                <c:pt idx="52">
                  <c:v>0.73790140208050703</c:v>
                </c:pt>
                <c:pt idx="53">
                  <c:v>0.73337825696316306</c:v>
                </c:pt>
                <c:pt idx="54">
                  <c:v>0.72775682272021303</c:v>
                </c:pt>
                <c:pt idx="55">
                  <c:v>0.72655392049198297</c:v>
                </c:pt>
                <c:pt idx="56">
                  <c:v>0.72473118279569904</c:v>
                </c:pt>
                <c:pt idx="57">
                  <c:v>0.73249089740843898</c:v>
                </c:pt>
                <c:pt idx="58">
                  <c:v>0.73715882226520502</c:v>
                </c:pt>
                <c:pt idx="59">
                  <c:v>0.73044602456367203</c:v>
                </c:pt>
                <c:pt idx="60">
                  <c:v>0.72056892778993398</c:v>
                </c:pt>
                <c:pt idx="61">
                  <c:v>0.71180860403863</c:v>
                </c:pt>
                <c:pt idx="62">
                  <c:v>0.70382513661202195</c:v>
                </c:pt>
                <c:pt idx="63">
                  <c:v>0.69116684841875697</c:v>
                </c:pt>
                <c:pt idx="64">
                  <c:v>0.68611537617898699</c:v>
                </c:pt>
                <c:pt idx="65">
                  <c:v>0.68250492664769002</c:v>
                </c:pt>
                <c:pt idx="66">
                  <c:v>0.68948975141735702</c:v>
                </c:pt>
                <c:pt idx="67">
                  <c:v>0.69185540069686402</c:v>
                </c:pt>
                <c:pt idx="68">
                  <c:v>0.687798523664785</c:v>
                </c:pt>
                <c:pt idx="69">
                  <c:v>0.685541387508105</c:v>
                </c:pt>
                <c:pt idx="70">
                  <c:v>0.68133991840240504</c:v>
                </c:pt>
                <c:pt idx="71">
                  <c:v>0.67971453287197203</c:v>
                </c:pt>
                <c:pt idx="72">
                  <c:v>0.68151638466481002</c:v>
                </c:pt>
                <c:pt idx="73">
                  <c:v>0.683147033533964</c:v>
                </c:pt>
                <c:pt idx="74">
                  <c:v>0.685466377440347</c:v>
                </c:pt>
                <c:pt idx="75">
                  <c:v>0.69328374535112702</c:v>
                </c:pt>
                <c:pt idx="76">
                  <c:v>0.69880583812472397</c:v>
                </c:pt>
                <c:pt idx="77">
                  <c:v>0.69951067615658402</c:v>
                </c:pt>
                <c:pt idx="78">
                  <c:v>0.68975566016588197</c:v>
                </c:pt>
                <c:pt idx="79">
                  <c:v>0.68747193533902096</c:v>
                </c:pt>
                <c:pt idx="80">
                  <c:v>0.68960863697705799</c:v>
                </c:pt>
                <c:pt idx="81">
                  <c:v>0.68755555555555603</c:v>
                </c:pt>
                <c:pt idx="82">
                  <c:v>0.68478978648470201</c:v>
                </c:pt>
                <c:pt idx="83">
                  <c:v>0.68514894542291804</c:v>
                </c:pt>
                <c:pt idx="84">
                  <c:v>0.68832006883200703</c:v>
                </c:pt>
                <c:pt idx="85">
                  <c:v>0.69570815450643797</c:v>
                </c:pt>
                <c:pt idx="86">
                  <c:v>0.69626168224299101</c:v>
                </c:pt>
                <c:pt idx="87">
                  <c:v>0.697101449275362</c:v>
                </c:pt>
                <c:pt idx="88">
                  <c:v>0.69244786394006896</c:v>
                </c:pt>
                <c:pt idx="89">
                  <c:v>0.69479606188466903</c:v>
                </c:pt>
                <c:pt idx="90">
                  <c:v>0.696902654867257</c:v>
                </c:pt>
                <c:pt idx="91">
                  <c:v>0.70014172909495798</c:v>
                </c:pt>
                <c:pt idx="92">
                  <c:v>0.702084184715979</c:v>
                </c:pt>
                <c:pt idx="93">
                  <c:v>0.69961041623949205</c:v>
                </c:pt>
                <c:pt idx="94">
                  <c:v>0.70301291248206599</c:v>
                </c:pt>
                <c:pt idx="95">
                  <c:v>0.701151789387083</c:v>
                </c:pt>
                <c:pt idx="96">
                  <c:v>0.69773718081793601</c:v>
                </c:pt>
                <c:pt idx="97">
                  <c:v>0.68423210990362904</c:v>
                </c:pt>
                <c:pt idx="98">
                  <c:v>0.67481511914544001</c:v>
                </c:pt>
                <c:pt idx="99">
                  <c:v>0.66956521739130404</c:v>
                </c:pt>
                <c:pt idx="100">
                  <c:v>0.67058338486909896</c:v>
                </c:pt>
                <c:pt idx="101">
                  <c:v>0.67441386340468901</c:v>
                </c:pt>
                <c:pt idx="102">
                  <c:v>0.67654769106674695</c:v>
                </c:pt>
                <c:pt idx="103">
                  <c:v>0.679207524514709</c:v>
                </c:pt>
                <c:pt idx="104">
                  <c:v>0.68048973143759905</c:v>
                </c:pt>
                <c:pt idx="105">
                  <c:v>0.67971388833697599</c:v>
                </c:pt>
                <c:pt idx="106">
                  <c:v>0.678685258964144</c:v>
                </c:pt>
                <c:pt idx="107">
                  <c:v>0.68229894232688104</c:v>
                </c:pt>
                <c:pt idx="108">
                  <c:v>0.67551916932907397</c:v>
                </c:pt>
                <c:pt idx="109">
                  <c:v>0.68196392785571103</c:v>
                </c:pt>
                <c:pt idx="110">
                  <c:v>0.68860961500099804</c:v>
                </c:pt>
                <c:pt idx="111">
                  <c:v>0.68991480087180501</c:v>
                </c:pt>
                <c:pt idx="112">
                  <c:v>0.69328313849811796</c:v>
                </c:pt>
                <c:pt idx="113">
                  <c:v>0.68860608470869</c:v>
                </c:pt>
                <c:pt idx="114">
                  <c:v>0.68910891089108905</c:v>
                </c:pt>
                <c:pt idx="115">
                  <c:v>0.68282630029440605</c:v>
                </c:pt>
                <c:pt idx="116">
                  <c:v>0.67350562241073197</c:v>
                </c:pt>
                <c:pt idx="117">
                  <c:v>0.67582636399840701</c:v>
                </c:pt>
                <c:pt idx="118">
                  <c:v>0.67704752275025304</c:v>
                </c:pt>
                <c:pt idx="119">
                  <c:v>0.68005738880918198</c:v>
                </c:pt>
                <c:pt idx="120">
                  <c:v>0.68892575694732505</c:v>
                </c:pt>
                <c:pt idx="121">
                  <c:v>0.69366344943348701</c:v>
                </c:pt>
                <c:pt idx="122">
                  <c:v>0.69402356902356899</c:v>
                </c:pt>
                <c:pt idx="123">
                  <c:v>0.69022780498190395</c:v>
                </c:pt>
                <c:pt idx="124">
                  <c:v>0.68675468483816005</c:v>
                </c:pt>
                <c:pt idx="125">
                  <c:v>0.68813559322033901</c:v>
                </c:pt>
                <c:pt idx="126">
                  <c:v>0.69139155871291302</c:v>
                </c:pt>
                <c:pt idx="127">
                  <c:v>0.69389014606048105</c:v>
                </c:pt>
                <c:pt idx="128">
                  <c:v>0.70076674737691702</c:v>
                </c:pt>
                <c:pt idx="129">
                  <c:v>0.70025686623197003</c:v>
                </c:pt>
                <c:pt idx="130">
                  <c:v>0.69567745687148697</c:v>
                </c:pt>
                <c:pt idx="131">
                  <c:v>0.69175218548080597</c:v>
                </c:pt>
                <c:pt idx="132">
                  <c:v>0.688533834586466</c:v>
                </c:pt>
                <c:pt idx="133">
                  <c:v>0.677966101694915</c:v>
                </c:pt>
                <c:pt idx="134">
                  <c:v>0.67169179229480802</c:v>
                </c:pt>
                <c:pt idx="135">
                  <c:v>0.67469204927211701</c:v>
                </c:pt>
                <c:pt idx="136">
                  <c:v>0.67287084038353095</c:v>
                </c:pt>
                <c:pt idx="137">
                  <c:v>0.67267552182163204</c:v>
                </c:pt>
                <c:pt idx="138">
                  <c:v>0.66815447312245302</c:v>
                </c:pt>
                <c:pt idx="139">
                  <c:v>0.67423337315810505</c:v>
                </c:pt>
                <c:pt idx="140">
                  <c:v>0.67433878457500496</c:v>
                </c:pt>
                <c:pt idx="141">
                  <c:v>0.67090424441254903</c:v>
                </c:pt>
                <c:pt idx="142">
                  <c:v>0.67308488612836503</c:v>
                </c:pt>
                <c:pt idx="143">
                  <c:v>0.67385839966485195</c:v>
                </c:pt>
                <c:pt idx="144">
                  <c:v>0.67333193011997505</c:v>
                </c:pt>
                <c:pt idx="145">
                  <c:v>0.68014471164077495</c:v>
                </c:pt>
                <c:pt idx="146">
                  <c:v>0.68739316239316295</c:v>
                </c:pt>
                <c:pt idx="147">
                  <c:v>0.69122956041622396</c:v>
                </c:pt>
              </c:numCache>
            </c:numRef>
          </c:val>
          <c:smooth val="0"/>
        </c:ser>
        <c:ser>
          <c:idx val="2"/>
          <c:order val="2"/>
          <c:tx>
            <c:strRef>
              <c:f>'Labor Force Participation Age'!$D$1</c:f>
              <c:strCache>
                <c:ptCount val="1"/>
                <c:pt idx="0">
                  <c:v>Age 25-34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Age'!$D$2:$D$149</c:f>
              <c:numCache>
                <c:formatCode>0.0%</c:formatCode>
                <c:ptCount val="148"/>
                <c:pt idx="0">
                  <c:v>0.84353978195314305</c:v>
                </c:pt>
                <c:pt idx="1">
                  <c:v>0.84150193005029805</c:v>
                </c:pt>
                <c:pt idx="2">
                  <c:v>0.84128667373630195</c:v>
                </c:pt>
                <c:pt idx="3">
                  <c:v>0.84158063367746505</c:v>
                </c:pt>
                <c:pt idx="4">
                  <c:v>0.83820009573958898</c:v>
                </c:pt>
                <c:pt idx="5">
                  <c:v>0.83561315094792399</c:v>
                </c:pt>
                <c:pt idx="6">
                  <c:v>0.83577783120942595</c:v>
                </c:pt>
                <c:pt idx="7">
                  <c:v>0.829689576035753</c:v>
                </c:pt>
                <c:pt idx="8">
                  <c:v>0.82535279218429602</c:v>
                </c:pt>
                <c:pt idx="9">
                  <c:v>0.82105263157894703</c:v>
                </c:pt>
                <c:pt idx="10">
                  <c:v>0.82205846822904105</c:v>
                </c:pt>
                <c:pt idx="11">
                  <c:v>0.82391702257474098</c:v>
                </c:pt>
                <c:pt idx="12">
                  <c:v>0.82490176817288796</c:v>
                </c:pt>
                <c:pt idx="13">
                  <c:v>0.82695630708467005</c:v>
                </c:pt>
                <c:pt idx="14">
                  <c:v>0.82680591818973004</c:v>
                </c:pt>
                <c:pt idx="15">
                  <c:v>0.82440476190476197</c:v>
                </c:pt>
                <c:pt idx="16">
                  <c:v>0.82720496894409901</c:v>
                </c:pt>
                <c:pt idx="17">
                  <c:v>0.83096129837702903</c:v>
                </c:pt>
                <c:pt idx="18">
                  <c:v>0.83204392313451503</c:v>
                </c:pt>
                <c:pt idx="19">
                  <c:v>0.83509909011591699</c:v>
                </c:pt>
                <c:pt idx="20">
                  <c:v>0.83965452497183601</c:v>
                </c:pt>
                <c:pt idx="21">
                  <c:v>0.84125786163521998</c:v>
                </c:pt>
                <c:pt idx="22">
                  <c:v>0.842125237191651</c:v>
                </c:pt>
                <c:pt idx="23">
                  <c:v>0.83943626525732995</c:v>
                </c:pt>
                <c:pt idx="24">
                  <c:v>0.83974842767295599</c:v>
                </c:pt>
                <c:pt idx="25">
                  <c:v>0.83918092146335399</c:v>
                </c:pt>
                <c:pt idx="26">
                  <c:v>0.83639523336643495</c:v>
                </c:pt>
                <c:pt idx="27">
                  <c:v>0.84044665012407005</c:v>
                </c:pt>
                <c:pt idx="28">
                  <c:v>0.84128566089448098</c:v>
                </c:pt>
                <c:pt idx="29">
                  <c:v>0.84499875899726995</c:v>
                </c:pt>
                <c:pt idx="30">
                  <c:v>0.84505304712558604</c:v>
                </c:pt>
                <c:pt idx="31">
                  <c:v>0.84454870971724905</c:v>
                </c:pt>
                <c:pt idx="32">
                  <c:v>0.84006857702669602</c:v>
                </c:pt>
                <c:pt idx="33">
                  <c:v>0.83722912101290503</c:v>
                </c:pt>
                <c:pt idx="34">
                  <c:v>0.83221884498480303</c:v>
                </c:pt>
                <c:pt idx="35">
                  <c:v>0.82849891225525696</c:v>
                </c:pt>
                <c:pt idx="36">
                  <c:v>0.82518661208764699</c:v>
                </c:pt>
                <c:pt idx="37">
                  <c:v>0.82197429056512294</c:v>
                </c:pt>
                <c:pt idx="38">
                  <c:v>0.82238679130751502</c:v>
                </c:pt>
                <c:pt idx="39">
                  <c:v>0.81885375015146</c:v>
                </c:pt>
                <c:pt idx="40">
                  <c:v>0.81666666666666698</c:v>
                </c:pt>
                <c:pt idx="41">
                  <c:v>0.81216199975964398</c:v>
                </c:pt>
                <c:pt idx="42">
                  <c:v>0.81103215705166798</c:v>
                </c:pt>
                <c:pt idx="43">
                  <c:v>0.81296608130863601</c:v>
                </c:pt>
                <c:pt idx="44">
                  <c:v>0.81626979330351801</c:v>
                </c:pt>
                <c:pt idx="45">
                  <c:v>0.81854642683519696</c:v>
                </c:pt>
                <c:pt idx="46">
                  <c:v>0.82396088019559899</c:v>
                </c:pt>
                <c:pt idx="47">
                  <c:v>0.83080153143139401</c:v>
                </c:pt>
                <c:pt idx="48">
                  <c:v>0.83485321673953805</c:v>
                </c:pt>
                <c:pt idx="49">
                  <c:v>0.83888819016475902</c:v>
                </c:pt>
                <c:pt idx="50">
                  <c:v>0.840531982267258</c:v>
                </c:pt>
                <c:pt idx="51">
                  <c:v>0.84310212439211596</c:v>
                </c:pt>
                <c:pt idx="52">
                  <c:v>0.84380197006524205</c:v>
                </c:pt>
                <c:pt idx="53">
                  <c:v>0.84680741503604495</c:v>
                </c:pt>
                <c:pt idx="54">
                  <c:v>0.85020085525463296</c:v>
                </c:pt>
                <c:pt idx="55">
                  <c:v>0.851769331585845</c:v>
                </c:pt>
                <c:pt idx="56">
                  <c:v>0.85373651258825101</c:v>
                </c:pt>
                <c:pt idx="57">
                  <c:v>0.85693096008629999</c:v>
                </c:pt>
                <c:pt idx="58">
                  <c:v>0.85937921727395405</c:v>
                </c:pt>
                <c:pt idx="59">
                  <c:v>0.86037072114734103</c:v>
                </c:pt>
                <c:pt idx="60">
                  <c:v>0.86126077586206895</c:v>
                </c:pt>
                <c:pt idx="61">
                  <c:v>0.86003976143141203</c:v>
                </c:pt>
                <c:pt idx="62">
                  <c:v>0.85986591297489201</c:v>
                </c:pt>
                <c:pt idx="63">
                  <c:v>0.85716142448661303</c:v>
                </c:pt>
                <c:pt idx="64">
                  <c:v>0.85657216494845401</c:v>
                </c:pt>
                <c:pt idx="65">
                  <c:v>0.855401374659577</c:v>
                </c:pt>
                <c:pt idx="66">
                  <c:v>0.85413690089621996</c:v>
                </c:pt>
                <c:pt idx="67">
                  <c:v>0.85058505850585098</c:v>
                </c:pt>
                <c:pt idx="68">
                  <c:v>0.84994926433282603</c:v>
                </c:pt>
                <c:pt idx="69">
                  <c:v>0.84820871301959799</c:v>
                </c:pt>
                <c:pt idx="70">
                  <c:v>0.84322716569587297</c:v>
                </c:pt>
                <c:pt idx="71">
                  <c:v>0.83798059206485698</c:v>
                </c:pt>
                <c:pt idx="72">
                  <c:v>0.83177570093457998</c:v>
                </c:pt>
                <c:pt idx="73">
                  <c:v>0.82734703988110003</c:v>
                </c:pt>
                <c:pt idx="74">
                  <c:v>0.82719900187149098</c:v>
                </c:pt>
                <c:pt idx="75">
                  <c:v>0.82735171892708703</c:v>
                </c:pt>
                <c:pt idx="76">
                  <c:v>0.82699402111690601</c:v>
                </c:pt>
                <c:pt idx="77">
                  <c:v>0.82637307010883299</c:v>
                </c:pt>
                <c:pt idx="78">
                  <c:v>0.82426988922457201</c:v>
                </c:pt>
                <c:pt idx="79">
                  <c:v>0.82838324841555799</c:v>
                </c:pt>
                <c:pt idx="80">
                  <c:v>0.82786985880908504</c:v>
                </c:pt>
                <c:pt idx="81">
                  <c:v>0.82781376023463304</c:v>
                </c:pt>
                <c:pt idx="82">
                  <c:v>0.82805264440653203</c:v>
                </c:pt>
                <c:pt idx="83">
                  <c:v>0.82543549762455903</c:v>
                </c:pt>
                <c:pt idx="84">
                  <c:v>0.82583859990277098</c:v>
                </c:pt>
                <c:pt idx="85">
                  <c:v>0.83048572125945797</c:v>
                </c:pt>
                <c:pt idx="86">
                  <c:v>0.83132973503434704</c:v>
                </c:pt>
                <c:pt idx="87">
                  <c:v>0.83304433985632897</c:v>
                </c:pt>
                <c:pt idx="88">
                  <c:v>0.83345836459114797</c:v>
                </c:pt>
                <c:pt idx="89">
                  <c:v>0.83310482363205796</c:v>
                </c:pt>
                <c:pt idx="90">
                  <c:v>0.83422526446795198</c:v>
                </c:pt>
                <c:pt idx="91">
                  <c:v>0.83360460748716703</c:v>
                </c:pt>
                <c:pt idx="92">
                  <c:v>0.83885900162642302</c:v>
                </c:pt>
                <c:pt idx="93">
                  <c:v>0.843423536815607</c:v>
                </c:pt>
                <c:pt idx="94">
                  <c:v>0.84759256918993997</c:v>
                </c:pt>
                <c:pt idx="95">
                  <c:v>0.85317963009881004</c:v>
                </c:pt>
                <c:pt idx="96">
                  <c:v>0.85517850384760896</c:v>
                </c:pt>
                <c:pt idx="97">
                  <c:v>0.85493594574227605</c:v>
                </c:pt>
                <c:pt idx="98">
                  <c:v>0.85614472863381197</c:v>
                </c:pt>
                <c:pt idx="99">
                  <c:v>0.85452972438511898</c:v>
                </c:pt>
                <c:pt idx="100">
                  <c:v>0.85265996567786195</c:v>
                </c:pt>
                <c:pt idx="101">
                  <c:v>0.85040730683781796</c:v>
                </c:pt>
                <c:pt idx="102">
                  <c:v>0.84901694076913503</c:v>
                </c:pt>
                <c:pt idx="103">
                  <c:v>0.84849239970097201</c:v>
                </c:pt>
                <c:pt idx="104">
                  <c:v>0.84675586972986605</c:v>
                </c:pt>
                <c:pt idx="105">
                  <c:v>0.84189375863368099</c:v>
                </c:pt>
                <c:pt idx="106">
                  <c:v>0.83972911963882602</c:v>
                </c:pt>
                <c:pt idx="107">
                  <c:v>0.83850854221224602</c:v>
                </c:pt>
                <c:pt idx="108">
                  <c:v>0.83642892521050005</c:v>
                </c:pt>
                <c:pt idx="109">
                  <c:v>0.83498835356135803</c:v>
                </c:pt>
                <c:pt idx="110">
                  <c:v>0.83377756239399103</c:v>
                </c:pt>
                <c:pt idx="111">
                  <c:v>0.83182035355948403</c:v>
                </c:pt>
                <c:pt idx="112">
                  <c:v>0.83155270655270597</c:v>
                </c:pt>
                <c:pt idx="113">
                  <c:v>0.83294283036551098</c:v>
                </c:pt>
                <c:pt idx="114">
                  <c:v>0.83422150139017603</c:v>
                </c:pt>
                <c:pt idx="115">
                  <c:v>0.83623853211009203</c:v>
                </c:pt>
                <c:pt idx="116">
                  <c:v>0.83632869899400897</c:v>
                </c:pt>
                <c:pt idx="117">
                  <c:v>0.83653416703885697</c:v>
                </c:pt>
                <c:pt idx="118">
                  <c:v>0.83852161478385201</c:v>
                </c:pt>
                <c:pt idx="119">
                  <c:v>0.83729216152019004</c:v>
                </c:pt>
                <c:pt idx="120">
                  <c:v>0.84174263302946795</c:v>
                </c:pt>
                <c:pt idx="121">
                  <c:v>0.846797823357053</c:v>
                </c:pt>
                <c:pt idx="122">
                  <c:v>0.84913480468345304</c:v>
                </c:pt>
                <c:pt idx="123">
                  <c:v>0.85338384355482699</c:v>
                </c:pt>
                <c:pt idx="124">
                  <c:v>0.85514160998883404</c:v>
                </c:pt>
                <c:pt idx="125">
                  <c:v>0.85802406714531299</c:v>
                </c:pt>
                <c:pt idx="126">
                  <c:v>0.85973215184774898</c:v>
                </c:pt>
                <c:pt idx="127">
                  <c:v>0.85833921904954102</c:v>
                </c:pt>
                <c:pt idx="128">
                  <c:v>0.85435617545987497</c:v>
                </c:pt>
                <c:pt idx="129">
                  <c:v>0.85425305957317699</c:v>
                </c:pt>
                <c:pt idx="130">
                  <c:v>0.85116090439014502</c:v>
                </c:pt>
                <c:pt idx="131">
                  <c:v>0.85179136470348105</c:v>
                </c:pt>
                <c:pt idx="132">
                  <c:v>0.84880147510755999</c:v>
                </c:pt>
                <c:pt idx="133">
                  <c:v>0.84356394990761596</c:v>
                </c:pt>
                <c:pt idx="134">
                  <c:v>0.84002862107737897</c:v>
                </c:pt>
                <c:pt idx="135">
                  <c:v>0.83530010172939995</c:v>
                </c:pt>
                <c:pt idx="136">
                  <c:v>0.83494851605087805</c:v>
                </c:pt>
                <c:pt idx="137">
                  <c:v>0.83376805778491203</c:v>
                </c:pt>
                <c:pt idx="138">
                  <c:v>0.83430954035540605</c:v>
                </c:pt>
                <c:pt idx="139">
                  <c:v>0.83338236736295002</c:v>
                </c:pt>
                <c:pt idx="140">
                  <c:v>0.83378667184767796</c:v>
                </c:pt>
                <c:pt idx="141">
                  <c:v>0.83304531490015399</c:v>
                </c:pt>
                <c:pt idx="142">
                  <c:v>0.833269744372377</c:v>
                </c:pt>
                <c:pt idx="143">
                  <c:v>0.83548142532221403</c:v>
                </c:pt>
                <c:pt idx="144">
                  <c:v>0.83997716677766099</c:v>
                </c:pt>
                <c:pt idx="145">
                  <c:v>0.840133460438513</c:v>
                </c:pt>
                <c:pt idx="146">
                  <c:v>0.83931983186855197</c:v>
                </c:pt>
                <c:pt idx="147">
                  <c:v>0.84078212290502796</c:v>
                </c:pt>
              </c:numCache>
            </c:numRef>
          </c:val>
          <c:smooth val="0"/>
        </c:ser>
        <c:ser>
          <c:idx val="3"/>
          <c:order val="3"/>
          <c:tx>
            <c:strRef>
              <c:f>'Labor Force Participation Age'!$E$1</c:f>
              <c:strCache>
                <c:ptCount val="1"/>
                <c:pt idx="0">
                  <c:v>Age 35-44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Age'!$E$2:$E$149</c:f>
              <c:numCache>
                <c:formatCode>0.0%</c:formatCode>
                <c:ptCount val="148"/>
                <c:pt idx="0">
                  <c:v>0.84810880571825698</c:v>
                </c:pt>
                <c:pt idx="1">
                  <c:v>0.845294582839067</c:v>
                </c:pt>
                <c:pt idx="2">
                  <c:v>0.84279475982532803</c:v>
                </c:pt>
                <c:pt idx="3">
                  <c:v>0.837786640079761</c:v>
                </c:pt>
                <c:pt idx="4">
                  <c:v>0.83495340214450398</c:v>
                </c:pt>
                <c:pt idx="5">
                  <c:v>0.83252769385699898</c:v>
                </c:pt>
                <c:pt idx="6">
                  <c:v>0.83080325726349702</c:v>
                </c:pt>
                <c:pt idx="7">
                  <c:v>0.83036880715506001</c:v>
                </c:pt>
                <c:pt idx="8">
                  <c:v>0.82983003117771303</c:v>
                </c:pt>
                <c:pt idx="9">
                  <c:v>0.83054246465456705</c:v>
                </c:pt>
                <c:pt idx="10">
                  <c:v>0.83187338244077302</c:v>
                </c:pt>
                <c:pt idx="11">
                  <c:v>0.83130400628436796</c:v>
                </c:pt>
                <c:pt idx="12">
                  <c:v>0.83085356303837099</c:v>
                </c:pt>
                <c:pt idx="13">
                  <c:v>0.82949985318586705</c:v>
                </c:pt>
                <c:pt idx="14">
                  <c:v>0.82826598666143603</c:v>
                </c:pt>
                <c:pt idx="15">
                  <c:v>0.82746062992126002</c:v>
                </c:pt>
                <c:pt idx="16">
                  <c:v>0.82458034750171805</c:v>
                </c:pt>
                <c:pt idx="17">
                  <c:v>0.82272147552241703</c:v>
                </c:pt>
                <c:pt idx="18">
                  <c:v>0.82150601222156505</c:v>
                </c:pt>
                <c:pt idx="19">
                  <c:v>0.82107649842271302</c:v>
                </c:pt>
                <c:pt idx="20">
                  <c:v>0.82143908903504503</c:v>
                </c:pt>
                <c:pt idx="21">
                  <c:v>0.82390921541772599</c:v>
                </c:pt>
                <c:pt idx="22">
                  <c:v>0.82704126426690106</c:v>
                </c:pt>
                <c:pt idx="23">
                  <c:v>0.83048684727129896</c:v>
                </c:pt>
                <c:pt idx="24">
                  <c:v>0.83423886199743202</c:v>
                </c:pt>
                <c:pt idx="25">
                  <c:v>0.83739190935294705</c:v>
                </c:pt>
                <c:pt idx="26">
                  <c:v>0.836345580933466</c:v>
                </c:pt>
                <c:pt idx="27">
                  <c:v>0.83517248235411101</c:v>
                </c:pt>
                <c:pt idx="28">
                  <c:v>0.83632220350738096</c:v>
                </c:pt>
                <c:pt idx="29">
                  <c:v>0.83440753594447203</c:v>
                </c:pt>
                <c:pt idx="30">
                  <c:v>0.83472886762360499</c:v>
                </c:pt>
                <c:pt idx="31">
                  <c:v>0.83354941657524695</c:v>
                </c:pt>
                <c:pt idx="32">
                  <c:v>0.83421763940334404</c:v>
                </c:pt>
                <c:pt idx="33">
                  <c:v>0.83363471971066905</c:v>
                </c:pt>
                <c:pt idx="34">
                  <c:v>0.83427590385780603</c:v>
                </c:pt>
                <c:pt idx="35">
                  <c:v>0.83292682926829298</c:v>
                </c:pt>
                <c:pt idx="36">
                  <c:v>0.83190970103721795</c:v>
                </c:pt>
                <c:pt idx="37">
                  <c:v>0.83316336936569502</c:v>
                </c:pt>
                <c:pt idx="38">
                  <c:v>0.83593589480172603</c:v>
                </c:pt>
                <c:pt idx="39">
                  <c:v>0.84063662670524997</c:v>
                </c:pt>
                <c:pt idx="40">
                  <c:v>0.84218196960233205</c:v>
                </c:pt>
                <c:pt idx="41">
                  <c:v>0.84689395523948996</c:v>
                </c:pt>
                <c:pt idx="42">
                  <c:v>0.84979253112033204</c:v>
                </c:pt>
                <c:pt idx="43">
                  <c:v>0.85176373228509406</c:v>
                </c:pt>
                <c:pt idx="44">
                  <c:v>0.85074933278587594</c:v>
                </c:pt>
                <c:pt idx="45">
                  <c:v>0.85068983137455301</c:v>
                </c:pt>
                <c:pt idx="46">
                  <c:v>0.849847094801223</c:v>
                </c:pt>
                <c:pt idx="47">
                  <c:v>0.85017884517118103</c:v>
                </c:pt>
                <c:pt idx="48">
                  <c:v>0.85022522522522503</c:v>
                </c:pt>
                <c:pt idx="49">
                  <c:v>0.84711165543988598</c:v>
                </c:pt>
                <c:pt idx="50">
                  <c:v>0.84616166751398103</c:v>
                </c:pt>
                <c:pt idx="51">
                  <c:v>0.84755174154467405</c:v>
                </c:pt>
                <c:pt idx="52">
                  <c:v>0.84794492812310196</c:v>
                </c:pt>
                <c:pt idx="53">
                  <c:v>0.845207846325846</c:v>
                </c:pt>
                <c:pt idx="54">
                  <c:v>0.84463046141282205</c:v>
                </c:pt>
                <c:pt idx="55">
                  <c:v>0.84628740680216497</c:v>
                </c:pt>
                <c:pt idx="56">
                  <c:v>0.84643734643734603</c:v>
                </c:pt>
                <c:pt idx="57">
                  <c:v>0.84653061224489801</c:v>
                </c:pt>
                <c:pt idx="58">
                  <c:v>0.84639754726622396</c:v>
                </c:pt>
                <c:pt idx="59">
                  <c:v>0.84726048362411999</c:v>
                </c:pt>
                <c:pt idx="60">
                  <c:v>0.84872498222086801</c:v>
                </c:pt>
                <c:pt idx="61">
                  <c:v>0.85309409725761998</c:v>
                </c:pt>
                <c:pt idx="62">
                  <c:v>0.85449897750511306</c:v>
                </c:pt>
                <c:pt idx="63">
                  <c:v>0.85542663517814999</c:v>
                </c:pt>
                <c:pt idx="64">
                  <c:v>0.85668855149774303</c:v>
                </c:pt>
                <c:pt idx="65">
                  <c:v>0.85756465078395405</c:v>
                </c:pt>
                <c:pt idx="66">
                  <c:v>0.85587696068445696</c:v>
                </c:pt>
                <c:pt idx="67">
                  <c:v>0.85235312211627201</c:v>
                </c:pt>
                <c:pt idx="68">
                  <c:v>0.85170630816959703</c:v>
                </c:pt>
                <c:pt idx="69">
                  <c:v>0.85139383776986</c:v>
                </c:pt>
                <c:pt idx="70">
                  <c:v>0.85260268187097399</c:v>
                </c:pt>
                <c:pt idx="71">
                  <c:v>0.85446059191683399</c:v>
                </c:pt>
                <c:pt idx="72">
                  <c:v>0.85515766969535001</c:v>
                </c:pt>
                <c:pt idx="73">
                  <c:v>0.85458422174840099</c:v>
                </c:pt>
                <c:pt idx="74">
                  <c:v>0.85562632696390695</c:v>
                </c:pt>
                <c:pt idx="75">
                  <c:v>0.85426552778656495</c:v>
                </c:pt>
                <c:pt idx="76">
                  <c:v>0.85308603164623298</c:v>
                </c:pt>
                <c:pt idx="77">
                  <c:v>0.85437710437710401</c:v>
                </c:pt>
                <c:pt idx="78">
                  <c:v>0.85395622895622902</c:v>
                </c:pt>
                <c:pt idx="79">
                  <c:v>0.85388612024175603</c:v>
                </c:pt>
                <c:pt idx="80">
                  <c:v>0.85512518724588105</c:v>
                </c:pt>
                <c:pt idx="81">
                  <c:v>0.85535810446957505</c:v>
                </c:pt>
                <c:pt idx="82">
                  <c:v>0.85732856678583103</c:v>
                </c:pt>
                <c:pt idx="83">
                  <c:v>0.85636502232386003</c:v>
                </c:pt>
                <c:pt idx="84">
                  <c:v>0.85444566410537903</c:v>
                </c:pt>
                <c:pt idx="85">
                  <c:v>0.85104510451045101</c:v>
                </c:pt>
                <c:pt idx="86">
                  <c:v>0.84753263996459405</c:v>
                </c:pt>
                <c:pt idx="87">
                  <c:v>0.84687500000000004</c:v>
                </c:pt>
                <c:pt idx="88">
                  <c:v>0.848327891003265</c:v>
                </c:pt>
                <c:pt idx="89">
                  <c:v>0.84666893655657705</c:v>
                </c:pt>
                <c:pt idx="90">
                  <c:v>0.84814730620595602</c:v>
                </c:pt>
                <c:pt idx="91">
                  <c:v>0.85267554752765895</c:v>
                </c:pt>
                <c:pt idx="92">
                  <c:v>0.85494035561557502</c:v>
                </c:pt>
                <c:pt idx="93">
                  <c:v>0.85634432643935199</c:v>
                </c:pt>
                <c:pt idx="94">
                  <c:v>0.85277033065236796</c:v>
                </c:pt>
                <c:pt idx="95">
                  <c:v>0.847444444444445</c:v>
                </c:pt>
                <c:pt idx="96">
                  <c:v>0.84406516679596599</c:v>
                </c:pt>
                <c:pt idx="97">
                  <c:v>0.84201736806947203</c:v>
                </c:pt>
                <c:pt idx="98">
                  <c:v>0.84177777777777796</c:v>
                </c:pt>
                <c:pt idx="99">
                  <c:v>0.84144985545919504</c:v>
                </c:pt>
                <c:pt idx="100">
                  <c:v>0.84179970972423801</c:v>
                </c:pt>
                <c:pt idx="101">
                  <c:v>0.84180602006688998</c:v>
                </c:pt>
                <c:pt idx="102">
                  <c:v>0.84214069336923603</c:v>
                </c:pt>
                <c:pt idx="103">
                  <c:v>0.83804801081933999</c:v>
                </c:pt>
                <c:pt idx="104">
                  <c:v>0.83745064861816099</c:v>
                </c:pt>
                <c:pt idx="105">
                  <c:v>0.83478852477605203</c:v>
                </c:pt>
                <c:pt idx="106">
                  <c:v>0.83304979017806502</c:v>
                </c:pt>
                <c:pt idx="107">
                  <c:v>0.83626599634369303</c:v>
                </c:pt>
                <c:pt idx="108">
                  <c:v>0.837890625</c:v>
                </c:pt>
                <c:pt idx="109">
                  <c:v>0.839269087523277</c:v>
                </c:pt>
                <c:pt idx="110">
                  <c:v>0.84188790560472004</c:v>
                </c:pt>
                <c:pt idx="111">
                  <c:v>0.842445268572796</c:v>
                </c:pt>
                <c:pt idx="112">
                  <c:v>0.84269392663860498</c:v>
                </c:pt>
                <c:pt idx="113">
                  <c:v>0.84701040910191205</c:v>
                </c:pt>
                <c:pt idx="114">
                  <c:v>0.8499755859375</c:v>
                </c:pt>
                <c:pt idx="115">
                  <c:v>0.85181538461538497</c:v>
                </c:pt>
                <c:pt idx="116">
                  <c:v>0.85359525574499595</c:v>
                </c:pt>
                <c:pt idx="117">
                  <c:v>0.85480471171729699</c:v>
                </c:pt>
                <c:pt idx="118">
                  <c:v>0.85897117296222703</c:v>
                </c:pt>
                <c:pt idx="119">
                  <c:v>0.85910738842355305</c:v>
                </c:pt>
                <c:pt idx="120">
                  <c:v>0.85942010794527401</c:v>
                </c:pt>
                <c:pt idx="121">
                  <c:v>0.85996252342286095</c:v>
                </c:pt>
                <c:pt idx="122">
                  <c:v>0.85719635501185898</c:v>
                </c:pt>
                <c:pt idx="123">
                  <c:v>0.85579078455790802</c:v>
                </c:pt>
                <c:pt idx="124">
                  <c:v>0.85642883918530599</c:v>
                </c:pt>
                <c:pt idx="125">
                  <c:v>0.85318005747844605</c:v>
                </c:pt>
                <c:pt idx="126">
                  <c:v>0.85015713387806402</c:v>
                </c:pt>
                <c:pt idx="127">
                  <c:v>0.84775217227049504</c:v>
                </c:pt>
                <c:pt idx="128">
                  <c:v>0.84327130016457796</c:v>
                </c:pt>
                <c:pt idx="129">
                  <c:v>0.84263050153531205</c:v>
                </c:pt>
                <c:pt idx="130">
                  <c:v>0.83985581874356396</c:v>
                </c:pt>
                <c:pt idx="131">
                  <c:v>0.838937371663244</c:v>
                </c:pt>
                <c:pt idx="132">
                  <c:v>0.83692031770432995</c:v>
                </c:pt>
                <c:pt idx="133">
                  <c:v>0.83637990540713303</c:v>
                </c:pt>
                <c:pt idx="134">
                  <c:v>0.83748562667688797</c:v>
                </c:pt>
                <c:pt idx="135">
                  <c:v>0.84182237010493999</c:v>
                </c:pt>
                <c:pt idx="136">
                  <c:v>0.84159427695452205</c:v>
                </c:pt>
                <c:pt idx="137">
                  <c:v>0.84291187739463602</c:v>
                </c:pt>
                <c:pt idx="138">
                  <c:v>0.84400153315446502</c:v>
                </c:pt>
                <c:pt idx="139">
                  <c:v>0.84432210984509004</c:v>
                </c:pt>
                <c:pt idx="140">
                  <c:v>0.84467265725288798</c:v>
                </c:pt>
                <c:pt idx="141">
                  <c:v>0.84222678296562303</c:v>
                </c:pt>
                <c:pt idx="142">
                  <c:v>0.83974932855863904</c:v>
                </c:pt>
                <c:pt idx="143">
                  <c:v>0.839417921878989</c:v>
                </c:pt>
                <c:pt idx="144">
                  <c:v>0.83884507758839999</c:v>
                </c:pt>
                <c:pt idx="145">
                  <c:v>0.83833248601931898</c:v>
                </c:pt>
                <c:pt idx="146">
                  <c:v>0.84065164821178595</c:v>
                </c:pt>
                <c:pt idx="147">
                  <c:v>0.83864820226146597</c:v>
                </c:pt>
              </c:numCache>
            </c:numRef>
          </c:val>
          <c:smooth val="0"/>
        </c:ser>
        <c:ser>
          <c:idx val="4"/>
          <c:order val="4"/>
          <c:tx>
            <c:strRef>
              <c:f>'Labor Force Participation Age'!$F$1</c:f>
              <c:strCache>
                <c:ptCount val="1"/>
                <c:pt idx="0">
                  <c:v>Age 45-54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Age'!$F$2:$F$149</c:f>
              <c:numCache>
                <c:formatCode>0.0%</c:formatCode>
                <c:ptCount val="148"/>
                <c:pt idx="0">
                  <c:v>0.83477135461604801</c:v>
                </c:pt>
                <c:pt idx="1">
                  <c:v>0.833851098018211</c:v>
                </c:pt>
                <c:pt idx="2">
                  <c:v>0.83313786117923005</c:v>
                </c:pt>
                <c:pt idx="3">
                  <c:v>0.83347520749095605</c:v>
                </c:pt>
                <c:pt idx="4">
                  <c:v>0.832838038632987</c:v>
                </c:pt>
                <c:pt idx="5">
                  <c:v>0.83292721686619398</c:v>
                </c:pt>
                <c:pt idx="6">
                  <c:v>0.83217372970693604</c:v>
                </c:pt>
                <c:pt idx="7">
                  <c:v>0.83205706493234</c:v>
                </c:pt>
                <c:pt idx="8">
                  <c:v>0.83474002292382998</c:v>
                </c:pt>
                <c:pt idx="9">
                  <c:v>0.83615760474061696</c:v>
                </c:pt>
                <c:pt idx="10">
                  <c:v>0.83612353124674998</c:v>
                </c:pt>
                <c:pt idx="11">
                  <c:v>0.83849833610648905</c:v>
                </c:pt>
                <c:pt idx="12">
                  <c:v>0.84115936006648695</c:v>
                </c:pt>
                <c:pt idx="13">
                  <c:v>0.84281110302526197</c:v>
                </c:pt>
                <c:pt idx="14">
                  <c:v>0.84388975559022406</c:v>
                </c:pt>
                <c:pt idx="15">
                  <c:v>0.84187454336708101</c:v>
                </c:pt>
                <c:pt idx="16">
                  <c:v>0.84137571651901999</c:v>
                </c:pt>
                <c:pt idx="17">
                  <c:v>0.84037802471700096</c:v>
                </c:pt>
                <c:pt idx="18">
                  <c:v>0.83952790143907297</c:v>
                </c:pt>
                <c:pt idx="19">
                  <c:v>0.842072667217176</c:v>
                </c:pt>
                <c:pt idx="20">
                  <c:v>0.83992954828014899</c:v>
                </c:pt>
                <c:pt idx="21">
                  <c:v>0.83602819237147596</c:v>
                </c:pt>
                <c:pt idx="22">
                  <c:v>0.83151666147617498</c:v>
                </c:pt>
                <c:pt idx="23">
                  <c:v>0.82729631551634597</c:v>
                </c:pt>
                <c:pt idx="24">
                  <c:v>0.825283058065856</c:v>
                </c:pt>
                <c:pt idx="25">
                  <c:v>0.82372528616024998</c:v>
                </c:pt>
                <c:pt idx="26">
                  <c:v>0.82538365823309801</c:v>
                </c:pt>
                <c:pt idx="27">
                  <c:v>0.82637385297453403</c:v>
                </c:pt>
                <c:pt idx="28">
                  <c:v>0.82878818946073396</c:v>
                </c:pt>
                <c:pt idx="29">
                  <c:v>0.83141840366039699</c:v>
                </c:pt>
                <c:pt idx="30">
                  <c:v>0.83389006984512604</c:v>
                </c:pt>
                <c:pt idx="31">
                  <c:v>0.83583451632528905</c:v>
                </c:pt>
                <c:pt idx="32">
                  <c:v>0.83705130805110495</c:v>
                </c:pt>
                <c:pt idx="33">
                  <c:v>0.83952496954932998</c:v>
                </c:pt>
                <c:pt idx="34">
                  <c:v>0.84175289105295203</c:v>
                </c:pt>
                <c:pt idx="35">
                  <c:v>0.84119081487502501</c:v>
                </c:pt>
                <c:pt idx="36">
                  <c:v>0.84008528784648195</c:v>
                </c:pt>
                <c:pt idx="37">
                  <c:v>0.84077471967380202</c:v>
                </c:pt>
                <c:pt idx="38">
                  <c:v>0.83949984626422103</c:v>
                </c:pt>
                <c:pt idx="39">
                  <c:v>0.839983503453964</c:v>
                </c:pt>
                <c:pt idx="40">
                  <c:v>0.83967644923778895</c:v>
                </c:pt>
                <c:pt idx="41">
                  <c:v>0.83925585284281001</c:v>
                </c:pt>
                <c:pt idx="42">
                  <c:v>0.83827238335435095</c:v>
                </c:pt>
                <c:pt idx="43">
                  <c:v>0.83562362320360895</c:v>
                </c:pt>
                <c:pt idx="44">
                  <c:v>0.83389438249526604</c:v>
                </c:pt>
                <c:pt idx="45">
                  <c:v>0.83529041727825604</c:v>
                </c:pt>
                <c:pt idx="46">
                  <c:v>0.83856127143454595</c:v>
                </c:pt>
                <c:pt idx="47">
                  <c:v>0.84150156412930099</c:v>
                </c:pt>
                <c:pt idx="48">
                  <c:v>0.84346013548723298</c:v>
                </c:pt>
                <c:pt idx="49">
                  <c:v>0.84520091609410797</c:v>
                </c:pt>
                <c:pt idx="50">
                  <c:v>0.84596933986860001</c:v>
                </c:pt>
                <c:pt idx="51">
                  <c:v>0.84532749269920804</c:v>
                </c:pt>
                <c:pt idx="52">
                  <c:v>0.84322694666805298</c:v>
                </c:pt>
                <c:pt idx="53">
                  <c:v>0.83827493261455499</c:v>
                </c:pt>
                <c:pt idx="54">
                  <c:v>0.83547690091573201</c:v>
                </c:pt>
                <c:pt idx="55">
                  <c:v>0.83394796148330297</c:v>
                </c:pt>
                <c:pt idx="56">
                  <c:v>0.83182327191285699</c:v>
                </c:pt>
                <c:pt idx="57">
                  <c:v>0.83130575831305797</c:v>
                </c:pt>
                <c:pt idx="58">
                  <c:v>0.82958329129250297</c:v>
                </c:pt>
                <c:pt idx="59">
                  <c:v>0.82972073797761903</c:v>
                </c:pt>
                <c:pt idx="60">
                  <c:v>0.82977437550362598</c:v>
                </c:pt>
                <c:pt idx="61">
                  <c:v>0.82757584860318401</c:v>
                </c:pt>
                <c:pt idx="62">
                  <c:v>0.83003283908846703</c:v>
                </c:pt>
                <c:pt idx="63">
                  <c:v>0.83063080877990902</c:v>
                </c:pt>
                <c:pt idx="64">
                  <c:v>0.82847544709020904</c:v>
                </c:pt>
                <c:pt idx="65">
                  <c:v>0.83044811554060705</c:v>
                </c:pt>
                <c:pt idx="66">
                  <c:v>0.83119339106200796</c:v>
                </c:pt>
                <c:pt idx="67">
                  <c:v>0.83206489084718604</c:v>
                </c:pt>
                <c:pt idx="68">
                  <c:v>0.83425248170059096</c:v>
                </c:pt>
                <c:pt idx="69">
                  <c:v>0.83450492066680104</c:v>
                </c:pt>
                <c:pt idx="70">
                  <c:v>0.83388670892443895</c:v>
                </c:pt>
                <c:pt idx="71">
                  <c:v>0.83468590321611102</c:v>
                </c:pt>
                <c:pt idx="72">
                  <c:v>0.83525781405534505</c:v>
                </c:pt>
                <c:pt idx="73">
                  <c:v>0.83554982135768197</c:v>
                </c:pt>
                <c:pt idx="74">
                  <c:v>0.83321785608235199</c:v>
                </c:pt>
                <c:pt idx="75">
                  <c:v>0.83214849921011103</c:v>
                </c:pt>
                <c:pt idx="76">
                  <c:v>0.83344878772884701</c:v>
                </c:pt>
                <c:pt idx="77">
                  <c:v>0.83387783387783398</c:v>
                </c:pt>
                <c:pt idx="78">
                  <c:v>0.83334987593052101</c:v>
                </c:pt>
                <c:pt idx="79">
                  <c:v>0.83293365307753797</c:v>
                </c:pt>
                <c:pt idx="80">
                  <c:v>0.83296526801847004</c:v>
                </c:pt>
                <c:pt idx="81">
                  <c:v>0.83289579967689797</c:v>
                </c:pt>
                <c:pt idx="82">
                  <c:v>0.83112146692331101</c:v>
                </c:pt>
                <c:pt idx="83">
                  <c:v>0.82771194165907003</c:v>
                </c:pt>
                <c:pt idx="84">
                  <c:v>0.82556008146639503</c:v>
                </c:pt>
                <c:pt idx="85">
                  <c:v>0.82290388548057303</c:v>
                </c:pt>
                <c:pt idx="86">
                  <c:v>0.82105479170941897</c:v>
                </c:pt>
                <c:pt idx="87">
                  <c:v>0.82058642608160803</c:v>
                </c:pt>
                <c:pt idx="88">
                  <c:v>0.82061960385982702</c:v>
                </c:pt>
                <c:pt idx="89">
                  <c:v>0.81997571341833697</c:v>
                </c:pt>
                <c:pt idx="90">
                  <c:v>0.82088345294652798</c:v>
                </c:pt>
                <c:pt idx="91">
                  <c:v>0.82098578772301201</c:v>
                </c:pt>
                <c:pt idx="92">
                  <c:v>0.82082152974504197</c:v>
                </c:pt>
                <c:pt idx="93">
                  <c:v>0.81867018041759598</c:v>
                </c:pt>
                <c:pt idx="94">
                  <c:v>0.81867964709461505</c:v>
                </c:pt>
                <c:pt idx="95">
                  <c:v>0.82274726398690801</c:v>
                </c:pt>
                <c:pt idx="96">
                  <c:v>0.82388643143709495</c:v>
                </c:pt>
                <c:pt idx="97">
                  <c:v>0.82759693137051604</c:v>
                </c:pt>
                <c:pt idx="98">
                  <c:v>0.83211297071129697</c:v>
                </c:pt>
                <c:pt idx="99">
                  <c:v>0.83433196678229804</c:v>
                </c:pt>
                <c:pt idx="100">
                  <c:v>0.83501326259946995</c:v>
                </c:pt>
                <c:pt idx="101">
                  <c:v>0.834922653104472</c:v>
                </c:pt>
                <c:pt idx="102">
                  <c:v>0.83679932439565097</c:v>
                </c:pt>
                <c:pt idx="103">
                  <c:v>0.83543771043770998</c:v>
                </c:pt>
                <c:pt idx="104">
                  <c:v>0.83350807297127305</c:v>
                </c:pt>
                <c:pt idx="105">
                  <c:v>0.83412073490813599</c:v>
                </c:pt>
                <c:pt idx="106">
                  <c:v>0.83364799664359202</c:v>
                </c:pt>
                <c:pt idx="107">
                  <c:v>0.83119613201597597</c:v>
                </c:pt>
                <c:pt idx="108">
                  <c:v>0.82916316232127796</c:v>
                </c:pt>
                <c:pt idx="109">
                  <c:v>0.82834728033472804</c:v>
                </c:pt>
                <c:pt idx="110">
                  <c:v>0.82455775234131101</c:v>
                </c:pt>
                <c:pt idx="111">
                  <c:v>0.82056641237328898</c:v>
                </c:pt>
                <c:pt idx="112">
                  <c:v>0.81939483084681697</c:v>
                </c:pt>
                <c:pt idx="113">
                  <c:v>0.81945475761111697</c:v>
                </c:pt>
                <c:pt idx="114">
                  <c:v>0.819097631550745</c:v>
                </c:pt>
                <c:pt idx="115">
                  <c:v>0.82000214155691198</c:v>
                </c:pt>
                <c:pt idx="116">
                  <c:v>0.820641711229947</c:v>
                </c:pt>
                <c:pt idx="117">
                  <c:v>0.81940729645875698</c:v>
                </c:pt>
                <c:pt idx="118">
                  <c:v>0.81982463644140302</c:v>
                </c:pt>
                <c:pt idx="119">
                  <c:v>0.82121471343028196</c:v>
                </c:pt>
                <c:pt idx="120">
                  <c:v>0.82198558674841404</c:v>
                </c:pt>
                <c:pt idx="121">
                  <c:v>0.822388383181621</c:v>
                </c:pt>
                <c:pt idx="122">
                  <c:v>0.821869874248223</c:v>
                </c:pt>
                <c:pt idx="123">
                  <c:v>0.821818181818182</c:v>
                </c:pt>
                <c:pt idx="124">
                  <c:v>0.82288107571916702</c:v>
                </c:pt>
                <c:pt idx="125">
                  <c:v>0.82423907028223597</c:v>
                </c:pt>
                <c:pt idx="126">
                  <c:v>0.82000883392226098</c:v>
                </c:pt>
                <c:pt idx="127">
                  <c:v>0.81683769171356102</c:v>
                </c:pt>
                <c:pt idx="128">
                  <c:v>0.81288038065729695</c:v>
                </c:pt>
                <c:pt idx="129">
                  <c:v>0.81345835631549901</c:v>
                </c:pt>
                <c:pt idx="130">
                  <c:v>0.81507980187121598</c:v>
                </c:pt>
                <c:pt idx="131">
                  <c:v>0.81308411214953302</c:v>
                </c:pt>
                <c:pt idx="132">
                  <c:v>0.81493222562308698</c:v>
                </c:pt>
                <c:pt idx="133">
                  <c:v>0.81202925444820495</c:v>
                </c:pt>
                <c:pt idx="134">
                  <c:v>0.81240462175714001</c:v>
                </c:pt>
                <c:pt idx="135">
                  <c:v>0.81420824295010896</c:v>
                </c:pt>
                <c:pt idx="136">
                  <c:v>0.81253382400692697</c:v>
                </c:pt>
                <c:pt idx="137">
                  <c:v>0.81224401810735103</c:v>
                </c:pt>
                <c:pt idx="138">
                  <c:v>0.81366325981710597</c:v>
                </c:pt>
                <c:pt idx="139">
                  <c:v>0.81656613528651401</c:v>
                </c:pt>
                <c:pt idx="140">
                  <c:v>0.82119062970126799</c:v>
                </c:pt>
                <c:pt idx="141">
                  <c:v>0.82284182305630005</c:v>
                </c:pt>
                <c:pt idx="142">
                  <c:v>0.82106844024887404</c:v>
                </c:pt>
                <c:pt idx="143">
                  <c:v>0.822145848995812</c:v>
                </c:pt>
                <c:pt idx="144">
                  <c:v>0.82414754449924899</c:v>
                </c:pt>
                <c:pt idx="145">
                  <c:v>0.82752000000000003</c:v>
                </c:pt>
                <c:pt idx="146">
                  <c:v>0.82918074324324298</c:v>
                </c:pt>
                <c:pt idx="147">
                  <c:v>0.83144297416509105</c:v>
                </c:pt>
              </c:numCache>
            </c:numRef>
          </c:val>
          <c:smooth val="0"/>
        </c:ser>
        <c:ser>
          <c:idx val="5"/>
          <c:order val="5"/>
          <c:tx>
            <c:strRef>
              <c:f>'Labor Force Participation Age'!$G$1</c:f>
              <c:strCache>
                <c:ptCount val="1"/>
                <c:pt idx="0">
                  <c:v>Age 55-64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Age'!$G$2:$G$149</c:f>
              <c:numCache>
                <c:formatCode>0.0%</c:formatCode>
                <c:ptCount val="148"/>
                <c:pt idx="0">
                  <c:v>0.68857235351246304</c:v>
                </c:pt>
                <c:pt idx="1">
                  <c:v>0.68276303165973795</c:v>
                </c:pt>
                <c:pt idx="2">
                  <c:v>0.67745500473634401</c:v>
                </c:pt>
                <c:pt idx="3">
                  <c:v>0.675152272372325</c:v>
                </c:pt>
                <c:pt idx="4">
                  <c:v>0.67767441860465105</c:v>
                </c:pt>
                <c:pt idx="5">
                  <c:v>0.67654320987654304</c:v>
                </c:pt>
                <c:pt idx="6">
                  <c:v>0.67488443759630201</c:v>
                </c:pt>
                <c:pt idx="7">
                  <c:v>0.67325509573811004</c:v>
                </c:pt>
                <c:pt idx="8">
                  <c:v>0.66975737907587696</c:v>
                </c:pt>
                <c:pt idx="9">
                  <c:v>0.66733128834355804</c:v>
                </c:pt>
                <c:pt idx="10">
                  <c:v>0.66575384147269101</c:v>
                </c:pt>
                <c:pt idx="11">
                  <c:v>0.66596290152314896</c:v>
                </c:pt>
                <c:pt idx="12">
                  <c:v>0.66360349502862304</c:v>
                </c:pt>
                <c:pt idx="13">
                  <c:v>0.66065253345361596</c:v>
                </c:pt>
                <c:pt idx="14">
                  <c:v>0.65856950067476405</c:v>
                </c:pt>
                <c:pt idx="15">
                  <c:v>0.65892511537888998</c:v>
                </c:pt>
                <c:pt idx="16">
                  <c:v>0.661323834965865</c:v>
                </c:pt>
                <c:pt idx="17">
                  <c:v>0.66251667407736703</c:v>
                </c:pt>
                <c:pt idx="18">
                  <c:v>0.66577935522034903</c:v>
                </c:pt>
                <c:pt idx="19">
                  <c:v>0.66455789318817104</c:v>
                </c:pt>
                <c:pt idx="20">
                  <c:v>0.66379184329776397</c:v>
                </c:pt>
                <c:pt idx="21">
                  <c:v>0.66535833696758295</c:v>
                </c:pt>
                <c:pt idx="22">
                  <c:v>0.66859289222768004</c:v>
                </c:pt>
                <c:pt idx="23">
                  <c:v>0.67008818852103502</c:v>
                </c:pt>
                <c:pt idx="24">
                  <c:v>0.67705013039698603</c:v>
                </c:pt>
                <c:pt idx="25">
                  <c:v>0.68335273573923105</c:v>
                </c:pt>
                <c:pt idx="26">
                  <c:v>0.68995440505956795</c:v>
                </c:pt>
                <c:pt idx="27">
                  <c:v>0.69832567787820399</c:v>
                </c:pt>
                <c:pt idx="28">
                  <c:v>0.70267062314540096</c:v>
                </c:pt>
                <c:pt idx="29">
                  <c:v>0.70172311348781902</c:v>
                </c:pt>
                <c:pt idx="30">
                  <c:v>0.70077105575326204</c:v>
                </c:pt>
                <c:pt idx="31">
                  <c:v>0.70214338507021401</c:v>
                </c:pt>
                <c:pt idx="32">
                  <c:v>0.70299808004726005</c:v>
                </c:pt>
                <c:pt idx="33">
                  <c:v>0.70679239722999898</c:v>
                </c:pt>
                <c:pt idx="34">
                  <c:v>0.70609845701689899</c:v>
                </c:pt>
                <c:pt idx="35">
                  <c:v>0.70317506554034404</c:v>
                </c:pt>
                <c:pt idx="36">
                  <c:v>0.70358588779641396</c:v>
                </c:pt>
                <c:pt idx="37">
                  <c:v>0.70048585310088596</c:v>
                </c:pt>
                <c:pt idx="38">
                  <c:v>0.69726066083027405</c:v>
                </c:pt>
                <c:pt idx="39">
                  <c:v>0.69330907054871205</c:v>
                </c:pt>
                <c:pt idx="40">
                  <c:v>0.68564666573854904</c:v>
                </c:pt>
                <c:pt idx="41">
                  <c:v>0.68469091411976202</c:v>
                </c:pt>
                <c:pt idx="42">
                  <c:v>0.68228162028106898</c:v>
                </c:pt>
                <c:pt idx="43">
                  <c:v>0.68495038588754098</c:v>
                </c:pt>
                <c:pt idx="44">
                  <c:v>0.68631752125034295</c:v>
                </c:pt>
                <c:pt idx="45">
                  <c:v>0.68757721345229905</c:v>
                </c:pt>
                <c:pt idx="46">
                  <c:v>0.68740536820371601</c:v>
                </c:pt>
                <c:pt idx="47">
                  <c:v>0.68987517337031901</c:v>
                </c:pt>
                <c:pt idx="48">
                  <c:v>0.69156159068865197</c:v>
                </c:pt>
                <c:pt idx="49">
                  <c:v>0.69436736958934497</c:v>
                </c:pt>
                <c:pt idx="50">
                  <c:v>0.69643843180563203</c:v>
                </c:pt>
                <c:pt idx="51">
                  <c:v>0.69565217391304401</c:v>
                </c:pt>
                <c:pt idx="52">
                  <c:v>0.695575221238938</c:v>
                </c:pt>
                <c:pt idx="53">
                  <c:v>0.69684181867683104</c:v>
                </c:pt>
                <c:pt idx="54">
                  <c:v>0.69770286801685499</c:v>
                </c:pt>
                <c:pt idx="55">
                  <c:v>0.69669913419913398</c:v>
                </c:pt>
                <c:pt idx="56">
                  <c:v>0.69801109457448296</c:v>
                </c:pt>
                <c:pt idx="57">
                  <c:v>0.69748470428280096</c:v>
                </c:pt>
                <c:pt idx="58">
                  <c:v>0.70174958993985803</c:v>
                </c:pt>
                <c:pt idx="59">
                  <c:v>0.70677312775330403</c:v>
                </c:pt>
                <c:pt idx="60">
                  <c:v>0.70704968082153796</c:v>
                </c:pt>
                <c:pt idx="61">
                  <c:v>0.70874737578726399</c:v>
                </c:pt>
                <c:pt idx="62">
                  <c:v>0.71034775233248504</c:v>
                </c:pt>
                <c:pt idx="63">
                  <c:v>0.71206503137478605</c:v>
                </c:pt>
                <c:pt idx="64">
                  <c:v>0.71637759454080197</c:v>
                </c:pt>
                <c:pt idx="65">
                  <c:v>0.71858730828760298</c:v>
                </c:pt>
                <c:pt idx="66">
                  <c:v>0.72136871508379896</c:v>
                </c:pt>
                <c:pt idx="67">
                  <c:v>0.72137721238938102</c:v>
                </c:pt>
                <c:pt idx="68">
                  <c:v>0.72197000962993496</c:v>
                </c:pt>
                <c:pt idx="69">
                  <c:v>0.723444976076555</c:v>
                </c:pt>
                <c:pt idx="70">
                  <c:v>0.72828296517143198</c:v>
                </c:pt>
                <c:pt idx="71">
                  <c:v>0.73093505793586599</c:v>
                </c:pt>
                <c:pt idx="72">
                  <c:v>0.73430793991416299</c:v>
                </c:pt>
                <c:pt idx="73">
                  <c:v>0.73250864591646703</c:v>
                </c:pt>
                <c:pt idx="74">
                  <c:v>0.72668428005284003</c:v>
                </c:pt>
                <c:pt idx="75">
                  <c:v>0.72346884899683195</c:v>
                </c:pt>
                <c:pt idx="76">
                  <c:v>0.72092409240924105</c:v>
                </c:pt>
                <c:pt idx="77">
                  <c:v>0.72030752916224805</c:v>
                </c:pt>
                <c:pt idx="78">
                  <c:v>0.718081573003853</c:v>
                </c:pt>
                <c:pt idx="79">
                  <c:v>0.71920074103480203</c:v>
                </c:pt>
                <c:pt idx="80">
                  <c:v>0.718987673747705</c:v>
                </c:pt>
                <c:pt idx="81">
                  <c:v>0.71953277092796897</c:v>
                </c:pt>
                <c:pt idx="82">
                  <c:v>0.71631022932233901</c:v>
                </c:pt>
                <c:pt idx="83">
                  <c:v>0.71651728553136995</c:v>
                </c:pt>
                <c:pt idx="84">
                  <c:v>0.71628498727735301</c:v>
                </c:pt>
                <c:pt idx="85">
                  <c:v>0.71657618987501603</c:v>
                </c:pt>
                <c:pt idx="86">
                  <c:v>0.72121288059140398</c:v>
                </c:pt>
                <c:pt idx="87">
                  <c:v>0.72328767123287696</c:v>
                </c:pt>
                <c:pt idx="88">
                  <c:v>0.72521847690386998</c:v>
                </c:pt>
                <c:pt idx="89">
                  <c:v>0.72416366123616405</c:v>
                </c:pt>
                <c:pt idx="90">
                  <c:v>0.72132371236626003</c:v>
                </c:pt>
                <c:pt idx="91">
                  <c:v>0.71889458546955098</c:v>
                </c:pt>
                <c:pt idx="92">
                  <c:v>0.71523178807946997</c:v>
                </c:pt>
                <c:pt idx="93">
                  <c:v>0.71530650620533998</c:v>
                </c:pt>
                <c:pt idx="94">
                  <c:v>0.71333667585861105</c:v>
                </c:pt>
                <c:pt idx="95">
                  <c:v>0.71201588877855004</c:v>
                </c:pt>
                <c:pt idx="96">
                  <c:v>0.71145320197044304</c:v>
                </c:pt>
                <c:pt idx="97">
                  <c:v>0.71084778890789202</c:v>
                </c:pt>
                <c:pt idx="98">
                  <c:v>0.71283169756452203</c:v>
                </c:pt>
                <c:pt idx="99">
                  <c:v>0.71223801493616001</c:v>
                </c:pt>
                <c:pt idx="100">
                  <c:v>0.71034482758620698</c:v>
                </c:pt>
                <c:pt idx="101">
                  <c:v>0.70493549532489097</c:v>
                </c:pt>
                <c:pt idx="102">
                  <c:v>0.70339976553341099</c:v>
                </c:pt>
                <c:pt idx="103">
                  <c:v>0.69990669465826905</c:v>
                </c:pt>
                <c:pt idx="104">
                  <c:v>0.69914809195938898</c:v>
                </c:pt>
                <c:pt idx="105">
                  <c:v>0.69731621936989496</c:v>
                </c:pt>
                <c:pt idx="106">
                  <c:v>0.69503214494447696</c:v>
                </c:pt>
                <c:pt idx="107">
                  <c:v>0.69226287578653001</c:v>
                </c:pt>
                <c:pt idx="108">
                  <c:v>0.69150538880519197</c:v>
                </c:pt>
                <c:pt idx="109">
                  <c:v>0.69360815192218594</c:v>
                </c:pt>
                <c:pt idx="110">
                  <c:v>0.69145110776012098</c:v>
                </c:pt>
                <c:pt idx="111">
                  <c:v>0.69066327709729602</c:v>
                </c:pt>
                <c:pt idx="112">
                  <c:v>0.69278707443739196</c:v>
                </c:pt>
                <c:pt idx="113">
                  <c:v>0.69546237794371002</c:v>
                </c:pt>
                <c:pt idx="114">
                  <c:v>0.69802714106511599</c:v>
                </c:pt>
                <c:pt idx="115">
                  <c:v>0.70305177734598201</c:v>
                </c:pt>
                <c:pt idx="116">
                  <c:v>0.70552568356023404</c:v>
                </c:pt>
                <c:pt idx="117">
                  <c:v>0.70651558073654397</c:v>
                </c:pt>
                <c:pt idx="118">
                  <c:v>0.709484605841886</c:v>
                </c:pt>
                <c:pt idx="119">
                  <c:v>0.70809898762654699</c:v>
                </c:pt>
                <c:pt idx="120">
                  <c:v>0.703761931499158</c:v>
                </c:pt>
                <c:pt idx="121">
                  <c:v>0.69976438909458105</c:v>
                </c:pt>
                <c:pt idx="122">
                  <c:v>0.69794459338695303</c:v>
                </c:pt>
                <c:pt idx="123">
                  <c:v>0.69952163755701402</c:v>
                </c:pt>
                <c:pt idx="124">
                  <c:v>0.69829116733244601</c:v>
                </c:pt>
                <c:pt idx="125">
                  <c:v>0.69973457199734601</c:v>
                </c:pt>
                <c:pt idx="126">
                  <c:v>0.69927977839335198</c:v>
                </c:pt>
                <c:pt idx="127">
                  <c:v>0.69842145932222099</c:v>
                </c:pt>
                <c:pt idx="128">
                  <c:v>0.69672759111305704</c:v>
                </c:pt>
                <c:pt idx="129">
                  <c:v>0.69802681783495002</c:v>
                </c:pt>
                <c:pt idx="130">
                  <c:v>0.69745707454901096</c:v>
                </c:pt>
                <c:pt idx="131">
                  <c:v>0.69890491163395896</c:v>
                </c:pt>
                <c:pt idx="132">
                  <c:v>0.70049989132797197</c:v>
                </c:pt>
                <c:pt idx="133">
                  <c:v>0.70330982094411298</c:v>
                </c:pt>
                <c:pt idx="134">
                  <c:v>0.70371570533592598</c:v>
                </c:pt>
                <c:pt idx="135">
                  <c:v>0.70387613685578199</c:v>
                </c:pt>
                <c:pt idx="136">
                  <c:v>0.70324894056286003</c:v>
                </c:pt>
                <c:pt idx="137">
                  <c:v>0.70313527735145798</c:v>
                </c:pt>
                <c:pt idx="138">
                  <c:v>0.70518893907678704</c:v>
                </c:pt>
                <c:pt idx="139">
                  <c:v>0.70382271468144098</c:v>
                </c:pt>
                <c:pt idx="140">
                  <c:v>0.70340972610396901</c:v>
                </c:pt>
                <c:pt idx="141">
                  <c:v>0.69840377697841705</c:v>
                </c:pt>
                <c:pt idx="142">
                  <c:v>0.69481397970687697</c:v>
                </c:pt>
                <c:pt idx="143">
                  <c:v>0.69253426985385702</c:v>
                </c:pt>
                <c:pt idx="144">
                  <c:v>0.69539578135631697</c:v>
                </c:pt>
                <c:pt idx="145">
                  <c:v>0.69587453119672704</c:v>
                </c:pt>
                <c:pt idx="146">
                  <c:v>0.69697661152310397</c:v>
                </c:pt>
                <c:pt idx="147">
                  <c:v>0.69831894593366595</c:v>
                </c:pt>
              </c:numCache>
            </c:numRef>
          </c:val>
          <c:smooth val="0"/>
        </c:ser>
        <c:ser>
          <c:idx val="6"/>
          <c:order val="6"/>
          <c:tx>
            <c:strRef>
              <c:f>'Labor Force Participation Age'!$H$1</c:f>
              <c:strCache>
                <c:ptCount val="1"/>
                <c:pt idx="0">
                  <c:v>Age 65+</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Age'!$H$2:$H$149</c:f>
              <c:numCache>
                <c:formatCode>0.0%</c:formatCode>
                <c:ptCount val="148"/>
                <c:pt idx="0">
                  <c:v>0.146838156484459</c:v>
                </c:pt>
                <c:pt idx="1">
                  <c:v>0.14894387447193699</c:v>
                </c:pt>
                <c:pt idx="2">
                  <c:v>0.148930971288943</c:v>
                </c:pt>
                <c:pt idx="3">
                  <c:v>0.151925206052405</c:v>
                </c:pt>
                <c:pt idx="4">
                  <c:v>0.15536862939139001</c:v>
                </c:pt>
                <c:pt idx="5">
                  <c:v>0.15688949522510201</c:v>
                </c:pt>
                <c:pt idx="6">
                  <c:v>0.15830740510267599</c:v>
                </c:pt>
                <c:pt idx="7">
                  <c:v>0.161382568693274</c:v>
                </c:pt>
                <c:pt idx="8">
                  <c:v>0.16440234326311901</c:v>
                </c:pt>
                <c:pt idx="9">
                  <c:v>0.16700050075112699</c:v>
                </c:pt>
                <c:pt idx="10">
                  <c:v>0.16783743100852999</c:v>
                </c:pt>
                <c:pt idx="11">
                  <c:v>0.16790340837630499</c:v>
                </c:pt>
                <c:pt idx="12">
                  <c:v>0.167316643602969</c:v>
                </c:pt>
                <c:pt idx="13">
                  <c:v>0.166687617850409</c:v>
                </c:pt>
                <c:pt idx="14">
                  <c:v>0.167797888386124</c:v>
                </c:pt>
                <c:pt idx="15">
                  <c:v>0.166959578207381</c:v>
                </c:pt>
                <c:pt idx="16">
                  <c:v>0.166624748490946</c:v>
                </c:pt>
                <c:pt idx="17">
                  <c:v>0.16641452344931901</c:v>
                </c:pt>
                <c:pt idx="18">
                  <c:v>0.165254773043368</c:v>
                </c:pt>
                <c:pt idx="19">
                  <c:v>0.163171940526115</c:v>
                </c:pt>
                <c:pt idx="20">
                  <c:v>0.162835005715737</c:v>
                </c:pt>
                <c:pt idx="21">
                  <c:v>0.16256848006115401</c:v>
                </c:pt>
                <c:pt idx="22">
                  <c:v>0.162134558917401</c:v>
                </c:pt>
                <c:pt idx="23">
                  <c:v>0.16481976818239699</c:v>
                </c:pt>
                <c:pt idx="24">
                  <c:v>0.16626749023068199</c:v>
                </c:pt>
                <c:pt idx="25">
                  <c:v>0.16610675625233301</c:v>
                </c:pt>
                <c:pt idx="26">
                  <c:v>0.164904082636498</c:v>
                </c:pt>
                <c:pt idx="27">
                  <c:v>0.163325183374083</c:v>
                </c:pt>
                <c:pt idx="28">
                  <c:v>0.161235200781155</c:v>
                </c:pt>
                <c:pt idx="29">
                  <c:v>0.16124694376528101</c:v>
                </c:pt>
                <c:pt idx="30">
                  <c:v>0.16116409880166299</c:v>
                </c:pt>
                <c:pt idx="31">
                  <c:v>0.15977123387685599</c:v>
                </c:pt>
                <c:pt idx="32">
                  <c:v>0.15978695073235699</c:v>
                </c:pt>
                <c:pt idx="33">
                  <c:v>0.15978326309452101</c:v>
                </c:pt>
                <c:pt idx="34">
                  <c:v>0.15873396475242799</c:v>
                </c:pt>
                <c:pt idx="35">
                  <c:v>0.15645933014354099</c:v>
                </c:pt>
                <c:pt idx="36">
                  <c:v>0.15338526063511099</c:v>
                </c:pt>
                <c:pt idx="37">
                  <c:v>0.153421368547419</c:v>
                </c:pt>
                <c:pt idx="38">
                  <c:v>0.155128974205159</c:v>
                </c:pt>
                <c:pt idx="39">
                  <c:v>0.15639187574671401</c:v>
                </c:pt>
                <c:pt idx="40">
                  <c:v>0.157095396298054</c:v>
                </c:pt>
                <c:pt idx="41">
                  <c:v>0.16028736309033101</c:v>
                </c:pt>
                <c:pt idx="42">
                  <c:v>0.16392294220665499</c:v>
                </c:pt>
                <c:pt idx="43">
                  <c:v>0.167985109353188</c:v>
                </c:pt>
                <c:pt idx="44">
                  <c:v>0.169291338582677</c:v>
                </c:pt>
                <c:pt idx="45">
                  <c:v>0.16854968872492501</c:v>
                </c:pt>
                <c:pt idx="46">
                  <c:v>0.167832970058506</c:v>
                </c:pt>
                <c:pt idx="47">
                  <c:v>0.165510180866796</c:v>
                </c:pt>
                <c:pt idx="48">
                  <c:v>0.164568447317682</c:v>
                </c:pt>
                <c:pt idx="49">
                  <c:v>0.16380672838112401</c:v>
                </c:pt>
                <c:pt idx="50">
                  <c:v>0.162929577464789</c:v>
                </c:pt>
                <c:pt idx="51">
                  <c:v>0.164725833804409</c:v>
                </c:pt>
                <c:pt idx="52">
                  <c:v>0.16662885662431901</c:v>
                </c:pt>
                <c:pt idx="53">
                  <c:v>0.16636466591166499</c:v>
                </c:pt>
                <c:pt idx="54">
                  <c:v>0.167824997151646</c:v>
                </c:pt>
                <c:pt idx="55">
                  <c:v>0.168935148118495</c:v>
                </c:pt>
                <c:pt idx="56">
                  <c:v>0.17113402061855701</c:v>
                </c:pt>
                <c:pt idx="57">
                  <c:v>0.17307472903593801</c:v>
                </c:pt>
                <c:pt idx="58">
                  <c:v>0.174298375184638</c:v>
                </c:pt>
                <c:pt idx="59">
                  <c:v>0.17643082469580901</c:v>
                </c:pt>
                <c:pt idx="60">
                  <c:v>0.18080605655755999</c:v>
                </c:pt>
                <c:pt idx="61">
                  <c:v>0.18273158882632201</c:v>
                </c:pt>
                <c:pt idx="62">
                  <c:v>0.182913472070099</c:v>
                </c:pt>
                <c:pt idx="63">
                  <c:v>0.18220385075601001</c:v>
                </c:pt>
                <c:pt idx="64">
                  <c:v>0.18141449149788799</c:v>
                </c:pt>
                <c:pt idx="65">
                  <c:v>0.18027284538761401</c:v>
                </c:pt>
                <c:pt idx="66">
                  <c:v>0.17901300935383299</c:v>
                </c:pt>
                <c:pt idx="67">
                  <c:v>0.17901498929336199</c:v>
                </c:pt>
                <c:pt idx="68">
                  <c:v>0.18056593699946599</c:v>
                </c:pt>
                <c:pt idx="69">
                  <c:v>0.182806008309364</c:v>
                </c:pt>
                <c:pt idx="70">
                  <c:v>0.185539606592238</c:v>
                </c:pt>
                <c:pt idx="71">
                  <c:v>0.189123031077054</c:v>
                </c:pt>
                <c:pt idx="72">
                  <c:v>0.18905047048759599</c:v>
                </c:pt>
                <c:pt idx="73">
                  <c:v>0.18896877347354901</c:v>
                </c:pt>
                <c:pt idx="74">
                  <c:v>0.191997418522104</c:v>
                </c:pt>
                <c:pt idx="75">
                  <c:v>0.19273743016759801</c:v>
                </c:pt>
                <c:pt idx="76">
                  <c:v>0.191938579654511</c:v>
                </c:pt>
                <c:pt idx="77">
                  <c:v>0.19116092197081799</c:v>
                </c:pt>
                <c:pt idx="78">
                  <c:v>0.19057591623036599</c:v>
                </c:pt>
                <c:pt idx="79">
                  <c:v>0.19051572065995601</c:v>
                </c:pt>
                <c:pt idx="80">
                  <c:v>0.190215142738933</c:v>
                </c:pt>
                <c:pt idx="81">
                  <c:v>0.19040742650851</c:v>
                </c:pt>
                <c:pt idx="82">
                  <c:v>0.19032921810699599</c:v>
                </c:pt>
                <c:pt idx="83">
                  <c:v>0.19147621988881999</c:v>
                </c:pt>
                <c:pt idx="84">
                  <c:v>0.19330320460147901</c:v>
                </c:pt>
                <c:pt idx="85">
                  <c:v>0.195535897963382</c:v>
                </c:pt>
                <c:pt idx="86">
                  <c:v>0.196910401647786</c:v>
                </c:pt>
                <c:pt idx="87">
                  <c:v>0.19762150982419899</c:v>
                </c:pt>
                <c:pt idx="88">
                  <c:v>0.19939702671795401</c:v>
                </c:pt>
                <c:pt idx="89">
                  <c:v>0.20256999582114499</c:v>
                </c:pt>
                <c:pt idx="90">
                  <c:v>0.20405179615705901</c:v>
                </c:pt>
                <c:pt idx="91">
                  <c:v>0.20435371315487999</c:v>
                </c:pt>
                <c:pt idx="92">
                  <c:v>0.20350041425020701</c:v>
                </c:pt>
                <c:pt idx="93">
                  <c:v>0.202366255144033</c:v>
                </c:pt>
                <c:pt idx="94">
                  <c:v>0.2025264455171</c:v>
                </c:pt>
                <c:pt idx="95">
                  <c:v>0.199323978285363</c:v>
                </c:pt>
                <c:pt idx="96">
                  <c:v>0.199897854954035</c:v>
                </c:pt>
                <c:pt idx="97">
                  <c:v>0.200142377707719</c:v>
                </c:pt>
                <c:pt idx="98">
                  <c:v>0.198564351430594</c:v>
                </c:pt>
                <c:pt idx="99">
                  <c:v>0.19983883964544699</c:v>
                </c:pt>
                <c:pt idx="100">
                  <c:v>0.202391719425183</c:v>
                </c:pt>
                <c:pt idx="101">
                  <c:v>0.20342052313883299</c:v>
                </c:pt>
                <c:pt idx="102">
                  <c:v>0.205775075987842</c:v>
                </c:pt>
                <c:pt idx="103">
                  <c:v>0.20894763599389901</c:v>
                </c:pt>
                <c:pt idx="104">
                  <c:v>0.208621390809272</c:v>
                </c:pt>
                <c:pt idx="105">
                  <c:v>0.21047840598766099</c:v>
                </c:pt>
                <c:pt idx="106">
                  <c:v>0.211321514907333</c:v>
                </c:pt>
                <c:pt idx="107">
                  <c:v>0.213152610441767</c:v>
                </c:pt>
                <c:pt idx="108">
                  <c:v>0.21529801990149799</c:v>
                </c:pt>
                <c:pt idx="109">
                  <c:v>0.218148856883876</c:v>
                </c:pt>
                <c:pt idx="110">
                  <c:v>0.221998388396455</c:v>
                </c:pt>
                <c:pt idx="111">
                  <c:v>0.22384916257145701</c:v>
                </c:pt>
                <c:pt idx="112">
                  <c:v>0.22148052206834701</c:v>
                </c:pt>
                <c:pt idx="113">
                  <c:v>0.21962801741195101</c:v>
                </c:pt>
                <c:pt idx="114">
                  <c:v>0.217275943396226</c:v>
                </c:pt>
                <c:pt idx="115">
                  <c:v>0.21353148220571</c:v>
                </c:pt>
                <c:pt idx="116">
                  <c:v>0.21407681809319601</c:v>
                </c:pt>
                <c:pt idx="117">
                  <c:v>0.21202624620507299</c:v>
                </c:pt>
                <c:pt idx="118">
                  <c:v>0.212246099499558</c:v>
                </c:pt>
                <c:pt idx="119">
                  <c:v>0.21305201177625099</c:v>
                </c:pt>
                <c:pt idx="120">
                  <c:v>0.21284278325363501</c:v>
                </c:pt>
                <c:pt idx="121">
                  <c:v>0.21586287042417199</c:v>
                </c:pt>
                <c:pt idx="122">
                  <c:v>0.21858764671926101</c:v>
                </c:pt>
                <c:pt idx="123">
                  <c:v>0.220298450353932</c:v>
                </c:pt>
                <c:pt idx="124">
                  <c:v>0.221840068787618</c:v>
                </c:pt>
                <c:pt idx="125">
                  <c:v>0.22158766419188999</c:v>
                </c:pt>
                <c:pt idx="126">
                  <c:v>0.22059800664451801</c:v>
                </c:pt>
                <c:pt idx="127">
                  <c:v>0.22330927051671701</c:v>
                </c:pt>
                <c:pt idx="128">
                  <c:v>0.223501427212179</c:v>
                </c:pt>
                <c:pt idx="129">
                  <c:v>0.22401450796983899</c:v>
                </c:pt>
                <c:pt idx="130">
                  <c:v>0.22383637580044</c:v>
                </c:pt>
                <c:pt idx="131">
                  <c:v>0.22136237699436301</c:v>
                </c:pt>
                <c:pt idx="132">
                  <c:v>0.219486592232083</c:v>
                </c:pt>
                <c:pt idx="133">
                  <c:v>0.21882151029748301</c:v>
                </c:pt>
                <c:pt idx="134">
                  <c:v>0.21659822366536199</c:v>
                </c:pt>
                <c:pt idx="135">
                  <c:v>0.21549752192146401</c:v>
                </c:pt>
                <c:pt idx="136">
                  <c:v>0.21422475106685601</c:v>
                </c:pt>
                <c:pt idx="137">
                  <c:v>0.213552941176471</c:v>
                </c:pt>
                <c:pt idx="138">
                  <c:v>0.216752456715021</c:v>
                </c:pt>
                <c:pt idx="139">
                  <c:v>0.21684621099554199</c:v>
                </c:pt>
                <c:pt idx="140">
                  <c:v>0.21846182220582799</c:v>
                </c:pt>
                <c:pt idx="141">
                  <c:v>0.21868404147930601</c:v>
                </c:pt>
                <c:pt idx="142">
                  <c:v>0.21988859464889099</c:v>
                </c:pt>
                <c:pt idx="143">
                  <c:v>0.22227260360932299</c:v>
                </c:pt>
                <c:pt idx="144">
                  <c:v>0.223218328352803</c:v>
                </c:pt>
                <c:pt idx="145">
                  <c:v>0.22252423665851201</c:v>
                </c:pt>
                <c:pt idx="146">
                  <c:v>0.22215149586250801</c:v>
                </c:pt>
                <c:pt idx="147">
                  <c:v>0.221194357941015</c:v>
                </c:pt>
              </c:numCache>
            </c:numRef>
          </c:val>
          <c:smooth val="0"/>
        </c:ser>
        <c:dLbls>
          <c:showLegendKey val="0"/>
          <c:showVal val="0"/>
          <c:showCatName val="0"/>
          <c:showSerName val="0"/>
          <c:showPercent val="0"/>
          <c:showBubbleSize val="0"/>
        </c:dLbls>
        <c:marker val="1"/>
        <c:smooth val="0"/>
        <c:axId val="43085184"/>
        <c:axId val="57980032"/>
      </c:lineChart>
      <c:dateAx>
        <c:axId val="43085184"/>
        <c:scaling>
          <c:orientation val="minMax"/>
        </c:scaling>
        <c:delete val="0"/>
        <c:axPos val="b"/>
        <c:numFmt formatCode="mmm\-yy" sourceLinked="1"/>
        <c:majorTickMark val="out"/>
        <c:minorTickMark val="none"/>
        <c:tickLblPos val="nextTo"/>
        <c:crossAx val="57980032"/>
        <c:crosses val="autoZero"/>
        <c:auto val="1"/>
        <c:lblOffset val="100"/>
        <c:baseTimeUnit val="months"/>
      </c:dateAx>
      <c:valAx>
        <c:axId val="57980032"/>
        <c:scaling>
          <c:orientation val="minMax"/>
        </c:scaling>
        <c:delete val="0"/>
        <c:axPos val="l"/>
        <c:majorGridlines/>
        <c:numFmt formatCode="0%" sourceLinked="0"/>
        <c:majorTickMark val="out"/>
        <c:minorTickMark val="none"/>
        <c:tickLblPos val="nextTo"/>
        <c:crossAx val="43085184"/>
        <c:crosses val="autoZero"/>
        <c:crossBetween val="between"/>
      </c:valAx>
    </c:plotArea>
    <c:legend>
      <c:legendPos val="r"/>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Apr-17</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(Sheet1!$B$1,Sheet1!$D$1,Sheet1!$F$1,Sheet1!$H$1)</c:f>
              <c:strCache>
                <c:ptCount val="4"/>
                <c:pt idx="0">
                  <c:v>All</c:v>
                </c:pt>
                <c:pt idx="1">
                  <c:v>Black</c:v>
                </c:pt>
                <c:pt idx="2">
                  <c:v>Hispanic</c:v>
                </c:pt>
                <c:pt idx="3">
                  <c:v>White </c:v>
                </c:pt>
              </c:strCache>
            </c:strRef>
          </c:cat>
          <c:val>
            <c:numRef>
              <c:f>(Sheet1!$B$2,Sheet1!$D$2,Sheet1!$F$2,Sheet1!$H$2)</c:f>
              <c:numCache>
                <c:formatCode>0.0%</c:formatCode>
                <c:ptCount val="4"/>
                <c:pt idx="0">
                  <c:v>3.7803904292519099E-2</c:v>
                </c:pt>
                <c:pt idx="1">
                  <c:v>8.1195193244559899E-2</c:v>
                </c:pt>
                <c:pt idx="2">
                  <c:v>7.0047632390025205E-2</c:v>
                </c:pt>
                <c:pt idx="3">
                  <c:v>3.4511393077791802E-2</c:v>
                </c:pt>
              </c:numCache>
            </c:numRef>
          </c:val>
        </c:ser>
        <c:dLbls>
          <c:showLegendKey val="0"/>
          <c:showVal val="0"/>
          <c:showCatName val="0"/>
          <c:showSerName val="0"/>
          <c:showPercent val="0"/>
          <c:showBubbleSize val="0"/>
        </c:dLbls>
        <c:gapWidth val="150"/>
        <c:axId val="68947328"/>
        <c:axId val="68998272"/>
      </c:barChart>
      <c:catAx>
        <c:axId val="68947328"/>
        <c:scaling>
          <c:orientation val="minMax"/>
        </c:scaling>
        <c:delete val="0"/>
        <c:axPos val="b"/>
        <c:numFmt formatCode="General" sourceLinked="0"/>
        <c:majorTickMark val="out"/>
        <c:minorTickMark val="none"/>
        <c:tickLblPos val="nextTo"/>
        <c:crossAx val="68998272"/>
        <c:crosses val="autoZero"/>
        <c:auto val="1"/>
        <c:lblAlgn val="ctr"/>
        <c:lblOffset val="100"/>
        <c:noMultiLvlLbl val="0"/>
      </c:catAx>
      <c:valAx>
        <c:axId val="68998272"/>
        <c:scaling>
          <c:orientation val="minMax"/>
        </c:scaling>
        <c:delete val="0"/>
        <c:axPos val="l"/>
        <c:numFmt formatCode="0.0%" sourceLinked="1"/>
        <c:majorTickMark val="out"/>
        <c:minorTickMark val="none"/>
        <c:tickLblPos val="nextTo"/>
        <c:crossAx val="68947328"/>
        <c:crosses val="autoZero"/>
        <c:crossBetween val="between"/>
      </c:valAx>
    </c:plotArea>
    <c:legend>
      <c:legendPos val="r"/>
      <c:overlay val="0"/>
    </c:legend>
    <c:plotVisOnly val="1"/>
    <c:dispBlanksAs val="gap"/>
    <c:showDLblsOverMax val="0"/>
  </c:chart>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Ed'!$B$1</c:f>
              <c:strCache>
                <c:ptCount val="1"/>
                <c:pt idx="0">
                  <c:v>Less than HS Diploma</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Ed'!$B$2:$B$159</c:f>
              <c:numCache>
                <c:formatCode>General</c:formatCode>
                <c:ptCount val="158"/>
                <c:pt idx="3" formatCode="0.0%">
                  <c:v>8.8948787061994605E-2</c:v>
                </c:pt>
                <c:pt idx="4" formatCode="0.0%">
                  <c:v>8.0131723380900105E-2</c:v>
                </c:pt>
                <c:pt idx="5" formatCode="0.0%">
                  <c:v>7.5681691708402901E-2</c:v>
                </c:pt>
                <c:pt idx="6" formatCode="0.0%">
                  <c:v>7.6411960132890394E-2</c:v>
                </c:pt>
                <c:pt idx="7" formatCode="0.0%">
                  <c:v>8.4158415841584205E-2</c:v>
                </c:pt>
                <c:pt idx="8" formatCode="0.0%">
                  <c:v>8.8283378746594005E-2</c:v>
                </c:pt>
                <c:pt idx="9" formatCode="0.0%">
                  <c:v>8.8925259138025098E-2</c:v>
                </c:pt>
                <c:pt idx="10" formatCode="0.0%">
                  <c:v>8.5254691689007997E-2</c:v>
                </c:pt>
                <c:pt idx="11" formatCode="0.0%">
                  <c:v>8.2544689800210305E-2</c:v>
                </c:pt>
                <c:pt idx="12" formatCode="0.0%">
                  <c:v>7.8319502074688796E-2</c:v>
                </c:pt>
                <c:pt idx="13" formatCode="0.0%">
                  <c:v>8.2737487231869203E-2</c:v>
                </c:pt>
                <c:pt idx="14" formatCode="0.0%">
                  <c:v>8.3798882681564199E-2</c:v>
                </c:pt>
                <c:pt idx="15" formatCode="0.0%">
                  <c:v>8.3375699034062001E-2</c:v>
                </c:pt>
                <c:pt idx="16" formatCode="0.0%">
                  <c:v>8.09572301425662E-2</c:v>
                </c:pt>
                <c:pt idx="17" formatCode="0.0%">
                  <c:v>8.3461341525857699E-2</c:v>
                </c:pt>
                <c:pt idx="18" formatCode="0.0%">
                  <c:v>8.2772891877909996E-2</c:v>
                </c:pt>
                <c:pt idx="19" formatCode="0.0%">
                  <c:v>7.6683937823834203E-2</c:v>
                </c:pt>
                <c:pt idx="20" formatCode="0.0%">
                  <c:v>7.2388831437435394E-2</c:v>
                </c:pt>
                <c:pt idx="21" formatCode="0.0%">
                  <c:v>6.6941297631307906E-2</c:v>
                </c:pt>
                <c:pt idx="22" formatCode="0.0%">
                  <c:v>6.5837221358216694E-2</c:v>
                </c:pt>
                <c:pt idx="23" formatCode="0.0%">
                  <c:v>6.6840731070496096E-2</c:v>
                </c:pt>
                <c:pt idx="24" formatCode="0.0%">
                  <c:v>7.1694105151354201E-2</c:v>
                </c:pt>
                <c:pt idx="25" formatCode="0.0%">
                  <c:v>7.1659482758620704E-2</c:v>
                </c:pt>
                <c:pt idx="26" formatCode="0.0%">
                  <c:v>7.4691026329930202E-2</c:v>
                </c:pt>
                <c:pt idx="27" formatCode="0.0%">
                  <c:v>7.8306878306878297E-2</c:v>
                </c:pt>
                <c:pt idx="28" formatCode="0.0%">
                  <c:v>8.4639498432601906E-2</c:v>
                </c:pt>
                <c:pt idx="29" formatCode="0.0%">
                  <c:v>8.4789311408016405E-2</c:v>
                </c:pt>
                <c:pt idx="30" formatCode="0.0%">
                  <c:v>7.9551249362570103E-2</c:v>
                </c:pt>
                <c:pt idx="31" formatCode="0.0%">
                  <c:v>7.7158916709248904E-2</c:v>
                </c:pt>
                <c:pt idx="32" formatCode="0.0%">
                  <c:v>7.2911392405063294E-2</c:v>
                </c:pt>
                <c:pt idx="33" formatCode="0.0%">
                  <c:v>7.2252885097842501E-2</c:v>
                </c:pt>
                <c:pt idx="34" formatCode="0.0%">
                  <c:v>7.2325464590658001E-2</c:v>
                </c:pt>
                <c:pt idx="35" formatCode="0.0%">
                  <c:v>7.1684587813620096E-2</c:v>
                </c:pt>
                <c:pt idx="36" formatCode="0.0%">
                  <c:v>7.0787110406761805E-2</c:v>
                </c:pt>
                <c:pt idx="37" formatCode="0.0%">
                  <c:v>7.13110257816785E-2</c:v>
                </c:pt>
                <c:pt idx="38" formatCode="0.0%">
                  <c:v>6.7613636363636404E-2</c:v>
                </c:pt>
                <c:pt idx="39" formatCode="0.0%">
                  <c:v>6.3547082611207395E-2</c:v>
                </c:pt>
                <c:pt idx="40" formatCode="0.0%">
                  <c:v>6.7363530778164898E-2</c:v>
                </c:pt>
                <c:pt idx="41" formatCode="0.0%">
                  <c:v>6.7806603773584898E-2</c:v>
                </c:pt>
                <c:pt idx="42" formatCode="0.0%">
                  <c:v>7.1214841412327895E-2</c:v>
                </c:pt>
                <c:pt idx="43" formatCode="0.0%">
                  <c:v>7.3170731707317097E-2</c:v>
                </c:pt>
                <c:pt idx="44" formatCode="0.0%">
                  <c:v>7.9678814082767099E-2</c:v>
                </c:pt>
                <c:pt idx="45" formatCode="0.0%">
                  <c:v>8.0595164290142601E-2</c:v>
                </c:pt>
                <c:pt idx="46" formatCode="0.0%">
                  <c:v>8.1215127092374495E-2</c:v>
                </c:pt>
                <c:pt idx="47" formatCode="0.0%">
                  <c:v>7.9901659496004904E-2</c:v>
                </c:pt>
                <c:pt idx="48" formatCode="0.0%">
                  <c:v>7.9854809437386598E-2</c:v>
                </c:pt>
                <c:pt idx="49" formatCode="0.0%">
                  <c:v>8.5680047932893993E-2</c:v>
                </c:pt>
                <c:pt idx="50" formatCode="0.0%">
                  <c:v>9.29678188319428E-2</c:v>
                </c:pt>
                <c:pt idx="51" formatCode="0.0%">
                  <c:v>0.103260869565217</c:v>
                </c:pt>
                <c:pt idx="52" formatCode="0.0%">
                  <c:v>0.10338461538461501</c:v>
                </c:pt>
                <c:pt idx="53" formatCode="0.0%">
                  <c:v>0.106875</c:v>
                </c:pt>
                <c:pt idx="54" formatCode="0.0%">
                  <c:v>0.114056720098644</c:v>
                </c:pt>
                <c:pt idx="55" formatCode="0.0%">
                  <c:v>0.121506682867558</c:v>
                </c:pt>
                <c:pt idx="56" formatCode="0.0%">
                  <c:v>0.130408287629494</c:v>
                </c:pt>
                <c:pt idx="57" formatCode="0.0%">
                  <c:v>0.13658838071693499</c:v>
                </c:pt>
                <c:pt idx="58" formatCode="0.0%">
                  <c:v>0.13658838071693499</c:v>
                </c:pt>
                <c:pt idx="59" formatCode="0.0%">
                  <c:v>0.15202052597819099</c:v>
                </c:pt>
                <c:pt idx="60" formatCode="0.0%">
                  <c:v>0.15389527458492999</c:v>
                </c:pt>
                <c:pt idx="61" formatCode="0.0%">
                  <c:v>0.155345911949686</c:v>
                </c:pt>
                <c:pt idx="62" formatCode="0.0%">
                  <c:v>0.15900621118012401</c:v>
                </c:pt>
                <c:pt idx="63" formatCode="0.0%">
                  <c:v>0.161818181818182</c:v>
                </c:pt>
                <c:pt idx="64" formatCode="0.0%">
                  <c:v>0.16527942925089201</c:v>
                </c:pt>
                <c:pt idx="65" formatCode="0.0%">
                  <c:v>0.164108618654073</c:v>
                </c:pt>
                <c:pt idx="66" formatCode="0.0%">
                  <c:v>0.16129032258064499</c:v>
                </c:pt>
                <c:pt idx="67" formatCode="0.0%">
                  <c:v>0.15815384615384601</c:v>
                </c:pt>
                <c:pt idx="68" formatCode="0.0%">
                  <c:v>0.15238095238095201</c:v>
                </c:pt>
                <c:pt idx="69" formatCode="0.0%">
                  <c:v>0.15572715572715601</c:v>
                </c:pt>
                <c:pt idx="70" formatCode="0.0%">
                  <c:v>0.16007777057679801</c:v>
                </c:pt>
                <c:pt idx="71" formatCode="0.0%">
                  <c:v>0.15844838921762</c:v>
                </c:pt>
                <c:pt idx="72" formatCode="0.0%">
                  <c:v>0.155391828533155</c:v>
                </c:pt>
                <c:pt idx="73" formatCode="0.0%">
                  <c:v>0.14276048714479</c:v>
                </c:pt>
                <c:pt idx="74" formatCode="0.0%">
                  <c:v>0.129958960328317</c:v>
                </c:pt>
                <c:pt idx="75" formatCode="0.0%">
                  <c:v>0.11396803335649799</c:v>
                </c:pt>
                <c:pt idx="76" formatCode="0.0%">
                  <c:v>9.8571428571428601E-2</c:v>
                </c:pt>
                <c:pt idx="77" formatCode="0.0%">
                  <c:v>9.8791755508173401E-2</c:v>
                </c:pt>
                <c:pt idx="78" formatCode="0.0%">
                  <c:v>0.10062456627342101</c:v>
                </c:pt>
                <c:pt idx="79" formatCode="0.0%">
                  <c:v>0.10483321987746801</c:v>
                </c:pt>
                <c:pt idx="80" formatCode="0.0%">
                  <c:v>0.109289617486339</c:v>
                </c:pt>
                <c:pt idx="81" formatCode="0.0%">
                  <c:v>0.10814606741573</c:v>
                </c:pt>
                <c:pt idx="82" formatCode="0.0%">
                  <c:v>0.10014409221902</c:v>
                </c:pt>
                <c:pt idx="83" formatCode="0.0%">
                  <c:v>9.3592512598992095E-2</c:v>
                </c:pt>
                <c:pt idx="84" formatCode="0.0%">
                  <c:v>0.10349650349650399</c:v>
                </c:pt>
                <c:pt idx="85" formatCode="0.0%">
                  <c:v>0.10865051903114201</c:v>
                </c:pt>
                <c:pt idx="86" formatCode="0.0%">
                  <c:v>0.112258953168044</c:v>
                </c:pt>
                <c:pt idx="87" formatCode="0.0%">
                  <c:v>0.12148249828414499</c:v>
                </c:pt>
                <c:pt idx="88" formatCode="0.0%">
                  <c:v>0.13046495489243601</c:v>
                </c:pt>
                <c:pt idx="89" formatCode="0.0%">
                  <c:v>0.13108882521490001</c:v>
                </c:pt>
                <c:pt idx="90" formatCode="0.0%">
                  <c:v>0.125753012048193</c:v>
                </c:pt>
                <c:pt idx="91" formatCode="0.0%">
                  <c:v>0.119907763259032</c:v>
                </c:pt>
                <c:pt idx="92" formatCode="0.0%">
                  <c:v>0.115030674846626</c:v>
                </c:pt>
                <c:pt idx="93" formatCode="0.0%">
                  <c:v>0.11236802413273</c:v>
                </c:pt>
                <c:pt idx="94" formatCode="0.0%">
                  <c:v>0.112866817155756</c:v>
                </c:pt>
                <c:pt idx="95" formatCode="0.0%">
                  <c:v>0.111439114391144</c:v>
                </c:pt>
                <c:pt idx="96" formatCode="0.0%">
                  <c:v>0.100297176820208</c:v>
                </c:pt>
                <c:pt idx="97" formatCode="0.0%">
                  <c:v>0.10444444444444401</c:v>
                </c:pt>
                <c:pt idx="98" formatCode="0.0%">
                  <c:v>0.113914924297044</c:v>
                </c:pt>
                <c:pt idx="99" formatCode="0.0%">
                  <c:v>0.114202049780381</c:v>
                </c:pt>
                <c:pt idx="100" formatCode="0.0%">
                  <c:v>0.11294964028777001</c:v>
                </c:pt>
                <c:pt idx="101" formatCode="0.0%">
                  <c:v>0.118582791033984</c:v>
                </c:pt>
                <c:pt idx="102" formatCode="0.0%">
                  <c:v>0.121167883211679</c:v>
                </c:pt>
                <c:pt idx="103" formatCode="0.0%">
                  <c:v>0.132200886262925</c:v>
                </c:pt>
                <c:pt idx="104" formatCode="0.0%">
                  <c:v>0.13228699551569501</c:v>
                </c:pt>
                <c:pt idx="105" formatCode="0.0%">
                  <c:v>0.13495575221238901</c:v>
                </c:pt>
                <c:pt idx="106" formatCode="0.0%">
                  <c:v>0.13924963924963901</c:v>
                </c:pt>
                <c:pt idx="107" formatCode="0.0%">
                  <c:v>0.14202898550724599</c:v>
                </c:pt>
                <c:pt idx="108" formatCode="0.0%">
                  <c:v>0.13503649635036499</c:v>
                </c:pt>
                <c:pt idx="109" formatCode="0.0%">
                  <c:v>0.12826086956521701</c:v>
                </c:pt>
                <c:pt idx="110" formatCode="0.0%">
                  <c:v>0.108882521489971</c:v>
                </c:pt>
                <c:pt idx="111" formatCode="0.0%">
                  <c:v>9.6485182632667102E-2</c:v>
                </c:pt>
                <c:pt idx="112" formatCode="0.0%">
                  <c:v>9.0309822017139094E-2</c:v>
                </c:pt>
                <c:pt idx="113" formatCode="0.0%">
                  <c:v>8.5241730279898204E-2</c:v>
                </c:pt>
                <c:pt idx="114" formatCode="0.0%">
                  <c:v>9.3806374022850303E-2</c:v>
                </c:pt>
                <c:pt idx="115" formatCode="0.0%">
                  <c:v>9.3240093240093205E-2</c:v>
                </c:pt>
                <c:pt idx="116" formatCode="0.0%">
                  <c:v>9.5210946408209804E-2</c:v>
                </c:pt>
                <c:pt idx="117" formatCode="0.0%">
                  <c:v>9.1117478510028604E-2</c:v>
                </c:pt>
                <c:pt idx="118" formatCode="0.0%">
                  <c:v>9.2655367231638405E-2</c:v>
                </c:pt>
                <c:pt idx="119" formatCode="0.0%">
                  <c:v>9.4563986409965994E-2</c:v>
                </c:pt>
                <c:pt idx="120" formatCode="0.0%">
                  <c:v>9.9713467048710605E-2</c:v>
                </c:pt>
                <c:pt idx="121" formatCode="0.0%">
                  <c:v>9.8293113596233106E-2</c:v>
                </c:pt>
                <c:pt idx="122" formatCode="0.0%">
                  <c:v>0.10740740740740699</c:v>
                </c:pt>
                <c:pt idx="123" formatCode="0.0%">
                  <c:v>0.114942528735632</c:v>
                </c:pt>
                <c:pt idx="124" formatCode="0.0%">
                  <c:v>0.118037135278515</c:v>
                </c:pt>
                <c:pt idx="125" formatCode="0.0%">
                  <c:v>0.118151815181518</c:v>
                </c:pt>
                <c:pt idx="126" formatCode="0.0%">
                  <c:v>0.110308601444517</c:v>
                </c:pt>
                <c:pt idx="127" formatCode="0.0%">
                  <c:v>0.102779573367809</c:v>
                </c:pt>
                <c:pt idx="128" formatCode="0.0%">
                  <c:v>9.8225602027883399E-2</c:v>
                </c:pt>
                <c:pt idx="129" formatCode="0.0%">
                  <c:v>0.109170305676856</c:v>
                </c:pt>
                <c:pt idx="130" formatCode="0.0%">
                  <c:v>0.10632911392405101</c:v>
                </c:pt>
                <c:pt idx="131" formatCode="0.0%">
                  <c:v>0.10653138871274601</c:v>
                </c:pt>
                <c:pt idx="132" formatCode="0.0%">
                  <c:v>0.111607142857143</c:v>
                </c:pt>
                <c:pt idx="133" formatCode="0.0%">
                  <c:v>0.111533586818758</c:v>
                </c:pt>
                <c:pt idx="134" formatCode="0.0%">
                  <c:v>0.110068792995622</c:v>
                </c:pt>
                <c:pt idx="135" formatCode="0.0%">
                  <c:v>0.10881458966565299</c:v>
                </c:pt>
                <c:pt idx="136" formatCode="0.0%">
                  <c:v>0.114093959731544</c:v>
                </c:pt>
                <c:pt idx="137" formatCode="0.0%">
                  <c:v>0.11351017890191201</c:v>
                </c:pt>
                <c:pt idx="138" formatCode="0.0%">
                  <c:v>0.110619469026549</c:v>
                </c:pt>
                <c:pt idx="139" formatCode="0.0%">
                  <c:v>0.109615384615385</c:v>
                </c:pt>
                <c:pt idx="140" formatCode="0.0%">
                  <c:v>0.110241356816699</c:v>
                </c:pt>
                <c:pt idx="141" formatCode="0.0%">
                  <c:v>9.8923283983849294E-2</c:v>
                </c:pt>
                <c:pt idx="142" formatCode="0.0%">
                  <c:v>9.5044127630685593E-2</c:v>
                </c:pt>
                <c:pt idx="143" formatCode="0.0%">
                  <c:v>9.9585062240663894E-2</c:v>
                </c:pt>
                <c:pt idx="144" formatCode="0.0%">
                  <c:v>9.1794158553546598E-2</c:v>
                </c:pt>
                <c:pt idx="145" formatCode="0.0%">
                  <c:v>9.3070652173912999E-2</c:v>
                </c:pt>
                <c:pt idx="146" formatCode="0.0%">
                  <c:v>9.2008059100067194E-2</c:v>
                </c:pt>
                <c:pt idx="147" formatCode="0.0%">
                  <c:v>9.3490304709141298E-2</c:v>
                </c:pt>
              </c:numCache>
            </c:numRef>
          </c:val>
          <c:smooth val="0"/>
        </c:ser>
        <c:ser>
          <c:idx val="1"/>
          <c:order val="1"/>
          <c:tx>
            <c:strRef>
              <c:f>'Unemployment Ed'!$D$1</c:f>
              <c:strCache>
                <c:ptCount val="1"/>
                <c:pt idx="0">
                  <c:v>HS Diploma</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Ed'!$D$2:$D$159</c:f>
              <c:numCache>
                <c:formatCode>General</c:formatCode>
                <c:ptCount val="158"/>
                <c:pt idx="3" formatCode="0.0%">
                  <c:v>4.3478260869565202E-2</c:v>
                </c:pt>
                <c:pt idx="4" formatCode="0.0%">
                  <c:v>4.2510876320696098E-2</c:v>
                </c:pt>
                <c:pt idx="5" formatCode="0.0%">
                  <c:v>4.1661438072531101E-2</c:v>
                </c:pt>
                <c:pt idx="6" formatCode="0.0%">
                  <c:v>4.2446314203189797E-2</c:v>
                </c:pt>
                <c:pt idx="7" formatCode="0.0%">
                  <c:v>3.9802880970432102E-2</c:v>
                </c:pt>
                <c:pt idx="8" formatCode="0.0%">
                  <c:v>4.0373454453696701E-2</c:v>
                </c:pt>
                <c:pt idx="9" formatCode="0.0%">
                  <c:v>4.1798606713109601E-2</c:v>
                </c:pt>
                <c:pt idx="10" formatCode="0.0%">
                  <c:v>4.3433957457648699E-2</c:v>
                </c:pt>
                <c:pt idx="11" formatCode="0.0%">
                  <c:v>4.6337438110956003E-2</c:v>
                </c:pt>
                <c:pt idx="12" formatCode="0.0%">
                  <c:v>4.7406082289803197E-2</c:v>
                </c:pt>
                <c:pt idx="13" formatCode="0.0%">
                  <c:v>4.8355647991680802E-2</c:v>
                </c:pt>
                <c:pt idx="14" formatCode="0.0%">
                  <c:v>4.6349789915966402E-2</c:v>
                </c:pt>
                <c:pt idx="15" formatCode="0.0%">
                  <c:v>5.1395007342143903E-2</c:v>
                </c:pt>
                <c:pt idx="16" formatCode="0.0%">
                  <c:v>5.3671562082777E-2</c:v>
                </c:pt>
                <c:pt idx="17" formatCode="0.0%">
                  <c:v>5.4511528721844602E-2</c:v>
                </c:pt>
                <c:pt idx="18" formatCode="0.0%">
                  <c:v>5.4800000000000001E-2</c:v>
                </c:pt>
                <c:pt idx="19" formatCode="0.0%">
                  <c:v>5.6073521576984503E-2</c:v>
                </c:pt>
                <c:pt idx="20" formatCode="0.0%">
                  <c:v>5.7922769640479398E-2</c:v>
                </c:pt>
                <c:pt idx="21" formatCode="0.0%">
                  <c:v>5.83277591973244E-2</c:v>
                </c:pt>
                <c:pt idx="22" formatCode="0.0%">
                  <c:v>6.0496311200536598E-2</c:v>
                </c:pt>
                <c:pt idx="23" formatCode="0.0%">
                  <c:v>6.3556457065584798E-2</c:v>
                </c:pt>
                <c:pt idx="24" formatCode="0.0%">
                  <c:v>6.5486725663716799E-2</c:v>
                </c:pt>
                <c:pt idx="25" formatCode="0.0%">
                  <c:v>6.7789702486075298E-2</c:v>
                </c:pt>
                <c:pt idx="26" formatCode="0.0%">
                  <c:v>6.8051380158513294E-2</c:v>
                </c:pt>
                <c:pt idx="27" formatCode="0.0%">
                  <c:v>6.5023956194387403E-2</c:v>
                </c:pt>
                <c:pt idx="28" formatCode="0.0%">
                  <c:v>6.2960939633979807E-2</c:v>
                </c:pt>
                <c:pt idx="29" formatCode="0.0%">
                  <c:v>6.3122017723244703E-2</c:v>
                </c:pt>
                <c:pt idx="30" formatCode="0.0%">
                  <c:v>6.3009234111895698E-2</c:v>
                </c:pt>
                <c:pt idx="31" formatCode="0.0%">
                  <c:v>6.1397603339167897E-2</c:v>
                </c:pt>
                <c:pt idx="32" formatCode="0.0%">
                  <c:v>6.0610115065560598E-2</c:v>
                </c:pt>
                <c:pt idx="33" formatCode="0.0%">
                  <c:v>5.9251421769607203E-2</c:v>
                </c:pt>
                <c:pt idx="34" formatCode="0.0%">
                  <c:v>5.7011191573403598E-2</c:v>
                </c:pt>
                <c:pt idx="35" formatCode="0.0%">
                  <c:v>5.2935767765663999E-2</c:v>
                </c:pt>
                <c:pt idx="36" formatCode="0.0%">
                  <c:v>5.2341597796143301E-2</c:v>
                </c:pt>
                <c:pt idx="37" formatCode="0.0%">
                  <c:v>5.1282051282051301E-2</c:v>
                </c:pt>
                <c:pt idx="38" formatCode="0.0%">
                  <c:v>5.1799130090945E-2</c:v>
                </c:pt>
                <c:pt idx="39" formatCode="0.0%">
                  <c:v>5.4103985220374802E-2</c:v>
                </c:pt>
                <c:pt idx="40" formatCode="0.0%">
                  <c:v>5.6881463802704799E-2</c:v>
                </c:pt>
                <c:pt idx="41" formatCode="0.0%">
                  <c:v>5.7036247334754799E-2</c:v>
                </c:pt>
                <c:pt idx="42" formatCode="0.0%">
                  <c:v>5.7347670250896099E-2</c:v>
                </c:pt>
                <c:pt idx="43" formatCode="0.0%">
                  <c:v>5.7982525814138201E-2</c:v>
                </c:pt>
                <c:pt idx="44" formatCode="0.0%">
                  <c:v>5.8947646050375897E-2</c:v>
                </c:pt>
                <c:pt idx="45" formatCode="0.0%">
                  <c:v>6.1324503311258299E-2</c:v>
                </c:pt>
                <c:pt idx="46" formatCode="0.0%">
                  <c:v>6.7187914126689605E-2</c:v>
                </c:pt>
                <c:pt idx="47" formatCode="0.0%">
                  <c:v>7.4153107495332105E-2</c:v>
                </c:pt>
                <c:pt idx="48" formatCode="0.0%">
                  <c:v>8.1415458294532395E-2</c:v>
                </c:pt>
                <c:pt idx="49" formatCode="0.0%">
                  <c:v>8.7805526036131801E-2</c:v>
                </c:pt>
                <c:pt idx="50" formatCode="0.0%">
                  <c:v>9.3075302790942602E-2</c:v>
                </c:pt>
                <c:pt idx="51" formatCode="0.0%">
                  <c:v>9.68705362939878E-2</c:v>
                </c:pt>
                <c:pt idx="52" formatCode="0.0%">
                  <c:v>9.8170574594176704E-2</c:v>
                </c:pt>
                <c:pt idx="53" formatCode="0.0%">
                  <c:v>0.100281401893067</c:v>
                </c:pt>
                <c:pt idx="54" formatCode="0.0%">
                  <c:v>0.102801336417373</c:v>
                </c:pt>
                <c:pt idx="55" formatCode="0.0%">
                  <c:v>0.107133626260016</c:v>
                </c:pt>
                <c:pt idx="56" formatCode="0.0%">
                  <c:v>0.110085781128152</c:v>
                </c:pt>
                <c:pt idx="57" formatCode="0.0%">
                  <c:v>0.110505836575876</c:v>
                </c:pt>
                <c:pt idx="58" formatCode="0.0%">
                  <c:v>0.110505836575876</c:v>
                </c:pt>
                <c:pt idx="59" formatCode="0.0%">
                  <c:v>0.107555555555556</c:v>
                </c:pt>
                <c:pt idx="60" formatCode="0.0%">
                  <c:v>0.10583804143126201</c:v>
                </c:pt>
                <c:pt idx="61" formatCode="0.0%">
                  <c:v>0.10765401369010601</c:v>
                </c:pt>
                <c:pt idx="62" formatCode="0.0%">
                  <c:v>0.107749535027898</c:v>
                </c:pt>
                <c:pt idx="63" formatCode="0.0%">
                  <c:v>0.10755633013818</c:v>
                </c:pt>
                <c:pt idx="64" formatCode="0.0%">
                  <c:v>0.11100012485953301</c:v>
                </c:pt>
                <c:pt idx="65" formatCode="0.0%">
                  <c:v>0.11084579615433</c:v>
                </c:pt>
                <c:pt idx="66" formatCode="0.0%">
                  <c:v>0.112654710785552</c:v>
                </c:pt>
                <c:pt idx="67" formatCode="0.0%">
                  <c:v>0.11118186449312301</c:v>
                </c:pt>
                <c:pt idx="68" formatCode="0.0%">
                  <c:v>0.10797213622291001</c:v>
                </c:pt>
                <c:pt idx="69" formatCode="0.0%">
                  <c:v>0.107896794370602</c:v>
                </c:pt>
                <c:pt idx="70" formatCode="0.0%">
                  <c:v>0.107732634338139</c:v>
                </c:pt>
                <c:pt idx="71" formatCode="0.0%">
                  <c:v>0.105427567356501</c:v>
                </c:pt>
                <c:pt idx="72" formatCode="0.0%">
                  <c:v>0.102841501564129</c:v>
                </c:pt>
                <c:pt idx="73" formatCode="0.0%">
                  <c:v>9.8886705959397497E-2</c:v>
                </c:pt>
                <c:pt idx="74" formatCode="0.0%">
                  <c:v>0.10019749835418</c:v>
                </c:pt>
                <c:pt idx="75" formatCode="0.0%">
                  <c:v>9.7564204395022502E-2</c:v>
                </c:pt>
                <c:pt idx="76" formatCode="0.0%">
                  <c:v>9.07282132908874E-2</c:v>
                </c:pt>
                <c:pt idx="77" formatCode="0.0%">
                  <c:v>8.9597670725251502E-2</c:v>
                </c:pt>
                <c:pt idx="78" formatCode="0.0%">
                  <c:v>8.7503309504898097E-2</c:v>
                </c:pt>
                <c:pt idx="79" formatCode="0.0%">
                  <c:v>8.9236065139679605E-2</c:v>
                </c:pt>
                <c:pt idx="80" formatCode="0.0%">
                  <c:v>9.2709984152139505E-2</c:v>
                </c:pt>
                <c:pt idx="81" formatCode="0.0%">
                  <c:v>9.3305218766473394E-2</c:v>
                </c:pt>
                <c:pt idx="82" formatCode="0.0%">
                  <c:v>9.4073877225617802E-2</c:v>
                </c:pt>
                <c:pt idx="83" formatCode="0.0%">
                  <c:v>9.2524759191425901E-2</c:v>
                </c:pt>
                <c:pt idx="84" formatCode="0.0%">
                  <c:v>8.9663760896637607E-2</c:v>
                </c:pt>
                <c:pt idx="85" formatCode="0.0%">
                  <c:v>8.6859064163631303E-2</c:v>
                </c:pt>
                <c:pt idx="86" formatCode="0.0%">
                  <c:v>7.9681274900398405E-2</c:v>
                </c:pt>
                <c:pt idx="87" formatCode="0.0%">
                  <c:v>7.8078078078078095E-2</c:v>
                </c:pt>
                <c:pt idx="88" formatCode="0.0%">
                  <c:v>8.0229226361031497E-2</c:v>
                </c:pt>
                <c:pt idx="89" formatCode="0.0%">
                  <c:v>8.0821131208728095E-2</c:v>
                </c:pt>
                <c:pt idx="90" formatCode="0.0%">
                  <c:v>8.49580190693041E-2</c:v>
                </c:pt>
                <c:pt idx="91" formatCode="0.0%">
                  <c:v>8.4590441280135306E-2</c:v>
                </c:pt>
                <c:pt idx="92" formatCode="0.0%">
                  <c:v>8.3741772860943794E-2</c:v>
                </c:pt>
                <c:pt idx="93" formatCode="0.0%">
                  <c:v>8.3680266444629503E-2</c:v>
                </c:pt>
                <c:pt idx="94" formatCode="0.0%">
                  <c:v>8.24145534729879E-2</c:v>
                </c:pt>
                <c:pt idx="95" formatCode="0.0%">
                  <c:v>8.1174200661521506E-2</c:v>
                </c:pt>
                <c:pt idx="96" formatCode="0.0%">
                  <c:v>8.0556320572844994E-2</c:v>
                </c:pt>
                <c:pt idx="97" formatCode="0.0%">
                  <c:v>7.8198397347333498E-2</c:v>
                </c:pt>
                <c:pt idx="98" formatCode="0.0%">
                  <c:v>8.0279950596953503E-2</c:v>
                </c:pt>
                <c:pt idx="99" formatCode="0.0%">
                  <c:v>8.1099469315553202E-2</c:v>
                </c:pt>
                <c:pt idx="100" formatCode="0.0%">
                  <c:v>8.1099469315553202E-2</c:v>
                </c:pt>
                <c:pt idx="101" formatCode="0.0%">
                  <c:v>8.1696672122203995E-2</c:v>
                </c:pt>
                <c:pt idx="102" formatCode="0.0%">
                  <c:v>7.4910492977141294E-2</c:v>
                </c:pt>
                <c:pt idx="103" formatCode="0.0%">
                  <c:v>7.2528703444413298E-2</c:v>
                </c:pt>
                <c:pt idx="104" formatCode="0.0%">
                  <c:v>7.1317169998582203E-2</c:v>
                </c:pt>
                <c:pt idx="105" formatCode="0.0%">
                  <c:v>7.0145423438836604E-2</c:v>
                </c:pt>
                <c:pt idx="106" formatCode="0.0%">
                  <c:v>7.1521082170096395E-2</c:v>
                </c:pt>
                <c:pt idx="107" formatCode="0.0%">
                  <c:v>7.3107426099495304E-2</c:v>
                </c:pt>
                <c:pt idx="108" formatCode="0.0%">
                  <c:v>7.0578109309998596E-2</c:v>
                </c:pt>
                <c:pt idx="109" formatCode="0.0%">
                  <c:v>6.97641172265904E-2</c:v>
                </c:pt>
                <c:pt idx="110" formatCode="0.0%">
                  <c:v>6.8656716417910393E-2</c:v>
                </c:pt>
                <c:pt idx="111" formatCode="0.0%">
                  <c:v>6.7521367521367504E-2</c:v>
                </c:pt>
                <c:pt idx="112" formatCode="0.0%">
                  <c:v>6.4108092568635894E-2</c:v>
                </c:pt>
                <c:pt idx="113" formatCode="0.0%">
                  <c:v>6.0228753438540603E-2</c:v>
                </c:pt>
                <c:pt idx="114" formatCode="0.0%">
                  <c:v>6.1513967289043299E-2</c:v>
                </c:pt>
                <c:pt idx="115" formatCode="0.0%">
                  <c:v>6.1949458483754501E-2</c:v>
                </c:pt>
                <c:pt idx="116" formatCode="0.0%">
                  <c:v>6.0671256454388998E-2</c:v>
                </c:pt>
                <c:pt idx="117" formatCode="0.0%">
                  <c:v>5.8244111349036398E-2</c:v>
                </c:pt>
                <c:pt idx="118" formatCode="0.0%">
                  <c:v>5.66841880948998E-2</c:v>
                </c:pt>
                <c:pt idx="119" formatCode="0.0%">
                  <c:v>5.2266288951841398E-2</c:v>
                </c:pt>
                <c:pt idx="120" formatCode="0.0%">
                  <c:v>5.4369484770851101E-2</c:v>
                </c:pt>
                <c:pt idx="121" formatCode="0.0%">
                  <c:v>5.5770609318996398E-2</c:v>
                </c:pt>
                <c:pt idx="122" formatCode="0.0%">
                  <c:v>5.30794749747584E-2</c:v>
                </c:pt>
                <c:pt idx="123" formatCode="0.0%">
                  <c:v>5.1233671988388997E-2</c:v>
                </c:pt>
                <c:pt idx="124" formatCode="0.0%">
                  <c:v>5.1816471269358802E-2</c:v>
                </c:pt>
                <c:pt idx="125" formatCode="0.0%">
                  <c:v>5.3458213256484102E-2</c:v>
                </c:pt>
                <c:pt idx="126" formatCode="0.0%">
                  <c:v>5.3211541249818799E-2</c:v>
                </c:pt>
                <c:pt idx="127" formatCode="0.0%">
                  <c:v>5.4265815438189202E-2</c:v>
                </c:pt>
                <c:pt idx="128" formatCode="0.0%">
                  <c:v>5.5296177414648401E-2</c:v>
                </c:pt>
                <c:pt idx="129" formatCode="0.0%">
                  <c:v>5.7754324245089403E-2</c:v>
                </c:pt>
                <c:pt idx="130" formatCode="0.0%">
                  <c:v>5.8504398826979498E-2</c:v>
                </c:pt>
                <c:pt idx="131" formatCode="0.0%">
                  <c:v>6.0459669155321298E-2</c:v>
                </c:pt>
                <c:pt idx="132" formatCode="0.0%">
                  <c:v>5.8797653958944297E-2</c:v>
                </c:pt>
                <c:pt idx="133" formatCode="0.0%">
                  <c:v>5.8201058201058198E-2</c:v>
                </c:pt>
                <c:pt idx="134" formatCode="0.0%">
                  <c:v>6.1084319742802901E-2</c:v>
                </c:pt>
                <c:pt idx="135" formatCode="0.0%">
                  <c:v>6.0968494749124899E-2</c:v>
                </c:pt>
                <c:pt idx="136" formatCode="0.0%">
                  <c:v>5.96383785360163E-2</c:v>
                </c:pt>
                <c:pt idx="137" formatCode="0.0%">
                  <c:v>5.6757149078240698E-2</c:v>
                </c:pt>
                <c:pt idx="138" formatCode="0.0%">
                  <c:v>5.3571428571428603E-2</c:v>
                </c:pt>
                <c:pt idx="139" formatCode="0.0%">
                  <c:v>4.9913941480206503E-2</c:v>
                </c:pt>
                <c:pt idx="140" formatCode="0.0%">
                  <c:v>4.7298265730256597E-2</c:v>
                </c:pt>
                <c:pt idx="141" formatCode="0.0%">
                  <c:v>4.54480080540774E-2</c:v>
                </c:pt>
                <c:pt idx="142" formatCode="0.0%">
                  <c:v>4.0293567419772601E-2</c:v>
                </c:pt>
                <c:pt idx="143" formatCode="0.0%">
                  <c:v>3.7566825603236501E-2</c:v>
                </c:pt>
                <c:pt idx="144" formatCode="0.0%">
                  <c:v>3.6973097396058099E-2</c:v>
                </c:pt>
                <c:pt idx="145" formatCode="0.0%">
                  <c:v>3.58059914407989E-2</c:v>
                </c:pt>
                <c:pt idx="146" formatCode="0.0%">
                  <c:v>3.4305317324185298E-2</c:v>
                </c:pt>
                <c:pt idx="147" formatCode="0.0%">
                  <c:v>3.5643564356435599E-2</c:v>
                </c:pt>
              </c:numCache>
            </c:numRef>
          </c:val>
          <c:smooth val="0"/>
        </c:ser>
        <c:ser>
          <c:idx val="2"/>
          <c:order val="2"/>
          <c:tx>
            <c:strRef>
              <c:f>'Unemployment Ed'!$F$1</c:f>
              <c:strCache>
                <c:ptCount val="1"/>
                <c:pt idx="0">
                  <c:v>Some College or Associates</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Ed'!$F$2:$F$159</c:f>
              <c:numCache>
                <c:formatCode>General</c:formatCode>
                <c:ptCount val="158"/>
                <c:pt idx="3" formatCode="0.0%">
                  <c:v>4.3107608171143598E-2</c:v>
                </c:pt>
                <c:pt idx="4" formatCode="0.0%">
                  <c:v>4.3638107416879797E-2</c:v>
                </c:pt>
                <c:pt idx="5" formatCode="0.0%">
                  <c:v>4.3700159489633197E-2</c:v>
                </c:pt>
                <c:pt idx="6" formatCode="0.0%">
                  <c:v>4.2215088282503997E-2</c:v>
                </c:pt>
                <c:pt idx="7" formatCode="0.0%">
                  <c:v>4.0012959663048797E-2</c:v>
                </c:pt>
                <c:pt idx="8" formatCode="0.0%">
                  <c:v>4.0292445166531299E-2</c:v>
                </c:pt>
                <c:pt idx="9" formatCode="0.0%">
                  <c:v>4.07864803379916E-2</c:v>
                </c:pt>
                <c:pt idx="10" formatCode="0.0%">
                  <c:v>4.21154155280501E-2</c:v>
                </c:pt>
                <c:pt idx="11" formatCode="0.0%">
                  <c:v>4.2271494656245003E-2</c:v>
                </c:pt>
                <c:pt idx="12" formatCode="0.0%">
                  <c:v>4.2213438735177897E-2</c:v>
                </c:pt>
                <c:pt idx="13" formatCode="0.0%">
                  <c:v>4.2683887226334899E-2</c:v>
                </c:pt>
                <c:pt idx="14" formatCode="0.0%">
                  <c:v>4.5310519645120402E-2</c:v>
                </c:pt>
                <c:pt idx="15" formatCode="0.0%">
                  <c:v>4.7603782657477202E-2</c:v>
                </c:pt>
                <c:pt idx="16" formatCode="0.0%">
                  <c:v>4.7835990888382703E-2</c:v>
                </c:pt>
                <c:pt idx="17" formatCode="0.0%">
                  <c:v>4.6369636963696399E-2</c:v>
                </c:pt>
                <c:pt idx="18" formatCode="0.0%">
                  <c:v>4.47512893029446E-2</c:v>
                </c:pt>
                <c:pt idx="19" formatCode="0.0%">
                  <c:v>4.5462087273933999E-2</c:v>
                </c:pt>
                <c:pt idx="20" formatCode="0.0%">
                  <c:v>4.6867291563887498E-2</c:v>
                </c:pt>
                <c:pt idx="21" formatCode="0.0%">
                  <c:v>4.6436109758077597E-2</c:v>
                </c:pt>
                <c:pt idx="22" formatCode="0.0%">
                  <c:v>4.7324768255000801E-2</c:v>
                </c:pt>
                <c:pt idx="23" formatCode="0.0%">
                  <c:v>4.83818241255312E-2</c:v>
                </c:pt>
                <c:pt idx="24" formatCode="0.0%">
                  <c:v>4.67584148565744E-2</c:v>
                </c:pt>
                <c:pt idx="25" formatCode="0.0%">
                  <c:v>4.7370195549561699E-2</c:v>
                </c:pt>
                <c:pt idx="26" formatCode="0.0%">
                  <c:v>4.4697484704282801E-2</c:v>
                </c:pt>
                <c:pt idx="27" formatCode="0.0%">
                  <c:v>4.5824847250509199E-2</c:v>
                </c:pt>
                <c:pt idx="28" formatCode="0.0%">
                  <c:v>4.7731489289930901E-2</c:v>
                </c:pt>
                <c:pt idx="29" formatCode="0.0%">
                  <c:v>4.8804780876494001E-2</c:v>
                </c:pt>
                <c:pt idx="30" formatCode="0.0%">
                  <c:v>5.1037207770826501E-2</c:v>
                </c:pt>
                <c:pt idx="31" formatCode="0.0%">
                  <c:v>5.14693674248713E-2</c:v>
                </c:pt>
                <c:pt idx="32" formatCode="0.0%">
                  <c:v>4.9816727757414199E-2</c:v>
                </c:pt>
                <c:pt idx="33" formatCode="0.0%">
                  <c:v>5.0058992078206702E-2</c:v>
                </c:pt>
                <c:pt idx="34" formatCode="0.0%">
                  <c:v>4.8942701227830801E-2</c:v>
                </c:pt>
                <c:pt idx="35" formatCode="0.0%">
                  <c:v>4.7348484848484897E-2</c:v>
                </c:pt>
                <c:pt idx="36" formatCode="0.0%">
                  <c:v>4.6366782006920397E-2</c:v>
                </c:pt>
                <c:pt idx="37" formatCode="0.0%">
                  <c:v>4.2827657378741002E-2</c:v>
                </c:pt>
                <c:pt idx="38" formatCode="0.0%">
                  <c:v>4.1382833787465899E-2</c:v>
                </c:pt>
                <c:pt idx="39" formatCode="0.0%">
                  <c:v>3.8151260504201701E-2</c:v>
                </c:pt>
                <c:pt idx="40" formatCode="0.0%">
                  <c:v>3.5845281760586899E-2</c:v>
                </c:pt>
                <c:pt idx="41" formatCode="0.0%">
                  <c:v>3.7411024664790599E-2</c:v>
                </c:pt>
                <c:pt idx="42" formatCode="0.0%">
                  <c:v>3.57613711272248E-2</c:v>
                </c:pt>
                <c:pt idx="43" formatCode="0.0%">
                  <c:v>3.6721311475409801E-2</c:v>
                </c:pt>
                <c:pt idx="44" formatCode="0.0%">
                  <c:v>3.6541005291005298E-2</c:v>
                </c:pt>
                <c:pt idx="45" formatCode="0.0%">
                  <c:v>3.58982881834801E-2</c:v>
                </c:pt>
                <c:pt idx="46" formatCode="0.0%">
                  <c:v>3.5530466544911203E-2</c:v>
                </c:pt>
                <c:pt idx="47" formatCode="0.0%">
                  <c:v>3.66414722313506E-2</c:v>
                </c:pt>
                <c:pt idx="48" formatCode="0.0%">
                  <c:v>3.6428687591478298E-2</c:v>
                </c:pt>
                <c:pt idx="49" formatCode="0.0%">
                  <c:v>3.7222043184015501E-2</c:v>
                </c:pt>
                <c:pt idx="50" formatCode="0.0%">
                  <c:v>3.8349983886561398E-2</c:v>
                </c:pt>
                <c:pt idx="51" formatCode="0.0%">
                  <c:v>4.2711535350266901E-2</c:v>
                </c:pt>
                <c:pt idx="52" formatCode="0.0%">
                  <c:v>4.7742353131574697E-2</c:v>
                </c:pt>
                <c:pt idx="53" formatCode="0.0%">
                  <c:v>5.19692760254944E-2</c:v>
                </c:pt>
                <c:pt idx="54" formatCode="0.0%">
                  <c:v>5.9213719462870101E-2</c:v>
                </c:pt>
                <c:pt idx="55" formatCode="0.0%">
                  <c:v>6.4598656859609901E-2</c:v>
                </c:pt>
                <c:pt idx="56" formatCode="0.0%">
                  <c:v>7.0897293875613304E-2</c:v>
                </c:pt>
                <c:pt idx="57" formatCode="0.0%">
                  <c:v>7.4201628052598598E-2</c:v>
                </c:pt>
                <c:pt idx="58" formatCode="0.0%">
                  <c:v>7.4201628052598598E-2</c:v>
                </c:pt>
                <c:pt idx="59" formatCode="0.0%">
                  <c:v>8.2551883166794807E-2</c:v>
                </c:pt>
                <c:pt idx="60" formatCode="0.0%">
                  <c:v>9.0043023970497904E-2</c:v>
                </c:pt>
                <c:pt idx="61" formatCode="0.0%">
                  <c:v>9.1465279902110702E-2</c:v>
                </c:pt>
                <c:pt idx="62" formatCode="0.0%">
                  <c:v>9.3023255813953501E-2</c:v>
                </c:pt>
                <c:pt idx="63" formatCode="0.0%">
                  <c:v>9.4506163445442104E-2</c:v>
                </c:pt>
                <c:pt idx="64" formatCode="0.0%">
                  <c:v>9.4222625529340603E-2</c:v>
                </c:pt>
                <c:pt idx="65" formatCode="0.0%">
                  <c:v>9.2720191731575793E-2</c:v>
                </c:pt>
                <c:pt idx="66" formatCode="0.0%">
                  <c:v>9.3197482768954204E-2</c:v>
                </c:pt>
                <c:pt idx="67" formatCode="0.0%">
                  <c:v>9.0976661215995194E-2</c:v>
                </c:pt>
                <c:pt idx="68" formatCode="0.0%">
                  <c:v>9.0787914691943097E-2</c:v>
                </c:pt>
                <c:pt idx="69" formatCode="0.0%">
                  <c:v>9.0868859713822095E-2</c:v>
                </c:pt>
                <c:pt idx="70" formatCode="0.0%">
                  <c:v>9.2132505175983398E-2</c:v>
                </c:pt>
                <c:pt idx="71" formatCode="0.0%">
                  <c:v>8.8104420053396595E-2</c:v>
                </c:pt>
                <c:pt idx="72" formatCode="0.0%">
                  <c:v>8.4469472436277407E-2</c:v>
                </c:pt>
                <c:pt idx="73" formatCode="0.0%">
                  <c:v>8.6037511164036906E-2</c:v>
                </c:pt>
                <c:pt idx="74" formatCode="0.0%">
                  <c:v>8.4448409158489501E-2</c:v>
                </c:pt>
                <c:pt idx="75" formatCode="0.0%">
                  <c:v>7.9154887665526003E-2</c:v>
                </c:pt>
                <c:pt idx="76" formatCode="0.0%">
                  <c:v>7.4766355140186896E-2</c:v>
                </c:pt>
                <c:pt idx="77" formatCode="0.0%">
                  <c:v>7.2727272727272696E-2</c:v>
                </c:pt>
                <c:pt idx="78" formatCode="0.0%">
                  <c:v>7.04267832906047E-2</c:v>
                </c:pt>
                <c:pt idx="79" formatCode="0.0%">
                  <c:v>6.9155446756425903E-2</c:v>
                </c:pt>
                <c:pt idx="80" formatCode="0.0%">
                  <c:v>6.7005545286506499E-2</c:v>
                </c:pt>
                <c:pt idx="81" formatCode="0.0%">
                  <c:v>6.8800247371675893E-2</c:v>
                </c:pt>
                <c:pt idx="82" formatCode="0.0%">
                  <c:v>6.5998457979953795E-2</c:v>
                </c:pt>
                <c:pt idx="83" formatCode="0.0%">
                  <c:v>6.7360685854256003E-2</c:v>
                </c:pt>
                <c:pt idx="84" formatCode="0.0%">
                  <c:v>6.8046886892982203E-2</c:v>
                </c:pt>
                <c:pt idx="85" formatCode="0.0%">
                  <c:v>6.7355937357457804E-2</c:v>
                </c:pt>
                <c:pt idx="86" formatCode="0.0%">
                  <c:v>6.9090909090909106E-2</c:v>
                </c:pt>
                <c:pt idx="87" formatCode="0.0%">
                  <c:v>7.1905339805825197E-2</c:v>
                </c:pt>
                <c:pt idx="88" formatCode="0.0%">
                  <c:v>7.2816276579470707E-2</c:v>
                </c:pt>
                <c:pt idx="89" formatCode="0.0%">
                  <c:v>7.3565323565323595E-2</c:v>
                </c:pt>
                <c:pt idx="90" formatCode="0.0%">
                  <c:v>7.2265327856382205E-2</c:v>
                </c:pt>
                <c:pt idx="91" formatCode="0.0%">
                  <c:v>7.1243720505404201E-2</c:v>
                </c:pt>
                <c:pt idx="92" formatCode="0.0%">
                  <c:v>7.1352013474200005E-2</c:v>
                </c:pt>
                <c:pt idx="93" formatCode="0.0%">
                  <c:v>6.9242658423493003E-2</c:v>
                </c:pt>
                <c:pt idx="94" formatCode="0.0%">
                  <c:v>7.2086128881260703E-2</c:v>
                </c:pt>
                <c:pt idx="95" formatCode="0.0%">
                  <c:v>7.4601188614325895E-2</c:v>
                </c:pt>
                <c:pt idx="96" formatCode="0.0%">
                  <c:v>7.4045084533500297E-2</c:v>
                </c:pt>
                <c:pt idx="97" formatCode="0.0%">
                  <c:v>7.4155193992490598E-2</c:v>
                </c:pt>
                <c:pt idx="98" formatCode="0.0%">
                  <c:v>7.6706764568036295E-2</c:v>
                </c:pt>
                <c:pt idx="99" formatCode="0.0%">
                  <c:v>7.6983751380343898E-2</c:v>
                </c:pt>
                <c:pt idx="100" formatCode="0.0%">
                  <c:v>7.9042670445599095E-2</c:v>
                </c:pt>
                <c:pt idx="101" formatCode="0.0%">
                  <c:v>7.8897637795275602E-2</c:v>
                </c:pt>
                <c:pt idx="102" formatCode="0.0%">
                  <c:v>7.7342897239981306E-2</c:v>
                </c:pt>
                <c:pt idx="103" formatCode="0.0%">
                  <c:v>7.68994627782041E-2</c:v>
                </c:pt>
                <c:pt idx="104" formatCode="0.0%">
                  <c:v>7.5854700854700904E-2</c:v>
                </c:pt>
                <c:pt idx="105" formatCode="0.0%">
                  <c:v>7.6688053773296697E-2</c:v>
                </c:pt>
                <c:pt idx="106" formatCode="0.0%">
                  <c:v>7.5336185819070894E-2</c:v>
                </c:pt>
                <c:pt idx="107" formatCode="0.0%">
                  <c:v>7.0838433292533698E-2</c:v>
                </c:pt>
                <c:pt idx="108" formatCode="0.0%">
                  <c:v>6.86721361288362E-2</c:v>
                </c:pt>
                <c:pt idx="109" formatCode="0.0%">
                  <c:v>6.6385669125395202E-2</c:v>
                </c:pt>
                <c:pt idx="110" formatCode="0.0%">
                  <c:v>6.5507420176885003E-2</c:v>
                </c:pt>
                <c:pt idx="111" formatCode="0.0%">
                  <c:v>6.3487332339791397E-2</c:v>
                </c:pt>
                <c:pt idx="112" formatCode="0.0%">
                  <c:v>6.0313630880578999E-2</c:v>
                </c:pt>
                <c:pt idx="113" formatCode="0.0%">
                  <c:v>5.8538798971411302E-2</c:v>
                </c:pt>
                <c:pt idx="114" formatCode="0.0%">
                  <c:v>5.9011893870082398E-2</c:v>
                </c:pt>
                <c:pt idx="115" formatCode="0.0%">
                  <c:v>5.8661357022514897E-2</c:v>
                </c:pt>
                <c:pt idx="116" formatCode="0.0%">
                  <c:v>5.7922668688400299E-2</c:v>
                </c:pt>
                <c:pt idx="117" formatCode="0.0%">
                  <c:v>5.6445575684982797E-2</c:v>
                </c:pt>
                <c:pt idx="118" formatCode="0.0%">
                  <c:v>5.4475285735490597E-2</c:v>
                </c:pt>
                <c:pt idx="119" formatCode="0.0%">
                  <c:v>5.3816338700059599E-2</c:v>
                </c:pt>
                <c:pt idx="120" formatCode="0.0%">
                  <c:v>5.3876085004489697E-2</c:v>
                </c:pt>
                <c:pt idx="121" formatCode="0.0%">
                  <c:v>5.5380459252588901E-2</c:v>
                </c:pt>
                <c:pt idx="122" formatCode="0.0%">
                  <c:v>5.1115802171290699E-2</c:v>
                </c:pt>
                <c:pt idx="123" formatCode="0.0%">
                  <c:v>5.0593004053445398E-2</c:v>
                </c:pt>
                <c:pt idx="124" formatCode="0.0%">
                  <c:v>5.0674662668665597E-2</c:v>
                </c:pt>
                <c:pt idx="125" formatCode="0.0%">
                  <c:v>4.9103780689862903E-2</c:v>
                </c:pt>
                <c:pt idx="126" formatCode="0.0%">
                  <c:v>4.79608981212769E-2</c:v>
                </c:pt>
                <c:pt idx="127" formatCode="0.0%">
                  <c:v>4.7035082272586203E-2</c:v>
                </c:pt>
                <c:pt idx="128" formatCode="0.0%">
                  <c:v>4.5684476762567199E-2</c:v>
                </c:pt>
                <c:pt idx="129" formatCode="0.0%">
                  <c:v>4.3582375478927203E-2</c:v>
                </c:pt>
                <c:pt idx="130" formatCode="0.0%">
                  <c:v>4.25463851567498E-2</c:v>
                </c:pt>
                <c:pt idx="131" formatCode="0.0%">
                  <c:v>4.0178571428571397E-2</c:v>
                </c:pt>
                <c:pt idx="132" formatCode="0.0%">
                  <c:v>3.8834951456310697E-2</c:v>
                </c:pt>
                <c:pt idx="133" formatCode="0.0%">
                  <c:v>3.6163772502788002E-2</c:v>
                </c:pt>
                <c:pt idx="134" formatCode="0.0%">
                  <c:v>3.7579617834394903E-2</c:v>
                </c:pt>
                <c:pt idx="135" formatCode="0.0%">
                  <c:v>3.8028838535889703E-2</c:v>
                </c:pt>
                <c:pt idx="136" formatCode="0.0%">
                  <c:v>3.85159566105958E-2</c:v>
                </c:pt>
                <c:pt idx="137" formatCode="0.0%">
                  <c:v>3.8515735086895299E-2</c:v>
                </c:pt>
                <c:pt idx="138" formatCode="0.0%">
                  <c:v>3.8981208262152497E-2</c:v>
                </c:pt>
                <c:pt idx="139" formatCode="0.0%">
                  <c:v>3.7365716954694102E-2</c:v>
                </c:pt>
                <c:pt idx="140" formatCode="0.0%">
                  <c:v>3.6343784121042E-2</c:v>
                </c:pt>
                <c:pt idx="141" formatCode="0.0%">
                  <c:v>3.5205758097324402E-2</c:v>
                </c:pt>
                <c:pt idx="142" formatCode="0.0%">
                  <c:v>3.4531693472090799E-2</c:v>
                </c:pt>
                <c:pt idx="143" formatCode="0.0%">
                  <c:v>3.57030512739855E-2</c:v>
                </c:pt>
                <c:pt idx="144" formatCode="0.0%">
                  <c:v>3.6627723397537101E-2</c:v>
                </c:pt>
                <c:pt idx="145" formatCode="0.0%">
                  <c:v>3.86871729824005E-2</c:v>
                </c:pt>
                <c:pt idx="146" formatCode="0.0%">
                  <c:v>3.6779794790844499E-2</c:v>
                </c:pt>
                <c:pt idx="147" formatCode="0.0%">
                  <c:v>3.8363982244768502E-2</c:v>
                </c:pt>
              </c:numCache>
            </c:numRef>
          </c:val>
          <c:smooth val="0"/>
        </c:ser>
        <c:ser>
          <c:idx val="3"/>
          <c:order val="3"/>
          <c:tx>
            <c:strRef>
              <c:f>'Unemployment Ed'!$H$1</c:f>
              <c:strCache>
                <c:ptCount val="1"/>
                <c:pt idx="0">
                  <c:v>Bachelor's Degree or Higher</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Ed'!$H$2:$H$159</c:f>
              <c:numCache>
                <c:formatCode>General</c:formatCode>
                <c:ptCount val="158"/>
                <c:pt idx="3" formatCode="0.0%">
                  <c:v>3.3238815374921203E-2</c:v>
                </c:pt>
                <c:pt idx="4" formatCode="0.0%">
                  <c:v>3.23953653345945E-2</c:v>
                </c:pt>
                <c:pt idx="5" formatCode="0.0%">
                  <c:v>3.1245081064064199E-2</c:v>
                </c:pt>
                <c:pt idx="6" formatCode="0.0%">
                  <c:v>2.99326124431907E-2</c:v>
                </c:pt>
                <c:pt idx="7" formatCode="0.0%">
                  <c:v>2.7071305975971301E-2</c:v>
                </c:pt>
                <c:pt idx="8" formatCode="0.0%">
                  <c:v>2.6940745931635899E-2</c:v>
                </c:pt>
                <c:pt idx="9" formatCode="0.0%">
                  <c:v>2.8188647099821901E-2</c:v>
                </c:pt>
                <c:pt idx="10" formatCode="0.0%">
                  <c:v>2.8811339650258099E-2</c:v>
                </c:pt>
                <c:pt idx="11" formatCode="0.0%">
                  <c:v>2.8802464381979202E-2</c:v>
                </c:pt>
                <c:pt idx="12" formatCode="0.0%">
                  <c:v>2.7784209307710101E-2</c:v>
                </c:pt>
                <c:pt idx="13" formatCode="0.0%">
                  <c:v>2.7991387265456798E-2</c:v>
                </c:pt>
                <c:pt idx="14" formatCode="0.0%">
                  <c:v>2.84509202453988E-2</c:v>
                </c:pt>
                <c:pt idx="15" formatCode="0.0%">
                  <c:v>2.7010622154779999E-2</c:v>
                </c:pt>
                <c:pt idx="16" formatCode="0.0%">
                  <c:v>2.75670397355968E-2</c:v>
                </c:pt>
                <c:pt idx="17" formatCode="0.0%">
                  <c:v>2.6702468859551E-2</c:v>
                </c:pt>
                <c:pt idx="18" formatCode="0.0%">
                  <c:v>2.5899814471243E-2</c:v>
                </c:pt>
                <c:pt idx="19" formatCode="0.0%">
                  <c:v>2.69910522812985E-2</c:v>
                </c:pt>
                <c:pt idx="20" formatCode="0.0%">
                  <c:v>2.6782402255360199E-2</c:v>
                </c:pt>
                <c:pt idx="21" formatCode="0.0%">
                  <c:v>2.6161278335191399E-2</c:v>
                </c:pt>
                <c:pt idx="22" formatCode="0.0%">
                  <c:v>2.4944485566247201E-2</c:v>
                </c:pt>
                <c:pt idx="23" formatCode="0.0%">
                  <c:v>2.4770305034913599E-2</c:v>
                </c:pt>
                <c:pt idx="24" formatCode="0.0%">
                  <c:v>2.5797101449275401E-2</c:v>
                </c:pt>
                <c:pt idx="25" formatCode="0.0%">
                  <c:v>2.3951237002509899E-2</c:v>
                </c:pt>
                <c:pt idx="26" formatCode="0.0%">
                  <c:v>2.19335604770017E-2</c:v>
                </c:pt>
                <c:pt idx="27" formatCode="0.0%">
                  <c:v>2.2115452554228799E-2</c:v>
                </c:pt>
                <c:pt idx="28" formatCode="0.0%">
                  <c:v>2.1805094912144499E-2</c:v>
                </c:pt>
                <c:pt idx="29" formatCode="0.0%">
                  <c:v>2.30551626591231E-2</c:v>
                </c:pt>
                <c:pt idx="30" formatCode="0.0%">
                  <c:v>2.4812136679427201E-2</c:v>
                </c:pt>
                <c:pt idx="31" formatCode="0.0%">
                  <c:v>2.47587968217934E-2</c:v>
                </c:pt>
                <c:pt idx="32" formatCode="0.0%">
                  <c:v>2.4010797755203501E-2</c:v>
                </c:pt>
                <c:pt idx="33" formatCode="0.0%">
                  <c:v>2.2507810281170101E-2</c:v>
                </c:pt>
                <c:pt idx="34" formatCode="0.0%">
                  <c:v>2.3359840954274399E-2</c:v>
                </c:pt>
                <c:pt idx="35" formatCode="0.0%">
                  <c:v>2.2851465474416299E-2</c:v>
                </c:pt>
                <c:pt idx="36" formatCode="0.0%">
                  <c:v>2.3027477572932099E-2</c:v>
                </c:pt>
                <c:pt idx="37" formatCode="0.0%">
                  <c:v>2.3560209424083801E-2</c:v>
                </c:pt>
                <c:pt idx="38" formatCode="0.0%">
                  <c:v>2.4514666288791301E-2</c:v>
                </c:pt>
                <c:pt idx="39" formatCode="0.0%">
                  <c:v>2.37874795242504E-2</c:v>
                </c:pt>
                <c:pt idx="40" formatCode="0.0%">
                  <c:v>2.3320895522388099E-2</c:v>
                </c:pt>
                <c:pt idx="41" formatCode="0.0%">
                  <c:v>2.4288887296696999E-2</c:v>
                </c:pt>
                <c:pt idx="42" formatCode="0.0%">
                  <c:v>2.37346296825851E-2</c:v>
                </c:pt>
                <c:pt idx="43" formatCode="0.0%">
                  <c:v>2.5356914553590501E-2</c:v>
                </c:pt>
                <c:pt idx="44" formatCode="0.0%">
                  <c:v>2.6082052728041701E-2</c:v>
                </c:pt>
                <c:pt idx="45" formatCode="0.0%">
                  <c:v>2.8425757787400498E-2</c:v>
                </c:pt>
                <c:pt idx="46" formatCode="0.0%">
                  <c:v>2.8875591427776199E-2</c:v>
                </c:pt>
                <c:pt idx="47" formatCode="0.0%">
                  <c:v>3.08379264634061E-2</c:v>
                </c:pt>
                <c:pt idx="48" formatCode="0.0%">
                  <c:v>3.1190593536576799E-2</c:v>
                </c:pt>
                <c:pt idx="49" formatCode="0.0%">
                  <c:v>3.1678687597228097E-2</c:v>
                </c:pt>
                <c:pt idx="50" formatCode="0.0%">
                  <c:v>3.2317636195752501E-2</c:v>
                </c:pt>
                <c:pt idx="51" formatCode="0.0%">
                  <c:v>3.4477866061294E-2</c:v>
                </c:pt>
                <c:pt idx="52" formatCode="0.0%">
                  <c:v>3.4756703078450801E-2</c:v>
                </c:pt>
                <c:pt idx="53" formatCode="0.0%">
                  <c:v>3.4708858955170702E-2</c:v>
                </c:pt>
                <c:pt idx="54" formatCode="0.0%">
                  <c:v>3.59187178019462E-2</c:v>
                </c:pt>
                <c:pt idx="55" formatCode="0.0%">
                  <c:v>3.67203219315895E-2</c:v>
                </c:pt>
                <c:pt idx="56" formatCode="0.0%">
                  <c:v>3.7983824378971701E-2</c:v>
                </c:pt>
                <c:pt idx="57" formatCode="0.0%">
                  <c:v>3.8598273235144698E-2</c:v>
                </c:pt>
                <c:pt idx="58" formatCode="0.0%">
                  <c:v>3.8598273235144698E-2</c:v>
                </c:pt>
                <c:pt idx="59" formatCode="0.0%">
                  <c:v>4.1892485718470797E-2</c:v>
                </c:pt>
                <c:pt idx="60" formatCode="0.0%">
                  <c:v>4.3611883506512503E-2</c:v>
                </c:pt>
                <c:pt idx="61" formatCode="0.0%">
                  <c:v>4.4962713847053699E-2</c:v>
                </c:pt>
                <c:pt idx="62" formatCode="0.0%">
                  <c:v>4.5835458718939001E-2</c:v>
                </c:pt>
                <c:pt idx="63" formatCode="0.0%">
                  <c:v>4.5487627365356602E-2</c:v>
                </c:pt>
                <c:pt idx="64" formatCode="0.0%">
                  <c:v>4.5309554878932901E-2</c:v>
                </c:pt>
                <c:pt idx="65" formatCode="0.0%">
                  <c:v>4.5100303074036702E-2</c:v>
                </c:pt>
                <c:pt idx="66" formatCode="0.0%">
                  <c:v>4.4329303396660899E-2</c:v>
                </c:pt>
                <c:pt idx="67" formatCode="0.0%">
                  <c:v>4.3094160741219599E-2</c:v>
                </c:pt>
                <c:pt idx="68" formatCode="0.0%">
                  <c:v>4.2920886748353301E-2</c:v>
                </c:pt>
                <c:pt idx="69" formatCode="0.0%">
                  <c:v>4.3988475862553597E-2</c:v>
                </c:pt>
                <c:pt idx="70" formatCode="0.0%">
                  <c:v>4.4038742944742498E-2</c:v>
                </c:pt>
                <c:pt idx="71" formatCode="0.0%">
                  <c:v>4.2173672566371702E-2</c:v>
                </c:pt>
                <c:pt idx="72" formatCode="0.0%">
                  <c:v>4.1839270919635498E-2</c:v>
                </c:pt>
                <c:pt idx="73" formatCode="0.0%">
                  <c:v>4.0756013745704499E-2</c:v>
                </c:pt>
                <c:pt idx="74" formatCode="0.0%">
                  <c:v>4.09280678940524E-2</c:v>
                </c:pt>
                <c:pt idx="75" formatCode="0.0%">
                  <c:v>4.1476226209154803E-2</c:v>
                </c:pt>
                <c:pt idx="76" formatCode="0.0%">
                  <c:v>4.4113630155695201E-2</c:v>
                </c:pt>
                <c:pt idx="77" formatCode="0.0%">
                  <c:v>4.4389810831113902E-2</c:v>
                </c:pt>
                <c:pt idx="78" formatCode="0.0%">
                  <c:v>4.5439039366855401E-2</c:v>
                </c:pt>
                <c:pt idx="79" formatCode="0.0%">
                  <c:v>4.4688198253097701E-2</c:v>
                </c:pt>
                <c:pt idx="80" formatCode="0.0%">
                  <c:v>4.3973831523571899E-2</c:v>
                </c:pt>
                <c:pt idx="81" formatCode="0.0%">
                  <c:v>4.2616118841164202E-2</c:v>
                </c:pt>
                <c:pt idx="82" formatCode="0.0%">
                  <c:v>4.1876046901172498E-2</c:v>
                </c:pt>
                <c:pt idx="83" formatCode="0.0%">
                  <c:v>4.2668269230769197E-2</c:v>
                </c:pt>
                <c:pt idx="84" formatCode="0.0%">
                  <c:v>4.1546990848974702E-2</c:v>
                </c:pt>
                <c:pt idx="85" formatCode="0.0%">
                  <c:v>4.08448827292111E-2</c:v>
                </c:pt>
                <c:pt idx="86" formatCode="0.0%">
                  <c:v>3.9592760180995501E-2</c:v>
                </c:pt>
                <c:pt idx="87" formatCode="0.0%">
                  <c:v>3.8210189383835698E-2</c:v>
                </c:pt>
                <c:pt idx="88" formatCode="0.0%">
                  <c:v>3.5616984517243697E-2</c:v>
                </c:pt>
                <c:pt idx="89" formatCode="0.0%">
                  <c:v>3.4980787067708997E-2</c:v>
                </c:pt>
                <c:pt idx="90" formatCode="0.0%">
                  <c:v>3.4281932495036402E-2</c:v>
                </c:pt>
                <c:pt idx="91" formatCode="0.0%">
                  <c:v>3.6083156779661001E-2</c:v>
                </c:pt>
                <c:pt idx="92" formatCode="0.0%">
                  <c:v>3.7154568293005397E-2</c:v>
                </c:pt>
                <c:pt idx="93" formatCode="0.0%">
                  <c:v>3.7127729980145602E-2</c:v>
                </c:pt>
                <c:pt idx="94" formatCode="0.0%">
                  <c:v>3.6005569922418899E-2</c:v>
                </c:pt>
                <c:pt idx="95" formatCode="0.0%">
                  <c:v>3.47387960753116E-2</c:v>
                </c:pt>
                <c:pt idx="96" formatCode="0.0%">
                  <c:v>3.49359397701757E-2</c:v>
                </c:pt>
                <c:pt idx="97" formatCode="0.0%">
                  <c:v>3.56860158311346E-2</c:v>
                </c:pt>
                <c:pt idx="98" formatCode="0.0%">
                  <c:v>3.52103389159963E-2</c:v>
                </c:pt>
                <c:pt idx="99" formatCode="0.0%">
                  <c:v>3.4663521394403998E-2</c:v>
                </c:pt>
                <c:pt idx="100" formatCode="0.0%">
                  <c:v>3.55060596134949E-2</c:v>
                </c:pt>
                <c:pt idx="101" formatCode="0.0%">
                  <c:v>3.5709596954181397E-2</c:v>
                </c:pt>
                <c:pt idx="102" formatCode="0.0%">
                  <c:v>3.6183995288883102E-2</c:v>
                </c:pt>
                <c:pt idx="103" formatCode="0.0%">
                  <c:v>3.5587655942219298E-2</c:v>
                </c:pt>
                <c:pt idx="104" formatCode="0.0%">
                  <c:v>3.4644009747744203E-2</c:v>
                </c:pt>
                <c:pt idx="105" formatCode="0.0%">
                  <c:v>3.51131938485909E-2</c:v>
                </c:pt>
                <c:pt idx="106" formatCode="0.0%">
                  <c:v>3.4514617567478402E-2</c:v>
                </c:pt>
                <c:pt idx="107" formatCode="0.0%">
                  <c:v>3.44259051638858E-2</c:v>
                </c:pt>
                <c:pt idx="108" formatCode="0.0%">
                  <c:v>3.47176299431292E-2</c:v>
                </c:pt>
                <c:pt idx="109" formatCode="0.0%">
                  <c:v>3.4551362822468297E-2</c:v>
                </c:pt>
                <c:pt idx="110" formatCode="0.0%">
                  <c:v>3.4593081383723197E-2</c:v>
                </c:pt>
                <c:pt idx="111" formatCode="0.0%">
                  <c:v>3.4457281031703403E-2</c:v>
                </c:pt>
                <c:pt idx="112" formatCode="0.0%">
                  <c:v>3.2882400214304899E-2</c:v>
                </c:pt>
                <c:pt idx="113" formatCode="0.0%">
                  <c:v>3.32267945132508E-2</c:v>
                </c:pt>
                <c:pt idx="114" formatCode="0.0%">
                  <c:v>3.2713705110267201E-2</c:v>
                </c:pt>
                <c:pt idx="115" formatCode="0.0%">
                  <c:v>3.3255736614566003E-2</c:v>
                </c:pt>
                <c:pt idx="116" formatCode="0.0%">
                  <c:v>3.4216482492344602E-2</c:v>
                </c:pt>
                <c:pt idx="117" formatCode="0.0%">
                  <c:v>3.2836019714932697E-2</c:v>
                </c:pt>
                <c:pt idx="118" formatCode="0.0%">
                  <c:v>3.3748014822657497E-2</c:v>
                </c:pt>
                <c:pt idx="119" formatCode="0.0%">
                  <c:v>3.35980051184461E-2</c:v>
                </c:pt>
                <c:pt idx="120" formatCode="0.0%">
                  <c:v>3.25424607805005E-2</c:v>
                </c:pt>
                <c:pt idx="121" formatCode="0.0%">
                  <c:v>3.2623932713138799E-2</c:v>
                </c:pt>
                <c:pt idx="122" formatCode="0.0%">
                  <c:v>3.3178333542792503E-2</c:v>
                </c:pt>
                <c:pt idx="123" formatCode="0.0%">
                  <c:v>3.3519206939281301E-2</c:v>
                </c:pt>
                <c:pt idx="124" formatCode="0.0%">
                  <c:v>3.4167025133656999E-2</c:v>
                </c:pt>
                <c:pt idx="125" formatCode="0.0%">
                  <c:v>3.2655311849038103E-2</c:v>
                </c:pt>
                <c:pt idx="126" formatCode="0.0%">
                  <c:v>3.1838975297346798E-2</c:v>
                </c:pt>
                <c:pt idx="127" formatCode="0.0%">
                  <c:v>2.92596873289129E-2</c:v>
                </c:pt>
                <c:pt idx="128" formatCode="0.0%">
                  <c:v>2.7227873545714799E-2</c:v>
                </c:pt>
                <c:pt idx="129" formatCode="0.0%">
                  <c:v>2.7752474646262199E-2</c:v>
                </c:pt>
                <c:pt idx="130" formatCode="0.0%">
                  <c:v>2.7143813523218301E-2</c:v>
                </c:pt>
                <c:pt idx="131" formatCode="0.0%">
                  <c:v>2.7079894859099E-2</c:v>
                </c:pt>
                <c:pt idx="132" formatCode="0.0%">
                  <c:v>2.6668297755214398E-2</c:v>
                </c:pt>
                <c:pt idx="133" formatCode="0.0%">
                  <c:v>2.59819841902077E-2</c:v>
                </c:pt>
                <c:pt idx="134" formatCode="0.0%">
                  <c:v>2.4866457911217499E-2</c:v>
                </c:pt>
                <c:pt idx="135" formatCode="0.0%">
                  <c:v>2.4743029482366001E-2</c:v>
                </c:pt>
                <c:pt idx="136" formatCode="0.0%">
                  <c:v>2.4879911319127999E-2</c:v>
                </c:pt>
                <c:pt idx="137" formatCode="0.0%">
                  <c:v>2.5442000862440702E-2</c:v>
                </c:pt>
                <c:pt idx="138" formatCode="0.0%">
                  <c:v>2.5666156202143901E-2</c:v>
                </c:pt>
                <c:pt idx="139" formatCode="0.0%">
                  <c:v>2.7308747333130101E-2</c:v>
                </c:pt>
                <c:pt idx="140" formatCode="0.0%">
                  <c:v>2.6839146466783498E-2</c:v>
                </c:pt>
                <c:pt idx="141" formatCode="0.0%">
                  <c:v>2.5591848966137198E-2</c:v>
                </c:pt>
                <c:pt idx="142" formatCode="0.0%">
                  <c:v>2.51744914394798E-2</c:v>
                </c:pt>
                <c:pt idx="143" formatCode="0.0%">
                  <c:v>2.3926562037311201E-2</c:v>
                </c:pt>
                <c:pt idx="144" formatCode="0.0%">
                  <c:v>2.4963202826023E-2</c:v>
                </c:pt>
                <c:pt idx="145" formatCode="0.0%">
                  <c:v>2.4411816734477301E-2</c:v>
                </c:pt>
                <c:pt idx="146" formatCode="0.0%">
                  <c:v>2.4918998527246002E-2</c:v>
                </c:pt>
                <c:pt idx="147" formatCode="0.0%">
                  <c:v>2.51339101771735E-2</c:v>
                </c:pt>
              </c:numCache>
            </c:numRef>
          </c:val>
          <c:smooth val="0"/>
        </c:ser>
        <c:dLbls>
          <c:showLegendKey val="0"/>
          <c:showVal val="0"/>
          <c:showCatName val="0"/>
          <c:showSerName val="0"/>
          <c:showPercent val="0"/>
          <c:showBubbleSize val="0"/>
        </c:dLbls>
        <c:marker val="1"/>
        <c:smooth val="0"/>
        <c:axId val="69298432"/>
        <c:axId val="69304320"/>
      </c:lineChart>
      <c:dateAx>
        <c:axId val="69298432"/>
        <c:scaling>
          <c:orientation val="minMax"/>
        </c:scaling>
        <c:delete val="0"/>
        <c:axPos val="b"/>
        <c:numFmt formatCode="mmm\-yy" sourceLinked="1"/>
        <c:majorTickMark val="out"/>
        <c:minorTickMark val="none"/>
        <c:tickLblPos val="nextTo"/>
        <c:crossAx val="69304320"/>
        <c:crosses val="autoZero"/>
        <c:auto val="1"/>
        <c:lblOffset val="100"/>
        <c:baseTimeUnit val="months"/>
      </c:dateAx>
      <c:valAx>
        <c:axId val="69304320"/>
        <c:scaling>
          <c:orientation val="minMax"/>
        </c:scaling>
        <c:delete val="0"/>
        <c:axPos val="l"/>
        <c:majorGridlines/>
        <c:numFmt formatCode="0%" sourceLinked="0"/>
        <c:majorTickMark val="out"/>
        <c:minorTickMark val="none"/>
        <c:tickLblPos val="nextTo"/>
        <c:crossAx val="69298432"/>
        <c:crosses val="autoZero"/>
        <c:crossBetween val="between"/>
      </c:valAx>
    </c:plotArea>
    <c:legend>
      <c:legendPos val="r"/>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Ed'!$C$1</c:f>
              <c:strCache>
                <c:ptCount val="1"/>
                <c:pt idx="0">
                  <c:v>Less than HS Diploma</c:v>
                </c:pt>
              </c:strCache>
            </c:strRef>
          </c:tx>
          <c:marker>
            <c:symbol val="none"/>
          </c:marker>
          <c:dLbls>
            <c:dLbl>
              <c:idx val="4"/>
              <c:showLegendKey val="0"/>
              <c:showVal val="1"/>
              <c:showCatName val="0"/>
              <c:showSerName val="0"/>
              <c:showPercent val="0"/>
              <c:showBubbleSize val="0"/>
              <c:extLst>
                <c:ext xmlns:c15="http://schemas.microsoft.com/office/drawing/2012/chart" uri="{CE6537A1-D6FC-4f65-9D91-7224C49458BB}"/>
              </c:extLst>
            </c:dLbl>
            <c:dLbl>
              <c:idx val="147"/>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Ed'!$C$2:$C$153</c:f>
              <c:numCache>
                <c:formatCode>General</c:formatCode>
                <c:ptCount val="152"/>
                <c:pt idx="3" formatCode="0.0%">
                  <c:v>0.382237791057078</c:v>
                </c:pt>
                <c:pt idx="4" formatCode="0.0%">
                  <c:v>0.38077324973876697</c:v>
                </c:pt>
                <c:pt idx="5" formatCode="0.0%">
                  <c:v>0.37720403022670002</c:v>
                </c:pt>
                <c:pt idx="6" formatCode="0.0%">
                  <c:v>0.38077166350411101</c:v>
                </c:pt>
                <c:pt idx="7" formatCode="0.0%">
                  <c:v>0.38273684210526299</c:v>
                </c:pt>
                <c:pt idx="8" formatCode="0.0%">
                  <c:v>0.38526138988032799</c:v>
                </c:pt>
                <c:pt idx="9" formatCode="0.0%">
                  <c:v>0.38379396984924602</c:v>
                </c:pt>
                <c:pt idx="10" formatCode="0.0%">
                  <c:v>0.38620832470490801</c:v>
                </c:pt>
                <c:pt idx="11" formatCode="0.0%">
                  <c:v>0.39208410636982099</c:v>
                </c:pt>
                <c:pt idx="12" formatCode="0.0%">
                  <c:v>0.39892406372853301</c:v>
                </c:pt>
                <c:pt idx="13" formatCode="0.0%">
                  <c:v>0.408256880733945</c:v>
                </c:pt>
                <c:pt idx="14" formatCode="0.0%">
                  <c:v>0.41742633029467902</c:v>
                </c:pt>
                <c:pt idx="15" formatCode="0.0%">
                  <c:v>0.42456291819555397</c:v>
                </c:pt>
                <c:pt idx="16" formatCode="0.0%">
                  <c:v>0.42994746059544697</c:v>
                </c:pt>
                <c:pt idx="17" formatCode="0.0%">
                  <c:v>0.43046065682168799</c:v>
                </c:pt>
                <c:pt idx="18" formatCode="0.0%">
                  <c:v>0.42946011997333899</c:v>
                </c:pt>
                <c:pt idx="19" formatCode="0.0%">
                  <c:v>0.43032329988851697</c:v>
                </c:pt>
                <c:pt idx="20" formatCode="0.0%">
                  <c:v>0.42987330517892902</c:v>
                </c:pt>
                <c:pt idx="21" formatCode="0.0%">
                  <c:v>0.43367574810183102</c:v>
                </c:pt>
                <c:pt idx="22" formatCode="0.0%">
                  <c:v>0.43691959229898097</c:v>
                </c:pt>
                <c:pt idx="23" formatCode="0.0%">
                  <c:v>0.43671607753705799</c:v>
                </c:pt>
                <c:pt idx="24" formatCode="0.0%">
                  <c:v>0.43197981188346002</c:v>
                </c:pt>
                <c:pt idx="25" formatCode="0.0%">
                  <c:v>0.42510306917086599</c:v>
                </c:pt>
                <c:pt idx="26" formatCode="0.0%">
                  <c:v>0.42276238073602901</c:v>
                </c:pt>
                <c:pt idx="27" formatCode="0.0%">
                  <c:v>0.42634784570268403</c:v>
                </c:pt>
                <c:pt idx="28" formatCode="0.0%">
                  <c:v>0.42905178211163397</c:v>
                </c:pt>
                <c:pt idx="29" formatCode="0.0%">
                  <c:v>0.438485804416404</c:v>
                </c:pt>
                <c:pt idx="30" formatCode="0.0%">
                  <c:v>0.440575151651314</c:v>
                </c:pt>
                <c:pt idx="31" formatCode="0.0%">
                  <c:v>0.43947900291938002</c:v>
                </c:pt>
                <c:pt idx="32" formatCode="0.0%">
                  <c:v>0.44016046356139998</c:v>
                </c:pt>
                <c:pt idx="33" formatCode="0.0%">
                  <c:v>0.44269213682807601</c:v>
                </c:pt>
                <c:pt idx="34" formatCode="0.0%">
                  <c:v>0.44156132180084301</c:v>
                </c:pt>
                <c:pt idx="35" formatCode="0.0%">
                  <c:v>0.43584021423789299</c:v>
                </c:pt>
                <c:pt idx="36" formatCode="0.0%">
                  <c:v>0.42837746096401902</c:v>
                </c:pt>
                <c:pt idx="37" formatCode="0.0%">
                  <c:v>0.420724671128548</c:v>
                </c:pt>
                <c:pt idx="38" formatCode="0.0%">
                  <c:v>0.41111889745386598</c:v>
                </c:pt>
                <c:pt idx="39" formatCode="0.0%">
                  <c:v>0.40576652601969099</c:v>
                </c:pt>
                <c:pt idx="40" formatCode="0.0%">
                  <c:v>0.397966258377629</c:v>
                </c:pt>
                <c:pt idx="41" formatCode="0.0%">
                  <c:v>0.38818951705195698</c:v>
                </c:pt>
                <c:pt idx="42" formatCode="0.0%">
                  <c:v>0.383785025264125</c:v>
                </c:pt>
                <c:pt idx="43" formatCode="0.0%">
                  <c:v>0.38237351363954297</c:v>
                </c:pt>
                <c:pt idx="44" formatCode="0.0%">
                  <c:v>0.38465193632691802</c:v>
                </c:pt>
                <c:pt idx="45" formatCode="0.0%">
                  <c:v>0.383773495122532</c:v>
                </c:pt>
                <c:pt idx="46" formatCode="0.0%">
                  <c:v>0.38404761904761903</c:v>
                </c:pt>
                <c:pt idx="47" formatCode="0.0%">
                  <c:v>0.38636903348373303</c:v>
                </c:pt>
                <c:pt idx="48" formatCode="0.0%">
                  <c:v>0.39413447782546501</c:v>
                </c:pt>
                <c:pt idx="49" formatCode="0.0%">
                  <c:v>0.398234311620138</c:v>
                </c:pt>
                <c:pt idx="50" formatCode="0.0%">
                  <c:v>0.40153146685809998</c:v>
                </c:pt>
                <c:pt idx="51" formatCode="0.0%">
                  <c:v>0.39826839826839799</c:v>
                </c:pt>
                <c:pt idx="52" formatCode="0.0%">
                  <c:v>0.39460903351141302</c:v>
                </c:pt>
                <c:pt idx="53" formatCode="0.0%">
                  <c:v>0.389673648319532</c:v>
                </c:pt>
                <c:pt idx="54" formatCode="0.0%">
                  <c:v>0.39169282781936698</c:v>
                </c:pt>
                <c:pt idx="55" formatCode="0.0%">
                  <c:v>0.39472422062350099</c:v>
                </c:pt>
                <c:pt idx="56" formatCode="0.0%">
                  <c:v>0.39466089466089499</c:v>
                </c:pt>
                <c:pt idx="57" formatCode="0.0%">
                  <c:v>0.39176755447941902</c:v>
                </c:pt>
                <c:pt idx="58" formatCode="0.0%">
                  <c:v>0.39176755447941902</c:v>
                </c:pt>
                <c:pt idx="59" formatCode="0.0%">
                  <c:v>0.38033666747987299</c:v>
                </c:pt>
                <c:pt idx="60" formatCode="0.0%">
                  <c:v>0.37671397642530702</c:v>
                </c:pt>
                <c:pt idx="61" formatCode="0.0%">
                  <c:v>0.37668798862828701</c:v>
                </c:pt>
                <c:pt idx="62" formatCode="0.0%">
                  <c:v>0.377314272322475</c:v>
                </c:pt>
                <c:pt idx="63" formatCode="0.0%">
                  <c:v>0.38407821229050298</c:v>
                </c:pt>
                <c:pt idx="64" formatCode="0.0%">
                  <c:v>0.39061774268462601</c:v>
                </c:pt>
                <c:pt idx="65" formatCode="0.0%">
                  <c:v>0.39514812222999801</c:v>
                </c:pt>
                <c:pt idx="66" formatCode="0.0%">
                  <c:v>0.39295774647887299</c:v>
                </c:pt>
                <c:pt idx="67" formatCode="0.0%">
                  <c:v>0.38370720188902002</c:v>
                </c:pt>
                <c:pt idx="68" formatCode="0.0%">
                  <c:v>0.37295761307127601</c:v>
                </c:pt>
                <c:pt idx="69" formatCode="0.0%">
                  <c:v>0.36938435940099801</c:v>
                </c:pt>
                <c:pt idx="70" formatCode="0.0%">
                  <c:v>0.369315461943514</c:v>
                </c:pt>
                <c:pt idx="71" formatCode="0.0%">
                  <c:v>0.368459302325581</c:v>
                </c:pt>
                <c:pt idx="72" formatCode="0.0%">
                  <c:v>0.36485826001955002</c:v>
                </c:pt>
                <c:pt idx="73" formatCode="0.0%">
                  <c:v>0.36145756908779703</c:v>
                </c:pt>
                <c:pt idx="74" formatCode="0.0%">
                  <c:v>0.359037328094302</c:v>
                </c:pt>
                <c:pt idx="75" formatCode="0.0%">
                  <c:v>0.35565991102323302</c:v>
                </c:pt>
                <c:pt idx="76" formatCode="0.0%">
                  <c:v>0.35202413879808903</c:v>
                </c:pt>
                <c:pt idx="77" formatCode="0.0%">
                  <c:v>0.35539277595352398</c:v>
                </c:pt>
                <c:pt idx="78" formatCode="0.0%">
                  <c:v>0.36315524193548399</c:v>
                </c:pt>
                <c:pt idx="79" formatCode="0.0%">
                  <c:v>0.36900276312484298</c:v>
                </c:pt>
                <c:pt idx="80" formatCode="0.0%">
                  <c:v>0.36599999999999999</c:v>
                </c:pt>
                <c:pt idx="81" formatCode="0.0%">
                  <c:v>0.36023273463192501</c:v>
                </c:pt>
                <c:pt idx="82" formatCode="0.0%">
                  <c:v>0.35498721227621499</c:v>
                </c:pt>
                <c:pt idx="83" formatCode="0.0%">
                  <c:v>0.35679424608271199</c:v>
                </c:pt>
                <c:pt idx="84" formatCode="0.0%">
                  <c:v>0.36266801927466402</c:v>
                </c:pt>
                <c:pt idx="85" formatCode="0.0%">
                  <c:v>0.36517563810967901</c:v>
                </c:pt>
                <c:pt idx="86" formatCode="0.0%">
                  <c:v>0.36768802228412301</c:v>
                </c:pt>
                <c:pt idx="87" formatCode="0.0%">
                  <c:v>0.370832272842963</c:v>
                </c:pt>
                <c:pt idx="88" formatCode="0.0%">
                  <c:v>0.37091377091377098</c:v>
                </c:pt>
                <c:pt idx="89" formatCode="0.0%">
                  <c:v>0.367852437417655</c:v>
                </c:pt>
                <c:pt idx="90" formatCode="0.0%">
                  <c:v>0.35689330825047</c:v>
                </c:pt>
                <c:pt idx="91" formatCode="0.0%">
                  <c:v>0.35314875135722001</c:v>
                </c:pt>
                <c:pt idx="92" formatCode="0.0%">
                  <c:v>0.35745614035087703</c:v>
                </c:pt>
                <c:pt idx="93" formatCode="0.0%">
                  <c:v>0.36189956331877698</c:v>
                </c:pt>
                <c:pt idx="94" formatCode="0.0%">
                  <c:v>0.35909213726020001</c:v>
                </c:pt>
                <c:pt idx="95" formatCode="0.0%">
                  <c:v>0.36085219707057298</c:v>
                </c:pt>
                <c:pt idx="96" formatCode="0.0%">
                  <c:v>0.35683987274655399</c:v>
                </c:pt>
                <c:pt idx="97" formatCode="0.0%">
                  <c:v>0.361252341450361</c:v>
                </c:pt>
                <c:pt idx="98" formatCode="0.0%">
                  <c:v>0.37006403415154698</c:v>
                </c:pt>
                <c:pt idx="99" formatCode="0.0%">
                  <c:v>0.36563169164882198</c:v>
                </c:pt>
                <c:pt idx="100" formatCode="0.0%">
                  <c:v>0.37076553747666002</c:v>
                </c:pt>
                <c:pt idx="101" formatCode="0.0%">
                  <c:v>0.36645468998410202</c:v>
                </c:pt>
                <c:pt idx="102" formatCode="0.0%">
                  <c:v>0.36474973375931802</c:v>
                </c:pt>
                <c:pt idx="103" formatCode="0.0%">
                  <c:v>0.365254923118425</c:v>
                </c:pt>
                <c:pt idx="104" formatCode="0.0%">
                  <c:v>0.36279826464208198</c:v>
                </c:pt>
                <c:pt idx="105" formatCode="0.0%">
                  <c:v>0.36510500807754398</c:v>
                </c:pt>
                <c:pt idx="106" formatCode="0.0%">
                  <c:v>0.37078651685393299</c:v>
                </c:pt>
                <c:pt idx="107" formatCode="0.0%">
                  <c:v>0.36937901498929299</c:v>
                </c:pt>
                <c:pt idx="108" formatCode="0.0%">
                  <c:v>0.368775235531628</c:v>
                </c:pt>
                <c:pt idx="109" formatCode="0.0%">
                  <c:v>0.36997319034852499</c:v>
                </c:pt>
                <c:pt idx="110" formatCode="0.0%">
                  <c:v>0.370488322717622</c:v>
                </c:pt>
                <c:pt idx="111" formatCode="0.0%">
                  <c:v>0.37954486005754601</c:v>
                </c:pt>
                <c:pt idx="112" formatCode="0.0%">
                  <c:v>0.38827745072946002</c:v>
                </c:pt>
                <c:pt idx="113" formatCode="0.0%">
                  <c:v>0.39567077774981102</c:v>
                </c:pt>
                <c:pt idx="114" formatCode="0.0%">
                  <c:v>0.41021213616181601</c:v>
                </c:pt>
                <c:pt idx="115" formatCode="0.0%">
                  <c:v>0.41863869236399098</c:v>
                </c:pt>
                <c:pt idx="116" formatCode="0.0%">
                  <c:v>0.42655642023346302</c:v>
                </c:pt>
                <c:pt idx="117" formatCode="0.0%">
                  <c:v>0.42654607675384998</c:v>
                </c:pt>
                <c:pt idx="118" formatCode="0.0%">
                  <c:v>0.43286867204695501</c:v>
                </c:pt>
                <c:pt idx="119" formatCode="0.0%">
                  <c:v>0.43326790971540702</c:v>
                </c:pt>
                <c:pt idx="120" formatCode="0.0%">
                  <c:v>0.43472845042351799</c:v>
                </c:pt>
                <c:pt idx="121" formatCode="0.0%">
                  <c:v>0.42958280657395698</c:v>
                </c:pt>
                <c:pt idx="122" formatCode="0.0%">
                  <c:v>0.42001555613170899</c:v>
                </c:pt>
                <c:pt idx="123" formatCode="0.0%">
                  <c:v>0.41178017354719998</c:v>
                </c:pt>
                <c:pt idx="124" formatCode="0.0%">
                  <c:v>0.39705107951553498</c:v>
                </c:pt>
                <c:pt idx="125" formatCode="0.0%">
                  <c:v>0.39127066115702502</c:v>
                </c:pt>
                <c:pt idx="126" formatCode="0.0%">
                  <c:v>0.38625412122749198</c:v>
                </c:pt>
                <c:pt idx="127" formatCode="0.0%">
                  <c:v>0.38540109616342799</c:v>
                </c:pt>
                <c:pt idx="128" formatCode="0.0%">
                  <c:v>0.38450292397660801</c:v>
                </c:pt>
                <c:pt idx="129" formatCode="0.0%">
                  <c:v>0.38552188552188599</c:v>
                </c:pt>
                <c:pt idx="130" formatCode="0.0%">
                  <c:v>0.37980769230769201</c:v>
                </c:pt>
                <c:pt idx="131" formatCode="0.0%">
                  <c:v>0.381563029276554</c:v>
                </c:pt>
                <c:pt idx="132" formatCode="0.0%">
                  <c:v>0.38030560271646902</c:v>
                </c:pt>
                <c:pt idx="133" formatCode="0.0%">
                  <c:v>0.38106737503018601</c:v>
                </c:pt>
                <c:pt idx="134" formatCode="0.0%">
                  <c:v>0.38308576904647801</c:v>
                </c:pt>
                <c:pt idx="135" formatCode="0.0%">
                  <c:v>0.39082917557614599</c:v>
                </c:pt>
                <c:pt idx="136" formatCode="0.0%">
                  <c:v>0.39399038461538499</c:v>
                </c:pt>
                <c:pt idx="137" formatCode="0.0%">
                  <c:v>0.39594528578407401</c:v>
                </c:pt>
                <c:pt idx="138" formatCode="0.0%">
                  <c:v>0.39323887646035299</c:v>
                </c:pt>
                <c:pt idx="139" formatCode="0.0%">
                  <c:v>0.39225546894644198</c:v>
                </c:pt>
                <c:pt idx="140" formatCode="0.0%">
                  <c:v>0.39247311827956999</c:v>
                </c:pt>
                <c:pt idx="141" formatCode="0.0%">
                  <c:v>0.38971938106477799</c:v>
                </c:pt>
                <c:pt idx="142" formatCode="0.0%">
                  <c:v>0.38999205718824498</c:v>
                </c:pt>
                <c:pt idx="143" formatCode="0.0%">
                  <c:v>0.38580576307363901</c:v>
                </c:pt>
                <c:pt idx="144" formatCode="0.0%">
                  <c:v>0.38728790735254498</c:v>
                </c:pt>
                <c:pt idx="145" formatCode="0.0%">
                  <c:v>0.39580532401183099</c:v>
                </c:pt>
                <c:pt idx="146" formatCode="0.0%">
                  <c:v>0.40330444203683602</c:v>
                </c:pt>
                <c:pt idx="147" formatCode="0.0%">
                  <c:v>0.39746765758326502</c:v>
                </c:pt>
              </c:numCache>
            </c:numRef>
          </c:val>
          <c:smooth val="0"/>
        </c:ser>
        <c:ser>
          <c:idx val="1"/>
          <c:order val="1"/>
          <c:tx>
            <c:strRef>
              <c:f>'Unemployment Ed'!$E$1</c:f>
              <c:strCache>
                <c:ptCount val="1"/>
                <c:pt idx="0">
                  <c:v>HS Diploma</c:v>
                </c:pt>
              </c:strCache>
            </c:strRef>
          </c:tx>
          <c:marker>
            <c:symbol val="none"/>
          </c:marker>
          <c:dLbls>
            <c:dLbl>
              <c:idx val="3"/>
              <c:showLegendKey val="0"/>
              <c:showVal val="1"/>
              <c:showCatName val="0"/>
              <c:showSerName val="0"/>
              <c:showPercent val="0"/>
              <c:showBubbleSize val="0"/>
              <c:extLst>
                <c:ext xmlns:c15="http://schemas.microsoft.com/office/drawing/2012/chart" uri="{CE6537A1-D6FC-4f65-9D91-7224C49458BB}"/>
              </c:extLst>
            </c:dLbl>
            <c:dLbl>
              <c:idx val="147"/>
              <c:layout>
                <c:manualLayout>
                  <c:x val="0"/>
                  <c:y val="1.81818181818181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Ed'!$E$2:$E$153</c:f>
              <c:numCache>
                <c:formatCode>General</c:formatCode>
                <c:ptCount val="152"/>
                <c:pt idx="3" formatCode="0.0%">
                  <c:v>0.62329187778289596</c:v>
                </c:pt>
                <c:pt idx="4" formatCode="0.0%">
                  <c:v>0.62104369306777796</c:v>
                </c:pt>
                <c:pt idx="5" formatCode="0.0%">
                  <c:v>0.62030045925118704</c:v>
                </c:pt>
                <c:pt idx="6" formatCode="0.0%">
                  <c:v>0.62050962362658801</c:v>
                </c:pt>
                <c:pt idx="7" formatCode="0.0%">
                  <c:v>0.61973375097885697</c:v>
                </c:pt>
                <c:pt idx="8" formatCode="0.0%">
                  <c:v>0.62184214655578196</c:v>
                </c:pt>
                <c:pt idx="9" formatCode="0.0%">
                  <c:v>0.62273229215964698</c:v>
                </c:pt>
                <c:pt idx="10" formatCode="0.0%">
                  <c:v>0.62319415780282605</c:v>
                </c:pt>
                <c:pt idx="11" formatCode="0.0%">
                  <c:v>0.62530761292371195</c:v>
                </c:pt>
                <c:pt idx="12" formatCode="0.0%">
                  <c:v>0.62333731581043395</c:v>
                </c:pt>
                <c:pt idx="13" formatCode="0.0%">
                  <c:v>0.61925460838766799</c:v>
                </c:pt>
                <c:pt idx="14" formatCode="0.0%">
                  <c:v>0.61558357581635903</c:v>
                </c:pt>
                <c:pt idx="15" formatCode="0.0%">
                  <c:v>0.61061297685034199</c:v>
                </c:pt>
                <c:pt idx="16" formatCode="0.0%">
                  <c:v>0.61302995580291397</c:v>
                </c:pt>
                <c:pt idx="17" formatCode="0.0%">
                  <c:v>0.616364084449191</c:v>
                </c:pt>
                <c:pt idx="18" formatCode="0.0%">
                  <c:v>0.61804697156983901</c:v>
                </c:pt>
                <c:pt idx="19" formatCode="0.0%">
                  <c:v>0.61962531979863</c:v>
                </c:pt>
                <c:pt idx="20" formatCode="0.0%">
                  <c:v>0.62025107367030097</c:v>
                </c:pt>
                <c:pt idx="21" formatCode="0.0%">
                  <c:v>0.61807507855134802</c:v>
                </c:pt>
                <c:pt idx="22" formatCode="0.0%">
                  <c:v>0.61657431147134201</c:v>
                </c:pt>
                <c:pt idx="23" formatCode="0.0%">
                  <c:v>0.61399867153769505</c:v>
                </c:pt>
                <c:pt idx="24" formatCode="0.0%">
                  <c:v>0.61438728565453804</c:v>
                </c:pt>
                <c:pt idx="25" formatCode="0.0%">
                  <c:v>0.61438944996244005</c:v>
                </c:pt>
                <c:pt idx="26" formatCode="0.0%">
                  <c:v>0.61377170175291396</c:v>
                </c:pt>
                <c:pt idx="27" formatCode="0.0%">
                  <c:v>0.61433016567151599</c:v>
                </c:pt>
                <c:pt idx="28" formatCode="0.0%">
                  <c:v>0.61405568601140603</c:v>
                </c:pt>
                <c:pt idx="29" formatCode="0.0%">
                  <c:v>0.61109722569357705</c:v>
                </c:pt>
                <c:pt idx="30" formatCode="0.0%">
                  <c:v>0.61051235284364103</c:v>
                </c:pt>
                <c:pt idx="31" formatCode="0.0%">
                  <c:v>0.61072280240111898</c:v>
                </c:pt>
                <c:pt idx="32" formatCode="0.0%">
                  <c:v>0.61127013985442002</c:v>
                </c:pt>
                <c:pt idx="33" formatCode="0.0%">
                  <c:v>0.61456555311712602</c:v>
                </c:pt>
                <c:pt idx="34" formatCode="0.0%">
                  <c:v>0.61647727272727304</c:v>
                </c:pt>
                <c:pt idx="35" formatCode="0.0%">
                  <c:v>0.61524163568773205</c:v>
                </c:pt>
                <c:pt idx="36" formatCode="0.0%">
                  <c:v>0.61446074480090296</c:v>
                </c:pt>
                <c:pt idx="37" formatCode="0.0%">
                  <c:v>0.61499272197962096</c:v>
                </c:pt>
                <c:pt idx="38" formatCode="0.0%">
                  <c:v>0.61458080194410702</c:v>
                </c:pt>
                <c:pt idx="39" formatCode="0.0%">
                  <c:v>0.61266068396798401</c:v>
                </c:pt>
                <c:pt idx="40" formatCode="0.0%">
                  <c:v>0.60945454545454503</c:v>
                </c:pt>
                <c:pt idx="41" formatCode="0.0%">
                  <c:v>0.60835022294284602</c:v>
                </c:pt>
                <c:pt idx="42" formatCode="0.0%">
                  <c:v>0.607990314769976</c:v>
                </c:pt>
                <c:pt idx="43" formatCode="0.0%">
                  <c:v>0.60777214578807603</c:v>
                </c:pt>
                <c:pt idx="44" formatCode="0.0%">
                  <c:v>0.60829456120648195</c:v>
                </c:pt>
                <c:pt idx="45" formatCode="0.0%">
                  <c:v>0.60793944762058205</c:v>
                </c:pt>
                <c:pt idx="46" formatCode="0.0%">
                  <c:v>0.60903954802259896</c:v>
                </c:pt>
                <c:pt idx="47" formatCode="0.0%">
                  <c:v>0.60944485084938604</c:v>
                </c:pt>
                <c:pt idx="48" formatCode="0.0%">
                  <c:v>0.61128730584695401</c:v>
                </c:pt>
                <c:pt idx="49" formatCode="0.0%">
                  <c:v>0.61188328050069096</c:v>
                </c:pt>
                <c:pt idx="50" formatCode="0.0%">
                  <c:v>0.61342162642332199</c:v>
                </c:pt>
                <c:pt idx="51" formatCode="0.0%">
                  <c:v>0.61865359897172201</c:v>
                </c:pt>
                <c:pt idx="52" formatCode="0.0%">
                  <c:v>0.622403977227167</c:v>
                </c:pt>
                <c:pt idx="53" formatCode="0.0%">
                  <c:v>0.62454066144751597</c:v>
                </c:pt>
                <c:pt idx="54" formatCode="0.0%">
                  <c:v>0.626015606145926</c:v>
                </c:pt>
                <c:pt idx="55" formatCode="0.0%">
                  <c:v>0.62706645056726096</c:v>
                </c:pt>
                <c:pt idx="56" formatCode="0.0%">
                  <c:v>0.62716009129442496</c:v>
                </c:pt>
                <c:pt idx="57" formatCode="0.0%">
                  <c:v>0.62923365706357604</c:v>
                </c:pt>
                <c:pt idx="58" formatCode="0.0%">
                  <c:v>0.62923365706357604</c:v>
                </c:pt>
                <c:pt idx="59" formatCode="0.0%">
                  <c:v>0.63590116279069797</c:v>
                </c:pt>
                <c:pt idx="60" formatCode="0.0%">
                  <c:v>0.637761229882296</c:v>
                </c:pt>
                <c:pt idx="61" formatCode="0.0%">
                  <c:v>0.63886459410034202</c:v>
                </c:pt>
                <c:pt idx="62" formatCode="0.0%">
                  <c:v>0.63906497622820901</c:v>
                </c:pt>
                <c:pt idx="63" formatCode="0.0%">
                  <c:v>0.63779277491067898</c:v>
                </c:pt>
                <c:pt idx="64" formatCode="0.0%">
                  <c:v>0.63781157919885301</c:v>
                </c:pt>
                <c:pt idx="65" formatCode="0.0%">
                  <c:v>0.63773342951029899</c:v>
                </c:pt>
                <c:pt idx="66" formatCode="0.0%">
                  <c:v>0.63726358148893303</c:v>
                </c:pt>
                <c:pt idx="67" formatCode="0.0%">
                  <c:v>0.63568652849740903</c:v>
                </c:pt>
                <c:pt idx="68" formatCode="0.0%">
                  <c:v>0.63369574102836601</c:v>
                </c:pt>
                <c:pt idx="69" formatCode="0.0%">
                  <c:v>0.631189340352032</c:v>
                </c:pt>
                <c:pt idx="70" formatCode="0.0%">
                  <c:v>0.63047430176830299</c:v>
                </c:pt>
                <c:pt idx="71" formatCode="0.0%">
                  <c:v>0.63208556149732598</c:v>
                </c:pt>
                <c:pt idx="72" formatCode="0.0%">
                  <c:v>0.63170028818443802</c:v>
                </c:pt>
                <c:pt idx="73" formatCode="0.0%">
                  <c:v>0.630054464433075</c:v>
                </c:pt>
                <c:pt idx="74" formatCode="0.0%">
                  <c:v>0.62732303626001495</c:v>
                </c:pt>
                <c:pt idx="75" formatCode="0.0%">
                  <c:v>0.62285620052770496</c:v>
                </c:pt>
                <c:pt idx="76" formatCode="0.0%">
                  <c:v>0.61618308132406996</c:v>
                </c:pt>
                <c:pt idx="77" formatCode="0.0%">
                  <c:v>0.61410923276983098</c:v>
                </c:pt>
                <c:pt idx="78" formatCode="0.0%">
                  <c:v>0.60679572656438296</c:v>
                </c:pt>
                <c:pt idx="79" formatCode="0.0%">
                  <c:v>0.60226457220317398</c:v>
                </c:pt>
                <c:pt idx="80" formatCode="0.0%">
                  <c:v>0.59852976049324202</c:v>
                </c:pt>
                <c:pt idx="81" formatCode="0.0%">
                  <c:v>0.59495060373216202</c:v>
                </c:pt>
                <c:pt idx="82" formatCode="0.0%">
                  <c:v>0.58921161825726098</c:v>
                </c:pt>
                <c:pt idx="83" formatCode="0.0%">
                  <c:v>0.58007397497442403</c:v>
                </c:pt>
                <c:pt idx="84" formatCode="0.0%">
                  <c:v>0.573890256491702</c:v>
                </c:pt>
                <c:pt idx="85" formatCode="0.0%">
                  <c:v>0.57126850740296098</c:v>
                </c:pt>
                <c:pt idx="86" formatCode="0.0%">
                  <c:v>0.56925319941681496</c:v>
                </c:pt>
                <c:pt idx="87" formatCode="0.0%">
                  <c:v>0.57001956309096802</c:v>
                </c:pt>
                <c:pt idx="88" formatCode="0.0%">
                  <c:v>0.573730067400954</c:v>
                </c:pt>
                <c:pt idx="89" formatCode="0.0%">
                  <c:v>0.57215605749486698</c:v>
                </c:pt>
                <c:pt idx="90" formatCode="0.0%">
                  <c:v>0.57570047517614298</c:v>
                </c:pt>
                <c:pt idx="91" formatCode="0.0%">
                  <c:v>0.57817085099445698</c:v>
                </c:pt>
                <c:pt idx="92" formatCode="0.0%">
                  <c:v>0.57793784396244696</c:v>
                </c:pt>
                <c:pt idx="93" formatCode="0.0%">
                  <c:v>0.58070755097106896</c:v>
                </c:pt>
                <c:pt idx="94" formatCode="0.0%">
                  <c:v>0.58318598296093904</c:v>
                </c:pt>
                <c:pt idx="95" formatCode="0.0%">
                  <c:v>0.58365508365508401</c:v>
                </c:pt>
                <c:pt idx="96" formatCode="0.0%">
                  <c:v>0.58465501972466005</c:v>
                </c:pt>
                <c:pt idx="97" formatCode="0.0%">
                  <c:v>0.58305139358788505</c:v>
                </c:pt>
                <c:pt idx="98" formatCode="0.0%">
                  <c:v>0.58501926782273606</c:v>
                </c:pt>
                <c:pt idx="99" formatCode="0.0%">
                  <c:v>0.58806113467232102</c:v>
                </c:pt>
                <c:pt idx="100" formatCode="0.0%">
                  <c:v>0.58665282988744305</c:v>
                </c:pt>
                <c:pt idx="101" formatCode="0.0%">
                  <c:v>0.5850622406639</c:v>
                </c:pt>
                <c:pt idx="102" formatCode="0.0%">
                  <c:v>0.58409072629293002</c:v>
                </c:pt>
                <c:pt idx="103" formatCode="0.0%">
                  <c:v>0.57975485023134998</c:v>
                </c:pt>
                <c:pt idx="104" formatCode="0.0%">
                  <c:v>0.57825694842994202</c:v>
                </c:pt>
                <c:pt idx="105" formatCode="0.0%">
                  <c:v>0.57548408270429896</c:v>
                </c:pt>
                <c:pt idx="106" formatCode="0.0%">
                  <c:v>0.57264112072517503</c:v>
                </c:pt>
                <c:pt idx="107" formatCode="0.0%">
                  <c:v>0.57115796409158304</c:v>
                </c:pt>
                <c:pt idx="108" formatCode="0.0%">
                  <c:v>0.57190909836738002</c:v>
                </c:pt>
                <c:pt idx="109" formatCode="0.0%">
                  <c:v>0.57449080157687304</c:v>
                </c:pt>
                <c:pt idx="110" formatCode="0.0%">
                  <c:v>0.57663934426229502</c:v>
                </c:pt>
                <c:pt idx="111" formatCode="0.0%">
                  <c:v>0.57413920013085795</c:v>
                </c:pt>
                <c:pt idx="112" formatCode="0.0%">
                  <c:v>0.57071369975389696</c:v>
                </c:pt>
                <c:pt idx="113" formatCode="0.0%">
                  <c:v>0.56707717569786498</c:v>
                </c:pt>
                <c:pt idx="114" formatCode="0.0%">
                  <c:v>0.56649721220072202</c:v>
                </c:pt>
                <c:pt idx="115" formatCode="0.0%">
                  <c:v>0.56516771402921695</c:v>
                </c:pt>
                <c:pt idx="116" formatCode="0.0%">
                  <c:v>0.564671580140925</c:v>
                </c:pt>
                <c:pt idx="117" formatCode="0.0%">
                  <c:v>0.56437318723815699</c:v>
                </c:pt>
                <c:pt idx="118" formatCode="0.0%">
                  <c:v>0.56479178367969196</c:v>
                </c:pt>
                <c:pt idx="119" formatCode="0.0%">
                  <c:v>0.567524115755627</c:v>
                </c:pt>
                <c:pt idx="120" formatCode="0.0%">
                  <c:v>0.56716176945431096</c:v>
                </c:pt>
                <c:pt idx="121" formatCode="0.0%">
                  <c:v>0.56596884128529701</c:v>
                </c:pt>
                <c:pt idx="122" formatCode="0.0%">
                  <c:v>0.56265216685603003</c:v>
                </c:pt>
                <c:pt idx="123" formatCode="0.0%">
                  <c:v>0.55889033095392604</c:v>
                </c:pt>
                <c:pt idx="124" formatCode="0.0%">
                  <c:v>0.56179866644982901</c:v>
                </c:pt>
                <c:pt idx="125" formatCode="0.0%">
                  <c:v>0.56685452911867995</c:v>
                </c:pt>
                <c:pt idx="126" formatCode="0.0%">
                  <c:v>0.56859027205276202</c:v>
                </c:pt>
                <c:pt idx="127" formatCode="0.0%">
                  <c:v>0.57548430193720801</c:v>
                </c:pt>
                <c:pt idx="128" formatCode="0.0%">
                  <c:v>0.57912970004224695</c:v>
                </c:pt>
                <c:pt idx="129" formatCode="0.0%">
                  <c:v>0.58367556468172499</c:v>
                </c:pt>
                <c:pt idx="130" formatCode="0.0%">
                  <c:v>0.58565908115070897</c:v>
                </c:pt>
                <c:pt idx="131" formatCode="0.0%">
                  <c:v>0.58499614627044605</c:v>
                </c:pt>
                <c:pt idx="132" formatCode="0.0%">
                  <c:v>0.58425426197207198</c:v>
                </c:pt>
                <c:pt idx="133" formatCode="0.0%">
                  <c:v>0.58343337334933998</c:v>
                </c:pt>
                <c:pt idx="134" formatCode="0.0%">
                  <c:v>0.58622462092007199</c:v>
                </c:pt>
                <c:pt idx="135" formatCode="0.0%">
                  <c:v>0.58991567716399895</c:v>
                </c:pt>
                <c:pt idx="136" formatCode="0.0%">
                  <c:v>0.58740899357601695</c:v>
                </c:pt>
                <c:pt idx="137" formatCode="0.0%">
                  <c:v>0.58905515177426204</c:v>
                </c:pt>
                <c:pt idx="138" formatCode="0.0%">
                  <c:v>0.59062686059368896</c:v>
                </c:pt>
                <c:pt idx="139" formatCode="0.0%">
                  <c:v>0.589847715736041</c:v>
                </c:pt>
                <c:pt idx="140" formatCode="0.0%">
                  <c:v>0.58823033471039599</c:v>
                </c:pt>
                <c:pt idx="141" formatCode="0.0%">
                  <c:v>0.58472794550500395</c:v>
                </c:pt>
                <c:pt idx="142" formatCode="0.0%">
                  <c:v>0.58326338761121399</c:v>
                </c:pt>
                <c:pt idx="143" formatCode="0.0%">
                  <c:v>0.584741466711727</c:v>
                </c:pt>
                <c:pt idx="144" formatCode="0.0%">
                  <c:v>0.58812082240460295</c:v>
                </c:pt>
                <c:pt idx="145" formatCode="0.0%">
                  <c:v>0.591162084668578</c:v>
                </c:pt>
                <c:pt idx="146" formatCode="0.0%">
                  <c:v>0.59192825112107605</c:v>
                </c:pt>
                <c:pt idx="147" formatCode="0.0%">
                  <c:v>0.59371850856566999</c:v>
                </c:pt>
              </c:numCache>
            </c:numRef>
          </c:val>
          <c:smooth val="0"/>
        </c:ser>
        <c:ser>
          <c:idx val="2"/>
          <c:order val="2"/>
          <c:tx>
            <c:strRef>
              <c:f>'Unemployment Ed'!$G$1</c:f>
              <c:strCache>
                <c:ptCount val="1"/>
                <c:pt idx="0">
                  <c:v>Some College or Associates</c:v>
                </c:pt>
              </c:strCache>
            </c:strRef>
          </c:tx>
          <c:marker>
            <c:symbol val="none"/>
          </c:marker>
          <c:dLbls>
            <c:dLbl>
              <c:idx val="3"/>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Ed'!$G$2:$G$153</c:f>
              <c:numCache>
                <c:formatCode>General</c:formatCode>
                <c:ptCount val="152"/>
                <c:pt idx="3" formatCode="0.0%">
                  <c:v>0.71500862564692402</c:v>
                </c:pt>
                <c:pt idx="4" formatCode="0.0%">
                  <c:v>0.71570758494451403</c:v>
                </c:pt>
                <c:pt idx="5" formatCode="0.0%">
                  <c:v>0.71608040201004997</c:v>
                </c:pt>
                <c:pt idx="6" formatCode="0.0%">
                  <c:v>0.71379468377635202</c:v>
                </c:pt>
                <c:pt idx="7" formatCode="0.0%">
                  <c:v>0.71101128772172295</c:v>
                </c:pt>
                <c:pt idx="8" formatCode="0.0%">
                  <c:v>0.71197223828802803</c:v>
                </c:pt>
                <c:pt idx="9" formatCode="0.0%">
                  <c:v>0.71375550916260699</c:v>
                </c:pt>
                <c:pt idx="10" formatCode="0.0%">
                  <c:v>0.71827733518069503</c:v>
                </c:pt>
                <c:pt idx="11" formatCode="0.0%">
                  <c:v>0.72156998158379404</c:v>
                </c:pt>
                <c:pt idx="12" formatCode="0.0%">
                  <c:v>0.72526086457975003</c:v>
                </c:pt>
                <c:pt idx="13" formatCode="0.0%">
                  <c:v>0.72543418647166402</c:v>
                </c:pt>
                <c:pt idx="14" formatCode="0.0%">
                  <c:v>0.72343839541547295</c:v>
                </c:pt>
                <c:pt idx="15" formatCode="0.0%">
                  <c:v>0.71778647031753295</c:v>
                </c:pt>
                <c:pt idx="16" formatCode="0.0%">
                  <c:v>0.71315850545370196</c:v>
                </c:pt>
                <c:pt idx="17" formatCode="0.0%">
                  <c:v>0.71143460906316003</c:v>
                </c:pt>
                <c:pt idx="18" formatCode="0.0%">
                  <c:v>0.71186641402179096</c:v>
                </c:pt>
                <c:pt idx="19" formatCode="0.0%">
                  <c:v>0.71384578941134702</c:v>
                </c:pt>
                <c:pt idx="20" formatCode="0.0%">
                  <c:v>0.71591711796562296</c:v>
                </c:pt>
                <c:pt idx="21" formatCode="0.0%">
                  <c:v>0.71624607512501504</c:v>
                </c:pt>
                <c:pt idx="22" formatCode="0.0%">
                  <c:v>0.71301020408163196</c:v>
                </c:pt>
                <c:pt idx="23" formatCode="0.0%">
                  <c:v>0.71089937253079305</c:v>
                </c:pt>
                <c:pt idx="24" formatCode="0.0%">
                  <c:v>0.70827950675278895</c:v>
                </c:pt>
                <c:pt idx="25" formatCode="0.0%">
                  <c:v>0.70796037713330995</c:v>
                </c:pt>
                <c:pt idx="26" formatCode="0.0%">
                  <c:v>0.70593881223755295</c:v>
                </c:pt>
                <c:pt idx="27" formatCode="0.0%">
                  <c:v>0.70808797019588998</c:v>
                </c:pt>
                <c:pt idx="28" formatCode="0.0%">
                  <c:v>0.71108179419524997</c:v>
                </c:pt>
                <c:pt idx="29" formatCode="0.0%">
                  <c:v>0.71450598979954905</c:v>
                </c:pt>
                <c:pt idx="30" formatCode="0.0%">
                  <c:v>0.71720392017947798</c:v>
                </c:pt>
                <c:pt idx="31" formatCode="0.0%">
                  <c:v>0.71617122473246098</c:v>
                </c:pt>
                <c:pt idx="32" formatCode="0.0%">
                  <c:v>0.71537544696066802</c:v>
                </c:pt>
                <c:pt idx="33" formatCode="0.0%">
                  <c:v>0.71421692548453097</c:v>
                </c:pt>
                <c:pt idx="34" formatCode="0.0%">
                  <c:v>0.71087404533882903</c:v>
                </c:pt>
                <c:pt idx="35" formatCode="0.0%">
                  <c:v>0.70889783961918695</c:v>
                </c:pt>
                <c:pt idx="36" formatCode="0.0%">
                  <c:v>0.70582488704359503</c:v>
                </c:pt>
                <c:pt idx="37" formatCode="0.0%">
                  <c:v>0.70310799371145205</c:v>
                </c:pt>
                <c:pt idx="38" formatCode="0.0%">
                  <c:v>0.70492196878751501</c:v>
                </c:pt>
                <c:pt idx="39" formatCode="0.0%">
                  <c:v>0.70656691604322497</c:v>
                </c:pt>
                <c:pt idx="40" formatCode="0.0%">
                  <c:v>0.70848098275454696</c:v>
                </c:pt>
                <c:pt idx="41" formatCode="0.0%">
                  <c:v>0.71045513348230005</c:v>
                </c:pt>
                <c:pt idx="42" formatCode="0.0%">
                  <c:v>0.70945866947269898</c:v>
                </c:pt>
                <c:pt idx="43" formatCode="0.0%">
                  <c:v>0.70979753316267202</c:v>
                </c:pt>
                <c:pt idx="44" formatCode="0.0%">
                  <c:v>0.70391061452514003</c:v>
                </c:pt>
                <c:pt idx="45" formatCode="0.0%">
                  <c:v>0.70005817335660303</c:v>
                </c:pt>
                <c:pt idx="46" formatCode="0.0%">
                  <c:v>0.69872389791183298</c:v>
                </c:pt>
                <c:pt idx="47" formatCode="0.0%">
                  <c:v>0.69937945299931104</c:v>
                </c:pt>
                <c:pt idx="48" formatCode="0.0%">
                  <c:v>0.701540216771249</c:v>
                </c:pt>
                <c:pt idx="49" formatCode="0.0%">
                  <c:v>0.70474676357029298</c:v>
                </c:pt>
                <c:pt idx="50" formatCode="0.0%">
                  <c:v>0.70498693627172604</c:v>
                </c:pt>
                <c:pt idx="51" formatCode="0.0%">
                  <c:v>0.70462836297309595</c:v>
                </c:pt>
                <c:pt idx="52" formatCode="0.0%">
                  <c:v>0.70176036342986903</c:v>
                </c:pt>
                <c:pt idx="53" formatCode="0.0%">
                  <c:v>0.695261902056585</c:v>
                </c:pt>
                <c:pt idx="54" formatCode="0.0%">
                  <c:v>0.69504104351737295</c:v>
                </c:pt>
                <c:pt idx="55" formatCode="0.0%">
                  <c:v>0.69473450344367904</c:v>
                </c:pt>
                <c:pt idx="56" formatCode="0.0%">
                  <c:v>0.693861864499835</c:v>
                </c:pt>
                <c:pt idx="57" formatCode="0.0%">
                  <c:v>0.69276651122437904</c:v>
                </c:pt>
                <c:pt idx="58" formatCode="0.0%">
                  <c:v>0.69276651122437904</c:v>
                </c:pt>
                <c:pt idx="59" formatCode="0.0%">
                  <c:v>0.697661947661948</c:v>
                </c:pt>
                <c:pt idx="60" formatCode="0.0%">
                  <c:v>0.69978494623655896</c:v>
                </c:pt>
                <c:pt idx="61" formatCode="0.0%">
                  <c:v>0.70090051457975999</c:v>
                </c:pt>
                <c:pt idx="62" formatCode="0.0%">
                  <c:v>0.70008568980291297</c:v>
                </c:pt>
                <c:pt idx="63" formatCode="0.0%">
                  <c:v>0.69778060953594601</c:v>
                </c:pt>
                <c:pt idx="64" formatCode="0.0%">
                  <c:v>0.69526813880126204</c:v>
                </c:pt>
                <c:pt idx="65" formatCode="0.0%">
                  <c:v>0.69483763530391396</c:v>
                </c:pt>
                <c:pt idx="66" formatCode="0.0%">
                  <c:v>0.69253917194147596</c:v>
                </c:pt>
                <c:pt idx="67" formatCode="0.0%">
                  <c:v>0.69364817488141906</c:v>
                </c:pt>
                <c:pt idx="68" formatCode="0.0%">
                  <c:v>0.69809760132340803</c:v>
                </c:pt>
                <c:pt idx="69" formatCode="0.0%">
                  <c:v>0.70190515634706996</c:v>
                </c:pt>
                <c:pt idx="70" formatCode="0.0%">
                  <c:v>0.699493120926864</c:v>
                </c:pt>
                <c:pt idx="71" formatCode="0.0%">
                  <c:v>0.69555349221087404</c:v>
                </c:pt>
                <c:pt idx="72" formatCode="0.0%">
                  <c:v>0.69089792157264296</c:v>
                </c:pt>
                <c:pt idx="73" formatCode="0.0%">
                  <c:v>0.68684183621306605</c:v>
                </c:pt>
                <c:pt idx="74" formatCode="0.0%">
                  <c:v>0.68590658780338598</c:v>
                </c:pt>
                <c:pt idx="75" formatCode="0.0%">
                  <c:v>0.68658698539176599</c:v>
                </c:pt>
                <c:pt idx="76" formatCode="0.0%">
                  <c:v>0.68912287875690004</c:v>
                </c:pt>
                <c:pt idx="77" formatCode="0.0%">
                  <c:v>0.687359147715632</c:v>
                </c:pt>
                <c:pt idx="78" formatCode="0.0%">
                  <c:v>0.686581072685856</c:v>
                </c:pt>
                <c:pt idx="79" formatCode="0.0%">
                  <c:v>0.68489992664780497</c:v>
                </c:pt>
                <c:pt idx="80" formatCode="0.0%">
                  <c:v>0.68567807351077403</c:v>
                </c:pt>
                <c:pt idx="81" formatCode="0.0%">
                  <c:v>0.68779242875372204</c:v>
                </c:pt>
                <c:pt idx="82" formatCode="0.0%">
                  <c:v>0.69092265075644599</c:v>
                </c:pt>
                <c:pt idx="83" formatCode="0.0%">
                  <c:v>0.696004262120405</c:v>
                </c:pt>
                <c:pt idx="84" formatCode="0.0%">
                  <c:v>0.70166631061738904</c:v>
                </c:pt>
                <c:pt idx="85" formatCode="0.0%">
                  <c:v>0.70349770028880099</c:v>
                </c:pt>
                <c:pt idx="86" formatCode="0.0%">
                  <c:v>0.70354972817396899</c:v>
                </c:pt>
                <c:pt idx="87" formatCode="0.0%">
                  <c:v>0.702247789496112</c:v>
                </c:pt>
                <c:pt idx="88" formatCode="0.0%">
                  <c:v>0.69869602394185604</c:v>
                </c:pt>
                <c:pt idx="89" formatCode="0.0%">
                  <c:v>0.70104857693130795</c:v>
                </c:pt>
                <c:pt idx="90" formatCode="0.0%">
                  <c:v>0.70201858378724702</c:v>
                </c:pt>
                <c:pt idx="91" formatCode="0.0%">
                  <c:v>0.704072883172562</c:v>
                </c:pt>
                <c:pt idx="92" formatCode="0.0%">
                  <c:v>0.70445475137525604</c:v>
                </c:pt>
                <c:pt idx="93" formatCode="0.0%">
                  <c:v>0.701659256045982</c:v>
                </c:pt>
                <c:pt idx="94" formatCode="0.0%">
                  <c:v>0.69967248908296897</c:v>
                </c:pt>
                <c:pt idx="95" formatCode="0.0%">
                  <c:v>0.69780639528538702</c:v>
                </c:pt>
                <c:pt idx="96" formatCode="0.0%">
                  <c:v>0.69404606692742299</c:v>
                </c:pt>
                <c:pt idx="97" formatCode="0.0%">
                  <c:v>0.69222438813082099</c:v>
                </c:pt>
                <c:pt idx="98" formatCode="0.0%">
                  <c:v>0.69185041072200604</c:v>
                </c:pt>
                <c:pt idx="99" formatCode="0.0%">
                  <c:v>0.68932144410613305</c:v>
                </c:pt>
                <c:pt idx="100" formatCode="0.0%">
                  <c:v>0.69175471081581497</c:v>
                </c:pt>
                <c:pt idx="101" formatCode="0.0%">
                  <c:v>0.69330712959930096</c:v>
                </c:pt>
                <c:pt idx="102" formatCode="0.0%">
                  <c:v>0.69668658337859901</c:v>
                </c:pt>
                <c:pt idx="103" formatCode="0.0%">
                  <c:v>0.69589831232642596</c:v>
                </c:pt>
                <c:pt idx="104" formatCode="0.0%">
                  <c:v>0.69355350905049196</c:v>
                </c:pt>
                <c:pt idx="105" formatCode="0.0%">
                  <c:v>0.69072491294713501</c:v>
                </c:pt>
                <c:pt idx="106" formatCode="0.0%">
                  <c:v>0.68956796628029504</c:v>
                </c:pt>
                <c:pt idx="107" formatCode="0.0%">
                  <c:v>0.68952421141470599</c:v>
                </c:pt>
                <c:pt idx="108" formatCode="0.0%">
                  <c:v>0.690009434951253</c:v>
                </c:pt>
                <c:pt idx="109" formatCode="0.0%">
                  <c:v>0.69327906491337898</c:v>
                </c:pt>
                <c:pt idx="110" formatCode="0.0%">
                  <c:v>0.69388391928437698</c:v>
                </c:pt>
                <c:pt idx="111" formatCode="0.0%">
                  <c:v>0.69512068786905601</c:v>
                </c:pt>
                <c:pt idx="112" formatCode="0.0%">
                  <c:v>0.69314381270903003</c:v>
                </c:pt>
                <c:pt idx="113" formatCode="0.0%">
                  <c:v>0.69355853965589598</c:v>
                </c:pt>
                <c:pt idx="114" formatCode="0.0%">
                  <c:v>0.69089759797724404</c:v>
                </c:pt>
                <c:pt idx="115" formatCode="0.0%">
                  <c:v>0.69053410893707001</c:v>
                </c:pt>
                <c:pt idx="116" formatCode="0.0%">
                  <c:v>0.69166229680125901</c:v>
                </c:pt>
                <c:pt idx="117" formatCode="0.0%">
                  <c:v>0.69449932411354898</c:v>
                </c:pt>
                <c:pt idx="118" formatCode="0.0%">
                  <c:v>0.699584631360332</c:v>
                </c:pt>
                <c:pt idx="119" formatCode="0.0%">
                  <c:v>0.700208768267223</c:v>
                </c:pt>
                <c:pt idx="120" formatCode="0.0%">
                  <c:v>0.702554936389444</c:v>
                </c:pt>
                <c:pt idx="121" formatCode="0.0%">
                  <c:v>0.70351599619892302</c:v>
                </c:pt>
                <c:pt idx="122" formatCode="0.0%">
                  <c:v>0.70380982701899597</c:v>
                </c:pt>
                <c:pt idx="123" formatCode="0.0%">
                  <c:v>0.70696242835915901</c:v>
                </c:pt>
                <c:pt idx="124" formatCode="0.0%">
                  <c:v>0.70537225042301199</c:v>
                </c:pt>
                <c:pt idx="125" formatCode="0.0%">
                  <c:v>0.70150042265426904</c:v>
                </c:pt>
                <c:pt idx="126" formatCode="0.0%">
                  <c:v>0.69478934521914504</c:v>
                </c:pt>
                <c:pt idx="127" formatCode="0.0%">
                  <c:v>0.68861571352218098</c:v>
                </c:pt>
                <c:pt idx="128" formatCode="0.0%">
                  <c:v>0.68109388458225695</c:v>
                </c:pt>
                <c:pt idx="129" formatCode="0.0%">
                  <c:v>0.67895079124214197</c:v>
                </c:pt>
                <c:pt idx="130" formatCode="0.0%">
                  <c:v>0.67501619520621903</c:v>
                </c:pt>
                <c:pt idx="131" formatCode="0.0%">
                  <c:v>0.67209601371624506</c:v>
                </c:pt>
                <c:pt idx="132" formatCode="0.0%">
                  <c:v>0.67047273503361404</c:v>
                </c:pt>
                <c:pt idx="133" formatCode="0.0%">
                  <c:v>0.66961809259654403</c:v>
                </c:pt>
                <c:pt idx="134" formatCode="0.0%">
                  <c:v>0.669723792257652</c:v>
                </c:pt>
                <c:pt idx="135" formatCode="0.0%">
                  <c:v>0.67038453367325301</c:v>
                </c:pt>
                <c:pt idx="136" formatCode="0.0%">
                  <c:v>0.67241014799154297</c:v>
                </c:pt>
                <c:pt idx="137" formatCode="0.0%">
                  <c:v>0.67196212519726395</c:v>
                </c:pt>
                <c:pt idx="138" formatCode="0.0%">
                  <c:v>0.67551405791019703</c:v>
                </c:pt>
                <c:pt idx="139" formatCode="0.0%">
                  <c:v>0.67411838790931999</c:v>
                </c:pt>
                <c:pt idx="140" formatCode="0.0%">
                  <c:v>0.67569561551433399</c:v>
                </c:pt>
                <c:pt idx="141" formatCode="0.0%">
                  <c:v>0.67111204452378503</c:v>
                </c:pt>
                <c:pt idx="142" formatCode="0.0%">
                  <c:v>0.66505872483221495</c:v>
                </c:pt>
                <c:pt idx="143" formatCode="0.0%">
                  <c:v>0.66174021648626202</c:v>
                </c:pt>
                <c:pt idx="144" formatCode="0.0%">
                  <c:v>0.65732669157326695</c:v>
                </c:pt>
                <c:pt idx="145" formatCode="0.0%">
                  <c:v>0.65107876535563103</c:v>
                </c:pt>
                <c:pt idx="146" formatCode="0.0%">
                  <c:v>0.64801554828150598</c:v>
                </c:pt>
                <c:pt idx="147" formatCode="0.0%">
                  <c:v>0.64512170177950501</c:v>
                </c:pt>
              </c:numCache>
            </c:numRef>
          </c:val>
          <c:smooth val="0"/>
        </c:ser>
        <c:ser>
          <c:idx val="3"/>
          <c:order val="3"/>
          <c:tx>
            <c:strRef>
              <c:f>'Unemployment Ed'!$I$1</c:f>
              <c:strCache>
                <c:ptCount val="1"/>
                <c:pt idx="0">
                  <c:v>Bachelor's Degree or Higher</c:v>
                </c:pt>
              </c:strCache>
            </c:strRef>
          </c:tx>
          <c:marker>
            <c:symbol val="none"/>
          </c:marker>
          <c:dLbls>
            <c:dLbl>
              <c:idx val="4"/>
              <c:showLegendKey val="0"/>
              <c:showVal val="1"/>
              <c:showCatName val="0"/>
              <c:showSerName val="0"/>
              <c:showPercent val="0"/>
              <c:showBubbleSize val="0"/>
              <c:extLst>
                <c:ext xmlns:c15="http://schemas.microsoft.com/office/drawing/2012/chart" uri="{CE6537A1-D6FC-4f65-9D91-7224C49458BB}"/>
              </c:extLst>
            </c:dLbl>
            <c:dLbl>
              <c:idx val="146"/>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Ed'!$I$2:$I$153</c:f>
              <c:numCache>
                <c:formatCode>General</c:formatCode>
                <c:ptCount val="152"/>
                <c:pt idx="3" formatCode="0.0%">
                  <c:v>0.80293448014166402</c:v>
                </c:pt>
                <c:pt idx="4" formatCode="0.0%">
                  <c:v>0.802416039466194</c:v>
                </c:pt>
                <c:pt idx="5" formatCode="0.0%">
                  <c:v>0.80022672880715395</c:v>
                </c:pt>
                <c:pt idx="6" formatCode="0.0%">
                  <c:v>0.79897326738871899</c:v>
                </c:pt>
                <c:pt idx="7" formatCode="0.0%">
                  <c:v>0.79713930348258699</c:v>
                </c:pt>
                <c:pt idx="8" formatCode="0.0%">
                  <c:v>0.794248608534323</c:v>
                </c:pt>
                <c:pt idx="9" formatCode="0.0%">
                  <c:v>0.79264624639371395</c:v>
                </c:pt>
                <c:pt idx="10" formatCode="0.0%">
                  <c:v>0.79162092938163198</c:v>
                </c:pt>
                <c:pt idx="11" formatCode="0.0%">
                  <c:v>0.78979380816252098</c:v>
                </c:pt>
                <c:pt idx="12" formatCode="0.0%">
                  <c:v>0.78698979591836704</c:v>
                </c:pt>
                <c:pt idx="13" formatCode="0.0%">
                  <c:v>0.78460238928442105</c:v>
                </c:pt>
                <c:pt idx="14" formatCode="0.0%">
                  <c:v>0.78243129725188998</c:v>
                </c:pt>
                <c:pt idx="15" formatCode="0.0%">
                  <c:v>0.780204818563902</c:v>
                </c:pt>
                <c:pt idx="16" formatCode="0.0%">
                  <c:v>0.77767392955196002</c:v>
                </c:pt>
                <c:pt idx="17" formatCode="0.0%">
                  <c:v>0.77577826640435099</c:v>
                </c:pt>
                <c:pt idx="18" formatCode="0.0%">
                  <c:v>0.77398047099368195</c:v>
                </c:pt>
                <c:pt idx="19" formatCode="0.0%">
                  <c:v>0.77375979859243604</c:v>
                </c:pt>
                <c:pt idx="20" formatCode="0.0%">
                  <c:v>0.77278981768145905</c:v>
                </c:pt>
                <c:pt idx="21" formatCode="0.0%">
                  <c:v>0.77425480492576804</c:v>
                </c:pt>
                <c:pt idx="22" formatCode="0.0%">
                  <c:v>0.77585711824498904</c:v>
                </c:pt>
                <c:pt idx="23" formatCode="0.0%">
                  <c:v>0.77729532080214803</c:v>
                </c:pt>
                <c:pt idx="24" formatCode="0.0%">
                  <c:v>0.77944083592205604</c:v>
                </c:pt>
                <c:pt idx="25" formatCode="0.0%">
                  <c:v>0.78066394222694901</c:v>
                </c:pt>
                <c:pt idx="26" formatCode="0.0%">
                  <c:v>0.78093126385809297</c:v>
                </c:pt>
                <c:pt idx="27" formatCode="0.0%">
                  <c:v>0.78193370165745801</c:v>
                </c:pt>
                <c:pt idx="28" formatCode="0.0%">
                  <c:v>0.78370755447406304</c:v>
                </c:pt>
                <c:pt idx="29" formatCode="0.0%">
                  <c:v>0.78477078477078499</c:v>
                </c:pt>
                <c:pt idx="30" formatCode="0.0%">
                  <c:v>0.78558699042102897</c:v>
                </c:pt>
                <c:pt idx="31" formatCode="0.0%">
                  <c:v>0.78537998662803699</c:v>
                </c:pt>
                <c:pt idx="32" formatCode="0.0%">
                  <c:v>0.78445249373084402</c:v>
                </c:pt>
                <c:pt idx="33" formatCode="0.0%">
                  <c:v>0.78240097772345996</c:v>
                </c:pt>
                <c:pt idx="34" formatCode="0.0%">
                  <c:v>0.78010413204829998</c:v>
                </c:pt>
                <c:pt idx="35" formatCode="0.0%">
                  <c:v>0.77713434811383197</c:v>
                </c:pt>
                <c:pt idx="36" formatCode="0.0%">
                  <c:v>0.77632156174599698</c:v>
                </c:pt>
                <c:pt idx="37" formatCode="0.0%">
                  <c:v>0.775655800680496</c:v>
                </c:pt>
                <c:pt idx="38" formatCode="0.0%">
                  <c:v>0.77596349441970403</c:v>
                </c:pt>
                <c:pt idx="39" formatCode="0.0%">
                  <c:v>0.77634634523941204</c:v>
                </c:pt>
                <c:pt idx="40" formatCode="0.0%">
                  <c:v>0.77538530017248097</c:v>
                </c:pt>
                <c:pt idx="41" formatCode="0.0%">
                  <c:v>0.77689952685777897</c:v>
                </c:pt>
                <c:pt idx="42" formatCode="0.0%">
                  <c:v>0.77775924381428996</c:v>
                </c:pt>
                <c:pt idx="43" formatCode="0.0%">
                  <c:v>0.77995678909755695</c:v>
                </c:pt>
                <c:pt idx="44" formatCode="0.0%">
                  <c:v>0.78009348364036302</c:v>
                </c:pt>
                <c:pt idx="45" formatCode="0.0%">
                  <c:v>0.78274655587141895</c:v>
                </c:pt>
                <c:pt idx="46" formatCode="0.0%">
                  <c:v>0.78424096911491903</c:v>
                </c:pt>
                <c:pt idx="47" formatCode="0.0%">
                  <c:v>0.78502574214043197</c:v>
                </c:pt>
                <c:pt idx="48" formatCode="0.0%">
                  <c:v>0.78270693265733504</c:v>
                </c:pt>
                <c:pt idx="49" formatCode="0.0%">
                  <c:v>0.78050665047739898</c:v>
                </c:pt>
                <c:pt idx="50" formatCode="0.0%">
                  <c:v>0.779050464807437</c:v>
                </c:pt>
                <c:pt idx="51" formatCode="0.0%">
                  <c:v>0.77930119416187504</c:v>
                </c:pt>
                <c:pt idx="52" formatCode="0.0%">
                  <c:v>0.77962727423546996</c:v>
                </c:pt>
                <c:pt idx="53" formatCode="0.0%">
                  <c:v>0.77937010498250303</c:v>
                </c:pt>
                <c:pt idx="54" formatCode="0.0%">
                  <c:v>0.780738506228702</c:v>
                </c:pt>
                <c:pt idx="55" formatCode="0.0%">
                  <c:v>0.78149042511371902</c:v>
                </c:pt>
                <c:pt idx="56" formatCode="0.0%">
                  <c:v>0.78299219721813895</c:v>
                </c:pt>
                <c:pt idx="57" formatCode="0.0%">
                  <c:v>0.78325850997329105</c:v>
                </c:pt>
                <c:pt idx="58" formatCode="0.0%">
                  <c:v>0.78325850997329105</c:v>
                </c:pt>
                <c:pt idx="59" formatCode="0.0%">
                  <c:v>0.78273331804631896</c:v>
                </c:pt>
                <c:pt idx="60" formatCode="0.0%">
                  <c:v>0.78373573435797395</c:v>
                </c:pt>
                <c:pt idx="61" formatCode="0.0%">
                  <c:v>0.78541487223657802</c:v>
                </c:pt>
                <c:pt idx="62" formatCode="0.0%">
                  <c:v>0.78790836539013598</c:v>
                </c:pt>
                <c:pt idx="63" formatCode="0.0%">
                  <c:v>0.78761822871883103</c:v>
                </c:pt>
                <c:pt idx="64" formatCode="0.0%">
                  <c:v>0.78710413694721804</c:v>
                </c:pt>
                <c:pt idx="65" formatCode="0.0%">
                  <c:v>0.78684987508516901</c:v>
                </c:pt>
                <c:pt idx="66" formatCode="0.0%">
                  <c:v>0.78499604564456005</c:v>
                </c:pt>
                <c:pt idx="67" formatCode="0.0%">
                  <c:v>0.782059203505027</c:v>
                </c:pt>
                <c:pt idx="68" formatCode="0.0%">
                  <c:v>0.78291005877786402</c:v>
                </c:pt>
                <c:pt idx="69" formatCode="0.0%">
                  <c:v>0.78235294117647103</c:v>
                </c:pt>
                <c:pt idx="70" formatCode="0.0%">
                  <c:v>0.78347982748266598</c:v>
                </c:pt>
                <c:pt idx="71" formatCode="0.0%">
                  <c:v>0.78651441000543798</c:v>
                </c:pt>
                <c:pt idx="72" formatCode="0.0%">
                  <c:v>0.78979224603304399</c:v>
                </c:pt>
                <c:pt idx="73" formatCode="0.0%">
                  <c:v>0.79170747633039495</c:v>
                </c:pt>
                <c:pt idx="74" formatCode="0.0%">
                  <c:v>0.79321389793702501</c:v>
                </c:pt>
                <c:pt idx="75" formatCode="0.0%">
                  <c:v>0.79357947163274101</c:v>
                </c:pt>
                <c:pt idx="76" formatCode="0.0%">
                  <c:v>0.79298207613580995</c:v>
                </c:pt>
                <c:pt idx="77" formatCode="0.0%">
                  <c:v>0.79219865829906899</c:v>
                </c:pt>
                <c:pt idx="78" formatCode="0.0%">
                  <c:v>0.79124379183761595</c:v>
                </c:pt>
                <c:pt idx="79" formatCode="0.0%">
                  <c:v>0.79339242546333599</c:v>
                </c:pt>
                <c:pt idx="80" formatCode="0.0%">
                  <c:v>0.79603779662836904</c:v>
                </c:pt>
                <c:pt idx="81" formatCode="0.0%">
                  <c:v>0.79726688102893895</c:v>
                </c:pt>
                <c:pt idx="82" formatCode="0.0%">
                  <c:v>0.79714789296587096</c:v>
                </c:pt>
                <c:pt idx="83" formatCode="0.0%">
                  <c:v>0.79638394044137195</c:v>
                </c:pt>
                <c:pt idx="84" formatCode="0.0%">
                  <c:v>0.79396478574458995</c:v>
                </c:pt>
                <c:pt idx="85" formatCode="0.0%">
                  <c:v>0.79378008145131396</c:v>
                </c:pt>
                <c:pt idx="86" formatCode="0.0%">
                  <c:v>0.79299245422405196</c:v>
                </c:pt>
                <c:pt idx="87" formatCode="0.0%">
                  <c:v>0.79331323070412096</c:v>
                </c:pt>
                <c:pt idx="88" formatCode="0.0%">
                  <c:v>0.79431014462155602</c:v>
                </c:pt>
                <c:pt idx="89" formatCode="0.0%">
                  <c:v>0.79387787303423996</c:v>
                </c:pt>
                <c:pt idx="90" formatCode="0.0%">
                  <c:v>0.79321749173184897</c:v>
                </c:pt>
                <c:pt idx="91" formatCode="0.0%">
                  <c:v>0.79157276872281301</c:v>
                </c:pt>
                <c:pt idx="92" formatCode="0.0%">
                  <c:v>0.78999321042461002</c:v>
                </c:pt>
                <c:pt idx="93" formatCode="0.0%">
                  <c:v>0.78870445766781505</c:v>
                </c:pt>
                <c:pt idx="94" formatCode="0.0%">
                  <c:v>0.788013376528373</c:v>
                </c:pt>
                <c:pt idx="95" formatCode="0.0%">
                  <c:v>0.78808777429467103</c:v>
                </c:pt>
                <c:pt idx="96" formatCode="0.0%">
                  <c:v>0.78930358632193498</c:v>
                </c:pt>
                <c:pt idx="97" formatCode="0.0%">
                  <c:v>0.78867963791488904</c:v>
                </c:pt>
                <c:pt idx="98" formatCode="0.0%">
                  <c:v>0.78735333817879805</c:v>
                </c:pt>
                <c:pt idx="99" formatCode="0.0%">
                  <c:v>0.78669003556884398</c:v>
                </c:pt>
                <c:pt idx="100" formatCode="0.0%">
                  <c:v>0.78503471329390595</c:v>
                </c:pt>
                <c:pt idx="101" formatCode="0.0%">
                  <c:v>0.78384358116799602</c:v>
                </c:pt>
                <c:pt idx="102" formatCode="0.0%">
                  <c:v>0.78458853123877004</c:v>
                </c:pt>
                <c:pt idx="103" formatCode="0.0%">
                  <c:v>0.78408154859967105</c:v>
                </c:pt>
                <c:pt idx="104" formatCode="0.0%">
                  <c:v>0.78266920975307996</c:v>
                </c:pt>
                <c:pt idx="105" formatCode="0.0%">
                  <c:v>0.78162401981015295</c:v>
                </c:pt>
                <c:pt idx="106" formatCode="0.0%">
                  <c:v>0.77927487786063199</c:v>
                </c:pt>
                <c:pt idx="107" formatCode="0.0%">
                  <c:v>0.77874788146474305</c:v>
                </c:pt>
                <c:pt idx="108" formatCode="0.0%">
                  <c:v>0.77844126428497895</c:v>
                </c:pt>
                <c:pt idx="109" formatCode="0.0%">
                  <c:v>0.77774912316897105</c:v>
                </c:pt>
                <c:pt idx="110" formatCode="0.0%">
                  <c:v>0.77715617715617702</c:v>
                </c:pt>
                <c:pt idx="111" formatCode="0.0%">
                  <c:v>0.77460978147762705</c:v>
                </c:pt>
                <c:pt idx="112" formatCode="0.0%">
                  <c:v>0.77391935316678795</c:v>
                </c:pt>
                <c:pt idx="113" formatCode="0.0%">
                  <c:v>0.77596362509042005</c:v>
                </c:pt>
                <c:pt idx="114" formatCode="0.0%">
                  <c:v>0.77533836140097101</c:v>
                </c:pt>
                <c:pt idx="115" formatCode="0.0%">
                  <c:v>0.77688213713636101</c:v>
                </c:pt>
                <c:pt idx="116" formatCode="0.0%">
                  <c:v>0.77846297351920002</c:v>
                </c:pt>
                <c:pt idx="117" formatCode="0.0%">
                  <c:v>0.77857291018460895</c:v>
                </c:pt>
                <c:pt idx="118" formatCode="0.0%">
                  <c:v>0.78029638044095595</c:v>
                </c:pt>
                <c:pt idx="119" formatCode="0.0%">
                  <c:v>0.77757934483110502</c:v>
                </c:pt>
                <c:pt idx="120" formatCode="0.0%">
                  <c:v>0.77377608346709503</c:v>
                </c:pt>
                <c:pt idx="121" formatCode="0.0%">
                  <c:v>0.77390403866068402</c:v>
                </c:pt>
                <c:pt idx="122" formatCode="0.0%">
                  <c:v>0.774403892944039</c:v>
                </c:pt>
                <c:pt idx="123" formatCode="0.0%">
                  <c:v>0.77745664739884401</c:v>
                </c:pt>
                <c:pt idx="124" formatCode="0.0%">
                  <c:v>0.78036733323742402</c:v>
                </c:pt>
                <c:pt idx="125" formatCode="0.0%">
                  <c:v>0.78110643185298601</c:v>
                </c:pt>
                <c:pt idx="126" formatCode="0.0%">
                  <c:v>0.78041698400609305</c:v>
                </c:pt>
                <c:pt idx="127" formatCode="0.0%">
                  <c:v>0.77707397778303</c:v>
                </c:pt>
                <c:pt idx="128" formatCode="0.0%">
                  <c:v>0.77256470588235304</c:v>
                </c:pt>
                <c:pt idx="129" formatCode="0.0%">
                  <c:v>0.77136031478358602</c:v>
                </c:pt>
                <c:pt idx="130" formatCode="0.0%">
                  <c:v>0.77090175471521005</c:v>
                </c:pt>
                <c:pt idx="131" formatCode="0.0%">
                  <c:v>0.77056052755534599</c:v>
                </c:pt>
                <c:pt idx="132" formatCode="0.0%">
                  <c:v>0.77012577135051097</c:v>
                </c:pt>
                <c:pt idx="133" formatCode="0.0%">
                  <c:v>0.76788067005458305</c:v>
                </c:pt>
                <c:pt idx="134" formatCode="0.0%">
                  <c:v>0.76507891770011305</c:v>
                </c:pt>
                <c:pt idx="135" formatCode="0.0%">
                  <c:v>0.76112620631500105</c:v>
                </c:pt>
                <c:pt idx="136" formatCode="0.0%">
                  <c:v>0.75786427704657899</c:v>
                </c:pt>
                <c:pt idx="137" formatCode="0.0%">
                  <c:v>0.75400622416275698</c:v>
                </c:pt>
                <c:pt idx="138" formatCode="0.0%">
                  <c:v>0.75425060062835003</c:v>
                </c:pt>
                <c:pt idx="139" formatCode="0.0%">
                  <c:v>0.75397554922327403</c:v>
                </c:pt>
                <c:pt idx="140" formatCode="0.0%">
                  <c:v>0.754561211457763</c:v>
                </c:pt>
                <c:pt idx="141" formatCode="0.0%">
                  <c:v>0.75490905800380104</c:v>
                </c:pt>
                <c:pt idx="142" formatCode="0.0%">
                  <c:v>0.75447835088666804</c:v>
                </c:pt>
                <c:pt idx="143" formatCode="0.0%">
                  <c:v>0.75510934215822201</c:v>
                </c:pt>
                <c:pt idx="144" formatCode="0.0%">
                  <c:v>0.75852983208288705</c:v>
                </c:pt>
                <c:pt idx="145" formatCode="0.0%">
                  <c:v>0.76028871155742905</c:v>
                </c:pt>
                <c:pt idx="146" formatCode="0.0%">
                  <c:v>0.76223619218679795</c:v>
                </c:pt>
                <c:pt idx="147" formatCode="0.0%">
                  <c:v>0.76602939850302099</c:v>
                </c:pt>
              </c:numCache>
            </c:numRef>
          </c:val>
          <c:smooth val="0"/>
        </c:ser>
        <c:ser>
          <c:idx val="4"/>
          <c:order val="4"/>
          <c:tx>
            <c:strRef>
              <c:f>'Unemployment Ed'!$J$1</c:f>
              <c:strCache>
                <c:ptCount val="1"/>
                <c:pt idx="0">
                  <c:v>All</c:v>
                </c:pt>
              </c:strCache>
            </c:strRef>
          </c:tx>
          <c:spPr>
            <a:ln>
              <a:solidFill>
                <a:schemeClr val="bg1">
                  <a:lumMod val="75000"/>
                </a:schemeClr>
              </a:solidFill>
            </a:ln>
          </c:spPr>
          <c:marker>
            <c:symbol val="none"/>
          </c:marker>
          <c:dLbls>
            <c:dLbl>
              <c:idx val="3"/>
              <c:showLegendKey val="0"/>
              <c:showVal val="1"/>
              <c:showCatName val="0"/>
              <c:showSerName val="0"/>
              <c:showPercent val="0"/>
              <c:showBubbleSize val="0"/>
              <c:extLst>
                <c:ext xmlns:c15="http://schemas.microsoft.com/office/drawing/2012/chart" uri="{CE6537A1-D6FC-4f65-9D91-7224C49458BB}"/>
              </c:extLst>
            </c:dLbl>
            <c:dLbl>
              <c:idx val="146"/>
              <c:layout>
                <c:manualLayout>
                  <c:x val="4.7491459951050103E-3"/>
                  <c:y val="3.3333333333333298E-2"/>
                </c:manualLayout>
              </c:layout>
              <c:showLegendKey val="0"/>
              <c:showVal val="1"/>
              <c:showCatName val="0"/>
              <c:showSerName val="0"/>
              <c:showPercent val="0"/>
              <c:showBubbleSize val="0"/>
              <c:extLst>
                <c:ext xmlns:c15="http://schemas.microsoft.com/office/drawing/2012/chart" uri="{CE6537A1-D6FC-4f65-9D91-7224C49458BB}"/>
              </c:extLst>
            </c:dLbl>
            <c:dLbl>
              <c:idx val="147"/>
              <c:layout>
                <c:manualLayout>
                  <c:x val="1.583048665035E-3"/>
                  <c:y val="-3.03054163684084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Ed'!$J$2:$J$153</c:f>
              <c:numCache>
                <c:formatCode>General</c:formatCode>
                <c:ptCount val="152"/>
                <c:pt idx="3" formatCode="0.0%">
                  <c:v>0.67300000000000004</c:v>
                </c:pt>
                <c:pt idx="4" formatCode="0.0%">
                  <c:v>0.67200000000000004</c:v>
                </c:pt>
                <c:pt idx="5" formatCode="0.0%">
                  <c:v>0.67</c:v>
                </c:pt>
                <c:pt idx="6" formatCode="0.0%">
                  <c:v>0.67</c:v>
                </c:pt>
                <c:pt idx="7" formatCode="0.0%">
                  <c:v>0.66900000000000004</c:v>
                </c:pt>
                <c:pt idx="8" formatCode="0.0%">
                  <c:v>0.66800000000000004</c:v>
                </c:pt>
                <c:pt idx="9" formatCode="0.0%">
                  <c:v>0.66800000000000004</c:v>
                </c:pt>
                <c:pt idx="10" formatCode="0.0%">
                  <c:v>0.66700000000000004</c:v>
                </c:pt>
                <c:pt idx="11" formatCode="0.0%">
                  <c:v>0.66700000000000004</c:v>
                </c:pt>
                <c:pt idx="12" formatCode="0.0%">
                  <c:v>0.66700000000000004</c:v>
                </c:pt>
                <c:pt idx="13" formatCode="0.0%">
                  <c:v>0.66800000000000004</c:v>
                </c:pt>
                <c:pt idx="14" formatCode="0.0%">
                  <c:v>0.66800000000000004</c:v>
                </c:pt>
                <c:pt idx="15" formatCode="0.0%">
                  <c:v>0.66700000000000004</c:v>
                </c:pt>
                <c:pt idx="16" formatCode="0.0%">
                  <c:v>0.66700000000000004</c:v>
                </c:pt>
                <c:pt idx="17" formatCode="0.0%">
                  <c:v>0.66600000000000004</c:v>
                </c:pt>
                <c:pt idx="18" formatCode="0.0%">
                  <c:v>0.66500000000000004</c:v>
                </c:pt>
                <c:pt idx="19" formatCode="0.0%">
                  <c:v>0.66500000000000004</c:v>
                </c:pt>
                <c:pt idx="20" formatCode="0.0%">
                  <c:v>0.66600000000000004</c:v>
                </c:pt>
                <c:pt idx="21" formatCode="0.0%">
                  <c:v>0.66600000000000004</c:v>
                </c:pt>
                <c:pt idx="22" formatCode="0.0%">
                  <c:v>0.66800000000000004</c:v>
                </c:pt>
                <c:pt idx="23" formatCode="0.0%">
                  <c:v>0.66900000000000004</c:v>
                </c:pt>
                <c:pt idx="24" formatCode="0.0%">
                  <c:v>0.66900000000000004</c:v>
                </c:pt>
                <c:pt idx="25" formatCode="0.0%">
                  <c:v>0.66900000000000004</c:v>
                </c:pt>
                <c:pt idx="26" formatCode="0.0%">
                  <c:v>0.67</c:v>
                </c:pt>
                <c:pt idx="27" formatCode="0.0%">
                  <c:v>0.67</c:v>
                </c:pt>
                <c:pt idx="28" formatCode="0.0%">
                  <c:v>0.67</c:v>
                </c:pt>
                <c:pt idx="29" formatCode="0.0%">
                  <c:v>0.67</c:v>
                </c:pt>
                <c:pt idx="30" formatCode="0.0%">
                  <c:v>0.67100000000000004</c:v>
                </c:pt>
                <c:pt idx="31" formatCode="0.0%">
                  <c:v>0.67300000000000004</c:v>
                </c:pt>
                <c:pt idx="32" formatCode="0.0%">
                  <c:v>0.67300000000000004</c:v>
                </c:pt>
                <c:pt idx="33" formatCode="0.0%">
                  <c:v>0.67300000000000004</c:v>
                </c:pt>
                <c:pt idx="34" formatCode="0.0%">
                  <c:v>0.67100000000000004</c:v>
                </c:pt>
                <c:pt idx="35" formatCode="0.0%">
                  <c:v>0.67</c:v>
                </c:pt>
                <c:pt idx="36" formatCode="0.0%">
                  <c:v>0.67100000000000004</c:v>
                </c:pt>
                <c:pt idx="37" formatCode="0.0%">
                  <c:v>0.67</c:v>
                </c:pt>
                <c:pt idx="38" formatCode="0.0%">
                  <c:v>0.66900000000000004</c:v>
                </c:pt>
                <c:pt idx="39" formatCode="0.0%">
                  <c:v>0.66900000000000004</c:v>
                </c:pt>
                <c:pt idx="40" formatCode="0.0%">
                  <c:v>0.66900000000000004</c:v>
                </c:pt>
                <c:pt idx="41" formatCode="0.0%">
                  <c:v>0.66900000000000004</c:v>
                </c:pt>
                <c:pt idx="42" formatCode="0.0%">
                  <c:v>0.66900000000000004</c:v>
                </c:pt>
                <c:pt idx="43" formatCode="0.0%">
                  <c:v>0.66700000000000004</c:v>
                </c:pt>
                <c:pt idx="44" formatCode="0.0%">
                  <c:v>0.66600000000000004</c:v>
                </c:pt>
                <c:pt idx="45" formatCode="0.0%">
                  <c:v>0.66500000000000004</c:v>
                </c:pt>
                <c:pt idx="46" formatCode="0.0%">
                  <c:v>0.66600000000000004</c:v>
                </c:pt>
                <c:pt idx="47" formatCode="0.0%">
                  <c:v>0.66600000000000004</c:v>
                </c:pt>
                <c:pt idx="48" formatCode="0.0%">
                  <c:v>0.66600000000000004</c:v>
                </c:pt>
                <c:pt idx="49" formatCode="0.0%">
                  <c:v>0.66600000000000004</c:v>
                </c:pt>
                <c:pt idx="50" formatCode="0.0%">
                  <c:v>0.66600000000000004</c:v>
                </c:pt>
                <c:pt idx="51" formatCode="0.0%">
                  <c:v>0.66600000000000004</c:v>
                </c:pt>
                <c:pt idx="52" formatCode="0.0%">
                  <c:v>0.66600000000000004</c:v>
                </c:pt>
                <c:pt idx="53" formatCode="0.0%">
                  <c:v>0.66600000000000004</c:v>
                </c:pt>
                <c:pt idx="54" formatCode="0.0%">
                  <c:v>0.66700000000000004</c:v>
                </c:pt>
                <c:pt idx="55" formatCode="0.0%">
                  <c:v>0.66700000000000004</c:v>
                </c:pt>
                <c:pt idx="56" formatCode="0.0%">
                  <c:v>0.66600000000000004</c:v>
                </c:pt>
                <c:pt idx="57" formatCode="0.0%">
                  <c:v>0.66600000000000004</c:v>
                </c:pt>
                <c:pt idx="58" formatCode="0.0%">
                  <c:v>0.66600000000000004</c:v>
                </c:pt>
                <c:pt idx="59" formatCode="0.0%">
                  <c:v>0.66600000000000004</c:v>
                </c:pt>
                <c:pt idx="60" formatCode="0.0%">
                  <c:v>0.66600000000000004</c:v>
                </c:pt>
                <c:pt idx="61" formatCode="0.0%">
                  <c:v>0.66600000000000004</c:v>
                </c:pt>
                <c:pt idx="62" formatCode="0.0%">
                  <c:v>0.66500000000000004</c:v>
                </c:pt>
                <c:pt idx="63" formatCode="0.0%">
                  <c:v>0.66400000000000003</c:v>
                </c:pt>
                <c:pt idx="64" formatCode="0.0%">
                  <c:v>0.66400000000000003</c:v>
                </c:pt>
                <c:pt idx="65" formatCode="0.0%">
                  <c:v>0.66400000000000003</c:v>
                </c:pt>
                <c:pt idx="66" formatCode="0.0%">
                  <c:v>0.66300000000000003</c:v>
                </c:pt>
                <c:pt idx="67" formatCode="0.0%">
                  <c:v>0.66200000000000003</c:v>
                </c:pt>
                <c:pt idx="68" formatCode="0.0%">
                  <c:v>0.66200000000000003</c:v>
                </c:pt>
                <c:pt idx="69" formatCode="0.0%">
                  <c:v>0.66100000000000003</c:v>
                </c:pt>
                <c:pt idx="70" formatCode="0.0%">
                  <c:v>0.66</c:v>
                </c:pt>
                <c:pt idx="71" formatCode="0.0%">
                  <c:v>0.66</c:v>
                </c:pt>
                <c:pt idx="72" formatCode="0.0%">
                  <c:v>0.66</c:v>
                </c:pt>
                <c:pt idx="73" formatCode="0.0%">
                  <c:v>0.66</c:v>
                </c:pt>
                <c:pt idx="74" formatCode="0.0%">
                  <c:v>0.66100000000000003</c:v>
                </c:pt>
                <c:pt idx="75" formatCode="0.0%">
                  <c:v>0.66200000000000003</c:v>
                </c:pt>
                <c:pt idx="76" formatCode="0.0%">
                  <c:v>0.66200000000000003</c:v>
                </c:pt>
                <c:pt idx="77" formatCode="0.0%">
                  <c:v>0.66200000000000003</c:v>
                </c:pt>
                <c:pt idx="78" formatCode="0.0%">
                  <c:v>0.66200000000000003</c:v>
                </c:pt>
                <c:pt idx="79" formatCode="0.0%">
                  <c:v>0.66100000000000003</c:v>
                </c:pt>
                <c:pt idx="80" formatCode="0.0%">
                  <c:v>0.66100000000000003</c:v>
                </c:pt>
                <c:pt idx="81" formatCode="0.0%">
                  <c:v>0.65800000000000003</c:v>
                </c:pt>
                <c:pt idx="82" formatCode="0.0%">
                  <c:v>0.65800000000000003</c:v>
                </c:pt>
                <c:pt idx="83" formatCode="0.0%">
                  <c:v>0.65800000000000003</c:v>
                </c:pt>
                <c:pt idx="84" formatCode="0.0%">
                  <c:v>0.65800000000000003</c:v>
                </c:pt>
                <c:pt idx="85" formatCode="0.0%">
                  <c:v>0.65700000000000003</c:v>
                </c:pt>
                <c:pt idx="86" formatCode="0.0%">
                  <c:v>0.65500000000000003</c:v>
                </c:pt>
                <c:pt idx="87" formatCode="0.0%">
                  <c:v>0.65500000000000003</c:v>
                </c:pt>
                <c:pt idx="88" formatCode="0.0%">
                  <c:v>0.65400000000000003</c:v>
                </c:pt>
                <c:pt idx="89" formatCode="0.0%">
                  <c:v>0.65300000000000002</c:v>
                </c:pt>
                <c:pt idx="90" formatCode="0.0%">
                  <c:v>0.65400000000000003</c:v>
                </c:pt>
                <c:pt idx="91" formatCode="0.0%">
                  <c:v>0.65400000000000003</c:v>
                </c:pt>
                <c:pt idx="92" formatCode="0.0%">
                  <c:v>0.65500000000000003</c:v>
                </c:pt>
                <c:pt idx="93" formatCode="0.0%">
                  <c:v>0.65500000000000003</c:v>
                </c:pt>
                <c:pt idx="94" formatCode="0.0%">
                  <c:v>0.65500000000000003</c:v>
                </c:pt>
                <c:pt idx="95" formatCode="0.0%">
                  <c:v>0.65500000000000003</c:v>
                </c:pt>
                <c:pt idx="96" formatCode="0.0%">
                  <c:v>0.65500000000000003</c:v>
                </c:pt>
                <c:pt idx="97" formatCode="0.0%">
                  <c:v>0.65400000000000003</c:v>
                </c:pt>
                <c:pt idx="98" formatCode="0.0%">
                  <c:v>0.65300000000000002</c:v>
                </c:pt>
                <c:pt idx="99" formatCode="0.0%">
                  <c:v>0.65300000000000002</c:v>
                </c:pt>
                <c:pt idx="100" formatCode="0.0%">
                  <c:v>0.65200000000000002</c:v>
                </c:pt>
                <c:pt idx="101" formatCode="0.0%">
                  <c:v>0.65200000000000002</c:v>
                </c:pt>
                <c:pt idx="102" formatCode="0.0%">
                  <c:v>0.65200000000000002</c:v>
                </c:pt>
                <c:pt idx="103" formatCode="0.0%">
                  <c:v>0.65100000000000002</c:v>
                </c:pt>
                <c:pt idx="104" formatCode="0.0%">
                  <c:v>0.65100000000000002</c:v>
                </c:pt>
                <c:pt idx="105" formatCode="0.0%">
                  <c:v>0.65200000000000002</c:v>
                </c:pt>
                <c:pt idx="106" formatCode="0.0%">
                  <c:v>0.65100000000000002</c:v>
                </c:pt>
                <c:pt idx="107" formatCode="0.0%">
                  <c:v>0.65</c:v>
                </c:pt>
                <c:pt idx="108" formatCode="0.0%">
                  <c:v>0.64800000000000002</c:v>
                </c:pt>
                <c:pt idx="109" formatCode="0.0%">
                  <c:v>0.64700000000000002</c:v>
                </c:pt>
                <c:pt idx="110" formatCode="0.0%">
                  <c:v>0.64700000000000002</c:v>
                </c:pt>
                <c:pt idx="111" formatCode="0.0%">
                  <c:v>0.64600000000000002</c:v>
                </c:pt>
                <c:pt idx="112" formatCode="0.0%">
                  <c:v>0.64700000000000002</c:v>
                </c:pt>
                <c:pt idx="113" formatCode="0.0%">
                  <c:v>0.64800000000000002</c:v>
                </c:pt>
                <c:pt idx="114" formatCode="0.0%">
                  <c:v>0.64700000000000002</c:v>
                </c:pt>
                <c:pt idx="115" formatCode="0.0%">
                  <c:v>0.64600000000000002</c:v>
                </c:pt>
                <c:pt idx="116" formatCode="0.0%">
                  <c:v>0.64700000000000002</c:v>
                </c:pt>
                <c:pt idx="117" formatCode="0.0%">
                  <c:v>0.64800000000000002</c:v>
                </c:pt>
                <c:pt idx="118" formatCode="0.0%">
                  <c:v>0.64800000000000002</c:v>
                </c:pt>
                <c:pt idx="119" formatCode="0.0%">
                  <c:v>0.64900000000000002</c:v>
                </c:pt>
                <c:pt idx="120" formatCode="0.0%">
                  <c:v>0.64900000000000002</c:v>
                </c:pt>
                <c:pt idx="121" formatCode="0.0%">
                  <c:v>0.65200000000000002</c:v>
                </c:pt>
                <c:pt idx="122" formatCode="0.0%">
                  <c:v>0.65300000000000002</c:v>
                </c:pt>
                <c:pt idx="123" formatCode="0.0%">
                  <c:v>0.65500000000000003</c:v>
                </c:pt>
                <c:pt idx="124" formatCode="0.0%">
                  <c:v>0.65600000000000003</c:v>
                </c:pt>
                <c:pt idx="125" formatCode="0.0%">
                  <c:v>0.65700000000000003</c:v>
                </c:pt>
                <c:pt idx="126" formatCode="0.0%">
                  <c:v>0.65800000000000003</c:v>
                </c:pt>
                <c:pt idx="127" formatCode="0.0%">
                  <c:v>0.65900000000000003</c:v>
                </c:pt>
                <c:pt idx="128" formatCode="0.0%">
                  <c:v>0.66</c:v>
                </c:pt>
                <c:pt idx="129" formatCode="0.0%">
                  <c:v>0.65800000000000003</c:v>
                </c:pt>
                <c:pt idx="130" formatCode="0.0%">
                  <c:v>0.65800000000000003</c:v>
                </c:pt>
                <c:pt idx="131" formatCode="0.0%">
                  <c:v>0.65600000000000003</c:v>
                </c:pt>
                <c:pt idx="132" formatCode="0.0%">
                  <c:v>0.65600000000000003</c:v>
                </c:pt>
                <c:pt idx="133" formatCode="0.0%">
                  <c:v>0.65400000000000003</c:v>
                </c:pt>
                <c:pt idx="134" formatCode="0.0%">
                  <c:v>0.65300000000000002</c:v>
                </c:pt>
                <c:pt idx="135" formatCode="0.0%">
                  <c:v>0.65200000000000002</c:v>
                </c:pt>
                <c:pt idx="136" formatCode="0.0%">
                  <c:v>0.65</c:v>
                </c:pt>
                <c:pt idx="137" formatCode="0.0%">
                  <c:v>0.64900000000000002</c:v>
                </c:pt>
                <c:pt idx="138" formatCode="0.0%">
                  <c:v>0.65</c:v>
                </c:pt>
                <c:pt idx="139" formatCode="0.0%">
                  <c:v>0.64900000000000002</c:v>
                </c:pt>
                <c:pt idx="140" formatCode="0.0%">
                  <c:v>0.64700000000000002</c:v>
                </c:pt>
                <c:pt idx="141" formatCode="0.0%">
                  <c:v>0.64900000000000002</c:v>
                </c:pt>
                <c:pt idx="142" formatCode="0.0%">
                  <c:v>0.64900000000000002</c:v>
                </c:pt>
                <c:pt idx="143" formatCode="0.0%">
                  <c:v>0.64900000000000002</c:v>
                </c:pt>
                <c:pt idx="144" formatCode="0.0%">
                  <c:v>0.64900000000000002</c:v>
                </c:pt>
                <c:pt idx="145" formatCode="0.0%">
                  <c:v>0.64800000000000002</c:v>
                </c:pt>
                <c:pt idx="146" formatCode="0.0%">
                  <c:v>0.64900000000000002</c:v>
                </c:pt>
                <c:pt idx="147" formatCode="0.0%">
                  <c:v>0.65100000000000002</c:v>
                </c:pt>
                <c:pt idx="148" formatCode="0.0%">
                  <c:v>0.65200000000000002</c:v>
                </c:pt>
                <c:pt idx="149" formatCode="0.0%">
                  <c:v>0.65300000000000002</c:v>
                </c:pt>
                <c:pt idx="150" formatCode="0.0%">
                  <c:v>0.65400000000000003</c:v>
                </c:pt>
              </c:numCache>
            </c:numRef>
          </c:val>
          <c:smooth val="0"/>
        </c:ser>
        <c:dLbls>
          <c:showLegendKey val="0"/>
          <c:showVal val="0"/>
          <c:showCatName val="0"/>
          <c:showSerName val="0"/>
          <c:showPercent val="0"/>
          <c:showBubbleSize val="0"/>
        </c:dLbls>
        <c:marker val="1"/>
        <c:smooth val="0"/>
        <c:axId val="70664192"/>
        <c:axId val="70665728"/>
      </c:lineChart>
      <c:dateAx>
        <c:axId val="70664192"/>
        <c:scaling>
          <c:orientation val="minMax"/>
        </c:scaling>
        <c:delete val="0"/>
        <c:axPos val="b"/>
        <c:numFmt formatCode="mmm\-yy" sourceLinked="1"/>
        <c:majorTickMark val="out"/>
        <c:minorTickMark val="none"/>
        <c:tickLblPos val="nextTo"/>
        <c:crossAx val="70665728"/>
        <c:crosses val="autoZero"/>
        <c:auto val="1"/>
        <c:lblOffset val="100"/>
        <c:baseTimeUnit val="months"/>
      </c:dateAx>
      <c:valAx>
        <c:axId val="70665728"/>
        <c:scaling>
          <c:orientation val="minMax"/>
          <c:min val="0.2"/>
        </c:scaling>
        <c:delete val="0"/>
        <c:axPos val="l"/>
        <c:majorGridlines/>
        <c:numFmt formatCode="0%" sourceLinked="0"/>
        <c:majorTickMark val="out"/>
        <c:minorTickMark val="none"/>
        <c:tickLblPos val="nextTo"/>
        <c:crossAx val="70664192"/>
        <c:crosses val="autoZero"/>
        <c:crossBetween val="between"/>
      </c:valAx>
    </c:plotArea>
    <c:legend>
      <c:legendPos val="r"/>
      <c:layout>
        <c:manualLayout>
          <c:xMode val="edge"/>
          <c:yMode val="edge"/>
          <c:x val="0.80555194497335603"/>
          <c:y val="0.68891481746599903"/>
          <c:w val="0.194448055026644"/>
          <c:h val="0.25853376282510099"/>
        </c:manualLayout>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b="0"/>
            </a:pPr>
            <a:r>
              <a:rPr lang="en-US" sz="1700" b="0"/>
              <a:t>Race, 2011-2015 Average</a:t>
            </a:r>
          </a:p>
        </c:rich>
      </c:tx>
      <c:layout/>
      <c:overlay val="0"/>
    </c:title>
    <c:autoTitleDeleted val="0"/>
    <c:plotArea>
      <c:layout/>
      <c:pieChart>
        <c:varyColors val="1"/>
        <c:ser>
          <c:idx val="0"/>
          <c:order val="0"/>
          <c:dPt>
            <c:idx val="0"/>
            <c:bubble3D val="0"/>
            <c:spPr>
              <a:solidFill>
                <a:schemeClr val="accent5"/>
              </a:solidFill>
            </c:spPr>
          </c:dPt>
          <c:dPt>
            <c:idx val="1"/>
            <c:bubble3D val="0"/>
            <c:spPr>
              <a:solidFill>
                <a:schemeClr val="accent6"/>
              </a:solidFill>
            </c:spPr>
          </c:dPt>
          <c:dPt>
            <c:idx val="2"/>
            <c:bubble3D val="0"/>
            <c:spPr>
              <a:solidFill>
                <a:srgbClr val="FFFF00"/>
              </a:solidFill>
            </c:spPr>
          </c:dPt>
          <c:dPt>
            <c:idx val="3"/>
            <c:bubble3D val="0"/>
            <c:spPr>
              <a:solidFill>
                <a:srgbClr val="92D050"/>
              </a:solidFill>
            </c:spPr>
          </c:dPt>
          <c:dLbls>
            <c:showLegendKey val="0"/>
            <c:showVal val="0"/>
            <c:showCatName val="0"/>
            <c:showSerName val="0"/>
            <c:showPercent val="1"/>
            <c:showBubbleSize val="0"/>
            <c:showLeaderLines val="1"/>
          </c:dLbls>
          <c:cat>
            <c:strRef>
              <c:f>(Central!$B$1:$C$1,Central!$E$1,Central!$I$1)</c:f>
              <c:strCache>
                <c:ptCount val="4"/>
                <c:pt idx="0">
                  <c:v>White</c:v>
                </c:pt>
                <c:pt idx="1">
                  <c:v>Black or African American</c:v>
                </c:pt>
                <c:pt idx="2">
                  <c:v>Asian</c:v>
                </c:pt>
                <c:pt idx="3">
                  <c:v>Other</c:v>
                </c:pt>
              </c:strCache>
            </c:strRef>
          </c:cat>
          <c:val>
            <c:numRef>
              <c:f>(Central!$B$6:$C$6,Central!$E$6,Central!$I$6)</c:f>
              <c:numCache>
                <c:formatCode>General</c:formatCode>
                <c:ptCount val="4"/>
                <c:pt idx="0">
                  <c:v>710656.63399999973</c:v>
                </c:pt>
                <c:pt idx="1">
                  <c:v>38707.605000000003</c:v>
                </c:pt>
                <c:pt idx="2">
                  <c:v>36396.925000000017</c:v>
                </c:pt>
                <c:pt idx="3">
                  <c:v>49537.955999999991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b="0"/>
            </a:pPr>
            <a:r>
              <a:rPr lang="en-US" sz="1700" b="0"/>
              <a:t>Ethnicity, 2011-2015 Average</a:t>
            </a:r>
          </a:p>
        </c:rich>
      </c:tx>
      <c:layout/>
      <c:overlay val="0"/>
    </c:title>
    <c:autoTitleDeleted val="0"/>
    <c:plotArea>
      <c:layout/>
      <c:pieChart>
        <c:varyColors val="1"/>
        <c:ser>
          <c:idx val="0"/>
          <c:order val="0"/>
          <c:dPt>
            <c:idx val="0"/>
            <c:bubble3D val="0"/>
            <c:spPr>
              <a:solidFill>
                <a:schemeClr val="accent6"/>
              </a:solidFill>
            </c:spPr>
          </c:dPt>
          <c:dPt>
            <c:idx val="1"/>
            <c:bubble3D val="0"/>
            <c:spPr>
              <a:solidFill>
                <a:schemeClr val="accent5"/>
              </a:solidFill>
            </c:spPr>
          </c:dPt>
          <c:dLbls>
            <c:showLegendKey val="0"/>
            <c:showVal val="0"/>
            <c:showCatName val="0"/>
            <c:showSerName val="0"/>
            <c:showPercent val="1"/>
            <c:showBubbleSize val="0"/>
            <c:showLeaderLines val="1"/>
          </c:dLbls>
          <c:cat>
            <c:strRef>
              <c:f>Central!$J$1:$K$1</c:f>
              <c:strCache>
                <c:ptCount val="2"/>
                <c:pt idx="0">
                  <c:v>Hispanic Estimate</c:v>
                </c:pt>
                <c:pt idx="1">
                  <c:v>Not Hispanic</c:v>
                </c:pt>
              </c:strCache>
            </c:strRef>
          </c:cat>
          <c:val>
            <c:numRef>
              <c:f>Central!$J$6:$K$6</c:f>
              <c:numCache>
                <c:formatCode>General</c:formatCode>
                <c:ptCount val="2"/>
                <c:pt idx="0">
                  <c:v>83952.135999999984</c:v>
                </c:pt>
                <c:pt idx="1">
                  <c:v>751346.98399999982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b="0" dirty="0"/>
              <a:t>Change in Residents, 2006-2010 – 2011-2015 Averages</a:t>
            </a:r>
          </a:p>
        </c:rich>
      </c:tx>
      <c:layout/>
      <c:overlay val="0"/>
      <c:spPr>
        <a:ln>
          <a:noFill/>
        </a:ln>
      </c:spPr>
    </c:title>
    <c:autoTitleDeleted val="0"/>
    <c:plotArea>
      <c:layout/>
      <c:barChart>
        <c:barDir val="col"/>
        <c:grouping val="clustered"/>
        <c:varyColors val="0"/>
        <c:ser>
          <c:idx val="0"/>
          <c:order val="0"/>
          <c:invertIfNegative val="0"/>
          <c:dPt>
            <c:idx val="4"/>
            <c:invertIfNegative val="0"/>
            <c:bubble3D val="0"/>
            <c:spPr>
              <a:pattFill prst="wdUpDiag">
                <a:fgClr>
                  <a:schemeClr val="accent6"/>
                </a:fgClr>
                <a:bgClr>
                  <a:schemeClr val="bg1"/>
                </a:bgClr>
              </a:pattFill>
            </c:spPr>
          </c:dPt>
          <c:dPt>
            <c:idx val="5"/>
            <c:invertIfNegative val="0"/>
            <c:bubble3D val="0"/>
            <c:spPr>
              <a:solidFill>
                <a:schemeClr val="accent6"/>
              </a:solidFill>
            </c:spPr>
          </c:dPt>
          <c:dLbls>
            <c:dLbl>
              <c:idx val="0"/>
              <c:layout/>
              <c:tx>
                <c:rich>
                  <a:bodyPr/>
                  <a:lstStyle/>
                  <a:p>
                    <a:r>
                      <a:rPr lang="en-US" dirty="0"/>
                      <a:t>-</a:t>
                    </a:r>
                    <a:r>
                      <a:rPr lang="en-US" dirty="0" smtClean="0"/>
                      <a:t>4,834</a:t>
                    </a:r>
                    <a:r>
                      <a:rPr lang="en-US" dirty="0"/>
                      <a:t>, -1%</a:t>
                    </a:r>
                  </a:p>
                </c:rich>
              </c:tx>
              <c:showLegendKey val="0"/>
              <c:showVal val="1"/>
              <c:showCatName val="0"/>
              <c:showSerName val="0"/>
              <c:showPercent val="0"/>
              <c:showBubbleSize val="0"/>
            </c:dLbl>
            <c:dLbl>
              <c:idx val="1"/>
              <c:layout/>
              <c:tx>
                <c:rich>
                  <a:bodyPr/>
                  <a:lstStyle/>
                  <a:p>
                    <a:r>
                      <a:rPr lang="en-US" dirty="0" smtClean="0"/>
                      <a:t>7,083</a:t>
                    </a:r>
                    <a:r>
                      <a:rPr lang="en-US" dirty="0"/>
                      <a:t>, 22%</a:t>
                    </a:r>
                  </a:p>
                </c:rich>
              </c:tx>
              <c:showLegendKey val="0"/>
              <c:showVal val="1"/>
              <c:showCatName val="0"/>
              <c:showSerName val="0"/>
              <c:showPercent val="0"/>
              <c:showBubbleSize val="0"/>
            </c:dLbl>
            <c:dLbl>
              <c:idx val="2"/>
              <c:layout/>
              <c:tx>
                <c:rich>
                  <a:bodyPr/>
                  <a:lstStyle/>
                  <a:p>
                    <a:r>
                      <a:rPr lang="en-US" dirty="0" smtClean="0"/>
                      <a:t>5,847</a:t>
                    </a:r>
                    <a:r>
                      <a:rPr lang="en-US" dirty="0"/>
                      <a:t>, 19%</a:t>
                    </a:r>
                  </a:p>
                </c:rich>
              </c:tx>
              <c:showLegendKey val="0"/>
              <c:showVal val="1"/>
              <c:showCatName val="0"/>
              <c:showSerName val="0"/>
              <c:showPercent val="0"/>
              <c:showBubbleSize val="0"/>
            </c:dLbl>
            <c:dLbl>
              <c:idx val="3"/>
              <c:layout/>
              <c:tx>
                <c:rich>
                  <a:bodyPr/>
                  <a:lstStyle/>
                  <a:p>
                    <a:r>
                      <a:rPr lang="en-US" dirty="0" smtClean="0"/>
                      <a:t>9,996</a:t>
                    </a:r>
                    <a:r>
                      <a:rPr lang="en-US" dirty="0"/>
                      <a:t>, 25%</a:t>
                    </a:r>
                  </a:p>
                </c:rich>
              </c:tx>
              <c:showLegendKey val="0"/>
              <c:showVal val="1"/>
              <c:showCatName val="0"/>
              <c:showSerName val="0"/>
              <c:showPercent val="0"/>
              <c:showBubbleSize val="0"/>
            </c:dLbl>
            <c:dLbl>
              <c:idx val="4"/>
              <c:layout/>
              <c:tx>
                <c:rich>
                  <a:bodyPr/>
                  <a:lstStyle/>
                  <a:p>
                    <a:r>
                      <a:rPr lang="en-US" dirty="0" smtClean="0"/>
                      <a:t>10,168</a:t>
                    </a:r>
                    <a:r>
                      <a:rPr lang="en-US" dirty="0"/>
                      <a:t>, 14%</a:t>
                    </a:r>
                  </a:p>
                </c:rich>
              </c:tx>
              <c:showLegendKey val="0"/>
              <c:showVal val="1"/>
              <c:showCatName val="0"/>
              <c:showSerName val="0"/>
              <c:showPercent val="0"/>
              <c:showBubbleSize val="0"/>
            </c:dLbl>
            <c:dLbl>
              <c:idx val="5"/>
              <c:layout/>
              <c:tx>
                <c:rich>
                  <a:bodyPr/>
                  <a:lstStyle/>
                  <a:p>
                    <a:r>
                      <a:rPr lang="en-US" dirty="0" smtClean="0"/>
                      <a:t>18,091</a:t>
                    </a:r>
                    <a:r>
                      <a:rPr lang="en-US" dirty="0"/>
                      <a:t>,</a:t>
                    </a:r>
                    <a:r>
                      <a:rPr lang="en-US" baseline="0" dirty="0"/>
                      <a:t> 2%</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(Central!$B$8:$C$8,Central!$E$8,Central!$I$8,Central!$J$8,Central!$L$8)</c:f>
              <c:strCache>
                <c:ptCount val="6"/>
                <c:pt idx="0">
                  <c:v>White</c:v>
                </c:pt>
                <c:pt idx="1">
                  <c:v>Black or African American</c:v>
                </c:pt>
                <c:pt idx="2">
                  <c:v>Asian</c:v>
                </c:pt>
                <c:pt idx="3">
                  <c:v>Other</c:v>
                </c:pt>
                <c:pt idx="4">
                  <c:v>Hispanic</c:v>
                </c:pt>
                <c:pt idx="5">
                  <c:v>Total</c:v>
                </c:pt>
              </c:strCache>
            </c:strRef>
          </c:cat>
          <c:val>
            <c:numRef>
              <c:f>(Central!$B$9:$C$9,Central!$E$9,Central!$I$9,Central!$J$9,Central!$L$9)</c:f>
              <c:numCache>
                <c:formatCode>0</c:formatCode>
                <c:ptCount val="6"/>
                <c:pt idx="0">
                  <c:v>-4834.1170000003185</c:v>
                </c:pt>
                <c:pt idx="1">
                  <c:v>7082.572000000011</c:v>
                </c:pt>
                <c:pt idx="2">
                  <c:v>5846.5310000000245</c:v>
                </c:pt>
                <c:pt idx="3">
                  <c:v>9996.0949999999866</c:v>
                </c:pt>
                <c:pt idx="4">
                  <c:v>10167.768999999986</c:v>
                </c:pt>
                <c:pt idx="5">
                  <c:v>18091.080999999773</c:v>
                </c:pt>
              </c:numCache>
            </c:numRef>
          </c:val>
        </c:ser>
        <c:dLbls>
          <c:showLegendKey val="0"/>
          <c:showVal val="0"/>
          <c:showCatName val="0"/>
          <c:showSerName val="0"/>
          <c:showPercent val="0"/>
          <c:showBubbleSize val="0"/>
        </c:dLbls>
        <c:gapWidth val="150"/>
        <c:axId val="84947328"/>
        <c:axId val="84949248"/>
      </c:barChart>
      <c:catAx>
        <c:axId val="84947328"/>
        <c:scaling>
          <c:orientation val="minMax"/>
        </c:scaling>
        <c:delete val="0"/>
        <c:axPos val="b"/>
        <c:majorTickMark val="out"/>
        <c:minorTickMark val="none"/>
        <c:tickLblPos val="nextTo"/>
        <c:crossAx val="84949248"/>
        <c:crosses val="autoZero"/>
        <c:auto val="1"/>
        <c:lblAlgn val="ctr"/>
        <c:lblOffset val="100"/>
        <c:noMultiLvlLbl val="0"/>
      </c:catAx>
      <c:valAx>
        <c:axId val="84949248"/>
        <c:scaling>
          <c:orientation val="minMax"/>
        </c:scaling>
        <c:delete val="0"/>
        <c:axPos val="l"/>
        <c:numFmt formatCode="0" sourceLinked="1"/>
        <c:majorTickMark val="out"/>
        <c:minorTickMark val="none"/>
        <c:tickLblPos val="nextTo"/>
        <c:crossAx val="8494732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Place of Origin, 2011-2015 Average</a:t>
            </a:r>
          </a:p>
        </c:rich>
      </c:tx>
      <c:layout/>
      <c:overlay val="0"/>
    </c:title>
    <c:autoTitleDeleted val="0"/>
    <c:plotArea>
      <c:layout/>
      <c:pieChart>
        <c:varyColors val="1"/>
        <c:ser>
          <c:idx val="0"/>
          <c:order val="0"/>
          <c:dPt>
            <c:idx val="0"/>
            <c:bubble3D val="0"/>
            <c:spPr>
              <a:solidFill>
                <a:schemeClr val="accent5"/>
              </a:solidFill>
            </c:spPr>
          </c:dPt>
          <c:dPt>
            <c:idx val="1"/>
            <c:bubble3D val="0"/>
            <c:spPr>
              <a:solidFill>
                <a:schemeClr val="accent6"/>
              </a:solidFill>
            </c:spPr>
          </c:dPt>
          <c:dPt>
            <c:idx val="2"/>
            <c:bubble3D val="0"/>
            <c:spPr>
              <a:solidFill>
                <a:srgbClr val="FFFF00"/>
              </a:solidFill>
            </c:spPr>
          </c:dPt>
          <c:dPt>
            <c:idx val="3"/>
            <c:bubble3D val="0"/>
            <c:spPr>
              <a:solidFill>
                <a:srgbClr val="92D050"/>
              </a:solidFill>
            </c:spPr>
          </c:dPt>
          <c:dLbls>
            <c:showLegendKey val="0"/>
            <c:showVal val="0"/>
            <c:showCatName val="0"/>
            <c:showSerName val="0"/>
            <c:showPercent val="1"/>
            <c:showBubbleSize val="0"/>
            <c:showLeaderLines val="1"/>
          </c:dLbls>
          <c:cat>
            <c:strRef>
              <c:f>Central!$B$1:$E$1</c:f>
              <c:strCache>
                <c:ptCount val="4"/>
                <c:pt idx="0">
                  <c:v>Native; born in state of residence</c:v>
                </c:pt>
                <c:pt idx="1">
                  <c:v>Native; born in other state in the U.S.</c:v>
                </c:pt>
                <c:pt idx="2">
                  <c:v>Native; born outside U.S.</c:v>
                </c:pt>
                <c:pt idx="3">
                  <c:v>Foreign Born</c:v>
                </c:pt>
              </c:strCache>
            </c:strRef>
          </c:cat>
          <c:val>
            <c:numRef>
              <c:f>Central!$B$6:$E$6</c:f>
              <c:numCache>
                <c:formatCode>General</c:formatCode>
                <c:ptCount val="4"/>
                <c:pt idx="0">
                  <c:v>567374</c:v>
                </c:pt>
                <c:pt idx="1">
                  <c:v>146593</c:v>
                </c:pt>
                <c:pt idx="2">
                  <c:v>26239</c:v>
                </c:pt>
                <c:pt idx="3">
                  <c:v>95108</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b="0"/>
            </a:pPr>
            <a:r>
              <a:rPr lang="en-US" b="0"/>
              <a:t>Change in Place of Origin, 2006-2010 – 2011-2015 Average</a:t>
            </a:r>
          </a:p>
        </c:rich>
      </c:tx>
      <c:layout/>
      <c:overlay val="0"/>
    </c:title>
    <c:autoTitleDeleted val="0"/>
    <c:plotArea>
      <c:layout/>
      <c:barChart>
        <c:barDir val="bar"/>
        <c:grouping val="clustered"/>
        <c:varyColors val="0"/>
        <c:ser>
          <c:idx val="0"/>
          <c:order val="0"/>
          <c:invertIfNegative val="0"/>
          <c:dLbls>
            <c:dLbl>
              <c:idx val="0"/>
              <c:layout/>
              <c:tx>
                <c:rich>
                  <a:bodyPr/>
                  <a:lstStyle/>
                  <a:p>
                    <a:r>
                      <a:rPr lang="en-US"/>
                      <a:t>9,051, 2%</a:t>
                    </a:r>
                  </a:p>
                </c:rich>
              </c:tx>
              <c:showLegendKey val="0"/>
              <c:showVal val="1"/>
              <c:showCatName val="0"/>
              <c:showSerName val="0"/>
              <c:showPercent val="0"/>
              <c:showBubbleSize val="0"/>
            </c:dLbl>
            <c:dLbl>
              <c:idx val="1"/>
              <c:layout>
                <c:manualLayout>
                  <c:x val="-0.22631103019886678"/>
                  <c:y val="3.0229602159393314E-3"/>
                </c:manualLayout>
              </c:layout>
              <c:tx>
                <c:rich>
                  <a:bodyPr/>
                  <a:lstStyle/>
                  <a:p>
                    <a:r>
                      <a:rPr lang="en-US"/>
                      <a:t>-1, 064, -1%</a:t>
                    </a:r>
                    <a:endParaRPr lang="en-US" sz="1000" b="0" i="0" u="none" strike="noStrike" baseline="0">
                      <a:effectLst/>
                    </a:endParaRPr>
                  </a:p>
                </c:rich>
              </c:tx>
              <c:showLegendKey val="0"/>
              <c:showVal val="1"/>
              <c:showCatName val="0"/>
              <c:showSerName val="0"/>
              <c:showPercent val="0"/>
              <c:showBubbleSize val="0"/>
            </c:dLbl>
            <c:dLbl>
              <c:idx val="2"/>
              <c:layout/>
              <c:tx>
                <c:rich>
                  <a:bodyPr/>
                  <a:lstStyle/>
                  <a:p>
                    <a:r>
                      <a:rPr lang="en-US"/>
                      <a:t>2,819,</a:t>
                    </a:r>
                    <a:r>
                      <a:rPr lang="en-US" baseline="0"/>
                      <a:t> 12%</a:t>
                    </a:r>
                    <a:endParaRPr lang="en-US"/>
                  </a:p>
                </c:rich>
              </c:tx>
              <c:showLegendKey val="0"/>
              <c:showVal val="1"/>
              <c:showCatName val="0"/>
              <c:showSerName val="0"/>
              <c:showPercent val="0"/>
              <c:showBubbleSize val="0"/>
            </c:dLbl>
            <c:dLbl>
              <c:idx val="3"/>
              <c:layout/>
              <c:tx>
                <c:rich>
                  <a:bodyPr/>
                  <a:lstStyle/>
                  <a:p>
                    <a:r>
                      <a:rPr lang="en-US"/>
                      <a:t>7,148, 8%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Central!$B$1:$E$1</c:f>
              <c:strCache>
                <c:ptCount val="4"/>
                <c:pt idx="0">
                  <c:v>Native; born in state of residence</c:v>
                </c:pt>
                <c:pt idx="1">
                  <c:v>Native; born in other state in the U.S.</c:v>
                </c:pt>
                <c:pt idx="2">
                  <c:v>Native; born outside U.S.</c:v>
                </c:pt>
                <c:pt idx="3">
                  <c:v>Foreign Born</c:v>
                </c:pt>
              </c:strCache>
            </c:strRef>
          </c:cat>
          <c:val>
            <c:numRef>
              <c:f>Central!$B$8:$E$8</c:f>
              <c:numCache>
                <c:formatCode>General</c:formatCode>
                <c:ptCount val="4"/>
                <c:pt idx="0">
                  <c:v>9051</c:v>
                </c:pt>
                <c:pt idx="1">
                  <c:v>-1064</c:v>
                </c:pt>
                <c:pt idx="2">
                  <c:v>2819</c:v>
                </c:pt>
                <c:pt idx="3">
                  <c:v>7148</c:v>
                </c:pt>
              </c:numCache>
            </c:numRef>
          </c:val>
        </c:ser>
        <c:dLbls>
          <c:showLegendKey val="0"/>
          <c:showVal val="1"/>
          <c:showCatName val="0"/>
          <c:showSerName val="0"/>
          <c:showPercent val="0"/>
          <c:showBubbleSize val="0"/>
        </c:dLbls>
        <c:gapWidth val="150"/>
        <c:overlap val="-25"/>
        <c:axId val="105747968"/>
        <c:axId val="105832832"/>
      </c:barChart>
      <c:catAx>
        <c:axId val="105747968"/>
        <c:scaling>
          <c:orientation val="minMax"/>
        </c:scaling>
        <c:delete val="0"/>
        <c:axPos val="l"/>
        <c:majorTickMark val="none"/>
        <c:minorTickMark val="none"/>
        <c:tickLblPos val="nextTo"/>
        <c:crossAx val="105832832"/>
        <c:crosses val="autoZero"/>
        <c:auto val="1"/>
        <c:lblAlgn val="ctr"/>
        <c:lblOffset val="100"/>
        <c:noMultiLvlLbl val="0"/>
      </c:catAx>
      <c:valAx>
        <c:axId val="105832832"/>
        <c:scaling>
          <c:orientation val="minMax"/>
        </c:scaling>
        <c:delete val="1"/>
        <c:axPos val="b"/>
        <c:numFmt formatCode="General" sourceLinked="1"/>
        <c:majorTickMark val="out"/>
        <c:minorTickMark val="none"/>
        <c:tickLblPos val="nextTo"/>
        <c:crossAx val="10574796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smtClean="0"/>
              <a:t>18+</a:t>
            </a:r>
            <a:r>
              <a:rPr lang="en-US" b="0" baseline="0" dirty="0" smtClean="0"/>
              <a:t> Population by Educational Needs, 2011-2015 Average</a:t>
            </a:r>
            <a:endParaRPr lang="en-US" b="0" dirty="0"/>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bg1">
                  <a:lumMod val="75000"/>
                </a:schemeClr>
              </a:solidFill>
            </c:spPr>
          </c:dPt>
          <c:dPt>
            <c:idx val="1"/>
            <c:invertIfNegative val="0"/>
            <c:bubble3D val="0"/>
            <c:spPr>
              <a:solidFill>
                <a:schemeClr val="bg1">
                  <a:lumMod val="75000"/>
                </a:schemeClr>
              </a:solidFill>
            </c:spPr>
          </c:dPt>
          <c:dPt>
            <c:idx val="2"/>
            <c:invertIfNegative val="0"/>
            <c:bubble3D val="0"/>
            <c:spPr>
              <a:solidFill>
                <a:schemeClr val="accent5"/>
              </a:solidFill>
            </c:spPr>
          </c:dPt>
          <c:cat>
            <c:strRef>
              <c:f>Central!$E$7:$G$7</c:f>
              <c:strCache>
                <c:ptCount val="3"/>
                <c:pt idx="0">
                  <c:v>Less than 9th Grade</c:v>
                </c:pt>
                <c:pt idx="1">
                  <c:v>9th - 12th, No Diploma</c:v>
                </c:pt>
                <c:pt idx="2">
                  <c:v>Limited English Proficient</c:v>
                </c:pt>
              </c:strCache>
            </c:strRef>
          </c:cat>
          <c:val>
            <c:numRef>
              <c:f>Central!$E$8:$G$8</c:f>
              <c:numCache>
                <c:formatCode>0%</c:formatCode>
                <c:ptCount val="3"/>
                <c:pt idx="0">
                  <c:v>3.4435900477767116E-2</c:v>
                </c:pt>
                <c:pt idx="1">
                  <c:v>5.2505080416170434E-2</c:v>
                </c:pt>
                <c:pt idx="2">
                  <c:v>7.9269899131206467E-2</c:v>
                </c:pt>
              </c:numCache>
            </c:numRef>
          </c:val>
        </c:ser>
        <c:dLbls>
          <c:showLegendKey val="0"/>
          <c:showVal val="1"/>
          <c:showCatName val="0"/>
          <c:showSerName val="0"/>
          <c:showPercent val="0"/>
          <c:showBubbleSize val="0"/>
        </c:dLbls>
        <c:gapWidth val="150"/>
        <c:overlap val="-25"/>
        <c:axId val="122740736"/>
        <c:axId val="122742656"/>
      </c:barChart>
      <c:catAx>
        <c:axId val="122740736"/>
        <c:scaling>
          <c:orientation val="minMax"/>
        </c:scaling>
        <c:delete val="0"/>
        <c:axPos val="b"/>
        <c:majorTickMark val="none"/>
        <c:minorTickMark val="none"/>
        <c:tickLblPos val="nextTo"/>
        <c:crossAx val="122742656"/>
        <c:crosses val="autoZero"/>
        <c:auto val="1"/>
        <c:lblAlgn val="ctr"/>
        <c:lblOffset val="100"/>
        <c:noMultiLvlLbl val="0"/>
      </c:catAx>
      <c:valAx>
        <c:axId val="122742656"/>
        <c:scaling>
          <c:orientation val="minMax"/>
        </c:scaling>
        <c:delete val="1"/>
        <c:axPos val="l"/>
        <c:numFmt formatCode="0%" sourceLinked="1"/>
        <c:majorTickMark val="out"/>
        <c:minorTickMark val="none"/>
        <c:tickLblPos val="nextTo"/>
        <c:crossAx val="122740736"/>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25+ Population by Educational Attainment, 2011-2015 Average</a:t>
            </a:r>
          </a:p>
        </c:rich>
      </c:tx>
      <c:layout/>
      <c:overlay val="0"/>
    </c:title>
    <c:autoTitleDeleted val="0"/>
    <c:plotArea>
      <c:layout/>
      <c:pieChart>
        <c:varyColors val="1"/>
        <c:ser>
          <c:idx val="0"/>
          <c:order val="0"/>
          <c:dPt>
            <c:idx val="0"/>
            <c:bubble3D val="0"/>
            <c:spPr>
              <a:solidFill>
                <a:schemeClr val="accent5"/>
              </a:solidFill>
            </c:spPr>
          </c:dPt>
          <c:dPt>
            <c:idx val="1"/>
            <c:bubble3D val="0"/>
            <c:spPr>
              <a:solidFill>
                <a:srgbClr val="FFFF00"/>
              </a:solidFill>
            </c:spPr>
          </c:dPt>
          <c:dPt>
            <c:idx val="2"/>
            <c:bubble3D val="0"/>
            <c:spPr>
              <a:solidFill>
                <a:schemeClr val="accent6"/>
              </a:solidFill>
            </c:spPr>
          </c:dPt>
          <c:dLbls>
            <c:showLegendKey val="0"/>
            <c:showVal val="0"/>
            <c:showCatName val="0"/>
            <c:showSerName val="0"/>
            <c:showPercent val="1"/>
            <c:showBubbleSize val="0"/>
            <c:showLeaderLines val="1"/>
          </c:dLbls>
          <c:cat>
            <c:strRef>
              <c:f>Central!$C$1:$C$3</c:f>
              <c:strCache>
                <c:ptCount val="3"/>
                <c:pt idx="0">
                  <c:v>Less than High School</c:v>
                </c:pt>
                <c:pt idx="1">
                  <c:v>Associates, Post-Secondary Certificate, Some College</c:v>
                </c:pt>
                <c:pt idx="2">
                  <c:v>BA+</c:v>
                </c:pt>
              </c:strCache>
            </c:strRef>
          </c:cat>
          <c:val>
            <c:numRef>
              <c:f>Central!$D$1:$D$3</c:f>
              <c:numCache>
                <c:formatCode>General</c:formatCode>
                <c:ptCount val="3"/>
                <c:pt idx="0">
                  <c:v>220027</c:v>
                </c:pt>
                <c:pt idx="1">
                  <c:v>150269</c:v>
                </c:pt>
                <c:pt idx="2">
                  <c:v>196102</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a:lstStyle/>
          <a:p>
            <a:pPr>
              <a:defRPr>
                <a:solidFill>
                  <a:schemeClr val="bg1"/>
                </a:solidFill>
              </a:defRPr>
            </a:pPr>
            <a:endParaRPr lang="en-US"/>
          </a:p>
        </c:txPr>
      </c:legendEntry>
      <c:layout>
        <c:manualLayout>
          <c:xMode val="edge"/>
          <c:yMode val="edge"/>
          <c:x val="0.69194322367587979"/>
          <c:y val="0.38090579103144023"/>
          <c:w val="0.2977974061161599"/>
          <c:h val="0.4169115429720221"/>
        </c:manualLayout>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8BA29-E196-4176-B794-1256C90C285C}" type="doc">
      <dgm:prSet loTypeId="urn:microsoft.com/office/officeart/2005/8/layout/architecture+Icon" loCatId="hierarchy" qsTypeId="urn:microsoft.com/office/officeart/2005/8/quickstyle/simple1" qsCatId="simple" csTypeId="urn:microsoft.com/office/officeart/2005/8/colors/accent1_1" csCatId="accent1" phldr="1"/>
      <dgm:spPr/>
      <dgm:t>
        <a:bodyPr/>
        <a:lstStyle/>
        <a:p>
          <a:endParaRPr lang="en-US"/>
        </a:p>
      </dgm:t>
    </dgm:pt>
    <dgm:pt modelId="{4043DFAF-C9DD-4CAE-A572-81FACB41ECF2}">
      <dgm:prSet phldrT="[Text]" custT="1"/>
      <dgm:spPr>
        <a:ln>
          <a:solidFill>
            <a:schemeClr val="accent5">
              <a:lumMod val="90000"/>
            </a:schemeClr>
          </a:solidFill>
          <a:prstDash val="solid"/>
        </a:ln>
      </dgm:spPr>
      <dgm:t>
        <a:bodyPr/>
        <a:lstStyle/>
        <a:p>
          <a:r>
            <a:rPr lang="en-US" sz="1400" b="1" dirty="0" smtClean="0">
              <a:latin typeface="Arial" panose="020B0604020202020204" pitchFamily="34" charset="0"/>
              <a:cs typeface="Arial" panose="020B0604020202020204" pitchFamily="34" charset="0"/>
            </a:rPr>
            <a:t>Local Programs and Partnerships</a:t>
          </a:r>
        </a:p>
      </dgm:t>
    </dgm:pt>
    <dgm:pt modelId="{69620566-1339-4ABA-84C3-EF898C77C724}" type="parTrans" cxnId="{5A7D8D10-B475-4780-BD61-3100A035A9AA}">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472DC5CE-7B7A-4291-8505-74BB3D5DB152}" type="sibTrans" cxnId="{5A7D8D10-B475-4780-BD61-3100A035A9AA}">
      <dgm:prSet/>
      <dgm:spPr/>
      <dgm:t>
        <a:bodyPr/>
        <a:lstStyle/>
        <a:p>
          <a:endParaRPr lang="en-US">
            <a:latin typeface="Arial" panose="020B0604020202020204" pitchFamily="34" charset="0"/>
            <a:cs typeface="Arial" panose="020B0604020202020204" pitchFamily="34" charset="0"/>
          </a:endParaRPr>
        </a:p>
      </dgm:t>
    </dgm:pt>
    <dgm:pt modelId="{16756E65-F45D-4251-9C1A-3C9756D83A13}">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Pioneer Valley Labor Market Blueprint</a:t>
          </a:r>
          <a:endParaRPr lang="en-US" sz="1000" dirty="0">
            <a:latin typeface="Arial" panose="020B0604020202020204" pitchFamily="34" charset="0"/>
            <a:cs typeface="Arial" panose="020B0604020202020204" pitchFamily="34" charset="0"/>
          </a:endParaRPr>
        </a:p>
      </dgm:t>
    </dgm:pt>
    <dgm:pt modelId="{B42EF9A7-1B7F-4629-BC69-A3B9DDAC214D}" type="parTrans" cxnId="{DD2304FA-786E-48AB-B84B-3F02DC2D48B2}">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EFBBCD5-6E02-411F-8982-202C04E63376}" type="sibTrans" cxnId="{DD2304FA-786E-48AB-B84B-3F02DC2D48B2}">
      <dgm:prSet/>
      <dgm:spPr/>
      <dgm:t>
        <a:bodyPr/>
        <a:lstStyle/>
        <a:p>
          <a:endParaRPr lang="en-US">
            <a:latin typeface="Arial" panose="020B0604020202020204" pitchFamily="34" charset="0"/>
            <a:cs typeface="Arial" panose="020B0604020202020204" pitchFamily="34" charset="0"/>
          </a:endParaRPr>
        </a:p>
      </dgm:t>
    </dgm:pt>
    <dgm:pt modelId="{3C8BD203-EF2B-476E-9E02-CF672852258F}">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Central Mass Labor Market Blueprint</a:t>
          </a:r>
          <a:endParaRPr lang="en-US" sz="1000" dirty="0">
            <a:latin typeface="Arial" panose="020B0604020202020204" pitchFamily="34" charset="0"/>
            <a:cs typeface="Arial" panose="020B0604020202020204" pitchFamily="34" charset="0"/>
          </a:endParaRPr>
        </a:p>
      </dgm:t>
    </dgm:pt>
    <dgm:pt modelId="{3FEE2666-71E1-4743-9EC0-3C7CA1D462D0}" type="parTrans" cxnId="{829700CC-259C-4C84-ABDE-AEE8A366F03F}">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8C4CFFAE-3F70-46DC-B767-12773F3BDDE5}" type="sibTrans" cxnId="{829700CC-259C-4C84-ABDE-AEE8A366F03F}">
      <dgm:prSet/>
      <dgm:spPr/>
      <dgm:t>
        <a:bodyPr/>
        <a:lstStyle/>
        <a:p>
          <a:endParaRPr lang="en-US">
            <a:latin typeface="Arial" panose="020B0604020202020204" pitchFamily="34" charset="0"/>
            <a:cs typeface="Arial" panose="020B0604020202020204" pitchFamily="34" charset="0"/>
          </a:endParaRPr>
        </a:p>
      </dgm:t>
    </dgm:pt>
    <dgm:pt modelId="{42DA1F92-9C64-41AA-AA4E-9DC0300008AE}">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Northeast Labor Market Blueprint</a:t>
          </a:r>
          <a:endParaRPr lang="en-US" sz="1000" dirty="0">
            <a:latin typeface="Arial" panose="020B0604020202020204" pitchFamily="34" charset="0"/>
            <a:cs typeface="Arial" panose="020B0604020202020204" pitchFamily="34" charset="0"/>
          </a:endParaRPr>
        </a:p>
      </dgm:t>
    </dgm:pt>
    <dgm:pt modelId="{275F5EC6-5778-49ED-A7A6-1D0E8F7F92C4}" type="parTrans" cxnId="{3CC785AE-916B-4F57-AD21-A50460F09172}">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0B41E8A0-7790-4C48-9052-6F7EAE91B887}" type="sibTrans" cxnId="{3CC785AE-916B-4F57-AD21-A50460F09172}">
      <dgm:prSet/>
      <dgm:spPr/>
      <dgm:t>
        <a:bodyPr/>
        <a:lstStyle/>
        <a:p>
          <a:endParaRPr lang="en-US">
            <a:latin typeface="Arial" panose="020B0604020202020204" pitchFamily="34" charset="0"/>
            <a:cs typeface="Arial" panose="020B0604020202020204" pitchFamily="34" charset="0"/>
          </a:endParaRPr>
        </a:p>
      </dgm:t>
    </dgm:pt>
    <dgm:pt modelId="{F74F2B24-F0CC-4B95-AFA0-EF8B5D8FDF98}">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Greater Boston Labor Market Blueprint</a:t>
          </a:r>
          <a:endParaRPr lang="en-US" sz="1000" dirty="0">
            <a:latin typeface="Arial" panose="020B0604020202020204" pitchFamily="34" charset="0"/>
            <a:cs typeface="Arial" panose="020B0604020202020204" pitchFamily="34" charset="0"/>
          </a:endParaRPr>
        </a:p>
      </dgm:t>
    </dgm:pt>
    <dgm:pt modelId="{CD1F14A5-1263-4203-85A0-093A2FB555B3}" type="parTrans" cxnId="{A3A43E2D-CF40-4E44-A13C-765EC2AEC5E1}">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DAE3D23-7A3D-4067-9AA7-D6124D0CFEC4}" type="sibTrans" cxnId="{A3A43E2D-CF40-4E44-A13C-765EC2AEC5E1}">
      <dgm:prSet/>
      <dgm:spPr/>
      <dgm:t>
        <a:bodyPr/>
        <a:lstStyle/>
        <a:p>
          <a:endParaRPr lang="en-US">
            <a:latin typeface="Arial" panose="020B0604020202020204" pitchFamily="34" charset="0"/>
            <a:cs typeface="Arial" panose="020B0604020202020204" pitchFamily="34" charset="0"/>
          </a:endParaRPr>
        </a:p>
      </dgm:t>
    </dgm:pt>
    <dgm:pt modelId="{CAE17E3A-2EB6-4554-88FB-2F57099E6E3E}">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Southeast Labor Market Blueprint</a:t>
          </a:r>
          <a:endParaRPr lang="en-US" sz="1000" dirty="0">
            <a:latin typeface="Arial" panose="020B0604020202020204" pitchFamily="34" charset="0"/>
            <a:cs typeface="Arial" panose="020B0604020202020204" pitchFamily="34" charset="0"/>
          </a:endParaRPr>
        </a:p>
      </dgm:t>
    </dgm:pt>
    <dgm:pt modelId="{DBC4EBC6-996E-43BE-9DFC-C04D89F6754F}" type="parTrans" cxnId="{874E043A-430C-4A0E-A63A-CCC4949975FA}">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89F173E-D6C8-46D6-97C6-ECDB0E3CFAD2}" type="sibTrans" cxnId="{874E043A-430C-4A0E-A63A-CCC4949975FA}">
      <dgm:prSet/>
      <dgm:spPr/>
      <dgm:t>
        <a:bodyPr/>
        <a:lstStyle/>
        <a:p>
          <a:endParaRPr lang="en-US">
            <a:latin typeface="Arial" panose="020B0604020202020204" pitchFamily="34" charset="0"/>
            <a:cs typeface="Arial" panose="020B0604020202020204" pitchFamily="34" charset="0"/>
          </a:endParaRPr>
        </a:p>
      </dgm:t>
    </dgm:pt>
    <dgm:pt modelId="{6B4C0196-502A-4531-871B-5C50E40438CB}">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Cape Cod and Islands Labor Market Blueprint</a:t>
          </a:r>
          <a:endParaRPr lang="en-US" sz="1000" dirty="0">
            <a:latin typeface="Arial" panose="020B0604020202020204" pitchFamily="34" charset="0"/>
            <a:cs typeface="Arial" panose="020B0604020202020204" pitchFamily="34" charset="0"/>
          </a:endParaRPr>
        </a:p>
      </dgm:t>
    </dgm:pt>
    <dgm:pt modelId="{B25D24C8-38E4-432C-B326-2E18DF19D612}" type="parTrans" cxnId="{5D09D460-BF91-4DD1-836B-D970E6CFA949}">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8A09D1C9-1D64-4728-8E7E-AA8E77F1CBFD}" type="sibTrans" cxnId="{5D09D460-BF91-4DD1-836B-D970E6CFA949}">
      <dgm:prSet/>
      <dgm:spPr/>
      <dgm:t>
        <a:bodyPr/>
        <a:lstStyle/>
        <a:p>
          <a:endParaRPr lang="en-US">
            <a:latin typeface="Arial" panose="020B0604020202020204" pitchFamily="34" charset="0"/>
            <a:cs typeface="Arial" panose="020B0604020202020204" pitchFamily="34" charset="0"/>
          </a:endParaRPr>
        </a:p>
      </dgm:t>
    </dgm:pt>
    <dgm:pt modelId="{93BF80B9-4144-4ED1-A48C-4A29B85F3C18}">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Berkshire Labor Market Blueprint</a:t>
          </a:r>
          <a:endParaRPr lang="en-US" sz="1000" dirty="0">
            <a:latin typeface="Arial" panose="020B0604020202020204" pitchFamily="34" charset="0"/>
            <a:cs typeface="Arial" panose="020B0604020202020204" pitchFamily="34" charset="0"/>
          </a:endParaRPr>
        </a:p>
      </dgm:t>
    </dgm:pt>
    <dgm:pt modelId="{9CC0011A-9769-466B-80DE-E49754C4E891}" type="parTrans" cxnId="{C580F723-8896-4376-B488-F8E53A9C26E6}">
      <dgm:prSet/>
      <dgm:spPr/>
      <dgm:t>
        <a:bodyPr/>
        <a:lstStyle/>
        <a:p>
          <a:endParaRPr lang="en-US"/>
        </a:p>
      </dgm:t>
    </dgm:pt>
    <dgm:pt modelId="{37505508-C573-4D15-9CA5-986A09596BD6}" type="sibTrans" cxnId="{C580F723-8896-4376-B488-F8E53A9C26E6}">
      <dgm:prSet/>
      <dgm:spPr/>
      <dgm:t>
        <a:bodyPr/>
        <a:lstStyle/>
        <a:p>
          <a:endParaRPr lang="en-US"/>
        </a:p>
      </dgm:t>
    </dgm:pt>
    <dgm:pt modelId="{A546A49C-9006-4C14-B6BE-8FFF4A743F91}" type="pres">
      <dgm:prSet presAssocID="{EB18BA29-E196-4176-B794-1256C90C285C}" presName="Name0" presStyleCnt="0">
        <dgm:presLayoutVars>
          <dgm:chPref val="1"/>
          <dgm:dir/>
          <dgm:animOne val="branch"/>
          <dgm:animLvl val="lvl"/>
          <dgm:resizeHandles/>
        </dgm:presLayoutVars>
      </dgm:prSet>
      <dgm:spPr/>
      <dgm:t>
        <a:bodyPr/>
        <a:lstStyle/>
        <a:p>
          <a:endParaRPr lang="en-US"/>
        </a:p>
      </dgm:t>
    </dgm:pt>
    <dgm:pt modelId="{6212683D-5D11-4EF3-A43A-395B61F1ACC8}" type="pres">
      <dgm:prSet presAssocID="{4043DFAF-C9DD-4CAE-A572-81FACB41ECF2}" presName="vertOne" presStyleCnt="0"/>
      <dgm:spPr/>
    </dgm:pt>
    <dgm:pt modelId="{13D0DBF0-D192-4F9F-8F6F-00A33CCF68C8}" type="pres">
      <dgm:prSet presAssocID="{4043DFAF-C9DD-4CAE-A572-81FACB41ECF2}" presName="txOne" presStyleLbl="node0" presStyleIdx="0" presStyleCnt="1" custLinFactNeighborY="54981">
        <dgm:presLayoutVars>
          <dgm:chPref val="3"/>
        </dgm:presLayoutVars>
      </dgm:prSet>
      <dgm:spPr/>
      <dgm:t>
        <a:bodyPr/>
        <a:lstStyle/>
        <a:p>
          <a:endParaRPr lang="en-US"/>
        </a:p>
      </dgm:t>
    </dgm:pt>
    <dgm:pt modelId="{528BD359-39E7-4E13-BA64-E65E67A82B38}" type="pres">
      <dgm:prSet presAssocID="{4043DFAF-C9DD-4CAE-A572-81FACB41ECF2}" presName="parTransOne" presStyleCnt="0"/>
      <dgm:spPr/>
    </dgm:pt>
    <dgm:pt modelId="{EDCE378B-8766-445E-93F7-9C9CF6C8E6F4}" type="pres">
      <dgm:prSet presAssocID="{4043DFAF-C9DD-4CAE-A572-81FACB41ECF2}" presName="horzOne" presStyleCnt="0"/>
      <dgm:spPr/>
    </dgm:pt>
    <dgm:pt modelId="{FC11A2B8-B7FC-4701-B880-499118099A90}" type="pres">
      <dgm:prSet presAssocID="{93BF80B9-4144-4ED1-A48C-4A29B85F3C18}" presName="vertTwo" presStyleCnt="0"/>
      <dgm:spPr/>
    </dgm:pt>
    <dgm:pt modelId="{7BC2D8B2-86FB-477A-BD96-BA288AAD6E3C}" type="pres">
      <dgm:prSet presAssocID="{93BF80B9-4144-4ED1-A48C-4A29B85F3C18}" presName="txTwo" presStyleLbl="node2" presStyleIdx="0" presStyleCnt="7">
        <dgm:presLayoutVars>
          <dgm:chPref val="3"/>
        </dgm:presLayoutVars>
      </dgm:prSet>
      <dgm:spPr/>
      <dgm:t>
        <a:bodyPr/>
        <a:lstStyle/>
        <a:p>
          <a:endParaRPr lang="en-US"/>
        </a:p>
      </dgm:t>
    </dgm:pt>
    <dgm:pt modelId="{DA53F39D-A0ED-4D9B-90EF-52272237BD45}" type="pres">
      <dgm:prSet presAssocID="{93BF80B9-4144-4ED1-A48C-4A29B85F3C18}" presName="horzTwo" presStyleCnt="0"/>
      <dgm:spPr/>
    </dgm:pt>
    <dgm:pt modelId="{52A67B21-13C6-41BB-AFC0-7AEBD56BAF00}" type="pres">
      <dgm:prSet presAssocID="{37505508-C573-4D15-9CA5-986A09596BD6}" presName="sibSpaceTwo" presStyleCnt="0"/>
      <dgm:spPr/>
    </dgm:pt>
    <dgm:pt modelId="{0F3886BB-D61F-40CB-A750-39832733F5C2}" type="pres">
      <dgm:prSet presAssocID="{16756E65-F45D-4251-9C1A-3C9756D83A13}" presName="vertTwo" presStyleCnt="0"/>
      <dgm:spPr/>
    </dgm:pt>
    <dgm:pt modelId="{00138DE4-A694-4A16-81DE-DE40C143D2A3}" type="pres">
      <dgm:prSet presAssocID="{16756E65-F45D-4251-9C1A-3C9756D83A13}" presName="txTwo" presStyleLbl="node2" presStyleIdx="1" presStyleCnt="7">
        <dgm:presLayoutVars>
          <dgm:chPref val="3"/>
        </dgm:presLayoutVars>
      </dgm:prSet>
      <dgm:spPr/>
      <dgm:t>
        <a:bodyPr/>
        <a:lstStyle/>
        <a:p>
          <a:endParaRPr lang="en-US"/>
        </a:p>
      </dgm:t>
    </dgm:pt>
    <dgm:pt modelId="{0362491E-D4FA-408F-9613-CC0DEF37EB39}" type="pres">
      <dgm:prSet presAssocID="{16756E65-F45D-4251-9C1A-3C9756D83A13}" presName="horzTwo" presStyleCnt="0"/>
      <dgm:spPr/>
    </dgm:pt>
    <dgm:pt modelId="{6CCB41F0-9EFD-4FAF-9984-DD6BFD91C602}" type="pres">
      <dgm:prSet presAssocID="{6EFBBCD5-6E02-411F-8982-202C04E63376}" presName="sibSpaceTwo" presStyleCnt="0"/>
      <dgm:spPr/>
    </dgm:pt>
    <dgm:pt modelId="{35D7C49A-33CC-4F6F-9A48-5DAB4383C0C8}" type="pres">
      <dgm:prSet presAssocID="{3C8BD203-EF2B-476E-9E02-CF672852258F}" presName="vertTwo" presStyleCnt="0"/>
      <dgm:spPr/>
    </dgm:pt>
    <dgm:pt modelId="{CC8BF60F-A703-4460-8818-E9A882100993}" type="pres">
      <dgm:prSet presAssocID="{3C8BD203-EF2B-476E-9E02-CF672852258F}" presName="txTwo" presStyleLbl="node2" presStyleIdx="2" presStyleCnt="7">
        <dgm:presLayoutVars>
          <dgm:chPref val="3"/>
        </dgm:presLayoutVars>
      </dgm:prSet>
      <dgm:spPr/>
      <dgm:t>
        <a:bodyPr/>
        <a:lstStyle/>
        <a:p>
          <a:endParaRPr lang="en-US"/>
        </a:p>
      </dgm:t>
    </dgm:pt>
    <dgm:pt modelId="{54916C79-B567-4F06-8201-AAAA535EA80A}" type="pres">
      <dgm:prSet presAssocID="{3C8BD203-EF2B-476E-9E02-CF672852258F}" presName="horzTwo" presStyleCnt="0"/>
      <dgm:spPr/>
    </dgm:pt>
    <dgm:pt modelId="{EF37651F-1C2F-48FE-9391-A674BF558321}" type="pres">
      <dgm:prSet presAssocID="{8C4CFFAE-3F70-46DC-B767-12773F3BDDE5}" presName="sibSpaceTwo" presStyleCnt="0"/>
      <dgm:spPr/>
    </dgm:pt>
    <dgm:pt modelId="{EABFEE04-B7BC-42D8-9A71-6EB57615BA0F}" type="pres">
      <dgm:prSet presAssocID="{42DA1F92-9C64-41AA-AA4E-9DC0300008AE}" presName="vertTwo" presStyleCnt="0"/>
      <dgm:spPr/>
    </dgm:pt>
    <dgm:pt modelId="{57DA9FBB-F4B3-40B3-9450-9C2A89457E62}" type="pres">
      <dgm:prSet presAssocID="{42DA1F92-9C64-41AA-AA4E-9DC0300008AE}" presName="txTwo" presStyleLbl="node2" presStyleIdx="3" presStyleCnt="7">
        <dgm:presLayoutVars>
          <dgm:chPref val="3"/>
        </dgm:presLayoutVars>
      </dgm:prSet>
      <dgm:spPr/>
      <dgm:t>
        <a:bodyPr/>
        <a:lstStyle/>
        <a:p>
          <a:endParaRPr lang="en-US"/>
        </a:p>
      </dgm:t>
    </dgm:pt>
    <dgm:pt modelId="{8F0CD7D6-93F1-4EA2-BB20-A4BEB988F9AB}" type="pres">
      <dgm:prSet presAssocID="{42DA1F92-9C64-41AA-AA4E-9DC0300008AE}" presName="horzTwo" presStyleCnt="0"/>
      <dgm:spPr/>
    </dgm:pt>
    <dgm:pt modelId="{143BB659-16DB-491C-AA76-FE48B129B009}" type="pres">
      <dgm:prSet presAssocID="{0B41E8A0-7790-4C48-9052-6F7EAE91B887}" presName="sibSpaceTwo" presStyleCnt="0"/>
      <dgm:spPr/>
    </dgm:pt>
    <dgm:pt modelId="{56121220-140C-4C24-81CE-12A711AF1AF6}" type="pres">
      <dgm:prSet presAssocID="{F74F2B24-F0CC-4B95-AFA0-EF8B5D8FDF98}" presName="vertTwo" presStyleCnt="0"/>
      <dgm:spPr/>
    </dgm:pt>
    <dgm:pt modelId="{BD0EBE4D-9782-436B-8D9A-FEE97082E7CB}" type="pres">
      <dgm:prSet presAssocID="{F74F2B24-F0CC-4B95-AFA0-EF8B5D8FDF98}" presName="txTwo" presStyleLbl="node2" presStyleIdx="4" presStyleCnt="7">
        <dgm:presLayoutVars>
          <dgm:chPref val="3"/>
        </dgm:presLayoutVars>
      </dgm:prSet>
      <dgm:spPr/>
      <dgm:t>
        <a:bodyPr/>
        <a:lstStyle/>
        <a:p>
          <a:endParaRPr lang="en-US"/>
        </a:p>
      </dgm:t>
    </dgm:pt>
    <dgm:pt modelId="{BD517993-7BEE-48B1-84EC-B1B6FC53CA39}" type="pres">
      <dgm:prSet presAssocID="{F74F2B24-F0CC-4B95-AFA0-EF8B5D8FDF98}" presName="horzTwo" presStyleCnt="0"/>
      <dgm:spPr/>
    </dgm:pt>
    <dgm:pt modelId="{CC2B3A20-F562-43B1-9E79-C35A7DE9AA19}" type="pres">
      <dgm:prSet presAssocID="{6DAE3D23-7A3D-4067-9AA7-D6124D0CFEC4}" presName="sibSpaceTwo" presStyleCnt="0"/>
      <dgm:spPr/>
    </dgm:pt>
    <dgm:pt modelId="{21C0ECF6-068F-4251-BD70-0373473A991F}" type="pres">
      <dgm:prSet presAssocID="{CAE17E3A-2EB6-4554-88FB-2F57099E6E3E}" presName="vertTwo" presStyleCnt="0"/>
      <dgm:spPr/>
    </dgm:pt>
    <dgm:pt modelId="{AEDE5A19-1008-4221-BC02-36CE938C9C89}" type="pres">
      <dgm:prSet presAssocID="{CAE17E3A-2EB6-4554-88FB-2F57099E6E3E}" presName="txTwo" presStyleLbl="node2" presStyleIdx="5" presStyleCnt="7">
        <dgm:presLayoutVars>
          <dgm:chPref val="3"/>
        </dgm:presLayoutVars>
      </dgm:prSet>
      <dgm:spPr/>
      <dgm:t>
        <a:bodyPr/>
        <a:lstStyle/>
        <a:p>
          <a:endParaRPr lang="en-US"/>
        </a:p>
      </dgm:t>
    </dgm:pt>
    <dgm:pt modelId="{E7903597-267A-4163-AA0C-919216529046}" type="pres">
      <dgm:prSet presAssocID="{CAE17E3A-2EB6-4554-88FB-2F57099E6E3E}" presName="horzTwo" presStyleCnt="0"/>
      <dgm:spPr/>
    </dgm:pt>
    <dgm:pt modelId="{74D77925-92A0-4816-87AA-7C1DBE38E7DC}" type="pres">
      <dgm:prSet presAssocID="{689F173E-D6C8-46D6-97C6-ECDB0E3CFAD2}" presName="sibSpaceTwo" presStyleCnt="0"/>
      <dgm:spPr/>
    </dgm:pt>
    <dgm:pt modelId="{32E53419-2471-41C4-A175-1C94D48F3AF7}" type="pres">
      <dgm:prSet presAssocID="{6B4C0196-502A-4531-871B-5C50E40438CB}" presName="vertTwo" presStyleCnt="0"/>
      <dgm:spPr/>
    </dgm:pt>
    <dgm:pt modelId="{9F5ABBEA-E395-4CA5-BE10-DCA42BE1E39D}" type="pres">
      <dgm:prSet presAssocID="{6B4C0196-502A-4531-871B-5C50E40438CB}" presName="txTwo" presStyleLbl="node2" presStyleIdx="6" presStyleCnt="7">
        <dgm:presLayoutVars>
          <dgm:chPref val="3"/>
        </dgm:presLayoutVars>
      </dgm:prSet>
      <dgm:spPr/>
      <dgm:t>
        <a:bodyPr/>
        <a:lstStyle/>
        <a:p>
          <a:endParaRPr lang="en-US"/>
        </a:p>
      </dgm:t>
    </dgm:pt>
    <dgm:pt modelId="{7965280D-AF70-4FFB-B63E-01DA172630DC}" type="pres">
      <dgm:prSet presAssocID="{6B4C0196-502A-4531-871B-5C50E40438CB}" presName="horzTwo" presStyleCnt="0"/>
      <dgm:spPr/>
    </dgm:pt>
  </dgm:ptLst>
  <dgm:cxnLst>
    <dgm:cxn modelId="{A3A43E2D-CF40-4E44-A13C-765EC2AEC5E1}" srcId="{4043DFAF-C9DD-4CAE-A572-81FACB41ECF2}" destId="{F74F2B24-F0CC-4B95-AFA0-EF8B5D8FDF98}" srcOrd="4" destOrd="0" parTransId="{CD1F14A5-1263-4203-85A0-093A2FB555B3}" sibTransId="{6DAE3D23-7A3D-4067-9AA7-D6124D0CFEC4}"/>
    <dgm:cxn modelId="{BACBFAB1-40E4-4E9A-875A-0A372EF42E1A}" type="presOf" srcId="{F74F2B24-F0CC-4B95-AFA0-EF8B5D8FDF98}" destId="{BD0EBE4D-9782-436B-8D9A-FEE97082E7CB}" srcOrd="0" destOrd="0" presId="urn:microsoft.com/office/officeart/2005/8/layout/architecture+Icon"/>
    <dgm:cxn modelId="{F153FFFF-2A57-4EB6-8003-546E288BEB4A}" type="presOf" srcId="{42DA1F92-9C64-41AA-AA4E-9DC0300008AE}" destId="{57DA9FBB-F4B3-40B3-9450-9C2A89457E62}" srcOrd="0" destOrd="0" presId="urn:microsoft.com/office/officeart/2005/8/layout/architecture+Icon"/>
    <dgm:cxn modelId="{874E043A-430C-4A0E-A63A-CCC4949975FA}" srcId="{4043DFAF-C9DD-4CAE-A572-81FACB41ECF2}" destId="{CAE17E3A-2EB6-4554-88FB-2F57099E6E3E}" srcOrd="5" destOrd="0" parTransId="{DBC4EBC6-996E-43BE-9DFC-C04D89F6754F}" sibTransId="{689F173E-D6C8-46D6-97C6-ECDB0E3CFAD2}"/>
    <dgm:cxn modelId="{5A7D8D10-B475-4780-BD61-3100A035A9AA}" srcId="{EB18BA29-E196-4176-B794-1256C90C285C}" destId="{4043DFAF-C9DD-4CAE-A572-81FACB41ECF2}" srcOrd="0" destOrd="0" parTransId="{69620566-1339-4ABA-84C3-EF898C77C724}" sibTransId="{472DC5CE-7B7A-4291-8505-74BB3D5DB152}"/>
    <dgm:cxn modelId="{B081AFA1-664C-405C-9E47-6B09D88B3C90}" type="presOf" srcId="{3C8BD203-EF2B-476E-9E02-CF672852258F}" destId="{CC8BF60F-A703-4460-8818-E9A882100993}" srcOrd="0" destOrd="0" presId="urn:microsoft.com/office/officeart/2005/8/layout/architecture+Icon"/>
    <dgm:cxn modelId="{3A36B125-E737-4FE0-BFD2-BDCCFE0D2D0B}" type="presOf" srcId="{16756E65-F45D-4251-9C1A-3C9756D83A13}" destId="{00138DE4-A694-4A16-81DE-DE40C143D2A3}" srcOrd="0" destOrd="0" presId="urn:microsoft.com/office/officeart/2005/8/layout/architecture+Icon"/>
    <dgm:cxn modelId="{829700CC-259C-4C84-ABDE-AEE8A366F03F}" srcId="{4043DFAF-C9DD-4CAE-A572-81FACB41ECF2}" destId="{3C8BD203-EF2B-476E-9E02-CF672852258F}" srcOrd="2" destOrd="0" parTransId="{3FEE2666-71E1-4743-9EC0-3C7CA1D462D0}" sibTransId="{8C4CFFAE-3F70-46DC-B767-12773F3BDDE5}"/>
    <dgm:cxn modelId="{0BE05B5F-4351-4C68-A141-43AB8EB2BB0B}" type="presOf" srcId="{4043DFAF-C9DD-4CAE-A572-81FACB41ECF2}" destId="{13D0DBF0-D192-4F9F-8F6F-00A33CCF68C8}" srcOrd="0" destOrd="0" presId="urn:microsoft.com/office/officeart/2005/8/layout/architecture+Icon"/>
    <dgm:cxn modelId="{5D09D460-BF91-4DD1-836B-D970E6CFA949}" srcId="{4043DFAF-C9DD-4CAE-A572-81FACB41ECF2}" destId="{6B4C0196-502A-4531-871B-5C50E40438CB}" srcOrd="6" destOrd="0" parTransId="{B25D24C8-38E4-432C-B326-2E18DF19D612}" sibTransId="{8A09D1C9-1D64-4728-8E7E-AA8E77F1CBFD}"/>
    <dgm:cxn modelId="{C580F723-8896-4376-B488-F8E53A9C26E6}" srcId="{4043DFAF-C9DD-4CAE-A572-81FACB41ECF2}" destId="{93BF80B9-4144-4ED1-A48C-4A29B85F3C18}" srcOrd="0" destOrd="0" parTransId="{9CC0011A-9769-466B-80DE-E49754C4E891}" sibTransId="{37505508-C573-4D15-9CA5-986A09596BD6}"/>
    <dgm:cxn modelId="{DD2304FA-786E-48AB-B84B-3F02DC2D48B2}" srcId="{4043DFAF-C9DD-4CAE-A572-81FACB41ECF2}" destId="{16756E65-F45D-4251-9C1A-3C9756D83A13}" srcOrd="1" destOrd="0" parTransId="{B42EF9A7-1B7F-4629-BC69-A3B9DDAC214D}" sibTransId="{6EFBBCD5-6E02-411F-8982-202C04E63376}"/>
    <dgm:cxn modelId="{92B70607-671E-4B5C-A24A-768A5F77F964}" type="presOf" srcId="{6B4C0196-502A-4531-871B-5C50E40438CB}" destId="{9F5ABBEA-E395-4CA5-BE10-DCA42BE1E39D}" srcOrd="0" destOrd="0" presId="urn:microsoft.com/office/officeart/2005/8/layout/architecture+Icon"/>
    <dgm:cxn modelId="{3CC785AE-916B-4F57-AD21-A50460F09172}" srcId="{4043DFAF-C9DD-4CAE-A572-81FACB41ECF2}" destId="{42DA1F92-9C64-41AA-AA4E-9DC0300008AE}" srcOrd="3" destOrd="0" parTransId="{275F5EC6-5778-49ED-A7A6-1D0E8F7F92C4}" sibTransId="{0B41E8A0-7790-4C48-9052-6F7EAE91B887}"/>
    <dgm:cxn modelId="{FDE82537-735D-42C7-ACB3-CD9A9716CBB6}" type="presOf" srcId="{CAE17E3A-2EB6-4554-88FB-2F57099E6E3E}" destId="{AEDE5A19-1008-4221-BC02-36CE938C9C89}" srcOrd="0" destOrd="0" presId="urn:microsoft.com/office/officeart/2005/8/layout/architecture+Icon"/>
    <dgm:cxn modelId="{3D72E713-E6E5-4BB7-8413-CBCFC35C538B}" type="presOf" srcId="{93BF80B9-4144-4ED1-A48C-4A29B85F3C18}" destId="{7BC2D8B2-86FB-477A-BD96-BA288AAD6E3C}" srcOrd="0" destOrd="0" presId="urn:microsoft.com/office/officeart/2005/8/layout/architecture+Icon"/>
    <dgm:cxn modelId="{A8043587-C247-4C8C-BA1F-389DDDC368BA}" type="presOf" srcId="{EB18BA29-E196-4176-B794-1256C90C285C}" destId="{A546A49C-9006-4C14-B6BE-8FFF4A743F91}" srcOrd="0" destOrd="0" presId="urn:microsoft.com/office/officeart/2005/8/layout/architecture+Icon"/>
    <dgm:cxn modelId="{8AF9C468-C94D-4712-AD97-22A458BFF43B}" type="presParOf" srcId="{A546A49C-9006-4C14-B6BE-8FFF4A743F91}" destId="{6212683D-5D11-4EF3-A43A-395B61F1ACC8}" srcOrd="0" destOrd="0" presId="urn:microsoft.com/office/officeart/2005/8/layout/architecture+Icon"/>
    <dgm:cxn modelId="{2C692301-9A71-45E0-8C5D-ED89361A74B4}" type="presParOf" srcId="{6212683D-5D11-4EF3-A43A-395B61F1ACC8}" destId="{13D0DBF0-D192-4F9F-8F6F-00A33CCF68C8}" srcOrd="0" destOrd="0" presId="urn:microsoft.com/office/officeart/2005/8/layout/architecture+Icon"/>
    <dgm:cxn modelId="{B012A9F5-3387-4983-B1B8-4DE234C0ECCA}" type="presParOf" srcId="{6212683D-5D11-4EF3-A43A-395B61F1ACC8}" destId="{528BD359-39E7-4E13-BA64-E65E67A82B38}" srcOrd="1" destOrd="0" presId="urn:microsoft.com/office/officeart/2005/8/layout/architecture+Icon"/>
    <dgm:cxn modelId="{1675A378-9A4F-4C2B-9EEA-D69C3755AB18}" type="presParOf" srcId="{6212683D-5D11-4EF3-A43A-395B61F1ACC8}" destId="{EDCE378B-8766-445E-93F7-9C9CF6C8E6F4}" srcOrd="2" destOrd="0" presId="urn:microsoft.com/office/officeart/2005/8/layout/architecture+Icon"/>
    <dgm:cxn modelId="{1E1EF90D-00B7-497C-BB2B-FB40CD42637E}" type="presParOf" srcId="{EDCE378B-8766-445E-93F7-9C9CF6C8E6F4}" destId="{FC11A2B8-B7FC-4701-B880-499118099A90}" srcOrd="0" destOrd="0" presId="urn:microsoft.com/office/officeart/2005/8/layout/architecture+Icon"/>
    <dgm:cxn modelId="{C64D14DA-18E4-401A-AD69-EA2E2D8AB541}" type="presParOf" srcId="{FC11A2B8-B7FC-4701-B880-499118099A90}" destId="{7BC2D8B2-86FB-477A-BD96-BA288AAD6E3C}" srcOrd="0" destOrd="0" presId="urn:microsoft.com/office/officeart/2005/8/layout/architecture+Icon"/>
    <dgm:cxn modelId="{57DF87CC-02F9-480A-95F7-3DEC1614D5FC}" type="presParOf" srcId="{FC11A2B8-B7FC-4701-B880-499118099A90}" destId="{DA53F39D-A0ED-4D9B-90EF-52272237BD45}" srcOrd="1" destOrd="0" presId="urn:microsoft.com/office/officeart/2005/8/layout/architecture+Icon"/>
    <dgm:cxn modelId="{D985DF48-2D10-4463-9EA8-A26172952C8B}" type="presParOf" srcId="{EDCE378B-8766-445E-93F7-9C9CF6C8E6F4}" destId="{52A67B21-13C6-41BB-AFC0-7AEBD56BAF00}" srcOrd="1" destOrd="0" presId="urn:microsoft.com/office/officeart/2005/8/layout/architecture+Icon"/>
    <dgm:cxn modelId="{BFFA598C-8887-434D-B4A7-177E56E1096F}" type="presParOf" srcId="{EDCE378B-8766-445E-93F7-9C9CF6C8E6F4}" destId="{0F3886BB-D61F-40CB-A750-39832733F5C2}" srcOrd="2" destOrd="0" presId="urn:microsoft.com/office/officeart/2005/8/layout/architecture+Icon"/>
    <dgm:cxn modelId="{46124438-526D-4D77-B549-F8F7928F7F3A}" type="presParOf" srcId="{0F3886BB-D61F-40CB-A750-39832733F5C2}" destId="{00138DE4-A694-4A16-81DE-DE40C143D2A3}" srcOrd="0" destOrd="0" presId="urn:microsoft.com/office/officeart/2005/8/layout/architecture+Icon"/>
    <dgm:cxn modelId="{23F82916-344C-4175-BDBE-0EC4070F1F7C}" type="presParOf" srcId="{0F3886BB-D61F-40CB-A750-39832733F5C2}" destId="{0362491E-D4FA-408F-9613-CC0DEF37EB39}" srcOrd="1" destOrd="0" presId="urn:microsoft.com/office/officeart/2005/8/layout/architecture+Icon"/>
    <dgm:cxn modelId="{63D2593E-4718-4EE9-AE1B-F2570BBB529F}" type="presParOf" srcId="{EDCE378B-8766-445E-93F7-9C9CF6C8E6F4}" destId="{6CCB41F0-9EFD-4FAF-9984-DD6BFD91C602}" srcOrd="3" destOrd="0" presId="urn:microsoft.com/office/officeart/2005/8/layout/architecture+Icon"/>
    <dgm:cxn modelId="{388CBE83-949F-4901-8F45-9B79B1A964B7}" type="presParOf" srcId="{EDCE378B-8766-445E-93F7-9C9CF6C8E6F4}" destId="{35D7C49A-33CC-4F6F-9A48-5DAB4383C0C8}" srcOrd="4" destOrd="0" presId="urn:microsoft.com/office/officeart/2005/8/layout/architecture+Icon"/>
    <dgm:cxn modelId="{8D31A316-C314-456F-812A-9E4453062276}" type="presParOf" srcId="{35D7C49A-33CC-4F6F-9A48-5DAB4383C0C8}" destId="{CC8BF60F-A703-4460-8818-E9A882100993}" srcOrd="0" destOrd="0" presId="urn:microsoft.com/office/officeart/2005/8/layout/architecture+Icon"/>
    <dgm:cxn modelId="{A509EE29-55F7-47B9-A134-7A6759B66DF7}" type="presParOf" srcId="{35D7C49A-33CC-4F6F-9A48-5DAB4383C0C8}" destId="{54916C79-B567-4F06-8201-AAAA535EA80A}" srcOrd="1" destOrd="0" presId="urn:microsoft.com/office/officeart/2005/8/layout/architecture+Icon"/>
    <dgm:cxn modelId="{041C62CF-FA6E-4520-9725-187A8CE2AE55}" type="presParOf" srcId="{EDCE378B-8766-445E-93F7-9C9CF6C8E6F4}" destId="{EF37651F-1C2F-48FE-9391-A674BF558321}" srcOrd="5" destOrd="0" presId="urn:microsoft.com/office/officeart/2005/8/layout/architecture+Icon"/>
    <dgm:cxn modelId="{860BE0EC-3475-488B-B3FD-B25259A12622}" type="presParOf" srcId="{EDCE378B-8766-445E-93F7-9C9CF6C8E6F4}" destId="{EABFEE04-B7BC-42D8-9A71-6EB57615BA0F}" srcOrd="6" destOrd="0" presId="urn:microsoft.com/office/officeart/2005/8/layout/architecture+Icon"/>
    <dgm:cxn modelId="{B4AB16A9-E676-43CF-B4AA-8C7981DB4245}" type="presParOf" srcId="{EABFEE04-B7BC-42D8-9A71-6EB57615BA0F}" destId="{57DA9FBB-F4B3-40B3-9450-9C2A89457E62}" srcOrd="0" destOrd="0" presId="urn:microsoft.com/office/officeart/2005/8/layout/architecture+Icon"/>
    <dgm:cxn modelId="{EBE3349F-421E-4622-BFBE-827676EBA2FC}" type="presParOf" srcId="{EABFEE04-B7BC-42D8-9A71-6EB57615BA0F}" destId="{8F0CD7D6-93F1-4EA2-BB20-A4BEB988F9AB}" srcOrd="1" destOrd="0" presId="urn:microsoft.com/office/officeart/2005/8/layout/architecture+Icon"/>
    <dgm:cxn modelId="{A322E9AE-00EE-46AC-8B64-1B3317870C19}" type="presParOf" srcId="{EDCE378B-8766-445E-93F7-9C9CF6C8E6F4}" destId="{143BB659-16DB-491C-AA76-FE48B129B009}" srcOrd="7" destOrd="0" presId="urn:microsoft.com/office/officeart/2005/8/layout/architecture+Icon"/>
    <dgm:cxn modelId="{B8BE5A9A-94B5-4859-ABC8-B1B0DC3F378F}" type="presParOf" srcId="{EDCE378B-8766-445E-93F7-9C9CF6C8E6F4}" destId="{56121220-140C-4C24-81CE-12A711AF1AF6}" srcOrd="8" destOrd="0" presId="urn:microsoft.com/office/officeart/2005/8/layout/architecture+Icon"/>
    <dgm:cxn modelId="{B014C65A-43ED-4F5E-9327-B87467A89689}" type="presParOf" srcId="{56121220-140C-4C24-81CE-12A711AF1AF6}" destId="{BD0EBE4D-9782-436B-8D9A-FEE97082E7CB}" srcOrd="0" destOrd="0" presId="urn:microsoft.com/office/officeart/2005/8/layout/architecture+Icon"/>
    <dgm:cxn modelId="{76B80F9C-B709-42DD-8800-1DE85E00CD5F}" type="presParOf" srcId="{56121220-140C-4C24-81CE-12A711AF1AF6}" destId="{BD517993-7BEE-48B1-84EC-B1B6FC53CA39}" srcOrd="1" destOrd="0" presId="urn:microsoft.com/office/officeart/2005/8/layout/architecture+Icon"/>
    <dgm:cxn modelId="{A0ADFF5D-1D7E-4E5C-BBE9-A0572E73DC76}" type="presParOf" srcId="{EDCE378B-8766-445E-93F7-9C9CF6C8E6F4}" destId="{CC2B3A20-F562-43B1-9E79-C35A7DE9AA19}" srcOrd="9" destOrd="0" presId="urn:microsoft.com/office/officeart/2005/8/layout/architecture+Icon"/>
    <dgm:cxn modelId="{2E4802A8-BED9-4828-B4CF-A9EEFF814B17}" type="presParOf" srcId="{EDCE378B-8766-445E-93F7-9C9CF6C8E6F4}" destId="{21C0ECF6-068F-4251-BD70-0373473A991F}" srcOrd="10" destOrd="0" presId="urn:microsoft.com/office/officeart/2005/8/layout/architecture+Icon"/>
    <dgm:cxn modelId="{F93AACFB-5F55-4F11-89BC-0BC193E8B377}" type="presParOf" srcId="{21C0ECF6-068F-4251-BD70-0373473A991F}" destId="{AEDE5A19-1008-4221-BC02-36CE938C9C89}" srcOrd="0" destOrd="0" presId="urn:microsoft.com/office/officeart/2005/8/layout/architecture+Icon"/>
    <dgm:cxn modelId="{D057CD85-2CB5-4836-8CFD-54B5BD61B08E}" type="presParOf" srcId="{21C0ECF6-068F-4251-BD70-0373473A991F}" destId="{E7903597-267A-4163-AA0C-919216529046}" srcOrd="1" destOrd="0" presId="urn:microsoft.com/office/officeart/2005/8/layout/architecture+Icon"/>
    <dgm:cxn modelId="{4AF1853B-7894-4F91-A1B2-88A23662D589}" type="presParOf" srcId="{EDCE378B-8766-445E-93F7-9C9CF6C8E6F4}" destId="{74D77925-92A0-4816-87AA-7C1DBE38E7DC}" srcOrd="11" destOrd="0" presId="urn:microsoft.com/office/officeart/2005/8/layout/architecture+Icon"/>
    <dgm:cxn modelId="{A99D667B-B687-4759-AB34-71D0E9DF816F}" type="presParOf" srcId="{EDCE378B-8766-445E-93F7-9C9CF6C8E6F4}" destId="{32E53419-2471-41C4-A175-1C94D48F3AF7}" srcOrd="12" destOrd="0" presId="urn:microsoft.com/office/officeart/2005/8/layout/architecture+Icon"/>
    <dgm:cxn modelId="{246CF754-9D52-423C-916E-8635DD1F4F07}" type="presParOf" srcId="{32E53419-2471-41C4-A175-1C94D48F3AF7}" destId="{9F5ABBEA-E395-4CA5-BE10-DCA42BE1E39D}" srcOrd="0" destOrd="0" presId="urn:microsoft.com/office/officeart/2005/8/layout/architecture+Icon"/>
    <dgm:cxn modelId="{FFF1D203-4E86-44A3-BC94-A34B1F8BB6AC}" type="presParOf" srcId="{32E53419-2471-41C4-A175-1C94D48F3AF7}" destId="{7965280D-AF70-4FFB-B63E-01DA172630DC}"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custT="1"/>
      <dgm:spPr/>
      <dgm:t>
        <a:bodyPr/>
        <a:lstStyle/>
        <a:p>
          <a:r>
            <a:rPr lang="en-US" sz="1300" dirty="0" smtClean="0">
              <a:latin typeface="Helvetica" panose="020B0604020202020204" pitchFamily="34" charset="0"/>
              <a:cs typeface="Helvetica" panose="020B0604020202020204" pitchFamily="34" charset="0"/>
            </a:rPr>
            <a:t>Available number of jobs</a:t>
          </a:r>
          <a:endParaRPr lang="en-US" sz="1300"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custT="1"/>
      <dgm:spPr/>
      <dgm:t>
        <a:bodyPr/>
        <a:lstStyle/>
        <a:p>
          <a:r>
            <a:rPr lang="en-US" sz="1300" dirty="0" smtClean="0">
              <a:latin typeface="Helvetica" panose="020B0604020202020204" pitchFamily="34" charset="0"/>
              <a:cs typeface="Helvetica" panose="020B0604020202020204" pitchFamily="34" charset="0"/>
            </a:rPr>
            <a:t>Available number of workers</a:t>
          </a:r>
          <a:endParaRPr lang="en-US" sz="1300"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336C436D-D54E-4F99-BE04-E02CED1D9E32}" type="presOf" srcId="{24EAEE00-B5AC-49D7-98AB-3E4B1A56DD48}" destId="{B90DFEC8-EC5A-4E88-8895-73D6CFAB0E52}" srcOrd="0" destOrd="0" presId="urn:microsoft.com/office/officeart/2005/8/layout/arrow3"/>
    <dgm:cxn modelId="{E11D61C6-C9FB-47BF-97E9-3A79693C89CF}" type="presOf" srcId="{5E78DED4-92B7-409C-9188-61EC60FCDECE}" destId="{F39008CF-5A15-4B60-9BDD-00F3EA5E7FCA}" srcOrd="0" destOrd="0" presId="urn:microsoft.com/office/officeart/2005/8/layout/arrow3"/>
    <dgm:cxn modelId="{FBACB0BB-FA81-4396-9EFA-DFA1FFF0D208}" srcId="{BF9E9B20-F578-4D88-9DE4-03D3CD389FFD}" destId="{5E78DED4-92B7-409C-9188-61EC60FCDECE}" srcOrd="0" destOrd="0" parTransId="{892E28F8-570F-4BE5-902E-EADFD7430EB3}" sibTransId="{B777F638-BC36-4A7D-9866-3409394E74B0}"/>
    <dgm:cxn modelId="{B104C1BA-44BB-447D-9D0D-ED86897FC4AB}" type="presOf" srcId="{BF9E9B20-F578-4D88-9DE4-03D3CD389FFD}" destId="{D32D3799-5D55-4563-B25C-D0A590A8203B}" srcOrd="0" destOrd="0" presId="urn:microsoft.com/office/officeart/2005/8/layout/arrow3"/>
    <dgm:cxn modelId="{0D77F6AF-CC20-4CE4-880B-DDF283F3D0C3}" srcId="{BF9E9B20-F578-4D88-9DE4-03D3CD389FFD}" destId="{24EAEE00-B5AC-49D7-98AB-3E4B1A56DD48}" srcOrd="1" destOrd="0" parTransId="{BC41E149-DC64-4337-9CF6-EB2DEC42E466}" sibTransId="{3B877AC2-5A57-4660-A6E4-84DE7141848D}"/>
    <dgm:cxn modelId="{624F4806-12CD-465A-AA2D-F0A9D9FFCBDB}" type="presParOf" srcId="{D32D3799-5D55-4563-B25C-D0A590A8203B}" destId="{C43A00BF-162C-4DB3-BC20-79A1EB600CD2}" srcOrd="0" destOrd="0" presId="urn:microsoft.com/office/officeart/2005/8/layout/arrow3"/>
    <dgm:cxn modelId="{7D56F9D8-3EC2-4F11-902B-938173635C22}" type="presParOf" srcId="{D32D3799-5D55-4563-B25C-D0A590A8203B}" destId="{5A2F30C9-D2A8-4E3D-BA40-0EC68A25394A}" srcOrd="1" destOrd="0" presId="urn:microsoft.com/office/officeart/2005/8/layout/arrow3"/>
    <dgm:cxn modelId="{2D4C82F5-7AC9-4A80-ADFF-F02936557F1E}" type="presParOf" srcId="{D32D3799-5D55-4563-B25C-D0A590A8203B}" destId="{F39008CF-5A15-4B60-9BDD-00F3EA5E7FCA}" srcOrd="2" destOrd="0" presId="urn:microsoft.com/office/officeart/2005/8/layout/arrow3"/>
    <dgm:cxn modelId="{B31E35E5-1804-41D5-BC65-80B2B2526D13}" type="presParOf" srcId="{D32D3799-5D55-4563-B25C-D0A590A8203B}" destId="{330D244B-C72B-405F-B597-5D2874C4EC6B}" srcOrd="3" destOrd="0" presId="urn:microsoft.com/office/officeart/2005/8/layout/arrow3"/>
    <dgm:cxn modelId="{91DF6BF1-CD20-41C9-BE7D-5BF89A0DE4C6}"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dgm:spPr/>
      <dgm:t>
        <a:bodyPr/>
        <a:lstStyle/>
        <a:p>
          <a:r>
            <a:rPr lang="en-US" dirty="0" smtClean="0">
              <a:latin typeface="Helvetica" panose="020B0604020202020204" pitchFamily="34" charset="0"/>
              <a:cs typeface="Helvetica" panose="020B0604020202020204" pitchFamily="34" charset="0"/>
            </a:rPr>
            <a:t>Available number of jobs requiring educational preparation</a:t>
          </a:r>
          <a:endParaRPr lang="en-US"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dgm:spPr/>
      <dgm:t>
        <a:bodyPr/>
        <a:lstStyle/>
        <a:p>
          <a:r>
            <a:rPr lang="en-US" dirty="0" smtClean="0">
              <a:latin typeface="Helvetica" panose="020B0604020202020204" pitchFamily="34" charset="0"/>
              <a:cs typeface="Helvetica" panose="020B0604020202020204" pitchFamily="34" charset="0"/>
            </a:rPr>
            <a:t>Available number of workers with educational attainment</a:t>
          </a:r>
          <a:endParaRPr lang="en-US"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99376628-CA47-42E3-90E9-297FE0A0DF21}" type="presOf" srcId="{24EAEE00-B5AC-49D7-98AB-3E4B1A56DD48}" destId="{B90DFEC8-EC5A-4E88-8895-73D6CFAB0E52}" srcOrd="0" destOrd="0" presId="urn:microsoft.com/office/officeart/2005/8/layout/arrow3"/>
    <dgm:cxn modelId="{F0F21E24-59A7-462B-AEC9-991C3A84440C}" type="presOf" srcId="{5E78DED4-92B7-409C-9188-61EC60FCDECE}" destId="{F39008CF-5A15-4B60-9BDD-00F3EA5E7FCA}" srcOrd="0" destOrd="0" presId="urn:microsoft.com/office/officeart/2005/8/layout/arrow3"/>
    <dgm:cxn modelId="{ADCABDC0-E661-4D27-B8BE-55D7BAFC5C84}" type="presOf" srcId="{BF9E9B20-F578-4D88-9DE4-03D3CD389FFD}" destId="{D32D3799-5D55-4563-B25C-D0A590A8203B}" srcOrd="0" destOrd="0" presId="urn:microsoft.com/office/officeart/2005/8/layout/arrow3"/>
    <dgm:cxn modelId="{5A09D939-3BA1-4C74-9C22-077BA1326F34}" type="presParOf" srcId="{D32D3799-5D55-4563-B25C-D0A590A8203B}" destId="{C43A00BF-162C-4DB3-BC20-79A1EB600CD2}" srcOrd="0" destOrd="0" presId="urn:microsoft.com/office/officeart/2005/8/layout/arrow3"/>
    <dgm:cxn modelId="{AA9D1497-B2FF-45CD-B266-8A051945286A}" type="presParOf" srcId="{D32D3799-5D55-4563-B25C-D0A590A8203B}" destId="{5A2F30C9-D2A8-4E3D-BA40-0EC68A25394A}" srcOrd="1" destOrd="0" presId="urn:microsoft.com/office/officeart/2005/8/layout/arrow3"/>
    <dgm:cxn modelId="{5AC1B4BD-FD92-4B74-AD21-C429B736538D}" type="presParOf" srcId="{D32D3799-5D55-4563-B25C-D0A590A8203B}" destId="{F39008CF-5A15-4B60-9BDD-00F3EA5E7FCA}" srcOrd="2" destOrd="0" presId="urn:microsoft.com/office/officeart/2005/8/layout/arrow3"/>
    <dgm:cxn modelId="{BF81F99F-9D2A-45EE-B631-BC57BAC9FF85}" type="presParOf" srcId="{D32D3799-5D55-4563-B25C-D0A590A8203B}" destId="{330D244B-C72B-405F-B597-5D2874C4EC6B}" srcOrd="3" destOrd="0" presId="urn:microsoft.com/office/officeart/2005/8/layout/arrow3"/>
    <dgm:cxn modelId="{83278BF3-5FE2-4169-A10D-77EE01AE9507}"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dgm:spPr/>
      <dgm:t>
        <a:bodyPr/>
        <a:lstStyle/>
        <a:p>
          <a:r>
            <a:rPr lang="en-US" dirty="0" smtClean="0">
              <a:latin typeface="Helvetica" panose="020B0604020202020204" pitchFamily="34" charset="0"/>
              <a:cs typeface="Helvetica" panose="020B0604020202020204" pitchFamily="34" charset="0"/>
            </a:rPr>
            <a:t>Available number of jobs for specific priority occupations, supporting priority industry sectors</a:t>
          </a:r>
          <a:endParaRPr lang="en-US"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dgm:spPr/>
      <dgm:t>
        <a:bodyPr/>
        <a:lstStyle/>
        <a:p>
          <a:r>
            <a:rPr lang="en-US" dirty="0" smtClean="0">
              <a:latin typeface="Helvetica" panose="020B0604020202020204" pitchFamily="34" charset="0"/>
              <a:cs typeface="Helvetica" panose="020B0604020202020204" pitchFamily="34" charset="0"/>
            </a:rPr>
            <a:t>Available number of workers with aligned occupational competencies and educational attainment</a:t>
          </a:r>
          <a:endParaRPr lang="en-US"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8C8CBB36-62F8-4D6C-8C85-77AB9579BB5F}" type="presOf" srcId="{5E78DED4-92B7-409C-9188-61EC60FCDECE}" destId="{F39008CF-5A15-4B60-9BDD-00F3EA5E7FCA}" srcOrd="0" destOrd="0" presId="urn:microsoft.com/office/officeart/2005/8/layout/arrow3"/>
    <dgm:cxn modelId="{BC59260B-B341-493A-9F8E-1C6DDBB3B966}" type="presOf" srcId="{BF9E9B20-F578-4D88-9DE4-03D3CD389FFD}" destId="{D32D3799-5D55-4563-B25C-D0A590A8203B}" srcOrd="0" destOrd="0" presId="urn:microsoft.com/office/officeart/2005/8/layout/arrow3"/>
    <dgm:cxn modelId="{D98BE52A-2E50-4511-A031-81D27B4D1A06}" type="presOf" srcId="{24EAEE00-B5AC-49D7-98AB-3E4B1A56DD48}" destId="{B90DFEC8-EC5A-4E88-8895-73D6CFAB0E52}" srcOrd="0" destOrd="0" presId="urn:microsoft.com/office/officeart/2005/8/layout/arrow3"/>
    <dgm:cxn modelId="{A0116832-BB92-4259-9ACC-62AEE0C7E33E}" type="presParOf" srcId="{D32D3799-5D55-4563-B25C-D0A590A8203B}" destId="{C43A00BF-162C-4DB3-BC20-79A1EB600CD2}" srcOrd="0" destOrd="0" presId="urn:microsoft.com/office/officeart/2005/8/layout/arrow3"/>
    <dgm:cxn modelId="{42E244E8-AF0E-48FB-B5EA-37CB35104FC2}" type="presParOf" srcId="{D32D3799-5D55-4563-B25C-D0A590A8203B}" destId="{5A2F30C9-D2A8-4E3D-BA40-0EC68A25394A}" srcOrd="1" destOrd="0" presId="urn:microsoft.com/office/officeart/2005/8/layout/arrow3"/>
    <dgm:cxn modelId="{BE917FE7-5FE9-4AFD-BFFE-8BC5BF4C0E85}" type="presParOf" srcId="{D32D3799-5D55-4563-B25C-D0A590A8203B}" destId="{F39008CF-5A15-4B60-9BDD-00F3EA5E7FCA}" srcOrd="2" destOrd="0" presId="urn:microsoft.com/office/officeart/2005/8/layout/arrow3"/>
    <dgm:cxn modelId="{B7A8DD1D-A89F-4D08-9E7C-635F8DC6A2D5}" type="presParOf" srcId="{D32D3799-5D55-4563-B25C-D0A590A8203B}" destId="{330D244B-C72B-405F-B597-5D2874C4EC6B}" srcOrd="3" destOrd="0" presId="urn:microsoft.com/office/officeart/2005/8/layout/arrow3"/>
    <dgm:cxn modelId="{08143128-BDA0-40FE-B6C0-2BE7688623B0}"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6EAD0-69E3-4B38-B9BD-0D8B3A2B85CD}" type="doc">
      <dgm:prSet loTypeId="urn:microsoft.com/office/officeart/2005/8/layout/venn1" loCatId="relationship" qsTypeId="urn:microsoft.com/office/officeart/2005/8/quickstyle/simple1" qsCatId="simple" csTypeId="urn:microsoft.com/office/officeart/2005/8/colors/accent6_1" csCatId="accent6" phldr="1"/>
      <dgm:spPr/>
    </dgm:pt>
    <dgm:pt modelId="{8D75C753-AF00-4EBF-90FD-0D172228BC01}">
      <dgm:prSet phldrT="[Text]"/>
      <dgm:spPr/>
      <dgm:t>
        <a:bodyPr/>
        <a:lstStyle/>
        <a:p>
          <a:r>
            <a:rPr lang="en-US" dirty="0" smtClean="0">
              <a:latin typeface="Helvetica" panose="020B0604020202020204" pitchFamily="34" charset="0"/>
              <a:cs typeface="Helvetica" panose="020B0604020202020204" pitchFamily="34" charset="0"/>
            </a:rPr>
            <a:t>Workforce Development</a:t>
          </a:r>
          <a:endParaRPr lang="en-US" dirty="0">
            <a:latin typeface="Helvetica" panose="020B0604020202020204" pitchFamily="34" charset="0"/>
            <a:cs typeface="Helvetica" panose="020B0604020202020204" pitchFamily="34" charset="0"/>
          </a:endParaRPr>
        </a:p>
      </dgm:t>
    </dgm:pt>
    <dgm:pt modelId="{32158C14-14A2-4D39-9338-0FDFCB48FB4B}" type="parTrans" cxnId="{81C7DBC3-F581-4F25-A369-EA0A3DDE5139}">
      <dgm:prSet/>
      <dgm:spPr/>
      <dgm:t>
        <a:bodyPr/>
        <a:lstStyle/>
        <a:p>
          <a:endParaRPr lang="en-US">
            <a:latin typeface="Helvetica" panose="020B0604020202020204" pitchFamily="34" charset="0"/>
            <a:cs typeface="Helvetica" panose="020B0604020202020204" pitchFamily="34" charset="0"/>
          </a:endParaRPr>
        </a:p>
      </dgm:t>
    </dgm:pt>
    <dgm:pt modelId="{CB771E46-34CC-4695-BE1D-39421FEB2CFC}" type="sibTrans" cxnId="{81C7DBC3-F581-4F25-A369-EA0A3DDE5139}">
      <dgm:prSet/>
      <dgm:spPr/>
      <dgm:t>
        <a:bodyPr/>
        <a:lstStyle/>
        <a:p>
          <a:endParaRPr lang="en-US">
            <a:latin typeface="Helvetica" panose="020B0604020202020204" pitchFamily="34" charset="0"/>
            <a:cs typeface="Helvetica" panose="020B0604020202020204" pitchFamily="34" charset="0"/>
          </a:endParaRPr>
        </a:p>
      </dgm:t>
    </dgm:pt>
    <dgm:pt modelId="{2939304F-1C12-4CBA-B682-B26F9F2192A2}">
      <dgm:prSet phldrT="[Text]"/>
      <dgm:spPr/>
      <dgm:t>
        <a:bodyPr/>
        <a:lstStyle/>
        <a:p>
          <a:r>
            <a:rPr lang="en-US" dirty="0" smtClean="0">
              <a:latin typeface="Helvetica" panose="020B0604020202020204" pitchFamily="34" charset="0"/>
              <a:cs typeface="Helvetica" panose="020B0604020202020204" pitchFamily="34" charset="0"/>
            </a:rPr>
            <a:t>Education</a:t>
          </a:r>
          <a:endParaRPr lang="en-US" dirty="0">
            <a:latin typeface="Helvetica" panose="020B0604020202020204" pitchFamily="34" charset="0"/>
            <a:cs typeface="Helvetica" panose="020B0604020202020204" pitchFamily="34" charset="0"/>
          </a:endParaRPr>
        </a:p>
      </dgm:t>
    </dgm:pt>
    <dgm:pt modelId="{11811E52-8FCC-42D7-B49E-03D24FDB9DDD}" type="parTrans" cxnId="{4A86C8B9-7259-44E2-B9B6-569CEB7B7363}">
      <dgm:prSet/>
      <dgm:spPr/>
      <dgm:t>
        <a:bodyPr/>
        <a:lstStyle/>
        <a:p>
          <a:endParaRPr lang="en-US">
            <a:latin typeface="Helvetica" panose="020B0604020202020204" pitchFamily="34" charset="0"/>
            <a:cs typeface="Helvetica" panose="020B0604020202020204" pitchFamily="34" charset="0"/>
          </a:endParaRPr>
        </a:p>
      </dgm:t>
    </dgm:pt>
    <dgm:pt modelId="{24BB4399-9FF3-47F7-9760-28D40554853B}" type="sibTrans" cxnId="{4A86C8B9-7259-44E2-B9B6-569CEB7B7363}">
      <dgm:prSet/>
      <dgm:spPr/>
      <dgm:t>
        <a:bodyPr/>
        <a:lstStyle/>
        <a:p>
          <a:endParaRPr lang="en-US">
            <a:latin typeface="Helvetica" panose="020B0604020202020204" pitchFamily="34" charset="0"/>
            <a:cs typeface="Helvetica" panose="020B0604020202020204" pitchFamily="34" charset="0"/>
          </a:endParaRPr>
        </a:p>
      </dgm:t>
    </dgm:pt>
    <dgm:pt modelId="{7B1C144E-10C7-4B5E-A4D2-618C9DFFC1FF}">
      <dgm:prSet phldrT="[Text]"/>
      <dgm:spPr/>
      <dgm:t>
        <a:bodyPr/>
        <a:lstStyle/>
        <a:p>
          <a:r>
            <a:rPr lang="en-US" dirty="0" smtClean="0">
              <a:latin typeface="Helvetica" panose="020B0604020202020204" pitchFamily="34" charset="0"/>
              <a:cs typeface="Helvetica" panose="020B0604020202020204" pitchFamily="34" charset="0"/>
            </a:rPr>
            <a:t>Economic Development</a:t>
          </a:r>
          <a:endParaRPr lang="en-US" dirty="0">
            <a:latin typeface="Helvetica" panose="020B0604020202020204" pitchFamily="34" charset="0"/>
            <a:cs typeface="Helvetica" panose="020B0604020202020204" pitchFamily="34" charset="0"/>
          </a:endParaRPr>
        </a:p>
      </dgm:t>
    </dgm:pt>
    <dgm:pt modelId="{1DAFDE39-0A20-405C-AEFA-C64B52E33BAF}" type="parTrans" cxnId="{3685DA9B-8DC2-44B8-8EB8-47E68A515FB2}">
      <dgm:prSet/>
      <dgm:spPr/>
      <dgm:t>
        <a:bodyPr/>
        <a:lstStyle/>
        <a:p>
          <a:endParaRPr lang="en-US">
            <a:latin typeface="Helvetica" panose="020B0604020202020204" pitchFamily="34" charset="0"/>
            <a:cs typeface="Helvetica" panose="020B0604020202020204" pitchFamily="34" charset="0"/>
          </a:endParaRPr>
        </a:p>
      </dgm:t>
    </dgm:pt>
    <dgm:pt modelId="{1ACA4732-9AB0-46C1-BB1F-7444125C4FA8}" type="sibTrans" cxnId="{3685DA9B-8DC2-44B8-8EB8-47E68A515FB2}">
      <dgm:prSet/>
      <dgm:spPr/>
      <dgm:t>
        <a:bodyPr/>
        <a:lstStyle/>
        <a:p>
          <a:endParaRPr lang="en-US">
            <a:latin typeface="Helvetica" panose="020B0604020202020204" pitchFamily="34" charset="0"/>
            <a:cs typeface="Helvetica" panose="020B0604020202020204" pitchFamily="34" charset="0"/>
          </a:endParaRPr>
        </a:p>
      </dgm:t>
    </dgm:pt>
    <dgm:pt modelId="{1D6BA521-EF82-48D7-9E40-D284E4B52D0B}" type="pres">
      <dgm:prSet presAssocID="{9636EAD0-69E3-4B38-B9BD-0D8B3A2B85CD}" presName="compositeShape" presStyleCnt="0">
        <dgm:presLayoutVars>
          <dgm:chMax val="7"/>
          <dgm:dir/>
          <dgm:resizeHandles val="exact"/>
        </dgm:presLayoutVars>
      </dgm:prSet>
      <dgm:spPr/>
    </dgm:pt>
    <dgm:pt modelId="{24FBE769-574F-47D4-B47D-BD5FCF86F3F8}" type="pres">
      <dgm:prSet presAssocID="{8D75C753-AF00-4EBF-90FD-0D172228BC01}" presName="circ1" presStyleLbl="vennNode1" presStyleIdx="0" presStyleCnt="3" custScaleX="112529" custScaleY="112529"/>
      <dgm:spPr/>
      <dgm:t>
        <a:bodyPr/>
        <a:lstStyle/>
        <a:p>
          <a:endParaRPr lang="en-US"/>
        </a:p>
      </dgm:t>
    </dgm:pt>
    <dgm:pt modelId="{718E120A-EEB8-4E36-AC8F-22CD676231B7}" type="pres">
      <dgm:prSet presAssocID="{8D75C753-AF00-4EBF-90FD-0D172228BC01}" presName="circ1Tx" presStyleLbl="revTx" presStyleIdx="0" presStyleCnt="0">
        <dgm:presLayoutVars>
          <dgm:chMax val="0"/>
          <dgm:chPref val="0"/>
          <dgm:bulletEnabled val="1"/>
        </dgm:presLayoutVars>
      </dgm:prSet>
      <dgm:spPr/>
      <dgm:t>
        <a:bodyPr/>
        <a:lstStyle/>
        <a:p>
          <a:endParaRPr lang="en-US"/>
        </a:p>
      </dgm:t>
    </dgm:pt>
    <dgm:pt modelId="{72063F25-A7E9-4994-A4C0-E846E80AEF6C}" type="pres">
      <dgm:prSet presAssocID="{2939304F-1C12-4CBA-B682-B26F9F2192A2}" presName="circ2" presStyleLbl="vennNode1" presStyleIdx="1" presStyleCnt="3" custScaleX="112529" custScaleY="112529"/>
      <dgm:spPr/>
      <dgm:t>
        <a:bodyPr/>
        <a:lstStyle/>
        <a:p>
          <a:endParaRPr lang="en-US"/>
        </a:p>
      </dgm:t>
    </dgm:pt>
    <dgm:pt modelId="{2E72CBD7-C647-4D18-8F99-D1B2248C1970}" type="pres">
      <dgm:prSet presAssocID="{2939304F-1C12-4CBA-B682-B26F9F2192A2}" presName="circ2Tx" presStyleLbl="revTx" presStyleIdx="0" presStyleCnt="0">
        <dgm:presLayoutVars>
          <dgm:chMax val="0"/>
          <dgm:chPref val="0"/>
          <dgm:bulletEnabled val="1"/>
        </dgm:presLayoutVars>
      </dgm:prSet>
      <dgm:spPr/>
      <dgm:t>
        <a:bodyPr/>
        <a:lstStyle/>
        <a:p>
          <a:endParaRPr lang="en-US"/>
        </a:p>
      </dgm:t>
    </dgm:pt>
    <dgm:pt modelId="{84F8C3B6-C9D3-4C6D-B7DB-504F6FFA13DF}" type="pres">
      <dgm:prSet presAssocID="{7B1C144E-10C7-4B5E-A4D2-618C9DFFC1FF}" presName="circ3" presStyleLbl="vennNode1" presStyleIdx="2" presStyleCnt="3" custScaleX="112529" custScaleY="112529"/>
      <dgm:spPr/>
      <dgm:t>
        <a:bodyPr/>
        <a:lstStyle/>
        <a:p>
          <a:endParaRPr lang="en-US"/>
        </a:p>
      </dgm:t>
    </dgm:pt>
    <dgm:pt modelId="{22324F22-EDA6-4A9F-8160-9769A7242AEB}" type="pres">
      <dgm:prSet presAssocID="{7B1C144E-10C7-4B5E-A4D2-618C9DFFC1FF}" presName="circ3Tx" presStyleLbl="revTx" presStyleIdx="0" presStyleCnt="0">
        <dgm:presLayoutVars>
          <dgm:chMax val="0"/>
          <dgm:chPref val="0"/>
          <dgm:bulletEnabled val="1"/>
        </dgm:presLayoutVars>
      </dgm:prSet>
      <dgm:spPr/>
      <dgm:t>
        <a:bodyPr/>
        <a:lstStyle/>
        <a:p>
          <a:endParaRPr lang="en-US"/>
        </a:p>
      </dgm:t>
    </dgm:pt>
  </dgm:ptLst>
  <dgm:cxnLst>
    <dgm:cxn modelId="{42C5C06E-CC88-43DF-880E-024B50538998}" type="presOf" srcId="{2939304F-1C12-4CBA-B682-B26F9F2192A2}" destId="{72063F25-A7E9-4994-A4C0-E846E80AEF6C}" srcOrd="0" destOrd="0" presId="urn:microsoft.com/office/officeart/2005/8/layout/venn1"/>
    <dgm:cxn modelId="{3875FFDC-EC81-4AC2-AEEE-59B5108969C6}" type="presOf" srcId="{8D75C753-AF00-4EBF-90FD-0D172228BC01}" destId="{718E120A-EEB8-4E36-AC8F-22CD676231B7}" srcOrd="1" destOrd="0" presId="urn:microsoft.com/office/officeart/2005/8/layout/venn1"/>
    <dgm:cxn modelId="{4A86C8B9-7259-44E2-B9B6-569CEB7B7363}" srcId="{9636EAD0-69E3-4B38-B9BD-0D8B3A2B85CD}" destId="{2939304F-1C12-4CBA-B682-B26F9F2192A2}" srcOrd="1" destOrd="0" parTransId="{11811E52-8FCC-42D7-B49E-03D24FDB9DDD}" sibTransId="{24BB4399-9FF3-47F7-9760-28D40554853B}"/>
    <dgm:cxn modelId="{81C7DBC3-F581-4F25-A369-EA0A3DDE5139}" srcId="{9636EAD0-69E3-4B38-B9BD-0D8B3A2B85CD}" destId="{8D75C753-AF00-4EBF-90FD-0D172228BC01}" srcOrd="0" destOrd="0" parTransId="{32158C14-14A2-4D39-9338-0FDFCB48FB4B}" sibTransId="{CB771E46-34CC-4695-BE1D-39421FEB2CFC}"/>
    <dgm:cxn modelId="{D474C972-8EA0-4863-A892-EFEE629F3D84}" type="presOf" srcId="{9636EAD0-69E3-4B38-B9BD-0D8B3A2B85CD}" destId="{1D6BA521-EF82-48D7-9E40-D284E4B52D0B}" srcOrd="0" destOrd="0" presId="urn:microsoft.com/office/officeart/2005/8/layout/venn1"/>
    <dgm:cxn modelId="{39FF7482-BCF2-43E7-A7EC-AD87BB185D7A}" type="presOf" srcId="{7B1C144E-10C7-4B5E-A4D2-618C9DFFC1FF}" destId="{84F8C3B6-C9D3-4C6D-B7DB-504F6FFA13DF}" srcOrd="0" destOrd="0" presId="urn:microsoft.com/office/officeart/2005/8/layout/venn1"/>
    <dgm:cxn modelId="{3685DA9B-8DC2-44B8-8EB8-47E68A515FB2}" srcId="{9636EAD0-69E3-4B38-B9BD-0D8B3A2B85CD}" destId="{7B1C144E-10C7-4B5E-A4D2-618C9DFFC1FF}" srcOrd="2" destOrd="0" parTransId="{1DAFDE39-0A20-405C-AEFA-C64B52E33BAF}" sibTransId="{1ACA4732-9AB0-46C1-BB1F-7444125C4FA8}"/>
    <dgm:cxn modelId="{BCDA1809-7CE6-42FA-8344-F9158A855692}" type="presOf" srcId="{2939304F-1C12-4CBA-B682-B26F9F2192A2}" destId="{2E72CBD7-C647-4D18-8F99-D1B2248C1970}" srcOrd="1" destOrd="0" presId="urn:microsoft.com/office/officeart/2005/8/layout/venn1"/>
    <dgm:cxn modelId="{71B7870D-57D2-4BF1-AC6B-8FBFAB7F63A9}" type="presOf" srcId="{7B1C144E-10C7-4B5E-A4D2-618C9DFFC1FF}" destId="{22324F22-EDA6-4A9F-8160-9769A7242AEB}" srcOrd="1" destOrd="0" presId="urn:microsoft.com/office/officeart/2005/8/layout/venn1"/>
    <dgm:cxn modelId="{6BB6426A-F5D7-49BF-B349-BA9F18F43D4D}" type="presOf" srcId="{8D75C753-AF00-4EBF-90FD-0D172228BC01}" destId="{24FBE769-574F-47D4-B47D-BD5FCF86F3F8}" srcOrd="0" destOrd="0" presId="urn:microsoft.com/office/officeart/2005/8/layout/venn1"/>
    <dgm:cxn modelId="{CEBFF85E-6141-414B-B6F5-E5BF3FFF93A9}" type="presParOf" srcId="{1D6BA521-EF82-48D7-9E40-D284E4B52D0B}" destId="{24FBE769-574F-47D4-B47D-BD5FCF86F3F8}" srcOrd="0" destOrd="0" presId="urn:microsoft.com/office/officeart/2005/8/layout/venn1"/>
    <dgm:cxn modelId="{7CCD9CA4-90D9-4A7A-8E98-E9D0181285AD}" type="presParOf" srcId="{1D6BA521-EF82-48D7-9E40-D284E4B52D0B}" destId="{718E120A-EEB8-4E36-AC8F-22CD676231B7}" srcOrd="1" destOrd="0" presId="urn:microsoft.com/office/officeart/2005/8/layout/venn1"/>
    <dgm:cxn modelId="{836C1CBC-E56A-4153-8853-91FD6C26C30D}" type="presParOf" srcId="{1D6BA521-EF82-48D7-9E40-D284E4B52D0B}" destId="{72063F25-A7E9-4994-A4C0-E846E80AEF6C}" srcOrd="2" destOrd="0" presId="urn:microsoft.com/office/officeart/2005/8/layout/venn1"/>
    <dgm:cxn modelId="{72E7B7FB-7C5E-4C72-BB4E-A16D130B3E86}" type="presParOf" srcId="{1D6BA521-EF82-48D7-9E40-D284E4B52D0B}" destId="{2E72CBD7-C647-4D18-8F99-D1B2248C1970}" srcOrd="3" destOrd="0" presId="urn:microsoft.com/office/officeart/2005/8/layout/venn1"/>
    <dgm:cxn modelId="{9C5D3E66-6303-4054-AA16-72424839B528}" type="presParOf" srcId="{1D6BA521-EF82-48D7-9E40-D284E4B52D0B}" destId="{84F8C3B6-C9D3-4C6D-B7DB-504F6FFA13DF}" srcOrd="4" destOrd="0" presId="urn:microsoft.com/office/officeart/2005/8/layout/venn1"/>
    <dgm:cxn modelId="{3A7C055E-1A73-48EC-A6F1-DD45969B3BDF}" type="presParOf" srcId="{1D6BA521-EF82-48D7-9E40-D284E4B52D0B}" destId="{22324F22-EDA6-4A9F-8160-9769A7242AE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DBF0-D192-4F9F-8F6F-00A33CCF68C8}">
      <dsp:nvSpPr>
        <dsp:cNvPr id="0" name=""/>
        <dsp:cNvSpPr/>
      </dsp:nvSpPr>
      <dsp:spPr>
        <a:xfrm>
          <a:off x="4291" y="1636849"/>
          <a:ext cx="5554016" cy="1487351"/>
        </a:xfrm>
        <a:prstGeom prst="roundRect">
          <a:avLst>
            <a:gd name="adj" fmla="val 10000"/>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Local Programs and Partnerships</a:t>
          </a:r>
        </a:p>
      </dsp:txBody>
      <dsp:txXfrm>
        <a:off x="47854" y="1680412"/>
        <a:ext cx="5466890" cy="1400225"/>
      </dsp:txXfrm>
    </dsp:sp>
    <dsp:sp modelId="{7BC2D8B2-86FB-477A-BD96-BA288AAD6E3C}">
      <dsp:nvSpPr>
        <dsp:cNvPr id="0" name=""/>
        <dsp:cNvSpPr/>
      </dsp:nvSpPr>
      <dsp:spPr>
        <a:xfrm>
          <a:off x="4291"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Berkshire Labor Market Blueprint</a:t>
          </a:r>
          <a:endParaRPr lang="en-US" sz="1000" kern="1200" dirty="0">
            <a:latin typeface="Arial" panose="020B0604020202020204" pitchFamily="34" charset="0"/>
            <a:cs typeface="Arial" panose="020B0604020202020204" pitchFamily="34" charset="0"/>
          </a:endParaRPr>
        </a:p>
      </dsp:txBody>
      <dsp:txXfrm>
        <a:off x="25969" y="22277"/>
        <a:ext cx="696784" cy="1443995"/>
      </dsp:txXfrm>
    </dsp:sp>
    <dsp:sp modelId="{00138DE4-A694-4A16-81DE-DE40C143D2A3}">
      <dsp:nvSpPr>
        <dsp:cNvPr id="0" name=""/>
        <dsp:cNvSpPr/>
      </dsp:nvSpPr>
      <dsp:spPr>
        <a:xfrm>
          <a:off x="806604"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Pioneer Valley Labor Market Blueprint</a:t>
          </a:r>
          <a:endParaRPr lang="en-US" sz="1000" kern="1200" dirty="0">
            <a:latin typeface="Arial" panose="020B0604020202020204" pitchFamily="34" charset="0"/>
            <a:cs typeface="Arial" panose="020B0604020202020204" pitchFamily="34" charset="0"/>
          </a:endParaRPr>
        </a:p>
      </dsp:txBody>
      <dsp:txXfrm>
        <a:off x="828282" y="22277"/>
        <a:ext cx="696784" cy="1443995"/>
      </dsp:txXfrm>
    </dsp:sp>
    <dsp:sp modelId="{CC8BF60F-A703-4460-8818-E9A882100993}">
      <dsp:nvSpPr>
        <dsp:cNvPr id="0" name=""/>
        <dsp:cNvSpPr/>
      </dsp:nvSpPr>
      <dsp:spPr>
        <a:xfrm>
          <a:off x="1608916"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Central Mass Labor Market Blueprint</a:t>
          </a:r>
          <a:endParaRPr lang="en-US" sz="1000" kern="1200" dirty="0">
            <a:latin typeface="Arial" panose="020B0604020202020204" pitchFamily="34" charset="0"/>
            <a:cs typeface="Arial" panose="020B0604020202020204" pitchFamily="34" charset="0"/>
          </a:endParaRPr>
        </a:p>
      </dsp:txBody>
      <dsp:txXfrm>
        <a:off x="1630594" y="22277"/>
        <a:ext cx="696784" cy="1443995"/>
      </dsp:txXfrm>
    </dsp:sp>
    <dsp:sp modelId="{57DA9FBB-F4B3-40B3-9450-9C2A89457E62}">
      <dsp:nvSpPr>
        <dsp:cNvPr id="0" name=""/>
        <dsp:cNvSpPr/>
      </dsp:nvSpPr>
      <dsp:spPr>
        <a:xfrm>
          <a:off x="2411229"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Northeast Labor Market Blueprint</a:t>
          </a:r>
          <a:endParaRPr lang="en-US" sz="1000" kern="1200" dirty="0">
            <a:latin typeface="Arial" panose="020B0604020202020204" pitchFamily="34" charset="0"/>
            <a:cs typeface="Arial" panose="020B0604020202020204" pitchFamily="34" charset="0"/>
          </a:endParaRPr>
        </a:p>
      </dsp:txBody>
      <dsp:txXfrm>
        <a:off x="2432907" y="22277"/>
        <a:ext cx="696784" cy="1443995"/>
      </dsp:txXfrm>
    </dsp:sp>
    <dsp:sp modelId="{BD0EBE4D-9782-436B-8D9A-FEE97082E7CB}">
      <dsp:nvSpPr>
        <dsp:cNvPr id="0" name=""/>
        <dsp:cNvSpPr/>
      </dsp:nvSpPr>
      <dsp:spPr>
        <a:xfrm>
          <a:off x="3213541"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Greater Boston Labor Market Blueprint</a:t>
          </a:r>
          <a:endParaRPr lang="en-US" sz="1000" kern="1200" dirty="0">
            <a:latin typeface="Arial" panose="020B0604020202020204" pitchFamily="34" charset="0"/>
            <a:cs typeface="Arial" panose="020B0604020202020204" pitchFamily="34" charset="0"/>
          </a:endParaRPr>
        </a:p>
      </dsp:txBody>
      <dsp:txXfrm>
        <a:off x="3235219" y="22277"/>
        <a:ext cx="696784" cy="1443995"/>
      </dsp:txXfrm>
    </dsp:sp>
    <dsp:sp modelId="{AEDE5A19-1008-4221-BC02-36CE938C9C89}">
      <dsp:nvSpPr>
        <dsp:cNvPr id="0" name=""/>
        <dsp:cNvSpPr/>
      </dsp:nvSpPr>
      <dsp:spPr>
        <a:xfrm>
          <a:off x="4015854"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Southeast Labor Market Blueprint</a:t>
          </a:r>
          <a:endParaRPr lang="en-US" sz="1000" kern="1200" dirty="0">
            <a:latin typeface="Arial" panose="020B0604020202020204" pitchFamily="34" charset="0"/>
            <a:cs typeface="Arial" panose="020B0604020202020204" pitchFamily="34" charset="0"/>
          </a:endParaRPr>
        </a:p>
      </dsp:txBody>
      <dsp:txXfrm>
        <a:off x="4037532" y="22277"/>
        <a:ext cx="696784" cy="1443995"/>
      </dsp:txXfrm>
    </dsp:sp>
    <dsp:sp modelId="{9F5ABBEA-E395-4CA5-BE10-DCA42BE1E39D}">
      <dsp:nvSpPr>
        <dsp:cNvPr id="0" name=""/>
        <dsp:cNvSpPr/>
      </dsp:nvSpPr>
      <dsp:spPr>
        <a:xfrm>
          <a:off x="4818166"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Cape Cod and Islands Labor Market Blueprint</a:t>
          </a:r>
          <a:endParaRPr lang="en-US" sz="1000" kern="1200" dirty="0">
            <a:latin typeface="Arial" panose="020B0604020202020204" pitchFamily="34" charset="0"/>
            <a:cs typeface="Arial" panose="020B0604020202020204" pitchFamily="34" charset="0"/>
          </a:endParaRPr>
        </a:p>
      </dsp:txBody>
      <dsp:txXfrm>
        <a:off x="4839844" y="22277"/>
        <a:ext cx="696784" cy="1443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13328" y="1015223"/>
          <a:ext cx="4316742" cy="494332"/>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521208" y="126239"/>
          <a:ext cx="1303020" cy="1009912"/>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2302002" y="0"/>
          <a:ext cx="1389888"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a:t>
          </a:r>
          <a:endParaRPr lang="en-US" sz="1300" kern="1200" dirty="0">
            <a:latin typeface="Helvetica" panose="020B0604020202020204" pitchFamily="34" charset="0"/>
            <a:cs typeface="Helvetica" panose="020B0604020202020204" pitchFamily="34" charset="0"/>
          </a:endParaRPr>
        </a:p>
      </dsp:txBody>
      <dsp:txXfrm>
        <a:off x="2302002" y="0"/>
        <a:ext cx="1389888" cy="1060407"/>
      </dsp:txXfrm>
    </dsp:sp>
    <dsp:sp modelId="{330D244B-C72B-405F-B597-5D2874C4EC6B}">
      <dsp:nvSpPr>
        <dsp:cNvPr id="0" name=""/>
        <dsp:cNvSpPr/>
      </dsp:nvSpPr>
      <dsp:spPr>
        <a:xfrm>
          <a:off x="2519172" y="1388629"/>
          <a:ext cx="1303020" cy="1009912"/>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651510" y="1464372"/>
          <a:ext cx="1389888"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a:t>
          </a:r>
          <a:endParaRPr lang="en-US" sz="1300" kern="1200" dirty="0">
            <a:latin typeface="Helvetica" panose="020B0604020202020204" pitchFamily="34" charset="0"/>
            <a:cs typeface="Helvetica" panose="020B0604020202020204" pitchFamily="34" charset="0"/>
          </a:endParaRPr>
        </a:p>
      </dsp:txBody>
      <dsp:txXfrm>
        <a:off x="651510" y="1464372"/>
        <a:ext cx="1389888" cy="1060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12939" y="1017360"/>
          <a:ext cx="4190534" cy="479879"/>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505969" y="125730"/>
          <a:ext cx="1264923" cy="1005840"/>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2234698" y="0"/>
          <a:ext cx="1349252" cy="10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 requiring educational preparation</a:t>
          </a:r>
          <a:endParaRPr lang="en-US" sz="1300" kern="1200" dirty="0">
            <a:latin typeface="Helvetica" panose="020B0604020202020204" pitchFamily="34" charset="0"/>
            <a:cs typeface="Helvetica" panose="020B0604020202020204" pitchFamily="34" charset="0"/>
          </a:endParaRPr>
        </a:p>
      </dsp:txBody>
      <dsp:txXfrm>
        <a:off x="2234698" y="0"/>
        <a:ext cx="1349252" cy="1056132"/>
      </dsp:txXfrm>
    </dsp:sp>
    <dsp:sp modelId="{330D244B-C72B-405F-B597-5D2874C4EC6B}">
      <dsp:nvSpPr>
        <dsp:cNvPr id="0" name=""/>
        <dsp:cNvSpPr/>
      </dsp:nvSpPr>
      <dsp:spPr>
        <a:xfrm>
          <a:off x="2445519" y="1383030"/>
          <a:ext cx="1264923" cy="1005840"/>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632461" y="1458467"/>
          <a:ext cx="1349252" cy="10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 with educational attainment</a:t>
          </a:r>
          <a:endParaRPr lang="en-US" sz="1300" kern="1200" dirty="0">
            <a:latin typeface="Helvetica" panose="020B0604020202020204" pitchFamily="34" charset="0"/>
            <a:cs typeface="Helvetica" panose="020B0604020202020204" pitchFamily="34" charset="0"/>
          </a:endParaRPr>
        </a:p>
      </dsp:txBody>
      <dsp:txXfrm>
        <a:off x="632461" y="1458467"/>
        <a:ext cx="1349252" cy="1056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2310057" y="761272"/>
          <a:ext cx="4371484" cy="382455"/>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1078992" y="95250"/>
          <a:ext cx="2697480" cy="762000"/>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4765548" y="0"/>
          <a:ext cx="2877312"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 for specific priority occupations, supporting priority industry sectors</a:t>
          </a:r>
          <a:endParaRPr lang="en-US" sz="1300" kern="1200" dirty="0">
            <a:latin typeface="Helvetica" panose="020B0604020202020204" pitchFamily="34" charset="0"/>
            <a:cs typeface="Helvetica" panose="020B0604020202020204" pitchFamily="34" charset="0"/>
          </a:endParaRPr>
        </a:p>
      </dsp:txBody>
      <dsp:txXfrm>
        <a:off x="4765548" y="0"/>
        <a:ext cx="2877312" cy="800100"/>
      </dsp:txXfrm>
    </dsp:sp>
    <dsp:sp modelId="{330D244B-C72B-405F-B597-5D2874C4EC6B}">
      <dsp:nvSpPr>
        <dsp:cNvPr id="0" name=""/>
        <dsp:cNvSpPr/>
      </dsp:nvSpPr>
      <dsp:spPr>
        <a:xfrm>
          <a:off x="5215128" y="1047750"/>
          <a:ext cx="2697480" cy="762000"/>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1348740" y="1104899"/>
          <a:ext cx="2877312"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 with aligned occupational competencies and educational attainment</a:t>
          </a:r>
          <a:endParaRPr lang="en-US" sz="1300" kern="1200" dirty="0">
            <a:latin typeface="Helvetica" panose="020B0604020202020204" pitchFamily="34" charset="0"/>
            <a:cs typeface="Helvetica" panose="020B0604020202020204" pitchFamily="34" charset="0"/>
          </a:endParaRPr>
        </a:p>
      </dsp:txBody>
      <dsp:txXfrm>
        <a:off x="1348740" y="1104899"/>
        <a:ext cx="2877312" cy="800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E769-574F-47D4-B47D-BD5FCF86F3F8}">
      <dsp:nvSpPr>
        <dsp:cNvPr id="0" name=""/>
        <dsp:cNvSpPr/>
      </dsp:nvSpPr>
      <dsp:spPr>
        <a:xfrm>
          <a:off x="2234146" y="-135902"/>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Workforce Development</a:t>
          </a:r>
          <a:endParaRPr lang="en-US" sz="2900" kern="1200" dirty="0">
            <a:latin typeface="Helvetica" panose="020B0604020202020204" pitchFamily="34" charset="0"/>
            <a:cs typeface="Helvetica" panose="020B0604020202020204" pitchFamily="34" charset="0"/>
          </a:endParaRPr>
        </a:p>
      </dsp:txBody>
      <dsp:txXfrm>
        <a:off x="2721825" y="504175"/>
        <a:ext cx="2682232" cy="1645915"/>
      </dsp:txXfrm>
    </dsp:sp>
    <dsp:sp modelId="{72063F25-A7E9-4994-A4C0-E846E80AEF6C}">
      <dsp:nvSpPr>
        <dsp:cNvPr id="0" name=""/>
        <dsp:cNvSpPr/>
      </dsp:nvSpPr>
      <dsp:spPr>
        <a:xfrm>
          <a:off x="3406982" y="1895568"/>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Education</a:t>
          </a:r>
          <a:endParaRPr lang="en-US" sz="2900" kern="1200" dirty="0">
            <a:latin typeface="Helvetica" panose="020B0604020202020204" pitchFamily="34" charset="0"/>
            <a:cs typeface="Helvetica" panose="020B0604020202020204" pitchFamily="34" charset="0"/>
          </a:endParaRPr>
        </a:p>
      </dsp:txBody>
      <dsp:txXfrm>
        <a:off x="4525595" y="2840445"/>
        <a:ext cx="2194554" cy="2011674"/>
      </dsp:txXfrm>
    </dsp:sp>
    <dsp:sp modelId="{84F8C3B6-C9D3-4C6D-B7DB-504F6FFA13DF}">
      <dsp:nvSpPr>
        <dsp:cNvPr id="0" name=""/>
        <dsp:cNvSpPr/>
      </dsp:nvSpPr>
      <dsp:spPr>
        <a:xfrm>
          <a:off x="1061310" y="1895568"/>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Economic Development</a:t>
          </a:r>
          <a:endParaRPr lang="en-US" sz="2900" kern="1200" dirty="0">
            <a:latin typeface="Helvetica" panose="020B0604020202020204" pitchFamily="34" charset="0"/>
            <a:cs typeface="Helvetica" panose="020B0604020202020204" pitchFamily="34" charset="0"/>
          </a:endParaRPr>
        </a:p>
      </dsp:txBody>
      <dsp:txXfrm>
        <a:off x="1405733" y="2840445"/>
        <a:ext cx="2194554" cy="201167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0.723</cdr:x>
      <cdr:y>0.38298</cdr:y>
    </cdr:from>
    <cdr:to>
      <cdr:x>0.9447</cdr:x>
      <cdr:y>0.45745</cdr:y>
    </cdr:to>
    <cdr:sp macro="" textlink="">
      <cdr:nvSpPr>
        <cdr:cNvPr id="2" name="TextBox 1"/>
        <cdr:cNvSpPr txBox="1"/>
      </cdr:nvSpPr>
      <cdr:spPr>
        <a:xfrm xmlns:a="http://schemas.openxmlformats.org/drawingml/2006/main">
          <a:off x="3579972" y="1371600"/>
          <a:ext cx="1097801" cy="2667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latin typeface="Helvetica" charset="0"/>
              <a:ea typeface="Helvetica" charset="0"/>
              <a:cs typeface="Helvetica" charset="0"/>
            </a:rPr>
            <a:t>High School or Less</a:t>
          </a:r>
          <a:endParaRPr lang="en-US" sz="1000" dirty="0">
            <a:latin typeface="Helvetica" charset="0"/>
            <a:ea typeface="Helvetica" charset="0"/>
            <a:cs typeface="Helvetica"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5332F28-9517-49D3-AB8B-A9EB974711D0}" type="datetimeFigureOut">
              <a:rPr lang="en-US" smtClean="0"/>
              <a:t>8/2/2017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5C87F5-390D-40F9-B5CD-3441708E4525}" type="slidenum">
              <a:rPr lang="en-US" smtClean="0"/>
              <a:t>‹#›</a:t>
            </a:fld>
            <a:endParaRPr lang="en-US"/>
          </a:p>
        </p:txBody>
      </p:sp>
    </p:spTree>
    <p:extLst>
      <p:ext uri="{BB962C8B-B14F-4D97-AF65-F5344CB8AC3E}">
        <p14:creationId xmlns:p14="http://schemas.microsoft.com/office/powerpoint/2010/main" val="29998473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915B6B-38A0-4FD0-8057-5CAB0F3E09C6}" type="datetimeFigureOut">
              <a:rPr lang="en-US" smtClean="0"/>
              <a:t>8/2/2017</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FC8C6E-E01F-473E-BE93-A5D612326B56}" type="slidenum">
              <a:rPr lang="en-US" smtClean="0"/>
              <a:t>‹#›</a:t>
            </a:fld>
            <a:endParaRPr lang="en-US"/>
          </a:p>
        </p:txBody>
      </p:sp>
    </p:spTree>
    <p:extLst>
      <p:ext uri="{BB962C8B-B14F-4D97-AF65-F5344CB8AC3E}">
        <p14:creationId xmlns:p14="http://schemas.microsoft.com/office/powerpoint/2010/main" val="4029958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435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Marina</a:t>
            </a:r>
          </a:p>
          <a:p>
            <a:pPr marL="171450" indent="-171450">
              <a:buFontTx/>
              <a:buChar char="-"/>
            </a:pPr>
            <a:r>
              <a:rPr lang="en-US" dirty="0" smtClean="0"/>
              <a:t>The total population is projected</a:t>
            </a:r>
            <a:r>
              <a:rPr lang="en-US" baseline="0" dirty="0" smtClean="0"/>
              <a:t> to increase slightly over time</a:t>
            </a:r>
          </a:p>
          <a:p>
            <a:pPr marL="171450" indent="-171450">
              <a:buFontTx/>
              <a:buChar char="-"/>
            </a:pPr>
            <a:r>
              <a:rPr lang="en-US" baseline="0" dirty="0" smtClean="0"/>
              <a:t>However, when looking at age brackets, we see that the population is aging</a:t>
            </a:r>
          </a:p>
          <a:p>
            <a:pPr marL="171450" indent="-171450">
              <a:buFontTx/>
              <a:buChar char="-"/>
            </a:pPr>
            <a:r>
              <a:rPr lang="en-US" baseline="0" dirty="0" smtClean="0"/>
              <a:t>We also see that the number of working age people is decreasing both as a share of the population and in raw numbers</a:t>
            </a:r>
          </a:p>
          <a:p>
            <a:pPr marL="0" indent="0">
              <a:buFontTx/>
              <a:buNone/>
            </a:pPr>
            <a:r>
              <a:rPr lang="en-US" baseline="0" dirty="0" smtClean="0"/>
              <a:t>…So I am never getting my social security</a:t>
            </a:r>
            <a:endParaRPr lang="en-US" dirty="0"/>
          </a:p>
        </p:txBody>
      </p:sp>
    </p:spTree>
    <p:extLst>
      <p:ext uri="{BB962C8B-B14F-4D97-AF65-F5344CB8AC3E}">
        <p14:creationId xmlns:p14="http://schemas.microsoft.com/office/powerpoint/2010/main" val="123936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dirty="0" smtClean="0"/>
              <a:t>Massachusetts population is growing</a:t>
            </a:r>
            <a:r>
              <a:rPr lang="en-US" baseline="0" dirty="0" smtClean="0"/>
              <a:t> (more slowly than the nation, not shown here), and still relies primarily on immigration for this growth. The </a:t>
            </a:r>
            <a:r>
              <a:rPr lang="en-US" baseline="0" dirty="0" err="1" smtClean="0"/>
              <a:t>Umass</a:t>
            </a:r>
            <a:r>
              <a:rPr lang="en-US" baseline="0" dirty="0" smtClean="0"/>
              <a:t> Donahue Institute Population Estimates Program recently reported that while immigration still drives our population growth, some net natural increase (births vs. deaths) has also occurred. The race/ethnic mix of our population is also increasingly diverse.</a:t>
            </a:r>
            <a:endParaRPr lang="en-US" dirty="0" smtClean="0"/>
          </a:p>
          <a:p>
            <a:endParaRPr lang="en-US" dirty="0" smtClean="0"/>
          </a:p>
          <a:p>
            <a:r>
              <a:rPr lang="en-US" dirty="0" smtClean="0"/>
              <a:t>In the future, we’ll plan to</a:t>
            </a:r>
            <a:r>
              <a:rPr lang="en-US" baseline="0" dirty="0" smtClean="0"/>
              <a:t> base off of 2010 Census or 2008-2010 ACS data here (can’t use previous analysis data due to inconsistencies).  The length of the period may overstate the pace of change, and so adding more data points could help us understand more.  The </a:t>
            </a:r>
            <a:r>
              <a:rPr lang="en-US" baseline="0" dirty="0" err="1" smtClean="0"/>
              <a:t>Umass</a:t>
            </a:r>
            <a:r>
              <a:rPr lang="en-US" baseline="0" dirty="0" smtClean="0"/>
              <a:t> Donahue Institute Population Estimates Program recently reported that while immigration still drives our population growth, some net natural increase (births vs. deaths) has also occurred.  They report our population is growing more than twice as rapidly as it did on average from 2000 to 2010 (though that doesn’t say a lot, given how slow that was, too).  Since 2010, our population has grown by an average of 46,792 persons, or 0.7%, per year.</a:t>
            </a:r>
          </a:p>
          <a:p>
            <a:endParaRPr lang="en-US" baseline="0" dirty="0" smtClean="0"/>
          </a:p>
          <a:p>
            <a:r>
              <a:rPr lang="en-US" baseline="0" dirty="0" smtClean="0"/>
              <a:t>More: http://www.massbenchmarks.org/statedata/data/UMDI_State_Pop_2015.pdf</a:t>
            </a:r>
          </a:p>
          <a:p>
            <a:r>
              <a:rPr lang="en-US" baseline="0" dirty="0" smtClean="0"/>
              <a:t>And by county: http://pep.donahue-institute.org/countypop2015/MA_CountyPop2015.pdf</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Tree>
    <p:extLst>
      <p:ext uri="{BB962C8B-B14F-4D97-AF65-F5344CB8AC3E}">
        <p14:creationId xmlns:p14="http://schemas.microsoft.com/office/powerpoint/2010/main" val="60325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baseline="0" dirty="0" smtClean="0"/>
              <a:t> </a:t>
            </a:r>
          </a:p>
          <a:p>
            <a:r>
              <a:rPr lang="en-US" baseline="0" dirty="0" smtClean="0"/>
              <a:t>- Regionally, Pioneer Valley is still heavily white, but we see relatively significant changes in minority populations that mirror those of the state</a:t>
            </a:r>
            <a:endParaRPr lang="en-US" dirty="0"/>
          </a:p>
        </p:txBody>
      </p:sp>
    </p:spTree>
    <p:extLst>
      <p:ext uri="{BB962C8B-B14F-4D97-AF65-F5344CB8AC3E}">
        <p14:creationId xmlns:p14="http://schemas.microsoft.com/office/powerpoint/2010/main" val="2384368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420809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420809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smtClean="0"/>
          </a:p>
          <a:p>
            <a:r>
              <a:rPr lang="en-US" dirty="0" smtClean="0"/>
              <a:t>- Pioneer Valley sends more people out of the region to work than attracts</a:t>
            </a:r>
            <a:r>
              <a:rPr lang="en-US" baseline="0" dirty="0" smtClean="0"/>
              <a:t> people to the region to work</a:t>
            </a:r>
            <a:endParaRPr lang="en-US" dirty="0"/>
          </a:p>
        </p:txBody>
      </p:sp>
    </p:spTree>
    <p:extLst>
      <p:ext uri="{BB962C8B-B14F-4D97-AF65-F5344CB8AC3E}">
        <p14:creationId xmlns:p14="http://schemas.microsoft.com/office/powerpoint/2010/main" val="119332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200649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248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dirty="0" smtClean="0"/>
              <a:t>- Something that we saw</a:t>
            </a:r>
            <a:r>
              <a:rPr lang="en-US" baseline="0" dirty="0" smtClean="0"/>
              <a:t> across 7 regions </a:t>
            </a:r>
            <a:endParaRPr lang="en-US" dirty="0"/>
          </a:p>
        </p:txBody>
      </p:sp>
    </p:spTree>
    <p:extLst>
      <p:ext uri="{BB962C8B-B14F-4D97-AF65-F5344CB8AC3E}">
        <p14:creationId xmlns:p14="http://schemas.microsoft.com/office/powerpoint/2010/main" val="257251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dirty="0" smtClean="0"/>
              <a:t>- Biotech</a:t>
            </a:r>
            <a:r>
              <a:rPr lang="en-US" baseline="0" dirty="0" smtClean="0"/>
              <a:t> captured in two categories: research (P and T) and production (MFD)</a:t>
            </a:r>
            <a:endParaRPr lang="en-US" dirty="0"/>
          </a:p>
        </p:txBody>
      </p:sp>
    </p:spTree>
    <p:extLst>
      <p:ext uri="{BB962C8B-B14F-4D97-AF65-F5344CB8AC3E}">
        <p14:creationId xmlns:p14="http://schemas.microsoft.com/office/powerpoint/2010/main" val="106386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27856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 </a:t>
            </a:r>
          </a:p>
          <a:p>
            <a:r>
              <a:rPr lang="en-US" dirty="0" smtClean="0"/>
              <a:t>- Because of the age wave, the bottom blocks are going to be smaller</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p>
          <a:p>
            <a:r>
              <a:rPr lang="en-US" dirty="0" smtClean="0"/>
              <a:t>- In priority industries %</a:t>
            </a:r>
            <a:r>
              <a:rPr lang="en-US" baseline="0" dirty="0" smtClean="0"/>
              <a:t> </a:t>
            </a:r>
            <a:r>
              <a:rPr lang="en-US" baseline="0" dirty="0" err="1" smtClean="0"/>
              <a:t>hispanic</a:t>
            </a:r>
            <a:r>
              <a:rPr lang="en-US" baseline="0" dirty="0" smtClean="0"/>
              <a:t> workers exceeds that of population</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121657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and Marina</a:t>
            </a:r>
            <a:endParaRPr lang="en-US" dirty="0"/>
          </a:p>
        </p:txBody>
      </p:sp>
    </p:spTree>
    <p:extLst>
      <p:ext uri="{BB962C8B-B14F-4D97-AF65-F5344CB8AC3E}">
        <p14:creationId xmlns:p14="http://schemas.microsoft.com/office/powerpoint/2010/main" val="3051133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7764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22226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 </a:t>
            </a:r>
          </a:p>
          <a:p>
            <a:r>
              <a:rPr lang="en-US" dirty="0" smtClean="0"/>
              <a:t>- Only do this for post-high school occupations</a:t>
            </a:r>
            <a:endParaRPr lang="en-US" dirty="0"/>
          </a:p>
        </p:txBody>
      </p:sp>
    </p:spTree>
    <p:extLst>
      <p:ext uri="{BB962C8B-B14F-4D97-AF65-F5344CB8AC3E}">
        <p14:creationId xmlns:p14="http://schemas.microsoft.com/office/powerpoint/2010/main" val="131034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93346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25139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34052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479392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656522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2288358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270895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325293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Patricia/Dave</a:t>
            </a:r>
            <a:endParaRPr lang="en-US" dirty="0"/>
          </a:p>
        </p:txBody>
      </p:sp>
    </p:spTree>
    <p:extLst>
      <p:ext uri="{BB962C8B-B14F-4D97-AF65-F5344CB8AC3E}">
        <p14:creationId xmlns:p14="http://schemas.microsoft.com/office/powerpoint/2010/main" val="3246612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5287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696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694844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6285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2978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9505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4751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7057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0420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4466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741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407139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81090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73216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Bob</a:t>
            </a:r>
          </a:p>
          <a:p>
            <a:pPr marL="228600" indent="-228600">
              <a:buAutoNum type="arabicPeriod"/>
            </a:pPr>
            <a:r>
              <a:rPr lang="en-US" dirty="0" smtClean="0"/>
              <a:t>Worker Gap</a:t>
            </a:r>
          </a:p>
          <a:p>
            <a:pPr marL="228600" indent="-228600">
              <a:buAutoNum type="arabicPeriod"/>
            </a:pPr>
            <a:r>
              <a:rPr lang="en-US" dirty="0" smtClean="0"/>
              <a:t>Education</a:t>
            </a:r>
            <a:r>
              <a:rPr lang="en-US" baseline="0" dirty="0" smtClean="0"/>
              <a:t> Gap</a:t>
            </a:r>
          </a:p>
          <a:p>
            <a:pPr marL="228600" indent="-228600">
              <a:buAutoNum type="arabicPeriod"/>
            </a:pPr>
            <a:r>
              <a:rPr lang="en-US" baseline="0" dirty="0" smtClean="0"/>
              <a:t>Skills Gap</a:t>
            </a:r>
            <a:endParaRPr lang="en-US" dirty="0" smtClean="0"/>
          </a:p>
          <a:p>
            <a:r>
              <a:rPr lang="en-US" dirty="0" smtClean="0"/>
              <a:t>- With that in mind, let’s look at where you left off last time. You were able to narrow down</a:t>
            </a:r>
            <a:r>
              <a:rPr lang="en-US" baseline="0" dirty="0" smtClean="0"/>
              <a:t> the things that are important to you as a  region, and some preliminary industries. Now, we want to make sure that you incorporate this definition of skills gap and information about workforce challenges in your region as you make final determinations.</a:t>
            </a:r>
            <a:endParaRPr lang="en-US" dirty="0"/>
          </a:p>
        </p:txBody>
      </p:sp>
    </p:spTree>
    <p:extLst>
      <p:ext uri="{BB962C8B-B14F-4D97-AF65-F5344CB8AC3E}">
        <p14:creationId xmlns:p14="http://schemas.microsoft.com/office/powerpoint/2010/main" val="257251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146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7DBCE-D675-4C02-AF6F-1B38795FA28F}" type="datetime1">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405354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52C6E-741A-4EFF-9AAD-5C5F2D9B7E83}" type="datetime1">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85692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BDCBE-F29E-42A1-8009-C6ED63063678}" type="datetime1">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7298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410AB-D243-40E1-910E-15BC90DFDAFD}" type="datetime1">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10223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0ADD2-289F-4A66-8255-784536ED45D0}" type="datetime1">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13819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5C5BE-F2B8-4FFE-BA53-41546CEE3AF8}" type="datetime1">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33593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570B34-8956-471B-AA33-019AD87CFFB9}" type="datetime1">
              <a:rPr lang="en-US" smtClean="0"/>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50648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AFA45-0BAC-4566-93AA-87F2F62720A5}" type="datetime1">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11851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B3371-25F7-4CA6-84E7-CFA6D62F553D}" type="datetime1">
              <a:rPr lang="en-US" smtClean="0"/>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44563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79295-B395-4918-AED6-08F2CA833819}" type="datetime1">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135289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A664E-55FF-439B-842E-3F03EC0537AA}" type="datetime1">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110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DF46F-E02A-4C38-BB02-63F29F39ACDE}" type="datetime1">
              <a:rPr lang="en-US" smtClean="0"/>
              <a:t>8/2/2017</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5D0-111C-45BF-9CB9-32C5136DAE99}" type="slidenum">
              <a:rPr lang="en-US" smtClean="0"/>
              <a:t>‹#›</a:t>
            </a:fld>
            <a:endParaRPr lang="en-US"/>
          </a:p>
        </p:txBody>
      </p:sp>
    </p:spTree>
    <p:extLst>
      <p:ext uri="{BB962C8B-B14F-4D97-AF65-F5344CB8AC3E}">
        <p14:creationId xmlns:p14="http://schemas.microsoft.com/office/powerpoint/2010/main" val="205999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1484" b="26064"/>
          <a:stretch/>
        </p:blipFill>
        <p:spPr>
          <a:xfrm>
            <a:off x="369789" y="458382"/>
            <a:ext cx="11116358" cy="4634829"/>
          </a:xfrm>
          <a:prstGeom prst="rect">
            <a:avLst/>
          </a:prstGeom>
        </p:spPr>
      </p:pic>
      <p:sp>
        <p:nvSpPr>
          <p:cNvPr id="5" name="Slide Number Placeholder 4"/>
          <p:cNvSpPr>
            <a:spLocks noGrp="1"/>
          </p:cNvSpPr>
          <p:nvPr>
            <p:ph type="sldNum" sz="quarter" idx="12"/>
          </p:nvPr>
        </p:nvSpPr>
        <p:spPr/>
        <p:txBody>
          <a:bodyPr/>
          <a:lstStyle/>
          <a:p>
            <a:fld id="{103F95D0-111C-45BF-9CB9-32C5136DAE99}" type="slidenum">
              <a:rPr lang="en-US" smtClean="0"/>
              <a:t>1</a:t>
            </a:fld>
            <a:endParaRPr lang="en-US"/>
          </a:p>
        </p:txBody>
      </p:sp>
      <p:sp>
        <p:nvSpPr>
          <p:cNvPr id="6" name="Rectangle 5"/>
          <p:cNvSpPr/>
          <p:nvPr/>
        </p:nvSpPr>
        <p:spPr>
          <a:xfrm>
            <a:off x="387250" y="457200"/>
            <a:ext cx="4408487" cy="1676400"/>
          </a:xfrm>
          <a:prstGeom prst="rect">
            <a:avLst/>
          </a:prstGeom>
          <a:solidFill>
            <a:schemeClr val="tx2">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Helvetica" panose="020B0604020202020204" pitchFamily="34" charset="0"/>
                <a:cs typeface="Helvetica" panose="020B0604020202020204" pitchFamily="34" charset="0"/>
              </a:rPr>
              <a:t>Central Massachusetts</a:t>
            </a:r>
          </a:p>
          <a:p>
            <a:r>
              <a:rPr lang="en-US" sz="2800" b="1" dirty="0" smtClean="0">
                <a:solidFill>
                  <a:schemeClr val="tx1"/>
                </a:solidFill>
                <a:latin typeface="Helvetica" panose="020B0604020202020204" pitchFamily="34" charset="0"/>
                <a:cs typeface="Helvetica" panose="020B0604020202020204" pitchFamily="34" charset="0"/>
              </a:rPr>
              <a:t>Regional Planning</a:t>
            </a:r>
          </a:p>
          <a:p>
            <a:r>
              <a:rPr lang="en-US" sz="2800" b="1" dirty="0" smtClean="0">
                <a:solidFill>
                  <a:schemeClr val="tx1"/>
                </a:solidFill>
                <a:latin typeface="Helvetica" panose="020B0604020202020204" pitchFamily="34" charset="0"/>
                <a:cs typeface="Helvetica" panose="020B0604020202020204" pitchFamily="34" charset="0"/>
              </a:rPr>
              <a:t>Session II</a:t>
            </a:r>
          </a:p>
          <a:p>
            <a:r>
              <a:rPr lang="en-US" sz="2000" dirty="0" smtClean="0">
                <a:solidFill>
                  <a:schemeClr val="tx1"/>
                </a:solidFill>
                <a:latin typeface="Helvetica" panose="020B0604020202020204" pitchFamily="34" charset="0"/>
                <a:cs typeface="Helvetica" panose="020B0604020202020204" pitchFamily="34" charset="0"/>
              </a:rPr>
              <a:t>Monday, July 24, 2017</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812" y="5138530"/>
            <a:ext cx="1667700" cy="1486240"/>
          </a:xfrm>
          <a:prstGeom prst="rect">
            <a:avLst/>
          </a:prstGeom>
        </p:spPr>
      </p:pic>
    </p:spTree>
    <p:extLst>
      <p:ext uri="{BB962C8B-B14F-4D97-AF65-F5344CB8AC3E}">
        <p14:creationId xmlns:p14="http://schemas.microsoft.com/office/powerpoint/2010/main" val="3095654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609600"/>
            <a:ext cx="11579384" cy="838200"/>
          </a:xfrm>
        </p:spPr>
        <p:txBody>
          <a:bodyPr>
            <a:normAutofit/>
          </a:bodyPr>
          <a:lstStyle/>
          <a:p>
            <a:pPr algn="l"/>
            <a:r>
              <a:rPr lang="en-US" sz="3200" dirty="0">
                <a:latin typeface="Helvetica" panose="020B0604020202020204" pitchFamily="34" charset="0"/>
                <a:cs typeface="Helvetica" panose="020B0604020202020204" pitchFamily="34" charset="0"/>
              </a:rPr>
              <a:t>Projected </a:t>
            </a:r>
            <a:r>
              <a:rPr lang="en-US" sz="3200" dirty="0">
                <a:solidFill>
                  <a:srgbClr val="0070C0"/>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Population </a:t>
            </a:r>
            <a:r>
              <a:rPr lang="en-US" sz="3200" dirty="0" smtClean="0">
                <a:latin typeface="Helvetica" panose="020B0604020202020204" pitchFamily="34" charset="0"/>
                <a:cs typeface="Helvetica" panose="020B0604020202020204" pitchFamily="34" charset="0"/>
              </a:rPr>
              <a:t>Growth by Age, 2010-2035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371600"/>
            <a:ext cx="10868369" cy="338554"/>
          </a:xfrm>
          <a:prstGeom prst="rect">
            <a:avLst/>
          </a:prstGeom>
        </p:spPr>
        <p:txBody>
          <a:bodyPr wrap="square">
            <a:spAutoFit/>
          </a:bodyPr>
          <a:lstStyle/>
          <a:p>
            <a:r>
              <a:rPr lang="en-US" sz="1600" dirty="0" smtClean="0">
                <a:latin typeface="Helvetica" panose="020B0604020202020204" pitchFamily="34" charset="0"/>
                <a:cs typeface="Helvetica" panose="020B0604020202020204" pitchFamily="34" charset="0"/>
              </a:rPr>
              <a:t>The share of older residents is increasing, while the share and number of the working age population is declining. </a:t>
            </a:r>
            <a:endParaRPr lang="en-US" sz="16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UMass </a:t>
            </a:r>
            <a:r>
              <a:rPr lang="en-US" sz="900" dirty="0">
                <a:latin typeface="Helvetica" panose="020B0604020202020204" pitchFamily="34" charset="0"/>
                <a:cs typeface="Helvetica" panose="020B0604020202020204" pitchFamily="34" charset="0"/>
              </a:rPr>
              <a:t>Donahue </a:t>
            </a:r>
            <a:r>
              <a:rPr lang="en-US" sz="900" dirty="0" smtClean="0">
                <a:latin typeface="Helvetica" panose="020B0604020202020204" pitchFamily="34" charset="0"/>
                <a:cs typeface="Helvetica" panose="020B0604020202020204" pitchFamily="34" charset="0"/>
              </a:rPr>
              <a:t>Institute</a:t>
            </a:r>
            <a:r>
              <a:rPr lang="en-US" sz="900" dirty="0">
                <a:latin typeface="Helvetica" panose="020B0604020202020204" pitchFamily="34" charset="0"/>
                <a:cs typeface="Helvetica" panose="020B0604020202020204" pitchFamily="34" charset="0"/>
              </a:rPr>
              <a:t>, </a:t>
            </a:r>
            <a:r>
              <a:rPr lang="en-US" sz="900" dirty="0" smtClean="0">
                <a:latin typeface="Helvetica" panose="020B0604020202020204" pitchFamily="34" charset="0"/>
                <a:cs typeface="Helvetica" panose="020B0604020202020204" pitchFamily="34" charset="0"/>
              </a:rPr>
              <a:t>Long-term </a:t>
            </a:r>
            <a:r>
              <a:rPr lang="en-US" sz="900" dirty="0">
                <a:latin typeface="Helvetica" panose="020B0604020202020204" pitchFamily="34" charset="0"/>
                <a:cs typeface="Helvetica" panose="020B0604020202020204" pitchFamily="34" charset="0"/>
              </a:rPr>
              <a:t>Population </a:t>
            </a:r>
            <a:r>
              <a:rPr lang="en-US" sz="900" dirty="0" smtClean="0">
                <a:latin typeface="Helvetica" panose="020B0604020202020204" pitchFamily="34" charset="0"/>
                <a:cs typeface="Helvetica" panose="020B0604020202020204" pitchFamily="34" charset="0"/>
              </a:rPr>
              <a:t>Projections for Massachusetts Regions and Municipalities</a:t>
            </a:r>
            <a:r>
              <a:rPr lang="en-US" sz="900" dirty="0">
                <a:latin typeface="Helvetica" panose="020B0604020202020204" pitchFamily="34" charset="0"/>
                <a:cs typeface="Helvetica" panose="020B0604020202020204" pitchFamily="34" charset="0"/>
              </a:rPr>
              <a:t>, March 2015</a:t>
            </a:r>
          </a:p>
        </p:txBody>
      </p:sp>
      <p:graphicFrame>
        <p:nvGraphicFramePr>
          <p:cNvPr id="9" name="Chart 8"/>
          <p:cNvGraphicFramePr>
            <a:graphicFrameLocks/>
          </p:cNvGraphicFramePr>
          <p:nvPr>
            <p:extLst>
              <p:ext uri="{D42A27DB-BD31-4B8C-83A1-F6EECF244321}">
                <p14:modId xmlns:p14="http://schemas.microsoft.com/office/powerpoint/2010/main" val="338533438"/>
              </p:ext>
            </p:extLst>
          </p:nvPr>
        </p:nvGraphicFramePr>
        <p:xfrm>
          <a:off x="609441" y="2362200"/>
          <a:ext cx="1074277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32012" y="180391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Census 2010 </a:t>
            </a:r>
          </a:p>
          <a:p>
            <a:pPr algn="ctr"/>
            <a:r>
              <a:rPr lang="en-US" sz="1200" dirty="0" smtClean="0">
                <a:latin typeface="Helvetica" panose="020B0604020202020204" pitchFamily="34" charset="0"/>
                <a:cs typeface="Helvetica" panose="020B0604020202020204" pitchFamily="34" charset="0"/>
              </a:rPr>
              <a:t>Population: 6,547,629</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7923212" y="181159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Projected 2035 Population: 7,319,469</a:t>
            </a:r>
            <a:endParaRPr lang="en-US" sz="12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10</a:t>
            </a:fld>
            <a:endParaRPr lang="en-US"/>
          </a:p>
        </p:txBody>
      </p:sp>
      <p:sp>
        <p:nvSpPr>
          <p:cNvPr id="11" name="TextBox 10"/>
          <p:cNvSpPr txBox="1"/>
          <p:nvPr/>
        </p:nvSpPr>
        <p:spPr>
          <a:xfrm>
            <a:off x="2208212" y="3810000"/>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Census 2010 Working Age</a:t>
            </a:r>
          </a:p>
          <a:p>
            <a:pPr algn="ctr"/>
            <a:r>
              <a:rPr lang="en-US" sz="1200" dirty="0" smtClean="0">
                <a:latin typeface="Helvetica" panose="020B0604020202020204" pitchFamily="34" charset="0"/>
                <a:cs typeface="Helvetica" panose="020B0604020202020204" pitchFamily="34" charset="0"/>
              </a:rPr>
              <a:t>Population: 3,666,672</a:t>
            </a:r>
            <a:endParaRPr lang="en-US" sz="1200" dirty="0">
              <a:latin typeface="Helvetica" panose="020B0604020202020204" pitchFamily="34" charset="0"/>
              <a:cs typeface="Helvetica" panose="020B0604020202020204" pitchFamily="34" charset="0"/>
            </a:endParaRPr>
          </a:p>
        </p:txBody>
      </p:sp>
      <p:sp>
        <p:nvSpPr>
          <p:cNvPr id="13" name="TextBox 12"/>
          <p:cNvSpPr txBox="1"/>
          <p:nvPr/>
        </p:nvSpPr>
        <p:spPr>
          <a:xfrm>
            <a:off x="7923212" y="381952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Projected 2035 Working Age Population: 3,659,734</a:t>
            </a:r>
            <a:endParaRPr lang="en-US" sz="1200" dirty="0">
              <a:latin typeface="Helvetica" panose="020B0604020202020204" pitchFamily="34" charset="0"/>
              <a:cs typeface="Helvetica" panose="020B0604020202020204" pitchFamily="34" charset="0"/>
            </a:endParaRPr>
          </a:p>
        </p:txBody>
      </p:sp>
      <p:cxnSp>
        <p:nvCxnSpPr>
          <p:cNvPr id="8" name="Straight Arrow Connector 7"/>
          <p:cNvCxnSpPr/>
          <p:nvPr/>
        </p:nvCxnSpPr>
        <p:spPr>
          <a:xfrm flipH="1" flipV="1">
            <a:off x="1979612" y="3819525"/>
            <a:ext cx="228600" cy="66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79612" y="4114800"/>
            <a:ext cx="228600" cy="156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904412" y="38862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904412" y="4271665"/>
            <a:ext cx="228600" cy="71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435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609600"/>
            <a:ext cx="11579384" cy="8382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Trends, Race/Ethnicity and Place of Origin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381780"/>
            <a:ext cx="10868369" cy="338554"/>
          </a:xfrm>
          <a:prstGeom prst="rect">
            <a:avLst/>
          </a:prstGeom>
        </p:spPr>
        <p:txBody>
          <a:bodyPr wrap="square">
            <a:spAutoFit/>
          </a:bodyPr>
          <a:lstStyle/>
          <a:p>
            <a:r>
              <a:rPr lang="en-US" sz="1600" dirty="0" smtClean="0">
                <a:latin typeface="Helvetica" panose="020B0604020202020204" pitchFamily="34" charset="0"/>
                <a:cs typeface="Helvetica" panose="020B0604020202020204" pitchFamily="34" charset="0"/>
              </a:rPr>
              <a:t>Massachusetts population growth is driven by immigration and growth in diverse populations.</a:t>
            </a:r>
            <a:endParaRPr lang="en-US" sz="16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a:t>
            </a:r>
            <a:r>
              <a:rPr lang="en-US" sz="900" dirty="0">
                <a:latin typeface="Helvetica" panose="020B0604020202020204" pitchFamily="34" charset="0"/>
                <a:cs typeface="Helvetica" panose="020B0604020202020204" pitchFamily="34" charset="0"/>
              </a:rPr>
              <a:t>: </a:t>
            </a:r>
            <a:r>
              <a:rPr lang="en-US" sz="900" dirty="0" smtClean="0">
                <a:latin typeface="Helvetica" panose="020B0604020202020204" pitchFamily="34" charset="0"/>
                <a:cs typeface="Helvetica" panose="020B0604020202020204" pitchFamily="34" charset="0"/>
              </a:rPr>
              <a:t>Commonwealth Corporation via 2000 </a:t>
            </a:r>
            <a:r>
              <a:rPr lang="en-US" sz="900" dirty="0">
                <a:latin typeface="Helvetica" panose="020B0604020202020204" pitchFamily="34" charset="0"/>
                <a:cs typeface="Helvetica" panose="020B0604020202020204" pitchFamily="34" charset="0"/>
              </a:rPr>
              <a:t>Census, 2012-2014 American Community Survey, PUMS. </a:t>
            </a:r>
          </a:p>
        </p:txBody>
      </p:sp>
      <p:graphicFrame>
        <p:nvGraphicFramePr>
          <p:cNvPr id="5" name="Table 4"/>
          <p:cNvGraphicFramePr>
            <a:graphicFrameLocks noGrp="1"/>
          </p:cNvGraphicFramePr>
          <p:nvPr>
            <p:extLst>
              <p:ext uri="{D42A27DB-BD31-4B8C-83A1-F6EECF244321}">
                <p14:modId xmlns:p14="http://schemas.microsoft.com/office/powerpoint/2010/main" val="1031180604"/>
              </p:ext>
            </p:extLst>
          </p:nvPr>
        </p:nvGraphicFramePr>
        <p:xfrm>
          <a:off x="684212" y="1981200"/>
          <a:ext cx="10134600" cy="4114804"/>
        </p:xfrm>
        <a:graphic>
          <a:graphicData uri="http://schemas.openxmlformats.org/drawingml/2006/table">
            <a:tbl>
              <a:tblPr>
                <a:tableStyleId>{5940675A-B579-460E-94D1-54222C63F5DA}</a:tableStyleId>
              </a:tblPr>
              <a:tblGrid>
                <a:gridCol w="2475627"/>
                <a:gridCol w="1392541"/>
                <a:gridCol w="1392541"/>
                <a:gridCol w="1392541"/>
                <a:gridCol w="1365928"/>
                <a:gridCol w="1057711"/>
                <a:gridCol w="1057711"/>
              </a:tblGrid>
              <a:tr h="951850">
                <a:tc>
                  <a:txBody>
                    <a:bodyPr/>
                    <a:lstStyle/>
                    <a:p>
                      <a:pPr algn="ctr" fontAlgn="b"/>
                      <a:r>
                        <a:rPr lang="en-US" sz="1100" u="none" strike="noStrike" dirty="0">
                          <a:effectLst/>
                          <a:latin typeface="Helvetica" panose="020B0604020202020204" pitchFamily="34" charset="0"/>
                          <a:cs typeface="Helvetica" panose="020B0604020202020204" pitchFamily="34" charset="0"/>
                        </a:rPr>
                        <a:t>Massachusetts</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2000</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2012-2014</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Share of Total Population 2012-2014</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Absolute Change</a:t>
                      </a:r>
                      <a:endParaRPr lang="en-US" sz="1100" b="1" i="1"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Percent Change</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Average Annual Growth Rate</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Total Population*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6,131,752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6,447,295</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100%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315,543</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5.1%</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0.4%</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ctr" fontAlgn="b"/>
                      <a:r>
                        <a:rPr lang="en-US" sz="1100" u="none" strike="noStrike" dirty="0">
                          <a:effectLst/>
                          <a:latin typeface="Helvetica" panose="020B0604020202020204" pitchFamily="34" charset="0"/>
                          <a:cs typeface="Helvetica" panose="020B0604020202020204" pitchFamily="34" charset="0"/>
                        </a:rPr>
                        <a:t>Nativity</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Native Born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5,279,860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5,326,213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83%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46,353</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0.9%</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Foreign Born**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851,892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1,121,082</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17%</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269,190</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31.6%</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ctr" fontAlgn="b"/>
                      <a:r>
                        <a:rPr lang="en-US" sz="1100" u="none" strike="noStrike" dirty="0">
                          <a:effectLst/>
                          <a:latin typeface="Helvetica" panose="020B0604020202020204" pitchFamily="34" charset="0"/>
                          <a:cs typeface="Helvetica" panose="020B0604020202020204" pitchFamily="34" charset="0"/>
                        </a:rPr>
                        <a:t>Race/Ethnicity</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White,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5,026,398</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4,817,401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75%</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-208,997</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-4.2%</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Black,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300,758</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407,723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106,965</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35.6%</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2.4%</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Asian,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224,242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375,130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a:effectLst/>
                          <a:latin typeface="Helvetica" panose="020B0604020202020204" pitchFamily="34" charset="0"/>
                          <a:cs typeface="Helvetica" panose="020B0604020202020204" pitchFamily="34" charset="0"/>
                        </a:rPr>
                        <a:t>150,888</a:t>
                      </a:r>
                      <a:endParaRPr lang="en-US" sz="1100" b="1" i="1"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67.3%</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412,496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678,193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265,697</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64.4%</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3.9%</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Other race,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167,858</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168,848</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990</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0.6%</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0.0%</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000" u="none" strike="noStrike" dirty="0">
                          <a:effectLst/>
                          <a:latin typeface="Helvetica" panose="020B0604020202020204" pitchFamily="34" charset="0"/>
                          <a:cs typeface="Helvetica" panose="020B0604020202020204" pitchFamily="34" charset="0"/>
                        </a:rPr>
                        <a:t>*Civilian non-institutional population</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412558">
                <a:tc gridSpan="7">
                  <a:txBody>
                    <a:bodyPr/>
                    <a:lstStyle/>
                    <a:p>
                      <a:pPr algn="l" fontAlgn="b"/>
                      <a:r>
                        <a:rPr lang="en-US" sz="1000" u="none" strike="noStrike" dirty="0">
                          <a:effectLst/>
                          <a:latin typeface="Helvetica" panose="020B0604020202020204" pitchFamily="34" charset="0"/>
                          <a:cs typeface="Helvetica" panose="020B0604020202020204" pitchFamily="34" charset="0"/>
                        </a:rPr>
                        <a:t>**Foreign born is defined here as those born outside of the 50 states and the District of Columbia, who was not born to American parents abroad, and people born in Puerto Rico and other U.S. territories.</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103F95D0-111C-45BF-9CB9-32C5136DAE99}" type="slidenum">
              <a:rPr lang="en-US" smtClean="0"/>
              <a:t>11</a:t>
            </a:fld>
            <a:endParaRPr lang="en-US"/>
          </a:p>
        </p:txBody>
      </p:sp>
    </p:spTree>
    <p:extLst>
      <p:ext uri="{BB962C8B-B14F-4D97-AF65-F5344CB8AC3E}">
        <p14:creationId xmlns:p14="http://schemas.microsoft.com/office/powerpoint/2010/main" val="424368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Race/Ethnicity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531812" y="13716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total population in Central Mass has increased slightly over the past ten years, driven by growth in minority populations that counteracts a decline in the white population.</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531812"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American Community Survey, Selected Characteristics of the Total and Native Populations of the United States, 5 Year Averages 2011-2015 </a:t>
            </a:r>
            <a:endParaRPr lang="en-US" sz="900" dirty="0">
              <a:latin typeface="Helvetica" panose="020B0604020202020204" pitchFamily="34" charset="0"/>
              <a:cs typeface="Helvetica" panose="020B0604020202020204"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1647163862"/>
              </p:ext>
            </p:extLst>
          </p:nvPr>
        </p:nvGraphicFramePr>
        <p:xfrm>
          <a:off x="22367195" y="722540"/>
          <a:ext cx="4571999"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9"/>
          <p:cNvSpPr txBox="1"/>
          <p:nvPr/>
        </p:nvSpPr>
        <p:spPr>
          <a:xfrm>
            <a:off x="7008812" y="1905000"/>
            <a:ext cx="2895599" cy="461665"/>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latin typeface="Helvetica" panose="020B0604020202020204" pitchFamily="34" charset="0"/>
                <a:cs typeface="Helvetica" panose="020B0604020202020204" pitchFamily="34" charset="0"/>
              </a:rPr>
              <a:t>Total Population Estimate: 835,299 </a:t>
            </a:r>
            <a:endParaRPr lang="en-US" sz="1200" dirty="0">
              <a:latin typeface="Helvetica" panose="020B0604020202020204" pitchFamily="34" charset="0"/>
              <a:cs typeface="Helvetica" panose="020B0604020202020204" pitchFamily="34" charset="0"/>
            </a:endParaRPr>
          </a:p>
          <a:p>
            <a:pPr algn="ctr"/>
            <a:r>
              <a:rPr lang="en-US" sz="1200" dirty="0" smtClean="0">
                <a:latin typeface="Helvetica" panose="020B0604020202020204" pitchFamily="34" charset="0"/>
                <a:cs typeface="Helvetica" panose="020B0604020202020204" pitchFamily="34" charset="0"/>
              </a:rPr>
              <a:t> 2011-2015 Average </a:t>
            </a:r>
            <a:endParaRPr lang="en-US" sz="1200" dirty="0">
              <a:latin typeface="Helvetica" panose="020B0604020202020204" pitchFamily="34" charset="0"/>
              <a:cs typeface="Helvetica" panose="020B0604020202020204" pitchFamily="34" charset="0"/>
            </a:endParaRPr>
          </a:p>
        </p:txBody>
      </p:sp>
      <p:sp>
        <p:nvSpPr>
          <p:cNvPr id="11" name="TextBox 10"/>
          <p:cNvSpPr txBox="1"/>
          <p:nvPr/>
        </p:nvSpPr>
        <p:spPr>
          <a:xfrm>
            <a:off x="10752515" y="2924889"/>
            <a:ext cx="342900" cy="46166"/>
          </a:xfrm>
          <a:prstGeom prst="rect">
            <a:avLst/>
          </a:prstGeom>
          <a:solidFill>
            <a:schemeClr val="accent6"/>
          </a:solidFill>
        </p:spPr>
        <p:txBody>
          <a:bodyPr wrap="square" rtlCol="0">
            <a:spAutoFit/>
          </a:bodyPr>
          <a:lstStyle/>
          <a:p>
            <a:endParaRPr lang="en-US" dirty="0"/>
          </a:p>
        </p:txBody>
      </p:sp>
      <p:sp>
        <p:nvSpPr>
          <p:cNvPr id="13" name="TextBox 12"/>
          <p:cNvSpPr txBox="1"/>
          <p:nvPr/>
        </p:nvSpPr>
        <p:spPr>
          <a:xfrm>
            <a:off x="11021004" y="2832556"/>
            <a:ext cx="425116"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Race</a:t>
            </a:r>
            <a:endParaRPr lang="en-US" sz="800" dirty="0">
              <a:latin typeface="Helvetica" panose="020B0604020202020204" pitchFamily="34" charset="0"/>
              <a:cs typeface="Helvetica" panose="020B0604020202020204" pitchFamily="34" charset="0"/>
            </a:endParaRPr>
          </a:p>
        </p:txBody>
      </p:sp>
      <p:sp>
        <p:nvSpPr>
          <p:cNvPr id="14" name="TextBox 13"/>
          <p:cNvSpPr txBox="1"/>
          <p:nvPr/>
        </p:nvSpPr>
        <p:spPr>
          <a:xfrm>
            <a:off x="10742612" y="3077289"/>
            <a:ext cx="342900" cy="46166"/>
          </a:xfrm>
          <a:prstGeom prst="rect">
            <a:avLst/>
          </a:prstGeom>
          <a:pattFill prst="wdUpDiag">
            <a:fgClr>
              <a:schemeClr val="accent6"/>
            </a:fgClr>
            <a:bgClr>
              <a:schemeClr val="bg1"/>
            </a:bgClr>
          </a:pattFill>
        </p:spPr>
        <p:txBody>
          <a:bodyPr wrap="square" rtlCol="0">
            <a:spAutoFit/>
          </a:bodyPr>
          <a:lstStyle/>
          <a:p>
            <a:endParaRPr lang="en-US" dirty="0"/>
          </a:p>
        </p:txBody>
      </p:sp>
      <p:sp>
        <p:nvSpPr>
          <p:cNvPr id="15" name="TextBox 14"/>
          <p:cNvSpPr txBox="1"/>
          <p:nvPr/>
        </p:nvSpPr>
        <p:spPr>
          <a:xfrm>
            <a:off x="11034813" y="2984956"/>
            <a:ext cx="574196"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Ethnicity</a:t>
            </a:r>
            <a:endParaRPr lang="en-US" sz="8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12</a:t>
            </a:fld>
            <a:endParaRPr lang="en-US"/>
          </a:p>
        </p:txBody>
      </p:sp>
      <p:graphicFrame>
        <p:nvGraphicFramePr>
          <p:cNvPr id="22" name="Chart 21"/>
          <p:cNvGraphicFramePr>
            <a:graphicFrameLocks/>
          </p:cNvGraphicFramePr>
          <p:nvPr>
            <p:extLst>
              <p:ext uri="{D42A27DB-BD31-4B8C-83A1-F6EECF244321}">
                <p14:modId xmlns:p14="http://schemas.microsoft.com/office/powerpoint/2010/main" val="3354111846"/>
              </p:ext>
            </p:extLst>
          </p:nvPr>
        </p:nvGraphicFramePr>
        <p:xfrm>
          <a:off x="594498" y="1935637"/>
          <a:ext cx="4280714" cy="2179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38650657"/>
              </p:ext>
            </p:extLst>
          </p:nvPr>
        </p:nvGraphicFramePr>
        <p:xfrm>
          <a:off x="609440" y="4191000"/>
          <a:ext cx="4265772"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3331843960"/>
              </p:ext>
            </p:extLst>
          </p:nvPr>
        </p:nvGraphicFramePr>
        <p:xfrm>
          <a:off x="4983084" y="2438400"/>
          <a:ext cx="6750128" cy="3962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0273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Place of Origin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531812"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Just over 2/3 of Central MA was born locally. The share of foreign-born residents has increased by 8%, while the number of out of state migrants has decreased slightly.</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531812"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American Community Survey, Selected Characteristics of the Total and Native Populations of the United States, 5 Year Averages 2011-2015 </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13</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27165447"/>
              </p:ext>
            </p:extLst>
          </p:nvPr>
        </p:nvGraphicFramePr>
        <p:xfrm>
          <a:off x="684212" y="1971020"/>
          <a:ext cx="4953000" cy="4201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172101293"/>
              </p:ext>
            </p:extLst>
          </p:nvPr>
        </p:nvGraphicFramePr>
        <p:xfrm>
          <a:off x="5776500" y="1971020"/>
          <a:ext cx="5499511" cy="42011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259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Education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531812"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Although much of Central Mass is highly educated, a significant portion of residents require language or basic skill remediation.</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American Community Survey 5 Year Averages 2011-2015 </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14</a:t>
            </a:fld>
            <a:endParaRPr lang="en-US"/>
          </a:p>
        </p:txBody>
      </p:sp>
      <p:sp>
        <p:nvSpPr>
          <p:cNvPr id="11" name="TextBox 10"/>
          <p:cNvSpPr txBox="1"/>
          <p:nvPr/>
        </p:nvSpPr>
        <p:spPr>
          <a:xfrm>
            <a:off x="1065212" y="5775347"/>
            <a:ext cx="3874459" cy="338554"/>
          </a:xfrm>
          <a:prstGeom prst="rect">
            <a:avLst/>
          </a:prstGeom>
          <a:noFill/>
        </p:spPr>
        <p:txBody>
          <a:bodyPr wrap="none" rtlCol="0">
            <a:spAutoFit/>
          </a:bodyPr>
          <a:lstStyle/>
          <a:p>
            <a:r>
              <a:rPr lang="en-US" sz="1600" dirty="0" smtClean="0">
                <a:latin typeface="Helvetica" panose="020B0604020202020204" pitchFamily="34" charset="0"/>
                <a:cs typeface="Helvetica" panose="020B0604020202020204" pitchFamily="34" charset="0"/>
              </a:rPr>
              <a:t>Total Population Estimate, 25</a:t>
            </a:r>
            <a:r>
              <a:rPr lang="en-US" sz="1600" dirty="0">
                <a:latin typeface="Helvetica" panose="020B0604020202020204" pitchFamily="34" charset="0"/>
                <a:cs typeface="Helvetica" panose="020B0604020202020204" pitchFamily="34" charset="0"/>
              </a:rPr>
              <a:t>+: 566,676 </a:t>
            </a:r>
          </a:p>
        </p:txBody>
      </p:sp>
      <p:sp>
        <p:nvSpPr>
          <p:cNvPr id="14" name="TextBox 13"/>
          <p:cNvSpPr txBox="1"/>
          <p:nvPr/>
        </p:nvSpPr>
        <p:spPr>
          <a:xfrm>
            <a:off x="6551612" y="5775347"/>
            <a:ext cx="3816750" cy="338554"/>
          </a:xfrm>
          <a:prstGeom prst="rect">
            <a:avLst/>
          </a:prstGeom>
          <a:noFill/>
        </p:spPr>
        <p:txBody>
          <a:bodyPr wrap="none" rtlCol="0">
            <a:spAutoFit/>
          </a:bodyPr>
          <a:lstStyle/>
          <a:p>
            <a:r>
              <a:rPr lang="en-US" sz="1600" dirty="0" smtClean="0">
                <a:latin typeface="Helvetica" panose="020B0604020202020204" pitchFamily="34" charset="0"/>
                <a:cs typeface="Helvetica" panose="020B0604020202020204" pitchFamily="34" charset="0"/>
              </a:rPr>
              <a:t>Total Population Estimate, 18</a:t>
            </a:r>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649,061</a:t>
            </a:r>
            <a:endParaRPr lang="en-US" sz="1600" dirty="0">
              <a:latin typeface="Helvetica" panose="020B0604020202020204" pitchFamily="34" charset="0"/>
              <a:cs typeface="Helvetica"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3549516781"/>
              </p:ext>
            </p:extLst>
          </p:nvPr>
        </p:nvGraphicFramePr>
        <p:xfrm>
          <a:off x="5840478" y="2057400"/>
          <a:ext cx="4978334"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801931600"/>
              </p:ext>
            </p:extLst>
          </p:nvPr>
        </p:nvGraphicFramePr>
        <p:xfrm>
          <a:off x="609440" y="2057400"/>
          <a:ext cx="4951571"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7625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Commuter Patterns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25296" y="1447801"/>
            <a:ext cx="10969943" cy="380999"/>
          </a:xfrm>
        </p:spPr>
        <p:txBody>
          <a:bodyPr>
            <a:noAutofit/>
          </a:bodyPr>
          <a:lstStyle/>
          <a:p>
            <a:pPr marL="0" indent="0">
              <a:buNone/>
            </a:pPr>
            <a:r>
              <a:rPr lang="en-US" sz="1600" dirty="0" smtClean="0">
                <a:latin typeface="Helvetica" panose="020B0604020202020204" pitchFamily="34" charset="0"/>
                <a:cs typeface="Helvetica" panose="020B0604020202020204" pitchFamily="34" charset="0"/>
              </a:rPr>
              <a:t>Central MA employers face a net loss of approximately 70,000 employees who leave the region for work.</a:t>
            </a:r>
            <a:endParaRPr lang="en-US" sz="1600" dirty="0">
              <a:latin typeface="Helvetica" panose="020B0604020202020204" pitchFamily="34" charset="0"/>
              <a:cs typeface="Helvetica" panose="020B0604020202020204" pitchFamily="34" charset="0"/>
            </a:endParaRPr>
          </a:p>
        </p:txBody>
      </p:sp>
      <p:sp>
        <p:nvSpPr>
          <p:cNvPr id="5" name="Rectangle 4"/>
          <p:cNvSpPr/>
          <p:nvPr/>
        </p:nvSpPr>
        <p:spPr>
          <a:xfrm>
            <a:off x="684212" y="6322368"/>
            <a:ext cx="10210800" cy="230832"/>
          </a:xfrm>
          <a:prstGeom prst="rect">
            <a:avLst/>
          </a:prstGeom>
        </p:spPr>
        <p:txBody>
          <a:bodyPr wrap="square">
            <a:spAutoFit/>
          </a:bodyPr>
          <a:lstStyle/>
          <a:p>
            <a:pPr fontAlgn="b"/>
            <a:r>
              <a:rPr lang="en-US" sz="900" u="none" strike="noStrike" dirty="0" smtClean="0">
                <a:effectLst/>
                <a:latin typeface="Helvetica" panose="020B0604020202020204" pitchFamily="34" charset="0"/>
                <a:cs typeface="Helvetica" panose="020B0604020202020204" pitchFamily="34" charset="0"/>
              </a:rPr>
              <a:t>U.S. Census Bureau, </a:t>
            </a:r>
            <a:r>
              <a:rPr lang="en-US" sz="900" u="none" strike="noStrike" dirty="0" err="1" smtClean="0">
                <a:effectLst/>
                <a:latin typeface="Helvetica" panose="020B0604020202020204" pitchFamily="34" charset="0"/>
                <a:cs typeface="Helvetica" panose="020B0604020202020204" pitchFamily="34" charset="0"/>
              </a:rPr>
              <a:t>OnTheMap</a:t>
            </a:r>
            <a:r>
              <a:rPr lang="en-US" sz="900" u="none" strike="noStrike" dirty="0" smtClean="0">
                <a:effectLst/>
                <a:latin typeface="Helvetica" panose="020B0604020202020204" pitchFamily="34" charset="0"/>
                <a:cs typeface="Helvetica" panose="020B0604020202020204" pitchFamily="34" charset="0"/>
              </a:rPr>
              <a:t> Application and LEHD Origin-Destination Employment Statistics (Beginning of Quarter Employment, 2nd Quarter of 2002-2014).</a:t>
            </a:r>
            <a:endParaRPr lang="en-US" sz="900" b="0" i="0" u="none" strike="noStrike" dirty="0">
              <a:effectLst/>
              <a:latin typeface="Helvetica" panose="020B0604020202020204" pitchFamily="34" charset="0"/>
              <a:cs typeface="Helvetica" panose="020B0604020202020204" pitchFamily="34" charset="0"/>
            </a:endParaRPr>
          </a:p>
        </p:txBody>
      </p:sp>
      <p:sp>
        <p:nvSpPr>
          <p:cNvPr id="7" name="Rectangle 6"/>
          <p:cNvSpPr/>
          <p:nvPr/>
        </p:nvSpPr>
        <p:spPr>
          <a:xfrm>
            <a:off x="659620"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4" name="TextBox 3"/>
          <p:cNvSpPr txBox="1"/>
          <p:nvPr/>
        </p:nvSpPr>
        <p:spPr>
          <a:xfrm>
            <a:off x="1054174" y="3663696"/>
            <a:ext cx="3788218" cy="646331"/>
          </a:xfrm>
          <a:prstGeom prst="rect">
            <a:avLst/>
          </a:prstGeom>
          <a:noFill/>
          <a:ln>
            <a:solidFill>
              <a:schemeClr val="tx1"/>
            </a:solidFill>
          </a:ln>
        </p:spPr>
        <p:txBody>
          <a:bodyPr wrap="none" rtlCol="0">
            <a:spAutoFit/>
          </a:bodyPr>
          <a:lstStyle/>
          <a:p>
            <a:pPr algn="ctr"/>
            <a:r>
              <a:rPr lang="en-US" i="1" dirty="0" smtClean="0">
                <a:latin typeface="Helvetica" panose="020B0604020202020204" pitchFamily="34" charset="0"/>
                <a:cs typeface="Helvetica" panose="020B0604020202020204" pitchFamily="34" charset="0"/>
              </a:rPr>
              <a:t>201,039</a:t>
            </a:r>
          </a:p>
          <a:p>
            <a:pPr algn="ctr"/>
            <a:r>
              <a:rPr lang="en-US" dirty="0" smtClean="0">
                <a:latin typeface="Helvetica" panose="020B0604020202020204" pitchFamily="34" charset="0"/>
                <a:cs typeface="Helvetica" panose="020B0604020202020204" pitchFamily="34" charset="0"/>
              </a:rPr>
              <a:t>Living and Employed </a:t>
            </a:r>
            <a:r>
              <a:rPr lang="en-US" smtClean="0">
                <a:latin typeface="Helvetica" panose="020B0604020202020204" pitchFamily="34" charset="0"/>
                <a:cs typeface="Helvetica" panose="020B0604020202020204" pitchFamily="34" charset="0"/>
              </a:rPr>
              <a:t>in Central MA</a:t>
            </a:r>
            <a:endParaRPr lang="en-US" dirty="0">
              <a:latin typeface="Helvetica" panose="020B0604020202020204" pitchFamily="34" charset="0"/>
              <a:cs typeface="Helvetica" panose="020B0604020202020204" pitchFamily="34" charset="0"/>
            </a:endParaRPr>
          </a:p>
        </p:txBody>
      </p:sp>
      <p:sp>
        <p:nvSpPr>
          <p:cNvPr id="8" name="Right Arrow 7"/>
          <p:cNvSpPr/>
          <p:nvPr/>
        </p:nvSpPr>
        <p:spPr>
          <a:xfrm>
            <a:off x="5000538" y="4267200"/>
            <a:ext cx="5208674" cy="160020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Helvetica" panose="020B0604020202020204" pitchFamily="34" charset="0"/>
                <a:cs typeface="Helvetica" panose="020B0604020202020204" pitchFamily="34" charset="0"/>
              </a:rPr>
              <a:t>170,854</a:t>
            </a:r>
          </a:p>
          <a:p>
            <a:pPr algn="ctr"/>
            <a:r>
              <a:rPr lang="en-US" dirty="0" smtClean="0">
                <a:solidFill>
                  <a:schemeClr val="tx1"/>
                </a:solidFill>
                <a:latin typeface="Helvetica" panose="020B0604020202020204" pitchFamily="34" charset="0"/>
                <a:cs typeface="Helvetica" panose="020B0604020202020204" pitchFamily="34" charset="0"/>
              </a:rPr>
              <a:t>Living in Region but Employed Outside</a:t>
            </a:r>
            <a:endParaRPr lang="en-US" dirty="0">
              <a:solidFill>
                <a:schemeClr val="tx1"/>
              </a:solidFill>
              <a:latin typeface="Helvetica" panose="020B0604020202020204" pitchFamily="34" charset="0"/>
              <a:cs typeface="Helvetica" panose="020B0604020202020204" pitchFamily="34" charset="0"/>
            </a:endParaRPr>
          </a:p>
        </p:txBody>
      </p:sp>
      <p:sp>
        <p:nvSpPr>
          <p:cNvPr id="9" name="Left Arrow 8"/>
          <p:cNvSpPr/>
          <p:nvPr/>
        </p:nvSpPr>
        <p:spPr>
          <a:xfrm>
            <a:off x="4875212" y="2133600"/>
            <a:ext cx="5105400" cy="1441704"/>
          </a:xfrm>
          <a:prstGeom prst="leftArrow">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Helvetica" panose="020B0604020202020204" pitchFamily="34" charset="0"/>
                <a:cs typeface="Helvetica" panose="020B0604020202020204" pitchFamily="34" charset="0"/>
              </a:rPr>
              <a:t>102,875</a:t>
            </a:r>
          </a:p>
          <a:p>
            <a:pPr algn="ctr"/>
            <a:r>
              <a:rPr lang="en-US" dirty="0" smtClean="0">
                <a:solidFill>
                  <a:schemeClr val="tx1"/>
                </a:solidFill>
                <a:latin typeface="Helvetica" panose="020B0604020202020204" pitchFamily="34" charset="0"/>
                <a:cs typeface="Helvetica" panose="020B0604020202020204" pitchFamily="34" charset="0"/>
              </a:rPr>
              <a:t>Employed in Region but Living Outside</a:t>
            </a:r>
          </a:p>
        </p:txBody>
      </p:sp>
      <p:sp>
        <p:nvSpPr>
          <p:cNvPr id="10" name="Slide Number Placeholder 9"/>
          <p:cNvSpPr>
            <a:spLocks noGrp="1"/>
          </p:cNvSpPr>
          <p:nvPr>
            <p:ph type="sldNum" sz="quarter" idx="12"/>
          </p:nvPr>
        </p:nvSpPr>
        <p:spPr/>
        <p:txBody>
          <a:bodyPr/>
          <a:lstStyle/>
          <a:p>
            <a:fld id="{103F95D0-111C-45BF-9CB9-32C5136DAE99}" type="slidenum">
              <a:rPr lang="en-US" smtClean="0"/>
              <a:t>15</a:t>
            </a:fld>
            <a:endParaRPr lang="en-US"/>
          </a:p>
        </p:txBody>
      </p:sp>
    </p:spTree>
    <p:extLst>
      <p:ext uri="{BB962C8B-B14F-4D97-AF65-F5344CB8AC3E}">
        <p14:creationId xmlns:p14="http://schemas.microsoft.com/office/powerpoint/2010/main" val="156281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2" y="1414590"/>
            <a:ext cx="10969943" cy="4525963"/>
          </a:xfrm>
        </p:spPr>
        <p:txBody>
          <a:bodyPr>
            <a:normAutofit/>
          </a:bodyPr>
          <a:lstStyle/>
          <a:p>
            <a:r>
              <a:rPr lang="en-US" dirty="0" smtClean="0">
                <a:latin typeface="Helvetica" charset="0"/>
                <a:ea typeface="Helvetica" charset="0"/>
                <a:cs typeface="Helvetica" charset="0"/>
              </a:rPr>
              <a:t>As our State’s population ages, the share of working-age and young people is declining.</a:t>
            </a:r>
          </a:p>
          <a:p>
            <a:r>
              <a:rPr lang="en-US" dirty="0">
                <a:latin typeface="Helvetica" charset="0"/>
                <a:ea typeface="Helvetica" charset="0"/>
                <a:cs typeface="Helvetica" charset="0"/>
              </a:rPr>
              <a:t>The total population in </a:t>
            </a:r>
            <a:r>
              <a:rPr lang="en-US" dirty="0" smtClean="0">
                <a:latin typeface="Helvetica" charset="0"/>
                <a:ea typeface="Helvetica" charset="0"/>
                <a:cs typeface="Helvetica" charset="0"/>
              </a:rPr>
              <a:t>Central MA has decreased slightly </a:t>
            </a:r>
            <a:r>
              <a:rPr lang="en-US" dirty="0">
                <a:latin typeface="Helvetica" charset="0"/>
                <a:ea typeface="Helvetica" charset="0"/>
                <a:cs typeface="Helvetica" charset="0"/>
              </a:rPr>
              <a:t>over the past ten years, </a:t>
            </a:r>
            <a:r>
              <a:rPr lang="en-US" dirty="0" smtClean="0">
                <a:latin typeface="Helvetica" charset="0"/>
                <a:ea typeface="Helvetica" charset="0"/>
                <a:cs typeface="Helvetica" charset="0"/>
              </a:rPr>
              <a:t>but decline in the white population has been accompanied by growth in minority and foreign-born populations.</a:t>
            </a:r>
            <a:endParaRPr lang="en-US" dirty="0">
              <a:latin typeface="Helvetica" charset="0"/>
              <a:ea typeface="Helvetica" charset="0"/>
              <a:cs typeface="Helvetica" charset="0"/>
            </a:endParaRPr>
          </a:p>
          <a:p>
            <a:r>
              <a:rPr lang="en-US" dirty="0" smtClean="0">
                <a:latin typeface="Helvetica" charset="0"/>
                <a:ea typeface="Helvetica" charset="0"/>
                <a:cs typeface="Helvetica" charset="0"/>
              </a:rPr>
              <a:t>The Central Mass region loses more workers to outside of the region than the amount of employees that it gains.</a:t>
            </a:r>
          </a:p>
          <a:p>
            <a:endParaRPr lang="en-US" dirty="0" smtClean="0">
              <a:latin typeface="Helvetica" charset="0"/>
              <a:ea typeface="Helvetica" charset="0"/>
              <a:cs typeface="Helvetica" charset="0"/>
            </a:endParaRP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a:p>
        </p:txBody>
      </p:sp>
    </p:spTree>
    <p:extLst>
      <p:ext uri="{BB962C8B-B14F-4D97-AF65-F5344CB8AC3E}">
        <p14:creationId xmlns:p14="http://schemas.microsoft.com/office/powerpoint/2010/main" val="3082379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II. </a:t>
            </a:r>
            <a:r>
              <a:rPr lang="en-US" dirty="0">
                <a:latin typeface="Helvetica" panose="020B0604020202020204" pitchFamily="34" charset="0"/>
                <a:cs typeface="Helvetica" panose="020B0604020202020204" pitchFamily="34" charset="0"/>
              </a:rPr>
              <a:t>Framing the Data Process to Identify Priority Industries/</a:t>
            </a:r>
            <a:r>
              <a:rPr lang="en-US" dirty="0" smtClean="0">
                <a:latin typeface="Helvetica" panose="020B0604020202020204" pitchFamily="34" charset="0"/>
                <a:cs typeface="Helvetica" panose="020B0604020202020204" pitchFamily="34" charset="0"/>
              </a:rPr>
              <a:t>Occupations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03F95D0-111C-45BF-9CB9-32C5136DAE99}" type="slidenum">
              <a:rPr lang="en-US" smtClean="0"/>
              <a:t>17</a:t>
            </a:fld>
            <a:endParaRPr lang="en-US"/>
          </a:p>
        </p:txBody>
      </p:sp>
    </p:spTree>
    <p:extLst>
      <p:ext uri="{BB962C8B-B14F-4D97-AF65-F5344CB8AC3E}">
        <p14:creationId xmlns:p14="http://schemas.microsoft.com/office/powerpoint/2010/main" val="39221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Preliminary Criteria</a:t>
            </a:r>
            <a:endParaRPr lang="en-US" sz="3200" dirty="0">
              <a:solidFill>
                <a:srgbClr val="FF0000"/>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half" idx="1"/>
          </p:nvPr>
        </p:nvSpPr>
        <p:spPr>
          <a:xfrm>
            <a:off x="609440" y="1371600"/>
            <a:ext cx="5561172" cy="4648200"/>
          </a:xfrm>
        </p:spPr>
        <p:txBody>
          <a:bodyPr>
            <a:normAutofit fontScale="92500" lnSpcReduction="10000"/>
          </a:bodyPr>
          <a:lstStyle/>
          <a:p>
            <a:r>
              <a:rPr lang="en-US" dirty="0">
                <a:solidFill>
                  <a:schemeClr val="accent5"/>
                </a:solidFill>
                <a:latin typeface="Helvetica" panose="020B0604020202020204" pitchFamily="34" charset="0"/>
                <a:cs typeface="Helvetica" panose="020B0604020202020204" pitchFamily="34" charset="0"/>
              </a:rPr>
              <a:t>Supply </a:t>
            </a:r>
            <a:r>
              <a:rPr lang="en-US" dirty="0" smtClean="0">
                <a:solidFill>
                  <a:schemeClr val="accent5"/>
                </a:solidFill>
                <a:latin typeface="Helvetica" panose="020B0604020202020204" pitchFamily="34" charset="0"/>
                <a:cs typeface="Helvetica" panose="020B0604020202020204" pitchFamily="34" charset="0"/>
              </a:rPr>
              <a:t>gap</a:t>
            </a:r>
          </a:p>
          <a:p>
            <a:pPr lvl="1"/>
            <a:r>
              <a:rPr lang="en-US" dirty="0" smtClean="0">
                <a:latin typeface="Helvetica" panose="020B0604020202020204" pitchFamily="34" charset="0"/>
                <a:cs typeface="Helvetica" panose="020B0604020202020204" pitchFamily="34" charset="0"/>
              </a:rPr>
              <a:t>Talent/training gaps</a:t>
            </a:r>
          </a:p>
          <a:p>
            <a:r>
              <a:rPr lang="en-US" dirty="0" smtClean="0">
                <a:solidFill>
                  <a:schemeClr val="accent5"/>
                </a:solidFill>
                <a:latin typeface="Helvetica" panose="020B0604020202020204" pitchFamily="34" charset="0"/>
                <a:cs typeface="Helvetica" panose="020B0604020202020204" pitchFamily="34" charset="0"/>
              </a:rPr>
              <a:t>High demand, high wage </a:t>
            </a:r>
            <a:r>
              <a:rPr lang="en-US" dirty="0">
                <a:solidFill>
                  <a:schemeClr val="accent5"/>
                </a:solidFill>
                <a:latin typeface="Helvetica" panose="020B0604020202020204" pitchFamily="34" charset="0"/>
                <a:cs typeface="Helvetica" panose="020B0604020202020204" pitchFamily="34" charset="0"/>
              </a:rPr>
              <a:t>Occupations (4 and 5 Stars)</a:t>
            </a:r>
          </a:p>
          <a:p>
            <a:r>
              <a:rPr lang="en-US" dirty="0" smtClean="0">
                <a:solidFill>
                  <a:schemeClr val="accent5"/>
                </a:solidFill>
                <a:latin typeface="Helvetica" panose="020B0604020202020204" pitchFamily="34" charset="0"/>
                <a:cs typeface="Helvetica" panose="020B0604020202020204" pitchFamily="34" charset="0"/>
              </a:rPr>
              <a:t>Supportive employers</a:t>
            </a:r>
            <a:endParaRPr lang="en-US" dirty="0">
              <a:solidFill>
                <a:schemeClr val="accent5"/>
              </a:solidFill>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Good for immigrant communities</a:t>
            </a:r>
          </a:p>
          <a:p>
            <a:pPr lvl="1"/>
            <a:r>
              <a:rPr lang="en-US" dirty="0" smtClean="0">
                <a:latin typeface="Helvetica" panose="020B0604020202020204" pitchFamily="34" charset="0"/>
                <a:cs typeface="Helvetica" panose="020B0604020202020204" pitchFamily="34" charset="0"/>
              </a:rPr>
              <a:t>Employer involvement and support for jobseekers</a:t>
            </a:r>
          </a:p>
          <a:p>
            <a:pPr lvl="1"/>
            <a:r>
              <a:rPr lang="en-US" dirty="0" smtClean="0">
                <a:latin typeface="Helvetica" panose="020B0604020202020204" pitchFamily="34" charset="0"/>
                <a:cs typeface="Helvetica" panose="020B0604020202020204" pitchFamily="34" charset="0"/>
              </a:rPr>
              <a:t>Low barrier to entry</a:t>
            </a:r>
          </a:p>
          <a:p>
            <a:pPr lvl="1"/>
            <a:r>
              <a:rPr lang="en-US" dirty="0" smtClean="0">
                <a:latin typeface="Helvetica" panose="020B0604020202020204" pitchFamily="34" charset="0"/>
                <a:cs typeface="Helvetica" panose="020B0604020202020204" pitchFamily="34" charset="0"/>
              </a:rPr>
              <a:t>Employers offering tuition remission</a:t>
            </a:r>
          </a:p>
          <a:p>
            <a:pPr marL="457200" lvl="1" indent="0">
              <a:buNone/>
            </a:pPr>
            <a:endParaRPr lang="en-US" dirty="0" smtClean="0">
              <a:solidFill>
                <a:schemeClr val="accent5"/>
              </a:solidFill>
              <a:latin typeface="Helvetica" panose="020B0604020202020204" pitchFamily="34" charset="0"/>
              <a:cs typeface="Helvetica" panose="020B0604020202020204" pitchFamily="34" charset="0"/>
            </a:endParaRPr>
          </a:p>
          <a:p>
            <a:endParaRPr lang="en-US" dirty="0" smtClean="0">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a:xfrm>
            <a:off x="6195986" y="1371600"/>
            <a:ext cx="5383398" cy="4525963"/>
          </a:xfrm>
        </p:spPr>
        <p:txBody>
          <a:bodyPr>
            <a:normAutofit fontScale="92500" lnSpcReduction="10000"/>
          </a:bodyPr>
          <a:lstStyle/>
          <a:p>
            <a:r>
              <a:rPr lang="en-US" dirty="0" smtClean="0">
                <a:solidFill>
                  <a:schemeClr val="accent5"/>
                </a:solidFill>
                <a:latin typeface="Helvetica" panose="020B0604020202020204" pitchFamily="34" charset="0"/>
                <a:cs typeface="Helvetica" panose="020B0604020202020204" pitchFamily="34" charset="0"/>
              </a:rPr>
              <a:t>Career pathways</a:t>
            </a:r>
            <a:endParaRPr lang="en-US" dirty="0">
              <a:solidFill>
                <a:schemeClr val="accent5"/>
              </a:solidFill>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Pathways to good wages</a:t>
            </a:r>
          </a:p>
          <a:p>
            <a:pPr lvl="1"/>
            <a:r>
              <a:rPr lang="en-US" dirty="0" smtClean="0">
                <a:latin typeface="Helvetica" panose="020B0604020202020204" pitchFamily="34" charset="0"/>
                <a:cs typeface="Helvetica" panose="020B0604020202020204" pitchFamily="34" charset="0"/>
              </a:rPr>
              <a:t>Connections to careers</a:t>
            </a:r>
          </a:p>
          <a:p>
            <a:r>
              <a:rPr lang="en-US" dirty="0">
                <a:solidFill>
                  <a:schemeClr val="accent5"/>
                </a:solidFill>
                <a:latin typeface="Helvetica" panose="020B0604020202020204" pitchFamily="34" charset="0"/>
                <a:cs typeface="Helvetica" panose="020B0604020202020204" pitchFamily="34" charset="0"/>
              </a:rPr>
              <a:t>Support </a:t>
            </a:r>
            <a:r>
              <a:rPr lang="en-US" dirty="0" smtClean="0">
                <a:solidFill>
                  <a:schemeClr val="accent5"/>
                </a:solidFill>
                <a:latin typeface="Helvetica" panose="020B0604020202020204" pitchFamily="34" charset="0"/>
                <a:cs typeface="Helvetica" panose="020B0604020202020204" pitchFamily="34" charset="0"/>
              </a:rPr>
              <a:t>industry resilience</a:t>
            </a:r>
            <a:endParaRPr lang="en-US" dirty="0">
              <a:solidFill>
                <a:schemeClr val="accent5"/>
              </a:solidFill>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Emerging industries</a:t>
            </a:r>
          </a:p>
          <a:p>
            <a:pPr lvl="1"/>
            <a:r>
              <a:rPr lang="en-US" dirty="0" smtClean="0">
                <a:latin typeface="Helvetica" panose="020B0604020202020204" pitchFamily="34" charset="0"/>
                <a:cs typeface="Helvetica" panose="020B0604020202020204" pitchFamily="34" charset="0"/>
              </a:rPr>
              <a:t>Diversified industries</a:t>
            </a:r>
          </a:p>
          <a:p>
            <a:r>
              <a:rPr lang="en-US" dirty="0">
                <a:solidFill>
                  <a:schemeClr val="accent5"/>
                </a:solidFill>
                <a:latin typeface="Helvetica" panose="020B0604020202020204" pitchFamily="34" charset="0"/>
                <a:cs typeface="Helvetica" panose="020B0604020202020204" pitchFamily="34" charset="0"/>
              </a:rPr>
              <a:t>Aligned with </a:t>
            </a:r>
            <a:r>
              <a:rPr lang="en-US" dirty="0" smtClean="0">
                <a:solidFill>
                  <a:schemeClr val="accent5"/>
                </a:solidFill>
                <a:latin typeface="Helvetica" panose="020B0604020202020204" pitchFamily="34" charset="0"/>
                <a:cs typeface="Helvetica" panose="020B0604020202020204" pitchFamily="34" charset="0"/>
              </a:rPr>
              <a:t>regional priorities</a:t>
            </a:r>
            <a:endParaRPr lang="en-US" dirty="0">
              <a:solidFill>
                <a:schemeClr val="accent5"/>
              </a:solidFill>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Equitable investment across region</a:t>
            </a:r>
          </a:p>
          <a:p>
            <a:pPr lvl="1"/>
            <a:r>
              <a:rPr lang="en-US" dirty="0" smtClean="0">
                <a:latin typeface="Helvetica" panose="020B0604020202020204" pitchFamily="34" charset="0"/>
                <a:cs typeface="Helvetica" panose="020B0604020202020204" pitchFamily="34" charset="0"/>
              </a:rPr>
              <a:t>Low likelihood of automation</a:t>
            </a:r>
          </a:p>
          <a:p>
            <a:pPr lvl="1"/>
            <a:r>
              <a:rPr lang="en-US" dirty="0" smtClean="0">
                <a:latin typeface="Helvetica" panose="020B0604020202020204" pitchFamily="34" charset="0"/>
                <a:cs typeface="Helvetica" panose="020B0604020202020204" pitchFamily="34" charset="0"/>
              </a:rPr>
              <a:t>Aligned with our shared (to be developed) identity</a:t>
            </a:r>
          </a:p>
          <a:p>
            <a:pPr lvl="1"/>
            <a:endParaRPr lang="en-US" dirty="0" smtClean="0">
              <a:latin typeface="Helvetica" panose="020B0604020202020204" pitchFamily="34" charset="0"/>
              <a:cs typeface="Helvetica" panose="020B0604020202020204" pitchFamily="34" charset="0"/>
            </a:endParaRPr>
          </a:p>
          <a:p>
            <a:pPr lvl="1"/>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lvl="1"/>
            <a:endParaRPr lang="en-US" dirty="0" smtClean="0">
              <a:latin typeface="Helvetica" panose="020B0604020202020204" pitchFamily="34" charset="0"/>
              <a:cs typeface="Helvetica" panose="020B0604020202020204" pitchFamily="34" charset="0"/>
            </a:endParaRPr>
          </a:p>
          <a:p>
            <a:pPr marL="457200" lvl="1" indent="0">
              <a:buNone/>
            </a:pPr>
            <a:endParaRPr lang="en-US" dirty="0" smtClean="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18</a:t>
            </a:fld>
            <a:endParaRPr lang="en-US"/>
          </a:p>
        </p:txBody>
      </p:sp>
      <p:sp>
        <p:nvSpPr>
          <p:cNvPr id="4" name="Rectangle 3"/>
          <p:cNvSpPr/>
          <p:nvPr/>
        </p:nvSpPr>
        <p:spPr>
          <a:xfrm>
            <a:off x="609441" y="240269"/>
            <a:ext cx="21601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Industry Priorities</a:t>
            </a:r>
            <a:endParaRPr lang="en-US" sz="1200" dirty="0"/>
          </a:p>
        </p:txBody>
      </p:sp>
    </p:spTree>
    <p:extLst>
      <p:ext uri="{BB962C8B-B14F-4D97-AF65-F5344CB8AC3E}">
        <p14:creationId xmlns:p14="http://schemas.microsoft.com/office/powerpoint/2010/main" val="365816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Preliminary Priorities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sz="half" idx="1"/>
          </p:nvPr>
        </p:nvSpPr>
        <p:spPr>
          <a:xfrm>
            <a:off x="609440" y="1600201"/>
            <a:ext cx="5561171" cy="4648199"/>
          </a:xfrm>
        </p:spPr>
        <p:txBody>
          <a:bodyPr>
            <a:normAutofit/>
          </a:bodyPr>
          <a:lstStyle/>
          <a:p>
            <a:pPr marL="0" indent="0" algn="ctr">
              <a:buNone/>
            </a:pPr>
            <a:r>
              <a:rPr lang="en-US" sz="2200" b="1" dirty="0" smtClean="0">
                <a:latin typeface="Helvetica" panose="020B0604020202020204" pitchFamily="34" charset="0"/>
                <a:cs typeface="Helvetica" panose="020B0604020202020204" pitchFamily="34" charset="0"/>
              </a:rPr>
              <a:t>Industries</a:t>
            </a:r>
          </a:p>
          <a:p>
            <a:r>
              <a:rPr lang="en-US" sz="2200" dirty="0" smtClean="0">
                <a:latin typeface="Helvetica" panose="020B0604020202020204" pitchFamily="34" charset="0"/>
                <a:cs typeface="Helvetica" panose="020B0604020202020204" pitchFamily="34" charset="0"/>
              </a:rPr>
              <a:t>Construction</a:t>
            </a:r>
          </a:p>
          <a:p>
            <a:r>
              <a:rPr lang="en-US" sz="2200" dirty="0" smtClean="0">
                <a:latin typeface="Helvetica" panose="020B0604020202020204" pitchFamily="34" charset="0"/>
                <a:cs typeface="Helvetica" panose="020B0604020202020204" pitchFamily="34" charset="0"/>
              </a:rPr>
              <a:t>Healthcare and Social Services</a:t>
            </a:r>
          </a:p>
          <a:p>
            <a:r>
              <a:rPr lang="en-US" sz="2200" dirty="0" smtClean="0">
                <a:latin typeface="Helvetica" panose="020B0604020202020204" pitchFamily="34" charset="0"/>
                <a:cs typeface="Helvetica" panose="020B0604020202020204" pitchFamily="34" charset="0"/>
              </a:rPr>
              <a:t>Manufacturing </a:t>
            </a:r>
          </a:p>
          <a:p>
            <a:r>
              <a:rPr lang="en-US" sz="2200" dirty="0" smtClean="0">
                <a:latin typeface="Helvetica" panose="020B0604020202020204" pitchFamily="34" charset="0"/>
                <a:cs typeface="Helvetica" panose="020B0604020202020204" pitchFamily="34" charset="0"/>
              </a:rPr>
              <a:t>Professional and Technical Services (Life Sciences – Research)</a:t>
            </a:r>
          </a:p>
          <a:p>
            <a:r>
              <a:rPr lang="en-US" sz="2200" dirty="0" smtClean="0">
                <a:latin typeface="Helvetica" panose="020B0604020202020204" pitchFamily="34" charset="0"/>
                <a:cs typeface="Helvetica" panose="020B0604020202020204" pitchFamily="34" charset="0"/>
              </a:rPr>
              <a:t>Transportation and Warehousing</a:t>
            </a:r>
          </a:p>
          <a:p>
            <a:endParaRPr lang="en-US" sz="2200" dirty="0">
              <a:latin typeface="Helvetica" panose="020B0604020202020204" pitchFamily="34" charset="0"/>
              <a:cs typeface="Helvetica" panose="020B0604020202020204" pitchFamily="34" charset="0"/>
            </a:endParaRPr>
          </a:p>
          <a:p>
            <a:pPr marL="0" indent="0">
              <a:buNone/>
            </a:pPr>
            <a:endParaRPr lang="en-US" sz="2200" b="1" dirty="0" smtClean="0">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p:txBody>
          <a:bodyPr>
            <a:normAutofit/>
          </a:bodyPr>
          <a:lstStyle/>
          <a:p>
            <a:pPr marL="0" indent="0" algn="ctr">
              <a:buNone/>
            </a:pPr>
            <a:r>
              <a:rPr lang="en-US" sz="2200" b="1" dirty="0" smtClean="0">
                <a:latin typeface="Helvetica" panose="020B0604020202020204" pitchFamily="34" charset="0"/>
                <a:cs typeface="Helvetica" panose="020B0604020202020204" pitchFamily="34" charset="0"/>
              </a:rPr>
              <a:t>Occupations</a:t>
            </a:r>
          </a:p>
          <a:p>
            <a:r>
              <a:rPr lang="en-US" sz="2200" dirty="0" smtClean="0">
                <a:latin typeface="Helvetica" panose="020B0604020202020204" pitchFamily="34" charset="0"/>
                <a:cs typeface="Helvetica" panose="020B0604020202020204" pitchFamily="34" charset="0"/>
              </a:rPr>
              <a:t>IT Occupations</a:t>
            </a:r>
          </a:p>
          <a:p>
            <a:endParaRPr lang="en-US" sz="2200" dirty="0" smtClean="0">
              <a:latin typeface="Helvetica" panose="020B0604020202020204" pitchFamily="34" charset="0"/>
              <a:cs typeface="Helvetica" panose="020B0604020202020204" pitchFamily="34" charset="0"/>
            </a:endParaRPr>
          </a:p>
          <a:p>
            <a:pPr marL="0" indent="0">
              <a:buNone/>
            </a:pPr>
            <a:endParaRPr lang="en-US" sz="2200" b="1"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7" name="Slide Number Placeholder 6"/>
          <p:cNvSpPr>
            <a:spLocks noGrp="1"/>
          </p:cNvSpPr>
          <p:nvPr>
            <p:ph type="sldNum" sz="quarter" idx="12"/>
          </p:nvPr>
        </p:nvSpPr>
        <p:spPr/>
        <p:txBody>
          <a:bodyPr/>
          <a:lstStyle/>
          <a:p>
            <a:fld id="{103F95D0-111C-45BF-9CB9-32C5136DAE99}" type="slidenum">
              <a:rPr lang="en-US" smtClean="0"/>
              <a:t>19</a:t>
            </a:fld>
            <a:endParaRPr lang="en-US"/>
          </a:p>
        </p:txBody>
      </p:sp>
    </p:spTree>
    <p:extLst>
      <p:ext uri="{BB962C8B-B14F-4D97-AF65-F5344CB8AC3E}">
        <p14:creationId xmlns:p14="http://schemas.microsoft.com/office/powerpoint/2010/main" val="381884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Objectives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Confirm </a:t>
            </a:r>
            <a:r>
              <a:rPr lang="en-US" b="1" dirty="0" smtClean="0">
                <a:latin typeface="Helvetica" panose="020B0604020202020204" pitchFamily="34" charset="0"/>
                <a:cs typeface="Helvetica" panose="020B0604020202020204" pitchFamily="34" charset="0"/>
              </a:rPr>
              <a:t>regional criteria </a:t>
            </a:r>
            <a:r>
              <a:rPr lang="en-US" dirty="0" smtClean="0">
                <a:latin typeface="Helvetica" panose="020B0604020202020204" pitchFamily="34" charset="0"/>
                <a:cs typeface="Helvetica" panose="020B0604020202020204" pitchFamily="34" charset="0"/>
              </a:rPr>
              <a:t>to select high priority industries and occupations</a:t>
            </a:r>
          </a:p>
          <a:p>
            <a:r>
              <a:rPr lang="en-US" dirty="0" smtClean="0">
                <a:latin typeface="Helvetica" panose="020B0604020202020204" pitchFamily="34" charset="0"/>
                <a:cs typeface="Helvetica" panose="020B0604020202020204" pitchFamily="34" charset="0"/>
              </a:rPr>
              <a:t>Confirm regional </a:t>
            </a:r>
            <a:r>
              <a:rPr lang="en-US" b="1" dirty="0" smtClean="0">
                <a:latin typeface="Helvetica" panose="020B0604020202020204" pitchFamily="34" charset="0"/>
                <a:cs typeface="Helvetica" panose="020B0604020202020204" pitchFamily="34" charset="0"/>
              </a:rPr>
              <a:t>high priority industries and occupations</a:t>
            </a:r>
          </a:p>
          <a:p>
            <a:r>
              <a:rPr lang="en-US" dirty="0" smtClean="0">
                <a:latin typeface="Helvetica" panose="020B0604020202020204" pitchFamily="34" charset="0"/>
                <a:cs typeface="Helvetica" panose="020B0604020202020204" pitchFamily="34" charset="0"/>
              </a:rPr>
              <a:t>Confirm top demographic, labor pool, and talent pipeline considerations impacting workforce skills gaps</a:t>
            </a: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986167"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481147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609600"/>
            <a:ext cx="11201400" cy="838200"/>
          </a:xfrm>
        </p:spPr>
        <p:txBody>
          <a:bodyPr>
            <a:normAutofit fontScale="90000"/>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Industry Priorities– Establishments, Employment, Wages</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505220"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3" name="Rectangle 2"/>
          <p:cNvSpPr/>
          <p:nvPr/>
        </p:nvSpPr>
        <p:spPr>
          <a:xfrm>
            <a:off x="509137"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2013 - 2016</a:t>
            </a:r>
            <a:endParaRPr lang="en-US" sz="900"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65657996"/>
              </p:ext>
            </p:extLst>
          </p:nvPr>
        </p:nvGraphicFramePr>
        <p:xfrm>
          <a:off x="207963" y="1914525"/>
          <a:ext cx="11772900" cy="3028950"/>
        </p:xfrm>
        <a:graphic>
          <a:graphicData uri="http://schemas.openxmlformats.org/presentationml/2006/ole">
            <mc:AlternateContent xmlns:mc="http://schemas.openxmlformats.org/markup-compatibility/2006">
              <mc:Choice xmlns:v="urn:schemas-microsoft-com:vml" Requires="v">
                <p:oleObj spid="_x0000_s2084" name="Worksheet" r:id="rId5" imgW="11772939" imgH="3029027" progId="Excel.Sheet.12">
                  <p:embed/>
                </p:oleObj>
              </mc:Choice>
              <mc:Fallback>
                <p:oleObj name="Worksheet" r:id="rId5" imgW="11772939" imgH="3029027" progId="Excel.Sheet.12">
                  <p:embed/>
                  <p:pic>
                    <p:nvPicPr>
                      <p:cNvPr id="0" name=""/>
                      <p:cNvPicPr/>
                      <p:nvPr/>
                    </p:nvPicPr>
                    <p:blipFill>
                      <a:blip r:embed="rId6"/>
                      <a:stretch>
                        <a:fillRect/>
                      </a:stretch>
                    </p:blipFill>
                    <p:spPr>
                      <a:xfrm>
                        <a:off x="207963" y="1914525"/>
                        <a:ext cx="11772900" cy="3028950"/>
                      </a:xfrm>
                      <a:prstGeom prst="rect">
                        <a:avLst/>
                      </a:prstGeom>
                    </p:spPr>
                  </p:pic>
                </p:oleObj>
              </mc:Fallback>
            </mc:AlternateContent>
          </a:graphicData>
        </a:graphic>
      </p:graphicFrame>
    </p:spTree>
    <p:extLst>
      <p:ext uri="{BB962C8B-B14F-4D97-AF65-F5344CB8AC3E}">
        <p14:creationId xmlns:p14="http://schemas.microsoft.com/office/powerpoint/2010/main" val="487622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Industries by Age</a:t>
            </a:r>
            <a:endParaRPr lang="en-US" sz="3200"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Age</a:t>
            </a:r>
            <a:endParaRPr lang="en-US" sz="1200" i="1" dirty="0"/>
          </a:p>
        </p:txBody>
      </p:sp>
      <p:sp>
        <p:nvSpPr>
          <p:cNvPr id="7" name="Rectangle 6"/>
          <p:cNvSpPr/>
          <p:nvPr/>
        </p:nvSpPr>
        <p:spPr>
          <a:xfrm>
            <a:off x="712443"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Of the selected industries, </a:t>
            </a:r>
            <a:r>
              <a:rPr lang="en-US" sz="1400" dirty="0">
                <a:latin typeface="Helvetica" panose="020B0604020202020204" pitchFamily="34" charset="0"/>
                <a:cs typeface="Helvetica" panose="020B0604020202020204" pitchFamily="34" charset="0"/>
              </a:rPr>
              <a:t>Manufacturing and </a:t>
            </a:r>
            <a:r>
              <a:rPr lang="en-US" sz="1400" dirty="0" smtClean="0">
                <a:latin typeface="Helvetica" panose="020B0604020202020204" pitchFamily="34" charset="0"/>
                <a:cs typeface="Helvetica" panose="020B0604020202020204" pitchFamily="34" charset="0"/>
              </a:rPr>
              <a:t>Transportation have the oldest workforce, with approximately 32% of workers over the age of 55. In comparison, other industries have 21-26% of workers over the age of 55.</a:t>
            </a:r>
            <a:endParaRPr lang="en-US" sz="1400" dirty="0"/>
          </a:p>
        </p:txBody>
      </p:sp>
      <p:sp>
        <p:nvSpPr>
          <p:cNvPr id="3" name="Rectangle 2"/>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sp>
        <p:nvSpPr>
          <p:cNvPr id="6" name="Slide Number Placeholder 5"/>
          <p:cNvSpPr>
            <a:spLocks noGrp="1"/>
          </p:cNvSpPr>
          <p:nvPr>
            <p:ph type="sldNum" sz="quarter" idx="12"/>
          </p:nvPr>
        </p:nvSpPr>
        <p:spPr/>
        <p:txBody>
          <a:bodyPr/>
          <a:lstStyle/>
          <a:p>
            <a:fld id="{103F95D0-111C-45BF-9CB9-32C5136DAE99}" type="slidenum">
              <a:rPr lang="en-US" smtClean="0"/>
              <a:t>21</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236111144"/>
              </p:ext>
            </p:extLst>
          </p:nvPr>
        </p:nvGraphicFramePr>
        <p:xfrm>
          <a:off x="760412" y="1818620"/>
          <a:ext cx="10817542" cy="4537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5645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Industries by Race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Race and Ethnicity</a:t>
            </a:r>
            <a:endParaRPr lang="en-US" sz="1200" i="1" dirty="0"/>
          </a:p>
        </p:txBody>
      </p:sp>
      <p:sp>
        <p:nvSpPr>
          <p:cNvPr id="7" name="Rectangle 6"/>
          <p:cNvSpPr/>
          <p:nvPr/>
        </p:nvSpPr>
        <p:spPr>
          <a:xfrm>
            <a:off x="609441" y="13716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While Manufacturing, Healthcare, Transportation, and Professional</a:t>
            </a:r>
            <a:r>
              <a:rPr lang="en-US" sz="1400" dirty="0">
                <a:latin typeface="Helvetica" panose="020B0604020202020204" pitchFamily="34" charset="0"/>
                <a:cs typeface="Helvetica" panose="020B0604020202020204" pitchFamily="34" charset="0"/>
              </a:rPr>
              <a:t>,</a:t>
            </a:r>
            <a:r>
              <a:rPr lang="en-US" sz="1400" dirty="0" smtClean="0">
                <a:latin typeface="Helvetica" panose="020B0604020202020204" pitchFamily="34" charset="0"/>
                <a:cs typeface="Helvetica" panose="020B0604020202020204" pitchFamily="34" charset="0"/>
              </a:rPr>
              <a:t> Scientific, and Technical services are approximately 15% non-white, construction is the least racially diverse, with a workforce that is more than 95% white. </a:t>
            </a:r>
            <a:endParaRPr lang="en-US" sz="1400" dirty="0"/>
          </a:p>
        </p:txBody>
      </p:sp>
      <p:sp>
        <p:nvSpPr>
          <p:cNvPr id="11" name="Rectangle 10"/>
          <p:cNvSpPr/>
          <p:nvPr/>
        </p:nvSpPr>
        <p:spPr>
          <a:xfrm>
            <a:off x="684212" y="655096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sp>
        <p:nvSpPr>
          <p:cNvPr id="5" name="Slide Number Placeholder 4"/>
          <p:cNvSpPr>
            <a:spLocks noGrp="1"/>
          </p:cNvSpPr>
          <p:nvPr>
            <p:ph type="sldNum" sz="quarter" idx="12"/>
          </p:nvPr>
        </p:nvSpPr>
        <p:spPr/>
        <p:txBody>
          <a:bodyPr/>
          <a:lstStyle/>
          <a:p>
            <a:fld id="{103F95D0-111C-45BF-9CB9-32C5136DAE99}" type="slidenum">
              <a:rPr lang="en-US" smtClean="0"/>
              <a:t>22</a:t>
            </a:fld>
            <a:endParaRPr lang="en-US"/>
          </a:p>
        </p:txBody>
      </p:sp>
      <p:graphicFrame>
        <p:nvGraphicFramePr>
          <p:cNvPr id="9" name="Chart 8"/>
          <p:cNvGraphicFramePr>
            <a:graphicFrameLocks/>
          </p:cNvGraphicFramePr>
          <p:nvPr>
            <p:extLst>
              <p:ext uri="{D42A27DB-BD31-4B8C-83A1-F6EECF244321}">
                <p14:modId xmlns:p14="http://schemas.microsoft.com/office/powerpoint/2010/main" val="3729822695"/>
              </p:ext>
            </p:extLst>
          </p:nvPr>
        </p:nvGraphicFramePr>
        <p:xfrm>
          <a:off x="760412" y="1894820"/>
          <a:ext cx="10717398" cy="4578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295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a:t>
            </a:r>
            <a:r>
              <a:rPr lang="en-US" sz="3200" dirty="0" smtClean="0">
                <a:solidFill>
                  <a:schemeClr val="accent4">
                    <a:lumMod val="75000"/>
                  </a:schemeClr>
                </a:solidFill>
                <a:latin typeface="Helvetica" panose="020B0604020202020204" pitchFamily="34" charset="0"/>
                <a:cs typeface="Helvetica" panose="020B0604020202020204" pitchFamily="34" charset="0"/>
              </a:rPr>
              <a:t>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solidFill>
                  <a:schemeClr val="accent4">
                    <a:lumMod val="75000"/>
                  </a:schemeClr>
                </a:solidFill>
                <a:latin typeface="Helvetica" panose="020B0604020202020204" pitchFamily="34" charset="0"/>
                <a:cs typeface="Helvetica" panose="020B0604020202020204" pitchFamily="34" charset="0"/>
              </a:rPr>
              <a:t> </a:t>
            </a:r>
            <a:r>
              <a:rPr lang="en-US" sz="3200" dirty="0" smtClean="0">
                <a:latin typeface="Helvetica" panose="020B0604020202020204" pitchFamily="34" charset="0"/>
                <a:cs typeface="Helvetica" panose="020B0604020202020204" pitchFamily="34" charset="0"/>
              </a:rPr>
              <a:t>Industries by 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dirty="0" smtClean="0">
                <a:latin typeface="Helvetica" panose="020B0604020202020204" pitchFamily="34" charset="0"/>
                <a:cs typeface="Helvetica" panose="020B0604020202020204" pitchFamily="34" charset="0"/>
              </a:rPr>
              <a:t>Industry Overview: Race and Ethnicity</a:t>
            </a:r>
            <a:endParaRPr lang="en-US" sz="1200" dirty="0"/>
          </a:p>
        </p:txBody>
      </p:sp>
      <p:sp>
        <p:nvSpPr>
          <p:cNvPr id="7" name="Rectangle 6"/>
          <p:cNvSpPr/>
          <p:nvPr/>
        </p:nvSpPr>
        <p:spPr>
          <a:xfrm>
            <a:off x="684212" y="1371601"/>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Construction and PST Services have the lowest percentage of Hispanic workers.   </a:t>
            </a:r>
            <a:endParaRPr lang="en-US" sz="1400" dirty="0"/>
          </a:p>
        </p:txBody>
      </p:sp>
      <p:sp>
        <p:nvSpPr>
          <p:cNvPr id="10" name="Rectangle 9"/>
          <p:cNvSpPr/>
          <p:nvPr/>
        </p:nvSpPr>
        <p:spPr>
          <a:xfrm>
            <a:off x="661537"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a:t>
            </a:r>
            <a:r>
              <a:rPr lang="en-US" sz="900" dirty="0" smtClean="0">
                <a:latin typeface="Helvetica" panose="020B0604020202020204" pitchFamily="34" charset="0"/>
                <a:cs typeface="Helvetica" panose="020B0604020202020204" pitchFamily="34" charset="0"/>
              </a:rPr>
              <a:t>Q2 2016</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23</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542192703"/>
              </p:ext>
            </p:extLst>
          </p:nvPr>
        </p:nvGraphicFramePr>
        <p:xfrm>
          <a:off x="760412" y="1894821"/>
          <a:ext cx="10818971" cy="4461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98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 </a:t>
            </a:r>
            <a:r>
              <a:rPr lang="en-US" sz="3200" dirty="0" smtClean="0">
                <a:latin typeface="Helvetica" panose="020B0604020202020204" pitchFamily="34" charset="0"/>
                <a:cs typeface="Helvetica" panose="020B0604020202020204" pitchFamily="34" charset="0"/>
              </a:rPr>
              <a:t>Industries by Educational Attainment</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Race and Ethnicity</a:t>
            </a:r>
            <a:endParaRPr lang="en-US" sz="1200" i="1" dirty="0"/>
          </a:p>
        </p:txBody>
      </p:sp>
      <p:sp>
        <p:nvSpPr>
          <p:cNvPr id="7" name="Rectangle 6"/>
          <p:cNvSpPr/>
          <p:nvPr/>
        </p:nvSpPr>
        <p:spPr>
          <a:xfrm>
            <a:off x="609441" y="13716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Transportation and Construction offer the most opportunities for individuals with a high school diploma or less. Conversely, More than 2/3 of Healthcare and almost ¾ of Professional, Scientific, and Technical Services have at least some postsecondary education.</a:t>
            </a:r>
            <a:endParaRPr lang="en-US" sz="1400" dirty="0"/>
          </a:p>
        </p:txBody>
      </p:sp>
      <p:sp>
        <p:nvSpPr>
          <p:cNvPr id="9" name="Rectangle 8"/>
          <p:cNvSpPr/>
          <p:nvPr/>
        </p:nvSpPr>
        <p:spPr>
          <a:xfrm>
            <a:off x="661537"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sp>
        <p:nvSpPr>
          <p:cNvPr id="5" name="Slide Number Placeholder 4"/>
          <p:cNvSpPr>
            <a:spLocks noGrp="1"/>
          </p:cNvSpPr>
          <p:nvPr>
            <p:ph type="sldNum" sz="quarter" idx="12"/>
          </p:nvPr>
        </p:nvSpPr>
        <p:spPr/>
        <p:txBody>
          <a:bodyPr/>
          <a:lstStyle/>
          <a:p>
            <a:fld id="{103F95D0-111C-45BF-9CB9-32C5136DAE99}" type="slidenum">
              <a:rPr lang="en-US" smtClean="0"/>
              <a:t>24</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1993710993"/>
              </p:ext>
            </p:extLst>
          </p:nvPr>
        </p:nvGraphicFramePr>
        <p:xfrm>
          <a:off x="661537" y="2057400"/>
          <a:ext cx="10515600" cy="4138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3079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a:t>
            </a:r>
            <a:r>
              <a:rPr lang="en-US" sz="1200" dirty="0" smtClean="0">
                <a:latin typeface="Helvetica" panose="020B0604020202020204" pitchFamily="34" charset="0"/>
                <a:cs typeface="Helvetica" panose="020B0604020202020204" pitchFamily="34" charset="0"/>
              </a:rPr>
              <a:t>Priorities</a:t>
            </a:r>
            <a:endParaRPr lang="en-US" sz="1200" dirty="0"/>
          </a:p>
        </p:txBody>
      </p:sp>
      <p:sp>
        <p:nvSpPr>
          <p:cNvPr id="6" name="Content Placeholder 5"/>
          <p:cNvSpPr>
            <a:spLocks noGrp="1"/>
          </p:cNvSpPr>
          <p:nvPr>
            <p:ph idx="1"/>
          </p:nvPr>
        </p:nvSpPr>
        <p:spPr>
          <a:xfrm>
            <a:off x="684212" y="1414590"/>
            <a:ext cx="10969943" cy="4525963"/>
          </a:xfrm>
        </p:spPr>
        <p:txBody>
          <a:bodyPr>
            <a:normAutofit fontScale="85000" lnSpcReduction="20000"/>
          </a:bodyPr>
          <a:lstStyle/>
          <a:p>
            <a:r>
              <a:rPr lang="en-US" dirty="0">
                <a:latin typeface="Helvetica" charset="0"/>
                <a:ea typeface="Helvetica" charset="0"/>
                <a:cs typeface="Helvetica" charset="0"/>
              </a:rPr>
              <a:t>Among key industries, </a:t>
            </a:r>
            <a:r>
              <a:rPr lang="en-US" dirty="0" smtClean="0">
                <a:latin typeface="Helvetica" charset="0"/>
                <a:ea typeface="Helvetica" charset="0"/>
                <a:cs typeface="Helvetica" charset="0"/>
              </a:rPr>
              <a:t>Transportation and Manufacturing are </a:t>
            </a:r>
            <a:r>
              <a:rPr lang="en-US" dirty="0">
                <a:latin typeface="Helvetica" charset="0"/>
                <a:ea typeface="Helvetica" charset="0"/>
                <a:cs typeface="Helvetica" charset="0"/>
              </a:rPr>
              <a:t>likely to be under the most demographic pressure as </a:t>
            </a:r>
            <a:r>
              <a:rPr lang="en-US" dirty="0" smtClean="0">
                <a:latin typeface="Helvetica" charset="0"/>
                <a:ea typeface="Helvetica" charset="0"/>
                <a:cs typeface="Helvetica" charset="0"/>
              </a:rPr>
              <a:t>Central MA’s workforce ages.</a:t>
            </a:r>
            <a:endParaRPr lang="en-US" dirty="0">
              <a:latin typeface="Helvetica" charset="0"/>
              <a:ea typeface="Helvetica" charset="0"/>
              <a:cs typeface="Helvetica" charset="0"/>
            </a:endParaRPr>
          </a:p>
          <a:p>
            <a:r>
              <a:rPr lang="en-US" dirty="0">
                <a:latin typeface="Helvetica" charset="0"/>
                <a:ea typeface="Helvetica" charset="0"/>
                <a:cs typeface="Helvetica" charset="0"/>
              </a:rPr>
              <a:t>Healthcare is the most racially diverse industry with </a:t>
            </a:r>
            <a:r>
              <a:rPr lang="en-US" dirty="0" smtClean="0">
                <a:latin typeface="Helvetica" charset="0"/>
                <a:ea typeface="Helvetica" charset="0"/>
                <a:cs typeface="Helvetica" charset="0"/>
              </a:rPr>
              <a:t>16% </a:t>
            </a:r>
            <a:r>
              <a:rPr lang="en-US" dirty="0">
                <a:latin typeface="Helvetica" charset="0"/>
                <a:ea typeface="Helvetica" charset="0"/>
                <a:cs typeface="Helvetica" charset="0"/>
              </a:rPr>
              <a:t>non-white employees, while construction is the least, with </a:t>
            </a:r>
            <a:r>
              <a:rPr lang="en-US" dirty="0" smtClean="0">
                <a:latin typeface="Helvetica" charset="0"/>
                <a:ea typeface="Helvetica" charset="0"/>
                <a:cs typeface="Helvetica" charset="0"/>
              </a:rPr>
              <a:t>4% </a:t>
            </a:r>
            <a:r>
              <a:rPr lang="en-US" dirty="0">
                <a:latin typeface="Helvetica" charset="0"/>
                <a:ea typeface="Helvetica" charset="0"/>
                <a:cs typeface="Helvetica" charset="0"/>
              </a:rPr>
              <a:t>non-white employees</a:t>
            </a:r>
            <a:r>
              <a:rPr lang="en-US" dirty="0" smtClean="0">
                <a:latin typeface="Helvetica" charset="0"/>
                <a:ea typeface="Helvetica" charset="0"/>
                <a:cs typeface="Helvetica" charset="0"/>
              </a:rPr>
              <a:t>. </a:t>
            </a:r>
            <a:r>
              <a:rPr lang="en-US" dirty="0">
                <a:latin typeface="Helvetica" panose="020B0604020202020204" pitchFamily="34" charset="0"/>
                <a:cs typeface="Helvetica" panose="020B0604020202020204" pitchFamily="34" charset="0"/>
              </a:rPr>
              <a:t>Professional, Scientific, and Technical services has the lowest representation of Hispanics and Latinos – </a:t>
            </a:r>
            <a:r>
              <a:rPr lang="en-US" dirty="0" smtClean="0">
                <a:latin typeface="Helvetica" panose="020B0604020202020204" pitchFamily="34" charset="0"/>
                <a:cs typeface="Helvetica" panose="020B0604020202020204" pitchFamily="34" charset="0"/>
              </a:rPr>
              <a:t>5% </a:t>
            </a:r>
            <a:r>
              <a:rPr lang="en-US" dirty="0">
                <a:latin typeface="Helvetica" panose="020B0604020202020204" pitchFamily="34" charset="0"/>
                <a:cs typeface="Helvetica" panose="020B0604020202020204" pitchFamily="34" charset="0"/>
              </a:rPr>
              <a:t>- while </a:t>
            </a:r>
            <a:r>
              <a:rPr lang="en-US" dirty="0" smtClean="0">
                <a:latin typeface="Helvetica" panose="020B0604020202020204" pitchFamily="34" charset="0"/>
                <a:cs typeface="Helvetica" panose="020B0604020202020204" pitchFamily="34" charset="0"/>
              </a:rPr>
              <a:t>Transportation </a:t>
            </a:r>
            <a:r>
              <a:rPr lang="en-US" dirty="0">
                <a:latin typeface="Helvetica" panose="020B0604020202020204" pitchFamily="34" charset="0"/>
                <a:cs typeface="Helvetica" panose="020B0604020202020204" pitchFamily="34" charset="0"/>
              </a:rPr>
              <a:t>has the highest representation, </a:t>
            </a:r>
            <a:r>
              <a:rPr lang="en-US" dirty="0" smtClean="0">
                <a:latin typeface="Helvetica" panose="020B0604020202020204" pitchFamily="34" charset="0"/>
                <a:cs typeface="Helvetica" panose="020B0604020202020204" pitchFamily="34" charset="0"/>
              </a:rPr>
              <a:t>16%.</a:t>
            </a:r>
            <a:r>
              <a:rPr lang="en-US" dirty="0" smtClean="0">
                <a:latin typeface="Helvetica" charset="0"/>
                <a:ea typeface="Helvetica" charset="0"/>
                <a:cs typeface="Helvetica" charset="0"/>
              </a:rPr>
              <a:t> </a:t>
            </a:r>
            <a:endParaRPr lang="en-US" dirty="0">
              <a:latin typeface="Helvetica" charset="0"/>
              <a:ea typeface="Helvetica" charset="0"/>
              <a:cs typeface="Helvetica" charset="0"/>
            </a:endParaRPr>
          </a:p>
          <a:p>
            <a:r>
              <a:rPr lang="en-US" dirty="0">
                <a:latin typeface="Helvetica" panose="020B0604020202020204" pitchFamily="34" charset="0"/>
                <a:cs typeface="Helvetica" panose="020B0604020202020204" pitchFamily="34" charset="0"/>
              </a:rPr>
              <a:t>Transportation and Construction offer the most opportunities for individuals with a high school diploma or less. Conversely, More than 2/3 of Healthcare and almost ¾ of Professional, Scientific, and Technical Services have at least some postsecondary education.</a:t>
            </a:r>
            <a:endParaRPr lang="en-US" dirty="0"/>
          </a:p>
        </p:txBody>
      </p:sp>
      <p:sp>
        <p:nvSpPr>
          <p:cNvPr id="4" name="Slide Number Placeholder 3"/>
          <p:cNvSpPr>
            <a:spLocks noGrp="1"/>
          </p:cNvSpPr>
          <p:nvPr>
            <p:ph type="sldNum" sz="quarter" idx="12"/>
          </p:nvPr>
        </p:nvSpPr>
        <p:spPr/>
        <p:txBody>
          <a:bodyPr/>
          <a:lstStyle/>
          <a:p>
            <a:fld id="{103F95D0-111C-45BF-9CB9-32C5136DAE99}" type="slidenum">
              <a:rPr lang="en-US" smtClean="0"/>
              <a:t>25</a:t>
            </a:fld>
            <a:endParaRPr lang="en-US"/>
          </a:p>
        </p:txBody>
      </p:sp>
    </p:spTree>
    <p:extLst>
      <p:ext uri="{BB962C8B-B14F-4D97-AF65-F5344CB8AC3E}">
        <p14:creationId xmlns:p14="http://schemas.microsoft.com/office/powerpoint/2010/main" val="3420765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Discussion</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a:t>
            </a:r>
            <a:r>
              <a:rPr lang="en-US" sz="1200" dirty="0" smtClean="0">
                <a:latin typeface="Helvetica" panose="020B0604020202020204" pitchFamily="34" charset="0"/>
                <a:cs typeface="Helvetica" panose="020B0604020202020204" pitchFamily="34" charset="0"/>
              </a:rPr>
              <a:t>Priorities</a:t>
            </a:r>
            <a:endParaRPr lang="en-US" sz="1200" dirty="0"/>
          </a:p>
        </p:txBody>
      </p:sp>
      <p:sp>
        <p:nvSpPr>
          <p:cNvPr id="6" name="Content Placeholder 5"/>
          <p:cNvSpPr>
            <a:spLocks noGrp="1"/>
          </p:cNvSpPr>
          <p:nvPr>
            <p:ph idx="1"/>
          </p:nvPr>
        </p:nvSpPr>
        <p:spPr>
          <a:xfrm>
            <a:off x="684212" y="1414590"/>
            <a:ext cx="10969943" cy="4525963"/>
          </a:xfrm>
        </p:spPr>
        <p:txBody>
          <a:bodyPr>
            <a:normAutofit/>
          </a:bodyPr>
          <a:lstStyle/>
          <a:p>
            <a:r>
              <a:rPr lang="en-US" dirty="0" smtClean="0">
                <a:latin typeface="Helvetica" charset="0"/>
                <a:ea typeface="Helvetica" charset="0"/>
                <a:cs typeface="Helvetica" charset="0"/>
              </a:rPr>
              <a:t>Does this information support your priority industry selections so far? What other questions do you have?</a:t>
            </a:r>
            <a:endParaRPr lang="en-US" dirty="0" smtClean="0">
              <a:solidFill>
                <a:srgbClr val="00000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26</a:t>
            </a:fld>
            <a:endParaRPr lang="en-US"/>
          </a:p>
        </p:txBody>
      </p:sp>
    </p:spTree>
    <p:extLst>
      <p:ext uri="{BB962C8B-B14F-4D97-AF65-F5344CB8AC3E}">
        <p14:creationId xmlns:p14="http://schemas.microsoft.com/office/powerpoint/2010/main" val="1345799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III. Confirming Supply Gaps and Occupational Priorities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dirty="0" smtClean="0"/>
          </a:p>
        </p:txBody>
      </p:sp>
      <p:sp>
        <p:nvSpPr>
          <p:cNvPr id="5" name="Slide Number Placeholder 4"/>
          <p:cNvSpPr>
            <a:spLocks noGrp="1"/>
          </p:cNvSpPr>
          <p:nvPr>
            <p:ph type="sldNum" sz="quarter" idx="12"/>
          </p:nvPr>
        </p:nvSpPr>
        <p:spPr/>
        <p:txBody>
          <a:bodyPr/>
          <a:lstStyle/>
          <a:p>
            <a:fld id="{103F95D0-111C-45BF-9CB9-32C5136DAE99}" type="slidenum">
              <a:rPr lang="en-US" smtClean="0"/>
              <a:t>27</a:t>
            </a:fld>
            <a:endParaRPr lang="en-US"/>
          </a:p>
        </p:txBody>
      </p:sp>
    </p:spTree>
    <p:extLst>
      <p:ext uri="{BB962C8B-B14F-4D97-AF65-F5344CB8AC3E}">
        <p14:creationId xmlns:p14="http://schemas.microsoft.com/office/powerpoint/2010/main" val="402557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How do we calculate a supply gap ratio?</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3"/>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Supply Gap Ratio = Projected Qualified Individuals Per Opening</a:t>
            </a:r>
            <a:endParaRPr lang="en-US" sz="1300" i="1"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28</a:t>
            </a:fld>
            <a:endParaRPr lang="en-US"/>
          </a:p>
        </p:txBody>
      </p:sp>
    </p:spTree>
    <p:extLst>
      <p:ext uri="{BB962C8B-B14F-4D97-AF65-F5344CB8AC3E}">
        <p14:creationId xmlns:p14="http://schemas.microsoft.com/office/powerpoint/2010/main" val="282834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How do we calculate demand and supply?</a:t>
            </a:r>
            <a:endParaRPr lang="en-US" sz="3200" dirty="0">
              <a:latin typeface="Helvetica" panose="020B0604020202020204" pitchFamily="34" charset="0"/>
              <a:cs typeface="Helvetica" panose="020B0604020202020204" pitchFamily="34" charset="0"/>
            </a:endParaRPr>
          </a:p>
        </p:txBody>
      </p:sp>
      <p:sp>
        <p:nvSpPr>
          <p:cNvPr id="5" name="Content Placeholder 4"/>
          <p:cNvSpPr>
            <a:spLocks noGrp="1"/>
          </p:cNvSpPr>
          <p:nvPr>
            <p:ph sz="half" idx="1"/>
          </p:nvPr>
        </p:nvSpPr>
        <p:spPr>
          <a:xfrm>
            <a:off x="609440" y="1371600"/>
            <a:ext cx="5408772" cy="4952999"/>
          </a:xfrm>
          <a:ln>
            <a:solidFill>
              <a:schemeClr val="tx1"/>
            </a:solidFill>
          </a:ln>
        </p:spPr>
        <p:txBody>
          <a:bodyPr>
            <a:normAutofit fontScale="62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Average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2017 projections from openings and replacement (OES)</a:t>
            </a:r>
          </a:p>
          <a:p>
            <a:r>
              <a:rPr lang="en-US" dirty="0" smtClean="0">
                <a:latin typeface="Helvetica" panose="020B0604020202020204" pitchFamily="34" charset="0"/>
                <a:cs typeface="Helvetica" panose="020B0604020202020204" pitchFamily="34" charset="0"/>
              </a:rPr>
              <a:t>2024 projections from openings and replacement (OES)</a:t>
            </a:r>
          </a:p>
          <a:p>
            <a:r>
              <a:rPr lang="en-US" dirty="0" smtClean="0">
                <a:latin typeface="Helvetica" panose="020B0604020202020204" pitchFamily="34" charset="0"/>
                <a:cs typeface="Helvetica" panose="020B0604020202020204" pitchFamily="34" charset="0"/>
              </a:rPr>
              <a:t>Help Wanted Online annualized 2016 job postings</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p:txBody>
      </p:sp>
      <p:sp>
        <p:nvSpPr>
          <p:cNvPr id="6" name="Content Placeholder 5"/>
          <p:cNvSpPr>
            <a:spLocks noGrp="1"/>
          </p:cNvSpPr>
          <p:nvPr>
            <p:ph sz="half" idx="2"/>
          </p:nvPr>
        </p:nvSpPr>
        <p:spPr>
          <a:xfrm>
            <a:off x="6170612" y="1371600"/>
            <a:ext cx="5613426" cy="4952999"/>
          </a:xfrm>
          <a:ln>
            <a:solidFill>
              <a:schemeClr val="tx1"/>
            </a:solidFill>
          </a:ln>
        </p:spPr>
        <p:txBody>
          <a:bodyPr>
            <a:normAutofit fontScale="62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2016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2013-2015 average (DESE), 50% available*</a:t>
            </a:r>
          </a:p>
          <a:p>
            <a:pPr lvl="1"/>
            <a:r>
              <a:rPr lang="en-US" dirty="0" smtClean="0">
                <a:latin typeface="Helvetica" panose="020B0604020202020204" pitchFamily="34" charset="0"/>
                <a:cs typeface="Helvetica" panose="020B0604020202020204" pitchFamily="34" charset="0"/>
              </a:rPr>
              <a:t>Community College completers, 2013-2015 average (DHE), 90% available</a:t>
            </a:r>
          </a:p>
          <a:p>
            <a:pPr lvl="1"/>
            <a:r>
              <a:rPr lang="en-US" dirty="0" smtClean="0">
                <a:latin typeface="Helvetica" panose="020B0604020202020204" pitchFamily="34" charset="0"/>
                <a:cs typeface="Helvetica" panose="020B0604020202020204" pitchFamily="34" charset="0"/>
              </a:rPr>
              <a:t>State University completers, 2013-2015 average (DHE), 71% available</a:t>
            </a:r>
          </a:p>
          <a:p>
            <a:pPr lvl="1"/>
            <a:r>
              <a:rPr lang="en-US" dirty="0" smtClean="0">
                <a:latin typeface="Helvetica" panose="020B0604020202020204" pitchFamily="34" charset="0"/>
                <a:cs typeface="Helvetica" panose="020B0604020202020204" pitchFamily="34" charset="0"/>
              </a:rPr>
              <a:t>Private University completers, 2013-2015 average (</a:t>
            </a:r>
            <a:r>
              <a:rPr lang="en-US" dirty="0" err="1" smtClean="0">
                <a:latin typeface="Helvetica" panose="020B0604020202020204" pitchFamily="34" charset="0"/>
                <a:cs typeface="Helvetica" panose="020B0604020202020204" pitchFamily="34" charset="0"/>
              </a:rPr>
              <a:t>iPEDS</a:t>
            </a:r>
            <a:r>
              <a:rPr lang="en-US" dirty="0" smtClean="0">
                <a:latin typeface="Helvetica" panose="020B0604020202020204" pitchFamily="34" charset="0"/>
                <a:cs typeface="Helvetica" panose="020B0604020202020204" pitchFamily="34" charset="0"/>
              </a:rPr>
              <a:t>),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29</a:t>
            </a:fld>
            <a:endParaRPr lang="en-US"/>
          </a:p>
        </p:txBody>
      </p:sp>
    </p:spTree>
    <p:extLst>
      <p:ext uri="{BB962C8B-B14F-4D97-AF65-F5344CB8AC3E}">
        <p14:creationId xmlns:p14="http://schemas.microsoft.com/office/powerpoint/2010/main" val="3031034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Agenda</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Helvetica" panose="020B0604020202020204" pitchFamily="34" charset="0"/>
                <a:cs typeface="Helvetica" panose="020B0604020202020204" pitchFamily="34" charset="0"/>
              </a:rPr>
              <a:t>Regional Planning Context</a:t>
            </a:r>
          </a:p>
          <a:p>
            <a:pPr lvl="1"/>
            <a:r>
              <a:rPr lang="en-US" dirty="0" smtClean="0">
                <a:latin typeface="Helvetica" panose="020B0604020202020204" pitchFamily="34" charset="0"/>
                <a:cs typeface="Helvetica" panose="020B0604020202020204" pitchFamily="34" charset="0"/>
              </a:rPr>
              <a:t>Regional planning timeline</a:t>
            </a:r>
          </a:p>
          <a:p>
            <a:pPr lvl="1"/>
            <a:r>
              <a:rPr lang="en-US" dirty="0" smtClean="0">
                <a:latin typeface="Helvetica" panose="020B0604020202020204" pitchFamily="34" charset="0"/>
                <a:cs typeface="Helvetica" panose="020B0604020202020204" pitchFamily="34" charset="0"/>
              </a:rPr>
              <a:t>Blueprint structure</a:t>
            </a:r>
          </a:p>
          <a:p>
            <a:r>
              <a:rPr lang="en-US" dirty="0" smtClean="0">
                <a:latin typeface="Helvetica" panose="020B0604020202020204" pitchFamily="34" charset="0"/>
                <a:cs typeface="Helvetica" panose="020B0604020202020204" pitchFamily="34" charset="0"/>
              </a:rPr>
              <a:t>Regional Demographic Context</a:t>
            </a:r>
          </a:p>
          <a:p>
            <a:pPr lvl="1"/>
            <a:r>
              <a:rPr lang="en-US" dirty="0" smtClean="0">
                <a:latin typeface="Helvetica" panose="020B0604020202020204" pitchFamily="34" charset="0"/>
                <a:cs typeface="Helvetica" panose="020B0604020202020204" pitchFamily="34" charset="0"/>
              </a:rPr>
              <a:t>State and Regional Demographics on the Workforce</a:t>
            </a:r>
          </a:p>
          <a:p>
            <a:r>
              <a:rPr lang="en-US" dirty="0" smtClean="0">
                <a:latin typeface="Helvetica" panose="020B0604020202020204" pitchFamily="34" charset="0"/>
                <a:cs typeface="Helvetica" panose="020B0604020202020204" pitchFamily="34" charset="0"/>
              </a:rPr>
              <a:t>Framing the Data Process to Identify Priority Industries/Occupations</a:t>
            </a:r>
          </a:p>
          <a:p>
            <a:pPr lvl="1"/>
            <a:r>
              <a:rPr lang="en-US" dirty="0" smtClean="0">
                <a:latin typeface="Helvetica" panose="020B0604020202020204" pitchFamily="34" charset="0"/>
                <a:cs typeface="Helvetica" panose="020B0604020202020204" pitchFamily="34" charset="0"/>
              </a:rPr>
              <a:t>Region’s Preliminary Criteria</a:t>
            </a:r>
          </a:p>
          <a:p>
            <a:pPr lvl="1"/>
            <a:r>
              <a:rPr lang="en-US" dirty="0" smtClean="0">
                <a:latin typeface="Helvetica" panose="020B0604020202020204" pitchFamily="34" charset="0"/>
                <a:cs typeface="Helvetica" panose="020B0604020202020204" pitchFamily="34" charset="0"/>
              </a:rPr>
              <a:t>Confirming Industry Priorities</a:t>
            </a:r>
          </a:p>
          <a:p>
            <a:pPr lvl="1"/>
            <a:r>
              <a:rPr lang="en-US" dirty="0" smtClean="0">
                <a:latin typeface="Helvetica" panose="020B0604020202020204" pitchFamily="34" charset="0"/>
                <a:cs typeface="Helvetica" panose="020B0604020202020204" pitchFamily="34" charset="0"/>
              </a:rPr>
              <a:t>Review Occupational Gap Priorities</a:t>
            </a:r>
          </a:p>
          <a:p>
            <a:pPr lvl="1"/>
            <a:r>
              <a:rPr lang="en-US" dirty="0" smtClean="0">
                <a:latin typeface="Helvetica" panose="020B0604020202020204" pitchFamily="34" charset="0"/>
                <a:cs typeface="Helvetica" panose="020B0604020202020204" pitchFamily="34" charset="0"/>
              </a:rPr>
              <a:t>Data Tool</a:t>
            </a:r>
          </a:p>
          <a:p>
            <a:pPr lvl="1"/>
            <a:endParaRPr lang="en-US" dirty="0" smtClean="0">
              <a:latin typeface="Helvetica" panose="020B0604020202020204" pitchFamily="34" charset="0"/>
              <a:cs typeface="Helvetica" panose="020B0604020202020204" pitchFamily="34" charset="0"/>
            </a:endParaRPr>
          </a:p>
        </p:txBody>
      </p:sp>
      <p:sp>
        <p:nvSpPr>
          <p:cNvPr id="4" name="Rectangle 3"/>
          <p:cNvSpPr/>
          <p:nvPr/>
        </p:nvSpPr>
        <p:spPr>
          <a:xfrm>
            <a:off x="609441" y="240269"/>
            <a:ext cx="986167"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a:t>
            </a:fld>
            <a:endParaRPr lang="en-US"/>
          </a:p>
        </p:txBody>
      </p:sp>
    </p:spTree>
    <p:extLst>
      <p:ext uri="{BB962C8B-B14F-4D97-AF65-F5344CB8AC3E}">
        <p14:creationId xmlns:p14="http://schemas.microsoft.com/office/powerpoint/2010/main" val="453411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905675473"/>
              </p:ext>
            </p:extLst>
          </p:nvPr>
        </p:nvGraphicFramePr>
        <p:xfrm>
          <a:off x="628178" y="1704947"/>
          <a:ext cx="11257434" cy="45558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441" y="274638"/>
            <a:ext cx="11579384" cy="1143000"/>
          </a:xfrm>
        </p:spPr>
        <p:txBody>
          <a:bodyPr>
            <a:normAutofit/>
          </a:bodyPr>
          <a:lstStyle/>
          <a:p>
            <a:pPr algn="l"/>
            <a:r>
              <a:rPr lang="en-US" sz="2800" dirty="0" smtClean="0">
                <a:latin typeface="Helvetica" panose="020B0604020202020204" pitchFamily="34" charset="0"/>
                <a:cs typeface="Helvetica" panose="020B0604020202020204" pitchFamily="34" charset="0"/>
              </a:rPr>
              <a:t>More Openings than Qualified: </a:t>
            </a:r>
            <a:r>
              <a:rPr lang="en-US" sz="2800" dirty="0" smtClean="0">
                <a:solidFill>
                  <a:srgbClr val="00B050"/>
                </a:solidFill>
                <a:latin typeface="Helvetica" panose="020B0604020202020204" pitchFamily="34" charset="0"/>
                <a:cs typeface="Helvetica" panose="020B0604020202020204" pitchFamily="34" charset="0"/>
              </a:rPr>
              <a:t>Regional</a:t>
            </a:r>
            <a:r>
              <a:rPr lang="en-US" sz="2800" dirty="0" smtClean="0">
                <a:latin typeface="Helvetica" panose="020B0604020202020204" pitchFamily="34" charset="0"/>
                <a:cs typeface="Helvetica" panose="020B0604020202020204" pitchFamily="34" charset="0"/>
              </a:rPr>
              <a:t> Sub-BA Occupations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4"/>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Among all occupations requiring an Associates or Certificate, computer/IT, healthcare support occupations, engineering and tech, transportation, and a number of installation professions face supply gaps.</a:t>
            </a:r>
            <a:endParaRPr lang="en-US" sz="1300" dirty="0">
              <a:latin typeface="Helvetica" panose="020B0604020202020204" pitchFamily="34" charset="0"/>
              <a:cs typeface="Helvetica" panose="020B0604020202020204" pitchFamily="34" charset="0"/>
            </a:endParaRPr>
          </a:p>
        </p:txBody>
      </p:sp>
      <p:sp>
        <p:nvSpPr>
          <p:cNvPr id="9" name="Rectangle 8"/>
          <p:cNvSpPr/>
          <p:nvPr/>
        </p:nvSpPr>
        <p:spPr>
          <a:xfrm>
            <a:off x="560043" y="6260812"/>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postsecondary non-degree award, some college, or an Associate’s Degree, 20+ only</a:t>
            </a:r>
            <a:endParaRPr lang="en-US" sz="1300" i="1" dirty="0">
              <a:latin typeface="Helvetica" panose="020B0604020202020204" pitchFamily="34" charset="0"/>
              <a:cs typeface="Helvetica" panose="020B0604020202020204" pitchFamily="34" charset="0"/>
            </a:endParaRPr>
          </a:p>
        </p:txBody>
      </p:sp>
      <p:sp>
        <p:nvSpPr>
          <p:cNvPr id="21" name="Rectangle 20"/>
          <p:cNvSpPr/>
          <p:nvPr/>
        </p:nvSpPr>
        <p:spPr>
          <a:xfrm>
            <a:off x="609441" y="655096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3" name="TextBox 2"/>
          <p:cNvSpPr txBox="1"/>
          <p:nvPr/>
        </p:nvSpPr>
        <p:spPr>
          <a:xfrm>
            <a:off x="9066212" y="2606932"/>
            <a:ext cx="685800" cy="92333"/>
          </a:xfrm>
          <a:prstGeom prst="rect">
            <a:avLst/>
          </a:prstGeom>
          <a:solidFill>
            <a:srgbClr val="FC42E1"/>
          </a:solidFill>
        </p:spPr>
        <p:txBody>
          <a:bodyPr wrap="square" rtlCol="0">
            <a:spAutoFit/>
          </a:bodyPr>
          <a:lstStyle/>
          <a:p>
            <a:endParaRPr lang="en-US" dirty="0"/>
          </a:p>
        </p:txBody>
      </p:sp>
      <p:sp>
        <p:nvSpPr>
          <p:cNvPr id="5" name="TextBox 4"/>
          <p:cNvSpPr txBox="1"/>
          <p:nvPr/>
        </p:nvSpPr>
        <p:spPr>
          <a:xfrm>
            <a:off x="9752012" y="2514600"/>
            <a:ext cx="1382110" cy="261610"/>
          </a:xfrm>
          <a:prstGeom prst="rect">
            <a:avLst/>
          </a:prstGeom>
          <a:noFill/>
        </p:spPr>
        <p:txBody>
          <a:bodyPr wrap="none" rtlCol="0">
            <a:spAutoFit/>
          </a:bodyPr>
          <a:lstStyle/>
          <a:p>
            <a:r>
              <a:rPr lang="en-US" sz="1100" dirty="0" smtClean="0">
                <a:latin typeface="Helvetica" panose="020B0604020202020204" pitchFamily="34" charset="0"/>
                <a:cs typeface="Helvetica" panose="020B0604020202020204" pitchFamily="34" charset="0"/>
              </a:rPr>
              <a:t>4 Star Occupations</a:t>
            </a:r>
            <a:endParaRPr lang="en-US" sz="11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30</a:t>
            </a:fld>
            <a:endParaRPr lang="en-US"/>
          </a:p>
        </p:txBody>
      </p:sp>
      <p:sp>
        <p:nvSpPr>
          <p:cNvPr id="13" name="TextBox 12"/>
          <p:cNvSpPr txBox="1"/>
          <p:nvPr/>
        </p:nvSpPr>
        <p:spPr>
          <a:xfrm>
            <a:off x="9083024" y="2867340"/>
            <a:ext cx="685800" cy="92333"/>
          </a:xfrm>
          <a:prstGeom prst="rect">
            <a:avLst/>
          </a:prstGeom>
          <a:solidFill>
            <a:schemeClr val="accent6"/>
          </a:solidFill>
        </p:spPr>
        <p:txBody>
          <a:bodyPr wrap="square" rtlCol="0">
            <a:spAutoFit/>
          </a:bodyPr>
          <a:lstStyle/>
          <a:p>
            <a:endParaRPr lang="en-US" dirty="0"/>
          </a:p>
        </p:txBody>
      </p:sp>
      <p:sp>
        <p:nvSpPr>
          <p:cNvPr id="14" name="TextBox 13"/>
          <p:cNvSpPr txBox="1"/>
          <p:nvPr/>
        </p:nvSpPr>
        <p:spPr>
          <a:xfrm>
            <a:off x="9768824" y="2775008"/>
            <a:ext cx="1382110" cy="261610"/>
          </a:xfrm>
          <a:prstGeom prst="rect">
            <a:avLst/>
          </a:prstGeom>
          <a:noFill/>
        </p:spPr>
        <p:txBody>
          <a:bodyPr wrap="none" rtlCol="0">
            <a:spAutoFit/>
          </a:bodyPr>
          <a:lstStyle/>
          <a:p>
            <a:r>
              <a:rPr lang="en-US" sz="1100" dirty="0" smtClean="0">
                <a:latin typeface="Helvetica" panose="020B0604020202020204" pitchFamily="34" charset="0"/>
                <a:cs typeface="Helvetica" panose="020B0604020202020204" pitchFamily="34" charset="0"/>
              </a:rPr>
              <a:t>3 Star Occupations</a:t>
            </a:r>
            <a:endParaRPr lang="en-US"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48148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solidFill>
                  <a:schemeClr val="accent1"/>
                </a:solidFill>
                <a:latin typeface="Helvetica" panose="020B0604020202020204" pitchFamily="34" charset="0"/>
                <a:cs typeface="Helvetica" panose="020B0604020202020204" pitchFamily="34" charset="0"/>
              </a:rPr>
              <a:t>State</a:t>
            </a:r>
            <a:r>
              <a:rPr lang="en-US" sz="2800" dirty="0" smtClean="0">
                <a:latin typeface="Helvetica" panose="020B0604020202020204" pitchFamily="34" charset="0"/>
                <a:cs typeface="Helvetica" panose="020B0604020202020204" pitchFamily="34" charset="0"/>
              </a:rPr>
              <a:t> Supply Gap Overview: BA Clusters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4"/>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Sales, Healthcare, Management, and Computer and Mathematical Occupations average the lowest ratios of qualified individuals per opening at the BA level.</a:t>
            </a:r>
            <a:endParaRPr lang="en-US" sz="1300" dirty="0">
              <a:latin typeface="Helvetica" panose="020B0604020202020204" pitchFamily="34" charset="0"/>
              <a:cs typeface="Helvetica" panose="020B0604020202020204" pitchFamily="34" charset="0"/>
            </a:endParaRPr>
          </a:p>
        </p:txBody>
      </p:sp>
      <p:sp>
        <p:nvSpPr>
          <p:cNvPr id="9" name="Rectangle 8"/>
          <p:cNvSpPr/>
          <p:nvPr/>
        </p:nvSpPr>
        <p:spPr>
          <a:xfrm>
            <a:off x="628178" y="5943600"/>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Bachelor’s Degree, Demand Index 100+ Only </a:t>
            </a:r>
            <a:endParaRPr lang="en-US" sz="1300" i="1" dirty="0">
              <a:latin typeface="Helvetica" panose="020B0604020202020204" pitchFamily="34" charset="0"/>
              <a:cs typeface="Helvetica"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832101286"/>
              </p:ext>
            </p:extLst>
          </p:nvPr>
        </p:nvGraphicFramePr>
        <p:xfrm>
          <a:off x="760412" y="1905000"/>
          <a:ext cx="10515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8" name="TextBox 7"/>
          <p:cNvSpPr txBox="1"/>
          <p:nvPr/>
        </p:nvSpPr>
        <p:spPr>
          <a:xfrm>
            <a:off x="9457115" y="2683133"/>
            <a:ext cx="342900" cy="46166"/>
          </a:xfrm>
          <a:prstGeom prst="rect">
            <a:avLst/>
          </a:prstGeom>
          <a:solidFill>
            <a:schemeClr val="accent6"/>
          </a:solidFill>
        </p:spPr>
        <p:txBody>
          <a:bodyPr wrap="square" rtlCol="0">
            <a:spAutoFit/>
          </a:bodyPr>
          <a:lstStyle/>
          <a:p>
            <a:endParaRPr lang="en-US" dirty="0"/>
          </a:p>
        </p:txBody>
      </p:sp>
      <p:sp>
        <p:nvSpPr>
          <p:cNvPr id="11" name="TextBox 10"/>
          <p:cNvSpPr txBox="1"/>
          <p:nvPr/>
        </p:nvSpPr>
        <p:spPr>
          <a:xfrm>
            <a:off x="9749316" y="2590800"/>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Supply, Ratio &gt;1</a:t>
            </a:r>
            <a:endParaRPr lang="en-US" sz="800" dirty="0">
              <a:latin typeface="Helvetica" panose="020B0604020202020204" pitchFamily="34" charset="0"/>
              <a:cs typeface="Helvetica" panose="020B0604020202020204" pitchFamily="34" charset="0"/>
            </a:endParaRPr>
          </a:p>
        </p:txBody>
      </p:sp>
      <p:sp>
        <p:nvSpPr>
          <p:cNvPr id="12" name="TextBox 11"/>
          <p:cNvSpPr txBox="1"/>
          <p:nvPr/>
        </p:nvSpPr>
        <p:spPr>
          <a:xfrm>
            <a:off x="9447212" y="2835533"/>
            <a:ext cx="342900" cy="46166"/>
          </a:xfrm>
          <a:prstGeom prst="rect">
            <a:avLst/>
          </a:prstGeom>
          <a:solidFill>
            <a:schemeClr val="accent5"/>
          </a:solidFill>
        </p:spPr>
        <p:txBody>
          <a:bodyPr wrap="square" rtlCol="0">
            <a:spAutoFit/>
          </a:bodyPr>
          <a:lstStyle/>
          <a:p>
            <a:endParaRPr lang="en-US" dirty="0"/>
          </a:p>
        </p:txBody>
      </p:sp>
      <p:sp>
        <p:nvSpPr>
          <p:cNvPr id="14" name="TextBox 13"/>
          <p:cNvSpPr txBox="1"/>
          <p:nvPr/>
        </p:nvSpPr>
        <p:spPr>
          <a:xfrm>
            <a:off x="9739413" y="2743200"/>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Supply, Ratio &lt;1</a:t>
            </a:r>
            <a:endParaRPr lang="en-US" sz="8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31</a:t>
            </a:fld>
            <a:endParaRPr lang="en-US"/>
          </a:p>
        </p:txBody>
      </p:sp>
    </p:spTree>
    <p:extLst>
      <p:ext uri="{BB962C8B-B14F-4D97-AF65-F5344CB8AC3E}">
        <p14:creationId xmlns:p14="http://schemas.microsoft.com/office/powerpoint/2010/main" val="2507850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latin typeface="Helvetica" panose="020B0604020202020204" pitchFamily="34" charset="0"/>
                <a:cs typeface="Helvetica" panose="020B0604020202020204" pitchFamily="34" charset="0"/>
              </a:rPr>
              <a:t>More Openings than Qualified: </a:t>
            </a:r>
            <a:r>
              <a:rPr lang="en-US" sz="2800" dirty="0">
                <a:solidFill>
                  <a:schemeClr val="accent1"/>
                </a:solidFill>
                <a:latin typeface="Helvetica" panose="020B0604020202020204" pitchFamily="34" charset="0"/>
                <a:cs typeface="Helvetica" panose="020B0604020202020204" pitchFamily="34" charset="0"/>
              </a:rPr>
              <a:t>State </a:t>
            </a:r>
            <a:r>
              <a:rPr lang="en-US" sz="2800" dirty="0" smtClean="0">
                <a:latin typeface="Helvetica" panose="020B0604020202020204" pitchFamily="34" charset="0"/>
                <a:cs typeface="Helvetica" panose="020B0604020202020204" pitchFamily="34" charset="0"/>
              </a:rPr>
              <a:t>BA Occupations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9" name="Rectangle 8"/>
          <p:cNvSpPr/>
          <p:nvPr/>
        </p:nvSpPr>
        <p:spPr>
          <a:xfrm>
            <a:off x="628178" y="5943600"/>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Bachelor’s Degree, 4 and 5 stars, Demand Index 100+ only</a:t>
            </a:r>
            <a:endParaRPr lang="en-US" sz="1300" i="1" dirty="0">
              <a:latin typeface="Helvetica" panose="020B0604020202020204" pitchFamily="34" charset="0"/>
              <a:cs typeface="Helvetica" panose="020B0604020202020204" pitchFamily="34" charset="0"/>
            </a:endParaRPr>
          </a:p>
        </p:txBody>
      </p:sp>
      <p:graphicFrame>
        <p:nvGraphicFramePr>
          <p:cNvPr id="21" name="Chart 20"/>
          <p:cNvGraphicFramePr>
            <a:graphicFrameLocks/>
          </p:cNvGraphicFramePr>
          <p:nvPr>
            <p:extLst>
              <p:ext uri="{D42A27DB-BD31-4B8C-83A1-F6EECF244321}">
                <p14:modId xmlns:p14="http://schemas.microsoft.com/office/powerpoint/2010/main" val="3209720994"/>
              </p:ext>
            </p:extLst>
          </p:nvPr>
        </p:nvGraphicFramePr>
        <p:xfrm>
          <a:off x="760412" y="1581150"/>
          <a:ext cx="10311104" cy="428625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684212" y="1079212"/>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 number of 4 and 5 star occupations, largely in STEM fields, are in short supply.</a:t>
            </a:r>
            <a:endParaRPr lang="en-US" sz="1300" dirty="0">
              <a:latin typeface="Helvetica" panose="020B0604020202020204" pitchFamily="34" charset="0"/>
              <a:cs typeface="Helvetica" panose="020B0604020202020204" pitchFamily="34" charset="0"/>
            </a:endParaRPr>
          </a:p>
        </p:txBody>
      </p:sp>
      <p:sp>
        <p:nvSpPr>
          <p:cNvPr id="23" name="Rectangle 22"/>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32</a:t>
            </a:fld>
            <a:endParaRPr lang="en-US"/>
          </a:p>
        </p:txBody>
      </p:sp>
    </p:spTree>
    <p:extLst>
      <p:ext uri="{BB962C8B-B14F-4D97-AF65-F5344CB8AC3E}">
        <p14:creationId xmlns:p14="http://schemas.microsoft.com/office/powerpoint/2010/main" val="3649334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159178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3" y="1414590"/>
            <a:ext cx="10895172" cy="4681410"/>
          </a:xfrm>
        </p:spPr>
        <p:txBody>
          <a:bodyPr>
            <a:normAutofit fontScale="92500"/>
          </a:bodyPr>
          <a:lstStyle/>
          <a:p>
            <a:pPr marL="0" indent="0">
              <a:buNone/>
            </a:pPr>
            <a:r>
              <a:rPr lang="en-US" dirty="0" smtClean="0">
                <a:latin typeface="Helvetica" charset="0"/>
                <a:ea typeface="Helvetica" charset="0"/>
                <a:cs typeface="Helvetica" charset="0"/>
              </a:rPr>
              <a:t>Associate’s, Some college, Post-secondary Certificate</a:t>
            </a:r>
          </a:p>
          <a:p>
            <a:r>
              <a:rPr lang="en-US" dirty="0" smtClean="0">
                <a:latin typeface="Helvetica" charset="0"/>
                <a:ea typeface="Helvetica" charset="0"/>
                <a:cs typeface="Helvetica" charset="0"/>
              </a:rPr>
              <a:t>In Central MA, a specific set of 3 and 4 star occupations face supply gaps – most notably in healthcare support, computer support/IT, installation, and transportation fields.</a:t>
            </a:r>
            <a:endParaRPr lang="en-US" dirty="0">
              <a:latin typeface="Helvetica" charset="0"/>
              <a:ea typeface="Helvetica" charset="0"/>
              <a:cs typeface="Helvetica" charset="0"/>
            </a:endParaRPr>
          </a:p>
          <a:p>
            <a:pPr marL="0" indent="0">
              <a:buNone/>
            </a:pPr>
            <a:r>
              <a:rPr lang="en-US" dirty="0" smtClean="0">
                <a:latin typeface="Helvetica" charset="0"/>
                <a:ea typeface="Helvetica" charset="0"/>
                <a:cs typeface="Helvetica" charset="0"/>
              </a:rPr>
              <a:t>Bachelor’s Degree</a:t>
            </a:r>
          </a:p>
          <a:p>
            <a:r>
              <a:rPr lang="en-US" dirty="0" smtClean="0">
                <a:latin typeface="Helvetica" charset="0"/>
                <a:ea typeface="Helvetica" charset="0"/>
                <a:cs typeface="Helvetica" charset="0"/>
              </a:rPr>
              <a:t>Across the State, we expect supply gaps in 4 and 5 star occupations primarily in STEM fields, with an emphasis on Healthcare and Computer and Mathematical occupations.</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33</a:t>
            </a:fld>
            <a:endParaRPr lang="en-US"/>
          </a:p>
        </p:txBody>
      </p:sp>
    </p:spTree>
    <p:extLst>
      <p:ext uri="{BB962C8B-B14F-4D97-AF65-F5344CB8AC3E}">
        <p14:creationId xmlns:p14="http://schemas.microsoft.com/office/powerpoint/2010/main" val="639025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Regional Industry/Occupation Priorities, Sub-BA</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839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Occupation Priorities</a:t>
            </a:r>
            <a:endParaRPr lang="en-US" sz="12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2958665872"/>
              </p:ext>
            </p:extLst>
          </p:nvPr>
        </p:nvGraphicFramePr>
        <p:xfrm>
          <a:off x="684212" y="1138665"/>
          <a:ext cx="11201402" cy="5484882"/>
        </p:xfrm>
        <a:graphic>
          <a:graphicData uri="http://schemas.openxmlformats.org/drawingml/2006/table">
            <a:tbl>
              <a:tblPr firstRow="1" bandRow="1">
                <a:tableStyleId>{5940675A-B579-460E-94D1-54222C63F5DA}</a:tableStyleId>
              </a:tblPr>
              <a:tblGrid>
                <a:gridCol w="1262768"/>
                <a:gridCol w="1827274"/>
                <a:gridCol w="1699523"/>
                <a:gridCol w="1699523"/>
                <a:gridCol w="1776774"/>
                <a:gridCol w="1545021"/>
                <a:gridCol w="1390519"/>
              </a:tblGrid>
              <a:tr h="620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Industry Priorities</a:t>
                      </a:r>
                    </a:p>
                    <a:p>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Supply Gap</a:t>
                      </a:r>
                      <a:r>
                        <a:rPr lang="en-US" sz="1100" b="1" baseline="0" dirty="0" smtClean="0">
                          <a:solidFill>
                            <a:schemeClr val="tx1"/>
                          </a:solidFill>
                          <a:latin typeface="Helvetica" panose="020B0604020202020204" pitchFamily="34" charset="0"/>
                          <a:cs typeface="Helvetica" panose="020B0604020202020204" pitchFamily="34" charset="0"/>
                        </a:rPr>
                        <a:t>, 4-</a:t>
                      </a:r>
                      <a:r>
                        <a:rPr lang="en-US" sz="1100" b="1" dirty="0" smtClean="0">
                          <a:solidFill>
                            <a:schemeClr val="tx1"/>
                          </a:solidFill>
                          <a:latin typeface="Helvetica" panose="020B0604020202020204" pitchFamily="34" charset="0"/>
                          <a:cs typeface="Helvetica" panose="020B0604020202020204" pitchFamily="34" charset="0"/>
                        </a:rPr>
                        <a:t>5 Star, Associates/Cert/Some College</a:t>
                      </a:r>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Supply Gap, </a:t>
                      </a:r>
                      <a:r>
                        <a:rPr lang="en-US" sz="1100" b="1" baseline="0" dirty="0" smtClean="0">
                          <a:solidFill>
                            <a:schemeClr val="tx1"/>
                          </a:solidFill>
                          <a:latin typeface="Helvetica" panose="020B0604020202020204" pitchFamily="34" charset="0"/>
                          <a:cs typeface="Helvetica" panose="020B0604020202020204" pitchFamily="34" charset="0"/>
                        </a:rPr>
                        <a:t>1-3 Star, </a:t>
                      </a:r>
                      <a:r>
                        <a:rPr lang="en-US" sz="1100" b="1" dirty="0" smtClean="0">
                          <a:solidFill>
                            <a:schemeClr val="tx1"/>
                          </a:solidFill>
                          <a:latin typeface="Helvetica" panose="020B0604020202020204" pitchFamily="34" charset="0"/>
                          <a:cs typeface="Helvetica" panose="020B0604020202020204" pitchFamily="34" charset="0"/>
                        </a:rPr>
                        <a:t>Associates/Cert/Some College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High Indexed</a:t>
                      </a:r>
                      <a:r>
                        <a:rPr lang="en-US" sz="1100" b="1" baseline="0" dirty="0" smtClean="0">
                          <a:solidFill>
                            <a:schemeClr val="tx1"/>
                          </a:solidFill>
                          <a:latin typeface="Helvetica" panose="020B0604020202020204" pitchFamily="34" charset="0"/>
                          <a:cs typeface="Helvetica" panose="020B0604020202020204" pitchFamily="34" charset="0"/>
                        </a:rPr>
                        <a:t> Demand</a:t>
                      </a:r>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4 and 5 Star Occupations, HS or Below</a:t>
                      </a:r>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Career Pathway Entryway</a:t>
                      </a:r>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Supportive</a:t>
                      </a:r>
                      <a:r>
                        <a:rPr lang="en-US" sz="1100" b="1" baseline="0" dirty="0" smtClean="0">
                          <a:solidFill>
                            <a:schemeClr val="tx1"/>
                          </a:solidFill>
                          <a:latin typeface="Helvetica" panose="020B0604020202020204" pitchFamily="34" charset="0"/>
                          <a:cs typeface="Helvetica" panose="020B0604020202020204" pitchFamily="34" charset="0"/>
                        </a:rPr>
                        <a:t> Employer/Aligned with Econ Dev</a:t>
                      </a:r>
                      <a:endParaRPr lang="en-US" sz="1100" b="1" dirty="0">
                        <a:solidFill>
                          <a:schemeClr val="tx1"/>
                        </a:solidFill>
                        <a:latin typeface="Helvetica" panose="020B0604020202020204" pitchFamily="34" charset="0"/>
                        <a:cs typeface="Helvetica" panose="020B0604020202020204" pitchFamily="34" charset="0"/>
                      </a:endParaRPr>
                    </a:p>
                  </a:txBody>
                  <a:tcPr/>
                </a:tc>
              </a:tr>
              <a:tr h="751732">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1. Construction</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Heating,</a:t>
                      </a:r>
                      <a:r>
                        <a:rPr lang="en-US" sz="1100" baseline="0" dirty="0" smtClean="0">
                          <a:solidFill>
                            <a:schemeClr val="tx1"/>
                          </a:solidFill>
                          <a:latin typeface="Helvetica" panose="020B0604020202020204" pitchFamily="34" charset="0"/>
                          <a:cs typeface="Helvetica" panose="020B0604020202020204" pitchFamily="34" charset="0"/>
                        </a:rPr>
                        <a:t> A/C, Refrigeration Mechanics and Installers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i="0" dirty="0" smtClean="0">
                          <a:solidFill>
                            <a:schemeClr val="tx1"/>
                          </a:solidFill>
                          <a:latin typeface="Helvetica" panose="020B0604020202020204" pitchFamily="34" charset="0"/>
                          <a:cs typeface="Helvetica" panose="020B0604020202020204" pitchFamily="34" charset="0"/>
                        </a:rPr>
                        <a:t>Construction</a:t>
                      </a:r>
                      <a:r>
                        <a:rPr lang="en-US" sz="1100" i="0" baseline="0" dirty="0" smtClean="0">
                          <a:solidFill>
                            <a:schemeClr val="tx1"/>
                          </a:solidFill>
                          <a:latin typeface="Helvetica" panose="020B0604020202020204" pitchFamily="34" charset="0"/>
                          <a:cs typeface="Helvetica" panose="020B0604020202020204" pitchFamily="34" charset="0"/>
                        </a:rPr>
                        <a:t> Laborers</a:t>
                      </a:r>
                    </a:p>
                    <a:p>
                      <a:r>
                        <a:rPr lang="en-US" sz="1100" i="0" baseline="0" dirty="0" smtClean="0">
                          <a:solidFill>
                            <a:schemeClr val="tx1"/>
                          </a:solidFill>
                          <a:latin typeface="Helvetica" panose="020B0604020202020204" pitchFamily="34" charset="0"/>
                          <a:cs typeface="Helvetica" panose="020B0604020202020204" pitchFamily="34" charset="0"/>
                        </a:rPr>
                        <a:t>Carpenters</a:t>
                      </a:r>
                    </a:p>
                    <a:p>
                      <a:r>
                        <a:rPr lang="en-US" sz="1100" i="0" baseline="0" dirty="0" smtClean="0">
                          <a:solidFill>
                            <a:schemeClr val="tx1"/>
                          </a:solidFill>
                          <a:latin typeface="Helvetica" panose="020B0604020202020204" pitchFamily="34" charset="0"/>
                          <a:cs typeface="Helvetica" panose="020B0604020202020204" pitchFamily="34" charset="0"/>
                        </a:rPr>
                        <a:t>Electricians</a:t>
                      </a:r>
                    </a:p>
                    <a:p>
                      <a:r>
                        <a:rPr lang="en-US" sz="1100" i="0" baseline="0" dirty="0" smtClean="0">
                          <a:solidFill>
                            <a:schemeClr val="tx1"/>
                          </a:solidFill>
                          <a:latin typeface="Helvetica" panose="020B0604020202020204" pitchFamily="34" charset="0"/>
                          <a:cs typeface="Helvetica" panose="020B0604020202020204" pitchFamily="34" charset="0"/>
                        </a:rPr>
                        <a:t>Plumbers</a:t>
                      </a:r>
                      <a:endParaRPr lang="en-US" sz="1100" i="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i="1" dirty="0" smtClean="0">
                          <a:solidFill>
                            <a:schemeClr val="tx1"/>
                          </a:solidFill>
                          <a:latin typeface="Helvetica" panose="020B0604020202020204" pitchFamily="34" charset="0"/>
                          <a:cs typeface="Helvetica" panose="020B0604020202020204" pitchFamily="34" charset="0"/>
                        </a:rPr>
                        <a:t>Helpers Carpenters</a:t>
                      </a:r>
                    </a:p>
                    <a:p>
                      <a:r>
                        <a:rPr lang="en-US" sz="1100" i="1" dirty="0" smtClean="0">
                          <a:solidFill>
                            <a:schemeClr val="tx1"/>
                          </a:solidFill>
                          <a:latin typeface="Helvetica" panose="020B0604020202020204" pitchFamily="34" charset="0"/>
                          <a:cs typeface="Helvetica" panose="020B0604020202020204" pitchFamily="34" charset="0"/>
                        </a:rPr>
                        <a:t>Construction</a:t>
                      </a:r>
                      <a:r>
                        <a:rPr lang="en-US" sz="1100" i="1" baseline="0" dirty="0" smtClean="0">
                          <a:solidFill>
                            <a:schemeClr val="tx1"/>
                          </a:solidFill>
                          <a:latin typeface="Helvetica" panose="020B0604020202020204" pitchFamily="34" charset="0"/>
                          <a:cs typeface="Helvetica" panose="020B0604020202020204" pitchFamily="34" charset="0"/>
                        </a:rPr>
                        <a:t> Laborers</a:t>
                      </a:r>
                      <a:endParaRPr lang="en-US" sz="1100" i="1"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a:solidFill>
                          <a:schemeClr val="tx1"/>
                        </a:solidFill>
                        <a:latin typeface="Helvetica" panose="020B0604020202020204" pitchFamily="34" charset="0"/>
                        <a:cs typeface="Helvetica" panose="020B0604020202020204" pitchFamily="34" charset="0"/>
                      </a:endParaRPr>
                    </a:p>
                  </a:txBody>
                  <a:tcPr/>
                </a:tc>
              </a:tr>
              <a:tr h="460978">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2. Healthcare and Social Assistance</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Dental Hygienists</a:t>
                      </a:r>
                    </a:p>
                    <a:p>
                      <a:r>
                        <a:rPr lang="en-US" sz="1100" baseline="0" dirty="0" smtClean="0">
                          <a:solidFill>
                            <a:schemeClr val="tx1"/>
                          </a:solidFill>
                          <a:latin typeface="Helvetica" panose="020B0604020202020204" pitchFamily="34" charset="0"/>
                          <a:cs typeface="Helvetica" panose="020B0604020202020204" pitchFamily="34" charset="0"/>
                        </a:rPr>
                        <a:t>LPNs</a:t>
                      </a:r>
                    </a:p>
                    <a:p>
                      <a:r>
                        <a:rPr lang="en-US" sz="1100" baseline="0" dirty="0" smtClean="0">
                          <a:solidFill>
                            <a:schemeClr val="tx1"/>
                          </a:solidFill>
                          <a:latin typeface="Helvetica" panose="020B0604020202020204" pitchFamily="34" charset="0"/>
                          <a:cs typeface="Helvetica" panose="020B0604020202020204" pitchFamily="34" charset="0"/>
                        </a:rPr>
                        <a:t>Medical Clinical and Laboratory Techs</a:t>
                      </a:r>
                      <a:endParaRPr lang="en-US" sz="1100" dirty="0" smtClean="0">
                        <a:solidFill>
                          <a:schemeClr val="tx1"/>
                        </a:solidFill>
                        <a:latin typeface="Helvetica" panose="020B0604020202020204" pitchFamily="34" charset="0"/>
                        <a:cs typeface="Helvetica" panose="020B0604020202020204" pitchFamily="34" charset="0"/>
                      </a:endParaRPr>
                    </a:p>
                    <a:p>
                      <a:r>
                        <a:rPr lang="en-US" sz="1100" dirty="0" smtClean="0">
                          <a:solidFill>
                            <a:schemeClr val="tx1"/>
                          </a:solidFill>
                          <a:latin typeface="Helvetica" panose="020B0604020202020204" pitchFamily="34" charset="0"/>
                          <a:cs typeface="Helvetica" panose="020B0604020202020204" pitchFamily="34" charset="0"/>
                        </a:rPr>
                        <a:t>Physical Therapy</a:t>
                      </a:r>
                      <a:r>
                        <a:rPr lang="en-US" sz="1100" baseline="0" dirty="0" smtClean="0">
                          <a:solidFill>
                            <a:schemeClr val="tx1"/>
                          </a:solidFill>
                          <a:latin typeface="Helvetica" panose="020B0604020202020204" pitchFamily="34" charset="0"/>
                          <a:cs typeface="Helvetica" panose="020B0604020202020204" pitchFamily="34" charset="0"/>
                        </a:rPr>
                        <a:t> Assistants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Medical Equipment</a:t>
                      </a:r>
                      <a:r>
                        <a:rPr lang="en-US" sz="1100" baseline="0" dirty="0" smtClean="0">
                          <a:solidFill>
                            <a:schemeClr val="tx1"/>
                          </a:solidFill>
                          <a:latin typeface="Helvetica" panose="020B0604020202020204" pitchFamily="34" charset="0"/>
                          <a:cs typeface="Helvetica" panose="020B0604020202020204" pitchFamily="34" charset="0"/>
                        </a:rPr>
                        <a:t> Repairers</a:t>
                      </a:r>
                    </a:p>
                    <a:p>
                      <a:r>
                        <a:rPr lang="en-US" sz="1100" baseline="0" dirty="0" smtClean="0">
                          <a:solidFill>
                            <a:schemeClr val="tx1"/>
                          </a:solidFill>
                          <a:latin typeface="Helvetica" panose="020B0604020202020204" pitchFamily="34" charset="0"/>
                          <a:cs typeface="Helvetica" panose="020B0604020202020204" pitchFamily="34" charset="0"/>
                        </a:rPr>
                        <a:t>Nursing Assistants</a:t>
                      </a:r>
                    </a:p>
                    <a:p>
                      <a:r>
                        <a:rPr lang="en-US" sz="1100" baseline="0" dirty="0" smtClean="0">
                          <a:solidFill>
                            <a:schemeClr val="tx1"/>
                          </a:solidFill>
                          <a:latin typeface="Helvetica" panose="020B0604020202020204" pitchFamily="34" charset="0"/>
                          <a:cs typeface="Helvetica" panose="020B0604020202020204" pitchFamily="34" charset="0"/>
                        </a:rPr>
                        <a:t>Medical Records and Health Info Techs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0" dirty="0" smtClean="0">
                          <a:solidFill>
                            <a:schemeClr val="tx1"/>
                          </a:solidFill>
                          <a:latin typeface="Helvetica" panose="020B0604020202020204" pitchFamily="34" charset="0"/>
                          <a:cs typeface="Helvetica" panose="020B0604020202020204" pitchFamily="34" charset="0"/>
                        </a:rPr>
                        <a:t>Social and Human Service Assistants</a:t>
                      </a:r>
                    </a:p>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a:solidFill>
                          <a:schemeClr val="tx1"/>
                        </a:solidFill>
                        <a:latin typeface="Helvetica" panose="020B0604020202020204" pitchFamily="34" charset="0"/>
                        <a:cs typeface="Helvetica" panose="020B0604020202020204" pitchFamily="34" charset="0"/>
                      </a:endParaRPr>
                    </a:p>
                  </a:txBody>
                  <a:tcPr marL="6350" marR="6350" marT="635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baseline="0" dirty="0" smtClean="0">
                          <a:solidFill>
                            <a:schemeClr val="tx1"/>
                          </a:solidFill>
                          <a:latin typeface="Helvetica" panose="020B0604020202020204" pitchFamily="34" charset="0"/>
                          <a:cs typeface="Helvetica" panose="020B0604020202020204" pitchFamily="34" charset="0"/>
                        </a:rPr>
                        <a:t>Nursing Assistants</a:t>
                      </a:r>
                      <a:endParaRPr lang="en-US" sz="1100" i="1" dirty="0" smtClean="0">
                        <a:solidFill>
                          <a:schemeClr val="tx1"/>
                        </a:solidFill>
                        <a:latin typeface="Helvetica" panose="020B0604020202020204" pitchFamily="34" charset="0"/>
                        <a:cs typeface="Helvetica" panose="020B0604020202020204" pitchFamily="34" charset="0"/>
                      </a:endParaRPr>
                    </a:p>
                    <a:p>
                      <a:r>
                        <a:rPr lang="en-US" sz="1100" dirty="0" smtClean="0">
                          <a:solidFill>
                            <a:schemeClr val="tx1"/>
                          </a:solidFill>
                          <a:latin typeface="Helvetica" panose="020B0604020202020204" pitchFamily="34" charset="0"/>
                          <a:cs typeface="Helvetica" panose="020B0604020202020204" pitchFamily="34" charset="0"/>
                        </a:rPr>
                        <a:t>Personal Care Aides</a:t>
                      </a:r>
                    </a:p>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a:solidFill>
                          <a:schemeClr val="tx1"/>
                        </a:solidFill>
                        <a:latin typeface="Helvetica" panose="020B0604020202020204" pitchFamily="34" charset="0"/>
                        <a:cs typeface="Helvetica" panose="020B0604020202020204" pitchFamily="34" charset="0"/>
                      </a:endParaRPr>
                    </a:p>
                  </a:txBody>
                  <a:tcPr/>
                </a:tc>
              </a:tr>
              <a:tr h="881588">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3. Manufacturing</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Helvetica" panose="020B0604020202020204" pitchFamily="34" charset="0"/>
                          <a:cs typeface="Helvetica" panose="020B0604020202020204" pitchFamily="34" charset="0"/>
                        </a:rPr>
                        <a:t>Industrial Engineering Technicians</a:t>
                      </a:r>
                    </a:p>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Helvetica" panose="020B0604020202020204" pitchFamily="34" charset="0"/>
                          <a:cs typeface="Helvetica" panose="020B0604020202020204" pitchFamily="34" charset="0"/>
                        </a:rPr>
                        <a:t>First</a:t>
                      </a:r>
                      <a:r>
                        <a:rPr lang="en-US" sz="1100" baseline="0" dirty="0" smtClean="0">
                          <a:solidFill>
                            <a:schemeClr val="tx1"/>
                          </a:solidFill>
                          <a:latin typeface="Helvetica" panose="020B0604020202020204" pitchFamily="34" charset="0"/>
                          <a:cs typeface="Helvetica" panose="020B0604020202020204" pitchFamily="34" charset="0"/>
                        </a:rPr>
                        <a:t> Line Supervisors of Production and Operating Workers</a:t>
                      </a:r>
                      <a:endParaRPr lang="en-US" sz="1100" dirty="0" smtClean="0">
                        <a:solidFill>
                          <a:schemeClr val="tx1"/>
                        </a:solidFill>
                        <a:latin typeface="Helvetica" panose="020B0604020202020204" pitchFamily="34" charset="0"/>
                        <a:cs typeface="Helvetica" panose="020B0604020202020204" pitchFamily="34" charset="0"/>
                      </a:endParaRPr>
                    </a:p>
                    <a:p>
                      <a:endParaRPr lang="en-US" sz="1100" i="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i="0" dirty="0" smtClean="0">
                          <a:solidFill>
                            <a:schemeClr val="tx1"/>
                          </a:solidFill>
                          <a:latin typeface="Helvetica" panose="020B0604020202020204" pitchFamily="34" charset="0"/>
                          <a:cs typeface="Helvetica" panose="020B0604020202020204" pitchFamily="34" charset="0"/>
                        </a:rPr>
                        <a:t>Industrial</a:t>
                      </a:r>
                      <a:r>
                        <a:rPr lang="en-US" sz="1100" i="0" baseline="0" dirty="0" smtClean="0">
                          <a:solidFill>
                            <a:schemeClr val="tx1"/>
                          </a:solidFill>
                          <a:latin typeface="Helvetica" panose="020B0604020202020204" pitchFamily="34" charset="0"/>
                          <a:cs typeface="Helvetica" panose="020B0604020202020204" pitchFamily="34" charset="0"/>
                        </a:rPr>
                        <a:t> Machinery Mechanics</a:t>
                      </a:r>
                    </a:p>
                    <a:p>
                      <a:r>
                        <a:rPr lang="en-US" sz="1100" i="1" baseline="0" dirty="0" smtClean="0">
                          <a:solidFill>
                            <a:schemeClr val="tx1"/>
                          </a:solidFill>
                          <a:latin typeface="Helvetica" panose="020B0604020202020204" pitchFamily="34" charset="0"/>
                          <a:cs typeface="Helvetica" panose="020B0604020202020204" pitchFamily="34" charset="0"/>
                        </a:rPr>
                        <a:t>First Line Supervisors of Production/Operating Workers</a:t>
                      </a:r>
                    </a:p>
                    <a:p>
                      <a:endParaRPr lang="en-US" sz="1100" dirty="0">
                        <a:solidFill>
                          <a:schemeClr val="tx1"/>
                        </a:solidFill>
                        <a:latin typeface="Helvetica" panose="020B0604020202020204" pitchFamily="34" charset="0"/>
                        <a:cs typeface="Helvetica" panose="020B0604020202020204" pitchFamily="34" charset="0"/>
                      </a:endParaRPr>
                    </a:p>
                  </a:txBody>
                  <a:tcPr marL="6350" marR="6350" marT="635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Helvetica" panose="020B0604020202020204" pitchFamily="34" charset="0"/>
                          <a:cs typeface="Helvetica" panose="020B0604020202020204" pitchFamily="34" charset="0"/>
                        </a:rPr>
                        <a:t>Team Assemblers</a:t>
                      </a:r>
                    </a:p>
                  </a:txBody>
                  <a:tcPr/>
                </a:tc>
                <a:tc>
                  <a:txBody>
                    <a:bodyPr/>
                    <a:lstStyle/>
                    <a:p>
                      <a:endParaRPr lang="en-US" sz="1100">
                        <a:solidFill>
                          <a:schemeClr val="tx1"/>
                        </a:solidFill>
                        <a:latin typeface="Helvetica" panose="020B0604020202020204" pitchFamily="34" charset="0"/>
                        <a:cs typeface="Helvetica" panose="020B0604020202020204" pitchFamily="34" charset="0"/>
                      </a:endParaRPr>
                    </a:p>
                  </a:txBody>
                  <a:tcPr/>
                </a:tc>
              </a:tr>
              <a:tr h="1063347">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4. Professional and Technical Services (Life Sciences, Bio Med)</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Web Developers</a:t>
                      </a:r>
                    </a:p>
                    <a:p>
                      <a:r>
                        <a:rPr lang="en-US" sz="1100" dirty="0" smtClean="0">
                          <a:solidFill>
                            <a:schemeClr val="tx1"/>
                          </a:solidFill>
                          <a:latin typeface="Helvetica" panose="020B0604020202020204" pitchFamily="34" charset="0"/>
                          <a:cs typeface="Helvetica" panose="020B0604020202020204" pitchFamily="34" charset="0"/>
                        </a:rPr>
                        <a:t>Computer User Support Specialists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i="1" dirty="0" smtClean="0">
                          <a:solidFill>
                            <a:schemeClr val="tx1"/>
                          </a:solidFill>
                          <a:latin typeface="Helvetica" panose="020B0604020202020204" pitchFamily="34" charset="0"/>
                          <a:cs typeface="Helvetica" panose="020B0604020202020204" pitchFamily="34" charset="0"/>
                        </a:rPr>
                        <a:t>Computer User Support</a:t>
                      </a:r>
                      <a:r>
                        <a:rPr lang="en-US" sz="1100" i="1" baseline="0" dirty="0" smtClean="0">
                          <a:solidFill>
                            <a:schemeClr val="tx1"/>
                          </a:solidFill>
                          <a:latin typeface="Helvetica" panose="020B0604020202020204" pitchFamily="34" charset="0"/>
                          <a:cs typeface="Helvetica" panose="020B0604020202020204" pitchFamily="34" charset="0"/>
                        </a:rPr>
                        <a:t> Specialists</a:t>
                      </a:r>
                      <a:endParaRPr lang="en-US" sz="1100" i="1"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marL="6350" marR="6350" marT="635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solidFill>
                            <a:schemeClr val="tx1"/>
                          </a:solidFill>
                          <a:latin typeface="Helvetica" panose="020B0604020202020204" pitchFamily="34" charset="0"/>
                          <a:cs typeface="Helvetica" panose="020B0604020202020204" pitchFamily="34" charset="0"/>
                        </a:rPr>
                        <a:t>Computer User Support</a:t>
                      </a:r>
                      <a:r>
                        <a:rPr lang="en-US" sz="1100" i="1" baseline="0" dirty="0" smtClean="0">
                          <a:solidFill>
                            <a:schemeClr val="tx1"/>
                          </a:solidFill>
                          <a:latin typeface="Helvetica" panose="020B0604020202020204" pitchFamily="34" charset="0"/>
                          <a:cs typeface="Helvetica" panose="020B0604020202020204" pitchFamily="34" charset="0"/>
                        </a:rPr>
                        <a:t> Specialists</a:t>
                      </a:r>
                      <a:endParaRPr lang="en-US" sz="1100" i="1" dirty="0" smtClean="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a:solidFill>
                          <a:schemeClr val="tx1"/>
                        </a:solidFill>
                        <a:latin typeface="Helvetica" panose="020B0604020202020204" pitchFamily="34" charset="0"/>
                        <a:cs typeface="Helvetica" panose="020B0604020202020204" pitchFamily="34" charset="0"/>
                      </a:endParaRPr>
                    </a:p>
                  </a:txBody>
                  <a:tcPr/>
                </a:tc>
              </a:tr>
              <a:tr h="645517">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5.</a:t>
                      </a:r>
                      <a:r>
                        <a:rPr lang="en-US" sz="1100" baseline="0" dirty="0" smtClean="0">
                          <a:solidFill>
                            <a:schemeClr val="tx1"/>
                          </a:solidFill>
                          <a:latin typeface="Helvetica" panose="020B0604020202020204" pitchFamily="34" charset="0"/>
                          <a:cs typeface="Helvetica" panose="020B0604020202020204" pitchFamily="34" charset="0"/>
                        </a:rPr>
                        <a:t> Transportation and Warehousing</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Heavy and Tractor</a:t>
                      </a:r>
                      <a:r>
                        <a:rPr lang="en-US" sz="1100" baseline="0" dirty="0" smtClean="0">
                          <a:solidFill>
                            <a:schemeClr val="tx1"/>
                          </a:solidFill>
                          <a:latin typeface="Helvetica" panose="020B0604020202020204" pitchFamily="34" charset="0"/>
                          <a:cs typeface="Helvetica" panose="020B0604020202020204" pitchFamily="34" charset="0"/>
                        </a:rPr>
                        <a:t> Trailer Drivers</a:t>
                      </a:r>
                    </a:p>
                    <a:p>
                      <a:r>
                        <a:rPr lang="en-US" sz="1100" baseline="0" dirty="0" smtClean="0">
                          <a:solidFill>
                            <a:schemeClr val="tx1"/>
                          </a:solidFill>
                          <a:latin typeface="Helvetica" panose="020B0604020202020204" pitchFamily="34" charset="0"/>
                          <a:cs typeface="Helvetica" panose="020B0604020202020204" pitchFamily="34" charset="0"/>
                        </a:rPr>
                        <a:t>Automotive Service Technicians and Mechanics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solidFill>
                            <a:schemeClr val="tx1"/>
                          </a:solidFill>
                          <a:latin typeface="Helvetica" panose="020B0604020202020204" pitchFamily="34" charset="0"/>
                          <a:cs typeface="Helvetica" panose="020B0604020202020204" pitchFamily="34" charset="0"/>
                        </a:rPr>
                        <a:t>Heavy and Tractor</a:t>
                      </a:r>
                      <a:r>
                        <a:rPr lang="en-US" sz="1100" i="1" baseline="0" dirty="0" smtClean="0">
                          <a:solidFill>
                            <a:schemeClr val="tx1"/>
                          </a:solidFill>
                          <a:latin typeface="Helvetica" panose="020B0604020202020204" pitchFamily="34" charset="0"/>
                          <a:cs typeface="Helvetica" panose="020B0604020202020204" pitchFamily="34" charset="0"/>
                        </a:rPr>
                        <a:t> Trailer Drivers</a:t>
                      </a:r>
                    </a:p>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Bus and Truck Mechanics</a:t>
                      </a:r>
                      <a:r>
                        <a:rPr lang="en-US" sz="1100" baseline="0" dirty="0" smtClean="0">
                          <a:solidFill>
                            <a:schemeClr val="tx1"/>
                          </a:solidFill>
                          <a:latin typeface="Helvetica" panose="020B0604020202020204" pitchFamily="34" charset="0"/>
                          <a:cs typeface="Helvetica" panose="020B0604020202020204" pitchFamily="34" charset="0"/>
                        </a:rPr>
                        <a:t> and Diesel Engine Specialists</a:t>
                      </a:r>
                      <a:endParaRPr lang="en-US" sz="1100" dirty="0">
                        <a:solidFill>
                          <a:schemeClr val="tx1"/>
                        </a:solidFill>
                        <a:latin typeface="Helvetica" panose="020B0604020202020204" pitchFamily="34" charset="0"/>
                        <a:cs typeface="Helvetica" panose="020B0604020202020204" pitchFamily="34" charset="0"/>
                      </a:endParaRPr>
                    </a:p>
                  </a:txBody>
                  <a:tcPr marL="6350" marR="6350" marT="6350" marB="0"/>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a:tc>
              </a:tr>
            </a:tbl>
          </a:graphicData>
        </a:graphic>
      </p:graphicFrame>
    </p:spTree>
    <p:extLst>
      <p:ext uri="{BB962C8B-B14F-4D97-AF65-F5344CB8AC3E}">
        <p14:creationId xmlns:p14="http://schemas.microsoft.com/office/powerpoint/2010/main" val="294687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Reminder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08012" y="240269"/>
            <a:ext cx="23839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Occupation Priorities</a:t>
            </a:r>
            <a:endParaRPr lang="en-US" sz="12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a:p>
        </p:txBody>
      </p:sp>
      <p:graphicFrame>
        <p:nvGraphicFramePr>
          <p:cNvPr id="3" name="Diagram 2"/>
          <p:cNvGraphicFramePr/>
          <p:nvPr>
            <p:extLst>
              <p:ext uri="{D42A27DB-BD31-4B8C-83A1-F6EECF244321}">
                <p14:modId xmlns:p14="http://schemas.microsoft.com/office/powerpoint/2010/main" val="3060622619"/>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flipH="1">
            <a:off x="6094412" y="2286000"/>
            <a:ext cx="2209800" cy="1524000"/>
          </a:xfrm>
          <a:prstGeom prst="straightConnector1">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26449" y="1981200"/>
            <a:ext cx="2843792" cy="369332"/>
          </a:xfrm>
          <a:prstGeom prst="rect">
            <a:avLst/>
          </a:prstGeom>
          <a:noFill/>
        </p:spPr>
        <p:txBody>
          <a:bodyPr wrap="none" rtlCol="0">
            <a:spAutoFit/>
          </a:bodyPr>
          <a:lstStyle/>
          <a:p>
            <a:r>
              <a:rPr lang="en-US" dirty="0" smtClean="0">
                <a:solidFill>
                  <a:schemeClr val="accent5"/>
                </a:solidFill>
                <a:latin typeface="Helvetica" panose="020B0604020202020204" pitchFamily="34" charset="0"/>
                <a:cs typeface="Helvetica" panose="020B0604020202020204" pitchFamily="34" charset="0"/>
              </a:rPr>
              <a:t>Regional Team’s Priorities</a:t>
            </a:r>
            <a:endParaRPr lang="en-US" dirty="0">
              <a:solidFill>
                <a:schemeClr val="accent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16270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Data Tool</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839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a:t>
            </a:r>
            <a:r>
              <a:rPr lang="en-US" sz="1200" dirty="0" smtClean="0">
                <a:latin typeface="Helvetica" panose="020B0604020202020204" pitchFamily="34" charset="0"/>
                <a:cs typeface="Helvetica" panose="020B0604020202020204" pitchFamily="34" charset="0"/>
              </a:rPr>
              <a:t>Occupation Priorities</a:t>
            </a:r>
            <a:endParaRPr lang="en-US" sz="1200" dirty="0"/>
          </a:p>
        </p:txBody>
      </p:sp>
      <p:sp>
        <p:nvSpPr>
          <p:cNvPr id="6" name="Content Placeholder 5"/>
          <p:cNvSpPr>
            <a:spLocks noGrp="1"/>
          </p:cNvSpPr>
          <p:nvPr>
            <p:ph idx="1"/>
          </p:nvPr>
        </p:nvSpPr>
        <p:spPr>
          <a:xfrm>
            <a:off x="684212" y="1414590"/>
            <a:ext cx="10969943" cy="4525963"/>
          </a:xfrm>
        </p:spPr>
        <p:txBody>
          <a:bodyPr>
            <a:normAutofit/>
          </a:bodyPr>
          <a:lstStyle/>
          <a:p>
            <a:r>
              <a:rPr lang="en-US" dirty="0" smtClean="0">
                <a:latin typeface="Helvetica" charset="0"/>
                <a:ea typeface="Helvetica" charset="0"/>
                <a:cs typeface="Helvetica" charset="0"/>
              </a:rPr>
              <a:t>Demo</a:t>
            </a:r>
            <a:endParaRPr lang="en-US" dirty="0" smtClean="0">
              <a:solidFill>
                <a:srgbClr val="00000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a:p>
        </p:txBody>
      </p:sp>
    </p:spTree>
    <p:extLst>
      <p:ext uri="{BB962C8B-B14F-4D97-AF65-F5344CB8AC3E}">
        <p14:creationId xmlns:p14="http://schemas.microsoft.com/office/powerpoint/2010/main" val="130857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Group Review </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Work in mixed groups (workforce, education, economic development groups)</a:t>
            </a:r>
          </a:p>
          <a:p>
            <a:r>
              <a:rPr lang="en-US" dirty="0" smtClean="0">
                <a:latin typeface="Helvetica" panose="020B0604020202020204" pitchFamily="34" charset="0"/>
                <a:cs typeface="Helvetica" panose="020B0604020202020204" pitchFamily="34" charset="0"/>
              </a:rPr>
              <a:t>Confirm </a:t>
            </a:r>
            <a:r>
              <a:rPr lang="en-US" b="1" dirty="0" smtClean="0">
                <a:latin typeface="Helvetica" panose="020B0604020202020204" pitchFamily="34" charset="0"/>
                <a:cs typeface="Helvetica" panose="020B0604020202020204" pitchFamily="34" charset="0"/>
              </a:rPr>
              <a:t>regional criteria </a:t>
            </a:r>
            <a:r>
              <a:rPr lang="en-US" dirty="0" smtClean="0">
                <a:latin typeface="Helvetica" panose="020B0604020202020204" pitchFamily="34" charset="0"/>
                <a:cs typeface="Helvetica" panose="020B0604020202020204" pitchFamily="34" charset="0"/>
              </a:rPr>
              <a:t>to select high priority industries and occupations</a:t>
            </a:r>
          </a:p>
          <a:p>
            <a:r>
              <a:rPr lang="en-US" dirty="0" smtClean="0">
                <a:latin typeface="Helvetica" panose="020B0604020202020204" pitchFamily="34" charset="0"/>
                <a:cs typeface="Helvetica" panose="020B0604020202020204" pitchFamily="34" charset="0"/>
              </a:rPr>
              <a:t>Discuss and confirm regional </a:t>
            </a:r>
            <a:r>
              <a:rPr lang="en-US" b="1" dirty="0" smtClean="0">
                <a:latin typeface="Helvetica" panose="020B0604020202020204" pitchFamily="34" charset="0"/>
                <a:cs typeface="Helvetica" panose="020B0604020202020204" pitchFamily="34" charset="0"/>
              </a:rPr>
              <a:t>high priority industries and occupations (slide 34)</a:t>
            </a:r>
          </a:p>
          <a:p>
            <a:r>
              <a:rPr lang="en-US" dirty="0" smtClean="0">
                <a:latin typeface="Helvetica" panose="020B0604020202020204" pitchFamily="34" charset="0"/>
                <a:cs typeface="Helvetica" panose="020B0604020202020204" pitchFamily="34" charset="0"/>
              </a:rPr>
              <a:t>Share out upon conclusion of work time</a:t>
            </a: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917239" cy="276999"/>
          </a:xfrm>
          <a:prstGeom prst="rect">
            <a:avLst/>
          </a:prstGeom>
        </p:spPr>
        <p:txBody>
          <a:bodyPr wrap="none">
            <a:spAutoFit/>
          </a:bodyPr>
          <a:lstStyle/>
          <a:p>
            <a:r>
              <a:rPr lang="en-US" sz="1200" smtClean="0">
                <a:latin typeface="Helvetica" panose="020B0604020202020204" pitchFamily="34" charset="0"/>
                <a:cs typeface="Helvetica" panose="020B0604020202020204" pitchFamily="34" charset="0"/>
              </a:rPr>
              <a:t>Work Time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37</a:t>
            </a:fld>
            <a:endParaRPr lang="en-US"/>
          </a:p>
        </p:txBody>
      </p:sp>
    </p:spTree>
    <p:extLst>
      <p:ext uri="{BB962C8B-B14F-4D97-AF65-F5344CB8AC3E}">
        <p14:creationId xmlns:p14="http://schemas.microsoft.com/office/powerpoint/2010/main" val="2697546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Appendix</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38</a:t>
            </a:fld>
            <a:endParaRPr lang="en-US"/>
          </a:p>
        </p:txBody>
      </p:sp>
    </p:spTree>
    <p:extLst>
      <p:ext uri="{BB962C8B-B14F-4D97-AF65-F5344CB8AC3E}">
        <p14:creationId xmlns:p14="http://schemas.microsoft.com/office/powerpoint/2010/main" val="560358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 Labor Force and Unemployment Demographics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39</a:t>
            </a:fld>
            <a:endParaRPr lang="en-US"/>
          </a:p>
        </p:txBody>
      </p:sp>
    </p:spTree>
    <p:extLst>
      <p:ext uri="{BB962C8B-B14F-4D97-AF65-F5344CB8AC3E}">
        <p14:creationId xmlns:p14="http://schemas.microsoft.com/office/powerpoint/2010/main" val="3065792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Helvetica" panose="020B0604020202020204" pitchFamily="34" charset="0"/>
                <a:cs typeface="Helvetica" panose="020B0604020202020204" pitchFamily="34" charset="0"/>
              </a:rPr>
              <a:t>I.	Regional Planning </a:t>
            </a:r>
            <a:r>
              <a:rPr lang="en-US" dirty="0" smtClean="0">
                <a:latin typeface="Helvetica" panose="020B0604020202020204" pitchFamily="34" charset="0"/>
                <a:cs typeface="Helvetica" panose="020B0604020202020204" pitchFamily="34" charset="0"/>
              </a:rPr>
              <a:t>Context</a:t>
            </a:r>
            <a:endParaRPr lang="en-US" dirty="0"/>
          </a:p>
        </p:txBody>
      </p:sp>
      <p:sp>
        <p:nvSpPr>
          <p:cNvPr id="3" name="Content Placeholder 2"/>
          <p:cNvSpPr>
            <a:spLocks noGrp="1"/>
          </p:cNvSpPr>
          <p:nvPr>
            <p:ph type="subTitle" idx="1"/>
          </p:nvPr>
        </p:nvSpPr>
        <p:spPr/>
        <p:txBody>
          <a:bodyPr/>
          <a:lstStyle/>
          <a:p>
            <a:pPr marL="0" indent="0">
              <a:buNone/>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2063154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70C0"/>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and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Unemployment Rate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712443" y="1295401"/>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Central Massachusetts  unemployment rates tend to exceed those of the Commonwealth by .1 - .4%. </a:t>
            </a:r>
            <a:endParaRPr lang="en-US" sz="1400" dirty="0"/>
          </a:p>
        </p:txBody>
      </p:sp>
      <p:sp>
        <p:nvSpPr>
          <p:cNvPr id="9" name="Rectangle 8"/>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Bureau of Labor Statistics, 2005-2017 Seasonally Unadjusted Data</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40</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216220889"/>
              </p:ext>
            </p:extLst>
          </p:nvPr>
        </p:nvGraphicFramePr>
        <p:xfrm>
          <a:off x="712443" y="1752600"/>
          <a:ext cx="10639769"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9257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Rate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1"/>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labor force participation rate has not recovered to pre-recession levels.</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3707346351"/>
              </p:ext>
            </p:extLst>
          </p:nvPr>
        </p:nvGraphicFramePr>
        <p:xfrm>
          <a:off x="739197" y="1752600"/>
          <a:ext cx="10462075" cy="43648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28178" y="627624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Bureau of Labor Statistics, 2005-2017 Seasonally Unadjusted Data</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41</a:t>
            </a:fld>
            <a:endParaRPr lang="en-US"/>
          </a:p>
        </p:txBody>
      </p:sp>
    </p:spTree>
    <p:extLst>
      <p:ext uri="{BB962C8B-B14F-4D97-AF65-F5344CB8AC3E}">
        <p14:creationId xmlns:p14="http://schemas.microsoft.com/office/powerpoint/2010/main" val="3717917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Age, 20-64</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Cohorts age 16-19, 20-24, and 65+ have demonstrated the most sensitivity to changing labor market conditions. The highest unemployment rates are among young adults 16-19 and 20-24.</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690845614"/>
              </p:ext>
            </p:extLst>
          </p:nvPr>
        </p:nvGraphicFramePr>
        <p:xfrm>
          <a:off x="711015" y="1981200"/>
          <a:ext cx="10785532" cy="44297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15021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2" y="301680"/>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by Age, 16</a:t>
            </a:r>
            <a:r>
              <a:rPr lang="en-US" sz="3200" dirty="0">
                <a:latin typeface="Helvetica" panose="020B0604020202020204" pitchFamily="34" charset="0"/>
                <a:cs typeface="Helvetica" panose="020B0604020202020204" pitchFamily="34" charset="0"/>
              </a:rPr>
              <a:t>+</a:t>
            </a: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Since the year 2005, labor force participation has declined by 5% for 20-24 year olds and has declined by almost 10% for 16-19 year olds. Labor force participation for seniors has increased since 2005 by approximately 7%.</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3622943249"/>
              </p:ext>
            </p:extLst>
          </p:nvPr>
        </p:nvGraphicFramePr>
        <p:xfrm>
          <a:off x="711015" y="1905000"/>
          <a:ext cx="10665222" cy="457200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842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69" y="274638"/>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Race</a:t>
            </a:r>
            <a:endParaRPr lang="en-US" sz="3200"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7057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712443" y="12192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white unemployment rate aligns with the state average, whereas Black and Hispanic unemployment rates tend to significantly exceed the trend. </a:t>
            </a:r>
            <a:endParaRPr lang="en-US" sz="1400" dirty="0"/>
          </a:p>
        </p:txBody>
      </p:sp>
      <p:sp>
        <p:nvSpPr>
          <p:cNvPr id="10" name="Rectangle 9"/>
          <p:cNvSpPr/>
          <p:nvPr/>
        </p:nvSpPr>
        <p:spPr>
          <a:xfrm>
            <a:off x="740695" y="647476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44</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625828811"/>
              </p:ext>
            </p:extLst>
          </p:nvPr>
        </p:nvGraphicFramePr>
        <p:xfrm>
          <a:off x="836612" y="1905000"/>
          <a:ext cx="10210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215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74638"/>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Education, 25+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4771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483843" y="12954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Higher levels of education tend to correlate with lower unemployment levels and more stability during uncertain economic times.</a:t>
            </a:r>
            <a:endParaRPr lang="en-US" sz="1400" dirty="0">
              <a:latin typeface="Helvetica" panose="020B0604020202020204" pitchFamily="34" charset="0"/>
              <a:cs typeface="Helvetica"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729086365"/>
              </p:ext>
            </p:extLst>
          </p:nvPr>
        </p:nvGraphicFramePr>
        <p:xfrm>
          <a:off x="563092" y="1818620"/>
          <a:ext cx="10813145" cy="45821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97495" y="649054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28242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69" y="381000"/>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by Education, 25+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295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8012" y="1336357"/>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Higher education levels are correlated with higher labor force participation rates. However, as the unemployment has declined, labor force participation has also declined in all categories except sub-high school.</a:t>
            </a:r>
            <a:endParaRPr lang="en-US" sz="1300" dirty="0">
              <a:latin typeface="Helvetica" panose="020B0604020202020204" pitchFamily="34" charset="0"/>
              <a:cs typeface="Helvetica" panose="020B0604020202020204" pitchFamily="34" charset="0"/>
            </a:endParaRPr>
          </a:p>
        </p:txBody>
      </p:sp>
      <p:sp>
        <p:nvSpPr>
          <p:cNvPr id="12" name="Rectangle 11"/>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860527788"/>
              </p:ext>
            </p:extLst>
          </p:nvPr>
        </p:nvGraphicFramePr>
        <p:xfrm>
          <a:off x="682362" y="2057400"/>
          <a:ext cx="10693874"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49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2" y="1414590"/>
            <a:ext cx="10969943" cy="4525963"/>
          </a:xfrm>
        </p:spPr>
        <p:txBody>
          <a:bodyPr>
            <a:normAutofit lnSpcReduction="10000"/>
          </a:bodyPr>
          <a:lstStyle/>
          <a:p>
            <a:r>
              <a:rPr lang="en-US" dirty="0" smtClean="0">
                <a:latin typeface="Helvetica" charset="0"/>
                <a:ea typeface="Helvetica" charset="0"/>
                <a:cs typeface="Helvetica" charset="0"/>
              </a:rPr>
              <a:t>Labor force participation has not recovered after the recession.</a:t>
            </a:r>
          </a:p>
          <a:p>
            <a:r>
              <a:rPr lang="en-US" dirty="0" smtClean="0">
                <a:latin typeface="Helvetica" charset="0"/>
                <a:ea typeface="Helvetica" charset="0"/>
                <a:cs typeface="Helvetica" charset="0"/>
              </a:rPr>
              <a:t>Compared to pre-recession, less young people are in the labor force, and older residents are working longer.</a:t>
            </a:r>
          </a:p>
          <a:p>
            <a:r>
              <a:rPr lang="en-US" dirty="0" smtClean="0">
                <a:latin typeface="Helvetica" charset="0"/>
                <a:ea typeface="Helvetica" charset="0"/>
                <a:cs typeface="Helvetica" charset="0"/>
              </a:rPr>
              <a:t>Minority populations experience higher levels of unemployment and less consistent levels of labor force participation.</a:t>
            </a:r>
          </a:p>
          <a:p>
            <a:r>
              <a:rPr lang="en-US" dirty="0" smtClean="0">
                <a:latin typeface="Helvetica" charset="0"/>
                <a:ea typeface="Helvetica" charset="0"/>
                <a:cs typeface="Helvetica" charset="0"/>
              </a:rPr>
              <a:t>Compared to pre-recession, less educated workers are in the labor force.</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a:p>
        </p:txBody>
      </p:sp>
    </p:spTree>
    <p:extLst>
      <p:ext uri="{BB962C8B-B14F-4D97-AF65-F5344CB8AC3E}">
        <p14:creationId xmlns:p14="http://schemas.microsoft.com/office/powerpoint/2010/main" val="1099582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Why is this important?</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Planning Context</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a:t>
            </a:fld>
            <a:endParaRPr lang="en-US"/>
          </a:p>
        </p:txBody>
      </p:sp>
      <p:sp>
        <p:nvSpPr>
          <p:cNvPr id="14" name="Rectangle 13"/>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1338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Content Placeholder 3"/>
          <p:cNvSpPr txBox="1">
            <a:spLocks/>
          </p:cNvSpPr>
          <p:nvPr/>
        </p:nvSpPr>
        <p:spPr>
          <a:xfrm>
            <a:off x="1725731" y="990600"/>
            <a:ext cx="8077200" cy="51816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050">
                <a:solidFill>
                  <a:schemeClr val="tx2"/>
                </a:solidFill>
                <a:latin typeface="Arial" pitchFamily="34" charset="0"/>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lvl="0" algn="just">
              <a:spcBef>
                <a:spcPts val="0"/>
              </a:spcBef>
              <a:spcAft>
                <a:spcPts val="1200"/>
              </a:spcAft>
            </a:pPr>
            <a:endParaRPr lang="en-US" sz="1600" dirty="0"/>
          </a:p>
          <a:p>
            <a:pPr lvl="0" algn="just">
              <a:spcBef>
                <a:spcPts val="0"/>
              </a:spcBef>
              <a:spcAft>
                <a:spcPts val="1200"/>
              </a:spcAft>
              <a:buClr>
                <a:srgbClr val="000000"/>
              </a:buClr>
            </a:pPr>
            <a:endParaRPr lang="en-US" sz="1600" b="1" kern="0" dirty="0" smtClean="0">
              <a:solidFill>
                <a:srgbClr val="000000"/>
              </a:solidFill>
              <a:latin typeface="Arial (Body)"/>
            </a:endParaRPr>
          </a:p>
          <a:p>
            <a:pPr lvl="0" algn="just">
              <a:spcBef>
                <a:spcPts val="0"/>
              </a:spcBef>
              <a:spcAft>
                <a:spcPts val="1200"/>
              </a:spcAft>
              <a:buClr>
                <a:srgbClr val="000000"/>
              </a:buClr>
            </a:pPr>
            <a:endParaRPr lang="en-US" sz="1600" b="1" kern="0" dirty="0">
              <a:solidFill>
                <a:srgbClr val="000000"/>
              </a:solidFill>
              <a:latin typeface="Arial (Body)"/>
            </a:endParaRPr>
          </a:p>
        </p:txBody>
      </p:sp>
      <p:graphicFrame>
        <p:nvGraphicFramePr>
          <p:cNvPr id="16" name="Diagram 15"/>
          <p:cNvGraphicFramePr/>
          <p:nvPr>
            <p:extLst>
              <p:ext uri="{D42A27DB-BD31-4B8C-83A1-F6EECF244321}">
                <p14:modId xmlns:p14="http://schemas.microsoft.com/office/powerpoint/2010/main" val="2476500336"/>
              </p:ext>
            </p:extLst>
          </p:nvPr>
        </p:nvGraphicFramePr>
        <p:xfrm>
          <a:off x="3783131" y="2590799"/>
          <a:ext cx="5562599"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3783131" y="1324453"/>
            <a:ext cx="5554016" cy="1113947"/>
            <a:chOff x="4291" y="3152587"/>
            <a:chExt cx="5554016" cy="1632984"/>
          </a:xfrm>
        </p:grpSpPr>
        <p:sp>
          <p:nvSpPr>
            <p:cNvPr id="18" name="Rounded Rectangle 17"/>
            <p:cNvSpPr/>
            <p:nvPr/>
          </p:nvSpPr>
          <p:spPr>
            <a:xfrm>
              <a:off x="4291" y="3331454"/>
              <a:ext cx="5554016" cy="1454117"/>
            </a:xfrm>
            <a:prstGeom prst="roundRect">
              <a:avLst>
                <a:gd name="adj" fmla="val 10000"/>
              </a:avLst>
            </a:prstGeom>
            <a:ln>
              <a:prstDash val="soli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46881" y="3152587"/>
              <a:ext cx="5468836" cy="1368937"/>
            </a:xfrm>
            <a:prstGeom prst="rect">
              <a:avLst/>
            </a:prstGeom>
            <a:ln>
              <a:prstDash val="soli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a:endParaRPr lang="en-US" sz="1400" b="1" dirty="0">
                <a:latin typeface="Arial" panose="020B0604020202020204" pitchFamily="34" charset="0"/>
                <a:cs typeface="Arial" panose="020B0604020202020204" pitchFamily="34" charset="0"/>
              </a:endParaRPr>
            </a:p>
            <a:p>
              <a:pPr lvl="0" algn="ctr"/>
              <a:endParaRPr lang="en-US" sz="900" b="1" dirty="0">
                <a:latin typeface="Arial" panose="020B0604020202020204" pitchFamily="34" charset="0"/>
                <a:cs typeface="Arial" panose="020B0604020202020204" pitchFamily="34" charset="0"/>
              </a:endParaRPr>
            </a:p>
            <a:p>
              <a:pPr lvl="0" algn="ctr"/>
              <a:r>
                <a:rPr lang="en-US" sz="1400" b="1" dirty="0" smtClean="0">
                  <a:latin typeface="Arial" panose="020B0604020202020204" pitchFamily="34" charset="0"/>
                  <a:cs typeface="Arial" panose="020B0604020202020204" pitchFamily="34" charset="0"/>
                </a:rPr>
                <a:t>Workforce </a:t>
              </a:r>
              <a:r>
                <a:rPr lang="en-US" sz="1400" b="1" dirty="0">
                  <a:latin typeface="Arial" panose="020B0604020202020204" pitchFamily="34" charset="0"/>
                  <a:cs typeface="Arial" panose="020B0604020202020204" pitchFamily="34" charset="0"/>
                </a:rPr>
                <a:t>Skills Cabinet</a:t>
              </a:r>
            </a:p>
            <a:p>
              <a:pPr lvl="0" algn="ctr"/>
              <a:r>
                <a:rPr lang="en-US" sz="1400" i="1" dirty="0">
                  <a:latin typeface="Arial" panose="020B0604020202020204" pitchFamily="34" charset="0"/>
                  <a:cs typeface="Arial" panose="020B0604020202020204" pitchFamily="34" charset="0"/>
                </a:rPr>
                <a:t>Integrated Planning and Program </a:t>
              </a:r>
              <a:r>
                <a:rPr lang="en-US" sz="1400" i="1" dirty="0" smtClean="0">
                  <a:latin typeface="Arial" panose="020B0604020202020204" pitchFamily="34" charset="0"/>
                  <a:cs typeface="Arial" panose="020B0604020202020204" pitchFamily="34" charset="0"/>
                </a:rPr>
                <a:t>Alignment</a:t>
              </a:r>
              <a:endParaRPr lang="en-US" sz="1400" dirty="0">
                <a:latin typeface="Arial" panose="020B0604020202020204" pitchFamily="34" charset="0"/>
                <a:cs typeface="Arial" panose="020B0604020202020204" pitchFamily="34" charset="0"/>
              </a:endParaRPr>
            </a:p>
          </p:txBody>
        </p:sp>
      </p:grpSp>
      <p:sp>
        <p:nvSpPr>
          <p:cNvPr id="20" name="TextBox 19"/>
          <p:cNvSpPr txBox="1"/>
          <p:nvPr/>
        </p:nvSpPr>
        <p:spPr>
          <a:xfrm>
            <a:off x="9421931" y="1825823"/>
            <a:ext cx="622286"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State</a:t>
            </a:r>
            <a:endParaRPr lang="en-US" sz="1400" b="1" i="1" dirty="0">
              <a:latin typeface="Arial" panose="020B0604020202020204" pitchFamily="34" charset="0"/>
              <a:cs typeface="Arial" panose="020B0604020202020204" pitchFamily="34" charset="0"/>
            </a:endParaRPr>
          </a:p>
        </p:txBody>
      </p:sp>
      <p:sp>
        <p:nvSpPr>
          <p:cNvPr id="21" name="TextBox 20"/>
          <p:cNvSpPr txBox="1"/>
          <p:nvPr/>
        </p:nvSpPr>
        <p:spPr>
          <a:xfrm>
            <a:off x="9421931" y="3045023"/>
            <a:ext cx="939681"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Regional</a:t>
            </a:r>
            <a:endParaRPr lang="en-US" sz="1400" b="1" i="1" dirty="0">
              <a:latin typeface="Arial" panose="020B0604020202020204" pitchFamily="34" charset="0"/>
              <a:cs typeface="Arial" panose="020B0604020202020204" pitchFamily="34" charset="0"/>
            </a:endParaRPr>
          </a:p>
        </p:txBody>
      </p:sp>
      <p:sp>
        <p:nvSpPr>
          <p:cNvPr id="22" name="TextBox 21"/>
          <p:cNvSpPr txBox="1"/>
          <p:nvPr/>
        </p:nvSpPr>
        <p:spPr>
          <a:xfrm>
            <a:off x="9456591" y="4797623"/>
            <a:ext cx="651140"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Local</a:t>
            </a:r>
            <a:endParaRPr lang="en-US" sz="1400" b="1" i="1" dirty="0">
              <a:latin typeface="Arial" panose="020B0604020202020204" pitchFamily="34" charset="0"/>
              <a:cs typeface="Arial" panose="020B0604020202020204" pitchFamily="34" charset="0"/>
            </a:endParaRPr>
          </a:p>
        </p:txBody>
      </p:sp>
      <p:pic>
        <p:nvPicPr>
          <p:cNvPr id="23" name="Picture 2" descr="Image result for half circle arrow both sid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03" b="13024"/>
          <a:stretch/>
        </p:blipFill>
        <p:spPr bwMode="auto">
          <a:xfrm rot="5400000">
            <a:off x="2218298" y="3735445"/>
            <a:ext cx="1718877" cy="110598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419841" y="3998266"/>
            <a:ext cx="1295400" cy="938719"/>
          </a:xfrm>
          <a:prstGeom prst="rect">
            <a:avLst/>
          </a:prstGeom>
          <a:noFill/>
        </p:spPr>
        <p:txBody>
          <a:bodyPr wrap="square" rtlCol="0">
            <a:spAutoFit/>
          </a:bodyPr>
          <a:lstStyle/>
          <a:p>
            <a:pPr algn="ctr"/>
            <a:r>
              <a:rPr lang="en-US" sz="1100" i="1" dirty="0" smtClean="0">
                <a:latin typeface="Arial" panose="020B0604020202020204" pitchFamily="34" charset="0"/>
                <a:cs typeface="Arial" panose="020B0604020202020204" pitchFamily="34" charset="0"/>
              </a:rPr>
              <a:t>Local organizations collaborate to create Labor Market Blueprints</a:t>
            </a:r>
          </a:p>
        </p:txBody>
      </p:sp>
      <p:pic>
        <p:nvPicPr>
          <p:cNvPr id="25" name="Picture 2" descr="Image result for half circle arrow both sid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03" b="13024"/>
          <a:stretch/>
        </p:blipFill>
        <p:spPr bwMode="auto">
          <a:xfrm rot="5400000">
            <a:off x="2218298" y="1982845"/>
            <a:ext cx="1718877" cy="110598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341437" y="1993030"/>
            <a:ext cx="1295400" cy="1107996"/>
          </a:xfrm>
          <a:prstGeom prst="rect">
            <a:avLst/>
          </a:prstGeom>
          <a:noFill/>
        </p:spPr>
        <p:txBody>
          <a:bodyPr wrap="square" rtlCol="0">
            <a:spAutoFit/>
          </a:bodyPr>
          <a:lstStyle/>
          <a:p>
            <a:pPr algn="ctr"/>
            <a:r>
              <a:rPr lang="en-US" sz="1100" i="1" dirty="0" smtClean="0">
                <a:latin typeface="Arial" panose="020B0604020202020204" pitchFamily="34" charset="0"/>
                <a:cs typeface="Arial" panose="020B0604020202020204" pitchFamily="34" charset="0"/>
              </a:rPr>
              <a:t>Labor Market Blueprints inform State-level planning and program alignment</a:t>
            </a:r>
            <a:endParaRPr lang="en-US"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52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Regional Planning Timeline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a:p>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6</a:t>
            </a:fld>
            <a:endParaRPr lang="en-US"/>
          </a:p>
        </p:txBody>
      </p:sp>
      <p:pic>
        <p:nvPicPr>
          <p:cNvPr id="30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1600200"/>
            <a:ext cx="7620000" cy="471365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3884612" y="2247900"/>
            <a:ext cx="990600" cy="2381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In Progress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1960562" y="2295525"/>
            <a:ext cx="990600" cy="2381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Completed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2741612" y="5314950"/>
            <a:ext cx="990600" cy="247650"/>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In Progress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6"/>
          <p:cNvSpPr txBox="1">
            <a:spLocks noChangeArrowheads="1"/>
          </p:cNvSpPr>
          <p:nvPr/>
        </p:nvSpPr>
        <p:spPr bwMode="auto">
          <a:xfrm>
            <a:off x="5865812" y="4848224"/>
            <a:ext cx="990600" cy="25717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0000"/>
                </a:solidFill>
                <a:effectLst/>
                <a:latin typeface="Helvetica"/>
                <a:ea typeface="Calibri" pitchFamily="34" charset="0"/>
                <a:cs typeface="Times New Roman" pitchFamily="18" charset="0"/>
              </a:rPr>
              <a:t>Aug - Oct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
          <p:cNvSpPr txBox="1">
            <a:spLocks noChangeArrowheads="1"/>
          </p:cNvSpPr>
          <p:nvPr/>
        </p:nvSpPr>
        <p:spPr bwMode="auto">
          <a:xfrm>
            <a:off x="6256337" y="2171700"/>
            <a:ext cx="990600" cy="247650"/>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November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1338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778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Blueprint Review – Identify Strategies for Skill Gaps</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a:t>
            </a:r>
            <a:r>
              <a:rPr lang="en-US" sz="1200" dirty="0" smtClean="0">
                <a:latin typeface="Helvetica" panose="020B0604020202020204" pitchFamily="34" charset="0"/>
                <a:cs typeface="Helvetica" panose="020B0604020202020204" pitchFamily="34" charset="0"/>
              </a:rPr>
              <a:t>Context</a:t>
            </a:r>
            <a:endParaRPr lang="en-US" sz="1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67600370"/>
              </p:ext>
            </p:extLst>
          </p:nvPr>
        </p:nvGraphicFramePr>
        <p:xfrm>
          <a:off x="609600" y="1600200"/>
          <a:ext cx="10969626" cy="4790440"/>
        </p:xfrm>
        <a:graphic>
          <a:graphicData uri="http://schemas.openxmlformats.org/drawingml/2006/table">
            <a:tbl>
              <a:tblPr firstRow="1" bandRow="1">
                <a:tableStyleId>{5940675A-B579-460E-94D1-54222C63F5DA}</a:tableStyleId>
              </a:tblPr>
              <a:tblGrid>
                <a:gridCol w="1598612"/>
                <a:gridCol w="9371014"/>
              </a:tblGrid>
              <a:tr h="370840">
                <a:tc>
                  <a:txBody>
                    <a:bodyPr/>
                    <a:lstStyle/>
                    <a:p>
                      <a:r>
                        <a:rPr lang="en-US" sz="1600" dirty="0" smtClean="0">
                          <a:latin typeface="Helvetica" panose="020B0604020202020204" pitchFamily="34" charset="0"/>
                          <a:cs typeface="Helvetica" panose="020B0604020202020204" pitchFamily="34" charset="0"/>
                        </a:rPr>
                        <a:t>Introduction</a:t>
                      </a:r>
                      <a:endParaRPr lang="en-US" sz="1600" dirty="0">
                        <a:latin typeface="Helvetica" panose="020B0604020202020204" pitchFamily="34" charset="0"/>
                        <a:cs typeface="Helvetica" panose="020B0604020202020204" pitchFamily="34" charset="0"/>
                      </a:endParaRPr>
                    </a:p>
                  </a:txBody>
                  <a:tcPr/>
                </a:tc>
                <a:tc>
                  <a:txBody>
                    <a:bodyPr/>
                    <a:lstStyle/>
                    <a:p>
                      <a:r>
                        <a:rPr lang="en-US" sz="1600" dirty="0" smtClean="0">
                          <a:latin typeface="Helvetica" panose="020B0604020202020204" pitchFamily="34" charset="0"/>
                          <a:cs typeface="Helvetica" panose="020B0604020202020204" pitchFamily="34" charset="0"/>
                        </a:rPr>
                        <a:t>Describe the process of creating a regional</a:t>
                      </a:r>
                      <a:r>
                        <a:rPr lang="en-US" sz="1600" baseline="0" dirty="0" smtClean="0">
                          <a:latin typeface="Helvetica" panose="020B0604020202020204" pitchFamily="34" charset="0"/>
                          <a:cs typeface="Helvetica" panose="020B0604020202020204" pitchFamily="34" charset="0"/>
                        </a:rPr>
                        <a:t> plan.</a:t>
                      </a:r>
                      <a:endParaRPr lang="en-US" sz="1600" dirty="0">
                        <a:latin typeface="Helvetica" panose="020B0604020202020204" pitchFamily="34" charset="0"/>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Where</a:t>
                      </a:r>
                      <a:r>
                        <a:rPr lang="en-US" sz="1600" baseline="0" dirty="0" smtClean="0">
                          <a:latin typeface="Helvetica" panose="020B0604020202020204" pitchFamily="34" charset="0"/>
                          <a:cs typeface="Helvetica" panose="020B0604020202020204" pitchFamily="34" charset="0"/>
                        </a:rPr>
                        <a:t> are we now? </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current state of your region, including an analysis of industries, occupations, demographic shifts, and gaps between employer demand and employee supply.</a:t>
                      </a:r>
                    </a:p>
                    <a:p>
                      <a:pPr marL="400050" indent="-400050">
                        <a:buAutoNum type="romanUcPeriod"/>
                      </a:pPr>
                      <a:r>
                        <a:rPr lang="en-US" sz="1600" kern="1200" baseline="0" dirty="0" smtClean="0">
                          <a:solidFill>
                            <a:schemeClr val="accent4"/>
                          </a:solidFill>
                          <a:effectLst/>
                          <a:latin typeface="Helvetica" panose="020B0604020202020204" pitchFamily="34" charset="0"/>
                          <a:cs typeface="Helvetica" panose="020B0604020202020204" pitchFamily="34" charset="0"/>
                        </a:rPr>
                        <a:t>Industry Demand Analysis</a:t>
                      </a:r>
                    </a:p>
                    <a:p>
                      <a:pPr marL="400050" indent="-400050">
                        <a:buAutoNum type="romanUcPeriod"/>
                      </a:pPr>
                      <a:r>
                        <a:rPr lang="en-US" sz="1600" kern="1200" baseline="0" dirty="0" smtClean="0">
                          <a:solidFill>
                            <a:schemeClr val="accent4"/>
                          </a:solidFill>
                          <a:effectLst/>
                          <a:latin typeface="Helvetica" panose="020B0604020202020204" pitchFamily="34" charset="0"/>
                          <a:cs typeface="Helvetica" panose="020B0604020202020204" pitchFamily="34" charset="0"/>
                        </a:rPr>
                        <a:t>Occupational Demand Analysis</a:t>
                      </a:r>
                    </a:p>
                    <a:p>
                      <a:pPr marL="400050" marR="0" indent="-400050" algn="l" defTabSz="914400" rtl="0" eaLnBrk="1" fontAlgn="auto" latinLnBrk="0" hangingPunct="1">
                        <a:lnSpc>
                          <a:spcPct val="100000"/>
                        </a:lnSpc>
                        <a:spcBef>
                          <a:spcPts val="0"/>
                        </a:spcBef>
                        <a:spcAft>
                          <a:spcPts val="0"/>
                        </a:spcAft>
                        <a:buClrTx/>
                        <a:buSzTx/>
                        <a:buFontTx/>
                        <a:buAutoNum type="romanUcPeriod"/>
                        <a:tabLst/>
                        <a:defRPr/>
                      </a:pPr>
                      <a:r>
                        <a:rPr lang="en-US" sz="1600" kern="1200" dirty="0" smtClean="0">
                          <a:solidFill>
                            <a:schemeClr val="accent1"/>
                          </a:solidFill>
                          <a:effectLst/>
                          <a:latin typeface="Helvetica" panose="020B0604020202020204" pitchFamily="34" charset="0"/>
                          <a:cs typeface="Helvetica" panose="020B0604020202020204" pitchFamily="34" charset="0"/>
                        </a:rPr>
                        <a:t>Regional</a:t>
                      </a:r>
                      <a:r>
                        <a:rPr lang="en-US" sz="1600" kern="1200" baseline="0" dirty="0" smtClean="0">
                          <a:solidFill>
                            <a:schemeClr val="accent1"/>
                          </a:solidFill>
                          <a:effectLst/>
                          <a:latin typeface="Helvetica" panose="020B0604020202020204" pitchFamily="34" charset="0"/>
                          <a:cs typeface="Helvetica" panose="020B0604020202020204" pitchFamily="34" charset="0"/>
                        </a:rPr>
                        <a:t> Context: Demographic and Industry Trends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Workforce Supply</a:t>
                      </a:r>
                      <a:endParaRPr lang="en-US" sz="1600" kern="1200" baseline="0" dirty="0" smtClean="0">
                        <a:solidFill>
                          <a:schemeClr val="accent1"/>
                        </a:solidFill>
                        <a:effectLst/>
                        <a:latin typeface="Helvetica" panose="020B0604020202020204" pitchFamily="34" charset="0"/>
                        <a:ea typeface="+mn-ea"/>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Where do we want to go?</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collectively developed criteria, industry and occupational priorities, vision, mission, and goals for your region. </a:t>
                      </a:r>
                    </a:p>
                    <a:p>
                      <a:pPr marL="400050" indent="-400050">
                        <a:buAutoNum type="romanUcPeriod"/>
                      </a:pPr>
                      <a:r>
                        <a:rPr lang="en-US" sz="1600" kern="1200" dirty="0" smtClean="0">
                          <a:solidFill>
                            <a:schemeClr val="accent1"/>
                          </a:solidFill>
                          <a:effectLst/>
                          <a:latin typeface="Helvetica" panose="020B0604020202020204" pitchFamily="34" charset="0"/>
                          <a:cs typeface="Helvetica" panose="020B0604020202020204" pitchFamily="34" charset="0"/>
                        </a:rPr>
                        <a:t>Criteria for Priority Industries</a:t>
                      </a:r>
                      <a:r>
                        <a:rPr lang="en-US" sz="1600" kern="1200" baseline="0" dirty="0" smtClean="0">
                          <a:solidFill>
                            <a:schemeClr val="accent1"/>
                          </a:solidFill>
                          <a:effectLst/>
                          <a:latin typeface="Helvetica" panose="020B0604020202020204" pitchFamily="34" charset="0"/>
                          <a:cs typeface="Helvetica" panose="020B0604020202020204" pitchFamily="34" charset="0"/>
                        </a:rPr>
                        <a:t> and Occupations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High Priority Industries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High Priority Occupations</a:t>
                      </a:r>
                    </a:p>
                    <a:p>
                      <a:pPr marL="400050" indent="-400050">
                        <a:buAutoNum type="romanUcPeriod"/>
                      </a:pPr>
                      <a:r>
                        <a:rPr lang="en-US" sz="1600" kern="1200" baseline="0" dirty="0" smtClean="0">
                          <a:effectLst/>
                          <a:latin typeface="Helvetica" panose="020B0604020202020204" pitchFamily="34" charset="0"/>
                          <a:cs typeface="Helvetica" panose="020B0604020202020204" pitchFamily="34" charset="0"/>
                        </a:rPr>
                        <a:t>Assets</a:t>
                      </a:r>
                    </a:p>
                    <a:p>
                      <a:pPr marL="400050" indent="-400050">
                        <a:buAutoNum type="romanUcPeriod"/>
                      </a:pPr>
                      <a:r>
                        <a:rPr lang="en-US" sz="1600" kern="1200" baseline="0" dirty="0" smtClean="0">
                          <a:effectLst/>
                          <a:latin typeface="Helvetica" panose="020B0604020202020204" pitchFamily="34" charset="0"/>
                          <a:cs typeface="Helvetica" panose="020B0604020202020204" pitchFamily="34" charset="0"/>
                        </a:rPr>
                        <a:t>Vision, Mission, Goals</a:t>
                      </a:r>
                      <a:endParaRPr lang="en-US" sz="1600" dirty="0">
                        <a:latin typeface="Helvetica" panose="020B0604020202020204" pitchFamily="34" charset="0"/>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How do we get there?</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strategies you will jointly employ to align the work of multiple systems around your shared vision, mission, and goals. </a:t>
                      </a:r>
                    </a:p>
                    <a:p>
                      <a:pPr marL="400050" indent="-400050">
                        <a:buAutoNum type="romanUcPeriod"/>
                      </a:pPr>
                      <a:r>
                        <a:rPr lang="en-US" sz="1600" kern="1200" dirty="0" smtClean="0">
                          <a:effectLst/>
                          <a:latin typeface="Helvetica" panose="020B0604020202020204" pitchFamily="34" charset="0"/>
                          <a:cs typeface="Helvetica" panose="020B0604020202020204" pitchFamily="34" charset="0"/>
                        </a:rPr>
                        <a:t>Shared Strategies</a:t>
                      </a:r>
                    </a:p>
                    <a:p>
                      <a:pPr marL="400050" indent="-400050">
                        <a:buAutoNum type="romanUcPeriod"/>
                      </a:pPr>
                      <a:r>
                        <a:rPr lang="en-US" sz="1600" kern="1200" dirty="0" smtClean="0">
                          <a:effectLst/>
                          <a:latin typeface="Helvetica" panose="020B0604020202020204" pitchFamily="34" charset="0"/>
                          <a:cs typeface="Helvetica" panose="020B0604020202020204" pitchFamily="34" charset="0"/>
                        </a:rPr>
                        <a:t>Mutually Reinforcing Activities</a:t>
                      </a:r>
                      <a:endParaRPr lang="en-US" sz="1600" dirty="0">
                        <a:latin typeface="Helvetica" panose="020B0604020202020204" pitchFamily="34" charset="0"/>
                        <a:cs typeface="Helvetica" panose="020B0604020202020204" pitchFamily="34" charset="0"/>
                      </a:endParaRPr>
                    </a:p>
                  </a:txBody>
                  <a:tcPr/>
                </a:tc>
              </a:tr>
            </a:tbl>
          </a:graphicData>
        </a:graphic>
      </p:graphicFrame>
      <p:sp>
        <p:nvSpPr>
          <p:cNvPr id="8" name="TextBox 7"/>
          <p:cNvSpPr txBox="1"/>
          <p:nvPr/>
        </p:nvSpPr>
        <p:spPr>
          <a:xfrm>
            <a:off x="7999412" y="3124200"/>
            <a:ext cx="1487908" cy="369332"/>
          </a:xfrm>
          <a:prstGeom prst="rect">
            <a:avLst/>
          </a:prstGeom>
          <a:noFill/>
        </p:spPr>
        <p:txBody>
          <a:bodyPr wrap="none" rtlCol="0">
            <a:spAutoFit/>
          </a:bodyPr>
          <a:lstStyle/>
          <a:p>
            <a:r>
              <a:rPr lang="en-US" dirty="0" smtClean="0">
                <a:solidFill>
                  <a:schemeClr val="accent1"/>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1"/>
                </a:solidFill>
                <a:latin typeface="Helvetica" panose="020B0604020202020204" pitchFamily="34" charset="0"/>
                <a:cs typeface="Helvetica" panose="020B0604020202020204" pitchFamily="34" charset="0"/>
              </a:rPr>
              <a:t> Session II</a:t>
            </a:r>
            <a:endParaRPr lang="en-US" dirty="0">
              <a:solidFill>
                <a:schemeClr val="accent1"/>
              </a:solidFill>
              <a:latin typeface="Helvetica" panose="020B0604020202020204" pitchFamily="34" charset="0"/>
              <a:cs typeface="Helvetica" panose="020B0604020202020204" pitchFamily="34" charset="0"/>
            </a:endParaRPr>
          </a:p>
        </p:txBody>
      </p:sp>
      <p:sp>
        <p:nvSpPr>
          <p:cNvPr id="9" name="TextBox 8"/>
          <p:cNvSpPr txBox="1"/>
          <p:nvPr/>
        </p:nvSpPr>
        <p:spPr>
          <a:xfrm>
            <a:off x="7999412" y="2667000"/>
            <a:ext cx="1423788" cy="369332"/>
          </a:xfrm>
          <a:prstGeom prst="rect">
            <a:avLst/>
          </a:prstGeom>
          <a:noFill/>
        </p:spPr>
        <p:txBody>
          <a:bodyPr wrap="none" rtlCol="0">
            <a:spAutoFit/>
          </a:bodyPr>
          <a:lstStyle/>
          <a:p>
            <a:r>
              <a:rPr lang="en-US" dirty="0" smtClean="0">
                <a:solidFill>
                  <a:schemeClr val="accent4"/>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4"/>
                </a:solidFill>
                <a:latin typeface="Helvetica" panose="020B0604020202020204" pitchFamily="34" charset="0"/>
                <a:cs typeface="Helvetica" panose="020B0604020202020204" pitchFamily="34" charset="0"/>
              </a:rPr>
              <a:t> Session I</a:t>
            </a:r>
            <a:endParaRPr lang="en-US" dirty="0">
              <a:solidFill>
                <a:schemeClr val="accent4"/>
              </a:solidFill>
              <a:latin typeface="Helvetica" panose="020B0604020202020204" pitchFamily="34" charset="0"/>
              <a:cs typeface="Helvetica" panose="020B0604020202020204" pitchFamily="34" charset="0"/>
            </a:endParaRPr>
          </a:p>
        </p:txBody>
      </p:sp>
      <p:sp>
        <p:nvSpPr>
          <p:cNvPr id="10" name="TextBox 9"/>
          <p:cNvSpPr txBox="1"/>
          <p:nvPr/>
        </p:nvSpPr>
        <p:spPr>
          <a:xfrm>
            <a:off x="7999412" y="4114800"/>
            <a:ext cx="1744388" cy="369332"/>
          </a:xfrm>
          <a:prstGeom prst="rect">
            <a:avLst/>
          </a:prstGeom>
          <a:noFill/>
        </p:spPr>
        <p:txBody>
          <a:bodyPr wrap="none" rtlCol="0">
            <a:spAutoFit/>
          </a:bodyPr>
          <a:lstStyle/>
          <a:p>
            <a:r>
              <a:rPr lang="en-US" dirty="0" smtClean="0">
                <a:solidFill>
                  <a:schemeClr val="accent1"/>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1"/>
                </a:solidFill>
                <a:latin typeface="Helvetica" panose="020B0604020202020204" pitchFamily="34" charset="0"/>
                <a:cs typeface="Helvetica" panose="020B0604020202020204" pitchFamily="34" charset="0"/>
              </a:rPr>
              <a:t> Sessions I-II</a:t>
            </a:r>
            <a:endParaRPr lang="en-US" dirty="0">
              <a:solidFill>
                <a:schemeClr val="accent1"/>
              </a:solidFill>
              <a:latin typeface="Helvetica" panose="020B0604020202020204" pitchFamily="34" charset="0"/>
              <a:cs typeface="Helvetica" panose="020B0604020202020204" pitchFamily="34" charset="0"/>
            </a:endParaRPr>
          </a:p>
        </p:txBody>
      </p:sp>
      <p:sp>
        <p:nvSpPr>
          <p:cNvPr id="11" name="TextBox 10"/>
          <p:cNvSpPr txBox="1"/>
          <p:nvPr/>
        </p:nvSpPr>
        <p:spPr>
          <a:xfrm>
            <a:off x="7999412" y="4876800"/>
            <a:ext cx="1962397" cy="369332"/>
          </a:xfrm>
          <a:prstGeom prst="rect">
            <a:avLst/>
          </a:prstGeom>
          <a:noFill/>
        </p:spPr>
        <p:txBody>
          <a:bodyPr wrap="none" rtlCol="0">
            <a:spAutoFit/>
          </a:bodyPr>
          <a:lstStyle/>
          <a:p>
            <a:r>
              <a:rPr lang="en-US" dirty="0" smtClean="0">
                <a:solidFill>
                  <a:schemeClr val="accent2"/>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2"/>
                </a:solidFill>
                <a:latin typeface="Helvetica" panose="020B0604020202020204" pitchFamily="34" charset="0"/>
                <a:cs typeface="Helvetica" panose="020B0604020202020204" pitchFamily="34" charset="0"/>
              </a:rPr>
              <a:t> Sessions III-IV</a:t>
            </a:r>
            <a:endParaRPr lang="en-US" dirty="0">
              <a:solidFill>
                <a:schemeClr val="accent2"/>
              </a:solidFill>
              <a:latin typeface="Helvetica" panose="020B0604020202020204" pitchFamily="34" charset="0"/>
              <a:cs typeface="Helvetica" panose="020B0604020202020204" pitchFamily="34" charset="0"/>
            </a:endParaRPr>
          </a:p>
        </p:txBody>
      </p:sp>
      <p:sp>
        <p:nvSpPr>
          <p:cNvPr id="12" name="TextBox 11"/>
          <p:cNvSpPr txBox="1"/>
          <p:nvPr/>
        </p:nvSpPr>
        <p:spPr>
          <a:xfrm>
            <a:off x="8018215" y="5867400"/>
            <a:ext cx="1962397" cy="369332"/>
          </a:xfrm>
          <a:prstGeom prst="rect">
            <a:avLst/>
          </a:prstGeom>
          <a:noFill/>
        </p:spPr>
        <p:txBody>
          <a:bodyPr wrap="none" rtlCol="0">
            <a:spAutoFit/>
          </a:bodyPr>
          <a:lstStyle/>
          <a:p>
            <a:r>
              <a:rPr lang="en-US" dirty="0" smtClean="0">
                <a:solidFill>
                  <a:schemeClr val="accent2"/>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2"/>
                </a:solidFill>
                <a:latin typeface="Helvetica" panose="020B0604020202020204" pitchFamily="34" charset="0"/>
                <a:cs typeface="Helvetica" panose="020B0604020202020204" pitchFamily="34" charset="0"/>
              </a:rPr>
              <a:t> Sessions III-IV</a:t>
            </a:r>
            <a:endParaRPr lang="en-US" dirty="0">
              <a:solidFill>
                <a:schemeClr val="accent2"/>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7</a:t>
            </a:fld>
            <a:endParaRPr lang="en-US"/>
          </a:p>
        </p:txBody>
      </p:sp>
    </p:spTree>
    <p:extLst>
      <p:ext uri="{BB962C8B-B14F-4D97-AF65-F5344CB8AC3E}">
        <p14:creationId xmlns:p14="http://schemas.microsoft.com/office/powerpoint/2010/main" val="84008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Framing the conversation: What is a skills gap?</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2960897297"/>
              </p:ext>
            </p:extLst>
          </p:nvPr>
        </p:nvGraphicFramePr>
        <p:xfrm>
          <a:off x="1065212" y="1818620"/>
          <a:ext cx="4343400" cy="2524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634738000"/>
              </p:ext>
            </p:extLst>
          </p:nvPr>
        </p:nvGraphicFramePr>
        <p:xfrm>
          <a:off x="5789612" y="1828800"/>
          <a:ext cx="4216413"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609441" y="12954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Changes in </a:t>
            </a:r>
            <a:r>
              <a:rPr lang="en-US" sz="1400" i="1" dirty="0">
                <a:solidFill>
                  <a:schemeClr val="accent5"/>
                </a:solidFill>
                <a:latin typeface="Helvetica" panose="020B0604020202020204" pitchFamily="34" charset="0"/>
                <a:cs typeface="Helvetica" panose="020B0604020202020204" pitchFamily="34" charset="0"/>
              </a:rPr>
              <a:t>demand</a:t>
            </a:r>
            <a:r>
              <a:rPr lang="en-US" sz="1400" dirty="0">
                <a:solidFill>
                  <a:schemeClr val="accent5"/>
                </a:solidFill>
                <a:latin typeface="Helvetica" panose="020B0604020202020204" pitchFamily="34" charset="0"/>
                <a:cs typeface="Helvetica" panose="020B0604020202020204" pitchFamily="34" charset="0"/>
              </a:rPr>
              <a:t> (jobs) </a:t>
            </a:r>
            <a:r>
              <a:rPr lang="en-US" sz="1400" dirty="0">
                <a:latin typeface="Helvetica" panose="020B0604020202020204" pitchFamily="34" charset="0"/>
                <a:cs typeface="Helvetica" panose="020B0604020202020204" pitchFamily="34" charset="0"/>
              </a:rPr>
              <a:t>or </a:t>
            </a:r>
            <a:r>
              <a:rPr lang="en-US" sz="1400" i="1" dirty="0">
                <a:solidFill>
                  <a:schemeClr val="accent6"/>
                </a:solidFill>
                <a:latin typeface="Helvetica" panose="020B0604020202020204" pitchFamily="34" charset="0"/>
                <a:cs typeface="Helvetica" panose="020B0604020202020204" pitchFamily="34" charset="0"/>
              </a:rPr>
              <a:t>supply</a:t>
            </a:r>
            <a:r>
              <a:rPr lang="en-US" sz="1400" dirty="0">
                <a:solidFill>
                  <a:schemeClr val="accent6"/>
                </a:solidFill>
                <a:latin typeface="Helvetica" panose="020B0604020202020204" pitchFamily="34" charset="0"/>
                <a:cs typeface="Helvetica" panose="020B0604020202020204" pitchFamily="34" charset="0"/>
              </a:rPr>
              <a:t> (people) </a:t>
            </a:r>
            <a:r>
              <a:rPr lang="en-US" sz="1400" dirty="0">
                <a:latin typeface="Helvetica" panose="020B0604020202020204" pitchFamily="34" charset="0"/>
                <a:cs typeface="Helvetica" panose="020B0604020202020204" pitchFamily="34" charset="0"/>
              </a:rPr>
              <a:t>can impact the skills gap. </a:t>
            </a:r>
          </a:p>
          <a:p>
            <a:pPr marL="457200" indent="-457200">
              <a:buFont typeface="+mj-lt"/>
              <a:buAutoNum type="arabicPeriod"/>
            </a:pPr>
            <a:endParaRPr lang="en-US" sz="1400" dirty="0">
              <a:latin typeface="Helvetica" panose="020B0604020202020204" pitchFamily="34" charset="0"/>
              <a:cs typeface="Helvetica" panose="020B0604020202020204" pitchFamily="34" charset="0"/>
            </a:endParaRPr>
          </a:p>
        </p:txBody>
      </p:sp>
      <p:graphicFrame>
        <p:nvGraphicFramePr>
          <p:cNvPr id="9" name="Diagram 8"/>
          <p:cNvGraphicFramePr/>
          <p:nvPr>
            <p:extLst>
              <p:ext uri="{D42A27DB-BD31-4B8C-83A1-F6EECF244321}">
                <p14:modId xmlns:p14="http://schemas.microsoft.com/office/powerpoint/2010/main" val="1289265890"/>
              </p:ext>
            </p:extLst>
          </p:nvPr>
        </p:nvGraphicFramePr>
        <p:xfrm>
          <a:off x="1065212" y="4648200"/>
          <a:ext cx="8991600" cy="1905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2596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 </a:t>
            </a:r>
            <a:r>
              <a:rPr lang="en-US" dirty="0">
                <a:latin typeface="Helvetica" panose="020B0604020202020204" pitchFamily="34" charset="0"/>
                <a:cs typeface="Helvetica" panose="020B0604020202020204" pitchFamily="34" charset="0"/>
              </a:rPr>
              <a:t>Regional Demographic Context</a:t>
            </a: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2961829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35680</TotalTime>
  <Words>3472</Words>
  <Application>Microsoft Office PowerPoint</Application>
  <PresentationFormat>Custom</PresentationFormat>
  <Paragraphs>571</Paragraphs>
  <Slides>47</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Worksheet</vt:lpstr>
      <vt:lpstr>PowerPoint Presentation</vt:lpstr>
      <vt:lpstr>Objectives</vt:lpstr>
      <vt:lpstr>Agenda</vt:lpstr>
      <vt:lpstr>I. Regional Planning Context</vt:lpstr>
      <vt:lpstr>Why is this important?</vt:lpstr>
      <vt:lpstr>Regional Planning Timeline</vt:lpstr>
      <vt:lpstr>Blueprint Review – Identify Strategies for Skill Gaps</vt:lpstr>
      <vt:lpstr>Framing the conversation: What is a skills gap?</vt:lpstr>
      <vt:lpstr>I. Regional Demographic Context</vt:lpstr>
      <vt:lpstr>Projected State Population Growth by Age, 2010-2035</vt:lpstr>
      <vt:lpstr>State Trends, Race/Ethnicity and Place of Origin</vt:lpstr>
      <vt:lpstr>Regional Trends, Race/Ethnicity</vt:lpstr>
      <vt:lpstr>Regional Trends, Place of Origin</vt:lpstr>
      <vt:lpstr>Regional Trends, Education</vt:lpstr>
      <vt:lpstr>Regional Commuter Patterns</vt:lpstr>
      <vt:lpstr>Takeaways</vt:lpstr>
      <vt:lpstr>II. Framing the Data Process to Identify Priority Industries/Occupations</vt:lpstr>
      <vt:lpstr>Preliminary Criteria</vt:lpstr>
      <vt:lpstr>Preliminary Priorities</vt:lpstr>
      <vt:lpstr>Regional Industry Priorities– Establishments, Employment, Wages</vt:lpstr>
      <vt:lpstr>Priority Regional Industries by Age</vt:lpstr>
      <vt:lpstr>Priority Regional Industries by Race</vt:lpstr>
      <vt:lpstr>Priority Regional Industries by Ethnicity</vt:lpstr>
      <vt:lpstr>Priority Regional Industries by Educational Attainment</vt:lpstr>
      <vt:lpstr>Takeaways</vt:lpstr>
      <vt:lpstr>Discussion</vt:lpstr>
      <vt:lpstr>III. Confirming Supply Gaps and Occupational Priorities</vt:lpstr>
      <vt:lpstr>How do we calculate a supply gap ratio?</vt:lpstr>
      <vt:lpstr>How do we calculate demand and supply?</vt:lpstr>
      <vt:lpstr>More Openings than Qualified: Regional Sub-BA Occupations</vt:lpstr>
      <vt:lpstr>State Supply Gap Overview: BA Clusters</vt:lpstr>
      <vt:lpstr>More Openings than Qualified: State BA Occupations</vt:lpstr>
      <vt:lpstr>Takeaways</vt:lpstr>
      <vt:lpstr>Regional Industry/Occupation Priorities, Sub-BA</vt:lpstr>
      <vt:lpstr>Reminder</vt:lpstr>
      <vt:lpstr>Data Tool</vt:lpstr>
      <vt:lpstr>Group Review </vt:lpstr>
      <vt:lpstr>Appendix</vt:lpstr>
      <vt:lpstr>I. Labor Force and Unemployment Demographics</vt:lpstr>
      <vt:lpstr>State and Regional Unemployment Rate</vt:lpstr>
      <vt:lpstr>State Labor Force Participation Rate</vt:lpstr>
      <vt:lpstr>State Unemployment Rate by Age, 20-64</vt:lpstr>
      <vt:lpstr>State Labor Force Participation by Age, 16+</vt:lpstr>
      <vt:lpstr>State Unemployment Rate by Race</vt:lpstr>
      <vt:lpstr>State Unemployment Rate by Education, 25+</vt:lpstr>
      <vt:lpstr>State Labor Force Participation by Education, 25+</vt:lpstr>
      <vt:lpstr>Takeaways</vt:lpstr>
    </vt:vector>
  </TitlesOfParts>
  <Company>EOLWD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 Valley Deck</dc:title>
  <dc:creator>Zhavoronkova, Marina R  (EOLWD)</dc:creator>
  <cp:lastModifiedBy>Zhavoronkova, Marina R  (EOLWD)</cp:lastModifiedBy>
  <cp:revision>227</cp:revision>
  <cp:lastPrinted>2017-07-06T20:07:28Z</cp:lastPrinted>
  <dcterms:created xsi:type="dcterms:W3CDTF">2017-05-25T17:42:40Z</dcterms:created>
  <dcterms:modified xsi:type="dcterms:W3CDTF">2017-08-02T15:27:10Z</dcterms:modified>
</cp:coreProperties>
</file>