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5.xml" ContentType="application/vnd.openxmlformats-officedocument.drawingml.chart+xml"/>
  <Override PartName="/ppt/notesSlides/notesSlide33.xml" ContentType="application/vnd.openxmlformats-officedocument.presentationml.notesSlide+xml"/>
  <Override PartName="/ppt/charts/chart16.xml" ContentType="application/vnd.openxmlformats-officedocument.drawingml.chart+xml"/>
  <Override PartName="/ppt/notesSlides/notesSlide34.xml" ContentType="application/vnd.openxmlformats-officedocument.presentationml.notesSlide+xml"/>
  <Override PartName="/ppt/charts/chart17.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8.xml" ContentType="application/vnd.openxmlformats-officedocument.drawingml.chart+xml"/>
  <Override PartName="/ppt/notesSlides/notesSlide43.xml" ContentType="application/vnd.openxmlformats-officedocument.presentationml.notesSlide+xml"/>
  <Override PartName="/ppt/charts/chart19.xml" ContentType="application/vnd.openxmlformats-officedocument.drawingml.chart+xml"/>
  <Override PartName="/ppt/notesSlides/notesSlide44.xml" ContentType="application/vnd.openxmlformats-officedocument.presentationml.notesSlide+xml"/>
  <Override PartName="/ppt/charts/chart20.xml" ContentType="application/vnd.openxmlformats-officedocument.drawingml.chart+xml"/>
  <Override PartName="/ppt/notesSlides/notesSlide45.xml" ContentType="application/vnd.openxmlformats-officedocument.presentationml.notesSlide+xml"/>
  <Override PartName="/ppt/charts/chart21.xml" ContentType="application/vnd.openxmlformats-officedocument.drawingml.chart+xml"/>
  <Override PartName="/ppt/notesSlides/notesSlide46.xml" ContentType="application/vnd.openxmlformats-officedocument.presentationml.notesSlide+xml"/>
  <Override PartName="/ppt/charts/chart22.xml" ContentType="application/vnd.openxmlformats-officedocument.drawingml.chart+xml"/>
  <Override PartName="/ppt/notesSlides/notesSlide47.xml" ContentType="application/vnd.openxmlformats-officedocument.presentationml.notesSlide+xml"/>
  <Override PartName="/ppt/charts/chart23.xml" ContentType="application/vnd.openxmlformats-officedocument.drawingml.chart+xml"/>
  <Override PartName="/ppt/notesSlides/notesSlide48.xml" ContentType="application/vnd.openxmlformats-officedocument.presentationml.notesSlide+xml"/>
  <Override PartName="/ppt/charts/chart24.xml" ContentType="application/vnd.openxmlformats-officedocument.drawingml.chart+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339" r:id="rId3"/>
    <p:sldId id="345" r:id="rId4"/>
    <p:sldId id="388" r:id="rId5"/>
    <p:sldId id="360" r:id="rId6"/>
    <p:sldId id="346" r:id="rId7"/>
    <p:sldId id="340" r:id="rId8"/>
    <p:sldId id="359" r:id="rId9"/>
    <p:sldId id="363" r:id="rId10"/>
    <p:sldId id="364" r:id="rId11"/>
    <p:sldId id="412" r:id="rId12"/>
    <p:sldId id="365" r:id="rId13"/>
    <p:sldId id="366" r:id="rId14"/>
    <p:sldId id="367" r:id="rId15"/>
    <p:sldId id="398" r:id="rId16"/>
    <p:sldId id="368" r:id="rId17"/>
    <p:sldId id="413" r:id="rId18"/>
    <p:sldId id="369" r:id="rId19"/>
    <p:sldId id="348" r:id="rId20"/>
    <p:sldId id="370" r:id="rId21"/>
    <p:sldId id="371" r:id="rId22"/>
    <p:sldId id="349" r:id="rId23"/>
    <p:sldId id="408" r:id="rId24"/>
    <p:sldId id="409" r:id="rId25"/>
    <p:sldId id="410" r:id="rId26"/>
    <p:sldId id="411" r:id="rId27"/>
    <p:sldId id="403" r:id="rId28"/>
    <p:sldId id="357" r:id="rId29"/>
    <p:sldId id="337" r:id="rId30"/>
    <p:sldId id="301" r:id="rId31"/>
    <p:sldId id="328" r:id="rId32"/>
    <p:sldId id="303" r:id="rId33"/>
    <p:sldId id="325" r:id="rId34"/>
    <p:sldId id="326" r:id="rId35"/>
    <p:sldId id="390" r:id="rId36"/>
    <p:sldId id="392" r:id="rId37"/>
    <p:sldId id="395" r:id="rId38"/>
    <p:sldId id="393" r:id="rId39"/>
    <p:sldId id="341" r:id="rId40"/>
    <p:sldId id="297" r:id="rId41"/>
    <p:sldId id="373" r:id="rId42"/>
    <p:sldId id="375" r:id="rId43"/>
    <p:sldId id="376" r:id="rId44"/>
    <p:sldId id="383" r:id="rId45"/>
    <p:sldId id="384" r:id="rId46"/>
    <p:sldId id="379" r:id="rId47"/>
    <p:sldId id="385" r:id="rId48"/>
    <p:sldId id="386" r:id="rId49"/>
    <p:sldId id="382" r:id="rId50"/>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bie Pric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autoAdjust="0"/>
    <p:restoredTop sz="92018" autoAdjust="0"/>
  </p:normalViewPr>
  <p:slideViewPr>
    <p:cSldViewPr>
      <p:cViewPr>
        <p:scale>
          <a:sx n="100" d="100"/>
          <a:sy n="100" d="100"/>
        </p:scale>
        <p:origin x="144" y="280"/>
      </p:cViewPr>
      <p:guideLst>
        <p:guide orient="horz" pos="2160"/>
        <p:guide pos="3839"/>
      </p:guideLst>
    </p:cSldViewPr>
  </p:slideViewPr>
  <p:notesTextViewPr>
    <p:cViewPr>
      <p:scale>
        <a:sx n="1" d="1"/>
        <a:sy n="1" d="1"/>
      </p:scale>
      <p:origin x="0" y="0"/>
    </p:cViewPr>
  </p:notesTextViewPr>
  <p:sorterViewPr>
    <p:cViewPr>
      <p:scale>
        <a:sx n="66" d="100"/>
        <a:sy n="66" d="100"/>
      </p:scale>
      <p:origin x="0" y="28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ggie\Desktop\poulation%20projects%20donahu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Zip%20Codes%20Revised.xlsx" TargetMode="External"/><Relationship Id="rId2"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rian.Servetnick\Dropbox\Research\WSC\Region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rian.Servetnick\Dropbox\Research\WSC\Region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drian.Servetnick\Dropbox\Research\WSC\Region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drian.Servetnick\Dropbox\Research\WSC\Region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Supply%20Gap%204%20Region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Pioneer%20Valley%20Supply%20Gap.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UI%202005%207%20Region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marina.r.zhavoronkov\AppData\Roaming\Microsoft\AddIns\Statewide%20Unemployment%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Donohue%20Projection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marina.r.zhavoronkov\AppData\Local\Microsoft\Windows\Temporary%20Internet%20Files\Content.Outlook\T63J9PZC\Updated%20CPS%2012MMA%202005-Prese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sd-eol-001\users\Marina.R.Zhavoronkov\Regional%20Planning\Supply%20Side%20Data\Ethnicity%20A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Ethnicity%20AC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Ethnicity%20AC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Ethnicity%20AC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Origin%20AC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Origin%20AC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msd-eol-001\users\Marina.R.Zhavoronkov\Regional%20Planning\Phase%20II%20Data\Supply%20Side%20Data\ABE%20ES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Sheet4!$A$37</c:f>
              <c:strCache>
                <c:ptCount val="1"/>
                <c:pt idx="0">
                  <c:v>0-19</c:v>
                </c:pt>
              </c:strCache>
            </c:strRef>
          </c:tx>
          <c:spPr>
            <a:solidFill>
              <a:schemeClr val="accent1"/>
            </a:solidFill>
            <a:ln>
              <a:noFill/>
            </a:ln>
            <a:effectLst/>
          </c:spPr>
          <c:dLbls>
            <c:dLbl>
              <c:idx val="0"/>
              <c:layout>
                <c:manualLayout>
                  <c:x val="0.0413705461628748"/>
                  <c:y val="0.0125786163522013"/>
                </c:manualLayout>
              </c:layout>
              <c:tx>
                <c:rich>
                  <a:bodyPr/>
                  <a:lstStyle/>
                  <a:p>
                    <a:r>
                      <a:rPr lang="mr-IN" dirty="0"/>
                      <a:t>25%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959-4E6A-87CA-FB55271BBB98}"/>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1-2959-4E6A-87CA-FB55271BBB9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2-2959-4E6A-87CA-FB55271BBB9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2959-4E6A-87CA-FB55271BBB9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2959-4E6A-87CA-FB55271BBB98}"/>
                </c:ext>
                <c:ext xmlns:c15="http://schemas.microsoft.com/office/drawing/2012/chart" uri="{CE6537A1-D6FC-4f65-9D91-7224C49458BB}"/>
              </c:extLst>
            </c:dLbl>
            <c:dLbl>
              <c:idx val="5"/>
              <c:layout>
                <c:manualLayout>
                  <c:x val="-0.0342784525349535"/>
                  <c:y val="-0.00314474579566443"/>
                </c:manualLayout>
              </c:layout>
              <c:tx>
                <c:rich>
                  <a:bodyPr/>
                  <a:lstStyle/>
                  <a:p>
                    <a:r>
                      <a:rPr lang="mr-IN" dirty="0"/>
                      <a:t>21%</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959-4E6A-87CA-FB55271BBB98}"/>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Sheet4!$B$36:$G$36</c:f>
              <c:numCache>
                <c:formatCode>General</c:formatCode>
                <c:ptCount val="6"/>
                <c:pt idx="0">
                  <c:v>2010.0</c:v>
                </c:pt>
                <c:pt idx="1">
                  <c:v>2015.0</c:v>
                </c:pt>
                <c:pt idx="2">
                  <c:v>2020.0</c:v>
                </c:pt>
                <c:pt idx="3">
                  <c:v>2025.0</c:v>
                </c:pt>
                <c:pt idx="4">
                  <c:v>2030.0</c:v>
                </c:pt>
                <c:pt idx="5">
                  <c:v>2035.0</c:v>
                </c:pt>
              </c:numCache>
            </c:numRef>
          </c:cat>
          <c:val>
            <c:numRef>
              <c:f>Sheet4!$B$37:$G$37</c:f>
              <c:numCache>
                <c:formatCode>_(* #,##0_);_(* \(#,##0\);_(* "-"??_);_(@_)</c:formatCode>
                <c:ptCount val="6"/>
                <c:pt idx="0">
                  <c:v>217455.0</c:v>
                </c:pt>
                <c:pt idx="1">
                  <c:v>211036.0</c:v>
                </c:pt>
                <c:pt idx="2">
                  <c:v>205830.0</c:v>
                </c:pt>
                <c:pt idx="3">
                  <c:v>202172.0</c:v>
                </c:pt>
                <c:pt idx="4">
                  <c:v>200751.0</c:v>
                </c:pt>
                <c:pt idx="5">
                  <c:v>199051.0</c:v>
                </c:pt>
              </c:numCache>
            </c:numRef>
          </c:val>
          <c:extLst xmlns:c16r2="http://schemas.microsoft.com/office/drawing/2015/06/chart">
            <c:ext xmlns:c16="http://schemas.microsoft.com/office/drawing/2014/chart" uri="{C3380CC4-5D6E-409C-BE32-E72D297353CC}">
              <c16:uniqueId val="{00000006-2959-4E6A-87CA-FB55271BBB98}"/>
            </c:ext>
          </c:extLst>
        </c:ser>
        <c:ser>
          <c:idx val="1"/>
          <c:order val="1"/>
          <c:tx>
            <c:strRef>
              <c:f>Sheet4!$A$38</c:f>
              <c:strCache>
                <c:ptCount val="1"/>
                <c:pt idx="0">
                  <c:v>20-39</c:v>
                </c:pt>
              </c:strCache>
            </c:strRef>
          </c:tx>
          <c:spPr>
            <a:solidFill>
              <a:schemeClr val="accent3"/>
            </a:solidFill>
            <a:ln>
              <a:noFill/>
            </a:ln>
            <a:effectLst/>
          </c:spPr>
          <c:dLbls>
            <c:dLbl>
              <c:idx val="0"/>
              <c:layout>
                <c:manualLayout>
                  <c:x val="0.0413705461628748"/>
                  <c:y val="0.00314465408805026"/>
                </c:manualLayout>
              </c:layout>
              <c:tx>
                <c:rich>
                  <a:bodyPr/>
                  <a:lstStyle/>
                  <a:p>
                    <a:r>
                      <a:rPr lang="mr-IN" dirty="0"/>
                      <a:t>27% </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959-4E6A-87CA-FB55271BBB98}"/>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8-2959-4E6A-87CA-FB55271BBB9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9-2959-4E6A-87CA-FB55271BBB9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A-2959-4E6A-87CA-FB55271BBB9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B-2959-4E6A-87CA-FB55271BBB98}"/>
                </c:ext>
                <c:ext xmlns:c15="http://schemas.microsoft.com/office/drawing/2012/chart" uri="{CE6537A1-D6FC-4f65-9D91-7224C49458BB}"/>
              </c:extLst>
            </c:dLbl>
            <c:dLbl>
              <c:idx val="5"/>
              <c:layout>
                <c:manualLayout>
                  <c:x val="-0.0342784525349535"/>
                  <c:y val="-0.00314465408805031"/>
                </c:manualLayout>
              </c:layout>
              <c:tx>
                <c:rich>
                  <a:bodyPr/>
                  <a:lstStyle/>
                  <a:p>
                    <a:r>
                      <a:rPr lang="mr-IN" dirty="0"/>
                      <a:t>24%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959-4E6A-87CA-FB55271BBB98}"/>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Sheet4!$B$36:$G$36</c:f>
              <c:numCache>
                <c:formatCode>General</c:formatCode>
                <c:ptCount val="6"/>
                <c:pt idx="0">
                  <c:v>2010.0</c:v>
                </c:pt>
                <c:pt idx="1">
                  <c:v>2015.0</c:v>
                </c:pt>
                <c:pt idx="2">
                  <c:v>2020.0</c:v>
                </c:pt>
                <c:pt idx="3">
                  <c:v>2025.0</c:v>
                </c:pt>
                <c:pt idx="4">
                  <c:v>2030.0</c:v>
                </c:pt>
                <c:pt idx="5">
                  <c:v>2035.0</c:v>
                </c:pt>
              </c:numCache>
            </c:numRef>
          </c:cat>
          <c:val>
            <c:numRef>
              <c:f>Sheet4!$B$38:$G$38</c:f>
              <c:numCache>
                <c:formatCode>_(* #,##0_);_(* \(#,##0\);_(* "-"??_);_(@_)</c:formatCode>
                <c:ptCount val="6"/>
                <c:pt idx="0">
                  <c:v>203613.0</c:v>
                </c:pt>
                <c:pt idx="1">
                  <c:v>206484.0</c:v>
                </c:pt>
                <c:pt idx="2">
                  <c:v>206768.0</c:v>
                </c:pt>
                <c:pt idx="3">
                  <c:v>207888.0</c:v>
                </c:pt>
                <c:pt idx="4">
                  <c:v>206963.0</c:v>
                </c:pt>
                <c:pt idx="5">
                  <c:v>204636.0</c:v>
                </c:pt>
              </c:numCache>
            </c:numRef>
          </c:val>
          <c:extLst xmlns:c16r2="http://schemas.microsoft.com/office/drawing/2015/06/chart">
            <c:ext xmlns:c16="http://schemas.microsoft.com/office/drawing/2014/chart" uri="{C3380CC4-5D6E-409C-BE32-E72D297353CC}">
              <c16:uniqueId val="{0000000D-2959-4E6A-87CA-FB55271BBB98}"/>
            </c:ext>
          </c:extLst>
        </c:ser>
        <c:ser>
          <c:idx val="2"/>
          <c:order val="2"/>
          <c:tx>
            <c:strRef>
              <c:f>Sheet4!$A$39</c:f>
              <c:strCache>
                <c:ptCount val="1"/>
                <c:pt idx="0">
                  <c:v>40-59</c:v>
                </c:pt>
              </c:strCache>
            </c:strRef>
          </c:tx>
          <c:spPr>
            <a:solidFill>
              <a:schemeClr val="accent6"/>
            </a:solidFill>
            <a:ln>
              <a:noFill/>
            </a:ln>
            <a:effectLst/>
          </c:spPr>
          <c:dLbls>
            <c:dLbl>
              <c:idx val="0"/>
              <c:layout>
                <c:manualLayout>
                  <c:x val="0.0437348985657425"/>
                  <c:y val="6.05693519079346E-5"/>
                </c:manualLayout>
              </c:layout>
              <c:tx>
                <c:rich>
                  <a:bodyPr/>
                  <a:lstStyle/>
                  <a:p>
                    <a:r>
                      <a:rPr lang="mr-IN" dirty="0"/>
                      <a:t>29%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2959-4E6A-87CA-FB55271BBB98}"/>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0F-2959-4E6A-87CA-FB55271BBB9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0-2959-4E6A-87CA-FB55271BBB9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1-2959-4E6A-87CA-FB55271BBB9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2-2959-4E6A-87CA-FB55271BBB98}"/>
                </c:ext>
                <c:ext xmlns:c15="http://schemas.microsoft.com/office/drawing/2012/chart" uri="{CE6537A1-D6FC-4f65-9D91-7224C49458BB}"/>
              </c:extLst>
            </c:dLbl>
            <c:dLbl>
              <c:idx val="5"/>
              <c:layout>
                <c:manualLayout>
                  <c:x val="-0.0378244993489143"/>
                  <c:y val="-0.00314474579566443"/>
                </c:manualLayout>
              </c:layout>
              <c:tx>
                <c:rich>
                  <a:bodyPr/>
                  <a:lstStyle/>
                  <a:p>
                    <a:r>
                      <a:rPr lang="mr-IN" dirty="0"/>
                      <a:t>26%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2959-4E6A-87CA-FB55271BBB98}"/>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Sheet4!$B$36:$G$36</c:f>
              <c:numCache>
                <c:formatCode>General</c:formatCode>
                <c:ptCount val="6"/>
                <c:pt idx="0">
                  <c:v>2010.0</c:v>
                </c:pt>
                <c:pt idx="1">
                  <c:v>2015.0</c:v>
                </c:pt>
                <c:pt idx="2">
                  <c:v>2020.0</c:v>
                </c:pt>
                <c:pt idx="3">
                  <c:v>2025.0</c:v>
                </c:pt>
                <c:pt idx="4">
                  <c:v>2030.0</c:v>
                </c:pt>
                <c:pt idx="5">
                  <c:v>2035.0</c:v>
                </c:pt>
              </c:numCache>
            </c:numRef>
          </c:cat>
          <c:val>
            <c:numRef>
              <c:f>Sheet4!$B$39:$G$39</c:f>
              <c:numCache>
                <c:formatCode>_(* #,##0_);_(* \(#,##0\);_(* "-"??_);_(@_)</c:formatCode>
                <c:ptCount val="6"/>
                <c:pt idx="0">
                  <c:v>252721.0</c:v>
                </c:pt>
                <c:pt idx="1">
                  <c:v>251754.0</c:v>
                </c:pt>
                <c:pt idx="2">
                  <c:v>243196.0</c:v>
                </c:pt>
                <c:pt idx="3">
                  <c:v>233421.0</c:v>
                </c:pt>
                <c:pt idx="4">
                  <c:v>232600.0</c:v>
                </c:pt>
                <c:pt idx="5">
                  <c:v>239780.0</c:v>
                </c:pt>
              </c:numCache>
            </c:numRef>
          </c:val>
          <c:extLst xmlns:c16r2="http://schemas.microsoft.com/office/drawing/2015/06/chart">
            <c:ext xmlns:c16="http://schemas.microsoft.com/office/drawing/2014/chart" uri="{C3380CC4-5D6E-409C-BE32-E72D297353CC}">
              <c16:uniqueId val="{00000014-2959-4E6A-87CA-FB55271BBB98}"/>
            </c:ext>
          </c:extLst>
        </c:ser>
        <c:ser>
          <c:idx val="3"/>
          <c:order val="3"/>
          <c:tx>
            <c:strRef>
              <c:f>Sheet4!$A$40</c:f>
              <c:strCache>
                <c:ptCount val="1"/>
                <c:pt idx="0">
                  <c:v>60+</c:v>
                </c:pt>
              </c:strCache>
            </c:strRef>
          </c:tx>
          <c:spPr>
            <a:solidFill>
              <a:schemeClr val="accent4"/>
            </a:solidFill>
            <a:ln>
              <a:noFill/>
            </a:ln>
            <a:effectLst/>
          </c:spPr>
          <c:dLbls>
            <c:dLbl>
              <c:idx val="0"/>
              <c:layout>
                <c:manualLayout>
                  <c:x val="0.0425527082351472"/>
                  <c:y val="0.0157836159903089"/>
                </c:manualLayout>
              </c:layout>
              <c:tx>
                <c:rich>
                  <a:bodyPr/>
                  <a:lstStyle/>
                  <a:p>
                    <a:r>
                      <a:rPr lang="mr-IN" dirty="0"/>
                      <a:t>19%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2959-4E6A-87CA-FB55271BBB98}"/>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16-2959-4E6A-87CA-FB55271BBB9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7-2959-4E6A-87CA-FB55271BBB9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8-2959-4E6A-87CA-FB55271BBB9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9-2959-4E6A-87CA-FB55271BBB98}"/>
                </c:ext>
                <c:ext xmlns:c15="http://schemas.microsoft.com/office/drawing/2012/chart" uri="{CE6537A1-D6FC-4f65-9D91-7224C49458BB}"/>
              </c:extLst>
            </c:dLbl>
            <c:dLbl>
              <c:idx val="5"/>
              <c:layout>
                <c:manualLayout>
                  <c:x val="-0.0378245054278826"/>
                  <c:y val="0.00634993943064811"/>
                </c:manualLayout>
              </c:layout>
              <c:tx>
                <c:rich>
                  <a:bodyPr/>
                  <a:lstStyle/>
                  <a:p>
                    <a:r>
                      <a:rPr lang="mr-IN" dirty="0"/>
                      <a:t> 29%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2959-4E6A-87CA-FB55271BBB98}"/>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Sheet4!$B$36:$G$36</c:f>
              <c:numCache>
                <c:formatCode>General</c:formatCode>
                <c:ptCount val="6"/>
                <c:pt idx="0">
                  <c:v>2010.0</c:v>
                </c:pt>
                <c:pt idx="1">
                  <c:v>2015.0</c:v>
                </c:pt>
                <c:pt idx="2">
                  <c:v>2020.0</c:v>
                </c:pt>
                <c:pt idx="3">
                  <c:v>2025.0</c:v>
                </c:pt>
                <c:pt idx="4">
                  <c:v>2030.0</c:v>
                </c:pt>
                <c:pt idx="5">
                  <c:v>2035.0</c:v>
                </c:pt>
              </c:numCache>
            </c:numRef>
          </c:cat>
          <c:val>
            <c:numRef>
              <c:f>Sheet4!$B$40:$G$40</c:f>
              <c:numCache>
                <c:formatCode>_(* #,##0_);_(* \(#,##0\);_(* "-"??_);_(@_)</c:formatCode>
                <c:ptCount val="6"/>
                <c:pt idx="0">
                  <c:v>148019.0</c:v>
                </c:pt>
                <c:pt idx="1">
                  <c:v>178260.0</c:v>
                </c:pt>
                <c:pt idx="2">
                  <c:v>213258.0</c:v>
                </c:pt>
                <c:pt idx="3">
                  <c:v>245636.0</c:v>
                </c:pt>
                <c:pt idx="4">
                  <c:v>265303.0</c:v>
                </c:pt>
                <c:pt idx="5">
                  <c:v>273561.0</c:v>
                </c:pt>
              </c:numCache>
            </c:numRef>
          </c:val>
          <c:extLst xmlns:c16r2="http://schemas.microsoft.com/office/drawing/2015/06/chart">
            <c:ext xmlns:c16="http://schemas.microsoft.com/office/drawing/2014/chart" uri="{C3380CC4-5D6E-409C-BE32-E72D297353CC}">
              <c16:uniqueId val="{0000001B-2959-4E6A-87CA-FB55271BBB98}"/>
            </c:ext>
          </c:extLst>
        </c:ser>
        <c:dLbls>
          <c:showLegendKey val="0"/>
          <c:showVal val="0"/>
          <c:showCatName val="0"/>
          <c:showSerName val="0"/>
          <c:showPercent val="0"/>
          <c:showBubbleSize val="0"/>
        </c:dLbls>
        <c:axId val="1928974768"/>
        <c:axId val="1928976976"/>
      </c:areaChart>
      <c:catAx>
        <c:axId val="1928974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28976976"/>
        <c:crosses val="autoZero"/>
        <c:auto val="1"/>
        <c:lblAlgn val="ctr"/>
        <c:lblOffset val="100"/>
        <c:noMultiLvlLbl val="0"/>
      </c:catAx>
      <c:valAx>
        <c:axId val="1928976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a:pPr>
            <a:endParaRPr lang="en-US"/>
          </a:p>
        </c:txPr>
        <c:crossAx val="1928974768"/>
        <c:crosses val="autoZero"/>
        <c:crossBetween val="midCat"/>
      </c:valAx>
      <c:spPr>
        <a:noFill/>
        <a:ln>
          <a:noFill/>
        </a:ln>
        <a:effectLst/>
      </c:spPr>
    </c:plotArea>
    <c:legend>
      <c:legendPos val="b"/>
      <c:layout/>
      <c:overlay val="0"/>
      <c:spPr>
        <a:noFill/>
        <a:ln>
          <a:noFill/>
        </a:ln>
        <a:effectLst/>
      </c:spPr>
      <c:txPr>
        <a:bodyPr rot="0" vert="horz"/>
        <a:lstStyle/>
        <a:p>
          <a:pPr>
            <a:defRPr/>
          </a:pPr>
          <a:endParaRPr lang="en-US"/>
        </a:p>
      </c:txPr>
    </c:legend>
    <c:plotVisOnly val="1"/>
    <c:dispBlanksAs val="zero"/>
    <c:showDLblsOverMax val="0"/>
  </c:chart>
  <c:spPr>
    <a:noFill/>
    <a:ln>
      <a:solidFill>
        <a:schemeClr val="tx1"/>
      </a:solidFill>
    </a:ln>
    <a:effectLst/>
  </c:spPr>
  <c:txPr>
    <a:bodyPr/>
    <a:lstStyle/>
    <a:p>
      <a:pPr>
        <a:defRPr sz="1400">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25+ Population by Educational Attainment, 2011-2015 Average</a:t>
            </a:r>
          </a:p>
        </c:rich>
      </c:tx>
      <c:layout/>
      <c:overlay val="0"/>
    </c:title>
    <c:autoTitleDeleted val="0"/>
    <c:plotArea>
      <c:layout/>
      <c:pieChart>
        <c:varyColors val="1"/>
        <c:ser>
          <c:idx val="0"/>
          <c:order val="0"/>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Northeast!$D$1:$D$3</c:f>
              <c:strCache>
                <c:ptCount val="3"/>
                <c:pt idx="0">
                  <c:v>Less than High School</c:v>
                </c:pt>
                <c:pt idx="1">
                  <c:v>Associates, Post-Secondary Certificate, Some College</c:v>
                </c:pt>
                <c:pt idx="2">
                  <c:v>BA+</c:v>
                </c:pt>
              </c:strCache>
            </c:strRef>
          </c:cat>
          <c:val>
            <c:numRef>
              <c:f>Northeast!$E$1:$E$3</c:f>
              <c:numCache>
                <c:formatCode>General</c:formatCode>
                <c:ptCount val="3"/>
                <c:pt idx="0">
                  <c:v>273257.0</c:v>
                </c:pt>
                <c:pt idx="1">
                  <c:v>182874.0</c:v>
                </c:pt>
                <c:pt idx="2">
                  <c:v>261448.0</c:v>
                </c:pt>
              </c:numCache>
            </c:numRef>
          </c:val>
          <c:extLst xmlns:c16r2="http://schemas.microsoft.com/office/drawing/2015/06/chart">
            <c:ext xmlns:c16="http://schemas.microsoft.com/office/drawing/2014/chart" uri="{C3380CC4-5D6E-409C-BE32-E72D297353CC}">
              <c16:uniqueId val="{00000000-C5B3-44CB-BFBC-FCDC2B67A3F6}"/>
            </c:ext>
          </c:extLst>
        </c:ser>
        <c:dLbls>
          <c:showLegendKey val="0"/>
          <c:showVal val="0"/>
          <c:showCatName val="0"/>
          <c:showSerName val="0"/>
          <c:showPercent val="1"/>
          <c:showBubbleSize val="0"/>
          <c:showLeaderLines val="1"/>
        </c:dLbls>
        <c:firstSliceAng val="0"/>
      </c:pieChart>
    </c:plotArea>
    <c:legend>
      <c:legendPos val="r"/>
      <c:legendEntry>
        <c:idx val="0"/>
        <c:txPr>
          <a:bodyPr/>
          <a:lstStyle/>
          <a:p>
            <a:pPr>
              <a:defRPr>
                <a:solidFill>
                  <a:schemeClr val="bg1"/>
                </a:solidFill>
              </a:defRPr>
            </a:pPr>
            <a:endParaRPr lang="en-US"/>
          </a:p>
        </c:txPr>
      </c:legendEntry>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'North Shore'!$B$12</c:f>
              <c:strCache>
                <c:ptCount val="1"/>
                <c:pt idx="0">
                  <c:v>14-21</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Shore'!$B$13:$B$18</c:f>
              <c:numCache>
                <c:formatCode>0.00%</c:formatCode>
                <c:ptCount val="6"/>
                <c:pt idx="0">
                  <c:v>0.0172842409379514</c:v>
                </c:pt>
                <c:pt idx="1">
                  <c:v>0.042470468501641</c:v>
                </c:pt>
                <c:pt idx="2">
                  <c:v>0.0462505822077317</c:v>
                </c:pt>
                <c:pt idx="3">
                  <c:v>0.0401075143157649</c:v>
                </c:pt>
                <c:pt idx="4">
                  <c:v>0.0191884456671252</c:v>
                </c:pt>
                <c:pt idx="5">
                  <c:v>0.030419107706174</c:v>
                </c:pt>
              </c:numCache>
            </c:numRef>
          </c:val>
          <c:extLst xmlns:c16r2="http://schemas.microsoft.com/office/drawing/2015/06/chart">
            <c:ext xmlns:c16="http://schemas.microsoft.com/office/drawing/2014/chart" uri="{C3380CC4-5D6E-409C-BE32-E72D297353CC}">
              <c16:uniqueId val="{00000000-4F75-4F2D-A6A5-2E5D48CBA7E4}"/>
            </c:ext>
          </c:extLst>
        </c:ser>
        <c:ser>
          <c:idx val="1"/>
          <c:order val="1"/>
          <c:tx>
            <c:strRef>
              <c:f>'North Shore'!$C$12</c:f>
              <c:strCache>
                <c:ptCount val="1"/>
                <c:pt idx="0">
                  <c:v>22-34</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Shore'!$C$13:$C$18</c:f>
              <c:numCache>
                <c:formatCode>0.00%</c:formatCode>
                <c:ptCount val="6"/>
                <c:pt idx="0">
                  <c:v>0.181257768670004</c:v>
                </c:pt>
                <c:pt idx="1">
                  <c:v>0.276058045260666</c:v>
                </c:pt>
                <c:pt idx="2">
                  <c:v>0.279226828132278</c:v>
                </c:pt>
                <c:pt idx="3">
                  <c:v>0.2197732850298</c:v>
                </c:pt>
                <c:pt idx="4">
                  <c:v>0.246767537826685</c:v>
                </c:pt>
                <c:pt idx="5">
                  <c:v>0.21991888237945</c:v>
                </c:pt>
              </c:numCache>
            </c:numRef>
          </c:val>
          <c:extLst xmlns:c16r2="http://schemas.microsoft.com/office/drawing/2015/06/chart">
            <c:ext xmlns:c16="http://schemas.microsoft.com/office/drawing/2014/chart" uri="{C3380CC4-5D6E-409C-BE32-E72D297353CC}">
              <c16:uniqueId val="{00000001-4F75-4F2D-A6A5-2E5D48CBA7E4}"/>
            </c:ext>
          </c:extLst>
        </c:ser>
        <c:ser>
          <c:idx val="2"/>
          <c:order val="2"/>
          <c:tx>
            <c:strRef>
              <c:f>'North Shore'!$D$12</c:f>
              <c:strCache>
                <c:ptCount val="1"/>
                <c:pt idx="0">
                  <c:v>35-44</c:v>
                </c:pt>
              </c:strCache>
            </c:strRef>
          </c:tx>
          <c:spPr>
            <a:solidFill>
              <a:schemeClr val="accent3"/>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Shore'!$D$13:$D$18</c:f>
              <c:numCache>
                <c:formatCode>0.00%</c:formatCode>
                <c:ptCount val="6"/>
                <c:pt idx="0">
                  <c:v>0.179494070615111</c:v>
                </c:pt>
                <c:pt idx="1">
                  <c:v>0.202803919999085</c:v>
                </c:pt>
                <c:pt idx="2">
                  <c:v>0.213088029809036</c:v>
                </c:pt>
                <c:pt idx="3">
                  <c:v>0.196797943204394</c:v>
                </c:pt>
                <c:pt idx="4">
                  <c:v>0.216162310866575</c:v>
                </c:pt>
                <c:pt idx="5">
                  <c:v>0.193442992338891</c:v>
                </c:pt>
              </c:numCache>
            </c:numRef>
          </c:val>
          <c:extLst xmlns:c16r2="http://schemas.microsoft.com/office/drawing/2015/06/chart">
            <c:ext xmlns:c16="http://schemas.microsoft.com/office/drawing/2014/chart" uri="{C3380CC4-5D6E-409C-BE32-E72D297353CC}">
              <c16:uniqueId val="{00000002-4F75-4F2D-A6A5-2E5D48CBA7E4}"/>
            </c:ext>
          </c:extLst>
        </c:ser>
        <c:ser>
          <c:idx val="3"/>
          <c:order val="3"/>
          <c:tx>
            <c:strRef>
              <c:f>'North Shore'!$E$12</c:f>
              <c:strCache>
                <c:ptCount val="1"/>
                <c:pt idx="0">
                  <c:v>45-54</c:v>
                </c:pt>
              </c:strCache>
            </c:strRef>
          </c:tx>
          <c:spPr>
            <a:solidFill>
              <a:schemeClr val="accent4"/>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Shore'!$E$13:$E$18</c:f>
              <c:numCache>
                <c:formatCode>0.00%</c:formatCode>
                <c:ptCount val="6"/>
                <c:pt idx="0">
                  <c:v>0.276648637753217</c:v>
                </c:pt>
                <c:pt idx="1">
                  <c:v>0.22750403092088</c:v>
                </c:pt>
                <c:pt idx="2">
                  <c:v>0.250908244061481</c:v>
                </c:pt>
                <c:pt idx="3">
                  <c:v>0.250812200537572</c:v>
                </c:pt>
                <c:pt idx="4">
                  <c:v>0.262861072902338</c:v>
                </c:pt>
                <c:pt idx="5">
                  <c:v>0.259463722397476</c:v>
                </c:pt>
              </c:numCache>
            </c:numRef>
          </c:val>
          <c:extLst xmlns:c16r2="http://schemas.microsoft.com/office/drawing/2015/06/chart">
            <c:ext xmlns:c16="http://schemas.microsoft.com/office/drawing/2014/chart" uri="{C3380CC4-5D6E-409C-BE32-E72D297353CC}">
              <c16:uniqueId val="{00000003-4F75-4F2D-A6A5-2E5D48CBA7E4}"/>
            </c:ext>
          </c:extLst>
        </c:ser>
        <c:ser>
          <c:idx val="4"/>
          <c:order val="4"/>
          <c:tx>
            <c:strRef>
              <c:f>'North Shore'!$F$12</c:f>
              <c:strCache>
                <c:ptCount val="1"/>
                <c:pt idx="0">
                  <c:v>55-64</c:v>
                </c:pt>
              </c:strCache>
            </c:strRef>
          </c:tx>
          <c:spPr>
            <a:solidFill>
              <a:schemeClr val="accent5"/>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Shore'!$F$13:$F$18</c:f>
              <c:numCache>
                <c:formatCode>0.00%</c:formatCode>
                <c:ptCount val="6"/>
                <c:pt idx="0">
                  <c:v>0.282275674404542</c:v>
                </c:pt>
                <c:pt idx="1">
                  <c:v>0.185410925224988</c:v>
                </c:pt>
                <c:pt idx="2">
                  <c:v>0.163903120633442</c:v>
                </c:pt>
                <c:pt idx="3">
                  <c:v>0.209091971485334</c:v>
                </c:pt>
                <c:pt idx="4">
                  <c:v>0.198074277854195</c:v>
                </c:pt>
                <c:pt idx="5">
                  <c:v>0.216313654799459</c:v>
                </c:pt>
              </c:numCache>
            </c:numRef>
          </c:val>
          <c:extLst xmlns:c16r2="http://schemas.microsoft.com/office/drawing/2015/06/chart">
            <c:ext xmlns:c16="http://schemas.microsoft.com/office/drawing/2014/chart" uri="{C3380CC4-5D6E-409C-BE32-E72D297353CC}">
              <c16:uniqueId val="{00000004-4F75-4F2D-A6A5-2E5D48CBA7E4}"/>
            </c:ext>
          </c:extLst>
        </c:ser>
        <c:ser>
          <c:idx val="5"/>
          <c:order val="5"/>
          <c:tx>
            <c:strRef>
              <c:f>'North Shore'!$G$12</c:f>
              <c:strCache>
                <c:ptCount val="1"/>
                <c:pt idx="0">
                  <c:v>65-99</c:v>
                </c:pt>
              </c:strCache>
            </c:strRef>
          </c:tx>
          <c:spPr>
            <a:solidFill>
              <a:schemeClr val="accent6"/>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Shore'!$G$13:$G$18</c:f>
              <c:numCache>
                <c:formatCode>0.00%</c:formatCode>
                <c:ptCount val="6"/>
                <c:pt idx="0">
                  <c:v>0.0630396076191756</c:v>
                </c:pt>
                <c:pt idx="1">
                  <c:v>0.0657526100927398</c:v>
                </c:pt>
                <c:pt idx="2">
                  <c:v>0.0466231951560317</c:v>
                </c:pt>
                <c:pt idx="3">
                  <c:v>0.0834170854271357</c:v>
                </c:pt>
                <c:pt idx="4">
                  <c:v>0.0569463548830811</c:v>
                </c:pt>
                <c:pt idx="5">
                  <c:v>0.0804416403785489</c:v>
                </c:pt>
              </c:numCache>
            </c:numRef>
          </c:val>
          <c:extLst xmlns:c16r2="http://schemas.microsoft.com/office/drawing/2015/06/chart">
            <c:ext xmlns:c16="http://schemas.microsoft.com/office/drawing/2014/chart" uri="{C3380CC4-5D6E-409C-BE32-E72D297353CC}">
              <c16:uniqueId val="{00000005-4F75-4F2D-A6A5-2E5D48CBA7E4}"/>
            </c:ext>
          </c:extLst>
        </c:ser>
        <c:dLbls>
          <c:dLblPos val="ctr"/>
          <c:showLegendKey val="0"/>
          <c:showVal val="1"/>
          <c:showCatName val="0"/>
          <c:showSerName val="0"/>
          <c:showPercent val="0"/>
          <c:showBubbleSize val="0"/>
        </c:dLbls>
        <c:gapWidth val="150"/>
        <c:overlap val="100"/>
        <c:axId val="1929201392"/>
        <c:axId val="1929204656"/>
      </c:barChart>
      <c:catAx>
        <c:axId val="192920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29204656"/>
        <c:crosses val="autoZero"/>
        <c:auto val="1"/>
        <c:lblAlgn val="ctr"/>
        <c:lblOffset val="100"/>
        <c:noMultiLvlLbl val="0"/>
      </c:catAx>
      <c:valAx>
        <c:axId val="1929204656"/>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1929201392"/>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'North Shore'!$O$12</c:f>
              <c:strCache>
                <c:ptCount val="1"/>
                <c:pt idx="0">
                  <c:v>White Alone</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Shore'!$O$13:$O$18</c:f>
              <c:numCache>
                <c:formatCode>0.00%</c:formatCode>
                <c:ptCount val="6"/>
                <c:pt idx="0">
                  <c:v>0.836093660765277</c:v>
                </c:pt>
                <c:pt idx="1">
                  <c:v>0.813599249822748</c:v>
                </c:pt>
                <c:pt idx="2">
                  <c:v>0.939499790414978</c:v>
                </c:pt>
                <c:pt idx="3">
                  <c:v>0.928244203440539</c:v>
                </c:pt>
                <c:pt idx="4">
                  <c:v>0.883768913342504</c:v>
                </c:pt>
                <c:pt idx="5">
                  <c:v>0.883335213810222</c:v>
                </c:pt>
              </c:numCache>
            </c:numRef>
          </c:val>
          <c:extLst xmlns:c16r2="http://schemas.microsoft.com/office/drawing/2015/06/chart">
            <c:ext xmlns:c16="http://schemas.microsoft.com/office/drawing/2014/chart" uri="{C3380CC4-5D6E-409C-BE32-E72D297353CC}">
              <c16:uniqueId val="{00000000-B704-4039-A684-55A4433A1F77}"/>
            </c:ext>
          </c:extLst>
        </c:ser>
        <c:ser>
          <c:idx val="1"/>
          <c:order val="1"/>
          <c:tx>
            <c:strRef>
              <c:f>'North Shore'!$P$12</c:f>
              <c:strCache>
                <c:ptCount val="1"/>
                <c:pt idx="0">
                  <c:v>Black/ African American</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Shore'!$P$13:$P$18</c:f>
              <c:numCache>
                <c:formatCode>0.00%</c:formatCode>
                <c:ptCount val="6"/>
                <c:pt idx="0">
                  <c:v>0.0347532502435583</c:v>
                </c:pt>
                <c:pt idx="1">
                  <c:v>0.108855750977746</c:v>
                </c:pt>
                <c:pt idx="2">
                  <c:v>0.0277117973079968</c:v>
                </c:pt>
                <c:pt idx="3">
                  <c:v>0.0355039267015707</c:v>
                </c:pt>
                <c:pt idx="4">
                  <c:v>0.0245873452544704</c:v>
                </c:pt>
                <c:pt idx="5">
                  <c:v>0.0706307119485502</c:v>
                </c:pt>
              </c:numCache>
            </c:numRef>
          </c:val>
          <c:extLst xmlns:c16r2="http://schemas.microsoft.com/office/drawing/2015/06/chart">
            <c:ext xmlns:c16="http://schemas.microsoft.com/office/drawing/2014/chart" uri="{C3380CC4-5D6E-409C-BE32-E72D297353CC}">
              <c16:uniqueId val="{00000001-B704-4039-A684-55A4433A1F77}"/>
            </c:ext>
          </c:extLst>
        </c:ser>
        <c:ser>
          <c:idx val="2"/>
          <c:order val="2"/>
          <c:tx>
            <c:strRef>
              <c:f>'North Shore'!$Q$12</c:f>
              <c:strCache>
                <c:ptCount val="1"/>
                <c:pt idx="0">
                  <c:v>Asian</c:v>
                </c:pt>
              </c:strCache>
            </c:strRef>
          </c:tx>
          <c:spPr>
            <a:solidFill>
              <a:schemeClr val="accent3"/>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Shore'!$Q$13:$Q$18</c:f>
              <c:numCache>
                <c:formatCode>0.00%</c:formatCode>
                <c:ptCount val="6"/>
                <c:pt idx="0">
                  <c:v>0.107249638861827</c:v>
                </c:pt>
                <c:pt idx="1">
                  <c:v>0.0499508267959655</c:v>
                </c:pt>
                <c:pt idx="2">
                  <c:v>0.0160681849937125</c:v>
                </c:pt>
                <c:pt idx="3">
                  <c:v>0.0226019072550486</c:v>
                </c:pt>
                <c:pt idx="4">
                  <c:v>0.0768913342503439</c:v>
                </c:pt>
                <c:pt idx="5">
                  <c:v>0.0256120952273497</c:v>
                </c:pt>
              </c:numCache>
            </c:numRef>
          </c:val>
          <c:extLst xmlns:c16r2="http://schemas.microsoft.com/office/drawing/2015/06/chart">
            <c:ext xmlns:c16="http://schemas.microsoft.com/office/drawing/2014/chart" uri="{C3380CC4-5D6E-409C-BE32-E72D297353CC}">
              <c16:uniqueId val="{00000002-B704-4039-A684-55A4433A1F77}"/>
            </c:ext>
          </c:extLst>
        </c:ser>
        <c:ser>
          <c:idx val="3"/>
          <c:order val="3"/>
          <c:tx>
            <c:strRef>
              <c:f>'North Shore'!$R$12</c:f>
              <c:strCache>
                <c:ptCount val="1"/>
                <c:pt idx="0">
                  <c:v>Other</c:v>
                </c:pt>
              </c:strCache>
            </c:strRef>
          </c:tx>
          <c:spPr>
            <a:solidFill>
              <a:schemeClr val="accent4"/>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Shore'!$R$13:$R$18</c:f>
              <c:numCache>
                <c:formatCode>0.00%</c:formatCode>
                <c:ptCount val="6"/>
                <c:pt idx="0">
                  <c:v>0.0219034501293379</c:v>
                </c:pt>
                <c:pt idx="1">
                  <c:v>0.0275941724035405</c:v>
                </c:pt>
                <c:pt idx="2">
                  <c:v>0.0167202272833124</c:v>
                </c:pt>
                <c:pt idx="3">
                  <c:v>0.0136499626028422</c:v>
                </c:pt>
                <c:pt idx="4">
                  <c:v>0.0147524071526823</c:v>
                </c:pt>
                <c:pt idx="5">
                  <c:v>0.0204219790138779</c:v>
                </c:pt>
              </c:numCache>
            </c:numRef>
          </c:val>
          <c:extLst xmlns:c16r2="http://schemas.microsoft.com/office/drawing/2015/06/chart">
            <c:ext xmlns:c16="http://schemas.microsoft.com/office/drawing/2014/chart" uri="{C3380CC4-5D6E-409C-BE32-E72D297353CC}">
              <c16:uniqueId val="{00000003-B704-4039-A684-55A4433A1F77}"/>
            </c:ext>
          </c:extLst>
        </c:ser>
        <c:dLbls>
          <c:dLblPos val="ctr"/>
          <c:showLegendKey val="0"/>
          <c:showVal val="1"/>
          <c:showCatName val="0"/>
          <c:showSerName val="0"/>
          <c:showPercent val="0"/>
          <c:showBubbleSize val="0"/>
        </c:dLbls>
        <c:gapWidth val="150"/>
        <c:overlap val="100"/>
        <c:axId val="1929242240"/>
        <c:axId val="1929244992"/>
      </c:barChart>
      <c:catAx>
        <c:axId val="192924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29244992"/>
        <c:crosses val="autoZero"/>
        <c:auto val="1"/>
        <c:lblAlgn val="ctr"/>
        <c:lblOffset val="100"/>
        <c:noMultiLvlLbl val="0"/>
      </c:catAx>
      <c:valAx>
        <c:axId val="1929244992"/>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1929242240"/>
        <c:crosses val="autoZero"/>
        <c:crossBetween val="between"/>
      </c:valAx>
      <c:spPr>
        <a:noFill/>
        <a:ln>
          <a:noFill/>
        </a:ln>
        <a:effectLst/>
      </c:spPr>
    </c:plotArea>
    <c:legend>
      <c:legendPos val="t"/>
      <c:layou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'North Shore'!$U$12</c:f>
              <c:strCache>
                <c:ptCount val="1"/>
                <c:pt idx="0">
                  <c:v>Not Hispanic or Latino</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Shore'!$U$13:$U$18</c:f>
              <c:numCache>
                <c:formatCode>0.00%</c:formatCode>
                <c:ptCount val="6"/>
                <c:pt idx="0">
                  <c:v>0.877330601001109</c:v>
                </c:pt>
                <c:pt idx="1">
                  <c:v>0.820895181026005</c:v>
                </c:pt>
                <c:pt idx="2">
                  <c:v>0.92188373392957</c:v>
                </c:pt>
                <c:pt idx="3">
                  <c:v>0.941452811667368</c:v>
                </c:pt>
                <c:pt idx="4">
                  <c:v>0.95267900130683</c:v>
                </c:pt>
                <c:pt idx="5">
                  <c:v>0.865960801982428</c:v>
                </c:pt>
              </c:numCache>
            </c:numRef>
          </c:val>
          <c:extLst xmlns:c16r2="http://schemas.microsoft.com/office/drawing/2015/06/chart">
            <c:ext xmlns:c16="http://schemas.microsoft.com/office/drawing/2014/chart" uri="{C3380CC4-5D6E-409C-BE32-E72D297353CC}">
              <c16:uniqueId val="{00000000-32AB-4BAC-940D-7AB2EB8B014C}"/>
            </c:ext>
          </c:extLst>
        </c:ser>
        <c:ser>
          <c:idx val="1"/>
          <c:order val="1"/>
          <c:tx>
            <c:strRef>
              <c:f>'North Shore'!$V$12</c:f>
              <c:strCache>
                <c:ptCount val="1"/>
                <c:pt idx="0">
                  <c:v>Hispanic or Latino</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Shore'!$V$13:$V$18</c:f>
              <c:numCache>
                <c:formatCode>0.00%</c:formatCode>
                <c:ptCount val="6"/>
                <c:pt idx="0">
                  <c:v>0.122669398998891</c:v>
                </c:pt>
                <c:pt idx="1">
                  <c:v>0.179104818973995</c:v>
                </c:pt>
                <c:pt idx="2">
                  <c:v>0.0781162660704304</c:v>
                </c:pt>
                <c:pt idx="3">
                  <c:v>0.0585471883326322</c:v>
                </c:pt>
                <c:pt idx="4">
                  <c:v>0.0473209986931701</c:v>
                </c:pt>
                <c:pt idx="5">
                  <c:v>0.134039198017572</c:v>
                </c:pt>
              </c:numCache>
            </c:numRef>
          </c:val>
          <c:extLst xmlns:c16r2="http://schemas.microsoft.com/office/drawing/2015/06/chart">
            <c:ext xmlns:c16="http://schemas.microsoft.com/office/drawing/2014/chart" uri="{C3380CC4-5D6E-409C-BE32-E72D297353CC}">
              <c16:uniqueId val="{00000001-32AB-4BAC-940D-7AB2EB8B014C}"/>
            </c:ext>
          </c:extLst>
        </c:ser>
        <c:dLbls>
          <c:dLblPos val="ctr"/>
          <c:showLegendKey val="0"/>
          <c:showVal val="1"/>
          <c:showCatName val="0"/>
          <c:showSerName val="0"/>
          <c:showPercent val="0"/>
          <c:showBubbleSize val="0"/>
        </c:dLbls>
        <c:gapWidth val="150"/>
        <c:overlap val="100"/>
        <c:axId val="1929278976"/>
        <c:axId val="1929281728"/>
      </c:barChart>
      <c:catAx>
        <c:axId val="192927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29281728"/>
        <c:crosses val="autoZero"/>
        <c:auto val="1"/>
        <c:lblAlgn val="ctr"/>
        <c:lblOffset val="100"/>
        <c:noMultiLvlLbl val="0"/>
      </c:catAx>
      <c:valAx>
        <c:axId val="1929281728"/>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1929278976"/>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'North Shore'!$I$12</c:f>
              <c:strCache>
                <c:ptCount val="1"/>
                <c:pt idx="0">
                  <c:v>Less than high school</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Shore'!$I$13:$I$18</c:f>
              <c:numCache>
                <c:formatCode>0.00%</c:formatCode>
                <c:ptCount val="6"/>
                <c:pt idx="0">
                  <c:v>0.110489627949945</c:v>
                </c:pt>
                <c:pt idx="1">
                  <c:v>0.10929155469152</c:v>
                </c:pt>
                <c:pt idx="2">
                  <c:v>0.120121099208197</c:v>
                </c:pt>
                <c:pt idx="3">
                  <c:v>0.0669860932569826</c:v>
                </c:pt>
                <c:pt idx="4">
                  <c:v>0.064066852367688</c:v>
                </c:pt>
                <c:pt idx="5">
                  <c:v>0.128843338213763</c:v>
                </c:pt>
              </c:numCache>
            </c:numRef>
          </c:val>
          <c:extLst xmlns:c16r2="http://schemas.microsoft.com/office/drawing/2015/06/chart">
            <c:ext xmlns:c16="http://schemas.microsoft.com/office/drawing/2014/chart" uri="{C3380CC4-5D6E-409C-BE32-E72D297353CC}">
              <c16:uniqueId val="{00000000-A8D9-4BE2-ACFA-33C15ABD9951}"/>
            </c:ext>
          </c:extLst>
        </c:ser>
        <c:ser>
          <c:idx val="1"/>
          <c:order val="1"/>
          <c:tx>
            <c:strRef>
              <c:f>'North Shore'!$J$12</c:f>
              <c:strCache>
                <c:ptCount val="1"/>
                <c:pt idx="0">
                  <c:v>High school or equivalent, no college</c:v>
                </c:pt>
              </c:strCache>
            </c:strRef>
          </c:tx>
          <c:spPr>
            <a:solidFill>
              <a:schemeClr val="accent2"/>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Shore'!$J$13:$J$18</c:f>
              <c:numCache>
                <c:formatCode>0.00%</c:formatCode>
                <c:ptCount val="6"/>
                <c:pt idx="0">
                  <c:v>0.224892920131015</c:v>
                </c:pt>
                <c:pt idx="1">
                  <c:v>0.200205843673166</c:v>
                </c:pt>
                <c:pt idx="2">
                  <c:v>0.267955286446204</c:v>
                </c:pt>
                <c:pt idx="3">
                  <c:v>0.182283510576137</c:v>
                </c:pt>
                <c:pt idx="4">
                  <c:v>0.162901062622511</c:v>
                </c:pt>
                <c:pt idx="5">
                  <c:v>0.285054623268386</c:v>
                </c:pt>
              </c:numCache>
            </c:numRef>
          </c:val>
          <c:extLst xmlns:c16r2="http://schemas.microsoft.com/office/drawing/2015/06/chart">
            <c:ext xmlns:c16="http://schemas.microsoft.com/office/drawing/2014/chart" uri="{C3380CC4-5D6E-409C-BE32-E72D297353CC}">
              <c16:uniqueId val="{00000001-A8D9-4BE2-ACFA-33C15ABD9951}"/>
            </c:ext>
          </c:extLst>
        </c:ser>
        <c:ser>
          <c:idx val="2"/>
          <c:order val="2"/>
          <c:tx>
            <c:strRef>
              <c:f>'North Shore'!$K$12</c:f>
              <c:strCache>
                <c:ptCount val="1"/>
                <c:pt idx="0">
                  <c:v>Some college or Associate degree</c:v>
                </c:pt>
              </c:strCache>
            </c:strRef>
          </c:tx>
          <c:spPr>
            <a:solidFill>
              <a:schemeClr val="accent3"/>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Shore'!$K$13:$K$18</c:f>
              <c:numCache>
                <c:formatCode>0.00%</c:formatCode>
                <c:ptCount val="6"/>
                <c:pt idx="0">
                  <c:v>0.279600235155791</c:v>
                </c:pt>
                <c:pt idx="1">
                  <c:v>0.290079478529361</c:v>
                </c:pt>
                <c:pt idx="2">
                  <c:v>0.280624126688402</c:v>
                </c:pt>
                <c:pt idx="3">
                  <c:v>0.257917494448989</c:v>
                </c:pt>
                <c:pt idx="4">
                  <c:v>0.24409367584855</c:v>
                </c:pt>
                <c:pt idx="5">
                  <c:v>0.295078274580471</c:v>
                </c:pt>
              </c:numCache>
            </c:numRef>
          </c:val>
          <c:extLst xmlns:c16r2="http://schemas.microsoft.com/office/drawing/2015/06/chart">
            <c:ext xmlns:c16="http://schemas.microsoft.com/office/drawing/2014/chart" uri="{C3380CC4-5D6E-409C-BE32-E72D297353CC}">
              <c16:uniqueId val="{00000002-A8D9-4BE2-ACFA-33C15ABD9951}"/>
            </c:ext>
          </c:extLst>
        </c:ser>
        <c:ser>
          <c:idx val="3"/>
          <c:order val="3"/>
          <c:tx>
            <c:strRef>
              <c:f>'North Shore'!$L$12</c:f>
              <c:strCache>
                <c:ptCount val="1"/>
                <c:pt idx="0">
                  <c:v>Bachelor's degree or advanced degree</c:v>
                </c:pt>
              </c:strCache>
            </c:strRef>
          </c:tx>
          <c:spPr>
            <a:solidFill>
              <a:schemeClr val="accent4"/>
            </a:solidFill>
            <a:ln>
              <a:noFill/>
            </a:ln>
            <a:effectLst/>
          </c:spPr>
          <c:invertIfNegative val="0"/>
          <c:dLbls>
            <c:numFmt formatCode="0%" sourceLinked="0"/>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'North Shore'!$A$13:$A$18</c:f>
              <c:strCache>
                <c:ptCount val="6"/>
                <c:pt idx="0">
                  <c:v>Manufacturing</c:v>
                </c:pt>
                <c:pt idx="1">
                  <c:v>Healthcare</c:v>
                </c:pt>
                <c:pt idx="2">
                  <c:v>Construction</c:v>
                </c:pt>
                <c:pt idx="3">
                  <c:v>Educational Services</c:v>
                </c:pt>
                <c:pt idx="4">
                  <c:v>Professional/ Scientific/ Technical</c:v>
                </c:pt>
                <c:pt idx="5">
                  <c:v>Transportation</c:v>
                </c:pt>
              </c:strCache>
            </c:strRef>
          </c:cat>
          <c:val>
            <c:numRef>
              <c:f>'North Shore'!$L$13:$L$18</c:f>
              <c:numCache>
                <c:formatCode>0.00%</c:formatCode>
                <c:ptCount val="6"/>
                <c:pt idx="0">
                  <c:v>0.339632149155959</c:v>
                </c:pt>
                <c:pt idx="1">
                  <c:v>0.304728686603008</c:v>
                </c:pt>
                <c:pt idx="2">
                  <c:v>0.232510479739171</c:v>
                </c:pt>
                <c:pt idx="3">
                  <c:v>0.416547855556854</c:v>
                </c:pt>
                <c:pt idx="4">
                  <c:v>0.467072457787407</c:v>
                </c:pt>
                <c:pt idx="5">
                  <c:v>0.221308705935353</c:v>
                </c:pt>
              </c:numCache>
            </c:numRef>
          </c:val>
          <c:extLst xmlns:c16r2="http://schemas.microsoft.com/office/drawing/2015/06/chart">
            <c:ext xmlns:c16="http://schemas.microsoft.com/office/drawing/2014/chart" uri="{C3380CC4-5D6E-409C-BE32-E72D297353CC}">
              <c16:uniqueId val="{00000003-A8D9-4BE2-ACFA-33C15ABD9951}"/>
            </c:ext>
          </c:extLst>
        </c:ser>
        <c:dLbls>
          <c:dLblPos val="ctr"/>
          <c:showLegendKey val="0"/>
          <c:showVal val="1"/>
          <c:showCatName val="0"/>
          <c:showSerName val="0"/>
          <c:showPercent val="0"/>
          <c:showBubbleSize val="0"/>
        </c:dLbls>
        <c:gapWidth val="150"/>
        <c:overlap val="100"/>
        <c:axId val="1923872496"/>
        <c:axId val="1923865248"/>
      </c:barChart>
      <c:catAx>
        <c:axId val="192387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23865248"/>
        <c:crosses val="autoZero"/>
        <c:auto val="1"/>
        <c:lblAlgn val="ctr"/>
        <c:lblOffset val="100"/>
        <c:noMultiLvlLbl val="0"/>
      </c:catAx>
      <c:valAx>
        <c:axId val="1923865248"/>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1923872496"/>
        <c:crosses val="autoZero"/>
        <c:crossBetween val="between"/>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noFill/>
    <a:ln>
      <a:solidFill>
        <a:schemeClr val="tx1"/>
      </a:solidFill>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6"/>
            </a:solidFill>
          </c:spPr>
          <c:invertIfNegative val="0"/>
          <c:dPt>
            <c:idx val="1"/>
            <c:invertIfNegative val="0"/>
            <c:bubble3D val="0"/>
            <c:spPr>
              <a:solidFill>
                <a:srgbClr val="FD41D9"/>
              </a:solidFill>
            </c:spPr>
            <c:extLst xmlns:c16r2="http://schemas.microsoft.com/office/drawing/2015/06/chart">
              <c:ext xmlns:c16="http://schemas.microsoft.com/office/drawing/2014/chart" uri="{C3380CC4-5D6E-409C-BE32-E72D297353CC}">
                <c16:uniqueId val="{00000001-75D4-4852-AF9C-05703500EBB3}"/>
              </c:ext>
            </c:extLst>
          </c:dPt>
          <c:dPt>
            <c:idx val="2"/>
            <c:invertIfNegative val="0"/>
            <c:bubble3D val="0"/>
            <c:spPr>
              <a:solidFill>
                <a:srgbClr val="FD41D9"/>
              </a:solidFill>
            </c:spPr>
            <c:extLst xmlns:c16r2="http://schemas.microsoft.com/office/drawing/2015/06/chart">
              <c:ext xmlns:c16="http://schemas.microsoft.com/office/drawing/2014/chart" uri="{C3380CC4-5D6E-409C-BE32-E72D297353CC}">
                <c16:uniqueId val="{00000003-75D4-4852-AF9C-05703500EBB3}"/>
              </c:ext>
            </c:extLst>
          </c:dPt>
          <c:dPt>
            <c:idx val="3"/>
            <c:invertIfNegative val="0"/>
            <c:bubble3D val="0"/>
            <c:extLst xmlns:c16r2="http://schemas.microsoft.com/office/drawing/2015/06/chart">
              <c:ext xmlns:c16="http://schemas.microsoft.com/office/drawing/2014/chart" uri="{C3380CC4-5D6E-409C-BE32-E72D297353CC}">
                <c16:uniqueId val="{00000004-75D4-4852-AF9C-05703500EBB3}"/>
              </c:ext>
            </c:extLst>
          </c:dPt>
          <c:dPt>
            <c:idx val="5"/>
            <c:invertIfNegative val="0"/>
            <c:bubble3D val="0"/>
            <c:spPr>
              <a:solidFill>
                <a:srgbClr val="FD41D9"/>
              </a:solidFill>
            </c:spPr>
            <c:extLst xmlns:c16r2="http://schemas.microsoft.com/office/drawing/2015/06/chart">
              <c:ext xmlns:c16="http://schemas.microsoft.com/office/drawing/2014/chart" uri="{C3380CC4-5D6E-409C-BE32-E72D297353CC}">
                <c16:uniqueId val="{00000006-75D4-4852-AF9C-05703500EBB3}"/>
              </c:ext>
            </c:extLst>
          </c:dPt>
          <c:dPt>
            <c:idx val="6"/>
            <c:invertIfNegative val="0"/>
            <c:bubble3D val="0"/>
            <c:extLst xmlns:c16r2="http://schemas.microsoft.com/office/drawing/2015/06/chart">
              <c:ext xmlns:c16="http://schemas.microsoft.com/office/drawing/2014/chart" uri="{C3380CC4-5D6E-409C-BE32-E72D297353CC}">
                <c16:uniqueId val="{00000007-75D4-4852-AF9C-05703500EBB3}"/>
              </c:ext>
            </c:extLst>
          </c:dPt>
          <c:dPt>
            <c:idx val="8"/>
            <c:invertIfNegative val="0"/>
            <c:bubble3D val="0"/>
            <c:spPr>
              <a:solidFill>
                <a:srgbClr val="FD41D9"/>
              </a:solidFill>
            </c:spPr>
            <c:extLst xmlns:c16r2="http://schemas.microsoft.com/office/drawing/2015/06/chart">
              <c:ext xmlns:c16="http://schemas.microsoft.com/office/drawing/2014/chart" uri="{C3380CC4-5D6E-409C-BE32-E72D297353CC}">
                <c16:uniqueId val="{00000009-75D4-4852-AF9C-05703500EBB3}"/>
              </c:ext>
            </c:extLst>
          </c:dPt>
          <c:dPt>
            <c:idx val="9"/>
            <c:invertIfNegative val="0"/>
            <c:bubble3D val="0"/>
            <c:extLst xmlns:c16r2="http://schemas.microsoft.com/office/drawing/2015/06/chart">
              <c:ext xmlns:c16="http://schemas.microsoft.com/office/drawing/2014/chart" uri="{C3380CC4-5D6E-409C-BE32-E72D297353CC}">
                <c16:uniqueId val="{0000000A-75D4-4852-AF9C-05703500EBB3}"/>
              </c:ext>
            </c:extLst>
          </c:dPt>
          <c:dPt>
            <c:idx val="10"/>
            <c:invertIfNegative val="0"/>
            <c:bubble3D val="0"/>
            <c:spPr>
              <a:solidFill>
                <a:srgbClr val="FD41D9"/>
              </a:solidFill>
            </c:spPr>
            <c:extLst xmlns:c16r2="http://schemas.microsoft.com/office/drawing/2015/06/chart">
              <c:ext xmlns:c16="http://schemas.microsoft.com/office/drawing/2014/chart" uri="{C3380CC4-5D6E-409C-BE32-E72D297353CC}">
                <c16:uniqueId val="{0000000C-75D4-4852-AF9C-05703500EBB3}"/>
              </c:ext>
            </c:extLst>
          </c:dPt>
          <c:dPt>
            <c:idx val="11"/>
            <c:invertIfNegative val="0"/>
            <c:bubble3D val="0"/>
            <c:spPr>
              <a:solidFill>
                <a:srgbClr val="FD41D9"/>
              </a:solidFill>
            </c:spPr>
            <c:extLst xmlns:c16r2="http://schemas.microsoft.com/office/drawing/2015/06/chart">
              <c:ext xmlns:c16="http://schemas.microsoft.com/office/drawing/2014/chart" uri="{C3380CC4-5D6E-409C-BE32-E72D297353CC}">
                <c16:uniqueId val="{0000000E-75D4-4852-AF9C-05703500EBB3}"/>
              </c:ext>
            </c:extLst>
          </c:dPt>
          <c:dPt>
            <c:idx val="12"/>
            <c:invertIfNegative val="0"/>
            <c:bubble3D val="0"/>
            <c:extLst xmlns:c16r2="http://schemas.microsoft.com/office/drawing/2015/06/chart">
              <c:ext xmlns:c16="http://schemas.microsoft.com/office/drawing/2014/chart" uri="{C3380CC4-5D6E-409C-BE32-E72D297353CC}">
                <c16:uniqueId val="{0000000F-75D4-4852-AF9C-05703500EBB3}"/>
              </c:ext>
            </c:extLst>
          </c:dPt>
          <c:dPt>
            <c:idx val="13"/>
            <c:invertIfNegative val="0"/>
            <c:bubble3D val="0"/>
            <c:spPr>
              <a:solidFill>
                <a:srgbClr val="FD41D9"/>
              </a:solidFill>
            </c:spPr>
            <c:extLst xmlns:c16r2="http://schemas.microsoft.com/office/drawing/2015/06/chart">
              <c:ext xmlns:c16="http://schemas.microsoft.com/office/drawing/2014/chart" uri="{C3380CC4-5D6E-409C-BE32-E72D297353CC}">
                <c16:uniqueId val="{00000011-75D4-4852-AF9C-05703500EBB3}"/>
              </c:ext>
            </c:extLst>
          </c:dPt>
          <c:dPt>
            <c:idx val="14"/>
            <c:invertIfNegative val="0"/>
            <c:bubble3D val="0"/>
            <c:extLst xmlns:c16r2="http://schemas.microsoft.com/office/drawing/2015/06/chart">
              <c:ext xmlns:c16="http://schemas.microsoft.com/office/drawing/2014/chart" uri="{C3380CC4-5D6E-409C-BE32-E72D297353CC}">
                <c16:uniqueId val="{00000012-75D4-4852-AF9C-05703500EBB3}"/>
              </c:ext>
            </c:extLst>
          </c:dPt>
          <c:dPt>
            <c:idx val="15"/>
            <c:invertIfNegative val="0"/>
            <c:bubble3D val="0"/>
            <c:spPr>
              <a:solidFill>
                <a:srgbClr val="FC42E1"/>
              </a:solidFill>
            </c:spPr>
            <c:extLst xmlns:c16r2="http://schemas.microsoft.com/office/drawing/2015/06/chart">
              <c:ext xmlns:c16="http://schemas.microsoft.com/office/drawing/2014/chart" uri="{C3380CC4-5D6E-409C-BE32-E72D297353CC}">
                <c16:uniqueId val="{00000014-75D4-4852-AF9C-05703500EBB3}"/>
              </c:ext>
            </c:extLst>
          </c:dPt>
          <c:dPt>
            <c:idx val="16"/>
            <c:invertIfNegative val="0"/>
            <c:bubble3D val="0"/>
            <c:extLst xmlns:c16r2="http://schemas.microsoft.com/office/drawing/2015/06/chart">
              <c:ext xmlns:c16="http://schemas.microsoft.com/office/drawing/2014/chart" uri="{C3380CC4-5D6E-409C-BE32-E72D297353CC}">
                <c16:uniqueId val="{00000015-75D4-4852-AF9C-05703500EBB3}"/>
              </c:ext>
            </c:extLst>
          </c:dPt>
          <c:dPt>
            <c:idx val="17"/>
            <c:invertIfNegative val="0"/>
            <c:bubble3D val="0"/>
            <c:spPr>
              <a:solidFill>
                <a:srgbClr val="FC42E1"/>
              </a:solidFill>
            </c:spPr>
            <c:extLst xmlns:c16r2="http://schemas.microsoft.com/office/drawing/2015/06/chart">
              <c:ext xmlns:c16="http://schemas.microsoft.com/office/drawing/2014/chart" uri="{C3380CC4-5D6E-409C-BE32-E72D297353CC}">
                <c16:uniqueId val="{00000017-75D4-4852-AF9C-05703500EBB3}"/>
              </c:ext>
            </c:extLst>
          </c:dPt>
          <c:dPt>
            <c:idx val="18"/>
            <c:invertIfNegative val="0"/>
            <c:bubble3D val="0"/>
            <c:spPr>
              <a:solidFill>
                <a:srgbClr val="FD41D9"/>
              </a:solidFill>
            </c:spPr>
            <c:extLst xmlns:c16r2="http://schemas.microsoft.com/office/drawing/2015/06/chart">
              <c:ext xmlns:c16="http://schemas.microsoft.com/office/drawing/2014/chart" uri="{C3380CC4-5D6E-409C-BE32-E72D297353CC}">
                <c16:uniqueId val="{00000019-75D4-4852-AF9C-05703500EBB3}"/>
              </c:ext>
            </c:extLst>
          </c:dPt>
          <c:dPt>
            <c:idx val="19"/>
            <c:invertIfNegative val="0"/>
            <c:bubble3D val="0"/>
            <c:extLst xmlns:c16r2="http://schemas.microsoft.com/office/drawing/2015/06/chart">
              <c:ext xmlns:c16="http://schemas.microsoft.com/office/drawing/2014/chart" uri="{C3380CC4-5D6E-409C-BE32-E72D297353CC}">
                <c16:uniqueId val="{0000001A-75D4-4852-AF9C-05703500EBB3}"/>
              </c:ext>
            </c:extLst>
          </c:dPt>
          <c:dPt>
            <c:idx val="22"/>
            <c:invertIfNegative val="0"/>
            <c:bubble3D val="0"/>
            <c:spPr>
              <a:solidFill>
                <a:srgbClr val="FC42E1"/>
              </a:solidFill>
            </c:spPr>
            <c:extLst xmlns:c16r2="http://schemas.microsoft.com/office/drawing/2015/06/chart">
              <c:ext xmlns:c16="http://schemas.microsoft.com/office/drawing/2014/chart" uri="{C3380CC4-5D6E-409C-BE32-E72D297353CC}">
                <c16:uniqueId val="{0000001C-75D4-4852-AF9C-05703500EBB3}"/>
              </c:ext>
            </c:extLst>
          </c:dPt>
          <c:dPt>
            <c:idx val="23"/>
            <c:invertIfNegative val="0"/>
            <c:bubble3D val="0"/>
            <c:spPr>
              <a:solidFill>
                <a:srgbClr val="FD41D9"/>
              </a:solidFill>
            </c:spPr>
            <c:extLst xmlns:c16r2="http://schemas.microsoft.com/office/drawing/2015/06/chart">
              <c:ext xmlns:c16="http://schemas.microsoft.com/office/drawing/2014/chart" uri="{C3380CC4-5D6E-409C-BE32-E72D297353CC}">
                <c16:uniqueId val="{0000001E-75D4-4852-AF9C-05703500EBB3}"/>
              </c:ext>
            </c:extLst>
          </c:dPt>
          <c:dPt>
            <c:idx val="24"/>
            <c:invertIfNegative val="0"/>
            <c:bubble3D val="0"/>
            <c:spPr>
              <a:solidFill>
                <a:srgbClr val="FD41D9"/>
              </a:solidFill>
            </c:spPr>
            <c:extLst xmlns:c16r2="http://schemas.microsoft.com/office/drawing/2015/06/chart">
              <c:ext xmlns:c16="http://schemas.microsoft.com/office/drawing/2014/chart" uri="{C3380CC4-5D6E-409C-BE32-E72D297353CC}">
                <c16:uniqueId val="{00000020-75D4-4852-AF9C-05703500EBB3}"/>
              </c:ext>
            </c:extLst>
          </c:dPt>
          <c:cat>
            <c:strRef>
              <c:f>'Northeast Occupations'!$A$2:$A$25</c:f>
              <c:strCache>
                <c:ptCount val="24"/>
                <c:pt idx="0">
                  <c:v>Mechanical Engineering Technicians</c:v>
                </c:pt>
                <c:pt idx="1">
                  <c:v>Medical Records and Health Information Technicians</c:v>
                </c:pt>
                <c:pt idx="2">
                  <c:v>Heating, Air Conditioning, and Refrigeration Mechanics and Installers</c:v>
                </c:pt>
                <c:pt idx="3">
                  <c:v>Massage Therapists</c:v>
                </c:pt>
                <c:pt idx="4">
                  <c:v>Human Resources Assistants, Except Payroll and Timekeeping</c:v>
                </c:pt>
                <c:pt idx="5">
                  <c:v>Occupational Therapy Assistants</c:v>
                </c:pt>
                <c:pt idx="6">
                  <c:v>Hairdressers, Hairstylists, and Cosmetologists</c:v>
                </c:pt>
                <c:pt idx="7">
                  <c:v>Nursing Assistants</c:v>
                </c:pt>
                <c:pt idx="8">
                  <c:v>Electrical and Electronic Engineering Technicians</c:v>
                </c:pt>
                <c:pt idx="9">
                  <c:v>Architectural and Civil Drafters</c:v>
                </c:pt>
                <c:pt idx="10">
                  <c:v>Licensed Practical and Licensed Vocational Nurses</c:v>
                </c:pt>
                <c:pt idx="11">
                  <c:v>Physical Therapist Assistants</c:v>
                </c:pt>
                <c:pt idx="12">
                  <c:v>Preschool Teachers, Except Special Education</c:v>
                </c:pt>
                <c:pt idx="13">
                  <c:v>Dental Hygienists</c:v>
                </c:pt>
                <c:pt idx="14">
                  <c:v>Medical Equipment Repairers</c:v>
                </c:pt>
                <c:pt idx="15">
                  <c:v>Automotive Service Technicians and Mechanics</c:v>
                </c:pt>
                <c:pt idx="16">
                  <c:v>Bookkeeping, Accounting, and Auditing Clerks</c:v>
                </c:pt>
                <c:pt idx="17">
                  <c:v>Heavy and Tractor-Trailer Truck Drivers</c:v>
                </c:pt>
                <c:pt idx="18">
                  <c:v>Computer User Support Specialists</c:v>
                </c:pt>
                <c:pt idx="19">
                  <c:v>Environmental Science and Protection Technicians, Including Health</c:v>
                </c:pt>
                <c:pt idx="20">
                  <c:v>Teacher Assistants</c:v>
                </c:pt>
                <c:pt idx="21">
                  <c:v>Firefighters</c:v>
                </c:pt>
                <c:pt idx="22">
                  <c:v>Web Developers</c:v>
                </c:pt>
                <c:pt idx="23">
                  <c:v>Industrial Engineering Technicians</c:v>
                </c:pt>
              </c:strCache>
            </c:strRef>
          </c:cat>
          <c:val>
            <c:numRef>
              <c:f>'Northeast Occupations'!$C$2:$C$25</c:f>
              <c:numCache>
                <c:formatCode>0.00</c:formatCode>
                <c:ptCount val="24"/>
                <c:pt idx="0">
                  <c:v>0.969230769230769</c:v>
                </c:pt>
                <c:pt idx="1">
                  <c:v>0.966709511568124</c:v>
                </c:pt>
                <c:pt idx="2">
                  <c:v>0.929770992366412</c:v>
                </c:pt>
                <c:pt idx="3">
                  <c:v>0.922164948453608</c:v>
                </c:pt>
                <c:pt idx="4">
                  <c:v>0.878070175438597</c:v>
                </c:pt>
                <c:pt idx="5">
                  <c:v>0.86751497005988</c:v>
                </c:pt>
                <c:pt idx="6">
                  <c:v>0.856701940035274</c:v>
                </c:pt>
                <c:pt idx="7">
                  <c:v>0.803648424543947</c:v>
                </c:pt>
                <c:pt idx="8">
                  <c:v>0.76010781671159</c:v>
                </c:pt>
                <c:pt idx="9">
                  <c:v>0.627631578947368</c:v>
                </c:pt>
                <c:pt idx="10">
                  <c:v>0.585431959345003</c:v>
                </c:pt>
                <c:pt idx="11">
                  <c:v>0.536493288590604</c:v>
                </c:pt>
                <c:pt idx="12">
                  <c:v>0.499366587490103</c:v>
                </c:pt>
                <c:pt idx="13">
                  <c:v>0.46551724137931</c:v>
                </c:pt>
                <c:pt idx="14">
                  <c:v>0.416279069767442</c:v>
                </c:pt>
                <c:pt idx="15">
                  <c:v>0.409377990430622</c:v>
                </c:pt>
                <c:pt idx="16">
                  <c:v>0.407508532423208</c:v>
                </c:pt>
                <c:pt idx="17">
                  <c:v>0.343915343915344</c:v>
                </c:pt>
                <c:pt idx="18">
                  <c:v>0.324945175438596</c:v>
                </c:pt>
                <c:pt idx="19">
                  <c:v>0.245901639344262</c:v>
                </c:pt>
                <c:pt idx="20">
                  <c:v>0.206791687785099</c:v>
                </c:pt>
                <c:pt idx="21">
                  <c:v>0.133928571428571</c:v>
                </c:pt>
                <c:pt idx="22">
                  <c:v>0.132310642377756</c:v>
                </c:pt>
                <c:pt idx="23">
                  <c:v>0.124203821656051</c:v>
                </c:pt>
              </c:numCache>
            </c:numRef>
          </c:val>
          <c:extLst xmlns:c16r2="http://schemas.microsoft.com/office/drawing/2015/06/chart">
            <c:ext xmlns:c16="http://schemas.microsoft.com/office/drawing/2014/chart" uri="{C3380CC4-5D6E-409C-BE32-E72D297353CC}">
              <c16:uniqueId val="{00000021-75D4-4852-AF9C-05703500EBB3}"/>
            </c:ext>
          </c:extLst>
        </c:ser>
        <c:dLbls>
          <c:showLegendKey val="0"/>
          <c:showVal val="0"/>
          <c:showCatName val="0"/>
          <c:showSerName val="0"/>
          <c:showPercent val="0"/>
          <c:showBubbleSize val="0"/>
        </c:dLbls>
        <c:gapWidth val="150"/>
        <c:axId val="1923467488"/>
        <c:axId val="1923469808"/>
      </c:barChart>
      <c:catAx>
        <c:axId val="1923467488"/>
        <c:scaling>
          <c:orientation val="minMax"/>
        </c:scaling>
        <c:delete val="0"/>
        <c:axPos val="l"/>
        <c:numFmt formatCode="General" sourceLinked="0"/>
        <c:majorTickMark val="out"/>
        <c:minorTickMark val="none"/>
        <c:tickLblPos val="nextTo"/>
        <c:crossAx val="1923469808"/>
        <c:crosses val="autoZero"/>
        <c:auto val="1"/>
        <c:lblAlgn val="ctr"/>
        <c:lblOffset val="100"/>
        <c:noMultiLvlLbl val="0"/>
      </c:catAx>
      <c:valAx>
        <c:axId val="1923469808"/>
        <c:scaling>
          <c:orientation val="minMax"/>
          <c:max val="1.0"/>
        </c:scaling>
        <c:delete val="0"/>
        <c:axPos val="b"/>
        <c:numFmt formatCode="0.00" sourceLinked="1"/>
        <c:majorTickMark val="out"/>
        <c:minorTickMark val="none"/>
        <c:tickLblPos val="nextTo"/>
        <c:crossAx val="192346748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Sheet11!$E$1</c:f>
              <c:strCache>
                <c:ptCount val="1"/>
                <c:pt idx="0">
                  <c:v>Ratio</c:v>
                </c:pt>
              </c:strCache>
            </c:strRef>
          </c:tx>
          <c:spPr>
            <a:solidFill>
              <a:schemeClr val="accent6"/>
            </a:solidFill>
          </c:spPr>
          <c:invertIfNegative val="0"/>
          <c:dPt>
            <c:idx val="0"/>
            <c:invertIfNegative val="0"/>
            <c:bubble3D val="0"/>
            <c:spPr>
              <a:solidFill>
                <a:schemeClr val="accent5"/>
              </a:solidFill>
            </c:spPr>
            <c:extLst xmlns:c16r2="http://schemas.microsoft.com/office/drawing/2015/06/chart">
              <c:ext xmlns:c16="http://schemas.microsoft.com/office/drawing/2014/chart" uri="{C3380CC4-5D6E-409C-BE32-E72D297353CC}">
                <c16:uniqueId val="{00000001-ABB1-4A52-9E1A-3387E098666C}"/>
              </c:ext>
            </c:extLst>
          </c:dPt>
          <c:dPt>
            <c:idx val="1"/>
            <c:invertIfNegative val="0"/>
            <c:bubble3D val="0"/>
            <c:spPr>
              <a:solidFill>
                <a:schemeClr val="accent5"/>
              </a:solidFill>
            </c:spPr>
            <c:extLst xmlns:c16r2="http://schemas.microsoft.com/office/drawing/2015/06/chart">
              <c:ext xmlns:c16="http://schemas.microsoft.com/office/drawing/2014/chart" uri="{C3380CC4-5D6E-409C-BE32-E72D297353CC}">
                <c16:uniqueId val="{00000003-ABB1-4A52-9E1A-3387E098666C}"/>
              </c:ext>
            </c:extLst>
          </c:dPt>
          <c:dPt>
            <c:idx val="2"/>
            <c:invertIfNegative val="0"/>
            <c:bubble3D val="0"/>
            <c:spPr>
              <a:solidFill>
                <a:schemeClr val="accent5"/>
              </a:solidFill>
            </c:spPr>
            <c:extLst xmlns:c16r2="http://schemas.microsoft.com/office/drawing/2015/06/chart">
              <c:ext xmlns:c16="http://schemas.microsoft.com/office/drawing/2014/chart" uri="{C3380CC4-5D6E-409C-BE32-E72D297353CC}">
                <c16:uniqueId val="{00000005-ABB1-4A52-9E1A-3387E098666C}"/>
              </c:ext>
            </c:extLst>
          </c:dPt>
          <c:dPt>
            <c:idx val="3"/>
            <c:invertIfNegative val="0"/>
            <c:bubble3D val="0"/>
            <c:spPr>
              <a:solidFill>
                <a:schemeClr val="accent5"/>
              </a:solidFill>
              <a:ln>
                <a:noFill/>
              </a:ln>
            </c:spPr>
            <c:extLst xmlns:c16r2="http://schemas.microsoft.com/office/drawing/2015/06/chart">
              <c:ext xmlns:c16="http://schemas.microsoft.com/office/drawing/2014/chart" uri="{C3380CC4-5D6E-409C-BE32-E72D297353CC}">
                <c16:uniqueId val="{00000007-ABB1-4A52-9E1A-3387E098666C}"/>
              </c:ext>
            </c:extLst>
          </c:dPt>
          <c:dPt>
            <c:idx val="4"/>
            <c:invertIfNegative val="0"/>
            <c:bubble3D val="0"/>
            <c:spPr>
              <a:solidFill>
                <a:schemeClr val="accent5"/>
              </a:solidFill>
            </c:spPr>
            <c:extLst xmlns:c16r2="http://schemas.microsoft.com/office/drawing/2015/06/chart">
              <c:ext xmlns:c16="http://schemas.microsoft.com/office/drawing/2014/chart" uri="{C3380CC4-5D6E-409C-BE32-E72D297353CC}">
                <c16:uniqueId val="{00000009-ABB1-4A52-9E1A-3387E098666C}"/>
              </c:ext>
            </c:extLst>
          </c:dPt>
          <c:cat>
            <c:strRef>
              <c:f>Sheet11!$D$2:$D$11</c:f>
              <c:strCache>
                <c:ptCount val="10"/>
                <c:pt idx="0">
                  <c:v>Life, Physical, and Social Science Occupations</c:v>
                </c:pt>
                <c:pt idx="1">
                  <c:v>Arts, Design, Entertainment, Sports, and Media Occupations</c:v>
                </c:pt>
                <c:pt idx="2">
                  <c:v>Architecture and Engineering Occupations</c:v>
                </c:pt>
                <c:pt idx="3">
                  <c:v>Business and Financial Operations Occupations</c:v>
                </c:pt>
                <c:pt idx="4">
                  <c:v>Education, Training, and Library Occupations</c:v>
                </c:pt>
                <c:pt idx="5">
                  <c:v>Community and Social Services Occupations</c:v>
                </c:pt>
                <c:pt idx="6">
                  <c:v>Computer and Mathematical Occupations</c:v>
                </c:pt>
                <c:pt idx="7">
                  <c:v>Management Occupations</c:v>
                </c:pt>
                <c:pt idx="8">
                  <c:v>Healthcare Practitioners and Technical Occupations</c:v>
                </c:pt>
                <c:pt idx="9">
                  <c:v>Sales and Related Occupations</c:v>
                </c:pt>
              </c:strCache>
            </c:strRef>
          </c:cat>
          <c:val>
            <c:numRef>
              <c:f>Sheet11!$E$2:$E$11</c:f>
              <c:numCache>
                <c:formatCode>General</c:formatCode>
                <c:ptCount val="10"/>
                <c:pt idx="0">
                  <c:v>8.224375795334302</c:v>
                </c:pt>
                <c:pt idx="1">
                  <c:v>6.125740427341841</c:v>
                </c:pt>
                <c:pt idx="2">
                  <c:v>4.309795905448293</c:v>
                </c:pt>
                <c:pt idx="3">
                  <c:v>3.964867425405405</c:v>
                </c:pt>
                <c:pt idx="4">
                  <c:v>1.110123845474736</c:v>
                </c:pt>
                <c:pt idx="5">
                  <c:v>0.850379095588167</c:v>
                </c:pt>
                <c:pt idx="6">
                  <c:v>0.734170853470459</c:v>
                </c:pt>
                <c:pt idx="7">
                  <c:v>0.703464037649684</c:v>
                </c:pt>
                <c:pt idx="8">
                  <c:v>0.675590312398424</c:v>
                </c:pt>
                <c:pt idx="9">
                  <c:v>0.565686492861003</c:v>
                </c:pt>
              </c:numCache>
            </c:numRef>
          </c:val>
          <c:extLst xmlns:c16r2="http://schemas.microsoft.com/office/drawing/2015/06/chart">
            <c:ext xmlns:c16="http://schemas.microsoft.com/office/drawing/2014/chart" uri="{C3380CC4-5D6E-409C-BE32-E72D297353CC}">
              <c16:uniqueId val="{0000000A-ABB1-4A52-9E1A-3387E098666C}"/>
            </c:ext>
          </c:extLst>
        </c:ser>
        <c:dLbls>
          <c:showLegendKey val="0"/>
          <c:showVal val="0"/>
          <c:showCatName val="0"/>
          <c:showSerName val="0"/>
          <c:showPercent val="0"/>
          <c:showBubbleSize val="0"/>
        </c:dLbls>
        <c:gapWidth val="150"/>
        <c:axId val="1923392928"/>
        <c:axId val="1923378736"/>
      </c:barChart>
      <c:catAx>
        <c:axId val="1923392928"/>
        <c:scaling>
          <c:orientation val="minMax"/>
        </c:scaling>
        <c:delete val="0"/>
        <c:axPos val="l"/>
        <c:numFmt formatCode="General" sourceLinked="0"/>
        <c:majorTickMark val="out"/>
        <c:minorTickMark val="none"/>
        <c:tickLblPos val="nextTo"/>
        <c:crossAx val="1923378736"/>
        <c:crosses val="autoZero"/>
        <c:auto val="1"/>
        <c:lblAlgn val="ctr"/>
        <c:lblOffset val="100"/>
        <c:noMultiLvlLbl val="0"/>
      </c:catAx>
      <c:valAx>
        <c:axId val="1923378736"/>
        <c:scaling>
          <c:orientation val="minMax"/>
        </c:scaling>
        <c:delete val="0"/>
        <c:axPos val="b"/>
        <c:title>
          <c:tx>
            <c:rich>
              <a:bodyPr/>
              <a:lstStyle/>
              <a:p>
                <a:pPr>
                  <a:defRPr/>
                </a:pPr>
                <a:r>
                  <a:rPr lang="en-US" sz="800" dirty="0"/>
                  <a:t>Supply Gap Ratio</a:t>
                </a:r>
              </a:p>
            </c:rich>
          </c:tx>
          <c:overlay val="0"/>
        </c:title>
        <c:numFmt formatCode="General" sourceLinked="1"/>
        <c:majorTickMark val="out"/>
        <c:minorTickMark val="none"/>
        <c:tickLblPos val="nextTo"/>
        <c:crossAx val="1923392928"/>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FC42E1"/>
            </a:solidFill>
          </c:spPr>
          <c:invertIfNegative val="0"/>
          <c:cat>
            <c:strRef>
              <c:f>Gap!$B$19:$B$92</c:f>
              <c:strCache>
                <c:ptCount val="22"/>
                <c:pt idx="0">
                  <c:v>Computer and Information Systems Managers</c:v>
                </c:pt>
                <c:pt idx="1">
                  <c:v>Database Administrators</c:v>
                </c:pt>
                <c:pt idx="2">
                  <c:v>Software Developers, Systems Software</c:v>
                </c:pt>
                <c:pt idx="3">
                  <c:v>Middle School Teachers, Except Special and Career/Technical Education</c:v>
                </c:pt>
                <c:pt idx="4">
                  <c:v>Accountants and Auditors</c:v>
                </c:pt>
                <c:pt idx="5">
                  <c:v>Management Analysts</c:v>
                </c:pt>
                <c:pt idx="6">
                  <c:v>Architectural and Engineering Managers</c:v>
                </c:pt>
                <c:pt idx="7">
                  <c:v>Industrial Engineers</c:v>
                </c:pt>
                <c:pt idx="8">
                  <c:v>Elementary School Teachers, Except Special Education</c:v>
                </c:pt>
                <c:pt idx="9">
                  <c:v>Construction Managers</c:v>
                </c:pt>
                <c:pt idx="10">
                  <c:v>Sales Representatives, Wholesale and Manufacturing, Technical and Scientific Products</c:v>
                </c:pt>
                <c:pt idx="11">
                  <c:v>Human Resources Specialists</c:v>
                </c:pt>
                <c:pt idx="12">
                  <c:v>Marketing Managers</c:v>
                </c:pt>
                <c:pt idx="13">
                  <c:v>Computer Systems Analysts</c:v>
                </c:pt>
                <c:pt idx="14">
                  <c:v>Network and Computer Systems Administrators</c:v>
                </c:pt>
                <c:pt idx="15">
                  <c:v>Public Relations and Fundraising Managers</c:v>
                </c:pt>
                <c:pt idx="16">
                  <c:v>Human Resources Managers</c:v>
                </c:pt>
                <c:pt idx="17">
                  <c:v>Sales Engineers</c:v>
                </c:pt>
                <c:pt idx="18">
                  <c:v>Medical and Health Services Managers</c:v>
                </c:pt>
                <c:pt idx="19">
                  <c:v>Software Developers, Applications</c:v>
                </c:pt>
                <c:pt idx="20">
                  <c:v>Civil Engineers</c:v>
                </c:pt>
                <c:pt idx="21">
                  <c:v>Registered Nurses</c:v>
                </c:pt>
              </c:strCache>
            </c:strRef>
          </c:cat>
          <c:val>
            <c:numRef>
              <c:f>Gap!$F$19:$F$92</c:f>
              <c:numCache>
                <c:formatCode>General</c:formatCode>
                <c:ptCount val="22"/>
                <c:pt idx="0">
                  <c:v>0.734575486381323</c:v>
                </c:pt>
                <c:pt idx="1">
                  <c:v>0.650825730994152</c:v>
                </c:pt>
                <c:pt idx="2">
                  <c:v>0.61204480081456</c:v>
                </c:pt>
                <c:pt idx="3">
                  <c:v>0.56326430387794</c:v>
                </c:pt>
                <c:pt idx="4">
                  <c:v>0.541785674194842</c:v>
                </c:pt>
                <c:pt idx="5">
                  <c:v>0.527077659574468</c:v>
                </c:pt>
                <c:pt idx="6">
                  <c:v>0.491172781436187</c:v>
                </c:pt>
                <c:pt idx="7">
                  <c:v>0.470341149273448</c:v>
                </c:pt>
                <c:pt idx="8">
                  <c:v>0.429275927159671</c:v>
                </c:pt>
                <c:pt idx="9">
                  <c:v>0.412228796844182</c:v>
                </c:pt>
                <c:pt idx="10">
                  <c:v>0.28315581110378</c:v>
                </c:pt>
                <c:pt idx="11">
                  <c:v>0.242741780426841</c:v>
                </c:pt>
                <c:pt idx="12">
                  <c:v>0.239775137173057</c:v>
                </c:pt>
                <c:pt idx="13">
                  <c:v>0.234472315220191</c:v>
                </c:pt>
                <c:pt idx="14">
                  <c:v>0.206625948614794</c:v>
                </c:pt>
                <c:pt idx="15">
                  <c:v>0.206343906510851</c:v>
                </c:pt>
                <c:pt idx="16">
                  <c:v>0.202337472607743</c:v>
                </c:pt>
                <c:pt idx="17">
                  <c:v>0.179443008900373</c:v>
                </c:pt>
                <c:pt idx="18">
                  <c:v>0.16429245986381</c:v>
                </c:pt>
                <c:pt idx="19">
                  <c:v>0.135758214636799</c:v>
                </c:pt>
                <c:pt idx="20">
                  <c:v>0.122202212503216</c:v>
                </c:pt>
                <c:pt idx="21">
                  <c:v>0.0420857359450273</c:v>
                </c:pt>
              </c:numCache>
            </c:numRef>
          </c:val>
          <c:extLst xmlns:c16r2="http://schemas.microsoft.com/office/drawing/2015/06/chart">
            <c:ext xmlns:c16="http://schemas.microsoft.com/office/drawing/2014/chart" uri="{C3380CC4-5D6E-409C-BE32-E72D297353CC}">
              <c16:uniqueId val="{00000000-9B0E-4298-B21B-AB9031082FCB}"/>
            </c:ext>
          </c:extLst>
        </c:ser>
        <c:dLbls>
          <c:showLegendKey val="0"/>
          <c:showVal val="0"/>
          <c:showCatName val="0"/>
          <c:showSerName val="0"/>
          <c:showPercent val="0"/>
          <c:showBubbleSize val="0"/>
        </c:dLbls>
        <c:gapWidth val="150"/>
        <c:axId val="1928828192"/>
        <c:axId val="1929351136"/>
      </c:barChart>
      <c:catAx>
        <c:axId val="1928828192"/>
        <c:scaling>
          <c:orientation val="minMax"/>
        </c:scaling>
        <c:delete val="0"/>
        <c:axPos val="l"/>
        <c:numFmt formatCode="General" sourceLinked="0"/>
        <c:majorTickMark val="out"/>
        <c:minorTickMark val="none"/>
        <c:tickLblPos val="nextTo"/>
        <c:crossAx val="1929351136"/>
        <c:crosses val="autoZero"/>
        <c:auto val="1"/>
        <c:lblAlgn val="ctr"/>
        <c:lblOffset val="100"/>
        <c:noMultiLvlLbl val="0"/>
      </c:catAx>
      <c:valAx>
        <c:axId val="1929351136"/>
        <c:scaling>
          <c:orientation val="minMax"/>
        </c:scaling>
        <c:delete val="0"/>
        <c:axPos val="b"/>
        <c:title>
          <c:tx>
            <c:rich>
              <a:bodyPr/>
              <a:lstStyle/>
              <a:p>
                <a:pPr>
                  <a:defRPr/>
                </a:pPr>
                <a:r>
                  <a:rPr lang="en-US" sz="800" dirty="0"/>
                  <a:t>Supply Gap Ratio</a:t>
                </a:r>
              </a:p>
            </c:rich>
          </c:tx>
          <c:overlay val="0"/>
        </c:title>
        <c:numFmt formatCode="General" sourceLinked="1"/>
        <c:majorTickMark val="out"/>
        <c:minorTickMark val="none"/>
        <c:tickLblPos val="nextTo"/>
        <c:crossAx val="1928828192"/>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lineChart>
        <c:grouping val="standard"/>
        <c:varyColors val="0"/>
        <c:ser>
          <c:idx val="0"/>
          <c:order val="0"/>
          <c:tx>
            <c:strRef>
              <c:f>Northeast!$H$1</c:f>
              <c:strCache>
                <c:ptCount val="1"/>
                <c:pt idx="0">
                  <c:v>Region</c:v>
                </c:pt>
              </c:strCache>
            </c:strRef>
          </c:tx>
          <c:marker>
            <c:symbol val="none"/>
          </c:marker>
          <c:cat>
            <c:numRef>
              <c:f>Northeast!$C$2:$C$149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Northeast!$H$2:$H$149</c:f>
              <c:numCache>
                <c:formatCode>0.0</c:formatCode>
                <c:ptCount val="148"/>
                <c:pt idx="0">
                  <c:v>5.9</c:v>
                </c:pt>
                <c:pt idx="1">
                  <c:v>5.8</c:v>
                </c:pt>
                <c:pt idx="2">
                  <c:v>5.5</c:v>
                </c:pt>
                <c:pt idx="3">
                  <c:v>5.0</c:v>
                </c:pt>
                <c:pt idx="4">
                  <c:v>5.0</c:v>
                </c:pt>
                <c:pt idx="5">
                  <c:v>5.3</c:v>
                </c:pt>
                <c:pt idx="6">
                  <c:v>5.2</c:v>
                </c:pt>
                <c:pt idx="7">
                  <c:v>4.9</c:v>
                </c:pt>
                <c:pt idx="8">
                  <c:v>5.3</c:v>
                </c:pt>
                <c:pt idx="9">
                  <c:v>4.7</c:v>
                </c:pt>
                <c:pt idx="10">
                  <c:v>5.0</c:v>
                </c:pt>
                <c:pt idx="11">
                  <c:v>4.9</c:v>
                </c:pt>
                <c:pt idx="12">
                  <c:v>5.6</c:v>
                </c:pt>
                <c:pt idx="13">
                  <c:v>5.5</c:v>
                </c:pt>
                <c:pt idx="14">
                  <c:v>5.3</c:v>
                </c:pt>
                <c:pt idx="15">
                  <c:v>5.0</c:v>
                </c:pt>
                <c:pt idx="16">
                  <c:v>4.9</c:v>
                </c:pt>
                <c:pt idx="17">
                  <c:v>5.1</c:v>
                </c:pt>
                <c:pt idx="18">
                  <c:v>5.3</c:v>
                </c:pt>
                <c:pt idx="19">
                  <c:v>4.9</c:v>
                </c:pt>
                <c:pt idx="20">
                  <c:v>5.0</c:v>
                </c:pt>
                <c:pt idx="21">
                  <c:v>4.4</c:v>
                </c:pt>
                <c:pt idx="22">
                  <c:v>4.6</c:v>
                </c:pt>
                <c:pt idx="23">
                  <c:v>4.7</c:v>
                </c:pt>
                <c:pt idx="24">
                  <c:v>5.6</c:v>
                </c:pt>
                <c:pt idx="25">
                  <c:v>5.3</c:v>
                </c:pt>
                <c:pt idx="26">
                  <c:v>4.9</c:v>
                </c:pt>
                <c:pt idx="27">
                  <c:v>4.5</c:v>
                </c:pt>
                <c:pt idx="28">
                  <c:v>4.5</c:v>
                </c:pt>
                <c:pt idx="29">
                  <c:v>4.9</c:v>
                </c:pt>
                <c:pt idx="30">
                  <c:v>4.9</c:v>
                </c:pt>
                <c:pt idx="31">
                  <c:v>4.5</c:v>
                </c:pt>
                <c:pt idx="32">
                  <c:v>4.7</c:v>
                </c:pt>
                <c:pt idx="33">
                  <c:v>4.1</c:v>
                </c:pt>
                <c:pt idx="34">
                  <c:v>4.2</c:v>
                </c:pt>
                <c:pt idx="35">
                  <c:v>4.5</c:v>
                </c:pt>
                <c:pt idx="36">
                  <c:v>5.3</c:v>
                </c:pt>
                <c:pt idx="37">
                  <c:v>5.1</c:v>
                </c:pt>
                <c:pt idx="38">
                  <c:v>5.1</c:v>
                </c:pt>
                <c:pt idx="39">
                  <c:v>4.6</c:v>
                </c:pt>
                <c:pt idx="40">
                  <c:v>5.0</c:v>
                </c:pt>
                <c:pt idx="41">
                  <c:v>5.5</c:v>
                </c:pt>
                <c:pt idx="42">
                  <c:v>5.8</c:v>
                </c:pt>
                <c:pt idx="43">
                  <c:v>5.8</c:v>
                </c:pt>
                <c:pt idx="44">
                  <c:v>6.1</c:v>
                </c:pt>
                <c:pt idx="45">
                  <c:v>6.0</c:v>
                </c:pt>
                <c:pt idx="46">
                  <c:v>6.2</c:v>
                </c:pt>
                <c:pt idx="47">
                  <c:v>6.8</c:v>
                </c:pt>
                <c:pt idx="48">
                  <c:v>8.200000000000001</c:v>
                </c:pt>
                <c:pt idx="49">
                  <c:v>8.4</c:v>
                </c:pt>
                <c:pt idx="50">
                  <c:v>8.5</c:v>
                </c:pt>
                <c:pt idx="51">
                  <c:v>8.1</c:v>
                </c:pt>
                <c:pt idx="52">
                  <c:v>8.5</c:v>
                </c:pt>
                <c:pt idx="53">
                  <c:v>9.1</c:v>
                </c:pt>
                <c:pt idx="54">
                  <c:v>9.1</c:v>
                </c:pt>
                <c:pt idx="55">
                  <c:v>9.0</c:v>
                </c:pt>
                <c:pt idx="56">
                  <c:v>9.3</c:v>
                </c:pt>
                <c:pt idx="57">
                  <c:v>8.9</c:v>
                </c:pt>
                <c:pt idx="58">
                  <c:v>8.700000000000001</c:v>
                </c:pt>
                <c:pt idx="59">
                  <c:v>8.9</c:v>
                </c:pt>
                <c:pt idx="60">
                  <c:v>10.0</c:v>
                </c:pt>
                <c:pt idx="61">
                  <c:v>9.6</c:v>
                </c:pt>
                <c:pt idx="62">
                  <c:v>9.3</c:v>
                </c:pt>
                <c:pt idx="63">
                  <c:v>8.8</c:v>
                </c:pt>
                <c:pt idx="64">
                  <c:v>8.700000000000001</c:v>
                </c:pt>
                <c:pt idx="65">
                  <c:v>8.8</c:v>
                </c:pt>
                <c:pt idx="66">
                  <c:v>8.700000000000001</c:v>
                </c:pt>
                <c:pt idx="67">
                  <c:v>8.3</c:v>
                </c:pt>
                <c:pt idx="68">
                  <c:v>8.5</c:v>
                </c:pt>
                <c:pt idx="69">
                  <c:v>7.9</c:v>
                </c:pt>
                <c:pt idx="70">
                  <c:v>8.1</c:v>
                </c:pt>
                <c:pt idx="71">
                  <c:v>8.0</c:v>
                </c:pt>
                <c:pt idx="72">
                  <c:v>8.700000000000001</c:v>
                </c:pt>
                <c:pt idx="73">
                  <c:v>8.4</c:v>
                </c:pt>
                <c:pt idx="74">
                  <c:v>8.0</c:v>
                </c:pt>
                <c:pt idx="75">
                  <c:v>7.5</c:v>
                </c:pt>
                <c:pt idx="76">
                  <c:v>7.5</c:v>
                </c:pt>
                <c:pt idx="77">
                  <c:v>8.0</c:v>
                </c:pt>
                <c:pt idx="78">
                  <c:v>7.8</c:v>
                </c:pt>
                <c:pt idx="79">
                  <c:v>7.4</c:v>
                </c:pt>
                <c:pt idx="80">
                  <c:v>7.6</c:v>
                </c:pt>
                <c:pt idx="81">
                  <c:v>7.0</c:v>
                </c:pt>
                <c:pt idx="82">
                  <c:v>6.8</c:v>
                </c:pt>
                <c:pt idx="83">
                  <c:v>6.9</c:v>
                </c:pt>
                <c:pt idx="84">
                  <c:v>7.7</c:v>
                </c:pt>
                <c:pt idx="85">
                  <c:v>7.5</c:v>
                </c:pt>
                <c:pt idx="86">
                  <c:v>7.2</c:v>
                </c:pt>
                <c:pt idx="87">
                  <c:v>6.7</c:v>
                </c:pt>
                <c:pt idx="88">
                  <c:v>6.8</c:v>
                </c:pt>
                <c:pt idx="89">
                  <c:v>7.3</c:v>
                </c:pt>
                <c:pt idx="90">
                  <c:v>7.3</c:v>
                </c:pt>
                <c:pt idx="91">
                  <c:v>7.0</c:v>
                </c:pt>
                <c:pt idx="92">
                  <c:v>7.0</c:v>
                </c:pt>
                <c:pt idx="93">
                  <c:v>6.7</c:v>
                </c:pt>
                <c:pt idx="94">
                  <c:v>6.7</c:v>
                </c:pt>
                <c:pt idx="95">
                  <c:v>6.8</c:v>
                </c:pt>
                <c:pt idx="96">
                  <c:v>7.8</c:v>
                </c:pt>
                <c:pt idx="97">
                  <c:v>7.4</c:v>
                </c:pt>
                <c:pt idx="98">
                  <c:v>7.2</c:v>
                </c:pt>
                <c:pt idx="99">
                  <c:v>6.8</c:v>
                </c:pt>
                <c:pt idx="100">
                  <c:v>7.0</c:v>
                </c:pt>
                <c:pt idx="101">
                  <c:v>7.6</c:v>
                </c:pt>
                <c:pt idx="102">
                  <c:v>7.3</c:v>
                </c:pt>
                <c:pt idx="103">
                  <c:v>6.9</c:v>
                </c:pt>
                <c:pt idx="104">
                  <c:v>7.0</c:v>
                </c:pt>
                <c:pt idx="105">
                  <c:v>6.6</c:v>
                </c:pt>
                <c:pt idx="106">
                  <c:v>6.3</c:v>
                </c:pt>
                <c:pt idx="107">
                  <c:v>6.2</c:v>
                </c:pt>
                <c:pt idx="108">
                  <c:v>6.9</c:v>
                </c:pt>
                <c:pt idx="109">
                  <c:v>6.6</c:v>
                </c:pt>
                <c:pt idx="110">
                  <c:v>6.4</c:v>
                </c:pt>
                <c:pt idx="111">
                  <c:v>5.8</c:v>
                </c:pt>
                <c:pt idx="112">
                  <c:v>5.9</c:v>
                </c:pt>
                <c:pt idx="113">
                  <c:v>6.2</c:v>
                </c:pt>
                <c:pt idx="114">
                  <c:v>6.3</c:v>
                </c:pt>
                <c:pt idx="115">
                  <c:v>6.1</c:v>
                </c:pt>
                <c:pt idx="116">
                  <c:v>6.0</c:v>
                </c:pt>
                <c:pt idx="117">
                  <c:v>5.3</c:v>
                </c:pt>
                <c:pt idx="118">
                  <c:v>5.3</c:v>
                </c:pt>
                <c:pt idx="119">
                  <c:v>5.1</c:v>
                </c:pt>
                <c:pt idx="120">
                  <c:v>5.9</c:v>
                </c:pt>
                <c:pt idx="121">
                  <c:v>5.6</c:v>
                </c:pt>
                <c:pt idx="122">
                  <c:v>5.3</c:v>
                </c:pt>
                <c:pt idx="123">
                  <c:v>4.8</c:v>
                </c:pt>
                <c:pt idx="124">
                  <c:v>5.1</c:v>
                </c:pt>
                <c:pt idx="125">
                  <c:v>5.3</c:v>
                </c:pt>
                <c:pt idx="126">
                  <c:v>5.3</c:v>
                </c:pt>
                <c:pt idx="127">
                  <c:v>4.8</c:v>
                </c:pt>
                <c:pt idx="128">
                  <c:v>4.9</c:v>
                </c:pt>
                <c:pt idx="129">
                  <c:v>4.5</c:v>
                </c:pt>
                <c:pt idx="130">
                  <c:v>4.5</c:v>
                </c:pt>
                <c:pt idx="131">
                  <c:v>4.4</c:v>
                </c:pt>
                <c:pt idx="132">
                  <c:v>5.0</c:v>
                </c:pt>
                <c:pt idx="133">
                  <c:v>4.7</c:v>
                </c:pt>
                <c:pt idx="134">
                  <c:v>4.5</c:v>
                </c:pt>
                <c:pt idx="135">
                  <c:v>3.9</c:v>
                </c:pt>
                <c:pt idx="136">
                  <c:v>3.8</c:v>
                </c:pt>
                <c:pt idx="137">
                  <c:v>4.1</c:v>
                </c:pt>
                <c:pt idx="138">
                  <c:v>4.0</c:v>
                </c:pt>
                <c:pt idx="139">
                  <c:v>3.5</c:v>
                </c:pt>
                <c:pt idx="140">
                  <c:v>3.5</c:v>
                </c:pt>
                <c:pt idx="141">
                  <c:v>3.0</c:v>
                </c:pt>
                <c:pt idx="142">
                  <c:v>2.9</c:v>
                </c:pt>
                <c:pt idx="143">
                  <c:v>2.9</c:v>
                </c:pt>
                <c:pt idx="144">
                  <c:v>4.0</c:v>
                </c:pt>
                <c:pt idx="145">
                  <c:v>4.2</c:v>
                </c:pt>
                <c:pt idx="146">
                  <c:v>3.9</c:v>
                </c:pt>
                <c:pt idx="147">
                  <c:v>3.9</c:v>
                </c:pt>
              </c:numCache>
            </c:numRef>
          </c:val>
          <c:smooth val="0"/>
          <c:extLst xmlns:c16r2="http://schemas.microsoft.com/office/drawing/2015/06/chart">
            <c:ext xmlns:c16="http://schemas.microsoft.com/office/drawing/2014/chart" uri="{C3380CC4-5D6E-409C-BE32-E72D297353CC}">
              <c16:uniqueId val="{00000000-7003-4322-B8CB-71DD2AD98BE9}"/>
            </c:ext>
          </c:extLst>
        </c:ser>
        <c:ser>
          <c:idx val="1"/>
          <c:order val="1"/>
          <c:tx>
            <c:strRef>
              <c:f>Northeast!$I$1</c:f>
              <c:strCache>
                <c:ptCount val="1"/>
                <c:pt idx="0">
                  <c:v>State</c:v>
                </c:pt>
              </c:strCache>
            </c:strRef>
          </c:tx>
          <c:spPr>
            <a:ln>
              <a:solidFill>
                <a:schemeClr val="accent5"/>
              </a:solidFill>
            </a:ln>
          </c:spPr>
          <c:marker>
            <c:symbol val="none"/>
          </c:marker>
          <c:cat>
            <c:numRef>
              <c:f>Northeast!$C$2:$C$149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Northeast!$I$2:$I$149</c:f>
              <c:numCache>
                <c:formatCode>0.0</c:formatCode>
                <c:ptCount val="148"/>
                <c:pt idx="0">
                  <c:v>5.6</c:v>
                </c:pt>
                <c:pt idx="1">
                  <c:v>5.4</c:v>
                </c:pt>
                <c:pt idx="2">
                  <c:v>5.1</c:v>
                </c:pt>
                <c:pt idx="3">
                  <c:v>4.7</c:v>
                </c:pt>
                <c:pt idx="4">
                  <c:v>4.6</c:v>
                </c:pt>
                <c:pt idx="5">
                  <c:v>5.0</c:v>
                </c:pt>
                <c:pt idx="6">
                  <c:v>4.9</c:v>
                </c:pt>
                <c:pt idx="7">
                  <c:v>4.5</c:v>
                </c:pt>
                <c:pt idx="8">
                  <c:v>4.9</c:v>
                </c:pt>
                <c:pt idx="9">
                  <c:v>4.4</c:v>
                </c:pt>
                <c:pt idx="10">
                  <c:v>4.7</c:v>
                </c:pt>
                <c:pt idx="11">
                  <c:v>4.6</c:v>
                </c:pt>
                <c:pt idx="12">
                  <c:v>5.5</c:v>
                </c:pt>
                <c:pt idx="13">
                  <c:v>5.4</c:v>
                </c:pt>
                <c:pt idx="14">
                  <c:v>5.2</c:v>
                </c:pt>
                <c:pt idx="15">
                  <c:v>4.9</c:v>
                </c:pt>
                <c:pt idx="16">
                  <c:v>4.7</c:v>
                </c:pt>
                <c:pt idx="17">
                  <c:v>5.1</c:v>
                </c:pt>
                <c:pt idx="18">
                  <c:v>5.0</c:v>
                </c:pt>
                <c:pt idx="19">
                  <c:v>4.7</c:v>
                </c:pt>
                <c:pt idx="20">
                  <c:v>4.9</c:v>
                </c:pt>
                <c:pt idx="21">
                  <c:v>4.3</c:v>
                </c:pt>
                <c:pt idx="22">
                  <c:v>4.5</c:v>
                </c:pt>
                <c:pt idx="23">
                  <c:v>4.6</c:v>
                </c:pt>
                <c:pt idx="24">
                  <c:v>5.6</c:v>
                </c:pt>
                <c:pt idx="25">
                  <c:v>5.2</c:v>
                </c:pt>
                <c:pt idx="26">
                  <c:v>4.8</c:v>
                </c:pt>
                <c:pt idx="27">
                  <c:v>4.5</c:v>
                </c:pt>
                <c:pt idx="28">
                  <c:v>4.4</c:v>
                </c:pt>
                <c:pt idx="29">
                  <c:v>4.8</c:v>
                </c:pt>
                <c:pt idx="30">
                  <c:v>4.7</c:v>
                </c:pt>
                <c:pt idx="31">
                  <c:v>4.3</c:v>
                </c:pt>
                <c:pt idx="32">
                  <c:v>4.5</c:v>
                </c:pt>
                <c:pt idx="33">
                  <c:v>4.0</c:v>
                </c:pt>
                <c:pt idx="34">
                  <c:v>4.1</c:v>
                </c:pt>
                <c:pt idx="35">
                  <c:v>4.4</c:v>
                </c:pt>
                <c:pt idx="36">
                  <c:v>5.4</c:v>
                </c:pt>
                <c:pt idx="37">
                  <c:v>5.2</c:v>
                </c:pt>
                <c:pt idx="38">
                  <c:v>5.0</c:v>
                </c:pt>
                <c:pt idx="39">
                  <c:v>4.6</c:v>
                </c:pt>
                <c:pt idx="40">
                  <c:v>5.0</c:v>
                </c:pt>
                <c:pt idx="41">
                  <c:v>5.6</c:v>
                </c:pt>
                <c:pt idx="42">
                  <c:v>5.7</c:v>
                </c:pt>
                <c:pt idx="43">
                  <c:v>5.6</c:v>
                </c:pt>
                <c:pt idx="44">
                  <c:v>5.9</c:v>
                </c:pt>
                <c:pt idx="45">
                  <c:v>5.7</c:v>
                </c:pt>
                <c:pt idx="46">
                  <c:v>6.1</c:v>
                </c:pt>
                <c:pt idx="47">
                  <c:v>6.6</c:v>
                </c:pt>
                <c:pt idx="48">
                  <c:v>7.9</c:v>
                </c:pt>
                <c:pt idx="49">
                  <c:v>7.9</c:v>
                </c:pt>
                <c:pt idx="50">
                  <c:v>7.8</c:v>
                </c:pt>
                <c:pt idx="51">
                  <c:v>7.3</c:v>
                </c:pt>
                <c:pt idx="52">
                  <c:v>7.7</c:v>
                </c:pt>
                <c:pt idx="53">
                  <c:v>8.3</c:v>
                </c:pt>
                <c:pt idx="54">
                  <c:v>8.4</c:v>
                </c:pt>
                <c:pt idx="55">
                  <c:v>8.200000000000001</c:v>
                </c:pt>
                <c:pt idx="56">
                  <c:v>8.6</c:v>
                </c:pt>
                <c:pt idx="57">
                  <c:v>8.200000000000001</c:v>
                </c:pt>
                <c:pt idx="58">
                  <c:v>8.3</c:v>
                </c:pt>
                <c:pt idx="59">
                  <c:v>8.5</c:v>
                </c:pt>
                <c:pt idx="60">
                  <c:v>9.6</c:v>
                </c:pt>
                <c:pt idx="61">
                  <c:v>9.200000000000001</c:v>
                </c:pt>
                <c:pt idx="62">
                  <c:v>8.9</c:v>
                </c:pt>
                <c:pt idx="63">
                  <c:v>8.3</c:v>
                </c:pt>
                <c:pt idx="64">
                  <c:v>8.200000000000001</c:v>
                </c:pt>
                <c:pt idx="65">
                  <c:v>8.4</c:v>
                </c:pt>
                <c:pt idx="66">
                  <c:v>8.3</c:v>
                </c:pt>
                <c:pt idx="67">
                  <c:v>7.9</c:v>
                </c:pt>
                <c:pt idx="68">
                  <c:v>8.0</c:v>
                </c:pt>
                <c:pt idx="69">
                  <c:v>7.5</c:v>
                </c:pt>
                <c:pt idx="70">
                  <c:v>7.7</c:v>
                </c:pt>
                <c:pt idx="71">
                  <c:v>7.6</c:v>
                </c:pt>
                <c:pt idx="72">
                  <c:v>8.5</c:v>
                </c:pt>
                <c:pt idx="73">
                  <c:v>8.1</c:v>
                </c:pt>
                <c:pt idx="74">
                  <c:v>7.7</c:v>
                </c:pt>
                <c:pt idx="75">
                  <c:v>7.2</c:v>
                </c:pt>
                <c:pt idx="76">
                  <c:v>7.1</c:v>
                </c:pt>
                <c:pt idx="77">
                  <c:v>7.6</c:v>
                </c:pt>
                <c:pt idx="78">
                  <c:v>7.4</c:v>
                </c:pt>
                <c:pt idx="79">
                  <c:v>6.9</c:v>
                </c:pt>
                <c:pt idx="80">
                  <c:v>7.1</c:v>
                </c:pt>
                <c:pt idx="81">
                  <c:v>6.5</c:v>
                </c:pt>
                <c:pt idx="82">
                  <c:v>6.4</c:v>
                </c:pt>
                <c:pt idx="83">
                  <c:v>6.6</c:v>
                </c:pt>
                <c:pt idx="84">
                  <c:v>7.4</c:v>
                </c:pt>
                <c:pt idx="85">
                  <c:v>7.2</c:v>
                </c:pt>
                <c:pt idx="86">
                  <c:v>6.8</c:v>
                </c:pt>
                <c:pt idx="87">
                  <c:v>6.3</c:v>
                </c:pt>
                <c:pt idx="88">
                  <c:v>6.4</c:v>
                </c:pt>
                <c:pt idx="89">
                  <c:v>6.9</c:v>
                </c:pt>
                <c:pt idx="90">
                  <c:v>6.9</c:v>
                </c:pt>
                <c:pt idx="91">
                  <c:v>6.6</c:v>
                </c:pt>
                <c:pt idx="92">
                  <c:v>6.6</c:v>
                </c:pt>
                <c:pt idx="93">
                  <c:v>6.2</c:v>
                </c:pt>
                <c:pt idx="94">
                  <c:v>6.3</c:v>
                </c:pt>
                <c:pt idx="95">
                  <c:v>6.6</c:v>
                </c:pt>
                <c:pt idx="96">
                  <c:v>7.6</c:v>
                </c:pt>
                <c:pt idx="97">
                  <c:v>7.2</c:v>
                </c:pt>
                <c:pt idx="98">
                  <c:v>7.0</c:v>
                </c:pt>
                <c:pt idx="99">
                  <c:v>6.5</c:v>
                </c:pt>
                <c:pt idx="100">
                  <c:v>6.7</c:v>
                </c:pt>
                <c:pt idx="101">
                  <c:v>7.3</c:v>
                </c:pt>
                <c:pt idx="102">
                  <c:v>7.0</c:v>
                </c:pt>
                <c:pt idx="103">
                  <c:v>6.6</c:v>
                </c:pt>
                <c:pt idx="104">
                  <c:v>6.6</c:v>
                </c:pt>
                <c:pt idx="105">
                  <c:v>6.2</c:v>
                </c:pt>
                <c:pt idx="106">
                  <c:v>6.1</c:v>
                </c:pt>
                <c:pt idx="107">
                  <c:v>6.0</c:v>
                </c:pt>
                <c:pt idx="108">
                  <c:v>6.8</c:v>
                </c:pt>
                <c:pt idx="109">
                  <c:v>6.5</c:v>
                </c:pt>
                <c:pt idx="110">
                  <c:v>6.2</c:v>
                </c:pt>
                <c:pt idx="111">
                  <c:v>5.5</c:v>
                </c:pt>
                <c:pt idx="112">
                  <c:v>5.6</c:v>
                </c:pt>
                <c:pt idx="113">
                  <c:v>6.0</c:v>
                </c:pt>
                <c:pt idx="114">
                  <c:v>6.1</c:v>
                </c:pt>
                <c:pt idx="115">
                  <c:v>5.7</c:v>
                </c:pt>
                <c:pt idx="116">
                  <c:v>5.7</c:v>
                </c:pt>
                <c:pt idx="117">
                  <c:v>5.1</c:v>
                </c:pt>
                <c:pt idx="118">
                  <c:v>5.1</c:v>
                </c:pt>
                <c:pt idx="119">
                  <c:v>4.9</c:v>
                </c:pt>
                <c:pt idx="120">
                  <c:v>5.8</c:v>
                </c:pt>
                <c:pt idx="121">
                  <c:v>5.5</c:v>
                </c:pt>
                <c:pt idx="122">
                  <c:v>5.2</c:v>
                </c:pt>
                <c:pt idx="123">
                  <c:v>4.7</c:v>
                </c:pt>
                <c:pt idx="124">
                  <c:v>4.9</c:v>
                </c:pt>
                <c:pt idx="125">
                  <c:v>5.2</c:v>
                </c:pt>
                <c:pt idx="126">
                  <c:v>5.1</c:v>
                </c:pt>
                <c:pt idx="127">
                  <c:v>4.6</c:v>
                </c:pt>
                <c:pt idx="128">
                  <c:v>4.7</c:v>
                </c:pt>
                <c:pt idx="129">
                  <c:v>4.3</c:v>
                </c:pt>
                <c:pt idx="130">
                  <c:v>4.3</c:v>
                </c:pt>
                <c:pt idx="131">
                  <c:v>4.2</c:v>
                </c:pt>
                <c:pt idx="132">
                  <c:v>4.9</c:v>
                </c:pt>
                <c:pt idx="133">
                  <c:v>4.6</c:v>
                </c:pt>
                <c:pt idx="134">
                  <c:v>4.4</c:v>
                </c:pt>
                <c:pt idx="135">
                  <c:v>3.8</c:v>
                </c:pt>
                <c:pt idx="136">
                  <c:v>3.7</c:v>
                </c:pt>
                <c:pt idx="137">
                  <c:v>4.0</c:v>
                </c:pt>
                <c:pt idx="138">
                  <c:v>3.9</c:v>
                </c:pt>
                <c:pt idx="139">
                  <c:v>3.4</c:v>
                </c:pt>
                <c:pt idx="140">
                  <c:v>3.3</c:v>
                </c:pt>
                <c:pt idx="141">
                  <c:v>2.8</c:v>
                </c:pt>
                <c:pt idx="142">
                  <c:v>2.8</c:v>
                </c:pt>
                <c:pt idx="143">
                  <c:v>2.8</c:v>
                </c:pt>
                <c:pt idx="144">
                  <c:v>4.0</c:v>
                </c:pt>
                <c:pt idx="145">
                  <c:v>4.2</c:v>
                </c:pt>
                <c:pt idx="146">
                  <c:v>3.9</c:v>
                </c:pt>
                <c:pt idx="147">
                  <c:v>3.8</c:v>
                </c:pt>
              </c:numCache>
            </c:numRef>
          </c:val>
          <c:smooth val="0"/>
          <c:extLst xmlns:c16r2="http://schemas.microsoft.com/office/drawing/2015/06/chart">
            <c:ext xmlns:c16="http://schemas.microsoft.com/office/drawing/2014/chart" uri="{C3380CC4-5D6E-409C-BE32-E72D297353CC}">
              <c16:uniqueId val="{00000001-7003-4322-B8CB-71DD2AD98BE9}"/>
            </c:ext>
          </c:extLst>
        </c:ser>
        <c:dLbls>
          <c:showLegendKey val="0"/>
          <c:showVal val="0"/>
          <c:showCatName val="0"/>
          <c:showSerName val="0"/>
          <c:showPercent val="0"/>
          <c:showBubbleSize val="0"/>
        </c:dLbls>
        <c:smooth val="0"/>
        <c:axId val="1904130240"/>
        <c:axId val="1904132560"/>
      </c:lineChart>
      <c:dateAx>
        <c:axId val="1904130240"/>
        <c:scaling>
          <c:orientation val="minMax"/>
        </c:scaling>
        <c:delete val="0"/>
        <c:axPos val="b"/>
        <c:numFmt formatCode="mmm\-yy" sourceLinked="1"/>
        <c:majorTickMark val="out"/>
        <c:minorTickMark val="none"/>
        <c:tickLblPos val="nextTo"/>
        <c:crossAx val="1904132560"/>
        <c:crosses val="autoZero"/>
        <c:auto val="1"/>
        <c:lblOffset val="100"/>
        <c:baseTimeUnit val="months"/>
      </c:dateAx>
      <c:valAx>
        <c:axId val="1904132560"/>
        <c:scaling>
          <c:orientation val="minMax"/>
        </c:scaling>
        <c:delete val="0"/>
        <c:axPos val="l"/>
        <c:majorGridlines/>
        <c:numFmt formatCode="0.0" sourceLinked="1"/>
        <c:majorTickMark val="out"/>
        <c:minorTickMark val="none"/>
        <c:tickLblPos val="nextTo"/>
        <c:crossAx val="1904130240"/>
        <c:crosses val="autoZero"/>
        <c:crossBetween val="between"/>
      </c:valAx>
    </c:plotArea>
    <c:legend>
      <c:legendPos val="r"/>
      <c:overlay val="0"/>
    </c:legend>
    <c:plotVisOnly val="1"/>
    <c:dispBlanksAs val="gap"/>
    <c:showDLblsOverMax val="0"/>
  </c:chart>
  <c:spPr>
    <a:ln>
      <a:solidFill>
        <a:schemeClr val="tx1"/>
      </a:solidFill>
    </a:ln>
  </c:spPr>
  <c:txPr>
    <a:bodyPr/>
    <a:lstStyle/>
    <a:p>
      <a:pPr>
        <a:defRPr sz="1200">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Statewide!$J$1</c:f>
              <c:strCache>
                <c:ptCount val="1"/>
                <c:pt idx="0">
                  <c:v>Labor Force Participation Rate</c:v>
                </c:pt>
              </c:strCache>
            </c:strRef>
          </c:tx>
          <c:spPr>
            <a:ln w="28575" cap="rnd">
              <a:solidFill>
                <a:schemeClr val="accent6"/>
              </a:solidFill>
              <a:round/>
            </a:ln>
            <a:effectLst/>
          </c:spPr>
          <c:marker>
            <c:symbol val="none"/>
          </c:marker>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275-4DA6-9360-F9790930AA8B}"/>
                </c:ext>
                <c:ext xmlns:c15="http://schemas.microsoft.com/office/drawing/2012/chart" uri="{CE6537A1-D6FC-4f65-9D91-7224C49458BB}"/>
              </c:extLst>
            </c:dLbl>
            <c:dLbl>
              <c:idx val="6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275-4DA6-9360-F9790930AA8B}"/>
                </c:ext>
                <c:ext xmlns:c15="http://schemas.microsoft.com/office/drawing/2012/chart" uri="{CE6537A1-D6FC-4f65-9D91-7224C49458BB}"/>
              </c:extLst>
            </c:dLbl>
            <c:dLbl>
              <c:idx val="11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275-4DA6-9360-F9790930AA8B}"/>
                </c:ext>
                <c:ext xmlns:c15="http://schemas.microsoft.com/office/drawing/2012/chart" uri="{CE6537A1-D6FC-4f65-9D91-7224C49458BB}"/>
              </c:extLst>
            </c:dLbl>
            <c:dLbl>
              <c:idx val="147"/>
              <c:layout>
                <c:manualLayout>
                  <c:x val="0.0"/>
                  <c:y val="-0.03287107840108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6AD-4AFA-891C-74B1820E0266}"/>
                </c:ext>
                <c:ext xmlns:c15="http://schemas.microsoft.com/office/drawing/2012/chart" uri="{CE6537A1-D6FC-4f65-9D91-7224C49458BB}"/>
              </c:extLst>
            </c:dLbl>
            <c:spPr>
              <a:noFill/>
              <a:ln>
                <a:noFill/>
              </a:ln>
              <a:effectLst/>
            </c:spPr>
            <c:txPr>
              <a:bodyPr rot="0" vert="horz"/>
              <a:lstStyle/>
              <a:p>
                <a:pPr>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Statewide!$A$2:$A$149</c:f>
              <c:numCache>
                <c:formatCode>[$-409]mmmm\-yy;@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Statewide!$J$2:$J$149</c:f>
              <c:numCache>
                <c:formatCode>0.0%</c:formatCode>
                <c:ptCount val="148"/>
                <c:pt idx="0">
                  <c:v>0.673</c:v>
                </c:pt>
                <c:pt idx="1">
                  <c:v>0.672</c:v>
                </c:pt>
                <c:pt idx="2">
                  <c:v>0.67</c:v>
                </c:pt>
                <c:pt idx="3">
                  <c:v>0.67</c:v>
                </c:pt>
                <c:pt idx="4">
                  <c:v>0.669</c:v>
                </c:pt>
                <c:pt idx="5">
                  <c:v>0.668</c:v>
                </c:pt>
                <c:pt idx="6">
                  <c:v>0.668</c:v>
                </c:pt>
                <c:pt idx="7">
                  <c:v>0.667</c:v>
                </c:pt>
                <c:pt idx="8">
                  <c:v>0.667</c:v>
                </c:pt>
                <c:pt idx="9">
                  <c:v>0.667</c:v>
                </c:pt>
                <c:pt idx="10">
                  <c:v>0.668</c:v>
                </c:pt>
                <c:pt idx="11">
                  <c:v>0.668</c:v>
                </c:pt>
                <c:pt idx="12">
                  <c:v>0.667</c:v>
                </c:pt>
                <c:pt idx="13">
                  <c:v>0.667</c:v>
                </c:pt>
                <c:pt idx="14">
                  <c:v>0.666</c:v>
                </c:pt>
                <c:pt idx="15">
                  <c:v>0.665</c:v>
                </c:pt>
                <c:pt idx="16">
                  <c:v>0.665</c:v>
                </c:pt>
                <c:pt idx="17">
                  <c:v>0.666</c:v>
                </c:pt>
                <c:pt idx="18">
                  <c:v>0.666</c:v>
                </c:pt>
                <c:pt idx="19">
                  <c:v>0.668</c:v>
                </c:pt>
                <c:pt idx="20">
                  <c:v>0.669</c:v>
                </c:pt>
                <c:pt idx="21">
                  <c:v>0.669</c:v>
                </c:pt>
                <c:pt idx="22">
                  <c:v>0.669</c:v>
                </c:pt>
                <c:pt idx="23">
                  <c:v>0.67</c:v>
                </c:pt>
                <c:pt idx="24">
                  <c:v>0.67</c:v>
                </c:pt>
                <c:pt idx="25">
                  <c:v>0.67</c:v>
                </c:pt>
                <c:pt idx="26">
                  <c:v>0.67</c:v>
                </c:pt>
                <c:pt idx="27">
                  <c:v>0.671</c:v>
                </c:pt>
                <c:pt idx="28">
                  <c:v>0.673</c:v>
                </c:pt>
                <c:pt idx="29">
                  <c:v>0.673</c:v>
                </c:pt>
                <c:pt idx="30">
                  <c:v>0.673</c:v>
                </c:pt>
                <c:pt idx="31">
                  <c:v>0.671</c:v>
                </c:pt>
                <c:pt idx="32">
                  <c:v>0.67</c:v>
                </c:pt>
                <c:pt idx="33">
                  <c:v>0.671</c:v>
                </c:pt>
                <c:pt idx="34">
                  <c:v>0.67</c:v>
                </c:pt>
                <c:pt idx="35">
                  <c:v>0.669</c:v>
                </c:pt>
                <c:pt idx="36">
                  <c:v>0.669</c:v>
                </c:pt>
                <c:pt idx="37">
                  <c:v>0.669</c:v>
                </c:pt>
                <c:pt idx="38">
                  <c:v>0.669</c:v>
                </c:pt>
                <c:pt idx="39">
                  <c:v>0.669</c:v>
                </c:pt>
                <c:pt idx="40">
                  <c:v>0.667</c:v>
                </c:pt>
                <c:pt idx="41">
                  <c:v>0.666</c:v>
                </c:pt>
                <c:pt idx="42">
                  <c:v>0.665</c:v>
                </c:pt>
                <c:pt idx="43">
                  <c:v>0.666</c:v>
                </c:pt>
                <c:pt idx="44">
                  <c:v>0.666</c:v>
                </c:pt>
                <c:pt idx="45">
                  <c:v>0.666</c:v>
                </c:pt>
                <c:pt idx="46">
                  <c:v>0.666</c:v>
                </c:pt>
                <c:pt idx="47">
                  <c:v>0.666</c:v>
                </c:pt>
                <c:pt idx="48">
                  <c:v>0.666</c:v>
                </c:pt>
                <c:pt idx="49">
                  <c:v>0.666</c:v>
                </c:pt>
                <c:pt idx="50">
                  <c:v>0.666</c:v>
                </c:pt>
                <c:pt idx="51">
                  <c:v>0.667</c:v>
                </c:pt>
                <c:pt idx="52">
                  <c:v>0.667</c:v>
                </c:pt>
                <c:pt idx="53">
                  <c:v>0.666</c:v>
                </c:pt>
                <c:pt idx="54">
                  <c:v>0.666</c:v>
                </c:pt>
                <c:pt idx="55">
                  <c:v>0.666</c:v>
                </c:pt>
                <c:pt idx="56">
                  <c:v>0.666</c:v>
                </c:pt>
                <c:pt idx="57">
                  <c:v>0.666</c:v>
                </c:pt>
                <c:pt idx="58">
                  <c:v>0.666</c:v>
                </c:pt>
                <c:pt idx="59">
                  <c:v>0.665</c:v>
                </c:pt>
                <c:pt idx="60">
                  <c:v>0.664</c:v>
                </c:pt>
                <c:pt idx="61">
                  <c:v>0.664</c:v>
                </c:pt>
                <c:pt idx="62">
                  <c:v>0.664</c:v>
                </c:pt>
                <c:pt idx="63">
                  <c:v>0.663</c:v>
                </c:pt>
                <c:pt idx="64">
                  <c:v>0.662</c:v>
                </c:pt>
                <c:pt idx="65">
                  <c:v>0.662</c:v>
                </c:pt>
                <c:pt idx="66">
                  <c:v>0.661</c:v>
                </c:pt>
                <c:pt idx="67">
                  <c:v>0.66</c:v>
                </c:pt>
                <c:pt idx="68">
                  <c:v>0.66</c:v>
                </c:pt>
                <c:pt idx="69">
                  <c:v>0.66</c:v>
                </c:pt>
                <c:pt idx="70">
                  <c:v>0.66</c:v>
                </c:pt>
                <c:pt idx="71">
                  <c:v>0.661</c:v>
                </c:pt>
                <c:pt idx="72">
                  <c:v>0.662</c:v>
                </c:pt>
                <c:pt idx="73">
                  <c:v>0.662</c:v>
                </c:pt>
                <c:pt idx="74">
                  <c:v>0.662</c:v>
                </c:pt>
                <c:pt idx="75">
                  <c:v>0.662</c:v>
                </c:pt>
                <c:pt idx="76">
                  <c:v>0.661</c:v>
                </c:pt>
                <c:pt idx="77">
                  <c:v>0.661</c:v>
                </c:pt>
                <c:pt idx="78">
                  <c:v>0.658</c:v>
                </c:pt>
                <c:pt idx="79">
                  <c:v>0.658</c:v>
                </c:pt>
                <c:pt idx="80">
                  <c:v>0.658</c:v>
                </c:pt>
                <c:pt idx="81">
                  <c:v>0.658</c:v>
                </c:pt>
                <c:pt idx="82">
                  <c:v>0.657</c:v>
                </c:pt>
                <c:pt idx="83">
                  <c:v>0.655</c:v>
                </c:pt>
                <c:pt idx="84">
                  <c:v>0.655</c:v>
                </c:pt>
                <c:pt idx="85">
                  <c:v>0.654</c:v>
                </c:pt>
                <c:pt idx="86">
                  <c:v>0.653</c:v>
                </c:pt>
                <c:pt idx="87">
                  <c:v>0.654</c:v>
                </c:pt>
                <c:pt idx="88">
                  <c:v>0.654</c:v>
                </c:pt>
                <c:pt idx="89">
                  <c:v>0.655</c:v>
                </c:pt>
                <c:pt idx="90">
                  <c:v>0.655</c:v>
                </c:pt>
                <c:pt idx="91">
                  <c:v>0.655</c:v>
                </c:pt>
                <c:pt idx="92">
                  <c:v>0.655</c:v>
                </c:pt>
                <c:pt idx="93">
                  <c:v>0.655</c:v>
                </c:pt>
                <c:pt idx="94">
                  <c:v>0.654</c:v>
                </c:pt>
                <c:pt idx="95">
                  <c:v>0.653</c:v>
                </c:pt>
                <c:pt idx="96">
                  <c:v>0.653</c:v>
                </c:pt>
                <c:pt idx="97">
                  <c:v>0.652</c:v>
                </c:pt>
                <c:pt idx="98">
                  <c:v>0.652</c:v>
                </c:pt>
                <c:pt idx="99">
                  <c:v>0.652</c:v>
                </c:pt>
                <c:pt idx="100">
                  <c:v>0.651</c:v>
                </c:pt>
                <c:pt idx="101">
                  <c:v>0.651</c:v>
                </c:pt>
                <c:pt idx="102">
                  <c:v>0.652</c:v>
                </c:pt>
                <c:pt idx="103">
                  <c:v>0.651</c:v>
                </c:pt>
                <c:pt idx="104">
                  <c:v>0.65</c:v>
                </c:pt>
                <c:pt idx="105">
                  <c:v>0.648</c:v>
                </c:pt>
                <c:pt idx="106">
                  <c:v>0.647</c:v>
                </c:pt>
                <c:pt idx="107">
                  <c:v>0.647</c:v>
                </c:pt>
                <c:pt idx="108">
                  <c:v>0.646</c:v>
                </c:pt>
                <c:pt idx="109">
                  <c:v>0.647</c:v>
                </c:pt>
                <c:pt idx="110">
                  <c:v>0.648</c:v>
                </c:pt>
                <c:pt idx="111">
                  <c:v>0.647</c:v>
                </c:pt>
                <c:pt idx="112">
                  <c:v>0.646</c:v>
                </c:pt>
                <c:pt idx="113">
                  <c:v>0.647</c:v>
                </c:pt>
                <c:pt idx="114">
                  <c:v>0.648</c:v>
                </c:pt>
                <c:pt idx="115">
                  <c:v>0.648</c:v>
                </c:pt>
                <c:pt idx="116">
                  <c:v>0.649</c:v>
                </c:pt>
                <c:pt idx="117">
                  <c:v>0.649</c:v>
                </c:pt>
                <c:pt idx="118">
                  <c:v>0.652</c:v>
                </c:pt>
                <c:pt idx="119">
                  <c:v>0.653</c:v>
                </c:pt>
                <c:pt idx="120">
                  <c:v>0.655</c:v>
                </c:pt>
                <c:pt idx="121">
                  <c:v>0.656</c:v>
                </c:pt>
                <c:pt idx="122">
                  <c:v>0.657</c:v>
                </c:pt>
                <c:pt idx="123">
                  <c:v>0.658</c:v>
                </c:pt>
                <c:pt idx="124">
                  <c:v>0.659</c:v>
                </c:pt>
                <c:pt idx="125">
                  <c:v>0.66</c:v>
                </c:pt>
                <c:pt idx="126">
                  <c:v>0.658</c:v>
                </c:pt>
                <c:pt idx="127">
                  <c:v>0.658</c:v>
                </c:pt>
                <c:pt idx="128">
                  <c:v>0.656</c:v>
                </c:pt>
                <c:pt idx="129">
                  <c:v>0.656</c:v>
                </c:pt>
                <c:pt idx="130">
                  <c:v>0.654</c:v>
                </c:pt>
                <c:pt idx="131">
                  <c:v>0.653</c:v>
                </c:pt>
                <c:pt idx="132">
                  <c:v>0.652</c:v>
                </c:pt>
                <c:pt idx="133">
                  <c:v>0.65</c:v>
                </c:pt>
                <c:pt idx="134">
                  <c:v>0.649</c:v>
                </c:pt>
                <c:pt idx="135">
                  <c:v>0.65</c:v>
                </c:pt>
                <c:pt idx="136">
                  <c:v>0.649</c:v>
                </c:pt>
                <c:pt idx="137">
                  <c:v>0.647</c:v>
                </c:pt>
                <c:pt idx="138">
                  <c:v>0.649</c:v>
                </c:pt>
                <c:pt idx="139">
                  <c:v>0.649</c:v>
                </c:pt>
                <c:pt idx="140">
                  <c:v>0.649</c:v>
                </c:pt>
                <c:pt idx="141">
                  <c:v>0.649</c:v>
                </c:pt>
                <c:pt idx="142">
                  <c:v>0.648</c:v>
                </c:pt>
                <c:pt idx="143">
                  <c:v>0.649</c:v>
                </c:pt>
                <c:pt idx="144">
                  <c:v>0.651</c:v>
                </c:pt>
                <c:pt idx="145">
                  <c:v>0.652</c:v>
                </c:pt>
                <c:pt idx="146">
                  <c:v>0.653</c:v>
                </c:pt>
                <c:pt idx="147">
                  <c:v>0.654</c:v>
                </c:pt>
              </c:numCache>
            </c:numRef>
          </c:val>
          <c:smooth val="0"/>
          <c:extLst xmlns:c16r2="http://schemas.microsoft.com/office/drawing/2015/06/chart">
            <c:ext xmlns:c16="http://schemas.microsoft.com/office/drawing/2014/chart" uri="{C3380CC4-5D6E-409C-BE32-E72D297353CC}">
              <c16:uniqueId val="{00000000-66AD-4AFA-891C-74B1820E0266}"/>
            </c:ext>
          </c:extLst>
        </c:ser>
        <c:dLbls>
          <c:showLegendKey val="0"/>
          <c:showVal val="0"/>
          <c:showCatName val="0"/>
          <c:showSerName val="0"/>
          <c:showPercent val="0"/>
          <c:showBubbleSize val="0"/>
        </c:dLbls>
        <c:smooth val="0"/>
        <c:axId val="1927033376"/>
        <c:axId val="1927027376"/>
      </c:lineChart>
      <c:dateAx>
        <c:axId val="1927033376"/>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27027376"/>
        <c:crosses val="autoZero"/>
        <c:auto val="1"/>
        <c:lblOffset val="100"/>
        <c:baseTimeUnit val="months"/>
      </c:dateAx>
      <c:valAx>
        <c:axId val="19270273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19270333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percentStacked"/>
        <c:varyColors val="0"/>
        <c:ser>
          <c:idx val="0"/>
          <c:order val="0"/>
          <c:tx>
            <c:strRef>
              <c:f>Sheet2!$L$2</c:f>
              <c:strCache>
                <c:ptCount val="1"/>
                <c:pt idx="0">
                  <c:v>0-19</c:v>
                </c:pt>
              </c:strCache>
            </c:strRef>
          </c:tx>
          <c:dLbls>
            <c:dLbl>
              <c:idx val="0"/>
              <c:layout>
                <c:manualLayout>
                  <c:x val="0.0561303638750282"/>
                  <c:y val="0.0"/>
                </c:manualLayout>
              </c:layout>
              <c:tx>
                <c:rich>
                  <a:bodyPr/>
                  <a:lstStyle/>
                  <a:p>
                    <a:r>
                      <a:rPr lang="mr-IN" dirty="0" smtClean="0"/>
                      <a:t>26%</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0456059206484604"/>
                  <c:y val="-0.0170068027210884"/>
                </c:manualLayout>
              </c:layout>
              <c:tx>
                <c:rich>
                  <a:bodyPr/>
                  <a:lstStyle/>
                  <a:p>
                    <a:r>
                      <a:rPr lang="mr-IN" dirty="0"/>
                      <a:t>2</a:t>
                    </a:r>
                    <a:r>
                      <a:rPr lang="mr-IN" dirty="0" smtClean="0"/>
                      <a:t>1</a:t>
                    </a:r>
                    <a:r>
                      <a:rPr lang="mr-IN" dirty="0"/>
                      <a:t>%</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Sheet2!$M$1:$R$1</c:f>
              <c:strCache>
                <c:ptCount val="6"/>
                <c:pt idx="0">
                  <c:v>Census 2010</c:v>
                </c:pt>
                <c:pt idx="1">
                  <c:v>Projection 2015</c:v>
                </c:pt>
                <c:pt idx="2">
                  <c:v>Projection 2020</c:v>
                </c:pt>
                <c:pt idx="3">
                  <c:v>Projection 2025</c:v>
                </c:pt>
                <c:pt idx="4">
                  <c:v>Projection 2030</c:v>
                </c:pt>
                <c:pt idx="5">
                  <c:v>Projection 2035</c:v>
                </c:pt>
              </c:strCache>
            </c:strRef>
          </c:cat>
          <c:val>
            <c:numRef>
              <c:f>Sheet2!$M$2:$R$2</c:f>
              <c:numCache>
                <c:formatCode>General</c:formatCode>
                <c:ptCount val="6"/>
                <c:pt idx="0">
                  <c:v>269235.0</c:v>
                </c:pt>
                <c:pt idx="1">
                  <c:v>256689.0</c:v>
                </c:pt>
                <c:pt idx="2">
                  <c:v>246512.0</c:v>
                </c:pt>
                <c:pt idx="3">
                  <c:v>241249.0</c:v>
                </c:pt>
                <c:pt idx="4">
                  <c:v>239079.0</c:v>
                </c:pt>
                <c:pt idx="5">
                  <c:v>238437.0</c:v>
                </c:pt>
              </c:numCache>
            </c:numRef>
          </c:val>
        </c:ser>
        <c:ser>
          <c:idx val="1"/>
          <c:order val="1"/>
          <c:tx>
            <c:strRef>
              <c:f>Sheet2!$L$3</c:f>
              <c:strCache>
                <c:ptCount val="1"/>
                <c:pt idx="0">
                  <c:v>20-39</c:v>
                </c:pt>
              </c:strCache>
            </c:strRef>
          </c:tx>
          <c:spPr>
            <a:solidFill>
              <a:srgbClr val="92D050"/>
            </a:solidFill>
          </c:spPr>
          <c:dLbls>
            <c:dLbl>
              <c:idx val="0"/>
              <c:layout>
                <c:manualLayout>
                  <c:x val="0.0549609812942984"/>
                  <c:y val="0.00680272108843537"/>
                </c:manualLayout>
              </c:layout>
              <c:tx>
                <c:rich>
                  <a:bodyPr/>
                  <a:lstStyle/>
                  <a:p>
                    <a:r>
                      <a:rPr lang="mr-IN" dirty="0" smtClean="0"/>
                      <a:t>23%</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0456059206484604"/>
                  <c:y val="-0.0306122448979592"/>
                </c:manualLayout>
              </c:layout>
              <c:tx>
                <c:rich>
                  <a:bodyPr/>
                  <a:lstStyle/>
                  <a:p>
                    <a:r>
                      <a:rPr lang="mr-IN" dirty="0" smtClean="0"/>
                      <a:t>21%</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Sheet2!$M$1:$R$1</c:f>
              <c:strCache>
                <c:ptCount val="6"/>
                <c:pt idx="0">
                  <c:v>Census 2010</c:v>
                </c:pt>
                <c:pt idx="1">
                  <c:v>Projection 2015</c:v>
                </c:pt>
                <c:pt idx="2">
                  <c:v>Projection 2020</c:v>
                </c:pt>
                <c:pt idx="3">
                  <c:v>Projection 2025</c:v>
                </c:pt>
                <c:pt idx="4">
                  <c:v>Projection 2030</c:v>
                </c:pt>
                <c:pt idx="5">
                  <c:v>Projection 2035</c:v>
                </c:pt>
              </c:strCache>
            </c:strRef>
          </c:cat>
          <c:val>
            <c:numRef>
              <c:f>Sheet2!$M$3:$R$3</c:f>
              <c:numCache>
                <c:formatCode>General</c:formatCode>
                <c:ptCount val="6"/>
                <c:pt idx="0">
                  <c:v>240836.0</c:v>
                </c:pt>
                <c:pt idx="1">
                  <c:v>260439.0</c:v>
                </c:pt>
                <c:pt idx="2">
                  <c:v>258633.0</c:v>
                </c:pt>
                <c:pt idx="3">
                  <c:v>253944.0</c:v>
                </c:pt>
                <c:pt idx="4">
                  <c:v>246885.0</c:v>
                </c:pt>
                <c:pt idx="5">
                  <c:v>239500.0</c:v>
                </c:pt>
              </c:numCache>
            </c:numRef>
          </c:val>
        </c:ser>
        <c:ser>
          <c:idx val="2"/>
          <c:order val="2"/>
          <c:tx>
            <c:strRef>
              <c:f>Sheet2!$L$4</c:f>
              <c:strCache>
                <c:ptCount val="1"/>
                <c:pt idx="0">
                  <c:v>40-59</c:v>
                </c:pt>
              </c:strCache>
            </c:strRef>
          </c:tx>
          <c:spPr>
            <a:solidFill>
              <a:schemeClr val="accent6"/>
            </a:solidFill>
          </c:spPr>
          <c:dLbls>
            <c:dLbl>
              <c:idx val="0"/>
              <c:layout>
                <c:manualLayout>
                  <c:x val="0.0584691290364877"/>
                  <c:y val="-0.00340136054421769"/>
                </c:manualLayout>
              </c:layout>
              <c:tx>
                <c:rich>
                  <a:bodyPr/>
                  <a:lstStyle/>
                  <a:p>
                    <a:r>
                      <a:rPr lang="mr-IN" dirty="0" smtClean="0"/>
                      <a:t>31%</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0456059206484604"/>
                  <c:y val="-0.0306122448979592"/>
                </c:manualLayout>
              </c:layout>
              <c:tx>
                <c:rich>
                  <a:bodyPr/>
                  <a:lstStyle/>
                  <a:p>
                    <a:r>
                      <a:rPr lang="mr-IN" dirty="0" smtClean="0"/>
                      <a:t>26%</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Sheet2!$M$1:$R$1</c:f>
              <c:strCache>
                <c:ptCount val="6"/>
                <c:pt idx="0">
                  <c:v>Census 2010</c:v>
                </c:pt>
                <c:pt idx="1">
                  <c:v>Projection 2015</c:v>
                </c:pt>
                <c:pt idx="2">
                  <c:v>Projection 2020</c:v>
                </c:pt>
                <c:pt idx="3">
                  <c:v>Projection 2025</c:v>
                </c:pt>
                <c:pt idx="4">
                  <c:v>Projection 2030</c:v>
                </c:pt>
                <c:pt idx="5">
                  <c:v>Projection 2035</c:v>
                </c:pt>
              </c:strCache>
            </c:strRef>
          </c:cat>
          <c:val>
            <c:numRef>
              <c:f>Sheet2!$M$4:$R$4</c:f>
              <c:numCache>
                <c:formatCode>General</c:formatCode>
                <c:ptCount val="6"/>
                <c:pt idx="0">
                  <c:v>321848.0</c:v>
                </c:pt>
                <c:pt idx="1">
                  <c:v>324213.0</c:v>
                </c:pt>
                <c:pt idx="2">
                  <c:v>303620.0</c:v>
                </c:pt>
                <c:pt idx="3">
                  <c:v>286244.0</c:v>
                </c:pt>
                <c:pt idx="4">
                  <c:v>281660.0</c:v>
                </c:pt>
                <c:pt idx="5">
                  <c:v>288602.0</c:v>
                </c:pt>
              </c:numCache>
            </c:numRef>
          </c:val>
        </c:ser>
        <c:ser>
          <c:idx val="3"/>
          <c:order val="3"/>
          <c:tx>
            <c:strRef>
              <c:f>Sheet2!$L$5</c:f>
              <c:strCache>
                <c:ptCount val="1"/>
                <c:pt idx="0">
                  <c:v>60+</c:v>
                </c:pt>
              </c:strCache>
            </c:strRef>
          </c:tx>
          <c:dLbls>
            <c:dLbl>
              <c:idx val="0"/>
              <c:layout>
                <c:manualLayout>
                  <c:x val="0.0638888888888889"/>
                  <c:y val="-1.06094453400167E-17"/>
                </c:manualLayout>
              </c:layout>
              <c:tx>
                <c:rich>
                  <a:bodyPr/>
                  <a:lstStyle/>
                  <a:p>
                    <a:r>
                      <a:rPr lang="mr-IN" dirty="0" smtClean="0"/>
                      <a:t>19%</a:t>
                    </a:r>
                    <a:endParaRPr lang="mr-IN" dirty="0"/>
                  </a:p>
                </c:rich>
              </c:tx>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0456059206484604"/>
                  <c:y val="-0.0204081632653061"/>
                </c:manualLayout>
              </c:layout>
              <c:tx>
                <c:rich>
                  <a:bodyPr/>
                  <a:lstStyle/>
                  <a:p>
                    <a:r>
                      <a:rPr lang="mr-IN" dirty="0"/>
                      <a:t>3</a:t>
                    </a:r>
                    <a:r>
                      <a:rPr lang="mr-IN" dirty="0" smtClean="0"/>
                      <a:t>1</a:t>
                    </a:r>
                    <a:r>
                      <a:rPr lang="mr-IN" dirty="0"/>
                      <a:t>%</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Sheet2!$M$1:$R$1</c:f>
              <c:strCache>
                <c:ptCount val="6"/>
                <c:pt idx="0">
                  <c:v>Census 2010</c:v>
                </c:pt>
                <c:pt idx="1">
                  <c:v>Projection 2015</c:v>
                </c:pt>
                <c:pt idx="2">
                  <c:v>Projection 2020</c:v>
                </c:pt>
                <c:pt idx="3">
                  <c:v>Projection 2025</c:v>
                </c:pt>
                <c:pt idx="4">
                  <c:v>Projection 2030</c:v>
                </c:pt>
                <c:pt idx="5">
                  <c:v>Projection 2035</c:v>
                </c:pt>
              </c:strCache>
            </c:strRef>
          </c:cat>
          <c:val>
            <c:numRef>
              <c:f>Sheet2!$M$5:$R$5</c:f>
              <c:numCache>
                <c:formatCode>General</c:formatCode>
                <c:ptCount val="6"/>
                <c:pt idx="0">
                  <c:v>199814.0</c:v>
                </c:pt>
                <c:pt idx="1">
                  <c:v>242808.0</c:v>
                </c:pt>
                <c:pt idx="2">
                  <c:v>285415.0</c:v>
                </c:pt>
                <c:pt idx="3">
                  <c:v>323472.0</c:v>
                </c:pt>
                <c:pt idx="4">
                  <c:v>345923.0</c:v>
                </c:pt>
                <c:pt idx="5">
                  <c:v>351728.0</c:v>
                </c:pt>
              </c:numCache>
            </c:numRef>
          </c:val>
        </c:ser>
        <c:dLbls>
          <c:showLegendKey val="0"/>
          <c:showVal val="0"/>
          <c:showCatName val="0"/>
          <c:showSerName val="0"/>
          <c:showPercent val="0"/>
          <c:showBubbleSize val="0"/>
        </c:dLbls>
        <c:axId val="1946874464"/>
        <c:axId val="1947123168"/>
      </c:areaChart>
      <c:catAx>
        <c:axId val="1946874464"/>
        <c:scaling>
          <c:orientation val="minMax"/>
        </c:scaling>
        <c:delete val="0"/>
        <c:axPos val="b"/>
        <c:numFmt formatCode="General" sourceLinked="0"/>
        <c:majorTickMark val="out"/>
        <c:minorTickMark val="none"/>
        <c:tickLblPos val="nextTo"/>
        <c:crossAx val="1947123168"/>
        <c:crosses val="autoZero"/>
        <c:auto val="1"/>
        <c:lblAlgn val="ctr"/>
        <c:lblOffset val="100"/>
        <c:noMultiLvlLbl val="0"/>
      </c:catAx>
      <c:valAx>
        <c:axId val="1947123168"/>
        <c:scaling>
          <c:orientation val="minMax"/>
        </c:scaling>
        <c:delete val="0"/>
        <c:axPos val="l"/>
        <c:majorGridlines/>
        <c:numFmt formatCode="0%" sourceLinked="1"/>
        <c:majorTickMark val="out"/>
        <c:minorTickMark val="none"/>
        <c:tickLblPos val="nextTo"/>
        <c:crossAx val="1946874464"/>
        <c:crosses val="autoZero"/>
        <c:crossBetween val="midCat"/>
      </c:valAx>
    </c:plotArea>
    <c:legend>
      <c:legendPos val="b"/>
      <c:layout/>
      <c:overlay val="0"/>
    </c:legend>
    <c:plotVisOnly val="1"/>
    <c:dispBlanksAs val="zero"/>
    <c:showDLblsOverMax val="0"/>
  </c:chart>
  <c:spPr>
    <a:ln>
      <a:solidFill>
        <a:schemeClr val="tx1"/>
      </a:solidFill>
    </a:ln>
  </c:spPr>
  <c:txPr>
    <a:bodyPr/>
    <a:lstStyle/>
    <a:p>
      <a:pPr>
        <a:defRPr sz="1400">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Rate Age'!$B$1</c:f>
              <c:strCache>
                <c:ptCount val="1"/>
                <c:pt idx="0">
                  <c:v>Age 16-19</c:v>
                </c:pt>
              </c:strCache>
            </c:strRef>
          </c:tx>
          <c:marker>
            <c:symbol val="none"/>
          </c:marker>
          <c:cat>
            <c:numRef>
              <c:f>'Unemployment Rate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Rate Age'!$B$2:$B$149</c:f>
              <c:numCache>
                <c:formatCode>0.0%</c:formatCode>
                <c:ptCount val="148"/>
                <c:pt idx="0">
                  <c:v>0.134785167745733</c:v>
                </c:pt>
                <c:pt idx="1">
                  <c:v>0.130460448642267</c:v>
                </c:pt>
                <c:pt idx="2">
                  <c:v>0.136443148688047</c:v>
                </c:pt>
                <c:pt idx="3">
                  <c:v>0.139753376394598</c:v>
                </c:pt>
                <c:pt idx="4">
                  <c:v>0.141431924882629</c:v>
                </c:pt>
                <c:pt idx="5">
                  <c:v>0.144180660104227</c:v>
                </c:pt>
                <c:pt idx="6">
                  <c:v>0.143526654950205</c:v>
                </c:pt>
                <c:pt idx="7">
                  <c:v>0.136786961583236</c:v>
                </c:pt>
                <c:pt idx="8">
                  <c:v>0.140452698781196</c:v>
                </c:pt>
                <c:pt idx="9">
                  <c:v>0.132858837485172</c:v>
                </c:pt>
                <c:pt idx="10">
                  <c:v>0.131373725254949</c:v>
                </c:pt>
                <c:pt idx="11">
                  <c:v>0.131563065781533</c:v>
                </c:pt>
                <c:pt idx="12">
                  <c:v>0.131578947368421</c:v>
                </c:pt>
                <c:pt idx="13">
                  <c:v>0.131861575178998</c:v>
                </c:pt>
                <c:pt idx="14">
                  <c:v>0.126259632483699</c:v>
                </c:pt>
                <c:pt idx="15">
                  <c:v>0.116745283018868</c:v>
                </c:pt>
                <c:pt idx="16">
                  <c:v>0.108695652173913</c:v>
                </c:pt>
                <c:pt idx="17">
                  <c:v>0.107647058823529</c:v>
                </c:pt>
                <c:pt idx="18">
                  <c:v>0.104761904761905</c:v>
                </c:pt>
                <c:pt idx="19">
                  <c:v>0.107448107448107</c:v>
                </c:pt>
                <c:pt idx="20">
                  <c:v>0.10940381069453</c:v>
                </c:pt>
                <c:pt idx="21">
                  <c:v>0.106748466257669</c:v>
                </c:pt>
                <c:pt idx="22">
                  <c:v>0.112469437652812</c:v>
                </c:pt>
                <c:pt idx="23">
                  <c:v>0.113636363636364</c:v>
                </c:pt>
                <c:pt idx="24">
                  <c:v>0.113650401482397</c:v>
                </c:pt>
                <c:pt idx="25">
                  <c:v>0.122752634841909</c:v>
                </c:pt>
                <c:pt idx="26">
                  <c:v>0.124293785310734</c:v>
                </c:pt>
                <c:pt idx="27">
                  <c:v>0.1272040302267</c:v>
                </c:pt>
                <c:pt idx="28">
                  <c:v>0.139184952978056</c:v>
                </c:pt>
                <c:pt idx="29">
                  <c:v>0.143483709273183</c:v>
                </c:pt>
                <c:pt idx="30">
                  <c:v>0.149532710280374</c:v>
                </c:pt>
                <c:pt idx="31">
                  <c:v>0.141870684243566</c:v>
                </c:pt>
                <c:pt idx="32">
                  <c:v>0.139447236180905</c:v>
                </c:pt>
                <c:pt idx="33">
                  <c:v>0.141527001862197</c:v>
                </c:pt>
                <c:pt idx="34">
                  <c:v>0.125916870415648</c:v>
                </c:pt>
                <c:pt idx="35">
                  <c:v>0.127031908488862</c:v>
                </c:pt>
                <c:pt idx="36">
                  <c:v>0.132530120481928</c:v>
                </c:pt>
                <c:pt idx="37">
                  <c:v>0.125221500295334</c:v>
                </c:pt>
                <c:pt idx="38">
                  <c:v>0.126817917393834</c:v>
                </c:pt>
                <c:pt idx="39">
                  <c:v>0.128530259365994</c:v>
                </c:pt>
                <c:pt idx="40">
                  <c:v>0.120949074074074</c:v>
                </c:pt>
                <c:pt idx="41">
                  <c:v>0.117117117117117</c:v>
                </c:pt>
                <c:pt idx="42">
                  <c:v>0.116891064871481</c:v>
                </c:pt>
                <c:pt idx="43">
                  <c:v>0.122118380062305</c:v>
                </c:pt>
                <c:pt idx="44">
                  <c:v>0.122151898734177</c:v>
                </c:pt>
                <c:pt idx="45">
                  <c:v>0.127482383087764</c:v>
                </c:pt>
                <c:pt idx="46">
                  <c:v>0.141650422352177</c:v>
                </c:pt>
                <c:pt idx="47">
                  <c:v>0.148701298701299</c:v>
                </c:pt>
                <c:pt idx="48">
                  <c:v>0.145003265839321</c:v>
                </c:pt>
                <c:pt idx="49">
                  <c:v>0.147826086956522</c:v>
                </c:pt>
                <c:pt idx="50">
                  <c:v>0.143724696356275</c:v>
                </c:pt>
                <c:pt idx="51">
                  <c:v>0.1354096140826</c:v>
                </c:pt>
                <c:pt idx="52">
                  <c:v>0.131147540983607</c:v>
                </c:pt>
                <c:pt idx="53">
                  <c:v>0.138907175773535</c:v>
                </c:pt>
                <c:pt idx="54">
                  <c:v>0.142481943532502</c:v>
                </c:pt>
                <c:pt idx="55">
                  <c:v>0.147058823529412</c:v>
                </c:pt>
                <c:pt idx="56">
                  <c:v>0.153696498054475</c:v>
                </c:pt>
                <c:pt idx="57">
                  <c:v>0.157583716349311</c:v>
                </c:pt>
                <c:pt idx="58">
                  <c:v>0.160737812911726</c:v>
                </c:pt>
                <c:pt idx="59">
                  <c:v>0.161247511612475</c:v>
                </c:pt>
                <c:pt idx="60">
                  <c:v>0.163989290495315</c:v>
                </c:pt>
                <c:pt idx="61">
                  <c:v>0.161379310344828</c:v>
                </c:pt>
                <c:pt idx="62">
                  <c:v>0.172995780590717</c:v>
                </c:pt>
                <c:pt idx="63">
                  <c:v>0.197002141327623</c:v>
                </c:pt>
                <c:pt idx="64">
                  <c:v>0.20687134502924</c:v>
                </c:pt>
                <c:pt idx="65">
                  <c:v>0.211119459053343</c:v>
                </c:pt>
                <c:pt idx="66">
                  <c:v>0.217487141807495</c:v>
                </c:pt>
                <c:pt idx="67">
                  <c:v>0.224238026124819</c:v>
                </c:pt>
                <c:pt idx="68">
                  <c:v>0.220363636363636</c:v>
                </c:pt>
                <c:pt idx="69">
                  <c:v>0.219669777458722</c:v>
                </c:pt>
                <c:pt idx="70">
                  <c:v>0.215153681200858</c:v>
                </c:pt>
                <c:pt idx="71">
                  <c:v>0.214086471408647</c:v>
                </c:pt>
                <c:pt idx="72">
                  <c:v>0.212981744421907</c:v>
                </c:pt>
                <c:pt idx="73">
                  <c:v>0.216162943495401</c:v>
                </c:pt>
                <c:pt idx="74">
                  <c:v>0.211513583441138</c:v>
                </c:pt>
                <c:pt idx="75">
                  <c:v>0.203314212874442</c:v>
                </c:pt>
                <c:pt idx="76">
                  <c:v>0.199624530663329</c:v>
                </c:pt>
                <c:pt idx="77">
                  <c:v>0.195786864931846</c:v>
                </c:pt>
                <c:pt idx="78">
                  <c:v>0.184095178459612</c:v>
                </c:pt>
                <c:pt idx="79">
                  <c:v>0.175062972292191</c:v>
                </c:pt>
                <c:pt idx="80">
                  <c:v>0.16995544239338</c:v>
                </c:pt>
                <c:pt idx="81">
                  <c:v>0.168713639301875</c:v>
                </c:pt>
                <c:pt idx="82">
                  <c:v>0.164365548980934</c:v>
                </c:pt>
                <c:pt idx="83">
                  <c:v>0.15497661990648</c:v>
                </c:pt>
                <c:pt idx="84">
                  <c:v>0.158073270013569</c:v>
                </c:pt>
                <c:pt idx="85">
                  <c:v>0.151767151767152</c:v>
                </c:pt>
                <c:pt idx="86">
                  <c:v>0.150743099787686</c:v>
                </c:pt>
                <c:pt idx="87">
                  <c:v>0.147962830593281</c:v>
                </c:pt>
                <c:pt idx="88">
                  <c:v>0.146186440677966</c:v>
                </c:pt>
                <c:pt idx="89">
                  <c:v>0.136782423812899</c:v>
                </c:pt>
                <c:pt idx="90">
                  <c:v>0.143790849673203</c:v>
                </c:pt>
                <c:pt idx="91">
                  <c:v>0.149888143176734</c:v>
                </c:pt>
                <c:pt idx="92">
                  <c:v>0.163035311795642</c:v>
                </c:pt>
                <c:pt idx="93">
                  <c:v>0.175132676269901</c:v>
                </c:pt>
                <c:pt idx="94">
                  <c:v>0.186440677966102</c:v>
                </c:pt>
                <c:pt idx="95">
                  <c:v>0.202052091554854</c:v>
                </c:pt>
                <c:pt idx="96">
                  <c:v>0.188888888888889</c:v>
                </c:pt>
                <c:pt idx="97">
                  <c:v>0.190363349131122</c:v>
                </c:pt>
                <c:pt idx="98">
                  <c:v>0.193829113924051</c:v>
                </c:pt>
                <c:pt idx="99">
                  <c:v>0.208466453674121</c:v>
                </c:pt>
                <c:pt idx="100">
                  <c:v>0.21949221949222</c:v>
                </c:pt>
                <c:pt idx="101">
                  <c:v>0.24149377593361</c:v>
                </c:pt>
                <c:pt idx="102">
                  <c:v>0.251827782290821</c:v>
                </c:pt>
                <c:pt idx="103">
                  <c:v>0.239624119028974</c:v>
                </c:pt>
                <c:pt idx="104">
                  <c:v>0.227760736196319</c:v>
                </c:pt>
                <c:pt idx="105">
                  <c:v>0.220817843866171</c:v>
                </c:pt>
                <c:pt idx="106">
                  <c:v>0.210334788937409</c:v>
                </c:pt>
                <c:pt idx="107">
                  <c:v>0.20767004341534</c:v>
                </c:pt>
                <c:pt idx="108">
                  <c:v>0.217864923747277</c:v>
                </c:pt>
                <c:pt idx="109">
                  <c:v>0.219266714593817</c:v>
                </c:pt>
                <c:pt idx="110">
                  <c:v>0.218637992831541</c:v>
                </c:pt>
                <c:pt idx="111">
                  <c:v>0.209503239740821</c:v>
                </c:pt>
                <c:pt idx="112">
                  <c:v>0.202423378474697</c:v>
                </c:pt>
                <c:pt idx="113">
                  <c:v>0.190877192982456</c:v>
                </c:pt>
                <c:pt idx="114">
                  <c:v>0.178006872852234</c:v>
                </c:pt>
                <c:pt idx="115">
                  <c:v>0.183645183645184</c:v>
                </c:pt>
                <c:pt idx="116">
                  <c:v>0.197487787857641</c:v>
                </c:pt>
                <c:pt idx="117">
                  <c:v>0.185834502103787</c:v>
                </c:pt>
                <c:pt idx="118">
                  <c:v>0.182517482517483</c:v>
                </c:pt>
                <c:pt idx="119">
                  <c:v>0.177486187845304</c:v>
                </c:pt>
                <c:pt idx="120">
                  <c:v>0.170138888888889</c:v>
                </c:pt>
                <c:pt idx="121">
                  <c:v>0.167364016736402</c:v>
                </c:pt>
                <c:pt idx="122">
                  <c:v>0.178821879382889</c:v>
                </c:pt>
                <c:pt idx="123">
                  <c:v>0.179704016913319</c:v>
                </c:pt>
                <c:pt idx="124">
                  <c:v>0.186309103740296</c:v>
                </c:pt>
                <c:pt idx="125">
                  <c:v>0.201977401129944</c:v>
                </c:pt>
                <c:pt idx="126">
                  <c:v>0.203552923760178</c:v>
                </c:pt>
                <c:pt idx="127">
                  <c:v>0.200746268656716</c:v>
                </c:pt>
                <c:pt idx="128">
                  <c:v>0.178353658536585</c:v>
                </c:pt>
                <c:pt idx="129">
                  <c:v>0.177812745869394</c:v>
                </c:pt>
                <c:pt idx="130">
                  <c:v>0.181891673403395</c:v>
                </c:pt>
                <c:pt idx="131">
                  <c:v>0.185279187817259</c:v>
                </c:pt>
                <c:pt idx="132">
                  <c:v>0.186188811188811</c:v>
                </c:pt>
                <c:pt idx="133">
                  <c:v>0.18694885361552</c:v>
                </c:pt>
                <c:pt idx="134">
                  <c:v>0.166370106761566</c:v>
                </c:pt>
                <c:pt idx="135">
                  <c:v>0.156110615521855</c:v>
                </c:pt>
                <c:pt idx="136">
                  <c:v>0.148858447488584</c:v>
                </c:pt>
                <c:pt idx="137">
                  <c:v>0.123691722169363</c:v>
                </c:pt>
                <c:pt idx="138">
                  <c:v>0.107438016528926</c:v>
                </c:pt>
                <c:pt idx="139">
                  <c:v>0.100088573959256</c:v>
                </c:pt>
                <c:pt idx="140">
                  <c:v>0.101590106007067</c:v>
                </c:pt>
                <c:pt idx="141">
                  <c:v>0.102430555555556</c:v>
                </c:pt>
                <c:pt idx="142">
                  <c:v>0.0953206239168111</c:v>
                </c:pt>
                <c:pt idx="143">
                  <c:v>0.0869191049913941</c:v>
                </c:pt>
                <c:pt idx="144">
                  <c:v>0.0893155258764608</c:v>
                </c:pt>
                <c:pt idx="145">
                  <c:v>0.0900900900900901</c:v>
                </c:pt>
                <c:pt idx="146">
                  <c:v>0.097444089456869</c:v>
                </c:pt>
                <c:pt idx="147">
                  <c:v>0.100478468899522</c:v>
                </c:pt>
              </c:numCache>
            </c:numRef>
          </c:val>
          <c:smooth val="0"/>
          <c:extLst xmlns:c16r2="http://schemas.microsoft.com/office/drawing/2015/06/chart">
            <c:ext xmlns:c16="http://schemas.microsoft.com/office/drawing/2014/chart" uri="{C3380CC4-5D6E-409C-BE32-E72D297353CC}">
              <c16:uniqueId val="{00000000-B3F2-4753-A3ED-2889283CDD71}"/>
            </c:ext>
          </c:extLst>
        </c:ser>
        <c:ser>
          <c:idx val="1"/>
          <c:order val="1"/>
          <c:tx>
            <c:strRef>
              <c:f>'Unemployment Rate Age'!$C$1</c:f>
              <c:strCache>
                <c:ptCount val="1"/>
                <c:pt idx="0">
                  <c:v>Age 20-24</c:v>
                </c:pt>
              </c:strCache>
            </c:strRef>
          </c:tx>
          <c:marker>
            <c:symbol val="none"/>
          </c:marker>
          <c:cat>
            <c:numRef>
              <c:f>'Unemployment Rate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Rate Age'!$C$2:$C$149</c:f>
              <c:numCache>
                <c:formatCode>0.0%</c:formatCode>
                <c:ptCount val="148"/>
                <c:pt idx="0">
                  <c:v>0.0904474769914313</c:v>
                </c:pt>
                <c:pt idx="1">
                  <c:v>0.0913770913770914</c:v>
                </c:pt>
                <c:pt idx="2">
                  <c:v>0.0895330112721417</c:v>
                </c:pt>
                <c:pt idx="3">
                  <c:v>0.089058524173028</c:v>
                </c:pt>
                <c:pt idx="4">
                  <c:v>0.0866141732283465</c:v>
                </c:pt>
                <c:pt idx="5">
                  <c:v>0.0868610849796174</c:v>
                </c:pt>
                <c:pt idx="6">
                  <c:v>0.0847511027095148</c:v>
                </c:pt>
                <c:pt idx="7">
                  <c:v>0.0850793650793651</c:v>
                </c:pt>
                <c:pt idx="8">
                  <c:v>0.0886479591836735</c:v>
                </c:pt>
                <c:pt idx="9">
                  <c:v>0.0864433811802233</c:v>
                </c:pt>
                <c:pt idx="10">
                  <c:v>0.0868292682926829</c:v>
                </c:pt>
                <c:pt idx="11">
                  <c:v>0.0898424404961448</c:v>
                </c:pt>
                <c:pt idx="12">
                  <c:v>0.0888661899897855</c:v>
                </c:pt>
                <c:pt idx="13">
                  <c:v>0.08837525492862</c:v>
                </c:pt>
                <c:pt idx="14">
                  <c:v>0.0878972278566599</c:v>
                </c:pt>
                <c:pt idx="15">
                  <c:v>0.0847863247863248</c:v>
                </c:pt>
                <c:pt idx="16">
                  <c:v>0.0856844305120167</c:v>
                </c:pt>
                <c:pt idx="17">
                  <c:v>0.0897832817337461</c:v>
                </c:pt>
                <c:pt idx="18">
                  <c:v>0.0907244414353419</c:v>
                </c:pt>
                <c:pt idx="19">
                  <c:v>0.0952063914780293</c:v>
                </c:pt>
                <c:pt idx="20">
                  <c:v>0.0931615460852329</c:v>
                </c:pt>
                <c:pt idx="21">
                  <c:v>0.0955223880597015</c:v>
                </c:pt>
                <c:pt idx="22">
                  <c:v>0.0963775340644732</c:v>
                </c:pt>
                <c:pt idx="23">
                  <c:v>0.0946393117140966</c:v>
                </c:pt>
                <c:pt idx="24">
                  <c:v>0.0928407976462896</c:v>
                </c:pt>
                <c:pt idx="25">
                  <c:v>0.0895081967213115</c:v>
                </c:pt>
                <c:pt idx="26">
                  <c:v>0.0842346771550311</c:v>
                </c:pt>
                <c:pt idx="27">
                  <c:v>0.0822538860103627</c:v>
                </c:pt>
                <c:pt idx="28">
                  <c:v>0.0817447495961228</c:v>
                </c:pt>
                <c:pt idx="29">
                  <c:v>0.0709592641261498</c:v>
                </c:pt>
                <c:pt idx="30">
                  <c:v>0.0676841406768414</c:v>
                </c:pt>
                <c:pt idx="31">
                  <c:v>0.0654520917678813</c:v>
                </c:pt>
                <c:pt idx="32">
                  <c:v>0.0641857289177194</c:v>
                </c:pt>
                <c:pt idx="33">
                  <c:v>0.0692729766803841</c:v>
                </c:pt>
                <c:pt idx="34">
                  <c:v>0.0707482993197279</c:v>
                </c:pt>
                <c:pt idx="35">
                  <c:v>0.0714045133041428</c:v>
                </c:pt>
                <c:pt idx="36">
                  <c:v>0.0707406177349718</c:v>
                </c:pt>
                <c:pt idx="37">
                  <c:v>0.0720573850668406</c:v>
                </c:pt>
                <c:pt idx="38">
                  <c:v>0.07616</c:v>
                </c:pt>
                <c:pt idx="39">
                  <c:v>0.0752142177086639</c:v>
                </c:pt>
                <c:pt idx="40">
                  <c:v>0.0756568534346312</c:v>
                </c:pt>
                <c:pt idx="41">
                  <c:v>0.0837515683814305</c:v>
                </c:pt>
                <c:pt idx="42">
                  <c:v>0.0842038619816398</c:v>
                </c:pt>
                <c:pt idx="43">
                  <c:v>0.0849506840598155</c:v>
                </c:pt>
                <c:pt idx="44">
                  <c:v>0.0882258581969843</c:v>
                </c:pt>
                <c:pt idx="45">
                  <c:v>0.0826848249027237</c:v>
                </c:pt>
                <c:pt idx="46">
                  <c:v>0.0792305184219107</c:v>
                </c:pt>
                <c:pt idx="47">
                  <c:v>0.0786696514230892</c:v>
                </c:pt>
                <c:pt idx="48">
                  <c:v>0.0846977329974811</c:v>
                </c:pt>
                <c:pt idx="49">
                  <c:v>0.0880248833592535</c:v>
                </c:pt>
                <c:pt idx="50">
                  <c:v>0.0929368029739777</c:v>
                </c:pt>
                <c:pt idx="51">
                  <c:v>0.102667493796526</c:v>
                </c:pt>
                <c:pt idx="52">
                  <c:v>0.104198590254367</c:v>
                </c:pt>
                <c:pt idx="53">
                  <c:v>0.106278713629403</c:v>
                </c:pt>
                <c:pt idx="54">
                  <c:v>0.113109756097561</c:v>
                </c:pt>
                <c:pt idx="55">
                  <c:v>0.11819830713422</c:v>
                </c:pt>
                <c:pt idx="56">
                  <c:v>0.121958456973294</c:v>
                </c:pt>
                <c:pt idx="57">
                  <c:v>0.130701754385965</c:v>
                </c:pt>
                <c:pt idx="58">
                  <c:v>0.135568513119534</c:v>
                </c:pt>
                <c:pt idx="59">
                  <c:v>0.135103244837758</c:v>
                </c:pt>
                <c:pt idx="60">
                  <c:v>0.136046158518069</c:v>
                </c:pt>
                <c:pt idx="61">
                  <c:v>0.136601911810052</c:v>
                </c:pt>
                <c:pt idx="62">
                  <c:v>0.132298136645963</c:v>
                </c:pt>
                <c:pt idx="63">
                  <c:v>0.13663616282739</c:v>
                </c:pt>
                <c:pt idx="64">
                  <c:v>0.141624040920716</c:v>
                </c:pt>
                <c:pt idx="65">
                  <c:v>0.14084055181264</c:v>
                </c:pt>
                <c:pt idx="66">
                  <c:v>0.141366223908918</c:v>
                </c:pt>
                <c:pt idx="67">
                  <c:v>0.135977337110482</c:v>
                </c:pt>
                <c:pt idx="68">
                  <c:v>0.132260101010101</c:v>
                </c:pt>
                <c:pt idx="69">
                  <c:v>0.126418663303909</c:v>
                </c:pt>
                <c:pt idx="70">
                  <c:v>0.128900094547747</c:v>
                </c:pt>
                <c:pt idx="71">
                  <c:v>0.136175628380528</c:v>
                </c:pt>
                <c:pt idx="72">
                  <c:v>0.136392206159648</c:v>
                </c:pt>
                <c:pt idx="73">
                  <c:v>0.140969162995595</c:v>
                </c:pt>
                <c:pt idx="74">
                  <c:v>0.143354430379747</c:v>
                </c:pt>
                <c:pt idx="75">
                  <c:v>0.141685074155885</c:v>
                </c:pt>
                <c:pt idx="76">
                  <c:v>0.146835443037975</c:v>
                </c:pt>
                <c:pt idx="77">
                  <c:v>0.147535771065183</c:v>
                </c:pt>
                <c:pt idx="78">
                  <c:v>0.145271368215795</c:v>
                </c:pt>
                <c:pt idx="79">
                  <c:v>0.144023514043109</c:v>
                </c:pt>
                <c:pt idx="80">
                  <c:v>0.144487932159165</c:v>
                </c:pt>
                <c:pt idx="81">
                  <c:v>0.146089204912734</c:v>
                </c:pt>
                <c:pt idx="82">
                  <c:v>0.137576342012215</c:v>
                </c:pt>
                <c:pt idx="83">
                  <c:v>0.130752142177087</c:v>
                </c:pt>
                <c:pt idx="84">
                  <c:v>0.12875</c:v>
                </c:pt>
                <c:pt idx="85">
                  <c:v>0.1326341764343</c:v>
                </c:pt>
                <c:pt idx="86">
                  <c:v>0.127821842586943</c:v>
                </c:pt>
                <c:pt idx="87">
                  <c:v>0.11969111969112</c:v>
                </c:pt>
                <c:pt idx="88">
                  <c:v>0.105847953216374</c:v>
                </c:pt>
                <c:pt idx="89">
                  <c:v>0.101792943898207</c:v>
                </c:pt>
                <c:pt idx="90">
                  <c:v>0.0952380952380952</c:v>
                </c:pt>
                <c:pt idx="91">
                  <c:v>0.0983227299016773</c:v>
                </c:pt>
                <c:pt idx="92">
                  <c:v>0.0922584400465657</c:v>
                </c:pt>
                <c:pt idx="93">
                  <c:v>0.089390386869871</c:v>
                </c:pt>
                <c:pt idx="94">
                  <c:v>0.0909620991253644</c:v>
                </c:pt>
                <c:pt idx="95">
                  <c:v>0.0924024640657084</c:v>
                </c:pt>
                <c:pt idx="96">
                  <c:v>0.0916393930377864</c:v>
                </c:pt>
                <c:pt idx="97">
                  <c:v>0.0812106682649086</c:v>
                </c:pt>
                <c:pt idx="98">
                  <c:v>0.0849315068493151</c:v>
                </c:pt>
                <c:pt idx="99">
                  <c:v>0.0884353741496599</c:v>
                </c:pt>
                <c:pt idx="100">
                  <c:v>0.0971411005225945</c:v>
                </c:pt>
                <c:pt idx="101">
                  <c:v>0.101874244256348</c:v>
                </c:pt>
                <c:pt idx="102">
                  <c:v>0.110581222056632</c:v>
                </c:pt>
                <c:pt idx="103">
                  <c:v>0.114614024749558</c:v>
                </c:pt>
                <c:pt idx="104">
                  <c:v>0.122751015670342</c:v>
                </c:pt>
                <c:pt idx="105">
                  <c:v>0.12715580239696</c:v>
                </c:pt>
                <c:pt idx="106">
                  <c:v>0.133548576460229</c:v>
                </c:pt>
                <c:pt idx="107">
                  <c:v>0.138344545188652</c:v>
                </c:pt>
                <c:pt idx="108">
                  <c:v>0.14070351758794</c:v>
                </c:pt>
                <c:pt idx="109">
                  <c:v>0.143402879811931</c:v>
                </c:pt>
                <c:pt idx="110">
                  <c:v>0.146002317497103</c:v>
                </c:pt>
                <c:pt idx="111">
                  <c:v>0.147903503733486</c:v>
                </c:pt>
                <c:pt idx="112">
                  <c:v>0.144612746499</c:v>
                </c:pt>
                <c:pt idx="113">
                  <c:v>0.143517181634421</c:v>
                </c:pt>
                <c:pt idx="114">
                  <c:v>0.139080459770115</c:v>
                </c:pt>
                <c:pt idx="115">
                  <c:v>0.133659097441794</c:v>
                </c:pt>
                <c:pt idx="116">
                  <c:v>0.132396016403046</c:v>
                </c:pt>
                <c:pt idx="117">
                  <c:v>0.130229817324691</c:v>
                </c:pt>
                <c:pt idx="118">
                  <c:v>0.124551971326165</c:v>
                </c:pt>
                <c:pt idx="119">
                  <c:v>0.115129596142254</c:v>
                </c:pt>
                <c:pt idx="120">
                  <c:v>0.108368452739314</c:v>
                </c:pt>
                <c:pt idx="121">
                  <c:v>0.103145795523291</c:v>
                </c:pt>
                <c:pt idx="122">
                  <c:v>0.0982413583990297</c:v>
                </c:pt>
                <c:pt idx="123">
                  <c:v>0.0888340530536706</c:v>
                </c:pt>
                <c:pt idx="124">
                  <c:v>0.0883720930232558</c:v>
                </c:pt>
                <c:pt idx="125">
                  <c:v>0.0846674876847291</c:v>
                </c:pt>
                <c:pt idx="126">
                  <c:v>0.0815956482320943</c:v>
                </c:pt>
                <c:pt idx="127">
                  <c:v>0.0788615475837533</c:v>
                </c:pt>
                <c:pt idx="128">
                  <c:v>0.0760149726461273</c:v>
                </c:pt>
                <c:pt idx="129">
                  <c:v>0.0736455981941309</c:v>
                </c:pt>
                <c:pt idx="130">
                  <c:v>0.0710504318751742</c:v>
                </c:pt>
                <c:pt idx="131">
                  <c:v>0.0725274725274725</c:v>
                </c:pt>
                <c:pt idx="132">
                  <c:v>0.0712530712530713</c:v>
                </c:pt>
                <c:pt idx="133">
                  <c:v>0.0722527472527473</c:v>
                </c:pt>
                <c:pt idx="134">
                  <c:v>0.0714879467996675</c:v>
                </c:pt>
                <c:pt idx="135">
                  <c:v>0.0710926694329184</c:v>
                </c:pt>
                <c:pt idx="136">
                  <c:v>0.0673372450405141</c:v>
                </c:pt>
                <c:pt idx="137">
                  <c:v>0.0657263751763046</c:v>
                </c:pt>
                <c:pt idx="138">
                  <c:v>0.0650595410978797</c:v>
                </c:pt>
                <c:pt idx="139">
                  <c:v>0.0652687536916716</c:v>
                </c:pt>
                <c:pt idx="140">
                  <c:v>0.0598802395209581</c:v>
                </c:pt>
                <c:pt idx="141">
                  <c:v>0.0583740831295844</c:v>
                </c:pt>
                <c:pt idx="142">
                  <c:v>0.0609043371270378</c:v>
                </c:pt>
                <c:pt idx="143">
                  <c:v>0.0599937830276655</c:v>
                </c:pt>
                <c:pt idx="144">
                  <c:v>0.0606439512347609</c:v>
                </c:pt>
                <c:pt idx="145">
                  <c:v>0.0619524405506884</c:v>
                </c:pt>
                <c:pt idx="146">
                  <c:v>0.0587503885607709</c:v>
                </c:pt>
                <c:pt idx="147">
                  <c:v>0.058678955453149</c:v>
                </c:pt>
              </c:numCache>
            </c:numRef>
          </c:val>
          <c:smooth val="0"/>
          <c:extLst xmlns:c16r2="http://schemas.microsoft.com/office/drawing/2015/06/chart">
            <c:ext xmlns:c16="http://schemas.microsoft.com/office/drawing/2014/chart" uri="{C3380CC4-5D6E-409C-BE32-E72D297353CC}">
              <c16:uniqueId val="{00000001-B3F2-4753-A3ED-2889283CDD71}"/>
            </c:ext>
          </c:extLst>
        </c:ser>
        <c:ser>
          <c:idx val="2"/>
          <c:order val="2"/>
          <c:tx>
            <c:strRef>
              <c:f>'Unemployment Rate Age'!$D$1</c:f>
              <c:strCache>
                <c:ptCount val="1"/>
                <c:pt idx="0">
                  <c:v>Age 25-34</c:v>
                </c:pt>
              </c:strCache>
            </c:strRef>
          </c:tx>
          <c:marker>
            <c:symbol val="none"/>
          </c:marker>
          <c:cat>
            <c:numRef>
              <c:f>'Unemployment Rate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Rate Age'!$D$2:$D$149</c:f>
              <c:numCache>
                <c:formatCode>0.0%</c:formatCode>
                <c:ptCount val="148"/>
                <c:pt idx="0">
                  <c:v>0.0431733809982126</c:v>
                </c:pt>
                <c:pt idx="1">
                  <c:v>0.0444815123714206</c:v>
                </c:pt>
                <c:pt idx="2">
                  <c:v>0.046218487394958</c:v>
                </c:pt>
                <c:pt idx="3">
                  <c:v>0.0466723068245911</c:v>
                </c:pt>
                <c:pt idx="4">
                  <c:v>0.0456881781838949</c:v>
                </c:pt>
                <c:pt idx="5">
                  <c:v>0.0459506031016657</c:v>
                </c:pt>
                <c:pt idx="6">
                  <c:v>0.0463176064441887</c:v>
                </c:pt>
                <c:pt idx="7">
                  <c:v>0.0461493667200466</c:v>
                </c:pt>
                <c:pt idx="8">
                  <c:v>0.0474937892737104</c:v>
                </c:pt>
                <c:pt idx="9">
                  <c:v>0.0502505157677571</c:v>
                </c:pt>
                <c:pt idx="10">
                  <c:v>0.0517266715650257</c:v>
                </c:pt>
                <c:pt idx="11">
                  <c:v>0.0524289099526066</c:v>
                </c:pt>
                <c:pt idx="12">
                  <c:v>0.0501637392080977</c:v>
                </c:pt>
                <c:pt idx="13">
                  <c:v>0.0514925373134328</c:v>
                </c:pt>
                <c:pt idx="14">
                  <c:v>0.0523308270676692</c:v>
                </c:pt>
                <c:pt idx="15">
                  <c:v>0.0549037304452467</c:v>
                </c:pt>
                <c:pt idx="16">
                  <c:v>0.0551133803874456</c:v>
                </c:pt>
                <c:pt idx="17">
                  <c:v>0.0536358173076923</c:v>
                </c:pt>
                <c:pt idx="18">
                  <c:v>0.0527894421115777</c:v>
                </c:pt>
                <c:pt idx="19">
                  <c:v>0.0529850746268657</c:v>
                </c:pt>
                <c:pt idx="20">
                  <c:v>0.0579904591532499</c:v>
                </c:pt>
                <c:pt idx="21">
                  <c:v>0.0577153110047847</c:v>
                </c:pt>
                <c:pt idx="22">
                  <c:v>0.0579840769115217</c:v>
                </c:pt>
                <c:pt idx="23">
                  <c:v>0.0595113176435317</c:v>
                </c:pt>
                <c:pt idx="24">
                  <c:v>0.060814859197124</c:v>
                </c:pt>
                <c:pt idx="25">
                  <c:v>0.0613004017259337</c:v>
                </c:pt>
                <c:pt idx="26">
                  <c:v>0.0584743247254378</c:v>
                </c:pt>
                <c:pt idx="27">
                  <c:v>0.0571302037201063</c:v>
                </c:pt>
                <c:pt idx="28">
                  <c:v>0.0568636161705909</c:v>
                </c:pt>
                <c:pt idx="29">
                  <c:v>0.0590395065354678</c:v>
                </c:pt>
                <c:pt idx="30">
                  <c:v>0.0608759124087591</c:v>
                </c:pt>
                <c:pt idx="31">
                  <c:v>0.0596491228070175</c:v>
                </c:pt>
                <c:pt idx="32">
                  <c:v>0.0542274052478134</c:v>
                </c:pt>
                <c:pt idx="33">
                  <c:v>0.0533662934419078</c:v>
                </c:pt>
                <c:pt idx="34">
                  <c:v>0.0509861212563915</c:v>
                </c:pt>
                <c:pt idx="35">
                  <c:v>0.0474106491611962</c:v>
                </c:pt>
                <c:pt idx="36">
                  <c:v>0.0474175663845929</c:v>
                </c:pt>
                <c:pt idx="37">
                  <c:v>0.0458837415166716</c:v>
                </c:pt>
                <c:pt idx="38">
                  <c:v>0.0460584588131089</c:v>
                </c:pt>
                <c:pt idx="39">
                  <c:v>0.0458715596330275</c:v>
                </c:pt>
                <c:pt idx="40">
                  <c:v>0.0489500147885241</c:v>
                </c:pt>
                <c:pt idx="41">
                  <c:v>0.0486830423202131</c:v>
                </c:pt>
                <c:pt idx="42">
                  <c:v>0.0463320463320463</c:v>
                </c:pt>
                <c:pt idx="43">
                  <c:v>0.0474922325787839</c:v>
                </c:pt>
                <c:pt idx="44">
                  <c:v>0.0490152524803791</c:v>
                </c:pt>
                <c:pt idx="45">
                  <c:v>0.0488492947290275</c:v>
                </c:pt>
                <c:pt idx="46">
                  <c:v>0.0507418397626113</c:v>
                </c:pt>
                <c:pt idx="47">
                  <c:v>0.0535156830682325</c:v>
                </c:pt>
                <c:pt idx="48">
                  <c:v>0.054466556935508</c:v>
                </c:pt>
                <c:pt idx="49">
                  <c:v>0.0569715142428786</c:v>
                </c:pt>
                <c:pt idx="50">
                  <c:v>0.0608800482218204</c:v>
                </c:pt>
                <c:pt idx="51">
                  <c:v>0.0673952641165756</c:v>
                </c:pt>
                <c:pt idx="52">
                  <c:v>0.0711036992116434</c:v>
                </c:pt>
                <c:pt idx="53">
                  <c:v>0.0743387047734874</c:v>
                </c:pt>
                <c:pt idx="54">
                  <c:v>0.0783417162017985</c:v>
                </c:pt>
                <c:pt idx="55">
                  <c:v>0.081397138021234</c:v>
                </c:pt>
                <c:pt idx="56">
                  <c:v>0.0831643002028398</c:v>
                </c:pt>
                <c:pt idx="57">
                  <c:v>0.0852871754523997</c:v>
                </c:pt>
                <c:pt idx="58">
                  <c:v>0.0879396984924623</c:v>
                </c:pt>
                <c:pt idx="59">
                  <c:v>0.0916810819311212</c:v>
                </c:pt>
                <c:pt idx="60">
                  <c:v>0.0933687832342821</c:v>
                </c:pt>
                <c:pt idx="61">
                  <c:v>0.0938511326860841</c:v>
                </c:pt>
                <c:pt idx="62">
                  <c:v>0.0923406207001987</c:v>
                </c:pt>
                <c:pt idx="63">
                  <c:v>0.090371493555724</c:v>
                </c:pt>
                <c:pt idx="64">
                  <c:v>0.0883105160222657</c:v>
                </c:pt>
                <c:pt idx="65">
                  <c:v>0.0865676167374166</c:v>
                </c:pt>
                <c:pt idx="66">
                  <c:v>0.0847019464720195</c:v>
                </c:pt>
                <c:pt idx="67">
                  <c:v>0.0822373393801965</c:v>
                </c:pt>
                <c:pt idx="68">
                  <c:v>0.0808834502313087</c:v>
                </c:pt>
                <c:pt idx="69">
                  <c:v>0.0812362030905077</c:v>
                </c:pt>
                <c:pt idx="70">
                  <c:v>0.0811287477954145</c:v>
                </c:pt>
                <c:pt idx="71">
                  <c:v>0.07856933450601</c:v>
                </c:pt>
                <c:pt idx="72">
                  <c:v>0.0774689532820816</c:v>
                </c:pt>
                <c:pt idx="73">
                  <c:v>0.0736526946107785</c:v>
                </c:pt>
                <c:pt idx="74">
                  <c:v>0.0737556561085973</c:v>
                </c:pt>
                <c:pt idx="75">
                  <c:v>0.0698630136986302</c:v>
                </c:pt>
                <c:pt idx="76">
                  <c:v>0.0652207352714967</c:v>
                </c:pt>
                <c:pt idx="77">
                  <c:v>0.0638591117917305</c:v>
                </c:pt>
                <c:pt idx="78">
                  <c:v>0.0658216249236408</c:v>
                </c:pt>
                <c:pt idx="79">
                  <c:v>0.0663066306630663</c:v>
                </c:pt>
                <c:pt idx="80">
                  <c:v>0.0662909684116862</c:v>
                </c:pt>
                <c:pt idx="81">
                  <c:v>0.0659875996457042</c:v>
                </c:pt>
                <c:pt idx="82">
                  <c:v>0.0628403237674761</c:v>
                </c:pt>
                <c:pt idx="83">
                  <c:v>0.0600649350649351</c:v>
                </c:pt>
                <c:pt idx="84">
                  <c:v>0.0601913171449595</c:v>
                </c:pt>
                <c:pt idx="85">
                  <c:v>0.0606906686260103</c:v>
                </c:pt>
                <c:pt idx="86">
                  <c:v>0.0581378190939944</c:v>
                </c:pt>
                <c:pt idx="87">
                  <c:v>0.0567945286946179</c:v>
                </c:pt>
                <c:pt idx="88">
                  <c:v>0.0579057905790579</c:v>
                </c:pt>
                <c:pt idx="89">
                  <c:v>0.0589467384799521</c:v>
                </c:pt>
                <c:pt idx="90">
                  <c:v>0.0593763986274802</c:v>
                </c:pt>
                <c:pt idx="91">
                  <c:v>0.0599279062781616</c:v>
                </c:pt>
                <c:pt idx="92">
                  <c:v>0.061744966442953</c:v>
                </c:pt>
                <c:pt idx="93">
                  <c:v>0.0617818236084167</c:v>
                </c:pt>
                <c:pt idx="94">
                  <c:v>0.0638139257492172</c:v>
                </c:pt>
                <c:pt idx="95">
                  <c:v>0.0675575352635486</c:v>
                </c:pt>
                <c:pt idx="96">
                  <c:v>0.065938929045582</c:v>
                </c:pt>
                <c:pt idx="97">
                  <c:v>0.0665491405905685</c:v>
                </c:pt>
                <c:pt idx="98">
                  <c:v>0.0709705625182163</c:v>
                </c:pt>
                <c:pt idx="99">
                  <c:v>0.0731848423488574</c:v>
                </c:pt>
                <c:pt idx="100">
                  <c:v>0.0751868890166763</c:v>
                </c:pt>
                <c:pt idx="101">
                  <c:v>0.0783744557329463</c:v>
                </c:pt>
                <c:pt idx="102">
                  <c:v>0.0769006699679581</c:v>
                </c:pt>
                <c:pt idx="103">
                  <c:v>0.0770925110132159</c:v>
                </c:pt>
                <c:pt idx="104">
                  <c:v>0.0758795468097794</c:v>
                </c:pt>
                <c:pt idx="105">
                  <c:v>0.077118138424821</c:v>
                </c:pt>
                <c:pt idx="106">
                  <c:v>0.0775089605734767</c:v>
                </c:pt>
                <c:pt idx="107">
                  <c:v>0.0746579417013682</c:v>
                </c:pt>
                <c:pt idx="108">
                  <c:v>0.0713545521835677</c:v>
                </c:pt>
                <c:pt idx="109">
                  <c:v>0.0701805902217002</c:v>
                </c:pt>
                <c:pt idx="110">
                  <c:v>0.0665504213891311</c:v>
                </c:pt>
                <c:pt idx="111">
                  <c:v>0.0651924181504883</c:v>
                </c:pt>
                <c:pt idx="112">
                  <c:v>0.0602426837972877</c:v>
                </c:pt>
                <c:pt idx="113">
                  <c:v>0.0542897327707454</c:v>
                </c:pt>
                <c:pt idx="114">
                  <c:v>0.0531870573531454</c:v>
                </c:pt>
                <c:pt idx="115">
                  <c:v>0.0519747668678003</c:v>
                </c:pt>
                <c:pt idx="116">
                  <c:v>0.0512231382619273</c:v>
                </c:pt>
                <c:pt idx="117">
                  <c:v>0.0479177789642285</c:v>
                </c:pt>
                <c:pt idx="118">
                  <c:v>0.0477502295684114</c:v>
                </c:pt>
                <c:pt idx="119">
                  <c:v>0.0474532559638943</c:v>
                </c:pt>
                <c:pt idx="120">
                  <c:v>0.0488603450447047</c:v>
                </c:pt>
                <c:pt idx="121">
                  <c:v>0.0502965892239249</c:v>
                </c:pt>
                <c:pt idx="122">
                  <c:v>0.04954240390482</c:v>
                </c:pt>
                <c:pt idx="123">
                  <c:v>0.0487102579484103</c:v>
                </c:pt>
                <c:pt idx="124">
                  <c:v>0.0489078822412156</c:v>
                </c:pt>
                <c:pt idx="125">
                  <c:v>0.0493812610489098</c:v>
                </c:pt>
                <c:pt idx="126">
                  <c:v>0.0510658233778402</c:v>
                </c:pt>
                <c:pt idx="127">
                  <c:v>0.0501939579170095</c:v>
                </c:pt>
                <c:pt idx="128">
                  <c:v>0.0495682006388265</c:v>
                </c:pt>
                <c:pt idx="129">
                  <c:v>0.0515036703765096</c:v>
                </c:pt>
                <c:pt idx="130">
                  <c:v>0.0530077427039905</c:v>
                </c:pt>
                <c:pt idx="131">
                  <c:v>0.0536848412222888</c:v>
                </c:pt>
                <c:pt idx="132">
                  <c:v>0.0527395607048033</c:v>
                </c:pt>
                <c:pt idx="133">
                  <c:v>0.0491603796544171</c:v>
                </c:pt>
                <c:pt idx="134">
                  <c:v>0.0507422730591385</c:v>
                </c:pt>
                <c:pt idx="135">
                  <c:v>0.0505419559127999</c:v>
                </c:pt>
                <c:pt idx="136">
                  <c:v>0.0512634506105671</c:v>
                </c:pt>
                <c:pt idx="137">
                  <c:v>0.0510167248225244</c:v>
                </c:pt>
                <c:pt idx="138">
                  <c:v>0.0459305092812946</c:v>
                </c:pt>
                <c:pt idx="139">
                  <c:v>0.0453047775947282</c:v>
                </c:pt>
                <c:pt idx="140">
                  <c:v>0.0425259233368286</c:v>
                </c:pt>
                <c:pt idx="141">
                  <c:v>0.0389535553762821</c:v>
                </c:pt>
                <c:pt idx="142">
                  <c:v>0.0333104395604396</c:v>
                </c:pt>
                <c:pt idx="143">
                  <c:v>0.0301724137931034</c:v>
                </c:pt>
                <c:pt idx="144">
                  <c:v>0.0303545135349417</c:v>
                </c:pt>
                <c:pt idx="145">
                  <c:v>0.0290479972767503</c:v>
                </c:pt>
                <c:pt idx="146">
                  <c:v>0.0274300022763487</c:v>
                </c:pt>
                <c:pt idx="147">
                  <c:v>0.028296482987742</c:v>
                </c:pt>
              </c:numCache>
            </c:numRef>
          </c:val>
          <c:smooth val="0"/>
          <c:extLst xmlns:c16r2="http://schemas.microsoft.com/office/drawing/2015/06/chart">
            <c:ext xmlns:c16="http://schemas.microsoft.com/office/drawing/2014/chart" uri="{C3380CC4-5D6E-409C-BE32-E72D297353CC}">
              <c16:uniqueId val="{00000002-B3F2-4753-A3ED-2889283CDD71}"/>
            </c:ext>
          </c:extLst>
        </c:ser>
        <c:ser>
          <c:idx val="3"/>
          <c:order val="3"/>
          <c:tx>
            <c:strRef>
              <c:f>'Unemployment Rate Age'!$E$1</c:f>
              <c:strCache>
                <c:ptCount val="1"/>
                <c:pt idx="0">
                  <c:v>Age 35-44</c:v>
                </c:pt>
              </c:strCache>
            </c:strRef>
          </c:tx>
          <c:marker>
            <c:symbol val="none"/>
          </c:marker>
          <c:cat>
            <c:numRef>
              <c:f>'Unemployment Rate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Rate Age'!$E$2:$E$149</c:f>
              <c:numCache>
                <c:formatCode>0.0%</c:formatCode>
                <c:ptCount val="148"/>
                <c:pt idx="0">
                  <c:v>0.0412033243591244</c:v>
                </c:pt>
                <c:pt idx="1">
                  <c:v>0.0432697930066659</c:v>
                </c:pt>
                <c:pt idx="2">
                  <c:v>0.0439236928874235</c:v>
                </c:pt>
                <c:pt idx="3">
                  <c:v>0.0420088063786743</c:v>
                </c:pt>
                <c:pt idx="4">
                  <c:v>0.0394863178108497</c:v>
                </c:pt>
                <c:pt idx="5">
                  <c:v>0.0379823394217975</c:v>
                </c:pt>
                <c:pt idx="6">
                  <c:v>0.0369070667957406</c:v>
                </c:pt>
                <c:pt idx="7">
                  <c:v>0.0334019121384485</c:v>
                </c:pt>
                <c:pt idx="8">
                  <c:v>0.0341776754332808</c:v>
                </c:pt>
                <c:pt idx="9">
                  <c:v>0.0354943860919956</c:v>
                </c:pt>
                <c:pt idx="10">
                  <c:v>0.0375732918511427</c:v>
                </c:pt>
                <c:pt idx="11">
                  <c:v>0.0392156862745098</c:v>
                </c:pt>
                <c:pt idx="12">
                  <c:v>0.0382893496701225</c:v>
                </c:pt>
                <c:pt idx="13">
                  <c:v>0.0372861356932154</c:v>
                </c:pt>
                <c:pt idx="14">
                  <c:v>0.0376554174067496</c:v>
                </c:pt>
                <c:pt idx="15">
                  <c:v>0.0402045914119186</c:v>
                </c:pt>
                <c:pt idx="16">
                  <c:v>0.0428571428571429</c:v>
                </c:pt>
                <c:pt idx="17">
                  <c:v>0.041974719771047</c:v>
                </c:pt>
                <c:pt idx="18">
                  <c:v>0.0412717456508698</c:v>
                </c:pt>
                <c:pt idx="19">
                  <c:v>0.0415416016328491</c:v>
                </c:pt>
                <c:pt idx="20">
                  <c:v>0.0408699808795411</c:v>
                </c:pt>
                <c:pt idx="21">
                  <c:v>0.0409641415340774</c:v>
                </c:pt>
                <c:pt idx="22">
                  <c:v>0.0414012738853503</c:v>
                </c:pt>
                <c:pt idx="23">
                  <c:v>0.0417208367805224</c:v>
                </c:pt>
                <c:pt idx="24">
                  <c:v>0.0423919478981646</c:v>
                </c:pt>
                <c:pt idx="25">
                  <c:v>0.0415430267062315</c:v>
                </c:pt>
                <c:pt idx="26">
                  <c:v>0.0390643552600332</c:v>
                </c:pt>
                <c:pt idx="27">
                  <c:v>0.037852636590882</c:v>
                </c:pt>
                <c:pt idx="28">
                  <c:v>0.036725506456581</c:v>
                </c:pt>
                <c:pt idx="29">
                  <c:v>0.0371954842543078</c:v>
                </c:pt>
                <c:pt idx="30">
                  <c:v>0.0376164318127538</c:v>
                </c:pt>
                <c:pt idx="31">
                  <c:v>0.0385259631490787</c:v>
                </c:pt>
                <c:pt idx="32">
                  <c:v>0.0388815552622105</c:v>
                </c:pt>
                <c:pt idx="33">
                  <c:v>0.0389250421788383</c:v>
                </c:pt>
                <c:pt idx="34">
                  <c:v>0.0398256869628374</c:v>
                </c:pt>
                <c:pt idx="35">
                  <c:v>0.0386774036115178</c:v>
                </c:pt>
                <c:pt idx="36">
                  <c:v>0.0380149126023714</c:v>
                </c:pt>
                <c:pt idx="37">
                  <c:v>0.0373317013463892</c:v>
                </c:pt>
                <c:pt idx="38">
                  <c:v>0.0379746835443038</c:v>
                </c:pt>
                <c:pt idx="39">
                  <c:v>0.0383575116793705</c:v>
                </c:pt>
                <c:pt idx="40">
                  <c:v>0.0405438813349815</c:v>
                </c:pt>
                <c:pt idx="41">
                  <c:v>0.0430970610027167</c:v>
                </c:pt>
                <c:pt idx="42">
                  <c:v>0.0433349609375</c:v>
                </c:pt>
                <c:pt idx="43">
                  <c:v>0.0429924702453243</c:v>
                </c:pt>
                <c:pt idx="44">
                  <c:v>0.0434362934362935</c:v>
                </c:pt>
                <c:pt idx="45">
                  <c:v>0.0431283037001441</c:v>
                </c:pt>
                <c:pt idx="46">
                  <c:v>0.0437807364759506</c:v>
                </c:pt>
                <c:pt idx="47">
                  <c:v>0.0466402211804303</c:v>
                </c:pt>
                <c:pt idx="48">
                  <c:v>0.0494882600842866</c:v>
                </c:pt>
                <c:pt idx="49">
                  <c:v>0.0525301204819277</c:v>
                </c:pt>
                <c:pt idx="50">
                  <c:v>0.0541937034366739</c:v>
                </c:pt>
                <c:pt idx="51">
                  <c:v>0.0568195354377606</c:v>
                </c:pt>
                <c:pt idx="52">
                  <c:v>0.0557545367717288</c:v>
                </c:pt>
                <c:pt idx="53">
                  <c:v>0.0567580567580568</c:v>
                </c:pt>
                <c:pt idx="54">
                  <c:v>0.0607928450568045</c:v>
                </c:pt>
                <c:pt idx="55">
                  <c:v>0.0649287955587738</c:v>
                </c:pt>
                <c:pt idx="56">
                  <c:v>0.0700290275761974</c:v>
                </c:pt>
                <c:pt idx="57">
                  <c:v>0.0711186113789778</c:v>
                </c:pt>
                <c:pt idx="58">
                  <c:v>0.0690654431296788</c:v>
                </c:pt>
                <c:pt idx="59">
                  <c:v>0.0698458574181118</c:v>
                </c:pt>
                <c:pt idx="60">
                  <c:v>0.0705051472348575</c:v>
                </c:pt>
                <c:pt idx="61">
                  <c:v>0.072538240917782</c:v>
                </c:pt>
                <c:pt idx="62">
                  <c:v>0.072753380399665</c:v>
                </c:pt>
                <c:pt idx="63">
                  <c:v>0.0735806025687192</c:v>
                </c:pt>
                <c:pt idx="64">
                  <c:v>0.0749610825050892</c:v>
                </c:pt>
                <c:pt idx="65">
                  <c:v>0.0734892556096403</c:v>
                </c:pt>
                <c:pt idx="66">
                  <c:v>0.0715220754492443</c:v>
                </c:pt>
                <c:pt idx="67">
                  <c:v>0.0676049560928666</c:v>
                </c:pt>
                <c:pt idx="68">
                  <c:v>0.064108790675085</c:v>
                </c:pt>
                <c:pt idx="69">
                  <c:v>0.0661004431314623</c:v>
                </c:pt>
                <c:pt idx="70">
                  <c:v>0.0702167182662539</c:v>
                </c:pt>
                <c:pt idx="71">
                  <c:v>0.0685288640595903</c:v>
                </c:pt>
                <c:pt idx="72">
                  <c:v>0.0665</c:v>
                </c:pt>
                <c:pt idx="73">
                  <c:v>0.06374750499002</c:v>
                </c:pt>
                <c:pt idx="74">
                  <c:v>0.0646401985111663</c:v>
                </c:pt>
                <c:pt idx="75">
                  <c:v>0.0611035674608073</c:v>
                </c:pt>
                <c:pt idx="76">
                  <c:v>0.0595749907873726</c:v>
                </c:pt>
                <c:pt idx="77">
                  <c:v>0.0599753694581281</c:v>
                </c:pt>
                <c:pt idx="78">
                  <c:v>0.0584031542631838</c:v>
                </c:pt>
                <c:pt idx="79">
                  <c:v>0.058984229479697</c:v>
                </c:pt>
                <c:pt idx="80">
                  <c:v>0.0580580580580581</c:v>
                </c:pt>
                <c:pt idx="81">
                  <c:v>0.0556534877864518</c:v>
                </c:pt>
                <c:pt idx="82">
                  <c:v>0.0526914329037149</c:v>
                </c:pt>
                <c:pt idx="83">
                  <c:v>0.0512461851475076</c:v>
                </c:pt>
                <c:pt idx="84">
                  <c:v>0.0484326824254882</c:v>
                </c:pt>
                <c:pt idx="85">
                  <c:v>0.046664943123061</c:v>
                </c:pt>
                <c:pt idx="86">
                  <c:v>0.0442558746736292</c:v>
                </c:pt>
                <c:pt idx="87">
                  <c:v>0.0465208223510806</c:v>
                </c:pt>
                <c:pt idx="88">
                  <c:v>0.0453942129015132</c:v>
                </c:pt>
                <c:pt idx="89">
                  <c:v>0.0435656836461126</c:v>
                </c:pt>
                <c:pt idx="90">
                  <c:v>0.0443580809434468</c:v>
                </c:pt>
                <c:pt idx="91">
                  <c:v>0.0443532371243215</c:v>
                </c:pt>
                <c:pt idx="92">
                  <c:v>0.0451494010793734</c:v>
                </c:pt>
                <c:pt idx="93">
                  <c:v>0.0462140992167102</c:v>
                </c:pt>
                <c:pt idx="94">
                  <c:v>0.047943411055803</c:v>
                </c:pt>
                <c:pt idx="95">
                  <c:v>0.0495607709453258</c:v>
                </c:pt>
                <c:pt idx="96">
                  <c:v>0.0519957983193277</c:v>
                </c:pt>
                <c:pt idx="97">
                  <c:v>0.0530212878487373</c:v>
                </c:pt>
                <c:pt idx="98">
                  <c:v>0.0538542766631468</c:v>
                </c:pt>
                <c:pt idx="99">
                  <c:v>0.0510042283298097</c:v>
                </c:pt>
                <c:pt idx="100">
                  <c:v>0.0525198938992042</c:v>
                </c:pt>
                <c:pt idx="101">
                  <c:v>0.0524433849821216</c:v>
                </c:pt>
                <c:pt idx="102">
                  <c:v>0.0511590727418066</c:v>
                </c:pt>
                <c:pt idx="103">
                  <c:v>0.0521785906401291</c:v>
                </c:pt>
                <c:pt idx="104">
                  <c:v>0.0522629310344828</c:v>
                </c:pt>
                <c:pt idx="105">
                  <c:v>0.0533822330888346</c:v>
                </c:pt>
                <c:pt idx="106">
                  <c:v>0.0515997277059224</c:v>
                </c:pt>
                <c:pt idx="107">
                  <c:v>0.0493236780981008</c:v>
                </c:pt>
                <c:pt idx="108">
                  <c:v>0.0475798711092829</c:v>
                </c:pt>
                <c:pt idx="109">
                  <c:v>0.0446540008320621</c:v>
                </c:pt>
                <c:pt idx="110">
                  <c:v>0.0423265592151367</c:v>
                </c:pt>
                <c:pt idx="111">
                  <c:v>0.0430275489917637</c:v>
                </c:pt>
                <c:pt idx="112">
                  <c:v>0.0411017553874696</c:v>
                </c:pt>
                <c:pt idx="113">
                  <c:v>0.043012289225493</c:v>
                </c:pt>
                <c:pt idx="114">
                  <c:v>0.046962516156829</c:v>
                </c:pt>
                <c:pt idx="115">
                  <c:v>0.0486923854934258</c:v>
                </c:pt>
                <c:pt idx="116">
                  <c:v>0.0487769575915473</c:v>
                </c:pt>
                <c:pt idx="117">
                  <c:v>0.0471424427038004</c:v>
                </c:pt>
                <c:pt idx="118">
                  <c:v>0.0474468392882974</c:v>
                </c:pt>
                <c:pt idx="119">
                  <c:v>0.0472933643771828</c:v>
                </c:pt>
                <c:pt idx="120">
                  <c:v>0.0465897473345991</c:v>
                </c:pt>
                <c:pt idx="121">
                  <c:v>0.0472109238814643</c:v>
                </c:pt>
                <c:pt idx="122">
                  <c:v>0.0467453036260376</c:v>
                </c:pt>
                <c:pt idx="123">
                  <c:v>0.0461292200232829</c:v>
                </c:pt>
                <c:pt idx="124">
                  <c:v>0.0468339655675518</c:v>
                </c:pt>
                <c:pt idx="125">
                  <c:v>0.0452548330404218</c:v>
                </c:pt>
                <c:pt idx="126">
                  <c:v>0.0415496081620582</c:v>
                </c:pt>
                <c:pt idx="127">
                  <c:v>0.0392156862745098</c:v>
                </c:pt>
                <c:pt idx="128">
                  <c:v>0.0369313916829305</c:v>
                </c:pt>
                <c:pt idx="129">
                  <c:v>0.0358335863953842</c:v>
                </c:pt>
                <c:pt idx="130">
                  <c:v>0.0335683629675046</c:v>
                </c:pt>
                <c:pt idx="131">
                  <c:v>0.0333486308704299</c:v>
                </c:pt>
                <c:pt idx="132">
                  <c:v>0.0352058778509108</c:v>
                </c:pt>
                <c:pt idx="133">
                  <c:v>0.0374445972795354</c:v>
                </c:pt>
                <c:pt idx="134">
                  <c:v>0.0385964912280702</c:v>
                </c:pt>
                <c:pt idx="135">
                  <c:v>0.0386135603526908</c:v>
                </c:pt>
                <c:pt idx="136">
                  <c:v>0.036581663630844</c:v>
                </c:pt>
                <c:pt idx="137">
                  <c:v>0.035</c:v>
                </c:pt>
                <c:pt idx="138">
                  <c:v>0.0358764759309718</c:v>
                </c:pt>
                <c:pt idx="139">
                  <c:v>0.0353297952994693</c:v>
                </c:pt>
                <c:pt idx="140">
                  <c:v>0.0343465045592705</c:v>
                </c:pt>
                <c:pt idx="141">
                  <c:v>0.0328967407858666</c:v>
                </c:pt>
                <c:pt idx="142">
                  <c:v>0.0318306427048431</c:v>
                </c:pt>
                <c:pt idx="143">
                  <c:v>0.0334549878345499</c:v>
                </c:pt>
                <c:pt idx="144">
                  <c:v>0.0318423047763457</c:v>
                </c:pt>
                <c:pt idx="145">
                  <c:v>0.0304730139478472</c:v>
                </c:pt>
                <c:pt idx="146">
                  <c:v>0.030885692657078</c:v>
                </c:pt>
                <c:pt idx="147">
                  <c:v>0.0304499318285108</c:v>
                </c:pt>
              </c:numCache>
            </c:numRef>
          </c:val>
          <c:smooth val="0"/>
          <c:extLst xmlns:c16r2="http://schemas.microsoft.com/office/drawing/2015/06/chart">
            <c:ext xmlns:c16="http://schemas.microsoft.com/office/drawing/2014/chart" uri="{C3380CC4-5D6E-409C-BE32-E72D297353CC}">
              <c16:uniqueId val="{00000003-B3F2-4753-A3ED-2889283CDD71}"/>
            </c:ext>
          </c:extLst>
        </c:ser>
        <c:ser>
          <c:idx val="4"/>
          <c:order val="4"/>
          <c:tx>
            <c:strRef>
              <c:f>'Unemployment Rate Age'!$F$1</c:f>
              <c:strCache>
                <c:ptCount val="1"/>
                <c:pt idx="0">
                  <c:v>Age 45-54</c:v>
                </c:pt>
              </c:strCache>
            </c:strRef>
          </c:tx>
          <c:marker>
            <c:symbol val="none"/>
          </c:marker>
          <c:cat>
            <c:numRef>
              <c:f>'Unemployment Rate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Rate Age'!$F$2:$F$149</c:f>
              <c:numCache>
                <c:formatCode>0.0%</c:formatCode>
                <c:ptCount val="148"/>
                <c:pt idx="0">
                  <c:v>0.0390180878552972</c:v>
                </c:pt>
                <c:pt idx="1">
                  <c:v>0.0378982528263104</c:v>
                </c:pt>
                <c:pt idx="2">
                  <c:v>0.0387765549014589</c:v>
                </c:pt>
                <c:pt idx="3">
                  <c:v>0.0395761521766884</c:v>
                </c:pt>
                <c:pt idx="4">
                  <c:v>0.0383586083853702</c:v>
                </c:pt>
                <c:pt idx="5">
                  <c:v>0.0373950648689901</c:v>
                </c:pt>
                <c:pt idx="6">
                  <c:v>0.0363567266278186</c:v>
                </c:pt>
                <c:pt idx="7">
                  <c:v>0.0342914775592537</c:v>
                </c:pt>
                <c:pt idx="8">
                  <c:v>0.0330795156659593</c:v>
                </c:pt>
                <c:pt idx="9">
                  <c:v>0.0339425587467363</c:v>
                </c:pt>
                <c:pt idx="10">
                  <c:v>0.0341997264021888</c:v>
                </c:pt>
                <c:pt idx="11">
                  <c:v>0.0348505519037579</c:v>
                </c:pt>
                <c:pt idx="12">
                  <c:v>0.035198221563542</c:v>
                </c:pt>
                <c:pt idx="13">
                  <c:v>0.0360182558282965</c:v>
                </c:pt>
                <c:pt idx="14">
                  <c:v>0.0347547448853833</c:v>
                </c:pt>
                <c:pt idx="15">
                  <c:v>0.0331019092486982</c:v>
                </c:pt>
                <c:pt idx="16">
                  <c:v>0.0320822494735538</c:v>
                </c:pt>
                <c:pt idx="17">
                  <c:v>0.0321304992585269</c:v>
                </c:pt>
                <c:pt idx="18">
                  <c:v>0.0314465408805031</c:v>
                </c:pt>
                <c:pt idx="19">
                  <c:v>0.0345672959058593</c:v>
                </c:pt>
                <c:pt idx="20">
                  <c:v>0.0341680029604046</c:v>
                </c:pt>
                <c:pt idx="21">
                  <c:v>0.0332258864368956</c:v>
                </c:pt>
                <c:pt idx="22">
                  <c:v>0.0332084893882647</c:v>
                </c:pt>
                <c:pt idx="23">
                  <c:v>0.0331200602182913</c:v>
                </c:pt>
                <c:pt idx="24">
                  <c:v>0.0341095028319698</c:v>
                </c:pt>
                <c:pt idx="25">
                  <c:v>0.0343607882769075</c:v>
                </c:pt>
                <c:pt idx="26">
                  <c:v>0.0334170854271357</c:v>
                </c:pt>
                <c:pt idx="27">
                  <c:v>0.0333125389893949</c:v>
                </c:pt>
                <c:pt idx="28">
                  <c:v>0.0335230084116774</c:v>
                </c:pt>
                <c:pt idx="29">
                  <c:v>0.033141739024092</c:v>
                </c:pt>
                <c:pt idx="30">
                  <c:v>0.0332605001213887</c:v>
                </c:pt>
                <c:pt idx="31">
                  <c:v>0.0305713939099842</c:v>
                </c:pt>
                <c:pt idx="32">
                  <c:v>0.0304058146577832</c:v>
                </c:pt>
                <c:pt idx="33">
                  <c:v>0.0286543344214726</c:v>
                </c:pt>
                <c:pt idx="34">
                  <c:v>0.0277175222945288</c:v>
                </c:pt>
                <c:pt idx="35">
                  <c:v>0.0274187703828965</c:v>
                </c:pt>
                <c:pt idx="36">
                  <c:v>0.0276770606719845</c:v>
                </c:pt>
                <c:pt idx="37">
                  <c:v>0.0270368574199806</c:v>
                </c:pt>
                <c:pt idx="38">
                  <c:v>0.0275912586985716</c:v>
                </c:pt>
                <c:pt idx="39">
                  <c:v>0.0293359518841291</c:v>
                </c:pt>
                <c:pt idx="40">
                  <c:v>0.0282820797826355</c:v>
                </c:pt>
                <c:pt idx="41">
                  <c:v>0.0298879202988792</c:v>
                </c:pt>
                <c:pt idx="42">
                  <c:v>0.0308386611508086</c:v>
                </c:pt>
                <c:pt idx="43">
                  <c:v>0.0328897815716796</c:v>
                </c:pt>
                <c:pt idx="44">
                  <c:v>0.0345654093604138</c:v>
                </c:pt>
                <c:pt idx="45">
                  <c:v>0.0379063637504707</c:v>
                </c:pt>
                <c:pt idx="46">
                  <c:v>0.0390274314214464</c:v>
                </c:pt>
                <c:pt idx="47">
                  <c:v>0.0403965303593557</c:v>
                </c:pt>
                <c:pt idx="48">
                  <c:v>0.0411466699616953</c:v>
                </c:pt>
                <c:pt idx="49">
                  <c:v>0.0445867717699224</c:v>
                </c:pt>
                <c:pt idx="50">
                  <c:v>0.047707100591716</c:v>
                </c:pt>
                <c:pt idx="51">
                  <c:v>0.0495990129549661</c:v>
                </c:pt>
                <c:pt idx="52">
                  <c:v>0.0516582418937246</c:v>
                </c:pt>
                <c:pt idx="53">
                  <c:v>0.0520652980460054</c:v>
                </c:pt>
                <c:pt idx="54">
                  <c:v>0.0539408866995074</c:v>
                </c:pt>
                <c:pt idx="55">
                  <c:v>0.0569954551037956</c:v>
                </c:pt>
                <c:pt idx="56">
                  <c:v>0.0598457961081875</c:v>
                </c:pt>
                <c:pt idx="57">
                  <c:v>0.0609756097560976</c:v>
                </c:pt>
                <c:pt idx="58">
                  <c:v>0.0639747020189735</c:v>
                </c:pt>
                <c:pt idx="59">
                  <c:v>0.0654921020656136</c:v>
                </c:pt>
                <c:pt idx="60">
                  <c:v>0.0678562757950959</c:v>
                </c:pt>
                <c:pt idx="61">
                  <c:v>0.0687235329703569</c:v>
                </c:pt>
                <c:pt idx="62">
                  <c:v>0.0714542620788874</c:v>
                </c:pt>
                <c:pt idx="63">
                  <c:v>0.0732055707653851</c:v>
                </c:pt>
                <c:pt idx="64">
                  <c:v>0.0765652951699463</c:v>
                </c:pt>
                <c:pt idx="65">
                  <c:v>0.0795711733174509</c:v>
                </c:pt>
                <c:pt idx="66">
                  <c:v>0.0832235660399952</c:v>
                </c:pt>
                <c:pt idx="67">
                  <c:v>0.0825610783487785</c:v>
                </c:pt>
                <c:pt idx="68">
                  <c:v>0.0816105769230769</c:v>
                </c:pt>
                <c:pt idx="69">
                  <c:v>0.0806257521058965</c:v>
                </c:pt>
                <c:pt idx="70">
                  <c:v>0.080719111969112</c:v>
                </c:pt>
                <c:pt idx="71">
                  <c:v>0.0785019805545553</c:v>
                </c:pt>
                <c:pt idx="72">
                  <c:v>0.0774639494696699</c:v>
                </c:pt>
                <c:pt idx="73">
                  <c:v>0.0763748663736786</c:v>
                </c:pt>
                <c:pt idx="74">
                  <c:v>0.0727013542409123</c:v>
                </c:pt>
                <c:pt idx="75">
                  <c:v>0.068936877076412</c:v>
                </c:pt>
                <c:pt idx="76">
                  <c:v>0.0667299928758015</c:v>
                </c:pt>
                <c:pt idx="77">
                  <c:v>0.0636352843404963</c:v>
                </c:pt>
                <c:pt idx="78">
                  <c:v>0.0594330633635064</c:v>
                </c:pt>
                <c:pt idx="79">
                  <c:v>0.0592610364683301</c:v>
                </c:pt>
                <c:pt idx="80">
                  <c:v>0.0597734393829839</c:v>
                </c:pt>
                <c:pt idx="81">
                  <c:v>0.0618256758394957</c:v>
                </c:pt>
                <c:pt idx="82">
                  <c:v>0.0624085811799123</c:v>
                </c:pt>
                <c:pt idx="83">
                  <c:v>0.0642437591776799</c:v>
                </c:pt>
                <c:pt idx="84">
                  <c:v>0.0645121499938325</c:v>
                </c:pt>
                <c:pt idx="85">
                  <c:v>0.0625</c:v>
                </c:pt>
                <c:pt idx="86">
                  <c:v>0.0613596600849787</c:v>
                </c:pt>
                <c:pt idx="87">
                  <c:v>0.0628435782108945</c:v>
                </c:pt>
                <c:pt idx="88">
                  <c:v>0.0627552914964723</c:v>
                </c:pt>
                <c:pt idx="89">
                  <c:v>0.0634332963100087</c:v>
                </c:pt>
                <c:pt idx="90">
                  <c:v>0.0657554488363502</c:v>
                </c:pt>
                <c:pt idx="91">
                  <c:v>0.065438919582566</c:v>
                </c:pt>
                <c:pt idx="92">
                  <c:v>0.0652039935905337</c:v>
                </c:pt>
                <c:pt idx="93">
                  <c:v>0.0616565556518509</c:v>
                </c:pt>
                <c:pt idx="94">
                  <c:v>0.0583426235600149</c:v>
                </c:pt>
                <c:pt idx="95">
                  <c:v>0.0553207359522626</c:v>
                </c:pt>
                <c:pt idx="96">
                  <c:v>0.0509426894743414</c:v>
                </c:pt>
                <c:pt idx="97">
                  <c:v>0.0494801453087812</c:v>
                </c:pt>
                <c:pt idx="98">
                  <c:v>0.0510370835952231</c:v>
                </c:pt>
                <c:pt idx="99">
                  <c:v>0.0524127504094746</c:v>
                </c:pt>
                <c:pt idx="100">
                  <c:v>0.0519695044472681</c:v>
                </c:pt>
                <c:pt idx="101">
                  <c:v>0.0519035532994924</c:v>
                </c:pt>
                <c:pt idx="102">
                  <c:v>0.0497035448467264</c:v>
                </c:pt>
                <c:pt idx="103">
                  <c:v>0.0488664987405542</c:v>
                </c:pt>
                <c:pt idx="104">
                  <c:v>0.0471698113207547</c:v>
                </c:pt>
                <c:pt idx="105">
                  <c:v>0.0480805538074261</c:v>
                </c:pt>
                <c:pt idx="106">
                  <c:v>0.049446401610468</c:v>
                </c:pt>
                <c:pt idx="107">
                  <c:v>0.0504552352048559</c:v>
                </c:pt>
                <c:pt idx="108">
                  <c:v>0.0516039051603905</c:v>
                </c:pt>
                <c:pt idx="109">
                  <c:v>0.0531632781916909</c:v>
                </c:pt>
                <c:pt idx="110">
                  <c:v>0.0531297324583544</c:v>
                </c:pt>
                <c:pt idx="111">
                  <c:v>0.0496688741721854</c:v>
                </c:pt>
                <c:pt idx="112">
                  <c:v>0.0482113091421977</c:v>
                </c:pt>
                <c:pt idx="113">
                  <c:v>0.0480258899676375</c:v>
                </c:pt>
                <c:pt idx="114">
                  <c:v>0.0481486327358367</c:v>
                </c:pt>
                <c:pt idx="115">
                  <c:v>0.048054322277357</c:v>
                </c:pt>
                <c:pt idx="116">
                  <c:v>0.0483513619184152</c:v>
                </c:pt>
                <c:pt idx="117">
                  <c:v>0.0473952213082648</c:v>
                </c:pt>
                <c:pt idx="118">
                  <c:v>0.0459110473457676</c:v>
                </c:pt>
                <c:pt idx="119">
                  <c:v>0.0450520833333333</c:v>
                </c:pt>
                <c:pt idx="120">
                  <c:v>0.0463229521067783</c:v>
                </c:pt>
                <c:pt idx="121">
                  <c:v>0.0467782316510739</c:v>
                </c:pt>
                <c:pt idx="122">
                  <c:v>0.0451037786056413</c:v>
                </c:pt>
                <c:pt idx="123">
                  <c:v>0.0465272190935908</c:v>
                </c:pt>
                <c:pt idx="124">
                  <c:v>0.0476828288240021</c:v>
                </c:pt>
                <c:pt idx="125">
                  <c:v>0.047401638243588</c:v>
                </c:pt>
                <c:pt idx="126">
                  <c:v>0.0464583894424993</c:v>
                </c:pt>
                <c:pt idx="127">
                  <c:v>0.0451168445224909</c:v>
                </c:pt>
                <c:pt idx="128">
                  <c:v>0.0434249931935747</c:v>
                </c:pt>
                <c:pt idx="129">
                  <c:v>0.0439381611065907</c:v>
                </c:pt>
                <c:pt idx="130">
                  <c:v>0.0433490884537475</c:v>
                </c:pt>
                <c:pt idx="131">
                  <c:v>0.0428668018931711</c:v>
                </c:pt>
                <c:pt idx="132">
                  <c:v>0.0406438631790744</c:v>
                </c:pt>
                <c:pt idx="133">
                  <c:v>0.039118161043151</c:v>
                </c:pt>
                <c:pt idx="134">
                  <c:v>0.0395813766268617</c:v>
                </c:pt>
                <c:pt idx="135">
                  <c:v>0.0387638204342614</c:v>
                </c:pt>
                <c:pt idx="136">
                  <c:v>0.0378313573997602</c:v>
                </c:pt>
                <c:pt idx="137">
                  <c:v>0.035828025477707</c:v>
                </c:pt>
                <c:pt idx="138">
                  <c:v>0.0350390056855745</c:v>
                </c:pt>
                <c:pt idx="139">
                  <c:v>0.0349558105790793</c:v>
                </c:pt>
                <c:pt idx="140">
                  <c:v>0.0349384977754514</c:v>
                </c:pt>
                <c:pt idx="141">
                  <c:v>0.0347973413267301</c:v>
                </c:pt>
                <c:pt idx="142">
                  <c:v>0.0346224196498563</c:v>
                </c:pt>
                <c:pt idx="143">
                  <c:v>0.034356629653821</c:v>
                </c:pt>
                <c:pt idx="144">
                  <c:v>0.0359094457455113</c:v>
                </c:pt>
                <c:pt idx="145">
                  <c:v>0.0376385666408868</c:v>
                </c:pt>
                <c:pt idx="146">
                  <c:v>0.0357779475426534</c:v>
                </c:pt>
                <c:pt idx="147">
                  <c:v>0.0367563471011747</c:v>
                </c:pt>
              </c:numCache>
            </c:numRef>
          </c:val>
          <c:smooth val="0"/>
          <c:extLst xmlns:c16r2="http://schemas.microsoft.com/office/drawing/2015/06/chart">
            <c:ext xmlns:c16="http://schemas.microsoft.com/office/drawing/2014/chart" uri="{C3380CC4-5D6E-409C-BE32-E72D297353CC}">
              <c16:uniqueId val="{00000004-B3F2-4753-A3ED-2889283CDD71}"/>
            </c:ext>
          </c:extLst>
        </c:ser>
        <c:ser>
          <c:idx val="5"/>
          <c:order val="5"/>
          <c:tx>
            <c:strRef>
              <c:f>'Unemployment Rate Age'!$G$1</c:f>
              <c:strCache>
                <c:ptCount val="1"/>
                <c:pt idx="0">
                  <c:v>Age 55-64</c:v>
                </c:pt>
              </c:strCache>
            </c:strRef>
          </c:tx>
          <c:marker>
            <c:symbol val="none"/>
          </c:marker>
          <c:cat>
            <c:numRef>
              <c:f>'Unemployment Rate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Rate Age'!$G$2:$G$149</c:f>
              <c:numCache>
                <c:formatCode>0.0%</c:formatCode>
                <c:ptCount val="148"/>
                <c:pt idx="0">
                  <c:v>0.0467795016455101</c:v>
                </c:pt>
                <c:pt idx="1">
                  <c:v>0.0442622950819672</c:v>
                </c:pt>
                <c:pt idx="2">
                  <c:v>0.0396178047075274</c:v>
                </c:pt>
                <c:pt idx="3">
                  <c:v>0.0400185056673606</c:v>
                </c:pt>
                <c:pt idx="4">
                  <c:v>0.0393502630976893</c:v>
                </c:pt>
                <c:pt idx="5">
                  <c:v>0.0380930656934306</c:v>
                </c:pt>
                <c:pt idx="6">
                  <c:v>0.0376712328767123</c:v>
                </c:pt>
                <c:pt idx="7">
                  <c:v>0.0364678899082569</c:v>
                </c:pt>
                <c:pt idx="8">
                  <c:v>0.0373788647900323</c:v>
                </c:pt>
                <c:pt idx="9">
                  <c:v>0.0367731555964146</c:v>
                </c:pt>
                <c:pt idx="10">
                  <c:v>0.0358775137111517</c:v>
                </c:pt>
                <c:pt idx="11">
                  <c:v>0.0357789855072464</c:v>
                </c:pt>
                <c:pt idx="12">
                  <c:v>0.0379114642451759</c:v>
                </c:pt>
                <c:pt idx="13">
                  <c:v>0.041647701411015</c:v>
                </c:pt>
                <c:pt idx="14">
                  <c:v>0.0443989071038251</c:v>
                </c:pt>
                <c:pt idx="15">
                  <c:v>0.0460912788070493</c:v>
                </c:pt>
                <c:pt idx="16">
                  <c:v>0.0478007181328546</c:v>
                </c:pt>
                <c:pt idx="17">
                  <c:v>0.0487695749440716</c:v>
                </c:pt>
                <c:pt idx="18">
                  <c:v>0.0475344291426033</c:v>
                </c:pt>
                <c:pt idx="19">
                  <c:v>0.0442771751162276</c:v>
                </c:pt>
                <c:pt idx="20">
                  <c:v>0.0411803567496146</c:v>
                </c:pt>
                <c:pt idx="21">
                  <c:v>0.0393270701332751</c:v>
                </c:pt>
                <c:pt idx="22">
                  <c:v>0.0375972342264477</c:v>
                </c:pt>
                <c:pt idx="23">
                  <c:v>0.0401294498381877</c:v>
                </c:pt>
                <c:pt idx="24">
                  <c:v>0.0395891290391611</c:v>
                </c:pt>
                <c:pt idx="25">
                  <c:v>0.0383304940374787</c:v>
                </c:pt>
                <c:pt idx="26">
                  <c:v>0.0387976977190364</c:v>
                </c:pt>
                <c:pt idx="27">
                  <c:v>0.0405262041162741</c:v>
                </c:pt>
                <c:pt idx="28">
                  <c:v>0.0430743243243243</c:v>
                </c:pt>
                <c:pt idx="29">
                  <c:v>0.0442421676545301</c:v>
                </c:pt>
                <c:pt idx="30">
                  <c:v>0.0457046127803639</c:v>
                </c:pt>
                <c:pt idx="31">
                  <c:v>0.0465263157894737</c:v>
                </c:pt>
                <c:pt idx="32">
                  <c:v>0.0466386554621849</c:v>
                </c:pt>
                <c:pt idx="33">
                  <c:v>0.0446112153429227</c:v>
                </c:pt>
                <c:pt idx="34">
                  <c:v>0.0455775234131113</c:v>
                </c:pt>
                <c:pt idx="35">
                  <c:v>0.0422535211267606</c:v>
                </c:pt>
                <c:pt idx="36">
                  <c:v>0.0398684751335799</c:v>
                </c:pt>
                <c:pt idx="37">
                  <c:v>0.0379436964504284</c:v>
                </c:pt>
                <c:pt idx="38">
                  <c:v>0.0360469825840421</c:v>
                </c:pt>
                <c:pt idx="39">
                  <c:v>0.0306884716333535</c:v>
                </c:pt>
                <c:pt idx="40">
                  <c:v>0.0278172588832487</c:v>
                </c:pt>
                <c:pt idx="41">
                  <c:v>0.0274691981417895</c:v>
                </c:pt>
                <c:pt idx="42">
                  <c:v>0.0274636510500808</c:v>
                </c:pt>
                <c:pt idx="43">
                  <c:v>0.0297786720321932</c:v>
                </c:pt>
                <c:pt idx="44">
                  <c:v>0.0291650019976029</c:v>
                </c:pt>
                <c:pt idx="45">
                  <c:v>0.0335396286683969</c:v>
                </c:pt>
                <c:pt idx="46">
                  <c:v>0.0378454144973969</c:v>
                </c:pt>
                <c:pt idx="47">
                  <c:v>0.0424205870526739</c:v>
                </c:pt>
                <c:pt idx="48">
                  <c:v>0.0470847525545983</c:v>
                </c:pt>
                <c:pt idx="49">
                  <c:v>0.0489510489510489</c:v>
                </c:pt>
                <c:pt idx="50">
                  <c:v>0.0505450941526264</c:v>
                </c:pt>
                <c:pt idx="51">
                  <c:v>0.0540487421383648</c:v>
                </c:pt>
                <c:pt idx="52">
                  <c:v>0.0548052456449403</c:v>
                </c:pt>
                <c:pt idx="53">
                  <c:v>0.0574330924008595</c:v>
                </c:pt>
                <c:pt idx="54">
                  <c:v>0.0594194428209624</c:v>
                </c:pt>
                <c:pt idx="55">
                  <c:v>0.0613592233009709</c:v>
                </c:pt>
                <c:pt idx="56">
                  <c:v>0.0643535568908703</c:v>
                </c:pt>
                <c:pt idx="57">
                  <c:v>0.0656920077972709</c:v>
                </c:pt>
                <c:pt idx="58">
                  <c:v>0.0677834047526295</c:v>
                </c:pt>
                <c:pt idx="59">
                  <c:v>0.0712894429294897</c:v>
                </c:pt>
                <c:pt idx="60">
                  <c:v>0.0741903827281649</c:v>
                </c:pt>
                <c:pt idx="61">
                  <c:v>0.075434439178515</c:v>
                </c:pt>
                <c:pt idx="62">
                  <c:v>0.0762189054726368</c:v>
                </c:pt>
                <c:pt idx="63">
                  <c:v>0.0763068295613859</c:v>
                </c:pt>
                <c:pt idx="64">
                  <c:v>0.076404048422306</c:v>
                </c:pt>
                <c:pt idx="65">
                  <c:v>0.0744076757391815</c:v>
                </c:pt>
                <c:pt idx="66">
                  <c:v>0.0751210067763795</c:v>
                </c:pt>
                <c:pt idx="67">
                  <c:v>0.0757140118842247</c:v>
                </c:pt>
                <c:pt idx="68">
                  <c:v>0.0754573170731707</c:v>
                </c:pt>
                <c:pt idx="69">
                  <c:v>0.0767195767195767</c:v>
                </c:pt>
                <c:pt idx="70">
                  <c:v>0.0733159657610718</c:v>
                </c:pt>
                <c:pt idx="71">
                  <c:v>0.0702304147465438</c:v>
                </c:pt>
                <c:pt idx="72">
                  <c:v>0.0681278538812785</c:v>
                </c:pt>
                <c:pt idx="73">
                  <c:v>0.0699110223352097</c:v>
                </c:pt>
                <c:pt idx="74">
                  <c:v>0.0712597709507363</c:v>
                </c:pt>
                <c:pt idx="75">
                  <c:v>0.0735267286991425</c:v>
                </c:pt>
                <c:pt idx="76">
                  <c:v>0.0728804248306171</c:v>
                </c:pt>
                <c:pt idx="77">
                  <c:v>0.0743467059256533</c:v>
                </c:pt>
                <c:pt idx="78">
                  <c:v>0.0764107308048104</c:v>
                </c:pt>
                <c:pt idx="79">
                  <c:v>0.0737810487580497</c:v>
                </c:pt>
                <c:pt idx="80">
                  <c:v>0.0729527630859019</c:v>
                </c:pt>
                <c:pt idx="81">
                  <c:v>0.0705266955266955</c:v>
                </c:pt>
                <c:pt idx="82">
                  <c:v>0.0683453237410072</c:v>
                </c:pt>
                <c:pt idx="83">
                  <c:v>0.0673695496783417</c:v>
                </c:pt>
                <c:pt idx="84">
                  <c:v>0.0655417406749556</c:v>
                </c:pt>
                <c:pt idx="85">
                  <c:v>0.0641296687808316</c:v>
                </c:pt>
                <c:pt idx="86">
                  <c:v>0.0628908964558721</c:v>
                </c:pt>
                <c:pt idx="87">
                  <c:v>0.0607782369146006</c:v>
                </c:pt>
                <c:pt idx="88">
                  <c:v>0.0607677741435703</c:v>
                </c:pt>
                <c:pt idx="89">
                  <c:v>0.059763008758372</c:v>
                </c:pt>
                <c:pt idx="90">
                  <c:v>0.0567437047257675</c:v>
                </c:pt>
                <c:pt idx="91">
                  <c:v>0.0586188902417812</c:v>
                </c:pt>
                <c:pt idx="92">
                  <c:v>0.0595737246680643</c:v>
                </c:pt>
                <c:pt idx="93">
                  <c:v>0.0602874167542937</c:v>
                </c:pt>
                <c:pt idx="94">
                  <c:v>0.0609734668775259</c:v>
                </c:pt>
                <c:pt idx="95">
                  <c:v>0.0599721059972106</c:v>
                </c:pt>
                <c:pt idx="96">
                  <c:v>0.0598926778604812</c:v>
                </c:pt>
                <c:pt idx="97">
                  <c:v>0.058944835882454</c:v>
                </c:pt>
                <c:pt idx="98">
                  <c:v>0.0583035866054734</c:v>
                </c:pt>
                <c:pt idx="99">
                  <c:v>0.0568239472349061</c:v>
                </c:pt>
                <c:pt idx="100">
                  <c:v>0.0567458988952126</c:v>
                </c:pt>
                <c:pt idx="101">
                  <c:v>0.0569173942243116</c:v>
                </c:pt>
                <c:pt idx="102">
                  <c:v>0.0555</c:v>
                </c:pt>
                <c:pt idx="103">
                  <c:v>0.0543242792867855</c:v>
                </c:pt>
                <c:pt idx="104">
                  <c:v>0.0525788683024537</c:v>
                </c:pt>
                <c:pt idx="105">
                  <c:v>0.0508701472556894</c:v>
                </c:pt>
                <c:pt idx="106">
                  <c:v>0.05179952909519</c:v>
                </c:pt>
                <c:pt idx="107">
                  <c:v>0.0533580205352634</c:v>
                </c:pt>
                <c:pt idx="108">
                  <c:v>0.0529579353108765</c:v>
                </c:pt>
                <c:pt idx="109">
                  <c:v>0.0532554257095159</c:v>
                </c:pt>
                <c:pt idx="110">
                  <c:v>0.0521724542861936</c:v>
                </c:pt>
                <c:pt idx="111">
                  <c:v>0.0505270202442697</c:v>
                </c:pt>
                <c:pt idx="112">
                  <c:v>0.0466433449941696</c:v>
                </c:pt>
                <c:pt idx="113">
                  <c:v>0.0444334324413611</c:v>
                </c:pt>
                <c:pt idx="114">
                  <c:v>0.0441104394706747</c:v>
                </c:pt>
                <c:pt idx="115">
                  <c:v>0.0442204519590311</c:v>
                </c:pt>
                <c:pt idx="116">
                  <c:v>0.0450786443976001</c:v>
                </c:pt>
                <c:pt idx="117">
                  <c:v>0.0439454691259022</c:v>
                </c:pt>
                <c:pt idx="118">
                  <c:v>0.0424415832141154</c:v>
                </c:pt>
                <c:pt idx="119">
                  <c:v>0.0400317712470215</c:v>
                </c:pt>
                <c:pt idx="120">
                  <c:v>0.0387745332695069</c:v>
                </c:pt>
                <c:pt idx="121">
                  <c:v>0.0384800384800385</c:v>
                </c:pt>
                <c:pt idx="122">
                  <c:v>0.0380921895006402</c:v>
                </c:pt>
                <c:pt idx="123">
                  <c:v>0.0380089058524173</c:v>
                </c:pt>
                <c:pt idx="124">
                  <c:v>0.0386143333863022</c:v>
                </c:pt>
                <c:pt idx="125">
                  <c:v>0.0376165639323534</c:v>
                </c:pt>
                <c:pt idx="126">
                  <c:v>0.0356520361273966</c:v>
                </c:pt>
                <c:pt idx="127">
                  <c:v>0.0350877192982456</c:v>
                </c:pt>
                <c:pt idx="128">
                  <c:v>0.0353440150801131</c:v>
                </c:pt>
                <c:pt idx="129">
                  <c:v>0.0381071372794003</c:v>
                </c:pt>
                <c:pt idx="130">
                  <c:v>0.0372390152695544</c:v>
                </c:pt>
                <c:pt idx="131">
                  <c:v>0.036146447409246</c:v>
                </c:pt>
                <c:pt idx="132">
                  <c:v>0.0341296928327645</c:v>
                </c:pt>
                <c:pt idx="133">
                  <c:v>0.0328652985650363</c:v>
                </c:pt>
                <c:pt idx="134">
                  <c:v>0.0310053722179586</c:v>
                </c:pt>
                <c:pt idx="135">
                  <c:v>0.0323027226580526</c:v>
                </c:pt>
                <c:pt idx="136">
                  <c:v>0.0343016069221261</c:v>
                </c:pt>
                <c:pt idx="137">
                  <c:v>0.0353913314624259</c:v>
                </c:pt>
                <c:pt idx="138">
                  <c:v>0.0374941415403843</c:v>
                </c:pt>
                <c:pt idx="139">
                  <c:v>0.0358942065491184</c:v>
                </c:pt>
                <c:pt idx="140">
                  <c:v>0.0336935791481246</c:v>
                </c:pt>
                <c:pt idx="141">
                  <c:v>0.030902945436987</c:v>
                </c:pt>
                <c:pt idx="142">
                  <c:v>0.0327762453350641</c:v>
                </c:pt>
                <c:pt idx="143">
                  <c:v>0.0322264027482414</c:v>
                </c:pt>
                <c:pt idx="144">
                  <c:v>0.0326157860404436</c:v>
                </c:pt>
                <c:pt idx="145">
                  <c:v>0.0339702760084926</c:v>
                </c:pt>
                <c:pt idx="146">
                  <c:v>0.0345392044524472</c:v>
                </c:pt>
                <c:pt idx="147">
                  <c:v>0.0356213402732596</c:v>
                </c:pt>
              </c:numCache>
            </c:numRef>
          </c:val>
          <c:smooth val="0"/>
          <c:extLst xmlns:c16r2="http://schemas.microsoft.com/office/drawing/2015/06/chart">
            <c:ext xmlns:c16="http://schemas.microsoft.com/office/drawing/2014/chart" uri="{C3380CC4-5D6E-409C-BE32-E72D297353CC}">
              <c16:uniqueId val="{00000005-B3F2-4753-A3ED-2889283CDD71}"/>
            </c:ext>
          </c:extLst>
        </c:ser>
        <c:ser>
          <c:idx val="6"/>
          <c:order val="6"/>
          <c:tx>
            <c:strRef>
              <c:f>'Unemployment Rate Age'!$H$1</c:f>
              <c:strCache>
                <c:ptCount val="1"/>
                <c:pt idx="0">
                  <c:v>Age 65+</c:v>
                </c:pt>
              </c:strCache>
            </c:strRef>
          </c:tx>
          <c:marker>
            <c:symbol val="none"/>
          </c:marker>
          <c:cat>
            <c:numRef>
              <c:f>'Unemployment Rate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Rate Age'!$H$2:$H$149</c:f>
              <c:numCache>
                <c:formatCode>0.0%</c:formatCode>
                <c:ptCount val="148"/>
                <c:pt idx="0">
                  <c:v>0.032441200324412</c:v>
                </c:pt>
                <c:pt idx="1">
                  <c:v>0.0340356564019449</c:v>
                </c:pt>
                <c:pt idx="2">
                  <c:v>0.0352748154224774</c:v>
                </c:pt>
                <c:pt idx="3">
                  <c:v>0.0348178137651822</c:v>
                </c:pt>
                <c:pt idx="4">
                  <c:v>0.0398089171974522</c:v>
                </c:pt>
                <c:pt idx="5">
                  <c:v>0.0347826086956522</c:v>
                </c:pt>
                <c:pt idx="6">
                  <c:v>0.0330188679245283</c:v>
                </c:pt>
                <c:pt idx="7">
                  <c:v>0.0308166409861325</c:v>
                </c:pt>
                <c:pt idx="8">
                  <c:v>0.0318423047763457</c:v>
                </c:pt>
                <c:pt idx="9">
                  <c:v>0.0299850074962519</c:v>
                </c:pt>
                <c:pt idx="10">
                  <c:v>0.0284005979073244</c:v>
                </c:pt>
                <c:pt idx="11">
                  <c:v>0.0269662921348315</c:v>
                </c:pt>
                <c:pt idx="12">
                  <c:v>0.0255639097744361</c:v>
                </c:pt>
                <c:pt idx="13">
                  <c:v>0.0248868778280543</c:v>
                </c:pt>
                <c:pt idx="14">
                  <c:v>0.0239700374531835</c:v>
                </c:pt>
                <c:pt idx="15">
                  <c:v>0.0195488721804511</c:v>
                </c:pt>
                <c:pt idx="16">
                  <c:v>0.0166037735849057</c:v>
                </c:pt>
                <c:pt idx="17">
                  <c:v>0.0181818181818182</c:v>
                </c:pt>
                <c:pt idx="18">
                  <c:v>0.018362662586075</c:v>
                </c:pt>
                <c:pt idx="19">
                  <c:v>0.0194704049844237</c:v>
                </c:pt>
                <c:pt idx="20">
                  <c:v>0.0195007800312012</c:v>
                </c:pt>
                <c:pt idx="21">
                  <c:v>0.0195924764890282</c:v>
                </c:pt>
                <c:pt idx="22">
                  <c:v>0.021259842519685</c:v>
                </c:pt>
                <c:pt idx="23">
                  <c:v>0.0224111282843895</c:v>
                </c:pt>
                <c:pt idx="24">
                  <c:v>0.0265352539802881</c:v>
                </c:pt>
                <c:pt idx="25">
                  <c:v>0.0254681647940075</c:v>
                </c:pt>
                <c:pt idx="26">
                  <c:v>0.0275913497390007</c:v>
                </c:pt>
                <c:pt idx="27">
                  <c:v>0.0329341317365269</c:v>
                </c:pt>
                <c:pt idx="28">
                  <c:v>0.0340651021953066</c:v>
                </c:pt>
                <c:pt idx="29">
                  <c:v>0.0401819560272934</c:v>
                </c:pt>
                <c:pt idx="30">
                  <c:v>0.0455235204855842</c:v>
                </c:pt>
                <c:pt idx="31">
                  <c:v>0.0464584920030465</c:v>
                </c:pt>
                <c:pt idx="32">
                  <c:v>0.0492424242424243</c:v>
                </c:pt>
                <c:pt idx="33">
                  <c:v>0.0489826676714393</c:v>
                </c:pt>
                <c:pt idx="34">
                  <c:v>0.0483383685800604</c:v>
                </c:pt>
                <c:pt idx="35">
                  <c:v>0.0512232415902141</c:v>
                </c:pt>
                <c:pt idx="36">
                  <c:v>0.053125</c:v>
                </c:pt>
                <c:pt idx="37">
                  <c:v>0.0586854460093897</c:v>
                </c:pt>
                <c:pt idx="38">
                  <c:v>0.0580046403712297</c:v>
                </c:pt>
                <c:pt idx="39">
                  <c:v>0.0519480519480519</c:v>
                </c:pt>
                <c:pt idx="40">
                  <c:v>0.0460725075528701</c:v>
                </c:pt>
                <c:pt idx="41">
                  <c:v>0.0396767083027186</c:v>
                </c:pt>
                <c:pt idx="42">
                  <c:v>0.0363247863247863</c:v>
                </c:pt>
                <c:pt idx="43">
                  <c:v>0.03601108033241</c:v>
                </c:pt>
                <c:pt idx="44">
                  <c:v>0.0376196990424077</c:v>
                </c:pt>
                <c:pt idx="45">
                  <c:v>0.0376196990424077</c:v>
                </c:pt>
                <c:pt idx="46">
                  <c:v>0.0396445659603554</c:v>
                </c:pt>
                <c:pt idx="47">
                  <c:v>0.0446735395189004</c:v>
                </c:pt>
                <c:pt idx="48">
                  <c:v>0.0461750516884907</c:v>
                </c:pt>
                <c:pt idx="49">
                  <c:v>0.0413507925568573</c:v>
                </c:pt>
                <c:pt idx="50">
                  <c:v>0.0408022130013831</c:v>
                </c:pt>
                <c:pt idx="51">
                  <c:v>0.0480439258750858</c:v>
                </c:pt>
                <c:pt idx="52">
                  <c:v>0.0544588155207624</c:v>
                </c:pt>
                <c:pt idx="53">
                  <c:v>0.0578624914908101</c:v>
                </c:pt>
                <c:pt idx="54">
                  <c:v>0.0631364562118126</c:v>
                </c:pt>
                <c:pt idx="55">
                  <c:v>0.0656736628300609</c:v>
                </c:pt>
                <c:pt idx="56">
                  <c:v>0.0682730923694779</c:v>
                </c:pt>
                <c:pt idx="57">
                  <c:v>0.0731707317073171</c:v>
                </c:pt>
                <c:pt idx="58">
                  <c:v>0.0743155149934811</c:v>
                </c:pt>
                <c:pt idx="59">
                  <c:v>0.0804597701149425</c:v>
                </c:pt>
                <c:pt idx="60">
                  <c:v>0.0880541871921182</c:v>
                </c:pt>
                <c:pt idx="61">
                  <c:v>0.0966767371601208</c:v>
                </c:pt>
                <c:pt idx="62">
                  <c:v>0.102395209580838</c:v>
                </c:pt>
                <c:pt idx="63">
                  <c:v>0.102686567164179</c:v>
                </c:pt>
                <c:pt idx="64">
                  <c:v>0.103880597014925</c:v>
                </c:pt>
                <c:pt idx="65">
                  <c:v>0.0990990990990991</c:v>
                </c:pt>
                <c:pt idx="66">
                  <c:v>0.0954954954954955</c:v>
                </c:pt>
                <c:pt idx="67">
                  <c:v>0.0938995215311005</c:v>
                </c:pt>
                <c:pt idx="68">
                  <c:v>0.0887049083382614</c:v>
                </c:pt>
                <c:pt idx="69">
                  <c:v>0.0856643356643357</c:v>
                </c:pt>
                <c:pt idx="70">
                  <c:v>0.0813753581661891</c:v>
                </c:pt>
                <c:pt idx="71">
                  <c:v>0.0737197523916714</c:v>
                </c:pt>
                <c:pt idx="72">
                  <c:v>0.0656108597285068</c:v>
                </c:pt>
                <c:pt idx="73">
                  <c:v>0.0601930721181147</c:v>
                </c:pt>
                <c:pt idx="74">
                  <c:v>0.057703081232493</c:v>
                </c:pt>
                <c:pt idx="75">
                  <c:v>0.0579710144927536</c:v>
                </c:pt>
                <c:pt idx="76">
                  <c:v>0.0572222222222222</c:v>
                </c:pt>
                <c:pt idx="77">
                  <c:v>0.0608407079646018</c:v>
                </c:pt>
                <c:pt idx="78">
                  <c:v>0.0659340659340659</c:v>
                </c:pt>
                <c:pt idx="79">
                  <c:v>0.0697167755991286</c:v>
                </c:pt>
                <c:pt idx="80">
                  <c:v>0.0766721044045677</c:v>
                </c:pt>
                <c:pt idx="81">
                  <c:v>0.0817984832069339</c:v>
                </c:pt>
                <c:pt idx="82">
                  <c:v>0.0886486486486487</c:v>
                </c:pt>
                <c:pt idx="83">
                  <c:v>0.0951612903225806</c:v>
                </c:pt>
                <c:pt idx="84">
                  <c:v>0.0993623804463337</c:v>
                </c:pt>
                <c:pt idx="85">
                  <c:v>0.100473435034193</c:v>
                </c:pt>
                <c:pt idx="86">
                  <c:v>0.098326359832636</c:v>
                </c:pt>
                <c:pt idx="87">
                  <c:v>0.0936682365253794</c:v>
                </c:pt>
                <c:pt idx="88">
                  <c:v>0.089155370177268</c:v>
                </c:pt>
                <c:pt idx="89">
                  <c:v>0.0897369778236204</c:v>
                </c:pt>
                <c:pt idx="90">
                  <c:v>0.0844421699078813</c:v>
                </c:pt>
                <c:pt idx="91">
                  <c:v>0.0840978593272171</c:v>
                </c:pt>
                <c:pt idx="92">
                  <c:v>0.0758269720101781</c:v>
                </c:pt>
                <c:pt idx="93">
                  <c:v>0.0762582613116421</c:v>
                </c:pt>
                <c:pt idx="94">
                  <c:v>0.0709939148073023</c:v>
                </c:pt>
                <c:pt idx="95">
                  <c:v>0.0616649537512847</c:v>
                </c:pt>
                <c:pt idx="96">
                  <c:v>0.0633622892181911</c:v>
                </c:pt>
                <c:pt idx="97">
                  <c:v>0.0660569105691057</c:v>
                </c:pt>
                <c:pt idx="98">
                  <c:v>0.0641547861507128</c:v>
                </c:pt>
                <c:pt idx="99">
                  <c:v>0.0630040322580645</c:v>
                </c:pt>
                <c:pt idx="100">
                  <c:v>0.0645481628599801</c:v>
                </c:pt>
                <c:pt idx="101">
                  <c:v>0.0613254203758655</c:v>
                </c:pt>
                <c:pt idx="102">
                  <c:v>0.0595765632693255</c:v>
                </c:pt>
                <c:pt idx="103">
                  <c:v>0.0549878345498784</c:v>
                </c:pt>
                <c:pt idx="104">
                  <c:v>0.0560428849902534</c:v>
                </c:pt>
                <c:pt idx="105">
                  <c:v>0.0533397405093705</c:v>
                </c:pt>
                <c:pt idx="106">
                  <c:v>0.0505243088655863</c:v>
                </c:pt>
                <c:pt idx="107">
                  <c:v>0.0522845030617051</c:v>
                </c:pt>
                <c:pt idx="108">
                  <c:v>0.0466853408029878</c:v>
                </c:pt>
                <c:pt idx="109">
                  <c:v>0.0401662049861496</c:v>
                </c:pt>
                <c:pt idx="110">
                  <c:v>0.044464609800363</c:v>
                </c:pt>
                <c:pt idx="111">
                  <c:v>0.0470430107526882</c:v>
                </c:pt>
                <c:pt idx="112">
                  <c:v>0.0476833108412056</c:v>
                </c:pt>
                <c:pt idx="113">
                  <c:v>0.0495495495495495</c:v>
                </c:pt>
                <c:pt idx="114">
                  <c:v>0.0497512437810945</c:v>
                </c:pt>
                <c:pt idx="115">
                  <c:v>0.0531135531135531</c:v>
                </c:pt>
                <c:pt idx="116">
                  <c:v>0.0555555555555555</c:v>
                </c:pt>
                <c:pt idx="117">
                  <c:v>0.0531177829099307</c:v>
                </c:pt>
                <c:pt idx="118">
                  <c:v>0.0596393897364771</c:v>
                </c:pt>
                <c:pt idx="119">
                  <c:v>0.0548134500230309</c:v>
                </c:pt>
                <c:pt idx="120">
                  <c:v>0.051811095827602</c:v>
                </c:pt>
                <c:pt idx="121">
                  <c:v>0.0489008524001794</c:v>
                </c:pt>
                <c:pt idx="122">
                  <c:v>0.0457746478873239</c:v>
                </c:pt>
                <c:pt idx="123">
                  <c:v>0.0442900564481112</c:v>
                </c:pt>
                <c:pt idx="124">
                  <c:v>0.0422049956933678</c:v>
                </c:pt>
                <c:pt idx="125">
                  <c:v>0.0378006872852234</c:v>
                </c:pt>
                <c:pt idx="126">
                  <c:v>0.0357142857142857</c:v>
                </c:pt>
                <c:pt idx="127">
                  <c:v>0.0301999149298171</c:v>
                </c:pt>
                <c:pt idx="128">
                  <c:v>0.0255427841634738</c:v>
                </c:pt>
                <c:pt idx="129">
                  <c:v>0.0264167021729868</c:v>
                </c:pt>
                <c:pt idx="130">
                  <c:v>0.0226302305721606</c:v>
                </c:pt>
                <c:pt idx="131">
                  <c:v>0.0258955545964609</c:v>
                </c:pt>
                <c:pt idx="132">
                  <c:v>0.0291304347826087</c:v>
                </c:pt>
                <c:pt idx="133">
                  <c:v>0.0309368191721133</c:v>
                </c:pt>
                <c:pt idx="134">
                  <c:v>0.0299823633156966</c:v>
                </c:pt>
                <c:pt idx="135">
                  <c:v>0.0296329057938965</c:v>
                </c:pt>
                <c:pt idx="136">
                  <c:v>0.0318725099601594</c:v>
                </c:pt>
                <c:pt idx="137">
                  <c:v>0.0352578228294403</c:v>
                </c:pt>
                <c:pt idx="138">
                  <c:v>0.0379965457685665</c:v>
                </c:pt>
                <c:pt idx="139">
                  <c:v>0.0415417558886509</c:v>
                </c:pt>
                <c:pt idx="140">
                  <c:v>0.0443224989447024</c:v>
                </c:pt>
                <c:pt idx="141">
                  <c:v>0.0423835501468737</c:v>
                </c:pt>
                <c:pt idx="142">
                  <c:v>0.0394518272425249</c:v>
                </c:pt>
                <c:pt idx="143">
                  <c:v>0.0379436964504284</c:v>
                </c:pt>
                <c:pt idx="144">
                  <c:v>0.0369168356997972</c:v>
                </c:pt>
                <c:pt idx="145">
                  <c:v>0.0358306188925081</c:v>
                </c:pt>
                <c:pt idx="146">
                  <c:v>0.0397052803929595</c:v>
                </c:pt>
                <c:pt idx="147">
                  <c:v>0.0405797101449275</c:v>
                </c:pt>
              </c:numCache>
            </c:numRef>
          </c:val>
          <c:smooth val="0"/>
          <c:extLst xmlns:c16r2="http://schemas.microsoft.com/office/drawing/2015/06/chart">
            <c:ext xmlns:c16="http://schemas.microsoft.com/office/drawing/2014/chart" uri="{C3380CC4-5D6E-409C-BE32-E72D297353CC}">
              <c16:uniqueId val="{00000006-B3F2-4753-A3ED-2889283CDD71}"/>
            </c:ext>
          </c:extLst>
        </c:ser>
        <c:dLbls>
          <c:showLegendKey val="0"/>
          <c:showVal val="0"/>
          <c:showCatName val="0"/>
          <c:showSerName val="0"/>
          <c:showPercent val="0"/>
          <c:showBubbleSize val="0"/>
        </c:dLbls>
        <c:smooth val="0"/>
        <c:axId val="1928119104"/>
        <c:axId val="1928120880"/>
      </c:lineChart>
      <c:dateAx>
        <c:axId val="1928119104"/>
        <c:scaling>
          <c:orientation val="minMax"/>
        </c:scaling>
        <c:delete val="0"/>
        <c:axPos val="b"/>
        <c:numFmt formatCode="mmm\-yy" sourceLinked="1"/>
        <c:majorTickMark val="out"/>
        <c:minorTickMark val="none"/>
        <c:tickLblPos val="nextTo"/>
        <c:crossAx val="1928120880"/>
        <c:crosses val="autoZero"/>
        <c:auto val="1"/>
        <c:lblOffset val="100"/>
        <c:baseTimeUnit val="months"/>
      </c:dateAx>
      <c:valAx>
        <c:axId val="1928120880"/>
        <c:scaling>
          <c:orientation val="minMax"/>
        </c:scaling>
        <c:delete val="0"/>
        <c:axPos val="l"/>
        <c:majorGridlines/>
        <c:numFmt formatCode="0%" sourceLinked="0"/>
        <c:majorTickMark val="out"/>
        <c:minorTickMark val="none"/>
        <c:tickLblPos val="nextTo"/>
        <c:crossAx val="1928119104"/>
        <c:crosses val="autoZero"/>
        <c:crossBetween val="between"/>
      </c:valAx>
    </c:plotArea>
    <c:legend>
      <c:legendPos val="r"/>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'Labor Force Participation Age'!$B$1</c:f>
              <c:strCache>
                <c:ptCount val="1"/>
                <c:pt idx="0">
                  <c:v>Age 16-19</c:v>
                </c:pt>
              </c:strCache>
            </c:strRef>
          </c:tx>
          <c:marker>
            <c:symbol val="none"/>
          </c:marker>
          <c:cat>
            <c:numRef>
              <c:f>'Labor Force Participation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'Labor Force Participation Age'!$B$2:$B$149</c:f>
              <c:numCache>
                <c:formatCode>0.0%</c:formatCode>
                <c:ptCount val="148"/>
                <c:pt idx="0">
                  <c:v>0.466758241758242</c:v>
                </c:pt>
                <c:pt idx="1">
                  <c:v>0.461706186971927</c:v>
                </c:pt>
                <c:pt idx="2">
                  <c:v>0.463513513513513</c:v>
                </c:pt>
                <c:pt idx="3">
                  <c:v>0.458165186978746</c:v>
                </c:pt>
                <c:pt idx="4">
                  <c:v>0.455006675567423</c:v>
                </c:pt>
                <c:pt idx="5">
                  <c:v>0.461394603259418</c:v>
                </c:pt>
                <c:pt idx="6">
                  <c:v>0.460604425256341</c:v>
                </c:pt>
                <c:pt idx="7">
                  <c:v>0.464449851311165</c:v>
                </c:pt>
                <c:pt idx="8">
                  <c:v>0.469482288828338</c:v>
                </c:pt>
                <c:pt idx="9">
                  <c:v>0.464462809917355</c:v>
                </c:pt>
                <c:pt idx="10">
                  <c:v>0.464604236343367</c:v>
                </c:pt>
                <c:pt idx="11">
                  <c:v>0.461431356168198</c:v>
                </c:pt>
                <c:pt idx="12">
                  <c:v>0.460352422907489</c:v>
                </c:pt>
                <c:pt idx="13">
                  <c:v>0.45792349726776</c:v>
                </c:pt>
                <c:pt idx="14">
                  <c:v>0.454839579401456</c:v>
                </c:pt>
                <c:pt idx="15">
                  <c:v>0.45505768714784</c:v>
                </c:pt>
                <c:pt idx="16">
                  <c:v>0.456055734190782</c:v>
                </c:pt>
                <c:pt idx="17">
                  <c:v>0.45442395081529</c:v>
                </c:pt>
                <c:pt idx="18">
                  <c:v>0.451006711409396</c:v>
                </c:pt>
                <c:pt idx="19">
                  <c:v>0.442463533225284</c:v>
                </c:pt>
                <c:pt idx="20">
                  <c:v>0.439373480961383</c:v>
                </c:pt>
                <c:pt idx="21">
                  <c:v>0.438761776581427</c:v>
                </c:pt>
                <c:pt idx="22">
                  <c:v>0.44073275862069</c:v>
                </c:pt>
                <c:pt idx="23">
                  <c:v>0.440357046253719</c:v>
                </c:pt>
                <c:pt idx="24">
                  <c:v>0.437095032397408</c:v>
                </c:pt>
                <c:pt idx="25">
                  <c:v>0.435005393743258</c:v>
                </c:pt>
                <c:pt idx="26">
                  <c:v>0.431123139377537</c:v>
                </c:pt>
                <c:pt idx="27">
                  <c:v>0.428263214670982</c:v>
                </c:pt>
                <c:pt idx="28">
                  <c:v>0.425901201602136</c:v>
                </c:pt>
                <c:pt idx="29">
                  <c:v>0.423229912490056</c:v>
                </c:pt>
                <c:pt idx="30">
                  <c:v>0.42192429022082</c:v>
                </c:pt>
                <c:pt idx="31">
                  <c:v>0.416361735493989</c:v>
                </c:pt>
                <c:pt idx="32">
                  <c:v>0.41708147760021</c:v>
                </c:pt>
                <c:pt idx="33">
                  <c:v>0.423390275952694</c:v>
                </c:pt>
                <c:pt idx="34">
                  <c:v>0.4272656045965</c:v>
                </c:pt>
                <c:pt idx="35">
                  <c:v>0.435843610600892</c:v>
                </c:pt>
                <c:pt idx="36">
                  <c:v>0.443376068376068</c:v>
                </c:pt>
                <c:pt idx="37">
                  <c:v>0.452673796791444</c:v>
                </c:pt>
                <c:pt idx="38">
                  <c:v>0.461848468565288</c:v>
                </c:pt>
                <c:pt idx="39">
                  <c:v>0.468665586169638</c:v>
                </c:pt>
                <c:pt idx="40">
                  <c:v>0.47071642604195</c:v>
                </c:pt>
                <c:pt idx="41">
                  <c:v>0.457417582417582</c:v>
                </c:pt>
                <c:pt idx="42">
                  <c:v>0.453008039922373</c:v>
                </c:pt>
                <c:pt idx="43">
                  <c:v>0.451222940680349</c:v>
                </c:pt>
                <c:pt idx="44">
                  <c:v>0.447212001132182</c:v>
                </c:pt>
                <c:pt idx="45">
                  <c:v>0.444096728307255</c:v>
                </c:pt>
                <c:pt idx="46">
                  <c:v>0.440217391304348</c:v>
                </c:pt>
                <c:pt idx="47">
                  <c:v>0.435028248587571</c:v>
                </c:pt>
                <c:pt idx="48">
                  <c:v>0.427057182705718</c:v>
                </c:pt>
                <c:pt idx="49">
                  <c:v>0.416086835513498</c:v>
                </c:pt>
                <c:pt idx="50">
                  <c:v>0.410753880266075</c:v>
                </c:pt>
                <c:pt idx="51">
                  <c:v>0.407448275862069</c:v>
                </c:pt>
                <c:pt idx="52">
                  <c:v>0.401756311745335</c:v>
                </c:pt>
                <c:pt idx="53">
                  <c:v>0.410318746623447</c:v>
                </c:pt>
                <c:pt idx="54">
                  <c:v>0.406241664443852</c:v>
                </c:pt>
                <c:pt idx="55">
                  <c:v>0.403800475059383</c:v>
                </c:pt>
                <c:pt idx="56">
                  <c:v>0.402190923317684</c:v>
                </c:pt>
                <c:pt idx="57">
                  <c:v>0.393133711925658</c:v>
                </c:pt>
                <c:pt idx="58">
                  <c:v>0.388334612432847</c:v>
                </c:pt>
                <c:pt idx="59">
                  <c:v>0.383168065090262</c:v>
                </c:pt>
                <c:pt idx="60">
                  <c:v>0.377749683944374</c:v>
                </c:pt>
                <c:pt idx="61">
                  <c:v>0.372367745249101</c:v>
                </c:pt>
                <c:pt idx="62">
                  <c:v>0.368012422360249</c:v>
                </c:pt>
                <c:pt idx="63">
                  <c:v>0.36608309380716</c:v>
                </c:pt>
                <c:pt idx="64">
                  <c:v>0.360474308300395</c:v>
                </c:pt>
                <c:pt idx="65">
                  <c:v>0.351094697968874</c:v>
                </c:pt>
                <c:pt idx="66">
                  <c:v>0.356003138896155</c:v>
                </c:pt>
                <c:pt idx="67">
                  <c:v>0.358294331773271</c:v>
                </c:pt>
                <c:pt idx="68">
                  <c:v>0.356864780690371</c:v>
                </c:pt>
                <c:pt idx="69">
                  <c:v>0.359391124871001</c:v>
                </c:pt>
                <c:pt idx="70">
                  <c:v>0.359547674119764</c:v>
                </c:pt>
                <c:pt idx="71">
                  <c:v>0.365816326530612</c:v>
                </c:pt>
                <c:pt idx="72">
                  <c:v>0.376048817696415</c:v>
                </c:pt>
                <c:pt idx="73">
                  <c:v>0.384537645275392</c:v>
                </c:pt>
                <c:pt idx="74">
                  <c:v>0.387274549098196</c:v>
                </c:pt>
                <c:pt idx="75">
                  <c:v>0.389040416563352</c:v>
                </c:pt>
                <c:pt idx="76">
                  <c:v>0.391091532060695</c:v>
                </c:pt>
                <c:pt idx="77">
                  <c:v>0.394139194139194</c:v>
                </c:pt>
                <c:pt idx="78">
                  <c:v>0.392383292383292</c:v>
                </c:pt>
                <c:pt idx="79">
                  <c:v>0.394534161490683</c:v>
                </c:pt>
                <c:pt idx="80">
                  <c:v>0.393340010015023</c:v>
                </c:pt>
                <c:pt idx="81">
                  <c:v>0.392340857215318</c:v>
                </c:pt>
                <c:pt idx="82">
                  <c:v>0.389301254159201</c:v>
                </c:pt>
                <c:pt idx="83">
                  <c:v>0.385824742268041</c:v>
                </c:pt>
                <c:pt idx="84">
                  <c:v>0.381865284974093</c:v>
                </c:pt>
                <c:pt idx="85">
                  <c:v>0.371141975308642</c:v>
                </c:pt>
                <c:pt idx="86">
                  <c:v>0.361011752682678</c:v>
                </c:pt>
                <c:pt idx="87">
                  <c:v>0.356251591545709</c:v>
                </c:pt>
                <c:pt idx="88">
                  <c:v>0.358662613981763</c:v>
                </c:pt>
                <c:pt idx="89">
                  <c:v>0.359307359307359</c:v>
                </c:pt>
                <c:pt idx="90">
                  <c:v>0.35145482388974</c:v>
                </c:pt>
                <c:pt idx="91">
                  <c:v>0.342091836734694</c:v>
                </c:pt>
                <c:pt idx="92">
                  <c:v>0.341194565496027</c:v>
                </c:pt>
                <c:pt idx="93">
                  <c:v>0.339773312725399</c:v>
                </c:pt>
                <c:pt idx="94">
                  <c:v>0.334019557385486</c:v>
                </c:pt>
                <c:pt idx="95">
                  <c:v>0.329347543540421</c:v>
                </c:pt>
                <c:pt idx="96">
                  <c:v>0.32701790812354</c:v>
                </c:pt>
                <c:pt idx="97">
                  <c:v>0.331500392772977</c:v>
                </c:pt>
                <c:pt idx="98">
                  <c:v>0.335278514588859</c:v>
                </c:pt>
                <c:pt idx="99">
                  <c:v>0.333777659290856</c:v>
                </c:pt>
                <c:pt idx="100">
                  <c:v>0.329199245079536</c:v>
                </c:pt>
                <c:pt idx="101">
                  <c:v>0.324797843665768</c:v>
                </c:pt>
                <c:pt idx="102">
                  <c:v>0.32958500669344</c:v>
                </c:pt>
                <c:pt idx="103">
                  <c:v>0.334994753410283</c:v>
                </c:pt>
                <c:pt idx="104">
                  <c:v>0.336082474226804</c:v>
                </c:pt>
                <c:pt idx="105">
                  <c:v>0.341978133740148</c:v>
                </c:pt>
                <c:pt idx="106">
                  <c:v>0.347672064777328</c:v>
                </c:pt>
                <c:pt idx="107">
                  <c:v>0.345759319489617</c:v>
                </c:pt>
                <c:pt idx="108">
                  <c:v>0.343992005995503</c:v>
                </c:pt>
                <c:pt idx="109">
                  <c:v>0.342526471312485</c:v>
                </c:pt>
                <c:pt idx="110">
                  <c:v>0.342667649226234</c:v>
                </c:pt>
                <c:pt idx="111">
                  <c:v>0.343217197924388</c:v>
                </c:pt>
                <c:pt idx="112">
                  <c:v>0.345822035987183</c:v>
                </c:pt>
                <c:pt idx="113">
                  <c:v>0.35254824344384</c:v>
                </c:pt>
                <c:pt idx="114">
                  <c:v>0.363205192211682</c:v>
                </c:pt>
                <c:pt idx="115">
                  <c:v>0.365408964294758</c:v>
                </c:pt>
                <c:pt idx="116">
                  <c:v>0.368380462724936</c:v>
                </c:pt>
                <c:pt idx="117">
                  <c:v>0.368190033565711</c:v>
                </c:pt>
                <c:pt idx="118">
                  <c:v>0.371043072132849</c:v>
                </c:pt>
                <c:pt idx="119">
                  <c:v>0.378760136018833</c:v>
                </c:pt>
                <c:pt idx="120">
                  <c:v>0.381760339342524</c:v>
                </c:pt>
                <c:pt idx="121">
                  <c:v>0.38809201623816</c:v>
                </c:pt>
                <c:pt idx="122">
                  <c:v>0.39272927568163</c:v>
                </c:pt>
                <c:pt idx="123">
                  <c:v>0.397590361445783</c:v>
                </c:pt>
                <c:pt idx="124">
                  <c:v>0.402214022140221</c:v>
                </c:pt>
                <c:pt idx="125">
                  <c:v>0.407599309153713</c:v>
                </c:pt>
                <c:pt idx="126">
                  <c:v>0.394567757009346</c:v>
                </c:pt>
                <c:pt idx="127">
                  <c:v>0.394698085419735</c:v>
                </c:pt>
                <c:pt idx="128">
                  <c:v>0.389548693586698</c:v>
                </c:pt>
                <c:pt idx="129">
                  <c:v>0.37827380952381</c:v>
                </c:pt>
                <c:pt idx="130">
                  <c:v>0.369805680119581</c:v>
                </c:pt>
                <c:pt idx="131">
                  <c:v>0.359161349134002</c:v>
                </c:pt>
                <c:pt idx="132">
                  <c:v>0.351459293394777</c:v>
                </c:pt>
                <c:pt idx="133">
                  <c:v>0.352392790553139</c:v>
                </c:pt>
                <c:pt idx="134">
                  <c:v>0.354015748031496</c:v>
                </c:pt>
                <c:pt idx="135">
                  <c:v>0.355196451204056</c:v>
                </c:pt>
                <c:pt idx="136">
                  <c:v>0.352316602316602</c:v>
                </c:pt>
                <c:pt idx="137">
                  <c:v>0.338813668600903</c:v>
                </c:pt>
                <c:pt idx="138">
                  <c:v>0.348034515819751</c:v>
                </c:pt>
                <c:pt idx="139">
                  <c:v>0.355254877281309</c:v>
                </c:pt>
                <c:pt idx="140">
                  <c:v>0.354192740926158</c:v>
                </c:pt>
                <c:pt idx="141">
                  <c:v>0.363751184085886</c:v>
                </c:pt>
                <c:pt idx="142">
                  <c:v>0.367165128857779</c:v>
                </c:pt>
                <c:pt idx="143">
                  <c:v>0.370535714285714</c:v>
                </c:pt>
                <c:pt idx="144">
                  <c:v>0.377798801639861</c:v>
                </c:pt>
                <c:pt idx="145">
                  <c:v>0.377551020408163</c:v>
                </c:pt>
                <c:pt idx="146">
                  <c:v>0.381242387332521</c:v>
                </c:pt>
                <c:pt idx="147">
                  <c:v>0.376237623762376</c:v>
                </c:pt>
              </c:numCache>
            </c:numRef>
          </c:val>
          <c:smooth val="0"/>
          <c:extLst xmlns:c16r2="http://schemas.microsoft.com/office/drawing/2015/06/chart">
            <c:ext xmlns:c16="http://schemas.microsoft.com/office/drawing/2014/chart" uri="{C3380CC4-5D6E-409C-BE32-E72D297353CC}">
              <c16:uniqueId val="{00000000-2CA9-4CD4-A445-6D99678504E7}"/>
            </c:ext>
          </c:extLst>
        </c:ser>
        <c:ser>
          <c:idx val="1"/>
          <c:order val="1"/>
          <c:tx>
            <c:strRef>
              <c:f>'Labor Force Participation Age'!$C$1</c:f>
              <c:strCache>
                <c:ptCount val="1"/>
                <c:pt idx="0">
                  <c:v>Age 20-24</c:v>
                </c:pt>
              </c:strCache>
            </c:strRef>
          </c:tx>
          <c:marker>
            <c:symbol val="none"/>
          </c:marker>
          <c:cat>
            <c:numRef>
              <c:f>'Labor Force Participation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'Labor Force Participation Age'!$C$2:$C$149</c:f>
              <c:numCache>
                <c:formatCode>0.0%</c:formatCode>
                <c:ptCount val="148"/>
                <c:pt idx="0">
                  <c:v>0.752567470742775</c:v>
                </c:pt>
                <c:pt idx="1">
                  <c:v>0.745860331173506</c:v>
                </c:pt>
                <c:pt idx="2">
                  <c:v>0.736480075901328</c:v>
                </c:pt>
                <c:pt idx="3">
                  <c:v>0.73492286115007</c:v>
                </c:pt>
                <c:pt idx="4">
                  <c:v>0.729717306366353</c:v>
                </c:pt>
                <c:pt idx="5">
                  <c:v>0.724278900749489</c:v>
                </c:pt>
                <c:pt idx="6">
                  <c:v>0.719238613188307</c:v>
                </c:pt>
                <c:pt idx="7">
                  <c:v>0.712830957230143</c:v>
                </c:pt>
                <c:pt idx="8">
                  <c:v>0.711111111111111</c:v>
                </c:pt>
                <c:pt idx="9">
                  <c:v>0.710240144993203</c:v>
                </c:pt>
                <c:pt idx="10">
                  <c:v>0.708035919871057</c:v>
                </c:pt>
                <c:pt idx="11">
                  <c:v>0.70122237893747</c:v>
                </c:pt>
                <c:pt idx="12">
                  <c:v>0.697790449037776</c:v>
                </c:pt>
                <c:pt idx="13">
                  <c:v>0.700476190476191</c:v>
                </c:pt>
                <c:pt idx="14">
                  <c:v>0.703113857855954</c:v>
                </c:pt>
                <c:pt idx="15">
                  <c:v>0.700766650694777</c:v>
                </c:pt>
                <c:pt idx="16">
                  <c:v>0.696168768186227</c:v>
                </c:pt>
                <c:pt idx="17">
                  <c:v>0.705753823743627</c:v>
                </c:pt>
                <c:pt idx="18">
                  <c:v>0.712322160598023</c:v>
                </c:pt>
                <c:pt idx="19">
                  <c:v>0.727536933882296</c:v>
                </c:pt>
                <c:pt idx="20">
                  <c:v>0.739013671875</c:v>
                </c:pt>
                <c:pt idx="21">
                  <c:v>0.740786240786241</c:v>
                </c:pt>
                <c:pt idx="22">
                  <c:v>0.739857388738628</c:v>
                </c:pt>
                <c:pt idx="23">
                  <c:v>0.741777123220422</c:v>
                </c:pt>
                <c:pt idx="24">
                  <c:v>0.742115477923338</c:v>
                </c:pt>
                <c:pt idx="25">
                  <c:v>0.741551179187941</c:v>
                </c:pt>
                <c:pt idx="26">
                  <c:v>0.750184411113843</c:v>
                </c:pt>
                <c:pt idx="27">
                  <c:v>0.76040384141837</c:v>
                </c:pt>
                <c:pt idx="28">
                  <c:v>0.770475479213343</c:v>
                </c:pt>
                <c:pt idx="29">
                  <c:v>0.767911200807265</c:v>
                </c:pt>
                <c:pt idx="30">
                  <c:v>0.765557531115062</c:v>
                </c:pt>
                <c:pt idx="31">
                  <c:v>0.752666328085322</c:v>
                </c:pt>
                <c:pt idx="32">
                  <c:v>0.74529262086514</c:v>
                </c:pt>
                <c:pt idx="33">
                  <c:v>0.740853658536586</c:v>
                </c:pt>
                <c:pt idx="34">
                  <c:v>0.744115413819286</c:v>
                </c:pt>
                <c:pt idx="35">
                  <c:v>0.745792514443607</c:v>
                </c:pt>
                <c:pt idx="36">
                  <c:v>0.75124750499002</c:v>
                </c:pt>
                <c:pt idx="37">
                  <c:v>0.748048780487805</c:v>
                </c:pt>
                <c:pt idx="38">
                  <c:v>0.745645430684801</c:v>
                </c:pt>
                <c:pt idx="39">
                  <c:v>0.742285041224971</c:v>
                </c:pt>
                <c:pt idx="40">
                  <c:v>0.7334571627583</c:v>
                </c:pt>
                <c:pt idx="41">
                  <c:v>0.734900875979714</c:v>
                </c:pt>
                <c:pt idx="42">
                  <c:v>0.735849056603774</c:v>
                </c:pt>
                <c:pt idx="43">
                  <c:v>0.732292637465051</c:v>
                </c:pt>
                <c:pt idx="44">
                  <c:v>0.731346785546692</c:v>
                </c:pt>
                <c:pt idx="45">
                  <c:v>0.724794359576968</c:v>
                </c:pt>
                <c:pt idx="46">
                  <c:v>0.716086855008172</c:v>
                </c:pt>
                <c:pt idx="47">
                  <c:v>0.720839096357769</c:v>
                </c:pt>
                <c:pt idx="48">
                  <c:v>0.72165416950693</c:v>
                </c:pt>
                <c:pt idx="49">
                  <c:v>0.728364295423652</c:v>
                </c:pt>
                <c:pt idx="50">
                  <c:v>0.73064735174287</c:v>
                </c:pt>
                <c:pt idx="51">
                  <c:v>0.730734360834089</c:v>
                </c:pt>
                <c:pt idx="52">
                  <c:v>0.737901402080507</c:v>
                </c:pt>
                <c:pt idx="53">
                  <c:v>0.733378256963163</c:v>
                </c:pt>
                <c:pt idx="54">
                  <c:v>0.727756822720213</c:v>
                </c:pt>
                <c:pt idx="55">
                  <c:v>0.726553920491983</c:v>
                </c:pt>
                <c:pt idx="56">
                  <c:v>0.724731182795699</c:v>
                </c:pt>
                <c:pt idx="57">
                  <c:v>0.732490897408439</c:v>
                </c:pt>
                <c:pt idx="58">
                  <c:v>0.737158822265205</c:v>
                </c:pt>
                <c:pt idx="59">
                  <c:v>0.730446024563672</c:v>
                </c:pt>
                <c:pt idx="60">
                  <c:v>0.720568927789934</c:v>
                </c:pt>
                <c:pt idx="61">
                  <c:v>0.71180860403863</c:v>
                </c:pt>
                <c:pt idx="62">
                  <c:v>0.703825136612022</c:v>
                </c:pt>
                <c:pt idx="63">
                  <c:v>0.691166848418757</c:v>
                </c:pt>
                <c:pt idx="64">
                  <c:v>0.686115376178987</c:v>
                </c:pt>
                <c:pt idx="65">
                  <c:v>0.68250492664769</c:v>
                </c:pt>
                <c:pt idx="66">
                  <c:v>0.689489751417357</c:v>
                </c:pt>
                <c:pt idx="67">
                  <c:v>0.691855400696864</c:v>
                </c:pt>
                <c:pt idx="68">
                  <c:v>0.687798523664785</c:v>
                </c:pt>
                <c:pt idx="69">
                  <c:v>0.685541387508105</c:v>
                </c:pt>
                <c:pt idx="70">
                  <c:v>0.681339918402405</c:v>
                </c:pt>
                <c:pt idx="71">
                  <c:v>0.679714532871972</c:v>
                </c:pt>
                <c:pt idx="72">
                  <c:v>0.68151638466481</c:v>
                </c:pt>
                <c:pt idx="73">
                  <c:v>0.683147033533964</c:v>
                </c:pt>
                <c:pt idx="74">
                  <c:v>0.685466377440347</c:v>
                </c:pt>
                <c:pt idx="75">
                  <c:v>0.693283745351127</c:v>
                </c:pt>
                <c:pt idx="76">
                  <c:v>0.698805838124724</c:v>
                </c:pt>
                <c:pt idx="77">
                  <c:v>0.699510676156584</c:v>
                </c:pt>
                <c:pt idx="78">
                  <c:v>0.689755660165882</c:v>
                </c:pt>
                <c:pt idx="79">
                  <c:v>0.687471935339021</c:v>
                </c:pt>
                <c:pt idx="80">
                  <c:v>0.689608636977058</c:v>
                </c:pt>
                <c:pt idx="81">
                  <c:v>0.687555555555556</c:v>
                </c:pt>
                <c:pt idx="82">
                  <c:v>0.684789786484702</c:v>
                </c:pt>
                <c:pt idx="83">
                  <c:v>0.685148945422918</c:v>
                </c:pt>
                <c:pt idx="84">
                  <c:v>0.688320068832007</c:v>
                </c:pt>
                <c:pt idx="85">
                  <c:v>0.695708154506438</c:v>
                </c:pt>
                <c:pt idx="86">
                  <c:v>0.696261682242991</c:v>
                </c:pt>
                <c:pt idx="87">
                  <c:v>0.697101449275362</c:v>
                </c:pt>
                <c:pt idx="88">
                  <c:v>0.692447863940069</c:v>
                </c:pt>
                <c:pt idx="89">
                  <c:v>0.694796061884669</c:v>
                </c:pt>
                <c:pt idx="90">
                  <c:v>0.696902654867257</c:v>
                </c:pt>
                <c:pt idx="91">
                  <c:v>0.700141729094958</c:v>
                </c:pt>
                <c:pt idx="92">
                  <c:v>0.702084184715979</c:v>
                </c:pt>
                <c:pt idx="93">
                  <c:v>0.699610416239492</c:v>
                </c:pt>
                <c:pt idx="94">
                  <c:v>0.703012912482066</c:v>
                </c:pt>
                <c:pt idx="95">
                  <c:v>0.701151789387083</c:v>
                </c:pt>
                <c:pt idx="96">
                  <c:v>0.697737180817936</c:v>
                </c:pt>
                <c:pt idx="97">
                  <c:v>0.684232109903629</c:v>
                </c:pt>
                <c:pt idx="98">
                  <c:v>0.67481511914544</c:v>
                </c:pt>
                <c:pt idx="99">
                  <c:v>0.669565217391304</c:v>
                </c:pt>
                <c:pt idx="100">
                  <c:v>0.670583384869099</c:v>
                </c:pt>
                <c:pt idx="101">
                  <c:v>0.674413863404689</c:v>
                </c:pt>
                <c:pt idx="102">
                  <c:v>0.676547691066747</c:v>
                </c:pt>
                <c:pt idx="103">
                  <c:v>0.679207524514709</c:v>
                </c:pt>
                <c:pt idx="104">
                  <c:v>0.680489731437599</c:v>
                </c:pt>
                <c:pt idx="105">
                  <c:v>0.679713888336976</c:v>
                </c:pt>
                <c:pt idx="106">
                  <c:v>0.678685258964144</c:v>
                </c:pt>
                <c:pt idx="107">
                  <c:v>0.682298942326881</c:v>
                </c:pt>
                <c:pt idx="108">
                  <c:v>0.675519169329074</c:v>
                </c:pt>
                <c:pt idx="109">
                  <c:v>0.681963927855711</c:v>
                </c:pt>
                <c:pt idx="110">
                  <c:v>0.688609615000998</c:v>
                </c:pt>
                <c:pt idx="111">
                  <c:v>0.689914800871805</c:v>
                </c:pt>
                <c:pt idx="112">
                  <c:v>0.693283138498118</c:v>
                </c:pt>
                <c:pt idx="113">
                  <c:v>0.68860608470869</c:v>
                </c:pt>
                <c:pt idx="114">
                  <c:v>0.689108910891089</c:v>
                </c:pt>
                <c:pt idx="115">
                  <c:v>0.682826300294406</c:v>
                </c:pt>
                <c:pt idx="116">
                  <c:v>0.673505622410732</c:v>
                </c:pt>
                <c:pt idx="117">
                  <c:v>0.675826363998407</c:v>
                </c:pt>
                <c:pt idx="118">
                  <c:v>0.677047522750253</c:v>
                </c:pt>
                <c:pt idx="119">
                  <c:v>0.680057388809182</c:v>
                </c:pt>
                <c:pt idx="120">
                  <c:v>0.688925756947325</c:v>
                </c:pt>
                <c:pt idx="121">
                  <c:v>0.693663449433487</c:v>
                </c:pt>
                <c:pt idx="122">
                  <c:v>0.694023569023569</c:v>
                </c:pt>
                <c:pt idx="123">
                  <c:v>0.690227804981904</c:v>
                </c:pt>
                <c:pt idx="124">
                  <c:v>0.68675468483816</c:v>
                </c:pt>
                <c:pt idx="125">
                  <c:v>0.688135593220339</c:v>
                </c:pt>
                <c:pt idx="126">
                  <c:v>0.691391558712913</c:v>
                </c:pt>
                <c:pt idx="127">
                  <c:v>0.693890146060481</c:v>
                </c:pt>
                <c:pt idx="128">
                  <c:v>0.700766747376917</c:v>
                </c:pt>
                <c:pt idx="129">
                  <c:v>0.70025686623197</c:v>
                </c:pt>
                <c:pt idx="130">
                  <c:v>0.695677456871487</c:v>
                </c:pt>
                <c:pt idx="131">
                  <c:v>0.691752185480806</c:v>
                </c:pt>
                <c:pt idx="132">
                  <c:v>0.688533834586466</c:v>
                </c:pt>
                <c:pt idx="133">
                  <c:v>0.677966101694915</c:v>
                </c:pt>
                <c:pt idx="134">
                  <c:v>0.671691792294808</c:v>
                </c:pt>
                <c:pt idx="135">
                  <c:v>0.674692049272117</c:v>
                </c:pt>
                <c:pt idx="136">
                  <c:v>0.672870840383531</c:v>
                </c:pt>
                <c:pt idx="137">
                  <c:v>0.672675521821632</c:v>
                </c:pt>
                <c:pt idx="138">
                  <c:v>0.668154473122453</c:v>
                </c:pt>
                <c:pt idx="139">
                  <c:v>0.674233373158105</c:v>
                </c:pt>
                <c:pt idx="140">
                  <c:v>0.674338784575005</c:v>
                </c:pt>
                <c:pt idx="141">
                  <c:v>0.670904244412549</c:v>
                </c:pt>
                <c:pt idx="142">
                  <c:v>0.673084886128365</c:v>
                </c:pt>
                <c:pt idx="143">
                  <c:v>0.673858399664852</c:v>
                </c:pt>
                <c:pt idx="144">
                  <c:v>0.673331930119975</c:v>
                </c:pt>
                <c:pt idx="145">
                  <c:v>0.680144711640775</c:v>
                </c:pt>
                <c:pt idx="146">
                  <c:v>0.687393162393163</c:v>
                </c:pt>
                <c:pt idx="147">
                  <c:v>0.691229560416224</c:v>
                </c:pt>
              </c:numCache>
            </c:numRef>
          </c:val>
          <c:smooth val="0"/>
          <c:extLst xmlns:c16r2="http://schemas.microsoft.com/office/drawing/2015/06/chart">
            <c:ext xmlns:c16="http://schemas.microsoft.com/office/drawing/2014/chart" uri="{C3380CC4-5D6E-409C-BE32-E72D297353CC}">
              <c16:uniqueId val="{00000001-2CA9-4CD4-A445-6D99678504E7}"/>
            </c:ext>
          </c:extLst>
        </c:ser>
        <c:ser>
          <c:idx val="2"/>
          <c:order val="2"/>
          <c:tx>
            <c:strRef>
              <c:f>'Labor Force Participation Age'!$D$1</c:f>
              <c:strCache>
                <c:ptCount val="1"/>
                <c:pt idx="0">
                  <c:v>Age 25-34</c:v>
                </c:pt>
              </c:strCache>
            </c:strRef>
          </c:tx>
          <c:marker>
            <c:symbol val="none"/>
          </c:marker>
          <c:cat>
            <c:numRef>
              <c:f>'Labor Force Participation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'Labor Force Participation Age'!$D$2:$D$149</c:f>
              <c:numCache>
                <c:formatCode>0.0%</c:formatCode>
                <c:ptCount val="148"/>
                <c:pt idx="0">
                  <c:v>0.843539781953143</c:v>
                </c:pt>
                <c:pt idx="1">
                  <c:v>0.841501930050298</c:v>
                </c:pt>
                <c:pt idx="2">
                  <c:v>0.841286673736302</c:v>
                </c:pt>
                <c:pt idx="3">
                  <c:v>0.841580633677465</c:v>
                </c:pt>
                <c:pt idx="4">
                  <c:v>0.838200095739589</c:v>
                </c:pt>
                <c:pt idx="5">
                  <c:v>0.835613150947924</c:v>
                </c:pt>
                <c:pt idx="6">
                  <c:v>0.835777831209426</c:v>
                </c:pt>
                <c:pt idx="7">
                  <c:v>0.829689576035753</c:v>
                </c:pt>
                <c:pt idx="8">
                  <c:v>0.825352792184296</c:v>
                </c:pt>
                <c:pt idx="9">
                  <c:v>0.821052631578947</c:v>
                </c:pt>
                <c:pt idx="10">
                  <c:v>0.822058468229041</c:v>
                </c:pt>
                <c:pt idx="11">
                  <c:v>0.823917022574741</c:v>
                </c:pt>
                <c:pt idx="12">
                  <c:v>0.824901768172888</c:v>
                </c:pt>
                <c:pt idx="13">
                  <c:v>0.82695630708467</c:v>
                </c:pt>
                <c:pt idx="14">
                  <c:v>0.82680591818973</c:v>
                </c:pt>
                <c:pt idx="15">
                  <c:v>0.824404761904762</c:v>
                </c:pt>
                <c:pt idx="16">
                  <c:v>0.827204968944099</c:v>
                </c:pt>
                <c:pt idx="17">
                  <c:v>0.830961298377029</c:v>
                </c:pt>
                <c:pt idx="18">
                  <c:v>0.832043923134515</c:v>
                </c:pt>
                <c:pt idx="19">
                  <c:v>0.835099090115917</c:v>
                </c:pt>
                <c:pt idx="20">
                  <c:v>0.839654524971836</c:v>
                </c:pt>
                <c:pt idx="21">
                  <c:v>0.84125786163522</c:v>
                </c:pt>
                <c:pt idx="22">
                  <c:v>0.842125237191651</c:v>
                </c:pt>
                <c:pt idx="23">
                  <c:v>0.83943626525733</c:v>
                </c:pt>
                <c:pt idx="24">
                  <c:v>0.839748427672956</c:v>
                </c:pt>
                <c:pt idx="25">
                  <c:v>0.839180921463354</c:v>
                </c:pt>
                <c:pt idx="26">
                  <c:v>0.836395233366435</c:v>
                </c:pt>
                <c:pt idx="27">
                  <c:v>0.84044665012407</c:v>
                </c:pt>
                <c:pt idx="28">
                  <c:v>0.841285660894481</c:v>
                </c:pt>
                <c:pt idx="29">
                  <c:v>0.84499875899727</c:v>
                </c:pt>
                <c:pt idx="30">
                  <c:v>0.845053047125586</c:v>
                </c:pt>
                <c:pt idx="31">
                  <c:v>0.844548709717249</c:v>
                </c:pt>
                <c:pt idx="32">
                  <c:v>0.840068577026696</c:v>
                </c:pt>
                <c:pt idx="33">
                  <c:v>0.837229121012905</c:v>
                </c:pt>
                <c:pt idx="34">
                  <c:v>0.832218844984803</c:v>
                </c:pt>
                <c:pt idx="35">
                  <c:v>0.828498912255257</c:v>
                </c:pt>
                <c:pt idx="36">
                  <c:v>0.825186612087647</c:v>
                </c:pt>
                <c:pt idx="37">
                  <c:v>0.821974290565123</c:v>
                </c:pt>
                <c:pt idx="38">
                  <c:v>0.822386791307515</c:v>
                </c:pt>
                <c:pt idx="39">
                  <c:v>0.81885375015146</c:v>
                </c:pt>
                <c:pt idx="40">
                  <c:v>0.816666666666667</c:v>
                </c:pt>
                <c:pt idx="41">
                  <c:v>0.812161999759644</c:v>
                </c:pt>
                <c:pt idx="42">
                  <c:v>0.811032157051668</c:v>
                </c:pt>
                <c:pt idx="43">
                  <c:v>0.812966081308636</c:v>
                </c:pt>
                <c:pt idx="44">
                  <c:v>0.816269793303518</c:v>
                </c:pt>
                <c:pt idx="45">
                  <c:v>0.818546426835197</c:v>
                </c:pt>
                <c:pt idx="46">
                  <c:v>0.823960880195599</c:v>
                </c:pt>
                <c:pt idx="47">
                  <c:v>0.830801531431394</c:v>
                </c:pt>
                <c:pt idx="48">
                  <c:v>0.834853216739538</c:v>
                </c:pt>
                <c:pt idx="49">
                  <c:v>0.838888190164759</c:v>
                </c:pt>
                <c:pt idx="50">
                  <c:v>0.840531982267258</c:v>
                </c:pt>
                <c:pt idx="51">
                  <c:v>0.843102124392116</c:v>
                </c:pt>
                <c:pt idx="52">
                  <c:v>0.843801970065242</c:v>
                </c:pt>
                <c:pt idx="53">
                  <c:v>0.846807415036045</c:v>
                </c:pt>
                <c:pt idx="54">
                  <c:v>0.850200855254633</c:v>
                </c:pt>
                <c:pt idx="55">
                  <c:v>0.851769331585845</c:v>
                </c:pt>
                <c:pt idx="56">
                  <c:v>0.853736512588251</c:v>
                </c:pt>
                <c:pt idx="57">
                  <c:v>0.8569309600863</c:v>
                </c:pt>
                <c:pt idx="58">
                  <c:v>0.859379217273954</c:v>
                </c:pt>
                <c:pt idx="59">
                  <c:v>0.860370721147341</c:v>
                </c:pt>
                <c:pt idx="60">
                  <c:v>0.861260775862069</c:v>
                </c:pt>
                <c:pt idx="61">
                  <c:v>0.860039761431412</c:v>
                </c:pt>
                <c:pt idx="62">
                  <c:v>0.859865912974892</c:v>
                </c:pt>
                <c:pt idx="63">
                  <c:v>0.857161424486613</c:v>
                </c:pt>
                <c:pt idx="64">
                  <c:v>0.856572164948454</c:v>
                </c:pt>
                <c:pt idx="65">
                  <c:v>0.855401374659577</c:v>
                </c:pt>
                <c:pt idx="66">
                  <c:v>0.85413690089622</c:v>
                </c:pt>
                <c:pt idx="67">
                  <c:v>0.850585058505851</c:v>
                </c:pt>
                <c:pt idx="68">
                  <c:v>0.849949264332826</c:v>
                </c:pt>
                <c:pt idx="69">
                  <c:v>0.848208713019598</c:v>
                </c:pt>
                <c:pt idx="70">
                  <c:v>0.843227165695873</c:v>
                </c:pt>
                <c:pt idx="71">
                  <c:v>0.837980592064857</c:v>
                </c:pt>
                <c:pt idx="72">
                  <c:v>0.83177570093458</c:v>
                </c:pt>
                <c:pt idx="73">
                  <c:v>0.8273470398811</c:v>
                </c:pt>
                <c:pt idx="74">
                  <c:v>0.827199001871491</c:v>
                </c:pt>
                <c:pt idx="75">
                  <c:v>0.827351718927087</c:v>
                </c:pt>
                <c:pt idx="76">
                  <c:v>0.826994021116906</c:v>
                </c:pt>
                <c:pt idx="77">
                  <c:v>0.826373070108833</c:v>
                </c:pt>
                <c:pt idx="78">
                  <c:v>0.824269889224572</c:v>
                </c:pt>
                <c:pt idx="79">
                  <c:v>0.828383248415558</c:v>
                </c:pt>
                <c:pt idx="80">
                  <c:v>0.827869858809085</c:v>
                </c:pt>
                <c:pt idx="81">
                  <c:v>0.827813760234633</c:v>
                </c:pt>
                <c:pt idx="82">
                  <c:v>0.828052644406532</c:v>
                </c:pt>
                <c:pt idx="83">
                  <c:v>0.825435497624559</c:v>
                </c:pt>
                <c:pt idx="84">
                  <c:v>0.825838599902771</c:v>
                </c:pt>
                <c:pt idx="85">
                  <c:v>0.830485721259458</c:v>
                </c:pt>
                <c:pt idx="86">
                  <c:v>0.831329735034347</c:v>
                </c:pt>
                <c:pt idx="87">
                  <c:v>0.833044339856329</c:v>
                </c:pt>
                <c:pt idx="88">
                  <c:v>0.833458364591148</c:v>
                </c:pt>
                <c:pt idx="89">
                  <c:v>0.833104823632058</c:v>
                </c:pt>
                <c:pt idx="90">
                  <c:v>0.834225264467952</c:v>
                </c:pt>
                <c:pt idx="91">
                  <c:v>0.833604607487167</c:v>
                </c:pt>
                <c:pt idx="92">
                  <c:v>0.838859001626423</c:v>
                </c:pt>
                <c:pt idx="93">
                  <c:v>0.843423536815607</c:v>
                </c:pt>
                <c:pt idx="94">
                  <c:v>0.84759256918994</c:v>
                </c:pt>
                <c:pt idx="95">
                  <c:v>0.85317963009881</c:v>
                </c:pt>
                <c:pt idx="96">
                  <c:v>0.855178503847609</c:v>
                </c:pt>
                <c:pt idx="97">
                  <c:v>0.854935945742276</c:v>
                </c:pt>
                <c:pt idx="98">
                  <c:v>0.856144728633812</c:v>
                </c:pt>
                <c:pt idx="99">
                  <c:v>0.854529724385119</c:v>
                </c:pt>
                <c:pt idx="100">
                  <c:v>0.852659965677862</c:v>
                </c:pt>
                <c:pt idx="101">
                  <c:v>0.850407306837818</c:v>
                </c:pt>
                <c:pt idx="102">
                  <c:v>0.849016940769135</c:v>
                </c:pt>
                <c:pt idx="103">
                  <c:v>0.848492399700972</c:v>
                </c:pt>
                <c:pt idx="104">
                  <c:v>0.846755869729866</c:v>
                </c:pt>
                <c:pt idx="105">
                  <c:v>0.841893758633681</c:v>
                </c:pt>
                <c:pt idx="106">
                  <c:v>0.839729119638826</c:v>
                </c:pt>
                <c:pt idx="107">
                  <c:v>0.838508542212246</c:v>
                </c:pt>
                <c:pt idx="108">
                  <c:v>0.8364289252105</c:v>
                </c:pt>
                <c:pt idx="109">
                  <c:v>0.834988353561358</c:v>
                </c:pt>
                <c:pt idx="110">
                  <c:v>0.833777562393991</c:v>
                </c:pt>
                <c:pt idx="111">
                  <c:v>0.831820353559484</c:v>
                </c:pt>
                <c:pt idx="112">
                  <c:v>0.831552706552706</c:v>
                </c:pt>
                <c:pt idx="113">
                  <c:v>0.832942830365511</c:v>
                </c:pt>
                <c:pt idx="114">
                  <c:v>0.834221501390176</c:v>
                </c:pt>
                <c:pt idx="115">
                  <c:v>0.836238532110092</c:v>
                </c:pt>
                <c:pt idx="116">
                  <c:v>0.836328698994009</c:v>
                </c:pt>
                <c:pt idx="117">
                  <c:v>0.836534167038857</c:v>
                </c:pt>
                <c:pt idx="118">
                  <c:v>0.838521614783852</c:v>
                </c:pt>
                <c:pt idx="119">
                  <c:v>0.83729216152019</c:v>
                </c:pt>
                <c:pt idx="120">
                  <c:v>0.841742633029468</c:v>
                </c:pt>
                <c:pt idx="121">
                  <c:v>0.846797823357053</c:v>
                </c:pt>
                <c:pt idx="122">
                  <c:v>0.849134804683453</c:v>
                </c:pt>
                <c:pt idx="123">
                  <c:v>0.853383843554827</c:v>
                </c:pt>
                <c:pt idx="124">
                  <c:v>0.855141609988834</c:v>
                </c:pt>
                <c:pt idx="125">
                  <c:v>0.858024067145313</c:v>
                </c:pt>
                <c:pt idx="126">
                  <c:v>0.859732151847749</c:v>
                </c:pt>
                <c:pt idx="127">
                  <c:v>0.858339219049541</c:v>
                </c:pt>
                <c:pt idx="128">
                  <c:v>0.854356175459875</c:v>
                </c:pt>
                <c:pt idx="129">
                  <c:v>0.854253059573177</c:v>
                </c:pt>
                <c:pt idx="130">
                  <c:v>0.851160904390145</c:v>
                </c:pt>
                <c:pt idx="131">
                  <c:v>0.851791364703481</c:v>
                </c:pt>
                <c:pt idx="132">
                  <c:v>0.84880147510756</c:v>
                </c:pt>
                <c:pt idx="133">
                  <c:v>0.843563949907616</c:v>
                </c:pt>
                <c:pt idx="134">
                  <c:v>0.840028621077379</c:v>
                </c:pt>
                <c:pt idx="135">
                  <c:v>0.8353001017294</c:v>
                </c:pt>
                <c:pt idx="136">
                  <c:v>0.834948516050878</c:v>
                </c:pt>
                <c:pt idx="137">
                  <c:v>0.833768057784912</c:v>
                </c:pt>
                <c:pt idx="138">
                  <c:v>0.834309540355406</c:v>
                </c:pt>
                <c:pt idx="139">
                  <c:v>0.83338236736295</c:v>
                </c:pt>
                <c:pt idx="140">
                  <c:v>0.833786671847678</c:v>
                </c:pt>
                <c:pt idx="141">
                  <c:v>0.833045314900154</c:v>
                </c:pt>
                <c:pt idx="142">
                  <c:v>0.833269744372377</c:v>
                </c:pt>
                <c:pt idx="143">
                  <c:v>0.835481425322214</c:v>
                </c:pt>
                <c:pt idx="144">
                  <c:v>0.839977166777661</c:v>
                </c:pt>
                <c:pt idx="145">
                  <c:v>0.840133460438513</c:v>
                </c:pt>
                <c:pt idx="146">
                  <c:v>0.839319831868552</c:v>
                </c:pt>
                <c:pt idx="147">
                  <c:v>0.840782122905028</c:v>
                </c:pt>
              </c:numCache>
            </c:numRef>
          </c:val>
          <c:smooth val="0"/>
          <c:extLst xmlns:c16r2="http://schemas.microsoft.com/office/drawing/2015/06/chart">
            <c:ext xmlns:c16="http://schemas.microsoft.com/office/drawing/2014/chart" uri="{C3380CC4-5D6E-409C-BE32-E72D297353CC}">
              <c16:uniqueId val="{00000002-2CA9-4CD4-A445-6D99678504E7}"/>
            </c:ext>
          </c:extLst>
        </c:ser>
        <c:ser>
          <c:idx val="3"/>
          <c:order val="3"/>
          <c:tx>
            <c:strRef>
              <c:f>'Labor Force Participation Age'!$E$1</c:f>
              <c:strCache>
                <c:ptCount val="1"/>
                <c:pt idx="0">
                  <c:v>Age 35-44</c:v>
                </c:pt>
              </c:strCache>
            </c:strRef>
          </c:tx>
          <c:marker>
            <c:symbol val="none"/>
          </c:marker>
          <c:cat>
            <c:numRef>
              <c:f>'Labor Force Participation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'Labor Force Participation Age'!$E$2:$E$149</c:f>
              <c:numCache>
                <c:formatCode>0.0%</c:formatCode>
                <c:ptCount val="148"/>
                <c:pt idx="0">
                  <c:v>0.848108805718257</c:v>
                </c:pt>
                <c:pt idx="1">
                  <c:v>0.845294582839067</c:v>
                </c:pt>
                <c:pt idx="2">
                  <c:v>0.842794759825328</c:v>
                </c:pt>
                <c:pt idx="3">
                  <c:v>0.837786640079761</c:v>
                </c:pt>
                <c:pt idx="4">
                  <c:v>0.834953402144504</c:v>
                </c:pt>
                <c:pt idx="5">
                  <c:v>0.832527693856999</c:v>
                </c:pt>
                <c:pt idx="6">
                  <c:v>0.830803257263497</c:v>
                </c:pt>
                <c:pt idx="7">
                  <c:v>0.83036880715506</c:v>
                </c:pt>
                <c:pt idx="8">
                  <c:v>0.829830031177713</c:v>
                </c:pt>
                <c:pt idx="9">
                  <c:v>0.830542464654567</c:v>
                </c:pt>
                <c:pt idx="10">
                  <c:v>0.831873382440773</c:v>
                </c:pt>
                <c:pt idx="11">
                  <c:v>0.831304006284368</c:v>
                </c:pt>
                <c:pt idx="12">
                  <c:v>0.830853563038371</c:v>
                </c:pt>
                <c:pt idx="13">
                  <c:v>0.829499853185867</c:v>
                </c:pt>
                <c:pt idx="14">
                  <c:v>0.828265986661436</c:v>
                </c:pt>
                <c:pt idx="15">
                  <c:v>0.82746062992126</c:v>
                </c:pt>
                <c:pt idx="16">
                  <c:v>0.824580347501718</c:v>
                </c:pt>
                <c:pt idx="17">
                  <c:v>0.822721475522417</c:v>
                </c:pt>
                <c:pt idx="18">
                  <c:v>0.821506012221565</c:v>
                </c:pt>
                <c:pt idx="19">
                  <c:v>0.821076498422713</c:v>
                </c:pt>
                <c:pt idx="20">
                  <c:v>0.821439089035045</c:v>
                </c:pt>
                <c:pt idx="21">
                  <c:v>0.823909215417726</c:v>
                </c:pt>
                <c:pt idx="22">
                  <c:v>0.827041264266901</c:v>
                </c:pt>
                <c:pt idx="23">
                  <c:v>0.830486847271299</c:v>
                </c:pt>
                <c:pt idx="24">
                  <c:v>0.834238861997432</c:v>
                </c:pt>
                <c:pt idx="25">
                  <c:v>0.837391909352947</c:v>
                </c:pt>
                <c:pt idx="26">
                  <c:v>0.836345580933466</c:v>
                </c:pt>
                <c:pt idx="27">
                  <c:v>0.835172482354111</c:v>
                </c:pt>
                <c:pt idx="28">
                  <c:v>0.836322203507381</c:v>
                </c:pt>
                <c:pt idx="29">
                  <c:v>0.834407535944472</c:v>
                </c:pt>
                <c:pt idx="30">
                  <c:v>0.834728867623605</c:v>
                </c:pt>
                <c:pt idx="31">
                  <c:v>0.833549416575247</c:v>
                </c:pt>
                <c:pt idx="32">
                  <c:v>0.834217639403344</c:v>
                </c:pt>
                <c:pt idx="33">
                  <c:v>0.833634719710669</c:v>
                </c:pt>
                <c:pt idx="34">
                  <c:v>0.834275903857806</c:v>
                </c:pt>
                <c:pt idx="35">
                  <c:v>0.832926829268293</c:v>
                </c:pt>
                <c:pt idx="36">
                  <c:v>0.831909701037218</c:v>
                </c:pt>
                <c:pt idx="37">
                  <c:v>0.833163369365695</c:v>
                </c:pt>
                <c:pt idx="38">
                  <c:v>0.835935894801726</c:v>
                </c:pt>
                <c:pt idx="39">
                  <c:v>0.84063662670525</c:v>
                </c:pt>
                <c:pt idx="40">
                  <c:v>0.842181969602332</c:v>
                </c:pt>
                <c:pt idx="41">
                  <c:v>0.84689395523949</c:v>
                </c:pt>
                <c:pt idx="42">
                  <c:v>0.849792531120332</c:v>
                </c:pt>
                <c:pt idx="43">
                  <c:v>0.851763732285094</c:v>
                </c:pt>
                <c:pt idx="44">
                  <c:v>0.850749332785876</c:v>
                </c:pt>
                <c:pt idx="45">
                  <c:v>0.850689831374553</c:v>
                </c:pt>
                <c:pt idx="46">
                  <c:v>0.849847094801223</c:v>
                </c:pt>
                <c:pt idx="47">
                  <c:v>0.850178845171181</c:v>
                </c:pt>
                <c:pt idx="48">
                  <c:v>0.850225225225225</c:v>
                </c:pt>
                <c:pt idx="49">
                  <c:v>0.847111655439886</c:v>
                </c:pt>
                <c:pt idx="50">
                  <c:v>0.846161667513981</c:v>
                </c:pt>
                <c:pt idx="51">
                  <c:v>0.847551741544674</c:v>
                </c:pt>
                <c:pt idx="52">
                  <c:v>0.847944928123102</c:v>
                </c:pt>
                <c:pt idx="53">
                  <c:v>0.845207846325846</c:v>
                </c:pt>
                <c:pt idx="54">
                  <c:v>0.844630461412822</c:v>
                </c:pt>
                <c:pt idx="55">
                  <c:v>0.846287406802165</c:v>
                </c:pt>
                <c:pt idx="56">
                  <c:v>0.846437346437346</c:v>
                </c:pt>
                <c:pt idx="57">
                  <c:v>0.846530612244898</c:v>
                </c:pt>
                <c:pt idx="58">
                  <c:v>0.846397547266224</c:v>
                </c:pt>
                <c:pt idx="59">
                  <c:v>0.84726048362412</c:v>
                </c:pt>
                <c:pt idx="60">
                  <c:v>0.848724982220868</c:v>
                </c:pt>
                <c:pt idx="61">
                  <c:v>0.85309409725762</c:v>
                </c:pt>
                <c:pt idx="62">
                  <c:v>0.854498977505113</c:v>
                </c:pt>
                <c:pt idx="63">
                  <c:v>0.85542663517815</c:v>
                </c:pt>
                <c:pt idx="64">
                  <c:v>0.856688551497743</c:v>
                </c:pt>
                <c:pt idx="65">
                  <c:v>0.857564650783954</c:v>
                </c:pt>
                <c:pt idx="66">
                  <c:v>0.855876960684457</c:v>
                </c:pt>
                <c:pt idx="67">
                  <c:v>0.852353122116272</c:v>
                </c:pt>
                <c:pt idx="68">
                  <c:v>0.851706308169597</c:v>
                </c:pt>
                <c:pt idx="69">
                  <c:v>0.85139383776986</c:v>
                </c:pt>
                <c:pt idx="70">
                  <c:v>0.852602681870974</c:v>
                </c:pt>
                <c:pt idx="71">
                  <c:v>0.854460591916834</c:v>
                </c:pt>
                <c:pt idx="72">
                  <c:v>0.85515766969535</c:v>
                </c:pt>
                <c:pt idx="73">
                  <c:v>0.854584221748401</c:v>
                </c:pt>
                <c:pt idx="74">
                  <c:v>0.855626326963907</c:v>
                </c:pt>
                <c:pt idx="75">
                  <c:v>0.854265527786565</c:v>
                </c:pt>
                <c:pt idx="76">
                  <c:v>0.853086031646233</c:v>
                </c:pt>
                <c:pt idx="77">
                  <c:v>0.854377104377104</c:v>
                </c:pt>
                <c:pt idx="78">
                  <c:v>0.853956228956229</c:v>
                </c:pt>
                <c:pt idx="79">
                  <c:v>0.853886120241756</c:v>
                </c:pt>
                <c:pt idx="80">
                  <c:v>0.855125187245881</c:v>
                </c:pt>
                <c:pt idx="81">
                  <c:v>0.855358104469575</c:v>
                </c:pt>
                <c:pt idx="82">
                  <c:v>0.857328566785831</c:v>
                </c:pt>
                <c:pt idx="83">
                  <c:v>0.85636502232386</c:v>
                </c:pt>
                <c:pt idx="84">
                  <c:v>0.854445664105379</c:v>
                </c:pt>
                <c:pt idx="85">
                  <c:v>0.851045104510451</c:v>
                </c:pt>
                <c:pt idx="86">
                  <c:v>0.847532639964594</c:v>
                </c:pt>
                <c:pt idx="87">
                  <c:v>0.846875</c:v>
                </c:pt>
                <c:pt idx="88">
                  <c:v>0.848327891003265</c:v>
                </c:pt>
                <c:pt idx="89">
                  <c:v>0.846668936556577</c:v>
                </c:pt>
                <c:pt idx="90">
                  <c:v>0.848147306205956</c:v>
                </c:pt>
                <c:pt idx="91">
                  <c:v>0.852675547527659</c:v>
                </c:pt>
                <c:pt idx="92">
                  <c:v>0.854940355615575</c:v>
                </c:pt>
                <c:pt idx="93">
                  <c:v>0.856344326439352</c:v>
                </c:pt>
                <c:pt idx="94">
                  <c:v>0.852770330652368</c:v>
                </c:pt>
                <c:pt idx="95">
                  <c:v>0.847444444444445</c:v>
                </c:pt>
                <c:pt idx="96">
                  <c:v>0.844065166795966</c:v>
                </c:pt>
                <c:pt idx="97">
                  <c:v>0.842017368069472</c:v>
                </c:pt>
                <c:pt idx="98">
                  <c:v>0.841777777777778</c:v>
                </c:pt>
                <c:pt idx="99">
                  <c:v>0.841449855459195</c:v>
                </c:pt>
                <c:pt idx="100">
                  <c:v>0.841799709724238</c:v>
                </c:pt>
                <c:pt idx="101">
                  <c:v>0.84180602006689</c:v>
                </c:pt>
                <c:pt idx="102">
                  <c:v>0.842140693369236</c:v>
                </c:pt>
                <c:pt idx="103">
                  <c:v>0.83804801081934</c:v>
                </c:pt>
                <c:pt idx="104">
                  <c:v>0.837450648618161</c:v>
                </c:pt>
                <c:pt idx="105">
                  <c:v>0.834788524776052</c:v>
                </c:pt>
                <c:pt idx="106">
                  <c:v>0.833049790178065</c:v>
                </c:pt>
                <c:pt idx="107">
                  <c:v>0.836265996343693</c:v>
                </c:pt>
                <c:pt idx="108">
                  <c:v>0.837890625</c:v>
                </c:pt>
                <c:pt idx="109">
                  <c:v>0.839269087523277</c:v>
                </c:pt>
                <c:pt idx="110">
                  <c:v>0.84188790560472</c:v>
                </c:pt>
                <c:pt idx="111">
                  <c:v>0.842445268572796</c:v>
                </c:pt>
                <c:pt idx="112">
                  <c:v>0.842693926638605</c:v>
                </c:pt>
                <c:pt idx="113">
                  <c:v>0.847010409101912</c:v>
                </c:pt>
                <c:pt idx="114">
                  <c:v>0.8499755859375</c:v>
                </c:pt>
                <c:pt idx="115">
                  <c:v>0.851815384615385</c:v>
                </c:pt>
                <c:pt idx="116">
                  <c:v>0.853595255744996</c:v>
                </c:pt>
                <c:pt idx="117">
                  <c:v>0.854804711717297</c:v>
                </c:pt>
                <c:pt idx="118">
                  <c:v>0.858971172962227</c:v>
                </c:pt>
                <c:pt idx="119">
                  <c:v>0.859107388423553</c:v>
                </c:pt>
                <c:pt idx="120">
                  <c:v>0.859420107945274</c:v>
                </c:pt>
                <c:pt idx="121">
                  <c:v>0.859962523422861</c:v>
                </c:pt>
                <c:pt idx="122">
                  <c:v>0.857196355011859</c:v>
                </c:pt>
                <c:pt idx="123">
                  <c:v>0.855790784557908</c:v>
                </c:pt>
                <c:pt idx="124">
                  <c:v>0.856428839185306</c:v>
                </c:pt>
                <c:pt idx="125">
                  <c:v>0.853180057478446</c:v>
                </c:pt>
                <c:pt idx="126">
                  <c:v>0.850157133878064</c:v>
                </c:pt>
                <c:pt idx="127">
                  <c:v>0.847752172270495</c:v>
                </c:pt>
                <c:pt idx="128">
                  <c:v>0.843271300164578</c:v>
                </c:pt>
                <c:pt idx="129">
                  <c:v>0.842630501535312</c:v>
                </c:pt>
                <c:pt idx="130">
                  <c:v>0.839855818743564</c:v>
                </c:pt>
                <c:pt idx="131">
                  <c:v>0.838937371663244</c:v>
                </c:pt>
                <c:pt idx="132">
                  <c:v>0.83692031770433</c:v>
                </c:pt>
                <c:pt idx="133">
                  <c:v>0.836379905407133</c:v>
                </c:pt>
                <c:pt idx="134">
                  <c:v>0.837485626676888</c:v>
                </c:pt>
                <c:pt idx="135">
                  <c:v>0.84182237010494</c:v>
                </c:pt>
                <c:pt idx="136">
                  <c:v>0.841594276954522</c:v>
                </c:pt>
                <c:pt idx="137">
                  <c:v>0.842911877394636</c:v>
                </c:pt>
                <c:pt idx="138">
                  <c:v>0.844001533154465</c:v>
                </c:pt>
                <c:pt idx="139">
                  <c:v>0.84432210984509</c:v>
                </c:pt>
                <c:pt idx="140">
                  <c:v>0.844672657252888</c:v>
                </c:pt>
                <c:pt idx="141">
                  <c:v>0.842226782965623</c:v>
                </c:pt>
                <c:pt idx="142">
                  <c:v>0.839749328558639</c:v>
                </c:pt>
                <c:pt idx="143">
                  <c:v>0.839417921878989</c:v>
                </c:pt>
                <c:pt idx="144">
                  <c:v>0.8388450775884</c:v>
                </c:pt>
                <c:pt idx="145">
                  <c:v>0.838332486019319</c:v>
                </c:pt>
                <c:pt idx="146">
                  <c:v>0.840651648211786</c:v>
                </c:pt>
                <c:pt idx="147">
                  <c:v>0.838648202261466</c:v>
                </c:pt>
              </c:numCache>
            </c:numRef>
          </c:val>
          <c:smooth val="0"/>
          <c:extLst xmlns:c16r2="http://schemas.microsoft.com/office/drawing/2015/06/chart">
            <c:ext xmlns:c16="http://schemas.microsoft.com/office/drawing/2014/chart" uri="{C3380CC4-5D6E-409C-BE32-E72D297353CC}">
              <c16:uniqueId val="{00000003-2CA9-4CD4-A445-6D99678504E7}"/>
            </c:ext>
          </c:extLst>
        </c:ser>
        <c:ser>
          <c:idx val="4"/>
          <c:order val="4"/>
          <c:tx>
            <c:strRef>
              <c:f>'Labor Force Participation Age'!$F$1</c:f>
              <c:strCache>
                <c:ptCount val="1"/>
                <c:pt idx="0">
                  <c:v>Age 45-54</c:v>
                </c:pt>
              </c:strCache>
            </c:strRef>
          </c:tx>
          <c:marker>
            <c:symbol val="none"/>
          </c:marker>
          <c:cat>
            <c:numRef>
              <c:f>'Labor Force Participation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'Labor Force Participation Age'!$F$2:$F$149</c:f>
              <c:numCache>
                <c:formatCode>0.0%</c:formatCode>
                <c:ptCount val="148"/>
                <c:pt idx="0">
                  <c:v>0.834771354616048</c:v>
                </c:pt>
                <c:pt idx="1">
                  <c:v>0.833851098018211</c:v>
                </c:pt>
                <c:pt idx="2">
                  <c:v>0.83313786117923</c:v>
                </c:pt>
                <c:pt idx="3">
                  <c:v>0.833475207490956</c:v>
                </c:pt>
                <c:pt idx="4">
                  <c:v>0.832838038632987</c:v>
                </c:pt>
                <c:pt idx="5">
                  <c:v>0.832927216866194</c:v>
                </c:pt>
                <c:pt idx="6">
                  <c:v>0.832173729706936</c:v>
                </c:pt>
                <c:pt idx="7">
                  <c:v>0.83205706493234</c:v>
                </c:pt>
                <c:pt idx="8">
                  <c:v>0.83474002292383</c:v>
                </c:pt>
                <c:pt idx="9">
                  <c:v>0.836157604740617</c:v>
                </c:pt>
                <c:pt idx="10">
                  <c:v>0.83612353124675</c:v>
                </c:pt>
                <c:pt idx="11">
                  <c:v>0.838498336106489</c:v>
                </c:pt>
                <c:pt idx="12">
                  <c:v>0.841159360066487</c:v>
                </c:pt>
                <c:pt idx="13">
                  <c:v>0.842811103025262</c:v>
                </c:pt>
                <c:pt idx="14">
                  <c:v>0.843889755590224</c:v>
                </c:pt>
                <c:pt idx="15">
                  <c:v>0.841874543367081</c:v>
                </c:pt>
                <c:pt idx="16">
                  <c:v>0.84137571651902</c:v>
                </c:pt>
                <c:pt idx="17">
                  <c:v>0.840378024717001</c:v>
                </c:pt>
                <c:pt idx="18">
                  <c:v>0.839527901439073</c:v>
                </c:pt>
                <c:pt idx="19">
                  <c:v>0.842072667217176</c:v>
                </c:pt>
                <c:pt idx="20">
                  <c:v>0.839929548280149</c:v>
                </c:pt>
                <c:pt idx="21">
                  <c:v>0.836028192371476</c:v>
                </c:pt>
                <c:pt idx="22">
                  <c:v>0.831516661476175</c:v>
                </c:pt>
                <c:pt idx="23">
                  <c:v>0.827296315516346</c:v>
                </c:pt>
                <c:pt idx="24">
                  <c:v>0.825283058065856</c:v>
                </c:pt>
                <c:pt idx="25">
                  <c:v>0.82372528616025</c:v>
                </c:pt>
                <c:pt idx="26">
                  <c:v>0.825383658233098</c:v>
                </c:pt>
                <c:pt idx="27">
                  <c:v>0.826373852974534</c:v>
                </c:pt>
                <c:pt idx="28">
                  <c:v>0.828788189460734</c:v>
                </c:pt>
                <c:pt idx="29">
                  <c:v>0.831418403660397</c:v>
                </c:pt>
                <c:pt idx="30">
                  <c:v>0.833890069845126</c:v>
                </c:pt>
                <c:pt idx="31">
                  <c:v>0.835834516325289</c:v>
                </c:pt>
                <c:pt idx="32">
                  <c:v>0.837051308051105</c:v>
                </c:pt>
                <c:pt idx="33">
                  <c:v>0.83952496954933</c:v>
                </c:pt>
                <c:pt idx="34">
                  <c:v>0.841752891052952</c:v>
                </c:pt>
                <c:pt idx="35">
                  <c:v>0.841190814875025</c:v>
                </c:pt>
                <c:pt idx="36">
                  <c:v>0.840085287846482</c:v>
                </c:pt>
                <c:pt idx="37">
                  <c:v>0.840774719673802</c:v>
                </c:pt>
                <c:pt idx="38">
                  <c:v>0.839499846264221</c:v>
                </c:pt>
                <c:pt idx="39">
                  <c:v>0.839983503453964</c:v>
                </c:pt>
                <c:pt idx="40">
                  <c:v>0.839676449237789</c:v>
                </c:pt>
                <c:pt idx="41">
                  <c:v>0.83925585284281</c:v>
                </c:pt>
                <c:pt idx="42">
                  <c:v>0.838272383354351</c:v>
                </c:pt>
                <c:pt idx="43">
                  <c:v>0.835623623203609</c:v>
                </c:pt>
                <c:pt idx="44">
                  <c:v>0.833894382495266</c:v>
                </c:pt>
                <c:pt idx="45">
                  <c:v>0.835290417278256</c:v>
                </c:pt>
                <c:pt idx="46">
                  <c:v>0.838561271434546</c:v>
                </c:pt>
                <c:pt idx="47">
                  <c:v>0.841501564129301</c:v>
                </c:pt>
                <c:pt idx="48">
                  <c:v>0.843460135487233</c:v>
                </c:pt>
                <c:pt idx="49">
                  <c:v>0.845200916094108</c:v>
                </c:pt>
                <c:pt idx="50">
                  <c:v>0.8459693398686</c:v>
                </c:pt>
                <c:pt idx="51">
                  <c:v>0.845327492699208</c:v>
                </c:pt>
                <c:pt idx="52">
                  <c:v>0.843226946668053</c:v>
                </c:pt>
                <c:pt idx="53">
                  <c:v>0.838274932614555</c:v>
                </c:pt>
                <c:pt idx="54">
                  <c:v>0.835476900915732</c:v>
                </c:pt>
                <c:pt idx="55">
                  <c:v>0.833947961483303</c:v>
                </c:pt>
                <c:pt idx="56">
                  <c:v>0.831823271912857</c:v>
                </c:pt>
                <c:pt idx="57">
                  <c:v>0.831305758313058</c:v>
                </c:pt>
                <c:pt idx="58">
                  <c:v>0.829583291292503</c:v>
                </c:pt>
                <c:pt idx="59">
                  <c:v>0.829720737977619</c:v>
                </c:pt>
                <c:pt idx="60">
                  <c:v>0.829774375503626</c:v>
                </c:pt>
                <c:pt idx="61">
                  <c:v>0.827575848603184</c:v>
                </c:pt>
                <c:pt idx="62">
                  <c:v>0.830032839088467</c:v>
                </c:pt>
                <c:pt idx="63">
                  <c:v>0.830630808779909</c:v>
                </c:pt>
                <c:pt idx="64">
                  <c:v>0.828475447090209</c:v>
                </c:pt>
                <c:pt idx="65">
                  <c:v>0.830448115540607</c:v>
                </c:pt>
                <c:pt idx="66">
                  <c:v>0.831193391062008</c:v>
                </c:pt>
                <c:pt idx="67">
                  <c:v>0.832064890847186</c:v>
                </c:pt>
                <c:pt idx="68">
                  <c:v>0.834252481700591</c:v>
                </c:pt>
                <c:pt idx="69">
                  <c:v>0.834504920666801</c:v>
                </c:pt>
                <c:pt idx="70">
                  <c:v>0.833886708924439</c:v>
                </c:pt>
                <c:pt idx="71">
                  <c:v>0.834685903216111</c:v>
                </c:pt>
                <c:pt idx="72">
                  <c:v>0.835257814055345</c:v>
                </c:pt>
                <c:pt idx="73">
                  <c:v>0.835549821357682</c:v>
                </c:pt>
                <c:pt idx="74">
                  <c:v>0.833217856082352</c:v>
                </c:pt>
                <c:pt idx="75">
                  <c:v>0.832148499210111</c:v>
                </c:pt>
                <c:pt idx="76">
                  <c:v>0.833448787728847</c:v>
                </c:pt>
                <c:pt idx="77">
                  <c:v>0.833877833877834</c:v>
                </c:pt>
                <c:pt idx="78">
                  <c:v>0.833349875930521</c:v>
                </c:pt>
                <c:pt idx="79">
                  <c:v>0.832933653077538</c:v>
                </c:pt>
                <c:pt idx="80">
                  <c:v>0.83296526801847</c:v>
                </c:pt>
                <c:pt idx="81">
                  <c:v>0.832895799676898</c:v>
                </c:pt>
                <c:pt idx="82">
                  <c:v>0.831121466923311</c:v>
                </c:pt>
                <c:pt idx="83">
                  <c:v>0.82771194165907</c:v>
                </c:pt>
                <c:pt idx="84">
                  <c:v>0.825560081466395</c:v>
                </c:pt>
                <c:pt idx="85">
                  <c:v>0.822903885480573</c:v>
                </c:pt>
                <c:pt idx="86">
                  <c:v>0.821054791709419</c:v>
                </c:pt>
                <c:pt idx="87">
                  <c:v>0.820586426081608</c:v>
                </c:pt>
                <c:pt idx="88">
                  <c:v>0.820619603859827</c:v>
                </c:pt>
                <c:pt idx="89">
                  <c:v>0.819975713418337</c:v>
                </c:pt>
                <c:pt idx="90">
                  <c:v>0.820883452946528</c:v>
                </c:pt>
                <c:pt idx="91">
                  <c:v>0.820985787723012</c:v>
                </c:pt>
                <c:pt idx="92">
                  <c:v>0.820821529745042</c:v>
                </c:pt>
                <c:pt idx="93">
                  <c:v>0.818670180417596</c:v>
                </c:pt>
                <c:pt idx="94">
                  <c:v>0.818679647094615</c:v>
                </c:pt>
                <c:pt idx="95">
                  <c:v>0.822747263986908</c:v>
                </c:pt>
                <c:pt idx="96">
                  <c:v>0.823886431437095</c:v>
                </c:pt>
                <c:pt idx="97">
                  <c:v>0.827596931370516</c:v>
                </c:pt>
                <c:pt idx="98">
                  <c:v>0.832112970711297</c:v>
                </c:pt>
                <c:pt idx="99">
                  <c:v>0.834331966782298</c:v>
                </c:pt>
                <c:pt idx="100">
                  <c:v>0.83501326259947</c:v>
                </c:pt>
                <c:pt idx="101">
                  <c:v>0.834922653104472</c:v>
                </c:pt>
                <c:pt idx="102">
                  <c:v>0.836799324395651</c:v>
                </c:pt>
                <c:pt idx="103">
                  <c:v>0.83543771043771</c:v>
                </c:pt>
                <c:pt idx="104">
                  <c:v>0.833508072971273</c:v>
                </c:pt>
                <c:pt idx="105">
                  <c:v>0.834120734908136</c:v>
                </c:pt>
                <c:pt idx="106">
                  <c:v>0.833647996643592</c:v>
                </c:pt>
                <c:pt idx="107">
                  <c:v>0.831196132015976</c:v>
                </c:pt>
                <c:pt idx="108">
                  <c:v>0.829163162321278</c:v>
                </c:pt>
                <c:pt idx="109">
                  <c:v>0.828347280334728</c:v>
                </c:pt>
                <c:pt idx="110">
                  <c:v>0.824557752341311</c:v>
                </c:pt>
                <c:pt idx="111">
                  <c:v>0.820566412373289</c:v>
                </c:pt>
                <c:pt idx="112">
                  <c:v>0.819394830846817</c:v>
                </c:pt>
                <c:pt idx="113">
                  <c:v>0.819454757611117</c:v>
                </c:pt>
                <c:pt idx="114">
                  <c:v>0.819097631550745</c:v>
                </c:pt>
                <c:pt idx="115">
                  <c:v>0.820002141556912</c:v>
                </c:pt>
                <c:pt idx="116">
                  <c:v>0.820641711229947</c:v>
                </c:pt>
                <c:pt idx="117">
                  <c:v>0.819407296458757</c:v>
                </c:pt>
                <c:pt idx="118">
                  <c:v>0.819824636441403</c:v>
                </c:pt>
                <c:pt idx="119">
                  <c:v>0.821214713430282</c:v>
                </c:pt>
                <c:pt idx="120">
                  <c:v>0.821985586748414</c:v>
                </c:pt>
                <c:pt idx="121">
                  <c:v>0.822388383181621</c:v>
                </c:pt>
                <c:pt idx="122">
                  <c:v>0.821869874248223</c:v>
                </c:pt>
                <c:pt idx="123">
                  <c:v>0.821818181818182</c:v>
                </c:pt>
                <c:pt idx="124">
                  <c:v>0.822881075719167</c:v>
                </c:pt>
                <c:pt idx="125">
                  <c:v>0.824239070282236</c:v>
                </c:pt>
                <c:pt idx="126">
                  <c:v>0.820008833922261</c:v>
                </c:pt>
                <c:pt idx="127">
                  <c:v>0.816837691713561</c:v>
                </c:pt>
                <c:pt idx="128">
                  <c:v>0.812880380657297</c:v>
                </c:pt>
                <c:pt idx="129">
                  <c:v>0.813458356315499</c:v>
                </c:pt>
                <c:pt idx="130">
                  <c:v>0.815079801871216</c:v>
                </c:pt>
                <c:pt idx="131">
                  <c:v>0.813084112149533</c:v>
                </c:pt>
                <c:pt idx="132">
                  <c:v>0.814932225623087</c:v>
                </c:pt>
                <c:pt idx="133">
                  <c:v>0.812029254448205</c:v>
                </c:pt>
                <c:pt idx="134">
                  <c:v>0.81240462175714</c:v>
                </c:pt>
                <c:pt idx="135">
                  <c:v>0.814208242950109</c:v>
                </c:pt>
                <c:pt idx="136">
                  <c:v>0.812533824006927</c:v>
                </c:pt>
                <c:pt idx="137">
                  <c:v>0.812244018107351</c:v>
                </c:pt>
                <c:pt idx="138">
                  <c:v>0.813663259817106</c:v>
                </c:pt>
                <c:pt idx="139">
                  <c:v>0.816566135286514</c:v>
                </c:pt>
                <c:pt idx="140">
                  <c:v>0.821190629701268</c:v>
                </c:pt>
                <c:pt idx="141">
                  <c:v>0.8228418230563</c:v>
                </c:pt>
                <c:pt idx="142">
                  <c:v>0.821068440248874</c:v>
                </c:pt>
                <c:pt idx="143">
                  <c:v>0.822145848995812</c:v>
                </c:pt>
                <c:pt idx="144">
                  <c:v>0.824147544499249</c:v>
                </c:pt>
                <c:pt idx="145">
                  <c:v>0.82752</c:v>
                </c:pt>
                <c:pt idx="146">
                  <c:v>0.829180743243243</c:v>
                </c:pt>
                <c:pt idx="147">
                  <c:v>0.831442974165091</c:v>
                </c:pt>
              </c:numCache>
            </c:numRef>
          </c:val>
          <c:smooth val="0"/>
          <c:extLst xmlns:c16r2="http://schemas.microsoft.com/office/drawing/2015/06/chart">
            <c:ext xmlns:c16="http://schemas.microsoft.com/office/drawing/2014/chart" uri="{C3380CC4-5D6E-409C-BE32-E72D297353CC}">
              <c16:uniqueId val="{00000004-2CA9-4CD4-A445-6D99678504E7}"/>
            </c:ext>
          </c:extLst>
        </c:ser>
        <c:ser>
          <c:idx val="5"/>
          <c:order val="5"/>
          <c:tx>
            <c:strRef>
              <c:f>'Labor Force Participation Age'!$G$1</c:f>
              <c:strCache>
                <c:ptCount val="1"/>
                <c:pt idx="0">
                  <c:v>Age 55-64</c:v>
                </c:pt>
              </c:strCache>
            </c:strRef>
          </c:tx>
          <c:marker>
            <c:symbol val="none"/>
          </c:marker>
          <c:cat>
            <c:numRef>
              <c:f>'Labor Force Participation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'Labor Force Participation Age'!$G$2:$G$149</c:f>
              <c:numCache>
                <c:formatCode>0.0%</c:formatCode>
                <c:ptCount val="148"/>
                <c:pt idx="0">
                  <c:v>0.688572353512463</c:v>
                </c:pt>
                <c:pt idx="1">
                  <c:v>0.682763031659738</c:v>
                </c:pt>
                <c:pt idx="2">
                  <c:v>0.677455004736344</c:v>
                </c:pt>
                <c:pt idx="3">
                  <c:v>0.675152272372325</c:v>
                </c:pt>
                <c:pt idx="4">
                  <c:v>0.677674418604651</c:v>
                </c:pt>
                <c:pt idx="5">
                  <c:v>0.676543209876543</c:v>
                </c:pt>
                <c:pt idx="6">
                  <c:v>0.674884437596302</c:v>
                </c:pt>
                <c:pt idx="7">
                  <c:v>0.67325509573811</c:v>
                </c:pt>
                <c:pt idx="8">
                  <c:v>0.669757379075877</c:v>
                </c:pt>
                <c:pt idx="9">
                  <c:v>0.667331288343558</c:v>
                </c:pt>
                <c:pt idx="10">
                  <c:v>0.665753841472691</c:v>
                </c:pt>
                <c:pt idx="11">
                  <c:v>0.665962901523149</c:v>
                </c:pt>
                <c:pt idx="12">
                  <c:v>0.663603495028623</c:v>
                </c:pt>
                <c:pt idx="13">
                  <c:v>0.660652533453616</c:v>
                </c:pt>
                <c:pt idx="14">
                  <c:v>0.658569500674764</c:v>
                </c:pt>
                <c:pt idx="15">
                  <c:v>0.65892511537889</c:v>
                </c:pt>
                <c:pt idx="16">
                  <c:v>0.661323834965865</c:v>
                </c:pt>
                <c:pt idx="17">
                  <c:v>0.662516674077367</c:v>
                </c:pt>
                <c:pt idx="18">
                  <c:v>0.665779355220349</c:v>
                </c:pt>
                <c:pt idx="19">
                  <c:v>0.664557893188171</c:v>
                </c:pt>
                <c:pt idx="20">
                  <c:v>0.663791843297764</c:v>
                </c:pt>
                <c:pt idx="21">
                  <c:v>0.665358336967583</c:v>
                </c:pt>
                <c:pt idx="22">
                  <c:v>0.66859289222768</c:v>
                </c:pt>
                <c:pt idx="23">
                  <c:v>0.670088188521035</c:v>
                </c:pt>
                <c:pt idx="24">
                  <c:v>0.677050130396986</c:v>
                </c:pt>
                <c:pt idx="25">
                  <c:v>0.683352735739231</c:v>
                </c:pt>
                <c:pt idx="26">
                  <c:v>0.689954405059568</c:v>
                </c:pt>
                <c:pt idx="27">
                  <c:v>0.698325677878204</c:v>
                </c:pt>
                <c:pt idx="28">
                  <c:v>0.702670623145401</c:v>
                </c:pt>
                <c:pt idx="29">
                  <c:v>0.701723113487819</c:v>
                </c:pt>
                <c:pt idx="30">
                  <c:v>0.700771055753262</c:v>
                </c:pt>
                <c:pt idx="31">
                  <c:v>0.702143385070214</c:v>
                </c:pt>
                <c:pt idx="32">
                  <c:v>0.70299808004726</c:v>
                </c:pt>
                <c:pt idx="33">
                  <c:v>0.706792397229999</c:v>
                </c:pt>
                <c:pt idx="34">
                  <c:v>0.706098457016899</c:v>
                </c:pt>
                <c:pt idx="35">
                  <c:v>0.703175065540344</c:v>
                </c:pt>
                <c:pt idx="36">
                  <c:v>0.703585887796414</c:v>
                </c:pt>
                <c:pt idx="37">
                  <c:v>0.700485853100886</c:v>
                </c:pt>
                <c:pt idx="38">
                  <c:v>0.697260660830274</c:v>
                </c:pt>
                <c:pt idx="39">
                  <c:v>0.693309070548712</c:v>
                </c:pt>
                <c:pt idx="40">
                  <c:v>0.685646665738549</c:v>
                </c:pt>
                <c:pt idx="41">
                  <c:v>0.684690914119762</c:v>
                </c:pt>
                <c:pt idx="42">
                  <c:v>0.682281620281069</c:v>
                </c:pt>
                <c:pt idx="43">
                  <c:v>0.684950385887541</c:v>
                </c:pt>
                <c:pt idx="44">
                  <c:v>0.686317521250343</c:v>
                </c:pt>
                <c:pt idx="45">
                  <c:v>0.687577213452299</c:v>
                </c:pt>
                <c:pt idx="46">
                  <c:v>0.687405368203716</c:v>
                </c:pt>
                <c:pt idx="47">
                  <c:v>0.689875173370319</c:v>
                </c:pt>
                <c:pt idx="48">
                  <c:v>0.691561590688652</c:v>
                </c:pt>
                <c:pt idx="49">
                  <c:v>0.694367369589345</c:v>
                </c:pt>
                <c:pt idx="50">
                  <c:v>0.696438431805632</c:v>
                </c:pt>
                <c:pt idx="51">
                  <c:v>0.695652173913044</c:v>
                </c:pt>
                <c:pt idx="52">
                  <c:v>0.695575221238938</c:v>
                </c:pt>
                <c:pt idx="53">
                  <c:v>0.696841818676831</c:v>
                </c:pt>
                <c:pt idx="54">
                  <c:v>0.697702868016855</c:v>
                </c:pt>
                <c:pt idx="55">
                  <c:v>0.696699134199134</c:v>
                </c:pt>
                <c:pt idx="56">
                  <c:v>0.698011094574483</c:v>
                </c:pt>
                <c:pt idx="57">
                  <c:v>0.697484704282801</c:v>
                </c:pt>
                <c:pt idx="58">
                  <c:v>0.701749589939858</c:v>
                </c:pt>
                <c:pt idx="59">
                  <c:v>0.706773127753304</c:v>
                </c:pt>
                <c:pt idx="60">
                  <c:v>0.707049680821538</c:v>
                </c:pt>
                <c:pt idx="61">
                  <c:v>0.708747375787264</c:v>
                </c:pt>
                <c:pt idx="62">
                  <c:v>0.710347752332485</c:v>
                </c:pt>
                <c:pt idx="63">
                  <c:v>0.712065031374786</c:v>
                </c:pt>
                <c:pt idx="64">
                  <c:v>0.716377594540802</c:v>
                </c:pt>
                <c:pt idx="65">
                  <c:v>0.718587308287603</c:v>
                </c:pt>
                <c:pt idx="66">
                  <c:v>0.721368715083799</c:v>
                </c:pt>
                <c:pt idx="67">
                  <c:v>0.721377212389381</c:v>
                </c:pt>
                <c:pt idx="68">
                  <c:v>0.721970009629935</c:v>
                </c:pt>
                <c:pt idx="69">
                  <c:v>0.723444976076555</c:v>
                </c:pt>
                <c:pt idx="70">
                  <c:v>0.728282965171432</c:v>
                </c:pt>
                <c:pt idx="71">
                  <c:v>0.730935057935866</c:v>
                </c:pt>
                <c:pt idx="72">
                  <c:v>0.734307939914163</c:v>
                </c:pt>
                <c:pt idx="73">
                  <c:v>0.732508645916467</c:v>
                </c:pt>
                <c:pt idx="74">
                  <c:v>0.72668428005284</c:v>
                </c:pt>
                <c:pt idx="75">
                  <c:v>0.723468848996832</c:v>
                </c:pt>
                <c:pt idx="76">
                  <c:v>0.720924092409241</c:v>
                </c:pt>
                <c:pt idx="77">
                  <c:v>0.720307529162248</c:v>
                </c:pt>
                <c:pt idx="78">
                  <c:v>0.718081573003853</c:v>
                </c:pt>
                <c:pt idx="79">
                  <c:v>0.719200741034802</c:v>
                </c:pt>
                <c:pt idx="80">
                  <c:v>0.718987673747705</c:v>
                </c:pt>
                <c:pt idx="81">
                  <c:v>0.719532770927969</c:v>
                </c:pt>
                <c:pt idx="82">
                  <c:v>0.716310229322339</c:v>
                </c:pt>
                <c:pt idx="83">
                  <c:v>0.71651728553137</c:v>
                </c:pt>
                <c:pt idx="84">
                  <c:v>0.716284987277353</c:v>
                </c:pt>
                <c:pt idx="85">
                  <c:v>0.716576189875016</c:v>
                </c:pt>
                <c:pt idx="86">
                  <c:v>0.721212880591404</c:v>
                </c:pt>
                <c:pt idx="87">
                  <c:v>0.723287671232877</c:v>
                </c:pt>
                <c:pt idx="88">
                  <c:v>0.72521847690387</c:v>
                </c:pt>
                <c:pt idx="89">
                  <c:v>0.724163661236164</c:v>
                </c:pt>
                <c:pt idx="90">
                  <c:v>0.72132371236626</c:v>
                </c:pt>
                <c:pt idx="91">
                  <c:v>0.718894585469551</c:v>
                </c:pt>
                <c:pt idx="92">
                  <c:v>0.71523178807947</c:v>
                </c:pt>
                <c:pt idx="93">
                  <c:v>0.71530650620534</c:v>
                </c:pt>
                <c:pt idx="94">
                  <c:v>0.713336675858611</c:v>
                </c:pt>
                <c:pt idx="95">
                  <c:v>0.71201588877855</c:v>
                </c:pt>
                <c:pt idx="96">
                  <c:v>0.711453201970443</c:v>
                </c:pt>
                <c:pt idx="97">
                  <c:v>0.710847788907892</c:v>
                </c:pt>
                <c:pt idx="98">
                  <c:v>0.712831697564522</c:v>
                </c:pt>
                <c:pt idx="99">
                  <c:v>0.71223801493616</c:v>
                </c:pt>
                <c:pt idx="100">
                  <c:v>0.710344827586207</c:v>
                </c:pt>
                <c:pt idx="101">
                  <c:v>0.704935495324891</c:v>
                </c:pt>
                <c:pt idx="102">
                  <c:v>0.703399765533411</c:v>
                </c:pt>
                <c:pt idx="103">
                  <c:v>0.699906694658269</c:v>
                </c:pt>
                <c:pt idx="104">
                  <c:v>0.699148091959389</c:v>
                </c:pt>
                <c:pt idx="105">
                  <c:v>0.697316219369895</c:v>
                </c:pt>
                <c:pt idx="106">
                  <c:v>0.695032144944477</c:v>
                </c:pt>
                <c:pt idx="107">
                  <c:v>0.69226287578653</c:v>
                </c:pt>
                <c:pt idx="108">
                  <c:v>0.691505388805192</c:v>
                </c:pt>
                <c:pt idx="109">
                  <c:v>0.693608151922186</c:v>
                </c:pt>
                <c:pt idx="110">
                  <c:v>0.691451107760121</c:v>
                </c:pt>
                <c:pt idx="111">
                  <c:v>0.690663277097296</c:v>
                </c:pt>
                <c:pt idx="112">
                  <c:v>0.692787074437392</c:v>
                </c:pt>
                <c:pt idx="113">
                  <c:v>0.69546237794371</c:v>
                </c:pt>
                <c:pt idx="114">
                  <c:v>0.698027141065116</c:v>
                </c:pt>
                <c:pt idx="115">
                  <c:v>0.703051777345982</c:v>
                </c:pt>
                <c:pt idx="116">
                  <c:v>0.705525683560234</c:v>
                </c:pt>
                <c:pt idx="117">
                  <c:v>0.706515580736544</c:v>
                </c:pt>
                <c:pt idx="118">
                  <c:v>0.709484605841886</c:v>
                </c:pt>
                <c:pt idx="119">
                  <c:v>0.708098987626547</c:v>
                </c:pt>
                <c:pt idx="120">
                  <c:v>0.703761931499158</c:v>
                </c:pt>
                <c:pt idx="121">
                  <c:v>0.699764389094581</c:v>
                </c:pt>
                <c:pt idx="122">
                  <c:v>0.697944593386953</c:v>
                </c:pt>
                <c:pt idx="123">
                  <c:v>0.699521637557014</c:v>
                </c:pt>
                <c:pt idx="124">
                  <c:v>0.698291167332446</c:v>
                </c:pt>
                <c:pt idx="125">
                  <c:v>0.699734571997346</c:v>
                </c:pt>
                <c:pt idx="126">
                  <c:v>0.699279778393352</c:v>
                </c:pt>
                <c:pt idx="127">
                  <c:v>0.698421459322221</c:v>
                </c:pt>
                <c:pt idx="128">
                  <c:v>0.696727591113057</c:v>
                </c:pt>
                <c:pt idx="129">
                  <c:v>0.69802681783495</c:v>
                </c:pt>
                <c:pt idx="130">
                  <c:v>0.697457074549011</c:v>
                </c:pt>
                <c:pt idx="131">
                  <c:v>0.698904911633959</c:v>
                </c:pt>
                <c:pt idx="132">
                  <c:v>0.700499891327972</c:v>
                </c:pt>
                <c:pt idx="133">
                  <c:v>0.703309820944113</c:v>
                </c:pt>
                <c:pt idx="134">
                  <c:v>0.703715705335926</c:v>
                </c:pt>
                <c:pt idx="135">
                  <c:v>0.703876136855782</c:v>
                </c:pt>
                <c:pt idx="136">
                  <c:v>0.70324894056286</c:v>
                </c:pt>
                <c:pt idx="137">
                  <c:v>0.703135277351458</c:v>
                </c:pt>
                <c:pt idx="138">
                  <c:v>0.705188939076787</c:v>
                </c:pt>
                <c:pt idx="139">
                  <c:v>0.703822714681441</c:v>
                </c:pt>
                <c:pt idx="140">
                  <c:v>0.703409726103969</c:v>
                </c:pt>
                <c:pt idx="141">
                  <c:v>0.698403776978417</c:v>
                </c:pt>
                <c:pt idx="142">
                  <c:v>0.694813979706877</c:v>
                </c:pt>
                <c:pt idx="143">
                  <c:v>0.692534269853857</c:v>
                </c:pt>
                <c:pt idx="144">
                  <c:v>0.695395781356317</c:v>
                </c:pt>
                <c:pt idx="145">
                  <c:v>0.695874531196727</c:v>
                </c:pt>
                <c:pt idx="146">
                  <c:v>0.696976611523104</c:v>
                </c:pt>
                <c:pt idx="147">
                  <c:v>0.698318945933666</c:v>
                </c:pt>
              </c:numCache>
            </c:numRef>
          </c:val>
          <c:smooth val="0"/>
          <c:extLst xmlns:c16r2="http://schemas.microsoft.com/office/drawing/2015/06/chart">
            <c:ext xmlns:c16="http://schemas.microsoft.com/office/drawing/2014/chart" uri="{C3380CC4-5D6E-409C-BE32-E72D297353CC}">
              <c16:uniqueId val="{00000005-2CA9-4CD4-A445-6D99678504E7}"/>
            </c:ext>
          </c:extLst>
        </c:ser>
        <c:ser>
          <c:idx val="6"/>
          <c:order val="6"/>
          <c:tx>
            <c:strRef>
              <c:f>'Labor Force Participation Age'!$H$1</c:f>
              <c:strCache>
                <c:ptCount val="1"/>
                <c:pt idx="0">
                  <c:v>Age 65+</c:v>
                </c:pt>
              </c:strCache>
            </c:strRef>
          </c:tx>
          <c:marker>
            <c:symbol val="none"/>
          </c:marker>
          <c:cat>
            <c:numRef>
              <c:f>'Labor Force Participation Age'!$A$2:$A$149</c:f>
              <c:numCache>
                <c:formatCode>mmm\-yy</c:formatCode>
                <c:ptCount val="14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'Labor Force Participation Age'!$H$2:$H$149</c:f>
              <c:numCache>
                <c:formatCode>0.0%</c:formatCode>
                <c:ptCount val="148"/>
                <c:pt idx="0">
                  <c:v>0.146838156484459</c:v>
                </c:pt>
                <c:pt idx="1">
                  <c:v>0.148943874471937</c:v>
                </c:pt>
                <c:pt idx="2">
                  <c:v>0.148930971288943</c:v>
                </c:pt>
                <c:pt idx="3">
                  <c:v>0.151925206052405</c:v>
                </c:pt>
                <c:pt idx="4">
                  <c:v>0.15536862939139</c:v>
                </c:pt>
                <c:pt idx="5">
                  <c:v>0.156889495225102</c:v>
                </c:pt>
                <c:pt idx="6">
                  <c:v>0.158307405102676</c:v>
                </c:pt>
                <c:pt idx="7">
                  <c:v>0.161382568693274</c:v>
                </c:pt>
                <c:pt idx="8">
                  <c:v>0.164402343263119</c:v>
                </c:pt>
                <c:pt idx="9">
                  <c:v>0.167000500751127</c:v>
                </c:pt>
                <c:pt idx="10">
                  <c:v>0.16783743100853</c:v>
                </c:pt>
                <c:pt idx="11">
                  <c:v>0.167903408376305</c:v>
                </c:pt>
                <c:pt idx="12">
                  <c:v>0.167316643602969</c:v>
                </c:pt>
                <c:pt idx="13">
                  <c:v>0.166687617850409</c:v>
                </c:pt>
                <c:pt idx="14">
                  <c:v>0.167797888386124</c:v>
                </c:pt>
                <c:pt idx="15">
                  <c:v>0.166959578207381</c:v>
                </c:pt>
                <c:pt idx="16">
                  <c:v>0.166624748490946</c:v>
                </c:pt>
                <c:pt idx="17">
                  <c:v>0.166414523449319</c:v>
                </c:pt>
                <c:pt idx="18">
                  <c:v>0.165254773043368</c:v>
                </c:pt>
                <c:pt idx="19">
                  <c:v>0.163171940526115</c:v>
                </c:pt>
                <c:pt idx="20">
                  <c:v>0.162835005715737</c:v>
                </c:pt>
                <c:pt idx="21">
                  <c:v>0.162568480061154</c:v>
                </c:pt>
                <c:pt idx="22">
                  <c:v>0.162134558917401</c:v>
                </c:pt>
                <c:pt idx="23">
                  <c:v>0.164819768182397</c:v>
                </c:pt>
                <c:pt idx="24">
                  <c:v>0.166267490230682</c:v>
                </c:pt>
                <c:pt idx="25">
                  <c:v>0.166106756252333</c:v>
                </c:pt>
                <c:pt idx="26">
                  <c:v>0.164904082636498</c:v>
                </c:pt>
                <c:pt idx="27">
                  <c:v>0.163325183374083</c:v>
                </c:pt>
                <c:pt idx="28">
                  <c:v>0.161235200781155</c:v>
                </c:pt>
                <c:pt idx="29">
                  <c:v>0.161246943765281</c:v>
                </c:pt>
                <c:pt idx="30">
                  <c:v>0.161164098801663</c:v>
                </c:pt>
                <c:pt idx="31">
                  <c:v>0.159771233876856</c:v>
                </c:pt>
                <c:pt idx="32">
                  <c:v>0.159786950732357</c:v>
                </c:pt>
                <c:pt idx="33">
                  <c:v>0.159783263094521</c:v>
                </c:pt>
                <c:pt idx="34">
                  <c:v>0.158733964752428</c:v>
                </c:pt>
                <c:pt idx="35">
                  <c:v>0.156459330143541</c:v>
                </c:pt>
                <c:pt idx="36">
                  <c:v>0.153385260635111</c:v>
                </c:pt>
                <c:pt idx="37">
                  <c:v>0.153421368547419</c:v>
                </c:pt>
                <c:pt idx="38">
                  <c:v>0.155128974205159</c:v>
                </c:pt>
                <c:pt idx="39">
                  <c:v>0.156391875746714</c:v>
                </c:pt>
                <c:pt idx="40">
                  <c:v>0.157095396298054</c:v>
                </c:pt>
                <c:pt idx="41">
                  <c:v>0.160287363090331</c:v>
                </c:pt>
                <c:pt idx="42">
                  <c:v>0.163922942206655</c:v>
                </c:pt>
                <c:pt idx="43">
                  <c:v>0.167985109353188</c:v>
                </c:pt>
                <c:pt idx="44">
                  <c:v>0.169291338582677</c:v>
                </c:pt>
                <c:pt idx="45">
                  <c:v>0.168549688724925</c:v>
                </c:pt>
                <c:pt idx="46">
                  <c:v>0.167832970058506</c:v>
                </c:pt>
                <c:pt idx="47">
                  <c:v>0.165510180866796</c:v>
                </c:pt>
                <c:pt idx="48">
                  <c:v>0.164568447317682</c:v>
                </c:pt>
                <c:pt idx="49">
                  <c:v>0.163806728381124</c:v>
                </c:pt>
                <c:pt idx="50">
                  <c:v>0.162929577464789</c:v>
                </c:pt>
                <c:pt idx="51">
                  <c:v>0.164725833804409</c:v>
                </c:pt>
                <c:pt idx="52">
                  <c:v>0.166628856624319</c:v>
                </c:pt>
                <c:pt idx="53">
                  <c:v>0.166364665911665</c:v>
                </c:pt>
                <c:pt idx="54">
                  <c:v>0.167824997151646</c:v>
                </c:pt>
                <c:pt idx="55">
                  <c:v>0.168935148118495</c:v>
                </c:pt>
                <c:pt idx="56">
                  <c:v>0.171134020618557</c:v>
                </c:pt>
                <c:pt idx="57">
                  <c:v>0.173074729035938</c:v>
                </c:pt>
                <c:pt idx="58">
                  <c:v>0.174298375184638</c:v>
                </c:pt>
                <c:pt idx="59">
                  <c:v>0.176430824695809</c:v>
                </c:pt>
                <c:pt idx="60">
                  <c:v>0.18080605655756</c:v>
                </c:pt>
                <c:pt idx="61">
                  <c:v>0.182731588826322</c:v>
                </c:pt>
                <c:pt idx="62">
                  <c:v>0.182913472070099</c:v>
                </c:pt>
                <c:pt idx="63">
                  <c:v>0.18220385075601</c:v>
                </c:pt>
                <c:pt idx="64">
                  <c:v>0.181414491497888</c:v>
                </c:pt>
                <c:pt idx="65">
                  <c:v>0.180272845387614</c:v>
                </c:pt>
                <c:pt idx="66">
                  <c:v>0.179013009353833</c:v>
                </c:pt>
                <c:pt idx="67">
                  <c:v>0.179014989293362</c:v>
                </c:pt>
                <c:pt idx="68">
                  <c:v>0.180565936999466</c:v>
                </c:pt>
                <c:pt idx="69">
                  <c:v>0.182806008309364</c:v>
                </c:pt>
                <c:pt idx="70">
                  <c:v>0.185539606592238</c:v>
                </c:pt>
                <c:pt idx="71">
                  <c:v>0.189123031077054</c:v>
                </c:pt>
                <c:pt idx="72">
                  <c:v>0.189050470487596</c:v>
                </c:pt>
                <c:pt idx="73">
                  <c:v>0.188968773473549</c:v>
                </c:pt>
                <c:pt idx="74">
                  <c:v>0.191997418522104</c:v>
                </c:pt>
                <c:pt idx="75">
                  <c:v>0.192737430167598</c:v>
                </c:pt>
                <c:pt idx="76">
                  <c:v>0.191938579654511</c:v>
                </c:pt>
                <c:pt idx="77">
                  <c:v>0.191160921970818</c:v>
                </c:pt>
                <c:pt idx="78">
                  <c:v>0.190575916230366</c:v>
                </c:pt>
                <c:pt idx="79">
                  <c:v>0.190515720659956</c:v>
                </c:pt>
                <c:pt idx="80">
                  <c:v>0.190215142738933</c:v>
                </c:pt>
                <c:pt idx="81">
                  <c:v>0.19040742650851</c:v>
                </c:pt>
                <c:pt idx="82">
                  <c:v>0.190329218106996</c:v>
                </c:pt>
                <c:pt idx="83">
                  <c:v>0.19147621988882</c:v>
                </c:pt>
                <c:pt idx="84">
                  <c:v>0.193303204601479</c:v>
                </c:pt>
                <c:pt idx="85">
                  <c:v>0.195535897963382</c:v>
                </c:pt>
                <c:pt idx="86">
                  <c:v>0.196910401647786</c:v>
                </c:pt>
                <c:pt idx="87">
                  <c:v>0.197621509824199</c:v>
                </c:pt>
                <c:pt idx="88">
                  <c:v>0.199397026717954</c:v>
                </c:pt>
                <c:pt idx="89">
                  <c:v>0.202569995821145</c:v>
                </c:pt>
                <c:pt idx="90">
                  <c:v>0.204051796157059</c:v>
                </c:pt>
                <c:pt idx="91">
                  <c:v>0.20435371315488</c:v>
                </c:pt>
                <c:pt idx="92">
                  <c:v>0.203500414250207</c:v>
                </c:pt>
                <c:pt idx="93">
                  <c:v>0.202366255144033</c:v>
                </c:pt>
                <c:pt idx="94">
                  <c:v>0.2025264455171</c:v>
                </c:pt>
                <c:pt idx="95">
                  <c:v>0.199323978285363</c:v>
                </c:pt>
                <c:pt idx="96">
                  <c:v>0.199897854954035</c:v>
                </c:pt>
                <c:pt idx="97">
                  <c:v>0.200142377707719</c:v>
                </c:pt>
                <c:pt idx="98">
                  <c:v>0.198564351430594</c:v>
                </c:pt>
                <c:pt idx="99">
                  <c:v>0.199838839645447</c:v>
                </c:pt>
                <c:pt idx="100">
                  <c:v>0.202391719425183</c:v>
                </c:pt>
                <c:pt idx="101">
                  <c:v>0.203420523138833</c:v>
                </c:pt>
                <c:pt idx="102">
                  <c:v>0.205775075987842</c:v>
                </c:pt>
                <c:pt idx="103">
                  <c:v>0.208947635993899</c:v>
                </c:pt>
                <c:pt idx="104">
                  <c:v>0.208621390809272</c:v>
                </c:pt>
                <c:pt idx="105">
                  <c:v>0.210478405987661</c:v>
                </c:pt>
                <c:pt idx="106">
                  <c:v>0.211321514907333</c:v>
                </c:pt>
                <c:pt idx="107">
                  <c:v>0.213152610441767</c:v>
                </c:pt>
                <c:pt idx="108">
                  <c:v>0.215298019901498</c:v>
                </c:pt>
                <c:pt idx="109">
                  <c:v>0.218148856883876</c:v>
                </c:pt>
                <c:pt idx="110">
                  <c:v>0.221998388396455</c:v>
                </c:pt>
                <c:pt idx="111">
                  <c:v>0.223849162571457</c:v>
                </c:pt>
                <c:pt idx="112">
                  <c:v>0.221480522068347</c:v>
                </c:pt>
                <c:pt idx="113">
                  <c:v>0.219628017411951</c:v>
                </c:pt>
                <c:pt idx="114">
                  <c:v>0.217275943396226</c:v>
                </c:pt>
                <c:pt idx="115">
                  <c:v>0.21353148220571</c:v>
                </c:pt>
                <c:pt idx="116">
                  <c:v>0.214076818093196</c:v>
                </c:pt>
                <c:pt idx="117">
                  <c:v>0.212026246205073</c:v>
                </c:pt>
                <c:pt idx="118">
                  <c:v>0.212246099499558</c:v>
                </c:pt>
                <c:pt idx="119">
                  <c:v>0.213052011776251</c:v>
                </c:pt>
                <c:pt idx="120">
                  <c:v>0.212842783253635</c:v>
                </c:pt>
                <c:pt idx="121">
                  <c:v>0.215862870424172</c:v>
                </c:pt>
                <c:pt idx="122">
                  <c:v>0.218587646719261</c:v>
                </c:pt>
                <c:pt idx="123">
                  <c:v>0.220298450353932</c:v>
                </c:pt>
                <c:pt idx="124">
                  <c:v>0.221840068787618</c:v>
                </c:pt>
                <c:pt idx="125">
                  <c:v>0.22158766419189</c:v>
                </c:pt>
                <c:pt idx="126">
                  <c:v>0.220598006644518</c:v>
                </c:pt>
                <c:pt idx="127">
                  <c:v>0.223309270516717</c:v>
                </c:pt>
                <c:pt idx="128">
                  <c:v>0.223501427212179</c:v>
                </c:pt>
                <c:pt idx="129">
                  <c:v>0.224014507969839</c:v>
                </c:pt>
                <c:pt idx="130">
                  <c:v>0.22383637580044</c:v>
                </c:pt>
                <c:pt idx="131">
                  <c:v>0.221362376994363</c:v>
                </c:pt>
                <c:pt idx="132">
                  <c:v>0.219486592232083</c:v>
                </c:pt>
                <c:pt idx="133">
                  <c:v>0.218821510297483</c:v>
                </c:pt>
                <c:pt idx="134">
                  <c:v>0.216598223665362</c:v>
                </c:pt>
                <c:pt idx="135">
                  <c:v>0.215497521921464</c:v>
                </c:pt>
                <c:pt idx="136">
                  <c:v>0.214224751066856</c:v>
                </c:pt>
                <c:pt idx="137">
                  <c:v>0.213552941176471</c:v>
                </c:pt>
                <c:pt idx="138">
                  <c:v>0.216752456715021</c:v>
                </c:pt>
                <c:pt idx="139">
                  <c:v>0.216846210995542</c:v>
                </c:pt>
                <c:pt idx="140">
                  <c:v>0.218461822205828</c:v>
                </c:pt>
                <c:pt idx="141">
                  <c:v>0.218684041479306</c:v>
                </c:pt>
                <c:pt idx="142">
                  <c:v>0.219888594648891</c:v>
                </c:pt>
                <c:pt idx="143">
                  <c:v>0.222272603609323</c:v>
                </c:pt>
                <c:pt idx="144">
                  <c:v>0.223218328352803</c:v>
                </c:pt>
                <c:pt idx="145">
                  <c:v>0.222524236658512</c:v>
                </c:pt>
                <c:pt idx="146">
                  <c:v>0.222151495862508</c:v>
                </c:pt>
                <c:pt idx="147">
                  <c:v>0.221194357941015</c:v>
                </c:pt>
              </c:numCache>
            </c:numRef>
          </c:val>
          <c:smooth val="0"/>
          <c:extLst xmlns:c16r2="http://schemas.microsoft.com/office/drawing/2015/06/chart">
            <c:ext xmlns:c16="http://schemas.microsoft.com/office/drawing/2014/chart" uri="{C3380CC4-5D6E-409C-BE32-E72D297353CC}">
              <c16:uniqueId val="{00000006-2CA9-4CD4-A445-6D99678504E7}"/>
            </c:ext>
          </c:extLst>
        </c:ser>
        <c:dLbls>
          <c:showLegendKey val="0"/>
          <c:showVal val="0"/>
          <c:showCatName val="0"/>
          <c:showSerName val="0"/>
          <c:showPercent val="0"/>
          <c:showBubbleSize val="0"/>
        </c:dLbls>
        <c:smooth val="0"/>
        <c:axId val="1946636224"/>
        <c:axId val="1946638000"/>
      </c:lineChart>
      <c:dateAx>
        <c:axId val="1946636224"/>
        <c:scaling>
          <c:orientation val="minMax"/>
        </c:scaling>
        <c:delete val="0"/>
        <c:axPos val="b"/>
        <c:numFmt formatCode="mmm\-yy" sourceLinked="1"/>
        <c:majorTickMark val="out"/>
        <c:minorTickMark val="none"/>
        <c:tickLblPos val="nextTo"/>
        <c:crossAx val="1946638000"/>
        <c:crosses val="autoZero"/>
        <c:auto val="1"/>
        <c:lblOffset val="100"/>
        <c:baseTimeUnit val="months"/>
      </c:dateAx>
      <c:valAx>
        <c:axId val="1946638000"/>
        <c:scaling>
          <c:orientation val="minMax"/>
        </c:scaling>
        <c:delete val="0"/>
        <c:axPos val="l"/>
        <c:majorGridlines/>
        <c:numFmt formatCode="0%" sourceLinked="0"/>
        <c:majorTickMark val="out"/>
        <c:minorTickMark val="none"/>
        <c:tickLblPos val="nextTo"/>
        <c:crossAx val="1946636224"/>
        <c:crosses val="autoZero"/>
        <c:crossBetween val="between"/>
      </c:valAx>
    </c:plotArea>
    <c:legend>
      <c:legendPos val="r"/>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Apr-17</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(Sheet1!$B$1,Sheet1!$D$1,Sheet1!$F$1,Sheet1!$H$1)</c:f>
              <c:strCache>
                <c:ptCount val="4"/>
                <c:pt idx="0">
                  <c:v>All</c:v>
                </c:pt>
                <c:pt idx="1">
                  <c:v>Black</c:v>
                </c:pt>
                <c:pt idx="2">
                  <c:v>Hispanic</c:v>
                </c:pt>
                <c:pt idx="3">
                  <c:v>White </c:v>
                </c:pt>
              </c:strCache>
            </c:strRef>
          </c:cat>
          <c:val>
            <c:numRef>
              <c:f>(Sheet1!$B$2,Sheet1!$D$2,Sheet1!$F$2,Sheet1!$H$2)</c:f>
              <c:numCache>
                <c:formatCode>0.0%</c:formatCode>
                <c:ptCount val="4"/>
                <c:pt idx="0">
                  <c:v>0.0378039042925191</c:v>
                </c:pt>
                <c:pt idx="1">
                  <c:v>0.0811951932445599</c:v>
                </c:pt>
                <c:pt idx="2">
                  <c:v>0.0700476323900252</c:v>
                </c:pt>
                <c:pt idx="3">
                  <c:v>0.0345113930777918</c:v>
                </c:pt>
              </c:numCache>
            </c:numRef>
          </c:val>
          <c:extLst xmlns:c16r2="http://schemas.microsoft.com/office/drawing/2015/06/chart">
            <c:ext xmlns:c16="http://schemas.microsoft.com/office/drawing/2014/chart" uri="{C3380CC4-5D6E-409C-BE32-E72D297353CC}">
              <c16:uniqueId val="{00000000-CBF1-4169-BB68-4C7A68CB3B0D}"/>
            </c:ext>
          </c:extLst>
        </c:ser>
        <c:dLbls>
          <c:showLegendKey val="0"/>
          <c:showVal val="0"/>
          <c:showCatName val="0"/>
          <c:showSerName val="0"/>
          <c:showPercent val="0"/>
          <c:showBubbleSize val="0"/>
        </c:dLbls>
        <c:gapWidth val="150"/>
        <c:axId val="1846450896"/>
        <c:axId val="1846452944"/>
      </c:barChart>
      <c:catAx>
        <c:axId val="1846450896"/>
        <c:scaling>
          <c:orientation val="minMax"/>
        </c:scaling>
        <c:delete val="0"/>
        <c:axPos val="b"/>
        <c:numFmt formatCode="General" sourceLinked="0"/>
        <c:majorTickMark val="out"/>
        <c:minorTickMark val="none"/>
        <c:tickLblPos val="nextTo"/>
        <c:crossAx val="1846452944"/>
        <c:crosses val="autoZero"/>
        <c:auto val="1"/>
        <c:lblAlgn val="ctr"/>
        <c:lblOffset val="100"/>
        <c:noMultiLvlLbl val="0"/>
      </c:catAx>
      <c:valAx>
        <c:axId val="1846452944"/>
        <c:scaling>
          <c:orientation val="minMax"/>
        </c:scaling>
        <c:delete val="0"/>
        <c:axPos val="l"/>
        <c:numFmt formatCode="0.0%" sourceLinked="1"/>
        <c:majorTickMark val="out"/>
        <c:minorTickMark val="none"/>
        <c:tickLblPos val="nextTo"/>
        <c:crossAx val="1846450896"/>
        <c:crosses val="autoZero"/>
        <c:crossBetween val="between"/>
      </c:valAx>
    </c:plotArea>
    <c:legend>
      <c:legendPos val="r"/>
      <c:overlay val="0"/>
    </c:legend>
    <c:plotVisOnly val="1"/>
    <c:dispBlanksAs val="gap"/>
    <c:showDLblsOverMax val="0"/>
  </c:chart>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Ed'!$B$1</c:f>
              <c:strCache>
                <c:ptCount val="1"/>
                <c:pt idx="0">
                  <c:v>Less than HS Diploma</c:v>
                </c:pt>
              </c:strCache>
            </c:strRef>
          </c:tx>
          <c:marker>
            <c:symbol val="none"/>
          </c:marker>
          <c:cat>
            <c:numRef>
              <c:f>'Unemployment Ed'!$A$2:$A$159</c:f>
              <c:numCache>
                <c:formatCode>mmm\-yy</c:formatCode>
                <c:ptCount val="15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Ed'!$B$2:$B$159</c:f>
              <c:numCache>
                <c:formatCode>General</c:formatCode>
                <c:ptCount val="158"/>
                <c:pt idx="3" formatCode="0.0%">
                  <c:v>0.0889487870619946</c:v>
                </c:pt>
                <c:pt idx="4" formatCode="0.0%">
                  <c:v>0.0801317233809001</c:v>
                </c:pt>
                <c:pt idx="5" formatCode="0.0%">
                  <c:v>0.0756816917084029</c:v>
                </c:pt>
                <c:pt idx="6" formatCode="0.0%">
                  <c:v>0.0764119601328904</c:v>
                </c:pt>
                <c:pt idx="7" formatCode="0.0%">
                  <c:v>0.0841584158415842</c:v>
                </c:pt>
                <c:pt idx="8" formatCode="0.0%">
                  <c:v>0.088283378746594</c:v>
                </c:pt>
                <c:pt idx="9" formatCode="0.0%">
                  <c:v>0.0889252591380251</c:v>
                </c:pt>
                <c:pt idx="10" formatCode="0.0%">
                  <c:v>0.085254691689008</c:v>
                </c:pt>
                <c:pt idx="11" formatCode="0.0%">
                  <c:v>0.0825446898002103</c:v>
                </c:pt>
                <c:pt idx="12" formatCode="0.0%">
                  <c:v>0.0783195020746888</c:v>
                </c:pt>
                <c:pt idx="13" formatCode="0.0%">
                  <c:v>0.0827374872318692</c:v>
                </c:pt>
                <c:pt idx="14" formatCode="0.0%">
                  <c:v>0.0837988826815642</c:v>
                </c:pt>
                <c:pt idx="15" formatCode="0.0%">
                  <c:v>0.083375699034062</c:v>
                </c:pt>
                <c:pt idx="16" formatCode="0.0%">
                  <c:v>0.0809572301425662</c:v>
                </c:pt>
                <c:pt idx="17" formatCode="0.0%">
                  <c:v>0.0834613415258577</c:v>
                </c:pt>
                <c:pt idx="18" formatCode="0.0%">
                  <c:v>0.08277289187791</c:v>
                </c:pt>
                <c:pt idx="19" formatCode="0.0%">
                  <c:v>0.0766839378238342</c:v>
                </c:pt>
                <c:pt idx="20" formatCode="0.0%">
                  <c:v>0.0723888314374354</c:v>
                </c:pt>
                <c:pt idx="21" formatCode="0.0%">
                  <c:v>0.0669412976313079</c:v>
                </c:pt>
                <c:pt idx="22" formatCode="0.0%">
                  <c:v>0.0658372213582167</c:v>
                </c:pt>
                <c:pt idx="23" formatCode="0.0%">
                  <c:v>0.0668407310704961</c:v>
                </c:pt>
                <c:pt idx="24" formatCode="0.0%">
                  <c:v>0.0716941051513542</c:v>
                </c:pt>
                <c:pt idx="25" formatCode="0.0%">
                  <c:v>0.0716594827586207</c:v>
                </c:pt>
                <c:pt idx="26" formatCode="0.0%">
                  <c:v>0.0746910263299302</c:v>
                </c:pt>
                <c:pt idx="27" formatCode="0.0%">
                  <c:v>0.0783068783068783</c:v>
                </c:pt>
                <c:pt idx="28" formatCode="0.0%">
                  <c:v>0.0846394984326019</c:v>
                </c:pt>
                <c:pt idx="29" formatCode="0.0%">
                  <c:v>0.0847893114080164</c:v>
                </c:pt>
                <c:pt idx="30" formatCode="0.0%">
                  <c:v>0.0795512493625701</c:v>
                </c:pt>
                <c:pt idx="31" formatCode="0.0%">
                  <c:v>0.0771589167092489</c:v>
                </c:pt>
                <c:pt idx="32" formatCode="0.0%">
                  <c:v>0.0729113924050633</c:v>
                </c:pt>
                <c:pt idx="33" formatCode="0.0%">
                  <c:v>0.0722528850978425</c:v>
                </c:pt>
                <c:pt idx="34" formatCode="0.0%">
                  <c:v>0.072325464590658</c:v>
                </c:pt>
                <c:pt idx="35" formatCode="0.0%">
                  <c:v>0.0716845878136201</c:v>
                </c:pt>
                <c:pt idx="36" formatCode="0.0%">
                  <c:v>0.0707871104067618</c:v>
                </c:pt>
                <c:pt idx="37" formatCode="0.0%">
                  <c:v>0.0713110257816785</c:v>
                </c:pt>
                <c:pt idx="38" formatCode="0.0%">
                  <c:v>0.0676136363636364</c:v>
                </c:pt>
                <c:pt idx="39" formatCode="0.0%">
                  <c:v>0.0635470826112074</c:v>
                </c:pt>
                <c:pt idx="40" formatCode="0.0%">
                  <c:v>0.0673635307781649</c:v>
                </c:pt>
                <c:pt idx="41" formatCode="0.0%">
                  <c:v>0.0678066037735849</c:v>
                </c:pt>
                <c:pt idx="42" formatCode="0.0%">
                  <c:v>0.0712148414123279</c:v>
                </c:pt>
                <c:pt idx="43" formatCode="0.0%">
                  <c:v>0.0731707317073171</c:v>
                </c:pt>
                <c:pt idx="44" formatCode="0.0%">
                  <c:v>0.0796788140827671</c:v>
                </c:pt>
                <c:pt idx="45" formatCode="0.0%">
                  <c:v>0.0805951642901426</c:v>
                </c:pt>
                <c:pt idx="46" formatCode="0.0%">
                  <c:v>0.0812151270923745</c:v>
                </c:pt>
                <c:pt idx="47" formatCode="0.0%">
                  <c:v>0.0799016594960049</c:v>
                </c:pt>
                <c:pt idx="48" formatCode="0.0%">
                  <c:v>0.0798548094373866</c:v>
                </c:pt>
                <c:pt idx="49" formatCode="0.0%">
                  <c:v>0.085680047932894</c:v>
                </c:pt>
                <c:pt idx="50" formatCode="0.0%">
                  <c:v>0.0929678188319428</c:v>
                </c:pt>
                <c:pt idx="51" formatCode="0.0%">
                  <c:v>0.103260869565217</c:v>
                </c:pt>
                <c:pt idx="52" formatCode="0.0%">
                  <c:v>0.103384615384615</c:v>
                </c:pt>
                <c:pt idx="53" formatCode="0.0%">
                  <c:v>0.106875</c:v>
                </c:pt>
                <c:pt idx="54" formatCode="0.0%">
                  <c:v>0.114056720098644</c:v>
                </c:pt>
                <c:pt idx="55" formatCode="0.0%">
                  <c:v>0.121506682867558</c:v>
                </c:pt>
                <c:pt idx="56" formatCode="0.0%">
                  <c:v>0.130408287629494</c:v>
                </c:pt>
                <c:pt idx="57" formatCode="0.0%">
                  <c:v>0.136588380716935</c:v>
                </c:pt>
                <c:pt idx="58" formatCode="0.0%">
                  <c:v>0.136588380716935</c:v>
                </c:pt>
                <c:pt idx="59" formatCode="0.0%">
                  <c:v>0.152020525978191</c:v>
                </c:pt>
                <c:pt idx="60" formatCode="0.0%">
                  <c:v>0.15389527458493</c:v>
                </c:pt>
                <c:pt idx="61" formatCode="0.0%">
                  <c:v>0.155345911949686</c:v>
                </c:pt>
                <c:pt idx="62" formatCode="0.0%">
                  <c:v>0.159006211180124</c:v>
                </c:pt>
                <c:pt idx="63" formatCode="0.0%">
                  <c:v>0.161818181818182</c:v>
                </c:pt>
                <c:pt idx="64" formatCode="0.0%">
                  <c:v>0.165279429250892</c:v>
                </c:pt>
                <c:pt idx="65" formatCode="0.0%">
                  <c:v>0.164108618654073</c:v>
                </c:pt>
                <c:pt idx="66" formatCode="0.0%">
                  <c:v>0.161290322580645</c:v>
                </c:pt>
                <c:pt idx="67" formatCode="0.0%">
                  <c:v>0.158153846153846</c:v>
                </c:pt>
                <c:pt idx="68" formatCode="0.0%">
                  <c:v>0.152380952380952</c:v>
                </c:pt>
                <c:pt idx="69" formatCode="0.0%">
                  <c:v>0.155727155727156</c:v>
                </c:pt>
                <c:pt idx="70" formatCode="0.0%">
                  <c:v>0.160077770576798</c:v>
                </c:pt>
                <c:pt idx="71" formatCode="0.0%">
                  <c:v>0.15844838921762</c:v>
                </c:pt>
                <c:pt idx="72" formatCode="0.0%">
                  <c:v>0.155391828533155</c:v>
                </c:pt>
                <c:pt idx="73" formatCode="0.0%">
                  <c:v>0.14276048714479</c:v>
                </c:pt>
                <c:pt idx="74" formatCode="0.0%">
                  <c:v>0.129958960328317</c:v>
                </c:pt>
                <c:pt idx="75" formatCode="0.0%">
                  <c:v>0.113968033356498</c:v>
                </c:pt>
                <c:pt idx="76" formatCode="0.0%">
                  <c:v>0.0985714285714286</c:v>
                </c:pt>
                <c:pt idx="77" formatCode="0.0%">
                  <c:v>0.0987917555081734</c:v>
                </c:pt>
                <c:pt idx="78" formatCode="0.0%">
                  <c:v>0.100624566273421</c:v>
                </c:pt>
                <c:pt idx="79" formatCode="0.0%">
                  <c:v>0.104833219877468</c:v>
                </c:pt>
                <c:pt idx="80" formatCode="0.0%">
                  <c:v>0.109289617486339</c:v>
                </c:pt>
                <c:pt idx="81" formatCode="0.0%">
                  <c:v>0.10814606741573</c:v>
                </c:pt>
                <c:pt idx="82" formatCode="0.0%">
                  <c:v>0.10014409221902</c:v>
                </c:pt>
                <c:pt idx="83" formatCode="0.0%">
                  <c:v>0.0935925125989921</c:v>
                </c:pt>
                <c:pt idx="84" formatCode="0.0%">
                  <c:v>0.103496503496504</c:v>
                </c:pt>
                <c:pt idx="85" formatCode="0.0%">
                  <c:v>0.108650519031142</c:v>
                </c:pt>
                <c:pt idx="86" formatCode="0.0%">
                  <c:v>0.112258953168044</c:v>
                </c:pt>
                <c:pt idx="87" formatCode="0.0%">
                  <c:v>0.121482498284145</c:v>
                </c:pt>
                <c:pt idx="88" formatCode="0.0%">
                  <c:v>0.130464954892436</c:v>
                </c:pt>
                <c:pt idx="89" formatCode="0.0%">
                  <c:v>0.1310888252149</c:v>
                </c:pt>
                <c:pt idx="90" formatCode="0.0%">
                  <c:v>0.125753012048193</c:v>
                </c:pt>
                <c:pt idx="91" formatCode="0.0%">
                  <c:v>0.119907763259032</c:v>
                </c:pt>
                <c:pt idx="92" formatCode="0.0%">
                  <c:v>0.115030674846626</c:v>
                </c:pt>
                <c:pt idx="93" formatCode="0.0%">
                  <c:v>0.11236802413273</c:v>
                </c:pt>
                <c:pt idx="94" formatCode="0.0%">
                  <c:v>0.112866817155756</c:v>
                </c:pt>
                <c:pt idx="95" formatCode="0.0%">
                  <c:v>0.111439114391144</c:v>
                </c:pt>
                <c:pt idx="96" formatCode="0.0%">
                  <c:v>0.100297176820208</c:v>
                </c:pt>
                <c:pt idx="97" formatCode="0.0%">
                  <c:v>0.104444444444444</c:v>
                </c:pt>
                <c:pt idx="98" formatCode="0.0%">
                  <c:v>0.113914924297044</c:v>
                </c:pt>
                <c:pt idx="99" formatCode="0.0%">
                  <c:v>0.114202049780381</c:v>
                </c:pt>
                <c:pt idx="100" formatCode="0.0%">
                  <c:v>0.11294964028777</c:v>
                </c:pt>
                <c:pt idx="101" formatCode="0.0%">
                  <c:v>0.118582791033984</c:v>
                </c:pt>
                <c:pt idx="102" formatCode="0.0%">
                  <c:v>0.121167883211679</c:v>
                </c:pt>
                <c:pt idx="103" formatCode="0.0%">
                  <c:v>0.132200886262925</c:v>
                </c:pt>
                <c:pt idx="104" formatCode="0.0%">
                  <c:v>0.132286995515695</c:v>
                </c:pt>
                <c:pt idx="105" formatCode="0.0%">
                  <c:v>0.134955752212389</c:v>
                </c:pt>
                <c:pt idx="106" formatCode="0.0%">
                  <c:v>0.139249639249639</c:v>
                </c:pt>
                <c:pt idx="107" formatCode="0.0%">
                  <c:v>0.142028985507246</c:v>
                </c:pt>
                <c:pt idx="108" formatCode="0.0%">
                  <c:v>0.135036496350365</c:v>
                </c:pt>
                <c:pt idx="109" formatCode="0.0%">
                  <c:v>0.128260869565217</c:v>
                </c:pt>
                <c:pt idx="110" formatCode="0.0%">
                  <c:v>0.108882521489971</c:v>
                </c:pt>
                <c:pt idx="111" formatCode="0.0%">
                  <c:v>0.0964851826326671</c:v>
                </c:pt>
                <c:pt idx="112" formatCode="0.0%">
                  <c:v>0.0903098220171391</c:v>
                </c:pt>
                <c:pt idx="113" formatCode="0.0%">
                  <c:v>0.0852417302798982</c:v>
                </c:pt>
                <c:pt idx="114" formatCode="0.0%">
                  <c:v>0.0938063740228503</c:v>
                </c:pt>
                <c:pt idx="115" formatCode="0.0%">
                  <c:v>0.0932400932400932</c:v>
                </c:pt>
                <c:pt idx="116" formatCode="0.0%">
                  <c:v>0.0952109464082098</c:v>
                </c:pt>
                <c:pt idx="117" formatCode="0.0%">
                  <c:v>0.0911174785100286</c:v>
                </c:pt>
                <c:pt idx="118" formatCode="0.0%">
                  <c:v>0.0926553672316384</c:v>
                </c:pt>
                <c:pt idx="119" formatCode="0.0%">
                  <c:v>0.094563986409966</c:v>
                </c:pt>
                <c:pt idx="120" formatCode="0.0%">
                  <c:v>0.0997134670487106</c:v>
                </c:pt>
                <c:pt idx="121" formatCode="0.0%">
                  <c:v>0.0982931135962331</c:v>
                </c:pt>
                <c:pt idx="122" formatCode="0.0%">
                  <c:v>0.107407407407407</c:v>
                </c:pt>
                <c:pt idx="123" formatCode="0.0%">
                  <c:v>0.114942528735632</c:v>
                </c:pt>
                <c:pt idx="124" formatCode="0.0%">
                  <c:v>0.118037135278515</c:v>
                </c:pt>
                <c:pt idx="125" formatCode="0.0%">
                  <c:v>0.118151815181518</c:v>
                </c:pt>
                <c:pt idx="126" formatCode="0.0%">
                  <c:v>0.110308601444517</c:v>
                </c:pt>
                <c:pt idx="127" formatCode="0.0%">
                  <c:v>0.102779573367809</c:v>
                </c:pt>
                <c:pt idx="128" formatCode="0.0%">
                  <c:v>0.0982256020278834</c:v>
                </c:pt>
                <c:pt idx="129" formatCode="0.0%">
                  <c:v>0.109170305676856</c:v>
                </c:pt>
                <c:pt idx="130" formatCode="0.0%">
                  <c:v>0.106329113924051</c:v>
                </c:pt>
                <c:pt idx="131" formatCode="0.0%">
                  <c:v>0.106531388712746</c:v>
                </c:pt>
                <c:pt idx="132" formatCode="0.0%">
                  <c:v>0.111607142857143</c:v>
                </c:pt>
                <c:pt idx="133" formatCode="0.0%">
                  <c:v>0.111533586818758</c:v>
                </c:pt>
                <c:pt idx="134" formatCode="0.0%">
                  <c:v>0.110068792995622</c:v>
                </c:pt>
                <c:pt idx="135" formatCode="0.0%">
                  <c:v>0.108814589665653</c:v>
                </c:pt>
                <c:pt idx="136" formatCode="0.0%">
                  <c:v>0.114093959731544</c:v>
                </c:pt>
                <c:pt idx="137" formatCode="0.0%">
                  <c:v>0.113510178901912</c:v>
                </c:pt>
                <c:pt idx="138" formatCode="0.0%">
                  <c:v>0.110619469026549</c:v>
                </c:pt>
                <c:pt idx="139" formatCode="0.0%">
                  <c:v>0.109615384615385</c:v>
                </c:pt>
                <c:pt idx="140" formatCode="0.0%">
                  <c:v>0.110241356816699</c:v>
                </c:pt>
                <c:pt idx="141" formatCode="0.0%">
                  <c:v>0.0989232839838493</c:v>
                </c:pt>
                <c:pt idx="142" formatCode="0.0%">
                  <c:v>0.0950441276306856</c:v>
                </c:pt>
                <c:pt idx="143" formatCode="0.0%">
                  <c:v>0.0995850622406639</c:v>
                </c:pt>
                <c:pt idx="144" formatCode="0.0%">
                  <c:v>0.0917941585535466</c:v>
                </c:pt>
                <c:pt idx="145" formatCode="0.0%">
                  <c:v>0.093070652173913</c:v>
                </c:pt>
                <c:pt idx="146" formatCode="0.0%">
                  <c:v>0.0920080591000672</c:v>
                </c:pt>
                <c:pt idx="147" formatCode="0.0%">
                  <c:v>0.0934903047091413</c:v>
                </c:pt>
              </c:numCache>
            </c:numRef>
          </c:val>
          <c:smooth val="0"/>
          <c:extLst xmlns:c16r2="http://schemas.microsoft.com/office/drawing/2015/06/chart">
            <c:ext xmlns:c16="http://schemas.microsoft.com/office/drawing/2014/chart" uri="{C3380CC4-5D6E-409C-BE32-E72D297353CC}">
              <c16:uniqueId val="{00000000-B6C6-4BEA-A1D5-6BED8778B73A}"/>
            </c:ext>
          </c:extLst>
        </c:ser>
        <c:ser>
          <c:idx val="1"/>
          <c:order val="1"/>
          <c:tx>
            <c:strRef>
              <c:f>'Unemployment Ed'!$D$1</c:f>
              <c:strCache>
                <c:ptCount val="1"/>
                <c:pt idx="0">
                  <c:v>HS Diploma</c:v>
                </c:pt>
              </c:strCache>
            </c:strRef>
          </c:tx>
          <c:marker>
            <c:symbol val="none"/>
          </c:marker>
          <c:cat>
            <c:numRef>
              <c:f>'Unemployment Ed'!$A$2:$A$159</c:f>
              <c:numCache>
                <c:formatCode>mmm\-yy</c:formatCode>
                <c:ptCount val="15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Ed'!$D$2:$D$159</c:f>
              <c:numCache>
                <c:formatCode>General</c:formatCode>
                <c:ptCount val="158"/>
                <c:pt idx="3" formatCode="0.0%">
                  <c:v>0.0434782608695652</c:v>
                </c:pt>
                <c:pt idx="4" formatCode="0.0%">
                  <c:v>0.0425108763206961</c:v>
                </c:pt>
                <c:pt idx="5" formatCode="0.0%">
                  <c:v>0.0416614380725311</c:v>
                </c:pt>
                <c:pt idx="6" formatCode="0.0%">
                  <c:v>0.0424463142031898</c:v>
                </c:pt>
                <c:pt idx="7" formatCode="0.0%">
                  <c:v>0.0398028809704321</c:v>
                </c:pt>
                <c:pt idx="8" formatCode="0.0%">
                  <c:v>0.0403734544536967</c:v>
                </c:pt>
                <c:pt idx="9" formatCode="0.0%">
                  <c:v>0.0417986067131096</c:v>
                </c:pt>
                <c:pt idx="10" formatCode="0.0%">
                  <c:v>0.0434339574576487</c:v>
                </c:pt>
                <c:pt idx="11" formatCode="0.0%">
                  <c:v>0.046337438110956</c:v>
                </c:pt>
                <c:pt idx="12" formatCode="0.0%">
                  <c:v>0.0474060822898032</c:v>
                </c:pt>
                <c:pt idx="13" formatCode="0.0%">
                  <c:v>0.0483556479916808</c:v>
                </c:pt>
                <c:pt idx="14" formatCode="0.0%">
                  <c:v>0.0463497899159664</c:v>
                </c:pt>
                <c:pt idx="15" formatCode="0.0%">
                  <c:v>0.0513950073421439</c:v>
                </c:pt>
                <c:pt idx="16" formatCode="0.0%">
                  <c:v>0.053671562082777</c:v>
                </c:pt>
                <c:pt idx="17" formatCode="0.0%">
                  <c:v>0.0545115287218446</c:v>
                </c:pt>
                <c:pt idx="18" formatCode="0.0%">
                  <c:v>0.0548</c:v>
                </c:pt>
                <c:pt idx="19" formatCode="0.0%">
                  <c:v>0.0560735215769845</c:v>
                </c:pt>
                <c:pt idx="20" formatCode="0.0%">
                  <c:v>0.0579227696404794</c:v>
                </c:pt>
                <c:pt idx="21" formatCode="0.0%">
                  <c:v>0.0583277591973244</c:v>
                </c:pt>
                <c:pt idx="22" formatCode="0.0%">
                  <c:v>0.0604963112005366</c:v>
                </c:pt>
                <c:pt idx="23" formatCode="0.0%">
                  <c:v>0.0635564570655848</c:v>
                </c:pt>
                <c:pt idx="24" formatCode="0.0%">
                  <c:v>0.0654867256637168</c:v>
                </c:pt>
                <c:pt idx="25" formatCode="0.0%">
                  <c:v>0.0677897024860753</c:v>
                </c:pt>
                <c:pt idx="26" formatCode="0.0%">
                  <c:v>0.0680513801585133</c:v>
                </c:pt>
                <c:pt idx="27" formatCode="0.0%">
                  <c:v>0.0650239561943874</c:v>
                </c:pt>
                <c:pt idx="28" formatCode="0.0%">
                  <c:v>0.0629609396339798</c:v>
                </c:pt>
                <c:pt idx="29" formatCode="0.0%">
                  <c:v>0.0631220177232447</c:v>
                </c:pt>
                <c:pt idx="30" formatCode="0.0%">
                  <c:v>0.0630092341118957</c:v>
                </c:pt>
                <c:pt idx="31" formatCode="0.0%">
                  <c:v>0.0613976033391679</c:v>
                </c:pt>
                <c:pt idx="32" formatCode="0.0%">
                  <c:v>0.0606101150655606</c:v>
                </c:pt>
                <c:pt idx="33" formatCode="0.0%">
                  <c:v>0.0592514217696072</c:v>
                </c:pt>
                <c:pt idx="34" formatCode="0.0%">
                  <c:v>0.0570111915734036</c:v>
                </c:pt>
                <c:pt idx="35" formatCode="0.0%">
                  <c:v>0.052935767765664</c:v>
                </c:pt>
                <c:pt idx="36" formatCode="0.0%">
                  <c:v>0.0523415977961433</c:v>
                </c:pt>
                <c:pt idx="37" formatCode="0.0%">
                  <c:v>0.0512820512820513</c:v>
                </c:pt>
                <c:pt idx="38" formatCode="0.0%">
                  <c:v>0.051799130090945</c:v>
                </c:pt>
                <c:pt idx="39" formatCode="0.0%">
                  <c:v>0.0541039852203748</c:v>
                </c:pt>
                <c:pt idx="40" formatCode="0.0%">
                  <c:v>0.0568814638027048</c:v>
                </c:pt>
                <c:pt idx="41" formatCode="0.0%">
                  <c:v>0.0570362473347548</c:v>
                </c:pt>
                <c:pt idx="42" formatCode="0.0%">
                  <c:v>0.0573476702508961</c:v>
                </c:pt>
                <c:pt idx="43" formatCode="0.0%">
                  <c:v>0.0579825258141382</c:v>
                </c:pt>
                <c:pt idx="44" formatCode="0.0%">
                  <c:v>0.0589476460503759</c:v>
                </c:pt>
                <c:pt idx="45" formatCode="0.0%">
                  <c:v>0.0613245033112583</c:v>
                </c:pt>
                <c:pt idx="46" formatCode="0.0%">
                  <c:v>0.0671879141266896</c:v>
                </c:pt>
                <c:pt idx="47" formatCode="0.0%">
                  <c:v>0.0741531074953321</c:v>
                </c:pt>
                <c:pt idx="48" formatCode="0.0%">
                  <c:v>0.0814154582945324</c:v>
                </c:pt>
                <c:pt idx="49" formatCode="0.0%">
                  <c:v>0.0878055260361318</c:v>
                </c:pt>
                <c:pt idx="50" formatCode="0.0%">
                  <c:v>0.0930753027909426</c:v>
                </c:pt>
                <c:pt idx="51" formatCode="0.0%">
                  <c:v>0.0968705362939878</c:v>
                </c:pt>
                <c:pt idx="52" formatCode="0.0%">
                  <c:v>0.0981705745941767</c:v>
                </c:pt>
                <c:pt idx="53" formatCode="0.0%">
                  <c:v>0.100281401893067</c:v>
                </c:pt>
                <c:pt idx="54" formatCode="0.0%">
                  <c:v>0.102801336417373</c:v>
                </c:pt>
                <c:pt idx="55" formatCode="0.0%">
                  <c:v>0.107133626260016</c:v>
                </c:pt>
                <c:pt idx="56" formatCode="0.0%">
                  <c:v>0.110085781128152</c:v>
                </c:pt>
                <c:pt idx="57" formatCode="0.0%">
                  <c:v>0.110505836575876</c:v>
                </c:pt>
                <c:pt idx="58" formatCode="0.0%">
                  <c:v>0.110505836575876</c:v>
                </c:pt>
                <c:pt idx="59" formatCode="0.0%">
                  <c:v>0.107555555555556</c:v>
                </c:pt>
                <c:pt idx="60" formatCode="0.0%">
                  <c:v>0.105838041431262</c:v>
                </c:pt>
                <c:pt idx="61" formatCode="0.0%">
                  <c:v>0.107654013690106</c:v>
                </c:pt>
                <c:pt idx="62" formatCode="0.0%">
                  <c:v>0.107749535027898</c:v>
                </c:pt>
                <c:pt idx="63" formatCode="0.0%">
                  <c:v>0.10755633013818</c:v>
                </c:pt>
                <c:pt idx="64" formatCode="0.0%">
                  <c:v>0.111000124859533</c:v>
                </c:pt>
                <c:pt idx="65" formatCode="0.0%">
                  <c:v>0.11084579615433</c:v>
                </c:pt>
                <c:pt idx="66" formatCode="0.0%">
                  <c:v>0.112654710785552</c:v>
                </c:pt>
                <c:pt idx="67" formatCode="0.0%">
                  <c:v>0.111181864493123</c:v>
                </c:pt>
                <c:pt idx="68" formatCode="0.0%">
                  <c:v>0.10797213622291</c:v>
                </c:pt>
                <c:pt idx="69" formatCode="0.0%">
                  <c:v>0.107896794370602</c:v>
                </c:pt>
                <c:pt idx="70" formatCode="0.0%">
                  <c:v>0.107732634338139</c:v>
                </c:pt>
                <c:pt idx="71" formatCode="0.0%">
                  <c:v>0.105427567356501</c:v>
                </c:pt>
                <c:pt idx="72" formatCode="0.0%">
                  <c:v>0.102841501564129</c:v>
                </c:pt>
                <c:pt idx="73" formatCode="0.0%">
                  <c:v>0.0988867059593975</c:v>
                </c:pt>
                <c:pt idx="74" formatCode="0.0%">
                  <c:v>0.10019749835418</c:v>
                </c:pt>
                <c:pt idx="75" formatCode="0.0%">
                  <c:v>0.0975642043950225</c:v>
                </c:pt>
                <c:pt idx="76" formatCode="0.0%">
                  <c:v>0.0907282132908874</c:v>
                </c:pt>
                <c:pt idx="77" formatCode="0.0%">
                  <c:v>0.0895976707252515</c:v>
                </c:pt>
                <c:pt idx="78" formatCode="0.0%">
                  <c:v>0.0875033095048981</c:v>
                </c:pt>
                <c:pt idx="79" formatCode="0.0%">
                  <c:v>0.0892360651396796</c:v>
                </c:pt>
                <c:pt idx="80" formatCode="0.0%">
                  <c:v>0.0927099841521395</c:v>
                </c:pt>
                <c:pt idx="81" formatCode="0.0%">
                  <c:v>0.0933052187664734</c:v>
                </c:pt>
                <c:pt idx="82" formatCode="0.0%">
                  <c:v>0.0940738772256178</c:v>
                </c:pt>
                <c:pt idx="83" formatCode="0.0%">
                  <c:v>0.0925247591914259</c:v>
                </c:pt>
                <c:pt idx="84" formatCode="0.0%">
                  <c:v>0.0896637608966376</c:v>
                </c:pt>
                <c:pt idx="85" formatCode="0.0%">
                  <c:v>0.0868590641636313</c:v>
                </c:pt>
                <c:pt idx="86" formatCode="0.0%">
                  <c:v>0.0796812749003984</c:v>
                </c:pt>
                <c:pt idx="87" formatCode="0.0%">
                  <c:v>0.0780780780780781</c:v>
                </c:pt>
                <c:pt idx="88" formatCode="0.0%">
                  <c:v>0.0802292263610315</c:v>
                </c:pt>
                <c:pt idx="89" formatCode="0.0%">
                  <c:v>0.0808211312087281</c:v>
                </c:pt>
                <c:pt idx="90" formatCode="0.0%">
                  <c:v>0.0849580190693041</c:v>
                </c:pt>
                <c:pt idx="91" formatCode="0.0%">
                  <c:v>0.0845904412801353</c:v>
                </c:pt>
                <c:pt idx="92" formatCode="0.0%">
                  <c:v>0.0837417728609438</c:v>
                </c:pt>
                <c:pt idx="93" formatCode="0.0%">
                  <c:v>0.0836802664446295</c:v>
                </c:pt>
                <c:pt idx="94" formatCode="0.0%">
                  <c:v>0.0824145534729879</c:v>
                </c:pt>
                <c:pt idx="95" formatCode="0.0%">
                  <c:v>0.0811742006615215</c:v>
                </c:pt>
                <c:pt idx="96" formatCode="0.0%">
                  <c:v>0.080556320572845</c:v>
                </c:pt>
                <c:pt idx="97" formatCode="0.0%">
                  <c:v>0.0781983973473335</c:v>
                </c:pt>
                <c:pt idx="98" formatCode="0.0%">
                  <c:v>0.0802799505969535</c:v>
                </c:pt>
                <c:pt idx="99" formatCode="0.0%">
                  <c:v>0.0810994693155532</c:v>
                </c:pt>
                <c:pt idx="100" formatCode="0.0%">
                  <c:v>0.0810994693155532</c:v>
                </c:pt>
                <c:pt idx="101" formatCode="0.0%">
                  <c:v>0.081696672122204</c:v>
                </c:pt>
                <c:pt idx="102" formatCode="0.0%">
                  <c:v>0.0749104929771413</c:v>
                </c:pt>
                <c:pt idx="103" formatCode="0.0%">
                  <c:v>0.0725287034444133</c:v>
                </c:pt>
                <c:pt idx="104" formatCode="0.0%">
                  <c:v>0.0713171699985822</c:v>
                </c:pt>
                <c:pt idx="105" formatCode="0.0%">
                  <c:v>0.0701454234388366</c:v>
                </c:pt>
                <c:pt idx="106" formatCode="0.0%">
                  <c:v>0.0715210821700964</c:v>
                </c:pt>
                <c:pt idx="107" formatCode="0.0%">
                  <c:v>0.0731074260994953</c:v>
                </c:pt>
                <c:pt idx="108" formatCode="0.0%">
                  <c:v>0.0705781093099986</c:v>
                </c:pt>
                <c:pt idx="109" formatCode="0.0%">
                  <c:v>0.0697641172265904</c:v>
                </c:pt>
                <c:pt idx="110" formatCode="0.0%">
                  <c:v>0.0686567164179104</c:v>
                </c:pt>
                <c:pt idx="111" formatCode="0.0%">
                  <c:v>0.0675213675213675</c:v>
                </c:pt>
                <c:pt idx="112" formatCode="0.0%">
                  <c:v>0.0641080925686359</c:v>
                </c:pt>
                <c:pt idx="113" formatCode="0.0%">
                  <c:v>0.0602287534385406</c:v>
                </c:pt>
                <c:pt idx="114" formatCode="0.0%">
                  <c:v>0.0615139672890433</c:v>
                </c:pt>
                <c:pt idx="115" formatCode="0.0%">
                  <c:v>0.0619494584837545</c:v>
                </c:pt>
                <c:pt idx="116" formatCode="0.0%">
                  <c:v>0.060671256454389</c:v>
                </c:pt>
                <c:pt idx="117" formatCode="0.0%">
                  <c:v>0.0582441113490364</c:v>
                </c:pt>
                <c:pt idx="118" formatCode="0.0%">
                  <c:v>0.0566841880948998</c:v>
                </c:pt>
                <c:pt idx="119" formatCode="0.0%">
                  <c:v>0.0522662889518414</c:v>
                </c:pt>
                <c:pt idx="120" formatCode="0.0%">
                  <c:v>0.0543694847708511</c:v>
                </c:pt>
                <c:pt idx="121" formatCode="0.0%">
                  <c:v>0.0557706093189964</c:v>
                </c:pt>
                <c:pt idx="122" formatCode="0.0%">
                  <c:v>0.0530794749747584</c:v>
                </c:pt>
                <c:pt idx="123" formatCode="0.0%">
                  <c:v>0.051233671988389</c:v>
                </c:pt>
                <c:pt idx="124" formatCode="0.0%">
                  <c:v>0.0518164712693588</c:v>
                </c:pt>
                <c:pt idx="125" formatCode="0.0%">
                  <c:v>0.0534582132564841</c:v>
                </c:pt>
                <c:pt idx="126" formatCode="0.0%">
                  <c:v>0.0532115412498188</c:v>
                </c:pt>
                <c:pt idx="127" formatCode="0.0%">
                  <c:v>0.0542658154381892</c:v>
                </c:pt>
                <c:pt idx="128" formatCode="0.0%">
                  <c:v>0.0552961774146484</c:v>
                </c:pt>
                <c:pt idx="129" formatCode="0.0%">
                  <c:v>0.0577543242450894</c:v>
                </c:pt>
                <c:pt idx="130" formatCode="0.0%">
                  <c:v>0.0585043988269795</c:v>
                </c:pt>
                <c:pt idx="131" formatCode="0.0%">
                  <c:v>0.0604596691553213</c:v>
                </c:pt>
                <c:pt idx="132" formatCode="0.0%">
                  <c:v>0.0587976539589443</c:v>
                </c:pt>
                <c:pt idx="133" formatCode="0.0%">
                  <c:v>0.0582010582010582</c:v>
                </c:pt>
                <c:pt idx="134" formatCode="0.0%">
                  <c:v>0.0610843197428029</c:v>
                </c:pt>
                <c:pt idx="135" formatCode="0.0%">
                  <c:v>0.0609684947491249</c:v>
                </c:pt>
                <c:pt idx="136" formatCode="0.0%">
                  <c:v>0.0596383785360163</c:v>
                </c:pt>
                <c:pt idx="137" formatCode="0.0%">
                  <c:v>0.0567571490782407</c:v>
                </c:pt>
                <c:pt idx="138" formatCode="0.0%">
                  <c:v>0.0535714285714286</c:v>
                </c:pt>
                <c:pt idx="139" formatCode="0.0%">
                  <c:v>0.0499139414802065</c:v>
                </c:pt>
                <c:pt idx="140" formatCode="0.0%">
                  <c:v>0.0472982657302566</c:v>
                </c:pt>
                <c:pt idx="141" formatCode="0.0%">
                  <c:v>0.0454480080540774</c:v>
                </c:pt>
                <c:pt idx="142" formatCode="0.0%">
                  <c:v>0.0402935674197726</c:v>
                </c:pt>
                <c:pt idx="143" formatCode="0.0%">
                  <c:v>0.0375668256032365</c:v>
                </c:pt>
                <c:pt idx="144" formatCode="0.0%">
                  <c:v>0.0369730973960581</c:v>
                </c:pt>
                <c:pt idx="145" formatCode="0.0%">
                  <c:v>0.0358059914407989</c:v>
                </c:pt>
                <c:pt idx="146" formatCode="0.0%">
                  <c:v>0.0343053173241853</c:v>
                </c:pt>
                <c:pt idx="147" formatCode="0.0%">
                  <c:v>0.0356435643564356</c:v>
                </c:pt>
              </c:numCache>
            </c:numRef>
          </c:val>
          <c:smooth val="0"/>
          <c:extLst xmlns:c16r2="http://schemas.microsoft.com/office/drawing/2015/06/chart">
            <c:ext xmlns:c16="http://schemas.microsoft.com/office/drawing/2014/chart" uri="{C3380CC4-5D6E-409C-BE32-E72D297353CC}">
              <c16:uniqueId val="{00000001-B6C6-4BEA-A1D5-6BED8778B73A}"/>
            </c:ext>
          </c:extLst>
        </c:ser>
        <c:ser>
          <c:idx val="2"/>
          <c:order val="2"/>
          <c:tx>
            <c:strRef>
              <c:f>'Unemployment Ed'!$F$1</c:f>
              <c:strCache>
                <c:ptCount val="1"/>
                <c:pt idx="0">
                  <c:v>Some College or Associates</c:v>
                </c:pt>
              </c:strCache>
            </c:strRef>
          </c:tx>
          <c:marker>
            <c:symbol val="none"/>
          </c:marker>
          <c:cat>
            <c:numRef>
              <c:f>'Unemployment Ed'!$A$2:$A$159</c:f>
              <c:numCache>
                <c:formatCode>mmm\-yy</c:formatCode>
                <c:ptCount val="15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Ed'!$F$2:$F$159</c:f>
              <c:numCache>
                <c:formatCode>General</c:formatCode>
                <c:ptCount val="158"/>
                <c:pt idx="3" formatCode="0.0%">
                  <c:v>0.0431076081711436</c:v>
                </c:pt>
                <c:pt idx="4" formatCode="0.0%">
                  <c:v>0.0436381074168798</c:v>
                </c:pt>
                <c:pt idx="5" formatCode="0.0%">
                  <c:v>0.0437001594896332</c:v>
                </c:pt>
                <c:pt idx="6" formatCode="0.0%">
                  <c:v>0.042215088282504</c:v>
                </c:pt>
                <c:pt idx="7" formatCode="0.0%">
                  <c:v>0.0400129596630488</c:v>
                </c:pt>
                <c:pt idx="8" formatCode="0.0%">
                  <c:v>0.0402924451665313</c:v>
                </c:pt>
                <c:pt idx="9" formatCode="0.0%">
                  <c:v>0.0407864803379916</c:v>
                </c:pt>
                <c:pt idx="10" formatCode="0.0%">
                  <c:v>0.0421154155280501</c:v>
                </c:pt>
                <c:pt idx="11" formatCode="0.0%">
                  <c:v>0.042271494656245</c:v>
                </c:pt>
                <c:pt idx="12" formatCode="0.0%">
                  <c:v>0.0422134387351779</c:v>
                </c:pt>
                <c:pt idx="13" formatCode="0.0%">
                  <c:v>0.0426838872263349</c:v>
                </c:pt>
                <c:pt idx="14" formatCode="0.0%">
                  <c:v>0.0453105196451204</c:v>
                </c:pt>
                <c:pt idx="15" formatCode="0.0%">
                  <c:v>0.0476037826574772</c:v>
                </c:pt>
                <c:pt idx="16" formatCode="0.0%">
                  <c:v>0.0478359908883827</c:v>
                </c:pt>
                <c:pt idx="17" formatCode="0.0%">
                  <c:v>0.0463696369636964</c:v>
                </c:pt>
                <c:pt idx="18" formatCode="0.0%">
                  <c:v>0.0447512893029446</c:v>
                </c:pt>
                <c:pt idx="19" formatCode="0.0%">
                  <c:v>0.045462087273934</c:v>
                </c:pt>
                <c:pt idx="20" formatCode="0.0%">
                  <c:v>0.0468672915638875</c:v>
                </c:pt>
                <c:pt idx="21" formatCode="0.0%">
                  <c:v>0.0464361097580776</c:v>
                </c:pt>
                <c:pt idx="22" formatCode="0.0%">
                  <c:v>0.0473247682550008</c:v>
                </c:pt>
                <c:pt idx="23" formatCode="0.0%">
                  <c:v>0.0483818241255312</c:v>
                </c:pt>
                <c:pt idx="24" formatCode="0.0%">
                  <c:v>0.0467584148565744</c:v>
                </c:pt>
                <c:pt idx="25" formatCode="0.0%">
                  <c:v>0.0473701955495617</c:v>
                </c:pt>
                <c:pt idx="26" formatCode="0.0%">
                  <c:v>0.0446974847042828</c:v>
                </c:pt>
                <c:pt idx="27" formatCode="0.0%">
                  <c:v>0.0458248472505092</c:v>
                </c:pt>
                <c:pt idx="28" formatCode="0.0%">
                  <c:v>0.0477314892899309</c:v>
                </c:pt>
                <c:pt idx="29" formatCode="0.0%">
                  <c:v>0.048804780876494</c:v>
                </c:pt>
                <c:pt idx="30" formatCode="0.0%">
                  <c:v>0.0510372077708265</c:v>
                </c:pt>
                <c:pt idx="31" formatCode="0.0%">
                  <c:v>0.0514693674248713</c:v>
                </c:pt>
                <c:pt idx="32" formatCode="0.0%">
                  <c:v>0.0498167277574142</c:v>
                </c:pt>
                <c:pt idx="33" formatCode="0.0%">
                  <c:v>0.0500589920782067</c:v>
                </c:pt>
                <c:pt idx="34" formatCode="0.0%">
                  <c:v>0.0489427012278308</c:v>
                </c:pt>
                <c:pt idx="35" formatCode="0.0%">
                  <c:v>0.0473484848484849</c:v>
                </c:pt>
                <c:pt idx="36" formatCode="0.0%">
                  <c:v>0.0463667820069204</c:v>
                </c:pt>
                <c:pt idx="37" formatCode="0.0%">
                  <c:v>0.042827657378741</c:v>
                </c:pt>
                <c:pt idx="38" formatCode="0.0%">
                  <c:v>0.0413828337874659</c:v>
                </c:pt>
                <c:pt idx="39" formatCode="0.0%">
                  <c:v>0.0381512605042017</c:v>
                </c:pt>
                <c:pt idx="40" formatCode="0.0%">
                  <c:v>0.0358452817605869</c:v>
                </c:pt>
                <c:pt idx="41" formatCode="0.0%">
                  <c:v>0.0374110246647906</c:v>
                </c:pt>
                <c:pt idx="42" formatCode="0.0%">
                  <c:v>0.0357613711272248</c:v>
                </c:pt>
                <c:pt idx="43" formatCode="0.0%">
                  <c:v>0.0367213114754098</c:v>
                </c:pt>
                <c:pt idx="44" formatCode="0.0%">
                  <c:v>0.0365410052910053</c:v>
                </c:pt>
                <c:pt idx="45" formatCode="0.0%">
                  <c:v>0.0358982881834801</c:v>
                </c:pt>
                <c:pt idx="46" formatCode="0.0%">
                  <c:v>0.0355304665449112</c:v>
                </c:pt>
                <c:pt idx="47" formatCode="0.0%">
                  <c:v>0.0366414722313506</c:v>
                </c:pt>
                <c:pt idx="48" formatCode="0.0%">
                  <c:v>0.0364286875914783</c:v>
                </c:pt>
                <c:pt idx="49" formatCode="0.0%">
                  <c:v>0.0372220431840155</c:v>
                </c:pt>
                <c:pt idx="50" formatCode="0.0%">
                  <c:v>0.0383499838865614</c:v>
                </c:pt>
                <c:pt idx="51" formatCode="0.0%">
                  <c:v>0.0427115353502669</c:v>
                </c:pt>
                <c:pt idx="52" formatCode="0.0%">
                  <c:v>0.0477423531315747</c:v>
                </c:pt>
                <c:pt idx="53" formatCode="0.0%">
                  <c:v>0.0519692760254944</c:v>
                </c:pt>
                <c:pt idx="54" formatCode="0.0%">
                  <c:v>0.0592137194628701</c:v>
                </c:pt>
                <c:pt idx="55" formatCode="0.0%">
                  <c:v>0.0645986568596099</c:v>
                </c:pt>
                <c:pt idx="56" formatCode="0.0%">
                  <c:v>0.0708972938756133</c:v>
                </c:pt>
                <c:pt idx="57" formatCode="0.0%">
                  <c:v>0.0742016280525986</c:v>
                </c:pt>
                <c:pt idx="58" formatCode="0.0%">
                  <c:v>0.0742016280525986</c:v>
                </c:pt>
                <c:pt idx="59" formatCode="0.0%">
                  <c:v>0.0825518831667948</c:v>
                </c:pt>
                <c:pt idx="60" formatCode="0.0%">
                  <c:v>0.0900430239704979</c:v>
                </c:pt>
                <c:pt idx="61" formatCode="0.0%">
                  <c:v>0.0914652799021107</c:v>
                </c:pt>
                <c:pt idx="62" formatCode="0.0%">
                  <c:v>0.0930232558139535</c:v>
                </c:pt>
                <c:pt idx="63" formatCode="0.0%">
                  <c:v>0.0945061634454421</c:v>
                </c:pt>
                <c:pt idx="64" formatCode="0.0%">
                  <c:v>0.0942226255293406</c:v>
                </c:pt>
                <c:pt idx="65" formatCode="0.0%">
                  <c:v>0.0927201917315758</c:v>
                </c:pt>
                <c:pt idx="66" formatCode="0.0%">
                  <c:v>0.0931974827689542</c:v>
                </c:pt>
                <c:pt idx="67" formatCode="0.0%">
                  <c:v>0.0909766612159952</c:v>
                </c:pt>
                <c:pt idx="68" formatCode="0.0%">
                  <c:v>0.0907879146919431</c:v>
                </c:pt>
                <c:pt idx="69" formatCode="0.0%">
                  <c:v>0.0908688597138221</c:v>
                </c:pt>
                <c:pt idx="70" formatCode="0.0%">
                  <c:v>0.0921325051759834</c:v>
                </c:pt>
                <c:pt idx="71" formatCode="0.0%">
                  <c:v>0.0881044200533966</c:v>
                </c:pt>
                <c:pt idx="72" formatCode="0.0%">
                  <c:v>0.0844694724362774</c:v>
                </c:pt>
                <c:pt idx="73" formatCode="0.0%">
                  <c:v>0.0860375111640369</c:v>
                </c:pt>
                <c:pt idx="74" formatCode="0.0%">
                  <c:v>0.0844484091584895</c:v>
                </c:pt>
                <c:pt idx="75" formatCode="0.0%">
                  <c:v>0.079154887665526</c:v>
                </c:pt>
                <c:pt idx="76" formatCode="0.0%">
                  <c:v>0.0747663551401869</c:v>
                </c:pt>
                <c:pt idx="77" formatCode="0.0%">
                  <c:v>0.0727272727272727</c:v>
                </c:pt>
                <c:pt idx="78" formatCode="0.0%">
                  <c:v>0.0704267832906047</c:v>
                </c:pt>
                <c:pt idx="79" formatCode="0.0%">
                  <c:v>0.0691554467564259</c:v>
                </c:pt>
                <c:pt idx="80" formatCode="0.0%">
                  <c:v>0.0670055452865065</c:v>
                </c:pt>
                <c:pt idx="81" formatCode="0.0%">
                  <c:v>0.0688002473716759</c:v>
                </c:pt>
                <c:pt idx="82" formatCode="0.0%">
                  <c:v>0.0659984579799538</c:v>
                </c:pt>
                <c:pt idx="83" formatCode="0.0%">
                  <c:v>0.067360685854256</c:v>
                </c:pt>
                <c:pt idx="84" formatCode="0.0%">
                  <c:v>0.0680468868929822</c:v>
                </c:pt>
                <c:pt idx="85" formatCode="0.0%">
                  <c:v>0.0673559373574578</c:v>
                </c:pt>
                <c:pt idx="86" formatCode="0.0%">
                  <c:v>0.0690909090909091</c:v>
                </c:pt>
                <c:pt idx="87" formatCode="0.0%">
                  <c:v>0.0719053398058252</c:v>
                </c:pt>
                <c:pt idx="88" formatCode="0.0%">
                  <c:v>0.0728162765794707</c:v>
                </c:pt>
                <c:pt idx="89" formatCode="0.0%">
                  <c:v>0.0735653235653236</c:v>
                </c:pt>
                <c:pt idx="90" formatCode="0.0%">
                  <c:v>0.0722653278563822</c:v>
                </c:pt>
                <c:pt idx="91" formatCode="0.0%">
                  <c:v>0.0712437205054042</c:v>
                </c:pt>
                <c:pt idx="92" formatCode="0.0%">
                  <c:v>0.0713520134742</c:v>
                </c:pt>
                <c:pt idx="93" formatCode="0.0%">
                  <c:v>0.069242658423493</c:v>
                </c:pt>
                <c:pt idx="94" formatCode="0.0%">
                  <c:v>0.0720861288812607</c:v>
                </c:pt>
                <c:pt idx="95" formatCode="0.0%">
                  <c:v>0.0746011886143259</c:v>
                </c:pt>
                <c:pt idx="96" formatCode="0.0%">
                  <c:v>0.0740450845335003</c:v>
                </c:pt>
                <c:pt idx="97" formatCode="0.0%">
                  <c:v>0.0741551939924906</c:v>
                </c:pt>
                <c:pt idx="98" formatCode="0.0%">
                  <c:v>0.0767067645680363</c:v>
                </c:pt>
                <c:pt idx="99" formatCode="0.0%">
                  <c:v>0.0769837513803439</c:v>
                </c:pt>
                <c:pt idx="100" formatCode="0.0%">
                  <c:v>0.0790426704455991</c:v>
                </c:pt>
                <c:pt idx="101" formatCode="0.0%">
                  <c:v>0.0788976377952756</c:v>
                </c:pt>
                <c:pt idx="102" formatCode="0.0%">
                  <c:v>0.0773428972399813</c:v>
                </c:pt>
                <c:pt idx="103" formatCode="0.0%">
                  <c:v>0.0768994627782041</c:v>
                </c:pt>
                <c:pt idx="104" formatCode="0.0%">
                  <c:v>0.0758547008547009</c:v>
                </c:pt>
                <c:pt idx="105" formatCode="0.0%">
                  <c:v>0.0766880537732967</c:v>
                </c:pt>
                <c:pt idx="106" formatCode="0.0%">
                  <c:v>0.0753361858190709</c:v>
                </c:pt>
                <c:pt idx="107" formatCode="0.0%">
                  <c:v>0.0708384332925337</c:v>
                </c:pt>
                <c:pt idx="108" formatCode="0.0%">
                  <c:v>0.0686721361288362</c:v>
                </c:pt>
                <c:pt idx="109" formatCode="0.0%">
                  <c:v>0.0663856691253952</c:v>
                </c:pt>
                <c:pt idx="110" formatCode="0.0%">
                  <c:v>0.065507420176885</c:v>
                </c:pt>
                <c:pt idx="111" formatCode="0.0%">
                  <c:v>0.0634873323397914</c:v>
                </c:pt>
                <c:pt idx="112" formatCode="0.0%">
                  <c:v>0.060313630880579</c:v>
                </c:pt>
                <c:pt idx="113" formatCode="0.0%">
                  <c:v>0.0585387989714113</c:v>
                </c:pt>
                <c:pt idx="114" formatCode="0.0%">
                  <c:v>0.0590118938700824</c:v>
                </c:pt>
                <c:pt idx="115" formatCode="0.0%">
                  <c:v>0.0586613570225149</c:v>
                </c:pt>
                <c:pt idx="116" formatCode="0.0%">
                  <c:v>0.0579226686884003</c:v>
                </c:pt>
                <c:pt idx="117" formatCode="0.0%">
                  <c:v>0.0564455756849828</c:v>
                </c:pt>
                <c:pt idx="118" formatCode="0.0%">
                  <c:v>0.0544752857354906</c:v>
                </c:pt>
                <c:pt idx="119" formatCode="0.0%">
                  <c:v>0.0538163387000596</c:v>
                </c:pt>
                <c:pt idx="120" formatCode="0.0%">
                  <c:v>0.0538760850044897</c:v>
                </c:pt>
                <c:pt idx="121" formatCode="0.0%">
                  <c:v>0.0553804592525889</c:v>
                </c:pt>
                <c:pt idx="122" formatCode="0.0%">
                  <c:v>0.0511158021712907</c:v>
                </c:pt>
                <c:pt idx="123" formatCode="0.0%">
                  <c:v>0.0505930040534454</c:v>
                </c:pt>
                <c:pt idx="124" formatCode="0.0%">
                  <c:v>0.0506746626686656</c:v>
                </c:pt>
                <c:pt idx="125" formatCode="0.0%">
                  <c:v>0.0491037806898629</c:v>
                </c:pt>
                <c:pt idx="126" formatCode="0.0%">
                  <c:v>0.0479608981212769</c:v>
                </c:pt>
                <c:pt idx="127" formatCode="0.0%">
                  <c:v>0.0470350822725862</c:v>
                </c:pt>
                <c:pt idx="128" formatCode="0.0%">
                  <c:v>0.0456844767625672</c:v>
                </c:pt>
                <c:pt idx="129" formatCode="0.0%">
                  <c:v>0.0435823754789272</c:v>
                </c:pt>
                <c:pt idx="130" formatCode="0.0%">
                  <c:v>0.0425463851567498</c:v>
                </c:pt>
                <c:pt idx="131" formatCode="0.0%">
                  <c:v>0.0401785714285714</c:v>
                </c:pt>
                <c:pt idx="132" formatCode="0.0%">
                  <c:v>0.0388349514563107</c:v>
                </c:pt>
                <c:pt idx="133" formatCode="0.0%">
                  <c:v>0.036163772502788</c:v>
                </c:pt>
                <c:pt idx="134" formatCode="0.0%">
                  <c:v>0.0375796178343949</c:v>
                </c:pt>
                <c:pt idx="135" formatCode="0.0%">
                  <c:v>0.0380288385358897</c:v>
                </c:pt>
                <c:pt idx="136" formatCode="0.0%">
                  <c:v>0.0385159566105958</c:v>
                </c:pt>
                <c:pt idx="137" formatCode="0.0%">
                  <c:v>0.0385157350868953</c:v>
                </c:pt>
                <c:pt idx="138" formatCode="0.0%">
                  <c:v>0.0389812082621525</c:v>
                </c:pt>
                <c:pt idx="139" formatCode="0.0%">
                  <c:v>0.0373657169546941</c:v>
                </c:pt>
                <c:pt idx="140" formatCode="0.0%">
                  <c:v>0.036343784121042</c:v>
                </c:pt>
                <c:pt idx="141" formatCode="0.0%">
                  <c:v>0.0352057580973244</c:v>
                </c:pt>
                <c:pt idx="142" formatCode="0.0%">
                  <c:v>0.0345316934720908</c:v>
                </c:pt>
                <c:pt idx="143" formatCode="0.0%">
                  <c:v>0.0357030512739855</c:v>
                </c:pt>
                <c:pt idx="144" formatCode="0.0%">
                  <c:v>0.0366277233975371</c:v>
                </c:pt>
                <c:pt idx="145" formatCode="0.0%">
                  <c:v>0.0386871729824005</c:v>
                </c:pt>
                <c:pt idx="146" formatCode="0.0%">
                  <c:v>0.0367797947908445</c:v>
                </c:pt>
                <c:pt idx="147" formatCode="0.0%">
                  <c:v>0.0383639822447685</c:v>
                </c:pt>
              </c:numCache>
            </c:numRef>
          </c:val>
          <c:smooth val="0"/>
          <c:extLst xmlns:c16r2="http://schemas.microsoft.com/office/drawing/2015/06/chart">
            <c:ext xmlns:c16="http://schemas.microsoft.com/office/drawing/2014/chart" uri="{C3380CC4-5D6E-409C-BE32-E72D297353CC}">
              <c16:uniqueId val="{00000002-B6C6-4BEA-A1D5-6BED8778B73A}"/>
            </c:ext>
          </c:extLst>
        </c:ser>
        <c:ser>
          <c:idx val="3"/>
          <c:order val="3"/>
          <c:tx>
            <c:strRef>
              <c:f>'Unemployment Ed'!$H$1</c:f>
              <c:strCache>
                <c:ptCount val="1"/>
                <c:pt idx="0">
                  <c:v>Bachelor's Degree or Higher</c:v>
                </c:pt>
              </c:strCache>
            </c:strRef>
          </c:tx>
          <c:marker>
            <c:symbol val="none"/>
          </c:marker>
          <c:cat>
            <c:numRef>
              <c:f>'Unemployment Ed'!$A$2:$A$159</c:f>
              <c:numCache>
                <c:formatCode>mmm\-yy</c:formatCode>
                <c:ptCount val="158"/>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Ed'!$H$2:$H$159</c:f>
              <c:numCache>
                <c:formatCode>General</c:formatCode>
                <c:ptCount val="158"/>
                <c:pt idx="3" formatCode="0.0%">
                  <c:v>0.0332388153749212</c:v>
                </c:pt>
                <c:pt idx="4" formatCode="0.0%">
                  <c:v>0.0323953653345945</c:v>
                </c:pt>
                <c:pt idx="5" formatCode="0.0%">
                  <c:v>0.0312450810640642</c:v>
                </c:pt>
                <c:pt idx="6" formatCode="0.0%">
                  <c:v>0.0299326124431907</c:v>
                </c:pt>
                <c:pt idx="7" formatCode="0.0%">
                  <c:v>0.0270713059759713</c:v>
                </c:pt>
                <c:pt idx="8" formatCode="0.0%">
                  <c:v>0.0269407459316359</c:v>
                </c:pt>
                <c:pt idx="9" formatCode="0.0%">
                  <c:v>0.0281886470998219</c:v>
                </c:pt>
                <c:pt idx="10" formatCode="0.0%">
                  <c:v>0.0288113396502581</c:v>
                </c:pt>
                <c:pt idx="11" formatCode="0.0%">
                  <c:v>0.0288024643819792</c:v>
                </c:pt>
                <c:pt idx="12" formatCode="0.0%">
                  <c:v>0.0277842093077101</c:v>
                </c:pt>
                <c:pt idx="13" formatCode="0.0%">
                  <c:v>0.0279913872654568</c:v>
                </c:pt>
                <c:pt idx="14" formatCode="0.0%">
                  <c:v>0.0284509202453988</c:v>
                </c:pt>
                <c:pt idx="15" formatCode="0.0%">
                  <c:v>0.02701062215478</c:v>
                </c:pt>
                <c:pt idx="16" formatCode="0.0%">
                  <c:v>0.0275670397355968</c:v>
                </c:pt>
                <c:pt idx="17" formatCode="0.0%">
                  <c:v>0.026702468859551</c:v>
                </c:pt>
                <c:pt idx="18" formatCode="0.0%">
                  <c:v>0.025899814471243</c:v>
                </c:pt>
                <c:pt idx="19" formatCode="0.0%">
                  <c:v>0.0269910522812985</c:v>
                </c:pt>
                <c:pt idx="20" formatCode="0.0%">
                  <c:v>0.0267824022553602</c:v>
                </c:pt>
                <c:pt idx="21" formatCode="0.0%">
                  <c:v>0.0261612783351914</c:v>
                </c:pt>
                <c:pt idx="22" formatCode="0.0%">
                  <c:v>0.0249444855662472</c:v>
                </c:pt>
                <c:pt idx="23" formatCode="0.0%">
                  <c:v>0.0247703050349136</c:v>
                </c:pt>
                <c:pt idx="24" formatCode="0.0%">
                  <c:v>0.0257971014492754</c:v>
                </c:pt>
                <c:pt idx="25" formatCode="0.0%">
                  <c:v>0.0239512370025099</c:v>
                </c:pt>
                <c:pt idx="26" formatCode="0.0%">
                  <c:v>0.0219335604770017</c:v>
                </c:pt>
                <c:pt idx="27" formatCode="0.0%">
                  <c:v>0.0221154525542288</c:v>
                </c:pt>
                <c:pt idx="28" formatCode="0.0%">
                  <c:v>0.0218050949121445</c:v>
                </c:pt>
                <c:pt idx="29" formatCode="0.0%">
                  <c:v>0.0230551626591231</c:v>
                </c:pt>
                <c:pt idx="30" formatCode="0.0%">
                  <c:v>0.0248121366794272</c:v>
                </c:pt>
                <c:pt idx="31" formatCode="0.0%">
                  <c:v>0.0247587968217934</c:v>
                </c:pt>
                <c:pt idx="32" formatCode="0.0%">
                  <c:v>0.0240107977552035</c:v>
                </c:pt>
                <c:pt idx="33" formatCode="0.0%">
                  <c:v>0.0225078102811701</c:v>
                </c:pt>
                <c:pt idx="34" formatCode="0.0%">
                  <c:v>0.0233598409542744</c:v>
                </c:pt>
                <c:pt idx="35" formatCode="0.0%">
                  <c:v>0.0228514654744163</c:v>
                </c:pt>
                <c:pt idx="36" formatCode="0.0%">
                  <c:v>0.0230274775729321</c:v>
                </c:pt>
                <c:pt idx="37" formatCode="0.0%">
                  <c:v>0.0235602094240838</c:v>
                </c:pt>
                <c:pt idx="38" formatCode="0.0%">
                  <c:v>0.0245146662887913</c:v>
                </c:pt>
                <c:pt idx="39" formatCode="0.0%">
                  <c:v>0.0237874795242504</c:v>
                </c:pt>
                <c:pt idx="40" formatCode="0.0%">
                  <c:v>0.0233208955223881</c:v>
                </c:pt>
                <c:pt idx="41" formatCode="0.0%">
                  <c:v>0.024288887296697</c:v>
                </c:pt>
                <c:pt idx="42" formatCode="0.0%">
                  <c:v>0.0237346296825851</c:v>
                </c:pt>
                <c:pt idx="43" formatCode="0.0%">
                  <c:v>0.0253569145535905</c:v>
                </c:pt>
                <c:pt idx="44" formatCode="0.0%">
                  <c:v>0.0260820527280417</c:v>
                </c:pt>
                <c:pt idx="45" formatCode="0.0%">
                  <c:v>0.0284257577874005</c:v>
                </c:pt>
                <c:pt idx="46" formatCode="0.0%">
                  <c:v>0.0288755914277762</c:v>
                </c:pt>
                <c:pt idx="47" formatCode="0.0%">
                  <c:v>0.0308379264634061</c:v>
                </c:pt>
                <c:pt idx="48" formatCode="0.0%">
                  <c:v>0.0311905935365768</c:v>
                </c:pt>
                <c:pt idx="49" formatCode="0.0%">
                  <c:v>0.0316786875972281</c:v>
                </c:pt>
                <c:pt idx="50" formatCode="0.0%">
                  <c:v>0.0323176361957525</c:v>
                </c:pt>
                <c:pt idx="51" formatCode="0.0%">
                  <c:v>0.034477866061294</c:v>
                </c:pt>
                <c:pt idx="52" formatCode="0.0%">
                  <c:v>0.0347567030784508</c:v>
                </c:pt>
                <c:pt idx="53" formatCode="0.0%">
                  <c:v>0.0347088589551707</c:v>
                </c:pt>
                <c:pt idx="54" formatCode="0.0%">
                  <c:v>0.0359187178019462</c:v>
                </c:pt>
                <c:pt idx="55" formatCode="0.0%">
                  <c:v>0.0367203219315895</c:v>
                </c:pt>
                <c:pt idx="56" formatCode="0.0%">
                  <c:v>0.0379838243789717</c:v>
                </c:pt>
                <c:pt idx="57" formatCode="0.0%">
                  <c:v>0.0385982732351447</c:v>
                </c:pt>
                <c:pt idx="58" formatCode="0.0%">
                  <c:v>0.0385982732351447</c:v>
                </c:pt>
                <c:pt idx="59" formatCode="0.0%">
                  <c:v>0.0418924857184708</c:v>
                </c:pt>
                <c:pt idx="60" formatCode="0.0%">
                  <c:v>0.0436118835065125</c:v>
                </c:pt>
                <c:pt idx="61" formatCode="0.0%">
                  <c:v>0.0449627138470537</c:v>
                </c:pt>
                <c:pt idx="62" formatCode="0.0%">
                  <c:v>0.045835458718939</c:v>
                </c:pt>
                <c:pt idx="63" formatCode="0.0%">
                  <c:v>0.0454876273653566</c:v>
                </c:pt>
                <c:pt idx="64" formatCode="0.0%">
                  <c:v>0.0453095548789329</c:v>
                </c:pt>
                <c:pt idx="65" formatCode="0.0%">
                  <c:v>0.0451003030740367</c:v>
                </c:pt>
                <c:pt idx="66" formatCode="0.0%">
                  <c:v>0.0443293033966609</c:v>
                </c:pt>
                <c:pt idx="67" formatCode="0.0%">
                  <c:v>0.0430941607412196</c:v>
                </c:pt>
                <c:pt idx="68" formatCode="0.0%">
                  <c:v>0.0429208867483533</c:v>
                </c:pt>
                <c:pt idx="69" formatCode="0.0%">
                  <c:v>0.0439884758625536</c:v>
                </c:pt>
                <c:pt idx="70" formatCode="0.0%">
                  <c:v>0.0440387429447425</c:v>
                </c:pt>
                <c:pt idx="71" formatCode="0.0%">
                  <c:v>0.0421736725663717</c:v>
                </c:pt>
                <c:pt idx="72" formatCode="0.0%">
                  <c:v>0.0418392709196355</c:v>
                </c:pt>
                <c:pt idx="73" formatCode="0.0%">
                  <c:v>0.0407560137457045</c:v>
                </c:pt>
                <c:pt idx="74" formatCode="0.0%">
                  <c:v>0.0409280678940524</c:v>
                </c:pt>
                <c:pt idx="75" formatCode="0.0%">
                  <c:v>0.0414762262091548</c:v>
                </c:pt>
                <c:pt idx="76" formatCode="0.0%">
                  <c:v>0.0441136301556952</c:v>
                </c:pt>
                <c:pt idx="77" formatCode="0.0%">
                  <c:v>0.0443898108311139</c:v>
                </c:pt>
                <c:pt idx="78" formatCode="0.0%">
                  <c:v>0.0454390393668554</c:v>
                </c:pt>
                <c:pt idx="79" formatCode="0.0%">
                  <c:v>0.0446881982530977</c:v>
                </c:pt>
                <c:pt idx="80" formatCode="0.0%">
                  <c:v>0.0439738315235719</c:v>
                </c:pt>
                <c:pt idx="81" formatCode="0.0%">
                  <c:v>0.0426161188411642</c:v>
                </c:pt>
                <c:pt idx="82" formatCode="0.0%">
                  <c:v>0.0418760469011725</c:v>
                </c:pt>
                <c:pt idx="83" formatCode="0.0%">
                  <c:v>0.0426682692307692</c:v>
                </c:pt>
                <c:pt idx="84" formatCode="0.0%">
                  <c:v>0.0415469908489747</c:v>
                </c:pt>
                <c:pt idx="85" formatCode="0.0%">
                  <c:v>0.0408448827292111</c:v>
                </c:pt>
                <c:pt idx="86" formatCode="0.0%">
                  <c:v>0.0395927601809955</c:v>
                </c:pt>
                <c:pt idx="87" formatCode="0.0%">
                  <c:v>0.0382101893838357</c:v>
                </c:pt>
                <c:pt idx="88" formatCode="0.0%">
                  <c:v>0.0356169845172437</c:v>
                </c:pt>
                <c:pt idx="89" formatCode="0.0%">
                  <c:v>0.034980787067709</c:v>
                </c:pt>
                <c:pt idx="90" formatCode="0.0%">
                  <c:v>0.0342819324950364</c:v>
                </c:pt>
                <c:pt idx="91" formatCode="0.0%">
                  <c:v>0.036083156779661</c:v>
                </c:pt>
                <c:pt idx="92" formatCode="0.0%">
                  <c:v>0.0371545682930054</c:v>
                </c:pt>
                <c:pt idx="93" formatCode="0.0%">
                  <c:v>0.0371277299801456</c:v>
                </c:pt>
                <c:pt idx="94" formatCode="0.0%">
                  <c:v>0.0360055699224189</c:v>
                </c:pt>
                <c:pt idx="95" formatCode="0.0%">
                  <c:v>0.0347387960753116</c:v>
                </c:pt>
                <c:pt idx="96" formatCode="0.0%">
                  <c:v>0.0349359397701757</c:v>
                </c:pt>
                <c:pt idx="97" formatCode="0.0%">
                  <c:v>0.0356860158311346</c:v>
                </c:pt>
                <c:pt idx="98" formatCode="0.0%">
                  <c:v>0.0352103389159963</c:v>
                </c:pt>
                <c:pt idx="99" formatCode="0.0%">
                  <c:v>0.034663521394404</c:v>
                </c:pt>
                <c:pt idx="100" formatCode="0.0%">
                  <c:v>0.0355060596134949</c:v>
                </c:pt>
                <c:pt idx="101" formatCode="0.0%">
                  <c:v>0.0357095969541814</c:v>
                </c:pt>
                <c:pt idx="102" formatCode="0.0%">
                  <c:v>0.0361839952888831</c:v>
                </c:pt>
                <c:pt idx="103" formatCode="0.0%">
                  <c:v>0.0355876559422193</c:v>
                </c:pt>
                <c:pt idx="104" formatCode="0.0%">
                  <c:v>0.0346440097477442</c:v>
                </c:pt>
                <c:pt idx="105" formatCode="0.0%">
                  <c:v>0.0351131938485909</c:v>
                </c:pt>
                <c:pt idx="106" formatCode="0.0%">
                  <c:v>0.0345146175674784</c:v>
                </c:pt>
                <c:pt idx="107" formatCode="0.0%">
                  <c:v>0.0344259051638858</c:v>
                </c:pt>
                <c:pt idx="108" formatCode="0.0%">
                  <c:v>0.0347176299431292</c:v>
                </c:pt>
                <c:pt idx="109" formatCode="0.0%">
                  <c:v>0.0345513628224683</c:v>
                </c:pt>
                <c:pt idx="110" formatCode="0.0%">
                  <c:v>0.0345930813837232</c:v>
                </c:pt>
                <c:pt idx="111" formatCode="0.0%">
                  <c:v>0.0344572810317034</c:v>
                </c:pt>
                <c:pt idx="112" formatCode="0.0%">
                  <c:v>0.0328824002143049</c:v>
                </c:pt>
                <c:pt idx="113" formatCode="0.0%">
                  <c:v>0.0332267945132508</c:v>
                </c:pt>
                <c:pt idx="114" formatCode="0.0%">
                  <c:v>0.0327137051102672</c:v>
                </c:pt>
                <c:pt idx="115" formatCode="0.0%">
                  <c:v>0.033255736614566</c:v>
                </c:pt>
                <c:pt idx="116" formatCode="0.0%">
                  <c:v>0.0342164824923446</c:v>
                </c:pt>
                <c:pt idx="117" formatCode="0.0%">
                  <c:v>0.0328360197149327</c:v>
                </c:pt>
                <c:pt idx="118" formatCode="0.0%">
                  <c:v>0.0337480148226575</c:v>
                </c:pt>
                <c:pt idx="119" formatCode="0.0%">
                  <c:v>0.0335980051184461</c:v>
                </c:pt>
                <c:pt idx="120" formatCode="0.0%">
                  <c:v>0.0325424607805005</c:v>
                </c:pt>
                <c:pt idx="121" formatCode="0.0%">
                  <c:v>0.0326239327131388</c:v>
                </c:pt>
                <c:pt idx="122" formatCode="0.0%">
                  <c:v>0.0331783335427925</c:v>
                </c:pt>
                <c:pt idx="123" formatCode="0.0%">
                  <c:v>0.0335192069392813</c:v>
                </c:pt>
                <c:pt idx="124" formatCode="0.0%">
                  <c:v>0.034167025133657</c:v>
                </c:pt>
                <c:pt idx="125" formatCode="0.0%">
                  <c:v>0.0326553118490381</c:v>
                </c:pt>
                <c:pt idx="126" formatCode="0.0%">
                  <c:v>0.0318389752973468</c:v>
                </c:pt>
                <c:pt idx="127" formatCode="0.0%">
                  <c:v>0.0292596873289129</c:v>
                </c:pt>
                <c:pt idx="128" formatCode="0.0%">
                  <c:v>0.0272278735457148</c:v>
                </c:pt>
                <c:pt idx="129" formatCode="0.0%">
                  <c:v>0.0277524746462622</c:v>
                </c:pt>
                <c:pt idx="130" formatCode="0.0%">
                  <c:v>0.0271438135232183</c:v>
                </c:pt>
                <c:pt idx="131" formatCode="0.0%">
                  <c:v>0.027079894859099</c:v>
                </c:pt>
                <c:pt idx="132" formatCode="0.0%">
                  <c:v>0.0266682977552144</c:v>
                </c:pt>
                <c:pt idx="133" formatCode="0.0%">
                  <c:v>0.0259819841902077</c:v>
                </c:pt>
                <c:pt idx="134" formatCode="0.0%">
                  <c:v>0.0248664579112175</c:v>
                </c:pt>
                <c:pt idx="135" formatCode="0.0%">
                  <c:v>0.024743029482366</c:v>
                </c:pt>
                <c:pt idx="136" formatCode="0.0%">
                  <c:v>0.024879911319128</c:v>
                </c:pt>
                <c:pt idx="137" formatCode="0.0%">
                  <c:v>0.0254420008624407</c:v>
                </c:pt>
                <c:pt idx="138" formatCode="0.0%">
                  <c:v>0.0256661562021439</c:v>
                </c:pt>
                <c:pt idx="139" formatCode="0.0%">
                  <c:v>0.0273087473331301</c:v>
                </c:pt>
                <c:pt idx="140" formatCode="0.0%">
                  <c:v>0.0268391464667835</c:v>
                </c:pt>
                <c:pt idx="141" formatCode="0.0%">
                  <c:v>0.0255918489661372</c:v>
                </c:pt>
                <c:pt idx="142" formatCode="0.0%">
                  <c:v>0.0251744914394798</c:v>
                </c:pt>
                <c:pt idx="143" formatCode="0.0%">
                  <c:v>0.0239265620373112</c:v>
                </c:pt>
                <c:pt idx="144" formatCode="0.0%">
                  <c:v>0.024963202826023</c:v>
                </c:pt>
                <c:pt idx="145" formatCode="0.0%">
                  <c:v>0.0244118167344773</c:v>
                </c:pt>
                <c:pt idx="146" formatCode="0.0%">
                  <c:v>0.024918998527246</c:v>
                </c:pt>
                <c:pt idx="147" formatCode="0.0%">
                  <c:v>0.0251339101771735</c:v>
                </c:pt>
              </c:numCache>
            </c:numRef>
          </c:val>
          <c:smooth val="0"/>
          <c:extLst xmlns:c16r2="http://schemas.microsoft.com/office/drawing/2015/06/chart">
            <c:ext xmlns:c16="http://schemas.microsoft.com/office/drawing/2014/chart" uri="{C3380CC4-5D6E-409C-BE32-E72D297353CC}">
              <c16:uniqueId val="{00000003-B6C6-4BEA-A1D5-6BED8778B73A}"/>
            </c:ext>
          </c:extLst>
        </c:ser>
        <c:dLbls>
          <c:showLegendKey val="0"/>
          <c:showVal val="0"/>
          <c:showCatName val="0"/>
          <c:showSerName val="0"/>
          <c:showPercent val="0"/>
          <c:showBubbleSize val="0"/>
        </c:dLbls>
        <c:smooth val="0"/>
        <c:axId val="1926774944"/>
        <c:axId val="1926784656"/>
      </c:lineChart>
      <c:dateAx>
        <c:axId val="1926774944"/>
        <c:scaling>
          <c:orientation val="minMax"/>
        </c:scaling>
        <c:delete val="0"/>
        <c:axPos val="b"/>
        <c:numFmt formatCode="mmm\-yy" sourceLinked="1"/>
        <c:majorTickMark val="out"/>
        <c:minorTickMark val="none"/>
        <c:tickLblPos val="nextTo"/>
        <c:crossAx val="1926784656"/>
        <c:crosses val="autoZero"/>
        <c:auto val="1"/>
        <c:lblOffset val="100"/>
        <c:baseTimeUnit val="months"/>
      </c:dateAx>
      <c:valAx>
        <c:axId val="1926784656"/>
        <c:scaling>
          <c:orientation val="minMax"/>
        </c:scaling>
        <c:delete val="0"/>
        <c:axPos val="l"/>
        <c:majorGridlines/>
        <c:numFmt formatCode="0%" sourceLinked="0"/>
        <c:majorTickMark val="out"/>
        <c:minorTickMark val="none"/>
        <c:tickLblPos val="nextTo"/>
        <c:crossAx val="1926774944"/>
        <c:crosses val="autoZero"/>
        <c:crossBetween val="between"/>
      </c:valAx>
    </c:plotArea>
    <c:legend>
      <c:legendPos val="r"/>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'Unemployment Ed'!$C$1</c:f>
              <c:strCache>
                <c:ptCount val="1"/>
                <c:pt idx="0">
                  <c:v>Less than HS Diploma</c:v>
                </c:pt>
              </c:strCache>
            </c:strRef>
          </c:tx>
          <c:marker>
            <c:symbol val="none"/>
          </c:marker>
          <c:dLbls>
            <c:dLbl>
              <c:idx val="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423-4E54-8E80-4A39BA9915E2}"/>
                </c:ext>
                <c:ext xmlns:c15="http://schemas.microsoft.com/office/drawing/2012/chart" uri="{CE6537A1-D6FC-4f65-9D91-7224C49458BB}"/>
              </c:extLst>
            </c:dLbl>
            <c:dLbl>
              <c:idx val="14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423-4E54-8E80-4A39BA9915E2}"/>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'Unemployment Ed'!$A$2:$A$153</c:f>
              <c:numCache>
                <c:formatCode>mmm\-yy</c:formatCode>
                <c:ptCount val="152"/>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Ed'!$C$2:$C$153</c:f>
              <c:numCache>
                <c:formatCode>General</c:formatCode>
                <c:ptCount val="152"/>
                <c:pt idx="3" formatCode="0.0%">
                  <c:v>0.382237791057078</c:v>
                </c:pt>
                <c:pt idx="4" formatCode="0.0%">
                  <c:v>0.380773249738767</c:v>
                </c:pt>
                <c:pt idx="5" formatCode="0.0%">
                  <c:v>0.3772040302267</c:v>
                </c:pt>
                <c:pt idx="6" formatCode="0.0%">
                  <c:v>0.380771663504111</c:v>
                </c:pt>
                <c:pt idx="7" formatCode="0.0%">
                  <c:v>0.382736842105263</c:v>
                </c:pt>
                <c:pt idx="8" formatCode="0.0%">
                  <c:v>0.385261389880328</c:v>
                </c:pt>
                <c:pt idx="9" formatCode="0.0%">
                  <c:v>0.383793969849246</c:v>
                </c:pt>
                <c:pt idx="10" formatCode="0.0%">
                  <c:v>0.386208324704908</c:v>
                </c:pt>
                <c:pt idx="11" formatCode="0.0%">
                  <c:v>0.392084106369821</c:v>
                </c:pt>
                <c:pt idx="12" formatCode="0.0%">
                  <c:v>0.398924063728533</c:v>
                </c:pt>
                <c:pt idx="13" formatCode="0.0%">
                  <c:v>0.408256880733945</c:v>
                </c:pt>
                <c:pt idx="14" formatCode="0.0%">
                  <c:v>0.417426330294679</c:v>
                </c:pt>
                <c:pt idx="15" formatCode="0.0%">
                  <c:v>0.424562918195554</c:v>
                </c:pt>
                <c:pt idx="16" formatCode="0.0%">
                  <c:v>0.429947460595447</c:v>
                </c:pt>
                <c:pt idx="17" formatCode="0.0%">
                  <c:v>0.430460656821688</c:v>
                </c:pt>
                <c:pt idx="18" formatCode="0.0%">
                  <c:v>0.429460119973339</c:v>
                </c:pt>
                <c:pt idx="19" formatCode="0.0%">
                  <c:v>0.430323299888517</c:v>
                </c:pt>
                <c:pt idx="20" formatCode="0.0%">
                  <c:v>0.429873305178929</c:v>
                </c:pt>
                <c:pt idx="21" formatCode="0.0%">
                  <c:v>0.433675748101831</c:v>
                </c:pt>
                <c:pt idx="22" formatCode="0.0%">
                  <c:v>0.436919592298981</c:v>
                </c:pt>
                <c:pt idx="23" formatCode="0.0%">
                  <c:v>0.436716077537058</c:v>
                </c:pt>
                <c:pt idx="24" formatCode="0.0%">
                  <c:v>0.43197981188346</c:v>
                </c:pt>
                <c:pt idx="25" formatCode="0.0%">
                  <c:v>0.425103069170866</c:v>
                </c:pt>
                <c:pt idx="26" formatCode="0.0%">
                  <c:v>0.422762380736029</c:v>
                </c:pt>
                <c:pt idx="27" formatCode="0.0%">
                  <c:v>0.426347845702684</c:v>
                </c:pt>
                <c:pt idx="28" formatCode="0.0%">
                  <c:v>0.429051782111634</c:v>
                </c:pt>
                <c:pt idx="29" formatCode="0.0%">
                  <c:v>0.438485804416404</c:v>
                </c:pt>
                <c:pt idx="30" formatCode="0.0%">
                  <c:v>0.440575151651314</c:v>
                </c:pt>
                <c:pt idx="31" formatCode="0.0%">
                  <c:v>0.43947900291938</c:v>
                </c:pt>
                <c:pt idx="32" formatCode="0.0%">
                  <c:v>0.4401604635614</c:v>
                </c:pt>
                <c:pt idx="33" formatCode="0.0%">
                  <c:v>0.442692136828076</c:v>
                </c:pt>
                <c:pt idx="34" formatCode="0.0%">
                  <c:v>0.441561321800843</c:v>
                </c:pt>
                <c:pt idx="35" formatCode="0.0%">
                  <c:v>0.435840214237893</c:v>
                </c:pt>
                <c:pt idx="36" formatCode="0.0%">
                  <c:v>0.428377460964019</c:v>
                </c:pt>
                <c:pt idx="37" formatCode="0.0%">
                  <c:v>0.420724671128548</c:v>
                </c:pt>
                <c:pt idx="38" formatCode="0.0%">
                  <c:v>0.411118897453866</c:v>
                </c:pt>
                <c:pt idx="39" formatCode="0.0%">
                  <c:v>0.405766526019691</c:v>
                </c:pt>
                <c:pt idx="40" formatCode="0.0%">
                  <c:v>0.397966258377629</c:v>
                </c:pt>
                <c:pt idx="41" formatCode="0.0%">
                  <c:v>0.388189517051957</c:v>
                </c:pt>
                <c:pt idx="42" formatCode="0.0%">
                  <c:v>0.383785025264125</c:v>
                </c:pt>
                <c:pt idx="43" formatCode="0.0%">
                  <c:v>0.382373513639543</c:v>
                </c:pt>
                <c:pt idx="44" formatCode="0.0%">
                  <c:v>0.384651936326918</c:v>
                </c:pt>
                <c:pt idx="45" formatCode="0.0%">
                  <c:v>0.383773495122532</c:v>
                </c:pt>
                <c:pt idx="46" formatCode="0.0%">
                  <c:v>0.384047619047619</c:v>
                </c:pt>
                <c:pt idx="47" formatCode="0.0%">
                  <c:v>0.386369033483733</c:v>
                </c:pt>
                <c:pt idx="48" formatCode="0.0%">
                  <c:v>0.394134477825465</c:v>
                </c:pt>
                <c:pt idx="49" formatCode="0.0%">
                  <c:v>0.398234311620138</c:v>
                </c:pt>
                <c:pt idx="50" formatCode="0.0%">
                  <c:v>0.4015314668581</c:v>
                </c:pt>
                <c:pt idx="51" formatCode="0.0%">
                  <c:v>0.398268398268398</c:v>
                </c:pt>
                <c:pt idx="52" formatCode="0.0%">
                  <c:v>0.394609033511413</c:v>
                </c:pt>
                <c:pt idx="53" formatCode="0.0%">
                  <c:v>0.389673648319532</c:v>
                </c:pt>
                <c:pt idx="54" formatCode="0.0%">
                  <c:v>0.391692827819367</c:v>
                </c:pt>
                <c:pt idx="55" formatCode="0.0%">
                  <c:v>0.394724220623501</c:v>
                </c:pt>
                <c:pt idx="56" formatCode="0.0%">
                  <c:v>0.394660894660895</c:v>
                </c:pt>
                <c:pt idx="57" formatCode="0.0%">
                  <c:v>0.391767554479419</c:v>
                </c:pt>
                <c:pt idx="58" formatCode="0.0%">
                  <c:v>0.391767554479419</c:v>
                </c:pt>
                <c:pt idx="59" formatCode="0.0%">
                  <c:v>0.380336667479873</c:v>
                </c:pt>
                <c:pt idx="60" formatCode="0.0%">
                  <c:v>0.376713976425307</c:v>
                </c:pt>
                <c:pt idx="61" formatCode="0.0%">
                  <c:v>0.376687988628287</c:v>
                </c:pt>
                <c:pt idx="62" formatCode="0.0%">
                  <c:v>0.377314272322475</c:v>
                </c:pt>
                <c:pt idx="63" formatCode="0.0%">
                  <c:v>0.384078212290503</c:v>
                </c:pt>
                <c:pt idx="64" formatCode="0.0%">
                  <c:v>0.390617742684626</c:v>
                </c:pt>
                <c:pt idx="65" formatCode="0.0%">
                  <c:v>0.395148122229998</c:v>
                </c:pt>
                <c:pt idx="66" formatCode="0.0%">
                  <c:v>0.392957746478873</c:v>
                </c:pt>
                <c:pt idx="67" formatCode="0.0%">
                  <c:v>0.38370720188902</c:v>
                </c:pt>
                <c:pt idx="68" formatCode="0.0%">
                  <c:v>0.372957613071276</c:v>
                </c:pt>
                <c:pt idx="69" formatCode="0.0%">
                  <c:v>0.369384359400998</c:v>
                </c:pt>
                <c:pt idx="70" formatCode="0.0%">
                  <c:v>0.369315461943514</c:v>
                </c:pt>
                <c:pt idx="71" formatCode="0.0%">
                  <c:v>0.368459302325581</c:v>
                </c:pt>
                <c:pt idx="72" formatCode="0.0%">
                  <c:v>0.36485826001955</c:v>
                </c:pt>
                <c:pt idx="73" formatCode="0.0%">
                  <c:v>0.361457569087797</c:v>
                </c:pt>
                <c:pt idx="74" formatCode="0.0%">
                  <c:v>0.359037328094302</c:v>
                </c:pt>
                <c:pt idx="75" formatCode="0.0%">
                  <c:v>0.355659911023233</c:v>
                </c:pt>
                <c:pt idx="76" formatCode="0.0%">
                  <c:v>0.352024138798089</c:v>
                </c:pt>
                <c:pt idx="77" formatCode="0.0%">
                  <c:v>0.355392775953524</c:v>
                </c:pt>
                <c:pt idx="78" formatCode="0.0%">
                  <c:v>0.363155241935484</c:v>
                </c:pt>
                <c:pt idx="79" formatCode="0.0%">
                  <c:v>0.369002763124843</c:v>
                </c:pt>
                <c:pt idx="80" formatCode="0.0%">
                  <c:v>0.366</c:v>
                </c:pt>
                <c:pt idx="81" formatCode="0.0%">
                  <c:v>0.360232734631925</c:v>
                </c:pt>
                <c:pt idx="82" formatCode="0.0%">
                  <c:v>0.354987212276215</c:v>
                </c:pt>
                <c:pt idx="83" formatCode="0.0%">
                  <c:v>0.356794246082712</c:v>
                </c:pt>
                <c:pt idx="84" formatCode="0.0%">
                  <c:v>0.362668019274664</c:v>
                </c:pt>
                <c:pt idx="85" formatCode="0.0%">
                  <c:v>0.365175638109679</c:v>
                </c:pt>
                <c:pt idx="86" formatCode="0.0%">
                  <c:v>0.367688022284123</c:v>
                </c:pt>
                <c:pt idx="87" formatCode="0.0%">
                  <c:v>0.370832272842963</c:v>
                </c:pt>
                <c:pt idx="88" formatCode="0.0%">
                  <c:v>0.370913770913771</c:v>
                </c:pt>
                <c:pt idx="89" formatCode="0.0%">
                  <c:v>0.367852437417655</c:v>
                </c:pt>
                <c:pt idx="90" formatCode="0.0%">
                  <c:v>0.35689330825047</c:v>
                </c:pt>
                <c:pt idx="91" formatCode="0.0%">
                  <c:v>0.35314875135722</c:v>
                </c:pt>
                <c:pt idx="92" formatCode="0.0%">
                  <c:v>0.357456140350877</c:v>
                </c:pt>
                <c:pt idx="93" formatCode="0.0%">
                  <c:v>0.361899563318777</c:v>
                </c:pt>
                <c:pt idx="94" formatCode="0.0%">
                  <c:v>0.3590921372602</c:v>
                </c:pt>
                <c:pt idx="95" formatCode="0.0%">
                  <c:v>0.360852197070573</c:v>
                </c:pt>
                <c:pt idx="96" formatCode="0.0%">
                  <c:v>0.356839872746554</c:v>
                </c:pt>
                <c:pt idx="97" formatCode="0.0%">
                  <c:v>0.361252341450361</c:v>
                </c:pt>
                <c:pt idx="98" formatCode="0.0%">
                  <c:v>0.370064034151547</c:v>
                </c:pt>
                <c:pt idx="99" formatCode="0.0%">
                  <c:v>0.365631691648822</c:v>
                </c:pt>
                <c:pt idx="100" formatCode="0.0%">
                  <c:v>0.37076553747666</c:v>
                </c:pt>
                <c:pt idx="101" formatCode="0.0%">
                  <c:v>0.366454689984102</c:v>
                </c:pt>
                <c:pt idx="102" formatCode="0.0%">
                  <c:v>0.364749733759318</c:v>
                </c:pt>
                <c:pt idx="103" formatCode="0.0%">
                  <c:v>0.365254923118425</c:v>
                </c:pt>
                <c:pt idx="104" formatCode="0.0%">
                  <c:v>0.362798264642082</c:v>
                </c:pt>
                <c:pt idx="105" formatCode="0.0%">
                  <c:v>0.365105008077544</c:v>
                </c:pt>
                <c:pt idx="106" formatCode="0.0%">
                  <c:v>0.370786516853933</c:v>
                </c:pt>
                <c:pt idx="107" formatCode="0.0%">
                  <c:v>0.369379014989293</c:v>
                </c:pt>
                <c:pt idx="108" formatCode="0.0%">
                  <c:v>0.368775235531628</c:v>
                </c:pt>
                <c:pt idx="109" formatCode="0.0%">
                  <c:v>0.369973190348525</c:v>
                </c:pt>
                <c:pt idx="110" formatCode="0.0%">
                  <c:v>0.370488322717622</c:v>
                </c:pt>
                <c:pt idx="111" formatCode="0.0%">
                  <c:v>0.379544860057546</c:v>
                </c:pt>
                <c:pt idx="112" formatCode="0.0%">
                  <c:v>0.38827745072946</c:v>
                </c:pt>
                <c:pt idx="113" formatCode="0.0%">
                  <c:v>0.395670777749811</c:v>
                </c:pt>
                <c:pt idx="114" formatCode="0.0%">
                  <c:v>0.410212136161816</c:v>
                </c:pt>
                <c:pt idx="115" formatCode="0.0%">
                  <c:v>0.418638692363991</c:v>
                </c:pt>
                <c:pt idx="116" formatCode="0.0%">
                  <c:v>0.426556420233463</c:v>
                </c:pt>
                <c:pt idx="117" formatCode="0.0%">
                  <c:v>0.42654607675385</c:v>
                </c:pt>
                <c:pt idx="118" formatCode="0.0%">
                  <c:v>0.432868672046955</c:v>
                </c:pt>
                <c:pt idx="119" formatCode="0.0%">
                  <c:v>0.433267909715407</c:v>
                </c:pt>
                <c:pt idx="120" formatCode="0.0%">
                  <c:v>0.434728450423518</c:v>
                </c:pt>
                <c:pt idx="121" formatCode="0.0%">
                  <c:v>0.429582806573957</c:v>
                </c:pt>
                <c:pt idx="122" formatCode="0.0%">
                  <c:v>0.420015556131709</c:v>
                </c:pt>
                <c:pt idx="123" formatCode="0.0%">
                  <c:v>0.4117801735472</c:v>
                </c:pt>
                <c:pt idx="124" formatCode="0.0%">
                  <c:v>0.397051079515535</c:v>
                </c:pt>
                <c:pt idx="125" formatCode="0.0%">
                  <c:v>0.391270661157025</c:v>
                </c:pt>
                <c:pt idx="126" formatCode="0.0%">
                  <c:v>0.386254121227492</c:v>
                </c:pt>
                <c:pt idx="127" formatCode="0.0%">
                  <c:v>0.385401096163428</c:v>
                </c:pt>
                <c:pt idx="128" formatCode="0.0%">
                  <c:v>0.384502923976608</c:v>
                </c:pt>
                <c:pt idx="129" formatCode="0.0%">
                  <c:v>0.385521885521886</c:v>
                </c:pt>
                <c:pt idx="130" formatCode="0.0%">
                  <c:v>0.379807692307692</c:v>
                </c:pt>
                <c:pt idx="131" formatCode="0.0%">
                  <c:v>0.381563029276554</c:v>
                </c:pt>
                <c:pt idx="132" formatCode="0.0%">
                  <c:v>0.380305602716469</c:v>
                </c:pt>
                <c:pt idx="133" formatCode="0.0%">
                  <c:v>0.381067375030186</c:v>
                </c:pt>
                <c:pt idx="134" formatCode="0.0%">
                  <c:v>0.383085769046478</c:v>
                </c:pt>
                <c:pt idx="135" formatCode="0.0%">
                  <c:v>0.390829175576146</c:v>
                </c:pt>
                <c:pt idx="136" formatCode="0.0%">
                  <c:v>0.393990384615385</c:v>
                </c:pt>
                <c:pt idx="137" formatCode="0.0%">
                  <c:v>0.395945285784074</c:v>
                </c:pt>
                <c:pt idx="138" formatCode="0.0%">
                  <c:v>0.393238876460353</c:v>
                </c:pt>
                <c:pt idx="139" formatCode="0.0%">
                  <c:v>0.392255468946442</c:v>
                </c:pt>
                <c:pt idx="140" formatCode="0.0%">
                  <c:v>0.39247311827957</c:v>
                </c:pt>
                <c:pt idx="141" formatCode="0.0%">
                  <c:v>0.389719381064778</c:v>
                </c:pt>
                <c:pt idx="142" formatCode="0.0%">
                  <c:v>0.389992057188245</c:v>
                </c:pt>
                <c:pt idx="143" formatCode="0.0%">
                  <c:v>0.385805763073639</c:v>
                </c:pt>
                <c:pt idx="144" formatCode="0.0%">
                  <c:v>0.387287907352545</c:v>
                </c:pt>
                <c:pt idx="145" formatCode="0.0%">
                  <c:v>0.395805324011831</c:v>
                </c:pt>
                <c:pt idx="146" formatCode="0.0%">
                  <c:v>0.403304442036836</c:v>
                </c:pt>
                <c:pt idx="147" formatCode="0.0%">
                  <c:v>0.397467657583265</c:v>
                </c:pt>
              </c:numCache>
            </c:numRef>
          </c:val>
          <c:smooth val="0"/>
          <c:extLst xmlns:c16r2="http://schemas.microsoft.com/office/drawing/2015/06/chart">
            <c:ext xmlns:c16="http://schemas.microsoft.com/office/drawing/2014/chart" uri="{C3380CC4-5D6E-409C-BE32-E72D297353CC}">
              <c16:uniqueId val="{00000002-0423-4E54-8E80-4A39BA9915E2}"/>
            </c:ext>
          </c:extLst>
        </c:ser>
        <c:ser>
          <c:idx val="1"/>
          <c:order val="1"/>
          <c:tx>
            <c:strRef>
              <c:f>'Unemployment Ed'!$E$1</c:f>
              <c:strCache>
                <c:ptCount val="1"/>
                <c:pt idx="0">
                  <c:v>HS Diploma</c:v>
                </c:pt>
              </c:strCache>
            </c:strRef>
          </c:tx>
          <c:marker>
            <c:symbol val="none"/>
          </c:marker>
          <c:dLbls>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423-4E54-8E80-4A39BA9915E2}"/>
                </c:ext>
                <c:ext xmlns:c15="http://schemas.microsoft.com/office/drawing/2012/chart" uri="{CE6537A1-D6FC-4f65-9D91-7224C49458BB}"/>
              </c:extLst>
            </c:dLbl>
            <c:dLbl>
              <c:idx val="147"/>
              <c:layout>
                <c:manualLayout>
                  <c:x val="0.0"/>
                  <c:y val="0.018181818181818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423-4E54-8E80-4A39BA9915E2}"/>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'Unemployment Ed'!$A$2:$A$153</c:f>
              <c:numCache>
                <c:formatCode>mmm\-yy</c:formatCode>
                <c:ptCount val="152"/>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Ed'!$E$2:$E$153</c:f>
              <c:numCache>
                <c:formatCode>General</c:formatCode>
                <c:ptCount val="152"/>
                <c:pt idx="3" formatCode="0.0%">
                  <c:v>0.623291877782896</c:v>
                </c:pt>
                <c:pt idx="4" formatCode="0.0%">
                  <c:v>0.621043693067778</c:v>
                </c:pt>
                <c:pt idx="5" formatCode="0.0%">
                  <c:v>0.620300459251187</c:v>
                </c:pt>
                <c:pt idx="6" formatCode="0.0%">
                  <c:v>0.620509623626588</c:v>
                </c:pt>
                <c:pt idx="7" formatCode="0.0%">
                  <c:v>0.619733750978857</c:v>
                </c:pt>
                <c:pt idx="8" formatCode="0.0%">
                  <c:v>0.621842146555782</c:v>
                </c:pt>
                <c:pt idx="9" formatCode="0.0%">
                  <c:v>0.622732292159647</c:v>
                </c:pt>
                <c:pt idx="10" formatCode="0.0%">
                  <c:v>0.623194157802826</c:v>
                </c:pt>
                <c:pt idx="11" formatCode="0.0%">
                  <c:v>0.625307612923712</c:v>
                </c:pt>
                <c:pt idx="12" formatCode="0.0%">
                  <c:v>0.623337315810434</c:v>
                </c:pt>
                <c:pt idx="13" formatCode="0.0%">
                  <c:v>0.619254608387668</c:v>
                </c:pt>
                <c:pt idx="14" formatCode="0.0%">
                  <c:v>0.615583575816359</c:v>
                </c:pt>
                <c:pt idx="15" formatCode="0.0%">
                  <c:v>0.610612976850342</c:v>
                </c:pt>
                <c:pt idx="16" formatCode="0.0%">
                  <c:v>0.613029955802914</c:v>
                </c:pt>
                <c:pt idx="17" formatCode="0.0%">
                  <c:v>0.616364084449191</c:v>
                </c:pt>
                <c:pt idx="18" formatCode="0.0%">
                  <c:v>0.618046971569839</c:v>
                </c:pt>
                <c:pt idx="19" formatCode="0.0%">
                  <c:v>0.61962531979863</c:v>
                </c:pt>
                <c:pt idx="20" formatCode="0.0%">
                  <c:v>0.620251073670301</c:v>
                </c:pt>
                <c:pt idx="21" formatCode="0.0%">
                  <c:v>0.618075078551348</c:v>
                </c:pt>
                <c:pt idx="22" formatCode="0.0%">
                  <c:v>0.616574311471342</c:v>
                </c:pt>
                <c:pt idx="23" formatCode="0.0%">
                  <c:v>0.613998671537695</c:v>
                </c:pt>
                <c:pt idx="24" formatCode="0.0%">
                  <c:v>0.614387285654538</c:v>
                </c:pt>
                <c:pt idx="25" formatCode="0.0%">
                  <c:v>0.61438944996244</c:v>
                </c:pt>
                <c:pt idx="26" formatCode="0.0%">
                  <c:v>0.613771701752914</c:v>
                </c:pt>
                <c:pt idx="27" formatCode="0.0%">
                  <c:v>0.614330165671516</c:v>
                </c:pt>
                <c:pt idx="28" formatCode="0.0%">
                  <c:v>0.614055686011406</c:v>
                </c:pt>
                <c:pt idx="29" formatCode="0.0%">
                  <c:v>0.611097225693577</c:v>
                </c:pt>
                <c:pt idx="30" formatCode="0.0%">
                  <c:v>0.610512352843641</c:v>
                </c:pt>
                <c:pt idx="31" formatCode="0.0%">
                  <c:v>0.610722802401119</c:v>
                </c:pt>
                <c:pt idx="32" formatCode="0.0%">
                  <c:v>0.61127013985442</c:v>
                </c:pt>
                <c:pt idx="33" formatCode="0.0%">
                  <c:v>0.614565553117126</c:v>
                </c:pt>
                <c:pt idx="34" formatCode="0.0%">
                  <c:v>0.616477272727273</c:v>
                </c:pt>
                <c:pt idx="35" formatCode="0.0%">
                  <c:v>0.615241635687732</c:v>
                </c:pt>
                <c:pt idx="36" formatCode="0.0%">
                  <c:v>0.614460744800903</c:v>
                </c:pt>
                <c:pt idx="37" formatCode="0.0%">
                  <c:v>0.614992721979621</c:v>
                </c:pt>
                <c:pt idx="38" formatCode="0.0%">
                  <c:v>0.614580801944107</c:v>
                </c:pt>
                <c:pt idx="39" formatCode="0.0%">
                  <c:v>0.612660683967984</c:v>
                </c:pt>
                <c:pt idx="40" formatCode="0.0%">
                  <c:v>0.609454545454545</c:v>
                </c:pt>
                <c:pt idx="41" formatCode="0.0%">
                  <c:v>0.608350222942846</c:v>
                </c:pt>
                <c:pt idx="42" formatCode="0.0%">
                  <c:v>0.607990314769976</c:v>
                </c:pt>
                <c:pt idx="43" formatCode="0.0%">
                  <c:v>0.607772145788076</c:v>
                </c:pt>
                <c:pt idx="44" formatCode="0.0%">
                  <c:v>0.608294561206482</c:v>
                </c:pt>
                <c:pt idx="45" formatCode="0.0%">
                  <c:v>0.607939447620582</c:v>
                </c:pt>
                <c:pt idx="46" formatCode="0.0%">
                  <c:v>0.609039548022599</c:v>
                </c:pt>
                <c:pt idx="47" formatCode="0.0%">
                  <c:v>0.609444850849386</c:v>
                </c:pt>
                <c:pt idx="48" formatCode="0.0%">
                  <c:v>0.611287305846954</c:v>
                </c:pt>
                <c:pt idx="49" formatCode="0.0%">
                  <c:v>0.611883280500691</c:v>
                </c:pt>
                <c:pt idx="50" formatCode="0.0%">
                  <c:v>0.613421626423322</c:v>
                </c:pt>
                <c:pt idx="51" formatCode="0.0%">
                  <c:v>0.618653598971722</c:v>
                </c:pt>
                <c:pt idx="52" formatCode="0.0%">
                  <c:v>0.622403977227167</c:v>
                </c:pt>
                <c:pt idx="53" formatCode="0.0%">
                  <c:v>0.624540661447516</c:v>
                </c:pt>
                <c:pt idx="54" formatCode="0.0%">
                  <c:v>0.626015606145926</c:v>
                </c:pt>
                <c:pt idx="55" formatCode="0.0%">
                  <c:v>0.627066450567261</c:v>
                </c:pt>
                <c:pt idx="56" formatCode="0.0%">
                  <c:v>0.627160091294425</c:v>
                </c:pt>
                <c:pt idx="57" formatCode="0.0%">
                  <c:v>0.629233657063576</c:v>
                </c:pt>
                <c:pt idx="58" formatCode="0.0%">
                  <c:v>0.629233657063576</c:v>
                </c:pt>
                <c:pt idx="59" formatCode="0.0%">
                  <c:v>0.635901162790698</c:v>
                </c:pt>
                <c:pt idx="60" formatCode="0.0%">
                  <c:v>0.637761229882296</c:v>
                </c:pt>
                <c:pt idx="61" formatCode="0.0%">
                  <c:v>0.638864594100342</c:v>
                </c:pt>
                <c:pt idx="62" formatCode="0.0%">
                  <c:v>0.639064976228209</c:v>
                </c:pt>
                <c:pt idx="63" formatCode="0.0%">
                  <c:v>0.637792774910679</c:v>
                </c:pt>
                <c:pt idx="64" formatCode="0.0%">
                  <c:v>0.637811579198853</c:v>
                </c:pt>
                <c:pt idx="65" formatCode="0.0%">
                  <c:v>0.637733429510299</c:v>
                </c:pt>
                <c:pt idx="66" formatCode="0.0%">
                  <c:v>0.637263581488933</c:v>
                </c:pt>
                <c:pt idx="67" formatCode="0.0%">
                  <c:v>0.635686528497409</c:v>
                </c:pt>
                <c:pt idx="68" formatCode="0.0%">
                  <c:v>0.633695741028366</c:v>
                </c:pt>
                <c:pt idx="69" formatCode="0.0%">
                  <c:v>0.631189340352032</c:v>
                </c:pt>
                <c:pt idx="70" formatCode="0.0%">
                  <c:v>0.630474301768303</c:v>
                </c:pt>
                <c:pt idx="71" formatCode="0.0%">
                  <c:v>0.632085561497326</c:v>
                </c:pt>
                <c:pt idx="72" formatCode="0.0%">
                  <c:v>0.631700288184438</c:v>
                </c:pt>
                <c:pt idx="73" formatCode="0.0%">
                  <c:v>0.630054464433075</c:v>
                </c:pt>
                <c:pt idx="74" formatCode="0.0%">
                  <c:v>0.627323036260015</c:v>
                </c:pt>
                <c:pt idx="75" formatCode="0.0%">
                  <c:v>0.622856200527705</c:v>
                </c:pt>
                <c:pt idx="76" formatCode="0.0%">
                  <c:v>0.61618308132407</c:v>
                </c:pt>
                <c:pt idx="77" formatCode="0.0%">
                  <c:v>0.614109232769831</c:v>
                </c:pt>
                <c:pt idx="78" formatCode="0.0%">
                  <c:v>0.606795726564383</c:v>
                </c:pt>
                <c:pt idx="79" formatCode="0.0%">
                  <c:v>0.602264572203174</c:v>
                </c:pt>
                <c:pt idx="80" formatCode="0.0%">
                  <c:v>0.598529760493242</c:v>
                </c:pt>
                <c:pt idx="81" formatCode="0.0%">
                  <c:v>0.594950603732162</c:v>
                </c:pt>
                <c:pt idx="82" formatCode="0.0%">
                  <c:v>0.589211618257261</c:v>
                </c:pt>
                <c:pt idx="83" formatCode="0.0%">
                  <c:v>0.580073974974424</c:v>
                </c:pt>
                <c:pt idx="84" formatCode="0.0%">
                  <c:v>0.573890256491702</c:v>
                </c:pt>
                <c:pt idx="85" formatCode="0.0%">
                  <c:v>0.571268507402961</c:v>
                </c:pt>
                <c:pt idx="86" formatCode="0.0%">
                  <c:v>0.569253199416815</c:v>
                </c:pt>
                <c:pt idx="87" formatCode="0.0%">
                  <c:v>0.570019563090968</c:v>
                </c:pt>
                <c:pt idx="88" formatCode="0.0%">
                  <c:v>0.573730067400954</c:v>
                </c:pt>
                <c:pt idx="89" formatCode="0.0%">
                  <c:v>0.572156057494867</c:v>
                </c:pt>
                <c:pt idx="90" formatCode="0.0%">
                  <c:v>0.575700475176143</c:v>
                </c:pt>
                <c:pt idx="91" formatCode="0.0%">
                  <c:v>0.578170850994457</c:v>
                </c:pt>
                <c:pt idx="92" formatCode="0.0%">
                  <c:v>0.577937843962447</c:v>
                </c:pt>
                <c:pt idx="93" formatCode="0.0%">
                  <c:v>0.580707550971069</c:v>
                </c:pt>
                <c:pt idx="94" formatCode="0.0%">
                  <c:v>0.583185982960939</c:v>
                </c:pt>
                <c:pt idx="95" formatCode="0.0%">
                  <c:v>0.583655083655084</c:v>
                </c:pt>
                <c:pt idx="96" formatCode="0.0%">
                  <c:v>0.58465501972466</c:v>
                </c:pt>
                <c:pt idx="97" formatCode="0.0%">
                  <c:v>0.583051393587885</c:v>
                </c:pt>
                <c:pt idx="98" formatCode="0.0%">
                  <c:v>0.585019267822736</c:v>
                </c:pt>
                <c:pt idx="99" formatCode="0.0%">
                  <c:v>0.588061134672321</c:v>
                </c:pt>
                <c:pt idx="100" formatCode="0.0%">
                  <c:v>0.586652829887443</c:v>
                </c:pt>
                <c:pt idx="101" formatCode="0.0%">
                  <c:v>0.5850622406639</c:v>
                </c:pt>
                <c:pt idx="102" formatCode="0.0%">
                  <c:v>0.58409072629293</c:v>
                </c:pt>
                <c:pt idx="103" formatCode="0.0%">
                  <c:v>0.57975485023135</c:v>
                </c:pt>
                <c:pt idx="104" formatCode="0.0%">
                  <c:v>0.578256948429942</c:v>
                </c:pt>
                <c:pt idx="105" formatCode="0.0%">
                  <c:v>0.575484082704299</c:v>
                </c:pt>
                <c:pt idx="106" formatCode="0.0%">
                  <c:v>0.572641120725175</c:v>
                </c:pt>
                <c:pt idx="107" formatCode="0.0%">
                  <c:v>0.571157964091583</c:v>
                </c:pt>
                <c:pt idx="108" formatCode="0.0%">
                  <c:v>0.57190909836738</c:v>
                </c:pt>
                <c:pt idx="109" formatCode="0.0%">
                  <c:v>0.574490801576873</c:v>
                </c:pt>
                <c:pt idx="110" formatCode="0.0%">
                  <c:v>0.576639344262295</c:v>
                </c:pt>
                <c:pt idx="111" formatCode="0.0%">
                  <c:v>0.574139200130858</c:v>
                </c:pt>
                <c:pt idx="112" formatCode="0.0%">
                  <c:v>0.570713699753897</c:v>
                </c:pt>
                <c:pt idx="113" formatCode="0.0%">
                  <c:v>0.567077175697865</c:v>
                </c:pt>
                <c:pt idx="114" formatCode="0.0%">
                  <c:v>0.566497212200722</c:v>
                </c:pt>
                <c:pt idx="115" formatCode="0.0%">
                  <c:v>0.565167714029217</c:v>
                </c:pt>
                <c:pt idx="116" formatCode="0.0%">
                  <c:v>0.564671580140925</c:v>
                </c:pt>
                <c:pt idx="117" formatCode="0.0%">
                  <c:v>0.564373187238157</c:v>
                </c:pt>
                <c:pt idx="118" formatCode="0.0%">
                  <c:v>0.564791783679692</c:v>
                </c:pt>
                <c:pt idx="119" formatCode="0.0%">
                  <c:v>0.567524115755627</c:v>
                </c:pt>
                <c:pt idx="120" formatCode="0.0%">
                  <c:v>0.567161769454311</c:v>
                </c:pt>
                <c:pt idx="121" formatCode="0.0%">
                  <c:v>0.565968841285297</c:v>
                </c:pt>
                <c:pt idx="122" formatCode="0.0%">
                  <c:v>0.56265216685603</c:v>
                </c:pt>
                <c:pt idx="123" formatCode="0.0%">
                  <c:v>0.558890330953926</c:v>
                </c:pt>
                <c:pt idx="124" formatCode="0.0%">
                  <c:v>0.561798666449829</c:v>
                </c:pt>
                <c:pt idx="125" formatCode="0.0%">
                  <c:v>0.56685452911868</c:v>
                </c:pt>
                <c:pt idx="126" formatCode="0.0%">
                  <c:v>0.568590272052762</c:v>
                </c:pt>
                <c:pt idx="127" formatCode="0.0%">
                  <c:v>0.575484301937208</c:v>
                </c:pt>
                <c:pt idx="128" formatCode="0.0%">
                  <c:v>0.579129700042247</c:v>
                </c:pt>
                <c:pt idx="129" formatCode="0.0%">
                  <c:v>0.583675564681725</c:v>
                </c:pt>
                <c:pt idx="130" formatCode="0.0%">
                  <c:v>0.585659081150709</c:v>
                </c:pt>
                <c:pt idx="131" formatCode="0.0%">
                  <c:v>0.584996146270446</c:v>
                </c:pt>
                <c:pt idx="132" formatCode="0.0%">
                  <c:v>0.584254261972072</c:v>
                </c:pt>
                <c:pt idx="133" formatCode="0.0%">
                  <c:v>0.58343337334934</c:v>
                </c:pt>
                <c:pt idx="134" formatCode="0.0%">
                  <c:v>0.586224620920072</c:v>
                </c:pt>
                <c:pt idx="135" formatCode="0.0%">
                  <c:v>0.589915677163999</c:v>
                </c:pt>
                <c:pt idx="136" formatCode="0.0%">
                  <c:v>0.587408993576017</c:v>
                </c:pt>
                <c:pt idx="137" formatCode="0.0%">
                  <c:v>0.589055151774262</c:v>
                </c:pt>
                <c:pt idx="138" formatCode="0.0%">
                  <c:v>0.590626860593689</c:v>
                </c:pt>
                <c:pt idx="139" formatCode="0.0%">
                  <c:v>0.589847715736041</c:v>
                </c:pt>
                <c:pt idx="140" formatCode="0.0%">
                  <c:v>0.588230334710396</c:v>
                </c:pt>
                <c:pt idx="141" formatCode="0.0%">
                  <c:v>0.584727945505004</c:v>
                </c:pt>
                <c:pt idx="142" formatCode="0.0%">
                  <c:v>0.583263387611214</c:v>
                </c:pt>
                <c:pt idx="143" formatCode="0.0%">
                  <c:v>0.584741466711727</c:v>
                </c:pt>
                <c:pt idx="144" formatCode="0.0%">
                  <c:v>0.588120822404603</c:v>
                </c:pt>
                <c:pt idx="145" formatCode="0.0%">
                  <c:v>0.591162084668578</c:v>
                </c:pt>
                <c:pt idx="146" formatCode="0.0%">
                  <c:v>0.591928251121076</c:v>
                </c:pt>
                <c:pt idx="147" formatCode="0.0%">
                  <c:v>0.59371850856567</c:v>
                </c:pt>
              </c:numCache>
            </c:numRef>
          </c:val>
          <c:smooth val="0"/>
          <c:extLst xmlns:c16r2="http://schemas.microsoft.com/office/drawing/2015/06/chart">
            <c:ext xmlns:c16="http://schemas.microsoft.com/office/drawing/2014/chart" uri="{C3380CC4-5D6E-409C-BE32-E72D297353CC}">
              <c16:uniqueId val="{00000005-0423-4E54-8E80-4A39BA9915E2}"/>
            </c:ext>
          </c:extLst>
        </c:ser>
        <c:ser>
          <c:idx val="2"/>
          <c:order val="2"/>
          <c:tx>
            <c:strRef>
              <c:f>'Unemployment Ed'!$G$1</c:f>
              <c:strCache>
                <c:ptCount val="1"/>
                <c:pt idx="0">
                  <c:v>Some College or Associates</c:v>
                </c:pt>
              </c:strCache>
            </c:strRef>
          </c:tx>
          <c:marker>
            <c:symbol val="none"/>
          </c:marker>
          <c:dLbls>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423-4E54-8E80-4A39BA9915E2}"/>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'Unemployment Ed'!$A$2:$A$153</c:f>
              <c:numCache>
                <c:formatCode>mmm\-yy</c:formatCode>
                <c:ptCount val="152"/>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Ed'!$G$2:$G$153</c:f>
              <c:numCache>
                <c:formatCode>General</c:formatCode>
                <c:ptCount val="152"/>
                <c:pt idx="3" formatCode="0.0%">
                  <c:v>0.715008625646924</c:v>
                </c:pt>
                <c:pt idx="4" formatCode="0.0%">
                  <c:v>0.715707584944514</c:v>
                </c:pt>
                <c:pt idx="5" formatCode="0.0%">
                  <c:v>0.71608040201005</c:v>
                </c:pt>
                <c:pt idx="6" formatCode="0.0%">
                  <c:v>0.713794683776352</c:v>
                </c:pt>
                <c:pt idx="7" formatCode="0.0%">
                  <c:v>0.711011287721723</c:v>
                </c:pt>
                <c:pt idx="8" formatCode="0.0%">
                  <c:v>0.711972238288028</c:v>
                </c:pt>
                <c:pt idx="9" formatCode="0.0%">
                  <c:v>0.713755509162607</c:v>
                </c:pt>
                <c:pt idx="10" formatCode="0.0%">
                  <c:v>0.718277335180695</c:v>
                </c:pt>
                <c:pt idx="11" formatCode="0.0%">
                  <c:v>0.721569981583794</c:v>
                </c:pt>
                <c:pt idx="12" formatCode="0.0%">
                  <c:v>0.72526086457975</c:v>
                </c:pt>
                <c:pt idx="13" formatCode="0.0%">
                  <c:v>0.725434186471664</c:v>
                </c:pt>
                <c:pt idx="14" formatCode="0.0%">
                  <c:v>0.723438395415473</c:v>
                </c:pt>
                <c:pt idx="15" formatCode="0.0%">
                  <c:v>0.717786470317533</c:v>
                </c:pt>
                <c:pt idx="16" formatCode="0.0%">
                  <c:v>0.713158505453702</c:v>
                </c:pt>
                <c:pt idx="17" formatCode="0.0%">
                  <c:v>0.71143460906316</c:v>
                </c:pt>
                <c:pt idx="18" formatCode="0.0%">
                  <c:v>0.711866414021791</c:v>
                </c:pt>
                <c:pt idx="19" formatCode="0.0%">
                  <c:v>0.713845789411347</c:v>
                </c:pt>
                <c:pt idx="20" formatCode="0.0%">
                  <c:v>0.715917117965623</c:v>
                </c:pt>
                <c:pt idx="21" formatCode="0.0%">
                  <c:v>0.716246075125015</c:v>
                </c:pt>
                <c:pt idx="22" formatCode="0.0%">
                  <c:v>0.713010204081632</c:v>
                </c:pt>
                <c:pt idx="23" formatCode="0.0%">
                  <c:v>0.710899372530793</c:v>
                </c:pt>
                <c:pt idx="24" formatCode="0.0%">
                  <c:v>0.708279506752789</c:v>
                </c:pt>
                <c:pt idx="25" formatCode="0.0%">
                  <c:v>0.70796037713331</c:v>
                </c:pt>
                <c:pt idx="26" formatCode="0.0%">
                  <c:v>0.705938812237553</c:v>
                </c:pt>
                <c:pt idx="27" formatCode="0.0%">
                  <c:v>0.70808797019589</c:v>
                </c:pt>
                <c:pt idx="28" formatCode="0.0%">
                  <c:v>0.71108179419525</c:v>
                </c:pt>
                <c:pt idx="29" formatCode="0.0%">
                  <c:v>0.714505989799549</c:v>
                </c:pt>
                <c:pt idx="30" formatCode="0.0%">
                  <c:v>0.717203920179478</c:v>
                </c:pt>
                <c:pt idx="31" formatCode="0.0%">
                  <c:v>0.716171224732461</c:v>
                </c:pt>
                <c:pt idx="32" formatCode="0.0%">
                  <c:v>0.715375446960668</c:v>
                </c:pt>
                <c:pt idx="33" formatCode="0.0%">
                  <c:v>0.714216925484531</c:v>
                </c:pt>
                <c:pt idx="34" formatCode="0.0%">
                  <c:v>0.710874045338829</c:v>
                </c:pt>
                <c:pt idx="35" formatCode="0.0%">
                  <c:v>0.708897839619187</c:v>
                </c:pt>
                <c:pt idx="36" formatCode="0.0%">
                  <c:v>0.705824887043595</c:v>
                </c:pt>
                <c:pt idx="37" formatCode="0.0%">
                  <c:v>0.703107993711452</c:v>
                </c:pt>
                <c:pt idx="38" formatCode="0.0%">
                  <c:v>0.704921968787515</c:v>
                </c:pt>
                <c:pt idx="39" formatCode="0.0%">
                  <c:v>0.706566916043225</c:v>
                </c:pt>
                <c:pt idx="40" formatCode="0.0%">
                  <c:v>0.708480982754547</c:v>
                </c:pt>
                <c:pt idx="41" formatCode="0.0%">
                  <c:v>0.7104551334823</c:v>
                </c:pt>
                <c:pt idx="42" formatCode="0.0%">
                  <c:v>0.709458669472699</c:v>
                </c:pt>
                <c:pt idx="43" formatCode="0.0%">
                  <c:v>0.709797533162672</c:v>
                </c:pt>
                <c:pt idx="44" formatCode="0.0%">
                  <c:v>0.70391061452514</c:v>
                </c:pt>
                <c:pt idx="45" formatCode="0.0%">
                  <c:v>0.700058173356603</c:v>
                </c:pt>
                <c:pt idx="46" formatCode="0.0%">
                  <c:v>0.698723897911833</c:v>
                </c:pt>
                <c:pt idx="47" formatCode="0.0%">
                  <c:v>0.699379452999311</c:v>
                </c:pt>
                <c:pt idx="48" formatCode="0.0%">
                  <c:v>0.701540216771249</c:v>
                </c:pt>
                <c:pt idx="49" formatCode="0.0%">
                  <c:v>0.704746763570293</c:v>
                </c:pt>
                <c:pt idx="50" formatCode="0.0%">
                  <c:v>0.704986936271726</c:v>
                </c:pt>
                <c:pt idx="51" formatCode="0.0%">
                  <c:v>0.704628362973096</c:v>
                </c:pt>
                <c:pt idx="52" formatCode="0.0%">
                  <c:v>0.701760363429869</c:v>
                </c:pt>
                <c:pt idx="53" formatCode="0.0%">
                  <c:v>0.695261902056585</c:v>
                </c:pt>
                <c:pt idx="54" formatCode="0.0%">
                  <c:v>0.695041043517373</c:v>
                </c:pt>
                <c:pt idx="55" formatCode="0.0%">
                  <c:v>0.694734503443679</c:v>
                </c:pt>
                <c:pt idx="56" formatCode="0.0%">
                  <c:v>0.693861864499835</c:v>
                </c:pt>
                <c:pt idx="57" formatCode="0.0%">
                  <c:v>0.692766511224379</c:v>
                </c:pt>
                <c:pt idx="58" formatCode="0.0%">
                  <c:v>0.692766511224379</c:v>
                </c:pt>
                <c:pt idx="59" formatCode="0.0%">
                  <c:v>0.697661947661948</c:v>
                </c:pt>
                <c:pt idx="60" formatCode="0.0%">
                  <c:v>0.699784946236559</c:v>
                </c:pt>
                <c:pt idx="61" formatCode="0.0%">
                  <c:v>0.70090051457976</c:v>
                </c:pt>
                <c:pt idx="62" formatCode="0.0%">
                  <c:v>0.700085689802913</c:v>
                </c:pt>
                <c:pt idx="63" formatCode="0.0%">
                  <c:v>0.697780609535946</c:v>
                </c:pt>
                <c:pt idx="64" formatCode="0.0%">
                  <c:v>0.695268138801262</c:v>
                </c:pt>
                <c:pt idx="65" formatCode="0.0%">
                  <c:v>0.694837635303914</c:v>
                </c:pt>
                <c:pt idx="66" formatCode="0.0%">
                  <c:v>0.692539171941476</c:v>
                </c:pt>
                <c:pt idx="67" formatCode="0.0%">
                  <c:v>0.693648174881419</c:v>
                </c:pt>
                <c:pt idx="68" formatCode="0.0%">
                  <c:v>0.698097601323408</c:v>
                </c:pt>
                <c:pt idx="69" formatCode="0.0%">
                  <c:v>0.70190515634707</c:v>
                </c:pt>
                <c:pt idx="70" formatCode="0.0%">
                  <c:v>0.699493120926864</c:v>
                </c:pt>
                <c:pt idx="71" formatCode="0.0%">
                  <c:v>0.695553492210874</c:v>
                </c:pt>
                <c:pt idx="72" formatCode="0.0%">
                  <c:v>0.690897921572643</c:v>
                </c:pt>
                <c:pt idx="73" formatCode="0.0%">
                  <c:v>0.686841836213066</c:v>
                </c:pt>
                <c:pt idx="74" formatCode="0.0%">
                  <c:v>0.685906587803386</c:v>
                </c:pt>
                <c:pt idx="75" formatCode="0.0%">
                  <c:v>0.686586985391766</c:v>
                </c:pt>
                <c:pt idx="76" formatCode="0.0%">
                  <c:v>0.6891228787569</c:v>
                </c:pt>
                <c:pt idx="77" formatCode="0.0%">
                  <c:v>0.687359147715632</c:v>
                </c:pt>
                <c:pt idx="78" formatCode="0.0%">
                  <c:v>0.686581072685856</c:v>
                </c:pt>
                <c:pt idx="79" formatCode="0.0%">
                  <c:v>0.684899926647805</c:v>
                </c:pt>
                <c:pt idx="80" formatCode="0.0%">
                  <c:v>0.685678073510774</c:v>
                </c:pt>
                <c:pt idx="81" formatCode="0.0%">
                  <c:v>0.687792428753722</c:v>
                </c:pt>
                <c:pt idx="82" formatCode="0.0%">
                  <c:v>0.690922650756446</c:v>
                </c:pt>
                <c:pt idx="83" formatCode="0.0%">
                  <c:v>0.696004262120405</c:v>
                </c:pt>
                <c:pt idx="84" formatCode="0.0%">
                  <c:v>0.701666310617389</c:v>
                </c:pt>
                <c:pt idx="85" formatCode="0.0%">
                  <c:v>0.703497700288801</c:v>
                </c:pt>
                <c:pt idx="86" formatCode="0.0%">
                  <c:v>0.703549728173969</c:v>
                </c:pt>
                <c:pt idx="87" formatCode="0.0%">
                  <c:v>0.702247789496112</c:v>
                </c:pt>
                <c:pt idx="88" formatCode="0.0%">
                  <c:v>0.698696023941856</c:v>
                </c:pt>
                <c:pt idx="89" formatCode="0.0%">
                  <c:v>0.701048576931308</c:v>
                </c:pt>
                <c:pt idx="90" formatCode="0.0%">
                  <c:v>0.702018583787247</c:v>
                </c:pt>
                <c:pt idx="91" formatCode="0.0%">
                  <c:v>0.704072883172562</c:v>
                </c:pt>
                <c:pt idx="92" formatCode="0.0%">
                  <c:v>0.704454751375256</c:v>
                </c:pt>
                <c:pt idx="93" formatCode="0.0%">
                  <c:v>0.701659256045982</c:v>
                </c:pt>
                <c:pt idx="94" formatCode="0.0%">
                  <c:v>0.699672489082969</c:v>
                </c:pt>
                <c:pt idx="95" formatCode="0.0%">
                  <c:v>0.697806395285387</c:v>
                </c:pt>
                <c:pt idx="96" formatCode="0.0%">
                  <c:v>0.694046066927423</c:v>
                </c:pt>
                <c:pt idx="97" formatCode="0.0%">
                  <c:v>0.692224388130821</c:v>
                </c:pt>
                <c:pt idx="98" formatCode="0.0%">
                  <c:v>0.691850410722006</c:v>
                </c:pt>
                <c:pt idx="99" formatCode="0.0%">
                  <c:v>0.689321444106133</c:v>
                </c:pt>
                <c:pt idx="100" formatCode="0.0%">
                  <c:v>0.691754710815815</c:v>
                </c:pt>
                <c:pt idx="101" formatCode="0.0%">
                  <c:v>0.693307129599301</c:v>
                </c:pt>
                <c:pt idx="102" formatCode="0.0%">
                  <c:v>0.696686583378599</c:v>
                </c:pt>
                <c:pt idx="103" formatCode="0.0%">
                  <c:v>0.695898312326426</c:v>
                </c:pt>
                <c:pt idx="104" formatCode="0.0%">
                  <c:v>0.693553509050492</c:v>
                </c:pt>
                <c:pt idx="105" formatCode="0.0%">
                  <c:v>0.690724912947135</c:v>
                </c:pt>
                <c:pt idx="106" formatCode="0.0%">
                  <c:v>0.689567966280295</c:v>
                </c:pt>
                <c:pt idx="107" formatCode="0.0%">
                  <c:v>0.689524211414706</c:v>
                </c:pt>
                <c:pt idx="108" formatCode="0.0%">
                  <c:v>0.690009434951253</c:v>
                </c:pt>
                <c:pt idx="109" formatCode="0.0%">
                  <c:v>0.693279064913379</c:v>
                </c:pt>
                <c:pt idx="110" formatCode="0.0%">
                  <c:v>0.693883919284377</c:v>
                </c:pt>
                <c:pt idx="111" formatCode="0.0%">
                  <c:v>0.695120687869056</c:v>
                </c:pt>
                <c:pt idx="112" formatCode="0.0%">
                  <c:v>0.69314381270903</c:v>
                </c:pt>
                <c:pt idx="113" formatCode="0.0%">
                  <c:v>0.693558539655896</c:v>
                </c:pt>
                <c:pt idx="114" formatCode="0.0%">
                  <c:v>0.690897597977244</c:v>
                </c:pt>
                <c:pt idx="115" formatCode="0.0%">
                  <c:v>0.69053410893707</c:v>
                </c:pt>
                <c:pt idx="116" formatCode="0.0%">
                  <c:v>0.691662296801259</c:v>
                </c:pt>
                <c:pt idx="117" formatCode="0.0%">
                  <c:v>0.694499324113549</c:v>
                </c:pt>
                <c:pt idx="118" formatCode="0.0%">
                  <c:v>0.699584631360332</c:v>
                </c:pt>
                <c:pt idx="119" formatCode="0.0%">
                  <c:v>0.700208768267223</c:v>
                </c:pt>
                <c:pt idx="120" formatCode="0.0%">
                  <c:v>0.702554936389444</c:v>
                </c:pt>
                <c:pt idx="121" formatCode="0.0%">
                  <c:v>0.703515996198923</c:v>
                </c:pt>
                <c:pt idx="122" formatCode="0.0%">
                  <c:v>0.703809827018996</c:v>
                </c:pt>
                <c:pt idx="123" formatCode="0.0%">
                  <c:v>0.706962428359159</c:v>
                </c:pt>
                <c:pt idx="124" formatCode="0.0%">
                  <c:v>0.705372250423012</c:v>
                </c:pt>
                <c:pt idx="125" formatCode="0.0%">
                  <c:v>0.701500422654269</c:v>
                </c:pt>
                <c:pt idx="126" formatCode="0.0%">
                  <c:v>0.694789345219145</c:v>
                </c:pt>
                <c:pt idx="127" formatCode="0.0%">
                  <c:v>0.688615713522181</c:v>
                </c:pt>
                <c:pt idx="128" formatCode="0.0%">
                  <c:v>0.681093884582257</c:v>
                </c:pt>
                <c:pt idx="129" formatCode="0.0%">
                  <c:v>0.678950791242142</c:v>
                </c:pt>
                <c:pt idx="130" formatCode="0.0%">
                  <c:v>0.675016195206219</c:v>
                </c:pt>
                <c:pt idx="131" formatCode="0.0%">
                  <c:v>0.672096013716245</c:v>
                </c:pt>
                <c:pt idx="132" formatCode="0.0%">
                  <c:v>0.670472735033614</c:v>
                </c:pt>
                <c:pt idx="133" formatCode="0.0%">
                  <c:v>0.669618092596544</c:v>
                </c:pt>
                <c:pt idx="134" formatCode="0.0%">
                  <c:v>0.669723792257652</c:v>
                </c:pt>
                <c:pt idx="135" formatCode="0.0%">
                  <c:v>0.670384533673253</c:v>
                </c:pt>
                <c:pt idx="136" formatCode="0.0%">
                  <c:v>0.672410147991543</c:v>
                </c:pt>
                <c:pt idx="137" formatCode="0.0%">
                  <c:v>0.671962125197264</c:v>
                </c:pt>
                <c:pt idx="138" formatCode="0.0%">
                  <c:v>0.675514057910197</c:v>
                </c:pt>
                <c:pt idx="139" formatCode="0.0%">
                  <c:v>0.67411838790932</c:v>
                </c:pt>
                <c:pt idx="140" formatCode="0.0%">
                  <c:v>0.675695615514334</c:v>
                </c:pt>
                <c:pt idx="141" formatCode="0.0%">
                  <c:v>0.671112044523785</c:v>
                </c:pt>
                <c:pt idx="142" formatCode="0.0%">
                  <c:v>0.665058724832215</c:v>
                </c:pt>
                <c:pt idx="143" formatCode="0.0%">
                  <c:v>0.661740216486262</c:v>
                </c:pt>
                <c:pt idx="144" formatCode="0.0%">
                  <c:v>0.657326691573267</c:v>
                </c:pt>
                <c:pt idx="145" formatCode="0.0%">
                  <c:v>0.651078765355631</c:v>
                </c:pt>
                <c:pt idx="146" formatCode="0.0%">
                  <c:v>0.648015548281506</c:v>
                </c:pt>
                <c:pt idx="147" formatCode="0.0%">
                  <c:v>0.645121701779505</c:v>
                </c:pt>
              </c:numCache>
            </c:numRef>
          </c:val>
          <c:smooth val="0"/>
          <c:extLst xmlns:c16r2="http://schemas.microsoft.com/office/drawing/2015/06/chart">
            <c:ext xmlns:c16="http://schemas.microsoft.com/office/drawing/2014/chart" uri="{C3380CC4-5D6E-409C-BE32-E72D297353CC}">
              <c16:uniqueId val="{00000007-0423-4E54-8E80-4A39BA9915E2}"/>
            </c:ext>
          </c:extLst>
        </c:ser>
        <c:ser>
          <c:idx val="3"/>
          <c:order val="3"/>
          <c:tx>
            <c:strRef>
              <c:f>'Unemployment Ed'!$I$1</c:f>
              <c:strCache>
                <c:ptCount val="1"/>
                <c:pt idx="0">
                  <c:v>Bachelor's Degree or Higher</c:v>
                </c:pt>
              </c:strCache>
            </c:strRef>
          </c:tx>
          <c:marker>
            <c:symbol val="none"/>
          </c:marker>
          <c:dLbls>
            <c:dLbl>
              <c:idx val="4"/>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423-4E54-8E80-4A39BA9915E2}"/>
                </c:ext>
                <c:ext xmlns:c15="http://schemas.microsoft.com/office/drawing/2012/chart" uri="{CE6537A1-D6FC-4f65-9D91-7224C49458BB}"/>
              </c:extLst>
            </c:dLbl>
            <c:dLbl>
              <c:idx val="14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423-4E54-8E80-4A39BA9915E2}"/>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'Unemployment Ed'!$A$2:$A$153</c:f>
              <c:numCache>
                <c:formatCode>mmm\-yy</c:formatCode>
                <c:ptCount val="152"/>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Ed'!$I$2:$I$153</c:f>
              <c:numCache>
                <c:formatCode>General</c:formatCode>
                <c:ptCount val="152"/>
                <c:pt idx="3" formatCode="0.0%">
                  <c:v>0.802934480141664</c:v>
                </c:pt>
                <c:pt idx="4" formatCode="0.0%">
                  <c:v>0.802416039466194</c:v>
                </c:pt>
                <c:pt idx="5" formatCode="0.0%">
                  <c:v>0.800226728807154</c:v>
                </c:pt>
                <c:pt idx="6" formatCode="0.0%">
                  <c:v>0.798973267388719</c:v>
                </c:pt>
                <c:pt idx="7" formatCode="0.0%">
                  <c:v>0.797139303482587</c:v>
                </c:pt>
                <c:pt idx="8" formatCode="0.0%">
                  <c:v>0.794248608534323</c:v>
                </c:pt>
                <c:pt idx="9" formatCode="0.0%">
                  <c:v>0.792646246393714</c:v>
                </c:pt>
                <c:pt idx="10" formatCode="0.0%">
                  <c:v>0.791620929381632</c:v>
                </c:pt>
                <c:pt idx="11" formatCode="0.0%">
                  <c:v>0.789793808162521</c:v>
                </c:pt>
                <c:pt idx="12" formatCode="0.0%">
                  <c:v>0.786989795918367</c:v>
                </c:pt>
                <c:pt idx="13" formatCode="0.0%">
                  <c:v>0.784602389284421</c:v>
                </c:pt>
                <c:pt idx="14" formatCode="0.0%">
                  <c:v>0.78243129725189</c:v>
                </c:pt>
                <c:pt idx="15" formatCode="0.0%">
                  <c:v>0.780204818563902</c:v>
                </c:pt>
                <c:pt idx="16" formatCode="0.0%">
                  <c:v>0.77767392955196</c:v>
                </c:pt>
                <c:pt idx="17" formatCode="0.0%">
                  <c:v>0.775778266404351</c:v>
                </c:pt>
                <c:pt idx="18" formatCode="0.0%">
                  <c:v>0.773980470993682</c:v>
                </c:pt>
                <c:pt idx="19" formatCode="0.0%">
                  <c:v>0.773759798592436</c:v>
                </c:pt>
                <c:pt idx="20" formatCode="0.0%">
                  <c:v>0.772789817681459</c:v>
                </c:pt>
                <c:pt idx="21" formatCode="0.0%">
                  <c:v>0.774254804925768</c:v>
                </c:pt>
                <c:pt idx="22" formatCode="0.0%">
                  <c:v>0.775857118244989</c:v>
                </c:pt>
                <c:pt idx="23" formatCode="0.0%">
                  <c:v>0.777295320802148</c:v>
                </c:pt>
                <c:pt idx="24" formatCode="0.0%">
                  <c:v>0.779440835922056</c:v>
                </c:pt>
                <c:pt idx="25" formatCode="0.0%">
                  <c:v>0.780663942226949</c:v>
                </c:pt>
                <c:pt idx="26" formatCode="0.0%">
                  <c:v>0.780931263858093</c:v>
                </c:pt>
                <c:pt idx="27" formatCode="0.0%">
                  <c:v>0.781933701657458</c:v>
                </c:pt>
                <c:pt idx="28" formatCode="0.0%">
                  <c:v>0.783707554474063</c:v>
                </c:pt>
                <c:pt idx="29" formatCode="0.0%">
                  <c:v>0.784770784770785</c:v>
                </c:pt>
                <c:pt idx="30" formatCode="0.0%">
                  <c:v>0.785586990421029</c:v>
                </c:pt>
                <c:pt idx="31" formatCode="0.0%">
                  <c:v>0.785379986628037</c:v>
                </c:pt>
                <c:pt idx="32" formatCode="0.0%">
                  <c:v>0.784452493730844</c:v>
                </c:pt>
                <c:pt idx="33" formatCode="0.0%">
                  <c:v>0.78240097772346</c:v>
                </c:pt>
                <c:pt idx="34" formatCode="0.0%">
                  <c:v>0.7801041320483</c:v>
                </c:pt>
                <c:pt idx="35" formatCode="0.0%">
                  <c:v>0.777134348113832</c:v>
                </c:pt>
                <c:pt idx="36" formatCode="0.0%">
                  <c:v>0.776321561745997</c:v>
                </c:pt>
                <c:pt idx="37" formatCode="0.0%">
                  <c:v>0.775655800680496</c:v>
                </c:pt>
                <c:pt idx="38" formatCode="0.0%">
                  <c:v>0.775963494419704</c:v>
                </c:pt>
                <c:pt idx="39" formatCode="0.0%">
                  <c:v>0.776346345239412</c:v>
                </c:pt>
                <c:pt idx="40" formatCode="0.0%">
                  <c:v>0.775385300172481</c:v>
                </c:pt>
                <c:pt idx="41" formatCode="0.0%">
                  <c:v>0.776899526857779</c:v>
                </c:pt>
                <c:pt idx="42" formatCode="0.0%">
                  <c:v>0.77775924381429</c:v>
                </c:pt>
                <c:pt idx="43" formatCode="0.0%">
                  <c:v>0.779956789097557</c:v>
                </c:pt>
                <c:pt idx="44" formatCode="0.0%">
                  <c:v>0.780093483640363</c:v>
                </c:pt>
                <c:pt idx="45" formatCode="0.0%">
                  <c:v>0.782746555871419</c:v>
                </c:pt>
                <c:pt idx="46" formatCode="0.0%">
                  <c:v>0.784240969114919</c:v>
                </c:pt>
                <c:pt idx="47" formatCode="0.0%">
                  <c:v>0.785025742140432</c:v>
                </c:pt>
                <c:pt idx="48" formatCode="0.0%">
                  <c:v>0.782706932657335</c:v>
                </c:pt>
                <c:pt idx="49" formatCode="0.0%">
                  <c:v>0.780506650477399</c:v>
                </c:pt>
                <c:pt idx="50" formatCode="0.0%">
                  <c:v>0.779050464807437</c:v>
                </c:pt>
                <c:pt idx="51" formatCode="0.0%">
                  <c:v>0.779301194161875</c:v>
                </c:pt>
                <c:pt idx="52" formatCode="0.0%">
                  <c:v>0.77962727423547</c:v>
                </c:pt>
                <c:pt idx="53" formatCode="0.0%">
                  <c:v>0.779370104982503</c:v>
                </c:pt>
                <c:pt idx="54" formatCode="0.0%">
                  <c:v>0.780738506228702</c:v>
                </c:pt>
                <c:pt idx="55" formatCode="0.0%">
                  <c:v>0.781490425113719</c:v>
                </c:pt>
                <c:pt idx="56" formatCode="0.0%">
                  <c:v>0.782992197218139</c:v>
                </c:pt>
                <c:pt idx="57" formatCode="0.0%">
                  <c:v>0.783258509973291</c:v>
                </c:pt>
                <c:pt idx="58" formatCode="0.0%">
                  <c:v>0.783258509973291</c:v>
                </c:pt>
                <c:pt idx="59" formatCode="0.0%">
                  <c:v>0.782733318046319</c:v>
                </c:pt>
                <c:pt idx="60" formatCode="0.0%">
                  <c:v>0.783735734357974</c:v>
                </c:pt>
                <c:pt idx="61" formatCode="0.0%">
                  <c:v>0.785414872236578</c:v>
                </c:pt>
                <c:pt idx="62" formatCode="0.0%">
                  <c:v>0.787908365390136</c:v>
                </c:pt>
                <c:pt idx="63" formatCode="0.0%">
                  <c:v>0.787618228718831</c:v>
                </c:pt>
                <c:pt idx="64" formatCode="0.0%">
                  <c:v>0.787104136947218</c:v>
                </c:pt>
                <c:pt idx="65" formatCode="0.0%">
                  <c:v>0.786849875085169</c:v>
                </c:pt>
                <c:pt idx="66" formatCode="0.0%">
                  <c:v>0.78499604564456</c:v>
                </c:pt>
                <c:pt idx="67" formatCode="0.0%">
                  <c:v>0.782059203505027</c:v>
                </c:pt>
                <c:pt idx="68" formatCode="0.0%">
                  <c:v>0.782910058777864</c:v>
                </c:pt>
                <c:pt idx="69" formatCode="0.0%">
                  <c:v>0.782352941176471</c:v>
                </c:pt>
                <c:pt idx="70" formatCode="0.0%">
                  <c:v>0.783479827482666</c:v>
                </c:pt>
                <c:pt idx="71" formatCode="0.0%">
                  <c:v>0.786514410005438</c:v>
                </c:pt>
                <c:pt idx="72" formatCode="0.0%">
                  <c:v>0.789792246033044</c:v>
                </c:pt>
                <c:pt idx="73" formatCode="0.0%">
                  <c:v>0.791707476330395</c:v>
                </c:pt>
                <c:pt idx="74" formatCode="0.0%">
                  <c:v>0.793213897937025</c:v>
                </c:pt>
                <c:pt idx="75" formatCode="0.0%">
                  <c:v>0.793579471632741</c:v>
                </c:pt>
                <c:pt idx="76" formatCode="0.0%">
                  <c:v>0.79298207613581</c:v>
                </c:pt>
                <c:pt idx="77" formatCode="0.0%">
                  <c:v>0.792198658299069</c:v>
                </c:pt>
                <c:pt idx="78" formatCode="0.0%">
                  <c:v>0.791243791837616</c:v>
                </c:pt>
                <c:pt idx="79" formatCode="0.0%">
                  <c:v>0.793392425463336</c:v>
                </c:pt>
                <c:pt idx="80" formatCode="0.0%">
                  <c:v>0.796037796628369</c:v>
                </c:pt>
                <c:pt idx="81" formatCode="0.0%">
                  <c:v>0.797266881028939</c:v>
                </c:pt>
                <c:pt idx="82" formatCode="0.0%">
                  <c:v>0.797147892965871</c:v>
                </c:pt>
                <c:pt idx="83" formatCode="0.0%">
                  <c:v>0.796383940441372</c:v>
                </c:pt>
                <c:pt idx="84" formatCode="0.0%">
                  <c:v>0.79396478574459</c:v>
                </c:pt>
                <c:pt idx="85" formatCode="0.0%">
                  <c:v>0.793780081451314</c:v>
                </c:pt>
                <c:pt idx="86" formatCode="0.0%">
                  <c:v>0.792992454224052</c:v>
                </c:pt>
                <c:pt idx="87" formatCode="0.0%">
                  <c:v>0.793313230704121</c:v>
                </c:pt>
                <c:pt idx="88" formatCode="0.0%">
                  <c:v>0.794310144621556</c:v>
                </c:pt>
                <c:pt idx="89" formatCode="0.0%">
                  <c:v>0.79387787303424</c:v>
                </c:pt>
                <c:pt idx="90" formatCode="0.0%">
                  <c:v>0.793217491731849</c:v>
                </c:pt>
                <c:pt idx="91" formatCode="0.0%">
                  <c:v>0.791572768722813</c:v>
                </c:pt>
                <c:pt idx="92" formatCode="0.0%">
                  <c:v>0.78999321042461</c:v>
                </c:pt>
                <c:pt idx="93" formatCode="0.0%">
                  <c:v>0.788704457667815</c:v>
                </c:pt>
                <c:pt idx="94" formatCode="0.0%">
                  <c:v>0.788013376528373</c:v>
                </c:pt>
                <c:pt idx="95" formatCode="0.0%">
                  <c:v>0.788087774294671</c:v>
                </c:pt>
                <c:pt idx="96" formatCode="0.0%">
                  <c:v>0.789303586321935</c:v>
                </c:pt>
                <c:pt idx="97" formatCode="0.0%">
                  <c:v>0.788679637914889</c:v>
                </c:pt>
                <c:pt idx="98" formatCode="0.0%">
                  <c:v>0.787353338178798</c:v>
                </c:pt>
                <c:pt idx="99" formatCode="0.0%">
                  <c:v>0.786690035568844</c:v>
                </c:pt>
                <c:pt idx="100" formatCode="0.0%">
                  <c:v>0.785034713293906</c:v>
                </c:pt>
                <c:pt idx="101" formatCode="0.0%">
                  <c:v>0.783843581167996</c:v>
                </c:pt>
                <c:pt idx="102" formatCode="0.0%">
                  <c:v>0.78458853123877</c:v>
                </c:pt>
                <c:pt idx="103" formatCode="0.0%">
                  <c:v>0.784081548599671</c:v>
                </c:pt>
                <c:pt idx="104" formatCode="0.0%">
                  <c:v>0.78266920975308</c:v>
                </c:pt>
                <c:pt idx="105" formatCode="0.0%">
                  <c:v>0.781624019810153</c:v>
                </c:pt>
                <c:pt idx="106" formatCode="0.0%">
                  <c:v>0.779274877860632</c:v>
                </c:pt>
                <c:pt idx="107" formatCode="0.0%">
                  <c:v>0.778747881464743</c:v>
                </c:pt>
                <c:pt idx="108" formatCode="0.0%">
                  <c:v>0.778441264284979</c:v>
                </c:pt>
                <c:pt idx="109" formatCode="0.0%">
                  <c:v>0.777749123168971</c:v>
                </c:pt>
                <c:pt idx="110" formatCode="0.0%">
                  <c:v>0.777156177156177</c:v>
                </c:pt>
                <c:pt idx="111" formatCode="0.0%">
                  <c:v>0.774609781477627</c:v>
                </c:pt>
                <c:pt idx="112" formatCode="0.0%">
                  <c:v>0.773919353166788</c:v>
                </c:pt>
                <c:pt idx="113" formatCode="0.0%">
                  <c:v>0.77596362509042</c:v>
                </c:pt>
                <c:pt idx="114" formatCode="0.0%">
                  <c:v>0.775338361400971</c:v>
                </c:pt>
                <c:pt idx="115" formatCode="0.0%">
                  <c:v>0.776882137136361</c:v>
                </c:pt>
                <c:pt idx="116" formatCode="0.0%">
                  <c:v>0.7784629735192</c:v>
                </c:pt>
                <c:pt idx="117" formatCode="0.0%">
                  <c:v>0.778572910184609</c:v>
                </c:pt>
                <c:pt idx="118" formatCode="0.0%">
                  <c:v>0.780296380440956</c:v>
                </c:pt>
                <c:pt idx="119" formatCode="0.0%">
                  <c:v>0.777579344831105</c:v>
                </c:pt>
                <c:pt idx="120" formatCode="0.0%">
                  <c:v>0.773776083467095</c:v>
                </c:pt>
                <c:pt idx="121" formatCode="0.0%">
                  <c:v>0.773904038660684</c:v>
                </c:pt>
                <c:pt idx="122" formatCode="0.0%">
                  <c:v>0.774403892944039</c:v>
                </c:pt>
                <c:pt idx="123" formatCode="0.0%">
                  <c:v>0.777456647398844</c:v>
                </c:pt>
                <c:pt idx="124" formatCode="0.0%">
                  <c:v>0.780367333237424</c:v>
                </c:pt>
                <c:pt idx="125" formatCode="0.0%">
                  <c:v>0.781106431852986</c:v>
                </c:pt>
                <c:pt idx="126" formatCode="0.0%">
                  <c:v>0.780416984006093</c:v>
                </c:pt>
                <c:pt idx="127" formatCode="0.0%">
                  <c:v>0.77707397778303</c:v>
                </c:pt>
                <c:pt idx="128" formatCode="0.0%">
                  <c:v>0.772564705882353</c:v>
                </c:pt>
                <c:pt idx="129" formatCode="0.0%">
                  <c:v>0.771360314783586</c:v>
                </c:pt>
                <c:pt idx="130" formatCode="0.0%">
                  <c:v>0.77090175471521</c:v>
                </c:pt>
                <c:pt idx="131" formatCode="0.0%">
                  <c:v>0.770560527555346</c:v>
                </c:pt>
                <c:pt idx="132" formatCode="0.0%">
                  <c:v>0.770125771350511</c:v>
                </c:pt>
                <c:pt idx="133" formatCode="0.0%">
                  <c:v>0.767880670054583</c:v>
                </c:pt>
                <c:pt idx="134" formatCode="0.0%">
                  <c:v>0.765078917700113</c:v>
                </c:pt>
                <c:pt idx="135" formatCode="0.0%">
                  <c:v>0.761126206315001</c:v>
                </c:pt>
                <c:pt idx="136" formatCode="0.0%">
                  <c:v>0.757864277046579</c:v>
                </c:pt>
                <c:pt idx="137" formatCode="0.0%">
                  <c:v>0.754006224162757</c:v>
                </c:pt>
                <c:pt idx="138" formatCode="0.0%">
                  <c:v>0.75425060062835</c:v>
                </c:pt>
                <c:pt idx="139" formatCode="0.0%">
                  <c:v>0.753975549223274</c:v>
                </c:pt>
                <c:pt idx="140" formatCode="0.0%">
                  <c:v>0.754561211457763</c:v>
                </c:pt>
                <c:pt idx="141" formatCode="0.0%">
                  <c:v>0.754909058003801</c:v>
                </c:pt>
                <c:pt idx="142" formatCode="0.0%">
                  <c:v>0.754478350886668</c:v>
                </c:pt>
                <c:pt idx="143" formatCode="0.0%">
                  <c:v>0.755109342158222</c:v>
                </c:pt>
                <c:pt idx="144" formatCode="0.0%">
                  <c:v>0.758529832082887</c:v>
                </c:pt>
                <c:pt idx="145" formatCode="0.0%">
                  <c:v>0.760288711557429</c:v>
                </c:pt>
                <c:pt idx="146" formatCode="0.0%">
                  <c:v>0.762236192186798</c:v>
                </c:pt>
                <c:pt idx="147" formatCode="0.0%">
                  <c:v>0.766029398503021</c:v>
                </c:pt>
              </c:numCache>
            </c:numRef>
          </c:val>
          <c:smooth val="0"/>
          <c:extLst xmlns:c16r2="http://schemas.microsoft.com/office/drawing/2015/06/chart">
            <c:ext xmlns:c16="http://schemas.microsoft.com/office/drawing/2014/chart" uri="{C3380CC4-5D6E-409C-BE32-E72D297353CC}">
              <c16:uniqueId val="{0000000A-0423-4E54-8E80-4A39BA9915E2}"/>
            </c:ext>
          </c:extLst>
        </c:ser>
        <c:ser>
          <c:idx val="4"/>
          <c:order val="4"/>
          <c:tx>
            <c:strRef>
              <c:f>'Unemployment Ed'!$J$1</c:f>
              <c:strCache>
                <c:ptCount val="1"/>
                <c:pt idx="0">
                  <c:v>All</c:v>
                </c:pt>
              </c:strCache>
            </c:strRef>
          </c:tx>
          <c:spPr>
            <a:ln>
              <a:solidFill>
                <a:schemeClr val="bg1">
                  <a:lumMod val="75000"/>
                </a:schemeClr>
              </a:solidFill>
            </a:ln>
          </c:spPr>
          <c:marker>
            <c:symbol val="none"/>
          </c:marker>
          <c:dLbls>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423-4E54-8E80-4A39BA9915E2}"/>
                </c:ext>
                <c:ext xmlns:c15="http://schemas.microsoft.com/office/drawing/2012/chart" uri="{CE6537A1-D6FC-4f65-9D91-7224C49458BB}"/>
              </c:extLst>
            </c:dLbl>
            <c:dLbl>
              <c:idx val="146"/>
              <c:layout>
                <c:manualLayout>
                  <c:x val="0.00474914599510501"/>
                  <c:y val="0.033333333333333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423-4E54-8E80-4A39BA9915E2}"/>
                </c:ext>
                <c:ext xmlns:c15="http://schemas.microsoft.com/office/drawing/2012/chart" uri="{CE6537A1-D6FC-4f65-9D91-7224C49458BB}"/>
              </c:extLst>
            </c:dLbl>
            <c:dLbl>
              <c:idx val="147"/>
              <c:layout>
                <c:manualLayout>
                  <c:x val="0.001583048665035"/>
                  <c:y val="-0.0030305416368408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423-4E54-8E80-4A39BA9915E2}"/>
                </c:ext>
                <c:ext xmlns:c15="http://schemas.microsoft.com/office/drawing/2012/chart" uri="{CE6537A1-D6FC-4f65-9D91-7224C49458BB}"/>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'Unemployment Ed'!$A$2:$A$153</c:f>
              <c:numCache>
                <c:formatCode>mmm\-yy</c:formatCode>
                <c:ptCount val="152"/>
                <c:pt idx="0">
                  <c:v>38353.0</c:v>
                </c:pt>
                <c:pt idx="1">
                  <c:v>38384.0</c:v>
                </c:pt>
                <c:pt idx="2">
                  <c:v>38412.0</c:v>
                </c:pt>
                <c:pt idx="3">
                  <c:v>38443.0</c:v>
                </c:pt>
                <c:pt idx="4">
                  <c:v>38473.0</c:v>
                </c:pt>
                <c:pt idx="5">
                  <c:v>38504.0</c:v>
                </c:pt>
                <c:pt idx="6">
                  <c:v>38534.0</c:v>
                </c:pt>
                <c:pt idx="7">
                  <c:v>38565.0</c:v>
                </c:pt>
                <c:pt idx="8">
                  <c:v>38596.0</c:v>
                </c:pt>
                <c:pt idx="9">
                  <c:v>38626.0</c:v>
                </c:pt>
                <c:pt idx="10">
                  <c:v>38657.0</c:v>
                </c:pt>
                <c:pt idx="11">
                  <c:v>38687.0</c:v>
                </c:pt>
                <c:pt idx="12">
                  <c:v>38718.0</c:v>
                </c:pt>
                <c:pt idx="13">
                  <c:v>38749.0</c:v>
                </c:pt>
                <c:pt idx="14">
                  <c:v>38777.0</c:v>
                </c:pt>
                <c:pt idx="15">
                  <c:v>38808.0</c:v>
                </c:pt>
                <c:pt idx="16">
                  <c:v>38838.0</c:v>
                </c:pt>
                <c:pt idx="17">
                  <c:v>38869.0</c:v>
                </c:pt>
                <c:pt idx="18">
                  <c:v>38899.0</c:v>
                </c:pt>
                <c:pt idx="19">
                  <c:v>38930.0</c:v>
                </c:pt>
                <c:pt idx="20">
                  <c:v>38961.0</c:v>
                </c:pt>
                <c:pt idx="21">
                  <c:v>38991.0</c:v>
                </c:pt>
                <c:pt idx="22">
                  <c:v>39022.0</c:v>
                </c:pt>
                <c:pt idx="23">
                  <c:v>39052.0</c:v>
                </c:pt>
                <c:pt idx="24">
                  <c:v>39083.0</c:v>
                </c:pt>
                <c:pt idx="25">
                  <c:v>39114.0</c:v>
                </c:pt>
                <c:pt idx="26">
                  <c:v>39142.0</c:v>
                </c:pt>
                <c:pt idx="27">
                  <c:v>39173.0</c:v>
                </c:pt>
                <c:pt idx="28">
                  <c:v>39203.0</c:v>
                </c:pt>
                <c:pt idx="29">
                  <c:v>39234.0</c:v>
                </c:pt>
                <c:pt idx="30">
                  <c:v>39264.0</c:v>
                </c:pt>
                <c:pt idx="31">
                  <c:v>39295.0</c:v>
                </c:pt>
                <c:pt idx="32">
                  <c:v>39326.0</c:v>
                </c:pt>
                <c:pt idx="33">
                  <c:v>39356.0</c:v>
                </c:pt>
                <c:pt idx="34">
                  <c:v>39387.0</c:v>
                </c:pt>
                <c:pt idx="35">
                  <c:v>39417.0</c:v>
                </c:pt>
                <c:pt idx="36">
                  <c:v>39448.0</c:v>
                </c:pt>
                <c:pt idx="37">
                  <c:v>39479.0</c:v>
                </c:pt>
                <c:pt idx="38">
                  <c:v>39508.0</c:v>
                </c:pt>
                <c:pt idx="39">
                  <c:v>39539.0</c:v>
                </c:pt>
                <c:pt idx="40">
                  <c:v>39569.0</c:v>
                </c:pt>
                <c:pt idx="41">
                  <c:v>39600.0</c:v>
                </c:pt>
                <c:pt idx="42">
                  <c:v>39630.0</c:v>
                </c:pt>
                <c:pt idx="43">
                  <c:v>39661.0</c:v>
                </c:pt>
                <c:pt idx="44">
                  <c:v>39692.0</c:v>
                </c:pt>
                <c:pt idx="45">
                  <c:v>39722.0</c:v>
                </c:pt>
                <c:pt idx="46">
                  <c:v>39753.0</c:v>
                </c:pt>
                <c:pt idx="47">
                  <c:v>39783.0</c:v>
                </c:pt>
                <c:pt idx="48">
                  <c:v>39814.0</c:v>
                </c:pt>
                <c:pt idx="49">
                  <c:v>39845.0</c:v>
                </c:pt>
                <c:pt idx="50">
                  <c:v>39873.0</c:v>
                </c:pt>
                <c:pt idx="51">
                  <c:v>39904.0</c:v>
                </c:pt>
                <c:pt idx="52">
                  <c:v>39934.0</c:v>
                </c:pt>
                <c:pt idx="53">
                  <c:v>39965.0</c:v>
                </c:pt>
                <c:pt idx="54">
                  <c:v>39995.0</c:v>
                </c:pt>
                <c:pt idx="55">
                  <c:v>40026.0</c:v>
                </c:pt>
                <c:pt idx="56">
                  <c:v>40057.0</c:v>
                </c:pt>
                <c:pt idx="57">
                  <c:v>40087.0</c:v>
                </c:pt>
                <c:pt idx="58">
                  <c:v>40118.0</c:v>
                </c:pt>
                <c:pt idx="59">
                  <c:v>40148.0</c:v>
                </c:pt>
                <c:pt idx="60">
                  <c:v>40179.0</c:v>
                </c:pt>
                <c:pt idx="61">
                  <c:v>40210.0</c:v>
                </c:pt>
                <c:pt idx="62">
                  <c:v>40238.0</c:v>
                </c:pt>
                <c:pt idx="63">
                  <c:v>40269.0</c:v>
                </c:pt>
                <c:pt idx="64">
                  <c:v>40299.0</c:v>
                </c:pt>
                <c:pt idx="65">
                  <c:v>40330.0</c:v>
                </c:pt>
                <c:pt idx="66">
                  <c:v>40360.0</c:v>
                </c:pt>
                <c:pt idx="67">
                  <c:v>40391.0</c:v>
                </c:pt>
                <c:pt idx="68">
                  <c:v>40422.0</c:v>
                </c:pt>
                <c:pt idx="69">
                  <c:v>40452.0</c:v>
                </c:pt>
                <c:pt idx="70">
                  <c:v>40483.0</c:v>
                </c:pt>
                <c:pt idx="71">
                  <c:v>40513.0</c:v>
                </c:pt>
                <c:pt idx="72">
                  <c:v>40544.0</c:v>
                </c:pt>
                <c:pt idx="73">
                  <c:v>40575.0</c:v>
                </c:pt>
                <c:pt idx="74">
                  <c:v>40603.0</c:v>
                </c:pt>
                <c:pt idx="75">
                  <c:v>40634.0</c:v>
                </c:pt>
                <c:pt idx="76">
                  <c:v>40664.0</c:v>
                </c:pt>
                <c:pt idx="77">
                  <c:v>40695.0</c:v>
                </c:pt>
                <c:pt idx="78">
                  <c:v>40725.0</c:v>
                </c:pt>
                <c:pt idx="79">
                  <c:v>40756.0</c:v>
                </c:pt>
                <c:pt idx="80">
                  <c:v>40787.0</c:v>
                </c:pt>
                <c:pt idx="81">
                  <c:v>40817.0</c:v>
                </c:pt>
                <c:pt idx="82">
                  <c:v>40848.0</c:v>
                </c:pt>
                <c:pt idx="83">
                  <c:v>40878.0</c:v>
                </c:pt>
                <c:pt idx="84">
                  <c:v>40909.0</c:v>
                </c:pt>
                <c:pt idx="85">
                  <c:v>40940.0</c:v>
                </c:pt>
                <c:pt idx="86">
                  <c:v>40969.0</c:v>
                </c:pt>
                <c:pt idx="87">
                  <c:v>41000.0</c:v>
                </c:pt>
                <c:pt idx="88">
                  <c:v>41030.0</c:v>
                </c:pt>
                <c:pt idx="89">
                  <c:v>41061.0</c:v>
                </c:pt>
                <c:pt idx="90">
                  <c:v>41091.0</c:v>
                </c:pt>
                <c:pt idx="91">
                  <c:v>41122.0</c:v>
                </c:pt>
                <c:pt idx="92">
                  <c:v>41153.0</c:v>
                </c:pt>
                <c:pt idx="93">
                  <c:v>41183.0</c:v>
                </c:pt>
                <c:pt idx="94">
                  <c:v>41214.0</c:v>
                </c:pt>
                <c:pt idx="95">
                  <c:v>41244.0</c:v>
                </c:pt>
                <c:pt idx="96">
                  <c:v>41275.0</c:v>
                </c:pt>
                <c:pt idx="97">
                  <c:v>41306.0</c:v>
                </c:pt>
                <c:pt idx="98">
                  <c:v>41334.0</c:v>
                </c:pt>
                <c:pt idx="99">
                  <c:v>41365.0</c:v>
                </c:pt>
                <c:pt idx="100">
                  <c:v>41395.0</c:v>
                </c:pt>
                <c:pt idx="101">
                  <c:v>41426.0</c:v>
                </c:pt>
                <c:pt idx="102">
                  <c:v>41456.0</c:v>
                </c:pt>
                <c:pt idx="103">
                  <c:v>41487.0</c:v>
                </c:pt>
                <c:pt idx="104">
                  <c:v>41518.0</c:v>
                </c:pt>
                <c:pt idx="105">
                  <c:v>41548.0</c:v>
                </c:pt>
                <c:pt idx="106">
                  <c:v>41579.0</c:v>
                </c:pt>
                <c:pt idx="107">
                  <c:v>41609.0</c:v>
                </c:pt>
                <c:pt idx="108">
                  <c:v>41640.0</c:v>
                </c:pt>
                <c:pt idx="109">
                  <c:v>41671.0</c:v>
                </c:pt>
                <c:pt idx="110">
                  <c:v>41699.0</c:v>
                </c:pt>
                <c:pt idx="111">
                  <c:v>41730.0</c:v>
                </c:pt>
                <c:pt idx="112">
                  <c:v>41760.0</c:v>
                </c:pt>
                <c:pt idx="113">
                  <c:v>41791.0</c:v>
                </c:pt>
                <c:pt idx="114">
                  <c:v>41821.0</c:v>
                </c:pt>
                <c:pt idx="115">
                  <c:v>41852.0</c:v>
                </c:pt>
                <c:pt idx="116">
                  <c:v>41883.0</c:v>
                </c:pt>
                <c:pt idx="117">
                  <c:v>41913.0</c:v>
                </c:pt>
                <c:pt idx="118">
                  <c:v>41944.0</c:v>
                </c:pt>
                <c:pt idx="119">
                  <c:v>41974.0</c:v>
                </c:pt>
                <c:pt idx="120">
                  <c:v>42005.0</c:v>
                </c:pt>
                <c:pt idx="121">
                  <c:v>42036.0</c:v>
                </c:pt>
                <c:pt idx="122">
                  <c:v>42064.0</c:v>
                </c:pt>
                <c:pt idx="123">
                  <c:v>42095.0</c:v>
                </c:pt>
                <c:pt idx="124">
                  <c:v>42125.0</c:v>
                </c:pt>
                <c:pt idx="125">
                  <c:v>42156.0</c:v>
                </c:pt>
                <c:pt idx="126">
                  <c:v>42186.0</c:v>
                </c:pt>
                <c:pt idx="127">
                  <c:v>42217.0</c:v>
                </c:pt>
                <c:pt idx="128">
                  <c:v>42248.0</c:v>
                </c:pt>
                <c:pt idx="129">
                  <c:v>42278.0</c:v>
                </c:pt>
                <c:pt idx="130">
                  <c:v>42309.0</c:v>
                </c:pt>
                <c:pt idx="131">
                  <c:v>42339.0</c:v>
                </c:pt>
                <c:pt idx="132">
                  <c:v>42370.0</c:v>
                </c:pt>
                <c:pt idx="133">
                  <c:v>42401.0</c:v>
                </c:pt>
                <c:pt idx="134">
                  <c:v>42430.0</c:v>
                </c:pt>
                <c:pt idx="135">
                  <c:v>42461.0</c:v>
                </c:pt>
                <c:pt idx="136">
                  <c:v>42491.0</c:v>
                </c:pt>
                <c:pt idx="137">
                  <c:v>42522.0</c:v>
                </c:pt>
                <c:pt idx="138">
                  <c:v>42552.0</c:v>
                </c:pt>
                <c:pt idx="139">
                  <c:v>42583.0</c:v>
                </c:pt>
                <c:pt idx="140">
                  <c:v>42614.0</c:v>
                </c:pt>
                <c:pt idx="141">
                  <c:v>42644.0</c:v>
                </c:pt>
                <c:pt idx="142">
                  <c:v>42675.0</c:v>
                </c:pt>
                <c:pt idx="143">
                  <c:v>42705.0</c:v>
                </c:pt>
                <c:pt idx="144">
                  <c:v>42736.0</c:v>
                </c:pt>
                <c:pt idx="145">
                  <c:v>42767.0</c:v>
                </c:pt>
                <c:pt idx="146">
                  <c:v>42795.0</c:v>
                </c:pt>
                <c:pt idx="147">
                  <c:v>42826.0</c:v>
                </c:pt>
              </c:numCache>
            </c:numRef>
          </c:cat>
          <c:val>
            <c:numRef>
              <c:f>'Unemployment Ed'!$J$2:$J$153</c:f>
              <c:numCache>
                <c:formatCode>General</c:formatCode>
                <c:ptCount val="152"/>
                <c:pt idx="3" formatCode="0.0%">
                  <c:v>0.673</c:v>
                </c:pt>
                <c:pt idx="4" formatCode="0.0%">
                  <c:v>0.672</c:v>
                </c:pt>
                <c:pt idx="5" formatCode="0.0%">
                  <c:v>0.67</c:v>
                </c:pt>
                <c:pt idx="6" formatCode="0.0%">
                  <c:v>0.67</c:v>
                </c:pt>
                <c:pt idx="7" formatCode="0.0%">
                  <c:v>0.669</c:v>
                </c:pt>
                <c:pt idx="8" formatCode="0.0%">
                  <c:v>0.668</c:v>
                </c:pt>
                <c:pt idx="9" formatCode="0.0%">
                  <c:v>0.668</c:v>
                </c:pt>
                <c:pt idx="10" formatCode="0.0%">
                  <c:v>0.667</c:v>
                </c:pt>
                <c:pt idx="11" formatCode="0.0%">
                  <c:v>0.667</c:v>
                </c:pt>
                <c:pt idx="12" formatCode="0.0%">
                  <c:v>0.667</c:v>
                </c:pt>
                <c:pt idx="13" formatCode="0.0%">
                  <c:v>0.668</c:v>
                </c:pt>
                <c:pt idx="14" formatCode="0.0%">
                  <c:v>0.668</c:v>
                </c:pt>
                <c:pt idx="15" formatCode="0.0%">
                  <c:v>0.667</c:v>
                </c:pt>
                <c:pt idx="16" formatCode="0.0%">
                  <c:v>0.667</c:v>
                </c:pt>
                <c:pt idx="17" formatCode="0.0%">
                  <c:v>0.666</c:v>
                </c:pt>
                <c:pt idx="18" formatCode="0.0%">
                  <c:v>0.665</c:v>
                </c:pt>
                <c:pt idx="19" formatCode="0.0%">
                  <c:v>0.665</c:v>
                </c:pt>
                <c:pt idx="20" formatCode="0.0%">
                  <c:v>0.666</c:v>
                </c:pt>
                <c:pt idx="21" formatCode="0.0%">
                  <c:v>0.666</c:v>
                </c:pt>
                <c:pt idx="22" formatCode="0.0%">
                  <c:v>0.668</c:v>
                </c:pt>
                <c:pt idx="23" formatCode="0.0%">
                  <c:v>0.669</c:v>
                </c:pt>
                <c:pt idx="24" formatCode="0.0%">
                  <c:v>0.669</c:v>
                </c:pt>
                <c:pt idx="25" formatCode="0.0%">
                  <c:v>0.669</c:v>
                </c:pt>
                <c:pt idx="26" formatCode="0.0%">
                  <c:v>0.67</c:v>
                </c:pt>
                <c:pt idx="27" formatCode="0.0%">
                  <c:v>0.67</c:v>
                </c:pt>
                <c:pt idx="28" formatCode="0.0%">
                  <c:v>0.67</c:v>
                </c:pt>
                <c:pt idx="29" formatCode="0.0%">
                  <c:v>0.67</c:v>
                </c:pt>
                <c:pt idx="30" formatCode="0.0%">
                  <c:v>0.671</c:v>
                </c:pt>
                <c:pt idx="31" formatCode="0.0%">
                  <c:v>0.673</c:v>
                </c:pt>
                <c:pt idx="32" formatCode="0.0%">
                  <c:v>0.673</c:v>
                </c:pt>
                <c:pt idx="33" formatCode="0.0%">
                  <c:v>0.673</c:v>
                </c:pt>
                <c:pt idx="34" formatCode="0.0%">
                  <c:v>0.671</c:v>
                </c:pt>
                <c:pt idx="35" formatCode="0.0%">
                  <c:v>0.67</c:v>
                </c:pt>
                <c:pt idx="36" formatCode="0.0%">
                  <c:v>0.671</c:v>
                </c:pt>
                <c:pt idx="37" formatCode="0.0%">
                  <c:v>0.67</c:v>
                </c:pt>
                <c:pt idx="38" formatCode="0.0%">
                  <c:v>0.669</c:v>
                </c:pt>
                <c:pt idx="39" formatCode="0.0%">
                  <c:v>0.669</c:v>
                </c:pt>
                <c:pt idx="40" formatCode="0.0%">
                  <c:v>0.669</c:v>
                </c:pt>
                <c:pt idx="41" formatCode="0.0%">
                  <c:v>0.669</c:v>
                </c:pt>
                <c:pt idx="42" formatCode="0.0%">
                  <c:v>0.669</c:v>
                </c:pt>
                <c:pt idx="43" formatCode="0.0%">
                  <c:v>0.667</c:v>
                </c:pt>
                <c:pt idx="44" formatCode="0.0%">
                  <c:v>0.666</c:v>
                </c:pt>
                <c:pt idx="45" formatCode="0.0%">
                  <c:v>0.665</c:v>
                </c:pt>
                <c:pt idx="46" formatCode="0.0%">
                  <c:v>0.666</c:v>
                </c:pt>
                <c:pt idx="47" formatCode="0.0%">
                  <c:v>0.666</c:v>
                </c:pt>
                <c:pt idx="48" formatCode="0.0%">
                  <c:v>0.666</c:v>
                </c:pt>
                <c:pt idx="49" formatCode="0.0%">
                  <c:v>0.666</c:v>
                </c:pt>
                <c:pt idx="50" formatCode="0.0%">
                  <c:v>0.666</c:v>
                </c:pt>
                <c:pt idx="51" formatCode="0.0%">
                  <c:v>0.666</c:v>
                </c:pt>
                <c:pt idx="52" formatCode="0.0%">
                  <c:v>0.666</c:v>
                </c:pt>
                <c:pt idx="53" formatCode="0.0%">
                  <c:v>0.666</c:v>
                </c:pt>
                <c:pt idx="54" formatCode="0.0%">
                  <c:v>0.667</c:v>
                </c:pt>
                <c:pt idx="55" formatCode="0.0%">
                  <c:v>0.667</c:v>
                </c:pt>
                <c:pt idx="56" formatCode="0.0%">
                  <c:v>0.666</c:v>
                </c:pt>
                <c:pt idx="57" formatCode="0.0%">
                  <c:v>0.666</c:v>
                </c:pt>
                <c:pt idx="58" formatCode="0.0%">
                  <c:v>0.666</c:v>
                </c:pt>
                <c:pt idx="59" formatCode="0.0%">
                  <c:v>0.666</c:v>
                </c:pt>
                <c:pt idx="60" formatCode="0.0%">
                  <c:v>0.666</c:v>
                </c:pt>
                <c:pt idx="61" formatCode="0.0%">
                  <c:v>0.666</c:v>
                </c:pt>
                <c:pt idx="62" formatCode="0.0%">
                  <c:v>0.665</c:v>
                </c:pt>
                <c:pt idx="63" formatCode="0.0%">
                  <c:v>0.664</c:v>
                </c:pt>
                <c:pt idx="64" formatCode="0.0%">
                  <c:v>0.664</c:v>
                </c:pt>
                <c:pt idx="65" formatCode="0.0%">
                  <c:v>0.664</c:v>
                </c:pt>
                <c:pt idx="66" formatCode="0.0%">
                  <c:v>0.663</c:v>
                </c:pt>
                <c:pt idx="67" formatCode="0.0%">
                  <c:v>0.662</c:v>
                </c:pt>
                <c:pt idx="68" formatCode="0.0%">
                  <c:v>0.662</c:v>
                </c:pt>
                <c:pt idx="69" formatCode="0.0%">
                  <c:v>0.661</c:v>
                </c:pt>
                <c:pt idx="70" formatCode="0.0%">
                  <c:v>0.66</c:v>
                </c:pt>
                <c:pt idx="71" formatCode="0.0%">
                  <c:v>0.66</c:v>
                </c:pt>
                <c:pt idx="72" formatCode="0.0%">
                  <c:v>0.66</c:v>
                </c:pt>
                <c:pt idx="73" formatCode="0.0%">
                  <c:v>0.66</c:v>
                </c:pt>
                <c:pt idx="74" formatCode="0.0%">
                  <c:v>0.661</c:v>
                </c:pt>
                <c:pt idx="75" formatCode="0.0%">
                  <c:v>0.662</c:v>
                </c:pt>
                <c:pt idx="76" formatCode="0.0%">
                  <c:v>0.662</c:v>
                </c:pt>
                <c:pt idx="77" formatCode="0.0%">
                  <c:v>0.662</c:v>
                </c:pt>
                <c:pt idx="78" formatCode="0.0%">
                  <c:v>0.662</c:v>
                </c:pt>
                <c:pt idx="79" formatCode="0.0%">
                  <c:v>0.661</c:v>
                </c:pt>
                <c:pt idx="80" formatCode="0.0%">
                  <c:v>0.661</c:v>
                </c:pt>
                <c:pt idx="81" formatCode="0.0%">
                  <c:v>0.658</c:v>
                </c:pt>
                <c:pt idx="82" formatCode="0.0%">
                  <c:v>0.658</c:v>
                </c:pt>
                <c:pt idx="83" formatCode="0.0%">
                  <c:v>0.658</c:v>
                </c:pt>
                <c:pt idx="84" formatCode="0.0%">
                  <c:v>0.658</c:v>
                </c:pt>
                <c:pt idx="85" formatCode="0.0%">
                  <c:v>0.657</c:v>
                </c:pt>
                <c:pt idx="86" formatCode="0.0%">
                  <c:v>0.655</c:v>
                </c:pt>
                <c:pt idx="87" formatCode="0.0%">
                  <c:v>0.655</c:v>
                </c:pt>
                <c:pt idx="88" formatCode="0.0%">
                  <c:v>0.654</c:v>
                </c:pt>
                <c:pt idx="89" formatCode="0.0%">
                  <c:v>0.653</c:v>
                </c:pt>
                <c:pt idx="90" formatCode="0.0%">
                  <c:v>0.654</c:v>
                </c:pt>
                <c:pt idx="91" formatCode="0.0%">
                  <c:v>0.654</c:v>
                </c:pt>
                <c:pt idx="92" formatCode="0.0%">
                  <c:v>0.655</c:v>
                </c:pt>
                <c:pt idx="93" formatCode="0.0%">
                  <c:v>0.655</c:v>
                </c:pt>
                <c:pt idx="94" formatCode="0.0%">
                  <c:v>0.655</c:v>
                </c:pt>
                <c:pt idx="95" formatCode="0.0%">
                  <c:v>0.655</c:v>
                </c:pt>
                <c:pt idx="96" formatCode="0.0%">
                  <c:v>0.655</c:v>
                </c:pt>
                <c:pt idx="97" formatCode="0.0%">
                  <c:v>0.654</c:v>
                </c:pt>
                <c:pt idx="98" formatCode="0.0%">
                  <c:v>0.653</c:v>
                </c:pt>
                <c:pt idx="99" formatCode="0.0%">
                  <c:v>0.653</c:v>
                </c:pt>
                <c:pt idx="100" formatCode="0.0%">
                  <c:v>0.652</c:v>
                </c:pt>
                <c:pt idx="101" formatCode="0.0%">
                  <c:v>0.652</c:v>
                </c:pt>
                <c:pt idx="102" formatCode="0.0%">
                  <c:v>0.652</c:v>
                </c:pt>
                <c:pt idx="103" formatCode="0.0%">
                  <c:v>0.651</c:v>
                </c:pt>
                <c:pt idx="104" formatCode="0.0%">
                  <c:v>0.651</c:v>
                </c:pt>
                <c:pt idx="105" formatCode="0.0%">
                  <c:v>0.652</c:v>
                </c:pt>
                <c:pt idx="106" formatCode="0.0%">
                  <c:v>0.651</c:v>
                </c:pt>
                <c:pt idx="107" formatCode="0.0%">
                  <c:v>0.65</c:v>
                </c:pt>
                <c:pt idx="108" formatCode="0.0%">
                  <c:v>0.648</c:v>
                </c:pt>
                <c:pt idx="109" formatCode="0.0%">
                  <c:v>0.647</c:v>
                </c:pt>
                <c:pt idx="110" formatCode="0.0%">
                  <c:v>0.647</c:v>
                </c:pt>
                <c:pt idx="111" formatCode="0.0%">
                  <c:v>0.646</c:v>
                </c:pt>
                <c:pt idx="112" formatCode="0.0%">
                  <c:v>0.647</c:v>
                </c:pt>
                <c:pt idx="113" formatCode="0.0%">
                  <c:v>0.648</c:v>
                </c:pt>
                <c:pt idx="114" formatCode="0.0%">
                  <c:v>0.647</c:v>
                </c:pt>
                <c:pt idx="115" formatCode="0.0%">
                  <c:v>0.646</c:v>
                </c:pt>
                <c:pt idx="116" formatCode="0.0%">
                  <c:v>0.647</c:v>
                </c:pt>
                <c:pt idx="117" formatCode="0.0%">
                  <c:v>0.648</c:v>
                </c:pt>
                <c:pt idx="118" formatCode="0.0%">
                  <c:v>0.648</c:v>
                </c:pt>
                <c:pt idx="119" formatCode="0.0%">
                  <c:v>0.649</c:v>
                </c:pt>
                <c:pt idx="120" formatCode="0.0%">
                  <c:v>0.649</c:v>
                </c:pt>
                <c:pt idx="121" formatCode="0.0%">
                  <c:v>0.652</c:v>
                </c:pt>
                <c:pt idx="122" formatCode="0.0%">
                  <c:v>0.653</c:v>
                </c:pt>
                <c:pt idx="123" formatCode="0.0%">
                  <c:v>0.655</c:v>
                </c:pt>
                <c:pt idx="124" formatCode="0.0%">
                  <c:v>0.656</c:v>
                </c:pt>
                <c:pt idx="125" formatCode="0.0%">
                  <c:v>0.657</c:v>
                </c:pt>
                <c:pt idx="126" formatCode="0.0%">
                  <c:v>0.658</c:v>
                </c:pt>
                <c:pt idx="127" formatCode="0.0%">
                  <c:v>0.659</c:v>
                </c:pt>
                <c:pt idx="128" formatCode="0.0%">
                  <c:v>0.66</c:v>
                </c:pt>
                <c:pt idx="129" formatCode="0.0%">
                  <c:v>0.658</c:v>
                </c:pt>
                <c:pt idx="130" formatCode="0.0%">
                  <c:v>0.658</c:v>
                </c:pt>
                <c:pt idx="131" formatCode="0.0%">
                  <c:v>0.656</c:v>
                </c:pt>
                <c:pt idx="132" formatCode="0.0%">
                  <c:v>0.656</c:v>
                </c:pt>
                <c:pt idx="133" formatCode="0.0%">
                  <c:v>0.654</c:v>
                </c:pt>
                <c:pt idx="134" formatCode="0.0%">
                  <c:v>0.653</c:v>
                </c:pt>
                <c:pt idx="135" formatCode="0.0%">
                  <c:v>0.652</c:v>
                </c:pt>
                <c:pt idx="136" formatCode="0.0%">
                  <c:v>0.65</c:v>
                </c:pt>
                <c:pt idx="137" formatCode="0.0%">
                  <c:v>0.649</c:v>
                </c:pt>
                <c:pt idx="138" formatCode="0.0%">
                  <c:v>0.65</c:v>
                </c:pt>
                <c:pt idx="139" formatCode="0.0%">
                  <c:v>0.649</c:v>
                </c:pt>
                <c:pt idx="140" formatCode="0.0%">
                  <c:v>0.647</c:v>
                </c:pt>
                <c:pt idx="141" formatCode="0.0%">
                  <c:v>0.649</c:v>
                </c:pt>
                <c:pt idx="142" formatCode="0.0%">
                  <c:v>0.649</c:v>
                </c:pt>
                <c:pt idx="143" formatCode="0.0%">
                  <c:v>0.649</c:v>
                </c:pt>
                <c:pt idx="144" formatCode="0.0%">
                  <c:v>0.649</c:v>
                </c:pt>
                <c:pt idx="145" formatCode="0.0%">
                  <c:v>0.648</c:v>
                </c:pt>
                <c:pt idx="146" formatCode="0.0%">
                  <c:v>0.649</c:v>
                </c:pt>
                <c:pt idx="147" formatCode="0.0%">
                  <c:v>0.651</c:v>
                </c:pt>
                <c:pt idx="148" formatCode="0.0%">
                  <c:v>0.652</c:v>
                </c:pt>
                <c:pt idx="149" formatCode="0.0%">
                  <c:v>0.653</c:v>
                </c:pt>
                <c:pt idx="150" formatCode="0.0%">
                  <c:v>0.654</c:v>
                </c:pt>
              </c:numCache>
            </c:numRef>
          </c:val>
          <c:smooth val="0"/>
          <c:extLst xmlns:c16r2="http://schemas.microsoft.com/office/drawing/2015/06/chart">
            <c:ext xmlns:c16="http://schemas.microsoft.com/office/drawing/2014/chart" uri="{C3380CC4-5D6E-409C-BE32-E72D297353CC}">
              <c16:uniqueId val="{0000000E-0423-4E54-8E80-4A39BA9915E2}"/>
            </c:ext>
          </c:extLst>
        </c:ser>
        <c:dLbls>
          <c:showLegendKey val="0"/>
          <c:showVal val="0"/>
          <c:showCatName val="0"/>
          <c:showSerName val="0"/>
          <c:showPercent val="0"/>
          <c:showBubbleSize val="0"/>
        </c:dLbls>
        <c:smooth val="0"/>
        <c:axId val="1947297488"/>
        <c:axId val="1947300240"/>
      </c:lineChart>
      <c:dateAx>
        <c:axId val="1947297488"/>
        <c:scaling>
          <c:orientation val="minMax"/>
        </c:scaling>
        <c:delete val="0"/>
        <c:axPos val="b"/>
        <c:numFmt formatCode="mmm\-yy" sourceLinked="1"/>
        <c:majorTickMark val="out"/>
        <c:minorTickMark val="none"/>
        <c:tickLblPos val="nextTo"/>
        <c:crossAx val="1947300240"/>
        <c:crosses val="autoZero"/>
        <c:auto val="1"/>
        <c:lblOffset val="100"/>
        <c:baseTimeUnit val="months"/>
      </c:dateAx>
      <c:valAx>
        <c:axId val="1947300240"/>
        <c:scaling>
          <c:orientation val="minMax"/>
          <c:min val="0.2"/>
        </c:scaling>
        <c:delete val="0"/>
        <c:axPos val="l"/>
        <c:majorGridlines/>
        <c:numFmt formatCode="0%" sourceLinked="0"/>
        <c:majorTickMark val="out"/>
        <c:minorTickMark val="none"/>
        <c:tickLblPos val="nextTo"/>
        <c:crossAx val="1947297488"/>
        <c:crosses val="autoZero"/>
        <c:crossBetween val="between"/>
      </c:valAx>
    </c:plotArea>
    <c:legend>
      <c:legendPos val="r"/>
      <c:layout>
        <c:manualLayout>
          <c:xMode val="edge"/>
          <c:yMode val="edge"/>
          <c:x val="0.805551944973356"/>
          <c:y val="0.688914817465999"/>
          <c:w val="0.194448055026644"/>
          <c:h val="0.258533762825101"/>
        </c:manualLayout>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[Ethnicity ACS.xlsx]Disaggregated!PivotTable1</c:name>
    <c:fmtId val="-1"/>
  </c:pivotSource>
  <c:chart>
    <c:title>
      <c:tx>
        <c:rich>
          <a:bodyPr/>
          <a:lstStyle/>
          <a:p>
            <a:pPr>
              <a:defRPr/>
            </a:pPr>
            <a:r>
              <a:rPr lang="en-US"/>
              <a:t>Hispanic or Latino</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lineChart>
        <c:grouping val="standard"/>
        <c:varyColors val="0"/>
        <c:ser>
          <c:idx val="0"/>
          <c:order val="0"/>
          <c:tx>
            <c:strRef>
              <c:f>Disaggregated!$W$3</c:f>
              <c:strCache>
                <c:ptCount val="1"/>
                <c:pt idx="0">
                  <c:v>Total</c:v>
                </c:pt>
              </c:strCache>
            </c:strRef>
          </c:tx>
          <c:marker>
            <c:symbol val="none"/>
          </c:marker>
          <c:cat>
            <c:strRef>
              <c:f>Disaggregated!$V$4:$V$9</c:f>
              <c:strCache>
                <c:ptCount val="5"/>
                <c:pt idx="0">
                  <c:v>2011</c:v>
                </c:pt>
                <c:pt idx="1">
                  <c:v>2012</c:v>
                </c:pt>
                <c:pt idx="2">
                  <c:v>2013</c:v>
                </c:pt>
                <c:pt idx="3">
                  <c:v>2014</c:v>
                </c:pt>
                <c:pt idx="4">
                  <c:v>2015</c:v>
                </c:pt>
              </c:strCache>
            </c:strRef>
          </c:cat>
          <c:val>
            <c:numRef>
              <c:f>Disaggregated!$W$4:$W$9</c:f>
              <c:numCache>
                <c:formatCode>0</c:formatCode>
                <c:ptCount val="5"/>
                <c:pt idx="0">
                  <c:v>606879.0810000002</c:v>
                </c:pt>
                <c:pt idx="1">
                  <c:v>630425.2819999993</c:v>
                </c:pt>
                <c:pt idx="2">
                  <c:v>655779.273999999</c:v>
                </c:pt>
                <c:pt idx="3">
                  <c:v>681785.4350000004</c:v>
                </c:pt>
                <c:pt idx="4">
                  <c:v>707758.5090000011</c:v>
                </c:pt>
              </c:numCache>
            </c:numRef>
          </c:val>
          <c:smooth val="0"/>
          <c:extLst xmlns:c16r2="http://schemas.microsoft.com/office/drawing/2015/06/chart">
            <c:ext xmlns:c16="http://schemas.microsoft.com/office/drawing/2014/chart" uri="{C3380CC4-5D6E-409C-BE32-E72D297353CC}">
              <c16:uniqueId val="{00000000-2041-4BED-860D-07920588E219}"/>
            </c:ext>
          </c:extLst>
        </c:ser>
        <c:dLbls>
          <c:showLegendKey val="0"/>
          <c:showVal val="0"/>
          <c:showCatName val="0"/>
          <c:showSerName val="0"/>
          <c:showPercent val="0"/>
          <c:showBubbleSize val="0"/>
        </c:dLbls>
        <c:smooth val="0"/>
        <c:axId val="1923743488"/>
        <c:axId val="1923745808"/>
      </c:lineChart>
      <c:catAx>
        <c:axId val="1923743488"/>
        <c:scaling>
          <c:orientation val="minMax"/>
        </c:scaling>
        <c:delete val="0"/>
        <c:axPos val="b"/>
        <c:numFmt formatCode="General" sourceLinked="0"/>
        <c:majorTickMark val="out"/>
        <c:minorTickMark val="none"/>
        <c:tickLblPos val="nextTo"/>
        <c:crossAx val="1923745808"/>
        <c:crosses val="autoZero"/>
        <c:auto val="1"/>
        <c:lblAlgn val="ctr"/>
        <c:lblOffset val="100"/>
        <c:noMultiLvlLbl val="0"/>
      </c:catAx>
      <c:valAx>
        <c:axId val="1923745808"/>
        <c:scaling>
          <c:orientation val="minMax"/>
        </c:scaling>
        <c:delete val="0"/>
        <c:axPos val="l"/>
        <c:majorGridlines/>
        <c:numFmt formatCode="0" sourceLinked="1"/>
        <c:majorTickMark val="out"/>
        <c:minorTickMark val="none"/>
        <c:tickLblPos val="nextTo"/>
        <c:crossAx val="1923743488"/>
        <c:crosses val="autoZero"/>
        <c:crossBetween val="between"/>
      </c:valAx>
    </c:plotArea>
    <c:legend>
      <c:legendPos val="r"/>
      <c:layout/>
      <c:overlay val="0"/>
    </c:legend>
    <c:plotVisOnly val="1"/>
    <c:dispBlanksAs val="gap"/>
    <c:showDLblsOverMax val="0"/>
  </c:chart>
  <c:externalData r:id="rId1">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i="0" baseline="0" dirty="0">
                <a:effectLst/>
              </a:rPr>
              <a:t>Ethnicity, 2011-2015 Average</a:t>
            </a:r>
            <a:endParaRPr lang="en-US" dirty="0">
              <a:effectLst/>
            </a:endParaRPr>
          </a:p>
        </c:rich>
      </c:tx>
      <c:layout/>
      <c:overlay val="0"/>
    </c:title>
    <c:autoTitleDeleted val="0"/>
    <c:plotArea>
      <c:layout/>
      <c:pieChart>
        <c:varyColors val="1"/>
        <c:ser>
          <c:idx val="0"/>
          <c:order val="0"/>
          <c:dPt>
            <c:idx val="0"/>
            <c:bubble3D val="0"/>
            <c:spPr>
              <a:solidFill>
                <a:schemeClr val="accent6"/>
              </a:solidFill>
            </c:spPr>
            <c:extLst xmlns:c16r2="http://schemas.microsoft.com/office/drawing/2015/06/chart">
              <c:ext xmlns:c16="http://schemas.microsoft.com/office/drawing/2014/chart" uri="{C3380CC4-5D6E-409C-BE32-E72D297353CC}">
                <c16:uniqueId val="{00000001-3E05-4230-A0ED-7D5DE6B0065C}"/>
              </c:ext>
            </c:extLst>
          </c:dPt>
          <c:dPt>
            <c:idx val="1"/>
            <c:bubble3D val="0"/>
            <c:spPr>
              <a:solidFill>
                <a:schemeClr val="accent5"/>
              </a:solidFill>
            </c:spPr>
            <c:extLst xmlns:c16r2="http://schemas.microsoft.com/office/drawing/2015/06/chart">
              <c:ext xmlns:c16="http://schemas.microsoft.com/office/drawing/2014/chart" uri="{C3380CC4-5D6E-409C-BE32-E72D297353CC}">
                <c16:uniqueId val="{00000003-3E05-4230-A0ED-7D5DE6B0065C}"/>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Northeast!$J$1:$K$1</c:f>
              <c:strCache>
                <c:ptCount val="2"/>
                <c:pt idx="0">
                  <c:v>Hispanic Estimate</c:v>
                </c:pt>
                <c:pt idx="1">
                  <c:v>Not Hispanic</c:v>
                </c:pt>
              </c:strCache>
            </c:strRef>
          </c:cat>
          <c:val>
            <c:numRef>
              <c:f>Northeast!$J$6:$K$6</c:f>
              <c:numCache>
                <c:formatCode>General</c:formatCode>
                <c:ptCount val="2"/>
                <c:pt idx="0">
                  <c:v>163892.967</c:v>
                </c:pt>
                <c:pt idx="1">
                  <c:v>885873.0120000003</c:v>
                </c:pt>
              </c:numCache>
            </c:numRef>
          </c:val>
          <c:extLst xmlns:c16r2="http://schemas.microsoft.com/office/drawing/2015/06/chart">
            <c:ext xmlns:c16="http://schemas.microsoft.com/office/drawing/2014/chart" uri="{C3380CC4-5D6E-409C-BE32-E72D297353CC}">
              <c16:uniqueId val="{00000004-3E05-4230-A0ED-7D5DE6B0065C}"/>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dirty="0"/>
              <a:t>Race, 2011-2015 Average</a:t>
            </a:r>
          </a:p>
        </c:rich>
      </c:tx>
      <c:layout/>
      <c:overlay val="0"/>
    </c:title>
    <c:autoTitleDeleted val="0"/>
    <c:plotArea>
      <c:layout/>
      <c:pieChart>
        <c:varyColors val="1"/>
        <c:ser>
          <c:idx val="0"/>
          <c:order val="0"/>
          <c:dPt>
            <c:idx val="0"/>
            <c:bubble3D val="0"/>
            <c:spPr>
              <a:solidFill>
                <a:schemeClr val="accent5"/>
              </a:solidFill>
            </c:spPr>
            <c:extLst xmlns:c16r2="http://schemas.microsoft.com/office/drawing/2015/06/chart">
              <c:ext xmlns:c16="http://schemas.microsoft.com/office/drawing/2014/chart" uri="{C3380CC4-5D6E-409C-BE32-E72D297353CC}">
                <c16:uniqueId val="{00000001-7959-45C7-9A87-083B0AAD8F14}"/>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7959-45C7-9A87-083B0AAD8F14}"/>
              </c:ext>
            </c:extLst>
          </c:dPt>
          <c:dPt>
            <c:idx val="2"/>
            <c:bubble3D val="0"/>
            <c:spPr>
              <a:solidFill>
                <a:srgbClr val="FFFF00"/>
              </a:solidFill>
            </c:spPr>
            <c:extLst xmlns:c16r2="http://schemas.microsoft.com/office/drawing/2015/06/chart">
              <c:ext xmlns:c16="http://schemas.microsoft.com/office/drawing/2014/chart" uri="{C3380CC4-5D6E-409C-BE32-E72D297353CC}">
                <c16:uniqueId val="{00000005-7959-45C7-9A87-083B0AAD8F14}"/>
              </c:ext>
            </c:extLst>
          </c:dPt>
          <c:dPt>
            <c:idx val="3"/>
            <c:bubble3D val="0"/>
            <c:spPr>
              <a:solidFill>
                <a:srgbClr val="92D050"/>
              </a:solidFill>
            </c:spPr>
            <c:extLst xmlns:c16r2="http://schemas.microsoft.com/office/drawing/2015/06/chart">
              <c:ext xmlns:c16="http://schemas.microsoft.com/office/drawing/2014/chart" uri="{C3380CC4-5D6E-409C-BE32-E72D297353CC}">
                <c16:uniqueId val="{00000007-7959-45C7-9A87-083B0AAD8F14}"/>
              </c:ext>
            </c:extLst>
          </c:dPt>
          <c:dLbls>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(Northeast!$B$1:$C$1,Northeast!$E$1,Northeast!$I$1)</c:f>
              <c:strCache>
                <c:ptCount val="4"/>
                <c:pt idx="0">
                  <c:v>White</c:v>
                </c:pt>
                <c:pt idx="1">
                  <c:v>Black or African American</c:v>
                </c:pt>
                <c:pt idx="2">
                  <c:v>Asian</c:v>
                </c:pt>
                <c:pt idx="3">
                  <c:v>Other</c:v>
                </c:pt>
              </c:strCache>
            </c:strRef>
          </c:cat>
          <c:val>
            <c:numRef>
              <c:f>(Northeast!$B$6:$C$6,Northeast!$E$6,Northeast!$I$6)</c:f>
              <c:numCache>
                <c:formatCode>0</c:formatCode>
                <c:ptCount val="4"/>
                <c:pt idx="0">
                  <c:v>831330.2150000002</c:v>
                </c:pt>
                <c:pt idx="1">
                  <c:v>39985.17000000001</c:v>
                </c:pt>
                <c:pt idx="2">
                  <c:v>61257.52</c:v>
                </c:pt>
                <c:pt idx="3" formatCode="General">
                  <c:v>117193.074</c:v>
                </c:pt>
              </c:numCache>
            </c:numRef>
          </c:val>
          <c:extLst xmlns:c16r2="http://schemas.microsoft.com/office/drawing/2015/06/chart">
            <c:ext xmlns:c16="http://schemas.microsoft.com/office/drawing/2014/chart" uri="{C3380CC4-5D6E-409C-BE32-E72D297353CC}">
              <c16:uniqueId val="{00000008-7959-45C7-9A87-083B0AAD8F14}"/>
            </c:ext>
          </c:extLst>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Change in Residents, 2006-2010 – 2011-2015 Averages</a:t>
            </a:r>
          </a:p>
        </c:rich>
      </c:tx>
      <c:layout/>
      <c:overlay val="0"/>
    </c:title>
    <c:autoTitleDeleted val="0"/>
    <c:plotArea>
      <c:layout/>
      <c:barChart>
        <c:barDir val="col"/>
        <c:grouping val="clustered"/>
        <c:varyColors val="0"/>
        <c:ser>
          <c:idx val="0"/>
          <c:order val="0"/>
          <c:tx>
            <c:strRef>
              <c:f>Northeast!$A$9</c:f>
              <c:strCache>
                <c:ptCount val="1"/>
                <c:pt idx="0">
                  <c:v>Change</c:v>
                </c:pt>
              </c:strCache>
            </c:strRef>
          </c:tx>
          <c:spPr>
            <a:solidFill>
              <a:schemeClr val="accent6"/>
            </a:solidFill>
          </c:spPr>
          <c:invertIfNegative val="0"/>
          <c:dPt>
            <c:idx val="4"/>
            <c:invertIfNegative val="0"/>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1-6A8D-47B4-BA89-28CBE6045980}"/>
              </c:ext>
            </c:extLst>
          </c:dPt>
          <c:dPt>
            <c:idx val="5"/>
            <c:invertIfNegative val="0"/>
            <c:bubble3D val="0"/>
            <c:extLst xmlns:c16r2="http://schemas.microsoft.com/office/drawing/2015/06/chart">
              <c:ext xmlns:c16="http://schemas.microsoft.com/office/drawing/2014/chart" uri="{C3380CC4-5D6E-409C-BE32-E72D297353CC}">
                <c16:uniqueId val="{00000003-6A8D-47B4-BA89-28CBE6045980}"/>
              </c:ext>
            </c:extLst>
          </c:dPt>
          <c:dLbls>
            <c:dLbl>
              <c:idx val="0"/>
              <c:layout/>
              <c:tx>
                <c:rich>
                  <a:bodyPr/>
                  <a:lstStyle/>
                  <a:p>
                    <a:r>
                      <a:rPr lang="cs-CZ"/>
                      <a:t>12,356, 2%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A8D-47B4-BA89-28CBE6045980}"/>
                </c:ext>
                <c:ext xmlns:c15="http://schemas.microsoft.com/office/drawing/2012/chart" uri="{CE6537A1-D6FC-4f65-9D91-7224C49458BB}">
                  <c15:layout/>
                </c:ext>
              </c:extLst>
            </c:dLbl>
            <c:dLbl>
              <c:idx val="1"/>
              <c:layout/>
              <c:tx>
                <c:rich>
                  <a:bodyPr/>
                  <a:lstStyle/>
                  <a:p>
                    <a:r>
                      <a:rPr lang="is-IS"/>
                      <a:t>6,568, 20%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A8D-47B4-BA89-28CBE6045980}"/>
                </c:ext>
                <c:ext xmlns:c15="http://schemas.microsoft.com/office/drawing/2012/chart" uri="{CE6537A1-D6FC-4f65-9D91-7224C49458BB}">
                  <c15:layout/>
                </c:ext>
              </c:extLst>
            </c:dLbl>
            <c:dLbl>
              <c:idx val="2"/>
              <c:layout/>
              <c:tx>
                <c:rich>
                  <a:bodyPr/>
                  <a:lstStyle/>
                  <a:p>
                    <a:r>
                      <a:rPr lang="mr-IN"/>
                      <a:t>7,640, 39%</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A8D-47B4-BA89-28CBE6045980}"/>
                </c:ext>
                <c:ext xmlns:c15="http://schemas.microsoft.com/office/drawing/2012/chart" uri="{CE6537A1-D6FC-4f65-9D91-7224C49458BB}">
                  <c15:layout/>
                </c:ext>
              </c:extLst>
            </c:dLbl>
            <c:dLbl>
              <c:idx val="3"/>
              <c:layout/>
              <c:tx>
                <c:rich>
                  <a:bodyPr/>
                  <a:lstStyle/>
                  <a:p>
                    <a:r>
                      <a:rPr lang="is-IS"/>
                      <a:t>10,263, 14%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A8D-47B4-BA89-28CBE6045980}"/>
                </c:ext>
                <c:ext xmlns:c15="http://schemas.microsoft.com/office/drawing/2012/chart" uri="{CE6537A1-D6FC-4f65-9D91-7224C49458BB}">
                  <c15:layout/>
                </c:ext>
              </c:extLst>
            </c:dLbl>
            <c:dLbl>
              <c:idx val="4"/>
              <c:layout/>
              <c:tx>
                <c:rich>
                  <a:bodyPr/>
                  <a:lstStyle/>
                  <a:p>
                    <a:r>
                      <a:rPr lang="fi-FI"/>
                      <a:t>23,793, 17%</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A8D-47B4-BA89-28CBE6045980}"/>
                </c:ext>
                <c:ext xmlns:c15="http://schemas.microsoft.com/office/drawing/2012/chart" uri="{CE6537A1-D6FC-4f65-9D91-7224C49458BB}">
                  <c15:layout/>
                </c:ext>
              </c:extLst>
            </c:dLbl>
            <c:dLbl>
              <c:idx val="5"/>
              <c:layout/>
              <c:tx>
                <c:rich>
                  <a:bodyPr/>
                  <a:lstStyle/>
                  <a:p>
                    <a:r>
                      <a:rPr lang="cs-CZ"/>
                      <a:t>36,827, 4%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A8D-47B4-BA89-28CBE6045980}"/>
                </c:ext>
                <c:ext xmlns:c15="http://schemas.microsoft.com/office/drawing/2012/chart" uri="{CE6537A1-D6FC-4f65-9D91-7224C49458BB}">
                  <c15:layout/>
                </c:ext>
              </c:extLst>
            </c:dLbl>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(Northeast!$B$8:$C$8,Northeast!$E$8,Northeast!$I$8,Northeast!$J$8,Northeast!$L$8)</c:f>
              <c:strCache>
                <c:ptCount val="6"/>
                <c:pt idx="0">
                  <c:v>White</c:v>
                </c:pt>
                <c:pt idx="1">
                  <c:v>Black or African American</c:v>
                </c:pt>
                <c:pt idx="2">
                  <c:v>Asian</c:v>
                </c:pt>
                <c:pt idx="3">
                  <c:v>Other</c:v>
                </c:pt>
                <c:pt idx="4">
                  <c:v>Hispanic</c:v>
                </c:pt>
                <c:pt idx="5">
                  <c:v>Total</c:v>
                </c:pt>
              </c:strCache>
            </c:strRef>
          </c:cat>
          <c:val>
            <c:numRef>
              <c:f>(Northeast!$B$9:$C$9,Northeast!$E$9,Northeast!$I$9,Northeast!$J$9,Northeast!$L$9)</c:f>
              <c:numCache>
                <c:formatCode>0</c:formatCode>
                <c:ptCount val="6"/>
                <c:pt idx="0">
                  <c:v>12355.6579999997</c:v>
                </c:pt>
                <c:pt idx="1">
                  <c:v>6568.102000000014</c:v>
                </c:pt>
                <c:pt idx="2">
                  <c:v>7640.369000000013</c:v>
                </c:pt>
                <c:pt idx="3">
                  <c:v>10262.825</c:v>
                </c:pt>
                <c:pt idx="4">
                  <c:v>23792.90000000002</c:v>
                </c:pt>
                <c:pt idx="5">
                  <c:v>36826.95399999991</c:v>
                </c:pt>
              </c:numCache>
            </c:numRef>
          </c:val>
          <c:extLst xmlns:c16r2="http://schemas.microsoft.com/office/drawing/2015/06/chart">
            <c:ext xmlns:c16="http://schemas.microsoft.com/office/drawing/2014/chart" uri="{C3380CC4-5D6E-409C-BE32-E72D297353CC}">
              <c16:uniqueId val="{00000008-6A8D-47B4-BA89-28CBE6045980}"/>
            </c:ext>
          </c:extLst>
        </c:ser>
        <c:dLbls>
          <c:showLegendKey val="0"/>
          <c:showVal val="0"/>
          <c:showCatName val="0"/>
          <c:showSerName val="0"/>
          <c:showPercent val="0"/>
          <c:showBubbleSize val="0"/>
        </c:dLbls>
        <c:gapWidth val="150"/>
        <c:axId val="1923762320"/>
        <c:axId val="1923764640"/>
      </c:barChart>
      <c:catAx>
        <c:axId val="1923762320"/>
        <c:scaling>
          <c:orientation val="minMax"/>
        </c:scaling>
        <c:delete val="0"/>
        <c:axPos val="b"/>
        <c:numFmt formatCode="General" sourceLinked="0"/>
        <c:majorTickMark val="out"/>
        <c:minorTickMark val="none"/>
        <c:tickLblPos val="nextTo"/>
        <c:crossAx val="1923764640"/>
        <c:crosses val="autoZero"/>
        <c:auto val="1"/>
        <c:lblAlgn val="ctr"/>
        <c:lblOffset val="100"/>
        <c:noMultiLvlLbl val="0"/>
      </c:catAx>
      <c:valAx>
        <c:axId val="1923764640"/>
        <c:scaling>
          <c:orientation val="minMax"/>
        </c:scaling>
        <c:delete val="0"/>
        <c:axPos val="l"/>
        <c:numFmt formatCode="0" sourceLinked="1"/>
        <c:majorTickMark val="out"/>
        <c:minorTickMark val="none"/>
        <c:tickLblPos val="nextTo"/>
        <c:crossAx val="1923762320"/>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i="0" baseline="0" dirty="0">
                <a:effectLst/>
              </a:rPr>
              <a:t>Place of Origin, 2011-2015 Average</a:t>
            </a:r>
            <a:endParaRPr lang="en-US" dirty="0">
              <a:effectLst/>
            </a:endParaRPr>
          </a:p>
        </c:rich>
      </c:tx>
      <c:layout/>
      <c:overlay val="0"/>
    </c:title>
    <c:autoTitleDeleted val="0"/>
    <c:plotArea>
      <c:layout/>
      <c:pieChart>
        <c:varyColors val="1"/>
        <c:ser>
          <c:idx val="0"/>
          <c:order val="0"/>
          <c:dPt>
            <c:idx val="1"/>
            <c:bubble3D val="0"/>
            <c:spPr>
              <a:solidFill>
                <a:schemeClr val="accent5"/>
              </a:solidFill>
            </c:spPr>
            <c:extLst xmlns:c16r2="http://schemas.microsoft.com/office/drawing/2015/06/chart">
              <c:ext xmlns:c16="http://schemas.microsoft.com/office/drawing/2014/chart" uri="{C3380CC4-5D6E-409C-BE32-E72D297353CC}">
                <c16:uniqueId val="{00000001-7C2C-4258-ABA6-F9B412080027}"/>
              </c:ext>
            </c:extLst>
          </c:dPt>
          <c:dPt>
            <c:idx val="2"/>
            <c:bubble3D val="0"/>
            <c:spPr>
              <a:solidFill>
                <a:schemeClr val="accent6"/>
              </a:solidFill>
            </c:spPr>
            <c:extLst xmlns:c16r2="http://schemas.microsoft.com/office/drawing/2015/06/chart">
              <c:ext xmlns:c16="http://schemas.microsoft.com/office/drawing/2014/chart" uri="{C3380CC4-5D6E-409C-BE32-E72D297353CC}">
                <c16:uniqueId val="{00000003-7C2C-4258-ABA6-F9B412080027}"/>
              </c:ext>
            </c:extLst>
          </c:dPt>
          <c:dPt>
            <c:idx val="3"/>
            <c:bubble3D val="0"/>
            <c:spPr>
              <a:solidFill>
                <a:srgbClr val="FFFF00"/>
              </a:solidFill>
            </c:spPr>
            <c:extLst xmlns:c16r2="http://schemas.microsoft.com/office/drawing/2015/06/chart">
              <c:ext xmlns:c16="http://schemas.microsoft.com/office/drawing/2014/chart" uri="{C3380CC4-5D6E-409C-BE32-E72D297353CC}">
                <c16:uniqueId val="{00000005-7C2C-4258-ABA6-F9B412080027}"/>
              </c:ext>
            </c:extLst>
          </c:dPt>
          <c:dPt>
            <c:idx val="4"/>
            <c:bubble3D val="0"/>
            <c:spPr>
              <a:solidFill>
                <a:srgbClr val="92D050"/>
              </a:solidFill>
            </c:spPr>
            <c:extLst xmlns:c16r2="http://schemas.microsoft.com/office/drawing/2015/06/chart">
              <c:ext xmlns:c16="http://schemas.microsoft.com/office/drawing/2014/chart" uri="{C3380CC4-5D6E-409C-BE32-E72D297353CC}">
                <c16:uniqueId val="{00000007-7C2C-4258-ABA6-F9B412080027}"/>
              </c:ext>
            </c:extLst>
          </c:dPt>
          <c:dLbls>
            <c:dLbl>
              <c:idx val="0"/>
              <c:delete val="1"/>
              <c:extLst xmlns:c16r2="http://schemas.microsoft.com/office/drawing/2015/06/chart">
                <c:ext xmlns:c16="http://schemas.microsoft.com/office/drawing/2014/chart" uri="{C3380CC4-5D6E-409C-BE32-E72D297353CC}">
                  <c16:uniqueId val="{00000008-7C2C-4258-ABA6-F9B412080027}"/>
                </c:ex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Northeast!$A$1:$E$1</c:f>
              <c:strCache>
                <c:ptCount val="5"/>
                <c:pt idx="0">
                  <c:v>Row Labels</c:v>
                </c:pt>
                <c:pt idx="1">
                  <c:v>Native; born in state of residence</c:v>
                </c:pt>
                <c:pt idx="2">
                  <c:v>Native; born in other state in the U.S.</c:v>
                </c:pt>
                <c:pt idx="3">
                  <c:v>Native; born outside U.S.</c:v>
                </c:pt>
                <c:pt idx="4">
                  <c:v>Foreign Born</c:v>
                </c:pt>
              </c:strCache>
            </c:strRef>
          </c:cat>
          <c:val>
            <c:numRef>
              <c:f>Northeast!$A$6:$E$6</c:f>
              <c:numCache>
                <c:formatCode>General</c:formatCode>
                <c:ptCount val="5"/>
                <c:pt idx="0">
                  <c:v>2015.0</c:v>
                </c:pt>
                <c:pt idx="1">
                  <c:v>699628.0</c:v>
                </c:pt>
                <c:pt idx="2">
                  <c:v>158196.0</c:v>
                </c:pt>
                <c:pt idx="3">
                  <c:v>30562.0</c:v>
                </c:pt>
                <c:pt idx="4">
                  <c:v>161297.0</c:v>
                </c:pt>
              </c:numCache>
            </c:numRef>
          </c:val>
          <c:extLst xmlns:c16r2="http://schemas.microsoft.com/office/drawing/2015/06/chart">
            <c:ext xmlns:c16="http://schemas.microsoft.com/office/drawing/2014/chart" uri="{C3380CC4-5D6E-409C-BE32-E72D297353CC}">
              <c16:uniqueId val="{00000009-7C2C-4258-ABA6-F9B412080027}"/>
            </c:ext>
          </c:extLst>
        </c:ser>
        <c:dLbls>
          <c:showLegendKey val="0"/>
          <c:showVal val="0"/>
          <c:showCatName val="0"/>
          <c:showSerName val="0"/>
          <c:showPercent val="1"/>
          <c:showBubbleSize val="0"/>
          <c:showLeaderLines val="1"/>
        </c:dLbls>
        <c:firstSliceAng val="0"/>
      </c:pieChart>
    </c:plotArea>
    <c:legend>
      <c:legendPos val="r"/>
      <c:legendEntry>
        <c:idx val="0"/>
        <c:delete val="1"/>
      </c:legendEntry>
      <c:layout/>
      <c:overlay val="0"/>
    </c:legend>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i="0" baseline="0" dirty="0">
                <a:effectLst/>
              </a:rPr>
              <a:t>Change in Place of Origin, 2006-2010 – 2011-2015 Average</a:t>
            </a:r>
            <a:endParaRPr lang="en-US" dirty="0">
              <a:effectLst/>
            </a:endParaRPr>
          </a:p>
        </c:rich>
      </c:tx>
      <c:layout/>
      <c:overlay val="0"/>
    </c:title>
    <c:autoTitleDeleted val="0"/>
    <c:plotArea>
      <c:layout/>
      <c:barChart>
        <c:barDir val="bar"/>
        <c:grouping val="clustered"/>
        <c:varyColors val="0"/>
        <c:ser>
          <c:idx val="0"/>
          <c:order val="0"/>
          <c:tx>
            <c:strRef>
              <c:f>Northeast!$A$8</c:f>
              <c:strCache>
                <c:ptCount val="1"/>
                <c:pt idx="0">
                  <c:v>Change</c:v>
                </c:pt>
              </c:strCache>
            </c:strRef>
          </c:tx>
          <c:spPr>
            <a:solidFill>
              <a:schemeClr val="accent6"/>
            </a:solidFill>
          </c:spPr>
          <c:invertIfNegative val="0"/>
          <c:dLbls>
            <c:dLbl>
              <c:idx val="0"/>
              <c:layout/>
              <c:tx>
                <c:rich>
                  <a:bodyPr/>
                  <a:lstStyle/>
                  <a:p>
                    <a:r>
                      <a:rPr lang="mr-IN" dirty="0"/>
                      <a:t>19,533, 3%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576-47DC-9C75-BAE0727148C6}"/>
                </c:ext>
                <c:ext xmlns:c15="http://schemas.microsoft.com/office/drawing/2012/chart" uri="{CE6537A1-D6FC-4f65-9D91-7224C49458BB}">
                  <c15:layout/>
                </c:ext>
              </c:extLst>
            </c:dLbl>
            <c:dLbl>
              <c:idx val="1"/>
              <c:layout/>
              <c:tx>
                <c:rich>
                  <a:bodyPr/>
                  <a:lstStyle/>
                  <a:p>
                    <a:r>
                      <a:rPr lang="mr-IN"/>
                      <a:t>583, 0%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576-47DC-9C75-BAE0727148C6}"/>
                </c:ext>
                <c:ext xmlns:c15="http://schemas.microsoft.com/office/drawing/2012/chart" uri="{CE6537A1-D6FC-4f65-9D91-7224C49458BB}">
                  <c15:layout/>
                </c:ext>
              </c:extLst>
            </c:dLbl>
            <c:dLbl>
              <c:idx val="2"/>
              <c:layout/>
              <c:tx>
                <c:rich>
                  <a:bodyPr/>
                  <a:lstStyle/>
                  <a:p>
                    <a:r>
                      <a:rPr lang="fi-FI" dirty="0"/>
                      <a:t>3,932,</a:t>
                    </a:r>
                    <a:r>
                      <a:rPr lang="fi-FI" baseline="0" dirty="0"/>
                      <a:t> 15%</a:t>
                    </a:r>
                    <a:endParaRPr lang="fi-FI"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576-47DC-9C75-BAE0727148C6}"/>
                </c:ext>
                <c:ext xmlns:c15="http://schemas.microsoft.com/office/drawing/2012/chart" uri="{CE6537A1-D6FC-4f65-9D91-7224C49458BB}">
                  <c15:layout/>
                </c:ext>
              </c:extLst>
            </c:dLbl>
            <c:dLbl>
              <c:idx val="3"/>
              <c:layout/>
              <c:tx>
                <c:rich>
                  <a:bodyPr/>
                  <a:lstStyle/>
                  <a:p>
                    <a:r>
                      <a:rPr lang="mr-IN" dirty="0"/>
                      <a:t>12,566, 8%</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576-47DC-9C75-BAE0727148C6}"/>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Northeast!$B$1:$E$1</c:f>
              <c:strCache>
                <c:ptCount val="4"/>
                <c:pt idx="0">
                  <c:v>Native; born in state of residence</c:v>
                </c:pt>
                <c:pt idx="1">
                  <c:v>Native; born in other state in the U.S.</c:v>
                </c:pt>
                <c:pt idx="2">
                  <c:v>Native; born outside U.S.</c:v>
                </c:pt>
                <c:pt idx="3">
                  <c:v>Foreign Born</c:v>
                </c:pt>
              </c:strCache>
            </c:strRef>
          </c:cat>
          <c:val>
            <c:numRef>
              <c:f>Northeast!$B$8:$E$8</c:f>
              <c:numCache>
                <c:formatCode>General</c:formatCode>
                <c:ptCount val="4"/>
                <c:pt idx="0">
                  <c:v>19533.0</c:v>
                </c:pt>
                <c:pt idx="1">
                  <c:v>583.0</c:v>
                </c:pt>
                <c:pt idx="2">
                  <c:v>3932.0</c:v>
                </c:pt>
                <c:pt idx="3">
                  <c:v>12566.0</c:v>
                </c:pt>
              </c:numCache>
            </c:numRef>
          </c:val>
          <c:extLst xmlns:c16r2="http://schemas.microsoft.com/office/drawing/2015/06/chart">
            <c:ext xmlns:c16="http://schemas.microsoft.com/office/drawing/2014/chart" uri="{C3380CC4-5D6E-409C-BE32-E72D297353CC}">
              <c16:uniqueId val="{00000004-9576-47DC-9C75-BAE0727148C6}"/>
            </c:ext>
          </c:extLst>
        </c:ser>
        <c:dLbls>
          <c:showLegendKey val="0"/>
          <c:showVal val="0"/>
          <c:showCatName val="0"/>
          <c:showSerName val="0"/>
          <c:showPercent val="0"/>
          <c:showBubbleSize val="0"/>
        </c:dLbls>
        <c:gapWidth val="150"/>
        <c:axId val="1929076576"/>
        <c:axId val="1929079056"/>
      </c:barChart>
      <c:catAx>
        <c:axId val="1929076576"/>
        <c:scaling>
          <c:orientation val="minMax"/>
        </c:scaling>
        <c:delete val="0"/>
        <c:axPos val="l"/>
        <c:numFmt formatCode="General" sourceLinked="0"/>
        <c:majorTickMark val="out"/>
        <c:minorTickMark val="none"/>
        <c:tickLblPos val="nextTo"/>
        <c:crossAx val="1929079056"/>
        <c:crosses val="autoZero"/>
        <c:auto val="1"/>
        <c:lblAlgn val="ctr"/>
        <c:lblOffset val="100"/>
        <c:noMultiLvlLbl val="0"/>
      </c:catAx>
      <c:valAx>
        <c:axId val="1929079056"/>
        <c:scaling>
          <c:orientation val="minMax"/>
        </c:scaling>
        <c:delete val="0"/>
        <c:axPos val="b"/>
        <c:numFmt formatCode="General" sourceLinked="1"/>
        <c:majorTickMark val="out"/>
        <c:minorTickMark val="none"/>
        <c:tickLblPos val="nextTo"/>
        <c:crossAx val="1929076576"/>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pPr>
            <a:r>
              <a:rPr lang="en-US" sz="1600" b="0"/>
              <a:t>18+ Population by Educational Needs, 2011-2015 Average</a:t>
            </a:r>
          </a:p>
        </c:rich>
      </c:tx>
      <c:layout/>
      <c:overlay val="1"/>
    </c:title>
    <c:autoTitleDeleted val="0"/>
    <c:plotArea>
      <c:layout/>
      <c:barChart>
        <c:barDir val="col"/>
        <c:grouping val="clustered"/>
        <c:varyColors val="0"/>
        <c:ser>
          <c:idx val="0"/>
          <c:order val="0"/>
          <c:spPr>
            <a:solidFill>
              <a:schemeClr val="bg1">
                <a:lumMod val="75000"/>
              </a:schemeClr>
            </a:solidFill>
          </c:spPr>
          <c:invertIfNegative val="0"/>
          <c:dPt>
            <c:idx val="2"/>
            <c:invertIfNegative val="0"/>
            <c:bubble3D val="0"/>
            <c:spPr>
              <a:solidFill>
                <a:schemeClr val="accent5"/>
              </a:solidFill>
            </c:spPr>
            <c:extLst xmlns:c16r2="http://schemas.microsoft.com/office/drawing/2015/06/chart">
              <c:ext xmlns:c16="http://schemas.microsoft.com/office/drawing/2014/chart" uri="{C3380CC4-5D6E-409C-BE32-E72D297353CC}">
                <c16:uniqueId val="{00000001-A50B-4978-A673-94AA9173687B}"/>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Northeast!$C$10:$E$10</c:f>
              <c:strCache>
                <c:ptCount val="3"/>
                <c:pt idx="0">
                  <c:v>Less than 9th Grade</c:v>
                </c:pt>
                <c:pt idx="1">
                  <c:v>9th - 12th, No Diploma</c:v>
                </c:pt>
                <c:pt idx="2">
                  <c:v>Limited English Proficient</c:v>
                </c:pt>
              </c:strCache>
            </c:strRef>
          </c:cat>
          <c:val>
            <c:numRef>
              <c:f>Northeast!$C$11:$E$11</c:f>
              <c:numCache>
                <c:formatCode>0%</c:formatCode>
                <c:ptCount val="3"/>
                <c:pt idx="0">
                  <c:v>0.0469149330669598</c:v>
                </c:pt>
                <c:pt idx="1">
                  <c:v>0.0468230609129085</c:v>
                </c:pt>
                <c:pt idx="2">
                  <c:v>0.116163151582373</c:v>
                </c:pt>
              </c:numCache>
            </c:numRef>
          </c:val>
          <c:extLst xmlns:c16r2="http://schemas.microsoft.com/office/drawing/2015/06/chart">
            <c:ext xmlns:c16="http://schemas.microsoft.com/office/drawing/2014/chart" uri="{C3380CC4-5D6E-409C-BE32-E72D297353CC}">
              <c16:uniqueId val="{00000002-A50B-4978-A673-94AA9173687B}"/>
            </c:ext>
          </c:extLst>
        </c:ser>
        <c:dLbls>
          <c:showLegendKey val="0"/>
          <c:showVal val="0"/>
          <c:showCatName val="0"/>
          <c:showSerName val="0"/>
          <c:showPercent val="0"/>
          <c:showBubbleSize val="0"/>
        </c:dLbls>
        <c:gapWidth val="150"/>
        <c:axId val="1929109184"/>
        <c:axId val="1929111664"/>
      </c:barChart>
      <c:catAx>
        <c:axId val="1929109184"/>
        <c:scaling>
          <c:orientation val="minMax"/>
        </c:scaling>
        <c:delete val="0"/>
        <c:axPos val="b"/>
        <c:numFmt formatCode="General" sourceLinked="0"/>
        <c:majorTickMark val="out"/>
        <c:minorTickMark val="none"/>
        <c:tickLblPos val="nextTo"/>
        <c:crossAx val="1929111664"/>
        <c:crosses val="autoZero"/>
        <c:auto val="1"/>
        <c:lblAlgn val="ctr"/>
        <c:lblOffset val="100"/>
        <c:noMultiLvlLbl val="0"/>
      </c:catAx>
      <c:valAx>
        <c:axId val="1929111664"/>
        <c:scaling>
          <c:orientation val="minMax"/>
        </c:scaling>
        <c:delete val="0"/>
        <c:axPos val="l"/>
        <c:numFmt formatCode="0%" sourceLinked="1"/>
        <c:majorTickMark val="out"/>
        <c:minorTickMark val="none"/>
        <c:tickLblPos val="nextTo"/>
        <c:crossAx val="1929109184"/>
        <c:crosses val="autoZero"/>
        <c:crossBetween val="between"/>
      </c:valAx>
    </c:plotArea>
    <c:plotVisOnly val="1"/>
    <c:dispBlanksAs val="gap"/>
    <c:showDLblsOverMax val="0"/>
  </c:chart>
  <c:spPr>
    <a:ln>
      <a:solidFill>
        <a:schemeClr val="tx1"/>
      </a:solid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8BA29-E196-4176-B794-1256C90C285C}" type="doc">
      <dgm:prSet loTypeId="urn:microsoft.com/office/officeart/2005/8/layout/architecture+Icon" loCatId="hierarchy" qsTypeId="urn:microsoft.com/office/officeart/2005/8/quickstyle/simple1" qsCatId="simple" csTypeId="urn:microsoft.com/office/officeart/2005/8/colors/accent1_1" csCatId="accent1" phldr="1"/>
      <dgm:spPr/>
      <dgm:t>
        <a:bodyPr/>
        <a:lstStyle/>
        <a:p>
          <a:endParaRPr lang="en-US"/>
        </a:p>
      </dgm:t>
    </dgm:pt>
    <dgm:pt modelId="{4043DFAF-C9DD-4CAE-A572-81FACB41ECF2}">
      <dgm:prSet phldrT="[Text]" custT="1"/>
      <dgm:spPr>
        <a:ln>
          <a:solidFill>
            <a:schemeClr val="accent5">
              <a:lumMod val="90000"/>
            </a:schemeClr>
          </a:solidFill>
          <a:prstDash val="solid"/>
        </a:ln>
      </dgm:spPr>
      <dgm:t>
        <a:bodyPr/>
        <a:lstStyle/>
        <a:p>
          <a:r>
            <a:rPr lang="en-US" sz="1400" b="1" dirty="0">
              <a:latin typeface="Arial" panose="020B0604020202020204" pitchFamily="34" charset="0"/>
              <a:cs typeface="Arial" panose="020B0604020202020204" pitchFamily="34" charset="0"/>
            </a:rPr>
            <a:t>Local Programs and Partnerships</a:t>
          </a:r>
        </a:p>
      </dgm:t>
    </dgm:pt>
    <dgm:pt modelId="{69620566-1339-4ABA-84C3-EF898C77C724}" type="parTrans" cxnId="{5A7D8D10-B475-4780-BD61-3100A035A9AA}">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472DC5CE-7B7A-4291-8505-74BB3D5DB152}" type="sibTrans" cxnId="{5A7D8D10-B475-4780-BD61-3100A035A9AA}">
      <dgm:prSet/>
      <dgm:spPr/>
      <dgm:t>
        <a:bodyPr/>
        <a:lstStyle/>
        <a:p>
          <a:endParaRPr lang="en-US">
            <a:latin typeface="Arial" panose="020B0604020202020204" pitchFamily="34" charset="0"/>
            <a:cs typeface="Arial" panose="020B0604020202020204" pitchFamily="34" charset="0"/>
          </a:endParaRPr>
        </a:p>
      </dgm:t>
    </dgm:pt>
    <dgm:pt modelId="{16756E65-F45D-4251-9C1A-3C9756D83A13}">
      <dgm:prSet phldrT="[Text]" custT="1"/>
      <dgm:spPr>
        <a:ln>
          <a:solidFill>
            <a:srgbClr val="154376"/>
          </a:solidFill>
          <a:prstDash val="dash"/>
        </a:ln>
      </dgm:spPr>
      <dgm:t>
        <a:bodyPr/>
        <a:lstStyle/>
        <a:p>
          <a:r>
            <a:rPr lang="en-US" sz="1000" dirty="0">
              <a:latin typeface="Arial" panose="020B0604020202020204" pitchFamily="34" charset="0"/>
              <a:cs typeface="Arial" panose="020B0604020202020204" pitchFamily="34" charset="0"/>
            </a:rPr>
            <a:t>Pioneer Valley Labor Market Blueprint</a:t>
          </a:r>
        </a:p>
      </dgm:t>
    </dgm:pt>
    <dgm:pt modelId="{B42EF9A7-1B7F-4629-BC69-A3B9DDAC214D}" type="parTrans" cxnId="{DD2304FA-786E-48AB-B84B-3F02DC2D48B2}">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EFBBCD5-6E02-411F-8982-202C04E63376}" type="sibTrans" cxnId="{DD2304FA-786E-48AB-B84B-3F02DC2D48B2}">
      <dgm:prSet/>
      <dgm:spPr/>
      <dgm:t>
        <a:bodyPr/>
        <a:lstStyle/>
        <a:p>
          <a:endParaRPr lang="en-US">
            <a:latin typeface="Arial" panose="020B0604020202020204" pitchFamily="34" charset="0"/>
            <a:cs typeface="Arial" panose="020B0604020202020204" pitchFamily="34" charset="0"/>
          </a:endParaRPr>
        </a:p>
      </dgm:t>
    </dgm:pt>
    <dgm:pt modelId="{3C8BD203-EF2B-476E-9E02-CF672852258F}">
      <dgm:prSet phldrT="[Text]" custT="1"/>
      <dgm:spPr>
        <a:ln>
          <a:solidFill>
            <a:srgbClr val="154376"/>
          </a:solidFill>
          <a:prstDash val="dash"/>
        </a:ln>
      </dgm:spPr>
      <dgm:t>
        <a:bodyPr/>
        <a:lstStyle/>
        <a:p>
          <a:r>
            <a:rPr lang="en-US" sz="1000" dirty="0">
              <a:latin typeface="Arial" panose="020B0604020202020204" pitchFamily="34" charset="0"/>
              <a:cs typeface="Arial" panose="020B0604020202020204" pitchFamily="34" charset="0"/>
            </a:rPr>
            <a:t>Central Mass Labor Market Blueprint</a:t>
          </a:r>
        </a:p>
      </dgm:t>
    </dgm:pt>
    <dgm:pt modelId="{3FEE2666-71E1-4743-9EC0-3C7CA1D462D0}" type="parTrans" cxnId="{829700CC-259C-4C84-ABDE-AEE8A366F03F}">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8C4CFFAE-3F70-46DC-B767-12773F3BDDE5}" type="sibTrans" cxnId="{829700CC-259C-4C84-ABDE-AEE8A366F03F}">
      <dgm:prSet/>
      <dgm:spPr/>
      <dgm:t>
        <a:bodyPr/>
        <a:lstStyle/>
        <a:p>
          <a:endParaRPr lang="en-US">
            <a:latin typeface="Arial" panose="020B0604020202020204" pitchFamily="34" charset="0"/>
            <a:cs typeface="Arial" panose="020B0604020202020204" pitchFamily="34" charset="0"/>
          </a:endParaRPr>
        </a:p>
      </dgm:t>
    </dgm:pt>
    <dgm:pt modelId="{42DA1F92-9C64-41AA-AA4E-9DC0300008AE}">
      <dgm:prSet phldrT="[Text]" custT="1"/>
      <dgm:spPr>
        <a:ln>
          <a:solidFill>
            <a:srgbClr val="154376"/>
          </a:solidFill>
          <a:prstDash val="dash"/>
        </a:ln>
      </dgm:spPr>
      <dgm:t>
        <a:bodyPr/>
        <a:lstStyle/>
        <a:p>
          <a:r>
            <a:rPr lang="en-US" sz="1000" dirty="0">
              <a:latin typeface="Arial" panose="020B0604020202020204" pitchFamily="34" charset="0"/>
              <a:cs typeface="Arial" panose="020B0604020202020204" pitchFamily="34" charset="0"/>
            </a:rPr>
            <a:t>Northeast Labor Market Blueprint</a:t>
          </a:r>
        </a:p>
      </dgm:t>
    </dgm:pt>
    <dgm:pt modelId="{275F5EC6-5778-49ED-A7A6-1D0E8F7F92C4}" type="parTrans" cxnId="{3CC785AE-916B-4F57-AD21-A50460F09172}">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0B41E8A0-7790-4C48-9052-6F7EAE91B887}" type="sibTrans" cxnId="{3CC785AE-916B-4F57-AD21-A50460F09172}">
      <dgm:prSet/>
      <dgm:spPr/>
      <dgm:t>
        <a:bodyPr/>
        <a:lstStyle/>
        <a:p>
          <a:endParaRPr lang="en-US">
            <a:latin typeface="Arial" panose="020B0604020202020204" pitchFamily="34" charset="0"/>
            <a:cs typeface="Arial" panose="020B0604020202020204" pitchFamily="34" charset="0"/>
          </a:endParaRPr>
        </a:p>
      </dgm:t>
    </dgm:pt>
    <dgm:pt modelId="{F74F2B24-F0CC-4B95-AFA0-EF8B5D8FDF98}">
      <dgm:prSet phldrT="[Text]" custT="1"/>
      <dgm:spPr>
        <a:ln>
          <a:solidFill>
            <a:srgbClr val="154376"/>
          </a:solidFill>
          <a:prstDash val="dash"/>
        </a:ln>
      </dgm:spPr>
      <dgm:t>
        <a:bodyPr/>
        <a:lstStyle/>
        <a:p>
          <a:r>
            <a:rPr lang="en-US" sz="1000" dirty="0">
              <a:latin typeface="Arial" panose="020B0604020202020204" pitchFamily="34" charset="0"/>
              <a:cs typeface="Arial" panose="020B0604020202020204" pitchFamily="34" charset="0"/>
            </a:rPr>
            <a:t>Greater Boston Labor Market Blueprint</a:t>
          </a:r>
        </a:p>
      </dgm:t>
    </dgm:pt>
    <dgm:pt modelId="{CD1F14A5-1263-4203-85A0-093A2FB555B3}" type="parTrans" cxnId="{A3A43E2D-CF40-4E44-A13C-765EC2AEC5E1}">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DAE3D23-7A3D-4067-9AA7-D6124D0CFEC4}" type="sibTrans" cxnId="{A3A43E2D-CF40-4E44-A13C-765EC2AEC5E1}">
      <dgm:prSet/>
      <dgm:spPr/>
      <dgm:t>
        <a:bodyPr/>
        <a:lstStyle/>
        <a:p>
          <a:endParaRPr lang="en-US">
            <a:latin typeface="Arial" panose="020B0604020202020204" pitchFamily="34" charset="0"/>
            <a:cs typeface="Arial" panose="020B0604020202020204" pitchFamily="34" charset="0"/>
          </a:endParaRPr>
        </a:p>
      </dgm:t>
    </dgm:pt>
    <dgm:pt modelId="{CAE17E3A-2EB6-4554-88FB-2F57099E6E3E}">
      <dgm:prSet phldrT="[Text]" custT="1"/>
      <dgm:spPr>
        <a:ln>
          <a:solidFill>
            <a:srgbClr val="154376"/>
          </a:solidFill>
          <a:prstDash val="dash"/>
        </a:ln>
      </dgm:spPr>
      <dgm:t>
        <a:bodyPr/>
        <a:lstStyle/>
        <a:p>
          <a:r>
            <a:rPr lang="en-US" sz="1000" dirty="0">
              <a:latin typeface="Arial" panose="020B0604020202020204" pitchFamily="34" charset="0"/>
              <a:cs typeface="Arial" panose="020B0604020202020204" pitchFamily="34" charset="0"/>
            </a:rPr>
            <a:t>Southeast Labor Market Blueprint</a:t>
          </a:r>
        </a:p>
      </dgm:t>
    </dgm:pt>
    <dgm:pt modelId="{DBC4EBC6-996E-43BE-9DFC-C04D89F6754F}" type="parTrans" cxnId="{874E043A-430C-4A0E-A63A-CCC4949975FA}">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689F173E-D6C8-46D6-97C6-ECDB0E3CFAD2}" type="sibTrans" cxnId="{874E043A-430C-4A0E-A63A-CCC4949975FA}">
      <dgm:prSet/>
      <dgm:spPr/>
      <dgm:t>
        <a:bodyPr/>
        <a:lstStyle/>
        <a:p>
          <a:endParaRPr lang="en-US">
            <a:latin typeface="Arial" panose="020B0604020202020204" pitchFamily="34" charset="0"/>
            <a:cs typeface="Arial" panose="020B0604020202020204" pitchFamily="34" charset="0"/>
          </a:endParaRPr>
        </a:p>
      </dgm:t>
    </dgm:pt>
    <dgm:pt modelId="{6B4C0196-502A-4531-871B-5C50E40438CB}">
      <dgm:prSet phldrT="[Text]" custT="1"/>
      <dgm:spPr>
        <a:ln>
          <a:solidFill>
            <a:srgbClr val="154376"/>
          </a:solidFill>
          <a:prstDash val="dash"/>
        </a:ln>
      </dgm:spPr>
      <dgm:t>
        <a:bodyPr/>
        <a:lstStyle/>
        <a:p>
          <a:r>
            <a:rPr lang="en-US" sz="1000" dirty="0">
              <a:latin typeface="Arial" panose="020B0604020202020204" pitchFamily="34" charset="0"/>
              <a:cs typeface="Arial" panose="020B0604020202020204" pitchFamily="34" charset="0"/>
            </a:rPr>
            <a:t>Cape Cod and Islands Labor Market Blueprint</a:t>
          </a:r>
        </a:p>
      </dgm:t>
    </dgm:pt>
    <dgm:pt modelId="{B25D24C8-38E4-432C-B326-2E18DF19D612}" type="parTrans" cxnId="{5D09D460-BF91-4DD1-836B-D970E6CFA949}">
      <dgm:prSet/>
      <dgm:spPr>
        <a:ln w="6350">
          <a:headEnd type="stealth" w="sm" len="lg"/>
          <a:tailEnd type="stealth" w="sm" len="lg"/>
        </a:ln>
      </dgm:spPr>
      <dgm:t>
        <a:bodyPr/>
        <a:lstStyle/>
        <a:p>
          <a:endParaRPr lang="en-US">
            <a:latin typeface="Arial" panose="020B0604020202020204" pitchFamily="34" charset="0"/>
            <a:cs typeface="Arial" panose="020B0604020202020204" pitchFamily="34" charset="0"/>
          </a:endParaRPr>
        </a:p>
      </dgm:t>
    </dgm:pt>
    <dgm:pt modelId="{8A09D1C9-1D64-4728-8E7E-AA8E77F1CBFD}" type="sibTrans" cxnId="{5D09D460-BF91-4DD1-836B-D970E6CFA949}">
      <dgm:prSet/>
      <dgm:spPr/>
      <dgm:t>
        <a:bodyPr/>
        <a:lstStyle/>
        <a:p>
          <a:endParaRPr lang="en-US">
            <a:latin typeface="Arial" panose="020B0604020202020204" pitchFamily="34" charset="0"/>
            <a:cs typeface="Arial" panose="020B0604020202020204" pitchFamily="34" charset="0"/>
          </a:endParaRPr>
        </a:p>
      </dgm:t>
    </dgm:pt>
    <dgm:pt modelId="{93BF80B9-4144-4ED1-A48C-4A29B85F3C18}">
      <dgm:prSet phldrT="[Text]" custT="1"/>
      <dgm:spPr>
        <a:ln>
          <a:solidFill>
            <a:srgbClr val="154376"/>
          </a:solidFill>
          <a:prstDash val="dash"/>
        </a:ln>
      </dgm:spPr>
      <dgm:t>
        <a:bodyPr/>
        <a:lstStyle/>
        <a:p>
          <a:r>
            <a:rPr lang="en-US" sz="1000" dirty="0">
              <a:latin typeface="Arial" panose="020B0604020202020204" pitchFamily="34" charset="0"/>
              <a:cs typeface="Arial" panose="020B0604020202020204" pitchFamily="34" charset="0"/>
            </a:rPr>
            <a:t>Berkshire Labor Market Blueprint</a:t>
          </a:r>
        </a:p>
      </dgm:t>
    </dgm:pt>
    <dgm:pt modelId="{9CC0011A-9769-466B-80DE-E49754C4E891}" type="parTrans" cxnId="{C580F723-8896-4376-B488-F8E53A9C26E6}">
      <dgm:prSet/>
      <dgm:spPr/>
      <dgm:t>
        <a:bodyPr/>
        <a:lstStyle/>
        <a:p>
          <a:endParaRPr lang="en-US"/>
        </a:p>
      </dgm:t>
    </dgm:pt>
    <dgm:pt modelId="{37505508-C573-4D15-9CA5-986A09596BD6}" type="sibTrans" cxnId="{C580F723-8896-4376-B488-F8E53A9C26E6}">
      <dgm:prSet/>
      <dgm:spPr/>
      <dgm:t>
        <a:bodyPr/>
        <a:lstStyle/>
        <a:p>
          <a:endParaRPr lang="en-US"/>
        </a:p>
      </dgm:t>
    </dgm:pt>
    <dgm:pt modelId="{A546A49C-9006-4C14-B6BE-8FFF4A743F91}" type="pres">
      <dgm:prSet presAssocID="{EB18BA29-E196-4176-B794-1256C90C285C}" presName="Name0" presStyleCnt="0">
        <dgm:presLayoutVars>
          <dgm:chPref val="1"/>
          <dgm:dir/>
          <dgm:animOne val="branch"/>
          <dgm:animLvl val="lvl"/>
          <dgm:resizeHandles/>
        </dgm:presLayoutVars>
      </dgm:prSet>
      <dgm:spPr/>
      <dgm:t>
        <a:bodyPr/>
        <a:lstStyle/>
        <a:p>
          <a:endParaRPr lang="en-US"/>
        </a:p>
      </dgm:t>
    </dgm:pt>
    <dgm:pt modelId="{6212683D-5D11-4EF3-A43A-395B61F1ACC8}" type="pres">
      <dgm:prSet presAssocID="{4043DFAF-C9DD-4CAE-A572-81FACB41ECF2}" presName="vertOne" presStyleCnt="0"/>
      <dgm:spPr/>
    </dgm:pt>
    <dgm:pt modelId="{13D0DBF0-D192-4F9F-8F6F-00A33CCF68C8}" type="pres">
      <dgm:prSet presAssocID="{4043DFAF-C9DD-4CAE-A572-81FACB41ECF2}" presName="txOne" presStyleLbl="node0" presStyleIdx="0" presStyleCnt="1" custLinFactNeighborY="54981">
        <dgm:presLayoutVars>
          <dgm:chPref val="3"/>
        </dgm:presLayoutVars>
      </dgm:prSet>
      <dgm:spPr/>
      <dgm:t>
        <a:bodyPr/>
        <a:lstStyle/>
        <a:p>
          <a:endParaRPr lang="en-US"/>
        </a:p>
      </dgm:t>
    </dgm:pt>
    <dgm:pt modelId="{528BD359-39E7-4E13-BA64-E65E67A82B38}" type="pres">
      <dgm:prSet presAssocID="{4043DFAF-C9DD-4CAE-A572-81FACB41ECF2}" presName="parTransOne" presStyleCnt="0"/>
      <dgm:spPr/>
    </dgm:pt>
    <dgm:pt modelId="{EDCE378B-8766-445E-93F7-9C9CF6C8E6F4}" type="pres">
      <dgm:prSet presAssocID="{4043DFAF-C9DD-4CAE-A572-81FACB41ECF2}" presName="horzOne" presStyleCnt="0"/>
      <dgm:spPr/>
    </dgm:pt>
    <dgm:pt modelId="{FC11A2B8-B7FC-4701-B880-499118099A90}" type="pres">
      <dgm:prSet presAssocID="{93BF80B9-4144-4ED1-A48C-4A29B85F3C18}" presName="vertTwo" presStyleCnt="0"/>
      <dgm:spPr/>
    </dgm:pt>
    <dgm:pt modelId="{7BC2D8B2-86FB-477A-BD96-BA288AAD6E3C}" type="pres">
      <dgm:prSet presAssocID="{93BF80B9-4144-4ED1-A48C-4A29B85F3C18}" presName="txTwo" presStyleLbl="node2" presStyleIdx="0" presStyleCnt="7">
        <dgm:presLayoutVars>
          <dgm:chPref val="3"/>
        </dgm:presLayoutVars>
      </dgm:prSet>
      <dgm:spPr/>
      <dgm:t>
        <a:bodyPr/>
        <a:lstStyle/>
        <a:p>
          <a:endParaRPr lang="en-US"/>
        </a:p>
      </dgm:t>
    </dgm:pt>
    <dgm:pt modelId="{DA53F39D-A0ED-4D9B-90EF-52272237BD45}" type="pres">
      <dgm:prSet presAssocID="{93BF80B9-4144-4ED1-A48C-4A29B85F3C18}" presName="horzTwo" presStyleCnt="0"/>
      <dgm:spPr/>
    </dgm:pt>
    <dgm:pt modelId="{52A67B21-13C6-41BB-AFC0-7AEBD56BAF00}" type="pres">
      <dgm:prSet presAssocID="{37505508-C573-4D15-9CA5-986A09596BD6}" presName="sibSpaceTwo" presStyleCnt="0"/>
      <dgm:spPr/>
    </dgm:pt>
    <dgm:pt modelId="{0F3886BB-D61F-40CB-A750-39832733F5C2}" type="pres">
      <dgm:prSet presAssocID="{16756E65-F45D-4251-9C1A-3C9756D83A13}" presName="vertTwo" presStyleCnt="0"/>
      <dgm:spPr/>
    </dgm:pt>
    <dgm:pt modelId="{00138DE4-A694-4A16-81DE-DE40C143D2A3}" type="pres">
      <dgm:prSet presAssocID="{16756E65-F45D-4251-9C1A-3C9756D83A13}" presName="txTwo" presStyleLbl="node2" presStyleIdx="1" presStyleCnt="7">
        <dgm:presLayoutVars>
          <dgm:chPref val="3"/>
        </dgm:presLayoutVars>
      </dgm:prSet>
      <dgm:spPr/>
      <dgm:t>
        <a:bodyPr/>
        <a:lstStyle/>
        <a:p>
          <a:endParaRPr lang="en-US"/>
        </a:p>
      </dgm:t>
    </dgm:pt>
    <dgm:pt modelId="{0362491E-D4FA-408F-9613-CC0DEF37EB39}" type="pres">
      <dgm:prSet presAssocID="{16756E65-F45D-4251-9C1A-3C9756D83A13}" presName="horzTwo" presStyleCnt="0"/>
      <dgm:spPr/>
    </dgm:pt>
    <dgm:pt modelId="{6CCB41F0-9EFD-4FAF-9984-DD6BFD91C602}" type="pres">
      <dgm:prSet presAssocID="{6EFBBCD5-6E02-411F-8982-202C04E63376}" presName="sibSpaceTwo" presStyleCnt="0"/>
      <dgm:spPr/>
    </dgm:pt>
    <dgm:pt modelId="{35D7C49A-33CC-4F6F-9A48-5DAB4383C0C8}" type="pres">
      <dgm:prSet presAssocID="{3C8BD203-EF2B-476E-9E02-CF672852258F}" presName="vertTwo" presStyleCnt="0"/>
      <dgm:spPr/>
    </dgm:pt>
    <dgm:pt modelId="{CC8BF60F-A703-4460-8818-E9A882100993}" type="pres">
      <dgm:prSet presAssocID="{3C8BD203-EF2B-476E-9E02-CF672852258F}" presName="txTwo" presStyleLbl="node2" presStyleIdx="2" presStyleCnt="7">
        <dgm:presLayoutVars>
          <dgm:chPref val="3"/>
        </dgm:presLayoutVars>
      </dgm:prSet>
      <dgm:spPr/>
      <dgm:t>
        <a:bodyPr/>
        <a:lstStyle/>
        <a:p>
          <a:endParaRPr lang="en-US"/>
        </a:p>
      </dgm:t>
    </dgm:pt>
    <dgm:pt modelId="{54916C79-B567-4F06-8201-AAAA535EA80A}" type="pres">
      <dgm:prSet presAssocID="{3C8BD203-EF2B-476E-9E02-CF672852258F}" presName="horzTwo" presStyleCnt="0"/>
      <dgm:spPr/>
    </dgm:pt>
    <dgm:pt modelId="{EF37651F-1C2F-48FE-9391-A674BF558321}" type="pres">
      <dgm:prSet presAssocID="{8C4CFFAE-3F70-46DC-B767-12773F3BDDE5}" presName="sibSpaceTwo" presStyleCnt="0"/>
      <dgm:spPr/>
    </dgm:pt>
    <dgm:pt modelId="{EABFEE04-B7BC-42D8-9A71-6EB57615BA0F}" type="pres">
      <dgm:prSet presAssocID="{42DA1F92-9C64-41AA-AA4E-9DC0300008AE}" presName="vertTwo" presStyleCnt="0"/>
      <dgm:spPr/>
    </dgm:pt>
    <dgm:pt modelId="{57DA9FBB-F4B3-40B3-9450-9C2A89457E62}" type="pres">
      <dgm:prSet presAssocID="{42DA1F92-9C64-41AA-AA4E-9DC0300008AE}" presName="txTwo" presStyleLbl="node2" presStyleIdx="3" presStyleCnt="7">
        <dgm:presLayoutVars>
          <dgm:chPref val="3"/>
        </dgm:presLayoutVars>
      </dgm:prSet>
      <dgm:spPr/>
      <dgm:t>
        <a:bodyPr/>
        <a:lstStyle/>
        <a:p>
          <a:endParaRPr lang="en-US"/>
        </a:p>
      </dgm:t>
    </dgm:pt>
    <dgm:pt modelId="{8F0CD7D6-93F1-4EA2-BB20-A4BEB988F9AB}" type="pres">
      <dgm:prSet presAssocID="{42DA1F92-9C64-41AA-AA4E-9DC0300008AE}" presName="horzTwo" presStyleCnt="0"/>
      <dgm:spPr/>
    </dgm:pt>
    <dgm:pt modelId="{143BB659-16DB-491C-AA76-FE48B129B009}" type="pres">
      <dgm:prSet presAssocID="{0B41E8A0-7790-4C48-9052-6F7EAE91B887}" presName="sibSpaceTwo" presStyleCnt="0"/>
      <dgm:spPr/>
    </dgm:pt>
    <dgm:pt modelId="{56121220-140C-4C24-81CE-12A711AF1AF6}" type="pres">
      <dgm:prSet presAssocID="{F74F2B24-F0CC-4B95-AFA0-EF8B5D8FDF98}" presName="vertTwo" presStyleCnt="0"/>
      <dgm:spPr/>
    </dgm:pt>
    <dgm:pt modelId="{BD0EBE4D-9782-436B-8D9A-FEE97082E7CB}" type="pres">
      <dgm:prSet presAssocID="{F74F2B24-F0CC-4B95-AFA0-EF8B5D8FDF98}" presName="txTwo" presStyleLbl="node2" presStyleIdx="4" presStyleCnt="7">
        <dgm:presLayoutVars>
          <dgm:chPref val="3"/>
        </dgm:presLayoutVars>
      </dgm:prSet>
      <dgm:spPr/>
      <dgm:t>
        <a:bodyPr/>
        <a:lstStyle/>
        <a:p>
          <a:endParaRPr lang="en-US"/>
        </a:p>
      </dgm:t>
    </dgm:pt>
    <dgm:pt modelId="{BD517993-7BEE-48B1-84EC-B1B6FC53CA39}" type="pres">
      <dgm:prSet presAssocID="{F74F2B24-F0CC-4B95-AFA0-EF8B5D8FDF98}" presName="horzTwo" presStyleCnt="0"/>
      <dgm:spPr/>
    </dgm:pt>
    <dgm:pt modelId="{CC2B3A20-F562-43B1-9E79-C35A7DE9AA19}" type="pres">
      <dgm:prSet presAssocID="{6DAE3D23-7A3D-4067-9AA7-D6124D0CFEC4}" presName="sibSpaceTwo" presStyleCnt="0"/>
      <dgm:spPr/>
    </dgm:pt>
    <dgm:pt modelId="{21C0ECF6-068F-4251-BD70-0373473A991F}" type="pres">
      <dgm:prSet presAssocID="{CAE17E3A-2EB6-4554-88FB-2F57099E6E3E}" presName="vertTwo" presStyleCnt="0"/>
      <dgm:spPr/>
    </dgm:pt>
    <dgm:pt modelId="{AEDE5A19-1008-4221-BC02-36CE938C9C89}" type="pres">
      <dgm:prSet presAssocID="{CAE17E3A-2EB6-4554-88FB-2F57099E6E3E}" presName="txTwo" presStyleLbl="node2" presStyleIdx="5" presStyleCnt="7">
        <dgm:presLayoutVars>
          <dgm:chPref val="3"/>
        </dgm:presLayoutVars>
      </dgm:prSet>
      <dgm:spPr/>
      <dgm:t>
        <a:bodyPr/>
        <a:lstStyle/>
        <a:p>
          <a:endParaRPr lang="en-US"/>
        </a:p>
      </dgm:t>
    </dgm:pt>
    <dgm:pt modelId="{E7903597-267A-4163-AA0C-919216529046}" type="pres">
      <dgm:prSet presAssocID="{CAE17E3A-2EB6-4554-88FB-2F57099E6E3E}" presName="horzTwo" presStyleCnt="0"/>
      <dgm:spPr/>
    </dgm:pt>
    <dgm:pt modelId="{74D77925-92A0-4816-87AA-7C1DBE38E7DC}" type="pres">
      <dgm:prSet presAssocID="{689F173E-D6C8-46D6-97C6-ECDB0E3CFAD2}" presName="sibSpaceTwo" presStyleCnt="0"/>
      <dgm:spPr/>
    </dgm:pt>
    <dgm:pt modelId="{32E53419-2471-41C4-A175-1C94D48F3AF7}" type="pres">
      <dgm:prSet presAssocID="{6B4C0196-502A-4531-871B-5C50E40438CB}" presName="vertTwo" presStyleCnt="0"/>
      <dgm:spPr/>
    </dgm:pt>
    <dgm:pt modelId="{9F5ABBEA-E395-4CA5-BE10-DCA42BE1E39D}" type="pres">
      <dgm:prSet presAssocID="{6B4C0196-502A-4531-871B-5C50E40438CB}" presName="txTwo" presStyleLbl="node2" presStyleIdx="6" presStyleCnt="7">
        <dgm:presLayoutVars>
          <dgm:chPref val="3"/>
        </dgm:presLayoutVars>
      </dgm:prSet>
      <dgm:spPr/>
      <dgm:t>
        <a:bodyPr/>
        <a:lstStyle/>
        <a:p>
          <a:endParaRPr lang="en-US"/>
        </a:p>
      </dgm:t>
    </dgm:pt>
    <dgm:pt modelId="{7965280D-AF70-4FFB-B63E-01DA172630DC}" type="pres">
      <dgm:prSet presAssocID="{6B4C0196-502A-4531-871B-5C50E40438CB}" presName="horzTwo" presStyleCnt="0"/>
      <dgm:spPr/>
    </dgm:pt>
  </dgm:ptLst>
  <dgm:cxnLst>
    <dgm:cxn modelId="{A3A43E2D-CF40-4E44-A13C-765EC2AEC5E1}" srcId="{4043DFAF-C9DD-4CAE-A572-81FACB41ECF2}" destId="{F74F2B24-F0CC-4B95-AFA0-EF8B5D8FDF98}" srcOrd="4" destOrd="0" parTransId="{CD1F14A5-1263-4203-85A0-093A2FB555B3}" sibTransId="{6DAE3D23-7A3D-4067-9AA7-D6124D0CFEC4}"/>
    <dgm:cxn modelId="{BACBFAB1-40E4-4E9A-875A-0A372EF42E1A}" type="presOf" srcId="{F74F2B24-F0CC-4B95-AFA0-EF8B5D8FDF98}" destId="{BD0EBE4D-9782-436B-8D9A-FEE97082E7CB}" srcOrd="0" destOrd="0" presId="urn:microsoft.com/office/officeart/2005/8/layout/architecture+Icon"/>
    <dgm:cxn modelId="{F153FFFF-2A57-4EB6-8003-546E288BEB4A}" type="presOf" srcId="{42DA1F92-9C64-41AA-AA4E-9DC0300008AE}" destId="{57DA9FBB-F4B3-40B3-9450-9C2A89457E62}" srcOrd="0" destOrd="0" presId="urn:microsoft.com/office/officeart/2005/8/layout/architecture+Icon"/>
    <dgm:cxn modelId="{874E043A-430C-4A0E-A63A-CCC4949975FA}" srcId="{4043DFAF-C9DD-4CAE-A572-81FACB41ECF2}" destId="{CAE17E3A-2EB6-4554-88FB-2F57099E6E3E}" srcOrd="5" destOrd="0" parTransId="{DBC4EBC6-996E-43BE-9DFC-C04D89F6754F}" sibTransId="{689F173E-D6C8-46D6-97C6-ECDB0E3CFAD2}"/>
    <dgm:cxn modelId="{5A7D8D10-B475-4780-BD61-3100A035A9AA}" srcId="{EB18BA29-E196-4176-B794-1256C90C285C}" destId="{4043DFAF-C9DD-4CAE-A572-81FACB41ECF2}" srcOrd="0" destOrd="0" parTransId="{69620566-1339-4ABA-84C3-EF898C77C724}" sibTransId="{472DC5CE-7B7A-4291-8505-74BB3D5DB152}"/>
    <dgm:cxn modelId="{B081AFA1-664C-405C-9E47-6B09D88B3C90}" type="presOf" srcId="{3C8BD203-EF2B-476E-9E02-CF672852258F}" destId="{CC8BF60F-A703-4460-8818-E9A882100993}" srcOrd="0" destOrd="0" presId="urn:microsoft.com/office/officeart/2005/8/layout/architecture+Icon"/>
    <dgm:cxn modelId="{3A36B125-E737-4FE0-BFD2-BDCCFE0D2D0B}" type="presOf" srcId="{16756E65-F45D-4251-9C1A-3C9756D83A13}" destId="{00138DE4-A694-4A16-81DE-DE40C143D2A3}" srcOrd="0" destOrd="0" presId="urn:microsoft.com/office/officeart/2005/8/layout/architecture+Icon"/>
    <dgm:cxn modelId="{829700CC-259C-4C84-ABDE-AEE8A366F03F}" srcId="{4043DFAF-C9DD-4CAE-A572-81FACB41ECF2}" destId="{3C8BD203-EF2B-476E-9E02-CF672852258F}" srcOrd="2" destOrd="0" parTransId="{3FEE2666-71E1-4743-9EC0-3C7CA1D462D0}" sibTransId="{8C4CFFAE-3F70-46DC-B767-12773F3BDDE5}"/>
    <dgm:cxn modelId="{0BE05B5F-4351-4C68-A141-43AB8EB2BB0B}" type="presOf" srcId="{4043DFAF-C9DD-4CAE-A572-81FACB41ECF2}" destId="{13D0DBF0-D192-4F9F-8F6F-00A33CCF68C8}" srcOrd="0" destOrd="0" presId="urn:microsoft.com/office/officeart/2005/8/layout/architecture+Icon"/>
    <dgm:cxn modelId="{5D09D460-BF91-4DD1-836B-D970E6CFA949}" srcId="{4043DFAF-C9DD-4CAE-A572-81FACB41ECF2}" destId="{6B4C0196-502A-4531-871B-5C50E40438CB}" srcOrd="6" destOrd="0" parTransId="{B25D24C8-38E4-432C-B326-2E18DF19D612}" sibTransId="{8A09D1C9-1D64-4728-8E7E-AA8E77F1CBFD}"/>
    <dgm:cxn modelId="{C580F723-8896-4376-B488-F8E53A9C26E6}" srcId="{4043DFAF-C9DD-4CAE-A572-81FACB41ECF2}" destId="{93BF80B9-4144-4ED1-A48C-4A29B85F3C18}" srcOrd="0" destOrd="0" parTransId="{9CC0011A-9769-466B-80DE-E49754C4E891}" sibTransId="{37505508-C573-4D15-9CA5-986A09596BD6}"/>
    <dgm:cxn modelId="{DD2304FA-786E-48AB-B84B-3F02DC2D48B2}" srcId="{4043DFAF-C9DD-4CAE-A572-81FACB41ECF2}" destId="{16756E65-F45D-4251-9C1A-3C9756D83A13}" srcOrd="1" destOrd="0" parTransId="{B42EF9A7-1B7F-4629-BC69-A3B9DDAC214D}" sibTransId="{6EFBBCD5-6E02-411F-8982-202C04E63376}"/>
    <dgm:cxn modelId="{92B70607-671E-4B5C-A24A-768A5F77F964}" type="presOf" srcId="{6B4C0196-502A-4531-871B-5C50E40438CB}" destId="{9F5ABBEA-E395-4CA5-BE10-DCA42BE1E39D}" srcOrd="0" destOrd="0" presId="urn:microsoft.com/office/officeart/2005/8/layout/architecture+Icon"/>
    <dgm:cxn modelId="{3CC785AE-916B-4F57-AD21-A50460F09172}" srcId="{4043DFAF-C9DD-4CAE-A572-81FACB41ECF2}" destId="{42DA1F92-9C64-41AA-AA4E-9DC0300008AE}" srcOrd="3" destOrd="0" parTransId="{275F5EC6-5778-49ED-A7A6-1D0E8F7F92C4}" sibTransId="{0B41E8A0-7790-4C48-9052-6F7EAE91B887}"/>
    <dgm:cxn modelId="{FDE82537-735D-42C7-ACB3-CD9A9716CBB6}" type="presOf" srcId="{CAE17E3A-2EB6-4554-88FB-2F57099E6E3E}" destId="{AEDE5A19-1008-4221-BC02-36CE938C9C89}" srcOrd="0" destOrd="0" presId="urn:microsoft.com/office/officeart/2005/8/layout/architecture+Icon"/>
    <dgm:cxn modelId="{3D72E713-E6E5-4BB7-8413-CBCFC35C538B}" type="presOf" srcId="{93BF80B9-4144-4ED1-A48C-4A29B85F3C18}" destId="{7BC2D8B2-86FB-477A-BD96-BA288AAD6E3C}" srcOrd="0" destOrd="0" presId="urn:microsoft.com/office/officeart/2005/8/layout/architecture+Icon"/>
    <dgm:cxn modelId="{A8043587-C247-4C8C-BA1F-389DDDC368BA}" type="presOf" srcId="{EB18BA29-E196-4176-B794-1256C90C285C}" destId="{A546A49C-9006-4C14-B6BE-8FFF4A743F91}" srcOrd="0" destOrd="0" presId="urn:microsoft.com/office/officeart/2005/8/layout/architecture+Icon"/>
    <dgm:cxn modelId="{8AF9C468-C94D-4712-AD97-22A458BFF43B}" type="presParOf" srcId="{A546A49C-9006-4C14-B6BE-8FFF4A743F91}" destId="{6212683D-5D11-4EF3-A43A-395B61F1ACC8}" srcOrd="0" destOrd="0" presId="urn:microsoft.com/office/officeart/2005/8/layout/architecture+Icon"/>
    <dgm:cxn modelId="{2C692301-9A71-45E0-8C5D-ED89361A74B4}" type="presParOf" srcId="{6212683D-5D11-4EF3-A43A-395B61F1ACC8}" destId="{13D0DBF0-D192-4F9F-8F6F-00A33CCF68C8}" srcOrd="0" destOrd="0" presId="urn:microsoft.com/office/officeart/2005/8/layout/architecture+Icon"/>
    <dgm:cxn modelId="{B012A9F5-3387-4983-B1B8-4DE234C0ECCA}" type="presParOf" srcId="{6212683D-5D11-4EF3-A43A-395B61F1ACC8}" destId="{528BD359-39E7-4E13-BA64-E65E67A82B38}" srcOrd="1" destOrd="0" presId="urn:microsoft.com/office/officeart/2005/8/layout/architecture+Icon"/>
    <dgm:cxn modelId="{1675A378-9A4F-4C2B-9EEA-D69C3755AB18}" type="presParOf" srcId="{6212683D-5D11-4EF3-A43A-395B61F1ACC8}" destId="{EDCE378B-8766-445E-93F7-9C9CF6C8E6F4}" srcOrd="2" destOrd="0" presId="urn:microsoft.com/office/officeart/2005/8/layout/architecture+Icon"/>
    <dgm:cxn modelId="{1E1EF90D-00B7-497C-BB2B-FB40CD42637E}" type="presParOf" srcId="{EDCE378B-8766-445E-93F7-9C9CF6C8E6F4}" destId="{FC11A2B8-B7FC-4701-B880-499118099A90}" srcOrd="0" destOrd="0" presId="urn:microsoft.com/office/officeart/2005/8/layout/architecture+Icon"/>
    <dgm:cxn modelId="{C64D14DA-18E4-401A-AD69-EA2E2D8AB541}" type="presParOf" srcId="{FC11A2B8-B7FC-4701-B880-499118099A90}" destId="{7BC2D8B2-86FB-477A-BD96-BA288AAD6E3C}" srcOrd="0" destOrd="0" presId="urn:microsoft.com/office/officeart/2005/8/layout/architecture+Icon"/>
    <dgm:cxn modelId="{57DF87CC-02F9-480A-95F7-3DEC1614D5FC}" type="presParOf" srcId="{FC11A2B8-B7FC-4701-B880-499118099A90}" destId="{DA53F39D-A0ED-4D9B-90EF-52272237BD45}" srcOrd="1" destOrd="0" presId="urn:microsoft.com/office/officeart/2005/8/layout/architecture+Icon"/>
    <dgm:cxn modelId="{D985DF48-2D10-4463-9EA8-A26172952C8B}" type="presParOf" srcId="{EDCE378B-8766-445E-93F7-9C9CF6C8E6F4}" destId="{52A67B21-13C6-41BB-AFC0-7AEBD56BAF00}" srcOrd="1" destOrd="0" presId="urn:microsoft.com/office/officeart/2005/8/layout/architecture+Icon"/>
    <dgm:cxn modelId="{BFFA598C-8887-434D-B4A7-177E56E1096F}" type="presParOf" srcId="{EDCE378B-8766-445E-93F7-9C9CF6C8E6F4}" destId="{0F3886BB-D61F-40CB-A750-39832733F5C2}" srcOrd="2" destOrd="0" presId="urn:microsoft.com/office/officeart/2005/8/layout/architecture+Icon"/>
    <dgm:cxn modelId="{46124438-526D-4D77-B549-F8F7928F7F3A}" type="presParOf" srcId="{0F3886BB-D61F-40CB-A750-39832733F5C2}" destId="{00138DE4-A694-4A16-81DE-DE40C143D2A3}" srcOrd="0" destOrd="0" presId="urn:microsoft.com/office/officeart/2005/8/layout/architecture+Icon"/>
    <dgm:cxn modelId="{23F82916-344C-4175-BDBE-0EC4070F1F7C}" type="presParOf" srcId="{0F3886BB-D61F-40CB-A750-39832733F5C2}" destId="{0362491E-D4FA-408F-9613-CC0DEF37EB39}" srcOrd="1" destOrd="0" presId="urn:microsoft.com/office/officeart/2005/8/layout/architecture+Icon"/>
    <dgm:cxn modelId="{63D2593E-4718-4EE9-AE1B-F2570BBB529F}" type="presParOf" srcId="{EDCE378B-8766-445E-93F7-9C9CF6C8E6F4}" destId="{6CCB41F0-9EFD-4FAF-9984-DD6BFD91C602}" srcOrd="3" destOrd="0" presId="urn:microsoft.com/office/officeart/2005/8/layout/architecture+Icon"/>
    <dgm:cxn modelId="{388CBE83-949F-4901-8F45-9B79B1A964B7}" type="presParOf" srcId="{EDCE378B-8766-445E-93F7-9C9CF6C8E6F4}" destId="{35D7C49A-33CC-4F6F-9A48-5DAB4383C0C8}" srcOrd="4" destOrd="0" presId="urn:microsoft.com/office/officeart/2005/8/layout/architecture+Icon"/>
    <dgm:cxn modelId="{8D31A316-C314-456F-812A-9E4453062276}" type="presParOf" srcId="{35D7C49A-33CC-4F6F-9A48-5DAB4383C0C8}" destId="{CC8BF60F-A703-4460-8818-E9A882100993}" srcOrd="0" destOrd="0" presId="urn:microsoft.com/office/officeart/2005/8/layout/architecture+Icon"/>
    <dgm:cxn modelId="{A509EE29-55F7-47B9-A134-7A6759B66DF7}" type="presParOf" srcId="{35D7C49A-33CC-4F6F-9A48-5DAB4383C0C8}" destId="{54916C79-B567-4F06-8201-AAAA535EA80A}" srcOrd="1" destOrd="0" presId="urn:microsoft.com/office/officeart/2005/8/layout/architecture+Icon"/>
    <dgm:cxn modelId="{041C62CF-FA6E-4520-9725-187A8CE2AE55}" type="presParOf" srcId="{EDCE378B-8766-445E-93F7-9C9CF6C8E6F4}" destId="{EF37651F-1C2F-48FE-9391-A674BF558321}" srcOrd="5" destOrd="0" presId="urn:microsoft.com/office/officeart/2005/8/layout/architecture+Icon"/>
    <dgm:cxn modelId="{860BE0EC-3475-488B-B3FD-B25259A12622}" type="presParOf" srcId="{EDCE378B-8766-445E-93F7-9C9CF6C8E6F4}" destId="{EABFEE04-B7BC-42D8-9A71-6EB57615BA0F}" srcOrd="6" destOrd="0" presId="urn:microsoft.com/office/officeart/2005/8/layout/architecture+Icon"/>
    <dgm:cxn modelId="{B4AB16A9-E676-43CF-B4AA-8C7981DB4245}" type="presParOf" srcId="{EABFEE04-B7BC-42D8-9A71-6EB57615BA0F}" destId="{57DA9FBB-F4B3-40B3-9450-9C2A89457E62}" srcOrd="0" destOrd="0" presId="urn:microsoft.com/office/officeart/2005/8/layout/architecture+Icon"/>
    <dgm:cxn modelId="{EBE3349F-421E-4622-BFBE-827676EBA2FC}" type="presParOf" srcId="{EABFEE04-B7BC-42D8-9A71-6EB57615BA0F}" destId="{8F0CD7D6-93F1-4EA2-BB20-A4BEB988F9AB}" srcOrd="1" destOrd="0" presId="urn:microsoft.com/office/officeart/2005/8/layout/architecture+Icon"/>
    <dgm:cxn modelId="{A322E9AE-00EE-46AC-8B64-1B3317870C19}" type="presParOf" srcId="{EDCE378B-8766-445E-93F7-9C9CF6C8E6F4}" destId="{143BB659-16DB-491C-AA76-FE48B129B009}" srcOrd="7" destOrd="0" presId="urn:microsoft.com/office/officeart/2005/8/layout/architecture+Icon"/>
    <dgm:cxn modelId="{B8BE5A9A-94B5-4859-ABC8-B1B0DC3F378F}" type="presParOf" srcId="{EDCE378B-8766-445E-93F7-9C9CF6C8E6F4}" destId="{56121220-140C-4C24-81CE-12A711AF1AF6}" srcOrd="8" destOrd="0" presId="urn:microsoft.com/office/officeart/2005/8/layout/architecture+Icon"/>
    <dgm:cxn modelId="{B014C65A-43ED-4F5E-9327-B87467A89689}" type="presParOf" srcId="{56121220-140C-4C24-81CE-12A711AF1AF6}" destId="{BD0EBE4D-9782-436B-8D9A-FEE97082E7CB}" srcOrd="0" destOrd="0" presId="urn:microsoft.com/office/officeart/2005/8/layout/architecture+Icon"/>
    <dgm:cxn modelId="{76B80F9C-B709-42DD-8800-1DE85E00CD5F}" type="presParOf" srcId="{56121220-140C-4C24-81CE-12A711AF1AF6}" destId="{BD517993-7BEE-48B1-84EC-B1B6FC53CA39}" srcOrd="1" destOrd="0" presId="urn:microsoft.com/office/officeart/2005/8/layout/architecture+Icon"/>
    <dgm:cxn modelId="{A0ADFF5D-1D7E-4E5C-BBE9-A0572E73DC76}" type="presParOf" srcId="{EDCE378B-8766-445E-93F7-9C9CF6C8E6F4}" destId="{CC2B3A20-F562-43B1-9E79-C35A7DE9AA19}" srcOrd="9" destOrd="0" presId="urn:microsoft.com/office/officeart/2005/8/layout/architecture+Icon"/>
    <dgm:cxn modelId="{2E4802A8-BED9-4828-B4CF-A9EEFF814B17}" type="presParOf" srcId="{EDCE378B-8766-445E-93F7-9C9CF6C8E6F4}" destId="{21C0ECF6-068F-4251-BD70-0373473A991F}" srcOrd="10" destOrd="0" presId="urn:microsoft.com/office/officeart/2005/8/layout/architecture+Icon"/>
    <dgm:cxn modelId="{F93AACFB-5F55-4F11-89BC-0BC193E8B377}" type="presParOf" srcId="{21C0ECF6-068F-4251-BD70-0373473A991F}" destId="{AEDE5A19-1008-4221-BC02-36CE938C9C89}" srcOrd="0" destOrd="0" presId="urn:microsoft.com/office/officeart/2005/8/layout/architecture+Icon"/>
    <dgm:cxn modelId="{D057CD85-2CB5-4836-8CFD-54B5BD61B08E}" type="presParOf" srcId="{21C0ECF6-068F-4251-BD70-0373473A991F}" destId="{E7903597-267A-4163-AA0C-919216529046}" srcOrd="1" destOrd="0" presId="urn:microsoft.com/office/officeart/2005/8/layout/architecture+Icon"/>
    <dgm:cxn modelId="{4AF1853B-7894-4F91-A1B2-88A23662D589}" type="presParOf" srcId="{EDCE378B-8766-445E-93F7-9C9CF6C8E6F4}" destId="{74D77925-92A0-4816-87AA-7C1DBE38E7DC}" srcOrd="11" destOrd="0" presId="urn:microsoft.com/office/officeart/2005/8/layout/architecture+Icon"/>
    <dgm:cxn modelId="{A99D667B-B687-4759-AB34-71D0E9DF816F}" type="presParOf" srcId="{EDCE378B-8766-445E-93F7-9C9CF6C8E6F4}" destId="{32E53419-2471-41C4-A175-1C94D48F3AF7}" srcOrd="12" destOrd="0" presId="urn:microsoft.com/office/officeart/2005/8/layout/architecture+Icon"/>
    <dgm:cxn modelId="{246CF754-9D52-423C-916E-8635DD1F4F07}" type="presParOf" srcId="{32E53419-2471-41C4-A175-1C94D48F3AF7}" destId="{9F5ABBEA-E395-4CA5-BE10-DCA42BE1E39D}" srcOrd="0" destOrd="0" presId="urn:microsoft.com/office/officeart/2005/8/layout/architecture+Icon"/>
    <dgm:cxn modelId="{FFF1D203-4E86-44A3-BC94-A34B1F8BB6AC}" type="presParOf" srcId="{32E53419-2471-41C4-A175-1C94D48F3AF7}" destId="{7965280D-AF70-4FFB-B63E-01DA172630DC}" srcOrd="1" destOrd="0" presId="urn:microsoft.com/office/officeart/2005/8/layout/architecture+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custT="1"/>
      <dgm:spPr/>
      <dgm:t>
        <a:bodyPr/>
        <a:lstStyle/>
        <a:p>
          <a:r>
            <a:rPr lang="en-US" sz="1300" dirty="0">
              <a:latin typeface="Helvetica" panose="020B0604020202020204" pitchFamily="34" charset="0"/>
              <a:cs typeface="Helvetica" panose="020B0604020202020204" pitchFamily="34" charset="0"/>
            </a:rPr>
            <a:t>Available number of jobs</a:t>
          </a: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custT="1"/>
      <dgm:spPr/>
      <dgm:t>
        <a:bodyPr/>
        <a:lstStyle/>
        <a:p>
          <a:r>
            <a:rPr lang="en-US" sz="1300" dirty="0">
              <a:latin typeface="Helvetica" panose="020B0604020202020204" pitchFamily="34" charset="0"/>
              <a:cs typeface="Helvetica" panose="020B0604020202020204" pitchFamily="34" charset="0"/>
            </a:rPr>
            <a:t>Available number of workers</a:t>
          </a: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336C436D-D54E-4F99-BE04-E02CED1D9E32}" type="presOf" srcId="{24EAEE00-B5AC-49D7-98AB-3E4B1A56DD48}" destId="{B90DFEC8-EC5A-4E88-8895-73D6CFAB0E52}" srcOrd="0" destOrd="0" presId="urn:microsoft.com/office/officeart/2005/8/layout/arrow3"/>
    <dgm:cxn modelId="{E11D61C6-C9FB-47BF-97E9-3A79693C89CF}" type="presOf" srcId="{5E78DED4-92B7-409C-9188-61EC60FCDECE}" destId="{F39008CF-5A15-4B60-9BDD-00F3EA5E7FCA}" srcOrd="0" destOrd="0" presId="urn:microsoft.com/office/officeart/2005/8/layout/arrow3"/>
    <dgm:cxn modelId="{B104C1BA-44BB-447D-9D0D-ED86897FC4AB}" type="presOf" srcId="{BF9E9B20-F578-4D88-9DE4-03D3CD389FFD}" destId="{D32D3799-5D55-4563-B25C-D0A590A8203B}" srcOrd="0" destOrd="0" presId="urn:microsoft.com/office/officeart/2005/8/layout/arrow3"/>
    <dgm:cxn modelId="{FBACB0BB-FA81-4396-9EFA-DFA1FFF0D208}" srcId="{BF9E9B20-F578-4D88-9DE4-03D3CD389FFD}" destId="{5E78DED4-92B7-409C-9188-61EC60FCDECE}" srcOrd="0" destOrd="0" parTransId="{892E28F8-570F-4BE5-902E-EADFD7430EB3}" sibTransId="{B777F638-BC36-4A7D-9866-3409394E74B0}"/>
    <dgm:cxn modelId="{0D77F6AF-CC20-4CE4-880B-DDF283F3D0C3}" srcId="{BF9E9B20-F578-4D88-9DE4-03D3CD389FFD}" destId="{24EAEE00-B5AC-49D7-98AB-3E4B1A56DD48}" srcOrd="1" destOrd="0" parTransId="{BC41E149-DC64-4337-9CF6-EB2DEC42E466}" sibTransId="{3B877AC2-5A57-4660-A6E4-84DE7141848D}"/>
    <dgm:cxn modelId="{624F4806-12CD-465A-AA2D-F0A9D9FFCBDB}" type="presParOf" srcId="{D32D3799-5D55-4563-B25C-D0A590A8203B}" destId="{C43A00BF-162C-4DB3-BC20-79A1EB600CD2}" srcOrd="0" destOrd="0" presId="urn:microsoft.com/office/officeart/2005/8/layout/arrow3"/>
    <dgm:cxn modelId="{7D56F9D8-3EC2-4F11-902B-938173635C22}" type="presParOf" srcId="{D32D3799-5D55-4563-B25C-D0A590A8203B}" destId="{5A2F30C9-D2A8-4E3D-BA40-0EC68A25394A}" srcOrd="1" destOrd="0" presId="urn:microsoft.com/office/officeart/2005/8/layout/arrow3"/>
    <dgm:cxn modelId="{2D4C82F5-7AC9-4A80-ADFF-F02936557F1E}" type="presParOf" srcId="{D32D3799-5D55-4563-B25C-D0A590A8203B}" destId="{F39008CF-5A15-4B60-9BDD-00F3EA5E7FCA}" srcOrd="2" destOrd="0" presId="urn:microsoft.com/office/officeart/2005/8/layout/arrow3"/>
    <dgm:cxn modelId="{B31E35E5-1804-41D5-BC65-80B2B2526D13}" type="presParOf" srcId="{D32D3799-5D55-4563-B25C-D0A590A8203B}" destId="{330D244B-C72B-405F-B597-5D2874C4EC6B}" srcOrd="3" destOrd="0" presId="urn:microsoft.com/office/officeart/2005/8/layout/arrow3"/>
    <dgm:cxn modelId="{91DF6BF1-CD20-41C9-BE7D-5BF89A0DE4C6}"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dgm:spPr/>
      <dgm:t>
        <a:bodyPr/>
        <a:lstStyle/>
        <a:p>
          <a:r>
            <a:rPr lang="en-US" dirty="0">
              <a:latin typeface="Helvetica" panose="020B0604020202020204" pitchFamily="34" charset="0"/>
              <a:cs typeface="Helvetica" panose="020B0604020202020204" pitchFamily="34" charset="0"/>
            </a:rPr>
            <a:t>Available number of jobs requiring educational preparation</a:t>
          </a: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dgm:spPr/>
      <dgm:t>
        <a:bodyPr/>
        <a:lstStyle/>
        <a:p>
          <a:r>
            <a:rPr lang="en-US" dirty="0">
              <a:latin typeface="Helvetica" panose="020B0604020202020204" pitchFamily="34" charset="0"/>
              <a:cs typeface="Helvetica" panose="020B0604020202020204" pitchFamily="34" charset="0"/>
            </a:rPr>
            <a:t>Available number of workers with educational attainment</a:t>
          </a: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FBACB0BB-FA81-4396-9EFA-DFA1FFF0D208}" srcId="{BF9E9B20-F578-4D88-9DE4-03D3CD389FFD}" destId="{5E78DED4-92B7-409C-9188-61EC60FCDECE}" srcOrd="0" destOrd="0" parTransId="{892E28F8-570F-4BE5-902E-EADFD7430EB3}" sibTransId="{B777F638-BC36-4A7D-9866-3409394E74B0}"/>
    <dgm:cxn modelId="{0D77F6AF-CC20-4CE4-880B-DDF283F3D0C3}" srcId="{BF9E9B20-F578-4D88-9DE4-03D3CD389FFD}" destId="{24EAEE00-B5AC-49D7-98AB-3E4B1A56DD48}" srcOrd="1" destOrd="0" parTransId="{BC41E149-DC64-4337-9CF6-EB2DEC42E466}" sibTransId="{3B877AC2-5A57-4660-A6E4-84DE7141848D}"/>
    <dgm:cxn modelId="{99376628-CA47-42E3-90E9-297FE0A0DF21}" type="presOf" srcId="{24EAEE00-B5AC-49D7-98AB-3E4B1A56DD48}" destId="{B90DFEC8-EC5A-4E88-8895-73D6CFAB0E52}" srcOrd="0" destOrd="0" presId="urn:microsoft.com/office/officeart/2005/8/layout/arrow3"/>
    <dgm:cxn modelId="{F0F21E24-59A7-462B-AEC9-991C3A84440C}" type="presOf" srcId="{5E78DED4-92B7-409C-9188-61EC60FCDECE}" destId="{F39008CF-5A15-4B60-9BDD-00F3EA5E7FCA}" srcOrd="0" destOrd="0" presId="urn:microsoft.com/office/officeart/2005/8/layout/arrow3"/>
    <dgm:cxn modelId="{ADCABDC0-E661-4D27-B8BE-55D7BAFC5C84}" type="presOf" srcId="{BF9E9B20-F578-4D88-9DE4-03D3CD389FFD}" destId="{D32D3799-5D55-4563-B25C-D0A590A8203B}" srcOrd="0" destOrd="0" presId="urn:microsoft.com/office/officeart/2005/8/layout/arrow3"/>
    <dgm:cxn modelId="{5A09D939-3BA1-4C74-9C22-077BA1326F34}" type="presParOf" srcId="{D32D3799-5D55-4563-B25C-D0A590A8203B}" destId="{C43A00BF-162C-4DB3-BC20-79A1EB600CD2}" srcOrd="0" destOrd="0" presId="urn:microsoft.com/office/officeart/2005/8/layout/arrow3"/>
    <dgm:cxn modelId="{AA9D1497-B2FF-45CD-B266-8A051945286A}" type="presParOf" srcId="{D32D3799-5D55-4563-B25C-D0A590A8203B}" destId="{5A2F30C9-D2A8-4E3D-BA40-0EC68A25394A}" srcOrd="1" destOrd="0" presId="urn:microsoft.com/office/officeart/2005/8/layout/arrow3"/>
    <dgm:cxn modelId="{5AC1B4BD-FD92-4B74-AD21-C429B736538D}" type="presParOf" srcId="{D32D3799-5D55-4563-B25C-D0A590A8203B}" destId="{F39008CF-5A15-4B60-9BDD-00F3EA5E7FCA}" srcOrd="2" destOrd="0" presId="urn:microsoft.com/office/officeart/2005/8/layout/arrow3"/>
    <dgm:cxn modelId="{BF81F99F-9D2A-45EE-B631-BC57BAC9FF85}" type="presParOf" srcId="{D32D3799-5D55-4563-B25C-D0A590A8203B}" destId="{330D244B-C72B-405F-B597-5D2874C4EC6B}" srcOrd="3" destOrd="0" presId="urn:microsoft.com/office/officeart/2005/8/layout/arrow3"/>
    <dgm:cxn modelId="{83278BF3-5FE2-4169-A10D-77EE01AE9507}"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9E9B20-F578-4D88-9DE4-03D3CD389FFD}"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en-US"/>
        </a:p>
      </dgm:t>
    </dgm:pt>
    <dgm:pt modelId="{5E78DED4-92B7-409C-9188-61EC60FCDECE}">
      <dgm:prSet phldrT="[Text]"/>
      <dgm:spPr/>
      <dgm:t>
        <a:bodyPr/>
        <a:lstStyle/>
        <a:p>
          <a:r>
            <a:rPr lang="en-US" dirty="0">
              <a:latin typeface="Helvetica" panose="020B0604020202020204" pitchFamily="34" charset="0"/>
              <a:cs typeface="Helvetica" panose="020B0604020202020204" pitchFamily="34" charset="0"/>
            </a:rPr>
            <a:t>Available number of jobs for specific priority occupations, supporting priority industry sectors</a:t>
          </a:r>
        </a:p>
      </dgm:t>
    </dgm:pt>
    <dgm:pt modelId="{892E28F8-570F-4BE5-902E-EADFD7430EB3}" type="par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B777F638-BC36-4A7D-9866-3409394E74B0}" type="sibTrans" cxnId="{FBACB0BB-FA81-4396-9EFA-DFA1FFF0D208}">
      <dgm:prSet/>
      <dgm:spPr/>
      <dgm:t>
        <a:bodyPr/>
        <a:lstStyle/>
        <a:p>
          <a:endParaRPr lang="en-US">
            <a:latin typeface="Helvetica" panose="020B0604020202020204" pitchFamily="34" charset="0"/>
            <a:cs typeface="Helvetica" panose="020B0604020202020204" pitchFamily="34" charset="0"/>
          </a:endParaRPr>
        </a:p>
      </dgm:t>
    </dgm:pt>
    <dgm:pt modelId="{24EAEE00-B5AC-49D7-98AB-3E4B1A56DD48}">
      <dgm:prSet phldrT="[Text]"/>
      <dgm:spPr/>
      <dgm:t>
        <a:bodyPr/>
        <a:lstStyle/>
        <a:p>
          <a:r>
            <a:rPr lang="en-US" dirty="0">
              <a:latin typeface="Helvetica" panose="020B0604020202020204" pitchFamily="34" charset="0"/>
              <a:cs typeface="Helvetica" panose="020B0604020202020204" pitchFamily="34" charset="0"/>
            </a:rPr>
            <a:t>Available number of workers with aligned occupational competencies and educational attainment</a:t>
          </a:r>
        </a:p>
      </dgm:t>
    </dgm:pt>
    <dgm:pt modelId="{BC41E149-DC64-4337-9CF6-EB2DEC42E466}" type="par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3B877AC2-5A57-4660-A6E4-84DE7141848D}" type="sibTrans" cxnId="{0D77F6AF-CC20-4CE4-880B-DDF283F3D0C3}">
      <dgm:prSet/>
      <dgm:spPr/>
      <dgm:t>
        <a:bodyPr/>
        <a:lstStyle/>
        <a:p>
          <a:endParaRPr lang="en-US">
            <a:latin typeface="Helvetica" panose="020B0604020202020204" pitchFamily="34" charset="0"/>
            <a:cs typeface="Helvetica" panose="020B0604020202020204" pitchFamily="34" charset="0"/>
          </a:endParaRPr>
        </a:p>
      </dgm:t>
    </dgm:pt>
    <dgm:pt modelId="{D32D3799-5D55-4563-B25C-D0A590A8203B}" type="pres">
      <dgm:prSet presAssocID="{BF9E9B20-F578-4D88-9DE4-03D3CD389FFD}" presName="compositeShape" presStyleCnt="0">
        <dgm:presLayoutVars>
          <dgm:chMax val="2"/>
          <dgm:dir/>
          <dgm:resizeHandles val="exact"/>
        </dgm:presLayoutVars>
      </dgm:prSet>
      <dgm:spPr/>
      <dgm:t>
        <a:bodyPr/>
        <a:lstStyle/>
        <a:p>
          <a:endParaRPr lang="en-US"/>
        </a:p>
      </dgm:t>
    </dgm:pt>
    <dgm:pt modelId="{C43A00BF-162C-4DB3-BC20-79A1EB600CD2}" type="pres">
      <dgm:prSet presAssocID="{BF9E9B20-F578-4D88-9DE4-03D3CD389FFD}" presName="divider" presStyleLbl="fgShp" presStyleIdx="0" presStyleCnt="1"/>
      <dgm:spPr/>
    </dgm:pt>
    <dgm:pt modelId="{5A2F30C9-D2A8-4E3D-BA40-0EC68A25394A}" type="pres">
      <dgm:prSet presAssocID="{5E78DED4-92B7-409C-9188-61EC60FCDECE}" presName="downArrow" presStyleLbl="node1" presStyleIdx="0" presStyleCnt="2"/>
      <dgm:spPr/>
    </dgm:pt>
    <dgm:pt modelId="{F39008CF-5A15-4B60-9BDD-00F3EA5E7FCA}" type="pres">
      <dgm:prSet presAssocID="{5E78DED4-92B7-409C-9188-61EC60FCDECE}" presName="downArrowText" presStyleLbl="revTx" presStyleIdx="0" presStyleCnt="2">
        <dgm:presLayoutVars>
          <dgm:bulletEnabled val="1"/>
        </dgm:presLayoutVars>
      </dgm:prSet>
      <dgm:spPr/>
      <dgm:t>
        <a:bodyPr/>
        <a:lstStyle/>
        <a:p>
          <a:endParaRPr lang="en-US"/>
        </a:p>
      </dgm:t>
    </dgm:pt>
    <dgm:pt modelId="{330D244B-C72B-405F-B597-5D2874C4EC6B}" type="pres">
      <dgm:prSet presAssocID="{24EAEE00-B5AC-49D7-98AB-3E4B1A56DD48}" presName="upArrow" presStyleLbl="node1" presStyleIdx="1" presStyleCnt="2"/>
      <dgm:spPr/>
    </dgm:pt>
    <dgm:pt modelId="{B90DFEC8-EC5A-4E88-8895-73D6CFAB0E52}" type="pres">
      <dgm:prSet presAssocID="{24EAEE00-B5AC-49D7-98AB-3E4B1A56DD48}" presName="upArrowText" presStyleLbl="revTx" presStyleIdx="1" presStyleCnt="2">
        <dgm:presLayoutVars>
          <dgm:bulletEnabled val="1"/>
        </dgm:presLayoutVars>
      </dgm:prSet>
      <dgm:spPr/>
      <dgm:t>
        <a:bodyPr/>
        <a:lstStyle/>
        <a:p>
          <a:endParaRPr lang="en-US"/>
        </a:p>
      </dgm:t>
    </dgm:pt>
  </dgm:ptLst>
  <dgm:cxnLst>
    <dgm:cxn modelId="{FBACB0BB-FA81-4396-9EFA-DFA1FFF0D208}" srcId="{BF9E9B20-F578-4D88-9DE4-03D3CD389FFD}" destId="{5E78DED4-92B7-409C-9188-61EC60FCDECE}" srcOrd="0" destOrd="0" parTransId="{892E28F8-570F-4BE5-902E-EADFD7430EB3}" sibTransId="{B777F638-BC36-4A7D-9866-3409394E74B0}"/>
    <dgm:cxn modelId="{0D77F6AF-CC20-4CE4-880B-DDF283F3D0C3}" srcId="{BF9E9B20-F578-4D88-9DE4-03D3CD389FFD}" destId="{24EAEE00-B5AC-49D7-98AB-3E4B1A56DD48}" srcOrd="1" destOrd="0" parTransId="{BC41E149-DC64-4337-9CF6-EB2DEC42E466}" sibTransId="{3B877AC2-5A57-4660-A6E4-84DE7141848D}"/>
    <dgm:cxn modelId="{BC59260B-B341-493A-9F8E-1C6DDBB3B966}" type="presOf" srcId="{BF9E9B20-F578-4D88-9DE4-03D3CD389FFD}" destId="{D32D3799-5D55-4563-B25C-D0A590A8203B}" srcOrd="0" destOrd="0" presId="urn:microsoft.com/office/officeart/2005/8/layout/arrow3"/>
    <dgm:cxn modelId="{8C8CBB36-62F8-4D6C-8C85-77AB9579BB5F}" type="presOf" srcId="{5E78DED4-92B7-409C-9188-61EC60FCDECE}" destId="{F39008CF-5A15-4B60-9BDD-00F3EA5E7FCA}" srcOrd="0" destOrd="0" presId="urn:microsoft.com/office/officeart/2005/8/layout/arrow3"/>
    <dgm:cxn modelId="{D98BE52A-2E50-4511-A031-81D27B4D1A06}" type="presOf" srcId="{24EAEE00-B5AC-49D7-98AB-3E4B1A56DD48}" destId="{B90DFEC8-EC5A-4E88-8895-73D6CFAB0E52}" srcOrd="0" destOrd="0" presId="urn:microsoft.com/office/officeart/2005/8/layout/arrow3"/>
    <dgm:cxn modelId="{A0116832-BB92-4259-9ACC-62AEE0C7E33E}" type="presParOf" srcId="{D32D3799-5D55-4563-B25C-D0A590A8203B}" destId="{C43A00BF-162C-4DB3-BC20-79A1EB600CD2}" srcOrd="0" destOrd="0" presId="urn:microsoft.com/office/officeart/2005/8/layout/arrow3"/>
    <dgm:cxn modelId="{42E244E8-AF0E-48FB-B5EA-37CB35104FC2}" type="presParOf" srcId="{D32D3799-5D55-4563-B25C-D0A590A8203B}" destId="{5A2F30C9-D2A8-4E3D-BA40-0EC68A25394A}" srcOrd="1" destOrd="0" presId="urn:microsoft.com/office/officeart/2005/8/layout/arrow3"/>
    <dgm:cxn modelId="{BE917FE7-5FE9-4AFD-BFFE-8BC5BF4C0E85}" type="presParOf" srcId="{D32D3799-5D55-4563-B25C-D0A590A8203B}" destId="{F39008CF-5A15-4B60-9BDD-00F3EA5E7FCA}" srcOrd="2" destOrd="0" presId="urn:microsoft.com/office/officeart/2005/8/layout/arrow3"/>
    <dgm:cxn modelId="{B7A8DD1D-A89F-4D08-9E7C-635F8DC6A2D5}" type="presParOf" srcId="{D32D3799-5D55-4563-B25C-D0A590A8203B}" destId="{330D244B-C72B-405F-B597-5D2874C4EC6B}" srcOrd="3" destOrd="0" presId="urn:microsoft.com/office/officeart/2005/8/layout/arrow3"/>
    <dgm:cxn modelId="{08143128-BDA0-40FE-B6C0-2BE7688623B0}" type="presParOf" srcId="{D32D3799-5D55-4563-B25C-D0A590A8203B}" destId="{B90DFEC8-EC5A-4E88-8895-73D6CFAB0E52}" srcOrd="4" destOrd="0" presId="urn:microsoft.com/office/officeart/2005/8/layout/arrow3"/>
  </dgm:cxnLst>
  <dgm:bg/>
  <dgm:whole>
    <a:ln>
      <a:solidFill>
        <a:schemeClr val="tx1"/>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36EAD0-69E3-4B38-B9BD-0D8B3A2B85CD}" type="doc">
      <dgm:prSet loTypeId="urn:microsoft.com/office/officeart/2005/8/layout/venn1" loCatId="relationship" qsTypeId="urn:microsoft.com/office/officeart/2005/8/quickstyle/simple1" qsCatId="simple" csTypeId="urn:microsoft.com/office/officeart/2005/8/colors/accent6_1" csCatId="accent6" phldr="1"/>
      <dgm:spPr/>
    </dgm:pt>
    <dgm:pt modelId="{8D75C753-AF00-4EBF-90FD-0D172228BC01}">
      <dgm:prSet phldrT="[Text]"/>
      <dgm:spPr/>
      <dgm:t>
        <a:bodyPr/>
        <a:lstStyle/>
        <a:p>
          <a:r>
            <a:rPr lang="en-US" dirty="0">
              <a:latin typeface="Helvetica" panose="020B0604020202020204" pitchFamily="34" charset="0"/>
              <a:cs typeface="Helvetica" panose="020B0604020202020204" pitchFamily="34" charset="0"/>
            </a:rPr>
            <a:t>Workforce Development</a:t>
          </a:r>
        </a:p>
      </dgm:t>
    </dgm:pt>
    <dgm:pt modelId="{32158C14-14A2-4D39-9338-0FDFCB48FB4B}" type="parTrans" cxnId="{81C7DBC3-F581-4F25-A369-EA0A3DDE5139}">
      <dgm:prSet/>
      <dgm:spPr/>
      <dgm:t>
        <a:bodyPr/>
        <a:lstStyle/>
        <a:p>
          <a:endParaRPr lang="en-US">
            <a:latin typeface="Helvetica" panose="020B0604020202020204" pitchFamily="34" charset="0"/>
            <a:cs typeface="Helvetica" panose="020B0604020202020204" pitchFamily="34" charset="0"/>
          </a:endParaRPr>
        </a:p>
      </dgm:t>
    </dgm:pt>
    <dgm:pt modelId="{CB771E46-34CC-4695-BE1D-39421FEB2CFC}" type="sibTrans" cxnId="{81C7DBC3-F581-4F25-A369-EA0A3DDE5139}">
      <dgm:prSet/>
      <dgm:spPr/>
      <dgm:t>
        <a:bodyPr/>
        <a:lstStyle/>
        <a:p>
          <a:endParaRPr lang="en-US">
            <a:latin typeface="Helvetica" panose="020B0604020202020204" pitchFamily="34" charset="0"/>
            <a:cs typeface="Helvetica" panose="020B0604020202020204" pitchFamily="34" charset="0"/>
          </a:endParaRPr>
        </a:p>
      </dgm:t>
    </dgm:pt>
    <dgm:pt modelId="{2939304F-1C12-4CBA-B682-B26F9F2192A2}">
      <dgm:prSet phldrT="[Text]"/>
      <dgm:spPr/>
      <dgm:t>
        <a:bodyPr/>
        <a:lstStyle/>
        <a:p>
          <a:r>
            <a:rPr lang="en-US" dirty="0">
              <a:latin typeface="Helvetica" panose="020B0604020202020204" pitchFamily="34" charset="0"/>
              <a:cs typeface="Helvetica" panose="020B0604020202020204" pitchFamily="34" charset="0"/>
            </a:rPr>
            <a:t>Education</a:t>
          </a:r>
        </a:p>
      </dgm:t>
    </dgm:pt>
    <dgm:pt modelId="{11811E52-8FCC-42D7-B49E-03D24FDB9DDD}" type="parTrans" cxnId="{4A86C8B9-7259-44E2-B9B6-569CEB7B7363}">
      <dgm:prSet/>
      <dgm:spPr/>
      <dgm:t>
        <a:bodyPr/>
        <a:lstStyle/>
        <a:p>
          <a:endParaRPr lang="en-US">
            <a:latin typeface="Helvetica" panose="020B0604020202020204" pitchFamily="34" charset="0"/>
            <a:cs typeface="Helvetica" panose="020B0604020202020204" pitchFamily="34" charset="0"/>
          </a:endParaRPr>
        </a:p>
      </dgm:t>
    </dgm:pt>
    <dgm:pt modelId="{24BB4399-9FF3-47F7-9760-28D40554853B}" type="sibTrans" cxnId="{4A86C8B9-7259-44E2-B9B6-569CEB7B7363}">
      <dgm:prSet/>
      <dgm:spPr/>
      <dgm:t>
        <a:bodyPr/>
        <a:lstStyle/>
        <a:p>
          <a:endParaRPr lang="en-US">
            <a:latin typeface="Helvetica" panose="020B0604020202020204" pitchFamily="34" charset="0"/>
            <a:cs typeface="Helvetica" panose="020B0604020202020204" pitchFamily="34" charset="0"/>
          </a:endParaRPr>
        </a:p>
      </dgm:t>
    </dgm:pt>
    <dgm:pt modelId="{7B1C144E-10C7-4B5E-A4D2-618C9DFFC1FF}">
      <dgm:prSet phldrT="[Text]"/>
      <dgm:spPr/>
      <dgm:t>
        <a:bodyPr/>
        <a:lstStyle/>
        <a:p>
          <a:r>
            <a:rPr lang="en-US" dirty="0">
              <a:latin typeface="Helvetica" panose="020B0604020202020204" pitchFamily="34" charset="0"/>
              <a:cs typeface="Helvetica" panose="020B0604020202020204" pitchFamily="34" charset="0"/>
            </a:rPr>
            <a:t>Economic Development</a:t>
          </a:r>
        </a:p>
      </dgm:t>
    </dgm:pt>
    <dgm:pt modelId="{1DAFDE39-0A20-405C-AEFA-C64B52E33BAF}" type="parTrans" cxnId="{3685DA9B-8DC2-44B8-8EB8-47E68A515FB2}">
      <dgm:prSet/>
      <dgm:spPr/>
      <dgm:t>
        <a:bodyPr/>
        <a:lstStyle/>
        <a:p>
          <a:endParaRPr lang="en-US">
            <a:latin typeface="Helvetica" panose="020B0604020202020204" pitchFamily="34" charset="0"/>
            <a:cs typeface="Helvetica" panose="020B0604020202020204" pitchFamily="34" charset="0"/>
          </a:endParaRPr>
        </a:p>
      </dgm:t>
    </dgm:pt>
    <dgm:pt modelId="{1ACA4732-9AB0-46C1-BB1F-7444125C4FA8}" type="sibTrans" cxnId="{3685DA9B-8DC2-44B8-8EB8-47E68A515FB2}">
      <dgm:prSet/>
      <dgm:spPr/>
      <dgm:t>
        <a:bodyPr/>
        <a:lstStyle/>
        <a:p>
          <a:endParaRPr lang="en-US">
            <a:latin typeface="Helvetica" panose="020B0604020202020204" pitchFamily="34" charset="0"/>
            <a:cs typeface="Helvetica" panose="020B0604020202020204" pitchFamily="34" charset="0"/>
          </a:endParaRPr>
        </a:p>
      </dgm:t>
    </dgm:pt>
    <dgm:pt modelId="{1D6BA521-EF82-48D7-9E40-D284E4B52D0B}" type="pres">
      <dgm:prSet presAssocID="{9636EAD0-69E3-4B38-B9BD-0D8B3A2B85CD}" presName="compositeShape" presStyleCnt="0">
        <dgm:presLayoutVars>
          <dgm:chMax val="7"/>
          <dgm:dir/>
          <dgm:resizeHandles val="exact"/>
        </dgm:presLayoutVars>
      </dgm:prSet>
      <dgm:spPr/>
    </dgm:pt>
    <dgm:pt modelId="{24FBE769-574F-47D4-B47D-BD5FCF86F3F8}" type="pres">
      <dgm:prSet presAssocID="{8D75C753-AF00-4EBF-90FD-0D172228BC01}" presName="circ1" presStyleLbl="vennNode1" presStyleIdx="0" presStyleCnt="3" custScaleX="112529" custScaleY="112529"/>
      <dgm:spPr/>
      <dgm:t>
        <a:bodyPr/>
        <a:lstStyle/>
        <a:p>
          <a:endParaRPr lang="en-US"/>
        </a:p>
      </dgm:t>
    </dgm:pt>
    <dgm:pt modelId="{718E120A-EEB8-4E36-AC8F-22CD676231B7}" type="pres">
      <dgm:prSet presAssocID="{8D75C753-AF00-4EBF-90FD-0D172228BC01}" presName="circ1Tx" presStyleLbl="revTx" presStyleIdx="0" presStyleCnt="0">
        <dgm:presLayoutVars>
          <dgm:chMax val="0"/>
          <dgm:chPref val="0"/>
          <dgm:bulletEnabled val="1"/>
        </dgm:presLayoutVars>
      </dgm:prSet>
      <dgm:spPr/>
      <dgm:t>
        <a:bodyPr/>
        <a:lstStyle/>
        <a:p>
          <a:endParaRPr lang="en-US"/>
        </a:p>
      </dgm:t>
    </dgm:pt>
    <dgm:pt modelId="{72063F25-A7E9-4994-A4C0-E846E80AEF6C}" type="pres">
      <dgm:prSet presAssocID="{2939304F-1C12-4CBA-B682-B26F9F2192A2}" presName="circ2" presStyleLbl="vennNode1" presStyleIdx="1" presStyleCnt="3" custScaleX="112529" custScaleY="112529"/>
      <dgm:spPr/>
      <dgm:t>
        <a:bodyPr/>
        <a:lstStyle/>
        <a:p>
          <a:endParaRPr lang="en-US"/>
        </a:p>
      </dgm:t>
    </dgm:pt>
    <dgm:pt modelId="{2E72CBD7-C647-4D18-8F99-D1B2248C1970}" type="pres">
      <dgm:prSet presAssocID="{2939304F-1C12-4CBA-B682-B26F9F2192A2}" presName="circ2Tx" presStyleLbl="revTx" presStyleIdx="0" presStyleCnt="0">
        <dgm:presLayoutVars>
          <dgm:chMax val="0"/>
          <dgm:chPref val="0"/>
          <dgm:bulletEnabled val="1"/>
        </dgm:presLayoutVars>
      </dgm:prSet>
      <dgm:spPr/>
      <dgm:t>
        <a:bodyPr/>
        <a:lstStyle/>
        <a:p>
          <a:endParaRPr lang="en-US"/>
        </a:p>
      </dgm:t>
    </dgm:pt>
    <dgm:pt modelId="{84F8C3B6-C9D3-4C6D-B7DB-504F6FFA13DF}" type="pres">
      <dgm:prSet presAssocID="{7B1C144E-10C7-4B5E-A4D2-618C9DFFC1FF}" presName="circ3" presStyleLbl="vennNode1" presStyleIdx="2" presStyleCnt="3" custScaleX="112529" custScaleY="112529"/>
      <dgm:spPr/>
      <dgm:t>
        <a:bodyPr/>
        <a:lstStyle/>
        <a:p>
          <a:endParaRPr lang="en-US"/>
        </a:p>
      </dgm:t>
    </dgm:pt>
    <dgm:pt modelId="{22324F22-EDA6-4A9F-8160-9769A7242AEB}" type="pres">
      <dgm:prSet presAssocID="{7B1C144E-10C7-4B5E-A4D2-618C9DFFC1FF}" presName="circ3Tx" presStyleLbl="revTx" presStyleIdx="0" presStyleCnt="0">
        <dgm:presLayoutVars>
          <dgm:chMax val="0"/>
          <dgm:chPref val="0"/>
          <dgm:bulletEnabled val="1"/>
        </dgm:presLayoutVars>
      </dgm:prSet>
      <dgm:spPr/>
      <dgm:t>
        <a:bodyPr/>
        <a:lstStyle/>
        <a:p>
          <a:endParaRPr lang="en-US"/>
        </a:p>
      </dgm:t>
    </dgm:pt>
  </dgm:ptLst>
  <dgm:cxnLst>
    <dgm:cxn modelId="{42C5C06E-CC88-43DF-880E-024B50538998}" type="presOf" srcId="{2939304F-1C12-4CBA-B682-B26F9F2192A2}" destId="{72063F25-A7E9-4994-A4C0-E846E80AEF6C}" srcOrd="0" destOrd="0" presId="urn:microsoft.com/office/officeart/2005/8/layout/venn1"/>
    <dgm:cxn modelId="{3875FFDC-EC81-4AC2-AEEE-59B5108969C6}" type="presOf" srcId="{8D75C753-AF00-4EBF-90FD-0D172228BC01}" destId="{718E120A-EEB8-4E36-AC8F-22CD676231B7}" srcOrd="1" destOrd="0" presId="urn:microsoft.com/office/officeart/2005/8/layout/venn1"/>
    <dgm:cxn modelId="{4A86C8B9-7259-44E2-B9B6-569CEB7B7363}" srcId="{9636EAD0-69E3-4B38-B9BD-0D8B3A2B85CD}" destId="{2939304F-1C12-4CBA-B682-B26F9F2192A2}" srcOrd="1" destOrd="0" parTransId="{11811E52-8FCC-42D7-B49E-03D24FDB9DDD}" sibTransId="{24BB4399-9FF3-47F7-9760-28D40554853B}"/>
    <dgm:cxn modelId="{81C7DBC3-F581-4F25-A369-EA0A3DDE5139}" srcId="{9636EAD0-69E3-4B38-B9BD-0D8B3A2B85CD}" destId="{8D75C753-AF00-4EBF-90FD-0D172228BC01}" srcOrd="0" destOrd="0" parTransId="{32158C14-14A2-4D39-9338-0FDFCB48FB4B}" sibTransId="{CB771E46-34CC-4695-BE1D-39421FEB2CFC}"/>
    <dgm:cxn modelId="{D474C972-8EA0-4863-A892-EFEE629F3D84}" type="presOf" srcId="{9636EAD0-69E3-4B38-B9BD-0D8B3A2B85CD}" destId="{1D6BA521-EF82-48D7-9E40-D284E4B52D0B}" srcOrd="0" destOrd="0" presId="urn:microsoft.com/office/officeart/2005/8/layout/venn1"/>
    <dgm:cxn modelId="{39FF7482-BCF2-43E7-A7EC-AD87BB185D7A}" type="presOf" srcId="{7B1C144E-10C7-4B5E-A4D2-618C9DFFC1FF}" destId="{84F8C3B6-C9D3-4C6D-B7DB-504F6FFA13DF}" srcOrd="0" destOrd="0" presId="urn:microsoft.com/office/officeart/2005/8/layout/venn1"/>
    <dgm:cxn modelId="{3685DA9B-8DC2-44B8-8EB8-47E68A515FB2}" srcId="{9636EAD0-69E3-4B38-B9BD-0D8B3A2B85CD}" destId="{7B1C144E-10C7-4B5E-A4D2-618C9DFFC1FF}" srcOrd="2" destOrd="0" parTransId="{1DAFDE39-0A20-405C-AEFA-C64B52E33BAF}" sibTransId="{1ACA4732-9AB0-46C1-BB1F-7444125C4FA8}"/>
    <dgm:cxn modelId="{BCDA1809-7CE6-42FA-8344-F9158A855692}" type="presOf" srcId="{2939304F-1C12-4CBA-B682-B26F9F2192A2}" destId="{2E72CBD7-C647-4D18-8F99-D1B2248C1970}" srcOrd="1" destOrd="0" presId="urn:microsoft.com/office/officeart/2005/8/layout/venn1"/>
    <dgm:cxn modelId="{71B7870D-57D2-4BF1-AC6B-8FBFAB7F63A9}" type="presOf" srcId="{7B1C144E-10C7-4B5E-A4D2-618C9DFFC1FF}" destId="{22324F22-EDA6-4A9F-8160-9769A7242AEB}" srcOrd="1" destOrd="0" presId="urn:microsoft.com/office/officeart/2005/8/layout/venn1"/>
    <dgm:cxn modelId="{6BB6426A-F5D7-49BF-B349-BA9F18F43D4D}" type="presOf" srcId="{8D75C753-AF00-4EBF-90FD-0D172228BC01}" destId="{24FBE769-574F-47D4-B47D-BD5FCF86F3F8}" srcOrd="0" destOrd="0" presId="urn:microsoft.com/office/officeart/2005/8/layout/venn1"/>
    <dgm:cxn modelId="{CEBFF85E-6141-414B-B6F5-E5BF3FFF93A9}" type="presParOf" srcId="{1D6BA521-EF82-48D7-9E40-D284E4B52D0B}" destId="{24FBE769-574F-47D4-B47D-BD5FCF86F3F8}" srcOrd="0" destOrd="0" presId="urn:microsoft.com/office/officeart/2005/8/layout/venn1"/>
    <dgm:cxn modelId="{7CCD9CA4-90D9-4A7A-8E98-E9D0181285AD}" type="presParOf" srcId="{1D6BA521-EF82-48D7-9E40-D284E4B52D0B}" destId="{718E120A-EEB8-4E36-AC8F-22CD676231B7}" srcOrd="1" destOrd="0" presId="urn:microsoft.com/office/officeart/2005/8/layout/venn1"/>
    <dgm:cxn modelId="{836C1CBC-E56A-4153-8853-91FD6C26C30D}" type="presParOf" srcId="{1D6BA521-EF82-48D7-9E40-D284E4B52D0B}" destId="{72063F25-A7E9-4994-A4C0-E846E80AEF6C}" srcOrd="2" destOrd="0" presId="urn:microsoft.com/office/officeart/2005/8/layout/venn1"/>
    <dgm:cxn modelId="{72E7B7FB-7C5E-4C72-BB4E-A16D130B3E86}" type="presParOf" srcId="{1D6BA521-EF82-48D7-9E40-D284E4B52D0B}" destId="{2E72CBD7-C647-4D18-8F99-D1B2248C1970}" srcOrd="3" destOrd="0" presId="urn:microsoft.com/office/officeart/2005/8/layout/venn1"/>
    <dgm:cxn modelId="{9C5D3E66-6303-4054-AA16-72424839B528}" type="presParOf" srcId="{1D6BA521-EF82-48D7-9E40-D284E4B52D0B}" destId="{84F8C3B6-C9D3-4C6D-B7DB-504F6FFA13DF}" srcOrd="4" destOrd="0" presId="urn:microsoft.com/office/officeart/2005/8/layout/venn1"/>
    <dgm:cxn modelId="{3A7C055E-1A73-48EC-A6F1-DD45969B3BDF}" type="presParOf" srcId="{1D6BA521-EF82-48D7-9E40-D284E4B52D0B}" destId="{22324F22-EDA6-4A9F-8160-9769A7242AE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0DBF0-D192-4F9F-8F6F-00A33CCF68C8}">
      <dsp:nvSpPr>
        <dsp:cNvPr id="0" name=""/>
        <dsp:cNvSpPr/>
      </dsp:nvSpPr>
      <dsp:spPr>
        <a:xfrm>
          <a:off x="4291" y="1636849"/>
          <a:ext cx="5554016" cy="1487351"/>
        </a:xfrm>
        <a:prstGeom prst="roundRect">
          <a:avLst>
            <a:gd name="adj" fmla="val 10000"/>
          </a:avLst>
        </a:prstGeom>
        <a:solidFill>
          <a:schemeClr val="lt1">
            <a:hueOff val="0"/>
            <a:satOff val="0"/>
            <a:lumOff val="0"/>
            <a:alphaOff val="0"/>
          </a:schemeClr>
        </a:solidFill>
        <a:ln w="25400" cap="flat" cmpd="sng" algn="ctr">
          <a:solidFill>
            <a:schemeClr val="accent5">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latin typeface="Arial" panose="020B0604020202020204" pitchFamily="34" charset="0"/>
              <a:cs typeface="Arial" panose="020B0604020202020204" pitchFamily="34" charset="0"/>
            </a:rPr>
            <a:t>Local Programs and Partnerships</a:t>
          </a:r>
        </a:p>
      </dsp:txBody>
      <dsp:txXfrm>
        <a:off x="47854" y="1680412"/>
        <a:ext cx="5466890" cy="1400225"/>
      </dsp:txXfrm>
    </dsp:sp>
    <dsp:sp modelId="{7BC2D8B2-86FB-477A-BD96-BA288AAD6E3C}">
      <dsp:nvSpPr>
        <dsp:cNvPr id="0" name=""/>
        <dsp:cNvSpPr/>
      </dsp:nvSpPr>
      <dsp:spPr>
        <a:xfrm>
          <a:off x="4291"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Berkshire Labor Market Blueprint</a:t>
          </a:r>
        </a:p>
      </dsp:txBody>
      <dsp:txXfrm>
        <a:off x="25969" y="22277"/>
        <a:ext cx="696784" cy="1443995"/>
      </dsp:txXfrm>
    </dsp:sp>
    <dsp:sp modelId="{00138DE4-A694-4A16-81DE-DE40C143D2A3}">
      <dsp:nvSpPr>
        <dsp:cNvPr id="0" name=""/>
        <dsp:cNvSpPr/>
      </dsp:nvSpPr>
      <dsp:spPr>
        <a:xfrm>
          <a:off x="806604"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Pioneer Valley Labor Market Blueprint</a:t>
          </a:r>
        </a:p>
      </dsp:txBody>
      <dsp:txXfrm>
        <a:off x="828282" y="22277"/>
        <a:ext cx="696784" cy="1443995"/>
      </dsp:txXfrm>
    </dsp:sp>
    <dsp:sp modelId="{CC8BF60F-A703-4460-8818-E9A882100993}">
      <dsp:nvSpPr>
        <dsp:cNvPr id="0" name=""/>
        <dsp:cNvSpPr/>
      </dsp:nvSpPr>
      <dsp:spPr>
        <a:xfrm>
          <a:off x="1608916"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Central Mass Labor Market Blueprint</a:t>
          </a:r>
        </a:p>
      </dsp:txBody>
      <dsp:txXfrm>
        <a:off x="1630594" y="22277"/>
        <a:ext cx="696784" cy="1443995"/>
      </dsp:txXfrm>
    </dsp:sp>
    <dsp:sp modelId="{57DA9FBB-F4B3-40B3-9450-9C2A89457E62}">
      <dsp:nvSpPr>
        <dsp:cNvPr id="0" name=""/>
        <dsp:cNvSpPr/>
      </dsp:nvSpPr>
      <dsp:spPr>
        <a:xfrm>
          <a:off x="2411229"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Northeast Labor Market Blueprint</a:t>
          </a:r>
        </a:p>
      </dsp:txBody>
      <dsp:txXfrm>
        <a:off x="2432907" y="22277"/>
        <a:ext cx="696784" cy="1443995"/>
      </dsp:txXfrm>
    </dsp:sp>
    <dsp:sp modelId="{BD0EBE4D-9782-436B-8D9A-FEE97082E7CB}">
      <dsp:nvSpPr>
        <dsp:cNvPr id="0" name=""/>
        <dsp:cNvSpPr/>
      </dsp:nvSpPr>
      <dsp:spPr>
        <a:xfrm>
          <a:off x="3213541"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Greater Boston Labor Market Blueprint</a:t>
          </a:r>
        </a:p>
      </dsp:txBody>
      <dsp:txXfrm>
        <a:off x="3235219" y="22277"/>
        <a:ext cx="696784" cy="1443995"/>
      </dsp:txXfrm>
    </dsp:sp>
    <dsp:sp modelId="{AEDE5A19-1008-4221-BC02-36CE938C9C89}">
      <dsp:nvSpPr>
        <dsp:cNvPr id="0" name=""/>
        <dsp:cNvSpPr/>
      </dsp:nvSpPr>
      <dsp:spPr>
        <a:xfrm>
          <a:off x="4015854"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Southeast Labor Market Blueprint</a:t>
          </a:r>
        </a:p>
      </dsp:txBody>
      <dsp:txXfrm>
        <a:off x="4037532" y="22277"/>
        <a:ext cx="696784" cy="1443995"/>
      </dsp:txXfrm>
    </dsp:sp>
    <dsp:sp modelId="{9F5ABBEA-E395-4CA5-BE10-DCA42BE1E39D}">
      <dsp:nvSpPr>
        <dsp:cNvPr id="0" name=""/>
        <dsp:cNvSpPr/>
      </dsp:nvSpPr>
      <dsp:spPr>
        <a:xfrm>
          <a:off x="4818166" y="599"/>
          <a:ext cx="740140" cy="1487351"/>
        </a:xfrm>
        <a:prstGeom prst="roundRect">
          <a:avLst>
            <a:gd name="adj" fmla="val 10000"/>
          </a:avLst>
        </a:prstGeom>
        <a:solidFill>
          <a:schemeClr val="lt1">
            <a:hueOff val="0"/>
            <a:satOff val="0"/>
            <a:lumOff val="0"/>
            <a:alphaOff val="0"/>
          </a:schemeClr>
        </a:solidFill>
        <a:ln w="25400" cap="flat" cmpd="sng" algn="ctr">
          <a:solidFill>
            <a:srgbClr val="154376"/>
          </a:solidFill>
          <a:prstDash val="dash"/>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Arial" panose="020B0604020202020204" pitchFamily="34" charset="0"/>
              <a:cs typeface="Arial" panose="020B0604020202020204" pitchFamily="34" charset="0"/>
            </a:rPr>
            <a:t>Cape Cod and Islands Labor Market Blueprint</a:t>
          </a:r>
        </a:p>
      </dsp:txBody>
      <dsp:txXfrm>
        <a:off x="4839844" y="22277"/>
        <a:ext cx="696784" cy="1443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13328" y="1015223"/>
          <a:ext cx="4316742" cy="494332"/>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521208" y="126239"/>
          <a:ext cx="1303020" cy="1009912"/>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2302002" y="0"/>
          <a:ext cx="1389888"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latin typeface="Helvetica" panose="020B0604020202020204" pitchFamily="34" charset="0"/>
              <a:cs typeface="Helvetica" panose="020B0604020202020204" pitchFamily="34" charset="0"/>
            </a:rPr>
            <a:t>Available number of jobs</a:t>
          </a:r>
        </a:p>
      </dsp:txBody>
      <dsp:txXfrm>
        <a:off x="2302002" y="0"/>
        <a:ext cx="1389888" cy="1060407"/>
      </dsp:txXfrm>
    </dsp:sp>
    <dsp:sp modelId="{330D244B-C72B-405F-B597-5D2874C4EC6B}">
      <dsp:nvSpPr>
        <dsp:cNvPr id="0" name=""/>
        <dsp:cNvSpPr/>
      </dsp:nvSpPr>
      <dsp:spPr>
        <a:xfrm>
          <a:off x="2519172" y="1388629"/>
          <a:ext cx="1303020" cy="1009912"/>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651510" y="1464372"/>
          <a:ext cx="1389888" cy="106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latin typeface="Helvetica" panose="020B0604020202020204" pitchFamily="34" charset="0"/>
              <a:cs typeface="Helvetica" panose="020B0604020202020204" pitchFamily="34" charset="0"/>
            </a:rPr>
            <a:t>Available number of workers</a:t>
          </a:r>
        </a:p>
      </dsp:txBody>
      <dsp:txXfrm>
        <a:off x="651510" y="1464372"/>
        <a:ext cx="1389888" cy="1060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12939" y="1017360"/>
          <a:ext cx="4190534" cy="479879"/>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505969" y="125730"/>
          <a:ext cx="1264923" cy="1005840"/>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2234698" y="0"/>
          <a:ext cx="1349252" cy="10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latin typeface="Helvetica" panose="020B0604020202020204" pitchFamily="34" charset="0"/>
              <a:cs typeface="Helvetica" panose="020B0604020202020204" pitchFamily="34" charset="0"/>
            </a:rPr>
            <a:t>Available number of jobs requiring educational preparation</a:t>
          </a:r>
        </a:p>
      </dsp:txBody>
      <dsp:txXfrm>
        <a:off x="2234698" y="0"/>
        <a:ext cx="1349252" cy="1056132"/>
      </dsp:txXfrm>
    </dsp:sp>
    <dsp:sp modelId="{330D244B-C72B-405F-B597-5D2874C4EC6B}">
      <dsp:nvSpPr>
        <dsp:cNvPr id="0" name=""/>
        <dsp:cNvSpPr/>
      </dsp:nvSpPr>
      <dsp:spPr>
        <a:xfrm>
          <a:off x="2445519" y="1383030"/>
          <a:ext cx="1264923" cy="1005840"/>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632461" y="1458467"/>
          <a:ext cx="1349252" cy="105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latin typeface="Helvetica" panose="020B0604020202020204" pitchFamily="34" charset="0"/>
              <a:cs typeface="Helvetica" panose="020B0604020202020204" pitchFamily="34" charset="0"/>
            </a:rPr>
            <a:t>Available number of workers with educational attainment</a:t>
          </a:r>
        </a:p>
      </dsp:txBody>
      <dsp:txXfrm>
        <a:off x="632461" y="1458467"/>
        <a:ext cx="1349252" cy="1056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A00BF-162C-4DB3-BC20-79A1EB600CD2}">
      <dsp:nvSpPr>
        <dsp:cNvPr id="0" name=""/>
        <dsp:cNvSpPr/>
      </dsp:nvSpPr>
      <dsp:spPr>
        <a:xfrm rot="21300000">
          <a:off x="2310057" y="761272"/>
          <a:ext cx="4371484" cy="382455"/>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F30C9-D2A8-4E3D-BA40-0EC68A25394A}">
      <dsp:nvSpPr>
        <dsp:cNvPr id="0" name=""/>
        <dsp:cNvSpPr/>
      </dsp:nvSpPr>
      <dsp:spPr>
        <a:xfrm>
          <a:off x="1078992" y="95250"/>
          <a:ext cx="2697480" cy="762000"/>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008CF-5A15-4B60-9BDD-00F3EA5E7FCA}">
      <dsp:nvSpPr>
        <dsp:cNvPr id="0" name=""/>
        <dsp:cNvSpPr/>
      </dsp:nvSpPr>
      <dsp:spPr>
        <a:xfrm>
          <a:off x="4765548" y="0"/>
          <a:ext cx="2877312"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latin typeface="Helvetica" panose="020B0604020202020204" pitchFamily="34" charset="0"/>
              <a:cs typeface="Helvetica" panose="020B0604020202020204" pitchFamily="34" charset="0"/>
            </a:rPr>
            <a:t>Available number of jobs for specific priority occupations, supporting priority industry sectors</a:t>
          </a:r>
        </a:p>
      </dsp:txBody>
      <dsp:txXfrm>
        <a:off x="4765548" y="0"/>
        <a:ext cx="2877312" cy="800100"/>
      </dsp:txXfrm>
    </dsp:sp>
    <dsp:sp modelId="{330D244B-C72B-405F-B597-5D2874C4EC6B}">
      <dsp:nvSpPr>
        <dsp:cNvPr id="0" name=""/>
        <dsp:cNvSpPr/>
      </dsp:nvSpPr>
      <dsp:spPr>
        <a:xfrm>
          <a:off x="5215128" y="1047750"/>
          <a:ext cx="2697480" cy="762000"/>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DFEC8-EC5A-4E88-8895-73D6CFAB0E52}">
      <dsp:nvSpPr>
        <dsp:cNvPr id="0" name=""/>
        <dsp:cNvSpPr/>
      </dsp:nvSpPr>
      <dsp:spPr>
        <a:xfrm>
          <a:off x="1348740" y="1104899"/>
          <a:ext cx="2877312" cy="800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a:latin typeface="Helvetica" panose="020B0604020202020204" pitchFamily="34" charset="0"/>
              <a:cs typeface="Helvetica" panose="020B0604020202020204" pitchFamily="34" charset="0"/>
            </a:rPr>
            <a:t>Available number of workers with aligned occupational competencies and educational attainment</a:t>
          </a:r>
        </a:p>
      </dsp:txBody>
      <dsp:txXfrm>
        <a:off x="1348740" y="1104899"/>
        <a:ext cx="2877312" cy="800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BE769-574F-47D4-B47D-BD5FCF86F3F8}">
      <dsp:nvSpPr>
        <dsp:cNvPr id="0" name=""/>
        <dsp:cNvSpPr/>
      </dsp:nvSpPr>
      <dsp:spPr>
        <a:xfrm>
          <a:off x="2234146" y="-135902"/>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a:latin typeface="Helvetica" panose="020B0604020202020204" pitchFamily="34" charset="0"/>
              <a:cs typeface="Helvetica" panose="020B0604020202020204" pitchFamily="34" charset="0"/>
            </a:rPr>
            <a:t>Workforce Development</a:t>
          </a:r>
        </a:p>
      </dsp:txBody>
      <dsp:txXfrm>
        <a:off x="2721825" y="504175"/>
        <a:ext cx="2682232" cy="1645915"/>
      </dsp:txXfrm>
    </dsp:sp>
    <dsp:sp modelId="{72063F25-A7E9-4994-A4C0-E846E80AEF6C}">
      <dsp:nvSpPr>
        <dsp:cNvPr id="0" name=""/>
        <dsp:cNvSpPr/>
      </dsp:nvSpPr>
      <dsp:spPr>
        <a:xfrm>
          <a:off x="3406982" y="1895568"/>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a:latin typeface="Helvetica" panose="020B0604020202020204" pitchFamily="34" charset="0"/>
              <a:cs typeface="Helvetica" panose="020B0604020202020204" pitchFamily="34" charset="0"/>
            </a:rPr>
            <a:t>Education</a:t>
          </a:r>
        </a:p>
      </dsp:txBody>
      <dsp:txXfrm>
        <a:off x="4525595" y="2840445"/>
        <a:ext cx="2194554" cy="2011674"/>
      </dsp:txXfrm>
    </dsp:sp>
    <dsp:sp modelId="{84F8C3B6-C9D3-4C6D-B7DB-504F6FFA13DF}">
      <dsp:nvSpPr>
        <dsp:cNvPr id="0" name=""/>
        <dsp:cNvSpPr/>
      </dsp:nvSpPr>
      <dsp:spPr>
        <a:xfrm>
          <a:off x="1061310" y="1895568"/>
          <a:ext cx="3657590" cy="3657590"/>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a:latin typeface="Helvetica" panose="020B0604020202020204" pitchFamily="34" charset="0"/>
              <a:cs typeface="Helvetica" panose="020B0604020202020204" pitchFamily="34" charset="0"/>
            </a:rPr>
            <a:t>Economic Development</a:t>
          </a:r>
        </a:p>
      </dsp:txBody>
      <dsp:txXfrm>
        <a:off x="1405733" y="2840445"/>
        <a:ext cx="2194554" cy="2011674"/>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Icon">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0.69166</cdr:x>
      <cdr:y>0.37234</cdr:y>
    </cdr:from>
    <cdr:to>
      <cdr:x>0.92034</cdr:x>
      <cdr:y>0.44681</cdr:y>
    </cdr:to>
    <cdr:sp macro="" textlink="">
      <cdr:nvSpPr>
        <cdr:cNvPr id="2" name="TextBox 1"/>
        <cdr:cNvSpPr txBox="1"/>
      </cdr:nvSpPr>
      <cdr:spPr>
        <a:xfrm xmlns:a="http://schemas.openxmlformats.org/drawingml/2006/main">
          <a:off x="3320399" y="1333500"/>
          <a:ext cx="1097772" cy="2667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dirty="0" smtClean="0">
              <a:latin typeface="Helvetica" charset="0"/>
              <a:ea typeface="Helvetica" charset="0"/>
              <a:cs typeface="Helvetica" charset="0"/>
            </a:rPr>
            <a:t>High School or Less</a:t>
          </a:r>
          <a:endParaRPr lang="en-US" sz="1000" dirty="0">
            <a:latin typeface="Helvetica" charset="0"/>
            <a:ea typeface="Helvetica" charset="0"/>
            <a:cs typeface="Helvetica"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5332F28-9517-49D3-AB8B-A9EB974711D0}" type="datetimeFigureOut">
              <a:rPr lang="en-US" smtClean="0"/>
              <a:t>7/24/17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45C87F5-390D-40F9-B5CD-3441708E4525}" type="slidenum">
              <a:rPr lang="en-US" smtClean="0"/>
              <a:t>‹#›</a:t>
            </a:fld>
            <a:endParaRPr lang="en-US"/>
          </a:p>
        </p:txBody>
      </p:sp>
    </p:spTree>
    <p:extLst>
      <p:ext uri="{BB962C8B-B14F-4D97-AF65-F5344CB8AC3E}">
        <p14:creationId xmlns:p14="http://schemas.microsoft.com/office/powerpoint/2010/main" val="29998473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E915B6B-38A0-4FD0-8057-5CAB0F3E09C6}" type="datetimeFigureOut">
              <a:rPr lang="en-US" smtClean="0"/>
              <a:t>7/24/17</a:t>
            </a:fld>
            <a:endParaRPr lang="en-US"/>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FC8C6E-E01F-473E-BE93-A5D612326B56}" type="slidenum">
              <a:rPr lang="en-US" smtClean="0"/>
              <a:t>‹#›</a:t>
            </a:fld>
            <a:endParaRPr lang="en-US"/>
          </a:p>
        </p:txBody>
      </p:sp>
    </p:spTree>
    <p:extLst>
      <p:ext uri="{BB962C8B-B14F-4D97-AF65-F5344CB8AC3E}">
        <p14:creationId xmlns:p14="http://schemas.microsoft.com/office/powerpoint/2010/main" val="4029958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435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Marina</a:t>
            </a:r>
          </a:p>
          <a:p>
            <a:pPr marL="171450" indent="-171450">
              <a:buFontTx/>
              <a:buChar char="-"/>
            </a:pPr>
            <a:r>
              <a:rPr lang="en-US" dirty="0"/>
              <a:t>The total population is projected</a:t>
            </a:r>
            <a:r>
              <a:rPr lang="en-US" baseline="0" dirty="0"/>
              <a:t> to increase slightly over time</a:t>
            </a:r>
          </a:p>
          <a:p>
            <a:pPr marL="171450" indent="-171450">
              <a:buFontTx/>
              <a:buChar char="-"/>
            </a:pPr>
            <a:r>
              <a:rPr lang="en-US" baseline="0" dirty="0"/>
              <a:t>However, when looking at age brackets, we see that the population is aging</a:t>
            </a:r>
          </a:p>
          <a:p>
            <a:pPr marL="171450" indent="-171450">
              <a:buFontTx/>
              <a:buChar char="-"/>
            </a:pPr>
            <a:r>
              <a:rPr lang="en-US" baseline="0" dirty="0"/>
              <a:t>We also see that the number of working age people is decreasing both as a share of the population and in raw numbers</a:t>
            </a:r>
          </a:p>
          <a:p>
            <a:pPr marL="0" indent="0">
              <a:buFontTx/>
              <a:buNone/>
            </a:pPr>
            <a:r>
              <a:rPr lang="en-US" baseline="0" dirty="0"/>
              <a:t>…So I am never getting my social security</a:t>
            </a:r>
            <a:endParaRPr lang="en-US" dirty="0"/>
          </a:p>
        </p:txBody>
      </p:sp>
    </p:spTree>
    <p:extLst>
      <p:ext uri="{BB962C8B-B14F-4D97-AF65-F5344CB8AC3E}">
        <p14:creationId xmlns:p14="http://schemas.microsoft.com/office/powerpoint/2010/main" val="123936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Marina</a:t>
            </a:r>
          </a:p>
          <a:p>
            <a:pPr marL="171450" indent="-171450">
              <a:buFontTx/>
              <a:buChar char="-"/>
            </a:pPr>
            <a:r>
              <a:rPr lang="en-US" dirty="0" smtClean="0"/>
              <a:t>The total population is projected</a:t>
            </a:r>
            <a:r>
              <a:rPr lang="en-US" baseline="0" dirty="0" smtClean="0"/>
              <a:t> to increase slightly over time</a:t>
            </a:r>
          </a:p>
          <a:p>
            <a:pPr marL="171450" indent="-171450">
              <a:buFontTx/>
              <a:buChar char="-"/>
            </a:pPr>
            <a:r>
              <a:rPr lang="en-US" baseline="0" dirty="0" smtClean="0"/>
              <a:t>However, when looking at age brackets, we see that the population is aging</a:t>
            </a:r>
          </a:p>
          <a:p>
            <a:pPr marL="171450" indent="-171450">
              <a:buFontTx/>
              <a:buChar char="-"/>
            </a:pPr>
            <a:r>
              <a:rPr lang="en-US" baseline="0" dirty="0" smtClean="0"/>
              <a:t>We also see that the number of working age people is decreasing both as a share of the population and in raw numbers</a:t>
            </a:r>
          </a:p>
          <a:p>
            <a:pPr marL="0" indent="0">
              <a:buFontTx/>
              <a:buNone/>
            </a:pPr>
            <a:r>
              <a:rPr lang="en-US" baseline="0" dirty="0" smtClean="0"/>
              <a:t>…So I am never getting my social security</a:t>
            </a:r>
            <a:endParaRPr lang="en-US" dirty="0"/>
          </a:p>
        </p:txBody>
      </p:sp>
    </p:spTree>
    <p:extLst>
      <p:ext uri="{BB962C8B-B14F-4D97-AF65-F5344CB8AC3E}">
        <p14:creationId xmlns:p14="http://schemas.microsoft.com/office/powerpoint/2010/main" val="63136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Marina</a:t>
            </a:r>
          </a:p>
          <a:p>
            <a:r>
              <a:rPr lang="en-US" dirty="0"/>
              <a:t>Massachusetts population is growing</a:t>
            </a:r>
            <a:r>
              <a:rPr lang="en-US" baseline="0" dirty="0"/>
              <a:t> (more slowly than the nation, not shown here), and still relies primarily on immigration for this growth. The </a:t>
            </a:r>
            <a:r>
              <a:rPr lang="en-US" baseline="0" dirty="0" err="1"/>
              <a:t>Umass</a:t>
            </a:r>
            <a:r>
              <a:rPr lang="en-US" baseline="0" dirty="0"/>
              <a:t> Donahue Institute Population Estimates Program recently reported that while immigration still drives our population growth, some net natural increase (births vs. deaths) has also occurred. The race/ethnic mix of our population is also increasingly diverse.</a:t>
            </a:r>
            <a:endParaRPr lang="en-US" dirty="0"/>
          </a:p>
          <a:p>
            <a:endParaRPr lang="en-US" dirty="0"/>
          </a:p>
          <a:p>
            <a:r>
              <a:rPr lang="en-US" dirty="0"/>
              <a:t>In the future, we’ll plan to</a:t>
            </a:r>
            <a:r>
              <a:rPr lang="en-US" baseline="0" dirty="0"/>
              <a:t> base off of 2010 Census or 2008-2010 ACS data here (can’t use previous analysis data due to inconsistencies).  The length of the period may overstate the pace of change, and so adding more data points could help us understand more.  The </a:t>
            </a:r>
            <a:r>
              <a:rPr lang="en-US" baseline="0" dirty="0" err="1"/>
              <a:t>Umass</a:t>
            </a:r>
            <a:r>
              <a:rPr lang="en-US" baseline="0" dirty="0"/>
              <a:t> Donahue Institute Population Estimates Program recently reported that while immigration still drives our population growth, some net natural increase (births vs. deaths) has also occurred.  They report our population is growing more than twice as rapidly as it did on average from 2000 to 2010 (though that doesn’t say a lot, given how slow that was, too).  Since 2010, our population has grown by an average of 46,792 persons, or 0.7%, per year.</a:t>
            </a:r>
          </a:p>
          <a:p>
            <a:endParaRPr lang="en-US" baseline="0" dirty="0"/>
          </a:p>
          <a:p>
            <a:r>
              <a:rPr lang="en-US" baseline="0" dirty="0"/>
              <a:t>More: http://www.massbenchmarks.org/statedata/data/UMDI_State_Pop_2015.pdf</a:t>
            </a:r>
          </a:p>
          <a:p>
            <a:r>
              <a:rPr lang="en-US" baseline="0" dirty="0"/>
              <a:t>And by county: http://pep.donahue-institute.org/countypop2015/MA_CountyPop2015.pdf</a:t>
            </a:r>
          </a:p>
          <a:p>
            <a:endParaRPr lang="en-US" baseline="0" dirty="0"/>
          </a:p>
          <a:p>
            <a:endParaRPr lang="en-US" baseline="0" dirty="0"/>
          </a:p>
          <a:p>
            <a:endParaRPr lang="en-US" baseline="0" dirty="0"/>
          </a:p>
          <a:p>
            <a:endParaRPr lang="en-US" baseline="0" dirty="0"/>
          </a:p>
          <a:p>
            <a:endParaRPr lang="en-US" baseline="0" dirty="0"/>
          </a:p>
          <a:p>
            <a:endParaRPr lang="en-US" dirty="0"/>
          </a:p>
          <a:p>
            <a:endParaRPr lang="en-US" dirty="0"/>
          </a:p>
        </p:txBody>
      </p:sp>
    </p:spTree>
    <p:extLst>
      <p:ext uri="{BB962C8B-B14F-4D97-AF65-F5344CB8AC3E}">
        <p14:creationId xmlns:p14="http://schemas.microsoft.com/office/powerpoint/2010/main" val="603250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Marina</a:t>
            </a:r>
          </a:p>
          <a:p>
            <a:r>
              <a:rPr lang="en-US" baseline="0" dirty="0"/>
              <a:t> </a:t>
            </a:r>
          </a:p>
          <a:p>
            <a:r>
              <a:rPr lang="en-US" baseline="0" dirty="0"/>
              <a:t>- Regionally, Pioneer Valley is still heavily white, but we see relatively significant changes in minority populations that mirror those of the state</a:t>
            </a:r>
            <a:endParaRPr lang="en-US" dirty="0"/>
          </a:p>
        </p:txBody>
      </p:sp>
    </p:spTree>
    <p:extLst>
      <p:ext uri="{BB962C8B-B14F-4D97-AF65-F5344CB8AC3E}">
        <p14:creationId xmlns:p14="http://schemas.microsoft.com/office/powerpoint/2010/main" val="2384368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Marina</a:t>
            </a:r>
          </a:p>
          <a:p>
            <a:endParaRPr lang="en-US" dirty="0"/>
          </a:p>
        </p:txBody>
      </p:sp>
    </p:spTree>
    <p:extLst>
      <p:ext uri="{BB962C8B-B14F-4D97-AF65-F5344CB8AC3E}">
        <p14:creationId xmlns:p14="http://schemas.microsoft.com/office/powerpoint/2010/main" val="420809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Marina</a:t>
            </a:r>
          </a:p>
          <a:p>
            <a:endParaRPr lang="en-US" dirty="0"/>
          </a:p>
        </p:txBody>
      </p:sp>
    </p:spTree>
    <p:extLst>
      <p:ext uri="{BB962C8B-B14F-4D97-AF65-F5344CB8AC3E}">
        <p14:creationId xmlns:p14="http://schemas.microsoft.com/office/powerpoint/2010/main" val="4208090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Marina</a:t>
            </a:r>
          </a:p>
          <a:p>
            <a:endParaRPr lang="en-US" dirty="0"/>
          </a:p>
          <a:p>
            <a:r>
              <a:rPr lang="en-US" dirty="0"/>
              <a:t>- Pioneer Valley sends more people out of the region to work than attracts</a:t>
            </a:r>
            <a:r>
              <a:rPr lang="en-US" baseline="0" dirty="0"/>
              <a:t> people to the region to work</a:t>
            </a:r>
            <a:endParaRPr lang="en-US" dirty="0"/>
          </a:p>
        </p:txBody>
      </p:sp>
    </p:spTree>
    <p:extLst>
      <p:ext uri="{BB962C8B-B14F-4D97-AF65-F5344CB8AC3E}">
        <p14:creationId xmlns:p14="http://schemas.microsoft.com/office/powerpoint/2010/main" val="1193329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Marina</a:t>
            </a:r>
          </a:p>
          <a:p>
            <a:endParaRPr lang="en-US" dirty="0" smtClean="0"/>
          </a:p>
          <a:p>
            <a:r>
              <a:rPr lang="en-US" dirty="0" smtClean="0"/>
              <a:t>- Pioneer Valley sends more people out of the region to work than attracts</a:t>
            </a:r>
            <a:r>
              <a:rPr lang="en-US" baseline="0" dirty="0" smtClean="0"/>
              <a:t> people to the region to work</a:t>
            </a:r>
            <a:endParaRPr lang="en-US" dirty="0"/>
          </a:p>
        </p:txBody>
      </p:sp>
    </p:spTree>
    <p:extLst>
      <p:ext uri="{BB962C8B-B14F-4D97-AF65-F5344CB8AC3E}">
        <p14:creationId xmlns:p14="http://schemas.microsoft.com/office/powerpoint/2010/main" val="1840335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Marina</a:t>
            </a:r>
          </a:p>
          <a:p>
            <a:endParaRPr lang="en-US" dirty="0"/>
          </a:p>
        </p:txBody>
      </p:sp>
    </p:spTree>
    <p:extLst>
      <p:ext uri="{BB962C8B-B14F-4D97-AF65-F5344CB8AC3E}">
        <p14:creationId xmlns:p14="http://schemas.microsoft.com/office/powerpoint/2010/main" val="2006492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2481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1278563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Marina</a:t>
            </a:r>
          </a:p>
          <a:p>
            <a:r>
              <a:rPr lang="en-US" dirty="0"/>
              <a:t>- Something that we saw</a:t>
            </a:r>
            <a:r>
              <a:rPr lang="en-US" baseline="0" dirty="0"/>
              <a:t> across 7 regions </a:t>
            </a:r>
            <a:endParaRPr lang="en-US" dirty="0"/>
          </a:p>
        </p:txBody>
      </p:sp>
    </p:spTree>
    <p:extLst>
      <p:ext uri="{BB962C8B-B14F-4D97-AF65-F5344CB8AC3E}">
        <p14:creationId xmlns:p14="http://schemas.microsoft.com/office/powerpoint/2010/main" val="2572515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Marina</a:t>
            </a:r>
          </a:p>
          <a:p>
            <a:r>
              <a:rPr lang="en-US" dirty="0"/>
              <a:t>- Biotech</a:t>
            </a:r>
            <a:r>
              <a:rPr lang="en-US" baseline="0" dirty="0"/>
              <a:t> captured in two categories: research (P and T) and production (MFD)</a:t>
            </a:r>
            <a:endParaRPr lang="en-US" dirty="0"/>
          </a:p>
        </p:txBody>
      </p:sp>
    </p:spTree>
    <p:extLst>
      <p:ext uri="{BB962C8B-B14F-4D97-AF65-F5344CB8AC3E}">
        <p14:creationId xmlns:p14="http://schemas.microsoft.com/office/powerpoint/2010/main" val="1063861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Marina</a:t>
            </a:r>
          </a:p>
          <a:p>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a:t>Bob </a:t>
            </a:r>
          </a:p>
          <a:p>
            <a:r>
              <a:rPr lang="en-US" dirty="0"/>
              <a:t>- Because of the age wave, the bottom blocks are going to be smaller</a:t>
            </a:r>
          </a:p>
        </p:txBody>
      </p:sp>
    </p:spTree>
    <p:extLst>
      <p:ext uri="{BB962C8B-B14F-4D97-AF65-F5344CB8AC3E}">
        <p14:creationId xmlns:p14="http://schemas.microsoft.com/office/powerpoint/2010/main" val="3424917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3424917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a:t>Bob</a:t>
            </a:r>
          </a:p>
          <a:p>
            <a:r>
              <a:rPr lang="en-US" dirty="0"/>
              <a:t>- In priority industries %</a:t>
            </a:r>
            <a:r>
              <a:rPr lang="en-US" baseline="0" dirty="0"/>
              <a:t> </a:t>
            </a:r>
            <a:r>
              <a:rPr lang="en-US" baseline="0" dirty="0" err="1"/>
              <a:t>hispanic</a:t>
            </a:r>
            <a:r>
              <a:rPr lang="en-US" baseline="0" dirty="0"/>
              <a:t> workers exceeds that of population</a:t>
            </a:r>
            <a:endParaRPr lang="en-US" dirty="0"/>
          </a:p>
        </p:txBody>
      </p:sp>
    </p:spTree>
    <p:extLst>
      <p:ext uri="{BB962C8B-B14F-4D97-AF65-F5344CB8AC3E}">
        <p14:creationId xmlns:p14="http://schemas.microsoft.com/office/powerpoint/2010/main" val="3424917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3424917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1121657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 and Marina</a:t>
            </a:r>
          </a:p>
        </p:txBody>
      </p:sp>
    </p:spTree>
    <p:extLst>
      <p:ext uri="{BB962C8B-B14F-4D97-AF65-F5344CB8AC3E}">
        <p14:creationId xmlns:p14="http://schemas.microsoft.com/office/powerpoint/2010/main" val="3051133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87764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3933461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a:t>
            </a:r>
          </a:p>
        </p:txBody>
      </p:sp>
    </p:spTree>
    <p:extLst>
      <p:ext uri="{BB962C8B-B14F-4D97-AF65-F5344CB8AC3E}">
        <p14:creationId xmlns:p14="http://schemas.microsoft.com/office/powerpoint/2010/main" val="1222268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 </a:t>
            </a:r>
          </a:p>
          <a:p>
            <a:r>
              <a:rPr lang="en-US" dirty="0"/>
              <a:t>- Only do this for post-high school occupations</a:t>
            </a:r>
          </a:p>
        </p:txBody>
      </p:sp>
    </p:spTree>
    <p:extLst>
      <p:ext uri="{BB962C8B-B14F-4D97-AF65-F5344CB8AC3E}">
        <p14:creationId xmlns:p14="http://schemas.microsoft.com/office/powerpoint/2010/main" val="1310347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a:t>
            </a:r>
          </a:p>
        </p:txBody>
      </p:sp>
    </p:spTree>
    <p:extLst>
      <p:ext uri="{BB962C8B-B14F-4D97-AF65-F5344CB8AC3E}">
        <p14:creationId xmlns:p14="http://schemas.microsoft.com/office/powerpoint/2010/main" val="1251395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a:t>
            </a:r>
          </a:p>
        </p:txBody>
      </p:sp>
    </p:spTree>
    <p:extLst>
      <p:ext uri="{BB962C8B-B14F-4D97-AF65-F5344CB8AC3E}">
        <p14:creationId xmlns:p14="http://schemas.microsoft.com/office/powerpoint/2010/main" val="334052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a:t>
            </a:r>
          </a:p>
        </p:txBody>
      </p:sp>
    </p:spTree>
    <p:extLst>
      <p:ext uri="{BB962C8B-B14F-4D97-AF65-F5344CB8AC3E}">
        <p14:creationId xmlns:p14="http://schemas.microsoft.com/office/powerpoint/2010/main" val="1479392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a:t>
            </a:r>
          </a:p>
        </p:txBody>
      </p:sp>
    </p:spTree>
    <p:extLst>
      <p:ext uri="{BB962C8B-B14F-4D97-AF65-F5344CB8AC3E}">
        <p14:creationId xmlns:p14="http://schemas.microsoft.com/office/powerpoint/2010/main" val="3656522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a:t>
            </a:r>
          </a:p>
        </p:txBody>
      </p:sp>
    </p:spTree>
    <p:extLst>
      <p:ext uri="{BB962C8B-B14F-4D97-AF65-F5344CB8AC3E}">
        <p14:creationId xmlns:p14="http://schemas.microsoft.com/office/powerpoint/2010/main" val="22883582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a:t>
            </a:r>
          </a:p>
        </p:txBody>
      </p:sp>
    </p:spTree>
    <p:extLst>
      <p:ext uri="{BB962C8B-B14F-4D97-AF65-F5344CB8AC3E}">
        <p14:creationId xmlns:p14="http://schemas.microsoft.com/office/powerpoint/2010/main" val="270895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Marina</a:t>
            </a:r>
          </a:p>
        </p:txBody>
      </p:sp>
    </p:spTree>
    <p:extLst>
      <p:ext uri="{BB962C8B-B14F-4D97-AF65-F5344CB8AC3E}">
        <p14:creationId xmlns:p14="http://schemas.microsoft.com/office/powerpoint/2010/main" val="3325293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Patricia/Dave</a:t>
            </a:r>
          </a:p>
        </p:txBody>
      </p:sp>
    </p:spTree>
    <p:extLst>
      <p:ext uri="{BB962C8B-B14F-4D97-AF65-F5344CB8AC3E}">
        <p14:creationId xmlns:p14="http://schemas.microsoft.com/office/powerpoint/2010/main" val="324661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2694844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5287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16968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66285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2978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9505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4751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70571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304204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4466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741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407139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381090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Bob</a:t>
            </a:r>
          </a:p>
        </p:txBody>
      </p:sp>
    </p:spTree>
    <p:extLst>
      <p:ext uri="{BB962C8B-B14F-4D97-AF65-F5344CB8AC3E}">
        <p14:creationId xmlns:p14="http://schemas.microsoft.com/office/powerpoint/2010/main" val="273216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Bob</a:t>
            </a:r>
          </a:p>
          <a:p>
            <a:pPr marL="228600" indent="-228600">
              <a:buAutoNum type="arabicPeriod"/>
            </a:pPr>
            <a:r>
              <a:rPr lang="en-US" dirty="0"/>
              <a:t>Worker Gap</a:t>
            </a:r>
          </a:p>
          <a:p>
            <a:pPr marL="228600" indent="-228600">
              <a:buAutoNum type="arabicPeriod"/>
            </a:pPr>
            <a:r>
              <a:rPr lang="en-US" dirty="0"/>
              <a:t>Education</a:t>
            </a:r>
            <a:r>
              <a:rPr lang="en-US" baseline="0" dirty="0"/>
              <a:t> Gap</a:t>
            </a:r>
          </a:p>
          <a:p>
            <a:pPr marL="228600" indent="-228600">
              <a:buAutoNum type="arabicPeriod"/>
            </a:pPr>
            <a:r>
              <a:rPr lang="en-US" baseline="0" dirty="0"/>
              <a:t>Skills Gap</a:t>
            </a:r>
            <a:endParaRPr lang="en-US" dirty="0"/>
          </a:p>
          <a:p>
            <a:r>
              <a:rPr lang="en-US" dirty="0"/>
              <a:t>- With that in mind, let’s look at where you left off last time. You were able to narrow down</a:t>
            </a:r>
            <a:r>
              <a:rPr lang="en-US" baseline="0" dirty="0"/>
              <a:t> the things that are important to you as a  region, and some preliminary industries. Now, we want to make sure that you incorporate this definition of skills gap and information about workforce challenges in your region as you make final determinations.</a:t>
            </a:r>
            <a:endParaRPr lang="en-US" dirty="0"/>
          </a:p>
        </p:txBody>
      </p:sp>
    </p:spTree>
    <p:extLst>
      <p:ext uri="{BB962C8B-B14F-4D97-AF65-F5344CB8AC3E}">
        <p14:creationId xmlns:p14="http://schemas.microsoft.com/office/powerpoint/2010/main" val="257251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41464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A7DBCE-D675-4C02-AF6F-1B38795FA28F}" type="datetime1">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405354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F52C6E-741A-4EFF-9AAD-5C5F2D9B7E83}" type="datetime1">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85692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6BDCBE-F29E-42A1-8009-C6ED63063678}" type="datetime1">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729857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3410AB-D243-40E1-910E-15BC90DFDAFD}" type="datetime1">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102235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B0ADD2-289F-4A66-8255-784536ED45D0}" type="datetime1">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313819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95C5BE-F2B8-4FFE-BA53-41546CEE3AF8}" type="datetime1">
              <a:rPr lang="en-US" smtClean="0"/>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33593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570B34-8956-471B-AA33-019AD87CFFB9}" type="datetime1">
              <a:rPr lang="en-US" smtClean="0"/>
              <a:t>7/24/17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50648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AAFA45-0BAC-4566-93AA-87F2F62720A5}" type="datetime1">
              <a:rPr lang="en-US" smtClean="0"/>
              <a:t>7/24/17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11851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B3371-25F7-4CA6-84E7-CFA6D62F553D}" type="datetime1">
              <a:rPr lang="en-US" smtClean="0"/>
              <a:t>7/24/17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44563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A79295-B395-4918-AED6-08F2CA833819}" type="datetime1">
              <a:rPr lang="en-US" smtClean="0"/>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1352898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7A664E-55FF-439B-842E-3F03EC0537AA}" type="datetime1">
              <a:rPr lang="en-US" smtClean="0"/>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3F95D0-111C-45BF-9CB9-32C5136DAE99}" type="slidenum">
              <a:rPr lang="en-US" smtClean="0"/>
              <a:t>‹#›</a:t>
            </a:fld>
            <a:endParaRPr lang="en-US"/>
          </a:p>
        </p:txBody>
      </p:sp>
    </p:spTree>
    <p:extLst>
      <p:ext uri="{BB962C8B-B14F-4D97-AF65-F5344CB8AC3E}">
        <p14:creationId xmlns:p14="http://schemas.microsoft.com/office/powerpoint/2010/main" val="2110869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DF46F-E02A-4C38-BB02-63F29F39ACDE}" type="datetime1">
              <a:rPr lang="en-US" smtClean="0"/>
              <a:t>7/24/17</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F95D0-111C-45BF-9CB9-32C5136DAE99}" type="slidenum">
              <a:rPr lang="en-US" smtClean="0"/>
              <a:t>‹#›</a:t>
            </a:fld>
            <a:endParaRPr lang="en-US"/>
          </a:p>
        </p:txBody>
      </p:sp>
    </p:spTree>
    <p:extLst>
      <p:ext uri="{BB962C8B-B14F-4D97-AF65-F5344CB8AC3E}">
        <p14:creationId xmlns:p14="http://schemas.microsoft.com/office/powerpoint/2010/main" val="2059994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6"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chart" Target="../charts/char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chart" Target="../charts/char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chart" Target="../charts/char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chart" Target="../charts/char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chart" Target="../charts/char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chart" Target="../charts/char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chart" Target="../charts/char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chart" Target="../charts/char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3" Type="http://schemas.openxmlformats.org/officeDocument/2006/relationships/diagramData" Target="../diagrams/data4.xml"/><Relationship Id="rId14" Type="http://schemas.openxmlformats.org/officeDocument/2006/relationships/diagramLayout" Target="../diagrams/layout4.xml"/><Relationship Id="rId15" Type="http://schemas.openxmlformats.org/officeDocument/2006/relationships/diagramQuickStyle" Target="../diagrams/quickStyle4.xml"/><Relationship Id="rId16" Type="http://schemas.openxmlformats.org/officeDocument/2006/relationships/diagramColors" Target="../diagrams/colors4.xml"/><Relationship Id="rId1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2490" b="16392"/>
          <a:stretch/>
        </p:blipFill>
        <p:spPr>
          <a:xfrm>
            <a:off x="403998" y="422286"/>
            <a:ext cx="11464914" cy="4670924"/>
          </a:xfrm>
          <a:prstGeom prst="rect">
            <a:avLst/>
          </a:prstGeom>
        </p:spPr>
      </p:pic>
      <p:sp>
        <p:nvSpPr>
          <p:cNvPr id="5" name="Slide Number Placeholder 4"/>
          <p:cNvSpPr>
            <a:spLocks noGrp="1"/>
          </p:cNvSpPr>
          <p:nvPr>
            <p:ph type="sldNum" sz="quarter" idx="12"/>
          </p:nvPr>
        </p:nvSpPr>
        <p:spPr/>
        <p:txBody>
          <a:bodyPr/>
          <a:lstStyle/>
          <a:p>
            <a:fld id="{103F95D0-111C-45BF-9CB9-32C5136DAE99}" type="slidenum">
              <a:rPr lang="en-US" smtClean="0"/>
              <a:t>1</a:t>
            </a:fld>
            <a:endParaRPr lang="en-US"/>
          </a:p>
        </p:txBody>
      </p:sp>
      <p:sp>
        <p:nvSpPr>
          <p:cNvPr id="6" name="Rectangle 5"/>
          <p:cNvSpPr/>
          <p:nvPr/>
        </p:nvSpPr>
        <p:spPr>
          <a:xfrm>
            <a:off x="403998" y="422286"/>
            <a:ext cx="4408487" cy="1676400"/>
          </a:xfrm>
          <a:prstGeom prst="rect">
            <a:avLst/>
          </a:prstGeom>
          <a:solidFill>
            <a:schemeClr val="tx2">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Helvetica" panose="020B0604020202020204" pitchFamily="34" charset="0"/>
                <a:cs typeface="Helvetica" panose="020B0604020202020204" pitchFamily="34" charset="0"/>
              </a:rPr>
              <a:t>Northeast</a:t>
            </a:r>
          </a:p>
          <a:p>
            <a:r>
              <a:rPr lang="en-US" sz="2800" b="1" dirty="0">
                <a:solidFill>
                  <a:schemeClr val="tx1"/>
                </a:solidFill>
                <a:latin typeface="Helvetica" panose="020B0604020202020204" pitchFamily="34" charset="0"/>
                <a:cs typeface="Helvetica" panose="020B0604020202020204" pitchFamily="34" charset="0"/>
              </a:rPr>
              <a:t>Regional Planning</a:t>
            </a:r>
          </a:p>
          <a:p>
            <a:r>
              <a:rPr lang="en-US" sz="2800" b="1" dirty="0">
                <a:solidFill>
                  <a:schemeClr val="tx1"/>
                </a:solidFill>
                <a:latin typeface="Helvetica" panose="020B0604020202020204" pitchFamily="34" charset="0"/>
                <a:cs typeface="Helvetica" panose="020B0604020202020204" pitchFamily="34" charset="0"/>
              </a:rPr>
              <a:t>Session II</a:t>
            </a:r>
          </a:p>
          <a:p>
            <a:r>
              <a:rPr lang="en-US" sz="2000" dirty="0">
                <a:solidFill>
                  <a:schemeClr val="tx1"/>
                </a:solidFill>
                <a:latin typeface="Helvetica" panose="020B0604020202020204" pitchFamily="34" charset="0"/>
                <a:cs typeface="Helvetica" panose="020B0604020202020204" pitchFamily="34" charset="0"/>
              </a:rPr>
              <a:t>Monday, July 24, 2017</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812" y="5138530"/>
            <a:ext cx="1667700" cy="1486240"/>
          </a:xfrm>
          <a:prstGeom prst="rect">
            <a:avLst/>
          </a:prstGeom>
        </p:spPr>
      </p:pic>
    </p:spTree>
    <p:extLst>
      <p:ext uri="{BB962C8B-B14F-4D97-AF65-F5344CB8AC3E}">
        <p14:creationId xmlns:p14="http://schemas.microsoft.com/office/powerpoint/2010/main" val="309565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609600"/>
            <a:ext cx="11579384" cy="838200"/>
          </a:xfrm>
        </p:spPr>
        <p:txBody>
          <a:bodyPr>
            <a:normAutofit/>
          </a:bodyPr>
          <a:lstStyle/>
          <a:p>
            <a:pPr algn="l"/>
            <a:r>
              <a:rPr lang="en-US" sz="3200" dirty="0">
                <a:latin typeface="Helvetica" panose="020B0604020202020204" pitchFamily="34" charset="0"/>
                <a:cs typeface="Helvetica" panose="020B0604020202020204" pitchFamily="34" charset="0"/>
              </a:rPr>
              <a:t>Projected </a:t>
            </a:r>
            <a:r>
              <a:rPr lang="en-US" sz="3200" dirty="0">
                <a:solidFill>
                  <a:srgbClr val="0070C0"/>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Population Growth by Age, 2010-2035</a:t>
            </a:r>
          </a:p>
        </p:txBody>
      </p:sp>
      <p:sp>
        <p:nvSpPr>
          <p:cNvPr id="4" name="Rectangle 3"/>
          <p:cNvSpPr/>
          <p:nvPr/>
        </p:nvSpPr>
        <p:spPr>
          <a:xfrm>
            <a:off x="609441" y="240269"/>
            <a:ext cx="18533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Demographic Deep Dive</a:t>
            </a:r>
          </a:p>
        </p:txBody>
      </p:sp>
      <p:sp>
        <p:nvSpPr>
          <p:cNvPr id="7" name="Rectangle 6"/>
          <p:cNvSpPr/>
          <p:nvPr/>
        </p:nvSpPr>
        <p:spPr>
          <a:xfrm>
            <a:off x="609441" y="1371600"/>
            <a:ext cx="10868369" cy="338554"/>
          </a:xfrm>
          <a:prstGeom prst="rect">
            <a:avLst/>
          </a:prstGeom>
        </p:spPr>
        <p:txBody>
          <a:bodyPr wrap="square">
            <a:spAutoFit/>
          </a:bodyPr>
          <a:lstStyle/>
          <a:p>
            <a:r>
              <a:rPr lang="en-US" sz="1600" dirty="0">
                <a:latin typeface="Helvetica" panose="020B0604020202020204" pitchFamily="34" charset="0"/>
                <a:cs typeface="Helvetica" panose="020B0604020202020204" pitchFamily="34" charset="0"/>
              </a:rPr>
              <a:t>The share of older residents is increasing, while the share and number of the working age population is declining. </a:t>
            </a:r>
          </a:p>
        </p:txBody>
      </p:sp>
      <p:sp>
        <p:nvSpPr>
          <p:cNvPr id="10" name="Rectangle 9"/>
          <p:cNvSpPr/>
          <p:nvPr/>
        </p:nvSpPr>
        <p:spPr>
          <a:xfrm>
            <a:off x="609441" y="6400800"/>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UMass Donahue Institute, Long-term Population Projections for Massachusetts Regions and Municipalities, March 2015</a:t>
            </a:r>
          </a:p>
        </p:txBody>
      </p:sp>
      <p:graphicFrame>
        <p:nvGraphicFramePr>
          <p:cNvPr id="9" name="Chart 8"/>
          <p:cNvGraphicFramePr>
            <a:graphicFrameLocks/>
          </p:cNvGraphicFramePr>
          <p:nvPr>
            <p:extLst>
              <p:ext uri="{D42A27DB-BD31-4B8C-83A1-F6EECF244321}">
                <p14:modId xmlns:p14="http://schemas.microsoft.com/office/powerpoint/2010/main" val="338533438"/>
              </p:ext>
            </p:extLst>
          </p:nvPr>
        </p:nvGraphicFramePr>
        <p:xfrm>
          <a:off x="609441" y="2362200"/>
          <a:ext cx="1074277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132012" y="1803915"/>
            <a:ext cx="1981200" cy="461665"/>
          </a:xfrm>
          <a:prstGeom prst="rect">
            <a:avLst/>
          </a:prstGeom>
          <a:noFill/>
          <a:ln>
            <a:solidFill>
              <a:schemeClr val="tx1"/>
            </a:solidFill>
          </a:ln>
        </p:spPr>
        <p:txBody>
          <a:bodyPr wrap="square" rtlCol="0">
            <a:spAutoFit/>
          </a:bodyPr>
          <a:lstStyle/>
          <a:p>
            <a:pPr algn="ctr"/>
            <a:r>
              <a:rPr lang="en-US" sz="1200" dirty="0">
                <a:latin typeface="Helvetica" panose="020B0604020202020204" pitchFamily="34" charset="0"/>
                <a:cs typeface="Helvetica" panose="020B0604020202020204" pitchFamily="34" charset="0"/>
              </a:rPr>
              <a:t>Census 2010 </a:t>
            </a:r>
          </a:p>
          <a:p>
            <a:pPr algn="ctr"/>
            <a:r>
              <a:rPr lang="en-US" sz="1200" dirty="0">
                <a:latin typeface="Helvetica" panose="020B0604020202020204" pitchFamily="34" charset="0"/>
                <a:cs typeface="Helvetica" panose="020B0604020202020204" pitchFamily="34" charset="0"/>
              </a:rPr>
              <a:t>Population: 6,547,629</a:t>
            </a:r>
          </a:p>
        </p:txBody>
      </p:sp>
      <p:sp>
        <p:nvSpPr>
          <p:cNvPr id="12" name="TextBox 11"/>
          <p:cNvSpPr txBox="1"/>
          <p:nvPr/>
        </p:nvSpPr>
        <p:spPr>
          <a:xfrm>
            <a:off x="7923212" y="1811595"/>
            <a:ext cx="1981200" cy="461665"/>
          </a:xfrm>
          <a:prstGeom prst="rect">
            <a:avLst/>
          </a:prstGeom>
          <a:noFill/>
          <a:ln>
            <a:solidFill>
              <a:schemeClr val="tx1"/>
            </a:solidFill>
          </a:ln>
        </p:spPr>
        <p:txBody>
          <a:bodyPr wrap="square" rtlCol="0">
            <a:spAutoFit/>
          </a:bodyPr>
          <a:lstStyle/>
          <a:p>
            <a:pPr algn="ctr"/>
            <a:r>
              <a:rPr lang="en-US" sz="1200" dirty="0">
                <a:latin typeface="Helvetica" panose="020B0604020202020204" pitchFamily="34" charset="0"/>
                <a:cs typeface="Helvetica" panose="020B0604020202020204" pitchFamily="34" charset="0"/>
              </a:rPr>
              <a:t>Projected 2035 Population: 7,319,469</a:t>
            </a:r>
          </a:p>
        </p:txBody>
      </p:sp>
      <p:sp>
        <p:nvSpPr>
          <p:cNvPr id="5" name="Slide Number Placeholder 4"/>
          <p:cNvSpPr>
            <a:spLocks noGrp="1"/>
          </p:cNvSpPr>
          <p:nvPr>
            <p:ph type="sldNum" sz="quarter" idx="12"/>
          </p:nvPr>
        </p:nvSpPr>
        <p:spPr/>
        <p:txBody>
          <a:bodyPr/>
          <a:lstStyle/>
          <a:p>
            <a:fld id="{103F95D0-111C-45BF-9CB9-32C5136DAE99}" type="slidenum">
              <a:rPr lang="en-US" smtClean="0"/>
              <a:t>10</a:t>
            </a:fld>
            <a:endParaRPr lang="en-US"/>
          </a:p>
        </p:txBody>
      </p:sp>
      <p:sp>
        <p:nvSpPr>
          <p:cNvPr id="11" name="TextBox 10"/>
          <p:cNvSpPr txBox="1"/>
          <p:nvPr/>
        </p:nvSpPr>
        <p:spPr>
          <a:xfrm>
            <a:off x="2208212" y="3810000"/>
            <a:ext cx="1981200" cy="461665"/>
          </a:xfrm>
          <a:prstGeom prst="rect">
            <a:avLst/>
          </a:prstGeom>
          <a:noFill/>
          <a:ln>
            <a:solidFill>
              <a:schemeClr val="tx1"/>
            </a:solidFill>
          </a:ln>
        </p:spPr>
        <p:txBody>
          <a:bodyPr wrap="square" rtlCol="0">
            <a:spAutoFit/>
          </a:bodyPr>
          <a:lstStyle/>
          <a:p>
            <a:pPr algn="ctr"/>
            <a:r>
              <a:rPr lang="en-US" sz="1200" dirty="0">
                <a:latin typeface="Helvetica" panose="020B0604020202020204" pitchFamily="34" charset="0"/>
                <a:cs typeface="Helvetica" panose="020B0604020202020204" pitchFamily="34" charset="0"/>
              </a:rPr>
              <a:t>Census 2010 Working Age</a:t>
            </a:r>
          </a:p>
          <a:p>
            <a:pPr algn="ctr"/>
            <a:r>
              <a:rPr lang="en-US" sz="1200" dirty="0">
                <a:latin typeface="Helvetica" panose="020B0604020202020204" pitchFamily="34" charset="0"/>
                <a:cs typeface="Helvetica" panose="020B0604020202020204" pitchFamily="34" charset="0"/>
              </a:rPr>
              <a:t>Population: 3,666,672</a:t>
            </a:r>
          </a:p>
        </p:txBody>
      </p:sp>
      <p:sp>
        <p:nvSpPr>
          <p:cNvPr id="13" name="TextBox 12"/>
          <p:cNvSpPr txBox="1"/>
          <p:nvPr/>
        </p:nvSpPr>
        <p:spPr>
          <a:xfrm>
            <a:off x="7923212" y="3819525"/>
            <a:ext cx="1981200" cy="461665"/>
          </a:xfrm>
          <a:prstGeom prst="rect">
            <a:avLst/>
          </a:prstGeom>
          <a:noFill/>
          <a:ln>
            <a:solidFill>
              <a:schemeClr val="tx1"/>
            </a:solidFill>
          </a:ln>
        </p:spPr>
        <p:txBody>
          <a:bodyPr wrap="square" rtlCol="0">
            <a:spAutoFit/>
          </a:bodyPr>
          <a:lstStyle/>
          <a:p>
            <a:pPr algn="ctr"/>
            <a:r>
              <a:rPr lang="en-US" sz="1200" dirty="0">
                <a:latin typeface="Helvetica" panose="020B0604020202020204" pitchFamily="34" charset="0"/>
                <a:cs typeface="Helvetica" panose="020B0604020202020204" pitchFamily="34" charset="0"/>
              </a:rPr>
              <a:t>Projected 2035 Working Age Population: 3,659,734</a:t>
            </a:r>
          </a:p>
        </p:txBody>
      </p:sp>
      <p:cxnSp>
        <p:nvCxnSpPr>
          <p:cNvPr id="8" name="Straight Arrow Connector 7"/>
          <p:cNvCxnSpPr/>
          <p:nvPr/>
        </p:nvCxnSpPr>
        <p:spPr>
          <a:xfrm flipH="1" flipV="1">
            <a:off x="1979612" y="3819525"/>
            <a:ext cx="228600" cy="66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979612" y="4114800"/>
            <a:ext cx="228600" cy="156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904412" y="38862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904412" y="4271665"/>
            <a:ext cx="228600" cy="717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435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617378" y="2438400"/>
          <a:ext cx="11192034"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028" y="609600"/>
            <a:ext cx="11579384" cy="838200"/>
          </a:xfrm>
        </p:spPr>
        <p:txBody>
          <a:bodyPr>
            <a:normAutofit/>
          </a:bodyPr>
          <a:lstStyle/>
          <a:p>
            <a:pPr algn="l"/>
            <a:r>
              <a:rPr lang="en-US" sz="3200" dirty="0">
                <a:latin typeface="Helvetica" panose="020B0604020202020204" pitchFamily="34" charset="0"/>
                <a:cs typeface="Helvetica" panose="020B0604020202020204" pitchFamily="34" charset="0"/>
              </a:rPr>
              <a:t>Projected </a:t>
            </a:r>
            <a:r>
              <a:rPr lang="en-US" sz="3200" dirty="0" smtClean="0">
                <a:solidFill>
                  <a:srgbClr val="92D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Population </a:t>
            </a:r>
            <a:r>
              <a:rPr lang="en-US" sz="3200" dirty="0" smtClean="0">
                <a:latin typeface="Helvetica" panose="020B0604020202020204" pitchFamily="34" charset="0"/>
                <a:cs typeface="Helvetica" panose="020B0604020202020204" pitchFamily="34" charset="0"/>
              </a:rPr>
              <a:t>Growth by Age, 2010-2035</a:t>
            </a:r>
            <a:endParaRPr lang="en-US" sz="3200"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7" name="Rectangle 6"/>
          <p:cNvSpPr/>
          <p:nvPr/>
        </p:nvSpPr>
        <p:spPr>
          <a:xfrm>
            <a:off x="609441" y="1371600"/>
            <a:ext cx="10868369" cy="338554"/>
          </a:xfrm>
          <a:prstGeom prst="rect">
            <a:avLst/>
          </a:prstGeom>
        </p:spPr>
        <p:txBody>
          <a:bodyPr wrap="square">
            <a:spAutoFit/>
          </a:bodyPr>
          <a:lstStyle/>
          <a:p>
            <a:r>
              <a:rPr lang="en-US" sz="1600" dirty="0" smtClean="0">
                <a:latin typeface="Helvetica" panose="020B0604020202020204" pitchFamily="34" charset="0"/>
                <a:cs typeface="Helvetica" panose="020B0604020202020204" pitchFamily="34" charset="0"/>
              </a:rPr>
              <a:t>In the Northeast, the impact of the age wave is projected to be greater than the state average.</a:t>
            </a:r>
            <a:endParaRPr lang="en-US" sz="1600" dirty="0">
              <a:latin typeface="Helvetica" panose="020B0604020202020204" pitchFamily="34" charset="0"/>
              <a:cs typeface="Helvetica" panose="020B0604020202020204" pitchFamily="34" charset="0"/>
            </a:endParaRPr>
          </a:p>
        </p:txBody>
      </p:sp>
      <p:sp>
        <p:nvSpPr>
          <p:cNvPr id="10" name="Rectangle 9"/>
          <p:cNvSpPr/>
          <p:nvPr/>
        </p:nvSpPr>
        <p:spPr>
          <a:xfrm>
            <a:off x="609441" y="6400800"/>
            <a:ext cx="10462075" cy="230832"/>
          </a:xfrm>
          <a:prstGeom prst="rect">
            <a:avLst/>
          </a:prstGeom>
        </p:spPr>
        <p:txBody>
          <a:bodyPr wrap="square">
            <a:spAutoFit/>
          </a:bodyPr>
          <a:lstStyle/>
          <a:p>
            <a:r>
              <a:rPr lang="en-US" sz="900" dirty="0" smtClean="0">
                <a:latin typeface="Helvetica" panose="020B0604020202020204" pitchFamily="34" charset="0"/>
                <a:cs typeface="Helvetica" panose="020B0604020202020204" pitchFamily="34" charset="0"/>
              </a:rPr>
              <a:t>UMass </a:t>
            </a:r>
            <a:r>
              <a:rPr lang="en-US" sz="900" dirty="0">
                <a:latin typeface="Helvetica" panose="020B0604020202020204" pitchFamily="34" charset="0"/>
                <a:cs typeface="Helvetica" panose="020B0604020202020204" pitchFamily="34" charset="0"/>
              </a:rPr>
              <a:t>Donahue </a:t>
            </a:r>
            <a:r>
              <a:rPr lang="en-US" sz="900" dirty="0" smtClean="0">
                <a:latin typeface="Helvetica" panose="020B0604020202020204" pitchFamily="34" charset="0"/>
                <a:cs typeface="Helvetica" panose="020B0604020202020204" pitchFamily="34" charset="0"/>
              </a:rPr>
              <a:t>Institute</a:t>
            </a:r>
            <a:r>
              <a:rPr lang="en-US" sz="900" dirty="0">
                <a:latin typeface="Helvetica" panose="020B0604020202020204" pitchFamily="34" charset="0"/>
                <a:cs typeface="Helvetica" panose="020B0604020202020204" pitchFamily="34" charset="0"/>
              </a:rPr>
              <a:t>, </a:t>
            </a:r>
            <a:r>
              <a:rPr lang="en-US" sz="900" dirty="0" smtClean="0">
                <a:latin typeface="Helvetica" panose="020B0604020202020204" pitchFamily="34" charset="0"/>
                <a:cs typeface="Helvetica" panose="020B0604020202020204" pitchFamily="34" charset="0"/>
              </a:rPr>
              <a:t>Long-term </a:t>
            </a:r>
            <a:r>
              <a:rPr lang="en-US" sz="900" dirty="0">
                <a:latin typeface="Helvetica" panose="020B0604020202020204" pitchFamily="34" charset="0"/>
                <a:cs typeface="Helvetica" panose="020B0604020202020204" pitchFamily="34" charset="0"/>
              </a:rPr>
              <a:t>Population </a:t>
            </a:r>
            <a:r>
              <a:rPr lang="en-US" sz="900" dirty="0" smtClean="0">
                <a:latin typeface="Helvetica" panose="020B0604020202020204" pitchFamily="34" charset="0"/>
                <a:cs typeface="Helvetica" panose="020B0604020202020204" pitchFamily="34" charset="0"/>
              </a:rPr>
              <a:t>Projections for Massachusetts Regions and Municipalities</a:t>
            </a:r>
            <a:r>
              <a:rPr lang="en-US" sz="900" dirty="0">
                <a:latin typeface="Helvetica" panose="020B0604020202020204" pitchFamily="34" charset="0"/>
                <a:cs typeface="Helvetica" panose="020B0604020202020204" pitchFamily="34" charset="0"/>
              </a:rPr>
              <a:t>, March 2015</a:t>
            </a:r>
          </a:p>
        </p:txBody>
      </p:sp>
      <p:sp>
        <p:nvSpPr>
          <p:cNvPr id="6" name="TextBox 5"/>
          <p:cNvSpPr txBox="1"/>
          <p:nvPr/>
        </p:nvSpPr>
        <p:spPr>
          <a:xfrm>
            <a:off x="2132012" y="180391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Census 2010 </a:t>
            </a:r>
          </a:p>
          <a:p>
            <a:pPr algn="ctr"/>
            <a:r>
              <a:rPr lang="en-US" sz="1200" dirty="0" smtClean="0">
                <a:latin typeface="Helvetica" panose="020B0604020202020204" pitchFamily="34" charset="0"/>
                <a:cs typeface="Helvetica" panose="020B0604020202020204" pitchFamily="34" charset="0"/>
              </a:rPr>
              <a:t>Population: 1,031,733</a:t>
            </a:r>
            <a:endParaRPr lang="en-US" sz="1200" dirty="0">
              <a:latin typeface="Helvetica" panose="020B0604020202020204" pitchFamily="34" charset="0"/>
              <a:cs typeface="Helvetica" panose="020B0604020202020204" pitchFamily="34" charset="0"/>
            </a:endParaRPr>
          </a:p>
        </p:txBody>
      </p:sp>
      <p:sp>
        <p:nvSpPr>
          <p:cNvPr id="12" name="TextBox 11"/>
          <p:cNvSpPr txBox="1"/>
          <p:nvPr/>
        </p:nvSpPr>
        <p:spPr>
          <a:xfrm>
            <a:off x="7923212" y="1811595"/>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Projected 2035 Population: 1,118,267</a:t>
            </a:r>
            <a:endParaRPr lang="en-US" sz="1200" dirty="0">
              <a:latin typeface="Helvetica" panose="020B0604020202020204" pitchFamily="34" charset="0"/>
              <a:cs typeface="Helvetica" panose="020B0604020202020204" pitchFamily="34" charset="0"/>
            </a:endParaRPr>
          </a:p>
        </p:txBody>
      </p:sp>
      <p:sp>
        <p:nvSpPr>
          <p:cNvPr id="5" name="Slide Number Placeholder 4"/>
          <p:cNvSpPr>
            <a:spLocks noGrp="1"/>
          </p:cNvSpPr>
          <p:nvPr>
            <p:ph type="sldNum" sz="quarter" idx="12"/>
          </p:nvPr>
        </p:nvSpPr>
        <p:spPr/>
        <p:txBody>
          <a:bodyPr/>
          <a:lstStyle/>
          <a:p>
            <a:fld id="{103F95D0-111C-45BF-9CB9-32C5136DAE99}" type="slidenum">
              <a:rPr lang="en-US" smtClean="0"/>
              <a:t>11</a:t>
            </a:fld>
            <a:endParaRPr lang="en-US"/>
          </a:p>
        </p:txBody>
      </p:sp>
      <p:sp>
        <p:nvSpPr>
          <p:cNvPr id="11" name="TextBox 10"/>
          <p:cNvSpPr txBox="1"/>
          <p:nvPr/>
        </p:nvSpPr>
        <p:spPr>
          <a:xfrm>
            <a:off x="2817812" y="4074168"/>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Census 2010 Working Age</a:t>
            </a:r>
          </a:p>
          <a:p>
            <a:pPr algn="ctr"/>
            <a:r>
              <a:rPr lang="en-US" sz="1200" dirty="0" smtClean="0">
                <a:latin typeface="Helvetica" panose="020B0604020202020204" pitchFamily="34" charset="0"/>
                <a:cs typeface="Helvetica" panose="020B0604020202020204" pitchFamily="34" charset="0"/>
              </a:rPr>
              <a:t>Population: 562,684</a:t>
            </a:r>
            <a:endParaRPr lang="en-US" sz="1200" dirty="0">
              <a:latin typeface="Helvetica" panose="020B0604020202020204" pitchFamily="34" charset="0"/>
              <a:cs typeface="Helvetica" panose="020B0604020202020204" pitchFamily="34" charset="0"/>
            </a:endParaRPr>
          </a:p>
        </p:txBody>
      </p:sp>
      <p:sp>
        <p:nvSpPr>
          <p:cNvPr id="13" name="TextBox 12"/>
          <p:cNvSpPr txBox="1"/>
          <p:nvPr/>
        </p:nvSpPr>
        <p:spPr>
          <a:xfrm>
            <a:off x="6627812" y="4059881"/>
            <a:ext cx="1981200" cy="461665"/>
          </a:xfrm>
          <a:prstGeom prst="rect">
            <a:avLst/>
          </a:prstGeom>
          <a:noFill/>
          <a:ln>
            <a:solidFill>
              <a:schemeClr val="tx1"/>
            </a:solidFill>
          </a:ln>
        </p:spPr>
        <p:txBody>
          <a:bodyPr wrap="square" rtlCol="0">
            <a:spAutoFit/>
          </a:bodyPr>
          <a:lstStyle/>
          <a:p>
            <a:pPr algn="ctr"/>
            <a:r>
              <a:rPr lang="en-US" sz="1200" dirty="0" smtClean="0">
                <a:latin typeface="Helvetica" panose="020B0604020202020204" pitchFamily="34" charset="0"/>
                <a:cs typeface="Helvetica" panose="020B0604020202020204" pitchFamily="34" charset="0"/>
              </a:rPr>
              <a:t>Projected 2035 Working Age Population: 528,102</a:t>
            </a:r>
            <a:endParaRPr lang="en-US" sz="1200" dirty="0">
              <a:latin typeface="Helvetica" panose="020B0604020202020204" pitchFamily="34" charset="0"/>
              <a:cs typeface="Helvetica" panose="020B0604020202020204" pitchFamily="34" charset="0"/>
            </a:endParaRPr>
          </a:p>
        </p:txBody>
      </p:sp>
      <p:cxnSp>
        <p:nvCxnSpPr>
          <p:cNvPr id="8" name="Straight Arrow Connector 7"/>
          <p:cNvCxnSpPr/>
          <p:nvPr/>
        </p:nvCxnSpPr>
        <p:spPr>
          <a:xfrm flipH="1" flipV="1">
            <a:off x="2442195" y="4110037"/>
            <a:ext cx="228600" cy="66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478707" y="4333875"/>
            <a:ext cx="228600" cy="156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721724" y="41148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721724" y="4343400"/>
            <a:ext cx="228600" cy="717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367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28" y="609600"/>
            <a:ext cx="11579384" cy="838200"/>
          </a:xfrm>
        </p:spPr>
        <p:txBody>
          <a:bodyPr>
            <a:normAutofit/>
          </a:bodyPr>
          <a:lstStyle/>
          <a:p>
            <a:pPr algn="l"/>
            <a:r>
              <a:rPr lang="en-US" sz="3200" dirty="0">
                <a:solidFill>
                  <a:schemeClr val="accent1"/>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Trends, Race/Ethnicity and Place of Origin</a:t>
            </a:r>
          </a:p>
        </p:txBody>
      </p:sp>
      <p:sp>
        <p:nvSpPr>
          <p:cNvPr id="4" name="Rectangle 3"/>
          <p:cNvSpPr/>
          <p:nvPr/>
        </p:nvSpPr>
        <p:spPr>
          <a:xfrm>
            <a:off x="609441" y="240269"/>
            <a:ext cx="18533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Demographic Deep Dive</a:t>
            </a:r>
          </a:p>
        </p:txBody>
      </p:sp>
      <p:sp>
        <p:nvSpPr>
          <p:cNvPr id="7" name="Rectangle 6"/>
          <p:cNvSpPr/>
          <p:nvPr/>
        </p:nvSpPr>
        <p:spPr>
          <a:xfrm>
            <a:off x="609441" y="1381780"/>
            <a:ext cx="10868369" cy="338554"/>
          </a:xfrm>
          <a:prstGeom prst="rect">
            <a:avLst/>
          </a:prstGeom>
        </p:spPr>
        <p:txBody>
          <a:bodyPr wrap="square">
            <a:spAutoFit/>
          </a:bodyPr>
          <a:lstStyle/>
          <a:p>
            <a:r>
              <a:rPr lang="en-US" sz="1600" dirty="0">
                <a:latin typeface="Helvetica" panose="020B0604020202020204" pitchFamily="34" charset="0"/>
                <a:cs typeface="Helvetica" panose="020B0604020202020204" pitchFamily="34" charset="0"/>
              </a:rPr>
              <a:t>Massachusetts population growth is driven by immigration and growth in diverse populations.</a:t>
            </a:r>
          </a:p>
        </p:txBody>
      </p:sp>
      <p:sp>
        <p:nvSpPr>
          <p:cNvPr id="10" name="Rectangle 9"/>
          <p:cNvSpPr/>
          <p:nvPr/>
        </p:nvSpPr>
        <p:spPr>
          <a:xfrm>
            <a:off x="609441" y="6400800"/>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Commonwealth Corporation via 2000 Census, 2012-2014 American Community Survey, PUMS. </a:t>
            </a:r>
          </a:p>
        </p:txBody>
      </p:sp>
      <p:graphicFrame>
        <p:nvGraphicFramePr>
          <p:cNvPr id="5" name="Table 4"/>
          <p:cNvGraphicFramePr>
            <a:graphicFrameLocks noGrp="1"/>
          </p:cNvGraphicFramePr>
          <p:nvPr>
            <p:extLst>
              <p:ext uri="{D42A27DB-BD31-4B8C-83A1-F6EECF244321}">
                <p14:modId xmlns:p14="http://schemas.microsoft.com/office/powerpoint/2010/main" val="1031180604"/>
              </p:ext>
            </p:extLst>
          </p:nvPr>
        </p:nvGraphicFramePr>
        <p:xfrm>
          <a:off x="684212" y="1981200"/>
          <a:ext cx="10134600" cy="4114804"/>
        </p:xfrm>
        <a:graphic>
          <a:graphicData uri="http://schemas.openxmlformats.org/drawingml/2006/table">
            <a:tbl>
              <a:tblPr>
                <a:tableStyleId>{5940675A-B579-460E-94D1-54222C63F5DA}</a:tableStyleId>
              </a:tblPr>
              <a:tblGrid>
                <a:gridCol w="2475627">
                  <a:extLst>
                    <a:ext uri="{9D8B030D-6E8A-4147-A177-3AD203B41FA5}">
                      <a16:colId xmlns:a16="http://schemas.microsoft.com/office/drawing/2014/main" xmlns="" val="20000"/>
                    </a:ext>
                  </a:extLst>
                </a:gridCol>
                <a:gridCol w="1392541">
                  <a:extLst>
                    <a:ext uri="{9D8B030D-6E8A-4147-A177-3AD203B41FA5}">
                      <a16:colId xmlns:a16="http://schemas.microsoft.com/office/drawing/2014/main" xmlns="" val="20001"/>
                    </a:ext>
                  </a:extLst>
                </a:gridCol>
                <a:gridCol w="1392541">
                  <a:extLst>
                    <a:ext uri="{9D8B030D-6E8A-4147-A177-3AD203B41FA5}">
                      <a16:colId xmlns:a16="http://schemas.microsoft.com/office/drawing/2014/main" xmlns="" val="20002"/>
                    </a:ext>
                  </a:extLst>
                </a:gridCol>
                <a:gridCol w="1392541">
                  <a:extLst>
                    <a:ext uri="{9D8B030D-6E8A-4147-A177-3AD203B41FA5}">
                      <a16:colId xmlns:a16="http://schemas.microsoft.com/office/drawing/2014/main" xmlns="" val="20003"/>
                    </a:ext>
                  </a:extLst>
                </a:gridCol>
                <a:gridCol w="1365928">
                  <a:extLst>
                    <a:ext uri="{9D8B030D-6E8A-4147-A177-3AD203B41FA5}">
                      <a16:colId xmlns:a16="http://schemas.microsoft.com/office/drawing/2014/main" xmlns="" val="20004"/>
                    </a:ext>
                  </a:extLst>
                </a:gridCol>
                <a:gridCol w="1057711">
                  <a:extLst>
                    <a:ext uri="{9D8B030D-6E8A-4147-A177-3AD203B41FA5}">
                      <a16:colId xmlns:a16="http://schemas.microsoft.com/office/drawing/2014/main" xmlns="" val="20005"/>
                    </a:ext>
                  </a:extLst>
                </a:gridCol>
                <a:gridCol w="1057711">
                  <a:extLst>
                    <a:ext uri="{9D8B030D-6E8A-4147-A177-3AD203B41FA5}">
                      <a16:colId xmlns:a16="http://schemas.microsoft.com/office/drawing/2014/main" xmlns="" val="20006"/>
                    </a:ext>
                  </a:extLst>
                </a:gridCol>
              </a:tblGrid>
              <a:tr h="951850">
                <a:tc>
                  <a:txBody>
                    <a:bodyPr/>
                    <a:lstStyle/>
                    <a:p>
                      <a:pPr algn="ctr" fontAlgn="b"/>
                      <a:r>
                        <a:rPr lang="en-US" sz="1100" u="none" strike="noStrike" dirty="0">
                          <a:effectLst/>
                          <a:latin typeface="Helvetica" panose="020B0604020202020204" pitchFamily="34" charset="0"/>
                          <a:cs typeface="Helvetica" panose="020B0604020202020204" pitchFamily="34" charset="0"/>
                        </a:rPr>
                        <a:t>Massachusetts</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2000</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2012-2014</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Share of Total Population 2012-2014</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Absolute Change</a:t>
                      </a:r>
                      <a:endParaRPr lang="en-US" sz="1100" b="1" i="1"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Percent Change</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Average Annual Growth Rate</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extLst>
                  <a:ext uri="{0D108BD9-81ED-4DB2-BD59-A6C34878D82A}">
                    <a16:rowId xmlns:a16="http://schemas.microsoft.com/office/drawing/2014/main" xmlns="" val="10000"/>
                  </a:ext>
                </a:extLst>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Total Population*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6,131,752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6,447,295</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100%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315,543</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5.1%</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0.4%</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xmlns="" val="10001"/>
                  </a:ext>
                </a:extLst>
              </a:tr>
              <a:tr h="250036">
                <a:tc>
                  <a:txBody>
                    <a:bodyPr/>
                    <a:lstStyle/>
                    <a:p>
                      <a:pPr algn="ctr" fontAlgn="b"/>
                      <a:r>
                        <a:rPr lang="en-US" sz="1100" u="none" strike="noStrike" dirty="0">
                          <a:effectLst/>
                          <a:latin typeface="Helvetica" panose="020B0604020202020204" pitchFamily="34" charset="0"/>
                          <a:cs typeface="Helvetica" panose="020B0604020202020204" pitchFamily="34" charset="0"/>
                        </a:rPr>
                        <a:t>Nativity</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extLst>
                  <a:ext uri="{0D108BD9-81ED-4DB2-BD59-A6C34878D82A}">
                    <a16:rowId xmlns:a16="http://schemas.microsoft.com/office/drawing/2014/main" xmlns="" val="10002"/>
                  </a:ext>
                </a:extLst>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Native Born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5,279,860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5,326,213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83%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46,353</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0.9%</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xmlns="" val="10003"/>
                  </a:ext>
                </a:extLst>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Foreign Born**</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851,892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1,121,082</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17%</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269,190</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31.6%</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xmlns="" val="10004"/>
                  </a:ext>
                </a:extLst>
              </a:tr>
              <a:tr h="250036">
                <a:tc>
                  <a:txBody>
                    <a:bodyPr/>
                    <a:lstStyle/>
                    <a:p>
                      <a:pPr algn="ctr" fontAlgn="b"/>
                      <a:r>
                        <a:rPr lang="en-US" sz="1100" u="none" strike="noStrike" dirty="0">
                          <a:effectLst/>
                          <a:latin typeface="Helvetica" panose="020B0604020202020204" pitchFamily="34" charset="0"/>
                          <a:cs typeface="Helvetica" panose="020B0604020202020204" pitchFamily="34" charset="0"/>
                        </a:rPr>
                        <a:t>Race/Ethnicity</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tc>
                  <a:txBody>
                    <a:bodyPr/>
                    <a:lstStyle/>
                    <a:p>
                      <a:pPr algn="ctr" fontAlgn="b"/>
                      <a:r>
                        <a:rPr lang="en-US" sz="1100" u="none" strike="noStrike" dirty="0">
                          <a:effectLst/>
                          <a:latin typeface="Helvetica" panose="020B0604020202020204" pitchFamily="34" charset="0"/>
                          <a:cs typeface="Helvetica" panose="020B0604020202020204" pitchFamily="34" charset="0"/>
                        </a:rPr>
                        <a:t> </a:t>
                      </a:r>
                      <a:endParaRPr lang="en-US" sz="1100" b="1" i="0" u="none" strike="noStrike" dirty="0">
                        <a:solidFill>
                          <a:srgbClr val="FFFFFF"/>
                        </a:solidFill>
                        <a:effectLst/>
                        <a:latin typeface="Helvetica" panose="020B0604020202020204" pitchFamily="34" charset="0"/>
                        <a:cs typeface="Helvetica" panose="020B0604020202020204" pitchFamily="34" charset="0"/>
                      </a:endParaRPr>
                    </a:p>
                  </a:txBody>
                  <a:tcPr marL="9525" marR="9525" marT="9525" marB="0" anchor="ctr">
                    <a:solidFill>
                      <a:schemeClr val="accent6"/>
                    </a:solidFill>
                  </a:tcPr>
                </a:tc>
                <a:extLst>
                  <a:ext uri="{0D108BD9-81ED-4DB2-BD59-A6C34878D82A}">
                    <a16:rowId xmlns:a16="http://schemas.microsoft.com/office/drawing/2014/main" xmlns="" val="10005"/>
                  </a:ext>
                </a:extLst>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White,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5,026,398</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4,817,401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75%</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-208,997</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-4.2%</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-0.3%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xmlns="" val="10006"/>
                  </a:ext>
                </a:extLst>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Black,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300,758</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407,723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106,965</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35.6%</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2.4%</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xmlns="" val="10007"/>
                  </a:ext>
                </a:extLst>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Asian,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224,242</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375,130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a:effectLst/>
                          <a:latin typeface="Helvetica" panose="020B0604020202020204" pitchFamily="34" charset="0"/>
                          <a:cs typeface="Helvetica" panose="020B0604020202020204" pitchFamily="34" charset="0"/>
                        </a:rPr>
                        <a:t>150,888</a:t>
                      </a:r>
                      <a:endParaRPr lang="en-US" sz="1100" b="1" i="1"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67.3%</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4.0%</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xmlns="" val="10008"/>
                  </a:ext>
                </a:extLst>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412,496</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678,193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11%</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265,697</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64.4%</a:t>
                      </a:r>
                      <a:endParaRPr lang="en-US" sz="1100" b="1"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3.9%</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xmlns="" val="10009"/>
                  </a:ext>
                </a:extLst>
              </a:tr>
              <a:tr h="250036">
                <a:tc>
                  <a:txBody>
                    <a:bodyPr/>
                    <a:lstStyle/>
                    <a:p>
                      <a:pPr algn="l" fontAlgn="b"/>
                      <a:r>
                        <a:rPr lang="en-US" sz="1100" u="none" strike="noStrike" dirty="0">
                          <a:effectLst/>
                          <a:latin typeface="Helvetica" panose="020B0604020202020204" pitchFamily="34" charset="0"/>
                          <a:cs typeface="Helvetica" panose="020B0604020202020204" pitchFamily="34" charset="0"/>
                        </a:rPr>
                        <a:t>Other race, non-Hispanic</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167,858</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168,848</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a:effectLst/>
                          <a:latin typeface="Helvetica" panose="020B0604020202020204" pitchFamily="34" charset="0"/>
                          <a:cs typeface="Helvetica" panose="020B0604020202020204" pitchFamily="34" charset="0"/>
                        </a:rPr>
                        <a:t>3%</a:t>
                      </a:r>
                      <a:endParaRPr lang="en-US" sz="11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b="1" i="1" u="none" strike="noStrike" dirty="0">
                          <a:effectLst/>
                          <a:latin typeface="Helvetica" panose="020B0604020202020204" pitchFamily="34" charset="0"/>
                          <a:cs typeface="Helvetica" panose="020B0604020202020204" pitchFamily="34" charset="0"/>
                        </a:rPr>
                        <a:t>990</a:t>
                      </a:r>
                      <a:endParaRPr lang="en-US" sz="1100" b="1" i="1"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0.6%</a:t>
                      </a:r>
                      <a:endParaRPr lang="en-US" sz="1100" b="1"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ctr" fontAlgn="b"/>
                      <a:r>
                        <a:rPr lang="en-US" sz="1100" u="none" strike="noStrike" dirty="0">
                          <a:effectLst/>
                          <a:latin typeface="Helvetica" panose="020B0604020202020204" pitchFamily="34" charset="0"/>
                          <a:cs typeface="Helvetica" panose="020B0604020202020204" pitchFamily="34" charset="0"/>
                        </a:rPr>
                        <a:t>0.0%</a:t>
                      </a:r>
                      <a:endParaRPr lang="en-US" sz="11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xmlns="" val="10010"/>
                  </a:ext>
                </a:extLst>
              </a:tr>
              <a:tr h="250036">
                <a:tc>
                  <a:txBody>
                    <a:bodyPr/>
                    <a:lstStyle/>
                    <a:p>
                      <a:pPr algn="l" fontAlgn="b"/>
                      <a:r>
                        <a:rPr lang="en-US" sz="1000" u="none" strike="noStrike" dirty="0">
                          <a:effectLst/>
                          <a:latin typeface="Helvetica" panose="020B0604020202020204" pitchFamily="34" charset="0"/>
                          <a:cs typeface="Helvetica" panose="020B0604020202020204" pitchFamily="34" charset="0"/>
                        </a:rPr>
                        <a:t>*Civilian non-institutional population</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a:txBody>
                    <a:bodyPr/>
                    <a:lstStyle/>
                    <a:p>
                      <a:pPr algn="l" fontAlgn="b"/>
                      <a:r>
                        <a:rPr lang="en-US" sz="1000" u="none" strike="noStrike">
                          <a:effectLst/>
                          <a:latin typeface="Helvetica" panose="020B0604020202020204" pitchFamily="34" charset="0"/>
                          <a:cs typeface="Helvetica" panose="020B0604020202020204" pitchFamily="34" charset="0"/>
                        </a:rPr>
                        <a:t> </a:t>
                      </a:r>
                      <a:endParaRPr lang="en-US" sz="1000" b="0" i="0" u="none" strike="noStrike">
                        <a:solidFill>
                          <a:srgbClr val="000000"/>
                        </a:solidFill>
                        <a:effectLst/>
                        <a:latin typeface="Helvetica" panose="020B0604020202020204" pitchFamily="34" charset="0"/>
                        <a:cs typeface="Helvetica" panose="020B0604020202020204" pitchFamily="34" charset="0"/>
                      </a:endParaRPr>
                    </a:p>
                  </a:txBody>
                  <a:tcPr marL="9525" marR="9525" marT="9525" marB="0" anchor="ctr"/>
                </a:tc>
                <a:extLst>
                  <a:ext uri="{0D108BD9-81ED-4DB2-BD59-A6C34878D82A}">
                    <a16:rowId xmlns:a16="http://schemas.microsoft.com/office/drawing/2014/main" xmlns="" val="10011"/>
                  </a:ext>
                </a:extLst>
              </a:tr>
              <a:tr h="412558">
                <a:tc gridSpan="7">
                  <a:txBody>
                    <a:bodyPr/>
                    <a:lstStyle/>
                    <a:p>
                      <a:pPr algn="l" fontAlgn="b"/>
                      <a:r>
                        <a:rPr lang="en-US" sz="1000" u="none" strike="noStrike" dirty="0">
                          <a:effectLst/>
                          <a:latin typeface="Helvetica" panose="020B0604020202020204" pitchFamily="34" charset="0"/>
                          <a:cs typeface="Helvetica" panose="020B0604020202020204" pitchFamily="34" charset="0"/>
                        </a:rPr>
                        <a:t>**Foreign born is defined here as those born outside of the 50 states and the District of Columbia, who was not born to American parents abroad, and people born in Puerto Rico and other U.S. territories.</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bl>
          </a:graphicData>
        </a:graphic>
      </p:graphicFrame>
      <p:sp>
        <p:nvSpPr>
          <p:cNvPr id="6" name="Slide Number Placeholder 5"/>
          <p:cNvSpPr>
            <a:spLocks noGrp="1"/>
          </p:cNvSpPr>
          <p:nvPr>
            <p:ph type="sldNum" sz="quarter" idx="12"/>
          </p:nvPr>
        </p:nvSpPr>
        <p:spPr/>
        <p:txBody>
          <a:bodyPr/>
          <a:lstStyle/>
          <a:p>
            <a:fld id="{103F95D0-111C-45BF-9CB9-32C5136DAE99}" type="slidenum">
              <a:rPr lang="en-US" smtClean="0"/>
              <a:t>12</a:t>
            </a:fld>
            <a:endParaRPr lang="en-US"/>
          </a:p>
        </p:txBody>
      </p:sp>
    </p:spTree>
    <p:extLst>
      <p:ext uri="{BB962C8B-B14F-4D97-AF65-F5344CB8AC3E}">
        <p14:creationId xmlns:p14="http://schemas.microsoft.com/office/powerpoint/2010/main" val="4243685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a:solidFill>
                  <a:srgbClr val="00B050"/>
                </a:solidFill>
                <a:latin typeface="Helvetica" panose="020B0604020202020204" pitchFamily="34" charset="0"/>
                <a:cs typeface="Helvetica" panose="020B0604020202020204" pitchFamily="34" charset="0"/>
              </a:rPr>
              <a:t>Regional</a:t>
            </a:r>
            <a:r>
              <a:rPr lang="en-US" sz="3200" dirty="0">
                <a:latin typeface="Helvetica" panose="020B0604020202020204" pitchFamily="34" charset="0"/>
                <a:cs typeface="Helvetica" panose="020B0604020202020204" pitchFamily="34" charset="0"/>
              </a:rPr>
              <a:t> Trends, Race/Ethnicity</a:t>
            </a:r>
          </a:p>
        </p:txBody>
      </p:sp>
      <p:sp>
        <p:nvSpPr>
          <p:cNvPr id="4" name="Rectangle 3"/>
          <p:cNvSpPr/>
          <p:nvPr/>
        </p:nvSpPr>
        <p:spPr>
          <a:xfrm>
            <a:off x="609441" y="240269"/>
            <a:ext cx="18533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Demographic Deep Dive</a:t>
            </a:r>
          </a:p>
        </p:txBody>
      </p:sp>
      <p:sp>
        <p:nvSpPr>
          <p:cNvPr id="7" name="Rectangle 6"/>
          <p:cNvSpPr/>
          <p:nvPr/>
        </p:nvSpPr>
        <p:spPr>
          <a:xfrm>
            <a:off x="531812" y="13716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total population in the Northeast has increased slightly over the past ten years, and the strongest growth has been among minority populations.</a:t>
            </a:r>
          </a:p>
        </p:txBody>
      </p:sp>
      <p:sp>
        <p:nvSpPr>
          <p:cNvPr id="10" name="Rectangle 9"/>
          <p:cNvSpPr/>
          <p:nvPr/>
        </p:nvSpPr>
        <p:spPr>
          <a:xfrm>
            <a:off x="531812" y="6400800"/>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American Community Survey, Selected Characteristics of the Total and Native Populations of the United States, 5 Year Averages 2011-2015 </a:t>
            </a:r>
          </a:p>
        </p:txBody>
      </p:sp>
      <p:graphicFrame>
        <p:nvGraphicFramePr>
          <p:cNvPr id="18" name="Chart 17"/>
          <p:cNvGraphicFramePr>
            <a:graphicFrameLocks/>
          </p:cNvGraphicFramePr>
          <p:nvPr>
            <p:extLst>
              <p:ext uri="{D42A27DB-BD31-4B8C-83A1-F6EECF244321}">
                <p14:modId xmlns:p14="http://schemas.microsoft.com/office/powerpoint/2010/main" val="1647163862"/>
              </p:ext>
            </p:extLst>
          </p:nvPr>
        </p:nvGraphicFramePr>
        <p:xfrm>
          <a:off x="22367195" y="722540"/>
          <a:ext cx="4571999"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9"/>
          <p:cNvSpPr txBox="1"/>
          <p:nvPr/>
        </p:nvSpPr>
        <p:spPr>
          <a:xfrm>
            <a:off x="7008812" y="1905000"/>
            <a:ext cx="2895599" cy="461665"/>
          </a:xfrm>
          <a:prstGeom prst="rect">
            <a:avLst/>
          </a:prstGeom>
          <a:no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dirty="0">
                <a:latin typeface="Helvetica" panose="020B0604020202020204" pitchFamily="34" charset="0"/>
                <a:cs typeface="Helvetica" panose="020B0604020202020204" pitchFamily="34" charset="0"/>
              </a:rPr>
              <a:t>Total Population Estimate: 1,049,766 </a:t>
            </a:r>
          </a:p>
          <a:p>
            <a:pPr algn="ctr"/>
            <a:r>
              <a:rPr lang="en-US" sz="1200" dirty="0">
                <a:latin typeface="Helvetica" panose="020B0604020202020204" pitchFamily="34" charset="0"/>
                <a:cs typeface="Helvetica" panose="020B0604020202020204" pitchFamily="34" charset="0"/>
              </a:rPr>
              <a:t> 2011-2015 Average </a:t>
            </a:r>
          </a:p>
        </p:txBody>
      </p:sp>
      <p:sp>
        <p:nvSpPr>
          <p:cNvPr id="11" name="TextBox 10"/>
          <p:cNvSpPr txBox="1"/>
          <p:nvPr/>
        </p:nvSpPr>
        <p:spPr>
          <a:xfrm>
            <a:off x="10752515" y="2924889"/>
            <a:ext cx="342900" cy="46166"/>
          </a:xfrm>
          <a:prstGeom prst="rect">
            <a:avLst/>
          </a:prstGeom>
          <a:solidFill>
            <a:schemeClr val="accent6"/>
          </a:solidFill>
        </p:spPr>
        <p:txBody>
          <a:bodyPr wrap="square" rtlCol="0">
            <a:spAutoFit/>
          </a:bodyPr>
          <a:lstStyle/>
          <a:p>
            <a:endParaRPr lang="en-US" dirty="0"/>
          </a:p>
        </p:txBody>
      </p:sp>
      <p:sp>
        <p:nvSpPr>
          <p:cNvPr id="13" name="TextBox 12"/>
          <p:cNvSpPr txBox="1"/>
          <p:nvPr/>
        </p:nvSpPr>
        <p:spPr>
          <a:xfrm>
            <a:off x="11021004" y="2832556"/>
            <a:ext cx="425116" cy="215444"/>
          </a:xfrm>
          <a:prstGeom prst="rect">
            <a:avLst/>
          </a:prstGeom>
          <a:noFill/>
        </p:spPr>
        <p:txBody>
          <a:bodyPr wrap="none" rtlCol="0">
            <a:spAutoFit/>
          </a:bodyPr>
          <a:lstStyle/>
          <a:p>
            <a:r>
              <a:rPr lang="en-US" sz="800" dirty="0">
                <a:latin typeface="Helvetica" panose="020B0604020202020204" pitchFamily="34" charset="0"/>
                <a:cs typeface="Helvetica" panose="020B0604020202020204" pitchFamily="34" charset="0"/>
              </a:rPr>
              <a:t>Race</a:t>
            </a:r>
          </a:p>
        </p:txBody>
      </p:sp>
      <p:sp>
        <p:nvSpPr>
          <p:cNvPr id="14" name="TextBox 13"/>
          <p:cNvSpPr txBox="1"/>
          <p:nvPr/>
        </p:nvSpPr>
        <p:spPr>
          <a:xfrm>
            <a:off x="10742612" y="3077289"/>
            <a:ext cx="342900" cy="46166"/>
          </a:xfrm>
          <a:prstGeom prst="rect">
            <a:avLst/>
          </a:prstGeom>
          <a:pattFill prst="wdUpDiag">
            <a:fgClr>
              <a:schemeClr val="accent6"/>
            </a:fgClr>
            <a:bgClr>
              <a:schemeClr val="bg1"/>
            </a:bgClr>
          </a:pattFill>
        </p:spPr>
        <p:txBody>
          <a:bodyPr wrap="square" rtlCol="0">
            <a:spAutoFit/>
          </a:bodyPr>
          <a:lstStyle/>
          <a:p>
            <a:endParaRPr lang="en-US" dirty="0"/>
          </a:p>
        </p:txBody>
      </p:sp>
      <p:sp>
        <p:nvSpPr>
          <p:cNvPr id="15" name="TextBox 14"/>
          <p:cNvSpPr txBox="1"/>
          <p:nvPr/>
        </p:nvSpPr>
        <p:spPr>
          <a:xfrm>
            <a:off x="11034813" y="2984956"/>
            <a:ext cx="574196" cy="215444"/>
          </a:xfrm>
          <a:prstGeom prst="rect">
            <a:avLst/>
          </a:prstGeom>
          <a:noFill/>
        </p:spPr>
        <p:txBody>
          <a:bodyPr wrap="none" rtlCol="0">
            <a:spAutoFit/>
          </a:bodyPr>
          <a:lstStyle/>
          <a:p>
            <a:r>
              <a:rPr lang="en-US" sz="800" dirty="0">
                <a:latin typeface="Helvetica" panose="020B0604020202020204" pitchFamily="34" charset="0"/>
                <a:cs typeface="Helvetica" panose="020B0604020202020204" pitchFamily="34" charset="0"/>
              </a:rPr>
              <a:t>Ethnicity</a:t>
            </a:r>
          </a:p>
        </p:txBody>
      </p:sp>
      <p:sp>
        <p:nvSpPr>
          <p:cNvPr id="5" name="Slide Number Placeholder 4"/>
          <p:cNvSpPr>
            <a:spLocks noGrp="1"/>
          </p:cNvSpPr>
          <p:nvPr>
            <p:ph type="sldNum" sz="quarter" idx="12"/>
          </p:nvPr>
        </p:nvSpPr>
        <p:spPr/>
        <p:txBody>
          <a:bodyPr/>
          <a:lstStyle/>
          <a:p>
            <a:fld id="{103F95D0-111C-45BF-9CB9-32C5136DAE99}" type="slidenum">
              <a:rPr lang="en-US" smtClean="0"/>
              <a:t>13</a:t>
            </a:fld>
            <a:endParaRPr lang="en-US"/>
          </a:p>
        </p:txBody>
      </p:sp>
      <p:graphicFrame>
        <p:nvGraphicFramePr>
          <p:cNvPr id="17" name="Chart 16"/>
          <p:cNvGraphicFramePr>
            <a:graphicFrameLocks/>
          </p:cNvGraphicFramePr>
          <p:nvPr>
            <p:extLst>
              <p:ext uri="{D42A27DB-BD31-4B8C-83A1-F6EECF244321}">
                <p14:modId xmlns:p14="http://schemas.microsoft.com/office/powerpoint/2010/main" val="3345335019"/>
              </p:ext>
            </p:extLst>
          </p:nvPr>
        </p:nvGraphicFramePr>
        <p:xfrm>
          <a:off x="609441" y="4114800"/>
          <a:ext cx="4189571"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2531892448"/>
              </p:ext>
            </p:extLst>
          </p:nvPr>
        </p:nvGraphicFramePr>
        <p:xfrm>
          <a:off x="609441" y="1905000"/>
          <a:ext cx="4189571"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453482145"/>
              </p:ext>
            </p:extLst>
          </p:nvPr>
        </p:nvGraphicFramePr>
        <p:xfrm>
          <a:off x="4971300" y="2514600"/>
          <a:ext cx="6685711" cy="3886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60273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a:solidFill>
                  <a:srgbClr val="00B050"/>
                </a:solidFill>
                <a:latin typeface="Helvetica" panose="020B0604020202020204" pitchFamily="34" charset="0"/>
                <a:cs typeface="Helvetica" panose="020B0604020202020204" pitchFamily="34" charset="0"/>
              </a:rPr>
              <a:t>Regional</a:t>
            </a:r>
            <a:r>
              <a:rPr lang="en-US" sz="3200" dirty="0">
                <a:latin typeface="Helvetica" panose="020B0604020202020204" pitchFamily="34" charset="0"/>
                <a:cs typeface="Helvetica" panose="020B0604020202020204" pitchFamily="34" charset="0"/>
              </a:rPr>
              <a:t> Trends, Place of Origin</a:t>
            </a:r>
          </a:p>
        </p:txBody>
      </p:sp>
      <p:sp>
        <p:nvSpPr>
          <p:cNvPr id="4" name="Rectangle 3"/>
          <p:cNvSpPr/>
          <p:nvPr/>
        </p:nvSpPr>
        <p:spPr>
          <a:xfrm>
            <a:off x="609441" y="240269"/>
            <a:ext cx="18533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Demographic Deep Dive</a:t>
            </a:r>
          </a:p>
        </p:txBody>
      </p:sp>
      <p:sp>
        <p:nvSpPr>
          <p:cNvPr id="7" name="Rectangle 6"/>
          <p:cNvSpPr/>
          <p:nvPr/>
        </p:nvSpPr>
        <p:spPr>
          <a:xfrm>
            <a:off x="531812" y="14478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About 2/3 of the Northeast was born locally. The share of foreign-born residents has increased by 8%, while out of state migrants have not increased.</a:t>
            </a:r>
          </a:p>
        </p:txBody>
      </p:sp>
      <p:sp>
        <p:nvSpPr>
          <p:cNvPr id="10" name="Rectangle 9"/>
          <p:cNvSpPr/>
          <p:nvPr/>
        </p:nvSpPr>
        <p:spPr>
          <a:xfrm>
            <a:off x="531812" y="6400800"/>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American Community Survey, Selected Characteristics of the Total and Native Populations of the United States, 5 Year Averages 2011-2015 </a:t>
            </a:r>
          </a:p>
        </p:txBody>
      </p:sp>
      <p:sp>
        <p:nvSpPr>
          <p:cNvPr id="5" name="Slide Number Placeholder 4"/>
          <p:cNvSpPr>
            <a:spLocks noGrp="1"/>
          </p:cNvSpPr>
          <p:nvPr>
            <p:ph type="sldNum" sz="quarter" idx="12"/>
          </p:nvPr>
        </p:nvSpPr>
        <p:spPr/>
        <p:txBody>
          <a:bodyPr/>
          <a:lstStyle/>
          <a:p>
            <a:fld id="{103F95D0-111C-45BF-9CB9-32C5136DAE99}" type="slidenum">
              <a:rPr lang="en-US" smtClean="0"/>
              <a:t>14</a:t>
            </a:fld>
            <a:endParaRPr lang="en-US"/>
          </a:p>
        </p:txBody>
      </p:sp>
      <p:graphicFrame>
        <p:nvGraphicFramePr>
          <p:cNvPr id="13" name="Chart 12"/>
          <p:cNvGraphicFramePr>
            <a:graphicFrameLocks/>
          </p:cNvGraphicFramePr>
          <p:nvPr>
            <p:extLst>
              <p:ext uri="{D42A27DB-BD31-4B8C-83A1-F6EECF244321}">
                <p14:modId xmlns:p14="http://schemas.microsoft.com/office/powerpoint/2010/main" val="4171330990"/>
              </p:ext>
            </p:extLst>
          </p:nvPr>
        </p:nvGraphicFramePr>
        <p:xfrm>
          <a:off x="609440" y="1981200"/>
          <a:ext cx="4951572"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609697635"/>
              </p:ext>
            </p:extLst>
          </p:nvPr>
        </p:nvGraphicFramePr>
        <p:xfrm>
          <a:off x="5737546" y="1981200"/>
          <a:ext cx="5462266" cy="4191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5259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609600"/>
            <a:ext cx="11579384" cy="838200"/>
          </a:xfrm>
        </p:spPr>
        <p:txBody>
          <a:bodyPr>
            <a:normAutofit/>
          </a:bodyPr>
          <a:lstStyle/>
          <a:p>
            <a:pPr algn="l"/>
            <a:r>
              <a:rPr lang="en-US" sz="3200" dirty="0">
                <a:solidFill>
                  <a:srgbClr val="00B050"/>
                </a:solidFill>
                <a:latin typeface="Helvetica" panose="020B0604020202020204" pitchFamily="34" charset="0"/>
                <a:cs typeface="Helvetica" panose="020B0604020202020204" pitchFamily="34" charset="0"/>
              </a:rPr>
              <a:t>Regional</a:t>
            </a:r>
            <a:r>
              <a:rPr lang="en-US" sz="3200" dirty="0">
                <a:latin typeface="Helvetica" panose="020B0604020202020204" pitchFamily="34" charset="0"/>
                <a:cs typeface="Helvetica" panose="020B0604020202020204" pitchFamily="34" charset="0"/>
              </a:rPr>
              <a:t> Trends, Education</a:t>
            </a:r>
          </a:p>
        </p:txBody>
      </p:sp>
      <p:sp>
        <p:nvSpPr>
          <p:cNvPr id="4" name="Rectangle 3"/>
          <p:cNvSpPr/>
          <p:nvPr/>
        </p:nvSpPr>
        <p:spPr>
          <a:xfrm>
            <a:off x="609441" y="240269"/>
            <a:ext cx="18533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Demographic Deep Dive</a:t>
            </a:r>
          </a:p>
        </p:txBody>
      </p:sp>
      <p:sp>
        <p:nvSpPr>
          <p:cNvPr id="7" name="Rectangle 6"/>
          <p:cNvSpPr/>
          <p:nvPr/>
        </p:nvSpPr>
        <p:spPr>
          <a:xfrm>
            <a:off x="531812" y="14478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Although much of the Northeast is highly educated, a significant portion of residents require language or basic skill remediation.</a:t>
            </a:r>
          </a:p>
        </p:txBody>
      </p:sp>
      <p:sp>
        <p:nvSpPr>
          <p:cNvPr id="10" name="Rectangle 9"/>
          <p:cNvSpPr/>
          <p:nvPr/>
        </p:nvSpPr>
        <p:spPr>
          <a:xfrm>
            <a:off x="609441" y="6400800"/>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American Community Survey 5 Year Averages 2011-2015 </a:t>
            </a:r>
          </a:p>
        </p:txBody>
      </p:sp>
      <p:sp>
        <p:nvSpPr>
          <p:cNvPr id="5" name="Slide Number Placeholder 4"/>
          <p:cNvSpPr>
            <a:spLocks noGrp="1"/>
          </p:cNvSpPr>
          <p:nvPr>
            <p:ph type="sldNum" sz="quarter" idx="12"/>
          </p:nvPr>
        </p:nvSpPr>
        <p:spPr/>
        <p:txBody>
          <a:bodyPr/>
          <a:lstStyle/>
          <a:p>
            <a:fld id="{103F95D0-111C-45BF-9CB9-32C5136DAE99}" type="slidenum">
              <a:rPr lang="en-US" smtClean="0"/>
              <a:t>15</a:t>
            </a:fld>
            <a:endParaRPr lang="en-US"/>
          </a:p>
        </p:txBody>
      </p:sp>
      <p:sp>
        <p:nvSpPr>
          <p:cNvPr id="11" name="TextBox 10"/>
          <p:cNvSpPr txBox="1"/>
          <p:nvPr/>
        </p:nvSpPr>
        <p:spPr>
          <a:xfrm>
            <a:off x="1141412" y="5775347"/>
            <a:ext cx="3816750" cy="338554"/>
          </a:xfrm>
          <a:prstGeom prst="rect">
            <a:avLst/>
          </a:prstGeom>
          <a:noFill/>
        </p:spPr>
        <p:txBody>
          <a:bodyPr wrap="none" rtlCol="0">
            <a:spAutoFit/>
          </a:bodyPr>
          <a:lstStyle/>
          <a:p>
            <a:r>
              <a:rPr lang="en-US" sz="1600" dirty="0">
                <a:latin typeface="Helvetica" panose="020B0604020202020204" pitchFamily="34" charset="0"/>
                <a:cs typeface="Helvetica" panose="020B0604020202020204" pitchFamily="34" charset="0"/>
              </a:rPr>
              <a:t>Total Population Estimate, 25+: 756,507</a:t>
            </a:r>
          </a:p>
        </p:txBody>
      </p:sp>
      <p:sp>
        <p:nvSpPr>
          <p:cNvPr id="14" name="TextBox 13"/>
          <p:cNvSpPr txBox="1"/>
          <p:nvPr/>
        </p:nvSpPr>
        <p:spPr>
          <a:xfrm>
            <a:off x="6692899" y="5775347"/>
            <a:ext cx="3816750" cy="338554"/>
          </a:xfrm>
          <a:prstGeom prst="rect">
            <a:avLst/>
          </a:prstGeom>
          <a:noFill/>
        </p:spPr>
        <p:txBody>
          <a:bodyPr wrap="none" rtlCol="0">
            <a:spAutoFit/>
          </a:bodyPr>
          <a:lstStyle/>
          <a:p>
            <a:r>
              <a:rPr lang="en-US" sz="1600" dirty="0">
                <a:latin typeface="Helvetica" panose="020B0604020202020204" pitchFamily="34" charset="0"/>
                <a:cs typeface="Helvetica" panose="020B0604020202020204" pitchFamily="34" charset="0"/>
              </a:rPr>
              <a:t>Total Population Estimate, 18+: 860,885</a:t>
            </a:r>
          </a:p>
        </p:txBody>
      </p:sp>
      <p:graphicFrame>
        <p:nvGraphicFramePr>
          <p:cNvPr id="13" name="Chart 12"/>
          <p:cNvGraphicFramePr>
            <a:graphicFrameLocks/>
          </p:cNvGraphicFramePr>
          <p:nvPr>
            <p:extLst>
              <p:ext uri="{D42A27DB-BD31-4B8C-83A1-F6EECF244321}">
                <p14:modId xmlns:p14="http://schemas.microsoft.com/office/powerpoint/2010/main" val="3921961964"/>
              </p:ext>
            </p:extLst>
          </p:nvPr>
        </p:nvGraphicFramePr>
        <p:xfrm>
          <a:off x="5805362" y="2057400"/>
          <a:ext cx="5089650"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481537533"/>
              </p:ext>
            </p:extLst>
          </p:nvPr>
        </p:nvGraphicFramePr>
        <p:xfrm>
          <a:off x="609441" y="2057400"/>
          <a:ext cx="4800600"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7625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00B050"/>
                </a:solidFill>
                <a:latin typeface="Helvetica" panose="020B0604020202020204" pitchFamily="34" charset="0"/>
                <a:cs typeface="Helvetica" panose="020B0604020202020204" pitchFamily="34" charset="0"/>
              </a:rPr>
              <a:t>Regional</a:t>
            </a:r>
            <a:r>
              <a:rPr lang="en-US" sz="3200" dirty="0">
                <a:latin typeface="Helvetica" panose="020B0604020202020204" pitchFamily="34" charset="0"/>
                <a:cs typeface="Helvetica" panose="020B0604020202020204" pitchFamily="34" charset="0"/>
              </a:rPr>
              <a:t> Commuter Patterns</a:t>
            </a:r>
          </a:p>
        </p:txBody>
      </p:sp>
      <p:sp>
        <p:nvSpPr>
          <p:cNvPr id="3" name="Content Placeholder 2"/>
          <p:cNvSpPr>
            <a:spLocks noGrp="1"/>
          </p:cNvSpPr>
          <p:nvPr>
            <p:ph idx="1"/>
          </p:nvPr>
        </p:nvSpPr>
        <p:spPr>
          <a:xfrm>
            <a:off x="725296" y="1447801"/>
            <a:ext cx="10969943" cy="380999"/>
          </a:xfrm>
        </p:spPr>
        <p:txBody>
          <a:bodyPr>
            <a:noAutofit/>
          </a:bodyPr>
          <a:lstStyle/>
          <a:p>
            <a:pPr marL="0" indent="0">
              <a:buNone/>
            </a:pPr>
            <a:r>
              <a:rPr lang="en-US" sz="1600" dirty="0">
                <a:latin typeface="Helvetica" panose="020B0604020202020204" pitchFamily="34" charset="0"/>
                <a:cs typeface="Helvetica" panose="020B0604020202020204" pitchFamily="34" charset="0"/>
              </a:rPr>
              <a:t>Northeast employers face a net loss of 77,120 employees who leave the region for work.</a:t>
            </a:r>
          </a:p>
        </p:txBody>
      </p:sp>
      <p:sp>
        <p:nvSpPr>
          <p:cNvPr id="5" name="Rectangle 4"/>
          <p:cNvSpPr/>
          <p:nvPr/>
        </p:nvSpPr>
        <p:spPr>
          <a:xfrm>
            <a:off x="684212" y="6322368"/>
            <a:ext cx="10210800" cy="230832"/>
          </a:xfrm>
          <a:prstGeom prst="rect">
            <a:avLst/>
          </a:prstGeom>
        </p:spPr>
        <p:txBody>
          <a:bodyPr wrap="square">
            <a:spAutoFit/>
          </a:bodyPr>
          <a:lstStyle/>
          <a:p>
            <a:pPr fontAlgn="b"/>
            <a:r>
              <a:rPr lang="en-US" sz="900" u="none" strike="noStrike" dirty="0">
                <a:effectLst/>
                <a:latin typeface="Helvetica" panose="020B0604020202020204" pitchFamily="34" charset="0"/>
                <a:cs typeface="Helvetica" panose="020B0604020202020204" pitchFamily="34" charset="0"/>
              </a:rPr>
              <a:t>U.S. Census Bureau, </a:t>
            </a:r>
            <a:r>
              <a:rPr lang="en-US" sz="900" u="none" strike="noStrike" dirty="0" err="1">
                <a:effectLst/>
                <a:latin typeface="Helvetica" panose="020B0604020202020204" pitchFamily="34" charset="0"/>
                <a:cs typeface="Helvetica" panose="020B0604020202020204" pitchFamily="34" charset="0"/>
              </a:rPr>
              <a:t>OnTheMap</a:t>
            </a:r>
            <a:r>
              <a:rPr lang="en-US" sz="900" u="none" strike="noStrike" dirty="0">
                <a:effectLst/>
                <a:latin typeface="Helvetica" panose="020B0604020202020204" pitchFamily="34" charset="0"/>
                <a:cs typeface="Helvetica" panose="020B0604020202020204" pitchFamily="34" charset="0"/>
              </a:rPr>
              <a:t> Application and LEHD Origin-Destination Employment Statistics (Beginning of Quarter Employment, 2nd Quarter of 2002-2014).</a:t>
            </a:r>
            <a:endParaRPr lang="en-US" sz="900" b="0" i="0" u="none" strike="noStrike" dirty="0">
              <a:effectLst/>
              <a:latin typeface="Helvetica" panose="020B0604020202020204" pitchFamily="34" charset="0"/>
              <a:cs typeface="Helvetica" panose="020B0604020202020204" pitchFamily="34" charset="0"/>
            </a:endParaRPr>
          </a:p>
        </p:txBody>
      </p:sp>
      <p:sp>
        <p:nvSpPr>
          <p:cNvPr id="7" name="Rectangle 6"/>
          <p:cNvSpPr/>
          <p:nvPr/>
        </p:nvSpPr>
        <p:spPr>
          <a:xfrm>
            <a:off x="659620" y="240269"/>
            <a:ext cx="18533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Demographic Deep Dive</a:t>
            </a:r>
          </a:p>
        </p:txBody>
      </p:sp>
      <p:sp>
        <p:nvSpPr>
          <p:cNvPr id="4" name="TextBox 3"/>
          <p:cNvSpPr txBox="1"/>
          <p:nvPr/>
        </p:nvSpPr>
        <p:spPr>
          <a:xfrm>
            <a:off x="1131118" y="3663696"/>
            <a:ext cx="3634329" cy="646331"/>
          </a:xfrm>
          <a:prstGeom prst="rect">
            <a:avLst/>
          </a:prstGeom>
          <a:noFill/>
          <a:ln>
            <a:solidFill>
              <a:schemeClr val="tx1"/>
            </a:solidFill>
          </a:ln>
        </p:spPr>
        <p:txBody>
          <a:bodyPr wrap="none" rtlCol="0">
            <a:spAutoFit/>
          </a:bodyPr>
          <a:lstStyle/>
          <a:p>
            <a:pPr algn="ctr"/>
            <a:r>
              <a:rPr lang="en-US" i="1" dirty="0">
                <a:latin typeface="Helvetica" panose="020B0604020202020204" pitchFamily="34" charset="0"/>
                <a:cs typeface="Helvetica" panose="020B0604020202020204" pitchFamily="34" charset="0"/>
              </a:rPr>
              <a:t>237,933</a:t>
            </a:r>
          </a:p>
          <a:p>
            <a:pPr algn="ctr"/>
            <a:r>
              <a:rPr lang="en-US" dirty="0">
                <a:latin typeface="Helvetica" panose="020B0604020202020204" pitchFamily="34" charset="0"/>
                <a:cs typeface="Helvetica" panose="020B0604020202020204" pitchFamily="34" charset="0"/>
              </a:rPr>
              <a:t>Living and Employed </a:t>
            </a:r>
            <a:r>
              <a:rPr lang="en-US">
                <a:latin typeface="Helvetica" panose="020B0604020202020204" pitchFamily="34" charset="0"/>
                <a:cs typeface="Helvetica" panose="020B0604020202020204" pitchFamily="34" charset="0"/>
              </a:rPr>
              <a:t>in Northeast</a:t>
            </a:r>
            <a:endParaRPr lang="en-US" dirty="0">
              <a:latin typeface="Helvetica" panose="020B0604020202020204" pitchFamily="34" charset="0"/>
              <a:cs typeface="Helvetica" panose="020B0604020202020204" pitchFamily="34" charset="0"/>
            </a:endParaRPr>
          </a:p>
        </p:txBody>
      </p:sp>
      <p:sp>
        <p:nvSpPr>
          <p:cNvPr id="8" name="Right Arrow 7"/>
          <p:cNvSpPr/>
          <p:nvPr/>
        </p:nvSpPr>
        <p:spPr>
          <a:xfrm>
            <a:off x="5000538" y="4267200"/>
            <a:ext cx="5208674" cy="1600200"/>
          </a:xfrm>
          <a:prstGeom prst="rightArrow">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anose="020B0604020202020204" pitchFamily="34" charset="0"/>
                <a:cs typeface="Helvetica" panose="020B0604020202020204" pitchFamily="34" charset="0"/>
              </a:rPr>
              <a:t>238,858</a:t>
            </a:r>
          </a:p>
          <a:p>
            <a:pPr algn="ctr"/>
            <a:r>
              <a:rPr lang="en-US" dirty="0">
                <a:solidFill>
                  <a:schemeClr val="tx1"/>
                </a:solidFill>
                <a:latin typeface="Helvetica" panose="020B0604020202020204" pitchFamily="34" charset="0"/>
                <a:cs typeface="Helvetica" panose="020B0604020202020204" pitchFamily="34" charset="0"/>
              </a:rPr>
              <a:t>Living in Region but Employed Outside</a:t>
            </a:r>
          </a:p>
        </p:txBody>
      </p:sp>
      <p:sp>
        <p:nvSpPr>
          <p:cNvPr id="9" name="Left Arrow 8"/>
          <p:cNvSpPr/>
          <p:nvPr/>
        </p:nvSpPr>
        <p:spPr>
          <a:xfrm>
            <a:off x="4875212" y="2133600"/>
            <a:ext cx="5105400" cy="1441704"/>
          </a:xfrm>
          <a:prstGeom prst="leftArrow">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Helvetica" panose="020B0604020202020204" pitchFamily="34" charset="0"/>
                <a:cs typeface="Helvetica" panose="020B0604020202020204" pitchFamily="34" charset="0"/>
              </a:rPr>
              <a:t>161,738</a:t>
            </a:r>
          </a:p>
          <a:p>
            <a:pPr algn="ctr"/>
            <a:r>
              <a:rPr lang="en-US" dirty="0">
                <a:solidFill>
                  <a:schemeClr val="tx1"/>
                </a:solidFill>
                <a:latin typeface="Helvetica" panose="020B0604020202020204" pitchFamily="34" charset="0"/>
                <a:cs typeface="Helvetica" panose="020B0604020202020204" pitchFamily="34" charset="0"/>
              </a:rPr>
              <a:t>Employed in Region but Living Outside</a:t>
            </a:r>
          </a:p>
        </p:txBody>
      </p:sp>
      <p:sp>
        <p:nvSpPr>
          <p:cNvPr id="10" name="Slide Number Placeholder 9"/>
          <p:cNvSpPr>
            <a:spLocks noGrp="1"/>
          </p:cNvSpPr>
          <p:nvPr>
            <p:ph type="sldNum" sz="quarter" idx="12"/>
          </p:nvPr>
        </p:nvSpPr>
        <p:spPr/>
        <p:txBody>
          <a:bodyPr/>
          <a:lstStyle/>
          <a:p>
            <a:fld id="{103F95D0-111C-45BF-9CB9-32C5136DAE99}" type="slidenum">
              <a:rPr lang="en-US" smtClean="0"/>
              <a:t>16</a:t>
            </a:fld>
            <a:endParaRPr lang="en-US"/>
          </a:p>
        </p:txBody>
      </p:sp>
    </p:spTree>
    <p:extLst>
      <p:ext uri="{BB962C8B-B14F-4D97-AF65-F5344CB8AC3E}">
        <p14:creationId xmlns:p14="http://schemas.microsoft.com/office/powerpoint/2010/main" val="15628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00B050"/>
                </a:solidFill>
                <a:latin typeface="Helvetica" panose="020B0604020202020204" pitchFamily="34" charset="0"/>
                <a:cs typeface="Helvetica" panose="020B0604020202020204" pitchFamily="34" charset="0"/>
              </a:rPr>
              <a:t>Regional</a:t>
            </a:r>
            <a:r>
              <a:rPr lang="en-US" sz="3200" dirty="0" smtClean="0">
                <a:latin typeface="Helvetica" panose="020B0604020202020204" pitchFamily="34" charset="0"/>
                <a:cs typeface="Helvetica" panose="020B0604020202020204" pitchFamily="34" charset="0"/>
              </a:rPr>
              <a:t> Commuter Patterns</a:t>
            </a:r>
            <a:endParaRPr lang="en-US" sz="32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725296" y="1371600"/>
            <a:ext cx="10969943" cy="380999"/>
          </a:xfrm>
        </p:spPr>
        <p:txBody>
          <a:bodyPr>
            <a:noAutofit/>
          </a:bodyPr>
          <a:lstStyle/>
          <a:p>
            <a:pPr marL="0" indent="0">
              <a:buNone/>
            </a:pPr>
            <a:r>
              <a:rPr lang="en-US" sz="1600" dirty="0" smtClean="0">
                <a:latin typeface="Helvetica" panose="020B0604020202020204" pitchFamily="34" charset="0"/>
                <a:cs typeface="Helvetica" panose="020B0604020202020204" pitchFamily="34" charset="0"/>
              </a:rPr>
              <a:t>The majority of employees commuting outside of the Northeast region work in Massachusetts, specifically in Metro North, Boston, and Metro SW. A small percentage of workers commute to New Hampshire.</a:t>
            </a:r>
            <a:endParaRPr lang="en-US" sz="1600" dirty="0">
              <a:latin typeface="Helvetica" panose="020B0604020202020204" pitchFamily="34" charset="0"/>
              <a:cs typeface="Helvetica" panose="020B0604020202020204" pitchFamily="34" charset="0"/>
            </a:endParaRPr>
          </a:p>
        </p:txBody>
      </p:sp>
      <p:sp>
        <p:nvSpPr>
          <p:cNvPr id="5" name="Rectangle 4"/>
          <p:cNvSpPr/>
          <p:nvPr/>
        </p:nvSpPr>
        <p:spPr>
          <a:xfrm>
            <a:off x="684212" y="6322368"/>
            <a:ext cx="10210800" cy="230832"/>
          </a:xfrm>
          <a:prstGeom prst="rect">
            <a:avLst/>
          </a:prstGeom>
        </p:spPr>
        <p:txBody>
          <a:bodyPr wrap="square">
            <a:spAutoFit/>
          </a:bodyPr>
          <a:lstStyle/>
          <a:p>
            <a:pPr fontAlgn="b"/>
            <a:r>
              <a:rPr lang="en-US" sz="900" u="none" strike="noStrike" dirty="0" smtClean="0">
                <a:effectLst/>
                <a:latin typeface="Helvetica" panose="020B0604020202020204" pitchFamily="34" charset="0"/>
                <a:cs typeface="Helvetica" panose="020B0604020202020204" pitchFamily="34" charset="0"/>
              </a:rPr>
              <a:t>U.S. Census Bureau, </a:t>
            </a:r>
            <a:r>
              <a:rPr lang="en-US" sz="900" u="none" strike="noStrike" dirty="0" err="1" smtClean="0">
                <a:effectLst/>
                <a:latin typeface="Helvetica" panose="020B0604020202020204" pitchFamily="34" charset="0"/>
                <a:cs typeface="Helvetica" panose="020B0604020202020204" pitchFamily="34" charset="0"/>
              </a:rPr>
              <a:t>OnTheMap</a:t>
            </a:r>
            <a:r>
              <a:rPr lang="en-US" sz="900" u="none" strike="noStrike" dirty="0" smtClean="0">
                <a:effectLst/>
                <a:latin typeface="Helvetica" panose="020B0604020202020204" pitchFamily="34" charset="0"/>
                <a:cs typeface="Helvetica" panose="020B0604020202020204" pitchFamily="34" charset="0"/>
              </a:rPr>
              <a:t> Application and LEHD Origin-Destination Employment Statistics (Beginning of Quarter Employment, 2nd Quarter 2014).</a:t>
            </a:r>
            <a:endParaRPr lang="en-US" sz="900" b="0" i="0" u="none" strike="noStrike" dirty="0">
              <a:effectLst/>
              <a:latin typeface="Helvetica" panose="020B0604020202020204" pitchFamily="34" charset="0"/>
              <a:cs typeface="Helvetica" panose="020B0604020202020204" pitchFamily="34" charset="0"/>
            </a:endParaRPr>
          </a:p>
        </p:txBody>
      </p:sp>
      <p:sp>
        <p:nvSpPr>
          <p:cNvPr id="7" name="Rectangle 6"/>
          <p:cNvSpPr/>
          <p:nvPr/>
        </p:nvSpPr>
        <p:spPr>
          <a:xfrm>
            <a:off x="659620" y="240269"/>
            <a:ext cx="1853392" cy="276999"/>
          </a:xfrm>
          <a:prstGeom prst="rect">
            <a:avLst/>
          </a:prstGeom>
        </p:spPr>
        <p:txBody>
          <a:bodyPr wrap="none">
            <a:spAutoFit/>
          </a:bodyPr>
          <a:lstStyle/>
          <a:p>
            <a:r>
              <a:rPr lang="en-US" sz="1200" dirty="0" smtClean="0">
                <a:latin typeface="Helvetica" panose="020B0604020202020204" pitchFamily="34" charset="0"/>
                <a:cs typeface="Helvetica" panose="020B0604020202020204" pitchFamily="34" charset="0"/>
              </a:rPr>
              <a:t>Demographic Deep Dive</a:t>
            </a:r>
            <a:endParaRPr lang="en-US" sz="1200" dirty="0">
              <a:latin typeface="Helvetica" panose="020B0604020202020204" pitchFamily="34" charset="0"/>
              <a:cs typeface="Helvetica" panose="020B0604020202020204" pitchFamily="34" charset="0"/>
            </a:endParaRPr>
          </a:p>
        </p:txBody>
      </p:sp>
      <p:sp>
        <p:nvSpPr>
          <p:cNvPr id="10" name="Slide Number Placeholder 9"/>
          <p:cNvSpPr>
            <a:spLocks noGrp="1"/>
          </p:cNvSpPr>
          <p:nvPr>
            <p:ph type="sldNum" sz="quarter" idx="12"/>
          </p:nvPr>
        </p:nvSpPr>
        <p:spPr/>
        <p:txBody>
          <a:bodyPr/>
          <a:lstStyle/>
          <a:p>
            <a:fld id="{103F95D0-111C-45BF-9CB9-32C5136DAE99}" type="slidenum">
              <a:rPr lang="en-US" smtClean="0"/>
              <a:t>17</a:t>
            </a:fld>
            <a:endParaRPr lang="en-US"/>
          </a:p>
        </p:txBody>
      </p:sp>
      <p:pic>
        <p:nvPicPr>
          <p:cNvPr id="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880" t="24421" r="23958" b="13610"/>
          <a:stretch/>
        </p:blipFill>
        <p:spPr bwMode="auto">
          <a:xfrm>
            <a:off x="802367" y="2057400"/>
            <a:ext cx="5195679" cy="4093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13" name="Table 12"/>
          <p:cNvGraphicFramePr>
            <a:graphicFrameLocks noGrp="1"/>
          </p:cNvGraphicFramePr>
          <p:nvPr>
            <p:extLst/>
          </p:nvPr>
        </p:nvGraphicFramePr>
        <p:xfrm>
          <a:off x="6246812" y="2098203"/>
          <a:ext cx="5181600" cy="3921596"/>
        </p:xfrm>
        <a:graphic>
          <a:graphicData uri="http://schemas.openxmlformats.org/drawingml/2006/table">
            <a:tbl>
              <a:tblPr/>
              <a:tblGrid>
                <a:gridCol w="2590800"/>
                <a:gridCol w="2590800"/>
              </a:tblGrid>
              <a:tr h="360018">
                <a:tc gridSpan="2">
                  <a:txBody>
                    <a:bodyPr/>
                    <a:lstStyle/>
                    <a:p>
                      <a:pPr algn="ctr"/>
                      <a:r>
                        <a:rPr lang="en-US" sz="1200" b="1" u="none" strike="noStrike" dirty="0">
                          <a:effectLst/>
                          <a:latin typeface="Helvetica" panose="020B0604020202020204" pitchFamily="34" charset="0"/>
                          <a:cs typeface="Helvetica" panose="020B0604020202020204" pitchFamily="34" charset="0"/>
                        </a:rPr>
                        <a:t>Jobs Counts by </a:t>
                      </a:r>
                      <a:r>
                        <a:rPr lang="en-US" sz="1200" b="1" u="none" strike="noStrike" dirty="0" smtClean="0">
                          <a:effectLst/>
                          <a:latin typeface="Helvetica" panose="020B0604020202020204" pitchFamily="34" charset="0"/>
                          <a:cs typeface="Helvetica" panose="020B0604020202020204" pitchFamily="34" charset="0"/>
                        </a:rPr>
                        <a:t>WIAs - Where </a:t>
                      </a:r>
                      <a:r>
                        <a:rPr lang="en-US" sz="1200" b="1" u="none" strike="noStrike" dirty="0">
                          <a:effectLst/>
                          <a:latin typeface="Helvetica" panose="020B0604020202020204" pitchFamily="34" charset="0"/>
                          <a:cs typeface="Helvetica" panose="020B0604020202020204" pitchFamily="34" charset="0"/>
                        </a:rPr>
                        <a:t>Workers are Employed </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r>
              <a:tr h="268798">
                <a:tc>
                  <a:txBody>
                    <a:bodyPr/>
                    <a:lstStyle/>
                    <a:p>
                      <a:pPr algn="ctr"/>
                      <a:r>
                        <a:rPr lang="en-US" sz="1200" b="1" dirty="0">
                          <a:effectLst/>
                          <a:latin typeface="Helvetica" panose="020B0604020202020204" pitchFamily="34" charset="0"/>
                          <a:cs typeface="Helvetica" panose="020B0604020202020204" pitchFamily="34" charset="0"/>
                        </a:rPr>
                        <a:t>North Shore WIA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a:effectLst/>
                          <a:latin typeface="Helvetica" panose="020B0604020202020204" pitchFamily="34" charset="0"/>
                          <a:cs typeface="Helvetica" panose="020B0604020202020204" pitchFamily="34" charset="0"/>
                        </a:rPr>
                        <a:t>21.9%</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70398">
                <a:tc>
                  <a:txBody>
                    <a:bodyPr/>
                    <a:lstStyle/>
                    <a:p>
                      <a:pPr algn="ctr"/>
                      <a:r>
                        <a:rPr lang="en-US" sz="1200" b="1" dirty="0">
                          <a:effectLst/>
                          <a:latin typeface="Helvetica" panose="020B0604020202020204" pitchFamily="34" charset="0"/>
                          <a:cs typeface="Helvetica" panose="020B0604020202020204" pitchFamily="34" charset="0"/>
                        </a:rPr>
                        <a:t>Lower Merrimack Valley WIA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effectLst/>
                          <a:latin typeface="Helvetica" panose="020B0604020202020204" pitchFamily="34" charset="0"/>
                          <a:cs typeface="Helvetica" panose="020B0604020202020204" pitchFamily="34" charset="0"/>
                        </a:rPr>
                        <a:t>16.2%</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798">
                <a:tc>
                  <a:txBody>
                    <a:bodyPr/>
                    <a:lstStyle/>
                    <a:p>
                      <a:pPr algn="ctr"/>
                      <a:r>
                        <a:rPr lang="en-US" sz="1200" b="1" dirty="0">
                          <a:effectLst/>
                          <a:latin typeface="Helvetica" panose="020B0604020202020204" pitchFamily="34" charset="0"/>
                          <a:cs typeface="Helvetica" panose="020B0604020202020204" pitchFamily="34" charset="0"/>
                        </a:rPr>
                        <a:t>Metro North WIA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effectLst/>
                          <a:latin typeface="Helvetica" panose="020B0604020202020204" pitchFamily="34" charset="0"/>
                          <a:cs typeface="Helvetica" panose="020B0604020202020204" pitchFamily="34" charset="0"/>
                        </a:rPr>
                        <a:t>15.8%</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798">
                <a:tc>
                  <a:txBody>
                    <a:bodyPr/>
                    <a:lstStyle/>
                    <a:p>
                      <a:pPr algn="ctr"/>
                      <a:r>
                        <a:rPr lang="en-US" sz="1200" b="1" dirty="0">
                          <a:effectLst/>
                          <a:latin typeface="Helvetica" panose="020B0604020202020204" pitchFamily="34" charset="0"/>
                          <a:cs typeface="Helvetica" panose="020B0604020202020204" pitchFamily="34" charset="0"/>
                        </a:rPr>
                        <a:t>Greater Lowell WIA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effectLst/>
                          <a:latin typeface="Helvetica" panose="020B0604020202020204" pitchFamily="34" charset="0"/>
                          <a:cs typeface="Helvetica" panose="020B0604020202020204" pitchFamily="34" charset="0"/>
                        </a:rPr>
                        <a:t>11.8%</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798">
                <a:tc>
                  <a:txBody>
                    <a:bodyPr/>
                    <a:lstStyle/>
                    <a:p>
                      <a:pPr algn="ctr"/>
                      <a:r>
                        <a:rPr lang="en-US" sz="1200" b="1" dirty="0">
                          <a:effectLst/>
                          <a:latin typeface="Helvetica" panose="020B0604020202020204" pitchFamily="34" charset="0"/>
                          <a:cs typeface="Helvetica" panose="020B0604020202020204" pitchFamily="34" charset="0"/>
                        </a:rPr>
                        <a:t>Boston WIA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a:effectLst/>
                          <a:latin typeface="Helvetica" panose="020B0604020202020204" pitchFamily="34" charset="0"/>
                          <a:cs typeface="Helvetica" panose="020B0604020202020204" pitchFamily="34" charset="0"/>
                        </a:rPr>
                        <a:t>11.5%</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798">
                <a:tc>
                  <a:txBody>
                    <a:bodyPr/>
                    <a:lstStyle/>
                    <a:p>
                      <a:pPr algn="ctr"/>
                      <a:r>
                        <a:rPr lang="en-US" sz="1200" b="1" dirty="0">
                          <a:effectLst/>
                          <a:latin typeface="Helvetica" panose="020B0604020202020204" pitchFamily="34" charset="0"/>
                          <a:cs typeface="Helvetica" panose="020B0604020202020204" pitchFamily="34" charset="0"/>
                        </a:rPr>
                        <a:t>Metro South/West WIA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a:effectLst/>
                          <a:latin typeface="Helvetica" panose="020B0604020202020204" pitchFamily="34" charset="0"/>
                          <a:cs typeface="Helvetica" panose="020B0604020202020204" pitchFamily="34" charset="0"/>
                        </a:rPr>
                        <a:t>9.4%</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798">
                <a:tc>
                  <a:txBody>
                    <a:bodyPr/>
                    <a:lstStyle/>
                    <a:p>
                      <a:pPr algn="ctr"/>
                      <a:r>
                        <a:rPr lang="en-US" sz="1200" b="1" dirty="0">
                          <a:effectLst/>
                          <a:latin typeface="Helvetica" panose="020B0604020202020204" pitchFamily="34" charset="0"/>
                          <a:cs typeface="Helvetica" panose="020B0604020202020204" pitchFamily="34" charset="0"/>
                        </a:rPr>
                        <a:t>South Shore WIA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a:effectLst/>
                          <a:latin typeface="Helvetica" panose="020B0604020202020204" pitchFamily="34" charset="0"/>
                          <a:cs typeface="Helvetica" panose="020B0604020202020204" pitchFamily="34" charset="0"/>
                        </a:rPr>
                        <a:t>1.6%</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798">
                <a:tc>
                  <a:txBody>
                    <a:bodyPr/>
                    <a:lstStyle/>
                    <a:p>
                      <a:pPr algn="ctr"/>
                      <a:r>
                        <a:rPr lang="en-US" sz="1200" b="1">
                          <a:effectLst/>
                          <a:latin typeface="Helvetica" panose="020B0604020202020204" pitchFamily="34" charset="0"/>
                          <a:cs typeface="Helvetica" panose="020B0604020202020204" pitchFamily="34" charset="0"/>
                        </a:rPr>
                        <a:t>Central MA WIA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a:effectLst/>
                          <a:latin typeface="Helvetica" panose="020B0604020202020204" pitchFamily="34" charset="0"/>
                          <a:cs typeface="Helvetica" panose="020B0604020202020204" pitchFamily="34" charset="0"/>
                        </a:rPr>
                        <a:t>1.6%</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70398">
                <a:tc>
                  <a:txBody>
                    <a:bodyPr/>
                    <a:lstStyle/>
                    <a:p>
                      <a:pPr algn="ctr"/>
                      <a:r>
                        <a:rPr lang="en-US" sz="1200" b="1" dirty="0">
                          <a:effectLst/>
                          <a:latin typeface="Helvetica" panose="020B0604020202020204" pitchFamily="34" charset="0"/>
                          <a:cs typeface="Helvetica" panose="020B0604020202020204" pitchFamily="34" charset="0"/>
                        </a:rPr>
                        <a:t>Salem One-Stop Service Area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effectLst/>
                          <a:latin typeface="Helvetica" panose="020B0604020202020204" pitchFamily="34" charset="0"/>
                          <a:cs typeface="Helvetica" panose="020B0604020202020204" pitchFamily="34" charset="0"/>
                        </a:rPr>
                        <a:t>1.4%</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70398">
                <a:tc>
                  <a:txBody>
                    <a:bodyPr/>
                    <a:lstStyle/>
                    <a:p>
                      <a:pPr algn="ctr"/>
                      <a:r>
                        <a:rPr lang="en-US" sz="1200" b="1" dirty="0">
                          <a:effectLst/>
                          <a:latin typeface="Helvetica" panose="020B0604020202020204" pitchFamily="34" charset="0"/>
                          <a:cs typeface="Helvetica" panose="020B0604020202020204" pitchFamily="34" charset="0"/>
                        </a:rPr>
                        <a:t>Nashua One-Stop Service Area</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effectLst/>
                          <a:latin typeface="Helvetica" panose="020B0604020202020204" pitchFamily="34" charset="0"/>
                          <a:cs typeface="Helvetica" panose="020B0604020202020204" pitchFamily="34" charset="0"/>
                        </a:rPr>
                        <a:t>1.3%</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8798">
                <a:tc>
                  <a:txBody>
                    <a:bodyPr/>
                    <a:lstStyle/>
                    <a:p>
                      <a:pPr algn="ctr"/>
                      <a:r>
                        <a:rPr lang="en-US" sz="1200" b="1" dirty="0">
                          <a:effectLst/>
                          <a:latin typeface="Helvetica" panose="020B0604020202020204" pitchFamily="34" charset="0"/>
                          <a:cs typeface="Helvetica" panose="020B0604020202020204" pitchFamily="34" charset="0"/>
                        </a:rPr>
                        <a:t>All Other Locations</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a:effectLst/>
                          <a:latin typeface="Helvetica" panose="020B0604020202020204" pitchFamily="34" charset="0"/>
                          <a:cs typeface="Helvetica" panose="020B0604020202020204" pitchFamily="34" charset="0"/>
                        </a:rPr>
                        <a:t>7.6%</a:t>
                      </a:r>
                    </a:p>
                  </a:txBody>
                  <a:tcPr marL="62861" marR="62861" marT="31430" marB="31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422527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Takeaways</a:t>
            </a:r>
          </a:p>
        </p:txBody>
      </p:sp>
      <p:sp>
        <p:nvSpPr>
          <p:cNvPr id="7" name="Rectangle 6"/>
          <p:cNvSpPr/>
          <p:nvPr/>
        </p:nvSpPr>
        <p:spPr>
          <a:xfrm>
            <a:off x="684212" y="240269"/>
            <a:ext cx="18533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Demographic Deep Dive</a:t>
            </a:r>
          </a:p>
        </p:txBody>
      </p:sp>
      <p:sp>
        <p:nvSpPr>
          <p:cNvPr id="6" name="Content Placeholder 5"/>
          <p:cNvSpPr>
            <a:spLocks noGrp="1"/>
          </p:cNvSpPr>
          <p:nvPr>
            <p:ph idx="1"/>
          </p:nvPr>
        </p:nvSpPr>
        <p:spPr>
          <a:xfrm>
            <a:off x="684212" y="1414590"/>
            <a:ext cx="10969943" cy="4525963"/>
          </a:xfrm>
        </p:spPr>
        <p:txBody>
          <a:bodyPr>
            <a:normAutofit/>
          </a:bodyPr>
          <a:lstStyle/>
          <a:p>
            <a:r>
              <a:rPr lang="en-US" dirty="0">
                <a:latin typeface="Helvetica" charset="0"/>
                <a:ea typeface="Helvetica" charset="0"/>
                <a:cs typeface="Helvetica" charset="0"/>
              </a:rPr>
              <a:t>As our State’s population ages, the share of working-age and young people is declining.</a:t>
            </a:r>
          </a:p>
          <a:p>
            <a:r>
              <a:rPr lang="en-US" dirty="0">
                <a:latin typeface="Helvetica" charset="0"/>
                <a:ea typeface="Helvetica" charset="0"/>
                <a:cs typeface="Helvetica" charset="0"/>
              </a:rPr>
              <a:t>The total population in the Northeast has increased slightly over the past ten years, and the strongest growth has been among minority populations.</a:t>
            </a:r>
          </a:p>
          <a:p>
            <a:r>
              <a:rPr lang="en-US" dirty="0">
                <a:latin typeface="Helvetica" charset="0"/>
                <a:ea typeface="Helvetica" charset="0"/>
                <a:cs typeface="Helvetica" charset="0"/>
              </a:rPr>
              <a:t>The Northeast Region loses more workers to outside of the region than the amount of employees that it gains.</a:t>
            </a:r>
          </a:p>
          <a:p>
            <a:endParaRPr lang="en-US" dirty="0">
              <a:latin typeface="Helvetica" charset="0"/>
              <a:ea typeface="Helvetica" charset="0"/>
              <a:cs typeface="Helvetica" charset="0"/>
            </a:endParaRP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18</a:t>
            </a:fld>
            <a:endParaRPr lang="en-US"/>
          </a:p>
        </p:txBody>
      </p:sp>
    </p:spTree>
    <p:extLst>
      <p:ext uri="{BB962C8B-B14F-4D97-AF65-F5344CB8AC3E}">
        <p14:creationId xmlns:p14="http://schemas.microsoft.com/office/powerpoint/2010/main" val="308237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Helvetica" panose="020B0604020202020204" pitchFamily="34" charset="0"/>
                <a:cs typeface="Helvetica" panose="020B0604020202020204" pitchFamily="34" charset="0"/>
              </a:rPr>
              <a:t>II. Framing the Data Process to Identify Priority Industries/Occupations</a:t>
            </a: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103F95D0-111C-45BF-9CB9-32C5136DAE99}" type="slidenum">
              <a:rPr lang="en-US" smtClean="0"/>
              <a:t>19</a:t>
            </a:fld>
            <a:endParaRPr lang="en-US"/>
          </a:p>
        </p:txBody>
      </p:sp>
    </p:spTree>
    <p:extLst>
      <p:ext uri="{BB962C8B-B14F-4D97-AF65-F5344CB8AC3E}">
        <p14:creationId xmlns:p14="http://schemas.microsoft.com/office/powerpoint/2010/main" val="39221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Objectives</a:t>
            </a:r>
          </a:p>
        </p:txBody>
      </p:sp>
      <p:sp>
        <p:nvSpPr>
          <p:cNvPr id="3" name="Content Placeholder 2"/>
          <p:cNvSpPr>
            <a:spLocks noGrp="1"/>
          </p:cNvSpPr>
          <p:nvPr>
            <p:ph idx="1"/>
          </p:nvPr>
        </p:nvSpPr>
        <p:spPr/>
        <p:txBody>
          <a:bodyPr>
            <a:normAutofit/>
          </a:bodyPr>
          <a:lstStyle/>
          <a:p>
            <a:r>
              <a:rPr lang="en-US" dirty="0">
                <a:latin typeface="Helvetica" panose="020B0604020202020204" pitchFamily="34" charset="0"/>
                <a:cs typeface="Helvetica" panose="020B0604020202020204" pitchFamily="34" charset="0"/>
              </a:rPr>
              <a:t>Confirm </a:t>
            </a:r>
            <a:r>
              <a:rPr lang="en-US" b="1" dirty="0">
                <a:latin typeface="Helvetica" panose="020B0604020202020204" pitchFamily="34" charset="0"/>
                <a:cs typeface="Helvetica" panose="020B0604020202020204" pitchFamily="34" charset="0"/>
              </a:rPr>
              <a:t>regional criteria </a:t>
            </a:r>
            <a:r>
              <a:rPr lang="en-US" dirty="0">
                <a:latin typeface="Helvetica" panose="020B0604020202020204" pitchFamily="34" charset="0"/>
                <a:cs typeface="Helvetica" panose="020B0604020202020204" pitchFamily="34" charset="0"/>
              </a:rPr>
              <a:t>to select high priority industries and occupations</a:t>
            </a:r>
          </a:p>
          <a:p>
            <a:r>
              <a:rPr lang="en-US" dirty="0">
                <a:latin typeface="Helvetica" panose="020B0604020202020204" pitchFamily="34" charset="0"/>
                <a:cs typeface="Helvetica" panose="020B0604020202020204" pitchFamily="34" charset="0"/>
              </a:rPr>
              <a:t>Confirm regional </a:t>
            </a:r>
            <a:r>
              <a:rPr lang="en-US" b="1" dirty="0">
                <a:latin typeface="Helvetica" panose="020B0604020202020204" pitchFamily="34" charset="0"/>
                <a:cs typeface="Helvetica" panose="020B0604020202020204" pitchFamily="34" charset="0"/>
              </a:rPr>
              <a:t>high priority industries and occupations</a:t>
            </a:r>
          </a:p>
          <a:p>
            <a:r>
              <a:rPr lang="en-US" dirty="0">
                <a:latin typeface="Helvetica" panose="020B0604020202020204" pitchFamily="34" charset="0"/>
                <a:cs typeface="Helvetica" panose="020B0604020202020204" pitchFamily="34" charset="0"/>
              </a:rPr>
              <a:t>Confirm top demographic, labor pool, and talent pipeline considerations impacting workforce skills gaps</a:t>
            </a:r>
          </a:p>
        </p:txBody>
      </p:sp>
      <p:sp>
        <p:nvSpPr>
          <p:cNvPr id="4" name="Rectangle 3"/>
          <p:cNvSpPr/>
          <p:nvPr/>
        </p:nvSpPr>
        <p:spPr>
          <a:xfrm>
            <a:off x="609441" y="240269"/>
            <a:ext cx="98616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Introduction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2</a:t>
            </a:fld>
            <a:endParaRPr lang="en-US"/>
          </a:p>
        </p:txBody>
      </p:sp>
    </p:spTree>
    <p:extLst>
      <p:ext uri="{BB962C8B-B14F-4D97-AF65-F5344CB8AC3E}">
        <p14:creationId xmlns:p14="http://schemas.microsoft.com/office/powerpoint/2010/main" val="48114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Preliminary Criteria</a:t>
            </a:r>
            <a:endParaRPr lang="en-US" sz="3200" dirty="0">
              <a:solidFill>
                <a:srgbClr val="FF0000"/>
              </a:solidFill>
              <a:latin typeface="Helvetica" panose="020B0604020202020204" pitchFamily="34" charset="0"/>
              <a:cs typeface="Helvetica" panose="020B0604020202020204" pitchFamily="34" charset="0"/>
            </a:endParaRPr>
          </a:p>
        </p:txBody>
      </p:sp>
      <p:sp>
        <p:nvSpPr>
          <p:cNvPr id="3" name="Content Placeholder 2"/>
          <p:cNvSpPr>
            <a:spLocks noGrp="1"/>
          </p:cNvSpPr>
          <p:nvPr>
            <p:ph sz="half" idx="1"/>
          </p:nvPr>
        </p:nvSpPr>
        <p:spPr>
          <a:xfrm>
            <a:off x="609440" y="1371600"/>
            <a:ext cx="5561172" cy="4648200"/>
          </a:xfrm>
        </p:spPr>
        <p:txBody>
          <a:bodyPr>
            <a:normAutofit fontScale="92500" lnSpcReduction="20000"/>
          </a:bodyPr>
          <a:lstStyle/>
          <a:p>
            <a:r>
              <a:rPr lang="en-US" dirty="0">
                <a:solidFill>
                  <a:schemeClr val="accent5"/>
                </a:solidFill>
                <a:latin typeface="Helvetica" panose="020B0604020202020204" pitchFamily="34" charset="0"/>
                <a:cs typeface="Helvetica" panose="020B0604020202020204" pitchFamily="34" charset="0"/>
              </a:rPr>
              <a:t>Supply gap</a:t>
            </a:r>
          </a:p>
          <a:p>
            <a:pPr lvl="1"/>
            <a:r>
              <a:rPr lang="en-US" dirty="0">
                <a:latin typeface="Helvetica" panose="020B0604020202020204" pitchFamily="34" charset="0"/>
                <a:cs typeface="Helvetica" panose="020B0604020202020204" pitchFamily="34" charset="0"/>
              </a:rPr>
              <a:t>Alignment between labor force and employer demand</a:t>
            </a:r>
          </a:p>
          <a:p>
            <a:r>
              <a:rPr lang="en-US" dirty="0">
                <a:solidFill>
                  <a:schemeClr val="accent5"/>
                </a:solidFill>
                <a:latin typeface="Helvetica" panose="020B0604020202020204" pitchFamily="34" charset="0"/>
                <a:cs typeface="Helvetica" panose="020B0604020202020204" pitchFamily="34" charset="0"/>
              </a:rPr>
              <a:t>High demand, high wage Occupations (4 and 5 Stars)</a:t>
            </a:r>
          </a:p>
          <a:p>
            <a:pPr lvl="1"/>
            <a:r>
              <a:rPr lang="en-US" dirty="0">
                <a:latin typeface="Helvetica" panose="020B0604020202020204" pitchFamily="34" charset="0"/>
                <a:cs typeface="Helvetica" panose="020B0604020202020204" pitchFamily="34" charset="0"/>
              </a:rPr>
              <a:t>Current demand</a:t>
            </a:r>
          </a:p>
          <a:p>
            <a:pPr lvl="1"/>
            <a:r>
              <a:rPr lang="en-US" dirty="0">
                <a:latin typeface="Helvetica" panose="020B0604020202020204" pitchFamily="34" charset="0"/>
                <a:cs typeface="Helvetica" panose="020B0604020202020204" pitchFamily="34" charset="0"/>
              </a:rPr>
              <a:t>Occupations for the workforce of today</a:t>
            </a:r>
          </a:p>
          <a:p>
            <a:pPr lvl="1"/>
            <a:r>
              <a:rPr lang="en-US" dirty="0">
                <a:latin typeface="Helvetica" panose="020B0604020202020204" pitchFamily="34" charset="0"/>
                <a:cs typeface="Helvetica" panose="020B0604020202020204" pitchFamily="34" charset="0"/>
              </a:rPr>
              <a:t>Projected demand</a:t>
            </a:r>
          </a:p>
          <a:p>
            <a:pPr lvl="1"/>
            <a:r>
              <a:rPr lang="en-US" dirty="0">
                <a:latin typeface="Helvetica" panose="020B0604020202020204" pitchFamily="34" charset="0"/>
                <a:cs typeface="Helvetica" panose="020B0604020202020204" pitchFamily="34" charset="0"/>
              </a:rPr>
              <a:t>Wages (mix of wages)</a:t>
            </a:r>
          </a:p>
          <a:p>
            <a:r>
              <a:rPr lang="en-US" dirty="0">
                <a:solidFill>
                  <a:schemeClr val="accent5"/>
                </a:solidFill>
                <a:latin typeface="Helvetica" panose="020B0604020202020204" pitchFamily="34" charset="0"/>
                <a:cs typeface="Helvetica" panose="020B0604020202020204" pitchFamily="34" charset="0"/>
              </a:rPr>
              <a:t>Supportive employers</a:t>
            </a:r>
          </a:p>
          <a:p>
            <a:pPr lvl="1"/>
            <a:r>
              <a:rPr lang="en-US" dirty="0">
                <a:latin typeface="Helvetica" panose="020B0604020202020204" pitchFamily="34" charset="0"/>
                <a:cs typeface="Helvetica" panose="020B0604020202020204" pitchFamily="34" charset="0"/>
              </a:rPr>
              <a:t>Meets regional needs: K-12, ABE, incumbent workers, immigration, different levels of education</a:t>
            </a:r>
          </a:p>
          <a:p>
            <a:pPr marL="457200" lvl="1" indent="0">
              <a:buNone/>
            </a:pPr>
            <a:endParaRPr lang="en-US" dirty="0">
              <a:solidFill>
                <a:schemeClr val="accent5"/>
              </a:solidFill>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5" name="Content Placeholder 4"/>
          <p:cNvSpPr>
            <a:spLocks noGrp="1"/>
          </p:cNvSpPr>
          <p:nvPr>
            <p:ph sz="half" idx="2"/>
          </p:nvPr>
        </p:nvSpPr>
        <p:spPr>
          <a:xfrm>
            <a:off x="6195986" y="1371600"/>
            <a:ext cx="5383398" cy="4525963"/>
          </a:xfrm>
        </p:spPr>
        <p:txBody>
          <a:bodyPr>
            <a:normAutofit fontScale="92500" lnSpcReduction="20000"/>
          </a:bodyPr>
          <a:lstStyle/>
          <a:p>
            <a:r>
              <a:rPr lang="en-US" dirty="0">
                <a:solidFill>
                  <a:schemeClr val="accent5"/>
                </a:solidFill>
                <a:latin typeface="Helvetica" panose="020B0604020202020204" pitchFamily="34" charset="0"/>
                <a:cs typeface="Helvetica" panose="020B0604020202020204" pitchFamily="34" charset="0"/>
              </a:rPr>
              <a:t>Career pathways</a:t>
            </a:r>
          </a:p>
          <a:p>
            <a:pPr lvl="1"/>
            <a:r>
              <a:rPr lang="en-US" dirty="0">
                <a:latin typeface="Helvetica" panose="020B0604020202020204" pitchFamily="34" charset="0"/>
                <a:cs typeface="Helvetica" panose="020B0604020202020204" pitchFamily="34" charset="0"/>
              </a:rPr>
              <a:t>Career pathways</a:t>
            </a:r>
          </a:p>
          <a:p>
            <a:r>
              <a:rPr lang="en-US" dirty="0">
                <a:solidFill>
                  <a:schemeClr val="accent5"/>
                </a:solidFill>
                <a:latin typeface="Helvetica" panose="020B0604020202020204" pitchFamily="34" charset="0"/>
                <a:cs typeface="Helvetica" panose="020B0604020202020204" pitchFamily="34" charset="0"/>
              </a:rPr>
              <a:t>Support industry resilience</a:t>
            </a:r>
          </a:p>
          <a:p>
            <a:pPr lvl="1"/>
            <a:r>
              <a:rPr lang="en-US" dirty="0">
                <a:latin typeface="Helvetica" panose="020B0604020202020204" pitchFamily="34" charset="0"/>
                <a:cs typeface="Helvetica" panose="020B0604020202020204" pitchFamily="34" charset="0"/>
              </a:rPr>
              <a:t>Emerging industries</a:t>
            </a:r>
          </a:p>
          <a:p>
            <a:pPr lvl="1"/>
            <a:r>
              <a:rPr lang="en-US" dirty="0">
                <a:latin typeface="Helvetica" panose="020B0604020202020204" pitchFamily="34" charset="0"/>
                <a:cs typeface="Helvetica" panose="020B0604020202020204" pitchFamily="34" charset="0"/>
              </a:rPr>
              <a:t>Migratory industries</a:t>
            </a:r>
          </a:p>
          <a:p>
            <a:pPr lvl="1"/>
            <a:r>
              <a:rPr lang="en-US" dirty="0">
                <a:latin typeface="Helvetica" panose="020B0604020202020204" pitchFamily="34" charset="0"/>
                <a:cs typeface="Helvetica" panose="020B0604020202020204" pitchFamily="34" charset="0"/>
              </a:rPr>
              <a:t>Supporting a stable, recession-proof economy</a:t>
            </a:r>
          </a:p>
          <a:p>
            <a:r>
              <a:rPr lang="en-US" dirty="0">
                <a:solidFill>
                  <a:schemeClr val="accent5"/>
                </a:solidFill>
                <a:latin typeface="Helvetica" panose="020B0604020202020204" pitchFamily="34" charset="0"/>
                <a:cs typeface="Helvetica" panose="020B0604020202020204" pitchFamily="34" charset="0"/>
              </a:rPr>
              <a:t>Aligned with economic development strategies</a:t>
            </a:r>
          </a:p>
          <a:p>
            <a:pPr lvl="1"/>
            <a:r>
              <a:rPr lang="en-US" dirty="0">
                <a:latin typeface="Helvetica" panose="020B0604020202020204" pitchFamily="34" charset="0"/>
                <a:cs typeface="Helvetica" panose="020B0604020202020204" pitchFamily="34" charset="0"/>
              </a:rPr>
              <a:t>Accessible to transportation</a:t>
            </a:r>
          </a:p>
          <a:p>
            <a:pPr marL="0" indent="0">
              <a:buNone/>
            </a:pPr>
            <a:endParaRPr lang="en-US" dirty="0">
              <a:latin typeface="Helvetica" panose="020B0604020202020204" pitchFamily="34" charset="0"/>
              <a:cs typeface="Helvetica" panose="020B0604020202020204" pitchFamily="34" charset="0"/>
            </a:endParaRPr>
          </a:p>
          <a:p>
            <a:pPr lvl="1"/>
            <a:endParaRPr lang="en-US" dirty="0">
              <a:latin typeface="Helvetica" panose="020B0604020202020204" pitchFamily="34" charset="0"/>
              <a:cs typeface="Helvetica" panose="020B0604020202020204" pitchFamily="34" charset="0"/>
            </a:endParaRPr>
          </a:p>
          <a:p>
            <a:pPr marL="457200" lvl="1" indent="0">
              <a:buNone/>
            </a:pPr>
            <a:endParaRPr lang="en-US" dirty="0">
              <a:latin typeface="Helvetica" panose="020B0604020202020204" pitchFamily="34" charset="0"/>
              <a:cs typeface="Helvetica" panose="020B0604020202020204" pitchFamily="34" charset="0"/>
            </a:endParaRPr>
          </a:p>
        </p:txBody>
      </p:sp>
      <p:sp>
        <p:nvSpPr>
          <p:cNvPr id="6" name="Slide Number Placeholder 5"/>
          <p:cNvSpPr>
            <a:spLocks noGrp="1"/>
          </p:cNvSpPr>
          <p:nvPr>
            <p:ph type="sldNum" sz="quarter" idx="12"/>
          </p:nvPr>
        </p:nvSpPr>
        <p:spPr/>
        <p:txBody>
          <a:bodyPr/>
          <a:lstStyle/>
          <a:p>
            <a:fld id="{103F95D0-111C-45BF-9CB9-32C5136DAE99}" type="slidenum">
              <a:rPr lang="en-US" smtClean="0"/>
              <a:t>20</a:t>
            </a:fld>
            <a:endParaRPr lang="en-US"/>
          </a:p>
        </p:txBody>
      </p:sp>
      <p:sp>
        <p:nvSpPr>
          <p:cNvPr id="4" name="Rectangle 3"/>
          <p:cNvSpPr/>
          <p:nvPr/>
        </p:nvSpPr>
        <p:spPr>
          <a:xfrm>
            <a:off x="609441"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Tree>
    <p:extLst>
      <p:ext uri="{BB962C8B-B14F-4D97-AF65-F5344CB8AC3E}">
        <p14:creationId xmlns:p14="http://schemas.microsoft.com/office/powerpoint/2010/main" val="3658167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Preliminary Priorities</a:t>
            </a:r>
          </a:p>
        </p:txBody>
      </p:sp>
      <p:sp>
        <p:nvSpPr>
          <p:cNvPr id="3" name="Content Placeholder 2"/>
          <p:cNvSpPr>
            <a:spLocks noGrp="1"/>
          </p:cNvSpPr>
          <p:nvPr>
            <p:ph sz="half" idx="1"/>
          </p:nvPr>
        </p:nvSpPr>
        <p:spPr>
          <a:xfrm>
            <a:off x="609440" y="1600201"/>
            <a:ext cx="5561171" cy="4648199"/>
          </a:xfrm>
        </p:spPr>
        <p:txBody>
          <a:bodyPr>
            <a:normAutofit/>
          </a:bodyPr>
          <a:lstStyle/>
          <a:p>
            <a:pPr marL="0" indent="0" algn="ctr">
              <a:buNone/>
            </a:pPr>
            <a:r>
              <a:rPr lang="en-US" sz="2200" b="1" dirty="0">
                <a:latin typeface="Helvetica" panose="020B0604020202020204" pitchFamily="34" charset="0"/>
                <a:cs typeface="Helvetica" panose="020B0604020202020204" pitchFamily="34" charset="0"/>
              </a:rPr>
              <a:t>Industries</a:t>
            </a:r>
          </a:p>
          <a:p>
            <a:r>
              <a:rPr lang="en-US" sz="2200" dirty="0">
                <a:latin typeface="Helvetica" panose="020B0604020202020204" pitchFamily="34" charset="0"/>
                <a:cs typeface="Helvetica" panose="020B0604020202020204" pitchFamily="34" charset="0"/>
              </a:rPr>
              <a:t>Construction</a:t>
            </a:r>
          </a:p>
          <a:p>
            <a:r>
              <a:rPr lang="en-US" sz="2200" dirty="0">
                <a:latin typeface="Helvetica" panose="020B0604020202020204" pitchFamily="34" charset="0"/>
                <a:cs typeface="Helvetica" panose="020B0604020202020204" pitchFamily="34" charset="0"/>
              </a:rPr>
              <a:t>Education Services</a:t>
            </a:r>
          </a:p>
          <a:p>
            <a:r>
              <a:rPr lang="en-US" sz="2200" dirty="0">
                <a:latin typeface="Helvetica" panose="020B0604020202020204" pitchFamily="34" charset="0"/>
                <a:cs typeface="Helvetica" panose="020B0604020202020204" pitchFamily="34" charset="0"/>
              </a:rPr>
              <a:t>Healthcare and Social Services</a:t>
            </a:r>
          </a:p>
          <a:p>
            <a:r>
              <a:rPr lang="en-US" sz="2200" dirty="0">
                <a:latin typeface="Helvetica" panose="020B0604020202020204" pitchFamily="34" charset="0"/>
                <a:cs typeface="Helvetica" panose="020B0604020202020204" pitchFamily="34" charset="0"/>
              </a:rPr>
              <a:t>Manufacturing </a:t>
            </a:r>
          </a:p>
          <a:p>
            <a:r>
              <a:rPr lang="en-US" sz="2200" dirty="0">
                <a:latin typeface="Helvetica" panose="020B0604020202020204" pitchFamily="34" charset="0"/>
                <a:cs typeface="Helvetica" panose="020B0604020202020204" pitchFamily="34" charset="0"/>
              </a:rPr>
              <a:t>Professional and Technical Services (IT)</a:t>
            </a:r>
          </a:p>
          <a:p>
            <a:r>
              <a:rPr lang="en-US" sz="2200" dirty="0">
                <a:latin typeface="Helvetica" panose="020B0604020202020204" pitchFamily="34" charset="0"/>
                <a:cs typeface="Helvetica" panose="020B0604020202020204" pitchFamily="34" charset="0"/>
              </a:rPr>
              <a:t>Transportation and Warehousing</a:t>
            </a:r>
          </a:p>
          <a:p>
            <a:endParaRPr lang="en-US" sz="2200" dirty="0">
              <a:latin typeface="Helvetica" panose="020B0604020202020204" pitchFamily="34" charset="0"/>
              <a:cs typeface="Helvetica" panose="020B0604020202020204" pitchFamily="34" charset="0"/>
            </a:endParaRPr>
          </a:p>
          <a:p>
            <a:pPr marL="0" indent="0">
              <a:buNone/>
            </a:pPr>
            <a:endParaRPr lang="en-US" sz="2200" b="1" dirty="0">
              <a:latin typeface="Helvetica" panose="020B0604020202020204" pitchFamily="34" charset="0"/>
              <a:cs typeface="Helvetica" panose="020B0604020202020204" pitchFamily="34" charset="0"/>
            </a:endParaRPr>
          </a:p>
        </p:txBody>
      </p:sp>
      <p:sp>
        <p:nvSpPr>
          <p:cNvPr id="5" name="Content Placeholder 4"/>
          <p:cNvSpPr>
            <a:spLocks noGrp="1"/>
          </p:cNvSpPr>
          <p:nvPr>
            <p:ph sz="half" idx="2"/>
          </p:nvPr>
        </p:nvSpPr>
        <p:spPr/>
        <p:txBody>
          <a:bodyPr>
            <a:normAutofit/>
          </a:bodyPr>
          <a:lstStyle/>
          <a:p>
            <a:pPr marL="0" indent="0" algn="ctr">
              <a:buNone/>
            </a:pPr>
            <a:r>
              <a:rPr lang="en-US" sz="2200" b="1" dirty="0">
                <a:latin typeface="Helvetica" panose="020B0604020202020204" pitchFamily="34" charset="0"/>
                <a:cs typeface="Helvetica" panose="020B0604020202020204" pitchFamily="34" charset="0"/>
              </a:rPr>
              <a:t>Occupations</a:t>
            </a:r>
          </a:p>
          <a:p>
            <a:r>
              <a:rPr lang="en-US" sz="2200" dirty="0">
                <a:latin typeface="Helvetica" panose="020B0604020202020204" pitchFamily="34" charset="0"/>
                <a:cs typeface="Helvetica" panose="020B0604020202020204" pitchFamily="34" charset="0"/>
              </a:rPr>
              <a:t>1</a:t>
            </a:r>
            <a:r>
              <a:rPr lang="en-US" sz="2200" baseline="30000" dirty="0">
                <a:latin typeface="Helvetica" panose="020B0604020202020204" pitchFamily="34" charset="0"/>
                <a:cs typeface="Helvetica" panose="020B0604020202020204" pitchFamily="34" charset="0"/>
              </a:rPr>
              <a:t>st</a:t>
            </a:r>
            <a:r>
              <a:rPr lang="en-US" sz="2200" dirty="0">
                <a:latin typeface="Helvetica" panose="020B0604020202020204" pitchFamily="34" charset="0"/>
                <a:cs typeface="Helvetica" panose="020B0604020202020204" pitchFamily="34" charset="0"/>
              </a:rPr>
              <a:t> Line Supervisors</a:t>
            </a:r>
          </a:p>
          <a:p>
            <a:r>
              <a:rPr lang="en-US" sz="2200" dirty="0">
                <a:latin typeface="Helvetica" panose="020B0604020202020204" pitchFamily="34" charset="0"/>
                <a:cs typeface="Helvetica" panose="020B0604020202020204" pitchFamily="34" charset="0"/>
              </a:rPr>
              <a:t>IT &amp; Tech</a:t>
            </a:r>
          </a:p>
          <a:p>
            <a:r>
              <a:rPr lang="en-US" sz="2200" dirty="0">
                <a:latin typeface="Helvetica" panose="020B0604020202020204" pitchFamily="34" charset="0"/>
                <a:cs typeface="Helvetica" panose="020B0604020202020204" pitchFamily="34" charset="0"/>
              </a:rPr>
              <a:t>Engineering</a:t>
            </a:r>
          </a:p>
          <a:p>
            <a:endParaRPr lang="en-US" sz="2200" dirty="0">
              <a:latin typeface="Helvetica" panose="020B0604020202020204" pitchFamily="34" charset="0"/>
              <a:cs typeface="Helvetica" panose="020B0604020202020204" pitchFamily="34" charset="0"/>
            </a:endParaRPr>
          </a:p>
          <a:p>
            <a:pPr marL="0" indent="0">
              <a:buNone/>
            </a:pPr>
            <a:endParaRPr lang="en-US" sz="2200" b="1"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7" name="Slide Number Placeholder 6"/>
          <p:cNvSpPr>
            <a:spLocks noGrp="1"/>
          </p:cNvSpPr>
          <p:nvPr>
            <p:ph type="sldNum" sz="quarter" idx="12"/>
          </p:nvPr>
        </p:nvSpPr>
        <p:spPr/>
        <p:txBody>
          <a:bodyPr/>
          <a:lstStyle/>
          <a:p>
            <a:fld id="{103F95D0-111C-45BF-9CB9-32C5136DAE99}" type="slidenum">
              <a:rPr lang="en-US" smtClean="0"/>
              <a:t>21</a:t>
            </a:fld>
            <a:endParaRPr lang="en-US"/>
          </a:p>
        </p:txBody>
      </p:sp>
    </p:spTree>
    <p:extLst>
      <p:ext uri="{BB962C8B-B14F-4D97-AF65-F5344CB8AC3E}">
        <p14:creationId xmlns:p14="http://schemas.microsoft.com/office/powerpoint/2010/main" val="3818848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609600"/>
            <a:ext cx="10969943" cy="808038"/>
          </a:xfrm>
        </p:spPr>
        <p:txBody>
          <a:bodyPr>
            <a:normAutofit fontScale="90000"/>
          </a:bodyPr>
          <a:lstStyle/>
          <a:p>
            <a:pPr algn="l"/>
            <a:r>
              <a:rPr lang="en-US" sz="3200" dirty="0">
                <a:solidFill>
                  <a:srgbClr val="00B050"/>
                </a:solidFill>
                <a:latin typeface="Helvetica" panose="020B0604020202020204" pitchFamily="34" charset="0"/>
                <a:cs typeface="Helvetica" panose="020B0604020202020204" pitchFamily="34" charset="0"/>
              </a:rPr>
              <a:t>Regional</a:t>
            </a:r>
            <a:r>
              <a:rPr lang="en-US" sz="3200" dirty="0">
                <a:latin typeface="Helvetica" panose="020B0604020202020204" pitchFamily="34" charset="0"/>
                <a:cs typeface="Helvetica" panose="020B0604020202020204" pitchFamily="34" charset="0"/>
              </a:rPr>
              <a:t> Industry Priorities– Establishments, Employment, Wages</a:t>
            </a:r>
          </a:p>
        </p:txBody>
      </p:sp>
      <p:sp>
        <p:nvSpPr>
          <p:cNvPr id="4" name="Rectangle 3"/>
          <p:cNvSpPr/>
          <p:nvPr/>
        </p:nvSpPr>
        <p:spPr>
          <a:xfrm>
            <a:off x="505220"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3" name="Rectangle 2"/>
          <p:cNvSpPr/>
          <p:nvPr/>
        </p:nvSpPr>
        <p:spPr>
          <a:xfrm>
            <a:off x="509137"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Department of Unemployment Assistance/Bureau of Labor Statistics Quarterly Census of Employment and Wages, Q3 2013 - 2016</a:t>
            </a:r>
          </a:p>
        </p:txBody>
      </p:sp>
      <p:sp>
        <p:nvSpPr>
          <p:cNvPr id="6" name="Slide Number Placeholder 5"/>
          <p:cNvSpPr>
            <a:spLocks noGrp="1"/>
          </p:cNvSpPr>
          <p:nvPr>
            <p:ph type="sldNum" sz="quarter" idx="12"/>
          </p:nvPr>
        </p:nvSpPr>
        <p:spPr/>
        <p:txBody>
          <a:bodyPr/>
          <a:lstStyle/>
          <a:p>
            <a:fld id="{103F95D0-111C-45BF-9CB9-32C5136DAE99}" type="slidenum">
              <a:rPr lang="en-US" smtClean="0"/>
              <a:t>22</a:t>
            </a:fld>
            <a:endParaRPr lang="en-US"/>
          </a:p>
        </p:txBody>
      </p:sp>
      <p:sp>
        <p:nvSpPr>
          <p:cNvPr id="12" name="TextBox 11"/>
          <p:cNvSpPr txBox="1"/>
          <p:nvPr>
            <p:extLst>
              <p:ext uri="{D42A27DB-BD31-4B8C-83A1-F6EECF244321}">
                <p14:modId xmlns:p14="http://schemas.microsoft.com/office/powerpoint/2010/main" val="404547241"/>
              </p:ext>
            </p:extLst>
          </p:nvPr>
        </p:nvSpPr>
        <p:spPr>
          <a:xfrm>
            <a:off x="3047206" y="3200400"/>
            <a:ext cx="609441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6" name="TextBox 15"/>
          <p:cNvSpPr txBox="1"/>
          <p:nvPr>
            <p:extLst>
              <p:ext uri="{D42A27DB-BD31-4B8C-83A1-F6EECF244321}">
                <p14:modId xmlns:p14="http://schemas.microsoft.com/office/powerpoint/2010/main" val="1952578667"/>
              </p:ext>
            </p:extLst>
          </p:nvPr>
        </p:nvSpPr>
        <p:spPr>
          <a:xfrm>
            <a:off x="3047206" y="3200400"/>
            <a:ext cx="609441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9" name="Picture 19"/>
          <p:cNvPicPr>
            <a:picLocks noChangeAspect="1"/>
          </p:cNvPicPr>
          <p:nvPr/>
        </p:nvPicPr>
        <p:blipFill>
          <a:blip r:embed="rId3"/>
          <a:stretch>
            <a:fillRect/>
          </a:stretch>
        </p:blipFill>
        <p:spPr>
          <a:xfrm>
            <a:off x="1761666" y="1610360"/>
            <a:ext cx="8191231" cy="4671995"/>
          </a:xfrm>
          <a:prstGeom prst="rect">
            <a:avLst/>
          </a:prstGeom>
        </p:spPr>
      </p:pic>
    </p:spTree>
    <p:extLst>
      <p:ext uri="{BB962C8B-B14F-4D97-AF65-F5344CB8AC3E}">
        <p14:creationId xmlns:p14="http://schemas.microsoft.com/office/powerpoint/2010/main" val="487622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Priority </a:t>
            </a:r>
            <a:r>
              <a:rPr lang="en-US" sz="3200" dirty="0">
                <a:solidFill>
                  <a:srgbClr val="00B050"/>
                </a:solidFill>
                <a:latin typeface="Helvetica" panose="020B0604020202020204" pitchFamily="34" charset="0"/>
                <a:cs typeface="Helvetica" panose="020B0604020202020204" pitchFamily="34" charset="0"/>
              </a:rPr>
              <a:t>Regional</a:t>
            </a:r>
            <a:r>
              <a:rPr lang="en-US" sz="3200" dirty="0">
                <a:latin typeface="Helvetica" panose="020B0604020202020204" pitchFamily="34" charset="0"/>
                <a:cs typeface="Helvetica" panose="020B0604020202020204" pitchFamily="34" charset="0"/>
              </a:rPr>
              <a:t> Industries by Age</a:t>
            </a:r>
            <a:endParaRPr lang="en-US" sz="3200"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609441" y="240269"/>
            <a:ext cx="2160192"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a:latin typeface="Helvetica" panose="020B0604020202020204" pitchFamily="34" charset="0"/>
                <a:cs typeface="Helvetica" panose="020B0604020202020204" pitchFamily="34" charset="0"/>
              </a:rPr>
              <a:t>Industry Overview: Age</a:t>
            </a:r>
            <a:endParaRPr lang="en-US" sz="1200" i="1" dirty="0"/>
          </a:p>
        </p:txBody>
      </p:sp>
      <p:sp>
        <p:nvSpPr>
          <p:cNvPr id="7" name="Rectangle 6"/>
          <p:cNvSpPr/>
          <p:nvPr/>
        </p:nvSpPr>
        <p:spPr>
          <a:xfrm>
            <a:off x="636243" y="12192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has the oldest workforce, with 34% over the age of 55. Construction and Healthcare have the youngest workforces, with 33% and 32% under the age of 34, respectively.</a:t>
            </a:r>
            <a:endParaRPr lang="en-US" sz="1400" dirty="0"/>
          </a:p>
        </p:txBody>
      </p:sp>
      <p:sp>
        <p:nvSpPr>
          <p:cNvPr id="3" name="Rectangle 2"/>
          <p:cNvSpPr/>
          <p:nvPr/>
        </p:nvSpPr>
        <p:spPr>
          <a:xfrm>
            <a:off x="661537" y="6477000"/>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US Census Longitudinal Employer-Household Dynamics: Quarterly Workforce Indicators Q2 2016</a:t>
            </a:r>
          </a:p>
        </p:txBody>
      </p:sp>
      <p:sp>
        <p:nvSpPr>
          <p:cNvPr id="6" name="Slide Number Placeholder 5"/>
          <p:cNvSpPr>
            <a:spLocks noGrp="1"/>
          </p:cNvSpPr>
          <p:nvPr>
            <p:ph type="sldNum" sz="quarter" idx="12"/>
          </p:nvPr>
        </p:nvSpPr>
        <p:spPr/>
        <p:txBody>
          <a:bodyPr/>
          <a:lstStyle/>
          <a:p>
            <a:fld id="{103F95D0-111C-45BF-9CB9-32C5136DAE99}" type="slidenum">
              <a:rPr lang="en-US" smtClean="0"/>
              <a:t>23</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34569573"/>
              </p:ext>
            </p:extLst>
          </p:nvPr>
        </p:nvGraphicFramePr>
        <p:xfrm>
          <a:off x="712443" y="1786969"/>
          <a:ext cx="10865512" cy="4668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2240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Priority </a:t>
            </a:r>
            <a:r>
              <a:rPr lang="en-US" sz="3200" dirty="0">
                <a:solidFill>
                  <a:srgbClr val="00B050"/>
                </a:solidFill>
                <a:latin typeface="Helvetica" panose="020B0604020202020204" pitchFamily="34" charset="0"/>
                <a:cs typeface="Helvetica" panose="020B0604020202020204" pitchFamily="34" charset="0"/>
              </a:rPr>
              <a:t>Regional</a:t>
            </a:r>
            <a:r>
              <a:rPr lang="en-US" sz="3200" dirty="0">
                <a:latin typeface="Helvetica" panose="020B0604020202020204" pitchFamily="34" charset="0"/>
                <a:cs typeface="Helvetica" panose="020B0604020202020204" pitchFamily="34" charset="0"/>
              </a:rPr>
              <a:t> Industries by Race</a:t>
            </a: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a:latin typeface="Helvetica" panose="020B0604020202020204" pitchFamily="34" charset="0"/>
                <a:cs typeface="Helvetica" panose="020B0604020202020204" pitchFamily="34" charset="0"/>
              </a:rPr>
              <a:t>Industry Overview: Race and Ethnicity</a:t>
            </a:r>
            <a:endParaRPr lang="en-US" sz="1200" i="1" dirty="0"/>
          </a:p>
        </p:txBody>
      </p:sp>
      <p:sp>
        <p:nvSpPr>
          <p:cNvPr id="7" name="Rectangle 6"/>
          <p:cNvSpPr/>
          <p:nvPr/>
        </p:nvSpPr>
        <p:spPr>
          <a:xfrm>
            <a:off x="609441" y="13716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Manufacturing and Healthcare have the most racially diverse workforces, with nearly one in five workers identifying as non-white. </a:t>
            </a:r>
            <a:endParaRPr lang="en-US" sz="1400" dirty="0"/>
          </a:p>
        </p:txBody>
      </p:sp>
      <p:sp>
        <p:nvSpPr>
          <p:cNvPr id="11" name="Rectangle 10"/>
          <p:cNvSpPr/>
          <p:nvPr/>
        </p:nvSpPr>
        <p:spPr>
          <a:xfrm>
            <a:off x="609441"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US Census Longitudinal Employer-Household Dynamics: Quarterly Workforce Indicators Q2 2016</a:t>
            </a:r>
          </a:p>
        </p:txBody>
      </p:sp>
      <p:sp>
        <p:nvSpPr>
          <p:cNvPr id="5" name="Slide Number Placeholder 4"/>
          <p:cNvSpPr>
            <a:spLocks noGrp="1"/>
          </p:cNvSpPr>
          <p:nvPr>
            <p:ph type="sldNum" sz="quarter" idx="12"/>
          </p:nvPr>
        </p:nvSpPr>
        <p:spPr/>
        <p:txBody>
          <a:bodyPr/>
          <a:lstStyle/>
          <a:p>
            <a:fld id="{103F95D0-111C-45BF-9CB9-32C5136DAE99}" type="slidenum">
              <a:rPr lang="en-US" smtClean="0"/>
              <a:t>24</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761801904"/>
              </p:ext>
            </p:extLst>
          </p:nvPr>
        </p:nvGraphicFramePr>
        <p:xfrm>
          <a:off x="684212" y="1796132"/>
          <a:ext cx="10793598" cy="46769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5209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Priority</a:t>
            </a:r>
            <a:r>
              <a:rPr lang="en-US" sz="3200" dirty="0">
                <a:solidFill>
                  <a:schemeClr val="accent4">
                    <a:lumMod val="75000"/>
                  </a:schemeClr>
                </a:solidFill>
                <a:latin typeface="Helvetica" panose="020B0604020202020204" pitchFamily="34" charset="0"/>
                <a:cs typeface="Helvetica" panose="020B0604020202020204" pitchFamily="34" charset="0"/>
              </a:rPr>
              <a:t> </a:t>
            </a:r>
            <a:r>
              <a:rPr lang="en-US" sz="3200" dirty="0">
                <a:solidFill>
                  <a:srgbClr val="00B050"/>
                </a:solidFill>
                <a:latin typeface="Helvetica" panose="020B0604020202020204" pitchFamily="34" charset="0"/>
                <a:cs typeface="Helvetica" panose="020B0604020202020204" pitchFamily="34" charset="0"/>
              </a:rPr>
              <a:t>Regional</a:t>
            </a:r>
            <a:r>
              <a:rPr lang="en-US" sz="3200" dirty="0">
                <a:solidFill>
                  <a:schemeClr val="accent4">
                    <a:lumMod val="75000"/>
                  </a:schemeClr>
                </a:solidFill>
                <a:latin typeface="Helvetica" panose="020B0604020202020204" pitchFamily="34" charset="0"/>
                <a:cs typeface="Helvetica" panose="020B0604020202020204" pitchFamily="34" charset="0"/>
              </a:rPr>
              <a:t> </a:t>
            </a:r>
            <a:r>
              <a:rPr lang="en-US" sz="3200" dirty="0">
                <a:latin typeface="Helvetica" panose="020B0604020202020204" pitchFamily="34" charset="0"/>
                <a:cs typeface="Helvetica" panose="020B0604020202020204" pitchFamily="34" charset="0"/>
              </a:rPr>
              <a:t>Industries by Ethnicity</a:t>
            </a: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dirty="0">
                <a:latin typeface="Helvetica" panose="020B0604020202020204" pitchFamily="34" charset="0"/>
                <a:cs typeface="Helvetica" panose="020B0604020202020204" pitchFamily="34" charset="0"/>
              </a:rPr>
              <a:t>Industry Overview: Race and Ethnicity</a:t>
            </a:r>
            <a:endParaRPr lang="en-US" sz="1200" dirty="0"/>
          </a:p>
        </p:txBody>
      </p:sp>
      <p:sp>
        <p:nvSpPr>
          <p:cNvPr id="7" name="Rectangle 6"/>
          <p:cNvSpPr/>
          <p:nvPr/>
        </p:nvSpPr>
        <p:spPr>
          <a:xfrm>
            <a:off x="609441" y="1371601"/>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Healthcare is the most ethnically diverse industry, with 18% Hispanic employees.</a:t>
            </a:r>
            <a:endParaRPr lang="en-US" sz="1400" dirty="0"/>
          </a:p>
        </p:txBody>
      </p:sp>
      <p:sp>
        <p:nvSpPr>
          <p:cNvPr id="10" name="Rectangle 9"/>
          <p:cNvSpPr/>
          <p:nvPr/>
        </p:nvSpPr>
        <p:spPr>
          <a:xfrm>
            <a:off x="609441" y="6473106"/>
            <a:ext cx="10462075" cy="230832"/>
          </a:xfrm>
          <a:prstGeom prst="rect">
            <a:avLst/>
          </a:prstGeom>
        </p:spPr>
        <p:txBody>
          <a:bodyPr wrap="square">
            <a:spAutoFit/>
          </a:bodyPr>
          <a:lstStyle/>
          <a:p>
            <a:pPr lvl="1"/>
            <a:r>
              <a:rPr lang="en-US" sz="900" dirty="0">
                <a:latin typeface="Helvetica" panose="020B0604020202020204" pitchFamily="34" charset="0"/>
                <a:cs typeface="Helvetica" panose="020B0604020202020204" pitchFamily="34" charset="0"/>
              </a:rPr>
              <a:t>Source: US Census Longitudinal Employer-Household Dynamics: Quarterly Workforce Indicators Q2 2016</a:t>
            </a:r>
          </a:p>
        </p:txBody>
      </p:sp>
      <p:sp>
        <p:nvSpPr>
          <p:cNvPr id="5" name="Slide Number Placeholder 4"/>
          <p:cNvSpPr>
            <a:spLocks noGrp="1"/>
          </p:cNvSpPr>
          <p:nvPr>
            <p:ph type="sldNum" sz="quarter" idx="12"/>
          </p:nvPr>
        </p:nvSpPr>
        <p:spPr/>
        <p:txBody>
          <a:bodyPr/>
          <a:lstStyle/>
          <a:p>
            <a:fld id="{103F95D0-111C-45BF-9CB9-32C5136DAE99}" type="slidenum">
              <a:rPr lang="en-US" smtClean="0"/>
              <a:t>25</a:t>
            </a:fld>
            <a:endParaRPr lang="en-US"/>
          </a:p>
        </p:txBody>
      </p:sp>
      <p:graphicFrame>
        <p:nvGraphicFramePr>
          <p:cNvPr id="9" name="Chart 8"/>
          <p:cNvGraphicFramePr>
            <a:graphicFrameLocks/>
          </p:cNvGraphicFramePr>
          <p:nvPr>
            <p:extLst>
              <p:ext uri="{D42A27DB-BD31-4B8C-83A1-F6EECF244321}">
                <p14:modId xmlns:p14="http://schemas.microsoft.com/office/powerpoint/2010/main" val="3116440955"/>
              </p:ext>
            </p:extLst>
          </p:nvPr>
        </p:nvGraphicFramePr>
        <p:xfrm>
          <a:off x="609442" y="1981200"/>
          <a:ext cx="10969942" cy="4491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6175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Priority </a:t>
            </a:r>
            <a:r>
              <a:rPr lang="en-US" sz="3200" dirty="0">
                <a:solidFill>
                  <a:srgbClr val="00B050"/>
                </a:solidFill>
                <a:latin typeface="Helvetica" panose="020B0604020202020204" pitchFamily="34" charset="0"/>
                <a:cs typeface="Helvetica" panose="020B0604020202020204" pitchFamily="34" charset="0"/>
              </a:rPr>
              <a:t>Regional </a:t>
            </a:r>
            <a:r>
              <a:rPr lang="en-US" sz="3200" dirty="0">
                <a:latin typeface="Helvetica" panose="020B0604020202020204" pitchFamily="34" charset="0"/>
                <a:cs typeface="Helvetica" panose="020B0604020202020204" pitchFamily="34" charset="0"/>
              </a:rPr>
              <a:t>Industries by Educational Attainment</a:t>
            </a:r>
          </a:p>
        </p:txBody>
      </p:sp>
      <p:sp>
        <p:nvSpPr>
          <p:cNvPr id="4" name="Rectangle 3"/>
          <p:cNvSpPr/>
          <p:nvPr/>
        </p:nvSpPr>
        <p:spPr>
          <a:xfrm>
            <a:off x="609441" y="240269"/>
            <a:ext cx="2800767"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a:p>
            <a:r>
              <a:rPr lang="en-US" sz="1200" i="1" dirty="0">
                <a:latin typeface="Helvetica" panose="020B0604020202020204" pitchFamily="34" charset="0"/>
                <a:cs typeface="Helvetica" panose="020B0604020202020204" pitchFamily="34" charset="0"/>
              </a:rPr>
              <a:t>Industry Overview: Race and Ethnicity</a:t>
            </a:r>
            <a:endParaRPr lang="en-US" sz="1200" i="1" dirty="0"/>
          </a:p>
        </p:txBody>
      </p:sp>
      <p:sp>
        <p:nvSpPr>
          <p:cNvPr id="7" name="Rectangle 6"/>
          <p:cNvSpPr/>
          <p:nvPr/>
        </p:nvSpPr>
        <p:spPr>
          <a:xfrm>
            <a:off x="609441" y="1371600"/>
            <a:ext cx="10868369" cy="738664"/>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In every identified industry, Bachelor’s degree holders make up less than 50% of the workforce. Professional/ scientific/ technical services has the highest percentage of Bachelor’s degree holders, at 47%, while Construction and Transportation offer the most opportunities for those with a high school diploma or below. </a:t>
            </a:r>
            <a:endParaRPr lang="en-US" sz="1400" dirty="0"/>
          </a:p>
        </p:txBody>
      </p:sp>
      <p:sp>
        <p:nvSpPr>
          <p:cNvPr id="9" name="Rectangle 8"/>
          <p:cNvSpPr/>
          <p:nvPr/>
        </p:nvSpPr>
        <p:spPr>
          <a:xfrm>
            <a:off x="609441" y="6473106"/>
            <a:ext cx="10462075" cy="230832"/>
          </a:xfrm>
          <a:prstGeom prst="rect">
            <a:avLst/>
          </a:prstGeom>
        </p:spPr>
        <p:txBody>
          <a:bodyPr wrap="square">
            <a:spAutoFit/>
          </a:bodyPr>
          <a:lstStyle/>
          <a:p>
            <a:pPr lvl="1"/>
            <a:r>
              <a:rPr lang="en-US" sz="900" dirty="0">
                <a:latin typeface="Helvetica" panose="020B0604020202020204" pitchFamily="34" charset="0"/>
                <a:cs typeface="Helvetica" panose="020B0604020202020204" pitchFamily="34" charset="0"/>
              </a:rPr>
              <a:t>Source: US Census Longitudinal Employer-Household Dynamics: Quarterly Workforce Indicators Q2 2016</a:t>
            </a:r>
          </a:p>
        </p:txBody>
      </p:sp>
      <p:sp>
        <p:nvSpPr>
          <p:cNvPr id="5" name="Slide Number Placeholder 4"/>
          <p:cNvSpPr>
            <a:spLocks noGrp="1"/>
          </p:cNvSpPr>
          <p:nvPr>
            <p:ph type="sldNum" sz="quarter" idx="12"/>
          </p:nvPr>
        </p:nvSpPr>
        <p:spPr/>
        <p:txBody>
          <a:bodyPr/>
          <a:lstStyle/>
          <a:p>
            <a:fld id="{103F95D0-111C-45BF-9CB9-32C5136DAE99}" type="slidenum">
              <a:rPr lang="en-US" smtClean="0"/>
              <a:t>26</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3798377317"/>
              </p:ext>
            </p:extLst>
          </p:nvPr>
        </p:nvGraphicFramePr>
        <p:xfrm>
          <a:off x="684212" y="2087304"/>
          <a:ext cx="10895172" cy="4313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8274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Takeaways</a:t>
            </a:r>
            <a:endParaRPr lang="en-US" sz="3200" dirty="0">
              <a:solidFill>
                <a:srgbClr val="FF0000"/>
              </a:solidFill>
              <a:latin typeface="Helvetica" panose="020B0604020202020204" pitchFamily="34" charset="0"/>
              <a:cs typeface="Helvetica" panose="020B0604020202020204" pitchFamily="34" charset="0"/>
            </a:endParaRPr>
          </a:p>
        </p:txBody>
      </p:sp>
      <p:sp>
        <p:nvSpPr>
          <p:cNvPr id="7" name="Rectangle 6"/>
          <p:cNvSpPr/>
          <p:nvPr/>
        </p:nvSpPr>
        <p:spPr>
          <a:xfrm>
            <a:off x="684212"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6" name="Content Placeholder 5"/>
          <p:cNvSpPr>
            <a:spLocks noGrp="1"/>
          </p:cNvSpPr>
          <p:nvPr>
            <p:ph idx="1"/>
          </p:nvPr>
        </p:nvSpPr>
        <p:spPr>
          <a:xfrm>
            <a:off x="684212" y="1414590"/>
            <a:ext cx="10969943" cy="4525963"/>
          </a:xfrm>
        </p:spPr>
        <p:txBody>
          <a:bodyPr>
            <a:normAutofit fontScale="85000" lnSpcReduction="20000"/>
          </a:bodyPr>
          <a:lstStyle/>
          <a:p>
            <a:r>
              <a:rPr lang="en-US" dirty="0">
                <a:latin typeface="Helvetica" charset="0"/>
                <a:ea typeface="Helvetica" charset="0"/>
                <a:cs typeface="Helvetica" charset="0"/>
              </a:rPr>
              <a:t>Among key industries, Manufacturing is likely to be under the most demographic pressure as the Northeast workforce ages.</a:t>
            </a:r>
          </a:p>
          <a:p>
            <a:r>
              <a:rPr lang="en-US" dirty="0">
                <a:latin typeface="Helvetica" charset="0"/>
                <a:ea typeface="Helvetica" charset="0"/>
                <a:cs typeface="Helvetica" charset="0"/>
              </a:rPr>
              <a:t>Manufacturing and Healthcare have the most racially diverse workforces, with nearly one in five workers identifying as non-white. </a:t>
            </a:r>
            <a:r>
              <a:rPr lang="en-US" dirty="0">
                <a:latin typeface="Helvetica" panose="020B0604020202020204" pitchFamily="34" charset="0"/>
                <a:cs typeface="Helvetica" panose="020B0604020202020204" pitchFamily="34" charset="0"/>
              </a:rPr>
              <a:t>Professional, Scientific, and Technical services has the lowest representation of Hispanics and Latinos, while healthcare has the highest representation.</a:t>
            </a:r>
            <a:endParaRPr lang="en-US" dirty="0">
              <a:latin typeface="Helvetica" charset="0"/>
              <a:ea typeface="Helvetica" charset="0"/>
              <a:cs typeface="Helvetica" charset="0"/>
            </a:endParaRPr>
          </a:p>
          <a:p>
            <a:r>
              <a:rPr lang="en-US" dirty="0">
                <a:latin typeface="Helvetica" panose="020B0604020202020204" pitchFamily="34" charset="0"/>
                <a:cs typeface="Helvetica" panose="020B0604020202020204" pitchFamily="34" charset="0"/>
              </a:rPr>
              <a:t>In every identified industry, Bachelor’s degree holders make up less than 50% of the workforce. Professional/ scientific/ technical services has the highest percentage of Bachelor’s degree holders, at 47%, while Construction and Transportation offer the most opportunities for those with a high school diploma or below. </a:t>
            </a:r>
          </a:p>
        </p:txBody>
      </p:sp>
      <p:sp>
        <p:nvSpPr>
          <p:cNvPr id="4" name="Slide Number Placeholder 3"/>
          <p:cNvSpPr>
            <a:spLocks noGrp="1"/>
          </p:cNvSpPr>
          <p:nvPr>
            <p:ph type="sldNum" sz="quarter" idx="12"/>
          </p:nvPr>
        </p:nvSpPr>
        <p:spPr/>
        <p:txBody>
          <a:bodyPr/>
          <a:lstStyle/>
          <a:p>
            <a:fld id="{103F95D0-111C-45BF-9CB9-32C5136DAE99}" type="slidenum">
              <a:rPr lang="en-US" smtClean="0"/>
              <a:t>27</a:t>
            </a:fld>
            <a:endParaRPr lang="en-US"/>
          </a:p>
        </p:txBody>
      </p:sp>
    </p:spTree>
    <p:extLst>
      <p:ext uri="{BB962C8B-B14F-4D97-AF65-F5344CB8AC3E}">
        <p14:creationId xmlns:p14="http://schemas.microsoft.com/office/powerpoint/2010/main" val="3420765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Discussion</a:t>
            </a:r>
          </a:p>
        </p:txBody>
      </p:sp>
      <p:sp>
        <p:nvSpPr>
          <p:cNvPr id="7" name="Rectangle 6"/>
          <p:cNvSpPr/>
          <p:nvPr/>
        </p:nvSpPr>
        <p:spPr>
          <a:xfrm>
            <a:off x="684212" y="240269"/>
            <a:ext cx="216019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Industry Priorities</a:t>
            </a:r>
            <a:endParaRPr lang="en-US" sz="1200" dirty="0"/>
          </a:p>
        </p:txBody>
      </p:sp>
      <p:sp>
        <p:nvSpPr>
          <p:cNvPr id="6" name="Content Placeholder 5"/>
          <p:cNvSpPr>
            <a:spLocks noGrp="1"/>
          </p:cNvSpPr>
          <p:nvPr>
            <p:ph idx="1"/>
          </p:nvPr>
        </p:nvSpPr>
        <p:spPr>
          <a:xfrm>
            <a:off x="684212" y="1414590"/>
            <a:ext cx="10969943" cy="4525963"/>
          </a:xfrm>
        </p:spPr>
        <p:txBody>
          <a:bodyPr>
            <a:normAutofit/>
          </a:bodyPr>
          <a:lstStyle/>
          <a:p>
            <a:r>
              <a:rPr lang="en-US" dirty="0">
                <a:latin typeface="Helvetica" charset="0"/>
                <a:ea typeface="Helvetica" charset="0"/>
                <a:cs typeface="Helvetica" charset="0"/>
              </a:rPr>
              <a:t>Does this information support your priority industry selections so far? What other questions do you have?</a:t>
            </a:r>
            <a:endParaRPr lang="en-US" dirty="0">
              <a:solidFill>
                <a:srgbClr val="000000"/>
              </a:solidFill>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28</a:t>
            </a:fld>
            <a:endParaRPr lang="en-US"/>
          </a:p>
        </p:txBody>
      </p:sp>
    </p:spTree>
    <p:extLst>
      <p:ext uri="{BB962C8B-B14F-4D97-AF65-F5344CB8AC3E}">
        <p14:creationId xmlns:p14="http://schemas.microsoft.com/office/powerpoint/2010/main" val="1345799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Helvetica" panose="020B0604020202020204" pitchFamily="34" charset="0"/>
                <a:cs typeface="Helvetica" panose="020B0604020202020204" pitchFamily="34" charset="0"/>
              </a:rPr>
              <a:t>III. Confirming Supply Gaps and Occupational Priorities</a:t>
            </a: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103F95D0-111C-45BF-9CB9-32C5136DAE99}" type="slidenum">
              <a:rPr lang="en-US" smtClean="0"/>
              <a:t>29</a:t>
            </a:fld>
            <a:endParaRPr lang="en-US"/>
          </a:p>
        </p:txBody>
      </p:sp>
    </p:spTree>
    <p:extLst>
      <p:ext uri="{BB962C8B-B14F-4D97-AF65-F5344CB8AC3E}">
        <p14:creationId xmlns:p14="http://schemas.microsoft.com/office/powerpoint/2010/main" val="40255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Agenda</a:t>
            </a:r>
          </a:p>
        </p:txBody>
      </p:sp>
      <p:sp>
        <p:nvSpPr>
          <p:cNvPr id="3" name="Content Placeholder 2"/>
          <p:cNvSpPr>
            <a:spLocks noGrp="1"/>
          </p:cNvSpPr>
          <p:nvPr>
            <p:ph idx="1"/>
          </p:nvPr>
        </p:nvSpPr>
        <p:spPr/>
        <p:txBody>
          <a:bodyPr>
            <a:normAutofit fontScale="92500" lnSpcReduction="20000"/>
          </a:bodyPr>
          <a:lstStyle/>
          <a:p>
            <a:r>
              <a:rPr lang="en-US" dirty="0">
                <a:latin typeface="Helvetica" panose="020B0604020202020204" pitchFamily="34" charset="0"/>
                <a:cs typeface="Helvetica" panose="020B0604020202020204" pitchFamily="34" charset="0"/>
              </a:rPr>
              <a:t>Regional Planning Context</a:t>
            </a:r>
          </a:p>
          <a:p>
            <a:pPr lvl="1"/>
            <a:r>
              <a:rPr lang="en-US" dirty="0">
                <a:latin typeface="Helvetica" panose="020B0604020202020204" pitchFamily="34" charset="0"/>
                <a:cs typeface="Helvetica" panose="020B0604020202020204" pitchFamily="34" charset="0"/>
              </a:rPr>
              <a:t>Regional planning timeline</a:t>
            </a:r>
          </a:p>
          <a:p>
            <a:pPr lvl="1"/>
            <a:r>
              <a:rPr lang="en-US" dirty="0">
                <a:latin typeface="Helvetica" panose="020B0604020202020204" pitchFamily="34" charset="0"/>
                <a:cs typeface="Helvetica" panose="020B0604020202020204" pitchFamily="34" charset="0"/>
              </a:rPr>
              <a:t>Blueprint structure</a:t>
            </a:r>
          </a:p>
          <a:p>
            <a:r>
              <a:rPr lang="en-US" dirty="0">
                <a:latin typeface="Helvetica" panose="020B0604020202020204" pitchFamily="34" charset="0"/>
                <a:cs typeface="Helvetica" panose="020B0604020202020204" pitchFamily="34" charset="0"/>
              </a:rPr>
              <a:t>Regional Demographic Context</a:t>
            </a:r>
          </a:p>
          <a:p>
            <a:pPr lvl="1"/>
            <a:r>
              <a:rPr lang="en-US" dirty="0">
                <a:latin typeface="Helvetica" panose="020B0604020202020204" pitchFamily="34" charset="0"/>
                <a:cs typeface="Helvetica" panose="020B0604020202020204" pitchFamily="34" charset="0"/>
              </a:rPr>
              <a:t>State and Regional Demographics on the Workforce</a:t>
            </a:r>
          </a:p>
          <a:p>
            <a:r>
              <a:rPr lang="en-US" dirty="0">
                <a:latin typeface="Helvetica" panose="020B0604020202020204" pitchFamily="34" charset="0"/>
                <a:cs typeface="Helvetica" panose="020B0604020202020204" pitchFamily="34" charset="0"/>
              </a:rPr>
              <a:t>Framing the Data Process to Identify Priority Industries/Occupations</a:t>
            </a:r>
          </a:p>
          <a:p>
            <a:pPr lvl="1"/>
            <a:r>
              <a:rPr lang="en-US" dirty="0">
                <a:latin typeface="Helvetica" panose="020B0604020202020204" pitchFamily="34" charset="0"/>
                <a:cs typeface="Helvetica" panose="020B0604020202020204" pitchFamily="34" charset="0"/>
              </a:rPr>
              <a:t>Region’s Preliminary Criteria</a:t>
            </a:r>
          </a:p>
          <a:p>
            <a:pPr lvl="1"/>
            <a:r>
              <a:rPr lang="en-US" dirty="0">
                <a:latin typeface="Helvetica" panose="020B0604020202020204" pitchFamily="34" charset="0"/>
                <a:cs typeface="Helvetica" panose="020B0604020202020204" pitchFamily="34" charset="0"/>
              </a:rPr>
              <a:t>Confirming Industry Priorities</a:t>
            </a:r>
          </a:p>
          <a:p>
            <a:pPr lvl="1"/>
            <a:r>
              <a:rPr lang="en-US" dirty="0">
                <a:latin typeface="Helvetica" panose="020B0604020202020204" pitchFamily="34" charset="0"/>
                <a:cs typeface="Helvetica" panose="020B0604020202020204" pitchFamily="34" charset="0"/>
              </a:rPr>
              <a:t>Review Occupational Gap Priorities</a:t>
            </a:r>
          </a:p>
          <a:p>
            <a:pPr lvl="1"/>
            <a:r>
              <a:rPr lang="en-US" dirty="0">
                <a:latin typeface="Helvetica" panose="020B0604020202020204" pitchFamily="34" charset="0"/>
                <a:cs typeface="Helvetica" panose="020B0604020202020204" pitchFamily="34" charset="0"/>
              </a:rPr>
              <a:t>Data Tool</a:t>
            </a:r>
          </a:p>
          <a:p>
            <a:pPr lvl="1"/>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986167"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Introduction</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a:t>
            </a:fld>
            <a:endParaRPr lang="en-US"/>
          </a:p>
        </p:txBody>
      </p:sp>
    </p:spTree>
    <p:extLst>
      <p:ext uri="{BB962C8B-B14F-4D97-AF65-F5344CB8AC3E}">
        <p14:creationId xmlns:p14="http://schemas.microsoft.com/office/powerpoint/2010/main" val="453411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a supply gap ratio?</a:t>
            </a:r>
          </a:p>
        </p:txBody>
      </p:sp>
      <p:sp>
        <p:nvSpPr>
          <p:cNvPr id="3" name="Content Placeholder 2"/>
          <p:cNvSpPr>
            <a:spLocks noGrp="1"/>
          </p:cNvSpPr>
          <p:nvPr>
            <p:ph idx="1"/>
          </p:nvPr>
        </p:nvSpPr>
        <p:spPr/>
        <p:txBody>
          <a:bodyPr>
            <a:normAutofit lnSpcReduction="10000"/>
          </a:bodyPr>
          <a:lstStyle/>
          <a:p>
            <a:r>
              <a:rPr lang="en-US" dirty="0">
                <a:latin typeface="Helvetica" panose="020B0604020202020204" pitchFamily="34" charset="0"/>
                <a:cs typeface="Helvetica" panose="020B0604020202020204" pitchFamily="34" charset="0"/>
              </a:rPr>
              <a:t>Supply Gap Ratio is a </a:t>
            </a:r>
            <a:r>
              <a:rPr lang="en-US" b="1" i="1" dirty="0">
                <a:latin typeface="Helvetica" panose="020B0604020202020204" pitchFamily="34" charset="0"/>
                <a:cs typeface="Helvetica" panose="020B0604020202020204" pitchFamily="34" charset="0"/>
              </a:rPr>
              <a:t>proxy</a:t>
            </a:r>
            <a:r>
              <a:rPr lang="en-US" i="1" dirty="0">
                <a:latin typeface="Helvetica" panose="020B0604020202020204" pitchFamily="34" charset="0"/>
                <a:cs typeface="Helvetica" panose="020B0604020202020204" pitchFamily="34" charset="0"/>
              </a:rPr>
              <a:t> </a:t>
            </a:r>
            <a:r>
              <a:rPr lang="en-US" b="1" i="1" dirty="0">
                <a:latin typeface="Helvetica" panose="020B0604020202020204" pitchFamily="34" charset="0"/>
                <a:cs typeface="Helvetica" panose="020B0604020202020204" pitchFamily="34" charset="0"/>
              </a:rPr>
              <a:t>measure</a:t>
            </a:r>
            <a:r>
              <a:rPr lang="en-US" dirty="0">
                <a:latin typeface="Helvetica" panose="020B0604020202020204" pitchFamily="34" charset="0"/>
                <a:cs typeface="Helvetica" panose="020B0604020202020204" pitchFamily="34" charset="0"/>
              </a:rPr>
              <a:t> for understanding what occupations are likely to not have enough talent to meet employer demand.</a:t>
            </a:r>
          </a:p>
          <a:p>
            <a:r>
              <a:rPr lang="en-US" dirty="0">
                <a:latin typeface="Helvetica" panose="020B0604020202020204" pitchFamily="34" charset="0"/>
                <a:cs typeface="Helvetica" panose="020B0604020202020204" pitchFamily="34" charset="0"/>
              </a:rPr>
              <a:t>Supply / Demand = Supply Gap Ratio</a:t>
            </a:r>
          </a:p>
          <a:p>
            <a:pPr lvl="1"/>
            <a:r>
              <a:rPr lang="en-US" dirty="0">
                <a:latin typeface="Helvetica" panose="020B0604020202020204" pitchFamily="34" charset="0"/>
                <a:cs typeface="Helvetica" panose="020B0604020202020204" pitchFamily="34" charset="0"/>
              </a:rPr>
              <a:t>100 qualified individuals / 50 potential openings = supply gap ratio of 2 </a:t>
            </a:r>
          </a:p>
          <a:p>
            <a:pPr lvl="2"/>
            <a:r>
              <a:rPr lang="en-US" dirty="0">
                <a:latin typeface="Helvetica" panose="020B0604020202020204" pitchFamily="34" charset="0"/>
                <a:cs typeface="Helvetica" panose="020B0604020202020204" pitchFamily="34" charset="0"/>
              </a:rPr>
              <a:t>2 qualified individuals per opening (More supply than demand)</a:t>
            </a:r>
          </a:p>
          <a:p>
            <a:pPr lvl="1"/>
            <a:r>
              <a:rPr lang="en-US" dirty="0">
                <a:latin typeface="Helvetica" panose="020B0604020202020204" pitchFamily="34" charset="0"/>
                <a:cs typeface="Helvetica" panose="020B0604020202020204" pitchFamily="34" charset="0"/>
              </a:rPr>
              <a:t>6 qualified individuals / 12 potential openings = supply gap ratio of 0.5</a:t>
            </a:r>
          </a:p>
          <a:p>
            <a:pPr marL="1200150" lvl="3" indent="-342900">
              <a:buFont typeface="Arial" panose="020B0604020202020204" pitchFamily="34" charset="0"/>
              <a:buChar char="•"/>
            </a:pPr>
            <a:r>
              <a:rPr lang="en-US" sz="2400" dirty="0">
                <a:latin typeface="Helvetica" panose="020B0604020202020204" pitchFamily="34" charset="0"/>
                <a:cs typeface="Helvetica" panose="020B0604020202020204" pitchFamily="34" charset="0"/>
              </a:rPr>
              <a:t>0.5 qualified individuals per opening (Less supply than demand)</a:t>
            </a:r>
          </a:p>
          <a:p>
            <a:pPr marL="400050" lvl="2" indent="0">
              <a:buNone/>
            </a:pPr>
            <a:endParaRPr lang="en-US"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8178" y="1212503"/>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Supply Gap Ratio = Projected Qualified Individuals Per Opening</a:t>
            </a:r>
          </a:p>
        </p:txBody>
      </p:sp>
      <p:sp>
        <p:nvSpPr>
          <p:cNvPr id="6" name="Slide Number Placeholder 5"/>
          <p:cNvSpPr>
            <a:spLocks noGrp="1"/>
          </p:cNvSpPr>
          <p:nvPr>
            <p:ph type="sldNum" sz="quarter" idx="12"/>
          </p:nvPr>
        </p:nvSpPr>
        <p:spPr/>
        <p:txBody>
          <a:bodyPr/>
          <a:lstStyle/>
          <a:p>
            <a:fld id="{103F95D0-111C-45BF-9CB9-32C5136DAE99}" type="slidenum">
              <a:rPr lang="en-US" smtClean="0"/>
              <a:t>30</a:t>
            </a:fld>
            <a:endParaRPr lang="en-US"/>
          </a:p>
        </p:txBody>
      </p:sp>
    </p:spTree>
    <p:extLst>
      <p:ext uri="{BB962C8B-B14F-4D97-AF65-F5344CB8AC3E}">
        <p14:creationId xmlns:p14="http://schemas.microsoft.com/office/powerpoint/2010/main" val="2828349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How do we calculate demand and supply?</a:t>
            </a:r>
          </a:p>
        </p:txBody>
      </p:sp>
      <p:sp>
        <p:nvSpPr>
          <p:cNvPr id="5" name="Content Placeholder 4"/>
          <p:cNvSpPr>
            <a:spLocks noGrp="1"/>
          </p:cNvSpPr>
          <p:nvPr>
            <p:ph sz="half" idx="1"/>
          </p:nvPr>
        </p:nvSpPr>
        <p:spPr>
          <a:xfrm>
            <a:off x="609440" y="1371600"/>
            <a:ext cx="5408772" cy="4952999"/>
          </a:xfrm>
          <a:ln>
            <a:solidFill>
              <a:schemeClr val="tx1"/>
            </a:solidFill>
          </a:ln>
        </p:spPr>
        <p:txBody>
          <a:bodyPr>
            <a:normAutofit fontScale="62500" lnSpcReduction="20000"/>
          </a:bodyPr>
          <a:lstStyle/>
          <a:p>
            <a:pPr marL="0" indent="0" algn="ctr">
              <a:buNone/>
            </a:pPr>
            <a:r>
              <a:rPr lang="en-US" b="1" dirty="0">
                <a:latin typeface="Helvetica" panose="020B0604020202020204" pitchFamily="34" charset="0"/>
                <a:cs typeface="Helvetica" panose="020B0604020202020204" pitchFamily="34" charset="0"/>
              </a:rPr>
              <a:t>Demand</a:t>
            </a:r>
          </a:p>
          <a:p>
            <a:pPr marL="0" indent="0">
              <a:buNone/>
            </a:pPr>
            <a:r>
              <a:rPr lang="en-US" dirty="0">
                <a:latin typeface="Helvetica" panose="020B0604020202020204" pitchFamily="34" charset="0"/>
                <a:cs typeface="Helvetica" panose="020B0604020202020204" pitchFamily="34" charset="0"/>
              </a:rPr>
              <a:t>How many potential job openings do we expect for a given occupation?</a:t>
            </a:r>
          </a:p>
          <a:p>
            <a:pPr marL="0" indent="0">
              <a:buNone/>
            </a:pPr>
            <a:endParaRPr lang="en-US" b="1" dirty="0">
              <a:latin typeface="Helvetica" panose="020B0604020202020204" pitchFamily="34" charset="0"/>
              <a:cs typeface="Helvetica" panose="020B0604020202020204" pitchFamily="34" charset="0"/>
            </a:endParaRPr>
          </a:p>
          <a:p>
            <a:pPr marL="0" indent="0">
              <a:buNone/>
            </a:pPr>
            <a:r>
              <a:rPr lang="en-US" i="1" dirty="0">
                <a:latin typeface="Helvetica" panose="020B0604020202020204" pitchFamily="34" charset="0"/>
                <a:cs typeface="Helvetica" panose="020B0604020202020204" pitchFamily="34" charset="0"/>
              </a:rPr>
              <a:t>Average of total number of jobs for each occupation across three data sets…</a:t>
            </a:r>
          </a:p>
          <a:p>
            <a:pPr marL="0" indent="0">
              <a:buNone/>
            </a:pPr>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2017 projections from openings and replacement (OES)</a:t>
            </a:r>
          </a:p>
          <a:p>
            <a:r>
              <a:rPr lang="en-US" dirty="0">
                <a:latin typeface="Helvetica" panose="020B0604020202020204" pitchFamily="34" charset="0"/>
                <a:cs typeface="Helvetica" panose="020B0604020202020204" pitchFamily="34" charset="0"/>
              </a:rPr>
              <a:t>2024 projections from openings and replacement (OES)</a:t>
            </a:r>
          </a:p>
          <a:p>
            <a:r>
              <a:rPr lang="en-US" dirty="0">
                <a:latin typeface="Helvetica" panose="020B0604020202020204" pitchFamily="34" charset="0"/>
                <a:cs typeface="Helvetica" panose="020B0604020202020204" pitchFamily="34" charset="0"/>
              </a:rPr>
              <a:t>Help Wanted Online annualized 2016 job postings</a:t>
            </a:r>
          </a:p>
          <a:p>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p:txBody>
      </p:sp>
      <p:sp>
        <p:nvSpPr>
          <p:cNvPr id="6" name="Content Placeholder 5"/>
          <p:cNvSpPr>
            <a:spLocks noGrp="1"/>
          </p:cNvSpPr>
          <p:nvPr>
            <p:ph sz="half" idx="2"/>
          </p:nvPr>
        </p:nvSpPr>
        <p:spPr>
          <a:xfrm>
            <a:off x="6170612" y="1371600"/>
            <a:ext cx="5613426" cy="4952999"/>
          </a:xfrm>
          <a:ln>
            <a:solidFill>
              <a:schemeClr val="tx1"/>
            </a:solidFill>
          </a:ln>
        </p:spPr>
        <p:txBody>
          <a:bodyPr>
            <a:normAutofit fontScale="62500" lnSpcReduction="20000"/>
          </a:bodyPr>
          <a:lstStyle/>
          <a:p>
            <a:pPr marL="0" indent="0" algn="ctr">
              <a:buNone/>
            </a:pPr>
            <a:r>
              <a:rPr lang="en-US" b="1" dirty="0">
                <a:latin typeface="Helvetica" panose="020B0604020202020204" pitchFamily="34" charset="0"/>
                <a:cs typeface="Helvetica" panose="020B0604020202020204" pitchFamily="34" charset="0"/>
              </a:rPr>
              <a:t>Supply</a:t>
            </a:r>
          </a:p>
          <a:p>
            <a:pPr marL="0" indent="0">
              <a:buNone/>
            </a:pPr>
            <a:r>
              <a:rPr lang="en-US" dirty="0">
                <a:latin typeface="Helvetica" panose="020B0604020202020204" pitchFamily="34" charset="0"/>
                <a:cs typeface="Helvetica" panose="020B0604020202020204" pitchFamily="34" charset="0"/>
              </a:rPr>
              <a:t>How many qualified individuals do we potentially have available to fill a relevant job opening?</a:t>
            </a:r>
          </a:p>
          <a:p>
            <a:pPr marL="0" indent="0">
              <a:buNone/>
            </a:pPr>
            <a:endParaRPr lang="en-US" b="1" dirty="0">
              <a:latin typeface="Helvetica" panose="020B0604020202020204" pitchFamily="34" charset="0"/>
              <a:cs typeface="Helvetica" panose="020B0604020202020204" pitchFamily="34" charset="0"/>
            </a:endParaRPr>
          </a:p>
          <a:p>
            <a:pPr marL="0" indent="0">
              <a:buNone/>
            </a:pPr>
            <a:r>
              <a:rPr lang="en-US" i="1" dirty="0">
                <a:latin typeface="Helvetica" panose="020B0604020202020204" pitchFamily="34" charset="0"/>
                <a:cs typeface="Helvetica" panose="020B0604020202020204" pitchFamily="34" charset="0"/>
              </a:rPr>
              <a:t>Sum of available workers or graduates related to an occupation from multiple data sets…</a:t>
            </a:r>
          </a:p>
          <a:p>
            <a:pPr marL="0" indent="0">
              <a:buNone/>
            </a:pPr>
            <a:endParaRPr lang="en-US" dirty="0">
              <a:latin typeface="Helvetica" panose="020B0604020202020204" pitchFamily="34" charset="0"/>
              <a:cs typeface="Helvetica" panose="020B0604020202020204" pitchFamily="34" charset="0"/>
            </a:endParaRPr>
          </a:p>
          <a:p>
            <a:r>
              <a:rPr lang="en-US" dirty="0">
                <a:latin typeface="Helvetica" panose="020B0604020202020204" pitchFamily="34" charset="0"/>
                <a:cs typeface="Helvetica" panose="020B0604020202020204" pitchFamily="34" charset="0"/>
              </a:rPr>
              <a:t>Unique UI claims, 2016 (DUA)</a:t>
            </a:r>
          </a:p>
          <a:p>
            <a:r>
              <a:rPr lang="en-US" dirty="0">
                <a:latin typeface="Helvetica" panose="020B0604020202020204" pitchFamily="34" charset="0"/>
                <a:cs typeface="Helvetica" panose="020B0604020202020204" pitchFamily="34" charset="0"/>
              </a:rPr>
              <a:t>Relevant completer data</a:t>
            </a:r>
          </a:p>
          <a:p>
            <a:pPr lvl="1"/>
            <a:r>
              <a:rPr lang="en-US" dirty="0" err="1">
                <a:latin typeface="Helvetica" panose="020B0604020202020204" pitchFamily="34" charset="0"/>
                <a:cs typeface="Helvetica" panose="020B0604020202020204" pitchFamily="34" charset="0"/>
              </a:rPr>
              <a:t>Voc</a:t>
            </a:r>
            <a:r>
              <a:rPr lang="en-US" dirty="0">
                <a:latin typeface="Helvetica" panose="020B0604020202020204" pitchFamily="34" charset="0"/>
                <a:cs typeface="Helvetica" panose="020B0604020202020204" pitchFamily="34" charset="0"/>
              </a:rPr>
              <a:t>-Tech completers, 2013-2015 average (DESE), 50% available*</a:t>
            </a:r>
          </a:p>
          <a:p>
            <a:pPr lvl="1"/>
            <a:r>
              <a:rPr lang="en-US" dirty="0">
                <a:latin typeface="Helvetica" panose="020B0604020202020204" pitchFamily="34" charset="0"/>
                <a:cs typeface="Helvetica" panose="020B0604020202020204" pitchFamily="34" charset="0"/>
              </a:rPr>
              <a:t>Community College completers, 2013-2015 average (DHE), 90% available</a:t>
            </a:r>
          </a:p>
          <a:p>
            <a:pPr lvl="1"/>
            <a:r>
              <a:rPr lang="en-US" dirty="0">
                <a:latin typeface="Helvetica" panose="020B0604020202020204" pitchFamily="34" charset="0"/>
                <a:cs typeface="Helvetica" panose="020B0604020202020204" pitchFamily="34" charset="0"/>
              </a:rPr>
              <a:t>State University completers, 2013-2015 average (DHE), 71% available</a:t>
            </a:r>
          </a:p>
          <a:p>
            <a:pPr lvl="1"/>
            <a:r>
              <a:rPr lang="en-US" dirty="0">
                <a:latin typeface="Helvetica" panose="020B0604020202020204" pitchFamily="34" charset="0"/>
                <a:cs typeface="Helvetica" panose="020B0604020202020204" pitchFamily="34" charset="0"/>
              </a:rPr>
              <a:t>Private University completers, 2013-2015 average (</a:t>
            </a:r>
            <a:r>
              <a:rPr lang="en-US" dirty="0" err="1">
                <a:latin typeface="Helvetica" panose="020B0604020202020204" pitchFamily="34" charset="0"/>
                <a:cs typeface="Helvetica" panose="020B0604020202020204" pitchFamily="34" charset="0"/>
              </a:rPr>
              <a:t>iPEDS</a:t>
            </a:r>
            <a:r>
              <a:rPr lang="en-US" dirty="0">
                <a:latin typeface="Helvetica" panose="020B0604020202020204" pitchFamily="34" charset="0"/>
                <a:cs typeface="Helvetica" panose="020B0604020202020204" pitchFamily="34" charset="0"/>
              </a:rPr>
              <a:t>), 55% available</a:t>
            </a:r>
          </a:p>
          <a:p>
            <a:pPr marL="400050" lvl="1" indent="0">
              <a:buNone/>
            </a:pPr>
            <a:endParaRPr lang="en-US" dirty="0">
              <a:latin typeface="Helvetica" panose="020B0604020202020204" pitchFamily="34" charset="0"/>
              <a:cs typeface="Helvetica" panose="020B0604020202020204" pitchFamily="34" charset="0"/>
            </a:endParaRPr>
          </a:p>
          <a:p>
            <a:pPr marL="400050" lvl="1" indent="0">
              <a:buNone/>
            </a:pPr>
            <a:r>
              <a:rPr lang="en-US" dirty="0">
                <a:latin typeface="Helvetica" panose="020B0604020202020204" pitchFamily="34" charset="0"/>
                <a:cs typeface="Helvetica" panose="020B0604020202020204" pitchFamily="34" charset="0"/>
              </a:rPr>
              <a:t>*All retention figures are statewide, studies cited in Data Tool</a:t>
            </a:r>
          </a:p>
          <a:p>
            <a:pPr marL="400050" lvl="1" indent="0">
              <a:buNone/>
            </a:pPr>
            <a:r>
              <a:rPr lang="en-US" dirty="0">
                <a:latin typeface="Helvetica" panose="020B0604020202020204" pitchFamily="34" charset="0"/>
                <a:cs typeface="Helvetica" panose="020B0604020202020204" pitchFamily="34" charset="0"/>
              </a:rPr>
              <a:t>**Occupations requiring post-secondary education only</a:t>
            </a:r>
          </a:p>
          <a:p>
            <a:pPr marL="400050" lvl="1" indent="0">
              <a:buNone/>
            </a:pPr>
            <a:endParaRPr lang="en-US" dirty="0">
              <a:latin typeface="Helvetica" panose="020B0604020202020204" pitchFamily="34" charset="0"/>
              <a:cs typeface="Helvetica" panose="020B0604020202020204" pitchFamily="34" charset="0"/>
            </a:endParaRPr>
          </a:p>
        </p:txBody>
      </p:sp>
      <p:sp>
        <p:nvSpPr>
          <p:cNvPr id="4" name="Rectangle 3"/>
          <p:cNvSpPr/>
          <p:nvPr/>
        </p:nvSpPr>
        <p:spPr>
          <a:xfrm>
            <a:off x="609441" y="240269"/>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8" name="Slide Number Placeholder 7"/>
          <p:cNvSpPr>
            <a:spLocks noGrp="1"/>
          </p:cNvSpPr>
          <p:nvPr>
            <p:ph type="sldNum" sz="quarter" idx="12"/>
          </p:nvPr>
        </p:nvSpPr>
        <p:spPr/>
        <p:txBody>
          <a:bodyPr/>
          <a:lstStyle/>
          <a:p>
            <a:fld id="{103F95D0-111C-45BF-9CB9-32C5136DAE99}" type="slidenum">
              <a:rPr lang="en-US" smtClean="0"/>
              <a:t>31</a:t>
            </a:fld>
            <a:endParaRPr lang="en-US"/>
          </a:p>
        </p:txBody>
      </p:sp>
    </p:spTree>
    <p:extLst>
      <p:ext uri="{BB962C8B-B14F-4D97-AF65-F5344CB8AC3E}">
        <p14:creationId xmlns:p14="http://schemas.microsoft.com/office/powerpoint/2010/main" val="3031034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a:latin typeface="Helvetica" panose="020B0604020202020204" pitchFamily="34" charset="0"/>
                <a:cs typeface="Helvetica" panose="020B0604020202020204" pitchFamily="34" charset="0"/>
              </a:rPr>
              <a:t>More Openings than Qualified: </a:t>
            </a:r>
            <a:r>
              <a:rPr lang="en-US" sz="2800" dirty="0">
                <a:solidFill>
                  <a:srgbClr val="00B050"/>
                </a:solidFill>
                <a:latin typeface="Helvetica" panose="020B0604020202020204" pitchFamily="34" charset="0"/>
                <a:cs typeface="Helvetica" panose="020B0604020202020204" pitchFamily="34" charset="0"/>
              </a:rPr>
              <a:t>Regional</a:t>
            </a:r>
            <a:r>
              <a:rPr lang="en-US" sz="2800" dirty="0">
                <a:latin typeface="Helvetica" panose="020B0604020202020204" pitchFamily="34" charset="0"/>
                <a:cs typeface="Helvetica" panose="020B0604020202020204" pitchFamily="34" charset="0"/>
              </a:rPr>
              <a:t> Sub-BA Occupations</a:t>
            </a:r>
          </a:p>
        </p:txBody>
      </p:sp>
      <p:sp>
        <p:nvSpPr>
          <p:cNvPr id="4" name="Rectangle 3"/>
          <p:cNvSpPr/>
          <p:nvPr/>
        </p:nvSpPr>
        <p:spPr>
          <a:xfrm>
            <a:off x="609441" y="240269"/>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8178" y="1212504"/>
            <a:ext cx="10868369" cy="492443"/>
          </a:xfrm>
          <a:prstGeom prst="rect">
            <a:avLst/>
          </a:prstGeom>
        </p:spPr>
        <p:txBody>
          <a:bodyPr wrap="square">
            <a:spAutoFit/>
          </a:bodyPr>
          <a:lstStyle/>
          <a:p>
            <a:r>
              <a:rPr lang="en-US" sz="1300" dirty="0">
                <a:latin typeface="Helvetica" panose="020B0604020202020204" pitchFamily="34" charset="0"/>
                <a:cs typeface="Helvetica" panose="020B0604020202020204" pitchFamily="34" charset="0"/>
              </a:rPr>
              <a:t>Among all occupations requiring an Associates or Certificate, computer/IT, healthcare support occupations, engineering and tech, transportation, and a number of installation professions face supply gaps.</a:t>
            </a:r>
          </a:p>
        </p:txBody>
      </p:sp>
      <p:sp>
        <p:nvSpPr>
          <p:cNvPr id="9" name="Rectangle 8"/>
          <p:cNvSpPr/>
          <p:nvPr/>
        </p:nvSpPr>
        <p:spPr>
          <a:xfrm>
            <a:off x="560043" y="6260812"/>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Occupations requiring a postsecondary non-degree award, some college, or an Associate’s Degree, 20+ only</a:t>
            </a:r>
          </a:p>
        </p:txBody>
      </p:sp>
      <p:sp>
        <p:nvSpPr>
          <p:cNvPr id="21" name="Rectangle 20"/>
          <p:cNvSpPr/>
          <p:nvPr/>
        </p:nvSpPr>
        <p:spPr>
          <a:xfrm>
            <a:off x="609441" y="6550968"/>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2014-2024, OES Projections 2015-2017, HWOL 2016 average, </a:t>
            </a:r>
            <a:r>
              <a:rPr lang="en-US" sz="900" dirty="0" err="1">
                <a:latin typeface="Helvetica" panose="020B0604020202020204" pitchFamily="34" charset="0"/>
                <a:cs typeface="Helvetica" panose="020B0604020202020204" pitchFamily="34" charset="0"/>
              </a:rPr>
              <a:t>iPEDS</a:t>
            </a:r>
            <a:r>
              <a:rPr lang="en-US" sz="900" dirty="0">
                <a:latin typeface="Helvetica" panose="020B0604020202020204" pitchFamily="34" charset="0"/>
                <a:cs typeface="Helvetica" panose="020B0604020202020204" pitchFamily="34" charset="0"/>
              </a:rPr>
              <a:t>, Massachusetts Department of Higher Education, Department of Unemployment Assistance</a:t>
            </a:r>
          </a:p>
        </p:txBody>
      </p:sp>
      <p:sp>
        <p:nvSpPr>
          <p:cNvPr id="3" name="TextBox 2"/>
          <p:cNvSpPr txBox="1"/>
          <p:nvPr/>
        </p:nvSpPr>
        <p:spPr>
          <a:xfrm>
            <a:off x="9066212" y="2606932"/>
            <a:ext cx="685800" cy="92333"/>
          </a:xfrm>
          <a:prstGeom prst="rect">
            <a:avLst/>
          </a:prstGeom>
          <a:solidFill>
            <a:srgbClr val="FC42E1"/>
          </a:solidFill>
        </p:spPr>
        <p:txBody>
          <a:bodyPr wrap="square" rtlCol="0">
            <a:spAutoFit/>
          </a:bodyPr>
          <a:lstStyle/>
          <a:p>
            <a:endParaRPr lang="en-US" dirty="0"/>
          </a:p>
        </p:txBody>
      </p:sp>
      <p:sp>
        <p:nvSpPr>
          <p:cNvPr id="5" name="TextBox 4"/>
          <p:cNvSpPr txBox="1"/>
          <p:nvPr/>
        </p:nvSpPr>
        <p:spPr>
          <a:xfrm>
            <a:off x="9752012" y="2514600"/>
            <a:ext cx="1382110" cy="261610"/>
          </a:xfrm>
          <a:prstGeom prst="rect">
            <a:avLst/>
          </a:prstGeom>
          <a:noFill/>
        </p:spPr>
        <p:txBody>
          <a:bodyPr wrap="none" rtlCol="0">
            <a:spAutoFit/>
          </a:bodyPr>
          <a:lstStyle/>
          <a:p>
            <a:r>
              <a:rPr lang="en-US" sz="1100" dirty="0">
                <a:latin typeface="Helvetica" panose="020B0604020202020204" pitchFamily="34" charset="0"/>
                <a:cs typeface="Helvetica" panose="020B0604020202020204" pitchFamily="34" charset="0"/>
              </a:rPr>
              <a:t>4 Star Occupations</a:t>
            </a:r>
          </a:p>
        </p:txBody>
      </p:sp>
      <p:sp>
        <p:nvSpPr>
          <p:cNvPr id="8" name="Slide Number Placeholder 7"/>
          <p:cNvSpPr>
            <a:spLocks noGrp="1"/>
          </p:cNvSpPr>
          <p:nvPr>
            <p:ph type="sldNum" sz="quarter" idx="12"/>
          </p:nvPr>
        </p:nvSpPr>
        <p:spPr/>
        <p:txBody>
          <a:bodyPr/>
          <a:lstStyle/>
          <a:p>
            <a:fld id="{103F95D0-111C-45BF-9CB9-32C5136DAE99}" type="slidenum">
              <a:rPr lang="en-US" smtClean="0"/>
              <a:t>32</a:t>
            </a:fld>
            <a:endParaRPr lang="en-US"/>
          </a:p>
        </p:txBody>
      </p:sp>
      <p:sp>
        <p:nvSpPr>
          <p:cNvPr id="13" name="TextBox 12"/>
          <p:cNvSpPr txBox="1"/>
          <p:nvPr/>
        </p:nvSpPr>
        <p:spPr>
          <a:xfrm>
            <a:off x="9083024" y="2867340"/>
            <a:ext cx="685800" cy="92333"/>
          </a:xfrm>
          <a:prstGeom prst="rect">
            <a:avLst/>
          </a:prstGeom>
          <a:solidFill>
            <a:schemeClr val="accent6"/>
          </a:solidFill>
        </p:spPr>
        <p:txBody>
          <a:bodyPr wrap="square" rtlCol="0">
            <a:spAutoFit/>
          </a:bodyPr>
          <a:lstStyle/>
          <a:p>
            <a:endParaRPr lang="en-US" dirty="0"/>
          </a:p>
        </p:txBody>
      </p:sp>
      <p:sp>
        <p:nvSpPr>
          <p:cNvPr id="14" name="TextBox 13"/>
          <p:cNvSpPr txBox="1"/>
          <p:nvPr/>
        </p:nvSpPr>
        <p:spPr>
          <a:xfrm>
            <a:off x="9768824" y="2775008"/>
            <a:ext cx="1382110" cy="261610"/>
          </a:xfrm>
          <a:prstGeom prst="rect">
            <a:avLst/>
          </a:prstGeom>
          <a:noFill/>
        </p:spPr>
        <p:txBody>
          <a:bodyPr wrap="none" rtlCol="0">
            <a:spAutoFit/>
          </a:bodyPr>
          <a:lstStyle/>
          <a:p>
            <a:r>
              <a:rPr lang="en-US" sz="1100" dirty="0">
                <a:latin typeface="Helvetica" panose="020B0604020202020204" pitchFamily="34" charset="0"/>
                <a:cs typeface="Helvetica" panose="020B0604020202020204" pitchFamily="34" charset="0"/>
              </a:rPr>
              <a:t>3 Star Occupations</a:t>
            </a:r>
          </a:p>
        </p:txBody>
      </p:sp>
      <p:graphicFrame>
        <p:nvGraphicFramePr>
          <p:cNvPr id="18" name="Chart 17"/>
          <p:cNvGraphicFramePr>
            <a:graphicFrameLocks/>
          </p:cNvGraphicFramePr>
          <p:nvPr>
            <p:extLst>
              <p:ext uri="{D42A27DB-BD31-4B8C-83A1-F6EECF244321}">
                <p14:modId xmlns:p14="http://schemas.microsoft.com/office/powerpoint/2010/main" val="884784150"/>
              </p:ext>
            </p:extLst>
          </p:nvPr>
        </p:nvGraphicFramePr>
        <p:xfrm>
          <a:off x="684212" y="1702715"/>
          <a:ext cx="10812335" cy="4558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814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a:solidFill>
                  <a:schemeClr val="accent1"/>
                </a:solidFill>
                <a:latin typeface="Helvetica" panose="020B0604020202020204" pitchFamily="34" charset="0"/>
                <a:cs typeface="Helvetica" panose="020B0604020202020204" pitchFamily="34" charset="0"/>
              </a:rPr>
              <a:t>State</a:t>
            </a:r>
            <a:r>
              <a:rPr lang="en-US" sz="2800" dirty="0">
                <a:latin typeface="Helvetica" panose="020B0604020202020204" pitchFamily="34" charset="0"/>
                <a:cs typeface="Helvetica" panose="020B0604020202020204" pitchFamily="34" charset="0"/>
              </a:rPr>
              <a:t> Supply Gap Overview: BA Clusters</a:t>
            </a:r>
          </a:p>
        </p:txBody>
      </p:sp>
      <p:sp>
        <p:nvSpPr>
          <p:cNvPr id="4" name="Rectangle 3"/>
          <p:cNvSpPr/>
          <p:nvPr/>
        </p:nvSpPr>
        <p:spPr>
          <a:xfrm>
            <a:off x="609441" y="240269"/>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7" name="Rectangle 6"/>
          <p:cNvSpPr/>
          <p:nvPr/>
        </p:nvSpPr>
        <p:spPr>
          <a:xfrm>
            <a:off x="628178" y="1212504"/>
            <a:ext cx="10868369" cy="492443"/>
          </a:xfrm>
          <a:prstGeom prst="rect">
            <a:avLst/>
          </a:prstGeom>
        </p:spPr>
        <p:txBody>
          <a:bodyPr wrap="square">
            <a:spAutoFit/>
          </a:bodyPr>
          <a:lstStyle/>
          <a:p>
            <a:r>
              <a:rPr lang="en-US" sz="1300" dirty="0">
                <a:latin typeface="Helvetica" panose="020B0604020202020204" pitchFamily="34" charset="0"/>
                <a:cs typeface="Helvetica" panose="020B0604020202020204" pitchFamily="34" charset="0"/>
              </a:rPr>
              <a:t>Sales, Healthcare, Management, and Computer and Mathematical Occupations average the lowest ratios of qualified individuals per opening at the BA level.</a:t>
            </a:r>
          </a:p>
        </p:txBody>
      </p:sp>
      <p:sp>
        <p:nvSpPr>
          <p:cNvPr id="9" name="Rectangle 8"/>
          <p:cNvSpPr/>
          <p:nvPr/>
        </p:nvSpPr>
        <p:spPr>
          <a:xfrm>
            <a:off x="628178" y="5943600"/>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Occupations requiring a Bachelor’s Degree, Demand Index 100+ Only </a:t>
            </a:r>
          </a:p>
        </p:txBody>
      </p:sp>
      <p:graphicFrame>
        <p:nvGraphicFramePr>
          <p:cNvPr id="10" name="Chart 9"/>
          <p:cNvGraphicFramePr>
            <a:graphicFrameLocks/>
          </p:cNvGraphicFramePr>
          <p:nvPr>
            <p:extLst>
              <p:ext uri="{D42A27DB-BD31-4B8C-83A1-F6EECF244321}">
                <p14:modId xmlns:p14="http://schemas.microsoft.com/office/powerpoint/2010/main" val="2832101286"/>
              </p:ext>
            </p:extLst>
          </p:nvPr>
        </p:nvGraphicFramePr>
        <p:xfrm>
          <a:off x="760412" y="1905000"/>
          <a:ext cx="10515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609441"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2014-2024, OES Projections 2015-2017, HWOL 2016 average, </a:t>
            </a:r>
            <a:r>
              <a:rPr lang="en-US" sz="900" dirty="0" err="1">
                <a:latin typeface="Helvetica" panose="020B0604020202020204" pitchFamily="34" charset="0"/>
                <a:cs typeface="Helvetica" panose="020B0604020202020204" pitchFamily="34" charset="0"/>
              </a:rPr>
              <a:t>iPEDS</a:t>
            </a:r>
            <a:r>
              <a:rPr lang="en-US" sz="900" dirty="0">
                <a:latin typeface="Helvetica" panose="020B0604020202020204" pitchFamily="34" charset="0"/>
                <a:cs typeface="Helvetica" panose="020B0604020202020204" pitchFamily="34" charset="0"/>
              </a:rPr>
              <a:t>, Massachusetts Department of Higher Education, Department of Unemployment Assistance</a:t>
            </a:r>
          </a:p>
        </p:txBody>
      </p:sp>
      <p:sp>
        <p:nvSpPr>
          <p:cNvPr id="8" name="TextBox 7"/>
          <p:cNvSpPr txBox="1"/>
          <p:nvPr/>
        </p:nvSpPr>
        <p:spPr>
          <a:xfrm>
            <a:off x="9457115" y="2683133"/>
            <a:ext cx="342900" cy="46166"/>
          </a:xfrm>
          <a:prstGeom prst="rect">
            <a:avLst/>
          </a:prstGeom>
          <a:solidFill>
            <a:schemeClr val="accent6"/>
          </a:solidFill>
        </p:spPr>
        <p:txBody>
          <a:bodyPr wrap="square" rtlCol="0">
            <a:spAutoFit/>
          </a:bodyPr>
          <a:lstStyle/>
          <a:p>
            <a:endParaRPr lang="en-US" dirty="0"/>
          </a:p>
        </p:txBody>
      </p:sp>
      <p:sp>
        <p:nvSpPr>
          <p:cNvPr id="11" name="TextBox 10"/>
          <p:cNvSpPr txBox="1"/>
          <p:nvPr/>
        </p:nvSpPr>
        <p:spPr>
          <a:xfrm>
            <a:off x="9749316" y="2590800"/>
            <a:ext cx="1253869" cy="215444"/>
          </a:xfrm>
          <a:prstGeom prst="rect">
            <a:avLst/>
          </a:prstGeom>
          <a:noFill/>
        </p:spPr>
        <p:txBody>
          <a:bodyPr wrap="none" rtlCol="0">
            <a:spAutoFit/>
          </a:bodyPr>
          <a:lstStyle/>
          <a:p>
            <a:r>
              <a:rPr lang="en-US" sz="800" dirty="0">
                <a:latin typeface="Helvetica" panose="020B0604020202020204" pitchFamily="34" charset="0"/>
                <a:cs typeface="Helvetica" panose="020B0604020202020204" pitchFamily="34" charset="0"/>
              </a:rPr>
              <a:t>Under Supply, Ratio &gt;1</a:t>
            </a:r>
          </a:p>
        </p:txBody>
      </p:sp>
      <p:sp>
        <p:nvSpPr>
          <p:cNvPr id="12" name="TextBox 11"/>
          <p:cNvSpPr txBox="1"/>
          <p:nvPr/>
        </p:nvSpPr>
        <p:spPr>
          <a:xfrm>
            <a:off x="9447212" y="2835533"/>
            <a:ext cx="342900" cy="46166"/>
          </a:xfrm>
          <a:prstGeom prst="rect">
            <a:avLst/>
          </a:prstGeom>
          <a:solidFill>
            <a:schemeClr val="accent5"/>
          </a:solidFill>
        </p:spPr>
        <p:txBody>
          <a:bodyPr wrap="square" rtlCol="0">
            <a:spAutoFit/>
          </a:bodyPr>
          <a:lstStyle/>
          <a:p>
            <a:endParaRPr lang="en-US" dirty="0"/>
          </a:p>
        </p:txBody>
      </p:sp>
      <p:sp>
        <p:nvSpPr>
          <p:cNvPr id="14" name="TextBox 13"/>
          <p:cNvSpPr txBox="1"/>
          <p:nvPr/>
        </p:nvSpPr>
        <p:spPr>
          <a:xfrm>
            <a:off x="9739413" y="2743200"/>
            <a:ext cx="1196161" cy="215444"/>
          </a:xfrm>
          <a:prstGeom prst="rect">
            <a:avLst/>
          </a:prstGeom>
          <a:noFill/>
        </p:spPr>
        <p:txBody>
          <a:bodyPr wrap="none" rtlCol="0">
            <a:spAutoFit/>
          </a:bodyPr>
          <a:lstStyle/>
          <a:p>
            <a:r>
              <a:rPr lang="en-US" sz="800" dirty="0">
                <a:latin typeface="Helvetica" panose="020B0604020202020204" pitchFamily="34" charset="0"/>
                <a:cs typeface="Helvetica" panose="020B0604020202020204" pitchFamily="34" charset="0"/>
              </a:rPr>
              <a:t>Over Supply, Ratio &lt;1</a:t>
            </a:r>
          </a:p>
        </p:txBody>
      </p:sp>
      <p:sp>
        <p:nvSpPr>
          <p:cNvPr id="5" name="Slide Number Placeholder 4"/>
          <p:cNvSpPr>
            <a:spLocks noGrp="1"/>
          </p:cNvSpPr>
          <p:nvPr>
            <p:ph type="sldNum" sz="quarter" idx="12"/>
          </p:nvPr>
        </p:nvSpPr>
        <p:spPr/>
        <p:txBody>
          <a:bodyPr/>
          <a:lstStyle/>
          <a:p>
            <a:fld id="{103F95D0-111C-45BF-9CB9-32C5136DAE99}" type="slidenum">
              <a:rPr lang="en-US" smtClean="0"/>
              <a:t>33</a:t>
            </a:fld>
            <a:endParaRPr lang="en-US"/>
          </a:p>
        </p:txBody>
      </p:sp>
    </p:spTree>
    <p:extLst>
      <p:ext uri="{BB962C8B-B14F-4D97-AF65-F5344CB8AC3E}">
        <p14:creationId xmlns:p14="http://schemas.microsoft.com/office/powerpoint/2010/main" val="2507850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1579384" cy="1143000"/>
          </a:xfrm>
        </p:spPr>
        <p:txBody>
          <a:bodyPr>
            <a:normAutofit/>
          </a:bodyPr>
          <a:lstStyle/>
          <a:p>
            <a:pPr algn="l"/>
            <a:r>
              <a:rPr lang="en-US" sz="2800" dirty="0">
                <a:latin typeface="Helvetica" panose="020B0604020202020204" pitchFamily="34" charset="0"/>
                <a:cs typeface="Helvetica" panose="020B0604020202020204" pitchFamily="34" charset="0"/>
              </a:rPr>
              <a:t>More Openings than Qualified: </a:t>
            </a:r>
            <a:r>
              <a:rPr lang="en-US" sz="2800" dirty="0">
                <a:solidFill>
                  <a:schemeClr val="accent1"/>
                </a:solidFill>
                <a:latin typeface="Helvetica" panose="020B0604020202020204" pitchFamily="34" charset="0"/>
                <a:cs typeface="Helvetica" panose="020B0604020202020204" pitchFamily="34" charset="0"/>
              </a:rPr>
              <a:t>State </a:t>
            </a:r>
            <a:r>
              <a:rPr lang="en-US" sz="2800" dirty="0">
                <a:latin typeface="Helvetica" panose="020B0604020202020204" pitchFamily="34" charset="0"/>
                <a:cs typeface="Helvetica" panose="020B0604020202020204" pitchFamily="34" charset="0"/>
              </a:rPr>
              <a:t>BA Occupations</a:t>
            </a:r>
          </a:p>
        </p:txBody>
      </p:sp>
      <p:sp>
        <p:nvSpPr>
          <p:cNvPr id="4" name="Rectangle 3"/>
          <p:cNvSpPr/>
          <p:nvPr/>
        </p:nvSpPr>
        <p:spPr>
          <a:xfrm>
            <a:off x="609441" y="240269"/>
            <a:ext cx="1591654"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9" name="Rectangle 8"/>
          <p:cNvSpPr/>
          <p:nvPr/>
        </p:nvSpPr>
        <p:spPr>
          <a:xfrm>
            <a:off x="628178" y="5943600"/>
            <a:ext cx="10868369" cy="292388"/>
          </a:xfrm>
          <a:prstGeom prst="rect">
            <a:avLst/>
          </a:prstGeom>
        </p:spPr>
        <p:txBody>
          <a:bodyPr wrap="square">
            <a:spAutoFit/>
          </a:bodyPr>
          <a:lstStyle/>
          <a:p>
            <a:r>
              <a:rPr lang="en-US" sz="1300" i="1" dirty="0">
                <a:latin typeface="Helvetica" panose="020B0604020202020204" pitchFamily="34" charset="0"/>
                <a:cs typeface="Helvetica" panose="020B0604020202020204" pitchFamily="34" charset="0"/>
              </a:rPr>
              <a:t>Occupations requiring a Bachelor’s Degree, 4 and 5 stars, Demand Index 100+ only</a:t>
            </a:r>
          </a:p>
        </p:txBody>
      </p:sp>
      <p:graphicFrame>
        <p:nvGraphicFramePr>
          <p:cNvPr id="21" name="Chart 20"/>
          <p:cNvGraphicFramePr>
            <a:graphicFrameLocks/>
          </p:cNvGraphicFramePr>
          <p:nvPr>
            <p:extLst>
              <p:ext uri="{D42A27DB-BD31-4B8C-83A1-F6EECF244321}">
                <p14:modId xmlns:p14="http://schemas.microsoft.com/office/powerpoint/2010/main" val="3209720994"/>
              </p:ext>
            </p:extLst>
          </p:nvPr>
        </p:nvGraphicFramePr>
        <p:xfrm>
          <a:off x="760412" y="1581150"/>
          <a:ext cx="10311104" cy="428625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684212" y="1079212"/>
            <a:ext cx="10868369" cy="292388"/>
          </a:xfrm>
          <a:prstGeom prst="rect">
            <a:avLst/>
          </a:prstGeom>
        </p:spPr>
        <p:txBody>
          <a:bodyPr wrap="square">
            <a:spAutoFit/>
          </a:bodyPr>
          <a:lstStyle/>
          <a:p>
            <a:r>
              <a:rPr lang="en-US" sz="1300" dirty="0">
                <a:latin typeface="Helvetica" panose="020B0604020202020204" pitchFamily="34" charset="0"/>
                <a:cs typeface="Helvetica" panose="020B0604020202020204" pitchFamily="34" charset="0"/>
              </a:rPr>
              <a:t>A number of 4 and 5 star occupations, largely in STEM fields, are in short supply.</a:t>
            </a:r>
          </a:p>
        </p:txBody>
      </p:sp>
      <p:sp>
        <p:nvSpPr>
          <p:cNvPr id="23" name="Rectangle 22"/>
          <p:cNvSpPr/>
          <p:nvPr/>
        </p:nvSpPr>
        <p:spPr>
          <a:xfrm>
            <a:off x="609441"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OES Projections 2014-2024, OES Projections 2015-2017, HWOL 2016 average, </a:t>
            </a:r>
            <a:r>
              <a:rPr lang="en-US" sz="900" dirty="0" err="1">
                <a:latin typeface="Helvetica" panose="020B0604020202020204" pitchFamily="34" charset="0"/>
                <a:cs typeface="Helvetica" panose="020B0604020202020204" pitchFamily="34" charset="0"/>
              </a:rPr>
              <a:t>iPEDS</a:t>
            </a:r>
            <a:r>
              <a:rPr lang="en-US" sz="900" dirty="0">
                <a:latin typeface="Helvetica" panose="020B0604020202020204" pitchFamily="34" charset="0"/>
                <a:cs typeface="Helvetica" panose="020B0604020202020204" pitchFamily="34" charset="0"/>
              </a:rPr>
              <a:t>, Massachusetts Department of Higher Education, Department of Unemployment Assistance</a:t>
            </a:r>
          </a:p>
        </p:txBody>
      </p:sp>
      <p:sp>
        <p:nvSpPr>
          <p:cNvPr id="5" name="Slide Number Placeholder 4"/>
          <p:cNvSpPr>
            <a:spLocks noGrp="1"/>
          </p:cNvSpPr>
          <p:nvPr>
            <p:ph type="sldNum" sz="quarter" idx="12"/>
          </p:nvPr>
        </p:nvSpPr>
        <p:spPr/>
        <p:txBody>
          <a:bodyPr/>
          <a:lstStyle/>
          <a:p>
            <a:fld id="{103F95D0-111C-45BF-9CB9-32C5136DAE99}" type="slidenum">
              <a:rPr lang="en-US" smtClean="0"/>
              <a:t>34</a:t>
            </a:fld>
            <a:endParaRPr lang="en-US"/>
          </a:p>
        </p:txBody>
      </p:sp>
    </p:spTree>
    <p:extLst>
      <p:ext uri="{BB962C8B-B14F-4D97-AF65-F5344CB8AC3E}">
        <p14:creationId xmlns:p14="http://schemas.microsoft.com/office/powerpoint/2010/main" val="3649334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Takeaways</a:t>
            </a:r>
          </a:p>
        </p:txBody>
      </p:sp>
      <p:sp>
        <p:nvSpPr>
          <p:cNvPr id="7" name="Rectangle 6"/>
          <p:cNvSpPr/>
          <p:nvPr/>
        </p:nvSpPr>
        <p:spPr>
          <a:xfrm>
            <a:off x="684212" y="240269"/>
            <a:ext cx="1591782"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Supply Gap Analysis</a:t>
            </a:r>
          </a:p>
        </p:txBody>
      </p:sp>
      <p:sp>
        <p:nvSpPr>
          <p:cNvPr id="6" name="Content Placeholder 5"/>
          <p:cNvSpPr>
            <a:spLocks noGrp="1"/>
          </p:cNvSpPr>
          <p:nvPr>
            <p:ph idx="1"/>
          </p:nvPr>
        </p:nvSpPr>
        <p:spPr>
          <a:xfrm>
            <a:off x="684213" y="1414590"/>
            <a:ext cx="10895172" cy="4681410"/>
          </a:xfrm>
        </p:spPr>
        <p:txBody>
          <a:bodyPr>
            <a:normAutofit fontScale="92500"/>
          </a:bodyPr>
          <a:lstStyle/>
          <a:p>
            <a:pPr marL="0" indent="0">
              <a:buNone/>
            </a:pPr>
            <a:r>
              <a:rPr lang="en-US" dirty="0">
                <a:latin typeface="Helvetica" charset="0"/>
                <a:ea typeface="Helvetica" charset="0"/>
                <a:cs typeface="Helvetica" charset="0"/>
              </a:rPr>
              <a:t>Associate’s, Some college, Post-secondary Certificate</a:t>
            </a:r>
          </a:p>
          <a:p>
            <a:r>
              <a:rPr lang="en-US" dirty="0">
                <a:latin typeface="Helvetica" charset="0"/>
                <a:ea typeface="Helvetica" charset="0"/>
                <a:cs typeface="Helvetica" charset="0"/>
              </a:rPr>
              <a:t>In the Northeast Region, a specific set of 3 and 4 star occupations face supply gaps – most notably in healthcare support, computer support/IT</a:t>
            </a:r>
            <a:r>
              <a:rPr lang="en-US">
                <a:latin typeface="Helvetica" charset="0"/>
                <a:ea typeface="Helvetica" charset="0"/>
                <a:cs typeface="Helvetica" charset="0"/>
              </a:rPr>
              <a:t>, installation</a:t>
            </a:r>
            <a:r>
              <a:rPr lang="en-US" dirty="0">
                <a:latin typeface="Helvetica" charset="0"/>
                <a:ea typeface="Helvetica" charset="0"/>
                <a:cs typeface="Helvetica" charset="0"/>
              </a:rPr>
              <a:t>, and transportation fields.</a:t>
            </a:r>
          </a:p>
          <a:p>
            <a:pPr marL="0" indent="0">
              <a:buNone/>
            </a:pPr>
            <a:r>
              <a:rPr lang="en-US" dirty="0">
                <a:latin typeface="Helvetica" charset="0"/>
                <a:ea typeface="Helvetica" charset="0"/>
                <a:cs typeface="Helvetica" charset="0"/>
              </a:rPr>
              <a:t>Bachelor’s Degree</a:t>
            </a:r>
          </a:p>
          <a:p>
            <a:r>
              <a:rPr lang="en-US" dirty="0">
                <a:latin typeface="Helvetica" charset="0"/>
                <a:ea typeface="Helvetica" charset="0"/>
                <a:cs typeface="Helvetica" charset="0"/>
              </a:rPr>
              <a:t>Across the State, we expect supply gaps in 4 and 5 star occupations primarily in STEM fields, with an emphasis on Healthcare and Computer and Mathematical occupations.</a:t>
            </a: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35</a:t>
            </a:fld>
            <a:endParaRPr lang="en-US"/>
          </a:p>
        </p:txBody>
      </p:sp>
    </p:spTree>
    <p:extLst>
      <p:ext uri="{BB962C8B-B14F-4D97-AF65-F5344CB8AC3E}">
        <p14:creationId xmlns:p14="http://schemas.microsoft.com/office/powerpoint/2010/main" val="639025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Regional Industry/Occupation Priorities, Sub-BA</a:t>
            </a:r>
          </a:p>
        </p:txBody>
      </p:sp>
      <p:sp>
        <p:nvSpPr>
          <p:cNvPr id="7" name="Rectangle 6"/>
          <p:cNvSpPr/>
          <p:nvPr/>
        </p:nvSpPr>
        <p:spPr>
          <a:xfrm>
            <a:off x="684212" y="240269"/>
            <a:ext cx="23839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Occupation Priorities</a:t>
            </a:r>
          </a:p>
        </p:txBody>
      </p:sp>
      <p:sp>
        <p:nvSpPr>
          <p:cNvPr id="4" name="Slide Number Placeholder 3"/>
          <p:cNvSpPr>
            <a:spLocks noGrp="1"/>
          </p:cNvSpPr>
          <p:nvPr>
            <p:ph type="sldNum" sz="quarter" idx="12"/>
          </p:nvPr>
        </p:nvSpPr>
        <p:spPr/>
        <p:txBody>
          <a:bodyPr/>
          <a:lstStyle/>
          <a:p>
            <a:fld id="{103F95D0-111C-45BF-9CB9-32C5136DAE99}" type="slidenum">
              <a:rPr lang="en-US" smtClean="0"/>
              <a:t>36</a:t>
            </a:fld>
            <a:endParaRPr lang="en-US"/>
          </a:p>
        </p:txBody>
      </p:sp>
      <p:graphicFrame>
        <p:nvGraphicFramePr>
          <p:cNvPr id="8" name="Content Placeholder 5"/>
          <p:cNvGraphicFramePr>
            <a:graphicFrameLocks/>
          </p:cNvGraphicFramePr>
          <p:nvPr>
            <p:extLst>
              <p:ext uri="{D42A27DB-BD31-4B8C-83A1-F6EECF244321}">
                <p14:modId xmlns:p14="http://schemas.microsoft.com/office/powerpoint/2010/main" val="97717859"/>
              </p:ext>
            </p:extLst>
          </p:nvPr>
        </p:nvGraphicFramePr>
        <p:xfrm>
          <a:off x="684212" y="1138665"/>
          <a:ext cx="11201402" cy="5610580"/>
        </p:xfrm>
        <a:graphic>
          <a:graphicData uri="http://schemas.openxmlformats.org/drawingml/2006/table">
            <a:tbl>
              <a:tblPr firstRow="1" bandRow="1">
                <a:tableStyleId>{5940675A-B579-460E-94D1-54222C63F5DA}</a:tableStyleId>
              </a:tblPr>
              <a:tblGrid>
                <a:gridCol w="1262768">
                  <a:extLst>
                    <a:ext uri="{9D8B030D-6E8A-4147-A177-3AD203B41FA5}">
                      <a16:colId xmlns:a16="http://schemas.microsoft.com/office/drawing/2014/main" xmlns="" val="20000"/>
                    </a:ext>
                  </a:extLst>
                </a:gridCol>
                <a:gridCol w="1827274">
                  <a:extLst>
                    <a:ext uri="{9D8B030D-6E8A-4147-A177-3AD203B41FA5}">
                      <a16:colId xmlns:a16="http://schemas.microsoft.com/office/drawing/2014/main" xmlns="" val="20001"/>
                    </a:ext>
                  </a:extLst>
                </a:gridCol>
                <a:gridCol w="1699523">
                  <a:extLst>
                    <a:ext uri="{9D8B030D-6E8A-4147-A177-3AD203B41FA5}">
                      <a16:colId xmlns:a16="http://schemas.microsoft.com/office/drawing/2014/main" xmlns="" val="20002"/>
                    </a:ext>
                  </a:extLst>
                </a:gridCol>
                <a:gridCol w="1699523">
                  <a:extLst>
                    <a:ext uri="{9D8B030D-6E8A-4147-A177-3AD203B41FA5}">
                      <a16:colId xmlns:a16="http://schemas.microsoft.com/office/drawing/2014/main" xmlns="" val="20003"/>
                    </a:ext>
                  </a:extLst>
                </a:gridCol>
                <a:gridCol w="1776774">
                  <a:extLst>
                    <a:ext uri="{9D8B030D-6E8A-4147-A177-3AD203B41FA5}">
                      <a16:colId xmlns:a16="http://schemas.microsoft.com/office/drawing/2014/main" xmlns="" val="20004"/>
                    </a:ext>
                  </a:extLst>
                </a:gridCol>
                <a:gridCol w="1545021">
                  <a:extLst>
                    <a:ext uri="{9D8B030D-6E8A-4147-A177-3AD203B41FA5}">
                      <a16:colId xmlns:a16="http://schemas.microsoft.com/office/drawing/2014/main" xmlns="" val="20005"/>
                    </a:ext>
                  </a:extLst>
                </a:gridCol>
                <a:gridCol w="1390519">
                  <a:extLst>
                    <a:ext uri="{9D8B030D-6E8A-4147-A177-3AD203B41FA5}">
                      <a16:colId xmlns:a16="http://schemas.microsoft.com/office/drawing/2014/main" xmlns="" val="20006"/>
                    </a:ext>
                  </a:extLst>
                </a:gridCol>
              </a:tblGrid>
              <a:tr h="620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Helvetica" panose="020B0604020202020204" pitchFamily="34" charset="0"/>
                          <a:cs typeface="Helvetica" panose="020B0604020202020204" pitchFamily="34" charset="0"/>
                        </a:rPr>
                        <a:t>Industry Priorities</a:t>
                      </a:r>
                    </a:p>
                    <a:p>
                      <a:endParaRPr lang="en-US" sz="1100" b="1" dirty="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Helvetica" panose="020B0604020202020204" pitchFamily="34" charset="0"/>
                          <a:cs typeface="Helvetica" panose="020B0604020202020204" pitchFamily="34" charset="0"/>
                        </a:rPr>
                        <a:t>Supply Gap</a:t>
                      </a:r>
                      <a:r>
                        <a:rPr lang="en-US" sz="1100" b="1" baseline="0" dirty="0">
                          <a:latin typeface="Helvetica" panose="020B0604020202020204" pitchFamily="34" charset="0"/>
                          <a:cs typeface="Helvetica" panose="020B0604020202020204" pitchFamily="34" charset="0"/>
                        </a:rPr>
                        <a:t>, 4-</a:t>
                      </a:r>
                      <a:r>
                        <a:rPr lang="en-US" sz="1100" b="1" dirty="0">
                          <a:latin typeface="Helvetica" panose="020B0604020202020204" pitchFamily="34" charset="0"/>
                          <a:cs typeface="Helvetica" panose="020B0604020202020204" pitchFamily="34" charset="0"/>
                        </a:rPr>
                        <a:t>5 Star, Associates/Cert/Some College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Helvetica" panose="020B0604020202020204" pitchFamily="34" charset="0"/>
                          <a:cs typeface="Helvetica" panose="020B0604020202020204" pitchFamily="34" charset="0"/>
                        </a:rPr>
                        <a:t>Supply Gap, </a:t>
                      </a:r>
                      <a:r>
                        <a:rPr lang="en-US" sz="1100" b="1" baseline="0" dirty="0">
                          <a:latin typeface="Helvetica" panose="020B0604020202020204" pitchFamily="34" charset="0"/>
                          <a:cs typeface="Helvetica" panose="020B0604020202020204" pitchFamily="34" charset="0"/>
                        </a:rPr>
                        <a:t>1-3 Star, </a:t>
                      </a:r>
                      <a:r>
                        <a:rPr lang="en-US" sz="1100" b="1" dirty="0">
                          <a:latin typeface="Helvetica" panose="020B0604020202020204" pitchFamily="34" charset="0"/>
                          <a:cs typeface="Helvetica" panose="020B0604020202020204" pitchFamily="34" charset="0"/>
                        </a:rPr>
                        <a:t>Associates/Cert/Some College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Helvetica" panose="020B0604020202020204" pitchFamily="34" charset="0"/>
                          <a:cs typeface="Helvetica" panose="020B0604020202020204" pitchFamily="34" charset="0"/>
                        </a:rPr>
                        <a:t>High Indexed</a:t>
                      </a:r>
                      <a:r>
                        <a:rPr lang="en-US" sz="1100" b="1" baseline="0" dirty="0">
                          <a:latin typeface="Helvetica" panose="020B0604020202020204" pitchFamily="34" charset="0"/>
                          <a:cs typeface="Helvetica" panose="020B0604020202020204" pitchFamily="34" charset="0"/>
                        </a:rPr>
                        <a:t> Demand</a:t>
                      </a:r>
                      <a:endParaRPr lang="en-US" sz="1100" b="1" dirty="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Helvetica" panose="020B0604020202020204" pitchFamily="34" charset="0"/>
                          <a:cs typeface="Helvetica" panose="020B0604020202020204" pitchFamily="34" charset="0"/>
                        </a:rPr>
                        <a:t>4 and 5 Star Occupations, HS or Below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Helvetica" panose="020B0604020202020204" pitchFamily="34" charset="0"/>
                          <a:cs typeface="Helvetica" panose="020B0604020202020204" pitchFamily="34" charset="0"/>
                        </a:rPr>
                        <a:t>Career Pathway Entryway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latin typeface="Helvetica" panose="020B0604020202020204" pitchFamily="34" charset="0"/>
                          <a:cs typeface="Helvetica" panose="020B0604020202020204" pitchFamily="34" charset="0"/>
                        </a:rPr>
                        <a:t>Supportive</a:t>
                      </a:r>
                      <a:r>
                        <a:rPr lang="en-US" sz="1100" b="1" baseline="0" dirty="0">
                          <a:latin typeface="Helvetica" panose="020B0604020202020204" pitchFamily="34" charset="0"/>
                          <a:cs typeface="Helvetica" panose="020B0604020202020204" pitchFamily="34" charset="0"/>
                        </a:rPr>
                        <a:t> Employer/Aligned with Econ Dev</a:t>
                      </a:r>
                      <a:endParaRPr lang="en-US" sz="1100" b="1"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0"/>
                  </a:ext>
                </a:extLst>
              </a:tr>
              <a:tr h="751732">
                <a:tc>
                  <a:txBody>
                    <a:bodyPr/>
                    <a:lstStyle/>
                    <a:p>
                      <a:pPr algn="ctr"/>
                      <a:r>
                        <a:rPr lang="en-US" sz="1100" dirty="0">
                          <a:latin typeface="Helvetica" panose="020B0604020202020204" pitchFamily="34" charset="0"/>
                          <a:cs typeface="Helvetica" panose="020B0604020202020204" pitchFamily="34" charset="0"/>
                        </a:rPr>
                        <a:t>1. Construction</a:t>
                      </a:r>
                    </a:p>
                  </a:txBody>
                  <a:tcPr/>
                </a:tc>
                <a:tc>
                  <a:txBody>
                    <a:bodyPr/>
                    <a:lstStyle/>
                    <a:p>
                      <a:r>
                        <a:rPr lang="en-US" sz="1100" dirty="0">
                          <a:latin typeface="Helvetica" panose="020B0604020202020204" pitchFamily="34" charset="0"/>
                          <a:cs typeface="Helvetica" panose="020B0604020202020204" pitchFamily="34" charset="0"/>
                        </a:rPr>
                        <a:t>Heating,</a:t>
                      </a:r>
                      <a:r>
                        <a:rPr lang="en-US" sz="1100" baseline="0" dirty="0">
                          <a:latin typeface="Helvetica" panose="020B0604020202020204" pitchFamily="34" charset="0"/>
                          <a:cs typeface="Helvetica" panose="020B0604020202020204" pitchFamily="34" charset="0"/>
                        </a:rPr>
                        <a:t> A/C, Refrigeration Mechanics and Installers</a:t>
                      </a:r>
                      <a:endParaRPr lang="en-US" sz="1100" dirty="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Helvetica" panose="020B0604020202020204" pitchFamily="34" charset="0"/>
                          <a:cs typeface="Helvetica" panose="020B0604020202020204" pitchFamily="34" charset="0"/>
                        </a:rPr>
                        <a:t>Architectural and Civil Drafters</a:t>
                      </a:r>
                    </a:p>
                  </a:txBody>
                  <a:tcPr/>
                </a:tc>
                <a:tc>
                  <a:txBody>
                    <a:bodyPr/>
                    <a:lstStyle/>
                    <a:p>
                      <a:endParaRPr lang="en-US" sz="1100">
                        <a:latin typeface="Helvetica" panose="020B0604020202020204" pitchFamily="34" charset="0"/>
                        <a:cs typeface="Helvetica" panose="020B0604020202020204" pitchFamily="34" charset="0"/>
                      </a:endParaRPr>
                    </a:p>
                  </a:txBody>
                  <a:tcPr/>
                </a:tc>
                <a:tc>
                  <a:txBody>
                    <a:bodyPr/>
                    <a:lstStyle/>
                    <a:p>
                      <a:r>
                        <a:rPr lang="en-US" sz="1100" i="0" dirty="0">
                          <a:latin typeface="Helvetica" panose="020B0604020202020204" pitchFamily="34" charset="0"/>
                          <a:cs typeface="Helvetica" panose="020B0604020202020204" pitchFamily="34" charset="0"/>
                        </a:rPr>
                        <a:t>Construction</a:t>
                      </a:r>
                      <a:r>
                        <a:rPr lang="en-US" sz="1100" i="0" baseline="0" dirty="0">
                          <a:latin typeface="Helvetica" panose="020B0604020202020204" pitchFamily="34" charset="0"/>
                          <a:cs typeface="Helvetica" panose="020B0604020202020204" pitchFamily="34" charset="0"/>
                        </a:rPr>
                        <a:t> Laborers</a:t>
                      </a:r>
                    </a:p>
                    <a:p>
                      <a:r>
                        <a:rPr lang="en-US" sz="1100" i="0" baseline="0" dirty="0">
                          <a:latin typeface="Helvetica" panose="020B0604020202020204" pitchFamily="34" charset="0"/>
                          <a:cs typeface="Helvetica" panose="020B0604020202020204" pitchFamily="34" charset="0"/>
                        </a:rPr>
                        <a:t>Carpenters</a:t>
                      </a:r>
                    </a:p>
                    <a:p>
                      <a:r>
                        <a:rPr lang="en-US" sz="1100" i="0" baseline="0" dirty="0">
                          <a:latin typeface="Helvetica" panose="020B0604020202020204" pitchFamily="34" charset="0"/>
                          <a:cs typeface="Helvetica" panose="020B0604020202020204" pitchFamily="34" charset="0"/>
                        </a:rPr>
                        <a:t>Electricians</a:t>
                      </a:r>
                    </a:p>
                    <a:p>
                      <a:r>
                        <a:rPr lang="en-US" sz="1100" i="0" baseline="0" dirty="0">
                          <a:latin typeface="Helvetica" panose="020B0604020202020204" pitchFamily="34" charset="0"/>
                          <a:cs typeface="Helvetica" panose="020B0604020202020204" pitchFamily="34" charset="0"/>
                        </a:rPr>
                        <a:t>Plumbers</a:t>
                      </a:r>
                      <a:endParaRPr lang="en-US" sz="1100" i="0" dirty="0">
                        <a:latin typeface="Helvetica" panose="020B0604020202020204" pitchFamily="34" charset="0"/>
                        <a:cs typeface="Helvetica" panose="020B0604020202020204" pitchFamily="34" charset="0"/>
                      </a:endParaRPr>
                    </a:p>
                  </a:txBody>
                  <a:tcPr/>
                </a:tc>
                <a:tc>
                  <a:txBody>
                    <a:bodyPr/>
                    <a:lstStyle/>
                    <a:p>
                      <a:r>
                        <a:rPr lang="en-US" sz="1100" i="1" dirty="0">
                          <a:latin typeface="Helvetica" panose="020B0604020202020204" pitchFamily="34" charset="0"/>
                          <a:cs typeface="Helvetica" panose="020B0604020202020204" pitchFamily="34" charset="0"/>
                        </a:rPr>
                        <a:t>Helpers Carpenters</a:t>
                      </a:r>
                    </a:p>
                    <a:p>
                      <a:r>
                        <a:rPr lang="en-US" sz="1100" i="1" dirty="0">
                          <a:latin typeface="Helvetica" panose="020B0604020202020204" pitchFamily="34" charset="0"/>
                          <a:cs typeface="Helvetica" panose="020B0604020202020204" pitchFamily="34" charset="0"/>
                        </a:rPr>
                        <a:t>Construction</a:t>
                      </a:r>
                      <a:r>
                        <a:rPr lang="en-US" sz="1100" i="1" baseline="0" dirty="0">
                          <a:latin typeface="Helvetica" panose="020B0604020202020204" pitchFamily="34" charset="0"/>
                          <a:cs typeface="Helvetica" panose="020B0604020202020204" pitchFamily="34" charset="0"/>
                        </a:rPr>
                        <a:t> Laborers</a:t>
                      </a:r>
                      <a:endParaRPr lang="en-US" sz="1100" i="1" dirty="0">
                        <a:latin typeface="Helvetica" panose="020B0604020202020204" pitchFamily="34" charset="0"/>
                        <a:cs typeface="Helvetica" panose="020B0604020202020204" pitchFamily="34" charset="0"/>
                      </a:endParaRPr>
                    </a:p>
                  </a:txBody>
                  <a:tcPr/>
                </a:tc>
                <a:tc>
                  <a:txBody>
                    <a:bodyPr/>
                    <a:lstStyle/>
                    <a:p>
                      <a:endParaRPr lang="en-US" sz="110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1"/>
                  </a:ext>
                </a:extLst>
              </a:tr>
              <a:tr h="460978">
                <a:tc>
                  <a:txBody>
                    <a:bodyPr/>
                    <a:lstStyle/>
                    <a:p>
                      <a:pPr algn="ctr"/>
                      <a:r>
                        <a:rPr lang="en-US" sz="1100" dirty="0">
                          <a:latin typeface="Helvetica" panose="020B0604020202020204" pitchFamily="34" charset="0"/>
                          <a:cs typeface="Helvetica" panose="020B0604020202020204" pitchFamily="34" charset="0"/>
                        </a:rPr>
                        <a:t>2. Educational Services</a:t>
                      </a:r>
                    </a:p>
                  </a:txBody>
                  <a:tcPr/>
                </a:tc>
                <a:tc>
                  <a:txBody>
                    <a:bodyPr/>
                    <a:lstStyle/>
                    <a:p>
                      <a:endParaRPr lang="en-US" sz="1100" dirty="0">
                        <a:latin typeface="Helvetica" panose="020B0604020202020204" pitchFamily="34" charset="0"/>
                        <a:cs typeface="Helvetica" panose="020B0604020202020204" pitchFamily="34" charset="0"/>
                      </a:endParaRPr>
                    </a:p>
                  </a:txBody>
                  <a:tcPr/>
                </a:tc>
                <a:tc>
                  <a:txBody>
                    <a:bodyPr/>
                    <a:lstStyle/>
                    <a:p>
                      <a:r>
                        <a:rPr lang="en-US" sz="1100" dirty="0">
                          <a:latin typeface="Helvetica" panose="020B0604020202020204" pitchFamily="34" charset="0"/>
                          <a:cs typeface="Helvetica" panose="020B0604020202020204" pitchFamily="34" charset="0"/>
                        </a:rPr>
                        <a:t>Teacher Assistants</a:t>
                      </a:r>
                    </a:p>
                    <a:p>
                      <a:r>
                        <a:rPr lang="en-US" sz="1100" dirty="0">
                          <a:latin typeface="Helvetica" panose="020B0604020202020204" pitchFamily="34" charset="0"/>
                          <a:cs typeface="Helvetica" panose="020B0604020202020204" pitchFamily="34" charset="0"/>
                        </a:rPr>
                        <a:t>Preschool Teachers</a:t>
                      </a:r>
                    </a:p>
                  </a:txBody>
                  <a:tcPr/>
                </a:tc>
                <a:tc>
                  <a:txBody>
                    <a:bodyPr/>
                    <a:lstStyle/>
                    <a:p>
                      <a:endParaRPr lang="en-US" sz="1100">
                        <a:latin typeface="Helvetica" panose="020B0604020202020204" pitchFamily="34" charset="0"/>
                        <a:cs typeface="Helvetica" panose="020B0604020202020204" pitchFamily="34" charset="0"/>
                      </a:endParaRPr>
                    </a:p>
                  </a:txBody>
                  <a:tcPr/>
                </a:tc>
                <a:tc>
                  <a:txBody>
                    <a:bodyPr/>
                    <a:lstStyle/>
                    <a:p>
                      <a:endParaRPr lang="en-US" sz="1100">
                        <a:latin typeface="Helvetica" panose="020B0604020202020204" pitchFamily="34" charset="0"/>
                        <a:cs typeface="Helvetica" panose="020B0604020202020204" pitchFamily="34" charset="0"/>
                      </a:endParaRPr>
                    </a:p>
                  </a:txBody>
                  <a:tcPr marL="6350" marR="6350" marT="635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a:latin typeface="Helvetica" panose="020B0604020202020204" pitchFamily="34" charset="0"/>
                          <a:cs typeface="Helvetica" panose="020B0604020202020204" pitchFamily="34" charset="0"/>
                        </a:rPr>
                        <a:t>Teacher Assistants</a:t>
                      </a:r>
                    </a:p>
                    <a:p>
                      <a:endParaRPr lang="en-US" sz="1100" dirty="0">
                        <a:latin typeface="Helvetica" panose="020B0604020202020204" pitchFamily="34" charset="0"/>
                        <a:cs typeface="Helvetica" panose="020B0604020202020204" pitchFamily="34" charset="0"/>
                      </a:endParaRPr>
                    </a:p>
                  </a:txBody>
                  <a:tcPr/>
                </a:tc>
                <a:tc>
                  <a:txBody>
                    <a:bodyPr/>
                    <a:lstStyle/>
                    <a:p>
                      <a:endParaRPr lang="en-US" sz="110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2"/>
                  </a:ext>
                </a:extLst>
              </a:tr>
              <a:tr h="881588">
                <a:tc>
                  <a:txBody>
                    <a:bodyPr/>
                    <a:lstStyle/>
                    <a:p>
                      <a:pPr algn="ctr"/>
                      <a:r>
                        <a:rPr lang="en-US" sz="1100" dirty="0">
                          <a:latin typeface="Helvetica" panose="020B0604020202020204" pitchFamily="34" charset="0"/>
                          <a:cs typeface="Helvetica" panose="020B0604020202020204" pitchFamily="34" charset="0"/>
                        </a:rPr>
                        <a:t>3. Health Care and Social Assistance</a:t>
                      </a:r>
                    </a:p>
                  </a:txBody>
                  <a:tcPr/>
                </a:tc>
                <a:tc>
                  <a:txBody>
                    <a:bodyPr/>
                    <a:lstStyle/>
                    <a:p>
                      <a:r>
                        <a:rPr lang="en-US" sz="1100" dirty="0">
                          <a:latin typeface="Helvetica" panose="020B0604020202020204" pitchFamily="34" charset="0"/>
                          <a:cs typeface="Helvetica" panose="020B0604020202020204" pitchFamily="34" charset="0"/>
                        </a:rPr>
                        <a:t>Dental Hygienists</a:t>
                      </a:r>
                    </a:p>
                    <a:p>
                      <a:r>
                        <a:rPr lang="en-US" sz="1100" dirty="0">
                          <a:latin typeface="Helvetica" panose="020B0604020202020204" pitchFamily="34" charset="0"/>
                          <a:cs typeface="Helvetica" panose="020B0604020202020204" pitchFamily="34" charset="0"/>
                        </a:rPr>
                        <a:t>Physical Therapist</a:t>
                      </a:r>
                      <a:r>
                        <a:rPr lang="en-US" sz="1100" baseline="0" dirty="0">
                          <a:latin typeface="Helvetica" panose="020B0604020202020204" pitchFamily="34" charset="0"/>
                          <a:cs typeface="Helvetica" panose="020B0604020202020204" pitchFamily="34" charset="0"/>
                        </a:rPr>
                        <a:t> </a:t>
                      </a:r>
                      <a:r>
                        <a:rPr lang="en-US" sz="1100" baseline="0" dirty="0" err="1">
                          <a:latin typeface="Helvetica" panose="020B0604020202020204" pitchFamily="34" charset="0"/>
                          <a:cs typeface="Helvetica" panose="020B0604020202020204" pitchFamily="34" charset="0"/>
                        </a:rPr>
                        <a:t>Assts</a:t>
                      </a:r>
                      <a:endParaRPr lang="en-US" sz="1100" baseline="0" dirty="0">
                        <a:latin typeface="Helvetica" panose="020B0604020202020204" pitchFamily="34" charset="0"/>
                        <a:cs typeface="Helvetica" panose="020B0604020202020204" pitchFamily="34" charset="0"/>
                      </a:endParaRPr>
                    </a:p>
                    <a:p>
                      <a:r>
                        <a:rPr lang="en-US" sz="1100" baseline="0" dirty="0">
                          <a:latin typeface="Helvetica" panose="020B0604020202020204" pitchFamily="34" charset="0"/>
                          <a:cs typeface="Helvetica" panose="020B0604020202020204" pitchFamily="34" charset="0"/>
                        </a:rPr>
                        <a:t>LPNs</a:t>
                      </a:r>
                    </a:p>
                    <a:p>
                      <a:r>
                        <a:rPr lang="en-US" sz="1100" baseline="0" dirty="0">
                          <a:latin typeface="Helvetica" panose="020B0604020202020204" pitchFamily="34" charset="0"/>
                          <a:cs typeface="Helvetica" panose="020B0604020202020204" pitchFamily="34" charset="0"/>
                        </a:rPr>
                        <a:t>OT Assistants</a:t>
                      </a:r>
                    </a:p>
                    <a:p>
                      <a:r>
                        <a:rPr lang="en-US" sz="1100" baseline="0" dirty="0">
                          <a:latin typeface="Helvetica" panose="020B0604020202020204" pitchFamily="34" charset="0"/>
                          <a:cs typeface="Helvetica" panose="020B0604020202020204" pitchFamily="34" charset="0"/>
                        </a:rPr>
                        <a:t>Medical Records and Health Info Techs</a:t>
                      </a:r>
                      <a:endParaRPr lang="en-US" sz="1100" dirty="0">
                        <a:latin typeface="Helvetica" panose="020B0604020202020204" pitchFamily="34" charset="0"/>
                        <a:cs typeface="Helvetica" panose="020B0604020202020204" pitchFamily="34" charset="0"/>
                      </a:endParaRPr>
                    </a:p>
                  </a:txBody>
                  <a:tcPr/>
                </a:tc>
                <a:tc>
                  <a:txBody>
                    <a:bodyPr/>
                    <a:lstStyle/>
                    <a:p>
                      <a:r>
                        <a:rPr lang="en-US" sz="1100" dirty="0">
                          <a:latin typeface="Helvetica" panose="020B0604020202020204" pitchFamily="34" charset="0"/>
                          <a:cs typeface="Helvetica" panose="020B0604020202020204" pitchFamily="34" charset="0"/>
                        </a:rPr>
                        <a:t>Medical Equipment</a:t>
                      </a:r>
                      <a:r>
                        <a:rPr lang="en-US" sz="1100" baseline="0" dirty="0">
                          <a:latin typeface="Helvetica" panose="020B0604020202020204" pitchFamily="34" charset="0"/>
                          <a:cs typeface="Helvetica" panose="020B0604020202020204" pitchFamily="34" charset="0"/>
                        </a:rPr>
                        <a:t> Repairers</a:t>
                      </a:r>
                    </a:p>
                    <a:p>
                      <a:r>
                        <a:rPr lang="en-US" sz="1100" baseline="0" dirty="0">
                          <a:latin typeface="Helvetica" panose="020B0604020202020204" pitchFamily="34" charset="0"/>
                          <a:cs typeface="Helvetica" panose="020B0604020202020204" pitchFamily="34" charset="0"/>
                        </a:rPr>
                        <a:t>Nursing Assistants</a:t>
                      </a:r>
                      <a:endParaRPr lang="en-US" sz="1100" dirty="0">
                        <a:latin typeface="Helvetica" panose="020B0604020202020204" pitchFamily="34" charset="0"/>
                        <a:cs typeface="Helvetica" panose="020B0604020202020204" pitchFamily="34" charset="0"/>
                      </a:endParaRPr>
                    </a:p>
                  </a:txBody>
                  <a:tcPr/>
                </a:tc>
                <a:tc>
                  <a:txBody>
                    <a:bodyPr/>
                    <a:lstStyle/>
                    <a:p>
                      <a:r>
                        <a:rPr lang="en-US" sz="1100" i="0" dirty="0">
                          <a:latin typeface="Helvetica" panose="020B0604020202020204" pitchFamily="34" charset="0"/>
                          <a:cs typeface="Helvetica" panose="020B0604020202020204" pitchFamily="34" charset="0"/>
                        </a:rPr>
                        <a:t>Social and Human Service Assistants</a:t>
                      </a:r>
                    </a:p>
                  </a:txBody>
                  <a:tcPr/>
                </a:tc>
                <a:tc>
                  <a:txBody>
                    <a:bodyPr/>
                    <a:lstStyle/>
                    <a:p>
                      <a:endParaRPr lang="en-US" sz="1100">
                        <a:latin typeface="Helvetica" panose="020B0604020202020204" pitchFamily="34" charset="0"/>
                        <a:cs typeface="Helvetica" panose="020B0604020202020204" pitchFamily="34" charset="0"/>
                      </a:endParaRPr>
                    </a:p>
                  </a:txBody>
                  <a:tcPr marL="6350" marR="6350" marT="635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baseline="0" dirty="0">
                          <a:latin typeface="Helvetica" panose="020B0604020202020204" pitchFamily="34" charset="0"/>
                          <a:cs typeface="Helvetica" panose="020B0604020202020204" pitchFamily="34" charset="0"/>
                        </a:rPr>
                        <a:t>Nursing Assistants</a:t>
                      </a:r>
                      <a:endParaRPr lang="en-US" sz="1100" i="1" dirty="0">
                        <a:latin typeface="Helvetica" panose="020B0604020202020204" pitchFamily="34" charset="0"/>
                        <a:cs typeface="Helvetica" panose="020B0604020202020204" pitchFamily="34" charset="0"/>
                      </a:endParaRPr>
                    </a:p>
                    <a:p>
                      <a:r>
                        <a:rPr lang="en-US" sz="1100" dirty="0">
                          <a:latin typeface="Helvetica" panose="020B0604020202020204" pitchFamily="34" charset="0"/>
                          <a:cs typeface="Helvetica" panose="020B0604020202020204" pitchFamily="34" charset="0"/>
                        </a:rPr>
                        <a:t>Personal Care Aides</a:t>
                      </a:r>
                    </a:p>
                  </a:txBody>
                  <a:tcPr/>
                </a:tc>
                <a:tc>
                  <a:txBody>
                    <a:bodyPr/>
                    <a:lstStyle/>
                    <a:p>
                      <a:endParaRPr lang="en-US" sz="110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3"/>
                  </a:ext>
                </a:extLst>
              </a:tr>
              <a:tr h="1063347">
                <a:tc>
                  <a:txBody>
                    <a:bodyPr/>
                    <a:lstStyle/>
                    <a:p>
                      <a:pPr algn="ctr"/>
                      <a:r>
                        <a:rPr lang="en-US" sz="1100" dirty="0">
                          <a:latin typeface="Helvetica" panose="020B0604020202020204" pitchFamily="34" charset="0"/>
                          <a:cs typeface="Helvetica" panose="020B0604020202020204" pitchFamily="34" charset="0"/>
                        </a:rPr>
                        <a:t>4. Manufacturing</a:t>
                      </a:r>
                    </a:p>
                  </a:txBody>
                  <a:tcPr/>
                </a:tc>
                <a:tc>
                  <a:txBody>
                    <a:bodyPr/>
                    <a:lstStyle/>
                    <a:p>
                      <a:r>
                        <a:rPr lang="en-US" sz="1100" dirty="0">
                          <a:latin typeface="Helvetica" panose="020B0604020202020204" pitchFamily="34" charset="0"/>
                          <a:cs typeface="Helvetica" panose="020B0604020202020204" pitchFamily="34" charset="0"/>
                        </a:rPr>
                        <a:t>Industrial Engineering Technicians</a:t>
                      </a:r>
                    </a:p>
                    <a:p>
                      <a:r>
                        <a:rPr lang="en-US" sz="1100" dirty="0">
                          <a:latin typeface="Helvetica" panose="020B0604020202020204" pitchFamily="34" charset="0"/>
                          <a:cs typeface="Helvetica" panose="020B0604020202020204" pitchFamily="34" charset="0"/>
                        </a:rPr>
                        <a:t>Electrical and Electronic Engineering Techs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Helvetica" panose="020B0604020202020204" pitchFamily="34" charset="0"/>
                          <a:cs typeface="Helvetica" panose="020B0604020202020204" pitchFamily="34" charset="0"/>
                        </a:rPr>
                        <a:t>Mechanical</a:t>
                      </a:r>
                      <a:r>
                        <a:rPr lang="en-US" sz="1100" baseline="0" dirty="0">
                          <a:latin typeface="Helvetica" panose="020B0604020202020204" pitchFamily="34" charset="0"/>
                          <a:cs typeface="Helvetica" panose="020B0604020202020204" pitchFamily="34" charset="0"/>
                        </a:rPr>
                        <a:t> Engineering Techs</a:t>
                      </a:r>
                      <a:endParaRPr lang="en-US" sz="1100" dirty="0">
                        <a:latin typeface="Helvetica" panose="020B0604020202020204" pitchFamily="34" charset="0"/>
                        <a:cs typeface="Helvetica" panose="020B0604020202020204" pitchFamily="34" charset="0"/>
                      </a:endParaRPr>
                    </a:p>
                    <a:p>
                      <a:endParaRPr lang="en-US" sz="1100" dirty="0">
                        <a:latin typeface="Helvetica" panose="020B0604020202020204" pitchFamily="34" charset="0"/>
                        <a:cs typeface="Helvetica" panose="020B0604020202020204" pitchFamily="34" charset="0"/>
                      </a:endParaRPr>
                    </a:p>
                  </a:txBody>
                  <a:tcPr/>
                </a:tc>
                <a:tc>
                  <a:txBody>
                    <a:bodyPr/>
                    <a:lstStyle/>
                    <a:p>
                      <a:endParaRPr lang="en-US" sz="1100" dirty="0">
                        <a:latin typeface="Helvetica" panose="020B0604020202020204" pitchFamily="34" charset="0"/>
                        <a:cs typeface="Helvetica" panose="020B0604020202020204" pitchFamily="34" charset="0"/>
                      </a:endParaRPr>
                    </a:p>
                  </a:txBody>
                  <a:tcPr/>
                </a:tc>
                <a:tc>
                  <a:txBody>
                    <a:bodyPr/>
                    <a:lstStyle/>
                    <a:p>
                      <a:r>
                        <a:rPr lang="en-US" sz="1100" i="0" dirty="0">
                          <a:latin typeface="Helvetica" panose="020B0604020202020204" pitchFamily="34" charset="0"/>
                          <a:cs typeface="Helvetica" panose="020B0604020202020204" pitchFamily="34" charset="0"/>
                        </a:rPr>
                        <a:t>Industrial</a:t>
                      </a:r>
                      <a:r>
                        <a:rPr lang="en-US" sz="1100" i="0" baseline="0" dirty="0">
                          <a:latin typeface="Helvetica" panose="020B0604020202020204" pitchFamily="34" charset="0"/>
                          <a:cs typeface="Helvetica" panose="020B0604020202020204" pitchFamily="34" charset="0"/>
                        </a:rPr>
                        <a:t> Machinery Mechanics</a:t>
                      </a:r>
                    </a:p>
                    <a:p>
                      <a:r>
                        <a:rPr lang="en-US" sz="1100" i="0" baseline="0" dirty="0">
                          <a:latin typeface="Helvetica" panose="020B0604020202020204" pitchFamily="34" charset="0"/>
                          <a:cs typeface="Helvetica" panose="020B0604020202020204" pitchFamily="34" charset="0"/>
                        </a:rPr>
                        <a:t>Machinists</a:t>
                      </a:r>
                    </a:p>
                    <a:p>
                      <a:r>
                        <a:rPr lang="en-US" sz="1100" i="0" baseline="0" dirty="0">
                          <a:latin typeface="Helvetica" panose="020B0604020202020204" pitchFamily="34" charset="0"/>
                          <a:cs typeface="Helvetica" panose="020B0604020202020204" pitchFamily="34" charset="0"/>
                        </a:rPr>
                        <a:t>First Line Supervisors of Production/Operating Workers</a:t>
                      </a:r>
                    </a:p>
                    <a:p>
                      <a:endParaRPr lang="en-US" sz="1100" i="0" dirty="0">
                        <a:latin typeface="Helvetica" panose="020B0604020202020204" pitchFamily="34" charset="0"/>
                        <a:cs typeface="Helvetica" panose="020B0604020202020204" pitchFamily="34" charset="0"/>
                      </a:endParaRPr>
                    </a:p>
                  </a:txBody>
                  <a:tcPr marL="6350" marR="6350" marT="6350" marB="0"/>
                </a:tc>
                <a:tc>
                  <a:txBody>
                    <a:bodyPr/>
                    <a:lstStyle/>
                    <a:p>
                      <a:r>
                        <a:rPr lang="en-US" sz="1100" dirty="0">
                          <a:latin typeface="Helvetica" panose="020B0604020202020204" pitchFamily="34" charset="0"/>
                          <a:cs typeface="Helvetica" panose="020B0604020202020204" pitchFamily="34" charset="0"/>
                        </a:rPr>
                        <a:t>Team Assemblers</a:t>
                      </a:r>
                    </a:p>
                  </a:txBody>
                  <a:tcPr/>
                </a:tc>
                <a:tc>
                  <a:txBody>
                    <a:bodyPr/>
                    <a:lstStyle/>
                    <a:p>
                      <a:endParaRPr lang="en-US" sz="110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4"/>
                  </a:ext>
                </a:extLst>
              </a:tr>
              <a:tr h="645517">
                <a:tc>
                  <a:txBody>
                    <a:bodyPr/>
                    <a:lstStyle/>
                    <a:p>
                      <a:pPr algn="ctr"/>
                      <a:r>
                        <a:rPr lang="en-US" sz="1100" dirty="0">
                          <a:latin typeface="Helvetica" panose="020B0604020202020204" pitchFamily="34" charset="0"/>
                          <a:cs typeface="Helvetica" panose="020B0604020202020204" pitchFamily="34" charset="0"/>
                        </a:rPr>
                        <a:t>5. Professional and Technical</a:t>
                      </a:r>
                      <a:r>
                        <a:rPr lang="en-US" sz="1100" baseline="0" dirty="0">
                          <a:latin typeface="Helvetica" panose="020B0604020202020204" pitchFamily="34" charset="0"/>
                          <a:cs typeface="Helvetica" panose="020B0604020202020204" pitchFamily="34" charset="0"/>
                        </a:rPr>
                        <a:t> Services (IT)</a:t>
                      </a:r>
                      <a:endParaRPr lang="en-US" sz="1100" dirty="0">
                        <a:latin typeface="Helvetica" panose="020B0604020202020204" pitchFamily="34" charset="0"/>
                        <a:cs typeface="Helvetica" panose="020B0604020202020204" pitchFamily="34" charset="0"/>
                      </a:endParaRPr>
                    </a:p>
                  </a:txBody>
                  <a:tcPr/>
                </a:tc>
                <a:tc>
                  <a:txBody>
                    <a:bodyPr/>
                    <a:lstStyle/>
                    <a:p>
                      <a:r>
                        <a:rPr lang="en-US" sz="1100" dirty="0">
                          <a:solidFill>
                            <a:schemeClr val="tx1"/>
                          </a:solidFill>
                          <a:latin typeface="Helvetica" panose="020B0604020202020204" pitchFamily="34" charset="0"/>
                          <a:cs typeface="Helvetica" panose="020B0604020202020204" pitchFamily="34" charset="0"/>
                        </a:rPr>
                        <a:t>Web Developers</a:t>
                      </a:r>
                    </a:p>
                    <a:p>
                      <a:r>
                        <a:rPr lang="en-US" sz="1100" dirty="0">
                          <a:solidFill>
                            <a:schemeClr val="tx1"/>
                          </a:solidFill>
                          <a:latin typeface="Helvetica" panose="020B0604020202020204" pitchFamily="34" charset="0"/>
                          <a:cs typeface="Helvetica" panose="020B0604020202020204" pitchFamily="34" charset="0"/>
                        </a:rPr>
                        <a:t>Computer User Support Specialists</a:t>
                      </a:r>
                    </a:p>
                  </a:txBody>
                  <a:tcPr/>
                </a:tc>
                <a:tc>
                  <a:txBody>
                    <a:bodyPr/>
                    <a:lstStyle/>
                    <a:p>
                      <a:endParaRPr lang="en-US" sz="1100">
                        <a:latin typeface="Helvetica" panose="020B0604020202020204" pitchFamily="34" charset="0"/>
                        <a:cs typeface="Helvetica" panose="020B0604020202020204" pitchFamily="34" charset="0"/>
                      </a:endParaRPr>
                    </a:p>
                  </a:txBody>
                  <a:tcPr/>
                </a:tc>
                <a:tc>
                  <a:txBody>
                    <a:bodyPr/>
                    <a:lstStyle/>
                    <a:p>
                      <a:r>
                        <a:rPr lang="en-US" sz="1100" i="1" dirty="0">
                          <a:latin typeface="Helvetica" panose="020B0604020202020204" pitchFamily="34" charset="0"/>
                          <a:cs typeface="Helvetica" panose="020B0604020202020204" pitchFamily="34" charset="0"/>
                        </a:rPr>
                        <a:t>Computer User Support</a:t>
                      </a:r>
                      <a:r>
                        <a:rPr lang="en-US" sz="1100" i="1" baseline="0" dirty="0">
                          <a:latin typeface="Helvetica" panose="020B0604020202020204" pitchFamily="34" charset="0"/>
                          <a:cs typeface="Helvetica" panose="020B0604020202020204" pitchFamily="34" charset="0"/>
                        </a:rPr>
                        <a:t> Specialists</a:t>
                      </a:r>
                      <a:endParaRPr lang="en-US" sz="1100" i="1" dirty="0">
                        <a:latin typeface="Helvetica" panose="020B0604020202020204" pitchFamily="34" charset="0"/>
                        <a:cs typeface="Helvetica" panose="020B0604020202020204" pitchFamily="34" charset="0"/>
                      </a:endParaRPr>
                    </a:p>
                  </a:txBody>
                  <a:tcPr/>
                </a:tc>
                <a:tc>
                  <a:txBody>
                    <a:bodyPr/>
                    <a:lstStyle/>
                    <a:p>
                      <a:endParaRPr lang="en-US" sz="1100" dirty="0">
                        <a:latin typeface="Helvetica" panose="020B0604020202020204" pitchFamily="34" charset="0"/>
                        <a:cs typeface="Helvetica" panose="020B0604020202020204" pitchFamily="34" charset="0"/>
                      </a:endParaRPr>
                    </a:p>
                  </a:txBody>
                  <a:tcPr marL="6350" marR="6350" marT="635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a:latin typeface="Helvetica" panose="020B0604020202020204" pitchFamily="34" charset="0"/>
                          <a:cs typeface="Helvetica" panose="020B0604020202020204" pitchFamily="34" charset="0"/>
                        </a:rPr>
                        <a:t>Computer User Support</a:t>
                      </a:r>
                      <a:r>
                        <a:rPr lang="en-US" sz="1100" i="1" baseline="0" dirty="0">
                          <a:latin typeface="Helvetica" panose="020B0604020202020204" pitchFamily="34" charset="0"/>
                          <a:cs typeface="Helvetica" panose="020B0604020202020204" pitchFamily="34" charset="0"/>
                        </a:rPr>
                        <a:t> Specialists</a:t>
                      </a:r>
                      <a:endParaRPr lang="en-US" sz="1100" i="1" dirty="0">
                        <a:latin typeface="Helvetica" panose="020B0604020202020204" pitchFamily="34" charset="0"/>
                        <a:cs typeface="Helvetica" panose="020B0604020202020204" pitchFamily="34" charset="0"/>
                      </a:endParaRPr>
                    </a:p>
                    <a:p>
                      <a:endParaRPr lang="en-US" sz="1100" dirty="0">
                        <a:latin typeface="Helvetica" panose="020B0604020202020204" pitchFamily="34" charset="0"/>
                        <a:cs typeface="Helvetica" panose="020B0604020202020204" pitchFamily="34" charset="0"/>
                      </a:endParaRPr>
                    </a:p>
                  </a:txBody>
                  <a:tcPr/>
                </a:tc>
                <a:tc>
                  <a:txBody>
                    <a:bodyPr/>
                    <a:lstStyle/>
                    <a:p>
                      <a:endParaRPr lang="en-US" sz="110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5"/>
                  </a:ext>
                </a:extLst>
              </a:tr>
              <a:tr h="620425">
                <a:tc>
                  <a:txBody>
                    <a:bodyPr/>
                    <a:lstStyle/>
                    <a:p>
                      <a:pPr algn="ctr"/>
                      <a:r>
                        <a:rPr lang="en-US" sz="1100" dirty="0">
                          <a:latin typeface="Helvetica" panose="020B0604020202020204" pitchFamily="34" charset="0"/>
                          <a:cs typeface="Helvetica" panose="020B0604020202020204" pitchFamily="34" charset="0"/>
                        </a:rPr>
                        <a:t>6. Transportation</a:t>
                      </a:r>
                      <a:r>
                        <a:rPr lang="en-US" sz="1100" baseline="0" dirty="0">
                          <a:latin typeface="Helvetica" panose="020B0604020202020204" pitchFamily="34" charset="0"/>
                          <a:cs typeface="Helvetica" panose="020B0604020202020204" pitchFamily="34" charset="0"/>
                        </a:rPr>
                        <a:t> and Warehousing</a:t>
                      </a:r>
                      <a:endParaRPr lang="en-US" sz="1100" dirty="0">
                        <a:latin typeface="Helvetica" panose="020B0604020202020204" pitchFamily="34" charset="0"/>
                        <a:cs typeface="Helvetica" panose="020B0604020202020204" pitchFamily="34" charset="0"/>
                      </a:endParaRPr>
                    </a:p>
                  </a:txBody>
                  <a:tcPr/>
                </a:tc>
                <a:tc>
                  <a:txBody>
                    <a:bodyPr/>
                    <a:lstStyle/>
                    <a:p>
                      <a:r>
                        <a:rPr lang="en-US" sz="1100" dirty="0">
                          <a:latin typeface="Helvetica" panose="020B0604020202020204" pitchFamily="34" charset="0"/>
                          <a:cs typeface="Helvetica" panose="020B0604020202020204" pitchFamily="34" charset="0"/>
                        </a:rPr>
                        <a:t>Heavy</a:t>
                      </a:r>
                      <a:r>
                        <a:rPr lang="en-US" sz="1100" baseline="0" dirty="0">
                          <a:latin typeface="Helvetica" panose="020B0604020202020204" pitchFamily="34" charset="0"/>
                          <a:cs typeface="Helvetica" panose="020B0604020202020204" pitchFamily="34" charset="0"/>
                        </a:rPr>
                        <a:t> &amp; </a:t>
                      </a:r>
                      <a:r>
                        <a:rPr lang="en-US" sz="1100" dirty="0">
                          <a:latin typeface="Helvetica" panose="020B0604020202020204" pitchFamily="34" charset="0"/>
                          <a:cs typeface="Helvetica" panose="020B0604020202020204" pitchFamily="34" charset="0"/>
                        </a:rPr>
                        <a:t>Tractor-Trailer Truck Drivers</a:t>
                      </a:r>
                    </a:p>
                    <a:p>
                      <a:r>
                        <a:rPr lang="en-US" sz="1100" dirty="0">
                          <a:latin typeface="Helvetica" panose="020B0604020202020204" pitchFamily="34" charset="0"/>
                          <a:cs typeface="Helvetica" panose="020B0604020202020204" pitchFamily="34" charset="0"/>
                        </a:rPr>
                        <a:t>Automotive Service Technicians &amp; Mechanics</a:t>
                      </a:r>
                    </a:p>
                  </a:txBody>
                  <a:tcPr/>
                </a:tc>
                <a:tc>
                  <a:txBody>
                    <a:bodyPr/>
                    <a:lstStyle/>
                    <a:p>
                      <a:endParaRPr lang="en-US" sz="1100">
                        <a:latin typeface="Helvetica" panose="020B0604020202020204" pitchFamily="34" charset="0"/>
                        <a:cs typeface="Helvetica"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a:latin typeface="Helvetica" panose="020B0604020202020204" pitchFamily="34" charset="0"/>
                          <a:cs typeface="Helvetica" panose="020B0604020202020204" pitchFamily="34" charset="0"/>
                        </a:rPr>
                        <a:t>Heavy and Tractor-Trailer Truck Drivers</a:t>
                      </a:r>
                    </a:p>
                    <a:p>
                      <a:endParaRPr lang="en-US" sz="1100" dirty="0">
                        <a:latin typeface="Helvetica" panose="020B0604020202020204" pitchFamily="34" charset="0"/>
                        <a:cs typeface="Helvetica" panose="020B0604020202020204" pitchFamily="34" charset="0"/>
                      </a:endParaRPr>
                    </a:p>
                  </a:txBody>
                  <a:tcPr/>
                </a:tc>
                <a:tc>
                  <a:txBody>
                    <a:bodyPr/>
                    <a:lstStyle/>
                    <a:p>
                      <a:r>
                        <a:rPr lang="en-US" sz="1100" dirty="0">
                          <a:latin typeface="Helvetica" panose="020B0604020202020204" pitchFamily="34" charset="0"/>
                          <a:cs typeface="Helvetica" panose="020B0604020202020204" pitchFamily="34" charset="0"/>
                        </a:rPr>
                        <a:t>Light Truck/Delivery Services Drivers</a:t>
                      </a:r>
                    </a:p>
                    <a:p>
                      <a:r>
                        <a:rPr lang="en-US" sz="1100" dirty="0">
                          <a:latin typeface="Helvetica" panose="020B0604020202020204" pitchFamily="34" charset="0"/>
                          <a:cs typeface="Helvetica" panose="020B0604020202020204" pitchFamily="34" charset="0"/>
                        </a:rPr>
                        <a:t>First</a:t>
                      </a:r>
                      <a:r>
                        <a:rPr lang="en-US" sz="1100" baseline="0" dirty="0">
                          <a:latin typeface="Helvetica" panose="020B0604020202020204" pitchFamily="34" charset="0"/>
                          <a:cs typeface="Helvetica" panose="020B0604020202020204" pitchFamily="34" charset="0"/>
                        </a:rPr>
                        <a:t> Line Supervisors of Transportation/Machine Vehicle Operators</a:t>
                      </a:r>
                      <a:endParaRPr lang="en-US" sz="1100" dirty="0">
                        <a:latin typeface="Helvetica" panose="020B0604020202020204" pitchFamily="34" charset="0"/>
                        <a:cs typeface="Helvetica" panose="020B0604020202020204" pitchFamily="34" charset="0"/>
                      </a:endParaRPr>
                    </a:p>
                  </a:txBody>
                  <a:tcPr marL="6350" marR="6350" marT="6350" marB="0"/>
                </a:tc>
                <a:tc>
                  <a:txBody>
                    <a:bodyPr/>
                    <a:lstStyle/>
                    <a:p>
                      <a:endParaRPr lang="en-US" sz="1100" dirty="0">
                        <a:latin typeface="Helvetica" panose="020B0604020202020204" pitchFamily="34" charset="0"/>
                        <a:cs typeface="Helvetica" panose="020B0604020202020204" pitchFamily="34" charset="0"/>
                      </a:endParaRPr>
                    </a:p>
                  </a:txBody>
                  <a:tcPr/>
                </a:tc>
                <a:tc>
                  <a:txBody>
                    <a:bodyPr/>
                    <a:lstStyle/>
                    <a:p>
                      <a:endParaRPr lang="en-US" sz="11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94687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Reminder</a:t>
            </a:r>
          </a:p>
        </p:txBody>
      </p:sp>
      <p:sp>
        <p:nvSpPr>
          <p:cNvPr id="7" name="Rectangle 6"/>
          <p:cNvSpPr/>
          <p:nvPr/>
        </p:nvSpPr>
        <p:spPr>
          <a:xfrm>
            <a:off x="608012" y="240269"/>
            <a:ext cx="23839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Occupation Priorities</a:t>
            </a:r>
          </a:p>
        </p:txBody>
      </p:sp>
      <p:sp>
        <p:nvSpPr>
          <p:cNvPr id="4" name="Slide Number Placeholder 3"/>
          <p:cNvSpPr>
            <a:spLocks noGrp="1"/>
          </p:cNvSpPr>
          <p:nvPr>
            <p:ph type="sldNum" sz="quarter" idx="12"/>
          </p:nvPr>
        </p:nvSpPr>
        <p:spPr/>
        <p:txBody>
          <a:bodyPr/>
          <a:lstStyle/>
          <a:p>
            <a:fld id="{103F95D0-111C-45BF-9CB9-32C5136DAE99}" type="slidenum">
              <a:rPr lang="en-US" smtClean="0"/>
              <a:t>37</a:t>
            </a:fld>
            <a:endParaRPr lang="en-US"/>
          </a:p>
        </p:txBody>
      </p:sp>
      <p:graphicFrame>
        <p:nvGraphicFramePr>
          <p:cNvPr id="3" name="Diagram 2"/>
          <p:cNvGraphicFramePr/>
          <p:nvPr>
            <p:extLst>
              <p:ext uri="{D42A27DB-BD31-4B8C-83A1-F6EECF244321}">
                <p14:modId xmlns:p14="http://schemas.microsoft.com/office/powerpoint/2010/main" val="3060622619"/>
              </p:ext>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flipH="1">
            <a:off x="6094412" y="2286000"/>
            <a:ext cx="2209800" cy="1524000"/>
          </a:xfrm>
          <a:prstGeom prst="straightConnector1">
            <a:avLst/>
          </a:prstGeom>
          <a:ln w="28575">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26449" y="1981200"/>
            <a:ext cx="2843792" cy="369332"/>
          </a:xfrm>
          <a:prstGeom prst="rect">
            <a:avLst/>
          </a:prstGeom>
          <a:noFill/>
        </p:spPr>
        <p:txBody>
          <a:bodyPr wrap="none" rtlCol="0">
            <a:spAutoFit/>
          </a:bodyPr>
          <a:lstStyle/>
          <a:p>
            <a:r>
              <a:rPr lang="en-US" dirty="0">
                <a:solidFill>
                  <a:schemeClr val="accent5"/>
                </a:solidFill>
                <a:latin typeface="Helvetica" panose="020B0604020202020204" pitchFamily="34" charset="0"/>
                <a:cs typeface="Helvetica" panose="020B0604020202020204" pitchFamily="34" charset="0"/>
              </a:rPr>
              <a:t>Regional Team’s Priorities</a:t>
            </a:r>
          </a:p>
        </p:txBody>
      </p:sp>
    </p:spTree>
    <p:extLst>
      <p:ext uri="{BB962C8B-B14F-4D97-AF65-F5344CB8AC3E}">
        <p14:creationId xmlns:p14="http://schemas.microsoft.com/office/powerpoint/2010/main" val="516270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Data Tool</a:t>
            </a:r>
          </a:p>
        </p:txBody>
      </p:sp>
      <p:sp>
        <p:nvSpPr>
          <p:cNvPr id="7" name="Rectangle 6"/>
          <p:cNvSpPr/>
          <p:nvPr/>
        </p:nvSpPr>
        <p:spPr>
          <a:xfrm>
            <a:off x="684212" y="240269"/>
            <a:ext cx="2383986"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Confirming Occupation Priorities</a:t>
            </a:r>
            <a:endParaRPr lang="en-US" sz="1200" dirty="0"/>
          </a:p>
        </p:txBody>
      </p:sp>
      <p:sp>
        <p:nvSpPr>
          <p:cNvPr id="6" name="Content Placeholder 5"/>
          <p:cNvSpPr>
            <a:spLocks noGrp="1"/>
          </p:cNvSpPr>
          <p:nvPr>
            <p:ph idx="1"/>
          </p:nvPr>
        </p:nvSpPr>
        <p:spPr>
          <a:xfrm>
            <a:off x="684212" y="1414590"/>
            <a:ext cx="10969943" cy="4525963"/>
          </a:xfrm>
        </p:spPr>
        <p:txBody>
          <a:bodyPr>
            <a:normAutofit/>
          </a:bodyPr>
          <a:lstStyle/>
          <a:p>
            <a:r>
              <a:rPr lang="en-US" dirty="0">
                <a:latin typeface="Helvetica" charset="0"/>
                <a:ea typeface="Helvetica" charset="0"/>
                <a:cs typeface="Helvetica" charset="0"/>
              </a:rPr>
              <a:t>Demo</a:t>
            </a:r>
            <a:endParaRPr lang="en-US" dirty="0">
              <a:solidFill>
                <a:srgbClr val="000000"/>
              </a:solidFill>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38</a:t>
            </a:fld>
            <a:endParaRPr lang="en-US"/>
          </a:p>
        </p:txBody>
      </p:sp>
    </p:spTree>
    <p:extLst>
      <p:ext uri="{BB962C8B-B14F-4D97-AF65-F5344CB8AC3E}">
        <p14:creationId xmlns:p14="http://schemas.microsoft.com/office/powerpoint/2010/main" val="130857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Group Review </a:t>
            </a:r>
          </a:p>
        </p:txBody>
      </p:sp>
      <p:sp>
        <p:nvSpPr>
          <p:cNvPr id="3" name="Content Placeholder 2"/>
          <p:cNvSpPr>
            <a:spLocks noGrp="1"/>
          </p:cNvSpPr>
          <p:nvPr>
            <p:ph idx="1"/>
          </p:nvPr>
        </p:nvSpPr>
        <p:spPr/>
        <p:txBody>
          <a:bodyPr>
            <a:normAutofit/>
          </a:bodyPr>
          <a:lstStyle/>
          <a:p>
            <a:r>
              <a:rPr lang="en-US" dirty="0">
                <a:latin typeface="Helvetica" panose="020B0604020202020204" pitchFamily="34" charset="0"/>
                <a:cs typeface="Helvetica" panose="020B0604020202020204" pitchFamily="34" charset="0"/>
              </a:rPr>
              <a:t>Work in mixed groups (workforce, education, economic development groups)</a:t>
            </a:r>
          </a:p>
          <a:p>
            <a:r>
              <a:rPr lang="en-US" dirty="0">
                <a:latin typeface="Helvetica" panose="020B0604020202020204" pitchFamily="34" charset="0"/>
                <a:cs typeface="Helvetica" panose="020B0604020202020204" pitchFamily="34" charset="0"/>
              </a:rPr>
              <a:t>Confirm </a:t>
            </a:r>
            <a:r>
              <a:rPr lang="en-US" b="1" dirty="0">
                <a:latin typeface="Helvetica" panose="020B0604020202020204" pitchFamily="34" charset="0"/>
                <a:cs typeface="Helvetica" panose="020B0604020202020204" pitchFamily="34" charset="0"/>
              </a:rPr>
              <a:t>regional criteria </a:t>
            </a:r>
            <a:r>
              <a:rPr lang="en-US" dirty="0">
                <a:latin typeface="Helvetica" panose="020B0604020202020204" pitchFamily="34" charset="0"/>
                <a:cs typeface="Helvetica" panose="020B0604020202020204" pitchFamily="34" charset="0"/>
              </a:rPr>
              <a:t>to select high priority industries and occupations</a:t>
            </a:r>
          </a:p>
          <a:p>
            <a:r>
              <a:rPr lang="en-US" dirty="0">
                <a:latin typeface="Helvetica" panose="020B0604020202020204" pitchFamily="34" charset="0"/>
                <a:cs typeface="Helvetica" panose="020B0604020202020204" pitchFamily="34" charset="0"/>
              </a:rPr>
              <a:t>Discuss and confirm regional </a:t>
            </a:r>
            <a:r>
              <a:rPr lang="en-US" b="1" dirty="0">
                <a:latin typeface="Helvetica" panose="020B0604020202020204" pitchFamily="34" charset="0"/>
                <a:cs typeface="Helvetica" panose="020B0604020202020204" pitchFamily="34" charset="0"/>
              </a:rPr>
              <a:t>high priority industries and occupations (slide 34)</a:t>
            </a:r>
          </a:p>
          <a:p>
            <a:r>
              <a:rPr lang="en-US" dirty="0">
                <a:latin typeface="Helvetica" panose="020B0604020202020204" pitchFamily="34" charset="0"/>
                <a:cs typeface="Helvetica" panose="020B0604020202020204" pitchFamily="34" charset="0"/>
              </a:rPr>
              <a:t>Share out upon conclusion of work time</a:t>
            </a:r>
          </a:p>
        </p:txBody>
      </p:sp>
      <p:sp>
        <p:nvSpPr>
          <p:cNvPr id="4" name="Rectangle 3"/>
          <p:cNvSpPr/>
          <p:nvPr/>
        </p:nvSpPr>
        <p:spPr>
          <a:xfrm>
            <a:off x="609441" y="240269"/>
            <a:ext cx="917239" cy="276999"/>
          </a:xfrm>
          <a:prstGeom prst="rect">
            <a:avLst/>
          </a:prstGeom>
        </p:spPr>
        <p:txBody>
          <a:bodyPr wrap="none">
            <a:spAutoFit/>
          </a:bodyPr>
          <a:lstStyle/>
          <a:p>
            <a:r>
              <a:rPr lang="en-US" sz="1200">
                <a:latin typeface="Helvetica" panose="020B0604020202020204" pitchFamily="34" charset="0"/>
                <a:cs typeface="Helvetica" panose="020B0604020202020204" pitchFamily="34" charset="0"/>
              </a:rPr>
              <a:t>Work Time</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39</a:t>
            </a:fld>
            <a:endParaRPr lang="en-US"/>
          </a:p>
        </p:txBody>
      </p:sp>
    </p:spTree>
    <p:extLst>
      <p:ext uri="{BB962C8B-B14F-4D97-AF65-F5344CB8AC3E}">
        <p14:creationId xmlns:p14="http://schemas.microsoft.com/office/powerpoint/2010/main" val="269754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latin typeface="Helvetica" panose="020B0604020202020204" pitchFamily="34" charset="0"/>
                <a:cs typeface="Helvetica" panose="020B0604020202020204" pitchFamily="34" charset="0"/>
              </a:rPr>
              <a:t>I.	Regional Planning Context</a:t>
            </a:r>
            <a:endParaRPr lang="en-US" dirty="0"/>
          </a:p>
        </p:txBody>
      </p:sp>
      <p:sp>
        <p:nvSpPr>
          <p:cNvPr id="3" name="Content Placeholder 2"/>
          <p:cNvSpPr>
            <a:spLocks noGrp="1"/>
          </p:cNvSpPr>
          <p:nvPr>
            <p:ph type="subTitle" idx="1"/>
          </p:nvPr>
        </p:nvSpPr>
        <p:spPr/>
        <p:txBody>
          <a:bodyPr/>
          <a:lstStyle/>
          <a:p>
            <a:pPr marL="0" indent="0">
              <a:buNone/>
            </a:pPr>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a:t>
            </a:fld>
            <a:endParaRPr lang="en-US"/>
          </a:p>
        </p:txBody>
      </p:sp>
    </p:spTree>
    <p:extLst>
      <p:ext uri="{BB962C8B-B14F-4D97-AF65-F5344CB8AC3E}">
        <p14:creationId xmlns:p14="http://schemas.microsoft.com/office/powerpoint/2010/main" val="2063154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Helvetica" panose="020B0604020202020204" pitchFamily="34" charset="0"/>
                <a:cs typeface="Helvetica" panose="020B0604020202020204" pitchFamily="34" charset="0"/>
              </a:rPr>
              <a:t>Appendix</a:t>
            </a: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40</a:t>
            </a:fld>
            <a:endParaRPr lang="en-US"/>
          </a:p>
        </p:txBody>
      </p:sp>
    </p:spTree>
    <p:extLst>
      <p:ext uri="{BB962C8B-B14F-4D97-AF65-F5344CB8AC3E}">
        <p14:creationId xmlns:p14="http://schemas.microsoft.com/office/powerpoint/2010/main" val="560358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Helvetica" panose="020B0604020202020204" pitchFamily="34" charset="0"/>
                <a:cs typeface="Helvetica" panose="020B0604020202020204" pitchFamily="34" charset="0"/>
              </a:rPr>
              <a:t>I. Labor Force and Unemployment Demographics</a:t>
            </a: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41</a:t>
            </a:fld>
            <a:endParaRPr lang="en-US"/>
          </a:p>
        </p:txBody>
      </p:sp>
    </p:spTree>
    <p:extLst>
      <p:ext uri="{BB962C8B-B14F-4D97-AF65-F5344CB8AC3E}">
        <p14:creationId xmlns:p14="http://schemas.microsoft.com/office/powerpoint/2010/main" val="3065792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0070C0"/>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and </a:t>
            </a:r>
            <a:r>
              <a:rPr lang="en-US" sz="3200" dirty="0">
                <a:solidFill>
                  <a:srgbClr val="00B050"/>
                </a:solidFill>
                <a:latin typeface="Helvetica" panose="020B0604020202020204" pitchFamily="34" charset="0"/>
                <a:cs typeface="Helvetica" panose="020B0604020202020204" pitchFamily="34" charset="0"/>
              </a:rPr>
              <a:t>Regional</a:t>
            </a:r>
            <a:r>
              <a:rPr lang="en-US" sz="3200" dirty="0">
                <a:latin typeface="Helvetica" panose="020B0604020202020204" pitchFamily="34" charset="0"/>
                <a:cs typeface="Helvetica" panose="020B0604020202020204" pitchFamily="34" charset="0"/>
              </a:rPr>
              <a:t> Unemployment Rate</a:t>
            </a:r>
          </a:p>
        </p:txBody>
      </p:sp>
      <p:sp>
        <p:nvSpPr>
          <p:cNvPr id="4" name="Rectangle 3"/>
          <p:cNvSpPr/>
          <p:nvPr/>
        </p:nvSpPr>
        <p:spPr>
          <a:xfrm>
            <a:off x="609442" y="240269"/>
            <a:ext cx="23407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712443" y="1295401"/>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Northeast unemployment rates tend to be on par or slightly above that of the Commonwealth. </a:t>
            </a:r>
            <a:endParaRPr lang="en-US" sz="1400" dirty="0"/>
          </a:p>
        </p:txBody>
      </p:sp>
      <p:sp>
        <p:nvSpPr>
          <p:cNvPr id="9" name="Rectangle 8"/>
          <p:cNvSpPr/>
          <p:nvPr/>
        </p:nvSpPr>
        <p:spPr>
          <a:xfrm>
            <a:off x="609441" y="6400800"/>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Bureau of Labor Statistics, 2005-2017 Seasonally Unadjusted Data</a:t>
            </a:r>
          </a:p>
        </p:txBody>
      </p:sp>
      <p:sp>
        <p:nvSpPr>
          <p:cNvPr id="5" name="Slide Number Placeholder 4"/>
          <p:cNvSpPr>
            <a:spLocks noGrp="1"/>
          </p:cNvSpPr>
          <p:nvPr>
            <p:ph type="sldNum" sz="quarter" idx="12"/>
          </p:nvPr>
        </p:nvSpPr>
        <p:spPr/>
        <p:txBody>
          <a:bodyPr/>
          <a:lstStyle/>
          <a:p>
            <a:fld id="{103F95D0-111C-45BF-9CB9-32C5136DAE99}" type="slidenum">
              <a:rPr lang="en-US" smtClean="0"/>
              <a:t>42</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3456722143"/>
              </p:ext>
            </p:extLst>
          </p:nvPr>
        </p:nvGraphicFramePr>
        <p:xfrm>
          <a:off x="712443" y="1905000"/>
          <a:ext cx="10359073"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9257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chemeClr val="accent1"/>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Labor Force Participation Rate</a:t>
            </a:r>
          </a:p>
        </p:txBody>
      </p:sp>
      <p:sp>
        <p:nvSpPr>
          <p:cNvPr id="4" name="Rectangle 3"/>
          <p:cNvSpPr/>
          <p:nvPr/>
        </p:nvSpPr>
        <p:spPr>
          <a:xfrm>
            <a:off x="609442" y="240269"/>
            <a:ext cx="23407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1"/>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labor force participation rate has not recovered to pre-recession levels.</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3707346351"/>
              </p:ext>
            </p:extLst>
          </p:nvPr>
        </p:nvGraphicFramePr>
        <p:xfrm>
          <a:off x="739197" y="1752600"/>
          <a:ext cx="10462075" cy="43648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28178" y="6276240"/>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 Source: Bureau of Labor Statistics, 2005-2017 Seasonally Unadjusted Data</a:t>
            </a:r>
          </a:p>
        </p:txBody>
      </p:sp>
      <p:sp>
        <p:nvSpPr>
          <p:cNvPr id="5" name="Slide Number Placeholder 4"/>
          <p:cNvSpPr>
            <a:spLocks noGrp="1"/>
          </p:cNvSpPr>
          <p:nvPr>
            <p:ph type="sldNum" sz="quarter" idx="12"/>
          </p:nvPr>
        </p:nvSpPr>
        <p:spPr/>
        <p:txBody>
          <a:bodyPr/>
          <a:lstStyle/>
          <a:p>
            <a:fld id="{103F95D0-111C-45BF-9CB9-32C5136DAE99}" type="slidenum">
              <a:rPr lang="en-US" smtClean="0"/>
              <a:t>43</a:t>
            </a:fld>
            <a:endParaRPr lang="en-US"/>
          </a:p>
        </p:txBody>
      </p:sp>
    </p:spTree>
    <p:extLst>
      <p:ext uri="{BB962C8B-B14F-4D97-AF65-F5344CB8AC3E}">
        <p14:creationId xmlns:p14="http://schemas.microsoft.com/office/powerpoint/2010/main" val="3717917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chemeClr val="accent1"/>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Unemployment Rate by Age, 20-64</a:t>
            </a:r>
          </a:p>
        </p:txBody>
      </p:sp>
      <p:sp>
        <p:nvSpPr>
          <p:cNvPr id="4" name="Rectangle 3"/>
          <p:cNvSpPr/>
          <p:nvPr/>
        </p:nvSpPr>
        <p:spPr>
          <a:xfrm>
            <a:off x="609442" y="240269"/>
            <a:ext cx="23407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Cohorts age 16-19, 20-24, and 65+ have demonstrated the most sensitivity to changing labor market conditions. The highest unemployment rates are among young adults 16-19 and 20-24.</a:t>
            </a:r>
            <a:endParaRPr lang="en-US" sz="1400" dirty="0"/>
          </a:p>
        </p:txBody>
      </p:sp>
      <p:graphicFrame>
        <p:nvGraphicFramePr>
          <p:cNvPr id="6" name="Chart 5"/>
          <p:cNvGraphicFramePr>
            <a:graphicFrameLocks/>
          </p:cNvGraphicFramePr>
          <p:nvPr>
            <p:extLst>
              <p:ext uri="{D42A27DB-BD31-4B8C-83A1-F6EECF244321}">
                <p14:modId xmlns:p14="http://schemas.microsoft.com/office/powerpoint/2010/main" val="690845614"/>
              </p:ext>
            </p:extLst>
          </p:nvPr>
        </p:nvGraphicFramePr>
        <p:xfrm>
          <a:off x="711015" y="1981200"/>
          <a:ext cx="10785532" cy="44297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9441"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BLS Current Population Survey, 12 Month Moving Averages</a:t>
            </a:r>
          </a:p>
        </p:txBody>
      </p:sp>
    </p:spTree>
    <p:extLst>
      <p:ext uri="{BB962C8B-B14F-4D97-AF65-F5344CB8AC3E}">
        <p14:creationId xmlns:p14="http://schemas.microsoft.com/office/powerpoint/2010/main" val="1115021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592" y="301680"/>
            <a:ext cx="10969943" cy="1143000"/>
          </a:xfrm>
        </p:spPr>
        <p:txBody>
          <a:bodyPr>
            <a:normAutofit/>
          </a:bodyPr>
          <a:lstStyle/>
          <a:p>
            <a:pPr algn="l"/>
            <a:r>
              <a:rPr lang="en-US" sz="3200" dirty="0">
                <a:solidFill>
                  <a:schemeClr val="accent1"/>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Labor Force Participation by Age, 16+</a:t>
            </a:r>
          </a:p>
        </p:txBody>
      </p:sp>
      <p:sp>
        <p:nvSpPr>
          <p:cNvPr id="4" name="Rectangle 3"/>
          <p:cNvSpPr/>
          <p:nvPr/>
        </p:nvSpPr>
        <p:spPr>
          <a:xfrm>
            <a:off x="609442" y="240269"/>
            <a:ext cx="23407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628178" y="12954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Since the year 2005, labor force participation has declined by 5% for 20-24 year olds and has declined by almost 10% for 16-19 year olds. Labor force participation for seniors has increased since 2005 by approximately 7%.</a:t>
            </a:r>
            <a:endParaRPr lang="en-US" sz="1400" dirty="0"/>
          </a:p>
        </p:txBody>
      </p:sp>
      <p:graphicFrame>
        <p:nvGraphicFramePr>
          <p:cNvPr id="9" name="Chart 8"/>
          <p:cNvGraphicFramePr>
            <a:graphicFrameLocks/>
          </p:cNvGraphicFramePr>
          <p:nvPr>
            <p:extLst>
              <p:ext uri="{D42A27DB-BD31-4B8C-83A1-F6EECF244321}">
                <p14:modId xmlns:p14="http://schemas.microsoft.com/office/powerpoint/2010/main" val="3622943249"/>
              </p:ext>
            </p:extLst>
          </p:nvPr>
        </p:nvGraphicFramePr>
        <p:xfrm>
          <a:off x="711015" y="1905000"/>
          <a:ext cx="10665222" cy="457200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609441"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BLS Current Population Survey, 12 Month Moving Averages</a:t>
            </a:r>
          </a:p>
        </p:txBody>
      </p:sp>
    </p:spTree>
    <p:extLst>
      <p:ext uri="{BB962C8B-B14F-4D97-AF65-F5344CB8AC3E}">
        <p14:creationId xmlns:p14="http://schemas.microsoft.com/office/powerpoint/2010/main" val="161842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69" y="274638"/>
            <a:ext cx="10969943" cy="1143000"/>
          </a:xfrm>
        </p:spPr>
        <p:txBody>
          <a:bodyPr>
            <a:normAutofit/>
          </a:bodyPr>
          <a:lstStyle/>
          <a:p>
            <a:pPr algn="l"/>
            <a:r>
              <a:rPr lang="en-US" sz="3200" dirty="0">
                <a:solidFill>
                  <a:schemeClr val="accent1"/>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Unemployment Rate by Race</a:t>
            </a:r>
            <a:endParaRPr lang="en-US" sz="3200" dirty="0">
              <a:solidFill>
                <a:srgbClr val="FF0000"/>
              </a:solidFill>
              <a:latin typeface="Helvetica" panose="020B0604020202020204" pitchFamily="34" charset="0"/>
              <a:cs typeface="Helvetica" panose="020B0604020202020204" pitchFamily="34" charset="0"/>
            </a:endParaRPr>
          </a:p>
        </p:txBody>
      </p:sp>
      <p:sp>
        <p:nvSpPr>
          <p:cNvPr id="4" name="Rectangle 3"/>
          <p:cNvSpPr/>
          <p:nvPr/>
        </p:nvSpPr>
        <p:spPr>
          <a:xfrm>
            <a:off x="705707" y="240269"/>
            <a:ext cx="23407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Unemployment Rate Deep Dive</a:t>
            </a:r>
            <a:endParaRPr lang="en-US" sz="1200" dirty="0"/>
          </a:p>
        </p:txBody>
      </p:sp>
      <p:sp>
        <p:nvSpPr>
          <p:cNvPr id="7" name="Rectangle 6"/>
          <p:cNvSpPr/>
          <p:nvPr/>
        </p:nvSpPr>
        <p:spPr>
          <a:xfrm>
            <a:off x="712443" y="12192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The white unemployment rate aligns with the state average, whereas Black and Hispanic unemployment rates tend to significantly exceed the trend. </a:t>
            </a:r>
            <a:endParaRPr lang="en-US" sz="1400" dirty="0"/>
          </a:p>
        </p:txBody>
      </p:sp>
      <p:sp>
        <p:nvSpPr>
          <p:cNvPr id="10" name="Rectangle 9"/>
          <p:cNvSpPr/>
          <p:nvPr/>
        </p:nvSpPr>
        <p:spPr>
          <a:xfrm>
            <a:off x="740695" y="6474768"/>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BLS Current Population Survey, 12 Month Moving Averages</a:t>
            </a:r>
          </a:p>
        </p:txBody>
      </p:sp>
      <p:sp>
        <p:nvSpPr>
          <p:cNvPr id="5" name="Slide Number Placeholder 4"/>
          <p:cNvSpPr>
            <a:spLocks noGrp="1"/>
          </p:cNvSpPr>
          <p:nvPr>
            <p:ph type="sldNum" sz="quarter" idx="12"/>
          </p:nvPr>
        </p:nvSpPr>
        <p:spPr/>
        <p:txBody>
          <a:bodyPr/>
          <a:lstStyle/>
          <a:p>
            <a:fld id="{103F95D0-111C-45BF-9CB9-32C5136DAE99}" type="slidenum">
              <a:rPr lang="en-US" smtClean="0"/>
              <a:t>46</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625828811"/>
              </p:ext>
            </p:extLst>
          </p:nvPr>
        </p:nvGraphicFramePr>
        <p:xfrm>
          <a:off x="836612" y="1905000"/>
          <a:ext cx="10210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1215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74638"/>
            <a:ext cx="10969943" cy="1143000"/>
          </a:xfrm>
        </p:spPr>
        <p:txBody>
          <a:bodyPr>
            <a:normAutofit/>
          </a:bodyPr>
          <a:lstStyle/>
          <a:p>
            <a:pPr algn="l"/>
            <a:r>
              <a:rPr lang="en-US" sz="3200" dirty="0">
                <a:solidFill>
                  <a:schemeClr val="accent1"/>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Unemployment Rate by Education, 25+</a:t>
            </a:r>
          </a:p>
        </p:txBody>
      </p:sp>
      <p:sp>
        <p:nvSpPr>
          <p:cNvPr id="4" name="Rectangle 3"/>
          <p:cNvSpPr/>
          <p:nvPr/>
        </p:nvSpPr>
        <p:spPr>
          <a:xfrm>
            <a:off x="477107" y="240269"/>
            <a:ext cx="23407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Unemployment Rate Deep Dive</a:t>
            </a:r>
          </a:p>
        </p:txBody>
      </p:sp>
      <p:sp>
        <p:nvSpPr>
          <p:cNvPr id="7" name="Rectangle 6"/>
          <p:cNvSpPr/>
          <p:nvPr/>
        </p:nvSpPr>
        <p:spPr>
          <a:xfrm>
            <a:off x="483843" y="1295400"/>
            <a:ext cx="10868369" cy="307777"/>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Higher levels of education tend to correlate with lower unemployment levels and more stability during uncertain economic times.</a:t>
            </a:r>
          </a:p>
        </p:txBody>
      </p:sp>
      <p:graphicFrame>
        <p:nvGraphicFramePr>
          <p:cNvPr id="9" name="Chart 8"/>
          <p:cNvGraphicFramePr>
            <a:graphicFrameLocks/>
          </p:cNvGraphicFramePr>
          <p:nvPr>
            <p:extLst>
              <p:ext uri="{D42A27DB-BD31-4B8C-83A1-F6EECF244321}">
                <p14:modId xmlns:p14="http://schemas.microsoft.com/office/powerpoint/2010/main" val="3729086365"/>
              </p:ext>
            </p:extLst>
          </p:nvPr>
        </p:nvGraphicFramePr>
        <p:xfrm>
          <a:off x="563092" y="1818620"/>
          <a:ext cx="10813145" cy="458218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97495" y="6490548"/>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BLS Current Population Survey, 12 Month Moving Averages</a:t>
            </a:r>
          </a:p>
        </p:txBody>
      </p:sp>
    </p:spTree>
    <p:extLst>
      <p:ext uri="{BB962C8B-B14F-4D97-AF65-F5344CB8AC3E}">
        <p14:creationId xmlns:p14="http://schemas.microsoft.com/office/powerpoint/2010/main" val="2228242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869" y="381000"/>
            <a:ext cx="10969943" cy="1143000"/>
          </a:xfrm>
        </p:spPr>
        <p:txBody>
          <a:bodyPr>
            <a:normAutofit/>
          </a:bodyPr>
          <a:lstStyle/>
          <a:p>
            <a:pPr algn="l"/>
            <a:r>
              <a:rPr lang="en-US" sz="3200" dirty="0">
                <a:solidFill>
                  <a:schemeClr val="accent1"/>
                </a:solidFill>
                <a:latin typeface="Helvetica" panose="020B0604020202020204" pitchFamily="34" charset="0"/>
                <a:cs typeface="Helvetica" panose="020B0604020202020204" pitchFamily="34" charset="0"/>
              </a:rPr>
              <a:t>State</a:t>
            </a:r>
            <a:r>
              <a:rPr lang="en-US" sz="3200" dirty="0">
                <a:latin typeface="Helvetica" panose="020B0604020202020204" pitchFamily="34" charset="0"/>
                <a:cs typeface="Helvetica" panose="020B0604020202020204" pitchFamily="34" charset="0"/>
              </a:rPr>
              <a:t> Labor Force Participation by Education, 25+</a:t>
            </a:r>
          </a:p>
        </p:txBody>
      </p:sp>
      <p:sp>
        <p:nvSpPr>
          <p:cNvPr id="4" name="Rectangle 3"/>
          <p:cNvSpPr/>
          <p:nvPr/>
        </p:nvSpPr>
        <p:spPr>
          <a:xfrm>
            <a:off x="629507" y="240269"/>
            <a:ext cx="23407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Unemployment Rate Deep Dive</a:t>
            </a:r>
          </a:p>
        </p:txBody>
      </p:sp>
      <p:sp>
        <p:nvSpPr>
          <p:cNvPr id="7" name="Rectangle 6"/>
          <p:cNvSpPr/>
          <p:nvPr/>
        </p:nvSpPr>
        <p:spPr>
          <a:xfrm>
            <a:off x="608012" y="1336357"/>
            <a:ext cx="10868369" cy="492443"/>
          </a:xfrm>
          <a:prstGeom prst="rect">
            <a:avLst/>
          </a:prstGeom>
        </p:spPr>
        <p:txBody>
          <a:bodyPr wrap="square">
            <a:spAutoFit/>
          </a:bodyPr>
          <a:lstStyle/>
          <a:p>
            <a:r>
              <a:rPr lang="en-US" sz="1300" dirty="0">
                <a:latin typeface="Helvetica" panose="020B0604020202020204" pitchFamily="34" charset="0"/>
                <a:cs typeface="Helvetica" panose="020B0604020202020204" pitchFamily="34" charset="0"/>
              </a:rPr>
              <a:t>Higher education levels are correlated with higher labor force participation rates. However, as the unemployment has declined, labor force participation has also declined in all categories except sub-high school.</a:t>
            </a:r>
          </a:p>
        </p:txBody>
      </p:sp>
      <p:sp>
        <p:nvSpPr>
          <p:cNvPr id="12" name="Rectangle 11"/>
          <p:cNvSpPr/>
          <p:nvPr/>
        </p:nvSpPr>
        <p:spPr>
          <a:xfrm>
            <a:off x="609441" y="6473106"/>
            <a:ext cx="10462075" cy="230832"/>
          </a:xfrm>
          <a:prstGeom prst="rect">
            <a:avLst/>
          </a:prstGeom>
        </p:spPr>
        <p:txBody>
          <a:bodyPr wrap="square">
            <a:spAutoFit/>
          </a:bodyPr>
          <a:lstStyle/>
          <a:p>
            <a:r>
              <a:rPr lang="en-US" sz="900" dirty="0">
                <a:latin typeface="Helvetica" panose="020B0604020202020204" pitchFamily="34" charset="0"/>
                <a:cs typeface="Helvetica" panose="020B0604020202020204" pitchFamily="34" charset="0"/>
              </a:rPr>
              <a:t>Source: BLS Current Population Survey, 12 Month Moving Averages</a:t>
            </a:r>
          </a:p>
        </p:txBody>
      </p:sp>
      <p:graphicFrame>
        <p:nvGraphicFramePr>
          <p:cNvPr id="13" name="Chart 12"/>
          <p:cNvGraphicFramePr>
            <a:graphicFrameLocks/>
          </p:cNvGraphicFramePr>
          <p:nvPr>
            <p:extLst>
              <p:ext uri="{D42A27DB-BD31-4B8C-83A1-F6EECF244321}">
                <p14:modId xmlns:p14="http://schemas.microsoft.com/office/powerpoint/2010/main" val="2860527788"/>
              </p:ext>
            </p:extLst>
          </p:nvPr>
        </p:nvGraphicFramePr>
        <p:xfrm>
          <a:off x="682362" y="2057400"/>
          <a:ext cx="10693874"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497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latin typeface="Helvetica" panose="020B0604020202020204" pitchFamily="34" charset="0"/>
                <a:cs typeface="Helvetica" panose="020B0604020202020204" pitchFamily="34" charset="0"/>
              </a:rPr>
              <a:t>Takeaways</a:t>
            </a:r>
          </a:p>
        </p:txBody>
      </p:sp>
      <p:sp>
        <p:nvSpPr>
          <p:cNvPr id="7" name="Rectangle 6"/>
          <p:cNvSpPr/>
          <p:nvPr/>
        </p:nvSpPr>
        <p:spPr>
          <a:xfrm>
            <a:off x="684212" y="240269"/>
            <a:ext cx="23407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Unemployment Rate Deep Dive</a:t>
            </a:r>
          </a:p>
        </p:txBody>
      </p:sp>
      <p:sp>
        <p:nvSpPr>
          <p:cNvPr id="6" name="Content Placeholder 5"/>
          <p:cNvSpPr>
            <a:spLocks noGrp="1"/>
          </p:cNvSpPr>
          <p:nvPr>
            <p:ph idx="1"/>
          </p:nvPr>
        </p:nvSpPr>
        <p:spPr>
          <a:xfrm>
            <a:off x="684212" y="1414590"/>
            <a:ext cx="10969943" cy="4525963"/>
          </a:xfrm>
        </p:spPr>
        <p:txBody>
          <a:bodyPr>
            <a:normAutofit lnSpcReduction="10000"/>
          </a:bodyPr>
          <a:lstStyle/>
          <a:p>
            <a:r>
              <a:rPr lang="en-US" dirty="0">
                <a:latin typeface="Helvetica" charset="0"/>
                <a:ea typeface="Helvetica" charset="0"/>
                <a:cs typeface="Helvetica" charset="0"/>
              </a:rPr>
              <a:t>Labor force participation has not recovered after the recession.</a:t>
            </a:r>
          </a:p>
          <a:p>
            <a:r>
              <a:rPr lang="en-US" dirty="0">
                <a:latin typeface="Helvetica" charset="0"/>
                <a:ea typeface="Helvetica" charset="0"/>
                <a:cs typeface="Helvetica" charset="0"/>
              </a:rPr>
              <a:t>Compared to pre-recession, less young people are in the labor force, and older residents are working longer.</a:t>
            </a:r>
          </a:p>
          <a:p>
            <a:r>
              <a:rPr lang="en-US" dirty="0">
                <a:latin typeface="Helvetica" charset="0"/>
                <a:ea typeface="Helvetica" charset="0"/>
                <a:cs typeface="Helvetica" charset="0"/>
              </a:rPr>
              <a:t>Minority populations experience higher levels of unemployment and less consistent levels of labor force participation.</a:t>
            </a:r>
          </a:p>
          <a:p>
            <a:r>
              <a:rPr lang="en-US" dirty="0">
                <a:latin typeface="Helvetica" charset="0"/>
                <a:ea typeface="Helvetica" charset="0"/>
                <a:cs typeface="Helvetica" charset="0"/>
              </a:rPr>
              <a:t>Compared to pre-recession, less educated workers are in the labor force.</a:t>
            </a: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2"/>
          </p:nvPr>
        </p:nvSpPr>
        <p:spPr/>
        <p:txBody>
          <a:bodyPr/>
          <a:lstStyle/>
          <a:p>
            <a:fld id="{103F95D0-111C-45BF-9CB9-32C5136DAE99}" type="slidenum">
              <a:rPr lang="en-US" smtClean="0"/>
              <a:t>49</a:t>
            </a:fld>
            <a:endParaRPr lang="en-US"/>
          </a:p>
        </p:txBody>
      </p:sp>
    </p:spTree>
    <p:extLst>
      <p:ext uri="{BB962C8B-B14F-4D97-AF65-F5344CB8AC3E}">
        <p14:creationId xmlns:p14="http://schemas.microsoft.com/office/powerpoint/2010/main" val="109958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Why is this important?</a:t>
            </a:r>
          </a:p>
        </p:txBody>
      </p:sp>
      <p:sp>
        <p:nvSpPr>
          <p:cNvPr id="4" name="Rectangle 3"/>
          <p:cNvSpPr/>
          <p:nvPr/>
        </p:nvSpPr>
        <p:spPr>
          <a:xfrm>
            <a:off x="609441" y="240269"/>
            <a:ext cx="20069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5</a:t>
            </a:fld>
            <a:endParaRPr lang="en-US"/>
          </a:p>
        </p:txBody>
      </p:sp>
      <p:sp>
        <p:nvSpPr>
          <p:cNvPr id="14" name="Rectangle 13"/>
          <p:cNvSpPr>
            <a:spLocks noChangeArrowheads="1"/>
          </p:cNvSpPr>
          <p:nvPr/>
        </p:nvSpPr>
        <p:spPr bwMode="auto">
          <a:xfrm>
            <a:off x="0" y="4572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41338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Content Placeholder 3"/>
          <p:cNvSpPr txBox="1">
            <a:spLocks/>
          </p:cNvSpPr>
          <p:nvPr/>
        </p:nvSpPr>
        <p:spPr>
          <a:xfrm>
            <a:off x="1725731" y="990600"/>
            <a:ext cx="8077200" cy="5181600"/>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050">
                <a:solidFill>
                  <a:schemeClr val="tx2"/>
                </a:solidFill>
                <a:latin typeface="Arial" pitchFamily="34" charset="0"/>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lvl="0" algn="just">
              <a:spcBef>
                <a:spcPts val="0"/>
              </a:spcBef>
              <a:spcAft>
                <a:spcPts val="1200"/>
              </a:spcAft>
            </a:pPr>
            <a:endParaRPr lang="en-US" sz="1600" dirty="0"/>
          </a:p>
          <a:p>
            <a:pPr lvl="0" algn="just">
              <a:spcBef>
                <a:spcPts val="0"/>
              </a:spcBef>
              <a:spcAft>
                <a:spcPts val="1200"/>
              </a:spcAft>
              <a:buClr>
                <a:srgbClr val="000000"/>
              </a:buClr>
            </a:pPr>
            <a:endParaRPr lang="en-US" sz="1600" b="1" kern="0" dirty="0">
              <a:solidFill>
                <a:srgbClr val="000000"/>
              </a:solidFill>
              <a:latin typeface="Arial (Body)"/>
            </a:endParaRPr>
          </a:p>
          <a:p>
            <a:pPr lvl="0" algn="just">
              <a:spcBef>
                <a:spcPts val="0"/>
              </a:spcBef>
              <a:spcAft>
                <a:spcPts val="1200"/>
              </a:spcAft>
              <a:buClr>
                <a:srgbClr val="000000"/>
              </a:buClr>
            </a:pPr>
            <a:endParaRPr lang="en-US" sz="1600" b="1" kern="0" dirty="0">
              <a:solidFill>
                <a:srgbClr val="000000"/>
              </a:solidFill>
              <a:latin typeface="Arial (Body)"/>
            </a:endParaRPr>
          </a:p>
        </p:txBody>
      </p:sp>
      <p:graphicFrame>
        <p:nvGraphicFramePr>
          <p:cNvPr id="16" name="Diagram 15"/>
          <p:cNvGraphicFramePr/>
          <p:nvPr>
            <p:extLst>
              <p:ext uri="{D42A27DB-BD31-4B8C-83A1-F6EECF244321}">
                <p14:modId xmlns:p14="http://schemas.microsoft.com/office/powerpoint/2010/main" val="2476500336"/>
              </p:ext>
            </p:extLst>
          </p:nvPr>
        </p:nvGraphicFramePr>
        <p:xfrm>
          <a:off x="3783131" y="2590799"/>
          <a:ext cx="5562599" cy="3124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3783131" y="1324453"/>
            <a:ext cx="5554016" cy="1113947"/>
            <a:chOff x="4291" y="3152587"/>
            <a:chExt cx="5554016" cy="1632984"/>
          </a:xfrm>
        </p:grpSpPr>
        <p:sp>
          <p:nvSpPr>
            <p:cNvPr id="18" name="Rounded Rectangle 17"/>
            <p:cNvSpPr/>
            <p:nvPr/>
          </p:nvSpPr>
          <p:spPr>
            <a:xfrm>
              <a:off x="4291" y="3331454"/>
              <a:ext cx="5554016" cy="1454117"/>
            </a:xfrm>
            <a:prstGeom prst="roundRect">
              <a:avLst>
                <a:gd name="adj" fmla="val 10000"/>
              </a:avLst>
            </a:prstGeom>
            <a:ln>
              <a:prstDash val="soli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a:off x="46881" y="3152587"/>
              <a:ext cx="5468836" cy="1368937"/>
            </a:xfrm>
            <a:prstGeom prst="rect">
              <a:avLst/>
            </a:prstGeom>
            <a:ln>
              <a:prstDash val="soli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a:endParaRPr lang="en-US" sz="1400" b="1" dirty="0">
                <a:latin typeface="Arial" panose="020B0604020202020204" pitchFamily="34" charset="0"/>
                <a:cs typeface="Arial" panose="020B0604020202020204" pitchFamily="34" charset="0"/>
              </a:endParaRPr>
            </a:p>
            <a:p>
              <a:pPr lvl="0" algn="ctr"/>
              <a:endParaRPr lang="en-US" sz="900" b="1" dirty="0">
                <a:latin typeface="Arial" panose="020B0604020202020204" pitchFamily="34" charset="0"/>
                <a:cs typeface="Arial" panose="020B0604020202020204" pitchFamily="34" charset="0"/>
              </a:endParaRPr>
            </a:p>
            <a:p>
              <a:pPr lvl="0" algn="ctr"/>
              <a:r>
                <a:rPr lang="en-US" sz="1400" b="1" dirty="0">
                  <a:latin typeface="Arial" panose="020B0604020202020204" pitchFamily="34" charset="0"/>
                  <a:cs typeface="Arial" panose="020B0604020202020204" pitchFamily="34" charset="0"/>
                </a:rPr>
                <a:t>Workforce Skills Cabinet</a:t>
              </a:r>
            </a:p>
            <a:p>
              <a:pPr lvl="0" algn="ctr"/>
              <a:r>
                <a:rPr lang="en-US" sz="1400" i="1" dirty="0">
                  <a:latin typeface="Arial" panose="020B0604020202020204" pitchFamily="34" charset="0"/>
                  <a:cs typeface="Arial" panose="020B0604020202020204" pitchFamily="34" charset="0"/>
                </a:rPr>
                <a:t>Integrated Planning and Program Alignment</a:t>
              </a:r>
              <a:endParaRPr lang="en-US" sz="1400" dirty="0">
                <a:latin typeface="Arial" panose="020B0604020202020204" pitchFamily="34" charset="0"/>
                <a:cs typeface="Arial" panose="020B0604020202020204" pitchFamily="34" charset="0"/>
              </a:endParaRPr>
            </a:p>
          </p:txBody>
        </p:sp>
      </p:grpSp>
      <p:sp>
        <p:nvSpPr>
          <p:cNvPr id="20" name="TextBox 19"/>
          <p:cNvSpPr txBox="1"/>
          <p:nvPr/>
        </p:nvSpPr>
        <p:spPr>
          <a:xfrm>
            <a:off x="9421931" y="1825823"/>
            <a:ext cx="622286" cy="307777"/>
          </a:xfrm>
          <a:prstGeom prst="rect">
            <a:avLst/>
          </a:prstGeom>
          <a:noFill/>
        </p:spPr>
        <p:txBody>
          <a:bodyPr wrap="none" rtlCol="0">
            <a:spAutoFit/>
          </a:bodyPr>
          <a:lstStyle/>
          <a:p>
            <a:r>
              <a:rPr lang="en-US" sz="1400" b="1" i="1" dirty="0">
                <a:latin typeface="Arial" panose="020B0604020202020204" pitchFamily="34" charset="0"/>
                <a:cs typeface="Arial" panose="020B0604020202020204" pitchFamily="34" charset="0"/>
              </a:rPr>
              <a:t>State</a:t>
            </a:r>
          </a:p>
        </p:txBody>
      </p:sp>
      <p:sp>
        <p:nvSpPr>
          <p:cNvPr id="21" name="TextBox 20"/>
          <p:cNvSpPr txBox="1"/>
          <p:nvPr/>
        </p:nvSpPr>
        <p:spPr>
          <a:xfrm>
            <a:off x="9421931" y="3045023"/>
            <a:ext cx="939681" cy="307777"/>
          </a:xfrm>
          <a:prstGeom prst="rect">
            <a:avLst/>
          </a:prstGeom>
          <a:noFill/>
        </p:spPr>
        <p:txBody>
          <a:bodyPr wrap="none" rtlCol="0">
            <a:spAutoFit/>
          </a:bodyPr>
          <a:lstStyle/>
          <a:p>
            <a:r>
              <a:rPr lang="en-US" sz="1400" b="1" i="1" dirty="0">
                <a:latin typeface="Arial" panose="020B0604020202020204" pitchFamily="34" charset="0"/>
                <a:cs typeface="Arial" panose="020B0604020202020204" pitchFamily="34" charset="0"/>
              </a:rPr>
              <a:t>Regional</a:t>
            </a:r>
          </a:p>
        </p:txBody>
      </p:sp>
      <p:sp>
        <p:nvSpPr>
          <p:cNvPr id="22" name="TextBox 21"/>
          <p:cNvSpPr txBox="1"/>
          <p:nvPr/>
        </p:nvSpPr>
        <p:spPr>
          <a:xfrm>
            <a:off x="9456591" y="4797623"/>
            <a:ext cx="651140" cy="307777"/>
          </a:xfrm>
          <a:prstGeom prst="rect">
            <a:avLst/>
          </a:prstGeom>
          <a:noFill/>
        </p:spPr>
        <p:txBody>
          <a:bodyPr wrap="none" rtlCol="0">
            <a:spAutoFit/>
          </a:bodyPr>
          <a:lstStyle/>
          <a:p>
            <a:r>
              <a:rPr lang="en-US" sz="1400" b="1" i="1" dirty="0">
                <a:latin typeface="Arial" panose="020B0604020202020204" pitchFamily="34" charset="0"/>
                <a:cs typeface="Arial" panose="020B0604020202020204" pitchFamily="34" charset="0"/>
              </a:rPr>
              <a:t>Local</a:t>
            </a:r>
          </a:p>
        </p:txBody>
      </p:sp>
      <p:pic>
        <p:nvPicPr>
          <p:cNvPr id="23" name="Picture 2" descr="Image result for half circle arrow both sid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03" b="13024"/>
          <a:stretch/>
        </p:blipFill>
        <p:spPr bwMode="auto">
          <a:xfrm rot="5400000">
            <a:off x="2218298" y="3735445"/>
            <a:ext cx="1718877" cy="110598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419841" y="3998266"/>
            <a:ext cx="1295400" cy="938719"/>
          </a:xfrm>
          <a:prstGeom prst="rect">
            <a:avLst/>
          </a:prstGeom>
          <a:noFill/>
        </p:spPr>
        <p:txBody>
          <a:bodyPr wrap="square" rtlCol="0">
            <a:spAutoFit/>
          </a:bodyPr>
          <a:lstStyle/>
          <a:p>
            <a:pPr algn="ctr"/>
            <a:r>
              <a:rPr lang="en-US" sz="1100" i="1" dirty="0">
                <a:latin typeface="Arial" panose="020B0604020202020204" pitchFamily="34" charset="0"/>
                <a:cs typeface="Arial" panose="020B0604020202020204" pitchFamily="34" charset="0"/>
              </a:rPr>
              <a:t>Local organizations collaborate to create Labor Market Blueprints</a:t>
            </a:r>
          </a:p>
        </p:txBody>
      </p:sp>
      <p:pic>
        <p:nvPicPr>
          <p:cNvPr id="25" name="Picture 2" descr="Image result for half circle arrow both sides"/>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03" b="13024"/>
          <a:stretch/>
        </p:blipFill>
        <p:spPr bwMode="auto">
          <a:xfrm rot="5400000">
            <a:off x="2218298" y="1982845"/>
            <a:ext cx="1718877" cy="110598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341437" y="1993030"/>
            <a:ext cx="1295400" cy="1107996"/>
          </a:xfrm>
          <a:prstGeom prst="rect">
            <a:avLst/>
          </a:prstGeom>
          <a:noFill/>
        </p:spPr>
        <p:txBody>
          <a:bodyPr wrap="square" rtlCol="0">
            <a:spAutoFit/>
          </a:bodyPr>
          <a:lstStyle/>
          <a:p>
            <a:pPr algn="ctr"/>
            <a:r>
              <a:rPr lang="en-US" sz="1100" i="1" dirty="0">
                <a:latin typeface="Arial" panose="020B0604020202020204" pitchFamily="34" charset="0"/>
                <a:cs typeface="Arial" panose="020B0604020202020204" pitchFamily="34" charset="0"/>
              </a:rPr>
              <a:t>Labor Market Blueprints inform State-level planning and program alignment</a:t>
            </a:r>
          </a:p>
        </p:txBody>
      </p:sp>
    </p:spTree>
    <p:extLst>
      <p:ext uri="{BB962C8B-B14F-4D97-AF65-F5344CB8AC3E}">
        <p14:creationId xmlns:p14="http://schemas.microsoft.com/office/powerpoint/2010/main" val="199652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Regional Planning Timeline</a:t>
            </a:r>
          </a:p>
        </p:txBody>
      </p:sp>
      <p:sp>
        <p:nvSpPr>
          <p:cNvPr id="4" name="Rectangle 3"/>
          <p:cNvSpPr/>
          <p:nvPr/>
        </p:nvSpPr>
        <p:spPr>
          <a:xfrm>
            <a:off x="609441" y="240269"/>
            <a:ext cx="2006905" cy="461665"/>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a:p>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6</a:t>
            </a:fld>
            <a:endParaRPr lang="en-US"/>
          </a:p>
        </p:txBody>
      </p:sp>
      <p:pic>
        <p:nvPicPr>
          <p:cNvPr id="307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1600200"/>
            <a:ext cx="7620000" cy="4713654"/>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
          <p:cNvSpPr txBox="1">
            <a:spLocks noChangeArrowheads="1"/>
          </p:cNvSpPr>
          <p:nvPr/>
        </p:nvSpPr>
        <p:spPr bwMode="auto">
          <a:xfrm>
            <a:off x="3884612" y="2247900"/>
            <a:ext cx="990600" cy="23812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Helvetica"/>
                <a:ea typeface="Calibri" pitchFamily="34" charset="0"/>
                <a:cs typeface="Times New Roman" pitchFamily="18" charset="0"/>
              </a:rPr>
              <a:t>In Progress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Text Box 4"/>
          <p:cNvSpPr txBox="1">
            <a:spLocks noChangeArrowheads="1"/>
          </p:cNvSpPr>
          <p:nvPr/>
        </p:nvSpPr>
        <p:spPr bwMode="auto">
          <a:xfrm>
            <a:off x="1960562" y="2295525"/>
            <a:ext cx="990600" cy="23812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Helvetica"/>
                <a:ea typeface="Calibri" pitchFamily="34" charset="0"/>
                <a:cs typeface="Times New Roman" pitchFamily="18" charset="0"/>
              </a:rPr>
              <a:t>Completed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2741612" y="5314950"/>
            <a:ext cx="990600" cy="247650"/>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Helvetica"/>
                <a:ea typeface="Calibri" pitchFamily="34" charset="0"/>
                <a:cs typeface="Times New Roman" pitchFamily="18" charset="0"/>
              </a:rPr>
              <a:t>In Progress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Text Box 6"/>
          <p:cNvSpPr txBox="1">
            <a:spLocks noChangeArrowheads="1"/>
          </p:cNvSpPr>
          <p:nvPr/>
        </p:nvSpPr>
        <p:spPr bwMode="auto">
          <a:xfrm>
            <a:off x="5865812" y="4848224"/>
            <a:ext cx="990600" cy="257175"/>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0000"/>
                </a:solidFill>
                <a:effectLst/>
                <a:latin typeface="Helvetica"/>
                <a:ea typeface="Calibri" pitchFamily="34" charset="0"/>
                <a:cs typeface="Times New Roman" pitchFamily="18" charset="0"/>
              </a:rPr>
              <a:t>Aug - Oct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 Box 2"/>
          <p:cNvSpPr txBox="1">
            <a:spLocks noChangeArrowheads="1"/>
          </p:cNvSpPr>
          <p:nvPr/>
        </p:nvSpPr>
        <p:spPr bwMode="auto">
          <a:xfrm>
            <a:off x="6256337" y="2171700"/>
            <a:ext cx="990600" cy="247650"/>
          </a:xfrm>
          <a:prstGeom prst="rect">
            <a:avLst/>
          </a:prstGeom>
          <a:noFill/>
          <a:ln w="952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Helvetica"/>
                <a:ea typeface="Calibri" pitchFamily="34" charset="0"/>
                <a:cs typeface="Times New Roman" pitchFamily="18" charset="0"/>
              </a:rPr>
              <a:t>November</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p:cNvSpPr>
            <a:spLocks noChangeArrowheads="1"/>
          </p:cNvSpPr>
          <p:nvPr/>
        </p:nvSpPr>
        <p:spPr bwMode="auto">
          <a:xfrm>
            <a:off x="0" y="45720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4"/>
          <p:cNvSpPr>
            <a:spLocks noChangeArrowheads="1"/>
          </p:cNvSpPr>
          <p:nvPr/>
        </p:nvSpPr>
        <p:spPr bwMode="auto">
          <a:xfrm>
            <a:off x="0" y="413385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1778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Blueprint Review – Identify Strategies for Skill Gaps</a:t>
            </a:r>
          </a:p>
        </p:txBody>
      </p:sp>
      <p:sp>
        <p:nvSpPr>
          <p:cNvPr id="4" name="Rectangle 3"/>
          <p:cNvSpPr/>
          <p:nvPr/>
        </p:nvSpPr>
        <p:spPr>
          <a:xfrm>
            <a:off x="609441" y="240269"/>
            <a:ext cx="20069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67600370"/>
              </p:ext>
            </p:extLst>
          </p:nvPr>
        </p:nvGraphicFramePr>
        <p:xfrm>
          <a:off x="609600" y="1600200"/>
          <a:ext cx="10969626" cy="4790440"/>
        </p:xfrm>
        <a:graphic>
          <a:graphicData uri="http://schemas.openxmlformats.org/drawingml/2006/table">
            <a:tbl>
              <a:tblPr firstRow="1" bandRow="1">
                <a:tableStyleId>{5940675A-B579-460E-94D1-54222C63F5DA}</a:tableStyleId>
              </a:tblPr>
              <a:tblGrid>
                <a:gridCol w="1598612">
                  <a:extLst>
                    <a:ext uri="{9D8B030D-6E8A-4147-A177-3AD203B41FA5}">
                      <a16:colId xmlns:a16="http://schemas.microsoft.com/office/drawing/2014/main" xmlns="" val="20000"/>
                    </a:ext>
                  </a:extLst>
                </a:gridCol>
                <a:gridCol w="9371014">
                  <a:extLst>
                    <a:ext uri="{9D8B030D-6E8A-4147-A177-3AD203B41FA5}">
                      <a16:colId xmlns:a16="http://schemas.microsoft.com/office/drawing/2014/main" xmlns="" val="20001"/>
                    </a:ext>
                  </a:extLst>
                </a:gridCol>
              </a:tblGrid>
              <a:tr h="370840">
                <a:tc>
                  <a:txBody>
                    <a:bodyPr/>
                    <a:lstStyle/>
                    <a:p>
                      <a:r>
                        <a:rPr lang="en-US" sz="1600" dirty="0">
                          <a:latin typeface="Helvetica" panose="020B0604020202020204" pitchFamily="34" charset="0"/>
                          <a:cs typeface="Helvetica" panose="020B0604020202020204" pitchFamily="34" charset="0"/>
                        </a:rPr>
                        <a:t>Introduction</a:t>
                      </a:r>
                    </a:p>
                  </a:txBody>
                  <a:tcPr/>
                </a:tc>
                <a:tc>
                  <a:txBody>
                    <a:bodyPr/>
                    <a:lstStyle/>
                    <a:p>
                      <a:r>
                        <a:rPr lang="en-US" sz="1600" dirty="0">
                          <a:latin typeface="Helvetica" panose="020B0604020202020204" pitchFamily="34" charset="0"/>
                          <a:cs typeface="Helvetica" panose="020B0604020202020204" pitchFamily="34" charset="0"/>
                        </a:rPr>
                        <a:t>Describe the process of creating a regional</a:t>
                      </a:r>
                      <a:r>
                        <a:rPr lang="en-US" sz="1600" baseline="0" dirty="0">
                          <a:latin typeface="Helvetica" panose="020B0604020202020204" pitchFamily="34" charset="0"/>
                          <a:cs typeface="Helvetica" panose="020B0604020202020204" pitchFamily="34" charset="0"/>
                        </a:rPr>
                        <a:t> plan.</a:t>
                      </a:r>
                      <a:endParaRPr lang="en-US" sz="16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0"/>
                  </a:ext>
                </a:extLst>
              </a:tr>
              <a:tr h="370840">
                <a:tc>
                  <a:txBody>
                    <a:bodyPr/>
                    <a:lstStyle/>
                    <a:p>
                      <a:r>
                        <a:rPr lang="en-US" sz="1600" dirty="0">
                          <a:latin typeface="Helvetica" panose="020B0604020202020204" pitchFamily="34" charset="0"/>
                          <a:cs typeface="Helvetica" panose="020B0604020202020204" pitchFamily="34" charset="0"/>
                        </a:rPr>
                        <a:t>Where</a:t>
                      </a:r>
                      <a:r>
                        <a:rPr lang="en-US" sz="1600" baseline="0" dirty="0">
                          <a:latin typeface="Helvetica" panose="020B0604020202020204" pitchFamily="34" charset="0"/>
                          <a:cs typeface="Helvetica" panose="020B0604020202020204" pitchFamily="34" charset="0"/>
                        </a:rPr>
                        <a:t> are we now? </a:t>
                      </a:r>
                      <a:endParaRPr lang="en-US" sz="1600" dirty="0">
                        <a:latin typeface="Helvetica" panose="020B0604020202020204" pitchFamily="34" charset="0"/>
                        <a:cs typeface="Helvetica" panose="020B0604020202020204" pitchFamily="34" charset="0"/>
                      </a:endParaRPr>
                    </a:p>
                  </a:txBody>
                  <a:tcPr/>
                </a:tc>
                <a:tc>
                  <a:txBody>
                    <a:bodyPr/>
                    <a:lstStyle/>
                    <a:p>
                      <a:r>
                        <a:rPr lang="en-US" sz="1600" kern="1200" dirty="0">
                          <a:effectLst/>
                          <a:latin typeface="Helvetica" panose="020B0604020202020204" pitchFamily="34" charset="0"/>
                          <a:cs typeface="Helvetica" panose="020B0604020202020204" pitchFamily="34" charset="0"/>
                        </a:rPr>
                        <a:t>Describe the current state of your region, including an analysis of industries, occupations, demographic shifts, and gaps between employer demand and employee supply.</a:t>
                      </a:r>
                    </a:p>
                    <a:p>
                      <a:pPr marL="400050" indent="-400050">
                        <a:buAutoNum type="romanUcPeriod"/>
                      </a:pPr>
                      <a:r>
                        <a:rPr lang="en-US" sz="1600" kern="1200" baseline="0" dirty="0">
                          <a:solidFill>
                            <a:schemeClr val="accent4"/>
                          </a:solidFill>
                          <a:effectLst/>
                          <a:latin typeface="Helvetica" panose="020B0604020202020204" pitchFamily="34" charset="0"/>
                          <a:cs typeface="Helvetica" panose="020B0604020202020204" pitchFamily="34" charset="0"/>
                        </a:rPr>
                        <a:t>Industry Demand Analysis</a:t>
                      </a:r>
                    </a:p>
                    <a:p>
                      <a:pPr marL="400050" indent="-400050">
                        <a:buAutoNum type="romanUcPeriod"/>
                      </a:pPr>
                      <a:r>
                        <a:rPr lang="en-US" sz="1600" kern="1200" baseline="0" dirty="0">
                          <a:solidFill>
                            <a:schemeClr val="accent4"/>
                          </a:solidFill>
                          <a:effectLst/>
                          <a:latin typeface="Helvetica" panose="020B0604020202020204" pitchFamily="34" charset="0"/>
                          <a:cs typeface="Helvetica" panose="020B0604020202020204" pitchFamily="34" charset="0"/>
                        </a:rPr>
                        <a:t>Occupational Demand Analysis</a:t>
                      </a:r>
                    </a:p>
                    <a:p>
                      <a:pPr marL="400050" marR="0" indent="-400050" algn="l" defTabSz="914400" rtl="0" eaLnBrk="1" fontAlgn="auto" latinLnBrk="0" hangingPunct="1">
                        <a:lnSpc>
                          <a:spcPct val="100000"/>
                        </a:lnSpc>
                        <a:spcBef>
                          <a:spcPts val="0"/>
                        </a:spcBef>
                        <a:spcAft>
                          <a:spcPts val="0"/>
                        </a:spcAft>
                        <a:buClrTx/>
                        <a:buSzTx/>
                        <a:buFontTx/>
                        <a:buAutoNum type="romanUcPeriod"/>
                        <a:tabLst/>
                        <a:defRPr/>
                      </a:pPr>
                      <a:r>
                        <a:rPr lang="en-US" sz="1600" kern="1200" dirty="0">
                          <a:solidFill>
                            <a:schemeClr val="accent1"/>
                          </a:solidFill>
                          <a:effectLst/>
                          <a:latin typeface="Helvetica" panose="020B0604020202020204" pitchFamily="34" charset="0"/>
                          <a:cs typeface="Helvetica" panose="020B0604020202020204" pitchFamily="34" charset="0"/>
                        </a:rPr>
                        <a:t>Regional</a:t>
                      </a:r>
                      <a:r>
                        <a:rPr lang="en-US" sz="1600" kern="1200" baseline="0" dirty="0">
                          <a:solidFill>
                            <a:schemeClr val="accent1"/>
                          </a:solidFill>
                          <a:effectLst/>
                          <a:latin typeface="Helvetica" panose="020B0604020202020204" pitchFamily="34" charset="0"/>
                          <a:cs typeface="Helvetica" panose="020B0604020202020204" pitchFamily="34" charset="0"/>
                        </a:rPr>
                        <a:t> Context: Demographic and Industry Trends</a:t>
                      </a:r>
                    </a:p>
                    <a:p>
                      <a:pPr marL="400050" indent="-400050">
                        <a:buAutoNum type="romanUcPeriod"/>
                      </a:pPr>
                      <a:r>
                        <a:rPr lang="en-US" sz="1600" kern="1200" baseline="0" dirty="0">
                          <a:solidFill>
                            <a:schemeClr val="accent1"/>
                          </a:solidFill>
                          <a:effectLst/>
                          <a:latin typeface="Helvetica" panose="020B0604020202020204" pitchFamily="34" charset="0"/>
                          <a:cs typeface="Helvetica" panose="020B0604020202020204" pitchFamily="34" charset="0"/>
                        </a:rPr>
                        <a:t>Workforce Supply</a:t>
                      </a:r>
                      <a:endParaRPr lang="en-US" sz="1600" kern="1200" baseline="0" dirty="0">
                        <a:solidFill>
                          <a:schemeClr val="accent1"/>
                        </a:solidFill>
                        <a:effectLst/>
                        <a:latin typeface="Helvetica" panose="020B0604020202020204" pitchFamily="34" charset="0"/>
                        <a:ea typeface="+mn-ea"/>
                        <a:cs typeface="Helvetica" panose="020B0604020202020204" pitchFamily="34" charset="0"/>
                      </a:endParaRPr>
                    </a:p>
                  </a:txBody>
                  <a:tcPr/>
                </a:tc>
                <a:extLst>
                  <a:ext uri="{0D108BD9-81ED-4DB2-BD59-A6C34878D82A}">
                    <a16:rowId xmlns:a16="http://schemas.microsoft.com/office/drawing/2014/main" xmlns="" val="10001"/>
                  </a:ext>
                </a:extLst>
              </a:tr>
              <a:tr h="370840">
                <a:tc>
                  <a:txBody>
                    <a:bodyPr/>
                    <a:lstStyle/>
                    <a:p>
                      <a:r>
                        <a:rPr lang="en-US" sz="1600" dirty="0">
                          <a:latin typeface="Helvetica" panose="020B0604020202020204" pitchFamily="34" charset="0"/>
                          <a:cs typeface="Helvetica" panose="020B0604020202020204" pitchFamily="34" charset="0"/>
                        </a:rPr>
                        <a:t>Where do we want to go?</a:t>
                      </a:r>
                    </a:p>
                  </a:txBody>
                  <a:tcPr/>
                </a:tc>
                <a:tc>
                  <a:txBody>
                    <a:bodyPr/>
                    <a:lstStyle/>
                    <a:p>
                      <a:r>
                        <a:rPr lang="en-US" sz="1600" kern="1200" dirty="0">
                          <a:effectLst/>
                          <a:latin typeface="Helvetica" panose="020B0604020202020204" pitchFamily="34" charset="0"/>
                          <a:cs typeface="Helvetica" panose="020B0604020202020204" pitchFamily="34" charset="0"/>
                        </a:rPr>
                        <a:t>Describe the collectively developed criteria, industry and occupational priorities, vision, mission, and goals for your region. </a:t>
                      </a:r>
                    </a:p>
                    <a:p>
                      <a:pPr marL="400050" indent="-400050">
                        <a:buAutoNum type="romanUcPeriod"/>
                      </a:pPr>
                      <a:r>
                        <a:rPr lang="en-US" sz="1600" kern="1200" dirty="0">
                          <a:solidFill>
                            <a:schemeClr val="accent1"/>
                          </a:solidFill>
                          <a:effectLst/>
                          <a:latin typeface="Helvetica" panose="020B0604020202020204" pitchFamily="34" charset="0"/>
                          <a:cs typeface="Helvetica" panose="020B0604020202020204" pitchFamily="34" charset="0"/>
                        </a:rPr>
                        <a:t>Criteria for Priority Industries</a:t>
                      </a:r>
                      <a:r>
                        <a:rPr lang="en-US" sz="1600" kern="1200" baseline="0" dirty="0">
                          <a:solidFill>
                            <a:schemeClr val="accent1"/>
                          </a:solidFill>
                          <a:effectLst/>
                          <a:latin typeface="Helvetica" panose="020B0604020202020204" pitchFamily="34" charset="0"/>
                          <a:cs typeface="Helvetica" panose="020B0604020202020204" pitchFamily="34" charset="0"/>
                        </a:rPr>
                        <a:t> and Occupations</a:t>
                      </a:r>
                    </a:p>
                    <a:p>
                      <a:pPr marL="400050" indent="-400050">
                        <a:buAutoNum type="romanUcPeriod"/>
                      </a:pPr>
                      <a:r>
                        <a:rPr lang="en-US" sz="1600" kern="1200" baseline="0" dirty="0">
                          <a:solidFill>
                            <a:schemeClr val="accent1"/>
                          </a:solidFill>
                          <a:effectLst/>
                          <a:latin typeface="Helvetica" panose="020B0604020202020204" pitchFamily="34" charset="0"/>
                          <a:cs typeface="Helvetica" panose="020B0604020202020204" pitchFamily="34" charset="0"/>
                        </a:rPr>
                        <a:t>High Priority Industries</a:t>
                      </a:r>
                    </a:p>
                    <a:p>
                      <a:pPr marL="400050" indent="-400050">
                        <a:buAutoNum type="romanUcPeriod"/>
                      </a:pPr>
                      <a:r>
                        <a:rPr lang="en-US" sz="1600" kern="1200" baseline="0" dirty="0">
                          <a:solidFill>
                            <a:schemeClr val="accent1"/>
                          </a:solidFill>
                          <a:effectLst/>
                          <a:latin typeface="Helvetica" panose="020B0604020202020204" pitchFamily="34" charset="0"/>
                          <a:cs typeface="Helvetica" panose="020B0604020202020204" pitchFamily="34" charset="0"/>
                        </a:rPr>
                        <a:t>High Priority Occupations</a:t>
                      </a:r>
                    </a:p>
                    <a:p>
                      <a:pPr marL="400050" indent="-400050">
                        <a:buAutoNum type="romanUcPeriod"/>
                      </a:pPr>
                      <a:r>
                        <a:rPr lang="en-US" sz="1600" kern="1200" baseline="0" dirty="0">
                          <a:effectLst/>
                          <a:latin typeface="Helvetica" panose="020B0604020202020204" pitchFamily="34" charset="0"/>
                          <a:cs typeface="Helvetica" panose="020B0604020202020204" pitchFamily="34" charset="0"/>
                        </a:rPr>
                        <a:t>Assets</a:t>
                      </a:r>
                    </a:p>
                    <a:p>
                      <a:pPr marL="400050" indent="-400050">
                        <a:buAutoNum type="romanUcPeriod"/>
                      </a:pPr>
                      <a:r>
                        <a:rPr lang="en-US" sz="1600" kern="1200" baseline="0" dirty="0">
                          <a:effectLst/>
                          <a:latin typeface="Helvetica" panose="020B0604020202020204" pitchFamily="34" charset="0"/>
                          <a:cs typeface="Helvetica" panose="020B0604020202020204" pitchFamily="34" charset="0"/>
                        </a:rPr>
                        <a:t>Vision, Mission, Goals</a:t>
                      </a:r>
                      <a:endParaRPr lang="en-US" sz="16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2"/>
                  </a:ext>
                </a:extLst>
              </a:tr>
              <a:tr h="370840">
                <a:tc>
                  <a:txBody>
                    <a:bodyPr/>
                    <a:lstStyle/>
                    <a:p>
                      <a:r>
                        <a:rPr lang="en-US" sz="1600" dirty="0">
                          <a:latin typeface="Helvetica" panose="020B0604020202020204" pitchFamily="34" charset="0"/>
                          <a:cs typeface="Helvetica" panose="020B0604020202020204" pitchFamily="34" charset="0"/>
                        </a:rPr>
                        <a:t>How do we get there?</a:t>
                      </a:r>
                    </a:p>
                  </a:txBody>
                  <a:tcPr/>
                </a:tc>
                <a:tc>
                  <a:txBody>
                    <a:bodyPr/>
                    <a:lstStyle/>
                    <a:p>
                      <a:r>
                        <a:rPr lang="en-US" sz="1600" kern="1200" dirty="0">
                          <a:effectLst/>
                          <a:latin typeface="Helvetica" panose="020B0604020202020204" pitchFamily="34" charset="0"/>
                          <a:cs typeface="Helvetica" panose="020B0604020202020204" pitchFamily="34" charset="0"/>
                        </a:rPr>
                        <a:t>Describe the strategies you will jointly employ to align the work of multiple systems around your shared vision, mission, and goals. </a:t>
                      </a:r>
                    </a:p>
                    <a:p>
                      <a:pPr marL="400050" indent="-400050">
                        <a:buAutoNum type="romanUcPeriod"/>
                      </a:pPr>
                      <a:r>
                        <a:rPr lang="en-US" sz="1600" kern="1200" dirty="0">
                          <a:effectLst/>
                          <a:latin typeface="Helvetica" panose="020B0604020202020204" pitchFamily="34" charset="0"/>
                          <a:cs typeface="Helvetica" panose="020B0604020202020204" pitchFamily="34" charset="0"/>
                        </a:rPr>
                        <a:t>Shared Strategies</a:t>
                      </a:r>
                    </a:p>
                    <a:p>
                      <a:pPr marL="400050" indent="-400050">
                        <a:buAutoNum type="romanUcPeriod"/>
                      </a:pPr>
                      <a:r>
                        <a:rPr lang="en-US" sz="1600" kern="1200" dirty="0">
                          <a:effectLst/>
                          <a:latin typeface="Helvetica" panose="020B0604020202020204" pitchFamily="34" charset="0"/>
                          <a:cs typeface="Helvetica" panose="020B0604020202020204" pitchFamily="34" charset="0"/>
                        </a:rPr>
                        <a:t>Mutually Reinforcing Activities</a:t>
                      </a:r>
                      <a:endParaRPr lang="en-US" sz="1600" dirty="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xmlns="" val="10003"/>
                  </a:ext>
                </a:extLst>
              </a:tr>
            </a:tbl>
          </a:graphicData>
        </a:graphic>
      </p:graphicFrame>
      <p:sp>
        <p:nvSpPr>
          <p:cNvPr id="8" name="TextBox 7"/>
          <p:cNvSpPr txBox="1"/>
          <p:nvPr/>
        </p:nvSpPr>
        <p:spPr>
          <a:xfrm>
            <a:off x="7999412" y="3124200"/>
            <a:ext cx="1487908" cy="369332"/>
          </a:xfrm>
          <a:prstGeom prst="rect">
            <a:avLst/>
          </a:prstGeom>
          <a:noFill/>
        </p:spPr>
        <p:txBody>
          <a:bodyPr wrap="none" rtlCol="0">
            <a:spAutoFit/>
          </a:bodyPr>
          <a:lstStyle/>
          <a:p>
            <a:r>
              <a:rPr lang="en-US" dirty="0">
                <a:solidFill>
                  <a:schemeClr val="accent1"/>
                </a:solidFill>
                <a:latin typeface="Helvetica" panose="020B0604020202020204" pitchFamily="34" charset="0"/>
                <a:cs typeface="Helvetica" panose="020B0604020202020204" pitchFamily="34" charset="0"/>
                <a:sym typeface="Wingdings" panose="05000000000000000000" pitchFamily="2" charset="2"/>
              </a:rPr>
              <a:t></a:t>
            </a:r>
            <a:r>
              <a:rPr lang="en-US" dirty="0">
                <a:solidFill>
                  <a:schemeClr val="accent1"/>
                </a:solidFill>
                <a:latin typeface="Helvetica" panose="020B0604020202020204" pitchFamily="34" charset="0"/>
                <a:cs typeface="Helvetica" panose="020B0604020202020204" pitchFamily="34" charset="0"/>
              </a:rPr>
              <a:t> Session II</a:t>
            </a:r>
          </a:p>
        </p:txBody>
      </p:sp>
      <p:sp>
        <p:nvSpPr>
          <p:cNvPr id="9" name="TextBox 8"/>
          <p:cNvSpPr txBox="1"/>
          <p:nvPr/>
        </p:nvSpPr>
        <p:spPr>
          <a:xfrm>
            <a:off x="7999412" y="2667000"/>
            <a:ext cx="1423788" cy="369332"/>
          </a:xfrm>
          <a:prstGeom prst="rect">
            <a:avLst/>
          </a:prstGeom>
          <a:noFill/>
        </p:spPr>
        <p:txBody>
          <a:bodyPr wrap="none" rtlCol="0">
            <a:spAutoFit/>
          </a:bodyPr>
          <a:lstStyle/>
          <a:p>
            <a:r>
              <a:rPr lang="en-US" dirty="0">
                <a:solidFill>
                  <a:schemeClr val="accent4"/>
                </a:solidFill>
                <a:latin typeface="Helvetica" panose="020B0604020202020204" pitchFamily="34" charset="0"/>
                <a:cs typeface="Helvetica" panose="020B0604020202020204" pitchFamily="34" charset="0"/>
                <a:sym typeface="Wingdings" panose="05000000000000000000" pitchFamily="2" charset="2"/>
              </a:rPr>
              <a:t></a:t>
            </a:r>
            <a:r>
              <a:rPr lang="en-US" dirty="0">
                <a:solidFill>
                  <a:schemeClr val="accent4"/>
                </a:solidFill>
                <a:latin typeface="Helvetica" panose="020B0604020202020204" pitchFamily="34" charset="0"/>
                <a:cs typeface="Helvetica" panose="020B0604020202020204" pitchFamily="34" charset="0"/>
              </a:rPr>
              <a:t> Session I</a:t>
            </a:r>
          </a:p>
        </p:txBody>
      </p:sp>
      <p:sp>
        <p:nvSpPr>
          <p:cNvPr id="10" name="TextBox 9"/>
          <p:cNvSpPr txBox="1"/>
          <p:nvPr/>
        </p:nvSpPr>
        <p:spPr>
          <a:xfrm>
            <a:off x="7999412" y="4114800"/>
            <a:ext cx="1744388" cy="369332"/>
          </a:xfrm>
          <a:prstGeom prst="rect">
            <a:avLst/>
          </a:prstGeom>
          <a:noFill/>
        </p:spPr>
        <p:txBody>
          <a:bodyPr wrap="none" rtlCol="0">
            <a:spAutoFit/>
          </a:bodyPr>
          <a:lstStyle/>
          <a:p>
            <a:r>
              <a:rPr lang="en-US" dirty="0">
                <a:solidFill>
                  <a:schemeClr val="accent1"/>
                </a:solidFill>
                <a:latin typeface="Helvetica" panose="020B0604020202020204" pitchFamily="34" charset="0"/>
                <a:cs typeface="Helvetica" panose="020B0604020202020204" pitchFamily="34" charset="0"/>
                <a:sym typeface="Wingdings" panose="05000000000000000000" pitchFamily="2" charset="2"/>
              </a:rPr>
              <a:t></a:t>
            </a:r>
            <a:r>
              <a:rPr lang="en-US" dirty="0">
                <a:solidFill>
                  <a:schemeClr val="accent1"/>
                </a:solidFill>
                <a:latin typeface="Helvetica" panose="020B0604020202020204" pitchFamily="34" charset="0"/>
                <a:cs typeface="Helvetica" panose="020B0604020202020204" pitchFamily="34" charset="0"/>
              </a:rPr>
              <a:t> Sessions I-II</a:t>
            </a:r>
          </a:p>
        </p:txBody>
      </p:sp>
      <p:sp>
        <p:nvSpPr>
          <p:cNvPr id="11" name="TextBox 10"/>
          <p:cNvSpPr txBox="1"/>
          <p:nvPr/>
        </p:nvSpPr>
        <p:spPr>
          <a:xfrm>
            <a:off x="7999412" y="4876800"/>
            <a:ext cx="1962397" cy="369332"/>
          </a:xfrm>
          <a:prstGeom prst="rect">
            <a:avLst/>
          </a:prstGeom>
          <a:noFill/>
        </p:spPr>
        <p:txBody>
          <a:bodyPr wrap="none" rtlCol="0">
            <a:spAutoFit/>
          </a:bodyPr>
          <a:lstStyle/>
          <a:p>
            <a:r>
              <a:rPr lang="en-US" dirty="0">
                <a:solidFill>
                  <a:schemeClr val="accent2"/>
                </a:solidFill>
                <a:latin typeface="Helvetica" panose="020B0604020202020204" pitchFamily="34" charset="0"/>
                <a:cs typeface="Helvetica" panose="020B0604020202020204" pitchFamily="34" charset="0"/>
                <a:sym typeface="Wingdings" panose="05000000000000000000" pitchFamily="2" charset="2"/>
              </a:rPr>
              <a:t></a:t>
            </a:r>
            <a:r>
              <a:rPr lang="en-US" dirty="0">
                <a:solidFill>
                  <a:schemeClr val="accent2"/>
                </a:solidFill>
                <a:latin typeface="Helvetica" panose="020B0604020202020204" pitchFamily="34" charset="0"/>
                <a:cs typeface="Helvetica" panose="020B0604020202020204" pitchFamily="34" charset="0"/>
              </a:rPr>
              <a:t> Sessions III-IV</a:t>
            </a:r>
          </a:p>
        </p:txBody>
      </p:sp>
      <p:sp>
        <p:nvSpPr>
          <p:cNvPr id="12" name="TextBox 11"/>
          <p:cNvSpPr txBox="1"/>
          <p:nvPr/>
        </p:nvSpPr>
        <p:spPr>
          <a:xfrm>
            <a:off x="8018215" y="5867400"/>
            <a:ext cx="1962397" cy="369332"/>
          </a:xfrm>
          <a:prstGeom prst="rect">
            <a:avLst/>
          </a:prstGeom>
          <a:noFill/>
        </p:spPr>
        <p:txBody>
          <a:bodyPr wrap="none" rtlCol="0">
            <a:spAutoFit/>
          </a:bodyPr>
          <a:lstStyle/>
          <a:p>
            <a:r>
              <a:rPr lang="en-US" dirty="0">
                <a:solidFill>
                  <a:schemeClr val="accent2"/>
                </a:solidFill>
                <a:latin typeface="Helvetica" panose="020B0604020202020204" pitchFamily="34" charset="0"/>
                <a:cs typeface="Helvetica" panose="020B0604020202020204" pitchFamily="34" charset="0"/>
                <a:sym typeface="Wingdings" panose="05000000000000000000" pitchFamily="2" charset="2"/>
              </a:rPr>
              <a:t></a:t>
            </a:r>
            <a:r>
              <a:rPr lang="en-US" dirty="0">
                <a:solidFill>
                  <a:schemeClr val="accent2"/>
                </a:solidFill>
                <a:latin typeface="Helvetica" panose="020B0604020202020204" pitchFamily="34" charset="0"/>
                <a:cs typeface="Helvetica" panose="020B0604020202020204" pitchFamily="34" charset="0"/>
              </a:rPr>
              <a:t> Sessions III-IV</a:t>
            </a:r>
          </a:p>
        </p:txBody>
      </p:sp>
      <p:sp>
        <p:nvSpPr>
          <p:cNvPr id="5" name="Slide Number Placeholder 4"/>
          <p:cNvSpPr>
            <a:spLocks noGrp="1"/>
          </p:cNvSpPr>
          <p:nvPr>
            <p:ph type="sldNum" sz="quarter" idx="12"/>
          </p:nvPr>
        </p:nvSpPr>
        <p:spPr/>
        <p:txBody>
          <a:bodyPr/>
          <a:lstStyle/>
          <a:p>
            <a:fld id="{103F95D0-111C-45BF-9CB9-32C5136DAE99}" type="slidenum">
              <a:rPr lang="en-US" smtClean="0"/>
              <a:t>7</a:t>
            </a:fld>
            <a:endParaRPr lang="en-US"/>
          </a:p>
        </p:txBody>
      </p:sp>
    </p:spTree>
    <p:extLst>
      <p:ext uri="{BB962C8B-B14F-4D97-AF65-F5344CB8AC3E}">
        <p14:creationId xmlns:p14="http://schemas.microsoft.com/office/powerpoint/2010/main" val="840084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9600"/>
            <a:ext cx="10969943" cy="808038"/>
          </a:xfrm>
        </p:spPr>
        <p:txBody>
          <a:bodyPr>
            <a:normAutofit/>
          </a:bodyPr>
          <a:lstStyle/>
          <a:p>
            <a:pPr algn="l"/>
            <a:r>
              <a:rPr lang="en-US" sz="3200" dirty="0">
                <a:latin typeface="Helvetica" panose="020B0604020202020204" pitchFamily="34" charset="0"/>
                <a:cs typeface="Helvetica" panose="020B0604020202020204" pitchFamily="34" charset="0"/>
              </a:rPr>
              <a:t>Framing the conversation: What is a skills gap?</a:t>
            </a:r>
          </a:p>
        </p:txBody>
      </p:sp>
      <p:sp>
        <p:nvSpPr>
          <p:cNvPr id="4" name="Rectangle 3"/>
          <p:cNvSpPr/>
          <p:nvPr/>
        </p:nvSpPr>
        <p:spPr>
          <a:xfrm>
            <a:off x="609441" y="240269"/>
            <a:ext cx="2006905" cy="276999"/>
          </a:xfrm>
          <a:prstGeom prst="rect">
            <a:avLst/>
          </a:prstGeom>
        </p:spPr>
        <p:txBody>
          <a:bodyPr wrap="none">
            <a:spAutoFit/>
          </a:bodyPr>
          <a:lstStyle/>
          <a:p>
            <a:r>
              <a:rPr lang="en-US" sz="1200" dirty="0">
                <a:latin typeface="Helvetica" panose="020B0604020202020204" pitchFamily="34" charset="0"/>
                <a:cs typeface="Helvetica" panose="020B0604020202020204" pitchFamily="34" charset="0"/>
              </a:rPr>
              <a:t>Regional Planning Context</a:t>
            </a:r>
            <a:endParaRPr lang="en-US" sz="1200" dirty="0"/>
          </a:p>
        </p:txBody>
      </p:sp>
      <p:sp>
        <p:nvSpPr>
          <p:cNvPr id="6" name="Slide Number Placeholder 5"/>
          <p:cNvSpPr>
            <a:spLocks noGrp="1"/>
          </p:cNvSpPr>
          <p:nvPr>
            <p:ph type="sldNum" sz="quarter" idx="12"/>
          </p:nvPr>
        </p:nvSpPr>
        <p:spPr/>
        <p:txBody>
          <a:bodyPr/>
          <a:lstStyle/>
          <a:p>
            <a:fld id="{103F95D0-111C-45BF-9CB9-32C5136DAE99}" type="slidenum">
              <a:rPr lang="en-US" smtClean="0"/>
              <a:t>8</a:t>
            </a:fld>
            <a:endParaRPr lang="en-US"/>
          </a:p>
        </p:txBody>
      </p:sp>
      <p:graphicFrame>
        <p:nvGraphicFramePr>
          <p:cNvPr id="5" name="Diagram 4"/>
          <p:cNvGraphicFramePr/>
          <p:nvPr>
            <p:extLst>
              <p:ext uri="{D42A27DB-BD31-4B8C-83A1-F6EECF244321}">
                <p14:modId xmlns:p14="http://schemas.microsoft.com/office/powerpoint/2010/main" val="2960897297"/>
              </p:ext>
            </p:extLst>
          </p:nvPr>
        </p:nvGraphicFramePr>
        <p:xfrm>
          <a:off x="1065212" y="1818620"/>
          <a:ext cx="4343400" cy="2524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634738000"/>
              </p:ext>
            </p:extLst>
          </p:nvPr>
        </p:nvGraphicFramePr>
        <p:xfrm>
          <a:off x="5789612" y="1828800"/>
          <a:ext cx="4216413"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Rectangle 7"/>
          <p:cNvSpPr/>
          <p:nvPr/>
        </p:nvSpPr>
        <p:spPr>
          <a:xfrm>
            <a:off x="609441" y="1295400"/>
            <a:ext cx="10868369" cy="523220"/>
          </a:xfrm>
          <a:prstGeom prst="rect">
            <a:avLst/>
          </a:prstGeom>
        </p:spPr>
        <p:txBody>
          <a:bodyPr wrap="square">
            <a:spAutoFit/>
          </a:bodyPr>
          <a:lstStyle/>
          <a:p>
            <a:r>
              <a:rPr lang="en-US" sz="1400" dirty="0">
                <a:latin typeface="Helvetica" panose="020B0604020202020204" pitchFamily="34" charset="0"/>
                <a:cs typeface="Helvetica" panose="020B0604020202020204" pitchFamily="34" charset="0"/>
              </a:rPr>
              <a:t>Changes in </a:t>
            </a:r>
            <a:r>
              <a:rPr lang="en-US" sz="1400" i="1" dirty="0">
                <a:solidFill>
                  <a:schemeClr val="accent5"/>
                </a:solidFill>
                <a:latin typeface="Helvetica" panose="020B0604020202020204" pitchFamily="34" charset="0"/>
                <a:cs typeface="Helvetica" panose="020B0604020202020204" pitchFamily="34" charset="0"/>
              </a:rPr>
              <a:t>demand</a:t>
            </a:r>
            <a:r>
              <a:rPr lang="en-US" sz="1400" dirty="0">
                <a:solidFill>
                  <a:schemeClr val="accent5"/>
                </a:solidFill>
                <a:latin typeface="Helvetica" panose="020B0604020202020204" pitchFamily="34" charset="0"/>
                <a:cs typeface="Helvetica" panose="020B0604020202020204" pitchFamily="34" charset="0"/>
              </a:rPr>
              <a:t> (jobs) </a:t>
            </a:r>
            <a:r>
              <a:rPr lang="en-US" sz="1400" dirty="0">
                <a:latin typeface="Helvetica" panose="020B0604020202020204" pitchFamily="34" charset="0"/>
                <a:cs typeface="Helvetica" panose="020B0604020202020204" pitchFamily="34" charset="0"/>
              </a:rPr>
              <a:t>or </a:t>
            </a:r>
            <a:r>
              <a:rPr lang="en-US" sz="1400" i="1" dirty="0">
                <a:solidFill>
                  <a:schemeClr val="accent6"/>
                </a:solidFill>
                <a:latin typeface="Helvetica" panose="020B0604020202020204" pitchFamily="34" charset="0"/>
                <a:cs typeface="Helvetica" panose="020B0604020202020204" pitchFamily="34" charset="0"/>
              </a:rPr>
              <a:t>supply</a:t>
            </a:r>
            <a:r>
              <a:rPr lang="en-US" sz="1400" dirty="0">
                <a:solidFill>
                  <a:schemeClr val="accent6"/>
                </a:solidFill>
                <a:latin typeface="Helvetica" panose="020B0604020202020204" pitchFamily="34" charset="0"/>
                <a:cs typeface="Helvetica" panose="020B0604020202020204" pitchFamily="34" charset="0"/>
              </a:rPr>
              <a:t> (people) </a:t>
            </a:r>
            <a:r>
              <a:rPr lang="en-US" sz="1400" dirty="0">
                <a:latin typeface="Helvetica" panose="020B0604020202020204" pitchFamily="34" charset="0"/>
                <a:cs typeface="Helvetica" panose="020B0604020202020204" pitchFamily="34" charset="0"/>
              </a:rPr>
              <a:t>can impact the skills gap. </a:t>
            </a:r>
          </a:p>
          <a:p>
            <a:pPr marL="457200" indent="-457200">
              <a:buFont typeface="+mj-lt"/>
              <a:buAutoNum type="arabicPeriod"/>
            </a:pPr>
            <a:endParaRPr lang="en-US" sz="1400" dirty="0">
              <a:latin typeface="Helvetica" panose="020B0604020202020204" pitchFamily="34" charset="0"/>
              <a:cs typeface="Helvetica" panose="020B0604020202020204" pitchFamily="34" charset="0"/>
            </a:endParaRPr>
          </a:p>
        </p:txBody>
      </p:sp>
      <p:graphicFrame>
        <p:nvGraphicFramePr>
          <p:cNvPr id="9" name="Diagram 8"/>
          <p:cNvGraphicFramePr/>
          <p:nvPr>
            <p:extLst>
              <p:ext uri="{D42A27DB-BD31-4B8C-83A1-F6EECF244321}">
                <p14:modId xmlns:p14="http://schemas.microsoft.com/office/powerpoint/2010/main" val="1289265890"/>
              </p:ext>
            </p:extLst>
          </p:nvPr>
        </p:nvGraphicFramePr>
        <p:xfrm>
          <a:off x="1065212" y="4648200"/>
          <a:ext cx="8991600" cy="1905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025966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Helvetica" panose="020B0604020202020204" pitchFamily="34" charset="0"/>
                <a:cs typeface="Helvetica" panose="020B0604020202020204" pitchFamily="34" charset="0"/>
              </a:rPr>
              <a:t>I. Regional Demographic Context</a:t>
            </a:r>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103F95D0-111C-45BF-9CB9-32C5136DAE99}" type="slidenum">
              <a:rPr lang="en-US" smtClean="0"/>
              <a:t>9</a:t>
            </a:fld>
            <a:endParaRPr lang="en-US"/>
          </a:p>
        </p:txBody>
      </p:sp>
    </p:spTree>
    <p:extLst>
      <p:ext uri="{BB962C8B-B14F-4D97-AF65-F5344CB8AC3E}">
        <p14:creationId xmlns:p14="http://schemas.microsoft.com/office/powerpoint/2010/main" val="2961829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35439</TotalTime>
  <Words>3753</Words>
  <Application>Microsoft Macintosh PowerPoint</Application>
  <PresentationFormat>Custom</PresentationFormat>
  <Paragraphs>634</Paragraphs>
  <Slides>49</Slides>
  <Notes>49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(Body)</vt:lpstr>
      <vt:lpstr>Calibri</vt:lpstr>
      <vt:lpstr>Helvetica</vt:lpstr>
      <vt:lpstr>Times New Roman</vt:lpstr>
      <vt:lpstr>Wingdings</vt:lpstr>
      <vt:lpstr>Office Theme</vt:lpstr>
      <vt:lpstr>PowerPoint Presentation</vt:lpstr>
      <vt:lpstr>Objectives</vt:lpstr>
      <vt:lpstr>Agenda</vt:lpstr>
      <vt:lpstr>I. Regional Planning Context</vt:lpstr>
      <vt:lpstr>Why is this important?</vt:lpstr>
      <vt:lpstr>Regional Planning Timeline</vt:lpstr>
      <vt:lpstr>Blueprint Review – Identify Strategies for Skill Gaps</vt:lpstr>
      <vt:lpstr>Framing the conversation: What is a skills gap?</vt:lpstr>
      <vt:lpstr>I. Regional Demographic Context</vt:lpstr>
      <vt:lpstr>Projected State Population Growth by Age, 2010-2035</vt:lpstr>
      <vt:lpstr>Projected Regional Population Growth by Age, 2010-2035</vt:lpstr>
      <vt:lpstr>State Trends, Race/Ethnicity and Place of Origin</vt:lpstr>
      <vt:lpstr>Regional Trends, Race/Ethnicity</vt:lpstr>
      <vt:lpstr>Regional Trends, Place of Origin</vt:lpstr>
      <vt:lpstr>Regional Trends, Education</vt:lpstr>
      <vt:lpstr>Regional Commuter Patterns</vt:lpstr>
      <vt:lpstr>Regional Commuter Patterns</vt:lpstr>
      <vt:lpstr>Takeaways</vt:lpstr>
      <vt:lpstr>II. Framing the Data Process to Identify Priority Industries/Occupations</vt:lpstr>
      <vt:lpstr>Preliminary Criteria</vt:lpstr>
      <vt:lpstr>Preliminary Priorities</vt:lpstr>
      <vt:lpstr>Regional Industry Priorities– Establishments, Employment, Wages</vt:lpstr>
      <vt:lpstr>Priority Regional Industries by Age</vt:lpstr>
      <vt:lpstr>Priority Regional Industries by Race</vt:lpstr>
      <vt:lpstr>Priority Regional Industries by Ethnicity</vt:lpstr>
      <vt:lpstr>Priority Regional Industries by Educational Attainment</vt:lpstr>
      <vt:lpstr>Takeaways</vt:lpstr>
      <vt:lpstr>Discussion</vt:lpstr>
      <vt:lpstr>III. Confirming Supply Gaps and Occupational Priorities</vt:lpstr>
      <vt:lpstr>How do we calculate a supply gap ratio?</vt:lpstr>
      <vt:lpstr>How do we calculate demand and supply?</vt:lpstr>
      <vt:lpstr>More Openings than Qualified: Regional Sub-BA Occupations</vt:lpstr>
      <vt:lpstr>State Supply Gap Overview: BA Clusters</vt:lpstr>
      <vt:lpstr>More Openings than Qualified: State BA Occupations</vt:lpstr>
      <vt:lpstr>Takeaways</vt:lpstr>
      <vt:lpstr>Regional Industry/Occupation Priorities, Sub-BA</vt:lpstr>
      <vt:lpstr>Reminder</vt:lpstr>
      <vt:lpstr>Data Tool</vt:lpstr>
      <vt:lpstr>Group Review </vt:lpstr>
      <vt:lpstr>Appendix</vt:lpstr>
      <vt:lpstr>I. Labor Force and Unemployment Demographics</vt:lpstr>
      <vt:lpstr>State and Regional Unemployment Rate</vt:lpstr>
      <vt:lpstr>State Labor Force Participation Rate</vt:lpstr>
      <vt:lpstr>State Unemployment Rate by Age, 20-64</vt:lpstr>
      <vt:lpstr>State Labor Force Participation by Age, 16+</vt:lpstr>
      <vt:lpstr>State Unemployment Rate by Race</vt:lpstr>
      <vt:lpstr>State Unemployment Rate by Education, 25+</vt:lpstr>
      <vt:lpstr>State Labor Force Participation by Education, 25+</vt:lpstr>
      <vt:lpstr>Takeaways</vt:lpstr>
    </vt:vector>
  </TitlesOfParts>
  <Company>EOLWD</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 Valley Deck</dc:title>
  <dc:creator>Zhavoronkova, Marina R  (EOLWD)</dc:creator>
  <cp:lastModifiedBy>Marina Zhavoronkova</cp:lastModifiedBy>
  <cp:revision>238</cp:revision>
  <cp:lastPrinted>2017-07-05T14:50:51Z</cp:lastPrinted>
  <dcterms:created xsi:type="dcterms:W3CDTF">2017-05-25T17:42:40Z</dcterms:created>
  <dcterms:modified xsi:type="dcterms:W3CDTF">2017-07-24T21:57:18Z</dcterms:modified>
</cp:coreProperties>
</file>