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9"/>
  </p:notesMasterIdLst>
  <p:handoutMasterIdLst>
    <p:handoutMasterId r:id="rId10"/>
  </p:handoutMasterIdLst>
  <p:sldIdLst>
    <p:sldId id="257" r:id="rId2"/>
    <p:sldId id="346" r:id="rId3"/>
    <p:sldId id="332" r:id="rId4"/>
    <p:sldId id="348" r:id="rId5"/>
    <p:sldId id="349" r:id="rId6"/>
    <p:sldId id="351" r:id="rId7"/>
    <p:sldId id="352"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10" clrIdx="0"/>
  <p:cmAuthor id="1" name="AutoBVT" initials="A" lastIdx="0" clrIdx="1"/>
  <p:cmAuthor id="2" name="Alda Rego" initials="AR" lastIdx="3" clrIdx="2">
    <p:extLst/>
  </p:cmAuthor>
  <p:cmAuthor id="3" name="Sullivan, Dana C (EHS)" initials="SDC(" lastIdx="4" clrIdx="3"/>
  <p:cmAuthor id="4" name="Katherine Harvell Haney" initials="KLH"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72" autoAdjust="0"/>
    <p:restoredTop sz="96914" autoAdjust="0"/>
  </p:normalViewPr>
  <p:slideViewPr>
    <p:cSldViewPr>
      <p:cViewPr>
        <p:scale>
          <a:sx n="100" d="100"/>
          <a:sy n="100" d="100"/>
        </p:scale>
        <p:origin x="-107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9"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da Rego" userId="70b207ce5495d643" providerId="LiveId" clId="{380C3587-2A7B-422C-B468-F8DC7EA8A246}"/>
    <pc:docChg chg="undo custSel addSld delSld modSld sldOrd">
      <pc:chgData name="Alda Rego" userId="70b207ce5495d643" providerId="LiveId" clId="{380C3587-2A7B-422C-B468-F8DC7EA8A246}" dt="2018-01-21T23:31:11.320" v="707" actId="6549"/>
      <pc:docMkLst>
        <pc:docMk/>
      </pc:docMkLst>
      <pc:sldChg chg="modSp">
        <pc:chgData name="Alda Rego" userId="70b207ce5495d643" providerId="LiveId" clId="{380C3587-2A7B-422C-B468-F8DC7EA8A246}" dt="2018-01-20T16:20:41.311" v="6" actId="20577"/>
        <pc:sldMkLst>
          <pc:docMk/>
          <pc:sldMk cId="2457000114" sldId="259"/>
        </pc:sldMkLst>
        <pc:spChg chg="mod">
          <ac:chgData name="Alda Rego" userId="70b207ce5495d643" providerId="LiveId" clId="{380C3587-2A7B-422C-B468-F8DC7EA8A246}" dt="2018-01-20T16:20:41.311" v="6" actId="20577"/>
          <ac:spMkLst>
            <pc:docMk/>
            <pc:sldMk cId="2457000114" sldId="259"/>
            <ac:spMk id="3" creationId="{00000000-0000-0000-0000-000000000000}"/>
          </ac:spMkLst>
        </pc:spChg>
      </pc:sldChg>
      <pc:sldChg chg="modSp">
        <pc:chgData name="Alda Rego" userId="70b207ce5495d643" providerId="LiveId" clId="{380C3587-2A7B-422C-B468-F8DC7EA8A246}" dt="2018-01-21T14:28:59.077" v="446" actId="20577"/>
        <pc:sldMkLst>
          <pc:docMk/>
          <pc:sldMk cId="90735477" sldId="260"/>
        </pc:sldMkLst>
        <pc:spChg chg="mod">
          <ac:chgData name="Alda Rego" userId="70b207ce5495d643" providerId="LiveId" clId="{380C3587-2A7B-422C-B468-F8DC7EA8A246}" dt="2018-01-21T14:28:59.077" v="446" actId="20577"/>
          <ac:spMkLst>
            <pc:docMk/>
            <pc:sldMk cId="90735477" sldId="260"/>
            <ac:spMk id="3" creationId="{00000000-0000-0000-0000-000000000000}"/>
          </ac:spMkLst>
        </pc:spChg>
      </pc:sldChg>
      <pc:sldChg chg="modSp ord">
        <pc:chgData name="Alda Rego" userId="70b207ce5495d643" providerId="LiveId" clId="{380C3587-2A7B-422C-B468-F8DC7EA8A246}" dt="2018-01-21T14:27:12.789" v="442" actId="20577"/>
        <pc:sldMkLst>
          <pc:docMk/>
          <pc:sldMk cId="3546538707" sldId="261"/>
        </pc:sldMkLst>
        <pc:spChg chg="mod">
          <ac:chgData name="Alda Rego" userId="70b207ce5495d643" providerId="LiveId" clId="{380C3587-2A7B-422C-B468-F8DC7EA8A246}" dt="2018-01-21T14:27:12.789" v="442" actId="20577"/>
          <ac:spMkLst>
            <pc:docMk/>
            <pc:sldMk cId="3546538707" sldId="261"/>
            <ac:spMk id="3" creationId="{00000000-0000-0000-0000-000000000000}"/>
          </ac:spMkLst>
        </pc:spChg>
      </pc:sldChg>
      <pc:sldChg chg="modSp ord">
        <pc:chgData name="Alda Rego" userId="70b207ce5495d643" providerId="LiveId" clId="{380C3587-2A7B-422C-B468-F8DC7EA8A246}" dt="2018-01-20T16:58:29.161" v="350" actId="313"/>
        <pc:sldMkLst>
          <pc:docMk/>
          <pc:sldMk cId="319460268" sldId="262"/>
        </pc:sldMkLst>
        <pc:spChg chg="mod">
          <ac:chgData name="Alda Rego" userId="70b207ce5495d643" providerId="LiveId" clId="{380C3587-2A7B-422C-B468-F8DC7EA8A246}" dt="2018-01-20T16:34:07.979" v="41" actId="313"/>
          <ac:spMkLst>
            <pc:docMk/>
            <pc:sldMk cId="319460268" sldId="262"/>
            <ac:spMk id="3" creationId="{00000000-0000-0000-0000-000000000000}"/>
          </ac:spMkLst>
        </pc:spChg>
      </pc:sldChg>
      <pc:sldChg chg="modSp del">
        <pc:chgData name="Alda Rego" userId="70b207ce5495d643" providerId="LiveId" clId="{380C3587-2A7B-422C-B468-F8DC7EA8A246}" dt="2018-01-20T16:44:59.050" v="341" actId="2696"/>
        <pc:sldMkLst>
          <pc:docMk/>
          <pc:sldMk cId="3152900103" sldId="264"/>
        </pc:sldMkLst>
        <pc:spChg chg="mod">
          <ac:chgData name="Alda Rego" userId="70b207ce5495d643" providerId="LiveId" clId="{380C3587-2A7B-422C-B468-F8DC7EA8A246}" dt="2018-01-20T16:44:19.732" v="334" actId="2696"/>
          <ac:spMkLst>
            <pc:docMk/>
            <pc:sldMk cId="3152900103" sldId="264"/>
            <ac:spMk id="3" creationId="{00000000-0000-0000-0000-000000000000}"/>
          </ac:spMkLst>
        </pc:spChg>
      </pc:sldChg>
      <pc:sldChg chg="modSp ord">
        <pc:chgData name="Alda Rego" userId="70b207ce5495d643" providerId="LiveId" clId="{380C3587-2A7B-422C-B468-F8DC7EA8A246}" dt="2018-01-20T16:58:42.421" v="351" actId="313"/>
        <pc:sldMkLst>
          <pc:docMk/>
          <pc:sldMk cId="156969113" sldId="265"/>
        </pc:sldMkLst>
        <pc:spChg chg="mod">
          <ac:chgData name="Alda Rego" userId="70b207ce5495d643" providerId="LiveId" clId="{380C3587-2A7B-422C-B468-F8DC7EA8A246}" dt="2018-01-20T16:39:44.639" v="250" actId="20577"/>
          <ac:spMkLst>
            <pc:docMk/>
            <pc:sldMk cId="156969113" sldId="265"/>
            <ac:spMk id="3" creationId="{00000000-0000-0000-0000-000000000000}"/>
          </ac:spMkLst>
        </pc:spChg>
      </pc:sldChg>
      <pc:sldChg chg="modSp ord">
        <pc:chgData name="Alda Rego" userId="70b207ce5495d643" providerId="LiveId" clId="{380C3587-2A7B-422C-B468-F8DC7EA8A246}" dt="2018-01-21T23:31:11.320" v="707" actId="6549"/>
        <pc:sldMkLst>
          <pc:docMk/>
          <pc:sldMk cId="3477868875" sldId="266"/>
        </pc:sldMkLst>
        <pc:spChg chg="mod">
          <ac:chgData name="Alda Rego" userId="70b207ce5495d643" providerId="LiveId" clId="{380C3587-2A7B-422C-B468-F8DC7EA8A246}" dt="2018-01-21T23:31:11.320" v="707" actId="6549"/>
          <ac:spMkLst>
            <pc:docMk/>
            <pc:sldMk cId="3477868875" sldId="266"/>
            <ac:spMk id="3" creationId="{00000000-0000-0000-0000-000000000000}"/>
          </ac:spMkLst>
        </pc:spChg>
      </pc:sldChg>
      <pc:sldChg chg="modSp">
        <pc:chgData name="Alda Rego" userId="70b207ce5495d643" providerId="LiveId" clId="{380C3587-2A7B-422C-B468-F8DC7EA8A246}" dt="2018-01-21T22:26:16.435" v="704" actId="20577"/>
        <pc:sldMkLst>
          <pc:docMk/>
          <pc:sldMk cId="1080543473" sldId="305"/>
        </pc:sldMkLst>
        <pc:spChg chg="mod">
          <ac:chgData name="Alda Rego" userId="70b207ce5495d643" providerId="LiveId" clId="{380C3587-2A7B-422C-B468-F8DC7EA8A246}" dt="2018-01-21T22:26:16.435" v="704" actId="20577"/>
          <ac:spMkLst>
            <pc:docMk/>
            <pc:sldMk cId="1080543473" sldId="305"/>
            <ac:spMk id="3" creationId="{00000000-0000-0000-0000-000000000000}"/>
          </ac:spMkLst>
        </pc:spChg>
      </pc:sldChg>
      <pc:sldChg chg="modSp">
        <pc:chgData name="Alda Rego" userId="70b207ce5495d643" providerId="LiveId" clId="{380C3587-2A7B-422C-B468-F8DC7EA8A246}" dt="2018-01-20T16:44:56.248" v="340" actId="20577"/>
        <pc:sldMkLst>
          <pc:docMk/>
          <pc:sldMk cId="4217439449" sldId="307"/>
        </pc:sldMkLst>
        <pc:spChg chg="mod">
          <ac:chgData name="Alda Rego" userId="70b207ce5495d643" providerId="LiveId" clId="{380C3587-2A7B-422C-B468-F8DC7EA8A246}" dt="2018-01-20T16:44:40.589" v="337" actId="14100"/>
          <ac:spMkLst>
            <pc:docMk/>
            <pc:sldMk cId="4217439449" sldId="307"/>
            <ac:spMk id="2" creationId="{00000000-0000-0000-0000-000000000000}"/>
          </ac:spMkLst>
        </pc:spChg>
        <pc:spChg chg="mod">
          <ac:chgData name="Alda Rego" userId="70b207ce5495d643" providerId="LiveId" clId="{380C3587-2A7B-422C-B468-F8DC7EA8A246}" dt="2018-01-20T16:44:56.248" v="340" actId="20577"/>
          <ac:spMkLst>
            <pc:docMk/>
            <pc:sldMk cId="4217439449" sldId="307"/>
            <ac:spMk id="3" creationId="{00000000-0000-0000-0000-000000000000}"/>
          </ac:spMkLst>
        </pc:spChg>
      </pc:sldChg>
      <pc:sldChg chg="ord">
        <pc:chgData name="Alda Rego" userId="70b207ce5495d643" providerId="LiveId" clId="{380C3587-2A7B-422C-B468-F8DC7EA8A246}" dt="2018-01-20T16:58:09.536" v="349" actId="313"/>
        <pc:sldMkLst>
          <pc:docMk/>
          <pc:sldMk cId="3787926025" sldId="311"/>
        </pc:sldMkLst>
      </pc:sldChg>
      <pc:sldChg chg="modSp ord">
        <pc:chgData name="Alda Rego" userId="70b207ce5495d643" providerId="LiveId" clId="{380C3587-2A7B-422C-B468-F8DC7EA8A246}" dt="2018-01-20T16:58:29.161" v="350" actId="313"/>
        <pc:sldMkLst>
          <pc:docMk/>
          <pc:sldMk cId="1748708383" sldId="312"/>
        </pc:sldMkLst>
        <pc:spChg chg="mod">
          <ac:chgData name="Alda Rego" userId="70b207ce5495d643" providerId="LiveId" clId="{380C3587-2A7B-422C-B468-F8DC7EA8A246}" dt="2018-01-20T16:35:05.438" v="46" actId="6549"/>
          <ac:spMkLst>
            <pc:docMk/>
            <pc:sldMk cId="1748708383" sldId="312"/>
            <ac:spMk id="3" creationId="{00000000-0000-0000-0000-000000000000}"/>
          </ac:spMkLst>
        </pc:spChg>
      </pc:sldChg>
      <pc:sldChg chg="modSp ord">
        <pc:chgData name="Alda Rego" userId="70b207ce5495d643" providerId="LiveId" clId="{380C3587-2A7B-422C-B468-F8DC7EA8A246}" dt="2018-01-20T16:58:42.421" v="351" actId="313"/>
        <pc:sldMkLst>
          <pc:docMk/>
          <pc:sldMk cId="4104537036" sldId="313"/>
        </pc:sldMkLst>
        <pc:spChg chg="mod">
          <ac:chgData name="Alda Rego" userId="70b207ce5495d643" providerId="LiveId" clId="{380C3587-2A7B-422C-B468-F8DC7EA8A246}" dt="2018-01-20T16:41:53.686" v="321" actId="6549"/>
          <ac:spMkLst>
            <pc:docMk/>
            <pc:sldMk cId="4104537036" sldId="313"/>
            <ac:spMk id="3" creationId="{00000000-0000-0000-0000-000000000000}"/>
          </ac:spMkLst>
        </pc:spChg>
      </pc:sldChg>
      <pc:sldChg chg="modSp">
        <pc:chgData name="Alda Rego" userId="70b207ce5495d643" providerId="LiveId" clId="{380C3587-2A7B-422C-B468-F8DC7EA8A246}" dt="2018-01-20T16:26:19.410" v="36" actId="20577"/>
        <pc:sldMkLst>
          <pc:docMk/>
          <pc:sldMk cId="1021543620" sldId="316"/>
        </pc:sldMkLst>
        <pc:spChg chg="mod">
          <ac:chgData name="Alda Rego" userId="70b207ce5495d643" providerId="LiveId" clId="{380C3587-2A7B-422C-B468-F8DC7EA8A246}" dt="2018-01-20T16:26:19.410" v="36" actId="20577"/>
          <ac:spMkLst>
            <pc:docMk/>
            <pc:sldMk cId="1021543620" sldId="316"/>
            <ac:spMk id="3" creationId="{00000000-0000-0000-0000-000000000000}"/>
          </ac:spMkLst>
        </pc:spChg>
      </pc:sldChg>
      <pc:sldChg chg="modSp">
        <pc:chgData name="Alda Rego" userId="70b207ce5495d643" providerId="LiveId" clId="{380C3587-2A7B-422C-B468-F8DC7EA8A246}" dt="2018-01-20T16:26:36.167" v="39" actId="6549"/>
        <pc:sldMkLst>
          <pc:docMk/>
          <pc:sldMk cId="183260500" sldId="317"/>
        </pc:sldMkLst>
        <pc:spChg chg="mod">
          <ac:chgData name="Alda Rego" userId="70b207ce5495d643" providerId="LiveId" clId="{380C3587-2A7B-422C-B468-F8DC7EA8A246}" dt="2018-01-20T16:26:36.167" v="39" actId="6549"/>
          <ac:spMkLst>
            <pc:docMk/>
            <pc:sldMk cId="183260500" sldId="317"/>
            <ac:spMk id="3" creationId="{00000000-0000-0000-0000-000000000000}"/>
          </ac:spMkLst>
        </pc:spChg>
      </pc:sldChg>
      <pc:sldChg chg="modSp del">
        <pc:chgData name="Alda Rego" userId="70b207ce5495d643" providerId="LiveId" clId="{380C3587-2A7B-422C-B468-F8DC7EA8A246}" dt="2018-01-20T16:26:24.500" v="37" actId="2696"/>
        <pc:sldMkLst>
          <pc:docMk/>
          <pc:sldMk cId="2189845399" sldId="319"/>
        </pc:sldMkLst>
        <pc:spChg chg="mod">
          <ac:chgData name="Alda Rego" userId="70b207ce5495d643" providerId="LiveId" clId="{380C3587-2A7B-422C-B468-F8DC7EA8A246}" dt="2018-01-20T16:24:57.982" v="26" actId="6549"/>
          <ac:spMkLst>
            <pc:docMk/>
            <pc:sldMk cId="2189845399" sldId="319"/>
            <ac:spMk id="2" creationId="{00000000-0000-0000-0000-000000000000}"/>
          </ac:spMkLst>
        </pc:spChg>
        <pc:spChg chg="mod">
          <ac:chgData name="Alda Rego" userId="70b207ce5495d643" providerId="LiveId" clId="{380C3587-2A7B-422C-B468-F8DC7EA8A246}" dt="2018-01-20T16:26:12.701" v="33" actId="2696"/>
          <ac:spMkLst>
            <pc:docMk/>
            <pc:sldMk cId="2189845399" sldId="319"/>
            <ac:spMk id="3" creationId="{00000000-0000-0000-0000-000000000000}"/>
          </ac:spMkLst>
        </pc:spChg>
      </pc:sldChg>
      <pc:sldChg chg="del">
        <pc:chgData name="Alda Rego" userId="70b207ce5495d643" providerId="LiveId" clId="{380C3587-2A7B-422C-B468-F8DC7EA8A246}" dt="2018-01-20T16:56:46.681" v="343" actId="2696"/>
        <pc:sldMkLst>
          <pc:docMk/>
          <pc:sldMk cId="2516657180" sldId="320"/>
        </pc:sldMkLst>
      </pc:sldChg>
      <pc:sldChg chg="del">
        <pc:chgData name="Alda Rego" userId="70b207ce5495d643" providerId="LiveId" clId="{380C3587-2A7B-422C-B468-F8DC7EA8A246}" dt="2018-01-20T16:56:47.897" v="344" actId="2696"/>
        <pc:sldMkLst>
          <pc:docMk/>
          <pc:sldMk cId="3729611272" sldId="321"/>
        </pc:sldMkLst>
      </pc:sldChg>
      <pc:sldChg chg="del">
        <pc:chgData name="Alda Rego" userId="70b207ce5495d643" providerId="LiveId" clId="{380C3587-2A7B-422C-B468-F8DC7EA8A246}" dt="2018-01-20T16:56:48.720" v="345" actId="2696"/>
        <pc:sldMkLst>
          <pc:docMk/>
          <pc:sldMk cId="4070451571" sldId="322"/>
        </pc:sldMkLst>
      </pc:sldChg>
      <pc:sldChg chg="del">
        <pc:chgData name="Alda Rego" userId="70b207ce5495d643" providerId="LiveId" clId="{380C3587-2A7B-422C-B468-F8DC7EA8A246}" dt="2018-01-20T16:56:49.567" v="346" actId="2696"/>
        <pc:sldMkLst>
          <pc:docMk/>
          <pc:sldMk cId="3502247891" sldId="323"/>
        </pc:sldMkLst>
      </pc:sldChg>
      <pc:sldChg chg="del">
        <pc:chgData name="Alda Rego" userId="70b207ce5495d643" providerId="LiveId" clId="{380C3587-2A7B-422C-B468-F8DC7EA8A246}" dt="2018-01-20T16:56:51.868" v="347" actId="2696"/>
        <pc:sldMkLst>
          <pc:docMk/>
          <pc:sldMk cId="1527176424" sldId="325"/>
        </pc:sldMkLst>
      </pc:sldChg>
      <pc:sldChg chg="addCm delCm modCm">
        <pc:chgData name="Alda Rego" userId="70b207ce5495d643" providerId="LiveId" clId="{380C3587-2A7B-422C-B468-F8DC7EA8A246}" dt="2018-01-21T22:23:33.430" v="486"/>
        <pc:sldMkLst>
          <pc:docMk/>
          <pc:sldMk cId="2345393334" sldId="332"/>
        </pc:sldMkLst>
      </pc:sldChg>
      <pc:sldChg chg="add">
        <pc:chgData name="Alda Rego" userId="70b207ce5495d643" providerId="LiveId" clId="{380C3587-2A7B-422C-B468-F8DC7EA8A246}" dt="2018-01-20T16:56:12.464" v="342" actId="313"/>
        <pc:sldMkLst>
          <pc:docMk/>
          <pc:sldMk cId="839742646" sldId="333"/>
        </pc:sldMkLst>
      </pc:sldChg>
      <pc:sldChg chg="modSp add">
        <pc:chgData name="Alda Rego" userId="70b207ce5495d643" providerId="LiveId" clId="{380C3587-2A7B-422C-B468-F8DC7EA8A246}" dt="2018-01-21T14:29:38.398" v="482" actId="20577"/>
        <pc:sldMkLst>
          <pc:docMk/>
          <pc:sldMk cId="1226217863" sldId="334"/>
        </pc:sldMkLst>
        <pc:spChg chg="mod">
          <ac:chgData name="Alda Rego" userId="70b207ce5495d643" providerId="LiveId" clId="{380C3587-2A7B-422C-B468-F8DC7EA8A246}" dt="2018-01-21T14:29:38.398" v="482" actId="20577"/>
          <ac:spMkLst>
            <pc:docMk/>
            <pc:sldMk cId="1226217863" sldId="334"/>
            <ac:spMk id="3" creationId="{00000000-0000-0000-0000-000000000000}"/>
          </ac:spMkLst>
        </pc:spChg>
      </pc:sldChg>
      <pc:sldChg chg="add">
        <pc:chgData name="Alda Rego" userId="70b207ce5495d643" providerId="LiveId" clId="{380C3587-2A7B-422C-B468-F8DC7EA8A246}" dt="2018-01-20T16:56:12.464" v="342" actId="313"/>
        <pc:sldMkLst>
          <pc:docMk/>
          <pc:sldMk cId="965984756" sldId="335"/>
        </pc:sldMkLst>
      </pc:sldChg>
      <pc:sldChg chg="add">
        <pc:chgData name="Alda Rego" userId="70b207ce5495d643" providerId="LiveId" clId="{380C3587-2A7B-422C-B468-F8DC7EA8A246}" dt="2018-01-20T16:56:12.464" v="342" actId="313"/>
        <pc:sldMkLst>
          <pc:docMk/>
          <pc:sldMk cId="82499214" sldId="336"/>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FB9A1559-7642-487F-A407-33A702D5F9DD}" type="datetimeFigureOut">
              <a:rPr lang="en-US" smtClean="0"/>
              <a:t>2/4/2019</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8E815FC-F37B-4DC1-9738-F4880A91356C}" type="slidenum">
              <a:rPr lang="en-US" smtClean="0"/>
              <a:t>‹#›</a:t>
            </a:fld>
            <a:endParaRPr lang="en-US" dirty="0"/>
          </a:p>
        </p:txBody>
      </p:sp>
    </p:spTree>
    <p:extLst>
      <p:ext uri="{BB962C8B-B14F-4D97-AF65-F5344CB8AC3E}">
        <p14:creationId xmlns:p14="http://schemas.microsoft.com/office/powerpoint/2010/main" val="10415370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6A01ECC-9334-4215-BF4E-2900E2B6D3C2}" type="datetimeFigureOut">
              <a:rPr lang="en-US" smtClean="0"/>
              <a:t>2/4/2019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C4B1D1D-2B82-431B-B110-F088CD772920}" type="slidenum">
              <a:rPr lang="en-US" smtClean="0"/>
              <a:t>‹#›</a:t>
            </a:fld>
            <a:endParaRPr lang="en-US" dirty="0"/>
          </a:p>
        </p:txBody>
      </p:sp>
    </p:spTree>
    <p:extLst>
      <p:ext uri="{BB962C8B-B14F-4D97-AF65-F5344CB8AC3E}">
        <p14:creationId xmlns:p14="http://schemas.microsoft.com/office/powerpoint/2010/main" val="2090412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6703474" y="8366474"/>
            <a:ext cx="84959" cy="185872"/>
          </a:xfrm>
          <a:prstGeom prst="rect">
            <a:avLst/>
          </a:prstGeom>
          <a:noFill/>
        </p:spPr>
        <p:txBody>
          <a:bodyPr/>
          <a:lstStyle>
            <a:lvl1pPr eaLnBrk="0" hangingPunct="0">
              <a:defRPr sz="1600">
                <a:solidFill>
                  <a:schemeClr val="tx1"/>
                </a:solidFill>
                <a:latin typeface="Arial" charset="0"/>
              </a:defRPr>
            </a:lvl1pPr>
            <a:lvl2pPr marL="742909" indent="-285734" eaLnBrk="0" hangingPunct="0">
              <a:defRPr sz="1600">
                <a:solidFill>
                  <a:schemeClr val="tx1"/>
                </a:solidFill>
                <a:latin typeface="Arial" charset="0"/>
              </a:defRPr>
            </a:lvl2pPr>
            <a:lvl3pPr marL="1142937" indent="-228587" eaLnBrk="0" hangingPunct="0">
              <a:defRPr sz="1600">
                <a:solidFill>
                  <a:schemeClr val="tx1"/>
                </a:solidFill>
                <a:latin typeface="Arial" charset="0"/>
              </a:defRPr>
            </a:lvl3pPr>
            <a:lvl4pPr marL="1600111" indent="-228587" eaLnBrk="0" hangingPunct="0">
              <a:defRPr sz="1600">
                <a:solidFill>
                  <a:schemeClr val="tx1"/>
                </a:solidFill>
                <a:latin typeface="Arial" charset="0"/>
              </a:defRPr>
            </a:lvl4pPr>
            <a:lvl5pPr marL="2057287" indent="-228587" eaLnBrk="0" hangingPunct="0">
              <a:defRPr sz="1600">
                <a:solidFill>
                  <a:schemeClr val="tx1"/>
                </a:solidFill>
                <a:latin typeface="Arial" charset="0"/>
              </a:defRPr>
            </a:lvl5pPr>
            <a:lvl6pPr marL="2514461" indent="-228587" eaLnBrk="0" fontAlgn="base" hangingPunct="0">
              <a:spcBef>
                <a:spcPct val="0"/>
              </a:spcBef>
              <a:spcAft>
                <a:spcPct val="0"/>
              </a:spcAft>
              <a:defRPr sz="1600">
                <a:solidFill>
                  <a:schemeClr val="tx1"/>
                </a:solidFill>
                <a:latin typeface="Arial" charset="0"/>
              </a:defRPr>
            </a:lvl6pPr>
            <a:lvl7pPr marL="2971635" indent="-228587" eaLnBrk="0" fontAlgn="base" hangingPunct="0">
              <a:spcBef>
                <a:spcPct val="0"/>
              </a:spcBef>
              <a:spcAft>
                <a:spcPct val="0"/>
              </a:spcAft>
              <a:defRPr sz="1600">
                <a:solidFill>
                  <a:schemeClr val="tx1"/>
                </a:solidFill>
                <a:latin typeface="Arial" charset="0"/>
              </a:defRPr>
            </a:lvl7pPr>
            <a:lvl8pPr marL="3428811" indent="-228587" eaLnBrk="0" fontAlgn="base" hangingPunct="0">
              <a:spcBef>
                <a:spcPct val="0"/>
              </a:spcBef>
              <a:spcAft>
                <a:spcPct val="0"/>
              </a:spcAft>
              <a:defRPr sz="1600">
                <a:solidFill>
                  <a:schemeClr val="tx1"/>
                </a:solidFill>
                <a:latin typeface="Arial" charset="0"/>
              </a:defRPr>
            </a:lvl8pPr>
            <a:lvl9pPr marL="3885985" indent="-228587" eaLnBrk="0" fontAlgn="base" hangingPunct="0">
              <a:spcBef>
                <a:spcPct val="0"/>
              </a:spcBef>
              <a:spcAft>
                <a:spcPct val="0"/>
              </a:spcAft>
              <a:defRPr sz="1600">
                <a:solidFill>
                  <a:schemeClr val="tx1"/>
                </a:solidFill>
                <a:latin typeface="Arial" charset="0"/>
              </a:defRPr>
            </a:lvl9pPr>
          </a:lstStyle>
          <a:p>
            <a:pPr eaLnBrk="1" hangingPunct="1"/>
            <a:fld id="{59C82D0B-2745-43F5-A242-79DE1EE6F40C}" type="slidenum">
              <a:rPr lang="en-US" sz="1200"/>
              <a:pPr eaLnBrk="1" hangingPunct="1"/>
              <a:t>1</a:t>
            </a:fld>
            <a:endParaRPr lang="en-US" sz="1200" dirty="0"/>
          </a:p>
        </p:txBody>
      </p:sp>
      <p:sp>
        <p:nvSpPr>
          <p:cNvPr id="9219" name="Rectangle 9"/>
          <p:cNvSpPr>
            <a:spLocks noGrp="1" noRot="1" noChangeAspect="1" noChangeArrowheads="1" noTextEdit="1"/>
          </p:cNvSpPr>
          <p:nvPr>
            <p:ph type="sldImg"/>
          </p:nvPr>
        </p:nvSpPr>
        <p:spPr>
          <a:ln/>
        </p:spPr>
      </p:sp>
      <p:sp>
        <p:nvSpPr>
          <p:cNvPr id="9220" name="Rectangle 10"/>
          <p:cNvSpPr>
            <a:spLocks noGrp="1" noChangeArrowheads="1"/>
          </p:cNvSpPr>
          <p:nvPr>
            <p:ph type="body" idx="1"/>
          </p:nvPr>
        </p:nvSpPr>
        <p:spPr>
          <a:xfrm>
            <a:off x="590149" y="4687927"/>
            <a:ext cx="6210284" cy="247829"/>
          </a:xfrm>
          <a:noFill/>
        </p:spPr>
        <p:txBody>
          <a:bodyPr/>
          <a:lstStyle/>
          <a:p>
            <a:pPr eaLnBrk="1" hangingPunct="1"/>
            <a:endParaRPr lang="en-US" dirty="0"/>
          </a:p>
        </p:txBody>
      </p:sp>
    </p:spTree>
    <p:extLst>
      <p:ext uri="{BB962C8B-B14F-4D97-AF65-F5344CB8AC3E}">
        <p14:creationId xmlns:p14="http://schemas.microsoft.com/office/powerpoint/2010/main" val="1041337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4B1D1D-2B82-431B-B110-F088CD772920}" type="slidenum">
              <a:rPr lang="en-US" smtClean="0"/>
              <a:t>2</a:t>
            </a:fld>
            <a:endParaRPr lang="en-US" dirty="0"/>
          </a:p>
        </p:txBody>
      </p:sp>
    </p:spTree>
    <p:extLst>
      <p:ext uri="{BB962C8B-B14F-4D97-AF65-F5344CB8AC3E}">
        <p14:creationId xmlns:p14="http://schemas.microsoft.com/office/powerpoint/2010/main" val="4177247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4B1D1D-2B82-431B-B110-F088CD772920}" type="slidenum">
              <a:rPr lang="en-US" smtClean="0"/>
              <a:t>3</a:t>
            </a:fld>
            <a:endParaRPr lang="en-US" dirty="0"/>
          </a:p>
        </p:txBody>
      </p:sp>
    </p:spTree>
    <p:extLst>
      <p:ext uri="{BB962C8B-B14F-4D97-AF65-F5344CB8AC3E}">
        <p14:creationId xmlns:p14="http://schemas.microsoft.com/office/powerpoint/2010/main" val="3459835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dirty="0"/>
          </a:p>
        </p:txBody>
      </p:sp>
      <p:sp>
        <p:nvSpPr>
          <p:cNvPr id="8" name="Slide Number Placeholder 7"/>
          <p:cNvSpPr>
            <a:spLocks noGrp="1"/>
          </p:cNvSpPr>
          <p:nvPr>
            <p:ph type="sldNum" sz="quarter" idx="11"/>
          </p:nvPr>
        </p:nvSpPr>
        <p:spPr/>
        <p:txBody>
          <a:bodyPr/>
          <a:lstStyle/>
          <a:p>
            <a:fld id="{FB5E0D0A-E2A0-4BB8-851E-E70E257C4102}"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5E0D0A-E2A0-4BB8-851E-E70E257C4102}" type="slidenum">
              <a:rPr lang="en-US" smtClean="0"/>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5E0D0A-E2A0-4BB8-851E-E70E257C4102}" type="slidenum">
              <a:rPr lang="en-US" smtClean="0"/>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B5E0D0A-E2A0-4BB8-851E-E70E257C4102}" type="slidenum">
              <a:rPr lang="en-US" smtClean="0"/>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5E0D0A-E2A0-4BB8-851E-E70E257C4102}"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B5E0D0A-E2A0-4BB8-851E-E70E257C4102}" type="slidenum">
              <a:rPr lang="en-US" smtClean="0"/>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1.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TopPlaceholder"/>
          <p:cNvSpPr>
            <a:spLocks noChangeArrowheads="1"/>
          </p:cNvSpPr>
          <p:nvPr/>
        </p:nvSpPr>
        <p:spPr bwMode="auto">
          <a:xfrm>
            <a:off x="0" y="3030091"/>
            <a:ext cx="9144000" cy="102750"/>
          </a:xfrm>
          <a:prstGeom prst="rect">
            <a:avLst/>
          </a:prstGeom>
          <a:ln>
            <a:headEnd/>
            <a:tailEnd/>
          </a:ln>
          <a:extLst/>
        </p:spPr>
        <p:style>
          <a:lnRef idx="1">
            <a:schemeClr val="accent1"/>
          </a:lnRef>
          <a:fillRef idx="3">
            <a:schemeClr val="accent1"/>
          </a:fillRef>
          <a:effectRef idx="2">
            <a:schemeClr val="accent1"/>
          </a:effectRef>
          <a:fontRef idx="minor">
            <a:schemeClr val="lt1"/>
          </a:fontRef>
        </p:style>
        <p:txBody>
          <a:bodyPr wrap="none" lIns="93296" tIns="46648" rIns="93296" bIns="46648" anchor="ctr"/>
          <a:lstStyle/>
          <a:p>
            <a:endParaRPr lang="en-US" dirty="0">
              <a:latin typeface="+mn-lt"/>
            </a:endParaRPr>
          </a:p>
        </p:txBody>
      </p:sp>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891554484"/>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1155" name="think-cell Slide" r:id="rId5" imgW="6350000" imgH="6350000" progId="">
                  <p:embed/>
                </p:oleObj>
              </mc:Choice>
              <mc:Fallback>
                <p:oleObj name="think-cell Slide" r:id="rId5" imgW="6350000" imgH="6350000" progId="">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1" y="1621"/>
                        <a:ext cx="161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 name="Rectangle 54"/>
          <p:cNvSpPr>
            <a:spLocks noGrp="1" noChangeArrowheads="1"/>
          </p:cNvSpPr>
          <p:nvPr>
            <p:ph type="ctrTitle"/>
          </p:nvPr>
        </p:nvSpPr>
        <p:spPr>
          <a:xfrm>
            <a:off x="2489472" y="685800"/>
            <a:ext cx="6189495" cy="2344291"/>
          </a:xfrm>
        </p:spPr>
        <p:txBody>
          <a:bodyPr>
            <a:noAutofit/>
          </a:bodyPr>
          <a:lstStyle/>
          <a:p>
            <a:pPr algn="l"/>
            <a:r>
              <a:rPr lang="en-US" sz="3200" b="1" dirty="0" smtClean="0">
                <a:latin typeface="+mj-lt"/>
                <a:cs typeface="Arial" panose="020B0604020202020204" pitchFamily="34" charset="0"/>
              </a:rPr>
              <a:t/>
            </a:r>
            <a:br>
              <a:rPr lang="en-US" sz="3200" b="1" dirty="0" smtClean="0">
                <a:latin typeface="+mj-lt"/>
                <a:cs typeface="Arial" panose="020B0604020202020204" pitchFamily="34" charset="0"/>
              </a:rPr>
            </a:br>
            <a:r>
              <a:rPr lang="en-US" sz="3200" b="1" dirty="0">
                <a:latin typeface="+mj-lt"/>
                <a:cs typeface="Arial" panose="020B0604020202020204" pitchFamily="34" charset="0"/>
              </a:rPr>
              <a:t/>
            </a:r>
            <a:br>
              <a:rPr lang="en-US" sz="3200" b="1" dirty="0">
                <a:latin typeface="+mj-lt"/>
                <a:cs typeface="Arial" panose="020B0604020202020204" pitchFamily="34" charset="0"/>
              </a:rPr>
            </a:br>
            <a:r>
              <a:rPr lang="en-US" sz="3200" b="1" dirty="0" smtClean="0">
                <a:latin typeface="+mj-lt"/>
                <a:cs typeface="Arial" panose="020B0604020202020204" pitchFamily="34" charset="0"/>
              </a:rPr>
              <a:t>Executive </a:t>
            </a:r>
            <a:r>
              <a:rPr lang="en-US" sz="3200" b="1" dirty="0">
                <a:latin typeface="+mj-lt"/>
                <a:cs typeface="Arial" panose="020B0604020202020204" pitchFamily="34" charset="0"/>
              </a:rPr>
              <a:t>Office of Health &amp; Human </a:t>
            </a:r>
            <a:r>
              <a:rPr lang="en-US" sz="3200" b="1">
                <a:latin typeface="+mj-lt"/>
                <a:cs typeface="Arial" panose="020B0604020202020204" pitchFamily="34" charset="0"/>
              </a:rPr>
              <a:t>Services </a:t>
            </a:r>
            <a:r>
              <a:rPr lang="en-US" sz="3200" b="1" smtClean="0">
                <a:latin typeface="+mj-lt"/>
                <a:cs typeface="Arial" panose="020B0604020202020204" pitchFamily="34" charset="0"/>
              </a:rPr>
              <a:t/>
            </a:r>
            <a:br>
              <a:rPr lang="en-US" sz="3200" b="1" smtClean="0">
                <a:latin typeface="+mj-lt"/>
                <a:cs typeface="Arial" panose="020B0604020202020204" pitchFamily="34" charset="0"/>
              </a:rPr>
            </a:br>
            <a:r>
              <a:rPr lang="en-US" sz="3200" b="1" smtClean="0">
                <a:latin typeface="+mj-lt"/>
                <a:cs typeface="Arial" panose="020B0604020202020204" pitchFamily="34" charset="0"/>
              </a:rPr>
              <a:t>and </a:t>
            </a:r>
            <a:r>
              <a:rPr lang="en-US" sz="3200" b="1" dirty="0" smtClean="0">
                <a:latin typeface="+mj-lt"/>
                <a:cs typeface="Arial" panose="020B0604020202020204" pitchFamily="34" charset="0"/>
              </a:rPr>
              <a:t>Executive Office of Education Highlights</a:t>
            </a:r>
            <a:r>
              <a:rPr lang="en-US" sz="3200" b="1" dirty="0">
                <a:latin typeface="+mj-lt"/>
                <a:cs typeface="Arial" panose="020B0604020202020204" pitchFamily="34" charset="0"/>
              </a:rPr>
              <a:t/>
            </a:r>
            <a:br>
              <a:rPr lang="en-US" sz="3200" b="1" dirty="0">
                <a:latin typeface="+mj-lt"/>
                <a:cs typeface="Arial" panose="020B0604020202020204" pitchFamily="34" charset="0"/>
              </a:rPr>
            </a:br>
            <a:endParaRPr lang="en-US" sz="3200" b="1" dirty="0">
              <a:latin typeface="+mj-lt"/>
              <a:cs typeface="Arial" panose="020B0604020202020204" pitchFamily="34" charset="0"/>
            </a:endParaRPr>
          </a:p>
        </p:txBody>
      </p:sp>
      <p:sp>
        <p:nvSpPr>
          <p:cNvPr id="19" name="TitleTopPlaceholder"/>
          <p:cNvSpPr>
            <a:spLocks noChangeArrowheads="1"/>
          </p:cNvSpPr>
          <p:nvPr/>
        </p:nvSpPr>
        <p:spPr bwMode="auto">
          <a:xfrm>
            <a:off x="0" y="3245970"/>
            <a:ext cx="9144000" cy="436455"/>
          </a:xfrm>
          <a:prstGeom prst="rect">
            <a:avLst/>
          </a:prstGeom>
          <a:ln>
            <a:headEnd/>
            <a:tailEnd/>
          </a:ln>
          <a:extLst/>
        </p:spPr>
        <p:style>
          <a:lnRef idx="1">
            <a:schemeClr val="accent1"/>
          </a:lnRef>
          <a:fillRef idx="3">
            <a:schemeClr val="accent1"/>
          </a:fillRef>
          <a:effectRef idx="2">
            <a:schemeClr val="accent1"/>
          </a:effectRef>
          <a:fontRef idx="minor">
            <a:schemeClr val="lt1"/>
          </a:fontRef>
        </p:style>
        <p:txBody>
          <a:bodyPr wrap="none" lIns="93296" tIns="46648" rIns="93296" bIns="46648" anchor="ctr"/>
          <a:lstStyle/>
          <a:p>
            <a:endParaRPr lang="en-US" dirty="0">
              <a:latin typeface="+mn-lt"/>
            </a:endParaRPr>
          </a:p>
        </p:txBody>
      </p:sp>
      <p:sp>
        <p:nvSpPr>
          <p:cNvPr id="12" name="TitleTopPlaceholder"/>
          <p:cNvSpPr>
            <a:spLocks noChangeArrowheads="1"/>
          </p:cNvSpPr>
          <p:nvPr/>
        </p:nvSpPr>
        <p:spPr bwMode="auto">
          <a:xfrm>
            <a:off x="0" y="3143220"/>
            <a:ext cx="9144000" cy="102750"/>
          </a:xfrm>
          <a:prstGeom prst="rect">
            <a:avLst/>
          </a:prstGeom>
          <a:gradFill flip="none" rotWithShape="1">
            <a:gsLst>
              <a:gs pos="0">
                <a:srgbClr val="F9F949">
                  <a:tint val="66000"/>
                  <a:satMod val="160000"/>
                </a:srgbClr>
              </a:gs>
              <a:gs pos="50000">
                <a:srgbClr val="F9F949">
                  <a:tint val="44500"/>
                  <a:satMod val="160000"/>
                </a:srgbClr>
              </a:gs>
              <a:gs pos="100000">
                <a:srgbClr val="F9F949">
                  <a:tint val="23500"/>
                  <a:satMod val="160000"/>
                </a:srgbClr>
              </a:gs>
            </a:gsLst>
            <a:lin ang="8100000" scaled="1"/>
            <a:tileRect/>
          </a:gradFill>
          <a:ln>
            <a:headEnd/>
            <a:tailEnd/>
          </a:ln>
          <a:extLst/>
        </p:spPr>
        <p:style>
          <a:lnRef idx="1">
            <a:schemeClr val="accent1"/>
          </a:lnRef>
          <a:fillRef idx="2">
            <a:schemeClr val="accent1"/>
          </a:fillRef>
          <a:effectRef idx="1">
            <a:schemeClr val="accent1"/>
          </a:effectRef>
          <a:fontRef idx="minor">
            <a:schemeClr val="dk1"/>
          </a:fontRef>
        </p:style>
        <p:txBody>
          <a:bodyPr wrap="none" lIns="93296" tIns="46648" rIns="93296" bIns="46648" anchor="ctr"/>
          <a:lstStyle/>
          <a:p>
            <a:endParaRPr lang="en-US" dirty="0">
              <a:latin typeface="+mn-lt"/>
            </a:endParaRPr>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4816" y="2105612"/>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5" name="Rectangle 4"/>
          <p:cNvSpPr/>
          <p:nvPr/>
        </p:nvSpPr>
        <p:spPr>
          <a:xfrm>
            <a:off x="2362200" y="4038600"/>
            <a:ext cx="5562600" cy="923330"/>
          </a:xfrm>
          <a:prstGeom prst="rect">
            <a:avLst/>
          </a:prstGeom>
        </p:spPr>
        <p:txBody>
          <a:bodyPr wrap="square">
            <a:spAutoFit/>
          </a:bodyPr>
          <a:lstStyle/>
          <a:p>
            <a:r>
              <a:rPr lang="en-US" b="1" dirty="0" smtClean="0">
                <a:latin typeface="+mj-lt"/>
                <a:cs typeface="Arial" panose="020B0604020202020204" pitchFamily="34" charset="0"/>
              </a:rPr>
              <a:t>FY2020 </a:t>
            </a:r>
            <a:r>
              <a:rPr lang="en-US" b="1" dirty="0">
                <a:latin typeface="+mj-lt"/>
                <a:cs typeface="Arial" panose="020B0604020202020204" pitchFamily="34" charset="0"/>
              </a:rPr>
              <a:t>Budget </a:t>
            </a:r>
            <a:r>
              <a:rPr lang="en-US" b="1" dirty="0" smtClean="0">
                <a:latin typeface="+mj-lt"/>
                <a:cs typeface="Arial" panose="020B0604020202020204" pitchFamily="34" charset="0"/>
              </a:rPr>
              <a:t>Proposal</a:t>
            </a:r>
          </a:p>
          <a:p>
            <a:endParaRPr lang="en-US" b="1" dirty="0">
              <a:latin typeface="+mj-lt"/>
              <a:cs typeface="Arial" panose="020B0604020202020204" pitchFamily="34" charset="0"/>
            </a:endParaRPr>
          </a:p>
          <a:p>
            <a:r>
              <a:rPr lang="en-US" b="1" dirty="0" smtClean="0">
                <a:latin typeface="+mj-lt"/>
                <a:cs typeface="Arial" panose="020B0604020202020204" pitchFamily="34" charset="0"/>
              </a:rPr>
              <a:t>February 6, 2019</a:t>
            </a:r>
            <a:endParaRPr lang="en-US" dirty="0">
              <a:latin typeface="+mj-lt"/>
            </a:endParaRPr>
          </a:p>
        </p:txBody>
      </p:sp>
      <p:sp>
        <p:nvSpPr>
          <p:cNvPr id="2" name="Slide Number Placeholder 1"/>
          <p:cNvSpPr>
            <a:spLocks noGrp="1"/>
          </p:cNvSpPr>
          <p:nvPr>
            <p:ph type="sldNum" sz="quarter" idx="11"/>
          </p:nvPr>
        </p:nvSpPr>
        <p:spPr/>
        <p:txBody>
          <a:bodyPr/>
          <a:lstStyle/>
          <a:p>
            <a:fld id="{FB5E0D0A-E2A0-4BB8-851E-E70E257C4102}" type="slidenum">
              <a:rPr lang="en-US" smtClean="0"/>
              <a:t>1</a:t>
            </a:fld>
            <a:endParaRPr lang="en-US" dirty="0"/>
          </a:p>
        </p:txBody>
      </p:sp>
    </p:spTree>
    <p:extLst>
      <p:ext uri="{BB962C8B-B14F-4D97-AF65-F5344CB8AC3E}">
        <p14:creationId xmlns:p14="http://schemas.microsoft.com/office/powerpoint/2010/main" val="4143707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0"/>
            <a:ext cx="8153400" cy="609600"/>
          </a:xfrm>
        </p:spPr>
        <p:txBody>
          <a:bodyPr>
            <a:normAutofit/>
          </a:bodyPr>
          <a:lstStyle/>
          <a:p>
            <a:pPr algn="l"/>
            <a:r>
              <a:rPr lang="en-US" sz="2400" b="1" dirty="0">
                <a:latin typeface="+mj-lt"/>
                <a:cs typeface="Arial" panose="020B0604020202020204" pitchFamily="34" charset="0"/>
              </a:rPr>
              <a:t>Secretariat </a:t>
            </a:r>
            <a:r>
              <a:rPr lang="en-US" sz="2400" b="1" dirty="0" smtClean="0">
                <a:latin typeface="+mj-lt"/>
                <a:cs typeface="Arial" panose="020B0604020202020204" pitchFamily="34" charset="0"/>
              </a:rPr>
              <a:t>FY20 </a:t>
            </a:r>
            <a:r>
              <a:rPr lang="en-US" sz="2400" b="1" dirty="0">
                <a:latin typeface="+mj-lt"/>
                <a:cs typeface="Arial" panose="020B0604020202020204" pitchFamily="34" charset="0"/>
              </a:rPr>
              <a:t>Budget Summary – Spending</a:t>
            </a:r>
            <a:endParaRPr lang="en-US" sz="2400" b="1" dirty="0">
              <a:solidFill>
                <a:srgbClr val="FF0000"/>
              </a:solidFill>
              <a:latin typeface="+mj-lt"/>
              <a:cs typeface="Arial" panose="020B0604020202020204" pitchFamily="34" charset="0"/>
            </a:endParaRPr>
          </a:p>
        </p:txBody>
      </p:sp>
      <p:sp>
        <p:nvSpPr>
          <p:cNvPr id="7" name="Slide Number Placeholder 6"/>
          <p:cNvSpPr>
            <a:spLocks noGrp="1"/>
          </p:cNvSpPr>
          <p:nvPr>
            <p:ph type="sldNum" sz="quarter" idx="11"/>
          </p:nvPr>
        </p:nvSpPr>
        <p:spPr/>
        <p:txBody>
          <a:bodyPr/>
          <a:lstStyle/>
          <a:p>
            <a:fld id="{FB5E0D0A-E2A0-4BB8-851E-E70E257C4102}" type="slidenum">
              <a:rPr lang="en-US" smtClean="0"/>
              <a:t>2</a:t>
            </a:fld>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63688"/>
            <a:ext cx="8686800" cy="373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7202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0"/>
            <a:ext cx="8153400" cy="609600"/>
          </a:xfrm>
        </p:spPr>
        <p:txBody>
          <a:bodyPr>
            <a:normAutofit/>
          </a:bodyPr>
          <a:lstStyle/>
          <a:p>
            <a:pPr algn="l"/>
            <a:r>
              <a:rPr lang="en-US" sz="2400" b="1" dirty="0" smtClean="0">
                <a:latin typeface="+mj-lt"/>
                <a:cs typeface="Arial" panose="020B0604020202020204" pitchFamily="34" charset="0"/>
              </a:rPr>
              <a:t>FY20 H.1 </a:t>
            </a:r>
            <a:r>
              <a:rPr lang="en-US" sz="2400" b="1" dirty="0">
                <a:latin typeface="+mj-lt"/>
                <a:cs typeface="Arial" panose="020B0604020202020204" pitchFamily="34" charset="0"/>
              </a:rPr>
              <a:t>– Across the Secretariat</a:t>
            </a:r>
          </a:p>
        </p:txBody>
      </p:sp>
      <p:sp>
        <p:nvSpPr>
          <p:cNvPr id="3" name="Subtitle 2"/>
          <p:cNvSpPr>
            <a:spLocks noGrp="1"/>
          </p:cNvSpPr>
          <p:nvPr>
            <p:ph type="subTitle" idx="1"/>
          </p:nvPr>
        </p:nvSpPr>
        <p:spPr>
          <a:xfrm>
            <a:off x="609600" y="990600"/>
            <a:ext cx="8077200" cy="5334000"/>
          </a:xfrm>
        </p:spPr>
        <p:txBody>
          <a:bodyPr>
            <a:noAutofit/>
          </a:bodyPr>
          <a:lstStyle/>
          <a:p>
            <a:pPr algn="l"/>
            <a:r>
              <a:rPr lang="en-US" sz="1600" b="1" dirty="0">
                <a:solidFill>
                  <a:schemeClr val="tx2"/>
                </a:solidFill>
                <a:cs typeface="Arial" panose="020B0604020202020204" pitchFamily="34" charset="0"/>
              </a:rPr>
              <a:t>House </a:t>
            </a:r>
            <a:r>
              <a:rPr lang="en-US" sz="1600" b="1" dirty="0" smtClean="0">
                <a:solidFill>
                  <a:schemeClr val="tx2"/>
                </a:solidFill>
                <a:cs typeface="Arial" panose="020B0604020202020204" pitchFamily="34" charset="0"/>
              </a:rPr>
              <a:t>1 </a:t>
            </a:r>
            <a:r>
              <a:rPr lang="en-US" sz="1600" b="1" dirty="0">
                <a:solidFill>
                  <a:schemeClr val="tx2"/>
                </a:solidFill>
                <a:cs typeface="Arial" panose="020B0604020202020204" pitchFamily="34" charset="0"/>
              </a:rPr>
              <a:t>(</a:t>
            </a:r>
            <a:r>
              <a:rPr lang="en-US" sz="1600" b="1" dirty="0" smtClean="0">
                <a:solidFill>
                  <a:schemeClr val="tx2"/>
                </a:solidFill>
                <a:cs typeface="Arial" panose="020B0604020202020204" pitchFamily="34" charset="0"/>
              </a:rPr>
              <a:t>H.1) Budget</a:t>
            </a:r>
          </a:p>
          <a:p>
            <a:pPr marL="285750" indent="-285750" algn="l">
              <a:buFont typeface="Arial" panose="020B0604020202020204" pitchFamily="34" charset="0"/>
              <a:buChar char="•"/>
            </a:pPr>
            <a:r>
              <a:rPr lang="en-US" sz="1400" dirty="0">
                <a:solidFill>
                  <a:srgbClr val="2F5897"/>
                </a:solidFill>
                <a:cs typeface="Arial" panose="020B0604020202020204" pitchFamily="34" charset="0"/>
              </a:rPr>
              <a:t>H.1 funds HHS at $23.178 B, a $</a:t>
            </a:r>
            <a:r>
              <a:rPr lang="en-US" sz="1400" dirty="0" smtClean="0">
                <a:solidFill>
                  <a:srgbClr val="2F5897"/>
                </a:solidFill>
                <a:cs typeface="Arial" panose="020B0604020202020204" pitchFamily="34" charset="0"/>
              </a:rPr>
              <a:t>179.1 </a:t>
            </a:r>
            <a:r>
              <a:rPr lang="en-US" sz="1400" dirty="0">
                <a:solidFill>
                  <a:srgbClr val="2F5897"/>
                </a:solidFill>
                <a:cs typeface="Arial" panose="020B0604020202020204" pitchFamily="34" charset="0"/>
              </a:rPr>
              <a:t>M (.8%) increase above FY19 spending and a </a:t>
            </a:r>
            <a:br>
              <a:rPr lang="en-US" sz="1400" dirty="0">
                <a:solidFill>
                  <a:srgbClr val="2F5897"/>
                </a:solidFill>
                <a:cs typeface="Arial" panose="020B0604020202020204" pitchFamily="34" charset="0"/>
              </a:rPr>
            </a:br>
            <a:r>
              <a:rPr lang="en-US" sz="1400" dirty="0">
                <a:solidFill>
                  <a:srgbClr val="2F5897"/>
                </a:solidFill>
                <a:cs typeface="Arial" panose="020B0604020202020204" pitchFamily="34" charset="0"/>
              </a:rPr>
              <a:t>$</a:t>
            </a:r>
            <a:r>
              <a:rPr lang="en-US" sz="1400" dirty="0" smtClean="0">
                <a:solidFill>
                  <a:srgbClr val="2F5897"/>
                </a:solidFill>
                <a:cs typeface="Arial" panose="020B0604020202020204" pitchFamily="34" charset="0"/>
              </a:rPr>
              <a:t>537.3  </a:t>
            </a:r>
            <a:r>
              <a:rPr lang="en-US" sz="1400" dirty="0">
                <a:solidFill>
                  <a:srgbClr val="2F5897"/>
                </a:solidFill>
                <a:cs typeface="Arial" panose="020B0604020202020204" pitchFamily="34" charset="0"/>
              </a:rPr>
              <a:t>M (+2.4%) increase above FY19 GAA</a:t>
            </a:r>
          </a:p>
          <a:p>
            <a:pPr algn="l">
              <a:spcBef>
                <a:spcPts val="0"/>
              </a:spcBef>
              <a:spcAft>
                <a:spcPts val="600"/>
              </a:spcAft>
              <a:buClr>
                <a:srgbClr val="000000"/>
              </a:buClr>
            </a:pPr>
            <a:endParaRPr lang="en-US" sz="1400" dirty="0" smtClean="0">
              <a:solidFill>
                <a:schemeClr val="tx2"/>
              </a:solidFill>
              <a:cs typeface="Arial" panose="020B0604020202020204" pitchFamily="34" charset="0"/>
            </a:endParaRPr>
          </a:p>
          <a:p>
            <a:pPr algn="l">
              <a:spcBef>
                <a:spcPts val="0"/>
              </a:spcBef>
              <a:spcAft>
                <a:spcPts val="600"/>
              </a:spcAft>
              <a:buClr>
                <a:srgbClr val="000000"/>
              </a:buClr>
            </a:pPr>
            <a:r>
              <a:rPr lang="en-US" sz="1400" b="1" dirty="0" smtClean="0">
                <a:solidFill>
                  <a:schemeClr val="tx2"/>
                </a:solidFill>
                <a:cs typeface="Arial" panose="020B0604020202020204" pitchFamily="34" charset="0"/>
              </a:rPr>
              <a:t>H.1 Budget Highlights</a:t>
            </a: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Maintains MassHealth </a:t>
            </a:r>
            <a:r>
              <a:rPr lang="en-US" sz="1400" dirty="0">
                <a:solidFill>
                  <a:srgbClr val="2F5897"/>
                </a:solidFill>
                <a:cs typeface="Arial" panose="020B0604020202020204" pitchFamily="34" charset="0"/>
              </a:rPr>
              <a:t>program without reducing benefits</a:t>
            </a: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Increases funding to combat opioid epidemic by an additional $23.8 M over FY19 across EOHHS Agencies</a:t>
            </a:r>
            <a:endParaRPr lang="en-US" sz="1400" dirty="0">
              <a:solidFill>
                <a:srgbClr val="2F5897"/>
              </a:solidFill>
              <a:cs typeface="Arial" panose="020B0604020202020204" pitchFamily="34" charset="0"/>
            </a:endParaRP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Expands the eligibility of the Medicare Savings Program  (MSP) which will reduce out of pocket medical expenses for seniors by generating more than $100 M in Medicare prescription drug subsidies at a $7 M net annual cost to the Commonwealth</a:t>
            </a:r>
            <a:endParaRPr lang="en-US" sz="1400" dirty="0">
              <a:solidFill>
                <a:srgbClr val="2F5897"/>
              </a:solidFill>
              <a:cs typeface="Arial" panose="020B0604020202020204" pitchFamily="34" charset="0"/>
            </a:endParaRP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Fully </a:t>
            </a:r>
            <a:r>
              <a:rPr lang="en-US" sz="1400" dirty="0">
                <a:solidFill>
                  <a:srgbClr val="2F5897"/>
                </a:solidFill>
                <a:cs typeface="Arial" panose="020B0604020202020204" pitchFamily="34" charset="0"/>
              </a:rPr>
              <a:t>funds Turning 22 classes at DDS and smaller disability agencies</a:t>
            </a:r>
          </a:p>
          <a:p>
            <a:pPr marL="285750" indent="-285750" algn="l">
              <a:buClr>
                <a:srgbClr val="000000"/>
              </a:buClr>
              <a:buFont typeface="Arial" pitchFamily="34" charset="0"/>
              <a:buChar char="•"/>
            </a:pPr>
            <a:r>
              <a:rPr lang="en-US" sz="1400" dirty="0">
                <a:solidFill>
                  <a:srgbClr val="2F5897"/>
                </a:solidFill>
                <a:cs typeface="Arial" panose="020B0604020202020204" pitchFamily="34" charset="0"/>
              </a:rPr>
              <a:t>Maintains MRC core services despite reduction in federal funding and federal audit findings (audit dates October 1, 2013 through September 30, 2016)</a:t>
            </a: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Chapter </a:t>
            </a:r>
            <a:r>
              <a:rPr lang="en-US" sz="1400" dirty="0">
                <a:solidFill>
                  <a:srgbClr val="2F5897"/>
                </a:solidFill>
                <a:cs typeface="Arial" panose="020B0604020202020204" pitchFamily="34" charset="0"/>
              </a:rPr>
              <a:t>257 </a:t>
            </a:r>
            <a:r>
              <a:rPr lang="en-US" sz="1400" dirty="0" smtClean="0">
                <a:solidFill>
                  <a:srgbClr val="2F5897"/>
                </a:solidFill>
                <a:cs typeface="Arial" panose="020B0604020202020204" pitchFamily="34" charset="0"/>
              </a:rPr>
              <a:t>funding for </a:t>
            </a:r>
            <a:r>
              <a:rPr lang="en-US" sz="1400" dirty="0">
                <a:solidFill>
                  <a:srgbClr val="2F5897"/>
                </a:solidFill>
                <a:cs typeface="Arial" panose="020B0604020202020204" pitchFamily="34" charset="0"/>
              </a:rPr>
              <a:t>human service provider rate review</a:t>
            </a:r>
          </a:p>
          <a:p>
            <a:pPr marL="285750" indent="-285750" algn="l">
              <a:buClr>
                <a:srgbClr val="000000"/>
              </a:buClr>
              <a:buFont typeface="Arial" pitchFamily="34" charset="0"/>
              <a:buChar char="•"/>
            </a:pPr>
            <a:r>
              <a:rPr lang="en-US" sz="1400" dirty="0">
                <a:solidFill>
                  <a:srgbClr val="2F5897"/>
                </a:solidFill>
                <a:cs typeface="Arial" panose="020B0604020202020204" pitchFamily="34" charset="0"/>
              </a:rPr>
              <a:t>Revises DTA benefit structures to better align with other public benefit programs, simplify the grant structure, </a:t>
            </a:r>
            <a:r>
              <a:rPr lang="en-US" sz="1400" dirty="0" smtClean="0">
                <a:solidFill>
                  <a:srgbClr val="2F5897"/>
                </a:solidFill>
                <a:cs typeface="Arial" panose="020B0604020202020204" pitchFamily="34" charset="0"/>
              </a:rPr>
              <a:t>lifts the family cap and </a:t>
            </a:r>
            <a:r>
              <a:rPr lang="en-US" sz="1400" dirty="0">
                <a:solidFill>
                  <a:srgbClr val="2F5897"/>
                </a:solidFill>
                <a:cs typeface="Arial" panose="020B0604020202020204" pitchFamily="34" charset="0"/>
              </a:rPr>
              <a:t>increase incentives to </a:t>
            </a:r>
            <a:r>
              <a:rPr lang="en-US" sz="1400" dirty="0" smtClean="0">
                <a:solidFill>
                  <a:srgbClr val="2F5897"/>
                </a:solidFill>
                <a:cs typeface="Arial" panose="020B0604020202020204" pitchFamily="34" charset="0"/>
              </a:rPr>
              <a:t>work</a:t>
            </a: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Increases Safe and Successful Youth Initiative to include young women and high need communities</a:t>
            </a: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Increases funding for Sexual Assault and Domestic Violence prevention</a:t>
            </a:r>
          </a:p>
          <a:p>
            <a:pPr marL="285750" indent="-285750" algn="l">
              <a:buClr>
                <a:srgbClr val="000000"/>
              </a:buClr>
              <a:buFont typeface="Arial" pitchFamily="34" charset="0"/>
              <a:buChar char="•"/>
            </a:pPr>
            <a:r>
              <a:rPr lang="en-US" sz="1400" dirty="0" smtClean="0">
                <a:solidFill>
                  <a:srgbClr val="2F5897"/>
                </a:solidFill>
                <a:cs typeface="Arial" panose="020B0604020202020204" pitchFamily="34" charset="0"/>
              </a:rPr>
              <a:t>Increased rates for chapter </a:t>
            </a:r>
            <a:r>
              <a:rPr lang="en-US" sz="1400" smtClean="0">
                <a:solidFill>
                  <a:srgbClr val="2F5897"/>
                </a:solidFill>
                <a:cs typeface="Arial" panose="020B0604020202020204" pitchFamily="34" charset="0"/>
              </a:rPr>
              <a:t>766 schools by $2.2 M (2.63%)</a:t>
            </a:r>
            <a:endParaRPr lang="en-US" sz="1400" dirty="0">
              <a:solidFill>
                <a:srgbClr val="2F5897"/>
              </a:solidFill>
              <a:cs typeface="Arial" panose="020B0604020202020204" pitchFamily="34" charset="0"/>
            </a:endParaRPr>
          </a:p>
          <a:p>
            <a:pPr marL="285750" indent="-285750" algn="l">
              <a:buFont typeface="Arial" panose="020B0604020202020204" pitchFamily="34" charset="0"/>
              <a:buChar char="•"/>
            </a:pPr>
            <a:endParaRPr lang="en-US" sz="700" dirty="0">
              <a:solidFill>
                <a:schemeClr val="tx2"/>
              </a:solidFill>
              <a:cs typeface="Arial" panose="020B0604020202020204" pitchFamily="34" charset="0"/>
            </a:endParaRPr>
          </a:p>
          <a:p>
            <a:pPr marL="285750" indent="-285750" algn="l">
              <a:buFont typeface="Arial" panose="020B0604020202020204" pitchFamily="34" charset="0"/>
              <a:buChar char="•"/>
            </a:pPr>
            <a:endParaRPr lang="en-US" sz="700" u="sng" dirty="0">
              <a:solidFill>
                <a:schemeClr val="tx2"/>
              </a:solidFill>
              <a:cs typeface="Arial" panose="020B0604020202020204" pitchFamily="34" charset="0"/>
            </a:endParaRPr>
          </a:p>
          <a:p>
            <a:pPr algn="l"/>
            <a:endParaRPr lang="en-US" sz="1400" b="1" dirty="0">
              <a:solidFill>
                <a:schemeClr val="tx2"/>
              </a:solidFill>
              <a:cs typeface="Arial" panose="020B0604020202020204" pitchFamily="34" charset="0"/>
            </a:endParaRPr>
          </a:p>
        </p:txBody>
      </p:sp>
      <p:sp>
        <p:nvSpPr>
          <p:cNvPr id="7" name="Slide Number Placeholder 6"/>
          <p:cNvSpPr>
            <a:spLocks noGrp="1"/>
          </p:cNvSpPr>
          <p:nvPr>
            <p:ph type="sldNum" sz="quarter" idx="11"/>
          </p:nvPr>
        </p:nvSpPr>
        <p:spPr/>
        <p:txBody>
          <a:bodyPr/>
          <a:lstStyle/>
          <a:p>
            <a:fld id="{FB5E0D0A-E2A0-4BB8-851E-E70E257C4102}" type="slidenum">
              <a:rPr lang="en-US" smtClean="0"/>
              <a:t>3</a:t>
            </a:fld>
            <a:endParaRPr lang="en-US" dirty="0"/>
          </a:p>
        </p:txBody>
      </p:sp>
      <p:sp>
        <p:nvSpPr>
          <p:cNvPr id="6" name="Date Placeholder 2"/>
          <p:cNvSpPr txBox="1">
            <a:spLocks/>
          </p:cNvSpPr>
          <p:nvPr/>
        </p:nvSpPr>
        <p:spPr>
          <a:xfrm>
            <a:off x="3276600" y="6400800"/>
            <a:ext cx="2590800" cy="365125"/>
          </a:xfrm>
          <a:prstGeom prst="rect">
            <a:avLst/>
          </a:prstGeom>
        </p:spPr>
        <p:txBody>
          <a:bodyPr vert="horz" lIns="91440" tIns="45720" rIns="45720" bIns="45720" rtlCol="0" anchor="ctr"/>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7A16BA9-36A4-4809-8517-82EF631ABA9F}" type="datetime2">
              <a:rPr lang="en-US" smtClean="0"/>
              <a:pPr algn="ctr"/>
              <a:t>Monday, February 04, 2019</a:t>
            </a:fld>
            <a:endParaRPr lang="en-US" dirty="0"/>
          </a:p>
        </p:txBody>
      </p:sp>
    </p:spTree>
    <p:extLst>
      <p:ext uri="{BB962C8B-B14F-4D97-AF65-F5344CB8AC3E}">
        <p14:creationId xmlns:p14="http://schemas.microsoft.com/office/powerpoint/2010/main" val="2345393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0"/>
            <a:ext cx="8153400" cy="609600"/>
          </a:xfrm>
        </p:spPr>
        <p:txBody>
          <a:bodyPr>
            <a:normAutofit/>
          </a:bodyPr>
          <a:lstStyle/>
          <a:p>
            <a:pPr algn="l"/>
            <a:r>
              <a:rPr lang="en-US" sz="2400" b="1" dirty="0">
                <a:latin typeface="+mj-lt"/>
                <a:cs typeface="Arial" panose="020B0604020202020204" pitchFamily="34" charset="0"/>
              </a:rPr>
              <a:t>Department of Developmental Services (DDS) </a:t>
            </a:r>
          </a:p>
        </p:txBody>
      </p:sp>
      <p:sp>
        <p:nvSpPr>
          <p:cNvPr id="3" name="Subtitle 2"/>
          <p:cNvSpPr>
            <a:spLocks noGrp="1"/>
          </p:cNvSpPr>
          <p:nvPr>
            <p:ph type="subTitle" idx="1"/>
          </p:nvPr>
        </p:nvSpPr>
        <p:spPr>
          <a:xfrm>
            <a:off x="685800" y="990600"/>
            <a:ext cx="8077200" cy="5257800"/>
          </a:xfrm>
        </p:spPr>
        <p:txBody>
          <a:bodyPr>
            <a:noAutofit/>
          </a:bodyPr>
          <a:lstStyle/>
          <a:p>
            <a:pPr lvl="0" algn="l"/>
            <a:r>
              <a:rPr lang="en-US" sz="1600" b="1" dirty="0">
                <a:solidFill>
                  <a:schemeClr val="tx2"/>
                </a:solidFill>
                <a:cs typeface="Arial" panose="020B0604020202020204" pitchFamily="34" charset="0"/>
              </a:rPr>
              <a:t>Agency Summary</a:t>
            </a:r>
          </a:p>
          <a:p>
            <a:pPr lvl="0" algn="l"/>
            <a:r>
              <a:rPr lang="en-US" sz="1400" dirty="0" smtClean="0">
                <a:solidFill>
                  <a:schemeClr val="tx2"/>
                </a:solidFill>
                <a:cs typeface="Arial" panose="020B0604020202020204" pitchFamily="34" charset="0"/>
              </a:rPr>
              <a:t>DDS creates </a:t>
            </a:r>
            <a:r>
              <a:rPr lang="en-US" sz="1400" dirty="0">
                <a:solidFill>
                  <a:schemeClr val="tx2"/>
                </a:solidFill>
                <a:cs typeface="Arial" panose="020B0604020202020204" pitchFamily="34" charset="0"/>
              </a:rPr>
              <a:t>opportunities for individuals with intellectual disabilities to participate in and contribute meaningfully to their communities. DDS provides specialized services and supports approximately </a:t>
            </a:r>
            <a:r>
              <a:rPr lang="en-US" sz="1400" dirty="0" smtClean="0">
                <a:solidFill>
                  <a:schemeClr val="tx2"/>
                </a:solidFill>
                <a:cs typeface="Arial" panose="020B0604020202020204" pitchFamily="34" charset="0"/>
              </a:rPr>
              <a:t>41,000 </a:t>
            </a:r>
            <a:r>
              <a:rPr lang="en-US" sz="1400" dirty="0">
                <a:solidFill>
                  <a:schemeClr val="tx2"/>
                </a:solidFill>
                <a:cs typeface="Arial" panose="020B0604020202020204" pitchFamily="34" charset="0"/>
              </a:rPr>
              <a:t>adults and children with intellectual and developmental disabilities including those with Autism Spectrum Disorder. DDS also provides residential services to individuals with acquired brain injury. Services include day and employment, residential, family support, and transportation. Services through state operated facilities, 261community-based state operated program, and with more than 255 private provider agencies. </a:t>
            </a:r>
          </a:p>
          <a:p>
            <a:pPr lvl="0" algn="l"/>
            <a:endParaRPr lang="en-US" sz="1200" dirty="0">
              <a:solidFill>
                <a:schemeClr val="tx2"/>
              </a:solidFill>
              <a:latin typeface="Arial" panose="020B0604020202020204" pitchFamily="34" charset="0"/>
              <a:cs typeface="Arial" panose="020B0604020202020204" pitchFamily="34" charset="0"/>
            </a:endParaRPr>
          </a:p>
          <a:p>
            <a:pPr lvl="0" algn="l"/>
            <a:r>
              <a:rPr lang="en-US" sz="1600" b="1" dirty="0" smtClean="0">
                <a:solidFill>
                  <a:schemeClr val="tx2"/>
                </a:solidFill>
                <a:cs typeface="Arial" panose="020B0604020202020204" pitchFamily="34" charset="0"/>
              </a:rPr>
              <a:t>House 1 (H.1) </a:t>
            </a:r>
            <a:r>
              <a:rPr lang="en-US" sz="1600" b="1" dirty="0">
                <a:solidFill>
                  <a:schemeClr val="tx2"/>
                </a:solidFill>
                <a:cs typeface="Arial" panose="020B0604020202020204" pitchFamily="34" charset="0"/>
              </a:rPr>
              <a:t>Budget</a:t>
            </a:r>
          </a:p>
          <a:p>
            <a:pPr algn="l">
              <a:spcBef>
                <a:spcPts val="0"/>
              </a:spcBef>
              <a:spcAft>
                <a:spcPts val="600"/>
              </a:spcAft>
              <a:buClr>
                <a:srgbClr val="000000"/>
              </a:buClr>
            </a:pPr>
            <a:r>
              <a:rPr lang="en-US" sz="1400" dirty="0">
                <a:solidFill>
                  <a:schemeClr val="tx2"/>
                </a:solidFill>
                <a:cs typeface="Arial" panose="020B0604020202020204" pitchFamily="34" charset="0"/>
              </a:rPr>
              <a:t>The </a:t>
            </a:r>
            <a:r>
              <a:rPr lang="en-US" sz="1400" dirty="0" smtClean="0">
                <a:solidFill>
                  <a:schemeClr val="tx2"/>
                </a:solidFill>
                <a:cs typeface="Arial" panose="020B0604020202020204" pitchFamily="34" charset="0"/>
              </a:rPr>
              <a:t>H.1 </a:t>
            </a:r>
            <a:r>
              <a:rPr lang="en-US" sz="1400" dirty="0">
                <a:solidFill>
                  <a:schemeClr val="tx2"/>
                </a:solidFill>
                <a:cs typeface="Arial" panose="020B0604020202020204" pitchFamily="34" charset="0"/>
              </a:rPr>
              <a:t>budget funds DDS at $2.074 B, a $107.9 M </a:t>
            </a:r>
            <a:r>
              <a:rPr lang="en-US" sz="1400" dirty="0" smtClean="0">
                <a:solidFill>
                  <a:schemeClr val="tx2"/>
                </a:solidFill>
                <a:cs typeface="Arial" panose="020B0604020202020204" pitchFamily="34" charset="0"/>
              </a:rPr>
              <a:t>(+5.5%) </a:t>
            </a:r>
            <a:r>
              <a:rPr lang="en-US" sz="1400" dirty="0">
                <a:solidFill>
                  <a:schemeClr val="tx2"/>
                </a:solidFill>
                <a:cs typeface="Arial" panose="020B0604020202020204" pitchFamily="34" charset="0"/>
              </a:rPr>
              <a:t>increase above FY19 spending and a </a:t>
            </a:r>
            <a:r>
              <a:rPr lang="en-US" sz="1400" dirty="0" smtClean="0">
                <a:solidFill>
                  <a:schemeClr val="tx2"/>
                </a:solidFill>
                <a:cs typeface="Arial" panose="020B0604020202020204" pitchFamily="34" charset="0"/>
              </a:rPr>
              <a:t>$</a:t>
            </a:r>
            <a:r>
              <a:rPr lang="en-US" sz="1400" dirty="0">
                <a:solidFill>
                  <a:schemeClr val="tx2"/>
                </a:solidFill>
                <a:cs typeface="Arial" panose="020B0604020202020204" pitchFamily="34" charset="0"/>
              </a:rPr>
              <a:t>148.3 M </a:t>
            </a:r>
            <a:r>
              <a:rPr lang="en-US" sz="1400" dirty="0" smtClean="0">
                <a:solidFill>
                  <a:schemeClr val="tx2"/>
                </a:solidFill>
                <a:cs typeface="Arial" panose="020B0604020202020204" pitchFamily="34" charset="0"/>
              </a:rPr>
              <a:t>(+7.7%) </a:t>
            </a:r>
            <a:r>
              <a:rPr lang="en-US" sz="1400" dirty="0">
                <a:solidFill>
                  <a:schemeClr val="tx2"/>
                </a:solidFill>
                <a:cs typeface="Arial" panose="020B0604020202020204" pitchFamily="34" charset="0"/>
              </a:rPr>
              <a:t>increase above FY19 GAA</a:t>
            </a:r>
          </a:p>
          <a:p>
            <a:pPr lvl="0" algn="l"/>
            <a:endParaRPr lang="en-US" sz="1200" dirty="0">
              <a:solidFill>
                <a:schemeClr val="tx2"/>
              </a:solidFill>
              <a:latin typeface="Arial" panose="020B0604020202020204" pitchFamily="34" charset="0"/>
              <a:cs typeface="Arial" panose="020B0604020202020204" pitchFamily="34" charset="0"/>
            </a:endParaRPr>
          </a:p>
          <a:p>
            <a:pPr lvl="0" algn="l"/>
            <a:r>
              <a:rPr lang="en-US" sz="1600" b="1" dirty="0" smtClean="0">
                <a:solidFill>
                  <a:schemeClr val="tx2"/>
                </a:solidFill>
                <a:cs typeface="Arial" panose="020B0604020202020204" pitchFamily="34" charset="0"/>
              </a:rPr>
              <a:t>H.1 </a:t>
            </a:r>
            <a:r>
              <a:rPr lang="en-US" sz="1600" b="1" dirty="0">
                <a:solidFill>
                  <a:schemeClr val="tx2"/>
                </a:solidFill>
                <a:cs typeface="Arial" panose="020B0604020202020204" pitchFamily="34" charset="0"/>
              </a:rPr>
              <a:t>Budget Highlights</a:t>
            </a:r>
          </a:p>
          <a:p>
            <a:pPr marL="285750" indent="-285750" algn="l">
              <a:buFont typeface="Arial" panose="020B0604020202020204" pitchFamily="34" charset="0"/>
              <a:buChar char="•"/>
            </a:pPr>
            <a:r>
              <a:rPr lang="en-US" sz="1400" u="sng" dirty="0">
                <a:solidFill>
                  <a:schemeClr val="tx2"/>
                </a:solidFill>
                <a:cs typeface="Arial" panose="020B0604020202020204" pitchFamily="34" charset="0"/>
              </a:rPr>
              <a:t>Turning 22 </a:t>
            </a:r>
            <a:r>
              <a:rPr lang="en-US" sz="1400" dirty="0">
                <a:solidFill>
                  <a:schemeClr val="tx2"/>
                </a:solidFill>
                <a:cs typeface="Arial" panose="020B0604020202020204" pitchFamily="34" charset="0"/>
              </a:rPr>
              <a:t>– </a:t>
            </a:r>
            <a:r>
              <a:rPr lang="en-US" sz="1400" dirty="0" smtClean="0">
                <a:solidFill>
                  <a:schemeClr val="tx2"/>
                </a:solidFill>
                <a:cs typeface="Arial" panose="020B0604020202020204" pitchFamily="34" charset="0"/>
              </a:rPr>
              <a:t>H.1 </a:t>
            </a:r>
            <a:r>
              <a:rPr lang="en-US" sz="1400" dirty="0">
                <a:solidFill>
                  <a:schemeClr val="tx2"/>
                </a:solidFill>
                <a:cs typeface="Arial" panose="020B0604020202020204" pitchFamily="34" charset="0"/>
              </a:rPr>
              <a:t>includes significant </a:t>
            </a:r>
            <a:r>
              <a:rPr lang="en-US" sz="1400" dirty="0" smtClean="0">
                <a:solidFill>
                  <a:schemeClr val="tx2"/>
                </a:solidFill>
                <a:cs typeface="Arial" panose="020B0604020202020204" pitchFamily="34" charset="0"/>
              </a:rPr>
              <a:t>investments for </a:t>
            </a:r>
            <a:r>
              <a:rPr lang="en-US" sz="1400" dirty="0">
                <a:solidFill>
                  <a:schemeClr val="tx2"/>
                </a:solidFill>
                <a:cs typeface="Arial" panose="020B0604020202020204" pitchFamily="34" charset="0"/>
              </a:rPr>
              <a:t>the Department’s Turning 22 </a:t>
            </a:r>
            <a:r>
              <a:rPr lang="en-US" sz="1400" dirty="0" smtClean="0">
                <a:solidFill>
                  <a:schemeClr val="tx2"/>
                </a:solidFill>
                <a:cs typeface="Arial" panose="020B0604020202020204" pitchFamily="34" charset="0"/>
              </a:rPr>
              <a:t>population for the third year in a row</a:t>
            </a:r>
            <a:endParaRPr lang="en-US" sz="1400" dirty="0">
              <a:solidFill>
                <a:schemeClr val="tx2"/>
              </a:solidFill>
              <a:cs typeface="Arial" panose="020B0604020202020204" pitchFamily="34" charset="0"/>
            </a:endParaRPr>
          </a:p>
          <a:p>
            <a:pPr marL="742950" lvl="1" indent="-285750" algn="l">
              <a:buFont typeface="Courier New" panose="02070309020205020404" pitchFamily="49" charset="0"/>
              <a:buChar char="o"/>
            </a:pPr>
            <a:r>
              <a:rPr lang="en-US" sz="1200" dirty="0" smtClean="0">
                <a:solidFill>
                  <a:schemeClr val="tx2"/>
                </a:solidFill>
                <a:cs typeface="Arial" panose="020B0604020202020204" pitchFamily="34" charset="0"/>
              </a:rPr>
              <a:t>Fully funds </a:t>
            </a:r>
            <a:r>
              <a:rPr lang="en-US" sz="1200" dirty="0">
                <a:solidFill>
                  <a:schemeClr val="tx2"/>
                </a:solidFill>
                <a:cs typeface="Arial" panose="020B0604020202020204" pitchFamily="34" charset="0"/>
              </a:rPr>
              <a:t>services for </a:t>
            </a:r>
            <a:r>
              <a:rPr lang="en-US" sz="1200" dirty="0" smtClean="0">
                <a:solidFill>
                  <a:schemeClr val="tx2"/>
                </a:solidFill>
                <a:cs typeface="Arial" panose="020B0604020202020204" pitchFamily="34" charset="0"/>
              </a:rPr>
              <a:t>nearly 1,300 </a:t>
            </a:r>
            <a:r>
              <a:rPr lang="en-US" sz="1200" dirty="0">
                <a:solidFill>
                  <a:schemeClr val="tx2"/>
                </a:solidFill>
                <a:cs typeface="Arial" panose="020B0604020202020204" pitchFamily="34" charset="0"/>
              </a:rPr>
              <a:t>members of FY19 Turning 22 </a:t>
            </a:r>
            <a:r>
              <a:rPr lang="en-US" sz="1200" dirty="0" smtClean="0">
                <a:solidFill>
                  <a:schemeClr val="tx2"/>
                </a:solidFill>
                <a:cs typeface="Arial" panose="020B0604020202020204" pitchFamily="34" charset="0"/>
              </a:rPr>
              <a:t>class ($25 M)</a:t>
            </a:r>
            <a:endParaRPr lang="en-US" sz="1200" dirty="0">
              <a:solidFill>
                <a:schemeClr val="tx2"/>
              </a:solidFill>
              <a:cs typeface="Arial" panose="020B0604020202020204" pitchFamily="34" charset="0"/>
            </a:endParaRPr>
          </a:p>
          <a:p>
            <a:pPr marL="742950" lvl="1" indent="-285750" algn="l">
              <a:buFont typeface="Courier New" panose="02070309020205020404" pitchFamily="49" charset="0"/>
              <a:buChar char="o"/>
            </a:pPr>
            <a:r>
              <a:rPr lang="en-US" sz="1200" dirty="0" smtClean="0">
                <a:solidFill>
                  <a:schemeClr val="tx2"/>
                </a:solidFill>
                <a:cs typeface="Arial" panose="020B0604020202020204" pitchFamily="34" charset="0"/>
              </a:rPr>
              <a:t>$67.3 M </a:t>
            </a:r>
            <a:r>
              <a:rPr lang="en-US" sz="1200" dirty="0">
                <a:solidFill>
                  <a:schemeClr val="tx2"/>
                </a:solidFill>
                <a:cs typeface="Arial" panose="020B0604020202020204" pitchFamily="34" charset="0"/>
              </a:rPr>
              <a:t>increase to fund services </a:t>
            </a:r>
            <a:r>
              <a:rPr lang="en-US" sz="1200" dirty="0" smtClean="0">
                <a:solidFill>
                  <a:schemeClr val="tx2"/>
                </a:solidFill>
                <a:cs typeface="Arial" panose="020B0604020202020204" pitchFamily="34" charset="0"/>
              </a:rPr>
              <a:t>for1,171 members </a:t>
            </a:r>
            <a:r>
              <a:rPr lang="en-US" sz="1200" dirty="0">
                <a:solidFill>
                  <a:schemeClr val="tx2"/>
                </a:solidFill>
                <a:cs typeface="Arial" panose="020B0604020202020204" pitchFamily="34" charset="0"/>
              </a:rPr>
              <a:t>aging out of the Turning 22 class </a:t>
            </a:r>
          </a:p>
          <a:p>
            <a:pPr lvl="0" algn="l"/>
            <a:endParaRPr lang="en-US" sz="2000" b="1" dirty="0">
              <a:solidFill>
                <a:schemeClr val="tx2"/>
              </a:solidFill>
              <a:cs typeface="Arial" panose="020B0604020202020204" pitchFamily="34" charset="0"/>
            </a:endParaRPr>
          </a:p>
          <a:p>
            <a:pPr lvl="0" algn="l"/>
            <a:endParaRPr lang="en-US" sz="2000" dirty="0">
              <a:solidFill>
                <a:schemeClr val="tx2"/>
              </a:solidFill>
              <a:latin typeface="Arial" panose="020B0604020202020204" pitchFamily="34" charset="0"/>
              <a:cs typeface="Arial" panose="020B0604020202020204" pitchFamily="34" charset="0"/>
            </a:endParaRPr>
          </a:p>
          <a:p>
            <a:pPr marL="342900" lvl="0" indent="-342900" algn="l">
              <a:buFont typeface="Arial" pitchFamily="34" charset="0"/>
              <a:buChar char="•"/>
            </a:pPr>
            <a:endParaRPr lang="en-US" sz="2000" b="1" dirty="0">
              <a:solidFill>
                <a:schemeClr val="tx2"/>
              </a:solidFill>
              <a:cs typeface="Arial" panose="020B0604020202020204" pitchFamily="34" charset="0"/>
            </a:endParaRPr>
          </a:p>
          <a:p>
            <a:pPr algn="l"/>
            <a:endParaRPr lang="en-US" sz="2000" dirty="0">
              <a:solidFill>
                <a:schemeClr val="tx2"/>
              </a:solidFill>
              <a:latin typeface="Arial" panose="020B0604020202020204" pitchFamily="34" charset="0"/>
              <a:cs typeface="Arial" panose="020B0604020202020204" pitchFamily="34" charset="0"/>
            </a:endParaRPr>
          </a:p>
        </p:txBody>
      </p:sp>
      <p:sp>
        <p:nvSpPr>
          <p:cNvPr id="7" name="Slide Number Placeholder 6"/>
          <p:cNvSpPr>
            <a:spLocks noGrp="1"/>
          </p:cNvSpPr>
          <p:nvPr>
            <p:ph type="sldNum" sz="quarter" idx="11"/>
          </p:nvPr>
        </p:nvSpPr>
        <p:spPr/>
        <p:txBody>
          <a:bodyPr/>
          <a:lstStyle/>
          <a:p>
            <a:fld id="{FB5E0D0A-E2A0-4BB8-851E-E70E257C4102}" type="slidenum">
              <a:rPr lang="en-US" smtClean="0">
                <a:solidFill>
                  <a:prstClr val="black">
                    <a:lumMod val="65000"/>
                    <a:lumOff val="35000"/>
                  </a:prstClr>
                </a:solidFill>
              </a:rPr>
              <a:pPr/>
              <a:t>4</a:t>
            </a:fld>
            <a:endParaRPr lang="en-US" dirty="0">
              <a:solidFill>
                <a:prstClr val="black">
                  <a:lumMod val="65000"/>
                  <a:lumOff val="35000"/>
                </a:prstClr>
              </a:solidFill>
            </a:endParaRPr>
          </a:p>
        </p:txBody>
      </p:sp>
      <p:sp>
        <p:nvSpPr>
          <p:cNvPr id="6" name="Date Placeholder 2"/>
          <p:cNvSpPr txBox="1">
            <a:spLocks/>
          </p:cNvSpPr>
          <p:nvPr/>
        </p:nvSpPr>
        <p:spPr>
          <a:xfrm>
            <a:off x="3276600" y="6400800"/>
            <a:ext cx="2590800" cy="365125"/>
          </a:xfrm>
          <a:prstGeom prst="rect">
            <a:avLst/>
          </a:prstGeom>
        </p:spPr>
        <p:txBody>
          <a:bodyPr vert="horz" lIns="91440" tIns="45720" rIns="45720" bIns="45720" rtlCol="0" anchor="ctr"/>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7A16BA9-36A4-4809-8517-82EF631ABA9F}" type="datetime2">
              <a:rPr lang="en-US" smtClean="0"/>
              <a:pPr algn="ctr"/>
              <a:t>Monday, February 04, 2019</a:t>
            </a:fld>
            <a:endParaRPr lang="en-US" dirty="0"/>
          </a:p>
        </p:txBody>
      </p:sp>
    </p:spTree>
    <p:extLst>
      <p:ext uri="{BB962C8B-B14F-4D97-AF65-F5344CB8AC3E}">
        <p14:creationId xmlns:p14="http://schemas.microsoft.com/office/powerpoint/2010/main" val="57266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0"/>
            <a:ext cx="8153400" cy="609600"/>
          </a:xfrm>
        </p:spPr>
        <p:txBody>
          <a:bodyPr>
            <a:normAutofit/>
          </a:bodyPr>
          <a:lstStyle/>
          <a:p>
            <a:pPr algn="l"/>
            <a:r>
              <a:rPr lang="en-US" sz="2400" b="1" dirty="0">
                <a:latin typeface="+mj-lt"/>
                <a:cs typeface="Arial" panose="020B0604020202020204" pitchFamily="34" charset="0"/>
              </a:rPr>
              <a:t>Department of Developmental Services (DDS) </a:t>
            </a:r>
          </a:p>
        </p:txBody>
      </p:sp>
      <p:sp>
        <p:nvSpPr>
          <p:cNvPr id="3" name="Subtitle 2"/>
          <p:cNvSpPr>
            <a:spLocks noGrp="1"/>
          </p:cNvSpPr>
          <p:nvPr>
            <p:ph type="subTitle" idx="1"/>
          </p:nvPr>
        </p:nvSpPr>
        <p:spPr>
          <a:xfrm>
            <a:off x="609600" y="990600"/>
            <a:ext cx="8077200" cy="5257800"/>
          </a:xfrm>
        </p:spPr>
        <p:txBody>
          <a:bodyPr>
            <a:noAutofit/>
          </a:bodyPr>
          <a:lstStyle/>
          <a:p>
            <a:pPr algn="l"/>
            <a:r>
              <a:rPr lang="en-US" sz="1600" b="1" dirty="0" smtClean="0">
                <a:solidFill>
                  <a:schemeClr val="tx2"/>
                </a:solidFill>
                <a:cs typeface="Arial" panose="020B0604020202020204" pitchFamily="34" charset="0"/>
              </a:rPr>
              <a:t>H.1 </a:t>
            </a:r>
            <a:r>
              <a:rPr lang="en-US" sz="1600" b="1" dirty="0">
                <a:solidFill>
                  <a:schemeClr val="tx2"/>
                </a:solidFill>
                <a:cs typeface="Arial" panose="020B0604020202020204" pitchFamily="34" charset="0"/>
              </a:rPr>
              <a:t>Budget Highlights (cont.)</a:t>
            </a:r>
          </a:p>
          <a:p>
            <a:pPr marL="285750" indent="-285750" algn="l">
              <a:buFont typeface="Arial" panose="020B0604020202020204" pitchFamily="34" charset="0"/>
              <a:buChar char="•"/>
            </a:pPr>
            <a:endParaRPr lang="en-US" sz="700" u="sng" dirty="0">
              <a:solidFill>
                <a:schemeClr val="tx2"/>
              </a:solidFill>
              <a:cs typeface="Arial" panose="020B0604020202020204" pitchFamily="34" charset="0"/>
            </a:endParaRPr>
          </a:p>
          <a:p>
            <a:pPr marL="342900" indent="-342900" algn="l">
              <a:buFont typeface="Arial" pitchFamily="34" charset="0"/>
              <a:buChar char="•"/>
            </a:pPr>
            <a:r>
              <a:rPr lang="en-US" sz="1600" dirty="0" smtClean="0">
                <a:solidFill>
                  <a:schemeClr val="tx2"/>
                </a:solidFill>
                <a:cs typeface="Arial" panose="020B0604020202020204" pitchFamily="34" charset="0"/>
              </a:rPr>
              <a:t>$28.5 M increase to cover changing needs within the existing DDS client base – caused by increasing acuity and aging caretakers</a:t>
            </a:r>
          </a:p>
          <a:p>
            <a:pPr algn="l">
              <a:buClr>
                <a:srgbClr val="000000"/>
              </a:buClr>
            </a:pPr>
            <a:endParaRPr lang="en-US" sz="1600" dirty="0" smtClean="0">
              <a:solidFill>
                <a:schemeClr val="tx2"/>
              </a:solidFill>
              <a:cs typeface="Arial" panose="020B0604020202020204" pitchFamily="34" charset="0"/>
            </a:endParaRPr>
          </a:p>
          <a:p>
            <a:pPr marL="342900" indent="-342900" algn="l">
              <a:buClr>
                <a:srgbClr val="000000"/>
              </a:buClr>
              <a:buFont typeface="Arial" pitchFamily="34" charset="0"/>
              <a:buChar char="•"/>
            </a:pPr>
            <a:r>
              <a:rPr lang="en-US" sz="1600" dirty="0" smtClean="0">
                <a:solidFill>
                  <a:schemeClr val="tx2"/>
                </a:solidFill>
                <a:cs typeface="Arial" panose="020B0604020202020204" pitchFamily="34" charset="0"/>
              </a:rPr>
              <a:t>$4.2 M increase for an additional day of residential and day and work services due to the leap year </a:t>
            </a:r>
          </a:p>
          <a:p>
            <a:pPr marL="342900" indent="-342900" algn="l">
              <a:buClr>
                <a:srgbClr val="000000"/>
              </a:buClr>
              <a:buFont typeface="Arial" pitchFamily="34" charset="0"/>
              <a:buChar char="•"/>
            </a:pPr>
            <a:endParaRPr lang="en-US" sz="1600" dirty="0" smtClean="0">
              <a:solidFill>
                <a:schemeClr val="tx2"/>
              </a:solidFill>
              <a:cs typeface="Arial" panose="020B0604020202020204" pitchFamily="34" charset="0"/>
            </a:endParaRPr>
          </a:p>
          <a:p>
            <a:pPr marL="342900" indent="-342900" algn="l">
              <a:buClr>
                <a:srgbClr val="000000"/>
              </a:buClr>
              <a:buFont typeface="Arial" pitchFamily="34" charset="0"/>
              <a:buChar char="•"/>
            </a:pPr>
            <a:r>
              <a:rPr lang="en-US" sz="1600" dirty="0">
                <a:solidFill>
                  <a:schemeClr val="tx2"/>
                </a:solidFill>
                <a:cs typeface="Arial" panose="020B0604020202020204" pitchFamily="34" charset="0"/>
              </a:rPr>
              <a:t>I</a:t>
            </a:r>
            <a:r>
              <a:rPr lang="en-US" sz="1600" dirty="0" smtClean="0">
                <a:solidFill>
                  <a:schemeClr val="tx2"/>
                </a:solidFill>
                <a:cs typeface="Arial" panose="020B0604020202020204" pitchFamily="34" charset="0"/>
              </a:rPr>
              <a:t>ncludes an additional </a:t>
            </a:r>
            <a:r>
              <a:rPr lang="en-US" sz="1600" dirty="0">
                <a:solidFill>
                  <a:schemeClr val="tx2"/>
                </a:solidFill>
                <a:cs typeface="Arial" panose="020B0604020202020204" pitchFamily="34" charset="0"/>
              </a:rPr>
              <a:t>$4 million </a:t>
            </a:r>
            <a:r>
              <a:rPr lang="en-US" sz="1600" dirty="0" smtClean="0">
                <a:solidFill>
                  <a:schemeClr val="tx2"/>
                </a:solidFill>
                <a:cs typeface="Arial" panose="020B0604020202020204" pitchFamily="34" charset="0"/>
              </a:rPr>
              <a:t>increase ($10.5M total funding) </a:t>
            </a:r>
            <a:r>
              <a:rPr lang="en-US" sz="1600" dirty="0">
                <a:solidFill>
                  <a:schemeClr val="tx2"/>
                </a:solidFill>
                <a:cs typeface="Arial" panose="020B0604020202020204" pitchFamily="34" charset="0"/>
              </a:rPr>
              <a:t>at the Department of Elementary and Secondary Education </a:t>
            </a:r>
            <a:r>
              <a:rPr lang="en-US" sz="1600" dirty="0" smtClean="0">
                <a:solidFill>
                  <a:schemeClr val="tx2"/>
                </a:solidFill>
                <a:cs typeface="Arial" panose="020B0604020202020204" pitchFamily="34" charset="0"/>
              </a:rPr>
              <a:t>to </a:t>
            </a:r>
            <a:r>
              <a:rPr lang="en-US" sz="1600" dirty="0">
                <a:solidFill>
                  <a:schemeClr val="tx2"/>
                </a:solidFill>
                <a:cs typeface="Arial" panose="020B0604020202020204" pitchFamily="34" charset="0"/>
              </a:rPr>
              <a:t>increase available capacity in its highly successful existing partnership program with DDS to support youth at home in their </a:t>
            </a:r>
            <a:r>
              <a:rPr lang="en-US" sz="1600" dirty="0" smtClean="0">
                <a:solidFill>
                  <a:schemeClr val="tx2"/>
                </a:solidFill>
                <a:cs typeface="Arial" panose="020B0604020202020204" pitchFamily="34" charset="0"/>
              </a:rPr>
              <a:t>communities</a:t>
            </a:r>
            <a:r>
              <a:rPr lang="en-US" sz="1600" dirty="0">
                <a:solidFill>
                  <a:schemeClr val="tx2"/>
                </a:solidFill>
                <a:cs typeface="Arial" panose="020B0604020202020204" pitchFamily="34" charset="0"/>
              </a:rPr>
              <a:t>.</a:t>
            </a:r>
            <a:r>
              <a:rPr lang="en-US" sz="1600" dirty="0" smtClean="0">
                <a:solidFill>
                  <a:schemeClr val="tx2"/>
                </a:solidFill>
                <a:cs typeface="Arial" panose="020B0604020202020204" pitchFamily="34" charset="0"/>
              </a:rPr>
              <a:t> The </a:t>
            </a:r>
            <a:r>
              <a:rPr lang="en-US" sz="1600" dirty="0">
                <a:solidFill>
                  <a:schemeClr val="tx2"/>
                </a:solidFill>
                <a:cs typeface="Arial" panose="020B0604020202020204" pitchFamily="34" charset="0"/>
              </a:rPr>
              <a:t>program will support </a:t>
            </a:r>
            <a:r>
              <a:rPr lang="en-US" sz="1600" dirty="0" smtClean="0">
                <a:solidFill>
                  <a:schemeClr val="tx2"/>
                </a:solidFill>
                <a:cs typeface="Arial" panose="020B0604020202020204" pitchFamily="34" charset="0"/>
              </a:rPr>
              <a:t>approximately 264 new, </a:t>
            </a:r>
            <a:r>
              <a:rPr lang="en-US" sz="1600" dirty="0">
                <a:solidFill>
                  <a:schemeClr val="tx2"/>
                </a:solidFill>
                <a:cs typeface="Arial" panose="020B0604020202020204" pitchFamily="34" charset="0"/>
              </a:rPr>
              <a:t>760 </a:t>
            </a:r>
            <a:r>
              <a:rPr lang="en-US" sz="1600" dirty="0" smtClean="0">
                <a:solidFill>
                  <a:schemeClr val="tx2"/>
                </a:solidFill>
                <a:cs typeface="Arial" panose="020B0604020202020204" pitchFamily="34" charset="0"/>
              </a:rPr>
              <a:t>total youth </a:t>
            </a:r>
            <a:r>
              <a:rPr lang="en-US" sz="1600" dirty="0">
                <a:solidFill>
                  <a:schemeClr val="tx2"/>
                </a:solidFill>
                <a:cs typeface="Arial" panose="020B0604020202020204" pitchFamily="34" charset="0"/>
              </a:rPr>
              <a:t>and their </a:t>
            </a:r>
            <a:r>
              <a:rPr lang="en-US" sz="1600" dirty="0" smtClean="0">
                <a:solidFill>
                  <a:schemeClr val="tx2"/>
                </a:solidFill>
                <a:cs typeface="Arial" panose="020B0604020202020204" pitchFamily="34" charset="0"/>
              </a:rPr>
              <a:t>families</a:t>
            </a:r>
          </a:p>
          <a:p>
            <a:pPr marL="342900" lvl="0" indent="-342900" algn="l">
              <a:buFont typeface="Arial" panose="020B0604020202020204" pitchFamily="34" charset="0"/>
              <a:buChar char="•"/>
            </a:pPr>
            <a:endParaRPr lang="en-US" sz="1600" dirty="0">
              <a:solidFill>
                <a:schemeClr val="tx2"/>
              </a:solidFill>
              <a:cs typeface="Arial" panose="020B0604020202020204" pitchFamily="34" charset="0"/>
            </a:endParaRPr>
          </a:p>
          <a:p>
            <a:pPr marL="342900" lvl="0" indent="-342900" algn="l">
              <a:buFont typeface="Arial" panose="020B0604020202020204" pitchFamily="34" charset="0"/>
              <a:buChar char="•"/>
            </a:pPr>
            <a:endParaRPr lang="en-US" sz="1600" dirty="0">
              <a:solidFill>
                <a:schemeClr val="tx2"/>
              </a:solidFill>
              <a:cs typeface="Arial" panose="020B0604020202020204" pitchFamily="34" charset="0"/>
            </a:endParaRPr>
          </a:p>
          <a:p>
            <a:pPr lvl="0" algn="l"/>
            <a:endParaRPr lang="en-US" sz="2000" b="1" dirty="0">
              <a:solidFill>
                <a:schemeClr val="tx2"/>
              </a:solidFill>
              <a:cs typeface="Arial" panose="020B0604020202020204" pitchFamily="34" charset="0"/>
            </a:endParaRPr>
          </a:p>
          <a:p>
            <a:pPr lvl="0" algn="l"/>
            <a:endParaRPr lang="en-US" sz="2000" dirty="0">
              <a:solidFill>
                <a:schemeClr val="tx2"/>
              </a:solidFill>
              <a:latin typeface="Arial" panose="020B0604020202020204" pitchFamily="34" charset="0"/>
              <a:cs typeface="Arial" panose="020B0604020202020204" pitchFamily="34" charset="0"/>
            </a:endParaRPr>
          </a:p>
          <a:p>
            <a:pPr marL="342900" lvl="0" indent="-342900" algn="l">
              <a:buFont typeface="Arial" pitchFamily="34" charset="0"/>
              <a:buChar char="•"/>
            </a:pPr>
            <a:endParaRPr lang="en-US" sz="2000" b="1" dirty="0">
              <a:solidFill>
                <a:schemeClr val="tx2"/>
              </a:solidFill>
              <a:cs typeface="Arial" panose="020B0604020202020204" pitchFamily="34" charset="0"/>
            </a:endParaRPr>
          </a:p>
          <a:p>
            <a:pPr algn="l"/>
            <a:endParaRPr lang="en-US" sz="2000" dirty="0">
              <a:solidFill>
                <a:schemeClr val="tx2"/>
              </a:solidFill>
              <a:latin typeface="Arial" panose="020B0604020202020204" pitchFamily="34" charset="0"/>
              <a:cs typeface="Arial" panose="020B0604020202020204" pitchFamily="34" charset="0"/>
            </a:endParaRPr>
          </a:p>
        </p:txBody>
      </p:sp>
      <p:sp>
        <p:nvSpPr>
          <p:cNvPr id="7" name="Slide Number Placeholder 6"/>
          <p:cNvSpPr>
            <a:spLocks noGrp="1"/>
          </p:cNvSpPr>
          <p:nvPr>
            <p:ph type="sldNum" sz="quarter" idx="11"/>
          </p:nvPr>
        </p:nvSpPr>
        <p:spPr/>
        <p:txBody>
          <a:bodyPr/>
          <a:lstStyle/>
          <a:p>
            <a:fld id="{FB5E0D0A-E2A0-4BB8-851E-E70E257C4102}" type="slidenum">
              <a:rPr lang="en-US" smtClean="0">
                <a:solidFill>
                  <a:prstClr val="black">
                    <a:lumMod val="65000"/>
                    <a:lumOff val="35000"/>
                  </a:prstClr>
                </a:solidFill>
              </a:rPr>
              <a:pPr/>
              <a:t>5</a:t>
            </a:fld>
            <a:endParaRPr lang="en-US" dirty="0">
              <a:solidFill>
                <a:prstClr val="black">
                  <a:lumMod val="65000"/>
                  <a:lumOff val="35000"/>
                </a:prstClr>
              </a:solidFill>
            </a:endParaRPr>
          </a:p>
        </p:txBody>
      </p:sp>
      <p:sp>
        <p:nvSpPr>
          <p:cNvPr id="6" name="Date Placeholder 2"/>
          <p:cNvSpPr txBox="1">
            <a:spLocks/>
          </p:cNvSpPr>
          <p:nvPr/>
        </p:nvSpPr>
        <p:spPr>
          <a:xfrm>
            <a:off x="3276600" y="6400800"/>
            <a:ext cx="2590800" cy="365125"/>
          </a:xfrm>
          <a:prstGeom prst="rect">
            <a:avLst/>
          </a:prstGeom>
        </p:spPr>
        <p:txBody>
          <a:bodyPr vert="horz" lIns="91440" tIns="45720" rIns="45720" bIns="45720" rtlCol="0" anchor="ctr"/>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7A16BA9-36A4-4809-8517-82EF631ABA9F}" type="datetime2">
              <a:rPr lang="en-US" smtClean="0"/>
              <a:pPr algn="ctr"/>
              <a:t>Monday, February 04, 2019</a:t>
            </a:fld>
            <a:endParaRPr lang="en-US" dirty="0"/>
          </a:p>
        </p:txBody>
      </p:sp>
    </p:spTree>
    <p:extLst>
      <p:ext uri="{BB962C8B-B14F-4D97-AF65-F5344CB8AC3E}">
        <p14:creationId xmlns:p14="http://schemas.microsoft.com/office/powerpoint/2010/main" val="1904817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0"/>
            <a:ext cx="8153400" cy="609600"/>
          </a:xfrm>
        </p:spPr>
        <p:txBody>
          <a:bodyPr>
            <a:normAutofit/>
          </a:bodyPr>
          <a:lstStyle/>
          <a:p>
            <a:pPr algn="l"/>
            <a:r>
              <a:rPr lang="en-US" sz="2400" b="1" dirty="0" smtClean="0">
                <a:latin typeface="+mj-lt"/>
                <a:cs typeface="Arial" panose="020B0604020202020204" pitchFamily="34" charset="0"/>
              </a:rPr>
              <a:t>Notable Investments Across the Budget</a:t>
            </a:r>
            <a:endParaRPr lang="en-US" sz="2400" b="1" dirty="0">
              <a:latin typeface="+mj-lt"/>
              <a:cs typeface="Arial" panose="020B0604020202020204" pitchFamily="34" charset="0"/>
            </a:endParaRPr>
          </a:p>
        </p:txBody>
      </p:sp>
      <p:sp>
        <p:nvSpPr>
          <p:cNvPr id="3" name="Subtitle 2"/>
          <p:cNvSpPr>
            <a:spLocks noGrp="1"/>
          </p:cNvSpPr>
          <p:nvPr>
            <p:ph type="subTitle" idx="1"/>
          </p:nvPr>
        </p:nvSpPr>
        <p:spPr>
          <a:xfrm>
            <a:off x="609600" y="990600"/>
            <a:ext cx="8077200" cy="5257800"/>
          </a:xfrm>
        </p:spPr>
        <p:txBody>
          <a:bodyPr>
            <a:noAutofit/>
          </a:bodyPr>
          <a:lstStyle/>
          <a:p>
            <a:pPr marL="285750" indent="-285750" algn="l">
              <a:buFont typeface="Arial" panose="020B0604020202020204" pitchFamily="34" charset="0"/>
              <a:buChar char="•"/>
            </a:pPr>
            <a:endParaRPr lang="en-US" sz="700" u="sng" dirty="0">
              <a:solidFill>
                <a:schemeClr val="tx2"/>
              </a:solidFill>
              <a:cs typeface="Arial" panose="020B0604020202020204" pitchFamily="34" charset="0"/>
            </a:endParaRPr>
          </a:p>
          <a:p>
            <a:pPr marL="342900" indent="-342900" algn="l">
              <a:buFont typeface="Arial" pitchFamily="34" charset="0"/>
              <a:buChar char="•"/>
            </a:pPr>
            <a:r>
              <a:rPr lang="en-US" sz="1600" dirty="0" smtClean="0">
                <a:solidFill>
                  <a:schemeClr val="tx2"/>
                </a:solidFill>
                <a:cs typeface="Arial" panose="020B0604020202020204" pitchFamily="34" charset="0"/>
              </a:rPr>
              <a:t>FY20 </a:t>
            </a:r>
            <a:r>
              <a:rPr lang="en-US" sz="1600" dirty="0">
                <a:solidFill>
                  <a:schemeClr val="tx2"/>
                </a:solidFill>
                <a:cs typeface="Arial" panose="020B0604020202020204" pitchFamily="34" charset="0"/>
              </a:rPr>
              <a:t>Chapter 70 increase of more than $</a:t>
            </a:r>
            <a:r>
              <a:rPr lang="en-US" sz="1600" dirty="0" smtClean="0">
                <a:solidFill>
                  <a:schemeClr val="tx2"/>
                </a:solidFill>
                <a:cs typeface="Arial" panose="020B0604020202020204" pitchFamily="34" charset="0"/>
              </a:rPr>
              <a:t>200M.  Building </a:t>
            </a:r>
            <a:r>
              <a:rPr lang="en-US" sz="1600" dirty="0">
                <a:solidFill>
                  <a:schemeClr val="tx2"/>
                </a:solidFill>
                <a:cs typeface="Arial" panose="020B0604020202020204" pitchFamily="34" charset="0"/>
              </a:rPr>
              <a:t>on FY18-19 reforms involving healthcare and English Learners increases Foundation Budget by over $1 B (in current dollars) for a total of $3.3 B in </a:t>
            </a:r>
            <a:r>
              <a:rPr lang="en-US" sz="1600" dirty="0" smtClean="0">
                <a:solidFill>
                  <a:schemeClr val="tx2"/>
                </a:solidFill>
                <a:cs typeface="Arial" panose="020B0604020202020204" pitchFamily="34" charset="0"/>
              </a:rPr>
              <a:t>FY26. </a:t>
            </a:r>
          </a:p>
          <a:p>
            <a:pPr marL="342900" indent="-342900" algn="l">
              <a:buFont typeface="Arial" pitchFamily="34" charset="0"/>
              <a:buChar char="•"/>
            </a:pPr>
            <a:endParaRPr lang="en-US" sz="1600" dirty="0">
              <a:solidFill>
                <a:schemeClr val="tx2"/>
              </a:solidFill>
              <a:cs typeface="Arial" panose="020B0604020202020204" pitchFamily="34" charset="0"/>
            </a:endParaRPr>
          </a:p>
          <a:p>
            <a:pPr marL="342900" indent="-342900" algn="l">
              <a:buFont typeface="Arial" pitchFamily="34" charset="0"/>
              <a:buChar char="•"/>
            </a:pPr>
            <a:r>
              <a:rPr lang="en-US" sz="1600" dirty="0" smtClean="0">
                <a:solidFill>
                  <a:schemeClr val="tx2"/>
                </a:solidFill>
                <a:cs typeface="Arial" panose="020B0604020202020204" pitchFamily="34" charset="0"/>
              </a:rPr>
              <a:t>Phases </a:t>
            </a:r>
            <a:r>
              <a:rPr lang="en-US" sz="1600" dirty="0">
                <a:solidFill>
                  <a:schemeClr val="tx2"/>
                </a:solidFill>
                <a:cs typeface="Arial" panose="020B0604020202020204" pitchFamily="34" charset="0"/>
              </a:rPr>
              <a:t>in an increase to the Foundation Budget increment for low-income students in the highest poverty districts by more than $600/pupil, plus $180/pupil in supplemental funds for low-income districts with the highest English Language Learner populations </a:t>
            </a:r>
            <a:r>
              <a:rPr lang="en-US" sz="1600" dirty="0" smtClean="0">
                <a:solidFill>
                  <a:schemeClr val="tx2"/>
                </a:solidFill>
                <a:cs typeface="Arial" panose="020B0604020202020204" pitchFamily="34" charset="0"/>
              </a:rPr>
              <a:t>. Over </a:t>
            </a:r>
            <a:r>
              <a:rPr lang="en-US" sz="1600" dirty="0">
                <a:solidFill>
                  <a:schemeClr val="tx2"/>
                </a:solidFill>
                <a:cs typeface="Arial" panose="020B0604020202020204" pitchFamily="34" charset="0"/>
              </a:rPr>
              <a:t>85 percent of Chapter 70 increase in FY20 goes to high-need </a:t>
            </a:r>
            <a:r>
              <a:rPr lang="en-US" sz="1600" dirty="0" smtClean="0">
                <a:solidFill>
                  <a:schemeClr val="tx2"/>
                </a:solidFill>
                <a:cs typeface="Arial" panose="020B0604020202020204" pitchFamily="34" charset="0"/>
              </a:rPr>
              <a:t>districts. </a:t>
            </a:r>
          </a:p>
          <a:p>
            <a:pPr marL="342900" indent="-342900" algn="l">
              <a:buFont typeface="Arial" pitchFamily="34" charset="0"/>
              <a:buChar char="•"/>
            </a:pPr>
            <a:endParaRPr lang="en-US" sz="1600" dirty="0">
              <a:solidFill>
                <a:schemeClr val="tx2"/>
              </a:solidFill>
              <a:cs typeface="Arial" panose="020B0604020202020204" pitchFamily="34" charset="0"/>
            </a:endParaRPr>
          </a:p>
          <a:p>
            <a:pPr marL="342900" indent="-342900" algn="l">
              <a:buFont typeface="Arial" pitchFamily="34" charset="0"/>
              <a:buChar char="•"/>
            </a:pPr>
            <a:r>
              <a:rPr lang="en-US" sz="1600" dirty="0" smtClean="0">
                <a:solidFill>
                  <a:schemeClr val="tx2"/>
                </a:solidFill>
                <a:cs typeface="Arial" panose="020B0604020202020204" pitchFamily="34" charset="0"/>
              </a:rPr>
              <a:t>Establishes </a:t>
            </a:r>
            <a:r>
              <a:rPr lang="en-US" sz="1600" dirty="0">
                <a:solidFill>
                  <a:schemeClr val="tx2"/>
                </a:solidFill>
                <a:cs typeface="Arial" panose="020B0604020202020204" pitchFamily="34" charset="0"/>
              </a:rPr>
              <a:t>$50 M School Improvement Trust Fund of to be committed over 3 years by Commissioner of Elementary and Secondary Education to support improvement in low-performing </a:t>
            </a:r>
            <a:r>
              <a:rPr lang="en-US" sz="1600" dirty="0" smtClean="0">
                <a:solidFill>
                  <a:schemeClr val="tx2"/>
                </a:solidFill>
                <a:cs typeface="Arial" panose="020B0604020202020204" pitchFamily="34" charset="0"/>
              </a:rPr>
              <a:t>schools. Additionally</a:t>
            </a:r>
            <a:r>
              <a:rPr lang="en-US" sz="1600" dirty="0">
                <a:solidFill>
                  <a:schemeClr val="tx2"/>
                </a:solidFill>
                <a:cs typeface="Arial" panose="020B0604020202020204" pitchFamily="34" charset="0"/>
              </a:rPr>
              <a:t>, H1 includes $26.5 M in targeted assistance funds, an increase of $18.9 M over FY19 GAA, and is a result of consolidation with Expanded Learning Time and FY18 one-time </a:t>
            </a:r>
            <a:r>
              <a:rPr lang="en-US" sz="1600" dirty="0" smtClean="0">
                <a:solidFill>
                  <a:schemeClr val="tx2"/>
                </a:solidFill>
                <a:cs typeface="Arial" panose="020B0604020202020204" pitchFamily="34" charset="0"/>
              </a:rPr>
              <a:t>funding. </a:t>
            </a:r>
            <a:endParaRPr lang="en-US" sz="1600" dirty="0">
              <a:solidFill>
                <a:schemeClr val="tx2"/>
              </a:solidFill>
              <a:cs typeface="Arial" panose="020B0604020202020204" pitchFamily="34" charset="0"/>
            </a:endParaRPr>
          </a:p>
          <a:p>
            <a:pPr marL="342900" lvl="0" indent="-342900" algn="l">
              <a:buFont typeface="Arial" panose="020B0604020202020204" pitchFamily="34" charset="0"/>
              <a:buChar char="•"/>
            </a:pPr>
            <a:endParaRPr lang="en-US" sz="1600" dirty="0">
              <a:solidFill>
                <a:schemeClr val="tx2"/>
              </a:solidFill>
              <a:cs typeface="Arial" panose="020B0604020202020204" pitchFamily="34" charset="0"/>
            </a:endParaRPr>
          </a:p>
          <a:p>
            <a:pPr marL="342900" lvl="0" indent="-342900" algn="l">
              <a:buFont typeface="Arial" panose="020B0604020202020204" pitchFamily="34" charset="0"/>
              <a:buChar char="•"/>
            </a:pPr>
            <a:endParaRPr lang="en-US" sz="1600" dirty="0">
              <a:solidFill>
                <a:schemeClr val="tx2"/>
              </a:solidFill>
              <a:cs typeface="Arial" panose="020B0604020202020204" pitchFamily="34" charset="0"/>
            </a:endParaRPr>
          </a:p>
          <a:p>
            <a:pPr lvl="0" algn="l"/>
            <a:endParaRPr lang="en-US" sz="2000" b="1" dirty="0">
              <a:solidFill>
                <a:schemeClr val="tx2"/>
              </a:solidFill>
              <a:cs typeface="Arial" panose="020B0604020202020204" pitchFamily="34" charset="0"/>
            </a:endParaRPr>
          </a:p>
          <a:p>
            <a:pPr lvl="0" algn="l"/>
            <a:endParaRPr lang="en-US" sz="2000" dirty="0">
              <a:solidFill>
                <a:schemeClr val="tx2"/>
              </a:solidFill>
              <a:latin typeface="Arial" panose="020B0604020202020204" pitchFamily="34" charset="0"/>
              <a:cs typeface="Arial" panose="020B0604020202020204" pitchFamily="34" charset="0"/>
            </a:endParaRPr>
          </a:p>
          <a:p>
            <a:pPr marL="342900" lvl="0" indent="-342900" algn="l">
              <a:buFont typeface="Arial" pitchFamily="34" charset="0"/>
              <a:buChar char="•"/>
            </a:pPr>
            <a:endParaRPr lang="en-US" sz="2000" b="1" dirty="0">
              <a:solidFill>
                <a:schemeClr val="tx2"/>
              </a:solidFill>
              <a:cs typeface="Arial" panose="020B0604020202020204" pitchFamily="34" charset="0"/>
            </a:endParaRPr>
          </a:p>
          <a:p>
            <a:pPr algn="l"/>
            <a:endParaRPr lang="en-US" sz="2000" dirty="0">
              <a:solidFill>
                <a:schemeClr val="tx2"/>
              </a:solidFill>
              <a:latin typeface="Arial" panose="020B0604020202020204" pitchFamily="34" charset="0"/>
              <a:cs typeface="Arial" panose="020B0604020202020204" pitchFamily="34" charset="0"/>
            </a:endParaRPr>
          </a:p>
        </p:txBody>
      </p:sp>
      <p:sp>
        <p:nvSpPr>
          <p:cNvPr id="7" name="Slide Number Placeholder 6"/>
          <p:cNvSpPr>
            <a:spLocks noGrp="1"/>
          </p:cNvSpPr>
          <p:nvPr>
            <p:ph type="sldNum" sz="quarter" idx="11"/>
          </p:nvPr>
        </p:nvSpPr>
        <p:spPr/>
        <p:txBody>
          <a:bodyPr/>
          <a:lstStyle/>
          <a:p>
            <a:fld id="{FB5E0D0A-E2A0-4BB8-851E-E70E257C4102}" type="slidenum">
              <a:rPr lang="en-US" smtClean="0">
                <a:solidFill>
                  <a:prstClr val="black">
                    <a:lumMod val="65000"/>
                    <a:lumOff val="35000"/>
                  </a:prstClr>
                </a:solidFill>
              </a:rPr>
              <a:pPr/>
              <a:t>6</a:t>
            </a:fld>
            <a:endParaRPr lang="en-US" dirty="0">
              <a:solidFill>
                <a:prstClr val="black">
                  <a:lumMod val="65000"/>
                  <a:lumOff val="35000"/>
                </a:prstClr>
              </a:solidFill>
            </a:endParaRPr>
          </a:p>
        </p:txBody>
      </p:sp>
      <p:sp>
        <p:nvSpPr>
          <p:cNvPr id="6" name="Date Placeholder 2"/>
          <p:cNvSpPr txBox="1">
            <a:spLocks/>
          </p:cNvSpPr>
          <p:nvPr/>
        </p:nvSpPr>
        <p:spPr>
          <a:xfrm>
            <a:off x="3276600" y="6400800"/>
            <a:ext cx="2590800" cy="365125"/>
          </a:xfrm>
          <a:prstGeom prst="rect">
            <a:avLst/>
          </a:prstGeom>
        </p:spPr>
        <p:txBody>
          <a:bodyPr vert="horz" lIns="91440" tIns="45720" rIns="45720" bIns="45720" rtlCol="0" anchor="ctr"/>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7A16BA9-36A4-4809-8517-82EF631ABA9F}" type="datetime2">
              <a:rPr lang="en-US" smtClean="0"/>
              <a:pPr algn="ctr"/>
              <a:t>Monday, February 04, 2019</a:t>
            </a:fld>
            <a:endParaRPr lang="en-US" dirty="0"/>
          </a:p>
        </p:txBody>
      </p:sp>
    </p:spTree>
    <p:extLst>
      <p:ext uri="{BB962C8B-B14F-4D97-AF65-F5344CB8AC3E}">
        <p14:creationId xmlns:p14="http://schemas.microsoft.com/office/powerpoint/2010/main" val="1501921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B5E0D0A-E2A0-4BB8-851E-E70E257C4102}" type="slidenum">
              <a:rPr lang="en-US" smtClean="0"/>
              <a:t>7</a:t>
            </a:fld>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84960"/>
            <a:ext cx="8382000" cy="476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495300" y="381000"/>
            <a:ext cx="8153400" cy="1143000"/>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2400" b="1" dirty="0" smtClean="0">
                <a:latin typeface="+mj-lt"/>
                <a:cs typeface="Arial" panose="020B0604020202020204" pitchFamily="34" charset="0"/>
              </a:rPr>
              <a:t>House 1 and An Act to Promote Equity and Excellence in Education</a:t>
            </a:r>
            <a:endParaRPr lang="en-US" sz="2400" b="1" dirty="0">
              <a:latin typeface="+mj-lt"/>
              <a:cs typeface="Arial" panose="020B0604020202020204" pitchFamily="34" charset="0"/>
            </a:endParaRPr>
          </a:p>
        </p:txBody>
      </p:sp>
    </p:spTree>
    <p:extLst>
      <p:ext uri="{BB962C8B-B14F-4D97-AF65-F5344CB8AC3E}">
        <p14:creationId xmlns:p14="http://schemas.microsoft.com/office/powerpoint/2010/main" val="38726508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5902</TotalTime>
  <Words>540</Words>
  <Application>Microsoft Office PowerPoint</Application>
  <PresentationFormat>On-screen Show (4:3)</PresentationFormat>
  <Paragraphs>72</Paragraphs>
  <Slides>7</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Executive</vt:lpstr>
      <vt:lpstr>think-cell Slide</vt:lpstr>
      <vt:lpstr>  Executive Office of Health &amp; Human Services  and Executive Office of Education Highlights </vt:lpstr>
      <vt:lpstr>Secretariat FY20 Budget Summary – Spending</vt:lpstr>
      <vt:lpstr>FY20 H.1 – Across the Secretariat</vt:lpstr>
      <vt:lpstr>Department of Developmental Services (DDS) </vt:lpstr>
      <vt:lpstr>Department of Developmental Services (DDS) </vt:lpstr>
      <vt:lpstr>Notable Investments Across the Budget</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 </cp:lastModifiedBy>
  <cp:revision>855</cp:revision>
  <cp:lastPrinted>2019-01-23T16:58:27Z</cp:lastPrinted>
  <dcterms:created xsi:type="dcterms:W3CDTF">2016-01-20T18:56:10Z</dcterms:created>
  <dcterms:modified xsi:type="dcterms:W3CDTF">2019-02-04T18:47:13Z</dcterms:modified>
</cp:coreProperties>
</file>