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266" r:id="rId14"/>
    <p:sldId id="279" r:id="rId15"/>
    <p:sldId id="277" r:id="rId16"/>
    <p:sldId id="285" r:id="rId17"/>
    <p:sldId id="284" r:id="rId18"/>
    <p:sldId id="332" r:id="rId19"/>
    <p:sldId id="333" r:id="rId20"/>
    <p:sldId id="580" r:id="rId21"/>
    <p:sldId id="581" r:id="rId22"/>
    <p:sldId id="495" r:id="rId23"/>
    <p:sldId id="352" r:id="rId24"/>
    <p:sldId id="294" r:id="rId25"/>
    <p:sldId id="27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Lst>
        </p14:section>
        <p14:section name="Untitled Section" id="{EE102939-1A75-47C2-95CA-6D537BE84AFA}">
          <p14:sldIdLst>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F0B3-B7A1-4F4E-83B8-89F0B37372E3}" v="11" dt="2024-03-08T17:09:26.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varScale="1">
        <p:scale>
          <a:sx n="111" d="100"/>
          <a:sy n="111"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8DA83-BE11-4014-8F15-34A88C83A2F4}"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18</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ヒラギノ角ゴ Pro W3" pitchFamily="-111" charset="-128"/>
            </a:endParaRPr>
          </a:p>
        </p:txBody>
      </p:sp>
      <p:sp>
        <p:nvSpPr>
          <p:cNvPr id="4" name="Slide Number Placeholder 3"/>
          <p:cNvSpPr>
            <a:spLocks noGrp="1"/>
          </p:cNvSpPr>
          <p:nvPr>
            <p:ph type="sldNum" sz="quarter" idx="10"/>
          </p:nvPr>
        </p:nvSpPr>
        <p:spPr/>
        <p:txBody>
          <a:bodyPr/>
          <a:lstStyle/>
          <a:p>
            <a:pPr marL="0" marR="0" lvl="0" indent="0" algn="r" defTabSz="465113" rtl="0" eaLnBrk="1" fontAlgn="base" latinLnBrk="0" hangingPunct="1">
              <a:lnSpc>
                <a:spcPct val="100000"/>
              </a:lnSpc>
              <a:spcBef>
                <a:spcPct val="0"/>
              </a:spcBef>
              <a:spcAft>
                <a:spcPct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charset="-128"/>
                <a:cs typeface="+mn-cs"/>
              </a:rPr>
              <a:pPr marL="0" marR="0" lvl="0" indent="0" algn="r" defTabSz="46511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charset="-128"/>
              <a:cs typeface="+mn-cs"/>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E6EEB-424F-4CA5-BCC8-916C05993E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8320D-2631-47AB-99AE-5E93C7A93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4/8/2024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4/8/2024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2" name="Rectangle 106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64" name="Straight Connector 106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6" name="Rectangle 1065">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8" name="Rectangle 1067">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70" name="Straight Connector 1069">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72" name="Rectangle 1071">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8195138" y="857675"/>
            <a:ext cx="3113366" cy="3622844"/>
          </a:xfrm>
        </p:spPr>
        <p:txBody>
          <a:bodyPr vert="horz" lIns="91440" tIns="45720" rIns="91440" bIns="45720" rtlCol="0" anchor="b">
            <a:normAutofit/>
          </a:bodyPr>
          <a:lstStyle/>
          <a:p>
            <a:pPr algn="ctr">
              <a:lnSpc>
                <a:spcPct val="85000"/>
              </a:lnSpc>
            </a:pPr>
            <a:r>
              <a:rPr lang="en-US" sz="4200" b="1" cap="all">
                <a:solidFill>
                  <a:srgbClr val="FFFFFF"/>
                </a:solidFill>
              </a:rPr>
              <a:t>The City of Fitchburg </a:t>
            </a:r>
            <a:br>
              <a:rPr lang="en-US" sz="4200" b="1" cap="all">
                <a:solidFill>
                  <a:srgbClr val="FFFFFF"/>
                </a:solidFill>
              </a:rPr>
            </a:br>
            <a:r>
              <a:rPr lang="en-US" sz="4200" b="1" cap="all">
                <a:solidFill>
                  <a:srgbClr val="FFFFFF"/>
                </a:solidFill>
              </a:rPr>
              <a:t>Alcohol Licensee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8210328" y="4541697"/>
            <a:ext cx="3082986" cy="1543422"/>
          </a:xfrm>
        </p:spPr>
        <p:txBody>
          <a:bodyPr vert="horz" lIns="91440" tIns="45720" rIns="91440" bIns="45720" rtlCol="0">
            <a:normAutofit/>
          </a:bodyPr>
          <a:lstStyle/>
          <a:p>
            <a:pPr marL="0" indent="0" algn="ctr">
              <a:buNone/>
            </a:pPr>
            <a:endParaRPr lang="en-US" sz="2000">
              <a:solidFill>
                <a:srgbClr val="FFFFFF"/>
              </a:solidFill>
            </a:endParaRPr>
          </a:p>
        </p:txBody>
      </p:sp>
      <p:pic>
        <p:nvPicPr>
          <p:cNvPr id="1026" name="Picture 2" descr="Fitchburg, Massachusetts (U.S.)">
            <a:extLst>
              <a:ext uri="{FF2B5EF4-FFF2-40B4-BE49-F238E27FC236}">
                <a16:creationId xmlns:a16="http://schemas.microsoft.com/office/drawing/2014/main" id="{457E0615-C049-1247-1CC1-5E36249AA6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614337"/>
            <a:ext cx="6045576" cy="36273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11133359" y="6223828"/>
            <a:ext cx="708406" cy="365125"/>
          </a:xfrm>
        </p:spPr>
        <p:txBody>
          <a:bodyPr vert="horz" lIns="91440" tIns="45720" rIns="91440" bIns="45720" rtlCol="0" anchor="ctr">
            <a:normAutofit/>
          </a:bodyPr>
          <a:lstStyle/>
          <a:p>
            <a:pPr defTabSz="914400">
              <a:spcAft>
                <a:spcPts val="600"/>
              </a:spcAft>
            </a:pPr>
            <a:fld id="{B2DC25EE-239B-4C5F-AAD1-255A7D5F1EE2}" type="slidenum">
              <a:rPr lang="en-US" smtClean="0">
                <a:solidFill>
                  <a:srgbClr val="FFFFFF"/>
                </a:solidFill>
              </a:rPr>
              <a:pPr defTabSz="914400">
                <a:spcAft>
                  <a:spcPts val="600"/>
                </a:spcAft>
              </a:pPr>
              <a:t>1</a:t>
            </a:fld>
            <a:endParaRPr lang="en-US">
              <a:solidFill>
                <a:srgbClr val="FFFFFF"/>
              </a:solidFill>
            </a:endParaRPr>
          </a:p>
        </p:txBody>
      </p:sp>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Tree>
    <p:extLst>
      <p:ext uri="{BB962C8B-B14F-4D97-AF65-F5344CB8AC3E}">
        <p14:creationId xmlns:p14="http://schemas.microsoft.com/office/powerpoint/2010/main" val="340016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Fitchburg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with FPD to assist with and prevent issues</a:t>
            </a:r>
          </a:p>
          <a:p>
            <a:r>
              <a:rPr lang="en-US" b="1" dirty="0">
                <a:solidFill>
                  <a:srgbClr val="B03A56"/>
                </a:solidFill>
              </a:rPr>
              <a:t>Fitchburg wants Licensees to contact ABCC, DIA</a:t>
            </a:r>
            <a:r>
              <a:rPr lang="en-US" b="1">
                <a:solidFill>
                  <a:srgbClr val="B03A56"/>
                </a:solidFill>
              </a:rPr>
              <a:t>, FPD</a:t>
            </a:r>
            <a:r>
              <a:rPr lang="en-US" b="1" dirty="0">
                <a:solidFill>
                  <a:srgbClr val="B03A56"/>
                </a:solidFill>
              </a:rPr>
              <a:t>, keep communications open to assist Licensees run an establishment in compliance with Fitchburg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dirty="0">
                <a:solidFill>
                  <a:srgbClr val="0070C0"/>
                </a:solidFill>
              </a:rPr>
              <a:t>Deputy Director Alan Green</a:t>
            </a:r>
            <a:br>
              <a:rPr lang="en-US" sz="2800" dirty="0">
                <a:solidFill>
                  <a:srgbClr val="0070C0"/>
                </a:solidFill>
              </a:rPr>
            </a:br>
            <a:r>
              <a:rPr lang="en-US" sz="2800" b="1" dirty="0">
                <a:solidFill>
                  <a:srgbClr val="0070C0"/>
                </a:solidFill>
              </a:rPr>
              <a:t>Department 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19</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latin typeface="Arial Black" panose="020B0A04020102020204" pitchFamily="34" charset="0"/>
              </a:rPr>
              <a:t>Deputy Director Alan Green Department of Industrial Accidents</a:t>
            </a:r>
            <a:endPar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endParaRP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23</a:t>
            </a:fld>
            <a:endParaRPr lang="en-US"/>
          </a:p>
        </p:txBody>
      </p:sp>
    </p:spTree>
    <p:extLst>
      <p:ext uri="{BB962C8B-B14F-4D97-AF65-F5344CB8AC3E}">
        <p14:creationId xmlns:p14="http://schemas.microsoft.com/office/powerpoint/2010/main" val="188337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3118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25</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03/30/23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fontScale="92500" lnSpcReduction="20000"/>
          </a:bodyPr>
          <a:lstStyle/>
          <a:p>
            <a:pPr marL="45720" lvl="0" indent="0">
              <a:buNone/>
            </a:pPr>
            <a:r>
              <a:rPr lang="en-US" b="1" dirty="0">
                <a:solidFill>
                  <a:schemeClr val="accent2"/>
                </a:solidFill>
              </a:rPr>
              <a:t>Second Further Expansion of Patio Service and Takeaway/Delivery of Alcohol Authorized on 3/29/23</a:t>
            </a:r>
          </a:p>
          <a:p>
            <a:pPr lvl="0"/>
            <a:r>
              <a:rPr lang="en-US" b="1" dirty="0">
                <a:solidFill>
                  <a:schemeClr val="accent2"/>
                </a:solidFill>
              </a:rPr>
              <a:t>Patios/Outdoor Expansions: licensees that have been approved for expanded patio/outdoor service may continue their outdoor operations until April 1, 2024. Adding patios will require an alteration of premises application.</a:t>
            </a:r>
          </a:p>
          <a:p>
            <a:pPr lvl="0"/>
            <a:r>
              <a:rPr lang="en-US" b="1" dirty="0">
                <a:solidFill>
                  <a:schemeClr val="accent2"/>
                </a:solidFill>
              </a:rPr>
              <a:t>Licensees that want to continue patio/outdoor service after April 1, 2024 should apply for an alteration of premises with the Board. Unless an alteration is approved the license automatically reverts to the status prior to the approval of expanded outdoor service as of April 1, 2024. </a:t>
            </a:r>
          </a:p>
          <a:p>
            <a:pPr lvl="0"/>
            <a:r>
              <a:rPr lang="en-US" b="1" dirty="0">
                <a:solidFill>
                  <a:schemeClr val="accent2"/>
                </a:solidFill>
              </a:rPr>
              <a:t>Alcohol cannot be served on any patio until approved by the LLA and ABCC and an amended license is issued with the new description of the premises.</a:t>
            </a:r>
          </a:p>
          <a:p>
            <a:pPr lvl="0"/>
            <a:r>
              <a:rPr lang="en-US" b="1" dirty="0">
                <a:solidFill>
                  <a:schemeClr val="accent2"/>
                </a:solidFill>
              </a:rPr>
              <a:t>Licensee is responsible for supervising and maintaining access and control of the permitted outdoor patios, seating and exterior of the premises.</a:t>
            </a:r>
          </a:p>
          <a:p>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6381" y="5192784"/>
            <a:ext cx="4177717" cy="15812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a:bodyPr>
          <a:lstStyle/>
          <a:p>
            <a:pPr lvl="0"/>
            <a:r>
              <a:rPr lang="en-US" sz="1800" b="1" dirty="0">
                <a:solidFill>
                  <a:srgbClr val="0070C0"/>
                </a:solidFill>
              </a:rPr>
              <a:t>A Section 15 licensee is allowed to deliver to Massachusetts consumers if the entity holds a Section 22 transportation permit.</a:t>
            </a:r>
          </a:p>
          <a:p>
            <a:r>
              <a:rPr lang="en-US" sz="1800" b="1" dirty="0">
                <a:solidFill>
                  <a:srgbClr val="0070C0"/>
                </a:solidFill>
              </a:rPr>
              <a:t>Takeaway/delivery of alcohol: (Alcohol to go)               Section 12 establishments licensed for on-premises consumption of alcohol may continue takeaway and delivery sales of alcohol until April 1, 2024.      </a:t>
            </a:r>
          </a:p>
          <a:p>
            <a:r>
              <a:rPr lang="en-US" sz="1800" b="1" dirty="0">
                <a:solidFill>
                  <a:srgbClr val="0070C0"/>
                </a:solidFill>
              </a:rPr>
              <a:t>All alcohol sold for takeaway/delivery must be sold with food and at the same price as alcohol for on-premises consumption.</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1576</TotalTime>
  <Words>2849</Words>
  <Application>Microsoft Office PowerPoint</Application>
  <PresentationFormat>Widescreen</PresentationFormat>
  <Paragraphs>200</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Black</vt:lpstr>
      <vt:lpstr>Calibri</vt:lpstr>
      <vt:lpstr>Corbel</vt:lpstr>
      <vt:lpstr>Source Sans Pro Web</vt:lpstr>
      <vt:lpstr>Times New Roman</vt:lpstr>
      <vt:lpstr>Verdana</vt:lpstr>
      <vt:lpstr>Wingdings</vt:lpstr>
      <vt:lpstr>ヒラギノ角ゴ Pro W3</vt:lpstr>
      <vt:lpstr>Basis</vt:lpstr>
      <vt:lpstr>The City of Fitchburg  Alcohol Licensee Seminar</vt:lpstr>
      <vt:lpstr>                                 WELCOME!                       TODAY’S SPEAKERS:</vt:lpstr>
      <vt:lpstr>Changes to an existing license: </vt:lpstr>
      <vt:lpstr> 2024 Updates on outdoor patios and seating                             Source: 03/30/23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OTHER ISSUES</vt:lpstr>
      <vt:lpstr> Know the Requirements for Club Licenses MGL c. 138, §12 </vt:lpstr>
      <vt:lpstr>Working Together Connect with the Police Department for Assistance</vt:lpstr>
      <vt:lpstr>Deputy Director Alan Green 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Walsh, Sean (TRE)</cp:lastModifiedBy>
  <cp:revision>152</cp:revision>
  <dcterms:created xsi:type="dcterms:W3CDTF">2020-01-29T16:35:15Z</dcterms:created>
  <dcterms:modified xsi:type="dcterms:W3CDTF">2024-04-08T14:05:46Z</dcterms:modified>
</cp:coreProperties>
</file>