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7" r:id="rId11"/>
    <p:sldId id="293" r:id="rId12"/>
    <p:sldId id="267" r:id="rId13"/>
    <p:sldId id="298" r:id="rId14"/>
    <p:sldId id="268" r:id="rId15"/>
    <p:sldId id="294" r:id="rId16"/>
    <p:sldId id="299" r:id="rId17"/>
    <p:sldId id="295" r:id="rId18"/>
    <p:sldId id="269" r:id="rId19"/>
    <p:sldId id="270" r:id="rId20"/>
    <p:sldId id="296"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7"/>
            <p14:sldId id="293"/>
            <p14:sldId id="267"/>
            <p14:sldId id="298"/>
            <p14:sldId id="268"/>
            <p14:sldId id="294"/>
            <p14:sldId id="299"/>
            <p14:sldId id="295"/>
            <p14:sldId id="269"/>
            <p14:sldId id="270"/>
            <p14:sldId id="296"/>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BC7735-0AA1-4379-AD03-94E3BDC2C39D}" v="6" dt="2021-04-01T13:14:06.201"/>
    <p1510:client id="{F41AD747-49BF-4ED7-8054-BE9F3D731001}" v="197" dt="2021-04-02T00:34:19.5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q, Arielle T (DPH)" userId="4aac495c-e6bc-4871-991b-5cbd029c71f4" providerId="ADAL" clId="{72BC7735-0AA1-4379-AD03-94E3BDC2C39D}"/>
    <pc:docChg chg="custSel modSld">
      <pc:chgData name="Coq, Arielle T (DPH)" userId="4aac495c-e6bc-4871-991b-5cbd029c71f4" providerId="ADAL" clId="{72BC7735-0AA1-4379-AD03-94E3BDC2C39D}" dt="2021-04-01T13:14:06.201" v="1" actId="207"/>
      <pc:docMkLst>
        <pc:docMk/>
      </pc:docMkLst>
      <pc:sldChg chg="modSp mod">
        <pc:chgData name="Coq, Arielle T (DPH)" userId="4aac495c-e6bc-4871-991b-5cbd029c71f4" providerId="ADAL" clId="{72BC7735-0AA1-4379-AD03-94E3BDC2C39D}" dt="2021-04-01T13:14:06.201" v="1" actId="207"/>
        <pc:sldMkLst>
          <pc:docMk/>
          <pc:sldMk cId="2692492634" sldId="268"/>
        </pc:sldMkLst>
        <pc:graphicFrameChg chg="modGraphic">
          <ac:chgData name="Coq, Arielle T (DPH)" userId="4aac495c-e6bc-4871-991b-5cbd029c71f4" providerId="ADAL" clId="{72BC7735-0AA1-4379-AD03-94E3BDC2C39D}" dt="2021-04-01T13:14:06.201" v="1" actId="207"/>
          <ac:graphicFrameMkLst>
            <pc:docMk/>
            <pc:sldMk cId="2692492634" sldId="268"/>
            <ac:graphicFrameMk id="11" creationId="{92744045-DF14-4CCE-BA71-9B1B7F3FC193}"/>
          </ac:graphicFrameMkLst>
        </pc:graphicFrameChg>
      </pc:sldChg>
    </pc:docChg>
  </pc:docChgLst>
  <pc:docChgLst>
    <pc:chgData name="Michelle" userId="3afdc34b-dadf-4ab5-ad26-84f6332c48e3" providerId="ADAL" clId="{0E487BBE-EA98-4D0A-AAA7-C865A4716A3E}"/>
    <pc:docChg chg="modSld">
      <pc:chgData name="Michelle" userId="3afdc34b-dadf-4ab5-ad26-84f6332c48e3" providerId="ADAL" clId="{0E487BBE-EA98-4D0A-AAA7-C865A4716A3E}" dt="2021-04-01T22:08:31.738" v="30" actId="122"/>
      <pc:docMkLst>
        <pc:docMk/>
      </pc:docMkLst>
      <pc:sldChg chg="modSp mod">
        <pc:chgData name="Michelle" userId="3afdc34b-dadf-4ab5-ad26-84f6332c48e3" providerId="ADAL" clId="{0E487BBE-EA98-4D0A-AAA7-C865A4716A3E}" dt="2021-04-01T17:34:56.287" v="0" actId="121"/>
        <pc:sldMkLst>
          <pc:docMk/>
          <pc:sldMk cId="1806575864" sldId="267"/>
        </pc:sldMkLst>
        <pc:graphicFrameChg chg="modGraphic">
          <ac:chgData name="Michelle" userId="3afdc34b-dadf-4ab5-ad26-84f6332c48e3" providerId="ADAL" clId="{0E487BBE-EA98-4D0A-AAA7-C865A4716A3E}" dt="2021-04-01T17:34:56.287" v="0" actId="121"/>
          <ac:graphicFrameMkLst>
            <pc:docMk/>
            <pc:sldMk cId="1806575864" sldId="267"/>
            <ac:graphicFrameMk id="5" creationId="{A7DF9D62-E3BE-4E6C-93D2-9B56ACF2148B}"/>
          </ac:graphicFrameMkLst>
        </pc:graphicFrameChg>
      </pc:sldChg>
      <pc:sldChg chg="modSp mod">
        <pc:chgData name="Michelle" userId="3afdc34b-dadf-4ab5-ad26-84f6332c48e3" providerId="ADAL" clId="{0E487BBE-EA98-4D0A-AAA7-C865A4716A3E}" dt="2021-04-01T22:08:03.013" v="28" actId="3064"/>
        <pc:sldMkLst>
          <pc:docMk/>
          <pc:sldMk cId="2692492634" sldId="268"/>
        </pc:sldMkLst>
        <pc:graphicFrameChg chg="modGraphic">
          <ac:chgData name="Michelle" userId="3afdc34b-dadf-4ab5-ad26-84f6332c48e3" providerId="ADAL" clId="{0E487BBE-EA98-4D0A-AAA7-C865A4716A3E}" dt="2021-04-01T22:08:03.013" v="28"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0E487BBE-EA98-4D0A-AAA7-C865A4716A3E}" dt="2021-04-01T17:51:59.959" v="27" actId="20577"/>
        <pc:sldMkLst>
          <pc:docMk/>
          <pc:sldMk cId="2321371490" sldId="269"/>
        </pc:sldMkLst>
        <pc:graphicFrameChg chg="modGraphic">
          <ac:chgData name="Michelle" userId="3afdc34b-dadf-4ab5-ad26-84f6332c48e3" providerId="ADAL" clId="{0E487BBE-EA98-4D0A-AAA7-C865A4716A3E}" dt="2021-04-01T17:41:54.844" v="1" actId="20577"/>
          <ac:graphicFrameMkLst>
            <pc:docMk/>
            <pc:sldMk cId="2321371490" sldId="269"/>
            <ac:graphicFrameMk id="8" creationId="{785F5116-8A2B-48E4-A4AC-832746306D59}"/>
          </ac:graphicFrameMkLst>
        </pc:graphicFrameChg>
        <pc:graphicFrameChg chg="modGraphic">
          <ac:chgData name="Michelle" userId="3afdc34b-dadf-4ab5-ad26-84f6332c48e3" providerId="ADAL" clId="{0E487BBE-EA98-4D0A-AAA7-C865A4716A3E}" dt="2021-04-01T17:51:59.959" v="27" actId="20577"/>
          <ac:graphicFrameMkLst>
            <pc:docMk/>
            <pc:sldMk cId="2321371490" sldId="269"/>
            <ac:graphicFrameMk id="10" creationId="{B1091EA0-7D02-4BC6-8EF4-10915C87438A}"/>
          </ac:graphicFrameMkLst>
        </pc:graphicFrameChg>
      </pc:sldChg>
      <pc:sldChg chg="modSp mod">
        <pc:chgData name="Michelle" userId="3afdc34b-dadf-4ab5-ad26-84f6332c48e3" providerId="ADAL" clId="{0E487BBE-EA98-4D0A-AAA7-C865A4716A3E}" dt="2021-04-01T22:08:31.738" v="30" actId="122"/>
        <pc:sldMkLst>
          <pc:docMk/>
          <pc:sldMk cId="1776995749" sldId="274"/>
        </pc:sldMkLst>
        <pc:graphicFrameChg chg="modGraphic">
          <ac:chgData name="Michelle" userId="3afdc34b-dadf-4ab5-ad26-84f6332c48e3" providerId="ADAL" clId="{0E487BBE-EA98-4D0A-AAA7-C865A4716A3E}" dt="2021-04-01T22:08:31.738" v="30" actId="122"/>
          <ac:graphicFrameMkLst>
            <pc:docMk/>
            <pc:sldMk cId="1776995749" sldId="274"/>
            <ac:graphicFrameMk id="11" creationId="{7904EF83-3150-44B3-8E2B-AF49830322E6}"/>
          </ac:graphicFrameMkLst>
        </pc:graphicFrameChg>
      </pc:sldChg>
      <pc:sldChg chg="modSp mod">
        <pc:chgData name="Michelle" userId="3afdc34b-dadf-4ab5-ad26-84f6332c48e3" providerId="ADAL" clId="{0E487BBE-EA98-4D0A-AAA7-C865A4716A3E}" dt="2021-04-01T22:08:16.659" v="29" actId="3064"/>
        <pc:sldMkLst>
          <pc:docMk/>
          <pc:sldMk cId="310562512" sldId="295"/>
        </pc:sldMkLst>
        <pc:graphicFrameChg chg="modGraphic">
          <ac:chgData name="Michelle" userId="3afdc34b-dadf-4ab5-ad26-84f6332c48e3" providerId="ADAL" clId="{0E487BBE-EA98-4D0A-AAA7-C865A4716A3E}" dt="2021-04-01T22:08:16.659" v="29" actId="3064"/>
          <ac:graphicFrameMkLst>
            <pc:docMk/>
            <pc:sldMk cId="310562512" sldId="295"/>
            <ac:graphicFrameMk id="7" creationId="{605E144A-8B73-4509-B5A1-46BDBC416354}"/>
          </ac:graphicFrameMkLst>
        </pc:graphicFrameChg>
      </pc:sldChg>
    </pc:docChg>
  </pc:docChgLst>
  <pc:docChgLst>
    <pc:chgData name="Reid, Michelle (DPH)" userId="S::michelle.reid2@mass.gov::3afdc34b-dadf-4ab5-ad26-84f6332c48e3" providerId="AD" clId="Web-{F41AD747-49BF-4ED7-8054-BE9F3D731001}"/>
    <pc:docChg chg="modSld">
      <pc:chgData name="Reid, Michelle (DPH)" userId="S::michelle.reid2@mass.gov::3afdc34b-dadf-4ab5-ad26-84f6332c48e3" providerId="AD" clId="Web-{F41AD747-49BF-4ED7-8054-BE9F3D731001}" dt="2021-04-02T00:34:15.017" v="126"/>
      <pc:docMkLst>
        <pc:docMk/>
      </pc:docMkLst>
      <pc:sldChg chg="modSp">
        <pc:chgData name="Reid, Michelle (DPH)" userId="S::michelle.reid2@mass.gov::3afdc34b-dadf-4ab5-ad26-84f6332c48e3" providerId="AD" clId="Web-{F41AD747-49BF-4ED7-8054-BE9F3D731001}" dt="2021-04-02T00:34:15.017" v="126"/>
        <pc:sldMkLst>
          <pc:docMk/>
          <pc:sldMk cId="1776995749" sldId="274"/>
        </pc:sldMkLst>
        <pc:graphicFrameChg chg="mod modGraphic">
          <ac:chgData name="Reid, Michelle (DPH)" userId="S::michelle.reid2@mass.gov::3afdc34b-dadf-4ab5-ad26-84f6332c48e3" providerId="AD" clId="Web-{F41AD747-49BF-4ED7-8054-BE9F3D731001}" dt="2021-04-02T00:34:15.017" v="126"/>
          <ac:graphicFrameMkLst>
            <pc:docMk/>
            <pc:sldMk cId="1776995749" sldId="274"/>
            <ac:graphicFrameMk id="11" creationId="{7904EF83-3150-44B3-8E2B-AF49830322E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974077"/>
          </a:xfrm>
        </p:spPr>
        <p:txBody>
          <a:bodyPr/>
          <a:lstStyle/>
          <a:p>
            <a:pPr algn="ctr"/>
            <a:r>
              <a:rPr lang="en-US" sz="6000"/>
              <a:t>Vaccination Data Report</a:t>
            </a:r>
            <a:br>
              <a:rPr lang="en-US" sz="6000"/>
            </a:br>
            <a:r>
              <a:rPr lang="en-US" sz="6000"/>
              <a:t>Fitchburg</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892340451"/>
              </p:ext>
            </p:extLst>
          </p:nvPr>
        </p:nvGraphicFramePr>
        <p:xfrm>
          <a:off x="861249" y="3683309"/>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chemeClr val="tx1"/>
                          </a:solidFill>
                          <a:effectLs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3,086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37.5%</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r" fontAlgn="b"/>
                      <a:r>
                        <a:rPr lang="en-US" sz="1100" b="0" i="0" u="none" strike="noStrike">
                          <a:solidFill>
                            <a:srgbClr val="000000"/>
                          </a:solidFill>
                          <a:effectLst/>
                          <a:latin typeface="Calibri" panose="020F0502020204030204" pitchFamily="34" charset="0"/>
                        </a:rPr>
                        <a:t>               475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83948" y="1159541"/>
            <a:ext cx="10641608" cy="2523768"/>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partially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11.8</a:t>
            </a:r>
            <a:r>
              <a:rPr lang="en-US" sz="1600"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31.6</a:t>
            </a:r>
            <a:r>
              <a:rPr lang="en-US" sz="1600"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14.7</a:t>
            </a:r>
            <a:r>
              <a:rPr lang="en-US" sz="1600" b="1">
                <a:solidFill>
                  <a:srgbClr val="5B9BD5">
                    <a:lumMod val="75000"/>
                  </a:srgbClr>
                </a:solidFill>
                <a:latin typeface="Calibri"/>
              </a:rPr>
              <a:t>%</a:t>
            </a:r>
            <a:r>
              <a:rPr lang="en-US" sz="1600" b="1">
                <a:solidFill>
                  <a:srgbClr val="0F1C32"/>
                </a:solidFill>
                <a:latin typeface="Calibri"/>
              </a:rPr>
              <a:t> for ages 75+</a:t>
            </a:r>
          </a:p>
          <a:p>
            <a:pPr marL="628650" lvl="1" indent="-171450">
              <a:buFont typeface="Arial" panose="020B0604020202020204" pitchFamily="34" charset="0"/>
              <a:buChar char="•"/>
            </a:pPr>
            <a:endParaRPr lang="en-US" sz="800" b="1">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Fitchburg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53134"/>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Fitchburg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87097" y="1259400"/>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265780623"/>
              </p:ext>
            </p:extLst>
          </p:nvPr>
        </p:nvGraphicFramePr>
        <p:xfrm>
          <a:off x="6096000" y="1480729"/>
          <a:ext cx="5951871" cy="137876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35663">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2,797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2,031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53324565"/>
              </p:ext>
            </p:extLst>
          </p:nvPr>
        </p:nvGraphicFramePr>
        <p:xfrm>
          <a:off x="144685" y="3998509"/>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a:solidFill>
                            <a:schemeClr val="tx1"/>
                          </a:solidFill>
                          <a:effectLst/>
                        </a:rPr>
                        <a:t>Fitchburg</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41951" y="5716793"/>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a:ln>
                  <a:noFill/>
                </a:ln>
                <a:solidFill>
                  <a:srgbClr val="FFFFFF"/>
                </a:solidFill>
                <a:effectLst/>
                <a:uLnTx/>
                <a:uFillTx/>
                <a:latin typeface="Calibri"/>
                <a:ea typeface="+mn-ea"/>
                <a:cs typeface="+mn-cs"/>
              </a:rPr>
              <a:t>nd</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Fitchburg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16270" y="1197995"/>
            <a:ext cx="10540260" cy="2354491"/>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12.1</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44.7</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67.3</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 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383507293"/>
              </p:ext>
            </p:extLst>
          </p:nvPr>
        </p:nvGraphicFramePr>
        <p:xfrm>
          <a:off x="1051133" y="4010114"/>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a:solidFill>
                            <a:schemeClr val="tx1"/>
                          </a:solidFill>
                          <a:effectLs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2,528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28.5%</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9888"/>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415772"/>
          </a:xfrm>
          <a:prstGeom prst="rect">
            <a:avLst/>
          </a:prstGeom>
          <a:noFill/>
        </p:spPr>
        <p:txBody>
          <a:bodyPr wrap="square" rtlCol="0">
            <a:spAutoFit/>
          </a:bodyPr>
          <a:lstStyle/>
          <a:p>
            <a:r>
              <a:rPr lang="en-US" b="1" u="sng">
                <a:solidFill>
                  <a:srgbClr val="0F1C32"/>
                </a:solidFill>
                <a:latin typeface="Calibri"/>
              </a:rPr>
              <a:t>Vaccine Administration Benchmark</a:t>
            </a:r>
          </a:p>
          <a:p>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320761492"/>
              </p:ext>
            </p:extLst>
          </p:nvPr>
        </p:nvGraphicFramePr>
        <p:xfrm>
          <a:off x="135767" y="4250500"/>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4865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0">
                <a:tc>
                  <a:txBody>
                    <a:bodyPr/>
                    <a:lstStyle/>
                    <a:p>
                      <a:pPr marL="0" marR="0" algn="ctr">
                        <a:spcBef>
                          <a:spcPts val="0"/>
                        </a:spcBef>
                        <a:spcAft>
                          <a:spcPts val="0"/>
                        </a:spcAft>
                      </a:pPr>
                      <a:r>
                        <a:rPr lang="en-US" sz="1300">
                          <a:solidFill>
                            <a:schemeClr val="tx1"/>
                          </a:solidFill>
                          <a:effectLst/>
                        </a:rPr>
                        <a:t>Fitchburg</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579601120"/>
              </p:ext>
            </p:extLst>
          </p:nvPr>
        </p:nvGraphicFramePr>
        <p:xfrm>
          <a:off x="2748897" y="268005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40808">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2,964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Fitchburg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00649"/>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085634789"/>
              </p:ext>
            </p:extLst>
          </p:nvPr>
        </p:nvGraphicFramePr>
        <p:xfrm>
          <a:off x="739435" y="2674228"/>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chemeClr val="tx1"/>
                          </a:solidFill>
                          <a:effectLs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218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347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Fitchburg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2645412"/>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2538461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7904EF83-3150-44B3-8E2B-AF49830322E6}"/>
              </a:ext>
            </a:extLst>
          </p:cNvPr>
          <p:cNvGraphicFramePr>
            <a:graphicFrameLocks noGrp="1"/>
          </p:cNvGraphicFramePr>
          <p:nvPr>
            <p:extLst>
              <p:ext uri="{D42A27DB-BD31-4B8C-83A1-F6EECF244321}">
                <p14:modId xmlns:p14="http://schemas.microsoft.com/office/powerpoint/2010/main" val="3103376451"/>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5,732 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987 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5,880 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707 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4,930 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808 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7,079 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1,296 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2,522 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4,681 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723 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4,217 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901 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2,770 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414 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12,568 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2,541 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9,844 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10,212 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3,676 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4,154 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6,943 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1,413 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2,075 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325 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6,188 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1,151 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10,159 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1,837 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13,435 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2,295 </a:t>
                      </a:r>
                      <a:endParaRPr lang="en-US" sz="1100" b="0"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838438" y="2651335"/>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Fitchburg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Fitchburg and whether they have met or exceeded the statewide rate</a:t>
            </a:r>
          </a:p>
          <a:p>
            <a:pPr marL="457200" indent="-457200">
              <a:spcBef>
                <a:spcPts val="600"/>
              </a:spcBef>
              <a:spcAft>
                <a:spcPts val="600"/>
              </a:spcAft>
              <a:buFont typeface="+mj-lt"/>
              <a:buAutoNum type="arabicPeriod"/>
            </a:pPr>
            <a:r>
              <a:rPr lang="en-US" sz="2000" b="1"/>
              <a:t>The percentage of Fitchburg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Fitchburg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Fitchburg 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6091537"/>
            <a:ext cx="12158798" cy="46166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223212326"/>
              </p:ext>
            </p:extLst>
          </p:nvPr>
        </p:nvGraphicFramePr>
        <p:xfrm>
          <a:off x="259796" y="2111525"/>
          <a:ext cx="11655094" cy="1451695"/>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588039">
                <a:tc>
                  <a:txBody>
                    <a:bodyPr/>
                    <a:lstStyle/>
                    <a:p>
                      <a:pPr marL="0" marR="0" algn="ctr">
                        <a:spcBef>
                          <a:spcPts val="0"/>
                        </a:spcBef>
                        <a:spcAft>
                          <a:spcPts val="0"/>
                        </a:spcAft>
                      </a:pPr>
                      <a:r>
                        <a:rPr lang="en-US" sz="12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p>
                      <a:pPr algn="ctr" fontAlgn="b"/>
                      <a:endParaRPr lang="en-US" sz="1000" b="1" i="0" u="none" strike="noStrike">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216492">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9427">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a:t>
            </a:r>
            <a:r>
              <a:rPr lang="en-US" sz="3600">
                <a:latin typeface="Segoe UI" panose="020B0502040204020203" pitchFamily="34" charset="0"/>
                <a:cs typeface="Segoe UI" panose="020B0502040204020203" pitchFamily="34" charset="0"/>
              </a:rPr>
              <a:t>Fitchburg </a:t>
            </a:r>
            <a:r>
              <a:rPr lang="en-US" sz="360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latin typeface="Segoe UI" panose="020B0502040204020203" pitchFamily="34" charset="0"/>
                <a:cs typeface="Segoe UI" panose="020B0502040204020203" pitchFamily="34" charset="0"/>
              </a:rPr>
              <a:t>Fitchburg</a:t>
            </a:r>
            <a:r>
              <a:rPr lang="en-US" sz="2400"/>
              <a:t> </a:t>
            </a:r>
            <a:r>
              <a:rPr lang="en-US" sz="2400">
                <a:latin typeface="Segoe UI" panose="020B0502040204020203" pitchFamily="34" charset="0"/>
              </a:rPr>
              <a:t>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20767496"/>
              </p:ext>
            </p:extLst>
          </p:nvPr>
        </p:nvGraphicFramePr>
        <p:xfrm>
          <a:off x="1517458" y="2693816"/>
          <a:ext cx="9055735" cy="1130564"/>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9562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effectLst/>
                          <a:latin typeface="+mn-lt"/>
                        </a:rPr>
                        <a:t>Community</a:t>
                      </a:r>
                    </a:p>
                    <a:p>
                      <a:pPr marL="0" marR="0" algn="ctr">
                        <a:spcBef>
                          <a:spcPts val="0"/>
                        </a:spcBef>
                        <a:spcAft>
                          <a:spcPts val="0"/>
                        </a:spcAft>
                      </a:pPr>
                      <a:r>
                        <a:rPr lang="en-US" sz="1600">
                          <a:solidFill>
                            <a:schemeClr val="tx1"/>
                          </a:solidFill>
                          <a:effectLst/>
                          <a:latin typeface="+mn-lt"/>
                        </a:rPr>
                        <a:t> </a:t>
                      </a:r>
                      <a:endParaRPr lang="en-US" sz="16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26689">
                <a:tc>
                  <a:txBody>
                    <a:bodyPr/>
                    <a:lstStyle/>
                    <a:p>
                      <a:pPr marL="0" marR="0" algn="ctr">
                        <a:spcBef>
                          <a:spcPts val="0"/>
                        </a:spcBef>
                        <a:spcAft>
                          <a:spcPts val="0"/>
                        </a:spcAft>
                      </a:pPr>
                      <a:r>
                        <a:rPr lang="en-US" sz="1600">
                          <a:solidFill>
                            <a:schemeClr val="tx1"/>
                          </a:solidFill>
                          <a:effectLst/>
                        </a:rPr>
                        <a:t>Fitchburg</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14,223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33,765.2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16195">
                <a:tc>
                  <a:txBody>
                    <a:bodyPr/>
                    <a:lstStyle/>
                    <a:p>
                      <a:pPr marL="0" marR="0" algn="ctr">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5594" y="5936479"/>
            <a:ext cx="12161838"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205244" y="1157380"/>
            <a:ext cx="11744715"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2400" b="1" u="sng">
              <a:solidFill>
                <a:prstClr val="black"/>
              </a:solidFill>
              <a:latin typeface="Calibri" panose="020F0502020204030204"/>
            </a:endParaRPr>
          </a:p>
          <a:p>
            <a:pPr marL="1200150" lvl="2" indent="-285750">
              <a:buFont typeface="Arial" panose="020B0604020202020204" pitchFamily="34" charset="0"/>
              <a:buChar char="•"/>
              <a:defRPr/>
            </a:pPr>
            <a:r>
              <a:rPr lang="en-US">
                <a:solidFill>
                  <a:prstClr val="black"/>
                </a:solidFill>
                <a:latin typeface="Calibri" panose="020F0502020204030204"/>
              </a:rPr>
              <a:t>Per-capita dose administration rate for Fitchburg</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51,041.3 per 100,000.</a:t>
            </a:r>
          </a:p>
          <a:p>
            <a:pPr marL="1200150" lvl="2" indent="-285750">
              <a:buFont typeface="Arial" panose="020B0604020202020204" pitchFamily="34" charset="0"/>
              <a:buChar char="•"/>
              <a:defRPr/>
            </a:pPr>
            <a:r>
              <a:rPr lang="en-US">
                <a:solidFill>
                  <a:prstClr val="black"/>
                </a:solidFill>
                <a:latin typeface="Calibri" panose="020F0502020204030204"/>
              </a:rPr>
              <a:t>Fitchburg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722759868"/>
              </p:ext>
            </p:extLst>
          </p:nvPr>
        </p:nvGraphicFramePr>
        <p:xfrm>
          <a:off x="411926" y="3897166"/>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chemeClr val="tx1"/>
                          </a:solidFill>
                          <a:effectLs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4,851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4,782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0" y="655347"/>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Fitchburg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33.1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Fitchburg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13.9</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Fitchburg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19.2</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prstClr val="black"/>
                </a:solidFill>
                <a:latin typeface="Calibri" panose="020F0502020204030204"/>
              </a:rPr>
              <a:t>Fitchburg</a:t>
            </a:r>
            <a:r>
              <a:rPr lang="en-US" sz="1300">
                <a:solidFill>
                  <a:srgbClr val="0F1C32"/>
                </a:solidFill>
                <a:latin typeface="Calibri"/>
              </a:rPr>
              <a: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05474441"/>
              </p:ext>
            </p:extLst>
          </p:nvPr>
        </p:nvGraphicFramePr>
        <p:xfrm>
          <a:off x="3132312" y="2467406"/>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a:solidFill>
                            <a:schemeClr val="tx1"/>
                          </a:solidFill>
                          <a:effectLs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a:t>
            </a:r>
            <a:r>
              <a:rPr lang="en-US" sz="2000">
                <a:latin typeface="Segoe UI" panose="020B0502040204020203" pitchFamily="34" charset="0"/>
                <a:cs typeface="Segoe UI" panose="020B0502040204020203" pitchFamily="34" charset="0"/>
              </a:rPr>
              <a:t>Fitchburg</a:t>
            </a:r>
            <a:r>
              <a:rPr lang="en-US" sz="2000"/>
              <a:t> </a:t>
            </a:r>
            <a:r>
              <a:rPr lang="en-US" sz="2000">
                <a:latin typeface="Segoe UI" panose="020B0502040204020203" pitchFamily="34" charset="0"/>
              </a:rPr>
              <a:t>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9BD5DAA7-55AD-4B01-8276-49D910E0D755}"/>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a:ln>
                  <a:noFill/>
                </a:ln>
                <a:solidFill>
                  <a:srgbClr val="FFFFFF"/>
                </a:solidFill>
                <a:effectLst/>
                <a:uLnTx/>
                <a:uFillTx/>
                <a:latin typeface="Calibri"/>
                <a:ea typeface="+mn-ea"/>
                <a:cs typeface="+mn-cs"/>
              </a:rPr>
              <a:t> </a:t>
            </a:r>
            <a:r>
              <a:rPr kumimoji="0" lang="en-US" sz="2000" b="0" i="0" u="none" strike="noStrike" kern="1200" cap="none" spc="0" normalizeH="0" baseline="0" noProof="0">
                <a:ln>
                  <a:noFill/>
                </a:ln>
                <a:solidFill>
                  <a:srgbClr val="FFFFFF"/>
                </a:solidFill>
                <a:effectLst/>
                <a:uLnTx/>
                <a:uFillTx/>
                <a:latin typeface="Calibri"/>
                <a:ea typeface="+mn-ea"/>
                <a:cs typeface="+mn-cs"/>
              </a:rPr>
              <a:t>(1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Fitchburg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476552" y="1059120"/>
            <a:ext cx="10368061"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285750"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a:t>
            </a:r>
            <a:endParaRPr lang="en-US" sz="1600" b="1">
              <a:solidFill>
                <a:srgbClr val="0F1C32"/>
              </a:solidFill>
              <a:latin typeface="Calibri"/>
            </a:endParaRPr>
          </a:p>
          <a:p>
            <a:pPr marL="800100" lvl="1" indent="-342900">
              <a:buFont typeface="Arial" panose="020B0604020202020204" pitchFamily="34" charset="0"/>
              <a:buChar char="•"/>
            </a:pPr>
            <a:r>
              <a:rPr lang="en-US" sz="2000" b="1">
                <a:solidFill>
                  <a:srgbClr val="5B9BD5">
                    <a:lumMod val="75000"/>
                  </a:srgbClr>
                </a:solidFill>
                <a:latin typeface="Calibri"/>
              </a:rPr>
              <a:t>23.9% </a:t>
            </a:r>
            <a:r>
              <a:rPr lang="en-US" sz="1600" b="1">
                <a:solidFill>
                  <a:srgbClr val="0F1C32"/>
                </a:solidFill>
                <a:latin typeface="Calibri"/>
              </a:rPr>
              <a:t>for ages 0-64</a:t>
            </a:r>
            <a:endParaRPr lang="en-US" sz="2000" b="1">
              <a:solidFill>
                <a:srgbClr val="5B9BD5">
                  <a:lumMod val="75000"/>
                </a:srgbClr>
              </a:solidFill>
              <a:latin typeface="Calibri"/>
            </a:endParaRPr>
          </a:p>
          <a:p>
            <a:pPr marL="800100" lvl="1" indent="-342900">
              <a:buFont typeface="Arial" panose="020B0604020202020204" pitchFamily="34" charset="0"/>
              <a:buChar char="•"/>
            </a:pPr>
            <a:r>
              <a:rPr lang="en-US" sz="2000" b="1">
                <a:solidFill>
                  <a:srgbClr val="5B9BD5">
                    <a:lumMod val="75000"/>
                  </a:srgbClr>
                </a:solidFill>
                <a:latin typeface="Calibri"/>
              </a:rPr>
              <a:t>76.3% </a:t>
            </a:r>
            <a:r>
              <a:rPr lang="en-US" sz="1600" b="1">
                <a:solidFill>
                  <a:srgbClr val="0F1C32"/>
                </a:solidFill>
                <a:latin typeface="Calibri"/>
              </a:rPr>
              <a:t>for ages 65-74</a:t>
            </a:r>
          </a:p>
          <a:p>
            <a:pPr marL="800100" lvl="1" indent="-342900">
              <a:buFont typeface="Arial" panose="020B0604020202020204" pitchFamily="34" charset="0"/>
              <a:buChar char="•"/>
            </a:pPr>
            <a:r>
              <a:rPr lang="en-US" sz="2000" b="1">
                <a:solidFill>
                  <a:srgbClr val="5B9BD5">
                    <a:lumMod val="75000"/>
                  </a:srgbClr>
                </a:solidFill>
                <a:latin typeface="Calibri"/>
              </a:rPr>
              <a:t>82.0%</a:t>
            </a:r>
            <a:r>
              <a:rPr lang="en-US" sz="2000" b="1">
                <a:solidFill>
                  <a:srgbClr val="0F1C32"/>
                </a:solidFill>
                <a:latin typeface="Calibri"/>
              </a:rPr>
              <a:t> </a:t>
            </a:r>
            <a:r>
              <a:rPr lang="en-US" sz="1600" b="1">
                <a:solidFill>
                  <a:srgbClr val="0F1C32"/>
                </a:solidFill>
                <a:latin typeface="Calibri"/>
              </a:rPr>
              <a:t>for ages 75+</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930540094"/>
              </p:ext>
            </p:extLst>
          </p:nvPr>
        </p:nvGraphicFramePr>
        <p:xfrm>
          <a:off x="982055" y="3691300"/>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chemeClr val="tx1"/>
                          </a:solidFill>
                          <a:effectLs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66.0%</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51986" y="5866979"/>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64967338"/>
              </p:ext>
            </p:extLst>
          </p:nvPr>
        </p:nvGraphicFramePr>
        <p:xfrm>
          <a:off x="110866" y="4216229"/>
          <a:ext cx="11986458" cy="1381856"/>
        </p:xfrm>
        <a:graphic>
          <a:graphicData uri="http://schemas.openxmlformats.org/drawingml/2006/table">
            <a:tbl>
              <a:tblPr firstRow="1" firstCol="1" bandRow="1">
                <a:tableStyleId>{5C22544A-7EE6-4342-B048-85BDC9FD1C3A}</a:tableStyleId>
              </a:tblPr>
              <a:tblGrid>
                <a:gridCol w="1086142">
                  <a:extLst>
                    <a:ext uri="{9D8B030D-6E8A-4147-A177-3AD203B41FA5}">
                      <a16:colId xmlns:a16="http://schemas.microsoft.com/office/drawing/2014/main" val="4075951014"/>
                    </a:ext>
                  </a:extLst>
                </a:gridCol>
                <a:gridCol w="533819">
                  <a:extLst>
                    <a:ext uri="{9D8B030D-6E8A-4147-A177-3AD203B41FA5}">
                      <a16:colId xmlns:a16="http://schemas.microsoft.com/office/drawing/2014/main" val="3719797945"/>
                    </a:ext>
                  </a:extLst>
                </a:gridCol>
                <a:gridCol w="827447">
                  <a:extLst>
                    <a:ext uri="{9D8B030D-6E8A-4147-A177-3AD203B41FA5}">
                      <a16:colId xmlns:a16="http://schemas.microsoft.com/office/drawing/2014/main" val="2111895905"/>
                    </a:ext>
                  </a:extLst>
                </a:gridCol>
                <a:gridCol w="597226">
                  <a:extLst>
                    <a:ext uri="{9D8B030D-6E8A-4147-A177-3AD203B41FA5}">
                      <a16:colId xmlns:a16="http://schemas.microsoft.com/office/drawing/2014/main" val="1228260744"/>
                    </a:ext>
                  </a:extLst>
                </a:gridCol>
                <a:gridCol w="857384">
                  <a:extLst>
                    <a:ext uri="{9D8B030D-6E8A-4147-A177-3AD203B41FA5}">
                      <a16:colId xmlns:a16="http://schemas.microsoft.com/office/drawing/2014/main" val="3870552715"/>
                    </a:ext>
                  </a:extLst>
                </a:gridCol>
                <a:gridCol w="684030">
                  <a:extLst>
                    <a:ext uri="{9D8B030D-6E8A-4147-A177-3AD203B41FA5}">
                      <a16:colId xmlns:a16="http://schemas.microsoft.com/office/drawing/2014/main" val="2196486683"/>
                    </a:ext>
                  </a:extLst>
                </a:gridCol>
                <a:gridCol w="837434">
                  <a:extLst>
                    <a:ext uri="{9D8B030D-6E8A-4147-A177-3AD203B41FA5}">
                      <a16:colId xmlns:a16="http://schemas.microsoft.com/office/drawing/2014/main" val="2808071338"/>
                    </a:ext>
                  </a:extLst>
                </a:gridCol>
                <a:gridCol w="491186">
                  <a:extLst>
                    <a:ext uri="{9D8B030D-6E8A-4147-A177-3AD203B41FA5}">
                      <a16:colId xmlns:a16="http://schemas.microsoft.com/office/drawing/2014/main" val="2266782108"/>
                    </a:ext>
                  </a:extLst>
                </a:gridCol>
                <a:gridCol w="797173">
                  <a:extLst>
                    <a:ext uri="{9D8B030D-6E8A-4147-A177-3AD203B41FA5}">
                      <a16:colId xmlns:a16="http://schemas.microsoft.com/office/drawing/2014/main" val="1400057223"/>
                    </a:ext>
                  </a:extLst>
                </a:gridCol>
                <a:gridCol w="563658">
                  <a:extLst>
                    <a:ext uri="{9D8B030D-6E8A-4147-A177-3AD203B41FA5}">
                      <a16:colId xmlns:a16="http://schemas.microsoft.com/office/drawing/2014/main" val="607151320"/>
                    </a:ext>
                  </a:extLst>
                </a:gridCol>
                <a:gridCol w="813279">
                  <a:extLst>
                    <a:ext uri="{9D8B030D-6E8A-4147-A177-3AD203B41FA5}">
                      <a16:colId xmlns:a16="http://schemas.microsoft.com/office/drawing/2014/main" val="1732447710"/>
                    </a:ext>
                  </a:extLst>
                </a:gridCol>
                <a:gridCol w="575296">
                  <a:extLst>
                    <a:ext uri="{9D8B030D-6E8A-4147-A177-3AD203B41FA5}">
                      <a16:colId xmlns:a16="http://schemas.microsoft.com/office/drawing/2014/main" val="1497268532"/>
                    </a:ext>
                  </a:extLst>
                </a:gridCol>
                <a:gridCol w="705011">
                  <a:extLst>
                    <a:ext uri="{9D8B030D-6E8A-4147-A177-3AD203B41FA5}">
                      <a16:colId xmlns:a16="http://schemas.microsoft.com/office/drawing/2014/main" val="743602275"/>
                    </a:ext>
                  </a:extLst>
                </a:gridCol>
                <a:gridCol w="746754">
                  <a:extLst>
                    <a:ext uri="{9D8B030D-6E8A-4147-A177-3AD203B41FA5}">
                      <a16:colId xmlns:a16="http://schemas.microsoft.com/office/drawing/2014/main" val="1994207196"/>
                    </a:ext>
                  </a:extLst>
                </a:gridCol>
                <a:gridCol w="805225">
                  <a:extLst>
                    <a:ext uri="{9D8B030D-6E8A-4147-A177-3AD203B41FA5}">
                      <a16:colId xmlns:a16="http://schemas.microsoft.com/office/drawing/2014/main" val="3921377560"/>
                    </a:ext>
                  </a:extLst>
                </a:gridCol>
                <a:gridCol w="567380">
                  <a:extLst>
                    <a:ext uri="{9D8B030D-6E8A-4147-A177-3AD203B41FA5}">
                      <a16:colId xmlns:a16="http://schemas.microsoft.com/office/drawing/2014/main" val="3578839088"/>
                    </a:ext>
                  </a:extLst>
                </a:gridCol>
                <a:gridCol w="498014">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a:solidFill>
                            <a:schemeClr val="tx1"/>
                          </a:solidFill>
                          <a:effectLst/>
                        </a:rPr>
                        <a:t>Fitchburg</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6,955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082300752"/>
              </p:ext>
            </p:extLst>
          </p:nvPr>
        </p:nvGraphicFramePr>
        <p:xfrm>
          <a:off x="2292643" y="2488121"/>
          <a:ext cx="7195756" cy="1388143"/>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12616">
                <a:tc>
                  <a:txBody>
                    <a:bodyPr/>
                    <a:lstStyle/>
                    <a:p>
                      <a:pPr marL="0" marR="0" algn="ctr">
                        <a:spcBef>
                          <a:spcPts val="0"/>
                        </a:spcBef>
                        <a:spcAft>
                          <a:spcPts val="0"/>
                        </a:spcAft>
                      </a:pPr>
                      <a:r>
                        <a:rPr lang="en-US" sz="1400">
                          <a:solidFill>
                            <a:schemeClr val="tx1"/>
                          </a:solidFill>
                          <a:effectLst/>
                        </a:rPr>
                        <a:t>Fitchburg</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26466">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33.1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Fitchburg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745357"/>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3/31/2021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schemas.microsoft.com/office/2006/documentManagement/types"/>
    <ds:schemaRef ds:uri="http://purl.org/dc/elements/1.1/"/>
    <ds:schemaRef ds:uri="http://schemas.openxmlformats.org/package/2006/metadata/core-properties"/>
    <ds:schemaRef ds:uri="http://purl.org/dc/dcmitype/"/>
    <ds:schemaRef ds:uri="http://purl.org/dc/terms/"/>
    <ds:schemaRef ds:uri="http://www.w3.org/XML/1998/namespace"/>
    <ds:schemaRef ds:uri="http://schemas.microsoft.com/office/infopath/2007/PartnerControls"/>
    <ds:schemaRef ds:uri="acf54e11-0fc9-471c-b6ed-0b00911b414f"/>
    <ds:schemaRef ds:uri="http://schemas.microsoft.com/office/2006/metadata/properties"/>
  </ds:schemaRefs>
</ds:datastoreItem>
</file>

<file path=customXml/itemProps3.xml><?xml version="1.0" encoding="utf-8"?>
<ds:datastoreItem xmlns:ds="http://schemas.openxmlformats.org/officeDocument/2006/customXml" ds:itemID="{410DD817-245B-4EB4-BAA3-54D825AA7616}"/>
</file>

<file path=docProps/app.xml><?xml version="1.0" encoding="utf-8"?>
<Properties xmlns="http://schemas.openxmlformats.org/officeDocument/2006/extended-properties" xmlns:vt="http://schemas.openxmlformats.org/officeDocument/2006/docPropsVTypes">
  <TotalTime>0</TotalTime>
  <Words>3556</Words>
  <Application>Microsoft Office PowerPoint</Application>
  <PresentationFormat>Widescreen</PresentationFormat>
  <Paragraphs>770</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Fitchburg</vt:lpstr>
      <vt:lpstr>Fitchburg – Benchmarks</vt:lpstr>
      <vt:lpstr>PowerPoint Presentation</vt:lpstr>
      <vt:lpstr>Vaccine Administration </vt:lpstr>
      <vt:lpstr>Total Doses and Dose Administration Rate/100,000 Population for Fitchburg Compared to Statewide as of 3/31/2021</vt:lpstr>
      <vt:lpstr>Count and Percentage of Population for First Dose, Partially, and Fully Vaccinated for Fitchburg Compared to Statewide as of 3/31/2021</vt:lpstr>
      <vt:lpstr>First Dose</vt:lpstr>
      <vt:lpstr>Counts and Percentages of Population with a First Dose by Demographics for Fitchburg Compared to Statewide as of 3/31/2021  contd.</vt:lpstr>
      <vt:lpstr>Counts and Percentages of Population with a First Dose by Demographics for Fitchburg Compared to Statewide as of 3/31/2021 </vt:lpstr>
      <vt:lpstr>Partially vaccinated</vt:lpstr>
      <vt:lpstr>Counts and Percentages of Population Partially Vaccinated by Demographics for Fitchburg  Compared to Statewide as of 3/31/2021 contd.</vt:lpstr>
      <vt:lpstr>Counts and Percentages of Population Partially Vaccinated by Demographics for Fitchburg Compared to Statewide as of 3/31/2021</vt:lpstr>
      <vt:lpstr>Fully vaccinated</vt:lpstr>
      <vt:lpstr>Counts and Percentages of Population Fully Vaccinated by Demographics for Fitchburg Compared to Statewide as of 3/31/2021 contd. </vt:lpstr>
      <vt:lpstr>Counts and Percentages of Population Fully Vaccinated by Demographics for Fitchburg Compared to Statewide as of 3/31/2021</vt:lpstr>
      <vt:lpstr>Missing Race/Ethnicity Count and Percentage of Population Vaccinated for Fitchburg Compared to Statewide as of 3/31/2021</vt:lpstr>
      <vt:lpstr>PowerPoint Presentation</vt:lpstr>
      <vt:lpstr>COVID-19 Case Counts and Rates for 20 Prioritized Communities</vt:lpstr>
      <vt:lpstr>Background </vt:lpstr>
      <vt:lpstr> Profile of Fitchburg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3</cp:revision>
  <dcterms:created xsi:type="dcterms:W3CDTF">2021-02-06T16:00:27Z</dcterms:created>
  <dcterms:modified xsi:type="dcterms:W3CDTF">2021-04-02T00:34:25Z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