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96"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96"/>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Fitchburg</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Fitchburg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87097" y="1074388"/>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718207410"/>
              </p:ext>
            </p:extLst>
          </p:nvPr>
        </p:nvGraphicFramePr>
        <p:xfrm>
          <a:off x="5995853" y="1265141"/>
          <a:ext cx="5951871" cy="1563573"/>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52047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1,994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815894445"/>
              </p:ext>
            </p:extLst>
          </p:nvPr>
        </p:nvGraphicFramePr>
        <p:xfrm>
          <a:off x="143158" y="3429000"/>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dirty="0">
                          <a:solidFill>
                            <a:schemeClr val="tx1"/>
                          </a:solidFill>
                          <a:effectLst/>
                        </a:rPr>
                        <a:t>Fitchburg</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Fitchburg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55552" y="1013389"/>
            <a:ext cx="10540260" cy="2262158"/>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26598911"/>
              </p:ext>
            </p:extLst>
          </p:nvPr>
        </p:nvGraphicFramePr>
        <p:xfrm>
          <a:off x="914401" y="4038600"/>
          <a:ext cx="9681411" cy="145321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2,029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412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868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354217"/>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272203796"/>
              </p:ext>
            </p:extLst>
          </p:nvPr>
        </p:nvGraphicFramePr>
        <p:xfrm>
          <a:off x="135767" y="399630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34865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dirty="0">
                          <a:solidFill>
                            <a:schemeClr val="tx1"/>
                          </a:solidFill>
                          <a:effectLst/>
                        </a:rPr>
                        <a:t>Fitchburg</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2,285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41,217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17,076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454397146"/>
              </p:ext>
            </p:extLst>
          </p:nvPr>
        </p:nvGraphicFramePr>
        <p:xfrm>
          <a:off x="3048000" y="2663352"/>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40808">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2,111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Fitchburg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12565874"/>
              </p:ext>
            </p:extLst>
          </p:nvPr>
        </p:nvGraphicFramePr>
        <p:xfrm>
          <a:off x="739435" y="193063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Fitchburg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3429002"/>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dirty="0"/>
              <a:t>City/Town COVID-19 Burden</a:t>
            </a:r>
            <a:br>
              <a:rPr lang="en-US" dirty="0"/>
            </a:br>
            <a:endParaRPr lang="en-US" dirty="0"/>
          </a:p>
        </p:txBody>
      </p:sp>
    </p:spTree>
    <p:extLst>
      <p:ext uri="{BB962C8B-B14F-4D97-AF65-F5344CB8AC3E}">
        <p14:creationId xmlns:p14="http://schemas.microsoft.com/office/powerpoint/2010/main" val="2538461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0A65A67B-3A0D-4A34-85E6-7D0A901D9C14}"/>
              </a:ext>
            </a:extLst>
          </p:cNvPr>
          <p:cNvGraphicFramePr>
            <a:graphicFrameLocks noGrp="1"/>
          </p:cNvGraphicFramePr>
          <p:nvPr/>
        </p:nvGraphicFramePr>
        <p:xfrm>
          <a:off x="4297020" y="964640"/>
          <a:ext cx="7802987" cy="5220342"/>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128327415"/>
                    </a:ext>
                  </a:extLst>
                </a:gridCol>
                <a:gridCol w="1019768">
                  <a:extLst>
                    <a:ext uri="{9D8B030D-6E8A-4147-A177-3AD203B41FA5}">
                      <a16:colId xmlns:a16="http://schemas.microsoft.com/office/drawing/2014/main" val="4144144719"/>
                    </a:ext>
                  </a:extLst>
                </a:gridCol>
                <a:gridCol w="911366">
                  <a:extLst>
                    <a:ext uri="{9D8B030D-6E8A-4147-A177-3AD203B41FA5}">
                      <a16:colId xmlns:a16="http://schemas.microsoft.com/office/drawing/2014/main" val="3779265184"/>
                    </a:ext>
                  </a:extLst>
                </a:gridCol>
                <a:gridCol w="1099038">
                  <a:extLst>
                    <a:ext uri="{9D8B030D-6E8A-4147-A177-3AD203B41FA5}">
                      <a16:colId xmlns:a16="http://schemas.microsoft.com/office/drawing/2014/main" val="2780402504"/>
                    </a:ext>
                  </a:extLst>
                </a:gridCol>
                <a:gridCol w="1232013">
                  <a:extLst>
                    <a:ext uri="{9D8B030D-6E8A-4147-A177-3AD203B41FA5}">
                      <a16:colId xmlns:a16="http://schemas.microsoft.com/office/drawing/2014/main" val="1903047245"/>
                    </a:ext>
                  </a:extLst>
                </a:gridCol>
                <a:gridCol w="800214">
                  <a:extLst>
                    <a:ext uri="{9D8B030D-6E8A-4147-A177-3AD203B41FA5}">
                      <a16:colId xmlns:a16="http://schemas.microsoft.com/office/drawing/2014/main" val="1313210649"/>
                    </a:ext>
                  </a:extLst>
                </a:gridCol>
                <a:gridCol w="1764868">
                  <a:extLst>
                    <a:ext uri="{9D8B030D-6E8A-4147-A177-3AD203B41FA5}">
                      <a16:colId xmlns:a16="http://schemas.microsoft.com/office/drawing/2014/main" val="2103277762"/>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28752266"/>
                  </a:ext>
                </a:extLst>
              </a:tr>
              <a:tr h="176134">
                <a:tc>
                  <a:txBody>
                    <a:bodyPr/>
                    <a:lstStyle/>
                    <a:p>
                      <a:pPr marL="0" marR="0" algn="ctr">
                        <a:spcBef>
                          <a:spcPts val="0"/>
                        </a:spcBef>
                        <a:spcAft>
                          <a:spcPts val="0"/>
                        </a:spcAft>
                      </a:pPr>
                      <a:r>
                        <a:rPr lang="en-US" sz="1000" dirty="0">
                          <a:solidFill>
                            <a:schemeClr val="tx1"/>
                          </a:solidFill>
                          <a:effectLst/>
                        </a:rPr>
                        <a:t>Boston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13711">
                <a:tc>
                  <a:txBody>
                    <a:bodyPr/>
                    <a:lstStyle/>
                    <a:p>
                      <a:pPr marL="0" marR="0" algn="ctr">
                        <a:spcBef>
                          <a:spcPts val="0"/>
                        </a:spcBef>
                        <a:spcAft>
                          <a:spcPts val="0"/>
                        </a:spcAft>
                      </a:pPr>
                      <a:r>
                        <a:rPr lang="en-US" sz="1000" dirty="0">
                          <a:solidFill>
                            <a:schemeClr val="tx1"/>
                          </a:solidFill>
                          <a:effectLst/>
                        </a:rPr>
                        <a:t>Brockton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13711">
                <a:tc>
                  <a:txBody>
                    <a:bodyPr/>
                    <a:lstStyle/>
                    <a:p>
                      <a:pPr marL="0" marR="0" algn="ctr">
                        <a:spcBef>
                          <a:spcPts val="0"/>
                        </a:spcBef>
                        <a:spcAft>
                          <a:spcPts val="0"/>
                        </a:spcAft>
                      </a:pPr>
                      <a:r>
                        <a:rPr lang="en-US" sz="1000" dirty="0">
                          <a:solidFill>
                            <a:schemeClr val="tx1"/>
                          </a:solidFill>
                          <a:effectLst/>
                        </a:rPr>
                        <a:t>Chelsea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13711">
                <a:tc>
                  <a:txBody>
                    <a:bodyPr/>
                    <a:lstStyle/>
                    <a:p>
                      <a:pPr marL="0" marR="0" algn="ctr">
                        <a:spcBef>
                          <a:spcPts val="0"/>
                        </a:spcBef>
                        <a:spcAft>
                          <a:spcPts val="0"/>
                        </a:spcAft>
                      </a:pPr>
                      <a:r>
                        <a:rPr lang="en-US" sz="1000" dirty="0">
                          <a:solidFill>
                            <a:schemeClr val="tx1"/>
                          </a:solidFill>
                          <a:effectLst/>
                        </a:rPr>
                        <a:t>Everett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13711">
                <a:tc>
                  <a:txBody>
                    <a:bodyPr/>
                    <a:lstStyle/>
                    <a:p>
                      <a:pPr marL="0" marR="0" algn="ctr">
                        <a:spcBef>
                          <a:spcPts val="0"/>
                        </a:spcBef>
                        <a:spcAft>
                          <a:spcPts val="0"/>
                        </a:spcAft>
                      </a:pPr>
                      <a:r>
                        <a:rPr lang="en-US" sz="1000" dirty="0">
                          <a:solidFill>
                            <a:schemeClr val="tx1"/>
                          </a:solidFill>
                          <a:effectLst/>
                        </a:rPr>
                        <a:t>Fall River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13711">
                <a:tc>
                  <a:txBody>
                    <a:bodyPr/>
                    <a:lstStyle/>
                    <a:p>
                      <a:pPr marL="0" marR="0" algn="ctr">
                        <a:spcBef>
                          <a:spcPts val="0"/>
                        </a:spcBef>
                        <a:spcAft>
                          <a:spcPts val="0"/>
                        </a:spcAft>
                      </a:pPr>
                      <a:r>
                        <a:rPr lang="en-US" sz="1000" dirty="0">
                          <a:solidFill>
                            <a:schemeClr val="tx1"/>
                          </a:solidFill>
                          <a:effectLst/>
                        </a:rPr>
                        <a:t>Fitchburg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13711">
                <a:tc>
                  <a:txBody>
                    <a:bodyPr/>
                    <a:lstStyle/>
                    <a:p>
                      <a:pPr marL="0" marR="0" algn="ctr">
                        <a:spcBef>
                          <a:spcPts val="0"/>
                        </a:spcBef>
                        <a:spcAft>
                          <a:spcPts val="0"/>
                        </a:spcAft>
                      </a:pPr>
                      <a:r>
                        <a:rPr lang="en-US" sz="1000" dirty="0">
                          <a:solidFill>
                            <a:schemeClr val="tx1"/>
                          </a:solidFill>
                          <a:effectLst/>
                        </a:rPr>
                        <a:t>Framingham</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13711">
                <a:tc>
                  <a:txBody>
                    <a:bodyPr/>
                    <a:lstStyle/>
                    <a:p>
                      <a:pPr marL="0" marR="0" algn="ctr">
                        <a:spcBef>
                          <a:spcPts val="0"/>
                        </a:spcBef>
                        <a:spcAft>
                          <a:spcPts val="0"/>
                        </a:spcAft>
                      </a:pPr>
                      <a:r>
                        <a:rPr lang="en-US" sz="1000" dirty="0">
                          <a:solidFill>
                            <a:schemeClr val="tx1"/>
                          </a:solidFill>
                          <a:effectLst/>
                        </a:rPr>
                        <a:t>Haverhill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13711">
                <a:tc>
                  <a:txBody>
                    <a:bodyPr/>
                    <a:lstStyle/>
                    <a:p>
                      <a:pPr marL="0" marR="0" algn="ctr">
                        <a:spcBef>
                          <a:spcPts val="0"/>
                        </a:spcBef>
                        <a:spcAft>
                          <a:spcPts val="0"/>
                        </a:spcAft>
                      </a:pPr>
                      <a:r>
                        <a:rPr lang="en-US" sz="1000" dirty="0">
                          <a:solidFill>
                            <a:schemeClr val="tx1"/>
                          </a:solidFill>
                          <a:effectLst/>
                        </a:rPr>
                        <a:t>Holyoke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21783">
                <a:tc>
                  <a:txBody>
                    <a:bodyPr/>
                    <a:lstStyle/>
                    <a:p>
                      <a:pPr marL="0" marR="0" algn="ctr">
                        <a:spcBef>
                          <a:spcPts val="0"/>
                        </a:spcBef>
                        <a:spcAft>
                          <a:spcPts val="0"/>
                        </a:spcAft>
                      </a:pPr>
                      <a:r>
                        <a:rPr lang="en-US" sz="1000" dirty="0">
                          <a:solidFill>
                            <a:schemeClr val="tx1"/>
                          </a:solidFill>
                          <a:effectLst/>
                        </a:rPr>
                        <a:t>Lawrence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13711">
                <a:tc>
                  <a:txBody>
                    <a:bodyPr/>
                    <a:lstStyle/>
                    <a:p>
                      <a:pPr marL="0" marR="0" algn="ctr">
                        <a:spcBef>
                          <a:spcPts val="0"/>
                        </a:spcBef>
                        <a:spcAft>
                          <a:spcPts val="0"/>
                        </a:spcAft>
                      </a:pPr>
                      <a:r>
                        <a:rPr lang="en-US" sz="1000" dirty="0">
                          <a:solidFill>
                            <a:schemeClr val="tx1"/>
                          </a:solidFill>
                          <a:effectLst/>
                        </a:rPr>
                        <a:t>Leominster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13711">
                <a:tc>
                  <a:txBody>
                    <a:bodyPr/>
                    <a:lstStyle/>
                    <a:p>
                      <a:pPr marL="0" marR="0" algn="ctr">
                        <a:spcBef>
                          <a:spcPts val="0"/>
                        </a:spcBef>
                        <a:spcAft>
                          <a:spcPts val="0"/>
                        </a:spcAft>
                      </a:pPr>
                      <a:r>
                        <a:rPr lang="en-US" sz="1000" dirty="0">
                          <a:solidFill>
                            <a:schemeClr val="tx1"/>
                          </a:solidFill>
                          <a:effectLst/>
                        </a:rPr>
                        <a:t>Lowell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4967">
                <a:tc>
                  <a:txBody>
                    <a:bodyPr/>
                    <a:lstStyle/>
                    <a:p>
                      <a:pPr marL="0" marR="0" algn="ctr">
                        <a:spcBef>
                          <a:spcPts val="0"/>
                        </a:spcBef>
                        <a:spcAft>
                          <a:spcPts val="0"/>
                        </a:spcAft>
                      </a:pPr>
                      <a:r>
                        <a:rPr lang="en-US" sz="1000" dirty="0">
                          <a:solidFill>
                            <a:schemeClr val="tx1"/>
                          </a:solidFill>
                          <a:effectLst/>
                        </a:rPr>
                        <a:t>Lynn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60094672"/>
                  </a:ext>
                </a:extLst>
              </a:tr>
              <a:tr h="213711">
                <a:tc>
                  <a:txBody>
                    <a:bodyPr/>
                    <a:lstStyle/>
                    <a:p>
                      <a:pPr marL="0" marR="0" algn="ctr">
                        <a:spcBef>
                          <a:spcPts val="0"/>
                        </a:spcBef>
                        <a:spcAft>
                          <a:spcPts val="0"/>
                        </a:spcAft>
                      </a:pPr>
                      <a:r>
                        <a:rPr lang="en-US" sz="1000" dirty="0">
                          <a:solidFill>
                            <a:schemeClr val="tx1"/>
                          </a:solidFill>
                          <a:effectLst/>
                        </a:rPr>
                        <a:t>Malden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13711">
                <a:tc>
                  <a:txBody>
                    <a:bodyPr/>
                    <a:lstStyle/>
                    <a:p>
                      <a:pPr marL="0" marR="0" algn="ctr">
                        <a:spcBef>
                          <a:spcPts val="0"/>
                        </a:spcBef>
                        <a:spcAft>
                          <a:spcPts val="0"/>
                        </a:spcAft>
                      </a:pPr>
                      <a:r>
                        <a:rPr lang="en-US" sz="1000" dirty="0">
                          <a:solidFill>
                            <a:schemeClr val="tx1"/>
                          </a:solidFill>
                          <a:effectLst/>
                        </a:rPr>
                        <a:t>Methuen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13711">
                <a:tc>
                  <a:txBody>
                    <a:bodyPr/>
                    <a:lstStyle/>
                    <a:p>
                      <a:pPr marL="0" marR="0" algn="ctr">
                        <a:spcBef>
                          <a:spcPts val="0"/>
                        </a:spcBef>
                        <a:spcAft>
                          <a:spcPts val="0"/>
                        </a:spcAft>
                      </a:pPr>
                      <a:r>
                        <a:rPr lang="en-US" sz="1000" dirty="0">
                          <a:solidFill>
                            <a:schemeClr val="tx1"/>
                          </a:solidFill>
                          <a:effectLst/>
                        </a:rPr>
                        <a:t>New Bedford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1999934"/>
                  </a:ext>
                </a:extLst>
              </a:tr>
              <a:tr h="213711">
                <a:tc>
                  <a:txBody>
                    <a:bodyPr/>
                    <a:lstStyle/>
                    <a:p>
                      <a:pPr marL="0" marR="0" algn="ctr">
                        <a:spcBef>
                          <a:spcPts val="0"/>
                        </a:spcBef>
                        <a:spcAft>
                          <a:spcPts val="0"/>
                        </a:spcAft>
                      </a:pPr>
                      <a:r>
                        <a:rPr lang="en-US" sz="1000" dirty="0">
                          <a:solidFill>
                            <a:schemeClr val="tx1"/>
                          </a:solidFill>
                          <a:effectLst/>
                        </a:rPr>
                        <a:t>Randolph</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13711">
                <a:tc>
                  <a:txBody>
                    <a:bodyPr/>
                    <a:lstStyle/>
                    <a:p>
                      <a:pPr marL="0" marR="0" algn="ctr">
                        <a:spcBef>
                          <a:spcPts val="0"/>
                        </a:spcBef>
                        <a:spcAft>
                          <a:spcPts val="0"/>
                        </a:spcAft>
                      </a:pPr>
                      <a:r>
                        <a:rPr lang="en-US" sz="1000" dirty="0">
                          <a:solidFill>
                            <a:schemeClr val="tx1"/>
                          </a:solidFill>
                          <a:effectLst/>
                        </a:rPr>
                        <a:t>Revere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93652123"/>
                  </a:ext>
                </a:extLst>
              </a:tr>
              <a:tr h="226883">
                <a:tc>
                  <a:txBody>
                    <a:bodyPr/>
                    <a:lstStyle/>
                    <a:p>
                      <a:pPr marL="0" marR="0" algn="ctr">
                        <a:spcBef>
                          <a:spcPts val="0"/>
                        </a:spcBef>
                        <a:spcAft>
                          <a:spcPts val="0"/>
                        </a:spcAft>
                      </a:pPr>
                      <a:r>
                        <a:rPr lang="en-US" sz="1000" dirty="0">
                          <a:solidFill>
                            <a:schemeClr val="tx1"/>
                          </a:solidFill>
                          <a:effectLst/>
                        </a:rPr>
                        <a:t>Springfield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9550">
                <a:tc>
                  <a:txBody>
                    <a:bodyPr/>
                    <a:lstStyle/>
                    <a:p>
                      <a:pPr marL="0" marR="0" algn="ctr">
                        <a:spcBef>
                          <a:spcPts val="0"/>
                        </a:spcBef>
                        <a:spcAft>
                          <a:spcPts val="0"/>
                        </a:spcAft>
                      </a:pPr>
                      <a:r>
                        <a:rPr lang="en-US" sz="1000" dirty="0">
                          <a:solidFill>
                            <a:schemeClr val="tx1"/>
                          </a:solidFill>
                          <a:effectLst/>
                        </a:rPr>
                        <a:t>Worcester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984862205"/>
              </p:ext>
            </p:extLst>
          </p:nvPr>
        </p:nvGraphicFramePr>
        <p:xfrm>
          <a:off x="259796" y="2111525"/>
          <a:ext cx="11655094" cy="1821319"/>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986844">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216492">
                <a:tc>
                  <a:txBody>
                    <a:bodyPr/>
                    <a:lstStyle/>
                    <a:p>
                      <a:pPr marL="0" marR="0" algn="ctr">
                        <a:spcBef>
                          <a:spcPts val="0"/>
                        </a:spcBef>
                        <a:spcAft>
                          <a:spcPts val="0"/>
                        </a:spcAft>
                      </a:pPr>
                      <a:r>
                        <a:rPr lang="en-US" sz="1050" dirty="0">
                          <a:solidFill>
                            <a:schemeClr val="tx1"/>
                          </a:solidFill>
                          <a:effectLst/>
                        </a:rPr>
                        <a:t>Fitchburg</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09427">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Fitchburg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Fitchburg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Fitchburg and whether they have met or exceeded the statewide rate</a:t>
            </a:r>
          </a:p>
          <a:p>
            <a:pPr>
              <a:spcBef>
                <a:spcPts val="600"/>
              </a:spcBef>
              <a:spcAft>
                <a:spcPts val="600"/>
              </a:spcAft>
            </a:pPr>
            <a:r>
              <a:rPr lang="en-US" sz="2000" b="1" dirty="0"/>
              <a:t>The percentage of Fitchburg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Fitchburg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Fitchburg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solidFill>
                  <a:srgbClr val="0F1C32"/>
                </a:solidFill>
                <a:latin typeface="Calibri"/>
              </a:rPr>
              <a:t>First Dose– Anyone who has received any vaccine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 or Johnson &amp; Johnson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Partially Vaccinated – Anyone who has received only the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Fully Vaccinated – Anyone who has received the 2</a:t>
            </a:r>
            <a:r>
              <a:rPr lang="en-US" baseline="30000" dirty="0">
                <a:solidFill>
                  <a:srgbClr val="0F1C32"/>
                </a:solidFill>
                <a:latin typeface="Calibri"/>
              </a:rPr>
              <a:t>nd</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or Johnson &amp; Johnson Vaccine </a:t>
            </a:r>
          </a:p>
          <a:p>
            <a:pPr marL="0" indent="0">
              <a:buNone/>
            </a:pPr>
            <a:endParaRPr lang="en-US" dirty="0">
              <a:solidFill>
                <a:srgbClr val="0F1C32"/>
              </a:solidFill>
              <a:latin typeface="Calibri"/>
            </a:endParaRPr>
          </a:p>
          <a:p>
            <a:endParaRPr lang="en-US" dirty="0">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Fitchburg</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595774225"/>
              </p:ext>
            </p:extLst>
          </p:nvPr>
        </p:nvGraphicFramePr>
        <p:xfrm>
          <a:off x="1071302" y="2169895"/>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dirty="0">
                          <a:solidFill>
                            <a:schemeClr val="tx1"/>
                          </a:solidFill>
                          <a:effectLst/>
                        </a:rPr>
                        <a:t>Fitchburg</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9,923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23,557.1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111241" y="991606"/>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Fitchburg</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Fitchburg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918095883"/>
              </p:ext>
            </p:extLst>
          </p:nvPr>
        </p:nvGraphicFramePr>
        <p:xfrm>
          <a:off x="411926" y="3897166"/>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3,400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3,309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0" y="655347"/>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Fitchburg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Fitchburg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Fitchburg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prstClr val="black"/>
                </a:solidFill>
                <a:latin typeface="Calibri" panose="020F0502020204030204"/>
              </a:rPr>
              <a:t>Fitchburg</a:t>
            </a:r>
            <a:r>
              <a:rPr lang="en-US" sz="1300" dirty="0">
                <a:solidFill>
                  <a:srgbClr val="0F1C32"/>
                </a:solidFill>
                <a:latin typeface="Calibri"/>
              </a:rPr>
              <a:t>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4245345222"/>
              </p:ext>
            </p:extLst>
          </p:nvPr>
        </p:nvGraphicFramePr>
        <p:xfrm>
          <a:off x="3132312" y="246740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Fitchburg</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Fitchburg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15079" y="918112"/>
            <a:ext cx="12089821"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285750"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16.4 </a:t>
            </a:r>
            <a:r>
              <a:rPr lang="en-US" sz="1600" b="1" dirty="0">
                <a:solidFill>
                  <a:srgbClr val="0F1C32"/>
                </a:solidFill>
                <a:latin typeface="Calibri"/>
              </a:rPr>
              <a:t>for ages 0-64</a:t>
            </a:r>
            <a:endParaRPr lang="en-US" sz="2000" b="1" dirty="0">
              <a:solidFill>
                <a:srgbClr val="5B9BD5">
                  <a:lumMod val="75000"/>
                </a:srgbClr>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800100" lvl="1"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091706722"/>
              </p:ext>
            </p:extLst>
          </p:nvPr>
        </p:nvGraphicFramePr>
        <p:xfrm>
          <a:off x="990601" y="3332377"/>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3,594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11391575"/>
              </p:ext>
            </p:extLst>
          </p:nvPr>
        </p:nvGraphicFramePr>
        <p:xfrm>
          <a:off x="110866" y="4081313"/>
          <a:ext cx="12057288" cy="1381856"/>
        </p:xfrm>
        <a:graphic>
          <a:graphicData uri="http://schemas.openxmlformats.org/drawingml/2006/table">
            <a:tbl>
              <a:tblPr firstRow="1" firstCol="1" bandRow="1">
                <a:tableStyleId>{5C22544A-7EE6-4342-B048-85BDC9FD1C3A}</a:tableStyleId>
              </a:tblPr>
              <a:tblGrid>
                <a:gridCol w="1113152">
                  <a:extLst>
                    <a:ext uri="{9D8B030D-6E8A-4147-A177-3AD203B41FA5}">
                      <a16:colId xmlns:a16="http://schemas.microsoft.com/office/drawing/2014/main" val="4075951014"/>
                    </a:ext>
                  </a:extLst>
                </a:gridCol>
                <a:gridCol w="547094">
                  <a:extLst>
                    <a:ext uri="{9D8B030D-6E8A-4147-A177-3AD203B41FA5}">
                      <a16:colId xmlns:a16="http://schemas.microsoft.com/office/drawing/2014/main" val="3719797945"/>
                    </a:ext>
                  </a:extLst>
                </a:gridCol>
                <a:gridCol w="848024">
                  <a:extLst>
                    <a:ext uri="{9D8B030D-6E8A-4147-A177-3AD203B41FA5}">
                      <a16:colId xmlns:a16="http://schemas.microsoft.com/office/drawing/2014/main" val="2111895905"/>
                    </a:ext>
                  </a:extLst>
                </a:gridCol>
                <a:gridCol w="612078">
                  <a:extLst>
                    <a:ext uri="{9D8B030D-6E8A-4147-A177-3AD203B41FA5}">
                      <a16:colId xmlns:a16="http://schemas.microsoft.com/office/drawing/2014/main" val="1228260744"/>
                    </a:ext>
                  </a:extLst>
                </a:gridCol>
                <a:gridCol w="878705">
                  <a:extLst>
                    <a:ext uri="{9D8B030D-6E8A-4147-A177-3AD203B41FA5}">
                      <a16:colId xmlns:a16="http://schemas.microsoft.com/office/drawing/2014/main" val="3870552715"/>
                    </a:ext>
                  </a:extLst>
                </a:gridCol>
                <a:gridCol w="473793">
                  <a:extLst>
                    <a:ext uri="{9D8B030D-6E8A-4147-A177-3AD203B41FA5}">
                      <a16:colId xmlns:a16="http://schemas.microsoft.com/office/drawing/2014/main" val="2196486683"/>
                    </a:ext>
                  </a:extLst>
                </a:gridCol>
                <a:gridCol w="858259">
                  <a:extLst>
                    <a:ext uri="{9D8B030D-6E8A-4147-A177-3AD203B41FA5}">
                      <a16:colId xmlns:a16="http://schemas.microsoft.com/office/drawing/2014/main" val="2808071338"/>
                    </a:ext>
                  </a:extLst>
                </a:gridCol>
                <a:gridCol w="503401">
                  <a:extLst>
                    <a:ext uri="{9D8B030D-6E8A-4147-A177-3AD203B41FA5}">
                      <a16:colId xmlns:a16="http://schemas.microsoft.com/office/drawing/2014/main" val="2266782108"/>
                    </a:ext>
                  </a:extLst>
                </a:gridCol>
                <a:gridCol w="816997">
                  <a:extLst>
                    <a:ext uri="{9D8B030D-6E8A-4147-A177-3AD203B41FA5}">
                      <a16:colId xmlns:a16="http://schemas.microsoft.com/office/drawing/2014/main" val="1400057223"/>
                    </a:ext>
                  </a:extLst>
                </a:gridCol>
                <a:gridCol w="577675">
                  <a:extLst>
                    <a:ext uri="{9D8B030D-6E8A-4147-A177-3AD203B41FA5}">
                      <a16:colId xmlns:a16="http://schemas.microsoft.com/office/drawing/2014/main" val="607151320"/>
                    </a:ext>
                  </a:extLst>
                </a:gridCol>
                <a:gridCol w="833503">
                  <a:extLst>
                    <a:ext uri="{9D8B030D-6E8A-4147-A177-3AD203B41FA5}">
                      <a16:colId xmlns:a16="http://schemas.microsoft.com/office/drawing/2014/main" val="1732447710"/>
                    </a:ext>
                  </a:extLst>
                </a:gridCol>
                <a:gridCol w="589602">
                  <a:extLst>
                    <a:ext uri="{9D8B030D-6E8A-4147-A177-3AD203B41FA5}">
                      <a16:colId xmlns:a16="http://schemas.microsoft.com/office/drawing/2014/main" val="1497268532"/>
                    </a:ext>
                  </a:extLst>
                </a:gridCol>
                <a:gridCol w="722543">
                  <a:extLst>
                    <a:ext uri="{9D8B030D-6E8A-4147-A177-3AD203B41FA5}">
                      <a16:colId xmlns:a16="http://schemas.microsoft.com/office/drawing/2014/main" val="743602275"/>
                    </a:ext>
                  </a:extLst>
                </a:gridCol>
                <a:gridCol w="765324">
                  <a:extLst>
                    <a:ext uri="{9D8B030D-6E8A-4147-A177-3AD203B41FA5}">
                      <a16:colId xmlns:a16="http://schemas.microsoft.com/office/drawing/2014/main" val="1994207196"/>
                    </a:ext>
                  </a:extLst>
                </a:gridCol>
                <a:gridCol w="825249">
                  <a:extLst>
                    <a:ext uri="{9D8B030D-6E8A-4147-A177-3AD203B41FA5}">
                      <a16:colId xmlns:a16="http://schemas.microsoft.com/office/drawing/2014/main" val="3921377560"/>
                    </a:ext>
                  </a:extLst>
                </a:gridCol>
                <a:gridCol w="581490">
                  <a:extLst>
                    <a:ext uri="{9D8B030D-6E8A-4147-A177-3AD203B41FA5}">
                      <a16:colId xmlns:a16="http://schemas.microsoft.com/office/drawing/2014/main" val="3578839088"/>
                    </a:ext>
                  </a:extLst>
                </a:gridCol>
                <a:gridCol w="510399">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dirty="0">
                          <a:solidFill>
                            <a:schemeClr val="tx1"/>
                          </a:solidFill>
                          <a:effectLst/>
                        </a:rPr>
                        <a:t>Fitchburg</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980140698"/>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4,105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Fitchburg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55146108"/>
              </p:ext>
            </p:extLst>
          </p:nvPr>
        </p:nvGraphicFramePr>
        <p:xfrm>
          <a:off x="903978" y="3429000"/>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1,176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34.2%</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0" y="943090"/>
            <a:ext cx="10641608" cy="2339102"/>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p>
          <a:p>
            <a:pPr marL="628650" lvl="1" indent="-171450">
              <a:buFont typeface="Arial" panose="020B0604020202020204" pitchFamily="34" charset="0"/>
              <a:buChar char="•"/>
            </a:pP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Fitchburg </a:t>
            </a:r>
            <a:r>
              <a:rPr lang="en-US" sz="2000" dirty="0">
                <a:solidFill>
                  <a:schemeClr val="bg2"/>
                </a:solidFill>
                <a:latin typeface="Segoe UI" panose="020B0502040204020203" pitchFamily="34" charset="0"/>
                <a:cs typeface="Segoe UI" panose="020B0502040204020203" pitchFamily="34" charset="0"/>
              </a:rPr>
              <a:t>all River</a:t>
            </a:r>
            <a:r>
              <a:rPr lang="en-US" sz="2000" dirty="0">
                <a:latin typeface="Segoe UI" panose="020B0502040204020203" pitchFamily="34" charset="0"/>
                <a:cs typeface="Segoe UI" panose="020B0502040204020203" pitchFamily="34" charset="0"/>
              </a:rPr>
              <a:t>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BB37903-B191-4CE8-8096-2B08D10C9807}"/>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8484</TotalTime>
  <Words>3432</Words>
  <Application>Microsoft Office PowerPoint</Application>
  <PresentationFormat>Widescreen</PresentationFormat>
  <Paragraphs>759</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Fitchburg</vt:lpstr>
      <vt:lpstr>Fitchburg – Benchmarks</vt:lpstr>
      <vt:lpstr>PowerPoint Presentation</vt:lpstr>
      <vt:lpstr>Vaccine Administration </vt:lpstr>
      <vt:lpstr>Total Doses and Dose Administration Rate/100,000  for Fitchburg Compared to Statewide as of 3/17/2021</vt:lpstr>
      <vt:lpstr>Count and Percentage of Population for First Dose, Partially, and Fully Vaccinated for Fitchburg Compared to Statewide as of 3/17/2021</vt:lpstr>
      <vt:lpstr>Counts and Percentages of Population with a First Dose by Demographics for Fitchburg Compared to Statewide as of 3/17/2021  contd.</vt:lpstr>
      <vt:lpstr>Counts and Percentages of Population with a First Dose by Demographics for Fitchburg Compared to Statewide as of 3/17/2021 </vt:lpstr>
      <vt:lpstr>Counts and Percentages of Population Partially Vaccinated by Demographics for Fitchburg all River Compared to Statewide as of 3/17/2021 contd.</vt:lpstr>
      <vt:lpstr>Counts and Percentages of Population Partially Vaccinated by Demographics for Fitchburg Compared to Statewide as of 3/17/2021</vt:lpstr>
      <vt:lpstr>Counts and Percentages of Population Fully Vaccinated by Demographics for Fitchburg Compared to Statewide as of 3/17/2021 contd. </vt:lpstr>
      <vt:lpstr>Counts and Percentages of Population Fully Vaccinated by Demographics for Fitchburg Compared to Statewide as of 3/17/2021</vt:lpstr>
      <vt:lpstr>Missing Race/Ethnicity Count and Percentage of Population Vaccinated for Fitchburg Compared to Statewide as of 3/17/2021</vt:lpstr>
      <vt:lpstr>PowerPoint Presentation</vt:lpstr>
      <vt:lpstr>COVID-19 Case Counts and Rates for 20 Prioritized Communities</vt:lpstr>
      <vt:lpstr>Background </vt:lpstr>
      <vt:lpstr> Profile of Fitchburg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381</cp:revision>
  <dcterms:created xsi:type="dcterms:W3CDTF">2021-02-06T16:00:27Z</dcterms:created>
  <dcterms:modified xsi:type="dcterms:W3CDTF">2021-03-18T20:47:59Z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