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974077"/>
          </a:xfrm>
        </p:spPr>
        <p:txBody>
          <a:bodyPr/>
          <a:lstStyle/>
          <a:p>
            <a:pPr algn="ctr"/>
            <a:r>
              <a:rPr lang="en-US" sz="6000" dirty="0"/>
              <a:t>Vaccination Data Report</a:t>
            </a:r>
            <a:br>
              <a:rPr lang="en-US" sz="6000" dirty="0"/>
            </a:br>
            <a:r>
              <a:rPr lang="en-US" sz="6000" dirty="0"/>
              <a:t>Fitchburg</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990376613"/>
              </p:ext>
            </p:extLst>
          </p:nvPr>
        </p:nvGraphicFramePr>
        <p:xfrm>
          <a:off x="861249" y="3683309"/>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59541"/>
            <a:ext cx="10641608" cy="252376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Fitchburg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531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Fitchburg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259400"/>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081376286"/>
              </p:ext>
            </p:extLst>
          </p:nvPr>
        </p:nvGraphicFramePr>
        <p:xfrm>
          <a:off x="6096000" y="1480729"/>
          <a:ext cx="5951871" cy="13787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3566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36240770"/>
              </p:ext>
            </p:extLst>
          </p:nvPr>
        </p:nvGraphicFramePr>
        <p:xfrm>
          <a:off x="144685" y="399850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effectLst/>
                        </a:rPr>
                        <a:t>Fitchburg</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1951" y="5716793"/>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Fitchburg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197995"/>
            <a:ext cx="10540260" cy="23544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809673194"/>
              </p:ext>
            </p:extLst>
          </p:nvPr>
        </p:nvGraphicFramePr>
        <p:xfrm>
          <a:off x="1051133" y="401011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2,277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9888"/>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716512786"/>
              </p:ext>
            </p:extLst>
          </p:nvPr>
        </p:nvGraphicFramePr>
        <p:xfrm>
          <a:off x="135767" y="4250500"/>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4865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0">
                <a:tc>
                  <a:txBody>
                    <a:bodyPr/>
                    <a:lstStyle/>
                    <a:p>
                      <a:pPr marL="0" marR="0" algn="ctr">
                        <a:spcBef>
                          <a:spcPts val="0"/>
                        </a:spcBef>
                        <a:spcAft>
                          <a:spcPts val="0"/>
                        </a:spcAft>
                      </a:pPr>
                      <a:r>
                        <a:rPr lang="en-US" sz="1300" dirty="0">
                          <a:solidFill>
                            <a:schemeClr val="tx1"/>
                          </a:solidFill>
                          <a:effectLst/>
                        </a:rPr>
                        <a:t>Fitchburg</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63950738"/>
              </p:ext>
            </p:extLst>
          </p:nvPr>
        </p:nvGraphicFramePr>
        <p:xfrm>
          <a:off x="2748897"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40808">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Fitchburg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0064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87296611"/>
              </p:ext>
            </p:extLst>
          </p:nvPr>
        </p:nvGraphicFramePr>
        <p:xfrm>
          <a:off x="739435"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Fitchburg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64541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2538461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02059F48-830B-4AB8-AECF-795AC23D8D27}"/>
              </a:ext>
            </a:extLst>
          </p:cNvPr>
          <p:cNvGraphicFramePr>
            <a:graphicFrameLocks noGrp="1"/>
          </p:cNvGraphicFramePr>
          <p:nvPr>
            <p:extLst>
              <p:ext uri="{D42A27DB-BD31-4B8C-83A1-F6EECF244321}">
                <p14:modId xmlns:p14="http://schemas.microsoft.com/office/powerpoint/2010/main" val="398214839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651335"/>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Fitchburg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Fitchburg and whether they have met or exceeded the statewide rate</a:t>
            </a:r>
          </a:p>
          <a:p>
            <a:pPr marL="457200" indent="-457200">
              <a:spcBef>
                <a:spcPts val="600"/>
              </a:spcBef>
              <a:spcAft>
                <a:spcPts val="600"/>
              </a:spcAft>
              <a:buFont typeface="+mj-lt"/>
              <a:buAutoNum type="arabicPeriod"/>
            </a:pPr>
            <a:r>
              <a:rPr lang="en-US" sz="2000" b="1" dirty="0"/>
              <a:t>The percentage of Fitchburg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Fitchburg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Fitchburg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6091537"/>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70528025"/>
              </p:ext>
            </p:extLst>
          </p:nvPr>
        </p:nvGraphicFramePr>
        <p:xfrm>
          <a:off x="259796" y="2111525"/>
          <a:ext cx="11655094" cy="145169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88039">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16492">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Fitchburg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Fitchburg</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62917869"/>
              </p:ext>
            </p:extLst>
          </p:nvPr>
        </p:nvGraphicFramePr>
        <p:xfrm>
          <a:off x="1517458" y="2693816"/>
          <a:ext cx="9055735" cy="113056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956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26689">
                <a:tc>
                  <a:txBody>
                    <a:bodyPr/>
                    <a:lstStyle/>
                    <a:p>
                      <a:pPr marL="0" marR="0" algn="ctr">
                        <a:spcBef>
                          <a:spcPts val="0"/>
                        </a:spcBef>
                        <a:spcAft>
                          <a:spcPts val="0"/>
                        </a:spcAft>
                      </a:pPr>
                      <a:r>
                        <a:rPr lang="en-US" sz="1600" dirty="0">
                          <a:solidFill>
                            <a:schemeClr val="tx1"/>
                          </a:solidFill>
                          <a:effectLst/>
                        </a:rPr>
                        <a:t>Fitchburg</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12,191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28,941.3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6195">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36479"/>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05244" y="1157380"/>
            <a:ext cx="11744715"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1200150" lvl="2" indent="-285750">
              <a:buFont typeface="Arial" panose="020B0604020202020204" pitchFamily="34" charset="0"/>
              <a:buChar char="•"/>
              <a:defRPr/>
            </a:pPr>
            <a:r>
              <a:rPr lang="en-US" dirty="0">
                <a:solidFill>
                  <a:prstClr val="black"/>
                </a:solidFill>
                <a:latin typeface="Calibri" panose="020F0502020204030204"/>
              </a:rPr>
              <a:t>Per-capita dose administration rate for Fitchburg</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1200150" lvl="2" indent="-285750">
              <a:buFont typeface="Arial" panose="020B0604020202020204" pitchFamily="34" charset="0"/>
              <a:buChar char="•"/>
              <a:defRPr/>
            </a:pPr>
            <a:r>
              <a:rPr lang="en-US" dirty="0">
                <a:solidFill>
                  <a:prstClr val="black"/>
                </a:solidFill>
                <a:latin typeface="Calibri" panose="020F0502020204030204"/>
              </a:rPr>
              <a:t>Fitchburg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83410333"/>
              </p:ext>
            </p:extLst>
          </p:nvPr>
        </p:nvGraphicFramePr>
        <p:xfrm>
          <a:off x="411926" y="3897166"/>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55347"/>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Fitchburg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Fitchburg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Fitchburg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Fitchburg</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670051951"/>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Fitchburg</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BD5DAA7-55AD-4B01-8276-49D910E0D755}"/>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Fitchburg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476552" y="1059120"/>
            <a:ext cx="1036806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888292898"/>
              </p:ext>
            </p:extLst>
          </p:nvPr>
        </p:nvGraphicFramePr>
        <p:xfrm>
          <a:off x="982055" y="369130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4,585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51986" y="5866979"/>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20902925"/>
              </p:ext>
            </p:extLst>
          </p:nvPr>
        </p:nvGraphicFramePr>
        <p:xfrm>
          <a:off x="103364" y="4225830"/>
          <a:ext cx="12057288" cy="1381856"/>
        </p:xfrm>
        <a:graphic>
          <a:graphicData uri="http://schemas.openxmlformats.org/drawingml/2006/table">
            <a:tbl>
              <a:tblPr firstRow="1" firstCol="1" bandRow="1">
                <a:tableStyleId>{5C22544A-7EE6-4342-B048-85BDC9FD1C3A}</a:tableStyleId>
              </a:tblPr>
              <a:tblGrid>
                <a:gridCol w="1113152">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1">
                  <a:extLst>
                    <a:ext uri="{9D8B030D-6E8A-4147-A177-3AD203B41FA5}">
                      <a16:colId xmlns:a16="http://schemas.microsoft.com/office/drawing/2014/main" val="2266782108"/>
                    </a:ext>
                  </a:extLst>
                </a:gridCol>
                <a:gridCol w="816997">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39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effectLst/>
                        </a:rPr>
                        <a:t>Fitchburg</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603145092"/>
              </p:ext>
            </p:extLst>
          </p:nvPr>
        </p:nvGraphicFramePr>
        <p:xfrm>
          <a:off x="2292643" y="248812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effectLst/>
                        </a:rPr>
                        <a:t>Fitchburg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Fitchburg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4535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0CA44C-C881-40F7-AEDF-CB72645B49F1}"/>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8536</TotalTime>
  <Words>3559</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Fitchburg</vt:lpstr>
      <vt:lpstr>Fitchburg – Benchmarks</vt:lpstr>
      <vt:lpstr>PowerPoint Presentation</vt:lpstr>
      <vt:lpstr>Vaccine Administration </vt:lpstr>
      <vt:lpstr>Total Doses and Dose Administration Rate/100,000 Population for Fitchburg Compared to Statewide as of 3/24/2021</vt:lpstr>
      <vt:lpstr>Count and Percentage of Population for First Dose, Partially, and Fully Vaccinated for Fitchburg Compared to Statewide as of 3/24/2021</vt:lpstr>
      <vt:lpstr>First Dose</vt:lpstr>
      <vt:lpstr>Counts and Percentages of Population with a First Dose by Demographics for Fitchburg Compared to Statewide as of 3/24/2021  contd.</vt:lpstr>
      <vt:lpstr>Counts and Percentages of Population with a First Dose by Demographics for Fitchburg Compared to Statewide as of 3/24/2021 </vt:lpstr>
      <vt:lpstr>Partially vaccinated</vt:lpstr>
      <vt:lpstr>Counts and Percentages of Population Partially Vaccinated by Demographics for Fitchburg  Compared to Statewide as of 3/24/2021 contd.</vt:lpstr>
      <vt:lpstr>Counts and Percentages of Population Partially Vaccinated by Demographics for Fitchburg Compared to Statewide as of 3/24/2021</vt:lpstr>
      <vt:lpstr>Fully vaccinated</vt:lpstr>
      <vt:lpstr>Counts and Percentages of Population Fully Vaccinated by Demographics for Fitchburg Compared to Statewide as of 3/24/2021 contd. </vt:lpstr>
      <vt:lpstr>Counts and Percentages of Population Fully Vaccinated by Demographics for Fitchburg Compared to Statewide as of 3/24/2021</vt:lpstr>
      <vt:lpstr>Missing Race/Ethnicity Count and Percentage of Population Vaccinated for Fitchburg Compared to Statewide as of 3/24/2021</vt:lpstr>
      <vt:lpstr>PowerPoint Presentation</vt:lpstr>
      <vt:lpstr>COVID-19 Case Counts and Rates for 20 Prioritized Communities</vt:lpstr>
      <vt:lpstr>Background </vt:lpstr>
      <vt:lpstr> Profile of Fitchburg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394</cp:revision>
  <dcterms:created xsi:type="dcterms:W3CDTF">2021-02-06T16:00:27Z</dcterms:created>
  <dcterms:modified xsi:type="dcterms:W3CDTF">2021-03-25T19:34:50Z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