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406" r:id="rId3"/>
    <p:sldId id="471" r:id="rId4"/>
    <p:sldId id="474" r:id="rId5"/>
    <p:sldId id="516" r:id="rId6"/>
    <p:sldId id="501" r:id="rId7"/>
    <p:sldId id="514" r:id="rId8"/>
    <p:sldId id="515" r:id="rId9"/>
    <p:sldId id="504" r:id="rId10"/>
    <p:sldId id="505" r:id="rId11"/>
    <p:sldId id="507" r:id="rId12"/>
    <p:sldId id="508" r:id="rId13"/>
    <p:sldId id="509" r:id="rId14"/>
    <p:sldId id="511" r:id="rId15"/>
    <p:sldId id="518" r:id="rId16"/>
    <p:sldId id="500" r:id="rId17"/>
    <p:sldId id="491" r:id="rId18"/>
    <p:sldId id="450" r:id="rId19"/>
    <p:sldId id="503" r:id="rId20"/>
    <p:sldId id="502" r:id="rId21"/>
    <p:sldId id="335" r:id="rId22"/>
  </p:sldIdLst>
  <p:sldSz cx="9144000" cy="6858000" type="screen4x3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3504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527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4032">
          <p15:clr>
            <a:srgbClr val="A4A3A4"/>
          </p15:clr>
        </p15:guide>
        <p15:guide id="9" orient="horz" pos="1151">
          <p15:clr>
            <a:srgbClr val="A4A3A4"/>
          </p15:clr>
        </p15:guide>
        <p15:guide id="10" pos="5424">
          <p15:clr>
            <a:srgbClr val="A4A3A4"/>
          </p15:clr>
        </p15:guide>
        <p15:guide id="11" pos="864">
          <p15:clr>
            <a:srgbClr val="A4A3A4"/>
          </p15:clr>
        </p15:guide>
        <p15:guide id="12" pos="432">
          <p15:clr>
            <a:srgbClr val="A4A3A4"/>
          </p15:clr>
        </p15:guide>
        <p15:guide id="13" pos="288">
          <p15:clr>
            <a:srgbClr val="A4A3A4"/>
          </p15:clr>
        </p15:guide>
        <p15:guide id="14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4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7"/>
    <a:srgbClr val="E25928"/>
    <a:srgbClr val="6D4C4B"/>
    <a:srgbClr val="E26201"/>
    <a:srgbClr val="AAAD00"/>
    <a:srgbClr val="F0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5" autoAdjust="0"/>
    <p:restoredTop sz="88050" autoAdjust="0"/>
  </p:normalViewPr>
  <p:slideViewPr>
    <p:cSldViewPr>
      <p:cViewPr varScale="1">
        <p:scale>
          <a:sx n="83" d="100"/>
          <a:sy n="83" d="100"/>
        </p:scale>
        <p:origin x="708" y="72"/>
      </p:cViewPr>
      <p:guideLst>
        <p:guide orient="horz" pos="2160"/>
        <p:guide pos="2880"/>
        <p:guide orient="horz" pos="3504"/>
        <p:guide orient="horz" pos="287"/>
        <p:guide orient="horz" pos="527"/>
        <p:guide orient="horz" pos="864"/>
        <p:guide orient="horz" pos="4032"/>
        <p:guide orient="horz" pos="1151"/>
        <p:guide pos="5424"/>
        <p:guide pos="864"/>
        <p:guide pos="432"/>
        <p:guide pos="288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1254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7/2/2018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7/2/2018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FC168-89FB-4D8F-B196-4ABF681F48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7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1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9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77900" y="698500"/>
            <a:ext cx="5037138" cy="377666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1079" y="4784087"/>
            <a:ext cx="6168282" cy="45324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2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2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chronic conditions amongst our clients are diabetes, HIV/AIDS, cardiac disease, kidney disease, cancer, lung disease.  Unlike Meals on Wheels, our clients tend to be younger with the average age being 53 years old. </a:t>
            </a:r>
          </a:p>
          <a:p>
            <a:endParaRPr lang="en-US" dirty="0"/>
          </a:p>
          <a:p>
            <a:r>
              <a:rPr lang="en-US" dirty="0"/>
              <a:t>Many</a:t>
            </a:r>
            <a:r>
              <a:rPr lang="en-US" baseline="0" dirty="0"/>
              <a:t> of our clients have multiple comorbidities and are also dealing with poverty and food insecurity.  As you can imagine, people who are dealing with a chronic illness and food insecurity have a very difficult time following a specific diet recommended by their healthcare team.  Imagine trying to control for glucose (diabetes) potassium and fluid intake (kidney disease) and Vitamin K (blood thinners) if you’re struggling to find the resources to pay for your next meal.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5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</a:t>
            </a:r>
            <a:r>
              <a:rPr lang="en-US" baseline="0" dirty="0"/>
              <a:t> of medically/nutritionally complex:</a:t>
            </a:r>
          </a:p>
          <a:p>
            <a:r>
              <a:rPr lang="en-US" baseline="0" dirty="0"/>
              <a:t>Chronic illness diagnoses (or multi-morbid chronic illness)</a:t>
            </a:r>
          </a:p>
          <a:p>
            <a:r>
              <a:rPr lang="en-US" baseline="0" dirty="0"/>
              <a:t>-Most commonly includes Diabetes, COPD, CHF, cancer, and renal failure</a:t>
            </a:r>
          </a:p>
          <a:p>
            <a:r>
              <a:rPr lang="en-US" baseline="0" dirty="0"/>
              <a:t>-High risk/high cost</a:t>
            </a:r>
          </a:p>
          <a:p>
            <a:r>
              <a:rPr lang="en-US" baseline="0" dirty="0"/>
              <a:t>-Recent prolonged hospitalization &gt;5 days</a:t>
            </a:r>
          </a:p>
          <a:p>
            <a:r>
              <a:rPr lang="en-US" baseline="0" dirty="0"/>
              <a:t>-3 or more ED visits in a 6-month period</a:t>
            </a:r>
          </a:p>
          <a:p>
            <a:r>
              <a:rPr lang="en-US" baseline="0" dirty="0"/>
              <a:t>-Receiving care management for multi-morbid chronic conditions</a:t>
            </a:r>
          </a:p>
          <a:p>
            <a:r>
              <a:rPr lang="en-US" baseline="0" dirty="0"/>
              <a:t>-Recent and/or recurring </a:t>
            </a:r>
            <a:r>
              <a:rPr lang="en-US" baseline="0" dirty="0" err="1"/>
              <a:t>hospitalizatoin</a:t>
            </a:r>
            <a:endParaRPr lang="en-US" baseline="0" dirty="0"/>
          </a:p>
          <a:p>
            <a:r>
              <a:rPr lang="en-US" baseline="0" dirty="0"/>
              <a:t>Nutritional risk factors may include food insecurity or malnutrition (significant unintentional weight loss or gain, muscle wasting, poor food intake for 2 weeks or more)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0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weekly delivery, we</a:t>
            </a:r>
            <a:r>
              <a:rPr lang="en-US" baseline="0" dirty="0"/>
              <a:t> provide enough food for lunch, dinner and a snack for 5 days. This includes 5 frozen entrees, 4 frozen soups, 4 salads, 2-3 pieces of fruit, 2-3 yogurts, cereal, a quart of milk and 5 desserts.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2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offer 15 medical diets as you can see listed here and a children’s menu for those under 12 years of age. To</a:t>
            </a:r>
            <a:r>
              <a:rPr lang="en-US" baseline="0" dirty="0"/>
              <a:t> cater to our clients’ multiple conditions, food allergies, and preferences, we allow a combination of up to 3 diets. So for example, a client could receive a Cardiac, Soft, Vegetarian diet or a Renal, Diabetic and Mild diet.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61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799" y="304800"/>
            <a:ext cx="6631127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799" y="2031999"/>
            <a:ext cx="6631127" cy="886344"/>
          </a:xfrm>
        </p:spPr>
        <p:txBody>
          <a:bodyPr>
            <a:normAutofit/>
          </a:bodyPr>
          <a:lstStyle>
            <a:lvl1pPr marL="0" indent="0" algn="l">
              <a:buNone/>
              <a:defRPr sz="2101">
                <a:solidFill>
                  <a:schemeClr val="accent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5"/>
            <a:ext cx="1371600" cy="4793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5"/>
            <a:ext cx="6172200" cy="47930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2105367"/>
          </a:xfrm>
        </p:spPr>
        <p:txBody>
          <a:bodyPr anchor="b">
            <a:normAutofit/>
          </a:bodyPr>
          <a:lstStyle>
            <a:lvl1pPr algn="l">
              <a:defRPr sz="4501" b="1" cap="none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5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101">
                <a:solidFill>
                  <a:schemeClr val="accent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3434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3434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96572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13001"/>
            <a:ext cx="3657600" cy="35306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72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1"/>
            <a:ext cx="3657600" cy="35306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3434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4"/>
            <a:ext cx="2590800" cy="4343397"/>
          </a:xfrm>
        </p:spPr>
        <p:txBody>
          <a:bodyPr>
            <a:normAutofit/>
          </a:bodyPr>
          <a:lstStyle>
            <a:lvl1pPr marL="0" indent="0">
              <a:buNone/>
              <a:defRPr sz="2101">
                <a:solidFill>
                  <a:schemeClr val="accent1"/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101">
                <a:solidFill>
                  <a:schemeClr val="accent1"/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152400"/>
            <a:ext cx="57727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191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84" rtl="0" eaLnBrk="1" latinLnBrk="0" hangingPunct="1">
        <a:spcBef>
          <a:spcPct val="0"/>
        </a:spcBef>
        <a:buNone/>
        <a:defRPr sz="27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2101" kern="1200">
          <a:solidFill>
            <a:srgbClr val="77777A"/>
          </a:solidFill>
          <a:latin typeface="+mn-lt"/>
          <a:ea typeface="+mn-ea"/>
          <a:cs typeface="+mn-cs"/>
        </a:defRPr>
      </a:lvl1pPr>
      <a:lvl2pPr marL="566980" indent="-228621" algn="l" defTabSz="914484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rgbClr val="77777A"/>
          </a:solidFill>
          <a:latin typeface="+mn-lt"/>
          <a:ea typeface="+mn-ea"/>
          <a:cs typeface="+mn-cs"/>
        </a:defRPr>
      </a:lvl2pPr>
      <a:lvl3pPr marL="905339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rgbClr val="77777A"/>
          </a:solidFill>
          <a:latin typeface="+mn-lt"/>
          <a:ea typeface="+mn-ea"/>
          <a:cs typeface="+mn-cs"/>
        </a:defRPr>
      </a:lvl3pPr>
      <a:lvl4pPr marL="1243698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rgbClr val="77777A"/>
          </a:solidFill>
          <a:latin typeface="+mn-lt"/>
          <a:ea typeface="+mn-ea"/>
          <a:cs typeface="+mn-cs"/>
        </a:defRPr>
      </a:lvl4pPr>
      <a:lvl5pPr marL="1582057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rgbClr val="77777A"/>
          </a:solidFill>
          <a:latin typeface="+mn-lt"/>
          <a:ea typeface="+mn-ea"/>
          <a:cs typeface="+mn-cs"/>
        </a:defRPr>
      </a:lvl5pPr>
      <a:lvl6pPr marL="1920416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775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134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5493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Terranova@servings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22222"/>
          <a:stretch/>
        </p:blipFill>
        <p:spPr>
          <a:xfrm>
            <a:off x="0" y="1295400"/>
            <a:ext cx="4724400" cy="5039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0086" b="15885"/>
          <a:stretch/>
        </p:blipFill>
        <p:spPr>
          <a:xfrm>
            <a:off x="4571742" y="1358830"/>
            <a:ext cx="4724658" cy="50419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A241B-60A0-BB43-A1BC-E3D3322446FD}"/>
              </a:ext>
            </a:extLst>
          </p:cNvPr>
          <p:cNvSpPr/>
          <p:nvPr/>
        </p:nvSpPr>
        <p:spPr>
          <a:xfrm>
            <a:off x="0" y="46892"/>
            <a:ext cx="3200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9063" y="0"/>
            <a:ext cx="6147079" cy="1524000"/>
          </a:xfrm>
          <a:prstGeom prst="rect">
            <a:avLst/>
          </a:prstGeom>
          <a:solidFill>
            <a:srgbClr val="E25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C3E0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867400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Addressing Chronic Disease, and Reducing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Healthcare Costs with Medically Tailored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Meals &amp; Nutrition Supports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385073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6308529"/>
            <a:ext cx="5105400" cy="625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Care Implementation Council Meeting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7902" y="1213571"/>
            <a:ext cx="2228240" cy="685979"/>
          </a:xfrm>
          <a:prstGeom prst="rect">
            <a:avLst/>
          </a:prstGeom>
          <a:solidFill>
            <a:srgbClr val="F5C4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1295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32921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96577"/>
            <a:ext cx="1972784" cy="504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143" y="13716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Homebound individuals with limited ability to prepare or receive medically appropriate meals </a:t>
            </a:r>
          </a:p>
          <a:p>
            <a:r>
              <a:rPr lang="en-US" sz="2000" dirty="0"/>
              <a:t>     from caregivers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Multi-morbid chronic diseases </a:t>
            </a:r>
            <a:r>
              <a:rPr lang="en-US" sz="2000" dirty="0">
                <a:solidFill>
                  <a:srgbClr val="E25928"/>
                </a:solidFill>
              </a:rPr>
              <a:t>(71%)</a:t>
            </a:r>
            <a:r>
              <a:rPr lang="en-US" sz="2000" dirty="0"/>
              <a:t> who experience one or more of 35+ chronic conditions including: 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Diabetes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Cardiac Disease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Cancer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Renal Failure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HIV/AIDS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455613"/>
            <a:ext cx="6230019" cy="857473"/>
          </a:xfrm>
          <a:prstGeom prst="rect">
            <a:avLst/>
          </a:prstGeom>
        </p:spPr>
        <p:txBody>
          <a:bodyPr vert="horz" lIns="91448" tIns="45724" rIns="91448" bIns="45724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44819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Client Profiles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6F1E4-826B-E84A-900C-8C025DDF5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02" y="836613"/>
            <a:ext cx="2617996" cy="32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1600" y="1807132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Medically complex condition(s) with nutritional risk factors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2667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Limited mobility or ability to prepare a medically complex diet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2941" y="3505200"/>
            <a:ext cx="728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Lack of a caregiver who can prepare medically appropriate meals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96577"/>
            <a:ext cx="1972784" cy="504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448966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Recommended Eligibility Criteria for Community Servings’ Meal Intervention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Check mark_CS Bro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7" y="1823451"/>
            <a:ext cx="457200" cy="457200"/>
          </a:xfrm>
          <a:prstGeom prst="rect">
            <a:avLst/>
          </a:prstGeom>
        </p:spPr>
      </p:pic>
      <p:pic>
        <p:nvPicPr>
          <p:cNvPr id="11" name="Picture 10" descr="Check mark_CS Bro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457200" cy="457200"/>
          </a:xfrm>
          <a:prstGeom prst="rect">
            <a:avLst/>
          </a:prstGeom>
        </p:spPr>
      </p:pic>
      <p:pic>
        <p:nvPicPr>
          <p:cNvPr id="12" name="Picture 11" descr="Check mark_CS Bro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7" y="3429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752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Meal Interventions &amp; Nutrition Services</a:t>
            </a:r>
          </a:p>
        </p:txBody>
      </p:sp>
    </p:spTree>
    <p:extLst>
      <p:ext uri="{BB962C8B-B14F-4D97-AF65-F5344CB8AC3E}">
        <p14:creationId xmlns:p14="http://schemas.microsoft.com/office/powerpoint/2010/main" val="8406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457200" y="455613"/>
            <a:ext cx="6230019" cy="857473"/>
          </a:xfrm>
          <a:prstGeom prst="rect">
            <a:avLst/>
          </a:prstGeom>
        </p:spPr>
        <p:txBody>
          <a:bodyPr vert="horz" lIns="91448" tIns="45724" rIns="91448" bIns="45724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ea typeface="Roboto" pitchFamily="2" charset="0"/>
              </a:rPr>
              <a:t>A Weeks’ Food, Delivered in a Bag from Community Servings Includes:</a:t>
            </a:r>
            <a:endParaRPr lang="en-US" sz="2400" dirty="0">
              <a:solidFill>
                <a:srgbClr val="FF0000"/>
              </a:solidFill>
              <a:ea typeface="Robot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96577"/>
            <a:ext cx="1972784" cy="504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8C342-11A3-A24C-AB19-29B9B0F5A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52" y="1600200"/>
            <a:ext cx="3526548" cy="4800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53806D-EFA6-D942-BCD2-6A731D2B87A3}"/>
              </a:ext>
            </a:extLst>
          </p:cNvPr>
          <p:cNvSpPr/>
          <p:nvPr/>
        </p:nvSpPr>
        <p:spPr>
          <a:xfrm>
            <a:off x="609600" y="1752600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Five days worth of lunches, dinners, and snacks.</a:t>
            </a:r>
          </a:p>
          <a:p>
            <a:endParaRPr lang="en-US" sz="2000" dirty="0"/>
          </a:p>
          <a:p>
            <a:r>
              <a:rPr lang="en-US" sz="2000" dirty="0"/>
              <a:t>In our philanthropic program, we feed the family, not just the medically vulnerable individual, understanding that the majority of our clients are below 200% FPL and would share their food.</a:t>
            </a:r>
          </a:p>
        </p:txBody>
      </p:sp>
    </p:spTree>
    <p:extLst>
      <p:ext uri="{BB962C8B-B14F-4D97-AF65-F5344CB8AC3E}">
        <p14:creationId xmlns:p14="http://schemas.microsoft.com/office/powerpoint/2010/main" val="11760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762000" y="304801"/>
            <a:ext cx="7696200" cy="685800"/>
          </a:xfrm>
          <a:prstGeom prst="rect">
            <a:avLst/>
          </a:prstGeom>
        </p:spPr>
        <p:txBody>
          <a:bodyPr vert="horz" lIns="91448" tIns="45724" rIns="91448" bIns="45724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ea typeface="Roboto" pitchFamily="2" charset="0"/>
              </a:rPr>
              <a:t>Person-Centered Medically Appropriate Diets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2429" y="1313869"/>
            <a:ext cx="8288909" cy="2229431"/>
          </a:xfrm>
        </p:spPr>
        <p:txBody>
          <a:bodyPr numCol="3">
            <a:noAutofit/>
          </a:bodyPr>
          <a:lstStyle/>
          <a:p>
            <a:pPr marL="302499" indent="214370">
              <a:spcBef>
                <a:spcPts val="1125"/>
              </a:spcBef>
            </a:pPr>
            <a:r>
              <a:rPr lang="en-US" sz="1800" dirty="0">
                <a:latin typeface="+mj-lt"/>
              </a:rPr>
              <a:t>Wellness</a:t>
            </a:r>
          </a:p>
          <a:p>
            <a:pPr marL="302499" indent="214370">
              <a:spcBef>
                <a:spcPts val="1125"/>
              </a:spcBef>
            </a:pPr>
            <a:r>
              <a:rPr lang="en-US" sz="1800" dirty="0">
                <a:latin typeface="+mj-lt"/>
              </a:rPr>
              <a:t>Diabetic</a:t>
            </a:r>
          </a:p>
          <a:p>
            <a:pPr marL="302499" indent="214370">
              <a:spcBef>
                <a:spcPts val="1125"/>
              </a:spcBef>
            </a:pPr>
            <a:r>
              <a:rPr lang="en-US" sz="1800" dirty="0">
                <a:latin typeface="+mj-lt"/>
              </a:rPr>
              <a:t>Cardiac</a:t>
            </a:r>
          </a:p>
          <a:p>
            <a:pPr marL="302499" indent="214370">
              <a:spcBef>
                <a:spcPts val="1125"/>
              </a:spcBef>
            </a:pPr>
            <a:r>
              <a:rPr lang="en-US" sz="1800" dirty="0">
                <a:latin typeface="+mj-lt"/>
              </a:rPr>
              <a:t>Renal</a:t>
            </a:r>
          </a:p>
          <a:p>
            <a:pPr marL="302499" indent="214370">
              <a:spcBef>
                <a:spcPts val="1125"/>
              </a:spcBef>
            </a:pPr>
            <a:r>
              <a:rPr lang="en-US" sz="1800" dirty="0">
                <a:latin typeface="+mj-lt"/>
              </a:rPr>
              <a:t>Mild (low in spice and acid)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Soft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Low-fiber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No red meat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No Nuts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Low-lactose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No fish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High calorie/protein</a:t>
            </a:r>
          </a:p>
          <a:p>
            <a:pPr>
              <a:spcBef>
                <a:spcPts val="1125"/>
              </a:spcBef>
            </a:pPr>
            <a:r>
              <a:rPr lang="en-US" sz="1800" dirty="0" err="1">
                <a:latin typeface="+mj-lt"/>
              </a:rPr>
              <a:t>Pescetarian</a:t>
            </a:r>
            <a:r>
              <a:rPr lang="en-US" sz="1800" dirty="0">
                <a:latin typeface="+mj-lt"/>
              </a:rPr>
              <a:t> (fish &amp; vegetarian)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Vegetarian</a:t>
            </a:r>
          </a:p>
          <a:p>
            <a:pPr>
              <a:spcBef>
                <a:spcPts val="1125"/>
              </a:spcBef>
            </a:pPr>
            <a:r>
              <a:rPr lang="en-US" sz="1800" dirty="0">
                <a:latin typeface="+mj-lt"/>
              </a:rPr>
              <a:t>Children’s wellness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866568"/>
            <a:ext cx="7848600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50"/>
              </a:spcAft>
            </a:pPr>
            <a:r>
              <a:rPr lang="en-US" sz="1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Clients may combine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up to 3 diets </a:t>
            </a:r>
            <a:r>
              <a:rPr lang="en-US" sz="1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from the above.  However </a:t>
            </a:r>
            <a:r>
              <a:rPr lang="en-US" sz="1800" i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Renal, Vegetarian and </a:t>
            </a:r>
            <a:r>
              <a:rPr lang="en-US" sz="1800" i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Pescetarian</a:t>
            </a:r>
            <a:r>
              <a:rPr lang="en-US" sz="1800" i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are limited to 2 combinations</a:t>
            </a:r>
            <a:r>
              <a:rPr lang="en-US" sz="1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Ex: Renal + No fish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Ex: Cardiac + Soft + No red meat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0"/>
            <a:ext cx="1975275" cy="506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7382" y="5454285"/>
            <a:ext cx="6053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Limitations:  we do not have the capacity to provide Kosher or gluten free meals.</a:t>
            </a:r>
          </a:p>
        </p:txBody>
      </p:sp>
    </p:spTree>
    <p:extLst>
      <p:ext uri="{BB962C8B-B14F-4D97-AF65-F5344CB8AC3E}">
        <p14:creationId xmlns:p14="http://schemas.microsoft.com/office/powerpoint/2010/main" val="11695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370013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Research Demonstrating the Impact of Medically Tailored Home-Delivered Meals</a:t>
            </a:r>
          </a:p>
        </p:txBody>
      </p:sp>
    </p:spTree>
    <p:extLst>
      <p:ext uri="{BB962C8B-B14F-4D97-AF65-F5344CB8AC3E}">
        <p14:creationId xmlns:p14="http://schemas.microsoft.com/office/powerpoint/2010/main" val="14367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2" y="1829351"/>
            <a:ext cx="7315200" cy="4191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Published in </a:t>
            </a:r>
            <a:r>
              <a:rPr lang="en-US" sz="2000" i="1" dirty="0">
                <a:latin typeface="+mj-lt"/>
              </a:rPr>
              <a:t>Health Affairs</a:t>
            </a:r>
            <a:r>
              <a:rPr lang="en-US" sz="2000" dirty="0">
                <a:latin typeface="+mj-lt"/>
              </a:rPr>
              <a:t>, April 2, 2018</a:t>
            </a:r>
          </a:p>
          <a:p>
            <a:r>
              <a:rPr lang="en-US" sz="2000" dirty="0">
                <a:latin typeface="+mj-lt"/>
              </a:rPr>
              <a:t>Examined claims data on healthcare utilization and costs of individuals who received meals from Community Servings for at least six months vs. a matched control group of 1002 individuals who did not receive meals</a:t>
            </a:r>
          </a:p>
          <a:p>
            <a:r>
              <a:rPr lang="en-US" sz="2000" dirty="0">
                <a:latin typeface="+mj-lt"/>
              </a:rPr>
              <a:t>Examined claims data reflecting healthcare utilization and costs of 624 individuals who received traditional non-medically tailored home-delivered meals for at least six months vs. matched control group of 1318 individuals who did not receive meals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2" y="5896577"/>
            <a:ext cx="1972784" cy="504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8261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AARP/Commonwealth Care Alliance (CCA)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Claims-based Study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9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5334000" y="2895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45561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Arial"/>
              </a:rPr>
              <a:t>AARP/CCA Evaluation Study Published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584" y="124879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4C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Medically Tailored Meals Group</a:t>
            </a:r>
          </a:p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4C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Comparison Group Costs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0509" y="2836773"/>
            <a:ext cx="9144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0509" y="3141573"/>
            <a:ext cx="914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Meals cost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0509" y="3535483"/>
            <a:ext cx="914400" cy="1336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 costs $843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041366"/>
            <a:ext cx="2595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6D4C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 PER PATIENT PER MONTH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219200" y="2971800"/>
            <a:ext cx="251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2743200"/>
            <a:ext cx="129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$220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month savings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5800" y="55626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0152" y="5562600"/>
            <a:ext cx="347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 visits, Inpatient admissions and emergency transport services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9200" y="1295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AA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Non-Tailored Meals Group</a:t>
            </a:r>
          </a:p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AA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Comparison Group Costs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46470" y="2831010"/>
            <a:ext cx="838200" cy="2046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4544" y="3506474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D4C3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 costs $1,413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8833" y="4958665"/>
            <a:ext cx="637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2170" y="4872335"/>
            <a:ext cx="11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2053333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AAD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 PER PATIENT PER MONTH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57003" y="3121806"/>
            <a:ext cx="838200" cy="17359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 costs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$1,007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57003" y="2969406"/>
            <a:ext cx="838200" cy="152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Meals cost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57003" y="2808771"/>
            <a:ext cx="838200" cy="160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2675530"/>
            <a:ext cx="129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$10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month savings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75899" y="2806063"/>
            <a:ext cx="838200" cy="2046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D4C3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 costs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$1,163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06766" y="4979585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NTM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46826" y="4872335"/>
            <a:ext cx="11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410200" y="55626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15000" y="5562600"/>
            <a:ext cx="265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4C3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 visits and emergency transport services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295400" y="4904308"/>
            <a:ext cx="2426279" cy="1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334000" y="4891082"/>
            <a:ext cx="2426279" cy="1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70013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Requests of the Council</a:t>
            </a:r>
          </a:p>
        </p:txBody>
      </p:sp>
    </p:spTree>
    <p:extLst>
      <p:ext uri="{BB962C8B-B14F-4D97-AF65-F5344CB8AC3E}">
        <p14:creationId xmlns:p14="http://schemas.microsoft.com/office/powerpoint/2010/main" val="10224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5613"/>
            <a:ext cx="8914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Our Requests of the Council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02039"/>
            <a:ext cx="7543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Request that MassHealth and plans: 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Make clear that nutritionally vulnerable and medically complex One Care members may access medically tailored home-delivered meals 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Work with Community Servings in developing guidelines on when medically tailored meals should be provided, and a transition plan from the service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Work with Community Servings in developing a plan to teach consumers, PCA’s, and RLC’s how to prepare medically appropriate meals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Receive bi-annual updates on One Care members’ utilization of medically tailored nutrition services</a:t>
            </a:r>
          </a:p>
          <a:p>
            <a:pPr marL="952393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096000"/>
            <a:ext cx="197527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F2CD-D821-4203-B1BB-71032746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613"/>
            <a:ext cx="5772700" cy="50422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CEFD8-4FE0-4616-8F41-111426E24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950" y="1600200"/>
            <a:ext cx="6714850" cy="3149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Our Services to One Care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Our Mission and History, and Client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Meal Interventions and Nutrition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Research Demonstrating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Partners and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Requests of the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Questions and Discussion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96577"/>
            <a:ext cx="1972784" cy="5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30509"/>
            <a:ext cx="9231821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1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213" y="1383576"/>
            <a:ext cx="42583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Jean Terranova</a:t>
            </a:r>
          </a:p>
          <a:p>
            <a:r>
              <a:rPr lang="en-US" sz="2000" dirty="0"/>
              <a:t>Director of Food and Health Policy</a:t>
            </a:r>
          </a:p>
          <a:p>
            <a:r>
              <a:rPr lang="en-US" sz="2000" dirty="0">
                <a:hlinkClick r:id="rId3"/>
              </a:rPr>
              <a:t>JTerranova@servings.org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96577"/>
            <a:ext cx="1972784" cy="504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083" y="0"/>
            <a:ext cx="365791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0013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Our Services to One Care Members</a:t>
            </a:r>
          </a:p>
        </p:txBody>
      </p:sp>
    </p:spTree>
    <p:extLst>
      <p:ext uri="{BB962C8B-B14F-4D97-AF65-F5344CB8AC3E}">
        <p14:creationId xmlns:p14="http://schemas.microsoft.com/office/powerpoint/2010/main" val="42006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5613"/>
            <a:ext cx="8914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Our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Healthcare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 Reimbursement Partners</a:t>
            </a:r>
          </a:p>
        </p:txBody>
      </p:sp>
      <p:sp>
        <p:nvSpPr>
          <p:cNvPr id="3" name="AutoShape 2" descr="Image result for AARP Foundation"/>
          <p:cNvSpPr>
            <a:spLocks noChangeAspect="1" noChangeArrowheads="1"/>
          </p:cNvSpPr>
          <p:nvPr/>
        </p:nvSpPr>
        <p:spPr bwMode="auto">
          <a:xfrm>
            <a:off x="59547" y="748205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AutoShape 4" descr="Image result for massachusetts general hospital logo"/>
          <p:cNvSpPr>
            <a:spLocks noChangeAspect="1" noChangeArrowheads="1"/>
          </p:cNvSpPr>
          <p:nvPr/>
        </p:nvSpPr>
        <p:spPr bwMode="auto">
          <a:xfrm>
            <a:off x="113139" y="809768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342900"/>
          <a:ext cx="8229600" cy="403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30208442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338065535"/>
                    </a:ext>
                  </a:extLst>
                </a:gridCol>
              </a:tblGrid>
              <a:tr h="2859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Organization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943691619"/>
                  </a:ext>
                </a:extLst>
              </a:tr>
              <a:tr h="1238931">
                <a:tc>
                  <a:txBody>
                    <a:bodyPr/>
                    <a:lstStyle/>
                    <a:p>
                      <a:r>
                        <a:rPr lang="en-US" sz="1500" dirty="0"/>
                        <a:t>Commonwealth Care Alliance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Managed Care Organization serving individuals</a:t>
                      </a:r>
                      <a:r>
                        <a:rPr lang="en-US" sz="1500" baseline="0" dirty="0"/>
                        <a:t> who qualify for Medicaid and Medicare, due to poverty and disability </a:t>
                      </a:r>
                      <a:br>
                        <a:rPr lang="en-US" sz="1500" baseline="0" dirty="0"/>
                      </a:br>
                      <a:r>
                        <a:rPr lang="en-US" sz="1500" baseline="0" dirty="0"/>
                        <a:t>and/or age; we have served over 300 individuals to date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336306803"/>
                  </a:ext>
                </a:extLst>
              </a:tr>
              <a:tr h="1004344">
                <a:tc>
                  <a:txBody>
                    <a:bodyPr/>
                    <a:lstStyle/>
                    <a:p>
                      <a:r>
                        <a:rPr lang="en-US" sz="1500" dirty="0"/>
                        <a:t>Neighborhood Health Plan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Managed Care Organization</a:t>
                      </a:r>
                      <a:r>
                        <a:rPr lang="en-US" sz="1500" baseline="0" dirty="0"/>
                        <a:t> focusing on highest cost, highest needs patients; we </a:t>
                      </a:r>
                      <a:br>
                        <a:rPr lang="en-US" sz="1500" baseline="0" dirty="0"/>
                      </a:br>
                      <a:r>
                        <a:rPr lang="en-US" sz="1500" baseline="0" dirty="0"/>
                        <a:t>have served over 35 individuals since the summer of 2015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583968222"/>
                  </a:ext>
                </a:extLst>
              </a:tr>
              <a:tr h="888527">
                <a:tc>
                  <a:txBody>
                    <a:bodyPr/>
                    <a:lstStyle/>
                    <a:p>
                      <a:r>
                        <a:rPr lang="en-US" sz="1500" dirty="0"/>
                        <a:t>Atrius/VNA</a:t>
                      </a:r>
                      <a:r>
                        <a:rPr lang="en-US" sz="1500" baseline="0" dirty="0"/>
                        <a:t> Care Network; Brigham &amp; Women’s Hospital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Accountable Care Organizations developing a “Medically Home” model</a:t>
                      </a:r>
                      <a:r>
                        <a:rPr lang="en-US" sz="1500" baseline="0" dirty="0"/>
                        <a:t> of care; beginning in April and June 2017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77957575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500" dirty="0"/>
                        <a:t>PACE</a:t>
                      </a:r>
                      <a:r>
                        <a:rPr lang="en-US" sz="1500" baseline="0" dirty="0"/>
                        <a:t> of Rhode Island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Pilot program serving individuals enrolled in the PACE program</a:t>
                      </a:r>
                      <a:r>
                        <a:rPr lang="en-US" sz="1500" baseline="0" dirty="0"/>
                        <a:t> of Rhode Island</a:t>
                      </a:r>
                      <a:endParaRPr lang="en-US" sz="15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96577"/>
            <a:ext cx="1972784" cy="5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257800" cy="3657600"/>
          </a:xfrm>
        </p:spPr>
        <p:txBody>
          <a:bodyPr>
            <a:normAutofit/>
          </a:bodyPr>
          <a:lstStyle/>
          <a:p>
            <a:r>
              <a:rPr lang="en-US" sz="2000" dirty="0"/>
              <a:t>Contract with Commonwealth Care Alliance since 2013</a:t>
            </a:r>
          </a:p>
          <a:p>
            <a:r>
              <a:rPr lang="en-US" sz="2000" dirty="0"/>
              <a:t>Currently serving 174 individuals</a:t>
            </a:r>
          </a:p>
          <a:p>
            <a:r>
              <a:rPr lang="en-US" sz="2000" dirty="0"/>
              <a:t>Average duration on meals is 16.3 months</a:t>
            </a:r>
          </a:p>
          <a:p>
            <a:r>
              <a:rPr lang="en-US" sz="2000" dirty="0"/>
              <a:t>Top cities of residence are Boston, Worcester, and Cambridge</a:t>
            </a:r>
          </a:p>
          <a:p>
            <a:r>
              <a:rPr lang="en-US" sz="2000" dirty="0"/>
              <a:t>Most common diet selections are diabetic, cardiac, and renal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96577"/>
            <a:ext cx="1972784" cy="5042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7069"/>
            <a:ext cx="5772700" cy="76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15927"/>
                </a:solidFill>
              </a:rPr>
              <a:t>Who We Serve through One Care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74147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60376" y="152400"/>
            <a:ext cx="7997824" cy="762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15927"/>
                </a:solidFill>
              </a:rPr>
              <a:t>How do Clients Transition from Our Meal Service?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6397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 addition to home-delivered meals, we offer nutrition counseling and education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 partnership with the Greater Boston Food Bank, we are developing a “step down” program, in which grocery bags with ingredients tailored to individuals with diabetes can be picked up at a food pantry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 also provide clients transitioning from our program with a guide of food and nutrition resources available in the community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0"/>
            <a:ext cx="1975275" cy="506012"/>
          </a:xfrm>
          <a:prstGeom prst="rect">
            <a:avLst/>
          </a:prstGeom>
        </p:spPr>
      </p:pic>
      <p:sp>
        <p:nvSpPr>
          <p:cNvPr id="10" name="AutoShape 2" descr="Image result for community servings farm to f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159" y="18288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2484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“Valerie” began receiving Community Servings’ vegetarian meals in July of 2015, and continued through June of 2017.  She then started attending our “Farm to Fork” 12-week cooking class series, and attended every class that season.  Valerie has joined for the classes again this year.  In a note to our Manager of Nutrition Services, who is moving to Washington DC, she wrote, “</a:t>
            </a:r>
            <a:r>
              <a:rPr lang="en-US" sz="2000" b="1" dirty="0">
                <a:solidFill>
                  <a:schemeClr val="accent1"/>
                </a:solidFill>
              </a:rPr>
              <a:t>Thank you for changing my life for the better</a:t>
            </a:r>
            <a:r>
              <a:rPr lang="en-US" sz="2000" dirty="0"/>
              <a:t>.”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29901" cy="838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15927"/>
                </a:solidFill>
              </a:rPr>
              <a:t>“Valerie’s” 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147794"/>
            <a:ext cx="1975275" cy="50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828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370013"/>
            <a:ext cx="7801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Community Servings Mission, History, &amp; Client Demographics</a:t>
            </a:r>
          </a:p>
        </p:txBody>
      </p:sp>
    </p:spTree>
    <p:extLst>
      <p:ext uri="{BB962C8B-B14F-4D97-AF65-F5344CB8AC3E}">
        <p14:creationId xmlns:p14="http://schemas.microsoft.com/office/powerpoint/2010/main" val="18688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906621" y="457234"/>
            <a:ext cx="3970179" cy="53014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8598" tIns="34299" rIns="68598" bIns="34299" anchor="ctr" anchorCtr="0" compatLnSpc="0">
            <a:spAutoFit/>
          </a:bodyPr>
          <a:lstStyle/>
          <a:p>
            <a:pPr>
              <a:lnSpc>
                <a:spcPts val="2401"/>
              </a:lnSpc>
              <a:defRPr sz="1800"/>
            </a:pPr>
            <a:endParaRPr lang="en-US" sz="20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>
              <a:lnSpc>
                <a:spcPts val="2401"/>
              </a:lnSpc>
              <a:defRPr sz="1800"/>
            </a:pPr>
            <a:endParaRPr lang="en-US" sz="20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>
              <a:lnSpc>
                <a:spcPts val="2401"/>
              </a:lnSpc>
              <a:defRPr sz="1800"/>
            </a:pPr>
            <a:r>
              <a:rPr lang="en-US" sz="2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Not-for-profit food and </a:t>
            </a:r>
            <a:br>
              <a:rPr lang="en-US" sz="2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nutrition program with a </a:t>
            </a:r>
            <a:br>
              <a:rPr lang="en-US" sz="2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28-year history</a:t>
            </a:r>
            <a:r>
              <a:rPr lang="en-US" sz="2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of providing medically tailored home-delivered meals and nutrition services to medically vulnerable individuals in poverty. </a:t>
            </a:r>
          </a:p>
          <a:p>
            <a:pPr>
              <a:lnSpc>
                <a:spcPts val="2401"/>
              </a:lnSpc>
              <a:defRPr sz="1800"/>
            </a:pPr>
            <a:endParaRPr lang="en-US" sz="20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>
              <a:lnSpc>
                <a:spcPts val="2401"/>
              </a:lnSpc>
              <a:defRPr sz="1800"/>
            </a:pPr>
            <a:r>
              <a:rPr lang="en-US" sz="20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Today, we prepare and deliver 675,000 wholesome, medically tailored meals weekly to 2,000 chronically ill individuals, 92% of whom live at or below 200% of the federal poverty limit</a:t>
            </a:r>
          </a:p>
          <a:p>
            <a:pPr>
              <a:lnSpc>
                <a:spcPts val="2401"/>
              </a:lnSpc>
              <a:defRPr sz="1800"/>
            </a:pPr>
            <a:endParaRPr lang="en-US" sz="20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90" y="1377174"/>
            <a:ext cx="3306767" cy="220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95713"/>
            <a:ext cx="1972784" cy="504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799" y="485121"/>
            <a:ext cx="459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Community Servings: Mission</a:t>
            </a:r>
          </a:p>
        </p:txBody>
      </p:sp>
    </p:spTree>
    <p:extLst>
      <p:ext uri="{BB962C8B-B14F-4D97-AF65-F5344CB8AC3E}">
        <p14:creationId xmlns:p14="http://schemas.microsoft.com/office/powerpoint/2010/main" val="22196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oking 16x9">
  <a:themeElements>
    <a:clrScheme name="Custom 3">
      <a:dk1>
        <a:srgbClr val="77777A"/>
      </a:dk1>
      <a:lt1>
        <a:sysClr val="window" lastClr="FFFFFF"/>
      </a:lt1>
      <a:dk2>
        <a:srgbClr val="77777F"/>
      </a:dk2>
      <a:lt2>
        <a:srgbClr val="FFFFFF"/>
      </a:lt2>
      <a:accent1>
        <a:srgbClr val="E25925"/>
      </a:accent1>
      <a:accent2>
        <a:srgbClr val="F5C400"/>
      </a:accent2>
      <a:accent3>
        <a:srgbClr val="C3E088"/>
      </a:accent3>
      <a:accent4>
        <a:srgbClr val="ED9B10"/>
      </a:accent4>
      <a:accent5>
        <a:srgbClr val="6D4C3A"/>
      </a:accent5>
      <a:accent6>
        <a:srgbClr val="AAAD20"/>
      </a:accent6>
      <a:hlink>
        <a:srgbClr val="77777A"/>
      </a:hlink>
      <a:folHlink>
        <a:srgbClr val="A6A6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1262</Words>
  <Application>Microsoft Office PowerPoint</Application>
  <PresentationFormat>On-screen Show (4:3)</PresentationFormat>
  <Paragraphs>151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Constantia</vt:lpstr>
      <vt:lpstr>Roboto</vt:lpstr>
      <vt:lpstr>Roboto Medium</vt:lpstr>
      <vt:lpstr>Cooking 16x9</vt:lpstr>
      <vt:lpstr>Addressing Chronic Disease, and Reducing  Healthcare Costs with Medically Tailored  Meals &amp; Nutrition Supports</vt:lpstr>
      <vt:lpstr>Agenda</vt:lpstr>
      <vt:lpstr>PowerPoint Presentation</vt:lpstr>
      <vt:lpstr>PowerPoint Presentation</vt:lpstr>
      <vt:lpstr>Who We Serve through One Care</vt:lpstr>
      <vt:lpstr>How do Clients Transition from Our Meal Service?</vt:lpstr>
      <vt:lpstr>“Valerie’s”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2018-06-20T14:27:56Z</cp:lastPrinted>
  <dcterms:created xsi:type="dcterms:W3CDTF">2015-04-03T06:57:45Z</dcterms:created>
  <dcterms:modified xsi:type="dcterms:W3CDTF">2018-07-02T14:01:12Z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