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3"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3"/>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9FD"/>
    <a:srgbClr val="F0F3FA"/>
    <a:srgbClr val="E8EEF8"/>
    <a:srgbClr val="D6DCE5"/>
    <a:srgbClr val="B4C7E7"/>
    <a:srgbClr val="8FAADC"/>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0DA192-EE53-496E-B001-A87E8743ABAA}" v="1" dt="2021-04-09T16:46:05.695"/>
    <p1510:client id="{9A580A28-AD11-49E8-B42D-6C8E65572BBC}" v="2" dt="2021-04-09T13:21:14.238"/>
    <p1510:client id="{ACB908D6-B7E0-420F-A298-4336045215A0}" v="66" dt="2021-04-09T15:01:23.574"/>
    <p1510:client id="{D87B6606-84E9-47F6-A305-7068F7D55F65}" v="1" dt="2021-04-09T16:44:45.32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bert, Stefanie (DPH)" userId="1fd7a82a-328a-44e4-aa6b-f75e2f5d88ee" providerId="ADAL" clId="{04A29B16-3F0F-4D05-A9EE-1B03DF5DFFE1}"/>
    <pc:docChg chg="custSel modSld">
      <pc:chgData name="Albert, Stefanie (DPH)" userId="1fd7a82a-328a-44e4-aa6b-f75e2f5d88ee" providerId="ADAL" clId="{04A29B16-3F0F-4D05-A9EE-1B03DF5DFFE1}" dt="2021-04-08T14:44:22.405" v="16" actId="121"/>
      <pc:docMkLst>
        <pc:docMk/>
      </pc:docMkLst>
      <pc:sldChg chg="modSp mod">
        <pc:chgData name="Albert, Stefanie (DPH)" userId="1fd7a82a-328a-44e4-aa6b-f75e2f5d88ee" providerId="ADAL" clId="{04A29B16-3F0F-4D05-A9EE-1B03DF5DFFE1}" dt="2021-04-08T14:40:35.308" v="1" actId="207"/>
        <pc:sldMkLst>
          <pc:docMk/>
          <pc:sldMk cId="3437272428" sldId="266"/>
        </pc:sldMkLst>
        <pc:graphicFrameChg chg="modGraphic">
          <ac:chgData name="Albert, Stefanie (DPH)" userId="1fd7a82a-328a-44e4-aa6b-f75e2f5d88ee" providerId="ADAL" clId="{04A29B16-3F0F-4D05-A9EE-1B03DF5DFFE1}" dt="2021-04-08T14:40:35.308" v="1" actId="207"/>
          <ac:graphicFrameMkLst>
            <pc:docMk/>
            <pc:sldMk cId="3437272428" sldId="266"/>
            <ac:graphicFrameMk id="5" creationId="{A7DF9D62-E3BE-4E6C-93D2-9B56ACF2148B}"/>
          </ac:graphicFrameMkLst>
        </pc:graphicFrameChg>
        <pc:graphicFrameChg chg="modGraphic">
          <ac:chgData name="Albert, Stefanie (DPH)" userId="1fd7a82a-328a-44e4-aa6b-f75e2f5d88ee" providerId="ADAL" clId="{04A29B16-3F0F-4D05-A9EE-1B03DF5DFFE1}" dt="2021-04-08T14:40:27.788" v="0" actId="207"/>
          <ac:graphicFrameMkLst>
            <pc:docMk/>
            <pc:sldMk cId="3437272428" sldId="266"/>
            <ac:graphicFrameMk id="8" creationId="{D6F92A88-43E5-4771-8E13-776C9A798762}"/>
          </ac:graphicFrameMkLst>
        </pc:graphicFrameChg>
      </pc:sldChg>
      <pc:sldChg chg="modSp mod">
        <pc:chgData name="Albert, Stefanie (DPH)" userId="1fd7a82a-328a-44e4-aa6b-f75e2f5d88ee" providerId="ADAL" clId="{04A29B16-3F0F-4D05-A9EE-1B03DF5DFFE1}" dt="2021-04-08T14:44:22.405" v="16" actId="121"/>
        <pc:sldMkLst>
          <pc:docMk/>
          <pc:sldMk cId="1806575864" sldId="267"/>
        </pc:sldMkLst>
        <pc:graphicFrameChg chg="modGraphic">
          <ac:chgData name="Albert, Stefanie (DPH)" userId="1fd7a82a-328a-44e4-aa6b-f75e2f5d88ee" providerId="ADAL" clId="{04A29B16-3F0F-4D05-A9EE-1B03DF5DFFE1}" dt="2021-04-08T14:44:22.405" v="16" actId="121"/>
          <ac:graphicFrameMkLst>
            <pc:docMk/>
            <pc:sldMk cId="1806575864" sldId="267"/>
            <ac:graphicFrameMk id="5" creationId="{A7DF9D62-E3BE-4E6C-93D2-9B56ACF2148B}"/>
          </ac:graphicFrameMkLst>
        </pc:graphicFrameChg>
        <pc:graphicFrameChg chg="modGraphic">
          <ac:chgData name="Albert, Stefanie (DPH)" userId="1fd7a82a-328a-44e4-aa6b-f75e2f5d88ee" providerId="ADAL" clId="{04A29B16-3F0F-4D05-A9EE-1B03DF5DFFE1}" dt="2021-04-08T14:41:02.303" v="4" actId="207"/>
          <ac:graphicFrameMkLst>
            <pc:docMk/>
            <pc:sldMk cId="1806575864" sldId="267"/>
            <ac:graphicFrameMk id="8" creationId="{419AB310-8C51-4D69-BE96-9462006A06C3}"/>
          </ac:graphicFrameMkLst>
        </pc:graphicFrameChg>
      </pc:sldChg>
      <pc:sldChg chg="modSp mod">
        <pc:chgData name="Albert, Stefanie (DPH)" userId="1fd7a82a-328a-44e4-aa6b-f75e2f5d88ee" providerId="ADAL" clId="{04A29B16-3F0F-4D05-A9EE-1B03DF5DFFE1}" dt="2021-04-08T14:41:31.046" v="7" actId="207"/>
        <pc:sldMkLst>
          <pc:docMk/>
          <pc:sldMk cId="2692492634" sldId="268"/>
        </pc:sldMkLst>
        <pc:graphicFrameChg chg="modGraphic">
          <ac:chgData name="Albert, Stefanie (DPH)" userId="1fd7a82a-328a-44e4-aa6b-f75e2f5d88ee" providerId="ADAL" clId="{04A29B16-3F0F-4D05-A9EE-1B03DF5DFFE1}" dt="2021-04-08T14:41:31.046" v="7" actId="207"/>
          <ac:graphicFrameMkLst>
            <pc:docMk/>
            <pc:sldMk cId="2692492634" sldId="268"/>
            <ac:graphicFrameMk id="11" creationId="{92744045-DF14-4CCE-BA71-9B1B7F3FC193}"/>
          </ac:graphicFrameMkLst>
        </pc:graphicFrameChg>
      </pc:sldChg>
      <pc:sldChg chg="modSp mod">
        <pc:chgData name="Albert, Stefanie (DPH)" userId="1fd7a82a-328a-44e4-aa6b-f75e2f5d88ee" providerId="ADAL" clId="{04A29B16-3F0F-4D05-A9EE-1B03DF5DFFE1}" dt="2021-04-08T14:43:33.450" v="13" actId="207"/>
        <pc:sldMkLst>
          <pc:docMk/>
          <pc:sldMk cId="2321371490" sldId="269"/>
        </pc:sldMkLst>
        <pc:graphicFrameChg chg="modGraphic">
          <ac:chgData name="Albert, Stefanie (DPH)" userId="1fd7a82a-328a-44e4-aa6b-f75e2f5d88ee" providerId="ADAL" clId="{04A29B16-3F0F-4D05-A9EE-1B03DF5DFFE1}" dt="2021-04-08T14:43:33.450" v="13" actId="207"/>
          <ac:graphicFrameMkLst>
            <pc:docMk/>
            <pc:sldMk cId="2321371490" sldId="269"/>
            <ac:graphicFrameMk id="8" creationId="{785F5116-8A2B-48E4-A4AC-832746306D59}"/>
          </ac:graphicFrameMkLst>
        </pc:graphicFrameChg>
        <pc:graphicFrameChg chg="modGraphic">
          <ac:chgData name="Albert, Stefanie (DPH)" userId="1fd7a82a-328a-44e4-aa6b-f75e2f5d88ee" providerId="ADAL" clId="{04A29B16-3F0F-4D05-A9EE-1B03DF5DFFE1}" dt="2021-04-08T14:42:15.569" v="12" actId="207"/>
          <ac:graphicFrameMkLst>
            <pc:docMk/>
            <pc:sldMk cId="2321371490" sldId="269"/>
            <ac:graphicFrameMk id="10" creationId="{B1091EA0-7D02-4BC6-8EF4-10915C87438A}"/>
          </ac:graphicFrameMkLst>
        </pc:graphicFrameChg>
      </pc:sldChg>
      <pc:sldChg chg="modSp mod">
        <pc:chgData name="Albert, Stefanie (DPH)" userId="1fd7a82a-328a-44e4-aa6b-f75e2f5d88ee" providerId="ADAL" clId="{04A29B16-3F0F-4D05-A9EE-1B03DF5DFFE1}" dt="2021-04-08T14:40:51.039" v="3" actId="207"/>
        <pc:sldMkLst>
          <pc:docMk/>
          <pc:sldMk cId="1302456838" sldId="293"/>
        </pc:sldMkLst>
        <pc:graphicFrameChg chg="modGraphic">
          <ac:chgData name="Albert, Stefanie (DPH)" userId="1fd7a82a-328a-44e4-aa6b-f75e2f5d88ee" providerId="ADAL" clId="{04A29B16-3F0F-4D05-A9EE-1B03DF5DFFE1}" dt="2021-04-08T14:40:51.039" v="3" actId="207"/>
          <ac:graphicFrameMkLst>
            <pc:docMk/>
            <pc:sldMk cId="1302456838" sldId="293"/>
            <ac:graphicFrameMk id="4" creationId="{BC20003E-469A-492B-9470-6DF6BE43AB33}"/>
          </ac:graphicFrameMkLst>
        </pc:graphicFrameChg>
      </pc:sldChg>
      <pc:sldChg chg="modSp mod">
        <pc:chgData name="Albert, Stefanie (DPH)" userId="1fd7a82a-328a-44e4-aa6b-f75e2f5d88ee" providerId="ADAL" clId="{04A29B16-3F0F-4D05-A9EE-1B03DF5DFFE1}" dt="2021-04-08T14:41:51.693" v="10" actId="207"/>
        <pc:sldMkLst>
          <pc:docMk/>
          <pc:sldMk cId="638870137" sldId="294"/>
        </pc:sldMkLst>
        <pc:graphicFrameChg chg="modGraphic">
          <ac:chgData name="Albert, Stefanie (DPH)" userId="1fd7a82a-328a-44e4-aa6b-f75e2f5d88ee" providerId="ADAL" clId="{04A29B16-3F0F-4D05-A9EE-1B03DF5DFFE1}" dt="2021-04-08T14:41:39.811" v="9" actId="207"/>
          <ac:graphicFrameMkLst>
            <pc:docMk/>
            <pc:sldMk cId="638870137" sldId="294"/>
            <ac:graphicFrameMk id="4" creationId="{4CB58B0C-C94E-4495-951A-A31C1D283971}"/>
          </ac:graphicFrameMkLst>
        </pc:graphicFrameChg>
        <pc:graphicFrameChg chg="modGraphic">
          <ac:chgData name="Albert, Stefanie (DPH)" userId="1fd7a82a-328a-44e4-aa6b-f75e2f5d88ee" providerId="ADAL" clId="{04A29B16-3F0F-4D05-A9EE-1B03DF5DFFE1}" dt="2021-04-08T14:41:51.693" v="10" actId="207"/>
          <ac:graphicFrameMkLst>
            <pc:docMk/>
            <pc:sldMk cId="638870137" sldId="294"/>
            <ac:graphicFrameMk id="5" creationId="{A7DF9D62-E3BE-4E6C-93D2-9B56ACF2148B}"/>
          </ac:graphicFrameMkLst>
        </pc:graphicFrameChg>
      </pc:sldChg>
      <pc:sldChg chg="modSp mod">
        <pc:chgData name="Albert, Stefanie (DPH)" userId="1fd7a82a-328a-44e4-aa6b-f75e2f5d88ee" providerId="ADAL" clId="{04A29B16-3F0F-4D05-A9EE-1B03DF5DFFE1}" dt="2021-04-08T14:42:05.958" v="11" actId="207"/>
        <pc:sldMkLst>
          <pc:docMk/>
          <pc:sldMk cId="310562512" sldId="295"/>
        </pc:sldMkLst>
        <pc:graphicFrameChg chg="modGraphic">
          <ac:chgData name="Albert, Stefanie (DPH)" userId="1fd7a82a-328a-44e4-aa6b-f75e2f5d88ee" providerId="ADAL" clId="{04A29B16-3F0F-4D05-A9EE-1B03DF5DFFE1}" dt="2021-04-08T14:42:05.958" v="11" actId="207"/>
          <ac:graphicFrameMkLst>
            <pc:docMk/>
            <pc:sldMk cId="310562512" sldId="295"/>
            <ac:graphicFrameMk id="7" creationId="{605E144A-8B73-4509-B5A1-46BDBC416354}"/>
          </ac:graphicFrameMkLst>
        </pc:graphicFrameChg>
      </pc:sldChg>
    </pc:docChg>
  </pc:docChgLst>
  <pc:docChgLst>
    <pc:chgData name="Callis, Barry (DPH)" userId="S::barry.callis@mass.gov::5c104e91-81d4-4167-b86a-d7e361696568" providerId="AD" clId="Web-{D87B6606-84E9-47F6-A305-7068F7D55F65}"/>
    <pc:docChg chg="sldOrd">
      <pc:chgData name="Callis, Barry (DPH)" userId="S::barry.callis@mass.gov::5c104e91-81d4-4167-b86a-d7e361696568" providerId="AD" clId="Web-{D87B6606-84E9-47F6-A305-7068F7D55F65}" dt="2021-04-09T16:44:45.325" v="0"/>
      <pc:docMkLst>
        <pc:docMk/>
      </pc:docMkLst>
      <pc:sldChg chg="ord">
        <pc:chgData name="Callis, Barry (DPH)" userId="S::barry.callis@mass.gov::5c104e91-81d4-4167-b86a-d7e361696568" providerId="AD" clId="Web-{D87B6606-84E9-47F6-A305-7068F7D55F65}" dt="2021-04-09T16:44:45.325" v="0"/>
        <pc:sldMkLst>
          <pc:docMk/>
          <pc:sldMk cId="2587628268" sldId="276"/>
        </pc:sldMkLst>
      </pc:sldChg>
    </pc:docChg>
  </pc:docChgLst>
  <pc:docChgLst>
    <pc:chgData name="Coq, Arielle T (DPH)" userId="4aac495c-e6bc-4871-991b-5cbd029c71f4" providerId="ADAL" clId="{9A580A28-AD11-49E8-B42D-6C8E65572BBC}"/>
    <pc:docChg chg="modSld">
      <pc:chgData name="Coq, Arielle T (DPH)" userId="4aac495c-e6bc-4871-991b-5cbd029c71f4" providerId="ADAL" clId="{9A580A28-AD11-49E8-B42D-6C8E65572BBC}" dt="2021-04-09T13:21:14.238" v="1" actId="1076"/>
      <pc:docMkLst>
        <pc:docMk/>
      </pc:docMkLst>
      <pc:sldChg chg="addSp modSp mod">
        <pc:chgData name="Coq, Arielle T (DPH)" userId="4aac495c-e6bc-4871-991b-5cbd029c71f4" providerId="ADAL" clId="{9A580A28-AD11-49E8-B42D-6C8E65572BBC}" dt="2021-04-09T13:21:14.238" v="1" actId="1076"/>
        <pc:sldMkLst>
          <pc:docMk/>
          <pc:sldMk cId="1776995749" sldId="274"/>
        </pc:sldMkLst>
        <pc:graphicFrameChg chg="add mod">
          <ac:chgData name="Coq, Arielle T (DPH)" userId="4aac495c-e6bc-4871-991b-5cbd029c71f4" providerId="ADAL" clId="{9A580A28-AD11-49E8-B42D-6C8E65572BBC}" dt="2021-04-09T13:21:14.238" v="1" actId="1076"/>
          <ac:graphicFrameMkLst>
            <pc:docMk/>
            <pc:sldMk cId="1776995749" sldId="274"/>
            <ac:graphicFrameMk id="2" creationId="{81C98106-9962-4980-B987-CF5FEE0A0CAA}"/>
          </ac:graphicFrameMkLst>
        </pc:graphicFrameChg>
      </pc:sldChg>
    </pc:docChg>
  </pc:docChgLst>
  <pc:docChgLst>
    <pc:chgData name="Coq, Arielle T (DPH)" userId="S::arielle.t.coq@mass.gov::4aac495c-e6bc-4871-991b-5cbd029c71f4" providerId="AD" clId="Web-{ACB908D6-B7E0-420F-A298-4336045215A0}"/>
    <pc:docChg chg="modSld">
      <pc:chgData name="Coq, Arielle T (DPH)" userId="S::arielle.t.coq@mass.gov::4aac495c-e6bc-4871-991b-5cbd029c71f4" providerId="AD" clId="Web-{ACB908D6-B7E0-420F-A298-4336045215A0}" dt="2021-04-09T15:01:19.715" v="7"/>
      <pc:docMkLst>
        <pc:docMk/>
      </pc:docMkLst>
      <pc:sldChg chg="modSp">
        <pc:chgData name="Coq, Arielle T (DPH)" userId="S::arielle.t.coq@mass.gov::4aac495c-e6bc-4871-991b-5cbd029c71f4" providerId="AD" clId="Web-{ACB908D6-B7E0-420F-A298-4336045215A0}" dt="2021-04-09T15:01:19.715" v="7"/>
        <pc:sldMkLst>
          <pc:docMk/>
          <pc:sldMk cId="1806575864" sldId="267"/>
        </pc:sldMkLst>
        <pc:graphicFrameChg chg="mod modGraphic">
          <ac:chgData name="Coq, Arielle T (DPH)" userId="S::arielle.t.coq@mass.gov::4aac495c-e6bc-4871-991b-5cbd029c71f4" providerId="AD" clId="Web-{ACB908D6-B7E0-420F-A298-4336045215A0}" dt="2021-04-09T15:01:19.715" v="7"/>
          <ac:graphicFrameMkLst>
            <pc:docMk/>
            <pc:sldMk cId="1806575864" sldId="267"/>
            <ac:graphicFrameMk id="5" creationId="{A7DF9D62-E3BE-4E6C-93D2-9B56ACF2148B}"/>
          </ac:graphicFrameMkLst>
        </pc:graphicFrameChg>
      </pc:sldChg>
    </pc:docChg>
  </pc:docChgLst>
  <pc:docChgLst>
    <pc:chgData name="Callis, Barry (DPH)" userId="S::barry.callis@mass.gov::5c104e91-81d4-4167-b86a-d7e361696568" providerId="AD" clId="Web-{360DA192-EE53-496E-B001-A87E8743ABAA}"/>
    <pc:docChg chg="sldOrd">
      <pc:chgData name="Callis, Barry (DPH)" userId="S::barry.callis@mass.gov::5c104e91-81d4-4167-b86a-d7e361696568" providerId="AD" clId="Web-{360DA192-EE53-496E-B001-A87E8743ABAA}" dt="2021-04-09T16:46:05.695" v="0"/>
      <pc:docMkLst>
        <pc:docMk/>
      </pc:docMkLst>
      <pc:sldChg chg="ord">
        <pc:chgData name="Callis, Barry (DPH)" userId="S::barry.callis@mass.gov::5c104e91-81d4-4167-b86a-d7e361696568" providerId="AD" clId="Web-{360DA192-EE53-496E-B001-A87E8743ABAA}" dt="2021-04-09T16:46:05.695" v="0"/>
        <pc:sldMkLst>
          <pc:docMk/>
          <pc:sldMk cId="41534996" sldId="275"/>
        </pc:sldMkLst>
      </pc:sldChg>
    </pc:docChg>
  </pc:docChgLst>
  <pc:docChgLst>
    <pc:chgData name="Reid, Michelle (DPH)" userId="3afdc34b-dadf-4ab5-ad26-84f6332c48e3" providerId="ADAL" clId="{4963C0F6-E366-4779-9019-25A83730E343}"/>
    <pc:docChg chg="modSld">
      <pc:chgData name="Reid, Michelle (DPH)" userId="3afdc34b-dadf-4ab5-ad26-84f6332c48e3" providerId="ADAL" clId="{4963C0F6-E366-4779-9019-25A83730E343}" dt="2021-04-08T17:38:50.909" v="15" actId="3064"/>
      <pc:docMkLst>
        <pc:docMk/>
      </pc:docMkLst>
      <pc:sldChg chg="modSp mod">
        <pc:chgData name="Reid, Michelle (DPH)" userId="3afdc34b-dadf-4ab5-ad26-84f6332c48e3" providerId="ADAL" clId="{4963C0F6-E366-4779-9019-25A83730E343}" dt="2021-04-08T17:36:17.689" v="13" actId="20577"/>
        <pc:sldMkLst>
          <pc:docMk/>
          <pc:sldMk cId="3437272428" sldId="266"/>
        </pc:sldMkLst>
        <pc:spChg chg="mod">
          <ac:chgData name="Reid, Michelle (DPH)" userId="3afdc34b-dadf-4ab5-ad26-84f6332c48e3" providerId="ADAL" clId="{4963C0F6-E366-4779-9019-25A83730E343}" dt="2021-04-08T17:35:33.418" v="11" actId="13926"/>
          <ac:spMkLst>
            <pc:docMk/>
            <pc:sldMk cId="3437272428" sldId="266"/>
            <ac:spMk id="3" creationId="{ED7907DD-4508-46A8-B98F-0FDEF5ED0337}"/>
          </ac:spMkLst>
        </pc:spChg>
        <pc:graphicFrameChg chg="modGraphic">
          <ac:chgData name="Reid, Michelle (DPH)" userId="3afdc34b-dadf-4ab5-ad26-84f6332c48e3" providerId="ADAL" clId="{4963C0F6-E366-4779-9019-25A83730E343}" dt="2021-04-08T17:36:17.689" v="13" actId="20577"/>
          <ac:graphicFrameMkLst>
            <pc:docMk/>
            <pc:sldMk cId="3437272428" sldId="266"/>
            <ac:graphicFrameMk id="5" creationId="{A7DF9D62-E3BE-4E6C-93D2-9B56ACF2148B}"/>
          </ac:graphicFrameMkLst>
        </pc:graphicFrameChg>
      </pc:sldChg>
      <pc:sldChg chg="modSp mod">
        <pc:chgData name="Reid, Michelle (DPH)" userId="3afdc34b-dadf-4ab5-ad26-84f6332c48e3" providerId="ADAL" clId="{4963C0F6-E366-4779-9019-25A83730E343}" dt="2021-04-08T17:37:31.196" v="14" actId="3064"/>
        <pc:sldMkLst>
          <pc:docMk/>
          <pc:sldMk cId="2692492634" sldId="268"/>
        </pc:sldMkLst>
        <pc:graphicFrameChg chg="modGraphic">
          <ac:chgData name="Reid, Michelle (DPH)" userId="3afdc34b-dadf-4ab5-ad26-84f6332c48e3" providerId="ADAL" clId="{4963C0F6-E366-4779-9019-25A83730E343}" dt="2021-04-08T17:37:31.196" v="14" actId="3064"/>
          <ac:graphicFrameMkLst>
            <pc:docMk/>
            <pc:sldMk cId="2692492634" sldId="268"/>
            <ac:graphicFrameMk id="11" creationId="{92744045-DF14-4CCE-BA71-9B1B7F3FC193}"/>
          </ac:graphicFrameMkLst>
        </pc:graphicFrameChg>
      </pc:sldChg>
      <pc:sldChg chg="modSp mod">
        <pc:chgData name="Reid, Michelle (DPH)" userId="3afdc34b-dadf-4ab5-ad26-84f6332c48e3" providerId="ADAL" clId="{4963C0F6-E366-4779-9019-25A83730E343}" dt="2021-04-08T17:34:50.067" v="0" actId="13926"/>
        <pc:sldMkLst>
          <pc:docMk/>
          <pc:sldMk cId="2887077757" sldId="292"/>
        </pc:sldMkLst>
        <pc:spChg chg="mod">
          <ac:chgData name="Reid, Michelle (DPH)" userId="3afdc34b-dadf-4ab5-ad26-84f6332c48e3" providerId="ADAL" clId="{4963C0F6-E366-4779-9019-25A83730E343}" dt="2021-04-08T17:34:50.067" v="0" actId="13926"/>
          <ac:spMkLst>
            <pc:docMk/>
            <pc:sldMk cId="2887077757" sldId="292"/>
            <ac:spMk id="6" creationId="{1969D6DE-8958-4FC5-99C7-55A7F881A900}"/>
          </ac:spMkLst>
        </pc:spChg>
      </pc:sldChg>
      <pc:sldChg chg="modSp mod">
        <pc:chgData name="Reid, Michelle (DPH)" userId="3afdc34b-dadf-4ab5-ad26-84f6332c48e3" providerId="ADAL" clId="{4963C0F6-E366-4779-9019-25A83730E343}" dt="2021-04-08T17:38:50.909" v="15" actId="3064"/>
        <pc:sldMkLst>
          <pc:docMk/>
          <pc:sldMk cId="310562512" sldId="295"/>
        </pc:sldMkLst>
        <pc:graphicFrameChg chg="modGraphic">
          <ac:chgData name="Reid, Michelle (DPH)" userId="3afdc34b-dadf-4ab5-ad26-84f6332c48e3" providerId="ADAL" clId="{4963C0F6-E366-4779-9019-25A83730E343}" dt="2021-04-08T17:38:50.909" v="15" actId="3064"/>
          <ac:graphicFrameMkLst>
            <pc:docMk/>
            <pc:sldMk cId="310562512" sldId="295"/>
            <ac:graphicFrameMk id="7" creationId="{605E144A-8B73-4509-B5A1-46BDBC41635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First Dose (Partially) </a:t>
            </a:r>
          </a:p>
          <a:p>
            <a:endParaRPr lang="en-US"/>
          </a:p>
          <a:p>
            <a:r>
              <a:rPr lang="en-US"/>
              <a:t>First dose + </a:t>
            </a:r>
            <a:r>
              <a:rPr lang="en-US" err="1"/>
              <a:t>jj</a:t>
            </a:r>
            <a:r>
              <a:rPr lang="en-US"/>
              <a:t> (At least) – Own slide </a:t>
            </a:r>
          </a:p>
          <a:p>
            <a:endParaRPr lang="en-US"/>
          </a:p>
          <a:p>
            <a:r>
              <a:rPr lang="en-US"/>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Mention suppression </a:t>
            </a:r>
          </a:p>
          <a:p>
            <a:endParaRPr lang="en-US"/>
          </a:p>
          <a:p>
            <a:r>
              <a:rPr lang="en-US"/>
              <a:t>At least on dose </a:t>
            </a:r>
          </a:p>
          <a:p>
            <a:endParaRPr lang="en-US"/>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4/9/2021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3004" y="1803164"/>
            <a:ext cx="10337562" cy="2794473"/>
          </a:xfrm>
        </p:spPr>
        <p:txBody>
          <a:bodyPr/>
          <a:lstStyle/>
          <a:p>
            <a:pPr algn="ctr"/>
            <a:r>
              <a:rPr lang="en-US" sz="6000"/>
              <a:t>Vaccination Data Report</a:t>
            </a:r>
            <a:br>
              <a:rPr lang="en-US" sz="6000"/>
            </a:br>
            <a:r>
              <a:rPr lang="en-US" sz="6000"/>
              <a:t>Framingham</a:t>
            </a:r>
            <a:br>
              <a:rPr lang="en-US" sz="6000"/>
            </a:br>
            <a:r>
              <a:rPr lang="en-US"/>
              <a:t>4/9/2021</a:t>
            </a:r>
            <a:endParaRPr lang="en-US" sz="600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indent="0">
              <a:buNone/>
            </a:pPr>
            <a:r>
              <a:rPr lang="en-US" sz="2000">
                <a:latin typeface="Calibri"/>
              </a:rPr>
              <a:t>Anyone who has received only the 1</a:t>
            </a:r>
            <a:r>
              <a:rPr lang="en-US" sz="2000" baseline="30000">
                <a:latin typeface="Calibri"/>
              </a:rPr>
              <a:t>st</a:t>
            </a:r>
            <a:r>
              <a:rPr lang="en-US" sz="2000">
                <a:latin typeface="Calibri"/>
              </a:rPr>
              <a:t> dose of </a:t>
            </a:r>
            <a:r>
              <a:rPr lang="en-US" sz="2000" err="1">
                <a:latin typeface="Calibri"/>
              </a:rPr>
              <a:t>Moderna</a:t>
            </a:r>
            <a:r>
              <a:rPr lang="en-US" sz="2000">
                <a:latin typeface="Calibri"/>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3399005369"/>
              </p:ext>
            </p:extLst>
          </p:nvPr>
        </p:nvGraphicFramePr>
        <p:xfrm>
          <a:off x="1125196" y="3626612"/>
          <a:ext cx="9341539"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539934">
                  <a:extLst>
                    <a:ext uri="{9D8B030D-6E8A-4147-A177-3AD203B41FA5}">
                      <a16:colId xmlns:a16="http://schemas.microsoft.com/office/drawing/2014/main" val="256912673"/>
                    </a:ext>
                  </a:extLst>
                </a:gridCol>
                <a:gridCol w="1160324">
                  <a:extLst>
                    <a:ext uri="{9D8B030D-6E8A-4147-A177-3AD203B41FA5}">
                      <a16:colId xmlns:a16="http://schemas.microsoft.com/office/drawing/2014/main" val="2034002232"/>
                    </a:ext>
                  </a:extLst>
                </a:gridCol>
                <a:gridCol w="1582876">
                  <a:extLst>
                    <a:ext uri="{9D8B030D-6E8A-4147-A177-3AD203B41FA5}">
                      <a16:colId xmlns:a16="http://schemas.microsoft.com/office/drawing/2014/main" val="1684142048"/>
                    </a:ext>
                  </a:extLst>
                </a:gridCol>
                <a:gridCol w="1212397">
                  <a:extLst>
                    <a:ext uri="{9D8B030D-6E8A-4147-A177-3AD203B41FA5}">
                      <a16:colId xmlns:a16="http://schemas.microsoft.com/office/drawing/2014/main" val="347171472"/>
                    </a:ext>
                  </a:extLst>
                </a:gridCol>
                <a:gridCol w="1340932">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a:solidFill>
                            <a:srgbClr val="0F1C32"/>
                          </a:solidFill>
                          <a:latin typeface="+mn-lt"/>
                        </a:rPr>
                        <a:t>Framingham</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10,416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1,650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691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850,648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163,762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24.0%</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68,101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419316" y="1179788"/>
            <a:ext cx="11952146" cy="2446824"/>
          </a:xfrm>
          <a:prstGeom prst="rect">
            <a:avLst/>
          </a:prstGeom>
          <a:noFill/>
        </p:spPr>
        <p:txBody>
          <a:bodyPr wrap="square" rtlCol="0">
            <a:spAutoFit/>
          </a:bodyPr>
          <a:lstStyle/>
          <a:p>
            <a:r>
              <a:rPr lang="en-US" b="1" u="sng">
                <a:solidFill>
                  <a:srgbClr val="0F1C32"/>
                </a:solidFill>
                <a:latin typeface="Calibri"/>
              </a:rPr>
              <a:t>Vaccine Administration Benchmark</a:t>
            </a:r>
            <a:endParaRPr lang="en-US">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 Group </a:t>
            </a:r>
            <a:r>
              <a:rPr lang="en-US">
                <a:solidFill>
                  <a:srgbClr val="0F1C32"/>
                </a:solidFill>
                <a:latin typeface="Calibri"/>
              </a:rPr>
              <a:t>who are</a:t>
            </a:r>
            <a:r>
              <a:rPr lang="en-US" b="1">
                <a:solidFill>
                  <a:srgbClr val="0F1C32"/>
                </a:solidFill>
                <a:latin typeface="Calibri"/>
              </a:rPr>
              <a:t> partially vaccinated</a:t>
            </a:r>
            <a:r>
              <a:rPr lang="en-US">
                <a:solidFill>
                  <a:srgbClr val="0F1C32"/>
                </a:solidFill>
                <a:latin typeface="Calibri"/>
              </a:rPr>
              <a:t> and whether they have met or exceeded the statewide age-specific group average of:</a:t>
            </a:r>
          </a:p>
          <a:p>
            <a:pPr marL="1657350" lvl="3" indent="-285750">
              <a:buFont typeface="Arial" panose="020B0604020202020204" pitchFamily="34" charset="0"/>
              <a:buChar char="•"/>
            </a:pPr>
            <a:r>
              <a:rPr lang="en-US" sz="2000" b="1">
                <a:solidFill>
                  <a:srgbClr val="5B9BD5">
                    <a:lumMod val="75000"/>
                  </a:srgbClr>
                </a:solidFill>
                <a:latin typeface="Calibri"/>
              </a:rPr>
              <a:t>14.7</a:t>
            </a:r>
            <a:r>
              <a:rPr lang="en-US" b="1">
                <a:solidFill>
                  <a:srgbClr val="5B9BD5">
                    <a:lumMod val="75000"/>
                  </a:srgbClr>
                </a:solidFill>
                <a:latin typeface="Calibri"/>
              </a:rPr>
              <a:t>% </a:t>
            </a:r>
            <a:r>
              <a:rPr lang="en-US" b="1">
                <a:solidFill>
                  <a:srgbClr val="0F1C32"/>
                </a:solidFill>
                <a:latin typeface="Calibri"/>
              </a:rPr>
              <a:t>for ages 0-64</a:t>
            </a:r>
          </a:p>
          <a:p>
            <a:pPr marL="1657350" lvl="3" indent="-285750">
              <a:buFont typeface="Arial" panose="020B0604020202020204" pitchFamily="34" charset="0"/>
              <a:buChar char="•"/>
            </a:pPr>
            <a:r>
              <a:rPr lang="en-US" sz="2000" b="1">
                <a:solidFill>
                  <a:srgbClr val="5B9BD5">
                    <a:lumMod val="75000"/>
                  </a:srgbClr>
                </a:solidFill>
                <a:latin typeface="Calibri"/>
              </a:rPr>
              <a:t>24.0</a:t>
            </a:r>
            <a:r>
              <a:rPr lang="en-US" b="1">
                <a:solidFill>
                  <a:srgbClr val="5B9BD5">
                    <a:lumMod val="75000"/>
                  </a:srgbClr>
                </a:solidFill>
                <a:latin typeface="Calibri"/>
              </a:rPr>
              <a:t>% </a:t>
            </a:r>
            <a:r>
              <a:rPr lang="en-US" b="1">
                <a:solidFill>
                  <a:srgbClr val="0F1C32"/>
                </a:solidFill>
                <a:latin typeface="Calibri"/>
              </a:rPr>
              <a:t>for ages 65-74</a:t>
            </a:r>
          </a:p>
          <a:p>
            <a:pPr marL="1657350" lvl="3" indent="-285750">
              <a:buFont typeface="Arial" panose="020B0604020202020204" pitchFamily="34" charset="0"/>
              <a:buChar char="•"/>
            </a:pPr>
            <a:r>
              <a:rPr lang="en-US" sz="2000" b="1">
                <a:solidFill>
                  <a:srgbClr val="5B9BD5">
                    <a:lumMod val="75000"/>
                  </a:srgbClr>
                </a:solidFill>
                <a:latin typeface="Calibri"/>
              </a:rPr>
              <a:t>13.8</a:t>
            </a:r>
            <a:r>
              <a:rPr lang="en-US" b="1">
                <a:solidFill>
                  <a:srgbClr val="5B9BD5">
                    <a:lumMod val="75000"/>
                  </a:srgbClr>
                </a:solidFill>
                <a:latin typeface="Calibri"/>
              </a:rPr>
              <a:t>%</a:t>
            </a:r>
            <a:r>
              <a:rPr lang="en-US" b="1">
                <a:solidFill>
                  <a:srgbClr val="0F1C32"/>
                </a:solidFill>
                <a:latin typeface="Calibri"/>
              </a:rPr>
              <a:t> for ages 75+</a:t>
            </a: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spcBef>
                <a:spcPts val="600"/>
              </a:spcBef>
              <a:spcAft>
                <a:spcPts val="600"/>
              </a:spcAft>
            </a:pPr>
            <a:endParaRPr lang="en-US" sz="160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Framingham Compared to Statewide as of 4/7/2021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0" y="5784992"/>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Framingham Compared to Statewide as of 4/7/2021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a:solidFill>
                  <a:srgbClr val="0F1C32"/>
                </a:solidFill>
                <a:latin typeface="Calibri"/>
              </a:rPr>
              <a:t>Vaccine Administration Benchmark</a:t>
            </a:r>
          </a:p>
          <a:p>
            <a:pPr marL="285750" indent="-285750">
              <a:buFont typeface="Arial" panose="020B0604020202020204" pitchFamily="34" charset="0"/>
              <a:buChar char="•"/>
            </a:pPr>
            <a:r>
              <a:rPr lang="en-US">
                <a:solidFill>
                  <a:srgbClr val="0F1C32"/>
                </a:solidFill>
                <a:latin typeface="Calibri"/>
              </a:rPr>
              <a:t>Percentage of </a:t>
            </a:r>
            <a:r>
              <a:rPr lang="en-US" b="1">
                <a:solidFill>
                  <a:srgbClr val="0F1C32"/>
                </a:solidFill>
                <a:latin typeface="Calibri"/>
              </a:rPr>
              <a:t>Race/Ethnicity groups and Sex </a:t>
            </a:r>
            <a:r>
              <a:rPr lang="en-US">
                <a:solidFill>
                  <a:srgbClr val="0F1C32"/>
                </a:solidFill>
                <a:latin typeface="Calibri"/>
              </a:rPr>
              <a:t>that have been </a:t>
            </a:r>
            <a:r>
              <a:rPr lang="en-US" b="1">
                <a:solidFill>
                  <a:srgbClr val="0F1C32"/>
                </a:solidFill>
                <a:latin typeface="Calibri"/>
              </a:rPr>
              <a:t>partially vaccinated </a:t>
            </a:r>
            <a:r>
              <a:rPr lang="en-US">
                <a:solidFill>
                  <a:srgbClr val="0F1C32"/>
                </a:solidFill>
                <a:latin typeface="Calibri"/>
              </a:rPr>
              <a:t>and whether they have met or exceeded the overall state average of </a:t>
            </a:r>
            <a:r>
              <a:rPr lang="en-US" sz="2000" b="1">
                <a:solidFill>
                  <a:srgbClr val="5B9BD5">
                    <a:lumMod val="75000"/>
                  </a:srgbClr>
                </a:solidFill>
                <a:latin typeface="Calibri"/>
              </a:rPr>
              <a:t>15.5</a:t>
            </a:r>
            <a:r>
              <a:rPr lang="en-US" b="1">
                <a:solidFill>
                  <a:srgbClr val="5B9BD5">
                    <a:lumMod val="75000"/>
                  </a:srgbClr>
                </a:solidFill>
                <a:latin typeface="Calibri"/>
              </a:rPr>
              <a:t>%</a:t>
            </a:r>
            <a:r>
              <a:rPr lang="en-US">
                <a:solidFill>
                  <a:srgbClr val="0F1C32"/>
                </a:solidFill>
                <a:latin typeface="Calibri"/>
              </a:rPr>
              <a:t>.</a:t>
            </a:r>
          </a:p>
          <a:p>
            <a:pPr marL="285750"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766092029"/>
              </p:ext>
            </p:extLst>
          </p:nvPr>
        </p:nvGraphicFramePr>
        <p:xfrm>
          <a:off x="6002403" y="1210543"/>
          <a:ext cx="5951871" cy="1459969"/>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1926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1040">
                <a:tc>
                  <a:txBody>
                    <a:bodyPr/>
                    <a:lstStyle/>
                    <a:p>
                      <a:pPr marL="0" marR="0" algn="ctr">
                        <a:spcBef>
                          <a:spcPts val="0"/>
                        </a:spcBef>
                        <a:spcAft>
                          <a:spcPts val="0"/>
                        </a:spcAft>
                      </a:pPr>
                      <a:r>
                        <a:rPr lang="en-US" sz="1200">
                          <a:solidFill>
                            <a:srgbClr val="0F1C32"/>
                          </a:solidFill>
                          <a:latin typeface="+mn-l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6,801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5,823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133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578,653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487,337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16,521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831013913"/>
              </p:ext>
            </p:extLst>
          </p:nvPr>
        </p:nvGraphicFramePr>
        <p:xfrm>
          <a:off x="764920" y="3668135"/>
          <a:ext cx="11189354" cy="1384780"/>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effectLst/>
                          <a:latin typeface="+mn-lt"/>
                        </a:rPr>
                        <a:t>Community</a:t>
                      </a:r>
                      <a:r>
                        <a:rPr lang="en-US" sz="1200">
                          <a:solidFill>
                            <a:schemeClr val="tx1"/>
                          </a:solidFill>
                          <a:effectLst/>
                        </a:rPr>
                        <a:t>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4218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08409">
                <a:tc>
                  <a:txBody>
                    <a:bodyPr/>
                    <a:lstStyle/>
                    <a:p>
                      <a:pPr marL="0" marR="0" algn="ctr">
                        <a:spcBef>
                          <a:spcPts val="0"/>
                        </a:spcBef>
                        <a:spcAft>
                          <a:spcPts val="0"/>
                        </a:spcAft>
                      </a:pPr>
                      <a:r>
                        <a:rPr lang="en-US" sz="1300">
                          <a:solidFill>
                            <a:srgbClr val="0F1C32"/>
                          </a:solidFill>
                          <a:latin typeface="+mn-lt"/>
                        </a:rPr>
                        <a:t>Framingham</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353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7,230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1,124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64,253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52,057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80,267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19,747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752,114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40,414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B6F1343-82D6-479B-A0E2-C8041536BE5F}"/>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r>
              <a:rPr lang="en-US" sz="2000">
                <a:latin typeface="Calibri"/>
              </a:rPr>
              <a:t>Anyone who has received the 2</a:t>
            </a:r>
            <a:r>
              <a:rPr lang="en-US" sz="2000" baseline="30000">
                <a:latin typeface="Calibri"/>
              </a:rPr>
              <a:t>nd</a:t>
            </a:r>
            <a:r>
              <a:rPr lang="en-US" sz="2000">
                <a:latin typeface="Calibri"/>
              </a:rPr>
              <a:t> dose of </a:t>
            </a:r>
            <a:r>
              <a:rPr lang="en-US" sz="2000" err="1">
                <a:latin typeface="Calibri"/>
              </a:rPr>
              <a:t>Moderna</a:t>
            </a:r>
            <a:r>
              <a:rPr lang="en-US" sz="2000">
                <a:latin typeface="Calibri"/>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Framingham Compared to Statewide as of 4/7/2021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302036" y="1084462"/>
            <a:ext cx="10850226" cy="2277547"/>
          </a:xfrm>
          <a:prstGeom prst="rect">
            <a:avLst/>
          </a:prstGeom>
          <a:noFill/>
        </p:spPr>
        <p:txBody>
          <a:bodyPr wrap="square" rtlCol="0">
            <a:spAutoFit/>
          </a:bodyPr>
          <a:lstStyle/>
          <a:p>
            <a:r>
              <a:rPr lang="en-US" sz="1600"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fully vaccinated</a:t>
            </a:r>
            <a:r>
              <a:rPr lang="en-US" sz="160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a:solidFill>
                  <a:srgbClr val="5B9BD5">
                    <a:lumMod val="75000"/>
                  </a:srgbClr>
                </a:solidFill>
                <a:latin typeface="Calibri"/>
              </a:rPr>
              <a:t>14.5</a:t>
            </a:r>
            <a:r>
              <a:rPr lang="en-US" b="1">
                <a:solidFill>
                  <a:srgbClr val="5B9BD5">
                    <a:lumMod val="75000"/>
                  </a:srgbClr>
                </a:solidFill>
                <a:latin typeface="Calibri"/>
              </a:rPr>
              <a:t>% </a:t>
            </a:r>
            <a:r>
              <a:rPr lang="en-US" sz="1600" b="1">
                <a:solidFill>
                  <a:srgbClr val="0F1C32"/>
                </a:solidFill>
                <a:latin typeface="Calibri"/>
              </a:rPr>
              <a:t>for ages 0-64</a:t>
            </a:r>
          </a:p>
          <a:p>
            <a:pPr marL="1200150" lvl="2" indent="-285750">
              <a:buFont typeface="Arial" panose="020B0604020202020204" pitchFamily="34" charset="0"/>
              <a:buChar char="•"/>
            </a:pPr>
            <a:r>
              <a:rPr lang="en-US" sz="2000" b="1">
                <a:solidFill>
                  <a:srgbClr val="5B9BD5">
                    <a:lumMod val="75000"/>
                  </a:srgbClr>
                </a:solidFill>
                <a:latin typeface="Calibri"/>
              </a:rPr>
              <a:t>56.3</a:t>
            </a:r>
            <a:r>
              <a:rPr lang="en-US" b="1">
                <a:solidFill>
                  <a:srgbClr val="5B9BD5">
                    <a:lumMod val="75000"/>
                  </a:srgbClr>
                </a:solidFill>
                <a:latin typeface="Calibri"/>
              </a:rPr>
              <a:t>% </a:t>
            </a:r>
            <a:r>
              <a:rPr lang="en-US" sz="1600" b="1">
                <a:solidFill>
                  <a:srgbClr val="0F1C32"/>
                </a:solidFill>
                <a:latin typeface="Calibri"/>
              </a:rPr>
              <a:t>for ages 65-74</a:t>
            </a:r>
          </a:p>
          <a:p>
            <a:pPr marL="1200150" lvl="2" indent="-285750">
              <a:buFont typeface="Arial" panose="020B0604020202020204" pitchFamily="34" charset="0"/>
              <a:buChar char="•"/>
            </a:pPr>
            <a:r>
              <a:rPr lang="en-US" sz="2000" b="1">
                <a:solidFill>
                  <a:srgbClr val="5B9BD5">
                    <a:lumMod val="75000"/>
                  </a:srgbClr>
                </a:solidFill>
                <a:latin typeface="Calibri"/>
              </a:rPr>
              <a:t>69.8</a:t>
            </a:r>
            <a:r>
              <a:rPr lang="en-US" b="1">
                <a:solidFill>
                  <a:srgbClr val="5B9BD5">
                    <a:lumMod val="75000"/>
                  </a:srgbClr>
                </a:solidFill>
                <a:latin typeface="Calibri"/>
              </a:rPr>
              <a:t>%</a:t>
            </a:r>
            <a:r>
              <a:rPr lang="en-US" b="1">
                <a:solidFill>
                  <a:srgbClr val="0F1C32"/>
                </a:solidFill>
                <a:latin typeface="Calibri"/>
              </a:rPr>
              <a:t> </a:t>
            </a:r>
            <a:r>
              <a:rPr lang="en-US" sz="1600" b="1">
                <a:solidFill>
                  <a:srgbClr val="0F1C32"/>
                </a:solidFill>
                <a:latin typeface="Calibri"/>
              </a:rPr>
              <a:t>for ages 75+</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endParaRPr lang="en-US">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200755303"/>
              </p:ext>
            </p:extLst>
          </p:nvPr>
        </p:nvGraphicFramePr>
        <p:xfrm>
          <a:off x="1068225" y="3815795"/>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89233">
                <a:tc>
                  <a:txBody>
                    <a:bodyPr/>
                    <a:lstStyle/>
                    <a:p>
                      <a:pPr marL="0" marR="0" algn="ctr">
                        <a:spcBef>
                          <a:spcPts val="0"/>
                        </a:spcBef>
                        <a:spcAft>
                          <a:spcPts val="0"/>
                        </a:spcAft>
                      </a:pPr>
                      <a:r>
                        <a:rPr lang="en-US" sz="1400">
                          <a:solidFill>
                            <a:srgbClr val="0F1C32"/>
                          </a:solidFill>
                          <a:latin typeface="+mn-lt"/>
                        </a:rPr>
                        <a:t>Framingham</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8,560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3,574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58.1%</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3,577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842,026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384,742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56.3%</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344,305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2005144" cy="1169551"/>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b="1" u="sng">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of </a:t>
            </a:r>
            <a:r>
              <a:rPr lang="en-US" sz="1600" b="1">
                <a:solidFill>
                  <a:srgbClr val="0F1C32"/>
                </a:solidFill>
                <a:latin typeface="Calibri"/>
              </a:rPr>
              <a:t>Race/Ethnicity groups and Sex </a:t>
            </a:r>
            <a:r>
              <a:rPr lang="en-US" sz="1600">
                <a:solidFill>
                  <a:srgbClr val="0F1C32"/>
                </a:solidFill>
                <a:latin typeface="Calibri"/>
              </a:rPr>
              <a:t>that have been </a:t>
            </a:r>
            <a:r>
              <a:rPr lang="en-US" sz="1600" b="1">
                <a:solidFill>
                  <a:srgbClr val="0F1C32"/>
                </a:solidFill>
                <a:latin typeface="Calibri"/>
              </a:rPr>
              <a:t>fully vaccinated </a:t>
            </a:r>
            <a:r>
              <a:rPr lang="en-US" sz="1600">
                <a:solidFill>
                  <a:srgbClr val="0F1C32"/>
                </a:solidFill>
                <a:latin typeface="Calibri"/>
              </a:rPr>
              <a:t>and whether they have met or exceeded the overall state average of </a:t>
            </a:r>
            <a:r>
              <a:rPr lang="en-US" sz="2000" b="1">
                <a:solidFill>
                  <a:srgbClr val="5B9BD5">
                    <a:lumMod val="75000"/>
                  </a:srgbClr>
                </a:solidFill>
                <a:latin typeface="Calibri"/>
              </a:rPr>
              <a:t>22.6</a:t>
            </a:r>
            <a:r>
              <a:rPr lang="en-US" sz="1600" b="1">
                <a:solidFill>
                  <a:srgbClr val="5B9BD5">
                    <a:lumMod val="75000"/>
                  </a:srgbClr>
                </a:solidFill>
                <a:latin typeface="Calibri"/>
              </a:rPr>
              <a:t>%</a:t>
            </a:r>
            <a:r>
              <a:rPr lang="en-US" sz="1600">
                <a:solidFill>
                  <a:srgbClr val="0F1C32"/>
                </a:solidFill>
                <a:latin typeface="Calibri"/>
              </a:rPr>
              <a:t>.</a:t>
            </a: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1967510054"/>
              </p:ext>
            </p:extLst>
          </p:nvPr>
        </p:nvGraphicFramePr>
        <p:xfrm>
          <a:off x="534212" y="3913254"/>
          <a:ext cx="11317960"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775653">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65102">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08954">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77923">
                <a:tc>
                  <a:txBody>
                    <a:bodyPr/>
                    <a:lstStyle/>
                    <a:p>
                      <a:pPr marL="0" marR="0" algn="ctr">
                        <a:spcBef>
                          <a:spcPts val="0"/>
                        </a:spcBef>
                        <a:spcAft>
                          <a:spcPts val="0"/>
                        </a:spcAft>
                      </a:pPr>
                      <a:r>
                        <a:rPr lang="en-US" sz="1300">
                          <a:solidFill>
                            <a:srgbClr val="0F1C32"/>
                          </a:solidFill>
                          <a:latin typeface="+mn-lt"/>
                        </a:rPr>
                        <a:t>Framingham</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10,746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799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22063">
                <a:tc>
                  <a:txBody>
                    <a:bodyPr/>
                    <a:lstStyle/>
                    <a:p>
                      <a:pPr marL="0" marR="0" algn="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67,438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77,284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77,889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28,228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1,161,221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73,892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3032705589"/>
              </p:ext>
            </p:extLst>
          </p:nvPr>
        </p:nvGraphicFramePr>
        <p:xfrm>
          <a:off x="2295970" y="2539526"/>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076482">
                  <a:extLst>
                    <a:ext uri="{9D8B030D-6E8A-4147-A177-3AD203B41FA5}">
                      <a16:colId xmlns:a16="http://schemas.microsoft.com/office/drawing/2014/main" val="2339804205"/>
                    </a:ext>
                  </a:extLst>
                </a:gridCol>
                <a:gridCol w="918887">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7780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a:solidFill>
                            <a:srgbClr val="0F1C32"/>
                          </a:solidFill>
                          <a:latin typeface="+mn-l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9,116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6,528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937,148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615,921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Framingham Compared to Statewide as of 4/7/2021</a:t>
            </a: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3C187F1F-BD30-43A9-AD5E-D26E52DBCB82}"/>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300099988"/>
              </p:ext>
            </p:extLst>
          </p:nvPr>
        </p:nvGraphicFramePr>
        <p:xfrm>
          <a:off x="351009" y="2144867"/>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802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a:solidFill>
                            <a:srgbClr val="0F1C32"/>
                          </a:solidFill>
                          <a:latin typeface="+mn-lt"/>
                        </a:rPr>
                        <a:t>Framingham</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2,216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942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1,274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154,921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71,949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82,972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830997"/>
          </a:xfrm>
          <a:prstGeom prst="rect">
            <a:avLst/>
          </a:prstGeom>
          <a:noFill/>
        </p:spPr>
        <p:txBody>
          <a:bodyPr wrap="square" rtlCol="0">
            <a:spAutoFit/>
          </a:bodyPr>
          <a:lstStyle/>
          <a:p>
            <a:pPr>
              <a:defRPr/>
            </a:pPr>
            <a:r>
              <a:rPr lang="en-US" sz="80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a:latin typeface="Segoe UI" panose="020B0502040204020203" pitchFamily="34" charset="0"/>
                <a:cs typeface="Segoe UI" panose="020B0502040204020203" pitchFamily="34" charset="0"/>
              </a:rPr>
              <a:t>Missing Race/Ethnicity Count and Percentage of Population Vaccinated for Framingham Compared to Statewide as of 4/7/2021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1046860" y="2582969"/>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sz="6000"/>
              <a:t>City/Town COVID-19 Burden</a:t>
            </a:r>
            <a:br>
              <a:rPr lang="en-US"/>
            </a:br>
            <a:endParaRPr lang="en-US"/>
          </a:p>
        </p:txBody>
      </p:sp>
    </p:spTree>
    <p:extLst>
      <p:ext uri="{BB962C8B-B14F-4D97-AF65-F5344CB8AC3E}">
        <p14:creationId xmlns:p14="http://schemas.microsoft.com/office/powerpoint/2010/main" val="1814187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22060" y="6168823"/>
            <a:ext cx="12158798" cy="338554"/>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4/6/2021 from MA weekly vaccination dashboard, </a:t>
            </a:r>
            <a:r>
              <a:rPr lang="en-US" sz="80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a:solidFill>
                  <a:prstClr val="black"/>
                </a:solidFill>
                <a:latin typeface="Calibri" panose="020F0502020204030204"/>
              </a:rPr>
              <a:t>City/Towns with highest burden</a:t>
            </a:r>
            <a:endParaRPr lang="en-US" sz="1600" b="1">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22060" y="3911392"/>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a:latin typeface="Arial" panose="020B0604020202020204" pitchFamily="34" charset="0"/>
              </a:rPr>
              <a:t>COVID-19 Case Counts and Rates for 20 Prioritized Communities</a:t>
            </a:r>
            <a:endParaRPr lang="en-US" sz="280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81C98106-9962-4980-B987-CF5FEE0A0CAA}"/>
              </a:ext>
            </a:extLst>
          </p:cNvPr>
          <p:cNvGraphicFramePr>
            <a:graphicFrameLocks noGrp="1"/>
          </p:cNvGraphicFramePr>
          <p:nvPr>
            <p:extLst>
              <p:ext uri="{D42A27DB-BD31-4B8C-83A1-F6EECF244321}">
                <p14:modId xmlns:p14="http://schemas.microsoft.com/office/powerpoint/2010/main" val="784005238"/>
              </p:ext>
            </p:extLst>
          </p:nvPr>
        </p:nvGraphicFramePr>
        <p:xfrm>
          <a:off x="4297019" y="1039974"/>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609120939"/>
                    </a:ext>
                  </a:extLst>
                </a:gridCol>
                <a:gridCol w="1000158">
                  <a:extLst>
                    <a:ext uri="{9D8B030D-6E8A-4147-A177-3AD203B41FA5}">
                      <a16:colId xmlns:a16="http://schemas.microsoft.com/office/drawing/2014/main" val="2005000032"/>
                    </a:ext>
                  </a:extLst>
                </a:gridCol>
                <a:gridCol w="893840">
                  <a:extLst>
                    <a:ext uri="{9D8B030D-6E8A-4147-A177-3AD203B41FA5}">
                      <a16:colId xmlns:a16="http://schemas.microsoft.com/office/drawing/2014/main" val="2133784529"/>
                    </a:ext>
                  </a:extLst>
                </a:gridCol>
                <a:gridCol w="1077903">
                  <a:extLst>
                    <a:ext uri="{9D8B030D-6E8A-4147-A177-3AD203B41FA5}">
                      <a16:colId xmlns:a16="http://schemas.microsoft.com/office/drawing/2014/main" val="2825086910"/>
                    </a:ext>
                  </a:extLst>
                </a:gridCol>
                <a:gridCol w="1208320">
                  <a:extLst>
                    <a:ext uri="{9D8B030D-6E8A-4147-A177-3AD203B41FA5}">
                      <a16:colId xmlns:a16="http://schemas.microsoft.com/office/drawing/2014/main" val="1837607885"/>
                    </a:ext>
                  </a:extLst>
                </a:gridCol>
                <a:gridCol w="784825">
                  <a:extLst>
                    <a:ext uri="{9D8B030D-6E8A-4147-A177-3AD203B41FA5}">
                      <a16:colId xmlns:a16="http://schemas.microsoft.com/office/drawing/2014/main" val="2075867332"/>
                    </a:ext>
                  </a:extLst>
                </a:gridCol>
                <a:gridCol w="1730929">
                  <a:extLst>
                    <a:ext uri="{9D8B030D-6E8A-4147-A177-3AD203B41FA5}">
                      <a16:colId xmlns:a16="http://schemas.microsoft.com/office/drawing/2014/main" val="1938511027"/>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solidFill>
                            <a:schemeClr val="tx1"/>
                          </a:solidFill>
                          <a:effectLst/>
                          <a:latin typeface="+mn-lt"/>
                        </a:rPr>
                        <a:t>Community</a:t>
                      </a:r>
                    </a:p>
                    <a:p>
                      <a:pPr marL="0" marR="0" algn="ctr">
                        <a:spcBef>
                          <a:spcPts val="0"/>
                        </a:spcBef>
                        <a:spcAft>
                          <a:spcPts val="0"/>
                        </a:spcAft>
                      </a:pPr>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rPr>
                        <a:t>Average Daily Incidence Rate per 100,000 </a:t>
                      </a: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rPr>
                        <a:t>Average Daily Incidence Rate per 100,000  </a:t>
                      </a:r>
                    </a:p>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0889292"/>
                  </a:ext>
                </a:extLst>
              </a:tr>
              <a:tr h="172367">
                <a:tc>
                  <a:txBody>
                    <a:bodyPr/>
                    <a:lstStyle/>
                    <a:p>
                      <a:pPr marL="0" marR="0" algn="ctr">
                        <a:spcBef>
                          <a:spcPts val="0"/>
                        </a:spcBef>
                        <a:spcAft>
                          <a:spcPts val="0"/>
                        </a:spcAft>
                      </a:pPr>
                      <a:r>
                        <a:rPr lang="en-US" sz="1200">
                          <a:solidFill>
                            <a:schemeClr val="tx1"/>
                          </a:solidFill>
                          <a:effectLs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                     65,894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3,344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18343952"/>
                  </a:ext>
                </a:extLst>
              </a:tr>
              <a:tr h="209140">
                <a:tc>
                  <a:txBody>
                    <a:bodyPr/>
                    <a:lstStyle/>
                    <a:p>
                      <a:pPr marL="0" marR="0" algn="ctr">
                        <a:spcBef>
                          <a:spcPts val="0"/>
                        </a:spcBef>
                        <a:spcAft>
                          <a:spcPts val="0"/>
                        </a:spcAft>
                      </a:pPr>
                      <a:r>
                        <a:rPr lang="en-US" sz="1200">
                          <a:solidFill>
                            <a:schemeClr val="tx1"/>
                          </a:solidFill>
                          <a:effectLs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49456152"/>
                  </a:ext>
                </a:extLst>
              </a:tr>
              <a:tr h="209140">
                <a:tc>
                  <a:txBody>
                    <a:bodyPr/>
                    <a:lstStyle/>
                    <a:p>
                      <a:pPr marL="0" marR="0" algn="ctr">
                        <a:spcBef>
                          <a:spcPts val="0"/>
                        </a:spcBef>
                        <a:spcAft>
                          <a:spcPts val="0"/>
                        </a:spcAft>
                      </a:pPr>
                      <a:r>
                        <a:rPr lang="en-US" sz="1200">
                          <a:solidFill>
                            <a:schemeClr val="tx1"/>
                          </a:solidFill>
                          <a:effectLst/>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8,389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76520123"/>
                  </a:ext>
                </a:extLst>
              </a:tr>
              <a:tr h="209140">
                <a:tc>
                  <a:txBody>
                    <a:bodyPr/>
                    <a:lstStyle/>
                    <a:p>
                      <a:pPr marL="0" marR="0" algn="ctr">
                        <a:spcBef>
                          <a:spcPts val="0"/>
                        </a:spcBef>
                        <a:spcAft>
                          <a:spcPts val="0"/>
                        </a:spcAft>
                      </a:pPr>
                      <a:r>
                        <a:rPr lang="en-US" sz="1200">
                          <a:solidFill>
                            <a:schemeClr val="tx1"/>
                          </a:solidFill>
                          <a:effectLst/>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8,180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975567482"/>
                  </a:ext>
                </a:extLst>
              </a:tr>
              <a:tr h="209140">
                <a:tc>
                  <a:txBody>
                    <a:bodyPr/>
                    <a:lstStyle/>
                    <a:p>
                      <a:pPr marL="0" marR="0" algn="ctr">
                        <a:spcBef>
                          <a:spcPts val="0"/>
                        </a:spcBef>
                        <a:spcAft>
                          <a:spcPts val="0"/>
                        </a:spcAft>
                      </a:pPr>
                      <a:r>
                        <a:rPr lang="en-US" sz="1200">
                          <a:solidFill>
                            <a:schemeClr val="tx1"/>
                          </a:solidFill>
                          <a:effectLst/>
                        </a:rPr>
                        <a:t>Fall River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582610830"/>
                  </a:ext>
                </a:extLst>
              </a:tr>
              <a:tr h="209140">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4,421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280920474"/>
                  </a:ext>
                </a:extLst>
              </a:tr>
              <a:tr h="209140">
                <a:tc>
                  <a:txBody>
                    <a:bodyPr/>
                    <a:lstStyle/>
                    <a:p>
                      <a:pPr marL="0" marR="0" algn="ctr">
                        <a:spcBef>
                          <a:spcPts val="0"/>
                        </a:spcBef>
                        <a:spcAft>
                          <a:spcPts val="0"/>
                        </a:spcAft>
                      </a:pPr>
                      <a:r>
                        <a:rPr lang="en-US" sz="1200">
                          <a:solidFill>
                            <a:schemeClr val="tx1"/>
                          </a:solidFill>
                          <a:effectLs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7,745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076433152"/>
                  </a:ext>
                </a:extLst>
              </a:tr>
              <a:tr h="209140">
                <a:tc>
                  <a:txBody>
                    <a:bodyPr/>
                    <a:lstStyle/>
                    <a:p>
                      <a:pPr marL="0" marR="0" algn="ctr">
                        <a:spcBef>
                          <a:spcPts val="0"/>
                        </a:spcBef>
                        <a:spcAft>
                          <a:spcPts val="0"/>
                        </a:spcAft>
                      </a:pPr>
                      <a:r>
                        <a:rPr lang="en-US" sz="1200">
                          <a:solidFill>
                            <a:schemeClr val="tx1"/>
                          </a:solidFill>
                          <a:effectLs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7,572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660689198"/>
                  </a:ext>
                </a:extLst>
              </a:tr>
              <a:tr h="209140">
                <a:tc>
                  <a:txBody>
                    <a:bodyPr/>
                    <a:lstStyle/>
                    <a:p>
                      <a:pPr marL="0" marR="0" algn="ctr">
                        <a:spcBef>
                          <a:spcPts val="0"/>
                        </a:spcBef>
                        <a:spcAft>
                          <a:spcPts val="0"/>
                        </a:spcAft>
                      </a:pPr>
                      <a:r>
                        <a:rPr lang="en-US" sz="1200">
                          <a:solidFill>
                            <a:schemeClr val="tx1"/>
                          </a:solidFill>
                          <a:effectLst/>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5,154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23984666"/>
                  </a:ext>
                </a:extLst>
              </a:tr>
              <a:tr h="217039">
                <a:tc>
                  <a:txBody>
                    <a:bodyPr/>
                    <a:lstStyle/>
                    <a:p>
                      <a:pPr marL="0" marR="0" algn="ctr">
                        <a:spcBef>
                          <a:spcPts val="0"/>
                        </a:spcBef>
                        <a:spcAft>
                          <a:spcPts val="0"/>
                        </a:spcAft>
                      </a:pPr>
                      <a:r>
                        <a:rPr lang="en-US" sz="1200">
                          <a:solidFill>
                            <a:schemeClr val="tx1"/>
                          </a:solidFill>
                          <a:effectLs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18,906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475188905"/>
                  </a:ext>
                </a:extLst>
              </a:tr>
              <a:tr h="209140">
                <a:tc>
                  <a:txBody>
                    <a:bodyPr/>
                    <a:lstStyle/>
                    <a:p>
                      <a:pPr marL="0" marR="0" algn="ctr">
                        <a:spcBef>
                          <a:spcPts val="0"/>
                        </a:spcBef>
                        <a:spcAft>
                          <a:spcPts val="0"/>
                        </a:spcAft>
                      </a:pPr>
                      <a:r>
                        <a:rPr lang="en-US" sz="1200">
                          <a:solidFill>
                            <a:schemeClr val="tx1"/>
                          </a:solidFill>
                          <a:effectLs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4,702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70826678"/>
                  </a:ext>
                </a:extLst>
              </a:tr>
              <a:tr h="209140">
                <a:tc>
                  <a:txBody>
                    <a:bodyPr/>
                    <a:lstStyle/>
                    <a:p>
                      <a:pPr marL="0" marR="0" algn="ctr">
                        <a:spcBef>
                          <a:spcPts val="0"/>
                        </a:spcBef>
                        <a:spcAft>
                          <a:spcPts val="0"/>
                        </a:spcAft>
                      </a:pPr>
                      <a:r>
                        <a:rPr lang="en-US" sz="1200">
                          <a:solidFill>
                            <a:schemeClr val="tx1"/>
                          </a:solidFill>
                          <a:effectLst/>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16,140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880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54.1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070689741"/>
                  </a:ext>
                </a:extLst>
              </a:tr>
              <a:tr h="200583">
                <a:tc>
                  <a:txBody>
                    <a:bodyPr/>
                    <a:lstStyle/>
                    <a:p>
                      <a:pPr marL="0" marR="0" algn="ctr">
                        <a:spcBef>
                          <a:spcPts val="0"/>
                        </a:spcBef>
                        <a:spcAft>
                          <a:spcPts val="0"/>
                        </a:spcAft>
                      </a:pPr>
                      <a:r>
                        <a:rPr lang="en-US" sz="1200">
                          <a:solidFill>
                            <a:schemeClr val="tx1"/>
                          </a:solidFill>
                          <a:effectLs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240613566"/>
                  </a:ext>
                </a:extLst>
              </a:tr>
              <a:tr h="209140">
                <a:tc>
                  <a:txBody>
                    <a:bodyPr/>
                    <a:lstStyle/>
                    <a:p>
                      <a:pPr marL="0" marR="0" algn="ctr">
                        <a:spcBef>
                          <a:spcPts val="0"/>
                        </a:spcBef>
                        <a:spcAft>
                          <a:spcPts val="0"/>
                        </a:spcAft>
                      </a:pPr>
                      <a:r>
                        <a:rPr lang="en-US" sz="1200">
                          <a:solidFill>
                            <a:schemeClr val="tx1"/>
                          </a:solidFill>
                          <a:effectLst/>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6,690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2043904"/>
                  </a:ext>
                </a:extLst>
              </a:tr>
              <a:tr h="209140">
                <a:tc>
                  <a:txBody>
                    <a:bodyPr/>
                    <a:lstStyle/>
                    <a:p>
                      <a:pPr marL="0" marR="0" algn="ctr">
                        <a:spcBef>
                          <a:spcPts val="0"/>
                        </a:spcBef>
                        <a:spcAft>
                          <a:spcPts val="0"/>
                        </a:spcAft>
                      </a:pPr>
                      <a:r>
                        <a:rPr lang="en-US" sz="1200">
                          <a:solidFill>
                            <a:schemeClr val="tx1"/>
                          </a:solidFill>
                          <a:effectLs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06041245"/>
                  </a:ext>
                </a:extLst>
              </a:tr>
              <a:tr h="209140">
                <a:tc>
                  <a:txBody>
                    <a:bodyPr/>
                    <a:lstStyle/>
                    <a:p>
                      <a:pPr marL="0" marR="0" algn="ctr">
                        <a:spcBef>
                          <a:spcPts val="0"/>
                        </a:spcBef>
                        <a:spcAft>
                          <a:spcPts val="0"/>
                        </a:spcAft>
                      </a:pPr>
                      <a:r>
                        <a:rPr lang="en-US" sz="1200">
                          <a:solidFill>
                            <a:schemeClr val="tx1"/>
                          </a:solidFill>
                          <a:effectLs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13,404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66735990"/>
                  </a:ext>
                </a:extLst>
              </a:tr>
              <a:tr h="209140">
                <a:tc>
                  <a:txBody>
                    <a:bodyPr/>
                    <a:lstStyle/>
                    <a:p>
                      <a:pPr marL="0" marR="0" algn="ctr">
                        <a:spcBef>
                          <a:spcPts val="0"/>
                        </a:spcBef>
                        <a:spcAft>
                          <a:spcPts val="0"/>
                        </a:spcAft>
                      </a:pPr>
                      <a:r>
                        <a:rPr lang="en-US" sz="1200">
                          <a:solidFill>
                            <a:schemeClr val="tx1"/>
                          </a:solidFill>
                          <a:effectLs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3,885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63354137"/>
                  </a:ext>
                </a:extLst>
              </a:tr>
              <a:tr h="209140">
                <a:tc>
                  <a:txBody>
                    <a:bodyPr/>
                    <a:lstStyle/>
                    <a:p>
                      <a:pPr marL="0" marR="0" algn="ctr">
                        <a:spcBef>
                          <a:spcPts val="0"/>
                        </a:spcBef>
                        <a:spcAft>
                          <a:spcPts val="0"/>
                        </a:spcAft>
                      </a:pPr>
                      <a:r>
                        <a:rPr lang="en-US" sz="1200">
                          <a:solidFill>
                            <a:schemeClr val="tx1"/>
                          </a:solidFill>
                          <a:effectLst/>
                        </a:rPr>
                        <a:t>Revere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10,159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704723753"/>
                  </a:ext>
                </a:extLst>
              </a:tr>
              <a:tr h="222030">
                <a:tc>
                  <a:txBody>
                    <a:bodyPr/>
                    <a:lstStyle/>
                    <a:p>
                      <a:pPr marL="0" marR="0" algn="ctr">
                        <a:spcBef>
                          <a:spcPts val="0"/>
                        </a:spcBef>
                        <a:spcAft>
                          <a:spcPts val="0"/>
                        </a:spcAft>
                      </a:pPr>
                      <a:r>
                        <a:rPr lang="en-US" sz="1200">
                          <a:solidFill>
                            <a:schemeClr val="tx1"/>
                          </a:solidFill>
                          <a:effectLst/>
                        </a:rPr>
                        <a:t>Springfield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19,659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976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970751169"/>
                  </a:ext>
                </a:extLst>
              </a:tr>
              <a:tr h="205068">
                <a:tc>
                  <a:txBody>
                    <a:bodyPr/>
                    <a:lstStyle/>
                    <a:p>
                      <a:pPr marL="0" marR="0" algn="ctr">
                        <a:spcBef>
                          <a:spcPts val="0"/>
                        </a:spcBef>
                        <a:spcAft>
                          <a:spcPts val="0"/>
                        </a:spcAft>
                      </a:pPr>
                      <a:r>
                        <a:rPr lang="en-US" sz="1200">
                          <a:solidFill>
                            <a:schemeClr val="tx1"/>
                          </a:solidFill>
                          <a:effectLs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22,286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603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60429511"/>
                  </a:ext>
                </a:extLst>
              </a:tr>
              <a:tr h="210244">
                <a:tc>
                  <a:txBody>
                    <a:bodyPr/>
                    <a:lstStyle/>
                    <a:p>
                      <a:pPr marL="0" marR="0" algn="ctr">
                        <a:spcBef>
                          <a:spcPts val="0"/>
                        </a:spcBef>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611,825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27,379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17798216"/>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574423"/>
            <a:ext cx="10337562" cy="1362075"/>
          </a:xfrm>
        </p:spPr>
        <p:txBody>
          <a:bodyPr/>
          <a:lstStyle/>
          <a:p>
            <a:pPr algn="ctr"/>
            <a:r>
              <a:rPr lang="en-US" sz="6000"/>
              <a:t>Background</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a:t>Framingham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62500" lnSpcReduction="20000"/>
          </a:bodyPr>
          <a:lstStyle/>
          <a:p>
            <a:pPr marL="0" indent="0">
              <a:spcBef>
                <a:spcPts val="600"/>
              </a:spcBef>
              <a:spcAft>
                <a:spcPts val="600"/>
              </a:spcAft>
              <a:buNone/>
            </a:pPr>
            <a:r>
              <a:rPr lang="en-US" sz="2900" u="sng"/>
              <a:t>Vaccine Administration</a:t>
            </a:r>
          </a:p>
          <a:p>
            <a:pPr marL="457200" indent="-457200">
              <a:spcBef>
                <a:spcPts val="600"/>
              </a:spcBef>
              <a:spcAft>
                <a:spcPts val="600"/>
              </a:spcAft>
              <a:buFont typeface="+mj-lt"/>
              <a:buAutoNum type="arabicPeriod"/>
            </a:pPr>
            <a:r>
              <a:rPr lang="en-US" sz="2000" b="1"/>
              <a:t>The per-capita dose administration rate (total doses) in Framingham</a:t>
            </a:r>
            <a:r>
              <a:rPr lang="en-US" sz="2800"/>
              <a:t> </a:t>
            </a:r>
            <a:r>
              <a:rPr lang="en-US" sz="2000" b="1"/>
              <a:t>and whether they have met or exceeded the statewide rate</a:t>
            </a:r>
          </a:p>
          <a:p>
            <a:pPr marL="457200" indent="-457200">
              <a:spcBef>
                <a:spcPts val="600"/>
              </a:spcBef>
              <a:spcAft>
                <a:spcPts val="600"/>
              </a:spcAft>
              <a:buFont typeface="+mj-lt"/>
              <a:buAutoNum type="arabicPeriod"/>
            </a:pPr>
            <a:r>
              <a:rPr lang="en-US" sz="2000" b="1"/>
              <a:t>The percentage of Framingham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received </a:t>
            </a:r>
            <a:r>
              <a:rPr lang="en-US" sz="2000" b="1"/>
              <a:t>a first dose </a:t>
            </a:r>
            <a:r>
              <a:rPr lang="en-US" sz="2000"/>
              <a:t>of vaccine and whether they have met or exceeded the </a:t>
            </a:r>
            <a:r>
              <a:rPr lang="en-US" sz="2000" b="1"/>
              <a:t>age-specific statewide averages </a:t>
            </a:r>
            <a:r>
              <a:rPr lang="en-US" sz="2000"/>
              <a:t>for 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received </a:t>
            </a:r>
            <a:r>
              <a:rPr lang="en-US" sz="2000" b="1"/>
              <a:t>a first dose </a:t>
            </a:r>
            <a:r>
              <a:rPr lang="en-US" sz="2000"/>
              <a:t>of vaccine and whether they have met or exceeded the overall statewide average.</a:t>
            </a:r>
          </a:p>
          <a:p>
            <a:pPr marL="457200" indent="-457200">
              <a:spcBef>
                <a:spcPts val="600"/>
              </a:spcBef>
              <a:spcAft>
                <a:spcPts val="600"/>
              </a:spcAft>
              <a:buFont typeface="+mj-lt"/>
              <a:buAutoNum type="arabicPeriod"/>
            </a:pPr>
            <a:r>
              <a:rPr lang="en-US" sz="2000" b="1"/>
              <a:t>The percentage of Framingham</a:t>
            </a:r>
            <a:r>
              <a:rPr lang="en-US" sz="2800"/>
              <a:t> </a:t>
            </a:r>
            <a:r>
              <a:rPr lang="en-US" sz="2000" b="1"/>
              <a:t>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been </a:t>
            </a:r>
            <a:r>
              <a:rPr lang="en-US" sz="2000" b="1"/>
              <a:t>partially and fully vaccinated </a:t>
            </a:r>
            <a:r>
              <a:rPr lang="en-US" sz="2000"/>
              <a:t>and whether they have met or exceeded the </a:t>
            </a:r>
            <a:r>
              <a:rPr lang="en-US" sz="2000" b="1"/>
              <a:t>age-specific statewide averages</a:t>
            </a:r>
            <a:r>
              <a:rPr lang="en-US" sz="2000"/>
              <a:t> foreach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been </a:t>
            </a:r>
            <a:r>
              <a:rPr lang="en-US" sz="2000" b="1"/>
              <a:t>partially and fully vaccinated </a:t>
            </a:r>
            <a:r>
              <a:rPr lang="en-US" sz="2000"/>
              <a:t>and whether they have met or exceeded the overall state averages.</a:t>
            </a:r>
          </a:p>
          <a:p>
            <a:pPr marL="0" indent="0">
              <a:spcBef>
                <a:spcPts val="600"/>
              </a:spcBef>
              <a:spcAft>
                <a:spcPts val="600"/>
              </a:spcAft>
              <a:buNone/>
            </a:pPr>
            <a:r>
              <a:rPr lang="en-US" sz="2900" u="sng"/>
              <a:t>Communities with highest COVID-19 burden</a:t>
            </a:r>
          </a:p>
          <a:p>
            <a:pPr marL="457200" indent="-457200">
              <a:spcBef>
                <a:spcPts val="600"/>
              </a:spcBef>
              <a:spcAft>
                <a:spcPts val="600"/>
              </a:spcAft>
              <a:buFont typeface="+mj-lt"/>
              <a:buAutoNum type="arabicPeriod"/>
            </a:pPr>
            <a:r>
              <a:rPr lang="en-US" sz="2000" b="1"/>
              <a:t>Decrease risk levels from red towards grey in Framingham</a:t>
            </a:r>
            <a:r>
              <a:rPr lang="en-US" sz="2800"/>
              <a:t> </a:t>
            </a:r>
            <a:r>
              <a:rPr lang="en-US" sz="2000" b="1"/>
              <a:t>based on the average daily incidence per 100,000 (as published in the weekly COVID-19 public health report).</a:t>
            </a:r>
          </a:p>
          <a:p>
            <a:pPr marL="0" indent="0">
              <a:buNone/>
            </a:pPr>
            <a:endParaRPr lang="en-US"/>
          </a:p>
          <a:p>
            <a:endParaRPr lang="en-US"/>
          </a:p>
          <a:p>
            <a:endParaRPr lang="en-US"/>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err="1">
                <a:solidFill>
                  <a:srgbClr val="000000"/>
                </a:solidFill>
                <a:latin typeface="Arial" panose="020B0604020202020204" pitchFamily="34" charset="0"/>
                <a:cs typeface="Arial" panose="020B0604020202020204" pitchFamily="34" charset="0"/>
              </a:rPr>
              <a:t>Strate</a:t>
            </a:r>
            <a:r>
              <a:rPr lang="en-US" sz="80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a:solidFill>
                  <a:srgbClr val="000000"/>
                </a:solidFill>
                <a:latin typeface="Arial" panose="020B0604020202020204" pitchFamily="34" charset="0"/>
                <a:cs typeface="Arial" panose="020B0604020202020204" pitchFamily="34" charset="0"/>
              </a:rPr>
              <a:t>NH = Non – Hispanic</a:t>
            </a:r>
          </a:p>
          <a:p>
            <a:pPr>
              <a:defRPr/>
            </a:pPr>
            <a:endParaRPr lang="en-US" sz="100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1450183537"/>
              </p:ext>
            </p:extLst>
          </p:nvPr>
        </p:nvGraphicFramePr>
        <p:xfrm>
          <a:off x="391865" y="2127113"/>
          <a:ext cx="11655094" cy="1558688"/>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495538">
                <a:tc>
                  <a:txBody>
                    <a:bodyPr/>
                    <a:lstStyle/>
                    <a:p>
                      <a:pPr marL="0" marR="0" algn="l">
                        <a:spcBef>
                          <a:spcPts val="0"/>
                        </a:spcBef>
                        <a:spcAft>
                          <a:spcPts val="0"/>
                        </a:spcAft>
                      </a:pPr>
                      <a:r>
                        <a:rPr lang="en-US" sz="110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9876">
                <a:tc>
                  <a:txBody>
                    <a:bodyPr/>
                    <a:lstStyle/>
                    <a:p>
                      <a:pPr marL="0" marR="0" algn="l">
                        <a:spcBef>
                          <a:spcPts val="0"/>
                        </a:spcBef>
                        <a:spcAft>
                          <a:spcPts val="0"/>
                        </a:spcAft>
                      </a:pPr>
                      <a:r>
                        <a:rPr lang="en-US" sz="1100">
                          <a:solidFill>
                            <a:srgbClr val="0F1C32"/>
                          </a:solidFill>
                          <a:latin typeface="+mn-lt"/>
                        </a:rPr>
                        <a:t>Framingham</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74,398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6,473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4,297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11,996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47,521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846718857"/>
                  </a:ext>
                </a:extLst>
              </a:tr>
              <a:tr h="290012">
                <a:tc>
                  <a:txBody>
                    <a:bodyPr/>
                    <a:lstStyle/>
                    <a:p>
                      <a:pPr marL="0" marR="0" algn="l">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a:solidFill>
                  <a:schemeClr val="bg2"/>
                </a:solidFill>
                <a:latin typeface="Segoe UI" panose="020B0502040204020203" pitchFamily="34" charset="0"/>
                <a:cs typeface="Segoe UI" panose="020B0502040204020203" pitchFamily="34" charset="0"/>
              </a:rPr>
              <a:t> Profile of Framingham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a:solidFill>
                  <a:srgbClr val="0F1C32"/>
                </a:solidFill>
                <a:latin typeface="Calibri"/>
              </a:rPr>
              <a:t>Please note: </a:t>
            </a:r>
            <a:r>
              <a:rPr lang="en-US" sz="800" err="1">
                <a:solidFill>
                  <a:srgbClr val="0F1C32"/>
                </a:solidFill>
                <a:latin typeface="Calibri"/>
              </a:rPr>
              <a:t>Moderna</a:t>
            </a:r>
            <a:r>
              <a:rPr lang="en-US" sz="80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a:t>Vaccine Administration</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964963"/>
          </a:xfrm>
        </p:spPr>
        <p:txBody>
          <a:bodyPr/>
          <a:lstStyle/>
          <a:p>
            <a:pPr algn="ctr"/>
            <a:r>
              <a:rPr lang="en-US" sz="2400">
                <a:latin typeface="Segoe UI" panose="020B0502040204020203" pitchFamily="34" charset="0"/>
              </a:rPr>
              <a:t>Total Doses and Dose Administration Rate/100,000 Population</a:t>
            </a:r>
            <a:br>
              <a:rPr lang="en-US" sz="2400">
                <a:latin typeface="Segoe UI" panose="020B0502040204020203" pitchFamily="34" charset="0"/>
              </a:rPr>
            </a:br>
            <a:r>
              <a:rPr lang="en-US" sz="2400">
                <a:latin typeface="Segoe UI" panose="020B0502040204020203" pitchFamily="34" charset="0"/>
              </a:rPr>
              <a:t>for </a:t>
            </a:r>
            <a:r>
              <a:rPr lang="en-US" sz="2400"/>
              <a:t>Framingham </a:t>
            </a:r>
            <a:r>
              <a:rPr lang="en-US" sz="2400">
                <a:latin typeface="Segoe UI" panose="020B0502040204020203" pitchFamily="34" charset="0"/>
              </a:rPr>
              <a:t>Compared to Statewide as of 4/7/2021</a:t>
            </a:r>
            <a:endParaRPr lang="en-US" sz="240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48242137"/>
              </p:ext>
            </p:extLst>
          </p:nvPr>
        </p:nvGraphicFramePr>
        <p:xfrm>
          <a:off x="1382331" y="3051402"/>
          <a:ext cx="9055735" cy="113990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344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u="none">
                          <a:solidFill>
                            <a:schemeClr val="tx1"/>
                          </a:solidFill>
                          <a:effectLst/>
                          <a:latin typeface="+mn-lt"/>
                        </a:rPr>
                        <a:t>Community</a:t>
                      </a:r>
                    </a:p>
                    <a:p>
                      <a:pPr marL="0" marR="0" algn="ctr">
                        <a:spcBef>
                          <a:spcPts val="0"/>
                        </a:spcBef>
                        <a:spcAft>
                          <a:spcPts val="0"/>
                        </a:spcAft>
                      </a:pPr>
                      <a:endParaRPr lang="en-US" sz="1600" u="sng">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38540">
                <a:tc>
                  <a:txBody>
                    <a:bodyPr/>
                    <a:lstStyle/>
                    <a:p>
                      <a:pPr marL="0" marR="0" algn="l">
                        <a:spcBef>
                          <a:spcPts val="0"/>
                        </a:spcBef>
                        <a:spcAft>
                          <a:spcPts val="0"/>
                        </a:spcAft>
                      </a:pPr>
                      <a:r>
                        <a:rPr lang="en-US" sz="1600">
                          <a:solidFill>
                            <a:schemeClr val="tx1"/>
                          </a:solidFill>
                        </a:rPr>
                        <a:t>Framingham</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43,249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58,132.1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39800">
                <a:tc>
                  <a:txBody>
                    <a:bodyPr/>
                    <a:lstStyle/>
                    <a:p>
                      <a:pPr marL="0" marR="0" algn="l">
                        <a:spcBef>
                          <a:spcPts val="0"/>
                        </a:spcBef>
                        <a:spcAft>
                          <a:spcPts val="0"/>
                        </a:spcAft>
                      </a:pPr>
                      <a:r>
                        <a:rPr lang="en-US" sz="1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4,111,327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59,033.6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0162" y="5930348"/>
            <a:ext cx="12161838" cy="584775"/>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503014" y="1257300"/>
            <a:ext cx="11367094" cy="1231106"/>
          </a:xfrm>
          <a:prstGeom prst="rect">
            <a:avLst/>
          </a:prstGeom>
          <a:noFill/>
        </p:spPr>
        <p:txBody>
          <a:bodyPr wrap="square" rtlCol="0">
            <a:spAutoFit/>
          </a:bodyPr>
          <a:lstStyle/>
          <a:p>
            <a:pPr>
              <a:defRPr/>
            </a:pPr>
            <a:r>
              <a:rPr lang="en-US" sz="1600" b="1" u="sng">
                <a:solidFill>
                  <a:prstClr val="black"/>
                </a:solidFill>
                <a:latin typeface="Calibri" panose="020F0502020204030204"/>
              </a:rPr>
              <a:t>Vaccine Administration Benchmark</a:t>
            </a:r>
            <a:endParaRPr lang="en-US" sz="1100" b="1" u="sng">
              <a:solidFill>
                <a:prstClr val="black"/>
              </a:solidFill>
              <a:latin typeface="Calibri" panose="020F0502020204030204"/>
            </a:endParaRPr>
          </a:p>
          <a:p>
            <a:pPr marL="742950" lvl="1" indent="-285750">
              <a:buFont typeface="Arial" panose="020B0604020202020204" pitchFamily="34" charset="0"/>
              <a:buChar char="•"/>
              <a:defRPr/>
            </a:pPr>
            <a:r>
              <a:rPr lang="en-US">
                <a:solidFill>
                  <a:prstClr val="black"/>
                </a:solidFill>
                <a:latin typeface="Calibri" panose="020F0502020204030204"/>
              </a:rPr>
              <a:t>Per-capita dose administration rate for Framingham</a:t>
            </a:r>
            <a:r>
              <a:rPr lang="en-US">
                <a:solidFill>
                  <a:srgbClr val="0F1C32"/>
                </a:solidFill>
                <a:latin typeface="Calibri" panose="020F0502020204030204"/>
              </a:rPr>
              <a:t> compared to the overall state rate of </a:t>
            </a:r>
            <a:r>
              <a:rPr lang="en-US" sz="2000" b="1">
                <a:solidFill>
                  <a:srgbClr val="5B9BD5">
                    <a:lumMod val="75000"/>
                  </a:srgbClr>
                </a:solidFill>
                <a:latin typeface="Calibri" panose="020F0502020204030204"/>
              </a:rPr>
              <a:t>59,033.6 per 100,000.</a:t>
            </a:r>
          </a:p>
          <a:p>
            <a:pPr marL="742950" lvl="1" indent="-285750">
              <a:buFont typeface="Arial" panose="020B0604020202020204" pitchFamily="34" charset="0"/>
              <a:buChar char="•"/>
              <a:defRPr/>
            </a:pPr>
            <a:r>
              <a:rPr lang="en-US">
                <a:solidFill>
                  <a:prstClr val="black"/>
                </a:solidFill>
                <a:latin typeface="Calibri" panose="020F0502020204030204"/>
              </a:rPr>
              <a:t>Framingham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086476989"/>
              </p:ext>
            </p:extLst>
          </p:nvPr>
        </p:nvGraphicFramePr>
        <p:xfrm>
          <a:off x="319127" y="4072405"/>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a:solidFill>
                            <a:srgbClr val="0F1C32"/>
                          </a:solidFill>
                          <a:latin typeface="+mn-lt"/>
                        </a:rPr>
                        <a:t>Framingham</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12,757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15,711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65653">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1,082,511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1,571,073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a:solidFill>
                <a:srgbClr val="0F1C32"/>
              </a:solidFill>
              <a:latin typeface="Calibri"/>
            </a:endParaRPr>
          </a:p>
          <a:p>
            <a:pPr>
              <a:spcBef>
                <a:spcPts val="600"/>
              </a:spcBef>
            </a:pPr>
            <a:r>
              <a:rPr lang="en-US" sz="1600" b="1" u="sng">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a:solidFill>
                  <a:srgbClr val="0F1C32"/>
                </a:solidFill>
                <a:latin typeface="Calibri"/>
              </a:rPr>
              <a:t>Percentage of Framingham that has received </a:t>
            </a:r>
            <a:r>
              <a:rPr lang="en-US" sz="1300" b="1">
                <a:solidFill>
                  <a:srgbClr val="0F1C32"/>
                </a:solidFill>
                <a:latin typeface="Calibri"/>
              </a:rPr>
              <a:t>a First Dose </a:t>
            </a:r>
            <a:r>
              <a:rPr lang="en-US" sz="1300">
                <a:solidFill>
                  <a:srgbClr val="0F1C32"/>
                </a:solidFill>
                <a:latin typeface="Calibri"/>
              </a:rPr>
              <a:t>of vaccine and whether the community has met or exceeded the statewide average of </a:t>
            </a:r>
            <a:r>
              <a:rPr lang="en-US" sz="1600" b="1">
                <a:solidFill>
                  <a:srgbClr val="5B9BD5">
                    <a:lumMod val="75000"/>
                  </a:srgbClr>
                </a:solidFill>
                <a:latin typeface="Calibri"/>
              </a:rPr>
              <a:t>38.1</a:t>
            </a:r>
            <a:r>
              <a:rPr lang="en-US" sz="1300" b="1">
                <a:solidFill>
                  <a:srgbClr val="5B9BD5">
                    <a:lumMod val="75000"/>
                  </a:srgbClr>
                </a:solidFill>
                <a:latin typeface="Calibri"/>
              </a:rPr>
              <a:t>%.</a:t>
            </a:r>
            <a:endParaRPr lang="en-US" sz="1300">
              <a:solidFill>
                <a:srgbClr val="0F1C32"/>
              </a:solidFill>
              <a:latin typeface="Calibri"/>
            </a:endParaRPr>
          </a:p>
          <a:p>
            <a:pPr marL="742950" lvl="1" indent="-285750">
              <a:buFont typeface="Arial" panose="020B0604020202020204" pitchFamily="34" charset="0"/>
              <a:buChar char="•"/>
            </a:pPr>
            <a:r>
              <a:rPr lang="en-US" sz="1300">
                <a:solidFill>
                  <a:srgbClr val="0F1C32"/>
                </a:solidFill>
                <a:latin typeface="Calibri"/>
              </a:rPr>
              <a:t>Percentage of Framingham that is </a:t>
            </a:r>
            <a:r>
              <a:rPr lang="en-US" sz="1300" b="1">
                <a:solidFill>
                  <a:srgbClr val="0F1C32"/>
                </a:solidFill>
                <a:latin typeface="Calibri"/>
              </a:rPr>
              <a:t>Partially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15.5</a:t>
            </a:r>
            <a:r>
              <a:rPr lang="en-US" sz="1300" b="1">
                <a:solidFill>
                  <a:srgbClr val="5B9BD5">
                    <a:lumMod val="75000"/>
                  </a:srgbClr>
                </a:solidFill>
                <a:latin typeface="Calibri"/>
              </a:rPr>
              <a:t>%.</a:t>
            </a:r>
          </a:p>
          <a:p>
            <a:pPr marL="742950" lvl="1" indent="-285750">
              <a:buFont typeface="Arial" panose="020B0604020202020204" pitchFamily="34" charset="0"/>
              <a:buChar char="•"/>
            </a:pPr>
            <a:r>
              <a:rPr lang="en-US" sz="1300">
                <a:solidFill>
                  <a:srgbClr val="0F1C32"/>
                </a:solidFill>
                <a:latin typeface="Calibri"/>
              </a:rPr>
              <a:t>The percentage of Framingham that is </a:t>
            </a:r>
            <a:r>
              <a:rPr lang="en-US" sz="1300" b="1">
                <a:solidFill>
                  <a:srgbClr val="0F1C32"/>
                </a:solidFill>
                <a:latin typeface="Calibri"/>
              </a:rPr>
              <a:t>Fully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22.6</a:t>
            </a:r>
            <a:r>
              <a:rPr lang="en-US" sz="1300" b="1">
                <a:solidFill>
                  <a:srgbClr val="5B9BD5">
                    <a:lumMod val="75000"/>
                  </a:srgbClr>
                </a:solidFill>
                <a:latin typeface="Calibri"/>
              </a:rPr>
              <a:t>%</a:t>
            </a:r>
            <a:r>
              <a:rPr lang="en-US" sz="1300" b="1">
                <a:solidFill>
                  <a:srgbClr val="0F1C32"/>
                </a:solidFill>
                <a:latin typeface="Calibri"/>
              </a:rPr>
              <a:t>.</a:t>
            </a:r>
          </a:p>
          <a:p>
            <a:pPr marL="742950" lvl="1" indent="-285750">
              <a:buFont typeface="Arial" panose="020B0604020202020204" pitchFamily="34" charset="0"/>
              <a:buChar char="•"/>
            </a:pPr>
            <a:r>
              <a:rPr lang="en-US" sz="1300">
                <a:solidFill>
                  <a:srgbClr val="0F1C32"/>
                </a:solidFill>
                <a:latin typeface="Calibri"/>
              </a:rPr>
              <a:t>Framingham has met or exceeded the overall state averages in two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6684" y="5538771"/>
            <a:ext cx="12158631" cy="954107"/>
          </a:xfrm>
          <a:prstGeom prst="rect">
            <a:avLst/>
          </a:prstGeom>
          <a:noFill/>
        </p:spPr>
        <p:txBody>
          <a:bodyPr wrap="square" rtlCol="0">
            <a:spAutoFit/>
          </a:bodyPr>
          <a:lstStyle/>
          <a:p>
            <a:pPr>
              <a:defRPr/>
            </a:pPr>
            <a:r>
              <a:rPr lang="en-US" sz="800">
                <a:latin typeface="Arial" panose="020B0604020202020204" pitchFamily="34" charset="0"/>
                <a:cs typeface="Arial" panose="020B0604020202020204" pitchFamily="34" charset="0"/>
              </a:rPr>
              <a:t>^First Dose: Anyone who has received any vaccine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 or Johnson &amp; Johnson vaccine)</a:t>
            </a:r>
          </a:p>
          <a:p>
            <a:pPr>
              <a:defRPr/>
            </a:pPr>
            <a:r>
              <a:rPr lang="en-US" sz="800">
                <a:latin typeface="Arial" panose="020B0604020202020204" pitchFamily="34" charset="0"/>
                <a:cs typeface="Arial" panose="020B0604020202020204" pitchFamily="34" charset="0"/>
              </a:rPr>
              <a:t>^^Partially Vaccinated: Anyone who has received only the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a:t>
            </a:r>
          </a:p>
          <a:p>
            <a:pPr>
              <a:defRPr/>
            </a:pPr>
            <a:r>
              <a:rPr lang="en-US" sz="800">
                <a:latin typeface="Arial" panose="020B0604020202020204" pitchFamily="34" charset="0"/>
                <a:cs typeface="Arial" panose="020B0604020202020204" pitchFamily="34" charset="0"/>
              </a:rPr>
              <a:t>^^^Fully Vaccinated: Anyone who has received the 2</a:t>
            </a:r>
            <a:r>
              <a:rPr lang="en-US" sz="800" baseline="30000">
                <a:latin typeface="Arial" panose="020B0604020202020204" pitchFamily="34" charset="0"/>
                <a:cs typeface="Arial" panose="020B0604020202020204" pitchFamily="34" charset="0"/>
              </a:rPr>
              <a:t>nd</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or Johnson &amp; Johnson Vaccine </a:t>
            </a:r>
          </a:p>
          <a:p>
            <a:pPr>
              <a:defRPr/>
            </a:pPr>
            <a:r>
              <a:rPr lang="en-US" sz="80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latin typeface="Arial" panose="020B0604020202020204" pitchFamily="34" charset="0"/>
                <a:cs typeface="Arial" panose="020B0604020202020204" pitchFamily="34" charset="0"/>
              </a:rPr>
              <a:t>Data Current as of 4/7/2021</a:t>
            </a:r>
          </a:p>
          <a:p>
            <a:pPr>
              <a:defRPr/>
            </a:pPr>
            <a:r>
              <a:rPr lang="en-US" sz="80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1119453496"/>
              </p:ext>
            </p:extLst>
          </p:nvPr>
        </p:nvGraphicFramePr>
        <p:xfrm>
          <a:off x="2639189" y="2621280"/>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171517">
                  <a:extLst>
                    <a:ext uri="{9D8B030D-6E8A-4147-A177-3AD203B41FA5}">
                      <a16:colId xmlns:a16="http://schemas.microsoft.com/office/drawing/2014/main" val="3208626251"/>
                    </a:ext>
                  </a:extLst>
                </a:gridCol>
                <a:gridCol w="1857342">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971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139976">
                <a:tc>
                  <a:txBody>
                    <a:bodyPr/>
                    <a:lstStyle/>
                    <a:p>
                      <a:pPr marL="0" marR="0" algn="ctr">
                        <a:spcBef>
                          <a:spcPts val="0"/>
                        </a:spcBef>
                        <a:spcAft>
                          <a:spcPts val="0"/>
                        </a:spcAft>
                      </a:pPr>
                      <a:r>
                        <a:rPr lang="en-US" sz="1400">
                          <a:solidFill>
                            <a:srgbClr val="0F1C32"/>
                          </a:solidFill>
                          <a:latin typeface="+mn-lt"/>
                        </a:rPr>
                        <a:t>Framingham</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28,468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49273">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2,653,584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a:latin typeface="Segoe UI" panose="020B0502040204020203" pitchFamily="34" charset="0"/>
              </a:rPr>
              <a:t>Count and Percentage of Population for First Dose, Partially, and Fully Vaccinated for Framingham Compared to Statewide as of </a:t>
            </a:r>
            <a:r>
              <a:rPr lang="en-US" sz="2000">
                <a:solidFill>
                  <a:schemeClr val="bg1">
                    <a:lumMod val="95000"/>
                  </a:schemeClr>
                </a:solidFill>
                <a:latin typeface="Segoe UI" panose="020B0502040204020203" pitchFamily="34" charset="0"/>
              </a:rPr>
              <a:t>4/7/2021</a:t>
            </a:r>
            <a:endParaRPr lang="en-US" sz="200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r>
              <a:rPr lang="en-US" sz="2000">
                <a:latin typeface="Calibri"/>
              </a:rPr>
              <a:t>Anyone who has received any vaccine</a:t>
            </a:r>
            <a:r>
              <a:rPr lang="en-US" sz="2000" b="1">
                <a:latin typeface="Calibri"/>
              </a:rPr>
              <a:t> </a:t>
            </a:r>
            <a:r>
              <a:rPr lang="en-US" sz="2000">
                <a:latin typeface="Calibri"/>
              </a:rPr>
              <a:t>(1</a:t>
            </a:r>
            <a:r>
              <a:rPr lang="en-US" sz="2000" baseline="30000">
                <a:latin typeface="Calibri"/>
              </a:rPr>
              <a:t>st</a:t>
            </a:r>
            <a:r>
              <a:rPr lang="en-US" sz="2000">
                <a:latin typeface="Calibri"/>
              </a:rPr>
              <a:t> dose of </a:t>
            </a:r>
            <a:r>
              <a:rPr lang="en-US" sz="2000" err="1">
                <a:latin typeface="Calibri"/>
              </a:rPr>
              <a:t>Moderna</a:t>
            </a:r>
            <a:r>
              <a:rPr lang="en-US" sz="2000">
                <a:latin typeface="Calibri"/>
              </a:rPr>
              <a:t>/Pfizer vaccine or Johnson &amp; Johnson vaccine</a:t>
            </a:r>
            <a:r>
              <a:rPr lang="en-US">
                <a:latin typeface="Calibri"/>
              </a:rPr>
              <a:t>)</a:t>
            </a:r>
            <a:endParaRPr lang="en-US"/>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Framingham Compared to Statewide as of 4/7/2021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25141" y="1059120"/>
            <a:ext cx="11613734" cy="2369880"/>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a:t>
            </a:r>
            <a:r>
              <a:rPr lang="en-US">
                <a:solidFill>
                  <a:srgbClr val="0F1C32"/>
                </a:solidFill>
                <a:latin typeface="Calibri"/>
              </a:rPr>
              <a:t> </a:t>
            </a:r>
            <a:r>
              <a:rPr lang="en-US" b="1">
                <a:solidFill>
                  <a:srgbClr val="0F1C32"/>
                </a:solidFill>
                <a:latin typeface="Calibri"/>
              </a:rPr>
              <a:t>Group </a:t>
            </a:r>
            <a:r>
              <a:rPr lang="en-US">
                <a:solidFill>
                  <a:srgbClr val="0F1C32"/>
                </a:solidFill>
                <a:latin typeface="Calibri"/>
              </a:rPr>
              <a:t>with</a:t>
            </a:r>
            <a:r>
              <a:rPr lang="en-US" b="1">
                <a:solidFill>
                  <a:srgbClr val="0F1C32"/>
                </a:solidFill>
                <a:latin typeface="Calibri"/>
              </a:rPr>
              <a:t> a first dose </a:t>
            </a:r>
            <a:r>
              <a:rPr lang="en-US">
                <a:solidFill>
                  <a:srgbClr val="0F1C32"/>
                </a:solidFill>
                <a:latin typeface="Calibri"/>
              </a:rPr>
              <a:t>and whether they have met or exceeded the statewide age-specific group average of:     </a:t>
            </a:r>
          </a:p>
          <a:p>
            <a:pPr marL="1200150" lvl="2" indent="-285750">
              <a:buFont typeface="Arial" panose="020B0604020202020204" pitchFamily="34" charset="0"/>
              <a:buChar char="•"/>
            </a:pPr>
            <a:r>
              <a:rPr lang="en-US" sz="2000" b="1">
                <a:solidFill>
                  <a:srgbClr val="5B9BD5">
                    <a:lumMod val="75000"/>
                  </a:srgbClr>
                </a:solidFill>
                <a:latin typeface="Calibri"/>
              </a:rPr>
              <a:t> 29.2</a:t>
            </a:r>
            <a:r>
              <a:rPr lang="en-US" b="1">
                <a:solidFill>
                  <a:srgbClr val="5B9BD5">
                    <a:lumMod val="75000"/>
                  </a:srgbClr>
                </a:solidFill>
                <a:latin typeface="Calibri"/>
              </a:rPr>
              <a:t>% </a:t>
            </a:r>
            <a:r>
              <a:rPr lang="en-US" b="1">
                <a:solidFill>
                  <a:srgbClr val="0F1C32"/>
                </a:solidFill>
                <a:latin typeface="Calibri"/>
              </a:rPr>
              <a:t>for ages 0-64</a:t>
            </a:r>
            <a:r>
              <a:rPr lang="en-US">
                <a:solidFill>
                  <a:srgbClr val="0F1C32"/>
                </a:solidFill>
                <a:latin typeface="Calibri"/>
              </a:rPr>
              <a:t>                                                                                                                                                                                                                      </a:t>
            </a:r>
            <a:endParaRPr lang="en-US" sz="1600" b="1">
              <a:solidFill>
                <a:srgbClr val="0F1C32"/>
              </a:solidFill>
              <a:latin typeface="Calibri"/>
            </a:endParaRPr>
          </a:p>
          <a:p>
            <a:pPr marL="1257300" lvl="2" indent="-342900">
              <a:buFont typeface="Arial" panose="020B0604020202020204" pitchFamily="34" charset="0"/>
              <a:buChar char="•"/>
            </a:pPr>
            <a:r>
              <a:rPr lang="en-US" sz="2000" b="1">
                <a:solidFill>
                  <a:srgbClr val="5B9BD5">
                    <a:lumMod val="75000"/>
                  </a:srgbClr>
                </a:solidFill>
                <a:latin typeface="Calibri"/>
              </a:rPr>
              <a:t>80.3% </a:t>
            </a:r>
            <a:r>
              <a:rPr lang="en-US" sz="1600" b="1">
                <a:solidFill>
                  <a:srgbClr val="0F1C32"/>
                </a:solidFill>
                <a:latin typeface="Calibri"/>
              </a:rPr>
              <a:t>for ages 65-74</a:t>
            </a:r>
          </a:p>
          <a:p>
            <a:pPr marL="1257300" lvl="2" indent="-342900">
              <a:buFont typeface="Arial" panose="020B0604020202020204" pitchFamily="34" charset="0"/>
              <a:buChar char="•"/>
            </a:pPr>
            <a:r>
              <a:rPr lang="en-US" sz="2000" b="1">
                <a:solidFill>
                  <a:srgbClr val="5B9BD5">
                    <a:lumMod val="75000"/>
                  </a:srgbClr>
                </a:solidFill>
                <a:latin typeface="Calibri"/>
              </a:rPr>
              <a:t>83.6%</a:t>
            </a:r>
            <a:r>
              <a:rPr lang="en-US" sz="2000" b="1">
                <a:solidFill>
                  <a:srgbClr val="0F1C32"/>
                </a:solidFill>
                <a:latin typeface="Calibri"/>
              </a:rPr>
              <a:t> </a:t>
            </a:r>
            <a:r>
              <a:rPr lang="en-US" sz="1600" b="1">
                <a:solidFill>
                  <a:srgbClr val="0F1C32"/>
                </a:solidFill>
                <a:latin typeface="Calibri"/>
              </a:rPr>
              <a:t>for ages 75+</a:t>
            </a:r>
            <a:endParaRPr lang="en-US" sz="1600" b="1">
              <a:solidFill>
                <a:srgbClr val="5B9BD5">
                  <a:lumMod val="75000"/>
                </a:srgbClr>
              </a:solidFill>
              <a:latin typeface="Calibri"/>
            </a:endParaRP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endParaRPr lang="en-US" sz="1600" b="1">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3823997959"/>
              </p:ext>
            </p:extLst>
          </p:nvPr>
        </p:nvGraphicFramePr>
        <p:xfrm>
          <a:off x="1271173" y="3614393"/>
          <a:ext cx="9445253"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605233">
                  <a:extLst>
                    <a:ext uri="{9D8B030D-6E8A-4147-A177-3AD203B41FA5}">
                      <a16:colId xmlns:a16="http://schemas.microsoft.com/office/drawing/2014/main" val="4033400568"/>
                    </a:ext>
                  </a:extLst>
                </a:gridCol>
                <a:gridCol w="1095025">
                  <a:extLst>
                    <a:ext uri="{9D8B030D-6E8A-4147-A177-3AD203B41FA5}">
                      <a16:colId xmlns:a16="http://schemas.microsoft.com/office/drawing/2014/main" val="2412686465"/>
                    </a:ext>
                  </a:extLst>
                </a:gridCol>
                <a:gridCol w="1562717">
                  <a:extLst>
                    <a:ext uri="{9D8B030D-6E8A-4147-A177-3AD203B41FA5}">
                      <a16:colId xmlns:a16="http://schemas.microsoft.com/office/drawing/2014/main" val="3583255463"/>
                    </a:ext>
                  </a:extLst>
                </a:gridCol>
                <a:gridCol w="1401310">
                  <a:extLst>
                    <a:ext uri="{9D8B030D-6E8A-4147-A177-3AD203B41FA5}">
                      <a16:colId xmlns:a16="http://schemas.microsoft.com/office/drawing/2014/main" val="2638387760"/>
                    </a:ext>
                  </a:extLst>
                </a:gridCol>
                <a:gridCol w="1291853">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a:solidFill>
                            <a:srgbClr val="0F1C32"/>
                          </a:solidFill>
                          <a:latin typeface="+mn-lt"/>
                        </a:rPr>
                        <a:t>Framingham</a:t>
                      </a:r>
                      <a:endParaRPr lang="en-US" sz="1400">
                        <a:solidFill>
                          <a:schemeClr val="tx1"/>
                        </a:solidFill>
                        <a:effectLst/>
                        <a:latin typeface="Calibri" panose="020F0502020204030204" pitchFamily="34" charset="0"/>
                        <a:ea typeface="+mn-ea"/>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18,976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5,224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84.9%</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4,268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1,692,674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548,504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80.3%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412,406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798880"/>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4/7/2021</a:t>
            </a:r>
            <a:endParaRPr lang="en-US" sz="800">
              <a:solidFill>
                <a:prstClr val="black"/>
              </a:solidFill>
              <a:latin typeface="Arial" panose="020B0604020202020204" pitchFamily="34" charset="0"/>
              <a:cs typeface="Arial" panose="020B0604020202020204" pitchFamily="34" charset="0"/>
            </a:endParaRP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775108582"/>
              </p:ext>
            </p:extLst>
          </p:nvPr>
        </p:nvGraphicFramePr>
        <p:xfrm>
          <a:off x="199565" y="3916109"/>
          <a:ext cx="11576540" cy="1577910"/>
        </p:xfrm>
        <a:graphic>
          <a:graphicData uri="http://schemas.openxmlformats.org/drawingml/2006/table">
            <a:tbl>
              <a:tblPr firstRow="1" firstCol="1" bandRow="1">
                <a:tableStyleId>{5C22544A-7EE6-4342-B048-85BDC9FD1C3A}</a:tableStyleId>
              </a:tblPr>
              <a:tblGrid>
                <a:gridCol w="991440">
                  <a:extLst>
                    <a:ext uri="{9D8B030D-6E8A-4147-A177-3AD203B41FA5}">
                      <a16:colId xmlns:a16="http://schemas.microsoft.com/office/drawing/2014/main" val="4075951014"/>
                    </a:ext>
                  </a:extLst>
                </a:gridCol>
                <a:gridCol w="544596">
                  <a:extLst>
                    <a:ext uri="{9D8B030D-6E8A-4147-A177-3AD203B41FA5}">
                      <a16:colId xmlns:a16="http://schemas.microsoft.com/office/drawing/2014/main" val="3719797945"/>
                    </a:ext>
                  </a:extLst>
                </a:gridCol>
                <a:gridCol w="844150">
                  <a:extLst>
                    <a:ext uri="{9D8B030D-6E8A-4147-A177-3AD203B41FA5}">
                      <a16:colId xmlns:a16="http://schemas.microsoft.com/office/drawing/2014/main" val="2111895905"/>
                    </a:ext>
                  </a:extLst>
                </a:gridCol>
                <a:gridCol w="609283">
                  <a:extLst>
                    <a:ext uri="{9D8B030D-6E8A-4147-A177-3AD203B41FA5}">
                      <a16:colId xmlns:a16="http://schemas.microsoft.com/office/drawing/2014/main" val="1228260744"/>
                    </a:ext>
                  </a:extLst>
                </a:gridCol>
                <a:gridCol w="874692">
                  <a:extLst>
                    <a:ext uri="{9D8B030D-6E8A-4147-A177-3AD203B41FA5}">
                      <a16:colId xmlns:a16="http://schemas.microsoft.com/office/drawing/2014/main" val="3870552715"/>
                    </a:ext>
                  </a:extLst>
                </a:gridCol>
                <a:gridCol w="694711">
                  <a:extLst>
                    <a:ext uri="{9D8B030D-6E8A-4147-A177-3AD203B41FA5}">
                      <a16:colId xmlns:a16="http://schemas.microsoft.com/office/drawing/2014/main" val="2196486683"/>
                    </a:ext>
                  </a:extLst>
                </a:gridCol>
                <a:gridCol w="854339">
                  <a:extLst>
                    <a:ext uri="{9D8B030D-6E8A-4147-A177-3AD203B41FA5}">
                      <a16:colId xmlns:a16="http://schemas.microsoft.com/office/drawing/2014/main" val="2808071338"/>
                    </a:ext>
                  </a:extLst>
                </a:gridCol>
                <a:gridCol w="501102">
                  <a:extLst>
                    <a:ext uri="{9D8B030D-6E8A-4147-A177-3AD203B41FA5}">
                      <a16:colId xmlns:a16="http://schemas.microsoft.com/office/drawing/2014/main" val="2266782108"/>
                    </a:ext>
                  </a:extLst>
                </a:gridCol>
                <a:gridCol w="813265">
                  <a:extLst>
                    <a:ext uri="{9D8B030D-6E8A-4147-A177-3AD203B41FA5}">
                      <a16:colId xmlns:a16="http://schemas.microsoft.com/office/drawing/2014/main" val="1400057223"/>
                    </a:ext>
                  </a:extLst>
                </a:gridCol>
                <a:gridCol w="575037">
                  <a:extLst>
                    <a:ext uri="{9D8B030D-6E8A-4147-A177-3AD203B41FA5}">
                      <a16:colId xmlns:a16="http://schemas.microsoft.com/office/drawing/2014/main" val="607151320"/>
                    </a:ext>
                  </a:extLst>
                </a:gridCol>
                <a:gridCol w="829696">
                  <a:extLst>
                    <a:ext uri="{9D8B030D-6E8A-4147-A177-3AD203B41FA5}">
                      <a16:colId xmlns:a16="http://schemas.microsoft.com/office/drawing/2014/main" val="1732447710"/>
                    </a:ext>
                  </a:extLst>
                </a:gridCol>
                <a:gridCol w="586908">
                  <a:extLst>
                    <a:ext uri="{9D8B030D-6E8A-4147-A177-3AD203B41FA5}">
                      <a16:colId xmlns:a16="http://schemas.microsoft.com/office/drawing/2014/main" val="1497268532"/>
                    </a:ext>
                  </a:extLst>
                </a:gridCol>
                <a:gridCol w="719244">
                  <a:extLst>
                    <a:ext uri="{9D8B030D-6E8A-4147-A177-3AD203B41FA5}">
                      <a16:colId xmlns:a16="http://schemas.microsoft.com/office/drawing/2014/main" val="743602275"/>
                    </a:ext>
                  </a:extLst>
                </a:gridCol>
                <a:gridCol w="758536">
                  <a:extLst>
                    <a:ext uri="{9D8B030D-6E8A-4147-A177-3AD203B41FA5}">
                      <a16:colId xmlns:a16="http://schemas.microsoft.com/office/drawing/2014/main" val="1994207196"/>
                    </a:ext>
                  </a:extLst>
                </a:gridCol>
                <a:gridCol w="694827">
                  <a:extLst>
                    <a:ext uri="{9D8B030D-6E8A-4147-A177-3AD203B41FA5}">
                      <a16:colId xmlns:a16="http://schemas.microsoft.com/office/drawing/2014/main" val="3921377560"/>
                    </a:ext>
                  </a:extLst>
                </a:gridCol>
                <a:gridCol w="684714">
                  <a:extLst>
                    <a:ext uri="{9D8B030D-6E8A-4147-A177-3AD203B41FA5}">
                      <a16:colId xmlns:a16="http://schemas.microsoft.com/office/drawing/2014/main" val="3578839088"/>
                    </a:ext>
                  </a:extLst>
                </a:gridCol>
              </a:tblGrid>
              <a:tr h="175402">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a:ea typeface="Calibri" panose="020F0502020204030204" pitchFamily="34" charset="0"/>
                          <a:cs typeface="Times New Roman"/>
                        </a:rPr>
                        <a:t>Race/ Ethnicity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7672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a:ea typeface="Calibri" panose="020F0502020204030204" pitchFamily="34" charset="0"/>
                          <a:cs typeface="Times New Roman"/>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a:ea typeface="Calibri" panose="020F0502020204030204" pitchFamily="34" charset="0"/>
                          <a:cs typeface="Times New Roman"/>
                        </a:rPr>
                        <a:t>Asian, NH </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a:ea typeface="Calibri" panose="020F0502020204030204" pitchFamily="34" charset="0"/>
                          <a:cs typeface="Times New Roman"/>
                        </a:rPr>
                        <a:t>Black, NH </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a:ea typeface="Calibri" panose="020F0502020204030204" pitchFamily="34" charset="0"/>
                          <a:cs typeface="Times New Roman"/>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a:ea typeface="Calibri" panose="020F0502020204030204" pitchFamily="34" charset="0"/>
                          <a:cs typeface="Times New Roman"/>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a:ea typeface="Calibri" panose="020F0502020204030204" pitchFamily="34" charset="0"/>
                          <a:cs typeface="Times New Roman"/>
                        </a:rPr>
                        <a:t>White, NH </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a:ea typeface="Calibri" panose="020F0502020204030204" pitchFamily="34" charset="0"/>
                          <a:cs typeface="Times New Roman"/>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30532">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a:ea typeface="Calibri" panose="020F0502020204030204" pitchFamily="34" charset="0"/>
                          <a:cs typeface="Times New Roman"/>
                        </a:rPr>
                        <a:t>Count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a:ea typeface="Calibri" panose="020F0502020204030204" pitchFamily="34" charset="0"/>
                          <a:cs typeface="Times New Roman"/>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a:ea typeface="Calibri" panose="020F0502020204030204" pitchFamily="34" charset="0"/>
                          <a:cs typeface="Times New Roman"/>
                        </a:rPr>
                        <a:t>Count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a:ea typeface="Calibri" panose="020F0502020204030204" pitchFamily="34" charset="0"/>
                          <a:cs typeface="Times New Roman"/>
                        </a:rPr>
                        <a:t>% of Asian, NH Population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a:ea typeface="Calibri" panose="020F0502020204030204" pitchFamily="34" charset="0"/>
                          <a:cs typeface="Times New Roman"/>
                        </a:rPr>
                        <a:t>Count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a:ea typeface="Calibri" panose="020F0502020204030204" pitchFamily="34" charset="0"/>
                          <a:cs typeface="Times New Roman"/>
                        </a:rPr>
                        <a:t>% of Black, NH Population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a:ea typeface="Calibri" panose="020F0502020204030204" pitchFamily="34" charset="0"/>
                          <a:cs typeface="Times New Roman"/>
                        </a:rPr>
                        <a:t>Count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a:ea typeface="Calibri" panose="020F0502020204030204" pitchFamily="34" charset="0"/>
                          <a:cs typeface="Times New Roman"/>
                        </a:rPr>
                        <a:t>% of Hispanic Population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a:ea typeface="Calibri" panose="020F0502020204030204" pitchFamily="34" charset="0"/>
                          <a:cs typeface="Times New Roman"/>
                        </a:rPr>
                        <a:t>Count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a:ea typeface="Calibri" panose="020F0502020204030204" pitchFamily="34" charset="0"/>
                          <a:cs typeface="Times New Roman"/>
                        </a:rPr>
                        <a:t>% of Multi, NH Population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a:ea typeface="Calibri" panose="020F0502020204030204" pitchFamily="34" charset="0"/>
                          <a:cs typeface="Times New Roman"/>
                        </a:rPr>
                        <a:t>Count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a:ea typeface="Calibri" panose="020F0502020204030204" pitchFamily="34" charset="0"/>
                          <a:cs typeface="Times New Roman"/>
                        </a:rPr>
                        <a:t>% of NH/PI, NH Population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a:ea typeface="Calibri" panose="020F0502020204030204" pitchFamily="34" charset="0"/>
                          <a:cs typeface="Times New Roman"/>
                        </a:rPr>
                        <a:t>Count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a:ea typeface="Calibri" panose="020F0502020204030204" pitchFamily="34" charset="0"/>
                          <a:cs typeface="Times New Roman"/>
                        </a:rPr>
                        <a:t>% of White, NH Population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rtl="0" eaLnBrk="1" fontAlgn="ctr" latinLnBrk="0" hangingPunct="1">
                        <a:lnSpc>
                          <a:spcPct val="100000"/>
                        </a:lnSpc>
                        <a:spcBef>
                          <a:spcPts val="0"/>
                        </a:spcBef>
                        <a:spcAft>
                          <a:spcPts val="0"/>
                        </a:spcAft>
                        <a:buClrTx/>
                        <a:buSzTx/>
                        <a:buFontTx/>
                        <a:buNone/>
                      </a:pPr>
                      <a:r>
                        <a:rPr lang="en-US" sz="900" dirty="0">
                          <a:effectLst/>
                          <a:latin typeface="Calibri"/>
                          <a:ea typeface="Calibri" panose="020F0502020204030204" pitchFamily="34" charset="0"/>
                          <a:cs typeface="Times New Roman"/>
                        </a:rPr>
                        <a:t>Count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252355">
                <a:tc>
                  <a:txBody>
                    <a:bodyPr/>
                    <a:lstStyle/>
                    <a:p>
                      <a:pPr marL="0" marR="0" algn="ctr">
                        <a:spcBef>
                          <a:spcPts val="0"/>
                        </a:spcBef>
                        <a:spcAft>
                          <a:spcPts val="0"/>
                        </a:spcAft>
                      </a:pPr>
                      <a:r>
                        <a:rPr lang="en-US" sz="1100" dirty="0">
                          <a:solidFill>
                            <a:srgbClr val="0F1C32"/>
                          </a:solidFill>
                          <a:latin typeface="+mn-lt"/>
                        </a:rPr>
                        <a:t>Framingham</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Calibri"/>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1,372 </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          1,136 </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3,421 </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814 </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a:ea typeface="+mn-ea"/>
                          <a:cs typeface="+mn-cs"/>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a:ea typeface="+mn-ea"/>
                          <a:cs typeface="+mn-cs"/>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          17,976 </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1,497 </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4686">
                <a:tc>
                  <a:txBody>
                    <a:bodyPr/>
                    <a:lstStyle/>
                    <a:p>
                      <a:pPr marL="0" marR="0" algn="ctr">
                        <a:spcBef>
                          <a:spcPts val="0"/>
                        </a:spcBef>
                        <a:spcAft>
                          <a:spcPts val="0"/>
                        </a:spcAft>
                      </a:pPr>
                      <a:r>
                        <a:rPr lang="en-US" sz="1100" dirty="0">
                          <a:solidFill>
                            <a:schemeClr val="tx1"/>
                          </a:solidFill>
                          <a:effectLst/>
                          <a:latin typeface="Calibri"/>
                          <a:ea typeface="Calibri" panose="020F0502020204030204" pitchFamily="34" charset="0"/>
                          <a:cs typeface="Times New Roman"/>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2,456 </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131,691 </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     129,341 </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158,156 </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47,975 </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       1,403 </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52.1%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    1,913,335 </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114,306 </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569318869"/>
              </p:ext>
            </p:extLst>
          </p:nvPr>
        </p:nvGraphicFramePr>
        <p:xfrm>
          <a:off x="2379084" y="2331143"/>
          <a:ext cx="7195756" cy="1377732"/>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47404">
                <a:tc>
                  <a:txBody>
                    <a:bodyPr/>
                    <a:lstStyle/>
                    <a:p>
                      <a:pPr marL="0" marR="0" algn="ctr">
                        <a:spcBef>
                          <a:spcPts val="0"/>
                        </a:spcBef>
                        <a:spcAft>
                          <a:spcPts val="0"/>
                        </a:spcAft>
                      </a:pPr>
                      <a:r>
                        <a:rPr lang="en-US" sz="1400">
                          <a:solidFill>
                            <a:srgbClr val="0F1C32"/>
                          </a:solidFill>
                          <a:latin typeface="+mn-lt"/>
                        </a:rPr>
                        <a:t>Framingham</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15,917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12,351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605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1,515,801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1,103,258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300356"/>
          </a:xfrm>
          <a:prstGeom prst="rect">
            <a:avLst/>
          </a:prstGeom>
          <a:noFill/>
        </p:spPr>
        <p:txBody>
          <a:bodyPr wrap="square" rtlCol="0">
            <a:spAutoFit/>
          </a:bodyPr>
          <a:lstStyle/>
          <a:p>
            <a:r>
              <a:rPr lang="en-US" sz="1600" b="1" u="sng">
                <a:solidFill>
                  <a:srgbClr val="0F1C32"/>
                </a:solidFill>
                <a:latin typeface="Calibri"/>
              </a:rPr>
              <a:t>Vaccine Administration Benchmark</a:t>
            </a:r>
          </a:p>
          <a:p>
            <a:endParaRPr lang="en-US" sz="1050" b="1" u="sng">
              <a:solidFill>
                <a:srgbClr val="0F1C32"/>
              </a:solidFill>
              <a:latin typeface="Calibri"/>
            </a:endParaRPr>
          </a:p>
          <a:p>
            <a:pPr marL="628650" lvl="1" indent="-171450">
              <a:buFont typeface="Arial" panose="020B0604020202020204" pitchFamily="34" charset="0"/>
              <a:buChar char="•"/>
            </a:pPr>
            <a:r>
              <a:rPr lang="en-US" sz="1600">
                <a:solidFill>
                  <a:srgbClr val="0F1C32"/>
                </a:solidFill>
                <a:latin typeface="Calibri"/>
              </a:rPr>
              <a:t>The percentage of </a:t>
            </a:r>
            <a:r>
              <a:rPr lang="en-US" sz="1600" b="1">
                <a:solidFill>
                  <a:srgbClr val="0F1C32"/>
                </a:solidFill>
                <a:latin typeface="Calibri"/>
              </a:rPr>
              <a:t>Race/Ethnicity groups and Sex </a:t>
            </a:r>
            <a:r>
              <a:rPr lang="en-US" sz="1600">
                <a:solidFill>
                  <a:srgbClr val="0F1C32"/>
                </a:solidFill>
                <a:latin typeface="Calibri"/>
              </a:rPr>
              <a:t>that have received </a:t>
            </a:r>
            <a:r>
              <a:rPr lang="en-US" sz="1600" b="1">
                <a:solidFill>
                  <a:srgbClr val="0F1C32"/>
                </a:solidFill>
                <a:latin typeface="Calibri"/>
              </a:rPr>
              <a:t>a first dose </a:t>
            </a:r>
            <a:r>
              <a:rPr lang="en-US" sz="1600">
                <a:solidFill>
                  <a:srgbClr val="0F1C32"/>
                </a:solidFill>
                <a:latin typeface="Calibri"/>
              </a:rPr>
              <a:t>of vaccine and whether they have met or exceeded the overall state average of </a:t>
            </a:r>
            <a:r>
              <a:rPr lang="en-US" sz="2000" b="1">
                <a:solidFill>
                  <a:srgbClr val="5B9BD5">
                    <a:lumMod val="75000"/>
                  </a:srgbClr>
                </a:solidFill>
                <a:latin typeface="Calibri"/>
              </a:rPr>
              <a:t>38.1</a:t>
            </a:r>
            <a:r>
              <a:rPr lang="en-US" sz="1600" b="1">
                <a:solidFill>
                  <a:srgbClr val="5B9BD5">
                    <a:lumMod val="75000"/>
                  </a:srgbClr>
                </a:solidFill>
                <a:latin typeface="Calibri"/>
              </a:rPr>
              <a:t>%.</a:t>
            </a:r>
          </a:p>
          <a:p>
            <a:pPr marL="628650" lvl="1" indent="-1714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sp>
        <p:nvSpPr>
          <p:cNvPr id="11" name="Title 10"/>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Framingham Compared to Statewide as of 4/7/2021 </a:t>
            </a: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A00ABB7-0CEF-4191-BD78-7D7515A665F5}"/>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8F66196-D198-45E7-B220-75B766ED04E5}">
  <ds:schemaRefs>
    <ds:schemaRef ds:uri="acf54e11-0fc9-471c-b6ed-0b00911b414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8F8A4BD0-21B0-4D67-922E-A26AB42E80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d5b51e2-1399-4037-88c1-a8d1b7bdf72d"/>
    <ds:schemaRef ds:uri="b4021d34-4649-4bf6-bc5c-1a993f5a1a6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4CBDB64-6426-4223-8C2C-30683C51F2F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20</Slides>
  <Notes>7</Notes>
  <HiddenSlides>0</HiddenSlide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DPH-PPT-Template-150</vt:lpstr>
      <vt:lpstr>Vaccination Data Report Framingham 4/9/2021</vt:lpstr>
      <vt:lpstr>Framingham – Benchmarks</vt:lpstr>
      <vt:lpstr>PowerPoint Presentation</vt:lpstr>
      <vt:lpstr>Vaccine Administration </vt:lpstr>
      <vt:lpstr>Total Doses and Dose Administration Rate/100,000 Population for Framingham Compared to Statewide as of 4/7/2021</vt:lpstr>
      <vt:lpstr>Count and Percentage of Population for First Dose, Partially, and Fully Vaccinated for Framingham Compared to Statewide as of 4/7/2021</vt:lpstr>
      <vt:lpstr>First Dose</vt:lpstr>
      <vt:lpstr>Counts and Percentages of Population with a First Dose by Demographics for Framingham Compared to Statewide as of 4/7/2021  contd.</vt:lpstr>
      <vt:lpstr>Counts and Percentages of Population with a First Dose by Demographics for Framingham Compared to Statewide as of 4/7/2021 </vt:lpstr>
      <vt:lpstr>Partially vaccinated</vt:lpstr>
      <vt:lpstr>Counts and Percentages of Population Partially Vaccinated by Demographics for Framingham Compared to Statewide as of 4/7/2021 contd.</vt:lpstr>
      <vt:lpstr>Counts and Percentages of Population Partially Vaccinated by Demographics for Framingham Compared to Statewide as of 4/7/2021</vt:lpstr>
      <vt:lpstr>Fully vaccinated</vt:lpstr>
      <vt:lpstr>Counts and Percentages of Population Fully Vaccinated by Demographics for Framingham Compared to Statewide as of 4/7/2021 contd. </vt:lpstr>
      <vt:lpstr>Counts and Percentages of Population Fully Vaccinated by Demographics for Framingham Compared to Statewide as of 4/7/2021</vt:lpstr>
      <vt:lpstr>Missing Race/Ethnicity Count and Percentage of Population Vaccinated for Framingham Compared to Statewide as of 4/7/2021</vt:lpstr>
      <vt:lpstr>PowerPoint Presentation</vt:lpstr>
      <vt:lpstr>COVID-19 Case Counts and Rates for 20 Prioritized Communities</vt:lpstr>
      <vt:lpstr>Background </vt:lpstr>
      <vt:lpstr> Profile of Framingham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revision>7</cp:revision>
  <dcterms:created xsi:type="dcterms:W3CDTF">2021-02-06T16:00:27Z</dcterms:created>
  <dcterms:modified xsi:type="dcterms:W3CDTF">2021-04-09T16:46:06Z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