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10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err="1"/>
              <a:t>framingham</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Framingham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0" y="1074388"/>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53774460"/>
              </p:ext>
            </p:extLst>
          </p:nvPr>
        </p:nvGraphicFramePr>
        <p:xfrm>
          <a:off x="5893304" y="1447800"/>
          <a:ext cx="5951871" cy="14866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4356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42614806"/>
              </p:ext>
            </p:extLst>
          </p:nvPr>
        </p:nvGraphicFramePr>
        <p:xfrm>
          <a:off x="143158" y="356826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6217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Framingham</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Framingham Compared to Statewide as of 3/17/2021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140992522"/>
              </p:ext>
            </p:extLst>
          </p:nvPr>
        </p:nvGraphicFramePr>
        <p:xfrm>
          <a:off x="914401" y="4038600"/>
          <a:ext cx="9681411" cy="145321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
        <p:nvSpPr>
          <p:cNvPr id="9" name="TextBox 8">
            <a:extLst>
              <a:ext uri="{FF2B5EF4-FFF2-40B4-BE49-F238E27FC236}">
                <a16:creationId xmlns:a16="http://schemas.microsoft.com/office/drawing/2014/main" id="{668F696F-4108-49A8-89CB-E73D42929C1A}"/>
              </a:ext>
            </a:extLst>
          </p:cNvPr>
          <p:cNvSpPr txBox="1"/>
          <p:nvPr/>
        </p:nvSpPr>
        <p:spPr>
          <a:xfrm>
            <a:off x="55551" y="1013389"/>
            <a:ext cx="12089821" cy="226215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931375832"/>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Framingham</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4916729"/>
              </p:ext>
            </p:extLst>
          </p:nvPr>
        </p:nvGraphicFramePr>
        <p:xfrm>
          <a:off x="2567343" y="253814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Framingham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8B99166-A4BF-4970-A7CB-0C7C8739412E}"/>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673214109"/>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Framingham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1EA5178-304B-425D-8180-7AF2B72AE84A}"/>
              </a:ext>
            </a:extLst>
          </p:cNvPr>
          <p:cNvGraphicFramePr>
            <a:graphicFrameLocks noGrp="1"/>
          </p:cNvGraphicFramePr>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549302887"/>
              </p:ext>
            </p:extLst>
          </p:nvPr>
        </p:nvGraphicFramePr>
        <p:xfrm>
          <a:off x="217778" y="1752602"/>
          <a:ext cx="11655094" cy="159519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Framingham</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11,996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47,521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6519">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Framingham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Framingham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Framingham and whether they have met or exceeded the statewide rate</a:t>
            </a:r>
          </a:p>
          <a:p>
            <a:pPr>
              <a:spcBef>
                <a:spcPts val="600"/>
              </a:spcBef>
              <a:spcAft>
                <a:spcPts val="600"/>
              </a:spcAft>
            </a:pPr>
            <a:r>
              <a:rPr lang="en-US" sz="2000" b="1" dirty="0"/>
              <a:t>The percentage of Framingham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Framingham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Framingham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Framingham</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67288885"/>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Framingham</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27,932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37,544.1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2000548"/>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2400" b="1" u="sng" dirty="0">
              <a:solidFill>
                <a:prstClr val="black"/>
              </a:solidFill>
              <a:latin typeface="Calibri" panose="020F0502020204030204"/>
            </a:endParaRPr>
          </a:p>
          <a:p>
            <a:pPr marL="285750" indent="-285750">
              <a:buFont typeface="Arial" panose="020B0604020202020204" pitchFamily="34" charset="0"/>
              <a:buChar char="•"/>
              <a:defRPr/>
            </a:pPr>
            <a:r>
              <a:rPr lang="en-US" sz="1400" dirty="0">
                <a:solidFill>
                  <a:prstClr val="black"/>
                </a:solidFill>
                <a:latin typeface="Calibri" panose="020F0502020204030204"/>
              </a:rPr>
              <a:t>Per-capita dose administration rate for Framingham</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285750" indent="-285750">
              <a:buFont typeface="Arial" panose="020B0604020202020204" pitchFamily="34" charset="0"/>
              <a:buChar char="•"/>
              <a:defRPr/>
            </a:pPr>
            <a:r>
              <a:rPr lang="en-US" sz="1400" dirty="0">
                <a:solidFill>
                  <a:prstClr val="black"/>
                </a:solidFill>
                <a:latin typeface="Calibri" panose="020F0502020204030204"/>
              </a:rPr>
              <a:t>Framingham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27312131"/>
              </p:ext>
            </p:extLst>
          </p:nvPr>
        </p:nvGraphicFramePr>
        <p:xfrm>
          <a:off x="454655" y="374961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7,850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10,350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48235"/>
            <a:ext cx="12161838" cy="155427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Framingham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Framingham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Framingham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Framingham</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70722838"/>
              </p:ext>
            </p:extLst>
          </p:nvPr>
        </p:nvGraphicFramePr>
        <p:xfrm>
          <a:off x="3132312" y="230526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18,200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Framingham</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Framingham Compared to Statewide as of 3/17/2021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405289358"/>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B81833F-1D77-4064-AB00-C733B321CAFE}"/>
              </a:ext>
            </a:extLst>
          </p:cNvPr>
          <p:cNvSpPr txBox="1"/>
          <p:nvPr/>
        </p:nvSpPr>
        <p:spPr>
          <a:xfrm>
            <a:off x="15079" y="918112"/>
            <a:ext cx="1208982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15609863"/>
              </p:ext>
            </p:extLst>
          </p:nvPr>
        </p:nvGraphicFramePr>
        <p:xfrm>
          <a:off x="87097" y="4138792"/>
          <a:ext cx="12057286" cy="1381856"/>
        </p:xfrm>
        <a:graphic>
          <a:graphicData uri="http://schemas.openxmlformats.org/drawingml/2006/table">
            <a:tbl>
              <a:tblPr firstRow="1" firstCol="1" bandRow="1">
                <a:tableStyleId>{5C22544A-7EE6-4342-B048-85BDC9FD1C3A}</a:tableStyleId>
              </a:tblPr>
              <a:tblGrid>
                <a:gridCol w="1112434">
                  <a:extLst>
                    <a:ext uri="{9D8B030D-6E8A-4147-A177-3AD203B41FA5}">
                      <a16:colId xmlns:a16="http://schemas.microsoft.com/office/drawing/2014/main" val="4075951014"/>
                    </a:ext>
                  </a:extLst>
                </a:gridCol>
                <a:gridCol w="546741">
                  <a:extLst>
                    <a:ext uri="{9D8B030D-6E8A-4147-A177-3AD203B41FA5}">
                      <a16:colId xmlns:a16="http://schemas.microsoft.com/office/drawing/2014/main" val="3719797945"/>
                    </a:ext>
                  </a:extLst>
                </a:gridCol>
                <a:gridCol w="847477">
                  <a:extLst>
                    <a:ext uri="{9D8B030D-6E8A-4147-A177-3AD203B41FA5}">
                      <a16:colId xmlns:a16="http://schemas.microsoft.com/office/drawing/2014/main" val="2111895905"/>
                    </a:ext>
                  </a:extLst>
                </a:gridCol>
                <a:gridCol w="611683">
                  <a:extLst>
                    <a:ext uri="{9D8B030D-6E8A-4147-A177-3AD203B41FA5}">
                      <a16:colId xmlns:a16="http://schemas.microsoft.com/office/drawing/2014/main" val="1228260744"/>
                    </a:ext>
                  </a:extLst>
                </a:gridCol>
                <a:gridCol w="878138">
                  <a:extLst>
                    <a:ext uri="{9D8B030D-6E8A-4147-A177-3AD203B41FA5}">
                      <a16:colId xmlns:a16="http://schemas.microsoft.com/office/drawing/2014/main" val="3870552715"/>
                    </a:ext>
                  </a:extLst>
                </a:gridCol>
                <a:gridCol w="473488">
                  <a:extLst>
                    <a:ext uri="{9D8B030D-6E8A-4147-A177-3AD203B41FA5}">
                      <a16:colId xmlns:a16="http://schemas.microsoft.com/office/drawing/2014/main" val="2196486683"/>
                    </a:ext>
                  </a:extLst>
                </a:gridCol>
                <a:gridCol w="857705">
                  <a:extLst>
                    <a:ext uri="{9D8B030D-6E8A-4147-A177-3AD203B41FA5}">
                      <a16:colId xmlns:a16="http://schemas.microsoft.com/office/drawing/2014/main" val="2808071338"/>
                    </a:ext>
                  </a:extLst>
                </a:gridCol>
                <a:gridCol w="503077">
                  <a:extLst>
                    <a:ext uri="{9D8B030D-6E8A-4147-A177-3AD203B41FA5}">
                      <a16:colId xmlns:a16="http://schemas.microsoft.com/office/drawing/2014/main" val="2266782108"/>
                    </a:ext>
                  </a:extLst>
                </a:gridCol>
                <a:gridCol w="816469">
                  <a:extLst>
                    <a:ext uri="{9D8B030D-6E8A-4147-A177-3AD203B41FA5}">
                      <a16:colId xmlns:a16="http://schemas.microsoft.com/office/drawing/2014/main" val="1400057223"/>
                    </a:ext>
                  </a:extLst>
                </a:gridCol>
                <a:gridCol w="577302">
                  <a:extLst>
                    <a:ext uri="{9D8B030D-6E8A-4147-A177-3AD203B41FA5}">
                      <a16:colId xmlns:a16="http://schemas.microsoft.com/office/drawing/2014/main" val="607151320"/>
                    </a:ext>
                  </a:extLst>
                </a:gridCol>
                <a:gridCol w="832965">
                  <a:extLst>
                    <a:ext uri="{9D8B030D-6E8A-4147-A177-3AD203B41FA5}">
                      <a16:colId xmlns:a16="http://schemas.microsoft.com/office/drawing/2014/main" val="1732447710"/>
                    </a:ext>
                  </a:extLst>
                </a:gridCol>
                <a:gridCol w="589221">
                  <a:extLst>
                    <a:ext uri="{9D8B030D-6E8A-4147-A177-3AD203B41FA5}">
                      <a16:colId xmlns:a16="http://schemas.microsoft.com/office/drawing/2014/main" val="1497268532"/>
                    </a:ext>
                  </a:extLst>
                </a:gridCol>
                <a:gridCol w="722077">
                  <a:extLst>
                    <a:ext uri="{9D8B030D-6E8A-4147-A177-3AD203B41FA5}">
                      <a16:colId xmlns:a16="http://schemas.microsoft.com/office/drawing/2014/main" val="743602275"/>
                    </a:ext>
                  </a:extLst>
                </a:gridCol>
                <a:gridCol w="772609">
                  <a:extLst>
                    <a:ext uri="{9D8B030D-6E8A-4147-A177-3AD203B41FA5}">
                      <a16:colId xmlns:a16="http://schemas.microsoft.com/office/drawing/2014/main" val="1994207196"/>
                    </a:ext>
                  </a:extLst>
                </a:gridCol>
                <a:gridCol w="824716">
                  <a:extLst>
                    <a:ext uri="{9D8B030D-6E8A-4147-A177-3AD203B41FA5}">
                      <a16:colId xmlns:a16="http://schemas.microsoft.com/office/drawing/2014/main" val="3921377560"/>
                    </a:ext>
                  </a:extLst>
                </a:gridCol>
                <a:gridCol w="581114">
                  <a:extLst>
                    <a:ext uri="{9D8B030D-6E8A-4147-A177-3AD203B41FA5}">
                      <a16:colId xmlns:a16="http://schemas.microsoft.com/office/drawing/2014/main" val="3578839088"/>
                    </a:ext>
                  </a:extLst>
                </a:gridCol>
                <a:gridCol w="51007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Framingham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11,964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26436380"/>
              </p:ext>
            </p:extLst>
          </p:nvPr>
        </p:nvGraphicFramePr>
        <p:xfrm>
          <a:off x="2498122" y="2333838"/>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Framingham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3C85CEE-335E-4F4E-8708-D12D1F757DAB}"/>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639709807"/>
              </p:ext>
            </p:extLst>
          </p:nvPr>
        </p:nvGraphicFramePr>
        <p:xfrm>
          <a:off x="1219200" y="37338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43.8%</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Framingham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CFBBC12-920D-4BBD-9673-AB0D31CD251A}"/>
              </a:ext>
            </a:extLst>
          </p:cNvPr>
          <p:cNvSpPr txBox="1"/>
          <p:nvPr/>
        </p:nvSpPr>
        <p:spPr>
          <a:xfrm>
            <a:off x="0" y="943090"/>
            <a:ext cx="10641608" cy="233910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A07A20B-C813-401A-A23A-1D171CA6CFDC}"/>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8492</TotalTime>
  <Words>3437</Words>
  <Application>Microsoft Office PowerPoint</Application>
  <PresentationFormat>Widescreen</PresentationFormat>
  <Paragraphs>760</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framingham</vt:lpstr>
      <vt:lpstr>Framingham – Benchmarks</vt:lpstr>
      <vt:lpstr>PowerPoint Presentation</vt:lpstr>
      <vt:lpstr>Vaccine Administration </vt:lpstr>
      <vt:lpstr>Total Doses and Dose Administration Rate/100,000  for Framingham Compared to Statewide as of 3/17/2021</vt:lpstr>
      <vt:lpstr>Count and Percentage of Population for First Dose, Partially, and Fully Vaccinated for Framingham Compared to Statewide as of 3/17/2021</vt:lpstr>
      <vt:lpstr>Counts and Percentages of Population with a First Dose by Demographics for Framingham Compared to Statewide as of 3/17/2021  contd.</vt:lpstr>
      <vt:lpstr>Counts and Percentages of Population with a First Dose by Demographics for Framingham Compared to Statewide as of 3/17/2021 </vt:lpstr>
      <vt:lpstr>Counts and Percentages of Population Partially Vaccinated by Demographics for Framingham Compared to Statewide as of 3/17/2021 contd.</vt:lpstr>
      <vt:lpstr>Counts and Percentages of Population Partially Vaccinated by Demographics for Framingham Compared to Statewide as of 3/17/2021</vt:lpstr>
      <vt:lpstr>Counts and Percentages of Population Fully Vaccinated by Demographics for Framingham Compared to Statewide as of 3/17/2021 contd. </vt:lpstr>
      <vt:lpstr>Counts and Percentages of Population Fully Vaccinated by Demographics for Framingham Compared to Statewide as of 3/17/2021</vt:lpstr>
      <vt:lpstr>Missing Race/Ethnicity Count and Percentage of Population Vaccinated for Framingham Compared to Statewide as of 3/17/2021</vt:lpstr>
      <vt:lpstr>City/Town COVID-19 Burden </vt:lpstr>
      <vt:lpstr>COVID-19 Case Counts and Rates for 20 Prioritized Communities</vt:lpstr>
      <vt:lpstr>Background </vt:lpstr>
      <vt:lpstr> Profile of Framingham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382</cp:revision>
  <dcterms:created xsi:type="dcterms:W3CDTF">2021-02-06T16:00:27Z</dcterms:created>
  <dcterms:modified xsi:type="dcterms:W3CDTF">2021-03-18T20:53:41Z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