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5" autoAdjust="0"/>
    <p:restoredTop sz="93772" autoAdjust="0"/>
  </p:normalViewPr>
  <p:slideViewPr>
    <p:cSldViewPr snapToGrid="0">
      <p:cViewPr varScale="1">
        <p:scale>
          <a:sx n="104" d="100"/>
          <a:sy n="104" d="100"/>
        </p:scale>
        <p:origin x="72" y="11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3/25/2021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err="1"/>
              <a:t>framingham</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354397483"/>
              </p:ext>
            </p:extLst>
          </p:nvPr>
        </p:nvGraphicFramePr>
        <p:xfrm>
          <a:off x="1142287" y="3712070"/>
          <a:ext cx="9737630" cy="112428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2565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Framingham</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5,826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Framingham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812597"/>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3CFBBC12-920D-4BBD-9673-AB0D31CD251A}"/>
              </a:ext>
            </a:extLst>
          </p:cNvPr>
          <p:cNvSpPr txBox="1"/>
          <p:nvPr/>
        </p:nvSpPr>
        <p:spPr>
          <a:xfrm>
            <a:off x="315222" y="1045403"/>
            <a:ext cx="10641608" cy="2523768"/>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p>
          <a:p>
            <a:pPr marL="628650" lvl="1" indent="-171450">
              <a:buFont typeface="Arial" panose="020B0604020202020204" pitchFamily="34" charset="0"/>
              <a:buChar char="•"/>
            </a:pP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Framingham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0" y="125263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82969385"/>
              </p:ext>
            </p:extLst>
          </p:nvPr>
        </p:nvGraphicFramePr>
        <p:xfrm>
          <a:off x="6096000" y="1602351"/>
          <a:ext cx="5951871" cy="1435386"/>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9228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5,204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l" fontAlgn="b"/>
                      <a:r>
                        <a:rPr lang="en-US" sz="1100" b="0" i="0" u="none" strike="noStrike" dirty="0">
                          <a:solidFill>
                            <a:srgbClr val="000000"/>
                          </a:solidFill>
                          <a:effectLst/>
                          <a:latin typeface="Calibri" panose="020F0502020204030204" pitchFamily="34" charset="0"/>
                        </a:rPr>
                        <a:t>              3,962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dirty="0">
                          <a:solidFill>
                            <a:srgbClr val="000000"/>
                          </a:solidFill>
                          <a:effectLst/>
                          <a:latin typeface="Calibri" panose="020F0502020204030204" pitchFamily="34" charset="0"/>
                        </a:rPr>
                        <a:t>                             122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626727808"/>
              </p:ext>
            </p:extLst>
          </p:nvPr>
        </p:nvGraphicFramePr>
        <p:xfrm>
          <a:off x="143158" y="4056129"/>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62172">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Framingham</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0" y="5751235"/>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Framingham Compared to Statewide as of 3/24/2021 contd. </a:t>
            </a: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063910710"/>
              </p:ext>
            </p:extLst>
          </p:nvPr>
        </p:nvGraphicFramePr>
        <p:xfrm>
          <a:off x="991313" y="3528424"/>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Framingham</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6,562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44611"/>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sp>
        <p:nvSpPr>
          <p:cNvPr id="9" name="TextBox 8">
            <a:extLst>
              <a:ext uri="{FF2B5EF4-FFF2-40B4-BE49-F238E27FC236}">
                <a16:creationId xmlns:a16="http://schemas.microsoft.com/office/drawing/2014/main" id="{668F696F-4108-49A8-89CB-E73D42929C1A}"/>
              </a:ext>
            </a:extLst>
          </p:cNvPr>
          <p:cNvSpPr txBox="1"/>
          <p:nvPr/>
        </p:nvSpPr>
        <p:spPr>
          <a:xfrm>
            <a:off x="55551" y="1013389"/>
            <a:ext cx="11823103" cy="2416046"/>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 Groups that have met or exceeded the overall statewide average are shaded darker. </a:t>
            </a:r>
          </a:p>
          <a:p>
            <a:endParaRPr lang="en-US" dirty="0">
              <a:solidFill>
                <a:srgbClr val="0F1C32"/>
              </a:solidFill>
              <a:latin typeface="Calibri"/>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211134668"/>
              </p:ext>
            </p:extLst>
          </p:nvPr>
        </p:nvGraphicFramePr>
        <p:xfrm>
          <a:off x="135767" y="3996301"/>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Framingham</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96188046"/>
              </p:ext>
            </p:extLst>
          </p:nvPr>
        </p:nvGraphicFramePr>
        <p:xfrm>
          <a:off x="2567343" y="2538142"/>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Framingham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10808" y="562947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D8B99166-A4BF-4970-A7CB-0C7C8739412E}"/>
              </a:ext>
            </a:extLst>
          </p:cNvPr>
          <p:cNvSpPr txBox="1"/>
          <p:nvPr/>
        </p:nvSpPr>
        <p:spPr>
          <a:xfrm>
            <a:off x="174568" y="1114392"/>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791642581"/>
              </p:ext>
            </p:extLst>
          </p:nvPr>
        </p:nvGraphicFramePr>
        <p:xfrm>
          <a:off x="889464" y="2436555"/>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Framingham</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1,946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Framingham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87532"/>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CD63B7EC-2779-4731-9291-09084B37974B}"/>
              </a:ext>
            </a:extLst>
          </p:cNvPr>
          <p:cNvGraphicFramePr>
            <a:graphicFrameLocks noGrp="1"/>
          </p:cNvGraphicFramePr>
          <p:nvPr>
            <p:extLst>
              <p:ext uri="{D42A27DB-BD31-4B8C-83A1-F6EECF244321}">
                <p14:modId xmlns:p14="http://schemas.microsoft.com/office/powerpoint/2010/main" val="1101322793"/>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446235"/>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Framingham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Framingham and whether they have met or exceeded the statewide rate</a:t>
            </a:r>
          </a:p>
          <a:p>
            <a:pPr marL="457200" indent="-457200">
              <a:spcBef>
                <a:spcPts val="600"/>
              </a:spcBef>
              <a:spcAft>
                <a:spcPts val="600"/>
              </a:spcAft>
              <a:buFont typeface="+mj-lt"/>
              <a:buAutoNum type="arabicPeriod"/>
            </a:pPr>
            <a:r>
              <a:rPr lang="en-US" sz="2000" b="1" dirty="0"/>
              <a:t>The percentage of Framingham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Framingham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 – 19 burden</a:t>
            </a:r>
          </a:p>
          <a:p>
            <a:pPr marL="457200" indent="-457200">
              <a:spcBef>
                <a:spcPts val="600"/>
              </a:spcBef>
              <a:spcAft>
                <a:spcPts val="600"/>
              </a:spcAft>
              <a:buFont typeface="+mj-lt"/>
              <a:buAutoNum type="arabicPeriod"/>
            </a:pPr>
            <a:r>
              <a:rPr lang="en-US" sz="2000" b="1" dirty="0"/>
              <a:t>Decrease risk levels from red towards grey in Framingham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420587847"/>
              </p:ext>
            </p:extLst>
          </p:nvPr>
        </p:nvGraphicFramePr>
        <p:xfrm>
          <a:off x="217778" y="1752602"/>
          <a:ext cx="11655094" cy="1595195"/>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13676">
                <a:tc>
                  <a:txBody>
                    <a:bodyPr/>
                    <a:lstStyle/>
                    <a:p>
                      <a:pPr marL="0" marR="0" algn="ctr">
                        <a:spcBef>
                          <a:spcPts val="0"/>
                        </a:spcBef>
                        <a:spcAft>
                          <a:spcPts val="0"/>
                        </a:spcAft>
                      </a:pPr>
                      <a:r>
                        <a:rPr lang="en-US" sz="12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a:t>
                      </a:r>
                      <a:r>
                        <a:rPr lang="en-US" sz="1000" b="1" i="0" u="none" strike="noStrike">
                          <a:solidFill>
                            <a:srgbClr val="000000"/>
                          </a:solidFill>
                          <a:effectLst/>
                          <a:latin typeface="Calibri" panose="020F0502020204030204" pitchFamily="34" charset="0"/>
                        </a:rPr>
                        <a:t>of Population</a:t>
                      </a:r>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200" b="1" dirty="0">
                          <a:solidFill>
                            <a:schemeClr val="tx1"/>
                          </a:solidFill>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74,398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6,473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4,297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11,996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47,521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26519">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Framingham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Framingham</a:t>
            </a:r>
            <a:r>
              <a:rPr lang="en-US" sz="2400" dirty="0"/>
              <a:t> </a:t>
            </a:r>
            <a:r>
              <a:rPr lang="en-US" sz="2400" dirty="0">
                <a:latin typeface="Segoe UI" panose="020B0502040204020203" pitchFamily="34" charset="0"/>
              </a:rPr>
              <a:t>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652378934"/>
              </p:ext>
            </p:extLst>
          </p:nvPr>
        </p:nvGraphicFramePr>
        <p:xfrm>
          <a:off x="1378952" y="3255211"/>
          <a:ext cx="9055735" cy="1125007"/>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3767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l">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24907">
                <a:tc>
                  <a:txBody>
                    <a:bodyPr/>
                    <a:lstStyle/>
                    <a:p>
                      <a:pPr marL="0" marR="0" algn="l">
                        <a:spcBef>
                          <a:spcPts val="0"/>
                        </a:spcBef>
                        <a:spcAft>
                          <a:spcPts val="0"/>
                        </a:spcAft>
                      </a:pPr>
                      <a:r>
                        <a:rPr lang="en-US" sz="1600" b="1" dirty="0">
                          <a:solidFill>
                            <a:schemeClr val="tx1"/>
                          </a:solidFill>
                        </a:rPr>
                        <a:t>Framingham</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32,289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282012">
                <a:tc>
                  <a:txBody>
                    <a:bodyPr/>
                    <a:lstStyle/>
                    <a:p>
                      <a:pPr marL="0" marR="0" algn="l">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84700" y="1221816"/>
            <a:ext cx="11565260"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Framingham</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742950" lvl="1" indent="-285750">
              <a:buFont typeface="Arial" panose="020B0604020202020204" pitchFamily="34" charset="0"/>
              <a:buChar char="•"/>
              <a:defRPr/>
            </a:pPr>
            <a:r>
              <a:rPr lang="en-US" dirty="0">
                <a:solidFill>
                  <a:prstClr val="black"/>
                </a:solidFill>
                <a:latin typeface="Calibri" panose="020F0502020204030204"/>
              </a:rPr>
              <a:t>Framingham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980604239"/>
              </p:ext>
            </p:extLst>
          </p:nvPr>
        </p:nvGraphicFramePr>
        <p:xfrm>
          <a:off x="446109" y="4260754"/>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Framingham</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9,288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11,839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0" y="648235"/>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Framingham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Framingham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Framingham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prstClr val="black"/>
                </a:solidFill>
                <a:latin typeface="Calibri" panose="020F0502020204030204"/>
              </a:rPr>
              <a:t>Framingham</a:t>
            </a:r>
            <a:r>
              <a:rPr lang="en-US" sz="1300" dirty="0">
                <a:solidFill>
                  <a:srgbClr val="0F1C32"/>
                </a:solidFill>
                <a:latin typeface="Calibri"/>
              </a:rPr>
              <a:t>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687549905"/>
              </p:ext>
            </p:extLst>
          </p:nvPr>
        </p:nvGraphicFramePr>
        <p:xfrm>
          <a:off x="2534107" y="283866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Framingham</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21,127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Framingham</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51FE043D-F638-4481-93DC-EDF2A37EAEB2}"/>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Framingham Compared to Statewide as of 3/24/2021  contd.</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1441504699"/>
              </p:ext>
            </p:extLst>
          </p:nvPr>
        </p:nvGraphicFramePr>
        <p:xfrm>
          <a:off x="990601" y="362691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Framingham</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12,388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4,660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75.8%</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832796"/>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FB81833F-1D77-4064-AB00-C733B321CAFE}"/>
              </a:ext>
            </a:extLst>
          </p:cNvPr>
          <p:cNvSpPr txBox="1"/>
          <p:nvPr/>
        </p:nvSpPr>
        <p:spPr>
          <a:xfrm>
            <a:off x="497915" y="1085717"/>
            <a:ext cx="10470611"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285750"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a:t>
            </a:r>
            <a:endParaRPr lang="en-US" sz="1600" b="1" dirty="0">
              <a:solidFill>
                <a:srgbClr val="0F1C32"/>
              </a:solidFill>
              <a:latin typeface="Calibri"/>
            </a:endParaRPr>
          </a:p>
          <a:p>
            <a:pPr marL="800100" lvl="1" indent="-342900">
              <a:buFont typeface="Arial" panose="020B0604020202020204" pitchFamily="34" charset="0"/>
              <a:buChar char="•"/>
            </a:pPr>
            <a:r>
              <a:rPr lang="en-US" sz="2000" b="1" dirty="0">
                <a:solidFill>
                  <a:srgbClr val="5B9BD5">
                    <a:lumMod val="75000"/>
                  </a:srgbClr>
                </a:solidFill>
                <a:latin typeface="Calibri"/>
              </a:rPr>
              <a:t>19.7% </a:t>
            </a:r>
            <a:r>
              <a:rPr lang="en-US" sz="1600" b="1" dirty="0">
                <a:solidFill>
                  <a:srgbClr val="0F1C32"/>
                </a:solidFill>
                <a:latin typeface="Calibri"/>
              </a:rPr>
              <a:t>for ages 0-64</a:t>
            </a:r>
            <a:endParaRPr lang="en-US" sz="2000" b="1" dirty="0">
              <a:solidFill>
                <a:srgbClr val="5B9BD5">
                  <a:lumMod val="75000"/>
                </a:srgbClr>
              </a:solidFill>
              <a:latin typeface="Calibri"/>
            </a:endParaRPr>
          </a:p>
          <a:p>
            <a:pPr marL="800100" lvl="1"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800100" lvl="1"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848687609"/>
              </p:ext>
            </p:extLst>
          </p:nvPr>
        </p:nvGraphicFramePr>
        <p:xfrm>
          <a:off x="87097" y="4138792"/>
          <a:ext cx="12057286" cy="1381856"/>
        </p:xfrm>
        <a:graphic>
          <a:graphicData uri="http://schemas.openxmlformats.org/drawingml/2006/table">
            <a:tbl>
              <a:tblPr firstRow="1" firstCol="1" bandRow="1">
                <a:tableStyleId>{5C22544A-7EE6-4342-B048-85BDC9FD1C3A}</a:tableStyleId>
              </a:tblPr>
              <a:tblGrid>
                <a:gridCol w="1112434">
                  <a:extLst>
                    <a:ext uri="{9D8B030D-6E8A-4147-A177-3AD203B41FA5}">
                      <a16:colId xmlns:a16="http://schemas.microsoft.com/office/drawing/2014/main" val="4075951014"/>
                    </a:ext>
                  </a:extLst>
                </a:gridCol>
                <a:gridCol w="546741">
                  <a:extLst>
                    <a:ext uri="{9D8B030D-6E8A-4147-A177-3AD203B41FA5}">
                      <a16:colId xmlns:a16="http://schemas.microsoft.com/office/drawing/2014/main" val="3719797945"/>
                    </a:ext>
                  </a:extLst>
                </a:gridCol>
                <a:gridCol w="847477">
                  <a:extLst>
                    <a:ext uri="{9D8B030D-6E8A-4147-A177-3AD203B41FA5}">
                      <a16:colId xmlns:a16="http://schemas.microsoft.com/office/drawing/2014/main" val="2111895905"/>
                    </a:ext>
                  </a:extLst>
                </a:gridCol>
                <a:gridCol w="611683">
                  <a:extLst>
                    <a:ext uri="{9D8B030D-6E8A-4147-A177-3AD203B41FA5}">
                      <a16:colId xmlns:a16="http://schemas.microsoft.com/office/drawing/2014/main" val="1228260744"/>
                    </a:ext>
                  </a:extLst>
                </a:gridCol>
                <a:gridCol w="878138">
                  <a:extLst>
                    <a:ext uri="{9D8B030D-6E8A-4147-A177-3AD203B41FA5}">
                      <a16:colId xmlns:a16="http://schemas.microsoft.com/office/drawing/2014/main" val="3870552715"/>
                    </a:ext>
                  </a:extLst>
                </a:gridCol>
                <a:gridCol w="473488">
                  <a:extLst>
                    <a:ext uri="{9D8B030D-6E8A-4147-A177-3AD203B41FA5}">
                      <a16:colId xmlns:a16="http://schemas.microsoft.com/office/drawing/2014/main" val="2196486683"/>
                    </a:ext>
                  </a:extLst>
                </a:gridCol>
                <a:gridCol w="857705">
                  <a:extLst>
                    <a:ext uri="{9D8B030D-6E8A-4147-A177-3AD203B41FA5}">
                      <a16:colId xmlns:a16="http://schemas.microsoft.com/office/drawing/2014/main" val="2808071338"/>
                    </a:ext>
                  </a:extLst>
                </a:gridCol>
                <a:gridCol w="503077">
                  <a:extLst>
                    <a:ext uri="{9D8B030D-6E8A-4147-A177-3AD203B41FA5}">
                      <a16:colId xmlns:a16="http://schemas.microsoft.com/office/drawing/2014/main" val="2266782108"/>
                    </a:ext>
                  </a:extLst>
                </a:gridCol>
                <a:gridCol w="816469">
                  <a:extLst>
                    <a:ext uri="{9D8B030D-6E8A-4147-A177-3AD203B41FA5}">
                      <a16:colId xmlns:a16="http://schemas.microsoft.com/office/drawing/2014/main" val="1400057223"/>
                    </a:ext>
                  </a:extLst>
                </a:gridCol>
                <a:gridCol w="577302">
                  <a:extLst>
                    <a:ext uri="{9D8B030D-6E8A-4147-A177-3AD203B41FA5}">
                      <a16:colId xmlns:a16="http://schemas.microsoft.com/office/drawing/2014/main" val="607151320"/>
                    </a:ext>
                  </a:extLst>
                </a:gridCol>
                <a:gridCol w="832965">
                  <a:extLst>
                    <a:ext uri="{9D8B030D-6E8A-4147-A177-3AD203B41FA5}">
                      <a16:colId xmlns:a16="http://schemas.microsoft.com/office/drawing/2014/main" val="1732447710"/>
                    </a:ext>
                  </a:extLst>
                </a:gridCol>
                <a:gridCol w="589221">
                  <a:extLst>
                    <a:ext uri="{9D8B030D-6E8A-4147-A177-3AD203B41FA5}">
                      <a16:colId xmlns:a16="http://schemas.microsoft.com/office/drawing/2014/main" val="1497268532"/>
                    </a:ext>
                  </a:extLst>
                </a:gridCol>
                <a:gridCol w="722077">
                  <a:extLst>
                    <a:ext uri="{9D8B030D-6E8A-4147-A177-3AD203B41FA5}">
                      <a16:colId xmlns:a16="http://schemas.microsoft.com/office/drawing/2014/main" val="743602275"/>
                    </a:ext>
                  </a:extLst>
                </a:gridCol>
                <a:gridCol w="772609">
                  <a:extLst>
                    <a:ext uri="{9D8B030D-6E8A-4147-A177-3AD203B41FA5}">
                      <a16:colId xmlns:a16="http://schemas.microsoft.com/office/drawing/2014/main" val="1994207196"/>
                    </a:ext>
                  </a:extLst>
                </a:gridCol>
                <a:gridCol w="824716">
                  <a:extLst>
                    <a:ext uri="{9D8B030D-6E8A-4147-A177-3AD203B41FA5}">
                      <a16:colId xmlns:a16="http://schemas.microsoft.com/office/drawing/2014/main" val="3921377560"/>
                    </a:ext>
                  </a:extLst>
                </a:gridCol>
                <a:gridCol w="581114">
                  <a:extLst>
                    <a:ext uri="{9D8B030D-6E8A-4147-A177-3AD203B41FA5}">
                      <a16:colId xmlns:a16="http://schemas.microsoft.com/office/drawing/2014/main" val="3578839088"/>
                    </a:ext>
                  </a:extLst>
                </a:gridCol>
                <a:gridCol w="510070">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Framingham</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532286388"/>
              </p:ext>
            </p:extLst>
          </p:nvPr>
        </p:nvGraphicFramePr>
        <p:xfrm>
          <a:off x="2498122" y="2333838"/>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Framingham</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12,108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8,841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Framingham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723435"/>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A3C85CEE-335E-4F4E-8708-D12D1F757DAB}"/>
              </a:ext>
            </a:extLst>
          </p:cNvPr>
          <p:cNvSpPr txBox="1"/>
          <p:nvPr/>
        </p:nvSpPr>
        <p:spPr>
          <a:xfrm>
            <a:off x="110866" y="921688"/>
            <a:ext cx="11559311" cy="157735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62262C4-0DF0-4380-B7A2-7283DF649D3D}"/>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8548</TotalTime>
  <Words>3570</Words>
  <Application>Microsoft Office PowerPoint</Application>
  <PresentationFormat>Widescreen</PresentationFormat>
  <Paragraphs>769</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framingham</vt:lpstr>
      <vt:lpstr>Framingham – Benchmarks</vt:lpstr>
      <vt:lpstr>PowerPoint Presentation</vt:lpstr>
      <vt:lpstr>Vaccine Administration </vt:lpstr>
      <vt:lpstr>Total Doses and Dose Administration Rate/100,000 Population  for Framingham Compared to Statewide as of 3/24/2021</vt:lpstr>
      <vt:lpstr>Count and Percentage of Population for First Dose, Partially, and Fully Vaccinated for Framingham Compared to Statewide as of 3/24/2021</vt:lpstr>
      <vt:lpstr>First Dose</vt:lpstr>
      <vt:lpstr>Counts and Percentages of Population with a First Dose by Demographics for Framingham Compared to Statewide as of 3/24/2021  contd.</vt:lpstr>
      <vt:lpstr>Counts and Percentages of Population with a First Dose by Demographics for Framingham Compared to Statewide as of 3/24/2021 </vt:lpstr>
      <vt:lpstr>Partially vaccinated</vt:lpstr>
      <vt:lpstr>Counts and Percentages of Population Partially Vaccinated by Demographics for Framingham Compared to Statewide as of 3/24/2021 contd.</vt:lpstr>
      <vt:lpstr>Counts and Percentages of Population Partially Vaccinated by Demographics for Framingham Compared to Statewide as of 3/24/2021</vt:lpstr>
      <vt:lpstr>Fully vaccinated</vt:lpstr>
      <vt:lpstr>Counts and Percentages of Population Fully Vaccinated by Demographics for Framingham Compared to Statewide as of 3/24/2021 contd. </vt:lpstr>
      <vt:lpstr>Counts and Percentages of Population Fully Vaccinated by Demographics for Framingham Compared to Statewide as of 3/24/2021</vt:lpstr>
      <vt:lpstr>Missing Race/Ethnicity Count and Percentage of Population Vaccinated for Framingham Compared to Statewide as of 3/24/2021</vt:lpstr>
      <vt:lpstr>City/Town COVID-19 Burden </vt:lpstr>
      <vt:lpstr>COVID-19 Case Counts and Rates for 20 Prioritized Communities</vt:lpstr>
      <vt:lpstr>Background </vt:lpstr>
      <vt:lpstr> Profile of Framingham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397</cp:revision>
  <dcterms:created xsi:type="dcterms:W3CDTF">2021-02-06T16:00:27Z</dcterms:created>
  <dcterms:modified xsi:type="dcterms:W3CDTF">2021-03-25T19:44:39Z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