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2"/>
  </p:notesMasterIdLst>
  <p:handoutMasterIdLst>
    <p:handoutMasterId r:id="rId43"/>
  </p:handoutMasterIdLst>
  <p:sldIdLst>
    <p:sldId id="256" r:id="rId2"/>
    <p:sldId id="957" r:id="rId3"/>
    <p:sldId id="961" r:id="rId4"/>
    <p:sldId id="266" r:id="rId5"/>
    <p:sldId id="965" r:id="rId6"/>
    <p:sldId id="267" r:id="rId7"/>
    <p:sldId id="288" r:id="rId8"/>
    <p:sldId id="972" r:id="rId9"/>
    <p:sldId id="974" r:id="rId10"/>
    <p:sldId id="975" r:id="rId11"/>
    <p:sldId id="976" r:id="rId12"/>
    <p:sldId id="977" r:id="rId13"/>
    <p:sldId id="978" r:id="rId14"/>
    <p:sldId id="967" r:id="rId15"/>
    <p:sldId id="948" r:id="rId16"/>
    <p:sldId id="268" r:id="rId17"/>
    <p:sldId id="274" r:id="rId18"/>
    <p:sldId id="295" r:id="rId19"/>
    <p:sldId id="924" r:id="rId20"/>
    <p:sldId id="966" r:id="rId21"/>
    <p:sldId id="901" r:id="rId22"/>
    <p:sldId id="921" r:id="rId23"/>
    <p:sldId id="938" r:id="rId24"/>
    <p:sldId id="940" r:id="rId25"/>
    <p:sldId id="939" r:id="rId26"/>
    <p:sldId id="920" r:id="rId27"/>
    <p:sldId id="968" r:id="rId28"/>
    <p:sldId id="969" r:id="rId29"/>
    <p:sldId id="953" r:id="rId30"/>
    <p:sldId id="956" r:id="rId31"/>
    <p:sldId id="979" r:id="rId32"/>
    <p:sldId id="980" r:id="rId33"/>
    <p:sldId id="981" r:id="rId34"/>
    <p:sldId id="982" r:id="rId35"/>
    <p:sldId id="906" r:id="rId36"/>
    <p:sldId id="954" r:id="rId37"/>
    <p:sldId id="983" r:id="rId38"/>
    <p:sldId id="955" r:id="rId39"/>
    <p:sldId id="984" r:id="rId40"/>
    <p:sldId id="985" r:id="rId4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8697"/>
    <a:srgbClr val="DEE2E6"/>
    <a:srgbClr val="9AAAB7"/>
    <a:srgbClr val="7030A0"/>
    <a:srgbClr val="FF0000"/>
    <a:srgbClr val="008000"/>
    <a:srgbClr val="FF9933"/>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7" autoAdjust="0"/>
    <p:restoredTop sz="96416" autoAdjust="0"/>
  </p:normalViewPr>
  <p:slideViewPr>
    <p:cSldViewPr showGuides="1">
      <p:cViewPr varScale="1">
        <p:scale>
          <a:sx n="83" d="100"/>
          <a:sy n="83" d="100"/>
        </p:scale>
        <p:origin x="96" y="348"/>
      </p:cViewPr>
      <p:guideLst>
        <p:guide orient="horz" pos="2160"/>
        <p:guide pos="3839"/>
        <p:guide pos="1007"/>
      </p:guideLst>
    </p:cSldViewPr>
  </p:slideViewPr>
  <p:notesTextViewPr>
    <p:cViewPr>
      <p:scale>
        <a:sx n="3" d="2"/>
        <a:sy n="3" d="2"/>
      </p:scale>
      <p:origin x="0" y="0"/>
    </p:cViewPr>
  </p:notesTextViewPr>
  <p:sorterViewPr>
    <p:cViewPr>
      <p:scale>
        <a:sx n="110" d="100"/>
        <a:sy n="110" d="100"/>
      </p:scale>
      <p:origin x="0" y="-2922"/>
    </p:cViewPr>
  </p:sorter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957521-84CE-426F-81E5-1CCAC30D26A4}" type="doc">
      <dgm:prSet loTypeId="urn:microsoft.com/office/officeart/2005/8/layout/pyramid1" loCatId="pyramid" qsTypeId="urn:microsoft.com/office/officeart/2005/8/quickstyle/simple1" qsCatId="simple" csTypeId="urn:microsoft.com/office/officeart/2005/8/colors/accent1_3" csCatId="accent1" phldr="1"/>
      <dgm:spPr/>
      <dgm:t>
        <a:bodyPr/>
        <a:lstStyle/>
        <a:p>
          <a:endParaRPr lang="en-US"/>
        </a:p>
      </dgm:t>
    </dgm:pt>
    <dgm:pt modelId="{1A7D61B6-35B9-4A43-BE7F-74738D4C0C36}">
      <dgm:prSet phldrT="[Text]" custT="1"/>
      <dgm:spPr/>
      <dgm:t>
        <a:bodyPr/>
        <a:lstStyle/>
        <a:p>
          <a:r>
            <a:rPr lang="en-US" sz="2400" dirty="0"/>
            <a:t>ISO/IEC 17025 or 17020</a:t>
          </a:r>
        </a:p>
      </dgm:t>
    </dgm:pt>
    <dgm:pt modelId="{E89B4A97-4945-4E40-A7D4-FF57A4C7C23A}" type="parTrans" cxnId="{60749C52-C734-4B8B-95B6-D7AD1EB079B7}">
      <dgm:prSet/>
      <dgm:spPr/>
      <dgm:t>
        <a:bodyPr/>
        <a:lstStyle/>
        <a:p>
          <a:endParaRPr lang="en-US"/>
        </a:p>
      </dgm:t>
    </dgm:pt>
    <dgm:pt modelId="{69E121E3-955E-4857-800A-0C3847576CE6}" type="sibTrans" cxnId="{60749C52-C734-4B8B-95B6-D7AD1EB079B7}">
      <dgm:prSet/>
      <dgm:spPr/>
      <dgm:t>
        <a:bodyPr/>
        <a:lstStyle/>
        <a:p>
          <a:endParaRPr lang="en-US"/>
        </a:p>
      </dgm:t>
    </dgm:pt>
    <dgm:pt modelId="{09A16BB7-C4AE-4487-81F6-C65EE35FE8ED}">
      <dgm:prSet phldrT="[Text]" custT="1"/>
      <dgm:spPr/>
      <dgm:t>
        <a:bodyPr/>
        <a:lstStyle/>
        <a:p>
          <a:r>
            <a:rPr lang="en-US" sz="2800" dirty="0"/>
            <a:t>AB Specific Requirements</a:t>
          </a:r>
        </a:p>
      </dgm:t>
    </dgm:pt>
    <dgm:pt modelId="{106EE347-CEAB-4B12-B9F4-2822EC4D27E5}" type="parTrans" cxnId="{DE2E17CC-FCC9-4AC5-9C53-ED7441AE6C26}">
      <dgm:prSet/>
      <dgm:spPr/>
      <dgm:t>
        <a:bodyPr/>
        <a:lstStyle/>
        <a:p>
          <a:endParaRPr lang="en-US"/>
        </a:p>
      </dgm:t>
    </dgm:pt>
    <dgm:pt modelId="{42F9084D-3C4E-4FF1-A6A1-9694AABCBC00}" type="sibTrans" cxnId="{DE2E17CC-FCC9-4AC5-9C53-ED7441AE6C26}">
      <dgm:prSet/>
      <dgm:spPr/>
      <dgm:t>
        <a:bodyPr/>
        <a:lstStyle/>
        <a:p>
          <a:endParaRPr lang="en-US"/>
        </a:p>
      </dgm:t>
    </dgm:pt>
    <dgm:pt modelId="{1B536D50-A2D1-43B7-9EFE-3E239662E191}">
      <dgm:prSet phldrT="[Text]" custT="1"/>
      <dgm:spPr/>
      <dgm:t>
        <a:bodyPr/>
        <a:lstStyle/>
        <a:p>
          <a:r>
            <a:rPr lang="en-US" sz="2800" dirty="0"/>
            <a:t>Amplification Documents</a:t>
          </a:r>
        </a:p>
      </dgm:t>
    </dgm:pt>
    <dgm:pt modelId="{9B39E5B8-4769-4A61-A344-3703513072C6}" type="parTrans" cxnId="{BA21B0EB-35EA-42B3-B7D1-A4EBD3A0161F}">
      <dgm:prSet/>
      <dgm:spPr/>
      <dgm:t>
        <a:bodyPr/>
        <a:lstStyle/>
        <a:p>
          <a:endParaRPr lang="en-US"/>
        </a:p>
      </dgm:t>
    </dgm:pt>
    <dgm:pt modelId="{D3915A48-4F2D-44E2-9AF7-5D3A0416C782}" type="sibTrans" cxnId="{BA21B0EB-35EA-42B3-B7D1-A4EBD3A0161F}">
      <dgm:prSet/>
      <dgm:spPr/>
      <dgm:t>
        <a:bodyPr/>
        <a:lstStyle/>
        <a:p>
          <a:endParaRPr lang="en-US"/>
        </a:p>
      </dgm:t>
    </dgm:pt>
    <dgm:pt modelId="{6BADD0E0-BD3B-4171-A3BD-069FF7598A6B}">
      <dgm:prSet phldrT="[Text]" custT="1"/>
      <dgm:spPr/>
      <dgm:t>
        <a:bodyPr/>
        <a:lstStyle/>
        <a:p>
          <a:r>
            <a:rPr lang="en-US" sz="2800" dirty="0"/>
            <a:t>Laboratory’s Policy and Procedure manuals</a:t>
          </a:r>
        </a:p>
      </dgm:t>
    </dgm:pt>
    <dgm:pt modelId="{C5DBF952-46B9-4A59-8DDE-9E69EFD3130C}" type="parTrans" cxnId="{DCC3D208-D5FA-43B9-848B-39E66514C627}">
      <dgm:prSet/>
      <dgm:spPr/>
      <dgm:t>
        <a:bodyPr/>
        <a:lstStyle/>
        <a:p>
          <a:endParaRPr lang="en-US"/>
        </a:p>
      </dgm:t>
    </dgm:pt>
    <dgm:pt modelId="{526300A7-3C4E-4BE5-B8CD-BCC863FEDB7B}" type="sibTrans" cxnId="{DCC3D208-D5FA-43B9-848B-39E66514C627}">
      <dgm:prSet/>
      <dgm:spPr/>
      <dgm:t>
        <a:bodyPr/>
        <a:lstStyle/>
        <a:p>
          <a:endParaRPr lang="en-US"/>
        </a:p>
      </dgm:t>
    </dgm:pt>
    <dgm:pt modelId="{41A15686-687A-4099-B5C3-A8469E4E9FBE}" type="pres">
      <dgm:prSet presAssocID="{90957521-84CE-426F-81E5-1CCAC30D26A4}" presName="Name0" presStyleCnt="0">
        <dgm:presLayoutVars>
          <dgm:dir/>
          <dgm:animLvl val="lvl"/>
          <dgm:resizeHandles val="exact"/>
        </dgm:presLayoutVars>
      </dgm:prSet>
      <dgm:spPr/>
    </dgm:pt>
    <dgm:pt modelId="{27B88B6C-EA9C-4803-BA06-F161FD6F2265}" type="pres">
      <dgm:prSet presAssocID="{1A7D61B6-35B9-4A43-BE7F-74738D4C0C36}" presName="Name8" presStyleCnt="0"/>
      <dgm:spPr/>
    </dgm:pt>
    <dgm:pt modelId="{AF3E1414-97BA-4CBC-8552-9E785E857A64}" type="pres">
      <dgm:prSet presAssocID="{1A7D61B6-35B9-4A43-BE7F-74738D4C0C36}" presName="level" presStyleLbl="node1" presStyleIdx="0" presStyleCnt="4">
        <dgm:presLayoutVars>
          <dgm:chMax val="1"/>
          <dgm:bulletEnabled val="1"/>
        </dgm:presLayoutVars>
      </dgm:prSet>
      <dgm:spPr/>
    </dgm:pt>
    <dgm:pt modelId="{2F6E6B68-EA93-4AA3-88FF-714D88F69D1C}" type="pres">
      <dgm:prSet presAssocID="{1A7D61B6-35B9-4A43-BE7F-74738D4C0C36}" presName="levelTx" presStyleLbl="revTx" presStyleIdx="0" presStyleCnt="0">
        <dgm:presLayoutVars>
          <dgm:chMax val="1"/>
          <dgm:bulletEnabled val="1"/>
        </dgm:presLayoutVars>
      </dgm:prSet>
      <dgm:spPr/>
    </dgm:pt>
    <dgm:pt modelId="{F94EB05D-CDFF-42CF-A9D1-93FDEF2B318B}" type="pres">
      <dgm:prSet presAssocID="{09A16BB7-C4AE-4487-81F6-C65EE35FE8ED}" presName="Name8" presStyleCnt="0"/>
      <dgm:spPr/>
    </dgm:pt>
    <dgm:pt modelId="{2314FB68-3BD6-48FE-8E9A-7778B9565541}" type="pres">
      <dgm:prSet presAssocID="{09A16BB7-C4AE-4487-81F6-C65EE35FE8ED}" presName="level" presStyleLbl="node1" presStyleIdx="1" presStyleCnt="4">
        <dgm:presLayoutVars>
          <dgm:chMax val="1"/>
          <dgm:bulletEnabled val="1"/>
        </dgm:presLayoutVars>
      </dgm:prSet>
      <dgm:spPr/>
    </dgm:pt>
    <dgm:pt modelId="{6C412309-D0E6-4731-B6F3-892D6FFD2535}" type="pres">
      <dgm:prSet presAssocID="{09A16BB7-C4AE-4487-81F6-C65EE35FE8ED}" presName="levelTx" presStyleLbl="revTx" presStyleIdx="0" presStyleCnt="0">
        <dgm:presLayoutVars>
          <dgm:chMax val="1"/>
          <dgm:bulletEnabled val="1"/>
        </dgm:presLayoutVars>
      </dgm:prSet>
      <dgm:spPr/>
    </dgm:pt>
    <dgm:pt modelId="{4B5AEF63-7248-4943-9F92-AA529B106B65}" type="pres">
      <dgm:prSet presAssocID="{1B536D50-A2D1-43B7-9EFE-3E239662E191}" presName="Name8" presStyleCnt="0"/>
      <dgm:spPr/>
    </dgm:pt>
    <dgm:pt modelId="{19584EC7-0B5A-45CE-8CA5-A5546208E75C}" type="pres">
      <dgm:prSet presAssocID="{1B536D50-A2D1-43B7-9EFE-3E239662E191}" presName="level" presStyleLbl="node1" presStyleIdx="2" presStyleCnt="4">
        <dgm:presLayoutVars>
          <dgm:chMax val="1"/>
          <dgm:bulletEnabled val="1"/>
        </dgm:presLayoutVars>
      </dgm:prSet>
      <dgm:spPr/>
    </dgm:pt>
    <dgm:pt modelId="{F9873133-5ECA-420B-A959-B653A0D02021}" type="pres">
      <dgm:prSet presAssocID="{1B536D50-A2D1-43B7-9EFE-3E239662E191}" presName="levelTx" presStyleLbl="revTx" presStyleIdx="0" presStyleCnt="0">
        <dgm:presLayoutVars>
          <dgm:chMax val="1"/>
          <dgm:bulletEnabled val="1"/>
        </dgm:presLayoutVars>
      </dgm:prSet>
      <dgm:spPr/>
    </dgm:pt>
    <dgm:pt modelId="{CB0509D0-F892-4615-9009-25D653B8CC2D}" type="pres">
      <dgm:prSet presAssocID="{6BADD0E0-BD3B-4171-A3BD-069FF7598A6B}" presName="Name8" presStyleCnt="0"/>
      <dgm:spPr/>
    </dgm:pt>
    <dgm:pt modelId="{FBC7EC33-7108-4D07-BE59-8A76085DE964}" type="pres">
      <dgm:prSet presAssocID="{6BADD0E0-BD3B-4171-A3BD-069FF7598A6B}" presName="level" presStyleLbl="node1" presStyleIdx="3" presStyleCnt="4">
        <dgm:presLayoutVars>
          <dgm:chMax val="1"/>
          <dgm:bulletEnabled val="1"/>
        </dgm:presLayoutVars>
      </dgm:prSet>
      <dgm:spPr/>
    </dgm:pt>
    <dgm:pt modelId="{A417158A-40B2-45E2-B430-9827BF180FD7}" type="pres">
      <dgm:prSet presAssocID="{6BADD0E0-BD3B-4171-A3BD-069FF7598A6B}" presName="levelTx" presStyleLbl="revTx" presStyleIdx="0" presStyleCnt="0">
        <dgm:presLayoutVars>
          <dgm:chMax val="1"/>
          <dgm:bulletEnabled val="1"/>
        </dgm:presLayoutVars>
      </dgm:prSet>
      <dgm:spPr/>
    </dgm:pt>
  </dgm:ptLst>
  <dgm:cxnLst>
    <dgm:cxn modelId="{DCC3D208-D5FA-43B9-848B-39E66514C627}" srcId="{90957521-84CE-426F-81E5-1CCAC30D26A4}" destId="{6BADD0E0-BD3B-4171-A3BD-069FF7598A6B}" srcOrd="3" destOrd="0" parTransId="{C5DBF952-46B9-4A59-8DDE-9E69EFD3130C}" sibTransId="{526300A7-3C4E-4BE5-B8CD-BCC863FEDB7B}"/>
    <dgm:cxn modelId="{AB9B5711-51F3-40D7-AF76-4D174D185F49}" type="presOf" srcId="{09A16BB7-C4AE-4487-81F6-C65EE35FE8ED}" destId="{2314FB68-3BD6-48FE-8E9A-7778B9565541}" srcOrd="0" destOrd="0" presId="urn:microsoft.com/office/officeart/2005/8/layout/pyramid1"/>
    <dgm:cxn modelId="{FC5ECE12-4D11-4305-9EF2-A81CE4166A84}" type="presOf" srcId="{1A7D61B6-35B9-4A43-BE7F-74738D4C0C36}" destId="{2F6E6B68-EA93-4AA3-88FF-714D88F69D1C}" srcOrd="1" destOrd="0" presId="urn:microsoft.com/office/officeart/2005/8/layout/pyramid1"/>
    <dgm:cxn modelId="{88CEF114-176A-4665-8424-899B92EBF43C}" type="presOf" srcId="{6BADD0E0-BD3B-4171-A3BD-069FF7598A6B}" destId="{FBC7EC33-7108-4D07-BE59-8A76085DE964}" srcOrd="0" destOrd="0" presId="urn:microsoft.com/office/officeart/2005/8/layout/pyramid1"/>
    <dgm:cxn modelId="{CF3D1318-41A5-414F-96CA-CF8B0A15EE19}" type="presOf" srcId="{1B536D50-A2D1-43B7-9EFE-3E239662E191}" destId="{F9873133-5ECA-420B-A959-B653A0D02021}" srcOrd="1" destOrd="0" presId="urn:microsoft.com/office/officeart/2005/8/layout/pyramid1"/>
    <dgm:cxn modelId="{D4AB1F19-FBF8-4C0F-8379-322758CDD7F7}" type="presOf" srcId="{6BADD0E0-BD3B-4171-A3BD-069FF7598A6B}" destId="{A417158A-40B2-45E2-B430-9827BF180FD7}" srcOrd="1" destOrd="0" presId="urn:microsoft.com/office/officeart/2005/8/layout/pyramid1"/>
    <dgm:cxn modelId="{70A78320-F4A0-4DBF-B66C-69D7300F9857}" type="presOf" srcId="{09A16BB7-C4AE-4487-81F6-C65EE35FE8ED}" destId="{6C412309-D0E6-4731-B6F3-892D6FFD2535}" srcOrd="1" destOrd="0" presId="urn:microsoft.com/office/officeart/2005/8/layout/pyramid1"/>
    <dgm:cxn modelId="{C0E69B28-5AE1-4829-B88C-B5632915DCE3}" type="presOf" srcId="{1B536D50-A2D1-43B7-9EFE-3E239662E191}" destId="{19584EC7-0B5A-45CE-8CA5-A5546208E75C}" srcOrd="0" destOrd="0" presId="urn:microsoft.com/office/officeart/2005/8/layout/pyramid1"/>
    <dgm:cxn modelId="{60749C52-C734-4B8B-95B6-D7AD1EB079B7}" srcId="{90957521-84CE-426F-81E5-1CCAC30D26A4}" destId="{1A7D61B6-35B9-4A43-BE7F-74738D4C0C36}" srcOrd="0" destOrd="0" parTransId="{E89B4A97-4945-4E40-A7D4-FF57A4C7C23A}" sibTransId="{69E121E3-955E-4857-800A-0C3847576CE6}"/>
    <dgm:cxn modelId="{18CFD1C7-25FF-4962-9117-F940E615CB26}" type="presOf" srcId="{90957521-84CE-426F-81E5-1CCAC30D26A4}" destId="{41A15686-687A-4099-B5C3-A8469E4E9FBE}" srcOrd="0" destOrd="0" presId="urn:microsoft.com/office/officeart/2005/8/layout/pyramid1"/>
    <dgm:cxn modelId="{DE2E17CC-FCC9-4AC5-9C53-ED7441AE6C26}" srcId="{90957521-84CE-426F-81E5-1CCAC30D26A4}" destId="{09A16BB7-C4AE-4487-81F6-C65EE35FE8ED}" srcOrd="1" destOrd="0" parTransId="{106EE347-CEAB-4B12-B9F4-2822EC4D27E5}" sibTransId="{42F9084D-3C4E-4FF1-A6A1-9694AABCBC00}"/>
    <dgm:cxn modelId="{90B197CF-49A3-40E6-9052-E0C1B41A4258}" type="presOf" srcId="{1A7D61B6-35B9-4A43-BE7F-74738D4C0C36}" destId="{AF3E1414-97BA-4CBC-8552-9E785E857A64}" srcOrd="0" destOrd="0" presId="urn:microsoft.com/office/officeart/2005/8/layout/pyramid1"/>
    <dgm:cxn modelId="{BA21B0EB-35EA-42B3-B7D1-A4EBD3A0161F}" srcId="{90957521-84CE-426F-81E5-1CCAC30D26A4}" destId="{1B536D50-A2D1-43B7-9EFE-3E239662E191}" srcOrd="2" destOrd="0" parTransId="{9B39E5B8-4769-4A61-A344-3703513072C6}" sibTransId="{D3915A48-4F2D-44E2-9AF7-5D3A0416C782}"/>
    <dgm:cxn modelId="{F918A312-CBED-4D37-A1D0-2DB35379837E}" type="presParOf" srcId="{41A15686-687A-4099-B5C3-A8469E4E9FBE}" destId="{27B88B6C-EA9C-4803-BA06-F161FD6F2265}" srcOrd="0" destOrd="0" presId="urn:microsoft.com/office/officeart/2005/8/layout/pyramid1"/>
    <dgm:cxn modelId="{71B98AA6-F641-4CCD-922E-AECDE81417B5}" type="presParOf" srcId="{27B88B6C-EA9C-4803-BA06-F161FD6F2265}" destId="{AF3E1414-97BA-4CBC-8552-9E785E857A64}" srcOrd="0" destOrd="0" presId="urn:microsoft.com/office/officeart/2005/8/layout/pyramid1"/>
    <dgm:cxn modelId="{DB4DDDEF-ADDE-4B8E-AE2E-EDB158C433DF}" type="presParOf" srcId="{27B88B6C-EA9C-4803-BA06-F161FD6F2265}" destId="{2F6E6B68-EA93-4AA3-88FF-714D88F69D1C}" srcOrd="1" destOrd="0" presId="urn:microsoft.com/office/officeart/2005/8/layout/pyramid1"/>
    <dgm:cxn modelId="{E4823314-F197-43AA-AF48-A1A79FA1F872}" type="presParOf" srcId="{41A15686-687A-4099-B5C3-A8469E4E9FBE}" destId="{F94EB05D-CDFF-42CF-A9D1-93FDEF2B318B}" srcOrd="1" destOrd="0" presId="urn:microsoft.com/office/officeart/2005/8/layout/pyramid1"/>
    <dgm:cxn modelId="{A41ACDB3-6090-4B3F-8681-A4BA529CF8BC}" type="presParOf" srcId="{F94EB05D-CDFF-42CF-A9D1-93FDEF2B318B}" destId="{2314FB68-3BD6-48FE-8E9A-7778B9565541}" srcOrd="0" destOrd="0" presId="urn:microsoft.com/office/officeart/2005/8/layout/pyramid1"/>
    <dgm:cxn modelId="{0B52AC43-404F-4254-9ADD-E4D83A88D30A}" type="presParOf" srcId="{F94EB05D-CDFF-42CF-A9D1-93FDEF2B318B}" destId="{6C412309-D0E6-4731-B6F3-892D6FFD2535}" srcOrd="1" destOrd="0" presId="urn:microsoft.com/office/officeart/2005/8/layout/pyramid1"/>
    <dgm:cxn modelId="{8822724F-75EF-40E5-91A4-B70E95829016}" type="presParOf" srcId="{41A15686-687A-4099-B5C3-A8469E4E9FBE}" destId="{4B5AEF63-7248-4943-9F92-AA529B106B65}" srcOrd="2" destOrd="0" presId="urn:microsoft.com/office/officeart/2005/8/layout/pyramid1"/>
    <dgm:cxn modelId="{9AD0605F-F4A6-4F21-9ADD-A7A3EEFC361F}" type="presParOf" srcId="{4B5AEF63-7248-4943-9F92-AA529B106B65}" destId="{19584EC7-0B5A-45CE-8CA5-A5546208E75C}" srcOrd="0" destOrd="0" presId="urn:microsoft.com/office/officeart/2005/8/layout/pyramid1"/>
    <dgm:cxn modelId="{714A293E-4E68-4216-8FD6-238B7D70C1C4}" type="presParOf" srcId="{4B5AEF63-7248-4943-9F92-AA529B106B65}" destId="{F9873133-5ECA-420B-A959-B653A0D02021}" srcOrd="1" destOrd="0" presId="urn:microsoft.com/office/officeart/2005/8/layout/pyramid1"/>
    <dgm:cxn modelId="{90442D7E-D646-4153-AAC2-2B1D74865DEE}" type="presParOf" srcId="{41A15686-687A-4099-B5C3-A8469E4E9FBE}" destId="{CB0509D0-F892-4615-9009-25D653B8CC2D}" srcOrd="3" destOrd="0" presId="urn:microsoft.com/office/officeart/2005/8/layout/pyramid1"/>
    <dgm:cxn modelId="{B2DC1B9E-0C7C-4B65-B4AF-558383A91224}" type="presParOf" srcId="{CB0509D0-F892-4615-9009-25D653B8CC2D}" destId="{FBC7EC33-7108-4D07-BE59-8A76085DE964}" srcOrd="0" destOrd="0" presId="urn:microsoft.com/office/officeart/2005/8/layout/pyramid1"/>
    <dgm:cxn modelId="{5FF4A9FE-EE74-4D43-ADBC-D20BEC5D5B46}" type="presParOf" srcId="{CB0509D0-F892-4615-9009-25D653B8CC2D}" destId="{A417158A-40B2-45E2-B430-9827BF180FD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957521-84CE-426F-81E5-1CCAC30D26A4}" type="doc">
      <dgm:prSet loTypeId="urn:microsoft.com/office/officeart/2005/8/layout/pyramid1" loCatId="pyramid" qsTypeId="urn:microsoft.com/office/officeart/2005/8/quickstyle/simple1" qsCatId="simple" csTypeId="urn:microsoft.com/office/officeart/2005/8/colors/accent1_3" csCatId="accent1" phldr="1"/>
      <dgm:spPr/>
      <dgm:t>
        <a:bodyPr/>
        <a:lstStyle/>
        <a:p>
          <a:endParaRPr lang="en-US"/>
        </a:p>
      </dgm:t>
    </dgm:pt>
    <dgm:pt modelId="{1A7D61B6-35B9-4A43-BE7F-74738D4C0C36}">
      <dgm:prSet phldrT="[Text]" custT="1"/>
      <dgm:spPr/>
      <dgm:t>
        <a:bodyPr/>
        <a:lstStyle/>
        <a:p>
          <a:r>
            <a:rPr lang="en-US" sz="2400" dirty="0"/>
            <a:t>ISO/IEC 17025 or 17020</a:t>
          </a:r>
        </a:p>
      </dgm:t>
    </dgm:pt>
    <dgm:pt modelId="{E89B4A97-4945-4E40-A7D4-FF57A4C7C23A}" type="parTrans" cxnId="{60749C52-C734-4B8B-95B6-D7AD1EB079B7}">
      <dgm:prSet/>
      <dgm:spPr/>
      <dgm:t>
        <a:bodyPr/>
        <a:lstStyle/>
        <a:p>
          <a:endParaRPr lang="en-US"/>
        </a:p>
      </dgm:t>
    </dgm:pt>
    <dgm:pt modelId="{69E121E3-955E-4857-800A-0C3847576CE6}" type="sibTrans" cxnId="{60749C52-C734-4B8B-95B6-D7AD1EB079B7}">
      <dgm:prSet/>
      <dgm:spPr/>
      <dgm:t>
        <a:bodyPr/>
        <a:lstStyle/>
        <a:p>
          <a:endParaRPr lang="en-US"/>
        </a:p>
      </dgm:t>
    </dgm:pt>
    <dgm:pt modelId="{09A16BB7-C4AE-4487-81F6-C65EE35FE8ED}">
      <dgm:prSet phldrT="[Text]" custT="1"/>
      <dgm:spPr/>
      <dgm:t>
        <a:bodyPr/>
        <a:lstStyle/>
        <a:p>
          <a:r>
            <a:rPr lang="en-US" sz="2800" dirty="0"/>
            <a:t>AB Specific Requirements</a:t>
          </a:r>
        </a:p>
      </dgm:t>
    </dgm:pt>
    <dgm:pt modelId="{106EE347-CEAB-4B12-B9F4-2822EC4D27E5}" type="parTrans" cxnId="{DE2E17CC-FCC9-4AC5-9C53-ED7441AE6C26}">
      <dgm:prSet/>
      <dgm:spPr/>
      <dgm:t>
        <a:bodyPr/>
        <a:lstStyle/>
        <a:p>
          <a:endParaRPr lang="en-US"/>
        </a:p>
      </dgm:t>
    </dgm:pt>
    <dgm:pt modelId="{42F9084D-3C4E-4FF1-A6A1-9694AABCBC00}" type="sibTrans" cxnId="{DE2E17CC-FCC9-4AC5-9C53-ED7441AE6C26}">
      <dgm:prSet/>
      <dgm:spPr/>
      <dgm:t>
        <a:bodyPr/>
        <a:lstStyle/>
        <a:p>
          <a:endParaRPr lang="en-US"/>
        </a:p>
      </dgm:t>
    </dgm:pt>
    <dgm:pt modelId="{1B536D50-A2D1-43B7-9EFE-3E239662E191}">
      <dgm:prSet phldrT="[Text]" custT="1"/>
      <dgm:spPr/>
      <dgm:t>
        <a:bodyPr/>
        <a:lstStyle/>
        <a:p>
          <a:r>
            <a:rPr lang="en-US" sz="2800" dirty="0"/>
            <a:t>Amplification Documents</a:t>
          </a:r>
        </a:p>
      </dgm:t>
    </dgm:pt>
    <dgm:pt modelId="{9B39E5B8-4769-4A61-A344-3703513072C6}" type="parTrans" cxnId="{BA21B0EB-35EA-42B3-B7D1-A4EBD3A0161F}">
      <dgm:prSet/>
      <dgm:spPr/>
      <dgm:t>
        <a:bodyPr/>
        <a:lstStyle/>
        <a:p>
          <a:endParaRPr lang="en-US"/>
        </a:p>
      </dgm:t>
    </dgm:pt>
    <dgm:pt modelId="{D3915A48-4F2D-44E2-9AF7-5D3A0416C782}" type="sibTrans" cxnId="{BA21B0EB-35EA-42B3-B7D1-A4EBD3A0161F}">
      <dgm:prSet/>
      <dgm:spPr/>
      <dgm:t>
        <a:bodyPr/>
        <a:lstStyle/>
        <a:p>
          <a:endParaRPr lang="en-US"/>
        </a:p>
      </dgm:t>
    </dgm:pt>
    <dgm:pt modelId="{6BADD0E0-BD3B-4171-A3BD-069FF7598A6B}">
      <dgm:prSet phldrT="[Text]" custT="1"/>
      <dgm:spPr/>
      <dgm:t>
        <a:bodyPr/>
        <a:lstStyle/>
        <a:p>
          <a:r>
            <a:rPr lang="en-US" sz="2800" dirty="0"/>
            <a:t>Laboratory’s Policy and Procedure manuals</a:t>
          </a:r>
        </a:p>
      </dgm:t>
    </dgm:pt>
    <dgm:pt modelId="{C5DBF952-46B9-4A59-8DDE-9E69EFD3130C}" type="parTrans" cxnId="{DCC3D208-D5FA-43B9-848B-39E66514C627}">
      <dgm:prSet/>
      <dgm:spPr/>
      <dgm:t>
        <a:bodyPr/>
        <a:lstStyle/>
        <a:p>
          <a:endParaRPr lang="en-US"/>
        </a:p>
      </dgm:t>
    </dgm:pt>
    <dgm:pt modelId="{526300A7-3C4E-4BE5-B8CD-BCC863FEDB7B}" type="sibTrans" cxnId="{DCC3D208-D5FA-43B9-848B-39E66514C627}">
      <dgm:prSet/>
      <dgm:spPr/>
      <dgm:t>
        <a:bodyPr/>
        <a:lstStyle/>
        <a:p>
          <a:endParaRPr lang="en-US"/>
        </a:p>
      </dgm:t>
    </dgm:pt>
    <dgm:pt modelId="{FA074CC9-5F96-483B-B94A-8057BE7842AF}">
      <dgm:prSet phldrT="[Text]" custT="1"/>
      <dgm:spPr>
        <a:solidFill>
          <a:srgbClr val="FFFF00"/>
        </a:solidFill>
      </dgm:spPr>
      <dgm:t>
        <a:bodyPr/>
        <a:lstStyle/>
        <a:p>
          <a:r>
            <a:rPr lang="en-US" sz="2800" b="1" dirty="0"/>
            <a:t>Final Assessment Checklist</a:t>
          </a:r>
        </a:p>
      </dgm:t>
    </dgm:pt>
    <dgm:pt modelId="{381E9504-4767-4E10-A782-462F2882E1DE}" type="parTrans" cxnId="{9F0E89D4-CB55-41A9-86E3-42198B7283AE}">
      <dgm:prSet/>
      <dgm:spPr/>
      <dgm:t>
        <a:bodyPr/>
        <a:lstStyle/>
        <a:p>
          <a:endParaRPr lang="en-US"/>
        </a:p>
      </dgm:t>
    </dgm:pt>
    <dgm:pt modelId="{ED5A0FB6-7925-41E4-B81D-6082290687A5}" type="sibTrans" cxnId="{9F0E89D4-CB55-41A9-86E3-42198B7283AE}">
      <dgm:prSet/>
      <dgm:spPr/>
      <dgm:t>
        <a:bodyPr/>
        <a:lstStyle/>
        <a:p>
          <a:endParaRPr lang="en-US"/>
        </a:p>
      </dgm:t>
    </dgm:pt>
    <dgm:pt modelId="{41A15686-687A-4099-B5C3-A8469E4E9FBE}" type="pres">
      <dgm:prSet presAssocID="{90957521-84CE-426F-81E5-1CCAC30D26A4}" presName="Name0" presStyleCnt="0">
        <dgm:presLayoutVars>
          <dgm:dir/>
          <dgm:animLvl val="lvl"/>
          <dgm:resizeHandles val="exact"/>
        </dgm:presLayoutVars>
      </dgm:prSet>
      <dgm:spPr/>
    </dgm:pt>
    <dgm:pt modelId="{27B88B6C-EA9C-4803-BA06-F161FD6F2265}" type="pres">
      <dgm:prSet presAssocID="{1A7D61B6-35B9-4A43-BE7F-74738D4C0C36}" presName="Name8" presStyleCnt="0"/>
      <dgm:spPr/>
    </dgm:pt>
    <dgm:pt modelId="{AF3E1414-97BA-4CBC-8552-9E785E857A64}" type="pres">
      <dgm:prSet presAssocID="{1A7D61B6-35B9-4A43-BE7F-74738D4C0C36}" presName="level" presStyleLbl="node1" presStyleIdx="0" presStyleCnt="5">
        <dgm:presLayoutVars>
          <dgm:chMax val="1"/>
          <dgm:bulletEnabled val="1"/>
        </dgm:presLayoutVars>
      </dgm:prSet>
      <dgm:spPr/>
    </dgm:pt>
    <dgm:pt modelId="{2F6E6B68-EA93-4AA3-88FF-714D88F69D1C}" type="pres">
      <dgm:prSet presAssocID="{1A7D61B6-35B9-4A43-BE7F-74738D4C0C36}" presName="levelTx" presStyleLbl="revTx" presStyleIdx="0" presStyleCnt="0">
        <dgm:presLayoutVars>
          <dgm:chMax val="1"/>
          <dgm:bulletEnabled val="1"/>
        </dgm:presLayoutVars>
      </dgm:prSet>
      <dgm:spPr/>
    </dgm:pt>
    <dgm:pt modelId="{F94EB05D-CDFF-42CF-A9D1-93FDEF2B318B}" type="pres">
      <dgm:prSet presAssocID="{09A16BB7-C4AE-4487-81F6-C65EE35FE8ED}" presName="Name8" presStyleCnt="0"/>
      <dgm:spPr/>
    </dgm:pt>
    <dgm:pt modelId="{2314FB68-3BD6-48FE-8E9A-7778B9565541}" type="pres">
      <dgm:prSet presAssocID="{09A16BB7-C4AE-4487-81F6-C65EE35FE8ED}" presName="level" presStyleLbl="node1" presStyleIdx="1" presStyleCnt="5">
        <dgm:presLayoutVars>
          <dgm:chMax val="1"/>
          <dgm:bulletEnabled val="1"/>
        </dgm:presLayoutVars>
      </dgm:prSet>
      <dgm:spPr/>
    </dgm:pt>
    <dgm:pt modelId="{6C412309-D0E6-4731-B6F3-892D6FFD2535}" type="pres">
      <dgm:prSet presAssocID="{09A16BB7-C4AE-4487-81F6-C65EE35FE8ED}" presName="levelTx" presStyleLbl="revTx" presStyleIdx="0" presStyleCnt="0">
        <dgm:presLayoutVars>
          <dgm:chMax val="1"/>
          <dgm:bulletEnabled val="1"/>
        </dgm:presLayoutVars>
      </dgm:prSet>
      <dgm:spPr/>
    </dgm:pt>
    <dgm:pt modelId="{4B5AEF63-7248-4943-9F92-AA529B106B65}" type="pres">
      <dgm:prSet presAssocID="{1B536D50-A2D1-43B7-9EFE-3E239662E191}" presName="Name8" presStyleCnt="0"/>
      <dgm:spPr/>
    </dgm:pt>
    <dgm:pt modelId="{19584EC7-0B5A-45CE-8CA5-A5546208E75C}" type="pres">
      <dgm:prSet presAssocID="{1B536D50-A2D1-43B7-9EFE-3E239662E191}" presName="level" presStyleLbl="node1" presStyleIdx="2" presStyleCnt="5">
        <dgm:presLayoutVars>
          <dgm:chMax val="1"/>
          <dgm:bulletEnabled val="1"/>
        </dgm:presLayoutVars>
      </dgm:prSet>
      <dgm:spPr/>
    </dgm:pt>
    <dgm:pt modelId="{F9873133-5ECA-420B-A959-B653A0D02021}" type="pres">
      <dgm:prSet presAssocID="{1B536D50-A2D1-43B7-9EFE-3E239662E191}" presName="levelTx" presStyleLbl="revTx" presStyleIdx="0" presStyleCnt="0">
        <dgm:presLayoutVars>
          <dgm:chMax val="1"/>
          <dgm:bulletEnabled val="1"/>
        </dgm:presLayoutVars>
      </dgm:prSet>
      <dgm:spPr/>
    </dgm:pt>
    <dgm:pt modelId="{CB0509D0-F892-4615-9009-25D653B8CC2D}" type="pres">
      <dgm:prSet presAssocID="{6BADD0E0-BD3B-4171-A3BD-069FF7598A6B}" presName="Name8" presStyleCnt="0"/>
      <dgm:spPr/>
    </dgm:pt>
    <dgm:pt modelId="{FBC7EC33-7108-4D07-BE59-8A76085DE964}" type="pres">
      <dgm:prSet presAssocID="{6BADD0E0-BD3B-4171-A3BD-069FF7598A6B}" presName="level" presStyleLbl="node1" presStyleIdx="3" presStyleCnt="5">
        <dgm:presLayoutVars>
          <dgm:chMax val="1"/>
          <dgm:bulletEnabled val="1"/>
        </dgm:presLayoutVars>
      </dgm:prSet>
      <dgm:spPr/>
    </dgm:pt>
    <dgm:pt modelId="{A417158A-40B2-45E2-B430-9827BF180FD7}" type="pres">
      <dgm:prSet presAssocID="{6BADD0E0-BD3B-4171-A3BD-069FF7598A6B}" presName="levelTx" presStyleLbl="revTx" presStyleIdx="0" presStyleCnt="0">
        <dgm:presLayoutVars>
          <dgm:chMax val="1"/>
          <dgm:bulletEnabled val="1"/>
        </dgm:presLayoutVars>
      </dgm:prSet>
      <dgm:spPr/>
    </dgm:pt>
    <dgm:pt modelId="{3B408A64-4908-4F9D-B0A7-1641786AC64E}" type="pres">
      <dgm:prSet presAssocID="{FA074CC9-5F96-483B-B94A-8057BE7842AF}" presName="Name8" presStyleCnt="0"/>
      <dgm:spPr/>
    </dgm:pt>
    <dgm:pt modelId="{BD0588F8-11C4-48FD-A031-D4DC6B92399F}" type="pres">
      <dgm:prSet presAssocID="{FA074CC9-5F96-483B-B94A-8057BE7842AF}" presName="level" presStyleLbl="node1" presStyleIdx="4" presStyleCnt="5" custScaleY="45473">
        <dgm:presLayoutVars>
          <dgm:chMax val="1"/>
          <dgm:bulletEnabled val="1"/>
        </dgm:presLayoutVars>
      </dgm:prSet>
      <dgm:spPr/>
    </dgm:pt>
    <dgm:pt modelId="{65EFBB20-DB88-455A-B36F-48165162DC19}" type="pres">
      <dgm:prSet presAssocID="{FA074CC9-5F96-483B-B94A-8057BE7842AF}" presName="levelTx" presStyleLbl="revTx" presStyleIdx="0" presStyleCnt="0">
        <dgm:presLayoutVars>
          <dgm:chMax val="1"/>
          <dgm:bulletEnabled val="1"/>
        </dgm:presLayoutVars>
      </dgm:prSet>
      <dgm:spPr/>
    </dgm:pt>
  </dgm:ptLst>
  <dgm:cxnLst>
    <dgm:cxn modelId="{DCC3D208-D5FA-43B9-848B-39E66514C627}" srcId="{90957521-84CE-426F-81E5-1CCAC30D26A4}" destId="{6BADD0E0-BD3B-4171-A3BD-069FF7598A6B}" srcOrd="3" destOrd="0" parTransId="{C5DBF952-46B9-4A59-8DDE-9E69EFD3130C}" sibTransId="{526300A7-3C4E-4BE5-B8CD-BCC863FEDB7B}"/>
    <dgm:cxn modelId="{7CEB7A17-DD8E-49A5-ACA7-942B55231016}" type="presOf" srcId="{09A16BB7-C4AE-4487-81F6-C65EE35FE8ED}" destId="{2314FB68-3BD6-48FE-8E9A-7778B9565541}" srcOrd="0" destOrd="0" presId="urn:microsoft.com/office/officeart/2005/8/layout/pyramid1"/>
    <dgm:cxn modelId="{8D60B51E-E967-4B02-A319-CA510D726B30}" type="presOf" srcId="{1B536D50-A2D1-43B7-9EFE-3E239662E191}" destId="{F9873133-5ECA-420B-A959-B653A0D02021}" srcOrd="1" destOrd="0" presId="urn:microsoft.com/office/officeart/2005/8/layout/pyramid1"/>
    <dgm:cxn modelId="{750EC12A-F32F-4DD2-AE4C-BC2E989F1F13}" type="presOf" srcId="{1B536D50-A2D1-43B7-9EFE-3E239662E191}" destId="{19584EC7-0B5A-45CE-8CA5-A5546208E75C}" srcOrd="0" destOrd="0" presId="urn:microsoft.com/office/officeart/2005/8/layout/pyramid1"/>
    <dgm:cxn modelId="{E02DB75E-C6B3-47E5-9618-8C135BAACE9C}" type="presOf" srcId="{1A7D61B6-35B9-4A43-BE7F-74738D4C0C36}" destId="{2F6E6B68-EA93-4AA3-88FF-714D88F69D1C}" srcOrd="1" destOrd="0" presId="urn:microsoft.com/office/officeart/2005/8/layout/pyramid1"/>
    <dgm:cxn modelId="{A7E2F971-9897-44A7-9F13-C1773C2E1DAA}" type="presOf" srcId="{FA074CC9-5F96-483B-B94A-8057BE7842AF}" destId="{65EFBB20-DB88-455A-B36F-48165162DC19}" srcOrd="1" destOrd="0" presId="urn:microsoft.com/office/officeart/2005/8/layout/pyramid1"/>
    <dgm:cxn modelId="{60749C52-C734-4B8B-95B6-D7AD1EB079B7}" srcId="{90957521-84CE-426F-81E5-1CCAC30D26A4}" destId="{1A7D61B6-35B9-4A43-BE7F-74738D4C0C36}" srcOrd="0" destOrd="0" parTransId="{E89B4A97-4945-4E40-A7D4-FF57A4C7C23A}" sibTransId="{69E121E3-955E-4857-800A-0C3847576CE6}"/>
    <dgm:cxn modelId="{ABCAFF7D-C153-4E13-83CD-F0D8488A7C01}" type="presOf" srcId="{6BADD0E0-BD3B-4171-A3BD-069FF7598A6B}" destId="{FBC7EC33-7108-4D07-BE59-8A76085DE964}" srcOrd="0" destOrd="0" presId="urn:microsoft.com/office/officeart/2005/8/layout/pyramid1"/>
    <dgm:cxn modelId="{82CF0590-14D0-4A65-9A12-77918566337C}" type="presOf" srcId="{1A7D61B6-35B9-4A43-BE7F-74738D4C0C36}" destId="{AF3E1414-97BA-4CBC-8552-9E785E857A64}" srcOrd="0" destOrd="0" presId="urn:microsoft.com/office/officeart/2005/8/layout/pyramid1"/>
    <dgm:cxn modelId="{74DDB7A2-DD98-468C-B8B2-D6F2B3396A4D}" type="presOf" srcId="{6BADD0E0-BD3B-4171-A3BD-069FF7598A6B}" destId="{A417158A-40B2-45E2-B430-9827BF180FD7}" srcOrd="1" destOrd="0" presId="urn:microsoft.com/office/officeart/2005/8/layout/pyramid1"/>
    <dgm:cxn modelId="{17DA53A9-5BAB-42E2-9034-4EECB1B0E92D}" type="presOf" srcId="{09A16BB7-C4AE-4487-81F6-C65EE35FE8ED}" destId="{6C412309-D0E6-4731-B6F3-892D6FFD2535}" srcOrd="1" destOrd="0" presId="urn:microsoft.com/office/officeart/2005/8/layout/pyramid1"/>
    <dgm:cxn modelId="{6DA419B6-8E3F-43D9-ADFA-7A66575D1183}" type="presOf" srcId="{90957521-84CE-426F-81E5-1CCAC30D26A4}" destId="{41A15686-687A-4099-B5C3-A8469E4E9FBE}" srcOrd="0" destOrd="0" presId="urn:microsoft.com/office/officeart/2005/8/layout/pyramid1"/>
    <dgm:cxn modelId="{6E13E9CB-A72F-446F-B5C4-AE942C9B0085}" type="presOf" srcId="{FA074CC9-5F96-483B-B94A-8057BE7842AF}" destId="{BD0588F8-11C4-48FD-A031-D4DC6B92399F}" srcOrd="0" destOrd="0" presId="urn:microsoft.com/office/officeart/2005/8/layout/pyramid1"/>
    <dgm:cxn modelId="{DE2E17CC-FCC9-4AC5-9C53-ED7441AE6C26}" srcId="{90957521-84CE-426F-81E5-1CCAC30D26A4}" destId="{09A16BB7-C4AE-4487-81F6-C65EE35FE8ED}" srcOrd="1" destOrd="0" parTransId="{106EE347-CEAB-4B12-B9F4-2822EC4D27E5}" sibTransId="{42F9084D-3C4E-4FF1-A6A1-9694AABCBC00}"/>
    <dgm:cxn modelId="{9F0E89D4-CB55-41A9-86E3-42198B7283AE}" srcId="{90957521-84CE-426F-81E5-1CCAC30D26A4}" destId="{FA074CC9-5F96-483B-B94A-8057BE7842AF}" srcOrd="4" destOrd="0" parTransId="{381E9504-4767-4E10-A782-462F2882E1DE}" sibTransId="{ED5A0FB6-7925-41E4-B81D-6082290687A5}"/>
    <dgm:cxn modelId="{BA21B0EB-35EA-42B3-B7D1-A4EBD3A0161F}" srcId="{90957521-84CE-426F-81E5-1CCAC30D26A4}" destId="{1B536D50-A2D1-43B7-9EFE-3E239662E191}" srcOrd="2" destOrd="0" parTransId="{9B39E5B8-4769-4A61-A344-3703513072C6}" sibTransId="{D3915A48-4F2D-44E2-9AF7-5D3A0416C782}"/>
    <dgm:cxn modelId="{89AB7A57-883E-4C51-A29F-CA45375B66D5}" type="presParOf" srcId="{41A15686-687A-4099-B5C3-A8469E4E9FBE}" destId="{27B88B6C-EA9C-4803-BA06-F161FD6F2265}" srcOrd="0" destOrd="0" presId="urn:microsoft.com/office/officeart/2005/8/layout/pyramid1"/>
    <dgm:cxn modelId="{1B428FB6-6F13-4854-88E5-1AA50E682DB8}" type="presParOf" srcId="{27B88B6C-EA9C-4803-BA06-F161FD6F2265}" destId="{AF3E1414-97BA-4CBC-8552-9E785E857A64}" srcOrd="0" destOrd="0" presId="urn:microsoft.com/office/officeart/2005/8/layout/pyramid1"/>
    <dgm:cxn modelId="{D1A3EBDF-7642-457E-9CB5-D3A9E542B64E}" type="presParOf" srcId="{27B88B6C-EA9C-4803-BA06-F161FD6F2265}" destId="{2F6E6B68-EA93-4AA3-88FF-714D88F69D1C}" srcOrd="1" destOrd="0" presId="urn:microsoft.com/office/officeart/2005/8/layout/pyramid1"/>
    <dgm:cxn modelId="{25E60E85-77E5-4173-B5C7-D77FB13ECF0A}" type="presParOf" srcId="{41A15686-687A-4099-B5C3-A8469E4E9FBE}" destId="{F94EB05D-CDFF-42CF-A9D1-93FDEF2B318B}" srcOrd="1" destOrd="0" presId="urn:microsoft.com/office/officeart/2005/8/layout/pyramid1"/>
    <dgm:cxn modelId="{3DE3CD2A-0157-4A2F-BA18-A3D547EFD772}" type="presParOf" srcId="{F94EB05D-CDFF-42CF-A9D1-93FDEF2B318B}" destId="{2314FB68-3BD6-48FE-8E9A-7778B9565541}" srcOrd="0" destOrd="0" presId="urn:microsoft.com/office/officeart/2005/8/layout/pyramid1"/>
    <dgm:cxn modelId="{7A950F75-6DD2-433C-847C-7518161A7B62}" type="presParOf" srcId="{F94EB05D-CDFF-42CF-A9D1-93FDEF2B318B}" destId="{6C412309-D0E6-4731-B6F3-892D6FFD2535}" srcOrd="1" destOrd="0" presId="urn:microsoft.com/office/officeart/2005/8/layout/pyramid1"/>
    <dgm:cxn modelId="{9AAA2C4A-A3BE-4571-8EA0-BDE3196C1116}" type="presParOf" srcId="{41A15686-687A-4099-B5C3-A8469E4E9FBE}" destId="{4B5AEF63-7248-4943-9F92-AA529B106B65}" srcOrd="2" destOrd="0" presId="urn:microsoft.com/office/officeart/2005/8/layout/pyramid1"/>
    <dgm:cxn modelId="{0E91B6E8-24B4-4C12-9038-9722094824F1}" type="presParOf" srcId="{4B5AEF63-7248-4943-9F92-AA529B106B65}" destId="{19584EC7-0B5A-45CE-8CA5-A5546208E75C}" srcOrd="0" destOrd="0" presId="urn:microsoft.com/office/officeart/2005/8/layout/pyramid1"/>
    <dgm:cxn modelId="{EEC3D198-025B-442D-98BE-353EFE23F7A6}" type="presParOf" srcId="{4B5AEF63-7248-4943-9F92-AA529B106B65}" destId="{F9873133-5ECA-420B-A959-B653A0D02021}" srcOrd="1" destOrd="0" presId="urn:microsoft.com/office/officeart/2005/8/layout/pyramid1"/>
    <dgm:cxn modelId="{F1FB515F-0DB4-4444-8CF7-0FEC0F213F89}" type="presParOf" srcId="{41A15686-687A-4099-B5C3-A8469E4E9FBE}" destId="{CB0509D0-F892-4615-9009-25D653B8CC2D}" srcOrd="3" destOrd="0" presId="urn:microsoft.com/office/officeart/2005/8/layout/pyramid1"/>
    <dgm:cxn modelId="{1C769E15-2562-4A0A-A189-BE449EEBEC26}" type="presParOf" srcId="{CB0509D0-F892-4615-9009-25D653B8CC2D}" destId="{FBC7EC33-7108-4D07-BE59-8A76085DE964}" srcOrd="0" destOrd="0" presId="urn:microsoft.com/office/officeart/2005/8/layout/pyramid1"/>
    <dgm:cxn modelId="{34401C08-355E-44D3-A26B-AECD0BC207C7}" type="presParOf" srcId="{CB0509D0-F892-4615-9009-25D653B8CC2D}" destId="{A417158A-40B2-45E2-B430-9827BF180FD7}" srcOrd="1" destOrd="0" presId="urn:microsoft.com/office/officeart/2005/8/layout/pyramid1"/>
    <dgm:cxn modelId="{DC67FC7C-E0F1-49BD-BC2C-906219E1CC2C}" type="presParOf" srcId="{41A15686-687A-4099-B5C3-A8469E4E9FBE}" destId="{3B408A64-4908-4F9D-B0A7-1641786AC64E}" srcOrd="4" destOrd="0" presId="urn:microsoft.com/office/officeart/2005/8/layout/pyramid1"/>
    <dgm:cxn modelId="{A9A758D8-E57B-4178-9E55-F49E3380691B}" type="presParOf" srcId="{3B408A64-4908-4F9D-B0A7-1641786AC64E}" destId="{BD0588F8-11C4-48FD-A031-D4DC6B92399F}" srcOrd="0" destOrd="0" presId="urn:microsoft.com/office/officeart/2005/8/layout/pyramid1"/>
    <dgm:cxn modelId="{4A026612-4305-4C95-A4A8-8009D66D6E76}" type="presParOf" srcId="{3B408A64-4908-4F9D-B0A7-1641786AC64E}" destId="{65EFBB20-DB88-455A-B36F-48165162DC1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3E1414-97BA-4CBC-8552-9E785E857A64}">
      <dsp:nvSpPr>
        <dsp:cNvPr id="0" name=""/>
        <dsp:cNvSpPr/>
      </dsp:nvSpPr>
      <dsp:spPr>
        <a:xfrm>
          <a:off x="3086099" y="0"/>
          <a:ext cx="2057400" cy="1390650"/>
        </a:xfrm>
        <a:prstGeom prst="trapezoid">
          <a:avLst>
            <a:gd name="adj" fmla="val 73973"/>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ISO/IEC 17025 or 17020</a:t>
          </a:r>
        </a:p>
      </dsp:txBody>
      <dsp:txXfrm>
        <a:off x="3086099" y="0"/>
        <a:ext cx="2057400" cy="1390650"/>
      </dsp:txXfrm>
    </dsp:sp>
    <dsp:sp modelId="{2314FB68-3BD6-48FE-8E9A-7778B9565541}">
      <dsp:nvSpPr>
        <dsp:cNvPr id="0" name=""/>
        <dsp:cNvSpPr/>
      </dsp:nvSpPr>
      <dsp:spPr>
        <a:xfrm>
          <a:off x="2057400" y="1390650"/>
          <a:ext cx="4114800" cy="1390650"/>
        </a:xfrm>
        <a:prstGeom prst="trapezoid">
          <a:avLst>
            <a:gd name="adj" fmla="val 73973"/>
          </a:avLst>
        </a:prstGeom>
        <a:solidFill>
          <a:schemeClr val="accent1">
            <a:shade val="80000"/>
            <a:hueOff val="16552"/>
            <a:satOff val="627"/>
            <a:lumOff val="62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AB Specific Requirements</a:t>
          </a:r>
        </a:p>
      </dsp:txBody>
      <dsp:txXfrm>
        <a:off x="2777489" y="1390650"/>
        <a:ext cx="2674620" cy="1390650"/>
      </dsp:txXfrm>
    </dsp:sp>
    <dsp:sp modelId="{19584EC7-0B5A-45CE-8CA5-A5546208E75C}">
      <dsp:nvSpPr>
        <dsp:cNvPr id="0" name=""/>
        <dsp:cNvSpPr/>
      </dsp:nvSpPr>
      <dsp:spPr>
        <a:xfrm>
          <a:off x="1028699" y="2781300"/>
          <a:ext cx="6172200" cy="1390650"/>
        </a:xfrm>
        <a:prstGeom prst="trapezoid">
          <a:avLst>
            <a:gd name="adj" fmla="val 73973"/>
          </a:avLst>
        </a:prstGeom>
        <a:solidFill>
          <a:schemeClr val="accent1">
            <a:shade val="80000"/>
            <a:hueOff val="33105"/>
            <a:satOff val="1255"/>
            <a:lumOff val="1241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Amplification Documents</a:t>
          </a:r>
        </a:p>
      </dsp:txBody>
      <dsp:txXfrm>
        <a:off x="2108834" y="2781300"/>
        <a:ext cx="4011930" cy="1390650"/>
      </dsp:txXfrm>
    </dsp:sp>
    <dsp:sp modelId="{FBC7EC33-7108-4D07-BE59-8A76085DE964}">
      <dsp:nvSpPr>
        <dsp:cNvPr id="0" name=""/>
        <dsp:cNvSpPr/>
      </dsp:nvSpPr>
      <dsp:spPr>
        <a:xfrm>
          <a:off x="0" y="4171950"/>
          <a:ext cx="8229600" cy="1390650"/>
        </a:xfrm>
        <a:prstGeom prst="trapezoid">
          <a:avLst>
            <a:gd name="adj" fmla="val 73973"/>
          </a:avLst>
        </a:prstGeom>
        <a:solidFill>
          <a:schemeClr val="accent1">
            <a:shade val="80000"/>
            <a:hueOff val="49657"/>
            <a:satOff val="1882"/>
            <a:lumOff val="186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Laboratory’s Policy and Procedure manuals</a:t>
          </a:r>
        </a:p>
      </dsp:txBody>
      <dsp:txXfrm>
        <a:off x="1440179" y="4171950"/>
        <a:ext cx="5349240" cy="13906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3E1414-97BA-4CBC-8552-9E785E857A64}">
      <dsp:nvSpPr>
        <dsp:cNvPr id="0" name=""/>
        <dsp:cNvSpPr/>
      </dsp:nvSpPr>
      <dsp:spPr>
        <a:xfrm>
          <a:off x="3191107" y="0"/>
          <a:ext cx="1847384" cy="1248695"/>
        </a:xfrm>
        <a:prstGeom prst="trapezoid">
          <a:avLst>
            <a:gd name="adj" fmla="val 73973"/>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ISO/IEC 17025 or 17020</a:t>
          </a:r>
        </a:p>
      </dsp:txBody>
      <dsp:txXfrm>
        <a:off x="3191107" y="0"/>
        <a:ext cx="1847384" cy="1248695"/>
      </dsp:txXfrm>
    </dsp:sp>
    <dsp:sp modelId="{2314FB68-3BD6-48FE-8E9A-7778B9565541}">
      <dsp:nvSpPr>
        <dsp:cNvPr id="0" name=""/>
        <dsp:cNvSpPr/>
      </dsp:nvSpPr>
      <dsp:spPr>
        <a:xfrm>
          <a:off x="2267415" y="1248695"/>
          <a:ext cx="3694769" cy="1248695"/>
        </a:xfrm>
        <a:prstGeom prst="trapezoid">
          <a:avLst>
            <a:gd name="adj" fmla="val 73973"/>
          </a:avLst>
        </a:prstGeom>
        <a:solidFill>
          <a:schemeClr val="accent1">
            <a:shade val="80000"/>
            <a:hueOff val="12414"/>
            <a:satOff val="471"/>
            <a:lumOff val="46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AB Specific Requirements</a:t>
          </a:r>
        </a:p>
      </dsp:txBody>
      <dsp:txXfrm>
        <a:off x="2913999" y="1248695"/>
        <a:ext cx="2401600" cy="1248695"/>
      </dsp:txXfrm>
    </dsp:sp>
    <dsp:sp modelId="{19584EC7-0B5A-45CE-8CA5-A5546208E75C}">
      <dsp:nvSpPr>
        <dsp:cNvPr id="0" name=""/>
        <dsp:cNvSpPr/>
      </dsp:nvSpPr>
      <dsp:spPr>
        <a:xfrm>
          <a:off x="1343722" y="2497390"/>
          <a:ext cx="5542154" cy="1248695"/>
        </a:xfrm>
        <a:prstGeom prst="trapezoid">
          <a:avLst>
            <a:gd name="adj" fmla="val 73973"/>
          </a:avLst>
        </a:prstGeom>
        <a:solidFill>
          <a:schemeClr val="accent1">
            <a:shade val="80000"/>
            <a:hueOff val="24829"/>
            <a:satOff val="941"/>
            <a:lumOff val="93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Amplification Documents</a:t>
          </a:r>
        </a:p>
      </dsp:txBody>
      <dsp:txXfrm>
        <a:off x="2313599" y="2497390"/>
        <a:ext cx="3602400" cy="1248695"/>
      </dsp:txXfrm>
    </dsp:sp>
    <dsp:sp modelId="{FBC7EC33-7108-4D07-BE59-8A76085DE964}">
      <dsp:nvSpPr>
        <dsp:cNvPr id="0" name=""/>
        <dsp:cNvSpPr/>
      </dsp:nvSpPr>
      <dsp:spPr>
        <a:xfrm>
          <a:off x="420030" y="3746085"/>
          <a:ext cx="7389538" cy="1248695"/>
        </a:xfrm>
        <a:prstGeom prst="trapezoid">
          <a:avLst>
            <a:gd name="adj" fmla="val 73973"/>
          </a:avLst>
        </a:prstGeom>
        <a:solidFill>
          <a:schemeClr val="accent1">
            <a:shade val="80000"/>
            <a:hueOff val="37243"/>
            <a:satOff val="1412"/>
            <a:lumOff val="139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Laboratory’s Policy and Procedure manuals</a:t>
          </a:r>
        </a:p>
      </dsp:txBody>
      <dsp:txXfrm>
        <a:off x="1713199" y="3746085"/>
        <a:ext cx="4803200" cy="1248695"/>
      </dsp:txXfrm>
    </dsp:sp>
    <dsp:sp modelId="{BD0588F8-11C4-48FD-A031-D4DC6B92399F}">
      <dsp:nvSpPr>
        <dsp:cNvPr id="0" name=""/>
        <dsp:cNvSpPr/>
      </dsp:nvSpPr>
      <dsp:spPr>
        <a:xfrm>
          <a:off x="0" y="4994780"/>
          <a:ext cx="8229600" cy="567819"/>
        </a:xfrm>
        <a:prstGeom prst="trapezoid">
          <a:avLst>
            <a:gd name="adj" fmla="val 73973"/>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Final Assessment Checklist</a:t>
          </a:r>
        </a:p>
      </dsp:txBody>
      <dsp:txXfrm>
        <a:off x="1440179" y="4994780"/>
        <a:ext cx="5349240" cy="56781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6/7/2019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6/6/2019</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assessment body reviews documentation, they confirm this continued conformance</a:t>
            </a:r>
          </a:p>
        </p:txBody>
      </p:sp>
      <p:sp>
        <p:nvSpPr>
          <p:cNvPr id="4" name="Slide Number Placeholder 3"/>
          <p:cNvSpPr>
            <a:spLocks noGrp="1"/>
          </p:cNvSpPr>
          <p:nvPr>
            <p:ph type="sldNum" sz="quarter" idx="5"/>
          </p:nvPr>
        </p:nvSpPr>
        <p:spPr/>
        <p:txBody>
          <a:bodyPr/>
          <a:lstStyle/>
          <a:p>
            <a:fld id="{841221E5-7225-48EB-A4EE-420E7BFCF705}" type="slidenum">
              <a:rPr lang="en-US" smtClean="0"/>
              <a:pPr/>
              <a:t>12</a:t>
            </a:fld>
            <a:endParaRPr lang="en-US"/>
          </a:p>
        </p:txBody>
      </p:sp>
    </p:spTree>
    <p:extLst>
      <p:ext uri="{BB962C8B-B14F-4D97-AF65-F5344CB8AC3E}">
        <p14:creationId xmlns:p14="http://schemas.microsoft.com/office/powerpoint/2010/main" val="1298062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1221E5-7225-48EB-A4EE-420E7BFCF705}" type="slidenum">
              <a:rPr lang="en-US" smtClean="0"/>
              <a:pPr/>
              <a:t>15</a:t>
            </a:fld>
            <a:endParaRPr lang="en-US"/>
          </a:p>
        </p:txBody>
      </p:sp>
    </p:spTree>
    <p:extLst>
      <p:ext uri="{BB962C8B-B14F-4D97-AF65-F5344CB8AC3E}">
        <p14:creationId xmlns:p14="http://schemas.microsoft.com/office/powerpoint/2010/main" val="42117359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bwMode="ltGray">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bwMode="ltGray">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bwMode="gray">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lvl1pPr>
              <a:defRPr baseline="0">
                <a:solidFill>
                  <a:schemeClr val="tx2"/>
                </a:solidFill>
              </a:defRPr>
            </a:lvl1pPr>
          </a:lstStyle>
          <a:p>
            <a:fld id="{8DECFCC0-D44A-4F5A-AB2F-17E875E7890E}" type="datetime1">
              <a:rPr lang="en-US" smtClean="0"/>
              <a:t>6/6/2019</a:t>
            </a:fld>
            <a:endParaRPr lang="en-US" dirty="0"/>
          </a:p>
        </p:txBody>
      </p:sp>
      <p:sp>
        <p:nvSpPr>
          <p:cNvPr id="5" name="Footer Placeholder 4"/>
          <p:cNvSpPr>
            <a:spLocks noGrp="1"/>
          </p:cNvSpPr>
          <p:nvPr>
            <p:ph type="ftr" sz="quarter" idx="11"/>
          </p:nvPr>
        </p:nvSpPr>
        <p:spPr/>
        <p:txBody>
          <a:bodyPr/>
          <a:lstStyle>
            <a:lvl1pPr>
              <a:defRPr baseline="0">
                <a:solidFill>
                  <a:schemeClr val="tx2"/>
                </a:solidFill>
              </a:defRPr>
            </a:lvl1pPr>
          </a:lstStyle>
          <a:p>
            <a:r>
              <a:rPr lang="en-US"/>
              <a:t>Add a footer</a:t>
            </a:r>
            <a:endParaRPr lang="en-US" dirty="0"/>
          </a:p>
        </p:txBody>
      </p:sp>
      <p:sp>
        <p:nvSpPr>
          <p:cNvPr id="6" name="Slide Number Placeholder 5"/>
          <p:cNvSpPr>
            <a:spLocks noGrp="1"/>
          </p:cNvSpPr>
          <p:nvPr>
            <p:ph type="sldNum" sz="quarter" idx="12"/>
          </p:nvPr>
        </p:nvSpPr>
        <p:spPr>
          <a:xfrm>
            <a:off x="10666412" y="6356351"/>
            <a:ext cx="609441" cy="365125"/>
          </a:xfrm>
        </p:spPr>
        <p:txBody>
          <a:bodyPr/>
          <a:lstStyle>
            <a:lvl1pPr>
              <a:defRPr baseline="0">
                <a:solidFill>
                  <a:schemeClr val="tx2"/>
                </a:solidFill>
              </a:defRPr>
            </a:lvl1pPr>
          </a:lstStyle>
          <a:p>
            <a:fld id="{7DC1BBB0-96F0-4077-A278-0F3FB5C104D3}" type="slidenum">
              <a:rPr lang="en-US" smtClean="0"/>
              <a:pPr/>
              <a:t>‹#›</a:t>
            </a:fld>
            <a:endParaRPr lang="en-US"/>
          </a:p>
        </p:txBody>
      </p:sp>
      <p:pic>
        <p:nvPicPr>
          <p:cNvPr id="18" name="Picture 17" descr="A close up of a logo&#10;&#10;Description generated with very high confidence">
            <a:extLst>
              <a:ext uri="{FF2B5EF4-FFF2-40B4-BE49-F238E27FC236}">
                <a16:creationId xmlns:a16="http://schemas.microsoft.com/office/drawing/2014/main" id="{7EF8BB05-DF7E-4C20-9B63-48FB974BC84E}"/>
              </a:ext>
            </a:extLst>
          </p:cNvPr>
          <p:cNvPicPr>
            <a:picLocks noChangeAspect="1"/>
          </p:cNvPicPr>
          <p:nvPr userDrawn="1"/>
        </p:nvPicPr>
        <p:blipFill>
          <a:blip r:embed="rId2"/>
          <a:stretch>
            <a:fillRect/>
          </a:stretch>
        </p:blipFill>
        <p:spPr>
          <a:xfrm>
            <a:off x="58233" y="5809005"/>
            <a:ext cx="1114595" cy="851008"/>
          </a:xfrm>
          <a:prstGeom prst="rect">
            <a:avLst/>
          </a:prstGeom>
        </p:spPr>
      </p:pic>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62974F4D-1A52-4E5D-8D81-81399319A481}" type="datetime1">
              <a:rPr lang="en-US" smtClean="0"/>
              <a:t>6/6/2019</a:t>
            </a:fld>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pic>
        <p:nvPicPr>
          <p:cNvPr id="7" name="Picture 6" descr="A close up of a logo&#10;&#10;Description generated with very high confidence">
            <a:extLst>
              <a:ext uri="{FF2B5EF4-FFF2-40B4-BE49-F238E27FC236}">
                <a16:creationId xmlns:a16="http://schemas.microsoft.com/office/drawing/2014/main" id="{AF8C23FE-B957-4518-9A7F-F25B5A9163E7}"/>
              </a:ext>
            </a:extLst>
          </p:cNvPr>
          <p:cNvPicPr>
            <a:picLocks/>
          </p:cNvPicPr>
          <p:nvPr userDrawn="1"/>
        </p:nvPicPr>
        <p:blipFill>
          <a:blip r:embed="rId2"/>
          <a:stretch>
            <a:fillRect/>
          </a:stretch>
        </p:blipFill>
        <p:spPr>
          <a:xfrm rot="5400000">
            <a:off x="658368" y="795528"/>
            <a:ext cx="548640" cy="475488"/>
          </a:xfrm>
          <a:prstGeom prst="rect">
            <a:avLst/>
          </a:prstGeom>
        </p:spPr>
      </p:pic>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black">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Pi"/>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a:p>
        </p:txBody>
      </p:sp>
      <p:cxnSp>
        <p:nvCxnSpPr>
          <p:cNvPr id="14" name="Straight Connector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599612" y="685800"/>
            <a:ext cx="1787526"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E8F800A2-9663-4EFA-9750-8D823C4C0890}" type="datetime1">
              <a:rPr lang="en-US" smtClean="0"/>
              <a:t>6/6/2019</a:t>
            </a:fld>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pic>
        <p:nvPicPr>
          <p:cNvPr id="15" name="Picture 14" descr="A close up of a logo&#10;&#10;Description generated with very high confidence">
            <a:extLst>
              <a:ext uri="{FF2B5EF4-FFF2-40B4-BE49-F238E27FC236}">
                <a16:creationId xmlns:a16="http://schemas.microsoft.com/office/drawing/2014/main" id="{A03B5137-CC1E-4327-8044-CDD122381EC8}"/>
              </a:ext>
            </a:extLst>
          </p:cNvPr>
          <p:cNvPicPr>
            <a:picLocks/>
          </p:cNvPicPr>
          <p:nvPr userDrawn="1"/>
        </p:nvPicPr>
        <p:blipFill>
          <a:blip r:embed="rId2"/>
          <a:stretch>
            <a:fillRect/>
          </a:stretch>
        </p:blipFill>
        <p:spPr>
          <a:xfrm rot="5400000">
            <a:off x="658368" y="795528"/>
            <a:ext cx="548640" cy="475488"/>
          </a:xfrm>
          <a:prstGeom prst="rect">
            <a:avLst/>
          </a:prstGeom>
        </p:spPr>
      </p:pic>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9EBE5F0F-64B4-4A34-9B85-F035599433AE}" type="datetime1">
              <a:rPr lang="en-US" smtClean="0"/>
              <a:t>6/6/2019</a:t>
            </a:fld>
            <a:endParaRPr dirty="0"/>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6" name="Slide Number Placeholder 5"/>
          <p:cNvSpPr>
            <a:spLocks noGrp="1"/>
          </p:cNvSpPr>
          <p:nvPr>
            <p:ph type="sldNum" sz="quarter" idx="12"/>
          </p:nvPr>
        </p:nvSpPr>
        <p:spPr/>
        <p:txBody>
          <a:bodyPr/>
          <a:lstStyle/>
          <a:p>
            <a:fld id="{7DC1BBB0-96F0-4077-A278-0F3FB5C104D3}" type="slidenum">
              <a:rPr/>
              <a:t>‹#›</a:t>
            </a:fld>
            <a:endParaRPr dirty="0"/>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bwMode="black">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0" name="Rectangle 19"/>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4" name="Rectangle 23"/>
          <p:cNvSpPr/>
          <p:nvPr/>
        </p:nvSpPr>
        <p:spPr bwMode="gray">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1" name="Rectangle 20"/>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22" name="Straight Connector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userDrawn="1"/>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23" name="Straight Connector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bwMode="black">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7" name="Rectangle 26"/>
          <p:cNvSpPr/>
          <p:nvPr/>
        </p:nvSpPr>
        <p:spPr bwMode="gray">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8" name="Rectangle 27"/>
          <p:cNvSpPr/>
          <p:nvPr/>
        </p:nvSpPr>
        <p:spPr bwMode="gray">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9" name="Rectangle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0" name="Rectangle 29"/>
          <p:cNvSpPr/>
          <p:nvPr/>
        </p:nvSpPr>
        <p:spPr bwMode="ltGray">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1" name="Straight Connector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bwMode="black">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3" name="Straight Connector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98613" y="1600201"/>
            <a:ext cx="8283272" cy="2654064"/>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baseline="0">
                <a:solidFill>
                  <a:schemeClr val="tx2"/>
                </a:solidFill>
              </a:defRPr>
            </a:lvl1pPr>
          </a:lstStyle>
          <a:p>
            <a:fld id="{CFF0C0C8-69EE-449D-B9E2-354F4F75C670}" type="datetime1">
              <a:rPr lang="en-US" smtClean="0"/>
              <a:t>6/6/2019</a:t>
            </a:fld>
            <a:endParaRPr lang="en-US" dirty="0"/>
          </a:p>
        </p:txBody>
      </p:sp>
      <p:sp>
        <p:nvSpPr>
          <p:cNvPr id="5" name="Footer Placeholder 4"/>
          <p:cNvSpPr>
            <a:spLocks noGrp="1"/>
          </p:cNvSpPr>
          <p:nvPr>
            <p:ph type="ftr" sz="quarter" idx="11"/>
          </p:nvPr>
        </p:nvSpPr>
        <p:spPr/>
        <p:txBody>
          <a:bodyPr/>
          <a:lstStyle>
            <a:lvl1pPr>
              <a:defRPr baseline="0">
                <a:solidFill>
                  <a:schemeClr val="tx2"/>
                </a:solidFill>
              </a:defRPr>
            </a:lvl1pPr>
          </a:lstStyle>
          <a:p>
            <a:r>
              <a:rPr lang="en-US"/>
              <a:t>Add a footer</a:t>
            </a:r>
            <a:endParaRPr lang="en-US" dirty="0"/>
          </a:p>
        </p:txBody>
      </p:sp>
      <p:sp>
        <p:nvSpPr>
          <p:cNvPr id="6" name="Slide Number Placeholder 5"/>
          <p:cNvSpPr>
            <a:spLocks noGrp="1"/>
          </p:cNvSpPr>
          <p:nvPr>
            <p:ph type="sldNum" sz="quarter" idx="12"/>
          </p:nvPr>
        </p:nvSpPr>
        <p:spPr>
          <a:xfrm>
            <a:off x="10666571" y="6356351"/>
            <a:ext cx="609441" cy="365125"/>
          </a:xfrm>
        </p:spPr>
        <p:txBody>
          <a:bodyPr/>
          <a:lstStyle>
            <a:lvl1pPr>
              <a:defRPr baseline="0">
                <a:solidFill>
                  <a:schemeClr val="tx2"/>
                </a:solidFill>
              </a:defRPr>
            </a:lvl1pPr>
          </a:lstStyle>
          <a:p>
            <a:fld id="{7DC1BBB0-96F0-4077-A278-0F3FB5C104D3}" type="slidenum">
              <a:rPr lang="en-US" smtClean="0"/>
              <a:pPr/>
              <a:t>‹#›</a:t>
            </a:fld>
            <a:endParaRPr lang="en-US"/>
          </a:p>
        </p:txBody>
      </p:sp>
      <p:pic>
        <p:nvPicPr>
          <p:cNvPr id="25" name="Picture 24" descr="A close up of a logo&#10;&#10;Description generated with very high confidence">
            <a:extLst>
              <a:ext uri="{FF2B5EF4-FFF2-40B4-BE49-F238E27FC236}">
                <a16:creationId xmlns:a16="http://schemas.microsoft.com/office/drawing/2014/main" id="{AA54FEAD-A699-4B7C-AD4B-C4969CD5AF8E}"/>
              </a:ext>
            </a:extLst>
          </p:cNvPr>
          <p:cNvPicPr>
            <a:picLocks noChangeAspect="1"/>
          </p:cNvPicPr>
          <p:nvPr userDrawn="1"/>
        </p:nvPicPr>
        <p:blipFill>
          <a:blip r:embed="rId2"/>
          <a:stretch>
            <a:fillRect/>
          </a:stretch>
        </p:blipFill>
        <p:spPr>
          <a:xfrm>
            <a:off x="49413" y="5822896"/>
            <a:ext cx="1114595" cy="851008"/>
          </a:xfrm>
          <a:prstGeom prst="rect">
            <a:avLst/>
          </a:prstGeom>
        </p:spPr>
      </p:pic>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D0AD338F-CCFF-4973-B8F4-EF097BC0DB89}" type="datetime1">
              <a:rPr lang="en-US" smtClean="0"/>
              <a:t>6/6/2019</a:t>
            </a:fld>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7" name="Slide Number Placeholder 6"/>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557349"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57349"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AF33A86-3301-4DFA-9B78-EAAB2EA8AA93}" type="datetime1">
              <a:rPr lang="en-US" smtClean="0"/>
              <a:t>6/6/2019</a:t>
            </a:fld>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9" name="Slide Number Placeholder 8"/>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AA44B9C4-456D-4ADA-AE3C-982DA6658D6A}" type="datetime1">
              <a:rPr lang="en-US" smtClean="0"/>
              <a:t>6/6/2019</a:t>
            </a:fld>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5" name="Slide Number Placeholder 4"/>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bwMode="ltGray">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6" name="Rectangle 5"/>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7" name="Straight Connector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bwMode="gray">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bwMode="black">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Date Placeholder 1"/>
          <p:cNvSpPr>
            <a:spLocks noGrp="1"/>
          </p:cNvSpPr>
          <p:nvPr>
            <p:ph type="dt" sz="half" idx="10"/>
          </p:nvPr>
        </p:nvSpPr>
        <p:spPr/>
        <p:txBody>
          <a:bodyPr/>
          <a:lstStyle/>
          <a:p>
            <a:fld id="{5B6B8686-EF39-4A41-B84D-E45A5126E195}" type="datetime1">
              <a:rPr lang="en-US" smtClean="0"/>
              <a:t>6/6/2019</a:t>
            </a:fld>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bwMode="gray">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bwMode="lt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10" name="Straight Connector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bwMode="gray">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bwMode="white">
          <a:xfrm>
            <a:off x="1074240" y="381000"/>
            <a:ext cx="3293422" cy="1371600"/>
          </a:xfrm>
        </p:spPr>
        <p:txBody>
          <a:bodyPr anchor="b">
            <a:normAutofit/>
          </a:bodyPr>
          <a:lstStyle>
            <a:lvl1pPr algn="l">
              <a:defRPr sz="2800" b="0" cap="all" baseline="0">
                <a:solidFill>
                  <a:schemeClr val="bg1"/>
                </a:solidFill>
              </a:defRPr>
            </a:lvl1pPr>
          </a:lstStyle>
          <a:p>
            <a:r>
              <a:rPr lang="en-US"/>
              <a:t>Click to edit Master title style</a:t>
            </a:r>
            <a:endParaRPr/>
          </a:p>
        </p:txBody>
      </p:sp>
      <p:sp>
        <p:nvSpPr>
          <p:cNvPr id="3" name="Content Placeholder 2"/>
          <p:cNvSpPr>
            <a:spLocks noGrp="1"/>
          </p:cNvSpPr>
          <p:nvPr>
            <p:ph idx="1"/>
          </p:nvPr>
        </p:nvSpPr>
        <p:spPr>
          <a:xfrm>
            <a:off x="5180251" y="482600"/>
            <a:ext cx="6195986"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bwMode="white">
          <a:xfrm>
            <a:off x="1074240" y="1828800"/>
            <a:ext cx="3293422" cy="4343400"/>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C3DB0A9-6979-4811-9642-5ED8C8D8245F}" type="datetime1">
              <a:rPr lang="en-US" smtClean="0"/>
              <a:t>6/6/2019</a:t>
            </a:fld>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7" name="Slide Number Placeholder 6"/>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bwMode="black">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bwMode="ltGray">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a:xfrm>
            <a:off x="1074240" y="381000"/>
            <a:ext cx="3293422" cy="1371600"/>
          </a:xfrm>
        </p:spPr>
        <p:txBody>
          <a:bodyPr anchor="b">
            <a:normAutofit/>
          </a:bodyPr>
          <a:lstStyle>
            <a:lvl1pPr algn="l">
              <a:defRPr sz="2800" b="0" cap="all" baseline="0">
                <a:solidFill>
                  <a:schemeClr val="tx1">
                    <a:lumMod val="75000"/>
                  </a:schemeClr>
                </a:solidFill>
              </a:defRPr>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bwMode="auto">
          <a:xfrm>
            <a:off x="5180251" y="482600"/>
            <a:ext cx="6195986" cy="5689600"/>
          </a:xfrm>
          <a:ln w="19050">
            <a:solidFill>
              <a:schemeClr val="bg1"/>
            </a:solidFill>
          </a:ln>
        </p:spPr>
        <p:txBody>
          <a:bodyPr>
            <a:normAutofit/>
          </a:bodyPr>
          <a:lstStyle>
            <a:lvl1pPr marL="0" indent="0">
              <a:buNone/>
              <a:defRPr sz="2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
        <p:nvSpPr>
          <p:cNvPr id="4" name="Text Placeholder 3"/>
          <p:cNvSpPr>
            <a:spLocks noGrp="1"/>
          </p:cNvSpPr>
          <p:nvPr>
            <p:ph type="body" sz="half" idx="2"/>
          </p:nvPr>
        </p:nvSpPr>
        <p:spPr>
          <a:xfrm>
            <a:off x="1074240"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baseline="0">
                <a:solidFill>
                  <a:schemeClr val="tx2"/>
                </a:solidFill>
              </a:defRPr>
            </a:lvl1pPr>
          </a:lstStyle>
          <a:p>
            <a:fld id="{863DA4C4-45F4-4184-8265-B8B762BF630B}" type="datetime1">
              <a:rPr lang="en-US" smtClean="0"/>
              <a:t>6/6/2019</a:t>
            </a:fld>
            <a:endParaRPr lang="en-US" dirty="0"/>
          </a:p>
        </p:txBody>
      </p:sp>
      <p:sp>
        <p:nvSpPr>
          <p:cNvPr id="6" name="Footer Placeholder 5"/>
          <p:cNvSpPr>
            <a:spLocks noGrp="1"/>
          </p:cNvSpPr>
          <p:nvPr>
            <p:ph type="ftr" sz="quarter" idx="11"/>
          </p:nvPr>
        </p:nvSpPr>
        <p:spPr/>
        <p:txBody>
          <a:bodyPr/>
          <a:lstStyle>
            <a:lvl1pPr>
              <a:defRPr baseline="0">
                <a:solidFill>
                  <a:schemeClr val="tx2"/>
                </a:solidFill>
              </a:defRPr>
            </a:lvl1pPr>
          </a:lstStyle>
          <a:p>
            <a:r>
              <a:rPr lang="en-US"/>
              <a:t>Add a footer</a:t>
            </a:r>
            <a:endParaRPr lang="en-US" dirty="0"/>
          </a:p>
        </p:txBody>
      </p:sp>
      <p:sp>
        <p:nvSpPr>
          <p:cNvPr id="7" name="Slide Number Placeholder 6"/>
          <p:cNvSpPr>
            <a:spLocks noGrp="1"/>
          </p:cNvSpPr>
          <p:nvPr>
            <p:ph type="sldNum" sz="quarter" idx="12"/>
          </p:nvPr>
        </p:nvSpPr>
        <p:spPr/>
        <p:txBody>
          <a:bodyPr/>
          <a:lstStyle>
            <a:lvl1pPr>
              <a:defRPr baseline="0">
                <a:solidFill>
                  <a:schemeClr val="tx2"/>
                </a:solidFill>
              </a:defRPr>
            </a:lvl1pPr>
          </a:lstStyle>
          <a:p>
            <a:fld id="{7DC1BBB0-96F0-4077-A278-0F3FB5C104D3}" type="slidenum">
              <a:rPr lang="en-US" smtClean="0"/>
              <a:pPr/>
              <a:t>‹#›</a:t>
            </a:fld>
            <a:endParaRPr lang="en-US"/>
          </a:p>
        </p:txBody>
      </p:sp>
      <p:cxnSp>
        <p:nvCxnSpPr>
          <p:cNvPr id="10" name="Straight Connector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bwMode="gray">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fld id="{3EA19283-675D-498D-A17F-7FEE93157EDB}" type="datetime1">
              <a:rPr lang="en-US" smtClean="0"/>
              <a:t>6/6/2019</a:t>
            </a:fld>
            <a:endParaRPr lang="en-US" dirty="0"/>
          </a:p>
        </p:txBody>
      </p:sp>
      <p:sp>
        <p:nvSpPr>
          <p:cNvPr id="5" name="Footer Placeholder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r>
              <a:rPr lang="en-US"/>
              <a:t>Add a footer</a:t>
            </a:r>
            <a:endParaRPr lang="en-US" dirty="0"/>
          </a:p>
        </p:txBody>
      </p:sp>
      <p:sp>
        <p:nvSpPr>
          <p:cNvPr id="6" name="Slide Number Placeholder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fld id="{7DC1BBB0-96F0-4077-A278-0F3FB5C104D3}" type="slidenum">
              <a:rPr lang="en-US" smtClean="0"/>
              <a:pPr/>
              <a:t>‹#›</a:t>
            </a:fld>
            <a:endParaRPr lang="en-US"/>
          </a:p>
        </p:txBody>
      </p:sp>
      <p:pic>
        <p:nvPicPr>
          <p:cNvPr id="17" name="Picture 16" descr="A close up of a logo&#10;&#10;Description generated with very high confidence">
            <a:extLst>
              <a:ext uri="{FF2B5EF4-FFF2-40B4-BE49-F238E27FC236}">
                <a16:creationId xmlns:a16="http://schemas.microsoft.com/office/drawing/2014/main" id="{ACC1C46F-65A4-48C4-B92A-F9D636A0A33C}"/>
              </a:ext>
            </a:extLst>
          </p:cNvPr>
          <p:cNvPicPr>
            <a:picLocks/>
          </p:cNvPicPr>
          <p:nvPr userDrawn="1"/>
        </p:nvPicPr>
        <p:blipFill>
          <a:blip r:embed="rId13"/>
          <a:stretch>
            <a:fillRect/>
          </a:stretch>
        </p:blipFill>
        <p:spPr>
          <a:xfrm>
            <a:off x="657558" y="803275"/>
            <a:ext cx="548640" cy="475488"/>
          </a:xfrm>
          <a:prstGeom prst="rect">
            <a:avLst/>
          </a:prstGeom>
        </p:spPr>
      </p:pic>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8669" y="1143000"/>
            <a:ext cx="8329031" cy="2680127"/>
          </a:xfrm>
        </p:spPr>
        <p:txBody>
          <a:bodyPr/>
          <a:lstStyle/>
          <a:p>
            <a:r>
              <a:rPr lang="en-US" dirty="0"/>
              <a:t>Forensic Accreditation</a:t>
            </a:r>
            <a:br>
              <a:rPr lang="en-US" dirty="0"/>
            </a:br>
            <a:r>
              <a:rPr lang="en-US" sz="3200" dirty="0"/>
              <a:t>Massachusetts Forensic Science</a:t>
            </a:r>
            <a:br>
              <a:rPr lang="en-US" sz="3200" dirty="0"/>
            </a:br>
            <a:r>
              <a:rPr lang="en-US" sz="3200" dirty="0"/>
              <a:t>Oversight Committee</a:t>
            </a:r>
            <a:endParaRPr lang="en-US" dirty="0"/>
          </a:p>
        </p:txBody>
      </p:sp>
      <p:sp>
        <p:nvSpPr>
          <p:cNvPr id="3" name="Subtitle 2"/>
          <p:cNvSpPr>
            <a:spLocks noGrp="1"/>
          </p:cNvSpPr>
          <p:nvPr>
            <p:ph type="subTitle" idx="1"/>
          </p:nvPr>
        </p:nvSpPr>
        <p:spPr>
          <a:xfrm>
            <a:off x="2428669" y="4127927"/>
            <a:ext cx="7516442" cy="1333073"/>
          </a:xfrm>
        </p:spPr>
        <p:txBody>
          <a:bodyPr>
            <a:normAutofit/>
          </a:bodyPr>
          <a:lstStyle/>
          <a:p>
            <a:pPr>
              <a:spcAft>
                <a:spcPts val="600"/>
              </a:spcAft>
            </a:pPr>
            <a:r>
              <a:rPr lang="en-US" sz="2000" dirty="0"/>
              <a:t>Lucy A Davis</a:t>
            </a:r>
          </a:p>
          <a:p>
            <a:pPr>
              <a:spcAft>
                <a:spcPts val="600"/>
              </a:spcAft>
            </a:pPr>
            <a:r>
              <a:rPr lang="en-US" sz="2000" dirty="0"/>
              <a:t>June 6, 2019</a:t>
            </a:r>
          </a:p>
        </p:txBody>
      </p:sp>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B15B6-66C1-439D-A937-036E419BAF65}"/>
              </a:ext>
            </a:extLst>
          </p:cNvPr>
          <p:cNvSpPr>
            <a:spLocks noGrp="1"/>
          </p:cNvSpPr>
          <p:nvPr>
            <p:ph type="title"/>
          </p:nvPr>
        </p:nvSpPr>
        <p:spPr>
          <a:xfrm>
            <a:off x="1288715" y="152400"/>
            <a:ext cx="9782801" cy="526137"/>
          </a:xfrm>
        </p:spPr>
        <p:txBody>
          <a:bodyPr>
            <a:noAutofit/>
          </a:bodyPr>
          <a:lstStyle/>
          <a:p>
            <a:r>
              <a:rPr lang="en-US" sz="2400" dirty="0"/>
              <a:t>Accreditation Process – After assessment with no Non-conformities</a:t>
            </a:r>
          </a:p>
        </p:txBody>
      </p:sp>
      <p:sp>
        <p:nvSpPr>
          <p:cNvPr id="4" name="Slide Number Placeholder 3">
            <a:extLst>
              <a:ext uri="{FF2B5EF4-FFF2-40B4-BE49-F238E27FC236}">
                <a16:creationId xmlns:a16="http://schemas.microsoft.com/office/drawing/2014/main" id="{A90640C5-A082-49FA-AE2A-0C46FA3EF22D}"/>
              </a:ext>
            </a:extLst>
          </p:cNvPr>
          <p:cNvSpPr>
            <a:spLocks noGrp="1"/>
          </p:cNvSpPr>
          <p:nvPr>
            <p:ph type="sldNum" sz="quarter" idx="12"/>
          </p:nvPr>
        </p:nvSpPr>
        <p:spPr/>
        <p:txBody>
          <a:bodyPr/>
          <a:lstStyle/>
          <a:p>
            <a:fld id="{7DC1BBB0-96F0-4077-A278-0F3FB5C104D3}" type="slidenum">
              <a:rPr lang="en-US" smtClean="0"/>
              <a:t>10</a:t>
            </a:fld>
            <a:endParaRPr lang="en-US" dirty="0"/>
          </a:p>
        </p:txBody>
      </p:sp>
      <p:sp>
        <p:nvSpPr>
          <p:cNvPr id="12" name="Arrow: Down 11">
            <a:extLst>
              <a:ext uri="{FF2B5EF4-FFF2-40B4-BE49-F238E27FC236}">
                <a16:creationId xmlns:a16="http://schemas.microsoft.com/office/drawing/2014/main" id="{E768506F-5355-4604-B434-837DB45BA0FD}"/>
              </a:ext>
            </a:extLst>
          </p:cNvPr>
          <p:cNvSpPr/>
          <p:nvPr/>
        </p:nvSpPr>
        <p:spPr>
          <a:xfrm>
            <a:off x="1060115" y="1295400"/>
            <a:ext cx="457200" cy="911935"/>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A7A361DA-B23A-4C65-B325-70C9BEA0355F}"/>
              </a:ext>
            </a:extLst>
          </p:cNvPr>
          <p:cNvSpPr/>
          <p:nvPr/>
        </p:nvSpPr>
        <p:spPr>
          <a:xfrm>
            <a:off x="6373123" y="2994819"/>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F59880C-5D2C-41DC-A9A9-5CE8E883B9D3}"/>
              </a:ext>
            </a:extLst>
          </p:cNvPr>
          <p:cNvSpPr txBox="1"/>
          <p:nvPr/>
        </p:nvSpPr>
        <p:spPr>
          <a:xfrm>
            <a:off x="3972823" y="5699125"/>
            <a:ext cx="5257801" cy="854075"/>
          </a:xfrm>
          <a:prstGeom prst="roundRect">
            <a:avLst/>
          </a:prstGeom>
          <a:ln/>
          <a:effectLst>
            <a:glow rad="228600">
              <a:schemeClr val="accent3">
                <a:satMod val="175000"/>
                <a:alpha val="41000"/>
              </a:scheme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dirty="0"/>
              <a:t>Accreditation is granted, the final Certificate and Scope of Accreditation is given to the FSP</a:t>
            </a:r>
          </a:p>
          <a:p>
            <a:pPr lvl="0">
              <a:tabLst/>
            </a:pPr>
            <a:r>
              <a:rPr lang="en-US" dirty="0"/>
              <a:t>	</a:t>
            </a:r>
          </a:p>
        </p:txBody>
      </p:sp>
      <p:sp>
        <p:nvSpPr>
          <p:cNvPr id="10" name="Arrow: Down 9">
            <a:extLst>
              <a:ext uri="{FF2B5EF4-FFF2-40B4-BE49-F238E27FC236}">
                <a16:creationId xmlns:a16="http://schemas.microsoft.com/office/drawing/2014/main" id="{1B39D584-C498-45EC-A2D1-FE243F161CD4}"/>
              </a:ext>
            </a:extLst>
          </p:cNvPr>
          <p:cNvSpPr/>
          <p:nvPr/>
        </p:nvSpPr>
        <p:spPr>
          <a:xfrm>
            <a:off x="6375393" y="5036343"/>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BBFA9CF-B014-496D-BEB5-B5D1B8EF6AC5}"/>
              </a:ext>
            </a:extLst>
          </p:cNvPr>
          <p:cNvSpPr txBox="1"/>
          <p:nvPr/>
        </p:nvSpPr>
        <p:spPr>
          <a:xfrm>
            <a:off x="1827211" y="885826"/>
            <a:ext cx="9549025" cy="2238374"/>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sz="2000" dirty="0"/>
              <a:t>Closing Meeting</a:t>
            </a:r>
          </a:p>
          <a:p>
            <a:pPr marL="742950" lvl="1" indent="-285750">
              <a:buFont typeface="Arial" panose="020B0604020202020204" pitchFamily="34" charset="0"/>
              <a:buChar char="•"/>
              <a:tabLst/>
            </a:pPr>
            <a:r>
              <a:rPr lang="en-US" sz="1600" dirty="0"/>
              <a:t>The Lead Assessor will inform the FSP for each standard if they agency was found to be Conforming or Non-conforming with the standard. If the agency is Conforming, but the LA sees that the FSP might benefit adjusting their procedures, the LA my write a “Conforming with Comment”. </a:t>
            </a:r>
          </a:p>
          <a:p>
            <a:pPr marL="742950" lvl="1" indent="-285750">
              <a:buFont typeface="Arial" panose="020B0604020202020204" pitchFamily="34" charset="0"/>
              <a:buChar char="•"/>
              <a:tabLst/>
            </a:pPr>
            <a:r>
              <a:rPr lang="en-US" sz="1600" dirty="0"/>
              <a:t>All determinations are reviewed by the AB managers to confirm the LA is interpreting the criteria correctly</a:t>
            </a:r>
          </a:p>
          <a:p>
            <a:pPr marL="742950" lvl="1" indent="-285750">
              <a:buFont typeface="Arial" panose="020B0604020202020204" pitchFamily="34" charset="0"/>
              <a:buChar char="•"/>
              <a:tabLst/>
            </a:pPr>
            <a:r>
              <a:rPr lang="en-US" sz="1600" dirty="0"/>
              <a:t>The Final Assessment report is left at the laboratory when the team leaves</a:t>
            </a:r>
          </a:p>
          <a:p>
            <a:pPr marL="742950" lvl="1" indent="-285750">
              <a:buFont typeface="Arial" panose="020B0604020202020204" pitchFamily="34" charset="0"/>
              <a:buChar char="•"/>
            </a:pPr>
            <a:endParaRPr lang="en-US" dirty="0"/>
          </a:p>
        </p:txBody>
      </p:sp>
      <p:sp>
        <p:nvSpPr>
          <p:cNvPr id="9" name="TextBox 8">
            <a:extLst>
              <a:ext uri="{FF2B5EF4-FFF2-40B4-BE49-F238E27FC236}">
                <a16:creationId xmlns:a16="http://schemas.microsoft.com/office/drawing/2014/main" id="{D022CBB8-FA9A-401D-8D23-054FE6F5BC6D}"/>
              </a:ext>
            </a:extLst>
          </p:cNvPr>
          <p:cNvSpPr txBox="1"/>
          <p:nvPr/>
        </p:nvSpPr>
        <p:spPr>
          <a:xfrm>
            <a:off x="1991623" y="3657601"/>
            <a:ext cx="9220200" cy="1600199"/>
          </a:xfrm>
          <a:prstGeom prst="roundRect">
            <a:avLst/>
          </a:prstGeom>
          <a:ln/>
          <a:effectLst>
            <a:glow rad="228600">
              <a:srgbClr val="FFFF00">
                <a:alpha val="41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dirty="0"/>
              <a:t>If there are </a:t>
            </a:r>
            <a:r>
              <a:rPr lang="en-US" b="1" dirty="0"/>
              <a:t>No Non-conformities </a:t>
            </a:r>
            <a:r>
              <a:rPr lang="en-US" dirty="0"/>
              <a:t>or only a </a:t>
            </a:r>
            <a:r>
              <a:rPr lang="en-US" b="1" dirty="0"/>
              <a:t>Conforming with Comment</a:t>
            </a:r>
          </a:p>
          <a:p>
            <a:pPr marL="742950" lvl="1" indent="-285750">
              <a:buFont typeface="Arial" panose="020B0604020202020204" pitchFamily="34" charset="0"/>
              <a:buChar char="•"/>
              <a:tabLst/>
            </a:pPr>
            <a:r>
              <a:rPr lang="en-US" sz="1600" dirty="0"/>
              <a:t>Within 7 days the final report goes to an AB manager for final review and grammatical editing if appropriate</a:t>
            </a:r>
            <a:r>
              <a:rPr lang="en-US" sz="2000" dirty="0"/>
              <a:t>.</a:t>
            </a:r>
            <a:endParaRPr lang="en-US" sz="1600" dirty="0"/>
          </a:p>
          <a:p>
            <a:pPr marL="742950" lvl="1" indent="-285750">
              <a:buFont typeface="Arial" panose="020B0604020202020204" pitchFamily="34" charset="0"/>
              <a:buChar char="•"/>
              <a:tabLst/>
            </a:pPr>
            <a:r>
              <a:rPr lang="en-US" sz="1600" dirty="0"/>
              <a:t>After review, the report is submitted to the AB vice president or designee for Accreditation decision</a:t>
            </a:r>
            <a:br>
              <a:rPr lang="en-US" sz="1600" dirty="0"/>
            </a:br>
            <a:endParaRPr lang="en-US" sz="1600"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117917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rrow: Down 18">
            <a:extLst>
              <a:ext uri="{FF2B5EF4-FFF2-40B4-BE49-F238E27FC236}">
                <a16:creationId xmlns:a16="http://schemas.microsoft.com/office/drawing/2014/main" id="{57A186AC-8797-431B-9D4E-114A82B10EF1}"/>
              </a:ext>
            </a:extLst>
          </p:cNvPr>
          <p:cNvSpPr/>
          <p:nvPr/>
        </p:nvSpPr>
        <p:spPr>
          <a:xfrm>
            <a:off x="7616826" y="4521617"/>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Down 19">
            <a:extLst>
              <a:ext uri="{FF2B5EF4-FFF2-40B4-BE49-F238E27FC236}">
                <a16:creationId xmlns:a16="http://schemas.microsoft.com/office/drawing/2014/main" id="{C958A81F-A4F3-4C7A-8D5C-E1B5593F1DFE}"/>
              </a:ext>
            </a:extLst>
          </p:cNvPr>
          <p:cNvSpPr/>
          <p:nvPr/>
        </p:nvSpPr>
        <p:spPr>
          <a:xfrm rot="10800000">
            <a:off x="5865813" y="4711427"/>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Down 20">
            <a:extLst>
              <a:ext uri="{FF2B5EF4-FFF2-40B4-BE49-F238E27FC236}">
                <a16:creationId xmlns:a16="http://schemas.microsoft.com/office/drawing/2014/main" id="{74D44419-1AD0-46CE-B547-866427F6E838}"/>
              </a:ext>
            </a:extLst>
          </p:cNvPr>
          <p:cNvSpPr/>
          <p:nvPr/>
        </p:nvSpPr>
        <p:spPr>
          <a:xfrm>
            <a:off x="3160711" y="4436790"/>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Down 17">
            <a:extLst>
              <a:ext uri="{FF2B5EF4-FFF2-40B4-BE49-F238E27FC236}">
                <a16:creationId xmlns:a16="http://schemas.microsoft.com/office/drawing/2014/main" id="{58A1C76A-FF68-4746-AF97-9C0AD30331A4}"/>
              </a:ext>
            </a:extLst>
          </p:cNvPr>
          <p:cNvSpPr/>
          <p:nvPr/>
        </p:nvSpPr>
        <p:spPr>
          <a:xfrm>
            <a:off x="10133014" y="4521617"/>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1B39D584-C498-45EC-A2D1-FE243F161CD4}"/>
              </a:ext>
            </a:extLst>
          </p:cNvPr>
          <p:cNvSpPr/>
          <p:nvPr/>
        </p:nvSpPr>
        <p:spPr>
          <a:xfrm>
            <a:off x="9066212" y="2194635"/>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A7A361DA-B23A-4C65-B325-70C9BEA0355F}"/>
              </a:ext>
            </a:extLst>
          </p:cNvPr>
          <p:cNvSpPr/>
          <p:nvPr/>
        </p:nvSpPr>
        <p:spPr>
          <a:xfrm>
            <a:off x="3960812" y="2163762"/>
            <a:ext cx="457200" cy="655638"/>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0B15B6-66C1-439D-A937-036E419BAF65}"/>
              </a:ext>
            </a:extLst>
          </p:cNvPr>
          <p:cNvSpPr>
            <a:spLocks noGrp="1"/>
          </p:cNvSpPr>
          <p:nvPr>
            <p:ph type="title"/>
          </p:nvPr>
        </p:nvSpPr>
        <p:spPr>
          <a:xfrm>
            <a:off x="1288715" y="152400"/>
            <a:ext cx="9782801" cy="526137"/>
          </a:xfrm>
        </p:spPr>
        <p:txBody>
          <a:bodyPr>
            <a:noAutofit/>
          </a:bodyPr>
          <a:lstStyle/>
          <a:p>
            <a:r>
              <a:rPr lang="en-US" sz="2400" dirty="0"/>
              <a:t>Accreditation Process – After assessment with Non-conformities</a:t>
            </a:r>
          </a:p>
        </p:txBody>
      </p:sp>
      <p:sp>
        <p:nvSpPr>
          <p:cNvPr id="4" name="Slide Number Placeholder 3">
            <a:extLst>
              <a:ext uri="{FF2B5EF4-FFF2-40B4-BE49-F238E27FC236}">
                <a16:creationId xmlns:a16="http://schemas.microsoft.com/office/drawing/2014/main" id="{A90640C5-A082-49FA-AE2A-0C46FA3EF22D}"/>
              </a:ext>
            </a:extLst>
          </p:cNvPr>
          <p:cNvSpPr>
            <a:spLocks noGrp="1"/>
          </p:cNvSpPr>
          <p:nvPr>
            <p:ph type="sldNum" sz="quarter" idx="12"/>
          </p:nvPr>
        </p:nvSpPr>
        <p:spPr/>
        <p:txBody>
          <a:bodyPr/>
          <a:lstStyle/>
          <a:p>
            <a:fld id="{7DC1BBB0-96F0-4077-A278-0F3FB5C104D3}" type="slidenum">
              <a:rPr lang="en-US" smtClean="0"/>
              <a:t>11</a:t>
            </a:fld>
            <a:endParaRPr lang="en-US" dirty="0"/>
          </a:p>
        </p:txBody>
      </p:sp>
      <p:sp>
        <p:nvSpPr>
          <p:cNvPr id="7" name="TextBox 6">
            <a:extLst>
              <a:ext uri="{FF2B5EF4-FFF2-40B4-BE49-F238E27FC236}">
                <a16:creationId xmlns:a16="http://schemas.microsoft.com/office/drawing/2014/main" id="{0BBFA9CF-B014-496D-BEB5-B5D1B8EF6AC5}"/>
              </a:ext>
            </a:extLst>
          </p:cNvPr>
          <p:cNvSpPr txBox="1"/>
          <p:nvPr/>
        </p:nvSpPr>
        <p:spPr>
          <a:xfrm>
            <a:off x="1751013" y="838200"/>
            <a:ext cx="9859000" cy="1600199"/>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sz="2000" dirty="0"/>
              <a:t>Final Report with Non-conformities (NC) are provided during the Closing Meeting</a:t>
            </a:r>
          </a:p>
          <a:p>
            <a:pPr marL="742950" lvl="1" indent="-285750">
              <a:buFont typeface="Arial" panose="020B0604020202020204" pitchFamily="34" charset="0"/>
              <a:buChar char="•"/>
              <a:tabLst/>
            </a:pPr>
            <a:r>
              <a:rPr lang="en-US" sz="1600" dirty="0"/>
              <a:t>The “clock” starts with the closing meeting</a:t>
            </a:r>
          </a:p>
          <a:p>
            <a:pPr marL="742950" lvl="1" indent="-285750">
              <a:buFont typeface="Arial" panose="020B0604020202020204" pitchFamily="34" charset="0"/>
              <a:buChar char="•"/>
              <a:tabLst/>
            </a:pPr>
            <a:r>
              <a:rPr lang="en-US" sz="1600" dirty="0"/>
              <a:t>The FSP has 30 days to:</a:t>
            </a:r>
          </a:p>
          <a:p>
            <a:pPr marL="1200150" lvl="2" indent="-285750">
              <a:buFont typeface="Arial" panose="020B0604020202020204" pitchFamily="34" charset="0"/>
              <a:buChar char="•"/>
            </a:pPr>
            <a:r>
              <a:rPr lang="en-US" sz="1600" dirty="0"/>
              <a:t>Submit to LA Action Plan for how they plan to remediate the Non-conformities</a:t>
            </a:r>
          </a:p>
          <a:p>
            <a:pPr marL="1200150" lvl="2" indent="-285750">
              <a:buFont typeface="Arial" panose="020B0604020202020204" pitchFamily="34" charset="0"/>
              <a:buChar char="•"/>
            </a:pPr>
            <a:r>
              <a:rPr lang="en-US" sz="1600" dirty="0"/>
              <a:t>If they choose to appeal the Non-conformities to the AB management</a:t>
            </a:r>
          </a:p>
        </p:txBody>
      </p:sp>
      <p:sp>
        <p:nvSpPr>
          <p:cNvPr id="9" name="TextBox 8">
            <a:extLst>
              <a:ext uri="{FF2B5EF4-FFF2-40B4-BE49-F238E27FC236}">
                <a16:creationId xmlns:a16="http://schemas.microsoft.com/office/drawing/2014/main" id="{D022CBB8-FA9A-401D-8D23-054FE6F5BC6D}"/>
              </a:ext>
            </a:extLst>
          </p:cNvPr>
          <p:cNvSpPr txBox="1"/>
          <p:nvPr/>
        </p:nvSpPr>
        <p:spPr>
          <a:xfrm>
            <a:off x="1827211" y="2819400"/>
            <a:ext cx="4953001" cy="1892027"/>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b="1" dirty="0"/>
              <a:t>Action Plan Review</a:t>
            </a:r>
          </a:p>
          <a:p>
            <a:pPr lvl="1">
              <a:tabLst/>
            </a:pPr>
            <a:r>
              <a:rPr lang="en-US" sz="1600" dirty="0"/>
              <a:t>The LA will review the FSP plan and with the help of the applicable TA, accept or request more information or actions from the FSP to remediate the issue.</a:t>
            </a:r>
          </a:p>
          <a:p>
            <a:pPr lvl="1">
              <a:tabLst/>
            </a:pPr>
            <a:r>
              <a:rPr lang="en-US" sz="1600" dirty="0"/>
              <a:t>The FSP will submit final corrective action</a:t>
            </a:r>
            <a:br>
              <a:rPr lang="en-US" sz="1600" dirty="0"/>
            </a:br>
            <a:endParaRPr lang="en-US" sz="1600" dirty="0"/>
          </a:p>
          <a:p>
            <a:pPr marL="742950" lvl="1" indent="-285750">
              <a:buFont typeface="Arial" panose="020B0604020202020204" pitchFamily="34" charset="0"/>
              <a:buChar char="•"/>
            </a:pPr>
            <a:endParaRPr lang="en-US" dirty="0"/>
          </a:p>
        </p:txBody>
      </p:sp>
      <p:sp>
        <p:nvSpPr>
          <p:cNvPr id="12" name="Arrow: Down 11">
            <a:extLst>
              <a:ext uri="{FF2B5EF4-FFF2-40B4-BE49-F238E27FC236}">
                <a16:creationId xmlns:a16="http://schemas.microsoft.com/office/drawing/2014/main" id="{E768506F-5355-4604-B434-837DB45BA0FD}"/>
              </a:ext>
            </a:extLst>
          </p:cNvPr>
          <p:cNvSpPr/>
          <p:nvPr/>
        </p:nvSpPr>
        <p:spPr>
          <a:xfrm>
            <a:off x="1060115" y="1295400"/>
            <a:ext cx="457200" cy="911935"/>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9F6C874-0003-44BC-A694-04D4A8EBE4AE}"/>
              </a:ext>
            </a:extLst>
          </p:cNvPr>
          <p:cNvSpPr txBox="1"/>
          <p:nvPr/>
        </p:nvSpPr>
        <p:spPr>
          <a:xfrm>
            <a:off x="7085012" y="2819400"/>
            <a:ext cx="4443625" cy="1892027"/>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b="1" dirty="0"/>
              <a:t>Appeal Review</a:t>
            </a:r>
          </a:p>
          <a:p>
            <a:pPr lvl="1">
              <a:tabLst/>
            </a:pPr>
            <a:r>
              <a:rPr lang="en-US" sz="1600" dirty="0"/>
              <a:t>The AB will form an appeal committee to review the NC and objective evidence from both the LA and FSP supporting the issue.</a:t>
            </a:r>
          </a:p>
          <a:p>
            <a:pPr lvl="1">
              <a:tabLst/>
            </a:pPr>
            <a:r>
              <a:rPr lang="en-US" sz="1600" dirty="0"/>
              <a:t>Clock stops while appeal is processed. </a:t>
            </a:r>
            <a:br>
              <a:rPr lang="en-US" sz="1600" dirty="0"/>
            </a:br>
            <a:endParaRPr lang="en-US" sz="1600" dirty="0"/>
          </a:p>
          <a:p>
            <a:pPr marL="742950" lvl="1" indent="-285750">
              <a:buFont typeface="Arial" panose="020B0604020202020204" pitchFamily="34" charset="0"/>
              <a:buChar char="•"/>
            </a:pPr>
            <a:endParaRPr lang="en-US" dirty="0"/>
          </a:p>
        </p:txBody>
      </p:sp>
      <p:sp>
        <p:nvSpPr>
          <p:cNvPr id="14" name="TextBox 13">
            <a:extLst>
              <a:ext uri="{FF2B5EF4-FFF2-40B4-BE49-F238E27FC236}">
                <a16:creationId xmlns:a16="http://schemas.microsoft.com/office/drawing/2014/main" id="{5802DA21-EF2D-4CDF-B0E0-9A815B43244D}"/>
              </a:ext>
            </a:extLst>
          </p:cNvPr>
          <p:cNvSpPr txBox="1"/>
          <p:nvPr/>
        </p:nvSpPr>
        <p:spPr>
          <a:xfrm>
            <a:off x="9012449" y="5148816"/>
            <a:ext cx="2516188" cy="1303339"/>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lgn="ctr">
              <a:tabLst/>
            </a:pPr>
            <a:r>
              <a:rPr lang="en-US" dirty="0"/>
              <a:t>Appeal approved</a:t>
            </a:r>
          </a:p>
          <a:p>
            <a:pPr lvl="0">
              <a:tabLst/>
            </a:pPr>
            <a:r>
              <a:rPr lang="en-US" sz="1600" dirty="0"/>
              <a:t>The NC is removed from Report. No additional requirements.</a:t>
            </a:r>
          </a:p>
        </p:txBody>
      </p:sp>
      <p:sp>
        <p:nvSpPr>
          <p:cNvPr id="16" name="TextBox 15">
            <a:extLst>
              <a:ext uri="{FF2B5EF4-FFF2-40B4-BE49-F238E27FC236}">
                <a16:creationId xmlns:a16="http://schemas.microsoft.com/office/drawing/2014/main" id="{694E1611-5CC6-40CC-9C34-D3F910FE9997}"/>
              </a:ext>
            </a:extLst>
          </p:cNvPr>
          <p:cNvSpPr txBox="1"/>
          <p:nvPr/>
        </p:nvSpPr>
        <p:spPr>
          <a:xfrm>
            <a:off x="1827211" y="5053012"/>
            <a:ext cx="3124201" cy="1668463"/>
          </a:xfrm>
          <a:prstGeom prst="roundRect">
            <a:avLst/>
          </a:prstGeom>
          <a:ln/>
          <a:effectLst>
            <a:glow rad="228600">
              <a:srgbClr val="FFFF00">
                <a:alpha val="41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tabLst/>
            </a:pPr>
            <a:r>
              <a:rPr lang="en-US" dirty="0"/>
              <a:t>LA final acceptance of remediations to all Non-conformities</a:t>
            </a:r>
          </a:p>
          <a:p>
            <a:pPr marL="115888" lvl="0" indent="-115888">
              <a:tabLst/>
            </a:pPr>
            <a:r>
              <a:rPr lang="en-US" dirty="0"/>
              <a:t> </a:t>
            </a:r>
            <a:r>
              <a:rPr lang="en-US" sz="1600" dirty="0"/>
              <a:t>Final process described previously now followed</a:t>
            </a:r>
          </a:p>
          <a:p>
            <a:pPr marL="742950" lvl="1" indent="-285750">
              <a:buFont typeface="Arial" panose="020B0604020202020204" pitchFamily="34" charset="0"/>
              <a:buChar char="•"/>
            </a:pPr>
            <a:endParaRPr lang="en-US" dirty="0"/>
          </a:p>
        </p:txBody>
      </p:sp>
      <p:sp>
        <p:nvSpPr>
          <p:cNvPr id="17" name="TextBox 16">
            <a:extLst>
              <a:ext uri="{FF2B5EF4-FFF2-40B4-BE49-F238E27FC236}">
                <a16:creationId xmlns:a16="http://schemas.microsoft.com/office/drawing/2014/main" id="{2FC94548-0C95-4B62-BE11-B300B9BFCD7E}"/>
              </a:ext>
            </a:extLst>
          </p:cNvPr>
          <p:cNvSpPr txBox="1"/>
          <p:nvPr/>
        </p:nvSpPr>
        <p:spPr>
          <a:xfrm>
            <a:off x="5408612" y="5181600"/>
            <a:ext cx="3048000" cy="1303338"/>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lgn="ctr">
              <a:tabLst/>
            </a:pPr>
            <a:r>
              <a:rPr lang="en-US" dirty="0"/>
              <a:t>Appeal rejected</a:t>
            </a:r>
          </a:p>
          <a:p>
            <a:pPr lvl="0">
              <a:tabLst/>
            </a:pPr>
            <a:r>
              <a:rPr lang="en-US" sz="1600" dirty="0"/>
              <a:t>The clock restarts and the NC goes through the standard remediation process.</a:t>
            </a:r>
          </a:p>
        </p:txBody>
      </p:sp>
    </p:spTree>
    <p:extLst>
      <p:ext uri="{BB962C8B-B14F-4D97-AF65-F5344CB8AC3E}">
        <p14:creationId xmlns:p14="http://schemas.microsoft.com/office/powerpoint/2010/main" val="33363583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43990-FB3A-4ABF-B5D8-8A43D04FEE4C}"/>
              </a:ext>
            </a:extLst>
          </p:cNvPr>
          <p:cNvSpPr>
            <a:spLocks noGrp="1"/>
          </p:cNvSpPr>
          <p:nvPr>
            <p:ph type="title"/>
          </p:nvPr>
        </p:nvSpPr>
        <p:spPr/>
        <p:txBody>
          <a:bodyPr/>
          <a:lstStyle/>
          <a:p>
            <a:r>
              <a:rPr lang="en-US" dirty="0"/>
              <a:t>Accreditation Conformance Monitoring</a:t>
            </a:r>
          </a:p>
        </p:txBody>
      </p:sp>
      <p:sp>
        <p:nvSpPr>
          <p:cNvPr id="3" name="Content Placeholder 2">
            <a:extLst>
              <a:ext uri="{FF2B5EF4-FFF2-40B4-BE49-F238E27FC236}">
                <a16:creationId xmlns:a16="http://schemas.microsoft.com/office/drawing/2014/main" id="{8B258FE3-B1E8-48E9-98E6-F618FCD13DAF}"/>
              </a:ext>
            </a:extLst>
          </p:cNvPr>
          <p:cNvSpPr>
            <a:spLocks noGrp="1"/>
          </p:cNvSpPr>
          <p:nvPr>
            <p:ph idx="1"/>
          </p:nvPr>
        </p:nvSpPr>
        <p:spPr/>
        <p:txBody>
          <a:bodyPr/>
          <a:lstStyle/>
          <a:p>
            <a:r>
              <a:rPr lang="en-US" dirty="0"/>
              <a:t>Generally the ISO/IEC accreditation expiration date is 4 years and ABFT expiration date is 2 years from date on issued certificate.</a:t>
            </a:r>
          </a:p>
          <a:p>
            <a:r>
              <a:rPr lang="en-US" dirty="0"/>
              <a:t>During this time the laboratory must demonstrate they are continuing maintaining their Quality System.</a:t>
            </a:r>
          </a:p>
          <a:p>
            <a:r>
              <a:rPr lang="en-US" dirty="0"/>
              <a:t>The FSP must “self-report” any significant event or non-conformity to the AB. </a:t>
            </a:r>
          </a:p>
          <a:p>
            <a:r>
              <a:rPr lang="en-US" dirty="0"/>
              <a:t>The FSP must provide documentation yearly to the AB proficiency test results </a:t>
            </a:r>
          </a:p>
          <a:p>
            <a:endParaRPr lang="en-US" dirty="0"/>
          </a:p>
        </p:txBody>
      </p:sp>
      <p:sp>
        <p:nvSpPr>
          <p:cNvPr id="4" name="Slide Number Placeholder 3">
            <a:extLst>
              <a:ext uri="{FF2B5EF4-FFF2-40B4-BE49-F238E27FC236}">
                <a16:creationId xmlns:a16="http://schemas.microsoft.com/office/drawing/2014/main" id="{D91A3760-50E9-487C-8C03-A62BF76645FC}"/>
              </a:ext>
            </a:extLst>
          </p:cNvPr>
          <p:cNvSpPr>
            <a:spLocks noGrp="1"/>
          </p:cNvSpPr>
          <p:nvPr>
            <p:ph type="sldNum" sz="quarter" idx="12"/>
          </p:nvPr>
        </p:nvSpPr>
        <p:spPr/>
        <p:txBody>
          <a:bodyPr/>
          <a:lstStyle/>
          <a:p>
            <a:fld id="{7DC1BBB0-96F0-4077-A278-0F3FB5C104D3}" type="slidenum">
              <a:rPr lang="en-US" smtClean="0"/>
              <a:t>12</a:t>
            </a:fld>
            <a:endParaRPr lang="en-US" dirty="0"/>
          </a:p>
        </p:txBody>
      </p:sp>
    </p:spTree>
    <p:extLst>
      <p:ext uri="{BB962C8B-B14F-4D97-AF65-F5344CB8AC3E}">
        <p14:creationId xmlns:p14="http://schemas.microsoft.com/office/powerpoint/2010/main" val="9971706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116D7-59D5-4270-AB65-9FCEA08F9EB4}"/>
              </a:ext>
            </a:extLst>
          </p:cNvPr>
          <p:cNvSpPr>
            <a:spLocks noGrp="1"/>
          </p:cNvSpPr>
          <p:nvPr>
            <p:ph type="title"/>
          </p:nvPr>
        </p:nvSpPr>
        <p:spPr/>
        <p:txBody>
          <a:bodyPr/>
          <a:lstStyle/>
          <a:p>
            <a:r>
              <a:rPr lang="en-US" dirty="0"/>
              <a:t>Accreditation Conformance Monitoring</a:t>
            </a:r>
          </a:p>
        </p:txBody>
      </p:sp>
      <p:sp>
        <p:nvSpPr>
          <p:cNvPr id="3" name="Content Placeholder 2">
            <a:extLst>
              <a:ext uri="{FF2B5EF4-FFF2-40B4-BE49-F238E27FC236}">
                <a16:creationId xmlns:a16="http://schemas.microsoft.com/office/drawing/2014/main" id="{69355AD2-2600-41F2-A3B7-B0D85EE775FF}"/>
              </a:ext>
            </a:extLst>
          </p:cNvPr>
          <p:cNvSpPr>
            <a:spLocks noGrp="1"/>
          </p:cNvSpPr>
          <p:nvPr>
            <p:ph idx="1"/>
          </p:nvPr>
        </p:nvSpPr>
        <p:spPr/>
        <p:txBody>
          <a:bodyPr>
            <a:normAutofit lnSpcReduction="10000"/>
          </a:bodyPr>
          <a:lstStyle/>
          <a:p>
            <a:r>
              <a:rPr lang="en-US" dirty="0"/>
              <a:t>The AB will do a “surveillance” assessment at a minimum of every 2 years</a:t>
            </a:r>
          </a:p>
          <a:p>
            <a:r>
              <a:rPr lang="en-US" dirty="0"/>
              <a:t>The AB can conduct an additional on-site surveillance of the FSP at any time the AB feels it is required</a:t>
            </a:r>
          </a:p>
          <a:p>
            <a:r>
              <a:rPr lang="en-US" dirty="0"/>
              <a:t>The AB also retains the right to monitor the on-going performance of a forensic service provider through all reasonable means available</a:t>
            </a:r>
          </a:p>
          <a:p>
            <a:r>
              <a:rPr lang="en-US" dirty="0"/>
              <a:t>The AB will respond to any Compliant it receives concerning an accredited laboratory</a:t>
            </a:r>
          </a:p>
          <a:p>
            <a:pPr lvl="1"/>
            <a:r>
              <a:rPr lang="en-US" dirty="0"/>
              <a:t>Within the Standard criteria there are specifications of how the FSP must respond to complaints.</a:t>
            </a:r>
          </a:p>
          <a:p>
            <a:pPr lvl="1"/>
            <a:endParaRPr lang="en-US" dirty="0"/>
          </a:p>
          <a:p>
            <a:endParaRPr lang="en-US" dirty="0"/>
          </a:p>
        </p:txBody>
      </p:sp>
      <p:sp>
        <p:nvSpPr>
          <p:cNvPr id="4" name="Slide Number Placeholder 3">
            <a:extLst>
              <a:ext uri="{FF2B5EF4-FFF2-40B4-BE49-F238E27FC236}">
                <a16:creationId xmlns:a16="http://schemas.microsoft.com/office/drawing/2014/main" id="{D7204047-31DC-4879-95A0-436BFA7F162C}"/>
              </a:ext>
            </a:extLst>
          </p:cNvPr>
          <p:cNvSpPr>
            <a:spLocks noGrp="1"/>
          </p:cNvSpPr>
          <p:nvPr>
            <p:ph type="sldNum" sz="quarter" idx="12"/>
          </p:nvPr>
        </p:nvSpPr>
        <p:spPr/>
        <p:txBody>
          <a:bodyPr/>
          <a:lstStyle/>
          <a:p>
            <a:fld id="{7DC1BBB0-96F0-4077-A278-0F3FB5C104D3}" type="slidenum">
              <a:rPr lang="en-US" smtClean="0"/>
              <a:t>13</a:t>
            </a:fld>
            <a:endParaRPr lang="en-US" dirty="0"/>
          </a:p>
        </p:txBody>
      </p:sp>
    </p:spTree>
    <p:extLst>
      <p:ext uri="{BB962C8B-B14F-4D97-AF65-F5344CB8AC3E}">
        <p14:creationId xmlns:p14="http://schemas.microsoft.com/office/powerpoint/2010/main" val="484621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DC16F75-8D65-4E03-9030-50D45E460C61}"/>
              </a:ext>
            </a:extLst>
          </p:cNvPr>
          <p:cNvSpPr>
            <a:spLocks noGrp="1"/>
          </p:cNvSpPr>
          <p:nvPr>
            <p:ph type="body" sz="half" idx="2"/>
          </p:nvPr>
        </p:nvSpPr>
        <p:spPr>
          <a:xfrm>
            <a:off x="760412" y="609600"/>
            <a:ext cx="3886200" cy="5943600"/>
          </a:xfrm>
        </p:spPr>
        <p:txBody>
          <a:bodyPr>
            <a:normAutofit/>
          </a:bodyPr>
          <a:lstStyle/>
          <a:p>
            <a:r>
              <a:rPr lang="en-US" sz="2800" dirty="0"/>
              <a:t>Anyone can file a Complaint concerning an accredited laboratory. The AB will review the information submitted, conduct an investigation (if applicable), and make a decision regarding the outcome of the complaint.</a:t>
            </a:r>
          </a:p>
          <a:p>
            <a:r>
              <a:rPr lang="en-US" sz="2800" dirty="0"/>
              <a:t>Most AB compliant process can start on their website. </a:t>
            </a:r>
          </a:p>
        </p:txBody>
      </p:sp>
      <p:sp>
        <p:nvSpPr>
          <p:cNvPr id="5" name="Slide Number Placeholder 4">
            <a:extLst>
              <a:ext uri="{FF2B5EF4-FFF2-40B4-BE49-F238E27FC236}">
                <a16:creationId xmlns:a16="http://schemas.microsoft.com/office/drawing/2014/main" id="{56B9BABE-48B3-4BB0-A478-EF65B812FE77}"/>
              </a:ext>
            </a:extLst>
          </p:cNvPr>
          <p:cNvSpPr>
            <a:spLocks noGrp="1"/>
          </p:cNvSpPr>
          <p:nvPr>
            <p:ph type="sldNum" sz="quarter" idx="12"/>
          </p:nvPr>
        </p:nvSpPr>
        <p:spPr/>
        <p:txBody>
          <a:bodyPr/>
          <a:lstStyle/>
          <a:p>
            <a:fld id="{7DC1BBB0-96F0-4077-A278-0F3FB5C104D3}" type="slidenum">
              <a:rPr lang="en-US" smtClean="0"/>
              <a:pPr/>
              <a:t>14</a:t>
            </a:fld>
            <a:endParaRPr lang="en-US"/>
          </a:p>
        </p:txBody>
      </p:sp>
      <p:pic>
        <p:nvPicPr>
          <p:cNvPr id="12" name="Picture Placeholder 11">
            <a:extLst>
              <a:ext uri="{FF2B5EF4-FFF2-40B4-BE49-F238E27FC236}">
                <a16:creationId xmlns:a16="http://schemas.microsoft.com/office/drawing/2014/main" id="{90DED4F7-72FF-429A-B7AA-9A1E8CF608A4}"/>
              </a:ext>
            </a:extLst>
          </p:cNvPr>
          <p:cNvPicPr>
            <a:picLocks noGrp="1" noChangeAspect="1"/>
          </p:cNvPicPr>
          <p:nvPr>
            <p:ph type="pic" idx="1"/>
          </p:nvPr>
        </p:nvPicPr>
        <p:blipFill>
          <a:blip r:embed="rId2"/>
          <a:srcRect t="4683" b="4683"/>
          <a:stretch>
            <a:fillRect/>
          </a:stretch>
        </p:blipFill>
        <p:spPr>
          <a:xfrm>
            <a:off x="5180250" y="228599"/>
            <a:ext cx="6472593" cy="6127751"/>
          </a:xfrm>
          <a:prstGeom prst="rect">
            <a:avLst/>
          </a:prstGeom>
        </p:spPr>
      </p:pic>
    </p:spTree>
    <p:extLst>
      <p:ext uri="{BB962C8B-B14F-4D97-AF65-F5344CB8AC3E}">
        <p14:creationId xmlns:p14="http://schemas.microsoft.com/office/powerpoint/2010/main" val="1069775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0E69E-3EE2-4AB5-A126-E8DBF79E1FCC}"/>
              </a:ext>
            </a:extLst>
          </p:cNvPr>
          <p:cNvSpPr>
            <a:spLocks noGrp="1"/>
          </p:cNvSpPr>
          <p:nvPr>
            <p:ph type="title"/>
          </p:nvPr>
        </p:nvSpPr>
        <p:spPr/>
        <p:txBody>
          <a:bodyPr/>
          <a:lstStyle/>
          <a:p>
            <a:r>
              <a:rPr lang="en-US" dirty="0"/>
              <a:t>Forensic Disciplines routinely accredited</a:t>
            </a:r>
          </a:p>
        </p:txBody>
      </p:sp>
      <p:sp>
        <p:nvSpPr>
          <p:cNvPr id="3" name="Content Placeholder 2">
            <a:extLst>
              <a:ext uri="{FF2B5EF4-FFF2-40B4-BE49-F238E27FC236}">
                <a16:creationId xmlns:a16="http://schemas.microsoft.com/office/drawing/2014/main" id="{7604E05A-1077-4BA9-8027-258E23808FED}"/>
              </a:ext>
            </a:extLst>
          </p:cNvPr>
          <p:cNvSpPr>
            <a:spLocks noGrp="1"/>
          </p:cNvSpPr>
          <p:nvPr>
            <p:ph idx="1"/>
          </p:nvPr>
        </p:nvSpPr>
        <p:spPr/>
        <p:txBody>
          <a:bodyPr>
            <a:normAutofit lnSpcReduction="10000"/>
          </a:bodyPr>
          <a:lstStyle/>
          <a:p>
            <a:r>
              <a:rPr lang="en-US" dirty="0"/>
              <a:t>Forensic Science Testing (ISO/IEC 17025)</a:t>
            </a:r>
          </a:p>
          <a:p>
            <a:pPr lvl="1"/>
            <a:r>
              <a:rPr lang="en-US" dirty="0"/>
              <a:t>Covering the 25 OSAC defined sub-committees: Biology/DNA, Chemistry/Instrumental Analysis, Physics/Pattern Interpretation, Crime Scene/Death Investigation, Digital/Multimedia</a:t>
            </a:r>
          </a:p>
          <a:p>
            <a:r>
              <a:rPr lang="en-US" dirty="0"/>
              <a:t>Forensic Science Calibration (ISO/IEC 17025)</a:t>
            </a:r>
          </a:p>
          <a:p>
            <a:pPr lvl="1"/>
            <a:r>
              <a:rPr lang="en-US" dirty="0"/>
              <a:t>Breath alcohol instruments</a:t>
            </a:r>
          </a:p>
          <a:p>
            <a:r>
              <a:rPr lang="en-US" dirty="0"/>
              <a:t>Forensic Science Inspection (ISO/IEC 17020)</a:t>
            </a:r>
          </a:p>
          <a:p>
            <a:pPr lvl="1"/>
            <a:r>
              <a:rPr lang="en-US" dirty="0"/>
              <a:t>Anthropology, Bloodstain Pattern Analysis, Crime Scene Investigation, Digital Evidence, Document Examination, Facial Recognition, Firearms/Toolmarks, Friction Ridge, Footwear/Tire, Speaker Recognition, Video/Imaging Technology and Analysis, Medicolegal Death Investigation, Fire/Explosive Investigation</a:t>
            </a:r>
          </a:p>
          <a:p>
            <a:pPr lvl="1"/>
            <a:endParaRPr lang="en-US" dirty="0"/>
          </a:p>
        </p:txBody>
      </p:sp>
      <p:sp>
        <p:nvSpPr>
          <p:cNvPr id="4" name="Slide Number Placeholder 3">
            <a:extLst>
              <a:ext uri="{FF2B5EF4-FFF2-40B4-BE49-F238E27FC236}">
                <a16:creationId xmlns:a16="http://schemas.microsoft.com/office/drawing/2014/main" id="{E1242FD9-8C10-4CCA-BE2C-5406DD1AB83C}"/>
              </a:ext>
            </a:extLst>
          </p:cNvPr>
          <p:cNvSpPr>
            <a:spLocks noGrp="1"/>
          </p:cNvSpPr>
          <p:nvPr>
            <p:ph type="sldNum" sz="quarter" idx="12"/>
          </p:nvPr>
        </p:nvSpPr>
        <p:spPr/>
        <p:txBody>
          <a:bodyPr/>
          <a:lstStyle/>
          <a:p>
            <a:fld id="{7DC1BBB0-96F0-4077-A278-0F3FB5C104D3}" type="slidenum">
              <a:rPr lang="en-US" smtClean="0"/>
              <a:t>15</a:t>
            </a:fld>
            <a:endParaRPr lang="en-US" dirty="0"/>
          </a:p>
        </p:txBody>
      </p:sp>
    </p:spTree>
    <p:extLst>
      <p:ext uri="{BB962C8B-B14F-4D97-AF65-F5344CB8AC3E}">
        <p14:creationId xmlns:p14="http://schemas.microsoft.com/office/powerpoint/2010/main" val="4620935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D645B-FE10-405C-A41A-FE48FE09811C}"/>
              </a:ext>
            </a:extLst>
          </p:cNvPr>
          <p:cNvSpPr>
            <a:spLocks noGrp="1"/>
          </p:cNvSpPr>
          <p:nvPr>
            <p:ph type="title"/>
          </p:nvPr>
        </p:nvSpPr>
        <p:spPr/>
        <p:txBody>
          <a:bodyPr>
            <a:normAutofit/>
          </a:bodyPr>
          <a:lstStyle/>
          <a:p>
            <a:r>
              <a:rPr lang="en-US" dirty="0">
                <a:solidFill>
                  <a:schemeClr val="tx1"/>
                </a:solidFill>
                <a:ea typeface="+mn-ea"/>
                <a:cs typeface="+mn-cs"/>
              </a:rPr>
              <a:t>Standards</a:t>
            </a:r>
          </a:p>
        </p:txBody>
      </p:sp>
      <p:sp>
        <p:nvSpPr>
          <p:cNvPr id="3" name="Content Placeholder 2">
            <a:extLst>
              <a:ext uri="{FF2B5EF4-FFF2-40B4-BE49-F238E27FC236}">
                <a16:creationId xmlns:a16="http://schemas.microsoft.com/office/drawing/2014/main" id="{B1AAC879-BA0D-4CE6-ADBB-211EA38590EE}"/>
              </a:ext>
            </a:extLst>
          </p:cNvPr>
          <p:cNvSpPr>
            <a:spLocks noGrp="1"/>
          </p:cNvSpPr>
          <p:nvPr>
            <p:ph idx="1"/>
          </p:nvPr>
        </p:nvSpPr>
        <p:spPr/>
        <p:txBody>
          <a:bodyPr/>
          <a:lstStyle/>
          <a:p>
            <a:r>
              <a:rPr lang="en-GB" dirty="0"/>
              <a:t>Documented agreements routinely described as “Consensus Standards”</a:t>
            </a:r>
          </a:p>
          <a:p>
            <a:r>
              <a:rPr lang="en-GB" dirty="0"/>
              <a:t>Developed by Standards Development Organizations (SDO)</a:t>
            </a:r>
          </a:p>
          <a:p>
            <a:pPr lvl="1"/>
            <a:r>
              <a:rPr lang="en-US" dirty="0"/>
              <a:t>ISO is an international SDO </a:t>
            </a:r>
          </a:p>
          <a:p>
            <a:r>
              <a:rPr lang="en-GB" dirty="0"/>
              <a:t>Specific statutory or legal requirements</a:t>
            </a:r>
          </a:p>
          <a:p>
            <a:pPr lvl="1"/>
            <a:r>
              <a:rPr lang="en-US" dirty="0"/>
              <a:t>42 U.S.C. § 14132 – DNA Identification Act of 1994</a:t>
            </a:r>
          </a:p>
          <a:p>
            <a:pPr lvl="2"/>
            <a:r>
              <a:rPr lang="en-GB" dirty="0"/>
              <a:t>FBI Quality Assurance Standards</a:t>
            </a:r>
          </a:p>
          <a:p>
            <a:r>
              <a:rPr lang="en-GB" dirty="0"/>
              <a:t>May contain technical specifications or other precise criteria</a:t>
            </a:r>
          </a:p>
          <a:p>
            <a:endParaRPr lang="en-US" dirty="0"/>
          </a:p>
        </p:txBody>
      </p:sp>
      <p:sp>
        <p:nvSpPr>
          <p:cNvPr id="4" name="Slide Number Placeholder 3">
            <a:extLst>
              <a:ext uri="{FF2B5EF4-FFF2-40B4-BE49-F238E27FC236}">
                <a16:creationId xmlns:a16="http://schemas.microsoft.com/office/drawing/2014/main" id="{5B1A6CCB-38D3-47DC-8D89-B385E2685A85}"/>
              </a:ext>
            </a:extLst>
          </p:cNvPr>
          <p:cNvSpPr>
            <a:spLocks noGrp="1"/>
          </p:cNvSpPr>
          <p:nvPr>
            <p:ph type="sldNum" sz="quarter" idx="12"/>
          </p:nvPr>
        </p:nvSpPr>
        <p:spPr/>
        <p:txBody>
          <a:bodyPr/>
          <a:lstStyle/>
          <a:p>
            <a:fld id="{7DC1BBB0-96F0-4077-A278-0F3FB5C104D3}" type="slidenum">
              <a:rPr lang="en-US" smtClean="0"/>
              <a:t>16</a:t>
            </a:fld>
            <a:endParaRPr lang="en-US" dirty="0"/>
          </a:p>
        </p:txBody>
      </p:sp>
    </p:spTree>
    <p:extLst>
      <p:ext uri="{BB962C8B-B14F-4D97-AF65-F5344CB8AC3E}">
        <p14:creationId xmlns:p14="http://schemas.microsoft.com/office/powerpoint/2010/main" val="14454874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F526F-D566-4ED3-8D05-CE82C82411D4}"/>
              </a:ext>
            </a:extLst>
          </p:cNvPr>
          <p:cNvSpPr>
            <a:spLocks noGrp="1"/>
          </p:cNvSpPr>
          <p:nvPr>
            <p:ph type="title"/>
          </p:nvPr>
        </p:nvSpPr>
        <p:spPr/>
        <p:txBody>
          <a:bodyPr>
            <a:normAutofit/>
          </a:bodyPr>
          <a:lstStyle/>
          <a:p>
            <a:r>
              <a:rPr lang="en-US" dirty="0"/>
              <a:t>International Standard Development Organizations</a:t>
            </a:r>
          </a:p>
        </p:txBody>
      </p:sp>
      <p:sp>
        <p:nvSpPr>
          <p:cNvPr id="3" name="Content Placeholder 2">
            <a:extLst>
              <a:ext uri="{FF2B5EF4-FFF2-40B4-BE49-F238E27FC236}">
                <a16:creationId xmlns:a16="http://schemas.microsoft.com/office/drawing/2014/main" id="{6D0A6777-F458-49C1-90FF-2F3992376A0A}"/>
              </a:ext>
            </a:extLst>
          </p:cNvPr>
          <p:cNvSpPr>
            <a:spLocks noGrp="1"/>
          </p:cNvSpPr>
          <p:nvPr>
            <p:ph idx="1"/>
          </p:nvPr>
        </p:nvSpPr>
        <p:spPr/>
        <p:txBody>
          <a:bodyPr>
            <a:normAutofit/>
          </a:bodyPr>
          <a:lstStyle/>
          <a:p>
            <a:pPr marL="0" indent="0">
              <a:buNone/>
            </a:pPr>
            <a:r>
              <a:rPr lang="en-US" sz="3000" dirty="0"/>
              <a:t>International Organization for Standardization (ISO)</a:t>
            </a:r>
          </a:p>
          <a:p>
            <a:r>
              <a:rPr lang="en-US" dirty="0"/>
              <a:t>An independent, non-governmental membership organization that develops voluntary, consensus-based International Standards covering almost every industry, from technology, to food safety, to agriculture and healthcare</a:t>
            </a:r>
          </a:p>
          <a:p>
            <a:pPr marL="0" indent="0">
              <a:buNone/>
            </a:pPr>
            <a:r>
              <a:rPr lang="en-US" sz="3000" dirty="0"/>
              <a:t>International Electrotechnical Commission (IEC)</a:t>
            </a:r>
          </a:p>
          <a:p>
            <a:r>
              <a:rPr lang="en-US" dirty="0"/>
              <a:t>World’s leading organization for the preparation and publication of International Standards for all electrical, electronic, and related technologies</a:t>
            </a:r>
            <a:endParaRPr lang="en-US" sz="3200" dirty="0"/>
          </a:p>
          <a:p>
            <a:endParaRPr lang="en-US" dirty="0"/>
          </a:p>
        </p:txBody>
      </p:sp>
      <p:sp>
        <p:nvSpPr>
          <p:cNvPr id="4" name="Slide Number Placeholder 3">
            <a:extLst>
              <a:ext uri="{FF2B5EF4-FFF2-40B4-BE49-F238E27FC236}">
                <a16:creationId xmlns:a16="http://schemas.microsoft.com/office/drawing/2014/main" id="{5AA9918D-6539-4403-9DC1-778949C1CAB1}"/>
              </a:ext>
            </a:extLst>
          </p:cNvPr>
          <p:cNvSpPr>
            <a:spLocks noGrp="1"/>
          </p:cNvSpPr>
          <p:nvPr>
            <p:ph type="sldNum" sz="quarter" idx="12"/>
          </p:nvPr>
        </p:nvSpPr>
        <p:spPr/>
        <p:txBody>
          <a:bodyPr/>
          <a:lstStyle/>
          <a:p>
            <a:fld id="{7DC1BBB0-96F0-4077-A278-0F3FB5C104D3}" type="slidenum">
              <a:rPr lang="en-US" smtClean="0"/>
              <a:t>17</a:t>
            </a:fld>
            <a:endParaRPr lang="en-US" dirty="0"/>
          </a:p>
        </p:txBody>
      </p:sp>
    </p:spTree>
    <p:extLst>
      <p:ext uri="{BB962C8B-B14F-4D97-AF65-F5344CB8AC3E}">
        <p14:creationId xmlns:p14="http://schemas.microsoft.com/office/powerpoint/2010/main" val="3229228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9F5C5-834A-4354-8862-3875BE8CD3F7}"/>
              </a:ext>
            </a:extLst>
          </p:cNvPr>
          <p:cNvSpPr>
            <a:spLocks noGrp="1"/>
          </p:cNvSpPr>
          <p:nvPr>
            <p:ph type="title"/>
          </p:nvPr>
        </p:nvSpPr>
        <p:spPr/>
        <p:txBody>
          <a:bodyPr/>
          <a:lstStyle/>
          <a:p>
            <a:r>
              <a:rPr lang="en-US" dirty="0"/>
              <a:t>Assessment Terminology</a:t>
            </a:r>
          </a:p>
        </p:txBody>
      </p:sp>
      <p:sp>
        <p:nvSpPr>
          <p:cNvPr id="3" name="Content Placeholder 2">
            <a:extLst>
              <a:ext uri="{FF2B5EF4-FFF2-40B4-BE49-F238E27FC236}">
                <a16:creationId xmlns:a16="http://schemas.microsoft.com/office/drawing/2014/main" id="{AC414899-E089-4E34-BCBE-9AEF5789AC68}"/>
              </a:ext>
            </a:extLst>
          </p:cNvPr>
          <p:cNvSpPr>
            <a:spLocks noGrp="1"/>
          </p:cNvSpPr>
          <p:nvPr>
            <p:ph idx="1"/>
          </p:nvPr>
        </p:nvSpPr>
        <p:spPr/>
        <p:txBody>
          <a:bodyPr>
            <a:normAutofit/>
          </a:bodyPr>
          <a:lstStyle/>
          <a:p>
            <a:r>
              <a:rPr lang="en-US" dirty="0"/>
              <a:t>ANAB 8.2.1.1 - Has the laboratory required the following words (to include forms of the same word) used in ISO/IEC 17025:2017 or in this document to be addressed in writing? </a:t>
            </a:r>
          </a:p>
          <a:p>
            <a:pPr lvl="1"/>
            <a:r>
              <a:rPr lang="en-US" sz="2800" dirty="0"/>
              <a:t>agreed, appoint, authorize, define, instructions, method, plan, procedure, program, record, schedule, specify</a:t>
            </a:r>
          </a:p>
          <a:p>
            <a:r>
              <a:rPr lang="en-US" dirty="0"/>
              <a:t>Notes - guidance material, not requirements</a:t>
            </a:r>
            <a:endParaRPr lang="en-US" sz="3200" dirty="0"/>
          </a:p>
          <a:p>
            <a:endParaRPr lang="en-US" dirty="0"/>
          </a:p>
        </p:txBody>
      </p:sp>
      <p:sp>
        <p:nvSpPr>
          <p:cNvPr id="4" name="Slide Number Placeholder 3">
            <a:extLst>
              <a:ext uri="{FF2B5EF4-FFF2-40B4-BE49-F238E27FC236}">
                <a16:creationId xmlns:a16="http://schemas.microsoft.com/office/drawing/2014/main" id="{95E7A5ED-F1C6-4352-AB64-944AA478F5EF}"/>
              </a:ext>
            </a:extLst>
          </p:cNvPr>
          <p:cNvSpPr>
            <a:spLocks noGrp="1"/>
          </p:cNvSpPr>
          <p:nvPr>
            <p:ph type="sldNum" sz="quarter" idx="12"/>
          </p:nvPr>
        </p:nvSpPr>
        <p:spPr/>
        <p:txBody>
          <a:bodyPr/>
          <a:lstStyle/>
          <a:p>
            <a:fld id="{7DC1BBB0-96F0-4077-A278-0F3FB5C104D3}" type="slidenum">
              <a:rPr lang="en-US" smtClean="0"/>
              <a:t>18</a:t>
            </a:fld>
            <a:endParaRPr lang="en-US" dirty="0"/>
          </a:p>
        </p:txBody>
      </p:sp>
    </p:spTree>
    <p:extLst>
      <p:ext uri="{BB962C8B-B14F-4D97-AF65-F5344CB8AC3E}">
        <p14:creationId xmlns:p14="http://schemas.microsoft.com/office/powerpoint/2010/main" val="1797010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612" y="165670"/>
            <a:ext cx="8229600" cy="824931"/>
          </a:xfrm>
        </p:spPr>
        <p:txBody>
          <a:bodyPr/>
          <a:lstStyle/>
          <a:p>
            <a:r>
              <a:rPr lang="en-US" dirty="0"/>
              <a:t>Hierarchy of Standards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6214456"/>
              </p:ext>
            </p:extLst>
          </p:nvPr>
        </p:nvGraphicFramePr>
        <p:xfrm>
          <a:off x="1979612" y="1066800"/>
          <a:ext cx="8229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A9974856-5103-9D4E-B7F1-69AC11704AAB}" type="slidenum">
              <a:rPr lang="en-US" smtClean="0"/>
              <a:pPr/>
              <a:t>19</a:t>
            </a:fld>
            <a:endParaRPr lang="en-US" dirty="0"/>
          </a:p>
        </p:txBody>
      </p:sp>
    </p:spTree>
    <p:extLst>
      <p:ext uri="{BB962C8B-B14F-4D97-AF65-F5344CB8AC3E}">
        <p14:creationId xmlns:p14="http://schemas.microsoft.com/office/powerpoint/2010/main" val="42755696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41A2-95B3-4F4A-9616-7F3081FE84F1}"/>
              </a:ext>
            </a:extLst>
          </p:cNvPr>
          <p:cNvSpPr>
            <a:spLocks noGrp="1"/>
          </p:cNvSpPr>
          <p:nvPr>
            <p:ph type="title"/>
          </p:nvPr>
        </p:nvSpPr>
        <p:spPr/>
        <p:txBody>
          <a:bodyPr/>
          <a:lstStyle/>
          <a:p>
            <a:r>
              <a:rPr lang="en-US" dirty="0"/>
              <a:t>Accredited laboratories in Massachusetts </a:t>
            </a:r>
            <a:br>
              <a:rPr lang="en-US" dirty="0"/>
            </a:br>
            <a:r>
              <a:rPr lang="en-US" dirty="0"/>
              <a:t>ANAB - ISO/IEC 17025 </a:t>
            </a:r>
          </a:p>
        </p:txBody>
      </p:sp>
      <p:sp>
        <p:nvSpPr>
          <p:cNvPr id="3" name="Content Placeholder 2">
            <a:extLst>
              <a:ext uri="{FF2B5EF4-FFF2-40B4-BE49-F238E27FC236}">
                <a16:creationId xmlns:a16="http://schemas.microsoft.com/office/drawing/2014/main" id="{CB4BE5D1-E406-4169-8D48-7C6802460FB9}"/>
              </a:ext>
            </a:extLst>
          </p:cNvPr>
          <p:cNvSpPr>
            <a:spLocks noGrp="1"/>
          </p:cNvSpPr>
          <p:nvPr>
            <p:ph idx="1"/>
          </p:nvPr>
        </p:nvSpPr>
        <p:spPr/>
        <p:txBody>
          <a:bodyPr>
            <a:normAutofit lnSpcReduction="10000"/>
          </a:bodyPr>
          <a:lstStyle/>
          <a:p>
            <a:r>
              <a:rPr lang="en-US" dirty="0"/>
              <a:t>Massachusetts State Police Crime Laboratory </a:t>
            </a:r>
          </a:p>
          <a:p>
            <a:pPr lvl="1"/>
            <a:r>
              <a:rPr lang="en-US" dirty="0"/>
              <a:t>Eight (8) laboratories</a:t>
            </a:r>
          </a:p>
          <a:p>
            <a:r>
              <a:rPr lang="en-US" dirty="0"/>
              <a:t>Boston Police Department Crime Laboratory</a:t>
            </a:r>
          </a:p>
          <a:p>
            <a:r>
              <a:rPr lang="en-US" dirty="0"/>
              <a:t>Cambridge Police Department Crime Scene Services</a:t>
            </a:r>
          </a:p>
          <a:p>
            <a:r>
              <a:rPr lang="en-US" dirty="0"/>
              <a:t>Worcester Police Department Latent Print Unit</a:t>
            </a:r>
          </a:p>
          <a:p>
            <a:r>
              <a:rPr lang="en-US" dirty="0"/>
              <a:t>Boston Police Department Firearms Analysis Unit</a:t>
            </a:r>
          </a:p>
          <a:p>
            <a:r>
              <a:rPr lang="en-US" dirty="0"/>
              <a:t>Boston Police Department Latent Print Unit</a:t>
            </a:r>
          </a:p>
          <a:p>
            <a:r>
              <a:rPr lang="en-US" dirty="0"/>
              <a:t>University of Massachusetts Medical School Drugs of Abuse Laboratory</a:t>
            </a:r>
          </a:p>
          <a:p>
            <a:endParaRPr lang="en-US" dirty="0"/>
          </a:p>
        </p:txBody>
      </p:sp>
      <p:sp>
        <p:nvSpPr>
          <p:cNvPr id="4" name="Slide Number Placeholder 3">
            <a:extLst>
              <a:ext uri="{FF2B5EF4-FFF2-40B4-BE49-F238E27FC236}">
                <a16:creationId xmlns:a16="http://schemas.microsoft.com/office/drawing/2014/main" id="{B90B3DBA-8A5D-41CD-A79B-E35F8CE628D5}"/>
              </a:ext>
            </a:extLst>
          </p:cNvPr>
          <p:cNvSpPr>
            <a:spLocks noGrp="1"/>
          </p:cNvSpPr>
          <p:nvPr>
            <p:ph type="sldNum" sz="quarter" idx="12"/>
          </p:nvPr>
        </p:nvSpPr>
        <p:spPr/>
        <p:txBody>
          <a:bodyPr/>
          <a:lstStyle/>
          <a:p>
            <a:fld id="{7DC1BBB0-96F0-4077-A278-0F3FB5C104D3}" type="slidenum">
              <a:rPr lang="en-US" smtClean="0"/>
              <a:t>2</a:t>
            </a:fld>
            <a:endParaRPr lang="en-US" dirty="0"/>
          </a:p>
        </p:txBody>
      </p:sp>
    </p:spTree>
    <p:extLst>
      <p:ext uri="{BB962C8B-B14F-4D97-AF65-F5344CB8AC3E}">
        <p14:creationId xmlns:p14="http://schemas.microsoft.com/office/powerpoint/2010/main" val="42941215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AB729-E6D1-4FF6-B303-919C12887FC6}"/>
              </a:ext>
            </a:extLst>
          </p:cNvPr>
          <p:cNvSpPr>
            <a:spLocks noGrp="1"/>
          </p:cNvSpPr>
          <p:nvPr>
            <p:ph type="title"/>
          </p:nvPr>
        </p:nvSpPr>
        <p:spPr/>
        <p:txBody>
          <a:bodyPr/>
          <a:lstStyle/>
          <a:p>
            <a:r>
              <a:rPr lang="en-US" dirty="0"/>
              <a:t>What is ISO/IEC 17025 &amp; ISO/IEC 17020 </a:t>
            </a:r>
          </a:p>
        </p:txBody>
      </p:sp>
      <p:sp>
        <p:nvSpPr>
          <p:cNvPr id="3" name="Content Placeholder 2">
            <a:extLst>
              <a:ext uri="{FF2B5EF4-FFF2-40B4-BE49-F238E27FC236}">
                <a16:creationId xmlns:a16="http://schemas.microsoft.com/office/drawing/2014/main" id="{6CE65729-A9E6-408E-BEB6-0C70E4D0625A}"/>
              </a:ext>
            </a:extLst>
          </p:cNvPr>
          <p:cNvSpPr>
            <a:spLocks noGrp="1"/>
          </p:cNvSpPr>
          <p:nvPr>
            <p:ph idx="1"/>
          </p:nvPr>
        </p:nvSpPr>
        <p:spPr>
          <a:xfrm>
            <a:off x="1593436" y="1600200"/>
            <a:ext cx="9782801" cy="5080000"/>
          </a:xfrm>
        </p:spPr>
        <p:txBody>
          <a:bodyPr>
            <a:normAutofit fontScale="92500" lnSpcReduction="10000"/>
          </a:bodyPr>
          <a:lstStyle/>
          <a:p>
            <a:pPr marL="0" indent="0">
              <a:buNone/>
            </a:pPr>
            <a:r>
              <a:rPr lang="en-GB" dirty="0"/>
              <a:t>ISO/IEC 17025 - Describes best practices for </a:t>
            </a:r>
            <a:r>
              <a:rPr lang="en-GB" b="1" dirty="0">
                <a:effectLst>
                  <a:outerShdw blurRad="38100" dist="38100" dir="2700000" algn="tl">
                    <a:srgbClr val="000000">
                      <a:alpha val="43137"/>
                    </a:srgbClr>
                  </a:outerShdw>
                </a:effectLst>
              </a:rPr>
              <a:t>testing and calibration laboratories</a:t>
            </a:r>
          </a:p>
          <a:p>
            <a:pPr marL="365760" lvl="1" indent="0">
              <a:buNone/>
            </a:pPr>
            <a:r>
              <a:rPr lang="en-US" dirty="0"/>
              <a:t>“Developed with the objective of promoting confidence in the operation of laboratories. Contains requirements for laboratories to enable them to demonstrate they operate competently, and are able to generate valid results. Laboratories that conform to this document will also operate generally in accordance with the principles of ISO 9001.”</a:t>
            </a:r>
          </a:p>
          <a:p>
            <a:pPr marL="0" indent="0">
              <a:buNone/>
            </a:pPr>
            <a:r>
              <a:rPr lang="en-US" dirty="0"/>
              <a:t>ISO/IEC 17020 - </a:t>
            </a:r>
            <a:r>
              <a:rPr lang="en-GB" dirty="0"/>
              <a:t>Describes best practices for </a:t>
            </a:r>
            <a:r>
              <a:rPr lang="en-GB" b="1" dirty="0">
                <a:effectLst>
                  <a:outerShdw blurRad="38100" dist="38100" dir="2700000" algn="tl">
                    <a:srgbClr val="000000">
                      <a:alpha val="43137"/>
                    </a:srgbClr>
                  </a:outerShdw>
                </a:effectLst>
              </a:rPr>
              <a:t>inspection processes</a:t>
            </a:r>
          </a:p>
          <a:p>
            <a:pPr marL="365760" lvl="1" indent="0">
              <a:buNone/>
            </a:pPr>
            <a:r>
              <a:rPr lang="en-US" dirty="0"/>
              <a:t>Covers the activities of inspection bodies whose work can include the examination of materials, products, installations, plants, processes, work procedures or services, and the determination of their conformity with requirements and the subsequent reporting of results of these activities to clients and, when required, to authorities. Such work normally requires the exercise of professional judgement in performing inspection, in particular when assessing conformity with general requirements.”</a:t>
            </a:r>
            <a:endParaRPr lang="en-GB" b="1" dirty="0">
              <a:effectLst>
                <a:outerShdw blurRad="38100" dist="38100" dir="2700000" algn="tl">
                  <a:srgbClr val="000000">
                    <a:alpha val="43137"/>
                  </a:srgbClr>
                </a:outerShdw>
              </a:effectLst>
            </a:endParaRPr>
          </a:p>
          <a:p>
            <a:endParaRPr lang="en-US" dirty="0"/>
          </a:p>
          <a:p>
            <a:pPr lvl="1"/>
            <a:endParaRPr lang="en-GB" b="1" dirty="0">
              <a:effectLst>
                <a:outerShdw blurRad="38100" dist="38100" dir="2700000" algn="tl">
                  <a:srgbClr val="000000">
                    <a:alpha val="43137"/>
                  </a:srgbClr>
                </a:outerShdw>
              </a:effectLst>
            </a:endParaRPr>
          </a:p>
          <a:p>
            <a:endParaRPr lang="en-US" b="1" dirty="0"/>
          </a:p>
        </p:txBody>
      </p:sp>
      <p:sp>
        <p:nvSpPr>
          <p:cNvPr id="4" name="Slide Number Placeholder 3">
            <a:extLst>
              <a:ext uri="{FF2B5EF4-FFF2-40B4-BE49-F238E27FC236}">
                <a16:creationId xmlns:a16="http://schemas.microsoft.com/office/drawing/2014/main" id="{C6405231-B0C4-4587-BC3C-D6BB56F490E1}"/>
              </a:ext>
            </a:extLst>
          </p:cNvPr>
          <p:cNvSpPr>
            <a:spLocks noGrp="1"/>
          </p:cNvSpPr>
          <p:nvPr>
            <p:ph type="sldNum" sz="quarter" idx="12"/>
          </p:nvPr>
        </p:nvSpPr>
        <p:spPr/>
        <p:txBody>
          <a:bodyPr/>
          <a:lstStyle/>
          <a:p>
            <a:fld id="{7DC1BBB0-96F0-4077-A278-0F3FB5C104D3}" type="slidenum">
              <a:rPr lang="en-US" smtClean="0"/>
              <a:t>20</a:t>
            </a:fld>
            <a:endParaRPr lang="en-US" dirty="0"/>
          </a:p>
        </p:txBody>
      </p:sp>
      <p:sp>
        <p:nvSpPr>
          <p:cNvPr id="5" name="TextBox 4">
            <a:extLst>
              <a:ext uri="{FF2B5EF4-FFF2-40B4-BE49-F238E27FC236}">
                <a16:creationId xmlns:a16="http://schemas.microsoft.com/office/drawing/2014/main" id="{920BD8FF-A40A-4EEC-9728-CFAAD6E2A870}"/>
              </a:ext>
            </a:extLst>
          </p:cNvPr>
          <p:cNvSpPr txBox="1"/>
          <p:nvPr/>
        </p:nvSpPr>
        <p:spPr>
          <a:xfrm>
            <a:off x="1182255" y="6553200"/>
            <a:ext cx="5750357" cy="338554"/>
          </a:xfrm>
          <a:prstGeom prst="rect">
            <a:avLst/>
          </a:prstGeom>
          <a:noFill/>
        </p:spPr>
        <p:txBody>
          <a:bodyPr wrap="none" rtlCol="0">
            <a:spAutoFit/>
          </a:bodyPr>
          <a:lstStyle/>
          <a:p>
            <a:r>
              <a:rPr lang="en-US" sz="1600" dirty="0"/>
              <a:t>Introductions ISO/IEC 17025:2017 and ISO/IEC 17020:2012</a:t>
            </a:r>
          </a:p>
        </p:txBody>
      </p:sp>
    </p:spTree>
    <p:extLst>
      <p:ext uri="{BB962C8B-B14F-4D97-AF65-F5344CB8AC3E}">
        <p14:creationId xmlns:p14="http://schemas.microsoft.com/office/powerpoint/2010/main" val="9117740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AB729-E6D1-4FF6-B303-919C12887FC6}"/>
              </a:ext>
            </a:extLst>
          </p:cNvPr>
          <p:cNvSpPr>
            <a:spLocks noGrp="1"/>
          </p:cNvSpPr>
          <p:nvPr>
            <p:ph type="title"/>
          </p:nvPr>
        </p:nvSpPr>
        <p:spPr/>
        <p:txBody>
          <a:bodyPr/>
          <a:lstStyle/>
          <a:p>
            <a:r>
              <a:rPr lang="en-US" dirty="0"/>
              <a:t>What is ISO/IEC 17025 &amp; ISO/IEC 17020 </a:t>
            </a:r>
          </a:p>
        </p:txBody>
      </p:sp>
      <p:sp>
        <p:nvSpPr>
          <p:cNvPr id="3" name="Content Placeholder 2">
            <a:extLst>
              <a:ext uri="{FF2B5EF4-FFF2-40B4-BE49-F238E27FC236}">
                <a16:creationId xmlns:a16="http://schemas.microsoft.com/office/drawing/2014/main" id="{6CE65729-A9E6-408E-BEB6-0C70E4D0625A}"/>
              </a:ext>
            </a:extLst>
          </p:cNvPr>
          <p:cNvSpPr>
            <a:spLocks noGrp="1"/>
          </p:cNvSpPr>
          <p:nvPr>
            <p:ph idx="1"/>
          </p:nvPr>
        </p:nvSpPr>
        <p:spPr>
          <a:xfrm>
            <a:off x="1593436" y="1600200"/>
            <a:ext cx="9782801" cy="4876800"/>
          </a:xfrm>
        </p:spPr>
        <p:txBody>
          <a:bodyPr>
            <a:normAutofit/>
          </a:bodyPr>
          <a:lstStyle/>
          <a:p>
            <a:r>
              <a:rPr lang="en-GB" dirty="0"/>
              <a:t>Developed by ISO Council Committee on Conformity Assessment (ISO/CASCO)</a:t>
            </a:r>
          </a:p>
          <a:p>
            <a:pPr lvl="1"/>
            <a:r>
              <a:rPr lang="en-US" dirty="0"/>
              <a:t>Prepares international guides and International Standards relating to the practice of testing, inspection and certification of products, processes and services, and to the assessment of management systems, testing laboratories, inspection bodies, certification bodies, accreditation bodies and their operation and acceptance</a:t>
            </a:r>
          </a:p>
          <a:p>
            <a:r>
              <a:rPr lang="en-GB" dirty="0"/>
              <a:t>Written broadly for general application</a:t>
            </a:r>
          </a:p>
          <a:p>
            <a:r>
              <a:rPr lang="en-US" dirty="0"/>
              <a:t>Reviewed/Revised every 5 years. Current version 2017. Previous v 2005. Labs are required to update to 2017 during their next assessment.</a:t>
            </a:r>
          </a:p>
          <a:p>
            <a:endParaRPr lang="en-US" b="1" dirty="0"/>
          </a:p>
        </p:txBody>
      </p:sp>
      <p:sp>
        <p:nvSpPr>
          <p:cNvPr id="4" name="Slide Number Placeholder 3">
            <a:extLst>
              <a:ext uri="{FF2B5EF4-FFF2-40B4-BE49-F238E27FC236}">
                <a16:creationId xmlns:a16="http://schemas.microsoft.com/office/drawing/2014/main" id="{C6405231-B0C4-4587-BC3C-D6BB56F490E1}"/>
              </a:ext>
            </a:extLst>
          </p:cNvPr>
          <p:cNvSpPr>
            <a:spLocks noGrp="1"/>
          </p:cNvSpPr>
          <p:nvPr>
            <p:ph type="sldNum" sz="quarter" idx="12"/>
          </p:nvPr>
        </p:nvSpPr>
        <p:spPr/>
        <p:txBody>
          <a:bodyPr/>
          <a:lstStyle/>
          <a:p>
            <a:fld id="{7DC1BBB0-96F0-4077-A278-0F3FB5C104D3}" type="slidenum">
              <a:rPr lang="en-US" smtClean="0"/>
              <a:t>21</a:t>
            </a:fld>
            <a:endParaRPr lang="en-US" dirty="0"/>
          </a:p>
        </p:txBody>
      </p:sp>
    </p:spTree>
    <p:extLst>
      <p:ext uri="{BB962C8B-B14F-4D97-AF65-F5344CB8AC3E}">
        <p14:creationId xmlns:p14="http://schemas.microsoft.com/office/powerpoint/2010/main" val="3336774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436" y="177800"/>
            <a:ext cx="9782801" cy="1239837"/>
          </a:xfrm>
        </p:spPr>
        <p:txBody>
          <a:bodyPr/>
          <a:lstStyle/>
          <a:p>
            <a:r>
              <a:rPr lang="en-US" dirty="0">
                <a:effectLst/>
              </a:rPr>
              <a:t>ISO/IEC 17025:2017</a:t>
            </a:r>
            <a:br>
              <a:rPr lang="en-US" dirty="0">
                <a:effectLst/>
              </a:rPr>
            </a:br>
            <a:r>
              <a:rPr lang="en-US" dirty="0">
                <a:effectLst/>
              </a:rPr>
              <a:t>ISO/IEC 17020:2012</a:t>
            </a:r>
          </a:p>
        </p:txBody>
      </p:sp>
      <p:sp>
        <p:nvSpPr>
          <p:cNvPr id="3" name="Content Placeholder 2"/>
          <p:cNvSpPr>
            <a:spLocks noGrp="1"/>
          </p:cNvSpPr>
          <p:nvPr>
            <p:ph idx="1"/>
          </p:nvPr>
        </p:nvSpPr>
        <p:spPr>
          <a:xfrm>
            <a:off x="1593436" y="1905000"/>
            <a:ext cx="9782801" cy="4267200"/>
          </a:xfrm>
        </p:spPr>
        <p:txBody>
          <a:bodyPr/>
          <a:lstStyle/>
          <a:p>
            <a:r>
              <a:rPr lang="en-US" dirty="0">
                <a:solidFill>
                  <a:schemeClr val="tx1"/>
                </a:solidFill>
              </a:rPr>
              <a:t>The Forensic Service Provider (FSP – forensic laboratory or police agency) must comply will all standards in this document</a:t>
            </a:r>
          </a:p>
          <a:p>
            <a:r>
              <a:rPr lang="en-US" dirty="0">
                <a:solidFill>
                  <a:schemeClr val="tx1"/>
                </a:solidFill>
              </a:rPr>
              <a:t>There may be specific standards that does not apply to the FSP and graded as “not applicable”</a:t>
            </a: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A9974856-5103-9D4E-B7F1-69AC11704AAB}" type="slidenum">
              <a:rPr lang="en-US" smtClean="0"/>
              <a:pPr/>
              <a:t>22</a:t>
            </a:fld>
            <a:endParaRPr lang="en-US" dirty="0"/>
          </a:p>
        </p:txBody>
      </p:sp>
    </p:spTree>
    <p:extLst>
      <p:ext uri="{BB962C8B-B14F-4D97-AF65-F5344CB8AC3E}">
        <p14:creationId xmlns:p14="http://schemas.microsoft.com/office/powerpoint/2010/main" val="563026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69809-A22E-404A-8562-EB4061663134}"/>
              </a:ext>
            </a:extLst>
          </p:cNvPr>
          <p:cNvSpPr>
            <a:spLocks noGrp="1"/>
          </p:cNvSpPr>
          <p:nvPr>
            <p:ph type="title"/>
          </p:nvPr>
        </p:nvSpPr>
        <p:spPr/>
        <p:txBody>
          <a:bodyPr/>
          <a:lstStyle/>
          <a:p>
            <a:r>
              <a:rPr lang="en-US" dirty="0"/>
              <a:t>Accreditation Body Specific Requirements</a:t>
            </a:r>
          </a:p>
        </p:txBody>
      </p:sp>
      <p:sp>
        <p:nvSpPr>
          <p:cNvPr id="3" name="Content Placeholder 2">
            <a:extLst>
              <a:ext uri="{FF2B5EF4-FFF2-40B4-BE49-F238E27FC236}">
                <a16:creationId xmlns:a16="http://schemas.microsoft.com/office/drawing/2014/main" id="{142C5F4C-43A6-467A-9EB7-6D028F0FDE34}"/>
              </a:ext>
            </a:extLst>
          </p:cNvPr>
          <p:cNvSpPr>
            <a:spLocks noGrp="1"/>
          </p:cNvSpPr>
          <p:nvPr>
            <p:ph idx="1"/>
          </p:nvPr>
        </p:nvSpPr>
        <p:spPr/>
        <p:txBody>
          <a:bodyPr>
            <a:normAutofit/>
          </a:bodyPr>
          <a:lstStyle/>
          <a:p>
            <a:r>
              <a:rPr lang="en-US" dirty="0"/>
              <a:t>Narrows the focus to field specific criteria or guidelines</a:t>
            </a:r>
          </a:p>
          <a:p>
            <a:r>
              <a:rPr lang="en-GB" dirty="0"/>
              <a:t>Provide interpretation for the field of testing and the techniques applicable to the specific scope of accreditation</a:t>
            </a:r>
          </a:p>
          <a:p>
            <a:pPr lvl="1"/>
            <a:r>
              <a:rPr lang="en-US" dirty="0"/>
              <a:t>AR 3055 ISO/IEC 17020:2012 Forensic Inspection Bodies Accreditation Requirements</a:t>
            </a:r>
          </a:p>
          <a:p>
            <a:pPr lvl="1"/>
            <a:r>
              <a:rPr lang="en-US" dirty="0"/>
              <a:t>AR 3125 ISO/IEC 17025:2017 Forensic Testing and Calibration Laboratories Accreditation Requirements</a:t>
            </a:r>
          </a:p>
        </p:txBody>
      </p:sp>
      <p:sp>
        <p:nvSpPr>
          <p:cNvPr id="4" name="Slide Number Placeholder 3">
            <a:extLst>
              <a:ext uri="{FF2B5EF4-FFF2-40B4-BE49-F238E27FC236}">
                <a16:creationId xmlns:a16="http://schemas.microsoft.com/office/drawing/2014/main" id="{0C62F451-7081-4395-B386-EA6BACD5180C}"/>
              </a:ext>
            </a:extLst>
          </p:cNvPr>
          <p:cNvSpPr>
            <a:spLocks noGrp="1"/>
          </p:cNvSpPr>
          <p:nvPr>
            <p:ph type="sldNum" sz="quarter" idx="12"/>
          </p:nvPr>
        </p:nvSpPr>
        <p:spPr/>
        <p:txBody>
          <a:bodyPr/>
          <a:lstStyle/>
          <a:p>
            <a:fld id="{7DC1BBB0-96F0-4077-A278-0F3FB5C104D3}" type="slidenum">
              <a:rPr lang="en-US" smtClean="0"/>
              <a:t>23</a:t>
            </a:fld>
            <a:endParaRPr lang="en-US" dirty="0"/>
          </a:p>
        </p:txBody>
      </p:sp>
    </p:spTree>
    <p:extLst>
      <p:ext uri="{BB962C8B-B14F-4D97-AF65-F5344CB8AC3E}">
        <p14:creationId xmlns:p14="http://schemas.microsoft.com/office/powerpoint/2010/main" val="2680859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96C25-CA30-4A83-AFC1-86AFF5CFE8A8}"/>
              </a:ext>
            </a:extLst>
          </p:cNvPr>
          <p:cNvSpPr>
            <a:spLocks noGrp="1"/>
          </p:cNvSpPr>
          <p:nvPr>
            <p:ph type="title"/>
          </p:nvPr>
        </p:nvSpPr>
        <p:spPr/>
        <p:txBody>
          <a:bodyPr/>
          <a:lstStyle/>
          <a:p>
            <a:r>
              <a:rPr lang="en-US" dirty="0"/>
              <a:t>Amplification Documents</a:t>
            </a:r>
          </a:p>
        </p:txBody>
      </p:sp>
      <p:sp>
        <p:nvSpPr>
          <p:cNvPr id="3" name="Content Placeholder 2">
            <a:extLst>
              <a:ext uri="{FF2B5EF4-FFF2-40B4-BE49-F238E27FC236}">
                <a16:creationId xmlns:a16="http://schemas.microsoft.com/office/drawing/2014/main" id="{77A3BFD7-0EC6-41E2-81BF-0132B2FA7D64}"/>
              </a:ext>
            </a:extLst>
          </p:cNvPr>
          <p:cNvSpPr>
            <a:spLocks noGrp="1"/>
          </p:cNvSpPr>
          <p:nvPr>
            <p:ph idx="1"/>
          </p:nvPr>
        </p:nvSpPr>
        <p:spPr/>
        <p:txBody>
          <a:bodyPr/>
          <a:lstStyle/>
          <a:p>
            <a:r>
              <a:rPr lang="en-US" dirty="0"/>
              <a:t>Specific criteria that may be required by either Accreditation Body or local governmental requirements</a:t>
            </a:r>
          </a:p>
          <a:p>
            <a:pPr lvl="1"/>
            <a:r>
              <a:rPr lang="en-US" dirty="0"/>
              <a:t>In the United States forensic DNA testing laboratories must be accredited to the FBI Quality Assurance Standards</a:t>
            </a:r>
          </a:p>
          <a:p>
            <a:r>
              <a:rPr lang="en-US" dirty="0"/>
              <a:t>FBI Quality Assurance Standards</a:t>
            </a:r>
          </a:p>
          <a:p>
            <a:pPr lvl="1"/>
            <a:r>
              <a:rPr lang="en-US" dirty="0"/>
              <a:t>Testing, Databasing, </a:t>
            </a:r>
            <a:r>
              <a:rPr lang="en-US" dirty="0" err="1"/>
              <a:t>RapidDNA</a:t>
            </a:r>
            <a:endParaRPr lang="en-US" dirty="0"/>
          </a:p>
          <a:p>
            <a:r>
              <a:rPr lang="en-US" dirty="0"/>
              <a:t>American Board of Forensic Toxicology (ABFT) Forensic Toxicology Laboratory Accreditation Checklist</a:t>
            </a:r>
          </a:p>
        </p:txBody>
      </p:sp>
      <p:sp>
        <p:nvSpPr>
          <p:cNvPr id="4" name="Slide Number Placeholder 3">
            <a:extLst>
              <a:ext uri="{FF2B5EF4-FFF2-40B4-BE49-F238E27FC236}">
                <a16:creationId xmlns:a16="http://schemas.microsoft.com/office/drawing/2014/main" id="{0955C44C-EBC5-4545-89D7-482A247A02C2}"/>
              </a:ext>
            </a:extLst>
          </p:cNvPr>
          <p:cNvSpPr>
            <a:spLocks noGrp="1"/>
          </p:cNvSpPr>
          <p:nvPr>
            <p:ph type="sldNum" sz="quarter" idx="12"/>
          </p:nvPr>
        </p:nvSpPr>
        <p:spPr/>
        <p:txBody>
          <a:bodyPr/>
          <a:lstStyle/>
          <a:p>
            <a:fld id="{7DC1BBB0-96F0-4077-A278-0F3FB5C104D3}" type="slidenum">
              <a:rPr lang="en-US" smtClean="0"/>
              <a:t>24</a:t>
            </a:fld>
            <a:endParaRPr lang="en-US" dirty="0"/>
          </a:p>
        </p:txBody>
      </p:sp>
    </p:spTree>
    <p:extLst>
      <p:ext uri="{BB962C8B-B14F-4D97-AF65-F5344CB8AC3E}">
        <p14:creationId xmlns:p14="http://schemas.microsoft.com/office/powerpoint/2010/main" val="23706845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8AF71-CE23-4067-B306-D777DBCE2548}"/>
              </a:ext>
            </a:extLst>
          </p:cNvPr>
          <p:cNvSpPr>
            <a:spLocks noGrp="1"/>
          </p:cNvSpPr>
          <p:nvPr>
            <p:ph type="title"/>
          </p:nvPr>
        </p:nvSpPr>
        <p:spPr/>
        <p:txBody>
          <a:bodyPr/>
          <a:lstStyle/>
          <a:p>
            <a:r>
              <a:rPr lang="en-US" dirty="0"/>
              <a:t>Laboratory’s Policies and Procedures</a:t>
            </a:r>
          </a:p>
        </p:txBody>
      </p:sp>
      <p:sp>
        <p:nvSpPr>
          <p:cNvPr id="3" name="Content Placeholder 2">
            <a:extLst>
              <a:ext uri="{FF2B5EF4-FFF2-40B4-BE49-F238E27FC236}">
                <a16:creationId xmlns:a16="http://schemas.microsoft.com/office/drawing/2014/main" id="{910B49D5-B766-4F4A-B103-BBF960554CCA}"/>
              </a:ext>
            </a:extLst>
          </p:cNvPr>
          <p:cNvSpPr>
            <a:spLocks noGrp="1"/>
          </p:cNvSpPr>
          <p:nvPr>
            <p:ph idx="1"/>
          </p:nvPr>
        </p:nvSpPr>
        <p:spPr/>
        <p:txBody>
          <a:bodyPr/>
          <a:lstStyle/>
          <a:p>
            <a:r>
              <a:rPr lang="en-US" dirty="0"/>
              <a:t>Not Standards per se</a:t>
            </a:r>
          </a:p>
          <a:p>
            <a:r>
              <a:rPr lang="en-US" dirty="0"/>
              <a:t>Developed by the FSP to describe how they comply with accreditation standards</a:t>
            </a:r>
          </a:p>
          <a:p>
            <a:pPr lvl="1"/>
            <a:r>
              <a:rPr lang="en-US" dirty="0"/>
              <a:t>Can </a:t>
            </a:r>
            <a:r>
              <a:rPr lang="en-US" u="sng" dirty="0"/>
              <a:t>add</a:t>
            </a:r>
            <a:r>
              <a:rPr lang="en-US" dirty="0"/>
              <a:t> to the higher requirements, but can’t </a:t>
            </a:r>
            <a:r>
              <a:rPr lang="en-US" u="sng" dirty="0"/>
              <a:t>conflict</a:t>
            </a:r>
            <a:r>
              <a:rPr lang="en-US" dirty="0"/>
              <a:t> with them</a:t>
            </a:r>
          </a:p>
          <a:p>
            <a:r>
              <a:rPr lang="en-US" dirty="0"/>
              <a:t>Agency conformance with their own Policy and Procedures will be evaluated and a Non-conformities are issued if the agency is not in compliance with their own defined processes</a:t>
            </a:r>
          </a:p>
          <a:p>
            <a:endParaRPr lang="en-US" dirty="0"/>
          </a:p>
        </p:txBody>
      </p:sp>
      <p:sp>
        <p:nvSpPr>
          <p:cNvPr id="4" name="Slide Number Placeholder 3">
            <a:extLst>
              <a:ext uri="{FF2B5EF4-FFF2-40B4-BE49-F238E27FC236}">
                <a16:creationId xmlns:a16="http://schemas.microsoft.com/office/drawing/2014/main" id="{00430219-C601-423C-80C4-C998C87BA8B5}"/>
              </a:ext>
            </a:extLst>
          </p:cNvPr>
          <p:cNvSpPr>
            <a:spLocks noGrp="1"/>
          </p:cNvSpPr>
          <p:nvPr>
            <p:ph type="sldNum" sz="quarter" idx="12"/>
          </p:nvPr>
        </p:nvSpPr>
        <p:spPr/>
        <p:txBody>
          <a:bodyPr/>
          <a:lstStyle/>
          <a:p>
            <a:fld id="{7DC1BBB0-96F0-4077-A278-0F3FB5C104D3}" type="slidenum">
              <a:rPr lang="en-US" smtClean="0"/>
              <a:t>25</a:t>
            </a:fld>
            <a:endParaRPr lang="en-US" dirty="0"/>
          </a:p>
        </p:txBody>
      </p:sp>
    </p:spTree>
    <p:extLst>
      <p:ext uri="{BB962C8B-B14F-4D97-AF65-F5344CB8AC3E}">
        <p14:creationId xmlns:p14="http://schemas.microsoft.com/office/powerpoint/2010/main" val="16861156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612" y="165670"/>
            <a:ext cx="8229600" cy="824931"/>
          </a:xfrm>
        </p:spPr>
        <p:txBody>
          <a:bodyPr/>
          <a:lstStyle/>
          <a:p>
            <a:r>
              <a:rPr lang="en-US" dirty="0"/>
              <a:t>Hierarchy of Standards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25028202"/>
              </p:ext>
            </p:extLst>
          </p:nvPr>
        </p:nvGraphicFramePr>
        <p:xfrm>
          <a:off x="1979612" y="1066800"/>
          <a:ext cx="8229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A9974856-5103-9D4E-B7F1-69AC11704AAB}" type="slidenum">
              <a:rPr lang="en-US" smtClean="0"/>
              <a:pPr/>
              <a:t>26</a:t>
            </a:fld>
            <a:endParaRPr lang="en-US" dirty="0"/>
          </a:p>
        </p:txBody>
      </p:sp>
    </p:spTree>
    <p:extLst>
      <p:ext uri="{BB962C8B-B14F-4D97-AF65-F5344CB8AC3E}">
        <p14:creationId xmlns:p14="http://schemas.microsoft.com/office/powerpoint/2010/main" val="2412674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6A4D5-1ACD-4D49-8CFA-2049A65369E9}"/>
              </a:ext>
            </a:extLst>
          </p:cNvPr>
          <p:cNvSpPr>
            <a:spLocks noGrp="1"/>
          </p:cNvSpPr>
          <p:nvPr>
            <p:ph type="title"/>
          </p:nvPr>
        </p:nvSpPr>
        <p:spPr/>
        <p:txBody>
          <a:bodyPr/>
          <a:lstStyle/>
          <a:p>
            <a:r>
              <a:rPr lang="en-US" dirty="0"/>
              <a:t>Organization of Scientific Area Committee (OSAC) for Forensic Science</a:t>
            </a:r>
          </a:p>
        </p:txBody>
      </p:sp>
      <p:sp>
        <p:nvSpPr>
          <p:cNvPr id="3" name="Content Placeholder 2">
            <a:extLst>
              <a:ext uri="{FF2B5EF4-FFF2-40B4-BE49-F238E27FC236}">
                <a16:creationId xmlns:a16="http://schemas.microsoft.com/office/drawing/2014/main" id="{F0BE062F-80DB-49BD-924E-A9E3B8EFAF26}"/>
              </a:ext>
            </a:extLst>
          </p:cNvPr>
          <p:cNvSpPr>
            <a:spLocks noGrp="1"/>
          </p:cNvSpPr>
          <p:nvPr>
            <p:ph idx="1"/>
          </p:nvPr>
        </p:nvSpPr>
        <p:spPr>
          <a:xfrm>
            <a:off x="1593436" y="1600200"/>
            <a:ext cx="9782801" cy="4876800"/>
          </a:xfrm>
        </p:spPr>
        <p:txBody>
          <a:bodyPr>
            <a:normAutofit lnSpcReduction="10000"/>
          </a:bodyPr>
          <a:lstStyle/>
          <a:p>
            <a:r>
              <a:rPr lang="en-US" dirty="0"/>
              <a:t>OSAC’s mission is to strengthen the nation’s use of forensic science by facilitating the development of scientifically sound forensic science standards, and by promoting the adoption of those standards by the forensic science community.</a:t>
            </a:r>
          </a:p>
          <a:p>
            <a:r>
              <a:rPr lang="en-US" dirty="0"/>
              <a:t>The National Institute of Standards and Technology (NIST) has primary responsibility to coordinate and facilitate OSAC and maintenance of the Registry of those Standards</a:t>
            </a:r>
          </a:p>
          <a:p>
            <a:r>
              <a:rPr lang="en-US" dirty="0"/>
              <a:t>Currently there are 15 forensic specific standards on the Registry and over 300 draft standards at various steps within the process.</a:t>
            </a:r>
          </a:p>
          <a:p>
            <a:endParaRPr lang="en-US" dirty="0"/>
          </a:p>
        </p:txBody>
      </p:sp>
      <p:sp>
        <p:nvSpPr>
          <p:cNvPr id="4" name="Slide Number Placeholder 3">
            <a:extLst>
              <a:ext uri="{FF2B5EF4-FFF2-40B4-BE49-F238E27FC236}">
                <a16:creationId xmlns:a16="http://schemas.microsoft.com/office/drawing/2014/main" id="{D04AB637-04CD-43A0-8661-86084B8F6113}"/>
              </a:ext>
            </a:extLst>
          </p:cNvPr>
          <p:cNvSpPr>
            <a:spLocks noGrp="1"/>
          </p:cNvSpPr>
          <p:nvPr>
            <p:ph type="sldNum" sz="quarter" idx="12"/>
          </p:nvPr>
        </p:nvSpPr>
        <p:spPr/>
        <p:txBody>
          <a:bodyPr/>
          <a:lstStyle/>
          <a:p>
            <a:fld id="{7DC1BBB0-96F0-4077-A278-0F3FB5C104D3}" type="slidenum">
              <a:rPr lang="en-US" smtClean="0"/>
              <a:t>27</a:t>
            </a:fld>
            <a:endParaRPr lang="en-US" dirty="0"/>
          </a:p>
        </p:txBody>
      </p:sp>
    </p:spTree>
    <p:extLst>
      <p:ext uri="{BB962C8B-B14F-4D97-AF65-F5344CB8AC3E}">
        <p14:creationId xmlns:p14="http://schemas.microsoft.com/office/powerpoint/2010/main" val="2372400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1089C8-ACB8-49B0-9BB7-96AC4AEC9EFB}"/>
              </a:ext>
            </a:extLst>
          </p:cNvPr>
          <p:cNvPicPr>
            <a:picLocks noChangeAspect="1"/>
          </p:cNvPicPr>
          <p:nvPr/>
        </p:nvPicPr>
        <p:blipFill>
          <a:blip r:embed="rId2"/>
          <a:stretch>
            <a:fillRect/>
          </a:stretch>
        </p:blipFill>
        <p:spPr>
          <a:xfrm>
            <a:off x="1293813" y="76200"/>
            <a:ext cx="10363200" cy="6686596"/>
          </a:xfrm>
          <a:prstGeom prst="rect">
            <a:avLst/>
          </a:prstGeom>
        </p:spPr>
      </p:pic>
      <p:sp>
        <p:nvSpPr>
          <p:cNvPr id="4" name="Slide Number Placeholder 3">
            <a:extLst>
              <a:ext uri="{FF2B5EF4-FFF2-40B4-BE49-F238E27FC236}">
                <a16:creationId xmlns:a16="http://schemas.microsoft.com/office/drawing/2014/main" id="{51A17E28-1CD7-4327-84A2-86F842D8E7E6}"/>
              </a:ext>
            </a:extLst>
          </p:cNvPr>
          <p:cNvSpPr>
            <a:spLocks noGrp="1"/>
          </p:cNvSpPr>
          <p:nvPr>
            <p:ph type="sldNum" sz="quarter" idx="12"/>
          </p:nvPr>
        </p:nvSpPr>
        <p:spPr/>
        <p:txBody>
          <a:bodyPr/>
          <a:lstStyle/>
          <a:p>
            <a:fld id="{7DC1BBB0-96F0-4077-A278-0F3FB5C104D3}" type="slidenum">
              <a:rPr lang="en-US" smtClean="0"/>
              <a:t>28</a:t>
            </a:fld>
            <a:endParaRPr lang="en-US" dirty="0"/>
          </a:p>
        </p:txBody>
      </p:sp>
    </p:spTree>
    <p:extLst>
      <p:ext uri="{BB962C8B-B14F-4D97-AF65-F5344CB8AC3E}">
        <p14:creationId xmlns:p14="http://schemas.microsoft.com/office/powerpoint/2010/main" val="30424085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346075" indent="-346075">
              <a:buNone/>
            </a:pPr>
            <a:r>
              <a:rPr lang="en-US" dirty="0"/>
              <a:t>c) Not more than 6 months following the appointment of its membership, the board shall conduct a comprehensive audit of the facilities and practices being utilized for criminal forensic analysis in the Commonwealth and the operation and management of the Massachusetts state police crime laboratories</a:t>
            </a:r>
          </a:p>
          <a:p>
            <a:pPr marL="401638" indent="0">
              <a:buNone/>
            </a:pPr>
            <a:r>
              <a:rPr lang="en-US" dirty="0"/>
              <a:t>	Such audit shall include, but not be limited to:</a:t>
            </a:r>
          </a:p>
          <a:p>
            <a:pPr marL="401638" indent="0">
              <a:buNone/>
            </a:pPr>
            <a:endParaRPr lang="en-US" dirty="0"/>
          </a:p>
          <a:p>
            <a:pPr marL="401638" indent="0">
              <a:buNone/>
            </a:pPr>
            <a:r>
              <a:rPr lang="en-US" i="1" dirty="0"/>
              <a:t>Open ISO/IEC 17025, AR 3125, and FBI Standards</a:t>
            </a:r>
          </a:p>
          <a:p>
            <a:endParaRPr lang="en-US" dirty="0"/>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29</a:t>
            </a:fld>
            <a:endParaRPr lang="en-US" dirty="0"/>
          </a:p>
        </p:txBody>
      </p:sp>
    </p:spTree>
    <p:extLst>
      <p:ext uri="{BB962C8B-B14F-4D97-AF65-F5344CB8AC3E}">
        <p14:creationId xmlns:p14="http://schemas.microsoft.com/office/powerpoint/2010/main" val="36867170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B41A2-95B3-4F4A-9616-7F3081FE84F1}"/>
              </a:ext>
            </a:extLst>
          </p:cNvPr>
          <p:cNvSpPr>
            <a:spLocks noGrp="1"/>
          </p:cNvSpPr>
          <p:nvPr>
            <p:ph type="title"/>
          </p:nvPr>
        </p:nvSpPr>
        <p:spPr/>
        <p:txBody>
          <a:bodyPr/>
          <a:lstStyle/>
          <a:p>
            <a:r>
              <a:rPr lang="en-US" dirty="0"/>
              <a:t>Accredited laboratories in Massachusetts </a:t>
            </a:r>
            <a:br>
              <a:rPr lang="en-US" dirty="0"/>
            </a:br>
            <a:r>
              <a:rPr lang="en-US" dirty="0"/>
              <a:t>ANAB - ISO/IEC 17020 </a:t>
            </a:r>
          </a:p>
        </p:txBody>
      </p:sp>
      <p:sp>
        <p:nvSpPr>
          <p:cNvPr id="3" name="Content Placeholder 2">
            <a:extLst>
              <a:ext uri="{FF2B5EF4-FFF2-40B4-BE49-F238E27FC236}">
                <a16:creationId xmlns:a16="http://schemas.microsoft.com/office/drawing/2014/main" id="{CB4BE5D1-E406-4169-8D48-7C6802460FB9}"/>
              </a:ext>
            </a:extLst>
          </p:cNvPr>
          <p:cNvSpPr>
            <a:spLocks noGrp="1"/>
          </p:cNvSpPr>
          <p:nvPr>
            <p:ph idx="1"/>
          </p:nvPr>
        </p:nvSpPr>
        <p:spPr/>
        <p:txBody>
          <a:bodyPr/>
          <a:lstStyle/>
          <a:p>
            <a:r>
              <a:rPr lang="en-US" dirty="0"/>
              <a:t>Cambridge Police Department Crime Scene Services</a:t>
            </a:r>
          </a:p>
          <a:p>
            <a:r>
              <a:rPr lang="en-US" dirty="0"/>
              <a:t>Worcester Police Department Crime Scene Unit</a:t>
            </a:r>
          </a:p>
        </p:txBody>
      </p:sp>
      <p:sp>
        <p:nvSpPr>
          <p:cNvPr id="4" name="Slide Number Placeholder 3">
            <a:extLst>
              <a:ext uri="{FF2B5EF4-FFF2-40B4-BE49-F238E27FC236}">
                <a16:creationId xmlns:a16="http://schemas.microsoft.com/office/drawing/2014/main" id="{B90B3DBA-8A5D-41CD-A79B-E35F8CE628D5}"/>
              </a:ext>
            </a:extLst>
          </p:cNvPr>
          <p:cNvSpPr>
            <a:spLocks noGrp="1"/>
          </p:cNvSpPr>
          <p:nvPr>
            <p:ph type="sldNum" sz="quarter" idx="12"/>
          </p:nvPr>
        </p:nvSpPr>
        <p:spPr/>
        <p:txBody>
          <a:bodyPr/>
          <a:lstStyle/>
          <a:p>
            <a:fld id="{7DC1BBB0-96F0-4077-A278-0F3FB5C104D3}" type="slidenum">
              <a:rPr lang="en-US" smtClean="0"/>
              <a:t>3</a:t>
            </a:fld>
            <a:endParaRPr lang="en-US" dirty="0"/>
          </a:p>
        </p:txBody>
      </p:sp>
    </p:spTree>
    <p:extLst>
      <p:ext uri="{BB962C8B-B14F-4D97-AF65-F5344CB8AC3E}">
        <p14:creationId xmlns:p14="http://schemas.microsoft.com/office/powerpoint/2010/main" val="6397448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0" indent="0">
              <a:buNone/>
            </a:pPr>
            <a:r>
              <a:rPr lang="en-US" dirty="0"/>
              <a:t>Evaluating the </a:t>
            </a:r>
            <a:r>
              <a:rPr lang="en-US" b="1" dirty="0"/>
              <a:t>capabilities </a:t>
            </a:r>
            <a:r>
              <a:rPr lang="en-US" dirty="0"/>
              <a:t>of the state police crime laboratory and </a:t>
            </a:r>
            <a:r>
              <a:rPr lang="en-US" b="1" dirty="0"/>
              <a:t>ability</a:t>
            </a:r>
            <a:r>
              <a:rPr lang="en-US" dirty="0"/>
              <a:t> to process evidence necessary to comply with the MA general laws</a:t>
            </a:r>
          </a:p>
          <a:p>
            <a:r>
              <a:rPr lang="en-US" dirty="0"/>
              <a:t>ISO/IEC 17025 – 5.3, 5.4, 5.5c, 5.6, 6.2, 6.3.1, 6.3.3, </a:t>
            </a:r>
            <a:r>
              <a:rPr lang="en-US" i="1" dirty="0"/>
              <a:t>6.4</a:t>
            </a:r>
            <a:r>
              <a:rPr lang="en-US" dirty="0"/>
              <a:t>, 7.1.1b, 7.2.1.1, 7.2.1.5, </a:t>
            </a:r>
            <a:r>
              <a:rPr lang="en-US" i="1" dirty="0"/>
              <a:t>7.2.2</a:t>
            </a:r>
            <a:r>
              <a:rPr lang="en-US" dirty="0"/>
              <a:t>, </a:t>
            </a:r>
            <a:r>
              <a:rPr lang="en-US" i="1" dirty="0"/>
              <a:t>7.4</a:t>
            </a:r>
            <a:r>
              <a:rPr lang="en-US" dirty="0"/>
              <a:t>, 7.8.1.2, 7.8.4.1, 8.1.1, </a:t>
            </a:r>
            <a:r>
              <a:rPr lang="en-US" b="1" dirty="0"/>
              <a:t>8.8.1, 8.9.1</a:t>
            </a:r>
          </a:p>
          <a:p>
            <a:r>
              <a:rPr lang="en-US" dirty="0"/>
              <a:t>AR 3125 - 6.2.3.1, 7.2.1.1.1, </a:t>
            </a:r>
            <a:r>
              <a:rPr lang="en-US" i="1" dirty="0"/>
              <a:t>7.7.4</a:t>
            </a:r>
            <a:r>
              <a:rPr lang="en-US" dirty="0"/>
              <a:t>, </a:t>
            </a:r>
            <a:r>
              <a:rPr lang="en-US" i="1" dirty="0"/>
              <a:t>7.7.5</a:t>
            </a:r>
            <a:r>
              <a:rPr lang="en-US" dirty="0"/>
              <a:t>, 8.8.1a).1</a:t>
            </a:r>
          </a:p>
          <a:p>
            <a:r>
              <a:rPr lang="en-US" dirty="0"/>
              <a:t>FBI QAS – 5.2, 5.3, 5.4, 5.7, 6.1, </a:t>
            </a:r>
            <a:r>
              <a:rPr lang="en-US" i="1" dirty="0"/>
              <a:t>8, </a:t>
            </a:r>
            <a:r>
              <a:rPr lang="en-US" dirty="0"/>
              <a:t>9.1, 10.1, 13.1</a:t>
            </a:r>
          </a:p>
          <a:p>
            <a:endParaRPr lang="en-US" dirty="0"/>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30</a:t>
            </a:fld>
            <a:endParaRPr lang="en-US" dirty="0"/>
          </a:p>
        </p:txBody>
      </p:sp>
    </p:spTree>
    <p:extLst>
      <p:ext uri="{BB962C8B-B14F-4D97-AF65-F5344CB8AC3E}">
        <p14:creationId xmlns:p14="http://schemas.microsoft.com/office/powerpoint/2010/main" val="1338158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0" indent="0">
              <a:buNone/>
            </a:pPr>
            <a:r>
              <a:rPr lang="en-US" dirty="0"/>
              <a:t>Condition and accuracy of testing </a:t>
            </a:r>
            <a:r>
              <a:rPr lang="en-US" b="1" dirty="0"/>
              <a:t>equipment</a:t>
            </a:r>
          </a:p>
          <a:p>
            <a:r>
              <a:rPr lang="en-US" dirty="0"/>
              <a:t>ISO/IEC 17025 – 6.4, 6.5, 6.6, 7.7.1</a:t>
            </a:r>
          </a:p>
          <a:p>
            <a:r>
              <a:rPr lang="en-US" dirty="0"/>
              <a:t>AR 3125 – 6.5.1.1</a:t>
            </a:r>
          </a:p>
          <a:p>
            <a:r>
              <a:rPr lang="en-US" dirty="0"/>
              <a:t>FBI QAS – Section 10</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31</a:t>
            </a:fld>
            <a:endParaRPr lang="en-US" dirty="0"/>
          </a:p>
        </p:txBody>
      </p:sp>
    </p:spTree>
    <p:extLst>
      <p:ext uri="{BB962C8B-B14F-4D97-AF65-F5344CB8AC3E}">
        <p14:creationId xmlns:p14="http://schemas.microsoft.com/office/powerpoint/2010/main" val="2677757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0" indent="0">
              <a:buNone/>
            </a:pPr>
            <a:r>
              <a:rPr lang="en-US" dirty="0"/>
              <a:t>Handling </a:t>
            </a:r>
            <a:r>
              <a:rPr lang="en-US" b="1" dirty="0"/>
              <a:t>processing, testing and storage of evidence </a:t>
            </a:r>
            <a:r>
              <a:rPr lang="en-US" dirty="0"/>
              <a:t>by such facilities</a:t>
            </a:r>
          </a:p>
          <a:p>
            <a:r>
              <a:rPr lang="en-US" dirty="0"/>
              <a:t>ISO/IEC 17025 – 6.3.1, 6.4.1, </a:t>
            </a:r>
            <a:r>
              <a:rPr lang="en-US" sz="3000" b="1" dirty="0"/>
              <a:t>7.4, </a:t>
            </a:r>
            <a:r>
              <a:rPr lang="en-US" dirty="0"/>
              <a:t>7.11</a:t>
            </a:r>
            <a:endParaRPr lang="en-US" sz="3000" b="1" dirty="0"/>
          </a:p>
          <a:p>
            <a:r>
              <a:rPr lang="en-US" dirty="0"/>
              <a:t>AR 3125 – 6.3.4.1, </a:t>
            </a:r>
            <a:r>
              <a:rPr lang="en-US" sz="3000" b="1" dirty="0"/>
              <a:t>7.4.1.1</a:t>
            </a:r>
          </a:p>
          <a:p>
            <a:r>
              <a:rPr lang="en-US" dirty="0"/>
              <a:t>FBI QAS – 6.1, </a:t>
            </a:r>
            <a:r>
              <a:rPr lang="en-US" sz="3000" b="1" dirty="0"/>
              <a:t>7.1, 7.1.1, 7.1.2, 7.1.3, 7.1.4</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32</a:t>
            </a:fld>
            <a:endParaRPr lang="en-US" dirty="0"/>
          </a:p>
        </p:txBody>
      </p:sp>
    </p:spTree>
    <p:extLst>
      <p:ext uri="{BB962C8B-B14F-4D97-AF65-F5344CB8AC3E}">
        <p14:creationId xmlns:p14="http://schemas.microsoft.com/office/powerpoint/2010/main" val="967963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0" indent="0">
              <a:buNone/>
            </a:pPr>
            <a:r>
              <a:rPr lang="en-US" dirty="0"/>
              <a:t>Establishing </a:t>
            </a:r>
            <a:r>
              <a:rPr lang="en-US" b="1" dirty="0"/>
              <a:t>professional qualifications </a:t>
            </a:r>
            <a:r>
              <a:rPr lang="en-US" dirty="0"/>
              <a:t>necessary to serve as the head of the state police crime laboratory</a:t>
            </a:r>
          </a:p>
          <a:p>
            <a:r>
              <a:rPr lang="en-US" dirty="0"/>
              <a:t>ISO/IEC 17025 – 6.2.2, 6.2.3, 6.2.6, 7.8.7.1, 8.2.1</a:t>
            </a:r>
          </a:p>
          <a:p>
            <a:r>
              <a:rPr lang="en-US" dirty="0"/>
              <a:t>AR 3125 – 6.2.2.1, Annex 1</a:t>
            </a:r>
          </a:p>
          <a:p>
            <a:r>
              <a:rPr lang="en-US" dirty="0"/>
              <a:t>FBI QAS – 5.2, 5.3, 5.4, 5.7, 6.1, 9.1, 13.1</a:t>
            </a:r>
          </a:p>
          <a:p>
            <a:endParaRPr lang="en-US" dirty="0"/>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33</a:t>
            </a:fld>
            <a:endParaRPr lang="en-US" dirty="0"/>
          </a:p>
        </p:txBody>
      </p:sp>
    </p:spTree>
    <p:extLst>
      <p:ext uri="{BB962C8B-B14F-4D97-AF65-F5344CB8AC3E}">
        <p14:creationId xmlns:p14="http://schemas.microsoft.com/office/powerpoint/2010/main" val="2164507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normAutofit/>
          </a:bodyPr>
          <a:lstStyle/>
          <a:p>
            <a:pPr marL="0" indent="0">
              <a:buNone/>
            </a:pPr>
            <a:r>
              <a:rPr lang="en-US" dirty="0"/>
              <a:t>Licensure and oversight of laboratory personnel</a:t>
            </a:r>
          </a:p>
          <a:p>
            <a:r>
              <a:rPr lang="en-US" dirty="0"/>
              <a:t>ISO/IEC 17025 – 4.1.1, 4.1.3, 4.1.5, 4.2.1, 7.10.1, 7.10.3, 8.2.2, 8.7</a:t>
            </a:r>
          </a:p>
          <a:p>
            <a:r>
              <a:rPr lang="en-US" dirty="0"/>
              <a:t>AR 3125 – 4.1.3.1</a:t>
            </a:r>
            <a:r>
              <a:rPr lang="en-US"/>
              <a:t>, 7.7.4, 8.8.2.b).1</a:t>
            </a:r>
            <a:endParaRPr lang="en-US" dirty="0"/>
          </a:p>
          <a:p>
            <a:r>
              <a:rPr lang="en-US" dirty="0"/>
              <a:t>FBI QAS – 5.1.3, 5.2.1.4, 5.2.2, </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34</a:t>
            </a:fld>
            <a:endParaRPr lang="en-US" dirty="0"/>
          </a:p>
        </p:txBody>
      </p:sp>
    </p:spTree>
    <p:extLst>
      <p:ext uri="{BB962C8B-B14F-4D97-AF65-F5344CB8AC3E}">
        <p14:creationId xmlns:p14="http://schemas.microsoft.com/office/powerpoint/2010/main" val="26397872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436" y="219090"/>
            <a:ext cx="8615776" cy="1228710"/>
          </a:xfrm>
        </p:spPr>
        <p:txBody>
          <a:bodyPr>
            <a:normAutofit/>
          </a:bodyPr>
          <a:lstStyle/>
          <a:p>
            <a:r>
              <a:rPr lang="en-US" dirty="0"/>
              <a:t>Accreditation versus Certification </a:t>
            </a:r>
          </a:p>
        </p:txBody>
      </p:sp>
      <p:sp>
        <p:nvSpPr>
          <p:cNvPr id="3" name="Content Placeholder 2"/>
          <p:cNvSpPr>
            <a:spLocks noGrp="1"/>
          </p:cNvSpPr>
          <p:nvPr>
            <p:ph idx="1"/>
          </p:nvPr>
        </p:nvSpPr>
        <p:spPr/>
        <p:txBody>
          <a:bodyPr/>
          <a:lstStyle/>
          <a:p>
            <a:r>
              <a:rPr lang="en-US" b="1" dirty="0">
                <a:solidFill>
                  <a:schemeClr val="tx1"/>
                </a:solidFill>
              </a:rPr>
              <a:t>Accreditation</a:t>
            </a:r>
            <a:r>
              <a:rPr lang="en-US" dirty="0">
                <a:solidFill>
                  <a:schemeClr val="tx1"/>
                </a:solidFill>
              </a:rPr>
              <a:t> – the formal recognition by an independent body</a:t>
            </a:r>
            <a:r>
              <a:rPr lang="en-US" dirty="0"/>
              <a:t> (</a:t>
            </a:r>
            <a:r>
              <a:rPr lang="en-US" dirty="0">
                <a:solidFill>
                  <a:schemeClr val="tx1"/>
                </a:solidFill>
              </a:rPr>
              <a:t>accreditation body) that </a:t>
            </a:r>
            <a:r>
              <a:rPr lang="en-US" b="1" dirty="0">
                <a:solidFill>
                  <a:schemeClr val="tx1"/>
                </a:solidFill>
                <a:effectLst>
                  <a:outerShdw blurRad="38100" dist="38100" dir="2700000" algn="tl">
                    <a:srgbClr val="000000">
                      <a:alpha val="43137"/>
                    </a:srgbClr>
                  </a:outerShdw>
                </a:effectLst>
              </a:rPr>
              <a:t>an agency </a:t>
            </a:r>
            <a:r>
              <a:rPr lang="en-US" dirty="0">
                <a:solidFill>
                  <a:schemeClr val="tx1"/>
                </a:solidFill>
              </a:rPr>
              <a:t>operates according to international standards</a:t>
            </a:r>
          </a:p>
          <a:p>
            <a:r>
              <a:rPr lang="en-US" b="1" dirty="0"/>
              <a:t>Certification</a:t>
            </a:r>
            <a:r>
              <a:rPr lang="en-US" dirty="0"/>
              <a:t> – the formal recognition by an independent body of written assurance (a certificate) that </a:t>
            </a:r>
            <a:r>
              <a:rPr lang="en-US" b="1" dirty="0">
                <a:effectLst>
                  <a:outerShdw blurRad="38100" dist="38100" dir="2700000" algn="tl">
                    <a:srgbClr val="000000">
                      <a:alpha val="43137"/>
                    </a:srgbClr>
                  </a:outerShdw>
                </a:effectLst>
              </a:rPr>
              <a:t>individual people </a:t>
            </a:r>
            <a:r>
              <a:rPr lang="en-US" dirty="0"/>
              <a:t>meet specific requirements</a:t>
            </a:r>
          </a:p>
          <a:p>
            <a:endParaRPr lang="en-US" dirty="0">
              <a:solidFill>
                <a:schemeClr val="tx1"/>
              </a:solidFill>
            </a:endParaRP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A9974856-5103-9D4E-B7F1-69AC11704AAB}" type="slidenum">
              <a:rPr lang="en-US" smtClean="0"/>
              <a:pPr/>
              <a:t>35</a:t>
            </a:fld>
            <a:endParaRPr lang="en-US" dirty="0"/>
          </a:p>
        </p:txBody>
      </p:sp>
    </p:spTree>
    <p:extLst>
      <p:ext uri="{BB962C8B-B14F-4D97-AF65-F5344CB8AC3E}">
        <p14:creationId xmlns:p14="http://schemas.microsoft.com/office/powerpoint/2010/main" val="3608556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lstStyle/>
          <a:p>
            <a:pPr marL="0" indent="0">
              <a:buNone/>
            </a:pPr>
            <a:r>
              <a:rPr lang="en-US" dirty="0"/>
              <a:t>Determining the proper entity to control the crime laboratory and whether it would be appropriate to transfer such control to another executive agency or to an independent executive director</a:t>
            </a:r>
          </a:p>
          <a:p>
            <a:r>
              <a:rPr lang="en-US" dirty="0"/>
              <a:t>ISO/IEC 17025 – 5.1, 5.2, 5.5, </a:t>
            </a:r>
            <a:r>
              <a:rPr lang="en-US" sz="3000" b="1" dirty="0"/>
              <a:t>5.6, </a:t>
            </a:r>
            <a:r>
              <a:rPr lang="en-US" dirty="0"/>
              <a:t>5.7b</a:t>
            </a:r>
          </a:p>
          <a:p>
            <a:r>
              <a:rPr lang="en-US" dirty="0"/>
              <a:t>AR 3125 – 5.2.1</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36</a:t>
            </a:fld>
            <a:endParaRPr lang="en-US" dirty="0"/>
          </a:p>
        </p:txBody>
      </p:sp>
    </p:spTree>
    <p:extLst>
      <p:ext uri="{BB962C8B-B14F-4D97-AF65-F5344CB8AC3E}">
        <p14:creationId xmlns:p14="http://schemas.microsoft.com/office/powerpoint/2010/main" val="38369290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c)</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lstStyle/>
          <a:p>
            <a:r>
              <a:rPr lang="en-US" dirty="0"/>
              <a:t>Feasibility of creating a board to sect an independent executive director of the crime laboratory</a:t>
            </a:r>
          </a:p>
          <a:p>
            <a:r>
              <a:rPr lang="en-US" dirty="0"/>
              <a:t>Setting term limits and reappointment standards applicable to the head of the state police crime laboratory</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37</a:t>
            </a:fld>
            <a:endParaRPr lang="en-US" dirty="0"/>
          </a:p>
        </p:txBody>
      </p:sp>
    </p:spTree>
    <p:extLst>
      <p:ext uri="{BB962C8B-B14F-4D97-AF65-F5344CB8AC3E}">
        <p14:creationId xmlns:p14="http://schemas.microsoft.com/office/powerpoint/2010/main" val="4056948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E040-70A7-471A-A7EA-1C3A02D228B7}"/>
              </a:ext>
            </a:extLst>
          </p:cNvPr>
          <p:cNvSpPr>
            <a:spLocks noGrp="1"/>
          </p:cNvSpPr>
          <p:nvPr>
            <p:ph type="title"/>
          </p:nvPr>
        </p:nvSpPr>
        <p:spPr/>
        <p:txBody>
          <a:bodyPr/>
          <a:lstStyle/>
          <a:p>
            <a:r>
              <a:rPr lang="en-US" dirty="0"/>
              <a:t>Chapter 69</a:t>
            </a:r>
            <a:br>
              <a:rPr lang="en-US" dirty="0"/>
            </a:br>
            <a:r>
              <a:rPr lang="en-US" dirty="0"/>
              <a:t>Section 184A Section g)</a:t>
            </a:r>
          </a:p>
        </p:txBody>
      </p:sp>
      <p:sp>
        <p:nvSpPr>
          <p:cNvPr id="3" name="Content Placeholder 2">
            <a:extLst>
              <a:ext uri="{FF2B5EF4-FFF2-40B4-BE49-F238E27FC236}">
                <a16:creationId xmlns:a16="http://schemas.microsoft.com/office/drawing/2014/main" id="{0E424BC5-1033-49D8-A046-7EFBF099B0ED}"/>
              </a:ext>
            </a:extLst>
          </p:cNvPr>
          <p:cNvSpPr>
            <a:spLocks noGrp="1"/>
          </p:cNvSpPr>
          <p:nvPr>
            <p:ph idx="1"/>
          </p:nvPr>
        </p:nvSpPr>
        <p:spPr/>
        <p:txBody>
          <a:bodyPr/>
          <a:lstStyle/>
          <a:p>
            <a:pPr marL="0" indent="0">
              <a:buNone/>
            </a:pPr>
            <a:r>
              <a:rPr lang="en-US" dirty="0"/>
              <a:t>The board shall develop, implement and periodically review a system to evaluate laboratory accreditation and professional licensing processes, including securing and maintaining such accreditation, and shall ensure that every facility is actively accredited and in compliance with standards promulgated by the International Organization of Standardization. </a:t>
            </a:r>
          </a:p>
          <a:p>
            <a:r>
              <a:rPr lang="en-US" dirty="0"/>
              <a:t>ISO/IEC 17025 – 5.3, 5.4, 8.1.1, 8.1.3, </a:t>
            </a:r>
            <a:r>
              <a:rPr lang="en-US" sz="3000" b="1" dirty="0"/>
              <a:t>8.2.3</a:t>
            </a:r>
            <a:r>
              <a:rPr lang="en-US" dirty="0"/>
              <a:t>, 8.8, 8.9</a:t>
            </a:r>
          </a:p>
          <a:p>
            <a:r>
              <a:rPr lang="en-US" dirty="0"/>
              <a:t>AR 3125 – 8.8.1a).1</a:t>
            </a:r>
          </a:p>
          <a:p>
            <a:r>
              <a:rPr lang="en-US" dirty="0"/>
              <a:t>FBI QAS – 15.5.1, 17.7.1, 17.7.2</a:t>
            </a:r>
          </a:p>
        </p:txBody>
      </p:sp>
      <p:sp>
        <p:nvSpPr>
          <p:cNvPr id="4" name="Slide Number Placeholder 3">
            <a:extLst>
              <a:ext uri="{FF2B5EF4-FFF2-40B4-BE49-F238E27FC236}">
                <a16:creationId xmlns:a16="http://schemas.microsoft.com/office/drawing/2014/main" id="{CAEB709E-5873-43C9-9710-FCB593E81D4C}"/>
              </a:ext>
            </a:extLst>
          </p:cNvPr>
          <p:cNvSpPr>
            <a:spLocks noGrp="1"/>
          </p:cNvSpPr>
          <p:nvPr>
            <p:ph type="sldNum" sz="quarter" idx="12"/>
          </p:nvPr>
        </p:nvSpPr>
        <p:spPr/>
        <p:txBody>
          <a:bodyPr/>
          <a:lstStyle/>
          <a:p>
            <a:fld id="{7DC1BBB0-96F0-4077-A278-0F3FB5C104D3}" type="slidenum">
              <a:rPr lang="en-US" smtClean="0"/>
              <a:t>38</a:t>
            </a:fld>
            <a:endParaRPr lang="en-US" dirty="0"/>
          </a:p>
        </p:txBody>
      </p:sp>
    </p:spTree>
    <p:extLst>
      <p:ext uri="{BB962C8B-B14F-4D97-AF65-F5344CB8AC3E}">
        <p14:creationId xmlns:p14="http://schemas.microsoft.com/office/powerpoint/2010/main" val="8568193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0A7BA-6C84-4126-88A1-3A1EA5056660}"/>
              </a:ext>
            </a:extLst>
          </p:cNvPr>
          <p:cNvSpPr>
            <a:spLocks noGrp="1"/>
          </p:cNvSpPr>
          <p:nvPr>
            <p:ph type="title"/>
          </p:nvPr>
        </p:nvSpPr>
        <p:spPr/>
        <p:txBody>
          <a:bodyPr/>
          <a:lstStyle/>
          <a:p>
            <a:r>
              <a:rPr lang="en-US" dirty="0"/>
              <a:t>Other Criteria </a:t>
            </a:r>
          </a:p>
        </p:txBody>
      </p:sp>
      <p:sp>
        <p:nvSpPr>
          <p:cNvPr id="3" name="Content Placeholder 2">
            <a:extLst>
              <a:ext uri="{FF2B5EF4-FFF2-40B4-BE49-F238E27FC236}">
                <a16:creationId xmlns:a16="http://schemas.microsoft.com/office/drawing/2014/main" id="{94B301D5-A51F-4608-A10E-E92E1B92D1E5}"/>
              </a:ext>
            </a:extLst>
          </p:cNvPr>
          <p:cNvSpPr>
            <a:spLocks noGrp="1"/>
          </p:cNvSpPr>
          <p:nvPr>
            <p:ph idx="1"/>
          </p:nvPr>
        </p:nvSpPr>
        <p:spPr>
          <a:xfrm>
            <a:off x="1593436" y="1600200"/>
            <a:ext cx="9782801" cy="4876800"/>
          </a:xfrm>
        </p:spPr>
        <p:txBody>
          <a:bodyPr>
            <a:normAutofit lnSpcReduction="10000"/>
          </a:bodyPr>
          <a:lstStyle/>
          <a:p>
            <a:pPr marL="0" indent="0">
              <a:buNone/>
            </a:pPr>
            <a:r>
              <a:rPr lang="en-US" dirty="0"/>
              <a:t>ISO/IEC 17025 </a:t>
            </a:r>
          </a:p>
          <a:p>
            <a:r>
              <a:rPr lang="en-US" dirty="0"/>
              <a:t>7.5 Technical Records</a:t>
            </a:r>
          </a:p>
          <a:p>
            <a:r>
              <a:rPr lang="en-US" dirty="0"/>
              <a:t>7.8 Reporting Results</a:t>
            </a:r>
          </a:p>
          <a:p>
            <a:r>
              <a:rPr lang="en-US" dirty="0"/>
              <a:t>7.9 Complaints</a:t>
            </a:r>
          </a:p>
          <a:p>
            <a:r>
              <a:rPr lang="en-US" dirty="0"/>
              <a:t>7.10 Nonconforming work</a:t>
            </a:r>
          </a:p>
          <a:p>
            <a:r>
              <a:rPr lang="en-US" dirty="0"/>
              <a:t>8.5 Actions to address risks and opportunities</a:t>
            </a:r>
          </a:p>
          <a:p>
            <a:r>
              <a:rPr lang="en-US" dirty="0"/>
              <a:t>8.7 Corrective Actions</a:t>
            </a:r>
          </a:p>
          <a:p>
            <a:r>
              <a:rPr lang="en-US" dirty="0"/>
              <a:t>8.8 Internal Audit</a:t>
            </a:r>
          </a:p>
          <a:p>
            <a:r>
              <a:rPr lang="en-US" dirty="0"/>
              <a:t>8.9 Management Review</a:t>
            </a:r>
          </a:p>
          <a:p>
            <a:endParaRPr lang="en-US" dirty="0"/>
          </a:p>
        </p:txBody>
      </p:sp>
      <p:sp>
        <p:nvSpPr>
          <p:cNvPr id="4" name="Slide Number Placeholder 3">
            <a:extLst>
              <a:ext uri="{FF2B5EF4-FFF2-40B4-BE49-F238E27FC236}">
                <a16:creationId xmlns:a16="http://schemas.microsoft.com/office/drawing/2014/main" id="{E8FD3E67-1695-48AD-9225-DEEF2C786E14}"/>
              </a:ext>
            </a:extLst>
          </p:cNvPr>
          <p:cNvSpPr>
            <a:spLocks noGrp="1"/>
          </p:cNvSpPr>
          <p:nvPr>
            <p:ph type="sldNum" sz="quarter" idx="12"/>
          </p:nvPr>
        </p:nvSpPr>
        <p:spPr/>
        <p:txBody>
          <a:bodyPr/>
          <a:lstStyle/>
          <a:p>
            <a:fld id="{7DC1BBB0-96F0-4077-A278-0F3FB5C104D3}" type="slidenum">
              <a:rPr lang="en-US" smtClean="0"/>
              <a:t>39</a:t>
            </a:fld>
            <a:endParaRPr lang="en-US" dirty="0"/>
          </a:p>
        </p:txBody>
      </p:sp>
    </p:spTree>
    <p:extLst>
      <p:ext uri="{BB962C8B-B14F-4D97-AF65-F5344CB8AC3E}">
        <p14:creationId xmlns:p14="http://schemas.microsoft.com/office/powerpoint/2010/main" val="530984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EA62C-6EFD-448E-A3C3-0AF05D0212C3}"/>
              </a:ext>
            </a:extLst>
          </p:cNvPr>
          <p:cNvSpPr>
            <a:spLocks noGrp="1"/>
          </p:cNvSpPr>
          <p:nvPr>
            <p:ph type="title"/>
          </p:nvPr>
        </p:nvSpPr>
        <p:spPr/>
        <p:txBody>
          <a:bodyPr/>
          <a:lstStyle/>
          <a:p>
            <a:r>
              <a:rPr lang="en-US" dirty="0"/>
              <a:t>Accreditation</a:t>
            </a:r>
          </a:p>
        </p:txBody>
      </p:sp>
      <p:sp>
        <p:nvSpPr>
          <p:cNvPr id="3" name="Content Placeholder 2">
            <a:extLst>
              <a:ext uri="{FF2B5EF4-FFF2-40B4-BE49-F238E27FC236}">
                <a16:creationId xmlns:a16="http://schemas.microsoft.com/office/drawing/2014/main" id="{A1BBC21A-3EF9-46CD-A7FF-EA011CEC39ED}"/>
              </a:ext>
            </a:extLst>
          </p:cNvPr>
          <p:cNvSpPr>
            <a:spLocks noGrp="1"/>
          </p:cNvSpPr>
          <p:nvPr>
            <p:ph idx="1"/>
          </p:nvPr>
        </p:nvSpPr>
        <p:spPr/>
        <p:txBody>
          <a:bodyPr>
            <a:normAutofit lnSpcReduction="10000"/>
          </a:bodyPr>
          <a:lstStyle/>
          <a:p>
            <a:pPr>
              <a:buSzPct val="89000"/>
              <a:defRPr/>
            </a:pPr>
            <a:r>
              <a:rPr lang="en-GB" dirty="0"/>
              <a:t>Process of formal recognition for </a:t>
            </a:r>
            <a:r>
              <a:rPr lang="en-GB" b="1" dirty="0">
                <a:effectLst>
                  <a:outerShdw blurRad="38100" dist="38100" dir="2700000" algn="tl">
                    <a:srgbClr val="000000">
                      <a:alpha val="43137"/>
                    </a:srgbClr>
                  </a:outerShdw>
                </a:effectLst>
              </a:rPr>
              <a:t>Competence</a:t>
            </a:r>
            <a:r>
              <a:rPr lang="en-GB" dirty="0"/>
              <a:t> to perform specific tests </a:t>
            </a:r>
          </a:p>
          <a:p>
            <a:pPr>
              <a:buSzPct val="89000"/>
              <a:defRPr/>
            </a:pPr>
            <a:r>
              <a:rPr lang="en-GB" dirty="0"/>
              <a:t>Conducted by an independent third party using a defined set of standards</a:t>
            </a:r>
          </a:p>
          <a:p>
            <a:r>
              <a:rPr lang="en-GB" dirty="0"/>
              <a:t>Accreditation is an external validation of methods and standards of performance of testing</a:t>
            </a:r>
          </a:p>
          <a:p>
            <a:r>
              <a:rPr lang="en-GB" dirty="0"/>
              <a:t>It is a tool that is widely used wherever users need assurance about the acceptability of test results</a:t>
            </a:r>
          </a:p>
          <a:p>
            <a:r>
              <a:rPr lang="en-GB" dirty="0"/>
              <a:t>Used to ensure that materials, products, processes and services are fit for their purpose</a:t>
            </a:r>
            <a:endParaRPr lang="en-US" dirty="0"/>
          </a:p>
        </p:txBody>
      </p:sp>
      <p:sp>
        <p:nvSpPr>
          <p:cNvPr id="4" name="Slide Number Placeholder 3">
            <a:extLst>
              <a:ext uri="{FF2B5EF4-FFF2-40B4-BE49-F238E27FC236}">
                <a16:creationId xmlns:a16="http://schemas.microsoft.com/office/drawing/2014/main" id="{AEADA927-938F-428D-89E0-D7C67E360CFC}"/>
              </a:ext>
            </a:extLst>
          </p:cNvPr>
          <p:cNvSpPr>
            <a:spLocks noGrp="1"/>
          </p:cNvSpPr>
          <p:nvPr>
            <p:ph type="sldNum" sz="quarter" idx="12"/>
          </p:nvPr>
        </p:nvSpPr>
        <p:spPr/>
        <p:txBody>
          <a:bodyPr/>
          <a:lstStyle/>
          <a:p>
            <a:fld id="{7DC1BBB0-96F0-4077-A278-0F3FB5C104D3}" type="slidenum">
              <a:rPr lang="en-US" smtClean="0"/>
              <a:t>4</a:t>
            </a:fld>
            <a:endParaRPr lang="en-US" dirty="0"/>
          </a:p>
        </p:txBody>
      </p:sp>
    </p:spTree>
    <p:extLst>
      <p:ext uri="{BB962C8B-B14F-4D97-AF65-F5344CB8AC3E}">
        <p14:creationId xmlns:p14="http://schemas.microsoft.com/office/powerpoint/2010/main" val="1080288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0A7BA-6C84-4126-88A1-3A1EA5056660}"/>
              </a:ext>
            </a:extLst>
          </p:cNvPr>
          <p:cNvSpPr>
            <a:spLocks noGrp="1"/>
          </p:cNvSpPr>
          <p:nvPr>
            <p:ph type="title"/>
          </p:nvPr>
        </p:nvSpPr>
        <p:spPr/>
        <p:txBody>
          <a:bodyPr/>
          <a:lstStyle/>
          <a:p>
            <a:r>
              <a:rPr lang="en-US" dirty="0"/>
              <a:t>Other Criteria </a:t>
            </a:r>
          </a:p>
        </p:txBody>
      </p:sp>
      <p:sp>
        <p:nvSpPr>
          <p:cNvPr id="3" name="Content Placeholder 2">
            <a:extLst>
              <a:ext uri="{FF2B5EF4-FFF2-40B4-BE49-F238E27FC236}">
                <a16:creationId xmlns:a16="http://schemas.microsoft.com/office/drawing/2014/main" id="{94B301D5-A51F-4608-A10E-E92E1B92D1E5}"/>
              </a:ext>
            </a:extLst>
          </p:cNvPr>
          <p:cNvSpPr>
            <a:spLocks noGrp="1"/>
          </p:cNvSpPr>
          <p:nvPr>
            <p:ph idx="1"/>
          </p:nvPr>
        </p:nvSpPr>
        <p:spPr>
          <a:xfrm>
            <a:off x="1593436" y="1600200"/>
            <a:ext cx="9782801" cy="4876800"/>
          </a:xfrm>
        </p:spPr>
        <p:txBody>
          <a:bodyPr>
            <a:normAutofit/>
          </a:bodyPr>
          <a:lstStyle/>
          <a:p>
            <a:pPr marL="0" indent="0">
              <a:buNone/>
            </a:pPr>
            <a:r>
              <a:rPr lang="en-US" dirty="0"/>
              <a:t>AR 3125</a:t>
            </a:r>
          </a:p>
          <a:p>
            <a:r>
              <a:rPr lang="en-US" dirty="0"/>
              <a:t>4.1.3.1 Code of Ethics</a:t>
            </a:r>
          </a:p>
          <a:p>
            <a:r>
              <a:rPr lang="en-US" dirty="0"/>
              <a:t>7.5 Technical Records</a:t>
            </a:r>
          </a:p>
          <a:p>
            <a:r>
              <a:rPr lang="en-US" dirty="0"/>
              <a:t>7.8 Reporting Results</a:t>
            </a:r>
          </a:p>
          <a:p>
            <a:endParaRPr lang="en-US" dirty="0"/>
          </a:p>
          <a:p>
            <a:endParaRPr lang="en-US" dirty="0"/>
          </a:p>
        </p:txBody>
      </p:sp>
      <p:sp>
        <p:nvSpPr>
          <p:cNvPr id="4" name="Slide Number Placeholder 3">
            <a:extLst>
              <a:ext uri="{FF2B5EF4-FFF2-40B4-BE49-F238E27FC236}">
                <a16:creationId xmlns:a16="http://schemas.microsoft.com/office/drawing/2014/main" id="{E8FD3E67-1695-48AD-9225-DEEF2C786E14}"/>
              </a:ext>
            </a:extLst>
          </p:cNvPr>
          <p:cNvSpPr>
            <a:spLocks noGrp="1"/>
          </p:cNvSpPr>
          <p:nvPr>
            <p:ph type="sldNum" sz="quarter" idx="12"/>
          </p:nvPr>
        </p:nvSpPr>
        <p:spPr/>
        <p:txBody>
          <a:bodyPr/>
          <a:lstStyle/>
          <a:p>
            <a:fld id="{7DC1BBB0-96F0-4077-A278-0F3FB5C104D3}" type="slidenum">
              <a:rPr lang="en-US" smtClean="0"/>
              <a:t>40</a:t>
            </a:fld>
            <a:endParaRPr lang="en-US" dirty="0"/>
          </a:p>
        </p:txBody>
      </p:sp>
    </p:spTree>
    <p:extLst>
      <p:ext uri="{BB962C8B-B14F-4D97-AF65-F5344CB8AC3E}">
        <p14:creationId xmlns:p14="http://schemas.microsoft.com/office/powerpoint/2010/main" val="41735273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7388C-CDC0-4F3E-96DA-C2A62F31A7EA}"/>
              </a:ext>
            </a:extLst>
          </p:cNvPr>
          <p:cNvSpPr>
            <a:spLocks noGrp="1"/>
          </p:cNvSpPr>
          <p:nvPr>
            <p:ph type="title"/>
          </p:nvPr>
        </p:nvSpPr>
        <p:spPr/>
        <p:txBody>
          <a:bodyPr/>
          <a:lstStyle/>
          <a:p>
            <a:r>
              <a:rPr lang="en-US" dirty="0"/>
              <a:t>Accreditation Bodies (AB)</a:t>
            </a:r>
          </a:p>
        </p:txBody>
      </p:sp>
      <p:sp>
        <p:nvSpPr>
          <p:cNvPr id="3" name="Content Placeholder 2">
            <a:extLst>
              <a:ext uri="{FF2B5EF4-FFF2-40B4-BE49-F238E27FC236}">
                <a16:creationId xmlns:a16="http://schemas.microsoft.com/office/drawing/2014/main" id="{F206AF15-9DC7-48CE-8DCD-97FB6F4536F9}"/>
              </a:ext>
            </a:extLst>
          </p:cNvPr>
          <p:cNvSpPr>
            <a:spLocks noGrp="1"/>
          </p:cNvSpPr>
          <p:nvPr>
            <p:ph idx="1"/>
          </p:nvPr>
        </p:nvSpPr>
        <p:spPr/>
        <p:txBody>
          <a:bodyPr>
            <a:normAutofit lnSpcReduction="10000"/>
          </a:bodyPr>
          <a:lstStyle/>
          <a:p>
            <a:pPr marL="0" indent="0">
              <a:buNone/>
            </a:pPr>
            <a:r>
              <a:rPr lang="en-US" dirty="0"/>
              <a:t>Accreditation bodies are independent organizations that provide assessment and formal recognition of a conformity assessment bodies (laboratories) competence to perform specific tests, inspections, etc. </a:t>
            </a:r>
          </a:p>
          <a:p>
            <a:r>
              <a:rPr lang="en-GB" dirty="0"/>
              <a:t>Accreditation bodies are themselves accredited to ISO/IEC 17011 - </a:t>
            </a:r>
            <a:r>
              <a:rPr lang="en-GB" i="1" dirty="0"/>
              <a:t>General requirements for bodies providing assessment and accreditation of conformity assessment bodies</a:t>
            </a:r>
            <a:endParaRPr lang="en-US" i="1" dirty="0"/>
          </a:p>
          <a:p>
            <a:r>
              <a:rPr lang="en-US" dirty="0"/>
              <a:t>Forensic Accreditation Bodies – United States</a:t>
            </a:r>
          </a:p>
          <a:p>
            <a:pPr lvl="1"/>
            <a:r>
              <a:rPr lang="en-US" dirty="0"/>
              <a:t>ANAB - ANSI National Accreditation Board</a:t>
            </a:r>
          </a:p>
          <a:p>
            <a:pPr lvl="1"/>
            <a:r>
              <a:rPr lang="en-US" dirty="0"/>
              <a:t>A2LA</a:t>
            </a:r>
          </a:p>
        </p:txBody>
      </p:sp>
      <p:sp>
        <p:nvSpPr>
          <p:cNvPr id="4" name="Slide Number Placeholder 3">
            <a:extLst>
              <a:ext uri="{FF2B5EF4-FFF2-40B4-BE49-F238E27FC236}">
                <a16:creationId xmlns:a16="http://schemas.microsoft.com/office/drawing/2014/main" id="{3F3AD82F-C545-481B-89D7-9D6B0BBEA2D0}"/>
              </a:ext>
            </a:extLst>
          </p:cNvPr>
          <p:cNvSpPr>
            <a:spLocks noGrp="1"/>
          </p:cNvSpPr>
          <p:nvPr>
            <p:ph type="sldNum" sz="quarter" idx="12"/>
          </p:nvPr>
        </p:nvSpPr>
        <p:spPr/>
        <p:txBody>
          <a:bodyPr/>
          <a:lstStyle/>
          <a:p>
            <a:fld id="{7DC1BBB0-96F0-4077-A278-0F3FB5C104D3}" type="slidenum">
              <a:rPr lang="en-US" smtClean="0"/>
              <a:t>5</a:t>
            </a:fld>
            <a:endParaRPr lang="en-US" dirty="0"/>
          </a:p>
        </p:txBody>
      </p:sp>
    </p:spTree>
    <p:extLst>
      <p:ext uri="{BB962C8B-B14F-4D97-AF65-F5344CB8AC3E}">
        <p14:creationId xmlns:p14="http://schemas.microsoft.com/office/powerpoint/2010/main" val="23957343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F98E2-1D61-4D25-A0E9-EA2C87E03BAB}"/>
              </a:ext>
            </a:extLst>
          </p:cNvPr>
          <p:cNvSpPr>
            <a:spLocks noGrp="1"/>
          </p:cNvSpPr>
          <p:nvPr>
            <p:ph type="title"/>
          </p:nvPr>
        </p:nvSpPr>
        <p:spPr/>
        <p:txBody>
          <a:bodyPr/>
          <a:lstStyle/>
          <a:p>
            <a:r>
              <a:rPr lang="en-US" dirty="0"/>
              <a:t>Conformity Assessment</a:t>
            </a:r>
          </a:p>
        </p:txBody>
      </p:sp>
      <p:sp>
        <p:nvSpPr>
          <p:cNvPr id="3" name="Content Placeholder 2">
            <a:extLst>
              <a:ext uri="{FF2B5EF4-FFF2-40B4-BE49-F238E27FC236}">
                <a16:creationId xmlns:a16="http://schemas.microsoft.com/office/drawing/2014/main" id="{9E42B05D-7F6F-4AA9-B48D-D32E7EE8AC83}"/>
              </a:ext>
            </a:extLst>
          </p:cNvPr>
          <p:cNvSpPr>
            <a:spLocks noGrp="1"/>
          </p:cNvSpPr>
          <p:nvPr>
            <p:ph idx="1"/>
          </p:nvPr>
        </p:nvSpPr>
        <p:spPr/>
        <p:txBody>
          <a:bodyPr/>
          <a:lstStyle/>
          <a:p>
            <a:pPr>
              <a:defRPr/>
            </a:pPr>
            <a:r>
              <a:rPr lang="en-US" dirty="0"/>
              <a:t>The process of deciding whether or not a product, service, process, system, person or body conforms to a standard and/or complies with relevant requirements in technical regulations or standards.</a:t>
            </a:r>
            <a:r>
              <a:rPr lang="en-US" dirty="0">
                <a:effectLst>
                  <a:outerShdw blurRad="38100" dist="38100" dir="2700000" algn="tl">
                    <a:srgbClr val="FFFFFF"/>
                  </a:outerShdw>
                </a:effectLst>
              </a:rPr>
              <a:t> </a:t>
            </a:r>
          </a:p>
          <a:p>
            <a:pPr>
              <a:defRPr/>
            </a:pPr>
            <a:r>
              <a:rPr lang="en-US" dirty="0"/>
              <a:t>The Assessment comprises of </a:t>
            </a:r>
            <a:r>
              <a:rPr lang="en-US" b="1" dirty="0"/>
              <a:t>sampling, testing, and inspection </a:t>
            </a:r>
            <a:r>
              <a:rPr lang="en-US" dirty="0"/>
              <a:t>of the agency’s policy and procedures for conformity</a:t>
            </a:r>
          </a:p>
          <a:p>
            <a:pPr lvl="1">
              <a:defRPr/>
            </a:pPr>
            <a:r>
              <a:rPr lang="en-US" dirty="0"/>
              <a:t>An assessment team can not look at every document the agency has during the on-site inspection</a:t>
            </a:r>
          </a:p>
        </p:txBody>
      </p:sp>
      <p:sp>
        <p:nvSpPr>
          <p:cNvPr id="4" name="Slide Number Placeholder 3">
            <a:extLst>
              <a:ext uri="{FF2B5EF4-FFF2-40B4-BE49-F238E27FC236}">
                <a16:creationId xmlns:a16="http://schemas.microsoft.com/office/drawing/2014/main" id="{DF819BA3-0CAC-4DF1-9D55-1045ED9CB89E}"/>
              </a:ext>
            </a:extLst>
          </p:cNvPr>
          <p:cNvSpPr>
            <a:spLocks noGrp="1"/>
          </p:cNvSpPr>
          <p:nvPr>
            <p:ph type="sldNum" sz="quarter" idx="12"/>
          </p:nvPr>
        </p:nvSpPr>
        <p:spPr/>
        <p:txBody>
          <a:bodyPr/>
          <a:lstStyle/>
          <a:p>
            <a:fld id="{7DC1BBB0-96F0-4077-A278-0F3FB5C104D3}" type="slidenum">
              <a:rPr lang="en-US" smtClean="0"/>
              <a:t>6</a:t>
            </a:fld>
            <a:endParaRPr lang="en-US" dirty="0"/>
          </a:p>
        </p:txBody>
      </p:sp>
    </p:spTree>
    <p:extLst>
      <p:ext uri="{BB962C8B-B14F-4D97-AF65-F5344CB8AC3E}">
        <p14:creationId xmlns:p14="http://schemas.microsoft.com/office/powerpoint/2010/main" val="18584733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2737B-859E-460D-98C8-620A8F36E864}"/>
              </a:ext>
            </a:extLst>
          </p:cNvPr>
          <p:cNvSpPr>
            <a:spLocks noGrp="1"/>
          </p:cNvSpPr>
          <p:nvPr>
            <p:ph type="title"/>
          </p:nvPr>
        </p:nvSpPr>
        <p:spPr>
          <a:xfrm>
            <a:off x="1593436" y="177800"/>
            <a:ext cx="9782801" cy="1879600"/>
          </a:xfrm>
        </p:spPr>
        <p:txBody>
          <a:bodyPr>
            <a:normAutofit/>
          </a:bodyPr>
          <a:lstStyle/>
          <a:p>
            <a:pPr algn="ctr"/>
            <a:r>
              <a:rPr lang="en-US" sz="4400" dirty="0"/>
              <a:t>ISO and IEC standards are </a:t>
            </a:r>
            <a:br>
              <a:rPr lang="en-US" sz="4400" dirty="0"/>
            </a:br>
            <a:r>
              <a:rPr lang="en-US" sz="4400" b="1" dirty="0">
                <a:effectLst>
                  <a:outerShdw blurRad="38100" dist="38100" dir="2700000" algn="tl">
                    <a:srgbClr val="000000">
                      <a:alpha val="43137"/>
                    </a:srgbClr>
                  </a:outerShdw>
                </a:effectLst>
              </a:rPr>
              <a:t>Conformance Standards</a:t>
            </a:r>
          </a:p>
        </p:txBody>
      </p:sp>
      <p:sp>
        <p:nvSpPr>
          <p:cNvPr id="3" name="Content Placeholder 2">
            <a:extLst>
              <a:ext uri="{FF2B5EF4-FFF2-40B4-BE49-F238E27FC236}">
                <a16:creationId xmlns:a16="http://schemas.microsoft.com/office/drawing/2014/main" id="{CBDB05C5-BCCD-43AB-A38F-B3E708B43C38}"/>
              </a:ext>
            </a:extLst>
          </p:cNvPr>
          <p:cNvSpPr>
            <a:spLocks noGrp="1"/>
          </p:cNvSpPr>
          <p:nvPr>
            <p:ph idx="1"/>
          </p:nvPr>
        </p:nvSpPr>
        <p:spPr>
          <a:xfrm>
            <a:off x="2360613" y="2438400"/>
            <a:ext cx="8305800" cy="3733800"/>
          </a:xfrm>
        </p:spPr>
        <p:txBody>
          <a:bodyPr>
            <a:normAutofit/>
          </a:bodyPr>
          <a:lstStyle/>
          <a:p>
            <a:pPr marL="0" indent="0" algn="ctr">
              <a:buFont typeface="Wingdings" pitchFamily="2"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dirty="0"/>
              <a:t>You are either in compliance or </a:t>
            </a:r>
          </a:p>
          <a:p>
            <a:pPr marL="0" indent="0" algn="ctr">
              <a:buFont typeface="Wingdings" pitchFamily="2"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dirty="0"/>
              <a:t>You are not in compliance. </a:t>
            </a:r>
          </a:p>
          <a:p>
            <a:pPr marL="0" indent="0" algn="ctr">
              <a:buFont typeface="Wingdings" pitchFamily="2"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dirty="0"/>
              <a:t>You cannot leave out parts because you don't like them!</a:t>
            </a:r>
          </a:p>
          <a:p>
            <a:endParaRPr lang="en-US" sz="3200" dirty="0"/>
          </a:p>
        </p:txBody>
      </p:sp>
      <p:sp>
        <p:nvSpPr>
          <p:cNvPr id="4" name="Slide Number Placeholder 3">
            <a:extLst>
              <a:ext uri="{FF2B5EF4-FFF2-40B4-BE49-F238E27FC236}">
                <a16:creationId xmlns:a16="http://schemas.microsoft.com/office/drawing/2014/main" id="{F76BE58E-F027-4696-93B0-5BF65B92E718}"/>
              </a:ext>
            </a:extLst>
          </p:cNvPr>
          <p:cNvSpPr>
            <a:spLocks noGrp="1"/>
          </p:cNvSpPr>
          <p:nvPr>
            <p:ph type="sldNum" sz="quarter" idx="12"/>
          </p:nvPr>
        </p:nvSpPr>
        <p:spPr/>
        <p:txBody>
          <a:bodyPr/>
          <a:lstStyle/>
          <a:p>
            <a:fld id="{7DC1BBB0-96F0-4077-A278-0F3FB5C104D3}" type="slidenum">
              <a:rPr lang="en-US" smtClean="0"/>
              <a:t>7</a:t>
            </a:fld>
            <a:endParaRPr lang="en-US" dirty="0"/>
          </a:p>
        </p:txBody>
      </p:sp>
    </p:spTree>
    <p:extLst>
      <p:ext uri="{BB962C8B-B14F-4D97-AF65-F5344CB8AC3E}">
        <p14:creationId xmlns:p14="http://schemas.microsoft.com/office/powerpoint/2010/main" val="2504813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B15B6-66C1-439D-A937-036E419BAF65}"/>
              </a:ext>
            </a:extLst>
          </p:cNvPr>
          <p:cNvSpPr>
            <a:spLocks noGrp="1"/>
          </p:cNvSpPr>
          <p:nvPr>
            <p:ph type="title"/>
          </p:nvPr>
        </p:nvSpPr>
        <p:spPr>
          <a:xfrm>
            <a:off x="1288715" y="152400"/>
            <a:ext cx="9782801" cy="526137"/>
          </a:xfrm>
        </p:spPr>
        <p:txBody>
          <a:bodyPr>
            <a:noAutofit/>
          </a:bodyPr>
          <a:lstStyle/>
          <a:p>
            <a:r>
              <a:rPr lang="en-US" sz="2400" dirty="0"/>
              <a:t>Accreditation Process – before on-site assessment</a:t>
            </a:r>
          </a:p>
        </p:txBody>
      </p:sp>
      <p:sp>
        <p:nvSpPr>
          <p:cNvPr id="4" name="Slide Number Placeholder 3">
            <a:extLst>
              <a:ext uri="{FF2B5EF4-FFF2-40B4-BE49-F238E27FC236}">
                <a16:creationId xmlns:a16="http://schemas.microsoft.com/office/drawing/2014/main" id="{A90640C5-A082-49FA-AE2A-0C46FA3EF22D}"/>
              </a:ext>
            </a:extLst>
          </p:cNvPr>
          <p:cNvSpPr>
            <a:spLocks noGrp="1"/>
          </p:cNvSpPr>
          <p:nvPr>
            <p:ph type="sldNum" sz="quarter" idx="12"/>
          </p:nvPr>
        </p:nvSpPr>
        <p:spPr/>
        <p:txBody>
          <a:bodyPr/>
          <a:lstStyle/>
          <a:p>
            <a:fld id="{7DC1BBB0-96F0-4077-A278-0F3FB5C104D3}" type="slidenum">
              <a:rPr lang="en-US" smtClean="0"/>
              <a:t>8</a:t>
            </a:fld>
            <a:endParaRPr lang="en-US" dirty="0"/>
          </a:p>
        </p:txBody>
      </p:sp>
      <p:grpSp>
        <p:nvGrpSpPr>
          <p:cNvPr id="14" name="Group 13">
            <a:extLst>
              <a:ext uri="{FF2B5EF4-FFF2-40B4-BE49-F238E27FC236}">
                <a16:creationId xmlns:a16="http://schemas.microsoft.com/office/drawing/2014/main" id="{3B1ACCA9-CBC4-4E59-AFBB-58B4C09814E9}"/>
              </a:ext>
            </a:extLst>
          </p:cNvPr>
          <p:cNvGrpSpPr/>
          <p:nvPr/>
        </p:nvGrpSpPr>
        <p:grpSpPr>
          <a:xfrm>
            <a:off x="1522412" y="914400"/>
            <a:ext cx="9906000" cy="5685592"/>
            <a:chOff x="1522412" y="1035010"/>
            <a:chExt cx="9906000" cy="5685592"/>
          </a:xfrm>
        </p:grpSpPr>
        <p:sp>
          <p:nvSpPr>
            <p:cNvPr id="9" name="TextBox 8">
              <a:extLst>
                <a:ext uri="{FF2B5EF4-FFF2-40B4-BE49-F238E27FC236}">
                  <a16:creationId xmlns:a16="http://schemas.microsoft.com/office/drawing/2014/main" id="{D022CBB8-FA9A-401D-8D23-054FE6F5BC6D}"/>
                </a:ext>
              </a:extLst>
            </p:cNvPr>
            <p:cNvSpPr txBox="1"/>
            <p:nvPr/>
          </p:nvSpPr>
          <p:spPr>
            <a:xfrm>
              <a:off x="1522412" y="3962400"/>
              <a:ext cx="9906000" cy="2758202"/>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US" sz="2400" dirty="0"/>
                <a:t>AB processes application, forms assessment team, interact with FSP to confirm their readiness for on-site assessment </a:t>
              </a:r>
            </a:p>
            <a:p>
              <a:pPr marL="742950" lvl="1" indent="-285750">
                <a:buFont typeface="Arial" panose="020B0604020202020204" pitchFamily="34" charset="0"/>
                <a:buChar char="•"/>
              </a:pPr>
              <a:r>
                <a:rPr lang="en-US" dirty="0"/>
                <a:t>Determine the appropriate Standards required to be used during the assessment</a:t>
              </a:r>
            </a:p>
            <a:p>
              <a:pPr marL="742950" lvl="1" indent="-285750">
                <a:buFont typeface="Arial" panose="020B0604020202020204" pitchFamily="34" charset="0"/>
                <a:buChar char="•"/>
              </a:pPr>
              <a:r>
                <a:rPr lang="en-US" dirty="0"/>
                <a:t>Off-site document review</a:t>
              </a:r>
            </a:p>
            <a:p>
              <a:pPr marL="742950" lvl="1" indent="-285750">
                <a:buFont typeface="Arial" panose="020B0604020202020204" pitchFamily="34" charset="0"/>
                <a:buChar char="•"/>
              </a:pPr>
              <a:r>
                <a:rPr lang="en-US" dirty="0"/>
                <a:t>Planning visit, Practice Assessment, or Gap Analysis (optional)</a:t>
              </a:r>
            </a:p>
            <a:p>
              <a:pPr marL="742950" lvl="1" indent="-285750">
                <a:buFont typeface="Arial" panose="020B0604020202020204" pitchFamily="34" charset="0"/>
                <a:buChar char="•"/>
              </a:pPr>
              <a:r>
                <a:rPr lang="en-US" dirty="0"/>
                <a:t>Team size and make-up determined by agency’s requested Scope of accreditation</a:t>
              </a:r>
            </a:p>
            <a:p>
              <a:pPr marL="1200150" lvl="2" indent="-285750">
                <a:buFont typeface="Arial" panose="020B0604020202020204" pitchFamily="34" charset="0"/>
                <a:buChar char="•"/>
              </a:pPr>
              <a:r>
                <a:rPr lang="en-US" dirty="0"/>
                <a:t>Lead Assessor (LA)</a:t>
              </a:r>
            </a:p>
            <a:p>
              <a:pPr marL="1200150" lvl="2" indent="-285750">
                <a:buFont typeface="Arial" panose="020B0604020202020204" pitchFamily="34" charset="0"/>
                <a:buChar char="•"/>
              </a:pPr>
              <a:r>
                <a:rPr lang="en-US" dirty="0"/>
                <a:t>Technical Assessor (TA)</a:t>
              </a:r>
            </a:p>
          </p:txBody>
        </p:sp>
        <p:sp>
          <p:nvSpPr>
            <p:cNvPr id="12" name="Arrow: Down 11">
              <a:extLst>
                <a:ext uri="{FF2B5EF4-FFF2-40B4-BE49-F238E27FC236}">
                  <a16:creationId xmlns:a16="http://schemas.microsoft.com/office/drawing/2014/main" id="{E768506F-5355-4604-B434-837DB45BA0FD}"/>
                </a:ext>
              </a:extLst>
            </p:cNvPr>
            <p:cNvSpPr/>
            <p:nvPr/>
          </p:nvSpPr>
          <p:spPr>
            <a:xfrm>
              <a:off x="6246812" y="1799475"/>
              <a:ext cx="457200" cy="911935"/>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A7A361DA-B23A-4C65-B325-70C9BEA0355F}"/>
                </a:ext>
              </a:extLst>
            </p:cNvPr>
            <p:cNvSpPr/>
            <p:nvPr/>
          </p:nvSpPr>
          <p:spPr>
            <a:xfrm>
              <a:off x="6246812" y="3041156"/>
              <a:ext cx="457200" cy="911935"/>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BBFA9CF-B014-496D-BEB5-B5D1B8EF6AC5}"/>
                </a:ext>
              </a:extLst>
            </p:cNvPr>
            <p:cNvSpPr txBox="1"/>
            <p:nvPr/>
          </p:nvSpPr>
          <p:spPr>
            <a:xfrm>
              <a:off x="3758562" y="1035010"/>
              <a:ext cx="5433700" cy="1066800"/>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lgn="ctr">
                <a:tabLst/>
              </a:pPr>
              <a:r>
                <a:rPr lang="en-US" sz="2000" dirty="0"/>
                <a:t>Forensic Service Provider (FSP) develops and implements a Quality System and analysis procedures</a:t>
              </a:r>
            </a:p>
          </p:txBody>
        </p:sp>
        <p:sp>
          <p:nvSpPr>
            <p:cNvPr id="8" name="TextBox 7">
              <a:extLst>
                <a:ext uri="{FF2B5EF4-FFF2-40B4-BE49-F238E27FC236}">
                  <a16:creationId xmlns:a16="http://schemas.microsoft.com/office/drawing/2014/main" id="{E3725D54-B690-40D2-93DB-BACCD69A5E10}"/>
                </a:ext>
              </a:extLst>
            </p:cNvPr>
            <p:cNvSpPr txBox="1"/>
            <p:nvPr/>
          </p:nvSpPr>
          <p:spPr>
            <a:xfrm>
              <a:off x="2894012" y="2718673"/>
              <a:ext cx="7162800" cy="526137"/>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lgn="ctr"/>
              <a:r>
                <a:rPr lang="en-US" sz="2000" dirty="0"/>
                <a:t>Agency submits application to an accreditation body (AB)</a:t>
              </a:r>
            </a:p>
          </p:txBody>
        </p:sp>
      </p:grpSp>
    </p:spTree>
    <p:extLst>
      <p:ext uri="{BB962C8B-B14F-4D97-AF65-F5344CB8AC3E}">
        <p14:creationId xmlns:p14="http://schemas.microsoft.com/office/powerpoint/2010/main" val="2679246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B15B6-66C1-439D-A937-036E419BAF65}"/>
              </a:ext>
            </a:extLst>
          </p:cNvPr>
          <p:cNvSpPr>
            <a:spLocks noGrp="1"/>
          </p:cNvSpPr>
          <p:nvPr>
            <p:ph type="title"/>
          </p:nvPr>
        </p:nvSpPr>
        <p:spPr>
          <a:xfrm>
            <a:off x="1288715" y="152400"/>
            <a:ext cx="9782801" cy="526137"/>
          </a:xfrm>
        </p:spPr>
        <p:txBody>
          <a:bodyPr>
            <a:noAutofit/>
          </a:bodyPr>
          <a:lstStyle/>
          <a:p>
            <a:r>
              <a:rPr lang="en-US" sz="2400" dirty="0"/>
              <a:t>Accreditation Process – On-site assessment</a:t>
            </a:r>
          </a:p>
        </p:txBody>
      </p:sp>
      <p:sp>
        <p:nvSpPr>
          <p:cNvPr id="4" name="Slide Number Placeholder 3">
            <a:extLst>
              <a:ext uri="{FF2B5EF4-FFF2-40B4-BE49-F238E27FC236}">
                <a16:creationId xmlns:a16="http://schemas.microsoft.com/office/drawing/2014/main" id="{A90640C5-A082-49FA-AE2A-0C46FA3EF22D}"/>
              </a:ext>
            </a:extLst>
          </p:cNvPr>
          <p:cNvSpPr>
            <a:spLocks noGrp="1"/>
          </p:cNvSpPr>
          <p:nvPr>
            <p:ph type="sldNum" sz="quarter" idx="12"/>
          </p:nvPr>
        </p:nvSpPr>
        <p:spPr/>
        <p:txBody>
          <a:bodyPr/>
          <a:lstStyle/>
          <a:p>
            <a:fld id="{7DC1BBB0-96F0-4077-A278-0F3FB5C104D3}" type="slidenum">
              <a:rPr lang="en-US" smtClean="0"/>
              <a:t>9</a:t>
            </a:fld>
            <a:endParaRPr lang="en-US" dirty="0"/>
          </a:p>
        </p:txBody>
      </p:sp>
      <p:sp>
        <p:nvSpPr>
          <p:cNvPr id="9" name="TextBox 8">
            <a:extLst>
              <a:ext uri="{FF2B5EF4-FFF2-40B4-BE49-F238E27FC236}">
                <a16:creationId xmlns:a16="http://schemas.microsoft.com/office/drawing/2014/main" id="{D022CBB8-FA9A-401D-8D23-054FE6F5BC6D}"/>
              </a:ext>
            </a:extLst>
          </p:cNvPr>
          <p:cNvSpPr txBox="1"/>
          <p:nvPr/>
        </p:nvSpPr>
        <p:spPr>
          <a:xfrm>
            <a:off x="1991623" y="4228143"/>
            <a:ext cx="9220200" cy="2128207"/>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r>
              <a:rPr lang="en-US" sz="2000" dirty="0"/>
              <a:t>The assessment team determines if the agency is Conforming or Not Conforming to each requirement on the assessment checklist</a:t>
            </a:r>
          </a:p>
          <a:p>
            <a:pPr marL="742950" lvl="1" indent="-285750">
              <a:buFont typeface="Arial" panose="020B0604020202020204" pitchFamily="34" charset="0"/>
              <a:buChar char="•"/>
            </a:pPr>
            <a:r>
              <a:rPr lang="en-US" sz="1600" dirty="0"/>
              <a:t>Lead Assessor may accept remediations to minor issues while the team is on site. Although these will not appear on report, it will be documented in the assessment notes.</a:t>
            </a:r>
          </a:p>
          <a:p>
            <a:pPr marL="742950" lvl="1" indent="-285750">
              <a:buFont typeface="Arial" panose="020B0604020202020204" pitchFamily="34" charset="0"/>
              <a:buChar char="•"/>
            </a:pPr>
            <a:r>
              <a:rPr lang="en-US" sz="1600" dirty="0"/>
              <a:t>The Assessment Team documents everything it reviews and the objective evidence they gather to document how the FSP meets the criteria.</a:t>
            </a:r>
          </a:p>
          <a:p>
            <a:pPr marL="742950" lvl="1" indent="-285750">
              <a:buFont typeface="Arial" panose="020B0604020202020204" pitchFamily="34" charset="0"/>
              <a:buChar char="•"/>
            </a:pPr>
            <a:endParaRPr lang="en-US" dirty="0"/>
          </a:p>
        </p:txBody>
      </p:sp>
      <p:sp>
        <p:nvSpPr>
          <p:cNvPr id="13" name="Arrow: Down 12">
            <a:extLst>
              <a:ext uri="{FF2B5EF4-FFF2-40B4-BE49-F238E27FC236}">
                <a16:creationId xmlns:a16="http://schemas.microsoft.com/office/drawing/2014/main" id="{A7A361DA-B23A-4C65-B325-70C9BEA0355F}"/>
              </a:ext>
            </a:extLst>
          </p:cNvPr>
          <p:cNvSpPr/>
          <p:nvPr/>
        </p:nvSpPr>
        <p:spPr>
          <a:xfrm>
            <a:off x="6373123" y="3297880"/>
            <a:ext cx="457200" cy="911935"/>
          </a:xfrm>
          <a:prstGeom prst="downArrow">
            <a:avLst/>
          </a:prstGeom>
          <a:solidFill>
            <a:srgbClr val="DEE2E6"/>
          </a:solidFill>
          <a:ln>
            <a:solidFill>
              <a:srgbClr val="758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BBFA9CF-B014-496D-BEB5-B5D1B8EF6AC5}"/>
              </a:ext>
            </a:extLst>
          </p:cNvPr>
          <p:cNvSpPr txBox="1"/>
          <p:nvPr/>
        </p:nvSpPr>
        <p:spPr>
          <a:xfrm>
            <a:off x="1827211" y="914400"/>
            <a:ext cx="9549025" cy="2590800"/>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lvl="0"/>
            <a:r>
              <a:rPr lang="en-US" sz="2000" dirty="0"/>
              <a:t>Assessment</a:t>
            </a:r>
          </a:p>
          <a:p>
            <a:pPr marL="742950" lvl="1" indent="-285750">
              <a:buFont typeface="Arial" panose="020B0604020202020204" pitchFamily="34" charset="0"/>
              <a:buChar char="•"/>
            </a:pPr>
            <a:r>
              <a:rPr lang="en-US" sz="1600" dirty="0"/>
              <a:t>TAs reviews all aspects of the agency’s documents, facilities, personnel, and overall management system</a:t>
            </a:r>
          </a:p>
          <a:p>
            <a:pPr marL="742950" lvl="1" indent="-285750">
              <a:buFont typeface="Arial" panose="020B0604020202020204" pitchFamily="34" charset="0"/>
              <a:buChar char="•"/>
            </a:pPr>
            <a:r>
              <a:rPr lang="en-US" sz="1600" dirty="0"/>
              <a:t>TA interviews staff and observes an analyst conduct an analytical procedure</a:t>
            </a:r>
          </a:p>
          <a:p>
            <a:pPr marL="742950" lvl="1" indent="-285750">
              <a:buFont typeface="Arial" panose="020B0604020202020204" pitchFamily="34" charset="0"/>
              <a:buChar char="•"/>
            </a:pPr>
            <a:r>
              <a:rPr lang="en-US" sz="1600" dirty="0"/>
              <a:t>LA reviews all management and quality documents and interviews “top management”  including Laboratory Director, Quality Manager, and others who might have influence on the operation of the FSP</a:t>
            </a:r>
          </a:p>
          <a:p>
            <a:pPr marL="742950" lvl="1" indent="-285750">
              <a:buFont typeface="Arial" panose="020B0604020202020204" pitchFamily="34" charset="0"/>
              <a:buChar char="•"/>
            </a:pPr>
            <a:r>
              <a:rPr lang="en-US" sz="1600" dirty="0"/>
              <a:t>Constant communication between TA, LA, and FSP about status of the process</a:t>
            </a: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8262832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Math 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BAI_ISO_PART_1" id="{EA88B7AE-6565-47AA-A46F-0EF2A9B54D6A}" vid="{ACF0D75A-DB24-4575-B207-EF64B68FF514}"/>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DUBAI_ISO_PART_1</Template>
  <TotalTime>2446</TotalTime>
  <Words>2595</Words>
  <Application>Microsoft Office PowerPoint</Application>
  <PresentationFormat>Custom</PresentationFormat>
  <Paragraphs>267</Paragraphs>
  <Slides>40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Euphemia</vt:lpstr>
      <vt:lpstr>Wingdings</vt:lpstr>
      <vt:lpstr>Math 16x9</vt:lpstr>
      <vt:lpstr>Forensic Accreditation Massachusetts Forensic Science Oversight Committee</vt:lpstr>
      <vt:lpstr>Accredited laboratories in Massachusetts  ANAB - ISO/IEC 17025 </vt:lpstr>
      <vt:lpstr>Accredited laboratories in Massachusetts  ANAB - ISO/IEC 17020 </vt:lpstr>
      <vt:lpstr>Accreditation</vt:lpstr>
      <vt:lpstr>Accreditation Bodies (AB)</vt:lpstr>
      <vt:lpstr>Conformity Assessment</vt:lpstr>
      <vt:lpstr>ISO and IEC standards are  Conformance Standards</vt:lpstr>
      <vt:lpstr>Accreditation Process – before on-site assessment</vt:lpstr>
      <vt:lpstr>Accreditation Process – On-site assessment</vt:lpstr>
      <vt:lpstr>Accreditation Process – After assessment with no Non-conformities</vt:lpstr>
      <vt:lpstr>Accreditation Process – After assessment with Non-conformities</vt:lpstr>
      <vt:lpstr>Accreditation Conformance Monitoring</vt:lpstr>
      <vt:lpstr>Accreditation Conformance Monitoring</vt:lpstr>
      <vt:lpstr>PowerPoint Presentation</vt:lpstr>
      <vt:lpstr>Forensic Disciplines routinely accredited</vt:lpstr>
      <vt:lpstr>Standards</vt:lpstr>
      <vt:lpstr>International Standard Development Organizations</vt:lpstr>
      <vt:lpstr>Assessment Terminology</vt:lpstr>
      <vt:lpstr>Hierarchy of Standards </vt:lpstr>
      <vt:lpstr>What is ISO/IEC 17025 &amp; ISO/IEC 17020 </vt:lpstr>
      <vt:lpstr>What is ISO/IEC 17025 &amp; ISO/IEC 17020 </vt:lpstr>
      <vt:lpstr>ISO/IEC 17025:2017 ISO/IEC 17020:2012</vt:lpstr>
      <vt:lpstr>Accreditation Body Specific Requirements</vt:lpstr>
      <vt:lpstr>Amplification Documents</vt:lpstr>
      <vt:lpstr>Laboratory’s Policies and Procedures</vt:lpstr>
      <vt:lpstr>Hierarchy of Standards </vt:lpstr>
      <vt:lpstr>Organization of Scientific Area Committee (OSAC) for Forensic Science</vt:lpstr>
      <vt:lpstr>PowerPoint Presentation</vt:lpstr>
      <vt:lpstr>Chapter 69 Section 184A</vt:lpstr>
      <vt:lpstr>Chapter 69 Section 184A Section c)</vt:lpstr>
      <vt:lpstr>Chapter 69 Section 184A Section c)</vt:lpstr>
      <vt:lpstr>Chapter 69 Section 184A Section c)</vt:lpstr>
      <vt:lpstr>Chapter 69 Section 184A Section c)</vt:lpstr>
      <vt:lpstr>Chapter 69 Section 184A Section c)</vt:lpstr>
      <vt:lpstr>Accreditation versus Certification </vt:lpstr>
      <vt:lpstr>Chapter 69 Section 184A Section c)</vt:lpstr>
      <vt:lpstr>Chapter 69 Section 184A Section c)</vt:lpstr>
      <vt:lpstr>Chapter 69 Section 184A Section g)</vt:lpstr>
      <vt:lpstr>Other Criteria </vt:lpstr>
      <vt:lpstr>Other Criteria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Requirements for Forensic Laboratories and Crime Scene Investigations</dc:title>
  <dc:creator>Lucy A. Davis</dc:creator>
  <cp:lastModifiedBy>Lucy Davis</cp:lastModifiedBy>
  <cp:revision>71</cp:revision>
  <dcterms:created xsi:type="dcterms:W3CDTF">2018-09-30T23:17:35Z</dcterms:created>
  <dcterms:modified xsi:type="dcterms:W3CDTF">2019-06-07T14:17:35Z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