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7" r:id="rId1"/>
    <p:sldMasterId id="2147483663" r:id="rId2"/>
  </p:sldMasterIdLst>
  <p:notesMasterIdLst>
    <p:notesMasterId r:id="rId41"/>
  </p:notesMasterIdLst>
  <p:handoutMasterIdLst>
    <p:handoutMasterId r:id="rId42"/>
  </p:handoutMasterIdLst>
  <p:sldIdLst>
    <p:sldId id="256" r:id="rId3"/>
    <p:sldId id="270" r:id="rId4"/>
    <p:sldId id="1149" r:id="rId5"/>
    <p:sldId id="1153" r:id="rId6"/>
    <p:sldId id="1154" r:id="rId7"/>
    <p:sldId id="1156" r:id="rId8"/>
    <p:sldId id="1175" r:id="rId9"/>
    <p:sldId id="1177" r:id="rId10"/>
    <p:sldId id="1176" r:id="rId11"/>
    <p:sldId id="1181" r:id="rId12"/>
    <p:sldId id="1183" r:id="rId13"/>
    <p:sldId id="262" r:id="rId14"/>
    <p:sldId id="263" r:id="rId15"/>
    <p:sldId id="264" r:id="rId16"/>
    <p:sldId id="265" r:id="rId17"/>
    <p:sldId id="266" r:id="rId18"/>
    <p:sldId id="267" r:id="rId19"/>
    <p:sldId id="268" r:id="rId20"/>
    <p:sldId id="1190" r:id="rId21"/>
    <p:sldId id="1198" r:id="rId22"/>
    <p:sldId id="273" r:id="rId23"/>
    <p:sldId id="271" r:id="rId24"/>
    <p:sldId id="274" r:id="rId25"/>
    <p:sldId id="272" r:id="rId26"/>
    <p:sldId id="275" r:id="rId27"/>
    <p:sldId id="1191" r:id="rId28"/>
    <p:sldId id="1196" r:id="rId29"/>
    <p:sldId id="1195" r:id="rId30"/>
    <p:sldId id="1197" r:id="rId31"/>
    <p:sldId id="280" r:id="rId32"/>
    <p:sldId id="281" r:id="rId33"/>
    <p:sldId id="282" r:id="rId34"/>
    <p:sldId id="283" r:id="rId35"/>
    <p:sldId id="284" r:id="rId36"/>
    <p:sldId id="285" r:id="rId37"/>
    <p:sldId id="1199" r:id="rId38"/>
    <p:sldId id="933" r:id="rId39"/>
    <p:sldId id="934" r:id="rId40"/>
  </p:sldIdLst>
  <p:sldSz cx="12192000" cy="6858000"/>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very, James (DPH)" initials="LJ(" lastIdx="8" clrIdx="0"/>
  <p:cmAuthor id="2" name=" Lauren Nelson" initials="lbn" lastIdx="3" clrIdx="1"/>
  <p:cmAuthor id="3" name=" Kelly Haynes" initials="KMH" lastIdx="2" clrIdx="2"/>
  <p:cmAuthor id="4" name=" " initials=" " lastIdx="2" clrIdx="3"/>
  <p:cmAuthor id="5" name="Callahan, Marita (DPH)" initials="CM(" lastIdx="1" clrIdx="4"/>
  <p:cmAuthor id="6" name="Nelson, Lauren (DPH)" initials="NL(" lastIdx="1" clrIdx="5">
    <p:extLst>
      <p:ext uri="{19B8F6BF-5375-455C-9EA6-DF929625EA0E}">
        <p15:presenceInfo xmlns:p15="http://schemas.microsoft.com/office/powerpoint/2012/main" userId="S::lauren.nelson@mass.gov::aa39e658-62a8-43fd-a518-986c32ba1ce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00FF"/>
    <a:srgbClr val="4376BB"/>
    <a:srgbClr val="0133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04" autoAdjust="0"/>
    <p:restoredTop sz="80494" autoAdjust="0"/>
  </p:normalViewPr>
  <p:slideViewPr>
    <p:cSldViewPr snapToGrid="0" snapToObjects="1">
      <p:cViewPr varScale="1">
        <p:scale>
          <a:sx n="94" d="100"/>
          <a:sy n="94" d="100"/>
        </p:scale>
        <p:origin x="114" y="9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C081D27-E5AB-4D3C-AB1E-ACA9A1C0B469}" type="doc">
      <dgm:prSet loTypeId="urn:microsoft.com/office/officeart/2005/8/layout/arrow2" loCatId="process" qsTypeId="urn:microsoft.com/office/officeart/2005/8/quickstyle/simple2" qsCatId="simple" csTypeId="urn:microsoft.com/office/officeart/2005/8/colors/accent2_2" csCatId="accent2" phldr="1"/>
      <dgm:spPr/>
      <dgm:t>
        <a:bodyPr/>
        <a:lstStyle/>
        <a:p>
          <a:endParaRPr lang="en-US"/>
        </a:p>
      </dgm:t>
    </dgm:pt>
    <dgm:pt modelId="{688F2228-C1F7-410B-BDA0-4E316FB63FA3}">
      <dgm:prSet phldrT="[Text]" custT="1"/>
      <dgm:spPr/>
      <dgm:t>
        <a:bodyPr/>
        <a:lstStyle/>
        <a:p>
          <a:r>
            <a:rPr lang="en-US" sz="1400" u="sng" dirty="0"/>
            <a:t>Phase 1</a:t>
          </a:r>
          <a:r>
            <a:rPr lang="en-US" sz="1400" u="none" dirty="0"/>
            <a:t>: Data</a:t>
          </a:r>
        </a:p>
        <a:p>
          <a:r>
            <a:rPr lang="en-US" sz="1400" u="none" dirty="0"/>
            <a:t>(identify barriers/compare states)</a:t>
          </a:r>
          <a:endParaRPr lang="en-US" sz="1400" dirty="0"/>
        </a:p>
      </dgm:t>
    </dgm:pt>
    <dgm:pt modelId="{E0E799F1-CB5F-4480-8F86-3CC17D344565}" type="parTrans" cxnId="{41EEE686-46AF-4726-BD51-F25B28273185}">
      <dgm:prSet/>
      <dgm:spPr/>
      <dgm:t>
        <a:bodyPr/>
        <a:lstStyle/>
        <a:p>
          <a:endParaRPr lang="en-US"/>
        </a:p>
      </dgm:t>
    </dgm:pt>
    <dgm:pt modelId="{9DC06DF3-CCD2-46FF-B4EC-2E9FCD53E4E5}" type="sibTrans" cxnId="{41EEE686-46AF-4726-BD51-F25B28273185}">
      <dgm:prSet/>
      <dgm:spPr/>
      <dgm:t>
        <a:bodyPr/>
        <a:lstStyle/>
        <a:p>
          <a:endParaRPr lang="en-US"/>
        </a:p>
      </dgm:t>
    </dgm:pt>
    <dgm:pt modelId="{F9D5B495-6EB8-4354-8B76-23693A36DD9D}">
      <dgm:prSet phldrT="[Text]" custT="1"/>
      <dgm:spPr/>
      <dgm:t>
        <a:bodyPr/>
        <a:lstStyle/>
        <a:p>
          <a:r>
            <a:rPr lang="en-US" sz="1400" u="sng" dirty="0"/>
            <a:t>Phase 2</a:t>
          </a:r>
          <a:r>
            <a:rPr lang="en-US" sz="1400" u="none" dirty="0"/>
            <a:t>: Discussion</a:t>
          </a:r>
        </a:p>
        <a:p>
          <a:r>
            <a:rPr lang="en-US" sz="1400" u="none" dirty="0"/>
            <a:t>(need/strategy/solutions)</a:t>
          </a:r>
        </a:p>
      </dgm:t>
    </dgm:pt>
    <dgm:pt modelId="{01EFF1AC-458F-46E6-9EC1-EA81C17D8B2B}" type="parTrans" cxnId="{22471F8B-C1D8-4541-ABCC-FC283047F20E}">
      <dgm:prSet/>
      <dgm:spPr/>
      <dgm:t>
        <a:bodyPr/>
        <a:lstStyle/>
        <a:p>
          <a:endParaRPr lang="en-US"/>
        </a:p>
      </dgm:t>
    </dgm:pt>
    <dgm:pt modelId="{50EF21E4-5A15-4FCA-BB75-6825CECA82E0}" type="sibTrans" cxnId="{22471F8B-C1D8-4541-ABCC-FC283047F20E}">
      <dgm:prSet/>
      <dgm:spPr/>
      <dgm:t>
        <a:bodyPr/>
        <a:lstStyle/>
        <a:p>
          <a:endParaRPr lang="en-US"/>
        </a:p>
      </dgm:t>
    </dgm:pt>
    <dgm:pt modelId="{D2EC3C59-DF47-4083-ADFB-BFF8C35D42AA}">
      <dgm:prSet phldrT="[Text]" custT="1"/>
      <dgm:spPr/>
      <dgm:t>
        <a:bodyPr/>
        <a:lstStyle/>
        <a:p>
          <a:r>
            <a:rPr lang="en-US" sz="1400" u="sng" dirty="0"/>
            <a:t>Phase 3</a:t>
          </a:r>
          <a:r>
            <a:rPr lang="en-US" sz="1400" u="none" dirty="0"/>
            <a:t>: Development</a:t>
          </a:r>
        </a:p>
        <a:p>
          <a:r>
            <a:rPr lang="en-US" sz="1400" u="none" dirty="0"/>
            <a:t>(recommendations/legislation)</a:t>
          </a:r>
        </a:p>
      </dgm:t>
    </dgm:pt>
    <dgm:pt modelId="{D6E7B609-E4D3-4783-A904-A2295E3B4098}" type="parTrans" cxnId="{B47875D2-2B46-465C-B629-4B28BDDA86F2}">
      <dgm:prSet/>
      <dgm:spPr/>
      <dgm:t>
        <a:bodyPr/>
        <a:lstStyle/>
        <a:p>
          <a:endParaRPr lang="en-US"/>
        </a:p>
      </dgm:t>
    </dgm:pt>
    <dgm:pt modelId="{285F071C-1579-42A6-8B96-09A93377B43F}" type="sibTrans" cxnId="{B47875D2-2B46-465C-B629-4B28BDDA86F2}">
      <dgm:prSet/>
      <dgm:spPr/>
      <dgm:t>
        <a:bodyPr/>
        <a:lstStyle/>
        <a:p>
          <a:endParaRPr lang="en-US"/>
        </a:p>
      </dgm:t>
    </dgm:pt>
    <dgm:pt modelId="{61C356CD-5674-42E3-8297-3B315095E45D}">
      <dgm:prSet phldrT="[Text]"/>
      <dgm:spPr/>
      <dgm:t>
        <a:bodyPr/>
        <a:lstStyle/>
        <a:p>
          <a:endParaRPr lang="en-US"/>
        </a:p>
      </dgm:t>
    </dgm:pt>
    <dgm:pt modelId="{6758815F-1805-4FE7-853C-013F2BE40D1E}" type="parTrans" cxnId="{FB4267B7-2A98-48BE-B17F-4468E820AFF3}">
      <dgm:prSet/>
      <dgm:spPr/>
      <dgm:t>
        <a:bodyPr/>
        <a:lstStyle/>
        <a:p>
          <a:endParaRPr lang="en-US"/>
        </a:p>
      </dgm:t>
    </dgm:pt>
    <dgm:pt modelId="{CD757A28-C541-4C17-A8F8-B5A6449822A6}" type="sibTrans" cxnId="{FB4267B7-2A98-48BE-B17F-4468E820AFF3}">
      <dgm:prSet/>
      <dgm:spPr/>
      <dgm:t>
        <a:bodyPr/>
        <a:lstStyle/>
        <a:p>
          <a:endParaRPr lang="en-US"/>
        </a:p>
      </dgm:t>
    </dgm:pt>
    <dgm:pt modelId="{9D9EF86C-1816-42EB-B82B-A76EB1EEC75B}" type="pres">
      <dgm:prSet presAssocID="{7C081D27-E5AB-4D3C-AB1E-ACA9A1C0B469}" presName="arrowDiagram" presStyleCnt="0">
        <dgm:presLayoutVars>
          <dgm:chMax val="5"/>
          <dgm:dir/>
          <dgm:resizeHandles val="exact"/>
        </dgm:presLayoutVars>
      </dgm:prSet>
      <dgm:spPr/>
    </dgm:pt>
    <dgm:pt modelId="{35DF0C62-7BD8-4140-8541-89316449C2D3}" type="pres">
      <dgm:prSet presAssocID="{7C081D27-E5AB-4D3C-AB1E-ACA9A1C0B469}" presName="arrow" presStyleLbl="bgShp" presStyleIdx="0" presStyleCnt="1" custScaleX="139710" custLinFactNeighborY="-172"/>
      <dgm:spPr>
        <a:gradFill rotWithShape="0">
          <a:gsLst>
            <a:gs pos="0">
              <a:srgbClr val="0070C0"/>
            </a:gs>
            <a:gs pos="50000">
              <a:schemeClr val="accent1">
                <a:shade val="67500"/>
                <a:satMod val="115000"/>
              </a:schemeClr>
            </a:gs>
            <a:gs pos="100000">
              <a:schemeClr val="accent1">
                <a:shade val="100000"/>
                <a:satMod val="115000"/>
              </a:schemeClr>
            </a:gs>
          </a:gsLst>
          <a:lin ang="5400000" scaled="0"/>
        </a:gradFill>
      </dgm:spPr>
    </dgm:pt>
    <dgm:pt modelId="{83F91E22-961E-42BA-8274-5D60402280F9}" type="pres">
      <dgm:prSet presAssocID="{7C081D27-E5AB-4D3C-AB1E-ACA9A1C0B469}" presName="arrowDiagram4" presStyleCnt="0"/>
      <dgm:spPr/>
    </dgm:pt>
    <dgm:pt modelId="{3693D2B2-1641-4B9E-BDC2-95A28601B190}" type="pres">
      <dgm:prSet presAssocID="{688F2228-C1F7-410B-BDA0-4E316FB63FA3}" presName="bullet4a" presStyleLbl="node1" presStyleIdx="0" presStyleCnt="4" custScaleX="201803" custScaleY="205945" custLinFactX="-58425" custLinFactY="-118216" custLinFactNeighborX="-100000" custLinFactNeighborY="-200000"/>
      <dgm:spPr>
        <a:solidFill>
          <a:srgbClr val="00B050"/>
        </a:solidFill>
      </dgm:spPr>
    </dgm:pt>
    <dgm:pt modelId="{0A8C81B1-4083-45CD-9D23-5B46589AA1A6}" type="pres">
      <dgm:prSet presAssocID="{688F2228-C1F7-410B-BDA0-4E316FB63FA3}" presName="textBox4a" presStyleLbl="revTx" presStyleIdx="0" presStyleCnt="4" custScaleX="221873" custScaleY="43352" custLinFactNeighborX="22384" custLinFactNeighborY="-35383">
        <dgm:presLayoutVars>
          <dgm:bulletEnabled val="1"/>
        </dgm:presLayoutVars>
      </dgm:prSet>
      <dgm:spPr/>
    </dgm:pt>
    <dgm:pt modelId="{AA23D303-B726-4FB8-87BB-916663125B64}" type="pres">
      <dgm:prSet presAssocID="{F9D5B495-6EB8-4354-8B76-23693A36DD9D}" presName="bullet4b" presStyleLbl="node1" presStyleIdx="1" presStyleCnt="4" custScaleX="154179" custScaleY="156859" custLinFactNeighborX="30103" custLinFactNeighborY="-73858"/>
      <dgm:spPr>
        <a:solidFill>
          <a:srgbClr val="00B050"/>
        </a:solidFill>
      </dgm:spPr>
    </dgm:pt>
    <dgm:pt modelId="{AB9BE70E-80EE-420A-81BA-A2B43F1D8A9D}" type="pres">
      <dgm:prSet presAssocID="{F9D5B495-6EB8-4354-8B76-23693A36DD9D}" presName="textBox4b" presStyleLbl="revTx" presStyleIdx="1" presStyleCnt="4" custScaleX="170086" custScaleY="24711" custLinFactNeighborX="16584" custLinFactNeighborY="-26846">
        <dgm:presLayoutVars>
          <dgm:bulletEnabled val="1"/>
        </dgm:presLayoutVars>
      </dgm:prSet>
      <dgm:spPr/>
    </dgm:pt>
    <dgm:pt modelId="{FD3F2BB1-5483-4696-98E8-5ED5D4B3FE9C}" type="pres">
      <dgm:prSet presAssocID="{D2EC3C59-DF47-4083-ADFB-BFF8C35D42AA}" presName="bullet4c" presStyleLbl="node1" presStyleIdx="2" presStyleCnt="4" custScaleX="150253" custScaleY="143879" custLinFactX="53791" custLinFactNeighborX="100000" custLinFactNeighborY="-26595"/>
      <dgm:spPr>
        <a:solidFill>
          <a:srgbClr val="FF0000"/>
        </a:solidFill>
      </dgm:spPr>
    </dgm:pt>
    <dgm:pt modelId="{5B377C6D-6A17-434C-A687-F0A553879C05}" type="pres">
      <dgm:prSet presAssocID="{D2EC3C59-DF47-4083-ADFB-BFF8C35D42AA}" presName="textBox4c" presStyleLbl="revTx" presStyleIdx="2" presStyleCnt="4" custScaleX="151742" custScaleY="16247" custLinFactNeighborX="36191" custLinFactNeighborY="-25849">
        <dgm:presLayoutVars>
          <dgm:bulletEnabled val="1"/>
        </dgm:presLayoutVars>
      </dgm:prSet>
      <dgm:spPr/>
    </dgm:pt>
    <dgm:pt modelId="{645D228A-C92C-4C67-95A8-402BF046933A}" type="pres">
      <dgm:prSet presAssocID="{61C356CD-5674-42E3-8297-3B315095E45D}" presName="bullet4d" presStyleLbl="node1" presStyleIdx="3" presStyleCnt="4" custScaleX="151903" custScaleY="142666" custLinFactX="100000" custLinFactNeighborX="142604" custLinFactNeighborY="-26631"/>
      <dgm:spPr>
        <a:solidFill>
          <a:srgbClr val="FF0000"/>
        </a:solidFill>
      </dgm:spPr>
    </dgm:pt>
    <dgm:pt modelId="{E61FE7BC-96F4-45B7-B397-8E67C24793D0}" type="pres">
      <dgm:prSet presAssocID="{61C356CD-5674-42E3-8297-3B315095E45D}" presName="textBox4d" presStyleLbl="revTx" presStyleIdx="3" presStyleCnt="4">
        <dgm:presLayoutVars>
          <dgm:bulletEnabled val="1"/>
        </dgm:presLayoutVars>
      </dgm:prSet>
      <dgm:spPr/>
    </dgm:pt>
  </dgm:ptLst>
  <dgm:cxnLst>
    <dgm:cxn modelId="{73CEDF35-579D-439D-8CCA-777639236A2D}" type="presOf" srcId="{D2EC3C59-DF47-4083-ADFB-BFF8C35D42AA}" destId="{5B377C6D-6A17-434C-A687-F0A553879C05}" srcOrd="0" destOrd="0" presId="urn:microsoft.com/office/officeart/2005/8/layout/arrow2"/>
    <dgm:cxn modelId="{2EE2E25B-4BA6-4729-8BD7-F8FBFD313E00}" type="presOf" srcId="{61C356CD-5674-42E3-8297-3B315095E45D}" destId="{E61FE7BC-96F4-45B7-B397-8E67C24793D0}" srcOrd="0" destOrd="0" presId="urn:microsoft.com/office/officeart/2005/8/layout/arrow2"/>
    <dgm:cxn modelId="{41EEE686-46AF-4726-BD51-F25B28273185}" srcId="{7C081D27-E5AB-4D3C-AB1E-ACA9A1C0B469}" destId="{688F2228-C1F7-410B-BDA0-4E316FB63FA3}" srcOrd="0" destOrd="0" parTransId="{E0E799F1-CB5F-4480-8F86-3CC17D344565}" sibTransId="{9DC06DF3-CCD2-46FF-B4EC-2E9FCD53E4E5}"/>
    <dgm:cxn modelId="{22471F8B-C1D8-4541-ABCC-FC283047F20E}" srcId="{7C081D27-E5AB-4D3C-AB1E-ACA9A1C0B469}" destId="{F9D5B495-6EB8-4354-8B76-23693A36DD9D}" srcOrd="1" destOrd="0" parTransId="{01EFF1AC-458F-46E6-9EC1-EA81C17D8B2B}" sibTransId="{50EF21E4-5A15-4FCA-BB75-6825CECA82E0}"/>
    <dgm:cxn modelId="{55DE5A9D-BDAE-42A9-882B-7A41FA5D345C}" type="presOf" srcId="{7C081D27-E5AB-4D3C-AB1E-ACA9A1C0B469}" destId="{9D9EF86C-1816-42EB-B82B-A76EB1EEC75B}" srcOrd="0" destOrd="0" presId="urn:microsoft.com/office/officeart/2005/8/layout/arrow2"/>
    <dgm:cxn modelId="{81D63EAC-A314-4DDE-B364-24D132D6253D}" type="presOf" srcId="{F9D5B495-6EB8-4354-8B76-23693A36DD9D}" destId="{AB9BE70E-80EE-420A-81BA-A2B43F1D8A9D}" srcOrd="0" destOrd="0" presId="urn:microsoft.com/office/officeart/2005/8/layout/arrow2"/>
    <dgm:cxn modelId="{FB4267B7-2A98-48BE-B17F-4468E820AFF3}" srcId="{7C081D27-E5AB-4D3C-AB1E-ACA9A1C0B469}" destId="{61C356CD-5674-42E3-8297-3B315095E45D}" srcOrd="3" destOrd="0" parTransId="{6758815F-1805-4FE7-853C-013F2BE40D1E}" sibTransId="{CD757A28-C541-4C17-A8F8-B5A6449822A6}"/>
    <dgm:cxn modelId="{B47875D2-2B46-465C-B629-4B28BDDA86F2}" srcId="{7C081D27-E5AB-4D3C-AB1E-ACA9A1C0B469}" destId="{D2EC3C59-DF47-4083-ADFB-BFF8C35D42AA}" srcOrd="2" destOrd="0" parTransId="{D6E7B609-E4D3-4783-A904-A2295E3B4098}" sibTransId="{285F071C-1579-42A6-8B96-09A93377B43F}"/>
    <dgm:cxn modelId="{2968F2F2-9180-460B-B20B-7F0539A833FB}" type="presOf" srcId="{688F2228-C1F7-410B-BDA0-4E316FB63FA3}" destId="{0A8C81B1-4083-45CD-9D23-5B46589AA1A6}" srcOrd="0" destOrd="0" presId="urn:microsoft.com/office/officeart/2005/8/layout/arrow2"/>
    <dgm:cxn modelId="{3B2DB0C6-AC62-4A4A-93FB-00A97164C061}" type="presParOf" srcId="{9D9EF86C-1816-42EB-B82B-A76EB1EEC75B}" destId="{35DF0C62-7BD8-4140-8541-89316449C2D3}" srcOrd="0" destOrd="0" presId="urn:microsoft.com/office/officeart/2005/8/layout/arrow2"/>
    <dgm:cxn modelId="{49003BA0-0CFD-49CA-9E00-72E8E7622736}" type="presParOf" srcId="{9D9EF86C-1816-42EB-B82B-A76EB1EEC75B}" destId="{83F91E22-961E-42BA-8274-5D60402280F9}" srcOrd="1" destOrd="0" presId="urn:microsoft.com/office/officeart/2005/8/layout/arrow2"/>
    <dgm:cxn modelId="{D34E2F58-8C98-4B91-B92B-9D78AFB46559}" type="presParOf" srcId="{83F91E22-961E-42BA-8274-5D60402280F9}" destId="{3693D2B2-1641-4B9E-BDC2-95A28601B190}" srcOrd="0" destOrd="0" presId="urn:microsoft.com/office/officeart/2005/8/layout/arrow2"/>
    <dgm:cxn modelId="{3243A8C2-F815-41D6-8596-FBAA48478ACD}" type="presParOf" srcId="{83F91E22-961E-42BA-8274-5D60402280F9}" destId="{0A8C81B1-4083-45CD-9D23-5B46589AA1A6}" srcOrd="1" destOrd="0" presId="urn:microsoft.com/office/officeart/2005/8/layout/arrow2"/>
    <dgm:cxn modelId="{50E43FED-DBE7-46F3-8392-AD6CDF12C826}" type="presParOf" srcId="{83F91E22-961E-42BA-8274-5D60402280F9}" destId="{AA23D303-B726-4FB8-87BB-916663125B64}" srcOrd="2" destOrd="0" presId="urn:microsoft.com/office/officeart/2005/8/layout/arrow2"/>
    <dgm:cxn modelId="{89038718-910C-480A-A5D8-6CCD31C5BFF0}" type="presParOf" srcId="{83F91E22-961E-42BA-8274-5D60402280F9}" destId="{AB9BE70E-80EE-420A-81BA-A2B43F1D8A9D}" srcOrd="3" destOrd="0" presId="urn:microsoft.com/office/officeart/2005/8/layout/arrow2"/>
    <dgm:cxn modelId="{0D769084-8C14-44B4-B153-8A880C702498}" type="presParOf" srcId="{83F91E22-961E-42BA-8274-5D60402280F9}" destId="{FD3F2BB1-5483-4696-98E8-5ED5D4B3FE9C}" srcOrd="4" destOrd="0" presId="urn:microsoft.com/office/officeart/2005/8/layout/arrow2"/>
    <dgm:cxn modelId="{D4CCBD4A-FF23-450D-A60C-DF6431DDDA4E}" type="presParOf" srcId="{83F91E22-961E-42BA-8274-5D60402280F9}" destId="{5B377C6D-6A17-434C-A687-F0A553879C05}" srcOrd="5" destOrd="0" presId="urn:microsoft.com/office/officeart/2005/8/layout/arrow2"/>
    <dgm:cxn modelId="{DA5B3DF7-B7E0-4266-AA0F-9ECED9A0FBFF}" type="presParOf" srcId="{83F91E22-961E-42BA-8274-5D60402280F9}" destId="{645D228A-C92C-4C67-95A8-402BF046933A}" srcOrd="6" destOrd="0" presId="urn:microsoft.com/office/officeart/2005/8/layout/arrow2"/>
    <dgm:cxn modelId="{EC43DCE1-01BC-429F-B996-3AD1DEF56572}" type="presParOf" srcId="{83F91E22-961E-42BA-8274-5D60402280F9}" destId="{E61FE7BC-96F4-45B7-B397-8E67C24793D0}" srcOrd="7"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DF0C62-7BD8-4140-8541-89316449C2D3}">
      <dsp:nvSpPr>
        <dsp:cNvPr id="0" name=""/>
        <dsp:cNvSpPr/>
      </dsp:nvSpPr>
      <dsp:spPr>
        <a:xfrm>
          <a:off x="-428927" y="0"/>
          <a:ext cx="11999756" cy="5368154"/>
        </a:xfrm>
        <a:prstGeom prst="swooshArrow">
          <a:avLst>
            <a:gd name="adj1" fmla="val 25000"/>
            <a:gd name="adj2" fmla="val 25000"/>
          </a:avLst>
        </a:prstGeom>
        <a:gradFill rotWithShape="0">
          <a:gsLst>
            <a:gs pos="0">
              <a:srgbClr val="0070C0"/>
            </a:gs>
            <a:gs pos="50000">
              <a:schemeClr val="accent1">
                <a:shade val="67500"/>
                <a:satMod val="115000"/>
              </a:schemeClr>
            </a:gs>
            <a:gs pos="100000">
              <a:schemeClr val="accent1">
                <a:shade val="100000"/>
                <a:satMod val="115000"/>
              </a:schemeClr>
            </a:gs>
          </a:gsLst>
          <a:lin ang="5400000" scaled="0"/>
        </a:gradFill>
        <a:ln>
          <a:noFill/>
        </a:ln>
        <a:effectLst/>
      </dsp:spPr>
      <dsp:style>
        <a:lnRef idx="0">
          <a:scrgbClr r="0" g="0" b="0"/>
        </a:lnRef>
        <a:fillRef idx="1">
          <a:scrgbClr r="0" g="0" b="0"/>
        </a:fillRef>
        <a:effectRef idx="0">
          <a:scrgbClr r="0" g="0" b="0"/>
        </a:effectRef>
        <a:fontRef idx="minor"/>
      </dsp:style>
    </dsp:sp>
    <dsp:sp modelId="{3693D2B2-1641-4B9E-BDC2-95A28601B190}">
      <dsp:nvSpPr>
        <dsp:cNvPr id="0" name=""/>
        <dsp:cNvSpPr/>
      </dsp:nvSpPr>
      <dsp:spPr>
        <a:xfrm>
          <a:off x="1708927" y="3258483"/>
          <a:ext cx="398657" cy="406840"/>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0A8C81B1-4083-45CD-9D23-5B46589AA1A6}">
      <dsp:nvSpPr>
        <dsp:cNvPr id="0" name=""/>
        <dsp:cNvSpPr/>
      </dsp:nvSpPr>
      <dsp:spPr>
        <a:xfrm>
          <a:off x="1654991" y="4000346"/>
          <a:ext cx="3258708" cy="5538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677" tIns="0" rIns="0" bIns="0" numCol="1" spcCol="1270" anchor="t" anchorCtr="0">
          <a:noAutofit/>
        </a:bodyPr>
        <a:lstStyle/>
        <a:p>
          <a:pPr marL="0" lvl="0" indent="0" algn="l" defTabSz="622300">
            <a:lnSpc>
              <a:spcPct val="90000"/>
            </a:lnSpc>
            <a:spcBef>
              <a:spcPct val="0"/>
            </a:spcBef>
            <a:spcAft>
              <a:spcPct val="35000"/>
            </a:spcAft>
            <a:buNone/>
          </a:pPr>
          <a:r>
            <a:rPr lang="en-US" sz="1400" u="sng" kern="1200" dirty="0"/>
            <a:t>Phase 1</a:t>
          </a:r>
          <a:r>
            <a:rPr lang="en-US" sz="1400" u="none" kern="1200" dirty="0"/>
            <a:t>: Data</a:t>
          </a:r>
        </a:p>
        <a:p>
          <a:pPr marL="0" lvl="0" indent="0" algn="l" defTabSz="622300">
            <a:lnSpc>
              <a:spcPct val="90000"/>
            </a:lnSpc>
            <a:spcBef>
              <a:spcPct val="0"/>
            </a:spcBef>
            <a:spcAft>
              <a:spcPct val="35000"/>
            </a:spcAft>
            <a:buNone/>
          </a:pPr>
          <a:r>
            <a:rPr lang="en-US" sz="1400" u="none" kern="1200" dirty="0"/>
            <a:t>(identify barriers/compare states)</a:t>
          </a:r>
          <a:endParaRPr lang="en-US" sz="1400" kern="1200" dirty="0"/>
        </a:p>
      </dsp:txBody>
      <dsp:txXfrm>
        <a:off x="1654991" y="4000346"/>
        <a:ext cx="3258708" cy="553874"/>
      </dsp:txXfrm>
    </dsp:sp>
    <dsp:sp modelId="{AA23D303-B726-4FB8-87BB-916663125B64}">
      <dsp:nvSpPr>
        <dsp:cNvPr id="0" name=""/>
        <dsp:cNvSpPr/>
      </dsp:nvSpPr>
      <dsp:spPr>
        <a:xfrm>
          <a:off x="3528521" y="2391705"/>
          <a:ext cx="529700" cy="538907"/>
        </a:xfrm>
        <a:prstGeom prst="ellipse">
          <a:avLst/>
        </a:prstGeom>
        <a:solidFill>
          <a:srgbClr val="00B05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AB9BE70E-80EE-420A-81BA-A2B43F1D8A9D}">
      <dsp:nvSpPr>
        <dsp:cNvPr id="0" name=""/>
        <dsp:cNvSpPr/>
      </dsp:nvSpPr>
      <dsp:spPr>
        <a:xfrm>
          <a:off x="3357004" y="3179821"/>
          <a:ext cx="3067840" cy="6062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2046" tIns="0" rIns="0" bIns="0" numCol="1" spcCol="1270" anchor="t" anchorCtr="0">
          <a:noAutofit/>
        </a:bodyPr>
        <a:lstStyle/>
        <a:p>
          <a:pPr marL="0" lvl="0" indent="0" algn="l" defTabSz="622300">
            <a:lnSpc>
              <a:spcPct val="90000"/>
            </a:lnSpc>
            <a:spcBef>
              <a:spcPct val="0"/>
            </a:spcBef>
            <a:spcAft>
              <a:spcPct val="35000"/>
            </a:spcAft>
            <a:buNone/>
          </a:pPr>
          <a:r>
            <a:rPr lang="en-US" sz="1400" u="sng" kern="1200" dirty="0"/>
            <a:t>Phase 2</a:t>
          </a:r>
          <a:r>
            <a:rPr lang="en-US" sz="1400" u="none" kern="1200" dirty="0"/>
            <a:t>: Discussion</a:t>
          </a:r>
        </a:p>
        <a:p>
          <a:pPr marL="0" lvl="0" indent="0" algn="l" defTabSz="622300">
            <a:lnSpc>
              <a:spcPct val="90000"/>
            </a:lnSpc>
            <a:spcBef>
              <a:spcPct val="0"/>
            </a:spcBef>
            <a:spcAft>
              <a:spcPct val="35000"/>
            </a:spcAft>
            <a:buNone/>
          </a:pPr>
          <a:r>
            <a:rPr lang="en-US" sz="1400" u="none" kern="1200" dirty="0"/>
            <a:t>(need/strategy/solutions)</a:t>
          </a:r>
        </a:p>
      </dsp:txBody>
      <dsp:txXfrm>
        <a:off x="3357004" y="3179821"/>
        <a:ext cx="3067840" cy="606221"/>
      </dsp:txXfrm>
    </dsp:sp>
    <dsp:sp modelId="{FD3F2BB1-5483-4696-98E8-5ED5D4B3FE9C}">
      <dsp:nvSpPr>
        <dsp:cNvPr id="0" name=""/>
        <dsp:cNvSpPr/>
      </dsp:nvSpPr>
      <dsp:spPr>
        <a:xfrm>
          <a:off x="5886101" y="1602086"/>
          <a:ext cx="683980" cy="654965"/>
        </a:xfrm>
        <a:prstGeom prst="ellipse">
          <a:avLst/>
        </a:prstGeom>
        <a:solidFill>
          <a:srgbClr val="FF000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5B377C6D-6A17-434C-A687-F0A553879C05}">
      <dsp:nvSpPr>
        <dsp:cNvPr id="0" name=""/>
        <dsp:cNvSpPr/>
      </dsp:nvSpPr>
      <dsp:spPr>
        <a:xfrm>
          <a:off x="5714147" y="2582350"/>
          <a:ext cx="2736970" cy="5389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211" tIns="0" rIns="0" bIns="0" numCol="1" spcCol="1270" anchor="t" anchorCtr="0">
          <a:noAutofit/>
        </a:bodyPr>
        <a:lstStyle/>
        <a:p>
          <a:pPr marL="0" lvl="0" indent="0" algn="l" defTabSz="622300">
            <a:lnSpc>
              <a:spcPct val="90000"/>
            </a:lnSpc>
            <a:spcBef>
              <a:spcPct val="0"/>
            </a:spcBef>
            <a:spcAft>
              <a:spcPct val="35000"/>
            </a:spcAft>
            <a:buNone/>
          </a:pPr>
          <a:r>
            <a:rPr lang="en-US" sz="1400" u="sng" kern="1200" dirty="0"/>
            <a:t>Phase 3</a:t>
          </a:r>
          <a:r>
            <a:rPr lang="en-US" sz="1400" u="none" kern="1200" dirty="0"/>
            <a:t>: Development</a:t>
          </a:r>
        </a:p>
        <a:p>
          <a:pPr marL="0" lvl="0" indent="0" algn="l" defTabSz="622300">
            <a:lnSpc>
              <a:spcPct val="90000"/>
            </a:lnSpc>
            <a:spcBef>
              <a:spcPct val="0"/>
            </a:spcBef>
            <a:spcAft>
              <a:spcPct val="35000"/>
            </a:spcAft>
            <a:buNone/>
          </a:pPr>
          <a:r>
            <a:rPr lang="en-US" sz="1400" u="none" kern="1200" dirty="0"/>
            <a:t>(recommendations/legislation)</a:t>
          </a:r>
        </a:p>
      </dsp:txBody>
      <dsp:txXfrm>
        <a:off x="5714147" y="2582350"/>
        <a:ext cx="2736970" cy="538997"/>
      </dsp:txXfrm>
    </dsp:sp>
    <dsp:sp modelId="{645D228A-C92C-4C67-95A8-402BF046933A}">
      <dsp:nvSpPr>
        <dsp:cNvPr id="0" name=""/>
        <dsp:cNvSpPr/>
      </dsp:nvSpPr>
      <dsp:spPr>
        <a:xfrm>
          <a:off x="8562715" y="921781"/>
          <a:ext cx="926338" cy="870009"/>
        </a:xfrm>
        <a:prstGeom prst="ellipse">
          <a:avLst/>
        </a:prstGeom>
        <a:solidFill>
          <a:srgbClr val="FF0000"/>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E61FE7BC-96F4-45B7-B397-8E67C24793D0}">
      <dsp:nvSpPr>
        <dsp:cNvPr id="0" name=""/>
        <dsp:cNvSpPr/>
      </dsp:nvSpPr>
      <dsp:spPr>
        <a:xfrm>
          <a:off x="7546431" y="1519187"/>
          <a:ext cx="1803699" cy="38489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3132" tIns="0" rIns="0" bIns="0" numCol="1" spcCol="1270" anchor="t" anchorCtr="0">
          <a:noAutofit/>
        </a:bodyPr>
        <a:lstStyle/>
        <a:p>
          <a:pPr marL="0" lvl="0" indent="0" algn="l" defTabSz="2889250">
            <a:lnSpc>
              <a:spcPct val="90000"/>
            </a:lnSpc>
            <a:spcBef>
              <a:spcPct val="0"/>
            </a:spcBef>
            <a:spcAft>
              <a:spcPct val="35000"/>
            </a:spcAft>
            <a:buNone/>
          </a:pPr>
          <a:endParaRPr lang="en-US" sz="6500" kern="1200"/>
        </a:p>
      </dsp:txBody>
      <dsp:txXfrm>
        <a:off x="7546431" y="1519187"/>
        <a:ext cx="1803699" cy="3848966"/>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2742"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97513" y="0"/>
            <a:ext cx="2982742" cy="465138"/>
          </a:xfrm>
          <a:prstGeom prst="rect">
            <a:avLst/>
          </a:prstGeom>
        </p:spPr>
        <p:txBody>
          <a:bodyPr vert="horz" lIns="91440" tIns="45720" rIns="91440" bIns="45720" rtlCol="0"/>
          <a:lstStyle>
            <a:lvl1pPr algn="r">
              <a:defRPr sz="1200"/>
            </a:lvl1pPr>
          </a:lstStyle>
          <a:p>
            <a:fld id="{0B0547EB-6566-46D9-B1D2-0AEE24CCD148}" type="datetimeFigureOut">
              <a:rPr lang="en-US" smtClean="0"/>
              <a:t>12/10/2021</a:t>
            </a:fld>
            <a:endParaRPr lang="en-US"/>
          </a:p>
        </p:txBody>
      </p:sp>
      <p:sp>
        <p:nvSpPr>
          <p:cNvPr id="4" name="Footer Placeholder 3"/>
          <p:cNvSpPr>
            <a:spLocks noGrp="1"/>
          </p:cNvSpPr>
          <p:nvPr>
            <p:ph type="ftr" sz="quarter" idx="2"/>
          </p:nvPr>
        </p:nvSpPr>
        <p:spPr>
          <a:xfrm>
            <a:off x="1" y="8829675"/>
            <a:ext cx="2982742"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97513" y="8829675"/>
            <a:ext cx="2982742" cy="465138"/>
          </a:xfrm>
          <a:prstGeom prst="rect">
            <a:avLst/>
          </a:prstGeom>
        </p:spPr>
        <p:txBody>
          <a:bodyPr vert="horz" lIns="91440" tIns="45720" rIns="91440" bIns="45720" rtlCol="0" anchor="b"/>
          <a:lstStyle>
            <a:lvl1pPr algn="r">
              <a:defRPr sz="1200"/>
            </a:lvl1pPr>
          </a:lstStyle>
          <a:p>
            <a:fld id="{25430355-801D-4BD7-AF26-2BFCF27B654E}" type="slidenum">
              <a:rPr lang="en-US" smtClean="0"/>
              <a:t>‹#›</a:t>
            </a:fld>
            <a:endParaRPr lang="en-US"/>
          </a:p>
        </p:txBody>
      </p:sp>
    </p:spTree>
    <p:extLst>
      <p:ext uri="{BB962C8B-B14F-4D97-AF65-F5344CB8AC3E}">
        <p14:creationId xmlns:p14="http://schemas.microsoft.com/office/powerpoint/2010/main" val="11140705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898102" y="0"/>
            <a:ext cx="2982119" cy="466434"/>
          </a:xfrm>
          <a:prstGeom prst="rect">
            <a:avLst/>
          </a:prstGeom>
        </p:spPr>
        <p:txBody>
          <a:bodyPr vert="horz" lIns="93177" tIns="46589" rIns="93177" bIns="46589" rtlCol="0"/>
          <a:lstStyle>
            <a:lvl1pPr algn="r">
              <a:defRPr sz="1200"/>
            </a:lvl1pPr>
          </a:lstStyle>
          <a:p>
            <a:fld id="{5A6C4BF5-E566-BD4E-BF84-8EF979555B2D}" type="datetimeFigureOut">
              <a:rPr lang="en-US" smtClean="0"/>
              <a:t>12/10/2021</a:t>
            </a:fld>
            <a:endParaRPr lang="en-US" dirty="0"/>
          </a:p>
        </p:txBody>
      </p:sp>
      <p:sp>
        <p:nvSpPr>
          <p:cNvPr id="4" name="Slide Image Placeholder 3"/>
          <p:cNvSpPr>
            <a:spLocks noGrp="1" noRot="1" noChangeAspect="1"/>
          </p:cNvSpPr>
          <p:nvPr>
            <p:ph type="sldImg" idx="2"/>
          </p:nvPr>
        </p:nvSpPr>
        <p:spPr>
          <a:xfrm>
            <a:off x="654050" y="1162050"/>
            <a:ext cx="5573713"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2982119"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98102" y="8829968"/>
            <a:ext cx="2982119" cy="466433"/>
          </a:xfrm>
          <a:prstGeom prst="rect">
            <a:avLst/>
          </a:prstGeom>
        </p:spPr>
        <p:txBody>
          <a:bodyPr vert="horz" lIns="93177" tIns="46589" rIns="93177" bIns="46589" rtlCol="0" anchor="b"/>
          <a:lstStyle>
            <a:lvl1pPr algn="r">
              <a:defRPr sz="1200"/>
            </a:lvl1pPr>
          </a:lstStyle>
          <a:p>
            <a:fld id="{D34CBBDB-52D0-FE4C-8729-D7393D454E10}" type="slidenum">
              <a:rPr lang="en-US" smtClean="0"/>
              <a:t>‹#›</a:t>
            </a:fld>
            <a:endParaRPr lang="en-US" dirty="0"/>
          </a:p>
        </p:txBody>
      </p:sp>
    </p:spTree>
    <p:extLst>
      <p:ext uri="{BB962C8B-B14F-4D97-AF65-F5344CB8AC3E}">
        <p14:creationId xmlns:p14="http://schemas.microsoft.com/office/powerpoint/2010/main" val="161336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house.leg.state.mn.us/comm/docs/4b9e077a-bf0b-4b9e-bc66-83ab8ce2dda2.pdf" TargetMode="External"/><Relationship Id="rId2" Type="http://schemas.openxmlformats.org/officeDocument/2006/relationships/slide" Target="../slides/slide10.xml"/><Relationship Id="rId1" Type="http://schemas.openxmlformats.org/officeDocument/2006/relationships/notesMaster" Target="../notesMasters/notesMaster1.xml"/><Relationship Id="rId5" Type="http://schemas.openxmlformats.org/officeDocument/2006/relationships/hyperlink" Target="https://www.immigrationresearch.org/system/files/gac_task_force_report-final-12.18.14.compressed.pdf" TargetMode="External"/><Relationship Id="rId4" Type="http://schemas.openxmlformats.org/officeDocument/2006/relationships/hyperlink" Target="https://www.mass.gov/service-details/physician-licensing-fees-and-eligibility-requirements"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mk0nrmp3oyqui6wqfm.kinstacdn.com/wp-content/uploads/2021/05/MRM-Results_and-Data_2021.pdf" TargetMode="External"/><Relationship Id="rId2" Type="http://schemas.openxmlformats.org/officeDocument/2006/relationships/slide" Target="../slides/slide12.xml"/><Relationship Id="rId1" Type="http://schemas.openxmlformats.org/officeDocument/2006/relationships/notesMaster" Target="../notesMasters/notesMaster1.xml"/><Relationship Id="rId4" Type="http://schemas.openxmlformats.org/officeDocument/2006/relationships/hyperlink" Target="https://www.aamc.org/news-insights/gme" TargetMode="Externa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fsmb.org/step-3/state-licensure"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s://www.mass.gov/doc/243-cmr-2-licensing-and-the-practice-of-medicine-0/download" TargetMode="Externa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fsmb.org/step-3/state-licensure"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8" Type="http://schemas.openxmlformats.org/officeDocument/2006/relationships/hyperlink" Target="https://www.health.state.mn.us/facilities/ruralhealth/img/clinicprep.html" TargetMode="External"/><Relationship Id="rId3" Type="http://schemas.openxmlformats.org/officeDocument/2006/relationships/hyperlink" Target="https://www.health.state.mn.us/facilities/ruralhealth/img" TargetMode="External"/><Relationship Id="rId7" Type="http://schemas.openxmlformats.org/officeDocument/2006/relationships/hyperlink" Target="https://www.health.state.mn.us/facilities/ruralhealth/img/docs/2018imgleg.pdf" TargetMode="External"/><Relationship Id="rId2" Type="http://schemas.openxmlformats.org/officeDocument/2006/relationships/slide" Target="../slides/slide15.xml"/><Relationship Id="rId1" Type="http://schemas.openxmlformats.org/officeDocument/2006/relationships/notesMaster" Target="../notesMasters/notesMaster1.xml"/><Relationship Id="rId6" Type="http://schemas.openxmlformats.org/officeDocument/2006/relationships/hyperlink" Target="https://www.health.state.mn.us/facilities/ruralhealth/img/docs/2017imge.pdf" TargetMode="External"/><Relationship Id="rId5" Type="http://schemas.openxmlformats.org/officeDocument/2006/relationships/hyperlink" Target="https://www.health.state.mn.us/facilities/ruralhealth/img/grant.html" TargetMode="External"/><Relationship Id="rId4" Type="http://schemas.openxmlformats.org/officeDocument/2006/relationships/hyperlink" Target="https://www.minnpost.com/new-americans/2018/05/could-state-funded-international-medical-graduate-assistance-program-do-more-i" TargetMode="External"/><Relationship Id="rId9" Type="http://schemas.openxmlformats.org/officeDocument/2006/relationships/hyperlink" Target="https://www.health.state.mn.us/facilities/ruralhealth/img/briidge.html" TargetMode="Externa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www.uclahealth.org/family-medicine/img-program/about-us" TargetMode="External"/><Relationship Id="rId2" Type="http://schemas.openxmlformats.org/officeDocument/2006/relationships/slide" Target="../slides/slide16.xml"/><Relationship Id="rId1" Type="http://schemas.openxmlformats.org/officeDocument/2006/relationships/notesMaster" Target="../notesMasters/notesMaster1.xml"/><Relationship Id="rId4" Type="http://schemas.openxmlformats.org/officeDocument/2006/relationships/hyperlink" Target="https://leginfo.legislature.ca.gov/faces/billTextClient.xhtml?bill_id=201720180AB2311" TargetMode="Externa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app.leg.wa.gov/RCW/default.aspx?cite=18.71.475" TargetMode="External"/><Relationship Id="rId2" Type="http://schemas.openxmlformats.org/officeDocument/2006/relationships/slide" Target="../slides/slide17.xml"/><Relationship Id="rId1" Type="http://schemas.openxmlformats.org/officeDocument/2006/relationships/notesMaster" Target="../notesMasters/notesMaster1.xml"/><Relationship Id="rId4" Type="http://schemas.openxmlformats.org/officeDocument/2006/relationships/hyperlink" Target="https://app.leg.wa.gov/RCW/default.aspx?cite=18.71.095" TargetMode="Externa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s://app.leg.wa.gov/RCW/default.aspx?cite=18.71.095" TargetMode="External"/><Relationship Id="rId2" Type="http://schemas.openxmlformats.org/officeDocument/2006/relationships/slide" Target="../slides/slide18.xml"/><Relationship Id="rId1" Type="http://schemas.openxmlformats.org/officeDocument/2006/relationships/notesMaster" Target="../notesMasters/notesMaster1.xml"/><Relationship Id="rId4" Type="http://schemas.openxmlformats.org/officeDocument/2006/relationships/hyperlink" Target="https://revisor.mo.gov/main/OneSection.aspx?section=334.036" TargetMode="Externa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s://www.mass.gov/doc/english-proficiency-exams/download"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3" Type="http://schemas.openxmlformats.org/officeDocument/2006/relationships/hyperlink" Target="https://www.ielts.org/en-us/about-ielts/ielts-test-types" TargetMode="External"/><Relationship Id="rId7" Type="http://schemas.openxmlformats.org/officeDocument/2006/relationships/hyperlink" Target="https://www.occupationalenglishtest.org" TargetMode="External"/><Relationship Id="rId2" Type="http://schemas.openxmlformats.org/officeDocument/2006/relationships/slide" Target="../slides/slide21.xml"/><Relationship Id="rId1" Type="http://schemas.openxmlformats.org/officeDocument/2006/relationships/notesMaster" Target="../notesMasters/notesMaster1.xml"/><Relationship Id="rId6" Type="http://schemas.openxmlformats.org/officeDocument/2006/relationships/hyperlink" Target="https://michiganassessment.org/michigan-tests/met-new" TargetMode="External"/><Relationship Id="rId5" Type="http://schemas.openxmlformats.org/officeDocument/2006/relationships/hyperlink" Target="https://www.ets.org/s/toefl/pdf/mybest_su.pdf" TargetMode="External"/><Relationship Id="rId4" Type="http://schemas.openxmlformats.org/officeDocument/2006/relationships/hyperlink" Target="https://www.ets.org/s/toefl-essentials/test-takers" TargetMode="External"/></Relationships>
</file>

<file path=ppt/notesSlides/_rels/notesSlide22.xml.rels><?xml version="1.0" encoding="UTF-8" standalone="yes"?>
<Relationships xmlns="http://schemas.openxmlformats.org/package/2006/relationships"><Relationship Id="rId3" Type="http://schemas.openxmlformats.org/officeDocument/2006/relationships/hyperlink" Target="https://manurse.pcshq.com/wp-content/uploads/dlm_uploads/2019/05/OnlineNurseForeign.pdf" TargetMode="External"/><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3" Type="http://schemas.openxmlformats.org/officeDocument/2006/relationships/hyperlink" Target="https://www.eres.com" TargetMode="External"/><Relationship Id="rId2" Type="http://schemas.openxmlformats.org/officeDocument/2006/relationships/slide" Target="../slides/slide23.xml"/><Relationship Id="rId1" Type="http://schemas.openxmlformats.org/officeDocument/2006/relationships/notesMaster" Target="../notesMasters/notesMaster1.xml"/><Relationship Id="rId5" Type="http://schemas.openxmlformats.org/officeDocument/2006/relationships/hyperlink" Target="https://www.jsilny.org" TargetMode="External"/><Relationship Id="rId4" Type="http://schemas.openxmlformats.org/officeDocument/2006/relationships/hyperlink" Target="https://ierf.org" TargetMode="External"/></Relationships>
</file>

<file path=ppt/notesSlides/_rels/notesSlide24.xml.rels><?xml version="1.0" encoding="UTF-8" standalone="yes"?>
<Relationships xmlns="http://schemas.openxmlformats.org/package/2006/relationships"><Relationship Id="rId3" Type="http://schemas.openxmlformats.org/officeDocument/2006/relationships/hyperlink" Target="https://www.mass.gov/doc/244-cmr-8-licensure-requirements/download" TargetMode="External"/><Relationship Id="rId2" Type="http://schemas.openxmlformats.org/officeDocument/2006/relationships/slide" Target="../slides/slide24.xml"/><Relationship Id="rId1" Type="http://schemas.openxmlformats.org/officeDocument/2006/relationships/notesMaster" Target="../notesMasters/notesMaster1.xml"/><Relationship Id="rId4" Type="http://schemas.openxmlformats.org/officeDocument/2006/relationships/hyperlink" Target="https://www.ncsbn.org/nurse-licensure-compact.htm" TargetMode="External"/></Relationships>
</file>

<file path=ppt/notesSlides/_rels/notesSlide25.xml.rels><?xml version="1.0" encoding="UTF-8" standalone="yes"?>
<Relationships xmlns="http://schemas.openxmlformats.org/package/2006/relationships"><Relationship Id="rId3" Type="http://schemas.openxmlformats.org/officeDocument/2006/relationships/hyperlink" Target="https://www.rn.ca.gov/applicants/lic-end.shtml" TargetMode="External"/><Relationship Id="rId7" Type="http://schemas.openxmlformats.org/officeDocument/2006/relationships/hyperlink" Target="https://archives.lib.state.ma.us/bitstream/handle/2452/844357/on1252307407.pdf" TargetMode="External"/><Relationship Id="rId2" Type="http://schemas.openxmlformats.org/officeDocument/2006/relationships/slide" Target="../slides/slide25.xml"/><Relationship Id="rId1" Type="http://schemas.openxmlformats.org/officeDocument/2006/relationships/notesMaster" Target="../notesMasters/notesMaster1.xml"/><Relationship Id="rId6" Type="http://schemas.openxmlformats.org/officeDocument/2006/relationships/hyperlink" Target="https://www.bon.texas.gov/licensure_endorsement.asp" TargetMode="External"/><Relationship Id="rId5" Type="http://schemas.openxmlformats.org/officeDocument/2006/relationships/hyperlink" Target="https://www.doh.wa.gov/Portals/1/Documents/6000/669423.pdf" TargetMode="External"/><Relationship Id="rId4" Type="http://schemas.openxmlformats.org/officeDocument/2006/relationships/hyperlink" Target="https://floridasnursing.gov/licensing/licensed-practical-nurse-registered-nurse-by-endorsement" TargetMode="Externa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3" Type="http://schemas.openxmlformats.org/officeDocument/2006/relationships/hyperlink" Target="https://www.ada.org/resources/licensure/licensure-for-the-international-dentists" TargetMode="External"/><Relationship Id="rId2" Type="http://schemas.openxmlformats.org/officeDocument/2006/relationships/slide" Target="../slides/slide27.xml"/><Relationship Id="rId1" Type="http://schemas.openxmlformats.org/officeDocument/2006/relationships/notesMaster" Target="../notesMasters/notesMaster1.xml"/><Relationship Id="rId5" Type="http://schemas.openxmlformats.org/officeDocument/2006/relationships/hyperlink" Target="https://coda.ada.org/en/find-a-program/search-dental-programs" TargetMode="External"/><Relationship Id="rId4" Type="http://schemas.openxmlformats.org/officeDocument/2006/relationships/hyperlink" Target="https://www.mass.gov/files/documents/2017/10/06/234cmr4.pdf" TargetMode="External"/></Relationships>
</file>

<file path=ppt/notesSlides/_rels/notesSlide28.xml.rels><?xml version="1.0" encoding="UTF-8" standalone="yes"?>
<Relationships xmlns="http://schemas.openxmlformats.org/package/2006/relationships"><Relationship Id="rId3" Type="http://schemas.openxmlformats.org/officeDocument/2006/relationships/hyperlink" Target="https://www.mainelegislature.org/legis/bills/display_ps.asp?paper=HP1231&amp;snum=130&amp;PID=0" TargetMode="External"/><Relationship Id="rId2" Type="http://schemas.openxmlformats.org/officeDocument/2006/relationships/slide" Target="../slides/slide28.xml"/><Relationship Id="rId1" Type="http://schemas.openxmlformats.org/officeDocument/2006/relationships/notesMaster" Target="../notesMasters/notesMaster1.xml"/><Relationship Id="rId4" Type="http://schemas.openxmlformats.org/officeDocument/2006/relationships/hyperlink" Target="https://le.utah.gov/~2015/bills/static/SB0092.html" TargetMode="Externa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8" Type="http://schemas.openxmlformats.org/officeDocument/2006/relationships/hyperlink" Target="https://welcomingcenter.org/publications/#1495053415274-a18a426f-0701" TargetMode="External"/><Relationship Id="rId3" Type="http://schemas.openxmlformats.org/officeDocument/2006/relationships/hyperlink" Target="https://www.michigan.gov/ogm/0,9597,7-394-93230_93415---,00.html" TargetMode="External"/><Relationship Id="rId7" Type="http://schemas.openxmlformats.org/officeDocument/2006/relationships/hyperlink" Target="https://nmrcmaine.org/credential-evaluations-and-professional-licensing" TargetMode="External"/><Relationship Id="rId2" Type="http://schemas.openxmlformats.org/officeDocument/2006/relationships/slide" Target="../slides/slide35.xml"/><Relationship Id="rId1" Type="http://schemas.openxmlformats.org/officeDocument/2006/relationships/notesMaster" Target="../notesMasters/notesMaster1.xml"/><Relationship Id="rId6" Type="http://schemas.openxmlformats.org/officeDocument/2006/relationships/hyperlink" Target="https://www.ohiohighered.org/students/new-americans" TargetMode="External"/><Relationship Id="rId5" Type="http://schemas.openxmlformats.org/officeDocument/2006/relationships/hyperlink" Target="https://www.dllr.state.md.us/employment/skilledimmigrant.shtml" TargetMode="External"/><Relationship Id="rId4" Type="http://schemas.openxmlformats.org/officeDocument/2006/relationships/hyperlink" Target="https://www.michigan.gov/lara/0,4601,7-154-10573_68301---,00.html" TargetMode="Externa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house.leg.state.mn.us/comm/docs/4b9e077a-bf0b-4b9e-bc66-83ab8ce2dda2.pdf" TargetMode="External"/><Relationship Id="rId2" Type="http://schemas.openxmlformats.org/officeDocument/2006/relationships/slide" Target="../slides/slide7.xml"/><Relationship Id="rId1" Type="http://schemas.openxmlformats.org/officeDocument/2006/relationships/notesMaster" Target="../notesMasters/notesMaster1.xml"/><Relationship Id="rId5" Type="http://schemas.openxmlformats.org/officeDocument/2006/relationships/hyperlink" Target="https://www.immigrationresearch.org/system/files/gac_task_force_report-final-12.18.14.compressed.pdf" TargetMode="External"/><Relationship Id="rId4" Type="http://schemas.openxmlformats.org/officeDocument/2006/relationships/hyperlink" Target="https://www.mass.gov/service-details/physician-licensing-fees-and-eligibility-requirements" TargetMode="Externa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house.leg.state.mn.us/comm/docs/4b9e077a-bf0b-4b9e-bc66-83ab8ce2dda2.pdf" TargetMode="External"/><Relationship Id="rId2" Type="http://schemas.openxmlformats.org/officeDocument/2006/relationships/slide" Target="../slides/slide9.xml"/><Relationship Id="rId1" Type="http://schemas.openxmlformats.org/officeDocument/2006/relationships/notesMaster" Target="../notesMasters/notesMaster1.xml"/><Relationship Id="rId5" Type="http://schemas.openxmlformats.org/officeDocument/2006/relationships/hyperlink" Target="https://www.immigrationresearch.org/system/files/gac_task_force_report-final-12.18.14.compressed.pdf" TargetMode="External"/><Relationship Id="rId4" Type="http://schemas.openxmlformats.org/officeDocument/2006/relationships/hyperlink" Target="https://www.mass.gov/service-details/physician-licensing-fees-and-eligibility-requirements"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1</a:t>
            </a:fld>
            <a:endParaRPr lang="en-US" dirty="0"/>
          </a:p>
        </p:txBody>
      </p:sp>
    </p:spTree>
    <p:extLst>
      <p:ext uri="{BB962C8B-B14F-4D97-AF65-F5344CB8AC3E}">
        <p14:creationId xmlns:p14="http://schemas.microsoft.com/office/powerpoint/2010/main" val="14523097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Sources: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Task Force on Foreign-Trained Physicians Minnesota Department of Health, </a:t>
            </a:r>
            <a:r>
              <a:rPr lang="en-US" sz="1200" i="1" kern="1200" dirty="0">
                <a:solidFill>
                  <a:schemeClr val="tx1"/>
                </a:solidFill>
                <a:effectLst/>
                <a:latin typeface="+mn-lt"/>
                <a:ea typeface="+mn-ea"/>
                <a:cs typeface="+mn-cs"/>
              </a:rPr>
              <a:t>Report to the Minnesota Legislature 2015 </a:t>
            </a:r>
            <a:r>
              <a:rPr lang="en-US" sz="1200" kern="1200" dirty="0">
                <a:solidFill>
                  <a:schemeClr val="tx1"/>
                </a:solidFill>
                <a:effectLst/>
                <a:latin typeface="+mn-lt"/>
                <a:ea typeface="+mn-ea"/>
                <a:cs typeface="+mn-cs"/>
              </a:rPr>
              <a:t>(January 2015) </a:t>
            </a:r>
            <a:r>
              <a:rPr lang="en-US" sz="1200" u="sng" kern="1200" dirty="0">
                <a:solidFill>
                  <a:schemeClr val="tx1"/>
                </a:solidFill>
                <a:effectLst/>
                <a:latin typeface="+mn-lt"/>
                <a:ea typeface="+mn-ea"/>
                <a:cs typeface="+mn-cs"/>
                <a:hlinkClick r:id="rId3"/>
              </a:rPr>
              <a:t>https://www.house.leg.state.mn.us/comm/docs/4b9e077a-bf0b-4b9e-bc66-83ab8ce2dda2.pdf</a:t>
            </a:r>
            <a:r>
              <a:rPr lang="en-US" sz="1200" kern="1200" dirty="0">
                <a:solidFill>
                  <a:schemeClr val="tx1"/>
                </a:solidFill>
                <a:effectLst/>
                <a:latin typeface="+mn-lt"/>
                <a:ea typeface="+mn-ea"/>
                <a:cs typeface="+mn-cs"/>
              </a:rPr>
              <a:t> </a:t>
            </a:r>
            <a:endParaRPr lang="en-US" dirty="0"/>
          </a:p>
          <a:p>
            <a:r>
              <a:rPr lang="en-US" sz="1200" kern="1200" dirty="0">
                <a:solidFill>
                  <a:schemeClr val="tx1"/>
                </a:solidFill>
                <a:effectLst/>
                <a:latin typeface="+mn-lt"/>
                <a:ea typeface="+mn-ea"/>
                <a:cs typeface="+mn-cs"/>
              </a:rPr>
              <a:t>Board of Registration in Medicine, Physician Licensing Fees and Eligibility Requirements (ND), </a:t>
            </a:r>
            <a:r>
              <a:rPr lang="en-US" sz="1200" u="sng" kern="1200" dirty="0">
                <a:solidFill>
                  <a:schemeClr val="tx1"/>
                </a:solidFill>
                <a:effectLst/>
                <a:latin typeface="+mn-lt"/>
                <a:ea typeface="+mn-ea"/>
                <a:cs typeface="+mn-cs"/>
                <a:hlinkClick r:id="rId4"/>
              </a:rPr>
              <a:t>https://www.mass.gov/service-details/physician-licensing-fees-and-eligibility-requirements</a:t>
            </a:r>
            <a:r>
              <a:rPr lang="en-US" dirty="0">
                <a:effectLst/>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effectLst/>
                <a:latin typeface="Calibri" panose="020F0502020204030204" pitchFamily="34" charset="0"/>
                <a:ea typeface="Calibri" panose="020F0502020204030204" pitchFamily="34" charset="0"/>
                <a:cs typeface="Calibri" panose="020F0502020204030204" pitchFamily="34" charset="0"/>
              </a:rPr>
              <a:t>Governor’s Advisory Council for Refugees and Immigrants (GACRI), </a:t>
            </a:r>
            <a:r>
              <a:rPr lang="en-US" sz="1200" i="1">
                <a:effectLst/>
                <a:latin typeface="Calibri" panose="020F0502020204030204" pitchFamily="34" charset="0"/>
                <a:ea typeface="Calibri" panose="020F0502020204030204" pitchFamily="34" charset="0"/>
                <a:cs typeface="Calibri" panose="020F0502020204030204" pitchFamily="34" charset="0"/>
              </a:rPr>
              <a:t>Rx for Strengthening Massachusetts’ Economy and Healthcare System</a:t>
            </a:r>
            <a:r>
              <a:rPr lang="en-US" sz="1200">
                <a:effectLst/>
                <a:latin typeface="Calibri" panose="020F0502020204030204" pitchFamily="34" charset="0"/>
                <a:ea typeface="Calibri" panose="020F0502020204030204" pitchFamily="34" charset="0"/>
                <a:cs typeface="Calibri" panose="020F0502020204030204" pitchFamily="34" charset="0"/>
              </a:rPr>
              <a:t> (2014) </a:t>
            </a:r>
            <a:r>
              <a:rPr lang="en-US" sz="1200">
                <a:solidFill>
                  <a:srgbClr val="1155CC"/>
                </a:solidFill>
                <a:effectLst/>
                <a:latin typeface="Calibri" panose="020F0502020204030204" pitchFamily="34" charset="0"/>
                <a:ea typeface="Calibri" panose="020F0502020204030204" pitchFamily="34" charset="0"/>
                <a:cs typeface="Calibri" panose="020F0502020204030204" pitchFamily="34" charset="0"/>
                <a:hlinkClick r:id="rId5"/>
              </a:rPr>
              <a:t>https://www.immigrationresearch.org/system/files/gac_task_force_report-final-12.18.14.compressed.pdf</a:t>
            </a:r>
            <a:r>
              <a:rPr lang="en-US" sz="1200">
                <a:effectLst/>
                <a:latin typeface="Calibri" panose="020F0502020204030204" pitchFamily="34" charset="0"/>
                <a:ea typeface="Calibri" panose="020F0502020204030204" pitchFamily="34" charset="0"/>
                <a:cs typeface="Calibri" panose="020F0502020204030204" pitchFamily="34" charset="0"/>
              </a:rPr>
              <a:t> </a:t>
            </a:r>
          </a:p>
        </p:txBody>
      </p:sp>
      <p:sp>
        <p:nvSpPr>
          <p:cNvPr id="4" name="Slide Number Placeholder 3"/>
          <p:cNvSpPr>
            <a:spLocks noGrp="1"/>
          </p:cNvSpPr>
          <p:nvPr>
            <p:ph type="sldNum" sz="quarter" idx="5"/>
          </p:nvPr>
        </p:nvSpPr>
        <p:spPr/>
        <p:txBody>
          <a:bodyPr/>
          <a:lstStyle/>
          <a:p>
            <a:fld id="{D34CBBDB-52D0-FE4C-8729-D7393D454E10}" type="slidenum">
              <a:rPr lang="en-US" smtClean="0"/>
              <a:t>10</a:t>
            </a:fld>
            <a:endParaRPr lang="en-US" dirty="0"/>
          </a:p>
        </p:txBody>
      </p:sp>
    </p:spTree>
    <p:extLst>
      <p:ext uri="{BB962C8B-B14F-4D97-AF65-F5344CB8AC3E}">
        <p14:creationId xmlns:p14="http://schemas.microsoft.com/office/powerpoint/2010/main" val="41957756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4CBBDB-52D0-FE4C-8729-D7393D454E10}" type="slidenum">
              <a:rPr lang="en-US" smtClean="0"/>
              <a:t>11</a:t>
            </a:fld>
            <a:endParaRPr lang="en-US" dirty="0"/>
          </a:p>
        </p:txBody>
      </p:sp>
    </p:spTree>
    <p:extLst>
      <p:ext uri="{BB962C8B-B14F-4D97-AF65-F5344CB8AC3E}">
        <p14:creationId xmlns:p14="http://schemas.microsoft.com/office/powerpoint/2010/main" val="178907788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3"/>
        <p:cNvGrpSpPr/>
        <p:nvPr/>
      </p:nvGrpSpPr>
      <p:grpSpPr>
        <a:xfrm>
          <a:off x="0" y="0"/>
          <a:ext cx="0" cy="0"/>
          <a:chOff x="0" y="0"/>
          <a:chExt cx="0" cy="0"/>
        </a:xfrm>
      </p:grpSpPr>
      <p:sp>
        <p:nvSpPr>
          <p:cNvPr id="404" name="Google Shape;404;g100eb6e7526_1_6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5" name="Google Shape;405;g100eb6e7526_1_6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Sources:</a:t>
            </a:r>
            <a:endParaRPr sz="1200">
              <a:solidFill>
                <a:schemeClr val="dk1"/>
              </a:solidFill>
              <a:latin typeface="Calibri"/>
              <a:ea typeface="Calibri"/>
              <a:cs typeface="Calibri"/>
              <a:sym typeface="Calibri"/>
            </a:endParaRPr>
          </a:p>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National Resident Matching Program, </a:t>
            </a:r>
            <a:r>
              <a:rPr lang="en" sz="1200" i="1">
                <a:solidFill>
                  <a:schemeClr val="dk1"/>
                </a:solidFill>
                <a:latin typeface="Calibri"/>
                <a:ea typeface="Calibri"/>
                <a:cs typeface="Calibri"/>
                <a:sym typeface="Calibri"/>
              </a:rPr>
              <a:t>Results and Data: 2021 Main Residency Match </a:t>
            </a:r>
            <a:r>
              <a:rPr lang="en" sz="1200">
                <a:solidFill>
                  <a:schemeClr val="dk1"/>
                </a:solidFill>
                <a:latin typeface="Calibri"/>
                <a:ea typeface="Calibri"/>
                <a:cs typeface="Calibri"/>
                <a:sym typeface="Calibri"/>
              </a:rPr>
              <a:t>(2021)</a:t>
            </a:r>
            <a:r>
              <a:rPr lang="en" sz="1200">
                <a:solidFill>
                  <a:schemeClr val="dk1"/>
                </a:solidFill>
                <a:uFill>
                  <a:noFill/>
                </a:uFill>
                <a:latin typeface="Calibri"/>
                <a:ea typeface="Calibri"/>
                <a:cs typeface="Calibri"/>
                <a:sym typeface="Calibri"/>
                <a:hlinkClick r:id="rId3">
                  <a:extLst>
                    <a:ext uri="{A12FA001-AC4F-418D-AE19-62706E023703}">
                      <ahyp:hlinkClr xmlns:ahyp="http://schemas.microsoft.com/office/drawing/2018/hyperlinkcolor" val="tx"/>
                    </a:ext>
                  </a:extLst>
                </a:hlinkClick>
              </a:rPr>
              <a:t> </a:t>
            </a:r>
            <a:r>
              <a:rPr lang="en" sz="1200" u="sng">
                <a:solidFill>
                  <a:schemeClr val="hlink"/>
                </a:solidFill>
                <a:latin typeface="Calibri"/>
                <a:ea typeface="Calibri"/>
                <a:cs typeface="Calibri"/>
                <a:sym typeface="Calibri"/>
                <a:hlinkClick r:id="rId3"/>
              </a:rPr>
              <a:t>https://mk0nrmp3oyqui6wqfm.kinstacdn.com/wp-content/uploads/2021/05/MRM-Results_and-Data_2021.pdf</a:t>
            </a:r>
            <a:endParaRPr sz="1200" u="sng">
              <a:solidFill>
                <a:schemeClr val="hlink"/>
              </a:solidFill>
              <a:latin typeface="Calibri"/>
              <a:ea typeface="Calibri"/>
              <a:cs typeface="Calibri"/>
              <a:sym typeface="Calibri"/>
            </a:endParaRPr>
          </a:p>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American Association of Medical Colleges, “The Role of GME Funding in Addressing the Physician Shortage,” </a:t>
            </a:r>
            <a:r>
              <a:rPr lang="en" sz="1200" i="1">
                <a:solidFill>
                  <a:schemeClr val="dk1"/>
                </a:solidFill>
                <a:latin typeface="Calibri"/>
                <a:ea typeface="Calibri"/>
                <a:cs typeface="Calibri"/>
                <a:sym typeface="Calibri"/>
              </a:rPr>
              <a:t>News &amp; Insights </a:t>
            </a:r>
            <a:r>
              <a:rPr lang="en" sz="1200">
                <a:solidFill>
                  <a:schemeClr val="dk1"/>
                </a:solidFill>
                <a:latin typeface="Calibri"/>
                <a:ea typeface="Calibri"/>
                <a:cs typeface="Calibri"/>
                <a:sym typeface="Calibri"/>
              </a:rPr>
              <a:t>(2021)</a:t>
            </a:r>
            <a:r>
              <a:rPr lang="en" sz="1200">
                <a:solidFill>
                  <a:schemeClr val="dk1"/>
                </a:solidFill>
                <a:uFill>
                  <a:noFill/>
                </a:uFill>
                <a:latin typeface="Calibri"/>
                <a:ea typeface="Calibri"/>
                <a:cs typeface="Calibri"/>
                <a:sym typeface="Calibri"/>
                <a:hlinkClick r:id="rId4">
                  <a:extLst>
                    <a:ext uri="{A12FA001-AC4F-418D-AE19-62706E023703}">
                      <ahyp:hlinkClr xmlns:ahyp="http://schemas.microsoft.com/office/drawing/2018/hyperlinkcolor" val="tx"/>
                    </a:ext>
                  </a:extLst>
                </a:hlinkClick>
              </a:rPr>
              <a:t> </a:t>
            </a:r>
            <a:r>
              <a:rPr lang="en" sz="1200" u="sng">
                <a:solidFill>
                  <a:schemeClr val="hlink"/>
                </a:solidFill>
                <a:latin typeface="Calibri"/>
                <a:ea typeface="Calibri"/>
                <a:cs typeface="Calibri"/>
                <a:sym typeface="Calibri"/>
                <a:hlinkClick r:id="rId4"/>
              </a:rPr>
              <a:t>https://www.aamc.org/news-insights/gme</a:t>
            </a:r>
            <a:endParaRPr sz="1200" u="sng">
              <a:solidFill>
                <a:schemeClr val="hlink"/>
              </a:solidFill>
              <a:latin typeface="Calibri"/>
              <a:ea typeface="Calibri"/>
              <a:cs typeface="Calibri"/>
              <a:sym typeface="Calibri"/>
            </a:endParaRPr>
          </a:p>
          <a:p>
            <a:pPr marL="0" lvl="0" indent="0" algn="l" rtl="0">
              <a:lnSpc>
                <a:spcPct val="115000"/>
              </a:lnSpc>
              <a:spcBef>
                <a:spcPts val="0"/>
              </a:spcBef>
              <a:spcAft>
                <a:spcPts val="0"/>
              </a:spcAft>
              <a:buClr>
                <a:schemeClr val="dk1"/>
              </a:buClr>
              <a:buSzPts val="1100"/>
              <a:buFont typeface="Arial"/>
              <a:buNone/>
            </a:pPr>
            <a:endParaRPr sz="1200">
              <a:solidFill>
                <a:schemeClr val="dk1"/>
              </a:solidFill>
              <a:latin typeface="Calibri"/>
              <a:ea typeface="Calibri"/>
              <a:cs typeface="Calibri"/>
              <a:sym typeface="Calibri"/>
            </a:endParaRPr>
          </a:p>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9"/>
        <p:cNvGrpSpPr/>
        <p:nvPr/>
      </p:nvGrpSpPr>
      <p:grpSpPr>
        <a:xfrm>
          <a:off x="0" y="0"/>
          <a:ext cx="0" cy="0"/>
          <a:chOff x="0" y="0"/>
          <a:chExt cx="0" cy="0"/>
        </a:xfrm>
      </p:grpSpPr>
      <p:sp>
        <p:nvSpPr>
          <p:cNvPr id="410" name="Google Shape;410;g100eb6e7526_1_6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1" name="Google Shape;411;g100eb6e7526_1_6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Sources:</a:t>
            </a:r>
            <a:endParaRPr/>
          </a:p>
          <a:p>
            <a:pPr marL="0" lvl="0" indent="0" algn="l" rtl="0">
              <a:lnSpc>
                <a:spcPct val="115000"/>
              </a:lnSpc>
              <a:spcBef>
                <a:spcPts val="0"/>
              </a:spcBef>
              <a:spcAft>
                <a:spcPts val="0"/>
              </a:spcAft>
              <a:buNone/>
            </a:pPr>
            <a:r>
              <a:rPr lang="en" sz="1200">
                <a:solidFill>
                  <a:schemeClr val="dk1"/>
                </a:solidFill>
                <a:latin typeface="Calibri"/>
                <a:ea typeface="Calibri"/>
                <a:cs typeface="Calibri"/>
                <a:sym typeface="Calibri"/>
              </a:rPr>
              <a:t>Federation of State Medical Boards, State Specific Requirements for Initial Medical Licensure, </a:t>
            </a:r>
            <a:r>
              <a:rPr lang="en" sz="1200" u="sng">
                <a:solidFill>
                  <a:schemeClr val="hlink"/>
                </a:solidFill>
                <a:latin typeface="Calibri"/>
                <a:ea typeface="Calibri"/>
                <a:cs typeface="Calibri"/>
                <a:sym typeface="Calibri"/>
                <a:hlinkClick r:id="rId3"/>
              </a:rPr>
              <a:t>https://www.fsmb.org/step-3/state-licensure</a:t>
            </a:r>
            <a:r>
              <a:rPr lang="en" sz="1200">
                <a:solidFill>
                  <a:schemeClr val="dk1"/>
                </a:solidFill>
                <a:latin typeface="Calibri"/>
                <a:ea typeface="Calibri"/>
                <a:cs typeface="Calibri"/>
                <a:sym typeface="Calibri"/>
              </a:rPr>
              <a:t> </a:t>
            </a:r>
            <a:r>
              <a:rPr lang="en" sz="1200">
                <a:solidFill>
                  <a:srgbClr val="1F9055"/>
                </a:solidFill>
                <a:latin typeface="Calibri"/>
                <a:ea typeface="Calibri"/>
                <a:cs typeface="Calibri"/>
                <a:sym typeface="Calibri"/>
              </a:rPr>
              <a:t> </a:t>
            </a:r>
            <a:endParaRPr sz="1200">
              <a:solidFill>
                <a:srgbClr val="1F9055"/>
              </a:solidFill>
              <a:latin typeface="Calibri"/>
              <a:ea typeface="Calibri"/>
              <a:cs typeface="Calibri"/>
              <a:sym typeface="Calibri"/>
            </a:endParaRPr>
          </a:p>
          <a:p>
            <a:pPr marL="0" lvl="0" indent="0" algn="l" rtl="0">
              <a:lnSpc>
                <a:spcPct val="115000"/>
              </a:lnSpc>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243 CMR 2.00, Licensing and Practice of Medicine </a:t>
            </a:r>
            <a:r>
              <a:rPr lang="en" sz="1200" u="sng">
                <a:solidFill>
                  <a:schemeClr val="hlink"/>
                </a:solidFill>
                <a:latin typeface="Calibri"/>
                <a:ea typeface="Calibri"/>
                <a:cs typeface="Calibri"/>
                <a:sym typeface="Calibri"/>
                <a:hlinkClick r:id="rId4"/>
              </a:rPr>
              <a:t>https://www.mass.gov/doc/243-cmr-2-licensing-and-the-practice-of-medicine-0/download</a:t>
            </a:r>
            <a:r>
              <a:rPr lang="en" sz="1200">
                <a:solidFill>
                  <a:schemeClr val="dk1"/>
                </a:solidFill>
                <a:latin typeface="Calibri"/>
                <a:ea typeface="Calibri"/>
                <a:cs typeface="Calibri"/>
                <a:sym typeface="Calibri"/>
              </a:rPr>
              <a:t> </a:t>
            </a:r>
            <a:endParaRPr sz="1200">
              <a:solidFill>
                <a:schemeClr val="dk1"/>
              </a:solidFill>
              <a:latin typeface="Calibri"/>
              <a:ea typeface="Calibri"/>
              <a:cs typeface="Calibri"/>
              <a:sym typeface="Calibri"/>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5"/>
        <p:cNvGrpSpPr/>
        <p:nvPr/>
      </p:nvGrpSpPr>
      <p:grpSpPr>
        <a:xfrm>
          <a:off x="0" y="0"/>
          <a:ext cx="0" cy="0"/>
          <a:chOff x="0" y="0"/>
          <a:chExt cx="0" cy="0"/>
        </a:xfrm>
      </p:grpSpPr>
      <p:sp>
        <p:nvSpPr>
          <p:cNvPr id="416" name="Google Shape;416;g100fd8b0bd7_0_4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7" name="Google Shape;417;g100fd8b0bd7_0_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a:solidFill>
                  <a:schemeClr val="dk1"/>
                </a:solidFill>
                <a:highlight>
                  <a:srgbClr val="FFFFFF"/>
                </a:highlight>
              </a:rPr>
              <a:t>Sources:</a:t>
            </a:r>
            <a:endParaRPr>
              <a:solidFill>
                <a:schemeClr val="dk1"/>
              </a:solidFill>
              <a:highlight>
                <a:srgbClr val="FFFFFF"/>
              </a:highlight>
            </a:endParaRPr>
          </a:p>
          <a:p>
            <a:pPr marL="0" lvl="0" indent="0" algn="l" rtl="0">
              <a:lnSpc>
                <a:spcPct val="100000"/>
              </a:lnSpc>
              <a:spcBef>
                <a:spcPts val="0"/>
              </a:spcBef>
              <a:spcAft>
                <a:spcPts val="0"/>
              </a:spcAft>
              <a:buNone/>
            </a:pPr>
            <a:r>
              <a:rPr lang="en">
                <a:solidFill>
                  <a:schemeClr val="dk1"/>
                </a:solidFill>
                <a:highlight>
                  <a:srgbClr val="FFFFFF"/>
                </a:highlight>
              </a:rPr>
              <a:t>Federation of State Medical Boards (FSMB), State-specific Requirements for Initial Medical Licensure </a:t>
            </a:r>
            <a:r>
              <a:rPr lang="en" u="sng">
                <a:solidFill>
                  <a:schemeClr val="hlink"/>
                </a:solidFill>
                <a:highlight>
                  <a:srgbClr val="FFFFFF"/>
                </a:highlight>
                <a:hlinkClick r:id="rId3"/>
              </a:rPr>
              <a:t>https://www.fsmb.org/step-3/state-licensure</a:t>
            </a:r>
            <a:r>
              <a:rPr lang="en">
                <a:solidFill>
                  <a:schemeClr val="dk1"/>
                </a:solidFill>
                <a:highlight>
                  <a:srgbClr val="FFFFFF"/>
                </a:highlight>
              </a:rPr>
              <a:t> </a:t>
            </a:r>
            <a:endParaRPr>
              <a:solidFill>
                <a:schemeClr val="dk1"/>
              </a:solidFill>
              <a:highlight>
                <a:srgbClr val="FFFFFF"/>
              </a:highlight>
            </a:endParaRPr>
          </a:p>
          <a:p>
            <a:pPr marL="0" lvl="0" indent="0" algn="l" rtl="0">
              <a:lnSpc>
                <a:spcPct val="100000"/>
              </a:lnSpc>
              <a:spcBef>
                <a:spcPts val="0"/>
              </a:spcBef>
              <a:spcAft>
                <a:spcPts val="0"/>
              </a:spcAft>
              <a:buNone/>
            </a:pPr>
            <a:r>
              <a:rPr lang="en">
                <a:solidFill>
                  <a:schemeClr val="dk1"/>
                </a:solidFill>
                <a:highlight>
                  <a:srgbClr val="FFFFFF"/>
                </a:highlight>
              </a:rPr>
              <a:t>Massachusetts Medical Society, Massachusetts Uniform Credential Applications https://www.massmed.org/Practice-Support/Practice-Management/Practice-Ownership-and-Operations/Massachusetts-Uniform-Credential-Applications/</a:t>
            </a:r>
            <a:endParaRPr>
              <a:solidFill>
                <a:schemeClr val="dk1"/>
              </a:solidFill>
              <a:highlight>
                <a:srgbClr val="FFFFFF"/>
              </a:highlight>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1"/>
        <p:cNvGrpSpPr/>
        <p:nvPr/>
      </p:nvGrpSpPr>
      <p:grpSpPr>
        <a:xfrm>
          <a:off x="0" y="0"/>
          <a:ext cx="0" cy="0"/>
          <a:chOff x="0" y="0"/>
          <a:chExt cx="0" cy="0"/>
        </a:xfrm>
      </p:grpSpPr>
      <p:sp>
        <p:nvSpPr>
          <p:cNvPr id="422" name="Google Shape;422;g100eb6e7526_1_6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23" name="Google Shape;423;g100eb6e7526_1_6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a:solidFill>
                  <a:schemeClr val="dk1"/>
                </a:solidFill>
                <a:highlight>
                  <a:srgbClr val="FFFFFF"/>
                </a:highlight>
              </a:rPr>
              <a:t>Sources</a:t>
            </a:r>
            <a:endParaRPr>
              <a:solidFill>
                <a:schemeClr val="dk1"/>
              </a:solidFill>
              <a:highlight>
                <a:srgbClr val="FFFFFF"/>
              </a:highlight>
            </a:endParaRPr>
          </a:p>
          <a:p>
            <a:pPr marL="0" lvl="0" indent="0" algn="l" rtl="0">
              <a:lnSpc>
                <a:spcPct val="100000"/>
              </a:lnSpc>
              <a:spcBef>
                <a:spcPts val="0"/>
              </a:spcBef>
              <a:spcAft>
                <a:spcPts val="0"/>
              </a:spcAft>
              <a:buNone/>
            </a:pPr>
            <a:r>
              <a:rPr lang="en">
                <a:solidFill>
                  <a:schemeClr val="dk1"/>
                </a:solidFill>
                <a:highlight>
                  <a:srgbClr val="FFFFFF"/>
                </a:highlight>
              </a:rPr>
              <a:t>Minnesota Department of Health, International Medical Graduate (IMG) Program </a:t>
            </a:r>
            <a:r>
              <a:rPr lang="en" u="sng">
                <a:solidFill>
                  <a:schemeClr val="hlink"/>
                </a:solidFill>
                <a:highlight>
                  <a:srgbClr val="FFFFFF"/>
                </a:highlight>
                <a:hlinkClick r:id="rId3"/>
              </a:rPr>
              <a:t>https://www.health.state.mn.us/facilities/ruralhealth/img</a:t>
            </a:r>
            <a:r>
              <a:rPr lang="en">
                <a:solidFill>
                  <a:schemeClr val="dk1"/>
                </a:solidFill>
                <a:highlight>
                  <a:srgbClr val="FFFFFF"/>
                </a:highlight>
              </a:rPr>
              <a:t> </a:t>
            </a:r>
            <a:endParaRPr>
              <a:solidFill>
                <a:schemeClr val="dk1"/>
              </a:solidFill>
              <a:highlight>
                <a:srgbClr val="FFFFFF"/>
              </a:highlight>
            </a:endParaRPr>
          </a:p>
          <a:p>
            <a:pPr marL="0" lvl="0" indent="0" algn="l" rtl="0">
              <a:lnSpc>
                <a:spcPct val="100000"/>
              </a:lnSpc>
              <a:spcBef>
                <a:spcPts val="0"/>
              </a:spcBef>
              <a:spcAft>
                <a:spcPts val="0"/>
              </a:spcAft>
              <a:buNone/>
            </a:pPr>
            <a:r>
              <a:rPr lang="en">
                <a:solidFill>
                  <a:schemeClr val="dk1"/>
                </a:solidFill>
                <a:highlight>
                  <a:srgbClr val="FFFFFF"/>
                </a:highlight>
              </a:rPr>
              <a:t>Ibrahim Hirsi, “Could the state-funded International Medical Graduate Assistance Program do more for immigrant doctors?” MinnPost (May 11, 2018) </a:t>
            </a:r>
            <a:r>
              <a:rPr lang="en" u="sng">
                <a:solidFill>
                  <a:schemeClr val="hlink"/>
                </a:solidFill>
                <a:highlight>
                  <a:srgbClr val="FFFFFF"/>
                </a:highlight>
                <a:hlinkClick r:id="rId4"/>
              </a:rPr>
              <a:t>https://www.minnpost.com/new-americans/2018/05/could-state-funded-international-medical-graduate-assistance-program-do-more-i</a:t>
            </a:r>
            <a:r>
              <a:rPr lang="en">
                <a:solidFill>
                  <a:schemeClr val="dk1"/>
                </a:solidFill>
                <a:highlight>
                  <a:srgbClr val="FFFFFF"/>
                </a:highlight>
              </a:rPr>
              <a:t> </a:t>
            </a:r>
            <a:endParaRPr>
              <a:solidFill>
                <a:schemeClr val="dk1"/>
              </a:solidFill>
              <a:highlight>
                <a:srgbClr val="FFFFFF"/>
              </a:highlight>
            </a:endParaRPr>
          </a:p>
          <a:p>
            <a:pPr marL="0" lvl="0" indent="0" algn="l" rtl="0">
              <a:lnSpc>
                <a:spcPct val="100000"/>
              </a:lnSpc>
              <a:spcBef>
                <a:spcPts val="0"/>
              </a:spcBef>
              <a:spcAft>
                <a:spcPts val="0"/>
              </a:spcAft>
              <a:buNone/>
            </a:pPr>
            <a:r>
              <a:rPr lang="en">
                <a:solidFill>
                  <a:schemeClr val="dk1"/>
                </a:solidFill>
                <a:highlight>
                  <a:srgbClr val="FFFFFF"/>
                </a:highlight>
              </a:rPr>
              <a:t>Minnesota Department of Health, IMG Career Guidance and Support Grant Program </a:t>
            </a:r>
            <a:r>
              <a:rPr lang="en" u="sng">
                <a:solidFill>
                  <a:schemeClr val="hlink"/>
                </a:solidFill>
                <a:highlight>
                  <a:srgbClr val="FFFFFF"/>
                </a:highlight>
                <a:hlinkClick r:id="rId5"/>
              </a:rPr>
              <a:t>https://www.health.state.mn.us/facilities/ruralhealth/img/grant.html</a:t>
            </a:r>
            <a:r>
              <a:rPr lang="en">
                <a:solidFill>
                  <a:schemeClr val="dk1"/>
                </a:solidFill>
                <a:highlight>
                  <a:srgbClr val="FFFFFF"/>
                </a:highlight>
              </a:rPr>
              <a:t> </a:t>
            </a:r>
            <a:endParaRPr>
              <a:solidFill>
                <a:schemeClr val="dk1"/>
              </a:solidFill>
              <a:highlight>
                <a:srgbClr val="FFFFFF"/>
              </a:highlight>
            </a:endParaRPr>
          </a:p>
          <a:p>
            <a:pPr marL="0" lvl="0" indent="0" algn="l" rtl="0">
              <a:spcBef>
                <a:spcPts val="0"/>
              </a:spcBef>
              <a:spcAft>
                <a:spcPts val="0"/>
              </a:spcAft>
              <a:buClr>
                <a:schemeClr val="dk1"/>
              </a:buClr>
              <a:buSzPts val="1100"/>
              <a:buFont typeface="Arial"/>
              <a:buNone/>
            </a:pPr>
            <a:r>
              <a:rPr lang="en">
                <a:solidFill>
                  <a:schemeClr val="dk1"/>
                </a:solidFill>
                <a:highlight>
                  <a:schemeClr val="lt1"/>
                </a:highlight>
              </a:rPr>
              <a:t>Minnesota Department of Health, IMG Assistance Program: Report to the Minnesota Legislature (February 2017)</a:t>
            </a:r>
            <a:endParaRPr>
              <a:solidFill>
                <a:schemeClr val="dk1"/>
              </a:solidFill>
              <a:highlight>
                <a:schemeClr val="lt1"/>
              </a:highlight>
            </a:endParaRPr>
          </a:p>
          <a:p>
            <a:pPr marL="0" lvl="0" indent="0" algn="l" rtl="0">
              <a:spcBef>
                <a:spcPts val="0"/>
              </a:spcBef>
              <a:spcAft>
                <a:spcPts val="0"/>
              </a:spcAft>
              <a:buClr>
                <a:schemeClr val="dk1"/>
              </a:buClr>
              <a:buSzPts val="1100"/>
              <a:buFont typeface="Arial"/>
              <a:buNone/>
            </a:pPr>
            <a:r>
              <a:rPr lang="en" u="sng">
                <a:solidFill>
                  <a:schemeClr val="hlink"/>
                </a:solidFill>
                <a:highlight>
                  <a:schemeClr val="lt1"/>
                </a:highlight>
                <a:hlinkClick r:id="rId6"/>
              </a:rPr>
              <a:t>https://www.health.state.mn.us/facilities/ruralhealth/img/docs/2017imge.pdf</a:t>
            </a:r>
            <a:r>
              <a:rPr lang="en">
                <a:solidFill>
                  <a:schemeClr val="dk1"/>
                </a:solidFill>
                <a:highlight>
                  <a:schemeClr val="lt1"/>
                </a:highlight>
              </a:rPr>
              <a:t> </a:t>
            </a:r>
            <a:endParaRPr>
              <a:solidFill>
                <a:schemeClr val="dk1"/>
              </a:solidFill>
              <a:highlight>
                <a:srgbClr val="FFFFFF"/>
              </a:highlight>
            </a:endParaRPr>
          </a:p>
          <a:p>
            <a:pPr marL="0" lvl="0" indent="0" algn="l" rtl="0">
              <a:lnSpc>
                <a:spcPct val="100000"/>
              </a:lnSpc>
              <a:spcBef>
                <a:spcPts val="0"/>
              </a:spcBef>
              <a:spcAft>
                <a:spcPts val="0"/>
              </a:spcAft>
              <a:buNone/>
            </a:pPr>
            <a:r>
              <a:rPr lang="en">
                <a:solidFill>
                  <a:schemeClr val="dk1"/>
                </a:solidFill>
                <a:highlight>
                  <a:srgbClr val="FFFFFF"/>
                </a:highlight>
              </a:rPr>
              <a:t>Minnesota Department of Health, IMG Assistance Program: Report to the Minnesota Legislature (August 1, 2018)</a:t>
            </a:r>
            <a:endParaRPr>
              <a:solidFill>
                <a:schemeClr val="dk1"/>
              </a:solidFill>
              <a:highlight>
                <a:srgbClr val="FFFFFF"/>
              </a:highlight>
            </a:endParaRPr>
          </a:p>
          <a:p>
            <a:pPr marL="0" lvl="0" indent="0" algn="l" rtl="0">
              <a:lnSpc>
                <a:spcPct val="100000"/>
              </a:lnSpc>
              <a:spcBef>
                <a:spcPts val="0"/>
              </a:spcBef>
              <a:spcAft>
                <a:spcPts val="0"/>
              </a:spcAft>
              <a:buNone/>
            </a:pPr>
            <a:r>
              <a:rPr lang="en" u="sng">
                <a:solidFill>
                  <a:schemeClr val="hlink"/>
                </a:solidFill>
                <a:highlight>
                  <a:srgbClr val="FFFFFF"/>
                </a:highlight>
                <a:hlinkClick r:id="rId7"/>
              </a:rPr>
              <a:t>https://www.health.state.mn.us/facilities/ruralhealth/img/docs/2018imgleg.pdf</a:t>
            </a:r>
            <a:r>
              <a:rPr lang="en">
                <a:solidFill>
                  <a:schemeClr val="dk1"/>
                </a:solidFill>
                <a:highlight>
                  <a:srgbClr val="FFFFFF"/>
                </a:highlight>
              </a:rPr>
              <a:t> </a:t>
            </a:r>
            <a:endParaRPr>
              <a:solidFill>
                <a:schemeClr val="dk1"/>
              </a:solidFill>
              <a:highlight>
                <a:srgbClr val="FFFFFF"/>
              </a:highlight>
            </a:endParaRPr>
          </a:p>
          <a:p>
            <a:pPr marL="0" lvl="0" indent="0" algn="l" rtl="0">
              <a:lnSpc>
                <a:spcPct val="100000"/>
              </a:lnSpc>
              <a:spcBef>
                <a:spcPts val="0"/>
              </a:spcBef>
              <a:spcAft>
                <a:spcPts val="0"/>
              </a:spcAft>
              <a:buNone/>
            </a:pPr>
            <a:r>
              <a:rPr lang="en">
                <a:solidFill>
                  <a:schemeClr val="dk1"/>
                </a:solidFill>
                <a:highlight>
                  <a:srgbClr val="FFFFFF"/>
                </a:highlight>
              </a:rPr>
              <a:t>Minnesota Department of Health, IMG Clinical Preparation Grant Program </a:t>
            </a:r>
            <a:r>
              <a:rPr lang="en" u="sng">
                <a:solidFill>
                  <a:schemeClr val="hlink"/>
                </a:solidFill>
                <a:highlight>
                  <a:srgbClr val="FFFFFF"/>
                </a:highlight>
                <a:hlinkClick r:id="rId8"/>
              </a:rPr>
              <a:t>https://www.health.state.mn.us/facilities/ruralhealth/img/clinicprep.html</a:t>
            </a:r>
            <a:r>
              <a:rPr lang="en">
                <a:solidFill>
                  <a:schemeClr val="dk1"/>
                </a:solidFill>
                <a:highlight>
                  <a:srgbClr val="FFFFFF"/>
                </a:highlight>
              </a:rPr>
              <a:t> </a:t>
            </a:r>
            <a:endParaRPr>
              <a:solidFill>
                <a:schemeClr val="dk1"/>
              </a:solidFill>
              <a:highlight>
                <a:srgbClr val="FFFFFF"/>
              </a:highlight>
            </a:endParaRPr>
          </a:p>
          <a:p>
            <a:pPr marL="0" lvl="0" indent="0" algn="l" rtl="0">
              <a:lnSpc>
                <a:spcPct val="100000"/>
              </a:lnSpc>
              <a:spcBef>
                <a:spcPts val="0"/>
              </a:spcBef>
              <a:spcAft>
                <a:spcPts val="0"/>
              </a:spcAft>
              <a:buNone/>
            </a:pPr>
            <a:r>
              <a:rPr lang="en">
                <a:solidFill>
                  <a:schemeClr val="dk1"/>
                </a:solidFill>
                <a:highlight>
                  <a:srgbClr val="FFFFFF"/>
                </a:highlight>
              </a:rPr>
              <a:t>Minnesota Department of Health, IMG Residency Preparation Program – BRIIDGE </a:t>
            </a:r>
            <a:r>
              <a:rPr lang="en" u="sng">
                <a:solidFill>
                  <a:schemeClr val="hlink"/>
                </a:solidFill>
                <a:highlight>
                  <a:srgbClr val="FFFFFF"/>
                </a:highlight>
                <a:hlinkClick r:id="rId9"/>
              </a:rPr>
              <a:t>https://www.health.state.mn.us/facilities/ruralhealth/img/briidge.html</a:t>
            </a:r>
            <a:r>
              <a:rPr lang="en">
                <a:solidFill>
                  <a:schemeClr val="dk1"/>
                </a:solidFill>
                <a:highlight>
                  <a:srgbClr val="FFFFFF"/>
                </a:highlight>
              </a:rPr>
              <a:t> </a:t>
            </a:r>
            <a:endParaRPr>
              <a:solidFill>
                <a:schemeClr val="dk1"/>
              </a:solidFill>
              <a:highlight>
                <a:srgbClr val="FFFFFF"/>
              </a:highlight>
            </a:endParaRPr>
          </a:p>
          <a:p>
            <a:pPr marL="0" lvl="0" indent="0" algn="l" rtl="0">
              <a:lnSpc>
                <a:spcPct val="100000"/>
              </a:lnSpc>
              <a:spcBef>
                <a:spcPts val="0"/>
              </a:spcBef>
              <a:spcAft>
                <a:spcPts val="0"/>
              </a:spcAft>
              <a:buNone/>
            </a:pPr>
            <a:endParaRPr>
              <a:solidFill>
                <a:schemeClr val="dk1"/>
              </a:solidFill>
              <a:highlight>
                <a:srgbClr val="FFFFFF"/>
              </a:highlight>
            </a:endParaRPr>
          </a:p>
          <a:p>
            <a:pPr marL="0" lvl="0" indent="0" algn="l" rtl="0">
              <a:lnSpc>
                <a:spcPct val="100000"/>
              </a:lnSpc>
              <a:spcBef>
                <a:spcPts val="0"/>
              </a:spcBef>
              <a:spcAft>
                <a:spcPts val="0"/>
              </a:spcAft>
              <a:buNone/>
            </a:pPr>
            <a:endParaRPr>
              <a:solidFill>
                <a:schemeClr val="dk1"/>
              </a:solidFill>
              <a:highlight>
                <a:srgbClr val="FFFFFF"/>
              </a:highlight>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7"/>
        <p:cNvGrpSpPr/>
        <p:nvPr/>
      </p:nvGrpSpPr>
      <p:grpSpPr>
        <a:xfrm>
          <a:off x="0" y="0"/>
          <a:ext cx="0" cy="0"/>
          <a:chOff x="0" y="0"/>
          <a:chExt cx="0" cy="0"/>
        </a:xfrm>
      </p:grpSpPr>
      <p:sp>
        <p:nvSpPr>
          <p:cNvPr id="428" name="Google Shape;428;g100fd8b0bd7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29" name="Google Shape;429;g100fd8b0bd7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a:solidFill>
                  <a:schemeClr val="dk1"/>
                </a:solidFill>
                <a:highlight>
                  <a:srgbClr val="FFFFFF"/>
                </a:highlight>
              </a:rPr>
              <a:t>Sources:</a:t>
            </a:r>
            <a:endParaRPr>
              <a:solidFill>
                <a:schemeClr val="dk1"/>
              </a:solidFill>
              <a:highlight>
                <a:srgbClr val="FFFFFF"/>
              </a:highlight>
            </a:endParaRPr>
          </a:p>
          <a:p>
            <a:pPr marL="0" lvl="0" indent="0" algn="l" rtl="0">
              <a:lnSpc>
                <a:spcPct val="100000"/>
              </a:lnSpc>
              <a:spcBef>
                <a:spcPts val="0"/>
              </a:spcBef>
              <a:spcAft>
                <a:spcPts val="0"/>
              </a:spcAft>
              <a:buNone/>
            </a:pPr>
            <a:r>
              <a:rPr lang="en">
                <a:solidFill>
                  <a:schemeClr val="dk1"/>
                </a:solidFill>
                <a:highlight>
                  <a:srgbClr val="FFFFFF"/>
                </a:highlight>
              </a:rPr>
              <a:t>UCLA Health, “International Medical Graduate (IMG) Program” </a:t>
            </a:r>
            <a:endParaRPr>
              <a:solidFill>
                <a:schemeClr val="dk1"/>
              </a:solidFill>
              <a:highlight>
                <a:srgbClr val="FFFFFF"/>
              </a:highlight>
            </a:endParaRPr>
          </a:p>
          <a:p>
            <a:pPr marL="0" lvl="0" indent="0" algn="l" rtl="0">
              <a:lnSpc>
                <a:spcPct val="100000"/>
              </a:lnSpc>
              <a:spcBef>
                <a:spcPts val="0"/>
              </a:spcBef>
              <a:spcAft>
                <a:spcPts val="0"/>
              </a:spcAft>
              <a:buNone/>
            </a:pPr>
            <a:r>
              <a:rPr lang="en" u="sng">
                <a:solidFill>
                  <a:schemeClr val="hlink"/>
                </a:solidFill>
                <a:highlight>
                  <a:srgbClr val="FFFFFF"/>
                </a:highlight>
                <a:hlinkClick r:id="rId3"/>
              </a:rPr>
              <a:t>https://www.uclahealth.org/family-medicine/img-program/about-us</a:t>
            </a:r>
            <a:r>
              <a:rPr lang="en">
                <a:solidFill>
                  <a:schemeClr val="dk1"/>
                </a:solidFill>
                <a:highlight>
                  <a:srgbClr val="FFFFFF"/>
                </a:highlight>
              </a:rPr>
              <a:t> </a:t>
            </a:r>
            <a:endParaRPr>
              <a:solidFill>
                <a:schemeClr val="dk1"/>
              </a:solidFill>
              <a:highlight>
                <a:srgbClr val="FFFFFF"/>
              </a:highlight>
            </a:endParaRPr>
          </a:p>
          <a:p>
            <a:pPr marL="0" lvl="0" indent="0" algn="l" rtl="0">
              <a:lnSpc>
                <a:spcPct val="100000"/>
              </a:lnSpc>
              <a:spcBef>
                <a:spcPts val="0"/>
              </a:spcBef>
              <a:spcAft>
                <a:spcPts val="0"/>
              </a:spcAft>
              <a:buNone/>
            </a:pPr>
            <a:r>
              <a:rPr lang="en">
                <a:solidFill>
                  <a:schemeClr val="dk1"/>
                </a:solidFill>
                <a:highlight>
                  <a:srgbClr val="FFFFFF"/>
                </a:highlight>
              </a:rPr>
              <a:t>AB 2311: An act to amend Section 2066.5 of the Business and Professions Code, relating to healing arts </a:t>
            </a:r>
            <a:r>
              <a:rPr lang="en" u="sng">
                <a:solidFill>
                  <a:schemeClr val="hlink"/>
                </a:solidFill>
                <a:highlight>
                  <a:srgbClr val="FFFFFF"/>
                </a:highlight>
                <a:hlinkClick r:id="rId4"/>
              </a:rPr>
              <a:t>https://leginfo.legislature.ca.gov/faces/billTextClient.xhtml?bill_id=201720180AB2311</a:t>
            </a:r>
            <a:r>
              <a:rPr lang="en">
                <a:solidFill>
                  <a:schemeClr val="dk1"/>
                </a:solidFill>
                <a:highlight>
                  <a:srgbClr val="FFFFFF"/>
                </a:highlight>
              </a:rPr>
              <a:t> </a:t>
            </a:r>
            <a:endParaRPr>
              <a:solidFill>
                <a:schemeClr val="dk1"/>
              </a:solidFill>
              <a:highlight>
                <a:srgbClr val="FFFFFF"/>
              </a:highlight>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3"/>
        <p:cNvGrpSpPr/>
        <p:nvPr/>
      </p:nvGrpSpPr>
      <p:grpSpPr>
        <a:xfrm>
          <a:off x="0" y="0"/>
          <a:ext cx="0" cy="0"/>
          <a:chOff x="0" y="0"/>
          <a:chExt cx="0" cy="0"/>
        </a:xfrm>
      </p:grpSpPr>
      <p:sp>
        <p:nvSpPr>
          <p:cNvPr id="434" name="Google Shape;434;g1010ccc6eb6_0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5" name="Google Shape;435;g1010ccc6eb6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a:solidFill>
                  <a:schemeClr val="dk1"/>
                </a:solidFill>
                <a:highlight>
                  <a:srgbClr val="FFFFFF"/>
                </a:highlight>
              </a:rPr>
              <a:t>Sources:</a:t>
            </a:r>
            <a:endParaRPr>
              <a:solidFill>
                <a:schemeClr val="dk1"/>
              </a:solidFill>
              <a:highlight>
                <a:srgbClr val="FFFFFF"/>
              </a:highlight>
            </a:endParaRPr>
          </a:p>
          <a:p>
            <a:pPr marL="0" lvl="0" indent="0" algn="l" rtl="0">
              <a:lnSpc>
                <a:spcPct val="100000"/>
              </a:lnSpc>
              <a:spcBef>
                <a:spcPts val="0"/>
              </a:spcBef>
              <a:spcAft>
                <a:spcPts val="0"/>
              </a:spcAft>
              <a:buClr>
                <a:schemeClr val="dk1"/>
              </a:buClr>
              <a:buSzPts val="1100"/>
              <a:buFont typeface="Arial"/>
              <a:buNone/>
            </a:pPr>
            <a:r>
              <a:rPr lang="en">
                <a:solidFill>
                  <a:schemeClr val="dk1"/>
                </a:solidFill>
                <a:highlight>
                  <a:srgbClr val="FFFFFF"/>
                </a:highlight>
              </a:rPr>
              <a:t>RCW 18.71.475, International medical graduates—Grant funding  </a:t>
            </a:r>
            <a:r>
              <a:rPr lang="en" u="sng">
                <a:solidFill>
                  <a:schemeClr val="hlink"/>
                </a:solidFill>
                <a:highlight>
                  <a:srgbClr val="FFFFFF"/>
                </a:highlight>
                <a:hlinkClick r:id="rId3"/>
              </a:rPr>
              <a:t>https://app.leg.wa.gov/RCW/default.aspx?cite=18.71.475</a:t>
            </a:r>
            <a:r>
              <a:rPr lang="en">
                <a:solidFill>
                  <a:schemeClr val="dk1"/>
                </a:solidFill>
                <a:highlight>
                  <a:srgbClr val="FFFFFF"/>
                </a:highlight>
              </a:rPr>
              <a:t> </a:t>
            </a:r>
            <a:endParaRPr>
              <a:solidFill>
                <a:schemeClr val="dk1"/>
              </a:solidFill>
              <a:highlight>
                <a:srgbClr val="FFFFFF"/>
              </a:highlight>
            </a:endParaRPr>
          </a:p>
          <a:p>
            <a:pPr marL="0" lvl="0" indent="0" algn="l" rtl="0">
              <a:lnSpc>
                <a:spcPct val="100000"/>
              </a:lnSpc>
              <a:spcBef>
                <a:spcPts val="0"/>
              </a:spcBef>
              <a:spcAft>
                <a:spcPts val="0"/>
              </a:spcAft>
              <a:buClr>
                <a:schemeClr val="dk1"/>
              </a:buClr>
              <a:buSzPts val="1100"/>
              <a:buFont typeface="Arial"/>
              <a:buNone/>
            </a:pPr>
            <a:r>
              <a:rPr lang="en">
                <a:solidFill>
                  <a:schemeClr val="dk1"/>
                </a:solidFill>
                <a:highlight>
                  <a:srgbClr val="FFFFFF"/>
                </a:highlight>
              </a:rPr>
              <a:t>RCW 18.71.095, Limited licenses </a:t>
            </a:r>
            <a:r>
              <a:rPr lang="en" u="sng">
                <a:solidFill>
                  <a:schemeClr val="hlink"/>
                </a:solidFill>
                <a:highlight>
                  <a:srgbClr val="FFFFFF"/>
                </a:highlight>
                <a:hlinkClick r:id="rId4"/>
              </a:rPr>
              <a:t>https://app.leg.wa.gov/RCW/default.aspx?cite=18.71.095</a:t>
            </a:r>
            <a:r>
              <a:rPr lang="en">
                <a:solidFill>
                  <a:schemeClr val="dk1"/>
                </a:solidFill>
                <a:highlight>
                  <a:srgbClr val="FFFFFF"/>
                </a:highlight>
              </a:rPr>
              <a:t> </a:t>
            </a:r>
            <a:endParaRPr>
              <a:solidFill>
                <a:schemeClr val="dk1"/>
              </a:solidFill>
              <a:highlight>
                <a:srgbClr val="FFFFFF"/>
              </a:highlight>
            </a:endParaRPr>
          </a:p>
          <a:p>
            <a:pPr marL="0" lvl="0" indent="0" algn="l" rtl="0">
              <a:lnSpc>
                <a:spcPct val="100000"/>
              </a:lnSpc>
              <a:spcBef>
                <a:spcPts val="0"/>
              </a:spcBef>
              <a:spcAft>
                <a:spcPts val="0"/>
              </a:spcAft>
              <a:buNone/>
            </a:pPr>
            <a:endParaRPr>
              <a:solidFill>
                <a:schemeClr val="dk1"/>
              </a:solidFill>
              <a:highlight>
                <a:srgbClr val="FFFFFF"/>
              </a:highlight>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9"/>
        <p:cNvGrpSpPr/>
        <p:nvPr/>
      </p:nvGrpSpPr>
      <p:grpSpPr>
        <a:xfrm>
          <a:off x="0" y="0"/>
          <a:ext cx="0" cy="0"/>
          <a:chOff x="0" y="0"/>
          <a:chExt cx="0" cy="0"/>
        </a:xfrm>
      </p:grpSpPr>
      <p:sp>
        <p:nvSpPr>
          <p:cNvPr id="440" name="Google Shape;440;g100fd8b0bd7_0_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41" name="Google Shape;441;g100fd8b0bd7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a:solidFill>
                  <a:schemeClr val="dk1"/>
                </a:solidFill>
                <a:highlight>
                  <a:srgbClr val="FFFFFF"/>
                </a:highlight>
              </a:rPr>
              <a:t>Sources:</a:t>
            </a:r>
            <a:endParaRPr>
              <a:solidFill>
                <a:schemeClr val="dk1"/>
              </a:solidFill>
              <a:highlight>
                <a:srgbClr val="FFFFFF"/>
              </a:highlight>
            </a:endParaRPr>
          </a:p>
          <a:p>
            <a:pPr marL="0" lvl="0" indent="0" algn="l" rtl="0">
              <a:lnSpc>
                <a:spcPct val="100000"/>
              </a:lnSpc>
              <a:spcBef>
                <a:spcPts val="0"/>
              </a:spcBef>
              <a:spcAft>
                <a:spcPts val="0"/>
              </a:spcAft>
              <a:buNone/>
            </a:pPr>
            <a:r>
              <a:rPr lang="en">
                <a:solidFill>
                  <a:schemeClr val="dk1"/>
                </a:solidFill>
                <a:highlight>
                  <a:srgbClr val="FFFFFF"/>
                </a:highlight>
              </a:rPr>
              <a:t>Revised Code of Washington (RCW) 18.71.095, Limited Licenses  </a:t>
            </a:r>
            <a:r>
              <a:rPr lang="en" u="sng">
                <a:solidFill>
                  <a:schemeClr val="hlink"/>
                </a:solidFill>
                <a:highlight>
                  <a:srgbClr val="FFFFFF"/>
                </a:highlight>
                <a:hlinkClick r:id="rId3"/>
              </a:rPr>
              <a:t>https://app.leg.wa.gov/RCW/default.aspx?cite=18.71.095</a:t>
            </a:r>
            <a:r>
              <a:rPr lang="en">
                <a:solidFill>
                  <a:schemeClr val="dk1"/>
                </a:solidFill>
                <a:highlight>
                  <a:srgbClr val="FFFFFF"/>
                </a:highlight>
              </a:rPr>
              <a:t> </a:t>
            </a:r>
            <a:endParaRPr>
              <a:solidFill>
                <a:schemeClr val="dk1"/>
              </a:solidFill>
              <a:highlight>
                <a:srgbClr val="FFFFFF"/>
              </a:highlight>
            </a:endParaRPr>
          </a:p>
          <a:p>
            <a:pPr marL="0" lvl="0" indent="0" algn="l" rtl="0">
              <a:lnSpc>
                <a:spcPct val="100000"/>
              </a:lnSpc>
              <a:spcBef>
                <a:spcPts val="0"/>
              </a:spcBef>
              <a:spcAft>
                <a:spcPts val="0"/>
              </a:spcAft>
              <a:buNone/>
            </a:pPr>
            <a:r>
              <a:rPr lang="en">
                <a:solidFill>
                  <a:schemeClr val="dk1"/>
                </a:solidFill>
                <a:highlight>
                  <a:srgbClr val="FFFFFF"/>
                </a:highlight>
              </a:rPr>
              <a:t>Mo. Rev. Stat. § 334.036, Assistant Physicians </a:t>
            </a:r>
            <a:r>
              <a:rPr lang="en" u="sng">
                <a:solidFill>
                  <a:schemeClr val="hlink"/>
                </a:solidFill>
                <a:highlight>
                  <a:srgbClr val="FFFFFF"/>
                </a:highlight>
                <a:hlinkClick r:id="rId4"/>
              </a:rPr>
              <a:t>https://revisor.mo.gov/main/OneSection.aspx?section=334.036</a:t>
            </a:r>
            <a:r>
              <a:rPr lang="en">
                <a:solidFill>
                  <a:schemeClr val="dk1"/>
                </a:solidFill>
                <a:highlight>
                  <a:srgbClr val="FFFFFF"/>
                </a:highlight>
              </a:rPr>
              <a:t> </a:t>
            </a:r>
            <a:endParaRPr>
              <a:solidFill>
                <a:schemeClr val="dk1"/>
              </a:solidFill>
              <a:highlight>
                <a:srgbClr val="FFFFFF"/>
              </a:highlight>
            </a:endParaRPr>
          </a:p>
          <a:p>
            <a:pPr marL="0" lvl="0" indent="0" algn="l" rtl="0">
              <a:lnSpc>
                <a:spcPct val="100000"/>
              </a:lnSpc>
              <a:spcBef>
                <a:spcPts val="0"/>
              </a:spcBef>
              <a:spcAft>
                <a:spcPts val="0"/>
              </a:spcAft>
              <a:buNone/>
            </a:pPr>
            <a:endParaRPr>
              <a:solidFill>
                <a:schemeClr val="dk1"/>
              </a:solidFill>
              <a:highlight>
                <a:srgbClr val="FFFFFF"/>
              </a:highlight>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4CBBDB-52D0-FE4C-8729-D7393D454E10}" type="slidenum">
              <a:rPr lang="en-US" smtClean="0"/>
              <a:t>19</a:t>
            </a:fld>
            <a:endParaRPr lang="en-US" dirty="0"/>
          </a:p>
        </p:txBody>
      </p:sp>
    </p:spTree>
    <p:extLst>
      <p:ext uri="{BB962C8B-B14F-4D97-AF65-F5344CB8AC3E}">
        <p14:creationId xmlns:p14="http://schemas.microsoft.com/office/powerpoint/2010/main" val="7467638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4CBBDB-52D0-FE4C-8729-D7393D454E10}" type="slidenum">
              <a:rPr lang="en-US" smtClean="0"/>
              <a:t>2</a:t>
            </a:fld>
            <a:endParaRPr lang="en-US" dirty="0"/>
          </a:p>
        </p:txBody>
      </p:sp>
    </p:spTree>
    <p:extLst>
      <p:ext uri="{BB962C8B-B14F-4D97-AF65-F5344CB8AC3E}">
        <p14:creationId xmlns:p14="http://schemas.microsoft.com/office/powerpoint/2010/main" val="31966455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0"/>
        <p:cNvGrpSpPr/>
        <p:nvPr/>
      </p:nvGrpSpPr>
      <p:grpSpPr>
        <a:xfrm>
          <a:off x="0" y="0"/>
          <a:ext cx="0" cy="0"/>
          <a:chOff x="0" y="0"/>
          <a:chExt cx="0" cy="0"/>
        </a:xfrm>
      </p:grpSpPr>
      <p:sp>
        <p:nvSpPr>
          <p:cNvPr id="451" name="Google Shape;451;g100eb6e7526_1_6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2" name="Google Shape;452;g100eb6e7526_1_6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Sources:</a:t>
            </a:r>
            <a:endParaRPr/>
          </a:p>
          <a:p>
            <a:pPr marL="0" lvl="0" indent="0" algn="l" rtl="0">
              <a:spcBef>
                <a:spcPts val="0"/>
              </a:spcBef>
              <a:spcAft>
                <a:spcPts val="0"/>
              </a:spcAft>
              <a:buNone/>
            </a:pPr>
            <a:r>
              <a:rPr lang="en"/>
              <a:t>Commonwealth of Massachusetts, Board of Registration in Nursing, </a:t>
            </a:r>
            <a:r>
              <a:rPr lang="en" i="1"/>
              <a:t>Board-designated Tests of English Proficiency and Required Minimum Cut Scores</a:t>
            </a:r>
            <a:r>
              <a:rPr lang="en"/>
              <a:t> </a:t>
            </a:r>
            <a:r>
              <a:rPr lang="en" u="sng">
                <a:solidFill>
                  <a:schemeClr val="hlink"/>
                </a:solidFill>
                <a:hlinkClick r:id="rId3"/>
              </a:rPr>
              <a:t>https://www.mass.gov/doc/english-proficiency-exams/download</a:t>
            </a:r>
            <a:r>
              <a:rPr lang="en"/>
              <a:t>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8"/>
        <p:cNvGrpSpPr/>
        <p:nvPr/>
      </p:nvGrpSpPr>
      <p:grpSpPr>
        <a:xfrm>
          <a:off x="0" y="0"/>
          <a:ext cx="0" cy="0"/>
          <a:chOff x="0" y="0"/>
          <a:chExt cx="0" cy="0"/>
        </a:xfrm>
      </p:grpSpPr>
      <p:sp>
        <p:nvSpPr>
          <p:cNvPr id="469" name="Google Shape;469;g100eb6e7526_1_7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0" name="Google Shape;470;g100eb6e7526_1_7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07000"/>
              </a:lnSpc>
              <a:spcBef>
                <a:spcPts val="0"/>
              </a:spcBef>
              <a:spcAft>
                <a:spcPts val="0"/>
              </a:spcAft>
              <a:buNone/>
            </a:pPr>
            <a:r>
              <a:rPr lang="en"/>
              <a:t>Sources:</a:t>
            </a:r>
            <a:endParaRPr/>
          </a:p>
          <a:p>
            <a:pPr marL="0" lvl="0" indent="0" algn="l" rtl="0">
              <a:lnSpc>
                <a:spcPct val="107000"/>
              </a:lnSpc>
              <a:spcBef>
                <a:spcPts val="0"/>
              </a:spcBef>
              <a:spcAft>
                <a:spcPts val="0"/>
              </a:spcAft>
              <a:buNone/>
            </a:pPr>
            <a:r>
              <a:rPr lang="en"/>
              <a:t>IELTS Test Types </a:t>
            </a:r>
            <a:r>
              <a:rPr lang="en" u="sng">
                <a:solidFill>
                  <a:schemeClr val="hlink"/>
                </a:solidFill>
                <a:hlinkClick r:id="rId3"/>
              </a:rPr>
              <a:t>https://www.ielts.org/en-us/about-ielts/ielts-test-types</a:t>
            </a:r>
            <a:r>
              <a:rPr lang="en"/>
              <a:t> </a:t>
            </a:r>
            <a:endParaRPr/>
          </a:p>
          <a:p>
            <a:pPr marL="0" lvl="0" indent="0" algn="l" rtl="0">
              <a:lnSpc>
                <a:spcPct val="107000"/>
              </a:lnSpc>
              <a:spcBef>
                <a:spcPts val="0"/>
              </a:spcBef>
              <a:spcAft>
                <a:spcPts val="0"/>
              </a:spcAft>
              <a:buNone/>
            </a:pPr>
            <a:r>
              <a:rPr lang="en"/>
              <a:t>TOEFL Essentials Test </a:t>
            </a:r>
            <a:r>
              <a:rPr lang="en" u="sng">
                <a:solidFill>
                  <a:schemeClr val="hlink"/>
                </a:solidFill>
                <a:hlinkClick r:id="rId4"/>
              </a:rPr>
              <a:t>https://www.ets.org/s/toefl-essentials/test-takers</a:t>
            </a:r>
            <a:endParaRPr/>
          </a:p>
          <a:p>
            <a:pPr marL="0" lvl="0" indent="0" algn="l" rtl="0">
              <a:lnSpc>
                <a:spcPct val="107000"/>
              </a:lnSpc>
              <a:spcBef>
                <a:spcPts val="0"/>
              </a:spcBef>
              <a:spcAft>
                <a:spcPts val="0"/>
              </a:spcAft>
              <a:buNone/>
            </a:pPr>
            <a:r>
              <a:rPr lang="en"/>
              <a:t>Educational Testing Services, </a:t>
            </a:r>
            <a:r>
              <a:rPr lang="en" i="1"/>
              <a:t>My Best Scores: A Rationale for Using TOEFL iBT Superscores </a:t>
            </a:r>
            <a:r>
              <a:rPr lang="en" u="sng">
                <a:solidFill>
                  <a:schemeClr val="hlink"/>
                </a:solidFill>
                <a:hlinkClick r:id="rId5"/>
              </a:rPr>
              <a:t>https://www.ets.org/s/toefl/pdf/mybest_su.pdf</a:t>
            </a:r>
            <a:r>
              <a:rPr lang="en"/>
              <a:t> </a:t>
            </a:r>
            <a:endParaRPr/>
          </a:p>
          <a:p>
            <a:pPr marL="0" lvl="0" indent="0" algn="l" rtl="0">
              <a:lnSpc>
                <a:spcPct val="107000"/>
              </a:lnSpc>
              <a:spcBef>
                <a:spcPts val="0"/>
              </a:spcBef>
              <a:spcAft>
                <a:spcPts val="0"/>
              </a:spcAft>
              <a:buNone/>
            </a:pPr>
            <a:r>
              <a:rPr lang="en"/>
              <a:t>Michigan English Test (MET) </a:t>
            </a:r>
            <a:r>
              <a:rPr lang="en" u="sng">
                <a:solidFill>
                  <a:schemeClr val="hlink"/>
                </a:solidFill>
                <a:hlinkClick r:id="rId6"/>
              </a:rPr>
              <a:t>https://michiganassessment.org/michigan-tests/met-new</a:t>
            </a:r>
            <a:r>
              <a:rPr lang="en"/>
              <a:t> </a:t>
            </a:r>
            <a:endParaRPr/>
          </a:p>
          <a:p>
            <a:pPr marL="0" lvl="0" indent="0" algn="l" rtl="0">
              <a:lnSpc>
                <a:spcPct val="107000"/>
              </a:lnSpc>
              <a:spcBef>
                <a:spcPts val="0"/>
              </a:spcBef>
              <a:spcAft>
                <a:spcPts val="0"/>
              </a:spcAft>
              <a:buNone/>
            </a:pPr>
            <a:r>
              <a:rPr lang="en"/>
              <a:t>Occupational English Test (OET) </a:t>
            </a:r>
            <a:r>
              <a:rPr lang="en" u="sng">
                <a:solidFill>
                  <a:schemeClr val="hlink"/>
                </a:solidFill>
                <a:hlinkClick r:id="rId7"/>
              </a:rPr>
              <a:t>https://www.occupationalenglishtest.org</a:t>
            </a:r>
            <a:r>
              <a:rPr lang="en"/>
              <a:t>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6"/>
        <p:cNvGrpSpPr/>
        <p:nvPr/>
      </p:nvGrpSpPr>
      <p:grpSpPr>
        <a:xfrm>
          <a:off x="0" y="0"/>
          <a:ext cx="0" cy="0"/>
          <a:chOff x="0" y="0"/>
          <a:chExt cx="0" cy="0"/>
        </a:xfrm>
      </p:grpSpPr>
      <p:sp>
        <p:nvSpPr>
          <p:cNvPr id="457" name="Google Shape;457;g100eb6e7526_1_70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8" name="Google Shape;458;g100eb6e7526_1_70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Sources:</a:t>
            </a:r>
            <a:endParaRPr/>
          </a:p>
          <a:p>
            <a:pPr marL="0" lvl="0" indent="0" algn="l" rtl="0">
              <a:spcBef>
                <a:spcPts val="0"/>
              </a:spcBef>
              <a:spcAft>
                <a:spcPts val="0"/>
              </a:spcAft>
              <a:buNone/>
            </a:pPr>
            <a:r>
              <a:rPr lang="en"/>
              <a:t>Commonwealth of Massachusetts, Board of Registration in Nursing, </a:t>
            </a:r>
            <a:r>
              <a:rPr lang="en" i="1"/>
              <a:t>Certification of Graduation from a Board-approved Nursing Program Located Outside of the United States and the Territories of American Samoa, Guam, Northern Mariana Islands, and U.S. Virgin Islands </a:t>
            </a:r>
            <a:r>
              <a:rPr lang="en" u="sng">
                <a:solidFill>
                  <a:schemeClr val="hlink"/>
                </a:solidFill>
                <a:hlinkClick r:id="rId3"/>
              </a:rPr>
              <a:t>https://manurse.pcshq.com/wp-content/uploads/dlm_uploads/2019/05/OnlineNurseForeign.pdf</a:t>
            </a:r>
            <a:r>
              <a:rPr lang="en"/>
              <a:t>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4"/>
        <p:cNvGrpSpPr/>
        <p:nvPr/>
      </p:nvGrpSpPr>
      <p:grpSpPr>
        <a:xfrm>
          <a:off x="0" y="0"/>
          <a:ext cx="0" cy="0"/>
          <a:chOff x="0" y="0"/>
          <a:chExt cx="0" cy="0"/>
        </a:xfrm>
      </p:grpSpPr>
      <p:sp>
        <p:nvSpPr>
          <p:cNvPr id="475" name="Google Shape;475;g100eb6e7526_1_7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6" name="Google Shape;476;g100eb6e7526_1_7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a:t>Sources:</a:t>
            </a:r>
            <a:endParaRPr/>
          </a:p>
          <a:p>
            <a:pPr marL="0" lvl="0" indent="0" algn="l" rtl="0">
              <a:lnSpc>
                <a:spcPct val="100000"/>
              </a:lnSpc>
              <a:spcBef>
                <a:spcPts val="0"/>
              </a:spcBef>
              <a:spcAft>
                <a:spcPts val="0"/>
              </a:spcAft>
              <a:buClr>
                <a:schemeClr val="dk1"/>
              </a:buClr>
              <a:buSzPts val="1100"/>
              <a:buFont typeface="Arial"/>
              <a:buNone/>
            </a:pPr>
            <a:r>
              <a:rPr lang="en"/>
              <a:t>Educational Records Evaluation Service (ERES) </a:t>
            </a:r>
            <a:r>
              <a:rPr lang="en" u="sng">
                <a:solidFill>
                  <a:schemeClr val="hlink"/>
                </a:solidFill>
                <a:hlinkClick r:id="rId3"/>
              </a:rPr>
              <a:t>https://www.eres.com</a:t>
            </a:r>
            <a:r>
              <a:rPr lang="en"/>
              <a:t> </a:t>
            </a:r>
            <a:endParaRPr/>
          </a:p>
          <a:p>
            <a:pPr marL="0" lvl="0" indent="0" algn="l" rtl="0">
              <a:lnSpc>
                <a:spcPct val="100000"/>
              </a:lnSpc>
              <a:spcBef>
                <a:spcPts val="0"/>
              </a:spcBef>
              <a:spcAft>
                <a:spcPts val="0"/>
              </a:spcAft>
              <a:buClr>
                <a:schemeClr val="dk1"/>
              </a:buClr>
              <a:buSzPts val="1100"/>
              <a:buFont typeface="Arial"/>
              <a:buNone/>
            </a:pPr>
            <a:r>
              <a:rPr lang="en"/>
              <a:t>International Education Research Foundation (IERF) </a:t>
            </a:r>
            <a:r>
              <a:rPr lang="en" u="sng">
                <a:solidFill>
                  <a:schemeClr val="hlink"/>
                </a:solidFill>
                <a:hlinkClick r:id="rId4"/>
              </a:rPr>
              <a:t>https://ierf.org</a:t>
            </a:r>
            <a:r>
              <a:rPr lang="en"/>
              <a:t>  </a:t>
            </a:r>
            <a:endParaRPr/>
          </a:p>
          <a:p>
            <a:pPr marL="0" lvl="0" indent="0" algn="l" rtl="0">
              <a:lnSpc>
                <a:spcPct val="100000"/>
              </a:lnSpc>
              <a:spcBef>
                <a:spcPts val="0"/>
              </a:spcBef>
              <a:spcAft>
                <a:spcPts val="0"/>
              </a:spcAft>
              <a:buClr>
                <a:schemeClr val="dk1"/>
              </a:buClr>
              <a:buSzPts val="1100"/>
              <a:buFont typeface="Arial"/>
              <a:buNone/>
            </a:pPr>
            <a:r>
              <a:rPr lang="en"/>
              <a:t>Josef Silny &amp; Associates, Inc.(SILNY) </a:t>
            </a:r>
            <a:r>
              <a:rPr lang="en" u="sng">
                <a:solidFill>
                  <a:schemeClr val="hlink"/>
                </a:solidFill>
                <a:hlinkClick r:id="rId5"/>
              </a:rPr>
              <a:t>https://www.jsilny.org</a:t>
            </a:r>
            <a:r>
              <a:rPr lang="en"/>
              <a:t>  </a:t>
            </a:r>
            <a:endParaRPr/>
          </a:p>
          <a:p>
            <a:pPr marL="0" lvl="0" indent="0" algn="l" rtl="0">
              <a:lnSpc>
                <a:spcPct val="100000"/>
              </a:lnSpc>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2"/>
        <p:cNvGrpSpPr/>
        <p:nvPr/>
      </p:nvGrpSpPr>
      <p:grpSpPr>
        <a:xfrm>
          <a:off x="0" y="0"/>
          <a:ext cx="0" cy="0"/>
          <a:chOff x="0" y="0"/>
          <a:chExt cx="0" cy="0"/>
        </a:xfrm>
      </p:grpSpPr>
      <p:sp>
        <p:nvSpPr>
          <p:cNvPr id="463" name="Google Shape;463;g100eb6e7526_1_7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4" name="Google Shape;464;g100eb6e7526_1_7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Sources:</a:t>
            </a:r>
            <a:endParaRPr/>
          </a:p>
          <a:p>
            <a:pPr marL="0" lvl="0" indent="0" algn="l" rtl="0">
              <a:lnSpc>
                <a:spcPct val="107000"/>
              </a:lnSpc>
              <a:spcBef>
                <a:spcPts val="0"/>
              </a:spcBef>
              <a:spcAft>
                <a:spcPts val="0"/>
              </a:spcAft>
              <a:buNone/>
            </a:pPr>
            <a:r>
              <a:rPr lang="en">
                <a:solidFill>
                  <a:srgbClr val="141414"/>
                </a:solidFill>
              </a:rPr>
              <a:t>244 CMR 8.00, Board of Registration in Nursing: Licensure Requirements </a:t>
            </a:r>
            <a:r>
              <a:rPr lang="en" u="sng">
                <a:solidFill>
                  <a:schemeClr val="hlink"/>
                </a:solidFill>
                <a:hlinkClick r:id="rId3"/>
              </a:rPr>
              <a:t>https://www.mass.gov/doc/244-cmr-8-licensure-requirements/download </a:t>
            </a:r>
            <a:endParaRPr/>
          </a:p>
          <a:p>
            <a:pPr marL="0" lvl="0" indent="0" algn="l" rtl="0">
              <a:lnSpc>
                <a:spcPct val="107000"/>
              </a:lnSpc>
              <a:spcBef>
                <a:spcPts val="0"/>
              </a:spcBef>
              <a:spcAft>
                <a:spcPts val="900"/>
              </a:spcAft>
              <a:buNone/>
            </a:pPr>
            <a:r>
              <a:rPr lang="en"/>
              <a:t>National Council of State Boards of Nursing, </a:t>
            </a:r>
            <a:r>
              <a:rPr lang="en" i="1"/>
              <a:t>Nurse Licensure Compact </a:t>
            </a:r>
            <a:r>
              <a:rPr lang="en" u="sng">
                <a:solidFill>
                  <a:schemeClr val="hlink"/>
                </a:solidFill>
                <a:hlinkClick r:id="rId4"/>
              </a:rPr>
              <a:t>https://www.ncsbn.org/nurse-licensure-compact.htm</a:t>
            </a:r>
            <a:r>
              <a:rPr lang="en"/>
              <a:t>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0"/>
        <p:cNvGrpSpPr/>
        <p:nvPr/>
      </p:nvGrpSpPr>
      <p:grpSpPr>
        <a:xfrm>
          <a:off x="0" y="0"/>
          <a:ext cx="0" cy="0"/>
          <a:chOff x="0" y="0"/>
          <a:chExt cx="0" cy="0"/>
        </a:xfrm>
      </p:grpSpPr>
      <p:sp>
        <p:nvSpPr>
          <p:cNvPr id="481" name="Google Shape;481;g100eb6e7526_1_7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2" name="Google Shape;482;g100eb6e7526_1_7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a:t>Sources:</a:t>
            </a:r>
            <a:endParaRPr/>
          </a:p>
          <a:p>
            <a:pPr marL="0" lvl="0" indent="0" algn="l" rtl="0">
              <a:lnSpc>
                <a:spcPct val="100000"/>
              </a:lnSpc>
              <a:spcBef>
                <a:spcPts val="0"/>
              </a:spcBef>
              <a:spcAft>
                <a:spcPts val="0"/>
              </a:spcAft>
              <a:buClr>
                <a:schemeClr val="dk1"/>
              </a:buClr>
              <a:buSzPts val="1100"/>
              <a:buFont typeface="Arial"/>
              <a:buNone/>
            </a:pPr>
            <a:r>
              <a:rPr lang="en"/>
              <a:t>California Board of Nursing, Licensure by Endorsement </a:t>
            </a:r>
            <a:r>
              <a:rPr lang="en" u="sng">
                <a:solidFill>
                  <a:schemeClr val="hlink"/>
                </a:solidFill>
                <a:hlinkClick r:id="rId3"/>
              </a:rPr>
              <a:t>https://www.rn.ca.gov/applicants/lic-end.shtml</a:t>
            </a:r>
            <a:r>
              <a:rPr lang="en"/>
              <a:t> </a:t>
            </a:r>
            <a:endParaRPr/>
          </a:p>
          <a:p>
            <a:pPr marL="0" lvl="0" indent="0" algn="l" rtl="0">
              <a:lnSpc>
                <a:spcPct val="100000"/>
              </a:lnSpc>
              <a:spcBef>
                <a:spcPts val="0"/>
              </a:spcBef>
              <a:spcAft>
                <a:spcPts val="0"/>
              </a:spcAft>
              <a:buClr>
                <a:schemeClr val="dk1"/>
              </a:buClr>
              <a:buSzPts val="1100"/>
              <a:buFont typeface="Arial"/>
              <a:buNone/>
            </a:pPr>
            <a:r>
              <a:rPr lang="en"/>
              <a:t>Florida Board of Nursing, Licensed Practical Nurse &amp; Registered Nurse by Endorsement, </a:t>
            </a:r>
            <a:r>
              <a:rPr lang="en" u="sng">
                <a:solidFill>
                  <a:schemeClr val="hlink"/>
                </a:solidFill>
                <a:hlinkClick r:id="rId4"/>
              </a:rPr>
              <a:t>https://floridasnursing.gov/licensing/licensed-practical-nurse-registered-nurse-by-endorsement</a:t>
            </a:r>
            <a:r>
              <a:rPr lang="en"/>
              <a:t> </a:t>
            </a:r>
            <a:endParaRPr/>
          </a:p>
          <a:p>
            <a:pPr marL="0" lvl="0" indent="0" algn="l" rtl="0">
              <a:lnSpc>
                <a:spcPct val="100000"/>
              </a:lnSpc>
              <a:spcBef>
                <a:spcPts val="0"/>
              </a:spcBef>
              <a:spcAft>
                <a:spcPts val="0"/>
              </a:spcAft>
              <a:buClr>
                <a:schemeClr val="dk1"/>
              </a:buClr>
              <a:buSzPts val="1100"/>
              <a:buFont typeface="Arial"/>
              <a:buNone/>
            </a:pPr>
            <a:r>
              <a:rPr lang="en"/>
              <a:t>Washington Board of Nursing, Registered Nurse or Licensed Practical Nurse Trained Outside the United States: Licensure Requirements </a:t>
            </a:r>
            <a:r>
              <a:rPr lang="en" u="sng">
                <a:solidFill>
                  <a:schemeClr val="hlink"/>
                </a:solidFill>
                <a:hlinkClick r:id="rId5"/>
              </a:rPr>
              <a:t>https://www.doh.wa.gov/Portals/1/Documents/6000/669423.pdf</a:t>
            </a:r>
            <a:r>
              <a:rPr lang="en"/>
              <a:t>   </a:t>
            </a:r>
            <a:endParaRPr/>
          </a:p>
          <a:p>
            <a:pPr marL="0" lvl="0" indent="0" algn="l" rtl="0">
              <a:lnSpc>
                <a:spcPct val="100000"/>
              </a:lnSpc>
              <a:spcBef>
                <a:spcPts val="0"/>
              </a:spcBef>
              <a:spcAft>
                <a:spcPts val="0"/>
              </a:spcAft>
              <a:buNone/>
            </a:pPr>
            <a:r>
              <a:rPr lang="en"/>
              <a:t>Texas Board of Nursing, Licensure - Endorsement Information </a:t>
            </a:r>
            <a:r>
              <a:rPr lang="en" u="sng">
                <a:solidFill>
                  <a:schemeClr val="hlink"/>
                </a:solidFill>
                <a:hlinkClick r:id="rId6"/>
              </a:rPr>
              <a:t>https://www.bon.texas.gov/licensure_endorsement.asp</a:t>
            </a:r>
            <a:r>
              <a:rPr lang="en"/>
              <a:t> </a:t>
            </a:r>
            <a:endParaRPr/>
          </a:p>
          <a:p>
            <a:pPr marL="0" lvl="0" indent="0" algn="l" rtl="0">
              <a:lnSpc>
                <a:spcPct val="100000"/>
              </a:lnSpc>
              <a:spcBef>
                <a:spcPts val="0"/>
              </a:spcBef>
              <a:spcAft>
                <a:spcPts val="0"/>
              </a:spcAft>
              <a:buNone/>
            </a:pPr>
            <a:r>
              <a:rPr lang="en"/>
              <a:t>Commonwealth of Massachusetts Health Policy Commission, </a:t>
            </a:r>
            <a:r>
              <a:rPr lang="en" i="1"/>
              <a:t>Evaluation of the Commonwealth’s Entry into the Nurse Licensure Compact: Report to the Massachusetts Legislature </a:t>
            </a:r>
            <a:r>
              <a:rPr lang="en"/>
              <a:t>(May 2021) </a:t>
            </a:r>
            <a:r>
              <a:rPr lang="en" u="sng">
                <a:solidFill>
                  <a:schemeClr val="hlink"/>
                </a:solidFill>
                <a:hlinkClick r:id="rId7"/>
              </a:rPr>
              <a:t>https://archives.lib.state.ma.us/bitstream/handle/2452/844357/on1252307407.pdf</a:t>
            </a:r>
            <a:r>
              <a:rPr lang="en"/>
              <a:t> </a:t>
            </a:r>
            <a:endParaRPr/>
          </a:p>
          <a:p>
            <a:pPr marL="0" lvl="0" indent="0" algn="l" rtl="0">
              <a:lnSpc>
                <a:spcPct val="100000"/>
              </a:lnSpc>
              <a:spcBef>
                <a:spcPts val="0"/>
              </a:spcBef>
              <a:spcAft>
                <a:spcPts val="0"/>
              </a:spcAft>
              <a:buNone/>
            </a:pPr>
            <a:endParaRPr/>
          </a:p>
          <a:p>
            <a:pPr marL="0" lvl="0" indent="0" algn="l" rtl="0">
              <a:lnSpc>
                <a:spcPct val="100000"/>
              </a:lnSpc>
              <a:spcBef>
                <a:spcPts val="0"/>
              </a:spcBef>
              <a:spcAft>
                <a:spcPts val="0"/>
              </a:spcAft>
              <a:buClr>
                <a:schemeClr val="dk1"/>
              </a:buClr>
              <a:buSzPts val="1100"/>
              <a:buFont typeface="Arial"/>
              <a:buNone/>
            </a:pPr>
            <a:endParaRPr/>
          </a:p>
          <a:p>
            <a:pPr marL="0" lvl="0" indent="0" algn="l" rtl="0">
              <a:lnSpc>
                <a:spcPct val="100000"/>
              </a:lnSpc>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4CBBDB-52D0-FE4C-8729-D7393D454E10}" type="slidenum">
              <a:rPr lang="en-US" smtClean="0"/>
              <a:t>26</a:t>
            </a:fld>
            <a:endParaRPr lang="en-US" dirty="0"/>
          </a:p>
        </p:txBody>
      </p:sp>
    </p:spTree>
    <p:extLst>
      <p:ext uri="{BB962C8B-B14F-4D97-AF65-F5344CB8AC3E}">
        <p14:creationId xmlns:p14="http://schemas.microsoft.com/office/powerpoint/2010/main" val="236318116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Sources:</a:t>
            </a:r>
          </a:p>
          <a:p>
            <a:pPr marL="0" lvl="0" indent="0" algn="l" rtl="0">
              <a:spcBef>
                <a:spcPts val="0"/>
              </a:spcBef>
              <a:spcAft>
                <a:spcPts val="0"/>
              </a:spcAft>
              <a:buNone/>
            </a:pPr>
            <a:r>
              <a:rPr lang="en-US" dirty="0"/>
              <a:t>American Dental Association, Licensing for International Dentists, </a:t>
            </a:r>
            <a:r>
              <a:rPr lang="en-US" u="sng" dirty="0">
                <a:solidFill>
                  <a:schemeClr val="hlink"/>
                </a:solidFill>
                <a:hlinkClick r:id="rId3"/>
              </a:rPr>
              <a:t>https://www.ada.org/resources/licensure/licensure-for-the-international-dentists</a:t>
            </a:r>
            <a:r>
              <a:rPr lang="en-US" dirty="0"/>
              <a:t> </a:t>
            </a:r>
          </a:p>
          <a:p>
            <a:pPr marL="0" lvl="0" indent="0" algn="l" rtl="0">
              <a:spcBef>
                <a:spcPts val="0"/>
              </a:spcBef>
              <a:spcAft>
                <a:spcPts val="0"/>
              </a:spcAft>
              <a:buNone/>
            </a:pPr>
            <a:r>
              <a:rPr lang="en-US" dirty="0"/>
              <a:t>234 CMR 4.03, </a:t>
            </a:r>
            <a:r>
              <a:rPr lang="en-US" dirty="0">
                <a:solidFill>
                  <a:srgbClr val="212529"/>
                </a:solidFill>
                <a:highlight>
                  <a:srgbClr val="FAFAFA"/>
                </a:highlight>
              </a:rPr>
              <a:t>Initial Dentist Licensure by Examination </a:t>
            </a:r>
            <a:r>
              <a:rPr lang="en-US" u="sng" dirty="0">
                <a:solidFill>
                  <a:schemeClr val="hlink"/>
                </a:solidFill>
                <a:highlight>
                  <a:srgbClr val="FAFAFA"/>
                </a:highlight>
                <a:hlinkClick r:id="rId4"/>
              </a:rPr>
              <a:t>https://www.mass.gov/files/documents/2017/10/06/234cmr4.pdf</a:t>
            </a:r>
            <a:r>
              <a:rPr lang="en-US" dirty="0">
                <a:solidFill>
                  <a:srgbClr val="212529"/>
                </a:solidFill>
                <a:highlight>
                  <a:srgbClr val="FAFAFA"/>
                </a:highlight>
              </a:rPr>
              <a:t> </a:t>
            </a:r>
            <a:endParaRPr lang="en-US" dirty="0"/>
          </a:p>
          <a:p>
            <a:pPr marL="0" lvl="0" indent="0" algn="l" rtl="0">
              <a:spcBef>
                <a:spcPts val="0"/>
              </a:spcBef>
              <a:spcAft>
                <a:spcPts val="0"/>
              </a:spcAft>
              <a:buNone/>
            </a:pPr>
            <a:r>
              <a:rPr lang="en-US" dirty="0">
                <a:solidFill>
                  <a:schemeClr val="dk1"/>
                </a:solidFill>
              </a:rPr>
              <a:t>American Dental Association, Search for Dental Programs </a:t>
            </a:r>
            <a:r>
              <a:rPr lang="en-US" u="sng" dirty="0">
                <a:solidFill>
                  <a:schemeClr val="hlink"/>
                </a:solidFill>
                <a:hlinkClick r:id="rId5"/>
              </a:rPr>
              <a:t>https://coda.ada.org/en/find-a-program/search-dental-programs</a:t>
            </a:r>
            <a:r>
              <a:rPr lang="en-US" dirty="0">
                <a:solidFill>
                  <a:schemeClr val="dk1"/>
                </a:solidFill>
              </a:rPr>
              <a:t> </a:t>
            </a:r>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27</a:t>
            </a:fld>
            <a:endParaRPr lang="en-US" dirty="0"/>
          </a:p>
        </p:txBody>
      </p:sp>
    </p:spTree>
    <p:extLst>
      <p:ext uri="{BB962C8B-B14F-4D97-AF65-F5344CB8AC3E}">
        <p14:creationId xmlns:p14="http://schemas.microsoft.com/office/powerpoint/2010/main" val="232262341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None/>
            </a:pPr>
            <a:r>
              <a:rPr lang="en-US" dirty="0"/>
              <a:t>Sources:</a:t>
            </a:r>
          </a:p>
          <a:p>
            <a:pPr marL="0" lvl="0" indent="0" algn="l" rtl="0">
              <a:spcBef>
                <a:spcPts val="0"/>
              </a:spcBef>
              <a:spcAft>
                <a:spcPts val="0"/>
              </a:spcAft>
              <a:buNone/>
            </a:pPr>
            <a:r>
              <a:rPr lang="en-US" dirty="0"/>
              <a:t>Maine LD 1660 (2021), </a:t>
            </a:r>
            <a:r>
              <a:rPr lang="en-US" dirty="0">
                <a:solidFill>
                  <a:srgbClr val="222222"/>
                </a:solidFill>
                <a:highlight>
                  <a:srgbClr val="FFFFFF"/>
                </a:highlight>
              </a:rPr>
              <a:t>An Act To Modify Dental Licensure Requirements To Consider Credentialed Individuals from Other Jurisdictions </a:t>
            </a:r>
            <a:r>
              <a:rPr lang="en-US" u="sng" dirty="0">
                <a:solidFill>
                  <a:schemeClr val="hlink"/>
                </a:solidFill>
                <a:highlight>
                  <a:srgbClr val="FFFFFF"/>
                </a:highlight>
                <a:hlinkClick r:id="rId3"/>
              </a:rPr>
              <a:t>https://www.mainelegislature.org/legis/bills/display_ps.asp?paper=HP1231&amp;snum=130&amp;PID=0</a:t>
            </a:r>
            <a:r>
              <a:rPr lang="en-US" dirty="0">
                <a:solidFill>
                  <a:srgbClr val="222222"/>
                </a:solidFill>
                <a:highlight>
                  <a:srgbClr val="FFFFFF"/>
                </a:highlight>
              </a:rPr>
              <a:t> </a:t>
            </a:r>
          </a:p>
          <a:p>
            <a:pPr marL="0" lvl="0" indent="0" algn="l" rtl="0">
              <a:spcBef>
                <a:spcPts val="0"/>
              </a:spcBef>
              <a:spcAft>
                <a:spcPts val="0"/>
              </a:spcAft>
              <a:buNone/>
            </a:pPr>
            <a:r>
              <a:rPr lang="en-US" dirty="0">
                <a:solidFill>
                  <a:srgbClr val="222222"/>
                </a:solidFill>
                <a:highlight>
                  <a:srgbClr val="FFFFFF"/>
                </a:highlight>
              </a:rPr>
              <a:t>Utah SB 92 (2015), Dental Practice Act Amendments </a:t>
            </a:r>
            <a:r>
              <a:rPr lang="en-US" u="sng" dirty="0">
                <a:solidFill>
                  <a:schemeClr val="hlink"/>
                </a:solidFill>
                <a:highlight>
                  <a:srgbClr val="FFFFFF"/>
                </a:highlight>
                <a:hlinkClick r:id="rId4"/>
              </a:rPr>
              <a:t>https://le.utah.gov/~2015/bills/static/SB0092.html</a:t>
            </a:r>
            <a:r>
              <a:rPr lang="en-US" dirty="0">
                <a:solidFill>
                  <a:srgbClr val="222222"/>
                </a:solidFill>
                <a:highlight>
                  <a:srgbClr val="FFFFFF"/>
                </a:highlight>
              </a:rPr>
              <a:t> </a:t>
            </a:r>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28</a:t>
            </a:fld>
            <a:endParaRPr lang="en-US" dirty="0"/>
          </a:p>
        </p:txBody>
      </p:sp>
    </p:spTree>
    <p:extLst>
      <p:ext uri="{BB962C8B-B14F-4D97-AF65-F5344CB8AC3E}">
        <p14:creationId xmlns:p14="http://schemas.microsoft.com/office/powerpoint/2010/main" val="89890220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4CBBDB-52D0-FE4C-8729-D7393D454E10}" type="slidenum">
              <a:rPr lang="en-US" smtClean="0"/>
              <a:t>29</a:t>
            </a:fld>
            <a:endParaRPr lang="en-US" dirty="0"/>
          </a:p>
        </p:txBody>
      </p:sp>
    </p:spTree>
    <p:extLst>
      <p:ext uri="{BB962C8B-B14F-4D97-AF65-F5344CB8AC3E}">
        <p14:creationId xmlns:p14="http://schemas.microsoft.com/office/powerpoint/2010/main" val="14737127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666A00B-8F32-4C58-AE5D-E5C374E71ADD}" type="slidenum">
              <a:rPr lang="en-US" altLang="en-US" smtClean="0"/>
              <a:pPr>
                <a:defRPr/>
              </a:pPr>
              <a:t>3</a:t>
            </a:fld>
            <a:endParaRPr lang="en-US" altLang="en-US" dirty="0"/>
          </a:p>
        </p:txBody>
      </p:sp>
    </p:spTree>
    <p:extLst>
      <p:ext uri="{BB962C8B-B14F-4D97-AF65-F5344CB8AC3E}">
        <p14:creationId xmlns:p14="http://schemas.microsoft.com/office/powerpoint/2010/main" val="171459654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8"/>
        <p:cNvGrpSpPr/>
        <p:nvPr/>
      </p:nvGrpSpPr>
      <p:grpSpPr>
        <a:xfrm>
          <a:off x="0" y="0"/>
          <a:ext cx="0" cy="0"/>
          <a:chOff x="0" y="0"/>
          <a:chExt cx="0" cy="0"/>
        </a:xfrm>
      </p:grpSpPr>
      <p:sp>
        <p:nvSpPr>
          <p:cNvPr id="509" name="Google Shape;509;g1010ccc6eb6_0_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10" name="Google Shape;510;g1010ccc6eb6_0_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4"/>
        <p:cNvGrpSpPr/>
        <p:nvPr/>
      </p:nvGrpSpPr>
      <p:grpSpPr>
        <a:xfrm>
          <a:off x="0" y="0"/>
          <a:ext cx="0" cy="0"/>
          <a:chOff x="0" y="0"/>
          <a:chExt cx="0" cy="0"/>
        </a:xfrm>
      </p:grpSpPr>
      <p:sp>
        <p:nvSpPr>
          <p:cNvPr id="515" name="Google Shape;515;g1010ccc6eb6_0_5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16" name="Google Shape;516;g1010ccc6eb6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0"/>
        <p:cNvGrpSpPr/>
        <p:nvPr/>
      </p:nvGrpSpPr>
      <p:grpSpPr>
        <a:xfrm>
          <a:off x="0" y="0"/>
          <a:ext cx="0" cy="0"/>
          <a:chOff x="0" y="0"/>
          <a:chExt cx="0" cy="0"/>
        </a:xfrm>
      </p:grpSpPr>
      <p:sp>
        <p:nvSpPr>
          <p:cNvPr id="521" name="Google Shape;521;g101231e1235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2" name="Google Shape;522;g101231e1235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7"/>
        <p:cNvGrpSpPr/>
        <p:nvPr/>
      </p:nvGrpSpPr>
      <p:grpSpPr>
        <a:xfrm>
          <a:off x="0" y="0"/>
          <a:ext cx="0" cy="0"/>
          <a:chOff x="0" y="0"/>
          <a:chExt cx="0" cy="0"/>
        </a:xfrm>
      </p:grpSpPr>
      <p:sp>
        <p:nvSpPr>
          <p:cNvPr id="528" name="Google Shape;528;g101231e1235_0_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9" name="Google Shape;529;g101231e1235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3"/>
        <p:cNvGrpSpPr/>
        <p:nvPr/>
      </p:nvGrpSpPr>
      <p:grpSpPr>
        <a:xfrm>
          <a:off x="0" y="0"/>
          <a:ext cx="0" cy="0"/>
          <a:chOff x="0" y="0"/>
          <a:chExt cx="0" cy="0"/>
        </a:xfrm>
      </p:grpSpPr>
      <p:sp>
        <p:nvSpPr>
          <p:cNvPr id="534" name="Google Shape;534;g101231e1235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5" name="Google Shape;535;g101231e1235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9"/>
        <p:cNvGrpSpPr/>
        <p:nvPr/>
      </p:nvGrpSpPr>
      <p:grpSpPr>
        <a:xfrm>
          <a:off x="0" y="0"/>
          <a:ext cx="0" cy="0"/>
          <a:chOff x="0" y="0"/>
          <a:chExt cx="0" cy="0"/>
        </a:xfrm>
      </p:grpSpPr>
      <p:sp>
        <p:nvSpPr>
          <p:cNvPr id="540" name="Google Shape;540;gfc30c11b12_4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1" name="Google Shape;541;gfc30c11b12_4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a:t>Office of Global Michigan, </a:t>
            </a:r>
            <a:r>
              <a:rPr lang="en" u="sng">
                <a:solidFill>
                  <a:schemeClr val="hlink"/>
                </a:solidFill>
                <a:hlinkClick r:id="rId3"/>
              </a:rPr>
              <a:t>https://www.michigan.gov/ogm/0,9597,7-394-93230_93415---,00.html</a:t>
            </a:r>
            <a:endParaRPr/>
          </a:p>
          <a:p>
            <a:pPr marL="0" lvl="0" indent="0" algn="l" rtl="0">
              <a:lnSpc>
                <a:spcPct val="100000"/>
              </a:lnSpc>
              <a:spcBef>
                <a:spcPts val="0"/>
              </a:spcBef>
              <a:spcAft>
                <a:spcPts val="0"/>
              </a:spcAft>
              <a:buNone/>
            </a:pPr>
            <a:r>
              <a:rPr lang="en"/>
              <a:t>Michigan Department of Licensing and Regulatory Affairs, An Online Resource for Skilled Immigrants </a:t>
            </a:r>
            <a:r>
              <a:rPr lang="en" u="sng">
                <a:solidFill>
                  <a:schemeClr val="hlink"/>
                </a:solidFill>
                <a:hlinkClick r:id="rId4"/>
              </a:rPr>
              <a:t>https://www.michigan.gov/lara/0,4601,7-154-10573_68301---,00.html</a:t>
            </a:r>
            <a:endParaRPr/>
          </a:p>
          <a:p>
            <a:pPr marL="0" lvl="0" indent="0" algn="l" rtl="0">
              <a:lnSpc>
                <a:spcPct val="100000"/>
              </a:lnSpc>
              <a:spcBef>
                <a:spcPts val="0"/>
              </a:spcBef>
              <a:spcAft>
                <a:spcPts val="0"/>
              </a:spcAft>
              <a:buNone/>
            </a:pPr>
            <a:r>
              <a:rPr lang="en"/>
              <a:t>Maryland Skilled Immigrant Taskforce, Maryland Department of Labor </a:t>
            </a:r>
            <a:r>
              <a:rPr lang="en" u="sng">
                <a:solidFill>
                  <a:schemeClr val="hlink"/>
                </a:solidFill>
                <a:hlinkClick r:id="rId5"/>
              </a:rPr>
              <a:t>https://www.dllr.state.md.us/employment/skilledimmigrant.shtml</a:t>
            </a:r>
            <a:r>
              <a:rPr lang="en"/>
              <a:t> </a:t>
            </a:r>
            <a:endParaRPr/>
          </a:p>
          <a:p>
            <a:pPr marL="0" lvl="0" indent="0" algn="l" rtl="0">
              <a:lnSpc>
                <a:spcPct val="100000"/>
              </a:lnSpc>
              <a:spcBef>
                <a:spcPts val="0"/>
              </a:spcBef>
              <a:spcAft>
                <a:spcPts val="0"/>
              </a:spcAft>
              <a:buNone/>
            </a:pPr>
            <a:r>
              <a:rPr lang="en"/>
              <a:t>Ohio Department of Higher Education, Information for New Americans, </a:t>
            </a:r>
            <a:r>
              <a:rPr lang="en" u="sng">
                <a:solidFill>
                  <a:schemeClr val="hlink"/>
                </a:solidFill>
                <a:hlinkClick r:id="rId6"/>
              </a:rPr>
              <a:t>https://www.ohiohighered.org/students/new-americans</a:t>
            </a:r>
            <a:r>
              <a:rPr lang="en"/>
              <a:t> </a:t>
            </a:r>
            <a:endParaRPr/>
          </a:p>
          <a:p>
            <a:pPr marL="0" lvl="0" indent="0" algn="l" rtl="0">
              <a:lnSpc>
                <a:spcPct val="100000"/>
              </a:lnSpc>
              <a:spcBef>
                <a:spcPts val="0"/>
              </a:spcBef>
              <a:spcAft>
                <a:spcPts val="0"/>
              </a:spcAft>
              <a:buNone/>
            </a:pPr>
            <a:r>
              <a:rPr lang="en"/>
              <a:t>New Mainers Resource Center, Credential Evaluations and Professional LIcensing, </a:t>
            </a:r>
            <a:r>
              <a:rPr lang="en" u="sng">
                <a:solidFill>
                  <a:schemeClr val="hlink"/>
                </a:solidFill>
                <a:hlinkClick r:id="rId7"/>
              </a:rPr>
              <a:t>https://nmrcmaine.org/credential-evaluations-and-professional-licensing</a:t>
            </a:r>
            <a:r>
              <a:rPr lang="en"/>
              <a:t> </a:t>
            </a:r>
            <a:endParaRPr/>
          </a:p>
          <a:p>
            <a:pPr marL="0" lvl="0" indent="0" algn="l" rtl="0">
              <a:lnSpc>
                <a:spcPct val="100000"/>
              </a:lnSpc>
              <a:spcBef>
                <a:spcPts val="0"/>
              </a:spcBef>
              <a:spcAft>
                <a:spcPts val="0"/>
              </a:spcAft>
              <a:buNone/>
            </a:pPr>
            <a:r>
              <a:rPr lang="en"/>
              <a:t>The Welcoming Center, Philadelphia PA, </a:t>
            </a:r>
            <a:r>
              <a:rPr lang="en" u="sng">
                <a:solidFill>
                  <a:schemeClr val="hlink"/>
                </a:solidFill>
                <a:hlinkClick r:id="rId8"/>
              </a:rPr>
              <a:t>https://welcomingcenter.org/publications/#1495053415274-a18a426f-0701</a:t>
            </a:r>
            <a:r>
              <a:rPr lang="en"/>
              <a:t> </a:t>
            </a: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36</a:t>
            </a:fld>
            <a:endParaRPr lang="en-US" dirty="0"/>
          </a:p>
        </p:txBody>
      </p:sp>
    </p:spTree>
    <p:extLst>
      <p:ext uri="{BB962C8B-B14F-4D97-AF65-F5344CB8AC3E}">
        <p14:creationId xmlns:p14="http://schemas.microsoft.com/office/powerpoint/2010/main" val="74027814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37</a:t>
            </a:fld>
            <a:endParaRPr lang="en-US" dirty="0"/>
          </a:p>
        </p:txBody>
      </p:sp>
    </p:spTree>
    <p:extLst>
      <p:ext uri="{BB962C8B-B14F-4D97-AF65-F5344CB8AC3E}">
        <p14:creationId xmlns:p14="http://schemas.microsoft.com/office/powerpoint/2010/main" val="287892844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4CBBDB-52D0-FE4C-8729-D7393D454E10}" type="slidenum">
              <a:rPr lang="en-US" smtClean="0"/>
              <a:t>38</a:t>
            </a:fld>
            <a:endParaRPr lang="en-US" dirty="0"/>
          </a:p>
        </p:txBody>
      </p:sp>
    </p:spTree>
    <p:extLst>
      <p:ext uri="{BB962C8B-B14F-4D97-AF65-F5344CB8AC3E}">
        <p14:creationId xmlns:p14="http://schemas.microsoft.com/office/powerpoint/2010/main" val="30105982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4CBBDB-52D0-FE4C-8729-D7393D454E10}" type="slidenum">
              <a:rPr lang="en-US" smtClean="0"/>
              <a:t>4</a:t>
            </a:fld>
            <a:endParaRPr lang="en-US" dirty="0"/>
          </a:p>
        </p:txBody>
      </p:sp>
    </p:spTree>
    <p:extLst>
      <p:ext uri="{BB962C8B-B14F-4D97-AF65-F5344CB8AC3E}">
        <p14:creationId xmlns:p14="http://schemas.microsoft.com/office/powerpoint/2010/main" val="29072427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5</a:t>
            </a:fld>
            <a:endParaRPr lang="en-US" dirty="0"/>
          </a:p>
        </p:txBody>
      </p:sp>
    </p:spTree>
    <p:extLst>
      <p:ext uri="{BB962C8B-B14F-4D97-AF65-F5344CB8AC3E}">
        <p14:creationId xmlns:p14="http://schemas.microsoft.com/office/powerpoint/2010/main" val="26264270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4CBBDB-52D0-FE4C-8729-D7393D454E10}" type="slidenum">
              <a:rPr lang="en-US" smtClean="0"/>
              <a:t>6</a:t>
            </a:fld>
            <a:endParaRPr lang="en-US" dirty="0"/>
          </a:p>
        </p:txBody>
      </p:sp>
    </p:spTree>
    <p:extLst>
      <p:ext uri="{BB962C8B-B14F-4D97-AF65-F5344CB8AC3E}">
        <p14:creationId xmlns:p14="http://schemas.microsoft.com/office/powerpoint/2010/main" val="4618272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Sources: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Task Force on Foreign-Trained Physicians Minnesota Department of Health, </a:t>
            </a:r>
            <a:r>
              <a:rPr lang="en-US" sz="1200" i="1" kern="1200" dirty="0">
                <a:solidFill>
                  <a:schemeClr val="tx1"/>
                </a:solidFill>
                <a:effectLst/>
                <a:latin typeface="+mn-lt"/>
                <a:ea typeface="+mn-ea"/>
                <a:cs typeface="+mn-cs"/>
              </a:rPr>
              <a:t>Report to the Minnesota Legislature 2015 </a:t>
            </a:r>
            <a:r>
              <a:rPr lang="en-US" sz="1200" kern="1200" dirty="0">
                <a:solidFill>
                  <a:schemeClr val="tx1"/>
                </a:solidFill>
                <a:effectLst/>
                <a:latin typeface="+mn-lt"/>
                <a:ea typeface="+mn-ea"/>
                <a:cs typeface="+mn-cs"/>
              </a:rPr>
              <a:t>(January 2015) </a:t>
            </a:r>
            <a:r>
              <a:rPr lang="en-US" sz="1200" u="sng" kern="1200" dirty="0">
                <a:solidFill>
                  <a:schemeClr val="tx1"/>
                </a:solidFill>
                <a:effectLst/>
                <a:latin typeface="+mn-lt"/>
                <a:ea typeface="+mn-ea"/>
                <a:cs typeface="+mn-cs"/>
                <a:hlinkClick r:id="rId3"/>
              </a:rPr>
              <a:t>https://www.house.leg.state.mn.us/comm/docs/4b9e077a-bf0b-4b9e-bc66-83ab8ce2dda2.pdf</a:t>
            </a:r>
            <a:r>
              <a:rPr lang="en-US" sz="1200" kern="1200" dirty="0">
                <a:solidFill>
                  <a:schemeClr val="tx1"/>
                </a:solidFill>
                <a:effectLst/>
                <a:latin typeface="+mn-lt"/>
                <a:ea typeface="+mn-ea"/>
                <a:cs typeface="+mn-cs"/>
              </a:rPr>
              <a:t> </a:t>
            </a:r>
            <a:endParaRPr lang="en-US" dirty="0"/>
          </a:p>
          <a:p>
            <a:r>
              <a:rPr lang="en-US" sz="1200" kern="1200" dirty="0">
                <a:solidFill>
                  <a:schemeClr val="tx1"/>
                </a:solidFill>
                <a:effectLst/>
                <a:latin typeface="+mn-lt"/>
                <a:ea typeface="+mn-ea"/>
                <a:cs typeface="+mn-cs"/>
              </a:rPr>
              <a:t>Board of Registration in Medicine, Physician Licensing Fees and Eligibility Requirements (ND), </a:t>
            </a:r>
            <a:r>
              <a:rPr lang="en-US" sz="1200" u="sng" kern="1200" dirty="0">
                <a:solidFill>
                  <a:schemeClr val="tx1"/>
                </a:solidFill>
                <a:effectLst/>
                <a:latin typeface="+mn-lt"/>
                <a:ea typeface="+mn-ea"/>
                <a:cs typeface="+mn-cs"/>
                <a:hlinkClick r:id="rId4"/>
              </a:rPr>
              <a:t>https://www.mass.gov/service-details/physician-licensing-fees-and-eligibility-requirements</a:t>
            </a:r>
            <a:r>
              <a:rPr lang="en-US" dirty="0">
                <a:effectLst/>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effectLst/>
                <a:latin typeface="Calibri" panose="020F0502020204030204" pitchFamily="34" charset="0"/>
                <a:ea typeface="Calibri" panose="020F0502020204030204" pitchFamily="34" charset="0"/>
                <a:cs typeface="Calibri" panose="020F0502020204030204" pitchFamily="34" charset="0"/>
              </a:rPr>
              <a:t>Governor’s Advisory Council for Refugees and Immigrants (GACRI), </a:t>
            </a:r>
            <a:r>
              <a:rPr lang="en-US" sz="1200" i="1">
                <a:effectLst/>
                <a:latin typeface="Calibri" panose="020F0502020204030204" pitchFamily="34" charset="0"/>
                <a:ea typeface="Calibri" panose="020F0502020204030204" pitchFamily="34" charset="0"/>
                <a:cs typeface="Calibri" panose="020F0502020204030204" pitchFamily="34" charset="0"/>
              </a:rPr>
              <a:t>Rx for Strengthening Massachusetts’ Economy and Healthcare System</a:t>
            </a:r>
            <a:r>
              <a:rPr lang="en-US" sz="1200">
                <a:effectLst/>
                <a:latin typeface="Calibri" panose="020F0502020204030204" pitchFamily="34" charset="0"/>
                <a:ea typeface="Calibri" panose="020F0502020204030204" pitchFamily="34" charset="0"/>
                <a:cs typeface="Calibri" panose="020F0502020204030204" pitchFamily="34" charset="0"/>
              </a:rPr>
              <a:t> (2014) </a:t>
            </a:r>
            <a:r>
              <a:rPr lang="en-US" sz="1200">
                <a:solidFill>
                  <a:srgbClr val="1155CC"/>
                </a:solidFill>
                <a:effectLst/>
                <a:latin typeface="Calibri" panose="020F0502020204030204" pitchFamily="34" charset="0"/>
                <a:ea typeface="Calibri" panose="020F0502020204030204" pitchFamily="34" charset="0"/>
                <a:cs typeface="Calibri" panose="020F0502020204030204" pitchFamily="34" charset="0"/>
                <a:hlinkClick r:id="rId5"/>
              </a:rPr>
              <a:t>https://www.immigrationresearch.org/system/files/gac_task_force_report-final-12.18.14.compressed.pdf</a:t>
            </a:r>
            <a:r>
              <a:rPr lang="en-US" sz="1200">
                <a:effectLst/>
                <a:latin typeface="Calibri" panose="020F0502020204030204" pitchFamily="34" charset="0"/>
                <a:ea typeface="Calibri" panose="020F0502020204030204" pitchFamily="34" charset="0"/>
                <a:cs typeface="Calibri" panose="020F0502020204030204" pitchFamily="34" charset="0"/>
              </a:rPr>
              <a:t> </a:t>
            </a:r>
          </a:p>
        </p:txBody>
      </p:sp>
      <p:sp>
        <p:nvSpPr>
          <p:cNvPr id="4" name="Slide Number Placeholder 3"/>
          <p:cNvSpPr>
            <a:spLocks noGrp="1"/>
          </p:cNvSpPr>
          <p:nvPr>
            <p:ph type="sldNum" sz="quarter" idx="5"/>
          </p:nvPr>
        </p:nvSpPr>
        <p:spPr/>
        <p:txBody>
          <a:bodyPr/>
          <a:lstStyle/>
          <a:p>
            <a:fld id="{D34CBBDB-52D0-FE4C-8729-D7393D454E10}" type="slidenum">
              <a:rPr lang="en-US" smtClean="0"/>
              <a:t>7</a:t>
            </a:fld>
            <a:endParaRPr lang="en-US" dirty="0"/>
          </a:p>
        </p:txBody>
      </p:sp>
    </p:spTree>
    <p:extLst>
      <p:ext uri="{BB962C8B-B14F-4D97-AF65-F5344CB8AC3E}">
        <p14:creationId xmlns:p14="http://schemas.microsoft.com/office/powerpoint/2010/main" val="26318130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34CBBDB-52D0-FE4C-8729-D7393D454E10}" type="slidenum">
              <a:rPr lang="en-US" smtClean="0"/>
              <a:t>8</a:t>
            </a:fld>
            <a:endParaRPr lang="en-US" dirty="0"/>
          </a:p>
        </p:txBody>
      </p:sp>
    </p:spTree>
    <p:extLst>
      <p:ext uri="{BB962C8B-B14F-4D97-AF65-F5344CB8AC3E}">
        <p14:creationId xmlns:p14="http://schemas.microsoft.com/office/powerpoint/2010/main" val="41883719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Sources: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Task Force on Foreign-Trained Physicians Minnesota Department of Health, </a:t>
            </a:r>
            <a:r>
              <a:rPr lang="en-US" sz="1200" i="1" kern="1200" dirty="0">
                <a:solidFill>
                  <a:schemeClr val="tx1"/>
                </a:solidFill>
                <a:effectLst/>
                <a:latin typeface="+mn-lt"/>
                <a:ea typeface="+mn-ea"/>
                <a:cs typeface="+mn-cs"/>
              </a:rPr>
              <a:t>Report to the Minnesota Legislature 2015 </a:t>
            </a:r>
            <a:r>
              <a:rPr lang="en-US" sz="1200" kern="1200" dirty="0">
                <a:solidFill>
                  <a:schemeClr val="tx1"/>
                </a:solidFill>
                <a:effectLst/>
                <a:latin typeface="+mn-lt"/>
                <a:ea typeface="+mn-ea"/>
                <a:cs typeface="+mn-cs"/>
              </a:rPr>
              <a:t>(January 2015) </a:t>
            </a:r>
            <a:r>
              <a:rPr lang="en-US" sz="1200" u="sng" kern="1200" dirty="0">
                <a:solidFill>
                  <a:schemeClr val="tx1"/>
                </a:solidFill>
                <a:effectLst/>
                <a:latin typeface="+mn-lt"/>
                <a:ea typeface="+mn-ea"/>
                <a:cs typeface="+mn-cs"/>
                <a:hlinkClick r:id="rId3"/>
              </a:rPr>
              <a:t>https://www.house.leg.state.mn.us/comm/docs/4b9e077a-bf0b-4b9e-bc66-83ab8ce2dda2.pdf</a:t>
            </a:r>
            <a:r>
              <a:rPr lang="en-US" sz="1200" kern="1200" dirty="0">
                <a:solidFill>
                  <a:schemeClr val="tx1"/>
                </a:solidFill>
                <a:effectLst/>
                <a:latin typeface="+mn-lt"/>
                <a:ea typeface="+mn-ea"/>
                <a:cs typeface="+mn-cs"/>
              </a:rPr>
              <a:t> </a:t>
            </a:r>
            <a:endParaRPr lang="en-US" dirty="0"/>
          </a:p>
          <a:p>
            <a:r>
              <a:rPr lang="en-US" sz="1200" kern="1200" dirty="0">
                <a:solidFill>
                  <a:schemeClr val="tx1"/>
                </a:solidFill>
                <a:effectLst/>
                <a:latin typeface="+mn-lt"/>
                <a:ea typeface="+mn-ea"/>
                <a:cs typeface="+mn-cs"/>
              </a:rPr>
              <a:t>Board of Registration in Medicine, Physician Licensing Fees and Eligibility Requirements (ND), </a:t>
            </a:r>
            <a:r>
              <a:rPr lang="en-US" sz="1200" u="sng" kern="1200" dirty="0">
                <a:solidFill>
                  <a:schemeClr val="tx1"/>
                </a:solidFill>
                <a:effectLst/>
                <a:latin typeface="+mn-lt"/>
                <a:ea typeface="+mn-ea"/>
                <a:cs typeface="+mn-cs"/>
                <a:hlinkClick r:id="rId4"/>
              </a:rPr>
              <a:t>https://www.mass.gov/service-details/physician-licensing-fees-and-eligibility-requirements</a:t>
            </a:r>
            <a:r>
              <a:rPr lang="en-US" dirty="0">
                <a:effectLst/>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effectLst/>
                <a:latin typeface="Calibri" panose="020F0502020204030204" pitchFamily="34" charset="0"/>
                <a:ea typeface="Calibri" panose="020F0502020204030204" pitchFamily="34" charset="0"/>
                <a:cs typeface="Calibri" panose="020F0502020204030204" pitchFamily="34" charset="0"/>
              </a:rPr>
              <a:t>Governor’s Advisory Council for Refugees and Immigrants (GACRI), </a:t>
            </a:r>
            <a:r>
              <a:rPr lang="en-US" sz="1200" i="1">
                <a:effectLst/>
                <a:latin typeface="Calibri" panose="020F0502020204030204" pitchFamily="34" charset="0"/>
                <a:ea typeface="Calibri" panose="020F0502020204030204" pitchFamily="34" charset="0"/>
                <a:cs typeface="Calibri" panose="020F0502020204030204" pitchFamily="34" charset="0"/>
              </a:rPr>
              <a:t>Rx for Strengthening Massachusetts’ Economy and Healthcare System</a:t>
            </a:r>
            <a:r>
              <a:rPr lang="en-US" sz="1200">
                <a:effectLst/>
                <a:latin typeface="Calibri" panose="020F0502020204030204" pitchFamily="34" charset="0"/>
                <a:ea typeface="Calibri" panose="020F0502020204030204" pitchFamily="34" charset="0"/>
                <a:cs typeface="Calibri" panose="020F0502020204030204" pitchFamily="34" charset="0"/>
              </a:rPr>
              <a:t> (2014) </a:t>
            </a:r>
            <a:r>
              <a:rPr lang="en-US" sz="1200">
                <a:solidFill>
                  <a:srgbClr val="1155CC"/>
                </a:solidFill>
                <a:effectLst/>
                <a:latin typeface="Calibri" panose="020F0502020204030204" pitchFamily="34" charset="0"/>
                <a:ea typeface="Calibri" panose="020F0502020204030204" pitchFamily="34" charset="0"/>
                <a:cs typeface="Calibri" panose="020F0502020204030204" pitchFamily="34" charset="0"/>
                <a:hlinkClick r:id="rId5"/>
              </a:rPr>
              <a:t>https://www.immigrationresearch.org/system/files/gac_task_force_report-final-12.18.14.compressed.pdf</a:t>
            </a:r>
            <a:r>
              <a:rPr lang="en-US" sz="1200">
                <a:effectLst/>
                <a:latin typeface="Calibri" panose="020F0502020204030204" pitchFamily="34" charset="0"/>
                <a:ea typeface="Calibri" panose="020F0502020204030204" pitchFamily="34" charset="0"/>
                <a:cs typeface="Calibri" panose="020F0502020204030204" pitchFamily="34" charset="0"/>
              </a:rPr>
              <a:t> </a:t>
            </a:r>
          </a:p>
        </p:txBody>
      </p:sp>
      <p:sp>
        <p:nvSpPr>
          <p:cNvPr id="4" name="Slide Number Placeholder 3"/>
          <p:cNvSpPr>
            <a:spLocks noGrp="1"/>
          </p:cNvSpPr>
          <p:nvPr>
            <p:ph type="sldNum" sz="quarter" idx="5"/>
          </p:nvPr>
        </p:nvSpPr>
        <p:spPr/>
        <p:txBody>
          <a:bodyPr/>
          <a:lstStyle/>
          <a:p>
            <a:fld id="{D34CBBDB-52D0-FE4C-8729-D7393D454E10}" type="slidenum">
              <a:rPr lang="en-US" smtClean="0"/>
              <a:t>9</a:t>
            </a:fld>
            <a:endParaRPr lang="en-US" dirty="0"/>
          </a:p>
        </p:txBody>
      </p:sp>
    </p:spTree>
    <p:extLst>
      <p:ext uri="{BB962C8B-B14F-4D97-AF65-F5344CB8AC3E}">
        <p14:creationId xmlns:p14="http://schemas.microsoft.com/office/powerpoint/2010/main" val="40815075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4376BB"/>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785144" y="2130425"/>
            <a:ext cx="8492455" cy="1470025"/>
          </a:xfrm>
        </p:spPr>
        <p:txBody>
          <a:bodyPr/>
          <a:lstStyle>
            <a:lvl1pPr algn="ctr">
              <a:defRPr/>
            </a:lvl1pPr>
          </a:lstStyle>
          <a:p>
            <a:r>
              <a:rPr lang="en-US" dirty="0"/>
              <a:t>Click to edit Master title style</a:t>
            </a:r>
          </a:p>
        </p:txBody>
      </p:sp>
      <p:sp>
        <p:nvSpPr>
          <p:cNvPr id="7" name="Rectangle 6">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w="12700">
                  <a:solidFill>
                    <a:schemeClr val="tx1"/>
                  </a:solidFill>
                  <a:prstDash val="solid"/>
                </a:ln>
                <a:solidFill>
                  <a:srgbClr val="FFFFFF"/>
                </a:solidFill>
                <a:effectLst/>
                <a:uLnTx/>
                <a:uFillTx/>
              </a:rPr>
              <a:t>  Massachusetts Department of Public Health</a:t>
            </a:r>
          </a:p>
        </p:txBody>
      </p:sp>
      <p:pic>
        <p:nvPicPr>
          <p:cNvPr id="9" name="Picture 8">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Tree>
    <p:extLst>
      <p:ext uri="{BB962C8B-B14F-4D97-AF65-F5344CB8AC3E}">
        <p14:creationId xmlns:p14="http://schemas.microsoft.com/office/powerpoint/2010/main" val="3976753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348"/>
        <p:cNvGrpSpPr/>
        <p:nvPr/>
      </p:nvGrpSpPr>
      <p:grpSpPr>
        <a:xfrm>
          <a:off x="0" y="0"/>
          <a:ext cx="0" cy="0"/>
          <a:chOff x="0" y="0"/>
          <a:chExt cx="0" cy="0"/>
        </a:xfrm>
      </p:grpSpPr>
      <p:sp>
        <p:nvSpPr>
          <p:cNvPr id="349" name="Google Shape;349;p43"/>
          <p:cNvSpPr txBox="1">
            <a:spLocks noGrp="1"/>
          </p:cNvSpPr>
          <p:nvPr>
            <p:ph type="title"/>
          </p:nvPr>
        </p:nvSpPr>
        <p:spPr>
          <a:xfrm>
            <a:off x="415600" y="593367"/>
            <a:ext cx="11360800" cy="763600"/>
          </a:xfrm>
          <a:prstGeom prst="rect">
            <a:avLst/>
          </a:prstGeom>
        </p:spPr>
        <p:txBody>
          <a:bodyPr spcFirstLastPara="1" wrap="square" lIns="68575" tIns="34275" rIns="68575" bIns="34275" anchor="t" anchorCtr="0">
            <a:normAutofit/>
          </a:bodyPr>
          <a:lstStyle>
            <a:lvl1pPr lvl="0" rtl="0">
              <a:spcBef>
                <a:spcPts val="0"/>
              </a:spcBef>
              <a:spcAft>
                <a:spcPts val="0"/>
              </a:spcAft>
              <a:buSzPts val="23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350" name="Google Shape;350;p43"/>
          <p:cNvSpPr txBox="1">
            <a:spLocks noGrp="1"/>
          </p:cNvSpPr>
          <p:nvPr>
            <p:ph type="body" idx="1"/>
          </p:nvPr>
        </p:nvSpPr>
        <p:spPr>
          <a:xfrm>
            <a:off x="415600" y="1645433"/>
            <a:ext cx="11360800" cy="4446400"/>
          </a:xfrm>
          <a:prstGeom prst="rect">
            <a:avLst/>
          </a:prstGeom>
        </p:spPr>
        <p:txBody>
          <a:bodyPr spcFirstLastPara="1" wrap="square" lIns="68575" tIns="34275" rIns="68575" bIns="34275" anchor="t" anchorCtr="0">
            <a:normAutofit/>
          </a:bodyPr>
          <a:lstStyle>
            <a:lvl1pPr marL="609585" lvl="0" indent="-304792" rtl="0">
              <a:spcBef>
                <a:spcPts val="1200"/>
              </a:spcBef>
              <a:spcAft>
                <a:spcPts val="0"/>
              </a:spcAft>
              <a:buSzPts val="1400"/>
              <a:buNone/>
              <a:defRPr/>
            </a:lvl1pPr>
            <a:lvl2pPr marL="1219170" lvl="1" indent="-406390" rtl="0">
              <a:spcBef>
                <a:spcPts val="667"/>
              </a:spcBef>
              <a:spcAft>
                <a:spcPts val="0"/>
              </a:spcAft>
              <a:buSzPts val="1200"/>
              <a:buChar char="•"/>
              <a:defRPr/>
            </a:lvl2pPr>
            <a:lvl3pPr marL="1828754" lvl="2" indent="-406390" rtl="0">
              <a:spcBef>
                <a:spcPts val="667"/>
              </a:spcBef>
              <a:spcAft>
                <a:spcPts val="0"/>
              </a:spcAft>
              <a:buSzPts val="1200"/>
              <a:buChar char="–"/>
              <a:defRPr/>
            </a:lvl3pPr>
            <a:lvl4pPr marL="2438339" lvl="3" indent="-397923" rtl="0">
              <a:spcBef>
                <a:spcPts val="533"/>
              </a:spcBef>
              <a:spcAft>
                <a:spcPts val="0"/>
              </a:spcAft>
              <a:buSzPts val="1100"/>
              <a:buChar char="–"/>
              <a:defRPr/>
            </a:lvl4pPr>
            <a:lvl5pPr marL="3047924" lvl="4" indent="-304792" rtl="0">
              <a:spcBef>
                <a:spcPts val="533"/>
              </a:spcBef>
              <a:spcAft>
                <a:spcPts val="0"/>
              </a:spcAft>
              <a:buSzPts val="900"/>
              <a:buNone/>
              <a:defRPr/>
            </a:lvl5pPr>
            <a:lvl6pPr marL="3657509" lvl="5" indent="-423323" rtl="0">
              <a:spcBef>
                <a:spcPts val="533"/>
              </a:spcBef>
              <a:spcAft>
                <a:spcPts val="0"/>
              </a:spcAft>
              <a:buSzPts val="1400"/>
              <a:buChar char="•"/>
              <a:defRPr/>
            </a:lvl6pPr>
            <a:lvl7pPr marL="4267093" lvl="6" indent="-423323" rtl="0">
              <a:spcBef>
                <a:spcPts val="533"/>
              </a:spcBef>
              <a:spcAft>
                <a:spcPts val="0"/>
              </a:spcAft>
              <a:buSzPts val="1400"/>
              <a:buChar char="•"/>
              <a:defRPr/>
            </a:lvl7pPr>
            <a:lvl8pPr marL="4876678" lvl="7" indent="-423323" rtl="0">
              <a:spcBef>
                <a:spcPts val="533"/>
              </a:spcBef>
              <a:spcAft>
                <a:spcPts val="0"/>
              </a:spcAft>
              <a:buSzPts val="1400"/>
              <a:buChar char="•"/>
              <a:defRPr/>
            </a:lvl8pPr>
            <a:lvl9pPr marL="5486263" lvl="8" indent="-423323" rtl="0">
              <a:spcBef>
                <a:spcPts val="533"/>
              </a:spcBef>
              <a:spcAft>
                <a:spcPts val="0"/>
              </a:spcAft>
              <a:buSzPts val="1400"/>
              <a:buChar char="•"/>
              <a:defRPr/>
            </a:lvl9pPr>
          </a:lstStyle>
          <a:p>
            <a:endParaRPr/>
          </a:p>
        </p:txBody>
      </p:sp>
      <p:sp>
        <p:nvSpPr>
          <p:cNvPr id="351" name="Google Shape;351;p43"/>
          <p:cNvSpPr txBox="1">
            <a:spLocks noGrp="1"/>
          </p:cNvSpPr>
          <p:nvPr>
            <p:ph type="sldNum" idx="12"/>
          </p:nvPr>
        </p:nvSpPr>
        <p:spPr>
          <a:xfrm>
            <a:off x="11330665" y="6251679"/>
            <a:ext cx="731600" cy="524800"/>
          </a:xfrm>
          <a:prstGeom prst="rect">
            <a:avLst/>
          </a:prstGeom>
        </p:spPr>
        <p:txBody>
          <a:bodyPr spcFirstLastPara="1" wrap="square" lIns="68575" tIns="34275" rIns="68575" bIns="3427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4283126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4376BB"/>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785144" y="2130425"/>
            <a:ext cx="8492455" cy="1470025"/>
          </a:xfrm>
        </p:spPr>
        <p:txBody>
          <a:bodyPr/>
          <a:lstStyle>
            <a:lvl1pPr algn="ctr">
              <a:defRPr/>
            </a:lvl1pPr>
          </a:lstStyle>
          <a:p>
            <a:r>
              <a:rPr lang="en-US" dirty="0"/>
              <a:t>Click to edit Master title style</a:t>
            </a:r>
          </a:p>
        </p:txBody>
      </p:sp>
      <p:sp>
        <p:nvSpPr>
          <p:cNvPr id="7" name="Rectangle 6">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w="12700">
                  <a:solidFill>
                    <a:schemeClr val="tx1"/>
                  </a:solidFill>
                  <a:prstDash val="solid"/>
                </a:ln>
                <a:solidFill>
                  <a:srgbClr val="FFFFFF"/>
                </a:solidFill>
                <a:effectLst/>
                <a:uLnTx/>
                <a:uFillTx/>
              </a:rPr>
              <a:t>  Massachusetts Department of Public Health</a:t>
            </a:r>
          </a:p>
        </p:txBody>
      </p:sp>
      <p:pic>
        <p:nvPicPr>
          <p:cNvPr id="9" name="Picture 8">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Tree>
    <p:extLst>
      <p:ext uri="{BB962C8B-B14F-4D97-AF65-F5344CB8AC3E}">
        <p14:creationId xmlns:p14="http://schemas.microsoft.com/office/powerpoint/2010/main" val="16279449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8"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mass.gov/dph</a:t>
            </a:r>
            <a:endParaRPr lang="en-US" dirty="0">
              <a:solidFill>
                <a:srgbClr val="464646">
                  <a:lumMod val="40000"/>
                  <a:lumOff val="60000"/>
                </a:srgbClr>
              </a:solidFill>
            </a:endParaRPr>
          </a:p>
        </p:txBody>
      </p:sp>
    </p:spTree>
    <p:extLst>
      <p:ext uri="{BB962C8B-B14F-4D97-AF65-F5344CB8AC3E}">
        <p14:creationId xmlns:p14="http://schemas.microsoft.com/office/powerpoint/2010/main" val="14609427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9"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mass.gov/dph</a:t>
            </a:r>
            <a:endParaRPr lang="en-US" dirty="0">
              <a:solidFill>
                <a:srgbClr val="464646">
                  <a:lumMod val="40000"/>
                  <a:lumOff val="60000"/>
                </a:srgbClr>
              </a:solidFill>
            </a:endParaRPr>
          </a:p>
        </p:txBody>
      </p:sp>
    </p:spTree>
    <p:extLst>
      <p:ext uri="{BB962C8B-B14F-4D97-AF65-F5344CB8AC3E}">
        <p14:creationId xmlns:p14="http://schemas.microsoft.com/office/powerpoint/2010/main" val="32995911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mass.gov/dph</a:t>
            </a:r>
            <a:endParaRPr lang="en-US" dirty="0">
              <a:solidFill>
                <a:srgbClr val="464646">
                  <a:lumMod val="40000"/>
                  <a:lumOff val="60000"/>
                </a:srgbClr>
              </a:solidFill>
            </a:endParaRPr>
          </a:p>
        </p:txBody>
      </p:sp>
    </p:spTree>
    <p:extLst>
      <p:ext uri="{BB962C8B-B14F-4D97-AF65-F5344CB8AC3E}">
        <p14:creationId xmlns:p14="http://schemas.microsoft.com/office/powerpoint/2010/main" val="2090445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AF37ED-E52C-D04B-BD70-B183C03E603D}"/>
              </a:ext>
            </a:extLst>
          </p:cNvPr>
          <p:cNvSpPr>
            <a:spLocks noGrp="1"/>
          </p:cNvSpPr>
          <p:nvPr>
            <p:ph sz="half" idx="1" hasCustomPrompt="1"/>
          </p:nvPr>
        </p:nvSpPr>
        <p:spPr>
          <a:xfrm>
            <a:off x="838200" y="1371600"/>
            <a:ext cx="5181600" cy="47548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Content Placeholder 3">
            <a:extLst>
              <a:ext uri="{FF2B5EF4-FFF2-40B4-BE49-F238E27FC236}">
                <a16:creationId xmlns:a16="http://schemas.microsoft.com/office/drawing/2014/main" id="{06BF9CA7-3F15-9446-8EB4-C69A47791146}"/>
              </a:ext>
            </a:extLst>
          </p:cNvPr>
          <p:cNvSpPr>
            <a:spLocks noGrp="1"/>
          </p:cNvSpPr>
          <p:nvPr>
            <p:ph sz="half" idx="2" hasCustomPrompt="1"/>
          </p:nvPr>
        </p:nvSpPr>
        <p:spPr>
          <a:xfrm>
            <a:off x="6172200" y="1371600"/>
            <a:ext cx="5181600" cy="47548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8" name="Rectangle 7">
            <a:extLst>
              <a:ext uri="{FF2B5EF4-FFF2-40B4-BE49-F238E27FC236}">
                <a16:creationId xmlns:a16="http://schemas.microsoft.com/office/drawing/2014/main" id="{5E6C81A7-EF54-644A-A3A3-A900741EE329}"/>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Slide Number Placeholder 5">
            <a:extLst>
              <a:ext uri="{FF2B5EF4-FFF2-40B4-BE49-F238E27FC236}">
                <a16:creationId xmlns:a16="http://schemas.microsoft.com/office/drawing/2014/main" id="{093944A5-DA90-DB40-BCC8-0A6C4A82F040}"/>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id="{0DFBDE89-FFE1-E340-9D69-8210BFC18AEB}"/>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mass.gov/dph</a:t>
            </a:r>
            <a:endParaRPr lang="en-US" dirty="0">
              <a:solidFill>
                <a:srgbClr val="464646">
                  <a:lumMod val="40000"/>
                  <a:lumOff val="60000"/>
                </a:srgbClr>
              </a:solidFill>
            </a:endParaRPr>
          </a:p>
        </p:txBody>
      </p:sp>
      <p:sp>
        <p:nvSpPr>
          <p:cNvPr id="11" name="Rectangle 10">
            <a:extLst>
              <a:ext uri="{FF2B5EF4-FFF2-40B4-BE49-F238E27FC236}">
                <a16:creationId xmlns:a16="http://schemas.microsoft.com/office/drawing/2014/main" id="{9C11C5B4-7BBB-FC41-86C0-AAB198118171}"/>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D6E2F905-B39E-504D-8E43-B107523010D3}"/>
              </a:ext>
            </a:extLst>
          </p:cNvPr>
          <p:cNvSpPr txBox="1"/>
          <p:nvPr userDrawn="1"/>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black"/>
                </a:solidFill>
                <a:effectLst/>
                <a:uLnTx/>
                <a:uFillTx/>
                <a:latin typeface="Arial" charset="0"/>
                <a:cs typeface="Arial" charset="0"/>
              </a:rPr>
              <a:t>Title of Slide</a:t>
            </a:r>
            <a:endParaRPr lang="en-US" dirty="0"/>
          </a:p>
        </p:txBody>
      </p:sp>
    </p:spTree>
    <p:extLst>
      <p:ext uri="{BB962C8B-B14F-4D97-AF65-F5344CB8AC3E}">
        <p14:creationId xmlns:p14="http://schemas.microsoft.com/office/powerpoint/2010/main" val="36346492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p:nvPr>
        </p:nvSpPr>
        <p:spPr>
          <a:xfrm>
            <a:off x="839788" y="1097280"/>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39788" y="1920238"/>
            <a:ext cx="5157787" cy="4297680"/>
          </a:xfrm>
          <a:prstGeom prst="rect">
            <a:avLst/>
          </a:prstGeom>
        </p:spPr>
        <p:txBody>
          <a:bodyPr/>
          <a:lstStyle>
            <a:lvl5pPr marL="1828800" indent="0">
              <a:buNone/>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endParaRPr lang="en-US" dirty="0"/>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p:nvPr>
        </p:nvSpPr>
        <p:spPr>
          <a:xfrm>
            <a:off x="6172200" y="1097280"/>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0" y="1920238"/>
            <a:ext cx="5183188" cy="42976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0" name="Rectangle 9">
            <a:extLst>
              <a:ext uri="{FF2B5EF4-FFF2-40B4-BE49-F238E27FC236}">
                <a16:creationId xmlns:a16="http://schemas.microsoft.com/office/drawing/2014/main" id="{599027F3-96A1-F54F-89E8-F47E6B10DE1B}"/>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6DF137F5-2097-674B-B3F7-F6DD317C147C}"/>
              </a:ext>
            </a:extLst>
          </p:cNvPr>
          <p:cNvSpPr txBox="1"/>
          <p:nvPr userDrawn="1"/>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black"/>
                </a:solidFill>
                <a:effectLst/>
                <a:uLnTx/>
                <a:uFillTx/>
                <a:latin typeface="Arial" charset="0"/>
                <a:cs typeface="Arial" charset="0"/>
              </a:rPr>
              <a:t>Title of Slide</a:t>
            </a:r>
            <a:endParaRPr lang="en-US" dirty="0"/>
          </a:p>
        </p:txBody>
      </p:sp>
      <p:sp>
        <p:nvSpPr>
          <p:cNvPr id="12" name="Rectangle 11">
            <a:extLst>
              <a:ext uri="{FF2B5EF4-FFF2-40B4-BE49-F238E27FC236}">
                <a16:creationId xmlns:a16="http://schemas.microsoft.com/office/drawing/2014/main" id="{97CFBF09-BBCF-454C-91A3-1D89A60FA302}"/>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 name="Slide Number Placeholder 5">
            <a:extLst>
              <a:ext uri="{FF2B5EF4-FFF2-40B4-BE49-F238E27FC236}">
                <a16:creationId xmlns:a16="http://schemas.microsoft.com/office/drawing/2014/main" id="{EEF3B907-07EC-464A-9168-21644716BCF2}"/>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4" name="Footer Placeholder 3">
            <a:extLst>
              <a:ext uri="{FF2B5EF4-FFF2-40B4-BE49-F238E27FC236}">
                <a16:creationId xmlns:a16="http://schemas.microsoft.com/office/drawing/2014/main" id="{1561A3A6-AA0A-054F-AD42-397A9574A9D0}"/>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mass.gov/dph</a:t>
            </a:r>
            <a:endParaRPr lang="en-US" dirty="0">
              <a:solidFill>
                <a:srgbClr val="464646">
                  <a:lumMod val="40000"/>
                  <a:lumOff val="60000"/>
                </a:srgbClr>
              </a:solidFill>
            </a:endParaRPr>
          </a:p>
        </p:txBody>
      </p:sp>
    </p:spTree>
    <p:extLst>
      <p:ext uri="{BB962C8B-B14F-4D97-AF65-F5344CB8AC3E}">
        <p14:creationId xmlns:p14="http://schemas.microsoft.com/office/powerpoint/2010/main" val="33102506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F63E049E-FD56-F54C-8BAD-BC944A51238B}"/>
              </a:ext>
            </a:extLst>
          </p:cNvPr>
          <p:cNvSpPr txBox="1"/>
          <p:nvPr userDrawn="1"/>
        </p:nvSpPr>
        <p:spPr>
          <a:xfrm>
            <a:off x="721895" y="159655"/>
            <a:ext cx="7086600" cy="707886"/>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mn-lt"/>
                <a:cs typeface="Arial" charset="0"/>
              </a:rPr>
              <a:t>Connect with DPH</a:t>
            </a:r>
            <a:endParaRPr lang="en-US" sz="2000" dirty="0">
              <a:latin typeface="+mn-lt"/>
            </a:endParaRPr>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mass.gov/dph</a:t>
            </a:r>
            <a:endParaRPr lang="en-US" dirty="0">
              <a:solidFill>
                <a:srgbClr val="464646">
                  <a:lumMod val="40000"/>
                  <a:lumOff val="60000"/>
                </a:srgbClr>
              </a:solidFill>
            </a:endParaRPr>
          </a:p>
        </p:txBody>
      </p:sp>
      <p:pic>
        <p:nvPicPr>
          <p:cNvPr id="13" name="Picture 2" descr="C:\Users\ABCohen\AppData\Local\Microsoft\Windows\Temporary Internet Files\Content.IE5\43RR80EE\Twitter_bird_logo_2012.svg[1].png">
            <a:extLst>
              <a:ext uri="{FF2B5EF4-FFF2-40B4-BE49-F238E27FC236}">
                <a16:creationId xmlns:a16="http://schemas.microsoft.com/office/drawing/2014/main" id="{4F6B478E-A7A8-1F4E-B422-5CB6507546E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272281" y="1353768"/>
            <a:ext cx="843195" cy="68579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ABCohen\AppData\Local\Microsoft\Windows\Temporary Internet Files\Content.IE5\75V1FWE6\LinkedIn_logo_initials[1].png">
            <a:extLst>
              <a:ext uri="{FF2B5EF4-FFF2-40B4-BE49-F238E27FC236}">
                <a16:creationId xmlns:a16="http://schemas.microsoft.com/office/drawing/2014/main" id="{655629D2-47C3-9740-AF5E-F6DEC31BCCD7}"/>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235402" y="2423785"/>
            <a:ext cx="838200" cy="83820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8F5FDECC-88AB-4247-9773-F39572AE3242}"/>
              </a:ext>
            </a:extLst>
          </p:cNvPr>
          <p:cNvSpPr/>
          <p:nvPr userDrawn="1"/>
        </p:nvSpPr>
        <p:spPr>
          <a:xfrm>
            <a:off x="2423322" y="1401896"/>
            <a:ext cx="9220201" cy="440120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3600" dirty="0"/>
              <a:t>@</a:t>
            </a:r>
            <a:r>
              <a:rPr lang="en-US" sz="3600" dirty="0" err="1"/>
              <a:t>MassDPH</a:t>
            </a:r>
            <a:endParaRPr lang="en-US" sz="3600" dirty="0"/>
          </a:p>
          <a:p>
            <a:pPr fontAlgn="base"/>
            <a:endParaRPr lang="en-US" sz="3600" dirty="0"/>
          </a:p>
          <a:p>
            <a:pPr fontAlgn="base"/>
            <a:r>
              <a:rPr lang="en-US" sz="3600" dirty="0"/>
              <a:t>Massachusetts Department of Public Health</a:t>
            </a:r>
          </a:p>
          <a:p>
            <a:pPr fontAlgn="base"/>
            <a:endParaRPr lang="en-US" sz="3600" dirty="0"/>
          </a:p>
          <a:p>
            <a:pPr fontAlgn="base"/>
            <a:r>
              <a:rPr lang="en-US" sz="3600" dirty="0"/>
              <a:t>DPH blog</a:t>
            </a:r>
          </a:p>
          <a:p>
            <a:pPr fontAlgn="base"/>
            <a:r>
              <a:rPr lang="en-US" sz="2800" dirty="0"/>
              <a:t>https://blog.mass.gov/publichealth</a:t>
            </a:r>
          </a:p>
          <a:p>
            <a:pPr fontAlgn="base"/>
            <a:endParaRPr lang="en-US" sz="3600" dirty="0"/>
          </a:p>
          <a:p>
            <a:pPr fontAlgn="base"/>
            <a:r>
              <a:rPr lang="en-US" sz="3600" dirty="0"/>
              <a:t>www.mass.gov/dph</a:t>
            </a:r>
          </a:p>
        </p:txBody>
      </p:sp>
      <p:pic>
        <p:nvPicPr>
          <p:cNvPr id="16" name="Picture 4" descr="C:\Users\ABCohen\AppData\Local\Microsoft\Windows\Temporary Internet Files\Content.Outlook\L5IST9YM\DPHLogo_Blue.png">
            <a:extLst>
              <a:ext uri="{FF2B5EF4-FFF2-40B4-BE49-F238E27FC236}">
                <a16:creationId xmlns:a16="http://schemas.microsoft.com/office/drawing/2014/main" id="{375142A8-4983-3D49-94CC-CD7FE0DAAEF8}"/>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089648" y="4887039"/>
            <a:ext cx="1200149" cy="1200149"/>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a:extLst>
              <a:ext uri="{FF2B5EF4-FFF2-40B4-BE49-F238E27FC236}">
                <a16:creationId xmlns:a16="http://schemas.microsoft.com/office/drawing/2014/main" id="{AB39DE3C-CDCC-724A-BB9E-78CAF2E049E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089648" y="3597197"/>
            <a:ext cx="1129705" cy="1129705"/>
          </a:xfrm>
          <a:prstGeom prst="rect">
            <a:avLst/>
          </a:prstGeom>
        </p:spPr>
      </p:pic>
    </p:spTree>
    <p:extLst>
      <p:ext uri="{BB962C8B-B14F-4D97-AF65-F5344CB8AC3E}">
        <p14:creationId xmlns:p14="http://schemas.microsoft.com/office/powerpoint/2010/main" val="5647158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_Title Slide">
    <p:bg>
      <p:bgPr>
        <a:solidFill>
          <a:srgbClr val="4376BB"/>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2">
            <a:extLst>
              <a:ext uri="{FF2B5EF4-FFF2-40B4-BE49-F238E27FC236}">
                <a16:creationId xmlns:a16="http://schemas.microsoft.com/office/drawing/2014/main" id="{C0A2F920-3F11-AE49-8B23-113E3DB9044E}"/>
              </a:ext>
            </a:extLst>
          </p:cNvPr>
          <p:cNvSpPr txBox="1">
            <a:spLocks/>
          </p:cNvSpPr>
          <p:nvPr userDrawn="1"/>
        </p:nvSpPr>
        <p:spPr>
          <a:xfrm>
            <a:off x="2142581" y="1725492"/>
            <a:ext cx="8153399" cy="762003"/>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5000" b="1" i="0" kern="1200" cap="all" baseline="0">
                <a:solidFill>
                  <a:srgbClr val="1C2632"/>
                </a:solidFill>
                <a:latin typeface="Arial" charset="0"/>
                <a:ea typeface="Arial" charset="0"/>
                <a:cs typeface="Arial"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5000" b="1" i="0" u="none" strike="noStrike" kern="1200" cap="none" spc="0" normalizeH="0" baseline="0" noProof="0" dirty="0">
                <a:ln>
                  <a:noFill/>
                </a:ln>
                <a:solidFill>
                  <a:sysClr val="windowText" lastClr="000000"/>
                </a:solidFill>
                <a:effectLst/>
                <a:uLnTx/>
                <a:uFillTx/>
                <a:latin typeface="+mn-lt"/>
                <a:cs typeface="Arial" charset="0"/>
              </a:rPr>
              <a:t>Thank You!</a:t>
            </a:r>
          </a:p>
        </p:txBody>
      </p:sp>
      <p:sp>
        <p:nvSpPr>
          <p:cNvPr id="18" name="Right Arrow 17">
            <a:extLst>
              <a:ext uri="{FF2B5EF4-FFF2-40B4-BE49-F238E27FC236}">
                <a16:creationId xmlns:a16="http://schemas.microsoft.com/office/drawing/2014/main" id="{046DACA1-5854-FE4E-B523-7C1C85892163}"/>
              </a:ext>
            </a:extLst>
          </p:cNvPr>
          <p:cNvSpPr/>
          <p:nvPr userDrawn="1"/>
        </p:nvSpPr>
        <p:spPr>
          <a:xfrm>
            <a:off x="-1707848" y="791678"/>
            <a:ext cx="193646" cy="168613"/>
          </a:xfrm>
          <a:prstGeom prst="rightArrow">
            <a:avLst/>
          </a:prstGeom>
          <a:solidFill>
            <a:sysClr val="windowText" lastClr="000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w="12700">
                  <a:solidFill>
                    <a:schemeClr val="tx1"/>
                  </a:solidFill>
                  <a:prstDash val="solid"/>
                </a:ln>
                <a:solidFill>
                  <a:srgbClr val="FFFFFF"/>
                </a:solidFill>
                <a:effectLst/>
                <a:uLnTx/>
                <a:uFillTx/>
              </a:rPr>
              <a:t>  Massachusetts Department of Public Health</a:t>
            </a:r>
          </a:p>
        </p:txBody>
      </p:sp>
      <p:pic>
        <p:nvPicPr>
          <p:cNvPr id="26" name="Picture 25">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
        <p:nvSpPr>
          <p:cNvPr id="10" name="Subtitle 3">
            <a:extLst>
              <a:ext uri="{FF2B5EF4-FFF2-40B4-BE49-F238E27FC236}">
                <a16:creationId xmlns:a16="http://schemas.microsoft.com/office/drawing/2014/main" id="{73BCFC28-B021-C74C-B60E-3525D726A156}"/>
              </a:ext>
            </a:extLst>
          </p:cNvPr>
          <p:cNvSpPr txBox="1">
            <a:spLocks/>
          </p:cNvSpPr>
          <p:nvPr userDrawn="1"/>
        </p:nvSpPr>
        <p:spPr>
          <a:xfrm>
            <a:off x="4199980" y="3581406"/>
            <a:ext cx="4038601" cy="844550"/>
          </a:xfrm>
          <a:prstGeom prst="rect">
            <a:avLst/>
          </a:prstGeom>
        </p:spPr>
        <p:txBody>
          <a:bodyPr vert="horz" lIns="91440" tIns="45720" rIns="91440" bIns="45720" rtlCol="0" anchor="t" anchorCtr="0">
            <a:noAutofit/>
          </a:bodyPr>
          <a:lstStyle>
            <a:lvl1pPr marL="0" indent="0" algn="l" defTabSz="914400" rtl="0" eaLnBrk="1" latinLnBrk="0" hangingPunct="1">
              <a:lnSpc>
                <a:spcPct val="100000"/>
              </a:lnSpc>
              <a:spcBef>
                <a:spcPts val="1000"/>
              </a:spcBef>
              <a:buClr>
                <a:srgbClr val="CB1F54"/>
              </a:buClr>
              <a:buFont typeface="Arial"/>
              <a:buNone/>
              <a:defRPr sz="2400" b="0" i="0" kern="1200" baseline="0">
                <a:solidFill>
                  <a:schemeClr val="bg1"/>
                </a:solidFill>
                <a:latin typeface="+mn-lt"/>
                <a:ea typeface="Arial" charset="0"/>
                <a:cs typeface="Arial" charset="0"/>
              </a:defRPr>
            </a:lvl1pPr>
            <a:lvl2pPr marL="457200" indent="0" algn="ctr" defTabSz="914400" rtl="0" eaLnBrk="1" latinLnBrk="0" hangingPunct="1">
              <a:lnSpc>
                <a:spcPct val="110000"/>
              </a:lnSpc>
              <a:spcBef>
                <a:spcPts val="500"/>
              </a:spcBef>
              <a:buClr>
                <a:srgbClr val="CB1F54"/>
              </a:buClr>
              <a:buFont typeface="Arial"/>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Clr>
                <a:srgbClr val="CB1F54"/>
              </a:buClr>
              <a:buFont typeface="Arial"/>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Clr>
                <a:srgbClr val="CB1F54"/>
              </a:buClr>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rgbClr val="CB1F54"/>
              </a:buClr>
              <a:buFont typeface="Arial"/>
              <a:buNone/>
              <a:defRPr sz="1600" kern="1200">
                <a:solidFill>
                  <a:srgbClr val="1C2632"/>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1000"/>
              </a:spcBef>
              <a:spcAft>
                <a:spcPts val="0"/>
              </a:spcAft>
              <a:buClr>
                <a:srgbClr val="CB1F54"/>
              </a:buClr>
              <a:buSzTx/>
              <a:buFont typeface="Arial"/>
              <a:buNone/>
              <a:tabLst/>
              <a:defRPr/>
            </a:pPr>
            <a:r>
              <a:rPr kumimoji="0" lang="en-US" altLang="en-US" sz="2400" b="0" i="0" u="none" strike="noStrike" kern="1200" cap="none" spc="0" normalizeH="0" baseline="0" noProof="0" dirty="0">
                <a:ln>
                  <a:noFill/>
                </a:ln>
                <a:solidFill>
                  <a:sysClr val="window" lastClr="FFFFFF"/>
                </a:solidFill>
                <a:effectLst/>
                <a:uLnTx/>
                <a:uFillTx/>
                <a:latin typeface="Calibri"/>
                <a:cs typeface="Arial" charset="0"/>
              </a:rPr>
              <a:t>Name of Presenter</a:t>
            </a:r>
          </a:p>
          <a:p>
            <a:pPr marL="0" marR="0" lvl="0" indent="0" algn="ctr" defTabSz="914400" rtl="0" eaLnBrk="1" fontAlgn="auto" latinLnBrk="0" hangingPunct="1">
              <a:lnSpc>
                <a:spcPct val="100000"/>
              </a:lnSpc>
              <a:spcBef>
                <a:spcPts val="1000"/>
              </a:spcBef>
              <a:spcAft>
                <a:spcPts val="0"/>
              </a:spcAft>
              <a:buClr>
                <a:srgbClr val="CB1F54"/>
              </a:buClr>
              <a:buSzTx/>
              <a:buFont typeface="Arial"/>
              <a:buNone/>
              <a:tabLst/>
              <a:defRPr/>
            </a:pPr>
            <a:r>
              <a:rPr kumimoji="0" lang="en-US" altLang="en-US" sz="2400" b="0" i="0" u="none" strike="noStrike" kern="1200" cap="none" spc="0" normalizeH="0" baseline="0" noProof="0" dirty="0" err="1">
                <a:ln>
                  <a:noFill/>
                </a:ln>
                <a:solidFill>
                  <a:sysClr val="window" lastClr="FFFFFF"/>
                </a:solidFill>
                <a:effectLst/>
                <a:uLnTx/>
                <a:uFillTx/>
                <a:latin typeface="Calibri"/>
                <a:cs typeface="Arial" charset="0"/>
              </a:rPr>
              <a:t>first.last@state.ma.us</a:t>
            </a:r>
            <a:endParaRPr kumimoji="0" lang="en-US" altLang="en-US" sz="2400" b="0" i="0" u="none" strike="noStrike" kern="1200" cap="none" spc="0" normalizeH="0" baseline="0" noProof="0" dirty="0">
              <a:ln>
                <a:noFill/>
              </a:ln>
              <a:solidFill>
                <a:sysClr val="window" lastClr="FFFFFF"/>
              </a:solidFill>
              <a:effectLst/>
              <a:uLnTx/>
              <a:uFillTx/>
              <a:latin typeface="Calibri"/>
              <a:cs typeface="Arial" charset="0"/>
            </a:endParaRPr>
          </a:p>
        </p:txBody>
      </p:sp>
    </p:spTree>
    <p:extLst>
      <p:ext uri="{BB962C8B-B14F-4D97-AF65-F5344CB8AC3E}">
        <p14:creationId xmlns:p14="http://schemas.microsoft.com/office/powerpoint/2010/main" val="2765074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8"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3112991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9"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2945705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3435531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AF37ED-E52C-D04B-BD70-B183C03E603D}"/>
              </a:ext>
            </a:extLst>
          </p:cNvPr>
          <p:cNvSpPr>
            <a:spLocks noGrp="1"/>
          </p:cNvSpPr>
          <p:nvPr>
            <p:ph sz="half" idx="1" hasCustomPrompt="1"/>
          </p:nvPr>
        </p:nvSpPr>
        <p:spPr>
          <a:xfrm>
            <a:off x="838200" y="1371600"/>
            <a:ext cx="5181600" cy="47548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Content Placeholder 3">
            <a:extLst>
              <a:ext uri="{FF2B5EF4-FFF2-40B4-BE49-F238E27FC236}">
                <a16:creationId xmlns:a16="http://schemas.microsoft.com/office/drawing/2014/main" id="{06BF9CA7-3F15-9446-8EB4-C69A47791146}"/>
              </a:ext>
            </a:extLst>
          </p:cNvPr>
          <p:cNvSpPr>
            <a:spLocks noGrp="1"/>
          </p:cNvSpPr>
          <p:nvPr>
            <p:ph sz="half" idx="2" hasCustomPrompt="1"/>
          </p:nvPr>
        </p:nvSpPr>
        <p:spPr>
          <a:xfrm>
            <a:off x="6172200" y="1371600"/>
            <a:ext cx="5181600" cy="47548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8" name="Rectangle 7">
            <a:extLst>
              <a:ext uri="{FF2B5EF4-FFF2-40B4-BE49-F238E27FC236}">
                <a16:creationId xmlns:a16="http://schemas.microsoft.com/office/drawing/2014/main" id="{5E6C81A7-EF54-644A-A3A3-A900741EE329}"/>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Slide Number Placeholder 5">
            <a:extLst>
              <a:ext uri="{FF2B5EF4-FFF2-40B4-BE49-F238E27FC236}">
                <a16:creationId xmlns:a16="http://schemas.microsoft.com/office/drawing/2014/main" id="{093944A5-DA90-DB40-BCC8-0A6C4A82F040}"/>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id="{0DFBDE89-FFE1-E340-9D69-8210BFC18AEB}"/>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
        <p:nvSpPr>
          <p:cNvPr id="11" name="Rectangle 10">
            <a:extLst>
              <a:ext uri="{FF2B5EF4-FFF2-40B4-BE49-F238E27FC236}">
                <a16:creationId xmlns:a16="http://schemas.microsoft.com/office/drawing/2014/main" id="{9C11C5B4-7BBB-FC41-86C0-AAB198118171}"/>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D6E2F905-B39E-504D-8E43-B107523010D3}"/>
              </a:ext>
            </a:extLst>
          </p:cNvPr>
          <p:cNvSpPr txBox="1"/>
          <p:nvPr userDrawn="1"/>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black"/>
                </a:solidFill>
                <a:effectLst/>
                <a:uLnTx/>
                <a:uFillTx/>
                <a:latin typeface="Arial" charset="0"/>
                <a:cs typeface="Arial" charset="0"/>
              </a:rPr>
              <a:t>Title of Slide</a:t>
            </a:r>
            <a:endParaRPr lang="en-US" dirty="0"/>
          </a:p>
        </p:txBody>
      </p:sp>
    </p:spTree>
    <p:extLst>
      <p:ext uri="{BB962C8B-B14F-4D97-AF65-F5344CB8AC3E}">
        <p14:creationId xmlns:p14="http://schemas.microsoft.com/office/powerpoint/2010/main" val="3148322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p:nvPr>
        </p:nvSpPr>
        <p:spPr>
          <a:xfrm>
            <a:off x="839788" y="1097280"/>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39788" y="1920238"/>
            <a:ext cx="5157787" cy="4297680"/>
          </a:xfrm>
          <a:prstGeom prst="rect">
            <a:avLst/>
          </a:prstGeom>
        </p:spPr>
        <p:txBody>
          <a:bodyPr/>
          <a:lstStyle>
            <a:lvl5pPr marL="1828800" indent="0">
              <a:buNone/>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endParaRPr lang="en-US" dirty="0"/>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p:nvPr>
        </p:nvSpPr>
        <p:spPr>
          <a:xfrm>
            <a:off x="6172200" y="1097280"/>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0" y="1920238"/>
            <a:ext cx="5183188" cy="42976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0" name="Rectangle 9">
            <a:extLst>
              <a:ext uri="{FF2B5EF4-FFF2-40B4-BE49-F238E27FC236}">
                <a16:creationId xmlns:a16="http://schemas.microsoft.com/office/drawing/2014/main" id="{599027F3-96A1-F54F-89E8-F47E6B10DE1B}"/>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6DF137F5-2097-674B-B3F7-F6DD317C147C}"/>
              </a:ext>
            </a:extLst>
          </p:cNvPr>
          <p:cNvSpPr txBox="1"/>
          <p:nvPr userDrawn="1"/>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black"/>
                </a:solidFill>
                <a:effectLst/>
                <a:uLnTx/>
                <a:uFillTx/>
                <a:latin typeface="Arial" charset="0"/>
                <a:cs typeface="Arial" charset="0"/>
              </a:rPr>
              <a:t>Title of Slide</a:t>
            </a:r>
            <a:endParaRPr lang="en-US" dirty="0"/>
          </a:p>
        </p:txBody>
      </p:sp>
      <p:sp>
        <p:nvSpPr>
          <p:cNvPr id="12" name="Rectangle 11">
            <a:extLst>
              <a:ext uri="{FF2B5EF4-FFF2-40B4-BE49-F238E27FC236}">
                <a16:creationId xmlns:a16="http://schemas.microsoft.com/office/drawing/2014/main" id="{97CFBF09-BBCF-454C-91A3-1D89A60FA302}"/>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3" name="Slide Number Placeholder 5">
            <a:extLst>
              <a:ext uri="{FF2B5EF4-FFF2-40B4-BE49-F238E27FC236}">
                <a16:creationId xmlns:a16="http://schemas.microsoft.com/office/drawing/2014/main" id="{EEF3B907-07EC-464A-9168-21644716BCF2}"/>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4" name="Footer Placeholder 3">
            <a:extLst>
              <a:ext uri="{FF2B5EF4-FFF2-40B4-BE49-F238E27FC236}">
                <a16:creationId xmlns:a16="http://schemas.microsoft.com/office/drawing/2014/main" id="{1561A3A6-AA0A-054F-AD42-397A9574A9D0}"/>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1663658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F63E049E-FD56-F54C-8BAD-BC944A51238B}"/>
              </a:ext>
            </a:extLst>
          </p:cNvPr>
          <p:cNvSpPr txBox="1"/>
          <p:nvPr userDrawn="1"/>
        </p:nvSpPr>
        <p:spPr>
          <a:xfrm>
            <a:off x="721895" y="159655"/>
            <a:ext cx="7086600" cy="707886"/>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mn-lt"/>
                <a:cs typeface="Arial" charset="0"/>
              </a:rPr>
              <a:t>Connect with DPH</a:t>
            </a:r>
            <a:endParaRPr lang="en-US" sz="2000" dirty="0">
              <a:latin typeface="+mn-lt"/>
            </a:endParaRPr>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pic>
        <p:nvPicPr>
          <p:cNvPr id="13" name="Picture 2" descr="C:\Users\ABCohen\AppData\Local\Microsoft\Windows\Temporary Internet Files\Content.IE5\43RR80EE\Twitter_bird_logo_2012.svg[1].png">
            <a:extLst>
              <a:ext uri="{FF2B5EF4-FFF2-40B4-BE49-F238E27FC236}">
                <a16:creationId xmlns:a16="http://schemas.microsoft.com/office/drawing/2014/main" id="{4F6B478E-A7A8-1F4E-B422-5CB6507546E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272281" y="1353768"/>
            <a:ext cx="843195" cy="68579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ABCohen\AppData\Local\Microsoft\Windows\Temporary Internet Files\Content.IE5\75V1FWE6\LinkedIn_logo_initials[1].png">
            <a:extLst>
              <a:ext uri="{FF2B5EF4-FFF2-40B4-BE49-F238E27FC236}">
                <a16:creationId xmlns:a16="http://schemas.microsoft.com/office/drawing/2014/main" id="{655629D2-47C3-9740-AF5E-F6DEC31BCCD7}"/>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235402" y="2423785"/>
            <a:ext cx="838200" cy="83820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8F5FDECC-88AB-4247-9773-F39572AE3242}"/>
              </a:ext>
            </a:extLst>
          </p:cNvPr>
          <p:cNvSpPr/>
          <p:nvPr userDrawn="1"/>
        </p:nvSpPr>
        <p:spPr>
          <a:xfrm>
            <a:off x="2423322" y="1401896"/>
            <a:ext cx="9220201" cy="440120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3600" dirty="0"/>
              <a:t>@MassDPH</a:t>
            </a:r>
          </a:p>
          <a:p>
            <a:pPr fontAlgn="base"/>
            <a:endParaRPr lang="en-US" sz="3600" dirty="0"/>
          </a:p>
          <a:p>
            <a:pPr fontAlgn="base"/>
            <a:r>
              <a:rPr lang="en-US" sz="3600" dirty="0"/>
              <a:t>Massachusetts Department of Public Health</a:t>
            </a:r>
          </a:p>
          <a:p>
            <a:pPr fontAlgn="base"/>
            <a:endParaRPr lang="en-US" sz="3600" dirty="0"/>
          </a:p>
          <a:p>
            <a:pPr fontAlgn="base"/>
            <a:r>
              <a:rPr lang="en-US" sz="3600" dirty="0"/>
              <a:t>DPH blog</a:t>
            </a:r>
          </a:p>
          <a:p>
            <a:pPr fontAlgn="base"/>
            <a:r>
              <a:rPr lang="en-US" sz="2800" dirty="0"/>
              <a:t>https://blog.mass.gov/publichealth</a:t>
            </a:r>
          </a:p>
          <a:p>
            <a:pPr fontAlgn="base"/>
            <a:endParaRPr lang="en-US" sz="3600" dirty="0"/>
          </a:p>
          <a:p>
            <a:pPr fontAlgn="base"/>
            <a:r>
              <a:rPr lang="en-US" sz="3600" dirty="0"/>
              <a:t>www.mass.gov/dph</a:t>
            </a:r>
          </a:p>
        </p:txBody>
      </p:sp>
      <p:pic>
        <p:nvPicPr>
          <p:cNvPr id="16" name="Picture 4" descr="C:\Users\ABCohen\AppData\Local\Microsoft\Windows\Temporary Internet Files\Content.Outlook\L5IST9YM\DPHLogo_Blue.png">
            <a:extLst>
              <a:ext uri="{FF2B5EF4-FFF2-40B4-BE49-F238E27FC236}">
                <a16:creationId xmlns:a16="http://schemas.microsoft.com/office/drawing/2014/main" id="{375142A8-4983-3D49-94CC-CD7FE0DAAEF8}"/>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089648" y="4887039"/>
            <a:ext cx="1200149" cy="1200149"/>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a:extLst>
              <a:ext uri="{FF2B5EF4-FFF2-40B4-BE49-F238E27FC236}">
                <a16:creationId xmlns:a16="http://schemas.microsoft.com/office/drawing/2014/main" id="{AB39DE3C-CDCC-724A-BB9E-78CAF2E049E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089648" y="3597197"/>
            <a:ext cx="1129705" cy="1129705"/>
          </a:xfrm>
          <a:prstGeom prst="rect">
            <a:avLst/>
          </a:prstGeom>
        </p:spPr>
      </p:pic>
    </p:spTree>
    <p:extLst>
      <p:ext uri="{BB962C8B-B14F-4D97-AF65-F5344CB8AC3E}">
        <p14:creationId xmlns:p14="http://schemas.microsoft.com/office/powerpoint/2010/main" val="1355803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Title Slide">
    <p:bg>
      <p:bgPr>
        <a:solidFill>
          <a:srgbClr val="4376BB"/>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itle 2">
            <a:extLst>
              <a:ext uri="{FF2B5EF4-FFF2-40B4-BE49-F238E27FC236}">
                <a16:creationId xmlns:a16="http://schemas.microsoft.com/office/drawing/2014/main" id="{C0A2F920-3F11-AE49-8B23-113E3DB9044E}"/>
              </a:ext>
            </a:extLst>
          </p:cNvPr>
          <p:cNvSpPr txBox="1">
            <a:spLocks/>
          </p:cNvSpPr>
          <p:nvPr userDrawn="1"/>
        </p:nvSpPr>
        <p:spPr>
          <a:xfrm>
            <a:off x="2142581" y="1725492"/>
            <a:ext cx="8153399" cy="762003"/>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5000" b="1" i="0" kern="1200" cap="all" baseline="0">
                <a:solidFill>
                  <a:srgbClr val="1C2632"/>
                </a:solidFill>
                <a:latin typeface="Arial" charset="0"/>
                <a:ea typeface="Arial" charset="0"/>
                <a:cs typeface="Arial"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5000" b="1" i="0" u="none" strike="noStrike" kern="1200" cap="none" spc="0" normalizeH="0" baseline="0" noProof="0" dirty="0">
                <a:ln>
                  <a:noFill/>
                </a:ln>
                <a:solidFill>
                  <a:sysClr val="windowText" lastClr="000000"/>
                </a:solidFill>
                <a:effectLst/>
                <a:uLnTx/>
                <a:uFillTx/>
                <a:latin typeface="+mn-lt"/>
                <a:cs typeface="Arial" charset="0"/>
              </a:rPr>
              <a:t>Thank You!</a:t>
            </a:r>
          </a:p>
        </p:txBody>
      </p:sp>
      <p:sp>
        <p:nvSpPr>
          <p:cNvPr id="18" name="Right Arrow 17">
            <a:extLst>
              <a:ext uri="{FF2B5EF4-FFF2-40B4-BE49-F238E27FC236}">
                <a16:creationId xmlns:a16="http://schemas.microsoft.com/office/drawing/2014/main" id="{046DACA1-5854-FE4E-B523-7C1C85892163}"/>
              </a:ext>
            </a:extLst>
          </p:cNvPr>
          <p:cNvSpPr/>
          <p:nvPr userDrawn="1"/>
        </p:nvSpPr>
        <p:spPr>
          <a:xfrm>
            <a:off x="-1707848" y="791678"/>
            <a:ext cx="193646" cy="168613"/>
          </a:xfrm>
          <a:prstGeom prst="rightArrow">
            <a:avLst/>
          </a:prstGeom>
          <a:solidFill>
            <a:sysClr val="windowText" lastClr="000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w="12700">
                  <a:solidFill>
                    <a:schemeClr val="tx1"/>
                  </a:solidFill>
                  <a:prstDash val="solid"/>
                </a:ln>
                <a:solidFill>
                  <a:srgbClr val="FFFFFF"/>
                </a:solidFill>
                <a:effectLst/>
                <a:uLnTx/>
                <a:uFillTx/>
              </a:rPr>
              <a:t>  Massachusetts Department of Public Health</a:t>
            </a:r>
          </a:p>
        </p:txBody>
      </p:sp>
      <p:pic>
        <p:nvPicPr>
          <p:cNvPr id="26" name="Picture 25">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
        <p:nvSpPr>
          <p:cNvPr id="10" name="Subtitle 3">
            <a:extLst>
              <a:ext uri="{FF2B5EF4-FFF2-40B4-BE49-F238E27FC236}">
                <a16:creationId xmlns:a16="http://schemas.microsoft.com/office/drawing/2014/main" id="{73BCFC28-B021-C74C-B60E-3525D726A156}"/>
              </a:ext>
            </a:extLst>
          </p:cNvPr>
          <p:cNvSpPr txBox="1">
            <a:spLocks/>
          </p:cNvSpPr>
          <p:nvPr userDrawn="1"/>
        </p:nvSpPr>
        <p:spPr>
          <a:xfrm>
            <a:off x="4199980" y="3581406"/>
            <a:ext cx="4038601" cy="844550"/>
          </a:xfrm>
          <a:prstGeom prst="rect">
            <a:avLst/>
          </a:prstGeom>
        </p:spPr>
        <p:txBody>
          <a:bodyPr vert="horz" lIns="91440" tIns="45720" rIns="91440" bIns="45720" rtlCol="0" anchor="t" anchorCtr="0">
            <a:noAutofit/>
          </a:bodyPr>
          <a:lstStyle>
            <a:lvl1pPr marL="0" indent="0" algn="l" defTabSz="914400" rtl="0" eaLnBrk="1" latinLnBrk="0" hangingPunct="1">
              <a:lnSpc>
                <a:spcPct val="100000"/>
              </a:lnSpc>
              <a:spcBef>
                <a:spcPts val="1000"/>
              </a:spcBef>
              <a:buClr>
                <a:srgbClr val="CB1F54"/>
              </a:buClr>
              <a:buFont typeface="Arial"/>
              <a:buNone/>
              <a:defRPr sz="2400" b="0" i="0" kern="1200" baseline="0">
                <a:solidFill>
                  <a:schemeClr val="bg1"/>
                </a:solidFill>
                <a:latin typeface="+mn-lt"/>
                <a:ea typeface="Arial" charset="0"/>
                <a:cs typeface="Arial" charset="0"/>
              </a:defRPr>
            </a:lvl1pPr>
            <a:lvl2pPr marL="457200" indent="0" algn="ctr" defTabSz="914400" rtl="0" eaLnBrk="1" latinLnBrk="0" hangingPunct="1">
              <a:lnSpc>
                <a:spcPct val="110000"/>
              </a:lnSpc>
              <a:spcBef>
                <a:spcPts val="500"/>
              </a:spcBef>
              <a:buClr>
                <a:srgbClr val="CB1F54"/>
              </a:buClr>
              <a:buFont typeface="Arial"/>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Clr>
                <a:srgbClr val="CB1F54"/>
              </a:buClr>
              <a:buFont typeface="Arial"/>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Clr>
                <a:srgbClr val="CB1F54"/>
              </a:buClr>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rgbClr val="CB1F54"/>
              </a:buClr>
              <a:buFont typeface="Arial"/>
              <a:buNone/>
              <a:defRPr sz="1600" kern="1200">
                <a:solidFill>
                  <a:srgbClr val="1C2632"/>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1000"/>
              </a:spcBef>
              <a:spcAft>
                <a:spcPts val="0"/>
              </a:spcAft>
              <a:buClr>
                <a:srgbClr val="CB1F54"/>
              </a:buClr>
              <a:buSzTx/>
              <a:buFont typeface="Arial"/>
              <a:buNone/>
              <a:tabLst/>
              <a:defRPr/>
            </a:pPr>
            <a:r>
              <a:rPr kumimoji="0" lang="en-US" altLang="en-US" sz="2400" b="0" i="0" u="none" strike="noStrike" kern="1200" cap="none" spc="0" normalizeH="0" baseline="0" noProof="0" dirty="0">
                <a:ln>
                  <a:noFill/>
                </a:ln>
                <a:solidFill>
                  <a:sysClr val="window" lastClr="FFFFFF"/>
                </a:solidFill>
                <a:effectLst/>
                <a:uLnTx/>
                <a:uFillTx/>
                <a:latin typeface="Calibri"/>
                <a:cs typeface="Arial" charset="0"/>
              </a:rPr>
              <a:t>Name of Presenter</a:t>
            </a:r>
          </a:p>
          <a:p>
            <a:pPr marL="0" marR="0" lvl="0" indent="0" algn="ctr" defTabSz="914400" rtl="0" eaLnBrk="1" fontAlgn="auto" latinLnBrk="0" hangingPunct="1">
              <a:lnSpc>
                <a:spcPct val="100000"/>
              </a:lnSpc>
              <a:spcBef>
                <a:spcPts val="1000"/>
              </a:spcBef>
              <a:spcAft>
                <a:spcPts val="0"/>
              </a:spcAft>
              <a:buClr>
                <a:srgbClr val="CB1F54"/>
              </a:buClr>
              <a:buSzTx/>
              <a:buFont typeface="Arial"/>
              <a:buNone/>
              <a:tabLst/>
              <a:defRPr/>
            </a:pPr>
            <a:r>
              <a:rPr kumimoji="0" lang="en-US" altLang="en-US" sz="2400" b="0" i="0" u="none" strike="noStrike" kern="1200" cap="none" spc="0" normalizeH="0" baseline="0" noProof="0" dirty="0">
                <a:ln>
                  <a:noFill/>
                </a:ln>
                <a:solidFill>
                  <a:sysClr val="window" lastClr="FFFFFF"/>
                </a:solidFill>
                <a:effectLst/>
                <a:uLnTx/>
                <a:uFillTx/>
                <a:latin typeface="Calibri"/>
                <a:cs typeface="Arial" charset="0"/>
              </a:rPr>
              <a:t>first.last@state.ma.us</a:t>
            </a:r>
          </a:p>
        </p:txBody>
      </p:sp>
    </p:spTree>
    <p:extLst>
      <p:ext uri="{BB962C8B-B14F-4D97-AF65-F5344CB8AC3E}">
        <p14:creationId xmlns:p14="http://schemas.microsoft.com/office/powerpoint/2010/main" val="2228874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ftr" sz="quarter" idx="10"/>
          </p:nvPr>
        </p:nvSpPr>
        <p:spPr>
          <a:ln/>
        </p:spPr>
        <p:txBody>
          <a:bodyPr/>
          <a:lstStyle>
            <a:lvl1pPr>
              <a:defRPr/>
            </a:lvl1pPr>
          </a:lstStyle>
          <a:p>
            <a:pPr>
              <a:defRPr/>
            </a:pPr>
            <a:endParaRPr lang="en-US" altLang="en-US" dirty="0"/>
          </a:p>
        </p:txBody>
      </p:sp>
      <p:sp>
        <p:nvSpPr>
          <p:cNvPr id="4" name="Rectangle 6"/>
          <p:cNvSpPr>
            <a:spLocks noGrp="1" noChangeArrowheads="1"/>
          </p:cNvSpPr>
          <p:nvPr>
            <p:ph type="sldNum" sz="quarter" idx="11"/>
          </p:nvPr>
        </p:nvSpPr>
        <p:spPr>
          <a:ln/>
        </p:spPr>
        <p:txBody>
          <a:bodyPr/>
          <a:lstStyle>
            <a:lvl1pPr>
              <a:defRPr/>
            </a:lvl1pPr>
          </a:lstStyle>
          <a:p>
            <a:pPr>
              <a:defRPr/>
            </a:pPr>
            <a:r>
              <a:rPr lang="en-US" altLang="en-US" dirty="0"/>
              <a:t>Slide </a:t>
            </a:r>
            <a:fld id="{EA8F2145-DE93-4A77-8079-724DD4E40956}" type="slidenum">
              <a:rPr lang="en-US" altLang="en-US"/>
              <a:pPr>
                <a:defRPr/>
              </a:pPr>
              <a:t>‹#›</a:t>
            </a:fld>
            <a:endParaRPr lang="en-US" altLang="en-US" dirty="0"/>
          </a:p>
        </p:txBody>
      </p:sp>
    </p:spTree>
    <p:extLst>
      <p:ext uri="{BB962C8B-B14F-4D97-AF65-F5344CB8AC3E}">
        <p14:creationId xmlns:p14="http://schemas.microsoft.com/office/powerpoint/2010/main" val="1807403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600200"/>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592822" y="56524"/>
            <a:ext cx="10972800" cy="874654"/>
          </a:xfrm>
          <a:prstGeom prst="rect">
            <a:avLst/>
          </a:prstGeom>
        </p:spPr>
        <p:txBody>
          <a:bodyPr vert="horz" lIns="91440" tIns="45720" rIns="91440" bIns="45720" rtlCol="0" anchor="ctr">
            <a:normAutofit/>
          </a:bodyPr>
          <a:lstStyle/>
          <a:p>
            <a:r>
              <a:rPr lang="en-US"/>
              <a:t>Click to edit Master title style</a:t>
            </a:r>
          </a:p>
        </p:txBody>
      </p:sp>
      <p:sp>
        <p:nvSpPr>
          <p:cNvPr id="8" name="Rectangle 7">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331927519"/>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61" r:id="rId3"/>
    <p:sldLayoutId id="2147483662" r:id="rId4"/>
    <p:sldLayoutId id="2147483652" r:id="rId5"/>
    <p:sldLayoutId id="2147483653" r:id="rId6"/>
    <p:sldLayoutId id="2147483654" r:id="rId7"/>
    <p:sldLayoutId id="2147483655" r:id="rId8"/>
    <p:sldLayoutId id="2147483672" r:id="rId9"/>
    <p:sldLayoutId id="2147483674" r:id="rId10"/>
  </p:sldLayoutIdLst>
  <p:hf hdr="0" ftr="0" dt="0"/>
  <p:txStyles>
    <p:titleStyle>
      <a:lvl1pPr algn="l"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600200"/>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592822" y="56524"/>
            <a:ext cx="10972800" cy="874654"/>
          </a:xfrm>
          <a:prstGeom prst="rect">
            <a:avLst/>
          </a:prstGeom>
        </p:spPr>
        <p:txBody>
          <a:bodyPr vert="horz" lIns="91440" tIns="45720" rIns="91440" bIns="45720" rtlCol="0" anchor="ctr">
            <a:normAutofit/>
          </a:bodyPr>
          <a:lstStyle/>
          <a:p>
            <a:r>
              <a:rPr lang="en-US"/>
              <a:t>Click to edit Master title style</a:t>
            </a:r>
          </a:p>
        </p:txBody>
      </p:sp>
      <p:sp>
        <p:nvSpPr>
          <p:cNvPr id="8" name="Rectangle 7">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a:solidFill>
                  <a:srgbClr val="464646">
                    <a:lumMod val="40000"/>
                    <a:lumOff val="60000"/>
                  </a:srgbClr>
                </a:solidFill>
              </a:rPr>
              <a:t>Massachusetts Department of Public Health       mass.gov/dph</a:t>
            </a:r>
            <a:endParaRPr lang="en-US" dirty="0">
              <a:solidFill>
                <a:srgbClr val="464646">
                  <a:lumMod val="40000"/>
                  <a:lumOff val="60000"/>
                </a:srgbClr>
              </a:solidFill>
            </a:endParaRPr>
          </a:p>
        </p:txBody>
      </p:sp>
    </p:spTree>
    <p:extLst>
      <p:ext uri="{BB962C8B-B14F-4D97-AF65-F5344CB8AC3E}">
        <p14:creationId xmlns:p14="http://schemas.microsoft.com/office/powerpoint/2010/main" val="2550578571"/>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Lst>
  <p:hf hdr="0" ftr="0" dt="0"/>
  <p:txStyles>
    <p:titleStyle>
      <a:lvl1pPr algn="l"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2.xml"/><Relationship Id="rId1" Type="http://schemas.openxmlformats.org/officeDocument/2006/relationships/slideLayout" Target="../slideLayouts/slideLayout10.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0.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0.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0.xml"/></Relationships>
</file>

<file path=ppt/slides/_rels/slide3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10704" y="2074957"/>
            <a:ext cx="8370536" cy="2927543"/>
          </a:xfrm>
        </p:spPr>
        <p:txBody>
          <a:bodyPr>
            <a:noAutofit/>
          </a:bodyPr>
          <a:lstStyle/>
          <a:p>
            <a:r>
              <a:rPr lang="en-US" sz="3600" dirty="0">
                <a:solidFill>
                  <a:schemeClr val="bg1"/>
                </a:solidFill>
                <a:cs typeface="Arial" panose="020B0604020202020204" pitchFamily="34" charset="0"/>
              </a:rPr>
              <a:t>Special Commission on Licensing of</a:t>
            </a:r>
            <a:br>
              <a:rPr lang="en-US" sz="3600" dirty="0">
                <a:solidFill>
                  <a:schemeClr val="bg1"/>
                </a:solidFill>
                <a:cs typeface="Arial" panose="020B0604020202020204" pitchFamily="34" charset="0"/>
              </a:rPr>
            </a:br>
            <a:r>
              <a:rPr lang="en-US" sz="3600" dirty="0">
                <a:solidFill>
                  <a:schemeClr val="bg1"/>
                </a:solidFill>
                <a:cs typeface="Arial" panose="020B0604020202020204" pitchFamily="34" charset="0"/>
              </a:rPr>
              <a:t>Foreign-Trained Medical Professionals</a:t>
            </a:r>
            <a:br>
              <a:rPr lang="en-US" sz="3600" dirty="0">
                <a:solidFill>
                  <a:schemeClr val="bg1"/>
                </a:solidFill>
                <a:cs typeface="Arial" panose="020B0604020202020204" pitchFamily="34" charset="0"/>
              </a:rPr>
            </a:br>
            <a:r>
              <a:rPr lang="en-US" sz="3600" dirty="0">
                <a:solidFill>
                  <a:schemeClr val="bg1"/>
                </a:solidFill>
                <a:cs typeface="Arial" panose="020B0604020202020204" pitchFamily="34" charset="0"/>
              </a:rPr>
              <a:t>Third Meeting</a:t>
            </a:r>
            <a:br>
              <a:rPr lang="en-US" sz="3600" dirty="0">
                <a:solidFill>
                  <a:schemeClr val="bg1"/>
                </a:solidFill>
                <a:cs typeface="Arial" panose="020B0604020202020204" pitchFamily="34" charset="0"/>
              </a:rPr>
            </a:br>
            <a:r>
              <a:rPr lang="en-US" sz="3600" dirty="0">
                <a:solidFill>
                  <a:schemeClr val="bg1"/>
                </a:solidFill>
                <a:cs typeface="Arial" panose="020B0604020202020204" pitchFamily="34" charset="0"/>
              </a:rPr>
              <a:t>December 10, 2021</a:t>
            </a:r>
          </a:p>
        </p:txBody>
      </p:sp>
      <p:sp>
        <p:nvSpPr>
          <p:cNvPr id="3" name="Title 1"/>
          <p:cNvSpPr txBox="1">
            <a:spLocks/>
          </p:cNvSpPr>
          <p:nvPr/>
        </p:nvSpPr>
        <p:spPr>
          <a:xfrm>
            <a:off x="601132" y="3979342"/>
            <a:ext cx="7842223" cy="2533650"/>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pPr algn="l"/>
            <a:endParaRPr lang="en-US" altLang="en-US" sz="2000" b="0" dirty="0">
              <a:solidFill>
                <a:schemeClr val="bg1"/>
              </a:solidFill>
              <a:latin typeface="+mn-lt"/>
              <a:cs typeface="Arial" panose="020B0604020202020204" pitchFamily="34" charset="0"/>
            </a:endParaRPr>
          </a:p>
        </p:txBody>
      </p:sp>
    </p:spTree>
    <p:extLst>
      <p:ext uri="{BB962C8B-B14F-4D97-AF65-F5344CB8AC3E}">
        <p14:creationId xmlns:p14="http://schemas.microsoft.com/office/powerpoint/2010/main" val="16420021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638BC-3168-4E36-9F84-FCB3642F5396}"/>
              </a:ext>
            </a:extLst>
          </p:cNvPr>
          <p:cNvSpPr>
            <a:spLocks noGrp="1"/>
          </p:cNvSpPr>
          <p:nvPr>
            <p:ph type="title"/>
          </p:nvPr>
        </p:nvSpPr>
        <p:spPr/>
        <p:txBody>
          <a:bodyPr>
            <a:noAutofit/>
          </a:bodyPr>
          <a:lstStyle/>
          <a:p>
            <a:r>
              <a:rPr lang="en" sz="2800" dirty="0">
                <a:solidFill>
                  <a:srgbClr val="333333"/>
                </a:solidFill>
              </a:rPr>
              <a:t>FTMP Licensure: </a:t>
            </a:r>
            <a:r>
              <a:rPr lang="en" sz="2800" dirty="0">
                <a:solidFill>
                  <a:schemeClr val="bg1"/>
                </a:solidFill>
              </a:rPr>
              <a:t>“Extrinsic”/Structural Obstacles</a:t>
            </a:r>
            <a:endParaRPr lang="en-US" sz="2800" dirty="0">
              <a:solidFill>
                <a:schemeClr val="bg1"/>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011A9159-29BB-4D1A-BA9B-B00DE9F9A6BA}"/>
              </a:ext>
            </a:extLst>
          </p:cNvPr>
          <p:cNvSpPr>
            <a:spLocks noGrp="1"/>
          </p:cNvSpPr>
          <p:nvPr>
            <p:ph idx="1"/>
          </p:nvPr>
        </p:nvSpPr>
        <p:spPr>
          <a:xfrm>
            <a:off x="345172" y="1233974"/>
            <a:ext cx="11468100" cy="5258513"/>
          </a:xfrm>
          <a:effectLst>
            <a:outerShdw blurRad="76200" dist="12700" dir="2700000" sy="-23000" kx="-800400" algn="bl" rotWithShape="0">
              <a:prstClr val="black">
                <a:alpha val="20000"/>
              </a:prstClr>
            </a:outerShdw>
          </a:effectLst>
        </p:spPr>
        <p:txBody>
          <a:bodyPr>
            <a:noAutofit/>
          </a:bodyPr>
          <a:lstStyle/>
          <a:p>
            <a:pPr marL="457200" marR="0" lvl="0" indent="-374650" algn="l" rtl="0">
              <a:lnSpc>
                <a:spcPct val="150000"/>
              </a:lnSpc>
              <a:spcBef>
                <a:spcPts val="0"/>
              </a:spcBef>
              <a:spcAft>
                <a:spcPts val="0"/>
              </a:spcAft>
              <a:buClr>
                <a:srgbClr val="000000"/>
              </a:buClr>
              <a:buSzPts val="2300"/>
              <a:buChar char="●"/>
            </a:pPr>
            <a:r>
              <a:rPr lang="en-US" sz="2800" dirty="0">
                <a:solidFill>
                  <a:srgbClr val="000000"/>
                </a:solidFill>
                <a:latin typeface="Calibri" panose="020F0502020204030204" pitchFamily="34" charset="0"/>
                <a:ea typeface="Calibri"/>
                <a:cs typeface="Calibri" panose="020F0502020204030204" pitchFamily="34" charset="0"/>
                <a:sym typeface="Calibri"/>
              </a:rPr>
              <a:t>Complexity of Licensing Processes</a:t>
            </a:r>
          </a:p>
          <a:p>
            <a:pPr marL="457200" marR="0" lvl="0" indent="-374650" algn="l" rtl="0">
              <a:lnSpc>
                <a:spcPct val="150000"/>
              </a:lnSpc>
              <a:spcBef>
                <a:spcPts val="600"/>
              </a:spcBef>
              <a:spcAft>
                <a:spcPts val="0"/>
              </a:spcAft>
              <a:buClr>
                <a:srgbClr val="000000"/>
              </a:buClr>
              <a:buSzPts val="2300"/>
              <a:buChar char="●"/>
            </a:pPr>
            <a:r>
              <a:rPr lang="en-US" sz="2800" dirty="0">
                <a:solidFill>
                  <a:srgbClr val="000000"/>
                </a:solidFill>
                <a:latin typeface="Calibri" panose="020F0502020204030204" pitchFamily="34" charset="0"/>
                <a:ea typeface="Calibri"/>
                <a:cs typeface="Calibri" panose="020F0502020204030204" pitchFamily="34" charset="0"/>
                <a:sym typeface="Calibri"/>
              </a:rPr>
              <a:t>Inconsistent Messages from Agencies, Institutions and Employers</a:t>
            </a:r>
          </a:p>
          <a:p>
            <a:pPr marL="457200" marR="0" lvl="0" indent="-374650" algn="l" rtl="0">
              <a:lnSpc>
                <a:spcPct val="150000"/>
              </a:lnSpc>
              <a:spcBef>
                <a:spcPts val="600"/>
              </a:spcBef>
              <a:spcAft>
                <a:spcPts val="0"/>
              </a:spcAft>
              <a:buClr>
                <a:srgbClr val="000000"/>
              </a:buClr>
              <a:buSzPts val="2300"/>
              <a:buChar char="●"/>
            </a:pPr>
            <a:r>
              <a:rPr lang="en-US" sz="2800" dirty="0">
                <a:solidFill>
                  <a:srgbClr val="000000"/>
                </a:solidFill>
                <a:latin typeface="Calibri" panose="020F0502020204030204" pitchFamily="34" charset="0"/>
                <a:ea typeface="Calibri"/>
                <a:cs typeface="Calibri" panose="020F0502020204030204" pitchFamily="34" charset="0"/>
                <a:sym typeface="Calibri"/>
              </a:rPr>
              <a:t>Complex Bureaucracies (Abroad and U.S.)</a:t>
            </a:r>
          </a:p>
          <a:p>
            <a:pPr marL="457200" marR="0" lvl="0" indent="-374650" algn="l" rtl="0">
              <a:lnSpc>
                <a:spcPct val="150000"/>
              </a:lnSpc>
              <a:spcBef>
                <a:spcPts val="600"/>
              </a:spcBef>
              <a:spcAft>
                <a:spcPts val="0"/>
              </a:spcAft>
              <a:buClr>
                <a:srgbClr val="000000"/>
              </a:buClr>
              <a:buSzPts val="2300"/>
              <a:buChar char="●"/>
            </a:pPr>
            <a:r>
              <a:rPr lang="en-US" sz="2800" dirty="0">
                <a:solidFill>
                  <a:srgbClr val="000000"/>
                </a:solidFill>
                <a:latin typeface="Calibri" panose="020F0502020204030204" pitchFamily="34" charset="0"/>
                <a:ea typeface="Calibri"/>
                <a:cs typeface="Calibri" panose="020F0502020204030204" pitchFamily="34" charset="0"/>
                <a:sym typeface="Calibri"/>
              </a:rPr>
              <a:t>Conflicting Interests of Key Stakeholders</a:t>
            </a:r>
          </a:p>
          <a:p>
            <a:pPr marL="457200" marR="0" lvl="0" indent="-374650" algn="l" rtl="0">
              <a:lnSpc>
                <a:spcPct val="150000"/>
              </a:lnSpc>
              <a:spcBef>
                <a:spcPts val="600"/>
              </a:spcBef>
              <a:spcAft>
                <a:spcPts val="600"/>
              </a:spcAft>
              <a:buClr>
                <a:srgbClr val="000000"/>
              </a:buClr>
              <a:buSzPts val="2300"/>
              <a:buChar char="●"/>
            </a:pPr>
            <a:r>
              <a:rPr lang="en-US" sz="2800" dirty="0">
                <a:solidFill>
                  <a:srgbClr val="000000"/>
                </a:solidFill>
                <a:highlight>
                  <a:schemeClr val="lt1"/>
                </a:highlight>
                <a:latin typeface="Calibri" panose="020F0502020204030204" pitchFamily="34" charset="0"/>
                <a:ea typeface="Calibri"/>
                <a:cs typeface="Calibri" panose="020F0502020204030204" pitchFamily="34" charset="0"/>
                <a:sym typeface="Calibri"/>
              </a:rPr>
              <a:t>Lack of Awareness and Targeted Programming in Adult Education and Workforce Systems</a:t>
            </a:r>
            <a:endParaRPr lang="en-US" sz="2800" b="1" dirty="0">
              <a:solidFill>
                <a:srgbClr val="000000"/>
              </a:solidFill>
              <a:highlight>
                <a:schemeClr val="lt1"/>
              </a:highlight>
              <a:latin typeface="Calibri" panose="020F0502020204030204" pitchFamily="34" charset="0"/>
              <a:ea typeface="Calibri"/>
              <a:cs typeface="Calibri" panose="020F0502020204030204" pitchFamily="34" charset="0"/>
              <a:sym typeface="Calibri"/>
            </a:endParaRPr>
          </a:p>
          <a:p>
            <a:pPr marL="0" marR="0" indent="0">
              <a:spcBef>
                <a:spcPts val="0"/>
              </a:spcBef>
              <a:spcAft>
                <a:spcPts val="1000"/>
              </a:spcAft>
              <a:buNone/>
            </a:pPr>
            <a:endParaRPr lang="en-US" sz="2000" u="none" strike="noStrike" dirty="0">
              <a:effectLst/>
              <a:ea typeface="Arial" panose="020B0604020202020204" pitchFamily="34" charset="0"/>
            </a:endParaRPr>
          </a:p>
        </p:txBody>
      </p:sp>
      <p:sp>
        <p:nvSpPr>
          <p:cNvPr id="4" name="Slide Number Placeholder 3">
            <a:extLst>
              <a:ext uri="{FF2B5EF4-FFF2-40B4-BE49-F238E27FC236}">
                <a16:creationId xmlns:a16="http://schemas.microsoft.com/office/drawing/2014/main" id="{52B89AD8-4D04-4769-AFA9-77638B052497}"/>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10</a:t>
            </a:fld>
            <a:endParaRPr lang="en-US" dirty="0">
              <a:solidFill>
                <a:srgbClr val="464646">
                  <a:lumMod val="40000"/>
                  <a:lumOff val="60000"/>
                </a:srgbClr>
              </a:solidFill>
            </a:endParaRPr>
          </a:p>
        </p:txBody>
      </p:sp>
    </p:spTree>
    <p:extLst>
      <p:ext uri="{BB962C8B-B14F-4D97-AF65-F5344CB8AC3E}">
        <p14:creationId xmlns:p14="http://schemas.microsoft.com/office/powerpoint/2010/main" val="13470401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D3A573D-F9B7-4671-B3B2-51A0E86FEBCF}"/>
              </a:ext>
            </a:extLst>
          </p:cNvPr>
          <p:cNvSpPr>
            <a:spLocks noGrp="1"/>
          </p:cNvSpPr>
          <p:nvPr>
            <p:ph type="title"/>
          </p:nvPr>
        </p:nvSpPr>
        <p:spPr/>
        <p:txBody>
          <a:bodyPr>
            <a:normAutofit/>
          </a:bodyPr>
          <a:lstStyle/>
          <a:p>
            <a:endParaRPr lang="en-US" sz="4000" dirty="0"/>
          </a:p>
        </p:txBody>
      </p:sp>
      <p:sp>
        <p:nvSpPr>
          <p:cNvPr id="6" name="Content Placeholder 5">
            <a:extLst>
              <a:ext uri="{FF2B5EF4-FFF2-40B4-BE49-F238E27FC236}">
                <a16:creationId xmlns:a16="http://schemas.microsoft.com/office/drawing/2014/main" id="{8EAEC366-6D25-47D0-BCE6-C88CBD56C6F4}"/>
              </a:ext>
            </a:extLst>
          </p:cNvPr>
          <p:cNvSpPr>
            <a:spLocks noGrp="1"/>
          </p:cNvSpPr>
          <p:nvPr>
            <p:ph idx="1"/>
          </p:nvPr>
        </p:nvSpPr>
        <p:spPr>
          <a:xfrm>
            <a:off x="609600" y="3429000"/>
            <a:ext cx="10972800" cy="2697163"/>
          </a:xfrm>
        </p:spPr>
        <p:txBody>
          <a:bodyPr/>
          <a:lstStyle/>
          <a:p>
            <a:pPr marL="0" indent="0">
              <a:buNone/>
            </a:pPr>
            <a:br>
              <a:rPr lang="en-US" sz="1800" dirty="0">
                <a:effectLst/>
                <a:latin typeface="Times New Roman" panose="02020603050405020304" pitchFamily="18" charset="0"/>
                <a:ea typeface="Times New Roman" panose="02020603050405020304" pitchFamily="18" charset="0"/>
              </a:rPr>
            </a:br>
            <a:endParaRPr lang="en-US" sz="1800" dirty="0">
              <a:effectLst/>
              <a:latin typeface="Times New Roman" panose="02020603050405020304" pitchFamily="18" charset="0"/>
              <a:ea typeface="Times New Roman" panose="02020603050405020304" pitchFamily="18" charset="0"/>
            </a:endParaRPr>
          </a:p>
          <a:p>
            <a:pPr marL="0" indent="0">
              <a:buNone/>
            </a:pPr>
            <a:endParaRPr lang="en-US" sz="1800" dirty="0">
              <a:latin typeface="Times New Roman" panose="02020603050405020304" pitchFamily="18" charset="0"/>
              <a:ea typeface="Times New Roman" panose="02020603050405020304" pitchFamily="18" charset="0"/>
            </a:endParaRPr>
          </a:p>
          <a:p>
            <a:pPr marL="0" indent="0">
              <a:buNone/>
            </a:pPr>
            <a:endParaRPr lang="en-US" sz="1800" dirty="0">
              <a:effectLst/>
              <a:latin typeface="Times New Roman" panose="02020603050405020304" pitchFamily="18" charset="0"/>
              <a:ea typeface="Times New Roman" panose="02020603050405020304" pitchFamily="18" charset="0"/>
            </a:endParaRPr>
          </a:p>
          <a:p>
            <a:pPr marL="0" indent="0">
              <a:buNone/>
            </a:pPr>
            <a:endParaRPr lang="en-US" sz="1800" dirty="0">
              <a:latin typeface="Times New Roman" panose="02020603050405020304" pitchFamily="18" charset="0"/>
              <a:ea typeface="Times New Roman" panose="02020603050405020304" pitchFamily="18" charset="0"/>
            </a:endParaRPr>
          </a:p>
          <a:p>
            <a:pPr marL="0" indent="0">
              <a:buNone/>
            </a:pPr>
            <a:endParaRPr lang="en-US" sz="1800" dirty="0">
              <a:effectLst/>
              <a:latin typeface="Times New Roman" panose="02020603050405020304" pitchFamily="18" charset="0"/>
              <a:ea typeface="Times New Roman" panose="02020603050405020304" pitchFamily="18" charset="0"/>
            </a:endParaRPr>
          </a:p>
          <a:p>
            <a:pPr marL="0" indent="0">
              <a:buNone/>
            </a:pPr>
            <a:endParaRPr lang="en-US" sz="1800" dirty="0">
              <a:latin typeface="Times New Roman" panose="02020603050405020304" pitchFamily="18" charset="0"/>
              <a:ea typeface="Times New Roman" panose="02020603050405020304" pitchFamily="18" charset="0"/>
            </a:endParaRPr>
          </a:p>
          <a:p>
            <a:pPr marL="0" indent="0">
              <a:buNone/>
            </a:pPr>
            <a:endParaRPr lang="en-US" sz="1800" dirty="0">
              <a:effectLst/>
              <a:latin typeface="Times New Roman" panose="02020603050405020304" pitchFamily="18" charset="0"/>
              <a:ea typeface="Times New Roman" panose="02020603050405020304" pitchFamily="18" charset="0"/>
            </a:endParaRPr>
          </a:p>
        </p:txBody>
      </p:sp>
      <p:sp>
        <p:nvSpPr>
          <p:cNvPr id="4" name="Slide Number Placeholder 3">
            <a:extLst>
              <a:ext uri="{FF2B5EF4-FFF2-40B4-BE49-F238E27FC236}">
                <a16:creationId xmlns:a16="http://schemas.microsoft.com/office/drawing/2014/main" id="{F9103702-7D43-4396-90CE-1B1C542C1BEA}"/>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11</a:t>
            </a:fld>
            <a:endParaRPr lang="en-US" dirty="0">
              <a:solidFill>
                <a:srgbClr val="464646">
                  <a:lumMod val="40000"/>
                  <a:lumOff val="60000"/>
                </a:srgbClr>
              </a:solidFill>
            </a:endParaRPr>
          </a:p>
        </p:txBody>
      </p:sp>
      <p:sp>
        <p:nvSpPr>
          <p:cNvPr id="16" name="TextBox 15">
            <a:extLst>
              <a:ext uri="{FF2B5EF4-FFF2-40B4-BE49-F238E27FC236}">
                <a16:creationId xmlns:a16="http://schemas.microsoft.com/office/drawing/2014/main" id="{5AAFBD35-C8CE-4852-A461-2B9934A9B5EC}"/>
              </a:ext>
            </a:extLst>
          </p:cNvPr>
          <p:cNvSpPr txBox="1"/>
          <p:nvPr/>
        </p:nvSpPr>
        <p:spPr>
          <a:xfrm>
            <a:off x="1131302" y="2028616"/>
            <a:ext cx="9252218" cy="2123658"/>
          </a:xfrm>
          <a:prstGeom prst="rect">
            <a:avLst/>
          </a:prstGeom>
          <a:noFill/>
        </p:spPr>
        <p:txBody>
          <a:bodyPr wrap="square">
            <a:spAutoFit/>
          </a:bodyPr>
          <a:lstStyle/>
          <a:p>
            <a:pPr algn="ctr"/>
            <a:r>
              <a:rPr lang="en" sz="4400" b="1" dirty="0"/>
              <a:t>Foreign-Trained Physicians in the U.S.: </a:t>
            </a:r>
          </a:p>
          <a:p>
            <a:pPr algn="ctr"/>
            <a:endParaRPr lang="en" sz="4400" b="1" dirty="0"/>
          </a:p>
          <a:p>
            <a:pPr algn="ctr"/>
            <a:r>
              <a:rPr lang="en" sz="4400" b="1" dirty="0"/>
              <a:t>Barriers to Licensure &amp; Policy Models</a:t>
            </a:r>
            <a:endParaRPr lang="en-US"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32860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06"/>
        <p:cNvGrpSpPr/>
        <p:nvPr/>
      </p:nvGrpSpPr>
      <p:grpSpPr>
        <a:xfrm>
          <a:off x="0" y="0"/>
          <a:ext cx="0" cy="0"/>
          <a:chOff x="0" y="0"/>
          <a:chExt cx="0" cy="0"/>
        </a:xfrm>
      </p:grpSpPr>
      <p:sp>
        <p:nvSpPr>
          <p:cNvPr id="407" name="Google Shape;407;p54"/>
          <p:cNvSpPr txBox="1">
            <a:spLocks noGrp="1"/>
          </p:cNvSpPr>
          <p:nvPr>
            <p:ph type="title"/>
          </p:nvPr>
        </p:nvSpPr>
        <p:spPr>
          <a:xfrm>
            <a:off x="212400" y="115847"/>
            <a:ext cx="11360800" cy="763600"/>
          </a:xfrm>
          <a:prstGeom prst="rect">
            <a:avLst/>
          </a:prstGeom>
        </p:spPr>
        <p:txBody>
          <a:bodyPr spcFirstLastPara="1" vert="horz" wrap="square" lIns="91433" tIns="45700" rIns="91433" bIns="45700" rtlCol="0" anchor="t" anchorCtr="0">
            <a:normAutofit/>
          </a:bodyPr>
          <a:lstStyle/>
          <a:p>
            <a:r>
              <a:rPr lang="en" sz="2800" dirty="0">
                <a:solidFill>
                  <a:srgbClr val="333333"/>
                </a:solidFill>
              </a:rPr>
              <a:t>Physician Licensure: </a:t>
            </a:r>
            <a:r>
              <a:rPr lang="en" sz="2800" dirty="0">
                <a:solidFill>
                  <a:schemeClr val="bg1"/>
                </a:solidFill>
              </a:rPr>
              <a:t>General Barriers</a:t>
            </a:r>
            <a:endParaRPr sz="2800" dirty="0">
              <a:solidFill>
                <a:schemeClr val="bg1"/>
              </a:solidFill>
            </a:endParaRPr>
          </a:p>
        </p:txBody>
      </p:sp>
      <p:sp>
        <p:nvSpPr>
          <p:cNvPr id="408" name="Google Shape;408;p54"/>
          <p:cNvSpPr txBox="1">
            <a:spLocks noGrp="1"/>
          </p:cNvSpPr>
          <p:nvPr>
            <p:ph type="body" idx="1"/>
          </p:nvPr>
        </p:nvSpPr>
        <p:spPr>
          <a:xfrm>
            <a:off x="496932" y="1168400"/>
            <a:ext cx="10760347" cy="5151120"/>
          </a:xfrm>
          <a:prstGeom prst="rect">
            <a:avLst/>
          </a:prstGeom>
        </p:spPr>
        <p:txBody>
          <a:bodyPr spcFirstLastPara="1" vert="horz" wrap="square" lIns="91433" tIns="45700" rIns="91433" bIns="45700" rtlCol="0" anchor="t" anchorCtr="0">
            <a:noAutofit/>
          </a:bodyPr>
          <a:lstStyle/>
          <a:p>
            <a:pPr indent="-465655">
              <a:spcBef>
                <a:spcPts val="0"/>
              </a:spcBef>
              <a:buClr>
                <a:srgbClr val="000000"/>
              </a:buClr>
              <a:buSzPts val="1900"/>
              <a:buChar char="●"/>
            </a:pPr>
            <a:r>
              <a:rPr lang="en" sz="2533" b="1" dirty="0">
                <a:solidFill>
                  <a:srgbClr val="000000"/>
                </a:solidFill>
                <a:latin typeface="Calibri"/>
                <a:ea typeface="Calibri"/>
                <a:cs typeface="Calibri"/>
                <a:sym typeface="Calibri"/>
              </a:rPr>
              <a:t>Need to Redo Residency in the U.S.:</a:t>
            </a:r>
            <a:r>
              <a:rPr lang="en" sz="2533" dirty="0">
                <a:solidFill>
                  <a:srgbClr val="000000"/>
                </a:solidFill>
                <a:latin typeface="Calibri"/>
                <a:ea typeface="Calibri"/>
                <a:cs typeface="Calibri"/>
                <a:sym typeface="Calibri"/>
              </a:rPr>
              <a:t> IMGs must complete a U.S. residency, even if they have completed residencies in their home countries and have  years of practice experience.</a:t>
            </a:r>
          </a:p>
          <a:p>
            <a:pPr indent="-465655">
              <a:spcBef>
                <a:spcPts val="0"/>
              </a:spcBef>
              <a:buClr>
                <a:srgbClr val="000000"/>
              </a:buClr>
              <a:buSzPts val="1900"/>
              <a:buChar char="●"/>
            </a:pPr>
            <a:endParaRPr sz="2533" dirty="0">
              <a:solidFill>
                <a:srgbClr val="000000"/>
              </a:solidFill>
              <a:latin typeface="Calibri"/>
              <a:ea typeface="Calibri"/>
              <a:cs typeface="Calibri"/>
              <a:sym typeface="Calibri"/>
            </a:endParaRPr>
          </a:p>
          <a:p>
            <a:pPr indent="-465655">
              <a:spcBef>
                <a:spcPts val="800"/>
              </a:spcBef>
              <a:buClr>
                <a:srgbClr val="000000"/>
              </a:buClr>
              <a:buSzPts val="1900"/>
              <a:buFont typeface="Calibri"/>
              <a:buChar char="●"/>
            </a:pPr>
            <a:r>
              <a:rPr lang="en" sz="2533" b="1" dirty="0">
                <a:solidFill>
                  <a:srgbClr val="000000"/>
                </a:solidFill>
                <a:latin typeface="Calibri"/>
                <a:ea typeface="Calibri"/>
                <a:cs typeface="Calibri"/>
                <a:sym typeface="Calibri"/>
              </a:rPr>
              <a:t>Limited Access to Residencies</a:t>
            </a:r>
            <a:r>
              <a:rPr lang="en" sz="2533" dirty="0">
                <a:solidFill>
                  <a:srgbClr val="000000"/>
                </a:solidFill>
                <a:latin typeface="Calibri"/>
                <a:ea typeface="Calibri"/>
                <a:cs typeface="Calibri"/>
                <a:sym typeface="Calibri"/>
              </a:rPr>
              <a:t>: The cap on residency slots, the complicated application process, lack of U.S. clinical experience, and bias against IMGs put them at a disadvantage in the match process (non-U.S. citizen IMGs matched at 54.8% in 2021 vs. 92.8% for US medical graduates).</a:t>
            </a:r>
          </a:p>
          <a:p>
            <a:pPr indent="-465655">
              <a:spcBef>
                <a:spcPts val="800"/>
              </a:spcBef>
              <a:buClr>
                <a:srgbClr val="000000"/>
              </a:buClr>
              <a:buSzPts val="1900"/>
              <a:buFont typeface="Calibri"/>
              <a:buChar char="●"/>
            </a:pPr>
            <a:endParaRPr sz="2533" dirty="0">
              <a:solidFill>
                <a:srgbClr val="000000"/>
              </a:solidFill>
              <a:latin typeface="Calibri"/>
              <a:ea typeface="Calibri"/>
              <a:cs typeface="Calibri"/>
              <a:sym typeface="Calibri"/>
            </a:endParaRPr>
          </a:p>
          <a:p>
            <a:pPr indent="-465655">
              <a:spcBef>
                <a:spcPts val="800"/>
              </a:spcBef>
              <a:spcAft>
                <a:spcPts val="800"/>
              </a:spcAft>
              <a:buClr>
                <a:srgbClr val="000000"/>
              </a:buClr>
              <a:buSzPts val="1900"/>
              <a:buChar char="●"/>
            </a:pPr>
            <a:r>
              <a:rPr lang="en" sz="2533" b="1" dirty="0">
                <a:solidFill>
                  <a:srgbClr val="000000"/>
                </a:solidFill>
                <a:latin typeface="Calibri"/>
                <a:ea typeface="Calibri"/>
                <a:cs typeface="Calibri"/>
                <a:sym typeface="Calibri"/>
              </a:rPr>
              <a:t>Recency of Medical School Graduation</a:t>
            </a:r>
            <a:r>
              <a:rPr lang="en" sz="2533" dirty="0">
                <a:solidFill>
                  <a:srgbClr val="000000"/>
                </a:solidFill>
                <a:latin typeface="Calibri"/>
                <a:ea typeface="Calibri"/>
                <a:cs typeface="Calibri"/>
                <a:sym typeface="Calibri"/>
              </a:rPr>
              <a:t>: Most U.S. residency programs consider only recent medical school graduates (within prior 3-5 years), excluding many immigrant physicians with years of practice experience.</a:t>
            </a:r>
            <a:endParaRPr sz="2533" dirty="0">
              <a:solidFill>
                <a:srgbClr val="000000"/>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412"/>
        <p:cNvGrpSpPr/>
        <p:nvPr/>
      </p:nvGrpSpPr>
      <p:grpSpPr>
        <a:xfrm>
          <a:off x="0" y="0"/>
          <a:ext cx="0" cy="0"/>
          <a:chOff x="0" y="0"/>
          <a:chExt cx="0" cy="0"/>
        </a:xfrm>
      </p:grpSpPr>
      <p:sp>
        <p:nvSpPr>
          <p:cNvPr id="413" name="Google Shape;413;p55"/>
          <p:cNvSpPr txBox="1">
            <a:spLocks noGrp="1"/>
          </p:cNvSpPr>
          <p:nvPr>
            <p:ph type="title"/>
          </p:nvPr>
        </p:nvSpPr>
        <p:spPr>
          <a:xfrm>
            <a:off x="90480" y="66033"/>
            <a:ext cx="11360800" cy="763600"/>
          </a:xfrm>
          <a:prstGeom prst="rect">
            <a:avLst/>
          </a:prstGeom>
        </p:spPr>
        <p:txBody>
          <a:bodyPr spcFirstLastPara="1" vert="horz" wrap="square" lIns="91433" tIns="45700" rIns="91433" bIns="45700" rtlCol="0" anchor="t" anchorCtr="0">
            <a:normAutofit/>
          </a:bodyPr>
          <a:lstStyle/>
          <a:p>
            <a:r>
              <a:rPr lang="en" sz="2800" dirty="0">
                <a:solidFill>
                  <a:srgbClr val="333333"/>
                </a:solidFill>
              </a:rPr>
              <a:t>Physician Licensure: </a:t>
            </a:r>
            <a:r>
              <a:rPr lang="en" sz="2800" dirty="0">
                <a:solidFill>
                  <a:schemeClr val="bg1"/>
                </a:solidFill>
              </a:rPr>
              <a:t>Massachusetts-specific Barriers</a:t>
            </a:r>
            <a:endParaRPr sz="2800" dirty="0">
              <a:solidFill>
                <a:schemeClr val="bg1"/>
              </a:solidFill>
            </a:endParaRPr>
          </a:p>
        </p:txBody>
      </p:sp>
      <p:sp>
        <p:nvSpPr>
          <p:cNvPr id="414" name="Google Shape;414;p55"/>
          <p:cNvSpPr txBox="1">
            <a:spLocks noGrp="1"/>
          </p:cNvSpPr>
          <p:nvPr>
            <p:ph type="body" idx="1"/>
          </p:nvPr>
        </p:nvSpPr>
        <p:spPr>
          <a:xfrm>
            <a:off x="650900" y="1119967"/>
            <a:ext cx="10482000" cy="4446400"/>
          </a:xfrm>
          <a:prstGeom prst="rect">
            <a:avLst/>
          </a:prstGeom>
        </p:spPr>
        <p:txBody>
          <a:bodyPr spcFirstLastPara="1" vert="horz" wrap="square" lIns="91433" tIns="45700" rIns="91433" bIns="45700" rtlCol="0" anchor="t" anchorCtr="0">
            <a:noAutofit/>
          </a:bodyPr>
          <a:lstStyle/>
          <a:p>
            <a:pPr indent="-448722">
              <a:spcBef>
                <a:spcPts val="0"/>
              </a:spcBef>
              <a:buClr>
                <a:srgbClr val="000000"/>
              </a:buClr>
              <a:buSzPts val="1700"/>
              <a:buChar char="●"/>
            </a:pPr>
            <a:r>
              <a:rPr lang="en" sz="2267" b="1" dirty="0">
                <a:solidFill>
                  <a:srgbClr val="000000"/>
                </a:solidFill>
                <a:latin typeface="Calibri"/>
                <a:ea typeface="Calibri"/>
                <a:cs typeface="Calibri"/>
                <a:sym typeface="Calibri"/>
              </a:rPr>
              <a:t>Longer Time to Licensure Eligibility:</a:t>
            </a:r>
            <a:r>
              <a:rPr lang="en" sz="2267" dirty="0">
                <a:solidFill>
                  <a:srgbClr val="000000"/>
                </a:solidFill>
                <a:latin typeface="Calibri"/>
                <a:ea typeface="Calibri"/>
                <a:cs typeface="Calibri"/>
                <a:sym typeface="Calibri"/>
              </a:rPr>
              <a:t> IMGs in residency programs in Massachusetts must complete at least three years of postgraduate study before being eligible to apply for initial licensure, while U.S. medical graduates must complete only two</a:t>
            </a:r>
            <a:r>
              <a:rPr lang="en" sz="2267" dirty="0">
                <a:solidFill>
                  <a:srgbClr val="111111"/>
                </a:solidFill>
                <a:highlight>
                  <a:schemeClr val="lt1"/>
                </a:highlight>
                <a:latin typeface="Calibri"/>
                <a:ea typeface="Calibri"/>
                <a:cs typeface="Calibri"/>
                <a:sym typeface="Calibri"/>
              </a:rPr>
              <a:t>.</a:t>
            </a:r>
            <a:endParaRPr sz="2267" dirty="0">
              <a:solidFill>
                <a:srgbClr val="111111"/>
              </a:solidFill>
              <a:highlight>
                <a:schemeClr val="lt1"/>
              </a:highlight>
              <a:latin typeface="Calibri"/>
              <a:ea typeface="Calibri"/>
              <a:cs typeface="Calibri"/>
              <a:sym typeface="Calibri"/>
            </a:endParaRPr>
          </a:p>
          <a:p>
            <a:pPr indent="-448722">
              <a:spcBef>
                <a:spcPts val="800"/>
              </a:spcBef>
              <a:buClr>
                <a:srgbClr val="000000"/>
              </a:buClr>
              <a:buSzPts val="1700"/>
              <a:buChar char="●"/>
            </a:pPr>
            <a:r>
              <a:rPr lang="en" sz="2267" dirty="0">
                <a:solidFill>
                  <a:srgbClr val="111111"/>
                </a:solidFill>
                <a:highlight>
                  <a:schemeClr val="lt1"/>
                </a:highlight>
                <a:latin typeface="Calibri"/>
                <a:ea typeface="Calibri"/>
                <a:cs typeface="Calibri"/>
                <a:sym typeface="Calibri"/>
              </a:rPr>
              <a:t>This requirement has the potential to bias institutions against accepting IMGs as residents, since they can't be reimbursed for the work of IMGs at the rate of a fully licensed physician until a year later than with U.S. medical graduates. </a:t>
            </a:r>
            <a:endParaRPr sz="2267" dirty="0">
              <a:solidFill>
                <a:srgbClr val="111111"/>
              </a:solidFill>
              <a:highlight>
                <a:schemeClr val="lt1"/>
              </a:highlight>
              <a:latin typeface="Calibri"/>
              <a:ea typeface="Calibri"/>
              <a:cs typeface="Calibri"/>
              <a:sym typeface="Calibri"/>
            </a:endParaRPr>
          </a:p>
          <a:p>
            <a:pPr indent="-448722">
              <a:spcBef>
                <a:spcPts val="800"/>
              </a:spcBef>
              <a:buClr>
                <a:srgbClr val="000000"/>
              </a:buClr>
              <a:buSzPts val="1700"/>
              <a:buChar char="●"/>
            </a:pPr>
            <a:r>
              <a:rPr lang="en" sz="2267" dirty="0">
                <a:solidFill>
                  <a:srgbClr val="111111"/>
                </a:solidFill>
                <a:highlight>
                  <a:schemeClr val="lt1"/>
                </a:highlight>
                <a:latin typeface="Calibri"/>
                <a:ea typeface="Calibri"/>
                <a:cs typeface="Calibri"/>
                <a:sym typeface="Calibri"/>
              </a:rPr>
              <a:t>This requirement can also put IMG residents at a disadvantage when applying for jobs in Massachusetts requiring full licensure, leaving some to apply for licensure and positions in states with more flexible policies.</a:t>
            </a:r>
            <a:endParaRPr sz="2267" dirty="0">
              <a:solidFill>
                <a:srgbClr val="000000"/>
              </a:solidFill>
              <a:latin typeface="Calibri"/>
              <a:ea typeface="Calibri"/>
              <a:cs typeface="Calibri"/>
              <a:sym typeface="Calibri"/>
            </a:endParaRPr>
          </a:p>
          <a:p>
            <a:pPr indent="-448722">
              <a:spcBef>
                <a:spcPts val="800"/>
              </a:spcBef>
              <a:spcAft>
                <a:spcPts val="800"/>
              </a:spcAft>
              <a:buClr>
                <a:srgbClr val="000000"/>
              </a:buClr>
              <a:buSzPts val="1700"/>
              <a:buChar char="●"/>
            </a:pPr>
            <a:r>
              <a:rPr lang="en" sz="2267" b="1" dirty="0">
                <a:solidFill>
                  <a:srgbClr val="000000"/>
                </a:solidFill>
                <a:latin typeface="Calibri"/>
                <a:ea typeface="Calibri"/>
                <a:cs typeface="Calibri"/>
                <a:sym typeface="Calibri"/>
              </a:rPr>
              <a:t>Time Limit for Completing USMLE Exams</a:t>
            </a:r>
            <a:r>
              <a:rPr lang="en" sz="2267" dirty="0">
                <a:solidFill>
                  <a:srgbClr val="000000"/>
                </a:solidFill>
                <a:latin typeface="Calibri"/>
                <a:ea typeface="Calibri"/>
                <a:cs typeface="Calibri"/>
                <a:sym typeface="Calibri"/>
              </a:rPr>
              <a:t>: Massachusetts also requires </a:t>
            </a:r>
            <a:r>
              <a:rPr lang="en" sz="2267" dirty="0">
                <a:solidFill>
                  <a:srgbClr val="000000"/>
                </a:solidFill>
                <a:highlight>
                  <a:srgbClr val="FFFFFF"/>
                </a:highlight>
                <a:latin typeface="Calibri"/>
                <a:ea typeface="Calibri"/>
                <a:cs typeface="Calibri"/>
                <a:sym typeface="Calibri"/>
              </a:rPr>
              <a:t>USMLE Steps 1, 2 and 3 be completed within seven years, beginning when examinee first passes either Step 1 or Step 2. This can represent a particular obstacle for IMGs, who may require multiple tries </a:t>
            </a:r>
            <a:r>
              <a:rPr lang="en" sz="2267" dirty="0">
                <a:solidFill>
                  <a:srgbClr val="000000"/>
                </a:solidFill>
                <a:highlight>
                  <a:schemeClr val="lt1"/>
                </a:highlight>
                <a:latin typeface="Calibri"/>
                <a:ea typeface="Calibri"/>
                <a:cs typeface="Calibri"/>
                <a:sym typeface="Calibri"/>
              </a:rPr>
              <a:t>to match into a residency</a:t>
            </a:r>
            <a:r>
              <a:rPr lang="en" sz="2267" dirty="0">
                <a:solidFill>
                  <a:srgbClr val="000000"/>
                </a:solidFill>
                <a:highlight>
                  <a:srgbClr val="FFFFFF"/>
                </a:highlight>
                <a:latin typeface="Calibri"/>
                <a:ea typeface="Calibri"/>
                <a:cs typeface="Calibri"/>
                <a:sym typeface="Calibri"/>
              </a:rPr>
              <a:t> after completing Steps 1 or 2, given the challenges they face in the match process.</a:t>
            </a:r>
            <a:endParaRPr sz="2267" dirty="0">
              <a:solidFill>
                <a:srgbClr val="111111"/>
              </a:solidFill>
              <a:highlight>
                <a:schemeClr val="lt1"/>
              </a:highlight>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418"/>
        <p:cNvGrpSpPr/>
        <p:nvPr/>
      </p:nvGrpSpPr>
      <p:grpSpPr>
        <a:xfrm>
          <a:off x="0" y="0"/>
          <a:ext cx="0" cy="0"/>
          <a:chOff x="0" y="0"/>
          <a:chExt cx="0" cy="0"/>
        </a:xfrm>
      </p:grpSpPr>
      <p:sp>
        <p:nvSpPr>
          <p:cNvPr id="419" name="Google Shape;419;p56"/>
          <p:cNvSpPr txBox="1">
            <a:spLocks noGrp="1"/>
          </p:cNvSpPr>
          <p:nvPr>
            <p:ph type="title"/>
          </p:nvPr>
        </p:nvSpPr>
        <p:spPr>
          <a:xfrm>
            <a:off x="161600" y="84200"/>
            <a:ext cx="11360800" cy="763600"/>
          </a:xfrm>
          <a:prstGeom prst="rect">
            <a:avLst/>
          </a:prstGeom>
        </p:spPr>
        <p:txBody>
          <a:bodyPr spcFirstLastPara="1" vert="horz" wrap="square" lIns="91433" tIns="45700" rIns="91433" bIns="45700" rtlCol="0" anchor="t" anchorCtr="0">
            <a:normAutofit/>
          </a:bodyPr>
          <a:lstStyle/>
          <a:p>
            <a:pPr>
              <a:lnSpc>
                <a:spcPct val="115000"/>
              </a:lnSpc>
            </a:pPr>
            <a:r>
              <a:rPr lang="en" sz="2800" dirty="0">
                <a:solidFill>
                  <a:srgbClr val="333333"/>
                </a:solidFill>
              </a:rPr>
              <a:t>Physician Licensure: </a:t>
            </a:r>
            <a:r>
              <a:rPr lang="en" sz="2800" dirty="0">
                <a:solidFill>
                  <a:schemeClr val="bg1"/>
                </a:solidFill>
              </a:rPr>
              <a:t>Massachusetts-Specific  Recommendations</a:t>
            </a:r>
            <a:endParaRPr sz="2800" dirty="0">
              <a:solidFill>
                <a:schemeClr val="bg1"/>
              </a:solidFill>
            </a:endParaRPr>
          </a:p>
        </p:txBody>
      </p:sp>
      <p:sp>
        <p:nvSpPr>
          <p:cNvPr id="420" name="Google Shape;420;p56"/>
          <p:cNvSpPr txBox="1">
            <a:spLocks noGrp="1"/>
          </p:cNvSpPr>
          <p:nvPr>
            <p:ph type="body" idx="1"/>
          </p:nvPr>
        </p:nvSpPr>
        <p:spPr>
          <a:xfrm>
            <a:off x="691400" y="1626933"/>
            <a:ext cx="10015600" cy="4180000"/>
          </a:xfrm>
          <a:prstGeom prst="rect">
            <a:avLst/>
          </a:prstGeom>
        </p:spPr>
        <p:txBody>
          <a:bodyPr spcFirstLastPara="1" vert="horz" wrap="square" lIns="91433" tIns="45700" rIns="91433" bIns="45700" rtlCol="0" anchor="t" anchorCtr="0">
            <a:noAutofit/>
          </a:bodyPr>
          <a:lstStyle/>
          <a:p>
            <a:pPr indent="-448722">
              <a:spcBef>
                <a:spcPts val="0"/>
              </a:spcBef>
              <a:buClr>
                <a:srgbClr val="000000"/>
              </a:buClr>
              <a:buSzPts val="1700"/>
              <a:buFont typeface="Calibri"/>
              <a:buChar char="●"/>
            </a:pPr>
            <a:r>
              <a:rPr lang="en" sz="2267" b="1" dirty="0">
                <a:solidFill>
                  <a:srgbClr val="000000"/>
                </a:solidFill>
                <a:latin typeface="Calibri"/>
                <a:ea typeface="Calibri"/>
                <a:cs typeface="Calibri"/>
                <a:sym typeface="Calibri"/>
              </a:rPr>
              <a:t>Parity in Time to Eligibility for Licensure: </a:t>
            </a:r>
            <a:r>
              <a:rPr lang="en" sz="2267" dirty="0">
                <a:solidFill>
                  <a:srgbClr val="000000"/>
                </a:solidFill>
                <a:latin typeface="Calibri"/>
                <a:ea typeface="Calibri"/>
                <a:cs typeface="Calibri"/>
                <a:sym typeface="Calibri"/>
              </a:rPr>
              <a:t>Consider the example of 16 states (including Illinois, Michigan, Minnesota, New Jersey, Rhode Island, Virginia and Washington) that require the same minimum number of years of postgraduate training for U.S. medical graduates and IMGs, which Massachusetts also did until 2014. </a:t>
            </a:r>
            <a:endParaRPr sz="2267" dirty="0">
              <a:solidFill>
                <a:srgbClr val="000000"/>
              </a:solidFill>
              <a:latin typeface="Calibri"/>
              <a:ea typeface="Calibri"/>
              <a:cs typeface="Calibri"/>
              <a:sym typeface="Calibri"/>
            </a:endParaRPr>
          </a:p>
          <a:p>
            <a:pPr indent="-448722">
              <a:spcBef>
                <a:spcPts val="800"/>
              </a:spcBef>
              <a:buClr>
                <a:srgbClr val="000000"/>
              </a:buClr>
              <a:buSzPts val="1700"/>
              <a:buFont typeface="Calibri"/>
              <a:buChar char="●"/>
            </a:pPr>
            <a:r>
              <a:rPr lang="en" sz="2267" dirty="0">
                <a:solidFill>
                  <a:srgbClr val="000000"/>
                </a:solidFill>
                <a:latin typeface="Calibri"/>
                <a:ea typeface="Calibri"/>
                <a:cs typeface="Calibri"/>
                <a:sym typeface="Calibri"/>
              </a:rPr>
              <a:t>This will </a:t>
            </a:r>
            <a:r>
              <a:rPr lang="en" sz="2267" dirty="0">
                <a:solidFill>
                  <a:srgbClr val="000000"/>
                </a:solidFill>
                <a:highlight>
                  <a:schemeClr val="lt1"/>
                </a:highlight>
                <a:latin typeface="Calibri"/>
                <a:ea typeface="Calibri"/>
                <a:cs typeface="Calibri"/>
                <a:sym typeface="Calibri"/>
              </a:rPr>
              <a:t>remove a potential source of bias against IMGs in residency programs, and a potential disadvantage for IMGs in applying for jobs requiring full licensure before they complete their first three years of residency.</a:t>
            </a:r>
            <a:endParaRPr sz="2267" dirty="0">
              <a:solidFill>
                <a:srgbClr val="000000"/>
              </a:solidFill>
              <a:latin typeface="Calibri"/>
              <a:ea typeface="Calibri"/>
              <a:cs typeface="Calibri"/>
              <a:sym typeface="Calibri"/>
            </a:endParaRPr>
          </a:p>
          <a:p>
            <a:pPr indent="-448722">
              <a:spcBef>
                <a:spcPts val="800"/>
              </a:spcBef>
              <a:buClr>
                <a:srgbClr val="000000"/>
              </a:buClr>
              <a:buSzPts val="1700"/>
              <a:buFont typeface="Calibri"/>
              <a:buChar char="●"/>
            </a:pPr>
            <a:r>
              <a:rPr lang="en" sz="2267" b="1" dirty="0">
                <a:solidFill>
                  <a:srgbClr val="000000"/>
                </a:solidFill>
                <a:latin typeface="Calibri"/>
                <a:ea typeface="Calibri"/>
                <a:cs typeface="Calibri"/>
                <a:sym typeface="Calibri"/>
              </a:rPr>
              <a:t>Remove/Increase Time Limit for Completing USMLE: </a:t>
            </a:r>
            <a:r>
              <a:rPr lang="en" sz="2267" dirty="0">
                <a:solidFill>
                  <a:srgbClr val="000000"/>
                </a:solidFill>
                <a:latin typeface="Calibri"/>
                <a:ea typeface="Calibri"/>
                <a:cs typeface="Calibri"/>
                <a:sym typeface="Calibri"/>
              </a:rPr>
              <a:t>Consider the example of 12 states (including California, Florida, Hawaii, Maryland, New York, Pennsylvania) with no time limit on completing the USMLE, or 10 states (including Indiana, Kansas, Ohio, Virginia, and Wisconsin) that have a 10 year time limit.</a:t>
            </a:r>
            <a:endParaRPr sz="2267" dirty="0">
              <a:solidFill>
                <a:srgbClr val="000000"/>
              </a:solidFill>
              <a:latin typeface="Calibri"/>
              <a:ea typeface="Calibri"/>
              <a:cs typeface="Calibri"/>
              <a:sym typeface="Calibri"/>
            </a:endParaRPr>
          </a:p>
          <a:p>
            <a:pPr marL="0" indent="0">
              <a:spcBef>
                <a:spcPts val="800"/>
              </a:spcBef>
              <a:spcAft>
                <a:spcPts val="800"/>
              </a:spcAft>
            </a:pPr>
            <a:endParaRPr sz="2267" dirty="0">
              <a:solidFill>
                <a:srgbClr val="000000"/>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424"/>
        <p:cNvGrpSpPr/>
        <p:nvPr/>
      </p:nvGrpSpPr>
      <p:grpSpPr>
        <a:xfrm>
          <a:off x="0" y="0"/>
          <a:ext cx="0" cy="0"/>
          <a:chOff x="0" y="0"/>
          <a:chExt cx="0" cy="0"/>
        </a:xfrm>
      </p:grpSpPr>
      <p:sp>
        <p:nvSpPr>
          <p:cNvPr id="425" name="Google Shape;425;p57"/>
          <p:cNvSpPr txBox="1">
            <a:spLocks noGrp="1"/>
          </p:cNvSpPr>
          <p:nvPr>
            <p:ph type="title"/>
          </p:nvPr>
        </p:nvSpPr>
        <p:spPr>
          <a:xfrm>
            <a:off x="120960" y="126007"/>
            <a:ext cx="11360800" cy="763600"/>
          </a:xfrm>
          <a:prstGeom prst="rect">
            <a:avLst/>
          </a:prstGeom>
        </p:spPr>
        <p:txBody>
          <a:bodyPr spcFirstLastPara="1" vert="horz" wrap="square" lIns="91433" tIns="45700" rIns="91433" bIns="45700" rtlCol="0" anchor="t" anchorCtr="0">
            <a:normAutofit/>
          </a:bodyPr>
          <a:lstStyle/>
          <a:p>
            <a:r>
              <a:rPr lang="en" sz="2800" dirty="0">
                <a:solidFill>
                  <a:srgbClr val="333333"/>
                </a:solidFill>
              </a:rPr>
              <a:t>Physician Licensure: </a:t>
            </a:r>
            <a:r>
              <a:rPr lang="en" sz="2800" dirty="0">
                <a:solidFill>
                  <a:schemeClr val="bg1"/>
                </a:solidFill>
              </a:rPr>
              <a:t>State Programmatic  Models</a:t>
            </a:r>
            <a:endParaRPr sz="2800" dirty="0">
              <a:solidFill>
                <a:schemeClr val="bg1"/>
              </a:solidFill>
            </a:endParaRPr>
          </a:p>
        </p:txBody>
      </p:sp>
      <p:sp>
        <p:nvSpPr>
          <p:cNvPr id="426" name="Google Shape;426;p57"/>
          <p:cNvSpPr txBox="1">
            <a:spLocks noGrp="1"/>
          </p:cNvSpPr>
          <p:nvPr>
            <p:ph type="body" idx="1"/>
          </p:nvPr>
        </p:nvSpPr>
        <p:spPr>
          <a:xfrm>
            <a:off x="579767" y="1205800"/>
            <a:ext cx="10794400" cy="4446400"/>
          </a:xfrm>
          <a:prstGeom prst="rect">
            <a:avLst/>
          </a:prstGeom>
        </p:spPr>
        <p:txBody>
          <a:bodyPr spcFirstLastPara="1" vert="horz" wrap="square" lIns="91433" tIns="45700" rIns="91433" bIns="45700" rtlCol="0" anchor="t" anchorCtr="0">
            <a:noAutofit/>
          </a:bodyPr>
          <a:lstStyle/>
          <a:p>
            <a:pPr indent="-448722">
              <a:spcBef>
                <a:spcPts val="0"/>
              </a:spcBef>
              <a:buClr>
                <a:srgbClr val="000000"/>
              </a:buClr>
              <a:buSzPts val="1700"/>
              <a:buFont typeface="Calibri"/>
              <a:buChar char="●"/>
            </a:pPr>
            <a:r>
              <a:rPr lang="en" sz="2267" dirty="0">
                <a:solidFill>
                  <a:srgbClr val="000000"/>
                </a:solidFill>
                <a:latin typeface="Calibri"/>
                <a:ea typeface="Calibri"/>
                <a:cs typeface="Calibri"/>
                <a:sym typeface="Calibri"/>
              </a:rPr>
              <a:t>Minnesota’s state-funded</a:t>
            </a:r>
            <a:r>
              <a:rPr lang="en" sz="2267" b="1" dirty="0">
                <a:solidFill>
                  <a:srgbClr val="000000"/>
                </a:solidFill>
                <a:latin typeface="Calibri"/>
                <a:ea typeface="Calibri"/>
                <a:cs typeface="Calibri"/>
                <a:sym typeface="Calibri"/>
              </a:rPr>
              <a:t> IMG Assistance Program (IAP)</a:t>
            </a:r>
            <a:r>
              <a:rPr lang="en" sz="2267" dirty="0">
                <a:solidFill>
                  <a:srgbClr val="000000"/>
                </a:solidFill>
                <a:latin typeface="Calibri"/>
                <a:ea typeface="Calibri"/>
                <a:cs typeface="Calibri"/>
                <a:sym typeface="Calibri"/>
              </a:rPr>
              <a:t> facilitates IMG pathways to increase primary care access in rural or under-resourced communities. The program funds 2-3 residency slots in Minnesota yearly and works to place additional residents in partner institutions (33 as of 2018).</a:t>
            </a:r>
            <a:endParaRPr sz="2267" dirty="0">
              <a:solidFill>
                <a:srgbClr val="000000"/>
              </a:solidFill>
              <a:latin typeface="Calibri"/>
              <a:ea typeface="Calibri"/>
              <a:cs typeface="Calibri"/>
              <a:sym typeface="Calibri"/>
            </a:endParaRPr>
          </a:p>
          <a:p>
            <a:pPr indent="-448722">
              <a:spcBef>
                <a:spcPts val="400"/>
              </a:spcBef>
              <a:buClr>
                <a:srgbClr val="000000"/>
              </a:buClr>
              <a:buSzPts val="1700"/>
              <a:buFont typeface="Calibri"/>
              <a:buChar char="●"/>
            </a:pPr>
            <a:r>
              <a:rPr lang="en" sz="2267" dirty="0">
                <a:solidFill>
                  <a:srgbClr val="000000"/>
                </a:solidFill>
                <a:latin typeface="Calibri"/>
                <a:ea typeface="Calibri"/>
                <a:cs typeface="Calibri"/>
                <a:sym typeface="Calibri"/>
              </a:rPr>
              <a:t>The IAP’s </a:t>
            </a:r>
            <a:r>
              <a:rPr lang="en" sz="2267" b="1" dirty="0">
                <a:solidFill>
                  <a:srgbClr val="000000"/>
                </a:solidFill>
                <a:latin typeface="Calibri"/>
                <a:ea typeface="Calibri"/>
                <a:cs typeface="Calibri"/>
                <a:sym typeface="Calibri"/>
              </a:rPr>
              <a:t>Career Guidance and Support Program</a:t>
            </a:r>
            <a:r>
              <a:rPr lang="en" sz="2267" dirty="0">
                <a:solidFill>
                  <a:srgbClr val="000000"/>
                </a:solidFill>
                <a:latin typeface="Calibri"/>
                <a:ea typeface="Calibri"/>
                <a:cs typeface="Calibri"/>
                <a:sym typeface="Calibri"/>
              </a:rPr>
              <a:t> provides grants to non-profit partners to provide career assistance to IMGs in entering residencies , including exam prep and aid accessing residencies. The program served 148 non-U.S. Citizen IMGs in 2016 and 130 in 2017.</a:t>
            </a:r>
            <a:endParaRPr sz="2267" dirty="0">
              <a:solidFill>
                <a:srgbClr val="000000"/>
              </a:solidFill>
              <a:latin typeface="Calibri"/>
              <a:ea typeface="Calibri"/>
              <a:cs typeface="Calibri"/>
              <a:sym typeface="Calibri"/>
            </a:endParaRPr>
          </a:p>
          <a:p>
            <a:pPr indent="-448722">
              <a:spcBef>
                <a:spcPts val="400"/>
              </a:spcBef>
              <a:buClr>
                <a:srgbClr val="000000"/>
              </a:buClr>
              <a:buSzPts val="1700"/>
              <a:buFont typeface="Calibri"/>
              <a:buChar char="●"/>
            </a:pPr>
            <a:r>
              <a:rPr lang="en" sz="2267" dirty="0">
                <a:solidFill>
                  <a:srgbClr val="000000"/>
                </a:solidFill>
                <a:latin typeface="Calibri"/>
                <a:ea typeface="Calibri"/>
                <a:cs typeface="Calibri"/>
                <a:sym typeface="Calibri"/>
              </a:rPr>
              <a:t>The IAP’s </a:t>
            </a:r>
            <a:r>
              <a:rPr lang="en" sz="2267" b="1" dirty="0">
                <a:solidFill>
                  <a:srgbClr val="000000"/>
                </a:solidFill>
                <a:latin typeface="Calibri"/>
                <a:ea typeface="Calibri"/>
                <a:cs typeface="Calibri"/>
                <a:sym typeface="Calibri"/>
              </a:rPr>
              <a:t>IMG Clinical Preparation Grant Program</a:t>
            </a:r>
            <a:r>
              <a:rPr lang="en" sz="2267" dirty="0">
                <a:solidFill>
                  <a:srgbClr val="000000"/>
                </a:solidFill>
                <a:latin typeface="Calibri"/>
                <a:ea typeface="Calibri"/>
                <a:cs typeface="Calibri"/>
                <a:sym typeface="Calibri"/>
              </a:rPr>
              <a:t> supports programs offering clinical preparation for Minnesota IMGs who agree to practice in underserved areas </a:t>
            </a:r>
            <a:endParaRPr sz="2267" dirty="0">
              <a:solidFill>
                <a:srgbClr val="000000"/>
              </a:solidFill>
              <a:latin typeface="Calibri"/>
              <a:ea typeface="Calibri"/>
              <a:cs typeface="Calibri"/>
              <a:sym typeface="Calibri"/>
            </a:endParaRPr>
          </a:p>
          <a:p>
            <a:pPr indent="-448722">
              <a:spcBef>
                <a:spcPts val="400"/>
              </a:spcBef>
              <a:spcAft>
                <a:spcPts val="400"/>
              </a:spcAft>
              <a:buClr>
                <a:srgbClr val="000000"/>
              </a:buClr>
              <a:buSzPts val="1700"/>
              <a:buFont typeface="Calibri"/>
              <a:buChar char="●"/>
            </a:pPr>
            <a:r>
              <a:rPr lang="en" sz="2267" dirty="0">
                <a:solidFill>
                  <a:srgbClr val="000000"/>
                </a:solidFill>
                <a:latin typeface="Calibri"/>
                <a:ea typeface="Calibri"/>
                <a:cs typeface="Calibri"/>
                <a:sym typeface="Calibri"/>
              </a:rPr>
              <a:t>In partnership with the University of Minnesota, IAP launched a nine-month intensive clinical preparation course, the </a:t>
            </a:r>
            <a:r>
              <a:rPr lang="en" sz="2267" b="1" dirty="0">
                <a:solidFill>
                  <a:srgbClr val="000000"/>
                </a:solidFill>
                <a:latin typeface="Calibri"/>
                <a:ea typeface="Calibri"/>
                <a:cs typeface="Calibri"/>
                <a:sym typeface="Calibri"/>
              </a:rPr>
              <a:t>IMG Residency Preparation Program (BRIIDGE)</a:t>
            </a:r>
            <a:r>
              <a:rPr lang="en" sz="2267" dirty="0">
                <a:solidFill>
                  <a:srgbClr val="000000"/>
                </a:solidFill>
                <a:latin typeface="Calibri"/>
                <a:ea typeface="Calibri"/>
                <a:cs typeface="Calibri"/>
                <a:sym typeface="Calibri"/>
              </a:rPr>
              <a:t>, serving 4-6 individuals annually. The Program also helped address residency programs’ concerns with recency of graduation from medical school.</a:t>
            </a:r>
            <a:endParaRPr sz="2267" dirty="0">
              <a:solidFill>
                <a:srgbClr val="000000"/>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430"/>
        <p:cNvGrpSpPr/>
        <p:nvPr/>
      </p:nvGrpSpPr>
      <p:grpSpPr>
        <a:xfrm>
          <a:off x="0" y="0"/>
          <a:ext cx="0" cy="0"/>
          <a:chOff x="0" y="0"/>
          <a:chExt cx="0" cy="0"/>
        </a:xfrm>
      </p:grpSpPr>
      <p:sp>
        <p:nvSpPr>
          <p:cNvPr id="431" name="Google Shape;431;p58"/>
          <p:cNvSpPr txBox="1">
            <a:spLocks noGrp="1"/>
          </p:cNvSpPr>
          <p:nvPr>
            <p:ph type="title"/>
          </p:nvPr>
        </p:nvSpPr>
        <p:spPr>
          <a:xfrm>
            <a:off x="161600" y="162360"/>
            <a:ext cx="11360800" cy="763600"/>
          </a:xfrm>
          <a:prstGeom prst="rect">
            <a:avLst/>
          </a:prstGeom>
        </p:spPr>
        <p:txBody>
          <a:bodyPr spcFirstLastPara="1" vert="horz" wrap="square" lIns="91433" tIns="45700" rIns="91433" bIns="45700" rtlCol="0" anchor="t" anchorCtr="0">
            <a:normAutofit/>
          </a:bodyPr>
          <a:lstStyle/>
          <a:p>
            <a:r>
              <a:rPr lang="en" sz="2800" dirty="0">
                <a:solidFill>
                  <a:srgbClr val="333333"/>
                </a:solidFill>
              </a:rPr>
              <a:t>Physician Licensure: </a:t>
            </a:r>
            <a:r>
              <a:rPr lang="en" sz="2800" dirty="0">
                <a:solidFill>
                  <a:schemeClr val="bg1"/>
                </a:solidFill>
              </a:rPr>
              <a:t>State Programmatic Models (Cont’d)</a:t>
            </a:r>
            <a:endParaRPr sz="2800" dirty="0">
              <a:solidFill>
                <a:schemeClr val="bg1"/>
              </a:solidFill>
            </a:endParaRPr>
          </a:p>
        </p:txBody>
      </p:sp>
      <p:sp>
        <p:nvSpPr>
          <p:cNvPr id="432" name="Google Shape;432;p58"/>
          <p:cNvSpPr txBox="1">
            <a:spLocks noGrp="1"/>
          </p:cNvSpPr>
          <p:nvPr>
            <p:ph type="body" idx="1"/>
          </p:nvPr>
        </p:nvSpPr>
        <p:spPr>
          <a:xfrm>
            <a:off x="562200" y="1004433"/>
            <a:ext cx="9927600" cy="4446400"/>
          </a:xfrm>
          <a:prstGeom prst="rect">
            <a:avLst/>
          </a:prstGeom>
        </p:spPr>
        <p:txBody>
          <a:bodyPr spcFirstLastPara="1" vert="horz" wrap="square" lIns="91433" tIns="45700" rIns="91433" bIns="45700" rtlCol="0" anchor="t" anchorCtr="0">
            <a:noAutofit/>
          </a:bodyPr>
          <a:lstStyle/>
          <a:p>
            <a:pPr indent="-465655">
              <a:spcBef>
                <a:spcPts val="0"/>
              </a:spcBef>
              <a:buClr>
                <a:srgbClr val="000000"/>
              </a:buClr>
              <a:buSzPts val="1900"/>
              <a:buFont typeface="Calibri"/>
              <a:buChar char="●"/>
            </a:pPr>
            <a:r>
              <a:rPr lang="en" sz="2533" dirty="0">
                <a:solidFill>
                  <a:srgbClr val="000000"/>
                </a:solidFill>
                <a:latin typeface="Calibri"/>
                <a:ea typeface="Calibri"/>
                <a:cs typeface="Calibri"/>
                <a:sym typeface="Calibri"/>
              </a:rPr>
              <a:t>The </a:t>
            </a:r>
            <a:r>
              <a:rPr lang="en" sz="2533" b="1" dirty="0">
                <a:solidFill>
                  <a:srgbClr val="000000"/>
                </a:solidFill>
                <a:latin typeface="Calibri"/>
                <a:ea typeface="Calibri"/>
                <a:cs typeface="Calibri"/>
                <a:sym typeface="Calibri"/>
              </a:rPr>
              <a:t>International Medical Graduate (IMG) Program</a:t>
            </a:r>
            <a:r>
              <a:rPr lang="en" sz="2533" dirty="0">
                <a:solidFill>
                  <a:srgbClr val="000000"/>
                </a:solidFill>
                <a:latin typeface="Calibri"/>
                <a:ea typeface="Calibri"/>
                <a:cs typeface="Calibri"/>
                <a:sym typeface="Calibri"/>
              </a:rPr>
              <a:t> at the David Geffen School of Medicine at UCLA (permanently authorized by legislation in 2018) trains and prepares Spanish-speaking IMGs to apply for residency in the U.S. and includes hands-on clinical instruction.</a:t>
            </a:r>
            <a:endParaRPr sz="2533" dirty="0">
              <a:solidFill>
                <a:srgbClr val="000000"/>
              </a:solidFill>
              <a:latin typeface="Calibri"/>
              <a:ea typeface="Calibri"/>
              <a:cs typeface="Calibri"/>
              <a:sym typeface="Calibri"/>
            </a:endParaRPr>
          </a:p>
          <a:p>
            <a:pPr indent="-465655">
              <a:spcBef>
                <a:spcPts val="800"/>
              </a:spcBef>
              <a:buClr>
                <a:srgbClr val="000000"/>
              </a:buClr>
              <a:buSzPts val="1900"/>
              <a:buFont typeface="Calibri"/>
              <a:buChar char="●"/>
            </a:pPr>
            <a:r>
              <a:rPr lang="en" sz="2533" dirty="0">
                <a:solidFill>
                  <a:srgbClr val="000000"/>
                </a:solidFill>
                <a:latin typeface="Calibri"/>
                <a:ea typeface="Calibri"/>
                <a:cs typeface="Calibri"/>
                <a:sym typeface="Calibri"/>
              </a:rPr>
              <a:t>Supported by foundations and institutional sponsors, the program requires participants to pursue a residency in family medicine and work for two to three years in a federally designated primary care shortage area.</a:t>
            </a:r>
            <a:endParaRPr sz="2533" dirty="0">
              <a:solidFill>
                <a:srgbClr val="000000"/>
              </a:solidFill>
              <a:latin typeface="Calibri"/>
              <a:ea typeface="Calibri"/>
              <a:cs typeface="Calibri"/>
              <a:sym typeface="Calibri"/>
            </a:endParaRPr>
          </a:p>
          <a:p>
            <a:pPr indent="-465655">
              <a:spcBef>
                <a:spcPts val="800"/>
              </a:spcBef>
              <a:spcAft>
                <a:spcPts val="800"/>
              </a:spcAft>
              <a:buClr>
                <a:srgbClr val="000000"/>
              </a:buClr>
              <a:buSzPts val="1900"/>
              <a:buFont typeface="Calibri"/>
              <a:buChar char="●"/>
            </a:pPr>
            <a:r>
              <a:rPr lang="en" sz="2533" dirty="0">
                <a:solidFill>
                  <a:srgbClr val="000000"/>
                </a:solidFill>
                <a:latin typeface="Calibri"/>
                <a:ea typeface="Calibri"/>
                <a:cs typeface="Calibri"/>
                <a:sym typeface="Calibri"/>
              </a:rPr>
              <a:t>The program includes USMLE test preparation, assistance obtaining ECFMG certification, and support applying for residency. Since 2007 the program has placed 128 candidates in residencies, with 12 ultimately selected as chief residents.</a:t>
            </a:r>
            <a:endParaRPr sz="2533" dirty="0">
              <a:solidFill>
                <a:srgbClr val="000000"/>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436"/>
        <p:cNvGrpSpPr/>
        <p:nvPr/>
      </p:nvGrpSpPr>
      <p:grpSpPr>
        <a:xfrm>
          <a:off x="0" y="0"/>
          <a:ext cx="0" cy="0"/>
          <a:chOff x="0" y="0"/>
          <a:chExt cx="0" cy="0"/>
        </a:xfrm>
      </p:grpSpPr>
      <p:sp>
        <p:nvSpPr>
          <p:cNvPr id="437" name="Google Shape;437;p59"/>
          <p:cNvSpPr txBox="1">
            <a:spLocks noGrp="1"/>
          </p:cNvSpPr>
          <p:nvPr>
            <p:ph type="title"/>
          </p:nvPr>
        </p:nvSpPr>
        <p:spPr>
          <a:xfrm>
            <a:off x="171760" y="211567"/>
            <a:ext cx="11360800" cy="763600"/>
          </a:xfrm>
          <a:prstGeom prst="rect">
            <a:avLst/>
          </a:prstGeom>
        </p:spPr>
        <p:txBody>
          <a:bodyPr spcFirstLastPara="1" vert="horz" wrap="square" lIns="91433" tIns="45700" rIns="91433" bIns="45700" rtlCol="0" anchor="t" anchorCtr="0">
            <a:normAutofit/>
          </a:bodyPr>
          <a:lstStyle/>
          <a:p>
            <a:r>
              <a:rPr lang="en" sz="2800" dirty="0">
                <a:solidFill>
                  <a:srgbClr val="333333"/>
                </a:solidFill>
              </a:rPr>
              <a:t>Physician Licensure: </a:t>
            </a:r>
            <a:r>
              <a:rPr lang="en" sz="2800" dirty="0">
                <a:solidFill>
                  <a:schemeClr val="bg1"/>
                </a:solidFill>
              </a:rPr>
              <a:t>State Programmatic Models (Cont’d)</a:t>
            </a:r>
            <a:endParaRPr sz="2800" dirty="0">
              <a:solidFill>
                <a:schemeClr val="bg1"/>
              </a:solidFill>
            </a:endParaRPr>
          </a:p>
        </p:txBody>
      </p:sp>
      <p:sp>
        <p:nvSpPr>
          <p:cNvPr id="438" name="Google Shape;438;p59"/>
          <p:cNvSpPr txBox="1">
            <a:spLocks noGrp="1"/>
          </p:cNvSpPr>
          <p:nvPr>
            <p:ph type="body" idx="1"/>
          </p:nvPr>
        </p:nvSpPr>
        <p:spPr>
          <a:xfrm>
            <a:off x="855667" y="1356967"/>
            <a:ext cx="9846800" cy="4446400"/>
          </a:xfrm>
          <a:prstGeom prst="rect">
            <a:avLst/>
          </a:prstGeom>
        </p:spPr>
        <p:txBody>
          <a:bodyPr spcFirstLastPara="1" vert="horz" wrap="square" lIns="91433" tIns="45700" rIns="91433" bIns="45700" rtlCol="0" anchor="t" anchorCtr="0">
            <a:noAutofit/>
          </a:bodyPr>
          <a:lstStyle/>
          <a:p>
            <a:pPr indent="-465655">
              <a:spcBef>
                <a:spcPts val="0"/>
              </a:spcBef>
              <a:buClr>
                <a:srgbClr val="000000"/>
              </a:buClr>
              <a:buSzPts val="1900"/>
              <a:buFont typeface="Calibri"/>
              <a:buChar char="●"/>
            </a:pPr>
            <a:r>
              <a:rPr lang="en" sz="2533" dirty="0">
                <a:solidFill>
                  <a:srgbClr val="000000"/>
                </a:solidFill>
                <a:latin typeface="Calibri"/>
                <a:ea typeface="Calibri"/>
                <a:cs typeface="Calibri"/>
                <a:sym typeface="Calibri"/>
              </a:rPr>
              <a:t>In 2020, </a:t>
            </a:r>
            <a:r>
              <a:rPr lang="en" sz="2533" b="1" dirty="0">
                <a:solidFill>
                  <a:srgbClr val="000000"/>
                </a:solidFill>
                <a:latin typeface="Calibri"/>
                <a:ea typeface="Calibri"/>
                <a:cs typeface="Calibri"/>
                <a:sym typeface="Calibri"/>
              </a:rPr>
              <a:t>Washington State</a:t>
            </a:r>
            <a:r>
              <a:rPr lang="en" sz="2533" dirty="0">
                <a:solidFill>
                  <a:srgbClr val="000000"/>
                </a:solidFill>
                <a:latin typeface="Calibri"/>
                <a:ea typeface="Calibri"/>
                <a:cs typeface="Calibri"/>
                <a:sym typeface="Calibri"/>
              </a:rPr>
              <a:t> created a grant award process (subject to appropriation) to fund entities offering career guidance and support services to help IMGs meet licensing requirements. </a:t>
            </a:r>
            <a:endParaRPr sz="2533" dirty="0">
              <a:solidFill>
                <a:srgbClr val="000000"/>
              </a:solidFill>
              <a:latin typeface="Calibri"/>
              <a:ea typeface="Calibri"/>
              <a:cs typeface="Calibri"/>
              <a:sym typeface="Calibri"/>
            </a:endParaRPr>
          </a:p>
          <a:p>
            <a:pPr indent="-465655">
              <a:spcBef>
                <a:spcPts val="800"/>
              </a:spcBef>
              <a:buClr>
                <a:srgbClr val="000000"/>
              </a:buClr>
              <a:buSzPts val="1900"/>
              <a:buFont typeface="Calibri"/>
              <a:buChar char="●"/>
            </a:pPr>
            <a:r>
              <a:rPr lang="en" sz="2533" dirty="0">
                <a:solidFill>
                  <a:srgbClr val="000000"/>
                </a:solidFill>
                <a:latin typeface="Calibri"/>
                <a:ea typeface="Calibri"/>
                <a:cs typeface="Calibri"/>
                <a:sym typeface="Calibri"/>
              </a:rPr>
              <a:t>Grants can also be awarded to health care facilities or clinical programs that provide supervised clinical training to IMGs.</a:t>
            </a:r>
            <a:endParaRPr sz="2533" dirty="0">
              <a:solidFill>
                <a:srgbClr val="000000"/>
              </a:solidFill>
              <a:latin typeface="Calibri"/>
              <a:ea typeface="Calibri"/>
              <a:cs typeface="Calibri"/>
              <a:sym typeface="Calibri"/>
            </a:endParaRPr>
          </a:p>
          <a:p>
            <a:pPr indent="-465655">
              <a:spcBef>
                <a:spcPts val="800"/>
              </a:spcBef>
              <a:spcAft>
                <a:spcPts val="800"/>
              </a:spcAft>
              <a:buClr>
                <a:srgbClr val="000000"/>
              </a:buClr>
              <a:buSzPts val="1900"/>
              <a:buFont typeface="Calibri"/>
              <a:buChar char="●"/>
            </a:pPr>
            <a:r>
              <a:rPr lang="en" sz="2533" dirty="0">
                <a:solidFill>
                  <a:srgbClr val="000000"/>
                </a:solidFill>
                <a:latin typeface="Calibri"/>
                <a:ea typeface="Calibri"/>
                <a:cs typeface="Calibri"/>
                <a:sym typeface="Calibri"/>
              </a:rPr>
              <a:t>The law also authorized the Washington Medical Commission to create a time-limited “clinical experience license” for applicants who meet requirements established by the commission, for the purpose of obtaining clinical experience in an approved setting.</a:t>
            </a:r>
            <a:endParaRPr sz="2533" dirty="0">
              <a:solidFill>
                <a:srgbClr val="000000"/>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442"/>
        <p:cNvGrpSpPr/>
        <p:nvPr/>
      </p:nvGrpSpPr>
      <p:grpSpPr>
        <a:xfrm>
          <a:off x="0" y="0"/>
          <a:ext cx="0" cy="0"/>
          <a:chOff x="0" y="0"/>
          <a:chExt cx="0" cy="0"/>
        </a:xfrm>
      </p:grpSpPr>
      <p:sp>
        <p:nvSpPr>
          <p:cNvPr id="443" name="Google Shape;443;p60"/>
          <p:cNvSpPr txBox="1">
            <a:spLocks noGrp="1"/>
          </p:cNvSpPr>
          <p:nvPr>
            <p:ph type="title"/>
          </p:nvPr>
        </p:nvSpPr>
        <p:spPr>
          <a:xfrm>
            <a:off x="131120" y="115847"/>
            <a:ext cx="11360800" cy="763600"/>
          </a:xfrm>
          <a:prstGeom prst="rect">
            <a:avLst/>
          </a:prstGeom>
        </p:spPr>
        <p:txBody>
          <a:bodyPr spcFirstLastPara="1" vert="horz" wrap="square" lIns="91433" tIns="45700" rIns="91433" bIns="45700" rtlCol="0" anchor="t" anchorCtr="0">
            <a:normAutofit/>
          </a:bodyPr>
          <a:lstStyle/>
          <a:p>
            <a:r>
              <a:rPr lang="en" sz="2800" dirty="0">
                <a:solidFill>
                  <a:srgbClr val="333333"/>
                </a:solidFill>
              </a:rPr>
              <a:t>Physician Licensure: </a:t>
            </a:r>
            <a:r>
              <a:rPr lang="en" sz="2800" dirty="0">
                <a:solidFill>
                  <a:schemeClr val="bg1"/>
                </a:solidFill>
              </a:rPr>
              <a:t>Limited Licensure Policies</a:t>
            </a:r>
            <a:endParaRPr sz="2800" dirty="0">
              <a:solidFill>
                <a:schemeClr val="bg1"/>
              </a:solidFill>
            </a:endParaRPr>
          </a:p>
        </p:txBody>
      </p:sp>
      <p:sp>
        <p:nvSpPr>
          <p:cNvPr id="444" name="Google Shape;444;p60"/>
          <p:cNvSpPr txBox="1">
            <a:spLocks noGrp="1"/>
          </p:cNvSpPr>
          <p:nvPr>
            <p:ph type="body" idx="1"/>
          </p:nvPr>
        </p:nvSpPr>
        <p:spPr>
          <a:xfrm>
            <a:off x="629833" y="1205800"/>
            <a:ext cx="10608400" cy="4446400"/>
          </a:xfrm>
          <a:prstGeom prst="rect">
            <a:avLst/>
          </a:prstGeom>
        </p:spPr>
        <p:txBody>
          <a:bodyPr spcFirstLastPara="1" vert="horz" wrap="square" lIns="91433" tIns="45700" rIns="91433" bIns="45700" rtlCol="0" anchor="t" anchorCtr="0">
            <a:noAutofit/>
          </a:bodyPr>
          <a:lstStyle/>
          <a:p>
            <a:pPr marL="0" indent="0">
              <a:spcBef>
                <a:spcPts val="0"/>
              </a:spcBef>
            </a:pPr>
            <a:r>
              <a:rPr lang="en" sz="2400" b="1" dirty="0">
                <a:solidFill>
                  <a:srgbClr val="000000"/>
                </a:solidFill>
                <a:latin typeface="Calibri"/>
                <a:ea typeface="Calibri"/>
                <a:cs typeface="Calibri"/>
                <a:sym typeface="Calibri"/>
              </a:rPr>
              <a:t>Washington:</a:t>
            </a:r>
            <a:r>
              <a:rPr lang="en" sz="2400" dirty="0">
                <a:solidFill>
                  <a:srgbClr val="000000"/>
                </a:solidFill>
                <a:latin typeface="Calibri"/>
                <a:ea typeface="Calibri"/>
                <a:cs typeface="Calibri"/>
                <a:sym typeface="Calibri"/>
              </a:rPr>
              <a:t> </a:t>
            </a:r>
            <a:endParaRPr sz="2400" dirty="0">
              <a:solidFill>
                <a:srgbClr val="000000"/>
              </a:solidFill>
              <a:latin typeface="Calibri"/>
              <a:ea typeface="Calibri"/>
              <a:cs typeface="Calibri"/>
              <a:sym typeface="Calibri"/>
            </a:endParaRPr>
          </a:p>
          <a:p>
            <a:pPr indent="-457189">
              <a:spcBef>
                <a:spcPts val="400"/>
              </a:spcBef>
              <a:buClr>
                <a:srgbClr val="000000"/>
              </a:buClr>
              <a:buSzPts val="1800"/>
              <a:buFont typeface="Calibri"/>
              <a:buChar char="●"/>
            </a:pPr>
            <a:r>
              <a:rPr lang="en" sz="2400" dirty="0">
                <a:solidFill>
                  <a:srgbClr val="000000"/>
                </a:solidFill>
                <a:latin typeface="Calibri"/>
                <a:ea typeface="Calibri"/>
                <a:cs typeface="Calibri"/>
                <a:sym typeface="Calibri"/>
              </a:rPr>
              <a:t>2021 legislation allows the state's medical commission to issue a limited physician license to IMGs nominated by the leadership of a hospital, medical practice, or state, county or city department of health. Requires one year residence in WA, ECFMG certification, and passage of all steps of USMLE.</a:t>
            </a:r>
            <a:endParaRPr sz="2400" dirty="0">
              <a:solidFill>
                <a:srgbClr val="000000"/>
              </a:solidFill>
              <a:latin typeface="Calibri"/>
              <a:ea typeface="Calibri"/>
              <a:cs typeface="Calibri"/>
              <a:sym typeface="Calibri"/>
            </a:endParaRPr>
          </a:p>
          <a:p>
            <a:pPr indent="-457189">
              <a:spcBef>
                <a:spcPts val="0"/>
              </a:spcBef>
              <a:buClr>
                <a:srgbClr val="000000"/>
              </a:buClr>
              <a:buSzPts val="1800"/>
              <a:buFont typeface="Calibri"/>
              <a:buChar char="●"/>
            </a:pPr>
            <a:r>
              <a:rPr lang="en" sz="2400" dirty="0">
                <a:solidFill>
                  <a:srgbClr val="000000"/>
                </a:solidFill>
                <a:latin typeface="Calibri"/>
                <a:ea typeface="Calibri"/>
                <a:cs typeface="Calibri"/>
                <a:sym typeface="Calibri"/>
              </a:rPr>
              <a:t>The limited license physician must practice under a fully licensed physician at the  nominating institution; the license is valid for 2 years with one renewal.</a:t>
            </a:r>
            <a:endParaRPr sz="2400" dirty="0">
              <a:solidFill>
                <a:srgbClr val="000000"/>
              </a:solidFill>
              <a:latin typeface="Calibri"/>
              <a:ea typeface="Calibri"/>
              <a:cs typeface="Calibri"/>
              <a:sym typeface="Calibri"/>
            </a:endParaRPr>
          </a:p>
          <a:p>
            <a:pPr marL="0" indent="0">
              <a:spcBef>
                <a:spcPts val="1067"/>
              </a:spcBef>
            </a:pPr>
            <a:r>
              <a:rPr lang="en" sz="2400" b="1" dirty="0">
                <a:solidFill>
                  <a:srgbClr val="000000"/>
                </a:solidFill>
                <a:latin typeface="Calibri"/>
                <a:ea typeface="Calibri"/>
                <a:cs typeface="Calibri"/>
                <a:sym typeface="Calibri"/>
              </a:rPr>
              <a:t>Missouri:</a:t>
            </a:r>
            <a:endParaRPr sz="2400" b="1" dirty="0">
              <a:solidFill>
                <a:srgbClr val="000000"/>
              </a:solidFill>
              <a:latin typeface="Calibri"/>
              <a:ea typeface="Calibri"/>
              <a:cs typeface="Calibri"/>
              <a:sym typeface="Calibri"/>
            </a:endParaRPr>
          </a:p>
          <a:p>
            <a:pPr indent="-457189">
              <a:spcBef>
                <a:spcPts val="400"/>
              </a:spcBef>
              <a:buClr>
                <a:srgbClr val="000000"/>
              </a:buClr>
              <a:buSzPts val="1800"/>
              <a:buFont typeface="Calibri"/>
              <a:buChar char="●"/>
            </a:pPr>
            <a:r>
              <a:rPr lang="en" sz="2400" dirty="0">
                <a:solidFill>
                  <a:srgbClr val="000000"/>
                </a:solidFill>
                <a:latin typeface="Calibri"/>
                <a:ea typeface="Calibri"/>
                <a:cs typeface="Calibri"/>
                <a:sym typeface="Calibri"/>
              </a:rPr>
              <a:t>Legislation implemented  in 2017 makes IMGs and US medical graduates who are not in a residency program but have passed USMLE Steps 1 and 2 eligible for an assistant physician license (IMGs must be ECFMG certified).</a:t>
            </a:r>
            <a:endParaRPr sz="2400" dirty="0">
              <a:solidFill>
                <a:srgbClr val="000000"/>
              </a:solidFill>
              <a:latin typeface="Calibri"/>
              <a:ea typeface="Calibri"/>
              <a:cs typeface="Calibri"/>
              <a:sym typeface="Calibri"/>
            </a:endParaRPr>
          </a:p>
          <a:p>
            <a:pPr indent="-457189">
              <a:spcBef>
                <a:spcPts val="0"/>
              </a:spcBef>
              <a:buClr>
                <a:srgbClr val="000000"/>
              </a:buClr>
              <a:buSzPts val="1800"/>
              <a:buFont typeface="Calibri"/>
              <a:buChar char="●"/>
            </a:pPr>
            <a:r>
              <a:rPr lang="en" sz="2400" dirty="0">
                <a:solidFill>
                  <a:srgbClr val="000000"/>
                </a:solidFill>
                <a:latin typeface="Calibri"/>
                <a:ea typeface="Calibri"/>
                <a:cs typeface="Calibri"/>
                <a:sym typeface="Calibri"/>
              </a:rPr>
              <a:t>Assistant physicians must work under a fully licensed physician and can provide only primary care services and only in medically underserved  areas.</a:t>
            </a:r>
            <a:endParaRPr sz="2400" dirty="0">
              <a:solidFill>
                <a:srgbClr val="000000"/>
              </a:solidFill>
              <a:latin typeface="Calibri"/>
              <a:ea typeface="Calibri"/>
              <a:cs typeface="Calibri"/>
              <a:sym typeface="Calibri"/>
            </a:endParaRPr>
          </a:p>
          <a:p>
            <a:pPr marL="0" indent="0">
              <a:spcBef>
                <a:spcPts val="0"/>
              </a:spcBef>
            </a:pPr>
            <a:endParaRPr sz="2400" dirty="0">
              <a:solidFill>
                <a:srgbClr val="000000"/>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D3A573D-F9B7-4671-B3B2-51A0E86FEBCF}"/>
              </a:ext>
            </a:extLst>
          </p:cNvPr>
          <p:cNvSpPr>
            <a:spLocks noGrp="1"/>
          </p:cNvSpPr>
          <p:nvPr>
            <p:ph type="title"/>
          </p:nvPr>
        </p:nvSpPr>
        <p:spPr/>
        <p:txBody>
          <a:bodyPr>
            <a:normAutofit/>
          </a:bodyPr>
          <a:lstStyle/>
          <a:p>
            <a:endParaRPr lang="en-US" sz="4000" dirty="0"/>
          </a:p>
        </p:txBody>
      </p:sp>
      <p:sp>
        <p:nvSpPr>
          <p:cNvPr id="6" name="Content Placeholder 5">
            <a:extLst>
              <a:ext uri="{FF2B5EF4-FFF2-40B4-BE49-F238E27FC236}">
                <a16:creationId xmlns:a16="http://schemas.microsoft.com/office/drawing/2014/main" id="{8EAEC366-6D25-47D0-BCE6-C88CBD56C6F4}"/>
              </a:ext>
            </a:extLst>
          </p:cNvPr>
          <p:cNvSpPr>
            <a:spLocks noGrp="1"/>
          </p:cNvSpPr>
          <p:nvPr>
            <p:ph idx="1"/>
          </p:nvPr>
        </p:nvSpPr>
        <p:spPr>
          <a:xfrm>
            <a:off x="609600" y="3429000"/>
            <a:ext cx="10972800" cy="2697163"/>
          </a:xfrm>
        </p:spPr>
        <p:txBody>
          <a:bodyPr/>
          <a:lstStyle/>
          <a:p>
            <a:pPr marL="0" indent="0">
              <a:buNone/>
            </a:pPr>
            <a:br>
              <a:rPr lang="en-US" sz="1800" dirty="0">
                <a:effectLst/>
                <a:latin typeface="Times New Roman" panose="02020603050405020304" pitchFamily="18" charset="0"/>
                <a:ea typeface="Times New Roman" panose="02020603050405020304" pitchFamily="18" charset="0"/>
              </a:rPr>
            </a:br>
            <a:endParaRPr lang="en-US" sz="1800" dirty="0">
              <a:effectLst/>
              <a:latin typeface="Times New Roman" panose="02020603050405020304" pitchFamily="18" charset="0"/>
              <a:ea typeface="Times New Roman" panose="02020603050405020304" pitchFamily="18" charset="0"/>
            </a:endParaRPr>
          </a:p>
          <a:p>
            <a:pPr marL="0" indent="0">
              <a:buNone/>
            </a:pPr>
            <a:endParaRPr lang="en-US" sz="1800" dirty="0">
              <a:latin typeface="Times New Roman" panose="02020603050405020304" pitchFamily="18" charset="0"/>
              <a:ea typeface="Times New Roman" panose="02020603050405020304" pitchFamily="18" charset="0"/>
            </a:endParaRPr>
          </a:p>
          <a:p>
            <a:pPr marL="0" indent="0">
              <a:buNone/>
            </a:pPr>
            <a:endParaRPr lang="en-US" sz="1800" dirty="0">
              <a:effectLst/>
              <a:latin typeface="Times New Roman" panose="02020603050405020304" pitchFamily="18" charset="0"/>
              <a:ea typeface="Times New Roman" panose="02020603050405020304" pitchFamily="18" charset="0"/>
            </a:endParaRPr>
          </a:p>
          <a:p>
            <a:pPr marL="0" indent="0">
              <a:buNone/>
            </a:pPr>
            <a:endParaRPr lang="en-US" sz="1800" dirty="0">
              <a:latin typeface="Times New Roman" panose="02020603050405020304" pitchFamily="18" charset="0"/>
              <a:ea typeface="Times New Roman" panose="02020603050405020304" pitchFamily="18" charset="0"/>
            </a:endParaRPr>
          </a:p>
          <a:p>
            <a:pPr marL="0" indent="0">
              <a:buNone/>
            </a:pPr>
            <a:endParaRPr lang="en-US" sz="1800" dirty="0">
              <a:effectLst/>
              <a:latin typeface="Times New Roman" panose="02020603050405020304" pitchFamily="18" charset="0"/>
              <a:ea typeface="Times New Roman" panose="02020603050405020304" pitchFamily="18" charset="0"/>
            </a:endParaRPr>
          </a:p>
          <a:p>
            <a:pPr marL="0" indent="0">
              <a:buNone/>
            </a:pPr>
            <a:endParaRPr lang="en-US" sz="1800" dirty="0">
              <a:latin typeface="Times New Roman" panose="02020603050405020304" pitchFamily="18" charset="0"/>
              <a:ea typeface="Times New Roman" panose="02020603050405020304" pitchFamily="18" charset="0"/>
            </a:endParaRPr>
          </a:p>
          <a:p>
            <a:pPr marL="0" indent="0">
              <a:buNone/>
            </a:pPr>
            <a:endParaRPr lang="en-US" sz="1800" dirty="0">
              <a:effectLst/>
              <a:latin typeface="Times New Roman" panose="02020603050405020304" pitchFamily="18" charset="0"/>
              <a:ea typeface="Times New Roman" panose="02020603050405020304" pitchFamily="18" charset="0"/>
            </a:endParaRPr>
          </a:p>
        </p:txBody>
      </p:sp>
      <p:sp>
        <p:nvSpPr>
          <p:cNvPr id="4" name="Slide Number Placeholder 3">
            <a:extLst>
              <a:ext uri="{FF2B5EF4-FFF2-40B4-BE49-F238E27FC236}">
                <a16:creationId xmlns:a16="http://schemas.microsoft.com/office/drawing/2014/main" id="{F9103702-7D43-4396-90CE-1B1C542C1BEA}"/>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19</a:t>
            </a:fld>
            <a:endParaRPr lang="en-US" dirty="0">
              <a:solidFill>
                <a:srgbClr val="464646">
                  <a:lumMod val="40000"/>
                  <a:lumOff val="60000"/>
                </a:srgbClr>
              </a:solidFill>
            </a:endParaRPr>
          </a:p>
        </p:txBody>
      </p:sp>
      <p:sp>
        <p:nvSpPr>
          <p:cNvPr id="16" name="TextBox 15">
            <a:extLst>
              <a:ext uri="{FF2B5EF4-FFF2-40B4-BE49-F238E27FC236}">
                <a16:creationId xmlns:a16="http://schemas.microsoft.com/office/drawing/2014/main" id="{5AAFBD35-C8CE-4852-A461-2B9934A9B5EC}"/>
              </a:ext>
            </a:extLst>
          </p:cNvPr>
          <p:cNvSpPr txBox="1"/>
          <p:nvPr/>
        </p:nvSpPr>
        <p:spPr>
          <a:xfrm>
            <a:off x="1131302" y="2028616"/>
            <a:ext cx="9252218" cy="2800767"/>
          </a:xfrm>
          <a:prstGeom prst="rect">
            <a:avLst/>
          </a:prstGeom>
          <a:noFill/>
        </p:spPr>
        <p:txBody>
          <a:bodyPr wrap="square">
            <a:spAutoFit/>
          </a:bodyPr>
          <a:lstStyle/>
          <a:p>
            <a:pPr marL="0" lvl="0" indent="0" algn="ctr" rtl="0">
              <a:spcBef>
                <a:spcPts val="0"/>
              </a:spcBef>
              <a:spcAft>
                <a:spcPts val="0"/>
              </a:spcAft>
              <a:buClr>
                <a:schemeClr val="dk1"/>
              </a:buClr>
              <a:buSzPts val="1100"/>
              <a:buFont typeface="Arial"/>
              <a:buNone/>
            </a:pPr>
            <a:r>
              <a:rPr lang="en-US" sz="4400" b="1" dirty="0"/>
              <a:t>Foreign-Trained Nurses</a:t>
            </a:r>
          </a:p>
          <a:p>
            <a:pPr marL="0" lvl="0" indent="0" algn="ctr" rtl="0">
              <a:spcBef>
                <a:spcPts val="0"/>
              </a:spcBef>
              <a:spcAft>
                <a:spcPts val="0"/>
              </a:spcAft>
              <a:buClr>
                <a:schemeClr val="dk1"/>
              </a:buClr>
              <a:buSzPts val="1100"/>
              <a:buFont typeface="Arial"/>
              <a:buNone/>
            </a:pPr>
            <a:r>
              <a:rPr lang="en-US" sz="4400" b="1" dirty="0"/>
              <a:t>in Massachusetts:</a:t>
            </a:r>
          </a:p>
          <a:p>
            <a:pPr marL="0" lvl="0" indent="0" algn="ctr" rtl="0">
              <a:spcBef>
                <a:spcPts val="0"/>
              </a:spcBef>
              <a:spcAft>
                <a:spcPts val="0"/>
              </a:spcAft>
              <a:buClr>
                <a:schemeClr val="dk1"/>
              </a:buClr>
              <a:buSzPts val="1100"/>
              <a:buFont typeface="Arial"/>
              <a:buNone/>
            </a:pPr>
            <a:endParaRPr lang="en-US" sz="4400" b="1" dirty="0"/>
          </a:p>
          <a:p>
            <a:pPr marL="0" lvl="0" indent="0" algn="ctr" rtl="0">
              <a:spcBef>
                <a:spcPts val="0"/>
              </a:spcBef>
              <a:spcAft>
                <a:spcPts val="0"/>
              </a:spcAft>
              <a:buNone/>
            </a:pPr>
            <a:r>
              <a:rPr lang="en-US" sz="4400" b="1" dirty="0"/>
              <a:t>Barriers to Licensure &amp; Policy Models</a:t>
            </a:r>
            <a:endParaRPr lang="en-US"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4608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004BE-BFBA-4CBC-88E3-CFA9AFD41AC2}"/>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E9A8CACB-671D-4323-BCBA-9500895AF4C8}"/>
              </a:ext>
            </a:extLst>
          </p:cNvPr>
          <p:cNvSpPr>
            <a:spLocks noGrp="1"/>
          </p:cNvSpPr>
          <p:nvPr>
            <p:ph idx="1"/>
          </p:nvPr>
        </p:nvSpPr>
        <p:spPr>
          <a:xfrm>
            <a:off x="592822" y="1316736"/>
            <a:ext cx="10989578" cy="4967524"/>
          </a:xfrm>
        </p:spPr>
        <p:txBody>
          <a:bodyPr>
            <a:noAutofit/>
          </a:bodyPr>
          <a:lstStyle/>
          <a:p>
            <a:pPr marR="0" lvl="0">
              <a:spcBef>
                <a:spcPts val="600"/>
              </a:spcBef>
            </a:pPr>
            <a:r>
              <a:rPr lang="en-US" sz="2400" dirty="0">
                <a:effectLst/>
                <a:ea typeface="Times New Roman" panose="02020603050405020304" pitchFamily="18" charset="0"/>
              </a:rPr>
              <a:t>Welcome and Introductions</a:t>
            </a:r>
          </a:p>
          <a:p>
            <a:pPr marR="0" lvl="0">
              <a:spcBef>
                <a:spcPts val="600"/>
              </a:spcBef>
            </a:pPr>
            <a:r>
              <a:rPr lang="en-US" sz="2400" dirty="0">
                <a:effectLst/>
                <a:ea typeface="Times New Roman" panose="02020603050405020304" pitchFamily="18" charset="0"/>
              </a:rPr>
              <a:t>Approval of October 20, 2021 FTMP Commission Minutes (</a:t>
            </a:r>
            <a:r>
              <a:rPr lang="en-US" sz="2400" b="1" dirty="0">
                <a:effectLst/>
                <a:ea typeface="Times New Roman" panose="02020603050405020304" pitchFamily="18" charset="0"/>
              </a:rPr>
              <a:t>VOTE</a:t>
            </a:r>
            <a:r>
              <a:rPr lang="en-US" sz="2400" dirty="0">
                <a:effectLst/>
                <a:ea typeface="Times New Roman" panose="02020603050405020304" pitchFamily="18" charset="0"/>
              </a:rPr>
              <a:t>)</a:t>
            </a:r>
          </a:p>
          <a:p>
            <a:pPr marR="0" lvl="0">
              <a:spcBef>
                <a:spcPts val="600"/>
              </a:spcBef>
            </a:pPr>
            <a:r>
              <a:rPr lang="en-US" sz="2400" dirty="0">
                <a:effectLst/>
                <a:ea typeface="Times New Roman" panose="02020603050405020304" pitchFamily="18" charset="0"/>
              </a:rPr>
              <a:t>Review of Commission Charge, Timeline and Deliverables</a:t>
            </a:r>
          </a:p>
          <a:p>
            <a:pPr marR="0" lvl="0">
              <a:spcBef>
                <a:spcPts val="600"/>
              </a:spcBef>
            </a:pPr>
            <a:r>
              <a:rPr lang="en-US" sz="2400" dirty="0">
                <a:effectLst/>
                <a:ea typeface="Times New Roman" panose="02020603050405020304" pitchFamily="18" charset="0"/>
              </a:rPr>
              <a:t>Data Presentation:</a:t>
            </a:r>
          </a:p>
          <a:p>
            <a:pPr lvl="1">
              <a:spcBef>
                <a:spcPts val="600"/>
              </a:spcBef>
              <a:buFont typeface="Courier New" panose="02070309020205020404" pitchFamily="49" charset="0"/>
              <a:buChar char="o"/>
            </a:pPr>
            <a:r>
              <a:rPr lang="en-US" sz="2400" dirty="0">
                <a:effectLst/>
                <a:ea typeface="Calibri" panose="020F0502020204030204" pitchFamily="34" charset="0"/>
              </a:rPr>
              <a:t>Barriers to Practice for Foreign-Trained Medical Professionals in Massachusetts: </a:t>
            </a:r>
            <a:br>
              <a:rPr lang="en-US" sz="2400" dirty="0">
                <a:effectLst/>
                <a:ea typeface="Calibri" panose="020F0502020204030204" pitchFamily="34" charset="0"/>
              </a:rPr>
            </a:br>
            <a:r>
              <a:rPr lang="en-US" sz="2400" dirty="0">
                <a:effectLst/>
                <a:ea typeface="Calibri" panose="020F0502020204030204" pitchFamily="34" charset="0"/>
              </a:rPr>
              <a:t>Policy and Program Solutions </a:t>
            </a:r>
          </a:p>
          <a:p>
            <a:pPr lvl="2">
              <a:spcBef>
                <a:spcPts val="600"/>
              </a:spcBef>
              <a:buFont typeface="Wingdings" panose="05000000000000000000" pitchFamily="2" charset="2"/>
              <a:buChar char="§"/>
            </a:pPr>
            <a:r>
              <a:rPr lang="en-US" dirty="0">
                <a:effectLst/>
                <a:ea typeface="Times New Roman" panose="02020603050405020304" pitchFamily="18" charset="0"/>
              </a:rPr>
              <a:t>José Ramón Fernández-Peña, MD, MPA</a:t>
            </a:r>
            <a:endParaRPr lang="en-US" dirty="0">
              <a:effectLst/>
              <a:ea typeface="Calibri" panose="020F0502020204030204" pitchFamily="34" charset="0"/>
            </a:endParaRPr>
          </a:p>
          <a:p>
            <a:pPr marL="1539875" lvl="1" indent="-342900">
              <a:spcBef>
                <a:spcPts val="0"/>
              </a:spcBef>
              <a:buFont typeface="Courier New" panose="02070309020205020404" pitchFamily="49" charset="0"/>
              <a:buChar char="o"/>
            </a:pPr>
            <a:r>
              <a:rPr lang="en-US" sz="2400" dirty="0">
                <a:effectLst/>
                <a:ea typeface="Times New Roman" panose="02020603050405020304" pitchFamily="18" charset="0"/>
              </a:rPr>
              <a:t>Director, Health Professions Advising, Northwestern University</a:t>
            </a:r>
          </a:p>
          <a:p>
            <a:pPr marL="1539875" lvl="1" indent="-342900">
              <a:spcBef>
                <a:spcPts val="0"/>
              </a:spcBef>
              <a:buFont typeface="Courier New" panose="02070309020205020404" pitchFamily="49" charset="0"/>
              <a:buChar char="o"/>
            </a:pPr>
            <a:r>
              <a:rPr lang="en-US" sz="2400" dirty="0">
                <a:effectLst/>
                <a:ea typeface="Times New Roman" panose="02020603050405020304" pitchFamily="18" charset="0"/>
              </a:rPr>
              <a:t>Immediate Past President, American Public Health Association</a:t>
            </a:r>
          </a:p>
          <a:p>
            <a:pPr marL="1539875" lvl="1" indent="-342900">
              <a:spcBef>
                <a:spcPts val="0"/>
              </a:spcBef>
              <a:spcAft>
                <a:spcPts val="1200"/>
              </a:spcAft>
              <a:buFont typeface="Courier New" panose="02070309020205020404" pitchFamily="49" charset="0"/>
              <a:buChar char="o"/>
            </a:pPr>
            <a:r>
              <a:rPr lang="en-US" sz="2400" dirty="0">
                <a:effectLst/>
                <a:ea typeface="Times New Roman" panose="02020603050405020304" pitchFamily="18" charset="0"/>
              </a:rPr>
              <a:t>Executive Director, Welcome Back Initiative</a:t>
            </a:r>
          </a:p>
          <a:p>
            <a:pPr marR="0" lvl="0">
              <a:spcBef>
                <a:spcPts val="600"/>
              </a:spcBef>
            </a:pPr>
            <a:r>
              <a:rPr lang="en-US" sz="2400" dirty="0">
                <a:effectLst/>
                <a:ea typeface="Times New Roman" panose="02020603050405020304" pitchFamily="18" charset="0"/>
              </a:rPr>
              <a:t>Next Steps</a:t>
            </a:r>
          </a:p>
        </p:txBody>
      </p:sp>
      <p:sp>
        <p:nvSpPr>
          <p:cNvPr id="4" name="Slide Number Placeholder 3">
            <a:extLst>
              <a:ext uri="{FF2B5EF4-FFF2-40B4-BE49-F238E27FC236}">
                <a16:creationId xmlns:a16="http://schemas.microsoft.com/office/drawing/2014/main" id="{0B9845D9-930D-44C4-A8BE-C93D5A492BCA}"/>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2</a:t>
            </a:fld>
            <a:endParaRPr lang="en-US" dirty="0">
              <a:solidFill>
                <a:srgbClr val="464646">
                  <a:lumMod val="40000"/>
                  <a:lumOff val="60000"/>
                </a:srgbClr>
              </a:solidFill>
            </a:endParaRPr>
          </a:p>
        </p:txBody>
      </p:sp>
    </p:spTree>
    <p:extLst>
      <p:ext uri="{BB962C8B-B14F-4D97-AF65-F5344CB8AC3E}">
        <p14:creationId xmlns:p14="http://schemas.microsoft.com/office/powerpoint/2010/main" val="32348524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453"/>
        <p:cNvGrpSpPr/>
        <p:nvPr/>
      </p:nvGrpSpPr>
      <p:grpSpPr>
        <a:xfrm>
          <a:off x="0" y="0"/>
          <a:ext cx="0" cy="0"/>
          <a:chOff x="0" y="0"/>
          <a:chExt cx="0" cy="0"/>
        </a:xfrm>
      </p:grpSpPr>
      <p:sp>
        <p:nvSpPr>
          <p:cNvPr id="454" name="Google Shape;454;p62"/>
          <p:cNvSpPr txBox="1">
            <a:spLocks noGrp="1"/>
          </p:cNvSpPr>
          <p:nvPr>
            <p:ph type="title"/>
          </p:nvPr>
        </p:nvSpPr>
        <p:spPr>
          <a:xfrm>
            <a:off x="202240" y="95527"/>
            <a:ext cx="11360800" cy="763600"/>
          </a:xfrm>
          <a:prstGeom prst="rect">
            <a:avLst/>
          </a:prstGeom>
        </p:spPr>
        <p:txBody>
          <a:bodyPr spcFirstLastPara="1" vert="horz" wrap="square" lIns="91433" tIns="45700" rIns="91433" bIns="45700" rtlCol="0" anchor="t" anchorCtr="0">
            <a:normAutofit/>
          </a:bodyPr>
          <a:lstStyle/>
          <a:p>
            <a:r>
              <a:rPr lang="en" sz="2800" dirty="0">
                <a:solidFill>
                  <a:srgbClr val="333333"/>
                </a:solidFill>
              </a:rPr>
              <a:t>Nurse Licensure: </a:t>
            </a:r>
            <a:r>
              <a:rPr lang="en" sz="2800" dirty="0">
                <a:solidFill>
                  <a:schemeClr val="bg1"/>
                </a:solidFill>
              </a:rPr>
              <a:t>English Proficiency Testing</a:t>
            </a:r>
            <a:endParaRPr sz="2800" dirty="0">
              <a:solidFill>
                <a:schemeClr val="bg1"/>
              </a:solidFill>
            </a:endParaRPr>
          </a:p>
        </p:txBody>
      </p:sp>
      <p:sp>
        <p:nvSpPr>
          <p:cNvPr id="455" name="Google Shape;455;p62"/>
          <p:cNvSpPr txBox="1">
            <a:spLocks noGrp="1"/>
          </p:cNvSpPr>
          <p:nvPr>
            <p:ph type="body" idx="1"/>
          </p:nvPr>
        </p:nvSpPr>
        <p:spPr>
          <a:xfrm>
            <a:off x="542200" y="1356967"/>
            <a:ext cx="10286800" cy="4446400"/>
          </a:xfrm>
          <a:prstGeom prst="rect">
            <a:avLst/>
          </a:prstGeom>
        </p:spPr>
        <p:txBody>
          <a:bodyPr spcFirstLastPara="1" vert="horz" wrap="square" lIns="91433" tIns="45700" rIns="91433" bIns="45700" rtlCol="0" anchor="t" anchorCtr="0">
            <a:noAutofit/>
          </a:bodyPr>
          <a:lstStyle/>
          <a:p>
            <a:pPr indent="-482588">
              <a:spcBef>
                <a:spcPts val="0"/>
              </a:spcBef>
              <a:buClr>
                <a:srgbClr val="000000"/>
              </a:buClr>
              <a:buSzPts val="2100"/>
              <a:buChar char="●"/>
            </a:pPr>
            <a:r>
              <a:rPr lang="en" sz="2800" dirty="0">
                <a:solidFill>
                  <a:srgbClr val="000000"/>
                </a:solidFill>
                <a:latin typeface="Calibri"/>
                <a:ea typeface="Calibri"/>
                <a:cs typeface="Calibri"/>
                <a:sym typeface="Calibri"/>
              </a:rPr>
              <a:t>Graduates of international nursing programs not conducted in English must pass an English proficiency test in Massachusetts before taking the NCLEX-RN.</a:t>
            </a:r>
            <a:endParaRPr sz="2800" dirty="0">
              <a:solidFill>
                <a:srgbClr val="000000"/>
              </a:solidFill>
              <a:latin typeface="Calibri"/>
              <a:ea typeface="Calibri"/>
              <a:cs typeface="Calibri"/>
              <a:sym typeface="Calibri"/>
            </a:endParaRPr>
          </a:p>
          <a:p>
            <a:pPr indent="-482588">
              <a:spcBef>
                <a:spcPts val="800"/>
              </a:spcBef>
              <a:buClr>
                <a:srgbClr val="000000"/>
              </a:buClr>
              <a:buSzPts val="2100"/>
              <a:buChar char="●"/>
            </a:pPr>
            <a:r>
              <a:rPr lang="en" sz="2800" dirty="0">
                <a:solidFill>
                  <a:srgbClr val="000000"/>
                </a:solidFill>
                <a:latin typeface="Calibri"/>
                <a:ea typeface="Calibri"/>
                <a:cs typeface="Calibri"/>
                <a:sym typeface="Calibri"/>
              </a:rPr>
              <a:t>Massachusetts currently accepts four tests, the TOEFL iBT, IELTS Academic, PTE Academic, and Canadian English Language Benchmark Assessment for Nurses (CELBAN) tests.  </a:t>
            </a:r>
            <a:endParaRPr sz="2800" dirty="0">
              <a:solidFill>
                <a:srgbClr val="000000"/>
              </a:solidFill>
              <a:latin typeface="Calibri"/>
              <a:ea typeface="Calibri"/>
              <a:cs typeface="Calibri"/>
              <a:sym typeface="Calibri"/>
            </a:endParaRPr>
          </a:p>
          <a:p>
            <a:pPr indent="-482588">
              <a:spcBef>
                <a:spcPts val="800"/>
              </a:spcBef>
              <a:spcAft>
                <a:spcPts val="800"/>
              </a:spcAft>
              <a:buClr>
                <a:srgbClr val="000000"/>
              </a:buClr>
              <a:buSzPts val="2100"/>
              <a:buChar char="●"/>
            </a:pPr>
            <a:r>
              <a:rPr lang="en" sz="2800" dirty="0">
                <a:solidFill>
                  <a:srgbClr val="000000"/>
                </a:solidFill>
                <a:latin typeface="Calibri"/>
                <a:ea typeface="Calibri"/>
                <a:cs typeface="Calibri"/>
                <a:sym typeface="Calibri"/>
              </a:rPr>
              <a:t>Test results are also scored on a rigid scale. E.g., for IELTS Academic the state requires a score of 6.5 overall out of 9, with no individual scores less than 6. For TOEFL iBT the state requires a total score of 84 out of 120, with 26 of 30 for speaking. </a:t>
            </a:r>
            <a:endParaRPr sz="2800" dirty="0">
              <a:solidFill>
                <a:srgbClr val="000000"/>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471"/>
        <p:cNvGrpSpPr/>
        <p:nvPr/>
      </p:nvGrpSpPr>
      <p:grpSpPr>
        <a:xfrm>
          <a:off x="0" y="0"/>
          <a:ext cx="0" cy="0"/>
          <a:chOff x="0" y="0"/>
          <a:chExt cx="0" cy="0"/>
        </a:xfrm>
      </p:grpSpPr>
      <p:sp>
        <p:nvSpPr>
          <p:cNvPr id="472" name="Google Shape;472;p65"/>
          <p:cNvSpPr txBox="1">
            <a:spLocks noGrp="1"/>
          </p:cNvSpPr>
          <p:nvPr>
            <p:ph type="title"/>
          </p:nvPr>
        </p:nvSpPr>
        <p:spPr>
          <a:xfrm>
            <a:off x="161600" y="34567"/>
            <a:ext cx="11360800" cy="763600"/>
          </a:xfrm>
          <a:prstGeom prst="rect">
            <a:avLst/>
          </a:prstGeom>
        </p:spPr>
        <p:txBody>
          <a:bodyPr spcFirstLastPara="1" vert="horz" wrap="square" lIns="91433" tIns="45700" rIns="91433" bIns="45700" rtlCol="0" anchor="t" anchorCtr="0">
            <a:noAutofit/>
          </a:bodyPr>
          <a:lstStyle/>
          <a:p>
            <a:r>
              <a:rPr lang="en" sz="2800" dirty="0">
                <a:solidFill>
                  <a:srgbClr val="333333"/>
                </a:solidFill>
              </a:rPr>
              <a:t>Nurse Licensure: </a:t>
            </a:r>
            <a:br>
              <a:rPr lang="en" sz="2800" dirty="0">
                <a:solidFill>
                  <a:srgbClr val="333333"/>
                </a:solidFill>
              </a:rPr>
            </a:br>
            <a:r>
              <a:rPr lang="en" sz="2800" dirty="0">
                <a:solidFill>
                  <a:schemeClr val="bg1"/>
                </a:solidFill>
              </a:rPr>
              <a:t>Recommendations/State Models for English Proficiency Testing </a:t>
            </a:r>
            <a:endParaRPr sz="2800" dirty="0">
              <a:solidFill>
                <a:schemeClr val="bg1"/>
              </a:solidFill>
            </a:endParaRPr>
          </a:p>
        </p:txBody>
      </p:sp>
      <p:sp>
        <p:nvSpPr>
          <p:cNvPr id="473" name="Google Shape;473;p65"/>
          <p:cNvSpPr txBox="1">
            <a:spLocks noGrp="1"/>
          </p:cNvSpPr>
          <p:nvPr>
            <p:ph type="body" idx="1"/>
          </p:nvPr>
        </p:nvSpPr>
        <p:spPr>
          <a:xfrm>
            <a:off x="504067" y="1678600"/>
            <a:ext cx="10090000" cy="4446400"/>
          </a:xfrm>
          <a:prstGeom prst="rect">
            <a:avLst/>
          </a:prstGeom>
        </p:spPr>
        <p:txBody>
          <a:bodyPr spcFirstLastPara="1" vert="horz" wrap="square" lIns="91433" tIns="45700" rIns="91433" bIns="45700" rtlCol="0" anchor="t" anchorCtr="0">
            <a:noAutofit/>
          </a:bodyPr>
          <a:lstStyle/>
          <a:p>
            <a:pPr indent="-474121">
              <a:spcBef>
                <a:spcPts val="0"/>
              </a:spcBef>
              <a:buClr>
                <a:srgbClr val="000000"/>
              </a:buClr>
              <a:buSzPts val="2000"/>
              <a:buFont typeface="Calibri"/>
              <a:buChar char="●"/>
            </a:pPr>
            <a:r>
              <a:rPr lang="en" sz="2667" b="1" dirty="0">
                <a:solidFill>
                  <a:srgbClr val="000000"/>
                </a:solidFill>
                <a:highlight>
                  <a:srgbClr val="FFFFFF"/>
                </a:highlight>
                <a:latin typeface="Calibri"/>
                <a:ea typeface="Calibri"/>
                <a:cs typeface="Calibri"/>
                <a:sym typeface="Calibri"/>
              </a:rPr>
              <a:t>Offer the IELTS General Training test</a:t>
            </a:r>
            <a:r>
              <a:rPr lang="en" sz="2667" dirty="0">
                <a:solidFill>
                  <a:srgbClr val="000000"/>
                </a:solidFill>
                <a:highlight>
                  <a:srgbClr val="FFFFFF"/>
                </a:highlight>
                <a:latin typeface="Calibri"/>
                <a:ea typeface="Calibri"/>
                <a:cs typeface="Calibri"/>
                <a:sym typeface="Calibri"/>
              </a:rPr>
              <a:t> (which Massachusetts used to offer) or the TOEFL Essentials test. These better assess real-life English competency in reading, writing, listening, and speaking than the academically-oriented tests in current use.</a:t>
            </a:r>
            <a:endParaRPr sz="2667" dirty="0">
              <a:solidFill>
                <a:srgbClr val="000000"/>
              </a:solidFill>
              <a:highlight>
                <a:srgbClr val="FFFFFF"/>
              </a:highlight>
              <a:latin typeface="Calibri"/>
              <a:ea typeface="Calibri"/>
              <a:cs typeface="Calibri"/>
              <a:sym typeface="Calibri"/>
            </a:endParaRPr>
          </a:p>
          <a:p>
            <a:pPr indent="-474121">
              <a:spcBef>
                <a:spcPts val="800"/>
              </a:spcBef>
              <a:buClr>
                <a:srgbClr val="000000"/>
              </a:buClr>
              <a:buSzPts val="2000"/>
              <a:buChar char="●"/>
            </a:pPr>
            <a:r>
              <a:rPr lang="en" sz="2667" b="1" dirty="0">
                <a:solidFill>
                  <a:srgbClr val="000000"/>
                </a:solidFill>
                <a:highlight>
                  <a:schemeClr val="lt1"/>
                </a:highlight>
                <a:latin typeface="Calibri"/>
                <a:ea typeface="Calibri"/>
                <a:cs typeface="Calibri"/>
                <a:sym typeface="Calibri"/>
              </a:rPr>
              <a:t>Use the My Best Score option for TOEFL scoring</a:t>
            </a:r>
            <a:r>
              <a:rPr lang="en" sz="2667" dirty="0">
                <a:solidFill>
                  <a:srgbClr val="000000"/>
                </a:solidFill>
                <a:highlight>
                  <a:schemeClr val="lt1"/>
                </a:highlight>
                <a:latin typeface="Calibri"/>
                <a:ea typeface="Calibri"/>
                <a:cs typeface="Calibri"/>
                <a:sym typeface="Calibri"/>
              </a:rPr>
              <a:t>, which looks at an applicant’s best scores in all categories in the previous two years, or for IELTS, allow applicants to qualify in each section one time. </a:t>
            </a:r>
            <a:endParaRPr sz="2667" dirty="0">
              <a:solidFill>
                <a:srgbClr val="000000"/>
              </a:solidFill>
              <a:highlight>
                <a:schemeClr val="lt1"/>
              </a:highlight>
              <a:latin typeface="Calibri"/>
              <a:ea typeface="Calibri"/>
              <a:cs typeface="Calibri"/>
              <a:sym typeface="Calibri"/>
            </a:endParaRPr>
          </a:p>
          <a:p>
            <a:pPr indent="-474121">
              <a:spcBef>
                <a:spcPts val="800"/>
              </a:spcBef>
              <a:spcAft>
                <a:spcPts val="800"/>
              </a:spcAft>
              <a:buClr>
                <a:srgbClr val="000000"/>
              </a:buClr>
              <a:buSzPts val="2000"/>
              <a:buChar char="●"/>
            </a:pPr>
            <a:r>
              <a:rPr lang="en" sz="2667" b="1" dirty="0">
                <a:solidFill>
                  <a:srgbClr val="000000"/>
                </a:solidFill>
                <a:highlight>
                  <a:srgbClr val="FFFFFF"/>
                </a:highlight>
                <a:latin typeface="Calibri"/>
                <a:ea typeface="Calibri"/>
                <a:cs typeface="Calibri"/>
                <a:sym typeface="Calibri"/>
              </a:rPr>
              <a:t>Offer additional tests</a:t>
            </a:r>
            <a:r>
              <a:rPr lang="en" sz="2667" dirty="0">
                <a:solidFill>
                  <a:srgbClr val="000000"/>
                </a:solidFill>
                <a:highlight>
                  <a:srgbClr val="FFFFFF"/>
                </a:highlight>
                <a:latin typeface="Calibri"/>
                <a:ea typeface="Calibri"/>
                <a:cs typeface="Calibri"/>
                <a:sym typeface="Calibri"/>
              </a:rPr>
              <a:t>, including the MET test (used by Florida, Nebraska and Michigan) and the OET (used by Florida, Washington, Oregon, and Michigan, and extensively used in Canada).</a:t>
            </a:r>
            <a:endParaRPr sz="2667" dirty="0">
              <a:solidFill>
                <a:srgbClr val="000000"/>
              </a:solidFill>
              <a:latin typeface="Calibri"/>
              <a:ea typeface="Calibri"/>
              <a:cs typeface="Calibri"/>
              <a:sym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459"/>
        <p:cNvGrpSpPr/>
        <p:nvPr/>
      </p:nvGrpSpPr>
      <p:grpSpPr>
        <a:xfrm>
          <a:off x="0" y="0"/>
          <a:ext cx="0" cy="0"/>
          <a:chOff x="0" y="0"/>
          <a:chExt cx="0" cy="0"/>
        </a:xfrm>
      </p:grpSpPr>
      <p:sp>
        <p:nvSpPr>
          <p:cNvPr id="460" name="Google Shape;460;p63"/>
          <p:cNvSpPr txBox="1">
            <a:spLocks noGrp="1"/>
          </p:cNvSpPr>
          <p:nvPr>
            <p:ph type="title"/>
          </p:nvPr>
        </p:nvSpPr>
        <p:spPr>
          <a:xfrm>
            <a:off x="171760" y="126007"/>
            <a:ext cx="11360800" cy="763600"/>
          </a:xfrm>
          <a:prstGeom prst="rect">
            <a:avLst/>
          </a:prstGeom>
        </p:spPr>
        <p:txBody>
          <a:bodyPr spcFirstLastPara="1" vert="horz" wrap="square" lIns="91433" tIns="45700" rIns="91433" bIns="45700" rtlCol="0" anchor="t" anchorCtr="0">
            <a:normAutofit/>
          </a:bodyPr>
          <a:lstStyle/>
          <a:p>
            <a:pPr>
              <a:lnSpc>
                <a:spcPct val="115000"/>
              </a:lnSpc>
            </a:pPr>
            <a:r>
              <a:rPr lang="en" sz="2800" dirty="0">
                <a:solidFill>
                  <a:srgbClr val="333333"/>
                </a:solidFill>
              </a:rPr>
              <a:t>Nurse Licensure: </a:t>
            </a:r>
            <a:r>
              <a:rPr lang="en" sz="2800" dirty="0">
                <a:solidFill>
                  <a:schemeClr val="bg1"/>
                </a:solidFill>
              </a:rPr>
              <a:t>Credential Evaluation </a:t>
            </a:r>
            <a:endParaRPr sz="2800" dirty="0">
              <a:solidFill>
                <a:schemeClr val="bg1"/>
              </a:solidFill>
            </a:endParaRPr>
          </a:p>
        </p:txBody>
      </p:sp>
      <p:sp>
        <p:nvSpPr>
          <p:cNvPr id="461" name="Google Shape;461;p63"/>
          <p:cNvSpPr txBox="1">
            <a:spLocks noGrp="1"/>
          </p:cNvSpPr>
          <p:nvPr>
            <p:ph type="body" idx="1"/>
          </p:nvPr>
        </p:nvSpPr>
        <p:spPr>
          <a:xfrm>
            <a:off x="501433" y="1356967"/>
            <a:ext cx="10045200" cy="4446400"/>
          </a:xfrm>
          <a:prstGeom prst="rect">
            <a:avLst/>
          </a:prstGeom>
        </p:spPr>
        <p:txBody>
          <a:bodyPr spcFirstLastPara="1" vert="horz" wrap="square" lIns="91433" tIns="45700" rIns="91433" bIns="45700" rtlCol="0" anchor="t" anchorCtr="0">
            <a:noAutofit/>
          </a:bodyPr>
          <a:lstStyle/>
          <a:p>
            <a:pPr indent="-474121">
              <a:spcBef>
                <a:spcPts val="0"/>
              </a:spcBef>
              <a:buClr>
                <a:srgbClr val="000000"/>
              </a:buClr>
              <a:buSzPts val="2000"/>
              <a:buFont typeface="Calibri"/>
              <a:buChar char="●"/>
            </a:pPr>
            <a:r>
              <a:rPr lang="en" sz="2667" dirty="0">
                <a:solidFill>
                  <a:srgbClr val="000000"/>
                </a:solidFill>
                <a:latin typeface="Calibri"/>
                <a:ea typeface="Calibri"/>
                <a:cs typeface="Calibri"/>
                <a:sym typeface="Calibri"/>
              </a:rPr>
              <a:t>Many states use a variety of services to evaluate the credentials of internationally trained candidates. Massachusetts only accepts the </a:t>
            </a:r>
            <a:r>
              <a:rPr lang="en" sz="2667" b="1" dirty="0">
                <a:solidFill>
                  <a:srgbClr val="000000"/>
                </a:solidFill>
                <a:latin typeface="Calibri"/>
                <a:ea typeface="Calibri"/>
                <a:cs typeface="Calibri"/>
                <a:sym typeface="Calibri"/>
              </a:rPr>
              <a:t>Commission on Graduates of Foreign Nursing Schools (CGFNS)</a:t>
            </a:r>
            <a:r>
              <a:rPr lang="en" sz="2667" dirty="0">
                <a:solidFill>
                  <a:srgbClr val="000000"/>
                </a:solidFill>
                <a:latin typeface="Calibri"/>
                <a:ea typeface="Calibri"/>
                <a:cs typeface="Calibri"/>
                <a:sym typeface="Calibri"/>
              </a:rPr>
              <a:t>, and CGFNS certification must be completed before registering for NCLEX exams.</a:t>
            </a:r>
            <a:endParaRPr sz="2667" dirty="0">
              <a:solidFill>
                <a:srgbClr val="000000"/>
              </a:solidFill>
              <a:highlight>
                <a:srgbClr val="FFFFFF"/>
              </a:highlight>
              <a:latin typeface="Calibri"/>
              <a:ea typeface="Calibri"/>
              <a:cs typeface="Calibri"/>
              <a:sym typeface="Calibri"/>
            </a:endParaRPr>
          </a:p>
          <a:p>
            <a:pPr indent="-474121">
              <a:spcBef>
                <a:spcPts val="800"/>
              </a:spcBef>
              <a:spcAft>
                <a:spcPts val="800"/>
              </a:spcAft>
              <a:buClr>
                <a:srgbClr val="000000"/>
              </a:buClr>
              <a:buSzPts val="2000"/>
              <a:buFont typeface="Calibri"/>
              <a:buChar char="●"/>
            </a:pPr>
            <a:r>
              <a:rPr lang="en" sz="2667" dirty="0">
                <a:solidFill>
                  <a:srgbClr val="000000"/>
                </a:solidFill>
                <a:latin typeface="Calibri"/>
                <a:ea typeface="Calibri"/>
                <a:cs typeface="Calibri"/>
                <a:sym typeface="Calibri"/>
              </a:rPr>
              <a:t>Based on the experience of Boston Welcome Back Center clients, CGFNS can take up to a  year to complete credential review, not the 12 weeks mentioned on their website. This can significantly delay internationally trained nurses in registering for the NCLEX and applying for licensure by endorsement (see next slide).</a:t>
            </a:r>
            <a:endParaRPr sz="3867" dirty="0">
              <a:solidFill>
                <a:srgbClr val="000000"/>
              </a:solidFill>
              <a:latin typeface="Calibri"/>
              <a:ea typeface="Calibri"/>
              <a:cs typeface="Calibri"/>
              <a:sym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477"/>
        <p:cNvGrpSpPr/>
        <p:nvPr/>
      </p:nvGrpSpPr>
      <p:grpSpPr>
        <a:xfrm>
          <a:off x="0" y="0"/>
          <a:ext cx="0" cy="0"/>
          <a:chOff x="0" y="0"/>
          <a:chExt cx="0" cy="0"/>
        </a:xfrm>
      </p:grpSpPr>
      <p:sp>
        <p:nvSpPr>
          <p:cNvPr id="478" name="Google Shape;478;p66"/>
          <p:cNvSpPr txBox="1">
            <a:spLocks noGrp="1"/>
          </p:cNvSpPr>
          <p:nvPr>
            <p:ph type="title"/>
          </p:nvPr>
        </p:nvSpPr>
        <p:spPr>
          <a:xfrm>
            <a:off x="120960" y="105687"/>
            <a:ext cx="11360800" cy="763600"/>
          </a:xfrm>
          <a:prstGeom prst="rect">
            <a:avLst/>
          </a:prstGeom>
        </p:spPr>
        <p:txBody>
          <a:bodyPr spcFirstLastPara="1" vert="horz" wrap="square" lIns="91433" tIns="45700" rIns="91433" bIns="45700" rtlCol="0" anchor="t" anchorCtr="0">
            <a:noAutofit/>
          </a:bodyPr>
          <a:lstStyle/>
          <a:p>
            <a:r>
              <a:rPr lang="en" sz="2800" dirty="0">
                <a:solidFill>
                  <a:srgbClr val="333333"/>
                </a:solidFill>
              </a:rPr>
              <a:t>Nurse Licensure: </a:t>
            </a:r>
            <a:br>
              <a:rPr lang="en" sz="2800" dirty="0">
                <a:solidFill>
                  <a:srgbClr val="333333"/>
                </a:solidFill>
              </a:rPr>
            </a:br>
            <a:r>
              <a:rPr lang="en" sz="2800" dirty="0">
                <a:solidFill>
                  <a:schemeClr val="bg1"/>
                </a:solidFill>
              </a:rPr>
              <a:t>Recommendations/State Models for Credentialing</a:t>
            </a:r>
            <a:endParaRPr sz="2800" dirty="0">
              <a:solidFill>
                <a:schemeClr val="bg1"/>
              </a:solidFill>
            </a:endParaRPr>
          </a:p>
        </p:txBody>
      </p:sp>
      <p:sp>
        <p:nvSpPr>
          <p:cNvPr id="479" name="Google Shape;479;p66"/>
          <p:cNvSpPr txBox="1">
            <a:spLocks noGrp="1"/>
          </p:cNvSpPr>
          <p:nvPr>
            <p:ph type="body" idx="1"/>
          </p:nvPr>
        </p:nvSpPr>
        <p:spPr>
          <a:xfrm>
            <a:off x="659300" y="1724733"/>
            <a:ext cx="9865600" cy="4446400"/>
          </a:xfrm>
          <a:prstGeom prst="rect">
            <a:avLst/>
          </a:prstGeom>
        </p:spPr>
        <p:txBody>
          <a:bodyPr spcFirstLastPara="1" vert="horz" wrap="square" lIns="91433" tIns="45700" rIns="91433" bIns="45700" rtlCol="0" anchor="t" anchorCtr="0">
            <a:noAutofit/>
          </a:bodyPr>
          <a:lstStyle/>
          <a:p>
            <a:pPr indent="-474121">
              <a:spcBef>
                <a:spcPts val="0"/>
              </a:spcBef>
              <a:buClr>
                <a:srgbClr val="171616"/>
              </a:buClr>
              <a:buSzPts val="2000"/>
              <a:buChar char="●"/>
            </a:pPr>
            <a:r>
              <a:rPr lang="en" sz="2667" b="1" dirty="0">
                <a:solidFill>
                  <a:srgbClr val="171616"/>
                </a:solidFill>
                <a:highlight>
                  <a:srgbClr val="FFFFFF"/>
                </a:highlight>
                <a:latin typeface="Calibri"/>
                <a:ea typeface="Calibri"/>
                <a:cs typeface="Calibri"/>
                <a:sym typeface="Calibri"/>
              </a:rPr>
              <a:t>Expand Credential Evaluation Options</a:t>
            </a:r>
            <a:r>
              <a:rPr lang="en" sz="2667" dirty="0">
                <a:solidFill>
                  <a:srgbClr val="171616"/>
                </a:solidFill>
                <a:highlight>
                  <a:srgbClr val="FFFFFF"/>
                </a:highlight>
                <a:latin typeface="Calibri"/>
                <a:ea typeface="Calibri"/>
                <a:cs typeface="Calibri"/>
                <a:sym typeface="Calibri"/>
              </a:rPr>
              <a:t>: The majority of states accept CGFNS but many offer other options, including ERES (9 states), IERF (16 states) and SILNY (9 states); in the experience of the WBC these services complete evaluations far quicker than CGFNS, sometimes in a few weeks.</a:t>
            </a:r>
            <a:endParaRPr sz="2667" dirty="0">
              <a:solidFill>
                <a:srgbClr val="171616"/>
              </a:solidFill>
              <a:highlight>
                <a:srgbClr val="FFFFFF"/>
              </a:highlight>
              <a:latin typeface="Calibri"/>
              <a:ea typeface="Calibri"/>
              <a:cs typeface="Calibri"/>
              <a:sym typeface="Calibri"/>
            </a:endParaRPr>
          </a:p>
          <a:p>
            <a:pPr indent="-474121">
              <a:spcBef>
                <a:spcPts val="800"/>
              </a:spcBef>
              <a:spcAft>
                <a:spcPts val="800"/>
              </a:spcAft>
              <a:buClr>
                <a:srgbClr val="171616"/>
              </a:buClr>
              <a:buSzPts val="2000"/>
              <a:buFont typeface="Calibri"/>
              <a:buChar char="●"/>
            </a:pPr>
            <a:r>
              <a:rPr lang="en" sz="2667" b="1" dirty="0">
                <a:solidFill>
                  <a:srgbClr val="171616"/>
                </a:solidFill>
                <a:highlight>
                  <a:srgbClr val="FFFFFF"/>
                </a:highlight>
                <a:latin typeface="Calibri"/>
                <a:ea typeface="Calibri"/>
                <a:cs typeface="Calibri"/>
                <a:sym typeface="Calibri"/>
              </a:rPr>
              <a:t>Allow for Quicker Processing</a:t>
            </a:r>
            <a:r>
              <a:rPr lang="en" sz="2667" dirty="0">
                <a:solidFill>
                  <a:srgbClr val="171616"/>
                </a:solidFill>
                <a:highlight>
                  <a:srgbClr val="FFFFFF"/>
                </a:highlight>
                <a:latin typeface="Calibri"/>
                <a:ea typeface="Calibri"/>
                <a:cs typeface="Calibri"/>
                <a:sym typeface="Calibri"/>
              </a:rPr>
              <a:t>: Massachusetts should offer one or more of these options alongside CGFNS. A wider range of credential evaluation services would speed the credentialing process and allow candidates to move forward more quickly with NCLEX exams or licensure by endorsement.</a:t>
            </a:r>
            <a:endParaRPr sz="2667" dirty="0">
              <a:solidFill>
                <a:srgbClr val="171616"/>
              </a:solidFill>
              <a:highlight>
                <a:srgbClr val="FFFFFF"/>
              </a:highlight>
              <a:latin typeface="Calibri"/>
              <a:ea typeface="Calibri"/>
              <a:cs typeface="Calibri"/>
              <a:sym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465"/>
        <p:cNvGrpSpPr/>
        <p:nvPr/>
      </p:nvGrpSpPr>
      <p:grpSpPr>
        <a:xfrm>
          <a:off x="0" y="0"/>
          <a:ext cx="0" cy="0"/>
          <a:chOff x="0" y="0"/>
          <a:chExt cx="0" cy="0"/>
        </a:xfrm>
      </p:grpSpPr>
      <p:sp>
        <p:nvSpPr>
          <p:cNvPr id="466" name="Google Shape;466;p64"/>
          <p:cNvSpPr txBox="1">
            <a:spLocks noGrp="1"/>
          </p:cNvSpPr>
          <p:nvPr>
            <p:ph type="title"/>
          </p:nvPr>
        </p:nvSpPr>
        <p:spPr>
          <a:xfrm>
            <a:off x="90480" y="115847"/>
            <a:ext cx="11360800" cy="763600"/>
          </a:xfrm>
          <a:prstGeom prst="rect">
            <a:avLst/>
          </a:prstGeom>
        </p:spPr>
        <p:txBody>
          <a:bodyPr spcFirstLastPara="1" vert="horz" wrap="square" lIns="91433" tIns="45700" rIns="91433" bIns="45700" rtlCol="0" anchor="t" anchorCtr="0">
            <a:noAutofit/>
          </a:bodyPr>
          <a:lstStyle/>
          <a:p>
            <a:r>
              <a:rPr lang="en" sz="2800" dirty="0">
                <a:solidFill>
                  <a:srgbClr val="333333"/>
                </a:solidFill>
              </a:rPr>
              <a:t>Nurse Licensure: </a:t>
            </a:r>
            <a:br>
              <a:rPr lang="en" sz="2800" dirty="0">
                <a:solidFill>
                  <a:srgbClr val="333333"/>
                </a:solidFill>
              </a:rPr>
            </a:br>
            <a:r>
              <a:rPr lang="en" sz="2800" dirty="0">
                <a:solidFill>
                  <a:schemeClr val="bg1"/>
                </a:solidFill>
              </a:rPr>
              <a:t>Licensure of Foreign-Trained Nurses by Endorsement/Reciprocity</a:t>
            </a:r>
            <a:endParaRPr sz="2800" dirty="0">
              <a:solidFill>
                <a:schemeClr val="bg1"/>
              </a:solidFill>
            </a:endParaRPr>
          </a:p>
        </p:txBody>
      </p:sp>
      <p:sp>
        <p:nvSpPr>
          <p:cNvPr id="467" name="Google Shape;467;p64"/>
          <p:cNvSpPr txBox="1">
            <a:spLocks noGrp="1"/>
          </p:cNvSpPr>
          <p:nvPr>
            <p:ph type="body" idx="1"/>
          </p:nvPr>
        </p:nvSpPr>
        <p:spPr>
          <a:xfrm>
            <a:off x="542200" y="1687700"/>
            <a:ext cx="10090000" cy="4446400"/>
          </a:xfrm>
          <a:prstGeom prst="rect">
            <a:avLst/>
          </a:prstGeom>
        </p:spPr>
        <p:txBody>
          <a:bodyPr spcFirstLastPara="1" vert="horz" wrap="square" lIns="91433" tIns="45700" rIns="91433" bIns="45700" rtlCol="0" anchor="t" anchorCtr="0">
            <a:noAutofit/>
          </a:bodyPr>
          <a:lstStyle/>
          <a:p>
            <a:pPr indent="-457189">
              <a:spcBef>
                <a:spcPts val="0"/>
              </a:spcBef>
              <a:buClr>
                <a:srgbClr val="000000"/>
              </a:buClr>
              <a:buSzPts val="1800"/>
              <a:buFont typeface="Calibri"/>
              <a:buChar char="●"/>
            </a:pPr>
            <a:r>
              <a:rPr lang="en" sz="2400" dirty="0">
                <a:solidFill>
                  <a:srgbClr val="000000"/>
                </a:solidFill>
                <a:latin typeface="Calibri"/>
                <a:ea typeface="Calibri"/>
                <a:cs typeface="Calibri"/>
                <a:sym typeface="Calibri"/>
              </a:rPr>
              <a:t>Even if a foreign-trained nurse is licensed in another state and already had their credentials reviewed by CGFNS, Massachusetts requires a new CGFNS credential review.</a:t>
            </a:r>
            <a:endParaRPr sz="2400" dirty="0">
              <a:solidFill>
                <a:srgbClr val="000000"/>
              </a:solidFill>
              <a:latin typeface="Calibri"/>
              <a:ea typeface="Calibri"/>
              <a:cs typeface="Calibri"/>
              <a:sym typeface="Calibri"/>
            </a:endParaRPr>
          </a:p>
          <a:p>
            <a:pPr indent="-457189">
              <a:spcBef>
                <a:spcPts val="800"/>
              </a:spcBef>
              <a:buClr>
                <a:srgbClr val="000000"/>
              </a:buClr>
              <a:buSzPts val="1800"/>
              <a:buFont typeface="Calibri"/>
              <a:buChar char="●"/>
            </a:pPr>
            <a:r>
              <a:rPr lang="en" sz="2400" dirty="0">
                <a:solidFill>
                  <a:srgbClr val="000000"/>
                </a:solidFill>
                <a:latin typeface="Calibri"/>
                <a:ea typeface="Calibri"/>
                <a:cs typeface="Calibri"/>
                <a:sym typeface="Calibri"/>
              </a:rPr>
              <a:t>The nurse also must complete an English proficiency test, even if they have tested in another state and been resident and working in that locale.</a:t>
            </a:r>
            <a:endParaRPr sz="2400" dirty="0">
              <a:solidFill>
                <a:srgbClr val="000000"/>
              </a:solidFill>
              <a:latin typeface="Calibri"/>
              <a:ea typeface="Calibri"/>
              <a:cs typeface="Calibri"/>
              <a:sym typeface="Calibri"/>
            </a:endParaRPr>
          </a:p>
          <a:p>
            <a:pPr indent="-457189">
              <a:spcBef>
                <a:spcPts val="800"/>
              </a:spcBef>
              <a:spcAft>
                <a:spcPts val="800"/>
              </a:spcAft>
              <a:buClr>
                <a:srgbClr val="000000"/>
              </a:buClr>
              <a:buSzPts val="1800"/>
              <a:buFont typeface="Calibri"/>
              <a:buChar char="●"/>
            </a:pPr>
            <a:r>
              <a:rPr lang="en" sz="2400" dirty="0">
                <a:solidFill>
                  <a:srgbClr val="000000"/>
                </a:solidFill>
                <a:latin typeface="Calibri"/>
                <a:ea typeface="Calibri"/>
                <a:cs typeface="Calibri"/>
                <a:sym typeface="Calibri"/>
              </a:rPr>
              <a:t>Massachusetts is not a member of the Nurse Licensure Compact, which limits opportunities for internationally trained nurses licensed in 38 states that have either implemented or approved implementation of the Compact, including neighboring Maine, New Hampshire, and  Vermont (implementation on 2/01/22).</a:t>
            </a:r>
            <a:endParaRPr sz="2400" dirty="0">
              <a:solidFill>
                <a:srgbClr val="000000"/>
              </a:solidFill>
              <a:latin typeface="Calibri"/>
              <a:ea typeface="Calibri"/>
              <a:cs typeface="Calibri"/>
              <a:sym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483"/>
        <p:cNvGrpSpPr/>
        <p:nvPr/>
      </p:nvGrpSpPr>
      <p:grpSpPr>
        <a:xfrm>
          <a:off x="0" y="0"/>
          <a:ext cx="0" cy="0"/>
          <a:chOff x="0" y="0"/>
          <a:chExt cx="0" cy="0"/>
        </a:xfrm>
      </p:grpSpPr>
      <p:sp>
        <p:nvSpPr>
          <p:cNvPr id="484" name="Google Shape;484;p67"/>
          <p:cNvSpPr txBox="1">
            <a:spLocks noGrp="1"/>
          </p:cNvSpPr>
          <p:nvPr>
            <p:ph type="title"/>
          </p:nvPr>
        </p:nvSpPr>
        <p:spPr>
          <a:xfrm>
            <a:off x="131120" y="115847"/>
            <a:ext cx="11360800" cy="763600"/>
          </a:xfrm>
          <a:prstGeom prst="rect">
            <a:avLst/>
          </a:prstGeom>
        </p:spPr>
        <p:txBody>
          <a:bodyPr spcFirstLastPara="1" vert="horz" wrap="square" lIns="91433" tIns="45700" rIns="91433" bIns="45700" rtlCol="0" anchor="t" anchorCtr="0">
            <a:noAutofit/>
          </a:bodyPr>
          <a:lstStyle/>
          <a:p>
            <a:r>
              <a:rPr lang="en" sz="2800" dirty="0">
                <a:solidFill>
                  <a:srgbClr val="333333"/>
                </a:solidFill>
              </a:rPr>
              <a:t>Nurse Licensure:</a:t>
            </a:r>
            <a:br>
              <a:rPr lang="en" sz="2800" dirty="0">
                <a:solidFill>
                  <a:srgbClr val="333333"/>
                </a:solidFill>
              </a:rPr>
            </a:br>
            <a:r>
              <a:rPr lang="en" sz="2800" dirty="0">
                <a:solidFill>
                  <a:schemeClr val="bg1"/>
                </a:solidFill>
              </a:rPr>
              <a:t>Recommendations/State Models for Licensure by Endorsement/Reciprocity </a:t>
            </a:r>
            <a:endParaRPr sz="2800" dirty="0">
              <a:solidFill>
                <a:schemeClr val="bg1"/>
              </a:solidFill>
            </a:endParaRPr>
          </a:p>
        </p:txBody>
      </p:sp>
      <p:sp>
        <p:nvSpPr>
          <p:cNvPr id="485" name="Google Shape;485;p67"/>
          <p:cNvSpPr txBox="1">
            <a:spLocks noGrp="1"/>
          </p:cNvSpPr>
          <p:nvPr>
            <p:ph type="body" idx="1"/>
          </p:nvPr>
        </p:nvSpPr>
        <p:spPr>
          <a:xfrm>
            <a:off x="542200" y="1702033"/>
            <a:ext cx="10090000" cy="4446400"/>
          </a:xfrm>
          <a:prstGeom prst="rect">
            <a:avLst/>
          </a:prstGeom>
        </p:spPr>
        <p:txBody>
          <a:bodyPr spcFirstLastPara="1" vert="horz" wrap="square" lIns="91433" tIns="45700" rIns="91433" bIns="45700" rtlCol="0" anchor="t" anchorCtr="0">
            <a:noAutofit/>
          </a:bodyPr>
          <a:lstStyle/>
          <a:p>
            <a:pPr indent="-474121">
              <a:spcBef>
                <a:spcPts val="0"/>
              </a:spcBef>
              <a:buClr>
                <a:srgbClr val="000000"/>
              </a:buClr>
              <a:buSzPts val="2000"/>
              <a:buFont typeface="Calibri"/>
              <a:buChar char="●"/>
            </a:pPr>
            <a:r>
              <a:rPr lang="en" sz="2667" b="1" dirty="0">
                <a:solidFill>
                  <a:srgbClr val="000000"/>
                </a:solidFill>
                <a:latin typeface="Calibri"/>
                <a:ea typeface="Calibri"/>
                <a:cs typeface="Calibri"/>
                <a:sym typeface="Calibri"/>
              </a:rPr>
              <a:t>No New Credential Evaluation</a:t>
            </a:r>
            <a:r>
              <a:rPr lang="en" sz="2667" dirty="0">
                <a:solidFill>
                  <a:srgbClr val="000000"/>
                </a:solidFill>
                <a:latin typeface="Calibri"/>
                <a:ea typeface="Calibri"/>
                <a:cs typeface="Calibri"/>
                <a:sym typeface="Calibri"/>
              </a:rPr>
              <a:t>: Follow the practice of California, Florida, Washington, Texas and other states that do not require a new credential evaluation for internationally-trained nurses already licensed in another state.</a:t>
            </a:r>
            <a:endParaRPr sz="2667" dirty="0">
              <a:solidFill>
                <a:srgbClr val="000000"/>
              </a:solidFill>
              <a:latin typeface="Calibri"/>
              <a:ea typeface="Calibri"/>
              <a:cs typeface="Calibri"/>
              <a:sym typeface="Calibri"/>
            </a:endParaRPr>
          </a:p>
          <a:p>
            <a:pPr indent="-474121">
              <a:spcBef>
                <a:spcPts val="800"/>
              </a:spcBef>
              <a:buClr>
                <a:srgbClr val="000000"/>
              </a:buClr>
              <a:buSzPts val="2000"/>
              <a:buFont typeface="Calibri"/>
              <a:buChar char="●"/>
            </a:pPr>
            <a:r>
              <a:rPr lang="en" sz="2667" b="1" dirty="0">
                <a:solidFill>
                  <a:srgbClr val="000000"/>
                </a:solidFill>
                <a:latin typeface="Calibri"/>
                <a:ea typeface="Calibri"/>
                <a:cs typeface="Calibri"/>
                <a:sym typeface="Calibri"/>
              </a:rPr>
              <a:t>Limit Redundant English Testing</a:t>
            </a:r>
            <a:r>
              <a:rPr lang="en" sz="2667" dirty="0">
                <a:solidFill>
                  <a:srgbClr val="000000"/>
                </a:solidFill>
                <a:latin typeface="Calibri"/>
                <a:ea typeface="Calibri"/>
                <a:cs typeface="Calibri"/>
                <a:sym typeface="Calibri"/>
              </a:rPr>
              <a:t>: Of these states, only Washington requires a new English exam (TOEFL, IELTS academic, or OET), but exempts those who have practiced 1,000 hrs or more.</a:t>
            </a:r>
            <a:endParaRPr sz="2667" dirty="0">
              <a:solidFill>
                <a:srgbClr val="000000"/>
              </a:solidFill>
              <a:latin typeface="Calibri"/>
              <a:ea typeface="Calibri"/>
              <a:cs typeface="Calibri"/>
              <a:sym typeface="Calibri"/>
            </a:endParaRPr>
          </a:p>
          <a:p>
            <a:pPr indent="-474121">
              <a:spcBef>
                <a:spcPts val="800"/>
              </a:spcBef>
              <a:spcAft>
                <a:spcPts val="800"/>
              </a:spcAft>
              <a:buClr>
                <a:srgbClr val="000000"/>
              </a:buClr>
              <a:buSzPts val="2000"/>
              <a:buFont typeface="Calibri"/>
              <a:buChar char="●"/>
            </a:pPr>
            <a:r>
              <a:rPr lang="en" sz="2667" b="1" dirty="0">
                <a:solidFill>
                  <a:srgbClr val="000000"/>
                </a:solidFill>
                <a:latin typeface="Calibri"/>
                <a:ea typeface="Calibri"/>
                <a:cs typeface="Calibri"/>
                <a:sym typeface="Calibri"/>
              </a:rPr>
              <a:t>Join the Nurse Licensure Compact</a:t>
            </a:r>
            <a:r>
              <a:rPr lang="en" sz="2667" dirty="0">
                <a:solidFill>
                  <a:srgbClr val="000000"/>
                </a:solidFill>
                <a:latin typeface="Calibri"/>
                <a:ea typeface="Calibri"/>
                <a:cs typeface="Calibri"/>
                <a:sym typeface="Calibri"/>
              </a:rPr>
              <a:t>: Join 38 other states that are part of the Nurse Licensure Compact, as recommended in a May 2021 report from the MA Health Policy Commission.</a:t>
            </a:r>
            <a:endParaRPr sz="2667" dirty="0">
              <a:solidFill>
                <a:srgbClr val="000000"/>
              </a:solidFill>
              <a:highlight>
                <a:srgbClr val="FFFFFF"/>
              </a:highlight>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D3A573D-F9B7-4671-B3B2-51A0E86FEBCF}"/>
              </a:ext>
            </a:extLst>
          </p:cNvPr>
          <p:cNvSpPr>
            <a:spLocks noGrp="1"/>
          </p:cNvSpPr>
          <p:nvPr>
            <p:ph type="title"/>
          </p:nvPr>
        </p:nvSpPr>
        <p:spPr/>
        <p:txBody>
          <a:bodyPr>
            <a:normAutofit/>
          </a:bodyPr>
          <a:lstStyle/>
          <a:p>
            <a:endParaRPr lang="en-US" sz="4000" dirty="0"/>
          </a:p>
        </p:txBody>
      </p:sp>
      <p:sp>
        <p:nvSpPr>
          <p:cNvPr id="6" name="Content Placeholder 5">
            <a:extLst>
              <a:ext uri="{FF2B5EF4-FFF2-40B4-BE49-F238E27FC236}">
                <a16:creationId xmlns:a16="http://schemas.microsoft.com/office/drawing/2014/main" id="{8EAEC366-6D25-47D0-BCE6-C88CBD56C6F4}"/>
              </a:ext>
            </a:extLst>
          </p:cNvPr>
          <p:cNvSpPr>
            <a:spLocks noGrp="1"/>
          </p:cNvSpPr>
          <p:nvPr>
            <p:ph idx="1"/>
          </p:nvPr>
        </p:nvSpPr>
        <p:spPr>
          <a:xfrm>
            <a:off x="609600" y="3429000"/>
            <a:ext cx="10972800" cy="2697163"/>
          </a:xfrm>
        </p:spPr>
        <p:txBody>
          <a:bodyPr/>
          <a:lstStyle/>
          <a:p>
            <a:pPr marL="0" indent="0">
              <a:buNone/>
            </a:pPr>
            <a:br>
              <a:rPr lang="en-US" sz="1800" dirty="0">
                <a:effectLst/>
                <a:latin typeface="Times New Roman" panose="02020603050405020304" pitchFamily="18" charset="0"/>
                <a:ea typeface="Times New Roman" panose="02020603050405020304" pitchFamily="18" charset="0"/>
              </a:rPr>
            </a:br>
            <a:endParaRPr lang="en-US" sz="1800" dirty="0">
              <a:effectLst/>
              <a:latin typeface="Times New Roman" panose="02020603050405020304" pitchFamily="18" charset="0"/>
              <a:ea typeface="Times New Roman" panose="02020603050405020304" pitchFamily="18" charset="0"/>
            </a:endParaRPr>
          </a:p>
          <a:p>
            <a:pPr marL="0" indent="0">
              <a:buNone/>
            </a:pPr>
            <a:endParaRPr lang="en-US" sz="1800" dirty="0">
              <a:latin typeface="Times New Roman" panose="02020603050405020304" pitchFamily="18" charset="0"/>
              <a:ea typeface="Times New Roman" panose="02020603050405020304" pitchFamily="18" charset="0"/>
            </a:endParaRPr>
          </a:p>
          <a:p>
            <a:pPr marL="0" indent="0">
              <a:buNone/>
            </a:pPr>
            <a:endParaRPr lang="en-US" sz="1800" dirty="0">
              <a:effectLst/>
              <a:latin typeface="Times New Roman" panose="02020603050405020304" pitchFamily="18" charset="0"/>
              <a:ea typeface="Times New Roman" panose="02020603050405020304" pitchFamily="18" charset="0"/>
            </a:endParaRPr>
          </a:p>
          <a:p>
            <a:pPr marL="0" indent="0">
              <a:buNone/>
            </a:pPr>
            <a:endParaRPr lang="en-US" sz="1800" dirty="0">
              <a:latin typeface="Times New Roman" panose="02020603050405020304" pitchFamily="18" charset="0"/>
              <a:ea typeface="Times New Roman" panose="02020603050405020304" pitchFamily="18" charset="0"/>
            </a:endParaRPr>
          </a:p>
          <a:p>
            <a:pPr marL="0" indent="0">
              <a:buNone/>
            </a:pPr>
            <a:endParaRPr lang="en-US" sz="1800" dirty="0">
              <a:effectLst/>
              <a:latin typeface="Times New Roman" panose="02020603050405020304" pitchFamily="18" charset="0"/>
              <a:ea typeface="Times New Roman" panose="02020603050405020304" pitchFamily="18" charset="0"/>
            </a:endParaRPr>
          </a:p>
          <a:p>
            <a:pPr marL="0" indent="0">
              <a:buNone/>
            </a:pPr>
            <a:endParaRPr lang="en-US" sz="1800" dirty="0">
              <a:latin typeface="Times New Roman" panose="02020603050405020304" pitchFamily="18" charset="0"/>
              <a:ea typeface="Times New Roman" panose="02020603050405020304" pitchFamily="18" charset="0"/>
            </a:endParaRPr>
          </a:p>
          <a:p>
            <a:pPr marL="0" indent="0">
              <a:buNone/>
            </a:pPr>
            <a:endParaRPr lang="en-US" sz="1800" dirty="0">
              <a:effectLst/>
              <a:latin typeface="Times New Roman" panose="02020603050405020304" pitchFamily="18" charset="0"/>
              <a:ea typeface="Times New Roman" panose="02020603050405020304" pitchFamily="18" charset="0"/>
            </a:endParaRPr>
          </a:p>
        </p:txBody>
      </p:sp>
      <p:sp>
        <p:nvSpPr>
          <p:cNvPr id="4" name="Slide Number Placeholder 3">
            <a:extLst>
              <a:ext uri="{FF2B5EF4-FFF2-40B4-BE49-F238E27FC236}">
                <a16:creationId xmlns:a16="http://schemas.microsoft.com/office/drawing/2014/main" id="{F9103702-7D43-4396-90CE-1B1C542C1BEA}"/>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26</a:t>
            </a:fld>
            <a:endParaRPr lang="en-US" dirty="0">
              <a:solidFill>
                <a:srgbClr val="464646">
                  <a:lumMod val="40000"/>
                  <a:lumOff val="60000"/>
                </a:srgbClr>
              </a:solidFill>
            </a:endParaRPr>
          </a:p>
        </p:txBody>
      </p:sp>
      <p:sp>
        <p:nvSpPr>
          <p:cNvPr id="16" name="TextBox 15">
            <a:extLst>
              <a:ext uri="{FF2B5EF4-FFF2-40B4-BE49-F238E27FC236}">
                <a16:creationId xmlns:a16="http://schemas.microsoft.com/office/drawing/2014/main" id="{5AAFBD35-C8CE-4852-A461-2B9934A9B5EC}"/>
              </a:ext>
            </a:extLst>
          </p:cNvPr>
          <p:cNvSpPr txBox="1"/>
          <p:nvPr/>
        </p:nvSpPr>
        <p:spPr>
          <a:xfrm>
            <a:off x="1131302" y="2028616"/>
            <a:ext cx="9252218" cy="2800767"/>
          </a:xfrm>
          <a:prstGeom prst="rect">
            <a:avLst/>
          </a:prstGeom>
          <a:noFill/>
        </p:spPr>
        <p:txBody>
          <a:bodyPr wrap="square">
            <a:spAutoFit/>
          </a:bodyPr>
          <a:lstStyle/>
          <a:p>
            <a:pPr marL="0" lvl="0" indent="0" algn="ctr" rtl="0">
              <a:spcBef>
                <a:spcPts val="0"/>
              </a:spcBef>
              <a:spcAft>
                <a:spcPts val="0"/>
              </a:spcAft>
              <a:buClr>
                <a:schemeClr val="dk1"/>
              </a:buClr>
              <a:buSzPts val="1100"/>
              <a:buFont typeface="Arial"/>
              <a:buNone/>
            </a:pPr>
            <a:r>
              <a:rPr lang="en-US" sz="4400" b="1" dirty="0"/>
              <a:t>Foreign-Trained </a:t>
            </a:r>
            <a:r>
              <a:rPr lang="en" sz="4400" b="1" dirty="0"/>
              <a:t>Dentists</a:t>
            </a:r>
            <a:endParaRPr lang="en-US" sz="4400" b="1" dirty="0">
              <a:solidFill>
                <a:srgbClr val="FF0000"/>
              </a:solidFill>
            </a:endParaRPr>
          </a:p>
          <a:p>
            <a:pPr marL="0" lvl="0" indent="0" algn="ctr" rtl="0">
              <a:spcBef>
                <a:spcPts val="0"/>
              </a:spcBef>
              <a:spcAft>
                <a:spcPts val="0"/>
              </a:spcAft>
              <a:buClr>
                <a:schemeClr val="dk1"/>
              </a:buClr>
              <a:buSzPts val="1100"/>
              <a:buFont typeface="Arial"/>
              <a:buNone/>
            </a:pPr>
            <a:r>
              <a:rPr lang="en-US" sz="4400" b="1" dirty="0"/>
              <a:t>in Massachusetts:</a:t>
            </a:r>
          </a:p>
          <a:p>
            <a:pPr marL="0" lvl="0" indent="0" algn="ctr" rtl="0">
              <a:spcBef>
                <a:spcPts val="0"/>
              </a:spcBef>
              <a:spcAft>
                <a:spcPts val="0"/>
              </a:spcAft>
              <a:buClr>
                <a:schemeClr val="dk1"/>
              </a:buClr>
              <a:buSzPts val="1100"/>
              <a:buFont typeface="Arial"/>
              <a:buNone/>
            </a:pPr>
            <a:endParaRPr lang="en-US" sz="4400" b="1" dirty="0"/>
          </a:p>
          <a:p>
            <a:pPr marL="0" lvl="0" indent="0" algn="ctr" rtl="0">
              <a:spcBef>
                <a:spcPts val="0"/>
              </a:spcBef>
              <a:spcAft>
                <a:spcPts val="0"/>
              </a:spcAft>
              <a:buNone/>
            </a:pPr>
            <a:r>
              <a:rPr lang="en-US" sz="4400" b="1" dirty="0"/>
              <a:t>Barriers to Licensure &amp; Policy Models</a:t>
            </a:r>
            <a:endParaRPr lang="en-US"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89844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638BC-3168-4E36-9F84-FCB3642F5396}"/>
              </a:ext>
            </a:extLst>
          </p:cNvPr>
          <p:cNvSpPr>
            <a:spLocks noGrp="1"/>
          </p:cNvSpPr>
          <p:nvPr>
            <p:ph type="title"/>
          </p:nvPr>
        </p:nvSpPr>
        <p:spPr/>
        <p:txBody>
          <a:bodyPr>
            <a:noAutofit/>
          </a:bodyPr>
          <a:lstStyle/>
          <a:p>
            <a:r>
              <a:rPr lang="en" sz="2800" dirty="0">
                <a:solidFill>
                  <a:srgbClr val="333333"/>
                </a:solidFill>
              </a:rPr>
              <a:t>Dentist Licensure: </a:t>
            </a:r>
            <a:r>
              <a:rPr lang="en" sz="2800" dirty="0">
                <a:solidFill>
                  <a:schemeClr val="bg1"/>
                </a:solidFill>
              </a:rPr>
              <a:t>Accredited Dental Programs</a:t>
            </a:r>
            <a:endParaRPr lang="en-US" sz="2800" dirty="0">
              <a:solidFill>
                <a:schemeClr val="bg1"/>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011A9159-29BB-4D1A-BA9B-B00DE9F9A6BA}"/>
              </a:ext>
            </a:extLst>
          </p:cNvPr>
          <p:cNvSpPr>
            <a:spLocks noGrp="1"/>
          </p:cNvSpPr>
          <p:nvPr>
            <p:ph idx="1"/>
          </p:nvPr>
        </p:nvSpPr>
        <p:spPr>
          <a:xfrm>
            <a:off x="345172" y="1233974"/>
            <a:ext cx="11468100" cy="5258513"/>
          </a:xfrm>
          <a:effectLst>
            <a:outerShdw blurRad="76200" dist="12700" dir="2700000" sy="-23000" kx="-800400" algn="bl" rotWithShape="0">
              <a:prstClr val="black">
                <a:alpha val="20000"/>
              </a:prstClr>
            </a:outerShdw>
          </a:effectLst>
        </p:spPr>
        <p:txBody>
          <a:bodyPr>
            <a:noAutofit/>
          </a:bodyPr>
          <a:lstStyle/>
          <a:p>
            <a:pPr marL="457200" lvl="0" indent="-342900" algn="l" rtl="0">
              <a:lnSpc>
                <a:spcPct val="100000"/>
              </a:lnSpc>
              <a:spcBef>
                <a:spcPts val="0"/>
              </a:spcBef>
              <a:spcAft>
                <a:spcPts val="0"/>
              </a:spcAft>
              <a:buClr>
                <a:srgbClr val="000000"/>
              </a:buClr>
              <a:buSzPts val="1800"/>
              <a:buFont typeface="Calibri"/>
              <a:buChar char="●"/>
            </a:pPr>
            <a:r>
              <a:rPr lang="en-US" sz="2000" b="1" dirty="0">
                <a:solidFill>
                  <a:srgbClr val="000000"/>
                </a:solidFill>
                <a:latin typeface="Calibri"/>
                <a:ea typeface="Calibri"/>
                <a:cs typeface="Calibri"/>
                <a:sym typeface="Calibri"/>
              </a:rPr>
              <a:t>Licensing Eligibility:</a:t>
            </a:r>
            <a:r>
              <a:rPr lang="en-US" sz="2000" dirty="0">
                <a:solidFill>
                  <a:srgbClr val="000000"/>
                </a:solidFill>
                <a:latin typeface="Calibri"/>
                <a:ea typeface="Calibri"/>
                <a:cs typeface="Calibri"/>
                <a:sym typeface="Calibri"/>
              </a:rPr>
              <a:t> To be eligible for an unrestricted license, Massachusetts requires graduation from a school of dentistry accredited by the American Dental Association's Commission on Dental Accreditation (CODA). Currently CODA only recognizes U.S. and Canadian dental schools. </a:t>
            </a:r>
            <a:endParaRPr lang="en-US" sz="2000" b="1" dirty="0">
              <a:solidFill>
                <a:srgbClr val="000000"/>
              </a:solidFill>
              <a:latin typeface="Calibri"/>
              <a:ea typeface="Calibri"/>
              <a:cs typeface="Calibri"/>
              <a:sym typeface="Calibri"/>
            </a:endParaRPr>
          </a:p>
          <a:p>
            <a:pPr marL="457200" lvl="0" indent="-342900" algn="l" rtl="0">
              <a:lnSpc>
                <a:spcPct val="100000"/>
              </a:lnSpc>
              <a:spcBef>
                <a:spcPts val="600"/>
              </a:spcBef>
              <a:spcAft>
                <a:spcPts val="0"/>
              </a:spcAft>
              <a:buClr>
                <a:srgbClr val="000000"/>
              </a:buClr>
              <a:buSzPts val="1800"/>
              <a:buFont typeface="Calibri"/>
              <a:buChar char="●"/>
            </a:pPr>
            <a:r>
              <a:rPr lang="en-US" sz="2000" b="1" dirty="0">
                <a:solidFill>
                  <a:srgbClr val="000000"/>
                </a:solidFill>
                <a:latin typeface="Calibri"/>
                <a:ea typeface="Calibri"/>
                <a:cs typeface="Calibri"/>
                <a:sym typeface="Calibri"/>
              </a:rPr>
              <a:t>Advanced Standing Programs</a:t>
            </a:r>
            <a:r>
              <a:rPr lang="en-US" sz="2000" dirty="0">
                <a:solidFill>
                  <a:srgbClr val="000000"/>
                </a:solidFill>
                <a:latin typeface="Calibri"/>
                <a:ea typeface="Calibri"/>
                <a:cs typeface="Calibri"/>
                <a:sym typeface="Calibri"/>
              </a:rPr>
              <a:t>: Individuals with an international dental degree from an institution not accredited by CODA may complete a U.S. advanced standing dental education program. Advanced standing DMD programs for graduates of foreign dentistry programs are offered at the Tufts (2.5 years) and Boston University (2 year) dentistry schools. </a:t>
            </a:r>
          </a:p>
          <a:p>
            <a:pPr marL="457200" lvl="0" indent="-342900" algn="l" rtl="0">
              <a:lnSpc>
                <a:spcPct val="100000"/>
              </a:lnSpc>
              <a:spcBef>
                <a:spcPts val="600"/>
              </a:spcBef>
              <a:spcAft>
                <a:spcPts val="0"/>
              </a:spcAft>
              <a:buClr>
                <a:srgbClr val="000000"/>
              </a:buClr>
              <a:buSzPts val="1800"/>
              <a:buFont typeface="Calibri"/>
              <a:buChar char="●"/>
            </a:pPr>
            <a:r>
              <a:rPr lang="en-US" sz="2000" b="1" dirty="0">
                <a:solidFill>
                  <a:srgbClr val="000000"/>
                </a:solidFill>
                <a:latin typeface="Calibri"/>
                <a:ea typeface="Calibri"/>
                <a:cs typeface="Calibri"/>
                <a:sym typeface="Calibri"/>
              </a:rPr>
              <a:t>Pathway Options</a:t>
            </a:r>
            <a:r>
              <a:rPr lang="en-US" sz="2000" dirty="0">
                <a:solidFill>
                  <a:srgbClr val="000000"/>
                </a:solidFill>
                <a:latin typeface="Calibri"/>
                <a:ea typeface="Calibri"/>
                <a:cs typeface="Calibri"/>
                <a:sym typeface="Calibri"/>
              </a:rPr>
              <a:t>: Currently there is no pathway to unrestricted licensure in Massachusetts for internationally trained dentists that does not go through a time-consuming and expensive U.S. advanced standing degree program. </a:t>
            </a:r>
          </a:p>
          <a:p>
            <a:pPr marL="457200" lvl="0" indent="0" algn="l" rtl="0">
              <a:lnSpc>
                <a:spcPct val="100000"/>
              </a:lnSpc>
              <a:spcBef>
                <a:spcPts val="600"/>
              </a:spcBef>
              <a:spcAft>
                <a:spcPts val="0"/>
              </a:spcAft>
              <a:buNone/>
            </a:pPr>
            <a:endParaRPr lang="en-US" sz="2000" dirty="0">
              <a:solidFill>
                <a:srgbClr val="000000"/>
              </a:solidFill>
              <a:latin typeface="Calibri"/>
              <a:ea typeface="Calibri"/>
              <a:cs typeface="Calibri"/>
              <a:sym typeface="Calibri"/>
            </a:endParaRPr>
          </a:p>
          <a:p>
            <a:pPr marL="0" marR="0" indent="0">
              <a:spcBef>
                <a:spcPts val="0"/>
              </a:spcBef>
              <a:spcAft>
                <a:spcPts val="1000"/>
              </a:spcAft>
              <a:buNone/>
            </a:pPr>
            <a:endParaRPr lang="en-US" sz="2000" u="none" strike="noStrike" dirty="0">
              <a:effectLst/>
              <a:ea typeface="Arial" panose="020B0604020202020204" pitchFamily="34" charset="0"/>
            </a:endParaRPr>
          </a:p>
        </p:txBody>
      </p:sp>
      <p:sp>
        <p:nvSpPr>
          <p:cNvPr id="4" name="Slide Number Placeholder 3">
            <a:extLst>
              <a:ext uri="{FF2B5EF4-FFF2-40B4-BE49-F238E27FC236}">
                <a16:creationId xmlns:a16="http://schemas.microsoft.com/office/drawing/2014/main" id="{52B89AD8-4D04-4769-AFA9-77638B052497}"/>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27</a:t>
            </a:fld>
            <a:endParaRPr lang="en-US" dirty="0">
              <a:solidFill>
                <a:srgbClr val="464646">
                  <a:lumMod val="40000"/>
                  <a:lumOff val="60000"/>
                </a:srgbClr>
              </a:solidFill>
            </a:endParaRPr>
          </a:p>
        </p:txBody>
      </p:sp>
    </p:spTree>
    <p:extLst>
      <p:ext uri="{BB962C8B-B14F-4D97-AF65-F5344CB8AC3E}">
        <p14:creationId xmlns:p14="http://schemas.microsoft.com/office/powerpoint/2010/main" val="22171566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638BC-3168-4E36-9F84-FCB3642F5396}"/>
              </a:ext>
            </a:extLst>
          </p:cNvPr>
          <p:cNvSpPr>
            <a:spLocks noGrp="1"/>
          </p:cNvSpPr>
          <p:nvPr>
            <p:ph type="title"/>
          </p:nvPr>
        </p:nvSpPr>
        <p:spPr/>
        <p:txBody>
          <a:bodyPr>
            <a:noAutofit/>
          </a:bodyPr>
          <a:lstStyle/>
          <a:p>
            <a:r>
              <a:rPr lang="en" sz="2800" dirty="0">
                <a:solidFill>
                  <a:srgbClr val="333333"/>
                </a:solidFill>
              </a:rPr>
              <a:t>Dentist Licensure: </a:t>
            </a:r>
            <a:r>
              <a:rPr lang="en" sz="2800" dirty="0">
                <a:solidFill>
                  <a:schemeClr val="bg1"/>
                </a:solidFill>
              </a:rPr>
              <a:t>Recommendations/State Models </a:t>
            </a:r>
            <a:endParaRPr lang="en-US" sz="2800" dirty="0">
              <a:solidFill>
                <a:schemeClr val="bg1"/>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011A9159-29BB-4D1A-BA9B-B00DE9F9A6BA}"/>
              </a:ext>
            </a:extLst>
          </p:cNvPr>
          <p:cNvSpPr>
            <a:spLocks noGrp="1"/>
          </p:cNvSpPr>
          <p:nvPr>
            <p:ph idx="1"/>
          </p:nvPr>
        </p:nvSpPr>
        <p:spPr>
          <a:xfrm>
            <a:off x="345172" y="1233974"/>
            <a:ext cx="11468100" cy="5258513"/>
          </a:xfrm>
          <a:effectLst>
            <a:outerShdw blurRad="76200" dist="12700" dir="2700000" sy="-23000" kx="-800400" algn="bl" rotWithShape="0">
              <a:prstClr val="black">
                <a:alpha val="20000"/>
              </a:prstClr>
            </a:outerShdw>
          </a:effectLst>
        </p:spPr>
        <p:txBody>
          <a:bodyPr>
            <a:noAutofit/>
          </a:bodyPr>
          <a:lstStyle/>
          <a:p>
            <a:pPr marL="0" lvl="0" indent="0" algn="l" rtl="0">
              <a:lnSpc>
                <a:spcPct val="100000"/>
              </a:lnSpc>
              <a:spcBef>
                <a:spcPts val="0"/>
              </a:spcBef>
              <a:spcAft>
                <a:spcPts val="0"/>
              </a:spcAft>
              <a:buNone/>
            </a:pPr>
            <a:r>
              <a:rPr lang="en-US" sz="2000" b="1" dirty="0">
                <a:solidFill>
                  <a:srgbClr val="000000"/>
                </a:solidFill>
                <a:latin typeface="Calibri"/>
                <a:ea typeface="Calibri"/>
                <a:cs typeface="Calibri"/>
                <a:sym typeface="Calibri"/>
              </a:rPr>
              <a:t>Maine: Recognizing International Education and Examinations</a:t>
            </a:r>
          </a:p>
          <a:p>
            <a:pPr marL="457200" lvl="0" indent="-323850" algn="l" rtl="0">
              <a:lnSpc>
                <a:spcPct val="100000"/>
              </a:lnSpc>
              <a:spcBef>
                <a:spcPts val="0"/>
              </a:spcBef>
              <a:spcAft>
                <a:spcPts val="0"/>
              </a:spcAft>
              <a:buClr>
                <a:srgbClr val="000000"/>
              </a:buClr>
              <a:buSzPts val="1500"/>
              <a:buFont typeface="Calibri"/>
              <a:buChar char="●"/>
            </a:pPr>
            <a:r>
              <a:rPr lang="en-US" sz="2000" dirty="0">
                <a:solidFill>
                  <a:srgbClr val="000000"/>
                </a:solidFill>
                <a:latin typeface="Calibri"/>
                <a:ea typeface="Calibri"/>
                <a:cs typeface="Calibri"/>
                <a:sym typeface="Calibri"/>
              </a:rPr>
              <a:t>Recognizing the limits of ADA accreditation of only U.S. and Canadian dental programs, legislation passed in 2021, allows the Board of Dental Practice to consider on a case-by-case basis an internationally trained applicant's academic equivalency in meeting the educational qualifications for licensure.</a:t>
            </a:r>
          </a:p>
          <a:p>
            <a:pPr marL="457200" lvl="0" indent="-323850" algn="l" rtl="0">
              <a:lnSpc>
                <a:spcPct val="100000"/>
              </a:lnSpc>
              <a:spcBef>
                <a:spcPts val="300"/>
              </a:spcBef>
              <a:spcAft>
                <a:spcPts val="0"/>
              </a:spcAft>
              <a:buClr>
                <a:srgbClr val="000000"/>
              </a:buClr>
              <a:buSzPts val="1500"/>
              <a:buFont typeface="Calibri"/>
              <a:buChar char="●"/>
            </a:pPr>
            <a:r>
              <a:rPr lang="en-US" sz="2000" dirty="0">
                <a:solidFill>
                  <a:srgbClr val="000000"/>
                </a:solidFill>
                <a:latin typeface="Calibri"/>
                <a:ea typeface="Calibri"/>
                <a:cs typeface="Calibri"/>
                <a:sym typeface="Calibri"/>
              </a:rPr>
              <a:t>The Board is also authorized to waive on a case-by-case basis the examination requirements for an applicant licensed in another state, a Canadian province, or a foreign country who submits evidence the applicant has held a “substantially equivalent” license in good standing for at least 3 consecutive years immediately preceding the application.</a:t>
            </a:r>
          </a:p>
          <a:p>
            <a:pPr marL="0" lvl="0" indent="0" algn="l" rtl="0">
              <a:lnSpc>
                <a:spcPct val="100000"/>
              </a:lnSpc>
              <a:spcBef>
                <a:spcPts val="300"/>
              </a:spcBef>
              <a:spcAft>
                <a:spcPts val="0"/>
              </a:spcAft>
              <a:buNone/>
            </a:pPr>
            <a:r>
              <a:rPr lang="en-US" sz="2000" b="1" dirty="0">
                <a:solidFill>
                  <a:srgbClr val="000000"/>
                </a:solidFill>
                <a:latin typeface="Calibri"/>
                <a:ea typeface="Calibri"/>
                <a:cs typeface="Calibri"/>
                <a:sym typeface="Calibri"/>
              </a:rPr>
              <a:t>Utah: Recognizing International Licensure Requirements</a:t>
            </a:r>
          </a:p>
          <a:p>
            <a:pPr marL="457200" lvl="0" indent="-317500" algn="l" rtl="0">
              <a:lnSpc>
                <a:spcPct val="100000"/>
              </a:lnSpc>
              <a:spcBef>
                <a:spcPts val="300"/>
              </a:spcBef>
              <a:spcAft>
                <a:spcPts val="0"/>
              </a:spcAft>
              <a:buClr>
                <a:srgbClr val="000000"/>
              </a:buClr>
              <a:buSzPts val="1400"/>
              <a:buChar char="●"/>
            </a:pPr>
            <a:r>
              <a:rPr lang="en-US" sz="2000" dirty="0">
                <a:solidFill>
                  <a:srgbClr val="000000"/>
                </a:solidFill>
                <a:latin typeface="Calibri"/>
                <a:ea typeface="Calibri"/>
                <a:cs typeface="Calibri"/>
                <a:sym typeface="Calibri"/>
              </a:rPr>
              <a:t>A 2015 law provides that dentists holding a current license in a foreign country where the Board of Dentistry determines requirements were “equal to licensure requirements in Utah” may qualify for a license by endorsement if they also meet other qualifying criteria </a:t>
            </a:r>
          </a:p>
          <a:p>
            <a:pPr marL="457200" lvl="0" indent="-317500" algn="l" rtl="0">
              <a:lnSpc>
                <a:spcPct val="100000"/>
              </a:lnSpc>
              <a:spcBef>
                <a:spcPts val="300"/>
              </a:spcBef>
              <a:spcAft>
                <a:spcPts val="0"/>
              </a:spcAft>
              <a:buClr>
                <a:srgbClr val="000000"/>
              </a:buClr>
              <a:buSzPts val="1400"/>
              <a:buChar char="●"/>
            </a:pPr>
            <a:r>
              <a:rPr lang="en-US" sz="2000" dirty="0">
                <a:solidFill>
                  <a:srgbClr val="000000"/>
                </a:solidFill>
                <a:latin typeface="Calibri"/>
                <a:ea typeface="Calibri"/>
                <a:cs typeface="Calibri"/>
                <a:sym typeface="Calibri"/>
              </a:rPr>
              <a:t>These criteria include having engaged in practice for not less than 6,000 hours in the five years immediately preceding the date of application for licensure.</a:t>
            </a:r>
            <a:r>
              <a:rPr lang="en-US" sz="1600" dirty="0">
                <a:solidFill>
                  <a:srgbClr val="000000"/>
                </a:solidFill>
                <a:latin typeface="Tahoma"/>
                <a:ea typeface="Tahoma"/>
                <a:cs typeface="Tahoma"/>
                <a:sym typeface="Tahoma"/>
              </a:rPr>
              <a:t> </a:t>
            </a:r>
          </a:p>
          <a:p>
            <a:pPr marL="0" marR="0" indent="0">
              <a:spcBef>
                <a:spcPts val="0"/>
              </a:spcBef>
              <a:spcAft>
                <a:spcPts val="1000"/>
              </a:spcAft>
              <a:buNone/>
            </a:pPr>
            <a:endParaRPr lang="en-US" sz="2000" u="none" strike="noStrike" dirty="0">
              <a:effectLst/>
              <a:ea typeface="Arial" panose="020B0604020202020204" pitchFamily="34" charset="0"/>
            </a:endParaRPr>
          </a:p>
        </p:txBody>
      </p:sp>
      <p:sp>
        <p:nvSpPr>
          <p:cNvPr id="4" name="Slide Number Placeholder 3">
            <a:extLst>
              <a:ext uri="{FF2B5EF4-FFF2-40B4-BE49-F238E27FC236}">
                <a16:creationId xmlns:a16="http://schemas.microsoft.com/office/drawing/2014/main" id="{52B89AD8-4D04-4769-AFA9-77638B052497}"/>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28</a:t>
            </a:fld>
            <a:endParaRPr lang="en-US" dirty="0">
              <a:solidFill>
                <a:srgbClr val="464646">
                  <a:lumMod val="40000"/>
                  <a:lumOff val="60000"/>
                </a:srgbClr>
              </a:solidFill>
            </a:endParaRPr>
          </a:p>
        </p:txBody>
      </p:sp>
    </p:spTree>
    <p:extLst>
      <p:ext uri="{BB962C8B-B14F-4D97-AF65-F5344CB8AC3E}">
        <p14:creationId xmlns:p14="http://schemas.microsoft.com/office/powerpoint/2010/main" val="25726133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D3A573D-F9B7-4671-B3B2-51A0E86FEBCF}"/>
              </a:ext>
            </a:extLst>
          </p:cNvPr>
          <p:cNvSpPr>
            <a:spLocks noGrp="1"/>
          </p:cNvSpPr>
          <p:nvPr>
            <p:ph type="title"/>
          </p:nvPr>
        </p:nvSpPr>
        <p:spPr/>
        <p:txBody>
          <a:bodyPr>
            <a:normAutofit/>
          </a:bodyPr>
          <a:lstStyle/>
          <a:p>
            <a:endParaRPr lang="en-US" sz="4000" dirty="0"/>
          </a:p>
        </p:txBody>
      </p:sp>
      <p:sp>
        <p:nvSpPr>
          <p:cNvPr id="6" name="Content Placeholder 5">
            <a:extLst>
              <a:ext uri="{FF2B5EF4-FFF2-40B4-BE49-F238E27FC236}">
                <a16:creationId xmlns:a16="http://schemas.microsoft.com/office/drawing/2014/main" id="{8EAEC366-6D25-47D0-BCE6-C88CBD56C6F4}"/>
              </a:ext>
            </a:extLst>
          </p:cNvPr>
          <p:cNvSpPr>
            <a:spLocks noGrp="1"/>
          </p:cNvSpPr>
          <p:nvPr>
            <p:ph idx="1"/>
          </p:nvPr>
        </p:nvSpPr>
        <p:spPr>
          <a:xfrm>
            <a:off x="609600" y="3429000"/>
            <a:ext cx="10972800" cy="2697163"/>
          </a:xfrm>
        </p:spPr>
        <p:txBody>
          <a:bodyPr/>
          <a:lstStyle/>
          <a:p>
            <a:pPr marL="0" indent="0">
              <a:buNone/>
            </a:pPr>
            <a:br>
              <a:rPr lang="en-US" sz="1800" dirty="0">
                <a:effectLst/>
                <a:latin typeface="Times New Roman" panose="02020603050405020304" pitchFamily="18" charset="0"/>
                <a:ea typeface="Times New Roman" panose="02020603050405020304" pitchFamily="18" charset="0"/>
              </a:rPr>
            </a:br>
            <a:endParaRPr lang="en-US" sz="1800" dirty="0">
              <a:effectLst/>
              <a:latin typeface="Times New Roman" panose="02020603050405020304" pitchFamily="18" charset="0"/>
              <a:ea typeface="Times New Roman" panose="02020603050405020304" pitchFamily="18" charset="0"/>
            </a:endParaRPr>
          </a:p>
          <a:p>
            <a:pPr marL="0" indent="0">
              <a:buNone/>
            </a:pPr>
            <a:endParaRPr lang="en-US" sz="1800" dirty="0">
              <a:latin typeface="Times New Roman" panose="02020603050405020304" pitchFamily="18" charset="0"/>
              <a:ea typeface="Times New Roman" panose="02020603050405020304" pitchFamily="18" charset="0"/>
            </a:endParaRPr>
          </a:p>
          <a:p>
            <a:pPr marL="0" indent="0">
              <a:buNone/>
            </a:pPr>
            <a:endParaRPr lang="en-US" sz="1800" dirty="0">
              <a:effectLst/>
              <a:latin typeface="Times New Roman" panose="02020603050405020304" pitchFamily="18" charset="0"/>
              <a:ea typeface="Times New Roman" panose="02020603050405020304" pitchFamily="18" charset="0"/>
            </a:endParaRPr>
          </a:p>
          <a:p>
            <a:pPr marL="0" indent="0">
              <a:buNone/>
            </a:pPr>
            <a:endParaRPr lang="en-US" sz="1800" dirty="0">
              <a:latin typeface="Times New Roman" panose="02020603050405020304" pitchFamily="18" charset="0"/>
              <a:ea typeface="Times New Roman" panose="02020603050405020304" pitchFamily="18" charset="0"/>
            </a:endParaRPr>
          </a:p>
          <a:p>
            <a:pPr marL="0" indent="0">
              <a:buNone/>
            </a:pPr>
            <a:endParaRPr lang="en-US" sz="1800" dirty="0">
              <a:effectLst/>
              <a:latin typeface="Times New Roman" panose="02020603050405020304" pitchFamily="18" charset="0"/>
              <a:ea typeface="Times New Roman" panose="02020603050405020304" pitchFamily="18" charset="0"/>
            </a:endParaRPr>
          </a:p>
          <a:p>
            <a:pPr marL="0" indent="0">
              <a:buNone/>
            </a:pPr>
            <a:endParaRPr lang="en-US" sz="1800" dirty="0">
              <a:latin typeface="Times New Roman" panose="02020603050405020304" pitchFamily="18" charset="0"/>
              <a:ea typeface="Times New Roman" panose="02020603050405020304" pitchFamily="18" charset="0"/>
            </a:endParaRPr>
          </a:p>
          <a:p>
            <a:pPr marL="0" indent="0">
              <a:buNone/>
            </a:pPr>
            <a:endParaRPr lang="en-US" sz="1800" dirty="0">
              <a:effectLst/>
              <a:latin typeface="Times New Roman" panose="02020603050405020304" pitchFamily="18" charset="0"/>
              <a:ea typeface="Times New Roman" panose="02020603050405020304" pitchFamily="18" charset="0"/>
            </a:endParaRPr>
          </a:p>
        </p:txBody>
      </p:sp>
      <p:sp>
        <p:nvSpPr>
          <p:cNvPr id="4" name="Slide Number Placeholder 3">
            <a:extLst>
              <a:ext uri="{FF2B5EF4-FFF2-40B4-BE49-F238E27FC236}">
                <a16:creationId xmlns:a16="http://schemas.microsoft.com/office/drawing/2014/main" id="{F9103702-7D43-4396-90CE-1B1C542C1BEA}"/>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29</a:t>
            </a:fld>
            <a:endParaRPr lang="en-US" dirty="0">
              <a:solidFill>
                <a:srgbClr val="464646">
                  <a:lumMod val="40000"/>
                  <a:lumOff val="60000"/>
                </a:srgbClr>
              </a:solidFill>
            </a:endParaRPr>
          </a:p>
        </p:txBody>
      </p:sp>
      <p:sp>
        <p:nvSpPr>
          <p:cNvPr id="16" name="TextBox 15">
            <a:extLst>
              <a:ext uri="{FF2B5EF4-FFF2-40B4-BE49-F238E27FC236}">
                <a16:creationId xmlns:a16="http://schemas.microsoft.com/office/drawing/2014/main" id="{5AAFBD35-C8CE-4852-A461-2B9934A9B5EC}"/>
              </a:ext>
            </a:extLst>
          </p:cNvPr>
          <p:cNvSpPr txBox="1"/>
          <p:nvPr/>
        </p:nvSpPr>
        <p:spPr>
          <a:xfrm>
            <a:off x="1131302" y="2028616"/>
            <a:ext cx="9252218" cy="2800767"/>
          </a:xfrm>
          <a:prstGeom prst="rect">
            <a:avLst/>
          </a:prstGeom>
          <a:noFill/>
        </p:spPr>
        <p:txBody>
          <a:bodyPr wrap="square">
            <a:spAutoFit/>
          </a:bodyPr>
          <a:lstStyle/>
          <a:p>
            <a:pPr marL="0" lvl="0" indent="0" algn="ctr" rtl="0">
              <a:spcBef>
                <a:spcPts val="0"/>
              </a:spcBef>
              <a:spcAft>
                <a:spcPts val="0"/>
              </a:spcAft>
              <a:buClr>
                <a:schemeClr val="dk1"/>
              </a:buClr>
              <a:buSzPts val="1100"/>
              <a:buFont typeface="Arial"/>
              <a:buNone/>
            </a:pPr>
            <a:r>
              <a:rPr lang="en" sz="4400" b="1" dirty="0"/>
              <a:t>Service-based Solutions for FTMPs:</a:t>
            </a:r>
          </a:p>
          <a:p>
            <a:pPr marL="0" lvl="0" indent="0" algn="ctr" rtl="0">
              <a:spcBef>
                <a:spcPts val="0"/>
              </a:spcBef>
              <a:spcAft>
                <a:spcPts val="0"/>
              </a:spcAft>
              <a:buClr>
                <a:schemeClr val="dk1"/>
              </a:buClr>
              <a:buSzPts val="1100"/>
              <a:buFont typeface="Arial"/>
              <a:buNone/>
            </a:pPr>
            <a:endParaRPr lang="en" sz="4400" b="1" dirty="0"/>
          </a:p>
          <a:p>
            <a:pPr marL="0" lvl="0" indent="0" algn="ctr" rtl="0">
              <a:spcBef>
                <a:spcPts val="0"/>
              </a:spcBef>
              <a:spcAft>
                <a:spcPts val="0"/>
              </a:spcAft>
              <a:buClr>
                <a:schemeClr val="dk1"/>
              </a:buClr>
              <a:buSzPts val="1100"/>
              <a:buFont typeface="Arial"/>
              <a:buNone/>
            </a:pPr>
            <a:r>
              <a:rPr lang="en" sz="4400" b="1" dirty="0"/>
              <a:t>The Welcome Back Initiative and Programmatic/Administrative Models</a:t>
            </a:r>
            <a:endParaRPr lang="en-US" sz="4400" b="1" dirty="0">
              <a:cs typeface="Times New Roman" panose="02020603050405020304" pitchFamily="18" charset="0"/>
            </a:endParaRPr>
          </a:p>
        </p:txBody>
      </p:sp>
    </p:spTree>
    <p:extLst>
      <p:ext uri="{BB962C8B-B14F-4D97-AF65-F5344CB8AC3E}">
        <p14:creationId xmlns:p14="http://schemas.microsoft.com/office/powerpoint/2010/main" val="21637628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098" name="Slide Number Placeholder 2"/>
          <p:cNvSpPr>
            <a:spLocks noGrp="1"/>
          </p:cNvSpPr>
          <p:nvPr>
            <p:ph type="sldNum" sz="quarter" idx="11"/>
          </p:nvPr>
        </p:nvSpPr>
        <p:spPr>
          <a:noFill/>
          <a:ln>
            <a:miter lim="800000"/>
            <a:headEnd/>
            <a:tailEnd/>
          </a:ln>
        </p:spPr>
        <p:txBody>
          <a:bodyPr/>
          <a:lstStyle/>
          <a:p>
            <a:r>
              <a:rPr lang="en-US" altLang="en-US" dirty="0"/>
              <a:t>Slide </a:t>
            </a:r>
            <a:fld id="{FC836EB3-6A9C-4CF1-AF8B-A21DAA8B0336}" type="slidenum">
              <a:rPr lang="en-US" altLang="en-US" smtClean="0"/>
              <a:pPr/>
              <a:t>3</a:t>
            </a:fld>
            <a:endParaRPr lang="en-US" altLang="en-US" dirty="0"/>
          </a:p>
        </p:txBody>
      </p:sp>
      <p:graphicFrame>
        <p:nvGraphicFramePr>
          <p:cNvPr id="4" name="Diagram 3"/>
          <p:cNvGraphicFramePr/>
          <p:nvPr>
            <p:extLst>
              <p:ext uri="{D42A27DB-BD31-4B8C-83A1-F6EECF244321}">
                <p14:modId xmlns:p14="http://schemas.microsoft.com/office/powerpoint/2010/main" val="2842907092"/>
              </p:ext>
            </p:extLst>
          </p:nvPr>
        </p:nvGraphicFramePr>
        <p:xfrm>
          <a:off x="501041" y="991549"/>
          <a:ext cx="11141901" cy="536815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102" name="Title 1"/>
          <p:cNvSpPr>
            <a:spLocks noGrp="1"/>
          </p:cNvSpPr>
          <p:nvPr>
            <p:ph type="title"/>
          </p:nvPr>
        </p:nvSpPr>
        <p:spPr/>
        <p:txBody>
          <a:bodyPr/>
          <a:lstStyle/>
          <a:p>
            <a:r>
              <a:rPr lang="en-US" altLang="en-US" dirty="0"/>
              <a:t>Commission Charge</a:t>
            </a:r>
          </a:p>
        </p:txBody>
      </p:sp>
      <p:sp>
        <p:nvSpPr>
          <p:cNvPr id="5" name="TextBox 4">
            <a:extLst>
              <a:ext uri="{FF2B5EF4-FFF2-40B4-BE49-F238E27FC236}">
                <a16:creationId xmlns:a16="http://schemas.microsoft.com/office/drawing/2014/main" id="{B6682664-C889-46CE-813F-4327B5385658}"/>
              </a:ext>
            </a:extLst>
          </p:cNvPr>
          <p:cNvSpPr txBox="1"/>
          <p:nvPr/>
        </p:nvSpPr>
        <p:spPr>
          <a:xfrm>
            <a:off x="9079283" y="3228326"/>
            <a:ext cx="2611676" cy="523220"/>
          </a:xfrm>
          <a:prstGeom prst="rect">
            <a:avLst/>
          </a:prstGeom>
          <a:noFill/>
        </p:spPr>
        <p:txBody>
          <a:bodyPr wrap="square" rtlCol="0">
            <a:spAutoFit/>
          </a:bodyPr>
          <a:lstStyle/>
          <a:p>
            <a:pPr lvl="0"/>
            <a:r>
              <a:rPr lang="en-US" sz="1400" u="sng" dirty="0"/>
              <a:t>Phase 4</a:t>
            </a:r>
            <a:r>
              <a:rPr lang="en-US" sz="1400" u="none" dirty="0"/>
              <a:t>: Drafting</a:t>
            </a:r>
          </a:p>
          <a:p>
            <a:pPr lvl="0"/>
            <a:r>
              <a:rPr lang="en-US" sz="1400" u="none" dirty="0"/>
              <a:t>(legislative report)</a:t>
            </a:r>
          </a:p>
        </p:txBody>
      </p:sp>
    </p:spTree>
    <p:extLst>
      <p:ext uri="{BB962C8B-B14F-4D97-AF65-F5344CB8AC3E}">
        <p14:creationId xmlns:p14="http://schemas.microsoft.com/office/powerpoint/2010/main" val="7935618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511"/>
        <p:cNvGrpSpPr/>
        <p:nvPr/>
      </p:nvGrpSpPr>
      <p:grpSpPr>
        <a:xfrm>
          <a:off x="0" y="0"/>
          <a:ext cx="0" cy="0"/>
          <a:chOff x="0" y="0"/>
          <a:chExt cx="0" cy="0"/>
        </a:xfrm>
      </p:grpSpPr>
      <p:sp>
        <p:nvSpPr>
          <p:cNvPr id="512" name="Google Shape;512;p72"/>
          <p:cNvSpPr txBox="1">
            <a:spLocks noGrp="1"/>
          </p:cNvSpPr>
          <p:nvPr>
            <p:ph type="title"/>
          </p:nvPr>
        </p:nvSpPr>
        <p:spPr>
          <a:xfrm>
            <a:off x="171760" y="105687"/>
            <a:ext cx="11360800" cy="763600"/>
          </a:xfrm>
          <a:prstGeom prst="rect">
            <a:avLst/>
          </a:prstGeom>
        </p:spPr>
        <p:txBody>
          <a:bodyPr spcFirstLastPara="1" vert="horz" wrap="square" lIns="91433" tIns="45700" rIns="91433" bIns="45700" rtlCol="0" anchor="t" anchorCtr="0">
            <a:normAutofit/>
          </a:bodyPr>
          <a:lstStyle/>
          <a:p>
            <a:pPr>
              <a:lnSpc>
                <a:spcPct val="115000"/>
              </a:lnSpc>
            </a:pPr>
            <a:r>
              <a:rPr lang="en" sz="2800" dirty="0">
                <a:solidFill>
                  <a:srgbClr val="333333"/>
                </a:solidFill>
              </a:rPr>
              <a:t>The Welcome Back Initiative: </a:t>
            </a:r>
            <a:r>
              <a:rPr lang="en" sz="2800" dirty="0">
                <a:solidFill>
                  <a:schemeClr val="bg1"/>
                </a:solidFill>
              </a:rPr>
              <a:t>Overview</a:t>
            </a:r>
            <a:endParaRPr sz="2800" dirty="0">
              <a:solidFill>
                <a:schemeClr val="bg1"/>
              </a:solidFill>
            </a:endParaRPr>
          </a:p>
        </p:txBody>
      </p:sp>
      <p:sp>
        <p:nvSpPr>
          <p:cNvPr id="513" name="Google Shape;513;p72"/>
          <p:cNvSpPr txBox="1">
            <a:spLocks noGrp="1"/>
          </p:cNvSpPr>
          <p:nvPr>
            <p:ph type="body" idx="1"/>
          </p:nvPr>
        </p:nvSpPr>
        <p:spPr>
          <a:xfrm>
            <a:off x="512000" y="1356967"/>
            <a:ext cx="10387600" cy="4446400"/>
          </a:xfrm>
          <a:prstGeom prst="rect">
            <a:avLst/>
          </a:prstGeom>
        </p:spPr>
        <p:txBody>
          <a:bodyPr spcFirstLastPara="1" vert="horz" wrap="square" lIns="91433" tIns="45700" rIns="91433" bIns="45700" rtlCol="0" anchor="t" anchorCtr="0">
            <a:noAutofit/>
          </a:bodyPr>
          <a:lstStyle/>
          <a:p>
            <a:pPr indent="-448722">
              <a:spcBef>
                <a:spcPts val="0"/>
              </a:spcBef>
              <a:buClr>
                <a:srgbClr val="000000"/>
              </a:buClr>
              <a:buSzPts val="1700"/>
              <a:buFont typeface="Calibri"/>
              <a:buChar char="●"/>
            </a:pPr>
            <a:r>
              <a:rPr lang="en" sz="2267" b="1" dirty="0">
                <a:solidFill>
                  <a:srgbClr val="000000"/>
                </a:solidFill>
                <a:highlight>
                  <a:srgbClr val="FFFFFF"/>
                </a:highlight>
                <a:latin typeface="Calibri"/>
                <a:ea typeface="Calibri"/>
                <a:cs typeface="Calibri"/>
                <a:sym typeface="Calibri"/>
              </a:rPr>
              <a:t>Mission</a:t>
            </a:r>
            <a:r>
              <a:rPr lang="en" sz="2267" dirty="0">
                <a:solidFill>
                  <a:srgbClr val="000000"/>
                </a:solidFill>
                <a:highlight>
                  <a:srgbClr val="FFFFFF"/>
                </a:highlight>
                <a:latin typeface="Calibri"/>
                <a:ea typeface="Calibri"/>
                <a:cs typeface="Calibri"/>
                <a:sym typeface="Calibri"/>
              </a:rPr>
              <a:t>: </a:t>
            </a:r>
            <a:r>
              <a:rPr lang="en" sz="2267" dirty="0">
                <a:solidFill>
                  <a:srgbClr val="000000"/>
                </a:solidFill>
                <a:latin typeface="Calibri"/>
                <a:ea typeface="Calibri"/>
                <a:cs typeface="Calibri"/>
                <a:sym typeface="Calibri"/>
              </a:rPr>
              <a:t>To build a bridge between the need for more culturally and linguistically diverse health professionals and the untapped resource of immigrants living in the U.S. trained in a field of health in another country.</a:t>
            </a:r>
            <a:endParaRPr sz="2267" dirty="0">
              <a:solidFill>
                <a:srgbClr val="000000"/>
              </a:solidFill>
              <a:latin typeface="Calibri"/>
              <a:ea typeface="Calibri"/>
              <a:cs typeface="Calibri"/>
              <a:sym typeface="Calibri"/>
            </a:endParaRPr>
          </a:p>
          <a:p>
            <a:pPr indent="-448722">
              <a:spcBef>
                <a:spcPts val="533"/>
              </a:spcBef>
              <a:buClr>
                <a:srgbClr val="000000"/>
              </a:buClr>
              <a:buSzPts val="1700"/>
              <a:buFont typeface="Calibri"/>
              <a:buChar char="●"/>
            </a:pPr>
            <a:r>
              <a:rPr lang="en" sz="2267" b="1" dirty="0">
                <a:solidFill>
                  <a:srgbClr val="000000"/>
                </a:solidFill>
                <a:highlight>
                  <a:srgbClr val="FFFFFF"/>
                </a:highlight>
                <a:latin typeface="Calibri"/>
                <a:ea typeface="Calibri"/>
                <a:cs typeface="Calibri"/>
                <a:sym typeface="Calibri"/>
              </a:rPr>
              <a:t>Locations</a:t>
            </a:r>
            <a:r>
              <a:rPr lang="en" sz="2267" dirty="0">
                <a:solidFill>
                  <a:srgbClr val="000000"/>
                </a:solidFill>
                <a:highlight>
                  <a:srgbClr val="FFFFFF"/>
                </a:highlight>
                <a:latin typeface="Calibri"/>
                <a:ea typeface="Calibri"/>
                <a:cs typeface="Calibri"/>
                <a:sym typeface="Calibri"/>
              </a:rPr>
              <a:t>: Founded in 2001, currently includes 10 centers in California, Massachusetts, Rhode Island, Washington, Maryland, New York, Colorado and Maine. The centers are independently run and hosted by community-based nonprofits, community colleges, or public service agencies.</a:t>
            </a:r>
            <a:endParaRPr sz="2267" i="1" dirty="0">
              <a:solidFill>
                <a:srgbClr val="000000"/>
              </a:solidFill>
              <a:latin typeface="Calibri"/>
              <a:ea typeface="Calibri"/>
              <a:cs typeface="Calibri"/>
              <a:sym typeface="Calibri"/>
            </a:endParaRPr>
          </a:p>
          <a:p>
            <a:pPr indent="-448722">
              <a:spcBef>
                <a:spcPts val="533"/>
              </a:spcBef>
              <a:buClr>
                <a:srgbClr val="000000"/>
              </a:buClr>
              <a:buSzPts val="1700"/>
              <a:buFont typeface="Calibri"/>
              <a:buChar char="●"/>
            </a:pPr>
            <a:r>
              <a:rPr lang="en" sz="2267" b="1" dirty="0">
                <a:solidFill>
                  <a:srgbClr val="000000"/>
                </a:solidFill>
                <a:highlight>
                  <a:srgbClr val="FFFFFF"/>
                </a:highlight>
                <a:latin typeface="Calibri"/>
                <a:ea typeface="Calibri"/>
                <a:cs typeface="Calibri"/>
                <a:sym typeface="Calibri"/>
              </a:rPr>
              <a:t>Support</a:t>
            </a:r>
            <a:r>
              <a:rPr lang="en" sz="2267" dirty="0">
                <a:solidFill>
                  <a:srgbClr val="000000"/>
                </a:solidFill>
                <a:highlight>
                  <a:srgbClr val="FFFFFF"/>
                </a:highlight>
                <a:latin typeface="Calibri"/>
                <a:ea typeface="Calibri"/>
                <a:cs typeface="Calibri"/>
                <a:sym typeface="Calibri"/>
              </a:rPr>
              <a:t>: Welcome Back Centers provide orientation, counseling, and support to internationally trained health workers in obtaining appropriate professional credentials and licenses for their profession.. They help participants develop a career pathway plan that builds on their education, experience, and skills. </a:t>
            </a:r>
            <a:endParaRPr sz="2267" dirty="0">
              <a:solidFill>
                <a:srgbClr val="000000"/>
              </a:solidFill>
              <a:highlight>
                <a:srgbClr val="FFFFFF"/>
              </a:highlight>
              <a:latin typeface="Calibri"/>
              <a:ea typeface="Calibri"/>
              <a:cs typeface="Calibri"/>
              <a:sym typeface="Calibri"/>
            </a:endParaRPr>
          </a:p>
          <a:p>
            <a:pPr indent="-448722">
              <a:spcBef>
                <a:spcPts val="533"/>
              </a:spcBef>
              <a:buClr>
                <a:srgbClr val="000000"/>
              </a:buClr>
              <a:buSzPts val="1700"/>
              <a:buFont typeface="Calibri"/>
              <a:buChar char="●"/>
            </a:pPr>
            <a:r>
              <a:rPr lang="en" sz="2267" b="1" dirty="0">
                <a:solidFill>
                  <a:srgbClr val="000000"/>
                </a:solidFill>
                <a:highlight>
                  <a:srgbClr val="FFFFFF"/>
                </a:highlight>
                <a:latin typeface="Calibri"/>
                <a:ea typeface="Calibri"/>
                <a:cs typeface="Calibri"/>
                <a:sym typeface="Calibri"/>
              </a:rPr>
              <a:t>Connections</a:t>
            </a:r>
            <a:r>
              <a:rPr lang="en" sz="2267" dirty="0">
                <a:solidFill>
                  <a:srgbClr val="000000"/>
                </a:solidFill>
                <a:highlight>
                  <a:srgbClr val="FFFFFF"/>
                </a:highlight>
                <a:latin typeface="Calibri"/>
                <a:ea typeface="Calibri"/>
                <a:cs typeface="Calibri"/>
                <a:sym typeface="Calibri"/>
              </a:rPr>
              <a:t>: Participants are also assisted in exploring relevant educational programs, job and volunteer opportunities, and alternative career options. </a:t>
            </a:r>
            <a:endParaRPr sz="2267" dirty="0">
              <a:solidFill>
                <a:srgbClr val="3E3E3E"/>
              </a:solidFill>
              <a:highlight>
                <a:srgbClr val="FFFFFF"/>
              </a:highlight>
              <a:latin typeface="Calibri"/>
              <a:ea typeface="Calibri"/>
              <a:cs typeface="Calibri"/>
              <a:sym typeface="Calibri"/>
            </a:endParaRPr>
          </a:p>
          <a:p>
            <a:pPr marL="0" indent="0">
              <a:spcBef>
                <a:spcPts val="533"/>
              </a:spcBef>
            </a:pPr>
            <a:endParaRPr sz="2267" dirty="0">
              <a:solidFill>
                <a:srgbClr val="000000"/>
              </a:solidFill>
              <a:latin typeface="Calibri"/>
              <a:ea typeface="Calibri"/>
              <a:cs typeface="Calibri"/>
              <a:sym typeface="Calibri"/>
            </a:endParaRPr>
          </a:p>
          <a:p>
            <a:pPr indent="0">
              <a:spcBef>
                <a:spcPts val="533"/>
              </a:spcBef>
            </a:pPr>
            <a:endParaRPr sz="2267" dirty="0">
              <a:solidFill>
                <a:srgbClr val="000000"/>
              </a:solidFill>
              <a:highlight>
                <a:srgbClr val="FFFFFF"/>
              </a:highlight>
              <a:latin typeface="Calibri"/>
              <a:ea typeface="Calibri"/>
              <a:cs typeface="Calibri"/>
              <a:sym typeface="Calibri"/>
            </a:endParaRPr>
          </a:p>
          <a:p>
            <a:pPr marL="0" indent="0">
              <a:spcBef>
                <a:spcPts val="533"/>
              </a:spcBef>
              <a:spcAft>
                <a:spcPts val="533"/>
              </a:spcAft>
            </a:pPr>
            <a:endParaRPr sz="2267" dirty="0">
              <a:solidFill>
                <a:srgbClr val="000000"/>
              </a:solidFill>
              <a:highlight>
                <a:srgbClr val="FFFFFF"/>
              </a:highlight>
              <a:latin typeface="Calibri"/>
              <a:ea typeface="Calibri"/>
              <a:cs typeface="Calibri"/>
              <a:sym typeface="Calibri"/>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517"/>
        <p:cNvGrpSpPr/>
        <p:nvPr/>
      </p:nvGrpSpPr>
      <p:grpSpPr>
        <a:xfrm>
          <a:off x="0" y="0"/>
          <a:ext cx="0" cy="0"/>
          <a:chOff x="0" y="0"/>
          <a:chExt cx="0" cy="0"/>
        </a:xfrm>
      </p:grpSpPr>
      <p:sp>
        <p:nvSpPr>
          <p:cNvPr id="518" name="Google Shape;518;p73"/>
          <p:cNvSpPr txBox="1">
            <a:spLocks noGrp="1"/>
          </p:cNvSpPr>
          <p:nvPr>
            <p:ph type="title"/>
          </p:nvPr>
        </p:nvSpPr>
        <p:spPr>
          <a:xfrm>
            <a:off x="212400" y="125854"/>
            <a:ext cx="11360800" cy="763600"/>
          </a:xfrm>
          <a:prstGeom prst="rect">
            <a:avLst/>
          </a:prstGeom>
        </p:spPr>
        <p:txBody>
          <a:bodyPr spcFirstLastPara="1" vert="horz" wrap="square" lIns="91433" tIns="45700" rIns="91433" bIns="45700" rtlCol="0" anchor="t" anchorCtr="0">
            <a:normAutofit/>
          </a:bodyPr>
          <a:lstStyle/>
          <a:p>
            <a:pPr>
              <a:lnSpc>
                <a:spcPct val="115000"/>
              </a:lnSpc>
            </a:pPr>
            <a:r>
              <a:rPr lang="en" sz="2800" dirty="0">
                <a:solidFill>
                  <a:srgbClr val="333333"/>
                </a:solidFill>
              </a:rPr>
              <a:t>The Welcome Back Initiative: </a:t>
            </a:r>
            <a:r>
              <a:rPr lang="en" sz="2800" dirty="0">
                <a:solidFill>
                  <a:schemeClr val="bg1"/>
                </a:solidFill>
              </a:rPr>
              <a:t>By the Numbers</a:t>
            </a:r>
            <a:endParaRPr sz="2800" dirty="0">
              <a:solidFill>
                <a:schemeClr val="bg1"/>
              </a:solidFill>
            </a:endParaRPr>
          </a:p>
        </p:txBody>
      </p:sp>
      <p:sp>
        <p:nvSpPr>
          <p:cNvPr id="519" name="Google Shape;519;p73"/>
          <p:cNvSpPr txBox="1">
            <a:spLocks noGrp="1"/>
          </p:cNvSpPr>
          <p:nvPr>
            <p:ph type="body" idx="1"/>
          </p:nvPr>
        </p:nvSpPr>
        <p:spPr>
          <a:xfrm>
            <a:off x="641067" y="1519833"/>
            <a:ext cx="9912000" cy="4446400"/>
          </a:xfrm>
          <a:prstGeom prst="rect">
            <a:avLst/>
          </a:prstGeom>
        </p:spPr>
        <p:txBody>
          <a:bodyPr spcFirstLastPara="1" vert="horz" wrap="square" lIns="91433" tIns="45700" rIns="91433" bIns="45700" rtlCol="0" anchor="t" anchorCtr="0">
            <a:noAutofit/>
          </a:bodyPr>
          <a:lstStyle/>
          <a:p>
            <a:pPr indent="-491054">
              <a:spcBef>
                <a:spcPts val="0"/>
              </a:spcBef>
              <a:buClr>
                <a:srgbClr val="000000"/>
              </a:buClr>
              <a:buSzPts val="2200"/>
              <a:buFont typeface="Calibri"/>
              <a:buChar char="●"/>
            </a:pPr>
            <a:r>
              <a:rPr lang="en" sz="2933" dirty="0">
                <a:solidFill>
                  <a:srgbClr val="000000"/>
                </a:solidFill>
                <a:latin typeface="Calibri"/>
                <a:ea typeface="Calibri"/>
                <a:cs typeface="Calibri"/>
                <a:sym typeface="Calibri"/>
              </a:rPr>
              <a:t>64% percent of WBI clients are NOT working in the health sector at the time of first contact with a WBC</a:t>
            </a:r>
            <a:endParaRPr sz="2933" dirty="0">
              <a:solidFill>
                <a:srgbClr val="000000"/>
              </a:solidFill>
              <a:latin typeface="Calibri"/>
              <a:ea typeface="Calibri"/>
              <a:cs typeface="Calibri"/>
              <a:sym typeface="Calibri"/>
            </a:endParaRPr>
          </a:p>
          <a:p>
            <a:pPr indent="-491054">
              <a:spcBef>
                <a:spcPts val="800"/>
              </a:spcBef>
              <a:buClr>
                <a:srgbClr val="000000"/>
              </a:buClr>
              <a:buSzPts val="2200"/>
              <a:buFont typeface="Calibri"/>
              <a:buChar char="●"/>
            </a:pPr>
            <a:r>
              <a:rPr lang="en" sz="2933" dirty="0">
                <a:solidFill>
                  <a:srgbClr val="000000"/>
                </a:solidFill>
                <a:latin typeface="Calibri"/>
                <a:ea typeface="Calibri"/>
                <a:cs typeface="Calibri"/>
                <a:sym typeface="Calibri"/>
              </a:rPr>
              <a:t>46% have been in the US fewer than 3 years</a:t>
            </a:r>
            <a:endParaRPr sz="2933" dirty="0">
              <a:solidFill>
                <a:srgbClr val="000000"/>
              </a:solidFill>
              <a:latin typeface="Calibri"/>
              <a:ea typeface="Calibri"/>
              <a:cs typeface="Calibri"/>
              <a:sym typeface="Calibri"/>
            </a:endParaRPr>
          </a:p>
          <a:p>
            <a:pPr indent="-491054">
              <a:spcBef>
                <a:spcPts val="800"/>
              </a:spcBef>
              <a:buClr>
                <a:srgbClr val="000000"/>
              </a:buClr>
              <a:buSzPts val="2200"/>
              <a:buFont typeface="Calibri"/>
              <a:buChar char="●"/>
            </a:pPr>
            <a:r>
              <a:rPr lang="en" sz="2933" dirty="0">
                <a:solidFill>
                  <a:srgbClr val="000000"/>
                </a:solidFill>
                <a:latin typeface="Calibri"/>
                <a:ea typeface="Calibri"/>
                <a:cs typeface="Calibri"/>
                <a:sym typeface="Calibri"/>
              </a:rPr>
              <a:t>60% are between 30 and 49 years old</a:t>
            </a:r>
            <a:endParaRPr sz="2933" dirty="0">
              <a:solidFill>
                <a:srgbClr val="000000"/>
              </a:solidFill>
              <a:latin typeface="Calibri"/>
              <a:ea typeface="Calibri"/>
              <a:cs typeface="Calibri"/>
              <a:sym typeface="Calibri"/>
            </a:endParaRPr>
          </a:p>
          <a:p>
            <a:pPr indent="-491054">
              <a:spcBef>
                <a:spcPts val="800"/>
              </a:spcBef>
              <a:buClr>
                <a:srgbClr val="000000"/>
              </a:buClr>
              <a:buSzPts val="2200"/>
              <a:buFont typeface="Calibri"/>
              <a:buChar char="●"/>
            </a:pPr>
            <a:r>
              <a:rPr lang="en" sz="2933" dirty="0">
                <a:solidFill>
                  <a:srgbClr val="000000"/>
                </a:solidFill>
                <a:latin typeface="Calibri"/>
                <a:ea typeface="Calibri"/>
                <a:cs typeface="Calibri"/>
                <a:sym typeface="Calibri"/>
              </a:rPr>
              <a:t>71% are women</a:t>
            </a:r>
            <a:endParaRPr sz="2933" dirty="0">
              <a:solidFill>
                <a:srgbClr val="000000"/>
              </a:solidFill>
              <a:latin typeface="Calibri"/>
              <a:ea typeface="Calibri"/>
              <a:cs typeface="Calibri"/>
              <a:sym typeface="Calibri"/>
            </a:endParaRPr>
          </a:p>
          <a:p>
            <a:pPr indent="-491054">
              <a:spcBef>
                <a:spcPts val="800"/>
              </a:spcBef>
              <a:buClr>
                <a:srgbClr val="000000"/>
              </a:buClr>
              <a:buSzPts val="2200"/>
              <a:buFont typeface="Calibri"/>
              <a:buChar char="●"/>
            </a:pPr>
            <a:r>
              <a:rPr lang="en" sz="2933" dirty="0">
                <a:solidFill>
                  <a:srgbClr val="000000"/>
                </a:solidFill>
                <a:latin typeface="Calibri"/>
                <a:ea typeface="Calibri"/>
                <a:cs typeface="Calibri"/>
                <a:sym typeface="Calibri"/>
              </a:rPr>
              <a:t>56% have at least an intermediate to high level of English</a:t>
            </a:r>
            <a:endParaRPr sz="2933" dirty="0">
              <a:solidFill>
                <a:srgbClr val="000000"/>
              </a:solidFill>
              <a:latin typeface="Calibri"/>
              <a:ea typeface="Calibri"/>
              <a:cs typeface="Calibri"/>
              <a:sym typeface="Calibri"/>
            </a:endParaRPr>
          </a:p>
          <a:p>
            <a:pPr indent="-491054">
              <a:spcBef>
                <a:spcPts val="800"/>
              </a:spcBef>
              <a:buClr>
                <a:srgbClr val="000000"/>
              </a:buClr>
              <a:buSzPts val="2200"/>
              <a:buFont typeface="Calibri"/>
              <a:buChar char="●"/>
            </a:pPr>
            <a:r>
              <a:rPr lang="en" sz="2933" dirty="0">
                <a:solidFill>
                  <a:srgbClr val="000000"/>
                </a:solidFill>
                <a:latin typeface="Calibri"/>
                <a:ea typeface="Calibri"/>
                <a:cs typeface="Calibri"/>
                <a:sym typeface="Calibri"/>
              </a:rPr>
              <a:t>36% have at least one dependant in the US</a:t>
            </a:r>
            <a:endParaRPr sz="2933" dirty="0">
              <a:solidFill>
                <a:srgbClr val="000000"/>
              </a:solidFill>
              <a:latin typeface="Calibri"/>
              <a:ea typeface="Calibri"/>
              <a:cs typeface="Calibri"/>
              <a:sym typeface="Calibri"/>
            </a:endParaRPr>
          </a:p>
          <a:p>
            <a:pPr marL="0" indent="0">
              <a:spcBef>
                <a:spcPts val="800"/>
              </a:spcBef>
            </a:pPr>
            <a:endParaRPr sz="2933" dirty="0">
              <a:solidFill>
                <a:srgbClr val="000000"/>
              </a:solidFill>
              <a:latin typeface="Calibri"/>
              <a:ea typeface="Calibri"/>
              <a:cs typeface="Calibri"/>
              <a:sym typeface="Calibri"/>
            </a:endParaRPr>
          </a:p>
          <a:p>
            <a:pPr indent="0">
              <a:spcBef>
                <a:spcPts val="800"/>
              </a:spcBef>
            </a:pPr>
            <a:endParaRPr sz="2933" dirty="0">
              <a:solidFill>
                <a:srgbClr val="000000"/>
              </a:solidFill>
              <a:highlight>
                <a:srgbClr val="FFFFFF"/>
              </a:highlight>
              <a:latin typeface="Calibri"/>
              <a:ea typeface="Calibri"/>
              <a:cs typeface="Calibri"/>
              <a:sym typeface="Calibri"/>
            </a:endParaRPr>
          </a:p>
          <a:p>
            <a:pPr marL="0" indent="0">
              <a:spcBef>
                <a:spcPts val="800"/>
              </a:spcBef>
              <a:spcAft>
                <a:spcPts val="800"/>
              </a:spcAft>
            </a:pPr>
            <a:endParaRPr sz="2933" dirty="0">
              <a:solidFill>
                <a:srgbClr val="000000"/>
              </a:solidFill>
              <a:highlight>
                <a:srgbClr val="FFFFFF"/>
              </a:highlight>
              <a:latin typeface="Calibri"/>
              <a:ea typeface="Calibri"/>
              <a:cs typeface="Calibri"/>
              <a:sym typeface="Calibri"/>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523"/>
        <p:cNvGrpSpPr/>
        <p:nvPr/>
      </p:nvGrpSpPr>
      <p:grpSpPr>
        <a:xfrm>
          <a:off x="0" y="0"/>
          <a:ext cx="0" cy="0"/>
          <a:chOff x="0" y="0"/>
          <a:chExt cx="0" cy="0"/>
        </a:xfrm>
      </p:grpSpPr>
      <p:sp>
        <p:nvSpPr>
          <p:cNvPr id="524" name="Google Shape;524;p74"/>
          <p:cNvSpPr txBox="1">
            <a:spLocks noGrp="1"/>
          </p:cNvSpPr>
          <p:nvPr>
            <p:ph type="body" idx="1"/>
          </p:nvPr>
        </p:nvSpPr>
        <p:spPr>
          <a:xfrm>
            <a:off x="1207867" y="5872367"/>
            <a:ext cx="9912000" cy="586000"/>
          </a:xfrm>
          <a:prstGeom prst="rect">
            <a:avLst/>
          </a:prstGeom>
        </p:spPr>
        <p:txBody>
          <a:bodyPr spcFirstLastPara="1" vert="horz" wrap="square" lIns="91433" tIns="45700" rIns="91433" bIns="45700" rtlCol="0" anchor="t" anchorCtr="0">
            <a:noAutofit/>
          </a:bodyPr>
          <a:lstStyle/>
          <a:p>
            <a:pPr marL="0" indent="0">
              <a:spcBef>
                <a:spcPts val="0"/>
              </a:spcBef>
            </a:pPr>
            <a:r>
              <a:rPr lang="en" sz="2000" dirty="0">
                <a:solidFill>
                  <a:srgbClr val="000000"/>
                </a:solidFill>
                <a:latin typeface="Calibri"/>
                <a:ea typeface="Calibri"/>
                <a:cs typeface="Calibri"/>
                <a:sym typeface="Calibri"/>
              </a:rPr>
              <a:t>“Other” includes: psychologists, speech therapists, pharmacists, midwives, physical therapists, social workers.  </a:t>
            </a:r>
            <a:r>
              <a:rPr lang="en" sz="2000" b="1" dirty="0">
                <a:solidFill>
                  <a:srgbClr val="000000"/>
                </a:solidFill>
                <a:latin typeface="Calibri"/>
                <a:ea typeface="Calibri"/>
                <a:cs typeface="Calibri"/>
                <a:sym typeface="Calibri"/>
              </a:rPr>
              <a:t>N= 21,059 as of 1st Quarter of  2021</a:t>
            </a:r>
            <a:r>
              <a:rPr lang="en" sz="2000" dirty="0">
                <a:solidFill>
                  <a:srgbClr val="000000"/>
                </a:solidFill>
                <a:latin typeface="Calibri"/>
                <a:ea typeface="Calibri"/>
                <a:cs typeface="Calibri"/>
                <a:sym typeface="Calibri"/>
              </a:rPr>
              <a:t>.</a:t>
            </a:r>
            <a:endParaRPr sz="2000" dirty="0">
              <a:solidFill>
                <a:srgbClr val="000000"/>
              </a:solidFill>
              <a:latin typeface="Calibri"/>
              <a:ea typeface="Calibri"/>
              <a:cs typeface="Calibri"/>
              <a:sym typeface="Calibri"/>
            </a:endParaRPr>
          </a:p>
        </p:txBody>
      </p:sp>
      <p:pic>
        <p:nvPicPr>
          <p:cNvPr id="525" name="Google Shape;525;p74"/>
          <p:cNvPicPr preferRelativeResize="0"/>
          <p:nvPr/>
        </p:nvPicPr>
        <p:blipFill>
          <a:blip r:embed="rId3">
            <a:alphaModFix/>
          </a:blip>
          <a:stretch>
            <a:fillRect/>
          </a:stretch>
        </p:blipFill>
        <p:spPr>
          <a:xfrm>
            <a:off x="2635500" y="789067"/>
            <a:ext cx="6920999" cy="5279865"/>
          </a:xfrm>
          <a:prstGeom prst="rect">
            <a:avLst/>
          </a:prstGeom>
          <a:noFill/>
          <a:ln>
            <a:noFill/>
          </a:ln>
        </p:spPr>
      </p:pic>
      <p:sp>
        <p:nvSpPr>
          <p:cNvPr id="526" name="Google Shape;526;p74"/>
          <p:cNvSpPr txBox="1"/>
          <p:nvPr/>
        </p:nvSpPr>
        <p:spPr>
          <a:xfrm>
            <a:off x="197767" y="-14566"/>
            <a:ext cx="7822000" cy="677068"/>
          </a:xfrm>
          <a:prstGeom prst="rect">
            <a:avLst/>
          </a:prstGeom>
          <a:noFill/>
          <a:ln>
            <a:noFill/>
          </a:ln>
        </p:spPr>
        <p:txBody>
          <a:bodyPr spcFirstLastPara="1" wrap="square" lIns="121900" tIns="121900" rIns="121900" bIns="121900" anchor="t" anchorCtr="0">
            <a:spAutoFit/>
          </a:bodyPr>
          <a:lstStyle/>
          <a:p>
            <a:r>
              <a:rPr lang="en" sz="2800" b="1" dirty="0">
                <a:ea typeface="Montserrat"/>
                <a:cs typeface="Montserrat"/>
                <a:sym typeface="Montserrat"/>
              </a:rPr>
              <a:t>Welcome Back Center: </a:t>
            </a:r>
            <a:r>
              <a:rPr lang="en" sz="2800" b="1" dirty="0">
                <a:solidFill>
                  <a:schemeClr val="bg1"/>
                </a:solidFill>
                <a:ea typeface="Montserrat"/>
                <a:cs typeface="Montserrat"/>
                <a:sym typeface="Montserrat"/>
              </a:rPr>
              <a:t>Professions</a:t>
            </a:r>
            <a:endParaRPr sz="2800" b="1" dirty="0">
              <a:solidFill>
                <a:schemeClr val="bg1"/>
              </a:solidFill>
              <a:ea typeface="Montserrat"/>
              <a:cs typeface="Montserrat"/>
              <a:sym typeface="Montserrat"/>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530"/>
        <p:cNvGrpSpPr/>
        <p:nvPr/>
      </p:nvGrpSpPr>
      <p:grpSpPr>
        <a:xfrm>
          <a:off x="0" y="0"/>
          <a:ext cx="0" cy="0"/>
          <a:chOff x="0" y="0"/>
          <a:chExt cx="0" cy="0"/>
        </a:xfrm>
      </p:grpSpPr>
      <p:sp>
        <p:nvSpPr>
          <p:cNvPr id="531" name="Google Shape;531;p75"/>
          <p:cNvSpPr txBox="1">
            <a:spLocks noGrp="1"/>
          </p:cNvSpPr>
          <p:nvPr>
            <p:ph type="title"/>
          </p:nvPr>
        </p:nvSpPr>
        <p:spPr>
          <a:xfrm>
            <a:off x="120960" y="105687"/>
            <a:ext cx="11360800" cy="763600"/>
          </a:xfrm>
          <a:prstGeom prst="rect">
            <a:avLst/>
          </a:prstGeom>
        </p:spPr>
        <p:txBody>
          <a:bodyPr spcFirstLastPara="1" vert="horz" wrap="square" lIns="91433" tIns="45700" rIns="91433" bIns="45700" rtlCol="0" anchor="t" anchorCtr="0">
            <a:normAutofit/>
          </a:bodyPr>
          <a:lstStyle/>
          <a:p>
            <a:pPr>
              <a:lnSpc>
                <a:spcPct val="115000"/>
              </a:lnSpc>
            </a:pPr>
            <a:r>
              <a:rPr lang="en" sz="2800" dirty="0">
                <a:solidFill>
                  <a:srgbClr val="333333"/>
                </a:solidFill>
              </a:rPr>
              <a:t>The Boston Welcome Back Center: </a:t>
            </a:r>
            <a:r>
              <a:rPr lang="en" sz="2800" dirty="0">
                <a:solidFill>
                  <a:schemeClr val="bg1"/>
                </a:solidFill>
              </a:rPr>
              <a:t>Client Outcomes</a:t>
            </a:r>
            <a:endParaRPr sz="2800" dirty="0">
              <a:solidFill>
                <a:schemeClr val="bg1"/>
              </a:solidFill>
            </a:endParaRPr>
          </a:p>
        </p:txBody>
      </p:sp>
      <p:sp>
        <p:nvSpPr>
          <p:cNvPr id="532" name="Google Shape;532;p75"/>
          <p:cNvSpPr txBox="1">
            <a:spLocks noGrp="1"/>
          </p:cNvSpPr>
          <p:nvPr>
            <p:ph type="body" idx="1"/>
          </p:nvPr>
        </p:nvSpPr>
        <p:spPr>
          <a:xfrm>
            <a:off x="613900" y="1356967"/>
            <a:ext cx="9912000" cy="4446400"/>
          </a:xfrm>
          <a:prstGeom prst="rect">
            <a:avLst/>
          </a:prstGeom>
        </p:spPr>
        <p:txBody>
          <a:bodyPr spcFirstLastPara="1" vert="horz" wrap="square" lIns="91433" tIns="45700" rIns="91433" bIns="45700" rtlCol="0" anchor="t" anchorCtr="0">
            <a:noAutofit/>
          </a:bodyPr>
          <a:lstStyle/>
          <a:p>
            <a:pPr marL="0" indent="0">
              <a:spcBef>
                <a:spcPts val="0"/>
              </a:spcBef>
            </a:pPr>
            <a:r>
              <a:rPr lang="en" sz="2533" dirty="0">
                <a:solidFill>
                  <a:srgbClr val="000000"/>
                </a:solidFill>
                <a:highlight>
                  <a:srgbClr val="FFFFFF"/>
                </a:highlight>
                <a:latin typeface="Calibri"/>
                <a:ea typeface="Calibri"/>
                <a:cs typeface="Calibri"/>
                <a:sym typeface="Calibri"/>
              </a:rPr>
              <a:t>The Boston WBC, founded in 2005, works only with internationally trained nurses, serving clients from over 125 countries speaking over 60 different languages. Participant outcomes through October 2021 include:</a:t>
            </a:r>
            <a:endParaRPr sz="2533" dirty="0">
              <a:solidFill>
                <a:srgbClr val="000000"/>
              </a:solidFill>
              <a:highlight>
                <a:srgbClr val="FFFFFF"/>
              </a:highlight>
              <a:latin typeface="Calibri"/>
              <a:ea typeface="Calibri"/>
              <a:cs typeface="Calibri"/>
              <a:sym typeface="Calibri"/>
            </a:endParaRPr>
          </a:p>
          <a:p>
            <a:pPr indent="-465655">
              <a:spcBef>
                <a:spcPts val="800"/>
              </a:spcBef>
              <a:buClr>
                <a:srgbClr val="000000"/>
              </a:buClr>
              <a:buSzPts val="1900"/>
              <a:buFont typeface="Calibri"/>
              <a:buChar char="●"/>
            </a:pPr>
            <a:r>
              <a:rPr lang="en" sz="2533" dirty="0">
                <a:solidFill>
                  <a:srgbClr val="000000"/>
                </a:solidFill>
                <a:highlight>
                  <a:srgbClr val="FFFFFF"/>
                </a:highlight>
                <a:latin typeface="Calibri"/>
                <a:ea typeface="Calibri"/>
                <a:cs typeface="Calibri"/>
                <a:sym typeface="Calibri"/>
              </a:rPr>
              <a:t>Validated Credentials: 755                                                                                                                                                                     </a:t>
            </a:r>
            <a:endParaRPr sz="2533" dirty="0">
              <a:solidFill>
                <a:srgbClr val="000000"/>
              </a:solidFill>
              <a:highlight>
                <a:srgbClr val="FFFFFF"/>
              </a:highlight>
              <a:latin typeface="Calibri"/>
              <a:ea typeface="Calibri"/>
              <a:cs typeface="Calibri"/>
              <a:sym typeface="Calibri"/>
            </a:endParaRPr>
          </a:p>
          <a:p>
            <a:pPr indent="-465655">
              <a:spcBef>
                <a:spcPts val="400"/>
              </a:spcBef>
              <a:buClr>
                <a:srgbClr val="000000"/>
              </a:buClr>
              <a:buSzPts val="1900"/>
              <a:buFont typeface="Calibri"/>
              <a:buChar char="●"/>
            </a:pPr>
            <a:r>
              <a:rPr lang="en" sz="2533" dirty="0">
                <a:solidFill>
                  <a:srgbClr val="000000"/>
                </a:solidFill>
                <a:highlight>
                  <a:srgbClr val="FFFFFF"/>
                </a:highlight>
                <a:latin typeface="Calibri"/>
                <a:ea typeface="Calibri"/>
                <a:cs typeface="Calibri"/>
                <a:sym typeface="Calibri"/>
              </a:rPr>
              <a:t>Passed Licensing Exams: 568                                                                                                                                                                       </a:t>
            </a:r>
            <a:endParaRPr sz="2533" dirty="0">
              <a:solidFill>
                <a:srgbClr val="000000"/>
              </a:solidFill>
              <a:highlight>
                <a:srgbClr val="FFFFFF"/>
              </a:highlight>
              <a:latin typeface="Calibri"/>
              <a:ea typeface="Calibri"/>
              <a:cs typeface="Calibri"/>
              <a:sym typeface="Calibri"/>
            </a:endParaRPr>
          </a:p>
          <a:p>
            <a:pPr indent="-465655">
              <a:spcBef>
                <a:spcPts val="400"/>
              </a:spcBef>
              <a:buClr>
                <a:srgbClr val="000000"/>
              </a:buClr>
              <a:buSzPts val="1900"/>
              <a:buFont typeface="Calibri"/>
              <a:buChar char="●"/>
            </a:pPr>
            <a:r>
              <a:rPr lang="en" sz="2533" dirty="0">
                <a:solidFill>
                  <a:srgbClr val="000000"/>
                </a:solidFill>
                <a:highlight>
                  <a:srgbClr val="FFFFFF"/>
                </a:highlight>
                <a:latin typeface="Calibri"/>
                <a:ea typeface="Calibri"/>
                <a:cs typeface="Calibri"/>
                <a:sym typeface="Calibri"/>
              </a:rPr>
              <a:t>Obtained MA Nursing Licenses: 516                                                                                                                                 </a:t>
            </a:r>
            <a:endParaRPr sz="2533" dirty="0">
              <a:solidFill>
                <a:srgbClr val="000000"/>
              </a:solidFill>
              <a:highlight>
                <a:srgbClr val="FFFFFF"/>
              </a:highlight>
              <a:latin typeface="Calibri"/>
              <a:ea typeface="Calibri"/>
              <a:cs typeface="Calibri"/>
              <a:sym typeface="Calibri"/>
            </a:endParaRPr>
          </a:p>
          <a:p>
            <a:pPr indent="-465655">
              <a:spcBef>
                <a:spcPts val="400"/>
              </a:spcBef>
              <a:buClr>
                <a:srgbClr val="000000"/>
              </a:buClr>
              <a:buSzPts val="1900"/>
              <a:buFont typeface="Calibri"/>
              <a:buChar char="●"/>
            </a:pPr>
            <a:r>
              <a:rPr lang="en" sz="2533" dirty="0">
                <a:solidFill>
                  <a:srgbClr val="000000"/>
                </a:solidFill>
                <a:highlight>
                  <a:srgbClr val="FFFFFF"/>
                </a:highlight>
                <a:latin typeface="Calibri"/>
                <a:ea typeface="Calibri"/>
                <a:cs typeface="Calibri"/>
                <a:sym typeface="Calibri"/>
              </a:rPr>
              <a:t>Obtained Advancement in Health Career: 280                                                                                                                                           </a:t>
            </a:r>
            <a:endParaRPr sz="2533" dirty="0">
              <a:solidFill>
                <a:srgbClr val="000000"/>
              </a:solidFill>
              <a:highlight>
                <a:srgbClr val="FFFFFF"/>
              </a:highlight>
              <a:latin typeface="Calibri"/>
              <a:ea typeface="Calibri"/>
              <a:cs typeface="Calibri"/>
              <a:sym typeface="Calibri"/>
            </a:endParaRPr>
          </a:p>
          <a:p>
            <a:pPr indent="-465655">
              <a:spcBef>
                <a:spcPts val="400"/>
              </a:spcBef>
              <a:buClr>
                <a:srgbClr val="000000"/>
              </a:buClr>
              <a:buSzPts val="1900"/>
              <a:buFont typeface="Calibri"/>
              <a:buChar char="●"/>
            </a:pPr>
            <a:r>
              <a:rPr lang="en" sz="2533" dirty="0">
                <a:solidFill>
                  <a:srgbClr val="000000"/>
                </a:solidFill>
                <a:highlight>
                  <a:srgbClr val="FFFFFF"/>
                </a:highlight>
                <a:latin typeface="Calibri"/>
                <a:ea typeface="Calibri"/>
                <a:cs typeface="Calibri"/>
                <a:sym typeface="Calibri"/>
              </a:rPr>
              <a:t>Obtained Employment in the Health Sector for the First Time: 387                                                                                                             </a:t>
            </a:r>
            <a:endParaRPr sz="2533" dirty="0">
              <a:solidFill>
                <a:srgbClr val="000000"/>
              </a:solidFill>
              <a:highlight>
                <a:srgbClr val="FFFFFF"/>
              </a:highlight>
              <a:latin typeface="Calibri"/>
              <a:ea typeface="Calibri"/>
              <a:cs typeface="Calibri"/>
              <a:sym typeface="Calibri"/>
            </a:endParaRPr>
          </a:p>
          <a:p>
            <a:pPr marL="0" indent="0">
              <a:spcBef>
                <a:spcPts val="800"/>
              </a:spcBef>
            </a:pPr>
            <a:r>
              <a:rPr lang="en" sz="2533" dirty="0">
                <a:solidFill>
                  <a:srgbClr val="000000"/>
                </a:solidFill>
                <a:highlight>
                  <a:srgbClr val="FFFFFF"/>
                </a:highlight>
                <a:latin typeface="Calibri"/>
                <a:ea typeface="Calibri"/>
                <a:cs typeface="Calibri"/>
                <a:sym typeface="Calibri"/>
              </a:rPr>
              <a:t>Participants see an </a:t>
            </a:r>
            <a:r>
              <a:rPr lang="en" sz="2533" b="1" dirty="0">
                <a:solidFill>
                  <a:srgbClr val="000000"/>
                </a:solidFill>
                <a:highlight>
                  <a:srgbClr val="FFFFFF"/>
                </a:highlight>
                <a:latin typeface="Calibri"/>
                <a:ea typeface="Calibri"/>
                <a:cs typeface="Calibri"/>
                <a:sym typeface="Calibri"/>
              </a:rPr>
              <a:t>average annual income increment of</a:t>
            </a:r>
            <a:r>
              <a:rPr lang="en" sz="2533" dirty="0">
                <a:solidFill>
                  <a:srgbClr val="000000"/>
                </a:solidFill>
                <a:highlight>
                  <a:srgbClr val="FFFFFF"/>
                </a:highlight>
                <a:latin typeface="Calibri"/>
                <a:ea typeface="Calibri"/>
                <a:cs typeface="Calibri"/>
                <a:sym typeface="Calibri"/>
              </a:rPr>
              <a:t> </a:t>
            </a:r>
            <a:r>
              <a:rPr lang="en" sz="2533" b="1" dirty="0">
                <a:solidFill>
                  <a:srgbClr val="000000"/>
                </a:solidFill>
                <a:highlight>
                  <a:srgbClr val="FFFFFF"/>
                </a:highlight>
                <a:latin typeface="Calibri"/>
                <a:ea typeface="Calibri"/>
                <a:cs typeface="Calibri"/>
                <a:sym typeface="Calibri"/>
              </a:rPr>
              <a:t>255%</a:t>
            </a:r>
            <a:r>
              <a:rPr lang="en" sz="2533" dirty="0">
                <a:solidFill>
                  <a:srgbClr val="000000"/>
                </a:solidFill>
                <a:highlight>
                  <a:srgbClr val="FFFFFF"/>
                </a:highlight>
                <a:latin typeface="Calibri"/>
                <a:ea typeface="Calibri"/>
                <a:cs typeface="Calibri"/>
                <a:sym typeface="Calibri"/>
              </a:rPr>
              <a:t> from initial contact to completion of their goals.</a:t>
            </a:r>
            <a:endParaRPr sz="2533" dirty="0">
              <a:solidFill>
                <a:srgbClr val="000000"/>
              </a:solidFill>
              <a:highlight>
                <a:srgbClr val="FFFFFF"/>
              </a:highlight>
              <a:latin typeface="Calibri"/>
              <a:ea typeface="Calibri"/>
              <a:cs typeface="Calibri"/>
              <a:sym typeface="Calibri"/>
            </a:endParaRPr>
          </a:p>
          <a:p>
            <a:pPr marL="0" indent="0">
              <a:spcBef>
                <a:spcPts val="800"/>
              </a:spcBef>
              <a:spcAft>
                <a:spcPts val="800"/>
              </a:spcAft>
            </a:pPr>
            <a:endParaRPr sz="2533" dirty="0">
              <a:solidFill>
                <a:srgbClr val="000000"/>
              </a:solidFill>
              <a:highlight>
                <a:srgbClr val="FFFFFF"/>
              </a:highlight>
              <a:latin typeface="Calibri"/>
              <a:ea typeface="Calibri"/>
              <a:cs typeface="Calibri"/>
              <a:sym typeface="Calibri"/>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536"/>
        <p:cNvGrpSpPr/>
        <p:nvPr/>
      </p:nvGrpSpPr>
      <p:grpSpPr>
        <a:xfrm>
          <a:off x="0" y="0"/>
          <a:ext cx="0" cy="0"/>
          <a:chOff x="0" y="0"/>
          <a:chExt cx="0" cy="0"/>
        </a:xfrm>
      </p:grpSpPr>
      <p:sp>
        <p:nvSpPr>
          <p:cNvPr id="537" name="Google Shape;537;p76"/>
          <p:cNvSpPr txBox="1">
            <a:spLocks noGrp="1"/>
          </p:cNvSpPr>
          <p:nvPr>
            <p:ph type="title"/>
          </p:nvPr>
        </p:nvSpPr>
        <p:spPr>
          <a:xfrm>
            <a:off x="152333" y="124267"/>
            <a:ext cx="11360800" cy="763600"/>
          </a:xfrm>
          <a:prstGeom prst="rect">
            <a:avLst/>
          </a:prstGeom>
        </p:spPr>
        <p:txBody>
          <a:bodyPr spcFirstLastPara="1" vert="horz" wrap="square" lIns="91433" tIns="45700" rIns="91433" bIns="45700" rtlCol="0" anchor="t" anchorCtr="0">
            <a:normAutofit/>
          </a:bodyPr>
          <a:lstStyle/>
          <a:p>
            <a:pPr>
              <a:lnSpc>
                <a:spcPct val="115000"/>
              </a:lnSpc>
            </a:pPr>
            <a:r>
              <a:rPr lang="en" sz="2800" dirty="0">
                <a:solidFill>
                  <a:srgbClr val="333333"/>
                </a:solidFill>
              </a:rPr>
              <a:t>Programmatic Support for FTMPs: </a:t>
            </a:r>
            <a:r>
              <a:rPr lang="en" sz="2800" dirty="0">
                <a:solidFill>
                  <a:schemeClr val="bg1"/>
                </a:solidFill>
              </a:rPr>
              <a:t>Recommendations/Policy Models</a:t>
            </a:r>
            <a:endParaRPr sz="2800" dirty="0">
              <a:solidFill>
                <a:schemeClr val="bg1"/>
              </a:solidFill>
            </a:endParaRPr>
          </a:p>
        </p:txBody>
      </p:sp>
      <p:sp>
        <p:nvSpPr>
          <p:cNvPr id="538" name="Google Shape;538;p76"/>
          <p:cNvSpPr txBox="1">
            <a:spLocks noGrp="1"/>
          </p:cNvSpPr>
          <p:nvPr>
            <p:ph type="body" idx="1"/>
          </p:nvPr>
        </p:nvSpPr>
        <p:spPr>
          <a:xfrm>
            <a:off x="665533" y="1624533"/>
            <a:ext cx="10334400" cy="4345600"/>
          </a:xfrm>
          <a:prstGeom prst="rect">
            <a:avLst/>
          </a:prstGeom>
        </p:spPr>
        <p:txBody>
          <a:bodyPr spcFirstLastPara="1" vert="horz" wrap="square" lIns="91433" tIns="45700" rIns="91433" bIns="45700" rtlCol="0" anchor="t" anchorCtr="0">
            <a:noAutofit/>
          </a:bodyPr>
          <a:lstStyle/>
          <a:p>
            <a:pPr indent="-440256">
              <a:spcBef>
                <a:spcPts val="0"/>
              </a:spcBef>
              <a:buClr>
                <a:srgbClr val="000000"/>
              </a:buClr>
              <a:buSzPts val="1600"/>
              <a:buFont typeface="Calibri"/>
              <a:buChar char="●"/>
            </a:pPr>
            <a:r>
              <a:rPr lang="en" sz="2133" b="1">
                <a:solidFill>
                  <a:srgbClr val="000000"/>
                </a:solidFill>
                <a:highlight>
                  <a:srgbClr val="FFFFFF"/>
                </a:highlight>
                <a:latin typeface="Calibri"/>
                <a:ea typeface="Calibri"/>
                <a:cs typeface="Calibri"/>
                <a:sym typeface="Calibri"/>
              </a:rPr>
              <a:t>Grow the WBC to Serve a Wider Range of Professions:</a:t>
            </a:r>
            <a:r>
              <a:rPr lang="en" sz="2133">
                <a:solidFill>
                  <a:srgbClr val="000000"/>
                </a:solidFill>
                <a:highlight>
                  <a:srgbClr val="FFFFFF"/>
                </a:highlight>
                <a:latin typeface="Calibri"/>
                <a:ea typeface="Calibri"/>
                <a:cs typeface="Calibri"/>
                <a:sym typeface="Calibri"/>
              </a:rPr>
              <a:t> Unlike other WBCs, the Boston WBC only assists nurses. State funding (which helped start the WBC in 2005) and institutional support could expand the WBC to serve a wider range of internationally trained health professionals. </a:t>
            </a:r>
            <a:endParaRPr sz="2133">
              <a:solidFill>
                <a:srgbClr val="000000"/>
              </a:solidFill>
              <a:highlight>
                <a:srgbClr val="FFFFFF"/>
              </a:highlight>
              <a:latin typeface="Calibri"/>
              <a:ea typeface="Calibri"/>
              <a:cs typeface="Calibri"/>
              <a:sym typeface="Calibri"/>
            </a:endParaRPr>
          </a:p>
          <a:p>
            <a:pPr indent="-440256">
              <a:spcBef>
                <a:spcPts val="800"/>
              </a:spcBef>
              <a:buClr>
                <a:srgbClr val="000000"/>
              </a:buClr>
              <a:buSzPts val="1600"/>
              <a:buFont typeface="Calibri"/>
              <a:buChar char="●"/>
            </a:pPr>
            <a:r>
              <a:rPr lang="en" sz="2133" b="1">
                <a:solidFill>
                  <a:srgbClr val="000000"/>
                </a:solidFill>
                <a:highlight>
                  <a:srgbClr val="FFFFFF"/>
                </a:highlight>
                <a:latin typeface="Calibri"/>
                <a:ea typeface="Calibri"/>
                <a:cs typeface="Calibri"/>
                <a:sym typeface="Calibri"/>
              </a:rPr>
              <a:t>Launch a Regional Welcome Back Center:</a:t>
            </a:r>
            <a:r>
              <a:rPr lang="en" sz="2133">
                <a:solidFill>
                  <a:srgbClr val="000000"/>
                </a:solidFill>
                <a:highlight>
                  <a:srgbClr val="FFFFFF"/>
                </a:highlight>
                <a:latin typeface="Calibri"/>
                <a:ea typeface="Calibri"/>
                <a:cs typeface="Calibri"/>
                <a:sym typeface="Calibri"/>
              </a:rPr>
              <a:t> Nurses, doctors, and other health professionals are in shortest supply in Central/Western Massachusetts. State and local funding and institutional support could help launch a regional WBC to place immigrant practitioners where the need for health professionals is greatest.</a:t>
            </a:r>
            <a:endParaRPr sz="2133">
              <a:solidFill>
                <a:srgbClr val="000000"/>
              </a:solidFill>
              <a:highlight>
                <a:srgbClr val="FFFFFF"/>
              </a:highlight>
              <a:latin typeface="Calibri"/>
              <a:ea typeface="Calibri"/>
              <a:cs typeface="Calibri"/>
              <a:sym typeface="Calibri"/>
            </a:endParaRPr>
          </a:p>
          <a:p>
            <a:pPr indent="-440256">
              <a:spcBef>
                <a:spcPts val="800"/>
              </a:spcBef>
              <a:spcAft>
                <a:spcPts val="800"/>
              </a:spcAft>
              <a:buClr>
                <a:srgbClr val="000000"/>
              </a:buClr>
              <a:buSzPts val="1600"/>
              <a:buFont typeface="Calibri"/>
              <a:buChar char="●"/>
            </a:pPr>
            <a:r>
              <a:rPr lang="en" sz="2133" b="1">
                <a:solidFill>
                  <a:srgbClr val="000000"/>
                </a:solidFill>
                <a:highlight>
                  <a:srgbClr val="FFFFFF"/>
                </a:highlight>
                <a:latin typeface="Calibri"/>
                <a:ea typeface="Calibri"/>
                <a:cs typeface="Calibri"/>
                <a:sym typeface="Calibri"/>
              </a:rPr>
              <a:t>Support International Medical Professional Assistance Programs:</a:t>
            </a:r>
            <a:r>
              <a:rPr lang="en" sz="2133">
                <a:solidFill>
                  <a:srgbClr val="000000"/>
                </a:solidFill>
                <a:highlight>
                  <a:srgbClr val="FFFFFF"/>
                </a:highlight>
                <a:latin typeface="Calibri"/>
                <a:ea typeface="Calibri"/>
                <a:cs typeface="Calibri"/>
                <a:sym typeface="Calibri"/>
              </a:rPr>
              <a:t> On the model of UCLA’s International Medical Graduate Program and Minnesota’s IMG Assistance Program, state grants combined with foundation/institutional funding could support other nonprofit and academic partners in offering career assistance and training to IMGs, nurses, and other internationally trained health professionals to become licensed in Massachusetts, esp. those agreeing to work in underserved areas.</a:t>
            </a:r>
            <a:endParaRPr sz="2133">
              <a:solidFill>
                <a:srgbClr val="000000"/>
              </a:solidFill>
              <a:highlight>
                <a:srgbClr val="FFFFFF"/>
              </a:highlight>
              <a:latin typeface="Calibri"/>
              <a:ea typeface="Calibri"/>
              <a:cs typeface="Calibri"/>
              <a:sym typeface="Calibri"/>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542"/>
        <p:cNvGrpSpPr/>
        <p:nvPr/>
      </p:nvGrpSpPr>
      <p:grpSpPr>
        <a:xfrm>
          <a:off x="0" y="0"/>
          <a:ext cx="0" cy="0"/>
          <a:chOff x="0" y="0"/>
          <a:chExt cx="0" cy="0"/>
        </a:xfrm>
      </p:grpSpPr>
      <p:sp>
        <p:nvSpPr>
          <p:cNvPr id="543" name="Google Shape;543;p77"/>
          <p:cNvSpPr txBox="1">
            <a:spLocks noGrp="1"/>
          </p:cNvSpPr>
          <p:nvPr>
            <p:ph type="title"/>
          </p:nvPr>
        </p:nvSpPr>
        <p:spPr>
          <a:xfrm>
            <a:off x="222560" y="119600"/>
            <a:ext cx="11360800" cy="763600"/>
          </a:xfrm>
          <a:prstGeom prst="rect">
            <a:avLst/>
          </a:prstGeom>
        </p:spPr>
        <p:txBody>
          <a:bodyPr spcFirstLastPara="1" vert="horz" wrap="square" lIns="91433" tIns="45700" rIns="91433" bIns="45700" rtlCol="0" anchor="t" anchorCtr="0">
            <a:noAutofit/>
          </a:bodyPr>
          <a:lstStyle/>
          <a:p>
            <a:r>
              <a:rPr lang="en" sz="2800" dirty="0">
                <a:solidFill>
                  <a:srgbClr val="333333"/>
                </a:solidFill>
              </a:rPr>
              <a:t>Agency and Administrative-Level Supports for FTMPs: </a:t>
            </a:r>
            <a:r>
              <a:rPr lang="en" sz="2800" dirty="0">
                <a:solidFill>
                  <a:schemeClr val="bg1"/>
                </a:solidFill>
              </a:rPr>
              <a:t>Recommendations/Policy Models</a:t>
            </a:r>
            <a:endParaRPr sz="2800" dirty="0">
              <a:solidFill>
                <a:schemeClr val="bg1"/>
              </a:solidFill>
            </a:endParaRPr>
          </a:p>
        </p:txBody>
      </p:sp>
      <p:sp>
        <p:nvSpPr>
          <p:cNvPr id="544" name="Google Shape;544;p77"/>
          <p:cNvSpPr txBox="1">
            <a:spLocks noGrp="1"/>
          </p:cNvSpPr>
          <p:nvPr>
            <p:ph type="body" idx="1"/>
          </p:nvPr>
        </p:nvSpPr>
        <p:spPr>
          <a:xfrm>
            <a:off x="573167" y="1560600"/>
            <a:ext cx="9912000" cy="4796000"/>
          </a:xfrm>
          <a:prstGeom prst="rect">
            <a:avLst/>
          </a:prstGeom>
        </p:spPr>
        <p:txBody>
          <a:bodyPr spcFirstLastPara="1" vert="horz" wrap="square" lIns="91433" tIns="45700" rIns="91433" bIns="45700" rtlCol="0" anchor="t" anchorCtr="0">
            <a:noAutofit/>
          </a:bodyPr>
          <a:lstStyle/>
          <a:p>
            <a:pPr indent="-448722">
              <a:spcBef>
                <a:spcPts val="0"/>
              </a:spcBef>
              <a:buClr>
                <a:srgbClr val="000000"/>
              </a:buClr>
              <a:buSzPts val="1700"/>
              <a:buFont typeface="Calibri"/>
              <a:buChar char="●"/>
            </a:pPr>
            <a:r>
              <a:rPr lang="en" sz="2267" b="1" dirty="0">
                <a:solidFill>
                  <a:srgbClr val="000000"/>
                </a:solidFill>
                <a:highlight>
                  <a:srgbClr val="FFFFFF"/>
                </a:highlight>
                <a:latin typeface="Calibri"/>
                <a:ea typeface="Calibri"/>
                <a:cs typeface="Calibri"/>
                <a:sym typeface="Calibri"/>
              </a:rPr>
              <a:t>Streamlined Information and Resources for Immigrant Professional Licensure</a:t>
            </a:r>
            <a:r>
              <a:rPr lang="en" sz="2267" dirty="0">
                <a:solidFill>
                  <a:srgbClr val="000000"/>
                </a:solidFill>
                <a:highlight>
                  <a:srgbClr val="FFFFFF"/>
                </a:highlight>
                <a:latin typeface="Calibri"/>
                <a:ea typeface="Calibri"/>
                <a:cs typeface="Calibri"/>
                <a:sym typeface="Calibri"/>
              </a:rPr>
              <a:t>: Alongside policy and program options supporting immigrant job seekers, states like Michigan offer streamlined and coordinated online resources to help internationally trained professionals explore the licensing process.</a:t>
            </a:r>
            <a:endParaRPr sz="2267" dirty="0">
              <a:solidFill>
                <a:srgbClr val="000000"/>
              </a:solidFill>
              <a:highlight>
                <a:srgbClr val="FFFFFF"/>
              </a:highlight>
              <a:latin typeface="Calibri"/>
              <a:ea typeface="Calibri"/>
              <a:cs typeface="Calibri"/>
              <a:sym typeface="Calibri"/>
            </a:endParaRPr>
          </a:p>
          <a:p>
            <a:pPr indent="-448722">
              <a:spcBef>
                <a:spcPts val="400"/>
              </a:spcBef>
              <a:buClr>
                <a:srgbClr val="000000"/>
              </a:buClr>
              <a:buSzPts val="1700"/>
              <a:buFont typeface="Calibri"/>
              <a:buChar char="●"/>
            </a:pPr>
            <a:r>
              <a:rPr lang="en" sz="2267" b="1" dirty="0">
                <a:solidFill>
                  <a:srgbClr val="000000"/>
                </a:solidFill>
                <a:highlight>
                  <a:srgbClr val="FFFFFF"/>
                </a:highlight>
                <a:latin typeface="Calibri"/>
                <a:ea typeface="Calibri"/>
                <a:cs typeface="Calibri"/>
                <a:sym typeface="Calibri"/>
              </a:rPr>
              <a:t>Licensure/Career Pathway Guides</a:t>
            </a:r>
            <a:r>
              <a:rPr lang="en" sz="2267" dirty="0">
                <a:solidFill>
                  <a:srgbClr val="000000"/>
                </a:solidFill>
                <a:highlight>
                  <a:srgbClr val="FFFFFF"/>
                </a:highlight>
                <a:latin typeface="Calibri"/>
                <a:ea typeface="Calibri"/>
                <a:cs typeface="Calibri"/>
                <a:sym typeface="Calibri"/>
              </a:rPr>
              <a:t>: States like Michigan, Maryland, Ohio and nonprofit allies in other states have developed detailed licensing/career pathway guides for internationally trained health and other professionals, to help them </a:t>
            </a:r>
            <a:r>
              <a:rPr lang="en" sz="2267" dirty="0">
                <a:solidFill>
                  <a:srgbClr val="000000"/>
                </a:solidFill>
                <a:highlight>
                  <a:schemeClr val="lt1"/>
                </a:highlight>
                <a:latin typeface="Calibri"/>
                <a:ea typeface="Calibri"/>
                <a:cs typeface="Calibri"/>
                <a:sym typeface="Calibri"/>
              </a:rPr>
              <a:t>understand licensing requirements, options, costs, and timelines.</a:t>
            </a:r>
            <a:endParaRPr sz="2267" dirty="0">
              <a:solidFill>
                <a:srgbClr val="000000"/>
              </a:solidFill>
              <a:highlight>
                <a:srgbClr val="FFFFFF"/>
              </a:highlight>
              <a:latin typeface="Calibri"/>
              <a:ea typeface="Calibri"/>
              <a:cs typeface="Calibri"/>
              <a:sym typeface="Calibri"/>
            </a:endParaRPr>
          </a:p>
          <a:p>
            <a:pPr indent="-448722">
              <a:spcBef>
                <a:spcPts val="400"/>
              </a:spcBef>
              <a:spcAft>
                <a:spcPts val="400"/>
              </a:spcAft>
              <a:buClr>
                <a:srgbClr val="000000"/>
              </a:buClr>
              <a:buSzPts val="1700"/>
              <a:buFont typeface="Calibri"/>
              <a:buChar char="●"/>
            </a:pPr>
            <a:r>
              <a:rPr lang="en" sz="2267" b="1" dirty="0">
                <a:solidFill>
                  <a:srgbClr val="000000"/>
                </a:solidFill>
                <a:highlight>
                  <a:srgbClr val="FFFFFF"/>
                </a:highlight>
                <a:latin typeface="Calibri"/>
                <a:ea typeface="Calibri"/>
                <a:cs typeface="Calibri"/>
                <a:sym typeface="Calibri"/>
              </a:rPr>
              <a:t>Guidance for Adult Education and Workforce Professionals</a:t>
            </a:r>
            <a:r>
              <a:rPr lang="en" sz="2267" dirty="0">
                <a:solidFill>
                  <a:srgbClr val="000000"/>
                </a:solidFill>
                <a:highlight>
                  <a:srgbClr val="FFFFFF"/>
                </a:highlight>
                <a:latin typeface="Calibri"/>
                <a:ea typeface="Calibri"/>
                <a:cs typeface="Calibri"/>
                <a:sym typeface="Calibri"/>
              </a:rPr>
              <a:t>: States like Texas provide coordinated guidance, resources and professional development support for workforce and adult education professionals, to help them better understand and advise their internationally educated clients and students.</a:t>
            </a:r>
            <a:endParaRPr sz="2267" dirty="0">
              <a:solidFill>
                <a:srgbClr val="000000"/>
              </a:solidFill>
              <a:highlight>
                <a:srgbClr val="FFFFFF"/>
              </a:highlight>
              <a:latin typeface="Calibri"/>
              <a:ea typeface="Calibri"/>
              <a:cs typeface="Calibri"/>
              <a:sym typeface="Calibri"/>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D3A573D-F9B7-4671-B3B2-51A0E86FEBCF}"/>
              </a:ext>
            </a:extLst>
          </p:cNvPr>
          <p:cNvSpPr>
            <a:spLocks noGrp="1"/>
          </p:cNvSpPr>
          <p:nvPr>
            <p:ph type="title"/>
          </p:nvPr>
        </p:nvSpPr>
        <p:spPr/>
        <p:txBody>
          <a:bodyPr>
            <a:normAutofit/>
          </a:bodyPr>
          <a:lstStyle/>
          <a:p>
            <a:r>
              <a:rPr lang="en-US" sz="4000" dirty="0"/>
              <a:t>Discussion</a:t>
            </a:r>
          </a:p>
        </p:txBody>
      </p:sp>
      <p:sp>
        <p:nvSpPr>
          <p:cNvPr id="6" name="Content Placeholder 5">
            <a:extLst>
              <a:ext uri="{FF2B5EF4-FFF2-40B4-BE49-F238E27FC236}">
                <a16:creationId xmlns:a16="http://schemas.microsoft.com/office/drawing/2014/main" id="{8EAEC366-6D25-47D0-BCE6-C88CBD56C6F4}"/>
              </a:ext>
            </a:extLst>
          </p:cNvPr>
          <p:cNvSpPr>
            <a:spLocks noGrp="1"/>
          </p:cNvSpPr>
          <p:nvPr>
            <p:ph idx="1"/>
          </p:nvPr>
        </p:nvSpPr>
        <p:spPr>
          <a:xfrm>
            <a:off x="609600" y="3429000"/>
            <a:ext cx="10972800" cy="2697163"/>
          </a:xfrm>
        </p:spPr>
        <p:txBody>
          <a:bodyPr/>
          <a:lstStyle/>
          <a:p>
            <a:pPr marL="0" indent="0">
              <a:buNone/>
            </a:pPr>
            <a:br>
              <a:rPr lang="en-US" sz="1800" dirty="0">
                <a:effectLst/>
                <a:latin typeface="Times New Roman" panose="02020603050405020304" pitchFamily="18" charset="0"/>
                <a:ea typeface="Times New Roman" panose="02020603050405020304" pitchFamily="18" charset="0"/>
              </a:rPr>
            </a:br>
            <a:endParaRPr lang="en-US" sz="1800" dirty="0">
              <a:effectLst/>
              <a:latin typeface="Times New Roman" panose="02020603050405020304" pitchFamily="18" charset="0"/>
              <a:ea typeface="Times New Roman" panose="02020603050405020304" pitchFamily="18" charset="0"/>
            </a:endParaRPr>
          </a:p>
          <a:p>
            <a:pPr marL="0" indent="0">
              <a:buNone/>
            </a:pPr>
            <a:endParaRPr lang="en-US" sz="1800" dirty="0">
              <a:latin typeface="Times New Roman" panose="02020603050405020304" pitchFamily="18" charset="0"/>
              <a:ea typeface="Times New Roman" panose="02020603050405020304" pitchFamily="18" charset="0"/>
            </a:endParaRPr>
          </a:p>
          <a:p>
            <a:pPr marL="0" indent="0">
              <a:buNone/>
            </a:pPr>
            <a:endParaRPr lang="en-US" sz="1800" dirty="0">
              <a:effectLst/>
              <a:latin typeface="Times New Roman" panose="02020603050405020304" pitchFamily="18" charset="0"/>
              <a:ea typeface="Times New Roman" panose="02020603050405020304" pitchFamily="18" charset="0"/>
            </a:endParaRPr>
          </a:p>
          <a:p>
            <a:pPr marL="0" indent="0">
              <a:buNone/>
            </a:pPr>
            <a:endParaRPr lang="en-US" sz="1800" dirty="0">
              <a:latin typeface="Times New Roman" panose="02020603050405020304" pitchFamily="18" charset="0"/>
              <a:ea typeface="Times New Roman" panose="02020603050405020304" pitchFamily="18" charset="0"/>
            </a:endParaRPr>
          </a:p>
          <a:p>
            <a:pPr marL="0" indent="0">
              <a:buNone/>
            </a:pPr>
            <a:endParaRPr lang="en-US" sz="1800" dirty="0">
              <a:effectLst/>
              <a:latin typeface="Times New Roman" panose="02020603050405020304" pitchFamily="18" charset="0"/>
              <a:ea typeface="Times New Roman" panose="02020603050405020304" pitchFamily="18" charset="0"/>
            </a:endParaRPr>
          </a:p>
          <a:p>
            <a:pPr marL="0" indent="0">
              <a:buNone/>
            </a:pPr>
            <a:endParaRPr lang="en-US" sz="1800" dirty="0">
              <a:latin typeface="Times New Roman" panose="02020603050405020304" pitchFamily="18" charset="0"/>
              <a:ea typeface="Times New Roman" panose="02020603050405020304" pitchFamily="18" charset="0"/>
            </a:endParaRPr>
          </a:p>
          <a:p>
            <a:pPr marL="0" indent="0">
              <a:buNone/>
            </a:pPr>
            <a:endParaRPr lang="en-US" sz="1800" dirty="0">
              <a:effectLst/>
              <a:latin typeface="Times New Roman" panose="02020603050405020304" pitchFamily="18" charset="0"/>
              <a:ea typeface="Times New Roman" panose="02020603050405020304" pitchFamily="18" charset="0"/>
            </a:endParaRPr>
          </a:p>
        </p:txBody>
      </p:sp>
      <p:sp>
        <p:nvSpPr>
          <p:cNvPr id="4" name="Slide Number Placeholder 3">
            <a:extLst>
              <a:ext uri="{FF2B5EF4-FFF2-40B4-BE49-F238E27FC236}">
                <a16:creationId xmlns:a16="http://schemas.microsoft.com/office/drawing/2014/main" id="{F9103702-7D43-4396-90CE-1B1C542C1BEA}"/>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36</a:t>
            </a:fld>
            <a:endParaRPr lang="en-US" dirty="0">
              <a:solidFill>
                <a:srgbClr val="464646">
                  <a:lumMod val="40000"/>
                  <a:lumOff val="60000"/>
                </a:srgbClr>
              </a:solidFill>
            </a:endParaRPr>
          </a:p>
        </p:txBody>
      </p:sp>
      <p:pic>
        <p:nvPicPr>
          <p:cNvPr id="1028" name="Picture 4" descr="Image result for Questions PowerPoint Slide Meme">
            <a:extLst>
              <a:ext uri="{FF2B5EF4-FFF2-40B4-BE49-F238E27FC236}">
                <a16:creationId xmlns:a16="http://schemas.microsoft.com/office/drawing/2014/main" id="{463A58D5-6C18-4588-9DE6-E674E6F8ADB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67850" y="1417598"/>
            <a:ext cx="8056880" cy="47085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232749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BC7AD-616A-43C1-9E96-57229059C52D}"/>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3C6EF17D-4329-4DC2-93D6-9DD534E8FB3D}"/>
              </a:ext>
            </a:extLst>
          </p:cNvPr>
          <p:cNvSpPr>
            <a:spLocks noGrp="1"/>
          </p:cNvSpPr>
          <p:nvPr>
            <p:ph idx="1"/>
          </p:nvPr>
        </p:nvSpPr>
        <p:spPr>
          <a:xfrm>
            <a:off x="393895" y="1195754"/>
            <a:ext cx="11188505" cy="4930409"/>
          </a:xfrm>
        </p:spPr>
        <p:txBody>
          <a:bodyPr>
            <a:normAutofit/>
          </a:bodyPr>
          <a:lstStyle/>
          <a:p>
            <a:pPr marL="0" indent="0">
              <a:lnSpc>
                <a:spcPct val="150000"/>
              </a:lnSpc>
              <a:spcBef>
                <a:spcPts val="0"/>
              </a:spcBef>
              <a:buNone/>
            </a:pPr>
            <a:r>
              <a:rPr lang="en-US" b="1" dirty="0">
                <a:solidFill>
                  <a:srgbClr val="00B050"/>
                </a:solidFill>
                <a:latin typeface="Calibri" panose="020F0502020204030204" pitchFamily="34" charset="0"/>
              </a:rPr>
              <a:t>Next FTMP Commission Meeting</a:t>
            </a:r>
          </a:p>
          <a:p>
            <a:pPr marL="0" indent="0">
              <a:lnSpc>
                <a:spcPct val="150000"/>
              </a:lnSpc>
              <a:spcBef>
                <a:spcPts val="0"/>
              </a:spcBef>
              <a:buNone/>
            </a:pPr>
            <a:r>
              <a:rPr lang="en-US" b="0" i="0" dirty="0">
                <a:solidFill>
                  <a:srgbClr val="FF0000"/>
                </a:solidFill>
                <a:effectLst/>
                <a:latin typeface="Calibri" panose="020F0502020204030204" pitchFamily="34" charset="0"/>
              </a:rPr>
              <a:t>Wednesday, </a:t>
            </a:r>
            <a:r>
              <a:rPr lang="en-US">
                <a:solidFill>
                  <a:srgbClr val="FF0000"/>
                </a:solidFill>
                <a:latin typeface="Calibri" panose="020F0502020204030204" pitchFamily="34" charset="0"/>
              </a:rPr>
              <a:t>January 19, </a:t>
            </a:r>
            <a:r>
              <a:rPr lang="en-US" dirty="0">
                <a:solidFill>
                  <a:srgbClr val="FF0000"/>
                </a:solidFill>
                <a:latin typeface="Calibri" panose="020F0502020204030204" pitchFamily="34" charset="0"/>
              </a:rPr>
              <a:t>2022 </a:t>
            </a:r>
          </a:p>
          <a:p>
            <a:pPr marL="0" indent="0">
              <a:lnSpc>
                <a:spcPct val="150000"/>
              </a:lnSpc>
              <a:spcBef>
                <a:spcPts val="0"/>
              </a:spcBef>
              <a:buNone/>
            </a:pPr>
            <a:r>
              <a:rPr lang="en-US" dirty="0">
                <a:solidFill>
                  <a:srgbClr val="FF0000"/>
                </a:solidFill>
                <a:latin typeface="Calibri" panose="020F0502020204030204" pitchFamily="34" charset="0"/>
              </a:rPr>
              <a:t>12:00pm to 2:00pm</a:t>
            </a:r>
          </a:p>
          <a:p>
            <a:pPr marL="914400">
              <a:lnSpc>
                <a:spcPct val="150000"/>
              </a:lnSpc>
              <a:spcBef>
                <a:spcPts val="0"/>
              </a:spcBef>
            </a:pPr>
            <a:r>
              <a:rPr lang="en-US" dirty="0">
                <a:solidFill>
                  <a:srgbClr val="212121"/>
                </a:solidFill>
                <a:latin typeface="Calibri" panose="020F0502020204030204" pitchFamily="34" charset="0"/>
              </a:rPr>
              <a:t>Discuss strategies and proposals;</a:t>
            </a:r>
          </a:p>
          <a:p>
            <a:pPr marL="914400">
              <a:lnSpc>
                <a:spcPct val="150000"/>
              </a:lnSpc>
              <a:spcBef>
                <a:spcPts val="0"/>
              </a:spcBef>
            </a:pPr>
            <a:r>
              <a:rPr lang="en-US" dirty="0">
                <a:solidFill>
                  <a:srgbClr val="212121"/>
                </a:solidFill>
                <a:latin typeface="Calibri" panose="020F0502020204030204" pitchFamily="34" charset="0"/>
              </a:rPr>
              <a:t>Consider adoption of other states’ strategies.</a:t>
            </a:r>
          </a:p>
        </p:txBody>
      </p:sp>
      <p:sp>
        <p:nvSpPr>
          <p:cNvPr id="4" name="Slide Number Placeholder 3">
            <a:extLst>
              <a:ext uri="{FF2B5EF4-FFF2-40B4-BE49-F238E27FC236}">
                <a16:creationId xmlns:a16="http://schemas.microsoft.com/office/drawing/2014/main" id="{A249A92F-7433-4D77-A676-92A8ACB8C0EA}"/>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37</a:t>
            </a:fld>
            <a:endParaRPr lang="en-US" dirty="0">
              <a:solidFill>
                <a:srgbClr val="464646">
                  <a:lumMod val="40000"/>
                  <a:lumOff val="60000"/>
                </a:srgbClr>
              </a:solidFill>
            </a:endParaRPr>
          </a:p>
        </p:txBody>
      </p:sp>
    </p:spTree>
    <p:extLst>
      <p:ext uri="{BB962C8B-B14F-4D97-AF65-F5344CB8AC3E}">
        <p14:creationId xmlns:p14="http://schemas.microsoft.com/office/powerpoint/2010/main" val="41732753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BC7AD-616A-43C1-9E96-57229059C52D}"/>
              </a:ext>
            </a:extLst>
          </p:cNvPr>
          <p:cNvSpPr>
            <a:spLocks noGrp="1"/>
          </p:cNvSpPr>
          <p:nvPr>
            <p:ph type="title"/>
          </p:nvPr>
        </p:nvSpPr>
        <p:spPr/>
        <p:txBody>
          <a:bodyPr/>
          <a:lstStyle/>
          <a:p>
            <a:r>
              <a:rPr lang="en-US" dirty="0"/>
              <a:t>Adjournment</a:t>
            </a:r>
          </a:p>
        </p:txBody>
      </p:sp>
      <p:sp>
        <p:nvSpPr>
          <p:cNvPr id="3" name="Content Placeholder 2">
            <a:extLst>
              <a:ext uri="{FF2B5EF4-FFF2-40B4-BE49-F238E27FC236}">
                <a16:creationId xmlns:a16="http://schemas.microsoft.com/office/drawing/2014/main" id="{3C6EF17D-4329-4DC2-93D6-9DD534E8FB3D}"/>
              </a:ext>
            </a:extLst>
          </p:cNvPr>
          <p:cNvSpPr>
            <a:spLocks noGrp="1"/>
          </p:cNvSpPr>
          <p:nvPr>
            <p:ph idx="1"/>
          </p:nvPr>
        </p:nvSpPr>
        <p:spPr>
          <a:xfrm>
            <a:off x="393895" y="1195754"/>
            <a:ext cx="11188505" cy="4930409"/>
          </a:xfrm>
        </p:spPr>
        <p:txBody>
          <a:bodyPr>
            <a:normAutofit/>
          </a:bodyPr>
          <a:lstStyle/>
          <a:p>
            <a:pPr marL="0" indent="0" algn="ctr">
              <a:buNone/>
            </a:pPr>
            <a:endParaRPr lang="en-US" sz="2400" dirty="0"/>
          </a:p>
          <a:p>
            <a:pPr marL="0" indent="0" algn="ctr">
              <a:buNone/>
            </a:pPr>
            <a:endParaRPr lang="en-US" sz="2400" dirty="0"/>
          </a:p>
          <a:p>
            <a:pPr marL="0" indent="0" algn="ctr">
              <a:buNone/>
            </a:pPr>
            <a:endParaRPr lang="en-US" sz="2400" dirty="0"/>
          </a:p>
          <a:p>
            <a:pPr marL="0" indent="0" algn="ctr">
              <a:buNone/>
            </a:pPr>
            <a:r>
              <a:rPr lang="en-US" sz="8800" dirty="0"/>
              <a:t>Thank You</a:t>
            </a:r>
          </a:p>
        </p:txBody>
      </p:sp>
      <p:sp>
        <p:nvSpPr>
          <p:cNvPr id="4" name="Slide Number Placeholder 3">
            <a:extLst>
              <a:ext uri="{FF2B5EF4-FFF2-40B4-BE49-F238E27FC236}">
                <a16:creationId xmlns:a16="http://schemas.microsoft.com/office/drawing/2014/main" id="{BB2E6922-8692-437B-95E2-E7D11F66D8B4}"/>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38</a:t>
            </a:fld>
            <a:endParaRPr lang="en-US" dirty="0">
              <a:solidFill>
                <a:srgbClr val="464646">
                  <a:lumMod val="40000"/>
                  <a:lumOff val="60000"/>
                </a:srgbClr>
              </a:solidFill>
            </a:endParaRPr>
          </a:p>
        </p:txBody>
      </p:sp>
    </p:spTree>
    <p:extLst>
      <p:ext uri="{BB962C8B-B14F-4D97-AF65-F5344CB8AC3E}">
        <p14:creationId xmlns:p14="http://schemas.microsoft.com/office/powerpoint/2010/main" val="612837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BC7AD-616A-43C1-9E96-57229059C52D}"/>
              </a:ext>
            </a:extLst>
          </p:cNvPr>
          <p:cNvSpPr>
            <a:spLocks noGrp="1"/>
          </p:cNvSpPr>
          <p:nvPr>
            <p:ph type="title"/>
          </p:nvPr>
        </p:nvSpPr>
        <p:spPr/>
        <p:txBody>
          <a:bodyPr/>
          <a:lstStyle/>
          <a:p>
            <a:r>
              <a:rPr lang="en-US" dirty="0"/>
              <a:t>Commission Timeline</a:t>
            </a:r>
          </a:p>
        </p:txBody>
      </p:sp>
      <p:sp>
        <p:nvSpPr>
          <p:cNvPr id="3" name="Content Placeholder 2">
            <a:extLst>
              <a:ext uri="{FF2B5EF4-FFF2-40B4-BE49-F238E27FC236}">
                <a16:creationId xmlns:a16="http://schemas.microsoft.com/office/drawing/2014/main" id="{3C6EF17D-4329-4DC2-93D6-9DD534E8FB3D}"/>
              </a:ext>
            </a:extLst>
          </p:cNvPr>
          <p:cNvSpPr>
            <a:spLocks noGrp="1"/>
          </p:cNvSpPr>
          <p:nvPr>
            <p:ph idx="1"/>
          </p:nvPr>
        </p:nvSpPr>
        <p:spPr>
          <a:xfrm>
            <a:off x="393895" y="1195754"/>
            <a:ext cx="11188505" cy="4930409"/>
          </a:xfrm>
        </p:spPr>
        <p:txBody>
          <a:bodyPr>
            <a:normAutofit/>
          </a:bodyPr>
          <a:lstStyle/>
          <a:p>
            <a:pPr marL="0" indent="0">
              <a:lnSpc>
                <a:spcPct val="150000"/>
              </a:lnSpc>
              <a:spcBef>
                <a:spcPts val="0"/>
              </a:spcBef>
              <a:buNone/>
            </a:pPr>
            <a:r>
              <a:rPr lang="en-US" sz="2200" b="0" i="0" dirty="0">
                <a:solidFill>
                  <a:srgbClr val="FF0000"/>
                </a:solidFill>
                <a:effectLst/>
                <a:latin typeface="Calibri" panose="020F0502020204030204" pitchFamily="34" charset="0"/>
              </a:rPr>
              <a:t>Meeting #1 – </a:t>
            </a:r>
            <a:r>
              <a:rPr lang="en-US" sz="2200" dirty="0">
                <a:solidFill>
                  <a:srgbClr val="FF0000"/>
                </a:solidFill>
                <a:latin typeface="Calibri" panose="020F0502020204030204" pitchFamily="34" charset="0"/>
              </a:rPr>
              <a:t>September 20, 2021 – Commission introduction</a:t>
            </a:r>
          </a:p>
          <a:p>
            <a:pPr marL="0" indent="0">
              <a:lnSpc>
                <a:spcPct val="150000"/>
              </a:lnSpc>
              <a:spcBef>
                <a:spcPts val="0"/>
              </a:spcBef>
              <a:buNone/>
            </a:pPr>
            <a:r>
              <a:rPr lang="en-US" sz="2200" b="0" i="0" dirty="0">
                <a:solidFill>
                  <a:srgbClr val="FF0000"/>
                </a:solidFill>
                <a:effectLst/>
                <a:latin typeface="Calibri" panose="020F0502020204030204" pitchFamily="34" charset="0"/>
              </a:rPr>
              <a:t>Meeting #2 – </a:t>
            </a:r>
            <a:r>
              <a:rPr lang="en-US" sz="2200" dirty="0">
                <a:solidFill>
                  <a:srgbClr val="FF0000"/>
                </a:solidFill>
                <a:latin typeface="Calibri" panose="020F0502020204030204" pitchFamily="34" charset="0"/>
              </a:rPr>
              <a:t>October 20, 2021 – Identify barriers</a:t>
            </a:r>
          </a:p>
          <a:p>
            <a:pPr marL="0" indent="0">
              <a:lnSpc>
                <a:spcPct val="150000"/>
              </a:lnSpc>
              <a:spcBef>
                <a:spcPts val="0"/>
              </a:spcBef>
              <a:buNone/>
            </a:pPr>
            <a:r>
              <a:rPr lang="en-US" sz="2200" b="0" i="0" dirty="0">
                <a:solidFill>
                  <a:srgbClr val="00B050"/>
                </a:solidFill>
                <a:effectLst/>
                <a:latin typeface="Calibri" panose="020F0502020204030204" pitchFamily="34" charset="0"/>
              </a:rPr>
              <a:t>Meeting #3 – </a:t>
            </a:r>
            <a:r>
              <a:rPr lang="en-US" sz="2200" dirty="0">
                <a:solidFill>
                  <a:srgbClr val="00B050"/>
                </a:solidFill>
                <a:latin typeface="Calibri" panose="020F0502020204030204" pitchFamily="34" charset="0"/>
              </a:rPr>
              <a:t>December 10, 2021 – Compare other states</a:t>
            </a:r>
          </a:p>
          <a:p>
            <a:pPr marL="0" indent="0">
              <a:lnSpc>
                <a:spcPct val="150000"/>
              </a:lnSpc>
              <a:spcBef>
                <a:spcPts val="0"/>
              </a:spcBef>
              <a:buNone/>
            </a:pPr>
            <a:r>
              <a:rPr lang="en-US" sz="2200" b="0" i="0" dirty="0">
                <a:solidFill>
                  <a:srgbClr val="212121"/>
                </a:solidFill>
                <a:effectLst/>
                <a:latin typeface="Calibri" panose="020F0502020204030204" pitchFamily="34" charset="0"/>
              </a:rPr>
              <a:t>Meeting #4 – </a:t>
            </a:r>
            <a:r>
              <a:rPr lang="en-US" sz="2200" dirty="0">
                <a:solidFill>
                  <a:srgbClr val="212121"/>
                </a:solidFill>
                <a:latin typeface="Calibri" panose="020F0502020204030204" pitchFamily="34" charset="0"/>
              </a:rPr>
              <a:t>January 19, 2022 – Discuss strategies</a:t>
            </a:r>
          </a:p>
          <a:p>
            <a:pPr marL="0" indent="0">
              <a:lnSpc>
                <a:spcPct val="150000"/>
              </a:lnSpc>
              <a:spcBef>
                <a:spcPts val="0"/>
              </a:spcBef>
              <a:buNone/>
            </a:pPr>
            <a:r>
              <a:rPr lang="en-US" sz="2200" b="0" i="0" dirty="0">
                <a:solidFill>
                  <a:srgbClr val="212121"/>
                </a:solidFill>
                <a:effectLst/>
                <a:latin typeface="Calibri" panose="020F0502020204030204" pitchFamily="34" charset="0"/>
              </a:rPr>
              <a:t>Meeting #5 – </a:t>
            </a:r>
            <a:r>
              <a:rPr lang="en-US" sz="2200" dirty="0">
                <a:solidFill>
                  <a:srgbClr val="212121"/>
                </a:solidFill>
                <a:latin typeface="Calibri" panose="020F0502020204030204" pitchFamily="34" charset="0"/>
              </a:rPr>
              <a:t>February 16, 2022 – Develop recommendations</a:t>
            </a:r>
          </a:p>
          <a:p>
            <a:pPr marL="0" indent="0">
              <a:lnSpc>
                <a:spcPct val="150000"/>
              </a:lnSpc>
              <a:spcBef>
                <a:spcPts val="0"/>
              </a:spcBef>
              <a:buNone/>
            </a:pPr>
            <a:r>
              <a:rPr lang="en-US" sz="2200" b="0" i="0" dirty="0">
                <a:solidFill>
                  <a:srgbClr val="212121"/>
                </a:solidFill>
                <a:effectLst/>
                <a:latin typeface="Calibri" panose="020F0502020204030204" pitchFamily="34" charset="0"/>
              </a:rPr>
              <a:t>Meeting #6 – </a:t>
            </a:r>
            <a:r>
              <a:rPr lang="en-US" sz="2200" dirty="0">
                <a:solidFill>
                  <a:srgbClr val="212121"/>
                </a:solidFill>
                <a:latin typeface="Calibri" panose="020F0502020204030204" pitchFamily="34" charset="0"/>
              </a:rPr>
              <a:t>March 16, 2022 – Finalize draft report</a:t>
            </a:r>
          </a:p>
        </p:txBody>
      </p:sp>
      <p:sp>
        <p:nvSpPr>
          <p:cNvPr id="4" name="Slide Number Placeholder 3">
            <a:extLst>
              <a:ext uri="{FF2B5EF4-FFF2-40B4-BE49-F238E27FC236}">
                <a16:creationId xmlns:a16="http://schemas.microsoft.com/office/drawing/2014/main" id="{A249A92F-7433-4D77-A676-92A8ACB8C0EA}"/>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4</a:t>
            </a:fld>
            <a:endParaRPr lang="en-US" dirty="0">
              <a:solidFill>
                <a:srgbClr val="464646">
                  <a:lumMod val="40000"/>
                  <a:lumOff val="60000"/>
                </a:srgbClr>
              </a:solidFill>
            </a:endParaRPr>
          </a:p>
        </p:txBody>
      </p:sp>
      <p:pic>
        <p:nvPicPr>
          <p:cNvPr id="8" name="Picture 7">
            <a:extLst>
              <a:ext uri="{FF2B5EF4-FFF2-40B4-BE49-F238E27FC236}">
                <a16:creationId xmlns:a16="http://schemas.microsoft.com/office/drawing/2014/main" id="{59E739C9-3918-41E2-ABA9-87D3F0137495}"/>
              </a:ext>
            </a:extLst>
          </p:cNvPr>
          <p:cNvPicPr>
            <a:picLocks noChangeAspect="1"/>
          </p:cNvPicPr>
          <p:nvPr/>
        </p:nvPicPr>
        <p:blipFill>
          <a:blip r:embed="rId3"/>
          <a:stretch>
            <a:fillRect/>
          </a:stretch>
        </p:blipFill>
        <p:spPr>
          <a:xfrm>
            <a:off x="609600" y="4449228"/>
            <a:ext cx="10774166" cy="1657350"/>
          </a:xfrm>
          <a:prstGeom prst="rect">
            <a:avLst/>
          </a:prstGeom>
        </p:spPr>
      </p:pic>
    </p:spTree>
    <p:extLst>
      <p:ext uri="{BB962C8B-B14F-4D97-AF65-F5344CB8AC3E}">
        <p14:creationId xmlns:p14="http://schemas.microsoft.com/office/powerpoint/2010/main" val="3334709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BC7AD-616A-43C1-9E96-57229059C52D}"/>
              </a:ext>
            </a:extLst>
          </p:cNvPr>
          <p:cNvSpPr>
            <a:spLocks noGrp="1"/>
          </p:cNvSpPr>
          <p:nvPr>
            <p:ph type="title"/>
          </p:nvPr>
        </p:nvSpPr>
        <p:spPr/>
        <p:txBody>
          <a:bodyPr/>
          <a:lstStyle/>
          <a:p>
            <a:r>
              <a:rPr lang="en-US" dirty="0"/>
              <a:t>Commission Deliverable</a:t>
            </a:r>
          </a:p>
        </p:txBody>
      </p:sp>
      <p:sp>
        <p:nvSpPr>
          <p:cNvPr id="3" name="Content Placeholder 2">
            <a:extLst>
              <a:ext uri="{FF2B5EF4-FFF2-40B4-BE49-F238E27FC236}">
                <a16:creationId xmlns:a16="http://schemas.microsoft.com/office/drawing/2014/main" id="{3C6EF17D-4329-4DC2-93D6-9DD534E8FB3D}"/>
              </a:ext>
            </a:extLst>
          </p:cNvPr>
          <p:cNvSpPr>
            <a:spLocks noGrp="1"/>
          </p:cNvSpPr>
          <p:nvPr>
            <p:ph idx="1"/>
          </p:nvPr>
        </p:nvSpPr>
        <p:spPr>
          <a:xfrm>
            <a:off x="393895" y="1195754"/>
            <a:ext cx="11188505" cy="4930409"/>
          </a:xfrm>
          <a:ln>
            <a:solidFill>
              <a:srgbClr val="FFFFFF"/>
            </a:solidFill>
          </a:ln>
        </p:spPr>
        <p:txBody>
          <a:bodyPr>
            <a:normAutofit lnSpcReduction="10000"/>
          </a:bodyPr>
          <a:lstStyle/>
          <a:p>
            <a:pPr marL="0" indent="0">
              <a:lnSpc>
                <a:spcPct val="150000"/>
              </a:lnSpc>
              <a:spcBef>
                <a:spcPts val="0"/>
              </a:spcBef>
              <a:buNone/>
            </a:pPr>
            <a:r>
              <a:rPr lang="en-US" sz="2800" dirty="0"/>
              <a:t>Pursuant to section 102 of chapter 41 of the acts 2019 (FY20 Budget) </a:t>
            </a:r>
          </a:p>
          <a:p>
            <a:pPr>
              <a:lnSpc>
                <a:spcPct val="115000"/>
              </a:lnSpc>
              <a:spcBef>
                <a:spcPts val="0"/>
              </a:spcBef>
            </a:pPr>
            <a:endParaRPr lang="en-US" sz="2800" b="1" dirty="0">
              <a:effectLst/>
              <a:ea typeface="Times New Roman" panose="02020603050405020304" pitchFamily="18" charset="0"/>
              <a:cs typeface="Times New Roman" panose="02020603050405020304" pitchFamily="18" charset="0"/>
            </a:endParaRPr>
          </a:p>
          <a:p>
            <a:pPr>
              <a:lnSpc>
                <a:spcPct val="115000"/>
              </a:lnSpc>
              <a:spcBef>
                <a:spcPts val="0"/>
              </a:spcBef>
            </a:pPr>
            <a:r>
              <a:rPr lang="en-US" sz="2800" b="1" dirty="0">
                <a:effectLst/>
                <a:ea typeface="Times New Roman" panose="02020603050405020304" pitchFamily="18" charset="0"/>
                <a:cs typeface="Times New Roman" panose="02020603050405020304" pitchFamily="18" charset="0"/>
              </a:rPr>
              <a:t>The commission must </a:t>
            </a:r>
            <a:r>
              <a:rPr lang="en-US" sz="2800" b="1" dirty="0">
                <a:effectLst/>
                <a:ea typeface="Times New Roman" panose="02020603050405020304" pitchFamily="18" charset="0"/>
              </a:rPr>
              <a:t>submit a report </a:t>
            </a:r>
            <a:r>
              <a:rPr lang="en-US" sz="2800" dirty="0">
                <a:effectLst/>
                <a:ea typeface="Times New Roman" panose="02020603050405020304" pitchFamily="18" charset="0"/>
              </a:rPr>
              <a:t>containing</a:t>
            </a:r>
            <a:r>
              <a:rPr lang="en-US" sz="2800" b="1" dirty="0">
                <a:effectLst/>
                <a:ea typeface="Times New Roman" panose="02020603050405020304" pitchFamily="18" charset="0"/>
              </a:rPr>
              <a:t> </a:t>
            </a:r>
            <a:r>
              <a:rPr lang="en-US" sz="2800" dirty="0">
                <a:effectLst/>
                <a:ea typeface="Times New Roman" panose="02020603050405020304" pitchFamily="18" charset="0"/>
              </a:rPr>
              <a:t>its recommendations, including:</a:t>
            </a:r>
          </a:p>
          <a:p>
            <a:pPr lvl="1">
              <a:lnSpc>
                <a:spcPct val="115000"/>
              </a:lnSpc>
              <a:spcBef>
                <a:spcPts val="0"/>
              </a:spcBef>
            </a:pPr>
            <a:r>
              <a:rPr lang="en-US" dirty="0">
                <a:effectLst/>
                <a:ea typeface="Times New Roman" panose="02020603050405020304" pitchFamily="18" charset="0"/>
              </a:rPr>
              <a:t>drafts of proposed legislation to carry out its recommendations; and</a:t>
            </a:r>
          </a:p>
          <a:p>
            <a:pPr lvl="1">
              <a:lnSpc>
                <a:spcPct val="115000"/>
              </a:lnSpc>
              <a:spcBef>
                <a:spcPts val="0"/>
              </a:spcBef>
            </a:pPr>
            <a:r>
              <a:rPr lang="en-US" dirty="0">
                <a:solidFill>
                  <a:srgbClr val="000000"/>
                </a:solidFill>
                <a:effectLst/>
                <a:ea typeface="Times New Roman" panose="02020603050405020304" pitchFamily="18" charset="0"/>
                <a:cs typeface="Times New Roman" panose="02020603050405020304" pitchFamily="18" charset="0"/>
              </a:rPr>
              <a:t>guidelines for full and conditional licensing of foreign-trained medical professionals.</a:t>
            </a:r>
          </a:p>
          <a:p>
            <a:pPr>
              <a:lnSpc>
                <a:spcPct val="115000"/>
              </a:lnSpc>
              <a:spcBef>
                <a:spcPts val="0"/>
              </a:spcBef>
            </a:pPr>
            <a:endParaRPr lang="en-US" sz="2800" b="1" dirty="0">
              <a:ea typeface="Times New Roman" panose="02020603050405020304" pitchFamily="18" charset="0"/>
              <a:cs typeface="Times New Roman" panose="02020603050405020304" pitchFamily="18" charset="0"/>
            </a:endParaRPr>
          </a:p>
          <a:p>
            <a:pPr>
              <a:lnSpc>
                <a:spcPct val="115000"/>
              </a:lnSpc>
              <a:spcBef>
                <a:spcPts val="0"/>
              </a:spcBef>
            </a:pPr>
            <a:r>
              <a:rPr lang="en-US" sz="2800" b="1" dirty="0">
                <a:ea typeface="Times New Roman" panose="02020603050405020304" pitchFamily="18" charset="0"/>
                <a:cs typeface="Times New Roman" panose="02020603050405020304" pitchFamily="18" charset="0"/>
              </a:rPr>
              <a:t>The report must be filed </a:t>
            </a:r>
            <a:r>
              <a:rPr lang="en-US" sz="2800" b="1" dirty="0">
                <a:effectLst/>
                <a:ea typeface="Times New Roman" panose="02020603050405020304" pitchFamily="18" charset="0"/>
              </a:rPr>
              <a:t>with the house and senate clerks and the joint committee on public health no later than April 1, 2022.</a:t>
            </a:r>
            <a:endParaRPr lang="en-US" sz="2800" b="1" dirty="0">
              <a:latin typeface="Calibri" panose="020F0502020204030204" pitchFamily="34" charset="0"/>
            </a:endParaRPr>
          </a:p>
        </p:txBody>
      </p:sp>
      <p:sp>
        <p:nvSpPr>
          <p:cNvPr id="4" name="Slide Number Placeholder 3">
            <a:extLst>
              <a:ext uri="{FF2B5EF4-FFF2-40B4-BE49-F238E27FC236}">
                <a16:creationId xmlns:a16="http://schemas.microsoft.com/office/drawing/2014/main" id="{A249A92F-7433-4D77-A676-92A8ACB8C0EA}"/>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5</a:t>
            </a:fld>
            <a:endParaRPr lang="en-US" dirty="0">
              <a:solidFill>
                <a:srgbClr val="464646">
                  <a:lumMod val="40000"/>
                  <a:lumOff val="60000"/>
                </a:srgbClr>
              </a:solidFill>
            </a:endParaRPr>
          </a:p>
        </p:txBody>
      </p:sp>
    </p:spTree>
    <p:extLst>
      <p:ext uri="{BB962C8B-B14F-4D97-AF65-F5344CB8AC3E}">
        <p14:creationId xmlns:p14="http://schemas.microsoft.com/office/powerpoint/2010/main" val="2412612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D3A573D-F9B7-4671-B3B2-51A0E86FEBCF}"/>
              </a:ext>
            </a:extLst>
          </p:cNvPr>
          <p:cNvSpPr>
            <a:spLocks noGrp="1"/>
          </p:cNvSpPr>
          <p:nvPr>
            <p:ph type="title"/>
          </p:nvPr>
        </p:nvSpPr>
        <p:spPr/>
        <p:txBody>
          <a:bodyPr>
            <a:normAutofit/>
          </a:bodyPr>
          <a:lstStyle/>
          <a:p>
            <a:endParaRPr lang="en-US" sz="4000" dirty="0"/>
          </a:p>
        </p:txBody>
      </p:sp>
      <p:sp>
        <p:nvSpPr>
          <p:cNvPr id="6" name="Content Placeholder 5">
            <a:extLst>
              <a:ext uri="{FF2B5EF4-FFF2-40B4-BE49-F238E27FC236}">
                <a16:creationId xmlns:a16="http://schemas.microsoft.com/office/drawing/2014/main" id="{8EAEC366-6D25-47D0-BCE6-C88CBD56C6F4}"/>
              </a:ext>
            </a:extLst>
          </p:cNvPr>
          <p:cNvSpPr>
            <a:spLocks noGrp="1"/>
          </p:cNvSpPr>
          <p:nvPr>
            <p:ph idx="1"/>
          </p:nvPr>
        </p:nvSpPr>
        <p:spPr>
          <a:xfrm>
            <a:off x="609600" y="3429000"/>
            <a:ext cx="10972800" cy="2697163"/>
          </a:xfrm>
        </p:spPr>
        <p:txBody>
          <a:bodyPr/>
          <a:lstStyle/>
          <a:p>
            <a:pPr marL="0" indent="0">
              <a:buNone/>
            </a:pPr>
            <a:br>
              <a:rPr lang="en-US" sz="1800" dirty="0">
                <a:effectLst/>
                <a:latin typeface="Times New Roman" panose="02020603050405020304" pitchFamily="18" charset="0"/>
                <a:ea typeface="Times New Roman" panose="02020603050405020304" pitchFamily="18" charset="0"/>
              </a:rPr>
            </a:br>
            <a:endParaRPr lang="en-US" sz="1800" dirty="0">
              <a:effectLst/>
              <a:latin typeface="Times New Roman" panose="02020603050405020304" pitchFamily="18" charset="0"/>
              <a:ea typeface="Times New Roman" panose="02020603050405020304" pitchFamily="18" charset="0"/>
            </a:endParaRPr>
          </a:p>
          <a:p>
            <a:pPr marL="0" indent="0">
              <a:buNone/>
            </a:pPr>
            <a:endParaRPr lang="en-US" sz="1800" dirty="0">
              <a:latin typeface="Times New Roman" panose="02020603050405020304" pitchFamily="18" charset="0"/>
              <a:ea typeface="Times New Roman" panose="02020603050405020304" pitchFamily="18" charset="0"/>
            </a:endParaRPr>
          </a:p>
          <a:p>
            <a:pPr marL="0" indent="0">
              <a:buNone/>
            </a:pPr>
            <a:endParaRPr lang="en-US" sz="1800" dirty="0">
              <a:effectLst/>
              <a:latin typeface="Times New Roman" panose="02020603050405020304" pitchFamily="18" charset="0"/>
              <a:ea typeface="Times New Roman" panose="02020603050405020304" pitchFamily="18" charset="0"/>
            </a:endParaRPr>
          </a:p>
          <a:p>
            <a:pPr marL="0" indent="0">
              <a:buNone/>
            </a:pPr>
            <a:endParaRPr lang="en-US" sz="1800" dirty="0">
              <a:latin typeface="Times New Roman" panose="02020603050405020304" pitchFamily="18" charset="0"/>
              <a:ea typeface="Times New Roman" panose="02020603050405020304" pitchFamily="18" charset="0"/>
            </a:endParaRPr>
          </a:p>
          <a:p>
            <a:pPr marL="0" indent="0">
              <a:buNone/>
            </a:pPr>
            <a:endParaRPr lang="en-US" sz="1800" dirty="0">
              <a:effectLst/>
              <a:latin typeface="Times New Roman" panose="02020603050405020304" pitchFamily="18" charset="0"/>
              <a:ea typeface="Times New Roman" panose="02020603050405020304" pitchFamily="18" charset="0"/>
            </a:endParaRPr>
          </a:p>
          <a:p>
            <a:pPr marL="0" indent="0">
              <a:buNone/>
            </a:pPr>
            <a:endParaRPr lang="en-US" sz="1800" dirty="0">
              <a:latin typeface="Times New Roman" panose="02020603050405020304" pitchFamily="18" charset="0"/>
              <a:ea typeface="Times New Roman" panose="02020603050405020304" pitchFamily="18" charset="0"/>
            </a:endParaRPr>
          </a:p>
          <a:p>
            <a:pPr marL="0" indent="0">
              <a:buNone/>
            </a:pPr>
            <a:endParaRPr lang="en-US" sz="1800" dirty="0">
              <a:effectLst/>
              <a:latin typeface="Times New Roman" panose="02020603050405020304" pitchFamily="18" charset="0"/>
              <a:ea typeface="Times New Roman" panose="02020603050405020304" pitchFamily="18" charset="0"/>
            </a:endParaRPr>
          </a:p>
        </p:txBody>
      </p:sp>
      <p:sp>
        <p:nvSpPr>
          <p:cNvPr id="4" name="Slide Number Placeholder 3">
            <a:extLst>
              <a:ext uri="{FF2B5EF4-FFF2-40B4-BE49-F238E27FC236}">
                <a16:creationId xmlns:a16="http://schemas.microsoft.com/office/drawing/2014/main" id="{F9103702-7D43-4396-90CE-1B1C542C1BEA}"/>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6</a:t>
            </a:fld>
            <a:endParaRPr lang="en-US" dirty="0">
              <a:solidFill>
                <a:srgbClr val="464646">
                  <a:lumMod val="40000"/>
                  <a:lumOff val="60000"/>
                </a:srgbClr>
              </a:solidFill>
            </a:endParaRPr>
          </a:p>
        </p:txBody>
      </p:sp>
      <p:pic>
        <p:nvPicPr>
          <p:cNvPr id="12" name="image3.png">
            <a:extLst>
              <a:ext uri="{FF2B5EF4-FFF2-40B4-BE49-F238E27FC236}">
                <a16:creationId xmlns:a16="http://schemas.microsoft.com/office/drawing/2014/main" id="{3C036E1B-875F-478B-A0CB-6A5315C3C2ED}"/>
              </a:ext>
            </a:extLst>
          </p:cNvPr>
          <p:cNvPicPr/>
          <p:nvPr/>
        </p:nvPicPr>
        <p:blipFill>
          <a:blip r:embed="rId3"/>
          <a:srcRect/>
          <a:stretch>
            <a:fillRect/>
          </a:stretch>
        </p:blipFill>
        <p:spPr>
          <a:xfrm>
            <a:off x="6888480" y="4637190"/>
            <a:ext cx="4315968" cy="1321054"/>
          </a:xfrm>
          <a:prstGeom prst="rect">
            <a:avLst/>
          </a:prstGeom>
          <a:ln/>
        </p:spPr>
      </p:pic>
      <p:sp>
        <p:nvSpPr>
          <p:cNvPr id="14" name="TextBox 13">
            <a:extLst>
              <a:ext uri="{FF2B5EF4-FFF2-40B4-BE49-F238E27FC236}">
                <a16:creationId xmlns:a16="http://schemas.microsoft.com/office/drawing/2014/main" id="{0DA4164F-E739-463F-B27E-4B061B9E7E9B}"/>
              </a:ext>
            </a:extLst>
          </p:cNvPr>
          <p:cNvSpPr txBox="1"/>
          <p:nvPr/>
        </p:nvSpPr>
        <p:spPr>
          <a:xfrm>
            <a:off x="1202422" y="3532202"/>
            <a:ext cx="10989578" cy="1323439"/>
          </a:xfrm>
          <a:prstGeom prst="rect">
            <a:avLst/>
          </a:prstGeom>
          <a:noFill/>
        </p:spPr>
        <p:txBody>
          <a:bodyPr wrap="square">
            <a:spAutoFit/>
          </a:bodyPr>
          <a:lstStyle/>
          <a:p>
            <a:pPr marR="0" lvl="0">
              <a:spcBef>
                <a:spcPts val="0"/>
              </a:spcBef>
              <a:spcAft>
                <a:spcPts val="0"/>
              </a:spcAft>
            </a:pPr>
            <a:r>
              <a:rPr lang="en-US" sz="2000" dirty="0">
                <a:effectLst/>
                <a:ea typeface="Times New Roman" panose="02020603050405020304" pitchFamily="18" charset="0"/>
              </a:rPr>
              <a:t>José Ramón Fernández-Peña, MD, MPA </a:t>
            </a:r>
          </a:p>
          <a:p>
            <a:pPr marL="457200" marR="0" lvl="0">
              <a:spcBef>
                <a:spcPts val="0"/>
              </a:spcBef>
              <a:spcAft>
                <a:spcPts val="0"/>
              </a:spcAft>
            </a:pPr>
            <a:r>
              <a:rPr lang="en-US" sz="2000" dirty="0">
                <a:effectLst/>
                <a:ea typeface="Times New Roman" panose="02020603050405020304" pitchFamily="18" charset="0"/>
              </a:rPr>
              <a:t>Director, Health Professions Advising, Northwestern University</a:t>
            </a:r>
          </a:p>
          <a:p>
            <a:pPr marL="457200" marR="0" lvl="0">
              <a:spcBef>
                <a:spcPts val="0"/>
              </a:spcBef>
              <a:spcAft>
                <a:spcPts val="0"/>
              </a:spcAft>
            </a:pPr>
            <a:r>
              <a:rPr lang="en-US" sz="2000" dirty="0">
                <a:effectLst/>
                <a:ea typeface="Times New Roman" panose="02020603050405020304" pitchFamily="18" charset="0"/>
              </a:rPr>
              <a:t>Immediate Past President, American Public Health Association</a:t>
            </a:r>
          </a:p>
          <a:p>
            <a:pPr marL="457200" marR="0" lvl="0">
              <a:spcBef>
                <a:spcPts val="0"/>
              </a:spcBef>
              <a:spcAft>
                <a:spcPts val="1200"/>
              </a:spcAft>
            </a:pPr>
            <a:r>
              <a:rPr lang="en-US" sz="2000" dirty="0">
                <a:effectLst/>
                <a:ea typeface="Times New Roman" panose="02020603050405020304" pitchFamily="18" charset="0"/>
              </a:rPr>
              <a:t>Executive Director, Welcome Back Initiative</a:t>
            </a:r>
          </a:p>
        </p:txBody>
      </p:sp>
      <p:sp>
        <p:nvSpPr>
          <p:cNvPr id="16" name="TextBox 15">
            <a:extLst>
              <a:ext uri="{FF2B5EF4-FFF2-40B4-BE49-F238E27FC236}">
                <a16:creationId xmlns:a16="http://schemas.microsoft.com/office/drawing/2014/main" id="{5AAFBD35-C8CE-4852-A461-2B9934A9B5EC}"/>
              </a:ext>
            </a:extLst>
          </p:cNvPr>
          <p:cNvSpPr txBox="1"/>
          <p:nvPr/>
        </p:nvSpPr>
        <p:spPr>
          <a:xfrm>
            <a:off x="1131302" y="1323458"/>
            <a:ext cx="9252218" cy="1938992"/>
          </a:xfrm>
          <a:prstGeom prst="rect">
            <a:avLst/>
          </a:prstGeom>
          <a:noFill/>
        </p:spPr>
        <p:txBody>
          <a:bodyPr wrap="square">
            <a:spAutoFit/>
          </a:bodyPr>
          <a:lstStyle/>
          <a:p>
            <a:r>
              <a:rPr lang="en" sz="4000" b="1" dirty="0">
                <a:cs typeface="Times New Roman" panose="02020603050405020304" pitchFamily="18" charset="0"/>
              </a:rPr>
              <a:t>Barriers to Practice for Foreign-Trained Medical Professionals in Massachusetts: </a:t>
            </a:r>
            <a:br>
              <a:rPr lang="en" sz="4000" b="1" dirty="0">
                <a:cs typeface="Times New Roman" panose="02020603050405020304" pitchFamily="18" charset="0"/>
              </a:rPr>
            </a:br>
            <a:r>
              <a:rPr lang="en" sz="4000" b="1" dirty="0">
                <a:cs typeface="Times New Roman" panose="02020603050405020304" pitchFamily="18" charset="0"/>
              </a:rPr>
              <a:t>Policy and Program Solutions</a:t>
            </a:r>
            <a:endParaRPr lang="en-US" sz="4000" b="1" dirty="0">
              <a:cs typeface="Times New Roman" panose="02020603050405020304" pitchFamily="18" charset="0"/>
            </a:endParaRPr>
          </a:p>
        </p:txBody>
      </p:sp>
    </p:spTree>
    <p:extLst>
      <p:ext uri="{BB962C8B-B14F-4D97-AF65-F5344CB8AC3E}">
        <p14:creationId xmlns:p14="http://schemas.microsoft.com/office/powerpoint/2010/main" val="502800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638BC-3168-4E36-9F84-FCB3642F5396}"/>
              </a:ext>
            </a:extLst>
          </p:cNvPr>
          <p:cNvSpPr>
            <a:spLocks noGrp="1"/>
          </p:cNvSpPr>
          <p:nvPr>
            <p:ph type="title"/>
          </p:nvPr>
        </p:nvSpPr>
        <p:spPr/>
        <p:txBody>
          <a:bodyPr>
            <a:noAutofit/>
          </a:bodyPr>
          <a:lstStyle/>
          <a:p>
            <a:r>
              <a:rPr lang="en-US" sz="2800" dirty="0">
                <a:effectLst/>
                <a:latin typeface="Calibri" panose="020F0502020204030204" pitchFamily="34" charset="0"/>
                <a:ea typeface="Calibri" panose="020F0502020204030204" pitchFamily="34" charset="0"/>
                <a:cs typeface="Calibri" panose="020F0502020204030204" pitchFamily="34" charset="0"/>
              </a:rPr>
              <a:t>Table of Contents</a:t>
            </a:r>
            <a:endParaRPr lang="en-US" sz="2800" dirty="0">
              <a:solidFill>
                <a:schemeClr val="bg1"/>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011A9159-29BB-4D1A-BA9B-B00DE9F9A6BA}"/>
              </a:ext>
            </a:extLst>
          </p:cNvPr>
          <p:cNvSpPr>
            <a:spLocks noGrp="1"/>
          </p:cNvSpPr>
          <p:nvPr>
            <p:ph idx="1"/>
          </p:nvPr>
        </p:nvSpPr>
        <p:spPr>
          <a:xfrm>
            <a:off x="345172" y="1233975"/>
            <a:ext cx="11468100" cy="4788454"/>
          </a:xfrm>
          <a:effectLst>
            <a:outerShdw blurRad="76200" dist="12700" dir="2700000" sy="-23000" kx="-800400" algn="bl" rotWithShape="0">
              <a:prstClr val="black">
                <a:alpha val="20000"/>
              </a:prstClr>
            </a:outerShdw>
          </a:effectLst>
        </p:spPr>
        <p:txBody>
          <a:bodyPr>
            <a:noAutofit/>
          </a:bodyPr>
          <a:lstStyle/>
          <a:p>
            <a:pPr marL="457200" lvl="0" indent="-342900" algn="l" rtl="0">
              <a:lnSpc>
                <a:spcPct val="200000"/>
              </a:lnSpc>
              <a:spcBef>
                <a:spcPts val="0"/>
              </a:spcBef>
              <a:spcAft>
                <a:spcPts val="0"/>
              </a:spcAft>
              <a:buClr>
                <a:srgbClr val="000000"/>
              </a:buClr>
              <a:buSzPts val="1800"/>
              <a:buAutoNum type="romanUcPeriod"/>
            </a:pPr>
            <a:r>
              <a:rPr lang="en-US" sz="2400" dirty="0">
                <a:solidFill>
                  <a:srgbClr val="000000"/>
                </a:solidFill>
                <a:latin typeface="Calibri"/>
                <a:ea typeface="Calibri"/>
                <a:cs typeface="Calibri"/>
                <a:sym typeface="Calibri"/>
              </a:rPr>
              <a:t>Foreign-Trained Medical Professionals (FTMPs) in the U.S.: General Barriers to Licensure</a:t>
            </a:r>
          </a:p>
          <a:p>
            <a:pPr marL="457200" lvl="0" indent="-342900" algn="l" rtl="0">
              <a:lnSpc>
                <a:spcPct val="200000"/>
              </a:lnSpc>
              <a:spcBef>
                <a:spcPts val="600"/>
              </a:spcBef>
              <a:spcAft>
                <a:spcPts val="0"/>
              </a:spcAft>
              <a:buClr>
                <a:srgbClr val="000000"/>
              </a:buClr>
              <a:buSzPts val="1800"/>
              <a:buFont typeface="Calibri"/>
              <a:buAutoNum type="romanUcPeriod"/>
            </a:pPr>
            <a:r>
              <a:rPr lang="en-US" sz="2400" dirty="0">
                <a:solidFill>
                  <a:srgbClr val="000000"/>
                </a:solidFill>
                <a:latin typeface="Calibri"/>
                <a:ea typeface="Calibri"/>
                <a:cs typeface="Calibri"/>
                <a:sym typeface="Calibri"/>
              </a:rPr>
              <a:t>Foreign-Trained Physicians in Massachusetts: Barriers to Licensure &amp; Policy Models</a:t>
            </a:r>
          </a:p>
          <a:p>
            <a:pPr marL="457200" lvl="0" indent="-342900" algn="l" rtl="0">
              <a:lnSpc>
                <a:spcPct val="200000"/>
              </a:lnSpc>
              <a:spcBef>
                <a:spcPts val="600"/>
              </a:spcBef>
              <a:spcAft>
                <a:spcPts val="0"/>
              </a:spcAft>
              <a:buClr>
                <a:srgbClr val="000000"/>
              </a:buClr>
              <a:buSzPts val="1800"/>
              <a:buFont typeface="Calibri"/>
              <a:buAutoNum type="romanUcPeriod"/>
            </a:pPr>
            <a:r>
              <a:rPr lang="en-US" sz="2400" dirty="0">
                <a:solidFill>
                  <a:srgbClr val="000000"/>
                </a:solidFill>
                <a:latin typeface="Calibri"/>
                <a:ea typeface="Calibri"/>
                <a:cs typeface="Calibri"/>
                <a:sym typeface="Calibri"/>
              </a:rPr>
              <a:t>Foreign-Trained Nurses in Massachusetts: Barriers to Licensure &amp; Policy Models</a:t>
            </a:r>
          </a:p>
          <a:p>
            <a:pPr marL="457200" lvl="0" indent="-342900" algn="l" rtl="0">
              <a:lnSpc>
                <a:spcPct val="200000"/>
              </a:lnSpc>
              <a:spcBef>
                <a:spcPts val="600"/>
              </a:spcBef>
              <a:spcAft>
                <a:spcPts val="0"/>
              </a:spcAft>
              <a:buClr>
                <a:srgbClr val="000000"/>
              </a:buClr>
              <a:buSzPts val="1800"/>
              <a:buFont typeface="Calibri"/>
              <a:buAutoNum type="romanUcPeriod"/>
            </a:pPr>
            <a:r>
              <a:rPr lang="en-US" sz="2400" dirty="0">
                <a:solidFill>
                  <a:srgbClr val="000000"/>
                </a:solidFill>
                <a:latin typeface="Calibri"/>
                <a:ea typeface="Calibri"/>
                <a:cs typeface="Calibri"/>
                <a:sym typeface="Calibri"/>
              </a:rPr>
              <a:t>Foreign-Trained Dentists in Massachusetts: Barriers to Licensure &amp; Policy Models</a:t>
            </a:r>
          </a:p>
          <a:p>
            <a:pPr marL="457200" lvl="0" indent="-342900" algn="l" rtl="0">
              <a:lnSpc>
                <a:spcPct val="200000"/>
              </a:lnSpc>
              <a:spcBef>
                <a:spcPts val="600"/>
              </a:spcBef>
              <a:spcAft>
                <a:spcPts val="600"/>
              </a:spcAft>
              <a:buClr>
                <a:srgbClr val="000000"/>
              </a:buClr>
              <a:buSzPts val="1800"/>
              <a:buFont typeface="Calibri"/>
              <a:buAutoNum type="romanUcPeriod"/>
            </a:pPr>
            <a:r>
              <a:rPr lang="en-US" sz="2400" dirty="0">
                <a:solidFill>
                  <a:srgbClr val="000000"/>
                </a:solidFill>
                <a:latin typeface="Calibri"/>
                <a:ea typeface="Calibri"/>
                <a:cs typeface="Calibri"/>
                <a:sym typeface="Calibri"/>
              </a:rPr>
              <a:t>Service-Based Solutions for FTMPs: The Welcome Back Initiative and Programmatic/Administrative Models</a:t>
            </a:r>
            <a:endParaRPr lang="en-US" sz="2400" dirty="0"/>
          </a:p>
        </p:txBody>
      </p:sp>
      <p:sp>
        <p:nvSpPr>
          <p:cNvPr id="4" name="Slide Number Placeholder 3">
            <a:extLst>
              <a:ext uri="{FF2B5EF4-FFF2-40B4-BE49-F238E27FC236}">
                <a16:creationId xmlns:a16="http://schemas.microsoft.com/office/drawing/2014/main" id="{52B89AD8-4D04-4769-AFA9-77638B052497}"/>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7</a:t>
            </a:fld>
            <a:endParaRPr lang="en-US" dirty="0">
              <a:solidFill>
                <a:srgbClr val="464646">
                  <a:lumMod val="40000"/>
                  <a:lumOff val="60000"/>
                </a:srgbClr>
              </a:solidFill>
            </a:endParaRPr>
          </a:p>
        </p:txBody>
      </p:sp>
    </p:spTree>
    <p:extLst>
      <p:ext uri="{BB962C8B-B14F-4D97-AF65-F5344CB8AC3E}">
        <p14:creationId xmlns:p14="http://schemas.microsoft.com/office/powerpoint/2010/main" val="1061818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D3A573D-F9B7-4671-B3B2-51A0E86FEBCF}"/>
              </a:ext>
            </a:extLst>
          </p:cNvPr>
          <p:cNvSpPr>
            <a:spLocks noGrp="1"/>
          </p:cNvSpPr>
          <p:nvPr>
            <p:ph type="title"/>
          </p:nvPr>
        </p:nvSpPr>
        <p:spPr/>
        <p:txBody>
          <a:bodyPr>
            <a:normAutofit/>
          </a:bodyPr>
          <a:lstStyle/>
          <a:p>
            <a:endParaRPr lang="en-US" sz="4000" dirty="0"/>
          </a:p>
        </p:txBody>
      </p:sp>
      <p:sp>
        <p:nvSpPr>
          <p:cNvPr id="6" name="Content Placeholder 5">
            <a:extLst>
              <a:ext uri="{FF2B5EF4-FFF2-40B4-BE49-F238E27FC236}">
                <a16:creationId xmlns:a16="http://schemas.microsoft.com/office/drawing/2014/main" id="{8EAEC366-6D25-47D0-BCE6-C88CBD56C6F4}"/>
              </a:ext>
            </a:extLst>
          </p:cNvPr>
          <p:cNvSpPr>
            <a:spLocks noGrp="1"/>
          </p:cNvSpPr>
          <p:nvPr>
            <p:ph idx="1"/>
          </p:nvPr>
        </p:nvSpPr>
        <p:spPr>
          <a:xfrm>
            <a:off x="609600" y="3429000"/>
            <a:ext cx="10972800" cy="2697163"/>
          </a:xfrm>
        </p:spPr>
        <p:txBody>
          <a:bodyPr/>
          <a:lstStyle/>
          <a:p>
            <a:pPr marL="0" indent="0">
              <a:buNone/>
            </a:pPr>
            <a:br>
              <a:rPr lang="en-US" sz="1800" dirty="0">
                <a:effectLst/>
                <a:latin typeface="Times New Roman" panose="02020603050405020304" pitchFamily="18" charset="0"/>
                <a:ea typeface="Times New Roman" panose="02020603050405020304" pitchFamily="18" charset="0"/>
              </a:rPr>
            </a:br>
            <a:endParaRPr lang="en-US" sz="1800" dirty="0">
              <a:effectLst/>
              <a:latin typeface="Times New Roman" panose="02020603050405020304" pitchFamily="18" charset="0"/>
              <a:ea typeface="Times New Roman" panose="02020603050405020304" pitchFamily="18" charset="0"/>
            </a:endParaRPr>
          </a:p>
          <a:p>
            <a:pPr marL="0" indent="0">
              <a:buNone/>
            </a:pPr>
            <a:endParaRPr lang="en-US" sz="1800" dirty="0">
              <a:latin typeface="Times New Roman" panose="02020603050405020304" pitchFamily="18" charset="0"/>
              <a:ea typeface="Times New Roman" panose="02020603050405020304" pitchFamily="18" charset="0"/>
            </a:endParaRPr>
          </a:p>
          <a:p>
            <a:pPr marL="0" indent="0">
              <a:buNone/>
            </a:pPr>
            <a:endParaRPr lang="en-US" sz="1800" dirty="0">
              <a:effectLst/>
              <a:latin typeface="Times New Roman" panose="02020603050405020304" pitchFamily="18" charset="0"/>
              <a:ea typeface="Times New Roman" panose="02020603050405020304" pitchFamily="18" charset="0"/>
            </a:endParaRPr>
          </a:p>
          <a:p>
            <a:pPr marL="0" indent="0">
              <a:buNone/>
            </a:pPr>
            <a:endParaRPr lang="en-US" sz="1800" dirty="0">
              <a:latin typeface="Times New Roman" panose="02020603050405020304" pitchFamily="18" charset="0"/>
              <a:ea typeface="Times New Roman" panose="02020603050405020304" pitchFamily="18" charset="0"/>
            </a:endParaRPr>
          </a:p>
          <a:p>
            <a:pPr marL="0" indent="0">
              <a:buNone/>
            </a:pPr>
            <a:endParaRPr lang="en-US" sz="1800" dirty="0">
              <a:effectLst/>
              <a:latin typeface="Times New Roman" panose="02020603050405020304" pitchFamily="18" charset="0"/>
              <a:ea typeface="Times New Roman" panose="02020603050405020304" pitchFamily="18" charset="0"/>
            </a:endParaRPr>
          </a:p>
          <a:p>
            <a:pPr marL="0" indent="0">
              <a:buNone/>
            </a:pPr>
            <a:endParaRPr lang="en-US" sz="1800" dirty="0">
              <a:latin typeface="Times New Roman" panose="02020603050405020304" pitchFamily="18" charset="0"/>
              <a:ea typeface="Times New Roman" panose="02020603050405020304" pitchFamily="18" charset="0"/>
            </a:endParaRPr>
          </a:p>
          <a:p>
            <a:pPr marL="0" indent="0">
              <a:buNone/>
            </a:pPr>
            <a:endParaRPr lang="en-US" sz="1800" dirty="0">
              <a:effectLst/>
              <a:latin typeface="Times New Roman" panose="02020603050405020304" pitchFamily="18" charset="0"/>
              <a:ea typeface="Times New Roman" panose="02020603050405020304" pitchFamily="18" charset="0"/>
            </a:endParaRPr>
          </a:p>
        </p:txBody>
      </p:sp>
      <p:sp>
        <p:nvSpPr>
          <p:cNvPr id="4" name="Slide Number Placeholder 3">
            <a:extLst>
              <a:ext uri="{FF2B5EF4-FFF2-40B4-BE49-F238E27FC236}">
                <a16:creationId xmlns:a16="http://schemas.microsoft.com/office/drawing/2014/main" id="{F9103702-7D43-4396-90CE-1B1C542C1BEA}"/>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8</a:t>
            </a:fld>
            <a:endParaRPr lang="en-US" dirty="0">
              <a:solidFill>
                <a:srgbClr val="464646">
                  <a:lumMod val="40000"/>
                  <a:lumOff val="60000"/>
                </a:srgbClr>
              </a:solidFill>
            </a:endParaRPr>
          </a:p>
        </p:txBody>
      </p:sp>
      <p:sp>
        <p:nvSpPr>
          <p:cNvPr id="16" name="TextBox 15">
            <a:extLst>
              <a:ext uri="{FF2B5EF4-FFF2-40B4-BE49-F238E27FC236}">
                <a16:creationId xmlns:a16="http://schemas.microsoft.com/office/drawing/2014/main" id="{5AAFBD35-C8CE-4852-A461-2B9934A9B5EC}"/>
              </a:ext>
            </a:extLst>
          </p:cNvPr>
          <p:cNvSpPr txBox="1"/>
          <p:nvPr/>
        </p:nvSpPr>
        <p:spPr>
          <a:xfrm>
            <a:off x="1131302" y="2028616"/>
            <a:ext cx="9252218" cy="2800767"/>
          </a:xfrm>
          <a:prstGeom prst="rect">
            <a:avLst/>
          </a:prstGeom>
          <a:noFill/>
        </p:spPr>
        <p:txBody>
          <a:bodyPr wrap="square">
            <a:spAutoFit/>
          </a:bodyPr>
          <a:lstStyle/>
          <a:p>
            <a:pPr algn="ctr"/>
            <a:r>
              <a:rPr lang="en" sz="4400" b="1" dirty="0"/>
              <a:t>Foreign-Trained Medical Professionals (FTMPs) in the U.S.: </a:t>
            </a:r>
          </a:p>
          <a:p>
            <a:pPr algn="ctr"/>
            <a:endParaRPr lang="en" sz="4400" b="1" dirty="0"/>
          </a:p>
          <a:p>
            <a:pPr algn="ctr"/>
            <a:r>
              <a:rPr lang="en" sz="4400" b="1" dirty="0"/>
              <a:t>General Barriers to Licensure</a:t>
            </a:r>
            <a:endParaRPr lang="en-US"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6999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638BC-3168-4E36-9F84-FCB3642F5396}"/>
              </a:ext>
            </a:extLst>
          </p:cNvPr>
          <p:cNvSpPr>
            <a:spLocks noGrp="1"/>
          </p:cNvSpPr>
          <p:nvPr>
            <p:ph type="title"/>
          </p:nvPr>
        </p:nvSpPr>
        <p:spPr/>
        <p:txBody>
          <a:bodyPr>
            <a:noAutofit/>
          </a:bodyPr>
          <a:lstStyle/>
          <a:p>
            <a:r>
              <a:rPr lang="en" sz="2800" dirty="0">
                <a:solidFill>
                  <a:srgbClr val="333333"/>
                </a:solidFill>
              </a:rPr>
              <a:t>FTMP Licensure: </a:t>
            </a:r>
            <a:r>
              <a:rPr lang="en" sz="2800" dirty="0">
                <a:solidFill>
                  <a:schemeClr val="bg1"/>
                </a:solidFill>
              </a:rPr>
              <a:t>“Intrinsic” Obstacles</a:t>
            </a:r>
            <a:endParaRPr lang="en-US" sz="2800" dirty="0">
              <a:solidFill>
                <a:schemeClr val="bg1"/>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011A9159-29BB-4D1A-BA9B-B00DE9F9A6BA}"/>
              </a:ext>
            </a:extLst>
          </p:cNvPr>
          <p:cNvSpPr>
            <a:spLocks noGrp="1"/>
          </p:cNvSpPr>
          <p:nvPr>
            <p:ph idx="1"/>
          </p:nvPr>
        </p:nvSpPr>
        <p:spPr>
          <a:xfrm>
            <a:off x="220714" y="1008994"/>
            <a:ext cx="11939752" cy="5483494"/>
          </a:xfrm>
          <a:effectLst>
            <a:outerShdw blurRad="76200" dist="12700" dir="2700000" sy="-23000" kx="-800400" algn="bl" rotWithShape="0">
              <a:prstClr val="black">
                <a:alpha val="20000"/>
              </a:prstClr>
            </a:outerShdw>
          </a:effectLst>
        </p:spPr>
        <p:txBody>
          <a:bodyPr>
            <a:noAutofit/>
          </a:bodyPr>
          <a:lstStyle/>
          <a:p>
            <a:pPr marL="457200" lvl="0" indent="-336550" algn="l" rtl="0">
              <a:spcBef>
                <a:spcPts val="0"/>
              </a:spcBef>
              <a:spcAft>
                <a:spcPts val="1200"/>
              </a:spcAft>
              <a:buClr>
                <a:srgbClr val="000000"/>
              </a:buClr>
              <a:buSzPts val="1700"/>
              <a:buChar char="●"/>
            </a:pPr>
            <a:r>
              <a:rPr lang="en-US" sz="2200" b="1" dirty="0">
                <a:solidFill>
                  <a:srgbClr val="000000"/>
                </a:solidFill>
                <a:ea typeface="Calibri"/>
                <a:cs typeface="Calibri"/>
                <a:sym typeface="Calibri"/>
              </a:rPr>
              <a:t>Limited English proficiency: </a:t>
            </a:r>
            <a:r>
              <a:rPr lang="en-US" sz="2200" dirty="0">
                <a:solidFill>
                  <a:srgbClr val="000000"/>
                </a:solidFill>
                <a:ea typeface="Calibri"/>
                <a:cs typeface="Calibri"/>
                <a:sym typeface="Calibri"/>
              </a:rPr>
              <a:t>Immigrant health professionals, educators, and employers alike identify lack of fluency in English as a fundamental obstacle for internationally trained health professionals entering the workforce.</a:t>
            </a:r>
          </a:p>
          <a:p>
            <a:pPr marL="457200" lvl="0" indent="-336550" algn="l" rtl="0">
              <a:spcBef>
                <a:spcPts val="600"/>
              </a:spcBef>
              <a:spcAft>
                <a:spcPts val="1200"/>
              </a:spcAft>
              <a:buClr>
                <a:srgbClr val="000000"/>
              </a:buClr>
              <a:buSzPts val="1700"/>
              <a:buChar char="●"/>
            </a:pPr>
            <a:r>
              <a:rPr lang="en-US" sz="2200" b="1" dirty="0">
                <a:solidFill>
                  <a:srgbClr val="000000"/>
                </a:solidFill>
                <a:ea typeface="Calibri"/>
                <a:cs typeface="Calibri"/>
                <a:sym typeface="Calibri"/>
              </a:rPr>
              <a:t>Loss of Professional Identity</a:t>
            </a:r>
            <a:r>
              <a:rPr lang="en-US" sz="2200" dirty="0">
                <a:solidFill>
                  <a:srgbClr val="000000"/>
                </a:solidFill>
                <a:ea typeface="Calibri"/>
                <a:cs typeface="Calibri"/>
                <a:sym typeface="Calibri"/>
              </a:rPr>
              <a:t>: Immigrant health professionals often face a loss of professional identity, associated social standing and the challenge of redefining themselves in a new societal context.</a:t>
            </a:r>
          </a:p>
          <a:p>
            <a:pPr marL="457200" lvl="0" indent="-336550" algn="l" rtl="0">
              <a:spcBef>
                <a:spcPts val="600"/>
              </a:spcBef>
              <a:spcAft>
                <a:spcPts val="1200"/>
              </a:spcAft>
              <a:buClr>
                <a:srgbClr val="000000"/>
              </a:buClr>
              <a:buSzPts val="1700"/>
              <a:buFont typeface="Calibri"/>
              <a:buChar char="●"/>
            </a:pPr>
            <a:r>
              <a:rPr lang="en-US" sz="2200" b="1" dirty="0">
                <a:solidFill>
                  <a:srgbClr val="000000"/>
                </a:solidFill>
                <a:ea typeface="Calibri"/>
                <a:cs typeface="Calibri"/>
                <a:sym typeface="Calibri"/>
              </a:rPr>
              <a:t>Lack of Familiarity with the U.S. Health System:</a:t>
            </a:r>
            <a:r>
              <a:rPr lang="en-US" sz="2200" dirty="0">
                <a:solidFill>
                  <a:srgbClr val="000000"/>
                </a:solidFill>
                <a:ea typeface="Calibri"/>
                <a:cs typeface="Calibri"/>
                <a:sym typeface="Calibri"/>
              </a:rPr>
              <a:t> Different roles and professions exist in the U.S.; also, there are inherent differences in the U.S. health workplace culture, rules, and regulations.</a:t>
            </a:r>
          </a:p>
          <a:p>
            <a:pPr marL="457200" marR="114300" lvl="0" indent="-336550" algn="l" rtl="0">
              <a:lnSpc>
                <a:spcPct val="100000"/>
              </a:lnSpc>
              <a:spcBef>
                <a:spcPts val="600"/>
              </a:spcBef>
              <a:spcAft>
                <a:spcPts val="1200"/>
              </a:spcAft>
              <a:buClr>
                <a:srgbClr val="000000"/>
              </a:buClr>
              <a:buSzPts val="1700"/>
              <a:buFont typeface="Calibri"/>
              <a:buChar char="●"/>
            </a:pPr>
            <a:r>
              <a:rPr lang="en-US" sz="2200" b="1" dirty="0">
                <a:solidFill>
                  <a:srgbClr val="000000"/>
                </a:solidFill>
                <a:highlight>
                  <a:schemeClr val="lt1"/>
                </a:highlight>
                <a:ea typeface="Calibri"/>
                <a:cs typeface="Calibri"/>
                <a:sym typeface="Calibri"/>
              </a:rPr>
              <a:t>Lack of U.S.-based Professional Networks</a:t>
            </a:r>
            <a:r>
              <a:rPr lang="en-US" sz="2200" dirty="0">
                <a:solidFill>
                  <a:srgbClr val="000000"/>
                </a:solidFill>
                <a:highlight>
                  <a:schemeClr val="lt1"/>
                </a:highlight>
                <a:ea typeface="Calibri"/>
                <a:cs typeface="Calibri"/>
                <a:sym typeface="Calibri"/>
              </a:rPr>
              <a:t>: Immigrant health professionals often lack professional colleagues in the U.S. whom they can ask for advice or rely on for input.</a:t>
            </a:r>
          </a:p>
          <a:p>
            <a:pPr marL="457200" lvl="0" indent="-336550" algn="l" rtl="0">
              <a:spcBef>
                <a:spcPts val="600"/>
              </a:spcBef>
              <a:spcAft>
                <a:spcPts val="1200"/>
              </a:spcAft>
              <a:buClr>
                <a:srgbClr val="000000"/>
              </a:buClr>
              <a:buSzPts val="1700"/>
              <a:buFont typeface="Calibri"/>
              <a:buChar char="●"/>
            </a:pPr>
            <a:r>
              <a:rPr lang="en-US" sz="2200" b="1" dirty="0">
                <a:solidFill>
                  <a:srgbClr val="000000"/>
                </a:solidFill>
                <a:ea typeface="Calibri"/>
                <a:cs typeface="Calibri"/>
                <a:sym typeface="Calibri"/>
              </a:rPr>
              <a:t>Time and Money:</a:t>
            </a:r>
            <a:r>
              <a:rPr lang="en-US" sz="2200" dirty="0">
                <a:solidFill>
                  <a:srgbClr val="000000"/>
                </a:solidFill>
                <a:ea typeface="Calibri"/>
                <a:cs typeface="Calibri"/>
                <a:sym typeface="Calibri"/>
              </a:rPr>
              <a:t> Lack of financial resources and time to attend classes are consistently identified as barriers. Individuals often do not have the time or funds to go to school because they hold two or three jobs in order to support their families.</a:t>
            </a:r>
            <a:endParaRPr lang="en-US" sz="2200" b="1" dirty="0"/>
          </a:p>
          <a:p>
            <a:pPr marL="0" marR="0" indent="0">
              <a:spcBef>
                <a:spcPts val="0"/>
              </a:spcBef>
              <a:spcAft>
                <a:spcPts val="1000"/>
              </a:spcAft>
              <a:buNone/>
            </a:pPr>
            <a:endParaRPr lang="en-US" sz="2000" u="none" strike="noStrike" dirty="0">
              <a:effectLst/>
              <a:ea typeface="Arial" panose="020B0604020202020204" pitchFamily="34" charset="0"/>
            </a:endParaRPr>
          </a:p>
        </p:txBody>
      </p:sp>
      <p:sp>
        <p:nvSpPr>
          <p:cNvPr id="4" name="Slide Number Placeholder 3">
            <a:extLst>
              <a:ext uri="{FF2B5EF4-FFF2-40B4-BE49-F238E27FC236}">
                <a16:creationId xmlns:a16="http://schemas.microsoft.com/office/drawing/2014/main" id="{52B89AD8-4D04-4769-AFA9-77638B052497}"/>
              </a:ext>
            </a:extLst>
          </p:cNvPr>
          <p:cNvSpPr>
            <a:spLocks noGrp="1"/>
          </p:cNvSpPr>
          <p:nvPr>
            <p:ph type="sldNum" sz="quarter" idx="4"/>
          </p:nvPr>
        </p:nvSpPr>
        <p:spPr/>
        <p:txBody>
          <a:bodyPr/>
          <a:lstStyle/>
          <a:p>
            <a:fld id="{CA49D0EE-DE7F-324B-A84C-F36708423CDB}" type="slidenum">
              <a:rPr lang="en-US" smtClean="0">
                <a:solidFill>
                  <a:srgbClr val="464646">
                    <a:lumMod val="40000"/>
                    <a:lumOff val="60000"/>
                  </a:srgbClr>
                </a:solidFill>
              </a:rPr>
              <a:pPr/>
              <a:t>9</a:t>
            </a:fld>
            <a:endParaRPr lang="en-US" dirty="0">
              <a:solidFill>
                <a:srgbClr val="464646">
                  <a:lumMod val="40000"/>
                  <a:lumOff val="60000"/>
                </a:srgbClr>
              </a:solidFill>
            </a:endParaRPr>
          </a:p>
        </p:txBody>
      </p:sp>
    </p:spTree>
    <p:extLst>
      <p:ext uri="{BB962C8B-B14F-4D97-AF65-F5344CB8AC3E}">
        <p14:creationId xmlns:p14="http://schemas.microsoft.com/office/powerpoint/2010/main" val="3401314913"/>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24336</TotalTime>
  <Words>5211</Words>
  <Application>Microsoft Office PowerPoint</Application>
  <PresentationFormat>Widescreen</PresentationFormat>
  <Paragraphs>338</Paragraphs>
  <Slides>38</Slides>
  <Notes>38</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38</vt:i4>
      </vt:variant>
    </vt:vector>
  </HeadingPairs>
  <TitlesOfParts>
    <vt:vector size="46" baseType="lpstr">
      <vt:lpstr>Arial</vt:lpstr>
      <vt:lpstr>Calibri</vt:lpstr>
      <vt:lpstr>Courier New</vt:lpstr>
      <vt:lpstr>Tahoma</vt:lpstr>
      <vt:lpstr>Times New Roman</vt:lpstr>
      <vt:lpstr>Wingdings</vt:lpstr>
      <vt:lpstr>Custom Design</vt:lpstr>
      <vt:lpstr>1_Custom Design</vt:lpstr>
      <vt:lpstr>Special Commission on Licensing of Foreign-Trained Medical Professionals Third Meeting December 10, 2021</vt:lpstr>
      <vt:lpstr>Agenda</vt:lpstr>
      <vt:lpstr>Commission Charge</vt:lpstr>
      <vt:lpstr>Commission Timeline</vt:lpstr>
      <vt:lpstr>Commission Deliverable</vt:lpstr>
      <vt:lpstr>PowerPoint Presentation</vt:lpstr>
      <vt:lpstr>Table of Contents</vt:lpstr>
      <vt:lpstr>PowerPoint Presentation</vt:lpstr>
      <vt:lpstr>FTMP Licensure: “Intrinsic” Obstacles</vt:lpstr>
      <vt:lpstr>FTMP Licensure: “Extrinsic”/Structural Obstacles</vt:lpstr>
      <vt:lpstr>PowerPoint Presentation</vt:lpstr>
      <vt:lpstr>Physician Licensure: General Barriers</vt:lpstr>
      <vt:lpstr>Physician Licensure: Massachusetts-specific Barriers</vt:lpstr>
      <vt:lpstr>Physician Licensure: Massachusetts-Specific  Recommendations</vt:lpstr>
      <vt:lpstr>Physician Licensure: State Programmatic  Models</vt:lpstr>
      <vt:lpstr>Physician Licensure: State Programmatic Models (Cont’d)</vt:lpstr>
      <vt:lpstr>Physician Licensure: State Programmatic Models (Cont’d)</vt:lpstr>
      <vt:lpstr>Physician Licensure: Limited Licensure Policies</vt:lpstr>
      <vt:lpstr>PowerPoint Presentation</vt:lpstr>
      <vt:lpstr>Nurse Licensure: English Proficiency Testing</vt:lpstr>
      <vt:lpstr>Nurse Licensure:  Recommendations/State Models for English Proficiency Testing </vt:lpstr>
      <vt:lpstr>Nurse Licensure: Credential Evaluation </vt:lpstr>
      <vt:lpstr>Nurse Licensure:  Recommendations/State Models for Credentialing</vt:lpstr>
      <vt:lpstr>Nurse Licensure:  Licensure of Foreign-Trained Nurses by Endorsement/Reciprocity</vt:lpstr>
      <vt:lpstr>Nurse Licensure: Recommendations/State Models for Licensure by Endorsement/Reciprocity </vt:lpstr>
      <vt:lpstr>PowerPoint Presentation</vt:lpstr>
      <vt:lpstr>Dentist Licensure: Accredited Dental Programs</vt:lpstr>
      <vt:lpstr>Dentist Licensure: Recommendations/State Models </vt:lpstr>
      <vt:lpstr>PowerPoint Presentation</vt:lpstr>
      <vt:lpstr>The Welcome Back Initiative: Overview</vt:lpstr>
      <vt:lpstr>The Welcome Back Initiative: By the Numbers</vt:lpstr>
      <vt:lpstr>PowerPoint Presentation</vt:lpstr>
      <vt:lpstr>The Boston Welcome Back Center: Client Outcomes</vt:lpstr>
      <vt:lpstr>Programmatic Support for FTMPs: Recommendations/Policy Models</vt:lpstr>
      <vt:lpstr>Agency and Administrative-Level Supports for FTMPs: Recommendations/Policy Models</vt:lpstr>
      <vt:lpstr>Discussion</vt:lpstr>
      <vt:lpstr>Next Steps</vt:lpstr>
      <vt:lpstr>Adjournment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Nelson, Lauren (DPH)</cp:lastModifiedBy>
  <cp:revision>398</cp:revision>
  <cp:lastPrinted>2021-10-15T13:07:19Z</cp:lastPrinted>
  <dcterms:created xsi:type="dcterms:W3CDTF">2019-01-10T19:26:50Z</dcterms:created>
  <dcterms:modified xsi:type="dcterms:W3CDTF">2021-12-10T17:02:26Z</dcterms:modified>
</cp:coreProperties>
</file>