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  <p:sldMasterId id="2147483663" r:id="rId2"/>
  </p:sldMasterIdLst>
  <p:notesMasterIdLst>
    <p:notesMasterId r:id="rId30"/>
  </p:notesMasterIdLst>
  <p:handoutMasterIdLst>
    <p:handoutMasterId r:id="rId31"/>
  </p:handoutMasterIdLst>
  <p:sldIdLst>
    <p:sldId id="256" r:id="rId3"/>
    <p:sldId id="270" r:id="rId4"/>
    <p:sldId id="1149" r:id="rId5"/>
    <p:sldId id="1153" r:id="rId6"/>
    <p:sldId id="1154" r:id="rId7"/>
    <p:sldId id="1177" r:id="rId8"/>
    <p:sldId id="933" r:id="rId9"/>
    <p:sldId id="1212" r:id="rId10"/>
    <p:sldId id="1218" r:id="rId11"/>
    <p:sldId id="1210" r:id="rId12"/>
    <p:sldId id="1217" r:id="rId13"/>
    <p:sldId id="1211" r:id="rId14"/>
    <p:sldId id="1213" r:id="rId15"/>
    <p:sldId id="1214" r:id="rId16"/>
    <p:sldId id="1202" r:id="rId17"/>
    <p:sldId id="1201" r:id="rId18"/>
    <p:sldId id="1215" r:id="rId19"/>
    <p:sldId id="1203" r:id="rId20"/>
    <p:sldId id="1219" r:id="rId21"/>
    <p:sldId id="1206" r:id="rId22"/>
    <p:sldId id="1207" r:id="rId23"/>
    <p:sldId id="1208" r:id="rId24"/>
    <p:sldId id="1209" r:id="rId25"/>
    <p:sldId id="1204" r:id="rId26"/>
    <p:sldId id="1199" r:id="rId27"/>
    <p:sldId id="1200" r:id="rId28"/>
    <p:sldId id="934" r:id="rId29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very, James (DPH)" initials="LJ(" lastIdx="8" clrIdx="0"/>
  <p:cmAuthor id="2" name=" Lauren Nelson" initials="lbn" lastIdx="3" clrIdx="1"/>
  <p:cmAuthor id="3" name=" Kelly Haynes" initials="KMH" lastIdx="2" clrIdx="2"/>
  <p:cmAuthor id="4" name=" " initials=" " lastIdx="2" clrIdx="3"/>
  <p:cmAuthor id="5" name="Callahan, Marita (DPH)" initials="CM(" lastIdx="1" clrIdx="4"/>
  <p:cmAuthor id="6" name="Nelson, Lauren (DPH)" initials="NL(" lastIdx="1" clrIdx="5">
    <p:extLst>
      <p:ext uri="{19B8F6BF-5375-455C-9EA6-DF929625EA0E}">
        <p15:presenceInfo xmlns:p15="http://schemas.microsoft.com/office/powerpoint/2012/main" userId="S::lauren.nelson@mass.gov::aa39e658-62a8-43fd-a518-986c32ba1ce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FF"/>
    <a:srgbClr val="4376BB"/>
    <a:srgbClr val="01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4841" autoAdjust="0"/>
  </p:normalViewPr>
  <p:slideViewPr>
    <p:cSldViewPr snapToGrid="0" snapToObjects="1">
      <p:cViewPr>
        <p:scale>
          <a:sx n="110" d="100"/>
          <a:sy n="110" d="100"/>
        </p:scale>
        <p:origin x="43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/>
            <a:t>Phase 1</a:t>
          </a:r>
          <a:r>
            <a:rPr lang="en-US" sz="1400" u="none" dirty="0"/>
            <a:t>: Data</a:t>
          </a:r>
        </a:p>
        <a:p>
          <a:r>
            <a:rPr lang="en-US" sz="1400" u="none" dirty="0"/>
            <a:t>(identify barriers/compare states)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/>
            <a:t>Phase 2</a:t>
          </a:r>
          <a:r>
            <a:rPr lang="en-US" sz="1400" u="none" dirty="0"/>
            <a:t>: Discussion</a:t>
          </a:r>
        </a:p>
        <a:p>
          <a:r>
            <a:rPr lang="en-US" sz="1400" u="none" dirty="0"/>
            <a:t>(need/strategy/solutions)</a:t>
          </a:r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/>
            <a:t>Phase 3</a:t>
          </a:r>
          <a:r>
            <a:rPr lang="en-US" sz="1400" u="none" dirty="0"/>
            <a:t>: Development</a:t>
          </a:r>
        </a:p>
        <a:p>
          <a:r>
            <a:rPr lang="en-US" sz="1400" u="none" dirty="0"/>
            <a:t>(recommendations/legislation)</a:t>
          </a:r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</dgm:pt>
    <dgm:pt modelId="{35DF0C62-7BD8-4140-8541-89316449C2D3}" type="pres">
      <dgm:prSet presAssocID="{7C081D27-E5AB-4D3C-AB1E-ACA9A1C0B469}" presName="arrow" presStyleLbl="bgShp" presStyleIdx="0" presStyleCnt="1" custScaleX="139710" custLinFactNeighborY="-172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X="-58425" custLinFactY="-118216" custLinFactNeighborX="-100000" custLinFactNeighborY="-200000"/>
      <dgm:spPr>
        <a:solidFill>
          <a:srgbClr val="00B050"/>
        </a:solidFill>
      </dgm:spPr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30103" custLinFactNeighborY="-73858"/>
      <dgm:spPr>
        <a:solidFill>
          <a:srgbClr val="FFFF00"/>
        </a:solidFill>
      </dgm:spPr>
    </dgm:pt>
    <dgm:pt modelId="{AB9BE70E-80EE-420A-81BA-A2B43F1D8A9D}" type="pres">
      <dgm:prSet presAssocID="{F9D5B495-6EB8-4354-8B76-23693A36DD9D}" presName="textBox4b" presStyleLbl="revTx" presStyleIdx="1" presStyleCnt="4" custScaleX="170086" custScaleY="24711" custLinFactNeighborX="16584" custLinFactNeighborY="-26846">
        <dgm:presLayoutVars>
          <dgm:bulletEnabled val="1"/>
        </dgm:presLayoutVars>
      </dgm:prSet>
      <dgm:spPr/>
    </dgm:pt>
    <dgm:pt modelId="{FD3F2BB1-5483-4696-98E8-5ED5D4B3FE9C}" type="pres">
      <dgm:prSet presAssocID="{D2EC3C59-DF47-4083-ADFB-BFF8C35D42AA}" presName="bullet4c" presStyleLbl="node1" presStyleIdx="2" presStyleCnt="4" custScaleX="150253" custScaleY="143879" custLinFactX="53791" custLinFactNeighborX="100000" custLinFactNeighborY="-26595"/>
      <dgm:spPr>
        <a:solidFill>
          <a:srgbClr val="FFFF00"/>
        </a:solidFill>
      </dgm:spPr>
    </dgm:pt>
    <dgm:pt modelId="{5B377C6D-6A17-434C-A687-F0A553879C05}" type="pres">
      <dgm:prSet presAssocID="{D2EC3C59-DF47-4083-ADFB-BFF8C35D42AA}" presName="textBox4c" presStyleLbl="revTx" presStyleIdx="2" presStyleCnt="4" custScaleX="151742" custScaleY="16247" custLinFactNeighborX="36191" custLinFactNeighborY="-25849">
        <dgm:presLayoutVars>
          <dgm:bulletEnabled val="1"/>
        </dgm:presLayoutVars>
      </dgm:prSet>
      <dgm:spPr/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26631"/>
      <dgm:spPr>
        <a:solidFill>
          <a:srgbClr val="FF0000"/>
        </a:solidFill>
      </dgm:spPr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73CEDF35-579D-439D-8CCA-777639236A2D}" type="presOf" srcId="{D2EC3C59-DF47-4083-ADFB-BFF8C35D42AA}" destId="{5B377C6D-6A17-434C-A687-F0A553879C05}" srcOrd="0" destOrd="0" presId="urn:microsoft.com/office/officeart/2005/8/layout/arrow2"/>
    <dgm:cxn modelId="{2EE2E25B-4BA6-4729-8BD7-F8FBFD313E00}" type="presOf" srcId="{61C356CD-5674-42E3-8297-3B315095E45D}" destId="{E61FE7BC-96F4-45B7-B397-8E67C24793D0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55DE5A9D-BDAE-42A9-882B-7A41FA5D345C}" type="presOf" srcId="{7C081D27-E5AB-4D3C-AB1E-ACA9A1C0B469}" destId="{9D9EF86C-1816-42EB-B82B-A76EB1EEC75B}" srcOrd="0" destOrd="0" presId="urn:microsoft.com/office/officeart/2005/8/layout/arrow2"/>
    <dgm:cxn modelId="{81D63EAC-A314-4DDE-B364-24D132D6253D}" type="presOf" srcId="{F9D5B495-6EB8-4354-8B76-23693A36DD9D}" destId="{AB9BE70E-80EE-420A-81BA-A2B43F1D8A9D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2968F2F2-9180-460B-B20B-7F0539A833FB}" type="presOf" srcId="{688F2228-C1F7-410B-BDA0-4E316FB63FA3}" destId="{0A8C81B1-4083-45CD-9D23-5B46589AA1A6}" srcOrd="0" destOrd="0" presId="urn:microsoft.com/office/officeart/2005/8/layout/arrow2"/>
    <dgm:cxn modelId="{3B2DB0C6-AC62-4A4A-93FB-00A97164C061}" type="presParOf" srcId="{9D9EF86C-1816-42EB-B82B-A76EB1EEC75B}" destId="{35DF0C62-7BD8-4140-8541-89316449C2D3}" srcOrd="0" destOrd="0" presId="urn:microsoft.com/office/officeart/2005/8/layout/arrow2"/>
    <dgm:cxn modelId="{49003BA0-0CFD-49CA-9E00-72E8E7622736}" type="presParOf" srcId="{9D9EF86C-1816-42EB-B82B-A76EB1EEC75B}" destId="{83F91E22-961E-42BA-8274-5D60402280F9}" srcOrd="1" destOrd="0" presId="urn:microsoft.com/office/officeart/2005/8/layout/arrow2"/>
    <dgm:cxn modelId="{D34E2F58-8C98-4B91-B92B-9D78AFB46559}" type="presParOf" srcId="{83F91E22-961E-42BA-8274-5D60402280F9}" destId="{3693D2B2-1641-4B9E-BDC2-95A28601B190}" srcOrd="0" destOrd="0" presId="urn:microsoft.com/office/officeart/2005/8/layout/arrow2"/>
    <dgm:cxn modelId="{3243A8C2-F815-41D6-8596-FBAA48478ACD}" type="presParOf" srcId="{83F91E22-961E-42BA-8274-5D60402280F9}" destId="{0A8C81B1-4083-45CD-9D23-5B46589AA1A6}" srcOrd="1" destOrd="0" presId="urn:microsoft.com/office/officeart/2005/8/layout/arrow2"/>
    <dgm:cxn modelId="{50E43FED-DBE7-46F3-8392-AD6CDF12C826}" type="presParOf" srcId="{83F91E22-961E-42BA-8274-5D60402280F9}" destId="{AA23D303-B726-4FB8-87BB-916663125B64}" srcOrd="2" destOrd="0" presId="urn:microsoft.com/office/officeart/2005/8/layout/arrow2"/>
    <dgm:cxn modelId="{89038718-910C-480A-A5D8-6CCD31C5BFF0}" type="presParOf" srcId="{83F91E22-961E-42BA-8274-5D60402280F9}" destId="{AB9BE70E-80EE-420A-81BA-A2B43F1D8A9D}" srcOrd="3" destOrd="0" presId="urn:microsoft.com/office/officeart/2005/8/layout/arrow2"/>
    <dgm:cxn modelId="{0D769084-8C14-44B4-B153-8A880C702498}" type="presParOf" srcId="{83F91E22-961E-42BA-8274-5D60402280F9}" destId="{FD3F2BB1-5483-4696-98E8-5ED5D4B3FE9C}" srcOrd="4" destOrd="0" presId="urn:microsoft.com/office/officeart/2005/8/layout/arrow2"/>
    <dgm:cxn modelId="{D4CCBD4A-FF23-450D-A60C-DF6431DDDA4E}" type="presParOf" srcId="{83F91E22-961E-42BA-8274-5D60402280F9}" destId="{5B377C6D-6A17-434C-A687-F0A553879C05}" srcOrd="5" destOrd="0" presId="urn:microsoft.com/office/officeart/2005/8/layout/arrow2"/>
    <dgm:cxn modelId="{DA5B3DF7-B7E0-4266-AA0F-9ECED9A0FBFF}" type="presParOf" srcId="{83F91E22-961E-42BA-8274-5D60402280F9}" destId="{645D228A-C92C-4C67-95A8-402BF046933A}" srcOrd="6" destOrd="0" presId="urn:microsoft.com/office/officeart/2005/8/layout/arrow2"/>
    <dgm:cxn modelId="{EC43DCE1-01BC-429F-B996-3AD1DEF56572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-428927" y="0"/>
          <a:ext cx="11999756" cy="5368154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708927" y="3258483"/>
          <a:ext cx="398657" cy="406840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654991" y="4000346"/>
          <a:ext cx="3258708" cy="553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677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sng" kern="1200" dirty="0"/>
            <a:t>Phase 1</a:t>
          </a:r>
          <a:r>
            <a:rPr lang="en-US" sz="1400" u="none" kern="1200" dirty="0"/>
            <a:t>: Data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none" kern="1200" dirty="0"/>
            <a:t>(identify barriers/compare states)</a:t>
          </a:r>
          <a:endParaRPr lang="en-US" sz="1400" kern="1200" dirty="0"/>
        </a:p>
      </dsp:txBody>
      <dsp:txXfrm>
        <a:off x="1654991" y="4000346"/>
        <a:ext cx="3258708" cy="553874"/>
      </dsp:txXfrm>
    </dsp:sp>
    <dsp:sp modelId="{AA23D303-B726-4FB8-87BB-916663125B64}">
      <dsp:nvSpPr>
        <dsp:cNvPr id="0" name=""/>
        <dsp:cNvSpPr/>
      </dsp:nvSpPr>
      <dsp:spPr>
        <a:xfrm>
          <a:off x="3528521" y="2391705"/>
          <a:ext cx="529700" cy="538907"/>
        </a:xfrm>
        <a:prstGeom prst="ellipse">
          <a:avLst/>
        </a:prstGeom>
        <a:solidFill>
          <a:srgbClr val="FFFF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3357004" y="3179821"/>
          <a:ext cx="3067840" cy="6062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046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sng" kern="1200" dirty="0"/>
            <a:t>Phase 2</a:t>
          </a:r>
          <a:r>
            <a:rPr lang="en-US" sz="1400" u="none" kern="1200" dirty="0"/>
            <a:t>: Discussion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none" kern="1200" dirty="0"/>
            <a:t>(need/strategy/solutions)</a:t>
          </a:r>
        </a:p>
      </dsp:txBody>
      <dsp:txXfrm>
        <a:off x="3357004" y="3179821"/>
        <a:ext cx="3067840" cy="606221"/>
      </dsp:txXfrm>
    </dsp:sp>
    <dsp:sp modelId="{FD3F2BB1-5483-4696-98E8-5ED5D4B3FE9C}">
      <dsp:nvSpPr>
        <dsp:cNvPr id="0" name=""/>
        <dsp:cNvSpPr/>
      </dsp:nvSpPr>
      <dsp:spPr>
        <a:xfrm>
          <a:off x="5886101" y="1602086"/>
          <a:ext cx="683980" cy="654965"/>
        </a:xfrm>
        <a:prstGeom prst="ellipse">
          <a:avLst/>
        </a:prstGeom>
        <a:solidFill>
          <a:srgbClr val="FFFF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5714147" y="2582350"/>
          <a:ext cx="2736970" cy="538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211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sng" kern="1200" dirty="0"/>
            <a:t>Phase 3</a:t>
          </a:r>
          <a:r>
            <a:rPr lang="en-US" sz="1400" u="none" kern="1200" dirty="0"/>
            <a:t>: Development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none" kern="1200" dirty="0"/>
            <a:t>(recommendations/legislation)</a:t>
          </a:r>
        </a:p>
      </dsp:txBody>
      <dsp:txXfrm>
        <a:off x="5714147" y="2582350"/>
        <a:ext cx="2736970" cy="538997"/>
      </dsp:txXfrm>
    </dsp:sp>
    <dsp:sp modelId="{645D228A-C92C-4C67-95A8-402BF046933A}">
      <dsp:nvSpPr>
        <dsp:cNvPr id="0" name=""/>
        <dsp:cNvSpPr/>
      </dsp:nvSpPr>
      <dsp:spPr>
        <a:xfrm>
          <a:off x="8562715" y="921781"/>
          <a:ext cx="926338" cy="870009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7546431" y="1519187"/>
          <a:ext cx="1803699" cy="38489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132" tIns="0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7546431" y="1519187"/>
        <a:ext cx="1803699" cy="38489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547EB-6566-46D9-B1D2-0AEE24CCD148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30355-801D-4BD7-AF26-2BFCF27B6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70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3713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759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418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793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6183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2584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5921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3154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7417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7652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7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455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3796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7273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394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270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0545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2781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4699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98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242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427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71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928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15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</a:rPr>
              <a:t>NOTES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925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7675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62794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942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591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4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F37ED-E52C-D04B-BD70-B183C03E603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F9CA7-3F15-9446-8EB4-C69A4779114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6C81A7-EF54-644A-A3A3-A900741EE329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944A5-DA90-DB40-BCC8-0A6C4A82F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0DFBDE89-FFE1-E340-9D69-8210BFC18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11C5B4-7BBB-FC41-86C0-AAB19811817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E2F905-B39E-504D-8E43-B107523010D3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649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920238"/>
            <a:ext cx="5157787" cy="4297680"/>
          </a:xfrm>
          <a:prstGeom prst="rect">
            <a:avLst/>
          </a:prstGeo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920238"/>
            <a:ext cx="5183188" cy="42976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F137F5-2097-674B-B3F7-F6DD317C147C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EF3B907-07EC-464A-9168-21644716B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1561A3A6-AA0A-054F-AD42-397A9574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250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E049E-FD56-F54C-8BAD-BC944A51238B}"/>
              </a:ext>
            </a:extLst>
          </p:cNvPr>
          <p:cNvSpPr txBox="1"/>
          <p:nvPr userDrawn="1"/>
        </p:nvSpPr>
        <p:spPr>
          <a:xfrm>
            <a:off x="721895" y="159655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charset="0"/>
              </a:rPr>
              <a:t>Connect with DPH</a:t>
            </a:r>
            <a:endParaRPr lang="en-US" sz="2000" dirty="0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1" y="135376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02" y="2423785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5FDECC-88AB-4247-9773-F39572AE3242}"/>
              </a:ext>
            </a:extLst>
          </p:cNvPr>
          <p:cNvSpPr/>
          <p:nvPr userDrawn="1"/>
        </p:nvSpPr>
        <p:spPr>
          <a:xfrm>
            <a:off x="2423322" y="1401896"/>
            <a:ext cx="92202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@</a:t>
            </a:r>
            <a:r>
              <a:rPr lang="en-US" sz="3600" dirty="0" err="1"/>
              <a:t>MassDPH</a:t>
            </a:r>
            <a:endParaRPr lang="en-US" sz="3600" dirty="0"/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Massachusetts Department of Public 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DPH blog</a:t>
            </a:r>
          </a:p>
          <a:p>
            <a:pPr fontAlgn="base"/>
            <a:r>
              <a:rPr lang="en-US" sz="2800" dirty="0"/>
              <a:t>https://blog.mass.gov/publichealth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www.mass.gov/dph</a:t>
            </a:r>
          </a:p>
        </p:txBody>
      </p:sp>
      <p:pic>
        <p:nvPicPr>
          <p:cNvPr id="16" name="Picture 4" descr="C:\Users\ABCohen\AppData\Local\Microsoft\Windows\Temporary Internet Files\Content.Outlook\L5IST9YM\DPHLogo_Blue.png">
            <a:extLst>
              <a:ext uri="{FF2B5EF4-FFF2-40B4-BE49-F238E27FC236}">
                <a16:creationId xmlns:a16="http://schemas.microsoft.com/office/drawing/2014/main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48" y="4887039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39DE3C-CDCC-724A-BB9E-78CAF2E049E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48" y="3597197"/>
            <a:ext cx="1129705" cy="112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715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C0A2F920-3F11-AE49-8B23-113E3DB9044E}"/>
              </a:ext>
            </a:extLst>
          </p:cNvPr>
          <p:cNvSpPr txBox="1">
            <a:spLocks/>
          </p:cNvSpPr>
          <p:nvPr userDrawn="1"/>
        </p:nvSpPr>
        <p:spPr>
          <a:xfrm>
            <a:off x="2142581" y="1725492"/>
            <a:ext cx="8153399" cy="7620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cap="all" baseline="0">
                <a:solidFill>
                  <a:srgbClr val="1C263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charset="0"/>
              </a:rPr>
              <a:t>Thank You!</a:t>
            </a:r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46DACA1-5854-FE4E-B523-7C1C85892163}"/>
              </a:ext>
            </a:extLst>
          </p:cNvPr>
          <p:cNvSpPr/>
          <p:nvPr userDrawn="1"/>
        </p:nvSpPr>
        <p:spPr>
          <a:xfrm>
            <a:off x="-1707848" y="791678"/>
            <a:ext cx="193646" cy="168613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Subtitle 3">
            <a:extLst>
              <a:ext uri="{FF2B5EF4-FFF2-40B4-BE49-F238E27FC236}">
                <a16:creationId xmlns:a16="http://schemas.microsoft.com/office/drawing/2014/main" id="{73BCFC28-B021-C74C-B60E-3525D726A156}"/>
              </a:ext>
            </a:extLst>
          </p:cNvPr>
          <p:cNvSpPr txBox="1">
            <a:spLocks/>
          </p:cNvSpPr>
          <p:nvPr userDrawn="1"/>
        </p:nvSpPr>
        <p:spPr>
          <a:xfrm>
            <a:off x="4199980" y="3581406"/>
            <a:ext cx="4038601" cy="8445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B1F54"/>
              </a:buClr>
              <a:buFont typeface="Arial"/>
              <a:buNone/>
              <a:defRPr sz="2400" b="0" i="0" kern="12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rgbClr val="1C263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Name of Presenter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first.last@state.ma.us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07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1129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294570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43553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F37ED-E52C-D04B-BD70-B183C03E603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F9CA7-3F15-9446-8EB4-C69A4779114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6C81A7-EF54-644A-A3A3-A900741EE329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944A5-DA90-DB40-BCC8-0A6C4A82F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0DFBDE89-FFE1-E340-9D69-8210BFC18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11C5B4-7BBB-FC41-86C0-AAB19811817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E2F905-B39E-504D-8E43-B107523010D3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2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920238"/>
            <a:ext cx="5157787" cy="4297680"/>
          </a:xfrm>
          <a:prstGeom prst="rect">
            <a:avLst/>
          </a:prstGeo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920238"/>
            <a:ext cx="5183188" cy="42976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F137F5-2097-674B-B3F7-F6DD317C147C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EF3B907-07EC-464A-9168-21644716B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1561A3A6-AA0A-054F-AD42-397A9574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E049E-FD56-F54C-8BAD-BC944A51238B}"/>
              </a:ext>
            </a:extLst>
          </p:cNvPr>
          <p:cNvSpPr txBox="1"/>
          <p:nvPr userDrawn="1"/>
        </p:nvSpPr>
        <p:spPr>
          <a:xfrm>
            <a:off x="721895" y="159655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charset="0"/>
              </a:rPr>
              <a:t>Connect with DPH</a:t>
            </a:r>
            <a:endParaRPr lang="en-US" sz="2000" dirty="0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1" y="135376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02" y="2423785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5FDECC-88AB-4247-9773-F39572AE3242}"/>
              </a:ext>
            </a:extLst>
          </p:cNvPr>
          <p:cNvSpPr/>
          <p:nvPr userDrawn="1"/>
        </p:nvSpPr>
        <p:spPr>
          <a:xfrm>
            <a:off x="2423322" y="1401896"/>
            <a:ext cx="92202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@MassDPH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Massachusetts Department of Public 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DPH blog</a:t>
            </a:r>
          </a:p>
          <a:p>
            <a:pPr fontAlgn="base"/>
            <a:r>
              <a:rPr lang="en-US" sz="2800" dirty="0"/>
              <a:t>https://blog.mass.gov/publichealth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www.mass.gov/dph</a:t>
            </a:r>
          </a:p>
        </p:txBody>
      </p:sp>
      <p:pic>
        <p:nvPicPr>
          <p:cNvPr id="16" name="Picture 4" descr="C:\Users\ABCohen\AppData\Local\Microsoft\Windows\Temporary Internet Files\Content.Outlook\L5IST9YM\DPHLogo_Blue.png">
            <a:extLst>
              <a:ext uri="{FF2B5EF4-FFF2-40B4-BE49-F238E27FC236}">
                <a16:creationId xmlns:a16="http://schemas.microsoft.com/office/drawing/2014/main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48" y="4887039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39DE3C-CDCC-724A-BB9E-78CAF2E049E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48" y="3597197"/>
            <a:ext cx="1129705" cy="112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80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C0A2F920-3F11-AE49-8B23-113E3DB9044E}"/>
              </a:ext>
            </a:extLst>
          </p:cNvPr>
          <p:cNvSpPr txBox="1">
            <a:spLocks/>
          </p:cNvSpPr>
          <p:nvPr userDrawn="1"/>
        </p:nvSpPr>
        <p:spPr>
          <a:xfrm>
            <a:off x="2142581" y="1725492"/>
            <a:ext cx="8153399" cy="7620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cap="all" baseline="0">
                <a:solidFill>
                  <a:srgbClr val="1C263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charset="0"/>
              </a:rPr>
              <a:t>Thank You!</a:t>
            </a:r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46DACA1-5854-FE4E-B523-7C1C85892163}"/>
              </a:ext>
            </a:extLst>
          </p:cNvPr>
          <p:cNvSpPr/>
          <p:nvPr userDrawn="1"/>
        </p:nvSpPr>
        <p:spPr>
          <a:xfrm>
            <a:off x="-1707848" y="791678"/>
            <a:ext cx="193646" cy="168613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Subtitle 3">
            <a:extLst>
              <a:ext uri="{FF2B5EF4-FFF2-40B4-BE49-F238E27FC236}">
                <a16:creationId xmlns:a16="http://schemas.microsoft.com/office/drawing/2014/main" id="{73BCFC28-B021-C74C-B60E-3525D726A156}"/>
              </a:ext>
            </a:extLst>
          </p:cNvPr>
          <p:cNvSpPr txBox="1">
            <a:spLocks/>
          </p:cNvSpPr>
          <p:nvPr userDrawn="1"/>
        </p:nvSpPr>
        <p:spPr>
          <a:xfrm>
            <a:off x="4199980" y="3581406"/>
            <a:ext cx="4038601" cy="8445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B1F54"/>
              </a:buClr>
              <a:buFont typeface="Arial"/>
              <a:buNone/>
              <a:defRPr sz="2400" b="0" i="0" kern="12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rgbClr val="1C263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Name of Presenter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first.last@state.ma.us</a:t>
            </a:r>
          </a:p>
        </p:txBody>
      </p:sp>
    </p:spTree>
    <p:extLst>
      <p:ext uri="{BB962C8B-B14F-4D97-AF65-F5344CB8AC3E}">
        <p14:creationId xmlns:p14="http://schemas.microsoft.com/office/powerpoint/2010/main" val="2228874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740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3192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1" r:id="rId3"/>
    <p:sldLayoutId id="2147483662" r:id="rId4"/>
    <p:sldLayoutId id="2147483652" r:id="rId5"/>
    <p:sldLayoutId id="2147483653" r:id="rId6"/>
    <p:sldLayoutId id="2147483654" r:id="rId7"/>
    <p:sldLayoutId id="2147483655" r:id="rId8"/>
    <p:sldLayoutId id="2147483672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57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0704" y="2074957"/>
            <a:ext cx="8370536" cy="292754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Special Commission on Licensing of</a:t>
            </a:r>
            <a:b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Foreign-Trained Medical Professionals</a:t>
            </a:r>
            <a:b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Fourth Meeting</a:t>
            </a:r>
            <a:b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bg1"/>
                </a:solidFill>
                <a:cs typeface="Arial" panose="020B0604020202020204" pitchFamily="34" charset="0"/>
              </a:rPr>
              <a:t>January 19, 2021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1132" y="3979342"/>
            <a:ext cx="7842223" cy="2533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en-US" sz="2000" b="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02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Report Components –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600" b="1" dirty="0">
                <a:ea typeface="Arial" panose="020B0604020202020204" pitchFamily="34" charset="0"/>
                <a:cs typeface="Times New Roman" panose="02020603050405020304" pitchFamily="18" charset="0"/>
              </a:rPr>
              <a:t>Physicians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12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American Association of Medical Colleges projects PCP demand to exceed supply by between 17,800 and 48,000 PCPs in the U.S. by 2034. </a:t>
            </a:r>
            <a:endParaRPr lang="en-US" sz="2400" u="none" strike="noStrike" dirty="0">
              <a:effectLst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 2016 study by the U.S. Health Resources and Services Administration projected that by 2025 MA would be the only U.S. state with a surplus (1,230 PCPs). </a:t>
            </a:r>
          </a:p>
          <a:p>
            <a:pPr>
              <a:spcBef>
                <a:spcPts val="0"/>
              </a:spcBef>
            </a:pPr>
            <a:endParaRPr lang="en-US" sz="1200" u="none" strike="noStrike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challenge remains the scarcity of providers in underserved areas.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Almost 40% of physicians in MA are practicing in Suffolk County, which contains just 11.4% of the state’s population.</a:t>
            </a:r>
            <a:endParaRPr lang="en-US" sz="2400" u="none" strike="noStrike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Even with the highest physician to population ratio in the country, federal data on </a:t>
            </a:r>
            <a:r>
              <a:rPr lang="en-US" sz="24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Health Professional Shortage Areas (HPSA) 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points to significant gaps across MA in Primary Care, Dental Health, and Mental Health Care, affecting hundreds of thousands of state residents.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10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236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Report Components –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600" b="1" dirty="0">
                <a:ea typeface="Arial" panose="020B0604020202020204" pitchFamily="34" charset="0"/>
                <a:cs typeface="Times New Roman" panose="02020603050405020304" pitchFamily="18" charset="0"/>
              </a:rPr>
              <a:t>Physicians, Cont.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12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percentage of physicians in MA that earned their medical degree from an international medical school (20%) is smaller than the national percentage of 24.2%.</a:t>
            </a:r>
          </a:p>
          <a:p>
            <a:pPr>
              <a:spcBef>
                <a:spcPts val="0"/>
              </a:spcBef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Low-income geographic areas designated as HPSAs in MA include 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Salem/Peabody/Lynn/Beverly, 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Springfield/Chicopee/Holyoke, and 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cities of Worcester, Gloucester and New Bedford. </a:t>
            </a:r>
          </a:p>
          <a:p>
            <a:pPr>
              <a:spcBef>
                <a:spcPts val="0"/>
              </a:spcBef>
            </a:pPr>
            <a:r>
              <a:rPr 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Based on 2014 data, counties in western and southeastern MA have the lowest concentration of physician practices, including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designated rural areas in Franklin, Berkshire, Barnstable and Dukes Counties.</a:t>
            </a:r>
          </a:p>
          <a:p>
            <a:pPr>
              <a:spcBef>
                <a:spcPts val="0"/>
              </a:spcBef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 large number of municipalities in western and central MA and in northeast and southeast MA have few or no PCPs, in some cases with none in adjoining towns/cities.</a:t>
            </a:r>
            <a:endParaRPr lang="en-US" sz="2400" u="none" strike="noStrike" dirty="0">
              <a:effectLst/>
              <a:ea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11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359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Report Components –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600" b="1" dirty="0">
                <a:ea typeface="Arial" panose="020B0604020202020204" pitchFamily="34" charset="0"/>
                <a:cs typeface="Times New Roman" panose="02020603050405020304" pitchFamily="18" charset="0"/>
              </a:rPr>
              <a:t>Dentists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12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8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As with PCPs, many towns and cities in </a:t>
            </a:r>
            <a:r>
              <a:rPr lang="en-US" sz="2800" dirty="0">
                <a:ea typeface="Calibri" panose="020F0502020204030204" pitchFamily="34" charset="0"/>
                <a:cs typeface="Calibri" panose="020F0502020204030204" pitchFamily="34" charset="0"/>
              </a:rPr>
              <a:t>western and central </a:t>
            </a:r>
            <a:r>
              <a:rPr lang="en-US" sz="28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 and in northeast and southeast MA have few or no dentists and, in some cases, not in adjoining towns/cities.</a:t>
            </a:r>
          </a:p>
          <a:p>
            <a:pPr>
              <a:spcBef>
                <a:spcPts val="0"/>
              </a:spcBef>
            </a:pPr>
            <a:r>
              <a:rPr lang="en-US" sz="2800" dirty="0">
                <a:ea typeface="Calibri" panose="020F0502020204030204" pitchFamily="34" charset="0"/>
                <a:cs typeface="Calibri" panose="020F0502020204030204" pitchFamily="34" charset="0"/>
              </a:rPr>
              <a:t>Only 2.6% of dentists in MA practice in a community health center setting, where the vast majority of patients with MassHealth receive services.</a:t>
            </a:r>
            <a:endParaRPr lang="en-US" sz="2800" u="none" strike="noStrike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2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dirty="0">
              <a:solidFill>
                <a:srgbClr val="21212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139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Report Components –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600" b="1" dirty="0">
                <a:ea typeface="Arial" panose="020B0604020202020204" pitchFamily="34" charset="0"/>
                <a:cs typeface="Times New Roman" panose="02020603050405020304" pitchFamily="18" charset="0"/>
              </a:rPr>
              <a:t>Registered Nurses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12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2017 research predicts the supply of RNs in MA will exceed demand by 2030. 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 new Harvard study, however, points to recent pandemic-driven shortages of clinical care nurses, as a result of interrupted exams and clinical placements of incoming nurses and the accelerating attrition and retirements of RNs of all ages, posing concerns for the long-term RN pipeline.</a:t>
            </a:r>
          </a:p>
          <a:p>
            <a:pPr>
              <a:spcBef>
                <a:spcPts val="0"/>
              </a:spcBef>
            </a:pPr>
            <a:r>
              <a:rPr lang="en-US" sz="2400" dirty="0">
                <a:ea typeface="Arial" panose="020B0604020202020204" pitchFamily="34" charset="0"/>
                <a:cs typeface="Calibri" panose="020F0502020204030204" pitchFamily="34" charset="0"/>
              </a:rPr>
              <a:t>2014 data indicate acute shortages of RNs in towns and cities in western and central MA, with many towns having no RNs. 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ea typeface="Arial" panose="020B0604020202020204" pitchFamily="34" charset="0"/>
                <a:cs typeface="Calibri" panose="020F0502020204030204" pitchFamily="34" charset="0"/>
              </a:rPr>
              <a:t>Many more locales statewide have a very small share of RNs relative to their populations (less than 2.5 per 1,000).</a:t>
            </a:r>
          </a:p>
          <a:p>
            <a:pPr>
              <a:spcBef>
                <a:spcPts val="0"/>
              </a:spcBef>
            </a:pPr>
            <a:r>
              <a:rPr lang="en-US" sz="2400" u="none" strike="noStrike" dirty="0">
                <a:effectLst/>
                <a:ea typeface="Arial" panose="020B0604020202020204" pitchFamily="34" charset="0"/>
              </a:rPr>
              <a:t>Only 2.3% of RNs practice in community health centers that serve primarily low income and other underserved populations.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844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Report Components –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3600" b="1" dirty="0">
                <a:ea typeface="Arial" panose="020B0604020202020204" pitchFamily="34" charset="0"/>
                <a:cs typeface="Times New Roman" panose="02020603050405020304" pitchFamily="18" charset="0"/>
              </a:rPr>
              <a:t>Licensed Practical Nurses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1200" b="1" dirty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As with RNs, 2015 data indicate the most acute shortages of LPNs in towns and cities in western and central MA,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Many m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ore locales statewide have a very small share of LPNs relative to population (less than 1 per 1000).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ea typeface="Arial" panose="020B0604020202020204" pitchFamily="34" charset="0"/>
                <a:cs typeface="Calibri" panose="020F0502020204030204" pitchFamily="34" charset="0"/>
              </a:rPr>
              <a:t>Unlike RNs, the majority of LPNs work in skilled nursing, home health, chronic care or physician office settings.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u="none" strike="noStrike" dirty="0">
                <a:effectLst/>
                <a:ea typeface="Arial" panose="020B0604020202020204" pitchFamily="34" charset="0"/>
                <a:cs typeface="Calibri" panose="020F0502020204030204" pitchFamily="34" charset="0"/>
              </a:rPr>
              <a:t>In all five of the most populous MA cities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the percentage of Hispanic RNs is 3 to 10 times lower than the percentage of Hispanic residents.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MA, 24% of foreign-educated nurses are either working in low-skilled jobs or unemployed, compared to just 6% of U.S.-educated immigrants</a:t>
            </a:r>
            <a:endParaRPr lang="en-US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u="none" strike="noStrike" dirty="0">
              <a:effectLst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32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3200" u="none" strike="noStrike" dirty="0">
              <a:effectLst/>
              <a:latin typeface="+mj-lt"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32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dirty="0">
              <a:solidFill>
                <a:srgbClr val="21212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14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0"/>
            <a:ext cx="10972800" cy="931178"/>
          </a:xfrm>
        </p:spPr>
        <p:txBody>
          <a:bodyPr>
            <a:noAutofit/>
          </a:bodyPr>
          <a:lstStyle/>
          <a:p>
            <a:r>
              <a:rPr lang="en-US" sz="3600" dirty="0"/>
              <a:t>Report Components – Barriers to Licensure and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 fontScale="925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r>
              <a:rPr lang="en-US" sz="3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Intrinsic Barriers for Foreign-Trained Health Professionals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endParaRPr lang="en-US" sz="13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Limited English proficiency: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Educators and employers also identify lack of fluency in English as a fundamental obstacle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entering the workforce.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Loss of Professional Identity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They often face a loss of professional identity, associated social standing and the challenge of redefining themselves in a new societal context.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 of Familiarity with the U.S. Health System: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Roles and professions are different in the U.S., and there are inherent differences in the U.S. health workplace culture, rules, and regulations.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 of U.S.-based Professional Networks: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often lack professional colleagues in the U.S. on whom they can rely for advice or input.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and Money: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Lack of financial resources and time to attend classes are consistently identified as barriers, often because they hold two or three jobs to support their families.</a:t>
            </a:r>
            <a:endParaRPr lang="en-US" sz="2400" dirty="0">
              <a:solidFill>
                <a:srgbClr val="21212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803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Report Components – Barriers to Licensure and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6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6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dirty="0">
              <a:solidFill>
                <a:srgbClr val="21212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8A8B12-2A58-46AF-B592-56E629AAF9CA}"/>
              </a:ext>
            </a:extLst>
          </p:cNvPr>
          <p:cNvSpPr txBox="1"/>
          <p:nvPr/>
        </p:nvSpPr>
        <p:spPr>
          <a:xfrm>
            <a:off x="130630" y="1042738"/>
            <a:ext cx="11908970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Extrinsic Barriers for Foreign-Trained Health Professionals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Complex and unclear licensure requirements: 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Licensing board websites &amp; resources often do not fully and clearly present the licensure requirements, potential time frames, and costs for internationally-trained applicants.</a:t>
            </a:r>
            <a:endParaRPr lang="en-US" sz="2200" b="1" u="none" strike="noStrike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Artificial licensing barriers: 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Unnecessary and/or potentially discriminatory regulatory barriers including required non-clinical coursework, time limits in completing testing, and rigid English proficiency requirements.</a:t>
            </a:r>
          </a:p>
          <a:p>
            <a:pPr marL="342900" marR="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Costs of licensure process, including exam and licensure fees and exam prep courses: 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Estimated costs in MA are $1,250-$5,000 for nurses, $8,000-$32,000 for doctors, and  $2,700-$5,300 for pharmacists.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Limited English proficiency: 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Shortage in Massachusetts of publicly-funded advanced level English courses; lack of free prep courses for required standardized English exams.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Difficulty evaluating foreign credentials: 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Many refugee or asylee medical professionals face challenges accessing official academic records required for credential evaluations </a:t>
            </a:r>
          </a:p>
        </p:txBody>
      </p:sp>
    </p:spTree>
    <p:extLst>
      <p:ext uri="{BB962C8B-B14F-4D97-AF65-F5344CB8AC3E}">
        <p14:creationId xmlns:p14="http://schemas.microsoft.com/office/powerpoint/2010/main" val="2247796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Report Components – Barriers to Licensure and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6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6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dirty="0">
              <a:solidFill>
                <a:srgbClr val="21212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8A8B12-2A58-46AF-B592-56E629AAF9CA}"/>
              </a:ext>
            </a:extLst>
          </p:cNvPr>
          <p:cNvSpPr txBox="1"/>
          <p:nvPr/>
        </p:nvSpPr>
        <p:spPr>
          <a:xfrm>
            <a:off x="152400" y="1037472"/>
            <a:ext cx="11865429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3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Extrinsic Barriers for Foreign-Trained Health Professionals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Shortage of career navigation programs: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The one program in Massachusetts specifically for health professionals assists nurses only; no financial assistance is available to help professionals meet licensing-related fees and other costs</a:t>
            </a:r>
          </a:p>
          <a:p>
            <a:pPr marL="342900" marR="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Competition for residency spots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  While 93% U.S. medical school graduates get into medical residency programs, only 55% of foreign-born IMGs do (2021 match data) </a:t>
            </a:r>
          </a:p>
          <a:p>
            <a:pPr marL="342900" marR="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Federal cap on number of residency spots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 In 1997 Congress placed a cap on the number of Medicaid-funded residencies, a challenge with increasing numbers of medical graduates competing for a fixed number of slots.</a:t>
            </a:r>
            <a:r>
              <a:rPr lang="en-US" sz="2200" u="none" strike="noStrike" dirty="0">
                <a:solidFill>
                  <a:srgbClr val="1155CC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marR="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“Catch-22” of recognized clinical experience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 Most U.S. residency programs require applicants to have U.S. clinical experience, which normally can’t be obtained outside of a U.S. medical school or residency; “</a:t>
            </a:r>
            <a:r>
              <a:rPr lang="en-US" sz="2200" u="none" strike="noStrike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observership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” programs offering limited clinical exposure are typically fee-based with erratic value.</a:t>
            </a:r>
            <a:endParaRPr lang="en-US" sz="2200" u="none" strike="noStrike" dirty="0">
              <a:effectLst/>
              <a:ea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b="1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Longer residency requirement</a:t>
            </a: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 IMGs seeking licensure in Massachusetts must complete a minimum of three years of residency/graduate medical education vs. two years for U.S. medical graduates.</a:t>
            </a:r>
            <a:endParaRPr lang="en-US" sz="2200" u="none" strike="noStrike" dirty="0">
              <a:effectLst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091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0"/>
            <a:ext cx="10972800" cy="931178"/>
          </a:xfrm>
        </p:spPr>
        <p:txBody>
          <a:bodyPr>
            <a:normAutofit/>
          </a:bodyPr>
          <a:lstStyle/>
          <a:p>
            <a:r>
              <a:rPr lang="en-US" sz="4400" dirty="0"/>
              <a:t>Report Components – Recommendations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Amend Statutes to Remove Overt Barriers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M.G.L. c. 112, § 2: Registration of Physicians; Alien Applicants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M.G.L. c. 112, § 46: Reputable dental college; definition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M.G.L. c. 112, § 76B: Canadian nurse licensure; reciprocity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18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569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0"/>
            <a:ext cx="10972800" cy="931178"/>
          </a:xfrm>
        </p:spPr>
        <p:txBody>
          <a:bodyPr>
            <a:normAutofit/>
          </a:bodyPr>
          <a:lstStyle/>
          <a:p>
            <a:r>
              <a:rPr lang="en-US" sz="4400" dirty="0"/>
              <a:t>Report Components – Recommendations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r>
              <a:rPr lang="en-US" sz="36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6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uidelines for Full and Conditional Licensing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endParaRPr lang="en-US" sz="28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tabLst>
                <a:tab pos="592455" algn="l"/>
              </a:tabLst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Expand existing conditional licensing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Physician temporary license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Limited License Dentist</a:t>
            </a:r>
          </a:p>
          <a:p>
            <a:pPr>
              <a:spcBef>
                <a:spcPts val="0"/>
              </a:spcBef>
              <a:tabLst>
                <a:tab pos="592455" algn="l"/>
              </a:tabLst>
            </a:pPr>
            <a:endParaRPr lang="en-US" sz="24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tabLst>
                <a:tab pos="592455" algn="l"/>
              </a:tabLst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Provide new opportunities for conditional licensure</a:t>
            </a:r>
          </a:p>
          <a:p>
            <a:pPr lvl="1">
              <a:spcBef>
                <a:spcPts val="0"/>
              </a:spcBef>
              <a:tabLst>
                <a:tab pos="592455" algn="l"/>
              </a:tabLst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e.g., assistant physicians</a:t>
            </a:r>
          </a:p>
          <a:p>
            <a:pPr>
              <a:spcBef>
                <a:spcPts val="0"/>
              </a:spcBef>
              <a:tabLst>
                <a:tab pos="592455" algn="l"/>
              </a:tabLst>
            </a:pPr>
            <a:endParaRPr lang="en-US" sz="24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tabLst>
                <a:tab pos="592455" algn="l"/>
              </a:tabLst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Licensure Checklists and Guidance</a:t>
            </a:r>
            <a:endParaRPr lang="en-US" sz="24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19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70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004BE-BFBA-4CBC-88E3-CFA9AFD4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8CACB-671D-4323-BCBA-9500895AF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22" y="1316736"/>
            <a:ext cx="10989578" cy="4967524"/>
          </a:xfrm>
        </p:spPr>
        <p:txBody>
          <a:bodyPr>
            <a:noAutofit/>
          </a:bodyPr>
          <a:lstStyle/>
          <a:p>
            <a:pPr marR="0" lvl="0">
              <a:spcBef>
                <a:spcPts val="600"/>
              </a:spcBef>
            </a:pPr>
            <a:r>
              <a:rPr lang="en-US" sz="2800" dirty="0">
                <a:effectLst/>
                <a:ea typeface="Times New Roman" panose="02020603050405020304" pitchFamily="18" charset="0"/>
              </a:rPr>
              <a:t>Welcome and Introductions</a:t>
            </a:r>
          </a:p>
          <a:p>
            <a:pPr marR="0" lvl="0">
              <a:spcBef>
                <a:spcPts val="600"/>
              </a:spcBef>
            </a:pPr>
            <a:r>
              <a:rPr lang="en-US" sz="2800" dirty="0">
                <a:effectLst/>
                <a:ea typeface="Times New Roman" panose="02020603050405020304" pitchFamily="18" charset="0"/>
              </a:rPr>
              <a:t>Approval of December 10, 2021, FTMP Commission Minutes (</a:t>
            </a:r>
            <a:r>
              <a:rPr lang="en-US" sz="2800" b="1" dirty="0">
                <a:effectLst/>
                <a:ea typeface="Times New Roman" panose="02020603050405020304" pitchFamily="18" charset="0"/>
              </a:rPr>
              <a:t>VOTE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)</a:t>
            </a:r>
          </a:p>
          <a:p>
            <a:pPr marR="0" lvl="0">
              <a:spcBef>
                <a:spcPts val="600"/>
              </a:spcBef>
            </a:pPr>
            <a:r>
              <a:rPr lang="en-US" sz="2800" dirty="0">
                <a:effectLst/>
                <a:ea typeface="Times New Roman" panose="02020603050405020304" pitchFamily="18" charset="0"/>
              </a:rPr>
              <a:t>Review of Commission Charge, Timeline and Deliverables</a:t>
            </a:r>
          </a:p>
          <a:p>
            <a:pPr marR="0" lvl="0">
              <a:spcBef>
                <a:spcPts val="600"/>
              </a:spcBef>
            </a:pPr>
            <a:r>
              <a:rPr lang="en-US" sz="2800" dirty="0">
                <a:effectLst/>
                <a:ea typeface="Times New Roman" panose="02020603050405020304" pitchFamily="18" charset="0"/>
              </a:rPr>
              <a:t>Presentation:</a:t>
            </a:r>
          </a:p>
          <a:p>
            <a:pPr lvl="1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dirty="0">
                <a:effectLst/>
                <a:ea typeface="Calibri" panose="020F0502020204030204" pitchFamily="34" charset="0"/>
              </a:rPr>
              <a:t> Considerations for Development of Report Recommendations  </a:t>
            </a:r>
          </a:p>
          <a:p>
            <a:pPr marR="0" lvl="0">
              <a:spcBef>
                <a:spcPts val="600"/>
              </a:spcBef>
            </a:pPr>
            <a:r>
              <a:rPr lang="en-US" sz="2800" dirty="0">
                <a:effectLst/>
                <a:ea typeface="Times New Roman" panose="02020603050405020304" pitchFamily="18" charset="0"/>
              </a:rPr>
              <a:t>Next Steps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845D9-930D-44C4-A8BE-C93D5A492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52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0"/>
            <a:ext cx="10972800" cy="931178"/>
          </a:xfrm>
        </p:spPr>
        <p:txBody>
          <a:bodyPr>
            <a:normAutofit/>
          </a:bodyPr>
          <a:lstStyle/>
          <a:p>
            <a:r>
              <a:rPr lang="en-US" sz="4400" dirty="0"/>
              <a:t>Report Components – Recommendations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Residency Programs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 residency process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Specifically?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 how many years required for graduate residency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access to residency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whom?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Adopt limited licensure policies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whom?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Re-assess “recency of medical school graduation” guidelines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are the guidelines?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to what?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20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6213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0"/>
            <a:ext cx="10972800" cy="931178"/>
          </a:xfrm>
        </p:spPr>
        <p:txBody>
          <a:bodyPr>
            <a:normAutofit/>
          </a:bodyPr>
          <a:lstStyle/>
          <a:p>
            <a:r>
              <a:rPr lang="en-US" sz="4400" dirty="0"/>
              <a:t>Report Components – Recommendations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nursing program entrance competency exams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Review/Recommended time limits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 Proficiency for Nurses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redundant English testing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 IELTS General Training Test?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My Best Score option for TOEFL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 additional tests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Contextualizing ESL and accelerated programs aligned with the USMLE</a:t>
            </a:r>
          </a:p>
          <a:p>
            <a:pPr lvl="2" indent="-28575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often not funded or very expensive and therefore underutilized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 English competency tests with English in Heath Care exams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Translation devices for healthcare facilities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21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314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0"/>
            <a:ext cx="10972800" cy="931178"/>
          </a:xfrm>
        </p:spPr>
        <p:txBody>
          <a:bodyPr>
            <a:normAutofit/>
          </a:bodyPr>
          <a:lstStyle/>
          <a:p>
            <a:r>
              <a:rPr lang="en-US" sz="4400" dirty="0"/>
              <a:t>Report Components – Recommendations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 lnSpcReduction="10000"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Nurse Credentialing, Endorsement and Reciprocity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Credentialing for Nurses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Expand credential evaluation options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Allow for quicker processing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592455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wider range of credential evaluation services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592455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optimal processing time? Different for FTMPs?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 models for licensure by endorsement/reciprocity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new credential evaluation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592455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to know all board practices/statutes to determine need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 the Nurse Licensure Compact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by case considerations for Dental Applicants (Maine’s state model)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License by endorsement for dentists who have engaged in no less than 6,000 hours of practice in the last 5 years (Utah’s state model)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22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317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0"/>
            <a:ext cx="10972800" cy="931178"/>
          </a:xfrm>
        </p:spPr>
        <p:txBody>
          <a:bodyPr>
            <a:normAutofit/>
          </a:bodyPr>
          <a:lstStyle/>
          <a:p>
            <a:r>
              <a:rPr lang="en-US" sz="4000" dirty="0"/>
              <a:t>Report Components –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and Financial Support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  <a:tabLst>
                <a:tab pos="592455" algn="l"/>
              </a:tabLst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592455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for Internationally Trained Professionals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Grow the Welcome Back Center to serve a wider range of professions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Launch a regional Welcome Back Center </a:t>
            </a:r>
          </a:p>
          <a:p>
            <a:pPr>
              <a:spcBef>
                <a:spcPts val="0"/>
              </a:spcBef>
              <a:tabLst>
                <a:tab pos="592455" algn="l"/>
              </a:tabLs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international medical professional assistance programs</a:t>
            </a: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Discussions about loan forgiveness programs and funding paths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592455" algn="l"/>
              </a:tabLs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financial support, e.g., daycare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23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5731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22" y="0"/>
            <a:ext cx="10972800" cy="931178"/>
          </a:xfrm>
        </p:spPr>
        <p:txBody>
          <a:bodyPr>
            <a:normAutofit/>
          </a:bodyPr>
          <a:lstStyle/>
          <a:p>
            <a:r>
              <a:rPr lang="en-US" dirty="0"/>
              <a:t>Report Components – </a:t>
            </a:r>
            <a:r>
              <a:rPr lang="en-US" sz="4000" dirty="0"/>
              <a:t>Appendix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244184"/>
            <a:ext cx="11495315" cy="505864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rgbClr val="212121"/>
                </a:solidFill>
                <a:latin typeface="Calibri" panose="020F0502020204030204" pitchFamily="34" charset="0"/>
              </a:rPr>
              <a:t>Appendix will include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200" b="1" dirty="0">
              <a:solidFill>
                <a:srgbClr val="212121"/>
              </a:solidFill>
              <a:latin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212121"/>
                </a:solidFill>
                <a:latin typeface="Calibri" panose="020F0502020204030204" pitchFamily="34" charset="0"/>
              </a:rPr>
              <a:t>Referenced data graphics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212121"/>
                </a:solidFill>
                <a:latin typeface="Calibri" panose="020F0502020204030204" pitchFamily="34" charset="0"/>
              </a:rPr>
              <a:t>Draft Statutory Amendment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M.G.L. c. 112, § 2: Registration of Physicians; Alien Applicants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M.G.L. c. 112, § 46: Reputable dental college; definition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M.G.L. c. 112, § 76B: Canadian nurse licensure; reciprocity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212121"/>
                </a:solidFill>
                <a:latin typeface="Calibri" panose="020F0502020204030204" pitchFamily="34" charset="0"/>
              </a:rPr>
              <a:t>Draft Licensure Guidelines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212121"/>
                </a:solidFill>
                <a:latin typeface="Calibri" panose="020F0502020204030204" pitchFamily="34" charset="0"/>
              </a:rPr>
              <a:t>Source material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1772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3A573D-F9B7-4671-B3B2-51A0E86FE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Discussion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AEC366-6D25-47D0-BCE6-C88CBD56C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429000"/>
            <a:ext cx="10972800" cy="2697163"/>
          </a:xfrm>
        </p:spPr>
        <p:txBody>
          <a:bodyPr/>
          <a:lstStyle/>
          <a:p>
            <a:pPr marL="0" indent="0">
              <a:buNone/>
            </a:pP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03702-7D43-4396-90CE-1B1C542C1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pic>
        <p:nvPicPr>
          <p:cNvPr id="1028" name="Picture 4" descr="Image result for Questions PowerPoint Slide Meme">
            <a:extLst>
              <a:ext uri="{FF2B5EF4-FFF2-40B4-BE49-F238E27FC236}">
                <a16:creationId xmlns:a16="http://schemas.microsoft.com/office/drawing/2014/main" id="{463A58D5-6C18-4588-9DE6-E674E6F8A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7850" y="1417598"/>
            <a:ext cx="8056880" cy="4708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3274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00B050"/>
                </a:solidFill>
                <a:latin typeface="Calibri" panose="020F0502020204030204" pitchFamily="34" charset="0"/>
              </a:rPr>
              <a:t>Next FTMP Commission Meeting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Wednesday,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February 16, 2022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12:00pm to 2:00pm</a:t>
            </a:r>
          </a:p>
          <a:p>
            <a:pPr marL="914400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solidFill>
                  <a:srgbClr val="212121"/>
                </a:solidFill>
                <a:latin typeface="Calibri" panose="020F0502020204030204" pitchFamily="34" charset="0"/>
              </a:rPr>
              <a:t>Review and develop recommendations for report.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825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Adjournment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8800" dirty="0"/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E6922-8692-437B-95E2-E7D11F66D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83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Slide </a:t>
            </a:r>
            <a:fld id="{FC836EB3-6A9C-4CF1-AF8B-A21DAA8B0336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0434153"/>
              </p:ext>
            </p:extLst>
          </p:nvPr>
        </p:nvGraphicFramePr>
        <p:xfrm>
          <a:off x="501041" y="991549"/>
          <a:ext cx="11141901" cy="5368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Commission Charge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82664-C889-46CE-813F-4327B5385658}"/>
              </a:ext>
            </a:extLst>
          </p:cNvPr>
          <p:cNvSpPr txBox="1"/>
          <p:nvPr/>
        </p:nvSpPr>
        <p:spPr>
          <a:xfrm>
            <a:off x="9079283" y="3228326"/>
            <a:ext cx="2611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u="sng" dirty="0"/>
              <a:t>Phase 4</a:t>
            </a:r>
            <a:r>
              <a:rPr lang="en-US" sz="1400" u="none" dirty="0"/>
              <a:t>: Drafting</a:t>
            </a:r>
          </a:p>
          <a:p>
            <a:pPr lvl="0"/>
            <a:r>
              <a:rPr lang="en-US" sz="1400" u="none" dirty="0"/>
              <a:t>(legislative report)</a:t>
            </a:r>
          </a:p>
        </p:txBody>
      </p:sp>
    </p:spTree>
    <p:extLst>
      <p:ext uri="{BB962C8B-B14F-4D97-AF65-F5344CB8AC3E}">
        <p14:creationId xmlns:p14="http://schemas.microsoft.com/office/powerpoint/2010/main" val="793561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Commission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Meeting #1 – </a:t>
            </a: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</a:rPr>
              <a:t>September 20, 2021 – Commission introduction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Meeting #2 – </a:t>
            </a: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</a:rPr>
              <a:t>October 20, 2021 – Identify barriers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Meeting #3 – </a:t>
            </a: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</a:rPr>
              <a:t>December 10, 2021 – Compare other states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Meeting #4 – </a:t>
            </a: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</a:rPr>
              <a:t>January 19, 2022 – Consider strategies and proposals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200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Meeting #5 – </a:t>
            </a:r>
            <a:r>
              <a:rPr lang="en-US" sz="2200" dirty="0">
                <a:solidFill>
                  <a:srgbClr val="212121"/>
                </a:solidFill>
                <a:latin typeface="Calibri" panose="020F0502020204030204" pitchFamily="34" charset="0"/>
              </a:rPr>
              <a:t>February 16, 2022 – Develop recommendations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200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Meeting #6 – </a:t>
            </a:r>
            <a:r>
              <a:rPr lang="en-US" sz="2200" dirty="0">
                <a:solidFill>
                  <a:srgbClr val="212121"/>
                </a:solidFill>
                <a:latin typeface="Calibri" panose="020F0502020204030204" pitchFamily="34" charset="0"/>
              </a:rPr>
              <a:t>March 16, 2022 – Finalize draft report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98A146-CCF9-4A8F-A8A5-3CD6973A5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09514"/>
            <a:ext cx="12192000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709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Commission Deliverable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1195754"/>
            <a:ext cx="11188505" cy="4930409"/>
          </a:xfrm>
          <a:ln>
            <a:solidFill>
              <a:srgbClr val="FFFFFF"/>
            </a:solidFill>
          </a:ln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/>
              <a:t>Pursuant to section 102 of chapter 41 of the acts 2019 (FY20 Budget) 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en-US" sz="28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commission must </a:t>
            </a:r>
            <a:r>
              <a:rPr lang="en-US" sz="2800" b="1" dirty="0">
                <a:effectLst/>
                <a:ea typeface="Times New Roman" panose="02020603050405020304" pitchFamily="18" charset="0"/>
              </a:rPr>
              <a:t>submit a report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containing</a:t>
            </a:r>
            <a:r>
              <a:rPr lang="en-US" sz="2800" b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its recommendations, including: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effectLst/>
                <a:ea typeface="Times New Roman" panose="02020603050405020304" pitchFamily="18" charset="0"/>
              </a:rPr>
              <a:t>drafts of proposed legislation to carry out its recommendations; and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guidelines for full and conditional licensing of foreign-trained medical professionals.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en-US" sz="28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The report must be filed </a:t>
            </a:r>
            <a:r>
              <a:rPr lang="en-US" sz="2800" b="1" dirty="0">
                <a:effectLst/>
                <a:ea typeface="Times New Roman" panose="02020603050405020304" pitchFamily="18" charset="0"/>
              </a:rPr>
              <a:t>with the house and senate clerks and the joint committee on public health no later than April 1, 2022.</a:t>
            </a:r>
            <a:endParaRPr lang="en-US" sz="2800" b="1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5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612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3A573D-F9B7-4671-B3B2-51A0E86FE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0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AEC366-6D25-47D0-BCE6-C88CBD56C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429000"/>
            <a:ext cx="10972800" cy="2697163"/>
          </a:xfrm>
        </p:spPr>
        <p:txBody>
          <a:bodyPr/>
          <a:lstStyle/>
          <a:p>
            <a:pPr marL="0" indent="0">
              <a:buNone/>
            </a:pP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03702-7D43-4396-90CE-1B1C542C1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6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AFBD35-C8CE-4852-A461-2B9934A9B5EC}"/>
              </a:ext>
            </a:extLst>
          </p:cNvPr>
          <p:cNvSpPr txBox="1"/>
          <p:nvPr/>
        </p:nvSpPr>
        <p:spPr>
          <a:xfrm>
            <a:off x="1131302" y="2028616"/>
            <a:ext cx="9252218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4400" b="1" dirty="0"/>
              <a:t>Foreign-Trained Medical Professionals: </a:t>
            </a:r>
          </a:p>
          <a:p>
            <a:pPr algn="ctr"/>
            <a:endParaRPr lang="en" sz="4400" b="1" dirty="0"/>
          </a:p>
          <a:p>
            <a:pPr algn="ctr"/>
            <a:r>
              <a:rPr lang="en-US" sz="4400" b="1" dirty="0">
                <a:effectLst/>
                <a:ea typeface="Calibri" panose="020F0502020204030204" pitchFamily="34" charset="0"/>
              </a:rPr>
              <a:t>Considerations for Development of Report Recommendations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99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Components – 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415142"/>
            <a:ext cx="11495315" cy="4624109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Commission Membership</a:t>
            </a:r>
            <a:endParaRPr lang="en-US" sz="2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Executive Summary</a:t>
            </a:r>
            <a:endParaRPr lang="en-US" sz="2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2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Special Commission Charge</a:t>
            </a:r>
            <a:endParaRPr lang="en-US" sz="2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Background Information</a:t>
            </a:r>
            <a:endParaRPr lang="en-US" sz="2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Barriers to Licensure and Practice 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Special Commission Recommendations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a typeface="Arial" panose="020B0604020202020204" pitchFamily="34" charset="0"/>
                <a:cs typeface="Times New Roman" panose="02020603050405020304" pitchFamily="18" charset="0"/>
              </a:rPr>
              <a:t>Draft Proposed Legislation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uidelines for Full and Conditional Licensing</a:t>
            </a:r>
            <a:endParaRPr lang="en-US" sz="2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  <a:endParaRPr lang="en-US" sz="2400" dirty="0"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Appendix</a:t>
            </a:r>
            <a:endParaRPr lang="en-US" sz="2400" dirty="0">
              <a:solidFill>
                <a:srgbClr val="21212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275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Report Components –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83" y="976149"/>
            <a:ext cx="11756304" cy="505864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Immigrant Workforce</a:t>
            </a:r>
          </a:p>
          <a:p>
            <a:pPr marL="0" indent="0">
              <a:spcBef>
                <a:spcPts val="0"/>
              </a:spcBef>
              <a:buNone/>
            </a:pPr>
            <a:endParaRPr lang="en-US" sz="1200" u="none" strike="noStrike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Representation of immigrants in MA health care workforce, other than RNs, is higher than their representation in state’s total workforce (19.8%).</a:t>
            </a:r>
            <a:endParaRPr lang="en-US" sz="2800" u="none" strike="noStrike" dirty="0">
              <a:effectLst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Immigrants’ presence in healthcare support occupations is higher than their representation in healthcare professions.</a:t>
            </a:r>
            <a:endParaRPr lang="en-US" sz="2800" u="none" strike="noStrike" dirty="0">
              <a:effectLst/>
              <a:ea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8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874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C7AD-616A-43C1-9E96-57229059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Report Components –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F17D-4329-4DC2-93D6-9DD534E8F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83" y="976149"/>
            <a:ext cx="11756304" cy="505864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Immigrant Workforce - 2013 National Survey of College Graduates</a:t>
            </a:r>
          </a:p>
          <a:p>
            <a:pPr marL="0" indent="0">
              <a:spcBef>
                <a:spcPts val="0"/>
              </a:spcBef>
              <a:buNone/>
            </a:pPr>
            <a:endParaRPr lang="en-US" sz="1200" u="none" strike="noStrike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22% of foreign-trained immigrant physicians and 17.6% of foreign-trained immigrant RNs in the U.S. are underemployed (unemployed, part time, or out of the labor force). </a:t>
            </a:r>
          </a:p>
          <a:p>
            <a:pPr lvl="2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14.7% and 14.6% respectively are working in jobs outside their field of training (or health care altogether), with mean salaries ≈$50,000.</a:t>
            </a:r>
            <a:endParaRPr lang="en-US" sz="2200" u="none" strike="noStrike" dirty="0">
              <a:effectLst/>
              <a:ea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200" u="none" strike="noStrike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4.6% of U.S.-trained immigrant physicians and 18.1% of U.S.-trained immigrant RNs are underemployed. </a:t>
            </a:r>
          </a:p>
          <a:p>
            <a:pPr lvl="2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6.7% and 25.3% respectively are in another profession, with mean salaries of $92,142 and $62,282.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200" u="none" strike="noStrike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13% of MA immigrants with foreign health-related undergraduate degrees are unemployed or employed in lower paying, less-skilled jobs, compared to 9% of those with U.S. degrees.</a:t>
            </a:r>
            <a:endParaRPr lang="en-US" sz="2200" u="none" strike="noStrike" dirty="0">
              <a:effectLst/>
              <a:ea typeface="Arial" panose="020B0604020202020204" pitchFamily="34" charset="0"/>
            </a:endParaRPr>
          </a:p>
          <a:p>
            <a:pPr lvl="2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u="none" strike="noStrike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Of these, 45% have a nursing degree, 10% have a pharmacy degree, 8% have a treatment therapy degree, and 5% have a medical technology technician degree.</a:t>
            </a:r>
            <a:endParaRPr lang="en-US" sz="2200" u="none" strike="noStrike" dirty="0">
              <a:effectLst/>
              <a:ea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9A92F-7433-4D77-A676-92A8ACB8C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9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30139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26062</TotalTime>
  <Words>2241</Words>
  <Application>Microsoft Office PowerPoint</Application>
  <PresentationFormat>Widescreen</PresentationFormat>
  <Paragraphs>306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Courier New</vt:lpstr>
      <vt:lpstr>Times New Roman</vt:lpstr>
      <vt:lpstr>Wingdings</vt:lpstr>
      <vt:lpstr>Custom Design</vt:lpstr>
      <vt:lpstr>1_Custom Design</vt:lpstr>
      <vt:lpstr>Special Commission on Licensing of Foreign-Trained Medical Professionals Fourth Meeting January 19, 2021</vt:lpstr>
      <vt:lpstr>Agenda</vt:lpstr>
      <vt:lpstr>Commission Charge</vt:lpstr>
      <vt:lpstr>Commission Timeline</vt:lpstr>
      <vt:lpstr>Commission Deliverable</vt:lpstr>
      <vt:lpstr>PowerPoint Presentation</vt:lpstr>
      <vt:lpstr>Report Components – Table of Contents</vt:lpstr>
      <vt:lpstr>Report Components – Background </vt:lpstr>
      <vt:lpstr>Report Components – Background </vt:lpstr>
      <vt:lpstr>Report Components – Background </vt:lpstr>
      <vt:lpstr>Report Components – Background </vt:lpstr>
      <vt:lpstr>Report Components – Background </vt:lpstr>
      <vt:lpstr>Report Components – Background </vt:lpstr>
      <vt:lpstr>Report Components – Background </vt:lpstr>
      <vt:lpstr>Report Components – Barriers to Licensure and Practice</vt:lpstr>
      <vt:lpstr>Report Components – Barriers to Licensure and Practice</vt:lpstr>
      <vt:lpstr>Report Components – Barriers to Licensure and Practice</vt:lpstr>
      <vt:lpstr>Report Components – Recommendations</vt:lpstr>
      <vt:lpstr>Report Components – Recommendations</vt:lpstr>
      <vt:lpstr>Report Components – Recommendations</vt:lpstr>
      <vt:lpstr>Report Components – Recommendations</vt:lpstr>
      <vt:lpstr>Report Components – Recommendations</vt:lpstr>
      <vt:lpstr>Report Components – Recommendations</vt:lpstr>
      <vt:lpstr>Report Components – Appendix</vt:lpstr>
      <vt:lpstr>Discussion</vt:lpstr>
      <vt:lpstr>Next Steps</vt:lpstr>
      <vt:lpstr>Adjournment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Nelson, Lauren (DPH)</cp:lastModifiedBy>
  <cp:revision>407</cp:revision>
  <cp:lastPrinted>2021-10-15T13:07:19Z</cp:lastPrinted>
  <dcterms:created xsi:type="dcterms:W3CDTF">2019-01-10T19:26:50Z</dcterms:created>
  <dcterms:modified xsi:type="dcterms:W3CDTF">2022-01-18T18:08:29Z</dcterms:modified>
</cp:coreProperties>
</file>