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3" r:id="rId2"/>
  </p:sldMasterIdLst>
  <p:notesMasterIdLst>
    <p:notesMasterId r:id="rId45"/>
  </p:notesMasterIdLst>
  <p:handoutMasterIdLst>
    <p:handoutMasterId r:id="rId46"/>
  </p:handoutMasterIdLst>
  <p:sldIdLst>
    <p:sldId id="256" r:id="rId3"/>
    <p:sldId id="270" r:id="rId4"/>
    <p:sldId id="1149" r:id="rId5"/>
    <p:sldId id="1153" r:id="rId6"/>
    <p:sldId id="1154" r:id="rId7"/>
    <p:sldId id="1177" r:id="rId8"/>
    <p:sldId id="938" r:id="rId9"/>
    <p:sldId id="1178" r:id="rId10"/>
    <p:sldId id="939" r:id="rId11"/>
    <p:sldId id="940" r:id="rId12"/>
    <p:sldId id="941" r:id="rId13"/>
    <p:sldId id="937" r:id="rId14"/>
    <p:sldId id="1150" r:id="rId15"/>
    <p:sldId id="1180" r:id="rId16"/>
    <p:sldId id="935" r:id="rId17"/>
    <p:sldId id="936" r:id="rId18"/>
    <p:sldId id="1202" r:id="rId19"/>
    <p:sldId id="1203" r:id="rId20"/>
    <p:sldId id="1151" r:id="rId21"/>
    <p:sldId id="1156" r:id="rId22"/>
    <p:sldId id="1155" r:id="rId23"/>
    <p:sldId id="1157" r:id="rId24"/>
    <p:sldId id="1158" r:id="rId25"/>
    <p:sldId id="1159" r:id="rId26"/>
    <p:sldId id="1160" r:id="rId27"/>
    <p:sldId id="1161" r:id="rId28"/>
    <p:sldId id="1162" r:id="rId29"/>
    <p:sldId id="1163" r:id="rId30"/>
    <p:sldId id="1165" r:id="rId31"/>
    <p:sldId id="1164" r:id="rId32"/>
    <p:sldId id="1166" r:id="rId33"/>
    <p:sldId id="1167" r:id="rId34"/>
    <p:sldId id="1168" r:id="rId35"/>
    <p:sldId id="1169" r:id="rId36"/>
    <p:sldId id="1170" r:id="rId37"/>
    <p:sldId id="1171" r:id="rId38"/>
    <p:sldId id="1173" r:id="rId39"/>
    <p:sldId id="1172" r:id="rId40"/>
    <p:sldId id="1174" r:id="rId41"/>
    <p:sldId id="1175" r:id="rId42"/>
    <p:sldId id="933" r:id="rId43"/>
    <p:sldId id="934" r:id="rId4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very, James (DPH)" initials="LJ(" lastIdx="8" clrIdx="0"/>
  <p:cmAuthor id="2" name=" Lauren Nelson" initials="lbn" lastIdx="3" clrIdx="1"/>
  <p:cmAuthor id="3" name=" Kelly Haynes" initials="KMH" lastIdx="2" clrIdx="2"/>
  <p:cmAuthor id="4" name=" " initials=" " lastIdx="2" clrIdx="3"/>
  <p:cmAuthor id="5" name="Callahan, Marita (DPH)" initials="CM(" lastIdx="1" clrIdx="4"/>
  <p:cmAuthor id="6" name="Nelson, Lauren (DPH)" initials="NL(" lastIdx="1" clrIdx="5">
    <p:extLst>
      <p:ext uri="{19B8F6BF-5375-455C-9EA6-DF929625EA0E}">
        <p15:presenceInfo xmlns:p15="http://schemas.microsoft.com/office/powerpoint/2012/main" userId="S::lauren.nelson@mass.gov::aa39e658-62a8-43fd-a518-986c32ba1c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FF"/>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85311" autoAdjust="0"/>
  </p:normalViewPr>
  <p:slideViewPr>
    <p:cSldViewPr snapToGrid="0" snapToObjects="1">
      <p:cViewPr varScale="1">
        <p:scale>
          <a:sx n="93" d="100"/>
          <a:sy n="93" d="100"/>
        </p:scale>
        <p:origin x="107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81D27-E5AB-4D3C-AB1E-ACA9A1C0B469}" type="doc">
      <dgm:prSet loTypeId="urn:microsoft.com/office/officeart/2005/8/layout/arrow2" loCatId="process" qsTypeId="urn:microsoft.com/office/officeart/2005/8/quickstyle/simple2" qsCatId="simple" csTypeId="urn:microsoft.com/office/officeart/2005/8/colors/accent2_2" csCatId="accent2" phldr="1"/>
      <dgm:spPr/>
      <dgm:t>
        <a:bodyPr/>
        <a:lstStyle/>
        <a:p>
          <a:endParaRPr lang="en-US"/>
        </a:p>
      </dgm:t>
    </dgm:pt>
    <dgm:pt modelId="{688F2228-C1F7-410B-BDA0-4E316FB63FA3}">
      <dgm:prSet phldrT="[Text]" custT="1"/>
      <dgm:spPr/>
      <dgm:t>
        <a:bodyPr/>
        <a:lstStyle/>
        <a:p>
          <a:r>
            <a:rPr lang="en-US" sz="1400" u="sng" dirty="0"/>
            <a:t>Phase 1</a:t>
          </a:r>
          <a:r>
            <a:rPr lang="en-US" sz="1400" u="none" dirty="0"/>
            <a:t>: Data</a:t>
          </a:r>
        </a:p>
        <a:p>
          <a:r>
            <a:rPr lang="en-US" sz="1400" u="none" dirty="0"/>
            <a:t>(identify barriers/compare states)</a:t>
          </a:r>
          <a:endParaRPr lang="en-US" sz="1400" dirty="0"/>
        </a:p>
      </dgm:t>
    </dgm:pt>
    <dgm:pt modelId="{E0E799F1-CB5F-4480-8F86-3CC17D344565}" type="parTrans" cxnId="{41EEE686-46AF-4726-BD51-F25B28273185}">
      <dgm:prSet/>
      <dgm:spPr/>
      <dgm:t>
        <a:bodyPr/>
        <a:lstStyle/>
        <a:p>
          <a:endParaRPr lang="en-US"/>
        </a:p>
      </dgm:t>
    </dgm:pt>
    <dgm:pt modelId="{9DC06DF3-CCD2-46FF-B4EC-2E9FCD53E4E5}" type="sibTrans" cxnId="{41EEE686-46AF-4726-BD51-F25B28273185}">
      <dgm:prSet/>
      <dgm:spPr/>
      <dgm:t>
        <a:bodyPr/>
        <a:lstStyle/>
        <a:p>
          <a:endParaRPr lang="en-US"/>
        </a:p>
      </dgm:t>
    </dgm:pt>
    <dgm:pt modelId="{F9D5B495-6EB8-4354-8B76-23693A36DD9D}">
      <dgm:prSet phldrT="[Text]" custT="1"/>
      <dgm:spPr/>
      <dgm:t>
        <a:bodyPr/>
        <a:lstStyle/>
        <a:p>
          <a:r>
            <a:rPr lang="en-US" sz="1400" u="sng" dirty="0"/>
            <a:t>Phase 2</a:t>
          </a:r>
          <a:r>
            <a:rPr lang="en-US" sz="1400" u="none" dirty="0"/>
            <a:t>: Discussion</a:t>
          </a:r>
        </a:p>
        <a:p>
          <a:r>
            <a:rPr lang="en-US" sz="1400" u="none" dirty="0"/>
            <a:t>(need/strategy/solutions)</a:t>
          </a:r>
        </a:p>
      </dgm:t>
    </dgm:pt>
    <dgm:pt modelId="{01EFF1AC-458F-46E6-9EC1-EA81C17D8B2B}" type="parTrans" cxnId="{22471F8B-C1D8-4541-ABCC-FC283047F20E}">
      <dgm:prSet/>
      <dgm:spPr/>
      <dgm:t>
        <a:bodyPr/>
        <a:lstStyle/>
        <a:p>
          <a:endParaRPr lang="en-US"/>
        </a:p>
      </dgm:t>
    </dgm:pt>
    <dgm:pt modelId="{50EF21E4-5A15-4FCA-BB75-6825CECA82E0}" type="sibTrans" cxnId="{22471F8B-C1D8-4541-ABCC-FC283047F20E}">
      <dgm:prSet/>
      <dgm:spPr/>
      <dgm:t>
        <a:bodyPr/>
        <a:lstStyle/>
        <a:p>
          <a:endParaRPr lang="en-US"/>
        </a:p>
      </dgm:t>
    </dgm:pt>
    <dgm:pt modelId="{D2EC3C59-DF47-4083-ADFB-BFF8C35D42AA}">
      <dgm:prSet phldrT="[Text]" custT="1"/>
      <dgm:spPr/>
      <dgm:t>
        <a:bodyPr/>
        <a:lstStyle/>
        <a:p>
          <a:r>
            <a:rPr lang="en-US" sz="1400" u="sng" dirty="0"/>
            <a:t>Phase 3</a:t>
          </a:r>
          <a:r>
            <a:rPr lang="en-US" sz="1400" u="none" dirty="0"/>
            <a:t>: Development</a:t>
          </a:r>
        </a:p>
        <a:p>
          <a:r>
            <a:rPr lang="en-US" sz="1400" u="none" dirty="0"/>
            <a:t>(recommendations/legislation)</a:t>
          </a:r>
        </a:p>
      </dgm:t>
    </dgm:pt>
    <dgm:pt modelId="{D6E7B609-E4D3-4783-A904-A2295E3B4098}" type="parTrans" cxnId="{B47875D2-2B46-465C-B629-4B28BDDA86F2}">
      <dgm:prSet/>
      <dgm:spPr/>
      <dgm:t>
        <a:bodyPr/>
        <a:lstStyle/>
        <a:p>
          <a:endParaRPr lang="en-US"/>
        </a:p>
      </dgm:t>
    </dgm:pt>
    <dgm:pt modelId="{285F071C-1579-42A6-8B96-09A93377B43F}" type="sibTrans" cxnId="{B47875D2-2B46-465C-B629-4B28BDDA86F2}">
      <dgm:prSet/>
      <dgm:spPr/>
      <dgm:t>
        <a:bodyPr/>
        <a:lstStyle/>
        <a:p>
          <a:endParaRPr lang="en-US"/>
        </a:p>
      </dgm:t>
    </dgm:pt>
    <dgm:pt modelId="{61C356CD-5674-42E3-8297-3B315095E45D}">
      <dgm:prSet phldrT="[Text]"/>
      <dgm:spPr/>
      <dgm:t>
        <a:bodyPr/>
        <a:lstStyle/>
        <a:p>
          <a:endParaRPr lang="en-US"/>
        </a:p>
      </dgm:t>
    </dgm:pt>
    <dgm:pt modelId="{6758815F-1805-4FE7-853C-013F2BE40D1E}" type="parTrans" cxnId="{FB4267B7-2A98-48BE-B17F-4468E820AFF3}">
      <dgm:prSet/>
      <dgm:spPr/>
      <dgm:t>
        <a:bodyPr/>
        <a:lstStyle/>
        <a:p>
          <a:endParaRPr lang="en-US"/>
        </a:p>
      </dgm:t>
    </dgm:pt>
    <dgm:pt modelId="{CD757A28-C541-4C17-A8F8-B5A6449822A6}" type="sibTrans" cxnId="{FB4267B7-2A98-48BE-B17F-4468E820AFF3}">
      <dgm:prSet/>
      <dgm:spPr/>
      <dgm:t>
        <a:bodyPr/>
        <a:lstStyle/>
        <a:p>
          <a:endParaRPr lang="en-US"/>
        </a:p>
      </dgm:t>
    </dgm:pt>
    <dgm:pt modelId="{9D9EF86C-1816-42EB-B82B-A76EB1EEC75B}" type="pres">
      <dgm:prSet presAssocID="{7C081D27-E5AB-4D3C-AB1E-ACA9A1C0B469}" presName="arrowDiagram" presStyleCnt="0">
        <dgm:presLayoutVars>
          <dgm:chMax val="5"/>
          <dgm:dir/>
          <dgm:resizeHandles val="exact"/>
        </dgm:presLayoutVars>
      </dgm:prSet>
      <dgm:spPr/>
    </dgm:pt>
    <dgm:pt modelId="{35DF0C62-7BD8-4140-8541-89316449C2D3}" type="pres">
      <dgm:prSet presAssocID="{7C081D27-E5AB-4D3C-AB1E-ACA9A1C0B469}" presName="arrow" presStyleLbl="bgShp" presStyleIdx="0" presStyleCnt="1" custScaleX="139710" custLinFactNeighborY="-172"/>
      <dgm:spPr>
        <a:gradFill rotWithShape="0">
          <a:gsLst>
            <a:gs pos="0">
              <a:srgbClr val="0070C0"/>
            </a:gs>
            <a:gs pos="50000">
              <a:schemeClr val="accent1">
                <a:shade val="67500"/>
                <a:satMod val="115000"/>
              </a:schemeClr>
            </a:gs>
            <a:gs pos="100000">
              <a:schemeClr val="accent1">
                <a:shade val="100000"/>
                <a:satMod val="115000"/>
              </a:schemeClr>
            </a:gs>
          </a:gsLst>
          <a:lin ang="5400000" scaled="0"/>
        </a:gradFill>
      </dgm:spPr>
    </dgm:pt>
    <dgm:pt modelId="{83F91E22-961E-42BA-8274-5D60402280F9}" type="pres">
      <dgm:prSet presAssocID="{7C081D27-E5AB-4D3C-AB1E-ACA9A1C0B469}" presName="arrowDiagram4" presStyleCnt="0"/>
      <dgm:spPr/>
    </dgm:pt>
    <dgm:pt modelId="{3693D2B2-1641-4B9E-BDC2-95A28601B190}" type="pres">
      <dgm:prSet presAssocID="{688F2228-C1F7-410B-BDA0-4E316FB63FA3}" presName="bullet4a" presStyleLbl="node1" presStyleIdx="0" presStyleCnt="4" custScaleX="201803" custScaleY="205945" custLinFactY="-100000" custLinFactNeighborX="-91565" custLinFactNeighborY="-182215"/>
      <dgm:spPr>
        <a:solidFill>
          <a:srgbClr val="00B050"/>
        </a:solidFill>
      </dgm:spPr>
    </dgm:pt>
    <dgm:pt modelId="{0A8C81B1-4083-45CD-9D23-5B46589AA1A6}" type="pres">
      <dgm:prSet presAssocID="{688F2228-C1F7-410B-BDA0-4E316FB63FA3}" presName="textBox4a" presStyleLbl="revTx" presStyleIdx="0" presStyleCnt="4" custScaleX="221873" custScaleY="43352" custLinFactNeighborX="22384" custLinFactNeighborY="-35383">
        <dgm:presLayoutVars>
          <dgm:bulletEnabled val="1"/>
        </dgm:presLayoutVars>
      </dgm:prSet>
      <dgm:spPr/>
    </dgm:pt>
    <dgm:pt modelId="{AA23D303-B726-4FB8-87BB-916663125B64}" type="pres">
      <dgm:prSet presAssocID="{F9D5B495-6EB8-4354-8B76-23693A36DD9D}" presName="bullet4b" presStyleLbl="node1" presStyleIdx="1" presStyleCnt="4" custScaleX="154179" custScaleY="156859" custLinFactNeighborX="47846" custLinFactNeighborY="-67782"/>
      <dgm:spPr>
        <a:solidFill>
          <a:srgbClr val="FF0000"/>
        </a:solidFill>
      </dgm:spPr>
    </dgm:pt>
    <dgm:pt modelId="{AB9BE70E-80EE-420A-81BA-A2B43F1D8A9D}" type="pres">
      <dgm:prSet presAssocID="{F9D5B495-6EB8-4354-8B76-23693A36DD9D}" presName="textBox4b" presStyleLbl="revTx" presStyleIdx="1" presStyleCnt="4" custScaleX="170086" custScaleY="24711" custLinFactNeighborX="16584" custLinFactNeighborY="-26846">
        <dgm:presLayoutVars>
          <dgm:bulletEnabled val="1"/>
        </dgm:presLayoutVars>
      </dgm:prSet>
      <dgm:spPr/>
    </dgm:pt>
    <dgm:pt modelId="{FD3F2BB1-5483-4696-98E8-5ED5D4B3FE9C}" type="pres">
      <dgm:prSet presAssocID="{D2EC3C59-DF47-4083-ADFB-BFF8C35D42AA}" presName="bullet4c" presStyleLbl="node1" presStyleIdx="2" presStyleCnt="4" custScaleX="150253" custScaleY="143879" custLinFactX="53791" custLinFactNeighborX="100000" custLinFactNeighborY="-26595"/>
      <dgm:spPr>
        <a:solidFill>
          <a:srgbClr val="FF0000"/>
        </a:solidFill>
      </dgm:spPr>
    </dgm:pt>
    <dgm:pt modelId="{5B377C6D-6A17-434C-A687-F0A553879C05}" type="pres">
      <dgm:prSet presAssocID="{D2EC3C59-DF47-4083-ADFB-BFF8C35D42AA}" presName="textBox4c" presStyleLbl="revTx" presStyleIdx="2" presStyleCnt="4" custScaleX="151742" custScaleY="16247" custLinFactNeighborX="36191" custLinFactNeighborY="-25849">
        <dgm:presLayoutVars>
          <dgm:bulletEnabled val="1"/>
        </dgm:presLayoutVars>
      </dgm:prSet>
      <dgm:spPr/>
    </dgm:pt>
    <dgm:pt modelId="{645D228A-C92C-4C67-95A8-402BF046933A}" type="pres">
      <dgm:prSet presAssocID="{61C356CD-5674-42E3-8297-3B315095E45D}" presName="bullet4d" presStyleLbl="node1" presStyleIdx="3" presStyleCnt="4" custScaleX="151903" custScaleY="142666" custLinFactX="100000" custLinFactNeighborX="142604" custLinFactNeighborY="-26631"/>
      <dgm:spPr>
        <a:solidFill>
          <a:srgbClr val="FF0000"/>
        </a:solidFill>
      </dgm:spPr>
    </dgm:pt>
    <dgm:pt modelId="{E61FE7BC-96F4-45B7-B397-8E67C24793D0}" type="pres">
      <dgm:prSet presAssocID="{61C356CD-5674-42E3-8297-3B315095E45D}" presName="textBox4d" presStyleLbl="revTx" presStyleIdx="3" presStyleCnt="4">
        <dgm:presLayoutVars>
          <dgm:bulletEnabled val="1"/>
        </dgm:presLayoutVars>
      </dgm:prSet>
      <dgm:spPr/>
    </dgm:pt>
  </dgm:ptLst>
  <dgm:cxnLst>
    <dgm:cxn modelId="{73CEDF35-579D-439D-8CCA-777639236A2D}" type="presOf" srcId="{D2EC3C59-DF47-4083-ADFB-BFF8C35D42AA}" destId="{5B377C6D-6A17-434C-A687-F0A553879C05}" srcOrd="0" destOrd="0" presId="urn:microsoft.com/office/officeart/2005/8/layout/arrow2"/>
    <dgm:cxn modelId="{2EE2E25B-4BA6-4729-8BD7-F8FBFD313E00}" type="presOf" srcId="{61C356CD-5674-42E3-8297-3B315095E45D}" destId="{E61FE7BC-96F4-45B7-B397-8E67C24793D0}" srcOrd="0" destOrd="0" presId="urn:microsoft.com/office/officeart/2005/8/layout/arrow2"/>
    <dgm:cxn modelId="{41EEE686-46AF-4726-BD51-F25B28273185}" srcId="{7C081D27-E5AB-4D3C-AB1E-ACA9A1C0B469}" destId="{688F2228-C1F7-410B-BDA0-4E316FB63FA3}" srcOrd="0" destOrd="0" parTransId="{E0E799F1-CB5F-4480-8F86-3CC17D344565}" sibTransId="{9DC06DF3-CCD2-46FF-B4EC-2E9FCD53E4E5}"/>
    <dgm:cxn modelId="{22471F8B-C1D8-4541-ABCC-FC283047F20E}" srcId="{7C081D27-E5AB-4D3C-AB1E-ACA9A1C0B469}" destId="{F9D5B495-6EB8-4354-8B76-23693A36DD9D}" srcOrd="1" destOrd="0" parTransId="{01EFF1AC-458F-46E6-9EC1-EA81C17D8B2B}" sibTransId="{50EF21E4-5A15-4FCA-BB75-6825CECA82E0}"/>
    <dgm:cxn modelId="{55DE5A9D-BDAE-42A9-882B-7A41FA5D345C}" type="presOf" srcId="{7C081D27-E5AB-4D3C-AB1E-ACA9A1C0B469}" destId="{9D9EF86C-1816-42EB-B82B-A76EB1EEC75B}" srcOrd="0" destOrd="0" presId="urn:microsoft.com/office/officeart/2005/8/layout/arrow2"/>
    <dgm:cxn modelId="{81D63EAC-A314-4DDE-B364-24D132D6253D}" type="presOf" srcId="{F9D5B495-6EB8-4354-8B76-23693A36DD9D}" destId="{AB9BE70E-80EE-420A-81BA-A2B43F1D8A9D}" srcOrd="0" destOrd="0" presId="urn:microsoft.com/office/officeart/2005/8/layout/arrow2"/>
    <dgm:cxn modelId="{FB4267B7-2A98-48BE-B17F-4468E820AFF3}" srcId="{7C081D27-E5AB-4D3C-AB1E-ACA9A1C0B469}" destId="{61C356CD-5674-42E3-8297-3B315095E45D}" srcOrd="3" destOrd="0" parTransId="{6758815F-1805-4FE7-853C-013F2BE40D1E}" sibTransId="{CD757A28-C541-4C17-A8F8-B5A6449822A6}"/>
    <dgm:cxn modelId="{B47875D2-2B46-465C-B629-4B28BDDA86F2}" srcId="{7C081D27-E5AB-4D3C-AB1E-ACA9A1C0B469}" destId="{D2EC3C59-DF47-4083-ADFB-BFF8C35D42AA}" srcOrd="2" destOrd="0" parTransId="{D6E7B609-E4D3-4783-A904-A2295E3B4098}" sibTransId="{285F071C-1579-42A6-8B96-09A93377B43F}"/>
    <dgm:cxn modelId="{2968F2F2-9180-460B-B20B-7F0539A833FB}" type="presOf" srcId="{688F2228-C1F7-410B-BDA0-4E316FB63FA3}" destId="{0A8C81B1-4083-45CD-9D23-5B46589AA1A6}" srcOrd="0" destOrd="0" presId="urn:microsoft.com/office/officeart/2005/8/layout/arrow2"/>
    <dgm:cxn modelId="{3B2DB0C6-AC62-4A4A-93FB-00A97164C061}" type="presParOf" srcId="{9D9EF86C-1816-42EB-B82B-A76EB1EEC75B}" destId="{35DF0C62-7BD8-4140-8541-89316449C2D3}" srcOrd="0" destOrd="0" presId="urn:microsoft.com/office/officeart/2005/8/layout/arrow2"/>
    <dgm:cxn modelId="{49003BA0-0CFD-49CA-9E00-72E8E7622736}" type="presParOf" srcId="{9D9EF86C-1816-42EB-B82B-A76EB1EEC75B}" destId="{83F91E22-961E-42BA-8274-5D60402280F9}" srcOrd="1" destOrd="0" presId="urn:microsoft.com/office/officeart/2005/8/layout/arrow2"/>
    <dgm:cxn modelId="{D34E2F58-8C98-4B91-B92B-9D78AFB46559}" type="presParOf" srcId="{83F91E22-961E-42BA-8274-5D60402280F9}" destId="{3693D2B2-1641-4B9E-BDC2-95A28601B190}" srcOrd="0" destOrd="0" presId="urn:microsoft.com/office/officeart/2005/8/layout/arrow2"/>
    <dgm:cxn modelId="{3243A8C2-F815-41D6-8596-FBAA48478ACD}" type="presParOf" srcId="{83F91E22-961E-42BA-8274-5D60402280F9}" destId="{0A8C81B1-4083-45CD-9D23-5B46589AA1A6}" srcOrd="1" destOrd="0" presId="urn:microsoft.com/office/officeart/2005/8/layout/arrow2"/>
    <dgm:cxn modelId="{50E43FED-DBE7-46F3-8392-AD6CDF12C826}" type="presParOf" srcId="{83F91E22-961E-42BA-8274-5D60402280F9}" destId="{AA23D303-B726-4FB8-87BB-916663125B64}" srcOrd="2" destOrd="0" presId="urn:microsoft.com/office/officeart/2005/8/layout/arrow2"/>
    <dgm:cxn modelId="{89038718-910C-480A-A5D8-6CCD31C5BFF0}" type="presParOf" srcId="{83F91E22-961E-42BA-8274-5D60402280F9}" destId="{AB9BE70E-80EE-420A-81BA-A2B43F1D8A9D}" srcOrd="3" destOrd="0" presId="urn:microsoft.com/office/officeart/2005/8/layout/arrow2"/>
    <dgm:cxn modelId="{0D769084-8C14-44B4-B153-8A880C702498}" type="presParOf" srcId="{83F91E22-961E-42BA-8274-5D60402280F9}" destId="{FD3F2BB1-5483-4696-98E8-5ED5D4B3FE9C}" srcOrd="4" destOrd="0" presId="urn:microsoft.com/office/officeart/2005/8/layout/arrow2"/>
    <dgm:cxn modelId="{D4CCBD4A-FF23-450D-A60C-DF6431DDDA4E}" type="presParOf" srcId="{83F91E22-961E-42BA-8274-5D60402280F9}" destId="{5B377C6D-6A17-434C-A687-F0A553879C05}" srcOrd="5" destOrd="0" presId="urn:microsoft.com/office/officeart/2005/8/layout/arrow2"/>
    <dgm:cxn modelId="{DA5B3DF7-B7E0-4266-AA0F-9ECED9A0FBFF}" type="presParOf" srcId="{83F91E22-961E-42BA-8274-5D60402280F9}" destId="{645D228A-C92C-4C67-95A8-402BF046933A}" srcOrd="6" destOrd="0" presId="urn:microsoft.com/office/officeart/2005/8/layout/arrow2"/>
    <dgm:cxn modelId="{EC43DCE1-01BC-429F-B996-3AD1DEF56572}" type="presParOf" srcId="{83F91E22-961E-42BA-8274-5D60402280F9}" destId="{E61FE7BC-96F4-45B7-B397-8E67C24793D0}"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F0C62-7BD8-4140-8541-89316449C2D3}">
      <dsp:nvSpPr>
        <dsp:cNvPr id="0" name=""/>
        <dsp:cNvSpPr/>
      </dsp:nvSpPr>
      <dsp:spPr>
        <a:xfrm>
          <a:off x="-428927" y="0"/>
          <a:ext cx="11999756" cy="5368154"/>
        </a:xfrm>
        <a:prstGeom prst="swooshArrow">
          <a:avLst>
            <a:gd name="adj1" fmla="val 25000"/>
            <a:gd name="adj2" fmla="val 25000"/>
          </a:avLst>
        </a:prstGeom>
        <a:gradFill rotWithShape="0">
          <a:gsLst>
            <a:gs pos="0">
              <a:srgbClr val="0070C0"/>
            </a:gs>
            <a:gs pos="50000">
              <a:schemeClr val="accent1">
                <a:shade val="67500"/>
                <a:satMod val="115000"/>
              </a:schemeClr>
            </a:gs>
            <a:gs pos="100000">
              <a:schemeClr val="accent1">
                <a:shade val="100000"/>
                <a:satMod val="115000"/>
              </a:schemeClr>
            </a:gs>
          </a:gsLst>
          <a:lin ang="5400000" scaled="0"/>
        </a:gradFill>
        <a:ln>
          <a:noFill/>
        </a:ln>
        <a:effectLst/>
      </dsp:spPr>
      <dsp:style>
        <a:lnRef idx="0">
          <a:scrgbClr r="0" g="0" b="0"/>
        </a:lnRef>
        <a:fillRef idx="1">
          <a:scrgbClr r="0" g="0" b="0"/>
        </a:fillRef>
        <a:effectRef idx="0">
          <a:scrgbClr r="0" g="0" b="0"/>
        </a:effectRef>
        <a:fontRef idx="minor"/>
      </dsp:style>
    </dsp:sp>
    <dsp:sp modelId="{3693D2B2-1641-4B9E-BDC2-95A28601B190}">
      <dsp:nvSpPr>
        <dsp:cNvPr id="0" name=""/>
        <dsp:cNvSpPr/>
      </dsp:nvSpPr>
      <dsp:spPr>
        <a:xfrm>
          <a:off x="1841008" y="3329602"/>
          <a:ext cx="398657" cy="406840"/>
        </a:xfrm>
        <a:prstGeom prst="ellipse">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A8C81B1-4083-45CD-9D23-5B46589AA1A6}">
      <dsp:nvSpPr>
        <dsp:cNvPr id="0" name=""/>
        <dsp:cNvSpPr/>
      </dsp:nvSpPr>
      <dsp:spPr>
        <a:xfrm>
          <a:off x="1654991" y="4000346"/>
          <a:ext cx="3258708" cy="55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677" tIns="0" rIns="0" bIns="0" numCol="1" spcCol="1270" anchor="t" anchorCtr="0">
          <a:noAutofit/>
        </a:bodyPr>
        <a:lstStyle/>
        <a:p>
          <a:pPr marL="0" lvl="0" indent="0" algn="l" defTabSz="622300">
            <a:lnSpc>
              <a:spcPct val="90000"/>
            </a:lnSpc>
            <a:spcBef>
              <a:spcPct val="0"/>
            </a:spcBef>
            <a:spcAft>
              <a:spcPct val="35000"/>
            </a:spcAft>
            <a:buNone/>
          </a:pPr>
          <a:r>
            <a:rPr lang="en-US" sz="1400" u="sng" kern="1200" dirty="0"/>
            <a:t>Phase 1</a:t>
          </a:r>
          <a:r>
            <a:rPr lang="en-US" sz="1400" u="none" kern="1200" dirty="0"/>
            <a:t>: Data</a:t>
          </a:r>
        </a:p>
        <a:p>
          <a:pPr marL="0" lvl="0" indent="0" algn="l" defTabSz="622300">
            <a:lnSpc>
              <a:spcPct val="90000"/>
            </a:lnSpc>
            <a:spcBef>
              <a:spcPct val="0"/>
            </a:spcBef>
            <a:spcAft>
              <a:spcPct val="35000"/>
            </a:spcAft>
            <a:buNone/>
          </a:pPr>
          <a:r>
            <a:rPr lang="en-US" sz="1400" u="none" kern="1200" dirty="0"/>
            <a:t>(identify barriers/compare states)</a:t>
          </a:r>
          <a:endParaRPr lang="en-US" sz="1400" kern="1200" dirty="0"/>
        </a:p>
      </dsp:txBody>
      <dsp:txXfrm>
        <a:off x="1654991" y="4000346"/>
        <a:ext cx="3258708" cy="553874"/>
      </dsp:txXfrm>
    </dsp:sp>
    <dsp:sp modelId="{AA23D303-B726-4FB8-87BB-916663125B64}">
      <dsp:nvSpPr>
        <dsp:cNvPr id="0" name=""/>
        <dsp:cNvSpPr/>
      </dsp:nvSpPr>
      <dsp:spPr>
        <a:xfrm>
          <a:off x="3589479" y="2412580"/>
          <a:ext cx="529700" cy="538907"/>
        </a:xfrm>
        <a:prstGeom prst="ellipse">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B9BE70E-80EE-420A-81BA-A2B43F1D8A9D}">
      <dsp:nvSpPr>
        <dsp:cNvPr id="0" name=""/>
        <dsp:cNvSpPr/>
      </dsp:nvSpPr>
      <dsp:spPr>
        <a:xfrm>
          <a:off x="3357004" y="3179821"/>
          <a:ext cx="3067840" cy="60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046" tIns="0" rIns="0" bIns="0" numCol="1" spcCol="1270" anchor="t" anchorCtr="0">
          <a:noAutofit/>
        </a:bodyPr>
        <a:lstStyle/>
        <a:p>
          <a:pPr marL="0" lvl="0" indent="0" algn="l" defTabSz="622300">
            <a:lnSpc>
              <a:spcPct val="90000"/>
            </a:lnSpc>
            <a:spcBef>
              <a:spcPct val="0"/>
            </a:spcBef>
            <a:spcAft>
              <a:spcPct val="35000"/>
            </a:spcAft>
            <a:buNone/>
          </a:pPr>
          <a:r>
            <a:rPr lang="en-US" sz="1400" u="sng" kern="1200" dirty="0"/>
            <a:t>Phase 2</a:t>
          </a:r>
          <a:r>
            <a:rPr lang="en-US" sz="1400" u="none" kern="1200" dirty="0"/>
            <a:t>: Discussion</a:t>
          </a:r>
        </a:p>
        <a:p>
          <a:pPr marL="0" lvl="0" indent="0" algn="l" defTabSz="622300">
            <a:lnSpc>
              <a:spcPct val="90000"/>
            </a:lnSpc>
            <a:spcBef>
              <a:spcPct val="0"/>
            </a:spcBef>
            <a:spcAft>
              <a:spcPct val="35000"/>
            </a:spcAft>
            <a:buNone/>
          </a:pPr>
          <a:r>
            <a:rPr lang="en-US" sz="1400" u="none" kern="1200" dirty="0"/>
            <a:t>(need/strategy/solutions)</a:t>
          </a:r>
        </a:p>
      </dsp:txBody>
      <dsp:txXfrm>
        <a:off x="3357004" y="3179821"/>
        <a:ext cx="3067840" cy="606221"/>
      </dsp:txXfrm>
    </dsp:sp>
    <dsp:sp modelId="{FD3F2BB1-5483-4696-98E8-5ED5D4B3FE9C}">
      <dsp:nvSpPr>
        <dsp:cNvPr id="0" name=""/>
        <dsp:cNvSpPr/>
      </dsp:nvSpPr>
      <dsp:spPr>
        <a:xfrm>
          <a:off x="5886101" y="1602086"/>
          <a:ext cx="683980" cy="654965"/>
        </a:xfrm>
        <a:prstGeom prst="ellipse">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B377C6D-6A17-434C-A687-F0A553879C05}">
      <dsp:nvSpPr>
        <dsp:cNvPr id="0" name=""/>
        <dsp:cNvSpPr/>
      </dsp:nvSpPr>
      <dsp:spPr>
        <a:xfrm>
          <a:off x="5714147" y="2582350"/>
          <a:ext cx="2736970" cy="538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211" tIns="0" rIns="0" bIns="0" numCol="1" spcCol="1270" anchor="t" anchorCtr="0">
          <a:noAutofit/>
        </a:bodyPr>
        <a:lstStyle/>
        <a:p>
          <a:pPr marL="0" lvl="0" indent="0" algn="l" defTabSz="622300">
            <a:lnSpc>
              <a:spcPct val="90000"/>
            </a:lnSpc>
            <a:spcBef>
              <a:spcPct val="0"/>
            </a:spcBef>
            <a:spcAft>
              <a:spcPct val="35000"/>
            </a:spcAft>
            <a:buNone/>
          </a:pPr>
          <a:r>
            <a:rPr lang="en-US" sz="1400" u="sng" kern="1200" dirty="0"/>
            <a:t>Phase 3</a:t>
          </a:r>
          <a:r>
            <a:rPr lang="en-US" sz="1400" u="none" kern="1200" dirty="0"/>
            <a:t>: Development</a:t>
          </a:r>
        </a:p>
        <a:p>
          <a:pPr marL="0" lvl="0" indent="0" algn="l" defTabSz="622300">
            <a:lnSpc>
              <a:spcPct val="90000"/>
            </a:lnSpc>
            <a:spcBef>
              <a:spcPct val="0"/>
            </a:spcBef>
            <a:spcAft>
              <a:spcPct val="35000"/>
            </a:spcAft>
            <a:buNone/>
          </a:pPr>
          <a:r>
            <a:rPr lang="en-US" sz="1400" u="none" kern="1200" dirty="0"/>
            <a:t>(recommendations/legislation)</a:t>
          </a:r>
        </a:p>
      </dsp:txBody>
      <dsp:txXfrm>
        <a:off x="5714147" y="2582350"/>
        <a:ext cx="2736970" cy="538997"/>
      </dsp:txXfrm>
    </dsp:sp>
    <dsp:sp modelId="{645D228A-C92C-4C67-95A8-402BF046933A}">
      <dsp:nvSpPr>
        <dsp:cNvPr id="0" name=""/>
        <dsp:cNvSpPr/>
      </dsp:nvSpPr>
      <dsp:spPr>
        <a:xfrm>
          <a:off x="8562715" y="921781"/>
          <a:ext cx="926338" cy="870009"/>
        </a:xfrm>
        <a:prstGeom prst="ellipse">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61FE7BC-96F4-45B7-B397-8E67C24793D0}">
      <dsp:nvSpPr>
        <dsp:cNvPr id="0" name=""/>
        <dsp:cNvSpPr/>
      </dsp:nvSpPr>
      <dsp:spPr>
        <a:xfrm>
          <a:off x="7546431" y="1519187"/>
          <a:ext cx="1803699" cy="3848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32"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7546431" y="1519187"/>
        <a:ext cx="1803699" cy="384896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0B0547EB-6566-46D9-B1D2-0AEE24CCD148}" type="datetimeFigureOut">
              <a:rPr lang="en-US" smtClean="0"/>
              <a:t>10/20/2021</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25430355-801D-4BD7-AF26-2BFCF27B654E}" type="slidenum">
              <a:rPr lang="en-US" smtClean="0"/>
              <a:t>‹#›</a:t>
            </a:fld>
            <a:endParaRPr lang="en-US"/>
          </a:p>
        </p:txBody>
      </p:sp>
    </p:spTree>
    <p:extLst>
      <p:ext uri="{BB962C8B-B14F-4D97-AF65-F5344CB8AC3E}">
        <p14:creationId xmlns:p14="http://schemas.microsoft.com/office/powerpoint/2010/main" val="1114070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10/20/2021</a:t>
            </a:fld>
            <a:endParaRPr lang="en-US"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dirty="0"/>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amc.org/media/54681/download?attachmen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raham-center.org/content/dam/rgc/documents/maps-data-tools/state-collections/workforce-projections/Massachusetts.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bhw.hrsa.gov/sites/default/files/bureau-health-workforce/data-research/primary-care-state-projections2013-2025.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amc.org/media/37941/download"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data.hrsa.gov/Default/GenerateHPSAQuarterlyReport"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ata.hrsa.gov/Default/GenerateHPSAQuarterlyRepor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ass.gov/doc/the-massachusetts-health-professions-data-series-physicians-0/downloa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ass.gov/doc/the-massachusetts-health-professions-data-series-physicians-0/download"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commonwealthfund.org/publications/fund-reports/2004/jul/disparities-patient-experiences-health-care-processes-and" TargetMode="External"/><Relationship Id="rId4" Type="http://schemas.openxmlformats.org/officeDocument/2006/relationships/hyperlink" Target="https://www.ncbi.nlm.nih.gov/pmc/articles/PMC5871929"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ass.gov/doc/the-massachusetts-health-professions-data-series-dentists-2014/downloa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ass.gov/doc/the-massachusetts-health-professions-data-series-physicians-0/download"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bhw.hrsa.gov/sites/default/files/bureau-health-workforce/data-research/nchwa-hrsa-nursing-report.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pw.hks.harvard.edu/post/ma-healthcare-workfor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ass.gov/doc/the-massachusetts-health-professions-data-series-registered-nurses-2014/download"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ass.gov/doc/the-massachusetts-health-professions-data-series-licensed-practical-nurses-2015/downloa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ass.gov/doc/the-massachusetts-health-professions-data-series-registered-nurses-2014/downloa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igrationpolicy.org/article/immigrant-health-care-workers-united-states-2018"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migrationpolicy.org/data/state-profiles/state/workforce/MA"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immigrationresearch.org/system/files/gac_task_force_report-final-12.18.14.compressed.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igrationpolicy.org/news/us-health-care-system-coronavirus-immigrant-professionals-untapped-resourc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igrationpolicy.org/sites/default/files/publications/MPI_BrainWaste_MA-FINAL.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immigrationresearch.org/system/files/gac_task_force_report-final-12.18.14.compressed.pdf"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migrationpolicy.org/sites/default/files/publications/BrainWaste-FULLREPORT-FINAL.pdf"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immigrationresearch.org/system/files/gac_task_force_report-final-12.18.14.compressed.pdf"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migrationpolicy.org/sites/default/files/publications/BrainWaste-FULLREPORT-FINAL.pdf"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mk0nrmp3oyqui6wqfm.kinstacdn.com/wp-content/uploads/2021/05/MRM-Results_and-Data_2021.pdf"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ama-assn.org/sites/ama-assn.org/files/corp/media-browser/public/img/licensure-comparison-imgs-usmgs_1.pdf" TargetMode="External"/><Relationship Id="rId5" Type="http://schemas.openxmlformats.org/officeDocument/2006/relationships/hyperlink" Target="https://www.ama-assn.org/education/international-medical-education/observership-program-listings-international-medical" TargetMode="External"/><Relationship Id="rId4" Type="http://schemas.openxmlformats.org/officeDocument/2006/relationships/hyperlink" Target="https://www.aamc.org/news-insights/gm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house.leg.state.mn.us/comm/docs/4b9e077a-bf0b-4b9e-bc66-83ab8ce2dda2.pdf"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immigrationresearch.org/system/files/gac_task_force_report-final-12.18.14.compressed.pdf" TargetMode="External"/><Relationship Id="rId4" Type="http://schemas.openxmlformats.org/officeDocument/2006/relationships/hyperlink" Target="https://www.mass.gov/service-details/physician-licensing-fees-and-eligibility-requirements"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dirty="0"/>
          </a:p>
        </p:txBody>
      </p:sp>
    </p:spTree>
    <p:extLst>
      <p:ext uri="{BB962C8B-B14F-4D97-AF65-F5344CB8AC3E}">
        <p14:creationId xmlns:p14="http://schemas.microsoft.com/office/powerpoint/2010/main" val="145230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dirty="0"/>
          </a:p>
        </p:txBody>
      </p:sp>
    </p:spTree>
    <p:extLst>
      <p:ext uri="{BB962C8B-B14F-4D97-AF65-F5344CB8AC3E}">
        <p14:creationId xmlns:p14="http://schemas.microsoft.com/office/powerpoint/2010/main" val="210552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dirty="0"/>
          </a:p>
        </p:txBody>
      </p:sp>
    </p:spTree>
    <p:extLst>
      <p:ext uri="{BB962C8B-B14F-4D97-AF65-F5344CB8AC3E}">
        <p14:creationId xmlns:p14="http://schemas.microsoft.com/office/powerpoint/2010/main" val="104443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dirty="0"/>
          </a:p>
        </p:txBody>
      </p:sp>
    </p:spTree>
    <p:extLst>
      <p:ext uri="{BB962C8B-B14F-4D97-AF65-F5344CB8AC3E}">
        <p14:creationId xmlns:p14="http://schemas.microsoft.com/office/powerpoint/2010/main" val="30748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dirty="0"/>
          </a:p>
        </p:txBody>
      </p:sp>
    </p:spTree>
    <p:extLst>
      <p:ext uri="{BB962C8B-B14F-4D97-AF65-F5344CB8AC3E}">
        <p14:creationId xmlns:p14="http://schemas.microsoft.com/office/powerpoint/2010/main" val="2725650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dirty="0"/>
          </a:p>
        </p:txBody>
      </p:sp>
    </p:spTree>
    <p:extLst>
      <p:ext uri="{BB962C8B-B14F-4D97-AF65-F5344CB8AC3E}">
        <p14:creationId xmlns:p14="http://schemas.microsoft.com/office/powerpoint/2010/main" val="429008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dirty="0"/>
          </a:p>
        </p:txBody>
      </p:sp>
    </p:spTree>
    <p:extLst>
      <p:ext uri="{BB962C8B-B14F-4D97-AF65-F5344CB8AC3E}">
        <p14:creationId xmlns:p14="http://schemas.microsoft.com/office/powerpoint/2010/main" val="705575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dirty="0"/>
          </a:p>
        </p:txBody>
      </p:sp>
    </p:spTree>
    <p:extLst>
      <p:ext uri="{BB962C8B-B14F-4D97-AF65-F5344CB8AC3E}">
        <p14:creationId xmlns:p14="http://schemas.microsoft.com/office/powerpoint/2010/main" val="3282430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dirty="0"/>
          </a:p>
        </p:txBody>
      </p:sp>
    </p:spTree>
    <p:extLst>
      <p:ext uri="{BB962C8B-B14F-4D97-AF65-F5344CB8AC3E}">
        <p14:creationId xmlns:p14="http://schemas.microsoft.com/office/powerpoint/2010/main" val="140373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dirty="0"/>
          </a:p>
        </p:txBody>
      </p:sp>
    </p:spTree>
    <p:extLst>
      <p:ext uri="{BB962C8B-B14F-4D97-AF65-F5344CB8AC3E}">
        <p14:creationId xmlns:p14="http://schemas.microsoft.com/office/powerpoint/2010/main" val="3520432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dirty="0"/>
          </a:p>
        </p:txBody>
      </p:sp>
    </p:spTree>
    <p:extLst>
      <p:ext uri="{BB962C8B-B14F-4D97-AF65-F5344CB8AC3E}">
        <p14:creationId xmlns:p14="http://schemas.microsoft.com/office/powerpoint/2010/main" val="331988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dirty="0"/>
          </a:p>
        </p:txBody>
      </p:sp>
    </p:spTree>
    <p:extLst>
      <p:ext uri="{BB962C8B-B14F-4D97-AF65-F5344CB8AC3E}">
        <p14:creationId xmlns:p14="http://schemas.microsoft.com/office/powerpoint/2010/main" val="319664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dirty="0"/>
          </a:p>
        </p:txBody>
      </p:sp>
    </p:spTree>
    <p:extLst>
      <p:ext uri="{BB962C8B-B14F-4D97-AF65-F5344CB8AC3E}">
        <p14:creationId xmlns:p14="http://schemas.microsoft.com/office/powerpoint/2010/main" val="461827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Calibri" panose="020F0502020204030204" pitchFamily="34" charset="0"/>
              </a:rPr>
              <a:t>Source: AAMC, </a:t>
            </a:r>
            <a:r>
              <a:rPr lang="en-US" sz="1200" i="1" dirty="0">
                <a:effectLst/>
                <a:ea typeface="Calibri" panose="020F0502020204030204" pitchFamily="34" charset="0"/>
                <a:cs typeface="Calibri" panose="020F0502020204030204" pitchFamily="34" charset="0"/>
              </a:rPr>
              <a:t>The Complexities of Physician Supply and Demand: Projections From 2019 to 2034</a:t>
            </a:r>
            <a:r>
              <a:rPr lang="en-US" sz="1200" dirty="0">
                <a:effectLst/>
                <a:ea typeface="Calibri" panose="020F0502020204030204" pitchFamily="34" charset="0"/>
                <a:cs typeface="Calibri" panose="020F0502020204030204" pitchFamily="34" charset="0"/>
              </a:rPr>
              <a:t> (June 2021) </a:t>
            </a:r>
            <a:r>
              <a:rPr lang="en-US" sz="1200" u="sng" dirty="0">
                <a:solidFill>
                  <a:srgbClr val="1155CC"/>
                </a:solidFill>
                <a:effectLst/>
                <a:ea typeface="Calibri" panose="020F0502020204030204" pitchFamily="34" charset="0"/>
                <a:cs typeface="Calibri" panose="020F0502020204030204" pitchFamily="34" charset="0"/>
                <a:hlinkClick r:id="rId3"/>
              </a:rPr>
              <a:t>https://www.aamc.org/media/54681/download?attachment</a:t>
            </a:r>
            <a:r>
              <a:rPr lang="en-US" sz="1200" dirty="0">
                <a:effectLst/>
                <a:ea typeface="Calibri" panose="020F0502020204030204" pitchFamily="34" charset="0"/>
                <a:cs typeface="Calibri" panose="020F0502020204030204" pitchFamily="34" charset="0"/>
              </a:rPr>
              <a:t> </a:t>
            </a:r>
            <a:endParaRPr lang="en-US" sz="1200" dirty="0">
              <a:effectLst/>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dirty="0"/>
          </a:p>
        </p:txBody>
      </p:sp>
    </p:spTree>
    <p:extLst>
      <p:ext uri="{BB962C8B-B14F-4D97-AF65-F5344CB8AC3E}">
        <p14:creationId xmlns:p14="http://schemas.microsoft.com/office/powerpoint/2010/main" val="619039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Robert Graham Center, </a:t>
            </a:r>
            <a:r>
              <a:rPr lang="en-US" sz="1200" i="1" dirty="0">
                <a:effectLst/>
                <a:latin typeface="Calibri" panose="020F0502020204030204" pitchFamily="34" charset="0"/>
                <a:ea typeface="Calibri" panose="020F0502020204030204" pitchFamily="34" charset="0"/>
                <a:cs typeface="Calibri" panose="020F0502020204030204" pitchFamily="34" charset="0"/>
              </a:rPr>
              <a:t>Massachusetts: Projecting Primary Care Physician Workforce</a:t>
            </a:r>
            <a:r>
              <a:rPr lang="en-US" sz="1200" dirty="0">
                <a:effectLst/>
                <a:latin typeface="Calibri" panose="020F0502020204030204" pitchFamily="34" charset="0"/>
                <a:ea typeface="Calibri" panose="020F0502020204030204" pitchFamily="34" charset="0"/>
                <a:cs typeface="Calibri" panose="020F0502020204030204" pitchFamily="34" charset="0"/>
              </a:rPr>
              <a:t> (2013) </a:t>
            </a:r>
            <a:r>
              <a:rPr lang="en-US" sz="12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https://www.graham-center.org/content/dam/rgc/documents/maps-data-tools/state-collections/workforce-projections/Massachusetts.pdf</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U.S. Health Resources and Services Administration, </a:t>
            </a:r>
            <a:r>
              <a:rPr lang="en-US" sz="1200" i="1" dirty="0">
                <a:effectLst/>
                <a:latin typeface="Calibri" panose="020F0502020204030204" pitchFamily="34" charset="0"/>
                <a:ea typeface="Calibri" panose="020F0502020204030204" pitchFamily="34" charset="0"/>
                <a:cs typeface="Calibri" panose="020F0502020204030204" pitchFamily="34" charset="0"/>
              </a:rPr>
              <a:t>State-Level Projections of Supply and Demand for Primary Care Practitioners: 2013-2025</a:t>
            </a:r>
            <a:r>
              <a:rPr lang="en-US" sz="1200" dirty="0">
                <a:effectLst/>
                <a:latin typeface="Calibri" panose="020F0502020204030204" pitchFamily="34" charset="0"/>
                <a:ea typeface="Calibri" panose="020F0502020204030204" pitchFamily="34" charset="0"/>
                <a:cs typeface="Calibri" panose="020F0502020204030204" pitchFamily="34" charset="0"/>
              </a:rPr>
              <a:t> (2016), </a:t>
            </a:r>
            <a:r>
              <a:rPr lang="en-US" sz="12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4"/>
              </a:rPr>
              <a:t>https://bhw.hrsa.gov/sites/default/files/bureau-health-workforce/data-research/primary-care-state-projections2013-2025.pdf</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dirty="0"/>
          </a:p>
        </p:txBody>
      </p:sp>
    </p:spTree>
    <p:extLst>
      <p:ext uri="{BB962C8B-B14F-4D97-AF65-F5344CB8AC3E}">
        <p14:creationId xmlns:p14="http://schemas.microsoft.com/office/powerpoint/2010/main" val="2593623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Sources: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AAMC, </a:t>
            </a:r>
            <a:r>
              <a:rPr lang="en-US" sz="1800" i="1" dirty="0">
                <a:effectLst/>
                <a:latin typeface="Calibri" panose="020F0502020204030204" pitchFamily="34" charset="0"/>
                <a:ea typeface="Calibri" panose="020F0502020204030204" pitchFamily="34" charset="0"/>
                <a:cs typeface="Calibri" panose="020F0502020204030204" pitchFamily="34" charset="0"/>
              </a:rPr>
              <a:t>2019 Massachusetts Physician Workforce Profile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https://www.aamc.org/media/37941/download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Bureau of Health Workforce Health Resources and Services Administration (HRSA), </a:t>
            </a:r>
            <a:r>
              <a:rPr lang="en-US" sz="1800" i="1" dirty="0">
                <a:effectLst/>
                <a:latin typeface="Calibri" panose="020F0502020204030204" pitchFamily="34" charset="0"/>
                <a:ea typeface="Calibri" panose="020F0502020204030204" pitchFamily="34" charset="0"/>
                <a:cs typeface="Calibri" panose="020F0502020204030204" pitchFamily="34" charset="0"/>
              </a:rPr>
              <a:t>Designated Health Professional Shortage Areas Statistics. Fourth Quarter of Fiscal Year 2021 Designated HPSA Quarterly Summary As of September 30, 2021,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4"/>
              </a:rPr>
              <a:t>https://data.hrsa.gov/Default/GenerateHPSAQuarterlyReport</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dirty="0"/>
          </a:p>
        </p:txBody>
      </p:sp>
    </p:spTree>
    <p:extLst>
      <p:ext uri="{BB962C8B-B14F-4D97-AF65-F5344CB8AC3E}">
        <p14:creationId xmlns:p14="http://schemas.microsoft.com/office/powerpoint/2010/main" val="1214517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Designated Health Professional Shortage Areas Statistics. Fourth Quarter of Fiscal Year 2021 Designated HPSA Quarterly Summary As of September 30, 2021.</a:t>
            </a:r>
            <a:r>
              <a:rPr lang="en-US" sz="1800" dirty="0">
                <a:effectLst/>
                <a:latin typeface="Calibri" panose="020F0502020204030204" pitchFamily="34" charset="0"/>
                <a:ea typeface="Calibri" panose="020F0502020204030204" pitchFamily="34" charset="0"/>
                <a:cs typeface="Calibri" panose="020F0502020204030204" pitchFamily="34" charset="0"/>
              </a:rPr>
              <a:t> Bureau of Health Workforce Health Resources and Services Administration (HRSA), U.S. Department of Health &amp; Human Services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https://data.hrsa.gov/Default/GenerateHPSAQuarterlyReport</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dirty="0"/>
          </a:p>
        </p:txBody>
      </p:sp>
    </p:spTree>
    <p:extLst>
      <p:ext uri="{BB962C8B-B14F-4D97-AF65-F5344CB8AC3E}">
        <p14:creationId xmlns:p14="http://schemas.microsoft.com/office/powerpoint/2010/main" val="196243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MA Health Care Workforce Center, </a:t>
            </a:r>
            <a:r>
              <a:rPr lang="en-US" sz="1800"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Data Brief: Health Professions Data Series – Physicians 2014 </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(2016) </a:t>
            </a:r>
            <a:r>
              <a:rPr lang="en-US" sz="1800" dirty="0">
                <a:solidFill>
                  <a:srgbClr val="1155C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https://www.mass.gov/doc/the-massachusetts-health-professions-data-series-physicians-0/download</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dirty="0"/>
          </a:p>
        </p:txBody>
      </p:sp>
    </p:spTree>
    <p:extLst>
      <p:ext uri="{BB962C8B-B14F-4D97-AF65-F5344CB8AC3E}">
        <p14:creationId xmlns:p14="http://schemas.microsoft.com/office/powerpoint/2010/main" val="762129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Sources: </a:t>
            </a:r>
          </a:p>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MA Health Care Workforce Center, </a:t>
            </a:r>
            <a:r>
              <a:rPr lang="en-US" sz="1800"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Data Brief: Health Professions Data Series – Physicians 2014 </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(2016) </a:t>
            </a:r>
            <a:r>
              <a:rPr lang="en-US" sz="1800" dirty="0">
                <a:solidFill>
                  <a:srgbClr val="1155C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https://www.mass.gov/doc/the-massachusetts-health-professions-data-series-physicians-0/download</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Xiareli</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dirty="0" err="1">
                <a:effectLst/>
                <a:latin typeface="Calibri" panose="020F0502020204030204" pitchFamily="34" charset="0"/>
                <a:ea typeface="Calibri" panose="020F0502020204030204" pitchFamily="34" charset="0"/>
                <a:cs typeface="Calibri" panose="020F0502020204030204" pitchFamily="34" charset="0"/>
              </a:rPr>
              <a:t>Nivet</a:t>
            </a:r>
            <a:r>
              <a:rPr lang="en-US" sz="1800" dirty="0">
                <a:effectLst/>
                <a:latin typeface="Calibri" panose="020F0502020204030204" pitchFamily="34" charset="0"/>
                <a:ea typeface="Calibri" panose="020F0502020204030204" pitchFamily="34" charset="0"/>
                <a:cs typeface="Calibri" panose="020F0502020204030204" pitchFamily="34" charset="0"/>
              </a:rPr>
              <a:t>, “The Racial and Ethnic Composition and Distribution of Primary Care Physicians”, </a:t>
            </a:r>
            <a:r>
              <a:rPr lang="en-US" sz="1800" i="1" dirty="0">
                <a:effectLst/>
                <a:latin typeface="Calibri" panose="020F0502020204030204" pitchFamily="34" charset="0"/>
                <a:ea typeface="Calibri" panose="020F0502020204030204" pitchFamily="34" charset="0"/>
                <a:cs typeface="Calibri" panose="020F0502020204030204" pitchFamily="34" charset="0"/>
              </a:rPr>
              <a:t>Journal of Health Care for the Poor and Underserve</a:t>
            </a:r>
            <a:r>
              <a:rPr lang="en-US" sz="1800" dirty="0">
                <a:effectLst/>
                <a:latin typeface="Calibri" panose="020F0502020204030204" pitchFamily="34" charset="0"/>
                <a:ea typeface="Calibri" panose="020F0502020204030204" pitchFamily="34" charset="0"/>
                <a:cs typeface="Calibri" panose="020F0502020204030204" pitchFamily="34" charset="0"/>
              </a:rPr>
              <a:t>d, 2018 29(1)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4"/>
              </a:rPr>
              <a:t>https://www.ncbi.nlm.nih.gov/pmc/articles/PMC5871929</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Powe and Cooper, </a:t>
            </a:r>
            <a:r>
              <a:rPr lang="en-US" sz="1800" i="1" dirty="0">
                <a:effectLst/>
                <a:latin typeface="Calibri" panose="020F0502020204030204" pitchFamily="34" charset="0"/>
                <a:ea typeface="Calibri" panose="020F0502020204030204" pitchFamily="34" charset="0"/>
                <a:cs typeface="Calibri" panose="020F0502020204030204" pitchFamily="34" charset="0"/>
              </a:rPr>
              <a:t>Disparities in Patient Experiences, Health Care Processes, and Outcomes: The Role of Patient-Provider Racial, Ethnic, and Language Concordance</a:t>
            </a:r>
            <a:r>
              <a:rPr lang="en-US" sz="1800" dirty="0">
                <a:effectLst/>
                <a:latin typeface="Calibri" panose="020F0502020204030204" pitchFamily="34" charset="0"/>
                <a:ea typeface="Calibri" panose="020F0502020204030204" pitchFamily="34" charset="0"/>
                <a:cs typeface="Calibri" panose="020F0502020204030204" pitchFamily="34" charset="0"/>
              </a:rPr>
              <a:t> (The Commonwealth Fund, 2004)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5"/>
              </a:rPr>
              <a:t>https://www.commonwealthfund.org/publications/fund-reports/2004/jul/disparities-patient-experiences-health-care-processes-and</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dirty="0"/>
          </a:p>
        </p:txBody>
      </p:sp>
    </p:spTree>
    <p:extLst>
      <p:ext uri="{BB962C8B-B14F-4D97-AF65-F5344CB8AC3E}">
        <p14:creationId xmlns:p14="http://schemas.microsoft.com/office/powerpoint/2010/main" val="2613089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MA Health Care Workforce Center, </a:t>
            </a:r>
            <a:r>
              <a:rPr lang="en-US" sz="1800"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Data Brief: Health Professions Data Series – Dentists 2014 </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(2016) </a:t>
            </a:r>
            <a:r>
              <a:rPr lang="en-US" sz="1800" dirty="0">
                <a:solidFill>
                  <a:srgbClr val="1155C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https://www.mass.gov/doc/the-massachusetts-health-professions-data-series-dentists-2014/download</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dirty="0"/>
          </a:p>
        </p:txBody>
      </p:sp>
    </p:spTree>
    <p:extLst>
      <p:ext uri="{BB962C8B-B14F-4D97-AF65-F5344CB8AC3E}">
        <p14:creationId xmlns:p14="http://schemas.microsoft.com/office/powerpoint/2010/main" val="3701664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MA Health Care Workforce Center, </a:t>
            </a:r>
            <a:r>
              <a:rPr lang="en-US" sz="1800"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Data Brief: Health Professions Data Series – Physicians 2014 </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(2016) </a:t>
            </a:r>
            <a:r>
              <a:rPr lang="en-US" sz="1800" dirty="0">
                <a:solidFill>
                  <a:srgbClr val="1155C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https://www.mass.gov/doc/the-massachusetts-health-professions-data-series-physicians-0/download</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dirty="0"/>
          </a:p>
        </p:txBody>
      </p:sp>
    </p:spTree>
    <p:extLst>
      <p:ext uri="{BB962C8B-B14F-4D97-AF65-F5344CB8AC3E}">
        <p14:creationId xmlns:p14="http://schemas.microsoft.com/office/powerpoint/2010/main" val="707176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Sources: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U.S. Health Resources and Services Administration, </a:t>
            </a:r>
            <a:r>
              <a:rPr lang="en-US" sz="1800" i="1" dirty="0">
                <a:effectLst/>
                <a:latin typeface="Calibri" panose="020F0502020204030204" pitchFamily="34" charset="0"/>
                <a:ea typeface="Calibri" panose="020F0502020204030204" pitchFamily="34" charset="0"/>
                <a:cs typeface="Calibri" panose="020F0502020204030204" pitchFamily="34" charset="0"/>
              </a:rPr>
              <a:t>Supply and Demand Projections of the Nursing Workforce: 2014-2030 </a:t>
            </a:r>
            <a:r>
              <a:rPr lang="en-US" sz="1800" dirty="0">
                <a:effectLst/>
                <a:latin typeface="Calibri" panose="020F0502020204030204" pitchFamily="34" charset="0"/>
                <a:ea typeface="Calibri" panose="020F0502020204030204" pitchFamily="34" charset="0"/>
                <a:cs typeface="Calibri" panose="020F0502020204030204" pitchFamily="34" charset="0"/>
              </a:rPr>
              <a:t> (July 21, 2017)</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https://bhw.hrsa.gov/sites/default/files/bureau-health-workforce/data-research/nchwa-hrsa-nursing-report.pdf</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Harvard Project on the Workforce,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COVID-19 and the Changing Massachusetts Health Care Workforce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(September 30, 2021)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4"/>
              </a:rPr>
              <a:t>https://www.pw.hks.harvard.edu/post/ma-healthcare-workforce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r>
              <a:rPr lang="en-US" dirty="0"/>
              <a:t>	</a:t>
            </a:r>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dirty="0"/>
          </a:p>
        </p:txBody>
      </p:sp>
    </p:spTree>
    <p:extLst>
      <p:ext uri="{BB962C8B-B14F-4D97-AF65-F5344CB8AC3E}">
        <p14:creationId xmlns:p14="http://schemas.microsoft.com/office/powerpoint/2010/main" val="320658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66A00B-8F32-4C58-AE5D-E5C374E71ADD}" type="slidenum">
              <a:rPr lang="en-US" altLang="en-US" smtClean="0"/>
              <a:pPr>
                <a:defRPr/>
              </a:pPr>
              <a:t>3</a:t>
            </a:fld>
            <a:endParaRPr lang="en-US" altLang="en-US" dirty="0"/>
          </a:p>
        </p:txBody>
      </p:sp>
    </p:spTree>
    <p:extLst>
      <p:ext uri="{BB962C8B-B14F-4D97-AF65-F5344CB8AC3E}">
        <p14:creationId xmlns:p14="http://schemas.microsoft.com/office/powerpoint/2010/main" val="1714596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MA Health Care Workforce Center, </a:t>
            </a:r>
            <a:r>
              <a:rPr lang="en-US" sz="1800"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Data Brief: Health Professions Data Series – Registered Nurses 2014 </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(2016) </a:t>
            </a:r>
            <a:r>
              <a:rPr lang="en-US" sz="1800" dirty="0">
                <a:solidFill>
                  <a:srgbClr val="1155C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https://www.mass.gov/doc/the-massachusetts-health-professions-data-series-registered-nurses-2014/download</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dirty="0"/>
          </a:p>
        </p:txBody>
      </p:sp>
    </p:spTree>
    <p:extLst>
      <p:ext uri="{BB962C8B-B14F-4D97-AF65-F5344CB8AC3E}">
        <p14:creationId xmlns:p14="http://schemas.microsoft.com/office/powerpoint/2010/main" val="2846927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MA Health Care Workforce Center, </a:t>
            </a:r>
            <a:r>
              <a:rPr lang="en-US" sz="1800"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Data Brief: Health Professions Data Series – </a:t>
            </a:r>
            <a:r>
              <a:rPr lang="en-US" sz="1800" i="1" dirty="0" err="1">
                <a:effectLst/>
                <a:highlight>
                  <a:srgbClr val="FFFFFF"/>
                </a:highlight>
                <a:latin typeface="Calibri" panose="020F0502020204030204" pitchFamily="34" charset="0"/>
                <a:ea typeface="Calibri" panose="020F0502020204030204" pitchFamily="34" charset="0"/>
                <a:cs typeface="Calibri" panose="020F0502020204030204" pitchFamily="34" charset="0"/>
              </a:rPr>
              <a:t>LIcensed</a:t>
            </a:r>
            <a:r>
              <a:rPr lang="en-US" sz="1800"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Practical Nurse 2015 </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(2018) </a:t>
            </a:r>
            <a:r>
              <a:rPr lang="en-US" sz="1800" dirty="0">
                <a:solidFill>
                  <a:srgbClr val="1155C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https://www.mass.gov/doc/the-massachusetts-health-professions-data-series-licensed-practical-nurses-2015/download</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dirty="0"/>
          </a:p>
        </p:txBody>
      </p:sp>
    </p:spTree>
    <p:extLst>
      <p:ext uri="{BB962C8B-B14F-4D97-AF65-F5344CB8AC3E}">
        <p14:creationId xmlns:p14="http://schemas.microsoft.com/office/powerpoint/2010/main" val="565372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MA Health Care Workforce Center, </a:t>
            </a:r>
            <a:r>
              <a:rPr lang="en-US" sz="1800"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Data Brief: Health Professions Data Series – Registered Nurses 2014 </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(2016) </a:t>
            </a:r>
            <a:r>
              <a:rPr lang="en-US" sz="1800" dirty="0">
                <a:solidFill>
                  <a:srgbClr val="1155C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https://www.mass.gov/doc/the-massachusetts-health-professions-data-series-registered-nurses-2014/download</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dirty="0"/>
          </a:p>
        </p:txBody>
      </p:sp>
    </p:spTree>
    <p:extLst>
      <p:ext uri="{BB962C8B-B14F-4D97-AF65-F5344CB8AC3E}">
        <p14:creationId xmlns:p14="http://schemas.microsoft.com/office/powerpoint/2010/main" val="903172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Sources: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Migration Policy Institute (MPI), </a:t>
            </a:r>
            <a:r>
              <a:rPr lang="en-US" sz="1800" i="1" dirty="0">
                <a:effectLst/>
                <a:latin typeface="Calibri" panose="020F0502020204030204" pitchFamily="34" charset="0"/>
                <a:ea typeface="Calibri" panose="020F0502020204030204" pitchFamily="34" charset="0"/>
                <a:cs typeface="Calibri" panose="020F0502020204030204" pitchFamily="34" charset="0"/>
              </a:rPr>
              <a:t>Immigrant Healthcare Workers in the United States</a:t>
            </a:r>
            <a:r>
              <a:rPr lang="en-US" sz="1800" dirty="0">
                <a:effectLst/>
                <a:latin typeface="Calibri" panose="020F0502020204030204" pitchFamily="34" charset="0"/>
                <a:ea typeface="Calibri" panose="020F0502020204030204" pitchFamily="34" charset="0"/>
                <a:cs typeface="Calibri" panose="020F0502020204030204" pitchFamily="34" charset="0"/>
              </a:rPr>
              <a:t> (2020, based on MPI analysis of 2018 American Community Survey data)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https://www.migrationpolicy.org/article/immigrant-health-care-workers-united-states-2018</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MPI, State Immigration Data Profile - Massachusetts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4"/>
              </a:rPr>
              <a:t>https://www.migrationpolicy.org/data/state-profiles/state/workforce/MA</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dirty="0"/>
          </a:p>
        </p:txBody>
      </p:sp>
    </p:spTree>
    <p:extLst>
      <p:ext uri="{BB962C8B-B14F-4D97-AF65-F5344CB8AC3E}">
        <p14:creationId xmlns:p14="http://schemas.microsoft.com/office/powerpoint/2010/main" val="903397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Governor’s Advisory Council for Refugees and Immigrants (GACRI), </a:t>
            </a:r>
            <a:r>
              <a:rPr lang="en-US" sz="1800" i="1" dirty="0">
                <a:effectLst/>
                <a:latin typeface="Calibri" panose="020F0502020204030204" pitchFamily="34" charset="0"/>
                <a:ea typeface="Calibri" panose="020F0502020204030204" pitchFamily="34" charset="0"/>
                <a:cs typeface="Calibri" panose="020F0502020204030204" pitchFamily="34" charset="0"/>
              </a:rPr>
              <a:t>Rx for Strengthening Massachusetts’ Economy and Healthcare System</a:t>
            </a:r>
            <a:r>
              <a:rPr lang="en-US" sz="1800" dirty="0">
                <a:effectLst/>
                <a:latin typeface="Calibri" panose="020F0502020204030204" pitchFamily="34" charset="0"/>
                <a:ea typeface="Calibri" panose="020F0502020204030204" pitchFamily="34" charset="0"/>
                <a:cs typeface="Calibri" panose="020F0502020204030204" pitchFamily="34" charset="0"/>
              </a:rPr>
              <a:t> (2014, based on analysis of data from the 2013 National Survey of College Graduates)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https://www.immigrationresearch.org/system/files/gac_task_force_report-final-12.18.14.compressed.pdf</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dirty="0"/>
          </a:p>
        </p:txBody>
      </p:sp>
    </p:spTree>
    <p:extLst>
      <p:ext uri="{BB962C8B-B14F-4D97-AF65-F5344CB8AC3E}">
        <p14:creationId xmlns:p14="http://schemas.microsoft.com/office/powerpoint/2010/main" val="2013881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Migration Policy Institute,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U.S. Health-Care System Buckles under Pandemic, Immigrant &amp; Refugee Professionals Could Represent a Critical Resource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(April 2020, based on analysis of 2017 American Community Survey data)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https://www.migrationpolicy.org/news/us-health-care-system-coronavirus-immigrant-professionals-untapped-resource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dirty="0"/>
          </a:p>
        </p:txBody>
      </p:sp>
    </p:spTree>
    <p:extLst>
      <p:ext uri="{BB962C8B-B14F-4D97-AF65-F5344CB8AC3E}">
        <p14:creationId xmlns:p14="http://schemas.microsoft.com/office/powerpoint/2010/main" val="2920318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Source: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Migration Policy Institute, </a:t>
            </a:r>
            <a:r>
              <a:rPr lang="en-US" sz="1800" i="1" dirty="0">
                <a:effectLst/>
                <a:latin typeface="Calibri" panose="020F0502020204030204" pitchFamily="34" charset="0"/>
                <a:ea typeface="Calibri" panose="020F0502020204030204" pitchFamily="34" charset="0"/>
                <a:cs typeface="Calibri" panose="020F0502020204030204" pitchFamily="34" charset="0"/>
              </a:rPr>
              <a:t>Brain Waste in the Massachusetts Workforce </a:t>
            </a:r>
            <a:r>
              <a:rPr lang="en-US" sz="1800" dirty="0">
                <a:effectLst/>
                <a:latin typeface="Calibri" panose="020F0502020204030204" pitchFamily="34" charset="0"/>
                <a:ea typeface="Calibri" panose="020F0502020204030204" pitchFamily="34" charset="0"/>
                <a:cs typeface="Calibri" panose="020F0502020204030204" pitchFamily="34" charset="0"/>
              </a:rPr>
              <a:t>(2014, based on analysis of 2010-2012 American Community Survey data) </a:t>
            </a:r>
            <a:r>
              <a:rPr lang="en-US" sz="18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https://www.migrationpolicy.org/sites/default/files/publications/MPI_BrainWaste_MA-FINAL.pdf</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36</a:t>
            </a:fld>
            <a:endParaRPr lang="en-US" dirty="0"/>
          </a:p>
        </p:txBody>
      </p:sp>
    </p:spTree>
    <p:extLst>
      <p:ext uri="{BB962C8B-B14F-4D97-AF65-F5344CB8AC3E}">
        <p14:creationId xmlns:p14="http://schemas.microsoft.com/office/powerpoint/2010/main" val="495740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Sources: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Governor’s Advisory Council for Refugees and Immigrants (GACRI), </a:t>
            </a:r>
            <a:r>
              <a:rPr lang="en-US" sz="1200" i="1" dirty="0">
                <a:effectLst/>
                <a:latin typeface="Calibri" panose="020F0502020204030204" pitchFamily="34" charset="0"/>
                <a:ea typeface="Calibri" panose="020F0502020204030204" pitchFamily="34" charset="0"/>
                <a:cs typeface="Calibri" panose="020F0502020204030204" pitchFamily="34" charset="0"/>
              </a:rPr>
              <a:t>Rx for Strengthening Massachusetts’ Economy and Healthcare System</a:t>
            </a:r>
            <a:r>
              <a:rPr lang="en-US" sz="1200" dirty="0">
                <a:effectLst/>
                <a:latin typeface="Calibri" panose="020F0502020204030204" pitchFamily="34" charset="0"/>
                <a:ea typeface="Calibri" panose="020F0502020204030204" pitchFamily="34" charset="0"/>
                <a:cs typeface="Calibri" panose="020F0502020204030204" pitchFamily="34" charset="0"/>
              </a:rPr>
              <a:t> (2014, based on analysis of data from the 2013 National Survey of College Graduates) </a:t>
            </a:r>
            <a:r>
              <a:rPr lang="en-US" sz="12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https://www.immigrationresearch.org/system/files/gac_task_force_report-final-12.18.14.compressed.pdf</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err="1">
                <a:effectLst/>
                <a:latin typeface="Calibri" panose="020F0502020204030204" pitchFamily="34" charset="0"/>
                <a:ea typeface="Arial" panose="020B0604020202020204" pitchFamily="34" charset="0"/>
                <a:cs typeface="Calibri" panose="020F0502020204030204" pitchFamily="34" charset="0"/>
              </a:rPr>
              <a:t>Batalova</a:t>
            </a:r>
            <a:r>
              <a:rPr lang="en-US" sz="1200" dirty="0">
                <a:effectLst/>
                <a:latin typeface="Calibri" panose="020F0502020204030204" pitchFamily="34" charset="0"/>
                <a:ea typeface="Arial" panose="020B0604020202020204" pitchFamily="34" charset="0"/>
                <a:cs typeface="Calibri" panose="020F0502020204030204" pitchFamily="34" charset="0"/>
              </a:rPr>
              <a:t>, Fix &amp; </a:t>
            </a:r>
            <a:r>
              <a:rPr lang="en-US" sz="1200" dirty="0" err="1">
                <a:effectLst/>
                <a:latin typeface="Calibri" panose="020F0502020204030204" pitchFamily="34" charset="0"/>
                <a:ea typeface="Arial" panose="020B0604020202020204" pitchFamily="34" charset="0"/>
                <a:cs typeface="Calibri" panose="020F0502020204030204" pitchFamily="34" charset="0"/>
              </a:rPr>
              <a:t>Bachmeir</a:t>
            </a:r>
            <a:r>
              <a:rPr lang="en-US" sz="1200" dirty="0">
                <a:effectLst/>
                <a:latin typeface="Calibri" panose="020F0502020204030204" pitchFamily="34" charset="0"/>
                <a:ea typeface="Arial" panose="020B0604020202020204" pitchFamily="34" charset="0"/>
                <a:cs typeface="Calibri" panose="020F0502020204030204" pitchFamily="34" charset="0"/>
              </a:rPr>
              <a:t>, </a:t>
            </a:r>
            <a:r>
              <a:rPr lang="en-US" sz="1200" i="1" dirty="0">
                <a:effectLst/>
                <a:latin typeface="Calibri" panose="020F0502020204030204" pitchFamily="34" charset="0"/>
                <a:ea typeface="Arial" panose="020B0604020202020204" pitchFamily="34" charset="0"/>
                <a:cs typeface="Calibri" panose="020F0502020204030204" pitchFamily="34" charset="0"/>
              </a:rPr>
              <a:t>Untapped Talent: The Costs of Brain Waste among Highly Skilled Immigrants in the United States</a:t>
            </a:r>
            <a:r>
              <a:rPr lang="en-US" sz="1200" i="0" dirty="0">
                <a:effectLst/>
                <a:latin typeface="Calibri" panose="020F0502020204030204" pitchFamily="34" charset="0"/>
                <a:ea typeface="Arial" panose="020B0604020202020204" pitchFamily="34" charset="0"/>
                <a:cs typeface="Calibri" panose="020F0502020204030204" pitchFamily="34" charset="0"/>
              </a:rPr>
              <a:t> (Migration Policy Institute, 2016)</a:t>
            </a:r>
            <a:r>
              <a:rPr lang="en-US" sz="1200" u="sng" kern="1200" dirty="0">
                <a:solidFill>
                  <a:schemeClr val="tx1"/>
                </a:solidFill>
                <a:effectLst/>
                <a:latin typeface="+mn-lt"/>
                <a:ea typeface="+mn-ea"/>
                <a:cs typeface="+mn-cs"/>
                <a:hlinkClick r:id="rId4"/>
              </a:rPr>
              <a:t> https://www.migrationpolicy.org/sites/default/files/publications/BrainWaste-FULLREPORT-FINAL.pdf</a:t>
            </a:r>
            <a:r>
              <a:rPr lang="en-US" sz="1200" kern="1200" dirty="0">
                <a:solidFill>
                  <a:schemeClr val="tx1"/>
                </a:solidFill>
                <a:effectLst/>
                <a:latin typeface="+mn-lt"/>
                <a:ea typeface="+mn-ea"/>
                <a:cs typeface="+mn-cs"/>
              </a:rPr>
              <a:t> </a:t>
            </a:r>
          </a:p>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37</a:t>
            </a:fld>
            <a:endParaRPr lang="en-US" dirty="0"/>
          </a:p>
        </p:txBody>
      </p:sp>
    </p:spTree>
    <p:extLst>
      <p:ext uri="{BB962C8B-B14F-4D97-AF65-F5344CB8AC3E}">
        <p14:creationId xmlns:p14="http://schemas.microsoft.com/office/powerpoint/2010/main" val="1971350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Sources: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Governor’s Advisory Council for Refugees and Immigrants (GACRI), </a:t>
            </a:r>
            <a:r>
              <a:rPr lang="en-US" sz="1200" i="1" dirty="0">
                <a:effectLst/>
                <a:latin typeface="Calibri" panose="020F0502020204030204" pitchFamily="34" charset="0"/>
                <a:ea typeface="Calibri" panose="020F0502020204030204" pitchFamily="34" charset="0"/>
                <a:cs typeface="Calibri" panose="020F0502020204030204" pitchFamily="34" charset="0"/>
              </a:rPr>
              <a:t>Rx for Strengthening Massachusetts’ Economy and Healthcare System</a:t>
            </a:r>
            <a:r>
              <a:rPr lang="en-US" sz="1200" dirty="0">
                <a:effectLst/>
                <a:latin typeface="Calibri" panose="020F0502020204030204" pitchFamily="34" charset="0"/>
                <a:ea typeface="Calibri" panose="020F0502020204030204" pitchFamily="34" charset="0"/>
                <a:cs typeface="Calibri" panose="020F0502020204030204" pitchFamily="34" charset="0"/>
              </a:rPr>
              <a:t> (2014, based on analysis of data from the 2013 National Survey of College Graduates) </a:t>
            </a:r>
            <a:r>
              <a:rPr lang="en-US" sz="1200"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https://www.immigrationresearch.org/system/files/gac_task_force_report-final-12.18.14.compressed.pdf</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err="1">
                <a:effectLst/>
                <a:latin typeface="Calibri" panose="020F0502020204030204" pitchFamily="34" charset="0"/>
                <a:ea typeface="Arial" panose="020B0604020202020204" pitchFamily="34" charset="0"/>
                <a:cs typeface="Calibri" panose="020F0502020204030204" pitchFamily="34" charset="0"/>
              </a:rPr>
              <a:t>Batalova</a:t>
            </a:r>
            <a:r>
              <a:rPr lang="en-US" sz="1200" dirty="0">
                <a:effectLst/>
                <a:latin typeface="Calibri" panose="020F0502020204030204" pitchFamily="34" charset="0"/>
                <a:ea typeface="Arial" panose="020B0604020202020204" pitchFamily="34" charset="0"/>
                <a:cs typeface="Calibri" panose="020F0502020204030204" pitchFamily="34" charset="0"/>
              </a:rPr>
              <a:t>, Fix &amp; </a:t>
            </a:r>
            <a:r>
              <a:rPr lang="en-US" sz="1200" dirty="0" err="1">
                <a:effectLst/>
                <a:latin typeface="Calibri" panose="020F0502020204030204" pitchFamily="34" charset="0"/>
                <a:ea typeface="Arial" panose="020B0604020202020204" pitchFamily="34" charset="0"/>
                <a:cs typeface="Calibri" panose="020F0502020204030204" pitchFamily="34" charset="0"/>
              </a:rPr>
              <a:t>Bachmeir</a:t>
            </a:r>
            <a:r>
              <a:rPr lang="en-US" sz="1200" dirty="0">
                <a:effectLst/>
                <a:latin typeface="Calibri" panose="020F0502020204030204" pitchFamily="34" charset="0"/>
                <a:ea typeface="Arial" panose="020B0604020202020204" pitchFamily="34" charset="0"/>
                <a:cs typeface="Calibri" panose="020F0502020204030204" pitchFamily="34" charset="0"/>
              </a:rPr>
              <a:t>, </a:t>
            </a:r>
            <a:r>
              <a:rPr lang="en-US" sz="1200" i="1" dirty="0">
                <a:effectLst/>
                <a:latin typeface="Calibri" panose="020F0502020204030204" pitchFamily="34" charset="0"/>
                <a:ea typeface="Arial" panose="020B0604020202020204" pitchFamily="34" charset="0"/>
                <a:cs typeface="Calibri" panose="020F0502020204030204" pitchFamily="34" charset="0"/>
              </a:rPr>
              <a:t>Untapped Talent: The Costs of Brain Waste among Highly Skilled Immigrants in the United States</a:t>
            </a:r>
            <a:r>
              <a:rPr lang="en-US" sz="1200" i="0" dirty="0">
                <a:effectLst/>
                <a:latin typeface="Calibri" panose="020F0502020204030204" pitchFamily="34" charset="0"/>
                <a:ea typeface="Arial" panose="020B0604020202020204" pitchFamily="34" charset="0"/>
                <a:cs typeface="Calibri" panose="020F0502020204030204" pitchFamily="34" charset="0"/>
              </a:rPr>
              <a:t> (Migration Policy Institute, 2016)</a:t>
            </a:r>
            <a:r>
              <a:rPr lang="en-US" sz="1200" u="sng" kern="1200" dirty="0">
                <a:solidFill>
                  <a:schemeClr val="tx1"/>
                </a:solidFill>
                <a:effectLst/>
                <a:latin typeface="+mn-lt"/>
                <a:ea typeface="+mn-ea"/>
                <a:cs typeface="+mn-cs"/>
                <a:hlinkClick r:id="rId4"/>
              </a:rPr>
              <a:t> https://www.migrationpolicy.org/sites/default/files/publications/BrainWaste-FULLREPORT-FINAL.pdf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38</a:t>
            </a:fld>
            <a:endParaRPr lang="en-US" dirty="0"/>
          </a:p>
        </p:txBody>
      </p:sp>
    </p:spTree>
    <p:extLst>
      <p:ext uri="{BB962C8B-B14F-4D97-AF65-F5344CB8AC3E}">
        <p14:creationId xmlns:p14="http://schemas.microsoft.com/office/powerpoint/2010/main" val="1681068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Resident Matching Program, </a:t>
            </a:r>
            <a:r>
              <a:rPr lang="en-US" i="1" dirty="0"/>
              <a:t>Results and Data: 2021 Main Residency Match </a:t>
            </a:r>
            <a:r>
              <a:rPr lang="en-US" i="0" dirty="0"/>
              <a:t>(2021) </a:t>
            </a:r>
            <a:r>
              <a:rPr lang="en-US" sz="1200" u="sng" kern="1200" dirty="0">
                <a:solidFill>
                  <a:schemeClr val="tx1"/>
                </a:solidFill>
                <a:effectLst/>
                <a:latin typeface="+mn-lt"/>
                <a:ea typeface="+mn-ea"/>
                <a:cs typeface="+mn-cs"/>
                <a:hlinkClick r:id="rId3"/>
              </a:rPr>
              <a:t>https://mk0nrmp3oyqui6wqfm.kinstacdn.com/wp-content/uploads/2021/05/MRM-Results_and-Data_2021.pdf</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Association of Medical Colleges, “The Role of GME Funding in Addressing the Physician Shortage,” </a:t>
            </a:r>
            <a:r>
              <a:rPr lang="en-US" sz="1200" i="1" kern="1200" dirty="0">
                <a:solidFill>
                  <a:schemeClr val="tx1"/>
                </a:solidFill>
                <a:effectLst/>
                <a:latin typeface="+mn-lt"/>
                <a:ea typeface="+mn-ea"/>
                <a:cs typeface="+mn-cs"/>
              </a:rPr>
              <a:t>News &amp; Insights </a:t>
            </a:r>
            <a:r>
              <a:rPr lang="en-US" sz="1200" kern="1200" dirty="0">
                <a:solidFill>
                  <a:schemeClr val="tx1"/>
                </a:solidFill>
                <a:effectLst/>
                <a:latin typeface="+mn-lt"/>
                <a:ea typeface="+mn-ea"/>
                <a:cs typeface="+mn-cs"/>
              </a:rPr>
              <a:t>(2021) </a:t>
            </a:r>
            <a:r>
              <a:rPr lang="en-US" sz="1200" u="sng" kern="1200" dirty="0">
                <a:solidFill>
                  <a:schemeClr val="tx1"/>
                </a:solidFill>
                <a:effectLst/>
                <a:latin typeface="+mn-lt"/>
                <a:ea typeface="+mn-ea"/>
                <a:cs typeface="+mn-cs"/>
                <a:hlinkClick r:id="rId4"/>
              </a:rPr>
              <a:t>https://www.aamc.org/news-insights/gme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Medical Association, </a:t>
            </a:r>
            <a:r>
              <a:rPr lang="en-US" sz="1200" i="1" kern="1200" dirty="0" err="1">
                <a:solidFill>
                  <a:schemeClr val="tx1"/>
                </a:solidFill>
                <a:effectLst/>
                <a:latin typeface="+mn-lt"/>
                <a:ea typeface="+mn-ea"/>
                <a:cs typeface="+mn-cs"/>
              </a:rPr>
              <a:t>Observership</a:t>
            </a:r>
            <a:r>
              <a:rPr lang="en-US" sz="1200" i="1" kern="1200" dirty="0">
                <a:solidFill>
                  <a:schemeClr val="tx1"/>
                </a:solidFill>
                <a:effectLst/>
                <a:latin typeface="+mn-lt"/>
                <a:ea typeface="+mn-ea"/>
                <a:cs typeface="+mn-cs"/>
              </a:rPr>
              <a:t> Program Listings for International Medical Graduates </a:t>
            </a:r>
            <a:r>
              <a:rPr lang="en-US" sz="1200" i="0" kern="1200" dirty="0">
                <a:solidFill>
                  <a:schemeClr val="tx1"/>
                </a:solidFill>
                <a:effectLst/>
                <a:latin typeface="+mn-lt"/>
                <a:ea typeface="+mn-ea"/>
                <a:cs typeface="+mn-cs"/>
              </a:rPr>
              <a:t>(ND) </a:t>
            </a:r>
            <a:r>
              <a:rPr lang="en-US" sz="1200" u="sng" kern="1200" dirty="0">
                <a:solidFill>
                  <a:schemeClr val="tx1"/>
                </a:solidFill>
                <a:effectLst/>
                <a:latin typeface="+mn-lt"/>
                <a:ea typeface="+mn-ea"/>
                <a:cs typeface="+mn-cs"/>
                <a:hlinkClick r:id="rId5"/>
              </a:rPr>
              <a:t>https://www.ama-assn.org/education/international-medical-education/observership-program-listings-international-medical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Medical Association, </a:t>
            </a:r>
            <a:r>
              <a:rPr lang="en-US" sz="1200" i="1" kern="1200" dirty="0">
                <a:solidFill>
                  <a:schemeClr val="tx1"/>
                </a:solidFill>
                <a:effectLst/>
                <a:latin typeface="+mn-lt"/>
                <a:ea typeface="+mn-ea"/>
                <a:cs typeface="+mn-cs"/>
              </a:rPr>
              <a:t>Initial Licensure of U.S. Medical Graduates and International Medical Graduates</a:t>
            </a:r>
            <a:r>
              <a:rPr lang="en-US" sz="1200" i="0" kern="1200" dirty="0">
                <a:solidFill>
                  <a:schemeClr val="tx1"/>
                </a:solidFill>
                <a:effectLst/>
                <a:latin typeface="+mn-lt"/>
                <a:ea typeface="+mn-ea"/>
                <a:cs typeface="+mn-cs"/>
              </a:rPr>
              <a:t> (ND) </a:t>
            </a:r>
            <a:r>
              <a:rPr lang="en-US" sz="1200" u="sng" kern="1200" dirty="0">
                <a:solidFill>
                  <a:schemeClr val="tx1"/>
                </a:solidFill>
                <a:effectLst/>
                <a:latin typeface="+mn-lt"/>
                <a:ea typeface="+mn-ea"/>
                <a:cs typeface="+mn-cs"/>
                <a:hlinkClick r:id="rId6"/>
              </a:rPr>
              <a:t>https://www.ama-assn.org/sites/ama-assn.org/files/corp/media-browser/public/img/licensure-comparison-imgs-usmgs_1.pdf</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39</a:t>
            </a:fld>
            <a:endParaRPr lang="en-US" dirty="0"/>
          </a:p>
        </p:txBody>
      </p:sp>
    </p:spTree>
    <p:extLst>
      <p:ext uri="{BB962C8B-B14F-4D97-AF65-F5344CB8AC3E}">
        <p14:creationId xmlns:p14="http://schemas.microsoft.com/office/powerpoint/2010/main" val="129024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dirty="0"/>
          </a:p>
        </p:txBody>
      </p:sp>
    </p:spTree>
    <p:extLst>
      <p:ext uri="{BB962C8B-B14F-4D97-AF65-F5344CB8AC3E}">
        <p14:creationId xmlns:p14="http://schemas.microsoft.com/office/powerpoint/2010/main" val="2907242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Task Force on Foreign-Trained Physicians Minnesota Department of Health, </a:t>
            </a:r>
            <a:r>
              <a:rPr lang="en-US" sz="1200" i="1" kern="1200" dirty="0">
                <a:solidFill>
                  <a:schemeClr val="tx1"/>
                </a:solidFill>
                <a:effectLst/>
                <a:latin typeface="+mn-lt"/>
                <a:ea typeface="+mn-ea"/>
                <a:cs typeface="+mn-cs"/>
              </a:rPr>
              <a:t>Report to the Minnesota Legislature 2015 </a:t>
            </a:r>
            <a:r>
              <a:rPr lang="en-US" sz="1200" kern="1200" dirty="0">
                <a:solidFill>
                  <a:schemeClr val="tx1"/>
                </a:solidFill>
                <a:effectLst/>
                <a:latin typeface="+mn-lt"/>
                <a:ea typeface="+mn-ea"/>
                <a:cs typeface="+mn-cs"/>
              </a:rPr>
              <a:t>(January 2015) </a:t>
            </a:r>
            <a:r>
              <a:rPr lang="en-US" sz="1200" u="sng" kern="1200" dirty="0">
                <a:solidFill>
                  <a:schemeClr val="tx1"/>
                </a:solidFill>
                <a:effectLst/>
                <a:latin typeface="+mn-lt"/>
                <a:ea typeface="+mn-ea"/>
                <a:cs typeface="+mn-cs"/>
                <a:hlinkClick r:id="rId3"/>
              </a:rPr>
              <a:t>https://www.house.leg.state.mn.us/comm/docs/4b9e077a-bf0b-4b9e-bc66-83ab8ce2dda2.pdf</a:t>
            </a:r>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Board of Registration in Medicine, Physician Licensing Fees and Eligibility Requirements (ND), </a:t>
            </a:r>
            <a:r>
              <a:rPr lang="en-US" sz="1200" u="sng" kern="1200" dirty="0">
                <a:solidFill>
                  <a:schemeClr val="tx1"/>
                </a:solidFill>
                <a:effectLst/>
                <a:latin typeface="+mn-lt"/>
                <a:ea typeface="+mn-ea"/>
                <a:cs typeface="+mn-cs"/>
                <a:hlinkClick r:id="rId4"/>
              </a:rPr>
              <a:t>https://www.mass.gov/service-details/physician-licensing-fees-and-eligibility-requirements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Governor’s Advisory Council for Refugees and Immigrants (GACRI), </a:t>
            </a:r>
            <a:r>
              <a:rPr lang="en-US" sz="1200" i="1">
                <a:effectLst/>
                <a:latin typeface="Calibri" panose="020F0502020204030204" pitchFamily="34" charset="0"/>
                <a:ea typeface="Calibri" panose="020F0502020204030204" pitchFamily="34" charset="0"/>
                <a:cs typeface="Calibri" panose="020F0502020204030204" pitchFamily="34" charset="0"/>
              </a:rPr>
              <a:t>Rx for Strengthening Massachusetts’ Economy and Healthcare System</a:t>
            </a:r>
            <a:r>
              <a:rPr lang="en-US" sz="1200">
                <a:effectLst/>
                <a:latin typeface="Calibri" panose="020F0502020204030204" pitchFamily="34" charset="0"/>
                <a:ea typeface="Calibri" panose="020F0502020204030204" pitchFamily="34" charset="0"/>
                <a:cs typeface="Calibri" panose="020F0502020204030204" pitchFamily="34" charset="0"/>
              </a:rPr>
              <a:t> (2014) </a:t>
            </a:r>
            <a:r>
              <a:rPr lang="en-US" sz="120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5"/>
              </a:rPr>
              <a:t>https://www.immigrationresearch.org/system/files/gac_task_force_report-final-12.18.14.compressed.pdf</a:t>
            </a:r>
            <a:r>
              <a:rPr lang="en-US" sz="1200">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D34CBBDB-52D0-FE4C-8729-D7393D454E10}" type="slidenum">
              <a:rPr lang="en-US" smtClean="0"/>
              <a:t>40</a:t>
            </a:fld>
            <a:endParaRPr lang="en-US" dirty="0"/>
          </a:p>
        </p:txBody>
      </p:sp>
    </p:spTree>
    <p:extLst>
      <p:ext uri="{BB962C8B-B14F-4D97-AF65-F5344CB8AC3E}">
        <p14:creationId xmlns:p14="http://schemas.microsoft.com/office/powerpoint/2010/main" val="2631813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41</a:t>
            </a:fld>
            <a:endParaRPr lang="en-US" dirty="0"/>
          </a:p>
        </p:txBody>
      </p:sp>
    </p:spTree>
    <p:extLst>
      <p:ext uri="{BB962C8B-B14F-4D97-AF65-F5344CB8AC3E}">
        <p14:creationId xmlns:p14="http://schemas.microsoft.com/office/powerpoint/2010/main" val="2878928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42</a:t>
            </a:fld>
            <a:endParaRPr lang="en-US" dirty="0"/>
          </a:p>
        </p:txBody>
      </p:sp>
    </p:spTree>
    <p:extLst>
      <p:ext uri="{BB962C8B-B14F-4D97-AF65-F5344CB8AC3E}">
        <p14:creationId xmlns:p14="http://schemas.microsoft.com/office/powerpoint/2010/main" val="301059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dirty="0"/>
          </a:p>
        </p:txBody>
      </p:sp>
    </p:spTree>
    <p:extLst>
      <p:ext uri="{BB962C8B-B14F-4D97-AF65-F5344CB8AC3E}">
        <p14:creationId xmlns:p14="http://schemas.microsoft.com/office/powerpoint/2010/main" val="262642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dirty="0"/>
          </a:p>
        </p:txBody>
      </p:sp>
    </p:spTree>
    <p:extLst>
      <p:ext uri="{BB962C8B-B14F-4D97-AF65-F5344CB8AC3E}">
        <p14:creationId xmlns:p14="http://schemas.microsoft.com/office/powerpoint/2010/main" val="9302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dirty="0"/>
          </a:p>
        </p:txBody>
      </p:sp>
    </p:spTree>
    <p:extLst>
      <p:ext uri="{BB962C8B-B14F-4D97-AF65-F5344CB8AC3E}">
        <p14:creationId xmlns:p14="http://schemas.microsoft.com/office/powerpoint/2010/main" val="417000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dirty="0"/>
          </a:p>
        </p:txBody>
      </p:sp>
    </p:spTree>
    <p:extLst>
      <p:ext uri="{BB962C8B-B14F-4D97-AF65-F5344CB8AC3E}">
        <p14:creationId xmlns:p14="http://schemas.microsoft.com/office/powerpoint/2010/main" val="164673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dirty="0"/>
          </a:p>
        </p:txBody>
      </p:sp>
    </p:spTree>
    <p:extLst>
      <p:ext uri="{BB962C8B-B14F-4D97-AF65-F5344CB8AC3E}">
        <p14:creationId xmlns:p14="http://schemas.microsoft.com/office/powerpoint/2010/main" val="4132936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162794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146094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3299591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209044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63464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331025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564715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76507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129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9457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4355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6636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22887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en-US" dirty="0"/>
              <a:t>Slide </a:t>
            </a:r>
            <a:fld id="{EA8F2145-DE93-4A77-8079-724DD4E40956}" type="slidenum">
              <a:rPr lang="en-US" altLang="en-US"/>
              <a:pPr>
                <a:defRPr/>
              </a:pPr>
              <a:t>‹#›</a:t>
            </a:fld>
            <a:endParaRPr lang="en-US" altLang="en-US" dirty="0"/>
          </a:p>
        </p:txBody>
      </p:sp>
    </p:spTree>
    <p:extLst>
      <p:ext uri="{BB962C8B-B14F-4D97-AF65-F5344CB8AC3E}">
        <p14:creationId xmlns:p14="http://schemas.microsoft.com/office/powerpoint/2010/main" val="180740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52" r:id="rId5"/>
    <p:sldLayoutId id="2147483653" r:id="rId6"/>
    <p:sldLayoutId id="2147483654" r:id="rId7"/>
    <p:sldLayoutId id="2147483655" r:id="rId8"/>
    <p:sldLayoutId id="2147483672" r:id="rId9"/>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505785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ata.hrsa.gov/tools/shortage-area/hpsa-fin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0704" y="2074957"/>
            <a:ext cx="8370536" cy="2927543"/>
          </a:xfrm>
        </p:spPr>
        <p:txBody>
          <a:bodyPr>
            <a:noAutofit/>
          </a:bodyPr>
          <a:lstStyle/>
          <a:p>
            <a:r>
              <a:rPr lang="en-US" sz="3600" dirty="0">
                <a:solidFill>
                  <a:schemeClr val="bg1"/>
                </a:solidFill>
                <a:cs typeface="Arial" panose="020B0604020202020204" pitchFamily="34" charset="0"/>
              </a:rPr>
              <a:t>Special Commission on Licensing of</a:t>
            </a: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Foreign-Trained Medical Professionals</a:t>
            </a: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Second Meeting</a:t>
            </a: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October 20</a:t>
            </a:r>
            <a:r>
              <a:rPr lang="en-US" sz="3600">
                <a:solidFill>
                  <a:schemeClr val="bg1"/>
                </a:solidFill>
                <a:cs typeface="Arial" panose="020B0604020202020204" pitchFamily="34" charset="0"/>
              </a:rPr>
              <a:t>, 2021</a:t>
            </a:r>
            <a:endParaRPr lang="en-US" sz="3600" dirty="0">
              <a:solidFill>
                <a:schemeClr val="bg1"/>
              </a:solidFill>
              <a:cs typeface="Arial" panose="020B0604020202020204" pitchFamily="34" charset="0"/>
            </a:endParaRPr>
          </a:p>
        </p:txBody>
      </p:sp>
      <p:sp>
        <p:nvSpPr>
          <p:cNvPr id="3" name="Title 1"/>
          <p:cNvSpPr txBox="1">
            <a:spLocks/>
          </p:cNvSpPr>
          <p:nvPr/>
        </p:nvSpPr>
        <p:spPr>
          <a:xfrm>
            <a:off x="601132" y="3979342"/>
            <a:ext cx="7842223"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endParaRPr lang="en-US" altLang="en-US" sz="2000" b="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dirty="0"/>
              <a:t>Statutory Barriers </a:t>
            </a:r>
            <a:r>
              <a:rPr lang="en-US" sz="4400" dirty="0"/>
              <a:t>– </a:t>
            </a:r>
            <a:r>
              <a:rPr lang="en-US" sz="4400" dirty="0">
                <a:solidFill>
                  <a:schemeClr val="bg1"/>
                </a:solidFill>
                <a:effectLst/>
                <a:ea typeface="Times New Roman" panose="02020603050405020304" pitchFamily="18" charset="0"/>
                <a:cs typeface="Times New Roman" panose="02020603050405020304" pitchFamily="18" charset="0"/>
              </a:rPr>
              <a:t>Physicians</a:t>
            </a:r>
            <a:endParaRPr lang="en-US" sz="36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413313" cy="5098397"/>
          </a:xfrm>
          <a:effectLst>
            <a:outerShdw blurRad="76200" dist="12700" dir="2700000" sy="-23000" kx="-800400" algn="bl" rotWithShape="0">
              <a:prstClr val="black">
                <a:alpha val="20000"/>
              </a:prstClr>
            </a:outerShdw>
          </a:effectLst>
        </p:spPr>
        <p:txBody>
          <a:bodyPr>
            <a:noAutofit/>
          </a:bodyPr>
          <a:lstStyle/>
          <a:p>
            <a:pPr marL="0" marR="0" indent="0">
              <a:lnSpc>
                <a:spcPct val="115000"/>
              </a:lnSpc>
              <a:spcBef>
                <a:spcPts val="0"/>
              </a:spcBef>
              <a:spcAft>
                <a:spcPts val="0"/>
              </a:spcAft>
              <a:buNone/>
            </a:pPr>
            <a:r>
              <a:rPr lang="en-US" sz="2000" b="1" dirty="0">
                <a:solidFill>
                  <a:srgbClr val="000000"/>
                </a:solidFill>
                <a:effectLst/>
                <a:ea typeface="Times New Roman" panose="02020603050405020304" pitchFamily="18" charset="0"/>
                <a:cs typeface="Times New Roman" panose="02020603050405020304" pitchFamily="18" charset="0"/>
              </a:rPr>
              <a:t>M.G.L. c. 112, § 2: Registration of Physicians; Alien Applicants (continued)</a:t>
            </a:r>
          </a:p>
          <a:p>
            <a:pPr marL="0" marR="0" indent="0">
              <a:lnSpc>
                <a:spcPct val="115000"/>
              </a:lnSpc>
              <a:spcBef>
                <a:spcPts val="0"/>
              </a:spcBef>
              <a:spcAft>
                <a:spcPts val="0"/>
              </a:spcAft>
              <a:buNone/>
            </a:pPr>
            <a:endParaRPr lang="en-US" sz="2000" b="1" dirty="0">
              <a:solidFill>
                <a:srgbClr val="000000"/>
              </a:solidFill>
              <a:effectLst/>
              <a:ea typeface="Times New Roman" panose="02020603050405020304" pitchFamily="18" charset="0"/>
              <a:cs typeface="Times New Roman" panose="02020603050405020304" pitchFamily="18" charset="0"/>
            </a:endParaRPr>
          </a:p>
          <a:p>
            <a:pPr marL="0" indent="0">
              <a:lnSpc>
                <a:spcPct val="115000"/>
              </a:lnSpc>
              <a:spcBef>
                <a:spcPts val="0"/>
              </a:spcBef>
              <a:buNone/>
            </a:pPr>
            <a:r>
              <a:rPr lang="en-US" sz="1800" dirty="0">
                <a:solidFill>
                  <a:srgbClr val="000000"/>
                </a:solidFill>
                <a:effectLst/>
                <a:ea typeface="Times New Roman" panose="02020603050405020304" pitchFamily="18" charset="0"/>
                <a:cs typeface="Times New Roman" panose="02020603050405020304" pitchFamily="18" charset="0"/>
              </a:rPr>
              <a:t>Notwithstanding any other provisions of this chapter the board may without examination grant a certificate of registration as a qualified physician to such person as shall furnish with his application satisfactory evidence that he is: </a:t>
            </a:r>
            <a:r>
              <a:rPr lang="en-US" sz="1800" b="1" i="1" dirty="0">
                <a:solidFill>
                  <a:srgbClr val="000000"/>
                </a:solidFill>
                <a:effectLst/>
                <a:ea typeface="Times New Roman" panose="02020603050405020304" pitchFamily="18" charset="0"/>
                <a:cs typeface="Times New Roman" panose="02020603050405020304" pitchFamily="18" charset="0"/>
              </a:rPr>
              <a:t>(1) a graduate of a Canadian medical school, or a medical school legally chartered in a sovereign state other than the United States or the commonwealth of Puerto Rico, and is licensed by the Medical Council of Canada and by a provincial licensing authority; or (2) is licensed in the commonwealth of Puerto Rico or in the province of Saskatchewan in Canada upon obtaining a grade of seventy-five per cent or better in the federation licensing examination of the federation of state medical boards of the United States. </a:t>
            </a:r>
            <a:r>
              <a:rPr lang="en-US" sz="1800" dirty="0">
                <a:solidFill>
                  <a:srgbClr val="000000"/>
                </a:solidFill>
                <a:effectLst/>
                <a:ea typeface="Times New Roman" panose="02020603050405020304" pitchFamily="18" charset="0"/>
                <a:cs typeface="Times New Roman" panose="02020603050405020304" pitchFamily="18" charset="0"/>
              </a:rPr>
              <a:t>Any person granted a certificate of registration under the provisions of this paragraph shall pay a fee determined under the aforementioned chapter seven provision.</a:t>
            </a: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Tree>
    <p:extLst>
      <p:ext uri="{BB962C8B-B14F-4D97-AF65-F5344CB8AC3E}">
        <p14:creationId xmlns:p14="http://schemas.microsoft.com/office/powerpoint/2010/main" val="340461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dirty="0"/>
              <a:t>Statutory Barriers </a:t>
            </a:r>
            <a:r>
              <a:rPr lang="en-US" sz="4400" dirty="0"/>
              <a:t>– </a:t>
            </a:r>
            <a:r>
              <a:rPr lang="en-US" sz="4400" dirty="0">
                <a:solidFill>
                  <a:schemeClr val="bg1"/>
                </a:solidFill>
                <a:effectLst/>
                <a:ea typeface="Times New Roman" panose="02020603050405020304" pitchFamily="18" charset="0"/>
                <a:cs typeface="Times New Roman" panose="02020603050405020304" pitchFamily="18" charset="0"/>
              </a:rPr>
              <a:t>Physicians</a:t>
            </a:r>
            <a:endParaRPr lang="en-US" sz="36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006867"/>
            <a:ext cx="11413313" cy="5272908"/>
          </a:xfrm>
          <a:effectLst>
            <a:outerShdw blurRad="76200" dist="12700" dir="2700000" sy="-23000" kx="-800400" algn="bl" rotWithShape="0">
              <a:prstClr val="black">
                <a:alpha val="20000"/>
              </a:prstClr>
            </a:outerShdw>
          </a:effectLst>
        </p:spPr>
        <p:txBody>
          <a:bodyPr>
            <a:noAutofit/>
          </a:bodyPr>
          <a:lstStyle/>
          <a:p>
            <a:pPr marL="0" marR="0" indent="0">
              <a:lnSpc>
                <a:spcPct val="115000"/>
              </a:lnSpc>
              <a:spcBef>
                <a:spcPts val="0"/>
              </a:spcBef>
              <a:spcAft>
                <a:spcPts val="0"/>
              </a:spcAft>
              <a:buNone/>
            </a:pPr>
            <a:r>
              <a:rPr lang="en-US" sz="2000" b="1" dirty="0">
                <a:solidFill>
                  <a:srgbClr val="000000"/>
                </a:solidFill>
                <a:effectLst/>
                <a:ea typeface="Times New Roman" panose="02020603050405020304" pitchFamily="18" charset="0"/>
                <a:cs typeface="Times New Roman" panose="02020603050405020304" pitchFamily="18" charset="0"/>
              </a:rPr>
              <a:t>M.G.L. c. 112, § 2: Registration of Physicians; Alien Applicants</a:t>
            </a:r>
          </a:p>
          <a:p>
            <a:pPr marL="0" marR="0" indent="0">
              <a:lnSpc>
                <a:spcPct val="115000"/>
              </a:lnSpc>
              <a:spcBef>
                <a:spcPts val="0"/>
              </a:spcBef>
              <a:spcAft>
                <a:spcPts val="0"/>
              </a:spcAft>
              <a:buNone/>
            </a:pPr>
            <a:endParaRPr lang="en-US" sz="2000" b="1"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ea typeface="Times New Roman" panose="02020603050405020304" pitchFamily="18" charset="0"/>
                <a:cs typeface="Times New Roman" panose="02020603050405020304" pitchFamily="18" charset="0"/>
              </a:rPr>
              <a:t>Notwithstanding any other provision of this chapter, the board may </a:t>
            </a:r>
            <a:r>
              <a:rPr lang="en-US" sz="1800" b="1" i="1" dirty="0">
                <a:solidFill>
                  <a:srgbClr val="000000"/>
                </a:solidFill>
                <a:effectLst/>
                <a:ea typeface="Times New Roman" panose="02020603050405020304" pitchFamily="18" charset="0"/>
                <a:cs typeface="Times New Roman" panose="02020603050405020304" pitchFamily="18" charset="0"/>
              </a:rPr>
              <a:t>without examination grant a certificate </a:t>
            </a:r>
            <a:r>
              <a:rPr lang="en-US" sz="1800" dirty="0">
                <a:solidFill>
                  <a:srgbClr val="000000"/>
                </a:solidFill>
                <a:effectLst/>
                <a:ea typeface="Times New Roman" panose="02020603050405020304" pitchFamily="18" charset="0"/>
                <a:cs typeface="Times New Roman" panose="02020603050405020304" pitchFamily="18" charset="0"/>
              </a:rPr>
              <a:t>of registration as a qualified physician to a person who is a </a:t>
            </a:r>
            <a:r>
              <a:rPr lang="en-US" sz="1800" b="1" i="1" dirty="0">
                <a:solidFill>
                  <a:srgbClr val="000000"/>
                </a:solidFill>
                <a:effectLst/>
                <a:ea typeface="Times New Roman" panose="02020603050405020304" pitchFamily="18" charset="0"/>
                <a:cs typeface="Times New Roman" panose="02020603050405020304" pitchFamily="18" charset="0"/>
              </a:rPr>
              <a:t>graduate of a medical school which is legally chartered in a sovereign state other than the United States, the commonwealth of Puerto Rico or Canada, if </a:t>
            </a:r>
            <a:r>
              <a:rPr lang="en-US" sz="1800" dirty="0">
                <a:solidFill>
                  <a:srgbClr val="000000"/>
                </a:solidFill>
                <a:effectLst/>
                <a:ea typeface="Times New Roman" panose="02020603050405020304" pitchFamily="18" charset="0"/>
                <a:cs typeface="Times New Roman" panose="02020603050405020304" pitchFamily="18" charset="0"/>
              </a:rPr>
              <a:t>such person furnishes proof satisfactory to the board that: </a:t>
            </a:r>
            <a:r>
              <a:rPr lang="en-US" sz="1800" b="1" i="1" dirty="0">
                <a:solidFill>
                  <a:srgbClr val="000000"/>
                </a:solidFill>
                <a:effectLst/>
                <a:ea typeface="Times New Roman" panose="02020603050405020304" pitchFamily="18" charset="0"/>
                <a:cs typeface="Times New Roman" panose="02020603050405020304" pitchFamily="18" charset="0"/>
              </a:rPr>
              <a:t>(1) he has a full time academic appointment at a legally chartered medical school in the commonwealth; </a:t>
            </a:r>
            <a:r>
              <a:rPr lang="en-US" sz="1800" dirty="0">
                <a:solidFill>
                  <a:srgbClr val="000000"/>
                </a:solidFill>
                <a:effectLst/>
                <a:ea typeface="Times New Roman" panose="02020603050405020304" pitchFamily="18" charset="0"/>
                <a:cs typeface="Times New Roman" panose="02020603050405020304" pitchFamily="18" charset="0"/>
              </a:rPr>
              <a:t>(2) he is qualified and competent in the field of medicine or surgery; and </a:t>
            </a:r>
            <a:r>
              <a:rPr lang="en-US" sz="1800" b="1" i="1" dirty="0">
                <a:solidFill>
                  <a:srgbClr val="000000"/>
                </a:solidFill>
                <a:effectLst/>
                <a:ea typeface="Times New Roman" panose="02020603050405020304" pitchFamily="18" charset="0"/>
                <a:cs typeface="Times New Roman" panose="02020603050405020304" pitchFamily="18" charset="0"/>
              </a:rPr>
              <a:t>(3) he has been licensed or registered to practice medicine in such other state or country and has held a faculty appointment at a medical school legally chartered in such other state or country. </a:t>
            </a:r>
            <a:r>
              <a:rPr lang="en-US" sz="1800" dirty="0">
                <a:solidFill>
                  <a:srgbClr val="000000"/>
                </a:solidFill>
                <a:effectLst/>
                <a:ea typeface="Times New Roman" panose="02020603050405020304" pitchFamily="18" charset="0"/>
                <a:cs typeface="Times New Roman" panose="02020603050405020304" pitchFamily="18" charset="0"/>
              </a:rPr>
              <a:t>Application for registration as a qualified physician, signed and sworn to by the applicant under the provisions of this section shall be made upon blanks furnished by the board. If satisfied as to the applicant's qualifications, and upon payment of a fee by such applicant, the board may issue to such applicant a certificate of registration as a qualified physician. Such certificate shall be restricted to the specialty in which he holds his academic appointment and shall be valid only so long as he holds a full time academic appointment. In addition to the requirements for renewal of certificates of registration under the provisions of section two, physicians registered under this section shall furnish with their renewal applications evidence satisfactory to the board that they continue to hold the faculty appointment required by this section. The board may adopt, amend and rescind such rules and regulations as it deems necessary to carry out the provisions of this section.</a:t>
            </a: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Tree>
    <p:extLst>
      <p:ext uri="{BB962C8B-B14F-4D97-AF65-F5344CB8AC3E}">
        <p14:creationId xmlns:p14="http://schemas.microsoft.com/office/powerpoint/2010/main" val="274261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dirty="0"/>
              <a:t>Statutory Barriers </a:t>
            </a:r>
            <a:r>
              <a:rPr lang="en-US" sz="3600" dirty="0"/>
              <a:t>– </a:t>
            </a:r>
            <a:r>
              <a:rPr lang="en-US" sz="3600" dirty="0">
                <a:solidFill>
                  <a:schemeClr val="bg1"/>
                </a:solidFill>
                <a:effectLst/>
                <a:ea typeface="Times New Roman" panose="02020603050405020304" pitchFamily="18" charset="0"/>
                <a:cs typeface="Times New Roman" panose="02020603050405020304" pitchFamily="18" charset="0"/>
              </a:rPr>
              <a:t>Reputable Dental College</a:t>
            </a:r>
            <a:endParaRPr lang="en-US" sz="36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413313" cy="5098397"/>
          </a:xfrm>
          <a:effectLst>
            <a:outerShdw blurRad="76200" dist="12700" dir="2700000" sy="-23000" kx="-800400" algn="bl" rotWithShape="0">
              <a:prstClr val="black">
                <a:alpha val="20000"/>
              </a:prstClr>
            </a:outerShdw>
          </a:effectLst>
        </p:spPr>
        <p:txBody>
          <a:bodyPr>
            <a:noAutofit/>
          </a:bodyPr>
          <a:lstStyle/>
          <a:p>
            <a:pPr marL="0" marR="0" indent="0">
              <a:lnSpc>
                <a:spcPct val="115000"/>
              </a:lnSpc>
              <a:spcBef>
                <a:spcPts val="0"/>
              </a:spcBef>
              <a:spcAft>
                <a:spcPts val="0"/>
              </a:spcAft>
              <a:buNone/>
            </a:pPr>
            <a:r>
              <a:rPr lang="en-US" sz="2000" b="1" dirty="0">
                <a:solidFill>
                  <a:srgbClr val="000000"/>
                </a:solidFill>
                <a:effectLst/>
                <a:ea typeface="Times New Roman" panose="02020603050405020304" pitchFamily="18" charset="0"/>
                <a:cs typeface="Times New Roman" panose="02020603050405020304" pitchFamily="18" charset="0"/>
              </a:rPr>
              <a:t>M.G.L. c. 112, § 46: Reputable dental college; definition</a:t>
            </a:r>
          </a:p>
          <a:p>
            <a:pPr marL="0" marR="0" indent="0">
              <a:lnSpc>
                <a:spcPct val="115000"/>
              </a:lnSpc>
              <a:spcBef>
                <a:spcPts val="0"/>
              </a:spcBef>
              <a:spcAft>
                <a:spcPts val="0"/>
              </a:spcAft>
              <a:buNone/>
            </a:pPr>
            <a:endParaRPr lang="en-US" sz="2000" b="1"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ea typeface="Times New Roman" panose="02020603050405020304" pitchFamily="18" charset="0"/>
                <a:cs typeface="Times New Roman" panose="02020603050405020304" pitchFamily="18" charset="0"/>
              </a:rPr>
              <a:t>A dental college shall be considered reputable which possesses the following qualifications:</a:t>
            </a:r>
          </a:p>
          <a:p>
            <a:pPr marL="0" marR="0" indent="0">
              <a:lnSpc>
                <a:spcPct val="115000"/>
              </a:lnSpc>
              <a:spcBef>
                <a:spcPts val="0"/>
              </a:spcBef>
              <a:spcAft>
                <a:spcPts val="0"/>
              </a:spcAft>
              <a:buNone/>
            </a:pPr>
            <a:endParaRPr lang="en-US" sz="800"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b="1" i="1" dirty="0">
                <a:solidFill>
                  <a:srgbClr val="000000"/>
                </a:solidFill>
                <a:effectLst/>
                <a:ea typeface="Times New Roman" panose="02020603050405020304" pitchFamily="18" charset="0"/>
                <a:cs typeface="Times New Roman" panose="02020603050405020304" pitchFamily="18" charset="0"/>
              </a:rPr>
              <a:t>First, It shall be incorporated and authorized by its charter to confer degrees of doctor of dental medicine, doctor of dental surgery or doctor of dental science.</a:t>
            </a:r>
          </a:p>
          <a:p>
            <a:pPr marL="0" marR="0" indent="0">
              <a:lnSpc>
                <a:spcPct val="115000"/>
              </a:lnSpc>
              <a:spcBef>
                <a:spcPts val="0"/>
              </a:spcBef>
              <a:spcAft>
                <a:spcPts val="0"/>
              </a:spcAft>
              <a:buNone/>
            </a:pPr>
            <a:endParaRPr lang="en-US" sz="800"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ea typeface="Times New Roman" panose="02020603050405020304" pitchFamily="18" charset="0"/>
                <a:cs typeface="Times New Roman" panose="02020603050405020304" pitchFamily="18" charset="0"/>
              </a:rPr>
              <a:t>Second, It shall have a competent faculty and corps of instructors. The teaching staff shall deliver a comprehensive and satisfactory course of lectures supplemented by adequate clinical and laboratory exercises in all subjects pertaining to modern dentistry.</a:t>
            </a:r>
          </a:p>
          <a:p>
            <a:pPr marL="0" marR="0" indent="0">
              <a:lnSpc>
                <a:spcPct val="115000"/>
              </a:lnSpc>
              <a:spcBef>
                <a:spcPts val="0"/>
              </a:spcBef>
              <a:spcAft>
                <a:spcPts val="0"/>
              </a:spcAft>
              <a:buNone/>
            </a:pPr>
            <a:endParaRPr lang="en-US" sz="800"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ea typeface="Times New Roman" panose="02020603050405020304" pitchFamily="18" charset="0"/>
                <a:cs typeface="Times New Roman" panose="02020603050405020304" pitchFamily="18" charset="0"/>
              </a:rPr>
              <a:t>Third, It shall give a course of not less than four separate academic years to matriculants who are graduates of accredited high schools or who present proof of equivalent training, or a course of not less than three separate academic years to matriculants who present satisfactory proof of having successfully completed two years of appropriate pre-dental training in a college or university authorized to grant degrees. Each academic year shall consist of not less than thirty-two weeks.</a:t>
            </a:r>
          </a:p>
          <a:p>
            <a:pPr marL="0" marR="0" indent="0">
              <a:lnSpc>
                <a:spcPct val="115000"/>
              </a:lnSpc>
              <a:spcBef>
                <a:spcPts val="0"/>
              </a:spcBef>
              <a:spcAft>
                <a:spcPts val="0"/>
              </a:spcAft>
              <a:buNone/>
            </a:pPr>
            <a:endParaRPr lang="en-US" sz="800"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ea typeface="Times New Roman" panose="02020603050405020304" pitchFamily="18" charset="0"/>
                <a:cs typeface="Times New Roman" panose="02020603050405020304" pitchFamily="18" charset="0"/>
              </a:rPr>
              <a:t>The administrative policy of the dental college shall be such as to accomplish the requirements of this section.</a:t>
            </a:r>
            <a:endParaRPr lang="en-US" sz="1400" i="1"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endParaRPr lang="en-US" sz="1400" i="1"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endParaRPr lang="en-US" sz="1400" i="1" dirty="0">
              <a:solidFill>
                <a:srgbClr val="000000"/>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Tree>
    <p:extLst>
      <p:ext uri="{BB962C8B-B14F-4D97-AF65-F5344CB8AC3E}">
        <p14:creationId xmlns:p14="http://schemas.microsoft.com/office/powerpoint/2010/main" val="343814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dirty="0"/>
              <a:t>Statutory Barriers </a:t>
            </a:r>
            <a:r>
              <a:rPr lang="en-US" sz="3600" dirty="0"/>
              <a:t>– </a:t>
            </a:r>
            <a:r>
              <a:rPr lang="en-US" sz="3600" dirty="0">
                <a:solidFill>
                  <a:schemeClr val="bg1"/>
                </a:solidFill>
                <a:effectLst/>
                <a:ea typeface="Times New Roman" panose="02020603050405020304" pitchFamily="18" charset="0"/>
                <a:cs typeface="Times New Roman" panose="02020603050405020304" pitchFamily="18" charset="0"/>
              </a:rPr>
              <a:t>Reputable Dental College</a:t>
            </a:r>
            <a:endParaRPr lang="en-US" sz="36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0" y="931178"/>
            <a:ext cx="12192000" cy="5561309"/>
          </a:xfrm>
          <a:effectLst>
            <a:outerShdw blurRad="76200" dist="12700" dir="2700000" sy="-23000" kx="-800400" algn="bl" rotWithShape="0">
              <a:prstClr val="black">
                <a:alpha val="20000"/>
              </a:prstClr>
            </a:outerShdw>
          </a:effectLst>
        </p:spPr>
        <p:txBody>
          <a:bodyPr>
            <a:noAutofit/>
          </a:bodyPr>
          <a:lstStyle/>
          <a:p>
            <a:pPr marL="461963">
              <a:spcBef>
                <a:spcPts val="0"/>
              </a:spcBef>
            </a:pPr>
            <a:r>
              <a:rPr lang="en-US" sz="1800" i="1" dirty="0">
                <a:effectLst/>
                <a:ea typeface="Times New Roman" panose="02020603050405020304" pitchFamily="18" charset="0"/>
                <a:cs typeface="Times New Roman" panose="02020603050405020304" pitchFamily="18" charset="0"/>
              </a:rPr>
              <a:t>This term appears throughout the General Laws, including the enabling statute for the Board of Registration in Dentistry, M.G.L. c. 13, § 46, which makes it a condition of appointment to the Board. Additional references can be found in M.G.L. c. 112, § § 45 (requirements of registration); 45A (limited registration); 45B (temporary registration); and 53 (dentist from another state), and in section 420 of chapter</a:t>
            </a:r>
          </a:p>
          <a:p>
            <a:pPr marL="461963">
              <a:spcBef>
                <a:spcPts val="0"/>
              </a:spcBef>
              <a:buNone/>
            </a:pPr>
            <a:r>
              <a:rPr lang="en-US" sz="800" i="1" dirty="0">
                <a:effectLst/>
                <a:ea typeface="Times New Roman" panose="02020603050405020304" pitchFamily="18" charset="0"/>
                <a:cs typeface="Times New Roman" panose="02020603050405020304" pitchFamily="18" charset="0"/>
              </a:rPr>
              <a:t> </a:t>
            </a:r>
          </a:p>
          <a:p>
            <a:pPr marL="461963">
              <a:spcBef>
                <a:spcPts val="0"/>
              </a:spcBef>
            </a:pPr>
            <a:r>
              <a:rPr lang="en-US" sz="1800" i="1" dirty="0">
                <a:ea typeface="Times New Roman" panose="02020603050405020304" pitchFamily="18" charset="0"/>
                <a:cs typeface="Times New Roman" panose="02020603050405020304" pitchFamily="18" charset="0"/>
              </a:rPr>
              <a:t>BHPL has recommended an amendment to this statute for several years, which was most recently included as Outside Sections 39 and 40 in the Governor’s FY19 House 2 but was not adopted as part of the final budget.</a:t>
            </a:r>
          </a:p>
          <a:p>
            <a:pPr marL="461963">
              <a:spcBef>
                <a:spcPts val="0"/>
              </a:spcBef>
            </a:pPr>
            <a:endParaRPr lang="en-US" sz="800" i="1" dirty="0">
              <a:ea typeface="Times New Roman" panose="02020603050405020304" pitchFamily="18" charset="0"/>
              <a:cs typeface="Times New Roman" panose="02020603050405020304" pitchFamily="18" charset="0"/>
            </a:endParaRPr>
          </a:p>
          <a:p>
            <a:pPr marL="800100" lvl="2">
              <a:spcBef>
                <a:spcPts val="600"/>
              </a:spcBef>
              <a:spcAft>
                <a:spcPts val="600"/>
              </a:spcAft>
            </a:pPr>
            <a:r>
              <a:rPr lang="en-US" sz="1700" dirty="0">
                <a:effectLst/>
                <a:ea typeface="Calibri" panose="020F0502020204030204" pitchFamily="34" charset="0"/>
                <a:cs typeface="Times New Roman" panose="02020603050405020304" pitchFamily="18" charset="0"/>
              </a:rPr>
              <a:t>This proposed language would amend M.G.L. c. 112, §45A, and repeal §46 to ensure equal treatment by the Board of Registration in Dentistry (BORD) of equally qualified applicants by allowing BORD to confer a limited license to practice dentistry in a dental school, hospital or dental clinic to foreign educated applicants with dental education in the UK and former British Colonies.</a:t>
            </a:r>
          </a:p>
          <a:p>
            <a:pPr marL="800100" lvl="2">
              <a:spcBef>
                <a:spcPts val="600"/>
              </a:spcBef>
              <a:spcAft>
                <a:spcPts val="600"/>
              </a:spcAft>
            </a:pPr>
            <a:r>
              <a:rPr lang="en-US" sz="1700" dirty="0">
                <a:effectLst/>
                <a:ea typeface="Calibri" panose="020F0502020204030204" pitchFamily="34" charset="0"/>
                <a:cs typeface="Times New Roman" panose="02020603050405020304" pitchFamily="18" charset="0"/>
              </a:rPr>
              <a:t>M.G.L. c. 112, §45A requires an applicant for a limited dental license to possess a diploma from a “reputable dental college”, which is defined in §46 as one that confers a DDS/DMD. </a:t>
            </a:r>
          </a:p>
          <a:p>
            <a:pPr marL="800100" lvl="2">
              <a:spcBef>
                <a:spcPts val="600"/>
              </a:spcBef>
              <a:spcAft>
                <a:spcPts val="600"/>
              </a:spcAft>
            </a:pPr>
            <a:r>
              <a:rPr lang="en-US" sz="1700" dirty="0">
                <a:effectLst/>
                <a:ea typeface="Calibri" panose="020F0502020204030204" pitchFamily="34" charset="0"/>
                <a:cs typeface="Times New Roman" panose="02020603050405020304" pitchFamily="18" charset="0"/>
              </a:rPr>
              <a:t>A DDS/DMD curriculum begins after a student has earned an undergraduate degree.</a:t>
            </a:r>
          </a:p>
          <a:p>
            <a:pPr marL="800100" lvl="2">
              <a:spcBef>
                <a:spcPts val="600"/>
              </a:spcBef>
              <a:spcAft>
                <a:spcPts val="600"/>
              </a:spcAft>
            </a:pPr>
            <a:r>
              <a:rPr lang="en-US" sz="1700" dirty="0">
                <a:effectLst/>
                <a:ea typeface="Calibri" panose="020F0502020204030204" pitchFamily="34" charset="0"/>
                <a:cs typeface="Times New Roman" panose="02020603050405020304" pitchFamily="18" charset="0"/>
              </a:rPr>
              <a:t>These UK educated applicants receive a bachelors in dental science (BDS), which combines the undergraduate education with the dental education curriculum (equal to DDS/DMD curriculum).</a:t>
            </a:r>
          </a:p>
          <a:p>
            <a:pPr marL="800100" lvl="2">
              <a:spcBef>
                <a:spcPts val="600"/>
              </a:spcBef>
              <a:spcAft>
                <a:spcPts val="600"/>
              </a:spcAft>
            </a:pPr>
            <a:r>
              <a:rPr lang="en-US" sz="1700" dirty="0">
                <a:effectLst/>
                <a:ea typeface="Calibri" panose="020F0502020204030204" pitchFamily="34" charset="0"/>
                <a:cs typeface="Times New Roman" panose="02020603050405020304" pitchFamily="18" charset="0"/>
              </a:rPr>
              <a:t>These sections would relieve the burden on these applicants by replacing disparate, specific requirements with BORD expertise to approve dental diplomas.</a:t>
            </a:r>
            <a:endParaRPr lang="en-US" sz="1700" i="1"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Tree>
    <p:extLst>
      <p:ext uri="{BB962C8B-B14F-4D97-AF65-F5344CB8AC3E}">
        <p14:creationId xmlns:p14="http://schemas.microsoft.com/office/powerpoint/2010/main" val="250570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dirty="0"/>
              <a:t>Statutory Barriers </a:t>
            </a:r>
            <a:r>
              <a:rPr lang="en-US" sz="3600" dirty="0"/>
              <a:t>– </a:t>
            </a:r>
            <a:r>
              <a:rPr lang="en-US" sz="3600" dirty="0">
                <a:solidFill>
                  <a:schemeClr val="bg1"/>
                </a:solidFill>
                <a:effectLst/>
                <a:ea typeface="Times New Roman" panose="02020603050405020304" pitchFamily="18" charset="0"/>
                <a:cs typeface="Times New Roman" panose="02020603050405020304" pitchFamily="18" charset="0"/>
              </a:rPr>
              <a:t>Reputable Dental College</a:t>
            </a:r>
            <a:endParaRPr lang="en-US" sz="36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413313" cy="5098397"/>
          </a:xfrm>
          <a:effectLst>
            <a:outerShdw blurRad="76200" dist="12700" dir="2700000" sy="-23000" kx="-800400" algn="bl" rotWithShape="0">
              <a:prstClr val="black">
                <a:alpha val="20000"/>
              </a:prstClr>
            </a:outerShdw>
          </a:effectLst>
        </p:spPr>
        <p:txBody>
          <a:bodyPr>
            <a:noAutofit/>
          </a:bodyPr>
          <a:lstStyle/>
          <a:p>
            <a:pPr marL="0" indent="0">
              <a:spcBef>
                <a:spcPts val="0"/>
              </a:spcBef>
              <a:buNone/>
            </a:pPr>
            <a:r>
              <a:rPr lang="en-US" sz="1800" b="1" i="1" dirty="0">
                <a:effectLst/>
                <a:ea typeface="Times New Roman" panose="02020603050405020304" pitchFamily="18" charset="0"/>
                <a:cs typeface="Times New Roman" panose="02020603050405020304" pitchFamily="18" charset="0"/>
              </a:rPr>
              <a:t>When we arrive at the </a:t>
            </a:r>
            <a:r>
              <a:rPr lang="en-US" sz="1800" b="1" i="1" u="sng" dirty="0">
                <a:effectLst/>
                <a:ea typeface="Times New Roman" panose="02020603050405020304" pitchFamily="18" charset="0"/>
                <a:cs typeface="Times New Roman" panose="02020603050405020304" pitchFamily="18" charset="0"/>
              </a:rPr>
              <a:t>recommendations</a:t>
            </a:r>
            <a:r>
              <a:rPr lang="en-US" sz="1800" b="1" i="1" dirty="0">
                <a:effectLst/>
                <a:ea typeface="Times New Roman" panose="02020603050405020304" pitchFamily="18" charset="0"/>
                <a:cs typeface="Times New Roman" panose="02020603050405020304" pitchFamily="18" charset="0"/>
              </a:rPr>
              <a:t> phase of the commission, the chair will recommend the following changes:</a:t>
            </a:r>
          </a:p>
          <a:p>
            <a:pPr marL="0" marR="0">
              <a:spcBef>
                <a:spcPts val="0"/>
              </a:spcBef>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45A of chapter 112 of the General Laws, as so appearing, is hereby amended by striking out, in lines 4 and 5, the words "the faculty of a reputable dental college as defined in section forty-six" and inserting place thereof the following words:- </a:t>
            </a:r>
          </a:p>
          <a:p>
            <a:pPr marL="0" marR="0" indent="0">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 dental college approved by the board. </a:t>
            </a:r>
          </a:p>
          <a:p>
            <a:pPr marL="0" marR="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Summary: This section and the subsequent section permit the Board of Dentistry to confer a limited license to practice dentistry on a foreign educated applicant who, in addition to satisfying the other statutory requirements, has received a degree from a dental college approved by the Board.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46 of said chapter 112 is hereby repealed.</a:t>
            </a:r>
          </a:p>
          <a:p>
            <a:pPr marL="0" marR="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a:spcBef>
                <a:spcPts val="0"/>
              </a:spcBef>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Summary: This section and the previous section permit the Board of Dentistry to confer a limited license to practice dentistry on a foreign educated applicant who, in addition to satisfying the other statutory requirements, has received a degree from a dental college approved by the Board.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Tree>
    <p:extLst>
      <p:ext uri="{BB962C8B-B14F-4D97-AF65-F5344CB8AC3E}">
        <p14:creationId xmlns:p14="http://schemas.microsoft.com/office/powerpoint/2010/main" val="144760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sz="3600" dirty="0"/>
              <a:t>Statutory Barriers - </a:t>
            </a:r>
            <a:r>
              <a:rPr lang="en-US" sz="3600" dirty="0">
                <a:solidFill>
                  <a:schemeClr val="bg1"/>
                </a:solidFill>
                <a:effectLst/>
                <a:ea typeface="Times New Roman" panose="02020603050405020304" pitchFamily="18" charset="0"/>
                <a:cs typeface="Times New Roman" panose="02020603050405020304" pitchFamily="18" charset="0"/>
              </a:rPr>
              <a:t>Canadian Nurse Licensure</a:t>
            </a:r>
            <a:endParaRPr lang="en-US" sz="36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099336"/>
            <a:ext cx="11413313" cy="5180440"/>
          </a:xfrm>
          <a:effectLst>
            <a:outerShdw blurRad="76200" dist="12700" dir="2700000" sy="-23000" kx="-800400" algn="bl" rotWithShape="0">
              <a:prstClr val="black">
                <a:alpha val="20000"/>
              </a:prstClr>
            </a:outerShdw>
          </a:effectLst>
        </p:spPr>
        <p:txBody>
          <a:bodyPr>
            <a:noAutofit/>
          </a:bodyPr>
          <a:lstStyle/>
          <a:p>
            <a:pPr marL="0" marR="0" indent="0">
              <a:lnSpc>
                <a:spcPct val="115000"/>
              </a:lnSpc>
              <a:spcBef>
                <a:spcPts val="0"/>
              </a:spcBef>
              <a:spcAft>
                <a:spcPts val="0"/>
              </a:spcAft>
              <a:buNone/>
            </a:pPr>
            <a:r>
              <a:rPr lang="en-US" sz="1800" b="1" dirty="0">
                <a:solidFill>
                  <a:srgbClr val="000000"/>
                </a:solidFill>
                <a:effectLst/>
                <a:ea typeface="Times New Roman" panose="02020603050405020304" pitchFamily="18" charset="0"/>
                <a:cs typeface="Times New Roman" panose="02020603050405020304" pitchFamily="18" charset="0"/>
              </a:rPr>
              <a:t>M.G.L. c. 112, § 76B: Canadian nurse licensure; reciprocity</a:t>
            </a:r>
          </a:p>
          <a:p>
            <a:pPr marL="0" marR="0" indent="0">
              <a:lnSpc>
                <a:spcPct val="115000"/>
              </a:lnSpc>
              <a:spcBef>
                <a:spcPts val="0"/>
              </a:spcBef>
              <a:spcAft>
                <a:spcPts val="0"/>
              </a:spcAft>
              <a:buNone/>
            </a:pPr>
            <a:endParaRPr lang="en-US" sz="800"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b="1" dirty="0">
                <a:solidFill>
                  <a:srgbClr val="000000"/>
                </a:solidFill>
                <a:effectLst/>
                <a:ea typeface="Times New Roman" panose="02020603050405020304" pitchFamily="18" charset="0"/>
                <a:cs typeface="Times New Roman" panose="02020603050405020304" pitchFamily="18" charset="0"/>
              </a:rPr>
              <a:t>Any person who has taken and passed the </a:t>
            </a:r>
            <a:r>
              <a:rPr lang="en-US" sz="1800" b="1" u="sng" dirty="0">
                <a:solidFill>
                  <a:srgbClr val="000000"/>
                </a:solidFill>
                <a:effectLst/>
                <a:ea typeface="Times New Roman" panose="02020603050405020304" pitchFamily="18" charset="0"/>
                <a:cs typeface="Times New Roman" panose="02020603050405020304" pitchFamily="18" charset="0"/>
              </a:rPr>
              <a:t>State Board Testing Pool Exam </a:t>
            </a:r>
            <a:r>
              <a:rPr lang="en-US" sz="1800" b="1" dirty="0">
                <a:solidFill>
                  <a:srgbClr val="000000"/>
                </a:solidFill>
                <a:effectLst/>
                <a:ea typeface="Times New Roman" panose="02020603050405020304" pitchFamily="18" charset="0"/>
                <a:cs typeface="Times New Roman" panose="02020603050405020304" pitchFamily="18" charset="0"/>
              </a:rPr>
              <a:t>by standards acceptable to the board, and has been registered by a province of Canada in which an examination was taken before August first, nineteen hundred and seventy,</a:t>
            </a:r>
            <a:r>
              <a:rPr lang="en-US" sz="1800" dirty="0">
                <a:solidFill>
                  <a:srgbClr val="000000"/>
                </a:solidFill>
                <a:effectLst/>
                <a:ea typeface="Times New Roman" panose="02020603050405020304" pitchFamily="18" charset="0"/>
                <a:cs typeface="Times New Roman" panose="02020603050405020304" pitchFamily="18" charset="0"/>
              </a:rPr>
              <a:t> and meets the eligibility requirements of clinical and theoretical study as determined by the board, and furnishes to the board satisfactory proof of good moral character and having graduated from a school of nursing approved by the board of nursing in the jurisdiction in which the applicant was originally registered shall be deemed to have met standards substantially the same as those of the commonwealth for the licensing of nurses and shall be licensed in the commonwealth without examination.</a:t>
            </a:r>
          </a:p>
          <a:p>
            <a:pPr marL="0" marR="0" indent="0">
              <a:lnSpc>
                <a:spcPct val="115000"/>
              </a:lnSpc>
              <a:spcBef>
                <a:spcPts val="0"/>
              </a:spcBef>
              <a:spcAft>
                <a:spcPts val="0"/>
              </a:spcAft>
              <a:buNone/>
            </a:pPr>
            <a:endParaRPr lang="en-US" sz="800"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b="1" dirty="0">
                <a:solidFill>
                  <a:srgbClr val="000000"/>
                </a:solidFill>
                <a:effectLst/>
                <a:ea typeface="Times New Roman" panose="02020603050405020304" pitchFamily="18" charset="0"/>
                <a:cs typeface="Times New Roman" panose="02020603050405020304" pitchFamily="18" charset="0"/>
              </a:rPr>
              <a:t>Any person who has taken the </a:t>
            </a:r>
            <a:r>
              <a:rPr lang="en-US" sz="1800" b="1" u="sng" dirty="0">
                <a:solidFill>
                  <a:srgbClr val="000000"/>
                </a:solidFill>
                <a:effectLst/>
                <a:ea typeface="Times New Roman" panose="02020603050405020304" pitchFamily="18" charset="0"/>
                <a:cs typeface="Times New Roman" panose="02020603050405020304" pitchFamily="18" charset="0"/>
              </a:rPr>
              <a:t>Canadian Nurses Association Testing Service Exam </a:t>
            </a:r>
            <a:r>
              <a:rPr lang="en-US" sz="1800" b="1" dirty="0">
                <a:solidFill>
                  <a:srgbClr val="FF0000"/>
                </a:solidFill>
                <a:effectLst/>
                <a:ea typeface="Times New Roman" panose="02020603050405020304" pitchFamily="18" charset="0"/>
                <a:cs typeface="Times New Roman" panose="02020603050405020304" pitchFamily="18" charset="0"/>
              </a:rPr>
              <a:t>in English </a:t>
            </a:r>
            <a:r>
              <a:rPr lang="en-US" sz="1800" b="1" dirty="0">
                <a:solidFill>
                  <a:srgbClr val="000000"/>
                </a:solidFill>
                <a:effectLst/>
                <a:ea typeface="Times New Roman" panose="02020603050405020304" pitchFamily="18" charset="0"/>
                <a:cs typeface="Times New Roman" panose="02020603050405020304" pitchFamily="18" charset="0"/>
              </a:rPr>
              <a:t>after August first, nineteen hundred and seventy, </a:t>
            </a:r>
            <a:r>
              <a:rPr lang="en-US" sz="1800" dirty="0">
                <a:solidFill>
                  <a:srgbClr val="000000"/>
                </a:solidFill>
                <a:effectLst/>
                <a:ea typeface="Times New Roman" panose="02020603050405020304" pitchFamily="18" charset="0"/>
                <a:cs typeface="Times New Roman" panose="02020603050405020304" pitchFamily="18" charset="0"/>
              </a:rPr>
              <a:t>and has achieved individual scores greater than four hundred in each component of said examination and has been registered by a province of Canada in which an examination was taken, and meets the eligibility requirements of clinical and theoretical study as determined by the board, and furnishes to the board satisfactory proof of good moral character and having graduated from a school of nursing approved by the board of nursing in the jurisdiction in which the applicant was originally registered shall be deemed to have met standards substantially the same as those of the commonwealth for the licensing of nurses and shall be licensed in the commonwealth without examination.</a:t>
            </a: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Tree>
    <p:extLst>
      <p:ext uri="{BB962C8B-B14F-4D97-AF65-F5344CB8AC3E}">
        <p14:creationId xmlns:p14="http://schemas.microsoft.com/office/powerpoint/2010/main" val="117845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sz="4400" dirty="0"/>
              <a:t>Statutory Barriers - </a:t>
            </a:r>
            <a:r>
              <a:rPr lang="en-US" sz="4400" dirty="0">
                <a:solidFill>
                  <a:schemeClr val="bg1"/>
                </a:solidFill>
                <a:effectLst/>
                <a:ea typeface="Times New Roman" panose="02020603050405020304" pitchFamily="18" charset="0"/>
                <a:cs typeface="Times New Roman" panose="02020603050405020304" pitchFamily="18" charset="0"/>
              </a:rPr>
              <a:t>Canadian Nurse Licensure</a:t>
            </a:r>
            <a:endParaRPr lang="en-US" sz="3600" dirty="0"/>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047964"/>
            <a:ext cx="11413313" cy="5322014"/>
          </a:xfrm>
          <a:effectLst>
            <a:outerShdw blurRad="76200" dist="12700" dir="2700000" sy="-23000" kx="-800400" algn="bl" rotWithShape="0">
              <a:prstClr val="black">
                <a:alpha val="20000"/>
              </a:prstClr>
            </a:outerShdw>
          </a:effectLst>
        </p:spPr>
        <p:txBody>
          <a:bodyPr>
            <a:noAutofit/>
          </a:bodyPr>
          <a:lstStyle/>
          <a:p>
            <a:pPr marL="0" marR="0" indent="0">
              <a:lnSpc>
                <a:spcPct val="115000"/>
              </a:lnSpc>
              <a:spcBef>
                <a:spcPts val="0"/>
              </a:spcBef>
              <a:spcAft>
                <a:spcPts val="0"/>
              </a:spcAft>
              <a:buNone/>
            </a:pPr>
            <a:r>
              <a:rPr lang="en-US" sz="1800" b="1" dirty="0">
                <a:solidFill>
                  <a:srgbClr val="000000"/>
                </a:solidFill>
                <a:effectLst/>
                <a:ea typeface="Times New Roman" panose="02020603050405020304" pitchFamily="18" charset="0"/>
                <a:cs typeface="Times New Roman" panose="02020603050405020304" pitchFamily="18" charset="0"/>
              </a:rPr>
              <a:t>M.G.L. c. 112, § 76B: Canadian nurse licensure; reciprocity (continued)</a:t>
            </a:r>
          </a:p>
          <a:p>
            <a:pPr marL="0" marR="0" indent="0">
              <a:lnSpc>
                <a:spcPct val="115000"/>
              </a:lnSpc>
              <a:spcBef>
                <a:spcPts val="0"/>
              </a:spcBef>
              <a:spcAft>
                <a:spcPts val="0"/>
              </a:spcAft>
              <a:buNone/>
            </a:pPr>
            <a:endParaRPr lang="en-US" sz="800" dirty="0">
              <a:solidFill>
                <a:srgbClr val="000000"/>
              </a:solidFill>
              <a:effectLst/>
              <a:ea typeface="Times New Roman" panose="02020603050405020304" pitchFamily="18" charset="0"/>
              <a:cs typeface="Times New Roman" panose="02020603050405020304" pitchFamily="18" charset="0"/>
            </a:endParaRPr>
          </a:p>
          <a:p>
            <a:pPr marL="0" indent="0">
              <a:lnSpc>
                <a:spcPct val="115000"/>
              </a:lnSpc>
              <a:spcBef>
                <a:spcPts val="0"/>
              </a:spcBef>
              <a:buNone/>
            </a:pPr>
            <a:r>
              <a:rPr lang="en-US" sz="1800" b="1" dirty="0">
                <a:solidFill>
                  <a:srgbClr val="000000"/>
                </a:solidFill>
                <a:effectLst/>
                <a:ea typeface="Times New Roman" panose="02020603050405020304" pitchFamily="18" charset="0"/>
                <a:cs typeface="Times New Roman" panose="02020603050405020304" pitchFamily="18" charset="0"/>
              </a:rPr>
              <a:t>Any person who has taken the </a:t>
            </a:r>
            <a:r>
              <a:rPr lang="en-US" sz="1800" b="1" u="sng" dirty="0">
                <a:solidFill>
                  <a:srgbClr val="000000"/>
                </a:solidFill>
                <a:effectLst/>
                <a:ea typeface="Times New Roman" panose="02020603050405020304" pitchFamily="18" charset="0"/>
                <a:cs typeface="Times New Roman" panose="02020603050405020304" pitchFamily="18" charset="0"/>
              </a:rPr>
              <a:t>Canadian Nurses Association Testing Service Comprehensive Exam </a:t>
            </a:r>
            <a:r>
              <a:rPr lang="en-US" sz="1800" b="1" dirty="0">
                <a:solidFill>
                  <a:srgbClr val="FF0000"/>
                </a:solidFill>
                <a:effectLst/>
                <a:ea typeface="Times New Roman" panose="02020603050405020304" pitchFamily="18" charset="0"/>
                <a:cs typeface="Times New Roman" panose="02020603050405020304" pitchFamily="18" charset="0"/>
              </a:rPr>
              <a:t>in English </a:t>
            </a:r>
            <a:r>
              <a:rPr lang="en-US" sz="1800" b="1" dirty="0">
                <a:solidFill>
                  <a:srgbClr val="000000"/>
                </a:solidFill>
                <a:effectLst/>
                <a:ea typeface="Times New Roman" panose="02020603050405020304" pitchFamily="18" charset="0"/>
                <a:cs typeface="Times New Roman" panose="02020603050405020304" pitchFamily="18" charset="0"/>
              </a:rPr>
              <a:t>in August of nineteen hundred and eighty </a:t>
            </a:r>
            <a:r>
              <a:rPr lang="en-US" sz="1800" dirty="0">
                <a:solidFill>
                  <a:srgbClr val="000000"/>
                </a:solidFill>
                <a:effectLst/>
                <a:ea typeface="Times New Roman" panose="02020603050405020304" pitchFamily="18" charset="0"/>
                <a:cs typeface="Times New Roman" panose="02020603050405020304" pitchFamily="18" charset="0"/>
              </a:rPr>
              <a:t>or thereafter and achieved a comprehensive score of greater than four hundred and has been registered by a province of Canada in which an examination was taken and meets the eligibility requirements of clinical and theoretical study as determined by the board, and furnishes to the board satisfactory proof of good moral character and having graduated from a school of nursing approved by the board of nursing in the jurisdiction in which the applicant was originally registered shall be deemed to have met standards substantially the same as those of the commonwealth for the licensing of nurses and shall be licensed in the commonwealth without examination.</a:t>
            </a:r>
          </a:p>
          <a:p>
            <a:pPr marL="0" marR="0" indent="0">
              <a:lnSpc>
                <a:spcPct val="115000"/>
              </a:lnSpc>
              <a:spcBef>
                <a:spcPts val="0"/>
              </a:spcBef>
              <a:spcAft>
                <a:spcPts val="0"/>
              </a:spcAft>
              <a:buNone/>
            </a:pPr>
            <a:endParaRPr lang="en-US" sz="800"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b="1" dirty="0">
                <a:solidFill>
                  <a:srgbClr val="000000"/>
                </a:solidFill>
                <a:effectLst/>
                <a:ea typeface="Times New Roman" panose="02020603050405020304" pitchFamily="18" charset="0"/>
                <a:cs typeface="Times New Roman" panose="02020603050405020304" pitchFamily="18" charset="0"/>
              </a:rPr>
              <a:t>Any person who has taken the </a:t>
            </a:r>
            <a:r>
              <a:rPr lang="en-US" sz="1800" b="1" u="sng" dirty="0">
                <a:solidFill>
                  <a:srgbClr val="000000"/>
                </a:solidFill>
                <a:effectLst/>
                <a:ea typeface="Times New Roman" panose="02020603050405020304" pitchFamily="18" charset="0"/>
                <a:cs typeface="Times New Roman" panose="02020603050405020304" pitchFamily="18" charset="0"/>
              </a:rPr>
              <a:t>Canadian Nurses Association Testing Service Exam </a:t>
            </a:r>
            <a:r>
              <a:rPr lang="en-US" sz="1800" b="1" dirty="0">
                <a:solidFill>
                  <a:srgbClr val="FF0000"/>
                </a:solidFill>
                <a:effectLst/>
                <a:ea typeface="Times New Roman" panose="02020603050405020304" pitchFamily="18" charset="0"/>
                <a:cs typeface="Times New Roman" panose="02020603050405020304" pitchFamily="18" charset="0"/>
              </a:rPr>
              <a:t>in French </a:t>
            </a:r>
            <a:r>
              <a:rPr lang="en-US" sz="1800" b="1" dirty="0">
                <a:solidFill>
                  <a:srgbClr val="000000"/>
                </a:solidFill>
                <a:effectLst/>
                <a:ea typeface="Times New Roman" panose="02020603050405020304" pitchFamily="18" charset="0"/>
                <a:cs typeface="Times New Roman" panose="02020603050405020304" pitchFamily="18" charset="0"/>
              </a:rPr>
              <a:t>after August first, nineteen hundred and seventy, </a:t>
            </a:r>
            <a:r>
              <a:rPr lang="en-US" sz="1800" dirty="0">
                <a:solidFill>
                  <a:srgbClr val="000000"/>
                </a:solidFill>
                <a:effectLst/>
                <a:ea typeface="Times New Roman" panose="02020603050405020304" pitchFamily="18" charset="0"/>
                <a:cs typeface="Times New Roman" panose="02020603050405020304" pitchFamily="18" charset="0"/>
              </a:rPr>
              <a:t>and has achieved individual scores greater than four hundred in each component of said examination and has been registered by a province of Canada in which an examination was taken, and meets the eligibility requirements of clinical and theoretical study as determined by the board, and has attained a score of at least five hundred and fifty on the English Proficiency Examination and furnishes to the board satisfactory proof of good moral character and having graduated from a school of nursing approved by the board of nursing in the jurisdiction in which the applicant was originally registered shall be deemed to have met standards substantially the same as those of the commonwealth for the licensing of nurses and shall be licensed in the commonwealth without examination.</a:t>
            </a: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Tree>
    <p:extLst>
      <p:ext uri="{BB962C8B-B14F-4D97-AF65-F5344CB8AC3E}">
        <p14:creationId xmlns:p14="http://schemas.microsoft.com/office/powerpoint/2010/main" val="162716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sz="4400" dirty="0"/>
              <a:t>Statutory Barriers - </a:t>
            </a:r>
            <a:r>
              <a:rPr lang="en-US" sz="4400" dirty="0">
                <a:solidFill>
                  <a:schemeClr val="bg1"/>
                </a:solidFill>
                <a:effectLst/>
                <a:ea typeface="Times New Roman" panose="02020603050405020304" pitchFamily="18" charset="0"/>
                <a:cs typeface="Times New Roman" panose="02020603050405020304" pitchFamily="18" charset="0"/>
              </a:rPr>
              <a:t>Canadian Nurse Licensure</a:t>
            </a:r>
            <a:endParaRPr lang="en-US" sz="3600" dirty="0"/>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047964"/>
            <a:ext cx="11413313" cy="5322014"/>
          </a:xfrm>
          <a:effectLst>
            <a:outerShdw blurRad="76200" dist="12700" dir="2700000" sy="-23000" kx="-800400" algn="bl" rotWithShape="0">
              <a:prstClr val="black">
                <a:alpha val="20000"/>
              </a:prstClr>
            </a:outerShdw>
          </a:effectLst>
        </p:spPr>
        <p:txBody>
          <a:bodyPr>
            <a:noAutofit/>
          </a:bodyPr>
          <a:lstStyle/>
          <a:p>
            <a:pPr marL="0" marR="0" indent="0">
              <a:lnSpc>
                <a:spcPct val="115000"/>
              </a:lnSpc>
              <a:spcBef>
                <a:spcPts val="0"/>
              </a:spcBef>
              <a:spcAft>
                <a:spcPts val="0"/>
              </a:spcAft>
              <a:buNone/>
            </a:pPr>
            <a:r>
              <a:rPr lang="en-US" sz="1800" b="1" dirty="0">
                <a:solidFill>
                  <a:srgbClr val="000000"/>
                </a:solidFill>
                <a:effectLst/>
                <a:ea typeface="Times New Roman" panose="02020603050405020304" pitchFamily="18" charset="0"/>
                <a:cs typeface="Times New Roman" panose="02020603050405020304" pitchFamily="18" charset="0"/>
              </a:rPr>
              <a:t>M.G.L. c. 112, § 76B: Canadian nurse licensure; reciprocity (continued)</a:t>
            </a:r>
          </a:p>
          <a:p>
            <a:pPr marL="0" marR="0" indent="0">
              <a:lnSpc>
                <a:spcPct val="115000"/>
              </a:lnSpc>
              <a:spcBef>
                <a:spcPts val="0"/>
              </a:spcBef>
              <a:spcAft>
                <a:spcPts val="0"/>
              </a:spcAft>
              <a:buNone/>
            </a:pPr>
            <a:endParaRPr lang="en-US" sz="800"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b="1" dirty="0">
                <a:solidFill>
                  <a:srgbClr val="000000"/>
                </a:solidFill>
                <a:effectLst/>
                <a:ea typeface="Times New Roman" panose="02020603050405020304" pitchFamily="18" charset="0"/>
                <a:cs typeface="Times New Roman" panose="02020603050405020304" pitchFamily="18" charset="0"/>
              </a:rPr>
              <a:t>Any person who has taken the </a:t>
            </a:r>
            <a:r>
              <a:rPr lang="en-US" sz="1800" b="1" u="sng" dirty="0">
                <a:solidFill>
                  <a:srgbClr val="000000"/>
                </a:solidFill>
                <a:effectLst/>
                <a:ea typeface="Times New Roman" panose="02020603050405020304" pitchFamily="18" charset="0"/>
                <a:cs typeface="Times New Roman" panose="02020603050405020304" pitchFamily="18" charset="0"/>
              </a:rPr>
              <a:t>Canadian Nurses Association Testing Service Comprehensive Exam </a:t>
            </a:r>
            <a:r>
              <a:rPr lang="en-US" sz="1800" b="1" dirty="0">
                <a:solidFill>
                  <a:srgbClr val="FF0000"/>
                </a:solidFill>
                <a:effectLst/>
                <a:ea typeface="Times New Roman" panose="02020603050405020304" pitchFamily="18" charset="0"/>
                <a:cs typeface="Times New Roman" panose="02020603050405020304" pitchFamily="18" charset="0"/>
              </a:rPr>
              <a:t>in French </a:t>
            </a:r>
            <a:r>
              <a:rPr lang="en-US" sz="1800" b="1" dirty="0">
                <a:solidFill>
                  <a:srgbClr val="000000"/>
                </a:solidFill>
                <a:effectLst/>
                <a:ea typeface="Times New Roman" panose="02020603050405020304" pitchFamily="18" charset="0"/>
                <a:cs typeface="Times New Roman" panose="02020603050405020304" pitchFamily="18" charset="0"/>
              </a:rPr>
              <a:t>in August of nineteen hundred and eighty </a:t>
            </a:r>
            <a:r>
              <a:rPr lang="en-US" sz="1800" dirty="0">
                <a:solidFill>
                  <a:srgbClr val="000000"/>
                </a:solidFill>
                <a:effectLst/>
                <a:ea typeface="Times New Roman" panose="02020603050405020304" pitchFamily="18" charset="0"/>
                <a:cs typeface="Times New Roman" panose="02020603050405020304" pitchFamily="18" charset="0"/>
              </a:rPr>
              <a:t>or thereafter and achieved a comprehensive score of greater than four hundred and has been registered by a province of Canada in which an examination was taken and meets the eligibility requirements of clinical and theoretical study as determined by the board, and has attained a score of at least five hundred and fifty on the English Proficiency Examination and furnishes to the board satisfactory proof of good moral character and having graduated from a school of nursing approved by the board of nursing in the jurisdiction in which the applicant was originally registered shall be deemed to have met standards substantially the same as those of the commonwealth for the licensing of nurses and shall be licensed in the commonwealth without examination.</a:t>
            </a: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Tree>
    <p:extLst>
      <p:ext uri="{BB962C8B-B14F-4D97-AF65-F5344CB8AC3E}">
        <p14:creationId xmlns:p14="http://schemas.microsoft.com/office/powerpoint/2010/main" val="72284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sz="4400" dirty="0"/>
              <a:t>Statutory Barriers - </a:t>
            </a:r>
            <a:r>
              <a:rPr lang="en-US" sz="4400" dirty="0">
                <a:solidFill>
                  <a:schemeClr val="bg1"/>
                </a:solidFill>
                <a:effectLst/>
                <a:ea typeface="Times New Roman" panose="02020603050405020304" pitchFamily="18" charset="0"/>
                <a:cs typeface="Times New Roman" panose="02020603050405020304" pitchFamily="18" charset="0"/>
              </a:rPr>
              <a:t>Canadian Nurse Licensure</a:t>
            </a:r>
            <a:endParaRPr lang="en-US" sz="36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413313" cy="5098397"/>
          </a:xfrm>
          <a:effectLst>
            <a:outerShdw blurRad="76200" dist="12700" dir="2700000" sy="-23000" kx="-800400" algn="bl" rotWithShape="0">
              <a:prstClr val="black">
                <a:alpha val="20000"/>
              </a:prstClr>
            </a:outerShdw>
          </a:effectLst>
        </p:spPr>
        <p:txBody>
          <a:bodyPr>
            <a:noAutofit/>
          </a:bodyPr>
          <a:lstStyle/>
          <a:p>
            <a:pPr marL="461963">
              <a:spcBef>
                <a:spcPts val="0"/>
              </a:spcBef>
            </a:pPr>
            <a:r>
              <a:rPr lang="en-US" sz="2400" i="1" dirty="0">
                <a:ea typeface="Times New Roman" panose="02020603050405020304" pitchFamily="18" charset="0"/>
                <a:cs typeface="Times New Roman" panose="02020603050405020304" pitchFamily="18" charset="0"/>
              </a:rPr>
              <a:t>BHPL has recommended an amendment to this statute for several years, which was most recently included as Outside Sections 41 in the Governor’s FY19 House 2 but was not adopted as part of the final budget.</a:t>
            </a:r>
          </a:p>
          <a:p>
            <a:pPr marL="0">
              <a:spcBef>
                <a:spcPts val="0"/>
              </a:spcBef>
            </a:pPr>
            <a:endParaRPr lang="en-US" sz="1800" i="1" dirty="0">
              <a:ea typeface="Times New Roman" panose="02020603050405020304" pitchFamily="18" charset="0"/>
              <a:cs typeface="Times New Roman" panose="02020603050405020304" pitchFamily="18" charset="0"/>
            </a:endParaRPr>
          </a:p>
          <a:p>
            <a:pPr lvl="1" indent="-342900">
              <a:spcBef>
                <a:spcPts val="600"/>
              </a:spcBef>
              <a:spcAft>
                <a:spcPts val="60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The proposed language would have amended M.G.L. c. 112, §76B to eliminate references to obsolete licensure examinations that prevent the Board of Registration in Nursing (BORN) from issuing licenses based on reciprocity to otherwise qualified applicants with a Canadian nursing license.</a:t>
            </a:r>
          </a:p>
          <a:p>
            <a:pPr lvl="1" indent="-342900">
              <a:spcBef>
                <a:spcPts val="600"/>
              </a:spcBef>
              <a:spcAft>
                <a:spcPts val="60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Currently, nurses registered in Canada cannot practice in Massachusetts through reciprocity </a:t>
            </a:r>
            <a:r>
              <a:rPr lang="en-US" sz="2000" b="1" dirty="0">
                <a:effectLst/>
                <a:ea typeface="Calibri" panose="020F0502020204030204" pitchFamily="34" charset="0"/>
                <a:cs typeface="Times New Roman" panose="02020603050405020304" pitchFamily="18" charset="0"/>
              </a:rPr>
              <a:t>unless they have passed named exams that no longer exist.</a:t>
            </a:r>
          </a:p>
          <a:p>
            <a:pPr lvl="1" indent="-342900">
              <a:spcBef>
                <a:spcPts val="600"/>
              </a:spcBef>
              <a:spcAft>
                <a:spcPts val="60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This section would relieve the burden on these Canadian applicants for reciprocity by replacing specifically named examinations, which are likely to fall in and out of favor, with BORN expertise to approve currently administered examinations.</a:t>
            </a: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18</a:t>
            </a:fld>
            <a:endParaRPr lang="en-US" dirty="0">
              <a:solidFill>
                <a:srgbClr val="464646">
                  <a:lumMod val="40000"/>
                  <a:lumOff val="60000"/>
                </a:srgbClr>
              </a:solidFill>
            </a:endParaRPr>
          </a:p>
        </p:txBody>
      </p:sp>
    </p:spTree>
    <p:extLst>
      <p:ext uri="{BB962C8B-B14F-4D97-AF65-F5344CB8AC3E}">
        <p14:creationId xmlns:p14="http://schemas.microsoft.com/office/powerpoint/2010/main" val="87121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sz="4400" dirty="0"/>
              <a:t>Statutory Barriers - </a:t>
            </a:r>
            <a:r>
              <a:rPr lang="en-US" sz="4400" dirty="0">
                <a:solidFill>
                  <a:schemeClr val="bg1"/>
                </a:solidFill>
                <a:effectLst/>
                <a:ea typeface="Times New Roman" panose="02020603050405020304" pitchFamily="18" charset="0"/>
                <a:cs typeface="Times New Roman" panose="02020603050405020304" pitchFamily="18" charset="0"/>
              </a:rPr>
              <a:t>Canadian Nurse Licensure</a:t>
            </a:r>
            <a:endParaRPr lang="en-US" sz="3600" dirty="0"/>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413313" cy="5098397"/>
          </a:xfrm>
          <a:effectLst>
            <a:outerShdw blurRad="76200" dist="12700" dir="2700000" sy="-23000" kx="-800400" algn="bl" rotWithShape="0">
              <a:prstClr val="black">
                <a:alpha val="20000"/>
              </a:prstClr>
            </a:outerShdw>
          </a:effectLst>
        </p:spPr>
        <p:txBody>
          <a:bodyPr>
            <a:noAutofit/>
          </a:bodyPr>
          <a:lstStyle/>
          <a:p>
            <a:pPr marL="0" indent="0">
              <a:spcBef>
                <a:spcPts val="0"/>
              </a:spcBef>
              <a:spcAft>
                <a:spcPts val="1000"/>
              </a:spcAft>
              <a:buNone/>
            </a:pPr>
            <a:r>
              <a:rPr lang="en-US" sz="1800" b="1" i="1" dirty="0">
                <a:effectLst/>
                <a:ea typeface="Times New Roman" panose="02020603050405020304" pitchFamily="18" charset="0"/>
                <a:cs typeface="Times New Roman" panose="02020603050405020304" pitchFamily="18" charset="0"/>
              </a:rPr>
              <a:t>When we arrive at the </a:t>
            </a:r>
            <a:r>
              <a:rPr lang="en-US" sz="1800" b="1" i="1" u="sng" dirty="0">
                <a:effectLst/>
                <a:ea typeface="Times New Roman" panose="02020603050405020304" pitchFamily="18" charset="0"/>
                <a:cs typeface="Times New Roman" panose="02020603050405020304" pitchFamily="18" charset="0"/>
              </a:rPr>
              <a:t>recommendations</a:t>
            </a:r>
            <a:r>
              <a:rPr lang="en-US" sz="1800" b="1" i="1" dirty="0">
                <a:effectLst/>
                <a:ea typeface="Times New Roman" panose="02020603050405020304" pitchFamily="18" charset="0"/>
                <a:cs typeface="Times New Roman" panose="02020603050405020304" pitchFamily="18" charset="0"/>
              </a:rPr>
              <a:t> phase of the commission, the chair will recommend the following change:</a:t>
            </a:r>
          </a:p>
          <a:p>
            <a:pPr marL="0" marR="0" indent="0">
              <a:spcBef>
                <a:spcPts val="0"/>
              </a:spcBef>
              <a:spcAft>
                <a:spcPts val="1000"/>
              </a:spcAft>
              <a:buNone/>
            </a:pPr>
            <a:r>
              <a:rPr lang="en-US" sz="1600" dirty="0">
                <a:effectLst/>
                <a:ea typeface="Calibri" panose="020F0502020204030204" pitchFamily="34" charset="0"/>
                <a:cs typeface="Times New Roman" panose="02020603050405020304" pitchFamily="18" charset="0"/>
              </a:rPr>
              <a:t>Said chapter 112 is hereby further amended by striking out section 76B, as so appearing, and inserting in place thereof the following section:- </a:t>
            </a:r>
          </a:p>
          <a:p>
            <a:pPr marL="0" marR="0" indent="0">
              <a:spcBef>
                <a:spcPts val="0"/>
              </a:spcBef>
              <a:spcAft>
                <a:spcPts val="1000"/>
              </a:spcAft>
              <a:buNone/>
            </a:pPr>
            <a:r>
              <a:rPr lang="en-US" sz="1600" dirty="0">
                <a:effectLst/>
                <a:ea typeface="Calibri" panose="020F0502020204030204" pitchFamily="34" charset="0"/>
                <a:cs typeface="Times New Roman" panose="02020603050405020304" pitchFamily="18" charset="0"/>
              </a:rPr>
              <a:t>Section 76B. (a) A person who satisfies the following requirements shall be deemed to have met the standards for the licensing of nurses in the commonwealth and shall be licensed in the commonwealth without examination: a person who (i) has taken and passed an examination approved by the board and conducted in the English language; (ii) has been registered by a province of Canada; (iii) meets the eligibility requirements of clinical and theoretical study as determined by the board; (iv) furnishes to the board satisfactory proof of good moral character; and (v) has graduated from a school of nursing approved by the board of nursing in the jurisdiction in which the applicant was originally registered. </a:t>
            </a:r>
          </a:p>
          <a:p>
            <a:pPr marL="0" marR="0" indent="0">
              <a:spcBef>
                <a:spcPts val="0"/>
              </a:spcBef>
              <a:spcAft>
                <a:spcPts val="1000"/>
              </a:spcAft>
              <a:buNone/>
            </a:pPr>
            <a:r>
              <a:rPr lang="en-US" sz="1600" dirty="0">
                <a:effectLst/>
                <a:ea typeface="Calibri" panose="020F0502020204030204" pitchFamily="34" charset="0"/>
                <a:cs typeface="Times New Roman" panose="02020603050405020304" pitchFamily="18" charset="0"/>
              </a:rPr>
              <a:t>(b) A person who has taken and passed an examination approved by the board and conducted in a language other than English who satisfies the following requirements shall be deemed to have met standards for the licensing of nurses in the commonwealth and shall be licensed in the commonwealth without examination: a person who (i) has taken and passed a test of English proficiency approved by the board; (ii) has been registered by a province of Canada; (iii) meets the eligibility requirements of clinical and theoretical study as determined by the board; (iv) furnishes to the board satisfactory proof of good moral character; and (v) has graduated from a school of nursing approved by the board of nursing in the jurisdiction in which the applicant was originally registered.</a:t>
            </a:r>
          </a:p>
          <a:p>
            <a:pPr>
              <a:spcBef>
                <a:spcPts val="0"/>
              </a:spcBef>
              <a:spcAft>
                <a:spcPts val="1000"/>
              </a:spcAft>
            </a:pPr>
            <a:r>
              <a:rPr lang="en-US" sz="1800" i="1" dirty="0">
                <a:effectLst/>
                <a:ea typeface="Calibri" panose="020F0502020204030204" pitchFamily="34" charset="0"/>
                <a:cs typeface="Times New Roman" panose="02020603050405020304" pitchFamily="18" charset="0"/>
              </a:rPr>
              <a:t>Summary: This section eliminates an obsolete testing requirement as a prerequisite for nurses certified in Canada to receive a nursing license in the Commonwealth.</a:t>
            </a:r>
            <a:endParaRPr lang="en-US" sz="18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dirty="0">
              <a:solidFill>
                <a:srgbClr val="464646">
                  <a:lumMod val="40000"/>
                  <a:lumOff val="60000"/>
                </a:srgbClr>
              </a:solidFill>
            </a:endParaRPr>
          </a:p>
        </p:txBody>
      </p:sp>
    </p:spTree>
    <p:extLst>
      <p:ext uri="{BB962C8B-B14F-4D97-AF65-F5344CB8AC3E}">
        <p14:creationId xmlns:p14="http://schemas.microsoft.com/office/powerpoint/2010/main" val="406011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04BE-BFBA-4CBC-88E3-CFA9AFD41AC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9A8CACB-671D-4323-BCBA-9500895AF4C8}"/>
              </a:ext>
            </a:extLst>
          </p:cNvPr>
          <p:cNvSpPr>
            <a:spLocks noGrp="1"/>
          </p:cNvSpPr>
          <p:nvPr>
            <p:ph idx="1"/>
          </p:nvPr>
        </p:nvSpPr>
        <p:spPr>
          <a:xfrm>
            <a:off x="592822" y="1316736"/>
            <a:ext cx="10989578" cy="4967524"/>
          </a:xfrm>
        </p:spPr>
        <p:txBody>
          <a:bodyPr>
            <a:noAutofit/>
          </a:bodyPr>
          <a:lstStyle/>
          <a:p>
            <a:pPr marR="0" lvl="0">
              <a:spcBef>
                <a:spcPts val="600"/>
              </a:spcBef>
            </a:pPr>
            <a:r>
              <a:rPr lang="en-US" sz="2400" dirty="0">
                <a:effectLst/>
                <a:ea typeface="Times New Roman" panose="02020603050405020304" pitchFamily="18" charset="0"/>
              </a:rPr>
              <a:t>Welcome and Introductions</a:t>
            </a:r>
          </a:p>
          <a:p>
            <a:pPr marR="0" lvl="0">
              <a:spcBef>
                <a:spcPts val="600"/>
              </a:spcBef>
            </a:pPr>
            <a:r>
              <a:rPr lang="en-US" sz="2400" dirty="0">
                <a:effectLst/>
                <a:ea typeface="Times New Roman" panose="02020603050405020304" pitchFamily="18" charset="0"/>
              </a:rPr>
              <a:t>Approval of September 20, 2021 FTMP Commission Minutes (</a:t>
            </a:r>
            <a:r>
              <a:rPr lang="en-US" sz="2400" b="1" dirty="0">
                <a:effectLst/>
                <a:ea typeface="Times New Roman" panose="02020603050405020304" pitchFamily="18" charset="0"/>
              </a:rPr>
              <a:t>VOTE</a:t>
            </a:r>
            <a:r>
              <a:rPr lang="en-US" sz="2400" dirty="0">
                <a:effectLst/>
                <a:ea typeface="Times New Roman" panose="02020603050405020304" pitchFamily="18" charset="0"/>
              </a:rPr>
              <a:t>)</a:t>
            </a:r>
          </a:p>
          <a:p>
            <a:pPr marR="0" lvl="0">
              <a:spcBef>
                <a:spcPts val="600"/>
              </a:spcBef>
            </a:pPr>
            <a:r>
              <a:rPr lang="en-US" sz="2400" dirty="0">
                <a:effectLst/>
                <a:ea typeface="Times New Roman" panose="02020603050405020304" pitchFamily="18" charset="0"/>
              </a:rPr>
              <a:t>Review of Commission Charge, Timeline and Deliverables</a:t>
            </a:r>
          </a:p>
          <a:p>
            <a:pPr marR="0" lvl="0">
              <a:spcBef>
                <a:spcPts val="600"/>
              </a:spcBef>
            </a:pPr>
            <a:r>
              <a:rPr lang="en-US" sz="2400" dirty="0">
                <a:effectLst/>
                <a:ea typeface="Times New Roman" panose="02020603050405020304" pitchFamily="18" charset="0"/>
              </a:rPr>
              <a:t>Data Presentations:</a:t>
            </a:r>
          </a:p>
          <a:p>
            <a:pPr marR="0" lvl="1">
              <a:spcBef>
                <a:spcPts val="600"/>
              </a:spcBef>
              <a:buFont typeface="Courier New" panose="02070309020205020404" pitchFamily="49" charset="0"/>
              <a:buChar char="o"/>
            </a:pPr>
            <a:r>
              <a:rPr lang="en-US" sz="2400" dirty="0">
                <a:effectLst/>
                <a:ea typeface="Times New Roman" panose="02020603050405020304" pitchFamily="18" charset="0"/>
              </a:rPr>
              <a:t>Statutory Barriers to Licensure of FTMPs</a:t>
            </a:r>
          </a:p>
          <a:p>
            <a:pPr lvl="2">
              <a:spcBef>
                <a:spcPts val="600"/>
              </a:spcBef>
              <a:buFont typeface="Courier New" panose="02070309020205020404" pitchFamily="49" charset="0"/>
              <a:buChar char="o"/>
            </a:pPr>
            <a:r>
              <a:rPr lang="en-US" sz="2000" dirty="0">
                <a:effectLst/>
                <a:ea typeface="Times New Roman" panose="02020603050405020304" pitchFamily="18" charset="0"/>
              </a:rPr>
              <a:t>James G. Lavery, Director, Bureau of Health Professions Licensure</a:t>
            </a:r>
          </a:p>
          <a:p>
            <a:pPr lvl="1">
              <a:spcBef>
                <a:spcPts val="600"/>
              </a:spcBef>
              <a:buFont typeface="Courier New" panose="02070309020205020404" pitchFamily="49" charset="0"/>
              <a:buChar char="o"/>
            </a:pPr>
            <a:r>
              <a:rPr lang="en-US" sz="2400" dirty="0">
                <a:effectLst/>
                <a:ea typeface="Calibri" panose="020F0502020204030204" pitchFamily="34" charset="0"/>
              </a:rPr>
              <a:t>Access to Medical Professionals for the Commonwealth’s Underserved Populations &amp; Practice Barriers for Foreign-Trained Medical Professionals</a:t>
            </a:r>
          </a:p>
          <a:p>
            <a:pPr lvl="2">
              <a:spcBef>
                <a:spcPts val="600"/>
              </a:spcBef>
              <a:buFont typeface="Courier New" panose="02070309020205020404" pitchFamily="49" charset="0"/>
              <a:buChar char="o"/>
            </a:pPr>
            <a:r>
              <a:rPr lang="en-US" sz="2000" dirty="0">
                <a:effectLst/>
                <a:ea typeface="Times New Roman" panose="02020603050405020304" pitchFamily="18" charset="0"/>
              </a:rPr>
              <a:t>Amy Grunder, JD and Dr. Robert Marlin</a:t>
            </a:r>
            <a:r>
              <a:rPr lang="en-US" sz="2000">
                <a:effectLst/>
                <a:ea typeface="Times New Roman" panose="02020603050405020304" pitchFamily="18" charset="0"/>
              </a:rPr>
              <a:t>, MD</a:t>
            </a:r>
            <a:br>
              <a:rPr lang="en-US" sz="2000">
                <a:effectLst/>
                <a:ea typeface="Times New Roman" panose="02020603050405020304" pitchFamily="18" charset="0"/>
              </a:rPr>
            </a:br>
            <a:r>
              <a:rPr lang="en-US" sz="2000">
                <a:effectLst/>
                <a:ea typeface="Times New Roman" panose="02020603050405020304" pitchFamily="18" charset="0"/>
              </a:rPr>
              <a:t>	Massachusetts </a:t>
            </a:r>
            <a:r>
              <a:rPr lang="en-US" sz="2000" dirty="0">
                <a:effectLst/>
                <a:ea typeface="Times New Roman" panose="02020603050405020304" pitchFamily="18" charset="0"/>
              </a:rPr>
              <a:t>Immigrant and Refugee Advocacy Coalition</a:t>
            </a:r>
          </a:p>
          <a:p>
            <a:pPr lvl="2">
              <a:spcBef>
                <a:spcPts val="600"/>
              </a:spcBef>
              <a:buFont typeface="Courier New" panose="02070309020205020404" pitchFamily="49" charset="0"/>
              <a:buChar char="o"/>
            </a:pPr>
            <a:r>
              <a:rPr lang="en-US" sz="2000" dirty="0">
                <a:effectLst/>
                <a:ea typeface="Times New Roman" panose="02020603050405020304" pitchFamily="18" charset="0"/>
              </a:rPr>
              <a:t>Jeff Gross, PhD, World Education Services Global Talent Bridge</a:t>
            </a:r>
            <a:r>
              <a:rPr lang="en-US" sz="2400" dirty="0">
                <a:effectLst/>
                <a:ea typeface="Times New Roman" panose="02020603050405020304" pitchFamily="18" charset="0"/>
              </a:rPr>
              <a:t>            </a:t>
            </a:r>
            <a:endParaRPr lang="en-US" sz="2400" strike="sngStrike" dirty="0">
              <a:effectLst/>
              <a:ea typeface="Times New Roman" panose="02020603050405020304" pitchFamily="18" charset="0"/>
            </a:endParaRPr>
          </a:p>
          <a:p>
            <a:pPr marR="0" lvl="0">
              <a:spcBef>
                <a:spcPts val="600"/>
              </a:spcBef>
            </a:pPr>
            <a:r>
              <a:rPr lang="en-US" sz="2400" dirty="0">
                <a:effectLst/>
                <a:ea typeface="Times New Roman" panose="02020603050405020304" pitchFamily="18" charset="0"/>
              </a:rPr>
              <a:t>Next Steps</a:t>
            </a:r>
          </a:p>
        </p:txBody>
      </p:sp>
      <p:sp>
        <p:nvSpPr>
          <p:cNvPr id="4" name="Slide Number Placeholder 3">
            <a:extLst>
              <a:ext uri="{FF2B5EF4-FFF2-40B4-BE49-F238E27FC236}">
                <a16:creationId xmlns:a16="http://schemas.microsoft.com/office/drawing/2014/main" id="{0B9845D9-930D-44C4-A8BE-C93D5A492BC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Tree>
    <p:extLst>
      <p:ext uri="{BB962C8B-B14F-4D97-AF65-F5344CB8AC3E}">
        <p14:creationId xmlns:p14="http://schemas.microsoft.com/office/powerpoint/2010/main" val="323485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A573D-F9B7-4671-B3B2-51A0E86FEBCF}"/>
              </a:ext>
            </a:extLst>
          </p:cNvPr>
          <p:cNvSpPr>
            <a:spLocks noGrp="1"/>
          </p:cNvSpPr>
          <p:nvPr>
            <p:ph type="title"/>
          </p:nvPr>
        </p:nvSpPr>
        <p:spPr/>
        <p:txBody>
          <a:bodyPr>
            <a:normAutofit/>
          </a:bodyPr>
          <a:lstStyle/>
          <a:p>
            <a:r>
              <a:rPr lang="en-US" sz="4000" dirty="0"/>
              <a:t>Data Presentation</a:t>
            </a:r>
          </a:p>
        </p:txBody>
      </p:sp>
      <p:sp>
        <p:nvSpPr>
          <p:cNvPr id="6" name="Content Placeholder 5">
            <a:extLst>
              <a:ext uri="{FF2B5EF4-FFF2-40B4-BE49-F238E27FC236}">
                <a16:creationId xmlns:a16="http://schemas.microsoft.com/office/drawing/2014/main" id="{8EAEC366-6D25-47D0-BCE6-C88CBD56C6F4}"/>
              </a:ext>
            </a:extLst>
          </p:cNvPr>
          <p:cNvSpPr>
            <a:spLocks noGrp="1"/>
          </p:cNvSpPr>
          <p:nvPr>
            <p:ph idx="1"/>
          </p:nvPr>
        </p:nvSpPr>
        <p:spPr>
          <a:xfrm>
            <a:off x="609600" y="3429000"/>
            <a:ext cx="10972800" cy="2697163"/>
          </a:xfrm>
        </p:spPr>
        <p:txBody>
          <a:bodyPr/>
          <a:lstStyle/>
          <a:p>
            <a:pPr marL="0" indent="0">
              <a:buNone/>
            </a:pPr>
            <a:br>
              <a:rPr lang="en-US" sz="1800" dirty="0">
                <a:effectLst/>
                <a:latin typeface="Times New Roman" panose="02020603050405020304" pitchFamily="18"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9103702-7D43-4396-90CE-1B1C542C1BE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20</a:t>
            </a:fld>
            <a:endParaRPr lang="en-US" dirty="0">
              <a:solidFill>
                <a:srgbClr val="464646">
                  <a:lumMod val="40000"/>
                  <a:lumOff val="60000"/>
                </a:srgbClr>
              </a:solidFill>
            </a:endParaRPr>
          </a:p>
        </p:txBody>
      </p:sp>
      <p:pic>
        <p:nvPicPr>
          <p:cNvPr id="12" name="image3.png">
            <a:extLst>
              <a:ext uri="{FF2B5EF4-FFF2-40B4-BE49-F238E27FC236}">
                <a16:creationId xmlns:a16="http://schemas.microsoft.com/office/drawing/2014/main" id="{3C036E1B-875F-478B-A0CB-6A5315C3C2ED}"/>
              </a:ext>
            </a:extLst>
          </p:cNvPr>
          <p:cNvPicPr/>
          <p:nvPr/>
        </p:nvPicPr>
        <p:blipFill>
          <a:blip r:embed="rId3"/>
          <a:srcRect/>
          <a:stretch>
            <a:fillRect/>
          </a:stretch>
        </p:blipFill>
        <p:spPr>
          <a:xfrm>
            <a:off x="6888480" y="4637190"/>
            <a:ext cx="4315968" cy="1321054"/>
          </a:xfrm>
          <a:prstGeom prst="rect">
            <a:avLst/>
          </a:prstGeom>
          <a:ln/>
        </p:spPr>
      </p:pic>
      <p:sp>
        <p:nvSpPr>
          <p:cNvPr id="14" name="TextBox 13">
            <a:extLst>
              <a:ext uri="{FF2B5EF4-FFF2-40B4-BE49-F238E27FC236}">
                <a16:creationId xmlns:a16="http://schemas.microsoft.com/office/drawing/2014/main" id="{0DA4164F-E739-463F-B27E-4B061B9E7E9B}"/>
              </a:ext>
            </a:extLst>
          </p:cNvPr>
          <p:cNvSpPr txBox="1"/>
          <p:nvPr/>
        </p:nvSpPr>
        <p:spPr>
          <a:xfrm>
            <a:off x="1202422" y="3532202"/>
            <a:ext cx="10989578" cy="1477328"/>
          </a:xfrm>
          <a:prstGeom prst="rect">
            <a:avLst/>
          </a:prstGeom>
          <a:noFill/>
        </p:spPr>
        <p:txBody>
          <a:bodyPr wrap="square">
            <a:spAutoFit/>
          </a:bodyPr>
          <a:lstStyle/>
          <a:p>
            <a:pPr marL="0" indent="0">
              <a:buNone/>
            </a:pPr>
            <a:r>
              <a:rPr lang="en-US" sz="1800" dirty="0">
                <a:effectLst/>
                <a:latin typeface="Times New Roman" panose="02020603050405020304" pitchFamily="18" charset="0"/>
                <a:ea typeface="Times New Roman" panose="02020603050405020304" pitchFamily="18" charset="0"/>
              </a:rPr>
              <a:t>Amy </a:t>
            </a:r>
            <a:r>
              <a:rPr lang="en-US" sz="1800" dirty="0" err="1">
                <a:effectLst/>
                <a:latin typeface="Times New Roman" panose="02020603050405020304" pitchFamily="18" charset="0"/>
                <a:ea typeface="Times New Roman" panose="02020603050405020304" pitchFamily="18" charset="0"/>
              </a:rPr>
              <a:t>Grunder</a:t>
            </a:r>
            <a:r>
              <a:rPr lang="en-US" sz="1800" dirty="0">
                <a:effectLst/>
                <a:latin typeface="Times New Roman" panose="02020603050405020304" pitchFamily="18" charset="0"/>
                <a:ea typeface="Times New Roman" panose="02020603050405020304" pitchFamily="18" charset="0"/>
              </a:rPr>
              <a:t>, J.D. and Dr. Robert Marlin, M.D., Commission Members</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Massachusetts Immigrant and Refugee Advocacy Coalition</a:t>
            </a:r>
            <a:br>
              <a:rPr lang="en-US" sz="1800" dirty="0">
                <a:effectLst/>
                <a:latin typeface="Times New Roman" panose="02020603050405020304" pitchFamily="18"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Jeff Gross, PhD,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World Education Services Global Talent Bridge</a:t>
            </a:r>
            <a:endParaRPr lang="en-US" dirty="0"/>
          </a:p>
        </p:txBody>
      </p:sp>
      <p:sp>
        <p:nvSpPr>
          <p:cNvPr id="16" name="TextBox 15">
            <a:extLst>
              <a:ext uri="{FF2B5EF4-FFF2-40B4-BE49-F238E27FC236}">
                <a16:creationId xmlns:a16="http://schemas.microsoft.com/office/drawing/2014/main" id="{5AAFBD35-C8CE-4852-A461-2B9934A9B5EC}"/>
              </a:ext>
            </a:extLst>
          </p:cNvPr>
          <p:cNvSpPr txBox="1"/>
          <p:nvPr/>
        </p:nvSpPr>
        <p:spPr>
          <a:xfrm>
            <a:off x="592822" y="1447668"/>
            <a:ext cx="10989578" cy="1754326"/>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rPr>
              <a:t>Access to Medical Professionals for the Commonwealth’s Underserved Populations &amp; Practice Barriers for Foreign-Trained Medical Professionals</a:t>
            </a:r>
            <a:endParaRPr lang="en-US" sz="3600" dirty="0"/>
          </a:p>
        </p:txBody>
      </p:sp>
    </p:spTree>
    <p:extLst>
      <p:ext uri="{BB962C8B-B14F-4D97-AF65-F5344CB8AC3E}">
        <p14:creationId xmlns:p14="http://schemas.microsoft.com/office/powerpoint/2010/main" val="50280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i="1"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Primary Care Physician Supply and Demand Projections</a:t>
            </a:r>
            <a:endParaRPr lang="en-US" sz="24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7" y="1339874"/>
            <a:ext cx="5937326" cy="4817087"/>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000" b="1" i="1" dirty="0">
                <a:effectLst/>
                <a:ea typeface="Arial" panose="020B0604020202020204" pitchFamily="34" charset="0"/>
              </a:rPr>
              <a:t>Projected PCP Shortage in the U.S. by 2034</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ea typeface="Calibri" panose="020F0502020204030204" pitchFamily="34" charset="0"/>
                <a:cs typeface="Calibri" panose="020F0502020204030204" pitchFamily="34" charset="0"/>
              </a:rPr>
              <a:t>The American Association of Medical Colleges projects PCP demand to exceed supply by between 17,800 and 48,000 PCPs in the U.S. by 2034. </a:t>
            </a:r>
            <a:endParaRPr lang="en-US" sz="2000" u="none" strike="noStrike" dirty="0">
              <a:effectLs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ea typeface="Calibri" panose="020F0502020204030204" pitchFamily="34" charset="0"/>
                <a:cs typeface="Calibri" panose="020F0502020204030204" pitchFamily="34" charset="0"/>
              </a:rPr>
              <a:t>The projections account for various determinants in physician supply (e.g., medical school graduation rates, number of residency slots, rate of retirements), the changing demographics of a growing and aging population, and the expanding role of advanced practice registered nurses (APRNs) and physician assistants (PAs) in meeting primary care needs.</a:t>
            </a:r>
            <a:endParaRPr lang="en-US" sz="2000" u="none" strike="noStrike" dirty="0">
              <a:effectLst/>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21</a:t>
            </a:fld>
            <a:endParaRPr lang="en-US" dirty="0">
              <a:solidFill>
                <a:srgbClr val="464646">
                  <a:lumMod val="40000"/>
                  <a:lumOff val="60000"/>
                </a:srgbClr>
              </a:solidFill>
            </a:endParaRPr>
          </a:p>
        </p:txBody>
      </p:sp>
      <p:pic>
        <p:nvPicPr>
          <p:cNvPr id="8" name="image9.png">
            <a:extLst>
              <a:ext uri="{FF2B5EF4-FFF2-40B4-BE49-F238E27FC236}">
                <a16:creationId xmlns:a16="http://schemas.microsoft.com/office/drawing/2014/main" id="{7F0369B1-9F6F-43FC-9D9E-9C34176214C5}"/>
              </a:ext>
            </a:extLst>
          </p:cNvPr>
          <p:cNvPicPr/>
          <p:nvPr/>
        </p:nvPicPr>
        <p:blipFill>
          <a:blip r:embed="rId3"/>
          <a:srcRect/>
          <a:stretch>
            <a:fillRect/>
          </a:stretch>
        </p:blipFill>
        <p:spPr>
          <a:xfrm>
            <a:off x="6291073" y="1181379"/>
            <a:ext cx="5705855" cy="4817086"/>
          </a:xfrm>
          <a:prstGeom prst="rect">
            <a:avLst/>
          </a:prstGeom>
          <a:ln/>
        </p:spPr>
      </p:pic>
    </p:spTree>
    <p:extLst>
      <p:ext uri="{BB962C8B-B14F-4D97-AF65-F5344CB8AC3E}">
        <p14:creationId xmlns:p14="http://schemas.microsoft.com/office/powerpoint/2010/main" val="295387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i="1"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Primary Care Physician Supply and Demand Projections</a:t>
            </a:r>
            <a:endParaRPr lang="en-US" sz="24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7" y="1181378"/>
            <a:ext cx="5266765" cy="5098397"/>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Projected Demand for PCPs in Massachusetts by 2030</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These projections indicate that by 2030 the demand for PCPs in Massachusetts is projected to grow by 12% (from 5,807 in 2010 to 6,532 in 2030).</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The research modeled the workforce necessary to maintain current primary care utilization rates using a 2010 baseline, accounting for increased demand from an aging population, population growth, and expanded coverage under the Affordable Care Act.</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A 2016 study by the U.S. Health Resources and Services Administration projected that by 2025 Massachusetts would be the only U.S. state with a surplus (1,230 PCPs). But the challenge remains the scarcity of providers in underserved areas.</a:t>
            </a:r>
            <a:endParaRPr lang="en-US" sz="18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pic>
        <p:nvPicPr>
          <p:cNvPr id="6" name="image11.png">
            <a:extLst>
              <a:ext uri="{FF2B5EF4-FFF2-40B4-BE49-F238E27FC236}">
                <a16:creationId xmlns:a16="http://schemas.microsoft.com/office/drawing/2014/main" id="{01691E54-A1AE-4F71-A2D5-D1A5C238DE21}"/>
              </a:ext>
            </a:extLst>
          </p:cNvPr>
          <p:cNvPicPr/>
          <p:nvPr/>
        </p:nvPicPr>
        <p:blipFill>
          <a:blip r:embed="rId3"/>
          <a:srcRect/>
          <a:stretch>
            <a:fillRect/>
          </a:stretch>
        </p:blipFill>
        <p:spPr>
          <a:xfrm>
            <a:off x="5620512" y="1286002"/>
            <a:ext cx="6327469" cy="4651502"/>
          </a:xfrm>
          <a:prstGeom prst="rect">
            <a:avLst/>
          </a:prstGeom>
          <a:ln/>
        </p:spPr>
      </p:pic>
    </p:spTree>
    <p:extLst>
      <p:ext uri="{BB962C8B-B14F-4D97-AF65-F5344CB8AC3E}">
        <p14:creationId xmlns:p14="http://schemas.microsoft.com/office/powerpoint/2010/main" val="294294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Areas of Physicians and Dentists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399341" cy="2610334"/>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000" b="1" dirty="0">
                <a:solidFill>
                  <a:srgbClr val="000000"/>
                </a:solidFill>
                <a:effectLst/>
                <a:latin typeface="+mj-lt"/>
                <a:ea typeface="Calibri" panose="020F0502020204030204" pitchFamily="34" charset="0"/>
                <a:cs typeface="Calibri" panose="020F0502020204030204" pitchFamily="34" charset="0"/>
              </a:rPr>
              <a:t>Health Professional Shortage Areas by Population and Percent of Need Met</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mj-lt"/>
                <a:ea typeface="Calibri" panose="020F0502020204030204" pitchFamily="34" charset="0"/>
                <a:cs typeface="Calibri" panose="020F0502020204030204" pitchFamily="34" charset="0"/>
              </a:rPr>
              <a:t>Even with the highest physician to population ratio in the country, federal data on Health Professional Shortage Areas points to significant gaps across Massachusetts in Primary Care, Dental Health, and Mental Health Care, affecting hundreds of thousands of state residents.</a:t>
            </a:r>
            <a:endParaRPr lang="en-US" sz="2000" u="none" strike="noStrike" dirty="0">
              <a:effectLst/>
              <a:latin typeface="+mj-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mj-lt"/>
                <a:ea typeface="Calibri" panose="020F0502020204030204" pitchFamily="34" charset="0"/>
                <a:cs typeface="Calibri" panose="020F0502020204030204" pitchFamily="34" charset="0"/>
              </a:rPr>
              <a:t>HPSAs </a:t>
            </a:r>
            <a:r>
              <a:rPr lang="en-US" sz="2000" u="none" strike="noStrike" dirty="0">
                <a:effectLst/>
                <a:highlight>
                  <a:srgbClr val="FFFFFF"/>
                </a:highlight>
                <a:latin typeface="+mj-lt"/>
                <a:ea typeface="Calibri" panose="020F0502020204030204" pitchFamily="34" charset="0"/>
                <a:cs typeface="Calibri" panose="020F0502020204030204" pitchFamily="34" charset="0"/>
              </a:rPr>
              <a:t>may be geographic (a county or service area), population (e.g., low income or Medicaid eligible), or facilities (e.g., a federally qualified health center or a state or federal prison)</a:t>
            </a:r>
            <a:r>
              <a:rPr lang="en-US" sz="2000" u="none" strike="noStrike" dirty="0">
                <a:effectLst/>
                <a:latin typeface="+mj-lt"/>
                <a:ea typeface="Calibri" panose="020F0502020204030204" pitchFamily="34" charset="0"/>
                <a:cs typeface="Calibri" panose="020F0502020204030204" pitchFamily="34" charset="0"/>
              </a:rPr>
              <a:t>.</a:t>
            </a:r>
            <a:endParaRPr lang="en-US" sz="2000" u="none" strike="noStrike" dirty="0">
              <a:effectLst/>
              <a:latin typeface="+mj-lt"/>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23</a:t>
            </a:fld>
            <a:endParaRPr lang="en-US" dirty="0">
              <a:solidFill>
                <a:srgbClr val="464646">
                  <a:lumMod val="40000"/>
                  <a:lumOff val="60000"/>
                </a:srgbClr>
              </a:solidFill>
            </a:endParaRPr>
          </a:p>
        </p:txBody>
      </p:sp>
      <p:pic>
        <p:nvPicPr>
          <p:cNvPr id="7" name="image16.png">
            <a:extLst>
              <a:ext uri="{FF2B5EF4-FFF2-40B4-BE49-F238E27FC236}">
                <a16:creationId xmlns:a16="http://schemas.microsoft.com/office/drawing/2014/main" id="{2097CDE2-0C34-48CD-BC38-0F23CCB5F8EF}"/>
              </a:ext>
            </a:extLst>
          </p:cNvPr>
          <p:cNvPicPr/>
          <p:nvPr/>
        </p:nvPicPr>
        <p:blipFill>
          <a:blip r:embed="rId3"/>
          <a:srcRect/>
          <a:stretch>
            <a:fillRect/>
          </a:stretch>
        </p:blipFill>
        <p:spPr>
          <a:xfrm>
            <a:off x="592822" y="3876274"/>
            <a:ext cx="10524958" cy="1800348"/>
          </a:xfrm>
          <a:prstGeom prst="rect">
            <a:avLst/>
          </a:prstGeom>
          <a:ln/>
        </p:spPr>
      </p:pic>
    </p:spTree>
    <p:extLst>
      <p:ext uri="{BB962C8B-B14F-4D97-AF65-F5344CB8AC3E}">
        <p14:creationId xmlns:p14="http://schemas.microsoft.com/office/powerpoint/2010/main" val="2938765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Areas of Physicians and Dentists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399341" cy="2610334"/>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Professional Shortage Areas by Designation Type</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Low-income geographic areas designated as HPSAs in Massachusetts include Salem/Peabody/Lynn/Beverly, Springfield/Chicopee/Holyoke, and the cities of Worcester, Gloucester and New Bedford. </a:t>
            </a: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FQHCs, correctional facilities, and other HPSA facilities are present in all Massachusetts counties except Nantucket. (See Health Resources and Services Administration’s “HPSA Find” tool for more detail: </a:t>
            </a:r>
            <a:r>
              <a:rPr lang="en-US" sz="2000" u="none" strike="noStrike"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https://data.hrsa.gov/tools/shortage-area/hpsa-find</a:t>
            </a: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0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24</a:t>
            </a:fld>
            <a:endParaRPr lang="en-US" dirty="0">
              <a:solidFill>
                <a:srgbClr val="464646">
                  <a:lumMod val="40000"/>
                  <a:lumOff val="60000"/>
                </a:srgbClr>
              </a:solidFill>
            </a:endParaRPr>
          </a:p>
        </p:txBody>
      </p:sp>
      <p:pic>
        <p:nvPicPr>
          <p:cNvPr id="6" name="image1.png">
            <a:extLst>
              <a:ext uri="{FF2B5EF4-FFF2-40B4-BE49-F238E27FC236}">
                <a16:creationId xmlns:a16="http://schemas.microsoft.com/office/drawing/2014/main" id="{0303B4B7-B5AE-47C4-AC52-E876702FBC68}"/>
              </a:ext>
            </a:extLst>
          </p:cNvPr>
          <p:cNvPicPr/>
          <p:nvPr/>
        </p:nvPicPr>
        <p:blipFill>
          <a:blip r:embed="rId4"/>
          <a:srcRect/>
          <a:stretch>
            <a:fillRect/>
          </a:stretch>
        </p:blipFill>
        <p:spPr>
          <a:xfrm>
            <a:off x="1160979" y="4119937"/>
            <a:ext cx="9654629" cy="1992228"/>
          </a:xfrm>
          <a:prstGeom prst="rect">
            <a:avLst/>
          </a:prstGeom>
          <a:ln/>
        </p:spPr>
      </p:pic>
    </p:spTree>
    <p:extLst>
      <p:ext uri="{BB962C8B-B14F-4D97-AF65-F5344CB8AC3E}">
        <p14:creationId xmlns:p14="http://schemas.microsoft.com/office/powerpoint/2010/main" val="2129583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Areas of Physicians and Dentists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7" y="1181378"/>
            <a:ext cx="4700167" cy="5073118"/>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000" b="1" dirty="0">
                <a:solidFill>
                  <a:srgbClr val="000000"/>
                </a:solidFill>
                <a:effectLst/>
                <a:ea typeface="Calibri" panose="020F0502020204030204" pitchFamily="34" charset="0"/>
                <a:cs typeface="Calibri" panose="020F0502020204030204" pitchFamily="34" charset="0"/>
              </a:rPr>
              <a:t>Geographic Distribution of Physicians by County</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highlight>
                  <a:srgbClr val="FFFFFF"/>
                </a:highlight>
                <a:ea typeface="Calibri" panose="020F0502020204030204" pitchFamily="34" charset="0"/>
                <a:cs typeface="Calibri" panose="020F0502020204030204" pitchFamily="34" charset="0"/>
              </a:rPr>
              <a:t>Based on 2014 data, counties in Western and Southeastern </a:t>
            </a:r>
            <a:r>
              <a:rPr lang="en-US" sz="2000" u="none" strike="noStrike" dirty="0">
                <a:effectLst/>
                <a:ea typeface="Calibri" panose="020F0502020204030204" pitchFamily="34" charset="0"/>
                <a:cs typeface="Calibri" panose="020F0502020204030204" pitchFamily="34" charset="0"/>
              </a:rPr>
              <a:t>Massachusetts</a:t>
            </a:r>
            <a:r>
              <a:rPr lang="en-US" sz="2000" u="none" strike="noStrike" dirty="0">
                <a:effectLst/>
                <a:highlight>
                  <a:srgbClr val="FFFFFF"/>
                </a:highlight>
                <a:ea typeface="Calibri" panose="020F0502020204030204" pitchFamily="34" charset="0"/>
                <a:cs typeface="Calibri" panose="020F0502020204030204" pitchFamily="34" charset="0"/>
              </a:rPr>
              <a:t> have the lowest concentration of physician practices, including designated rural areas in Franklin, Berkshire, Barnstable, and Dukes counties.</a:t>
            </a:r>
            <a:endParaRPr lang="en-US" sz="2000" u="none" strike="noStrike" dirty="0">
              <a:effectLs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highlight>
                  <a:srgbClr val="FFFFFF"/>
                </a:highlight>
                <a:ea typeface="Calibri" panose="020F0502020204030204" pitchFamily="34" charset="0"/>
                <a:cs typeface="Calibri" panose="020F0502020204030204" pitchFamily="34" charset="0"/>
              </a:rPr>
              <a:t>Almost 40% of physicians in </a:t>
            </a:r>
            <a:r>
              <a:rPr lang="en-US" sz="2000" u="none" strike="noStrike" dirty="0">
                <a:effectLst/>
                <a:ea typeface="Calibri" panose="020F0502020204030204" pitchFamily="34" charset="0"/>
                <a:cs typeface="Calibri" panose="020F0502020204030204" pitchFamily="34" charset="0"/>
              </a:rPr>
              <a:t>Massachusetts</a:t>
            </a:r>
            <a:r>
              <a:rPr lang="en-US" sz="2000" u="none" strike="noStrike" dirty="0">
                <a:effectLst/>
                <a:highlight>
                  <a:srgbClr val="FFFFFF"/>
                </a:highlight>
                <a:ea typeface="Calibri" panose="020F0502020204030204" pitchFamily="34" charset="0"/>
                <a:cs typeface="Calibri" panose="020F0502020204030204" pitchFamily="34" charset="0"/>
              </a:rPr>
              <a:t> are practicing in Suffolk County, which contains just 11.4% of the state’s population.</a:t>
            </a:r>
            <a:endParaRPr lang="en-US" sz="2000" u="none" strike="noStrike" dirty="0">
              <a:effectLst/>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25</a:t>
            </a:fld>
            <a:endParaRPr lang="en-US" dirty="0">
              <a:solidFill>
                <a:srgbClr val="464646">
                  <a:lumMod val="40000"/>
                  <a:lumOff val="60000"/>
                </a:srgbClr>
              </a:solidFill>
            </a:endParaRPr>
          </a:p>
        </p:txBody>
      </p:sp>
      <p:pic>
        <p:nvPicPr>
          <p:cNvPr id="7" name="image17.png">
            <a:extLst>
              <a:ext uri="{FF2B5EF4-FFF2-40B4-BE49-F238E27FC236}">
                <a16:creationId xmlns:a16="http://schemas.microsoft.com/office/drawing/2014/main" id="{B26F27C3-D9ED-45DF-A456-0C70D3D160A4}"/>
              </a:ext>
            </a:extLst>
          </p:cNvPr>
          <p:cNvPicPr/>
          <p:nvPr/>
        </p:nvPicPr>
        <p:blipFill>
          <a:blip r:embed="rId3"/>
          <a:srcRect b="6493"/>
          <a:stretch>
            <a:fillRect/>
          </a:stretch>
        </p:blipFill>
        <p:spPr>
          <a:xfrm>
            <a:off x="5053914" y="1181378"/>
            <a:ext cx="6668186" cy="4914622"/>
          </a:xfrm>
          <a:prstGeom prst="rect">
            <a:avLst/>
          </a:prstGeom>
          <a:ln/>
        </p:spPr>
      </p:pic>
    </p:spTree>
    <p:extLst>
      <p:ext uri="{BB962C8B-B14F-4D97-AF65-F5344CB8AC3E}">
        <p14:creationId xmlns:p14="http://schemas.microsoft.com/office/powerpoint/2010/main" val="1959873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Areas of Physicians and Dentists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7" y="1181378"/>
            <a:ext cx="5742254" cy="5073118"/>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Massachusetts Residents per Primary Care Physician by City/Town</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Compared to Greater Boston, a larger number of municipalities in Western and Central MA and in Northeast and Southeast </a:t>
            </a: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Massachusetts</a:t>
            </a: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have few or no PCPs, in some cases with none in adjoining towns/cities.</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Research shows that the racial and ethnic diversity of the PCP workforce in HPSAs is significantly more diverse than the PCP workforce as a whole. Studies indicate that racial and ethnic minority patients have better health care outcomes with minority providers. </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But the overall shortages of PCPs in HPSAs, of whatever background, remain a challenge for those patients. Lower pay and poor working conditions account in part for these shortages of providers in HPSAs.</a:t>
            </a:r>
            <a:endParaRPr lang="en-US" sz="18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pic>
        <p:nvPicPr>
          <p:cNvPr id="6" name="image7.png">
            <a:extLst>
              <a:ext uri="{FF2B5EF4-FFF2-40B4-BE49-F238E27FC236}">
                <a16:creationId xmlns:a16="http://schemas.microsoft.com/office/drawing/2014/main" id="{9E40421B-79B1-498A-A92E-B78E0D8122D7}"/>
              </a:ext>
            </a:extLst>
          </p:cNvPr>
          <p:cNvPicPr/>
          <p:nvPr/>
        </p:nvPicPr>
        <p:blipFill>
          <a:blip r:embed="rId3"/>
          <a:srcRect b="13582"/>
          <a:stretch>
            <a:fillRect/>
          </a:stretch>
        </p:blipFill>
        <p:spPr>
          <a:xfrm>
            <a:off x="6095999" y="1584881"/>
            <a:ext cx="5907480" cy="3949422"/>
          </a:xfrm>
          <a:prstGeom prst="rect">
            <a:avLst/>
          </a:prstGeom>
          <a:ln/>
        </p:spPr>
      </p:pic>
    </p:spTree>
    <p:extLst>
      <p:ext uri="{BB962C8B-B14F-4D97-AF65-F5344CB8AC3E}">
        <p14:creationId xmlns:p14="http://schemas.microsoft.com/office/powerpoint/2010/main" val="276754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Areas of Physicians and Dentists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7" y="1181378"/>
            <a:ext cx="5742254" cy="5073118"/>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Massachusetts Residents per Dentist by City/Town</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As with PCPs, many towns and cities in Western and Central </a:t>
            </a: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Massachusetts</a:t>
            </a: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and in Northeast and Southeast </a:t>
            </a: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Massachusetts</a:t>
            </a: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have few or no dentists and in some cases none in adjoining towns/cities.</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Only 2.6% of dentists in </a:t>
            </a: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Massachusetts</a:t>
            </a: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practice in a community health center setting, where the vast majority of patients with MassHealth receive services. (Only 44.3% of dentists working in group practice and 39.4% in solo practice reported treating patients with MassHealth, compared to 97.5% in community health centers).</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Only 55.1% of the 668,111 individuals under the age of 21 enrolled in MassHealth in 2015 received any dental or oral health services, meaning nearly 300,000 received no oral health care during this time period.</a:t>
            </a:r>
            <a:endParaRPr lang="en-US" sz="18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pic>
        <p:nvPicPr>
          <p:cNvPr id="7" name="image2.png">
            <a:extLst>
              <a:ext uri="{FF2B5EF4-FFF2-40B4-BE49-F238E27FC236}">
                <a16:creationId xmlns:a16="http://schemas.microsoft.com/office/drawing/2014/main" id="{D67FC7BF-84F4-4B28-A835-2B813550E694}"/>
              </a:ext>
            </a:extLst>
          </p:cNvPr>
          <p:cNvPicPr/>
          <p:nvPr/>
        </p:nvPicPr>
        <p:blipFill>
          <a:blip r:embed="rId3"/>
          <a:srcRect/>
          <a:stretch>
            <a:fillRect/>
          </a:stretch>
        </p:blipFill>
        <p:spPr>
          <a:xfrm>
            <a:off x="5888736" y="1778000"/>
            <a:ext cx="6120383" cy="3898621"/>
          </a:xfrm>
          <a:prstGeom prst="rect">
            <a:avLst/>
          </a:prstGeom>
          <a:ln/>
        </p:spPr>
      </p:pic>
    </p:spTree>
    <p:extLst>
      <p:ext uri="{BB962C8B-B14F-4D97-AF65-F5344CB8AC3E}">
        <p14:creationId xmlns:p14="http://schemas.microsoft.com/office/powerpoint/2010/main" val="2269897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Areas of Physicians and Dentists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7" y="1181378"/>
            <a:ext cx="5742254" cy="5073118"/>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000" b="1" dirty="0">
                <a:solidFill>
                  <a:srgbClr val="000000"/>
                </a:solidFill>
                <a:effectLst/>
                <a:ea typeface="Calibri" panose="020F0502020204030204" pitchFamily="34" charset="0"/>
                <a:cs typeface="Calibri" panose="020F0502020204030204" pitchFamily="34" charset="0"/>
              </a:rPr>
              <a:t>Work Settings for Physicians in Massachusetts</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highlight>
                  <a:srgbClr val="FFFFFF"/>
                </a:highlight>
                <a:ea typeface="Calibri" panose="020F0502020204030204" pitchFamily="34" charset="0"/>
                <a:cs typeface="Calibri" panose="020F0502020204030204" pitchFamily="34" charset="0"/>
              </a:rPr>
              <a:t>Only 20% of physicians in </a:t>
            </a:r>
            <a:r>
              <a:rPr lang="en-US" sz="2000" u="none" strike="noStrike" dirty="0">
                <a:effectLst/>
                <a:ea typeface="Calibri" panose="020F0502020204030204" pitchFamily="34" charset="0"/>
                <a:cs typeface="Calibri" panose="020F0502020204030204" pitchFamily="34" charset="0"/>
              </a:rPr>
              <a:t>Massachusetts</a:t>
            </a:r>
            <a:r>
              <a:rPr lang="en-US" sz="2000" u="none" strike="noStrike" dirty="0">
                <a:effectLst/>
                <a:highlight>
                  <a:srgbClr val="FFFFFF"/>
                </a:highlight>
                <a:ea typeface="Calibri" panose="020F0502020204030204" pitchFamily="34" charset="0"/>
                <a:cs typeface="Calibri" panose="020F0502020204030204" pitchFamily="34" charset="0"/>
              </a:rPr>
              <a:t> are PCPs and just 6.3% of physicians work in clinics, which primarily serve under-served populations. </a:t>
            </a:r>
            <a:endParaRPr lang="en-US" sz="2000" u="none" strike="noStrike" dirty="0">
              <a:effectLs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highlight>
                  <a:srgbClr val="FFFFFF"/>
                </a:highlight>
                <a:ea typeface="Calibri" panose="020F0502020204030204" pitchFamily="34" charset="0"/>
                <a:cs typeface="Calibri" panose="020F0502020204030204" pitchFamily="34" charset="0"/>
              </a:rPr>
              <a:t>A greater percentage of female physicians (8.5%) work in clinics compared to male physicians (4.8%). </a:t>
            </a:r>
            <a:endParaRPr lang="en-US" sz="2000" u="none" strike="noStrike" dirty="0">
              <a:effectLst/>
              <a:ea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2000" u="none" strike="noStrike" dirty="0">
                <a:effectLst/>
                <a:highlight>
                  <a:srgbClr val="FFFFFF"/>
                </a:highlight>
                <a:ea typeface="Calibri" panose="020F0502020204030204" pitchFamily="34" charset="0"/>
                <a:cs typeface="Calibri" panose="020F0502020204030204" pitchFamily="34" charset="0"/>
              </a:rPr>
              <a:t>The percentage of physicians in </a:t>
            </a:r>
            <a:r>
              <a:rPr lang="en-US" sz="2000" u="none" strike="noStrike" dirty="0">
                <a:effectLst/>
                <a:ea typeface="Calibri" panose="020F0502020204030204" pitchFamily="34" charset="0"/>
                <a:cs typeface="Calibri" panose="020F0502020204030204" pitchFamily="34" charset="0"/>
              </a:rPr>
              <a:t>Massachusetts</a:t>
            </a:r>
            <a:r>
              <a:rPr lang="en-US" sz="2000" u="none" strike="noStrike" dirty="0">
                <a:effectLst/>
                <a:highlight>
                  <a:srgbClr val="FFFFFF"/>
                </a:highlight>
                <a:ea typeface="Calibri" panose="020F0502020204030204" pitchFamily="34" charset="0"/>
                <a:cs typeface="Calibri" panose="020F0502020204030204" pitchFamily="34" charset="0"/>
              </a:rPr>
              <a:t> that earned their medical degree from an international medical school (20%) is smaller than the national percentage of 24.2%.</a:t>
            </a:r>
            <a:endParaRPr lang="en-US" sz="2000" u="none" strike="noStrike" dirty="0">
              <a:effectLst/>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pic>
        <p:nvPicPr>
          <p:cNvPr id="6" name="image15.png">
            <a:extLst>
              <a:ext uri="{FF2B5EF4-FFF2-40B4-BE49-F238E27FC236}">
                <a16:creationId xmlns:a16="http://schemas.microsoft.com/office/drawing/2014/main" id="{C38B33FF-EC07-4954-B38A-30C2B57EAFAA}"/>
              </a:ext>
            </a:extLst>
          </p:cNvPr>
          <p:cNvPicPr/>
          <p:nvPr/>
        </p:nvPicPr>
        <p:blipFill>
          <a:blip r:embed="rId3"/>
          <a:srcRect/>
          <a:stretch>
            <a:fillRect/>
          </a:stretch>
        </p:blipFill>
        <p:spPr>
          <a:xfrm>
            <a:off x="6096001" y="1190458"/>
            <a:ext cx="5742252" cy="4832390"/>
          </a:xfrm>
          <a:prstGeom prst="rect">
            <a:avLst/>
          </a:prstGeom>
          <a:ln/>
        </p:spPr>
      </p:pic>
    </p:spTree>
    <p:extLst>
      <p:ext uri="{BB962C8B-B14F-4D97-AF65-F5344CB8AC3E}">
        <p14:creationId xmlns:p14="http://schemas.microsoft.com/office/powerpoint/2010/main" val="3230383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of Nurses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399341" cy="2610334"/>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Supply and Demand for RNs and LPNs in Massachusetts by 2030</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2017 research predicts the supply of RNs in Massachusetts will exceed demand by 2030. A new Harvard study, however, points to recent pandemic-driven shortages of clinical care nurses, as a result of interrupted exams and clinical placements of incoming nurses and the accelerating attrition and retirements of RNs of all ages, posing concerns for the long-term RN pipeline.</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The same 2017 study predicted the supply of LPNs in Massachusetts to be significantly below demand by 2030, largely due to rising needs for institutional and home health care for an aging population. As with RNs, the pandemic has created areas of uncertainty and new challenges with regard to the LPN pipeline.</a:t>
            </a:r>
            <a:endParaRPr lang="en-US" sz="18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pic>
        <p:nvPicPr>
          <p:cNvPr id="6" name="image12.png">
            <a:extLst>
              <a:ext uri="{FF2B5EF4-FFF2-40B4-BE49-F238E27FC236}">
                <a16:creationId xmlns:a16="http://schemas.microsoft.com/office/drawing/2014/main" id="{2709F09E-BF1C-400C-843D-83E33057EAFE}"/>
              </a:ext>
            </a:extLst>
          </p:cNvPr>
          <p:cNvPicPr/>
          <p:nvPr/>
        </p:nvPicPr>
        <p:blipFill>
          <a:blip r:embed="rId3"/>
          <a:srcRect/>
          <a:stretch>
            <a:fillRect/>
          </a:stretch>
        </p:blipFill>
        <p:spPr>
          <a:xfrm>
            <a:off x="1209849" y="4171308"/>
            <a:ext cx="9772302" cy="1829763"/>
          </a:xfrm>
          <a:prstGeom prst="rect">
            <a:avLst/>
          </a:prstGeom>
          <a:ln/>
        </p:spPr>
      </p:pic>
    </p:spTree>
    <p:extLst>
      <p:ext uri="{BB962C8B-B14F-4D97-AF65-F5344CB8AC3E}">
        <p14:creationId xmlns:p14="http://schemas.microsoft.com/office/powerpoint/2010/main" val="350243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8" name="Slide Number Placeholder 2"/>
          <p:cNvSpPr>
            <a:spLocks noGrp="1"/>
          </p:cNvSpPr>
          <p:nvPr>
            <p:ph type="sldNum" sz="quarter" idx="11"/>
          </p:nvPr>
        </p:nvSpPr>
        <p:spPr>
          <a:noFill/>
          <a:ln>
            <a:miter lim="800000"/>
            <a:headEnd/>
            <a:tailEnd/>
          </a:ln>
        </p:spPr>
        <p:txBody>
          <a:bodyPr/>
          <a:lstStyle/>
          <a:p>
            <a:r>
              <a:rPr lang="en-US" altLang="en-US" dirty="0"/>
              <a:t>Slide </a:t>
            </a:r>
            <a:fld id="{FC836EB3-6A9C-4CF1-AF8B-A21DAA8B0336}" type="slidenum">
              <a:rPr lang="en-US" altLang="en-US" smtClean="0"/>
              <a:pPr/>
              <a:t>3</a:t>
            </a:fld>
            <a:endParaRPr lang="en-US" altLang="en-US" dirty="0"/>
          </a:p>
        </p:txBody>
      </p:sp>
      <p:graphicFrame>
        <p:nvGraphicFramePr>
          <p:cNvPr id="4" name="Diagram 3"/>
          <p:cNvGraphicFramePr/>
          <p:nvPr>
            <p:extLst>
              <p:ext uri="{D42A27DB-BD31-4B8C-83A1-F6EECF244321}">
                <p14:modId xmlns:p14="http://schemas.microsoft.com/office/powerpoint/2010/main" val="2133180351"/>
              </p:ext>
            </p:extLst>
          </p:nvPr>
        </p:nvGraphicFramePr>
        <p:xfrm>
          <a:off x="501041" y="991549"/>
          <a:ext cx="11141901" cy="5368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2" name="Title 1"/>
          <p:cNvSpPr>
            <a:spLocks noGrp="1"/>
          </p:cNvSpPr>
          <p:nvPr>
            <p:ph type="title"/>
          </p:nvPr>
        </p:nvSpPr>
        <p:spPr/>
        <p:txBody>
          <a:bodyPr/>
          <a:lstStyle/>
          <a:p>
            <a:r>
              <a:rPr lang="en-US" altLang="en-US" dirty="0"/>
              <a:t>Commission Charge</a:t>
            </a:r>
          </a:p>
        </p:txBody>
      </p:sp>
      <p:sp>
        <p:nvSpPr>
          <p:cNvPr id="5" name="TextBox 4">
            <a:extLst>
              <a:ext uri="{FF2B5EF4-FFF2-40B4-BE49-F238E27FC236}">
                <a16:creationId xmlns:a16="http://schemas.microsoft.com/office/drawing/2014/main" id="{B6682664-C889-46CE-813F-4327B5385658}"/>
              </a:ext>
            </a:extLst>
          </p:cNvPr>
          <p:cNvSpPr txBox="1"/>
          <p:nvPr/>
        </p:nvSpPr>
        <p:spPr>
          <a:xfrm>
            <a:off x="9079283" y="3228326"/>
            <a:ext cx="2611676" cy="523220"/>
          </a:xfrm>
          <a:prstGeom prst="rect">
            <a:avLst/>
          </a:prstGeom>
          <a:noFill/>
        </p:spPr>
        <p:txBody>
          <a:bodyPr wrap="square" rtlCol="0">
            <a:spAutoFit/>
          </a:bodyPr>
          <a:lstStyle/>
          <a:p>
            <a:pPr lvl="0"/>
            <a:r>
              <a:rPr lang="en-US" sz="1400" u="sng" dirty="0"/>
              <a:t>Phase 4</a:t>
            </a:r>
            <a:r>
              <a:rPr lang="en-US" sz="1400" u="none" dirty="0"/>
              <a:t>: Drafting</a:t>
            </a:r>
          </a:p>
          <a:p>
            <a:pPr lvl="0"/>
            <a:r>
              <a:rPr lang="en-US" sz="1400" u="none" dirty="0"/>
              <a:t>(legislative report)</a:t>
            </a:r>
          </a:p>
        </p:txBody>
      </p:sp>
    </p:spTree>
    <p:extLst>
      <p:ext uri="{BB962C8B-B14F-4D97-AF65-F5344CB8AC3E}">
        <p14:creationId xmlns:p14="http://schemas.microsoft.com/office/powerpoint/2010/main" val="793561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of Nurses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7" y="1181378"/>
            <a:ext cx="5144845" cy="5073118"/>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RNs per 1,000 Population at City/Town Level</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2014 data indicate acute shortages of RNs in towns and cities in Western and Central Massachusetts, with many towns with no RNs. Many more locales statewide have only a very small share of RNs relative to their populations (less than 2.5 per 1,000).</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These shortages also reflect the smaller presence in these parts of the state of community hospitals, academic medical centers, and hospital-based ambulatory care centers, where the majority of RNs in </a:t>
            </a: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Massachusetts</a:t>
            </a: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practice.</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Only 2.3% of RNs practice in community health centers that serve primarily low income and other underserved populations.</a:t>
            </a:r>
            <a:endParaRPr lang="en-US" sz="18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30</a:t>
            </a:fld>
            <a:endParaRPr lang="en-US" dirty="0">
              <a:solidFill>
                <a:srgbClr val="464646">
                  <a:lumMod val="40000"/>
                  <a:lumOff val="60000"/>
                </a:srgbClr>
              </a:solidFill>
            </a:endParaRPr>
          </a:p>
        </p:txBody>
      </p:sp>
      <p:pic>
        <p:nvPicPr>
          <p:cNvPr id="7" name="image14.png">
            <a:extLst>
              <a:ext uri="{FF2B5EF4-FFF2-40B4-BE49-F238E27FC236}">
                <a16:creationId xmlns:a16="http://schemas.microsoft.com/office/drawing/2014/main" id="{02CAB2E3-4B9F-48E2-A843-F213D33A4DD2}"/>
              </a:ext>
            </a:extLst>
          </p:cNvPr>
          <p:cNvPicPr/>
          <p:nvPr/>
        </p:nvPicPr>
        <p:blipFill rotWithShape="1">
          <a:blip r:embed="rId3"/>
          <a:srcRect l="13323" r="13033"/>
          <a:stretch/>
        </p:blipFill>
        <p:spPr>
          <a:xfrm>
            <a:off x="5498592" y="1538616"/>
            <a:ext cx="6205728" cy="3935591"/>
          </a:xfrm>
          <a:prstGeom prst="rect">
            <a:avLst/>
          </a:prstGeom>
          <a:ln/>
        </p:spPr>
      </p:pic>
    </p:spTree>
    <p:extLst>
      <p:ext uri="{BB962C8B-B14F-4D97-AF65-F5344CB8AC3E}">
        <p14:creationId xmlns:p14="http://schemas.microsoft.com/office/powerpoint/2010/main" val="231307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of Nurses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7" y="1181378"/>
            <a:ext cx="5144845" cy="5073118"/>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000" b="1" dirty="0">
                <a:solidFill>
                  <a:srgbClr val="000000"/>
                </a:solidFill>
                <a:effectLst/>
                <a:ea typeface="Calibri" panose="020F0502020204030204" pitchFamily="34" charset="0"/>
                <a:cs typeface="Calibri" panose="020F0502020204030204" pitchFamily="34" charset="0"/>
              </a:rPr>
              <a:t>Number of Practicing LPNs per 1,000 Population at City/Town Level </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highlight>
                  <a:srgbClr val="FFFFFF"/>
                </a:highlight>
                <a:ea typeface="Calibri" panose="020F0502020204030204" pitchFamily="34" charset="0"/>
                <a:cs typeface="Calibri" panose="020F0502020204030204" pitchFamily="34" charset="0"/>
              </a:rPr>
              <a:t>As with RNs, 2015 data indicate the most acute shortages of LPNs in towns and cities in Western and Central Massachusetts; many more locales statewide have only a very small share of LPNs relative to their populations (less than 1 per 1000).</a:t>
            </a:r>
            <a:endParaRPr lang="en-US" sz="2000" u="none" strike="noStrike" dirty="0">
              <a:effectLs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highlight>
                  <a:srgbClr val="FFFFFF"/>
                </a:highlight>
                <a:ea typeface="Calibri" panose="020F0502020204030204" pitchFamily="34" charset="0"/>
                <a:cs typeface="Calibri" panose="020F0502020204030204" pitchFamily="34" charset="0"/>
              </a:rPr>
              <a:t>Unlike RNs, the majority of LPNs work in skilled nursing, home health, chronic care or physician office settings.</a:t>
            </a:r>
            <a:endParaRPr lang="en-US" sz="2000" u="none" strike="noStrike" dirty="0">
              <a:effectLst/>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31</a:t>
            </a:fld>
            <a:endParaRPr lang="en-US" dirty="0">
              <a:solidFill>
                <a:srgbClr val="464646">
                  <a:lumMod val="40000"/>
                  <a:lumOff val="60000"/>
                </a:srgbClr>
              </a:solidFill>
            </a:endParaRPr>
          </a:p>
        </p:txBody>
      </p:sp>
      <p:pic>
        <p:nvPicPr>
          <p:cNvPr id="6" name="image10.png">
            <a:extLst>
              <a:ext uri="{FF2B5EF4-FFF2-40B4-BE49-F238E27FC236}">
                <a16:creationId xmlns:a16="http://schemas.microsoft.com/office/drawing/2014/main" id="{879574AA-BDF4-46C7-8B7B-134D92A47918}"/>
              </a:ext>
            </a:extLst>
          </p:cNvPr>
          <p:cNvPicPr/>
          <p:nvPr/>
        </p:nvPicPr>
        <p:blipFill>
          <a:blip r:embed="rId3"/>
          <a:srcRect/>
          <a:stretch>
            <a:fillRect/>
          </a:stretch>
        </p:blipFill>
        <p:spPr>
          <a:xfrm>
            <a:off x="5715825" y="1536192"/>
            <a:ext cx="6122428" cy="4194048"/>
          </a:xfrm>
          <a:prstGeom prst="rect">
            <a:avLst/>
          </a:prstGeom>
          <a:ln/>
        </p:spPr>
      </p:pic>
    </p:spTree>
    <p:extLst>
      <p:ext uri="{BB962C8B-B14F-4D97-AF65-F5344CB8AC3E}">
        <p14:creationId xmlns:p14="http://schemas.microsoft.com/office/powerpoint/2010/main" val="52210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 Professional Supply and Demand in Rural and Underserved Communities in Massachusetts –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Shortage of Nurses in Massachusetts</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399341" cy="2500606"/>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 of Residents and Hispanic/Latino RNs in Most Populated Massachusetts Cities</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In all five of the most populous Massachusetts cities</a:t>
            </a: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the percentage of</a:t>
            </a:r>
            <a:r>
              <a:rPr lang="en-US" sz="20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Hispanic RNs is 3 to 10 times lower than the percentage of Hispanic residents.</a:t>
            </a: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These cities also have a much lower percentage of black, non-Hispanic RNs compared to the percentage of black, non-Hispanic residents.</a:t>
            </a:r>
            <a:endParaRPr lang="en-US" sz="20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32</a:t>
            </a:fld>
            <a:endParaRPr lang="en-US" dirty="0">
              <a:solidFill>
                <a:srgbClr val="464646">
                  <a:lumMod val="40000"/>
                  <a:lumOff val="60000"/>
                </a:srgbClr>
              </a:solidFill>
            </a:endParaRPr>
          </a:p>
        </p:txBody>
      </p:sp>
      <p:pic>
        <p:nvPicPr>
          <p:cNvPr id="7" name="image4.png">
            <a:extLst>
              <a:ext uri="{FF2B5EF4-FFF2-40B4-BE49-F238E27FC236}">
                <a16:creationId xmlns:a16="http://schemas.microsoft.com/office/drawing/2014/main" id="{E516202B-C472-4579-B30C-45AA7DF99C7D}"/>
              </a:ext>
            </a:extLst>
          </p:cNvPr>
          <p:cNvPicPr/>
          <p:nvPr/>
        </p:nvPicPr>
        <p:blipFill>
          <a:blip r:embed="rId3"/>
          <a:srcRect b="26571"/>
          <a:stretch>
            <a:fillRect/>
          </a:stretch>
        </p:blipFill>
        <p:spPr>
          <a:xfrm>
            <a:off x="592822" y="3198653"/>
            <a:ext cx="10972800" cy="3055293"/>
          </a:xfrm>
          <a:prstGeom prst="rect">
            <a:avLst/>
          </a:prstGeom>
          <a:ln/>
        </p:spPr>
      </p:pic>
    </p:spTree>
    <p:extLst>
      <p:ext uri="{BB962C8B-B14F-4D97-AF65-F5344CB8AC3E}">
        <p14:creationId xmlns:p14="http://schemas.microsoft.com/office/powerpoint/2010/main" val="1951419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Underemployment of Foreign-trained Health Professionals in U.S. and Massachusetts –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Immigrant Health Professionals in MA</a:t>
            </a:r>
            <a:endParaRPr lang="en-US"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399341" cy="2247622"/>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Immigrant Share of Heath Care Workers in Massachusetts</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With the exception of RNs, the representation of immigrants in the Massachusetts health care workforce is higher than their representation in the state’s workforce as a whole (19.8%).</a:t>
            </a: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Immigrants’ presence in healthcare support occupations is higher than their representation in healthcare professions.</a:t>
            </a:r>
            <a:endParaRPr lang="en-US" sz="20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33</a:t>
            </a:fld>
            <a:endParaRPr lang="en-US" dirty="0">
              <a:solidFill>
                <a:srgbClr val="464646">
                  <a:lumMod val="40000"/>
                  <a:lumOff val="60000"/>
                </a:srgbClr>
              </a:solidFill>
            </a:endParaRPr>
          </a:p>
        </p:txBody>
      </p:sp>
      <p:pic>
        <p:nvPicPr>
          <p:cNvPr id="6" name="image6.png">
            <a:extLst>
              <a:ext uri="{FF2B5EF4-FFF2-40B4-BE49-F238E27FC236}">
                <a16:creationId xmlns:a16="http://schemas.microsoft.com/office/drawing/2014/main" id="{84AECFA3-5BA5-46FD-996E-A04BA70EA73D}"/>
              </a:ext>
            </a:extLst>
          </p:cNvPr>
          <p:cNvPicPr/>
          <p:nvPr/>
        </p:nvPicPr>
        <p:blipFill>
          <a:blip r:embed="rId3"/>
          <a:srcRect/>
          <a:stretch>
            <a:fillRect/>
          </a:stretch>
        </p:blipFill>
        <p:spPr>
          <a:xfrm>
            <a:off x="592822" y="3544584"/>
            <a:ext cx="10972800" cy="2661144"/>
          </a:xfrm>
          <a:prstGeom prst="rect">
            <a:avLst/>
          </a:prstGeom>
          <a:ln/>
        </p:spPr>
      </p:pic>
    </p:spTree>
    <p:extLst>
      <p:ext uri="{BB962C8B-B14F-4D97-AF65-F5344CB8AC3E}">
        <p14:creationId xmlns:p14="http://schemas.microsoft.com/office/powerpoint/2010/main" val="3352264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Underemployment of Foreign-trained Health Professionals in U.S. and Massachusetts –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Foreign-Trained Health Professional Underemployment</a:t>
            </a:r>
            <a:endParaRPr lang="en-US"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0" y="1029533"/>
            <a:ext cx="12192000" cy="2566795"/>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Underemployment of Foreign-trained Immigrant Health Professionals in U.S.</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ea typeface="Calibri" panose="020F0502020204030204" pitchFamily="34" charset="0"/>
                <a:cs typeface="Calibri" panose="020F0502020204030204" pitchFamily="34" charset="0"/>
              </a:rPr>
              <a:t>The 2013 National Survey of College Graduates indicates that 22% of foreign-trained immigrant physicians and 17.6% of foreign-trained immigrant RNs in the U.S. are underemployed (i.e., either unemployed, employed part time, or out of the labor force), and 14.7% and 14.6% respectively are working in jobs outside their field of training if not outside of health care altogether, with mean salaries around $50,000.</a:t>
            </a:r>
            <a:endParaRPr lang="en-US" sz="1800" u="none" strike="noStrike" dirty="0">
              <a:effectLs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ea typeface="Calibri" panose="020F0502020204030204" pitchFamily="34" charset="0"/>
                <a:cs typeface="Calibri" panose="020F0502020204030204" pitchFamily="34" charset="0"/>
              </a:rPr>
              <a:t>This compares to 4.6% of U.S.-trained immigrant physicians and 18.1% of U.S.-trained immigrant RNs who are underemployed, and 6.7% and 25.3% respectively who are in another profession, with mean salaries of $92,142 and $62,282.</a:t>
            </a:r>
            <a:endParaRPr lang="en-US" sz="1800" u="none" strike="noStrike" dirty="0">
              <a:effectLst/>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34</a:t>
            </a:fld>
            <a:endParaRPr lang="en-US" dirty="0">
              <a:solidFill>
                <a:srgbClr val="464646">
                  <a:lumMod val="40000"/>
                  <a:lumOff val="60000"/>
                </a:srgbClr>
              </a:solidFill>
            </a:endParaRPr>
          </a:p>
        </p:txBody>
      </p:sp>
      <p:pic>
        <p:nvPicPr>
          <p:cNvPr id="7" name="image5.png">
            <a:extLst>
              <a:ext uri="{FF2B5EF4-FFF2-40B4-BE49-F238E27FC236}">
                <a16:creationId xmlns:a16="http://schemas.microsoft.com/office/drawing/2014/main" id="{48C546CF-02B7-49FB-A1D4-75ADD8F629E2}"/>
              </a:ext>
            </a:extLst>
          </p:cNvPr>
          <p:cNvPicPr/>
          <p:nvPr/>
        </p:nvPicPr>
        <p:blipFill>
          <a:blip r:embed="rId3"/>
          <a:srcRect/>
          <a:stretch>
            <a:fillRect/>
          </a:stretch>
        </p:blipFill>
        <p:spPr>
          <a:xfrm>
            <a:off x="924674" y="3596328"/>
            <a:ext cx="9523732" cy="2720267"/>
          </a:xfrm>
          <a:prstGeom prst="rect">
            <a:avLst/>
          </a:prstGeom>
          <a:ln/>
        </p:spPr>
      </p:pic>
    </p:spTree>
    <p:extLst>
      <p:ext uri="{BB962C8B-B14F-4D97-AF65-F5344CB8AC3E}">
        <p14:creationId xmlns:p14="http://schemas.microsoft.com/office/powerpoint/2010/main" val="149982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Underemployment of Foreign-trained Health Professionals in U.S. and Massachusetts –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Foreign-Trained Health Professional Underemployment</a:t>
            </a:r>
            <a:endParaRPr lang="en-US"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146304" y="1187965"/>
            <a:ext cx="11850624" cy="2408363"/>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Under-employment of Foreign-trained Immigrant Health Professionals in Massachusetts</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13% of Massachusetts immigrants with foreign health-related undergraduate degrees are either unemployed or employed in lower paying, less-skilled jobs, compared to 9% of those with U.S. degrees.</a:t>
            </a: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Of these, 45% have a nursing degree, 10% have a pharmacy degree, 8% have </a:t>
            </a:r>
            <a:r>
              <a:rPr lang="en-US" sz="2000" u="none" strike="noStrike">
                <a:effectLst/>
                <a:latin typeface="Calibri" panose="020F0502020204030204" pitchFamily="34" charset="0"/>
                <a:ea typeface="Calibri" panose="020F0502020204030204" pitchFamily="34" charset="0"/>
                <a:cs typeface="Calibri" panose="020F0502020204030204" pitchFamily="34" charset="0"/>
              </a:rPr>
              <a:t>a treatment therapy </a:t>
            </a: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degree, and 5% have a medical technology technician degree.</a:t>
            </a:r>
            <a:endParaRPr lang="en-US" sz="20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35</a:t>
            </a:fld>
            <a:endParaRPr lang="en-US" dirty="0">
              <a:solidFill>
                <a:srgbClr val="464646">
                  <a:lumMod val="40000"/>
                  <a:lumOff val="60000"/>
                </a:srgbClr>
              </a:solidFill>
            </a:endParaRPr>
          </a:p>
        </p:txBody>
      </p:sp>
      <p:pic>
        <p:nvPicPr>
          <p:cNvPr id="6" name="image8.png">
            <a:extLst>
              <a:ext uri="{FF2B5EF4-FFF2-40B4-BE49-F238E27FC236}">
                <a16:creationId xmlns:a16="http://schemas.microsoft.com/office/drawing/2014/main" id="{0153F58F-064C-49EA-9086-F54B761F6E4C}"/>
              </a:ext>
            </a:extLst>
          </p:cNvPr>
          <p:cNvPicPr/>
          <p:nvPr/>
        </p:nvPicPr>
        <p:blipFill>
          <a:blip r:embed="rId3"/>
          <a:srcRect b="18723"/>
          <a:stretch>
            <a:fillRect/>
          </a:stretch>
        </p:blipFill>
        <p:spPr>
          <a:xfrm>
            <a:off x="393700" y="3596328"/>
            <a:ext cx="11391900" cy="2639372"/>
          </a:xfrm>
          <a:prstGeom prst="rect">
            <a:avLst/>
          </a:prstGeom>
          <a:ln/>
        </p:spPr>
      </p:pic>
    </p:spTree>
    <p:extLst>
      <p:ext uri="{BB962C8B-B14F-4D97-AF65-F5344CB8AC3E}">
        <p14:creationId xmlns:p14="http://schemas.microsoft.com/office/powerpoint/2010/main" val="3650476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Underemployment of Foreign-trained Health Professionals in U.S. and Massachusetts –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Foreign-Trained Health Professional Underemployment</a:t>
            </a:r>
            <a:endParaRPr lang="en-US"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520137" y="1243644"/>
            <a:ext cx="10972800" cy="2566795"/>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Underemployment of Foreign-trained Immigrant Nurses in MA </a:t>
            </a:r>
          </a:p>
          <a:p>
            <a:pPr marL="342900" marR="0" lvl="0" indent="-342900">
              <a:lnSpc>
                <a:spcPct val="115000"/>
              </a:lnSpc>
              <a:spcBef>
                <a:spcPts val="0"/>
              </a:spcBef>
              <a:spcAft>
                <a:spcPts val="0"/>
              </a:spcAft>
              <a:buFont typeface="Arial" panose="020B0604020202020204" pitchFamily="34" charset="0"/>
              <a:buChar char="●"/>
            </a:pPr>
            <a:r>
              <a:rPr lang="en-US" sz="2400" u="none" strike="noStrike" dirty="0">
                <a:effectLst/>
                <a:latin typeface="Calibri" panose="020F0502020204030204" pitchFamily="34" charset="0"/>
                <a:ea typeface="Calibri" panose="020F0502020204030204" pitchFamily="34" charset="0"/>
                <a:cs typeface="Calibri" panose="020F0502020204030204" pitchFamily="34" charset="0"/>
              </a:rPr>
              <a:t>In Massachusetts, 24% of foreign-educated nurses are either working in low-skilled jobs or unemployed, compared to just 6% of U.S.-educated immigrants</a:t>
            </a:r>
            <a:endParaRPr lang="en-US" sz="24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36</a:t>
            </a:fld>
            <a:endParaRPr lang="en-US" dirty="0">
              <a:solidFill>
                <a:srgbClr val="464646">
                  <a:lumMod val="40000"/>
                  <a:lumOff val="60000"/>
                </a:srgbClr>
              </a:solidFill>
            </a:endParaRPr>
          </a:p>
        </p:txBody>
      </p:sp>
      <p:pic>
        <p:nvPicPr>
          <p:cNvPr id="7" name="image13.png">
            <a:extLst>
              <a:ext uri="{FF2B5EF4-FFF2-40B4-BE49-F238E27FC236}">
                <a16:creationId xmlns:a16="http://schemas.microsoft.com/office/drawing/2014/main" id="{FE0F49E7-AE21-4D3B-BFB5-E7B89126A9E9}"/>
              </a:ext>
            </a:extLst>
          </p:cNvPr>
          <p:cNvPicPr/>
          <p:nvPr/>
        </p:nvPicPr>
        <p:blipFill>
          <a:blip r:embed="rId3"/>
          <a:srcRect/>
          <a:stretch>
            <a:fillRect/>
          </a:stretch>
        </p:blipFill>
        <p:spPr>
          <a:xfrm>
            <a:off x="195072" y="2872707"/>
            <a:ext cx="11692128" cy="2955760"/>
          </a:xfrm>
          <a:prstGeom prst="rect">
            <a:avLst/>
          </a:prstGeom>
          <a:ln/>
        </p:spPr>
      </p:pic>
    </p:spTree>
    <p:extLst>
      <p:ext uri="{BB962C8B-B14F-4D97-AF65-F5344CB8AC3E}">
        <p14:creationId xmlns:p14="http://schemas.microsoft.com/office/powerpoint/2010/main" val="352448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Underemployment of Foreign-trained Health Professionals in U.S. and Massachusetts –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Foreign-Trained Health Professional Underemployment</a:t>
            </a:r>
            <a:endParaRPr lang="en-US"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520137" y="1231900"/>
            <a:ext cx="11148121" cy="5105400"/>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400" b="1" dirty="0">
                <a:solidFill>
                  <a:srgbClr val="000000"/>
                </a:solidFill>
                <a:effectLst/>
                <a:ea typeface="Calibri" panose="020F0502020204030204" pitchFamily="34" charset="0"/>
                <a:cs typeface="Calibri" panose="020F0502020204030204" pitchFamily="34" charset="0"/>
              </a:rPr>
              <a:t>Barriers Facing All Foreign-Trained Health Professionals</a:t>
            </a:r>
          </a:p>
          <a:p>
            <a:pPr marL="342900" marR="0" lvl="0" indent="-342900">
              <a:lnSpc>
                <a:spcPct val="115000"/>
              </a:lnSpc>
              <a:spcBef>
                <a:spcPts val="0"/>
              </a:spcBef>
              <a:spcAft>
                <a:spcPts val="800"/>
              </a:spcAft>
              <a:buFont typeface="Arial" panose="020B0604020202020204" pitchFamily="34" charset="0"/>
              <a:buChar char="●"/>
            </a:pPr>
            <a:r>
              <a:rPr lang="en-US" sz="2200" b="1" u="none" strike="noStrike" dirty="0">
                <a:effectLst/>
                <a:ea typeface="Calibri" panose="020F0502020204030204" pitchFamily="34" charset="0"/>
                <a:cs typeface="Calibri" panose="020F0502020204030204" pitchFamily="34" charset="0"/>
              </a:rPr>
              <a:t>Complex and unclear licensure requirements: </a:t>
            </a:r>
            <a:r>
              <a:rPr lang="en-US" sz="2200" u="none" strike="noStrike" dirty="0">
                <a:effectLst/>
                <a:ea typeface="Calibri" panose="020F0502020204030204" pitchFamily="34" charset="0"/>
                <a:cs typeface="Calibri" panose="020F0502020204030204" pitchFamily="34" charset="0"/>
              </a:rPr>
              <a:t>Licensing board websites &amp; resources often do not fully and clearly present the licensure requirements, potential time frames, and costs for internationally-trained applicants</a:t>
            </a:r>
            <a:endParaRPr lang="en-US" sz="2200" b="1" u="none" strike="noStrike" dirty="0">
              <a:effectLst/>
              <a:ea typeface="Calibri" panose="020F0502020204030204" pitchFamily="34" charset="0"/>
              <a:cs typeface="Calibri" panose="020F050202020403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2200" b="1" u="none" strike="noStrike" dirty="0">
                <a:effectLst/>
                <a:ea typeface="Calibri" panose="020F0502020204030204" pitchFamily="34" charset="0"/>
                <a:cs typeface="Calibri" panose="020F0502020204030204" pitchFamily="34" charset="0"/>
              </a:rPr>
              <a:t>Artificial licensing barriers: </a:t>
            </a:r>
            <a:r>
              <a:rPr lang="en-US" sz="2200" u="none" strike="noStrike" dirty="0">
                <a:effectLst/>
                <a:ea typeface="Calibri" panose="020F0502020204030204" pitchFamily="34" charset="0"/>
                <a:cs typeface="Calibri" panose="020F0502020204030204" pitchFamily="34" charset="0"/>
              </a:rPr>
              <a:t>Unnecessary and/or potentially discriminatory regulatory barriers including required non-clinical coursework, time limits in completing testing, and rigid English proficiency requirements </a:t>
            </a:r>
          </a:p>
          <a:p>
            <a:pPr marL="342900" marR="0" lvl="0" indent="-342900">
              <a:lnSpc>
                <a:spcPct val="115000"/>
              </a:lnSpc>
              <a:spcBef>
                <a:spcPts val="0"/>
              </a:spcBef>
              <a:spcAft>
                <a:spcPts val="800"/>
              </a:spcAft>
              <a:buFont typeface="Arial" panose="020B0604020202020204" pitchFamily="34" charset="0"/>
              <a:buChar char="●"/>
            </a:pPr>
            <a:r>
              <a:rPr lang="en-US" sz="2200" b="1" u="none" strike="noStrike" dirty="0">
                <a:effectLst/>
                <a:ea typeface="Calibri" panose="020F0502020204030204" pitchFamily="34" charset="0"/>
                <a:cs typeface="Calibri" panose="020F0502020204030204" pitchFamily="34" charset="0"/>
              </a:rPr>
              <a:t>Costs of licensure process, including exam and licensure fees and exam prep courses: </a:t>
            </a:r>
            <a:r>
              <a:rPr lang="en-US" sz="2200" u="none" strike="noStrike" dirty="0">
                <a:effectLst/>
                <a:ea typeface="Calibri" panose="020F0502020204030204" pitchFamily="34" charset="0"/>
                <a:cs typeface="Calibri" panose="020F0502020204030204" pitchFamily="34" charset="0"/>
              </a:rPr>
              <a:t>Estimated costs in MA are $1,250-$5,000 for nurses, $8,000-$32,000 for doctors, and  $2,700-$5,300 for pharmacists</a:t>
            </a:r>
            <a:endParaRPr lang="en-US" sz="2200" u="none" strike="noStrike" dirty="0">
              <a:effectLst/>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37</a:t>
            </a:fld>
            <a:endParaRPr lang="en-US" dirty="0">
              <a:solidFill>
                <a:srgbClr val="464646">
                  <a:lumMod val="40000"/>
                  <a:lumOff val="60000"/>
                </a:srgbClr>
              </a:solidFill>
            </a:endParaRPr>
          </a:p>
        </p:txBody>
      </p:sp>
    </p:spTree>
    <p:extLst>
      <p:ext uri="{BB962C8B-B14F-4D97-AF65-F5344CB8AC3E}">
        <p14:creationId xmlns:p14="http://schemas.microsoft.com/office/powerpoint/2010/main" val="4021594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Underemployment of Foreign-trained Health Professionals in U.S. and Massachusetts –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Foreign-Trained Health Professional Underemployment</a:t>
            </a:r>
            <a:endParaRPr lang="en-US"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95416" y="1384300"/>
            <a:ext cx="11269362" cy="4953000"/>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400" b="1" dirty="0">
                <a:solidFill>
                  <a:srgbClr val="000000"/>
                </a:solidFill>
                <a:effectLst/>
                <a:ea typeface="Calibri" panose="020F0502020204030204" pitchFamily="34" charset="0"/>
                <a:cs typeface="Calibri" panose="020F0502020204030204" pitchFamily="34" charset="0"/>
              </a:rPr>
              <a:t>Barriers Facing All Foreign-Trained Health Professionals (continued)</a:t>
            </a:r>
          </a:p>
          <a:p>
            <a:pPr marL="342900" marR="0" lvl="0" indent="-342900">
              <a:lnSpc>
                <a:spcPct val="115000"/>
              </a:lnSpc>
              <a:spcBef>
                <a:spcPts val="0"/>
              </a:spcBef>
              <a:spcAft>
                <a:spcPts val="800"/>
              </a:spcAft>
              <a:buFont typeface="Arial" panose="020B0604020202020204" pitchFamily="34" charset="0"/>
              <a:buChar char="●"/>
            </a:pPr>
            <a:r>
              <a:rPr lang="en-US" sz="2200" b="1" u="none" strike="noStrike" dirty="0">
                <a:effectLst/>
                <a:ea typeface="Calibri" panose="020F0502020204030204" pitchFamily="34" charset="0"/>
                <a:cs typeface="Calibri" panose="020F0502020204030204" pitchFamily="34" charset="0"/>
              </a:rPr>
              <a:t>Limited English proficiency: </a:t>
            </a:r>
            <a:r>
              <a:rPr lang="en-US" sz="2200" u="none" strike="noStrike" dirty="0">
                <a:effectLst/>
                <a:ea typeface="Calibri" panose="020F0502020204030204" pitchFamily="34" charset="0"/>
                <a:cs typeface="Calibri" panose="020F0502020204030204" pitchFamily="34" charset="0"/>
              </a:rPr>
              <a:t>Shortage in Massachusetts of publicly-funded advanced level English courses; lack of free prep courses for required standardized English exams</a:t>
            </a:r>
          </a:p>
          <a:p>
            <a:pPr marL="342900" marR="0" lvl="0" indent="-342900">
              <a:lnSpc>
                <a:spcPct val="115000"/>
              </a:lnSpc>
              <a:spcBef>
                <a:spcPts val="0"/>
              </a:spcBef>
              <a:spcAft>
                <a:spcPts val="800"/>
              </a:spcAft>
              <a:buFont typeface="Arial" panose="020B0604020202020204" pitchFamily="34" charset="0"/>
              <a:buChar char="●"/>
            </a:pPr>
            <a:r>
              <a:rPr lang="en-US" sz="2200" b="1" u="none" strike="noStrike" dirty="0">
                <a:effectLst/>
                <a:ea typeface="Calibri" panose="020F0502020204030204" pitchFamily="34" charset="0"/>
                <a:cs typeface="Calibri" panose="020F0502020204030204" pitchFamily="34" charset="0"/>
              </a:rPr>
              <a:t>Difficulty evaluating foreign credentials: </a:t>
            </a:r>
            <a:r>
              <a:rPr lang="en-US" sz="2200" u="none" strike="noStrike" dirty="0">
                <a:effectLst/>
                <a:ea typeface="Calibri" panose="020F0502020204030204" pitchFamily="34" charset="0"/>
                <a:cs typeface="Calibri" panose="020F0502020204030204" pitchFamily="34" charset="0"/>
              </a:rPr>
              <a:t>Many refugee or asylee medical professionals face challenges accessing official academic records required for credential evaluations </a:t>
            </a:r>
          </a:p>
          <a:p>
            <a:pPr marL="342900" marR="0" lvl="0" indent="-342900">
              <a:lnSpc>
                <a:spcPct val="115000"/>
              </a:lnSpc>
              <a:spcBef>
                <a:spcPts val="0"/>
              </a:spcBef>
              <a:spcAft>
                <a:spcPts val="800"/>
              </a:spcAft>
              <a:buFont typeface="Arial" panose="020B0604020202020204" pitchFamily="34" charset="0"/>
              <a:buChar char="●"/>
            </a:pPr>
            <a:r>
              <a:rPr lang="en-US" sz="2200" b="1" u="none" strike="noStrike" dirty="0">
                <a:effectLst/>
                <a:ea typeface="Calibri" panose="020F0502020204030204" pitchFamily="34" charset="0"/>
                <a:cs typeface="Calibri" panose="020F0502020204030204" pitchFamily="34" charset="0"/>
              </a:rPr>
              <a:t>Shortage of career navigation programs:</a:t>
            </a:r>
            <a:r>
              <a:rPr lang="en-US" sz="2200" u="none" strike="noStrike" dirty="0">
                <a:effectLst/>
                <a:ea typeface="Calibri" panose="020F0502020204030204" pitchFamily="34" charset="0"/>
                <a:cs typeface="Calibri" panose="020F0502020204030204" pitchFamily="34" charset="0"/>
              </a:rPr>
              <a:t> The one program in Massachusetts specifically for health professionals assists nurses only; no financial assistance is available to help professionals meet licensing-related fees and other costs</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38</a:t>
            </a:fld>
            <a:endParaRPr lang="en-US" dirty="0">
              <a:solidFill>
                <a:srgbClr val="464646">
                  <a:lumMod val="40000"/>
                  <a:lumOff val="60000"/>
                </a:srgbClr>
              </a:solidFill>
            </a:endParaRPr>
          </a:p>
        </p:txBody>
      </p:sp>
    </p:spTree>
    <p:extLst>
      <p:ext uri="{BB962C8B-B14F-4D97-AF65-F5344CB8AC3E}">
        <p14:creationId xmlns:p14="http://schemas.microsoft.com/office/powerpoint/2010/main" val="2616684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Underemployment of Foreign-trained Health Professionals in U.S. and Massachusetts –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Foreign-Trained Health Professional Underemployment</a:t>
            </a:r>
            <a:endParaRPr lang="en-US"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45172" y="1213425"/>
            <a:ext cx="11468100" cy="5279062"/>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Barriers Facing Foreign-Trained Immigrant Physicians/International Medical Graduates</a:t>
            </a:r>
          </a:p>
          <a:p>
            <a:pPr marL="342900" marR="0" lvl="0" indent="-342900">
              <a:lnSpc>
                <a:spcPct val="115000"/>
              </a:lnSpc>
              <a:spcBef>
                <a:spcPts val="0"/>
              </a:spcBef>
              <a:spcAft>
                <a:spcPts val="800"/>
              </a:spcAft>
              <a:buFont typeface="Arial" panose="020B0604020202020204" pitchFamily="34" charset="0"/>
              <a:buChar char="●"/>
            </a:pPr>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Competition for residency spots</a:t>
            </a: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While 93% U.S. medical school graduates get into medical residency programs, only 55% of foreign-born IMGs do (2021 match data) </a:t>
            </a:r>
          </a:p>
          <a:p>
            <a:pPr marL="342900" marR="0" lvl="0" indent="-342900">
              <a:lnSpc>
                <a:spcPct val="115000"/>
              </a:lnSpc>
              <a:spcBef>
                <a:spcPts val="0"/>
              </a:spcBef>
              <a:spcAft>
                <a:spcPts val="800"/>
              </a:spcAft>
              <a:buFont typeface="Arial" panose="020B0604020202020204" pitchFamily="34" charset="0"/>
              <a:buChar char="●"/>
            </a:pPr>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Federal cap on number of residency spots</a:t>
            </a: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In 1997 Congress placed a cap on the number of Medicaid-funded residencies, a challenge with increasing numbers of medical graduates competing for a fixed number of slots.</a:t>
            </a:r>
            <a:r>
              <a:rPr lang="en-US" sz="2000" u="none" strike="noStrike" dirty="0">
                <a:solidFill>
                  <a:srgbClr val="1155CC"/>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15000"/>
              </a:lnSpc>
              <a:spcBef>
                <a:spcPts val="0"/>
              </a:spcBef>
              <a:spcAft>
                <a:spcPts val="800"/>
              </a:spcAft>
              <a:buFont typeface="Arial" panose="020B0604020202020204" pitchFamily="34" charset="0"/>
              <a:buChar char="●"/>
            </a:pPr>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“Catch-22” of recognized clinical experience</a:t>
            </a: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Most U.S. residency programs require applicants to have U.S. clinical experience, which normally can’t be obtained outside of a U.S. medical school or residency; “</a:t>
            </a:r>
            <a:r>
              <a:rPr lang="en-US" sz="2000" u="none" strike="noStrike" dirty="0" err="1">
                <a:effectLst/>
                <a:latin typeface="Calibri" panose="020F0502020204030204" pitchFamily="34" charset="0"/>
                <a:ea typeface="Calibri" panose="020F0502020204030204" pitchFamily="34" charset="0"/>
                <a:cs typeface="Calibri" panose="020F0502020204030204" pitchFamily="34" charset="0"/>
              </a:rPr>
              <a:t>observership</a:t>
            </a: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programs offering limited clinical exposure are typically fee-based with erratic value.</a:t>
            </a: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Longer residency requirement</a:t>
            </a:r>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IMGs seeking licensure in Massachusetts must complete a minimum of three years of residency/graduate medical education vs. two years for U.S. medical graduates.</a:t>
            </a:r>
            <a:endParaRPr lang="en-US" sz="2000" u="none" strike="noStrike"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39</a:t>
            </a:fld>
            <a:endParaRPr lang="en-US" dirty="0">
              <a:solidFill>
                <a:srgbClr val="464646">
                  <a:lumMod val="40000"/>
                  <a:lumOff val="60000"/>
                </a:srgbClr>
              </a:solidFill>
            </a:endParaRPr>
          </a:p>
        </p:txBody>
      </p:sp>
    </p:spTree>
    <p:extLst>
      <p:ext uri="{BB962C8B-B14F-4D97-AF65-F5344CB8AC3E}">
        <p14:creationId xmlns:p14="http://schemas.microsoft.com/office/powerpoint/2010/main" val="360511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7AD-616A-43C1-9E96-57229059C52D}"/>
              </a:ext>
            </a:extLst>
          </p:cNvPr>
          <p:cNvSpPr>
            <a:spLocks noGrp="1"/>
          </p:cNvSpPr>
          <p:nvPr>
            <p:ph type="title"/>
          </p:nvPr>
        </p:nvSpPr>
        <p:spPr/>
        <p:txBody>
          <a:bodyPr/>
          <a:lstStyle/>
          <a:p>
            <a:r>
              <a:rPr lang="en-US" dirty="0"/>
              <a:t>Commission Timeline</a:t>
            </a:r>
          </a:p>
        </p:txBody>
      </p:sp>
      <p:sp>
        <p:nvSpPr>
          <p:cNvPr id="3" name="Content Placeholder 2">
            <a:extLst>
              <a:ext uri="{FF2B5EF4-FFF2-40B4-BE49-F238E27FC236}">
                <a16:creationId xmlns:a16="http://schemas.microsoft.com/office/drawing/2014/main" id="{3C6EF17D-4329-4DC2-93D6-9DD534E8FB3D}"/>
              </a:ext>
            </a:extLst>
          </p:cNvPr>
          <p:cNvSpPr>
            <a:spLocks noGrp="1"/>
          </p:cNvSpPr>
          <p:nvPr>
            <p:ph idx="1"/>
          </p:nvPr>
        </p:nvSpPr>
        <p:spPr>
          <a:xfrm>
            <a:off x="393895" y="1195754"/>
            <a:ext cx="11188505" cy="4930409"/>
          </a:xfrm>
        </p:spPr>
        <p:txBody>
          <a:bodyPr>
            <a:normAutofit/>
          </a:bodyPr>
          <a:lstStyle/>
          <a:p>
            <a:pPr marL="0" indent="0">
              <a:lnSpc>
                <a:spcPct val="150000"/>
              </a:lnSpc>
              <a:spcBef>
                <a:spcPts val="0"/>
              </a:spcBef>
              <a:buNone/>
            </a:pPr>
            <a:r>
              <a:rPr lang="en-US" sz="2200" b="0" i="0" dirty="0">
                <a:solidFill>
                  <a:srgbClr val="FF0000"/>
                </a:solidFill>
                <a:effectLst/>
                <a:latin typeface="Calibri" panose="020F0502020204030204" pitchFamily="34" charset="0"/>
              </a:rPr>
              <a:t>Meeting #1 – </a:t>
            </a:r>
            <a:r>
              <a:rPr lang="en-US" sz="2200" dirty="0">
                <a:solidFill>
                  <a:srgbClr val="FF0000"/>
                </a:solidFill>
                <a:latin typeface="Calibri" panose="020F0502020204030204" pitchFamily="34" charset="0"/>
              </a:rPr>
              <a:t>September 20, 2021 – Commission introduction</a:t>
            </a:r>
          </a:p>
          <a:p>
            <a:pPr marL="0" indent="0">
              <a:lnSpc>
                <a:spcPct val="150000"/>
              </a:lnSpc>
              <a:spcBef>
                <a:spcPts val="0"/>
              </a:spcBef>
              <a:buNone/>
            </a:pPr>
            <a:r>
              <a:rPr lang="en-US" sz="2200" b="0" i="0" dirty="0">
                <a:solidFill>
                  <a:srgbClr val="00B050"/>
                </a:solidFill>
                <a:effectLst/>
                <a:latin typeface="Calibri" panose="020F0502020204030204" pitchFamily="34" charset="0"/>
              </a:rPr>
              <a:t>Meeting #2 – </a:t>
            </a:r>
            <a:r>
              <a:rPr lang="en-US" sz="2200" dirty="0">
                <a:solidFill>
                  <a:srgbClr val="00B050"/>
                </a:solidFill>
                <a:latin typeface="Calibri" panose="020F0502020204030204" pitchFamily="34" charset="0"/>
              </a:rPr>
              <a:t>October 20, 2021 – Identify barriers</a:t>
            </a:r>
          </a:p>
          <a:p>
            <a:pPr marL="0" indent="0">
              <a:lnSpc>
                <a:spcPct val="150000"/>
              </a:lnSpc>
              <a:spcBef>
                <a:spcPts val="0"/>
              </a:spcBef>
              <a:buNone/>
            </a:pPr>
            <a:r>
              <a:rPr lang="en-US" sz="2200" b="0" i="0" dirty="0">
                <a:solidFill>
                  <a:srgbClr val="212121"/>
                </a:solidFill>
                <a:effectLst/>
                <a:latin typeface="Calibri" panose="020F0502020204030204" pitchFamily="34" charset="0"/>
              </a:rPr>
              <a:t>Meeting #3 – </a:t>
            </a:r>
            <a:r>
              <a:rPr lang="en-US" sz="2200" dirty="0">
                <a:solidFill>
                  <a:srgbClr val="212121"/>
                </a:solidFill>
                <a:latin typeface="Calibri" panose="020F0502020204030204" pitchFamily="34" charset="0"/>
              </a:rPr>
              <a:t>December 1, 2021 – Compare other states</a:t>
            </a:r>
          </a:p>
          <a:p>
            <a:pPr marL="0" indent="0">
              <a:lnSpc>
                <a:spcPct val="150000"/>
              </a:lnSpc>
              <a:spcBef>
                <a:spcPts val="0"/>
              </a:spcBef>
              <a:buNone/>
            </a:pPr>
            <a:r>
              <a:rPr lang="en-US" sz="2200" b="0" i="0" dirty="0">
                <a:solidFill>
                  <a:srgbClr val="212121"/>
                </a:solidFill>
                <a:effectLst/>
                <a:latin typeface="Calibri" panose="020F0502020204030204" pitchFamily="34" charset="0"/>
              </a:rPr>
              <a:t>Meeting #4 – </a:t>
            </a:r>
            <a:r>
              <a:rPr lang="en-US" sz="2200" dirty="0">
                <a:solidFill>
                  <a:srgbClr val="212121"/>
                </a:solidFill>
                <a:latin typeface="Calibri" panose="020F0502020204030204" pitchFamily="34" charset="0"/>
              </a:rPr>
              <a:t>January 12, 2022 – Discuss strategies</a:t>
            </a:r>
          </a:p>
          <a:p>
            <a:pPr marL="0" indent="0">
              <a:lnSpc>
                <a:spcPct val="150000"/>
              </a:lnSpc>
              <a:spcBef>
                <a:spcPts val="0"/>
              </a:spcBef>
              <a:buNone/>
            </a:pPr>
            <a:r>
              <a:rPr lang="en-US" sz="2200" b="0" i="0" dirty="0">
                <a:solidFill>
                  <a:srgbClr val="212121"/>
                </a:solidFill>
                <a:effectLst/>
                <a:latin typeface="Calibri" panose="020F0502020204030204" pitchFamily="34" charset="0"/>
              </a:rPr>
              <a:t>Meeting #5 – </a:t>
            </a:r>
            <a:r>
              <a:rPr lang="en-US" sz="2200" dirty="0">
                <a:solidFill>
                  <a:srgbClr val="212121"/>
                </a:solidFill>
                <a:latin typeface="Calibri" panose="020F0502020204030204" pitchFamily="34" charset="0"/>
              </a:rPr>
              <a:t>February 16, 2022 – Develop recommendations</a:t>
            </a:r>
          </a:p>
          <a:p>
            <a:pPr marL="0" indent="0">
              <a:lnSpc>
                <a:spcPct val="150000"/>
              </a:lnSpc>
              <a:spcBef>
                <a:spcPts val="0"/>
              </a:spcBef>
              <a:buNone/>
            </a:pPr>
            <a:r>
              <a:rPr lang="en-US" sz="2200" b="0" i="0" dirty="0">
                <a:solidFill>
                  <a:srgbClr val="212121"/>
                </a:solidFill>
                <a:effectLst/>
                <a:latin typeface="Calibri" panose="020F0502020204030204" pitchFamily="34" charset="0"/>
              </a:rPr>
              <a:t>Meeting #6 – </a:t>
            </a:r>
            <a:r>
              <a:rPr lang="en-US" sz="2200" dirty="0">
                <a:solidFill>
                  <a:srgbClr val="212121"/>
                </a:solidFill>
                <a:latin typeface="Calibri" panose="020F0502020204030204" pitchFamily="34" charset="0"/>
              </a:rPr>
              <a:t>March 16, 2022 – Finalize draft report</a:t>
            </a:r>
          </a:p>
        </p:txBody>
      </p:sp>
      <p:sp>
        <p:nvSpPr>
          <p:cNvPr id="4" name="Slide Number Placeholder 3">
            <a:extLst>
              <a:ext uri="{FF2B5EF4-FFF2-40B4-BE49-F238E27FC236}">
                <a16:creationId xmlns:a16="http://schemas.microsoft.com/office/drawing/2014/main" id="{A249A92F-7433-4D77-A676-92A8ACB8C0E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pic>
        <p:nvPicPr>
          <p:cNvPr id="8" name="Picture 7">
            <a:extLst>
              <a:ext uri="{FF2B5EF4-FFF2-40B4-BE49-F238E27FC236}">
                <a16:creationId xmlns:a16="http://schemas.microsoft.com/office/drawing/2014/main" id="{59E739C9-3918-41E2-ABA9-87D3F0137495}"/>
              </a:ext>
            </a:extLst>
          </p:cNvPr>
          <p:cNvPicPr>
            <a:picLocks noChangeAspect="1"/>
          </p:cNvPicPr>
          <p:nvPr/>
        </p:nvPicPr>
        <p:blipFill>
          <a:blip r:embed="rId3"/>
          <a:stretch>
            <a:fillRect/>
          </a:stretch>
        </p:blipFill>
        <p:spPr>
          <a:xfrm>
            <a:off x="609600" y="4428680"/>
            <a:ext cx="10774166" cy="1657350"/>
          </a:xfrm>
          <a:prstGeom prst="rect">
            <a:avLst/>
          </a:prstGeom>
        </p:spPr>
      </p:pic>
    </p:spTree>
    <p:extLst>
      <p:ext uri="{BB962C8B-B14F-4D97-AF65-F5344CB8AC3E}">
        <p14:creationId xmlns:p14="http://schemas.microsoft.com/office/powerpoint/2010/main" val="3334709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Underemployment of Foreign-trained Health Professionals in U.S. and Massachusetts –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Foreign-Trained Health Professional Underemployment</a:t>
            </a:r>
            <a:endParaRPr lang="en-US"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45172" y="1233974"/>
            <a:ext cx="11468100" cy="5258513"/>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1000"/>
              </a:spcAft>
              <a:buNone/>
            </a:pPr>
            <a:r>
              <a:rPr lang="en-US" sz="2400" b="1" dirty="0">
                <a:solidFill>
                  <a:srgbClr val="000000"/>
                </a:solidFill>
                <a:effectLst/>
                <a:ea typeface="Calibri" panose="020F0502020204030204" pitchFamily="34" charset="0"/>
                <a:cs typeface="Calibri" panose="020F0502020204030204" pitchFamily="34" charset="0"/>
              </a:rPr>
              <a:t>Barriers Facing Foreign-Trained Immigrant Physicians/International Medical Graduates (continued)</a:t>
            </a:r>
          </a:p>
          <a:p>
            <a:pPr marL="342900" marR="0" lvl="0" indent="-342900">
              <a:lnSpc>
                <a:spcPct val="115000"/>
              </a:lnSpc>
              <a:spcBef>
                <a:spcPts val="0"/>
              </a:spcBef>
              <a:spcAft>
                <a:spcPts val="800"/>
              </a:spcAft>
              <a:buFont typeface="Arial" panose="020B0604020202020204" pitchFamily="34" charset="0"/>
              <a:buChar char="●"/>
            </a:pPr>
            <a:r>
              <a:rPr lang="en-US" sz="2000" b="1" u="none" strike="noStrike" dirty="0">
                <a:effectLst/>
                <a:ea typeface="Calibri" panose="020F0502020204030204" pitchFamily="34" charset="0"/>
                <a:cs typeface="Calibri" panose="020F0502020204030204" pitchFamily="34" charset="0"/>
              </a:rPr>
              <a:t>Recency of medical school graduation</a:t>
            </a:r>
            <a:r>
              <a:rPr lang="en-US" sz="2000" u="none" strike="noStrike" dirty="0">
                <a:effectLst/>
                <a:ea typeface="Calibri" panose="020F0502020204030204" pitchFamily="34" charset="0"/>
                <a:cs typeface="Calibri" panose="020F0502020204030204" pitchFamily="34" charset="0"/>
              </a:rPr>
              <a:t>: Most U.S. residency programs consider only recent medical school graduates (within prior 3-5 years), excluding many immigrant physicians with extensive practice experience.</a:t>
            </a:r>
            <a:endParaRPr lang="en-US" sz="2000" u="none" strike="noStrike" dirty="0">
              <a:effectLst/>
              <a:ea typeface="Arial" panose="020B060402020202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2000" b="1" u="none" strike="noStrike" dirty="0">
                <a:effectLst/>
                <a:ea typeface="Calibri" panose="020F0502020204030204" pitchFamily="34" charset="0"/>
                <a:cs typeface="Calibri" panose="020F0502020204030204" pitchFamily="34" charset="0"/>
              </a:rPr>
              <a:t>Time limit for completing USMLE exams</a:t>
            </a:r>
            <a:r>
              <a:rPr lang="en-US" sz="2000" u="none" strike="noStrike" dirty="0">
                <a:effectLst/>
                <a:ea typeface="Calibri" panose="020F0502020204030204" pitchFamily="34" charset="0"/>
                <a:cs typeface="Calibri" panose="020F0502020204030204" pitchFamily="34" charset="0"/>
              </a:rPr>
              <a:t>: Massachusetts requires that </a:t>
            </a:r>
            <a:r>
              <a:rPr lang="en-US" sz="2000" u="none" strike="noStrike" dirty="0">
                <a:effectLst/>
                <a:highlight>
                  <a:srgbClr val="FFFFFF"/>
                </a:highlight>
                <a:ea typeface="Calibri" panose="020F0502020204030204" pitchFamily="34" charset="0"/>
                <a:cs typeface="Calibri" panose="020F0502020204030204" pitchFamily="34" charset="0"/>
              </a:rPr>
              <a:t>USMLE Steps 1, 2 and 3 must be completed within seven years, beginning when the examinee first passes either Step 1 or Step 2</a:t>
            </a:r>
            <a:r>
              <a:rPr lang="en-US" sz="2000" u="none" strike="noStrike" dirty="0">
                <a:solidFill>
                  <a:srgbClr val="404040"/>
                </a:solidFill>
                <a:effectLst/>
                <a:highlight>
                  <a:srgbClr val="FFFFFF"/>
                </a:highlight>
                <a:ea typeface="Calibri" panose="020F0502020204030204" pitchFamily="34" charset="0"/>
                <a:cs typeface="Calibri" panose="020F0502020204030204" pitchFamily="34" charset="0"/>
              </a:rPr>
              <a:t>. </a:t>
            </a:r>
            <a:endParaRPr lang="en-US" sz="2000" u="none" strike="noStrike" dirty="0">
              <a:effectLst/>
              <a:ea typeface="Arial" panose="020B060402020202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2000" b="1" u="none" strike="noStrike" dirty="0">
                <a:effectLst/>
                <a:ea typeface="Calibri" panose="020F0502020204030204" pitchFamily="34" charset="0"/>
                <a:cs typeface="Calibri" panose="020F0502020204030204" pitchFamily="34" charset="0"/>
              </a:rPr>
              <a:t>Complexity and costs of testing and other steps</a:t>
            </a:r>
            <a:r>
              <a:rPr lang="en-US" sz="2000" u="none" strike="noStrike" dirty="0">
                <a:effectLst/>
                <a:ea typeface="Calibri" panose="020F0502020204030204" pitchFamily="34" charset="0"/>
                <a:cs typeface="Calibri" panose="020F0502020204030204" pitchFamily="34" charset="0"/>
              </a:rPr>
              <a:t>: Foreign-trained physicians often need career assistance in preparing for USMLE exams, completing the complex residency application process, and navigating educational and professional options, as well as help meeting associated costs. Free assistance programs and financial support are rarely available and don’t address </a:t>
            </a:r>
            <a:r>
              <a:rPr lang="en-US" sz="2000" u="none" strike="noStrike">
                <a:effectLst/>
                <a:ea typeface="Calibri" panose="020F0502020204030204" pitchFamily="34" charset="0"/>
                <a:cs typeface="Calibri" panose="020F0502020204030204" pitchFamily="34" charset="0"/>
              </a:rPr>
              <a:t>structural barriers.</a:t>
            </a:r>
            <a:endParaRPr lang="en-US" sz="2000" u="none" strike="noStrike" dirty="0">
              <a:effectLst/>
              <a:ea typeface="Arial" panose="020B0604020202020204" pitchFamily="34"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40</a:t>
            </a:fld>
            <a:endParaRPr lang="en-US" dirty="0">
              <a:solidFill>
                <a:srgbClr val="464646">
                  <a:lumMod val="40000"/>
                  <a:lumOff val="60000"/>
                </a:srgbClr>
              </a:solidFill>
            </a:endParaRPr>
          </a:p>
        </p:txBody>
      </p:sp>
    </p:spTree>
    <p:extLst>
      <p:ext uri="{BB962C8B-B14F-4D97-AF65-F5344CB8AC3E}">
        <p14:creationId xmlns:p14="http://schemas.microsoft.com/office/powerpoint/2010/main" val="1061818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7AD-616A-43C1-9E96-57229059C52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C6EF17D-4329-4DC2-93D6-9DD534E8FB3D}"/>
              </a:ext>
            </a:extLst>
          </p:cNvPr>
          <p:cNvSpPr>
            <a:spLocks noGrp="1"/>
          </p:cNvSpPr>
          <p:nvPr>
            <p:ph idx="1"/>
          </p:nvPr>
        </p:nvSpPr>
        <p:spPr>
          <a:xfrm>
            <a:off x="393895" y="1195754"/>
            <a:ext cx="11188505" cy="4930409"/>
          </a:xfrm>
        </p:spPr>
        <p:txBody>
          <a:bodyPr>
            <a:normAutofit/>
          </a:bodyPr>
          <a:lstStyle/>
          <a:p>
            <a:pPr marL="0" indent="0">
              <a:lnSpc>
                <a:spcPct val="150000"/>
              </a:lnSpc>
              <a:spcBef>
                <a:spcPts val="0"/>
              </a:spcBef>
              <a:buNone/>
            </a:pPr>
            <a:r>
              <a:rPr lang="en-US" b="1" dirty="0">
                <a:solidFill>
                  <a:srgbClr val="00B050"/>
                </a:solidFill>
                <a:latin typeface="Calibri" panose="020F0502020204030204" pitchFamily="34" charset="0"/>
              </a:rPr>
              <a:t>Next FTMP Commission Meeting</a:t>
            </a:r>
          </a:p>
          <a:p>
            <a:pPr marL="0" indent="0">
              <a:lnSpc>
                <a:spcPct val="150000"/>
              </a:lnSpc>
              <a:spcBef>
                <a:spcPts val="0"/>
              </a:spcBef>
              <a:buNone/>
            </a:pPr>
            <a:r>
              <a:rPr lang="en-US" b="0" i="0" dirty="0">
                <a:solidFill>
                  <a:srgbClr val="FF0000"/>
                </a:solidFill>
                <a:effectLst/>
                <a:latin typeface="Calibri" panose="020F0502020204030204" pitchFamily="34" charset="0"/>
              </a:rPr>
              <a:t>Wednesday, </a:t>
            </a:r>
            <a:r>
              <a:rPr lang="en-US" dirty="0">
                <a:solidFill>
                  <a:srgbClr val="FF0000"/>
                </a:solidFill>
                <a:latin typeface="Calibri" panose="020F0502020204030204" pitchFamily="34" charset="0"/>
              </a:rPr>
              <a:t>December 1, 2021 </a:t>
            </a:r>
          </a:p>
          <a:p>
            <a:pPr marL="0" indent="0">
              <a:lnSpc>
                <a:spcPct val="150000"/>
              </a:lnSpc>
              <a:spcBef>
                <a:spcPts val="0"/>
              </a:spcBef>
              <a:buNone/>
            </a:pPr>
            <a:r>
              <a:rPr lang="en-US" dirty="0">
                <a:solidFill>
                  <a:srgbClr val="FF0000"/>
                </a:solidFill>
                <a:latin typeface="Calibri" panose="020F0502020204030204" pitchFamily="34" charset="0"/>
              </a:rPr>
              <a:t>12:00pm to 2:00pm</a:t>
            </a:r>
          </a:p>
          <a:p>
            <a:pPr marL="914400">
              <a:lnSpc>
                <a:spcPct val="150000"/>
              </a:lnSpc>
              <a:spcBef>
                <a:spcPts val="0"/>
              </a:spcBef>
            </a:pPr>
            <a:r>
              <a:rPr lang="en-US" dirty="0">
                <a:solidFill>
                  <a:srgbClr val="212121"/>
                </a:solidFill>
                <a:latin typeface="Calibri" panose="020F0502020204030204" pitchFamily="34" charset="0"/>
              </a:rPr>
              <a:t>Compare other states’ data (strategies/laws/regulations);</a:t>
            </a:r>
          </a:p>
          <a:p>
            <a:pPr marL="914400">
              <a:lnSpc>
                <a:spcPct val="150000"/>
              </a:lnSpc>
              <a:spcBef>
                <a:spcPts val="0"/>
              </a:spcBef>
            </a:pPr>
            <a:r>
              <a:rPr lang="en-US" dirty="0">
                <a:solidFill>
                  <a:srgbClr val="212121"/>
                </a:solidFill>
                <a:latin typeface="Calibri" panose="020F0502020204030204" pitchFamily="34" charset="0"/>
              </a:rPr>
              <a:t>Barriers and successes in other states for potential adoption in Massachusetts.</a:t>
            </a:r>
          </a:p>
        </p:txBody>
      </p:sp>
      <p:sp>
        <p:nvSpPr>
          <p:cNvPr id="4" name="Slide Number Placeholder 3">
            <a:extLst>
              <a:ext uri="{FF2B5EF4-FFF2-40B4-BE49-F238E27FC236}">
                <a16:creationId xmlns:a16="http://schemas.microsoft.com/office/drawing/2014/main" id="{A249A92F-7433-4D77-A676-92A8ACB8C0E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41</a:t>
            </a:fld>
            <a:endParaRPr lang="en-US" dirty="0">
              <a:solidFill>
                <a:srgbClr val="464646">
                  <a:lumMod val="40000"/>
                  <a:lumOff val="60000"/>
                </a:srgbClr>
              </a:solidFill>
            </a:endParaRPr>
          </a:p>
        </p:txBody>
      </p:sp>
    </p:spTree>
    <p:extLst>
      <p:ext uri="{BB962C8B-B14F-4D97-AF65-F5344CB8AC3E}">
        <p14:creationId xmlns:p14="http://schemas.microsoft.com/office/powerpoint/2010/main" val="4173275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7AD-616A-43C1-9E96-57229059C52D}"/>
              </a:ext>
            </a:extLst>
          </p:cNvPr>
          <p:cNvSpPr>
            <a:spLocks noGrp="1"/>
          </p:cNvSpPr>
          <p:nvPr>
            <p:ph type="title"/>
          </p:nvPr>
        </p:nvSpPr>
        <p:spPr/>
        <p:txBody>
          <a:bodyPr/>
          <a:lstStyle/>
          <a:p>
            <a:r>
              <a:rPr lang="en-US" dirty="0"/>
              <a:t>Adjournment</a:t>
            </a:r>
          </a:p>
        </p:txBody>
      </p:sp>
      <p:sp>
        <p:nvSpPr>
          <p:cNvPr id="3" name="Content Placeholder 2">
            <a:extLst>
              <a:ext uri="{FF2B5EF4-FFF2-40B4-BE49-F238E27FC236}">
                <a16:creationId xmlns:a16="http://schemas.microsoft.com/office/drawing/2014/main" id="{3C6EF17D-4329-4DC2-93D6-9DD534E8FB3D}"/>
              </a:ext>
            </a:extLst>
          </p:cNvPr>
          <p:cNvSpPr>
            <a:spLocks noGrp="1"/>
          </p:cNvSpPr>
          <p:nvPr>
            <p:ph idx="1"/>
          </p:nvPr>
        </p:nvSpPr>
        <p:spPr>
          <a:xfrm>
            <a:off x="393895" y="1195754"/>
            <a:ext cx="11188505" cy="4930409"/>
          </a:xfrm>
        </p:spPr>
        <p:txBody>
          <a:bodyPr>
            <a:normAutofit/>
          </a:bodyPr>
          <a:lstStyle/>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8800" dirty="0"/>
              <a:t>Thank You</a:t>
            </a:r>
          </a:p>
        </p:txBody>
      </p:sp>
      <p:sp>
        <p:nvSpPr>
          <p:cNvPr id="4" name="Slide Number Placeholder 3">
            <a:extLst>
              <a:ext uri="{FF2B5EF4-FFF2-40B4-BE49-F238E27FC236}">
                <a16:creationId xmlns:a16="http://schemas.microsoft.com/office/drawing/2014/main" id="{BB2E6922-8692-437B-95E2-E7D11F66D8B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42</a:t>
            </a:fld>
            <a:endParaRPr lang="en-US" dirty="0">
              <a:solidFill>
                <a:srgbClr val="464646">
                  <a:lumMod val="40000"/>
                  <a:lumOff val="60000"/>
                </a:srgbClr>
              </a:solidFill>
            </a:endParaRPr>
          </a:p>
        </p:txBody>
      </p:sp>
    </p:spTree>
    <p:extLst>
      <p:ext uri="{BB962C8B-B14F-4D97-AF65-F5344CB8AC3E}">
        <p14:creationId xmlns:p14="http://schemas.microsoft.com/office/powerpoint/2010/main" val="61283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7AD-616A-43C1-9E96-57229059C52D}"/>
              </a:ext>
            </a:extLst>
          </p:cNvPr>
          <p:cNvSpPr>
            <a:spLocks noGrp="1"/>
          </p:cNvSpPr>
          <p:nvPr>
            <p:ph type="title"/>
          </p:nvPr>
        </p:nvSpPr>
        <p:spPr/>
        <p:txBody>
          <a:bodyPr/>
          <a:lstStyle/>
          <a:p>
            <a:r>
              <a:rPr lang="en-US" dirty="0"/>
              <a:t>Commission Deliverable</a:t>
            </a:r>
          </a:p>
        </p:txBody>
      </p:sp>
      <p:sp>
        <p:nvSpPr>
          <p:cNvPr id="3" name="Content Placeholder 2">
            <a:extLst>
              <a:ext uri="{FF2B5EF4-FFF2-40B4-BE49-F238E27FC236}">
                <a16:creationId xmlns:a16="http://schemas.microsoft.com/office/drawing/2014/main" id="{3C6EF17D-4329-4DC2-93D6-9DD534E8FB3D}"/>
              </a:ext>
            </a:extLst>
          </p:cNvPr>
          <p:cNvSpPr>
            <a:spLocks noGrp="1"/>
          </p:cNvSpPr>
          <p:nvPr>
            <p:ph idx="1"/>
          </p:nvPr>
        </p:nvSpPr>
        <p:spPr>
          <a:xfrm>
            <a:off x="393895" y="1195754"/>
            <a:ext cx="11188505" cy="4930409"/>
          </a:xfrm>
          <a:ln>
            <a:solidFill>
              <a:srgbClr val="FFFFFF"/>
            </a:solidFill>
          </a:ln>
        </p:spPr>
        <p:txBody>
          <a:bodyPr>
            <a:normAutofit lnSpcReduction="10000"/>
          </a:bodyPr>
          <a:lstStyle/>
          <a:p>
            <a:pPr marL="0" indent="0">
              <a:lnSpc>
                <a:spcPct val="150000"/>
              </a:lnSpc>
              <a:spcBef>
                <a:spcPts val="0"/>
              </a:spcBef>
              <a:buNone/>
            </a:pPr>
            <a:r>
              <a:rPr lang="en-US" sz="2800" dirty="0"/>
              <a:t>Pursuant to section 102 of chapter 41 of the acts 2019 (FY20 Budget) </a:t>
            </a:r>
          </a:p>
          <a:p>
            <a:pPr>
              <a:lnSpc>
                <a:spcPct val="115000"/>
              </a:lnSpc>
              <a:spcBef>
                <a:spcPts val="0"/>
              </a:spcBef>
            </a:pPr>
            <a:endParaRPr lang="en-US" sz="2800" b="1" dirty="0">
              <a:effectLst/>
              <a:ea typeface="Times New Roman" panose="02020603050405020304" pitchFamily="18" charset="0"/>
              <a:cs typeface="Times New Roman" panose="02020603050405020304" pitchFamily="18" charset="0"/>
            </a:endParaRPr>
          </a:p>
          <a:p>
            <a:pPr>
              <a:lnSpc>
                <a:spcPct val="115000"/>
              </a:lnSpc>
              <a:spcBef>
                <a:spcPts val="0"/>
              </a:spcBef>
            </a:pPr>
            <a:r>
              <a:rPr lang="en-US" sz="2800" b="1" dirty="0">
                <a:effectLst/>
                <a:ea typeface="Times New Roman" panose="02020603050405020304" pitchFamily="18" charset="0"/>
                <a:cs typeface="Times New Roman" panose="02020603050405020304" pitchFamily="18" charset="0"/>
              </a:rPr>
              <a:t>The commission must </a:t>
            </a:r>
            <a:r>
              <a:rPr lang="en-US" sz="2800" b="1" dirty="0">
                <a:effectLst/>
                <a:ea typeface="Times New Roman" panose="02020603050405020304" pitchFamily="18" charset="0"/>
              </a:rPr>
              <a:t>submit a report </a:t>
            </a:r>
            <a:r>
              <a:rPr lang="en-US" sz="2800" dirty="0">
                <a:effectLst/>
                <a:ea typeface="Times New Roman" panose="02020603050405020304" pitchFamily="18" charset="0"/>
              </a:rPr>
              <a:t>containing</a:t>
            </a:r>
            <a:r>
              <a:rPr lang="en-US" sz="2800" b="1" dirty="0">
                <a:effectLst/>
                <a:ea typeface="Times New Roman" panose="02020603050405020304" pitchFamily="18" charset="0"/>
              </a:rPr>
              <a:t> </a:t>
            </a:r>
            <a:r>
              <a:rPr lang="en-US" sz="2800" dirty="0">
                <a:effectLst/>
                <a:ea typeface="Times New Roman" panose="02020603050405020304" pitchFamily="18" charset="0"/>
              </a:rPr>
              <a:t>its recommendations, including:</a:t>
            </a:r>
          </a:p>
          <a:p>
            <a:pPr lvl="1">
              <a:lnSpc>
                <a:spcPct val="115000"/>
              </a:lnSpc>
              <a:spcBef>
                <a:spcPts val="0"/>
              </a:spcBef>
            </a:pPr>
            <a:r>
              <a:rPr lang="en-US" dirty="0">
                <a:effectLst/>
                <a:ea typeface="Times New Roman" panose="02020603050405020304" pitchFamily="18" charset="0"/>
              </a:rPr>
              <a:t>drafts of proposed legislation to carry out its recommendations; and</a:t>
            </a:r>
          </a:p>
          <a:p>
            <a:pPr lvl="1">
              <a:lnSpc>
                <a:spcPct val="115000"/>
              </a:lnSpc>
              <a:spcBef>
                <a:spcPts val="0"/>
              </a:spcBef>
            </a:pPr>
            <a:r>
              <a:rPr lang="en-US" dirty="0">
                <a:solidFill>
                  <a:srgbClr val="000000"/>
                </a:solidFill>
                <a:effectLst/>
                <a:ea typeface="Times New Roman" panose="02020603050405020304" pitchFamily="18" charset="0"/>
                <a:cs typeface="Times New Roman" panose="02020603050405020304" pitchFamily="18" charset="0"/>
              </a:rPr>
              <a:t>guidelines for full and conditional licensing of foreign-trained medical professionals.</a:t>
            </a:r>
          </a:p>
          <a:p>
            <a:pPr>
              <a:lnSpc>
                <a:spcPct val="115000"/>
              </a:lnSpc>
              <a:spcBef>
                <a:spcPts val="0"/>
              </a:spcBef>
            </a:pPr>
            <a:endParaRPr lang="en-US" sz="2800" b="1" dirty="0">
              <a:ea typeface="Times New Roman" panose="02020603050405020304" pitchFamily="18" charset="0"/>
              <a:cs typeface="Times New Roman" panose="02020603050405020304" pitchFamily="18" charset="0"/>
            </a:endParaRPr>
          </a:p>
          <a:p>
            <a:pPr>
              <a:lnSpc>
                <a:spcPct val="115000"/>
              </a:lnSpc>
              <a:spcBef>
                <a:spcPts val="0"/>
              </a:spcBef>
            </a:pPr>
            <a:r>
              <a:rPr lang="en-US" sz="2800" b="1" dirty="0">
                <a:ea typeface="Times New Roman" panose="02020603050405020304" pitchFamily="18" charset="0"/>
                <a:cs typeface="Times New Roman" panose="02020603050405020304" pitchFamily="18" charset="0"/>
              </a:rPr>
              <a:t>The report must be filed </a:t>
            </a:r>
            <a:r>
              <a:rPr lang="en-US" sz="2800" b="1" dirty="0">
                <a:effectLst/>
                <a:ea typeface="Times New Roman" panose="02020603050405020304" pitchFamily="18" charset="0"/>
              </a:rPr>
              <a:t>with the house and senate clerks and the joint committee on public health no later than April 1, 2022.</a:t>
            </a:r>
            <a:endParaRPr lang="en-US" sz="2800" b="1"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A249A92F-7433-4D77-A676-92A8ACB8C0E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Tree>
    <p:extLst>
      <p:ext uri="{BB962C8B-B14F-4D97-AF65-F5344CB8AC3E}">
        <p14:creationId xmlns:p14="http://schemas.microsoft.com/office/powerpoint/2010/main" val="241261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A573D-F9B7-4671-B3B2-51A0E86FEBCF}"/>
              </a:ext>
            </a:extLst>
          </p:cNvPr>
          <p:cNvSpPr>
            <a:spLocks noGrp="1"/>
          </p:cNvSpPr>
          <p:nvPr>
            <p:ph type="title"/>
          </p:nvPr>
        </p:nvSpPr>
        <p:spPr/>
        <p:txBody>
          <a:bodyPr>
            <a:normAutofit/>
          </a:bodyPr>
          <a:lstStyle/>
          <a:p>
            <a:r>
              <a:rPr lang="en-US" sz="4000" dirty="0"/>
              <a:t>Data Presentation</a:t>
            </a:r>
          </a:p>
        </p:txBody>
      </p:sp>
      <p:sp>
        <p:nvSpPr>
          <p:cNvPr id="6" name="Content Placeholder 5">
            <a:extLst>
              <a:ext uri="{FF2B5EF4-FFF2-40B4-BE49-F238E27FC236}">
                <a16:creationId xmlns:a16="http://schemas.microsoft.com/office/drawing/2014/main" id="{8EAEC366-6D25-47D0-BCE6-C88CBD56C6F4}"/>
              </a:ext>
            </a:extLst>
          </p:cNvPr>
          <p:cNvSpPr>
            <a:spLocks noGrp="1"/>
          </p:cNvSpPr>
          <p:nvPr>
            <p:ph idx="1"/>
          </p:nvPr>
        </p:nvSpPr>
        <p:spPr>
          <a:xfrm>
            <a:off x="609600" y="3429000"/>
            <a:ext cx="10972800" cy="2697163"/>
          </a:xfrm>
        </p:spPr>
        <p:txBody>
          <a:bodyPr/>
          <a:lstStyle/>
          <a:p>
            <a:pPr marL="0" indent="0">
              <a:buNone/>
            </a:pPr>
            <a:br>
              <a:rPr lang="en-US" sz="1800" dirty="0">
                <a:effectLst/>
                <a:latin typeface="Times New Roman" panose="02020603050405020304" pitchFamily="18"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9103702-7D43-4396-90CE-1B1C542C1BE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14" name="TextBox 13">
            <a:extLst>
              <a:ext uri="{FF2B5EF4-FFF2-40B4-BE49-F238E27FC236}">
                <a16:creationId xmlns:a16="http://schemas.microsoft.com/office/drawing/2014/main" id="{0DA4164F-E739-463F-B27E-4B061B9E7E9B}"/>
              </a:ext>
            </a:extLst>
          </p:cNvPr>
          <p:cNvSpPr txBox="1"/>
          <p:nvPr/>
        </p:nvSpPr>
        <p:spPr>
          <a:xfrm>
            <a:off x="1202422" y="3532202"/>
            <a:ext cx="10989578" cy="923330"/>
          </a:xfrm>
          <a:prstGeom prst="rect">
            <a:avLst/>
          </a:prstGeom>
          <a:noFill/>
        </p:spPr>
        <p:txBody>
          <a:bodyPr wrap="square">
            <a:spAutoFit/>
          </a:bodyPr>
          <a:lstStyle/>
          <a:p>
            <a:pPr marL="0" indent="0">
              <a:buNone/>
            </a:pPr>
            <a:r>
              <a:rPr lang="en-US" sz="1800" dirty="0">
                <a:effectLst/>
                <a:latin typeface="Times New Roman" panose="02020603050405020304" pitchFamily="18" charset="0"/>
                <a:ea typeface="Times New Roman" panose="02020603050405020304" pitchFamily="18" charset="0"/>
              </a:rPr>
              <a:t>James G. Lavery, Chair</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Director, Bureau of Health Professions Licensure</a:t>
            </a:r>
          </a:p>
          <a:p>
            <a:pPr marL="0" indent="0">
              <a:buNone/>
            </a:pPr>
            <a:r>
              <a:rPr lang="en-US" dirty="0">
                <a:latin typeface="Times New Roman" panose="02020603050405020304" pitchFamily="18" charset="0"/>
              </a:rPr>
              <a:t>	Department of Public Health</a:t>
            </a:r>
            <a:endParaRPr lang="en-US" dirty="0"/>
          </a:p>
        </p:txBody>
      </p:sp>
      <p:sp>
        <p:nvSpPr>
          <p:cNvPr id="16" name="TextBox 15">
            <a:extLst>
              <a:ext uri="{FF2B5EF4-FFF2-40B4-BE49-F238E27FC236}">
                <a16:creationId xmlns:a16="http://schemas.microsoft.com/office/drawing/2014/main" id="{5AAFBD35-C8CE-4852-A461-2B9934A9B5EC}"/>
              </a:ext>
            </a:extLst>
          </p:cNvPr>
          <p:cNvSpPr txBox="1"/>
          <p:nvPr/>
        </p:nvSpPr>
        <p:spPr>
          <a:xfrm>
            <a:off x="592822" y="1447668"/>
            <a:ext cx="10989578" cy="1200329"/>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rPr>
              <a:t>Statutory Barriers to Licensure of Foreign-Trained Medical Professionals</a:t>
            </a:r>
            <a:endParaRPr lang="en-US" sz="3600" dirty="0"/>
          </a:p>
        </p:txBody>
      </p:sp>
      <p:pic>
        <p:nvPicPr>
          <p:cNvPr id="6146" name="Picture 2" descr="Image result for massachusetts seal">
            <a:extLst>
              <a:ext uri="{FF2B5EF4-FFF2-40B4-BE49-F238E27FC236}">
                <a16:creationId xmlns:a16="http://schemas.microsoft.com/office/drawing/2014/main" id="{7CE23A95-1E67-4103-8154-620DF7F58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133" y="4206324"/>
            <a:ext cx="1718299" cy="166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8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sz="4000" dirty="0"/>
              <a:t>Statutory Barriers – </a:t>
            </a:r>
            <a:r>
              <a:rPr lang="en-US" sz="4000" dirty="0">
                <a:solidFill>
                  <a:schemeClr val="bg1"/>
                </a:solidFill>
                <a:effectLst/>
                <a:ea typeface="Times New Roman" panose="02020603050405020304" pitchFamily="18" charset="0"/>
                <a:cs typeface="Times New Roman" panose="02020603050405020304" pitchFamily="18" charset="0"/>
              </a:rPr>
              <a:t>Physicians</a:t>
            </a:r>
            <a:endParaRPr lang="en-US" sz="40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69870" y="1263721"/>
            <a:ext cx="11322121" cy="4828854"/>
          </a:xfrm>
          <a:effectLst>
            <a:outerShdw blurRad="76200" dist="12700" dir="2700000" sy="-23000" kx="-800400" algn="bl" rotWithShape="0">
              <a:prstClr val="black">
                <a:alpha val="20000"/>
              </a:prstClr>
            </a:outerShdw>
          </a:effectLst>
        </p:spPr>
        <p:txBody>
          <a:bodyPr>
            <a:noAutofit/>
          </a:bodyPr>
          <a:lstStyle/>
          <a:p>
            <a:pPr>
              <a:spcBef>
                <a:spcPts val="600"/>
              </a:spcBef>
              <a:spcAft>
                <a:spcPts val="600"/>
              </a:spcAft>
            </a:pPr>
            <a:r>
              <a:rPr lang="en-US" sz="2400" dirty="0">
                <a:effectLst/>
                <a:ea typeface="Calibri" panose="020F0502020204030204" pitchFamily="34" charset="0"/>
              </a:rPr>
              <a:t>BORIM licenses foreign trained physicians after a review and determination that their training is “substantially the equivalent.”  </a:t>
            </a:r>
          </a:p>
          <a:p>
            <a:pPr>
              <a:spcBef>
                <a:spcPts val="600"/>
              </a:spcBef>
              <a:spcAft>
                <a:spcPts val="600"/>
              </a:spcAft>
            </a:pPr>
            <a:r>
              <a:rPr lang="en-US" sz="2400" dirty="0">
                <a:effectLst/>
                <a:ea typeface="Calibri" panose="020F0502020204030204" pitchFamily="34" charset="0"/>
              </a:rPr>
              <a:t>Regulations at 243 CMR 2.03 set criteria that, if met, is automatically considered substantially equivalent. </a:t>
            </a:r>
          </a:p>
          <a:p>
            <a:pPr>
              <a:spcBef>
                <a:spcPts val="600"/>
              </a:spcBef>
              <a:spcAft>
                <a:spcPts val="600"/>
              </a:spcAft>
            </a:pPr>
            <a:r>
              <a:rPr lang="en-US" sz="2400" dirty="0">
                <a:effectLst/>
                <a:ea typeface="Calibri" panose="020F0502020204030204" pitchFamily="34" charset="0"/>
              </a:rPr>
              <a:t>The regulation also provides a mechanism to request consideration by the Board of training that does not meet the standard criteria. </a:t>
            </a:r>
          </a:p>
          <a:p>
            <a:pPr>
              <a:spcBef>
                <a:spcPts val="600"/>
              </a:spcBef>
              <a:spcAft>
                <a:spcPts val="600"/>
              </a:spcAft>
            </a:pPr>
            <a:r>
              <a:rPr lang="en-US" sz="2400" dirty="0">
                <a:ea typeface="Calibri" panose="020F0502020204030204" pitchFamily="34" charset="0"/>
              </a:rPr>
              <a:t>The Board </a:t>
            </a:r>
            <a:r>
              <a:rPr lang="en-US" sz="2400" dirty="0">
                <a:effectLst/>
                <a:ea typeface="Calibri" panose="020F0502020204030204" pitchFamily="34" charset="0"/>
              </a:rPr>
              <a:t>determines substantial equivalency for these alternate scenarios on a case-by-case basis.</a:t>
            </a:r>
          </a:p>
          <a:p>
            <a:pPr marL="0" marR="0" indent="0">
              <a:spcBef>
                <a:spcPts val="0"/>
              </a:spcBef>
              <a:spcAft>
                <a:spcPts val="0"/>
              </a:spcAft>
              <a:buNone/>
            </a:pPr>
            <a:endParaRPr lang="en-US" sz="2000" dirty="0">
              <a:solidFill>
                <a:srgbClr val="000000"/>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Tree>
    <p:extLst>
      <p:ext uri="{BB962C8B-B14F-4D97-AF65-F5344CB8AC3E}">
        <p14:creationId xmlns:p14="http://schemas.microsoft.com/office/powerpoint/2010/main" val="391885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sz="4000" dirty="0"/>
              <a:t>Statutory Barriers – </a:t>
            </a:r>
            <a:r>
              <a:rPr lang="en-US" sz="4000" dirty="0">
                <a:solidFill>
                  <a:schemeClr val="bg1"/>
                </a:solidFill>
                <a:effectLst/>
                <a:ea typeface="Times New Roman" panose="02020603050405020304" pitchFamily="18" charset="0"/>
                <a:cs typeface="Times New Roman" panose="02020603050405020304" pitchFamily="18" charset="0"/>
              </a:rPr>
              <a:t>Physicians</a:t>
            </a:r>
            <a:endParaRPr lang="en-US" sz="40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462336" y="1212351"/>
            <a:ext cx="11250203" cy="5280136"/>
          </a:xfrm>
          <a:effectLst>
            <a:outerShdw blurRad="76200" dist="12700" dir="2700000" sy="-23000" kx="-800400" algn="bl" rotWithShape="0">
              <a:prstClr val="black">
                <a:alpha val="20000"/>
              </a:prstClr>
            </a:outerShdw>
          </a:effectLst>
        </p:spPr>
        <p:txBody>
          <a:bodyPr>
            <a:noAutofit/>
          </a:bodyPr>
          <a:lstStyle/>
          <a:p>
            <a:pPr marL="0" marR="0" indent="0">
              <a:spcBef>
                <a:spcPts val="0"/>
              </a:spcBef>
              <a:spcAft>
                <a:spcPts val="0"/>
              </a:spcAft>
              <a:buNone/>
            </a:pPr>
            <a:r>
              <a:rPr lang="en-US" sz="2000" b="1" dirty="0">
                <a:solidFill>
                  <a:srgbClr val="000000"/>
                </a:solidFill>
                <a:effectLst/>
                <a:ea typeface="Times New Roman" panose="02020603050405020304" pitchFamily="18" charset="0"/>
                <a:cs typeface="Times New Roman" panose="02020603050405020304" pitchFamily="18" charset="0"/>
              </a:rPr>
              <a:t>M.G.L. c. 112, § 2: Registration of Physicians; Alien Applicants</a:t>
            </a:r>
          </a:p>
          <a:p>
            <a:pPr marL="0" marR="0" indent="0">
              <a:spcBef>
                <a:spcPts val="0"/>
              </a:spcBef>
              <a:spcAft>
                <a:spcPts val="0"/>
              </a:spcAft>
              <a:buNone/>
            </a:pPr>
            <a:endParaRPr lang="en-US" sz="1800" dirty="0">
              <a:solidFill>
                <a:srgbClr val="00000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000000"/>
                </a:solidFill>
                <a:effectLst/>
                <a:ea typeface="Times New Roman" panose="02020603050405020304" pitchFamily="18" charset="0"/>
                <a:cs typeface="Times New Roman" panose="02020603050405020304" pitchFamily="18" charset="0"/>
              </a:rPr>
              <a:t>An applicant who has </a:t>
            </a:r>
            <a:r>
              <a:rPr lang="en-US" sz="1800" b="1" i="1" dirty="0">
                <a:solidFill>
                  <a:srgbClr val="000000"/>
                </a:solidFill>
                <a:effectLst/>
                <a:ea typeface="Times New Roman" panose="02020603050405020304" pitchFamily="18" charset="0"/>
                <a:cs typeface="Times New Roman" panose="02020603050405020304" pitchFamily="18" charset="0"/>
              </a:rPr>
              <a:t>received from a medical school, legally chartered in a sovereign state other than the United States, the commonwealth of Puerto Rico or Canada, </a:t>
            </a:r>
            <a:r>
              <a:rPr lang="en-US" sz="1800" dirty="0">
                <a:solidFill>
                  <a:srgbClr val="000000"/>
                </a:solidFill>
                <a:effectLst/>
                <a:ea typeface="Times New Roman" panose="02020603050405020304" pitchFamily="18" charset="0"/>
                <a:cs typeface="Times New Roman" panose="02020603050405020304" pitchFamily="18" charset="0"/>
              </a:rPr>
              <a:t>a degree of doctor of medicine or its equivalent shall be required to furnish to the board such </a:t>
            </a:r>
            <a:r>
              <a:rPr lang="en-US" sz="1800" b="1" i="1" dirty="0">
                <a:solidFill>
                  <a:srgbClr val="000000"/>
                </a:solidFill>
                <a:effectLst/>
                <a:ea typeface="Times New Roman" panose="02020603050405020304" pitchFamily="18" charset="0"/>
                <a:cs typeface="Times New Roman" panose="02020603050405020304" pitchFamily="18" charset="0"/>
              </a:rPr>
              <a:t>documentary evidence as the board may require that his education is substantially the equivalent of that of graduates of medical schools in the United States </a:t>
            </a:r>
            <a:r>
              <a:rPr lang="en-US" sz="1800" dirty="0">
                <a:solidFill>
                  <a:srgbClr val="000000"/>
                </a:solidFill>
                <a:effectLst/>
                <a:ea typeface="Times New Roman" panose="02020603050405020304" pitchFamily="18" charset="0"/>
                <a:cs typeface="Times New Roman" panose="02020603050405020304" pitchFamily="18" charset="0"/>
              </a:rPr>
              <a:t>and such other evidence as the board may require as to his qualifications to practice medicine, and shall, unless granted an exemption by the board, be required to present a Standard Certificate granted after examination by the Educational Council for Foreign Medical Graduates; provided, however, that an applicant who shall furnish the board with satisfactory proof that he is eighteen years of age or over and of good moral character, that he has </a:t>
            </a:r>
            <a:r>
              <a:rPr lang="en-US" sz="1800" b="1" i="1" dirty="0">
                <a:solidFill>
                  <a:srgbClr val="000000"/>
                </a:solidFill>
                <a:effectLst/>
                <a:ea typeface="Times New Roman" panose="02020603050405020304" pitchFamily="18" charset="0"/>
                <a:cs typeface="Times New Roman" panose="02020603050405020304" pitchFamily="18" charset="0"/>
              </a:rPr>
              <a:t>completed two years of premedical studies in a college or university of the United States or Canada shall not be required to possess a certificate by the Educational Council for Foreign Medical Graduates and shall be admitted to the examination for licensure if he has studied medicine in a medical school outside the United States which is recognized by the World Health Organization</a:t>
            </a:r>
            <a:r>
              <a:rPr lang="en-US" sz="1800" dirty="0">
                <a:solidFill>
                  <a:srgbClr val="000000"/>
                </a:solidFill>
                <a:effectLst/>
                <a:ea typeface="Times New Roman" panose="02020603050405020304" pitchFamily="18" charset="0"/>
                <a:cs typeface="Times New Roman" panose="02020603050405020304" pitchFamily="18" charset="0"/>
              </a:rPr>
              <a:t>, has completed all the formal requirements for the degree corresponding to doctor of medicine except internship and social service or internship or social service, has satisfactorily completed one academic year of supervised clinical training sponsored by an approved medical school in the United States or Canada, and has completed one year of graduate medical education in a program approved by the Liaison Committee on Graduate Medical Education of the American Medical Association. </a:t>
            </a: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Tree>
    <p:extLst>
      <p:ext uri="{BB962C8B-B14F-4D97-AF65-F5344CB8AC3E}">
        <p14:creationId xmlns:p14="http://schemas.microsoft.com/office/powerpoint/2010/main" val="77078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normAutofit/>
          </a:bodyPr>
          <a:lstStyle/>
          <a:p>
            <a:r>
              <a:rPr lang="en-US" dirty="0"/>
              <a:t>Statutory Barriers </a:t>
            </a:r>
            <a:r>
              <a:rPr lang="en-US" sz="4400" dirty="0"/>
              <a:t>– </a:t>
            </a:r>
            <a:r>
              <a:rPr lang="en-US" sz="4400" dirty="0">
                <a:solidFill>
                  <a:schemeClr val="bg1"/>
                </a:solidFill>
                <a:effectLst/>
                <a:ea typeface="Times New Roman" panose="02020603050405020304" pitchFamily="18" charset="0"/>
                <a:cs typeface="Times New Roman" panose="02020603050405020304" pitchFamily="18" charset="0"/>
              </a:rPr>
              <a:t>Physicians</a:t>
            </a:r>
            <a:endParaRPr lang="en-US" sz="3600" dirty="0">
              <a:solidFill>
                <a:schemeClr val="bg1"/>
              </a:solidFill>
            </a:endParaRP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353746" y="1181378"/>
            <a:ext cx="11413313" cy="5098397"/>
          </a:xfrm>
          <a:effectLst>
            <a:outerShdw blurRad="76200" dist="12700" dir="2700000" sy="-23000" kx="-800400" algn="bl" rotWithShape="0">
              <a:prstClr val="black">
                <a:alpha val="20000"/>
              </a:prstClr>
            </a:outerShdw>
          </a:effectLst>
        </p:spPr>
        <p:txBody>
          <a:bodyPr>
            <a:noAutofit/>
          </a:bodyPr>
          <a:lstStyle/>
          <a:p>
            <a:pPr marL="0" marR="0" indent="0">
              <a:lnSpc>
                <a:spcPct val="115000"/>
              </a:lnSpc>
              <a:spcBef>
                <a:spcPts val="0"/>
              </a:spcBef>
              <a:spcAft>
                <a:spcPts val="0"/>
              </a:spcAft>
              <a:buNone/>
            </a:pPr>
            <a:r>
              <a:rPr lang="en-US" sz="2000" b="1" dirty="0">
                <a:solidFill>
                  <a:srgbClr val="000000"/>
                </a:solidFill>
                <a:effectLst/>
                <a:ea typeface="Times New Roman" panose="02020603050405020304" pitchFamily="18" charset="0"/>
                <a:cs typeface="Times New Roman" panose="02020603050405020304" pitchFamily="18" charset="0"/>
              </a:rPr>
              <a:t>M.G.L. c. 112, § 2: Registration of Physicians; Alien Applicants (continued)</a:t>
            </a:r>
          </a:p>
          <a:p>
            <a:pPr marL="0" marR="0" indent="0">
              <a:lnSpc>
                <a:spcPct val="115000"/>
              </a:lnSpc>
              <a:spcBef>
                <a:spcPts val="0"/>
              </a:spcBef>
              <a:spcAft>
                <a:spcPts val="0"/>
              </a:spcAft>
              <a:buNone/>
            </a:pPr>
            <a:endParaRPr lang="en-US" sz="2000" b="1"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ea typeface="Times New Roman" panose="02020603050405020304" pitchFamily="18" charset="0"/>
                <a:cs typeface="Times New Roman" panose="02020603050405020304" pitchFamily="18" charset="0"/>
              </a:rPr>
              <a:t>An applicant failing to pass an examination satisfactory to the board shall be entitled to two reexaminations within two years at a meeting of the board called for the examination of applicants upon payment of a further fee determined under the aforementioned provision for each reexamination; but two such reexaminations shall exhaust his privilege under his original application.</a:t>
            </a:r>
          </a:p>
          <a:p>
            <a:pPr marL="0" marR="0" indent="0">
              <a:lnSpc>
                <a:spcPct val="115000"/>
              </a:lnSpc>
              <a:spcBef>
                <a:spcPts val="0"/>
              </a:spcBef>
              <a:spcAft>
                <a:spcPts val="0"/>
              </a:spcAft>
              <a:buNone/>
            </a:pPr>
            <a:endParaRPr lang="en-US" sz="1800" dirty="0">
              <a:solidFill>
                <a:srgbClr val="000000"/>
              </a:solidFill>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ea typeface="Times New Roman" panose="02020603050405020304" pitchFamily="18" charset="0"/>
                <a:cs typeface="Times New Roman" panose="02020603050405020304" pitchFamily="18" charset="0"/>
              </a:rPr>
              <a:t>The board may without examination grant certificates of registration as qualified physicians to such graduates of medical schools: (1) who shall furnish with their applications satisfactory proof that they have the qualifications required in the commonwealth to entitle them to be examined and </a:t>
            </a:r>
            <a:r>
              <a:rPr lang="en-US" sz="1800" b="1" i="1" dirty="0">
                <a:solidFill>
                  <a:srgbClr val="000000"/>
                </a:solidFill>
                <a:effectLst/>
                <a:ea typeface="Times New Roman" panose="02020603050405020304" pitchFamily="18" charset="0"/>
                <a:cs typeface="Times New Roman" panose="02020603050405020304" pitchFamily="18" charset="0"/>
              </a:rPr>
              <a:t>have been licensed or registered upon a written examination in another state whose standards, in the opinion of the board, are equivalent to those in the commonwealth,</a:t>
            </a:r>
            <a:r>
              <a:rPr lang="en-US" sz="1800" dirty="0">
                <a:solidFill>
                  <a:srgbClr val="000000"/>
                </a:solidFill>
                <a:effectLst/>
                <a:ea typeface="Times New Roman" panose="02020603050405020304" pitchFamily="18" charset="0"/>
                <a:cs typeface="Times New Roman" panose="02020603050405020304" pitchFamily="18" charset="0"/>
              </a:rPr>
              <a:t> or (2) who are diplomates of specialty boards recognized by the American Medical Association or the American Osteopathic Association; provided that any person who has previously attempted unsuccessfully to secure registration in the commonwealth shall be registered under the provisions of this paragraph without examination only at the discretion of the board. The fee for such registration without examination shall be determined under the aforementioned provision.</a:t>
            </a:r>
          </a:p>
          <a:p>
            <a:pPr marL="0" marR="0" indent="0">
              <a:lnSpc>
                <a:spcPct val="115000"/>
              </a:lnSpc>
              <a:spcBef>
                <a:spcPts val="0"/>
              </a:spcBef>
              <a:spcAft>
                <a:spcPts val="0"/>
              </a:spcAft>
              <a:buNone/>
            </a:pPr>
            <a:endParaRPr lang="en-US" sz="1800" dirty="0">
              <a:solidFill>
                <a:srgbClr val="000000"/>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Tree>
    <p:extLst>
      <p:ext uri="{BB962C8B-B14F-4D97-AF65-F5344CB8AC3E}">
        <p14:creationId xmlns:p14="http://schemas.microsoft.com/office/powerpoint/2010/main" val="9834354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23998</TotalTime>
  <Words>7453</Words>
  <Application>Microsoft Office PowerPoint</Application>
  <PresentationFormat>Widescreen</PresentationFormat>
  <Paragraphs>376</Paragraphs>
  <Slides>42</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Courier New</vt:lpstr>
      <vt:lpstr>Symbol</vt:lpstr>
      <vt:lpstr>Times New Roman</vt:lpstr>
      <vt:lpstr>Custom Design</vt:lpstr>
      <vt:lpstr>1_Custom Design</vt:lpstr>
      <vt:lpstr>Special Commission on Licensing of Foreign-Trained Medical Professionals Second Meeting October 20, 2021</vt:lpstr>
      <vt:lpstr>Agenda</vt:lpstr>
      <vt:lpstr>Commission Charge</vt:lpstr>
      <vt:lpstr>Commission Timeline</vt:lpstr>
      <vt:lpstr>Commission Deliverable</vt:lpstr>
      <vt:lpstr>Data Presentation</vt:lpstr>
      <vt:lpstr>Statutory Barriers – Physicians</vt:lpstr>
      <vt:lpstr>Statutory Barriers – Physicians</vt:lpstr>
      <vt:lpstr>Statutory Barriers – Physicians</vt:lpstr>
      <vt:lpstr>Statutory Barriers – Physicians</vt:lpstr>
      <vt:lpstr>Statutory Barriers – Physicians</vt:lpstr>
      <vt:lpstr>Statutory Barriers – Reputable Dental College</vt:lpstr>
      <vt:lpstr>Statutory Barriers – Reputable Dental College</vt:lpstr>
      <vt:lpstr>Statutory Barriers – Reputable Dental College</vt:lpstr>
      <vt:lpstr>Statutory Barriers - Canadian Nurse Licensure</vt:lpstr>
      <vt:lpstr>Statutory Barriers - Canadian Nurse Licensure</vt:lpstr>
      <vt:lpstr>Statutory Barriers - Canadian Nurse Licensure</vt:lpstr>
      <vt:lpstr>Statutory Barriers - Canadian Nurse Licensure</vt:lpstr>
      <vt:lpstr>Statutory Barriers - Canadian Nurse Licensure</vt:lpstr>
      <vt:lpstr>Data Presentation</vt:lpstr>
      <vt:lpstr>Health Professional Supply and Demand in Rural and Underserved Communities in Massachusetts – Primary Care Physician Supply and Demand Projections</vt:lpstr>
      <vt:lpstr>Health Professional Supply and Demand in Rural and Underserved Communities in Massachusetts – Primary Care Physician Supply and Demand Projections</vt:lpstr>
      <vt:lpstr>Health Professional Supply and Demand in Rural and Underserved Communities in Massachusetts – Shortage Areas of Physicians and Dentists in Massachusetts</vt:lpstr>
      <vt:lpstr>Health Professional Supply and Demand in Rural and Underserved Communities in Massachusetts – Shortage Areas of Physicians and Dentists in Massachusetts</vt:lpstr>
      <vt:lpstr>Health Professional Supply and Demand in Rural and Underserved Communities in Massachusetts – Shortage Areas of Physicians and Dentists in Massachusetts</vt:lpstr>
      <vt:lpstr>Health Professional Supply and Demand in Rural and Underserved Communities in Massachusetts – Shortage Areas of Physicians and Dentists in Massachusetts</vt:lpstr>
      <vt:lpstr>Health Professional Supply and Demand in Rural and Underserved Communities in Massachusetts – Shortage Areas of Physicians and Dentists in Massachusetts</vt:lpstr>
      <vt:lpstr>Health Professional Supply and Demand in Rural and Underserved Communities in Massachusetts – Shortage Areas of Physicians and Dentists in Massachusetts</vt:lpstr>
      <vt:lpstr>Health Professional Supply and Demand in Rural and Underserved Communities in Massachusetts – Shortage of Nurses in Massachusetts</vt:lpstr>
      <vt:lpstr>Health Professional Supply and Demand in Rural and Underserved Communities in Massachusetts – Shortage of Nurses in Massachusetts</vt:lpstr>
      <vt:lpstr>Health Professional Supply and Demand in Rural and Underserved Communities in Massachusetts – Shortage of Nurses in Massachusetts</vt:lpstr>
      <vt:lpstr>Health Professional Supply and Demand in Rural and Underserved Communities in Massachusetts – Shortage of Nurses in Massachusetts</vt:lpstr>
      <vt:lpstr>Underemployment of Foreign-trained Health Professionals in U.S. and Massachusetts – Immigrant Health Professionals in MA</vt:lpstr>
      <vt:lpstr>Underemployment of Foreign-trained Health Professionals in U.S. and Massachusetts – Foreign-Trained Health Professional Underemployment</vt:lpstr>
      <vt:lpstr>Underemployment of Foreign-trained Health Professionals in U.S. and Massachusetts – Foreign-Trained Health Professional Underemployment</vt:lpstr>
      <vt:lpstr>Underemployment of Foreign-trained Health Professionals in U.S. and Massachusetts – Foreign-Trained Health Professional Underemployment</vt:lpstr>
      <vt:lpstr>Underemployment of Foreign-trained Health Professionals in U.S. and Massachusetts – Foreign-Trained Health Professional Underemployment</vt:lpstr>
      <vt:lpstr>Underemployment of Foreign-trained Health Professionals in U.S. and Massachusetts – Foreign-Trained Health Professional Underemployment</vt:lpstr>
      <vt:lpstr>Underemployment of Foreign-trained Health Professionals in U.S. and Massachusetts – Foreign-Trained Health Professional Underemployment</vt:lpstr>
      <vt:lpstr>Underemployment of Foreign-trained Health Professionals in U.S. and Massachusetts – Foreign-Trained Health Professional Underemployment</vt:lpstr>
      <vt:lpstr>Next Steps</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Nelson, Lauren (DPH)</cp:lastModifiedBy>
  <cp:revision>391</cp:revision>
  <cp:lastPrinted>2021-10-15T13:07:19Z</cp:lastPrinted>
  <dcterms:created xsi:type="dcterms:W3CDTF">2019-01-10T19:26:50Z</dcterms:created>
  <dcterms:modified xsi:type="dcterms:W3CDTF">2021-10-20T13:12:55Z</dcterms:modified>
</cp:coreProperties>
</file>