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63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0" r:id="rId4"/>
    <p:sldId id="927" r:id="rId5"/>
    <p:sldId id="929" r:id="rId6"/>
    <p:sldId id="271" r:id="rId7"/>
    <p:sldId id="924" r:id="rId8"/>
    <p:sldId id="925" r:id="rId9"/>
    <p:sldId id="803" r:id="rId10"/>
    <p:sldId id="804" r:id="rId11"/>
    <p:sldId id="805" r:id="rId12"/>
    <p:sldId id="935" r:id="rId13"/>
    <p:sldId id="806" r:id="rId14"/>
    <p:sldId id="930" r:id="rId15"/>
    <p:sldId id="931" r:id="rId16"/>
    <p:sldId id="801" r:id="rId17"/>
    <p:sldId id="936" r:id="rId18"/>
    <p:sldId id="802" r:id="rId19"/>
    <p:sldId id="923" r:id="rId20"/>
    <p:sldId id="928" r:id="rId21"/>
    <p:sldId id="933" r:id="rId22"/>
    <p:sldId id="934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very, James (DPH)" initials="LJ(" lastIdx="8" clrIdx="0"/>
  <p:cmAuthor id="2" name=" Lauren Nelson" initials="lbn" lastIdx="3" clrIdx="1"/>
  <p:cmAuthor id="3" name=" Kelly Haynes" initials="KMH" lastIdx="2" clrIdx="2"/>
  <p:cmAuthor id="4" name=" " initials=" " lastIdx="2" clrIdx="3"/>
  <p:cmAuthor id="5" name="Callahan, Marita (DPH)" initials="CM(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4376BB"/>
    <a:srgbClr val="01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4249" autoAdjust="0"/>
  </p:normalViewPr>
  <p:slideViewPr>
    <p:cSldViewPr snapToGrid="0" snapToObjects="1">
      <p:cViewPr varScale="1">
        <p:scale>
          <a:sx n="107" d="100"/>
          <a:sy n="107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547EB-6566-46D9-B1D2-0AEE24CCD14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0355-801D-4BD7-AF26-2BFCF27B6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5325"/>
            <a:ext cx="6197600" cy="348773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8393"/>
            <a:ext cx="5608320" cy="4182979"/>
          </a:xfrm>
          <a:noFill/>
        </p:spPr>
        <p:txBody>
          <a:bodyPr lIns="93433" tIns="46718" rIns="93433" bIns="46718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70938" y="8828777"/>
            <a:ext cx="3037840" cy="4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33" tIns="46718" rIns="93433" bIns="46718" anchor="b"/>
          <a:lstStyle/>
          <a:p>
            <a:pPr algn="r" defTabSz="972753" eaLnBrk="1" hangingPunct="1"/>
            <a:fld id="{31608466-B782-45AF-9CDA-27B5D3DFD136}" type="slidenum">
              <a:rPr lang="en-US" altLang="en-US" sz="1200">
                <a:latin typeface="Arial" pitchFamily="34" charset="0"/>
              </a:rPr>
              <a:pPr algn="r" defTabSz="972753" eaLnBrk="1" hangingPunct="1"/>
              <a:t>10</a:t>
            </a:fld>
            <a:endParaRPr lang="en-US" altLang="en-US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1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5325"/>
            <a:ext cx="6197600" cy="348773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8393"/>
            <a:ext cx="5608320" cy="4182979"/>
          </a:xfrm>
          <a:noFill/>
        </p:spPr>
        <p:txBody>
          <a:bodyPr lIns="93433" tIns="46718" rIns="93433" bIns="46718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70938" y="8828777"/>
            <a:ext cx="3037840" cy="4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33" tIns="46718" rIns="93433" bIns="46718" anchor="b"/>
          <a:lstStyle/>
          <a:p>
            <a:pPr algn="r" defTabSz="972753" eaLnBrk="1" hangingPunct="1"/>
            <a:fld id="{31608466-B782-45AF-9CDA-27B5D3DFD136}" type="slidenum">
              <a:rPr lang="en-US" altLang="en-US" sz="1200">
                <a:latin typeface="Arial" pitchFamily="34" charset="0"/>
              </a:rPr>
              <a:pPr algn="r" defTabSz="972753" eaLnBrk="1" hangingPunct="1"/>
              <a:t>11</a:t>
            </a:fld>
            <a:endParaRPr lang="en-US" altLang="en-US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1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2794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4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1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4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50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</a:t>
            </a:r>
            <a:r>
              <a:rPr lang="en-US" sz="3600" dirty="0" err="1"/>
              <a:t>MassDPH</a:t>
            </a:r>
            <a:endParaRPr lang="en-US" sz="3600" dirty="0"/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15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7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4355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@MassDPH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</a:p>
        </p:txBody>
      </p:sp>
    </p:spTree>
    <p:extLst>
      <p:ext uri="{BB962C8B-B14F-4D97-AF65-F5344CB8AC3E}">
        <p14:creationId xmlns:p14="http://schemas.microsoft.com/office/powerpoint/2010/main" val="22288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Public Health       mass.gov/dph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767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7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7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files/documents/2017/09/25/2017%20Guide%20only.pdf" TargetMode="External"/><Relationship Id="rId2" Type="http://schemas.openxmlformats.org/officeDocument/2006/relationships/hyperlink" Target="https://www.mass.gov/learn-more-about-conflicts-of-intere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ss.gov/ago/government-resources/open-meeting-law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5" y="1897675"/>
            <a:ext cx="8370536" cy="292754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Special Commission on Licensing of</a:t>
            </a:r>
            <a:b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Foreign-Trained Medical Professionals</a:t>
            </a:r>
            <a:b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First Meeting</a:t>
            </a:r>
            <a:b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cs typeface="Arial" panose="020B0604020202020204" pitchFamily="34" charset="0"/>
              </a:rPr>
              <a:t>September 20, 2020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1132" y="3979342"/>
            <a:ext cx="7842223" cy="253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000" b="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Slide </a:t>
            </a:r>
            <a:fld id="{DE2FD903-DCFA-44FB-AF46-1B47316D3FA1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385" y="1386869"/>
            <a:ext cx="8813800" cy="4343400"/>
          </a:xfrm>
        </p:spPr>
        <p:txBody>
          <a:bodyPr>
            <a:normAutofit/>
          </a:bodyPr>
          <a:lstStyle/>
          <a:p>
            <a:r>
              <a:rPr lang="en-US" sz="2400" dirty="0"/>
              <a:t>A public body must post notice of its meetings on its website at least 48 hours before the meeting, excluding Saturdays, Sundays, and legal holidays.</a:t>
            </a:r>
          </a:p>
          <a:p>
            <a:r>
              <a:rPr lang="en-US" sz="2400" dirty="0"/>
              <a:t>The notice must include the following:</a:t>
            </a:r>
          </a:p>
          <a:p>
            <a:pPr lvl="1"/>
            <a:r>
              <a:rPr lang="en-US" sz="2000" dirty="0"/>
              <a:t>Date;</a:t>
            </a:r>
          </a:p>
          <a:p>
            <a:pPr lvl="1"/>
            <a:r>
              <a:rPr lang="en-US" sz="2000" dirty="0"/>
              <a:t>Time and place; and </a:t>
            </a:r>
          </a:p>
          <a:p>
            <a:pPr lvl="1"/>
            <a:r>
              <a:rPr lang="en-US" sz="2000" dirty="0"/>
              <a:t>List of topics the chair reasonably anticipates will be discussed at the meeting. </a:t>
            </a:r>
          </a:p>
          <a:p>
            <a:r>
              <a:rPr lang="en-US" sz="2400" dirty="0"/>
              <a:t>The list of topics should provide sufficient information to inform the public of the issues to be discussed at the meeting. </a:t>
            </a:r>
          </a:p>
          <a:p>
            <a:pPr marL="0" indent="0"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4256" y="118188"/>
            <a:ext cx="9810412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latin typeface="+mj-lt"/>
              </a:rPr>
              <a:t>Posting Notice of Meetings</a:t>
            </a:r>
          </a:p>
        </p:txBody>
      </p:sp>
    </p:spTree>
    <p:extLst>
      <p:ext uri="{BB962C8B-B14F-4D97-AF65-F5344CB8AC3E}">
        <p14:creationId xmlns:p14="http://schemas.microsoft.com/office/powerpoint/2010/main" val="399299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Slide </a:t>
            </a:r>
            <a:fld id="{DE2FD903-DCFA-44FB-AF46-1B47316D3FA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385" y="1386869"/>
            <a:ext cx="8813800" cy="4343400"/>
          </a:xfrm>
        </p:spPr>
        <p:txBody>
          <a:bodyPr/>
          <a:lstStyle/>
          <a:p>
            <a:r>
              <a:rPr lang="en-US" sz="2400" dirty="0"/>
              <a:t>A Quorum is defined as:  </a:t>
            </a:r>
          </a:p>
          <a:p>
            <a:pPr lvl="1"/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A </a:t>
            </a:r>
            <a:r>
              <a:rPr lang="en-US" sz="2400" b="1" dirty="0"/>
              <a:t>simple majority </a:t>
            </a:r>
            <a:r>
              <a:rPr lang="en-US" sz="2400" dirty="0"/>
              <a:t>of the members of a public body, unless otherwise provided in a general or special law, executive order, or other authorizing provision.  G.L. c. 30A, § 18.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B050"/>
                </a:solidFill>
              </a:rPr>
              <a:t>As applied to the Commission on L</a:t>
            </a:r>
            <a:r>
              <a:rPr lang="en-US" sz="2400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icensing of Foreign-Trained Medical Professionals </a:t>
            </a:r>
            <a:r>
              <a:rPr lang="en-US" sz="2400" dirty="0">
                <a:solidFill>
                  <a:srgbClr val="00B050"/>
                </a:solidFill>
              </a:rPr>
              <a:t>quorum equals 12 members  (½ of 22 members + 1)  </a:t>
            </a:r>
          </a:p>
          <a:p>
            <a:pPr marL="0" indent="0"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4256" y="118188"/>
            <a:ext cx="9810412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latin typeface="+mj-lt"/>
              </a:rPr>
              <a:t>What is a Quorum?</a:t>
            </a:r>
          </a:p>
        </p:txBody>
      </p:sp>
    </p:spTree>
    <p:extLst>
      <p:ext uri="{BB962C8B-B14F-4D97-AF65-F5344CB8AC3E}">
        <p14:creationId xmlns:p14="http://schemas.microsoft.com/office/powerpoint/2010/main" val="254103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55" y="56524"/>
            <a:ext cx="10972800" cy="8746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Avoiding OML Violation-Best Practice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84" y="1503123"/>
            <a:ext cx="10436902" cy="4396636"/>
          </a:xfrm>
        </p:spPr>
        <p:txBody>
          <a:bodyPr>
            <a:normAutofit fontScale="92500"/>
          </a:bodyPr>
          <a:lstStyle/>
          <a:p>
            <a:endParaRPr lang="en-US" sz="2800" dirty="0"/>
          </a:p>
          <a:p>
            <a:r>
              <a:rPr lang="en-US" sz="2800" dirty="0"/>
              <a:t>Public body members must not engage in “serial  deliberations”—a series of separate, independent conversations outside of a meeting among a quorum of the members regarding a topic within its jurisdiction.  </a:t>
            </a:r>
          </a:p>
          <a:p>
            <a:endParaRPr lang="en-US" sz="2800" dirty="0"/>
          </a:p>
          <a:p>
            <a:r>
              <a:rPr lang="en-US" sz="2800" dirty="0"/>
              <a:t>In order to avoid even the appearance of a potential OML violation, the AGO advises public body members to refrain from communications over email except for distributing meeting agenda, scheduling meetings and distributing documents created by nonmembers.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3150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55" y="56524"/>
            <a:ext cx="10972800" cy="874654"/>
          </a:xfrm>
        </p:spPr>
        <p:txBody>
          <a:bodyPr>
            <a:normAutofit/>
          </a:bodyPr>
          <a:lstStyle/>
          <a:p>
            <a:r>
              <a:rPr lang="en-US" sz="4000" dirty="0"/>
              <a:t>Remote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62" y="1509386"/>
            <a:ext cx="10399324" cy="4396636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Chapter 20 of the Acts of 2021, </a:t>
            </a:r>
            <a:r>
              <a:rPr lang="en-US" sz="2400" i="1" dirty="0"/>
              <a:t>An Act Extending Certain COVID-19 Measures Adopted During the State of Emergency </a:t>
            </a:r>
            <a:r>
              <a:rPr lang="en-US" sz="2400" dirty="0"/>
              <a:t>(June 16, 2021), authorized remote participation of public bodies: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Public bodies are permitted to have live “adequate, alternative means” of public access, including video conference;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Remote participation is allowed by all members of the public body; and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All votes taken during a meeting in which a member participates remotely </a:t>
            </a:r>
            <a:r>
              <a:rPr lang="en-US" sz="2400" b="1" dirty="0"/>
              <a:t>must be by roll call vote.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053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54" y="56524"/>
            <a:ext cx="11570621" cy="874654"/>
          </a:xfrm>
        </p:spPr>
        <p:txBody>
          <a:bodyPr>
            <a:normAutofit/>
          </a:bodyPr>
          <a:lstStyle/>
          <a:p>
            <a:r>
              <a:rPr lang="en-US" sz="4000" dirty="0"/>
              <a:t>Public Meetings – Miscellaneous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32" y="1459282"/>
            <a:ext cx="10461954" cy="45093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member of the public may not address the public body without permission of the chair.</a:t>
            </a:r>
          </a:p>
          <a:p>
            <a:r>
              <a:rPr lang="en-US" sz="2800" dirty="0"/>
              <a:t>A member of the public may not disrupt the meeting. </a:t>
            </a:r>
          </a:p>
          <a:p>
            <a:r>
              <a:rPr lang="en-US" sz="2800" dirty="0"/>
              <a:t>The public body must create and maintain minutes of all meetings. </a:t>
            </a:r>
          </a:p>
          <a:p>
            <a:r>
              <a:rPr lang="en-US" sz="2800" dirty="0"/>
              <a:t>Records reviewed by the public body during the meeting are public records.</a:t>
            </a:r>
          </a:p>
          <a:p>
            <a:r>
              <a:rPr lang="en-US" sz="2800" dirty="0"/>
              <a:t>The Attorney General’s Office enforces </a:t>
            </a:r>
            <a:r>
              <a:rPr lang="en-US" sz="2800" dirty="0" err="1"/>
              <a:t>OML</a:t>
            </a:r>
            <a:r>
              <a:rPr lang="en-US" sz="2800" dirty="0"/>
              <a:t>.</a:t>
            </a:r>
          </a:p>
          <a:p>
            <a:r>
              <a:rPr lang="en-US" sz="2800" dirty="0"/>
              <a:t>A member of the public may file a complaint alleging an </a:t>
            </a:r>
            <a:r>
              <a:rPr lang="en-US" sz="2800" dirty="0" err="1"/>
              <a:t>OML</a:t>
            </a:r>
            <a:r>
              <a:rPr lang="en-US" sz="2800" dirty="0"/>
              <a:t> violation, first with the public body, and subsequently with the Attorney General’s Office if necessary.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91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12" y="1204754"/>
            <a:ext cx="8229600" cy="5040471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Conflict of Interest (COI) law, M.G.L. c. 268A, is meant to prevent conflicts (and appearances of conflict) between a state employee’s private interests and his or her public duties.  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As statutory public body members, you are considered to be “special state employees” subject to the COI law.</a:t>
            </a:r>
          </a:p>
          <a:p>
            <a:pPr eaLnBrk="1" hangingPunct="1"/>
            <a:endParaRPr lang="en-US" altLang="en-US" sz="2400" dirty="0"/>
          </a:p>
          <a:p>
            <a:pPr marL="342900" lvl="1" indent="-342900">
              <a:buFontTx/>
              <a:buChar char="•"/>
            </a:pPr>
            <a:r>
              <a:rPr lang="en-US" altLang="en-US" sz="2400" dirty="0"/>
              <a:t>The COI law is complex;  State Ethics Commission attorneys are available, through the “Attorney of the Day” program, to provide confidential advice/guidance on how the COI law applies to you in a particular situation.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altLang="en-US" b="1" i="1" dirty="0"/>
              <a:t>Contact Attorney of the Day @  (617) 371-9500 </a:t>
            </a:r>
          </a:p>
          <a:p>
            <a:pPr marL="0" indent="0">
              <a:buNone/>
            </a:pPr>
            <a:endParaRPr lang="en-US" altLang="en-US" sz="28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4661" y="172468"/>
            <a:ext cx="10310247" cy="708025"/>
          </a:xfrm>
        </p:spPr>
        <p:txBody>
          <a:bodyPr>
            <a:normAutofit fontScale="90000"/>
          </a:bodyPr>
          <a:lstStyle/>
          <a:p>
            <a:r>
              <a:rPr lang="en-US" dirty="0"/>
              <a:t>Conflict  of Interest Law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B6FEA4-7FAB-4F2D-93C9-14DAB3F7E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0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12" y="1204754"/>
            <a:ext cx="8229600" cy="5040471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Asking for and taking bribes is prohibited. </a:t>
            </a:r>
          </a:p>
          <a:p>
            <a:pPr eaLnBrk="1" hangingPunct="1"/>
            <a:r>
              <a:rPr lang="en-US" altLang="en-US" sz="2400" dirty="0"/>
              <a:t>Asking for or accepting a gift because of your official position is prohibited. </a:t>
            </a:r>
          </a:p>
          <a:p>
            <a:pPr eaLnBrk="1" hangingPunct="1"/>
            <a:r>
              <a:rPr lang="en-US" altLang="en-US" sz="2400" dirty="0"/>
              <a:t>Using your official position to get something you are not entitled to, or to get someone else something they are not entitled to, is prohibited. </a:t>
            </a:r>
          </a:p>
          <a:p>
            <a:pPr eaLnBrk="1" hangingPunct="1"/>
            <a:r>
              <a:rPr lang="en-US" altLang="en-US" sz="2400" dirty="0"/>
              <a:t>Participating as a state employee in a matter in which you, your immediate family, your business organization, or your future employer has a financial interest is prohibited. </a:t>
            </a:r>
          </a:p>
          <a:p>
            <a:pPr eaLnBrk="1" hangingPunct="1"/>
            <a:r>
              <a:rPr lang="en-US" altLang="en-US" sz="2400" dirty="0"/>
              <a:t>Acting in a manner that would make a reasonable person think you can be improperly influenced is prohibited. </a:t>
            </a:r>
            <a:endParaRPr lang="en-US" altLang="en-US" dirty="0"/>
          </a:p>
          <a:p>
            <a:pPr marL="0" indent="0">
              <a:buNone/>
            </a:pPr>
            <a:endParaRPr lang="en-US" altLang="en-US" sz="28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4661" y="172468"/>
            <a:ext cx="10310247" cy="708025"/>
          </a:xfrm>
        </p:spPr>
        <p:txBody>
          <a:bodyPr>
            <a:normAutofit fontScale="90000"/>
          </a:bodyPr>
          <a:lstStyle/>
          <a:p>
            <a:r>
              <a:rPr lang="en-US" dirty="0"/>
              <a:t>Conflict  of Interest Law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EFA44D-10CE-4E54-91C4-5976C0E34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99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 Law-Training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36" y="1600200"/>
            <a:ext cx="10972800" cy="45259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All state employees subject to the COI law are required to: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z="2000" dirty="0"/>
              <a:t> </a:t>
            </a:r>
            <a:r>
              <a:rPr lang="en-US" altLang="en-US" dirty="0"/>
              <a:t>Certify they received and reviewed the annual Summary of Conflict of Interest Law, and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dirty="0"/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dirty="0"/>
              <a:t>Complete the biannual online training program</a:t>
            </a: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7763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18</a:t>
            </a:fld>
            <a:endParaRPr lang="en-US" altLang="en-US" sz="1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185" y="1536220"/>
            <a:ext cx="8895944" cy="3594100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SzPct val="75000"/>
              <a:buNone/>
            </a:pPr>
            <a:r>
              <a:rPr lang="en-US" sz="2000" dirty="0"/>
              <a:t>Conflict of Interest Law:</a:t>
            </a:r>
          </a:p>
          <a:p>
            <a:pPr marL="0" indent="0">
              <a:lnSpc>
                <a:spcPct val="90000"/>
              </a:lnSpc>
              <a:buSzPct val="75000"/>
              <a:buNone/>
            </a:pPr>
            <a:endParaRPr lang="en-US" sz="2000" dirty="0"/>
          </a:p>
          <a:p>
            <a:pPr>
              <a:lnSpc>
                <a:spcPct val="90000"/>
              </a:lnSpc>
              <a:buSzPct val="75000"/>
            </a:pPr>
            <a:r>
              <a:rPr lang="en-US" sz="2000" dirty="0">
                <a:solidFill>
                  <a:srgbClr val="003366"/>
                </a:solidFill>
                <a:hlinkClick r:id="rId2"/>
              </a:rPr>
              <a:t>https://</a:t>
            </a:r>
            <a:r>
              <a:rPr lang="en-US" sz="2000" dirty="0">
                <a:solidFill>
                  <a:srgbClr val="003366"/>
                </a:solidFill>
                <a:hlinkClick r:id="" action="ppaction://noaction"/>
              </a:rPr>
              <a:t>www.mass.gov/laws-regulations-rulings-opinions-and-advisories</a:t>
            </a:r>
          </a:p>
          <a:p>
            <a:pPr>
              <a:lnSpc>
                <a:spcPct val="90000"/>
              </a:lnSpc>
              <a:buSzPct val="75000"/>
            </a:pPr>
            <a:endParaRPr lang="en-US" sz="2000" dirty="0">
              <a:solidFill>
                <a:srgbClr val="003366"/>
              </a:solidFill>
              <a:hlinkClick r:id="" action="ppaction://noaction"/>
            </a:endParaRPr>
          </a:p>
          <a:p>
            <a:pPr>
              <a:lnSpc>
                <a:spcPct val="90000"/>
              </a:lnSpc>
              <a:buSzPct val="75000"/>
            </a:pPr>
            <a:r>
              <a:rPr lang="en-US" sz="2000" dirty="0">
                <a:solidFill>
                  <a:srgbClr val="003366"/>
                </a:solidFill>
                <a:hlinkClick r:id="" action="ppaction://noaction"/>
              </a:rPr>
              <a:t>https</a:t>
            </a:r>
            <a:r>
              <a:rPr lang="en-US" sz="2000" dirty="0">
                <a:solidFill>
                  <a:srgbClr val="003366"/>
                </a:solidFill>
                <a:hlinkClick r:id="rId2"/>
              </a:rPr>
              <a:t>://www.mass.gov/learn-more-about-conflicts-of-interest</a:t>
            </a:r>
            <a:endParaRPr lang="en-US" sz="2000" dirty="0">
              <a:solidFill>
                <a:srgbClr val="003366"/>
              </a:solidFill>
            </a:endParaRPr>
          </a:p>
          <a:p>
            <a:pPr marL="0" indent="0">
              <a:lnSpc>
                <a:spcPct val="90000"/>
              </a:lnSpc>
              <a:buSzPct val="75000"/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SzPct val="75000"/>
              <a:buNone/>
            </a:pPr>
            <a:r>
              <a:rPr lang="en-US" sz="2000" dirty="0"/>
              <a:t>Office of Attorney General, Open Meeting Law Website and Guide:</a:t>
            </a:r>
          </a:p>
          <a:p>
            <a:pPr marL="0" indent="0">
              <a:lnSpc>
                <a:spcPct val="90000"/>
              </a:lnSpc>
              <a:buSzPct val="75000"/>
              <a:buNone/>
            </a:pPr>
            <a:endParaRPr lang="en-US" sz="2000" dirty="0"/>
          </a:p>
          <a:p>
            <a:pPr>
              <a:lnSpc>
                <a:spcPct val="90000"/>
              </a:lnSpc>
              <a:buSzPct val="75000"/>
            </a:pPr>
            <a:r>
              <a:rPr lang="en-US" sz="2000" dirty="0">
                <a:solidFill>
                  <a:srgbClr val="003366"/>
                </a:solidFill>
                <a:hlinkClick r:id="rId3"/>
              </a:rPr>
              <a:t>https://www.mass.gov/files/documents/2017/09/25/2017%20Guide%20only.pdf</a:t>
            </a:r>
            <a:endParaRPr lang="en-US" sz="2000" dirty="0">
              <a:solidFill>
                <a:srgbClr val="003366"/>
              </a:solidFill>
            </a:endParaRPr>
          </a:p>
          <a:p>
            <a:pPr>
              <a:lnSpc>
                <a:spcPct val="90000"/>
              </a:lnSpc>
              <a:buSzPct val="75000"/>
            </a:pPr>
            <a:endParaRPr lang="en-US" sz="2000" dirty="0">
              <a:solidFill>
                <a:srgbClr val="003366"/>
              </a:solidFill>
              <a:hlinkClick r:id="rId4"/>
            </a:endParaRPr>
          </a:p>
          <a:p>
            <a:pPr>
              <a:lnSpc>
                <a:spcPct val="90000"/>
              </a:lnSpc>
              <a:buSzPct val="75000"/>
            </a:pPr>
            <a:r>
              <a:rPr lang="en-US" sz="2000" dirty="0">
                <a:solidFill>
                  <a:srgbClr val="003366"/>
                </a:solidFill>
                <a:hlinkClick r:id="rId4"/>
              </a:rPr>
              <a:t>http</a:t>
            </a:r>
            <a:r>
              <a:rPr lang="en-US" sz="2000" dirty="0">
                <a:solidFill>
                  <a:schemeClr val="accent1"/>
                </a:solidFill>
                <a:hlinkClick r:id="rId4"/>
              </a:rPr>
              <a:t>://www.mass.gov/ago/government-resources/open-meeting-law/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sz="2000" dirty="0">
              <a:solidFill>
                <a:srgbClr val="0033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	</a:t>
            </a:r>
            <a:endParaRPr lang="en-US" altLang="en-US" sz="2000" b="1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7401" y="209326"/>
            <a:ext cx="76131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4400" b="1" dirty="0">
                <a:latin typeface="+mj-lt"/>
              </a:rPr>
              <a:t>Additional References</a:t>
            </a:r>
          </a:p>
        </p:txBody>
      </p:sp>
    </p:spTree>
    <p:extLst>
      <p:ext uri="{BB962C8B-B14F-4D97-AF65-F5344CB8AC3E}">
        <p14:creationId xmlns:p14="http://schemas.microsoft.com/office/powerpoint/2010/main" val="3570751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 lnSpcReduction="10000"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dirty="0">
                <a:solidFill>
                  <a:srgbClr val="212121"/>
                </a:solidFill>
                <a:effectLst/>
              </a:rPr>
              <a:t>In the context of the Commission’ charge, primarily </a:t>
            </a:r>
            <a:r>
              <a:rPr lang="en-US" sz="2800" i="1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licensing of foreign-trained medical professionals with the goal of expanding and improving medical services in rural and underserved areas</a:t>
            </a:r>
            <a:r>
              <a:rPr lang="en-US" sz="2800" b="0" i="0" dirty="0">
                <a:solidFill>
                  <a:srgbClr val="212121"/>
                </a:solidFill>
                <a:effectLst/>
              </a:rPr>
              <a:t>, are there specific topics that the Commission members want to highlight as important to discuss?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800" b="0" i="0" dirty="0">
              <a:solidFill>
                <a:srgbClr val="212121"/>
              </a:solidFill>
              <a:effectLst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dirty="0">
                <a:solidFill>
                  <a:srgbClr val="212121"/>
                </a:solidFill>
                <a:effectLst/>
              </a:rPr>
              <a:t>For further discussion: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What are you hoping to achieve?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Who would you like to hear from?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What materials should the Commission review?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What information can Members share?</a:t>
            </a:r>
          </a:p>
          <a:p>
            <a:pPr>
              <a:spcBef>
                <a:spcPts val="0"/>
              </a:spcBef>
            </a:pPr>
            <a:endParaRPr lang="en-US" b="0" i="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8C04A-69D8-4EF7-A8DD-1BE108B63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5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04BE-BFBA-4CBC-88E3-CFA9AFD4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8CACB-671D-4323-BCBA-9500895AF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463040"/>
            <a:ext cx="11329182" cy="4663123"/>
          </a:xfrm>
        </p:spPr>
        <p:txBody>
          <a:bodyPr/>
          <a:lstStyle/>
          <a:p>
            <a:r>
              <a:rPr lang="en-US" dirty="0"/>
              <a:t>Welcome and Introductions </a:t>
            </a:r>
          </a:p>
          <a:p>
            <a:r>
              <a:rPr lang="en-US" dirty="0"/>
              <a:t>Open Meeting Law and Conflict of Interest Policy</a:t>
            </a:r>
          </a:p>
          <a:p>
            <a:r>
              <a:rPr lang="en-US" dirty="0"/>
              <a:t>Overview of Commission’s Charge and Deliverables</a:t>
            </a:r>
          </a:p>
          <a:p>
            <a:pPr lvl="1"/>
            <a:r>
              <a:rPr lang="en-US" dirty="0"/>
              <a:t>Timeline</a:t>
            </a:r>
          </a:p>
          <a:p>
            <a:r>
              <a:rPr lang="en-US" dirty="0"/>
              <a:t>Member Discussion of Commission Expectations</a:t>
            </a:r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Meeting Schedule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845D9-930D-44C4-A8BE-C93D5A492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52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Proposing six meetings on the 3</a:t>
            </a:r>
            <a:r>
              <a:rPr lang="en-US" b="0" i="0" baseline="3000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lang="en-US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Monday of each month:</a:t>
            </a:r>
          </a:p>
          <a:p>
            <a:pPr marL="0" indent="0">
              <a:spcBef>
                <a:spcPts val="0"/>
              </a:spcBef>
              <a:buNone/>
            </a:pPr>
            <a:endParaRPr lang="en-US" b="0" i="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October 18, 2021</a:t>
            </a:r>
          </a:p>
          <a:p>
            <a:pPr>
              <a:spcBef>
                <a:spcPts val="0"/>
              </a:spcBef>
            </a:pPr>
            <a:r>
              <a:rPr lang="en-US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November 15, 2021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212121"/>
                </a:solidFill>
                <a:latin typeface="Calibri" panose="020F0502020204030204" pitchFamily="34" charset="0"/>
              </a:rPr>
              <a:t>December 20, 2021</a:t>
            </a:r>
          </a:p>
          <a:p>
            <a:pPr>
              <a:spcBef>
                <a:spcPts val="0"/>
              </a:spcBef>
            </a:pPr>
            <a:r>
              <a:rPr lang="en-US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January 17, 2022 (MLK)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February 21, 2022 (Presidents’ Day)</a:t>
            </a:r>
          </a:p>
          <a:p>
            <a:pPr>
              <a:spcBef>
                <a:spcPts val="0"/>
              </a:spcBef>
            </a:pPr>
            <a:r>
              <a:rPr lang="en-US" b="0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March 21, 2022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9A92F-7433-4D77-A676-92A8ACB8C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75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8800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E6922-8692-437B-95E2-E7D11F66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3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AF6A-495A-42A5-BEED-A4E80D3E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</a:t>
            </a:r>
            <a:r>
              <a:rPr lang="en-US" sz="4400" dirty="0"/>
              <a:t>Commission 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009F-7451-41D6-BA1A-9EABD2FF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931178"/>
            <a:ext cx="11188505" cy="5194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23CE05-896F-474B-86A1-25FC4692E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16106"/>
              </p:ext>
            </p:extLst>
          </p:nvPr>
        </p:nvGraphicFramePr>
        <p:xfrm>
          <a:off x="503359" y="1297502"/>
          <a:ext cx="10989578" cy="4843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7302">
                  <a:extLst>
                    <a:ext uri="{9D8B030D-6E8A-4147-A177-3AD203B41FA5}">
                      <a16:colId xmlns:a16="http://schemas.microsoft.com/office/drawing/2014/main" val="4096011904"/>
                    </a:ext>
                  </a:extLst>
                </a:gridCol>
                <a:gridCol w="4932276">
                  <a:extLst>
                    <a:ext uri="{9D8B030D-6E8A-4147-A177-3AD203B41FA5}">
                      <a16:colId xmlns:a16="http://schemas.microsoft.com/office/drawing/2014/main" val="935934827"/>
                    </a:ext>
                  </a:extLst>
                </a:gridCol>
              </a:tblGrid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Member Name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0240785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Secretary EOHHS (Chair)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BHPL Director James G. Lavery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1984614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Speaker of the House of Representatives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Representative Jon Santiago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0264122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Senate President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Senator Rebecca Rauch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464293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Senate Minority Leader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Noemi Custodia Lora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5093497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 Minority Leader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Lisa Bennington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6614234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House Chair Joint Comm. on Public Health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Representative Marjorie Decker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8826702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Senate Chair Joint Comm. on Public Health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Laurie Millman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359512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Governor’s Advisory Council for Refugees and Immigrants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Kerby Roberson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1478446"/>
                  </a:ext>
                </a:extLst>
              </a:tr>
              <a:tr h="363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Registration in Medicine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Julian Robinson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(Foreign Trained Medical Graduate)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374484"/>
                  </a:ext>
                </a:extLst>
              </a:tr>
              <a:tr h="363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Registration in Dentistry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Seema Jacob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2029683"/>
                  </a:ext>
                </a:extLst>
              </a:tr>
              <a:tr h="363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Registration in Nursing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Lori Keough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2138018"/>
                  </a:ext>
                </a:extLst>
              </a:tr>
              <a:tr h="363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Registration in Physician Assistants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Dipu Patel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681350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71778-D55A-4A2F-9E76-9C0B404E7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3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AF6A-495A-42A5-BEED-A4E80D3E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009F-7451-41D6-BA1A-9EABD2FF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931178"/>
            <a:ext cx="11188505" cy="5194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23CE05-896F-474B-86A1-25FC4692E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19136"/>
              </p:ext>
            </p:extLst>
          </p:nvPr>
        </p:nvGraphicFramePr>
        <p:xfrm>
          <a:off x="503359" y="1334039"/>
          <a:ext cx="10989578" cy="4977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7302">
                  <a:extLst>
                    <a:ext uri="{9D8B030D-6E8A-4147-A177-3AD203B41FA5}">
                      <a16:colId xmlns:a16="http://schemas.microsoft.com/office/drawing/2014/main" val="4096011904"/>
                    </a:ext>
                  </a:extLst>
                </a:gridCol>
                <a:gridCol w="4932276">
                  <a:extLst>
                    <a:ext uri="{9D8B030D-6E8A-4147-A177-3AD203B41FA5}">
                      <a16:colId xmlns:a16="http://schemas.microsoft.com/office/drawing/2014/main" val="935934827"/>
                    </a:ext>
                  </a:extLst>
                </a:gridCol>
              </a:tblGrid>
              <a:tr h="38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Member Name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0240785"/>
                  </a:ext>
                </a:extLst>
              </a:tr>
              <a:tr h="384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Registration in Allied Health Professions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Randy Jean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6038741"/>
                  </a:ext>
                </a:extLst>
              </a:tr>
              <a:tr h="38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Medical Society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Deeb Salem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1984614"/>
                  </a:ext>
                </a:extLst>
              </a:tr>
              <a:tr h="38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Health &amp; Hospital Association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VACANT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0264122"/>
                  </a:ext>
                </a:extLst>
              </a:tr>
              <a:tr h="38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League of Community Health Centers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Damian Archer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464293"/>
                  </a:ext>
                </a:extLst>
              </a:tr>
              <a:tr h="384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 of Boston Teaching Hospitals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Man Wai Ng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8826702"/>
                  </a:ext>
                </a:extLst>
              </a:tr>
              <a:tr h="384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UMass Medical School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Deborah DeMarco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359512"/>
                  </a:ext>
                </a:extLst>
              </a:tr>
              <a:tr h="6271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Boston Welcome Back Center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Bunker Hill Community College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Allison Cohn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1478446"/>
                  </a:ext>
                </a:extLst>
              </a:tr>
              <a:tr h="4017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Immigrant and Refugee Advocacy Coalition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Amy Grunder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374484"/>
                  </a:ext>
                </a:extLst>
              </a:tr>
              <a:tr h="627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Immigrant and Refugee Advocacy Coalition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Marlin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(licensed physician)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2029683"/>
                  </a:ext>
                </a:extLst>
              </a:tr>
              <a:tr h="6271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Immigrant and Refugee Advocacy Coalition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Elisa Tristan-Cheever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(Foreign-Trained Medical Professional)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2138018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34ABC-8284-4DEE-B010-2B374BC31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8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A7FC-5E3D-4E2F-99DC-4E5379C8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Authority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495AA-83B6-4A8A-9A84-512042444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6" y="1600200"/>
            <a:ext cx="10031506" cy="43299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Outside Section 102 of the FY’20 Budget (Chapter 41 of the acts 2019) establishes a special commission, chaired by the Secretary of Health and Human Services, or her designee, to study and make recommendations </a:t>
            </a:r>
            <a:r>
              <a:rPr lang="en-US" dirty="0">
                <a:effectLst/>
                <a:ea typeface="Times New Roman" panose="02020603050405020304" pitchFamily="18" charset="0"/>
              </a:rPr>
              <a:t>regarding the licensing of foreign-trained medical professionals with the goal of expanding and improving medical services in rural and underserved areas</a:t>
            </a:r>
            <a:r>
              <a:rPr lang="en-US" dirty="0"/>
              <a:t>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B4265-4CF4-4738-AB49-D5EFE2E25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6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638BC-3168-4E36-9F84-FCB3642F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9159-29BB-4D1A-BA9B-B00DE9F9A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05" y="1377862"/>
            <a:ext cx="10791173" cy="4901913"/>
          </a:xfrm>
        </p:spPr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Commission is required by statute to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make recommendations on</a:t>
            </a:r>
            <a:r>
              <a:rPr lang="en-US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914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strategies to integrate foreign-trained medical professionals into rural and underserved areas in need of medical services;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914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state and national licensing regulations that may pose unnecessary barriers to practice for foreign-trained medical professionals;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914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changes to the commonwealth’s licensing requirements;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914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opportunities to advocate for corresponding changes to national licensing requirements; and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914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any other matters pertaining to licensing foreign-trained medical professionals.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89AD8-4D04-4769-AFA9-77638B052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4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A719-7B10-42CF-A5CE-A01AEEDD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Requirements -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6E8F7-0F43-496D-8D41-FFD471FED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294228"/>
            <a:ext cx="10972800" cy="483193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commission may hold hearings and invite testimony from experts and the public to gather information.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commission shall review and identify best practices learned from similar efforts in other states.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commission must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submit a report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containing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its recommendations, including 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Times New Roman" panose="02020603050405020304" pitchFamily="18" charset="0"/>
              </a:rPr>
              <a:t>drafts of proposed legislation to carry out its recommendations; and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guidelines for full and conditional licensing of foreign-trained medical professionals.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report must be filed </a:t>
            </a:r>
            <a:r>
              <a:rPr lang="en-US" sz="2400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with the house and senate clerks and the joint committee on public health no later than April 1, 2022**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dirty="0"/>
              <a:t>	** Extended from July 1, 2021 by chapter 29 of the acts of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5BA7A-D82D-4E5B-8A1E-4EAA3E0CC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033396" y="1471808"/>
            <a:ext cx="7653403" cy="399580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The purpose of OML is transparency in government.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All meetings of a public body must be open to the public.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 public body includes any multi-member board, commission, committee, or subcommittee if established to serve a public purpose. 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A3CBEC9-3421-470A-8847-5F6DEB543E5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322" y="136525"/>
            <a:ext cx="10136118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4400" kern="0" dirty="0">
                <a:solidFill>
                  <a:schemeClr val="tx1"/>
                </a:solidFill>
              </a:rPr>
              <a:t>Open</a:t>
            </a:r>
            <a:r>
              <a:rPr lang="en-US" sz="3600" kern="0" dirty="0">
                <a:solidFill>
                  <a:schemeClr val="tx1"/>
                </a:solidFill>
              </a:rPr>
              <a:t> </a:t>
            </a:r>
            <a:r>
              <a:rPr lang="en-US" sz="4400" kern="0" dirty="0">
                <a:solidFill>
                  <a:schemeClr val="tx1"/>
                </a:solidFill>
              </a:rPr>
              <a:t>Meeting</a:t>
            </a:r>
            <a:r>
              <a:rPr lang="en-US" sz="3600" kern="0" dirty="0">
                <a:solidFill>
                  <a:schemeClr val="tx1"/>
                </a:solidFill>
              </a:rPr>
              <a:t> </a:t>
            </a:r>
            <a:r>
              <a:rPr lang="en-US" sz="4400" kern="0" dirty="0">
                <a:solidFill>
                  <a:schemeClr val="tx1"/>
                </a:solidFill>
              </a:rPr>
              <a:t>Law (OML)</a:t>
            </a:r>
            <a:endParaRPr lang="en-US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5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Slide </a:t>
            </a:r>
            <a:fld id="{90B5BFEE-4FC1-4B05-9AA8-73B44221ADD0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07714" y="1422401"/>
            <a:ext cx="8458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u="sng" dirty="0"/>
              <a:t>meeting</a:t>
            </a:r>
            <a:r>
              <a:rPr lang="en-US" sz="2400" dirty="0"/>
              <a:t> is “a </a:t>
            </a:r>
            <a:r>
              <a:rPr lang="en-US" sz="2400" u="sng" dirty="0"/>
              <a:t>deliberation</a:t>
            </a:r>
            <a:r>
              <a:rPr lang="en-US" sz="2400" dirty="0"/>
              <a:t> by a public body with respect to any matter within the body’s jurisdiction.”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/>
              <a:t>Deliberation</a:t>
            </a:r>
            <a:r>
              <a:rPr lang="en-US" sz="2400" dirty="0"/>
              <a:t> is defined as “an oral or written communication through any medium, including electronic mail, between or among a quorum of a public body on any public business within its jurisdiction.”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Deliberation does not include scheduling or procedural information. 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a quorum of a public body wants to discuss public business within that body’s jurisdiction, they must do so during a properly posted meeting.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i="1" dirty="0"/>
              <a:t>NOTE:  If a public body member sends an email to a quorum of the public body expressing an opinion on any matter that could come before that body, the communication violates the OML, even if no recipient responds. </a:t>
            </a:r>
          </a:p>
          <a:p>
            <a:pPr lvl="1"/>
            <a:r>
              <a:rPr lang="en-US" b="1" i="1" dirty="0"/>
              <a:t> </a:t>
            </a:r>
            <a:endParaRPr lang="en-US" altLang="en-US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1240" y="172468"/>
            <a:ext cx="10072135" cy="8032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4400" kern="0" dirty="0">
                <a:solidFill>
                  <a:schemeClr val="tx1"/>
                </a:solidFill>
              </a:rPr>
              <a:t>Deliberation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5000" y="1422401"/>
            <a:ext cx="8102600" cy="7842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defRPr/>
            </a:pPr>
            <a:endParaRPr lang="en-US" sz="3600" b="1" kern="0" dirty="0"/>
          </a:p>
        </p:txBody>
      </p:sp>
    </p:spTree>
    <p:extLst>
      <p:ext uri="{BB962C8B-B14F-4D97-AF65-F5344CB8AC3E}">
        <p14:creationId xmlns:p14="http://schemas.microsoft.com/office/powerpoint/2010/main" val="7811889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12269</TotalTime>
  <Words>1611</Words>
  <Application>Microsoft Office PowerPoint</Application>
  <PresentationFormat>Widescreen</PresentationFormat>
  <Paragraphs>207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Custom Design</vt:lpstr>
      <vt:lpstr>1_Custom Design</vt:lpstr>
      <vt:lpstr>Special Commission on Licensing of Foreign-Trained Medical Professionals First Meeting September 20, 2020</vt:lpstr>
      <vt:lpstr>Agenda</vt:lpstr>
      <vt:lpstr>Welcome Commission Members</vt:lpstr>
      <vt:lpstr>Welcome </vt:lpstr>
      <vt:lpstr>Statutory Authority </vt:lpstr>
      <vt:lpstr>Statutory Requirements</vt:lpstr>
      <vt:lpstr>Statutory Requirements - Report</vt:lpstr>
      <vt:lpstr>PowerPoint Presentation</vt:lpstr>
      <vt:lpstr>PowerPoint Presentation</vt:lpstr>
      <vt:lpstr>PowerPoint Presentation</vt:lpstr>
      <vt:lpstr>PowerPoint Presentation</vt:lpstr>
      <vt:lpstr>Avoiding OML Violation-Best Practice Recommendations</vt:lpstr>
      <vt:lpstr>Remote Participation</vt:lpstr>
      <vt:lpstr>Public Meetings – Miscellaneous </vt:lpstr>
      <vt:lpstr>Conflict  of Interest Law</vt:lpstr>
      <vt:lpstr>Conflict  of Interest Law</vt:lpstr>
      <vt:lpstr>Conflict of Interest Law-Training Requirements</vt:lpstr>
      <vt:lpstr>PowerPoint Presentation</vt:lpstr>
      <vt:lpstr>Commission Expectations</vt:lpstr>
      <vt:lpstr>Next Steps</vt:lpstr>
      <vt:lpstr>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Nelson, Lauren (DPH)</cp:lastModifiedBy>
  <cp:revision>358</cp:revision>
  <cp:lastPrinted>2020-01-15T13:38:51Z</cp:lastPrinted>
  <dcterms:created xsi:type="dcterms:W3CDTF">2019-01-10T19:26:50Z</dcterms:created>
  <dcterms:modified xsi:type="dcterms:W3CDTF">2021-09-20T20:04:25Z</dcterms:modified>
</cp:coreProperties>
</file>