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7" r:id="rId1"/>
    <p:sldMasterId id="2147483663" r:id="rId2"/>
  </p:sldMasterIdLst>
  <p:notesMasterIdLst>
    <p:notesMasterId r:id="rId24"/>
  </p:notesMasterIdLst>
  <p:handoutMasterIdLst>
    <p:handoutMasterId r:id="rId25"/>
  </p:handoutMasterIdLst>
  <p:sldIdLst>
    <p:sldId id="256" r:id="rId3"/>
    <p:sldId id="270" r:id="rId4"/>
    <p:sldId id="927" r:id="rId5"/>
    <p:sldId id="929" r:id="rId6"/>
    <p:sldId id="271" r:id="rId7"/>
    <p:sldId id="924" r:id="rId8"/>
    <p:sldId id="925" r:id="rId9"/>
    <p:sldId id="803" r:id="rId10"/>
    <p:sldId id="804" r:id="rId11"/>
    <p:sldId id="805" r:id="rId12"/>
    <p:sldId id="935" r:id="rId13"/>
    <p:sldId id="806" r:id="rId14"/>
    <p:sldId id="930" r:id="rId15"/>
    <p:sldId id="931" r:id="rId16"/>
    <p:sldId id="801" r:id="rId17"/>
    <p:sldId id="936" r:id="rId18"/>
    <p:sldId id="802" r:id="rId19"/>
    <p:sldId id="923" r:id="rId20"/>
    <p:sldId id="928" r:id="rId21"/>
    <p:sldId id="933" r:id="rId22"/>
    <p:sldId id="934" r:id="rId23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very, James (DPH)" initials="LJ(" lastIdx="8" clrIdx="0"/>
  <p:cmAuthor id="2" name=" Lauren Nelson" initials="lbn" lastIdx="3" clrIdx="1"/>
  <p:cmAuthor id="3" name=" Kelly Haynes" initials="KMH" lastIdx="2" clrIdx="2"/>
  <p:cmAuthor id="4" name=" " initials=" " lastIdx="2" clrIdx="3"/>
  <p:cmAuthor id="5" name="Callahan, Marita (DPH)" initials="CM(" lastIdx="1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4376BB"/>
    <a:srgbClr val="01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4" autoAdjust="0"/>
    <p:restoredTop sz="94249" autoAdjust="0"/>
  </p:normalViewPr>
  <p:slideViewPr>
    <p:cSldViewPr snapToGrid="0" snapToObjects="1">
      <p:cViewPr varScale="1">
        <p:scale>
          <a:sx n="107" d="100"/>
          <a:sy n="107" d="100"/>
        </p:scale>
        <p:origin x="636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commentAuthors" Target="commentAuthor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0547EB-6566-46D9-B1D2-0AEE24CCD148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430355-801D-4BD7-AF26-2BFCF27B6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0705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5A6C4BF5-E566-BD4E-BF84-8EF979555B2D}" type="datetimeFigureOut">
              <a:rPr lang="en-US" smtClean="0"/>
              <a:t>9/20/2021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34CBBDB-52D0-FE4C-8729-D7393D454E1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3369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CBBDB-52D0-FE4C-8729-D7393D454E10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23097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4CBBDB-52D0-FE4C-8729-D7393D454E10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1883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406400" y="695325"/>
            <a:ext cx="6197600" cy="3487738"/>
          </a:xfrm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xfrm>
            <a:off x="701040" y="4418393"/>
            <a:ext cx="5608320" cy="4182979"/>
          </a:xfrm>
          <a:noFill/>
        </p:spPr>
        <p:txBody>
          <a:bodyPr lIns="93433" tIns="46718" rIns="93433" bIns="46718"/>
          <a:lstStyle/>
          <a:p>
            <a:pPr eaLnBrk="1" hangingPunct="1"/>
            <a:endParaRPr lang="en-US" altLang="en-US" dirty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24580" name="Slide Number Placeholder 3"/>
          <p:cNvSpPr txBox="1">
            <a:spLocks noGrp="1"/>
          </p:cNvSpPr>
          <p:nvPr/>
        </p:nvSpPr>
        <p:spPr bwMode="auto">
          <a:xfrm>
            <a:off x="3970938" y="8828777"/>
            <a:ext cx="3037840" cy="4660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33" tIns="46718" rIns="93433" bIns="46718" anchor="b"/>
          <a:lstStyle/>
          <a:p>
            <a:pPr algn="r" defTabSz="972753" eaLnBrk="1" hangingPunct="1"/>
            <a:fld id="{31608466-B782-45AF-9CDA-27B5D3DFD136}" type="slidenum">
              <a:rPr lang="en-US" altLang="en-US" sz="1200">
                <a:latin typeface="Arial" pitchFamily="34" charset="0"/>
              </a:rPr>
              <a:pPr algn="r" defTabSz="972753" eaLnBrk="1" hangingPunct="1"/>
              <a:t>10</a:t>
            </a:fld>
            <a:endParaRPr lang="en-US" altLang="en-US" sz="1200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38152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406400" y="695325"/>
            <a:ext cx="6197600" cy="3487738"/>
          </a:xfrm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xfrm>
            <a:off x="701040" y="4418393"/>
            <a:ext cx="5608320" cy="4182979"/>
          </a:xfrm>
          <a:noFill/>
        </p:spPr>
        <p:txBody>
          <a:bodyPr lIns="93433" tIns="46718" rIns="93433" bIns="46718"/>
          <a:lstStyle/>
          <a:p>
            <a:pPr eaLnBrk="1" hangingPunct="1"/>
            <a:endParaRPr lang="en-US" altLang="en-US" dirty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24580" name="Slide Number Placeholder 3"/>
          <p:cNvSpPr txBox="1">
            <a:spLocks noGrp="1"/>
          </p:cNvSpPr>
          <p:nvPr/>
        </p:nvSpPr>
        <p:spPr bwMode="auto">
          <a:xfrm>
            <a:off x="3970938" y="8828777"/>
            <a:ext cx="3037840" cy="4660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33" tIns="46718" rIns="93433" bIns="46718" anchor="b"/>
          <a:lstStyle/>
          <a:p>
            <a:pPr algn="r" defTabSz="972753" eaLnBrk="1" hangingPunct="1"/>
            <a:fld id="{31608466-B782-45AF-9CDA-27B5D3DFD136}" type="slidenum">
              <a:rPr lang="en-US" altLang="en-US" sz="1200">
                <a:latin typeface="Arial" pitchFamily="34" charset="0"/>
              </a:rPr>
              <a:pPr algn="r" defTabSz="972753" eaLnBrk="1" hangingPunct="1"/>
              <a:t>11</a:t>
            </a:fld>
            <a:endParaRPr lang="en-US" altLang="en-US" sz="1200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38152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rgbClr val="4376B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85144" y="2130425"/>
            <a:ext cx="8492455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CC38585-9175-5F41-B983-E626A8B41D81}"/>
              </a:ext>
            </a:extLst>
          </p:cNvPr>
          <p:cNvSpPr/>
          <p:nvPr userDrawn="1"/>
        </p:nvSpPr>
        <p:spPr>
          <a:xfrm>
            <a:off x="0" y="0"/>
            <a:ext cx="12192000" cy="977549"/>
          </a:xfrm>
          <a:prstGeom prst="rect">
            <a:avLst/>
          </a:prstGeom>
          <a:solidFill>
            <a:srgbClr val="0133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57BF16A-46A2-2C4D-B679-429BA6325698}"/>
              </a:ext>
            </a:extLst>
          </p:cNvPr>
          <p:cNvSpPr txBox="1"/>
          <p:nvPr userDrawn="1"/>
        </p:nvSpPr>
        <p:spPr>
          <a:xfrm>
            <a:off x="1768625" y="173753"/>
            <a:ext cx="10423375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>
                <a:ln w="12700">
                  <a:solidFill>
                    <a:schemeClr val="tx1"/>
                  </a:solidFill>
                  <a:prstDash val="solid"/>
                </a:ln>
                <a:solidFill>
                  <a:srgbClr val="FFFFFF"/>
                </a:solidFill>
                <a:effectLst/>
                <a:uLnTx/>
                <a:uFillTx/>
              </a:rPr>
              <a:t>  Massachusetts Department of Public Health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9E6C06E-03B8-7949-8144-A02BF1F0C7F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03511" y="0"/>
            <a:ext cx="1185447" cy="2487495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3976753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rgbClr val="4376B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85144" y="2130425"/>
            <a:ext cx="8492455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CC38585-9175-5F41-B983-E626A8B41D81}"/>
              </a:ext>
            </a:extLst>
          </p:cNvPr>
          <p:cNvSpPr/>
          <p:nvPr userDrawn="1"/>
        </p:nvSpPr>
        <p:spPr>
          <a:xfrm>
            <a:off x="0" y="0"/>
            <a:ext cx="12192000" cy="977549"/>
          </a:xfrm>
          <a:prstGeom prst="rect">
            <a:avLst/>
          </a:prstGeom>
          <a:solidFill>
            <a:srgbClr val="0133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57BF16A-46A2-2C4D-B679-429BA6325698}"/>
              </a:ext>
            </a:extLst>
          </p:cNvPr>
          <p:cNvSpPr txBox="1"/>
          <p:nvPr userDrawn="1"/>
        </p:nvSpPr>
        <p:spPr>
          <a:xfrm>
            <a:off x="1768625" y="173753"/>
            <a:ext cx="10423375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>
                <a:ln w="12700">
                  <a:solidFill>
                    <a:schemeClr val="tx1"/>
                  </a:solidFill>
                  <a:prstDash val="solid"/>
                </a:ln>
                <a:solidFill>
                  <a:srgbClr val="FFFFFF"/>
                </a:solidFill>
                <a:effectLst/>
                <a:uLnTx/>
                <a:uFillTx/>
              </a:rPr>
              <a:t>  Massachusetts Department of Public Health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9E6C06E-03B8-7949-8144-A02BF1F0C7F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03511" y="0"/>
            <a:ext cx="1185447" cy="2487495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1627944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AFA3409-650A-E04D-9C6C-C839AFCA4D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56523" y="6492487"/>
            <a:ext cx="27364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EF3A1742-1D21-6E49-B1F6-D58AC8A01F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11133" y="6510528"/>
            <a:ext cx="3816488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>
                <a:solidFill>
                  <a:srgbClr val="464646">
                    <a:lumMod val="40000"/>
                    <a:lumOff val="60000"/>
                  </a:srgbClr>
                </a:solidFill>
              </a:rPr>
              <a:t>Massachusetts Department of Public Health       mass.gov/dph</a:t>
            </a:r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09427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410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5410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AFA3409-650A-E04D-9C6C-C839AFCA4D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56523" y="6492487"/>
            <a:ext cx="27364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9" name="Footer Placeholder 3">
            <a:extLst>
              <a:ext uri="{FF2B5EF4-FFF2-40B4-BE49-F238E27FC236}">
                <a16:creationId xmlns:a16="http://schemas.microsoft.com/office/drawing/2014/main" id="{EF3A1742-1D21-6E49-B1F6-D58AC8A01F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11133" y="6510528"/>
            <a:ext cx="3816488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>
                <a:solidFill>
                  <a:srgbClr val="464646">
                    <a:lumMod val="40000"/>
                    <a:lumOff val="60000"/>
                  </a:srgbClr>
                </a:solidFill>
              </a:rPr>
              <a:t>Massachusetts Department of Public Health       mass.gov/dph</a:t>
            </a:r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95911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3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3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2838" y="1535113"/>
            <a:ext cx="538956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2838" y="2174875"/>
            <a:ext cx="538956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AFA3409-650A-E04D-9C6C-C839AFCA4D9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756523" y="6492487"/>
            <a:ext cx="27364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11" name="Footer Placeholder 3">
            <a:extLst>
              <a:ext uri="{FF2B5EF4-FFF2-40B4-BE49-F238E27FC236}">
                <a16:creationId xmlns:a16="http://schemas.microsoft.com/office/drawing/2014/main" id="{EF3A1742-1D21-6E49-B1F6-D58AC8A01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11133" y="6510528"/>
            <a:ext cx="3816488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>
                <a:solidFill>
                  <a:srgbClr val="464646">
                    <a:lumMod val="40000"/>
                    <a:lumOff val="60000"/>
                  </a:srgbClr>
                </a:solidFill>
              </a:rPr>
              <a:t>Massachusetts Department of Public Health       mass.gov/dph</a:t>
            </a:r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0445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AF37ED-E52C-D04B-BD70-B183C03E603D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1371600"/>
            <a:ext cx="5181600" cy="475488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BF9CA7-3F15-9446-8EB4-C69A47791146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200" y="1371600"/>
            <a:ext cx="5181600" cy="475488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E6C81A7-EF54-644A-A3A3-A900741EE329}"/>
              </a:ext>
            </a:extLst>
          </p:cNvPr>
          <p:cNvSpPr/>
          <p:nvPr userDrawn="1"/>
        </p:nvSpPr>
        <p:spPr>
          <a:xfrm>
            <a:off x="0" y="6510528"/>
            <a:ext cx="12192000" cy="347472"/>
          </a:xfrm>
          <a:prstGeom prst="rect">
            <a:avLst/>
          </a:prstGeom>
          <a:solidFill>
            <a:srgbClr val="2A3C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93944A5-DA90-DB40-BCC8-0A6C4A82F0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56523" y="6492487"/>
            <a:ext cx="27364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10" name="Footer Placeholder 3">
            <a:extLst>
              <a:ext uri="{FF2B5EF4-FFF2-40B4-BE49-F238E27FC236}">
                <a16:creationId xmlns:a16="http://schemas.microsoft.com/office/drawing/2014/main" id="{0DFBDE89-FFE1-E340-9D69-8210BFC18A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11133" y="6510528"/>
            <a:ext cx="3816488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>
                <a:solidFill>
                  <a:srgbClr val="464646">
                    <a:lumMod val="40000"/>
                    <a:lumOff val="60000"/>
                  </a:srgbClr>
                </a:solidFill>
              </a:rPr>
              <a:t>Massachusetts Department of Public Health       mass.gov/dph</a:t>
            </a:r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C11C5B4-7BBB-FC41-86C0-AAB198118171}"/>
              </a:ext>
            </a:extLst>
          </p:cNvPr>
          <p:cNvSpPr/>
          <p:nvPr userDrawn="1"/>
        </p:nvSpPr>
        <p:spPr>
          <a:xfrm>
            <a:off x="0" y="0"/>
            <a:ext cx="12192000" cy="977549"/>
          </a:xfrm>
          <a:prstGeom prst="rect">
            <a:avLst/>
          </a:prstGeom>
          <a:solidFill>
            <a:srgbClr val="4376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6E2F905-B39E-504D-8E43-B107523010D3}"/>
              </a:ext>
            </a:extLst>
          </p:cNvPr>
          <p:cNvSpPr txBox="1"/>
          <p:nvPr userDrawn="1"/>
        </p:nvSpPr>
        <p:spPr>
          <a:xfrm>
            <a:off x="721895" y="293879"/>
            <a:ext cx="70866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cs typeface="Arial" charset="0"/>
              </a:rPr>
              <a:t>Title of Slide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46492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1A8284-67CC-404B-90F5-554DCBF913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097280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90A712-FBB8-5B49-9A19-7524CF76EC3A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8" y="1920238"/>
            <a:ext cx="5157787" cy="4297680"/>
          </a:xfrm>
          <a:prstGeom prst="rect">
            <a:avLst/>
          </a:prstGeom>
        </p:spPr>
        <p:txBody>
          <a:bodyPr/>
          <a:lstStyle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855752-6A74-934C-B334-F2DD6B79DA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097280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51ED7E2-1F15-7C46-9001-20B2F8A00C5A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172200" y="1920238"/>
            <a:ext cx="5183188" cy="429768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99027F3-96A1-F54F-89E8-F47E6B10DE1B}"/>
              </a:ext>
            </a:extLst>
          </p:cNvPr>
          <p:cNvSpPr/>
          <p:nvPr userDrawn="1"/>
        </p:nvSpPr>
        <p:spPr>
          <a:xfrm>
            <a:off x="0" y="0"/>
            <a:ext cx="12192000" cy="977549"/>
          </a:xfrm>
          <a:prstGeom prst="rect">
            <a:avLst/>
          </a:prstGeom>
          <a:solidFill>
            <a:srgbClr val="4376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DF137F5-2097-674B-B3F7-F6DD317C147C}"/>
              </a:ext>
            </a:extLst>
          </p:cNvPr>
          <p:cNvSpPr txBox="1"/>
          <p:nvPr userDrawn="1"/>
        </p:nvSpPr>
        <p:spPr>
          <a:xfrm>
            <a:off x="721895" y="293879"/>
            <a:ext cx="70866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cs typeface="Arial" charset="0"/>
              </a:rPr>
              <a:t>Title of Slide</a:t>
            </a:r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7CFBF09-BBCF-454C-91A3-1D89A60FA302}"/>
              </a:ext>
            </a:extLst>
          </p:cNvPr>
          <p:cNvSpPr/>
          <p:nvPr userDrawn="1"/>
        </p:nvSpPr>
        <p:spPr>
          <a:xfrm>
            <a:off x="0" y="6510528"/>
            <a:ext cx="12192000" cy="347472"/>
          </a:xfrm>
          <a:prstGeom prst="rect">
            <a:avLst/>
          </a:prstGeom>
          <a:solidFill>
            <a:srgbClr val="2A3C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EEF3B907-07EC-464A-9168-21644716BCF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756523" y="6492487"/>
            <a:ext cx="27364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14" name="Footer Placeholder 3">
            <a:extLst>
              <a:ext uri="{FF2B5EF4-FFF2-40B4-BE49-F238E27FC236}">
                <a16:creationId xmlns:a16="http://schemas.microsoft.com/office/drawing/2014/main" id="{1561A3A6-AA0A-054F-AD42-397A9574A9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11133" y="6510528"/>
            <a:ext cx="3816488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>
                <a:solidFill>
                  <a:srgbClr val="464646">
                    <a:lumMod val="40000"/>
                    <a:lumOff val="60000"/>
                  </a:srgbClr>
                </a:solidFill>
              </a:rPr>
              <a:t>Massachusetts Department of Public Health       mass.gov/dph</a:t>
            </a:r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02506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101E840A-BCBE-4B40-B158-B16879D32C9F}"/>
              </a:ext>
            </a:extLst>
          </p:cNvPr>
          <p:cNvSpPr/>
          <p:nvPr userDrawn="1"/>
        </p:nvSpPr>
        <p:spPr>
          <a:xfrm>
            <a:off x="0" y="0"/>
            <a:ext cx="12192000" cy="977549"/>
          </a:xfrm>
          <a:prstGeom prst="rect">
            <a:avLst/>
          </a:prstGeom>
          <a:solidFill>
            <a:srgbClr val="4376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63E049E-FD56-F54C-8BAD-BC944A51238B}"/>
              </a:ext>
            </a:extLst>
          </p:cNvPr>
          <p:cNvSpPr txBox="1"/>
          <p:nvPr userDrawn="1"/>
        </p:nvSpPr>
        <p:spPr>
          <a:xfrm>
            <a:off x="721895" y="159655"/>
            <a:ext cx="7086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charset="0"/>
              </a:rPr>
              <a:t>Connect with DPH</a:t>
            </a:r>
            <a:endParaRPr lang="en-US" sz="2000" dirty="0">
              <a:latin typeface="+mn-lt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BB607E6-0B1F-BB4A-9794-46A0CA431F4F}"/>
              </a:ext>
            </a:extLst>
          </p:cNvPr>
          <p:cNvSpPr/>
          <p:nvPr userDrawn="1"/>
        </p:nvSpPr>
        <p:spPr>
          <a:xfrm>
            <a:off x="0" y="6510528"/>
            <a:ext cx="12192000" cy="347472"/>
          </a:xfrm>
          <a:prstGeom prst="rect">
            <a:avLst/>
          </a:prstGeom>
          <a:solidFill>
            <a:srgbClr val="2A3C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AFA3409-650A-E04D-9C6C-C839AFCA4D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56523" y="6492487"/>
            <a:ext cx="27364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11" name="Footer Placeholder 3">
            <a:extLst>
              <a:ext uri="{FF2B5EF4-FFF2-40B4-BE49-F238E27FC236}">
                <a16:creationId xmlns:a16="http://schemas.microsoft.com/office/drawing/2014/main" id="{EF3A1742-1D21-6E49-B1F6-D58AC8A01F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11133" y="6510528"/>
            <a:ext cx="3816488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>
                <a:solidFill>
                  <a:srgbClr val="464646">
                    <a:lumMod val="40000"/>
                    <a:lumOff val="60000"/>
                  </a:srgbClr>
                </a:solidFill>
              </a:rPr>
              <a:t>Massachusetts Department of Public Health       mass.gov/dph</a:t>
            </a:r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pic>
        <p:nvPicPr>
          <p:cNvPr id="13" name="Picture 2" descr="C:\Users\ABCohen\AppData\Local\Microsoft\Windows\Temporary Internet Files\Content.IE5\43RR80EE\Twitter_bird_logo_2012.svg[1].png">
            <a:extLst>
              <a:ext uri="{FF2B5EF4-FFF2-40B4-BE49-F238E27FC236}">
                <a16:creationId xmlns:a16="http://schemas.microsoft.com/office/drawing/2014/main" id="{4F6B478E-A7A8-1F4E-B422-5CB6507546E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2281" y="1353768"/>
            <a:ext cx="843195" cy="685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3" descr="C:\Users\ABCohen\AppData\Local\Microsoft\Windows\Temporary Internet Files\Content.IE5\75V1FWE6\LinkedIn_logo_initials[1].png">
            <a:extLst>
              <a:ext uri="{FF2B5EF4-FFF2-40B4-BE49-F238E27FC236}">
                <a16:creationId xmlns:a16="http://schemas.microsoft.com/office/drawing/2014/main" id="{655629D2-47C3-9740-AF5E-F6DEC31BCCD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5402" y="2423785"/>
            <a:ext cx="8382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8F5FDECC-88AB-4247-9773-F39572AE3242}"/>
              </a:ext>
            </a:extLst>
          </p:cNvPr>
          <p:cNvSpPr/>
          <p:nvPr userDrawn="1"/>
        </p:nvSpPr>
        <p:spPr>
          <a:xfrm>
            <a:off x="2423322" y="1401896"/>
            <a:ext cx="9220201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dirty="0"/>
              <a:t>@</a:t>
            </a:r>
            <a:r>
              <a:rPr lang="en-US" sz="3600" dirty="0" err="1"/>
              <a:t>MassDPH</a:t>
            </a:r>
            <a:endParaRPr lang="en-US" sz="3600" dirty="0"/>
          </a:p>
          <a:p>
            <a:pPr fontAlgn="base"/>
            <a:endParaRPr lang="en-US" sz="3600" dirty="0"/>
          </a:p>
          <a:p>
            <a:pPr fontAlgn="base"/>
            <a:r>
              <a:rPr lang="en-US" sz="3600" dirty="0"/>
              <a:t>Massachusetts Department of Public Health</a:t>
            </a:r>
          </a:p>
          <a:p>
            <a:pPr fontAlgn="base"/>
            <a:endParaRPr lang="en-US" sz="3600" dirty="0"/>
          </a:p>
          <a:p>
            <a:pPr fontAlgn="base"/>
            <a:r>
              <a:rPr lang="en-US" sz="3600" dirty="0"/>
              <a:t>DPH blog</a:t>
            </a:r>
          </a:p>
          <a:p>
            <a:pPr fontAlgn="base"/>
            <a:r>
              <a:rPr lang="en-US" sz="2800" dirty="0"/>
              <a:t>https://blog.mass.gov/publichealth</a:t>
            </a:r>
          </a:p>
          <a:p>
            <a:pPr fontAlgn="base"/>
            <a:endParaRPr lang="en-US" sz="3600" dirty="0"/>
          </a:p>
          <a:p>
            <a:pPr fontAlgn="base"/>
            <a:r>
              <a:rPr lang="en-US" sz="3600" dirty="0"/>
              <a:t>www.mass.gov/dph</a:t>
            </a:r>
          </a:p>
        </p:txBody>
      </p:sp>
      <p:pic>
        <p:nvPicPr>
          <p:cNvPr id="16" name="Picture 4" descr="C:\Users\ABCohen\AppData\Local\Microsoft\Windows\Temporary Internet Files\Content.Outlook\L5IST9YM\DPHLogo_Blue.png">
            <a:extLst>
              <a:ext uri="{FF2B5EF4-FFF2-40B4-BE49-F238E27FC236}">
                <a16:creationId xmlns:a16="http://schemas.microsoft.com/office/drawing/2014/main" id="{375142A8-4983-3D49-94CC-CD7FE0DAAEF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9648" y="4887039"/>
            <a:ext cx="1200149" cy="12001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AB39DE3C-CDCC-724A-BB9E-78CAF2E049E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648" y="3597197"/>
            <a:ext cx="1129705" cy="1129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47158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bg>
      <p:bgPr>
        <a:solidFill>
          <a:srgbClr val="4376B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4CC38585-9175-5F41-B983-E626A8B41D81}"/>
              </a:ext>
            </a:extLst>
          </p:cNvPr>
          <p:cNvSpPr/>
          <p:nvPr userDrawn="1"/>
        </p:nvSpPr>
        <p:spPr>
          <a:xfrm>
            <a:off x="0" y="0"/>
            <a:ext cx="12192000" cy="977549"/>
          </a:xfrm>
          <a:prstGeom prst="rect">
            <a:avLst/>
          </a:prstGeom>
          <a:solidFill>
            <a:srgbClr val="0133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itle 2">
            <a:extLst>
              <a:ext uri="{FF2B5EF4-FFF2-40B4-BE49-F238E27FC236}">
                <a16:creationId xmlns:a16="http://schemas.microsoft.com/office/drawing/2014/main" id="{C0A2F920-3F11-AE49-8B23-113E3DB9044E}"/>
              </a:ext>
            </a:extLst>
          </p:cNvPr>
          <p:cNvSpPr txBox="1">
            <a:spLocks/>
          </p:cNvSpPr>
          <p:nvPr userDrawn="1"/>
        </p:nvSpPr>
        <p:spPr>
          <a:xfrm>
            <a:off x="2142581" y="1725492"/>
            <a:ext cx="8153399" cy="76200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000" b="1" i="0" kern="1200" cap="all" baseline="0">
                <a:solidFill>
                  <a:srgbClr val="1C2632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  <a:cs typeface="Arial" charset="0"/>
              </a:rPr>
              <a:t>Thank You!</a:t>
            </a:r>
          </a:p>
        </p:txBody>
      </p:sp>
      <p:sp>
        <p:nvSpPr>
          <p:cNvPr id="18" name="Right Arrow 17">
            <a:extLst>
              <a:ext uri="{FF2B5EF4-FFF2-40B4-BE49-F238E27FC236}">
                <a16:creationId xmlns:a16="http://schemas.microsoft.com/office/drawing/2014/main" id="{046DACA1-5854-FE4E-B523-7C1C85892163}"/>
              </a:ext>
            </a:extLst>
          </p:cNvPr>
          <p:cNvSpPr/>
          <p:nvPr userDrawn="1"/>
        </p:nvSpPr>
        <p:spPr>
          <a:xfrm>
            <a:off x="-1707848" y="791678"/>
            <a:ext cx="193646" cy="168613"/>
          </a:xfrm>
          <a:prstGeom prst="rightArrow">
            <a:avLst/>
          </a:prstGeom>
          <a:solidFill>
            <a:sysClr val="windowText" lastClr="00000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57BF16A-46A2-2C4D-B679-429BA6325698}"/>
              </a:ext>
            </a:extLst>
          </p:cNvPr>
          <p:cNvSpPr txBox="1"/>
          <p:nvPr userDrawn="1"/>
        </p:nvSpPr>
        <p:spPr>
          <a:xfrm>
            <a:off x="1768625" y="173753"/>
            <a:ext cx="10423375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>
                <a:ln w="12700">
                  <a:solidFill>
                    <a:schemeClr val="tx1"/>
                  </a:solidFill>
                  <a:prstDash val="solid"/>
                </a:ln>
                <a:solidFill>
                  <a:srgbClr val="FFFFFF"/>
                </a:solidFill>
                <a:effectLst/>
                <a:uLnTx/>
                <a:uFillTx/>
              </a:rPr>
              <a:t>  Massachusetts Department of Public Health</a:t>
            </a: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B9E6C06E-03B8-7949-8144-A02BF1F0C7F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03511" y="0"/>
            <a:ext cx="1185447" cy="2487495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0" name="Subtitle 3">
            <a:extLst>
              <a:ext uri="{FF2B5EF4-FFF2-40B4-BE49-F238E27FC236}">
                <a16:creationId xmlns:a16="http://schemas.microsoft.com/office/drawing/2014/main" id="{73BCFC28-B021-C74C-B60E-3525D726A156}"/>
              </a:ext>
            </a:extLst>
          </p:cNvPr>
          <p:cNvSpPr txBox="1">
            <a:spLocks/>
          </p:cNvSpPr>
          <p:nvPr userDrawn="1"/>
        </p:nvSpPr>
        <p:spPr>
          <a:xfrm>
            <a:off x="4199980" y="3581406"/>
            <a:ext cx="4038601" cy="84455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rgbClr val="CB1F54"/>
              </a:buClr>
              <a:buFont typeface="Arial"/>
              <a:buNone/>
              <a:defRPr sz="2400" b="0" i="0" kern="1200" baseline="0">
                <a:solidFill>
                  <a:schemeClr val="bg1"/>
                </a:solidFill>
                <a:latin typeface="+mn-lt"/>
                <a:ea typeface="Arial" charset="0"/>
                <a:cs typeface="Arial" charset="0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rgbClr val="CB1F54"/>
              </a:buClr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rgbClr val="CB1F54"/>
              </a:buClr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rgbClr val="CB1F54"/>
              </a:buClr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B1F54"/>
              </a:buClr>
              <a:buFont typeface="Arial"/>
              <a:buNone/>
              <a:defRPr sz="1600" kern="1200">
                <a:solidFill>
                  <a:srgbClr val="1C2632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CB1F54"/>
              </a:buClr>
              <a:buSzTx/>
              <a:buFont typeface="Arial"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cs typeface="Arial" charset="0"/>
              </a:rPr>
              <a:t>Name of Presenter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CB1F54"/>
              </a:buClr>
              <a:buSzTx/>
              <a:buFont typeface="Arial"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cs typeface="Arial" charset="0"/>
              </a:rPr>
              <a:t>first.last@state.ma.us</a:t>
            </a:r>
            <a:endParaRPr kumimoji="0" lang="en-US" altLang="en-US" sz="2400" b="0" i="0" u="none" strike="noStrike" kern="120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5074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AFA3409-650A-E04D-9C6C-C839AFCA4D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56523" y="6492487"/>
            <a:ext cx="27364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EF3A1742-1D21-6E49-B1F6-D58AC8A01F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11133" y="6510528"/>
            <a:ext cx="3816488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Massachusetts Department of Public Health       mass.gov/dph</a:t>
            </a:r>
          </a:p>
        </p:txBody>
      </p:sp>
    </p:spTree>
    <p:extLst>
      <p:ext uri="{BB962C8B-B14F-4D97-AF65-F5344CB8AC3E}">
        <p14:creationId xmlns:p14="http://schemas.microsoft.com/office/powerpoint/2010/main" val="3112991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410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5410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AFA3409-650A-E04D-9C6C-C839AFCA4D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56523" y="6492487"/>
            <a:ext cx="27364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9" name="Footer Placeholder 3">
            <a:extLst>
              <a:ext uri="{FF2B5EF4-FFF2-40B4-BE49-F238E27FC236}">
                <a16:creationId xmlns:a16="http://schemas.microsoft.com/office/drawing/2014/main" id="{EF3A1742-1D21-6E49-B1F6-D58AC8A01F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11133" y="6510528"/>
            <a:ext cx="3816488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Massachusetts Department of Public Health       mass.gov/dph</a:t>
            </a:r>
          </a:p>
        </p:txBody>
      </p:sp>
    </p:spTree>
    <p:extLst>
      <p:ext uri="{BB962C8B-B14F-4D97-AF65-F5344CB8AC3E}">
        <p14:creationId xmlns:p14="http://schemas.microsoft.com/office/powerpoint/2010/main" val="2945705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3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3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2838" y="1535113"/>
            <a:ext cx="538956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2838" y="2174875"/>
            <a:ext cx="538956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AFA3409-650A-E04D-9C6C-C839AFCA4D9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756523" y="6492487"/>
            <a:ext cx="27364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11" name="Footer Placeholder 3">
            <a:extLst>
              <a:ext uri="{FF2B5EF4-FFF2-40B4-BE49-F238E27FC236}">
                <a16:creationId xmlns:a16="http://schemas.microsoft.com/office/drawing/2014/main" id="{EF3A1742-1D21-6E49-B1F6-D58AC8A01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11133" y="6510528"/>
            <a:ext cx="3816488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Massachusetts Department of Public Health       mass.gov/dph</a:t>
            </a:r>
          </a:p>
        </p:txBody>
      </p:sp>
    </p:spTree>
    <p:extLst>
      <p:ext uri="{BB962C8B-B14F-4D97-AF65-F5344CB8AC3E}">
        <p14:creationId xmlns:p14="http://schemas.microsoft.com/office/powerpoint/2010/main" val="3435531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AF37ED-E52C-D04B-BD70-B183C03E603D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1371600"/>
            <a:ext cx="5181600" cy="475488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BF9CA7-3F15-9446-8EB4-C69A47791146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200" y="1371600"/>
            <a:ext cx="5181600" cy="475488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E6C81A7-EF54-644A-A3A3-A900741EE329}"/>
              </a:ext>
            </a:extLst>
          </p:cNvPr>
          <p:cNvSpPr/>
          <p:nvPr userDrawn="1"/>
        </p:nvSpPr>
        <p:spPr>
          <a:xfrm>
            <a:off x="0" y="6510528"/>
            <a:ext cx="12192000" cy="347472"/>
          </a:xfrm>
          <a:prstGeom prst="rect">
            <a:avLst/>
          </a:prstGeom>
          <a:solidFill>
            <a:srgbClr val="2A3C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93944A5-DA90-DB40-BCC8-0A6C4A82F0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56523" y="6492487"/>
            <a:ext cx="27364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10" name="Footer Placeholder 3">
            <a:extLst>
              <a:ext uri="{FF2B5EF4-FFF2-40B4-BE49-F238E27FC236}">
                <a16:creationId xmlns:a16="http://schemas.microsoft.com/office/drawing/2014/main" id="{0DFBDE89-FFE1-E340-9D69-8210BFC18A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11133" y="6510528"/>
            <a:ext cx="3816488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Massachusetts Department of Public Health       mass.gov/dph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C11C5B4-7BBB-FC41-86C0-AAB198118171}"/>
              </a:ext>
            </a:extLst>
          </p:cNvPr>
          <p:cNvSpPr/>
          <p:nvPr userDrawn="1"/>
        </p:nvSpPr>
        <p:spPr>
          <a:xfrm>
            <a:off x="0" y="0"/>
            <a:ext cx="12192000" cy="977549"/>
          </a:xfrm>
          <a:prstGeom prst="rect">
            <a:avLst/>
          </a:prstGeom>
          <a:solidFill>
            <a:srgbClr val="4376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6E2F905-B39E-504D-8E43-B107523010D3}"/>
              </a:ext>
            </a:extLst>
          </p:cNvPr>
          <p:cNvSpPr txBox="1"/>
          <p:nvPr userDrawn="1"/>
        </p:nvSpPr>
        <p:spPr>
          <a:xfrm>
            <a:off x="721895" y="293879"/>
            <a:ext cx="70866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cs typeface="Arial" charset="0"/>
              </a:rPr>
              <a:t>Title of Slide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8322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1A8284-67CC-404B-90F5-554DCBF913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097280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90A712-FBB8-5B49-9A19-7524CF76EC3A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8" y="1920238"/>
            <a:ext cx="5157787" cy="4297680"/>
          </a:xfrm>
          <a:prstGeom prst="rect">
            <a:avLst/>
          </a:prstGeom>
        </p:spPr>
        <p:txBody>
          <a:bodyPr/>
          <a:lstStyle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855752-6A74-934C-B334-F2DD6B79DA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097280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51ED7E2-1F15-7C46-9001-20B2F8A00C5A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172200" y="1920238"/>
            <a:ext cx="5183188" cy="429768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99027F3-96A1-F54F-89E8-F47E6B10DE1B}"/>
              </a:ext>
            </a:extLst>
          </p:cNvPr>
          <p:cNvSpPr/>
          <p:nvPr userDrawn="1"/>
        </p:nvSpPr>
        <p:spPr>
          <a:xfrm>
            <a:off x="0" y="0"/>
            <a:ext cx="12192000" cy="977549"/>
          </a:xfrm>
          <a:prstGeom prst="rect">
            <a:avLst/>
          </a:prstGeom>
          <a:solidFill>
            <a:srgbClr val="4376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DF137F5-2097-674B-B3F7-F6DD317C147C}"/>
              </a:ext>
            </a:extLst>
          </p:cNvPr>
          <p:cNvSpPr txBox="1"/>
          <p:nvPr userDrawn="1"/>
        </p:nvSpPr>
        <p:spPr>
          <a:xfrm>
            <a:off x="721895" y="293879"/>
            <a:ext cx="70866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cs typeface="Arial" charset="0"/>
              </a:rPr>
              <a:t>Title of Slide</a:t>
            </a:r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7CFBF09-BBCF-454C-91A3-1D89A60FA302}"/>
              </a:ext>
            </a:extLst>
          </p:cNvPr>
          <p:cNvSpPr/>
          <p:nvPr userDrawn="1"/>
        </p:nvSpPr>
        <p:spPr>
          <a:xfrm>
            <a:off x="0" y="6510528"/>
            <a:ext cx="12192000" cy="347472"/>
          </a:xfrm>
          <a:prstGeom prst="rect">
            <a:avLst/>
          </a:prstGeom>
          <a:solidFill>
            <a:srgbClr val="2A3C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EEF3B907-07EC-464A-9168-21644716BCF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756523" y="6492487"/>
            <a:ext cx="27364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14" name="Footer Placeholder 3">
            <a:extLst>
              <a:ext uri="{FF2B5EF4-FFF2-40B4-BE49-F238E27FC236}">
                <a16:creationId xmlns:a16="http://schemas.microsoft.com/office/drawing/2014/main" id="{1561A3A6-AA0A-054F-AD42-397A9574A9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11133" y="6510528"/>
            <a:ext cx="3816488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Massachusetts Department of Public Health       mass.gov/dph</a:t>
            </a:r>
          </a:p>
        </p:txBody>
      </p:sp>
    </p:spTree>
    <p:extLst>
      <p:ext uri="{BB962C8B-B14F-4D97-AF65-F5344CB8AC3E}">
        <p14:creationId xmlns:p14="http://schemas.microsoft.com/office/powerpoint/2010/main" val="1663658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101E840A-BCBE-4B40-B158-B16879D32C9F}"/>
              </a:ext>
            </a:extLst>
          </p:cNvPr>
          <p:cNvSpPr/>
          <p:nvPr userDrawn="1"/>
        </p:nvSpPr>
        <p:spPr>
          <a:xfrm>
            <a:off x="0" y="0"/>
            <a:ext cx="12192000" cy="977549"/>
          </a:xfrm>
          <a:prstGeom prst="rect">
            <a:avLst/>
          </a:prstGeom>
          <a:solidFill>
            <a:srgbClr val="4376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63E049E-FD56-F54C-8BAD-BC944A51238B}"/>
              </a:ext>
            </a:extLst>
          </p:cNvPr>
          <p:cNvSpPr txBox="1"/>
          <p:nvPr userDrawn="1"/>
        </p:nvSpPr>
        <p:spPr>
          <a:xfrm>
            <a:off x="721895" y="159655"/>
            <a:ext cx="7086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charset="0"/>
              </a:rPr>
              <a:t>Connect with DPH</a:t>
            </a:r>
            <a:endParaRPr lang="en-US" sz="2000" dirty="0">
              <a:latin typeface="+mn-lt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BB607E6-0B1F-BB4A-9794-46A0CA431F4F}"/>
              </a:ext>
            </a:extLst>
          </p:cNvPr>
          <p:cNvSpPr/>
          <p:nvPr userDrawn="1"/>
        </p:nvSpPr>
        <p:spPr>
          <a:xfrm>
            <a:off x="0" y="6510528"/>
            <a:ext cx="12192000" cy="347472"/>
          </a:xfrm>
          <a:prstGeom prst="rect">
            <a:avLst/>
          </a:prstGeom>
          <a:solidFill>
            <a:srgbClr val="2A3C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AFA3409-650A-E04D-9C6C-C839AFCA4D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56523" y="6492487"/>
            <a:ext cx="27364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11" name="Footer Placeholder 3">
            <a:extLst>
              <a:ext uri="{FF2B5EF4-FFF2-40B4-BE49-F238E27FC236}">
                <a16:creationId xmlns:a16="http://schemas.microsoft.com/office/drawing/2014/main" id="{EF3A1742-1D21-6E49-B1F6-D58AC8A01F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11133" y="6510528"/>
            <a:ext cx="3816488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Massachusetts Department of Public Health       mass.gov/dph</a:t>
            </a:r>
          </a:p>
        </p:txBody>
      </p:sp>
      <p:pic>
        <p:nvPicPr>
          <p:cNvPr id="13" name="Picture 2" descr="C:\Users\ABCohen\AppData\Local\Microsoft\Windows\Temporary Internet Files\Content.IE5\43RR80EE\Twitter_bird_logo_2012.svg[1].png">
            <a:extLst>
              <a:ext uri="{FF2B5EF4-FFF2-40B4-BE49-F238E27FC236}">
                <a16:creationId xmlns:a16="http://schemas.microsoft.com/office/drawing/2014/main" id="{4F6B478E-A7A8-1F4E-B422-5CB6507546E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2281" y="1353768"/>
            <a:ext cx="843195" cy="685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3" descr="C:\Users\ABCohen\AppData\Local\Microsoft\Windows\Temporary Internet Files\Content.IE5\75V1FWE6\LinkedIn_logo_initials[1].png">
            <a:extLst>
              <a:ext uri="{FF2B5EF4-FFF2-40B4-BE49-F238E27FC236}">
                <a16:creationId xmlns:a16="http://schemas.microsoft.com/office/drawing/2014/main" id="{655629D2-47C3-9740-AF5E-F6DEC31BCCD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5402" y="2423785"/>
            <a:ext cx="8382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8F5FDECC-88AB-4247-9773-F39572AE3242}"/>
              </a:ext>
            </a:extLst>
          </p:cNvPr>
          <p:cNvSpPr/>
          <p:nvPr userDrawn="1"/>
        </p:nvSpPr>
        <p:spPr>
          <a:xfrm>
            <a:off x="2423322" y="1401896"/>
            <a:ext cx="9220201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dirty="0"/>
              <a:t>@MassDPH</a:t>
            </a:r>
          </a:p>
          <a:p>
            <a:pPr fontAlgn="base"/>
            <a:endParaRPr lang="en-US" sz="3600" dirty="0"/>
          </a:p>
          <a:p>
            <a:pPr fontAlgn="base"/>
            <a:r>
              <a:rPr lang="en-US" sz="3600" dirty="0"/>
              <a:t>Massachusetts Department of Public Health</a:t>
            </a:r>
          </a:p>
          <a:p>
            <a:pPr fontAlgn="base"/>
            <a:endParaRPr lang="en-US" sz="3600" dirty="0"/>
          </a:p>
          <a:p>
            <a:pPr fontAlgn="base"/>
            <a:r>
              <a:rPr lang="en-US" sz="3600" dirty="0"/>
              <a:t>DPH blog</a:t>
            </a:r>
          </a:p>
          <a:p>
            <a:pPr fontAlgn="base"/>
            <a:r>
              <a:rPr lang="en-US" sz="2800" dirty="0"/>
              <a:t>https://blog.mass.gov/publichealth</a:t>
            </a:r>
          </a:p>
          <a:p>
            <a:pPr fontAlgn="base"/>
            <a:endParaRPr lang="en-US" sz="3600" dirty="0"/>
          </a:p>
          <a:p>
            <a:pPr fontAlgn="base"/>
            <a:r>
              <a:rPr lang="en-US" sz="3600" dirty="0"/>
              <a:t>www.mass.gov/dph</a:t>
            </a:r>
          </a:p>
        </p:txBody>
      </p:sp>
      <p:pic>
        <p:nvPicPr>
          <p:cNvPr id="16" name="Picture 4" descr="C:\Users\ABCohen\AppData\Local\Microsoft\Windows\Temporary Internet Files\Content.Outlook\L5IST9YM\DPHLogo_Blue.png">
            <a:extLst>
              <a:ext uri="{FF2B5EF4-FFF2-40B4-BE49-F238E27FC236}">
                <a16:creationId xmlns:a16="http://schemas.microsoft.com/office/drawing/2014/main" id="{375142A8-4983-3D49-94CC-CD7FE0DAAEF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9648" y="4887039"/>
            <a:ext cx="1200149" cy="12001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AB39DE3C-CDCC-724A-BB9E-78CAF2E049E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648" y="3597197"/>
            <a:ext cx="1129705" cy="1129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803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bg>
      <p:bgPr>
        <a:solidFill>
          <a:srgbClr val="4376B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4CC38585-9175-5F41-B983-E626A8B41D81}"/>
              </a:ext>
            </a:extLst>
          </p:cNvPr>
          <p:cNvSpPr/>
          <p:nvPr userDrawn="1"/>
        </p:nvSpPr>
        <p:spPr>
          <a:xfrm>
            <a:off x="0" y="0"/>
            <a:ext cx="12192000" cy="977549"/>
          </a:xfrm>
          <a:prstGeom prst="rect">
            <a:avLst/>
          </a:prstGeom>
          <a:solidFill>
            <a:srgbClr val="0133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Title 2">
            <a:extLst>
              <a:ext uri="{FF2B5EF4-FFF2-40B4-BE49-F238E27FC236}">
                <a16:creationId xmlns:a16="http://schemas.microsoft.com/office/drawing/2014/main" id="{C0A2F920-3F11-AE49-8B23-113E3DB9044E}"/>
              </a:ext>
            </a:extLst>
          </p:cNvPr>
          <p:cNvSpPr txBox="1">
            <a:spLocks/>
          </p:cNvSpPr>
          <p:nvPr userDrawn="1"/>
        </p:nvSpPr>
        <p:spPr>
          <a:xfrm>
            <a:off x="2142581" y="1725492"/>
            <a:ext cx="8153399" cy="76200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000" b="1" i="0" kern="1200" cap="all" baseline="0">
                <a:solidFill>
                  <a:srgbClr val="1C2632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  <a:cs typeface="Arial" charset="0"/>
              </a:rPr>
              <a:t>Thank You!</a:t>
            </a:r>
          </a:p>
        </p:txBody>
      </p:sp>
      <p:sp>
        <p:nvSpPr>
          <p:cNvPr id="18" name="Right Arrow 17">
            <a:extLst>
              <a:ext uri="{FF2B5EF4-FFF2-40B4-BE49-F238E27FC236}">
                <a16:creationId xmlns:a16="http://schemas.microsoft.com/office/drawing/2014/main" id="{046DACA1-5854-FE4E-B523-7C1C85892163}"/>
              </a:ext>
            </a:extLst>
          </p:cNvPr>
          <p:cNvSpPr/>
          <p:nvPr userDrawn="1"/>
        </p:nvSpPr>
        <p:spPr>
          <a:xfrm>
            <a:off x="-1707848" y="791678"/>
            <a:ext cx="193646" cy="168613"/>
          </a:xfrm>
          <a:prstGeom prst="rightArrow">
            <a:avLst/>
          </a:prstGeom>
          <a:solidFill>
            <a:sysClr val="windowText" lastClr="00000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57BF16A-46A2-2C4D-B679-429BA6325698}"/>
              </a:ext>
            </a:extLst>
          </p:cNvPr>
          <p:cNvSpPr txBox="1"/>
          <p:nvPr userDrawn="1"/>
        </p:nvSpPr>
        <p:spPr>
          <a:xfrm>
            <a:off x="1768625" y="173753"/>
            <a:ext cx="10423375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>
                <a:ln w="12700">
                  <a:solidFill>
                    <a:schemeClr val="tx1"/>
                  </a:solidFill>
                  <a:prstDash val="solid"/>
                </a:ln>
                <a:solidFill>
                  <a:srgbClr val="FFFFFF"/>
                </a:solidFill>
                <a:effectLst/>
                <a:uLnTx/>
                <a:uFillTx/>
              </a:rPr>
              <a:t>  Massachusetts Department of Public Health</a:t>
            </a: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B9E6C06E-03B8-7949-8144-A02BF1F0C7F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03511" y="0"/>
            <a:ext cx="1185447" cy="2487495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0" name="Subtitle 3">
            <a:extLst>
              <a:ext uri="{FF2B5EF4-FFF2-40B4-BE49-F238E27FC236}">
                <a16:creationId xmlns:a16="http://schemas.microsoft.com/office/drawing/2014/main" id="{73BCFC28-B021-C74C-B60E-3525D726A156}"/>
              </a:ext>
            </a:extLst>
          </p:cNvPr>
          <p:cNvSpPr txBox="1">
            <a:spLocks/>
          </p:cNvSpPr>
          <p:nvPr userDrawn="1"/>
        </p:nvSpPr>
        <p:spPr>
          <a:xfrm>
            <a:off x="4199980" y="3581406"/>
            <a:ext cx="4038601" cy="84455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rgbClr val="CB1F54"/>
              </a:buClr>
              <a:buFont typeface="Arial"/>
              <a:buNone/>
              <a:defRPr sz="2400" b="0" i="0" kern="1200" baseline="0">
                <a:solidFill>
                  <a:schemeClr val="bg1"/>
                </a:solidFill>
                <a:latin typeface="+mn-lt"/>
                <a:ea typeface="Arial" charset="0"/>
                <a:cs typeface="Arial" charset="0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rgbClr val="CB1F54"/>
              </a:buClr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rgbClr val="CB1F54"/>
              </a:buClr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rgbClr val="CB1F54"/>
              </a:buClr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B1F54"/>
              </a:buClr>
              <a:buFont typeface="Arial"/>
              <a:buNone/>
              <a:defRPr sz="1600" kern="1200">
                <a:solidFill>
                  <a:srgbClr val="1C2632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CB1F54"/>
              </a:buClr>
              <a:buSzTx/>
              <a:buFont typeface="Arial"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cs typeface="Arial" charset="0"/>
              </a:rPr>
              <a:t>Name of Presenter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CB1F54"/>
              </a:buClr>
              <a:buSzTx/>
              <a:buFont typeface="Arial"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cs typeface="Arial" charset="0"/>
              </a:rPr>
              <a:t>first.last@state.ma.us</a:t>
            </a:r>
          </a:p>
        </p:txBody>
      </p:sp>
    </p:spTree>
    <p:extLst>
      <p:ext uri="{BB962C8B-B14F-4D97-AF65-F5344CB8AC3E}">
        <p14:creationId xmlns:p14="http://schemas.microsoft.com/office/powerpoint/2010/main" val="22288747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Massachusetts Department of Public Health       mass.gov/dph</a:t>
            </a:r>
            <a:endParaRPr 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0BD109FE-154F-49E4-8D02-47A3E8B5008A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77675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3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01E840A-BCBE-4B40-B158-B16879D32C9F}"/>
              </a:ext>
            </a:extLst>
          </p:cNvPr>
          <p:cNvSpPr/>
          <p:nvPr userDrawn="1"/>
        </p:nvSpPr>
        <p:spPr>
          <a:xfrm>
            <a:off x="0" y="0"/>
            <a:ext cx="12192000" cy="977549"/>
          </a:xfrm>
          <a:prstGeom prst="rect">
            <a:avLst/>
          </a:prstGeom>
          <a:solidFill>
            <a:srgbClr val="4376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92822" y="56524"/>
            <a:ext cx="10972800" cy="8746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BB607E6-0B1F-BB4A-9794-46A0CA431F4F}"/>
              </a:ext>
            </a:extLst>
          </p:cNvPr>
          <p:cNvSpPr/>
          <p:nvPr userDrawn="1"/>
        </p:nvSpPr>
        <p:spPr>
          <a:xfrm>
            <a:off x="0" y="6510528"/>
            <a:ext cx="12192000" cy="347472"/>
          </a:xfrm>
          <a:prstGeom prst="rect">
            <a:avLst/>
          </a:prstGeom>
          <a:solidFill>
            <a:srgbClr val="2A3C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AFA3409-650A-E04D-9C6C-C839AFCA4D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56523" y="6492487"/>
            <a:ext cx="27364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10" name="Footer Placeholder 3">
            <a:extLst>
              <a:ext uri="{FF2B5EF4-FFF2-40B4-BE49-F238E27FC236}">
                <a16:creationId xmlns:a16="http://schemas.microsoft.com/office/drawing/2014/main" id="{EF3A1742-1D21-6E49-B1F6-D58AC8A01F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11133" y="6510528"/>
            <a:ext cx="3816488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Massachusetts Department of Public Health       mass.gov/dph</a:t>
            </a:r>
          </a:p>
        </p:txBody>
      </p:sp>
    </p:spTree>
    <p:extLst>
      <p:ext uri="{BB962C8B-B14F-4D97-AF65-F5344CB8AC3E}">
        <p14:creationId xmlns:p14="http://schemas.microsoft.com/office/powerpoint/2010/main" val="33192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1" r:id="rId3"/>
    <p:sldLayoutId id="2147483662" r:id="rId4"/>
    <p:sldLayoutId id="2147483652" r:id="rId5"/>
    <p:sldLayoutId id="2147483653" r:id="rId6"/>
    <p:sldLayoutId id="2147483654" r:id="rId7"/>
    <p:sldLayoutId id="2147483655" r:id="rId8"/>
    <p:sldLayoutId id="2147483672" r:id="rId9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01E840A-BCBE-4B40-B158-B16879D32C9F}"/>
              </a:ext>
            </a:extLst>
          </p:cNvPr>
          <p:cNvSpPr/>
          <p:nvPr userDrawn="1"/>
        </p:nvSpPr>
        <p:spPr>
          <a:xfrm>
            <a:off x="0" y="0"/>
            <a:ext cx="12192000" cy="977549"/>
          </a:xfrm>
          <a:prstGeom prst="rect">
            <a:avLst/>
          </a:prstGeom>
          <a:solidFill>
            <a:srgbClr val="4376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92822" y="56524"/>
            <a:ext cx="10972800" cy="8746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BB607E6-0B1F-BB4A-9794-46A0CA431F4F}"/>
              </a:ext>
            </a:extLst>
          </p:cNvPr>
          <p:cNvSpPr/>
          <p:nvPr userDrawn="1"/>
        </p:nvSpPr>
        <p:spPr>
          <a:xfrm>
            <a:off x="0" y="6510528"/>
            <a:ext cx="12192000" cy="347472"/>
          </a:xfrm>
          <a:prstGeom prst="rect">
            <a:avLst/>
          </a:prstGeom>
          <a:solidFill>
            <a:srgbClr val="2A3C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AFA3409-650A-E04D-9C6C-C839AFCA4D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56523" y="6492487"/>
            <a:ext cx="27364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10" name="Footer Placeholder 3">
            <a:extLst>
              <a:ext uri="{FF2B5EF4-FFF2-40B4-BE49-F238E27FC236}">
                <a16:creationId xmlns:a16="http://schemas.microsoft.com/office/drawing/2014/main" id="{EF3A1742-1D21-6E49-B1F6-D58AC8A01F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11133" y="6510528"/>
            <a:ext cx="3816488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>
                <a:solidFill>
                  <a:srgbClr val="464646">
                    <a:lumMod val="40000"/>
                    <a:lumOff val="60000"/>
                  </a:srgbClr>
                </a:solidFill>
              </a:rPr>
              <a:t>Massachusetts Department of Public Health       mass.gov/dph</a:t>
            </a:r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0578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ss.gov/files/documents/2017/09/25/2017%20Guide%20only.pdf" TargetMode="External"/><Relationship Id="rId2" Type="http://schemas.openxmlformats.org/officeDocument/2006/relationships/hyperlink" Target="https://www.mass.gov/learn-more-about-conflicts-of-interest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mass.gov/ago/government-resources/open-meeting-law/" TargetMode="Externa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85145" y="1897675"/>
            <a:ext cx="8370536" cy="2927543"/>
          </a:xfrm>
        </p:spPr>
        <p:txBody>
          <a:bodyPr>
            <a:noAutofit/>
          </a:bodyPr>
          <a:lstStyle/>
          <a:p>
            <a:r>
              <a:rPr lang="en-US" sz="3600" dirty="0">
                <a:solidFill>
                  <a:schemeClr val="bg1"/>
                </a:solidFill>
                <a:cs typeface="Arial" panose="020B0604020202020204" pitchFamily="34" charset="0"/>
              </a:rPr>
              <a:t>Special Commission on Licensing of</a:t>
            </a:r>
            <a:br>
              <a:rPr lang="en-US" sz="3600" dirty="0">
                <a:solidFill>
                  <a:schemeClr val="bg1"/>
                </a:solidFill>
                <a:cs typeface="Arial" panose="020B0604020202020204" pitchFamily="34" charset="0"/>
              </a:rPr>
            </a:br>
            <a:r>
              <a:rPr lang="en-US" sz="3600" dirty="0">
                <a:solidFill>
                  <a:schemeClr val="bg1"/>
                </a:solidFill>
                <a:cs typeface="Arial" panose="020B0604020202020204" pitchFamily="34" charset="0"/>
              </a:rPr>
              <a:t>Foreign-Trained Medical Professionals</a:t>
            </a:r>
            <a:br>
              <a:rPr lang="en-US" sz="3600" dirty="0">
                <a:solidFill>
                  <a:schemeClr val="bg1"/>
                </a:solidFill>
                <a:cs typeface="Arial" panose="020B0604020202020204" pitchFamily="34" charset="0"/>
              </a:rPr>
            </a:br>
            <a:r>
              <a:rPr lang="en-US" sz="3600" dirty="0">
                <a:solidFill>
                  <a:schemeClr val="bg1"/>
                </a:solidFill>
                <a:cs typeface="Arial" panose="020B0604020202020204" pitchFamily="34" charset="0"/>
              </a:rPr>
              <a:t>First Meeting</a:t>
            </a:r>
            <a:br>
              <a:rPr lang="en-US" sz="3600" dirty="0">
                <a:solidFill>
                  <a:schemeClr val="bg1"/>
                </a:solidFill>
                <a:cs typeface="Arial" panose="020B0604020202020204" pitchFamily="34" charset="0"/>
              </a:rPr>
            </a:br>
            <a:r>
              <a:rPr lang="en-US" sz="3600" dirty="0">
                <a:solidFill>
                  <a:schemeClr val="bg1"/>
                </a:solidFill>
                <a:cs typeface="Arial" panose="020B0604020202020204" pitchFamily="34" charset="0"/>
              </a:rPr>
              <a:t>September 20, 2020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01132" y="3979342"/>
            <a:ext cx="7842223" cy="2533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altLang="en-US" sz="2000" b="0" dirty="0">
              <a:solidFill>
                <a:schemeClr val="bg1"/>
              </a:solidFill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20021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6"/>
          <p:cNvSpPr>
            <a:spLocks noGrp="1" noChangeArrowheads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 dirty="0"/>
              <a:t>Slide </a:t>
            </a:r>
            <a:fld id="{DE2FD903-DCFA-44FB-AF46-1B47316D3FA1}" type="slidenum">
              <a:rPr lang="en-US" altLang="en-US" smtClean="0"/>
              <a:pPr/>
              <a:t>10</a:t>
            </a:fld>
            <a:endParaRPr lang="en-US" altLang="en-US" dirty="0"/>
          </a:p>
        </p:txBody>
      </p:sp>
      <p:sp>
        <p:nvSpPr>
          <p:cNvPr id="50790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19385" y="1386869"/>
            <a:ext cx="8813800" cy="4343400"/>
          </a:xfrm>
        </p:spPr>
        <p:txBody>
          <a:bodyPr>
            <a:normAutofit/>
          </a:bodyPr>
          <a:lstStyle/>
          <a:p>
            <a:r>
              <a:rPr lang="en-US" sz="2400" dirty="0"/>
              <a:t>A public body must post notice of its meetings on its website at least 48 hours before the meeting, excluding Saturdays, Sundays, and legal holidays.</a:t>
            </a:r>
          </a:p>
          <a:p>
            <a:r>
              <a:rPr lang="en-US" sz="2400" dirty="0"/>
              <a:t>The notice must include the following:</a:t>
            </a:r>
          </a:p>
          <a:p>
            <a:pPr lvl="1"/>
            <a:r>
              <a:rPr lang="en-US" sz="2000" dirty="0"/>
              <a:t>Date;</a:t>
            </a:r>
          </a:p>
          <a:p>
            <a:pPr lvl="1"/>
            <a:r>
              <a:rPr lang="en-US" sz="2000" dirty="0"/>
              <a:t>Time and place; and </a:t>
            </a:r>
          </a:p>
          <a:p>
            <a:pPr lvl="1"/>
            <a:r>
              <a:rPr lang="en-US" sz="2000" dirty="0"/>
              <a:t>List of topics the chair reasonably anticipates will be discussed at the meeting. </a:t>
            </a:r>
          </a:p>
          <a:p>
            <a:r>
              <a:rPr lang="en-US" sz="2400" dirty="0"/>
              <a:t>The list of topics should provide sufficient information to inform the public of the issues to be discussed at the meeting. </a:t>
            </a:r>
          </a:p>
          <a:p>
            <a:pPr marL="0" indent="0">
              <a:buNone/>
            </a:pPr>
            <a:endParaRPr lang="en-US" sz="2400" dirty="0"/>
          </a:p>
          <a:p>
            <a:pPr eaLnBrk="1" hangingPunct="1">
              <a:lnSpc>
                <a:spcPct val="90000"/>
              </a:lnSpc>
              <a:spcAft>
                <a:spcPct val="20000"/>
              </a:spcAft>
              <a:buFontTx/>
              <a:buNone/>
              <a:defRPr/>
            </a:pPr>
            <a:endParaRPr lang="en-US" altLang="en-US" sz="24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534256" y="118188"/>
            <a:ext cx="9810412" cy="76944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4400" b="1" dirty="0">
                <a:latin typeface="+mj-lt"/>
              </a:rPr>
              <a:t>Posting Notice of Meetings</a:t>
            </a:r>
          </a:p>
        </p:txBody>
      </p:sp>
    </p:spTree>
    <p:extLst>
      <p:ext uri="{BB962C8B-B14F-4D97-AF65-F5344CB8AC3E}">
        <p14:creationId xmlns:p14="http://schemas.microsoft.com/office/powerpoint/2010/main" val="39929921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6"/>
          <p:cNvSpPr>
            <a:spLocks noGrp="1" noChangeArrowheads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 dirty="0"/>
              <a:t>Slide </a:t>
            </a:r>
            <a:fld id="{DE2FD903-DCFA-44FB-AF46-1B47316D3FA1}" type="slidenum">
              <a:rPr lang="en-US" altLang="en-US" smtClean="0"/>
              <a:pPr/>
              <a:t>11</a:t>
            </a:fld>
            <a:endParaRPr lang="en-US" altLang="en-US" dirty="0"/>
          </a:p>
        </p:txBody>
      </p:sp>
      <p:sp>
        <p:nvSpPr>
          <p:cNvPr id="50790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19385" y="1386869"/>
            <a:ext cx="8813800" cy="4343400"/>
          </a:xfrm>
        </p:spPr>
        <p:txBody>
          <a:bodyPr/>
          <a:lstStyle/>
          <a:p>
            <a:r>
              <a:rPr lang="en-US" sz="2400" dirty="0"/>
              <a:t>A Quorum is defined as:  </a:t>
            </a:r>
          </a:p>
          <a:p>
            <a:pPr lvl="1"/>
            <a:endParaRPr lang="en-US" sz="2000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400" dirty="0"/>
              <a:t>A </a:t>
            </a:r>
            <a:r>
              <a:rPr lang="en-US" sz="2400" b="1" dirty="0"/>
              <a:t>simple majority </a:t>
            </a:r>
            <a:r>
              <a:rPr lang="en-US" sz="2400" dirty="0"/>
              <a:t>of the members of a public body, unless otherwise provided in a general or special law, executive order, or other authorizing provision.  G.L. c. 30A, § 18.</a:t>
            </a:r>
          </a:p>
          <a:p>
            <a:pPr lvl="1">
              <a:buFont typeface="Courier New" panose="02070309020205020404" pitchFamily="49" charset="0"/>
              <a:buChar char="o"/>
            </a:pPr>
            <a:endParaRPr lang="en-US" sz="2000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rgbClr val="00B050"/>
                </a:solidFill>
              </a:rPr>
              <a:t>As applied to the Commission on L</a:t>
            </a:r>
            <a:r>
              <a:rPr lang="en-US" sz="2400" dirty="0">
                <a:solidFill>
                  <a:srgbClr val="00B050"/>
                </a:solidFill>
                <a:effectLst/>
                <a:ea typeface="Times New Roman" panose="02020603050405020304" pitchFamily="18" charset="0"/>
              </a:rPr>
              <a:t>icensing of Foreign-Trained Medical Professionals </a:t>
            </a:r>
            <a:r>
              <a:rPr lang="en-US" sz="2400" dirty="0">
                <a:solidFill>
                  <a:srgbClr val="00B050"/>
                </a:solidFill>
              </a:rPr>
              <a:t>quorum equals 12 members  (½ of 22 members + 1)  </a:t>
            </a:r>
          </a:p>
          <a:p>
            <a:pPr marL="0" indent="0">
              <a:buNone/>
            </a:pPr>
            <a:endParaRPr lang="en-US" sz="2400" dirty="0"/>
          </a:p>
          <a:p>
            <a:pPr eaLnBrk="1" hangingPunct="1">
              <a:lnSpc>
                <a:spcPct val="90000"/>
              </a:lnSpc>
              <a:spcAft>
                <a:spcPct val="20000"/>
              </a:spcAft>
              <a:buFontTx/>
              <a:buNone/>
              <a:defRPr/>
            </a:pPr>
            <a:endParaRPr lang="en-US" altLang="en-US" sz="24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534256" y="118188"/>
            <a:ext cx="9810412" cy="76944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4400" b="1" dirty="0">
                <a:latin typeface="+mj-lt"/>
              </a:rPr>
              <a:t>What is a Quorum?</a:t>
            </a:r>
          </a:p>
        </p:txBody>
      </p:sp>
    </p:spTree>
    <p:extLst>
      <p:ext uri="{BB962C8B-B14F-4D97-AF65-F5344CB8AC3E}">
        <p14:creationId xmlns:p14="http://schemas.microsoft.com/office/powerpoint/2010/main" val="25410310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5555" y="56524"/>
            <a:ext cx="10972800" cy="874654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Avoiding OML Violation-Best Practice Recommendations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3984" y="1503123"/>
            <a:ext cx="10436902" cy="4396636"/>
          </a:xfrm>
        </p:spPr>
        <p:txBody>
          <a:bodyPr>
            <a:normAutofit fontScale="92500"/>
          </a:bodyPr>
          <a:lstStyle/>
          <a:p>
            <a:endParaRPr lang="en-US" sz="2800" dirty="0"/>
          </a:p>
          <a:p>
            <a:r>
              <a:rPr lang="en-US" sz="2800" dirty="0"/>
              <a:t>Public body members must not engage in “serial  deliberations”—a series of separate, independent conversations outside of a meeting among a quorum of the members regarding a topic within its jurisdiction.  </a:t>
            </a:r>
          </a:p>
          <a:p>
            <a:endParaRPr lang="en-US" sz="2800" dirty="0"/>
          </a:p>
          <a:p>
            <a:r>
              <a:rPr lang="en-US" sz="2800" dirty="0"/>
              <a:t>In order to avoid even the appearance of a potential OML violation, the AGO advises public body members to refrain from communications over email except for distributing meeting agenda, scheduling meetings and distributing documents created by nonmembers.</a:t>
            </a:r>
          </a:p>
          <a:p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9pPr>
          </a:lstStyle>
          <a:p>
            <a:pPr>
              <a:defRPr/>
            </a:pPr>
            <a:r>
              <a:rPr lang="en-US" altLang="en-US"/>
              <a:t>Slide </a:t>
            </a:r>
            <a:fld id="{9A3CBEC9-3421-470A-8847-5F6DEB543E53}" type="slidenum">
              <a:rPr lang="en-US" altLang="en-US" smtClean="0"/>
              <a:pPr>
                <a:defRPr/>
              </a:pPr>
              <a:t>12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3031502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5555" y="56524"/>
            <a:ext cx="10972800" cy="874654"/>
          </a:xfrm>
        </p:spPr>
        <p:txBody>
          <a:bodyPr>
            <a:normAutofit/>
          </a:bodyPr>
          <a:lstStyle/>
          <a:p>
            <a:r>
              <a:rPr lang="en-US" sz="4000" dirty="0"/>
              <a:t>Remote Participation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1562" y="1509386"/>
            <a:ext cx="10399324" cy="4396636"/>
          </a:xfrm>
        </p:spPr>
        <p:txBody>
          <a:bodyPr>
            <a:normAutofit/>
          </a:bodyPr>
          <a:lstStyle/>
          <a:p>
            <a:endParaRPr lang="en-US" sz="2400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2400" dirty="0"/>
              <a:t>Chapter 20 of the Acts of 2021, </a:t>
            </a:r>
            <a:r>
              <a:rPr lang="en-US" sz="2400" i="1" dirty="0"/>
              <a:t>An Act Extending Certain COVID-19 Measures Adopted During the State of Emergency </a:t>
            </a:r>
            <a:r>
              <a:rPr lang="en-US" sz="2400" dirty="0"/>
              <a:t>(June 16, 2021), authorized remote participation of public bodies:</a:t>
            </a: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endParaRPr lang="en-US" sz="2400" dirty="0"/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2400" dirty="0"/>
              <a:t>Public bodies are permitted to have live “adequate, alternative means” of public access, including video conference;</a:t>
            </a: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2400" dirty="0"/>
              <a:t>Remote participation is allowed by all members of the public body; and</a:t>
            </a: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2400" dirty="0"/>
              <a:t>All votes taken during a meeting in which a member participates remotely </a:t>
            </a:r>
            <a:r>
              <a:rPr lang="en-US" sz="2400" b="1" dirty="0"/>
              <a:t>must be by roll call vote.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9pPr>
          </a:lstStyle>
          <a:p>
            <a:pPr>
              <a:defRPr/>
            </a:pPr>
            <a:r>
              <a:rPr lang="en-US" altLang="en-US"/>
              <a:t>Slide </a:t>
            </a:r>
            <a:fld id="{9A3CBEC9-3421-470A-8847-5F6DEB543E53}" type="slidenum">
              <a:rPr lang="en-US" altLang="en-US" smtClean="0"/>
              <a:pPr>
                <a:defRPr/>
              </a:pPr>
              <a:t>13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40530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5554" y="56524"/>
            <a:ext cx="11570621" cy="874654"/>
          </a:xfrm>
        </p:spPr>
        <p:txBody>
          <a:bodyPr>
            <a:normAutofit/>
          </a:bodyPr>
          <a:lstStyle/>
          <a:p>
            <a:r>
              <a:rPr lang="en-US" sz="4000" dirty="0"/>
              <a:t>Public Meetings – Miscellaneous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8932" y="1459282"/>
            <a:ext cx="10461954" cy="4509370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A member of the public may not address the public body without permission of the chair.</a:t>
            </a:r>
          </a:p>
          <a:p>
            <a:r>
              <a:rPr lang="en-US" sz="2800" dirty="0"/>
              <a:t>A member of the public may not disrupt the meeting. </a:t>
            </a:r>
          </a:p>
          <a:p>
            <a:r>
              <a:rPr lang="en-US" sz="2800" dirty="0"/>
              <a:t>The public body must create and maintain minutes of all meetings. </a:t>
            </a:r>
          </a:p>
          <a:p>
            <a:r>
              <a:rPr lang="en-US" sz="2800" dirty="0"/>
              <a:t>Records reviewed by the public body during the meeting are public records.</a:t>
            </a:r>
          </a:p>
          <a:p>
            <a:r>
              <a:rPr lang="en-US" sz="2800" dirty="0"/>
              <a:t>The Attorney General’s Office enforces </a:t>
            </a:r>
            <a:r>
              <a:rPr lang="en-US" sz="2800" dirty="0" err="1"/>
              <a:t>OML</a:t>
            </a:r>
            <a:r>
              <a:rPr lang="en-US" sz="2800" dirty="0"/>
              <a:t>.</a:t>
            </a:r>
          </a:p>
          <a:p>
            <a:r>
              <a:rPr lang="en-US" sz="2800" dirty="0"/>
              <a:t>A member of the public may file a complaint alleging an </a:t>
            </a:r>
            <a:r>
              <a:rPr lang="en-US" sz="2800" dirty="0" err="1"/>
              <a:t>OML</a:t>
            </a:r>
            <a:r>
              <a:rPr lang="en-US" sz="2800" dirty="0"/>
              <a:t> violation, first with the public body, and subsequently with the Attorney General’s Office if necessary.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9pPr>
          </a:lstStyle>
          <a:p>
            <a:pPr>
              <a:defRPr/>
            </a:pPr>
            <a:r>
              <a:rPr lang="en-US" altLang="en-US"/>
              <a:t>Slide </a:t>
            </a:r>
            <a:fld id="{9A3CBEC9-3421-470A-8847-5F6DEB543E53}" type="slidenum">
              <a:rPr lang="en-US" altLang="en-US" smtClean="0"/>
              <a:pPr>
                <a:defRPr/>
              </a:pPr>
              <a:t>14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859111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012" y="1204754"/>
            <a:ext cx="8229600" cy="5040471"/>
          </a:xfrm>
        </p:spPr>
        <p:txBody>
          <a:bodyPr/>
          <a:lstStyle/>
          <a:p>
            <a:pPr eaLnBrk="1" hangingPunct="1"/>
            <a:r>
              <a:rPr lang="en-US" altLang="en-US" sz="2400" dirty="0"/>
              <a:t>The Conflict of Interest (COI) law, M.G.L. c. 268A, is meant to prevent conflicts (and appearances of conflict) between a state employee’s private interests and his or her public duties.   </a:t>
            </a:r>
          </a:p>
          <a:p>
            <a:pPr eaLnBrk="1" hangingPunct="1"/>
            <a:endParaRPr lang="en-US" altLang="en-US" sz="2400" dirty="0"/>
          </a:p>
          <a:p>
            <a:pPr eaLnBrk="1" hangingPunct="1"/>
            <a:r>
              <a:rPr lang="en-US" altLang="en-US" sz="2400" dirty="0"/>
              <a:t>As statutory public body members, you are considered to be “special state employees” subject to the COI law.</a:t>
            </a:r>
          </a:p>
          <a:p>
            <a:pPr eaLnBrk="1" hangingPunct="1"/>
            <a:endParaRPr lang="en-US" altLang="en-US" sz="2400" dirty="0"/>
          </a:p>
          <a:p>
            <a:pPr marL="342900" lvl="1" indent="-342900">
              <a:buFontTx/>
              <a:buChar char="•"/>
            </a:pPr>
            <a:r>
              <a:rPr lang="en-US" altLang="en-US" sz="2400" dirty="0"/>
              <a:t>The COI law is complex;  State Ethics Commission attorneys are available, through the “Attorney of the Day” program, to provide confidential advice/guidance on how the COI law applies to you in a particular situation.</a:t>
            </a:r>
          </a:p>
          <a:p>
            <a:pPr marL="742950" lvl="2" indent="-342900">
              <a:buFont typeface="Courier New" panose="02070309020205020404" pitchFamily="49" charset="0"/>
              <a:buChar char="o"/>
            </a:pPr>
            <a:r>
              <a:rPr lang="en-US" altLang="en-US" b="1" i="1" dirty="0"/>
              <a:t>Contact Attorney of the Day @  (617) 371-9500 </a:t>
            </a:r>
          </a:p>
          <a:p>
            <a:pPr marL="0" indent="0">
              <a:buNone/>
            </a:pPr>
            <a:endParaRPr lang="en-US" altLang="en-US" sz="2800" b="1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74661" y="172468"/>
            <a:ext cx="10310247" cy="708025"/>
          </a:xfrm>
        </p:spPr>
        <p:txBody>
          <a:bodyPr>
            <a:normAutofit fontScale="90000"/>
          </a:bodyPr>
          <a:lstStyle/>
          <a:p>
            <a:r>
              <a:rPr lang="en-US" dirty="0"/>
              <a:t>Conflict  of Interest Law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4B6FEA4-7FAB-4F2D-93C9-14DAB3F7EF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15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46059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012" y="1204754"/>
            <a:ext cx="8229600" cy="5040471"/>
          </a:xfrm>
        </p:spPr>
        <p:txBody>
          <a:bodyPr/>
          <a:lstStyle/>
          <a:p>
            <a:pPr eaLnBrk="1" hangingPunct="1"/>
            <a:r>
              <a:rPr lang="en-US" altLang="en-US" sz="2400" dirty="0"/>
              <a:t>Asking for and taking bribes is prohibited. </a:t>
            </a:r>
          </a:p>
          <a:p>
            <a:pPr eaLnBrk="1" hangingPunct="1"/>
            <a:r>
              <a:rPr lang="en-US" altLang="en-US" sz="2400" dirty="0"/>
              <a:t>Asking for or accepting a gift because of your official position is prohibited. </a:t>
            </a:r>
          </a:p>
          <a:p>
            <a:pPr eaLnBrk="1" hangingPunct="1"/>
            <a:r>
              <a:rPr lang="en-US" altLang="en-US" sz="2400" dirty="0"/>
              <a:t>Using your official position to get something you are not entitled to, or to get someone else something they are not entitled to, is prohibited. </a:t>
            </a:r>
          </a:p>
          <a:p>
            <a:pPr eaLnBrk="1" hangingPunct="1"/>
            <a:r>
              <a:rPr lang="en-US" altLang="en-US" sz="2400" dirty="0"/>
              <a:t>Participating as a state employee in a matter in which you, your immediate family, your business organization, or your future employer has a financial interest is prohibited. </a:t>
            </a:r>
          </a:p>
          <a:p>
            <a:pPr eaLnBrk="1" hangingPunct="1"/>
            <a:r>
              <a:rPr lang="en-US" altLang="en-US" sz="2400" dirty="0"/>
              <a:t>Acting in a manner that would make a reasonable person think you can be improperly influenced is prohibited. </a:t>
            </a:r>
            <a:endParaRPr lang="en-US" altLang="en-US" dirty="0"/>
          </a:p>
          <a:p>
            <a:pPr marL="0" indent="0">
              <a:buNone/>
            </a:pPr>
            <a:endParaRPr lang="en-US" altLang="en-US" sz="2800" b="1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74661" y="172468"/>
            <a:ext cx="10310247" cy="708025"/>
          </a:xfrm>
        </p:spPr>
        <p:txBody>
          <a:bodyPr>
            <a:normAutofit fontScale="90000"/>
          </a:bodyPr>
          <a:lstStyle/>
          <a:p>
            <a:r>
              <a:rPr lang="en-US" dirty="0"/>
              <a:t>Conflict  of Interest Law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EEFA44D-10CE-4E54-91C4-5976C0E34E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16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09999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Conflict of Interest Law-Training Requirements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36" y="1600200"/>
            <a:ext cx="10972800" cy="4525963"/>
          </a:xfrm>
        </p:spPr>
        <p:txBody>
          <a:bodyPr/>
          <a:lstStyle/>
          <a:p>
            <a:pPr eaLnBrk="1" hangingPunct="1"/>
            <a:r>
              <a:rPr lang="en-US" altLang="en-US" sz="2800" dirty="0"/>
              <a:t>All state employees subject to the COI law are required to:</a:t>
            </a:r>
          </a:p>
          <a:p>
            <a:pPr lvl="1" eaLnBrk="1" hangingPunct="1">
              <a:buFont typeface="Wingdings" panose="05000000000000000000" pitchFamily="2" charset="2"/>
              <a:buChar char="Ø"/>
            </a:pPr>
            <a:endParaRPr lang="en-US" altLang="en-US" sz="2000" dirty="0"/>
          </a:p>
          <a:p>
            <a:pPr lvl="1" eaLnBrk="1" hangingPunct="1">
              <a:buFont typeface="Courier New" panose="02070309020205020404" pitchFamily="49" charset="0"/>
              <a:buChar char="o"/>
            </a:pPr>
            <a:r>
              <a:rPr lang="en-US" altLang="en-US" sz="2000" dirty="0"/>
              <a:t> </a:t>
            </a:r>
            <a:r>
              <a:rPr lang="en-US" altLang="en-US" dirty="0"/>
              <a:t>Certify they received and reviewed the annual Summary of Conflict of Interest Law, and</a:t>
            </a:r>
          </a:p>
          <a:p>
            <a:pPr lvl="1" eaLnBrk="1" hangingPunct="1">
              <a:buFont typeface="Courier New" panose="02070309020205020404" pitchFamily="49" charset="0"/>
              <a:buChar char="o"/>
            </a:pPr>
            <a:endParaRPr lang="en-US" altLang="en-US" dirty="0"/>
          </a:p>
          <a:p>
            <a:pPr lvl="1" eaLnBrk="1" hangingPunct="1">
              <a:buFont typeface="Courier New" panose="02070309020205020404" pitchFamily="49" charset="0"/>
              <a:buChar char="o"/>
            </a:pPr>
            <a:r>
              <a:rPr lang="en-US" altLang="en-US" dirty="0"/>
              <a:t>Complete the biannual online training program</a:t>
            </a:r>
            <a:endParaRPr lang="en-US" sz="2000" dirty="0"/>
          </a:p>
          <a:p>
            <a:pPr marL="457200" lvl="1" indent="0">
              <a:buNone/>
            </a:pPr>
            <a:endParaRPr lang="en-US" dirty="0"/>
          </a:p>
          <a:p>
            <a:pPr eaLnBrk="1" hangingPunct="1"/>
            <a:endParaRPr lang="en-US" alt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9pPr>
          </a:lstStyle>
          <a:p>
            <a:pPr>
              <a:defRPr/>
            </a:pPr>
            <a:r>
              <a:rPr lang="en-US" altLang="en-US"/>
              <a:t>Slide </a:t>
            </a:r>
            <a:fld id="{9A3CBEC9-3421-470A-8847-5F6DEB543E53}" type="slidenum">
              <a:rPr lang="en-US" altLang="en-US" smtClean="0"/>
              <a:pPr>
                <a:defRPr/>
              </a:pPr>
              <a:t>17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877635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6"/>
          <p:cNvSpPr>
            <a:spLocks noGrp="1" noChangeArrowheads="1"/>
          </p:cNvSpPr>
          <p:nvPr>
            <p:ph type="sldNum" sz="quarter" idx="11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9pPr>
          </a:lstStyle>
          <a:p>
            <a:pPr>
              <a:defRPr/>
            </a:pPr>
            <a:r>
              <a:rPr lang="en-US" altLang="en-US"/>
              <a:t>Slide </a:t>
            </a:r>
            <a:fld id="{9A3CBEC9-3421-470A-8847-5F6DEB543E53}" type="slidenum">
              <a:rPr lang="en-US" altLang="en-US" smtClean="0"/>
              <a:pPr>
                <a:defRPr/>
              </a:pPr>
              <a:t>18</a:t>
            </a:fld>
            <a:endParaRPr lang="en-US" altLang="en-US" sz="1400" dirty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2185" y="1536220"/>
            <a:ext cx="8895944" cy="3594100"/>
          </a:xfrm>
          <a:noFill/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90000"/>
              </a:lnSpc>
              <a:buSzPct val="75000"/>
              <a:buNone/>
            </a:pPr>
            <a:r>
              <a:rPr lang="en-US" sz="2000" dirty="0"/>
              <a:t>Conflict of Interest Law:</a:t>
            </a:r>
          </a:p>
          <a:p>
            <a:pPr marL="0" indent="0">
              <a:lnSpc>
                <a:spcPct val="90000"/>
              </a:lnSpc>
              <a:buSzPct val="75000"/>
              <a:buNone/>
            </a:pPr>
            <a:endParaRPr lang="en-US" sz="2000" dirty="0"/>
          </a:p>
          <a:p>
            <a:pPr>
              <a:lnSpc>
                <a:spcPct val="90000"/>
              </a:lnSpc>
              <a:buSzPct val="75000"/>
            </a:pPr>
            <a:r>
              <a:rPr lang="en-US" sz="2000" dirty="0">
                <a:solidFill>
                  <a:srgbClr val="003366"/>
                </a:solidFill>
                <a:hlinkClick r:id="rId2"/>
              </a:rPr>
              <a:t>https://</a:t>
            </a:r>
            <a:r>
              <a:rPr lang="en-US" sz="2000" dirty="0">
                <a:solidFill>
                  <a:srgbClr val="003366"/>
                </a:solidFill>
                <a:hlinkClick r:id="" action="ppaction://noaction"/>
              </a:rPr>
              <a:t>www.mass.gov/laws-regulations-rulings-opinions-and-advisories</a:t>
            </a:r>
          </a:p>
          <a:p>
            <a:pPr>
              <a:lnSpc>
                <a:spcPct val="90000"/>
              </a:lnSpc>
              <a:buSzPct val="75000"/>
            </a:pPr>
            <a:endParaRPr lang="en-US" sz="2000" dirty="0">
              <a:solidFill>
                <a:srgbClr val="003366"/>
              </a:solidFill>
              <a:hlinkClick r:id="" action="ppaction://noaction"/>
            </a:endParaRPr>
          </a:p>
          <a:p>
            <a:pPr>
              <a:lnSpc>
                <a:spcPct val="90000"/>
              </a:lnSpc>
              <a:buSzPct val="75000"/>
            </a:pPr>
            <a:r>
              <a:rPr lang="en-US" sz="2000" dirty="0">
                <a:solidFill>
                  <a:srgbClr val="003366"/>
                </a:solidFill>
                <a:hlinkClick r:id="" action="ppaction://noaction"/>
              </a:rPr>
              <a:t>https</a:t>
            </a:r>
            <a:r>
              <a:rPr lang="en-US" sz="2000" dirty="0">
                <a:solidFill>
                  <a:srgbClr val="003366"/>
                </a:solidFill>
                <a:hlinkClick r:id="rId2"/>
              </a:rPr>
              <a:t>://www.mass.gov/learn-more-about-conflicts-of-interest</a:t>
            </a:r>
            <a:endParaRPr lang="en-US" sz="2000" dirty="0">
              <a:solidFill>
                <a:srgbClr val="003366"/>
              </a:solidFill>
            </a:endParaRPr>
          </a:p>
          <a:p>
            <a:pPr marL="0" indent="0">
              <a:lnSpc>
                <a:spcPct val="90000"/>
              </a:lnSpc>
              <a:buSzPct val="75000"/>
              <a:buNone/>
            </a:pPr>
            <a:endParaRPr lang="en-US" sz="2000" dirty="0"/>
          </a:p>
          <a:p>
            <a:pPr marL="0" indent="0">
              <a:lnSpc>
                <a:spcPct val="90000"/>
              </a:lnSpc>
              <a:buSzPct val="75000"/>
              <a:buNone/>
            </a:pPr>
            <a:r>
              <a:rPr lang="en-US" sz="2000" dirty="0"/>
              <a:t>Office of Attorney General, Open Meeting Law Website and Guide:</a:t>
            </a:r>
          </a:p>
          <a:p>
            <a:pPr marL="0" indent="0">
              <a:lnSpc>
                <a:spcPct val="90000"/>
              </a:lnSpc>
              <a:buSzPct val="75000"/>
              <a:buNone/>
            </a:pPr>
            <a:endParaRPr lang="en-US" sz="2000" dirty="0"/>
          </a:p>
          <a:p>
            <a:pPr>
              <a:lnSpc>
                <a:spcPct val="90000"/>
              </a:lnSpc>
              <a:buSzPct val="75000"/>
            </a:pPr>
            <a:r>
              <a:rPr lang="en-US" sz="2000" dirty="0">
                <a:solidFill>
                  <a:srgbClr val="003366"/>
                </a:solidFill>
                <a:hlinkClick r:id="rId3"/>
              </a:rPr>
              <a:t>https://www.mass.gov/files/documents/2017/09/25/2017%20Guide%20only.pdf</a:t>
            </a:r>
            <a:endParaRPr lang="en-US" sz="2000" dirty="0">
              <a:solidFill>
                <a:srgbClr val="003366"/>
              </a:solidFill>
            </a:endParaRPr>
          </a:p>
          <a:p>
            <a:pPr>
              <a:lnSpc>
                <a:spcPct val="90000"/>
              </a:lnSpc>
              <a:buSzPct val="75000"/>
            </a:pPr>
            <a:endParaRPr lang="en-US" sz="2000" dirty="0">
              <a:solidFill>
                <a:srgbClr val="003366"/>
              </a:solidFill>
              <a:hlinkClick r:id="rId4"/>
            </a:endParaRPr>
          </a:p>
          <a:p>
            <a:pPr>
              <a:lnSpc>
                <a:spcPct val="90000"/>
              </a:lnSpc>
              <a:buSzPct val="75000"/>
            </a:pPr>
            <a:r>
              <a:rPr lang="en-US" sz="2000" dirty="0">
                <a:solidFill>
                  <a:srgbClr val="003366"/>
                </a:solidFill>
                <a:hlinkClick r:id="rId4"/>
              </a:rPr>
              <a:t>http</a:t>
            </a:r>
            <a:r>
              <a:rPr lang="en-US" sz="2000" dirty="0">
                <a:solidFill>
                  <a:schemeClr val="accent1"/>
                </a:solidFill>
                <a:hlinkClick r:id="rId4"/>
              </a:rPr>
              <a:t>://www.mass.gov/ago/government-resources/open-meeting-law/</a:t>
            </a:r>
            <a:r>
              <a:rPr lang="en-US" sz="2000" dirty="0">
                <a:solidFill>
                  <a:schemeClr val="accent1"/>
                </a:solidFill>
              </a:rPr>
              <a:t> </a:t>
            </a:r>
          </a:p>
          <a:p>
            <a:pPr lvl="1">
              <a:lnSpc>
                <a:spcPct val="90000"/>
              </a:lnSpc>
              <a:buFont typeface="Courier New" panose="02070309020205020404" pitchFamily="49" charset="0"/>
              <a:buChar char="o"/>
            </a:pPr>
            <a:endParaRPr lang="en-US" sz="2000" dirty="0">
              <a:solidFill>
                <a:srgbClr val="003366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000" dirty="0"/>
              <a:t>	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000" b="1" dirty="0">
                <a:solidFill>
                  <a:srgbClr val="FF0000"/>
                </a:solidFill>
              </a:rPr>
              <a:t>	</a:t>
            </a:r>
            <a:endParaRPr lang="en-US" altLang="en-US" sz="2000" b="1" dirty="0"/>
          </a:p>
          <a:p>
            <a:pPr>
              <a:lnSpc>
                <a:spcPct val="90000"/>
              </a:lnSpc>
              <a:buFontTx/>
              <a:buNone/>
            </a:pPr>
            <a:endParaRPr lang="en-US" altLang="en-US" sz="2800" dirty="0"/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277401" y="209326"/>
            <a:ext cx="7613151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altLang="en-US" sz="4400" b="1" dirty="0">
                <a:latin typeface="+mj-lt"/>
              </a:rPr>
              <a:t>Additional References</a:t>
            </a:r>
          </a:p>
        </p:txBody>
      </p:sp>
    </p:spTree>
    <p:extLst>
      <p:ext uri="{BB962C8B-B14F-4D97-AF65-F5344CB8AC3E}">
        <p14:creationId xmlns:p14="http://schemas.microsoft.com/office/powerpoint/2010/main" val="35707515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CBC7AD-616A-43C1-9E96-57229059C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Commission Expectations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6EF17D-4329-4DC2-93D6-9DD534E8FB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3895" y="1195754"/>
            <a:ext cx="11188505" cy="4930409"/>
          </a:xfrm>
        </p:spPr>
        <p:txBody>
          <a:bodyPr>
            <a:normAutofit lnSpcReduction="10000"/>
          </a:bodyPr>
          <a:lstStyle/>
          <a:p>
            <a:pPr marL="0" marR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0" i="0" dirty="0">
                <a:solidFill>
                  <a:srgbClr val="212121"/>
                </a:solidFill>
                <a:effectLst/>
              </a:rPr>
              <a:t>In the context of the Commission’ charge, primarily </a:t>
            </a:r>
            <a:r>
              <a:rPr lang="en-US" sz="2800" i="1" dirty="0">
                <a:solidFill>
                  <a:srgbClr val="00B050"/>
                </a:solidFill>
                <a:effectLst/>
                <a:ea typeface="Times New Roman" panose="02020603050405020304" pitchFamily="18" charset="0"/>
              </a:rPr>
              <a:t>licensing of foreign-trained medical professionals with the goal of expanding and improving medical services in rural and underserved areas</a:t>
            </a:r>
            <a:r>
              <a:rPr lang="en-US" sz="2800" b="0" i="0" dirty="0">
                <a:solidFill>
                  <a:srgbClr val="212121"/>
                </a:solidFill>
                <a:effectLst/>
              </a:rPr>
              <a:t>, are there specific topics that the Commission members want to highlight as important to discuss?</a:t>
            </a:r>
          </a:p>
          <a:p>
            <a:pPr marL="0" marR="0" indent="0" algn="l">
              <a:spcBef>
                <a:spcPts val="0"/>
              </a:spcBef>
              <a:spcAft>
                <a:spcPts val="0"/>
              </a:spcAft>
              <a:buNone/>
            </a:pPr>
            <a:endParaRPr lang="en-US" sz="2800" b="0" i="0" dirty="0">
              <a:solidFill>
                <a:srgbClr val="212121"/>
              </a:solidFill>
              <a:effectLst/>
            </a:endParaRPr>
          </a:p>
          <a:p>
            <a:pPr marL="0" marR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0" i="0" dirty="0">
                <a:solidFill>
                  <a:srgbClr val="212121"/>
                </a:solidFill>
                <a:effectLst/>
              </a:rPr>
              <a:t>For further discussion:</a:t>
            </a:r>
          </a:p>
          <a:p>
            <a:pPr lvl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>
                <a:effectLst/>
                <a:ea typeface="Times New Roman" panose="02020603050405020304" pitchFamily="18" charset="0"/>
              </a:rPr>
              <a:t>What are you hoping to achieve?</a:t>
            </a:r>
          </a:p>
          <a:p>
            <a:pPr lvl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>
                <a:effectLst/>
                <a:ea typeface="Times New Roman" panose="02020603050405020304" pitchFamily="18" charset="0"/>
              </a:rPr>
              <a:t>Who would you like to hear from?</a:t>
            </a:r>
          </a:p>
          <a:p>
            <a:pPr lvl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>
                <a:effectLst/>
                <a:ea typeface="Times New Roman" panose="02020603050405020304" pitchFamily="18" charset="0"/>
              </a:rPr>
              <a:t>What materials should the Commission review?</a:t>
            </a:r>
          </a:p>
          <a:p>
            <a:pPr lvl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>
                <a:effectLst/>
                <a:ea typeface="Times New Roman" panose="02020603050405020304" pitchFamily="18" charset="0"/>
              </a:rPr>
              <a:t>What information can Members share?</a:t>
            </a:r>
          </a:p>
          <a:p>
            <a:pPr>
              <a:spcBef>
                <a:spcPts val="0"/>
              </a:spcBef>
            </a:pPr>
            <a:endParaRPr lang="en-US" b="0" i="0" dirty="0">
              <a:solidFill>
                <a:srgbClr val="212121"/>
              </a:solidFill>
              <a:effectLst/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68C04A-69D8-4EF7-A8DD-1BE108B63E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19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70572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F004BE-BFBA-4CBC-88E3-CFA9AFD41A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A8CACB-671D-4323-BCBA-9500895AF4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3218" y="1463040"/>
            <a:ext cx="11329182" cy="4663123"/>
          </a:xfrm>
        </p:spPr>
        <p:txBody>
          <a:bodyPr/>
          <a:lstStyle/>
          <a:p>
            <a:r>
              <a:rPr lang="en-US" dirty="0"/>
              <a:t>Welcome and Introductions </a:t>
            </a:r>
          </a:p>
          <a:p>
            <a:r>
              <a:rPr lang="en-US" dirty="0"/>
              <a:t>Open Meeting Law and Conflict of Interest Policy</a:t>
            </a:r>
          </a:p>
          <a:p>
            <a:r>
              <a:rPr lang="en-US" dirty="0"/>
              <a:t>Overview of Commission’s Charge and Deliverables</a:t>
            </a:r>
          </a:p>
          <a:p>
            <a:pPr lvl="1"/>
            <a:r>
              <a:rPr lang="en-US" dirty="0"/>
              <a:t>Timeline</a:t>
            </a:r>
          </a:p>
          <a:p>
            <a:r>
              <a:rPr lang="en-US" dirty="0"/>
              <a:t>Member Discussion of Commission Expectations</a:t>
            </a:r>
          </a:p>
          <a:p>
            <a:r>
              <a:rPr lang="en-US" dirty="0"/>
              <a:t>Next Steps</a:t>
            </a:r>
          </a:p>
          <a:p>
            <a:pPr lvl="1"/>
            <a:r>
              <a:rPr lang="en-US" dirty="0"/>
              <a:t>Meeting Schedule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9845D9-930D-44C4-A8BE-C93D5A492B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2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48524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CBC7AD-616A-43C1-9E96-57229059C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6EF17D-4329-4DC2-93D6-9DD534E8FB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3895" y="1195754"/>
            <a:ext cx="11188505" cy="4930409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b="0" i="0" dirty="0">
                <a:solidFill>
                  <a:srgbClr val="212121"/>
                </a:solidFill>
                <a:effectLst/>
                <a:latin typeface="Calibri" panose="020F0502020204030204" pitchFamily="34" charset="0"/>
              </a:rPr>
              <a:t>Proposing six meetings on the 3</a:t>
            </a:r>
            <a:r>
              <a:rPr lang="en-US" b="0" i="0" baseline="30000" dirty="0">
                <a:solidFill>
                  <a:srgbClr val="212121"/>
                </a:solidFill>
                <a:effectLst/>
                <a:latin typeface="Calibri" panose="020F0502020204030204" pitchFamily="34" charset="0"/>
              </a:rPr>
              <a:t>rd</a:t>
            </a:r>
            <a:r>
              <a:rPr lang="en-US" b="0" i="0" dirty="0">
                <a:solidFill>
                  <a:srgbClr val="212121"/>
                </a:solidFill>
                <a:effectLst/>
                <a:latin typeface="Calibri" panose="020F0502020204030204" pitchFamily="34" charset="0"/>
              </a:rPr>
              <a:t> Monday of each month:</a:t>
            </a:r>
          </a:p>
          <a:p>
            <a:pPr marL="0" indent="0">
              <a:spcBef>
                <a:spcPts val="0"/>
              </a:spcBef>
              <a:buNone/>
            </a:pPr>
            <a:endParaRPr lang="en-US" b="0" i="0" dirty="0">
              <a:solidFill>
                <a:srgbClr val="212121"/>
              </a:solidFill>
              <a:effectLst/>
              <a:latin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en-US" dirty="0">
                <a:solidFill>
                  <a:srgbClr val="212121"/>
                </a:solidFill>
                <a:latin typeface="Calibri" panose="020F0502020204030204" pitchFamily="34" charset="0"/>
              </a:rPr>
              <a:t>October 18, 2021</a:t>
            </a:r>
          </a:p>
          <a:p>
            <a:pPr>
              <a:spcBef>
                <a:spcPts val="0"/>
              </a:spcBef>
            </a:pPr>
            <a:r>
              <a:rPr lang="en-US" b="0" i="0" dirty="0">
                <a:solidFill>
                  <a:srgbClr val="212121"/>
                </a:solidFill>
                <a:effectLst/>
                <a:latin typeface="Calibri" panose="020F0502020204030204" pitchFamily="34" charset="0"/>
              </a:rPr>
              <a:t>November 15, 2021</a:t>
            </a:r>
          </a:p>
          <a:p>
            <a:pPr>
              <a:spcBef>
                <a:spcPts val="0"/>
              </a:spcBef>
            </a:pPr>
            <a:r>
              <a:rPr lang="en-US" dirty="0">
                <a:solidFill>
                  <a:srgbClr val="212121"/>
                </a:solidFill>
                <a:latin typeface="Calibri" panose="020F0502020204030204" pitchFamily="34" charset="0"/>
              </a:rPr>
              <a:t>December 20, 2021</a:t>
            </a:r>
          </a:p>
          <a:p>
            <a:pPr>
              <a:spcBef>
                <a:spcPts val="0"/>
              </a:spcBef>
            </a:pPr>
            <a:r>
              <a:rPr lang="en-US" b="0" i="0" dirty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January 17, 2022 (MLK)</a:t>
            </a:r>
          </a:p>
          <a:p>
            <a:pPr>
              <a:spcBef>
                <a:spcPts val="0"/>
              </a:spcBef>
            </a:pP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</a:rPr>
              <a:t>February 21, 2022 (Presidents’ Day)</a:t>
            </a:r>
          </a:p>
          <a:p>
            <a:pPr>
              <a:spcBef>
                <a:spcPts val="0"/>
              </a:spcBef>
            </a:pPr>
            <a:r>
              <a:rPr lang="en-US" b="0" i="0" dirty="0">
                <a:solidFill>
                  <a:srgbClr val="212121"/>
                </a:solidFill>
                <a:effectLst/>
                <a:latin typeface="Calibri" panose="020F0502020204030204" pitchFamily="34" charset="0"/>
              </a:rPr>
              <a:t>March 21, 2022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49A92F-7433-4D77-A676-92A8ACB8C0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20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32753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CBC7AD-616A-43C1-9E96-57229059C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Adjournment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6EF17D-4329-4DC2-93D6-9DD534E8FB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3895" y="1195754"/>
            <a:ext cx="11188505" cy="493040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2400" dirty="0"/>
          </a:p>
          <a:p>
            <a:pPr marL="0" indent="0" algn="ctr">
              <a:buNone/>
            </a:pPr>
            <a:endParaRPr lang="en-US" sz="2400" dirty="0"/>
          </a:p>
          <a:p>
            <a:pPr marL="0" indent="0" algn="ctr">
              <a:buNone/>
            </a:pPr>
            <a:endParaRPr lang="en-US" sz="2400" dirty="0"/>
          </a:p>
          <a:p>
            <a:pPr marL="0" indent="0" algn="ctr">
              <a:buNone/>
            </a:pPr>
            <a:r>
              <a:rPr lang="en-US" sz="8800" dirty="0"/>
              <a:t>Thank You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2E6922-8692-437B-95E2-E7D11F66D8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21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28372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3DAF6A-495A-42A5-BEED-A4E80D3E94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Welcome </a:t>
            </a:r>
            <a:r>
              <a:rPr lang="en-US" sz="4400" dirty="0"/>
              <a:t>Commission Members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DD009F-7451-41D6-BA1A-9EABD2FFB9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3895" y="931178"/>
            <a:ext cx="11188505" cy="519498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24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123CE05-896F-474B-86A1-25FC4692EC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6916106"/>
              </p:ext>
            </p:extLst>
          </p:nvPr>
        </p:nvGraphicFramePr>
        <p:xfrm>
          <a:off x="503359" y="1297502"/>
          <a:ext cx="10989578" cy="484354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057302">
                  <a:extLst>
                    <a:ext uri="{9D8B030D-6E8A-4147-A177-3AD203B41FA5}">
                      <a16:colId xmlns:a16="http://schemas.microsoft.com/office/drawing/2014/main" val="4096011904"/>
                    </a:ext>
                  </a:extLst>
                </a:gridCol>
                <a:gridCol w="4932276">
                  <a:extLst>
                    <a:ext uri="{9D8B030D-6E8A-4147-A177-3AD203B41FA5}">
                      <a16:colId xmlns:a16="http://schemas.microsoft.com/office/drawing/2014/main" val="935934827"/>
                    </a:ext>
                  </a:extLst>
                </a:gridCol>
              </a:tblGrid>
              <a:tr h="34880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Seat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Member Name</a:t>
                      </a:r>
                      <a:endParaRPr lang="en-US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00240785"/>
                  </a:ext>
                </a:extLst>
              </a:tr>
              <a:tr h="34880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Secretary EOHHS (Chair)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BHPL Director James G. Lavery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91984614"/>
                  </a:ext>
                </a:extLst>
              </a:tr>
              <a:tr h="34880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Speaker of the House of Representatives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Representative Jon Santiago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30264122"/>
                  </a:ext>
                </a:extLst>
              </a:tr>
              <a:tr h="34880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Senate President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Senator Rebecca Rauch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05464293"/>
                  </a:ext>
                </a:extLst>
              </a:tr>
              <a:tr h="34880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Senate Minority Leader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Noemi Custodia Lora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15093497"/>
                  </a:ext>
                </a:extLst>
              </a:tr>
              <a:tr h="34880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House Minority Leader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Lisa Bennington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06614234"/>
                  </a:ext>
                </a:extLst>
              </a:tr>
              <a:tr h="34880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House Chair Joint Comm. on Public Health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Representative Marjorie Decker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48826702"/>
                  </a:ext>
                </a:extLst>
              </a:tr>
              <a:tr h="34880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effectLst/>
                        </a:rPr>
                        <a:t>Senate Chair Joint Comm. on Public Health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Laurie Millman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9359512"/>
                  </a:ext>
                </a:extLst>
              </a:tr>
              <a:tr h="34880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Governor’s Advisory Council for Refugees and Immigrants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Kerby Roberson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31478446"/>
                  </a:ext>
                </a:extLst>
              </a:tr>
              <a:tr h="36397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Board of Registration in Medicine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Julian Robinson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(Foreign Trained Medical Graduate)</a:t>
                      </a:r>
                      <a:endParaRPr lang="en-US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21374484"/>
                  </a:ext>
                </a:extLst>
              </a:tr>
              <a:tr h="36397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Board of Registration in Dentistry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Dr. Seema Jacob</a:t>
                      </a:r>
                      <a:endParaRPr lang="en-US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42029683"/>
                  </a:ext>
                </a:extLst>
              </a:tr>
              <a:tr h="36397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Board of Registration in Nursing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Lori Keough</a:t>
                      </a:r>
                      <a:endParaRPr lang="en-US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92138018"/>
                  </a:ext>
                </a:extLst>
              </a:tr>
              <a:tr h="36397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Board of Registration in Physician Assistants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Dipu Patel</a:t>
                      </a:r>
                      <a:endParaRPr lang="en-US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76813501"/>
                  </a:ext>
                </a:extLst>
              </a:tr>
            </a:tbl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BB71778-D55A-4A2F-9E76-9C0B404E78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3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24378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3DAF6A-495A-42A5-BEED-A4E80D3E94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Welcome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DD009F-7451-41D6-BA1A-9EABD2FFB9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3895" y="931178"/>
            <a:ext cx="11188505" cy="519498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24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123CE05-896F-474B-86A1-25FC4692EC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9419136"/>
              </p:ext>
            </p:extLst>
          </p:nvPr>
        </p:nvGraphicFramePr>
        <p:xfrm>
          <a:off x="503359" y="1334039"/>
          <a:ext cx="10989578" cy="49777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057302">
                  <a:extLst>
                    <a:ext uri="{9D8B030D-6E8A-4147-A177-3AD203B41FA5}">
                      <a16:colId xmlns:a16="http://schemas.microsoft.com/office/drawing/2014/main" val="4096011904"/>
                    </a:ext>
                  </a:extLst>
                </a:gridCol>
                <a:gridCol w="4932276">
                  <a:extLst>
                    <a:ext uri="{9D8B030D-6E8A-4147-A177-3AD203B41FA5}">
                      <a16:colId xmlns:a16="http://schemas.microsoft.com/office/drawing/2014/main" val="935934827"/>
                    </a:ext>
                  </a:extLst>
                </a:gridCol>
              </a:tblGrid>
              <a:tr h="3849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Seat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</a:rPr>
                        <a:t>Member Name</a:t>
                      </a:r>
                      <a:endParaRPr lang="en-US" sz="18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00240785"/>
                  </a:ext>
                </a:extLst>
              </a:tr>
              <a:tr h="38495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Board of Registration in Allied Health Professions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Randy Jean</a:t>
                      </a:r>
                      <a:endParaRPr lang="en-US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06038741"/>
                  </a:ext>
                </a:extLst>
              </a:tr>
              <a:tr h="3849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Massachusetts Medical Society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Dr. Deeb Salem</a:t>
                      </a:r>
                      <a:endParaRPr lang="en-US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91984614"/>
                  </a:ext>
                </a:extLst>
              </a:tr>
              <a:tr h="3849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Massachusetts Health &amp; Hospital Association 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VACANT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30264122"/>
                  </a:ext>
                </a:extLst>
              </a:tr>
              <a:tr h="3849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Massachusetts League of Community Health Centers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Dr. Damian Archer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05464293"/>
                  </a:ext>
                </a:extLst>
              </a:tr>
              <a:tr h="3849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Conference of Boston Teaching Hospitals 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Dr. Man Wai Ng</a:t>
                      </a:r>
                      <a:endParaRPr lang="en-US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48826702"/>
                  </a:ext>
                </a:extLst>
              </a:tr>
              <a:tr h="38495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UMass Medical School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Dr. Deborah DeMarco</a:t>
                      </a:r>
                      <a:endParaRPr lang="en-US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9359512"/>
                  </a:ext>
                </a:extLst>
              </a:tr>
              <a:tr h="62711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Boston Welcome Back Center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 Bunker Hill Community College 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Allison Cohn</a:t>
                      </a:r>
                      <a:endParaRPr lang="en-US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31478446"/>
                  </a:ext>
                </a:extLst>
              </a:tr>
              <a:tr h="40170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Massachusetts Immigrant and Refugee Advocacy Coalition 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Amy Grunder</a:t>
                      </a:r>
                      <a:endParaRPr lang="en-US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21374484"/>
                  </a:ext>
                </a:extLst>
              </a:tr>
              <a:tr h="62711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Massachusetts Immigrant and Refugee Advocacy Coalition 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Dr. </a:t>
                      </a:r>
                      <a:r>
                        <a:rPr lang="en-US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Robert Marlin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(licensed physician)</a:t>
                      </a:r>
                      <a:endParaRPr lang="en-US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42029683"/>
                  </a:ext>
                </a:extLst>
              </a:tr>
              <a:tr h="62711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Massachusetts Immigrant and Refugee Advocacy Coalition 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Dr. Elisa Tristan-Cheever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(Foreign-Trained Medical Professional)</a:t>
                      </a:r>
                      <a:endParaRPr lang="en-US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92138018"/>
                  </a:ext>
                </a:extLst>
              </a:tr>
            </a:tbl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034ABC-8284-4DEE-B010-2B374BC314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4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97837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3A7FC-5E3D-4E2F-99DC-4E5379C8EB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Statutory Authority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0495AA-83B6-4A8A-9A84-5120424441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7506" y="1600200"/>
            <a:ext cx="10031506" cy="432995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Outside Section 102 of the FY’20 Budget (Chapter 41 of the acts 2019) establishes a special commission, chaired by the Secretary of Health and Human Services, or her designee, to study and make recommendations </a:t>
            </a:r>
            <a:r>
              <a:rPr lang="en-US" dirty="0">
                <a:effectLst/>
                <a:ea typeface="Times New Roman" panose="02020603050405020304" pitchFamily="18" charset="0"/>
              </a:rPr>
              <a:t>regarding the licensing of foreign-trained medical professionals with the goal of expanding and improving medical services in rural and underserved areas</a:t>
            </a:r>
            <a:r>
              <a:rPr lang="en-US" dirty="0"/>
              <a:t>. 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FB4265-4CF4-4738-AB49-D5EFE2E250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5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04683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638BC-3168-4E36-9F84-FCB3642F53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Statutory Requirements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1A9159-29BB-4D1A-BA9B-B00DE9F9A6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405" y="1377862"/>
            <a:ext cx="10791173" cy="4901913"/>
          </a:xfrm>
        </p:spPr>
        <p:txBody>
          <a:bodyPr>
            <a:noAutofit/>
          </a:bodyPr>
          <a:lstStyle/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The Commission is required by statute to </a:t>
            </a:r>
            <a:r>
              <a:rPr lang="en-US" sz="2400" b="1" dirty="0">
                <a:effectLst/>
                <a:ea typeface="Times New Roman" panose="02020603050405020304" pitchFamily="18" charset="0"/>
              </a:rPr>
              <a:t>make recommendations on</a:t>
            </a:r>
            <a:r>
              <a:rPr lang="en-US" sz="24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4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marR="0" indent="-9144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strategies to integrate foreign-trained medical professionals into rural and underserved areas in need of medical services; </a:t>
            </a:r>
            <a:endParaRPr lang="en-US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marR="0" indent="-9144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state and national licensing regulations that may pose unnecessary barriers to practice for foreign-trained medical professionals; </a:t>
            </a:r>
            <a:endParaRPr lang="en-US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marR="0" indent="-9144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changes to the commonwealth’s licensing requirements; </a:t>
            </a:r>
            <a:endParaRPr lang="en-US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marR="0" indent="-9144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opportunities to advocate for corresponding changes to national licensing requirements; and </a:t>
            </a:r>
            <a:endParaRPr lang="en-US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marR="0" indent="-9144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any other matters pertaining to licensing foreign-trained medical professionals.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B89AD8-4D04-4769-AFA9-77638B0524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6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43400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36A719-7B10-42CF-A5CE-A01AEEDDF2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Statutory Requirements - Report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96E8F7-0F43-496D-8D41-FFD471FED6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2822" y="1294228"/>
            <a:ext cx="10972800" cy="4831935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Bef>
                <a:spcPts val="0"/>
              </a:spcBef>
            </a:pP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The commission may hold hearings and invite testimony from experts and the public to gather information. </a:t>
            </a:r>
          </a:p>
          <a:p>
            <a:pPr>
              <a:lnSpc>
                <a:spcPct val="115000"/>
              </a:lnSpc>
              <a:spcBef>
                <a:spcPts val="0"/>
              </a:spcBef>
            </a:pP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The commission shall review and identify best practices learned from similar efforts in other states. </a:t>
            </a:r>
          </a:p>
          <a:p>
            <a:pPr>
              <a:lnSpc>
                <a:spcPct val="115000"/>
              </a:lnSpc>
              <a:spcBef>
                <a:spcPts val="0"/>
              </a:spcBef>
            </a:pPr>
            <a:r>
              <a:rPr lang="en-US" sz="24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The commission must </a:t>
            </a:r>
            <a:r>
              <a:rPr lang="en-US" sz="2400" b="1" dirty="0">
                <a:effectLst/>
                <a:ea typeface="Times New Roman" panose="02020603050405020304" pitchFamily="18" charset="0"/>
              </a:rPr>
              <a:t>submit a report 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containing</a:t>
            </a:r>
            <a:r>
              <a:rPr lang="en-US" sz="2400" b="1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its recommendations, including </a:t>
            </a:r>
          </a:p>
          <a:p>
            <a:pPr lvl="1">
              <a:lnSpc>
                <a:spcPct val="115000"/>
              </a:lnSpc>
              <a:spcBef>
                <a:spcPts val="0"/>
              </a:spcBef>
            </a:pPr>
            <a:r>
              <a:rPr lang="en-US" sz="2400" dirty="0">
                <a:effectLst/>
                <a:ea typeface="Times New Roman" panose="02020603050405020304" pitchFamily="18" charset="0"/>
              </a:rPr>
              <a:t>drafts of proposed legislation to carry out its recommendations; and</a:t>
            </a:r>
          </a:p>
          <a:p>
            <a:pPr lvl="1">
              <a:lnSpc>
                <a:spcPct val="115000"/>
              </a:lnSpc>
              <a:spcBef>
                <a:spcPts val="0"/>
              </a:spcBef>
            </a:pP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guidelines for full and conditional licensing of foreign-trained medical professionals.</a:t>
            </a:r>
          </a:p>
          <a:p>
            <a:pPr>
              <a:lnSpc>
                <a:spcPct val="115000"/>
              </a:lnSpc>
              <a:spcBef>
                <a:spcPts val="0"/>
              </a:spcBef>
            </a:pPr>
            <a:r>
              <a:rPr lang="en-US" sz="2400" dirty="0">
                <a:solidFill>
                  <a:srgbClr val="00B05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The report must be filed </a:t>
            </a:r>
            <a:r>
              <a:rPr lang="en-US" sz="2400" dirty="0">
                <a:solidFill>
                  <a:srgbClr val="00B050"/>
                </a:solidFill>
                <a:effectLst/>
                <a:ea typeface="Times New Roman" panose="02020603050405020304" pitchFamily="18" charset="0"/>
              </a:rPr>
              <a:t>with the house and senate clerks and the joint committee on public health no later than April 1, 2022**</a:t>
            </a:r>
          </a:p>
          <a:p>
            <a:pPr marL="0" indent="0">
              <a:lnSpc>
                <a:spcPct val="115000"/>
              </a:lnSpc>
              <a:spcBef>
                <a:spcPts val="0"/>
              </a:spcBef>
              <a:buNone/>
            </a:pPr>
            <a:r>
              <a:rPr lang="en-US" sz="2000" dirty="0"/>
              <a:t>	** Extended from July 1, 2021 by chapter 29 of the acts of 2021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05BA7A-D82D-4E5B-8A1E-4EAA3E0CCD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7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8626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Content Placeholder 2"/>
          <p:cNvSpPr>
            <a:spLocks noGrp="1"/>
          </p:cNvSpPr>
          <p:nvPr>
            <p:ph idx="1"/>
          </p:nvPr>
        </p:nvSpPr>
        <p:spPr>
          <a:xfrm>
            <a:off x="1033396" y="1471808"/>
            <a:ext cx="7653403" cy="3995803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endParaRPr lang="en-US" sz="2400" dirty="0"/>
          </a:p>
          <a:p>
            <a:pPr>
              <a:spcBef>
                <a:spcPts val="0"/>
              </a:spcBef>
            </a:pPr>
            <a:r>
              <a:rPr lang="en-US" sz="2400" dirty="0"/>
              <a:t>The purpose of OML is transparency in government. </a:t>
            </a:r>
          </a:p>
          <a:p>
            <a:pPr>
              <a:spcBef>
                <a:spcPts val="0"/>
              </a:spcBef>
            </a:pPr>
            <a:endParaRPr lang="en-US" sz="2400" dirty="0"/>
          </a:p>
          <a:p>
            <a:pPr>
              <a:spcBef>
                <a:spcPts val="0"/>
              </a:spcBef>
            </a:pPr>
            <a:r>
              <a:rPr lang="en-US" sz="2400" dirty="0"/>
              <a:t>All meetings of a public body must be open to the public.</a:t>
            </a:r>
          </a:p>
          <a:p>
            <a:pPr>
              <a:spcBef>
                <a:spcPts val="0"/>
              </a:spcBef>
            </a:pPr>
            <a:endParaRPr lang="en-US" sz="2400" dirty="0"/>
          </a:p>
          <a:p>
            <a:pPr>
              <a:spcBef>
                <a:spcPts val="0"/>
              </a:spcBef>
            </a:pPr>
            <a:r>
              <a:rPr lang="en-US" sz="2400" dirty="0"/>
              <a:t>A public body includes any multi-member board, commission, committee, or subcommittee if established to serve a public purpose. </a:t>
            </a:r>
          </a:p>
        </p:txBody>
      </p:sp>
      <p:sp>
        <p:nvSpPr>
          <p:cNvPr id="4099" name="Slide Number Placeholder 3"/>
          <p:cNvSpPr>
            <a:spLocks noGrp="1"/>
          </p:cNvSpPr>
          <p:nvPr>
            <p:ph type="sldNum" sz="quarter" idx="11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9pPr>
          </a:lstStyle>
          <a:p>
            <a:pPr>
              <a:defRPr/>
            </a:pPr>
            <a:r>
              <a:rPr lang="en-US" altLang="en-US"/>
              <a:t>Slide </a:t>
            </a:r>
            <a:fld id="{9A3CBEC9-3421-470A-8847-5F6DEB543E53}" type="slidenum">
              <a:rPr lang="en-US" altLang="en-US" smtClean="0"/>
              <a:pPr>
                <a:defRPr/>
              </a:pPr>
              <a:t>8</a:t>
            </a:fld>
            <a:endParaRPr lang="en-US" alt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49322" y="136525"/>
            <a:ext cx="10136118" cy="57785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+mj-lt"/>
                <a:ea typeface="+mj-ea"/>
                <a:cs typeface="ＭＳ Ｐゴシック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en-US" sz="4400" kern="0" dirty="0">
                <a:solidFill>
                  <a:schemeClr val="tx1"/>
                </a:solidFill>
              </a:rPr>
              <a:t>Open</a:t>
            </a:r>
            <a:r>
              <a:rPr lang="en-US" sz="3600" kern="0" dirty="0">
                <a:solidFill>
                  <a:schemeClr val="tx1"/>
                </a:solidFill>
              </a:rPr>
              <a:t> </a:t>
            </a:r>
            <a:r>
              <a:rPr lang="en-US" sz="4400" kern="0" dirty="0">
                <a:solidFill>
                  <a:schemeClr val="tx1"/>
                </a:solidFill>
              </a:rPr>
              <a:t>Meeting</a:t>
            </a:r>
            <a:r>
              <a:rPr lang="en-US" sz="3600" kern="0" dirty="0">
                <a:solidFill>
                  <a:schemeClr val="tx1"/>
                </a:solidFill>
              </a:rPr>
              <a:t> </a:t>
            </a:r>
            <a:r>
              <a:rPr lang="en-US" sz="4400" kern="0" dirty="0">
                <a:solidFill>
                  <a:schemeClr val="tx1"/>
                </a:solidFill>
              </a:rPr>
              <a:t>Law (OML)</a:t>
            </a:r>
            <a:endParaRPr lang="en-US" sz="3600" kern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15517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1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 dirty="0"/>
              <a:t>Slide </a:t>
            </a:r>
            <a:fld id="{90B5BFEE-4FC1-4B05-9AA8-73B44221ADD0}" type="slidenum">
              <a:rPr lang="en-US" altLang="en-US" smtClean="0"/>
              <a:pPr/>
              <a:t>9</a:t>
            </a:fld>
            <a:endParaRPr lang="en-US" altLang="en-US" dirty="0"/>
          </a:p>
        </p:txBody>
      </p:sp>
      <p:sp>
        <p:nvSpPr>
          <p:cNvPr id="5123" name="Rectangle 2"/>
          <p:cNvSpPr>
            <a:spLocks noChangeArrowheads="1"/>
          </p:cNvSpPr>
          <p:nvPr/>
        </p:nvSpPr>
        <p:spPr bwMode="auto">
          <a:xfrm>
            <a:off x="507714" y="1422401"/>
            <a:ext cx="8458200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A </a:t>
            </a:r>
            <a:r>
              <a:rPr lang="en-US" sz="2400" u="sng" dirty="0"/>
              <a:t>meeting</a:t>
            </a:r>
            <a:r>
              <a:rPr lang="en-US" sz="2400" dirty="0"/>
              <a:t> is “a </a:t>
            </a:r>
            <a:r>
              <a:rPr lang="en-US" sz="2400" u="sng" dirty="0"/>
              <a:t>deliberation</a:t>
            </a:r>
            <a:r>
              <a:rPr lang="en-US" sz="2400" dirty="0"/>
              <a:t> by a public body with respect to any matter within the body’s jurisdiction.”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u="sng" dirty="0"/>
              <a:t>Deliberation</a:t>
            </a:r>
            <a:r>
              <a:rPr lang="en-US" sz="2400" dirty="0"/>
              <a:t> is defined as “an oral or written communication through any medium, including electronic mail, between or among a quorum of a public body on any public business within its jurisdiction.”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Deliberation does not include scheduling or procedural information.  </a:t>
            </a: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If a quorum of a public body wants to discuss public business within that body’s jurisdiction, they must do so during a properly posted meeting.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b="1" i="1" dirty="0"/>
              <a:t>NOTE:  If a public body member sends an email to a quorum of the public body expressing an opinion on any matter that could come before that body, the communication violates the OML, even if no recipient responds. </a:t>
            </a:r>
          </a:p>
          <a:p>
            <a:pPr lvl="1"/>
            <a:r>
              <a:rPr lang="en-US" b="1" i="1" dirty="0"/>
              <a:t> </a:t>
            </a:r>
            <a:endParaRPr lang="en-US" altLang="en-US" b="1" i="1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21240" y="172468"/>
            <a:ext cx="10072135" cy="803275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+mj-lt"/>
                <a:ea typeface="+mj-ea"/>
                <a:cs typeface="ＭＳ Ｐゴシック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en-US" sz="4400" kern="0" dirty="0">
                <a:solidFill>
                  <a:schemeClr val="tx1"/>
                </a:solidFill>
              </a:rPr>
              <a:t>Deliberation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905000" y="1422401"/>
            <a:ext cx="8102600" cy="784225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None/>
              <a:defRPr/>
            </a:pPr>
            <a:endParaRPr lang="en-US" sz="3600" b="1" kern="0" dirty="0"/>
          </a:p>
        </p:txBody>
      </p:sp>
    </p:spTree>
    <p:extLst>
      <p:ext uri="{BB962C8B-B14F-4D97-AF65-F5344CB8AC3E}">
        <p14:creationId xmlns:p14="http://schemas.microsoft.com/office/powerpoint/2010/main" val="781188930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12269</TotalTime>
  <Words>1611</Words>
  <Application>Microsoft Office PowerPoint</Application>
  <PresentationFormat>Widescreen</PresentationFormat>
  <Paragraphs>207</Paragraphs>
  <Slides>21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Calibri</vt:lpstr>
      <vt:lpstr>Courier New</vt:lpstr>
      <vt:lpstr>Wingdings</vt:lpstr>
      <vt:lpstr>Custom Design</vt:lpstr>
      <vt:lpstr>1_Custom Design</vt:lpstr>
      <vt:lpstr>Special Commission on Licensing of Foreign-Trained Medical Professionals First Meeting September 20, 2020</vt:lpstr>
      <vt:lpstr>Agenda</vt:lpstr>
      <vt:lpstr>Welcome Commission Members</vt:lpstr>
      <vt:lpstr>Welcome </vt:lpstr>
      <vt:lpstr>Statutory Authority </vt:lpstr>
      <vt:lpstr>Statutory Requirements</vt:lpstr>
      <vt:lpstr>Statutory Requirements - Report</vt:lpstr>
      <vt:lpstr>PowerPoint Presentation</vt:lpstr>
      <vt:lpstr>PowerPoint Presentation</vt:lpstr>
      <vt:lpstr>PowerPoint Presentation</vt:lpstr>
      <vt:lpstr>PowerPoint Presentation</vt:lpstr>
      <vt:lpstr>Avoiding OML Violation-Best Practice Recommendations</vt:lpstr>
      <vt:lpstr>Remote Participation</vt:lpstr>
      <vt:lpstr>Public Meetings – Miscellaneous </vt:lpstr>
      <vt:lpstr>Conflict  of Interest Law</vt:lpstr>
      <vt:lpstr>Conflict  of Interest Law</vt:lpstr>
      <vt:lpstr>Conflict of Interest Law-Training Requirements</vt:lpstr>
      <vt:lpstr>PowerPoint Presentation</vt:lpstr>
      <vt:lpstr>Commission Expectations</vt:lpstr>
      <vt:lpstr>Next Steps</vt:lpstr>
      <vt:lpstr>Adjournment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Nelson, Lauren (DPH)</cp:lastModifiedBy>
  <cp:revision>358</cp:revision>
  <cp:lastPrinted>2020-01-15T13:38:51Z</cp:lastPrinted>
  <dcterms:created xsi:type="dcterms:W3CDTF">2019-01-10T19:26:50Z</dcterms:created>
  <dcterms:modified xsi:type="dcterms:W3CDTF">2021-09-20T20:04:25Z</dcterms:modified>
</cp:coreProperties>
</file>