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53" r:id="rId1"/>
  </p:sldMasterIdLst>
  <p:notesMasterIdLst>
    <p:notesMasterId r:id="rId41"/>
  </p:notesMasterIdLst>
  <p:handoutMasterIdLst>
    <p:handoutMasterId r:id="rId42"/>
  </p:handoutMasterIdLst>
  <p:sldIdLst>
    <p:sldId id="436" r:id="rId2"/>
    <p:sldId id="454" r:id="rId3"/>
    <p:sldId id="457" r:id="rId4"/>
    <p:sldId id="458" r:id="rId5"/>
    <p:sldId id="498" r:id="rId6"/>
    <p:sldId id="459" r:id="rId7"/>
    <p:sldId id="500" r:id="rId8"/>
    <p:sldId id="460" r:id="rId9"/>
    <p:sldId id="462" r:id="rId10"/>
    <p:sldId id="516" r:id="rId11"/>
    <p:sldId id="464" r:id="rId12"/>
    <p:sldId id="465" r:id="rId13"/>
    <p:sldId id="467" r:id="rId14"/>
    <p:sldId id="468" r:id="rId15"/>
    <p:sldId id="515" r:id="rId16"/>
    <p:sldId id="469" r:id="rId17"/>
    <p:sldId id="471" r:id="rId18"/>
    <p:sldId id="473" r:id="rId19"/>
    <p:sldId id="510" r:id="rId20"/>
    <p:sldId id="511" r:id="rId21"/>
    <p:sldId id="477" r:id="rId22"/>
    <p:sldId id="479" r:id="rId23"/>
    <p:sldId id="480" r:id="rId24"/>
    <p:sldId id="482" r:id="rId25"/>
    <p:sldId id="483" r:id="rId26"/>
    <p:sldId id="496" r:id="rId27"/>
    <p:sldId id="501" r:id="rId28"/>
    <p:sldId id="506" r:id="rId29"/>
    <p:sldId id="507" r:id="rId30"/>
    <p:sldId id="517" r:id="rId31"/>
    <p:sldId id="509" r:id="rId32"/>
    <p:sldId id="487" r:id="rId33"/>
    <p:sldId id="488" r:id="rId34"/>
    <p:sldId id="494" r:id="rId35"/>
    <p:sldId id="514" r:id="rId36"/>
    <p:sldId id="513" r:id="rId37"/>
    <p:sldId id="490" r:id="rId38"/>
    <p:sldId id="491" r:id="rId39"/>
    <p:sldId id="492" r:id="rId40"/>
  </p:sldIdLst>
  <p:sldSz cx="9144000" cy="6858000" type="screen4x3"/>
  <p:notesSz cx="7315200" cy="9601200"/>
  <p:defaultTextStyle>
    <a:defPPr>
      <a:defRPr lang="en-US"/>
    </a:defPPr>
    <a:lvl1pPr algn="l" rtl="0" fontAlgn="base">
      <a:spcBef>
        <a:spcPct val="0"/>
      </a:spcBef>
      <a:spcAft>
        <a:spcPct val="0"/>
      </a:spcAft>
      <a:defRPr b="1" kern="1200">
        <a:solidFill>
          <a:schemeClr val="tx1"/>
        </a:solidFill>
        <a:latin typeface="Arial" charset="0"/>
        <a:ea typeface="+mn-ea"/>
        <a:cs typeface="Arial" charset="0"/>
      </a:defRPr>
    </a:lvl1pPr>
    <a:lvl2pPr marL="457200" algn="l" rtl="0" fontAlgn="base">
      <a:spcBef>
        <a:spcPct val="0"/>
      </a:spcBef>
      <a:spcAft>
        <a:spcPct val="0"/>
      </a:spcAft>
      <a:defRPr b="1" kern="1200">
        <a:solidFill>
          <a:schemeClr val="tx1"/>
        </a:solidFill>
        <a:latin typeface="Arial" charset="0"/>
        <a:ea typeface="+mn-ea"/>
        <a:cs typeface="Arial" charset="0"/>
      </a:defRPr>
    </a:lvl2pPr>
    <a:lvl3pPr marL="914400" algn="l" rtl="0" fontAlgn="base">
      <a:spcBef>
        <a:spcPct val="0"/>
      </a:spcBef>
      <a:spcAft>
        <a:spcPct val="0"/>
      </a:spcAft>
      <a:defRPr b="1" kern="1200">
        <a:solidFill>
          <a:schemeClr val="tx1"/>
        </a:solidFill>
        <a:latin typeface="Arial" charset="0"/>
        <a:ea typeface="+mn-ea"/>
        <a:cs typeface="Arial" charset="0"/>
      </a:defRPr>
    </a:lvl3pPr>
    <a:lvl4pPr marL="1371600" algn="l" rtl="0" fontAlgn="base">
      <a:spcBef>
        <a:spcPct val="0"/>
      </a:spcBef>
      <a:spcAft>
        <a:spcPct val="0"/>
      </a:spcAft>
      <a:defRPr b="1" kern="1200">
        <a:solidFill>
          <a:schemeClr val="tx1"/>
        </a:solidFill>
        <a:latin typeface="Arial" charset="0"/>
        <a:ea typeface="+mn-ea"/>
        <a:cs typeface="Arial" charset="0"/>
      </a:defRPr>
    </a:lvl4pPr>
    <a:lvl5pPr marL="1828800" algn="l" rtl="0" fontAlgn="base">
      <a:spcBef>
        <a:spcPct val="0"/>
      </a:spcBef>
      <a:spcAft>
        <a:spcPct val="0"/>
      </a:spcAft>
      <a:defRPr b="1" kern="1200">
        <a:solidFill>
          <a:schemeClr val="tx1"/>
        </a:solidFill>
        <a:latin typeface="Arial" charset="0"/>
        <a:ea typeface="+mn-ea"/>
        <a:cs typeface="Arial" charset="0"/>
      </a:defRPr>
    </a:lvl5pPr>
    <a:lvl6pPr marL="2286000" algn="l" defTabSz="914400" rtl="0" eaLnBrk="1" latinLnBrk="0" hangingPunct="1">
      <a:defRPr b="1" kern="1200">
        <a:solidFill>
          <a:schemeClr val="tx1"/>
        </a:solidFill>
        <a:latin typeface="Arial" charset="0"/>
        <a:ea typeface="+mn-ea"/>
        <a:cs typeface="Arial" charset="0"/>
      </a:defRPr>
    </a:lvl6pPr>
    <a:lvl7pPr marL="2743200" algn="l" defTabSz="914400" rtl="0" eaLnBrk="1" latinLnBrk="0" hangingPunct="1">
      <a:defRPr b="1" kern="1200">
        <a:solidFill>
          <a:schemeClr val="tx1"/>
        </a:solidFill>
        <a:latin typeface="Arial" charset="0"/>
        <a:ea typeface="+mn-ea"/>
        <a:cs typeface="Arial" charset="0"/>
      </a:defRPr>
    </a:lvl7pPr>
    <a:lvl8pPr marL="3200400" algn="l" defTabSz="914400" rtl="0" eaLnBrk="1" latinLnBrk="0" hangingPunct="1">
      <a:defRPr b="1" kern="1200">
        <a:solidFill>
          <a:schemeClr val="tx1"/>
        </a:solidFill>
        <a:latin typeface="Arial" charset="0"/>
        <a:ea typeface="+mn-ea"/>
        <a:cs typeface="Arial" charset="0"/>
      </a:defRPr>
    </a:lvl8pPr>
    <a:lvl9pPr marL="3657600" algn="l" defTabSz="914400" rtl="0" eaLnBrk="1" latinLnBrk="0" hangingPunct="1">
      <a:defRPr b="1" kern="1200">
        <a:solidFill>
          <a:schemeClr val="tx1"/>
        </a:solidFill>
        <a:latin typeface="Arial"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909">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drea Gilmore" initials="AG" lastIdx="0" clrIdx="0"/>
  <p:cmAuthor id="1" name="Jennifer Brown" initials="JB" lastIdx="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99"/>
    <a:srgbClr val="54759E"/>
    <a:srgbClr val="6E8DB2"/>
    <a:srgbClr val="8AC4FF"/>
    <a:srgbClr val="BBDFFF"/>
    <a:srgbClr val="C3E2FF"/>
    <a:srgbClr val="FF9900"/>
    <a:srgbClr val="0066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037" autoAdjust="0"/>
  </p:normalViewPr>
  <p:slideViewPr>
    <p:cSldViewPr snapToGrid="0">
      <p:cViewPr varScale="1">
        <p:scale>
          <a:sx n="69" d="100"/>
          <a:sy n="69" d="100"/>
        </p:scale>
        <p:origin x="-1304" y="-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3592"/>
    </p:cViewPr>
  </p:sorterViewPr>
  <p:notesViewPr>
    <p:cSldViewPr snapToGrid="0">
      <p:cViewPr varScale="1">
        <p:scale>
          <a:sx n="48" d="100"/>
          <a:sy n="48" d="100"/>
        </p:scale>
        <p:origin x="-2060" y="-84"/>
      </p:cViewPr>
      <p:guideLst>
        <p:guide orient="horz" pos="3024"/>
        <p:guide pos="2304"/>
      </p:guideLst>
    </p:cSldViewPr>
  </p:notesViewPr>
  <p:gridSpacing cx="78028800" cy="780288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 Type="http://schemas.openxmlformats.org/officeDocument/2006/relationships/slide" Target="slides/slide1.xml"/>
  <Relationship Id="rId20" Type="http://schemas.openxmlformats.org/officeDocument/2006/relationships/slide" Target="slides/slide19.xml"/>
  <Relationship Id="rId21" Type="http://schemas.openxmlformats.org/officeDocument/2006/relationships/slide" Target="slides/slide20.xml"/>
  <Relationship Id="rId22" Type="http://schemas.openxmlformats.org/officeDocument/2006/relationships/slide" Target="slides/slide21.xml"/>
  <Relationship Id="rId23" Type="http://schemas.openxmlformats.org/officeDocument/2006/relationships/slide" Target="slides/slide22.xml"/>
  <Relationship Id="rId24" Type="http://schemas.openxmlformats.org/officeDocument/2006/relationships/slide" Target="slides/slide23.xml"/>
  <Relationship Id="rId25" Type="http://schemas.openxmlformats.org/officeDocument/2006/relationships/slide" Target="slides/slide24.xml"/>
  <Relationship Id="rId26" Type="http://schemas.openxmlformats.org/officeDocument/2006/relationships/slide" Target="slides/slide25.xml"/>
  <Relationship Id="rId27" Type="http://schemas.openxmlformats.org/officeDocument/2006/relationships/slide" Target="slides/slide26.xml"/>
  <Relationship Id="rId28" Type="http://schemas.openxmlformats.org/officeDocument/2006/relationships/slide" Target="slides/slide27.xml"/>
  <Relationship Id="rId29" Type="http://schemas.openxmlformats.org/officeDocument/2006/relationships/slide" Target="slides/slide28.xml"/>
  <Relationship Id="rId3" Type="http://schemas.openxmlformats.org/officeDocument/2006/relationships/slide" Target="slides/slide2.xml"/>
  <Relationship Id="rId30" Type="http://schemas.openxmlformats.org/officeDocument/2006/relationships/slide" Target="slides/slide29.xml"/>
  <Relationship Id="rId31" Type="http://schemas.openxmlformats.org/officeDocument/2006/relationships/slide" Target="slides/slide30.xml"/>
  <Relationship Id="rId32" Type="http://schemas.openxmlformats.org/officeDocument/2006/relationships/slide" Target="slides/slide31.xml"/>
  <Relationship Id="rId33" Type="http://schemas.openxmlformats.org/officeDocument/2006/relationships/slide" Target="slides/slide32.xml"/>
  <Relationship Id="rId34" Type="http://schemas.openxmlformats.org/officeDocument/2006/relationships/slide" Target="slides/slide33.xml"/>
  <Relationship Id="rId35" Type="http://schemas.openxmlformats.org/officeDocument/2006/relationships/slide" Target="slides/slide34.xml"/>
  <Relationship Id="rId36" Type="http://schemas.openxmlformats.org/officeDocument/2006/relationships/slide" Target="slides/slide35.xml"/>
  <Relationship Id="rId37" Type="http://schemas.openxmlformats.org/officeDocument/2006/relationships/slide" Target="slides/slide36.xml"/>
  <Relationship Id="rId38" Type="http://schemas.openxmlformats.org/officeDocument/2006/relationships/slide" Target="slides/slide37.xml"/>
  <Relationship Id="rId39" Type="http://schemas.openxmlformats.org/officeDocument/2006/relationships/slide" Target="slides/slide38.xml"/>
  <Relationship Id="rId4" Type="http://schemas.openxmlformats.org/officeDocument/2006/relationships/slide" Target="slides/slide3.xml"/>
  <Relationship Id="rId40" Type="http://schemas.openxmlformats.org/officeDocument/2006/relationships/slide" Target="slides/slide39.xml"/>
  <Relationship Id="rId41" Type="http://schemas.openxmlformats.org/officeDocument/2006/relationships/notesMaster" Target="notesMasters/notesMaster1.xml"/>
  <Relationship Id="rId42" Type="http://schemas.openxmlformats.org/officeDocument/2006/relationships/handoutMaster" Target="handoutMasters/handoutMaster1.xml"/>
  <Relationship Id="rId43" Type="http://schemas.openxmlformats.org/officeDocument/2006/relationships/commentAuthors" Target="commentAuthors.xml"/>
  <Relationship Id="rId44" Type="http://schemas.openxmlformats.org/officeDocument/2006/relationships/presProps" Target="presProps.xml"/>
  <Relationship Id="rId45" Type="http://schemas.openxmlformats.org/officeDocument/2006/relationships/viewProps" Target="viewProps.xml"/>
  <Relationship Id="rId46" Type="http://schemas.openxmlformats.org/officeDocument/2006/relationships/theme" Target="theme/theme1.xml"/>
  <Relationship Id="rId47" Type="http://schemas.openxmlformats.org/officeDocument/2006/relationships/tableStyles" Target="tableStyles.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drawings/_rels/vmlDrawing1.vml.rels><?xml version="1.0" encoding="UTF-8"?>

<Relationships xmlns="http://schemas.openxmlformats.org/package/2006/relationships">
  <Relationship Id="rId1" Type="http://schemas.openxmlformats.org/officeDocument/2006/relationships/image" Target="../media/image4.emf"/>
  <Relationship Id="rId2" Type="http://schemas.openxmlformats.org/officeDocument/2006/relationships/image" Target="../media/image5.emf"/>
</Relationships>

</file>

<file path=ppt/drawings/_rels/vmlDrawing10.vml.rels><?xml version="1.0" encoding="UTF-8"?>

<Relationships xmlns="http://schemas.openxmlformats.org/package/2006/relationships">
  <Relationship Id="rId1" Type="http://schemas.openxmlformats.org/officeDocument/2006/relationships/image" Target="../media/image15.emf"/>
</Relationships>

</file>

<file path=ppt/drawings/_rels/vmlDrawing11.vml.rels><?xml version="1.0" encoding="UTF-8"?>

<Relationships xmlns="http://schemas.openxmlformats.org/package/2006/relationships">
  <Relationship Id="rId1" Type="http://schemas.openxmlformats.org/officeDocument/2006/relationships/image" Target="../media/image16.emf"/>
</Relationships>

</file>

<file path=ppt/drawings/_rels/vmlDrawing2.vml.rels><?xml version="1.0" encoding="UTF-8"?>

<Relationships xmlns="http://schemas.openxmlformats.org/package/2006/relationships">
  <Relationship Id="rId1" Type="http://schemas.openxmlformats.org/officeDocument/2006/relationships/image" Target="../media/image6.emf"/>
</Relationships>

</file>

<file path=ppt/drawings/_rels/vmlDrawing3.vml.rels><?xml version="1.0" encoding="UTF-8"?>

<Relationships xmlns="http://schemas.openxmlformats.org/package/2006/relationships">
  <Relationship Id="rId1" Type="http://schemas.openxmlformats.org/officeDocument/2006/relationships/image" Target="../media/image7.emf"/>
</Relationships>

</file>

<file path=ppt/drawings/_rels/vmlDrawing4.vml.rels><?xml version="1.0" encoding="UTF-8"?>

<Relationships xmlns="http://schemas.openxmlformats.org/package/2006/relationships">
  <Relationship Id="rId1" Type="http://schemas.openxmlformats.org/officeDocument/2006/relationships/image" Target="../media/image8.emf"/>
  <Relationship Id="rId2" Type="http://schemas.openxmlformats.org/officeDocument/2006/relationships/image" Target="../media/image9.emf"/>
</Relationships>

</file>

<file path=ppt/drawings/_rels/vmlDrawing5.vml.rels><?xml version="1.0" encoding="UTF-8"?>

<Relationships xmlns="http://schemas.openxmlformats.org/package/2006/relationships">
  <Relationship Id="rId1" Type="http://schemas.openxmlformats.org/officeDocument/2006/relationships/image" Target="../media/image10.emf"/>
</Relationships>

</file>

<file path=ppt/drawings/_rels/vmlDrawing6.vml.rels><?xml version="1.0" encoding="UTF-8"?>

<Relationships xmlns="http://schemas.openxmlformats.org/package/2006/relationships">
  <Relationship Id="rId1" Type="http://schemas.openxmlformats.org/officeDocument/2006/relationships/image" Target="../media/image11.emf"/>
</Relationships>

</file>

<file path=ppt/drawings/_rels/vmlDrawing7.vml.rels><?xml version="1.0" encoding="UTF-8"?>

<Relationships xmlns="http://schemas.openxmlformats.org/package/2006/relationships">
  <Relationship Id="rId1" Type="http://schemas.openxmlformats.org/officeDocument/2006/relationships/image" Target="../media/image12.emf"/>
</Relationships>

</file>

<file path=ppt/drawings/_rels/vmlDrawing8.vml.rels><?xml version="1.0" encoding="UTF-8"?>

<Relationships xmlns="http://schemas.openxmlformats.org/package/2006/relationships">
  <Relationship Id="rId1" Type="http://schemas.openxmlformats.org/officeDocument/2006/relationships/image" Target="../media/image13.emf"/>
</Relationships>

</file>

<file path=ppt/drawings/_rels/vmlDrawing9.vml.rels><?xml version="1.0" encoding="UTF-8"?>

<Relationships xmlns="http://schemas.openxmlformats.org/package/2006/relationships">
  <Relationship Id="rId1" Type="http://schemas.openxmlformats.org/officeDocument/2006/relationships/image" Target="../media/image14.emf"/>
</Relationships>

</file>

<file path=ppt/handoutMasters/_rels/handoutMaster1.xml.rels><?xml version="1.0" encoding="UTF-8"?>

<Relationships xmlns="http://schemas.openxmlformats.org/package/2006/relationships">
  <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066" name="Rectangle 2"/>
          <p:cNvSpPr>
            <a:spLocks noGrp="1" noChangeArrowheads="1"/>
          </p:cNvSpPr>
          <p:nvPr>
            <p:ph type="hdr" sz="quarter"/>
          </p:nvPr>
        </p:nvSpPr>
        <p:spPr bwMode="auto">
          <a:xfrm>
            <a:off x="0" y="0"/>
            <a:ext cx="3168927" cy="480888"/>
          </a:xfrm>
          <a:prstGeom prst="rect">
            <a:avLst/>
          </a:prstGeom>
          <a:noFill/>
          <a:ln w="9525">
            <a:noFill/>
            <a:miter lim="800000"/>
            <a:headEnd/>
            <a:tailEnd/>
          </a:ln>
          <a:effectLst/>
        </p:spPr>
        <p:txBody>
          <a:bodyPr vert="horz" wrap="square" lIns="95416" tIns="47708" rIns="95416" bIns="47708" numCol="1" anchor="t" anchorCtr="0" compatLnSpc="1">
            <a:prstTxWarp prst="textNoShape">
              <a:avLst/>
            </a:prstTxWarp>
          </a:bodyPr>
          <a:lstStyle>
            <a:lvl1pPr defTabSz="953727">
              <a:spcBef>
                <a:spcPct val="0"/>
              </a:spcBef>
              <a:defRPr sz="1200" b="0">
                <a:cs typeface="+mn-cs"/>
              </a:defRPr>
            </a:lvl1pPr>
          </a:lstStyle>
          <a:p>
            <a:pPr>
              <a:defRPr/>
            </a:pPr>
            <a:endParaRPr lang="en-US" dirty="0"/>
          </a:p>
        </p:txBody>
      </p:sp>
      <p:sp>
        <p:nvSpPr>
          <p:cNvPr id="88067" name="Rectangle 3"/>
          <p:cNvSpPr>
            <a:spLocks noGrp="1" noChangeArrowheads="1"/>
          </p:cNvSpPr>
          <p:nvPr>
            <p:ph type="dt" sz="quarter" idx="1"/>
          </p:nvPr>
        </p:nvSpPr>
        <p:spPr bwMode="auto">
          <a:xfrm>
            <a:off x="4144617" y="0"/>
            <a:ext cx="3168927" cy="480888"/>
          </a:xfrm>
          <a:prstGeom prst="rect">
            <a:avLst/>
          </a:prstGeom>
          <a:noFill/>
          <a:ln w="9525">
            <a:noFill/>
            <a:miter lim="800000"/>
            <a:headEnd/>
            <a:tailEnd/>
          </a:ln>
          <a:effectLst/>
        </p:spPr>
        <p:txBody>
          <a:bodyPr vert="horz" wrap="square" lIns="95416" tIns="47708" rIns="95416" bIns="47708" numCol="1" anchor="t" anchorCtr="0" compatLnSpc="1">
            <a:prstTxWarp prst="textNoShape">
              <a:avLst/>
            </a:prstTxWarp>
          </a:bodyPr>
          <a:lstStyle>
            <a:lvl1pPr algn="r" defTabSz="953727">
              <a:spcBef>
                <a:spcPct val="0"/>
              </a:spcBef>
              <a:defRPr sz="1200" b="0">
                <a:cs typeface="+mn-cs"/>
              </a:defRPr>
            </a:lvl1pPr>
          </a:lstStyle>
          <a:p>
            <a:pPr>
              <a:defRPr/>
            </a:pPr>
            <a:endParaRPr lang="en-US" dirty="0"/>
          </a:p>
        </p:txBody>
      </p:sp>
      <p:sp>
        <p:nvSpPr>
          <p:cNvPr id="88068" name="Rectangle 4"/>
          <p:cNvSpPr>
            <a:spLocks noGrp="1" noChangeArrowheads="1"/>
          </p:cNvSpPr>
          <p:nvPr>
            <p:ph type="ftr" sz="quarter" idx="2"/>
          </p:nvPr>
        </p:nvSpPr>
        <p:spPr bwMode="auto">
          <a:xfrm>
            <a:off x="0" y="9118661"/>
            <a:ext cx="3168927" cy="480888"/>
          </a:xfrm>
          <a:prstGeom prst="rect">
            <a:avLst/>
          </a:prstGeom>
          <a:noFill/>
          <a:ln w="9525">
            <a:noFill/>
            <a:miter lim="800000"/>
            <a:headEnd/>
            <a:tailEnd/>
          </a:ln>
          <a:effectLst/>
        </p:spPr>
        <p:txBody>
          <a:bodyPr vert="horz" wrap="square" lIns="95416" tIns="47708" rIns="95416" bIns="47708" numCol="1" anchor="b" anchorCtr="0" compatLnSpc="1">
            <a:prstTxWarp prst="textNoShape">
              <a:avLst/>
            </a:prstTxWarp>
          </a:bodyPr>
          <a:lstStyle>
            <a:lvl1pPr defTabSz="953727">
              <a:spcBef>
                <a:spcPct val="0"/>
              </a:spcBef>
              <a:defRPr sz="1200" b="0">
                <a:cs typeface="+mn-cs"/>
              </a:defRPr>
            </a:lvl1pPr>
          </a:lstStyle>
          <a:p>
            <a:pPr>
              <a:defRPr/>
            </a:pPr>
            <a:endParaRPr lang="en-US" dirty="0"/>
          </a:p>
        </p:txBody>
      </p:sp>
      <p:sp>
        <p:nvSpPr>
          <p:cNvPr id="88069" name="Rectangle 5"/>
          <p:cNvSpPr>
            <a:spLocks noGrp="1" noChangeArrowheads="1"/>
          </p:cNvSpPr>
          <p:nvPr>
            <p:ph type="sldNum" sz="quarter" idx="3"/>
          </p:nvPr>
        </p:nvSpPr>
        <p:spPr bwMode="auto">
          <a:xfrm>
            <a:off x="4144617" y="9118661"/>
            <a:ext cx="3168927" cy="480888"/>
          </a:xfrm>
          <a:prstGeom prst="rect">
            <a:avLst/>
          </a:prstGeom>
          <a:noFill/>
          <a:ln w="9525">
            <a:noFill/>
            <a:miter lim="800000"/>
            <a:headEnd/>
            <a:tailEnd/>
          </a:ln>
          <a:effectLst/>
        </p:spPr>
        <p:txBody>
          <a:bodyPr vert="horz" wrap="square" lIns="95416" tIns="47708" rIns="95416" bIns="47708" numCol="1" anchor="b" anchorCtr="0" compatLnSpc="1">
            <a:prstTxWarp prst="textNoShape">
              <a:avLst/>
            </a:prstTxWarp>
          </a:bodyPr>
          <a:lstStyle>
            <a:lvl1pPr algn="r" defTabSz="953727">
              <a:spcBef>
                <a:spcPct val="0"/>
              </a:spcBef>
              <a:defRPr sz="1200" b="0">
                <a:cs typeface="+mn-cs"/>
              </a:defRPr>
            </a:lvl1pPr>
          </a:lstStyle>
          <a:p>
            <a:pPr>
              <a:defRPr/>
            </a:pPr>
            <a:fld id="{C0A0AD01-4FBE-4EAF-A2A7-E71A85EE0EB6}" type="slidenum">
              <a:rPr lang="en-US"/>
              <a:pPr>
                <a:defRPr/>
              </a:pPr>
              <a:t>‹#›</a:t>
            </a:fld>
            <a:endParaRPr lang="en-US" dirty="0"/>
          </a:p>
        </p:txBody>
      </p:sp>
    </p:spTree>
    <p:extLst>
      <p:ext uri="{BB962C8B-B14F-4D97-AF65-F5344CB8AC3E}">
        <p14:creationId xmlns:p14="http://schemas.microsoft.com/office/powerpoint/2010/main" xmlns="" val="3490040958"/>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3168927" cy="480888"/>
          </a:xfrm>
          <a:prstGeom prst="rect">
            <a:avLst/>
          </a:prstGeom>
          <a:noFill/>
          <a:ln w="9525">
            <a:noFill/>
            <a:miter lim="800000"/>
            <a:headEnd/>
            <a:tailEnd/>
          </a:ln>
          <a:effectLst/>
        </p:spPr>
        <p:txBody>
          <a:bodyPr vert="horz" wrap="square" lIns="96990" tIns="48495" rIns="96990" bIns="48495" numCol="1" anchor="t" anchorCtr="0" compatLnSpc="1">
            <a:prstTxWarp prst="textNoShape">
              <a:avLst/>
            </a:prstTxWarp>
          </a:bodyPr>
          <a:lstStyle>
            <a:lvl1pPr defTabSz="970256">
              <a:spcBef>
                <a:spcPct val="0"/>
              </a:spcBef>
              <a:defRPr sz="1200" b="0">
                <a:cs typeface="+mn-cs"/>
              </a:defRPr>
            </a:lvl1pPr>
          </a:lstStyle>
          <a:p>
            <a:pPr>
              <a:defRPr/>
            </a:pPr>
            <a:endParaRPr lang="en-US" dirty="0"/>
          </a:p>
        </p:txBody>
      </p:sp>
      <p:sp>
        <p:nvSpPr>
          <p:cNvPr id="17411" name="Rectangle 3"/>
          <p:cNvSpPr>
            <a:spLocks noGrp="1" noChangeArrowheads="1"/>
          </p:cNvSpPr>
          <p:nvPr>
            <p:ph type="dt" idx="1"/>
          </p:nvPr>
        </p:nvSpPr>
        <p:spPr bwMode="auto">
          <a:xfrm>
            <a:off x="4144617" y="0"/>
            <a:ext cx="3168927" cy="480888"/>
          </a:xfrm>
          <a:prstGeom prst="rect">
            <a:avLst/>
          </a:prstGeom>
          <a:noFill/>
          <a:ln w="9525">
            <a:noFill/>
            <a:miter lim="800000"/>
            <a:headEnd/>
            <a:tailEnd/>
          </a:ln>
          <a:effectLst/>
        </p:spPr>
        <p:txBody>
          <a:bodyPr vert="horz" wrap="square" lIns="96990" tIns="48495" rIns="96990" bIns="48495" numCol="1" anchor="t" anchorCtr="0" compatLnSpc="1">
            <a:prstTxWarp prst="textNoShape">
              <a:avLst/>
            </a:prstTxWarp>
          </a:bodyPr>
          <a:lstStyle>
            <a:lvl1pPr algn="r" defTabSz="970256">
              <a:spcBef>
                <a:spcPct val="0"/>
              </a:spcBef>
              <a:defRPr sz="1200" b="0">
                <a:cs typeface="+mn-cs"/>
              </a:defRPr>
            </a:lvl1pPr>
          </a:lstStyle>
          <a:p>
            <a:pPr>
              <a:defRPr/>
            </a:pPr>
            <a:endParaRPr lang="en-US" dirty="0"/>
          </a:p>
        </p:txBody>
      </p:sp>
      <p:sp>
        <p:nvSpPr>
          <p:cNvPr id="21508" name="Rectangle 4"/>
          <p:cNvSpPr>
            <a:spLocks noGrp="1" noRot="1" noChangeAspect="1" noChangeArrowheads="1" noTextEdit="1"/>
          </p:cNvSpPr>
          <p:nvPr>
            <p:ph type="sldImg" idx="2"/>
          </p:nvPr>
        </p:nvSpPr>
        <p:spPr bwMode="auto">
          <a:xfrm>
            <a:off x="1257300" y="719138"/>
            <a:ext cx="4800600" cy="3600450"/>
          </a:xfrm>
          <a:prstGeom prst="rect">
            <a:avLst/>
          </a:prstGeom>
          <a:noFill/>
          <a:ln w="9525">
            <a:solidFill>
              <a:srgbClr val="000000"/>
            </a:solidFill>
            <a:miter lim="800000"/>
            <a:headEnd/>
            <a:tailEnd/>
          </a:ln>
        </p:spPr>
      </p:sp>
      <p:sp>
        <p:nvSpPr>
          <p:cNvPr id="17413" name="Rectangle 5"/>
          <p:cNvSpPr>
            <a:spLocks noGrp="1" noChangeArrowheads="1"/>
          </p:cNvSpPr>
          <p:nvPr>
            <p:ph type="body" sz="quarter" idx="3"/>
          </p:nvPr>
        </p:nvSpPr>
        <p:spPr bwMode="auto">
          <a:xfrm>
            <a:off x="732183" y="4560985"/>
            <a:ext cx="5850835" cy="4319714"/>
          </a:xfrm>
          <a:prstGeom prst="rect">
            <a:avLst/>
          </a:prstGeom>
          <a:noFill/>
          <a:ln w="9525">
            <a:noFill/>
            <a:miter lim="800000"/>
            <a:headEnd/>
            <a:tailEnd/>
          </a:ln>
          <a:effectLst/>
        </p:spPr>
        <p:txBody>
          <a:bodyPr vert="horz" wrap="square" lIns="96990" tIns="48495" rIns="96990" bIns="4849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7414" name="Rectangle 6"/>
          <p:cNvSpPr>
            <a:spLocks noGrp="1" noChangeArrowheads="1"/>
          </p:cNvSpPr>
          <p:nvPr>
            <p:ph type="ftr" sz="quarter" idx="4"/>
          </p:nvPr>
        </p:nvSpPr>
        <p:spPr bwMode="auto">
          <a:xfrm>
            <a:off x="0" y="9118661"/>
            <a:ext cx="3168927" cy="480888"/>
          </a:xfrm>
          <a:prstGeom prst="rect">
            <a:avLst/>
          </a:prstGeom>
          <a:noFill/>
          <a:ln w="9525">
            <a:noFill/>
            <a:miter lim="800000"/>
            <a:headEnd/>
            <a:tailEnd/>
          </a:ln>
          <a:effectLst/>
        </p:spPr>
        <p:txBody>
          <a:bodyPr vert="horz" wrap="square" lIns="96990" tIns="48495" rIns="96990" bIns="48495" numCol="1" anchor="b" anchorCtr="0" compatLnSpc="1">
            <a:prstTxWarp prst="textNoShape">
              <a:avLst/>
            </a:prstTxWarp>
          </a:bodyPr>
          <a:lstStyle>
            <a:lvl1pPr defTabSz="970256">
              <a:spcBef>
                <a:spcPct val="0"/>
              </a:spcBef>
              <a:defRPr sz="1200" b="0">
                <a:cs typeface="+mn-cs"/>
              </a:defRPr>
            </a:lvl1pPr>
          </a:lstStyle>
          <a:p>
            <a:pPr>
              <a:defRPr/>
            </a:pPr>
            <a:endParaRPr lang="en-US" dirty="0"/>
          </a:p>
        </p:txBody>
      </p:sp>
      <p:sp>
        <p:nvSpPr>
          <p:cNvPr id="17415" name="Rectangle 7"/>
          <p:cNvSpPr>
            <a:spLocks noGrp="1" noChangeArrowheads="1"/>
          </p:cNvSpPr>
          <p:nvPr>
            <p:ph type="sldNum" sz="quarter" idx="5"/>
          </p:nvPr>
        </p:nvSpPr>
        <p:spPr bwMode="auto">
          <a:xfrm>
            <a:off x="4144617" y="9118661"/>
            <a:ext cx="3168927" cy="480888"/>
          </a:xfrm>
          <a:prstGeom prst="rect">
            <a:avLst/>
          </a:prstGeom>
          <a:noFill/>
          <a:ln w="9525">
            <a:noFill/>
            <a:miter lim="800000"/>
            <a:headEnd/>
            <a:tailEnd/>
          </a:ln>
          <a:effectLst/>
        </p:spPr>
        <p:txBody>
          <a:bodyPr vert="horz" wrap="square" lIns="96990" tIns="48495" rIns="96990" bIns="48495" numCol="1" anchor="b" anchorCtr="0" compatLnSpc="1">
            <a:prstTxWarp prst="textNoShape">
              <a:avLst/>
            </a:prstTxWarp>
          </a:bodyPr>
          <a:lstStyle>
            <a:lvl1pPr algn="r" defTabSz="970256">
              <a:spcBef>
                <a:spcPct val="0"/>
              </a:spcBef>
              <a:defRPr sz="1200" b="0">
                <a:cs typeface="+mn-cs"/>
              </a:defRPr>
            </a:lvl1pPr>
          </a:lstStyle>
          <a:p>
            <a:pPr>
              <a:defRPr/>
            </a:pPr>
            <a:fld id="{FC40C652-4344-4BF0-B2D6-05C320ECF034}" type="slidenum">
              <a:rPr lang="en-US"/>
              <a:pPr>
                <a:defRPr/>
              </a:pPr>
              <a:t>‹#›</a:t>
            </a:fld>
            <a:endParaRPr lang="en-US" dirty="0"/>
          </a:p>
        </p:txBody>
      </p:sp>
    </p:spTree>
    <p:extLst>
      <p:ext uri="{BB962C8B-B14F-4D97-AF65-F5344CB8AC3E}">
        <p14:creationId xmlns:p14="http://schemas.microsoft.com/office/powerpoint/2010/main" xmlns="" val="9479641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8.xml"/>
</Relationships>

</file>

<file path=ppt/notesSlides/_rels/notesSlide1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9.xml"/>
</Relationships>

</file>

<file path=ppt/notesSlides/_rels/notesSlide1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0.xml"/>
</Relationships>

</file>

<file path=ppt/notesSlides/_rels/notesSlide1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1.xml"/>
</Relationships>

</file>

<file path=ppt/notesSlides/_rels/notesSlide1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6.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475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7CA03B46-80E5-4D0F-8AF0-D178298D1D3F}" type="slidenum">
              <a:rPr lang="en-US" smtClean="0"/>
              <a:pPr>
                <a:defRPr/>
              </a:pPr>
              <a:t>2</a:t>
            </a:fld>
            <a:endParaRPr lang="en-US" dirty="0"/>
          </a:p>
        </p:txBody>
      </p:sp>
    </p:spTree>
    <p:extLst>
      <p:ext uri="{BB962C8B-B14F-4D97-AF65-F5344CB8AC3E}">
        <p14:creationId xmlns:p14="http://schemas.microsoft.com/office/powerpoint/2010/main" xmlns="" val="6967860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3971" name="Notes Placeholder 2"/>
          <p:cNvSpPr>
            <a:spLocks noGrp="1"/>
          </p:cNvSpPr>
          <p:nvPr>
            <p:ph type="body" idx="1"/>
          </p:nvPr>
        </p:nvSpPr>
        <p:spPr bwMode="auto">
          <a:xfrm>
            <a:off x="289563" y="4561227"/>
            <a:ext cx="6576907" cy="459565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z="1700" dirty="0"/>
          </a:p>
        </p:txBody>
      </p:sp>
      <p:sp>
        <p:nvSpPr>
          <p:cNvPr id="337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83E6457-0CAA-4E31-8784-84E439F7CE7C}" type="slidenum">
              <a:rPr lang="en-US" smtClean="0"/>
              <a:pPr fontAlgn="base">
                <a:spcBef>
                  <a:spcPct val="0"/>
                </a:spcBef>
                <a:spcAft>
                  <a:spcPct val="0"/>
                </a:spcAft>
                <a:defRPr/>
              </a:pPr>
              <a:t>14</a:t>
            </a:fld>
            <a:endParaRPr lang="en-US" dirty="0" smtClean="0"/>
          </a:p>
        </p:txBody>
      </p:sp>
    </p:spTree>
    <p:extLst>
      <p:ext uri="{BB962C8B-B14F-4D97-AF65-F5344CB8AC3E}">
        <p14:creationId xmlns:p14="http://schemas.microsoft.com/office/powerpoint/2010/main" xmlns="" val="3669391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4995" name="Notes Placeholder 2"/>
          <p:cNvSpPr>
            <a:spLocks noGrp="1"/>
          </p:cNvSpPr>
          <p:nvPr>
            <p:ph type="body" idx="1"/>
          </p:nvPr>
        </p:nvSpPr>
        <p:spPr bwMode="auto">
          <a:xfrm>
            <a:off x="289563" y="4561227"/>
            <a:ext cx="6576907" cy="459565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z="1700" dirty="0"/>
          </a:p>
        </p:txBody>
      </p:sp>
      <p:sp>
        <p:nvSpPr>
          <p:cNvPr id="337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5CC2289-16DC-4ECC-B4FF-ECE023AE2E68}" type="slidenum">
              <a:rPr lang="en-US" smtClean="0"/>
              <a:pPr fontAlgn="base">
                <a:spcBef>
                  <a:spcPct val="0"/>
                </a:spcBef>
                <a:spcAft>
                  <a:spcPct val="0"/>
                </a:spcAft>
                <a:defRPr/>
              </a:pPr>
              <a:t>16</a:t>
            </a:fld>
            <a:endParaRPr lang="en-US" dirty="0" smtClean="0"/>
          </a:p>
        </p:txBody>
      </p:sp>
    </p:spTree>
    <p:extLst>
      <p:ext uri="{BB962C8B-B14F-4D97-AF65-F5344CB8AC3E}">
        <p14:creationId xmlns:p14="http://schemas.microsoft.com/office/powerpoint/2010/main" xmlns="" val="36973867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7043" name="Notes Placeholder 2"/>
          <p:cNvSpPr>
            <a:spLocks noGrp="1"/>
          </p:cNvSpPr>
          <p:nvPr>
            <p:ph type="body" idx="1"/>
          </p:nvPr>
        </p:nvSpPr>
        <p:spPr bwMode="auto">
          <a:xfrm>
            <a:off x="289563" y="4561227"/>
            <a:ext cx="6576907" cy="459565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z="1700" dirty="0"/>
          </a:p>
        </p:txBody>
      </p:sp>
      <p:sp>
        <p:nvSpPr>
          <p:cNvPr id="337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72AC750-4E41-4226-B7B6-964A87E60BB4}" type="slidenum">
              <a:rPr lang="en-US" smtClean="0"/>
              <a:pPr fontAlgn="base">
                <a:spcBef>
                  <a:spcPct val="0"/>
                </a:spcBef>
                <a:spcAft>
                  <a:spcPct val="0"/>
                </a:spcAft>
                <a:defRPr/>
              </a:pPr>
              <a:t>17</a:t>
            </a:fld>
            <a:endParaRPr lang="en-US" dirty="0" smtClean="0"/>
          </a:p>
        </p:txBody>
      </p:sp>
    </p:spTree>
    <p:extLst>
      <p:ext uri="{BB962C8B-B14F-4D97-AF65-F5344CB8AC3E}">
        <p14:creationId xmlns:p14="http://schemas.microsoft.com/office/powerpoint/2010/main" xmlns="" val="36668434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9091" name="Notes Placeholder 2"/>
          <p:cNvSpPr>
            <a:spLocks noGrp="1"/>
          </p:cNvSpPr>
          <p:nvPr>
            <p:ph type="body" idx="1"/>
          </p:nvPr>
        </p:nvSpPr>
        <p:spPr bwMode="auto">
          <a:xfrm>
            <a:off x="289563" y="4561227"/>
            <a:ext cx="6576907" cy="459565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z="1700" dirty="0"/>
          </a:p>
        </p:txBody>
      </p:sp>
      <p:sp>
        <p:nvSpPr>
          <p:cNvPr id="337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295BD4F-E9C2-4367-B3DC-314252324D69}" type="slidenum">
              <a:rPr lang="en-US" smtClean="0"/>
              <a:pPr fontAlgn="base">
                <a:spcBef>
                  <a:spcPct val="0"/>
                </a:spcBef>
                <a:spcAft>
                  <a:spcPct val="0"/>
                </a:spcAft>
                <a:defRPr/>
              </a:pPr>
              <a:t>18</a:t>
            </a:fld>
            <a:endParaRPr lang="en-US" dirty="0" smtClean="0"/>
          </a:p>
        </p:txBody>
      </p:sp>
    </p:spTree>
    <p:extLst>
      <p:ext uri="{BB962C8B-B14F-4D97-AF65-F5344CB8AC3E}">
        <p14:creationId xmlns:p14="http://schemas.microsoft.com/office/powerpoint/2010/main" xmlns="" val="26337251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475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7CA03B46-80E5-4D0F-8AF0-D178298D1D3F}" type="slidenum">
              <a:rPr lang="en-US" smtClean="0">
                <a:solidFill>
                  <a:prstClr val="black"/>
                </a:solidFill>
              </a:rPr>
              <a:pPr>
                <a:defRPr/>
              </a:pPr>
              <a:t>28</a:t>
            </a:fld>
            <a:endParaRPr lang="en-US" dirty="0">
              <a:solidFill>
                <a:prstClr val="black"/>
              </a:solidFill>
            </a:endParaRPr>
          </a:p>
        </p:txBody>
      </p:sp>
    </p:spTree>
    <p:extLst>
      <p:ext uri="{BB962C8B-B14F-4D97-AF65-F5344CB8AC3E}">
        <p14:creationId xmlns:p14="http://schemas.microsoft.com/office/powerpoint/2010/main" xmlns="" val="23236882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475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7CA03B46-80E5-4D0F-8AF0-D178298D1D3F}" type="slidenum">
              <a:rPr lang="en-US" smtClean="0">
                <a:solidFill>
                  <a:prstClr val="black"/>
                </a:solidFill>
              </a:rPr>
              <a:pPr>
                <a:defRPr/>
              </a:pPr>
              <a:t>29</a:t>
            </a:fld>
            <a:endParaRPr lang="en-US" dirty="0">
              <a:solidFill>
                <a:prstClr val="black"/>
              </a:solidFill>
            </a:endParaRPr>
          </a:p>
        </p:txBody>
      </p:sp>
    </p:spTree>
    <p:extLst>
      <p:ext uri="{BB962C8B-B14F-4D97-AF65-F5344CB8AC3E}">
        <p14:creationId xmlns:p14="http://schemas.microsoft.com/office/powerpoint/2010/main" xmlns="" val="38857975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475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7CA03B46-80E5-4D0F-8AF0-D178298D1D3F}" type="slidenum">
              <a:rPr lang="en-US" smtClean="0">
                <a:solidFill>
                  <a:prstClr val="black"/>
                </a:solidFill>
              </a:rPr>
              <a:pPr>
                <a:defRPr/>
              </a:pPr>
              <a:t>30</a:t>
            </a:fld>
            <a:endParaRPr lang="en-US" dirty="0">
              <a:solidFill>
                <a:prstClr val="black"/>
              </a:solidFill>
            </a:endParaRPr>
          </a:p>
        </p:txBody>
      </p:sp>
    </p:spTree>
    <p:extLst>
      <p:ext uri="{BB962C8B-B14F-4D97-AF65-F5344CB8AC3E}">
        <p14:creationId xmlns:p14="http://schemas.microsoft.com/office/powerpoint/2010/main" xmlns="" val="38857975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475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7CA03B46-80E5-4D0F-8AF0-D178298D1D3F}" type="slidenum">
              <a:rPr lang="en-US" smtClean="0">
                <a:solidFill>
                  <a:prstClr val="black"/>
                </a:solidFill>
              </a:rPr>
              <a:pPr>
                <a:defRPr/>
              </a:pPr>
              <a:t>31</a:t>
            </a:fld>
            <a:endParaRPr lang="en-US" dirty="0">
              <a:solidFill>
                <a:prstClr val="black"/>
              </a:solidFill>
            </a:endParaRPr>
          </a:p>
        </p:txBody>
      </p:sp>
    </p:spTree>
    <p:extLst>
      <p:ext uri="{BB962C8B-B14F-4D97-AF65-F5344CB8AC3E}">
        <p14:creationId xmlns:p14="http://schemas.microsoft.com/office/powerpoint/2010/main" xmlns="" val="12871226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475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dirty="0" smtClean="0"/>
          </a:p>
        </p:txBody>
      </p:sp>
      <p:sp>
        <p:nvSpPr>
          <p:cNvPr id="4" name="Slide Number Placeholder 3"/>
          <p:cNvSpPr>
            <a:spLocks noGrp="1"/>
          </p:cNvSpPr>
          <p:nvPr>
            <p:ph type="sldNum" sz="quarter" idx="5"/>
          </p:nvPr>
        </p:nvSpPr>
        <p:spPr/>
        <p:txBody>
          <a:bodyPr/>
          <a:lstStyle/>
          <a:p>
            <a:pPr>
              <a:defRPr/>
            </a:pPr>
            <a:fld id="{7CA03B46-80E5-4D0F-8AF0-D178298D1D3F}" type="slidenum">
              <a:rPr lang="en-US" smtClean="0">
                <a:solidFill>
                  <a:prstClr val="black"/>
                </a:solidFill>
              </a:rPr>
              <a:pPr>
                <a:defRPr/>
              </a:pPr>
              <a:t>36</a:t>
            </a:fld>
            <a:endParaRPr lang="en-US" dirty="0">
              <a:solidFill>
                <a:prstClr val="black"/>
              </a:solidFill>
            </a:endParaRPr>
          </a:p>
        </p:txBody>
      </p:sp>
    </p:spTree>
    <p:extLst>
      <p:ext uri="{BB962C8B-B14F-4D97-AF65-F5344CB8AC3E}">
        <p14:creationId xmlns:p14="http://schemas.microsoft.com/office/powerpoint/2010/main" xmlns="" val="551254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z="1700" dirty="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69529B4-D65F-4C85-9F96-5606D7FE0129}" type="slidenum">
              <a:rPr lang="en-US" smtClean="0"/>
              <a:pPr fontAlgn="base">
                <a:spcBef>
                  <a:spcPct val="0"/>
                </a:spcBef>
                <a:spcAft>
                  <a:spcPct val="0"/>
                </a:spcAft>
                <a:defRPr/>
              </a:pPr>
              <a:t>3</a:t>
            </a:fld>
            <a:endParaRPr lang="en-US" dirty="0" smtClean="0"/>
          </a:p>
        </p:txBody>
      </p:sp>
    </p:spTree>
    <p:extLst>
      <p:ext uri="{BB962C8B-B14F-4D97-AF65-F5344CB8AC3E}">
        <p14:creationId xmlns:p14="http://schemas.microsoft.com/office/powerpoint/2010/main" xmlns="" val="11238637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6803" name="Notes Placeholder 2"/>
          <p:cNvSpPr>
            <a:spLocks noGrp="1"/>
          </p:cNvSpPr>
          <p:nvPr>
            <p:ph type="body" idx="1"/>
          </p:nvPr>
        </p:nvSpPr>
        <p:spPr bwMode="auto">
          <a:xfrm>
            <a:off x="208280" y="4561227"/>
            <a:ext cx="6737773" cy="459565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z="1500" dirty="0"/>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31B1089-D0A3-4F13-A97E-1C461CB727AB}" type="slidenum">
              <a:rPr lang="en-US" smtClean="0"/>
              <a:pPr fontAlgn="base">
                <a:spcBef>
                  <a:spcPct val="0"/>
                </a:spcBef>
                <a:spcAft>
                  <a:spcPct val="0"/>
                </a:spcAft>
                <a:defRPr/>
              </a:pPr>
              <a:t>6</a:t>
            </a:fld>
            <a:endParaRPr lang="en-US" dirty="0" smtClean="0"/>
          </a:p>
        </p:txBody>
      </p:sp>
    </p:spTree>
    <p:extLst>
      <p:ext uri="{BB962C8B-B14F-4D97-AF65-F5344CB8AC3E}">
        <p14:creationId xmlns:p14="http://schemas.microsoft.com/office/powerpoint/2010/main" xmlns="" val="32861552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6803" name="Notes Placeholder 2"/>
          <p:cNvSpPr>
            <a:spLocks noGrp="1"/>
          </p:cNvSpPr>
          <p:nvPr>
            <p:ph type="body" idx="1"/>
          </p:nvPr>
        </p:nvSpPr>
        <p:spPr bwMode="auto">
          <a:xfrm>
            <a:off x="208280" y="4561227"/>
            <a:ext cx="6737773" cy="459565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z="1500" dirty="0"/>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31B1089-D0A3-4F13-A97E-1C461CB727AB}" type="slidenum">
              <a:rPr lang="en-US" smtClean="0"/>
              <a:pPr fontAlgn="base">
                <a:spcBef>
                  <a:spcPct val="0"/>
                </a:spcBef>
                <a:spcAft>
                  <a:spcPct val="0"/>
                </a:spcAft>
                <a:defRPr/>
              </a:pPr>
              <a:t>7</a:t>
            </a:fld>
            <a:endParaRPr lang="en-US" dirty="0" smtClean="0"/>
          </a:p>
        </p:txBody>
      </p:sp>
    </p:spTree>
    <p:extLst>
      <p:ext uri="{BB962C8B-B14F-4D97-AF65-F5344CB8AC3E}">
        <p14:creationId xmlns:p14="http://schemas.microsoft.com/office/powerpoint/2010/main" xmlns="" val="37939661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8851" name="Notes Placeholder 2"/>
          <p:cNvSpPr>
            <a:spLocks noGrp="1"/>
          </p:cNvSpPr>
          <p:nvPr>
            <p:ph type="body" idx="1"/>
          </p:nvPr>
        </p:nvSpPr>
        <p:spPr bwMode="auto">
          <a:xfrm>
            <a:off x="289563" y="4561227"/>
            <a:ext cx="6576907" cy="459565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z="1700" dirty="0"/>
          </a:p>
          <a:p>
            <a:pPr eaLnBrk="1" hangingPunct="1">
              <a:spcBef>
                <a:spcPct val="0"/>
              </a:spcBef>
            </a:pPr>
            <a:endParaRPr lang="en-US" altLang="en-US" sz="1700" dirty="0"/>
          </a:p>
        </p:txBody>
      </p:sp>
      <p:sp>
        <p:nvSpPr>
          <p:cNvPr id="337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9F10974-2491-42E6-9380-75D7FB798421}" type="slidenum">
              <a:rPr lang="en-US" smtClean="0"/>
              <a:pPr fontAlgn="base">
                <a:spcBef>
                  <a:spcPct val="0"/>
                </a:spcBef>
                <a:spcAft>
                  <a:spcPct val="0"/>
                </a:spcAft>
                <a:defRPr/>
              </a:pPr>
              <a:t>9</a:t>
            </a:fld>
            <a:endParaRPr lang="en-US" dirty="0" smtClean="0"/>
          </a:p>
        </p:txBody>
      </p:sp>
    </p:spTree>
    <p:extLst>
      <p:ext uri="{BB962C8B-B14F-4D97-AF65-F5344CB8AC3E}">
        <p14:creationId xmlns:p14="http://schemas.microsoft.com/office/powerpoint/2010/main" xmlns="" val="17310846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8851" name="Notes Placeholder 2"/>
          <p:cNvSpPr>
            <a:spLocks noGrp="1"/>
          </p:cNvSpPr>
          <p:nvPr>
            <p:ph type="body" idx="1"/>
          </p:nvPr>
        </p:nvSpPr>
        <p:spPr bwMode="auto">
          <a:xfrm>
            <a:off x="289563" y="4561227"/>
            <a:ext cx="6576907" cy="459565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z="1700" dirty="0"/>
          </a:p>
          <a:p>
            <a:pPr eaLnBrk="1" hangingPunct="1">
              <a:spcBef>
                <a:spcPct val="0"/>
              </a:spcBef>
            </a:pPr>
            <a:endParaRPr lang="en-US" altLang="en-US" sz="1700" dirty="0"/>
          </a:p>
        </p:txBody>
      </p:sp>
      <p:sp>
        <p:nvSpPr>
          <p:cNvPr id="337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9F10974-2491-42E6-9380-75D7FB798421}" type="slidenum">
              <a:rPr lang="en-US" smtClean="0"/>
              <a:pPr fontAlgn="base">
                <a:spcBef>
                  <a:spcPct val="0"/>
                </a:spcBef>
                <a:spcAft>
                  <a:spcPct val="0"/>
                </a:spcAft>
                <a:defRPr/>
              </a:pPr>
              <a:t>10</a:t>
            </a:fld>
            <a:endParaRPr lang="en-US" dirty="0" smtClean="0"/>
          </a:p>
        </p:txBody>
      </p:sp>
    </p:spTree>
    <p:extLst>
      <p:ext uri="{BB962C8B-B14F-4D97-AF65-F5344CB8AC3E}">
        <p14:creationId xmlns:p14="http://schemas.microsoft.com/office/powerpoint/2010/main" xmlns="" val="17346433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9875" name="Notes Placeholder 2"/>
          <p:cNvSpPr>
            <a:spLocks noGrp="1"/>
          </p:cNvSpPr>
          <p:nvPr>
            <p:ph type="body" idx="1"/>
          </p:nvPr>
        </p:nvSpPr>
        <p:spPr bwMode="auto">
          <a:xfrm>
            <a:off x="289563" y="4561227"/>
            <a:ext cx="6576907" cy="459565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z="1700" dirty="0"/>
          </a:p>
        </p:txBody>
      </p:sp>
      <p:sp>
        <p:nvSpPr>
          <p:cNvPr id="337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8046D02-4635-43B3-AD04-3D44799294D0}" type="slidenum">
              <a:rPr lang="en-US" smtClean="0"/>
              <a:pPr fontAlgn="base">
                <a:spcBef>
                  <a:spcPct val="0"/>
                </a:spcBef>
                <a:spcAft>
                  <a:spcPct val="0"/>
                </a:spcAft>
                <a:defRPr/>
              </a:pPr>
              <a:t>11</a:t>
            </a:fld>
            <a:endParaRPr lang="en-US" dirty="0" smtClean="0"/>
          </a:p>
        </p:txBody>
      </p:sp>
    </p:spTree>
    <p:extLst>
      <p:ext uri="{BB962C8B-B14F-4D97-AF65-F5344CB8AC3E}">
        <p14:creationId xmlns:p14="http://schemas.microsoft.com/office/powerpoint/2010/main" xmlns="" val="13073583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0899" name="Notes Placeholder 2"/>
          <p:cNvSpPr>
            <a:spLocks noGrp="1"/>
          </p:cNvSpPr>
          <p:nvPr>
            <p:ph type="body" idx="1"/>
          </p:nvPr>
        </p:nvSpPr>
        <p:spPr bwMode="auto">
          <a:xfrm>
            <a:off x="289563" y="4561227"/>
            <a:ext cx="6576907" cy="459565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z="1700" dirty="0"/>
          </a:p>
        </p:txBody>
      </p:sp>
      <p:sp>
        <p:nvSpPr>
          <p:cNvPr id="337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435A11B-29DC-4086-87B3-0EC7A9682BE6}" type="slidenum">
              <a:rPr lang="en-US" smtClean="0"/>
              <a:pPr fontAlgn="base">
                <a:spcBef>
                  <a:spcPct val="0"/>
                </a:spcBef>
                <a:spcAft>
                  <a:spcPct val="0"/>
                </a:spcAft>
                <a:defRPr/>
              </a:pPr>
              <a:t>12</a:t>
            </a:fld>
            <a:endParaRPr lang="en-US" dirty="0" smtClean="0"/>
          </a:p>
        </p:txBody>
      </p:sp>
    </p:spTree>
    <p:extLst>
      <p:ext uri="{BB962C8B-B14F-4D97-AF65-F5344CB8AC3E}">
        <p14:creationId xmlns:p14="http://schemas.microsoft.com/office/powerpoint/2010/main" xmlns="" val="7544016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2947" name="Notes Placeholder 2"/>
          <p:cNvSpPr>
            <a:spLocks noGrp="1"/>
          </p:cNvSpPr>
          <p:nvPr>
            <p:ph type="body" idx="1"/>
          </p:nvPr>
        </p:nvSpPr>
        <p:spPr bwMode="auto">
          <a:xfrm>
            <a:off x="289563" y="4561227"/>
            <a:ext cx="6576907" cy="459565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z="1700" dirty="0"/>
          </a:p>
        </p:txBody>
      </p:sp>
      <p:sp>
        <p:nvSpPr>
          <p:cNvPr id="337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A373D17-B18A-4A3B-9048-5284CA53EF01}" type="slidenum">
              <a:rPr lang="en-US" smtClean="0"/>
              <a:pPr fontAlgn="base">
                <a:spcBef>
                  <a:spcPct val="0"/>
                </a:spcBef>
                <a:spcAft>
                  <a:spcPct val="0"/>
                </a:spcAft>
                <a:defRPr/>
              </a:pPr>
              <a:t>13</a:t>
            </a:fld>
            <a:endParaRPr lang="en-US" dirty="0" smtClean="0"/>
          </a:p>
        </p:txBody>
      </p:sp>
    </p:spTree>
    <p:extLst>
      <p:ext uri="{BB962C8B-B14F-4D97-AF65-F5344CB8AC3E}">
        <p14:creationId xmlns:p14="http://schemas.microsoft.com/office/powerpoint/2010/main" xmlns="" val="4155828912"/>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 Id="rId3" Type="http://schemas.openxmlformats.org/officeDocument/2006/relationships/image" Target="../media/image3.gif"/>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cstate="print"/>
          <a:srcRect/>
          <a:stretch>
            <a:fillRect/>
          </a:stretch>
        </p:blipFill>
        <p:spPr bwMode="auto">
          <a:xfrm>
            <a:off x="479425"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38" y="1165225"/>
            <a:ext cx="14287" cy="4557713"/>
          </a:xfrm>
          <a:prstGeom prst="line">
            <a:avLst/>
          </a:prstGeom>
          <a:noFill/>
          <a:ln w="9525">
            <a:solidFill>
              <a:srgbClr val="0033CC"/>
            </a:solidFill>
            <a:round/>
            <a:headEnd/>
            <a:tailEnd/>
          </a:ln>
          <a:extLst/>
        </p:spPr>
        <p:txBody>
          <a:bodyPr/>
          <a:lstStyle/>
          <a:p>
            <a:pPr>
              <a:spcBef>
                <a:spcPct val="50000"/>
              </a:spcBef>
              <a:defRPr/>
            </a:pPr>
            <a:endParaRPr lang="en-US" dirty="0"/>
          </a:p>
        </p:txBody>
      </p:sp>
      <p:sp>
        <p:nvSpPr>
          <p:cNvPr id="6" name="Line 11"/>
          <p:cNvSpPr>
            <a:spLocks noChangeShapeType="1"/>
          </p:cNvSpPr>
          <p:nvPr/>
        </p:nvSpPr>
        <p:spPr bwMode="auto">
          <a:xfrm>
            <a:off x="2443163" y="3752850"/>
            <a:ext cx="5722937" cy="0"/>
          </a:xfrm>
          <a:prstGeom prst="line">
            <a:avLst/>
          </a:prstGeom>
          <a:noFill/>
          <a:ln w="9525">
            <a:solidFill>
              <a:srgbClr val="0033CC"/>
            </a:solidFill>
            <a:round/>
            <a:headEnd/>
            <a:tailEnd/>
          </a:ln>
          <a:extLst/>
        </p:spPr>
        <p:txBody>
          <a:bodyPr/>
          <a:lstStyle/>
          <a:p>
            <a:pPr>
              <a:spcBef>
                <a:spcPct val="50000"/>
              </a:spcBef>
              <a:defRPr/>
            </a:pPr>
            <a:endParaRPr lang="en-US" dirty="0"/>
          </a:p>
        </p:txBody>
      </p:sp>
      <p:sp>
        <p:nvSpPr>
          <p:cNvPr id="105478" name="Rectangle 6"/>
          <p:cNvSpPr>
            <a:spLocks noGrp="1" noChangeArrowheads="1"/>
          </p:cNvSpPr>
          <p:nvPr>
            <p:ph type="ctrTitle"/>
          </p:nvPr>
        </p:nvSpPr>
        <p:spPr>
          <a:xfrm>
            <a:off x="2352675" y="1143000"/>
            <a:ext cx="6105525" cy="2457450"/>
          </a:xfrm>
        </p:spPr>
        <p:txBody>
          <a:bodyPr anchor="t"/>
          <a:lstStyle>
            <a:lvl1pPr>
              <a:spcAft>
                <a:spcPct val="25000"/>
              </a:spcAft>
              <a:defRPr/>
            </a:lvl1pPr>
          </a:lstStyle>
          <a:p>
            <a:r>
              <a:rPr lang="en-US" smtClean="0"/>
              <a:t>Click to edit Master title style</a:t>
            </a:r>
            <a:endParaRPr lang="en-US"/>
          </a:p>
        </p:txBody>
      </p:sp>
      <p:sp>
        <p:nvSpPr>
          <p:cNvPr id="8" name="Rectangle 3"/>
          <p:cNvSpPr>
            <a:spLocks noGrp="1" noChangeArrowheads="1"/>
          </p:cNvSpPr>
          <p:nvPr>
            <p:ph type="dt" sz="half" idx="10"/>
          </p:nvPr>
        </p:nvSpPr>
        <p:spPr>
          <a:xfrm>
            <a:off x="457200" y="6245225"/>
            <a:ext cx="2133600" cy="476250"/>
          </a:xfrm>
        </p:spPr>
        <p:txBody>
          <a:bodyPr/>
          <a:lstStyle>
            <a:lvl1pPr>
              <a:defRPr smtClean="0"/>
            </a:lvl1pPr>
          </a:lstStyle>
          <a:p>
            <a:pPr>
              <a:defRPr/>
            </a:pPr>
            <a:fld id="{FFC5BF77-A12D-4A4E-81A1-2E51B85A9F4E}" type="datetime1">
              <a:rPr lang="en-US"/>
              <a:pPr>
                <a:defRPr/>
              </a:pPr>
              <a:t>10/5/2016</a:t>
            </a:fld>
            <a:endParaRPr lang="en-US" dirty="0"/>
          </a:p>
        </p:txBody>
      </p:sp>
      <p:sp>
        <p:nvSpPr>
          <p:cNvPr id="9" name="Rectangle 4"/>
          <p:cNvSpPr>
            <a:spLocks noGrp="1" noChangeArrowheads="1"/>
          </p:cNvSpPr>
          <p:nvPr>
            <p:ph type="ftr" sz="quarter" idx="11"/>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800" b="0">
                <a:latin typeface="Verdana" pitchFamily="96" charset="0"/>
              </a:defRPr>
            </a:lvl1pPr>
          </a:lstStyle>
          <a:p>
            <a:pPr>
              <a:defRPr/>
            </a:pPr>
            <a:endParaRPr lang="en-US" dirty="0"/>
          </a:p>
        </p:txBody>
      </p:sp>
      <p:sp>
        <p:nvSpPr>
          <p:cNvPr id="10" name="Rectangle 5"/>
          <p:cNvSpPr>
            <a:spLocks noGrp="1" noChangeArrowheads="1"/>
          </p:cNvSpPr>
          <p:nvPr>
            <p:ph type="sldNum" sz="quarter" idx="12"/>
          </p:nvPr>
        </p:nvSpPr>
        <p:spPr>
          <a:xfrm>
            <a:off x="6553200" y="6245225"/>
            <a:ext cx="2133600" cy="476250"/>
          </a:xfrm>
        </p:spPr>
        <p:txBody>
          <a:bodyPr/>
          <a:lstStyle>
            <a:lvl1pPr>
              <a:defRPr/>
            </a:lvl1pPr>
          </a:lstStyle>
          <a:p>
            <a:pPr>
              <a:defRPr/>
            </a:pPr>
            <a:fld id="{206D085D-A9F1-4868-B5F8-23B3C88ECF04}" type="slidenum">
              <a:rPr lang="en-US"/>
              <a:pPr>
                <a:defRPr/>
              </a:pPr>
              <a:t>‹#›</a:t>
            </a:fld>
            <a:endParaRPr lang="en-US" dirty="0"/>
          </a:p>
        </p:txBody>
      </p:sp>
      <p:pic>
        <p:nvPicPr>
          <p:cNvPr id="11" name="Picture 10" descr="EEC.gif"/>
          <p:cNvPicPr>
            <a:picLocks noChangeAspect="1"/>
          </p:cNvPicPr>
          <p:nvPr userDrawn="1"/>
        </p:nvPicPr>
        <p:blipFill>
          <a:blip r:embed="rId3" cstate="print"/>
          <a:stretch>
            <a:fillRect/>
          </a:stretch>
        </p:blipFill>
        <p:spPr>
          <a:xfrm>
            <a:off x="5814889" y="5590718"/>
            <a:ext cx="2857500" cy="638175"/>
          </a:xfrm>
          <a:prstGeom prst="rect">
            <a:avLst/>
          </a:prstGeom>
        </p:spPr>
      </p:pic>
      <p:sp>
        <p:nvSpPr>
          <p:cNvPr id="13" name="Text Placeholder 12"/>
          <p:cNvSpPr>
            <a:spLocks noGrp="1"/>
          </p:cNvSpPr>
          <p:nvPr>
            <p:ph type="body" sz="quarter" idx="13" hasCustomPrompt="1"/>
          </p:nvPr>
        </p:nvSpPr>
        <p:spPr>
          <a:xfrm>
            <a:off x="2449513" y="3927475"/>
            <a:ext cx="5716587" cy="446088"/>
          </a:xfrm>
        </p:spPr>
        <p:txBody>
          <a:bodyPr/>
          <a:lstStyle>
            <a:lvl1pPr>
              <a:buNone/>
              <a:defRPr sz="1800">
                <a:solidFill>
                  <a:srgbClr val="000099"/>
                </a:solidFill>
              </a:defRPr>
            </a:lvl1pPr>
          </a:lstStyle>
          <a:p>
            <a:pPr lvl="0"/>
            <a:r>
              <a:rPr lang="en-US" dirty="0" smtClean="0"/>
              <a:t>[Cover Slide Text]</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fld id="{651E5007-E2A8-4F28-B02C-D9B4778A4FBC}" type="datetime1">
              <a:rPr lang="en-US"/>
              <a:pPr>
                <a:defRPr/>
              </a:pPr>
              <a:t>10/5/2016</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5BE8001B-4A50-453B-B357-D338BCF54D49}"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4175" y="47625"/>
            <a:ext cx="2105025" cy="60785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14338" y="47625"/>
            <a:ext cx="6167437" cy="6078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fld id="{E64D285B-DACB-42BB-B653-47C1841396BB}" type="datetime1">
              <a:rPr lang="en-US"/>
              <a:pPr>
                <a:defRPr/>
              </a:pPr>
              <a:t>10/5/2016</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58C940A9-B102-4401-A51E-99B08281D257}"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11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1600200"/>
            <a:ext cx="411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2"/>
          <p:cNvSpPr>
            <a:spLocks noGrp="1" noChangeArrowheads="1"/>
          </p:cNvSpPr>
          <p:nvPr>
            <p:ph type="dt" sz="half" idx="10"/>
          </p:nvPr>
        </p:nvSpPr>
        <p:spPr>
          <a:ln/>
        </p:spPr>
        <p:txBody>
          <a:bodyPr/>
          <a:lstStyle>
            <a:lvl1pPr>
              <a:defRPr/>
            </a:lvl1pPr>
          </a:lstStyle>
          <a:p>
            <a:pPr>
              <a:defRPr/>
            </a:pPr>
            <a:fld id="{A5874A1A-8E78-422A-B8B2-80C17E336868}" type="datetime1">
              <a:rPr lang="en-US"/>
              <a:pPr>
                <a:defRPr/>
              </a:pPr>
              <a:t>10/5/2016</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8D947839-9A1B-4AE2-A730-CDFB28550EA6}"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382000" cy="4525963"/>
          </a:xfrm>
        </p:spPr>
        <p:txBody>
          <a:bodyPr/>
          <a:lstStyle/>
          <a:p>
            <a:pPr lvl="0"/>
            <a:r>
              <a:rPr lang="en-US" noProof="0" dirty="0" smtClean="0"/>
              <a:t>Click icon to add table</a:t>
            </a:r>
          </a:p>
        </p:txBody>
      </p:sp>
      <p:sp>
        <p:nvSpPr>
          <p:cNvPr id="4" name="Rectangle 12"/>
          <p:cNvSpPr>
            <a:spLocks noGrp="1" noChangeArrowheads="1"/>
          </p:cNvSpPr>
          <p:nvPr>
            <p:ph type="dt" sz="half" idx="10"/>
          </p:nvPr>
        </p:nvSpPr>
        <p:spPr>
          <a:ln/>
        </p:spPr>
        <p:txBody>
          <a:bodyPr/>
          <a:lstStyle>
            <a:lvl1pPr>
              <a:defRPr/>
            </a:lvl1pPr>
          </a:lstStyle>
          <a:p>
            <a:pPr>
              <a:defRPr/>
            </a:pPr>
            <a:fld id="{477C6CFE-4E4B-440B-BF1B-C97C32263C65}" type="datetime1">
              <a:rPr lang="en-US"/>
              <a:pPr>
                <a:defRPr/>
              </a:pPr>
              <a:t>10/5/2016</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1B256153-7E97-4A73-A199-10036E3EA904}"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fld id="{9F806A53-99B1-4A5A-AAED-521BB5A1F7AE}" type="datetime1">
              <a:rPr lang="en-US"/>
              <a:pPr>
                <a:defRPr/>
              </a:pPr>
              <a:t>10/5/2016</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E241BF2A-6D13-4D22-85B7-693EDEFE158B}" type="slidenum">
              <a:rPr lang="en-US"/>
              <a:pPr>
                <a:defRPr/>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11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724400" y="1600200"/>
            <a:ext cx="411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724400" y="3938588"/>
            <a:ext cx="411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12"/>
          <p:cNvSpPr>
            <a:spLocks noGrp="1" noChangeArrowheads="1"/>
          </p:cNvSpPr>
          <p:nvPr>
            <p:ph type="dt" sz="half" idx="10"/>
          </p:nvPr>
        </p:nvSpPr>
        <p:spPr>
          <a:ln/>
        </p:spPr>
        <p:txBody>
          <a:bodyPr/>
          <a:lstStyle>
            <a:lvl1pPr>
              <a:defRPr/>
            </a:lvl1pPr>
          </a:lstStyle>
          <a:p>
            <a:pPr>
              <a:defRPr/>
            </a:pPr>
            <a:fld id="{4E35B36A-9BCD-40BE-9DCA-02D555224E8C}" type="datetime1">
              <a:rPr lang="en-US"/>
              <a:pPr>
                <a:defRPr/>
              </a:pPr>
              <a:t>10/5/2016</a:t>
            </a:fld>
            <a:endParaRPr lang="en-US" dirty="0"/>
          </a:p>
        </p:txBody>
      </p:sp>
      <p:sp>
        <p:nvSpPr>
          <p:cNvPr id="7" name="Rectangle 14"/>
          <p:cNvSpPr>
            <a:spLocks noGrp="1" noChangeArrowheads="1"/>
          </p:cNvSpPr>
          <p:nvPr>
            <p:ph type="sldNum" sz="quarter" idx="11"/>
          </p:nvPr>
        </p:nvSpPr>
        <p:spPr>
          <a:ln/>
        </p:spPr>
        <p:txBody>
          <a:bodyPr/>
          <a:lstStyle>
            <a:lvl1pPr>
              <a:defRPr/>
            </a:lvl1pPr>
          </a:lstStyle>
          <a:p>
            <a:pPr>
              <a:defRPr/>
            </a:pPr>
            <a:fld id="{B12BF940-2A7D-475F-AF5E-4A25A2E6EB11}" type="slidenum">
              <a:rPr lang="en-US"/>
              <a:pPr>
                <a:defRPr/>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E764D2-732F-4C87-B49A-F79BB7E4D789}" type="datetimeFigureOut">
              <a:rPr lang="en-US" smtClean="0"/>
              <a:pPr/>
              <a:t>10/5/2016</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8D7F8852-6724-41B0-A86E-72CDA7A1E014}" type="slidenum">
              <a:rPr lang="en-US" smtClean="0"/>
              <a:pPr/>
              <a:t>‹#›</a:t>
            </a:fld>
            <a:endParaRPr lang="en-US" dirty="0"/>
          </a:p>
        </p:txBody>
      </p:sp>
    </p:spTree>
    <p:extLst>
      <p:ext uri="{BB962C8B-B14F-4D97-AF65-F5344CB8AC3E}">
        <p14:creationId xmlns:p14="http://schemas.microsoft.com/office/powerpoint/2010/main" xmlns="" val="2767306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942"/>
            <a:ext cx="8382000" cy="4525963"/>
          </a:xfrm>
        </p:spPr>
        <p:txBody>
          <a:bodyPr/>
          <a:lstStyle>
            <a:lvl1pPr>
              <a:defRPr sz="2000"/>
            </a:lvl1pPr>
            <a:lvl2pPr>
              <a:defRPr sz="18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12"/>
          <p:cNvSpPr>
            <a:spLocks noGrp="1" noChangeArrowheads="1"/>
          </p:cNvSpPr>
          <p:nvPr>
            <p:ph type="dt" sz="half" idx="10"/>
          </p:nvPr>
        </p:nvSpPr>
        <p:spPr>
          <a:ln/>
        </p:spPr>
        <p:txBody>
          <a:bodyPr/>
          <a:lstStyle>
            <a:lvl1pPr>
              <a:defRPr/>
            </a:lvl1pPr>
          </a:lstStyle>
          <a:p>
            <a:pPr>
              <a:defRPr/>
            </a:pPr>
            <a:fld id="{2F6CC710-1491-4E4E-9152-D3737FD39707}" type="datetime1">
              <a:rPr lang="en-US"/>
              <a:pPr>
                <a:defRPr/>
              </a:pPr>
              <a:t>10/5/2016</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3EC657DF-FE95-454F-AB66-42CBA9BDA6D9}" type="slidenum">
              <a:rPr lang="en-US"/>
              <a:pPr>
                <a:defRPr/>
              </a:pPr>
              <a:t>‹#›</a:t>
            </a:fld>
            <a:endParaRPr lang="en-US" dirty="0"/>
          </a:p>
        </p:txBody>
      </p:sp>
      <p:sp>
        <p:nvSpPr>
          <p:cNvPr id="7" name="Text Placeholder 6"/>
          <p:cNvSpPr>
            <a:spLocks noGrp="1"/>
          </p:cNvSpPr>
          <p:nvPr>
            <p:ph type="body" sz="quarter" idx="12" hasCustomPrompt="1"/>
          </p:nvPr>
        </p:nvSpPr>
        <p:spPr>
          <a:xfrm>
            <a:off x="444500" y="277813"/>
            <a:ext cx="7132638" cy="469900"/>
          </a:xfrm>
        </p:spPr>
        <p:txBody>
          <a:bodyPr/>
          <a:lstStyle>
            <a:lvl1pPr>
              <a:buNone/>
              <a:defRPr sz="1800"/>
            </a:lvl1pPr>
          </a:lstStyle>
          <a:p>
            <a:pPr lvl="0"/>
            <a:r>
              <a:rPr lang="en-US" dirty="0" smtClean="0"/>
              <a:t>Slide Title</a:t>
            </a:r>
          </a:p>
          <a:p>
            <a:pPr lvl="0"/>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fld id="{4C4A21A5-9DCB-4E47-A5D6-C59403ACF65D}" type="datetime1">
              <a:rPr lang="en-US"/>
              <a:pPr>
                <a:defRPr/>
              </a:pPr>
              <a:t>10/5/2016</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55CF46B9-8171-45E1-A369-0EA009B04A8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2"/>
          <p:cNvSpPr>
            <a:spLocks noGrp="1" noChangeArrowheads="1"/>
          </p:cNvSpPr>
          <p:nvPr>
            <p:ph type="dt" sz="half" idx="10"/>
          </p:nvPr>
        </p:nvSpPr>
        <p:spPr>
          <a:ln/>
        </p:spPr>
        <p:txBody>
          <a:bodyPr/>
          <a:lstStyle>
            <a:lvl1pPr>
              <a:defRPr/>
            </a:lvl1pPr>
          </a:lstStyle>
          <a:p>
            <a:pPr>
              <a:defRPr/>
            </a:pPr>
            <a:fld id="{FCE76B26-D525-4B3A-AD1F-0F749DCB5CEA}" type="datetime1">
              <a:rPr lang="en-US"/>
              <a:pPr>
                <a:defRPr/>
              </a:pPr>
              <a:t>10/5/2016</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F4571D79-3FCF-470B-A39E-9BBB02B9F0E9}"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
          <p:cNvSpPr>
            <a:spLocks noGrp="1" noChangeArrowheads="1"/>
          </p:cNvSpPr>
          <p:nvPr>
            <p:ph type="dt" sz="half" idx="10"/>
          </p:nvPr>
        </p:nvSpPr>
        <p:spPr>
          <a:ln/>
        </p:spPr>
        <p:txBody>
          <a:bodyPr/>
          <a:lstStyle>
            <a:lvl1pPr>
              <a:defRPr/>
            </a:lvl1pPr>
          </a:lstStyle>
          <a:p>
            <a:pPr>
              <a:defRPr/>
            </a:pPr>
            <a:fld id="{CA0CAF8B-6BB1-4D78-91A4-9088E87EBD16}" type="datetime1">
              <a:rPr lang="en-US"/>
              <a:pPr>
                <a:defRPr/>
              </a:pPr>
              <a:t>10/5/2016</a:t>
            </a:fld>
            <a:endParaRPr lang="en-US" dirty="0"/>
          </a:p>
        </p:txBody>
      </p:sp>
      <p:sp>
        <p:nvSpPr>
          <p:cNvPr id="8" name="Rectangle 14"/>
          <p:cNvSpPr>
            <a:spLocks noGrp="1" noChangeArrowheads="1"/>
          </p:cNvSpPr>
          <p:nvPr>
            <p:ph type="sldNum" sz="quarter" idx="11"/>
          </p:nvPr>
        </p:nvSpPr>
        <p:spPr>
          <a:ln/>
        </p:spPr>
        <p:txBody>
          <a:bodyPr/>
          <a:lstStyle>
            <a:lvl1pPr>
              <a:defRPr/>
            </a:lvl1pPr>
          </a:lstStyle>
          <a:p>
            <a:pPr>
              <a:defRPr/>
            </a:pPr>
            <a:fld id="{570959ED-9753-44BA-B55A-7B20CE50366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12"/>
          <p:cNvSpPr>
            <a:spLocks noGrp="1" noChangeArrowheads="1"/>
          </p:cNvSpPr>
          <p:nvPr>
            <p:ph type="dt" sz="half" idx="10"/>
          </p:nvPr>
        </p:nvSpPr>
        <p:spPr>
          <a:ln/>
        </p:spPr>
        <p:txBody>
          <a:bodyPr/>
          <a:lstStyle>
            <a:lvl1pPr>
              <a:defRPr/>
            </a:lvl1pPr>
          </a:lstStyle>
          <a:p>
            <a:pPr>
              <a:defRPr/>
            </a:pPr>
            <a:fld id="{BA56232C-64F3-4BC7-A9F4-9AD666360C45}" type="datetime1">
              <a:rPr lang="en-US"/>
              <a:pPr>
                <a:defRPr/>
              </a:pPr>
              <a:t>10/5/2016</a:t>
            </a:fld>
            <a:endParaRPr lang="en-US" dirty="0"/>
          </a:p>
        </p:txBody>
      </p:sp>
      <p:sp>
        <p:nvSpPr>
          <p:cNvPr id="4" name="Rectangle 14"/>
          <p:cNvSpPr>
            <a:spLocks noGrp="1" noChangeArrowheads="1"/>
          </p:cNvSpPr>
          <p:nvPr>
            <p:ph type="sldNum" sz="quarter" idx="11"/>
          </p:nvPr>
        </p:nvSpPr>
        <p:spPr>
          <a:ln/>
        </p:spPr>
        <p:txBody>
          <a:bodyPr/>
          <a:lstStyle>
            <a:lvl1pPr>
              <a:defRPr/>
            </a:lvl1pPr>
          </a:lstStyle>
          <a:p>
            <a:pPr>
              <a:defRPr/>
            </a:pPr>
            <a:fld id="{A2E52CFE-2BB0-48A7-9F53-4B9D51B44A46}" type="slidenum">
              <a:rPr lang="en-US"/>
              <a:pPr>
                <a:defRPr/>
              </a:pPr>
              <a:t>‹#›</a:t>
            </a:fld>
            <a:endParaRPr lang="en-US" dirty="0"/>
          </a:p>
        </p:txBody>
      </p:sp>
      <p:sp>
        <p:nvSpPr>
          <p:cNvPr id="6" name="Title 5"/>
          <p:cNvSpPr>
            <a:spLocks noGrp="1"/>
          </p:cNvSpPr>
          <p:nvPr>
            <p:ph type="title" hasCustomPrompt="1"/>
          </p:nvPr>
        </p:nvSpPr>
        <p:spPr>
          <a:xfrm>
            <a:off x="414338" y="152400"/>
            <a:ext cx="7584674" cy="722243"/>
          </a:xfrm>
        </p:spPr>
        <p:txBody>
          <a:bodyPr/>
          <a:lstStyle>
            <a:lvl1pPr>
              <a:defRPr/>
            </a:lvl1pPr>
          </a:lstStyle>
          <a:p>
            <a:r>
              <a:rPr lang="en-US" dirty="0" smtClean="0"/>
              <a:t>[Slide Title]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fld id="{2DD26A74-AA3F-4EF0-A4AF-04DB0CC29C2B}" type="datetime1">
              <a:rPr lang="en-US"/>
              <a:pPr>
                <a:defRPr/>
              </a:pPr>
              <a:t>10/5/2016</a:t>
            </a:fld>
            <a:endParaRPr lang="en-US" dirty="0"/>
          </a:p>
        </p:txBody>
      </p:sp>
      <p:sp>
        <p:nvSpPr>
          <p:cNvPr id="3" name="Rectangle 14"/>
          <p:cNvSpPr>
            <a:spLocks noGrp="1" noChangeArrowheads="1"/>
          </p:cNvSpPr>
          <p:nvPr>
            <p:ph type="sldNum" sz="quarter" idx="11"/>
          </p:nvPr>
        </p:nvSpPr>
        <p:spPr>
          <a:ln/>
        </p:spPr>
        <p:txBody>
          <a:bodyPr/>
          <a:lstStyle>
            <a:lvl1pPr>
              <a:defRPr/>
            </a:lvl1pPr>
          </a:lstStyle>
          <a:p>
            <a:pPr>
              <a:defRPr/>
            </a:pPr>
            <a:fld id="{19AB79F6-C316-4021-B029-814B015AF6AF}"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fld id="{6AAD3D5E-105C-4907-9B60-C6F5CE58284D}" type="datetime1">
              <a:rPr lang="en-US"/>
              <a:pPr>
                <a:defRPr/>
              </a:pPr>
              <a:t>10/5/2016</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45725644-1B45-4695-9AFB-0497CF045AA5}"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fld id="{7550D742-E7EE-41B8-9B65-6DB397F6AFB3}" type="datetime1">
              <a:rPr lang="en-US"/>
              <a:pPr>
                <a:defRPr/>
              </a:pPr>
              <a:t>10/5/2016</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107A53D9-FB86-4668-B944-96648E8AE60B}" type="slidenum">
              <a:rPr lang="en-US"/>
              <a:pPr>
                <a:defRPr/>
              </a:pPr>
              <a:t>‹#›</a:t>
            </a:fld>
            <a:endParaRPr lang="en-US" dirty="0"/>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slideLayout" Target="../slideLayouts/slideLayout15.xml"/>
  <Relationship Id="rId16" Type="http://schemas.openxmlformats.org/officeDocument/2006/relationships/slideLayout" Target="../slideLayouts/slideLayout16.xml"/>
  <Relationship Id="rId17" Type="http://schemas.openxmlformats.org/officeDocument/2006/relationships/theme" Target="../theme/theme1.xml"/>
  <Relationship Id="rId18" Type="http://schemas.openxmlformats.org/officeDocument/2006/relationships/image" Target="../media/image1.gif"/>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15"/>
          <p:cNvSpPr>
            <a:spLocks noGrp="1" noChangeArrowheads="1"/>
          </p:cNvSpPr>
          <p:nvPr>
            <p:ph type="title"/>
          </p:nvPr>
        </p:nvSpPr>
        <p:spPr bwMode="auto">
          <a:xfrm>
            <a:off x="414338" y="152400"/>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4100" name="Rectangle 11"/>
          <p:cNvSpPr>
            <a:spLocks noGrp="1" noChangeArrowheads="1"/>
          </p:cNvSpPr>
          <p:nvPr>
            <p:ph type="body" idx="1"/>
          </p:nvPr>
        </p:nvSpPr>
        <p:spPr bwMode="auto">
          <a:xfrm>
            <a:off x="457200" y="1600200"/>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5788" name="Rectangle 12"/>
          <p:cNvSpPr>
            <a:spLocks noGrp="1" noChangeArrowheads="1"/>
          </p:cNvSpPr>
          <p:nvPr>
            <p:ph type="dt" sz="half" idx="2"/>
          </p:nvPr>
        </p:nvSpPr>
        <p:spPr bwMode="auto">
          <a:xfrm>
            <a:off x="0"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800" b="0" smtClean="0">
                <a:latin typeface="+mn-lt"/>
                <a:cs typeface="+mn-cs"/>
              </a:defRPr>
            </a:lvl1pPr>
          </a:lstStyle>
          <a:p>
            <a:pPr>
              <a:defRPr/>
            </a:pPr>
            <a:fld id="{40E272F6-1708-4844-BC38-1E403A83FDAA}" type="datetime1">
              <a:rPr lang="en-US"/>
              <a:pPr>
                <a:defRPr/>
              </a:pPr>
              <a:t>10/5/2016</a:t>
            </a:fld>
            <a:endParaRPr lang="en-US" dirty="0"/>
          </a:p>
        </p:txBody>
      </p:sp>
      <p:sp>
        <p:nvSpPr>
          <p:cNvPr id="75790" name="Rectangle 14"/>
          <p:cNvSpPr>
            <a:spLocks noGrp="1" noChangeArrowheads="1"/>
          </p:cNvSpPr>
          <p:nvPr>
            <p:ph type="sldNum" sz="quarter" idx="4"/>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800" b="0">
                <a:latin typeface="+mn-lt"/>
                <a:cs typeface="+mn-cs"/>
              </a:defRPr>
            </a:lvl1pPr>
          </a:lstStyle>
          <a:p>
            <a:pPr>
              <a:defRPr/>
            </a:pPr>
            <a:fld id="{CF0C1523-E9F1-42F5-83FF-A196C03FCA7F}" type="slidenum">
              <a:rPr lang="en-US"/>
              <a:pPr>
                <a:defRPr/>
              </a:pPr>
              <a:t>‹#›</a:t>
            </a:fld>
            <a:endParaRPr lang="en-US" dirty="0"/>
          </a:p>
        </p:txBody>
      </p:sp>
      <p:sp>
        <p:nvSpPr>
          <p:cNvPr id="1031" name="Line 32"/>
          <p:cNvSpPr>
            <a:spLocks noChangeShapeType="1"/>
          </p:cNvSpPr>
          <p:nvPr/>
        </p:nvSpPr>
        <p:spPr bwMode="auto">
          <a:xfrm>
            <a:off x="444500" y="919163"/>
            <a:ext cx="8415338" cy="1587"/>
          </a:xfrm>
          <a:prstGeom prst="line">
            <a:avLst/>
          </a:prstGeom>
          <a:noFill/>
          <a:ln w="9525">
            <a:solidFill>
              <a:srgbClr val="0033CC"/>
            </a:solidFill>
            <a:round/>
            <a:headEnd/>
            <a:tailEnd/>
          </a:ln>
          <a:extLst/>
        </p:spPr>
        <p:txBody>
          <a:bodyPr/>
          <a:lstStyle/>
          <a:p>
            <a:pPr>
              <a:spcBef>
                <a:spcPct val="50000"/>
              </a:spcBef>
              <a:defRPr/>
            </a:pPr>
            <a:endParaRPr lang="en-US" dirty="0"/>
          </a:p>
        </p:txBody>
      </p:sp>
      <p:pic>
        <p:nvPicPr>
          <p:cNvPr id="8" name="Picture 7" descr="EEC-Happle2.gif"/>
          <p:cNvPicPr>
            <a:picLocks noChangeAspect="1"/>
          </p:cNvPicPr>
          <p:nvPr/>
        </p:nvPicPr>
        <p:blipFill>
          <a:blip r:embed="rId18" cstate="print"/>
          <a:stretch>
            <a:fillRect/>
          </a:stretch>
        </p:blipFill>
        <p:spPr>
          <a:xfrm>
            <a:off x="8181890" y="182878"/>
            <a:ext cx="659958" cy="655859"/>
          </a:xfrm>
          <a:prstGeom prst="rect">
            <a:avLst/>
          </a:prstGeom>
        </p:spPr>
      </p:pic>
    </p:spTree>
  </p:cSld>
  <p:clrMap bg1="lt1" tx1="dk1" bg2="lt2" tx2="dk2" accent1="accent1" accent2="accent2" accent3="accent3" accent4="accent4" accent5="accent5" accent6="accent6" hlink="hlink" folHlink="folHlink"/>
  <p:sldLayoutIdLst>
    <p:sldLayoutId id="2147483685"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6" r:id="rId16"/>
  </p:sldLayoutIdLst>
  <p:timing>
    <p:tnLst>
      <p:par>
        <p:cTn id="1" dur="indefinite" restart="never" nodeType="tmRoot"/>
      </p:par>
    </p:tnLst>
  </p:timing>
  <p:hf hdr="0" ftr="0" dt="0"/>
  <p:txStyles>
    <p:titleStyle>
      <a:lvl1pPr algn="l" rtl="0" eaLnBrk="1" fontAlgn="base" hangingPunct="1">
        <a:spcBef>
          <a:spcPct val="0"/>
        </a:spcBef>
        <a:spcAft>
          <a:spcPct val="0"/>
        </a:spcAft>
        <a:defRPr sz="2400" b="1">
          <a:solidFill>
            <a:srgbClr val="0033CC"/>
          </a:solidFill>
          <a:latin typeface="+mj-lt"/>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p:titleStyle>
    <p:bodyStyle>
      <a:lvl1pPr marL="228600" indent="-228600" algn="l" rtl="0" eaLnBrk="1" fontAlgn="base" hangingPunct="1">
        <a:spcBef>
          <a:spcPct val="100000"/>
        </a:spcBef>
        <a:spcAft>
          <a:spcPct val="0"/>
        </a:spcAft>
        <a:buClr>
          <a:srgbClr val="0033CC"/>
        </a:buClr>
        <a:buChar char="•"/>
        <a:defRPr sz="2400" b="1">
          <a:solidFill>
            <a:schemeClr val="tx1"/>
          </a:solidFill>
          <a:latin typeface="+mn-lt"/>
          <a:ea typeface="+mn-ea"/>
          <a:cs typeface="+mn-cs"/>
        </a:defRPr>
      </a:lvl1pPr>
      <a:lvl2pPr marL="576263" indent="-233363" algn="l" rtl="0" eaLnBrk="1" fontAlgn="base" hangingPunct="1">
        <a:spcBef>
          <a:spcPct val="20000"/>
        </a:spcBef>
        <a:spcAft>
          <a:spcPct val="0"/>
        </a:spcAft>
        <a:buClr>
          <a:srgbClr val="0033CC"/>
        </a:buClr>
        <a:buFont typeface="Arial" charset="0"/>
        <a:buChar char="–"/>
        <a:defRPr sz="2000">
          <a:solidFill>
            <a:schemeClr val="tx1"/>
          </a:solidFill>
          <a:latin typeface="+mn-lt"/>
          <a:cs typeface="+mn-cs"/>
        </a:defRPr>
      </a:lvl2pPr>
      <a:lvl3pPr marL="914400" indent="-223838" algn="l" rtl="0" eaLnBrk="1" fontAlgn="base" hangingPunct="1">
        <a:spcBef>
          <a:spcPct val="20000"/>
        </a:spcBef>
        <a:spcAft>
          <a:spcPct val="0"/>
        </a:spcAft>
        <a:buClr>
          <a:srgbClr val="0033CC"/>
        </a:buClr>
        <a:buChar char="•"/>
        <a:defRPr sz="2000">
          <a:solidFill>
            <a:schemeClr val="tx1"/>
          </a:solidFill>
          <a:latin typeface="+mn-lt"/>
          <a:cs typeface="+mn-cs"/>
        </a:defRPr>
      </a:lvl3pPr>
      <a:lvl4pPr marL="1262063" indent="-233363" algn="l" rtl="0" eaLnBrk="1" fontAlgn="base" hangingPunct="1">
        <a:spcBef>
          <a:spcPct val="20000"/>
        </a:spcBef>
        <a:spcAft>
          <a:spcPct val="0"/>
        </a:spcAft>
        <a:buClr>
          <a:srgbClr val="0033CC"/>
        </a:buClr>
        <a:buChar char="–"/>
        <a:defRPr sz="2000">
          <a:solidFill>
            <a:schemeClr val="tx1"/>
          </a:solidFill>
          <a:latin typeface="+mn-lt"/>
          <a:cs typeface="+mn-cs"/>
        </a:defRPr>
      </a:lvl4pPr>
      <a:lvl5pPr marL="1600200" indent="-223838" algn="l" rtl="0" eaLnBrk="1" fontAlgn="base" hangingPunct="1">
        <a:spcBef>
          <a:spcPct val="20000"/>
        </a:spcBef>
        <a:spcAft>
          <a:spcPct val="0"/>
        </a:spcAft>
        <a:buClr>
          <a:srgbClr val="0033CC"/>
        </a:buClr>
        <a:buChar char="»"/>
        <a:defRPr sz="2000">
          <a:solidFill>
            <a:schemeClr val="tx1"/>
          </a:solidFill>
          <a:latin typeface="+mn-lt"/>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notesSlide" Target="../notesSlides/notesSlide6.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notesSlide" Target="../notesSlides/notesSlide7.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notesSlide" Target="../notesSlides/notesSlide8.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notesSlide" Target="../notesSlides/notesSlide9.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notesSlide" Target="../notesSlides/notesSlide10.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notesSlide" Target="../notesSlides/notesSlide11.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notesSlide" Target="../notesSlides/notesSlide12.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notesSlide" Target="../notesSlides/notesSlide13.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notesSlide" Target="../notesSlides/notesSlide1.xml"/>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hyperlink" TargetMode="External" Target="mailto:eec.eeost@massmail.state.ma.us"/>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22.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23.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24.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25.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26.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hyperlink" TargetMode="External" Target="mailto:eec.eeost@massmail.state.ma.us"/>
</Relationships>

</file>

<file path=ppt/slides/_rels/slide27.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28.xml.rels><?xml version="1.0" encoding="UTF-8"?>

<Relationships xmlns="http://schemas.openxmlformats.org/package/2006/relationships">
  <Relationship Id="rId1" Type="http://schemas.openxmlformats.org/officeDocument/2006/relationships/vmlDrawing" Target="../drawings/vmlDrawing1.vml"/>
  <Relationship Id="rId2" Type="http://schemas.openxmlformats.org/officeDocument/2006/relationships/slideLayout" Target="../slideLayouts/slideLayout16.xml"/>
  <Relationship Id="rId3" Type="http://schemas.openxmlformats.org/officeDocument/2006/relationships/notesSlide" Target="../notesSlides/notesSlide14.xml"/>
  <Relationship Id="rId4" Type="http://schemas.openxmlformats.org/officeDocument/2006/relationships/package" Target="../embeddings/Microsoft_Office_Excel_Worksheet1.xlsx"/>
  <Relationship Id="rId5" Type="http://schemas.openxmlformats.org/officeDocument/2006/relationships/package" Target="../embeddings/Microsoft_Office_Excel_Worksheet2.xlsx"/>
</Relationships>

</file>

<file path=ppt/slides/_rels/slide29.xml.rels><?xml version="1.0" encoding="UTF-8"?>

<Relationships xmlns="http://schemas.openxmlformats.org/package/2006/relationships">
  <Relationship Id="rId1" Type="http://schemas.openxmlformats.org/officeDocument/2006/relationships/vmlDrawing" Target="../drawings/vmlDrawing2.vml"/>
  <Relationship Id="rId2" Type="http://schemas.openxmlformats.org/officeDocument/2006/relationships/slideLayout" Target="../slideLayouts/slideLayout16.xml"/>
  <Relationship Id="rId3" Type="http://schemas.openxmlformats.org/officeDocument/2006/relationships/notesSlide" Target="../notesSlides/notesSlide15.xml"/>
  <Relationship Id="rId4" Type="http://schemas.openxmlformats.org/officeDocument/2006/relationships/package" Target="../embeddings/Microsoft_Office_Excel_Worksheet3.xlsx"/>
</Relationships>

</file>

<file path=ppt/slides/_rels/slide3.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notesSlide" Target="../notesSlides/notesSlide2.xml"/>
</Relationships>

</file>

<file path=ppt/slides/_rels/slide30.xml.rels><?xml version="1.0" encoding="UTF-8"?>

<Relationships xmlns="http://schemas.openxmlformats.org/package/2006/relationships">
  <Relationship Id="rId1" Type="http://schemas.openxmlformats.org/officeDocument/2006/relationships/vmlDrawing" Target="../drawings/vmlDrawing3.vml"/>
  <Relationship Id="rId2" Type="http://schemas.openxmlformats.org/officeDocument/2006/relationships/slideLayout" Target="../slideLayouts/slideLayout16.xml"/>
  <Relationship Id="rId3" Type="http://schemas.openxmlformats.org/officeDocument/2006/relationships/notesSlide" Target="../notesSlides/notesSlide16.xml"/>
  <Relationship Id="rId4" Type="http://schemas.openxmlformats.org/officeDocument/2006/relationships/package" Target="../embeddings/Microsoft_Office_Excel_Worksheet4.xlsx"/>
</Relationships>

</file>

<file path=ppt/slides/_rels/slide31.xml.rels><?xml version="1.0" encoding="UTF-8"?>

<Relationships xmlns="http://schemas.openxmlformats.org/package/2006/relationships">
  <Relationship Id="rId1" Type="http://schemas.openxmlformats.org/officeDocument/2006/relationships/vmlDrawing" Target="../drawings/vmlDrawing4.vml"/>
  <Relationship Id="rId2" Type="http://schemas.openxmlformats.org/officeDocument/2006/relationships/slideLayout" Target="../slideLayouts/slideLayout16.xml"/>
  <Relationship Id="rId3" Type="http://schemas.openxmlformats.org/officeDocument/2006/relationships/notesSlide" Target="../notesSlides/notesSlide17.xml"/>
  <Relationship Id="rId4" Type="http://schemas.openxmlformats.org/officeDocument/2006/relationships/package" Target="../embeddings/Microsoft_Office_Excel_Worksheet5.xlsx"/>
  <Relationship Id="rId5" Type="http://schemas.openxmlformats.org/officeDocument/2006/relationships/package" Target="../embeddings/Microsoft_Office_Excel_Worksheet6.xlsx"/>
</Relationships>

</file>

<file path=ppt/slides/_rels/slide32.xml.rels><?xml version="1.0" encoding="UTF-8"?>

<Relationships xmlns="http://schemas.openxmlformats.org/package/2006/relationships">
  <Relationship Id="rId1" Type="http://schemas.openxmlformats.org/officeDocument/2006/relationships/vmlDrawing" Target="../drawings/vmlDrawing5.vml"/>
  <Relationship Id="rId2" Type="http://schemas.openxmlformats.org/officeDocument/2006/relationships/slideLayout" Target="../slideLayouts/slideLayout16.xml"/>
  <Relationship Id="rId3" Type="http://schemas.openxmlformats.org/officeDocument/2006/relationships/package" Target="../embeddings/Microsoft_Office_Excel_Worksheet7.xlsx"/>
</Relationships>

</file>

<file path=ppt/slides/_rels/slide33.xml.rels><?xml version="1.0" encoding="UTF-8"?>

<Relationships xmlns="http://schemas.openxmlformats.org/package/2006/relationships">
  <Relationship Id="rId1" Type="http://schemas.openxmlformats.org/officeDocument/2006/relationships/vmlDrawing" Target="../drawings/vmlDrawing6.vml"/>
  <Relationship Id="rId2" Type="http://schemas.openxmlformats.org/officeDocument/2006/relationships/slideLayout" Target="../slideLayouts/slideLayout16.xml"/>
  <Relationship Id="rId3" Type="http://schemas.openxmlformats.org/officeDocument/2006/relationships/package" Target="../embeddings/Microsoft_Office_Excel_Worksheet8.xlsx"/>
</Relationships>

</file>

<file path=ppt/slides/_rels/slide34.xml.rels><?xml version="1.0" encoding="UTF-8"?>

<Relationships xmlns="http://schemas.openxmlformats.org/package/2006/relationships">
  <Relationship Id="rId1" Type="http://schemas.openxmlformats.org/officeDocument/2006/relationships/vmlDrawing" Target="../drawings/vmlDrawing7.vml"/>
  <Relationship Id="rId2" Type="http://schemas.openxmlformats.org/officeDocument/2006/relationships/slideLayout" Target="../slideLayouts/slideLayout16.xml"/>
  <Relationship Id="rId3" Type="http://schemas.openxmlformats.org/officeDocument/2006/relationships/package" Target="../embeddings/Microsoft_Office_Excel_Worksheet9.xlsx"/>
</Relationships>

</file>

<file path=ppt/slides/_rels/slide35.xml.rels><?xml version="1.0" encoding="UTF-8"?>

<Relationships xmlns="http://schemas.openxmlformats.org/package/2006/relationships">
  <Relationship Id="rId1" Type="http://schemas.openxmlformats.org/officeDocument/2006/relationships/vmlDrawing" Target="../drawings/vmlDrawing8.vml"/>
  <Relationship Id="rId2" Type="http://schemas.openxmlformats.org/officeDocument/2006/relationships/slideLayout" Target="../slideLayouts/slideLayout16.xml"/>
  <Relationship Id="rId3" Type="http://schemas.openxmlformats.org/officeDocument/2006/relationships/package" Target="../embeddings/Microsoft_Office_Excel_Worksheet10.xlsx"/>
</Relationships>

</file>

<file path=ppt/slides/_rels/slide36.xml.rels><?xml version="1.0" encoding="UTF-8"?>

<Relationships xmlns="http://schemas.openxmlformats.org/package/2006/relationships">
  <Relationship Id="rId1" Type="http://schemas.openxmlformats.org/officeDocument/2006/relationships/vmlDrawing" Target="../drawings/vmlDrawing9.vml"/>
  <Relationship Id="rId2" Type="http://schemas.openxmlformats.org/officeDocument/2006/relationships/slideLayout" Target="../slideLayouts/slideLayout16.xml"/>
  <Relationship Id="rId3" Type="http://schemas.openxmlformats.org/officeDocument/2006/relationships/notesSlide" Target="../notesSlides/notesSlide18.xml"/>
  <Relationship Id="rId4" Type="http://schemas.openxmlformats.org/officeDocument/2006/relationships/package" Target="../embeddings/Microsoft_Office_Excel_Worksheet11.xlsx"/>
</Relationships>

</file>

<file path=ppt/slides/_rels/slide37.xml.rels><?xml version="1.0" encoding="UTF-8"?>

<Relationships xmlns="http://schemas.openxmlformats.org/package/2006/relationships">
  <Relationship Id="rId1" Type="http://schemas.openxmlformats.org/officeDocument/2006/relationships/vmlDrawing" Target="../drawings/vmlDrawing10.vml"/>
  <Relationship Id="rId2" Type="http://schemas.openxmlformats.org/officeDocument/2006/relationships/slideLayout" Target="../slideLayouts/slideLayout16.xml"/>
  <Relationship Id="rId3" Type="http://schemas.openxmlformats.org/officeDocument/2006/relationships/package" Target="../embeddings/Microsoft_Office_Excel_Worksheet12.xlsx"/>
</Relationships>

</file>

<file path=ppt/slides/_rels/slide38.xml.rels><?xml version="1.0" encoding="UTF-8"?>

<Relationships xmlns="http://schemas.openxmlformats.org/package/2006/relationships">
  <Relationship Id="rId1" Type="http://schemas.openxmlformats.org/officeDocument/2006/relationships/vmlDrawing" Target="../drawings/vmlDrawing11.vml"/>
  <Relationship Id="rId2" Type="http://schemas.openxmlformats.org/officeDocument/2006/relationships/slideLayout" Target="../slideLayouts/slideLayout16.xml"/>
  <Relationship Id="rId3" Type="http://schemas.openxmlformats.org/officeDocument/2006/relationships/package" Target="../embeddings/Microsoft_Office_Excel_Worksheet13.xlsx"/>
</Relationships>

</file>

<file path=ppt/slides/_rels/slide39.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notesSlide" Target="../notesSlides/notesSlide3.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notesSlide" Target="../notesSlides/notesSlide4.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notesSlide" Target="../notesSlides/notesSlide5.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p:txBody>
          <a:bodyPr/>
          <a:lstStyle/>
          <a:p>
            <a:r>
              <a:rPr lang="en-US" sz="2800" dirty="0" smtClean="0"/>
              <a:t>EEOST Capital Fund Information Session</a:t>
            </a:r>
            <a:r>
              <a:rPr lang="en-US" dirty="0" smtClean="0"/>
              <a:t/>
            </a:r>
            <a:br>
              <a:rPr lang="en-US" dirty="0" smtClean="0"/>
            </a:br>
            <a:r>
              <a:rPr lang="en-US" dirty="0" smtClean="0"/>
              <a:t/>
            </a:r>
            <a:br>
              <a:rPr lang="en-US" dirty="0" smtClean="0"/>
            </a:br>
            <a:r>
              <a:rPr lang="en-US" dirty="0" smtClean="0"/>
              <a:t/>
            </a:r>
            <a:br>
              <a:rPr lang="en-US" dirty="0" smtClean="0"/>
            </a:br>
            <a:r>
              <a:rPr lang="en-US" dirty="0" smtClean="0"/>
              <a:t>September and October 2016</a:t>
            </a:r>
            <a:br>
              <a:rPr lang="en-US" dirty="0" smtClean="0"/>
            </a:br>
            <a:r>
              <a:rPr lang="en-US" dirty="0"/>
              <a:t/>
            </a:r>
            <a:br>
              <a:rPr lang="en-US" dirty="0"/>
            </a:br>
            <a:endParaRPr lang="en-US" sz="1800" b="0" i="1"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t>Partnerships</a:t>
            </a:r>
          </a:p>
        </p:txBody>
      </p:sp>
      <p:sp>
        <p:nvSpPr>
          <p:cNvPr id="10244" name="Content Placeholder 2"/>
          <p:cNvSpPr>
            <a:spLocks noGrp="1"/>
          </p:cNvSpPr>
          <p:nvPr>
            <p:ph idx="1"/>
          </p:nvPr>
        </p:nvSpPr>
        <p:spPr>
          <a:xfrm>
            <a:off x="914400" y="1153885"/>
            <a:ext cx="7307249" cy="4825495"/>
          </a:xfrm>
        </p:spPr>
        <p:txBody>
          <a:bodyPr>
            <a:noAutofit/>
          </a:bodyPr>
          <a:lstStyle/>
          <a:p>
            <a:pPr lvl="0">
              <a:buSzPct val="125000"/>
              <a:buFont typeface="Arial" pitchFamily="34" charset="0"/>
              <a:buChar char="•"/>
            </a:pPr>
            <a:r>
              <a:rPr lang="en-US" sz="2000" b="0" dirty="0" smtClean="0">
                <a:latin typeface="Arial" pitchFamily="34" charset="0"/>
                <a:cs typeface="Arial" pitchFamily="34" charset="0"/>
              </a:rPr>
              <a:t>A for-profit may act in a joint venture with a non-profit developer.</a:t>
            </a:r>
          </a:p>
          <a:p>
            <a:pPr lvl="0">
              <a:buSzPct val="125000"/>
              <a:buFont typeface="Arial" pitchFamily="34" charset="0"/>
              <a:buChar char="•"/>
            </a:pPr>
            <a:r>
              <a:rPr lang="en-US" sz="2000" b="0" dirty="0" smtClean="0">
                <a:latin typeface="Arial" pitchFamily="34" charset="0"/>
                <a:cs typeface="Arial" pitchFamily="34" charset="0"/>
              </a:rPr>
              <a:t>The non-profit partner is required to have at least a 51% controlling interest in the joint venture.</a:t>
            </a:r>
          </a:p>
          <a:p>
            <a:pPr lvl="0">
              <a:buSzPct val="125000"/>
              <a:buFont typeface="Arial" pitchFamily="34" charset="0"/>
              <a:buChar char="•"/>
            </a:pPr>
            <a:r>
              <a:rPr lang="en-US" sz="2000" b="0" dirty="0" smtClean="0">
                <a:latin typeface="Arial" pitchFamily="34" charset="0"/>
                <a:cs typeface="Arial" pitchFamily="34" charset="0"/>
              </a:rPr>
              <a:t>Organizational documents of the for-profit must be provided along with a description of non-profit’s controlling interest and the non-profit’s organizational documents.</a:t>
            </a:r>
          </a:p>
          <a:p>
            <a:pPr lvl="0">
              <a:buSzPct val="125000"/>
              <a:buFont typeface="Arial" pitchFamily="34" charset="0"/>
              <a:buChar char="•"/>
            </a:pPr>
            <a:r>
              <a:rPr lang="en-US" sz="2000" b="0" dirty="0" smtClean="0">
                <a:latin typeface="Arial" pitchFamily="34" charset="0"/>
                <a:cs typeface="Arial" pitchFamily="34" charset="0"/>
              </a:rPr>
              <a:t>None of the for-profit members of the partnership can profit or benefit in any way from EEOST funding.</a:t>
            </a:r>
          </a:p>
        </p:txBody>
      </p:sp>
      <p:sp>
        <p:nvSpPr>
          <p:cNvPr id="6" name="Slide Number Placeholder 5"/>
          <p:cNvSpPr>
            <a:spLocks noGrp="1"/>
          </p:cNvSpPr>
          <p:nvPr>
            <p:ph type="sldNum" sz="quarter" idx="12"/>
          </p:nvPr>
        </p:nvSpPr>
        <p:spPr/>
        <p:txBody>
          <a:bodyPr/>
          <a:lstStyle/>
          <a:p>
            <a:pPr>
              <a:defRPr/>
            </a:pPr>
            <a:fld id="{03B0835D-E00B-40A3-9062-01A30268311F}" type="slidenum">
              <a:rPr lang="en-US"/>
              <a:pPr>
                <a:defRPr/>
              </a:pPr>
              <a:t>10</a:t>
            </a:fld>
            <a:endParaRPr lang="en-US" dirty="0"/>
          </a:p>
        </p:txBody>
      </p:sp>
    </p:spTree>
    <p:extLst>
      <p:ext uri="{BB962C8B-B14F-4D97-AF65-F5344CB8AC3E}">
        <p14:creationId xmlns:p14="http://schemas.microsoft.com/office/powerpoint/2010/main" xmlns="" val="1922198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t>Project Requirements</a:t>
            </a:r>
          </a:p>
        </p:txBody>
      </p:sp>
      <p:sp>
        <p:nvSpPr>
          <p:cNvPr id="12292" name="Content Placeholder 2"/>
          <p:cNvSpPr>
            <a:spLocks noGrp="1"/>
          </p:cNvSpPr>
          <p:nvPr>
            <p:ph idx="1"/>
          </p:nvPr>
        </p:nvSpPr>
        <p:spPr>
          <a:xfrm>
            <a:off x="914400" y="1160890"/>
            <a:ext cx="7315200" cy="5468510"/>
          </a:xfrm>
        </p:spPr>
        <p:txBody>
          <a:bodyPr>
            <a:normAutofit fontScale="92500" lnSpcReduction="20000"/>
          </a:bodyPr>
          <a:lstStyle/>
          <a:p>
            <a:pPr lvl="0" hangingPunct="0"/>
            <a:r>
              <a:rPr lang="en-US" sz="2200" u="sng" dirty="0">
                <a:latin typeface="Arial" pitchFamily="34" charset="0"/>
                <a:cs typeface="Arial" pitchFamily="34" charset="0"/>
              </a:rPr>
              <a:t>Project Readiness</a:t>
            </a:r>
            <a:r>
              <a:rPr lang="en-US" sz="2200" dirty="0">
                <a:latin typeface="Arial" pitchFamily="34" charset="0"/>
                <a:cs typeface="Arial" pitchFamily="34" charset="0"/>
              </a:rPr>
              <a:t>: Ready projects are those that demonstrate they will have the ability to raise all necessary funding, produce finalized plans and specifications, secure all necessary and public approvals, and be completed within 24 months of the grant award. </a:t>
            </a:r>
            <a:endParaRPr lang="en-US" sz="2200" dirty="0" smtClean="0">
              <a:latin typeface="Arial" pitchFamily="34" charset="0"/>
              <a:cs typeface="Arial" pitchFamily="34" charset="0"/>
            </a:endParaRPr>
          </a:p>
          <a:p>
            <a:pPr lvl="1">
              <a:lnSpc>
                <a:spcPct val="110000"/>
              </a:lnSpc>
              <a:spcBef>
                <a:spcPts val="1200"/>
              </a:spcBef>
              <a:buFont typeface="Wingdings" pitchFamily="2" charset="2"/>
              <a:buChar char="§"/>
            </a:pPr>
            <a:r>
              <a:rPr lang="en-US" sz="1900" dirty="0" smtClean="0">
                <a:latin typeface="Arial" pitchFamily="34" charset="0"/>
                <a:cs typeface="Arial" pitchFamily="34" charset="0"/>
              </a:rPr>
              <a:t>Ready </a:t>
            </a:r>
            <a:r>
              <a:rPr lang="en-US" sz="1900" dirty="0">
                <a:latin typeface="Arial" pitchFamily="34" charset="0"/>
                <a:cs typeface="Arial" pitchFamily="34" charset="0"/>
              </a:rPr>
              <a:t>Projects are feasible at the time of application or there is a credible plan in place to achieve feasibility within 4-6 months of the award date.  Feasibility entails (a) financial feasibility, both from a capital and operating perspective, and (b) regulatory feasibility – meeting all EEC, building code, zoning, Architectural Access/ADA, and environmental requirements. </a:t>
            </a:r>
          </a:p>
          <a:p>
            <a:pPr lvl="1">
              <a:lnSpc>
                <a:spcPct val="110000"/>
              </a:lnSpc>
              <a:spcBef>
                <a:spcPts val="1200"/>
              </a:spcBef>
              <a:buFont typeface="Wingdings" pitchFamily="2" charset="2"/>
              <a:buChar char="§"/>
            </a:pPr>
            <a:r>
              <a:rPr lang="en-US" sz="1900" dirty="0">
                <a:latin typeface="Arial" pitchFamily="34" charset="0"/>
                <a:cs typeface="Arial" pitchFamily="34" charset="0"/>
              </a:rPr>
              <a:t>The Developer will demonstrate both sufficient financial stability and management capacity to plan and implement its proposed project</a:t>
            </a:r>
            <a:r>
              <a:rPr lang="en-US" sz="1900" dirty="0" smtClean="0">
                <a:latin typeface="Arial" pitchFamily="34" charset="0"/>
                <a:cs typeface="Arial" pitchFamily="34" charset="0"/>
              </a:rPr>
              <a:t>.</a:t>
            </a:r>
            <a:endParaRPr lang="en-US" sz="1900" dirty="0">
              <a:latin typeface="Arial" pitchFamily="34" charset="0"/>
              <a:cs typeface="Arial" pitchFamily="34" charset="0"/>
            </a:endParaRPr>
          </a:p>
          <a:p>
            <a:pPr lvl="1">
              <a:lnSpc>
                <a:spcPct val="110000"/>
              </a:lnSpc>
              <a:spcBef>
                <a:spcPts val="1200"/>
              </a:spcBef>
              <a:buFont typeface="Wingdings" pitchFamily="2" charset="2"/>
              <a:buChar char="§"/>
            </a:pPr>
            <a:r>
              <a:rPr lang="en-US" sz="1900" dirty="0">
                <a:latin typeface="Arial" pitchFamily="34" charset="0"/>
                <a:cs typeface="Arial" pitchFamily="34" charset="0"/>
              </a:rPr>
              <a:t>Site Control:</a:t>
            </a:r>
            <a:r>
              <a:rPr lang="en-US" sz="1900" b="1" dirty="0">
                <a:latin typeface="Arial" pitchFamily="34" charset="0"/>
                <a:cs typeface="Arial" pitchFamily="34" charset="0"/>
              </a:rPr>
              <a:t>  </a:t>
            </a:r>
            <a:r>
              <a:rPr lang="en-US" sz="1900" dirty="0">
                <a:latin typeface="Arial" pitchFamily="34" charset="0"/>
                <a:cs typeface="Arial" pitchFamily="34" charset="0"/>
              </a:rPr>
              <a:t>The Developer will either own its site or have secured site control for the useful life of the renovation or </a:t>
            </a:r>
            <a:r>
              <a:rPr lang="en-US" sz="1900" dirty="0" smtClean="0">
                <a:latin typeface="Arial" pitchFamily="34" charset="0"/>
                <a:cs typeface="Arial" pitchFamily="34" charset="0"/>
              </a:rPr>
              <a:t>construction.  </a:t>
            </a:r>
            <a:r>
              <a:rPr lang="en-US" sz="1900" i="1" dirty="0" smtClean="0">
                <a:latin typeface="Arial" pitchFamily="34" charset="0"/>
                <a:cs typeface="Arial" pitchFamily="34" charset="0"/>
              </a:rPr>
              <a:t>Site control must be secured prior to application</a:t>
            </a:r>
            <a:r>
              <a:rPr lang="en-US" sz="1900" dirty="0" smtClean="0">
                <a:latin typeface="Arial" pitchFamily="34" charset="0"/>
                <a:cs typeface="Arial" pitchFamily="34" charset="0"/>
              </a:rPr>
              <a:t>.</a:t>
            </a:r>
          </a:p>
          <a:p>
            <a:pPr lvl="1">
              <a:lnSpc>
                <a:spcPct val="110000"/>
              </a:lnSpc>
              <a:spcBef>
                <a:spcPts val="1200"/>
              </a:spcBef>
              <a:buFont typeface="Wingdings" pitchFamily="2" charset="2"/>
              <a:buChar char="§"/>
            </a:pPr>
            <a:endParaRPr lang="en-US" sz="1900" dirty="0">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pPr>
              <a:defRPr/>
            </a:pPr>
            <a:fld id="{D8E2740F-7BD8-41A0-9753-A15520243008}" type="slidenum">
              <a:rPr lang="en-US"/>
              <a:pPr>
                <a:defRPr/>
              </a:pPr>
              <a:t>11</a:t>
            </a:fld>
            <a:endParaRPr lang="en-US" dirty="0"/>
          </a:p>
        </p:txBody>
      </p:sp>
    </p:spTree>
    <p:extLst>
      <p:ext uri="{BB962C8B-B14F-4D97-AF65-F5344CB8AC3E}">
        <p14:creationId xmlns:p14="http://schemas.microsoft.com/office/powerpoint/2010/main" xmlns="" val="35434577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468" y="293687"/>
            <a:ext cx="8120932" cy="652517"/>
          </a:xfrm>
        </p:spPr>
        <p:txBody>
          <a:bodyPr rtlCol="0">
            <a:normAutofit/>
          </a:bodyPr>
          <a:lstStyle/>
          <a:p>
            <a:pPr eaLnBrk="1" fontAlgn="auto" hangingPunct="1">
              <a:spcAft>
                <a:spcPts val="0"/>
              </a:spcAft>
              <a:defRPr/>
            </a:pPr>
            <a:r>
              <a:rPr lang="en-US" dirty="0" smtClean="0"/>
              <a:t>Project Requirements (continued)</a:t>
            </a:r>
          </a:p>
        </p:txBody>
      </p:sp>
      <p:sp>
        <p:nvSpPr>
          <p:cNvPr id="13316" name="Content Placeholder 2"/>
          <p:cNvSpPr>
            <a:spLocks noGrp="1"/>
          </p:cNvSpPr>
          <p:nvPr>
            <p:ph idx="1"/>
          </p:nvPr>
        </p:nvSpPr>
        <p:spPr>
          <a:xfrm>
            <a:off x="906449" y="1153885"/>
            <a:ext cx="7299297" cy="5301343"/>
          </a:xfrm>
        </p:spPr>
        <p:txBody>
          <a:bodyPr>
            <a:noAutofit/>
          </a:bodyPr>
          <a:lstStyle/>
          <a:p>
            <a:pPr lvl="0" hangingPunct="0">
              <a:spcBef>
                <a:spcPts val="1200"/>
              </a:spcBef>
              <a:buSzPct val="125000"/>
              <a:buFont typeface="Arial" pitchFamily="34" charset="0"/>
              <a:buChar char="•"/>
            </a:pPr>
            <a:r>
              <a:rPr lang="en-US" sz="1800" b="0" u="sng" dirty="0">
                <a:latin typeface="Arial" pitchFamily="34" charset="0"/>
                <a:cs typeface="Arial" pitchFamily="34" charset="0"/>
              </a:rPr>
              <a:t>QRIS Progression:</a:t>
            </a:r>
            <a:r>
              <a:rPr lang="en-US" sz="1800" b="0" dirty="0">
                <a:latin typeface="Arial" pitchFamily="34" charset="0"/>
                <a:cs typeface="Arial" pitchFamily="34" charset="0"/>
              </a:rPr>
              <a:t>  </a:t>
            </a:r>
            <a:r>
              <a:rPr lang="en-US" sz="1800" b="0" dirty="0" smtClean="0">
                <a:latin typeface="Arial" pitchFamily="34" charset="0"/>
                <a:cs typeface="Arial" pitchFamily="34" charset="0"/>
              </a:rPr>
              <a:t/>
            </a:r>
            <a:br>
              <a:rPr lang="en-US" sz="1800" b="0" dirty="0" smtClean="0">
                <a:latin typeface="Arial" pitchFamily="34" charset="0"/>
                <a:cs typeface="Arial" pitchFamily="34" charset="0"/>
              </a:rPr>
            </a:br>
            <a:r>
              <a:rPr lang="en-US" sz="1600" b="0" dirty="0" smtClean="0">
                <a:latin typeface="Arial" pitchFamily="34" charset="0"/>
                <a:cs typeface="Arial" pitchFamily="34" charset="0"/>
              </a:rPr>
              <a:t>A </a:t>
            </a:r>
            <a:r>
              <a:rPr lang="en-US" sz="1600" b="0" dirty="0">
                <a:latin typeface="Arial" pitchFamily="34" charset="0"/>
                <a:cs typeface="Arial" pitchFamily="34" charset="0"/>
              </a:rPr>
              <a:t>project that, when completed, will enable an Eligible Facility to improve all their physical environment criteria for Level 3 or Level 4 status as stated in the MA Quality Rating and Improvement System ("QRIS"). In the application, developers should clearly state (a) the current EEC granted QRIS Level of the Eligible Facility; and (b) how the proposed project will enable the Eligible Facility to meet the physical environment requirements for QRIS Level 3 or Level 4.</a:t>
            </a:r>
          </a:p>
          <a:p>
            <a:pPr lvl="0" hangingPunct="0">
              <a:spcBef>
                <a:spcPts val="1200"/>
              </a:spcBef>
              <a:buSzPct val="125000"/>
              <a:buFont typeface="Arial" pitchFamily="34" charset="0"/>
              <a:buChar char="•"/>
            </a:pPr>
            <a:r>
              <a:rPr lang="en-US" sz="1800" b="0" u="sng" dirty="0" smtClean="0">
                <a:latin typeface="Arial" pitchFamily="34" charset="0"/>
                <a:cs typeface="Arial" pitchFamily="34" charset="0"/>
              </a:rPr>
              <a:t>QRIS Maintenance</a:t>
            </a:r>
            <a:r>
              <a:rPr lang="en-US" sz="1800" b="0" dirty="0" smtClean="0">
                <a:latin typeface="Arial" pitchFamily="34" charset="0"/>
                <a:cs typeface="Arial" pitchFamily="34" charset="0"/>
              </a:rPr>
              <a:t>:</a:t>
            </a:r>
            <a:br>
              <a:rPr lang="en-US" sz="1800" b="0" dirty="0" smtClean="0">
                <a:latin typeface="Arial" pitchFamily="34" charset="0"/>
                <a:cs typeface="Arial" pitchFamily="34" charset="0"/>
              </a:rPr>
            </a:br>
            <a:r>
              <a:rPr lang="en-US" sz="1600" b="0" dirty="0" smtClean="0">
                <a:latin typeface="Arial" pitchFamily="34" charset="0"/>
                <a:cs typeface="Arial" pitchFamily="34" charset="0"/>
              </a:rPr>
              <a:t>In </a:t>
            </a:r>
            <a:r>
              <a:rPr lang="en-US" sz="1600" b="0" dirty="0">
                <a:latin typeface="Arial" pitchFamily="34" charset="0"/>
                <a:cs typeface="Arial" pitchFamily="34" charset="0"/>
              </a:rPr>
              <a:t>the application developers should clearly state (a) if an Eligible Facility is currently been granted a Level 3 status, the Developer must describe how they will progress in Level 3 towards Level 4 for their physical environment standards, or (b) if an Eligible Facility has been granted a Level 4 status, the Developer must describe in the application how the Level 4 QRIS requirements related to physical environment will be maintained.</a:t>
            </a:r>
          </a:p>
          <a:p>
            <a:pPr hangingPunct="0">
              <a:spcBef>
                <a:spcPts val="1200"/>
              </a:spcBef>
              <a:buSzPct val="125000"/>
              <a:buFont typeface="Arial" pitchFamily="34" charset="0"/>
              <a:buChar char="•"/>
            </a:pPr>
            <a:r>
              <a:rPr lang="en-US" sz="1600" b="0" dirty="0" smtClean="0">
                <a:latin typeface="Arial" pitchFamily="34" charset="0"/>
                <a:cs typeface="Arial" pitchFamily="34" charset="0"/>
              </a:rPr>
              <a:t>Eligible </a:t>
            </a:r>
            <a:r>
              <a:rPr lang="en-US" sz="1600" b="0" dirty="0">
                <a:latin typeface="Arial" pitchFamily="34" charset="0"/>
                <a:cs typeface="Arial" pitchFamily="34" charset="0"/>
              </a:rPr>
              <a:t>licensed Large Group grantees must operate a full time year round program and School Age Child Care Programs must provide wrap-around care during the summer</a:t>
            </a:r>
            <a:r>
              <a:rPr lang="en-US" sz="1600" b="0" dirty="0" smtClean="0"/>
              <a:t>.</a:t>
            </a:r>
            <a:endParaRPr lang="en-US" sz="1600" b="0" dirty="0"/>
          </a:p>
        </p:txBody>
      </p:sp>
      <p:sp>
        <p:nvSpPr>
          <p:cNvPr id="6" name="Slide Number Placeholder 5"/>
          <p:cNvSpPr>
            <a:spLocks noGrp="1"/>
          </p:cNvSpPr>
          <p:nvPr>
            <p:ph type="sldNum" sz="quarter" idx="12"/>
          </p:nvPr>
        </p:nvSpPr>
        <p:spPr/>
        <p:txBody>
          <a:bodyPr/>
          <a:lstStyle/>
          <a:p>
            <a:pPr>
              <a:defRPr/>
            </a:pPr>
            <a:fld id="{4D6508FA-46BB-4598-90A1-659E2CEE7FDE}" type="slidenum">
              <a:rPr lang="en-US"/>
              <a:pPr>
                <a:defRPr/>
              </a:pPr>
              <a:t>12</a:t>
            </a:fld>
            <a:endParaRPr lang="en-US" dirty="0"/>
          </a:p>
        </p:txBody>
      </p:sp>
    </p:spTree>
    <p:extLst>
      <p:ext uri="{BB962C8B-B14F-4D97-AF65-F5344CB8AC3E}">
        <p14:creationId xmlns:p14="http://schemas.microsoft.com/office/powerpoint/2010/main" xmlns="" val="11450077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272" y="293688"/>
            <a:ext cx="8089127" cy="668420"/>
          </a:xfrm>
        </p:spPr>
        <p:txBody>
          <a:bodyPr rtlCol="0">
            <a:normAutofit/>
          </a:bodyPr>
          <a:lstStyle/>
          <a:p>
            <a:pPr eaLnBrk="1" fontAlgn="auto" hangingPunct="1">
              <a:spcAft>
                <a:spcPts val="0"/>
              </a:spcAft>
              <a:defRPr/>
            </a:pPr>
            <a:r>
              <a:rPr lang="en-US" dirty="0" smtClean="0"/>
              <a:t>Preferences</a:t>
            </a:r>
          </a:p>
        </p:txBody>
      </p:sp>
      <p:sp>
        <p:nvSpPr>
          <p:cNvPr id="15364" name="Content Placeholder 2"/>
          <p:cNvSpPr>
            <a:spLocks noGrp="1"/>
          </p:cNvSpPr>
          <p:nvPr>
            <p:ph idx="1"/>
          </p:nvPr>
        </p:nvSpPr>
        <p:spPr>
          <a:xfrm>
            <a:off x="898497" y="963386"/>
            <a:ext cx="7315201" cy="5342330"/>
          </a:xfrm>
        </p:spPr>
        <p:txBody>
          <a:bodyPr/>
          <a:lstStyle/>
          <a:p>
            <a:pPr marL="0" indent="0" hangingPunct="0">
              <a:buNone/>
            </a:pPr>
            <a:r>
              <a:rPr lang="en-US" sz="1600" u="sng" dirty="0">
                <a:latin typeface="Arial" pitchFamily="34" charset="0"/>
                <a:cs typeface="Arial" pitchFamily="34" charset="0"/>
              </a:rPr>
              <a:t>Preference will be given to Eligible Projects that reflect:</a:t>
            </a:r>
            <a:endParaRPr lang="en-US" sz="1600" dirty="0">
              <a:latin typeface="Arial" pitchFamily="34" charset="0"/>
              <a:cs typeface="Arial" pitchFamily="34" charset="0"/>
            </a:endParaRPr>
          </a:p>
          <a:p>
            <a:pPr hangingPunct="0">
              <a:spcBef>
                <a:spcPts val="1200"/>
              </a:spcBef>
              <a:buSzPct val="125000"/>
              <a:buFont typeface="Arial" pitchFamily="34" charset="0"/>
              <a:buChar char="•"/>
            </a:pPr>
            <a:r>
              <a:rPr lang="en-US" sz="1600" b="0" dirty="0" smtClean="0">
                <a:latin typeface="Arial" panose="020B0604020202020204" pitchFamily="34" charset="0"/>
                <a:cs typeface="Arial" panose="020B0604020202020204" pitchFamily="34" charset="0"/>
              </a:rPr>
              <a:t>A balanced </a:t>
            </a:r>
            <a:r>
              <a:rPr lang="en-US" sz="1600" b="0" dirty="0">
                <a:latin typeface="Arial" panose="020B0604020202020204" pitchFamily="34" charset="0"/>
                <a:cs typeface="Arial" panose="020B0604020202020204" pitchFamily="34" charset="0"/>
              </a:rPr>
              <a:t>geographic plan that includes projects in different parts of the state, with emphasis given to Western </a:t>
            </a:r>
            <a:r>
              <a:rPr lang="en-US" sz="1600" b="0" dirty="0" smtClean="0">
                <a:latin typeface="Arial" panose="020B0604020202020204" pitchFamily="34" charset="0"/>
                <a:cs typeface="Arial" panose="020B0604020202020204" pitchFamily="34" charset="0"/>
              </a:rPr>
              <a:t>Massachusetts and </a:t>
            </a:r>
            <a:r>
              <a:rPr lang="en-US" sz="1600" b="0">
                <a:latin typeface="Arial" panose="020B0604020202020204" pitchFamily="34" charset="0"/>
                <a:cs typeface="Arial" panose="020B0604020202020204" pitchFamily="34" charset="0"/>
              </a:rPr>
              <a:t>Southeastern </a:t>
            </a:r>
            <a:r>
              <a:rPr lang="en-US" sz="1600" b="0" smtClean="0">
                <a:latin typeface="Arial" panose="020B0604020202020204" pitchFamily="34" charset="0"/>
                <a:cs typeface="Arial" panose="020B0604020202020204" pitchFamily="34" charset="0"/>
              </a:rPr>
              <a:t>Massachusetts, Cape </a:t>
            </a:r>
            <a:r>
              <a:rPr lang="en-US" sz="1600" b="0" dirty="0">
                <a:latin typeface="Arial" panose="020B0604020202020204" pitchFamily="34" charset="0"/>
                <a:cs typeface="Arial" panose="020B0604020202020204" pitchFamily="34" charset="0"/>
              </a:rPr>
              <a:t>Cod and the Islands Regions. </a:t>
            </a:r>
            <a:endParaRPr lang="en-US" sz="1600" b="0" dirty="0" smtClean="0">
              <a:latin typeface="Arial" pitchFamily="34" charset="0"/>
              <a:cs typeface="Arial" pitchFamily="34" charset="0"/>
            </a:endParaRPr>
          </a:p>
          <a:p>
            <a:pPr hangingPunct="0">
              <a:spcBef>
                <a:spcPts val="1200"/>
              </a:spcBef>
              <a:buSzPct val="125000"/>
              <a:buFont typeface="Arial" pitchFamily="34" charset="0"/>
              <a:buChar char="•"/>
            </a:pPr>
            <a:r>
              <a:rPr lang="en-US" sz="1600" b="0" dirty="0" smtClean="0">
                <a:latin typeface="Arial" pitchFamily="34" charset="0"/>
                <a:cs typeface="Arial" pitchFamily="34" charset="0"/>
              </a:rPr>
              <a:t>Facilities </a:t>
            </a:r>
            <a:r>
              <a:rPr lang="en-US" sz="1600" b="0" dirty="0">
                <a:latin typeface="Arial" pitchFamily="34" charset="0"/>
                <a:cs typeface="Arial" pitchFamily="34" charset="0"/>
              </a:rPr>
              <a:t>where the number of child care slots serving families receiving public subsidy exceeds 25% of the total child care slots.</a:t>
            </a:r>
          </a:p>
          <a:p>
            <a:pPr hangingPunct="0">
              <a:spcBef>
                <a:spcPts val="1200"/>
              </a:spcBef>
              <a:buSzPct val="125000"/>
              <a:buFont typeface="Arial" pitchFamily="34" charset="0"/>
              <a:buChar char="•"/>
            </a:pPr>
            <a:r>
              <a:rPr lang="en-US" sz="1600" b="0" dirty="0" smtClean="0">
                <a:latin typeface="Arial" pitchFamily="34" charset="0"/>
                <a:cs typeface="Arial" pitchFamily="34" charset="0"/>
              </a:rPr>
              <a:t>Recovery </a:t>
            </a:r>
            <a:r>
              <a:rPr lang="en-US" sz="1600" b="0" dirty="0">
                <a:latin typeface="Arial" pitchFamily="34" charset="0"/>
                <a:cs typeface="Arial" pitchFamily="34" charset="0"/>
              </a:rPr>
              <a:t>from a natural or man-made disaster.</a:t>
            </a:r>
          </a:p>
          <a:p>
            <a:pPr hangingPunct="0">
              <a:spcBef>
                <a:spcPts val="1200"/>
              </a:spcBef>
              <a:buSzPct val="125000"/>
              <a:buFont typeface="Arial" pitchFamily="34" charset="0"/>
              <a:buChar char="•"/>
            </a:pPr>
            <a:r>
              <a:rPr lang="en-US" sz="1600" b="0" dirty="0" smtClean="0">
                <a:latin typeface="Arial" pitchFamily="34" charset="0"/>
                <a:cs typeface="Arial" pitchFamily="34" charset="0"/>
              </a:rPr>
              <a:t>Location </a:t>
            </a:r>
            <a:r>
              <a:rPr lang="en-US" sz="1600" b="0" dirty="0">
                <a:latin typeface="Arial" pitchFamily="34" charset="0"/>
                <a:cs typeface="Arial" pitchFamily="34" charset="0"/>
              </a:rPr>
              <a:t>within a Gateway City.</a:t>
            </a:r>
          </a:p>
          <a:p>
            <a:pPr hangingPunct="0">
              <a:spcBef>
                <a:spcPts val="1200"/>
              </a:spcBef>
              <a:buSzPct val="125000"/>
              <a:buFont typeface="Arial" pitchFamily="34" charset="0"/>
              <a:buChar char="•"/>
            </a:pPr>
            <a:r>
              <a:rPr lang="en-US" sz="1600" b="0" dirty="0" smtClean="0">
                <a:latin typeface="Arial" pitchFamily="34" charset="0"/>
                <a:cs typeface="Arial" pitchFamily="34" charset="0"/>
              </a:rPr>
              <a:t>A </a:t>
            </a:r>
            <a:r>
              <a:rPr lang="en-US" sz="1600" b="0" dirty="0">
                <a:latin typeface="Arial" pitchFamily="34" charset="0"/>
                <a:cs typeface="Arial" pitchFamily="34" charset="0"/>
              </a:rPr>
              <a:t>plan to expand capacity, subject to EEC licensing approval, to serve more low-income families who are eligible for public </a:t>
            </a:r>
            <a:r>
              <a:rPr lang="en-US" sz="1600" b="0" dirty="0" smtClean="0">
                <a:latin typeface="Arial" pitchFamily="34" charset="0"/>
                <a:cs typeface="Arial" pitchFamily="34" charset="0"/>
              </a:rPr>
              <a:t>subsidy, with an emphasis on age groups that are currently underserved. </a:t>
            </a:r>
            <a:endParaRPr lang="en-US" sz="1600" b="0" dirty="0">
              <a:latin typeface="Arial" pitchFamily="34" charset="0"/>
              <a:cs typeface="Arial" pitchFamily="34" charset="0"/>
            </a:endParaRPr>
          </a:p>
          <a:p>
            <a:pPr hangingPunct="0">
              <a:spcBef>
                <a:spcPts val="1200"/>
              </a:spcBef>
              <a:buSzPct val="125000"/>
              <a:buFont typeface="Arial" pitchFamily="34" charset="0"/>
              <a:buChar char="•"/>
            </a:pPr>
            <a:r>
              <a:rPr lang="en-US" sz="1600" b="0" dirty="0" smtClean="0">
                <a:latin typeface="Arial" pitchFamily="34" charset="0"/>
                <a:cs typeface="Arial" pitchFamily="34" charset="0"/>
              </a:rPr>
              <a:t>Green </a:t>
            </a:r>
            <a:r>
              <a:rPr lang="en-US" sz="1600" b="0" dirty="0">
                <a:latin typeface="Arial" pitchFamily="34" charset="0"/>
                <a:cs typeface="Arial" pitchFamily="34" charset="0"/>
              </a:rPr>
              <a:t>and Sustainable Projects that incorporate materials, construction practices, furnishings and equipment that create healthy and comfortable interior environments conserve energy and natural resources, produce less waste, preserve and restore natural outdoor environments, and minimize negative impact on the environment such as pollution or depletion of non-renewable resources.</a:t>
            </a:r>
          </a:p>
          <a:p>
            <a:pPr hangingPunct="0">
              <a:spcBef>
                <a:spcPts val="1200"/>
              </a:spcBef>
              <a:buSzPct val="125000"/>
              <a:buFont typeface="Arial" pitchFamily="34" charset="0"/>
              <a:buChar char="•"/>
            </a:pPr>
            <a:r>
              <a:rPr lang="en-US" sz="1600" b="0" dirty="0" smtClean="0">
                <a:latin typeface="Arial" pitchFamily="34" charset="0"/>
                <a:cs typeface="Arial" pitchFamily="34" charset="0"/>
              </a:rPr>
              <a:t>Solicitation </a:t>
            </a:r>
            <a:r>
              <a:rPr lang="en-US" sz="1600" b="0" dirty="0">
                <a:latin typeface="Arial" pitchFamily="34" charset="0"/>
                <a:cs typeface="Arial" pitchFamily="34" charset="0"/>
              </a:rPr>
              <a:t>and/or participation of minority and women-owned construction companies or development team members as part of the project team</a:t>
            </a:r>
            <a:r>
              <a:rPr lang="en-US" sz="1600" b="0" dirty="0" smtClean="0">
                <a:latin typeface="Arial" pitchFamily="34" charset="0"/>
                <a:cs typeface="Arial" pitchFamily="34" charset="0"/>
              </a:rPr>
              <a:t>.</a:t>
            </a:r>
            <a:endParaRPr lang="en-US" sz="1600" b="0" dirty="0">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pPr>
              <a:defRPr/>
            </a:pPr>
            <a:fld id="{2FD82CAD-BC46-4484-8A04-B0246B63A668}" type="slidenum">
              <a:rPr lang="en-US"/>
              <a:pPr>
                <a:defRPr/>
              </a:pPr>
              <a:t>13</a:t>
            </a:fld>
            <a:endParaRPr lang="en-US" dirty="0"/>
          </a:p>
        </p:txBody>
      </p:sp>
    </p:spTree>
    <p:extLst>
      <p:ext uri="{BB962C8B-B14F-4D97-AF65-F5344CB8AC3E}">
        <p14:creationId xmlns:p14="http://schemas.microsoft.com/office/powerpoint/2010/main" xmlns="" val="37817584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Content Placeholder 2"/>
          <p:cNvSpPr>
            <a:spLocks noGrp="1"/>
          </p:cNvSpPr>
          <p:nvPr>
            <p:ph idx="1"/>
          </p:nvPr>
        </p:nvSpPr>
        <p:spPr>
          <a:xfrm>
            <a:off x="866692" y="1073427"/>
            <a:ext cx="7315200" cy="5454594"/>
          </a:xfrm>
        </p:spPr>
        <p:txBody>
          <a:bodyPr/>
          <a:lstStyle/>
          <a:p>
            <a:pPr marL="0" indent="0">
              <a:buNone/>
              <a:defRPr/>
            </a:pPr>
            <a:r>
              <a:rPr lang="en-US" sz="2000" dirty="0" smtClean="0">
                <a:latin typeface="Arial" pitchFamily="34" charset="0"/>
                <a:cs typeface="Arial" pitchFamily="34" charset="0"/>
              </a:rPr>
              <a:t>EEOST Funds are Grants that:</a:t>
            </a:r>
          </a:p>
          <a:p>
            <a:pPr>
              <a:buFont typeface="Arial" pitchFamily="34" charset="0"/>
              <a:buChar char="•"/>
              <a:defRPr/>
            </a:pPr>
            <a:r>
              <a:rPr lang="en-US" sz="2000" b="0" dirty="0" smtClean="0">
                <a:latin typeface="Arial" pitchFamily="34" charset="0"/>
                <a:cs typeface="Arial" pitchFamily="34" charset="0"/>
              </a:rPr>
              <a:t>May </a:t>
            </a:r>
            <a:r>
              <a:rPr lang="en-US" sz="2000" b="0" dirty="0">
                <a:latin typeface="Arial" pitchFamily="34" charset="0"/>
                <a:cs typeface="Arial" pitchFamily="34" charset="0"/>
              </a:rPr>
              <a:t>finance up to $1,000,000 per </a:t>
            </a:r>
            <a:r>
              <a:rPr lang="en-US" sz="2000" b="0" dirty="0" smtClean="0">
                <a:latin typeface="Arial" pitchFamily="34" charset="0"/>
                <a:cs typeface="Arial" pitchFamily="34" charset="0"/>
              </a:rPr>
              <a:t>project,</a:t>
            </a:r>
          </a:p>
          <a:p>
            <a:pPr>
              <a:buFont typeface="Arial" pitchFamily="34" charset="0"/>
              <a:buChar char="•"/>
              <a:defRPr/>
            </a:pPr>
            <a:r>
              <a:rPr lang="en-US" sz="2000" b="0" dirty="0" smtClean="0">
                <a:latin typeface="Arial" pitchFamily="34" charset="0"/>
                <a:cs typeface="Arial" pitchFamily="34" charset="0"/>
              </a:rPr>
              <a:t>The </a:t>
            </a:r>
            <a:r>
              <a:rPr lang="en-US" sz="2000" b="0" dirty="0">
                <a:latin typeface="Arial" pitchFamily="34" charset="0"/>
                <a:cs typeface="Arial" pitchFamily="34" charset="0"/>
              </a:rPr>
              <a:t>minimum Total Development Cost (TDC) shall be no less than $400,000 per project, and </a:t>
            </a:r>
            <a:endParaRPr lang="en-US" sz="2000" b="0" dirty="0" smtClean="0">
              <a:latin typeface="Arial" pitchFamily="34" charset="0"/>
              <a:cs typeface="Arial" pitchFamily="34" charset="0"/>
            </a:endParaRPr>
          </a:p>
          <a:p>
            <a:pPr>
              <a:buFont typeface="Arial" pitchFamily="34" charset="0"/>
              <a:buChar char="•"/>
              <a:defRPr/>
            </a:pPr>
            <a:r>
              <a:rPr lang="en-US" sz="2000" b="0" dirty="0">
                <a:latin typeface="Arial" pitchFamily="34" charset="0"/>
                <a:cs typeface="Arial" pitchFamily="34" charset="0"/>
              </a:rPr>
              <a:t>A</a:t>
            </a:r>
            <a:r>
              <a:rPr lang="en-US" sz="2000" b="0" dirty="0" smtClean="0">
                <a:latin typeface="Arial" pitchFamily="34" charset="0"/>
                <a:cs typeface="Arial" pitchFamily="34" charset="0"/>
              </a:rPr>
              <a:t>pplicants </a:t>
            </a:r>
            <a:r>
              <a:rPr lang="en-US" sz="2000" b="0" dirty="0">
                <a:latin typeface="Arial" pitchFamily="34" charset="0"/>
                <a:cs typeface="Arial" pitchFamily="34" charset="0"/>
              </a:rPr>
              <a:t>shall identify sources in addition to EEOST grants to pay a portion of the project costs. </a:t>
            </a:r>
            <a:endParaRPr lang="en-US" sz="2000" b="0" dirty="0" smtClean="0">
              <a:latin typeface="Arial" pitchFamily="34" charset="0"/>
              <a:cs typeface="Arial" pitchFamily="34" charset="0"/>
            </a:endParaRPr>
          </a:p>
          <a:p>
            <a:pPr>
              <a:buFont typeface="Arial" pitchFamily="34" charset="0"/>
              <a:buChar char="•"/>
              <a:defRPr/>
            </a:pPr>
            <a:r>
              <a:rPr lang="en-US" sz="2000" b="0" dirty="0" smtClean="0">
                <a:latin typeface="Arial" pitchFamily="34" charset="0"/>
                <a:cs typeface="Arial" pitchFamily="34" charset="0"/>
              </a:rPr>
              <a:t>EEOST </a:t>
            </a:r>
            <a:r>
              <a:rPr lang="en-US" sz="2000" b="0" dirty="0">
                <a:latin typeface="Arial" pitchFamily="34" charset="0"/>
                <a:cs typeface="Arial" pitchFamily="34" charset="0"/>
              </a:rPr>
              <a:t>grants will not fund the entire cost of a project.  </a:t>
            </a:r>
            <a:endParaRPr lang="en-US" sz="2000" b="0" dirty="0" smtClean="0">
              <a:latin typeface="Arial" pitchFamily="34" charset="0"/>
              <a:cs typeface="Arial" pitchFamily="34" charset="0"/>
            </a:endParaRPr>
          </a:p>
          <a:p>
            <a:pPr>
              <a:buFont typeface="Arial" pitchFamily="34" charset="0"/>
              <a:buChar char="•"/>
              <a:defRPr/>
            </a:pPr>
            <a:r>
              <a:rPr lang="en-US" sz="2000" b="0" dirty="0" smtClean="0">
                <a:latin typeface="Arial" pitchFamily="34" charset="0"/>
                <a:cs typeface="Arial" pitchFamily="34" charset="0"/>
              </a:rPr>
              <a:t>For </a:t>
            </a:r>
            <a:r>
              <a:rPr lang="en-US" sz="2000" b="0" dirty="0">
                <a:latin typeface="Arial" pitchFamily="34" charset="0"/>
                <a:cs typeface="Arial" pitchFamily="34" charset="0"/>
              </a:rPr>
              <a:t>all projects, the least amount of funding necessary to assure project feasibility will be recommended. </a:t>
            </a:r>
          </a:p>
        </p:txBody>
      </p:sp>
      <p:sp>
        <p:nvSpPr>
          <p:cNvPr id="6" name="Slide Number Placeholder 5"/>
          <p:cNvSpPr>
            <a:spLocks noGrp="1"/>
          </p:cNvSpPr>
          <p:nvPr>
            <p:ph type="sldNum" sz="quarter" idx="12"/>
          </p:nvPr>
        </p:nvSpPr>
        <p:spPr/>
        <p:txBody>
          <a:bodyPr/>
          <a:lstStyle/>
          <a:p>
            <a:pPr>
              <a:defRPr/>
            </a:pPr>
            <a:fld id="{F365BA14-6FEA-4C6B-BCF7-4629C386CC0B}" type="slidenum">
              <a:rPr lang="en-US"/>
              <a:pPr>
                <a:defRPr/>
              </a:pPr>
              <a:t>14</a:t>
            </a:fld>
            <a:endParaRPr lang="en-US" dirty="0"/>
          </a:p>
        </p:txBody>
      </p:sp>
      <p:sp>
        <p:nvSpPr>
          <p:cNvPr id="3" name="Title 2"/>
          <p:cNvSpPr>
            <a:spLocks noGrp="1"/>
          </p:cNvSpPr>
          <p:nvPr>
            <p:ph type="title"/>
          </p:nvPr>
        </p:nvSpPr>
        <p:spPr>
          <a:xfrm>
            <a:off x="437322" y="152400"/>
            <a:ext cx="7711316" cy="801688"/>
          </a:xfrm>
        </p:spPr>
        <p:txBody>
          <a:bodyPr/>
          <a:lstStyle/>
          <a:p>
            <a:pPr hangingPunct="0"/>
            <a:r>
              <a:rPr lang="en-US" dirty="0"/>
              <a:t> </a:t>
            </a:r>
            <a:br>
              <a:rPr lang="en-US" dirty="0"/>
            </a:br>
            <a:r>
              <a:rPr lang="en-US" dirty="0" smtClean="0"/>
              <a:t/>
            </a:r>
            <a:br>
              <a:rPr lang="en-US" dirty="0" smtClean="0"/>
            </a:br>
            <a:r>
              <a:rPr lang="en-US" dirty="0"/>
              <a:t/>
            </a:r>
            <a:br>
              <a:rPr lang="en-US" dirty="0"/>
            </a:br>
            <a:r>
              <a:rPr lang="en-US" dirty="0"/>
              <a:t/>
            </a:r>
            <a:br>
              <a:rPr lang="en-US" dirty="0"/>
            </a:br>
            <a:r>
              <a:rPr lang="en-US" dirty="0"/>
              <a:t>Amount of Grant Award</a:t>
            </a:r>
          </a:p>
        </p:txBody>
      </p:sp>
    </p:spTree>
    <p:extLst>
      <p:ext uri="{BB962C8B-B14F-4D97-AF65-F5344CB8AC3E}">
        <p14:creationId xmlns:p14="http://schemas.microsoft.com/office/powerpoint/2010/main" xmlns="" val="39180269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Grant Timetable and Disbursement</a:t>
            </a:r>
            <a:endParaRPr lang="en-US" dirty="0"/>
          </a:p>
        </p:txBody>
      </p:sp>
      <p:sp>
        <p:nvSpPr>
          <p:cNvPr id="3" name="Content Placeholder 2"/>
          <p:cNvSpPr>
            <a:spLocks noGrp="1"/>
          </p:cNvSpPr>
          <p:nvPr>
            <p:ph idx="1"/>
          </p:nvPr>
        </p:nvSpPr>
        <p:spPr>
          <a:xfrm>
            <a:off x="866775" y="1133476"/>
            <a:ext cx="7972425" cy="4992688"/>
          </a:xfrm>
        </p:spPr>
        <p:txBody>
          <a:bodyPr/>
          <a:lstStyle/>
          <a:p>
            <a:r>
              <a:rPr lang="en-US" sz="2000" b="0" dirty="0" smtClean="0">
                <a:latin typeface="Arial" panose="020B0604020202020204" pitchFamily="34" charset="0"/>
                <a:cs typeface="Arial" panose="020B0604020202020204" pitchFamily="34" charset="0"/>
              </a:rPr>
              <a:t>No funds will be disbursed prior to full financial closing.</a:t>
            </a:r>
          </a:p>
          <a:p>
            <a:r>
              <a:rPr lang="en-US" sz="2000" b="0" dirty="0" smtClean="0">
                <a:latin typeface="Arial" panose="020B0604020202020204" pitchFamily="34" charset="0"/>
                <a:cs typeface="Arial" panose="020B0604020202020204" pitchFamily="34" charset="0"/>
              </a:rPr>
              <a:t>Predevelopment costs incurred more than one year prior to the pre-application date will not be reimbursed.</a:t>
            </a:r>
          </a:p>
          <a:p>
            <a:r>
              <a:rPr lang="en-US" sz="2000" b="0" dirty="0" smtClean="0">
                <a:latin typeface="Arial" panose="020B0604020202020204" pitchFamily="34" charset="0"/>
                <a:cs typeface="Arial" panose="020B0604020202020204" pitchFamily="34" charset="0"/>
              </a:rPr>
              <a:t>Acquisition costs incurred more than two years prior to the pre-application date will not be reimbursed.</a:t>
            </a:r>
          </a:p>
          <a:p>
            <a:r>
              <a:rPr lang="en-US" sz="2000" b="0" dirty="0" smtClean="0">
                <a:latin typeface="Arial" panose="020B0604020202020204" pitchFamily="34" charset="0"/>
                <a:cs typeface="Arial" panose="020B0604020202020204" pitchFamily="34" charset="0"/>
              </a:rPr>
              <a:t>Developers are fully responsible for legal costs incurred to close on EEOST grant.</a:t>
            </a:r>
            <a:endParaRPr lang="en-US" sz="2000" b="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8D7F8852-6724-41B0-A86E-72CDA7A1E014}" type="slidenum">
              <a:rPr lang="en-US" smtClean="0"/>
              <a:pPr/>
              <a:t>15</a:t>
            </a:fld>
            <a:endParaRPr lang="en-US" dirty="0"/>
          </a:p>
        </p:txBody>
      </p:sp>
    </p:spTree>
    <p:extLst>
      <p:ext uri="{BB962C8B-B14F-4D97-AF65-F5344CB8AC3E}">
        <p14:creationId xmlns:p14="http://schemas.microsoft.com/office/powerpoint/2010/main" xmlns="" val="358026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850790" y="1121227"/>
            <a:ext cx="7323151" cy="5889173"/>
          </a:xfrm>
        </p:spPr>
        <p:txBody>
          <a:bodyPr>
            <a:normAutofit fontScale="32500" lnSpcReduction="20000"/>
          </a:bodyPr>
          <a:lstStyle/>
          <a:p>
            <a:pPr marL="0" indent="0">
              <a:lnSpc>
                <a:spcPct val="120000"/>
              </a:lnSpc>
              <a:spcBef>
                <a:spcPts val="1200"/>
              </a:spcBef>
              <a:buNone/>
              <a:defRPr/>
            </a:pPr>
            <a:r>
              <a:rPr lang="en-US" sz="4900" b="0" dirty="0">
                <a:latin typeface="Arial" pitchFamily="34" charset="0"/>
                <a:cs typeface="Arial" pitchFamily="34" charset="0"/>
              </a:rPr>
              <a:t>EEOST funding is provided as grants. </a:t>
            </a:r>
            <a:r>
              <a:rPr lang="en-US" sz="4900" b="0" dirty="0" smtClean="0">
                <a:latin typeface="Arial" pitchFamily="34" charset="0"/>
                <a:cs typeface="Arial" pitchFamily="34" charset="0"/>
              </a:rPr>
              <a:t>The </a:t>
            </a:r>
            <a:r>
              <a:rPr lang="en-US" sz="4900" b="0" dirty="0">
                <a:latin typeface="Arial" pitchFamily="34" charset="0"/>
                <a:cs typeface="Arial" pitchFamily="34" charset="0"/>
              </a:rPr>
              <a:t>Grant Agreement and related documents delineate various grant terms and conditions, including eligibility of the organization, the requirement to serve low income families, and will also include a recorded Land Use Restriction (LUR) that ensures the continuing use of the property for the intended public purpose, i.e., Large Group and/or School Age Child Care.  The terms and conditions of each grant award will include a mortgage securing the obligations in the terms and conditions of the Grant </a:t>
            </a:r>
            <a:r>
              <a:rPr lang="en-US" sz="4900" b="0" dirty="0" smtClean="0">
                <a:latin typeface="Arial" pitchFamily="34" charset="0"/>
                <a:cs typeface="Arial" pitchFamily="34" charset="0"/>
              </a:rPr>
              <a:t>Agreement.</a:t>
            </a:r>
          </a:p>
          <a:p>
            <a:pPr marL="0" indent="0">
              <a:lnSpc>
                <a:spcPct val="120000"/>
              </a:lnSpc>
              <a:spcBef>
                <a:spcPts val="1200"/>
              </a:spcBef>
              <a:buNone/>
              <a:defRPr/>
            </a:pPr>
            <a:r>
              <a:rPr lang="en-US" sz="4300" dirty="0">
                <a:latin typeface="Arial" pitchFamily="34" charset="0"/>
                <a:cs typeface="Arial" pitchFamily="34" charset="0"/>
              </a:rPr>
              <a:t>Grantees must comply with all terms and conditions of the EEOST grant for the full grant term unless a waiver is granted by the EEC Commissioner.  </a:t>
            </a:r>
          </a:p>
          <a:p>
            <a:pPr marL="0" indent="0">
              <a:lnSpc>
                <a:spcPct val="120000"/>
              </a:lnSpc>
              <a:spcBef>
                <a:spcPts val="1200"/>
              </a:spcBef>
              <a:buNone/>
              <a:defRPr/>
            </a:pPr>
            <a:r>
              <a:rPr lang="en-US" sz="4300" b="0" dirty="0" smtClean="0">
                <a:latin typeface="Arial" pitchFamily="34" charset="0"/>
                <a:cs typeface="Arial" pitchFamily="34" charset="0"/>
              </a:rPr>
              <a:t>Please refer to the EEOST Regulations and Guidelines for additional information.</a:t>
            </a:r>
          </a:p>
          <a:p>
            <a:pPr marL="0" indent="0">
              <a:lnSpc>
                <a:spcPct val="120000"/>
              </a:lnSpc>
              <a:spcBef>
                <a:spcPts val="0"/>
              </a:spcBef>
              <a:buNone/>
              <a:defRPr/>
            </a:pPr>
            <a:r>
              <a:rPr lang="en-US" altLang="en-US" sz="4300" b="0" dirty="0" smtClean="0">
                <a:latin typeface="Arial" pitchFamily="34" charset="0"/>
                <a:cs typeface="Arial" pitchFamily="34" charset="0"/>
              </a:rPr>
              <a:t>Some examples are:</a:t>
            </a:r>
          </a:p>
          <a:p>
            <a:pPr eaLnBrk="1" hangingPunct="1">
              <a:lnSpc>
                <a:spcPct val="120000"/>
              </a:lnSpc>
              <a:spcBef>
                <a:spcPts val="0"/>
              </a:spcBef>
              <a:buSzPct val="125000"/>
              <a:defRPr/>
            </a:pPr>
            <a:r>
              <a:rPr lang="en-US" altLang="en-US" sz="4300" b="0" dirty="0" smtClean="0">
                <a:latin typeface="Arial" pitchFamily="34" charset="0"/>
                <a:cs typeface="Arial" pitchFamily="34" charset="0"/>
              </a:rPr>
              <a:t>Maintain non-profit, tax-exempt status.</a:t>
            </a:r>
          </a:p>
          <a:p>
            <a:pPr>
              <a:lnSpc>
                <a:spcPct val="120000"/>
              </a:lnSpc>
              <a:spcBef>
                <a:spcPts val="0"/>
              </a:spcBef>
              <a:buSzPct val="125000"/>
              <a:defRPr/>
            </a:pPr>
            <a:r>
              <a:rPr lang="en-US" sz="4300" b="0" dirty="0" smtClean="0">
                <a:latin typeface="Arial" pitchFamily="34" charset="0"/>
                <a:cs typeface="Arial" pitchFamily="34" charset="0"/>
              </a:rPr>
              <a:t>At least </a:t>
            </a:r>
            <a:r>
              <a:rPr lang="en-US" sz="4300" b="0" dirty="0">
                <a:latin typeface="Arial" pitchFamily="34" charset="0"/>
                <a:cs typeface="Arial" pitchFamily="34" charset="0"/>
              </a:rPr>
              <a:t>25% of the slots in the facility shall serve low income families who are eligible for public subsidy. </a:t>
            </a:r>
            <a:endParaRPr lang="en-US" altLang="en-US" sz="4300" b="0" dirty="0">
              <a:latin typeface="Arial" pitchFamily="34" charset="0"/>
              <a:cs typeface="Arial" pitchFamily="34" charset="0"/>
            </a:endParaRPr>
          </a:p>
          <a:p>
            <a:pPr eaLnBrk="1" hangingPunct="1">
              <a:lnSpc>
                <a:spcPct val="120000"/>
              </a:lnSpc>
              <a:spcBef>
                <a:spcPts val="0"/>
              </a:spcBef>
              <a:buSzPct val="125000"/>
              <a:defRPr/>
            </a:pPr>
            <a:r>
              <a:rPr lang="en-US" altLang="en-US" sz="4300" b="0" dirty="0" smtClean="0">
                <a:latin typeface="Arial" pitchFamily="34" charset="0"/>
                <a:cs typeface="Arial" pitchFamily="34" charset="0"/>
              </a:rPr>
              <a:t>Sign a mortgage including a Land Use Restriction (LUR) that ensures continued use of the property for Large Group and/or School Age Child Care.</a:t>
            </a:r>
          </a:p>
          <a:p>
            <a:pPr marL="0" indent="0">
              <a:lnSpc>
                <a:spcPct val="120000"/>
              </a:lnSpc>
              <a:spcBef>
                <a:spcPts val="1200"/>
              </a:spcBef>
              <a:buNone/>
            </a:pPr>
            <a:r>
              <a:rPr lang="en-US" altLang="en-US" sz="4300" dirty="0">
                <a:latin typeface="Arial" pitchFamily="34" charset="0"/>
                <a:cs typeface="Arial" pitchFamily="34" charset="0"/>
              </a:rPr>
              <a:t>An EEOST grant will be secured by a mortgage lien on the property title in favor of EEC or CEDAC, if owned by the grant recipient, or on the leasehold interest if the facility is leased</a:t>
            </a:r>
            <a:r>
              <a:rPr lang="en-US" altLang="en-US" sz="4300" dirty="0" smtClean="0">
                <a:latin typeface="Arial" pitchFamily="34" charset="0"/>
                <a:cs typeface="Arial" pitchFamily="34" charset="0"/>
              </a:rPr>
              <a:t>.</a:t>
            </a:r>
            <a:endParaRPr lang="en-US" altLang="en-US" sz="4300" dirty="0">
              <a:latin typeface="Arial" pitchFamily="34" charset="0"/>
              <a:cs typeface="Arial" pitchFamily="34" charset="0"/>
            </a:endParaRPr>
          </a:p>
          <a:p>
            <a:pPr>
              <a:lnSpc>
                <a:spcPct val="120000"/>
              </a:lnSpc>
              <a:spcBef>
                <a:spcPts val="1200"/>
              </a:spcBef>
              <a:buSzPct val="125000"/>
              <a:buFont typeface="Arial" pitchFamily="34" charset="0"/>
              <a:buChar char="•"/>
            </a:pPr>
            <a:r>
              <a:rPr lang="en-US" altLang="en-US" sz="4300" b="0" dirty="0">
                <a:latin typeface="Arial" pitchFamily="34" charset="0"/>
                <a:cs typeface="Arial" pitchFamily="34" charset="0"/>
              </a:rPr>
              <a:t>If permitted by EEC or CEDAC, the mortgage may be junior to a first </a:t>
            </a:r>
            <a:r>
              <a:rPr lang="en-US" altLang="en-US" sz="4300" b="0" dirty="0" smtClean="0">
                <a:latin typeface="Arial" pitchFamily="34" charset="0"/>
                <a:cs typeface="Arial" pitchFamily="34" charset="0"/>
              </a:rPr>
              <a:t>mortgage, or equivalent, </a:t>
            </a:r>
            <a:r>
              <a:rPr lang="en-US" altLang="en-US" sz="4300" b="0" dirty="0">
                <a:latin typeface="Arial" pitchFamily="34" charset="0"/>
                <a:cs typeface="Arial" pitchFamily="34" charset="0"/>
              </a:rPr>
              <a:t>with a lender, </a:t>
            </a:r>
            <a:r>
              <a:rPr lang="en-US" altLang="en-US" sz="4300" b="0" dirty="0" smtClean="0">
                <a:latin typeface="Arial" pitchFamily="34" charset="0"/>
                <a:cs typeface="Arial" pitchFamily="34" charset="0"/>
              </a:rPr>
              <a:t>or equivalent, to </a:t>
            </a:r>
            <a:r>
              <a:rPr lang="en-US" altLang="en-US" sz="4300" b="0" dirty="0">
                <a:latin typeface="Arial" pitchFamily="34" charset="0"/>
                <a:cs typeface="Arial" pitchFamily="34" charset="0"/>
              </a:rPr>
              <a:t>ensure sufficient project financing</a:t>
            </a:r>
            <a:r>
              <a:rPr lang="en-US" altLang="en-US" sz="4300" b="0" dirty="0" smtClean="0">
                <a:latin typeface="Arial" pitchFamily="34" charset="0"/>
                <a:cs typeface="Arial" pitchFamily="34" charset="0"/>
              </a:rPr>
              <a:t>.</a:t>
            </a:r>
            <a:endParaRPr lang="en-US" altLang="en-US" sz="4300" b="0" dirty="0">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pPr>
              <a:defRPr/>
            </a:pPr>
            <a:fld id="{C528F569-D6BF-4468-B502-26BF2B3A4BD3}" type="slidenum">
              <a:rPr lang="en-US"/>
              <a:pPr>
                <a:defRPr/>
              </a:pPr>
              <a:t>16</a:t>
            </a:fld>
            <a:endParaRPr lang="en-US" dirty="0"/>
          </a:p>
        </p:txBody>
      </p:sp>
      <p:sp>
        <p:nvSpPr>
          <p:cNvPr id="3" name="Title 2"/>
          <p:cNvSpPr>
            <a:spLocks noGrp="1"/>
          </p:cNvSpPr>
          <p:nvPr>
            <p:ph type="title"/>
          </p:nvPr>
        </p:nvSpPr>
        <p:spPr>
          <a:xfrm>
            <a:off x="429370" y="152400"/>
            <a:ext cx="7719268" cy="801688"/>
          </a:xfrm>
        </p:spPr>
        <p:txBody>
          <a:bodyPr/>
          <a:lstStyle/>
          <a:p>
            <a:pPr>
              <a:defRPr/>
            </a:pPr>
            <a:r>
              <a:rPr lang="en-US" dirty="0" smtClean="0"/>
              <a:t>Terms &amp; Conditions</a:t>
            </a:r>
            <a:endParaRPr lang="en-US" dirty="0"/>
          </a:p>
        </p:txBody>
      </p:sp>
    </p:spTree>
    <p:extLst>
      <p:ext uri="{BB962C8B-B14F-4D97-AF65-F5344CB8AC3E}">
        <p14:creationId xmlns:p14="http://schemas.microsoft.com/office/powerpoint/2010/main" xmlns="" val="36188897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Content Placeholder 2"/>
          <p:cNvSpPr>
            <a:spLocks noGrp="1"/>
          </p:cNvSpPr>
          <p:nvPr>
            <p:ph idx="1"/>
          </p:nvPr>
        </p:nvSpPr>
        <p:spPr>
          <a:xfrm>
            <a:off x="890545" y="1132113"/>
            <a:ext cx="7315201" cy="4958585"/>
          </a:xfrm>
        </p:spPr>
        <p:txBody>
          <a:bodyPr/>
          <a:lstStyle/>
          <a:p>
            <a:pPr marL="0" indent="0" eaLnBrk="1" hangingPunct="1">
              <a:buNone/>
            </a:pPr>
            <a:r>
              <a:rPr lang="en-US" altLang="en-US" sz="2000" dirty="0" smtClean="0">
                <a:latin typeface="Arial" pitchFamily="34" charset="0"/>
                <a:cs typeface="Arial" pitchFamily="34" charset="0"/>
              </a:rPr>
              <a:t>The mortgage will include a Land Use Restriction (LUR) that ensures continued use of the property for Large Group and/or School Age Child Care for specific term:</a:t>
            </a:r>
          </a:p>
          <a:p>
            <a:pPr>
              <a:spcBef>
                <a:spcPts val="1200"/>
              </a:spcBef>
              <a:buSzPct val="125000"/>
              <a:buFont typeface="Arial" pitchFamily="34" charset="0"/>
              <a:buChar char="•"/>
            </a:pPr>
            <a:r>
              <a:rPr lang="en-US" altLang="en-US" sz="1800" b="0" dirty="0" smtClean="0">
                <a:latin typeface="Arial" pitchFamily="34" charset="0"/>
                <a:cs typeface="Arial" pitchFamily="34" charset="0"/>
              </a:rPr>
              <a:t>For sites owned by recipient:  25 years</a:t>
            </a:r>
          </a:p>
          <a:p>
            <a:pPr>
              <a:spcBef>
                <a:spcPts val="1200"/>
              </a:spcBef>
              <a:buSzPct val="125000"/>
              <a:buFont typeface="Arial" pitchFamily="34" charset="0"/>
              <a:buChar char="•"/>
            </a:pPr>
            <a:r>
              <a:rPr lang="en-US" altLang="en-US" sz="1800" b="0" dirty="0" smtClean="0">
                <a:latin typeface="Arial" pitchFamily="34" charset="0"/>
                <a:cs typeface="Arial" pitchFamily="34" charset="0"/>
              </a:rPr>
              <a:t>For sites leased from private entity: 15 years</a:t>
            </a:r>
          </a:p>
          <a:p>
            <a:pPr>
              <a:spcBef>
                <a:spcPts val="1200"/>
              </a:spcBef>
              <a:buSzPct val="125000"/>
              <a:buFont typeface="Arial" pitchFamily="34" charset="0"/>
              <a:buChar char="•"/>
            </a:pPr>
            <a:r>
              <a:rPr lang="en-US" altLang="en-US" sz="1800" b="0" dirty="0" smtClean="0">
                <a:latin typeface="Arial" pitchFamily="34" charset="0"/>
                <a:cs typeface="Arial" pitchFamily="34" charset="0"/>
              </a:rPr>
              <a:t>For </a:t>
            </a:r>
            <a:r>
              <a:rPr lang="en-US" altLang="en-US" sz="1800" b="0" dirty="0">
                <a:latin typeface="Arial" pitchFamily="34" charset="0"/>
                <a:cs typeface="Arial" pitchFamily="34" charset="0"/>
              </a:rPr>
              <a:t>sites leased from municipality: 25 years</a:t>
            </a:r>
          </a:p>
          <a:p>
            <a:pPr marL="0" indent="0">
              <a:buSzPct val="125000"/>
              <a:buNone/>
              <a:defRPr/>
            </a:pPr>
            <a:r>
              <a:rPr lang="en-US" altLang="en-US" sz="2000" dirty="0" smtClean="0">
                <a:latin typeface="Arial" pitchFamily="34" charset="0"/>
                <a:cs typeface="Arial" pitchFamily="34" charset="0"/>
              </a:rPr>
              <a:t>The </a:t>
            </a:r>
            <a:r>
              <a:rPr lang="en-US" altLang="en-US" sz="2000" dirty="0">
                <a:latin typeface="Arial" pitchFamily="34" charset="0"/>
                <a:cs typeface="Arial" pitchFamily="34" charset="0"/>
              </a:rPr>
              <a:t>LUR is released under the following conditions:</a:t>
            </a:r>
          </a:p>
          <a:p>
            <a:pPr>
              <a:spcBef>
                <a:spcPts val="1200"/>
              </a:spcBef>
              <a:buSzPct val="125000"/>
              <a:buFont typeface="Arial" pitchFamily="34" charset="0"/>
              <a:buChar char="•"/>
              <a:defRPr/>
            </a:pPr>
            <a:r>
              <a:rPr lang="en-US" altLang="en-US" sz="1800" b="0" dirty="0">
                <a:latin typeface="Arial" pitchFamily="34" charset="0"/>
                <a:cs typeface="Arial" pitchFamily="34" charset="0"/>
              </a:rPr>
              <a:t>Upon completion of the grant </a:t>
            </a:r>
            <a:r>
              <a:rPr lang="en-US" altLang="en-US" sz="1800" b="0" dirty="0" smtClean="0">
                <a:latin typeface="Arial" pitchFamily="34" charset="0"/>
                <a:cs typeface="Arial" pitchFamily="34" charset="0"/>
              </a:rPr>
              <a:t>term. </a:t>
            </a:r>
            <a:endParaRPr lang="en-US" altLang="en-US" sz="1800" b="0" dirty="0">
              <a:latin typeface="Arial" pitchFamily="34" charset="0"/>
              <a:cs typeface="Arial" pitchFamily="34" charset="0"/>
            </a:endParaRPr>
          </a:p>
          <a:p>
            <a:pPr>
              <a:spcBef>
                <a:spcPts val="1200"/>
              </a:spcBef>
              <a:buSzPct val="125000"/>
              <a:buFont typeface="Arial" pitchFamily="34" charset="0"/>
              <a:buChar char="•"/>
              <a:defRPr/>
            </a:pPr>
            <a:r>
              <a:rPr lang="en-US" altLang="en-US" sz="1800" b="0" dirty="0">
                <a:latin typeface="Arial" pitchFamily="34" charset="0"/>
                <a:cs typeface="Arial" pitchFamily="34" charset="0"/>
              </a:rPr>
              <a:t>If a project were to be </a:t>
            </a:r>
            <a:r>
              <a:rPr lang="en-US" altLang="en-US" sz="1800" b="0" dirty="0" smtClean="0">
                <a:latin typeface="Arial" pitchFamily="34" charset="0"/>
                <a:cs typeface="Arial" pitchFamily="34" charset="0"/>
              </a:rPr>
              <a:t>foreclosed on </a:t>
            </a:r>
            <a:r>
              <a:rPr lang="en-US" altLang="en-US" sz="1800" b="0" dirty="0">
                <a:latin typeface="Arial" pitchFamily="34" charset="0"/>
                <a:cs typeface="Arial" pitchFamily="34" charset="0"/>
              </a:rPr>
              <a:t>by a mortgage holder </a:t>
            </a:r>
            <a:r>
              <a:rPr lang="en-US" altLang="en-US" sz="1800" b="0" dirty="0" smtClean="0">
                <a:latin typeface="Arial" pitchFamily="34" charset="0"/>
                <a:cs typeface="Arial" pitchFamily="34" charset="0"/>
              </a:rPr>
              <a:t>of a bona fide first mortgage, or a mortgage holder senior to the EEOST mortgage, or  with EEC’ s consent.</a:t>
            </a:r>
          </a:p>
          <a:p>
            <a:pPr>
              <a:spcBef>
                <a:spcPts val="1200"/>
              </a:spcBef>
              <a:buSzPct val="125000"/>
              <a:buFont typeface="Arial" pitchFamily="34" charset="0"/>
              <a:buChar char="•"/>
              <a:defRPr/>
            </a:pPr>
            <a:r>
              <a:rPr lang="en-US" altLang="en-US" sz="1800" b="0" dirty="0" smtClean="0">
                <a:latin typeface="Arial" pitchFamily="34" charset="0"/>
                <a:cs typeface="Arial" pitchFamily="34" charset="0"/>
              </a:rPr>
              <a:t>In </a:t>
            </a:r>
            <a:r>
              <a:rPr lang="en-US" altLang="en-US" sz="1800" b="0" dirty="0">
                <a:latin typeface="Arial" pitchFamily="34" charset="0"/>
                <a:cs typeface="Arial" pitchFamily="34" charset="0"/>
              </a:rPr>
              <a:t>the event of a grant </a:t>
            </a:r>
            <a:r>
              <a:rPr lang="en-US" altLang="en-US" sz="1800" b="0" dirty="0" smtClean="0">
                <a:latin typeface="Arial" pitchFamily="34" charset="0"/>
                <a:cs typeface="Arial" pitchFamily="34" charset="0"/>
              </a:rPr>
              <a:t>recapture.</a:t>
            </a:r>
            <a:endParaRPr lang="en-US" altLang="en-US" sz="1800" b="0" dirty="0">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pPr>
              <a:defRPr/>
            </a:pPr>
            <a:fld id="{869023D7-347A-4BE4-9B18-1DC43C92A494}" type="slidenum">
              <a:rPr lang="en-US"/>
              <a:pPr>
                <a:defRPr/>
              </a:pPr>
              <a:t>17</a:t>
            </a:fld>
            <a:endParaRPr lang="en-US" dirty="0"/>
          </a:p>
        </p:txBody>
      </p:sp>
      <p:sp>
        <p:nvSpPr>
          <p:cNvPr id="3" name="Title 2"/>
          <p:cNvSpPr>
            <a:spLocks noGrp="1"/>
          </p:cNvSpPr>
          <p:nvPr>
            <p:ph type="title"/>
          </p:nvPr>
        </p:nvSpPr>
        <p:spPr>
          <a:xfrm>
            <a:off x="445272" y="304800"/>
            <a:ext cx="8165327" cy="657308"/>
          </a:xfrm>
        </p:spPr>
        <p:txBody>
          <a:bodyPr/>
          <a:lstStyle/>
          <a:p>
            <a:pPr>
              <a:defRPr/>
            </a:pPr>
            <a:r>
              <a:rPr lang="en-US" dirty="0" smtClean="0"/>
              <a:t>Land Use Restriction</a:t>
            </a:r>
            <a:endParaRPr lang="en-US" dirty="0"/>
          </a:p>
        </p:txBody>
      </p:sp>
    </p:spTree>
    <p:extLst>
      <p:ext uri="{BB962C8B-B14F-4D97-AF65-F5344CB8AC3E}">
        <p14:creationId xmlns:p14="http://schemas.microsoft.com/office/powerpoint/2010/main" xmlns="" val="19809108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idx="1"/>
          </p:nvPr>
        </p:nvSpPr>
        <p:spPr>
          <a:xfrm>
            <a:off x="787178" y="1110343"/>
            <a:ext cx="7331103" cy="5584655"/>
          </a:xfrm>
        </p:spPr>
        <p:txBody>
          <a:bodyPr/>
          <a:lstStyle/>
          <a:p>
            <a:pPr marL="0" indent="0" hangingPunct="0">
              <a:spcBef>
                <a:spcPts val="1200"/>
              </a:spcBef>
              <a:buNone/>
            </a:pPr>
            <a:r>
              <a:rPr lang="en-US" sz="1600" b="0" dirty="0">
                <a:latin typeface="Arial" pitchFamily="34" charset="0"/>
                <a:cs typeface="Arial" pitchFamily="34" charset="0"/>
              </a:rPr>
              <a:t>If the eligible project or facility is found to be in non-compliance with any EEC regulation or policy, the terms and provisions of the EEOST grant documents or with any other federal, state or local laws, regulations, ordinances of policies, the Grantee will have 90 days to rectify those matters, in a manner acceptable to EEC, prior to the recapture of grant funds.  </a:t>
            </a:r>
            <a:endParaRPr lang="en-US" sz="1600" b="0" dirty="0" smtClean="0">
              <a:latin typeface="Arial" pitchFamily="34" charset="0"/>
              <a:cs typeface="Arial" pitchFamily="34" charset="0"/>
            </a:endParaRPr>
          </a:p>
          <a:p>
            <a:pPr marL="0" indent="0" hangingPunct="0">
              <a:spcBef>
                <a:spcPts val="1200"/>
              </a:spcBef>
              <a:buNone/>
            </a:pPr>
            <a:r>
              <a:rPr lang="en-US" sz="1400" dirty="0" smtClean="0">
                <a:latin typeface="Arial" pitchFamily="34" charset="0"/>
                <a:cs typeface="Arial" pitchFamily="34" charset="0"/>
              </a:rPr>
              <a:t>Compliance </a:t>
            </a:r>
            <a:r>
              <a:rPr lang="en-US" sz="1400" dirty="0">
                <a:latin typeface="Arial" pitchFamily="34" charset="0"/>
                <a:cs typeface="Arial" pitchFamily="34" charset="0"/>
              </a:rPr>
              <a:t>will be determined at the sole discretion of EEC. </a:t>
            </a:r>
          </a:p>
          <a:p>
            <a:pPr hangingPunct="0">
              <a:spcBef>
                <a:spcPts val="1200"/>
              </a:spcBef>
              <a:buSzPct val="125000"/>
              <a:buFont typeface="Arial" pitchFamily="34" charset="0"/>
              <a:buChar char="•"/>
            </a:pPr>
            <a:r>
              <a:rPr lang="en-US" sz="1400" b="0" dirty="0" smtClean="0">
                <a:latin typeface="Arial" pitchFamily="34" charset="0"/>
                <a:cs typeface="Arial" pitchFamily="34" charset="0"/>
              </a:rPr>
              <a:t>If for any reason the Grantee fails to comply with the terms and provisions of the Grant Agreement, CEDAC or EEC will recapture </a:t>
            </a:r>
            <a:r>
              <a:rPr lang="en-US" sz="1400" b="0" dirty="0">
                <a:latin typeface="Arial" pitchFamily="34" charset="0"/>
                <a:cs typeface="Arial" pitchFamily="34" charset="0"/>
              </a:rPr>
              <a:t>the grant funds according to the schedule </a:t>
            </a:r>
            <a:r>
              <a:rPr lang="en-US" sz="1400" b="0" dirty="0" smtClean="0">
                <a:latin typeface="Arial" pitchFamily="34" charset="0"/>
                <a:cs typeface="Arial" pitchFamily="34" charset="0"/>
              </a:rPr>
              <a:t>provided in the EEOST Guidelines. </a:t>
            </a:r>
          </a:p>
          <a:p>
            <a:pPr marL="0" indent="0" hangingPunct="0">
              <a:spcBef>
                <a:spcPts val="1200"/>
              </a:spcBef>
              <a:buSzPct val="125000"/>
              <a:buNone/>
            </a:pPr>
            <a:r>
              <a:rPr lang="en-US" sz="1400" dirty="0" smtClean="0">
                <a:latin typeface="Arial" pitchFamily="34" charset="0"/>
                <a:cs typeface="Arial" pitchFamily="34" charset="0"/>
              </a:rPr>
              <a:t>An example has been provided below for your reference, please refer to the EEOST guidelines for the leased property grant recapture schedule:</a:t>
            </a:r>
          </a:p>
          <a:p>
            <a:pPr marL="0" indent="0" hangingPunct="0">
              <a:spcBef>
                <a:spcPts val="1200"/>
              </a:spcBef>
              <a:buSzPct val="125000"/>
              <a:buNone/>
            </a:pPr>
            <a:r>
              <a:rPr lang="en-US" sz="1400" dirty="0">
                <a:latin typeface="Arial" pitchFamily="34" charset="0"/>
                <a:cs typeface="Arial" pitchFamily="34" charset="0"/>
              </a:rPr>
              <a:t>For properties owned by the Grantee (25 year grant term):</a:t>
            </a:r>
          </a:p>
          <a:p>
            <a:pPr lvl="0">
              <a:spcBef>
                <a:spcPts val="1200"/>
              </a:spcBef>
              <a:buSzPct val="125000"/>
              <a:buFont typeface="Arial" pitchFamily="34" charset="0"/>
              <a:buChar char="•"/>
            </a:pPr>
            <a:r>
              <a:rPr lang="en-US" sz="1400" b="0" dirty="0">
                <a:latin typeface="Arial" pitchFamily="34" charset="0"/>
                <a:cs typeface="Arial" pitchFamily="34" charset="0"/>
              </a:rPr>
              <a:t>If the noncompliance occurs within 9 years of the making of the EEOST Grant, repayment of 100% is </a:t>
            </a:r>
            <a:r>
              <a:rPr lang="en-US" sz="1400" b="0" dirty="0" smtClean="0">
                <a:latin typeface="Arial" pitchFamily="34" charset="0"/>
                <a:cs typeface="Arial" pitchFamily="34" charset="0"/>
              </a:rPr>
              <a:t>due;</a:t>
            </a:r>
            <a:endParaRPr lang="en-US" sz="1400" b="0" dirty="0">
              <a:latin typeface="Arial" pitchFamily="34" charset="0"/>
              <a:cs typeface="Arial" pitchFamily="34" charset="0"/>
            </a:endParaRPr>
          </a:p>
          <a:p>
            <a:pPr lvl="0">
              <a:spcBef>
                <a:spcPts val="0"/>
              </a:spcBef>
              <a:buSzPct val="125000"/>
              <a:buFont typeface="Arial" pitchFamily="34" charset="0"/>
              <a:buChar char="•"/>
            </a:pPr>
            <a:r>
              <a:rPr lang="en-US" sz="1400" b="0" dirty="0">
                <a:latin typeface="Arial" pitchFamily="34" charset="0"/>
                <a:cs typeface="Arial" pitchFamily="34" charset="0"/>
              </a:rPr>
              <a:t>If the noncompliance occurs between 9 years and 16 years after the making of the EEOST Grant, repayment of 67% is due;</a:t>
            </a:r>
          </a:p>
          <a:p>
            <a:pPr lvl="0">
              <a:spcBef>
                <a:spcPts val="0"/>
              </a:spcBef>
              <a:buSzPct val="125000"/>
              <a:buFont typeface="Arial" pitchFamily="34" charset="0"/>
              <a:buChar char="•"/>
            </a:pPr>
            <a:r>
              <a:rPr lang="en-US" sz="1400" b="0" dirty="0">
                <a:latin typeface="Arial" pitchFamily="34" charset="0"/>
                <a:cs typeface="Arial" pitchFamily="34" charset="0"/>
              </a:rPr>
              <a:t>If the noncompliance occurs between 16 years and 25 years after the making of the EEOST Grant, repayment of 33% is due; </a:t>
            </a:r>
          </a:p>
          <a:p>
            <a:pPr lvl="0">
              <a:spcBef>
                <a:spcPts val="0"/>
              </a:spcBef>
              <a:buSzPct val="125000"/>
              <a:buFont typeface="Arial" pitchFamily="34" charset="0"/>
              <a:buChar char="•"/>
            </a:pPr>
            <a:r>
              <a:rPr lang="en-US" sz="1400" b="0" dirty="0">
                <a:latin typeface="Arial" pitchFamily="34" charset="0"/>
                <a:cs typeface="Arial" pitchFamily="34" charset="0"/>
              </a:rPr>
              <a:t>If the noncompliance occurs more than 25 years after the making of the EEOST Grant, the grant funds will no longer be subject to recapture</a:t>
            </a:r>
            <a:r>
              <a:rPr lang="en-US" sz="1400" b="0" dirty="0" smtClean="0">
                <a:latin typeface="Arial" pitchFamily="34" charset="0"/>
                <a:cs typeface="Arial" pitchFamily="34" charset="0"/>
              </a:rPr>
              <a:t>.</a:t>
            </a:r>
            <a:endParaRPr lang="en-US" sz="1400" b="0" dirty="0">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pPr>
              <a:defRPr/>
            </a:pPr>
            <a:fld id="{D1E7C139-D394-46AA-8010-298CF89B4FC7}" type="slidenum">
              <a:rPr lang="en-US"/>
              <a:pPr>
                <a:defRPr/>
              </a:pPr>
              <a:t>18</a:t>
            </a:fld>
            <a:endParaRPr lang="en-US" dirty="0"/>
          </a:p>
        </p:txBody>
      </p:sp>
      <p:sp>
        <p:nvSpPr>
          <p:cNvPr id="3" name="Title 2"/>
          <p:cNvSpPr>
            <a:spLocks noGrp="1"/>
          </p:cNvSpPr>
          <p:nvPr>
            <p:ph type="title"/>
          </p:nvPr>
        </p:nvSpPr>
        <p:spPr>
          <a:xfrm>
            <a:off x="445272" y="152400"/>
            <a:ext cx="7703365" cy="801688"/>
          </a:xfrm>
        </p:spPr>
        <p:txBody>
          <a:bodyPr/>
          <a:lstStyle/>
          <a:p>
            <a:pPr>
              <a:defRPr/>
            </a:pPr>
            <a:r>
              <a:rPr lang="en-US" dirty="0" smtClean="0"/>
              <a:t>Recapture (Repayment) Provisions</a:t>
            </a:r>
            <a:endParaRPr lang="en-US" dirty="0"/>
          </a:p>
        </p:txBody>
      </p:sp>
    </p:spTree>
    <p:extLst>
      <p:ext uri="{BB962C8B-B14F-4D97-AF65-F5344CB8AC3E}">
        <p14:creationId xmlns:p14="http://schemas.microsoft.com/office/powerpoint/2010/main" xmlns="" val="24739164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Pre-Application</a:t>
            </a:r>
            <a:endParaRPr lang="en-US" dirty="0"/>
          </a:p>
        </p:txBody>
      </p:sp>
      <p:sp>
        <p:nvSpPr>
          <p:cNvPr id="4" name="Slide Number Placeholder 3"/>
          <p:cNvSpPr>
            <a:spLocks noGrp="1"/>
          </p:cNvSpPr>
          <p:nvPr>
            <p:ph type="sldNum" sz="quarter" idx="12"/>
          </p:nvPr>
        </p:nvSpPr>
        <p:spPr/>
        <p:txBody>
          <a:bodyPr/>
          <a:lstStyle/>
          <a:p>
            <a:fld id="{8D7F8852-6724-41B0-A86E-72CDA7A1E014}" type="slidenum">
              <a:rPr lang="en-US" smtClean="0"/>
              <a:pPr/>
              <a:t>19</a:t>
            </a:fld>
            <a:endParaRPr lang="en-US" dirty="0"/>
          </a:p>
        </p:txBody>
      </p:sp>
      <p:sp>
        <p:nvSpPr>
          <p:cNvPr id="5" name="Content Placeholder 2"/>
          <p:cNvSpPr>
            <a:spLocks noGrp="1"/>
          </p:cNvSpPr>
          <p:nvPr>
            <p:ph idx="1"/>
          </p:nvPr>
        </p:nvSpPr>
        <p:spPr>
          <a:xfrm>
            <a:off x="240145" y="913466"/>
            <a:ext cx="8622909" cy="5769430"/>
          </a:xfrm>
        </p:spPr>
        <p:txBody>
          <a:bodyPr/>
          <a:lstStyle/>
          <a:p>
            <a:pPr marL="0" indent="0">
              <a:buNone/>
            </a:pPr>
            <a:r>
              <a:rPr lang="en-US" sz="1600" dirty="0" smtClean="0">
                <a:latin typeface="Arial" pitchFamily="34" charset="0"/>
                <a:cs typeface="Arial" pitchFamily="34" charset="0"/>
              </a:rPr>
              <a:t>EEC requires all applicants intending to apply for this funding to submit a Pre-Application.</a:t>
            </a:r>
          </a:p>
          <a:p>
            <a:pPr marL="0" indent="0">
              <a:buNone/>
            </a:pPr>
            <a:r>
              <a:rPr lang="en-US" sz="1400" dirty="0" smtClean="0">
                <a:latin typeface="Arial" pitchFamily="34" charset="0"/>
                <a:cs typeface="Arial" pitchFamily="34" charset="0"/>
              </a:rPr>
              <a:t>Failure to submit a Pre-Application will preclude an organization from submitting a grant application. Only those organizations that receive an Invitation to Apply from EEC will be allowed to submit a full EEOST Capital Fund Application. </a:t>
            </a:r>
          </a:p>
          <a:p>
            <a:pPr marL="0" indent="0">
              <a:buNone/>
            </a:pPr>
            <a:r>
              <a:rPr lang="en-US" sz="1400" dirty="0">
                <a:latin typeface="Arial" pitchFamily="34" charset="0"/>
                <a:cs typeface="Arial" pitchFamily="34" charset="0"/>
              </a:rPr>
              <a:t>EEC shall receive all grant pre-applications by </a:t>
            </a:r>
            <a:r>
              <a:rPr lang="en-US" sz="1400" dirty="0" smtClean="0">
                <a:latin typeface="Arial" pitchFamily="34" charset="0"/>
                <a:cs typeface="Arial" pitchFamily="34" charset="0"/>
              </a:rPr>
              <a:t>October 31, 2016 at </a:t>
            </a:r>
            <a:r>
              <a:rPr lang="en-US" sz="1400" dirty="0">
                <a:latin typeface="Arial" pitchFamily="34" charset="0"/>
                <a:cs typeface="Arial" pitchFamily="34" charset="0"/>
              </a:rPr>
              <a:t>4PM. EEC will conduct a preliminary review to determine whether each Eligible Facility has a license in good standing with the Department and is in financial good standing with the Department.  </a:t>
            </a:r>
          </a:p>
          <a:p>
            <a:pPr marL="0" indent="0">
              <a:buNone/>
            </a:pPr>
            <a:r>
              <a:rPr lang="en-US" sz="1400" dirty="0" smtClean="0">
                <a:latin typeface="Arial" pitchFamily="34" charset="0"/>
                <a:cs typeface="Arial" pitchFamily="34" charset="0"/>
              </a:rPr>
              <a:t>Copies </a:t>
            </a:r>
            <a:r>
              <a:rPr lang="en-US" sz="1400" dirty="0">
                <a:latin typeface="Arial" pitchFamily="34" charset="0"/>
                <a:cs typeface="Arial" pitchFamily="34" charset="0"/>
              </a:rPr>
              <a:t>of all eligible pre-applications will then be transmitted to CEDAC for review and </a:t>
            </a:r>
            <a:r>
              <a:rPr lang="en-US" sz="1400" dirty="0" smtClean="0">
                <a:latin typeface="Arial" pitchFamily="34" charset="0"/>
                <a:cs typeface="Arial" pitchFamily="34" charset="0"/>
              </a:rPr>
              <a:t>evaluation.</a:t>
            </a:r>
          </a:p>
          <a:p>
            <a:pPr marL="0" indent="0">
              <a:buNone/>
            </a:pPr>
            <a:r>
              <a:rPr lang="en-US" sz="1400" dirty="0" smtClean="0">
                <a:latin typeface="Arial" pitchFamily="34" charset="0"/>
                <a:cs typeface="Arial" pitchFamily="34" charset="0"/>
              </a:rPr>
              <a:t>The following criteria will be considered during review of the Pre-Application:</a:t>
            </a:r>
          </a:p>
          <a:p>
            <a:pPr>
              <a:buSzPct val="125000"/>
            </a:pPr>
            <a:r>
              <a:rPr lang="en-US" sz="1400" b="0" dirty="0" smtClean="0">
                <a:latin typeface="Arial" pitchFamily="34" charset="0"/>
                <a:cs typeface="Arial" pitchFamily="34" charset="0"/>
              </a:rPr>
              <a:t>CAPITAL </a:t>
            </a:r>
            <a:r>
              <a:rPr lang="en-US" sz="1400" b="0" dirty="0">
                <a:latin typeface="Arial" pitchFamily="34" charset="0"/>
                <a:cs typeface="Arial" pitchFamily="34" charset="0"/>
              </a:rPr>
              <a:t>PROJECT READINESS:  Please complete the Readiness </a:t>
            </a:r>
            <a:r>
              <a:rPr lang="en-US" sz="1400" b="0" dirty="0" smtClean="0">
                <a:latin typeface="Arial" pitchFamily="34" charset="0"/>
                <a:cs typeface="Arial" pitchFamily="34" charset="0"/>
              </a:rPr>
              <a:t>Checklist contained in the EEOST Pre-Application Procurement document posted on EEC’s website to </a:t>
            </a:r>
            <a:r>
              <a:rPr lang="en-US" sz="1400" b="0" dirty="0">
                <a:latin typeface="Arial" pitchFamily="34" charset="0"/>
                <a:cs typeface="Arial" pitchFamily="34" charset="0"/>
              </a:rPr>
              <a:t>determine whether your proposed </a:t>
            </a:r>
            <a:r>
              <a:rPr lang="en-US" sz="1400" b="0" dirty="0" smtClean="0">
                <a:latin typeface="Arial" pitchFamily="34" charset="0"/>
                <a:cs typeface="Arial" pitchFamily="34" charset="0"/>
              </a:rPr>
              <a:t>project </a:t>
            </a:r>
            <a:r>
              <a:rPr lang="en-US" sz="1400" b="0" dirty="0">
                <a:latin typeface="Arial" pitchFamily="34" charset="0"/>
                <a:cs typeface="Arial" pitchFamily="34" charset="0"/>
              </a:rPr>
              <a:t>meets all the readiness </a:t>
            </a:r>
            <a:r>
              <a:rPr lang="en-US" sz="1400" b="0" dirty="0" smtClean="0">
                <a:latin typeface="Arial" pitchFamily="34" charset="0"/>
                <a:cs typeface="Arial" pitchFamily="34" charset="0"/>
              </a:rPr>
              <a:t>criteria.  </a:t>
            </a:r>
            <a:r>
              <a:rPr lang="en-US" sz="1400" b="0" u="sng" dirty="0">
                <a:latin typeface="Arial" pitchFamily="34" charset="0"/>
                <a:cs typeface="Arial" pitchFamily="34" charset="0"/>
              </a:rPr>
              <a:t>If you do not </a:t>
            </a:r>
            <a:r>
              <a:rPr lang="en-US" sz="1400" b="0" u="sng" dirty="0" smtClean="0">
                <a:latin typeface="Arial" pitchFamily="34" charset="0"/>
                <a:cs typeface="Arial" pitchFamily="34" charset="0"/>
              </a:rPr>
              <a:t>meet </a:t>
            </a:r>
            <a:r>
              <a:rPr lang="en-US" sz="1400" b="0" u="sng" dirty="0">
                <a:latin typeface="Arial" pitchFamily="34" charset="0"/>
                <a:cs typeface="Arial" pitchFamily="34" charset="0"/>
              </a:rPr>
              <a:t>all the criteria, your organization is not ready, and you should wait to apply in a subsequent grant round.  </a:t>
            </a:r>
            <a:endParaRPr lang="en-US" sz="1400" b="0" u="sng" dirty="0" smtClean="0">
              <a:latin typeface="Arial" pitchFamily="34" charset="0"/>
              <a:cs typeface="Arial" pitchFamily="34" charset="0"/>
            </a:endParaRPr>
          </a:p>
          <a:p>
            <a:pPr marL="228600" lvl="3" indent="-228600">
              <a:spcBef>
                <a:spcPct val="100000"/>
              </a:spcBef>
              <a:buSzPct val="125000"/>
              <a:buFont typeface="Arial" pitchFamily="34" charset="0"/>
              <a:buChar char="•"/>
            </a:pPr>
            <a:r>
              <a:rPr lang="en-US" sz="1200" b="1" dirty="0">
                <a:latin typeface="Arial" pitchFamily="34" charset="0"/>
                <a:cs typeface="Arial" pitchFamily="34" charset="0"/>
              </a:rPr>
              <a:t>Your project must meet 100% of the readiness criteria in order to </a:t>
            </a:r>
            <a:r>
              <a:rPr lang="en-US" sz="1200" b="1" dirty="0" smtClean="0">
                <a:latin typeface="Arial" pitchFamily="34" charset="0"/>
                <a:cs typeface="Arial" pitchFamily="34" charset="0"/>
              </a:rPr>
              <a:t>be considered:</a:t>
            </a:r>
            <a:endParaRPr lang="en-US" sz="1200" b="1" u="sng" dirty="0">
              <a:latin typeface="Arial" pitchFamily="34" charset="0"/>
              <a:cs typeface="Arial" pitchFamily="34" charset="0"/>
            </a:endParaRPr>
          </a:p>
          <a:p>
            <a:pPr lvl="3">
              <a:spcBef>
                <a:spcPts val="0"/>
              </a:spcBef>
              <a:buFont typeface="+mj-lt"/>
              <a:buAutoNum type="arabicPeriod"/>
              <a:defRPr/>
            </a:pPr>
            <a:r>
              <a:rPr lang="en-US" sz="1400" b="0" dirty="0">
                <a:latin typeface="Arial" pitchFamily="34" charset="0"/>
                <a:cs typeface="Arial" pitchFamily="34" charset="0"/>
              </a:rPr>
              <a:t>Site </a:t>
            </a:r>
            <a:r>
              <a:rPr lang="en-US" sz="1400" b="0" dirty="0" smtClean="0">
                <a:latin typeface="Arial" pitchFamily="34" charset="0"/>
                <a:cs typeface="Arial" pitchFamily="34" charset="0"/>
              </a:rPr>
              <a:t>Control,</a:t>
            </a:r>
            <a:endParaRPr lang="en-US" sz="1400" b="0" dirty="0">
              <a:latin typeface="Arial" pitchFamily="34" charset="0"/>
              <a:cs typeface="Arial" pitchFamily="34" charset="0"/>
            </a:endParaRPr>
          </a:p>
          <a:p>
            <a:pPr lvl="3">
              <a:spcBef>
                <a:spcPts val="0"/>
              </a:spcBef>
              <a:buFont typeface="+mj-lt"/>
              <a:buAutoNum type="arabicPeriod"/>
              <a:defRPr/>
            </a:pPr>
            <a:r>
              <a:rPr lang="en-US" sz="1400" b="0" dirty="0">
                <a:latin typeface="Arial" pitchFamily="34" charset="0"/>
                <a:cs typeface="Arial" pitchFamily="34" charset="0"/>
              </a:rPr>
              <a:t>Predevelopment and </a:t>
            </a:r>
            <a:r>
              <a:rPr lang="en-US" sz="1400" b="0" dirty="0" smtClean="0">
                <a:latin typeface="Arial" pitchFamily="34" charset="0"/>
                <a:cs typeface="Arial" pitchFamily="34" charset="0"/>
              </a:rPr>
              <a:t>Planning,</a:t>
            </a:r>
            <a:endParaRPr lang="en-US" sz="1400" b="0" dirty="0">
              <a:latin typeface="Arial" pitchFamily="34" charset="0"/>
              <a:cs typeface="Arial" pitchFamily="34" charset="0"/>
            </a:endParaRPr>
          </a:p>
          <a:p>
            <a:pPr lvl="3">
              <a:spcBef>
                <a:spcPts val="0"/>
              </a:spcBef>
              <a:buFont typeface="+mj-lt"/>
              <a:buAutoNum type="arabicPeriod"/>
              <a:defRPr/>
            </a:pPr>
            <a:r>
              <a:rPr lang="en-US" sz="1400" b="0" dirty="0">
                <a:latin typeface="Arial" pitchFamily="34" charset="0"/>
                <a:cs typeface="Arial" pitchFamily="34" charset="0"/>
              </a:rPr>
              <a:t>Plans and </a:t>
            </a:r>
            <a:r>
              <a:rPr lang="en-US" sz="1400" b="0" dirty="0" smtClean="0">
                <a:latin typeface="Arial" pitchFamily="34" charset="0"/>
                <a:cs typeface="Arial" pitchFamily="34" charset="0"/>
              </a:rPr>
              <a:t>Specifications,</a:t>
            </a:r>
            <a:endParaRPr lang="en-US" sz="1400" b="0" dirty="0">
              <a:latin typeface="Arial" pitchFamily="34" charset="0"/>
              <a:cs typeface="Arial" pitchFamily="34" charset="0"/>
            </a:endParaRPr>
          </a:p>
          <a:p>
            <a:pPr lvl="3">
              <a:spcBef>
                <a:spcPts val="0"/>
              </a:spcBef>
              <a:buFont typeface="+mj-lt"/>
              <a:buAutoNum type="arabicPeriod"/>
              <a:defRPr/>
            </a:pPr>
            <a:r>
              <a:rPr lang="en-US" sz="1400" b="0" dirty="0">
                <a:latin typeface="Arial" pitchFamily="34" charset="0"/>
                <a:cs typeface="Arial" pitchFamily="34" charset="0"/>
              </a:rPr>
              <a:t>Project </a:t>
            </a:r>
            <a:r>
              <a:rPr lang="en-US" sz="1400" b="0" dirty="0" smtClean="0">
                <a:latin typeface="Arial" pitchFamily="34" charset="0"/>
                <a:cs typeface="Arial" pitchFamily="34" charset="0"/>
              </a:rPr>
              <a:t>Financing,</a:t>
            </a:r>
            <a:endParaRPr lang="en-US" sz="1400" b="0" dirty="0">
              <a:latin typeface="Arial" pitchFamily="34" charset="0"/>
              <a:cs typeface="Arial" pitchFamily="34" charset="0"/>
            </a:endParaRPr>
          </a:p>
          <a:p>
            <a:pPr lvl="3">
              <a:spcBef>
                <a:spcPts val="0"/>
              </a:spcBef>
              <a:buFont typeface="+mj-lt"/>
              <a:buAutoNum type="arabicPeriod"/>
              <a:defRPr/>
            </a:pPr>
            <a:r>
              <a:rPr lang="en-US" sz="1400" b="0" dirty="0">
                <a:latin typeface="Arial" pitchFamily="34" charset="0"/>
                <a:cs typeface="Arial" pitchFamily="34" charset="0"/>
              </a:rPr>
              <a:t>Organizational </a:t>
            </a:r>
            <a:r>
              <a:rPr lang="en-US" sz="1400" b="0" dirty="0" smtClean="0">
                <a:latin typeface="Arial" pitchFamily="34" charset="0"/>
                <a:cs typeface="Arial" pitchFamily="34" charset="0"/>
              </a:rPr>
              <a:t>Finances, and</a:t>
            </a:r>
            <a:endParaRPr lang="en-US" sz="1400" b="0" dirty="0">
              <a:latin typeface="Arial" pitchFamily="34" charset="0"/>
              <a:cs typeface="Arial" pitchFamily="34" charset="0"/>
            </a:endParaRPr>
          </a:p>
          <a:p>
            <a:pPr lvl="3">
              <a:spcBef>
                <a:spcPts val="0"/>
              </a:spcBef>
              <a:buFont typeface="+mj-lt"/>
              <a:buAutoNum type="arabicPeriod"/>
              <a:defRPr/>
            </a:pPr>
            <a:r>
              <a:rPr lang="en-US" sz="1400" b="0" dirty="0">
                <a:latin typeface="Arial" pitchFamily="34" charset="0"/>
                <a:cs typeface="Arial" pitchFamily="34" charset="0"/>
              </a:rPr>
              <a:t>Standing with </a:t>
            </a:r>
            <a:r>
              <a:rPr lang="en-US" sz="1400" b="0" dirty="0" smtClean="0">
                <a:latin typeface="Arial" pitchFamily="34" charset="0"/>
                <a:cs typeface="Arial" pitchFamily="34" charset="0"/>
              </a:rPr>
              <a:t>EEC.</a:t>
            </a:r>
          </a:p>
          <a:p>
            <a:pPr marL="1028700" lvl="3" indent="0">
              <a:spcBef>
                <a:spcPts val="0"/>
              </a:spcBef>
              <a:buNone/>
              <a:defRPr/>
            </a:pPr>
            <a:endParaRPr lang="en-US" sz="1200" b="0" dirty="0">
              <a:latin typeface="Arial" pitchFamily="34" charset="0"/>
              <a:cs typeface="Arial" pitchFamily="34" charset="0"/>
            </a:endParaRPr>
          </a:p>
        </p:txBody>
      </p:sp>
    </p:spTree>
    <p:extLst>
      <p:ext uri="{BB962C8B-B14F-4D97-AF65-F5344CB8AC3E}">
        <p14:creationId xmlns:p14="http://schemas.microsoft.com/office/powerpoint/2010/main" xmlns="" val="39519225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Information Session</a:t>
            </a:r>
            <a:endParaRPr lang="en-US" dirty="0"/>
          </a:p>
        </p:txBody>
      </p:sp>
      <p:sp>
        <p:nvSpPr>
          <p:cNvPr id="4099" name="Content Placeholder 2"/>
          <p:cNvSpPr>
            <a:spLocks noGrp="1"/>
          </p:cNvSpPr>
          <p:nvPr>
            <p:ph idx="1"/>
          </p:nvPr>
        </p:nvSpPr>
        <p:spPr>
          <a:xfrm>
            <a:off x="898497" y="1143000"/>
            <a:ext cx="7307249" cy="4728721"/>
          </a:xfrm>
        </p:spPr>
        <p:txBody>
          <a:bodyPr/>
          <a:lstStyle/>
          <a:p>
            <a:r>
              <a:rPr lang="en-US" sz="2000" dirty="0" smtClean="0">
                <a:latin typeface="Arial" pitchFamily="34" charset="0"/>
                <a:cs typeface="Arial" pitchFamily="34" charset="0"/>
              </a:rPr>
              <a:t>EEC &amp; CIF meeting with potential applicants at the following EEC offices:</a:t>
            </a:r>
          </a:p>
          <a:p>
            <a:pPr marL="1381125" lvl="3" indent="-342900">
              <a:spcBef>
                <a:spcPts val="1200"/>
              </a:spcBef>
              <a:buFont typeface="Wingdings" pitchFamily="2" charset="2"/>
              <a:buChar char="§"/>
            </a:pPr>
            <a:r>
              <a:rPr lang="en-US" sz="1800" dirty="0" smtClean="0">
                <a:latin typeface="Arial" pitchFamily="34" charset="0"/>
                <a:cs typeface="Arial" pitchFamily="34" charset="0"/>
              </a:rPr>
              <a:t>Sept. 29 at 2:00 pm – 51 Sleeper St.  Boston</a:t>
            </a:r>
          </a:p>
          <a:p>
            <a:pPr marL="1381125" lvl="3" indent="-342900">
              <a:spcBef>
                <a:spcPts val="1200"/>
              </a:spcBef>
              <a:buFont typeface="Wingdings" pitchFamily="2" charset="2"/>
              <a:buChar char="§"/>
            </a:pPr>
            <a:r>
              <a:rPr lang="en-US" sz="1800" dirty="0" smtClean="0">
                <a:latin typeface="Arial" pitchFamily="34" charset="0"/>
                <a:cs typeface="Arial" pitchFamily="34" charset="0"/>
              </a:rPr>
              <a:t>Oct 6 at 10:00 am – 10 Austin St.  Worcester</a:t>
            </a:r>
          </a:p>
          <a:p>
            <a:pPr marL="1381125" lvl="3" indent="-342900">
              <a:spcBef>
                <a:spcPts val="1200"/>
              </a:spcBef>
              <a:spcAft>
                <a:spcPts val="1200"/>
              </a:spcAft>
              <a:buFont typeface="Wingdings" pitchFamily="2" charset="2"/>
              <a:buChar char="§"/>
            </a:pPr>
            <a:r>
              <a:rPr lang="en-US" sz="1800" dirty="0" smtClean="0">
                <a:latin typeface="Arial" pitchFamily="34" charset="0"/>
                <a:cs typeface="Arial" pitchFamily="34" charset="0"/>
              </a:rPr>
              <a:t>Oct 6 at 2:00 pm – 1441 Main St. Springfield</a:t>
            </a:r>
            <a:endParaRPr lang="en-US" sz="2000" dirty="0" smtClean="0">
              <a:latin typeface="Arial" pitchFamily="34" charset="0"/>
              <a:cs typeface="Arial" pitchFamily="34" charset="0"/>
            </a:endParaRPr>
          </a:p>
          <a:p>
            <a:r>
              <a:rPr lang="en-US" sz="2000" dirty="0" smtClean="0">
                <a:latin typeface="Arial" pitchFamily="34" charset="0"/>
                <a:cs typeface="Arial" pitchFamily="34" charset="0"/>
              </a:rPr>
              <a:t>Purpose of the information session: </a:t>
            </a:r>
          </a:p>
          <a:p>
            <a:pPr marL="1490663" lvl="3" indent="-457200">
              <a:spcBef>
                <a:spcPts val="1200"/>
              </a:spcBef>
              <a:buFont typeface="+mj-lt"/>
              <a:buAutoNum type="arabicPeriod"/>
            </a:pPr>
            <a:r>
              <a:rPr lang="en-US" sz="1800" b="0" dirty="0" smtClean="0">
                <a:latin typeface="Arial" pitchFamily="34" charset="0"/>
                <a:cs typeface="Arial" pitchFamily="34" charset="0"/>
              </a:rPr>
              <a:t>Define EEOST Fund eligibility;</a:t>
            </a:r>
          </a:p>
          <a:p>
            <a:pPr marL="1490663" lvl="3" indent="-457200">
              <a:spcBef>
                <a:spcPts val="1200"/>
              </a:spcBef>
              <a:buFont typeface="+mj-lt"/>
              <a:buAutoNum type="arabicPeriod"/>
            </a:pPr>
            <a:r>
              <a:rPr lang="en-US" sz="1800" b="0" dirty="0" smtClean="0">
                <a:latin typeface="Arial" pitchFamily="34" charset="0"/>
                <a:cs typeface="Arial" pitchFamily="34" charset="0"/>
              </a:rPr>
              <a:t>Discuss pre-application and application process and grant conditions;</a:t>
            </a:r>
          </a:p>
          <a:p>
            <a:pPr marL="1490663" lvl="3" indent="-457200">
              <a:spcBef>
                <a:spcPts val="1200"/>
              </a:spcBef>
              <a:buFont typeface="+mj-lt"/>
              <a:buAutoNum type="arabicPeriod"/>
            </a:pPr>
            <a:r>
              <a:rPr lang="en-US" sz="1800" b="0" dirty="0" smtClean="0">
                <a:latin typeface="Arial" pitchFamily="34" charset="0"/>
                <a:cs typeface="Arial" pitchFamily="34" charset="0"/>
              </a:rPr>
              <a:t>Describe timeline; and</a:t>
            </a:r>
          </a:p>
          <a:p>
            <a:pPr marL="1490663" lvl="3" indent="-457200">
              <a:spcBef>
                <a:spcPts val="1200"/>
              </a:spcBef>
              <a:buFont typeface="+mj-lt"/>
              <a:buAutoNum type="arabicPeriod"/>
            </a:pPr>
            <a:r>
              <a:rPr lang="en-US" sz="1800" b="0" dirty="0" smtClean="0">
                <a:latin typeface="Arial" pitchFamily="34" charset="0"/>
                <a:cs typeface="Arial" pitchFamily="34" charset="0"/>
              </a:rPr>
              <a:t>Questions and Answers.</a:t>
            </a:r>
          </a:p>
          <a:p>
            <a:pPr marL="457200" indent="-457200">
              <a:buFont typeface="+mj-lt"/>
              <a:buAutoNum type="arabicPeriod"/>
            </a:pPr>
            <a:endParaRPr lang="en-US" sz="1800" dirty="0" smtClean="0">
              <a:latin typeface="Arial" pitchFamily="34" charset="0"/>
              <a:cs typeface="Arial" pitchFamily="34" charset="0"/>
            </a:endParaRPr>
          </a:p>
          <a:p>
            <a:pPr marL="457200" indent="-457200">
              <a:buFont typeface="+mj-lt"/>
              <a:buAutoNum type="arabicPeriod"/>
            </a:pPr>
            <a:endParaRPr lang="en-US" sz="1200" dirty="0" smtClean="0">
              <a:latin typeface="Arial" pitchFamily="34" charset="0"/>
              <a:cs typeface="Arial" pitchFamily="34" charset="0"/>
            </a:endParaRPr>
          </a:p>
          <a:p>
            <a:pPr marL="804863" lvl="1" indent="-457200">
              <a:buFont typeface="+mj-lt"/>
              <a:buAutoNum type="arabicPeriod"/>
            </a:pPr>
            <a:endParaRPr lang="en-US" sz="600" dirty="0" smtClean="0">
              <a:latin typeface="Arial" pitchFamily="34" charset="0"/>
              <a:cs typeface="Arial" pitchFamily="34" charset="0"/>
            </a:endParaRPr>
          </a:p>
          <a:p>
            <a:pPr marL="0" indent="0">
              <a:buNone/>
            </a:pPr>
            <a:r>
              <a:rPr lang="en-US" sz="2000" dirty="0">
                <a:latin typeface="Arial" pitchFamily="34" charset="0"/>
                <a:cs typeface="Arial" pitchFamily="34" charset="0"/>
              </a:rPr>
              <a:t> </a:t>
            </a:r>
            <a:endParaRPr lang="en-US" sz="20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pPr>
              <a:defRPr/>
            </a:pPr>
            <a:fld id="{A4ADB4E9-C45A-4877-9A1F-190074582DC6}" type="slidenum">
              <a:rPr lang="en-US" smtClean="0"/>
              <a:pPr>
                <a:defRPr/>
              </a:pPr>
              <a:t>2</a:t>
            </a:fld>
            <a:endParaRPr lang="en-US" dirty="0"/>
          </a:p>
        </p:txBody>
      </p:sp>
    </p:spTree>
    <p:extLst>
      <p:ext uri="{BB962C8B-B14F-4D97-AF65-F5344CB8AC3E}">
        <p14:creationId xmlns:p14="http://schemas.microsoft.com/office/powerpoint/2010/main" xmlns="" val="5726301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t>
            </a:r>
            <a:r>
              <a:rPr lang="en-US" dirty="0" smtClean="0"/>
              <a:t>Pre-Application (cont’d)</a:t>
            </a:r>
            <a:endParaRPr lang="en-US" dirty="0"/>
          </a:p>
        </p:txBody>
      </p:sp>
      <p:sp>
        <p:nvSpPr>
          <p:cNvPr id="3" name="Content Placeholder 2"/>
          <p:cNvSpPr>
            <a:spLocks noGrp="1"/>
          </p:cNvSpPr>
          <p:nvPr>
            <p:ph idx="1"/>
          </p:nvPr>
        </p:nvSpPr>
        <p:spPr>
          <a:xfrm>
            <a:off x="457200" y="1152525"/>
            <a:ext cx="8382000" cy="4973639"/>
          </a:xfrm>
        </p:spPr>
        <p:txBody>
          <a:bodyPr/>
          <a:lstStyle/>
          <a:p>
            <a:pPr marL="228600" lvl="3" indent="-228600">
              <a:spcBef>
                <a:spcPts val="0"/>
              </a:spcBef>
              <a:buSzPct val="125000"/>
              <a:buFont typeface="Arial" pitchFamily="34" charset="0"/>
              <a:buChar char="•"/>
            </a:pPr>
            <a:r>
              <a:rPr lang="en-US" sz="1800" b="1" dirty="0">
                <a:latin typeface="Arial" pitchFamily="34" charset="0"/>
                <a:cs typeface="Arial" pitchFamily="34" charset="0"/>
              </a:rPr>
              <a:t>Grant Pre-Application Due Date:  </a:t>
            </a:r>
            <a:r>
              <a:rPr lang="en-US" sz="1800" b="1" dirty="0" smtClean="0">
                <a:latin typeface="Arial" pitchFamily="34" charset="0"/>
                <a:cs typeface="Arial" pitchFamily="34" charset="0"/>
              </a:rPr>
              <a:t>October 31, 2016- </a:t>
            </a:r>
            <a:r>
              <a:rPr lang="en-US" sz="1800" b="1" dirty="0">
                <a:latin typeface="Arial" pitchFamily="34" charset="0"/>
                <a:cs typeface="Arial" pitchFamily="34" charset="0"/>
              </a:rPr>
              <a:t>4:00 PM </a:t>
            </a:r>
          </a:p>
          <a:p>
            <a:pPr lvl="3">
              <a:lnSpc>
                <a:spcPct val="150000"/>
              </a:lnSpc>
              <a:spcBef>
                <a:spcPts val="0"/>
              </a:spcBef>
              <a:buFont typeface="+mj-lt"/>
              <a:buAutoNum type="arabicPeriod"/>
              <a:defRPr/>
            </a:pPr>
            <a:r>
              <a:rPr lang="en-US" sz="1400" dirty="0">
                <a:latin typeface="Arial" pitchFamily="34" charset="0"/>
                <a:cs typeface="Arial" pitchFamily="34" charset="0"/>
              </a:rPr>
              <a:t>Answer all questions as completely as possible since incomplete Pre-Applications will not be considered. </a:t>
            </a:r>
          </a:p>
          <a:p>
            <a:pPr lvl="3">
              <a:lnSpc>
                <a:spcPct val="150000"/>
              </a:lnSpc>
              <a:spcBef>
                <a:spcPts val="0"/>
              </a:spcBef>
              <a:buFont typeface="+mj-lt"/>
              <a:buAutoNum type="arabicPeriod"/>
              <a:defRPr/>
            </a:pPr>
            <a:r>
              <a:rPr lang="en-US" sz="1400" dirty="0">
                <a:latin typeface="Arial" pitchFamily="34" charset="0"/>
                <a:cs typeface="Arial" pitchFamily="34" charset="0"/>
              </a:rPr>
              <a:t>Review the EEOST Pre-Application Checklist.</a:t>
            </a:r>
          </a:p>
          <a:p>
            <a:pPr lvl="3">
              <a:lnSpc>
                <a:spcPct val="150000"/>
              </a:lnSpc>
              <a:spcBef>
                <a:spcPts val="0"/>
              </a:spcBef>
              <a:buFont typeface="+mj-lt"/>
              <a:buAutoNum type="arabicPeriod"/>
              <a:defRPr/>
            </a:pPr>
            <a:r>
              <a:rPr lang="en-US" sz="1400" dirty="0">
                <a:latin typeface="Arial" pitchFamily="34" charset="0"/>
                <a:cs typeface="Arial" pitchFamily="34" charset="0"/>
              </a:rPr>
              <a:t>Questions after today’s session </a:t>
            </a:r>
            <a:r>
              <a:rPr lang="en-US" sz="1400" dirty="0" smtClean="0">
                <a:latin typeface="Arial" pitchFamily="34" charset="0"/>
                <a:cs typeface="Arial" pitchFamily="34" charset="0"/>
              </a:rPr>
              <a:t>are </a:t>
            </a:r>
            <a:r>
              <a:rPr lang="en-US" sz="1400" dirty="0">
                <a:latin typeface="Arial" pitchFamily="34" charset="0"/>
                <a:cs typeface="Arial" pitchFamily="34" charset="0"/>
              </a:rPr>
              <a:t>to be sent by e-mail to </a:t>
            </a:r>
            <a:r>
              <a:rPr lang="en-US" sz="1400" dirty="0">
                <a:latin typeface="Arial" pitchFamily="34" charset="0"/>
                <a:cs typeface="Arial" pitchFamily="34" charset="0"/>
                <a:hlinkClick r:id="rId2"/>
              </a:rPr>
              <a:t>eec.eeost@massmail.state.ma.us </a:t>
            </a:r>
            <a:r>
              <a:rPr lang="en-US" sz="1400" dirty="0">
                <a:latin typeface="Arial" pitchFamily="34" charset="0"/>
                <a:cs typeface="Arial" pitchFamily="34" charset="0"/>
              </a:rPr>
              <a:t>by October </a:t>
            </a:r>
            <a:r>
              <a:rPr lang="en-US" sz="1400" dirty="0" smtClean="0">
                <a:latin typeface="Arial" pitchFamily="34" charset="0"/>
                <a:cs typeface="Arial" pitchFamily="34" charset="0"/>
              </a:rPr>
              <a:t>11, 2016 at </a:t>
            </a:r>
            <a:r>
              <a:rPr lang="en-US" sz="1400" dirty="0">
                <a:latin typeface="Arial" pitchFamily="34" charset="0"/>
                <a:cs typeface="Arial" pitchFamily="34" charset="0"/>
              </a:rPr>
              <a:t>4:00 PM. </a:t>
            </a:r>
          </a:p>
          <a:p>
            <a:pPr lvl="3">
              <a:lnSpc>
                <a:spcPct val="150000"/>
              </a:lnSpc>
              <a:spcBef>
                <a:spcPts val="0"/>
              </a:spcBef>
              <a:buFont typeface="+mj-lt"/>
              <a:buAutoNum type="arabicPeriod"/>
              <a:defRPr/>
            </a:pPr>
            <a:r>
              <a:rPr lang="en-US" sz="1400" dirty="0">
                <a:latin typeface="Arial" pitchFamily="34" charset="0"/>
                <a:cs typeface="Arial" pitchFamily="34" charset="0"/>
              </a:rPr>
              <a:t>EEC expects to post responses to written </a:t>
            </a:r>
            <a:r>
              <a:rPr lang="en-US" sz="1400" dirty="0" smtClean="0">
                <a:latin typeface="Arial" pitchFamily="34" charset="0"/>
                <a:cs typeface="Arial" pitchFamily="34" charset="0"/>
              </a:rPr>
              <a:t>questions, and to the questions raised at the Information Sessions, </a:t>
            </a:r>
            <a:r>
              <a:rPr lang="en-US" sz="1400" dirty="0">
                <a:latin typeface="Arial" pitchFamily="34" charset="0"/>
                <a:cs typeface="Arial" pitchFamily="34" charset="0"/>
              </a:rPr>
              <a:t>on or around </a:t>
            </a:r>
            <a:r>
              <a:rPr lang="en-US" sz="1400" dirty="0" smtClean="0">
                <a:latin typeface="Arial" pitchFamily="34" charset="0"/>
                <a:cs typeface="Arial" pitchFamily="34" charset="0"/>
              </a:rPr>
              <a:t>October 21, 2016. </a:t>
            </a:r>
            <a:endParaRPr lang="en-US" sz="1400" dirty="0">
              <a:latin typeface="Arial" pitchFamily="34" charset="0"/>
              <a:cs typeface="Arial" pitchFamily="34" charset="0"/>
            </a:endParaRPr>
          </a:p>
          <a:p>
            <a:pPr lvl="3">
              <a:lnSpc>
                <a:spcPct val="150000"/>
              </a:lnSpc>
              <a:spcBef>
                <a:spcPts val="0"/>
              </a:spcBef>
              <a:buFont typeface="+mj-lt"/>
              <a:buAutoNum type="arabicPeriod"/>
              <a:defRPr/>
            </a:pPr>
            <a:r>
              <a:rPr lang="en-US" sz="1400" dirty="0" smtClean="0">
                <a:latin typeface="Arial" pitchFamily="34" charset="0"/>
                <a:cs typeface="Arial" pitchFamily="34" charset="0"/>
              </a:rPr>
              <a:t>Submit 4 copies to EEC.</a:t>
            </a:r>
          </a:p>
          <a:p>
            <a:pPr lvl="3">
              <a:lnSpc>
                <a:spcPct val="150000"/>
              </a:lnSpc>
              <a:spcBef>
                <a:spcPts val="0"/>
              </a:spcBef>
              <a:buFont typeface="+mj-lt"/>
              <a:buAutoNum type="arabicPeriod"/>
              <a:defRPr/>
            </a:pPr>
            <a:r>
              <a:rPr lang="en-US" sz="1400" dirty="0" smtClean="0">
                <a:latin typeface="Arial" pitchFamily="34" charset="0"/>
                <a:cs typeface="Arial" pitchFamily="34" charset="0"/>
              </a:rPr>
              <a:t>Pre-Applications </a:t>
            </a:r>
            <a:r>
              <a:rPr lang="en-US" sz="1400" dirty="0">
                <a:latin typeface="Arial" pitchFamily="34" charset="0"/>
                <a:cs typeface="Arial" pitchFamily="34" charset="0"/>
              </a:rPr>
              <a:t>received after the deadline will not be considered.</a:t>
            </a:r>
          </a:p>
          <a:p>
            <a:pPr marL="171450" lvl="3" indent="-171450">
              <a:spcBef>
                <a:spcPts val="0"/>
              </a:spcBef>
              <a:buFont typeface="Arial" pitchFamily="34" charset="0"/>
              <a:buChar char="•"/>
            </a:pPr>
            <a:endParaRPr lang="en-US" sz="1400" b="1" dirty="0">
              <a:latin typeface="Arial" pitchFamily="34" charset="0"/>
              <a:cs typeface="Arial" pitchFamily="34" charset="0"/>
            </a:endParaRPr>
          </a:p>
          <a:p>
            <a:pPr marL="0" indent="0">
              <a:spcBef>
                <a:spcPts val="0"/>
              </a:spcBef>
              <a:buNone/>
            </a:pPr>
            <a:r>
              <a:rPr lang="en-US" sz="1400" dirty="0"/>
              <a:t>Please do not contact CEDAC/CIF or EEC about </a:t>
            </a:r>
            <a:r>
              <a:rPr lang="en-US" sz="1400" dirty="0" smtClean="0"/>
              <a:t>the specifics of your proposed project. </a:t>
            </a:r>
            <a:r>
              <a:rPr lang="en-US" sz="1400" dirty="0"/>
              <a:t>Phone calls, emails, or other communications initiated by applicants with CEDAC/CIF or EEC are prohibited.</a:t>
            </a:r>
          </a:p>
          <a:p>
            <a:endParaRPr lang="en-US" dirty="0"/>
          </a:p>
        </p:txBody>
      </p:sp>
      <p:sp>
        <p:nvSpPr>
          <p:cNvPr id="4" name="Slide Number Placeholder 3"/>
          <p:cNvSpPr>
            <a:spLocks noGrp="1"/>
          </p:cNvSpPr>
          <p:nvPr>
            <p:ph type="sldNum" sz="quarter" idx="12"/>
          </p:nvPr>
        </p:nvSpPr>
        <p:spPr/>
        <p:txBody>
          <a:bodyPr/>
          <a:lstStyle/>
          <a:p>
            <a:fld id="{8D7F8852-6724-41B0-A86E-72CDA7A1E014}" type="slidenum">
              <a:rPr lang="en-US" smtClean="0"/>
              <a:pPr/>
              <a:t>20</a:t>
            </a:fld>
            <a:endParaRPr lang="en-US" dirty="0"/>
          </a:p>
        </p:txBody>
      </p:sp>
    </p:spTree>
    <p:extLst>
      <p:ext uri="{BB962C8B-B14F-4D97-AF65-F5344CB8AC3E}">
        <p14:creationId xmlns:p14="http://schemas.microsoft.com/office/powerpoint/2010/main" xmlns="" val="389313882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Project Feasibility </a:t>
            </a:r>
            <a:endParaRPr lang="en-US" dirty="0"/>
          </a:p>
        </p:txBody>
      </p:sp>
      <p:sp>
        <p:nvSpPr>
          <p:cNvPr id="24579" name="Content Placeholder 2"/>
          <p:cNvSpPr>
            <a:spLocks noGrp="1"/>
          </p:cNvSpPr>
          <p:nvPr>
            <p:ph idx="1"/>
          </p:nvPr>
        </p:nvSpPr>
        <p:spPr>
          <a:xfrm>
            <a:off x="447472" y="875488"/>
            <a:ext cx="8414426" cy="5414832"/>
          </a:xfrm>
        </p:spPr>
        <p:txBody>
          <a:bodyPr>
            <a:noAutofit/>
          </a:bodyPr>
          <a:lstStyle/>
          <a:p>
            <a:pPr marL="0" indent="0">
              <a:lnSpc>
                <a:spcPts val="2900"/>
              </a:lnSpc>
              <a:buFont typeface="Arial" charset="0"/>
              <a:buNone/>
              <a:defRPr/>
            </a:pPr>
            <a:r>
              <a:rPr lang="en-US" sz="1900" dirty="0">
                <a:latin typeface="Arial" pitchFamily="34" charset="0"/>
                <a:cs typeface="Arial" pitchFamily="34" charset="0"/>
              </a:rPr>
              <a:t>Examples of factors considered to determine project feasibility:</a:t>
            </a:r>
          </a:p>
          <a:p>
            <a:pPr>
              <a:lnSpc>
                <a:spcPts val="2900"/>
              </a:lnSpc>
              <a:spcBef>
                <a:spcPts val="0"/>
              </a:spcBef>
              <a:defRPr/>
            </a:pPr>
            <a:r>
              <a:rPr lang="en-US" sz="1600" b="0" dirty="0">
                <a:latin typeface="Arial" pitchFamily="34" charset="0"/>
                <a:cs typeface="Arial" pitchFamily="34" charset="0"/>
              </a:rPr>
              <a:t>Scale and term of other financing commitments.</a:t>
            </a:r>
          </a:p>
          <a:p>
            <a:pPr lvl="1">
              <a:lnSpc>
                <a:spcPts val="2900"/>
              </a:lnSpc>
              <a:spcBef>
                <a:spcPts val="0"/>
              </a:spcBef>
              <a:buFont typeface="Wingdings" pitchFamily="2" charset="2"/>
              <a:buChar char="§"/>
              <a:defRPr/>
            </a:pPr>
            <a:r>
              <a:rPr lang="en-US" sz="1400" dirty="0">
                <a:latin typeface="Arial" pitchFamily="34" charset="0"/>
                <a:cs typeface="Arial" pitchFamily="34" charset="0"/>
              </a:rPr>
              <a:t>Permanent debt should have minimum term of 10 years; 15 years is preferable</a:t>
            </a:r>
          </a:p>
          <a:p>
            <a:pPr>
              <a:lnSpc>
                <a:spcPts val="2900"/>
              </a:lnSpc>
              <a:spcBef>
                <a:spcPts val="0"/>
              </a:spcBef>
              <a:defRPr/>
            </a:pPr>
            <a:r>
              <a:rPr lang="en-US" sz="1600" b="0" dirty="0">
                <a:latin typeface="Arial" pitchFamily="34" charset="0"/>
                <a:cs typeface="Arial" pitchFamily="34" charset="0"/>
              </a:rPr>
              <a:t>Assumptions about future operating budget.</a:t>
            </a:r>
          </a:p>
          <a:p>
            <a:pPr lvl="1">
              <a:lnSpc>
                <a:spcPts val="2900"/>
              </a:lnSpc>
              <a:spcBef>
                <a:spcPts val="0"/>
              </a:spcBef>
              <a:buFont typeface="Wingdings" pitchFamily="2" charset="2"/>
              <a:buChar char="§"/>
              <a:defRPr/>
            </a:pPr>
            <a:r>
              <a:rPr lang="en-US" sz="1400" dirty="0">
                <a:latin typeface="Arial" pitchFamily="34" charset="0"/>
                <a:cs typeface="Arial" pitchFamily="34" charset="0"/>
              </a:rPr>
              <a:t>Create projections of 15 or 25 years, based on EEOST grant terms of 15 or 25 years</a:t>
            </a:r>
          </a:p>
          <a:p>
            <a:pPr>
              <a:lnSpc>
                <a:spcPts val="2900"/>
              </a:lnSpc>
              <a:spcBef>
                <a:spcPts val="0"/>
              </a:spcBef>
              <a:defRPr/>
            </a:pPr>
            <a:r>
              <a:rPr lang="en-US" sz="1600" b="0" dirty="0">
                <a:latin typeface="Arial" pitchFamily="34" charset="0"/>
                <a:cs typeface="Arial" pitchFamily="34" charset="0"/>
              </a:rPr>
              <a:t>Projected cost of the project.</a:t>
            </a:r>
          </a:p>
          <a:p>
            <a:pPr lvl="1">
              <a:lnSpc>
                <a:spcPts val="2900"/>
              </a:lnSpc>
              <a:spcBef>
                <a:spcPts val="0"/>
              </a:spcBef>
              <a:buFont typeface="Wingdings" pitchFamily="2" charset="2"/>
              <a:buChar char="§"/>
              <a:defRPr/>
            </a:pPr>
            <a:r>
              <a:rPr lang="en-US" sz="1400" dirty="0">
                <a:latin typeface="Arial" pitchFamily="34" charset="0"/>
                <a:cs typeface="Arial" pitchFamily="34" charset="0"/>
              </a:rPr>
              <a:t>Professional cost estimator or contractor bids</a:t>
            </a:r>
          </a:p>
          <a:p>
            <a:pPr>
              <a:lnSpc>
                <a:spcPts val="2900"/>
              </a:lnSpc>
              <a:spcBef>
                <a:spcPts val="0"/>
              </a:spcBef>
            </a:pPr>
            <a:r>
              <a:rPr lang="en-US" sz="1600" b="0" dirty="0">
                <a:latin typeface="Arial" pitchFamily="34" charset="0"/>
                <a:cs typeface="Arial" pitchFamily="34" charset="0"/>
              </a:rPr>
              <a:t>Appropriate for needs of the program.</a:t>
            </a:r>
          </a:p>
          <a:p>
            <a:pPr>
              <a:lnSpc>
                <a:spcPts val="2900"/>
              </a:lnSpc>
              <a:spcBef>
                <a:spcPts val="0"/>
              </a:spcBef>
            </a:pPr>
            <a:r>
              <a:rPr lang="en-US" sz="1600" b="0" dirty="0">
                <a:latin typeface="Arial" pitchFamily="34" charset="0"/>
                <a:cs typeface="Arial" pitchFamily="34" charset="0"/>
              </a:rPr>
              <a:t>Environmentally sound or plan for remediation at reasonable cost.</a:t>
            </a:r>
          </a:p>
          <a:p>
            <a:pPr lvl="1">
              <a:lnSpc>
                <a:spcPts val="2900"/>
              </a:lnSpc>
              <a:spcBef>
                <a:spcPts val="0"/>
              </a:spcBef>
              <a:buFont typeface="Wingdings" panose="05000000000000000000" pitchFamily="2" charset="2"/>
              <a:buChar char="§"/>
            </a:pPr>
            <a:r>
              <a:rPr lang="en-US" sz="1400" dirty="0">
                <a:latin typeface="Arial" pitchFamily="34" charset="0"/>
                <a:cs typeface="Arial" pitchFamily="34" charset="0"/>
              </a:rPr>
              <a:t>All projects should have a recent Phase I Environmental Site Assessment Report and Hazardous Material Report, and a Phase II report, if indicated.</a:t>
            </a:r>
          </a:p>
          <a:p>
            <a:pPr>
              <a:lnSpc>
                <a:spcPts val="2900"/>
              </a:lnSpc>
              <a:spcBef>
                <a:spcPts val="0"/>
              </a:spcBef>
            </a:pPr>
            <a:r>
              <a:rPr lang="en-US" sz="1600" b="0" dirty="0">
                <a:latin typeface="Arial" pitchFamily="34" charset="0"/>
                <a:cs typeface="Arial" pitchFamily="34" charset="0"/>
              </a:rPr>
              <a:t>If purchasing a site, acquisition costs must be reasonable, as indicated by an independent appraisal.</a:t>
            </a:r>
          </a:p>
          <a:p>
            <a:pPr>
              <a:lnSpc>
                <a:spcPts val="2900"/>
              </a:lnSpc>
              <a:spcBef>
                <a:spcPts val="0"/>
              </a:spcBef>
            </a:pPr>
            <a:r>
              <a:rPr lang="en-US" sz="1600" b="0" dirty="0">
                <a:latin typeface="Arial" pitchFamily="34" charset="0"/>
                <a:cs typeface="Arial" pitchFamily="34" charset="0"/>
              </a:rPr>
              <a:t>Sale or lease of property must be an “arm’s-length” transaction.</a:t>
            </a:r>
          </a:p>
          <a:p>
            <a:pPr>
              <a:lnSpc>
                <a:spcPts val="2900"/>
              </a:lnSpc>
              <a:spcBef>
                <a:spcPts val="0"/>
              </a:spcBef>
            </a:pPr>
            <a:r>
              <a:rPr lang="en-US" sz="1600" b="0" dirty="0">
                <a:latin typeface="Arial" pitchFamily="34" charset="0"/>
                <a:cs typeface="Arial" pitchFamily="34" charset="0"/>
              </a:rPr>
              <a:t>Capital Needs Assessment, if renovating the site.</a:t>
            </a:r>
          </a:p>
          <a:p>
            <a:pPr>
              <a:lnSpc>
                <a:spcPts val="2900"/>
              </a:lnSpc>
              <a:spcBef>
                <a:spcPts val="0"/>
              </a:spcBef>
            </a:pPr>
            <a:r>
              <a:rPr lang="en-US" sz="1600" b="0" dirty="0">
                <a:latin typeface="Arial" pitchFamily="34" charset="0"/>
                <a:cs typeface="Arial" pitchFamily="34" charset="0"/>
              </a:rPr>
              <a:t>Zoning or other approvals.</a:t>
            </a:r>
          </a:p>
        </p:txBody>
      </p:sp>
      <p:sp>
        <p:nvSpPr>
          <p:cNvPr id="4" name="Slide Number Placeholder 3"/>
          <p:cNvSpPr>
            <a:spLocks noGrp="1"/>
          </p:cNvSpPr>
          <p:nvPr>
            <p:ph type="sldNum" sz="quarter" idx="12"/>
          </p:nvPr>
        </p:nvSpPr>
        <p:spPr/>
        <p:txBody>
          <a:bodyPr/>
          <a:lstStyle/>
          <a:p>
            <a:pPr>
              <a:defRPr/>
            </a:pPr>
            <a:fld id="{CC41F57E-EEB6-44C2-9F8E-2C0E23777073}" type="slidenum">
              <a:rPr lang="en-US" smtClean="0"/>
              <a:pPr>
                <a:defRPr/>
              </a:pPr>
              <a:t>21</a:t>
            </a:fld>
            <a:endParaRPr lang="en-US" dirty="0"/>
          </a:p>
        </p:txBody>
      </p:sp>
    </p:spTree>
    <p:extLst>
      <p:ext uri="{BB962C8B-B14F-4D97-AF65-F5344CB8AC3E}">
        <p14:creationId xmlns:p14="http://schemas.microsoft.com/office/powerpoint/2010/main" xmlns="" val="74273316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Development Team</a:t>
            </a:r>
            <a:endParaRPr lang="en-US" dirty="0"/>
          </a:p>
        </p:txBody>
      </p:sp>
      <p:sp>
        <p:nvSpPr>
          <p:cNvPr id="27651" name="Content Placeholder 2"/>
          <p:cNvSpPr>
            <a:spLocks noGrp="1"/>
          </p:cNvSpPr>
          <p:nvPr>
            <p:ph idx="1"/>
          </p:nvPr>
        </p:nvSpPr>
        <p:spPr>
          <a:xfrm>
            <a:off x="874643" y="1143000"/>
            <a:ext cx="7315200" cy="5257800"/>
          </a:xfrm>
        </p:spPr>
        <p:txBody>
          <a:bodyPr/>
          <a:lstStyle/>
          <a:p>
            <a:pPr marL="0" indent="0">
              <a:buNone/>
            </a:pPr>
            <a:r>
              <a:rPr lang="en-US" sz="2000" dirty="0" smtClean="0">
                <a:latin typeface="Arial" pitchFamily="34" charset="0"/>
                <a:cs typeface="Arial" pitchFamily="34" charset="0"/>
              </a:rPr>
              <a:t>The applicants must assemble an experienced and competent team.</a:t>
            </a:r>
          </a:p>
          <a:p>
            <a:pPr marL="0" indent="0">
              <a:spcBef>
                <a:spcPts val="1200"/>
              </a:spcBef>
              <a:buNone/>
            </a:pPr>
            <a:r>
              <a:rPr lang="en-US" sz="1800" b="0" dirty="0" smtClean="0">
                <a:latin typeface="Arial" pitchFamily="34" charset="0"/>
                <a:cs typeface="Arial" pitchFamily="34" charset="0"/>
              </a:rPr>
              <a:t>The </a:t>
            </a:r>
            <a:r>
              <a:rPr lang="en-US" sz="1800" b="0" dirty="0">
                <a:latin typeface="Arial" pitchFamily="34" charset="0"/>
                <a:cs typeface="Arial" pitchFamily="34" charset="0"/>
              </a:rPr>
              <a:t>development team (architect, development consultant, project attorney, project manager, etc.) must have a demonstrated </a:t>
            </a:r>
            <a:r>
              <a:rPr lang="en-US" sz="1800" b="0" dirty="0" smtClean="0">
                <a:latin typeface="Arial" pitchFamily="34" charset="0"/>
                <a:cs typeface="Arial" pitchFamily="34" charset="0"/>
              </a:rPr>
              <a:t>ability:</a:t>
            </a:r>
          </a:p>
          <a:p>
            <a:pPr>
              <a:spcBef>
                <a:spcPts val="600"/>
              </a:spcBef>
              <a:buSzPct val="125000"/>
              <a:buFont typeface="Arial" pitchFamily="34" charset="0"/>
              <a:buChar char="•"/>
            </a:pPr>
            <a:r>
              <a:rPr lang="en-US" sz="1400" b="0" dirty="0" smtClean="0">
                <a:latin typeface="Arial" pitchFamily="34" charset="0"/>
                <a:cs typeface="Arial" pitchFamily="34" charset="0"/>
              </a:rPr>
              <a:t>To </a:t>
            </a:r>
            <a:r>
              <a:rPr lang="en-US" sz="1400" b="0" dirty="0">
                <a:latin typeface="Arial" pitchFamily="34" charset="0"/>
                <a:cs typeface="Arial" pitchFamily="34" charset="0"/>
              </a:rPr>
              <a:t>develop the project in all respects, conduct community review and approval processes, resolve permitting and zoning requirements, </a:t>
            </a:r>
            <a:endParaRPr lang="en-US" sz="1400" b="0" dirty="0" smtClean="0">
              <a:latin typeface="Arial" pitchFamily="34" charset="0"/>
              <a:cs typeface="Arial" pitchFamily="34" charset="0"/>
            </a:endParaRPr>
          </a:p>
          <a:p>
            <a:pPr>
              <a:spcBef>
                <a:spcPts val="600"/>
              </a:spcBef>
              <a:buSzPct val="125000"/>
              <a:buFont typeface="Arial" pitchFamily="34" charset="0"/>
              <a:buChar char="•"/>
            </a:pPr>
            <a:r>
              <a:rPr lang="en-US" sz="1400" b="0" dirty="0">
                <a:latin typeface="Arial" pitchFamily="34" charset="0"/>
                <a:cs typeface="Arial" pitchFamily="34" charset="0"/>
              </a:rPr>
              <a:t>C</a:t>
            </a:r>
            <a:r>
              <a:rPr lang="en-US" sz="1400" b="0" dirty="0" smtClean="0">
                <a:latin typeface="Arial" pitchFamily="34" charset="0"/>
                <a:cs typeface="Arial" pitchFamily="34" charset="0"/>
              </a:rPr>
              <a:t>omplete </a:t>
            </a:r>
            <a:r>
              <a:rPr lang="en-US" sz="1400" b="0" dirty="0">
                <a:latin typeface="Arial" pitchFamily="34" charset="0"/>
                <a:cs typeface="Arial" pitchFamily="34" charset="0"/>
              </a:rPr>
              <a:t>planning, design and engineering activities, oversee bidding and construction management, coordinate grant closing and other legal transactions, and </a:t>
            </a:r>
            <a:endParaRPr lang="en-US" sz="1400" b="0" dirty="0" smtClean="0">
              <a:latin typeface="Arial" pitchFamily="34" charset="0"/>
              <a:cs typeface="Arial" pitchFamily="34" charset="0"/>
            </a:endParaRPr>
          </a:p>
          <a:p>
            <a:pPr>
              <a:spcBef>
                <a:spcPts val="600"/>
              </a:spcBef>
              <a:buSzPct val="125000"/>
              <a:buFont typeface="Arial" pitchFamily="34" charset="0"/>
              <a:buChar char="•"/>
            </a:pPr>
            <a:r>
              <a:rPr lang="en-US" sz="1400" b="0" dirty="0">
                <a:latin typeface="Arial" pitchFamily="34" charset="0"/>
                <a:cs typeface="Arial" pitchFamily="34" charset="0"/>
              </a:rPr>
              <a:t>M</a:t>
            </a:r>
            <a:r>
              <a:rPr lang="en-US" sz="1400" b="0" dirty="0" smtClean="0">
                <a:latin typeface="Arial" pitchFamily="34" charset="0"/>
                <a:cs typeface="Arial" pitchFamily="34" charset="0"/>
              </a:rPr>
              <a:t>anage </a:t>
            </a:r>
            <a:r>
              <a:rPr lang="en-US" sz="1400" b="0" dirty="0">
                <a:latin typeface="Arial" pitchFamily="34" charset="0"/>
                <a:cs typeface="Arial" pitchFamily="34" charset="0"/>
              </a:rPr>
              <a:t>the property upon completion and provide relevant services.  </a:t>
            </a:r>
            <a:endParaRPr lang="en-US" sz="1400" b="0" dirty="0" smtClean="0">
              <a:latin typeface="Arial" pitchFamily="34" charset="0"/>
              <a:cs typeface="Arial" pitchFamily="34" charset="0"/>
            </a:endParaRPr>
          </a:p>
          <a:p>
            <a:pPr marL="0" indent="0">
              <a:spcBef>
                <a:spcPts val="1200"/>
              </a:spcBef>
              <a:buNone/>
            </a:pPr>
            <a:r>
              <a:rPr lang="en-US" sz="1800" b="0" dirty="0" smtClean="0">
                <a:latin typeface="Arial" pitchFamily="34" charset="0"/>
                <a:cs typeface="Arial" pitchFamily="34" charset="0"/>
              </a:rPr>
              <a:t>It </a:t>
            </a:r>
            <a:r>
              <a:rPr lang="en-US" sz="1800" b="0" dirty="0">
                <a:latin typeface="Arial" pitchFamily="34" charset="0"/>
                <a:cs typeface="Arial" pitchFamily="34" charset="0"/>
              </a:rPr>
              <a:t>is highly recommended that applicants assemble an experienced and capable team, including a development consultant to coordinate development activities, respond to EEC’s and CEDAC’s requests for additional information and documentation, and generally ensure that project development stays on the “critical path”. </a:t>
            </a:r>
            <a:endParaRPr lang="en-US" sz="1800" b="0" dirty="0" smtClean="0">
              <a:latin typeface="Arial" pitchFamily="34" charset="0"/>
              <a:cs typeface="Arial" pitchFamily="34" charset="0"/>
            </a:endParaRPr>
          </a:p>
          <a:p>
            <a:pPr marL="0" indent="0">
              <a:spcBef>
                <a:spcPts val="1200"/>
              </a:spcBef>
              <a:buNone/>
            </a:pPr>
            <a:r>
              <a:rPr lang="en-US" sz="1800" b="0" dirty="0" smtClean="0">
                <a:latin typeface="Arial" pitchFamily="34" charset="0"/>
                <a:cs typeface="Arial" pitchFamily="34" charset="0"/>
              </a:rPr>
              <a:t>Please refer to the EEOST Guidelines for the criteria considered in the evaluation of the development team</a:t>
            </a:r>
            <a:r>
              <a:rPr lang="en-US" sz="1800" b="0" dirty="0">
                <a:latin typeface="Arial" pitchFamily="34" charset="0"/>
                <a:cs typeface="Arial" pitchFamily="34" charset="0"/>
              </a:rPr>
              <a:t>.</a:t>
            </a:r>
            <a:endParaRPr lang="en-US" sz="32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pPr>
              <a:defRPr/>
            </a:pPr>
            <a:fld id="{FEAAB0CB-841B-4657-A89F-EB8ACCB381C4}" type="slidenum">
              <a:rPr lang="en-US" smtClean="0"/>
              <a:pPr>
                <a:defRPr/>
              </a:pPr>
              <a:t>22</a:t>
            </a:fld>
            <a:endParaRPr lang="en-US" dirty="0"/>
          </a:p>
        </p:txBody>
      </p:sp>
    </p:spTree>
    <p:extLst>
      <p:ext uri="{BB962C8B-B14F-4D97-AF65-F5344CB8AC3E}">
        <p14:creationId xmlns:p14="http://schemas.microsoft.com/office/powerpoint/2010/main" xmlns="" val="64652009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Project Manager</a:t>
            </a:r>
            <a:endParaRPr lang="en-US" dirty="0"/>
          </a:p>
        </p:txBody>
      </p:sp>
      <p:sp>
        <p:nvSpPr>
          <p:cNvPr id="28675" name="Content Placeholder 2"/>
          <p:cNvSpPr>
            <a:spLocks noGrp="1"/>
          </p:cNvSpPr>
          <p:nvPr>
            <p:ph idx="1"/>
          </p:nvPr>
        </p:nvSpPr>
        <p:spPr>
          <a:xfrm>
            <a:off x="906448" y="1152940"/>
            <a:ext cx="7339055" cy="4973224"/>
          </a:xfrm>
        </p:spPr>
        <p:txBody>
          <a:bodyPr>
            <a:normAutofit/>
          </a:bodyPr>
          <a:lstStyle/>
          <a:p>
            <a:pPr marL="0" indent="0">
              <a:buNone/>
            </a:pPr>
            <a:r>
              <a:rPr lang="en-US" sz="2000" dirty="0">
                <a:latin typeface="Arial" pitchFamily="34" charset="0"/>
                <a:cs typeface="Arial" pitchFamily="34" charset="0"/>
              </a:rPr>
              <a:t>All grantees must procure the services of a Project Manager to oversee the development, renovation or construction of the project.  </a:t>
            </a:r>
            <a:endParaRPr lang="en-US" sz="2000" dirty="0" smtClean="0">
              <a:latin typeface="Arial" pitchFamily="34" charset="0"/>
              <a:cs typeface="Arial" pitchFamily="34" charset="0"/>
            </a:endParaRPr>
          </a:p>
          <a:p>
            <a:pPr>
              <a:spcBef>
                <a:spcPts val="1200"/>
              </a:spcBef>
            </a:pPr>
            <a:r>
              <a:rPr lang="en-US" sz="1800" b="0" dirty="0">
                <a:latin typeface="Arial" pitchFamily="34" charset="0"/>
                <a:cs typeface="Arial" pitchFamily="34" charset="0"/>
              </a:rPr>
              <a:t>That the project is built according to plans and </a:t>
            </a:r>
            <a:r>
              <a:rPr lang="en-US" sz="1800" b="0" dirty="0" smtClean="0">
                <a:latin typeface="Arial" pitchFamily="34" charset="0"/>
                <a:cs typeface="Arial" pitchFamily="34" charset="0"/>
              </a:rPr>
              <a:t>specifications,</a:t>
            </a:r>
            <a:endParaRPr lang="en-US" sz="1800" b="0" dirty="0">
              <a:latin typeface="Arial" pitchFamily="34" charset="0"/>
              <a:cs typeface="Arial" pitchFamily="34" charset="0"/>
            </a:endParaRPr>
          </a:p>
          <a:p>
            <a:pPr>
              <a:spcBef>
                <a:spcPts val="1200"/>
              </a:spcBef>
            </a:pPr>
            <a:r>
              <a:rPr lang="en-US" sz="1800" b="0" dirty="0">
                <a:latin typeface="Arial" pitchFamily="34" charset="0"/>
                <a:cs typeface="Arial" pitchFamily="34" charset="0"/>
              </a:rPr>
              <a:t>T</a:t>
            </a:r>
            <a:r>
              <a:rPr lang="en-US" sz="1800" b="0" dirty="0" smtClean="0">
                <a:latin typeface="Arial" pitchFamily="34" charset="0"/>
                <a:cs typeface="Arial" pitchFamily="34" charset="0"/>
              </a:rPr>
              <a:t>hat </a:t>
            </a:r>
            <a:r>
              <a:rPr lang="en-US" sz="1800" b="0" dirty="0">
                <a:latin typeface="Arial" pitchFamily="34" charset="0"/>
                <a:cs typeface="Arial" pitchFamily="34" charset="0"/>
              </a:rPr>
              <a:t>quality materials, building practices and other standards are </a:t>
            </a:r>
            <a:r>
              <a:rPr lang="en-US" sz="1800" b="0" dirty="0" smtClean="0">
                <a:latin typeface="Arial" pitchFamily="34" charset="0"/>
                <a:cs typeface="Arial" pitchFamily="34" charset="0"/>
              </a:rPr>
              <a:t>met, and </a:t>
            </a:r>
            <a:endParaRPr lang="en-US" sz="1800" b="0" dirty="0">
              <a:latin typeface="Arial" pitchFamily="34" charset="0"/>
              <a:cs typeface="Arial" pitchFamily="34" charset="0"/>
            </a:endParaRPr>
          </a:p>
          <a:p>
            <a:pPr>
              <a:spcBef>
                <a:spcPts val="1200"/>
              </a:spcBef>
            </a:pPr>
            <a:r>
              <a:rPr lang="en-US" sz="1800" b="0" dirty="0">
                <a:latin typeface="Arial" pitchFamily="34" charset="0"/>
                <a:cs typeface="Arial" pitchFamily="34" charset="0"/>
              </a:rPr>
              <a:t>T</a:t>
            </a:r>
            <a:r>
              <a:rPr lang="en-US" sz="1800" b="0" dirty="0" smtClean="0">
                <a:latin typeface="Arial" pitchFamily="34" charset="0"/>
                <a:cs typeface="Arial" pitchFamily="34" charset="0"/>
              </a:rPr>
              <a:t>hat </a:t>
            </a:r>
            <a:r>
              <a:rPr lang="en-US" sz="1800" b="0" dirty="0">
                <a:latin typeface="Arial" pitchFamily="34" charset="0"/>
                <a:cs typeface="Arial" pitchFamily="34" charset="0"/>
              </a:rPr>
              <a:t>the rest of the development team is informed about progress on a regular </a:t>
            </a:r>
            <a:r>
              <a:rPr lang="en-US" sz="1800" b="0" dirty="0" smtClean="0">
                <a:latin typeface="Arial" pitchFamily="34" charset="0"/>
                <a:cs typeface="Arial" pitchFamily="34" charset="0"/>
              </a:rPr>
              <a:t>basis.</a:t>
            </a:r>
            <a:endParaRPr lang="en-US" sz="1800" b="0" dirty="0">
              <a:latin typeface="Arial" pitchFamily="34" charset="0"/>
              <a:cs typeface="Arial" pitchFamily="34" charset="0"/>
            </a:endParaRPr>
          </a:p>
          <a:p>
            <a:pPr marL="0" indent="0">
              <a:buNone/>
            </a:pPr>
            <a:r>
              <a:rPr lang="en-US" sz="2000" dirty="0" smtClean="0">
                <a:latin typeface="Arial" pitchFamily="34" charset="0"/>
                <a:cs typeface="Arial" pitchFamily="34" charset="0"/>
              </a:rPr>
              <a:t>In </a:t>
            </a:r>
            <a:r>
              <a:rPr lang="en-US" sz="2000" dirty="0">
                <a:latin typeface="Arial" pitchFamily="34" charset="0"/>
                <a:cs typeface="Arial" pitchFamily="34" charset="0"/>
              </a:rPr>
              <a:t>the event that the grantee elects to change the </a:t>
            </a:r>
            <a:r>
              <a:rPr lang="en-US" sz="2000" dirty="0" smtClean="0">
                <a:latin typeface="Arial" pitchFamily="34" charset="0"/>
                <a:cs typeface="Arial" pitchFamily="34" charset="0"/>
              </a:rPr>
              <a:t>Project </a:t>
            </a:r>
            <a:r>
              <a:rPr lang="en-US" sz="2000" dirty="0">
                <a:latin typeface="Arial" pitchFamily="34" charset="0"/>
                <a:cs typeface="Arial" pitchFamily="34" charset="0"/>
              </a:rPr>
              <a:t>Manager during the course of the grant award, the grantee shall notify CEDAC in writing, 30 calendar days prior to the effective date of any such </a:t>
            </a:r>
            <a:r>
              <a:rPr lang="en-US" sz="2000" dirty="0" smtClean="0">
                <a:latin typeface="Arial" pitchFamily="34" charset="0"/>
                <a:cs typeface="Arial" pitchFamily="34" charset="0"/>
              </a:rPr>
              <a:t>change.</a:t>
            </a:r>
          </a:p>
          <a:p>
            <a:pPr marL="0" indent="0">
              <a:buNone/>
            </a:pPr>
            <a:endParaRPr lang="en-US" sz="20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pPr>
              <a:defRPr/>
            </a:pPr>
            <a:fld id="{55564E01-80E1-4963-8CDF-BB31E447BA51}" type="slidenum">
              <a:rPr lang="en-US" smtClean="0"/>
              <a:pPr>
                <a:defRPr/>
              </a:pPr>
              <a:t>23</a:t>
            </a:fld>
            <a:endParaRPr lang="en-US" dirty="0"/>
          </a:p>
        </p:txBody>
      </p:sp>
    </p:spTree>
    <p:extLst>
      <p:ext uri="{BB962C8B-B14F-4D97-AF65-F5344CB8AC3E}">
        <p14:creationId xmlns:p14="http://schemas.microsoft.com/office/powerpoint/2010/main" xmlns="" val="347044006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Total Development Costs (TDC)</a:t>
            </a:r>
            <a:endParaRPr lang="en-US" dirty="0"/>
          </a:p>
        </p:txBody>
      </p:sp>
      <p:sp>
        <p:nvSpPr>
          <p:cNvPr id="29699" name="Content Placeholder 2"/>
          <p:cNvSpPr>
            <a:spLocks noGrp="1"/>
          </p:cNvSpPr>
          <p:nvPr>
            <p:ph idx="1"/>
          </p:nvPr>
        </p:nvSpPr>
        <p:spPr>
          <a:xfrm>
            <a:off x="918377" y="1132114"/>
            <a:ext cx="7311224" cy="5586738"/>
          </a:xfrm>
        </p:spPr>
        <p:txBody>
          <a:bodyPr/>
          <a:lstStyle/>
          <a:p>
            <a:pPr marL="0" indent="0" hangingPunct="0">
              <a:buNone/>
            </a:pPr>
            <a:r>
              <a:rPr lang="en-US" sz="1400" dirty="0" smtClean="0">
                <a:latin typeface="Arial" pitchFamily="34" charset="0"/>
                <a:cs typeface="Arial" pitchFamily="34" charset="0"/>
              </a:rPr>
              <a:t>The </a:t>
            </a:r>
            <a:r>
              <a:rPr lang="en-US" sz="1400" dirty="0">
                <a:latin typeface="Arial" pitchFamily="34" charset="0"/>
                <a:cs typeface="Arial" pitchFamily="34" charset="0"/>
              </a:rPr>
              <a:t>Total Development Costs must include all hard and soft costs, including reasonable Developer fees. </a:t>
            </a:r>
          </a:p>
          <a:p>
            <a:pPr marL="0" indent="0" hangingPunct="0">
              <a:buNone/>
            </a:pPr>
            <a:r>
              <a:rPr lang="en-US" sz="1400" dirty="0" smtClean="0">
                <a:latin typeface="Arial" pitchFamily="34" charset="0"/>
                <a:cs typeface="Arial" pitchFamily="34" charset="0"/>
              </a:rPr>
              <a:t>Excessive </a:t>
            </a:r>
            <a:r>
              <a:rPr lang="en-US" sz="1400" dirty="0">
                <a:latin typeface="Arial" pitchFamily="34" charset="0"/>
                <a:cs typeface="Arial" pitchFamily="34" charset="0"/>
              </a:rPr>
              <a:t>development costs are not justified by an acquisition price greater than the appraised value of a property or by selecting a site that requires extensive reconfiguration to meet program needs. Developers are encouraged to select sites which will serve the needs of the large group and school age child care programs</a:t>
            </a:r>
            <a:r>
              <a:rPr lang="en-US" sz="1400" dirty="0" smtClean="0">
                <a:latin typeface="Arial" pitchFamily="34" charset="0"/>
                <a:cs typeface="Arial" pitchFamily="34" charset="0"/>
              </a:rPr>
              <a:t>.</a:t>
            </a:r>
          </a:p>
          <a:p>
            <a:pPr hangingPunct="0">
              <a:spcBef>
                <a:spcPts val="600"/>
              </a:spcBef>
              <a:buFont typeface="+mj-lt"/>
              <a:buAutoNum type="arabicPeriod"/>
            </a:pPr>
            <a:r>
              <a:rPr lang="en-US" sz="1200" u="sng" dirty="0" smtClean="0">
                <a:latin typeface="Arial" pitchFamily="34" charset="0"/>
                <a:cs typeface="Arial" pitchFamily="34" charset="0"/>
              </a:rPr>
              <a:t>Developer Fees: </a:t>
            </a:r>
            <a:r>
              <a:rPr lang="en-US" sz="1200" b="0" dirty="0" smtClean="0">
                <a:latin typeface="Arial" pitchFamily="34" charset="0"/>
                <a:cs typeface="Arial" pitchFamily="34" charset="0"/>
              </a:rPr>
              <a:t>The </a:t>
            </a:r>
            <a:r>
              <a:rPr lang="en-US" sz="1200" b="0" dirty="0">
                <a:latin typeface="Arial" pitchFamily="34" charset="0"/>
                <a:cs typeface="Arial" pitchFamily="34" charset="0"/>
              </a:rPr>
              <a:t>Developer fee is restricted to no more than 5% of the total </a:t>
            </a:r>
            <a:r>
              <a:rPr lang="en-US" sz="1200" b="0" dirty="0" smtClean="0">
                <a:latin typeface="Arial" pitchFamily="34" charset="0"/>
                <a:cs typeface="Arial" pitchFamily="34" charset="0"/>
              </a:rPr>
              <a:t>development cost.</a:t>
            </a:r>
          </a:p>
          <a:p>
            <a:pPr hangingPunct="0">
              <a:spcBef>
                <a:spcPts val="600"/>
              </a:spcBef>
              <a:buFont typeface="+mj-lt"/>
              <a:buAutoNum type="arabicPeriod"/>
            </a:pPr>
            <a:r>
              <a:rPr lang="en-US" sz="1200" u="sng" dirty="0" smtClean="0">
                <a:latin typeface="Arial" pitchFamily="34" charset="0"/>
                <a:cs typeface="Arial" pitchFamily="34" charset="0"/>
              </a:rPr>
              <a:t>Development </a:t>
            </a:r>
            <a:r>
              <a:rPr lang="en-US" sz="1200" u="sng" dirty="0">
                <a:latin typeface="Arial" pitchFamily="34" charset="0"/>
                <a:cs typeface="Arial" pitchFamily="34" charset="0"/>
              </a:rPr>
              <a:t>Services Procurement </a:t>
            </a:r>
            <a:endParaRPr lang="en-US" sz="1200" dirty="0">
              <a:latin typeface="Arial" pitchFamily="34" charset="0"/>
              <a:cs typeface="Arial" pitchFamily="34" charset="0"/>
            </a:endParaRPr>
          </a:p>
          <a:p>
            <a:pPr lvl="1">
              <a:buSzPct val="125000"/>
              <a:buFont typeface="Arial" pitchFamily="34" charset="0"/>
              <a:buChar char="•"/>
            </a:pPr>
            <a:r>
              <a:rPr lang="en-US" sz="1200" dirty="0">
                <a:latin typeface="Arial" pitchFamily="34" charset="0"/>
                <a:cs typeface="Arial" pitchFamily="34" charset="0"/>
              </a:rPr>
              <a:t>In procuring and contracting for all development services including, but not limited to architectural, engineering, legal, development consulting, and construction, applicants must demonstrate sound business practices and fiduciary responsibility which gain the benefits of the competitive market and achieve a fair value.  EEC and CEDAC reserve the right to require any applicant to conduct a formal bid process, including at least three competitive bids obtained in a free, fair and open process for any development related service.  </a:t>
            </a:r>
            <a:endParaRPr lang="en-US" sz="1200" dirty="0" smtClean="0">
              <a:latin typeface="Arial" pitchFamily="34" charset="0"/>
              <a:cs typeface="Arial" pitchFamily="34" charset="0"/>
            </a:endParaRPr>
          </a:p>
          <a:p>
            <a:pPr lvl="1">
              <a:buSzPct val="125000"/>
              <a:buFont typeface="Arial" pitchFamily="34" charset="0"/>
              <a:buChar char="•"/>
            </a:pPr>
            <a:r>
              <a:rPr lang="en-US" sz="1200" dirty="0" smtClean="0">
                <a:latin typeface="Arial" pitchFamily="34" charset="0"/>
                <a:cs typeface="Arial" pitchFamily="34" charset="0"/>
              </a:rPr>
              <a:t>Construction </a:t>
            </a:r>
            <a:r>
              <a:rPr lang="en-US" sz="1200" dirty="0">
                <a:latin typeface="Arial" pitchFamily="34" charset="0"/>
                <a:cs typeface="Arial" pitchFamily="34" charset="0"/>
              </a:rPr>
              <a:t>service bids are based on plans and specifications of sufficient detail so that an accurate fixed price can be obtained.</a:t>
            </a:r>
          </a:p>
          <a:p>
            <a:pPr lvl="1">
              <a:buSzPct val="125000"/>
              <a:buFont typeface="Arial" pitchFamily="34" charset="0"/>
              <a:buChar char="•"/>
            </a:pPr>
            <a:r>
              <a:rPr lang="en-US" sz="1200" dirty="0">
                <a:latin typeface="Arial" pitchFamily="34" charset="0"/>
                <a:cs typeface="Arial" pitchFamily="34" charset="0"/>
              </a:rPr>
              <a:t>Transactions are “at </a:t>
            </a:r>
            <a:r>
              <a:rPr lang="en-US" sz="1200" dirty="0" smtClean="0">
                <a:latin typeface="Arial" pitchFamily="34" charset="0"/>
                <a:cs typeface="Arial" pitchFamily="34" charset="0"/>
              </a:rPr>
              <a:t>arm's-length</a:t>
            </a:r>
            <a:r>
              <a:rPr lang="en-US" sz="1200" dirty="0">
                <a:latin typeface="Arial" pitchFamily="34" charset="0"/>
                <a:cs typeface="Arial" pitchFamily="34" charset="0"/>
              </a:rPr>
              <a:t>”. </a:t>
            </a:r>
          </a:p>
          <a:p>
            <a:pPr lvl="1">
              <a:buSzPct val="125000"/>
              <a:buFont typeface="Arial" pitchFamily="34" charset="0"/>
              <a:buChar char="•"/>
            </a:pPr>
            <a:r>
              <a:rPr lang="en-US" sz="1200" dirty="0">
                <a:latin typeface="Arial" pitchFamily="34" charset="0"/>
                <a:cs typeface="Arial" pitchFamily="34" charset="0"/>
              </a:rPr>
              <a:t>Contracted prices are within standard market parameters.  EEC and CEDAC reserve the right to require re-bidding of high cost projects, with costs in excess of 10% of comparable market situations.</a:t>
            </a:r>
          </a:p>
          <a:p>
            <a:pPr lvl="1">
              <a:buSzPct val="125000"/>
              <a:buFont typeface="Arial" pitchFamily="34" charset="0"/>
              <a:buChar char="•"/>
            </a:pPr>
            <a:r>
              <a:rPr lang="en-US" sz="1200" dirty="0">
                <a:latin typeface="Arial" pitchFamily="34" charset="0"/>
                <a:cs typeface="Arial" pitchFamily="34" charset="0"/>
              </a:rPr>
              <a:t>Proposed contactor must have an acceptable record of performing similar projects in the past and must maintain all required licenses, permits and certifications. </a:t>
            </a:r>
          </a:p>
          <a:p>
            <a:pPr lvl="1">
              <a:buSzPct val="125000"/>
              <a:buFont typeface="Arial" pitchFamily="34" charset="0"/>
              <a:buChar char="•"/>
            </a:pPr>
            <a:r>
              <a:rPr lang="en-US" sz="1200" dirty="0">
                <a:latin typeface="Arial" pitchFamily="34" charset="0"/>
                <a:cs typeface="Arial" pitchFamily="34" charset="0"/>
              </a:rPr>
              <a:t>The bid process shall include effective outreach to minority-owned and women-owned </a:t>
            </a:r>
            <a:r>
              <a:rPr lang="en-US" sz="1200" dirty="0" smtClean="0">
                <a:latin typeface="Arial" pitchFamily="34" charset="0"/>
                <a:cs typeface="Arial" pitchFamily="34" charset="0"/>
              </a:rPr>
              <a:t>businesses</a:t>
            </a:r>
            <a:r>
              <a:rPr lang="en-US" sz="1200" dirty="0">
                <a:latin typeface="Arial" pitchFamily="34" charset="0"/>
                <a:cs typeface="Arial" pitchFamily="34" charset="0"/>
              </a:rPr>
              <a:t>.</a:t>
            </a:r>
            <a:endParaRPr lang="en-US" sz="2000" dirty="0" smtClean="0">
              <a:latin typeface="Arial" pitchFamily="34" charset="0"/>
              <a:cs typeface="Arial" pitchFamily="34" charset="0"/>
            </a:endParaRPr>
          </a:p>
          <a:p>
            <a:pPr marL="0" indent="0">
              <a:buNone/>
            </a:pPr>
            <a:endParaRPr lang="en-US" sz="20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pPr>
              <a:defRPr/>
            </a:pPr>
            <a:fld id="{8F7561D9-C416-4C7D-B422-E38772C32467}" type="slidenum">
              <a:rPr lang="en-US" smtClean="0"/>
              <a:pPr>
                <a:defRPr/>
              </a:pPr>
              <a:t>24</a:t>
            </a:fld>
            <a:endParaRPr lang="en-US" dirty="0"/>
          </a:p>
        </p:txBody>
      </p:sp>
    </p:spTree>
    <p:extLst>
      <p:ext uri="{BB962C8B-B14F-4D97-AF65-F5344CB8AC3E}">
        <p14:creationId xmlns:p14="http://schemas.microsoft.com/office/powerpoint/2010/main" xmlns="" val="11789451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Rehabilitation/Construction Standards</a:t>
            </a:r>
          </a:p>
        </p:txBody>
      </p:sp>
      <p:sp>
        <p:nvSpPr>
          <p:cNvPr id="3" name="Content Placeholder 2"/>
          <p:cNvSpPr>
            <a:spLocks noGrp="1"/>
          </p:cNvSpPr>
          <p:nvPr>
            <p:ph idx="1"/>
          </p:nvPr>
        </p:nvSpPr>
        <p:spPr>
          <a:xfrm>
            <a:off x="457200" y="1081378"/>
            <a:ext cx="8382000" cy="5044786"/>
          </a:xfrm>
        </p:spPr>
        <p:txBody>
          <a:bodyPr/>
          <a:lstStyle/>
          <a:p>
            <a:pPr marL="0" indent="0">
              <a:spcBef>
                <a:spcPts val="1200"/>
              </a:spcBef>
              <a:buNone/>
            </a:pPr>
            <a:r>
              <a:rPr lang="en-US" sz="1800" dirty="0">
                <a:latin typeface="Arial" pitchFamily="34" charset="0"/>
                <a:cs typeface="Arial" pitchFamily="34" charset="0"/>
              </a:rPr>
              <a:t>Eligible Projects must be designed to meet the needs of the children served by the Eligible Facility and the physical facility requirements set forth in 606 CMR 7.00 </a:t>
            </a:r>
            <a:r>
              <a:rPr lang="en-US" sz="1800" i="1" dirty="0">
                <a:latin typeface="Arial" pitchFamily="34" charset="0"/>
                <a:cs typeface="Arial" pitchFamily="34" charset="0"/>
              </a:rPr>
              <a:t>et seq</a:t>
            </a:r>
            <a:r>
              <a:rPr lang="en-US" sz="1800" dirty="0">
                <a:latin typeface="Arial" pitchFamily="34" charset="0"/>
                <a:cs typeface="Arial" pitchFamily="34" charset="0"/>
              </a:rPr>
              <a:t> and the QRIS Physical Environment criteria. </a:t>
            </a:r>
            <a:endParaRPr lang="en-US" sz="1800" dirty="0" smtClean="0">
              <a:latin typeface="Arial" pitchFamily="34" charset="0"/>
              <a:cs typeface="Arial" pitchFamily="34" charset="0"/>
            </a:endParaRPr>
          </a:p>
          <a:p>
            <a:pPr marL="0" indent="0">
              <a:spcBef>
                <a:spcPts val="1200"/>
              </a:spcBef>
              <a:buNone/>
            </a:pPr>
            <a:r>
              <a:rPr lang="en-US" sz="1800" dirty="0">
                <a:latin typeface="Arial" pitchFamily="34" charset="0"/>
                <a:cs typeface="Arial" pitchFamily="34" charset="0"/>
              </a:rPr>
              <a:t>D</a:t>
            </a:r>
            <a:r>
              <a:rPr lang="en-US" sz="1800" dirty="0" smtClean="0">
                <a:latin typeface="Arial" pitchFamily="34" charset="0"/>
                <a:cs typeface="Arial" pitchFamily="34" charset="0"/>
              </a:rPr>
              <a:t>esign </a:t>
            </a:r>
            <a:r>
              <a:rPr lang="en-US" sz="1800" dirty="0">
                <a:latin typeface="Arial" pitchFamily="34" charset="0"/>
                <a:cs typeface="Arial" pitchFamily="34" charset="0"/>
              </a:rPr>
              <a:t>a project that can be readily maintained for its full use throughout the 25-year minimum term for owned facilities and 15-year minimum term for leased facilities of the grant.  </a:t>
            </a:r>
          </a:p>
          <a:p>
            <a:pPr>
              <a:buSzPct val="125000"/>
            </a:pPr>
            <a:r>
              <a:rPr lang="en-US" sz="1600" b="0" dirty="0" smtClean="0">
                <a:latin typeface="Arial" pitchFamily="34" charset="0"/>
                <a:cs typeface="Arial" pitchFamily="34" charset="0"/>
              </a:rPr>
              <a:t>Engage highly qualified architects, engineers and contractors experienced in child care design for the appropriate age groups.</a:t>
            </a:r>
          </a:p>
          <a:p>
            <a:pPr>
              <a:spcBef>
                <a:spcPts val="1200"/>
              </a:spcBef>
              <a:buSzPct val="125000"/>
            </a:pPr>
            <a:r>
              <a:rPr lang="en-US" sz="1600" b="0" dirty="0" smtClean="0">
                <a:latin typeface="Arial" pitchFamily="34" charset="0"/>
                <a:cs typeface="Arial" pitchFamily="34" charset="0"/>
              </a:rPr>
              <a:t>Emphasize the importance of adhering to all safety, accessibility, environmental, historical, building code and other regulations.</a:t>
            </a:r>
          </a:p>
          <a:p>
            <a:pPr>
              <a:spcBef>
                <a:spcPts val="1200"/>
              </a:spcBef>
              <a:buSzPct val="125000"/>
            </a:pPr>
            <a:r>
              <a:rPr lang="en-US" sz="1600" b="0" dirty="0" smtClean="0">
                <a:latin typeface="Arial" pitchFamily="34" charset="0"/>
                <a:cs typeface="Arial" pitchFamily="34" charset="0"/>
              </a:rPr>
              <a:t>Emphasize the importance of a high quality durable project – do not assume that EEOST or other funding will be available in the future.</a:t>
            </a:r>
            <a:endParaRPr lang="en-US" sz="1600" b="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8D7F8852-6724-41B0-A86E-72CDA7A1E014}" type="slidenum">
              <a:rPr lang="en-US" smtClean="0"/>
              <a:pPr/>
              <a:t>25</a:t>
            </a:fld>
            <a:endParaRPr lang="en-US" dirty="0"/>
          </a:p>
        </p:txBody>
      </p:sp>
    </p:spTree>
    <p:extLst>
      <p:ext uri="{BB962C8B-B14F-4D97-AF65-F5344CB8AC3E}">
        <p14:creationId xmlns:p14="http://schemas.microsoft.com/office/powerpoint/2010/main" xmlns="" val="38577109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Application</a:t>
            </a:r>
            <a:endParaRPr lang="en-US" dirty="0"/>
          </a:p>
        </p:txBody>
      </p:sp>
      <p:sp>
        <p:nvSpPr>
          <p:cNvPr id="3" name="Content Placeholder 2"/>
          <p:cNvSpPr>
            <a:spLocks noGrp="1"/>
          </p:cNvSpPr>
          <p:nvPr>
            <p:ph idx="1"/>
          </p:nvPr>
        </p:nvSpPr>
        <p:spPr>
          <a:xfrm>
            <a:off x="481054" y="1134532"/>
            <a:ext cx="8382000" cy="5608173"/>
          </a:xfrm>
        </p:spPr>
        <p:txBody>
          <a:bodyPr/>
          <a:lstStyle/>
          <a:p>
            <a:pPr marL="0" indent="0">
              <a:buNone/>
            </a:pPr>
            <a:r>
              <a:rPr lang="en-US" sz="1400" dirty="0" smtClean="0">
                <a:latin typeface="Arial" panose="020B0604020202020204" pitchFamily="34" charset="0"/>
                <a:cs typeface="Arial" pitchFamily="34" charset="0"/>
              </a:rPr>
              <a:t>Following the review of submitted Pre-Applications, EEC will invite qualified applicants to submit a full application. EEC will send the Application to those found qualified on or around December 7, 2016.</a:t>
            </a:r>
            <a:br>
              <a:rPr lang="en-US" sz="1400" dirty="0" smtClean="0">
                <a:latin typeface="Arial" panose="020B0604020202020204" pitchFamily="34" charset="0"/>
                <a:cs typeface="Arial" pitchFamily="34" charset="0"/>
              </a:rPr>
            </a:br>
            <a:endParaRPr lang="en-US" sz="1400" b="0" u="sng" dirty="0" smtClean="0">
              <a:latin typeface="Arial" pitchFamily="34" charset="0"/>
              <a:cs typeface="Arial" pitchFamily="34" charset="0"/>
            </a:endParaRPr>
          </a:p>
          <a:p>
            <a:pPr marL="171450" lvl="3" indent="-171450">
              <a:spcBef>
                <a:spcPts val="0"/>
              </a:spcBef>
              <a:buSzPct val="125000"/>
              <a:buFont typeface="Arial" pitchFamily="34" charset="0"/>
              <a:buChar char="•"/>
            </a:pPr>
            <a:r>
              <a:rPr lang="en-US" sz="1400" b="1" dirty="0" smtClean="0">
                <a:latin typeface="Arial" pitchFamily="34" charset="0"/>
                <a:cs typeface="Arial" pitchFamily="34" charset="0"/>
              </a:rPr>
              <a:t>Grant </a:t>
            </a:r>
            <a:r>
              <a:rPr lang="en-US" sz="1400" b="1" dirty="0">
                <a:latin typeface="Arial" pitchFamily="34" charset="0"/>
                <a:cs typeface="Arial" pitchFamily="34" charset="0"/>
              </a:rPr>
              <a:t>Application Due Date:  </a:t>
            </a:r>
            <a:r>
              <a:rPr lang="en-US" sz="1400" b="1" dirty="0" smtClean="0">
                <a:latin typeface="Arial" pitchFamily="34" charset="0"/>
                <a:cs typeface="Arial" pitchFamily="34" charset="0"/>
              </a:rPr>
              <a:t>January 19, 2017 4:00 </a:t>
            </a:r>
            <a:r>
              <a:rPr lang="en-US" sz="1400" b="1" dirty="0">
                <a:latin typeface="Arial" pitchFamily="34" charset="0"/>
                <a:cs typeface="Arial" pitchFamily="34" charset="0"/>
              </a:rPr>
              <a:t>PM </a:t>
            </a:r>
            <a:endParaRPr lang="en-US" sz="1400" b="1" dirty="0" smtClean="0">
              <a:latin typeface="Arial" pitchFamily="34" charset="0"/>
              <a:cs typeface="Arial" pitchFamily="34" charset="0"/>
            </a:endParaRPr>
          </a:p>
          <a:p>
            <a:pPr lvl="3">
              <a:spcBef>
                <a:spcPts val="0"/>
              </a:spcBef>
              <a:buFont typeface="+mj-lt"/>
              <a:buAutoNum type="arabicPeriod"/>
              <a:defRPr/>
            </a:pPr>
            <a:r>
              <a:rPr lang="en-US" sz="1200" dirty="0" smtClean="0">
                <a:latin typeface="Arial" pitchFamily="34" charset="0"/>
                <a:cs typeface="Arial" pitchFamily="34" charset="0"/>
              </a:rPr>
              <a:t>Answer </a:t>
            </a:r>
            <a:r>
              <a:rPr lang="en-US" sz="1200" dirty="0">
                <a:latin typeface="Arial" pitchFamily="34" charset="0"/>
                <a:cs typeface="Arial" pitchFamily="34" charset="0"/>
              </a:rPr>
              <a:t>all questions as completely, incomplete applications will not be considered. </a:t>
            </a:r>
          </a:p>
          <a:p>
            <a:pPr lvl="3">
              <a:spcBef>
                <a:spcPts val="0"/>
              </a:spcBef>
              <a:buFont typeface="+mj-lt"/>
              <a:buAutoNum type="arabicPeriod"/>
              <a:defRPr/>
            </a:pPr>
            <a:r>
              <a:rPr lang="en-US" sz="1200" dirty="0" smtClean="0">
                <a:latin typeface="Arial" pitchFamily="34" charset="0"/>
                <a:cs typeface="Arial" pitchFamily="34" charset="0"/>
              </a:rPr>
              <a:t>Review </a:t>
            </a:r>
            <a:r>
              <a:rPr lang="en-US" sz="1200" dirty="0">
                <a:latin typeface="Arial" pitchFamily="34" charset="0"/>
                <a:cs typeface="Arial" pitchFamily="34" charset="0"/>
              </a:rPr>
              <a:t>the EEOST Application Checklist.</a:t>
            </a:r>
          </a:p>
          <a:p>
            <a:pPr lvl="3">
              <a:spcBef>
                <a:spcPts val="0"/>
              </a:spcBef>
              <a:buFont typeface="+mj-lt"/>
              <a:buAutoNum type="arabicPeriod"/>
              <a:defRPr/>
            </a:pPr>
            <a:r>
              <a:rPr lang="en-US" sz="1200" dirty="0" smtClean="0">
                <a:latin typeface="Arial" pitchFamily="34" charset="0"/>
                <a:cs typeface="Arial" pitchFamily="34" charset="0"/>
              </a:rPr>
              <a:t>Questions by qualified applicants after receipt of full application materials are </a:t>
            </a:r>
            <a:r>
              <a:rPr lang="en-US" sz="1200" dirty="0">
                <a:latin typeface="Arial" pitchFamily="34" charset="0"/>
                <a:cs typeface="Arial" pitchFamily="34" charset="0"/>
              </a:rPr>
              <a:t>to be sent by e-mail to </a:t>
            </a:r>
            <a:r>
              <a:rPr lang="en-US" sz="1200" dirty="0">
                <a:latin typeface="Arial" pitchFamily="34" charset="0"/>
                <a:cs typeface="Arial" pitchFamily="34" charset="0"/>
                <a:hlinkClick r:id="rId2"/>
              </a:rPr>
              <a:t>eec.eeost@massmail.state.ma.us </a:t>
            </a:r>
            <a:r>
              <a:rPr lang="en-US" sz="1200" dirty="0" smtClean="0">
                <a:latin typeface="Arial" pitchFamily="34" charset="0"/>
                <a:cs typeface="Arial" pitchFamily="34" charset="0"/>
              </a:rPr>
              <a:t>by December 22, 2016 at </a:t>
            </a:r>
            <a:r>
              <a:rPr lang="en-US" sz="1200" dirty="0">
                <a:latin typeface="Arial" pitchFamily="34" charset="0"/>
                <a:cs typeface="Arial" pitchFamily="34" charset="0"/>
              </a:rPr>
              <a:t>4:00 PM. </a:t>
            </a:r>
          </a:p>
          <a:p>
            <a:pPr lvl="3">
              <a:spcBef>
                <a:spcPts val="0"/>
              </a:spcBef>
              <a:buFont typeface="+mj-lt"/>
              <a:buAutoNum type="arabicPeriod"/>
              <a:defRPr/>
            </a:pPr>
            <a:r>
              <a:rPr lang="en-US" sz="1200" dirty="0" smtClean="0">
                <a:latin typeface="Arial" pitchFamily="34" charset="0"/>
                <a:cs typeface="Arial" pitchFamily="34" charset="0"/>
              </a:rPr>
              <a:t>EEC </a:t>
            </a:r>
            <a:r>
              <a:rPr lang="en-US" sz="1200" dirty="0">
                <a:latin typeface="Arial" pitchFamily="34" charset="0"/>
                <a:cs typeface="Arial" pitchFamily="34" charset="0"/>
              </a:rPr>
              <a:t>expects to post responses to written questions on or around </a:t>
            </a:r>
            <a:r>
              <a:rPr lang="en-US" sz="1200" dirty="0" smtClean="0">
                <a:latin typeface="Arial" pitchFamily="34" charset="0"/>
                <a:cs typeface="Arial" pitchFamily="34" charset="0"/>
              </a:rPr>
              <a:t>January 10, 2017. </a:t>
            </a:r>
          </a:p>
          <a:p>
            <a:pPr lvl="3">
              <a:spcBef>
                <a:spcPts val="0"/>
              </a:spcBef>
              <a:buFont typeface="+mj-lt"/>
              <a:buAutoNum type="arabicPeriod"/>
              <a:defRPr/>
            </a:pPr>
            <a:r>
              <a:rPr lang="en-US" sz="1200" dirty="0" smtClean="0">
                <a:latin typeface="Arial" pitchFamily="34" charset="0"/>
                <a:cs typeface="Arial" pitchFamily="34" charset="0"/>
              </a:rPr>
              <a:t>Submit 4 copies to EEC.</a:t>
            </a:r>
            <a:endParaRPr lang="en-US" sz="1200" dirty="0">
              <a:latin typeface="Arial" pitchFamily="34" charset="0"/>
              <a:cs typeface="Arial" pitchFamily="34" charset="0"/>
            </a:endParaRPr>
          </a:p>
          <a:p>
            <a:pPr lvl="3">
              <a:spcBef>
                <a:spcPts val="0"/>
              </a:spcBef>
              <a:buFont typeface="+mj-lt"/>
              <a:buAutoNum type="arabicPeriod"/>
              <a:defRPr/>
            </a:pPr>
            <a:r>
              <a:rPr lang="en-US" sz="1200" dirty="0" smtClean="0">
                <a:latin typeface="Arial" pitchFamily="34" charset="0"/>
                <a:cs typeface="Arial" pitchFamily="34" charset="0"/>
              </a:rPr>
              <a:t>Applications </a:t>
            </a:r>
            <a:r>
              <a:rPr lang="en-US" sz="1200" dirty="0">
                <a:latin typeface="Arial" pitchFamily="34" charset="0"/>
                <a:cs typeface="Arial" pitchFamily="34" charset="0"/>
              </a:rPr>
              <a:t>received after the deadline will not be considered.</a:t>
            </a:r>
          </a:p>
          <a:p>
            <a:pPr marL="0" indent="0">
              <a:spcBef>
                <a:spcPts val="0"/>
              </a:spcBef>
              <a:buNone/>
            </a:pPr>
            <a:endParaRPr lang="en-US" sz="1200" u="sng" dirty="0" smtClean="0">
              <a:latin typeface="Arial" panose="020B0604020202020204" pitchFamily="34" charset="0"/>
              <a:cs typeface="Arial" panose="020B0604020202020204" pitchFamily="34" charset="0"/>
            </a:endParaRPr>
          </a:p>
          <a:p>
            <a:pPr hangingPunct="0">
              <a:spcBef>
                <a:spcPts val="600"/>
              </a:spcBef>
              <a:buSzPct val="125000"/>
              <a:buFont typeface="Arial" pitchFamily="34" charset="0"/>
              <a:buChar char="•"/>
            </a:pPr>
            <a:r>
              <a:rPr lang="en-US" sz="1400" b="0" dirty="0">
                <a:latin typeface="Arial" pitchFamily="34" charset="0"/>
                <a:cs typeface="Arial" pitchFamily="34" charset="0"/>
              </a:rPr>
              <a:t>CEDAC </a:t>
            </a:r>
            <a:r>
              <a:rPr lang="en-US" sz="1400" b="0" dirty="0" smtClean="0">
                <a:latin typeface="Arial" pitchFamily="34" charset="0"/>
                <a:cs typeface="Arial" pitchFamily="34" charset="0"/>
              </a:rPr>
              <a:t>will </a:t>
            </a:r>
            <a:r>
              <a:rPr lang="en-US" sz="1400" b="0" dirty="0">
                <a:latin typeface="Arial" pitchFamily="34" charset="0"/>
                <a:cs typeface="Arial" pitchFamily="34" charset="0"/>
              </a:rPr>
              <a:t>review each eligible grant application, providing an analysis, project summary and recommendation to EEC. In its review, CEDAC shall include a detailed summary of the proposed project, how the project qualifies as an Eligible Facility and Eligible Project, and the total project cost.  </a:t>
            </a:r>
          </a:p>
          <a:p>
            <a:pPr marL="685800" lvl="1" indent="-228600" hangingPunct="0">
              <a:spcBef>
                <a:spcPts val="600"/>
              </a:spcBef>
              <a:buSzPct val="125000"/>
              <a:buFont typeface="Wingdings" pitchFamily="2" charset="2"/>
              <a:buChar char="§"/>
            </a:pPr>
            <a:r>
              <a:rPr lang="en-US" sz="1200" dirty="0">
                <a:latin typeface="Arial" pitchFamily="34" charset="0"/>
                <a:cs typeface="Arial" pitchFamily="34" charset="0"/>
              </a:rPr>
              <a:t>This analysis will include but will not be limited to each applicant’s capacity. Readiness to undertake a capital project and the feasibility of the proposed project</a:t>
            </a:r>
            <a:r>
              <a:rPr lang="en-US" sz="1400" dirty="0" smtClean="0">
                <a:latin typeface="Arial" pitchFamily="34" charset="0"/>
                <a:cs typeface="Arial" pitchFamily="34" charset="0"/>
              </a:rPr>
              <a:t>.</a:t>
            </a:r>
            <a:br>
              <a:rPr lang="en-US" sz="1400" dirty="0" smtClean="0">
                <a:latin typeface="Arial" pitchFamily="34" charset="0"/>
                <a:cs typeface="Arial" pitchFamily="34" charset="0"/>
              </a:rPr>
            </a:br>
            <a:endParaRPr lang="en-US" sz="1400" dirty="0">
              <a:latin typeface="Arial" pitchFamily="34" charset="0"/>
              <a:cs typeface="Arial" pitchFamily="34" charset="0"/>
            </a:endParaRPr>
          </a:p>
          <a:p>
            <a:pPr hangingPunct="0">
              <a:spcBef>
                <a:spcPts val="600"/>
              </a:spcBef>
              <a:buSzPct val="125000"/>
              <a:buFont typeface="Arial" pitchFamily="34" charset="0"/>
              <a:buChar char="•"/>
            </a:pPr>
            <a:r>
              <a:rPr lang="en-US" sz="1400" b="0" dirty="0">
                <a:latin typeface="Arial" pitchFamily="34" charset="0"/>
                <a:cs typeface="Arial" pitchFamily="34" charset="0"/>
              </a:rPr>
              <a:t>CEDAC will also conduct a site visit. No additional or missing information can be provided during the site visit or at any time by the applicant. The site visit is purely for CEDAC to view the physical facility as part of the evaluation</a:t>
            </a:r>
            <a:r>
              <a:rPr lang="en-US" sz="1400" b="0" dirty="0" smtClean="0">
                <a:latin typeface="Arial" pitchFamily="34" charset="0"/>
                <a:cs typeface="Arial" pitchFamily="34" charset="0"/>
              </a:rPr>
              <a:t>.</a:t>
            </a:r>
            <a:endParaRPr lang="en-US" sz="1200" u="sng" dirty="0">
              <a:latin typeface="Arial" panose="020B0604020202020204" pitchFamily="34" charset="0"/>
              <a:cs typeface="Arial" panose="020B0604020202020204" pitchFamily="34" charset="0"/>
            </a:endParaRPr>
          </a:p>
          <a:p>
            <a:pPr marL="0" indent="0">
              <a:spcBef>
                <a:spcPts val="0"/>
              </a:spcBef>
              <a:buNone/>
            </a:pPr>
            <a:endParaRPr lang="en-US" sz="1200" u="sng" dirty="0" smtClean="0">
              <a:latin typeface="Arial" panose="020B0604020202020204" pitchFamily="34" charset="0"/>
              <a:cs typeface="Arial" panose="020B0604020202020204" pitchFamily="34" charset="0"/>
            </a:endParaRPr>
          </a:p>
          <a:p>
            <a:pPr marL="0" indent="0">
              <a:spcBef>
                <a:spcPts val="0"/>
              </a:spcBef>
              <a:buNone/>
            </a:pPr>
            <a:r>
              <a:rPr lang="en-US" sz="1400" dirty="0" smtClean="0">
                <a:latin typeface="Arial" panose="020B0604020202020204" pitchFamily="34" charset="0"/>
                <a:cs typeface="Arial" panose="020B0604020202020204" pitchFamily="34" charset="0"/>
              </a:rPr>
              <a:t>Please </a:t>
            </a:r>
            <a:r>
              <a:rPr lang="en-US" sz="1400" dirty="0">
                <a:latin typeface="Arial" panose="020B0604020202020204" pitchFamily="34" charset="0"/>
                <a:cs typeface="Arial" panose="020B0604020202020204" pitchFamily="34" charset="0"/>
              </a:rPr>
              <a:t>do not contact </a:t>
            </a:r>
            <a:r>
              <a:rPr lang="en-US" sz="1400" dirty="0" smtClean="0">
                <a:latin typeface="Arial" panose="020B0604020202020204" pitchFamily="34" charset="0"/>
                <a:cs typeface="Arial" panose="020B0604020202020204" pitchFamily="34" charset="0"/>
              </a:rPr>
              <a:t>CEDAC/CIF or EEC about the specifics of your </a:t>
            </a:r>
            <a:r>
              <a:rPr lang="en-US" sz="1400" dirty="0">
                <a:latin typeface="Arial" panose="020B0604020202020204" pitchFamily="34" charset="0"/>
                <a:cs typeface="Arial" panose="020B0604020202020204" pitchFamily="34" charset="0"/>
              </a:rPr>
              <a:t>proposed project. Phone calls, emails, or other communications initiated by applicants with </a:t>
            </a:r>
            <a:r>
              <a:rPr lang="en-US" sz="1400" dirty="0" smtClean="0">
                <a:latin typeface="Arial" panose="020B0604020202020204" pitchFamily="34" charset="0"/>
                <a:cs typeface="Arial" panose="020B0604020202020204" pitchFamily="34" charset="0"/>
              </a:rPr>
              <a:t>CEDAC/CIF or </a:t>
            </a:r>
            <a:r>
              <a:rPr lang="en-US" sz="1400" dirty="0">
                <a:latin typeface="Arial" panose="020B0604020202020204" pitchFamily="34" charset="0"/>
                <a:cs typeface="Arial" panose="020B0604020202020204" pitchFamily="34" charset="0"/>
              </a:rPr>
              <a:t>EEC are </a:t>
            </a:r>
            <a:r>
              <a:rPr lang="en-US" sz="1400" dirty="0" smtClean="0">
                <a:latin typeface="Arial" panose="020B0604020202020204" pitchFamily="34" charset="0"/>
                <a:cs typeface="Arial" panose="020B0604020202020204" pitchFamily="34" charset="0"/>
              </a:rPr>
              <a:t>prohibited.</a:t>
            </a:r>
          </a:p>
          <a:p>
            <a:pPr marL="0" indent="0">
              <a:spcBef>
                <a:spcPts val="0"/>
              </a:spcBef>
              <a:buNone/>
            </a:pPr>
            <a:endParaRPr lang="en-US" sz="1200" b="0" dirty="0">
              <a:latin typeface="Arial" pitchFamily="34" charset="0"/>
              <a:cs typeface="Arial" pitchFamily="34" charset="0"/>
            </a:endParaRPr>
          </a:p>
          <a:p>
            <a:pPr marL="0" indent="0">
              <a:spcBef>
                <a:spcPts val="0"/>
              </a:spcBef>
              <a:buNone/>
            </a:pPr>
            <a:r>
              <a:rPr lang="en-US" sz="1200" b="0" dirty="0" smtClean="0">
                <a:latin typeface="Arial" pitchFamily="34" charset="0"/>
                <a:cs typeface="Arial" pitchFamily="34" charset="0"/>
              </a:rPr>
              <a:t>.</a:t>
            </a:r>
            <a:endParaRPr lang="en-US" sz="1200" b="0" dirty="0">
              <a:latin typeface="Arial" pitchFamily="34" charset="0"/>
              <a:cs typeface="Arial" pitchFamily="34" charset="0"/>
            </a:endParaRPr>
          </a:p>
          <a:p>
            <a:pPr marL="342900" lvl="1" indent="0">
              <a:buNone/>
            </a:pPr>
            <a:endParaRPr lang="en-US" sz="1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8D7F8852-6724-41B0-A86E-72CDA7A1E014}" type="slidenum">
              <a:rPr lang="en-US" smtClean="0"/>
              <a:pPr/>
              <a:t>26</a:t>
            </a:fld>
            <a:endParaRPr lang="en-US" dirty="0"/>
          </a:p>
        </p:txBody>
      </p:sp>
    </p:spTree>
    <p:extLst>
      <p:ext uri="{BB962C8B-B14F-4D97-AF65-F5344CB8AC3E}">
        <p14:creationId xmlns:p14="http://schemas.microsoft.com/office/powerpoint/2010/main" xmlns="" val="271887701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Grant Review Score Sheet</a:t>
            </a:r>
            <a:endParaRPr lang="en-US" dirty="0"/>
          </a:p>
        </p:txBody>
      </p:sp>
      <p:sp>
        <p:nvSpPr>
          <p:cNvPr id="3" name="Content Placeholder 2"/>
          <p:cNvSpPr>
            <a:spLocks noGrp="1"/>
          </p:cNvSpPr>
          <p:nvPr>
            <p:ph idx="1"/>
          </p:nvPr>
        </p:nvSpPr>
        <p:spPr>
          <a:xfrm>
            <a:off x="850348" y="1166928"/>
            <a:ext cx="7344355" cy="4535902"/>
          </a:xfrm>
        </p:spPr>
        <p:txBody>
          <a:bodyPr/>
          <a:lstStyle/>
          <a:p>
            <a:pPr marL="0" indent="0">
              <a:buNone/>
            </a:pPr>
            <a:r>
              <a:rPr lang="en-US" sz="1600" dirty="0"/>
              <a:t>Criteria	</a:t>
            </a:r>
            <a:r>
              <a:rPr lang="en-US" sz="1600" dirty="0" smtClean="0"/>
              <a:t>			Maximum </a:t>
            </a:r>
            <a:r>
              <a:rPr lang="en-US" sz="1600" dirty="0"/>
              <a:t>Points Available		</a:t>
            </a:r>
          </a:p>
          <a:p>
            <a:pPr marL="0" indent="0">
              <a:buNone/>
            </a:pPr>
            <a:r>
              <a:rPr lang="en-US" sz="1600" dirty="0"/>
              <a:t>1. Capital Project Readiness			</a:t>
            </a:r>
            <a:r>
              <a:rPr lang="en-US" sz="1600" dirty="0" smtClean="0"/>
              <a:t>20</a:t>
            </a:r>
            <a:endParaRPr lang="en-US" sz="1600" dirty="0"/>
          </a:p>
          <a:p>
            <a:pPr marL="0" indent="0">
              <a:buNone/>
            </a:pPr>
            <a:r>
              <a:rPr lang="en-US" sz="1600" dirty="0"/>
              <a:t>2. QRIS Progression &amp; Maintenance	</a:t>
            </a:r>
            <a:r>
              <a:rPr lang="en-US" sz="1600" dirty="0" smtClean="0"/>
              <a:t>	15</a:t>
            </a:r>
            <a:endParaRPr lang="en-US" sz="1600" dirty="0"/>
          </a:p>
          <a:p>
            <a:pPr marL="0" indent="0">
              <a:buNone/>
            </a:pPr>
            <a:r>
              <a:rPr lang="en-US" sz="1600" dirty="0"/>
              <a:t>3. Project </a:t>
            </a:r>
            <a:r>
              <a:rPr lang="en-US" sz="1600" dirty="0" smtClean="0"/>
              <a:t>Feasibility				15</a:t>
            </a:r>
            <a:endParaRPr lang="en-US" sz="1600" dirty="0"/>
          </a:p>
          <a:p>
            <a:pPr marL="0" indent="0">
              <a:buNone/>
            </a:pPr>
            <a:r>
              <a:rPr lang="en-US" sz="1600" dirty="0"/>
              <a:t>4. Site Consideration			</a:t>
            </a:r>
            <a:r>
              <a:rPr lang="en-US" sz="1600" dirty="0" smtClean="0"/>
              <a:t>	10</a:t>
            </a:r>
            <a:endParaRPr lang="en-US" sz="1600" dirty="0"/>
          </a:p>
          <a:p>
            <a:pPr marL="0" indent="0">
              <a:buNone/>
            </a:pPr>
            <a:r>
              <a:rPr lang="en-US" sz="1600" dirty="0"/>
              <a:t>5. Development Team &amp; </a:t>
            </a:r>
            <a:r>
              <a:rPr lang="en-US" sz="1600" dirty="0" smtClean="0"/>
              <a:t>Project Manager</a:t>
            </a:r>
            <a:r>
              <a:rPr lang="en-US" sz="1600" dirty="0"/>
              <a:t>	</a:t>
            </a:r>
            <a:r>
              <a:rPr lang="en-US" sz="1600" dirty="0" smtClean="0"/>
              <a:t>10</a:t>
            </a:r>
            <a:endParaRPr lang="en-US" sz="1600" dirty="0"/>
          </a:p>
          <a:p>
            <a:pPr marL="0" indent="0">
              <a:buNone/>
            </a:pPr>
            <a:r>
              <a:rPr lang="en-US" sz="1600" dirty="0"/>
              <a:t>6. Development Costs				</a:t>
            </a:r>
            <a:r>
              <a:rPr lang="en-US" sz="1600" dirty="0" smtClean="0"/>
              <a:t>10</a:t>
            </a:r>
            <a:endParaRPr lang="en-US" sz="1600" dirty="0"/>
          </a:p>
          <a:p>
            <a:pPr marL="0" indent="0">
              <a:buNone/>
            </a:pPr>
            <a:r>
              <a:rPr lang="en-US" sz="1600" dirty="0"/>
              <a:t>7. </a:t>
            </a:r>
            <a:r>
              <a:rPr lang="en-US" sz="1200" dirty="0" smtClean="0"/>
              <a:t>Expansion </a:t>
            </a:r>
            <a:r>
              <a:rPr lang="en-US" sz="1200" dirty="0"/>
              <a:t>of Affordable </a:t>
            </a:r>
            <a:r>
              <a:rPr lang="en-US" sz="1200" dirty="0" smtClean="0"/>
              <a:t>Slots That </a:t>
            </a:r>
            <a:r>
              <a:rPr lang="en-US" sz="1200" dirty="0"/>
              <a:t>A</a:t>
            </a:r>
            <a:r>
              <a:rPr lang="en-US" sz="1200" dirty="0" smtClean="0"/>
              <a:t>ddress </a:t>
            </a:r>
            <a:r>
              <a:rPr lang="en-US" sz="1200" dirty="0"/>
              <a:t>A</a:t>
            </a:r>
            <a:r>
              <a:rPr lang="en-US" sz="1200" dirty="0" smtClean="0"/>
              <a:t>ccess </a:t>
            </a:r>
            <a:r>
              <a:rPr lang="en-US" sz="1200" dirty="0"/>
              <a:t>I</a:t>
            </a:r>
            <a:r>
              <a:rPr lang="en-US" sz="1200" dirty="0" smtClean="0"/>
              <a:t>ssues</a:t>
            </a:r>
            <a:r>
              <a:rPr lang="en-US" sz="1600" dirty="0" smtClean="0"/>
              <a:t>	10</a:t>
            </a:r>
          </a:p>
          <a:p>
            <a:pPr marL="0" indent="0">
              <a:buNone/>
            </a:pPr>
            <a:r>
              <a:rPr lang="en-US" sz="1600" dirty="0" smtClean="0"/>
              <a:t>8. Preferences</a:t>
            </a:r>
            <a:r>
              <a:rPr lang="en-US" sz="1600" dirty="0"/>
              <a:t>					</a:t>
            </a:r>
            <a:r>
              <a:rPr lang="en-US" sz="1600" u="sng" dirty="0" smtClean="0"/>
              <a:t>10</a:t>
            </a:r>
            <a:endParaRPr lang="en-US" sz="1600" dirty="0"/>
          </a:p>
          <a:p>
            <a:pPr marL="0" indent="0">
              <a:buNone/>
            </a:pPr>
            <a:r>
              <a:rPr lang="en-US" sz="1600" dirty="0" smtClean="0"/>
              <a:t>Total						100</a:t>
            </a:r>
            <a:endParaRPr lang="en-US" sz="1600" dirty="0"/>
          </a:p>
        </p:txBody>
      </p:sp>
      <p:sp>
        <p:nvSpPr>
          <p:cNvPr id="4" name="Slide Number Placeholder 3"/>
          <p:cNvSpPr>
            <a:spLocks noGrp="1"/>
          </p:cNvSpPr>
          <p:nvPr>
            <p:ph type="sldNum" sz="quarter" idx="12"/>
          </p:nvPr>
        </p:nvSpPr>
        <p:spPr/>
        <p:txBody>
          <a:bodyPr/>
          <a:lstStyle/>
          <a:p>
            <a:fld id="{8D7F8852-6724-41B0-A86E-72CDA7A1E014}" type="slidenum">
              <a:rPr lang="en-US" smtClean="0"/>
              <a:pPr/>
              <a:t>27</a:t>
            </a:fld>
            <a:endParaRPr lang="en-US" dirty="0"/>
          </a:p>
        </p:txBody>
      </p:sp>
    </p:spTree>
    <p:extLst>
      <p:ext uri="{BB962C8B-B14F-4D97-AF65-F5344CB8AC3E}">
        <p14:creationId xmlns:p14="http://schemas.microsoft.com/office/powerpoint/2010/main" xmlns="" val="78351860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Appendix A: Multiyear Budget</a:t>
            </a:r>
            <a:endParaRPr lang="en-US" dirty="0"/>
          </a:p>
        </p:txBody>
      </p:sp>
      <p:sp>
        <p:nvSpPr>
          <p:cNvPr id="4" name="Slide Number Placeholder 3"/>
          <p:cNvSpPr>
            <a:spLocks noGrp="1"/>
          </p:cNvSpPr>
          <p:nvPr>
            <p:ph type="sldNum" sz="quarter" idx="12"/>
          </p:nvPr>
        </p:nvSpPr>
        <p:spPr/>
        <p:txBody>
          <a:bodyPr/>
          <a:lstStyle/>
          <a:p>
            <a:pPr>
              <a:defRPr/>
            </a:pPr>
            <a:fld id="{A4ADB4E9-C45A-4877-9A1F-190074582DC6}" type="slidenum">
              <a:rPr lang="en-US" smtClean="0">
                <a:solidFill>
                  <a:srgbClr val="000000"/>
                </a:solidFill>
              </a:rPr>
              <a:pPr>
                <a:defRPr/>
              </a:pPr>
              <a:t>28</a:t>
            </a:fld>
            <a:endParaRPr lang="en-US" dirty="0">
              <a:solidFill>
                <a:srgbClr val="000000"/>
              </a:solidFill>
            </a:endParaRPr>
          </a:p>
        </p:txBody>
      </p:sp>
      <p:graphicFrame>
        <p:nvGraphicFramePr>
          <p:cNvPr id="3" name="Object 2"/>
          <p:cNvGraphicFramePr>
            <a:graphicFrameLocks noChangeAspect="1"/>
          </p:cNvGraphicFramePr>
          <p:nvPr>
            <p:extLst>
              <p:ext uri="{D42A27DB-BD31-4B8C-83A1-F6EECF244321}">
                <p14:modId xmlns:p14="http://schemas.microsoft.com/office/powerpoint/2010/main" xmlns="" val="315570027"/>
              </p:ext>
            </p:extLst>
          </p:nvPr>
        </p:nvGraphicFramePr>
        <p:xfrm>
          <a:off x="117606" y="982662"/>
          <a:ext cx="8841572" cy="2548477"/>
        </p:xfrm>
        <a:graphic>
          <a:graphicData uri="http://schemas.openxmlformats.org/presentationml/2006/ole">
            <p:oleObj spid="_x0000_s1163" name="Worksheet" r:id="rId4" imgW="5607086" imgH="1523974" progId="Excel.Sheet.12">
              <p:embed/>
            </p:oleObj>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xmlns="" val="3437133704"/>
              </p:ext>
            </p:extLst>
          </p:nvPr>
        </p:nvGraphicFramePr>
        <p:xfrm>
          <a:off x="118248" y="3647876"/>
          <a:ext cx="8850653" cy="2529192"/>
        </p:xfrm>
        <a:graphic>
          <a:graphicData uri="http://schemas.openxmlformats.org/presentationml/2006/ole">
            <p:oleObj spid="_x0000_s1164" name="Worksheet" r:id="rId5" imgW="4883174" imgH="1384317" progId="Excel.Sheet.12">
              <p:embed/>
            </p:oleObj>
          </a:graphicData>
        </a:graphic>
      </p:graphicFrame>
    </p:spTree>
    <p:extLst>
      <p:ext uri="{BB962C8B-B14F-4D97-AF65-F5344CB8AC3E}">
        <p14:creationId xmlns:p14="http://schemas.microsoft.com/office/powerpoint/2010/main" xmlns="" val="313812883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Appendix A: Multiyear Budget</a:t>
            </a:r>
            <a:endParaRPr lang="en-US" dirty="0"/>
          </a:p>
        </p:txBody>
      </p:sp>
      <p:sp>
        <p:nvSpPr>
          <p:cNvPr id="4" name="Slide Number Placeholder 3"/>
          <p:cNvSpPr>
            <a:spLocks noGrp="1"/>
          </p:cNvSpPr>
          <p:nvPr>
            <p:ph type="sldNum" sz="quarter" idx="12"/>
          </p:nvPr>
        </p:nvSpPr>
        <p:spPr/>
        <p:txBody>
          <a:bodyPr/>
          <a:lstStyle/>
          <a:p>
            <a:pPr>
              <a:defRPr/>
            </a:pPr>
            <a:fld id="{A4ADB4E9-C45A-4877-9A1F-190074582DC6}" type="slidenum">
              <a:rPr lang="en-US" smtClean="0">
                <a:solidFill>
                  <a:srgbClr val="000000"/>
                </a:solidFill>
              </a:rPr>
              <a:pPr>
                <a:defRPr/>
              </a:pPr>
              <a:t>29</a:t>
            </a:fld>
            <a:endParaRPr lang="en-US" dirty="0">
              <a:solidFill>
                <a:srgbClr val="000000"/>
              </a:solidFill>
            </a:endParaRPr>
          </a:p>
        </p:txBody>
      </p:sp>
      <p:graphicFrame>
        <p:nvGraphicFramePr>
          <p:cNvPr id="3" name="Object 2"/>
          <p:cNvGraphicFramePr>
            <a:graphicFrameLocks noChangeAspect="1"/>
          </p:cNvGraphicFramePr>
          <p:nvPr>
            <p:extLst>
              <p:ext uri="{D42A27DB-BD31-4B8C-83A1-F6EECF244321}">
                <p14:modId xmlns:p14="http://schemas.microsoft.com/office/powerpoint/2010/main" xmlns="" val="333268696"/>
              </p:ext>
            </p:extLst>
          </p:nvPr>
        </p:nvGraphicFramePr>
        <p:xfrm>
          <a:off x="243191" y="1001713"/>
          <a:ext cx="8472791" cy="5755801"/>
        </p:xfrm>
        <a:graphic>
          <a:graphicData uri="http://schemas.openxmlformats.org/presentationml/2006/ole">
            <p:oleObj spid="_x0000_s2169" name="Worksheet" r:id="rId4" imgW="8464599" imgH="5714949" progId="Excel.Sheet.12">
              <p:embed/>
            </p:oleObj>
          </a:graphicData>
        </a:graphic>
      </p:graphicFrame>
    </p:spTree>
    <p:extLst>
      <p:ext uri="{BB962C8B-B14F-4D97-AF65-F5344CB8AC3E}">
        <p14:creationId xmlns:p14="http://schemas.microsoft.com/office/powerpoint/2010/main" xmlns="" val="19208555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457200" y="304800"/>
            <a:ext cx="8229600" cy="54102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 name="Title 1"/>
          <p:cNvSpPr>
            <a:spLocks noGrp="1"/>
          </p:cNvSpPr>
          <p:nvPr>
            <p:ph type="title"/>
          </p:nvPr>
        </p:nvSpPr>
        <p:spPr/>
        <p:txBody>
          <a:bodyPr>
            <a:noAutofit/>
          </a:bodyPr>
          <a:lstStyle/>
          <a:p>
            <a:pPr>
              <a:defRPr/>
            </a:pPr>
            <a:r>
              <a:rPr lang="en-US" dirty="0" smtClean="0"/>
              <a:t>Early Education &amp; Out of School Time Capital Fund (EEOST)</a:t>
            </a:r>
          </a:p>
        </p:txBody>
      </p:sp>
      <p:sp>
        <p:nvSpPr>
          <p:cNvPr id="5124" name="Content Placeholder 2"/>
          <p:cNvSpPr>
            <a:spLocks noGrp="1"/>
          </p:cNvSpPr>
          <p:nvPr>
            <p:ph idx="1"/>
          </p:nvPr>
        </p:nvSpPr>
        <p:spPr>
          <a:xfrm>
            <a:off x="918044" y="1153887"/>
            <a:ext cx="7307912" cy="5453742"/>
          </a:xfrm>
        </p:spPr>
        <p:txBody>
          <a:bodyPr/>
          <a:lstStyle/>
          <a:p>
            <a:pPr marL="0" indent="0">
              <a:buFont typeface="Arial" charset="0"/>
              <a:buNone/>
              <a:defRPr/>
            </a:pPr>
            <a:r>
              <a:rPr lang="en-US" sz="2000" b="0" dirty="0">
                <a:latin typeface="Arial" pitchFamily="34" charset="0"/>
                <a:cs typeface="Arial" pitchFamily="34" charset="0"/>
              </a:rPr>
              <a:t>The Early Education and Out of School Time (EEOST) Capital Fund (Fund) was created by </a:t>
            </a:r>
            <a:r>
              <a:rPr lang="en-US" sz="2000" b="0" dirty="0" smtClean="0">
                <a:latin typeface="Arial" pitchFamily="34" charset="0"/>
                <a:cs typeface="Arial" pitchFamily="34" charset="0"/>
              </a:rPr>
              <a:t>An </a:t>
            </a:r>
            <a:r>
              <a:rPr lang="en-US" sz="2000" b="0" dirty="0">
                <a:latin typeface="Arial" pitchFamily="34" charset="0"/>
                <a:cs typeface="Arial" pitchFamily="34" charset="0"/>
              </a:rPr>
              <a:t>Act Financing the Production and Preservation of Housing for Low and Moderate Income </a:t>
            </a:r>
            <a:r>
              <a:rPr lang="en-US" sz="2000" b="0" dirty="0" smtClean="0">
                <a:latin typeface="Arial" pitchFamily="34" charset="0"/>
                <a:cs typeface="Arial" pitchFamily="34" charset="0"/>
              </a:rPr>
              <a:t>Residents</a:t>
            </a:r>
            <a:r>
              <a:rPr lang="en-US" sz="2000" b="0" dirty="0">
                <a:latin typeface="Arial" pitchFamily="34" charset="0"/>
                <a:cs typeface="Arial" pitchFamily="34" charset="0"/>
              </a:rPr>
              <a:t>, St. 2013, §§2 (Budget Line Item </a:t>
            </a:r>
            <a:r>
              <a:rPr lang="en-US" sz="2000" b="0" dirty="0" smtClean="0">
                <a:latin typeface="Arial" pitchFamily="34" charset="0"/>
                <a:cs typeface="Arial" pitchFamily="34" charset="0"/>
              </a:rPr>
              <a:t>3000-0400) </a:t>
            </a:r>
            <a:r>
              <a:rPr lang="en-US" altLang="en-US" sz="2000" b="0" dirty="0" smtClean="0">
                <a:latin typeface="Arial" pitchFamily="34" charset="0"/>
                <a:cs typeface="Arial" pitchFamily="34" charset="0"/>
              </a:rPr>
              <a:t>in November, 2013.</a:t>
            </a:r>
          </a:p>
          <a:p>
            <a:pPr>
              <a:spcBef>
                <a:spcPts val="1200"/>
              </a:spcBef>
              <a:buSzPct val="125000"/>
              <a:defRPr/>
            </a:pPr>
            <a:r>
              <a:rPr lang="en-US" sz="1600" b="0" dirty="0">
                <a:latin typeface="Arial" pitchFamily="34" charset="0"/>
                <a:cs typeface="Arial" pitchFamily="34" charset="0"/>
              </a:rPr>
              <a:t>The statute authorizes the </a:t>
            </a:r>
            <a:r>
              <a:rPr lang="en-US" sz="1600" b="0" dirty="0" smtClean="0">
                <a:latin typeface="Arial" pitchFamily="34" charset="0"/>
                <a:cs typeface="Arial" pitchFamily="34" charset="0"/>
              </a:rPr>
              <a:t>Department </a:t>
            </a:r>
            <a:r>
              <a:rPr lang="en-US" sz="1600" b="0" dirty="0">
                <a:latin typeface="Arial" pitchFamily="34" charset="0"/>
                <a:cs typeface="Arial" pitchFamily="34" charset="0"/>
              </a:rPr>
              <a:t>of Early Education and Care (EEC) to administer up to $45 million in general </a:t>
            </a:r>
            <a:r>
              <a:rPr lang="en-US" sz="1600" b="0" dirty="0" smtClean="0">
                <a:latin typeface="Arial" pitchFamily="34" charset="0"/>
                <a:cs typeface="Arial" pitchFamily="34" charset="0"/>
              </a:rPr>
              <a:t>obligation </a:t>
            </a:r>
            <a:r>
              <a:rPr lang="en-US" sz="1600" b="0" dirty="0">
                <a:latin typeface="Arial" pitchFamily="34" charset="0"/>
                <a:cs typeface="Arial" pitchFamily="34" charset="0"/>
              </a:rPr>
              <a:t>bond funds for grants to develop eligible facilities for use as licensed Large Group and </a:t>
            </a:r>
            <a:r>
              <a:rPr lang="en-US" sz="1600" b="0" dirty="0" smtClean="0">
                <a:latin typeface="Arial" pitchFamily="34" charset="0"/>
                <a:cs typeface="Arial" pitchFamily="34" charset="0"/>
              </a:rPr>
              <a:t>School </a:t>
            </a:r>
            <a:r>
              <a:rPr lang="en-US" sz="1600" b="0" dirty="0">
                <a:latin typeface="Arial" pitchFamily="34" charset="0"/>
                <a:cs typeface="Arial" pitchFamily="34" charset="0"/>
              </a:rPr>
              <a:t>Age Child Care Programs as defined in 606 CMR </a:t>
            </a:r>
            <a:r>
              <a:rPr lang="en-US" sz="1600" b="0" dirty="0" smtClean="0">
                <a:latin typeface="Arial" pitchFamily="34" charset="0"/>
                <a:cs typeface="Arial" pitchFamily="34" charset="0"/>
              </a:rPr>
              <a:t>7.00.</a:t>
            </a:r>
          </a:p>
          <a:p>
            <a:pPr>
              <a:spcBef>
                <a:spcPts val="1200"/>
              </a:spcBef>
              <a:buSzPct val="125000"/>
              <a:defRPr/>
            </a:pPr>
            <a:r>
              <a:rPr lang="en-US" sz="1600" b="0" dirty="0">
                <a:latin typeface="Arial" pitchFamily="34" charset="0"/>
                <a:cs typeface="Arial" pitchFamily="34" charset="0"/>
              </a:rPr>
              <a:t>The EEOST Capital Fund provides grants to tax-exempt non-profit corporations or </a:t>
            </a:r>
            <a:r>
              <a:rPr lang="en-US" sz="1600" b="0" dirty="0" smtClean="0">
                <a:latin typeface="Arial" pitchFamily="34" charset="0"/>
                <a:cs typeface="Arial" pitchFamily="34" charset="0"/>
              </a:rPr>
              <a:t>organizations </a:t>
            </a:r>
            <a:r>
              <a:rPr lang="en-US" sz="1600" b="0" dirty="0">
                <a:latin typeface="Arial" pitchFamily="34" charset="0"/>
                <a:cs typeface="Arial" pitchFamily="34" charset="0"/>
              </a:rPr>
              <a:t>in which a non-profit corporation has a controlling interest, which shall use such </a:t>
            </a:r>
            <a:r>
              <a:rPr lang="en-US" sz="1600" b="0" dirty="0" smtClean="0">
                <a:latin typeface="Arial" pitchFamily="34" charset="0"/>
                <a:cs typeface="Arial" pitchFamily="34" charset="0"/>
              </a:rPr>
              <a:t>grant </a:t>
            </a:r>
            <a:r>
              <a:rPr lang="en-US" sz="1600" b="0" dirty="0">
                <a:latin typeface="Arial" pitchFamily="34" charset="0"/>
                <a:cs typeface="Arial" pitchFamily="34" charset="0"/>
              </a:rPr>
              <a:t>funds to develop and/or rehabilitate eligible facilities in which at least 25% of the slots in </a:t>
            </a:r>
            <a:r>
              <a:rPr lang="en-US" sz="1600" b="0" dirty="0" smtClean="0">
                <a:latin typeface="Arial" pitchFamily="34" charset="0"/>
                <a:cs typeface="Arial" pitchFamily="34" charset="0"/>
              </a:rPr>
              <a:t>the </a:t>
            </a:r>
            <a:r>
              <a:rPr lang="en-US" sz="1600" b="0" dirty="0">
                <a:latin typeface="Arial" pitchFamily="34" charset="0"/>
                <a:cs typeface="Arial" pitchFamily="34" charset="0"/>
              </a:rPr>
              <a:t>facility shall serve low income families who are eligible for public subsidy. </a:t>
            </a:r>
            <a:endParaRPr lang="en-US" altLang="en-US" sz="1600" b="0" dirty="0" smtClean="0">
              <a:latin typeface="Arial" pitchFamily="34" charset="0"/>
              <a:cs typeface="Arial" pitchFamily="34" charset="0"/>
            </a:endParaRPr>
          </a:p>
          <a:p>
            <a:pPr>
              <a:spcBef>
                <a:spcPts val="1200"/>
              </a:spcBef>
              <a:buSzPct val="125000"/>
              <a:defRPr/>
            </a:pPr>
            <a:r>
              <a:rPr lang="en-US" sz="1600" b="0" dirty="0">
                <a:latin typeface="Arial" pitchFamily="34" charset="0"/>
                <a:cs typeface="Arial" pitchFamily="34" charset="0"/>
              </a:rPr>
              <a:t>The Commonwealth of </a:t>
            </a:r>
            <a:r>
              <a:rPr lang="en-US" sz="1600" b="0" dirty="0" smtClean="0">
                <a:latin typeface="Arial" pitchFamily="34" charset="0"/>
                <a:cs typeface="Arial" pitchFamily="34" charset="0"/>
              </a:rPr>
              <a:t>Massachusetts Executive Office of Administration and </a:t>
            </a:r>
            <a:r>
              <a:rPr lang="en-US" sz="1600" b="0" dirty="0">
                <a:latin typeface="Arial" pitchFamily="34" charset="0"/>
                <a:cs typeface="Arial" pitchFamily="34" charset="0"/>
              </a:rPr>
              <a:t>Finance </a:t>
            </a:r>
            <a:r>
              <a:rPr lang="en-US" sz="1600" b="0" dirty="0" smtClean="0">
                <a:latin typeface="Arial" pitchFamily="34" charset="0"/>
                <a:cs typeface="Arial" pitchFamily="34" charset="0"/>
              </a:rPr>
              <a:t>has allocated monies that amount to </a:t>
            </a:r>
            <a:r>
              <a:rPr lang="en-US" altLang="en-US" sz="1600" b="0" dirty="0" smtClean="0">
                <a:latin typeface="Arial" pitchFamily="34" charset="0"/>
                <a:cs typeface="Arial" pitchFamily="34" charset="0"/>
              </a:rPr>
              <a:t>$3.6M in grant funding in FY17 for the EEOST Capital Fund Program.</a:t>
            </a:r>
          </a:p>
        </p:txBody>
      </p:sp>
      <p:sp>
        <p:nvSpPr>
          <p:cNvPr id="6" name="Slide Number Placeholder 5"/>
          <p:cNvSpPr>
            <a:spLocks noGrp="1"/>
          </p:cNvSpPr>
          <p:nvPr>
            <p:ph type="sldNum" sz="quarter" idx="12"/>
          </p:nvPr>
        </p:nvSpPr>
        <p:spPr/>
        <p:txBody>
          <a:bodyPr/>
          <a:lstStyle/>
          <a:p>
            <a:pPr>
              <a:defRPr/>
            </a:pPr>
            <a:fld id="{F6A09A6D-D253-4A92-98E9-FACB6629A463}" type="slidenum">
              <a:rPr lang="en-US" smtClean="0"/>
              <a:pPr>
                <a:defRPr/>
              </a:pPr>
              <a:t>3</a:t>
            </a:fld>
            <a:endParaRPr lang="en-US" dirty="0"/>
          </a:p>
        </p:txBody>
      </p:sp>
    </p:spTree>
    <p:extLst>
      <p:ext uri="{BB962C8B-B14F-4D97-AF65-F5344CB8AC3E}">
        <p14:creationId xmlns:p14="http://schemas.microsoft.com/office/powerpoint/2010/main" xmlns="" val="322161993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Appendix A: Multiyear Budget</a:t>
            </a:r>
            <a:endParaRPr lang="en-US" dirty="0"/>
          </a:p>
        </p:txBody>
      </p:sp>
      <p:sp>
        <p:nvSpPr>
          <p:cNvPr id="4" name="Slide Number Placeholder 3"/>
          <p:cNvSpPr>
            <a:spLocks noGrp="1"/>
          </p:cNvSpPr>
          <p:nvPr>
            <p:ph type="sldNum" sz="quarter" idx="12"/>
          </p:nvPr>
        </p:nvSpPr>
        <p:spPr/>
        <p:txBody>
          <a:bodyPr/>
          <a:lstStyle/>
          <a:p>
            <a:pPr>
              <a:defRPr/>
            </a:pPr>
            <a:fld id="{A4ADB4E9-C45A-4877-9A1F-190074582DC6}" type="slidenum">
              <a:rPr lang="en-US" smtClean="0">
                <a:solidFill>
                  <a:srgbClr val="000000"/>
                </a:solidFill>
              </a:rPr>
              <a:pPr>
                <a:defRPr/>
              </a:pPr>
              <a:t>30</a:t>
            </a:fld>
            <a:endParaRPr lang="en-US" dirty="0">
              <a:solidFill>
                <a:srgbClr val="000000"/>
              </a:solidFill>
            </a:endParaRPr>
          </a:p>
        </p:txBody>
      </p:sp>
      <p:graphicFrame>
        <p:nvGraphicFramePr>
          <p:cNvPr id="3" name="Object 2"/>
          <p:cNvGraphicFramePr>
            <a:graphicFrameLocks noChangeAspect="1"/>
          </p:cNvGraphicFramePr>
          <p:nvPr>
            <p:extLst>
              <p:ext uri="{D42A27DB-BD31-4B8C-83A1-F6EECF244321}">
                <p14:modId xmlns:p14="http://schemas.microsoft.com/office/powerpoint/2010/main" xmlns="" val="1091185692"/>
              </p:ext>
            </p:extLst>
          </p:nvPr>
        </p:nvGraphicFramePr>
        <p:xfrm>
          <a:off x="282107" y="1021374"/>
          <a:ext cx="8433876" cy="5749078"/>
        </p:xfrm>
        <a:graphic>
          <a:graphicData uri="http://schemas.openxmlformats.org/presentationml/2006/ole">
            <p:oleObj spid="_x0000_s13320" name="Worksheet" r:id="rId4" imgW="7613678" imgH="5911910" progId="Excel.Sheet.12">
              <p:embed/>
            </p:oleObj>
          </a:graphicData>
        </a:graphic>
      </p:graphicFrame>
    </p:spTree>
    <p:extLst>
      <p:ext uri="{BB962C8B-B14F-4D97-AF65-F5344CB8AC3E}">
        <p14:creationId xmlns:p14="http://schemas.microsoft.com/office/powerpoint/2010/main" xmlns="" val="397102467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Appendix B: TDC and Capital Grant Request</a:t>
            </a:r>
            <a:endParaRPr lang="en-US" dirty="0"/>
          </a:p>
        </p:txBody>
      </p:sp>
      <p:sp>
        <p:nvSpPr>
          <p:cNvPr id="4" name="Slide Number Placeholder 3"/>
          <p:cNvSpPr>
            <a:spLocks noGrp="1"/>
          </p:cNvSpPr>
          <p:nvPr>
            <p:ph type="sldNum" sz="quarter" idx="12"/>
          </p:nvPr>
        </p:nvSpPr>
        <p:spPr>
          <a:xfrm>
            <a:off x="7210425" y="6594475"/>
            <a:ext cx="1933575" cy="263525"/>
          </a:xfrm>
        </p:spPr>
        <p:txBody>
          <a:bodyPr/>
          <a:lstStyle/>
          <a:p>
            <a:pPr>
              <a:defRPr/>
            </a:pPr>
            <a:fld id="{A4ADB4E9-C45A-4877-9A1F-190074582DC6}" type="slidenum">
              <a:rPr lang="en-US" smtClean="0">
                <a:solidFill>
                  <a:srgbClr val="000000"/>
                </a:solidFill>
              </a:rPr>
              <a:pPr>
                <a:defRPr/>
              </a:pPr>
              <a:t>31</a:t>
            </a:fld>
            <a:endParaRPr lang="en-US" dirty="0">
              <a:solidFill>
                <a:srgbClr val="000000"/>
              </a:solidFill>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
        <p:nvSpPr>
          <p:cNvPr id="5" name="Rectangle 2"/>
          <p:cNvSpPr>
            <a:spLocks noChangeArrowheads="1"/>
          </p:cNvSpPr>
          <p:nvPr/>
        </p:nvSpPr>
        <p:spPr bwMode="auto">
          <a:xfrm>
            <a:off x="304797" y="3597440"/>
            <a:ext cx="8703733"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EEOST CAPITAL GRANT REQUEST</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tabLst/>
            </a:pPr>
            <a:r>
              <a:rPr kumimoji="0" lang="en-US" alt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Fill in the following Grant Uses chart.</a:t>
            </a:r>
            <a:endParaRPr kumimoji="0" lang="en-US" altLang="en-US" sz="1600" b="0" i="0" u="none" strike="noStrike" cap="none" normalizeH="0" baseline="0" dirty="0" smtClean="0">
              <a:ln>
                <a:noFill/>
              </a:ln>
              <a:solidFill>
                <a:schemeClr val="tx1"/>
              </a:solidFill>
              <a:effectLst/>
            </a:endParaRPr>
          </a:p>
        </p:txBody>
      </p:sp>
      <p:graphicFrame>
        <p:nvGraphicFramePr>
          <p:cNvPr id="9" name="Object 8" descr="Double click on the chart below to fill out embedded excel. Fill in the following Grant Uses chart."/>
          <p:cNvGraphicFramePr>
            <a:graphicFrameLocks noChangeAspect="1"/>
          </p:cNvGraphicFramePr>
          <p:nvPr>
            <p:extLst>
              <p:ext uri="{D42A27DB-BD31-4B8C-83A1-F6EECF244321}">
                <p14:modId xmlns:p14="http://schemas.microsoft.com/office/powerpoint/2010/main" xmlns="" val="3322041020"/>
              </p:ext>
            </p:extLst>
          </p:nvPr>
        </p:nvGraphicFramePr>
        <p:xfrm>
          <a:off x="440265" y="4504266"/>
          <a:ext cx="5372705" cy="1577308"/>
        </p:xfrm>
        <a:graphic>
          <a:graphicData uri="http://schemas.openxmlformats.org/presentationml/2006/ole">
            <p:oleObj spid="_x0000_s4258" name="Worksheet" r:id="rId4" imgW="3248078" imgH="1047870" progId="Excel.Sheet.12">
              <p:embed/>
            </p:oleObj>
          </a:graphicData>
        </a:graphic>
      </p:graphicFrame>
      <p:sp>
        <p:nvSpPr>
          <p:cNvPr id="10"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11" name="Object 10" descr="Double click on the chart below to fill out embedded excel. Fill in Total Development Cost (TDC), Building Area, and Outdoor Playspace Area. "/>
          <p:cNvGraphicFramePr>
            <a:graphicFrameLocks noChangeAspect="1"/>
          </p:cNvGraphicFramePr>
          <p:nvPr>
            <p:extLst>
              <p:ext uri="{D42A27DB-BD31-4B8C-83A1-F6EECF244321}">
                <p14:modId xmlns:p14="http://schemas.microsoft.com/office/powerpoint/2010/main" xmlns="" val="4129069427"/>
              </p:ext>
            </p:extLst>
          </p:nvPr>
        </p:nvGraphicFramePr>
        <p:xfrm>
          <a:off x="457200" y="1744663"/>
          <a:ext cx="5697538" cy="1182687"/>
        </p:xfrm>
        <a:graphic>
          <a:graphicData uri="http://schemas.openxmlformats.org/presentationml/2006/ole">
            <p:oleObj spid="_x0000_s4259" name="Worksheet" r:id="rId5" imgW="3460714" imgH="793793" progId="Excel.Sheet.12">
              <p:embed/>
            </p:oleObj>
          </a:graphicData>
        </a:graphic>
      </p:graphicFrame>
    </p:spTree>
    <p:extLst>
      <p:ext uri="{BB962C8B-B14F-4D97-AF65-F5344CB8AC3E}">
        <p14:creationId xmlns:p14="http://schemas.microsoft.com/office/powerpoint/2010/main" xmlns="" val="343322177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Appendix B: Slot Subsidy Data</a:t>
            </a:r>
            <a:endParaRPr lang="en-US" dirty="0"/>
          </a:p>
        </p:txBody>
      </p:sp>
      <p:sp>
        <p:nvSpPr>
          <p:cNvPr id="4" name="Slide Number Placeholder 3"/>
          <p:cNvSpPr>
            <a:spLocks noGrp="1"/>
          </p:cNvSpPr>
          <p:nvPr>
            <p:ph type="sldNum" sz="quarter" idx="12"/>
          </p:nvPr>
        </p:nvSpPr>
        <p:spPr/>
        <p:txBody>
          <a:bodyPr/>
          <a:lstStyle/>
          <a:p>
            <a:pPr>
              <a:defRPr/>
            </a:pPr>
            <a:fld id="{8F7561D9-C416-4C7D-B422-E38772C32467}" type="slidenum">
              <a:rPr lang="en-US" smtClean="0"/>
              <a:pPr>
                <a:defRPr/>
              </a:pPr>
              <a:t>32</a:t>
            </a:fld>
            <a:endParaRPr lang="en-US" dirty="0"/>
          </a:p>
        </p:txBody>
      </p:sp>
      <p:sp>
        <p:nvSpPr>
          <p:cNvPr id="3" name="Rectangle 2"/>
          <p:cNvSpPr>
            <a:spLocks noChangeArrowheads="1"/>
          </p:cNvSpPr>
          <p:nvPr/>
        </p:nvSpPr>
        <p:spPr bwMode="auto">
          <a:xfrm>
            <a:off x="457200" y="1135039"/>
            <a:ext cx="8229600" cy="172354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tabLst/>
            </a:pPr>
            <a:r>
              <a:rPr kumimoji="0" lang="en-US" alt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Please fill in the following chart for the </a:t>
            </a:r>
            <a:r>
              <a:rPr kumimoji="0" lang="en-US" altLang="en-US"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PROPOSED PROJECT SITE</a:t>
            </a:r>
            <a:r>
              <a:rPr kumimoji="0" lang="en-US" alt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Children who are not in EEC or Head Start subsidized slots, but whose families receive other public subsidies should be listed below. That data will be included in the final calculation on the percentage of children receiving public subsidy in your program. If your organization proposes an expansion in the number of available slots, please prepare the grid based on expansion plans.</a:t>
            </a:r>
          </a:p>
          <a:p>
            <a:pPr marL="0" marR="0" lvl="0" indent="0" algn="l" defTabSz="914400" rtl="0" eaLnBrk="1" fontAlgn="base" latinLnBrk="0" hangingPunct="1">
              <a:lnSpc>
                <a:spcPct val="100000"/>
              </a:lnSpc>
              <a:spcBef>
                <a:spcPct val="0"/>
              </a:spcBef>
              <a:spcAft>
                <a:spcPct val="0"/>
              </a:spcAft>
              <a:buClrTx/>
              <a:buSzTx/>
              <a:tabLst/>
            </a:pPr>
            <a:endParaRPr kumimoji="0" lang="en-US" alt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Site Name:</a:t>
            </a:r>
            <a:endParaRPr kumimoji="0" lang="en-US" altLang="en-US" sz="2400" i="0" u="none" strike="noStrike" cap="none" normalizeH="0" baseline="0" dirty="0" smtClean="0">
              <a:ln>
                <a:noFill/>
              </a:ln>
              <a:solidFill>
                <a:schemeClr val="tx1"/>
              </a:solidFill>
              <a:effectLst/>
            </a:endParaRPr>
          </a:p>
        </p:txBody>
      </p:sp>
      <p:graphicFrame>
        <p:nvGraphicFramePr>
          <p:cNvPr id="5" name="Object 4" descr="Fill in the chart"/>
          <p:cNvGraphicFramePr>
            <a:graphicFrameLocks noChangeAspect="1"/>
          </p:cNvGraphicFramePr>
          <p:nvPr>
            <p:extLst>
              <p:ext uri="{D42A27DB-BD31-4B8C-83A1-F6EECF244321}">
                <p14:modId xmlns:p14="http://schemas.microsoft.com/office/powerpoint/2010/main" xmlns="" val="42023035"/>
              </p:ext>
            </p:extLst>
          </p:nvPr>
        </p:nvGraphicFramePr>
        <p:xfrm>
          <a:off x="243191" y="2858588"/>
          <a:ext cx="8729360" cy="3610305"/>
        </p:xfrm>
        <a:graphic>
          <a:graphicData uri="http://schemas.openxmlformats.org/presentationml/2006/ole">
            <p:oleObj spid="_x0000_s5202" name="Worksheet" r:id="rId3" imgW="6203991" imgH="2444810" progId="Excel.Sheet.12">
              <p:embed/>
            </p:oleObj>
          </a:graphicData>
        </a:graphic>
      </p:graphicFrame>
    </p:spTree>
    <p:extLst>
      <p:ext uri="{BB962C8B-B14F-4D97-AF65-F5344CB8AC3E}">
        <p14:creationId xmlns:p14="http://schemas.microsoft.com/office/powerpoint/2010/main" xmlns="" val="242597526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Appendix B: Slots Improved &amp; Added</a:t>
            </a:r>
            <a:endParaRPr lang="en-US" dirty="0"/>
          </a:p>
        </p:txBody>
      </p:sp>
      <p:sp>
        <p:nvSpPr>
          <p:cNvPr id="4" name="Slide Number Placeholder 3"/>
          <p:cNvSpPr>
            <a:spLocks noGrp="1"/>
          </p:cNvSpPr>
          <p:nvPr>
            <p:ph type="sldNum" sz="quarter" idx="12"/>
          </p:nvPr>
        </p:nvSpPr>
        <p:spPr/>
        <p:txBody>
          <a:bodyPr/>
          <a:lstStyle/>
          <a:p>
            <a:fld id="{8D7F8852-6724-41B0-A86E-72CDA7A1E014}" type="slidenum">
              <a:rPr lang="en-US" smtClean="0"/>
              <a:pPr/>
              <a:t>33</a:t>
            </a:fld>
            <a:endParaRPr lang="en-US" dirty="0"/>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7" name="Object 6" descr="Fill in the chart"/>
          <p:cNvGraphicFramePr>
            <a:graphicFrameLocks noChangeAspect="1"/>
          </p:cNvGraphicFramePr>
          <p:nvPr>
            <p:extLst>
              <p:ext uri="{D42A27DB-BD31-4B8C-83A1-F6EECF244321}">
                <p14:modId xmlns:p14="http://schemas.microsoft.com/office/powerpoint/2010/main" xmlns="" val="4001742215"/>
              </p:ext>
            </p:extLst>
          </p:nvPr>
        </p:nvGraphicFramePr>
        <p:xfrm>
          <a:off x="371975" y="1386033"/>
          <a:ext cx="8462962" cy="3133725"/>
        </p:xfrm>
        <a:graphic>
          <a:graphicData uri="http://schemas.openxmlformats.org/presentationml/2006/ole">
            <p:oleObj spid="_x0000_s7242" name="Worksheet" r:id="rId3" imgW="6286564" imgH="2578160" progId="Excel.Sheet.12">
              <p:embed/>
            </p:oleObj>
          </a:graphicData>
        </a:graphic>
      </p:graphicFrame>
    </p:spTree>
    <p:extLst>
      <p:ext uri="{BB962C8B-B14F-4D97-AF65-F5344CB8AC3E}">
        <p14:creationId xmlns:p14="http://schemas.microsoft.com/office/powerpoint/2010/main" xmlns="" val="313260922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337" y="152400"/>
            <a:ext cx="7807311" cy="801688"/>
          </a:xfrm>
        </p:spPr>
        <p:txBody>
          <a:bodyPr/>
          <a:lstStyle/>
          <a:p>
            <a:r>
              <a:rPr lang="en-US" dirty="0" smtClean="0"/>
              <a:t>Appendix B: Eligibility for other public subsidies</a:t>
            </a:r>
            <a:endParaRPr lang="en-US" dirty="0"/>
          </a:p>
        </p:txBody>
      </p:sp>
      <p:sp>
        <p:nvSpPr>
          <p:cNvPr id="4" name="Slide Number Placeholder 3"/>
          <p:cNvSpPr>
            <a:spLocks noGrp="1"/>
          </p:cNvSpPr>
          <p:nvPr>
            <p:ph type="sldNum" sz="quarter" idx="12"/>
          </p:nvPr>
        </p:nvSpPr>
        <p:spPr/>
        <p:txBody>
          <a:bodyPr/>
          <a:lstStyle/>
          <a:p>
            <a:fld id="{8D7F8852-6724-41B0-A86E-72CDA7A1E014}" type="slidenum">
              <a:rPr lang="en-US" smtClean="0"/>
              <a:pPr/>
              <a:t>34</a:t>
            </a:fld>
            <a:endParaRPr lang="en-US" dirty="0"/>
          </a:p>
        </p:txBody>
      </p:sp>
      <p:sp>
        <p:nvSpPr>
          <p:cNvPr id="3" name="Rectangle 2"/>
          <p:cNvSpPr>
            <a:spLocks noChangeArrowheads="1"/>
          </p:cNvSpPr>
          <p:nvPr/>
        </p:nvSpPr>
        <p:spPr bwMode="auto">
          <a:xfrm>
            <a:off x="249765" y="4072475"/>
            <a:ext cx="1104790" cy="33855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Site Name:</a:t>
            </a:r>
            <a:endParaRPr kumimoji="0" lang="en-US" altLang="en-US" sz="16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6" name="Object 5" descr="Fill in the chart"/>
          <p:cNvGraphicFramePr>
            <a:graphicFrameLocks noChangeAspect="1"/>
          </p:cNvGraphicFramePr>
          <p:nvPr>
            <p:extLst>
              <p:ext uri="{D42A27DB-BD31-4B8C-83A1-F6EECF244321}">
                <p14:modId xmlns:p14="http://schemas.microsoft.com/office/powerpoint/2010/main" xmlns="" val="3780736384"/>
              </p:ext>
            </p:extLst>
          </p:nvPr>
        </p:nvGraphicFramePr>
        <p:xfrm>
          <a:off x="249766" y="4436515"/>
          <a:ext cx="8720356" cy="1371600"/>
        </p:xfrm>
        <a:graphic>
          <a:graphicData uri="http://schemas.openxmlformats.org/presentationml/2006/ole">
            <p:oleObj spid="_x0000_s6221" name="Worksheet" r:id="rId3" imgW="6953222" imgH="1209600" progId="Excel.Sheet.12">
              <p:embed/>
            </p:oleObj>
          </a:graphicData>
        </a:graphic>
      </p:graphicFrame>
      <p:sp>
        <p:nvSpPr>
          <p:cNvPr id="9" name="Rectangle 8"/>
          <p:cNvSpPr/>
          <p:nvPr/>
        </p:nvSpPr>
        <p:spPr>
          <a:xfrm>
            <a:off x="249764" y="5822984"/>
            <a:ext cx="8644467" cy="584775"/>
          </a:xfrm>
          <a:prstGeom prst="rect">
            <a:avLst/>
          </a:prstGeom>
        </p:spPr>
        <p:txBody>
          <a:bodyPr wrap="square">
            <a:spAutoFit/>
          </a:bodyPr>
          <a:lstStyle/>
          <a:p>
            <a:pPr marL="0" marR="0">
              <a:spcBef>
                <a:spcPts val="0"/>
              </a:spcBef>
              <a:spcAft>
                <a:spcPts val="0"/>
              </a:spcAft>
            </a:pPr>
            <a:r>
              <a:rPr lang="en-US" sz="1600" b="0" dirty="0">
                <a:latin typeface="Times New Roman"/>
                <a:ea typeface="Times New Roman"/>
                <a:cs typeface="Times New Roman"/>
              </a:rPr>
              <a:t> </a:t>
            </a:r>
            <a:r>
              <a:rPr lang="en-US" sz="1600" b="0" dirty="0">
                <a:latin typeface="Times New Roman"/>
                <a:ea typeface="Calibri"/>
                <a:cs typeface="Times New Roman"/>
              </a:rPr>
              <a:t>*You must have documentation available for families receiving other public subsidies and be able to document the subsidy, if awarded the grant and maintain on file each year for the term of the grant.</a:t>
            </a:r>
            <a:endParaRPr lang="en-US" sz="1600" b="0" dirty="0">
              <a:effectLst/>
              <a:latin typeface="Arial"/>
              <a:ea typeface="Times New Roman"/>
              <a:cs typeface="Times New Roman"/>
            </a:endParaRPr>
          </a:p>
        </p:txBody>
      </p:sp>
      <p:sp>
        <p:nvSpPr>
          <p:cNvPr id="11" name="Rectangle 10"/>
          <p:cNvSpPr/>
          <p:nvPr/>
        </p:nvSpPr>
        <p:spPr>
          <a:xfrm>
            <a:off x="249765" y="913344"/>
            <a:ext cx="8644466" cy="3231654"/>
          </a:xfrm>
          <a:prstGeom prst="rect">
            <a:avLst/>
          </a:prstGeom>
        </p:spPr>
        <p:txBody>
          <a:bodyPr wrap="square">
            <a:spAutoFit/>
          </a:bodyPr>
          <a:lstStyle/>
          <a:p>
            <a:pPr marR="0" lvl="0">
              <a:spcBef>
                <a:spcPts val="0"/>
              </a:spcBef>
              <a:spcAft>
                <a:spcPts val="0"/>
              </a:spcAft>
            </a:pPr>
            <a:r>
              <a:rPr lang="en-US" sz="1600" b="0" dirty="0">
                <a:latin typeface="Times New Roman"/>
                <a:ea typeface="Times New Roman"/>
                <a:cs typeface="Times New Roman"/>
              </a:rPr>
              <a:t>Please fill in the following chart for children in your program who receive </a:t>
            </a:r>
            <a:r>
              <a:rPr lang="en-US" sz="1600" dirty="0">
                <a:latin typeface="Times New Roman"/>
                <a:ea typeface="Times New Roman"/>
                <a:cs typeface="Times New Roman"/>
              </a:rPr>
              <a:t>OTHER PUBLIC SUBSIDIES </a:t>
            </a:r>
            <a:r>
              <a:rPr lang="en-US" sz="1600" b="0" dirty="0">
                <a:latin typeface="Times New Roman"/>
                <a:ea typeface="Times New Roman"/>
                <a:cs typeface="Times New Roman"/>
              </a:rPr>
              <a:t>but are not currently in an EEC or Head Start subsidized slot</a:t>
            </a:r>
            <a:r>
              <a:rPr lang="en-US" sz="1600" dirty="0">
                <a:latin typeface="Times New Roman"/>
                <a:ea typeface="Times New Roman"/>
                <a:cs typeface="Times New Roman"/>
              </a:rPr>
              <a:t>.  Please count each child only once.</a:t>
            </a:r>
            <a:endParaRPr lang="en-US" sz="1600" dirty="0">
              <a:latin typeface="Arial"/>
              <a:ea typeface="Times New Roman"/>
              <a:cs typeface="Times New Roman"/>
            </a:endParaRPr>
          </a:p>
          <a:p>
            <a:pPr marL="0" marR="0">
              <a:spcBef>
                <a:spcPts val="0"/>
              </a:spcBef>
              <a:spcAft>
                <a:spcPts val="0"/>
              </a:spcAft>
            </a:pPr>
            <a:r>
              <a:rPr lang="en-US" sz="1600" dirty="0">
                <a:latin typeface="Times New Roman"/>
                <a:ea typeface="Times New Roman"/>
                <a:cs typeface="Times New Roman"/>
              </a:rPr>
              <a:t> </a:t>
            </a:r>
            <a:r>
              <a:rPr lang="en-US" sz="1600" dirty="0" smtClean="0">
                <a:latin typeface="Times New Roman"/>
                <a:ea typeface="Times New Roman"/>
                <a:cs typeface="Times New Roman"/>
              </a:rPr>
              <a:t>Children </a:t>
            </a:r>
            <a:r>
              <a:rPr lang="en-US" sz="1600" dirty="0">
                <a:latin typeface="Times New Roman"/>
                <a:ea typeface="Times New Roman"/>
                <a:cs typeface="Times New Roman"/>
              </a:rPr>
              <a:t>(family) receiving another public subsidy including:</a:t>
            </a:r>
            <a:endParaRPr lang="en-US" sz="1600" dirty="0">
              <a:latin typeface="Arial"/>
              <a:ea typeface="Times New Roman"/>
              <a:cs typeface="Times New Roman"/>
            </a:endParaRPr>
          </a:p>
          <a:p>
            <a:pPr marL="342900" marR="0" lvl="0" indent="-342900">
              <a:spcBef>
                <a:spcPts val="0"/>
              </a:spcBef>
              <a:spcAft>
                <a:spcPts val="0"/>
              </a:spcAft>
              <a:buFont typeface="Times New Roman"/>
              <a:buChar char="•"/>
            </a:pPr>
            <a:r>
              <a:rPr lang="en-US" sz="1400" b="0" dirty="0">
                <a:latin typeface="Times New Roman"/>
                <a:ea typeface="Times New Roman"/>
                <a:cs typeface="Times New Roman"/>
              </a:rPr>
              <a:t>On the waitlist for an EEC subsidy or for Head Start</a:t>
            </a:r>
            <a:endParaRPr lang="en-US" sz="1400" b="0" dirty="0">
              <a:latin typeface="Arial"/>
              <a:ea typeface="Times New Roman"/>
              <a:cs typeface="Times New Roman"/>
            </a:endParaRPr>
          </a:p>
          <a:p>
            <a:pPr marL="342900" marR="0" lvl="0" indent="-342900">
              <a:spcBef>
                <a:spcPts val="0"/>
              </a:spcBef>
              <a:spcAft>
                <a:spcPts val="0"/>
              </a:spcAft>
              <a:buFont typeface="Times New Roman"/>
              <a:buChar char="•"/>
            </a:pPr>
            <a:r>
              <a:rPr lang="en-US" sz="1400" b="0" dirty="0">
                <a:latin typeface="Times New Roman"/>
                <a:ea typeface="Times New Roman"/>
                <a:cs typeface="Times New Roman"/>
              </a:rPr>
              <a:t>Transitional Aid to Families with Dependent Children (TAFDC)</a:t>
            </a:r>
            <a:endParaRPr lang="en-US" sz="1400" b="0" dirty="0">
              <a:latin typeface="Arial"/>
              <a:ea typeface="Times New Roman"/>
              <a:cs typeface="Times New Roman"/>
            </a:endParaRPr>
          </a:p>
          <a:p>
            <a:pPr marL="342900" marR="0" lvl="0" indent="-342900">
              <a:spcBef>
                <a:spcPts val="0"/>
              </a:spcBef>
              <a:spcAft>
                <a:spcPts val="0"/>
              </a:spcAft>
              <a:buFont typeface="Times New Roman"/>
              <a:buChar char="•"/>
            </a:pPr>
            <a:r>
              <a:rPr lang="en-US" sz="1400" b="0" dirty="0">
                <a:latin typeface="Times New Roman"/>
                <a:ea typeface="Times New Roman"/>
                <a:cs typeface="Times New Roman"/>
              </a:rPr>
              <a:t>Supplemental Security Income (SSI) or Social Security Disability Income (SSDI)  Benefits</a:t>
            </a:r>
            <a:endParaRPr lang="en-US" sz="1400" b="0" dirty="0">
              <a:latin typeface="Arial"/>
              <a:ea typeface="Times New Roman"/>
              <a:cs typeface="Times New Roman"/>
            </a:endParaRPr>
          </a:p>
          <a:p>
            <a:pPr marL="342900" marR="0" lvl="0" indent="-342900">
              <a:spcBef>
                <a:spcPts val="0"/>
              </a:spcBef>
              <a:spcAft>
                <a:spcPts val="0"/>
              </a:spcAft>
              <a:buFont typeface="Times New Roman"/>
              <a:buChar char="•"/>
            </a:pPr>
            <a:r>
              <a:rPr lang="en-US" sz="1400" b="0" dirty="0">
                <a:latin typeface="Times New Roman"/>
                <a:ea typeface="Times New Roman"/>
                <a:cs typeface="Times New Roman"/>
              </a:rPr>
              <a:t>Supplemental Nutrition Assistance Program (SNAP) or Special Supplemental Nutrition Program for Women, Infants, and Children (WIC)</a:t>
            </a:r>
            <a:endParaRPr lang="en-US" sz="1400" b="0" dirty="0">
              <a:latin typeface="Arial"/>
              <a:ea typeface="Times New Roman"/>
              <a:cs typeface="Times New Roman"/>
            </a:endParaRPr>
          </a:p>
          <a:p>
            <a:pPr marL="342900" marR="0" lvl="0" indent="-342900">
              <a:spcBef>
                <a:spcPts val="0"/>
              </a:spcBef>
              <a:spcAft>
                <a:spcPts val="0"/>
              </a:spcAft>
              <a:buFont typeface="Times New Roman"/>
              <a:buChar char="•"/>
            </a:pPr>
            <a:r>
              <a:rPr lang="en-US" sz="1400" b="0" dirty="0">
                <a:latin typeface="Times New Roman"/>
                <a:ea typeface="Times New Roman"/>
                <a:cs typeface="Times New Roman"/>
              </a:rPr>
              <a:t>In Section 8 housing or on the waitlist for Section 8 housing subsidy</a:t>
            </a:r>
            <a:endParaRPr lang="en-US" sz="1400" b="0" dirty="0">
              <a:latin typeface="Arial"/>
              <a:ea typeface="Times New Roman"/>
              <a:cs typeface="Times New Roman"/>
            </a:endParaRPr>
          </a:p>
          <a:p>
            <a:pPr marL="342900" marR="0" lvl="0" indent="-342900">
              <a:spcBef>
                <a:spcPts val="0"/>
              </a:spcBef>
              <a:spcAft>
                <a:spcPts val="0"/>
              </a:spcAft>
              <a:buFont typeface="Times New Roman"/>
              <a:buChar char="•"/>
            </a:pPr>
            <a:r>
              <a:rPr lang="en-US" sz="1400" b="0" dirty="0">
                <a:latin typeface="Times New Roman"/>
                <a:ea typeface="Times New Roman"/>
                <a:cs typeface="Times New Roman"/>
              </a:rPr>
              <a:t>Low Income Home Energy Assistance Program (LIHEAP)</a:t>
            </a:r>
            <a:endParaRPr lang="en-US" sz="1400" b="0" dirty="0">
              <a:latin typeface="Arial"/>
              <a:ea typeface="Times New Roman"/>
              <a:cs typeface="Times New Roman"/>
            </a:endParaRPr>
          </a:p>
          <a:p>
            <a:pPr marL="342900" marR="0" lvl="0" indent="-342900">
              <a:spcBef>
                <a:spcPts val="0"/>
              </a:spcBef>
              <a:spcAft>
                <a:spcPts val="0"/>
              </a:spcAft>
              <a:buFont typeface="Times New Roman"/>
              <a:buChar char="•"/>
            </a:pPr>
            <a:r>
              <a:rPr lang="en-US" sz="1400" b="0" dirty="0">
                <a:latin typeface="Times New Roman"/>
                <a:ea typeface="Times New Roman"/>
                <a:cs typeface="Times New Roman"/>
              </a:rPr>
              <a:t>Medicaid and/or Children’s Health Insurance Program (CHIP)</a:t>
            </a:r>
            <a:endParaRPr lang="en-US" sz="1400" b="0" dirty="0">
              <a:latin typeface="Arial"/>
              <a:ea typeface="Times New Roman"/>
              <a:cs typeface="Times New Roman"/>
            </a:endParaRPr>
          </a:p>
          <a:p>
            <a:pPr marL="342900" marR="0" lvl="0" indent="-342900">
              <a:spcBef>
                <a:spcPts val="0"/>
              </a:spcBef>
              <a:spcAft>
                <a:spcPts val="0"/>
              </a:spcAft>
              <a:buFont typeface="Times New Roman"/>
              <a:buChar char="•"/>
            </a:pPr>
            <a:r>
              <a:rPr lang="en-US" sz="1400" b="0" dirty="0">
                <a:latin typeface="Times New Roman"/>
                <a:ea typeface="Times New Roman"/>
                <a:cs typeface="Times New Roman"/>
              </a:rPr>
              <a:t>Family claiming Earned Income Tax Credit</a:t>
            </a:r>
            <a:endParaRPr lang="en-US" sz="1400" b="0" dirty="0">
              <a:latin typeface="Arial"/>
              <a:ea typeface="Times New Roman"/>
              <a:cs typeface="Times New Roman"/>
            </a:endParaRPr>
          </a:p>
          <a:p>
            <a:pPr marL="342900" marR="0" lvl="0" indent="-342900">
              <a:spcBef>
                <a:spcPts val="0"/>
              </a:spcBef>
              <a:spcAft>
                <a:spcPts val="0"/>
              </a:spcAft>
              <a:buFont typeface="Times New Roman"/>
              <a:buChar char="•"/>
            </a:pPr>
            <a:r>
              <a:rPr lang="en-US" sz="1400" b="0" dirty="0">
                <a:latin typeface="Times New Roman"/>
                <a:ea typeface="Times New Roman"/>
                <a:cs typeface="Times New Roman"/>
              </a:rPr>
              <a:t>Homeless </a:t>
            </a:r>
            <a:r>
              <a:rPr lang="en-US" sz="1400" b="0" dirty="0" smtClean="0">
                <a:latin typeface="Times New Roman"/>
                <a:ea typeface="Times New Roman"/>
                <a:cs typeface="Times New Roman"/>
              </a:rPr>
              <a:t>Families</a:t>
            </a:r>
            <a:endParaRPr lang="en-US" sz="1400" b="0" dirty="0">
              <a:latin typeface="Arial"/>
              <a:ea typeface="Times New Roman"/>
              <a:cs typeface="Times New Roman"/>
            </a:endParaRPr>
          </a:p>
        </p:txBody>
      </p:sp>
    </p:spTree>
    <p:extLst>
      <p:ext uri="{BB962C8B-B14F-4D97-AF65-F5344CB8AC3E}">
        <p14:creationId xmlns:p14="http://schemas.microsoft.com/office/powerpoint/2010/main" xmlns="" val="120762477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Appendix B: General Development Cost Budget</a:t>
            </a:r>
            <a:endParaRPr lang="en-US" dirty="0"/>
          </a:p>
        </p:txBody>
      </p:sp>
      <p:sp>
        <p:nvSpPr>
          <p:cNvPr id="4" name="Slide Number Placeholder 3"/>
          <p:cNvSpPr>
            <a:spLocks noGrp="1"/>
          </p:cNvSpPr>
          <p:nvPr>
            <p:ph type="sldNum" sz="quarter" idx="12"/>
          </p:nvPr>
        </p:nvSpPr>
        <p:spPr/>
        <p:txBody>
          <a:bodyPr/>
          <a:lstStyle/>
          <a:p>
            <a:fld id="{8D7F8852-6724-41B0-A86E-72CDA7A1E014}" type="slidenum">
              <a:rPr lang="en-US" smtClean="0"/>
              <a:pPr/>
              <a:t>35</a:t>
            </a:fld>
            <a:endParaRPr lang="en-US" dirty="0"/>
          </a:p>
        </p:txBody>
      </p:sp>
      <p:sp>
        <p:nvSpPr>
          <p:cNvPr id="5" name="Rectangle 2"/>
          <p:cNvSpPr>
            <a:spLocks noChangeArrowheads="1"/>
          </p:cNvSpPr>
          <p:nvPr/>
        </p:nvSpPr>
        <p:spPr bwMode="auto">
          <a:xfrm>
            <a:off x="428624" y="1211848"/>
            <a:ext cx="8324851" cy="33855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tabLst>
                <a:tab pos="171450" algn="l"/>
              </a:tabLst>
              <a:defRPr>
                <a:solidFill>
                  <a:schemeClr val="tx1"/>
                </a:solidFill>
                <a:latin typeface="Arial" pitchFamily="34" charset="0"/>
                <a:cs typeface="Arial" pitchFamily="34" charset="0"/>
              </a:defRPr>
            </a:lvl1pPr>
            <a:lvl2pPr>
              <a:tabLst>
                <a:tab pos="171450" algn="l"/>
              </a:tabLst>
              <a:defRPr>
                <a:solidFill>
                  <a:schemeClr val="tx1"/>
                </a:solidFill>
                <a:latin typeface="Arial" pitchFamily="34" charset="0"/>
                <a:cs typeface="Arial" pitchFamily="34" charset="0"/>
              </a:defRPr>
            </a:lvl2pPr>
            <a:lvl3pPr>
              <a:tabLst>
                <a:tab pos="171450" algn="l"/>
              </a:tabLst>
              <a:defRPr>
                <a:solidFill>
                  <a:schemeClr val="tx1"/>
                </a:solidFill>
                <a:latin typeface="Arial" pitchFamily="34" charset="0"/>
                <a:cs typeface="Arial" pitchFamily="34" charset="0"/>
              </a:defRPr>
            </a:lvl3pPr>
            <a:lvl4pPr>
              <a:tabLst>
                <a:tab pos="171450" algn="l"/>
              </a:tabLst>
              <a:defRPr>
                <a:solidFill>
                  <a:schemeClr val="tx1"/>
                </a:solidFill>
                <a:latin typeface="Arial" pitchFamily="34" charset="0"/>
                <a:cs typeface="Arial" pitchFamily="34" charset="0"/>
              </a:defRPr>
            </a:lvl4pPr>
            <a:lvl5pPr>
              <a:tabLst>
                <a:tab pos="171450" algn="l"/>
              </a:tabLst>
              <a:defRPr>
                <a:solidFill>
                  <a:schemeClr val="tx1"/>
                </a:solidFill>
                <a:latin typeface="Arial" pitchFamily="34" charset="0"/>
                <a:cs typeface="Arial" pitchFamily="34" charset="0"/>
              </a:defRPr>
            </a:lvl5pPr>
            <a:lvl6pPr fontAlgn="base">
              <a:spcBef>
                <a:spcPct val="0"/>
              </a:spcBef>
              <a:spcAft>
                <a:spcPct val="0"/>
              </a:spcAft>
              <a:tabLst>
                <a:tab pos="171450" algn="l"/>
              </a:tabLst>
              <a:defRPr>
                <a:solidFill>
                  <a:schemeClr val="tx1"/>
                </a:solidFill>
                <a:latin typeface="Arial" pitchFamily="34" charset="0"/>
                <a:cs typeface="Arial" pitchFamily="34" charset="0"/>
              </a:defRPr>
            </a:lvl6pPr>
            <a:lvl7pPr fontAlgn="base">
              <a:spcBef>
                <a:spcPct val="0"/>
              </a:spcBef>
              <a:spcAft>
                <a:spcPct val="0"/>
              </a:spcAft>
              <a:tabLst>
                <a:tab pos="171450" algn="l"/>
              </a:tabLst>
              <a:defRPr>
                <a:solidFill>
                  <a:schemeClr val="tx1"/>
                </a:solidFill>
                <a:latin typeface="Arial" pitchFamily="34" charset="0"/>
                <a:cs typeface="Arial" pitchFamily="34" charset="0"/>
              </a:defRPr>
            </a:lvl7pPr>
            <a:lvl8pPr fontAlgn="base">
              <a:spcBef>
                <a:spcPct val="0"/>
              </a:spcBef>
              <a:spcAft>
                <a:spcPct val="0"/>
              </a:spcAft>
              <a:tabLst>
                <a:tab pos="171450" algn="l"/>
              </a:tabLst>
              <a:defRPr>
                <a:solidFill>
                  <a:schemeClr val="tx1"/>
                </a:solidFill>
                <a:latin typeface="Arial" pitchFamily="34" charset="0"/>
                <a:cs typeface="Arial" pitchFamily="34" charset="0"/>
              </a:defRPr>
            </a:lvl8pPr>
            <a:lvl9pPr fontAlgn="base">
              <a:spcBef>
                <a:spcPct val="0"/>
              </a:spcBef>
              <a:spcAft>
                <a:spcPct val="0"/>
              </a:spcAft>
              <a:tabLst>
                <a:tab pos="171450" algn="l"/>
              </a:tabLs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171450" algn="l"/>
              </a:tabLst>
            </a:pPr>
            <a:r>
              <a:rPr kumimoji="0" lang="en-US" altLang="en-US"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III. GENERAL DEVELOPMENT COSTS BUDGET</a:t>
            </a:r>
            <a:endParaRPr kumimoji="0" lang="en-US" altLang="en-US" sz="1600" b="0" i="0" u="none" strike="noStrike" cap="none" normalizeH="0" baseline="0" dirty="0" smtClean="0">
              <a:ln>
                <a:noFill/>
              </a:ln>
              <a:solidFill>
                <a:schemeClr val="tx1"/>
              </a:solidFill>
              <a:effectLst/>
            </a:endParaRPr>
          </a:p>
        </p:txBody>
      </p:sp>
      <p:graphicFrame>
        <p:nvGraphicFramePr>
          <p:cNvPr id="6" name="Object 5"/>
          <p:cNvGraphicFramePr>
            <a:graphicFrameLocks noChangeAspect="1"/>
          </p:cNvGraphicFramePr>
          <p:nvPr>
            <p:extLst>
              <p:ext uri="{D42A27DB-BD31-4B8C-83A1-F6EECF244321}">
                <p14:modId xmlns:p14="http://schemas.microsoft.com/office/powerpoint/2010/main" xmlns="" val="720276866"/>
              </p:ext>
            </p:extLst>
          </p:nvPr>
        </p:nvGraphicFramePr>
        <p:xfrm>
          <a:off x="885825" y="1636713"/>
          <a:ext cx="7312025" cy="4875212"/>
        </p:xfrm>
        <a:graphic>
          <a:graphicData uri="http://schemas.openxmlformats.org/presentationml/2006/ole">
            <p:oleObj spid="_x0000_s12346" name="Worksheet" r:id="rId3" imgW="5835738" imgH="4311710" progId="Excel.Sheet.12">
              <p:embed/>
            </p:oleObj>
          </a:graphicData>
        </a:graphic>
      </p:graphicFrame>
    </p:spTree>
    <p:extLst>
      <p:ext uri="{BB962C8B-B14F-4D97-AF65-F5344CB8AC3E}">
        <p14:creationId xmlns:p14="http://schemas.microsoft.com/office/powerpoint/2010/main" xmlns="" val="44849594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Appendix B: Proposed Project Financing</a:t>
            </a:r>
            <a:endParaRPr lang="en-US" dirty="0"/>
          </a:p>
        </p:txBody>
      </p:sp>
      <p:sp>
        <p:nvSpPr>
          <p:cNvPr id="4" name="Slide Number Placeholder 3"/>
          <p:cNvSpPr>
            <a:spLocks noGrp="1"/>
          </p:cNvSpPr>
          <p:nvPr>
            <p:ph type="sldNum" sz="quarter" idx="12"/>
          </p:nvPr>
        </p:nvSpPr>
        <p:spPr>
          <a:xfrm>
            <a:off x="7210425" y="6594475"/>
            <a:ext cx="1933575" cy="263525"/>
          </a:xfrm>
        </p:spPr>
        <p:txBody>
          <a:bodyPr/>
          <a:lstStyle/>
          <a:p>
            <a:pPr>
              <a:defRPr/>
            </a:pPr>
            <a:fld id="{A4ADB4E9-C45A-4877-9A1F-190074582DC6}" type="slidenum">
              <a:rPr lang="en-US" smtClean="0">
                <a:solidFill>
                  <a:srgbClr val="000000"/>
                </a:solidFill>
              </a:rPr>
              <a:pPr>
                <a:defRPr/>
              </a:pPr>
              <a:t>36</a:t>
            </a:fld>
            <a:endParaRPr lang="en-US" dirty="0">
              <a:solidFill>
                <a:srgbClr val="000000"/>
              </a:solidFill>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
        <p:nvSpPr>
          <p:cNvPr id="7" name="Rectangle 4"/>
          <p:cNvSpPr>
            <a:spLocks noChangeArrowheads="1"/>
          </p:cNvSpPr>
          <p:nvPr/>
        </p:nvSpPr>
        <p:spPr bwMode="auto">
          <a:xfrm>
            <a:off x="423333" y="911512"/>
            <a:ext cx="8060266"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defRPr>
                <a:solidFill>
                  <a:schemeClr val="tx1"/>
                </a:solidFill>
                <a:latin typeface="Arial" pitchFamily="34" charset="0"/>
                <a:cs typeface="Arial" pitchFamily="34" charset="0"/>
              </a:defRPr>
            </a:lvl1pPr>
            <a:lvl2pPr>
              <a:defRPr>
                <a:solidFill>
                  <a:schemeClr val="tx1"/>
                </a:solidFill>
                <a:latin typeface="Arial" pitchFamily="34" charset="0"/>
                <a:cs typeface="Arial" pitchFamily="34" charset="0"/>
              </a:defRPr>
            </a:lvl2pPr>
            <a:lvl3pPr>
              <a:defRPr>
                <a:solidFill>
                  <a:schemeClr val="tx1"/>
                </a:solidFill>
                <a:latin typeface="Arial" pitchFamily="34" charset="0"/>
                <a:cs typeface="Arial" pitchFamily="34" charset="0"/>
              </a:defRPr>
            </a:lvl3pPr>
            <a:lvl4pPr>
              <a:defRPr>
                <a:solidFill>
                  <a:schemeClr val="tx1"/>
                </a:solidFill>
                <a:latin typeface="Arial" pitchFamily="34" charset="0"/>
                <a:cs typeface="Arial" pitchFamily="34" charset="0"/>
              </a:defRPr>
            </a:lvl4pPr>
            <a:lvl5pPr>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2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PROPOSED PROJECT FINANCING</a:t>
            </a:r>
            <a:endParaRPr kumimoji="0" lang="en-US" altLang="en-US" sz="12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tabLst/>
            </a:pPr>
            <a:r>
              <a:rPr kumimoji="0" lang="en-US" alt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Fill in the following uses and sources chart.  In the status field, indicate the status of each source (P=Proposed; L=Letter of Interest; A=Application Pending; C=Commitment).</a:t>
            </a:r>
            <a:endParaRPr kumimoji="0" lang="en-US" altLang="en-US" sz="12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8" name="Object 7" descr="Fill in the following uses and sources chart.  In the status field, indicate the status of each source (P=Proposed; L=Letter of Interest; A=Application Pending; C=Commitment)."/>
          <p:cNvGraphicFramePr>
            <a:graphicFrameLocks noChangeAspect="1"/>
          </p:cNvGraphicFramePr>
          <p:nvPr>
            <p:extLst>
              <p:ext uri="{D42A27DB-BD31-4B8C-83A1-F6EECF244321}">
                <p14:modId xmlns:p14="http://schemas.microsoft.com/office/powerpoint/2010/main" xmlns="" val="1359401257"/>
              </p:ext>
            </p:extLst>
          </p:nvPr>
        </p:nvGraphicFramePr>
        <p:xfrm>
          <a:off x="550863" y="1562100"/>
          <a:ext cx="7707920" cy="5168900"/>
        </p:xfrm>
        <a:graphic>
          <a:graphicData uri="http://schemas.openxmlformats.org/presentationml/2006/ole">
            <p:oleObj spid="_x0000_s11325" name="Worksheet" r:id="rId4" imgW="7721617" imgH="6343676" progId="Excel.Sheet.12">
              <p:embed/>
            </p:oleObj>
          </a:graphicData>
        </a:graphic>
      </p:graphicFrame>
    </p:spTree>
    <p:extLst>
      <p:ext uri="{BB962C8B-B14F-4D97-AF65-F5344CB8AC3E}">
        <p14:creationId xmlns:p14="http://schemas.microsoft.com/office/powerpoint/2010/main" xmlns="" val="71155281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Appendix B: Sources &amp; Uses Budget:  Sources</a:t>
            </a:r>
            <a:endParaRPr lang="en-US" dirty="0"/>
          </a:p>
        </p:txBody>
      </p:sp>
      <p:sp>
        <p:nvSpPr>
          <p:cNvPr id="4" name="Slide Number Placeholder 3"/>
          <p:cNvSpPr>
            <a:spLocks noGrp="1"/>
          </p:cNvSpPr>
          <p:nvPr>
            <p:ph type="sldNum" sz="quarter" idx="12"/>
          </p:nvPr>
        </p:nvSpPr>
        <p:spPr/>
        <p:txBody>
          <a:bodyPr/>
          <a:lstStyle/>
          <a:p>
            <a:fld id="{8D7F8852-6724-41B0-A86E-72CDA7A1E014}" type="slidenum">
              <a:rPr lang="en-US" smtClean="0"/>
              <a:pPr/>
              <a:t>37</a:t>
            </a:fld>
            <a:endParaRPr lang="en-US" dirty="0"/>
          </a:p>
        </p:txBody>
      </p:sp>
      <p:sp>
        <p:nvSpPr>
          <p:cNvPr id="3" name="Rectangle 2"/>
          <p:cNvSpPr>
            <a:spLocks noChangeArrowheads="1"/>
          </p:cNvSpPr>
          <p:nvPr/>
        </p:nvSpPr>
        <p:spPr bwMode="auto">
          <a:xfrm>
            <a:off x="406399" y="991401"/>
            <a:ext cx="7806267"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tabLst>
                <a:tab pos="0" algn="l"/>
              </a:tabLst>
              <a:defRPr>
                <a:solidFill>
                  <a:schemeClr val="tx1"/>
                </a:solidFill>
                <a:latin typeface="Arial" pitchFamily="34" charset="0"/>
                <a:cs typeface="Arial" pitchFamily="34" charset="0"/>
              </a:defRPr>
            </a:lvl1pPr>
            <a:lvl2pPr>
              <a:tabLst>
                <a:tab pos="0" algn="l"/>
              </a:tabLst>
              <a:defRPr>
                <a:solidFill>
                  <a:schemeClr val="tx1"/>
                </a:solidFill>
                <a:latin typeface="Arial" pitchFamily="34" charset="0"/>
                <a:cs typeface="Arial" pitchFamily="34" charset="0"/>
              </a:defRPr>
            </a:lvl2pPr>
            <a:lvl3pPr>
              <a:tabLst>
                <a:tab pos="0" algn="l"/>
              </a:tabLst>
              <a:defRPr>
                <a:solidFill>
                  <a:schemeClr val="tx1"/>
                </a:solidFill>
                <a:latin typeface="Arial" pitchFamily="34" charset="0"/>
                <a:cs typeface="Arial" pitchFamily="34" charset="0"/>
              </a:defRPr>
            </a:lvl3pPr>
            <a:lvl4pPr>
              <a:tabLst>
                <a:tab pos="0" algn="l"/>
              </a:tabLst>
              <a:defRPr>
                <a:solidFill>
                  <a:schemeClr val="tx1"/>
                </a:solidFill>
                <a:latin typeface="Arial" pitchFamily="34" charset="0"/>
                <a:cs typeface="Arial" pitchFamily="34" charset="0"/>
              </a:defRPr>
            </a:lvl4pPr>
            <a:lvl5pPr>
              <a:tabLst>
                <a:tab pos="0" algn="l"/>
              </a:tabLst>
              <a:defRPr>
                <a:solidFill>
                  <a:schemeClr val="tx1"/>
                </a:solidFill>
                <a:latin typeface="Arial" pitchFamily="34" charset="0"/>
                <a:cs typeface="Arial" pitchFamily="34" charset="0"/>
              </a:defRPr>
            </a:lvl5pPr>
            <a:lvl6pPr fontAlgn="base">
              <a:spcBef>
                <a:spcPct val="0"/>
              </a:spcBef>
              <a:spcAft>
                <a:spcPct val="0"/>
              </a:spcAft>
              <a:tabLst>
                <a:tab pos="0" algn="l"/>
              </a:tabLst>
              <a:defRPr>
                <a:solidFill>
                  <a:schemeClr val="tx1"/>
                </a:solidFill>
                <a:latin typeface="Arial" pitchFamily="34" charset="0"/>
                <a:cs typeface="Arial" pitchFamily="34" charset="0"/>
              </a:defRPr>
            </a:lvl6pPr>
            <a:lvl7pPr fontAlgn="base">
              <a:spcBef>
                <a:spcPct val="0"/>
              </a:spcBef>
              <a:spcAft>
                <a:spcPct val="0"/>
              </a:spcAft>
              <a:tabLst>
                <a:tab pos="0" algn="l"/>
              </a:tabLst>
              <a:defRPr>
                <a:solidFill>
                  <a:schemeClr val="tx1"/>
                </a:solidFill>
                <a:latin typeface="Arial" pitchFamily="34" charset="0"/>
                <a:cs typeface="Arial" pitchFamily="34" charset="0"/>
              </a:defRPr>
            </a:lvl7pPr>
            <a:lvl8pPr fontAlgn="base">
              <a:spcBef>
                <a:spcPct val="0"/>
              </a:spcBef>
              <a:spcAft>
                <a:spcPct val="0"/>
              </a:spcAft>
              <a:tabLst>
                <a:tab pos="0" algn="l"/>
              </a:tabLst>
              <a:defRPr>
                <a:solidFill>
                  <a:schemeClr val="tx1"/>
                </a:solidFill>
                <a:latin typeface="Arial" pitchFamily="34" charset="0"/>
                <a:cs typeface="Arial" pitchFamily="34" charset="0"/>
              </a:defRPr>
            </a:lvl8pPr>
            <a:lvl9pPr fontAlgn="base">
              <a:spcBef>
                <a:spcPct val="0"/>
              </a:spcBef>
              <a:spcAft>
                <a:spcPct val="0"/>
              </a:spcAft>
              <a:tabLst>
                <a:tab pos="0" algn="l"/>
              </a:tabLs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0" algn="l"/>
              </a:tabLst>
            </a:pPr>
            <a:r>
              <a:rPr kumimoji="0" lang="en-US" altLang="en-US" sz="16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SOURCES OF FUNDS</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tabLst>
                <a:tab pos="0" algn="l"/>
              </a:tabLst>
            </a:pPr>
            <a:r>
              <a:rPr kumimoji="0" lang="en-US" alt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Fill in the following permanent sources chart</a:t>
            </a:r>
            <a:endParaRPr kumimoji="0" lang="en-US" alt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0" algn="l"/>
              </a:tabLst>
            </a:pPr>
            <a:r>
              <a:rPr kumimoji="0" lang="en-US" altLang="en-US"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Permanent Sources</a:t>
            </a:r>
            <a:endParaRPr kumimoji="0" lang="en-US" altLang="en-US" sz="1600" b="0" i="0" u="none" strike="noStrike" cap="none" normalizeH="0" baseline="0" dirty="0" smtClean="0">
              <a:ln>
                <a:noFill/>
              </a:ln>
              <a:solidFill>
                <a:schemeClr val="tx1"/>
              </a:solidFill>
              <a:effectLst/>
            </a:endParaRPr>
          </a:p>
        </p:txBody>
      </p:sp>
      <p:graphicFrame>
        <p:nvGraphicFramePr>
          <p:cNvPr id="5" name="Object 4" descr="Fill in the following permanent sources chart."/>
          <p:cNvGraphicFramePr>
            <a:graphicFrameLocks noChangeAspect="1"/>
          </p:cNvGraphicFramePr>
          <p:nvPr>
            <p:extLst>
              <p:ext uri="{D42A27DB-BD31-4B8C-83A1-F6EECF244321}">
                <p14:modId xmlns:p14="http://schemas.microsoft.com/office/powerpoint/2010/main" xmlns="" val="1155873083"/>
              </p:ext>
            </p:extLst>
          </p:nvPr>
        </p:nvGraphicFramePr>
        <p:xfrm>
          <a:off x="524933" y="1822398"/>
          <a:ext cx="6654800" cy="4848349"/>
        </p:xfrm>
        <a:graphic>
          <a:graphicData uri="http://schemas.openxmlformats.org/presentationml/2006/ole">
            <p:oleObj spid="_x0000_s8264" name="Worksheet" r:id="rId3" imgW="6448343" imgH="5210190" progId="Excel.Sheet.12">
              <p:embed/>
            </p:oleObj>
          </a:graphicData>
        </a:graphic>
      </p:graphicFrame>
    </p:spTree>
    <p:extLst>
      <p:ext uri="{BB962C8B-B14F-4D97-AF65-F5344CB8AC3E}">
        <p14:creationId xmlns:p14="http://schemas.microsoft.com/office/powerpoint/2010/main" xmlns="" val="143957331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Appendix B: Sources &amp; Uses Budget:  Construction</a:t>
            </a:r>
            <a:endParaRPr lang="en-US" dirty="0"/>
          </a:p>
        </p:txBody>
      </p:sp>
      <p:sp>
        <p:nvSpPr>
          <p:cNvPr id="4" name="Slide Number Placeholder 3"/>
          <p:cNvSpPr>
            <a:spLocks noGrp="1"/>
          </p:cNvSpPr>
          <p:nvPr>
            <p:ph type="sldNum" sz="quarter" idx="12"/>
          </p:nvPr>
        </p:nvSpPr>
        <p:spPr/>
        <p:txBody>
          <a:bodyPr/>
          <a:lstStyle/>
          <a:p>
            <a:fld id="{8D7F8852-6724-41B0-A86E-72CDA7A1E014}" type="slidenum">
              <a:rPr lang="en-US" smtClean="0"/>
              <a:pPr/>
              <a:t>38</a:t>
            </a:fld>
            <a:endParaRPr lang="en-US" dirty="0"/>
          </a:p>
        </p:txBody>
      </p:sp>
      <p:sp>
        <p:nvSpPr>
          <p:cNvPr id="6" name="Rectangle 4"/>
          <p:cNvSpPr>
            <a:spLocks noChangeArrowheads="1"/>
          </p:cNvSpPr>
          <p:nvPr/>
        </p:nvSpPr>
        <p:spPr bwMode="auto">
          <a:xfrm>
            <a:off x="440267" y="1319651"/>
            <a:ext cx="5029200" cy="584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tabLst>
                <a:tab pos="171450" algn="l"/>
                <a:tab pos="400050" algn="l"/>
              </a:tabLst>
              <a:defRPr>
                <a:solidFill>
                  <a:schemeClr val="tx1"/>
                </a:solidFill>
                <a:latin typeface="Arial" pitchFamily="34" charset="0"/>
                <a:cs typeface="Arial" pitchFamily="34" charset="0"/>
              </a:defRPr>
            </a:lvl1pPr>
            <a:lvl2pPr>
              <a:tabLst>
                <a:tab pos="171450" algn="l"/>
                <a:tab pos="400050" algn="l"/>
              </a:tabLst>
              <a:defRPr>
                <a:solidFill>
                  <a:schemeClr val="tx1"/>
                </a:solidFill>
                <a:latin typeface="Arial" pitchFamily="34" charset="0"/>
                <a:cs typeface="Arial" pitchFamily="34" charset="0"/>
              </a:defRPr>
            </a:lvl2pPr>
            <a:lvl3pPr>
              <a:tabLst>
                <a:tab pos="171450" algn="l"/>
                <a:tab pos="400050" algn="l"/>
              </a:tabLst>
              <a:defRPr>
                <a:solidFill>
                  <a:schemeClr val="tx1"/>
                </a:solidFill>
                <a:latin typeface="Arial" pitchFamily="34" charset="0"/>
                <a:cs typeface="Arial" pitchFamily="34" charset="0"/>
              </a:defRPr>
            </a:lvl3pPr>
            <a:lvl4pPr>
              <a:tabLst>
                <a:tab pos="171450" algn="l"/>
                <a:tab pos="400050" algn="l"/>
              </a:tabLst>
              <a:defRPr>
                <a:solidFill>
                  <a:schemeClr val="tx1"/>
                </a:solidFill>
                <a:latin typeface="Arial" pitchFamily="34" charset="0"/>
                <a:cs typeface="Arial" pitchFamily="34" charset="0"/>
              </a:defRPr>
            </a:lvl4pPr>
            <a:lvl5pPr>
              <a:tabLst>
                <a:tab pos="171450" algn="l"/>
                <a:tab pos="400050" algn="l"/>
              </a:tabLst>
              <a:defRPr>
                <a:solidFill>
                  <a:schemeClr val="tx1"/>
                </a:solidFill>
                <a:latin typeface="Arial" pitchFamily="34" charset="0"/>
                <a:cs typeface="Arial" pitchFamily="34" charset="0"/>
              </a:defRPr>
            </a:lvl5pPr>
            <a:lvl6pPr fontAlgn="base">
              <a:spcBef>
                <a:spcPct val="0"/>
              </a:spcBef>
              <a:spcAft>
                <a:spcPct val="0"/>
              </a:spcAft>
              <a:tabLst>
                <a:tab pos="171450" algn="l"/>
                <a:tab pos="400050" algn="l"/>
              </a:tabLst>
              <a:defRPr>
                <a:solidFill>
                  <a:schemeClr val="tx1"/>
                </a:solidFill>
                <a:latin typeface="Arial" pitchFamily="34" charset="0"/>
                <a:cs typeface="Arial" pitchFamily="34" charset="0"/>
              </a:defRPr>
            </a:lvl6pPr>
            <a:lvl7pPr fontAlgn="base">
              <a:spcBef>
                <a:spcPct val="0"/>
              </a:spcBef>
              <a:spcAft>
                <a:spcPct val="0"/>
              </a:spcAft>
              <a:tabLst>
                <a:tab pos="171450" algn="l"/>
                <a:tab pos="400050" algn="l"/>
              </a:tabLst>
              <a:defRPr>
                <a:solidFill>
                  <a:schemeClr val="tx1"/>
                </a:solidFill>
                <a:latin typeface="Arial" pitchFamily="34" charset="0"/>
                <a:cs typeface="Arial" pitchFamily="34" charset="0"/>
              </a:defRPr>
            </a:lvl7pPr>
            <a:lvl8pPr fontAlgn="base">
              <a:spcBef>
                <a:spcPct val="0"/>
              </a:spcBef>
              <a:spcAft>
                <a:spcPct val="0"/>
              </a:spcAft>
              <a:tabLst>
                <a:tab pos="171450" algn="l"/>
                <a:tab pos="400050" algn="l"/>
              </a:tabLst>
              <a:defRPr>
                <a:solidFill>
                  <a:schemeClr val="tx1"/>
                </a:solidFill>
                <a:latin typeface="Arial" pitchFamily="34" charset="0"/>
                <a:cs typeface="Arial" pitchFamily="34" charset="0"/>
              </a:defRPr>
            </a:lvl8pPr>
            <a:lvl9pPr fontAlgn="base">
              <a:spcBef>
                <a:spcPct val="0"/>
              </a:spcBef>
              <a:spcAft>
                <a:spcPct val="0"/>
              </a:spcAft>
              <a:tabLst>
                <a:tab pos="171450" algn="l"/>
                <a:tab pos="400050" algn="l"/>
              </a:tabLs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171450" algn="l"/>
                <a:tab pos="400050" algn="l"/>
              </a:tabLst>
            </a:pPr>
            <a:r>
              <a:rPr kumimoji="0" lang="en-US" altLang="en-US" sz="1600" b="0" i="0" u="sng" strike="noStrike" cap="none" normalizeH="0" baseline="0" dirty="0" smtClean="0">
                <a:ln>
                  <a:noFill/>
                </a:ln>
                <a:solidFill>
                  <a:schemeClr val="tx1"/>
                </a:solidFill>
                <a:effectLst/>
                <a:latin typeface="Times New Roman" panose="02020603050405020304" pitchFamily="18" charset="0"/>
                <a:ea typeface="Calibri" pitchFamily="34" charset="0"/>
                <a:cs typeface="Times New Roman" panose="02020603050405020304" pitchFamily="18" charset="0"/>
              </a:rPr>
              <a:t>CONSTRUCTION PERIOD FINANCING</a:t>
            </a:r>
            <a:endPar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tabLst>
                <a:tab pos="171450" algn="l"/>
                <a:tab pos="400050" algn="l"/>
              </a:tabLst>
            </a:pPr>
            <a:r>
              <a:rPr kumimoji="0" lang="en-US" altLang="en-US" sz="1600" b="0" i="0" u="none" strike="noStrike" cap="none" normalizeH="0" baseline="0" dirty="0" smtClean="0">
                <a:ln>
                  <a:noFill/>
                </a:ln>
                <a:solidFill>
                  <a:schemeClr val="tx1"/>
                </a:solidFill>
                <a:effectLst/>
                <a:latin typeface="Times New Roman" panose="02020603050405020304" pitchFamily="18" charset="0"/>
                <a:ea typeface="Calibri" pitchFamily="34" charset="0"/>
                <a:cs typeface="Times New Roman" panose="02020603050405020304" pitchFamily="18" charset="0"/>
              </a:rPr>
              <a:t>Fill in the following construction period financing chart</a:t>
            </a:r>
            <a:endPar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7" name="Object 6" descr="Fill in the following construction period financing chart"/>
          <p:cNvGraphicFramePr>
            <a:graphicFrameLocks noChangeAspect="1"/>
          </p:cNvGraphicFramePr>
          <p:nvPr>
            <p:extLst>
              <p:ext uri="{D42A27DB-BD31-4B8C-83A1-F6EECF244321}">
                <p14:modId xmlns:p14="http://schemas.microsoft.com/office/powerpoint/2010/main" xmlns="" val="2645798746"/>
              </p:ext>
            </p:extLst>
          </p:nvPr>
        </p:nvGraphicFramePr>
        <p:xfrm>
          <a:off x="558800" y="2065338"/>
          <a:ext cx="8218488" cy="3138487"/>
        </p:xfrm>
        <a:graphic>
          <a:graphicData uri="http://schemas.openxmlformats.org/presentationml/2006/ole">
            <p:oleObj spid="_x0000_s9289" name="Worksheet" r:id="rId3" imgW="5118121" imgH="2178110" progId="Excel.Sheet.12">
              <p:embed/>
            </p:oleObj>
          </a:graphicData>
        </a:graphic>
      </p:graphicFrame>
    </p:spTree>
    <p:extLst>
      <p:ext uri="{BB962C8B-B14F-4D97-AF65-F5344CB8AC3E}">
        <p14:creationId xmlns:p14="http://schemas.microsoft.com/office/powerpoint/2010/main" xmlns="" val="299418806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338" y="55120"/>
            <a:ext cx="7734300" cy="801688"/>
          </a:xfrm>
        </p:spPr>
        <p:txBody>
          <a:bodyPr/>
          <a:lstStyle/>
          <a:p>
            <a:r>
              <a:rPr lang="en-US" dirty="0" smtClean="0"/>
              <a:t>Appendix B: Sources &amp; Uses Budget:  Uses </a:t>
            </a:r>
            <a:endParaRPr lang="en-US" dirty="0"/>
          </a:p>
        </p:txBody>
      </p:sp>
      <p:sp>
        <p:nvSpPr>
          <p:cNvPr id="4" name="Slide Number Placeholder 3"/>
          <p:cNvSpPr>
            <a:spLocks noGrp="1"/>
          </p:cNvSpPr>
          <p:nvPr>
            <p:ph type="sldNum" sz="quarter" idx="12"/>
          </p:nvPr>
        </p:nvSpPr>
        <p:spPr/>
        <p:txBody>
          <a:bodyPr/>
          <a:lstStyle/>
          <a:p>
            <a:fld id="{8D7F8852-6724-41B0-A86E-72CDA7A1E014}" type="slidenum">
              <a:rPr lang="en-US" smtClean="0"/>
              <a:pPr/>
              <a:t>39</a:t>
            </a:fld>
            <a:endParaRPr lang="en-US" dirty="0"/>
          </a:p>
        </p:txBody>
      </p:sp>
      <p:sp>
        <p:nvSpPr>
          <p:cNvPr id="3" name="Rectangle 2"/>
          <p:cNvSpPr>
            <a:spLocks noChangeArrowheads="1"/>
          </p:cNvSpPr>
          <p:nvPr/>
        </p:nvSpPr>
        <p:spPr bwMode="auto">
          <a:xfrm>
            <a:off x="317760" y="1007755"/>
            <a:ext cx="2470548"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tabLst>
                <a:tab pos="171450" algn="l"/>
              </a:tabLst>
              <a:defRPr>
                <a:solidFill>
                  <a:schemeClr val="tx1"/>
                </a:solidFill>
                <a:latin typeface="Arial" pitchFamily="34" charset="0"/>
                <a:cs typeface="Arial" pitchFamily="34" charset="0"/>
              </a:defRPr>
            </a:lvl1pPr>
            <a:lvl2pPr>
              <a:tabLst>
                <a:tab pos="171450" algn="l"/>
              </a:tabLst>
              <a:defRPr>
                <a:solidFill>
                  <a:schemeClr val="tx1"/>
                </a:solidFill>
                <a:latin typeface="Arial" pitchFamily="34" charset="0"/>
                <a:cs typeface="Arial" pitchFamily="34" charset="0"/>
              </a:defRPr>
            </a:lvl2pPr>
            <a:lvl3pPr>
              <a:tabLst>
                <a:tab pos="171450" algn="l"/>
              </a:tabLst>
              <a:defRPr>
                <a:solidFill>
                  <a:schemeClr val="tx1"/>
                </a:solidFill>
                <a:latin typeface="Arial" pitchFamily="34" charset="0"/>
                <a:cs typeface="Arial" pitchFamily="34" charset="0"/>
              </a:defRPr>
            </a:lvl3pPr>
            <a:lvl4pPr>
              <a:tabLst>
                <a:tab pos="171450" algn="l"/>
              </a:tabLst>
              <a:defRPr>
                <a:solidFill>
                  <a:schemeClr val="tx1"/>
                </a:solidFill>
                <a:latin typeface="Arial" pitchFamily="34" charset="0"/>
                <a:cs typeface="Arial" pitchFamily="34" charset="0"/>
              </a:defRPr>
            </a:lvl4pPr>
            <a:lvl5pPr>
              <a:tabLst>
                <a:tab pos="171450" algn="l"/>
              </a:tabLst>
              <a:defRPr>
                <a:solidFill>
                  <a:schemeClr val="tx1"/>
                </a:solidFill>
                <a:latin typeface="Arial" pitchFamily="34" charset="0"/>
                <a:cs typeface="Arial" pitchFamily="34" charset="0"/>
              </a:defRPr>
            </a:lvl5pPr>
            <a:lvl6pPr fontAlgn="base">
              <a:spcBef>
                <a:spcPct val="0"/>
              </a:spcBef>
              <a:spcAft>
                <a:spcPct val="0"/>
              </a:spcAft>
              <a:tabLst>
                <a:tab pos="171450" algn="l"/>
              </a:tabLst>
              <a:defRPr>
                <a:solidFill>
                  <a:schemeClr val="tx1"/>
                </a:solidFill>
                <a:latin typeface="Arial" pitchFamily="34" charset="0"/>
                <a:cs typeface="Arial" pitchFamily="34" charset="0"/>
              </a:defRPr>
            </a:lvl6pPr>
            <a:lvl7pPr fontAlgn="base">
              <a:spcBef>
                <a:spcPct val="0"/>
              </a:spcBef>
              <a:spcAft>
                <a:spcPct val="0"/>
              </a:spcAft>
              <a:tabLst>
                <a:tab pos="171450" algn="l"/>
              </a:tabLst>
              <a:defRPr>
                <a:solidFill>
                  <a:schemeClr val="tx1"/>
                </a:solidFill>
                <a:latin typeface="Arial" pitchFamily="34" charset="0"/>
                <a:cs typeface="Arial" pitchFamily="34" charset="0"/>
              </a:defRPr>
            </a:lvl7pPr>
            <a:lvl8pPr fontAlgn="base">
              <a:spcBef>
                <a:spcPct val="0"/>
              </a:spcBef>
              <a:spcAft>
                <a:spcPct val="0"/>
              </a:spcAft>
              <a:tabLst>
                <a:tab pos="171450" algn="l"/>
              </a:tabLst>
              <a:defRPr>
                <a:solidFill>
                  <a:schemeClr val="tx1"/>
                </a:solidFill>
                <a:latin typeface="Arial" pitchFamily="34" charset="0"/>
                <a:cs typeface="Arial" pitchFamily="34" charset="0"/>
              </a:defRPr>
            </a:lvl8pPr>
            <a:lvl9pPr fontAlgn="base">
              <a:spcBef>
                <a:spcPct val="0"/>
              </a:spcBef>
              <a:spcAft>
                <a:spcPct val="0"/>
              </a:spcAft>
              <a:tabLst>
                <a:tab pos="171450" algn="l"/>
              </a:tabLs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171450" algn="l"/>
              </a:tabLst>
            </a:pPr>
            <a:r>
              <a:rPr kumimoji="0" lang="en-US" alt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Development Budget</a:t>
            </a:r>
            <a:endParaRPr kumimoji="0" lang="en-US" altLang="en-US"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6"/>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
        <p:nvSpPr>
          <p:cNvPr id="9" name="Rectangle 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xmlns="" val="2312772400"/>
              </p:ext>
            </p:extLst>
          </p:nvPr>
        </p:nvGraphicFramePr>
        <p:xfrm>
          <a:off x="317760" y="1377085"/>
          <a:ext cx="4147236" cy="5305820"/>
        </p:xfrm>
        <a:graphic>
          <a:graphicData uri="http://schemas.openxmlformats.org/drawingml/2006/table">
            <a:tbl>
              <a:tblPr/>
              <a:tblGrid>
                <a:gridCol w="3136440"/>
                <a:gridCol w="1010796"/>
              </a:tblGrid>
              <a:tr h="265291">
                <a:tc>
                  <a:txBody>
                    <a:bodyPr/>
                    <a:lstStyle/>
                    <a:p>
                      <a:pPr algn="l" fontAlgn="b"/>
                      <a:r>
                        <a:rPr lang="en-US" sz="1600" b="0" i="0" u="none" strike="noStrike" dirty="0">
                          <a:solidFill>
                            <a:srgbClr val="000000"/>
                          </a:solidFill>
                          <a:effectLst/>
                          <a:latin typeface="Times New Roman"/>
                        </a:rPr>
                        <a:t> </a:t>
                      </a:r>
                    </a:p>
                  </a:txBody>
                  <a:tcPr marL="4375" marR="4375" marT="4375"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Times New Roman"/>
                        </a:rPr>
                        <a:t>Total</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291">
                <a:tc>
                  <a:txBody>
                    <a:bodyPr/>
                    <a:lstStyle/>
                    <a:p>
                      <a:pPr algn="l" fontAlgn="b"/>
                      <a:r>
                        <a:rPr lang="en-US" sz="1600" b="1" i="0" u="none" strike="noStrike" dirty="0">
                          <a:solidFill>
                            <a:srgbClr val="000000"/>
                          </a:solidFill>
                          <a:effectLst/>
                          <a:latin typeface="Times New Roman"/>
                        </a:rPr>
                        <a:t>Acquisition</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Times New Roman"/>
                        </a:rPr>
                        <a:t> </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291">
                <a:tc>
                  <a:txBody>
                    <a:bodyPr/>
                    <a:lstStyle/>
                    <a:p>
                      <a:pPr algn="l" fontAlgn="b"/>
                      <a:r>
                        <a:rPr lang="en-US" sz="1600" b="0" i="0" u="none" strike="noStrike" dirty="0">
                          <a:solidFill>
                            <a:srgbClr val="000000"/>
                          </a:solidFill>
                          <a:effectLst/>
                          <a:latin typeface="Times New Roman"/>
                        </a:rPr>
                        <a:t>Direct Construction</a:t>
                      </a:r>
                    </a:p>
                  </a:txBody>
                  <a:tcPr marL="131238"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effectLst/>
                          <a:latin typeface="Times New Roman"/>
                        </a:rPr>
                        <a:t> </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291">
                <a:tc>
                  <a:txBody>
                    <a:bodyPr/>
                    <a:lstStyle/>
                    <a:p>
                      <a:pPr algn="l" fontAlgn="b"/>
                      <a:r>
                        <a:rPr lang="en-US" sz="1600" b="0" i="0" u="none" strike="noStrike">
                          <a:solidFill>
                            <a:srgbClr val="000000"/>
                          </a:solidFill>
                          <a:effectLst/>
                          <a:latin typeface="Times New Roman"/>
                        </a:rPr>
                        <a:t>Construction Contingency</a:t>
                      </a:r>
                    </a:p>
                  </a:txBody>
                  <a:tcPr marL="131238"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Times New Roman"/>
                        </a:rPr>
                        <a:t> </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291">
                <a:tc>
                  <a:txBody>
                    <a:bodyPr/>
                    <a:lstStyle/>
                    <a:p>
                      <a:pPr algn="l" fontAlgn="b"/>
                      <a:r>
                        <a:rPr lang="en-US" sz="1600" b="1" i="0" u="none" strike="noStrike">
                          <a:solidFill>
                            <a:srgbClr val="000000"/>
                          </a:solidFill>
                          <a:effectLst/>
                          <a:latin typeface="Times New Roman"/>
                        </a:rPr>
                        <a:t>Subtotal: Construction</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r>
                        <a:rPr lang="en-US" sz="1600" b="0" i="0" u="none" strike="noStrike">
                          <a:solidFill>
                            <a:srgbClr val="000000"/>
                          </a:solidFill>
                          <a:effectLst/>
                          <a:latin typeface="Times New Roman"/>
                        </a:rPr>
                        <a:t> $              -   </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r>
              <a:tr h="265291">
                <a:tc>
                  <a:txBody>
                    <a:bodyPr/>
                    <a:lstStyle/>
                    <a:p>
                      <a:pPr algn="l" fontAlgn="b"/>
                      <a:r>
                        <a:rPr lang="en-US" sz="1600" b="0" i="0" u="none" strike="noStrike">
                          <a:solidFill>
                            <a:srgbClr val="000000"/>
                          </a:solidFill>
                          <a:effectLst/>
                          <a:latin typeface="Times New Roman"/>
                        </a:rPr>
                        <a:t>Architectural &amp; Engineering</a:t>
                      </a:r>
                    </a:p>
                  </a:txBody>
                  <a:tcPr marL="131238"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Times New Roman"/>
                        </a:rPr>
                        <a:t> </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291">
                <a:tc>
                  <a:txBody>
                    <a:bodyPr/>
                    <a:lstStyle/>
                    <a:p>
                      <a:pPr algn="l" fontAlgn="b"/>
                      <a:r>
                        <a:rPr lang="en-US" sz="1600" b="0" i="0" u="none" strike="noStrike">
                          <a:solidFill>
                            <a:srgbClr val="000000"/>
                          </a:solidFill>
                          <a:effectLst/>
                          <a:latin typeface="Times New Roman"/>
                        </a:rPr>
                        <a:t>Project Manager</a:t>
                      </a:r>
                    </a:p>
                  </a:txBody>
                  <a:tcPr marL="131238"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Times New Roman"/>
                        </a:rPr>
                        <a:t> </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291">
                <a:tc>
                  <a:txBody>
                    <a:bodyPr/>
                    <a:lstStyle/>
                    <a:p>
                      <a:pPr algn="l" fontAlgn="b"/>
                      <a:r>
                        <a:rPr lang="en-US" sz="1600" b="0" i="0" u="none" strike="noStrike">
                          <a:solidFill>
                            <a:srgbClr val="000000"/>
                          </a:solidFill>
                          <a:effectLst/>
                          <a:latin typeface="Times New Roman"/>
                        </a:rPr>
                        <a:t>Capital Campaign Consultant</a:t>
                      </a:r>
                    </a:p>
                  </a:txBody>
                  <a:tcPr marL="131238"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Times New Roman"/>
                        </a:rPr>
                        <a:t> </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291">
                <a:tc>
                  <a:txBody>
                    <a:bodyPr/>
                    <a:lstStyle/>
                    <a:p>
                      <a:pPr algn="l" fontAlgn="b"/>
                      <a:r>
                        <a:rPr lang="en-US" sz="1600" b="0" i="0" u="none" strike="noStrike">
                          <a:solidFill>
                            <a:srgbClr val="000000"/>
                          </a:solidFill>
                          <a:effectLst/>
                          <a:latin typeface="Times New Roman"/>
                        </a:rPr>
                        <a:t>Environmental Analysis</a:t>
                      </a:r>
                    </a:p>
                  </a:txBody>
                  <a:tcPr marL="131238"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Times New Roman"/>
                        </a:rPr>
                        <a:t> </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291">
                <a:tc>
                  <a:txBody>
                    <a:bodyPr/>
                    <a:lstStyle/>
                    <a:p>
                      <a:pPr algn="l" fontAlgn="b"/>
                      <a:r>
                        <a:rPr lang="en-US" sz="1600" b="0" i="0" u="none" strike="noStrike" dirty="0">
                          <a:solidFill>
                            <a:srgbClr val="000000"/>
                          </a:solidFill>
                          <a:effectLst/>
                          <a:latin typeface="Times New Roman"/>
                        </a:rPr>
                        <a:t>Survey and Permits</a:t>
                      </a:r>
                    </a:p>
                  </a:txBody>
                  <a:tcPr marL="131238"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Times New Roman"/>
                        </a:rPr>
                        <a:t> </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291">
                <a:tc>
                  <a:txBody>
                    <a:bodyPr/>
                    <a:lstStyle/>
                    <a:p>
                      <a:pPr algn="l" fontAlgn="b"/>
                      <a:r>
                        <a:rPr lang="en-US" sz="1600" b="0" i="0" u="none" strike="noStrike" dirty="0">
                          <a:solidFill>
                            <a:srgbClr val="000000"/>
                          </a:solidFill>
                          <a:effectLst/>
                          <a:latin typeface="Times New Roman"/>
                        </a:rPr>
                        <a:t>Legal</a:t>
                      </a:r>
                    </a:p>
                  </a:txBody>
                  <a:tcPr marL="131238"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Times New Roman"/>
                        </a:rPr>
                        <a:t> </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291">
                <a:tc>
                  <a:txBody>
                    <a:bodyPr/>
                    <a:lstStyle/>
                    <a:p>
                      <a:pPr algn="l" fontAlgn="b"/>
                      <a:r>
                        <a:rPr lang="en-US" sz="1600" b="0" i="0" u="none" strike="noStrike">
                          <a:solidFill>
                            <a:srgbClr val="000000"/>
                          </a:solidFill>
                          <a:effectLst/>
                          <a:latin typeface="Times New Roman"/>
                        </a:rPr>
                        <a:t>Title &amp; Recording</a:t>
                      </a:r>
                    </a:p>
                  </a:txBody>
                  <a:tcPr marL="131238"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Times New Roman"/>
                        </a:rPr>
                        <a:t> </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291">
                <a:tc>
                  <a:txBody>
                    <a:bodyPr/>
                    <a:lstStyle/>
                    <a:p>
                      <a:pPr algn="l" fontAlgn="b"/>
                      <a:r>
                        <a:rPr lang="en-US" sz="1600" b="0" i="0" u="none" strike="noStrike">
                          <a:solidFill>
                            <a:srgbClr val="000000"/>
                          </a:solidFill>
                          <a:effectLst/>
                          <a:latin typeface="Times New Roman"/>
                        </a:rPr>
                        <a:t>Development Consulting</a:t>
                      </a:r>
                    </a:p>
                  </a:txBody>
                  <a:tcPr marL="131238"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Times New Roman"/>
                        </a:rPr>
                        <a:t> </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291">
                <a:tc>
                  <a:txBody>
                    <a:bodyPr/>
                    <a:lstStyle/>
                    <a:p>
                      <a:pPr algn="l" fontAlgn="b"/>
                      <a:r>
                        <a:rPr lang="en-US" sz="1600" b="0" i="0" u="none" strike="noStrike">
                          <a:solidFill>
                            <a:srgbClr val="000000"/>
                          </a:solidFill>
                          <a:effectLst/>
                          <a:latin typeface="Times New Roman"/>
                        </a:rPr>
                        <a:t>Appraisal</a:t>
                      </a:r>
                    </a:p>
                  </a:txBody>
                  <a:tcPr marL="131238"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Times New Roman"/>
                        </a:rPr>
                        <a:t> </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291">
                <a:tc>
                  <a:txBody>
                    <a:bodyPr/>
                    <a:lstStyle/>
                    <a:p>
                      <a:pPr algn="l" fontAlgn="b"/>
                      <a:r>
                        <a:rPr lang="en-US" sz="1600" b="0" i="0" u="none" strike="noStrike">
                          <a:solidFill>
                            <a:srgbClr val="000000"/>
                          </a:solidFill>
                          <a:effectLst/>
                          <a:latin typeface="Times New Roman"/>
                        </a:rPr>
                        <a:t>Construction Loan Interest</a:t>
                      </a:r>
                    </a:p>
                  </a:txBody>
                  <a:tcPr marL="131238"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Times New Roman"/>
                        </a:rPr>
                        <a:t> </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291">
                <a:tc>
                  <a:txBody>
                    <a:bodyPr/>
                    <a:lstStyle/>
                    <a:p>
                      <a:pPr algn="l" fontAlgn="b"/>
                      <a:r>
                        <a:rPr lang="en-US" sz="1600" b="0" i="0" u="none" strike="noStrike">
                          <a:solidFill>
                            <a:srgbClr val="000000"/>
                          </a:solidFill>
                          <a:effectLst/>
                          <a:latin typeface="Times New Roman"/>
                        </a:rPr>
                        <a:t>Clerk of the Works</a:t>
                      </a:r>
                    </a:p>
                  </a:txBody>
                  <a:tcPr marL="131238"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Times New Roman"/>
                        </a:rPr>
                        <a:t> </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291">
                <a:tc>
                  <a:txBody>
                    <a:bodyPr/>
                    <a:lstStyle/>
                    <a:p>
                      <a:pPr algn="l" fontAlgn="b"/>
                      <a:r>
                        <a:rPr lang="en-US" sz="1600" b="0" i="0" u="none" strike="noStrike">
                          <a:solidFill>
                            <a:srgbClr val="000000"/>
                          </a:solidFill>
                          <a:effectLst/>
                          <a:latin typeface="Times New Roman"/>
                        </a:rPr>
                        <a:t>Real Estate Taxes</a:t>
                      </a:r>
                    </a:p>
                  </a:txBody>
                  <a:tcPr marL="131238"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Times New Roman"/>
                        </a:rPr>
                        <a:t> </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291">
                <a:tc>
                  <a:txBody>
                    <a:bodyPr/>
                    <a:lstStyle/>
                    <a:p>
                      <a:pPr algn="l" fontAlgn="b"/>
                      <a:r>
                        <a:rPr lang="en-US" sz="1600" b="0" i="0" u="none" strike="noStrike">
                          <a:solidFill>
                            <a:srgbClr val="000000"/>
                          </a:solidFill>
                          <a:effectLst/>
                          <a:latin typeface="Times New Roman"/>
                        </a:rPr>
                        <a:t>Insurance</a:t>
                      </a:r>
                    </a:p>
                  </a:txBody>
                  <a:tcPr marL="131238"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Times New Roman"/>
                        </a:rPr>
                        <a:t> </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291">
                <a:tc>
                  <a:txBody>
                    <a:bodyPr/>
                    <a:lstStyle/>
                    <a:p>
                      <a:pPr algn="l" fontAlgn="b"/>
                      <a:r>
                        <a:rPr lang="en-US" sz="1600" b="0" i="0" u="none" strike="noStrike">
                          <a:solidFill>
                            <a:srgbClr val="000000"/>
                          </a:solidFill>
                          <a:effectLst/>
                          <a:latin typeface="Times New Roman"/>
                        </a:rPr>
                        <a:t>Accounting &amp; Cost Certification</a:t>
                      </a:r>
                    </a:p>
                  </a:txBody>
                  <a:tcPr marL="131238"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Times New Roman"/>
                        </a:rPr>
                        <a:t> </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291">
                <a:tc>
                  <a:txBody>
                    <a:bodyPr/>
                    <a:lstStyle/>
                    <a:p>
                      <a:pPr algn="l" fontAlgn="b"/>
                      <a:r>
                        <a:rPr lang="en-US" sz="1600" b="0" i="0" u="none" strike="noStrike" dirty="0">
                          <a:solidFill>
                            <a:srgbClr val="000000"/>
                          </a:solidFill>
                          <a:effectLst/>
                          <a:latin typeface="Times New Roman"/>
                        </a:rPr>
                        <a:t>Relocation</a:t>
                      </a:r>
                    </a:p>
                  </a:txBody>
                  <a:tcPr marL="131238"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effectLst/>
                          <a:latin typeface="Times New Roman"/>
                        </a:rPr>
                        <a:t> </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xmlns="" val="1651725524"/>
              </p:ext>
            </p:extLst>
          </p:nvPr>
        </p:nvGraphicFramePr>
        <p:xfrm>
          <a:off x="4776431" y="1930963"/>
          <a:ext cx="4147236" cy="3734327"/>
        </p:xfrm>
        <a:graphic>
          <a:graphicData uri="http://schemas.openxmlformats.org/drawingml/2006/table">
            <a:tbl>
              <a:tblPr/>
              <a:tblGrid>
                <a:gridCol w="3136440"/>
                <a:gridCol w="1010796"/>
              </a:tblGrid>
              <a:tr h="288037">
                <a:tc>
                  <a:txBody>
                    <a:bodyPr/>
                    <a:lstStyle/>
                    <a:p>
                      <a:pPr algn="l" fontAlgn="b"/>
                      <a:r>
                        <a:rPr lang="en-US" sz="1600" b="0" i="0" u="none" strike="noStrike" dirty="0">
                          <a:solidFill>
                            <a:srgbClr val="000000"/>
                          </a:solidFill>
                          <a:effectLst/>
                          <a:latin typeface="Times New Roman"/>
                        </a:rPr>
                        <a:t>Security</a:t>
                      </a:r>
                    </a:p>
                  </a:txBody>
                  <a:tcPr marL="131238"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Times New Roman"/>
                        </a:rPr>
                        <a:t> </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8037">
                <a:tc>
                  <a:txBody>
                    <a:bodyPr/>
                    <a:lstStyle/>
                    <a:p>
                      <a:pPr algn="l" fontAlgn="b"/>
                      <a:r>
                        <a:rPr lang="en-US" sz="1600" b="0" i="0" u="none" strike="noStrike" dirty="0">
                          <a:solidFill>
                            <a:srgbClr val="000000"/>
                          </a:solidFill>
                          <a:effectLst/>
                          <a:latin typeface="Times New Roman"/>
                        </a:rPr>
                        <a:t>Inspections</a:t>
                      </a:r>
                    </a:p>
                  </a:txBody>
                  <a:tcPr marL="131238"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Times New Roman"/>
                        </a:rPr>
                        <a:t> </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8037">
                <a:tc>
                  <a:txBody>
                    <a:bodyPr/>
                    <a:lstStyle/>
                    <a:p>
                      <a:pPr algn="l" fontAlgn="b"/>
                      <a:r>
                        <a:rPr lang="en-US" sz="1600" b="0" i="0" u="none" strike="noStrike" dirty="0">
                          <a:solidFill>
                            <a:srgbClr val="000000"/>
                          </a:solidFill>
                          <a:effectLst/>
                          <a:latin typeface="Times New Roman"/>
                        </a:rPr>
                        <a:t>Fees to:</a:t>
                      </a:r>
                    </a:p>
                  </a:txBody>
                  <a:tcPr marL="131238"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Times New Roman"/>
                        </a:rPr>
                        <a:t> </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8037">
                <a:tc>
                  <a:txBody>
                    <a:bodyPr/>
                    <a:lstStyle/>
                    <a:p>
                      <a:pPr algn="l" fontAlgn="b"/>
                      <a:r>
                        <a:rPr lang="en-US" sz="1600" b="0" i="0" u="none" strike="noStrike" dirty="0">
                          <a:solidFill>
                            <a:srgbClr val="000000"/>
                          </a:solidFill>
                          <a:effectLst/>
                          <a:latin typeface="Times New Roman"/>
                        </a:rPr>
                        <a:t>Fees to:</a:t>
                      </a:r>
                    </a:p>
                  </a:txBody>
                  <a:tcPr marL="131238"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Times New Roman"/>
                        </a:rPr>
                        <a:t> </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8037">
                <a:tc>
                  <a:txBody>
                    <a:bodyPr/>
                    <a:lstStyle/>
                    <a:p>
                      <a:pPr algn="l" fontAlgn="b"/>
                      <a:r>
                        <a:rPr lang="en-US" sz="1600" b="0" i="0" u="none" strike="noStrike" dirty="0">
                          <a:solidFill>
                            <a:srgbClr val="000000"/>
                          </a:solidFill>
                          <a:effectLst/>
                          <a:latin typeface="Times New Roman"/>
                        </a:rPr>
                        <a:t>Other Financing Fees</a:t>
                      </a:r>
                    </a:p>
                  </a:txBody>
                  <a:tcPr marL="131238"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Times New Roman"/>
                        </a:rPr>
                        <a:t> </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70997">
                <a:tc>
                  <a:txBody>
                    <a:bodyPr/>
                    <a:lstStyle/>
                    <a:p>
                      <a:pPr algn="l" fontAlgn="b"/>
                      <a:r>
                        <a:rPr lang="en-US" sz="1600" b="0" i="0" u="none" strike="noStrike" dirty="0" smtClean="0">
                          <a:solidFill>
                            <a:srgbClr val="000000"/>
                          </a:solidFill>
                          <a:effectLst/>
                          <a:latin typeface="Times New Roman"/>
                        </a:rPr>
                        <a:t>Lender/Funder Construction Monitoring and Reporting</a:t>
                      </a:r>
                      <a:endParaRPr lang="en-US" sz="1600" b="0" i="0" u="none" strike="noStrike" dirty="0">
                        <a:solidFill>
                          <a:srgbClr val="000000"/>
                        </a:solidFill>
                        <a:effectLst/>
                        <a:latin typeface="Times New Roman"/>
                      </a:endParaRPr>
                    </a:p>
                  </a:txBody>
                  <a:tcPr marL="131238"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Times New Roman"/>
                        </a:rPr>
                        <a:t> </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8037">
                <a:tc>
                  <a:txBody>
                    <a:bodyPr/>
                    <a:lstStyle/>
                    <a:p>
                      <a:pPr algn="l" fontAlgn="b"/>
                      <a:r>
                        <a:rPr lang="en-US" sz="1600" b="0" i="0" u="none" strike="noStrike" dirty="0">
                          <a:solidFill>
                            <a:srgbClr val="000000"/>
                          </a:solidFill>
                          <a:effectLst/>
                          <a:latin typeface="Times New Roman"/>
                        </a:rPr>
                        <a:t>Other:</a:t>
                      </a:r>
                    </a:p>
                  </a:txBody>
                  <a:tcPr marL="131238"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Times New Roman"/>
                        </a:rPr>
                        <a:t> </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8037">
                <a:tc>
                  <a:txBody>
                    <a:bodyPr/>
                    <a:lstStyle/>
                    <a:p>
                      <a:pPr algn="l" fontAlgn="b"/>
                      <a:r>
                        <a:rPr lang="en-US" sz="1600" b="0" i="0" u="none" strike="noStrike" dirty="0">
                          <a:solidFill>
                            <a:srgbClr val="000000"/>
                          </a:solidFill>
                          <a:effectLst/>
                          <a:latin typeface="Times New Roman"/>
                        </a:rPr>
                        <a:t>Soft Cost Contingency</a:t>
                      </a:r>
                    </a:p>
                  </a:txBody>
                  <a:tcPr marL="131238"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Times New Roman"/>
                        </a:rPr>
                        <a:t> </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8037">
                <a:tc>
                  <a:txBody>
                    <a:bodyPr/>
                    <a:lstStyle/>
                    <a:p>
                      <a:pPr algn="l" fontAlgn="b"/>
                      <a:r>
                        <a:rPr lang="en-US" sz="1600" b="1" i="0" u="none" strike="noStrike" dirty="0">
                          <a:solidFill>
                            <a:srgbClr val="000000"/>
                          </a:solidFill>
                          <a:effectLst/>
                          <a:latin typeface="Times New Roman"/>
                        </a:rPr>
                        <a:t>Subtotal General Development</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r>
                        <a:rPr lang="en-US" sz="1600" b="0" i="0" u="none" strike="noStrike">
                          <a:solidFill>
                            <a:srgbClr val="000000"/>
                          </a:solidFill>
                          <a:effectLst/>
                          <a:latin typeface="Times New Roman"/>
                        </a:rPr>
                        <a:t> $              -   </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r>
              <a:tr h="570997">
                <a:tc>
                  <a:txBody>
                    <a:bodyPr/>
                    <a:lstStyle/>
                    <a:p>
                      <a:pPr algn="l" fontAlgn="b"/>
                      <a:r>
                        <a:rPr lang="en-US" sz="1600" b="0" i="0" u="none" strike="noStrike" dirty="0">
                          <a:solidFill>
                            <a:srgbClr val="000000"/>
                          </a:solidFill>
                          <a:effectLst/>
                          <a:latin typeface="Times New Roman"/>
                        </a:rPr>
                        <a:t>Developer </a:t>
                      </a:r>
                      <a:r>
                        <a:rPr lang="en-US" sz="1600" b="0" i="0" u="none" strike="noStrike" dirty="0" smtClean="0">
                          <a:solidFill>
                            <a:srgbClr val="000000"/>
                          </a:solidFill>
                          <a:effectLst/>
                          <a:latin typeface="Times New Roman"/>
                        </a:rPr>
                        <a:t>Fee / Overhead </a:t>
                      </a:r>
                    </a:p>
                    <a:p>
                      <a:pPr algn="l" fontAlgn="b"/>
                      <a:r>
                        <a:rPr lang="en-US" sz="1600" b="0" i="0" u="none" strike="noStrike" dirty="0" smtClean="0">
                          <a:solidFill>
                            <a:srgbClr val="000000"/>
                          </a:solidFill>
                          <a:effectLst/>
                          <a:latin typeface="Times New Roman"/>
                        </a:rPr>
                        <a:t>(</a:t>
                      </a:r>
                      <a:r>
                        <a:rPr lang="en-US" sz="1600" b="0" i="0" u="none" strike="noStrike" dirty="0">
                          <a:solidFill>
                            <a:srgbClr val="000000"/>
                          </a:solidFill>
                          <a:effectLst/>
                          <a:latin typeface="Times New Roman"/>
                        </a:rPr>
                        <a:t>5% maximum)</a:t>
                      </a:r>
                    </a:p>
                  </a:txBody>
                  <a:tcPr marL="131238"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effectLst/>
                          <a:latin typeface="Times New Roman"/>
                        </a:rPr>
                        <a:t> </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8037">
                <a:tc>
                  <a:txBody>
                    <a:bodyPr/>
                    <a:lstStyle/>
                    <a:p>
                      <a:pPr algn="r" fontAlgn="b"/>
                      <a:r>
                        <a:rPr lang="en-US" sz="1600" b="1" i="0" u="none" strike="noStrike" dirty="0">
                          <a:solidFill>
                            <a:srgbClr val="000000"/>
                          </a:solidFill>
                          <a:effectLst/>
                          <a:latin typeface="Times New Roman"/>
                        </a:rPr>
                        <a:t>Total Development Cost</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c>
                  <a:txBody>
                    <a:bodyPr/>
                    <a:lstStyle/>
                    <a:p>
                      <a:pPr algn="l" fontAlgn="b"/>
                      <a:r>
                        <a:rPr lang="en-US" sz="1600" b="0" i="0" u="none" strike="noStrike" dirty="0">
                          <a:solidFill>
                            <a:srgbClr val="000000"/>
                          </a:solidFill>
                          <a:effectLst/>
                          <a:latin typeface="Times New Roman"/>
                        </a:rPr>
                        <a:t> $              -   </a:t>
                      </a:r>
                    </a:p>
                  </a:txBody>
                  <a:tcPr marL="4375" marR="4375" marT="43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CDB"/>
                    </a:solidFill>
                  </a:tcPr>
                </a:tc>
              </a:tr>
            </a:tbl>
          </a:graphicData>
        </a:graphic>
      </p:graphicFrame>
    </p:spTree>
    <p:extLst>
      <p:ext uri="{BB962C8B-B14F-4D97-AF65-F5344CB8AC3E}">
        <p14:creationId xmlns:p14="http://schemas.microsoft.com/office/powerpoint/2010/main" xmlns="" val="27165499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Administration of EEOST Capital Fund</a:t>
            </a:r>
            <a:endParaRPr lang="en-US" dirty="0"/>
          </a:p>
        </p:txBody>
      </p:sp>
      <p:sp>
        <p:nvSpPr>
          <p:cNvPr id="6147" name="Content Placeholder 2"/>
          <p:cNvSpPr>
            <a:spLocks noGrp="1"/>
          </p:cNvSpPr>
          <p:nvPr>
            <p:ph idx="1"/>
          </p:nvPr>
        </p:nvSpPr>
        <p:spPr>
          <a:xfrm>
            <a:off x="910424" y="1153886"/>
            <a:ext cx="7319176" cy="4980229"/>
          </a:xfrm>
        </p:spPr>
        <p:txBody>
          <a:bodyPr/>
          <a:lstStyle/>
          <a:p>
            <a:pPr>
              <a:spcBef>
                <a:spcPts val="1200"/>
              </a:spcBef>
            </a:pPr>
            <a:r>
              <a:rPr lang="en-US" sz="2000" b="0" dirty="0" smtClean="0">
                <a:latin typeface="Arial" pitchFamily="34" charset="0"/>
                <a:cs typeface="Arial" pitchFamily="34" charset="0"/>
              </a:rPr>
              <a:t>EEC designated Community Economic Development Assistance Corporation (CEDAC) to administer the EEOST Program.</a:t>
            </a:r>
          </a:p>
          <a:p>
            <a:pPr>
              <a:spcBef>
                <a:spcPts val="1200"/>
              </a:spcBef>
            </a:pPr>
            <a:r>
              <a:rPr lang="en-US" sz="2000" b="0" dirty="0" smtClean="0">
                <a:latin typeface="Arial" pitchFamily="34" charset="0"/>
                <a:cs typeface="Arial" pitchFamily="34" charset="0"/>
              </a:rPr>
              <a:t>Children’s Investment Fund (CIF), which is affiliated with CEDAC, provides technical assistance and financing to ECE &amp; OST facilities across MA.</a:t>
            </a:r>
          </a:p>
          <a:p>
            <a:pPr>
              <a:spcBef>
                <a:spcPts val="1200"/>
              </a:spcBef>
            </a:pPr>
            <a:r>
              <a:rPr lang="en-US" sz="2000" b="0" dirty="0" smtClean="0">
                <a:latin typeface="Arial" pitchFamily="34" charset="0"/>
                <a:cs typeface="Arial" pitchFamily="34" charset="0"/>
              </a:rPr>
              <a:t>CIF has worked with EEC in development of Grant Review Standards and will continue to administer the grants that EEC awards.</a:t>
            </a:r>
          </a:p>
          <a:p>
            <a:pPr>
              <a:spcBef>
                <a:spcPts val="1200"/>
              </a:spcBef>
            </a:pPr>
            <a:r>
              <a:rPr lang="en-US" sz="2000" b="0" dirty="0" smtClean="0">
                <a:latin typeface="Arial" pitchFamily="34" charset="0"/>
                <a:cs typeface="Arial" pitchFamily="34" charset="0"/>
              </a:rPr>
              <a:t>In combined rounds for FY14 and FY15, EEC awarded a total of $7,450,000 to 10 programs.</a:t>
            </a:r>
          </a:p>
          <a:p>
            <a:pPr>
              <a:spcBef>
                <a:spcPts val="1200"/>
              </a:spcBef>
            </a:pPr>
            <a:r>
              <a:rPr lang="en-US" sz="2000" b="0" dirty="0">
                <a:latin typeface="Arial" pitchFamily="34" charset="0"/>
                <a:cs typeface="Arial" pitchFamily="34" charset="0"/>
              </a:rPr>
              <a:t>In </a:t>
            </a:r>
            <a:r>
              <a:rPr lang="en-US" sz="2000" b="0" dirty="0" smtClean="0">
                <a:latin typeface="Arial" pitchFamily="34" charset="0"/>
                <a:cs typeface="Arial" pitchFamily="34" charset="0"/>
              </a:rPr>
              <a:t>FY16, </a:t>
            </a:r>
            <a:r>
              <a:rPr lang="en-US" sz="2000" b="0" dirty="0">
                <a:latin typeface="Arial" pitchFamily="34" charset="0"/>
                <a:cs typeface="Arial" pitchFamily="34" charset="0"/>
              </a:rPr>
              <a:t>EEC awarded a total of </a:t>
            </a:r>
            <a:r>
              <a:rPr lang="en-US" sz="2000" b="0" dirty="0" smtClean="0">
                <a:latin typeface="Arial" pitchFamily="34" charset="0"/>
                <a:cs typeface="Arial" pitchFamily="34" charset="0"/>
              </a:rPr>
              <a:t>$3,600,000 </a:t>
            </a:r>
            <a:r>
              <a:rPr lang="en-US" sz="2000" b="0" dirty="0">
                <a:latin typeface="Arial" pitchFamily="34" charset="0"/>
                <a:cs typeface="Arial" pitchFamily="34" charset="0"/>
              </a:rPr>
              <a:t>to </a:t>
            </a:r>
            <a:r>
              <a:rPr lang="en-US" sz="2000" b="0" dirty="0" smtClean="0">
                <a:latin typeface="Arial" pitchFamily="34" charset="0"/>
                <a:cs typeface="Arial" pitchFamily="34" charset="0"/>
              </a:rPr>
              <a:t>6 programs</a:t>
            </a:r>
            <a:r>
              <a:rPr lang="en-US" sz="2000" b="0" dirty="0">
                <a:latin typeface="Arial" pitchFamily="34" charset="0"/>
                <a:cs typeface="Arial" pitchFamily="34" charset="0"/>
              </a:rPr>
              <a:t>.</a:t>
            </a:r>
          </a:p>
          <a:p>
            <a:pPr>
              <a:spcBef>
                <a:spcPts val="1200"/>
              </a:spcBef>
            </a:pPr>
            <a:endParaRPr lang="en-US" sz="2000" b="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pPr>
              <a:defRPr/>
            </a:pPr>
            <a:fld id="{3EBD76D4-CBCF-4607-B144-1AB5033C6A0B}" type="slidenum">
              <a:rPr lang="en-US" smtClean="0"/>
              <a:pPr>
                <a:defRPr/>
              </a:pPr>
              <a:t>4</a:t>
            </a:fld>
            <a:endParaRPr lang="en-US" dirty="0"/>
          </a:p>
        </p:txBody>
      </p:sp>
    </p:spTree>
    <p:extLst>
      <p:ext uri="{BB962C8B-B14F-4D97-AF65-F5344CB8AC3E}">
        <p14:creationId xmlns:p14="http://schemas.microsoft.com/office/powerpoint/2010/main" xmlns="" val="9384908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Education and Out of School Time Capital Fund:  Program Guidelines</a:t>
            </a:r>
            <a:endParaRPr lang="en-US" dirty="0"/>
          </a:p>
        </p:txBody>
      </p:sp>
      <p:sp>
        <p:nvSpPr>
          <p:cNvPr id="3" name="Content Placeholder 2"/>
          <p:cNvSpPr>
            <a:spLocks noGrp="1"/>
          </p:cNvSpPr>
          <p:nvPr>
            <p:ph idx="1"/>
          </p:nvPr>
        </p:nvSpPr>
        <p:spPr>
          <a:xfrm>
            <a:off x="914404" y="1153886"/>
            <a:ext cx="8382000" cy="4525963"/>
          </a:xfrm>
        </p:spPr>
        <p:txBody>
          <a:bodyPr/>
          <a:lstStyle/>
          <a:p>
            <a:pPr>
              <a:spcBef>
                <a:spcPts val="2400"/>
              </a:spcBef>
            </a:pPr>
            <a:r>
              <a:rPr lang="en-US" sz="2000" dirty="0" smtClean="0">
                <a:latin typeface="Arial" pitchFamily="34" charset="0"/>
                <a:cs typeface="Arial" pitchFamily="34" charset="0"/>
              </a:rPr>
              <a:t>Eligibility Requirements</a:t>
            </a:r>
          </a:p>
          <a:p>
            <a:pPr>
              <a:spcBef>
                <a:spcPts val="2400"/>
              </a:spcBef>
            </a:pPr>
            <a:r>
              <a:rPr lang="en-US" sz="2000" dirty="0" smtClean="0">
                <a:latin typeface="Arial" pitchFamily="34" charset="0"/>
                <a:cs typeface="Arial" pitchFamily="34" charset="0"/>
              </a:rPr>
              <a:t>Grant Terms</a:t>
            </a:r>
          </a:p>
          <a:p>
            <a:pPr>
              <a:spcBef>
                <a:spcPts val="2400"/>
              </a:spcBef>
            </a:pPr>
            <a:r>
              <a:rPr lang="en-US" sz="2000" dirty="0" smtClean="0">
                <a:latin typeface="Arial" pitchFamily="34" charset="0"/>
                <a:cs typeface="Arial" pitchFamily="34" charset="0"/>
              </a:rPr>
              <a:t>Underwriting Standards</a:t>
            </a:r>
          </a:p>
          <a:p>
            <a:pPr>
              <a:spcBef>
                <a:spcPts val="2400"/>
              </a:spcBef>
            </a:pPr>
            <a:r>
              <a:rPr lang="en-US" sz="2000" dirty="0" smtClean="0">
                <a:latin typeface="Arial" pitchFamily="34" charset="0"/>
                <a:cs typeface="Arial" pitchFamily="34" charset="0"/>
              </a:rPr>
              <a:t>Pre-Application and Application Process</a:t>
            </a:r>
          </a:p>
          <a:p>
            <a:pPr>
              <a:spcBef>
                <a:spcPts val="2400"/>
              </a:spcBef>
            </a:pPr>
            <a:r>
              <a:rPr lang="en-US" sz="2000" dirty="0" smtClean="0">
                <a:latin typeface="Arial" pitchFamily="34" charset="0"/>
                <a:cs typeface="Arial" pitchFamily="34" charset="0"/>
              </a:rPr>
              <a:t>Regulations &amp; Definitions</a:t>
            </a:r>
            <a:endParaRPr lang="en-US" sz="20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8D7F8852-6724-41B0-A86E-72CDA7A1E014}" type="slidenum">
              <a:rPr lang="en-US" smtClean="0"/>
              <a:pPr/>
              <a:t>5</a:t>
            </a:fld>
            <a:endParaRPr lang="en-US" dirty="0"/>
          </a:p>
        </p:txBody>
      </p:sp>
    </p:spTree>
    <p:extLst>
      <p:ext uri="{BB962C8B-B14F-4D97-AF65-F5344CB8AC3E}">
        <p14:creationId xmlns:p14="http://schemas.microsoft.com/office/powerpoint/2010/main" xmlns="" val="29450873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t>Eligible Facility</a:t>
            </a:r>
          </a:p>
        </p:txBody>
      </p:sp>
      <p:sp>
        <p:nvSpPr>
          <p:cNvPr id="7172" name="Content Placeholder 2"/>
          <p:cNvSpPr>
            <a:spLocks noGrp="1"/>
          </p:cNvSpPr>
          <p:nvPr>
            <p:ph idx="1"/>
          </p:nvPr>
        </p:nvSpPr>
        <p:spPr>
          <a:xfrm>
            <a:off x="906449" y="962108"/>
            <a:ext cx="7315200" cy="5756744"/>
          </a:xfrm>
          <a:noFill/>
        </p:spPr>
        <p:txBody>
          <a:bodyPr>
            <a:noAutofit/>
          </a:bodyPr>
          <a:lstStyle/>
          <a:p>
            <a:pPr marL="0" indent="0">
              <a:spcBef>
                <a:spcPts val="1200"/>
              </a:spcBef>
              <a:spcAft>
                <a:spcPts val="1200"/>
              </a:spcAft>
              <a:buNone/>
            </a:pPr>
            <a:r>
              <a:rPr lang="en-US" sz="1600" dirty="0" smtClean="0">
                <a:latin typeface="Arial" pitchFamily="34" charset="0"/>
                <a:cs typeface="Arial" pitchFamily="34" charset="0"/>
              </a:rPr>
              <a:t>As defined in the regulations: </a:t>
            </a:r>
          </a:p>
          <a:p>
            <a:pPr marL="0" indent="0">
              <a:spcBef>
                <a:spcPts val="0"/>
              </a:spcBef>
              <a:spcAft>
                <a:spcPts val="1800"/>
              </a:spcAft>
              <a:buNone/>
            </a:pPr>
            <a:r>
              <a:rPr lang="en-US" sz="1600" b="0" dirty="0" smtClean="0">
                <a:latin typeface="Arial" pitchFamily="34" charset="0"/>
                <a:cs typeface="Arial" pitchFamily="34" charset="0"/>
              </a:rPr>
              <a:t>A </a:t>
            </a:r>
            <a:r>
              <a:rPr lang="en-US" sz="1600" b="0" dirty="0">
                <a:latin typeface="Arial" pitchFamily="34" charset="0"/>
                <a:cs typeface="Arial" pitchFamily="34" charset="0"/>
              </a:rPr>
              <a:t>building or structure that is, or will be, owned or leased by one or more </a:t>
            </a:r>
            <a:r>
              <a:rPr lang="en-US" sz="1600" b="0" dirty="0" smtClean="0">
                <a:latin typeface="Arial" pitchFamily="34" charset="0"/>
                <a:cs typeface="Arial" pitchFamily="34" charset="0"/>
              </a:rPr>
              <a:t>Eligible </a:t>
            </a:r>
            <a:r>
              <a:rPr lang="en-US" sz="1600" b="0" dirty="0">
                <a:latin typeface="Arial" pitchFamily="34" charset="0"/>
                <a:cs typeface="Arial" pitchFamily="34" charset="0"/>
              </a:rPr>
              <a:t>Organizations and licensed by EEC, provided, that </a:t>
            </a:r>
            <a:r>
              <a:rPr lang="en-US" sz="1600" b="0" dirty="0" smtClean="0">
                <a:latin typeface="Arial" pitchFamily="34" charset="0"/>
                <a:cs typeface="Arial" pitchFamily="34" charset="0"/>
              </a:rPr>
              <a:t>(</a:t>
            </a:r>
            <a:r>
              <a:rPr lang="en-US" sz="1600" b="0" dirty="0">
                <a:latin typeface="Arial" pitchFamily="34" charset="0"/>
                <a:cs typeface="Arial" pitchFamily="34" charset="0"/>
              </a:rPr>
              <a:t>a) at least 25 % of the slots in the facility shall serve Low-income Families; </a:t>
            </a:r>
            <a:r>
              <a:rPr lang="en-US" sz="1600" b="0" dirty="0" smtClean="0">
                <a:latin typeface="Arial" pitchFamily="34" charset="0"/>
                <a:cs typeface="Arial" pitchFamily="34" charset="0"/>
              </a:rPr>
              <a:t>(</a:t>
            </a:r>
            <a:r>
              <a:rPr lang="en-US" sz="1600" b="0" dirty="0">
                <a:latin typeface="Arial" pitchFamily="34" charset="0"/>
                <a:cs typeface="Arial" pitchFamily="34" charset="0"/>
              </a:rPr>
              <a:t>b) a leased facility shall be leased from a </a:t>
            </a:r>
            <a:r>
              <a:rPr lang="en-US" sz="1600" b="0" i="1" dirty="0">
                <a:latin typeface="Arial" pitchFamily="34" charset="0"/>
                <a:cs typeface="Arial" pitchFamily="34" charset="0"/>
              </a:rPr>
              <a:t>bona fide</a:t>
            </a:r>
            <a:r>
              <a:rPr lang="en-US" sz="1600" b="0" dirty="0">
                <a:latin typeface="Arial" pitchFamily="34" charset="0"/>
                <a:cs typeface="Arial" pitchFamily="34" charset="0"/>
              </a:rPr>
              <a:t> third party, not from an entity </a:t>
            </a:r>
            <a:r>
              <a:rPr lang="en-US" sz="1600" b="0" dirty="0" smtClean="0">
                <a:latin typeface="Arial" pitchFamily="34" charset="0"/>
                <a:cs typeface="Arial" pitchFamily="34" charset="0"/>
              </a:rPr>
              <a:t>affiliated </a:t>
            </a:r>
            <a:r>
              <a:rPr lang="en-US" sz="1600" b="0" dirty="0">
                <a:latin typeface="Arial" pitchFamily="34" charset="0"/>
                <a:cs typeface="Arial" pitchFamily="34" charset="0"/>
              </a:rPr>
              <a:t>in any way with the Eligible Organization and shall have a lease term that is </a:t>
            </a:r>
            <a:r>
              <a:rPr lang="en-US" sz="1600" b="0" dirty="0" smtClean="0">
                <a:latin typeface="Arial" pitchFamily="34" charset="0"/>
                <a:cs typeface="Arial" pitchFamily="34" charset="0"/>
              </a:rPr>
              <a:t>consistent </a:t>
            </a:r>
            <a:r>
              <a:rPr lang="en-US" sz="1600" b="0" dirty="0">
                <a:latin typeface="Arial" pitchFamily="34" charset="0"/>
                <a:cs typeface="Arial" pitchFamily="34" charset="0"/>
              </a:rPr>
              <a:t>with the scale of the capital investment but not be less than 15 years from the </a:t>
            </a:r>
            <a:r>
              <a:rPr lang="en-US" sz="1600" b="0" dirty="0" smtClean="0">
                <a:latin typeface="Arial" pitchFamily="34" charset="0"/>
                <a:cs typeface="Arial" pitchFamily="34" charset="0"/>
              </a:rPr>
              <a:t>date </a:t>
            </a:r>
            <a:r>
              <a:rPr lang="en-US" sz="1600" b="0" dirty="0">
                <a:latin typeface="Arial" pitchFamily="34" charset="0"/>
                <a:cs typeface="Arial" pitchFamily="34" charset="0"/>
              </a:rPr>
              <a:t>of completion of the Eligible Project; and </a:t>
            </a:r>
            <a:r>
              <a:rPr lang="en-US" sz="1600" b="0" dirty="0" smtClean="0">
                <a:latin typeface="Arial" pitchFamily="34" charset="0"/>
                <a:cs typeface="Arial" pitchFamily="34" charset="0"/>
              </a:rPr>
              <a:t>(</a:t>
            </a:r>
            <a:r>
              <a:rPr lang="en-US" sz="1600" b="0" dirty="0">
                <a:latin typeface="Arial" pitchFamily="34" charset="0"/>
                <a:cs typeface="Arial" pitchFamily="34" charset="0"/>
              </a:rPr>
              <a:t>c) the facility shall meet all of the requirements of 606 CMR 15.03. </a:t>
            </a:r>
            <a:endParaRPr lang="en-US" sz="1600" b="0" dirty="0" smtClean="0">
              <a:latin typeface="Arial" pitchFamily="34" charset="0"/>
              <a:cs typeface="Arial" pitchFamily="34" charset="0"/>
            </a:endParaRPr>
          </a:p>
          <a:p>
            <a:pPr marL="0" indent="0">
              <a:spcBef>
                <a:spcPts val="0"/>
              </a:spcBef>
              <a:spcAft>
                <a:spcPts val="1200"/>
              </a:spcAft>
              <a:buNone/>
            </a:pPr>
            <a:r>
              <a:rPr lang="en-US" sz="1600" dirty="0" smtClean="0">
                <a:latin typeface="Arial" pitchFamily="34" charset="0"/>
                <a:cs typeface="Arial" pitchFamily="34" charset="0"/>
              </a:rPr>
              <a:t>As outlined in the guidelines:</a:t>
            </a:r>
          </a:p>
          <a:p>
            <a:pPr marL="0" lvl="0" indent="0" hangingPunct="0">
              <a:spcBef>
                <a:spcPts val="0"/>
              </a:spcBef>
              <a:spcAft>
                <a:spcPts val="1200"/>
              </a:spcAft>
              <a:buNone/>
            </a:pPr>
            <a:r>
              <a:rPr lang="en-US" sz="1600" b="0" u="sng" dirty="0">
                <a:latin typeface="Arial" pitchFamily="34" charset="0"/>
                <a:cs typeface="Arial" pitchFamily="34" charset="0"/>
              </a:rPr>
              <a:t>Eligible Facilities include sites that:</a:t>
            </a:r>
            <a:endParaRPr lang="en-US" sz="1600" b="0" dirty="0">
              <a:latin typeface="Arial" pitchFamily="34" charset="0"/>
              <a:cs typeface="Arial" pitchFamily="34" charset="0"/>
            </a:endParaRPr>
          </a:p>
          <a:p>
            <a:pPr lvl="0">
              <a:spcBef>
                <a:spcPts val="0"/>
              </a:spcBef>
              <a:spcAft>
                <a:spcPts val="1200"/>
              </a:spcAft>
              <a:buSzPct val="125000"/>
            </a:pPr>
            <a:r>
              <a:rPr lang="en-US" sz="1600" b="0" dirty="0">
                <a:latin typeface="Arial" pitchFamily="34" charset="0"/>
                <a:cs typeface="Arial" pitchFamily="34" charset="0"/>
              </a:rPr>
              <a:t>Comply with M.G.L. c. 15D and all regulations and policies adopted thereunder;</a:t>
            </a:r>
          </a:p>
          <a:p>
            <a:pPr lvl="0" hangingPunct="0">
              <a:spcBef>
                <a:spcPts val="0"/>
              </a:spcBef>
              <a:spcAft>
                <a:spcPts val="1200"/>
              </a:spcAft>
              <a:buSzPct val="125000"/>
            </a:pPr>
            <a:r>
              <a:rPr lang="en-US" sz="1600" b="0" dirty="0">
                <a:latin typeface="Arial" pitchFamily="34" charset="0"/>
                <a:cs typeface="Arial" pitchFamily="34" charset="0"/>
              </a:rPr>
              <a:t>Comply with all other applicable Federal, State and Local statutes, regulations, and ordinances, including but not limited to the Americans with Disabilities Act (ADA) and the Massachusetts State Building Code (SBC), as may be amended from time to time; </a:t>
            </a:r>
          </a:p>
          <a:p>
            <a:pPr lvl="0">
              <a:spcBef>
                <a:spcPts val="0"/>
              </a:spcBef>
              <a:spcAft>
                <a:spcPts val="1200"/>
              </a:spcAft>
              <a:buSzPct val="125000"/>
            </a:pPr>
            <a:r>
              <a:rPr lang="en-US" sz="1600" b="0" dirty="0">
                <a:latin typeface="Arial" pitchFamily="34" charset="0"/>
                <a:cs typeface="Arial" pitchFamily="34" charset="0"/>
              </a:rPr>
              <a:t>Is or will be a building, structure, or site that is or will be, owned or leased by one or more Eligible Organizations</a:t>
            </a:r>
            <a:r>
              <a:rPr lang="en-US" sz="1600" b="0" dirty="0" smtClean="0">
                <a:latin typeface="Arial" pitchFamily="34" charset="0"/>
                <a:cs typeface="Arial" pitchFamily="34" charset="0"/>
              </a:rPr>
              <a:t>.</a:t>
            </a:r>
          </a:p>
        </p:txBody>
      </p:sp>
      <p:sp>
        <p:nvSpPr>
          <p:cNvPr id="6" name="Slide Number Placeholder 5"/>
          <p:cNvSpPr>
            <a:spLocks noGrp="1"/>
          </p:cNvSpPr>
          <p:nvPr>
            <p:ph type="sldNum" sz="quarter" idx="12"/>
          </p:nvPr>
        </p:nvSpPr>
        <p:spPr/>
        <p:txBody>
          <a:bodyPr/>
          <a:lstStyle/>
          <a:p>
            <a:pPr>
              <a:defRPr/>
            </a:pPr>
            <a:fld id="{3C3C4029-6E36-40AF-A665-91BFDBB23C9B}" type="slidenum">
              <a:rPr lang="en-US"/>
              <a:pPr>
                <a:defRPr/>
              </a:pPr>
              <a:t>6</a:t>
            </a:fld>
            <a:endParaRPr lang="en-US" dirty="0"/>
          </a:p>
        </p:txBody>
      </p:sp>
    </p:spTree>
    <p:extLst>
      <p:ext uri="{BB962C8B-B14F-4D97-AF65-F5344CB8AC3E}">
        <p14:creationId xmlns:p14="http://schemas.microsoft.com/office/powerpoint/2010/main" xmlns="" val="7272901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t>Eligible Facility (continued)</a:t>
            </a:r>
          </a:p>
        </p:txBody>
      </p:sp>
      <p:sp>
        <p:nvSpPr>
          <p:cNvPr id="7172" name="Content Placeholder 2"/>
          <p:cNvSpPr>
            <a:spLocks noGrp="1"/>
          </p:cNvSpPr>
          <p:nvPr>
            <p:ph idx="1"/>
          </p:nvPr>
        </p:nvSpPr>
        <p:spPr>
          <a:xfrm>
            <a:off x="906449" y="1153886"/>
            <a:ext cx="7315200" cy="4960667"/>
          </a:xfrm>
          <a:noFill/>
        </p:spPr>
        <p:txBody>
          <a:bodyPr>
            <a:noAutofit/>
          </a:bodyPr>
          <a:lstStyle/>
          <a:p>
            <a:pPr marL="0" indent="0">
              <a:buNone/>
            </a:pPr>
            <a:r>
              <a:rPr lang="en-US" sz="1600" dirty="0" smtClean="0">
                <a:latin typeface="Arial" pitchFamily="34" charset="0"/>
                <a:cs typeface="Arial" pitchFamily="34" charset="0"/>
              </a:rPr>
              <a:t>As outlined in the guidelines:</a:t>
            </a:r>
          </a:p>
          <a:p>
            <a:pPr marL="0" lvl="0" indent="0" hangingPunct="0">
              <a:buNone/>
            </a:pPr>
            <a:r>
              <a:rPr lang="en-US" sz="1600" b="0" u="sng" dirty="0">
                <a:latin typeface="Arial" pitchFamily="34" charset="0"/>
                <a:cs typeface="Arial" pitchFamily="34" charset="0"/>
              </a:rPr>
              <a:t>Eligible Facilities include sites that</a:t>
            </a:r>
            <a:r>
              <a:rPr lang="en-US" sz="1600" b="0" u="sng" dirty="0" smtClean="0">
                <a:latin typeface="Arial" pitchFamily="34" charset="0"/>
                <a:cs typeface="Arial" pitchFamily="34" charset="0"/>
              </a:rPr>
              <a:t>:</a:t>
            </a:r>
          </a:p>
          <a:p>
            <a:pPr hangingPunct="0">
              <a:spcBef>
                <a:spcPts val="1200"/>
              </a:spcBef>
              <a:buSzPct val="125000"/>
              <a:buFont typeface="Arial" pitchFamily="34" charset="0"/>
              <a:buChar char="•"/>
            </a:pPr>
            <a:r>
              <a:rPr lang="en-US" sz="1600" b="0" dirty="0">
                <a:latin typeface="Arial" pitchFamily="34" charset="0"/>
                <a:cs typeface="Arial" pitchFamily="34" charset="0"/>
              </a:rPr>
              <a:t>If a building, structure, or site is leased, then the leased facilities shall have a lease term that is consistent with the scale of the capital investment, but shall not be less than 15 years; </a:t>
            </a:r>
          </a:p>
          <a:p>
            <a:pPr lvl="0" hangingPunct="0">
              <a:spcBef>
                <a:spcPts val="1200"/>
              </a:spcBef>
              <a:buSzPct val="125000"/>
            </a:pPr>
            <a:r>
              <a:rPr lang="en-US" sz="1600" b="0" dirty="0" smtClean="0">
                <a:latin typeface="Arial" pitchFamily="34" charset="0"/>
                <a:cs typeface="Arial" pitchFamily="34" charset="0"/>
              </a:rPr>
              <a:t>If </a:t>
            </a:r>
            <a:r>
              <a:rPr lang="en-US" sz="1600" b="0" dirty="0">
                <a:latin typeface="Arial" pitchFamily="34" charset="0"/>
                <a:cs typeface="Arial" pitchFamily="34" charset="0"/>
              </a:rPr>
              <a:t>a building, structure or site is or will be a municipally owned building that dedicates a single purpose space for licensed early education or out of school time programs, then the lease must be for not less than 25 years; and</a:t>
            </a:r>
          </a:p>
          <a:p>
            <a:pPr lvl="0">
              <a:spcBef>
                <a:spcPts val="1200"/>
              </a:spcBef>
              <a:buSzPct val="125000"/>
            </a:pPr>
            <a:r>
              <a:rPr lang="en-US" sz="1600" b="0" dirty="0">
                <a:latin typeface="Arial" pitchFamily="34" charset="0"/>
                <a:cs typeface="Arial" pitchFamily="34" charset="0"/>
              </a:rPr>
              <a:t>Demonstrate: </a:t>
            </a:r>
            <a:endParaRPr lang="en-US" sz="1600" b="0" dirty="0" smtClean="0">
              <a:latin typeface="Arial" pitchFamily="34" charset="0"/>
              <a:cs typeface="Arial" pitchFamily="34" charset="0"/>
            </a:endParaRPr>
          </a:p>
          <a:p>
            <a:pPr marL="0" lvl="0" indent="0">
              <a:spcBef>
                <a:spcPts val="600"/>
              </a:spcBef>
              <a:buNone/>
            </a:pPr>
            <a:r>
              <a:rPr lang="en-US" sz="1600" b="0" dirty="0">
                <a:latin typeface="Arial" pitchFamily="34" charset="0"/>
                <a:cs typeface="Arial" pitchFamily="34" charset="0"/>
              </a:rPr>
              <a:t>	</a:t>
            </a:r>
            <a:r>
              <a:rPr lang="en-US" sz="1600" b="0" dirty="0" smtClean="0">
                <a:latin typeface="Arial" pitchFamily="34" charset="0"/>
                <a:cs typeface="Arial" pitchFamily="34" charset="0"/>
              </a:rPr>
              <a:t>(</a:t>
            </a:r>
            <a:r>
              <a:rPr lang="en-US" sz="1600" b="0" dirty="0">
                <a:latin typeface="Arial" pitchFamily="34" charset="0"/>
                <a:cs typeface="Arial" pitchFamily="34" charset="0"/>
              </a:rPr>
              <a:t>a) a need for such a project; </a:t>
            </a:r>
            <a:endParaRPr lang="en-US" sz="1600" b="0" dirty="0" smtClean="0">
              <a:latin typeface="Arial" pitchFamily="34" charset="0"/>
              <a:cs typeface="Arial" pitchFamily="34" charset="0"/>
            </a:endParaRPr>
          </a:p>
          <a:p>
            <a:pPr marL="0" lvl="0" indent="0">
              <a:spcBef>
                <a:spcPts val="600"/>
              </a:spcBef>
              <a:buNone/>
            </a:pPr>
            <a:r>
              <a:rPr lang="en-US" sz="1600" b="0" dirty="0">
                <a:latin typeface="Arial" pitchFamily="34" charset="0"/>
                <a:cs typeface="Arial" pitchFamily="34" charset="0"/>
              </a:rPr>
              <a:t>	</a:t>
            </a:r>
            <a:r>
              <a:rPr lang="en-US" sz="1600" b="0" dirty="0" smtClean="0">
                <a:latin typeface="Arial" pitchFamily="34" charset="0"/>
                <a:cs typeface="Arial" pitchFamily="34" charset="0"/>
              </a:rPr>
              <a:t>(</a:t>
            </a:r>
            <a:r>
              <a:rPr lang="en-US" sz="1600" b="0" dirty="0">
                <a:latin typeface="Arial" pitchFamily="34" charset="0"/>
                <a:cs typeface="Arial" pitchFamily="34" charset="0"/>
              </a:rPr>
              <a:t>b) a benefit for the affected community; </a:t>
            </a:r>
            <a:endParaRPr lang="en-US" sz="1600" b="0" dirty="0" smtClean="0">
              <a:latin typeface="Arial" pitchFamily="34" charset="0"/>
              <a:cs typeface="Arial" pitchFamily="34" charset="0"/>
            </a:endParaRPr>
          </a:p>
          <a:p>
            <a:pPr marL="0" lvl="0" indent="0">
              <a:spcBef>
                <a:spcPts val="600"/>
              </a:spcBef>
              <a:buNone/>
            </a:pPr>
            <a:r>
              <a:rPr lang="en-US" sz="1600" b="0" dirty="0">
                <a:latin typeface="Arial" pitchFamily="34" charset="0"/>
                <a:cs typeface="Arial" pitchFamily="34" charset="0"/>
              </a:rPr>
              <a:t>	</a:t>
            </a:r>
            <a:r>
              <a:rPr lang="en-US" sz="1600" b="0" dirty="0" smtClean="0">
                <a:latin typeface="Arial" pitchFamily="34" charset="0"/>
                <a:cs typeface="Arial" pitchFamily="34" charset="0"/>
              </a:rPr>
              <a:t>(</a:t>
            </a:r>
            <a:r>
              <a:rPr lang="en-US" sz="1600" b="0" dirty="0">
                <a:latin typeface="Arial" pitchFamily="34" charset="0"/>
                <a:cs typeface="Arial" pitchFamily="34" charset="0"/>
              </a:rPr>
              <a:t>c) a financial need for assistance in the form of such a grant; </a:t>
            </a:r>
            <a:r>
              <a:rPr lang="en-US" sz="1600" b="0" dirty="0" smtClean="0">
                <a:latin typeface="Arial" pitchFamily="34" charset="0"/>
                <a:cs typeface="Arial" pitchFamily="34" charset="0"/>
              </a:rPr>
              <a:t>and</a:t>
            </a:r>
          </a:p>
          <a:p>
            <a:pPr marL="0" lvl="0" indent="0">
              <a:spcBef>
                <a:spcPts val="600"/>
              </a:spcBef>
              <a:buNone/>
            </a:pPr>
            <a:r>
              <a:rPr lang="en-US" sz="1600" b="0" dirty="0">
                <a:latin typeface="Arial" pitchFamily="34" charset="0"/>
                <a:cs typeface="Arial" pitchFamily="34" charset="0"/>
              </a:rPr>
              <a:t>	</a:t>
            </a:r>
            <a:r>
              <a:rPr lang="en-US" sz="1600" b="0" dirty="0" smtClean="0">
                <a:latin typeface="Arial" pitchFamily="34" charset="0"/>
                <a:cs typeface="Arial" pitchFamily="34" charset="0"/>
              </a:rPr>
              <a:t>(</a:t>
            </a:r>
            <a:r>
              <a:rPr lang="en-US" sz="1600" b="0" dirty="0">
                <a:latin typeface="Arial" pitchFamily="34" charset="0"/>
                <a:cs typeface="Arial" pitchFamily="34" charset="0"/>
              </a:rPr>
              <a:t>d) local support for the project</a:t>
            </a:r>
            <a:r>
              <a:rPr lang="en-US" sz="1600" b="0" dirty="0" smtClean="0">
                <a:latin typeface="Arial" pitchFamily="34" charset="0"/>
                <a:cs typeface="Arial" pitchFamily="34" charset="0"/>
              </a:rPr>
              <a:t>.</a:t>
            </a:r>
          </a:p>
        </p:txBody>
      </p:sp>
      <p:sp>
        <p:nvSpPr>
          <p:cNvPr id="6" name="Slide Number Placeholder 5"/>
          <p:cNvSpPr>
            <a:spLocks noGrp="1"/>
          </p:cNvSpPr>
          <p:nvPr>
            <p:ph type="sldNum" sz="quarter" idx="12"/>
          </p:nvPr>
        </p:nvSpPr>
        <p:spPr/>
        <p:txBody>
          <a:bodyPr/>
          <a:lstStyle/>
          <a:p>
            <a:pPr>
              <a:defRPr/>
            </a:pPr>
            <a:fld id="{3C3C4029-6E36-40AF-A665-91BFDBB23C9B}" type="slidenum">
              <a:rPr lang="en-US"/>
              <a:pPr>
                <a:defRPr/>
              </a:pPr>
              <a:t>7</a:t>
            </a:fld>
            <a:endParaRPr lang="en-US" dirty="0"/>
          </a:p>
        </p:txBody>
      </p:sp>
    </p:spTree>
    <p:extLst>
      <p:ext uri="{BB962C8B-B14F-4D97-AF65-F5344CB8AC3E}">
        <p14:creationId xmlns:p14="http://schemas.microsoft.com/office/powerpoint/2010/main" xmlns="" val="20027344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Eligible Uses of EEOST Funds</a:t>
            </a:r>
            <a:endParaRPr lang="en-US" dirty="0"/>
          </a:p>
        </p:txBody>
      </p:sp>
      <p:sp>
        <p:nvSpPr>
          <p:cNvPr id="8195" name="Content Placeholder 2"/>
          <p:cNvSpPr>
            <a:spLocks noGrp="1"/>
          </p:cNvSpPr>
          <p:nvPr>
            <p:ph idx="1"/>
          </p:nvPr>
        </p:nvSpPr>
        <p:spPr>
          <a:xfrm>
            <a:off x="902473" y="1153886"/>
            <a:ext cx="7327127" cy="4972277"/>
          </a:xfrm>
        </p:spPr>
        <p:txBody>
          <a:bodyPr/>
          <a:lstStyle/>
          <a:p>
            <a:pPr hangingPunct="0"/>
            <a:r>
              <a:rPr lang="en-US" sz="2000" b="0" dirty="0" smtClean="0">
                <a:latin typeface="Arial" pitchFamily="34" charset="0"/>
                <a:cs typeface="Arial" pitchFamily="34" charset="0"/>
              </a:rPr>
              <a:t>Acquisition </a:t>
            </a:r>
            <a:r>
              <a:rPr lang="en-US" sz="2000" b="0" dirty="0">
                <a:latin typeface="Arial" pitchFamily="34" charset="0"/>
                <a:cs typeface="Arial" pitchFamily="34" charset="0"/>
              </a:rPr>
              <a:t>of real </a:t>
            </a:r>
            <a:r>
              <a:rPr lang="en-US" sz="2000" b="0" dirty="0" smtClean="0">
                <a:latin typeface="Arial" pitchFamily="34" charset="0"/>
                <a:cs typeface="Arial" pitchFamily="34" charset="0"/>
              </a:rPr>
              <a:t>property;</a:t>
            </a:r>
            <a:endParaRPr lang="en-US" sz="2000" b="0" dirty="0">
              <a:latin typeface="Arial" pitchFamily="34" charset="0"/>
              <a:cs typeface="Arial" pitchFamily="34" charset="0"/>
            </a:endParaRPr>
          </a:p>
          <a:p>
            <a:pPr lvl="0" hangingPunct="0"/>
            <a:r>
              <a:rPr lang="en-US" sz="2000" b="0" dirty="0">
                <a:latin typeface="Arial" pitchFamily="34" charset="0"/>
                <a:cs typeface="Arial" pitchFamily="34" charset="0"/>
              </a:rPr>
              <a:t>Design, construction, repair, rehabilitation, and/or renovation of an Eligible </a:t>
            </a:r>
            <a:r>
              <a:rPr lang="en-US" sz="2000" b="0" dirty="0" smtClean="0">
                <a:latin typeface="Arial" pitchFamily="34" charset="0"/>
                <a:cs typeface="Arial" pitchFamily="34" charset="0"/>
              </a:rPr>
              <a:t>Facility</a:t>
            </a:r>
            <a:r>
              <a:rPr lang="en-US" sz="2000" b="0" dirty="0">
                <a:latin typeface="Arial" pitchFamily="34" charset="0"/>
                <a:cs typeface="Arial" pitchFamily="34" charset="0"/>
              </a:rPr>
              <a:t>;</a:t>
            </a:r>
          </a:p>
          <a:p>
            <a:pPr lvl="0" hangingPunct="0"/>
            <a:r>
              <a:rPr lang="en-US" sz="2000" b="0" dirty="0">
                <a:latin typeface="Arial" pitchFamily="34" charset="0"/>
                <a:cs typeface="Arial" pitchFamily="34" charset="0"/>
              </a:rPr>
              <a:t>Recovery from a natural or man-made </a:t>
            </a:r>
            <a:r>
              <a:rPr lang="en-US" sz="2000" b="0" dirty="0" smtClean="0">
                <a:latin typeface="Arial" pitchFamily="34" charset="0"/>
                <a:cs typeface="Arial" pitchFamily="34" charset="0"/>
              </a:rPr>
              <a:t>disaster; </a:t>
            </a:r>
            <a:r>
              <a:rPr lang="en-US" sz="2000" b="0" dirty="0">
                <a:latin typeface="Arial" pitchFamily="34" charset="0"/>
                <a:cs typeface="Arial" pitchFamily="34" charset="0"/>
              </a:rPr>
              <a:t>and/or</a:t>
            </a:r>
          </a:p>
          <a:p>
            <a:pPr lvl="0" hangingPunct="0"/>
            <a:r>
              <a:rPr lang="en-US" sz="2000" b="0" dirty="0">
                <a:latin typeface="Arial" pitchFamily="34" charset="0"/>
                <a:cs typeface="Arial" pitchFamily="34" charset="0"/>
              </a:rPr>
              <a:t>Soft costs directly related to the development of an Eligible Facility.</a:t>
            </a:r>
          </a:p>
          <a:p>
            <a:pPr marL="0" indent="0" hangingPunct="0">
              <a:buNone/>
            </a:pPr>
            <a:r>
              <a:rPr lang="en-US" sz="2000" dirty="0"/>
              <a:t> </a:t>
            </a:r>
          </a:p>
          <a:p>
            <a:pPr eaLnBrk="1" hangingPunct="1">
              <a:defRPr/>
            </a:pPr>
            <a:endParaRPr lang="en-US" sz="2000" dirty="0" smtClean="0">
              <a:latin typeface="Arial" pitchFamily="34" charset="0"/>
              <a:cs typeface="Arial" pitchFamily="34" charset="0"/>
            </a:endParaRPr>
          </a:p>
          <a:p>
            <a:pPr marL="0" indent="0" eaLnBrk="1" hangingPunct="1">
              <a:buFont typeface="Arial" charset="0"/>
              <a:buNone/>
              <a:defRPr/>
            </a:pPr>
            <a:endParaRPr lang="en-US" sz="20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pPr>
              <a:defRPr/>
            </a:pPr>
            <a:fld id="{8A55EA91-3853-42A5-AF3C-61126D941B90}" type="slidenum">
              <a:rPr lang="en-US" smtClean="0"/>
              <a:pPr>
                <a:defRPr/>
              </a:pPr>
              <a:t>8</a:t>
            </a:fld>
            <a:endParaRPr lang="en-US" dirty="0"/>
          </a:p>
        </p:txBody>
      </p:sp>
    </p:spTree>
    <p:extLst>
      <p:ext uri="{BB962C8B-B14F-4D97-AF65-F5344CB8AC3E}">
        <p14:creationId xmlns:p14="http://schemas.microsoft.com/office/powerpoint/2010/main" xmlns="" val="571596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t>Eligible Applicants/Developers</a:t>
            </a:r>
          </a:p>
        </p:txBody>
      </p:sp>
      <p:sp>
        <p:nvSpPr>
          <p:cNvPr id="10244" name="Content Placeholder 2"/>
          <p:cNvSpPr>
            <a:spLocks noGrp="1"/>
          </p:cNvSpPr>
          <p:nvPr>
            <p:ph idx="1"/>
          </p:nvPr>
        </p:nvSpPr>
        <p:spPr>
          <a:xfrm>
            <a:off x="914400" y="1153885"/>
            <a:ext cx="7307249" cy="4825495"/>
          </a:xfrm>
        </p:spPr>
        <p:txBody>
          <a:bodyPr>
            <a:noAutofit/>
          </a:bodyPr>
          <a:lstStyle/>
          <a:p>
            <a:pPr lvl="0">
              <a:buSzPct val="125000"/>
              <a:buFont typeface="Arial" pitchFamily="34" charset="0"/>
              <a:buChar char="•"/>
            </a:pPr>
            <a:r>
              <a:rPr lang="en-US" sz="1800" b="0" dirty="0" smtClean="0">
                <a:latin typeface="Arial" pitchFamily="34" charset="0"/>
                <a:cs typeface="Arial" pitchFamily="34" charset="0"/>
              </a:rPr>
              <a:t>A </a:t>
            </a:r>
            <a:r>
              <a:rPr lang="en-US" sz="1800" b="0" dirty="0">
                <a:latin typeface="Arial" pitchFamily="34" charset="0"/>
                <a:cs typeface="Arial" pitchFamily="34" charset="0"/>
              </a:rPr>
              <a:t>non-profit Developer organized under M.G.L. c. 180; and exempt from federal income tax under Section 501(c)(3) of the Internal Revenue Code of 1986, as amended, or an organization in which a non-profit corporation has a controlling financial or managerial interest</a:t>
            </a:r>
            <a:r>
              <a:rPr lang="en-US" sz="1800" b="0" dirty="0" smtClean="0">
                <a:latin typeface="Arial" pitchFamily="34" charset="0"/>
                <a:cs typeface="Arial" pitchFamily="34" charset="0"/>
              </a:rPr>
              <a:t>. </a:t>
            </a:r>
            <a:r>
              <a:rPr lang="en-US" sz="1800" b="0" dirty="0">
                <a:latin typeface="Arial" pitchFamily="34" charset="0"/>
                <a:cs typeface="Arial" pitchFamily="34" charset="0"/>
              </a:rPr>
              <a:t> </a:t>
            </a:r>
            <a:r>
              <a:rPr lang="en-US" sz="1800" b="0" dirty="0" smtClean="0">
                <a:latin typeface="Arial" pitchFamily="34" charset="0"/>
                <a:cs typeface="Arial" pitchFamily="34" charset="0"/>
              </a:rPr>
              <a:t>Only Chapter 180 corporations are eligible to apply.  Other 501(c)(3) entities are not eligible if they are not incorporated under Chapter 180.</a:t>
            </a:r>
            <a:endParaRPr lang="en-US" sz="1800" b="0" dirty="0">
              <a:latin typeface="Arial" pitchFamily="34" charset="0"/>
              <a:cs typeface="Arial" pitchFamily="34" charset="0"/>
            </a:endParaRPr>
          </a:p>
          <a:p>
            <a:pPr lvl="0">
              <a:buSzPct val="125000"/>
              <a:buFont typeface="Arial" pitchFamily="34" charset="0"/>
              <a:buChar char="•"/>
            </a:pPr>
            <a:r>
              <a:rPr lang="en-US" sz="1800" b="0" dirty="0">
                <a:latin typeface="Arial" pitchFamily="34" charset="0"/>
                <a:cs typeface="Arial" pitchFamily="34" charset="0"/>
              </a:rPr>
              <a:t>The Developer of the Eligible Project need not be the owner of the property, so long as (i) such Developer has control of the site pursuant to a ground lease, or other instrument acceptable to EEC, in its discretion, for a period at least equal to the term of the applicable EEOST Grant; and (ii) the owner assents to the Developer’s execution and the recording of a Land Use Restriction or similar instrument, and executes and accepts the Land Use Restriction, and such additional documentation as EEC and/or CEDAC may require, in its discretion, regarding the rights of EEC and/or CEDAC with respect to the </a:t>
            </a:r>
            <a:r>
              <a:rPr lang="en-US" sz="1800" b="0" dirty="0" smtClean="0">
                <a:latin typeface="Arial" pitchFamily="34" charset="0"/>
                <a:cs typeface="Arial" pitchFamily="34" charset="0"/>
              </a:rPr>
              <a:t>site.</a:t>
            </a:r>
          </a:p>
        </p:txBody>
      </p:sp>
      <p:sp>
        <p:nvSpPr>
          <p:cNvPr id="6" name="Slide Number Placeholder 5"/>
          <p:cNvSpPr>
            <a:spLocks noGrp="1"/>
          </p:cNvSpPr>
          <p:nvPr>
            <p:ph type="sldNum" sz="quarter" idx="12"/>
          </p:nvPr>
        </p:nvSpPr>
        <p:spPr>
          <a:xfrm>
            <a:off x="7259852" y="6858000"/>
            <a:ext cx="1933575" cy="753676"/>
          </a:xfrm>
        </p:spPr>
        <p:txBody>
          <a:bodyPr/>
          <a:lstStyle/>
          <a:p>
            <a:pPr>
              <a:defRPr/>
            </a:pPr>
            <a:fld id="{03B0835D-E00B-40A3-9062-01A30268311F}" type="slidenum">
              <a:rPr lang="en-US"/>
              <a:pPr>
                <a:defRPr/>
              </a:pPr>
              <a:t>9</a:t>
            </a:fld>
            <a:endParaRPr lang="en-US" dirty="0"/>
          </a:p>
        </p:txBody>
      </p:sp>
    </p:spTree>
    <p:extLst>
      <p:ext uri="{BB962C8B-B14F-4D97-AF65-F5344CB8AC3E}">
        <p14:creationId xmlns:p14="http://schemas.microsoft.com/office/powerpoint/2010/main" xmlns="" val="949616117"/>
      </p:ext>
    </p:extLst>
  </p:cSld>
  <p:clrMapOvr>
    <a:masterClrMapping/>
  </p:clrMapOvr>
  <p:timing>
    <p:tnLst>
      <p:par>
        <p:cTn id="1" dur="indefinite" restart="never" nodeType="tmRoot"/>
      </p:par>
    </p:tnLst>
  </p:timing>
</p:sld>
</file>

<file path=ppt/theme/theme1.xml><?xml version="1.0" encoding="utf-8"?>
<a:theme xmlns:a="http://schemas.openxmlformats.org/drawingml/2006/main" name="EEOST Presentation">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ppT TEST">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EEOST Presentation</Template>
  <TotalTime>1907</TotalTime>
  <Words>3228</Words>
  <Application>Microsoft Office PowerPoint</Application>
  <PresentationFormat>On-screen Show (4:3)</PresentationFormat>
  <Paragraphs>379</Paragraphs>
  <Slides>39</Slides>
  <Notes>18</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39</vt:i4>
      </vt:variant>
    </vt:vector>
  </HeadingPairs>
  <TitlesOfParts>
    <vt:vector size="41" baseType="lpstr">
      <vt:lpstr>EEOST Presentation</vt:lpstr>
      <vt:lpstr>Worksheet</vt:lpstr>
      <vt:lpstr>EEOST Capital Fund Information Session   September and October 2016  </vt:lpstr>
      <vt:lpstr>Information Session</vt:lpstr>
      <vt:lpstr>Early Education &amp; Out of School Time Capital Fund (EEOST)</vt:lpstr>
      <vt:lpstr>Administration of EEOST Capital Fund</vt:lpstr>
      <vt:lpstr>Early Education and Out of School Time Capital Fund:  Program Guidelines</vt:lpstr>
      <vt:lpstr>Eligible Facility</vt:lpstr>
      <vt:lpstr>Eligible Facility (continued)</vt:lpstr>
      <vt:lpstr>Eligible Uses of EEOST Funds</vt:lpstr>
      <vt:lpstr>Eligible Applicants/Developers</vt:lpstr>
      <vt:lpstr>Partnerships</vt:lpstr>
      <vt:lpstr>Project Requirements</vt:lpstr>
      <vt:lpstr>Project Requirements (continued)</vt:lpstr>
      <vt:lpstr>Preferences</vt:lpstr>
      <vt:lpstr>     Amount of Grant Award</vt:lpstr>
      <vt:lpstr>Grant Timetable and Disbursement</vt:lpstr>
      <vt:lpstr>Terms &amp; Conditions</vt:lpstr>
      <vt:lpstr>Land Use Restriction</vt:lpstr>
      <vt:lpstr>Recapture (Repayment) Provisions</vt:lpstr>
      <vt:lpstr>The Pre-Application</vt:lpstr>
      <vt:lpstr>The Pre-Application (cont’d)</vt:lpstr>
      <vt:lpstr>Project Feasibility </vt:lpstr>
      <vt:lpstr>Development Team</vt:lpstr>
      <vt:lpstr>Project Manager</vt:lpstr>
      <vt:lpstr>Total Development Costs (TDC)</vt:lpstr>
      <vt:lpstr>Rehabilitation/Construction Standards</vt:lpstr>
      <vt:lpstr>The Application</vt:lpstr>
      <vt:lpstr>Grant Review Score Sheet</vt:lpstr>
      <vt:lpstr>Appendix A: Multiyear Budget</vt:lpstr>
      <vt:lpstr>Appendix A: Multiyear Budget</vt:lpstr>
      <vt:lpstr>Appendix A: Multiyear Budget</vt:lpstr>
      <vt:lpstr>Appendix B: TDC and Capital Grant Request</vt:lpstr>
      <vt:lpstr>Appendix B: Slot Subsidy Data</vt:lpstr>
      <vt:lpstr>Appendix B: Slots Improved &amp; Added</vt:lpstr>
      <vt:lpstr>Appendix B: Eligibility for other public subsidies</vt:lpstr>
      <vt:lpstr>Appendix B: General Development Cost Budget</vt:lpstr>
      <vt:lpstr>Appendix B: Proposed Project Financing</vt:lpstr>
      <vt:lpstr>Appendix B: Sources &amp; Uses Budget:  Sources</vt:lpstr>
      <vt:lpstr>Appendix B: Sources &amp; Uses Budget:  Construction</vt:lpstr>
      <vt:lpstr>Appendix B: Sources &amp; Uses Budget:  Uses </vt:lpstr>
    </vt:vector>
  </TitlesOfParts>
  <Company>Microsoft</Company>
  <LinksUpToDate>false</LinksUpToDate>
  <SharedDoc>false</SharedDoc>
  <HyperlinksChanged>false</HyperlinksChanged>
  <AppVersion>12.0000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2014-08-14T13:37:08Z</dcterms:created>
  <dc:creator>Jennifer Brown</dc:creator>
  <dc:description>Edited project list on slide 7 -- Proposed Bond IV Projects.</dc:description>
  <lastModifiedBy>Denise Karlin</lastModifiedBy>
  <lastPrinted>2016-09-20T15:44:11Z</lastPrinted>
  <dcterms:modified xsi:type="dcterms:W3CDTF">2016-10-05T14:46:01Z</dcterms:modified>
  <revision>179</revision>
  <dc:title>EEOST Capital Fund Information Session August 2014</dc:title>
</coreProperties>
</file>