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2E_87F91D0D.xml" ContentType="application/vnd.ms-powerpoint.comments+xml"/>
  <Override PartName="/ppt/comments/modernComment_145_DF85D49C.xml" ContentType="application/vnd.ms-powerpoint.comments+xml"/>
  <Override PartName="/ppt/comments/modernComment_136_14B2C61B.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3F_EEC04CA6.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135_AE5B91A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4" r:id="rId3"/>
    <p:sldId id="302" r:id="rId4"/>
    <p:sldId id="325" r:id="rId5"/>
    <p:sldId id="280" r:id="rId6"/>
    <p:sldId id="262" r:id="rId7"/>
    <p:sldId id="321" r:id="rId8"/>
    <p:sldId id="326" r:id="rId9"/>
    <p:sldId id="310" r:id="rId10"/>
    <p:sldId id="305" r:id="rId11"/>
    <p:sldId id="301" r:id="rId12"/>
    <p:sldId id="319" r:id="rId13"/>
    <p:sldId id="308" r:id="rId14"/>
    <p:sldId id="300" r:id="rId15"/>
    <p:sldId id="318" r:id="rId16"/>
    <p:sldId id="324" r:id="rId17"/>
    <p:sldId id="309" r:id="rId18"/>
    <p:sldId id="286"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491E3E-5C12-43AA-244F-8E0B40513908}" name="Sheri Bowles (DIA)" initials="SB" userId="Sheri Bowles (DIA)"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E91F4A-479E-0D15-ABB9-BDF2CB55A28D}" v="15" dt="2026-01-20T17:43:24.7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modernComment_12E_87F91D0D.xml><?xml version="1.0" encoding="utf-8"?>
<p188:cmLst xmlns:a="http://schemas.openxmlformats.org/drawingml/2006/main" xmlns:r="http://schemas.openxmlformats.org/officeDocument/2006/relationships" xmlns:p188="http://schemas.microsoft.com/office/powerpoint/2018/8/main">
  <p188:cm id="{DC962F2F-BB6B-456C-BB28-7B260E39C69D}" authorId="{1A491E3E-5C12-43AA-244F-8E0B40513908}" status="resolved" created="2025-12-08T18:09:08.971" complete="100000">
    <ac:deMkLst xmlns:ac="http://schemas.microsoft.com/office/drawing/2013/main/command">
      <pc:docMk xmlns:pc="http://schemas.microsoft.com/office/powerpoint/2013/main/command"/>
      <pc:sldMk xmlns:pc="http://schemas.microsoft.com/office/powerpoint/2013/main/command" cId="2281250061" sldId="302"/>
      <ac:spMk id="3" creationId="{E97B5D8B-36C5-D486-A4D5-987BEF19E1BC}"/>
    </ac:deMkLst>
    <p188:txBody>
      <a:bodyPr/>
      <a:lstStyle/>
      <a:p>
        <a:r>
          <a:rPr lang="en-US"/>
          <a:t>entire</a:t>
        </a:r>
      </a:p>
    </p188:txBody>
  </p188:cm>
  <p188:cm id="{4879ECF9-5450-45C5-B07B-BF5162638D2D}" authorId="{1A491E3E-5C12-43AA-244F-8E0B40513908}" status="resolved" created="2025-12-08T18:09:39.728" complete="100000">
    <ac:deMkLst xmlns:ac="http://schemas.microsoft.com/office/drawing/2013/main/command">
      <pc:docMk xmlns:pc="http://schemas.microsoft.com/office/powerpoint/2013/main/command"/>
      <pc:sldMk xmlns:pc="http://schemas.microsoft.com/office/powerpoint/2013/main/command" cId="2281250061" sldId="302"/>
      <ac:spMk id="3" creationId="{E97B5D8B-36C5-D486-A4D5-987BEF19E1BC}"/>
    </ac:deMkLst>
    <p188:txBody>
      <a:bodyPr/>
      <a:lstStyle/>
      <a:p>
        <a:r>
          <a:rPr lang="en-US"/>
          <a:t>pending</a:t>
        </a:r>
      </a:p>
    </p188:txBody>
  </p188:cm>
</p188:cmLst>
</file>

<file path=ppt/comments/modernComment_135_AE5B91A3.xml><?xml version="1.0" encoding="utf-8"?>
<p188:cmLst xmlns:a="http://schemas.openxmlformats.org/drawingml/2006/main" xmlns:r="http://schemas.openxmlformats.org/officeDocument/2006/relationships" xmlns:p188="http://schemas.microsoft.com/office/powerpoint/2018/8/main">
  <p188:cm id="{BFE97593-98C9-4F71-B3E8-90060C4F6C08}" authorId="{1A491E3E-5C12-43AA-244F-8E0B40513908}" created="2025-12-08T18:21:57.774">
    <ac:deMkLst xmlns:ac="http://schemas.microsoft.com/office/drawing/2013/main/command">
      <pc:docMk xmlns:pc="http://schemas.microsoft.com/office/powerpoint/2013/main/command"/>
      <pc:sldMk xmlns:pc="http://schemas.microsoft.com/office/powerpoint/2013/main/command" cId="2925236643" sldId="309"/>
      <ac:spMk id="3" creationId="{F984A77E-F772-20F6-F025-09AF1A9093C4}"/>
    </ac:deMkLst>
    <p188:txBody>
      <a:bodyPr/>
      <a:lstStyle/>
      <a:p>
        <a:r>
          <a:rPr lang="en-US"/>
          <a:t>And is not subject to appropriation.</a:t>
        </a:r>
      </a:p>
    </p188:txBody>
  </p188:cm>
</p188:cmLst>
</file>

<file path=ppt/comments/modernComment_136_14B2C61B.xml><?xml version="1.0" encoding="utf-8"?>
<p188:cmLst xmlns:a="http://schemas.openxmlformats.org/drawingml/2006/main" xmlns:r="http://schemas.openxmlformats.org/officeDocument/2006/relationships" xmlns:p188="http://schemas.microsoft.com/office/powerpoint/2018/8/main">
  <p188:cm id="{F0664E00-F9A8-43C1-9BF2-AE1AE7850677}" authorId="{1A491E3E-5C12-43AA-244F-8E0B40513908}" created="2025-12-08T18:15:48.849">
    <ac:deMkLst xmlns:ac="http://schemas.microsoft.com/office/drawing/2013/main/command">
      <pc:docMk xmlns:pc="http://schemas.microsoft.com/office/powerpoint/2013/main/command"/>
      <pc:sldMk xmlns:pc="http://schemas.microsoft.com/office/powerpoint/2013/main/command" cId="347260443" sldId="310"/>
      <ac:spMk id="26" creationId="{625A074F-830D-C4B8-2D3A-31D74C702476}"/>
    </ac:deMkLst>
    <p188:txBody>
      <a:bodyPr/>
      <a:lstStyle/>
      <a:p>
        <a:r>
          <a:rPr lang="en-US"/>
          <a:t>who serve as Reviewing Board members </a:t>
        </a:r>
      </a:p>
    </p188:txBody>
  </p188:cm>
</p188:cmLst>
</file>

<file path=ppt/comments/modernComment_13F_EEC04CA6.xml><?xml version="1.0" encoding="utf-8"?>
<p188:cmLst xmlns:a="http://schemas.openxmlformats.org/drawingml/2006/main" xmlns:r="http://schemas.openxmlformats.org/officeDocument/2006/relationships" xmlns:p188="http://schemas.microsoft.com/office/powerpoint/2018/8/main">
  <p188:cm id="{57381787-90F3-4CC7-B07F-F60A898C310E}" authorId="{1A491E3E-5C12-43AA-244F-8E0B40513908}" created="2025-12-08T18:17:38.439">
    <ac:deMkLst xmlns:ac="http://schemas.microsoft.com/office/drawing/2013/main/command">
      <pc:docMk xmlns:pc="http://schemas.microsoft.com/office/powerpoint/2013/main/command"/>
      <pc:sldMk xmlns:pc="http://schemas.microsoft.com/office/powerpoint/2013/main/command" cId="4005579942" sldId="319"/>
      <ac:spMk id="15" creationId="{958ED254-9A9D-8618-6ECC-DF31CEF4A1BE}"/>
    </ac:deMkLst>
    <p188:txBody>
      <a:bodyPr/>
      <a:lstStyle/>
      <a:p>
        <a:r>
          <a:rPr lang="en-US"/>
          <a:t>its</a:t>
        </a:r>
      </a:p>
    </p188:txBody>
  </p188:cm>
  <p188:cm id="{A8D8E4B7-C955-455F-B65E-BE981F96A2DF}" authorId="{1A491E3E-5C12-43AA-244F-8E0B40513908}" created="2025-12-08T18:17:53.777">
    <ac:txMkLst xmlns:ac="http://schemas.microsoft.com/office/drawing/2013/main/command">
      <pc:docMk xmlns:pc="http://schemas.microsoft.com/office/powerpoint/2013/main/command"/>
      <pc:sldMk xmlns:pc="http://schemas.microsoft.com/office/powerpoint/2013/main/command" cId="4005579942" sldId="319"/>
      <ac:spMk id="15" creationId="{958ED254-9A9D-8618-6ECC-DF31CEF4A1BE}"/>
      <ac:txMk cp="590">
        <ac:context len="790" hash="3175329931"/>
      </ac:txMk>
    </ac:txMkLst>
    <p188:pos x="2714104" y="2711988"/>
    <p188:txBody>
      <a:bodyPr/>
      <a:lstStyle/>
      <a:p>
        <a:r>
          <a:rPr lang="en-US"/>
          <a:t>Issued in</a:t>
        </a:r>
      </a:p>
    </p188:txBody>
  </p188:cm>
  <p188:cm id="{04D5163D-F18F-4EF0-9FD8-04FAEDE69CBA}" authorId="{1A491E3E-5C12-43AA-244F-8E0B40513908}" created="2025-12-08T18:19:27.054">
    <ac:txMkLst xmlns:ac="http://schemas.microsoft.com/office/drawing/2013/main/command">
      <pc:docMk xmlns:pc="http://schemas.microsoft.com/office/powerpoint/2013/main/command"/>
      <pc:sldMk xmlns:pc="http://schemas.microsoft.com/office/powerpoint/2013/main/command" cId="4005579942" sldId="319"/>
      <ac:spMk id="2" creationId="{3240239E-6464-41B5-0866-D5C959356576}"/>
      <ac:txMk cp="0" len="41">
        <ac:context len="42" hash="2618838619"/>
      </ac:txMk>
    </ac:txMkLst>
    <p188:pos x="2968441" y="901939"/>
    <p188:txBody>
      <a:bodyPr/>
      <a:lstStyle/>
      <a:p>
        <a:r>
          <a:rPr lang="en-US"/>
          <a:t>Can we indicate that Aalana Feaster is the Director of Office of Insurance?</a:t>
        </a:r>
      </a:p>
    </p188:txBody>
  </p188:cm>
</p188:cmLst>
</file>

<file path=ppt/comments/modernComment_145_DF85D49C.xml><?xml version="1.0" encoding="utf-8"?>
<p188:cmLst xmlns:a="http://schemas.openxmlformats.org/drawingml/2006/main" xmlns:r="http://schemas.openxmlformats.org/officeDocument/2006/relationships" xmlns:p188="http://schemas.microsoft.com/office/powerpoint/2018/8/main">
  <p188:cm id="{6FB267F9-B067-4997-8C86-41588DAF3298}" authorId="{1A491E3E-5C12-43AA-244F-8E0B40513908}" status="resolved" created="2025-12-08T18:10:10.963" complete="100000">
    <ac:deMkLst xmlns:ac="http://schemas.microsoft.com/office/drawing/2013/main/command">
      <pc:docMk xmlns:pc="http://schemas.microsoft.com/office/powerpoint/2013/main/command"/>
      <pc:sldMk xmlns:pc="http://schemas.microsoft.com/office/powerpoint/2013/main/command" cId="3750089884" sldId="325"/>
      <ac:spMk id="4" creationId="{442C0DF9-6265-4613-D28C-6A1279737EF6}"/>
    </ac:deMkLst>
    <p188:txBody>
      <a:bodyPr/>
      <a:lstStyle/>
      <a:p>
        <a:r>
          <a:rPr lang="en-US"/>
          <a:t>its</a:t>
        </a:r>
      </a:p>
    </p188:txBody>
  </p188:cm>
  <p188:cm id="{BF0BC671-EC39-4C95-9E82-3CD3C659D123}" authorId="{1A491E3E-5C12-43AA-244F-8E0B40513908}" status="resolved" created="2025-12-08T18:10:54.772" complete="100000">
    <ac:deMkLst xmlns:ac="http://schemas.microsoft.com/office/drawing/2013/main/command">
      <pc:docMk xmlns:pc="http://schemas.microsoft.com/office/powerpoint/2013/main/command"/>
      <pc:sldMk xmlns:pc="http://schemas.microsoft.com/office/powerpoint/2013/main/command" cId="3750089884" sldId="325"/>
      <ac:spMk id="4" creationId="{442C0DF9-6265-4613-D28C-6A1279737EF6}"/>
    </ac:deMkLst>
    <p188:txBody>
      <a:bodyPr/>
      <a:lstStyle/>
      <a:p>
        <a:r>
          <a:rPr lang="en-US"/>
          <a:t>Might want to mention section 11A</a:t>
        </a:r>
      </a:p>
    </p188:txBody>
  </p188:cm>
  <p188:cm id="{8C075E0C-FF82-42C0-A897-5A6464051F89}" authorId="{1A491E3E-5C12-43AA-244F-8E0B40513908}" status="resolved" created="2025-12-08T18:11:51.932" complete="100000">
    <ac:deMkLst xmlns:ac="http://schemas.microsoft.com/office/drawing/2013/main/command">
      <pc:docMk xmlns:pc="http://schemas.microsoft.com/office/powerpoint/2013/main/command"/>
      <pc:sldMk xmlns:pc="http://schemas.microsoft.com/office/powerpoint/2013/main/command" cId="3750089884" sldId="325"/>
      <ac:picMk id="7" creationId="{62CB340D-88E7-196E-F557-29C84FCB8CB3}"/>
    </ac:deMkLst>
    <p188:txBody>
      <a:bodyPr/>
      <a:lstStyle/>
      <a:p>
        <a:r>
          <a:rPr lang="en-US"/>
          <a:t>I would suggest starting with FY22 and showing the decline over years.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FF6618-C716-4BC7-BDF8-6B29EAE93DEC}"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en-US"/>
        </a:p>
      </dgm:t>
    </dgm:pt>
    <dgm:pt modelId="{4912813E-97C4-4757-9DC0-DF4BA0BF966D}">
      <dgm:prSet phldrT="[Text]" phldr="0"/>
      <dgm:spPr/>
      <dgm:t>
        <a:bodyPr/>
        <a:lstStyle/>
        <a:p>
          <a:pPr>
            <a:defRPr b="1"/>
          </a:pPr>
          <a:r>
            <a:rPr lang="en-US" dirty="0">
              <a:latin typeface="Aptos Display" panose="020F0302020204030204"/>
            </a:rPr>
            <a:t>Office of Health Policy</a:t>
          </a:r>
          <a:endParaRPr lang="en-US" dirty="0"/>
        </a:p>
      </dgm:t>
    </dgm:pt>
    <dgm:pt modelId="{31F7A43A-1562-46FB-830A-D161900A1EC3}" type="parTrans" cxnId="{05F5D652-19F1-4992-B739-FCEF945DE67B}">
      <dgm:prSet/>
      <dgm:spPr/>
      <dgm:t>
        <a:bodyPr/>
        <a:lstStyle/>
        <a:p>
          <a:endParaRPr lang="en-US"/>
        </a:p>
      </dgm:t>
    </dgm:pt>
    <dgm:pt modelId="{7621DA54-F754-4634-BD13-A4424853CCF0}" type="sibTrans" cxnId="{05F5D652-19F1-4992-B739-FCEF945DE67B}">
      <dgm:prSet/>
      <dgm:spPr/>
      <dgm:t>
        <a:bodyPr/>
        <a:lstStyle/>
        <a:p>
          <a:endParaRPr lang="en-US"/>
        </a:p>
      </dgm:t>
    </dgm:pt>
    <dgm:pt modelId="{3B3111E6-49CD-455B-B6A7-B916F446A8AC}">
      <dgm:prSet phldrT="[Text]" phldr="0"/>
      <dgm:spPr/>
      <dgm:t>
        <a:bodyPr/>
        <a:lstStyle/>
        <a:p>
          <a:r>
            <a:rPr lang="en-US" dirty="0">
              <a:latin typeface="Aptos Display" panose="020F0302020204030204"/>
            </a:rPr>
            <a:t>1 complaint analyzed</a:t>
          </a:r>
        </a:p>
      </dgm:t>
    </dgm:pt>
    <dgm:pt modelId="{509A438A-3803-47D1-9002-48A7D1FA0E89}" type="parTrans" cxnId="{0E093F64-58F1-42CC-9CC0-15B7E75EEAB6}">
      <dgm:prSet/>
      <dgm:spPr/>
      <dgm:t>
        <a:bodyPr/>
        <a:lstStyle/>
        <a:p>
          <a:endParaRPr lang="en-US"/>
        </a:p>
      </dgm:t>
    </dgm:pt>
    <dgm:pt modelId="{FB49327F-0A0D-4F22-AF1B-7C4F3308B190}" type="sibTrans" cxnId="{0E093F64-58F1-42CC-9CC0-15B7E75EEAB6}">
      <dgm:prSet/>
      <dgm:spPr/>
      <dgm:t>
        <a:bodyPr/>
        <a:lstStyle/>
        <a:p>
          <a:endParaRPr lang="en-US"/>
        </a:p>
      </dgm:t>
    </dgm:pt>
    <dgm:pt modelId="{74106053-BB34-46FD-8B72-F5180B29A968}">
      <dgm:prSet phldrT="[Text]" phldr="0"/>
      <dgm:spPr/>
      <dgm:t>
        <a:bodyPr/>
        <a:lstStyle/>
        <a:p>
          <a:r>
            <a:rPr lang="en-US" dirty="0">
              <a:latin typeface="Aptos Display" panose="020F0302020204030204"/>
            </a:rPr>
            <a:t>11 applications reviewed excluding application revisions and updates</a:t>
          </a:r>
          <a:endParaRPr lang="en-US" dirty="0"/>
        </a:p>
      </dgm:t>
    </dgm:pt>
    <dgm:pt modelId="{9D476201-2128-44DE-96FC-DEFF08C84FA2}" type="parTrans" cxnId="{DD6EF8DE-A875-427C-9AD1-90EBB7B2C3FA}">
      <dgm:prSet/>
      <dgm:spPr/>
      <dgm:t>
        <a:bodyPr/>
        <a:lstStyle/>
        <a:p>
          <a:endParaRPr lang="en-US"/>
        </a:p>
      </dgm:t>
    </dgm:pt>
    <dgm:pt modelId="{D5E04BE2-18BF-4260-AD8B-B39071CE5778}" type="sibTrans" cxnId="{DD6EF8DE-A875-427C-9AD1-90EBB7B2C3FA}">
      <dgm:prSet/>
      <dgm:spPr/>
      <dgm:t>
        <a:bodyPr/>
        <a:lstStyle/>
        <a:p>
          <a:endParaRPr lang="en-US"/>
        </a:p>
      </dgm:t>
    </dgm:pt>
    <dgm:pt modelId="{CDA9ED30-1A33-4144-8E14-E8A0DBC5B1ED}">
      <dgm:prSet phldrT="[Text]" phldr="0"/>
      <dgm:spPr/>
      <dgm:t>
        <a:bodyPr/>
        <a:lstStyle/>
        <a:p>
          <a:pPr>
            <a:defRPr b="1"/>
          </a:pPr>
          <a:r>
            <a:rPr lang="en-US" dirty="0">
              <a:latin typeface="Aptos Display" panose="020F0302020204030204"/>
            </a:rPr>
            <a:t>Health Care Services Board</a:t>
          </a:r>
          <a:endParaRPr lang="en-US" dirty="0"/>
        </a:p>
      </dgm:t>
    </dgm:pt>
    <dgm:pt modelId="{685812A7-A0B7-49AC-BD19-DF8809156DFF}" type="parTrans" cxnId="{AB0461D4-ED36-4892-BA62-F27FAD4C3ABC}">
      <dgm:prSet/>
      <dgm:spPr/>
      <dgm:t>
        <a:bodyPr/>
        <a:lstStyle/>
        <a:p>
          <a:endParaRPr lang="en-US"/>
        </a:p>
      </dgm:t>
    </dgm:pt>
    <dgm:pt modelId="{B710AD35-7032-4DE5-A61B-9AA38DC13ED7}" type="sibTrans" cxnId="{AB0461D4-ED36-4892-BA62-F27FAD4C3ABC}">
      <dgm:prSet/>
      <dgm:spPr/>
      <dgm:t>
        <a:bodyPr/>
        <a:lstStyle/>
        <a:p>
          <a:endParaRPr lang="en-US"/>
        </a:p>
      </dgm:t>
    </dgm:pt>
    <dgm:pt modelId="{2CD02CE1-CF7B-4A06-8D55-9C68843F2FCC}">
      <dgm:prSet phldrT="[Text]" phldr="0"/>
      <dgm:spPr/>
      <dgm:t>
        <a:bodyPr/>
        <a:lstStyle/>
        <a:p>
          <a:pPr rtl="0"/>
          <a:r>
            <a:rPr lang="en-US" dirty="0">
              <a:latin typeface="Aptos Display" panose="020F0302020204030204"/>
            </a:rPr>
            <a:t>3 medical treatment guidelines updated in October 2024 and July 2025</a:t>
          </a:r>
        </a:p>
      </dgm:t>
    </dgm:pt>
    <dgm:pt modelId="{8A5719F3-8E57-4478-AC23-41BDD3E8D638}" type="parTrans" cxnId="{3DF8D3D3-1BCB-4A03-BBA6-F8C68C124B78}">
      <dgm:prSet/>
      <dgm:spPr/>
      <dgm:t>
        <a:bodyPr/>
        <a:lstStyle/>
        <a:p>
          <a:endParaRPr lang="en-US"/>
        </a:p>
      </dgm:t>
    </dgm:pt>
    <dgm:pt modelId="{831FD6A7-F83D-4CFB-8E27-863854ECDAF6}" type="sibTrans" cxnId="{3DF8D3D3-1BCB-4A03-BBA6-F8C68C124B78}">
      <dgm:prSet/>
      <dgm:spPr/>
      <dgm:t>
        <a:bodyPr/>
        <a:lstStyle/>
        <a:p>
          <a:endParaRPr lang="en-US"/>
        </a:p>
      </dgm:t>
    </dgm:pt>
    <dgm:pt modelId="{96765DA4-AF24-49B9-BB25-733CE8C75BCC}">
      <dgm:prSet phldr="0"/>
      <dgm:spPr/>
      <dgm:t>
        <a:bodyPr/>
        <a:lstStyle/>
        <a:p>
          <a:r>
            <a:rPr lang="en-US" dirty="0">
              <a:latin typeface="Aptos Display" panose="020F0302020204030204"/>
            </a:rPr>
            <a:t>23 utilization review audits</a:t>
          </a:r>
          <a:endParaRPr lang="en-US" dirty="0"/>
        </a:p>
      </dgm:t>
    </dgm:pt>
    <dgm:pt modelId="{4892B89D-37AB-44F7-B1DF-70F617A082E4}" type="parTrans" cxnId="{75970ADB-2770-4A08-8D46-5C1F6B72B379}">
      <dgm:prSet/>
      <dgm:spPr/>
    </dgm:pt>
    <dgm:pt modelId="{27964017-FFAD-4C76-969B-1E162618F091}" type="sibTrans" cxnId="{75970ADB-2770-4A08-8D46-5C1F6B72B379}">
      <dgm:prSet/>
      <dgm:spPr/>
    </dgm:pt>
    <dgm:pt modelId="{939C784B-76A0-4429-A485-1394F15BE385}" type="pres">
      <dgm:prSet presAssocID="{54FF6618-C716-4BC7-BDF8-6B29EAE93DEC}" presName="root" presStyleCnt="0">
        <dgm:presLayoutVars>
          <dgm:chMax/>
          <dgm:chPref/>
          <dgm:animLvl val="lvl"/>
        </dgm:presLayoutVars>
      </dgm:prSet>
      <dgm:spPr/>
    </dgm:pt>
    <dgm:pt modelId="{A44D8C08-432E-400D-AC9E-8686AC5A2840}" type="pres">
      <dgm:prSet presAssocID="{54FF6618-C716-4BC7-BDF8-6B29EAE93DEC}" presName="divider" presStyleLbl="fgAccFollowNode1" presStyleIdx="0" presStyleCnt="1"/>
      <dgm:spPr>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gm:spPr>
    </dgm:pt>
    <dgm:pt modelId="{8481FD36-F8C3-44BA-9E75-4B84684AA832}" type="pres">
      <dgm:prSet presAssocID="{54FF6618-C716-4BC7-BDF8-6B29EAE93DEC}" presName="nodes" presStyleCnt="0">
        <dgm:presLayoutVars>
          <dgm:chMax/>
          <dgm:chPref/>
          <dgm:animLvl val="lvl"/>
        </dgm:presLayoutVars>
      </dgm:prSet>
      <dgm:spPr/>
    </dgm:pt>
    <dgm:pt modelId="{1B3F875A-077A-4F68-9294-BD6540C735D6}" type="pres">
      <dgm:prSet presAssocID="{4912813E-97C4-4757-9DC0-DF4BA0BF966D}" presName="composite" presStyleCnt="0"/>
      <dgm:spPr/>
    </dgm:pt>
    <dgm:pt modelId="{428C3068-2FF3-485F-92C7-1FFE0C63D758}" type="pres">
      <dgm:prSet presAssocID="{4912813E-97C4-4757-9DC0-DF4BA0BF966D}" presName="L1TextContainer" presStyleLbl="revTx" presStyleIdx="0" presStyleCnt="2">
        <dgm:presLayoutVars>
          <dgm:chMax val="1"/>
          <dgm:chPref val="1"/>
          <dgm:bulletEnabled val="1"/>
        </dgm:presLayoutVars>
      </dgm:prSet>
      <dgm:spPr/>
    </dgm:pt>
    <dgm:pt modelId="{9A927468-8B46-4C62-B048-833562ACEE06}" type="pres">
      <dgm:prSet presAssocID="{4912813E-97C4-4757-9DC0-DF4BA0BF966D}" presName="L2TextContainerWrapper" presStyleCnt="0">
        <dgm:presLayoutVars>
          <dgm:chMax val="0"/>
          <dgm:chPref val="0"/>
          <dgm:bulletEnabled val="1"/>
        </dgm:presLayoutVars>
      </dgm:prSet>
      <dgm:spPr/>
    </dgm:pt>
    <dgm:pt modelId="{E8B815D7-3F3F-4DC4-B0F4-FAE2C378B584}" type="pres">
      <dgm:prSet presAssocID="{4912813E-97C4-4757-9DC0-DF4BA0BF966D}" presName="L2TextContainer" presStyleLbl="bgAcc1" presStyleIdx="0" presStyleCnt="2"/>
      <dgm:spPr/>
    </dgm:pt>
    <dgm:pt modelId="{E5AB5642-BB43-44C8-A847-8047D18751ED}" type="pres">
      <dgm:prSet presAssocID="{4912813E-97C4-4757-9DC0-DF4BA0BF966D}" presName="FlexibleEmptyPlaceHolder" presStyleCnt="0"/>
      <dgm:spPr/>
    </dgm:pt>
    <dgm:pt modelId="{298B4DD6-77B4-4664-8AB1-16F22DD7489D}" type="pres">
      <dgm:prSet presAssocID="{4912813E-97C4-4757-9DC0-DF4BA0BF966D}" presName="ConnectLine" presStyleLbl="sibTrans1D1" presStyleIdx="0" presStyleCnt="2"/>
      <dgm:spPr>
        <a:noFill/>
        <a:ln w="12700" cap="flat" cmpd="sng" algn="ctr">
          <a:solidFill>
            <a:schemeClr val="accent1">
              <a:hueOff val="0"/>
              <a:satOff val="0"/>
              <a:lumOff val="0"/>
              <a:alphaOff val="0"/>
            </a:schemeClr>
          </a:solidFill>
          <a:prstDash val="dash"/>
          <a:miter lim="800000"/>
        </a:ln>
        <a:effectLst/>
      </dgm:spPr>
    </dgm:pt>
    <dgm:pt modelId="{B7C3C46E-76B4-468B-8067-F59F705B751D}" type="pres">
      <dgm:prSet presAssocID="{4912813E-97C4-4757-9DC0-DF4BA0BF966D}" presName="ConnectorPoint" presStyleLbl="alignNode1" presStyleIdx="0" presStyleCnt="2"/>
      <dgm:spPr/>
    </dgm:pt>
    <dgm:pt modelId="{7DDBF407-E877-464B-B2BD-A060C4A84899}" type="pres">
      <dgm:prSet presAssocID="{4912813E-97C4-4757-9DC0-DF4BA0BF966D}" presName="EmptyPlaceHolder" presStyleCnt="0"/>
      <dgm:spPr/>
    </dgm:pt>
    <dgm:pt modelId="{F880F2C7-8900-4DF8-962A-8C802251A350}" type="pres">
      <dgm:prSet presAssocID="{7621DA54-F754-4634-BD13-A4424853CCF0}" presName="spaceBetweenRectangles" presStyleCnt="0"/>
      <dgm:spPr/>
    </dgm:pt>
    <dgm:pt modelId="{753D0A93-82C9-4C1E-ACE6-B5EEA9E9B7A9}" type="pres">
      <dgm:prSet presAssocID="{CDA9ED30-1A33-4144-8E14-E8A0DBC5B1ED}" presName="composite" presStyleCnt="0"/>
      <dgm:spPr/>
    </dgm:pt>
    <dgm:pt modelId="{D4C17881-5970-4CC8-993E-C2C04D204BE5}" type="pres">
      <dgm:prSet presAssocID="{CDA9ED30-1A33-4144-8E14-E8A0DBC5B1ED}" presName="L1TextContainer" presStyleLbl="revTx" presStyleIdx="1" presStyleCnt="2">
        <dgm:presLayoutVars>
          <dgm:chMax val="1"/>
          <dgm:chPref val="1"/>
          <dgm:bulletEnabled val="1"/>
        </dgm:presLayoutVars>
      </dgm:prSet>
      <dgm:spPr/>
    </dgm:pt>
    <dgm:pt modelId="{FDE0AA47-8E12-4D58-BE50-CBA192B6A9FD}" type="pres">
      <dgm:prSet presAssocID="{CDA9ED30-1A33-4144-8E14-E8A0DBC5B1ED}" presName="L2TextContainerWrapper" presStyleCnt="0">
        <dgm:presLayoutVars>
          <dgm:chMax val="0"/>
          <dgm:chPref val="0"/>
          <dgm:bulletEnabled val="1"/>
        </dgm:presLayoutVars>
      </dgm:prSet>
      <dgm:spPr/>
    </dgm:pt>
    <dgm:pt modelId="{5A1D7F4D-F605-4055-9C50-40087357E7B0}" type="pres">
      <dgm:prSet presAssocID="{CDA9ED30-1A33-4144-8E14-E8A0DBC5B1ED}" presName="L2TextContainer" presStyleLbl="bgAcc1" presStyleIdx="1" presStyleCnt="2"/>
      <dgm:spPr/>
    </dgm:pt>
    <dgm:pt modelId="{357FE924-5AB1-4F7E-8EEE-F48A483F024D}" type="pres">
      <dgm:prSet presAssocID="{CDA9ED30-1A33-4144-8E14-E8A0DBC5B1ED}" presName="FlexibleEmptyPlaceHolder" presStyleCnt="0"/>
      <dgm:spPr/>
    </dgm:pt>
    <dgm:pt modelId="{45CD6BEF-72C0-48F7-B190-24F69DD36315}" type="pres">
      <dgm:prSet presAssocID="{CDA9ED30-1A33-4144-8E14-E8A0DBC5B1ED}" presName="ConnectLine" presStyleLbl="sibTrans1D1" presStyleIdx="1" presStyleCnt="2"/>
      <dgm:spPr>
        <a:noFill/>
        <a:ln w="12700" cap="flat" cmpd="sng" algn="ctr">
          <a:solidFill>
            <a:schemeClr val="accent1">
              <a:hueOff val="0"/>
              <a:satOff val="0"/>
              <a:lumOff val="0"/>
              <a:alphaOff val="0"/>
            </a:schemeClr>
          </a:solidFill>
          <a:prstDash val="dash"/>
          <a:miter lim="800000"/>
        </a:ln>
        <a:effectLst/>
      </dgm:spPr>
    </dgm:pt>
    <dgm:pt modelId="{F4F55213-23EB-49DD-B205-5353B39A4898}" type="pres">
      <dgm:prSet presAssocID="{CDA9ED30-1A33-4144-8E14-E8A0DBC5B1ED}" presName="ConnectorPoint" presStyleLbl="alignNode1" presStyleIdx="1" presStyleCnt="2"/>
      <dgm:spPr/>
    </dgm:pt>
    <dgm:pt modelId="{14E63FDF-F781-41F5-B573-6D0B24F2DC1B}" type="pres">
      <dgm:prSet presAssocID="{CDA9ED30-1A33-4144-8E14-E8A0DBC5B1ED}" presName="EmptyPlaceHolder" presStyleCnt="0"/>
      <dgm:spPr/>
    </dgm:pt>
  </dgm:ptLst>
  <dgm:cxnLst>
    <dgm:cxn modelId="{730E5E00-64A2-46EC-8E5E-E8DBB2E2D808}" type="presOf" srcId="{96765DA4-AF24-49B9-BB25-733CE8C75BCC}" destId="{E8B815D7-3F3F-4DC4-B0F4-FAE2C378B584}" srcOrd="0" destOrd="1" presId="urn:microsoft.com/office/officeart/2016/7/layout/BasicTimeline"/>
    <dgm:cxn modelId="{0E093F64-58F1-42CC-9CC0-15B7E75EEAB6}" srcId="{4912813E-97C4-4757-9DC0-DF4BA0BF966D}" destId="{3B3111E6-49CD-455B-B6A7-B916F446A8AC}" srcOrd="0" destOrd="0" parTransId="{509A438A-3803-47D1-9002-48A7D1FA0E89}" sibTransId="{FB49327F-0A0D-4F22-AF1B-7C4F3308B190}"/>
    <dgm:cxn modelId="{D17EE26D-1E89-4E3B-9130-250AF0FC15DD}" type="presOf" srcId="{54FF6618-C716-4BC7-BDF8-6B29EAE93DEC}" destId="{939C784B-76A0-4429-A485-1394F15BE385}" srcOrd="0" destOrd="0" presId="urn:microsoft.com/office/officeart/2016/7/layout/BasicTimeline"/>
    <dgm:cxn modelId="{05F5D652-19F1-4992-B739-FCEF945DE67B}" srcId="{54FF6618-C716-4BC7-BDF8-6B29EAE93DEC}" destId="{4912813E-97C4-4757-9DC0-DF4BA0BF966D}" srcOrd="0" destOrd="0" parTransId="{31F7A43A-1562-46FB-830A-D161900A1EC3}" sibTransId="{7621DA54-F754-4634-BD13-A4424853CCF0}"/>
    <dgm:cxn modelId="{D84081A1-D1C6-40ED-A24E-7012055A4342}" type="presOf" srcId="{4912813E-97C4-4757-9DC0-DF4BA0BF966D}" destId="{428C3068-2FF3-485F-92C7-1FFE0C63D758}" srcOrd="0" destOrd="0" presId="urn:microsoft.com/office/officeart/2016/7/layout/BasicTimeline"/>
    <dgm:cxn modelId="{2EF68DAD-93A5-49D5-9E3E-2D4CD3756327}" type="presOf" srcId="{2CD02CE1-CF7B-4A06-8D55-9C68843F2FCC}" destId="{5A1D7F4D-F605-4055-9C50-40087357E7B0}" srcOrd="0" destOrd="0" presId="urn:microsoft.com/office/officeart/2016/7/layout/BasicTimeline"/>
    <dgm:cxn modelId="{3DF8D3D3-1BCB-4A03-BBA6-F8C68C124B78}" srcId="{CDA9ED30-1A33-4144-8E14-E8A0DBC5B1ED}" destId="{2CD02CE1-CF7B-4A06-8D55-9C68843F2FCC}" srcOrd="0" destOrd="0" parTransId="{8A5719F3-8E57-4478-AC23-41BDD3E8D638}" sibTransId="{831FD6A7-F83D-4CFB-8E27-863854ECDAF6}"/>
    <dgm:cxn modelId="{AB0461D4-ED36-4892-BA62-F27FAD4C3ABC}" srcId="{54FF6618-C716-4BC7-BDF8-6B29EAE93DEC}" destId="{CDA9ED30-1A33-4144-8E14-E8A0DBC5B1ED}" srcOrd="1" destOrd="0" parTransId="{685812A7-A0B7-49AC-BD19-DF8809156DFF}" sibTransId="{B710AD35-7032-4DE5-A61B-9AA38DC13ED7}"/>
    <dgm:cxn modelId="{75970ADB-2770-4A08-8D46-5C1F6B72B379}" srcId="{4912813E-97C4-4757-9DC0-DF4BA0BF966D}" destId="{96765DA4-AF24-49B9-BB25-733CE8C75BCC}" srcOrd="1" destOrd="0" parTransId="{4892B89D-37AB-44F7-B1DF-70F617A082E4}" sibTransId="{27964017-FFAD-4C76-969B-1E162618F091}"/>
    <dgm:cxn modelId="{DD6EF8DE-A875-427C-9AD1-90EBB7B2C3FA}" srcId="{4912813E-97C4-4757-9DC0-DF4BA0BF966D}" destId="{74106053-BB34-46FD-8B72-F5180B29A968}" srcOrd="2" destOrd="0" parTransId="{9D476201-2128-44DE-96FC-DEFF08C84FA2}" sibTransId="{D5E04BE2-18BF-4260-AD8B-B39071CE5778}"/>
    <dgm:cxn modelId="{BAFEFEDE-0DB8-4C1C-9166-011F44DD789D}" type="presOf" srcId="{CDA9ED30-1A33-4144-8E14-E8A0DBC5B1ED}" destId="{D4C17881-5970-4CC8-993E-C2C04D204BE5}" srcOrd="0" destOrd="0" presId="urn:microsoft.com/office/officeart/2016/7/layout/BasicTimeline"/>
    <dgm:cxn modelId="{B308CEE0-295B-41CF-9090-8BD2E4B6CCE7}" type="presOf" srcId="{3B3111E6-49CD-455B-B6A7-B916F446A8AC}" destId="{E8B815D7-3F3F-4DC4-B0F4-FAE2C378B584}" srcOrd="0" destOrd="0" presId="urn:microsoft.com/office/officeart/2016/7/layout/BasicTimeline"/>
    <dgm:cxn modelId="{6BAAA2F1-6BB8-4279-8503-F3FE1B000842}" type="presOf" srcId="{74106053-BB34-46FD-8B72-F5180B29A968}" destId="{E8B815D7-3F3F-4DC4-B0F4-FAE2C378B584}" srcOrd="0" destOrd="2" presId="urn:microsoft.com/office/officeart/2016/7/layout/BasicTimeline"/>
    <dgm:cxn modelId="{F8BE32E2-ED60-4471-865A-D30DAA6F04E7}" type="presParOf" srcId="{939C784B-76A0-4429-A485-1394F15BE385}" destId="{A44D8C08-432E-400D-AC9E-8686AC5A2840}" srcOrd="0" destOrd="0" presId="urn:microsoft.com/office/officeart/2016/7/layout/BasicTimeline"/>
    <dgm:cxn modelId="{F091B0C6-8DD8-4B57-B3AE-32D972A4D70B}" type="presParOf" srcId="{939C784B-76A0-4429-A485-1394F15BE385}" destId="{8481FD36-F8C3-44BA-9E75-4B84684AA832}" srcOrd="1" destOrd="0" presId="urn:microsoft.com/office/officeart/2016/7/layout/BasicTimeline"/>
    <dgm:cxn modelId="{9420E696-635E-4255-A956-832EE87AA889}" type="presParOf" srcId="{8481FD36-F8C3-44BA-9E75-4B84684AA832}" destId="{1B3F875A-077A-4F68-9294-BD6540C735D6}" srcOrd="0" destOrd="0" presId="urn:microsoft.com/office/officeart/2016/7/layout/BasicTimeline"/>
    <dgm:cxn modelId="{0CD4F48E-0CC3-49E0-87AD-626C18F7E62C}" type="presParOf" srcId="{1B3F875A-077A-4F68-9294-BD6540C735D6}" destId="{428C3068-2FF3-485F-92C7-1FFE0C63D758}" srcOrd="0" destOrd="0" presId="urn:microsoft.com/office/officeart/2016/7/layout/BasicTimeline"/>
    <dgm:cxn modelId="{14268A70-34F5-4F5D-9BBF-89C3330EEE44}" type="presParOf" srcId="{1B3F875A-077A-4F68-9294-BD6540C735D6}" destId="{9A927468-8B46-4C62-B048-833562ACEE06}" srcOrd="1" destOrd="0" presId="urn:microsoft.com/office/officeart/2016/7/layout/BasicTimeline"/>
    <dgm:cxn modelId="{041D7ABE-82EE-4CDD-94E0-F64458ADC3CF}" type="presParOf" srcId="{9A927468-8B46-4C62-B048-833562ACEE06}" destId="{E8B815D7-3F3F-4DC4-B0F4-FAE2C378B584}" srcOrd="0" destOrd="0" presId="urn:microsoft.com/office/officeart/2016/7/layout/BasicTimeline"/>
    <dgm:cxn modelId="{D7FF94C3-7186-484E-B22A-9692C934F75E}" type="presParOf" srcId="{9A927468-8B46-4C62-B048-833562ACEE06}" destId="{E5AB5642-BB43-44C8-A847-8047D18751ED}" srcOrd="1" destOrd="0" presId="urn:microsoft.com/office/officeart/2016/7/layout/BasicTimeline"/>
    <dgm:cxn modelId="{CB887022-FBCB-4A72-9D71-474DEB4B313A}" type="presParOf" srcId="{1B3F875A-077A-4F68-9294-BD6540C735D6}" destId="{298B4DD6-77B4-4664-8AB1-16F22DD7489D}" srcOrd="2" destOrd="0" presId="urn:microsoft.com/office/officeart/2016/7/layout/BasicTimeline"/>
    <dgm:cxn modelId="{DE0838CD-3DA2-4BCF-8AF7-4D9042107FF7}" type="presParOf" srcId="{1B3F875A-077A-4F68-9294-BD6540C735D6}" destId="{B7C3C46E-76B4-468B-8067-F59F705B751D}" srcOrd="3" destOrd="0" presId="urn:microsoft.com/office/officeart/2016/7/layout/BasicTimeline"/>
    <dgm:cxn modelId="{5DCB9CC2-0083-4295-B2F6-8C4F17A58EE5}" type="presParOf" srcId="{1B3F875A-077A-4F68-9294-BD6540C735D6}" destId="{7DDBF407-E877-464B-B2BD-A060C4A84899}" srcOrd="4" destOrd="0" presId="urn:microsoft.com/office/officeart/2016/7/layout/BasicTimeline"/>
    <dgm:cxn modelId="{DA68D888-AD72-452E-AF27-F0BA174F5C22}" type="presParOf" srcId="{8481FD36-F8C3-44BA-9E75-4B84684AA832}" destId="{F880F2C7-8900-4DF8-962A-8C802251A350}" srcOrd="1" destOrd="0" presId="urn:microsoft.com/office/officeart/2016/7/layout/BasicTimeline"/>
    <dgm:cxn modelId="{AC13ECA5-F98F-46D6-9318-83759EFD80D2}" type="presParOf" srcId="{8481FD36-F8C3-44BA-9E75-4B84684AA832}" destId="{753D0A93-82C9-4C1E-ACE6-B5EEA9E9B7A9}" srcOrd="2" destOrd="0" presId="urn:microsoft.com/office/officeart/2016/7/layout/BasicTimeline"/>
    <dgm:cxn modelId="{8DE6293C-5F01-4B04-8988-A5108B950DA5}" type="presParOf" srcId="{753D0A93-82C9-4C1E-ACE6-B5EEA9E9B7A9}" destId="{D4C17881-5970-4CC8-993E-C2C04D204BE5}" srcOrd="0" destOrd="0" presId="urn:microsoft.com/office/officeart/2016/7/layout/BasicTimeline"/>
    <dgm:cxn modelId="{F431B98A-CF94-4C70-8B84-7C87EE69F01F}" type="presParOf" srcId="{753D0A93-82C9-4C1E-ACE6-B5EEA9E9B7A9}" destId="{FDE0AA47-8E12-4D58-BE50-CBA192B6A9FD}" srcOrd="1" destOrd="0" presId="urn:microsoft.com/office/officeart/2016/7/layout/BasicTimeline"/>
    <dgm:cxn modelId="{B870F6CA-4DB7-42C9-8148-3E4368E11989}" type="presParOf" srcId="{FDE0AA47-8E12-4D58-BE50-CBA192B6A9FD}" destId="{5A1D7F4D-F605-4055-9C50-40087357E7B0}" srcOrd="0" destOrd="0" presId="urn:microsoft.com/office/officeart/2016/7/layout/BasicTimeline"/>
    <dgm:cxn modelId="{C8764250-0047-4569-ADF3-6C681C8BAF30}" type="presParOf" srcId="{FDE0AA47-8E12-4D58-BE50-CBA192B6A9FD}" destId="{357FE924-5AB1-4F7E-8EEE-F48A483F024D}" srcOrd="1" destOrd="0" presId="urn:microsoft.com/office/officeart/2016/7/layout/BasicTimeline"/>
    <dgm:cxn modelId="{49D79247-7A99-44CE-9220-B8BC8678E9D0}" type="presParOf" srcId="{753D0A93-82C9-4C1E-ACE6-B5EEA9E9B7A9}" destId="{45CD6BEF-72C0-48F7-B190-24F69DD36315}" srcOrd="2" destOrd="0" presId="urn:microsoft.com/office/officeart/2016/7/layout/BasicTimeline"/>
    <dgm:cxn modelId="{E5A19342-14F3-4785-9D54-19A838883D05}" type="presParOf" srcId="{753D0A93-82C9-4C1E-ACE6-B5EEA9E9B7A9}" destId="{F4F55213-23EB-49DD-B205-5353B39A4898}" srcOrd="3" destOrd="0" presId="urn:microsoft.com/office/officeart/2016/7/layout/BasicTimeline"/>
    <dgm:cxn modelId="{CFE61E59-5836-403F-8FB2-EBE185400032}" type="presParOf" srcId="{753D0A93-82C9-4C1E-ACE6-B5EEA9E9B7A9}" destId="{14E63FDF-F781-41F5-B573-6D0B24F2DC1B}"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FF6618-C716-4BC7-BDF8-6B29EAE93DEC}"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en-US"/>
        </a:p>
      </dgm:t>
    </dgm:pt>
    <dgm:pt modelId="{4912813E-97C4-4757-9DC0-DF4BA0BF966D}">
      <dgm:prSet phldrT="[Text]" phldr="0"/>
      <dgm:spPr/>
      <dgm:t>
        <a:bodyPr/>
        <a:lstStyle/>
        <a:p>
          <a:pPr>
            <a:defRPr b="1"/>
          </a:pPr>
          <a:r>
            <a:rPr lang="en-US">
              <a:latin typeface="Aptos Display" panose="020F0302020204030204"/>
            </a:rPr>
            <a:t>Office of Assessment</a:t>
          </a:r>
          <a:endParaRPr lang="en-US"/>
        </a:p>
      </dgm:t>
    </dgm:pt>
    <dgm:pt modelId="{31F7A43A-1562-46FB-830A-D161900A1EC3}" type="parTrans" cxnId="{05F5D652-19F1-4992-B739-FCEF945DE67B}">
      <dgm:prSet/>
      <dgm:spPr/>
      <dgm:t>
        <a:bodyPr/>
        <a:lstStyle/>
        <a:p>
          <a:endParaRPr lang="en-US"/>
        </a:p>
      </dgm:t>
    </dgm:pt>
    <dgm:pt modelId="{7621DA54-F754-4634-BD13-A4424853CCF0}" type="sibTrans" cxnId="{05F5D652-19F1-4992-B739-FCEF945DE67B}">
      <dgm:prSet/>
      <dgm:spPr/>
      <dgm:t>
        <a:bodyPr/>
        <a:lstStyle/>
        <a:p>
          <a:endParaRPr lang="en-US"/>
        </a:p>
      </dgm:t>
    </dgm:pt>
    <dgm:pt modelId="{3B3111E6-49CD-455B-B6A7-B916F446A8AC}">
      <dgm:prSet phldrT="[Text]" phldr="0"/>
      <dgm:spPr/>
      <dgm:t>
        <a:bodyPr/>
        <a:lstStyle/>
        <a:p>
          <a:pPr rtl="0"/>
          <a:r>
            <a:rPr lang="en-US">
              <a:solidFill>
                <a:schemeClr val="tx1"/>
              </a:solidFill>
              <a:latin typeface="Aptos Display" panose="020F0302020204030204"/>
            </a:rPr>
            <a:t>Revenue received for CPA reviews:</a:t>
          </a:r>
          <a:r>
            <a:rPr lang="en-US">
              <a:solidFill>
                <a:schemeClr val="tx1"/>
              </a:solidFill>
            </a:rPr>
            <a:t> $31,448</a:t>
          </a:r>
          <a:endParaRPr lang="en-US">
            <a:solidFill>
              <a:schemeClr val="tx1"/>
            </a:solidFill>
            <a:latin typeface="Aptos Display"/>
            <a:ea typeface="Calibri"/>
            <a:cs typeface="Calibri"/>
          </a:endParaRPr>
        </a:p>
      </dgm:t>
    </dgm:pt>
    <dgm:pt modelId="{509A438A-3803-47D1-9002-48A7D1FA0E89}" type="parTrans" cxnId="{0E093F64-58F1-42CC-9CC0-15B7E75EEAB6}">
      <dgm:prSet/>
      <dgm:spPr/>
      <dgm:t>
        <a:bodyPr/>
        <a:lstStyle/>
        <a:p>
          <a:endParaRPr lang="en-US"/>
        </a:p>
      </dgm:t>
    </dgm:pt>
    <dgm:pt modelId="{FB49327F-0A0D-4F22-AF1B-7C4F3308B190}" type="sibTrans" cxnId="{0E093F64-58F1-42CC-9CC0-15B7E75EEAB6}">
      <dgm:prSet/>
      <dgm:spPr/>
      <dgm:t>
        <a:bodyPr/>
        <a:lstStyle/>
        <a:p>
          <a:endParaRPr lang="en-US"/>
        </a:p>
      </dgm:t>
    </dgm:pt>
    <dgm:pt modelId="{CDA9ED30-1A33-4144-8E14-E8A0DBC5B1ED}">
      <dgm:prSet phldrT="[Text]" phldr="0"/>
      <dgm:spPr/>
      <dgm:t>
        <a:bodyPr/>
        <a:lstStyle/>
        <a:p>
          <a:pPr>
            <a:defRPr b="1"/>
          </a:pPr>
          <a:r>
            <a:rPr lang="en-US">
              <a:latin typeface="Aptos Display" panose="020F0302020204030204"/>
            </a:rPr>
            <a:t>Office of Insurance</a:t>
          </a:r>
          <a:endParaRPr lang="en-US"/>
        </a:p>
      </dgm:t>
    </dgm:pt>
    <dgm:pt modelId="{685812A7-A0B7-49AC-BD19-DF8809156DFF}" type="parTrans" cxnId="{AB0461D4-ED36-4892-BA62-F27FAD4C3ABC}">
      <dgm:prSet/>
      <dgm:spPr/>
      <dgm:t>
        <a:bodyPr/>
        <a:lstStyle/>
        <a:p>
          <a:endParaRPr lang="en-US"/>
        </a:p>
      </dgm:t>
    </dgm:pt>
    <dgm:pt modelId="{B710AD35-7032-4DE5-A61B-9AA38DC13ED7}" type="sibTrans" cxnId="{AB0461D4-ED36-4892-BA62-F27FAD4C3ABC}">
      <dgm:prSet/>
      <dgm:spPr/>
      <dgm:t>
        <a:bodyPr/>
        <a:lstStyle/>
        <a:p>
          <a:endParaRPr lang="en-US"/>
        </a:p>
      </dgm:t>
    </dgm:pt>
    <dgm:pt modelId="{D92599EA-62C5-4DDF-9B6E-E5FC98C43329}">
      <dgm:prSet phldr="0"/>
      <dgm:spPr/>
      <dgm:t>
        <a:bodyPr/>
        <a:lstStyle/>
        <a:p>
          <a:r>
            <a:rPr lang="en-US">
              <a:latin typeface="Aptos Display" panose="020F0302020204030204"/>
            </a:rPr>
            <a:t>No.of self-employers parent-licensed: 63</a:t>
          </a:r>
        </a:p>
      </dgm:t>
    </dgm:pt>
    <dgm:pt modelId="{FF2799A0-427B-4E1F-8391-2F5684810BD4}" type="parTrans" cxnId="{6DEF610A-A3EA-4996-8B38-96F976A68A23}">
      <dgm:prSet/>
      <dgm:spPr/>
    </dgm:pt>
    <dgm:pt modelId="{964D9986-254D-4804-B2E8-F11E89CA869C}" type="sibTrans" cxnId="{6DEF610A-A3EA-4996-8B38-96F976A68A23}">
      <dgm:prSet/>
      <dgm:spPr/>
    </dgm:pt>
    <dgm:pt modelId="{FC12F19F-FE74-4206-9326-52909E8FA77B}">
      <dgm:prSet phldr="0"/>
      <dgm:spPr/>
      <dgm:t>
        <a:bodyPr/>
        <a:lstStyle/>
        <a:p>
          <a:r>
            <a:rPr lang="en-US">
              <a:latin typeface="Aptos Display" panose="020F0302020204030204"/>
            </a:rPr>
            <a:t>No.of subsidiaries covered by parent-licenses: 363</a:t>
          </a:r>
        </a:p>
      </dgm:t>
    </dgm:pt>
    <dgm:pt modelId="{4B22BA14-4553-4FD8-9075-69A2BD03DA11}" type="parTrans" cxnId="{EB5B7865-9910-45CD-9C4A-59C4F4B28E8D}">
      <dgm:prSet/>
      <dgm:spPr/>
    </dgm:pt>
    <dgm:pt modelId="{42ACA9B3-BDB8-4DBC-8DD4-FCC055C30F5B}" type="sibTrans" cxnId="{EB5B7865-9910-45CD-9C4A-59C4F4B28E8D}">
      <dgm:prSet/>
      <dgm:spPr/>
    </dgm:pt>
    <dgm:pt modelId="{EFBC59A0-FCC4-4B2B-8891-2A8237A4F6B8}">
      <dgm:prSet phldr="0"/>
      <dgm:spPr/>
      <dgm:t>
        <a:bodyPr/>
        <a:lstStyle/>
        <a:p>
          <a:pPr rtl="0"/>
          <a:r>
            <a:rPr lang="en-US">
              <a:solidFill>
                <a:schemeClr val="tx1"/>
              </a:solidFill>
              <a:latin typeface="Calibri"/>
              <a:ea typeface="Calibri"/>
              <a:cs typeface="Calibri"/>
            </a:rPr>
            <a:t>Expecting additional: $23,570 </a:t>
          </a:r>
        </a:p>
      </dgm:t>
    </dgm:pt>
    <dgm:pt modelId="{56F9D3F5-BEC1-42A8-8E11-06350AD85CDD}" type="parTrans" cxnId="{B6BFEF59-DF10-4B00-99E5-4343C54FBDB3}">
      <dgm:prSet/>
      <dgm:spPr/>
    </dgm:pt>
    <dgm:pt modelId="{9DF1EFFC-9F0D-40DF-8DA4-DA892848ABC9}" type="sibTrans" cxnId="{B6BFEF59-DF10-4B00-99E5-4343C54FBDB3}">
      <dgm:prSet/>
      <dgm:spPr/>
    </dgm:pt>
    <dgm:pt modelId="{A45394AE-693D-415C-9390-E8294E72A8DE}">
      <dgm:prSet phldr="0"/>
      <dgm:spPr/>
      <dgm:t>
        <a:bodyPr/>
        <a:lstStyle/>
        <a:p>
          <a:r>
            <a:rPr lang="en-US">
              <a:solidFill>
                <a:schemeClr val="tx1"/>
              </a:solidFill>
              <a:latin typeface="Aptos Display" panose="020F0302020204030204"/>
            </a:rPr>
            <a:t>Combined total: $55,018</a:t>
          </a:r>
          <a:endParaRPr lang="en-US"/>
        </a:p>
      </dgm:t>
    </dgm:pt>
    <dgm:pt modelId="{7A49723B-C3C7-464F-9383-C70568096B17}" type="parTrans" cxnId="{12E34B75-CC79-46B0-BF3E-7953C213F084}">
      <dgm:prSet/>
      <dgm:spPr/>
    </dgm:pt>
    <dgm:pt modelId="{A90B4476-7351-4AD8-A4A8-6EDDEEF78F95}" type="sibTrans" cxnId="{12E34B75-CC79-46B0-BF3E-7953C213F084}">
      <dgm:prSet/>
      <dgm:spPr/>
    </dgm:pt>
    <dgm:pt modelId="{939C784B-76A0-4429-A485-1394F15BE385}" type="pres">
      <dgm:prSet presAssocID="{54FF6618-C716-4BC7-BDF8-6B29EAE93DEC}" presName="root" presStyleCnt="0">
        <dgm:presLayoutVars>
          <dgm:chMax/>
          <dgm:chPref/>
          <dgm:animLvl val="lvl"/>
        </dgm:presLayoutVars>
      </dgm:prSet>
      <dgm:spPr/>
    </dgm:pt>
    <dgm:pt modelId="{A44D8C08-432E-400D-AC9E-8686AC5A2840}" type="pres">
      <dgm:prSet presAssocID="{54FF6618-C716-4BC7-BDF8-6B29EAE93DEC}" presName="divider" presStyleLbl="fgAccFollowNode1" presStyleIdx="0" presStyleCnt="1"/>
      <dgm:spPr>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gm:spPr>
    </dgm:pt>
    <dgm:pt modelId="{8481FD36-F8C3-44BA-9E75-4B84684AA832}" type="pres">
      <dgm:prSet presAssocID="{54FF6618-C716-4BC7-BDF8-6B29EAE93DEC}" presName="nodes" presStyleCnt="0">
        <dgm:presLayoutVars>
          <dgm:chMax/>
          <dgm:chPref/>
          <dgm:animLvl val="lvl"/>
        </dgm:presLayoutVars>
      </dgm:prSet>
      <dgm:spPr/>
    </dgm:pt>
    <dgm:pt modelId="{1B3F875A-077A-4F68-9294-BD6540C735D6}" type="pres">
      <dgm:prSet presAssocID="{4912813E-97C4-4757-9DC0-DF4BA0BF966D}" presName="composite" presStyleCnt="0"/>
      <dgm:spPr/>
    </dgm:pt>
    <dgm:pt modelId="{428C3068-2FF3-485F-92C7-1FFE0C63D758}" type="pres">
      <dgm:prSet presAssocID="{4912813E-97C4-4757-9DC0-DF4BA0BF966D}" presName="L1TextContainer" presStyleLbl="revTx" presStyleIdx="0" presStyleCnt="2">
        <dgm:presLayoutVars>
          <dgm:chMax val="1"/>
          <dgm:chPref val="1"/>
          <dgm:bulletEnabled val="1"/>
        </dgm:presLayoutVars>
      </dgm:prSet>
      <dgm:spPr/>
    </dgm:pt>
    <dgm:pt modelId="{9A927468-8B46-4C62-B048-833562ACEE06}" type="pres">
      <dgm:prSet presAssocID="{4912813E-97C4-4757-9DC0-DF4BA0BF966D}" presName="L2TextContainerWrapper" presStyleCnt="0">
        <dgm:presLayoutVars>
          <dgm:chMax val="0"/>
          <dgm:chPref val="0"/>
          <dgm:bulletEnabled val="1"/>
        </dgm:presLayoutVars>
      </dgm:prSet>
      <dgm:spPr/>
    </dgm:pt>
    <dgm:pt modelId="{E8B815D7-3F3F-4DC4-B0F4-FAE2C378B584}" type="pres">
      <dgm:prSet presAssocID="{4912813E-97C4-4757-9DC0-DF4BA0BF966D}" presName="L2TextContainer" presStyleLbl="bgAcc1" presStyleIdx="0" presStyleCnt="2"/>
      <dgm:spPr/>
    </dgm:pt>
    <dgm:pt modelId="{E5AB5642-BB43-44C8-A847-8047D18751ED}" type="pres">
      <dgm:prSet presAssocID="{4912813E-97C4-4757-9DC0-DF4BA0BF966D}" presName="FlexibleEmptyPlaceHolder" presStyleCnt="0"/>
      <dgm:spPr/>
    </dgm:pt>
    <dgm:pt modelId="{298B4DD6-77B4-4664-8AB1-16F22DD7489D}" type="pres">
      <dgm:prSet presAssocID="{4912813E-97C4-4757-9DC0-DF4BA0BF966D}" presName="ConnectLine" presStyleLbl="sibTrans1D1" presStyleIdx="0" presStyleCnt="2"/>
      <dgm:spPr>
        <a:noFill/>
        <a:ln w="12700" cap="flat" cmpd="sng" algn="ctr">
          <a:solidFill>
            <a:schemeClr val="accent1">
              <a:hueOff val="0"/>
              <a:satOff val="0"/>
              <a:lumOff val="0"/>
              <a:alphaOff val="0"/>
            </a:schemeClr>
          </a:solidFill>
          <a:prstDash val="dash"/>
          <a:miter lim="800000"/>
        </a:ln>
        <a:effectLst/>
      </dgm:spPr>
    </dgm:pt>
    <dgm:pt modelId="{B7C3C46E-76B4-468B-8067-F59F705B751D}" type="pres">
      <dgm:prSet presAssocID="{4912813E-97C4-4757-9DC0-DF4BA0BF966D}" presName="ConnectorPoint" presStyleLbl="alignNode1" presStyleIdx="0" presStyleCnt="2"/>
      <dgm:spPr/>
    </dgm:pt>
    <dgm:pt modelId="{7DDBF407-E877-464B-B2BD-A060C4A84899}" type="pres">
      <dgm:prSet presAssocID="{4912813E-97C4-4757-9DC0-DF4BA0BF966D}" presName="EmptyPlaceHolder" presStyleCnt="0"/>
      <dgm:spPr/>
    </dgm:pt>
    <dgm:pt modelId="{F880F2C7-8900-4DF8-962A-8C802251A350}" type="pres">
      <dgm:prSet presAssocID="{7621DA54-F754-4634-BD13-A4424853CCF0}" presName="spaceBetweenRectangles" presStyleCnt="0"/>
      <dgm:spPr/>
    </dgm:pt>
    <dgm:pt modelId="{753D0A93-82C9-4C1E-ACE6-B5EEA9E9B7A9}" type="pres">
      <dgm:prSet presAssocID="{CDA9ED30-1A33-4144-8E14-E8A0DBC5B1ED}" presName="composite" presStyleCnt="0"/>
      <dgm:spPr/>
    </dgm:pt>
    <dgm:pt modelId="{D4C17881-5970-4CC8-993E-C2C04D204BE5}" type="pres">
      <dgm:prSet presAssocID="{CDA9ED30-1A33-4144-8E14-E8A0DBC5B1ED}" presName="L1TextContainer" presStyleLbl="revTx" presStyleIdx="1" presStyleCnt="2">
        <dgm:presLayoutVars>
          <dgm:chMax val="1"/>
          <dgm:chPref val="1"/>
          <dgm:bulletEnabled val="1"/>
        </dgm:presLayoutVars>
      </dgm:prSet>
      <dgm:spPr/>
    </dgm:pt>
    <dgm:pt modelId="{FDE0AA47-8E12-4D58-BE50-CBA192B6A9FD}" type="pres">
      <dgm:prSet presAssocID="{CDA9ED30-1A33-4144-8E14-E8A0DBC5B1ED}" presName="L2TextContainerWrapper" presStyleCnt="0">
        <dgm:presLayoutVars>
          <dgm:chMax val="0"/>
          <dgm:chPref val="0"/>
          <dgm:bulletEnabled val="1"/>
        </dgm:presLayoutVars>
      </dgm:prSet>
      <dgm:spPr/>
    </dgm:pt>
    <dgm:pt modelId="{5A1D7F4D-F605-4055-9C50-40087357E7B0}" type="pres">
      <dgm:prSet presAssocID="{CDA9ED30-1A33-4144-8E14-E8A0DBC5B1ED}" presName="L2TextContainer" presStyleLbl="bgAcc1" presStyleIdx="1" presStyleCnt="2"/>
      <dgm:spPr/>
    </dgm:pt>
    <dgm:pt modelId="{357FE924-5AB1-4F7E-8EEE-F48A483F024D}" type="pres">
      <dgm:prSet presAssocID="{CDA9ED30-1A33-4144-8E14-E8A0DBC5B1ED}" presName="FlexibleEmptyPlaceHolder" presStyleCnt="0"/>
      <dgm:spPr/>
    </dgm:pt>
    <dgm:pt modelId="{45CD6BEF-72C0-48F7-B190-24F69DD36315}" type="pres">
      <dgm:prSet presAssocID="{CDA9ED30-1A33-4144-8E14-E8A0DBC5B1ED}" presName="ConnectLine" presStyleLbl="sibTrans1D1" presStyleIdx="1" presStyleCnt="2"/>
      <dgm:spPr>
        <a:noFill/>
        <a:ln w="12700" cap="flat" cmpd="sng" algn="ctr">
          <a:solidFill>
            <a:schemeClr val="accent1">
              <a:hueOff val="0"/>
              <a:satOff val="0"/>
              <a:lumOff val="0"/>
              <a:alphaOff val="0"/>
            </a:schemeClr>
          </a:solidFill>
          <a:prstDash val="dash"/>
          <a:miter lim="800000"/>
        </a:ln>
        <a:effectLst/>
      </dgm:spPr>
    </dgm:pt>
    <dgm:pt modelId="{F4F55213-23EB-49DD-B205-5353B39A4898}" type="pres">
      <dgm:prSet presAssocID="{CDA9ED30-1A33-4144-8E14-E8A0DBC5B1ED}" presName="ConnectorPoint" presStyleLbl="alignNode1" presStyleIdx="1" presStyleCnt="2"/>
      <dgm:spPr/>
    </dgm:pt>
    <dgm:pt modelId="{14E63FDF-F781-41F5-B573-6D0B24F2DC1B}" type="pres">
      <dgm:prSet presAssocID="{CDA9ED30-1A33-4144-8E14-E8A0DBC5B1ED}" presName="EmptyPlaceHolder" presStyleCnt="0"/>
      <dgm:spPr/>
    </dgm:pt>
  </dgm:ptLst>
  <dgm:cxnLst>
    <dgm:cxn modelId="{B18CCA06-0E17-4A68-81E1-C9BFC570FC42}" type="presOf" srcId="{3B3111E6-49CD-455B-B6A7-B916F446A8AC}" destId="{E8B815D7-3F3F-4DC4-B0F4-FAE2C378B584}" srcOrd="0" destOrd="0" presId="urn:microsoft.com/office/officeart/2016/7/layout/BasicTimeline"/>
    <dgm:cxn modelId="{6DEF610A-A3EA-4996-8B38-96F976A68A23}" srcId="{CDA9ED30-1A33-4144-8E14-E8A0DBC5B1ED}" destId="{D92599EA-62C5-4DDF-9B6E-E5FC98C43329}" srcOrd="0" destOrd="0" parTransId="{FF2799A0-427B-4E1F-8391-2F5684810BD4}" sibTransId="{964D9986-254D-4804-B2E8-F11E89CA869C}"/>
    <dgm:cxn modelId="{5D66080B-F972-4BAC-B6DF-47CC8EAC67A8}" type="presOf" srcId="{D92599EA-62C5-4DDF-9B6E-E5FC98C43329}" destId="{5A1D7F4D-F605-4055-9C50-40087357E7B0}" srcOrd="0" destOrd="0" presId="urn:microsoft.com/office/officeart/2016/7/layout/BasicTimeline"/>
    <dgm:cxn modelId="{0E093F64-58F1-42CC-9CC0-15B7E75EEAB6}" srcId="{4912813E-97C4-4757-9DC0-DF4BA0BF966D}" destId="{3B3111E6-49CD-455B-B6A7-B916F446A8AC}" srcOrd="0" destOrd="0" parTransId="{509A438A-3803-47D1-9002-48A7D1FA0E89}" sibTransId="{FB49327F-0A0D-4F22-AF1B-7C4F3308B190}"/>
    <dgm:cxn modelId="{EB5B7865-9910-45CD-9C4A-59C4F4B28E8D}" srcId="{CDA9ED30-1A33-4144-8E14-E8A0DBC5B1ED}" destId="{FC12F19F-FE74-4206-9326-52909E8FA77B}" srcOrd="1" destOrd="0" parTransId="{4B22BA14-4553-4FD8-9075-69A2BD03DA11}" sibTransId="{42ACA9B3-BDB8-4DBC-8DD4-FCC055C30F5B}"/>
    <dgm:cxn modelId="{D17EE26D-1E89-4E3B-9130-250AF0FC15DD}" type="presOf" srcId="{54FF6618-C716-4BC7-BDF8-6B29EAE93DEC}" destId="{939C784B-76A0-4429-A485-1394F15BE385}" srcOrd="0" destOrd="0" presId="urn:microsoft.com/office/officeart/2016/7/layout/BasicTimeline"/>
    <dgm:cxn modelId="{05F5D652-19F1-4992-B739-FCEF945DE67B}" srcId="{54FF6618-C716-4BC7-BDF8-6B29EAE93DEC}" destId="{4912813E-97C4-4757-9DC0-DF4BA0BF966D}" srcOrd="0" destOrd="0" parTransId="{31F7A43A-1562-46FB-830A-D161900A1EC3}" sibTransId="{7621DA54-F754-4634-BD13-A4424853CCF0}"/>
    <dgm:cxn modelId="{12E34B75-CC79-46B0-BF3E-7953C213F084}" srcId="{4912813E-97C4-4757-9DC0-DF4BA0BF966D}" destId="{A45394AE-693D-415C-9390-E8294E72A8DE}" srcOrd="2" destOrd="0" parTransId="{7A49723B-C3C7-464F-9383-C70568096B17}" sibTransId="{A90B4476-7351-4AD8-A4A8-6EDDEEF78F95}"/>
    <dgm:cxn modelId="{B6BFEF59-DF10-4B00-99E5-4343C54FBDB3}" srcId="{4912813E-97C4-4757-9DC0-DF4BA0BF966D}" destId="{EFBC59A0-FCC4-4B2B-8891-2A8237A4F6B8}" srcOrd="1" destOrd="0" parTransId="{56F9D3F5-BEC1-42A8-8E11-06350AD85CDD}" sibTransId="{9DF1EFFC-9F0D-40DF-8DA4-DA892848ABC9}"/>
    <dgm:cxn modelId="{AB0461D4-ED36-4892-BA62-F27FAD4C3ABC}" srcId="{54FF6618-C716-4BC7-BDF8-6B29EAE93DEC}" destId="{CDA9ED30-1A33-4144-8E14-E8A0DBC5B1ED}" srcOrd="1" destOrd="0" parTransId="{685812A7-A0B7-49AC-BD19-DF8809156DFF}" sibTransId="{B710AD35-7032-4DE5-A61B-9AA38DC13ED7}"/>
    <dgm:cxn modelId="{34C8B9D4-1755-4A28-858C-48208F16CAD7}" type="presOf" srcId="{EFBC59A0-FCC4-4B2B-8891-2A8237A4F6B8}" destId="{E8B815D7-3F3F-4DC4-B0F4-FAE2C378B584}" srcOrd="0" destOrd="1" presId="urn:microsoft.com/office/officeart/2016/7/layout/BasicTimeline"/>
    <dgm:cxn modelId="{57FBC5DC-95D9-45C5-87D7-C824E94A01F4}" type="presOf" srcId="{FC12F19F-FE74-4206-9326-52909E8FA77B}" destId="{5A1D7F4D-F605-4055-9C50-40087357E7B0}" srcOrd="0" destOrd="1" presId="urn:microsoft.com/office/officeart/2016/7/layout/BasicTimeline"/>
    <dgm:cxn modelId="{E2B062F0-E5A2-42E9-B22E-6375AD1BA989}" type="presOf" srcId="{A45394AE-693D-415C-9390-E8294E72A8DE}" destId="{E8B815D7-3F3F-4DC4-B0F4-FAE2C378B584}" srcOrd="0" destOrd="2" presId="urn:microsoft.com/office/officeart/2016/7/layout/BasicTimeline"/>
    <dgm:cxn modelId="{052645F1-DDAE-4CB5-8310-F68693F21260}" type="presOf" srcId="{CDA9ED30-1A33-4144-8E14-E8A0DBC5B1ED}" destId="{D4C17881-5970-4CC8-993E-C2C04D204BE5}" srcOrd="0" destOrd="0" presId="urn:microsoft.com/office/officeart/2016/7/layout/BasicTimeline"/>
    <dgm:cxn modelId="{FAF794F7-9529-40D3-8E25-6797A16386D5}" type="presOf" srcId="{4912813E-97C4-4757-9DC0-DF4BA0BF966D}" destId="{428C3068-2FF3-485F-92C7-1FFE0C63D758}" srcOrd="0" destOrd="0" presId="urn:microsoft.com/office/officeart/2016/7/layout/BasicTimeline"/>
    <dgm:cxn modelId="{F47C67F7-35CA-4B07-9770-2EEE8D110167}" type="presParOf" srcId="{939C784B-76A0-4429-A485-1394F15BE385}" destId="{A44D8C08-432E-400D-AC9E-8686AC5A2840}" srcOrd="0" destOrd="0" presId="urn:microsoft.com/office/officeart/2016/7/layout/BasicTimeline"/>
    <dgm:cxn modelId="{22BE5F49-445E-4129-9CFE-A5A4CCFE4F99}" type="presParOf" srcId="{939C784B-76A0-4429-A485-1394F15BE385}" destId="{8481FD36-F8C3-44BA-9E75-4B84684AA832}" srcOrd="1" destOrd="0" presId="urn:microsoft.com/office/officeart/2016/7/layout/BasicTimeline"/>
    <dgm:cxn modelId="{2618EC6F-7E94-4014-877F-E71F89867EDD}" type="presParOf" srcId="{8481FD36-F8C3-44BA-9E75-4B84684AA832}" destId="{1B3F875A-077A-4F68-9294-BD6540C735D6}" srcOrd="0" destOrd="0" presId="urn:microsoft.com/office/officeart/2016/7/layout/BasicTimeline"/>
    <dgm:cxn modelId="{C4FCF080-6A17-4A60-B0D8-904C93F1BA53}" type="presParOf" srcId="{1B3F875A-077A-4F68-9294-BD6540C735D6}" destId="{428C3068-2FF3-485F-92C7-1FFE0C63D758}" srcOrd="0" destOrd="0" presId="urn:microsoft.com/office/officeart/2016/7/layout/BasicTimeline"/>
    <dgm:cxn modelId="{E787BF29-0FB3-4A4C-B4D4-01ED6FE4ED5D}" type="presParOf" srcId="{1B3F875A-077A-4F68-9294-BD6540C735D6}" destId="{9A927468-8B46-4C62-B048-833562ACEE06}" srcOrd="1" destOrd="0" presId="urn:microsoft.com/office/officeart/2016/7/layout/BasicTimeline"/>
    <dgm:cxn modelId="{77BEB2DF-19E8-415A-8A56-0CD74FECF909}" type="presParOf" srcId="{9A927468-8B46-4C62-B048-833562ACEE06}" destId="{E8B815D7-3F3F-4DC4-B0F4-FAE2C378B584}" srcOrd="0" destOrd="0" presId="urn:microsoft.com/office/officeart/2016/7/layout/BasicTimeline"/>
    <dgm:cxn modelId="{B7C0205C-3668-4CAA-9C08-1E03407CF412}" type="presParOf" srcId="{9A927468-8B46-4C62-B048-833562ACEE06}" destId="{E5AB5642-BB43-44C8-A847-8047D18751ED}" srcOrd="1" destOrd="0" presId="urn:microsoft.com/office/officeart/2016/7/layout/BasicTimeline"/>
    <dgm:cxn modelId="{EEDAF0D3-5848-4C4F-8755-C4EC825C0195}" type="presParOf" srcId="{1B3F875A-077A-4F68-9294-BD6540C735D6}" destId="{298B4DD6-77B4-4664-8AB1-16F22DD7489D}" srcOrd="2" destOrd="0" presId="urn:microsoft.com/office/officeart/2016/7/layout/BasicTimeline"/>
    <dgm:cxn modelId="{85E96801-255F-41F1-8685-3F8F6F2938BD}" type="presParOf" srcId="{1B3F875A-077A-4F68-9294-BD6540C735D6}" destId="{B7C3C46E-76B4-468B-8067-F59F705B751D}" srcOrd="3" destOrd="0" presId="urn:microsoft.com/office/officeart/2016/7/layout/BasicTimeline"/>
    <dgm:cxn modelId="{E9CC8FF8-5C3C-4664-993E-609FF50A83BC}" type="presParOf" srcId="{1B3F875A-077A-4F68-9294-BD6540C735D6}" destId="{7DDBF407-E877-464B-B2BD-A060C4A84899}" srcOrd="4" destOrd="0" presId="urn:microsoft.com/office/officeart/2016/7/layout/BasicTimeline"/>
    <dgm:cxn modelId="{603ECB77-AB68-4827-81F4-AE1F537CD854}" type="presParOf" srcId="{8481FD36-F8C3-44BA-9E75-4B84684AA832}" destId="{F880F2C7-8900-4DF8-962A-8C802251A350}" srcOrd="1" destOrd="0" presId="urn:microsoft.com/office/officeart/2016/7/layout/BasicTimeline"/>
    <dgm:cxn modelId="{CE67FC09-1B52-4770-99CD-EC45AA4952F6}" type="presParOf" srcId="{8481FD36-F8C3-44BA-9E75-4B84684AA832}" destId="{753D0A93-82C9-4C1E-ACE6-B5EEA9E9B7A9}" srcOrd="2" destOrd="0" presId="urn:microsoft.com/office/officeart/2016/7/layout/BasicTimeline"/>
    <dgm:cxn modelId="{98FF7A6F-3766-4D8C-816B-D9352813AD53}" type="presParOf" srcId="{753D0A93-82C9-4C1E-ACE6-B5EEA9E9B7A9}" destId="{D4C17881-5970-4CC8-993E-C2C04D204BE5}" srcOrd="0" destOrd="0" presId="urn:microsoft.com/office/officeart/2016/7/layout/BasicTimeline"/>
    <dgm:cxn modelId="{A9A12B43-55BE-4CF0-89F8-ACC25B43D977}" type="presParOf" srcId="{753D0A93-82C9-4C1E-ACE6-B5EEA9E9B7A9}" destId="{FDE0AA47-8E12-4D58-BE50-CBA192B6A9FD}" srcOrd="1" destOrd="0" presId="urn:microsoft.com/office/officeart/2016/7/layout/BasicTimeline"/>
    <dgm:cxn modelId="{D2679834-D2CF-4994-849D-CED81B6B3F28}" type="presParOf" srcId="{FDE0AA47-8E12-4D58-BE50-CBA192B6A9FD}" destId="{5A1D7F4D-F605-4055-9C50-40087357E7B0}" srcOrd="0" destOrd="0" presId="urn:microsoft.com/office/officeart/2016/7/layout/BasicTimeline"/>
    <dgm:cxn modelId="{A2D50848-F807-4702-A96B-3200EAD05C27}" type="presParOf" srcId="{FDE0AA47-8E12-4D58-BE50-CBA192B6A9FD}" destId="{357FE924-5AB1-4F7E-8EEE-F48A483F024D}" srcOrd="1" destOrd="0" presId="urn:microsoft.com/office/officeart/2016/7/layout/BasicTimeline"/>
    <dgm:cxn modelId="{94F01B42-BA1E-41EF-BCA8-9CA13DE1C950}" type="presParOf" srcId="{753D0A93-82C9-4C1E-ACE6-B5EEA9E9B7A9}" destId="{45CD6BEF-72C0-48F7-B190-24F69DD36315}" srcOrd="2" destOrd="0" presId="urn:microsoft.com/office/officeart/2016/7/layout/BasicTimeline"/>
    <dgm:cxn modelId="{2F9D67C4-56B2-4CBA-AE08-3B20E173707F}" type="presParOf" srcId="{753D0A93-82C9-4C1E-ACE6-B5EEA9E9B7A9}" destId="{F4F55213-23EB-49DD-B205-5353B39A4898}" srcOrd="3" destOrd="0" presId="urn:microsoft.com/office/officeart/2016/7/layout/BasicTimeline"/>
    <dgm:cxn modelId="{838F39FA-1F91-43B0-B7EB-5D107196D658}" type="presParOf" srcId="{753D0A93-82C9-4C1E-ACE6-B5EEA9E9B7A9}" destId="{14E63FDF-F781-41F5-B573-6D0B24F2DC1B}"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13808F-DEE9-4079-AE42-D3A86AB62718}"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DF721A18-3FA2-4A73-9425-75C871253292}">
      <dgm:prSet phldrT="[Text]" phldr="0"/>
      <dgm:spPr/>
      <dgm:t>
        <a:bodyPr/>
        <a:lstStyle/>
        <a:p>
          <a:pPr rtl="0"/>
          <a:r>
            <a:rPr lang="en-US" dirty="0">
              <a:latin typeface="Aptos Display" panose="020F0302020204030204"/>
            </a:rPr>
            <a:t>Total $ Awarded: $800,000</a:t>
          </a:r>
          <a:endParaRPr lang="en-US" dirty="0"/>
        </a:p>
      </dgm:t>
    </dgm:pt>
    <dgm:pt modelId="{6209A6E9-AFC7-4EB7-BFD4-5C7C37268762}" type="parTrans" cxnId="{70BF3AC5-935D-462D-B82E-896A40089ACE}">
      <dgm:prSet/>
      <dgm:spPr/>
      <dgm:t>
        <a:bodyPr/>
        <a:lstStyle/>
        <a:p>
          <a:endParaRPr lang="en-US"/>
        </a:p>
      </dgm:t>
    </dgm:pt>
    <dgm:pt modelId="{B752DFF7-F3D0-4DB6-AD15-DA10BEDB57CE}" type="sibTrans" cxnId="{70BF3AC5-935D-462D-B82E-896A40089ACE}">
      <dgm:prSet/>
      <dgm:spPr/>
      <dgm:t>
        <a:bodyPr/>
        <a:lstStyle/>
        <a:p>
          <a:endParaRPr lang="en-US"/>
        </a:p>
      </dgm:t>
    </dgm:pt>
    <dgm:pt modelId="{5A76FF7C-8957-418F-9157-C305B0570E9A}">
      <dgm:prSet phldrT="[Text]" phldr="0"/>
      <dgm:spPr/>
      <dgm:t>
        <a:bodyPr/>
        <a:lstStyle/>
        <a:p>
          <a:pPr rtl="0"/>
          <a:r>
            <a:rPr lang="en-US" dirty="0">
              <a:latin typeface="Aptos Display" panose="020F0302020204030204"/>
            </a:rPr>
            <a:t>Grants Awarded: 139</a:t>
          </a:r>
          <a:endParaRPr lang="en-US" dirty="0"/>
        </a:p>
      </dgm:t>
    </dgm:pt>
    <dgm:pt modelId="{B81731F1-41C3-437B-AF41-3313F02C79AF}" type="parTrans" cxnId="{F3F71F8F-7C6F-449A-A22B-46690DB51988}">
      <dgm:prSet/>
      <dgm:spPr/>
      <dgm:t>
        <a:bodyPr/>
        <a:lstStyle/>
        <a:p>
          <a:endParaRPr lang="en-US"/>
        </a:p>
      </dgm:t>
    </dgm:pt>
    <dgm:pt modelId="{AB52CDC0-50A4-4C3C-BFB1-5F4CC5D04BED}" type="sibTrans" cxnId="{F3F71F8F-7C6F-449A-A22B-46690DB51988}">
      <dgm:prSet/>
      <dgm:spPr/>
      <dgm:t>
        <a:bodyPr/>
        <a:lstStyle/>
        <a:p>
          <a:endParaRPr lang="en-US"/>
        </a:p>
      </dgm:t>
    </dgm:pt>
    <dgm:pt modelId="{8D566597-BEE2-419A-B46E-F2151670B62C}">
      <dgm:prSet phldrT="[Text]" phldr="0"/>
      <dgm:spPr/>
      <dgm:t>
        <a:bodyPr/>
        <a:lstStyle/>
        <a:p>
          <a:pPr rtl="0"/>
          <a:r>
            <a:rPr lang="en-US" dirty="0">
              <a:latin typeface="Aptos Display" panose="020F0302020204030204"/>
            </a:rPr>
            <a:t>Actual Grants Utilizing Funds: 128</a:t>
          </a:r>
          <a:endParaRPr lang="en-US" dirty="0"/>
        </a:p>
      </dgm:t>
    </dgm:pt>
    <dgm:pt modelId="{A989F0FC-712E-44D2-B09B-AD59F5911ABD}" type="parTrans" cxnId="{5A26747F-3206-445E-A6E7-247A38C7AD7F}">
      <dgm:prSet/>
      <dgm:spPr/>
      <dgm:t>
        <a:bodyPr/>
        <a:lstStyle/>
        <a:p>
          <a:endParaRPr lang="en-US"/>
        </a:p>
      </dgm:t>
    </dgm:pt>
    <dgm:pt modelId="{0B55FF65-EABD-48FD-AFD0-EA50417DCB7F}" type="sibTrans" cxnId="{5A26747F-3206-445E-A6E7-247A38C7AD7F}">
      <dgm:prSet/>
      <dgm:spPr/>
      <dgm:t>
        <a:bodyPr/>
        <a:lstStyle/>
        <a:p>
          <a:endParaRPr lang="en-US"/>
        </a:p>
      </dgm:t>
    </dgm:pt>
    <dgm:pt modelId="{33713932-82A4-414F-9BEF-A1CEC5820305}">
      <dgm:prSet phldrT="[Text]" phldr="0"/>
      <dgm:spPr/>
      <dgm:t>
        <a:bodyPr/>
        <a:lstStyle/>
        <a:p>
          <a:pPr rtl="0"/>
          <a:endParaRPr lang="en-US" dirty="0"/>
        </a:p>
      </dgm:t>
    </dgm:pt>
    <dgm:pt modelId="{58939666-3601-444F-9D7F-6D28661D9E19}" type="parTrans" cxnId="{F5FAC41C-A9B2-4B9B-8E5D-6F2A6CF5A6C2}">
      <dgm:prSet/>
      <dgm:spPr/>
      <dgm:t>
        <a:bodyPr/>
        <a:lstStyle/>
        <a:p>
          <a:endParaRPr lang="en-US"/>
        </a:p>
      </dgm:t>
    </dgm:pt>
    <dgm:pt modelId="{FB2BBB51-CC31-4C50-A337-6FD84028923A}" type="sibTrans" cxnId="{F5FAC41C-A9B2-4B9B-8E5D-6F2A6CF5A6C2}">
      <dgm:prSet/>
      <dgm:spPr/>
      <dgm:t>
        <a:bodyPr/>
        <a:lstStyle/>
        <a:p>
          <a:endParaRPr lang="en-US"/>
        </a:p>
      </dgm:t>
    </dgm:pt>
    <dgm:pt modelId="{E22BDD74-8B7D-453E-ADFA-B412B446A60F}">
      <dgm:prSet phldrT="[Text]" phldr="0"/>
      <dgm:spPr/>
      <dgm:t>
        <a:bodyPr/>
        <a:lstStyle/>
        <a:p>
          <a:pPr rtl="0"/>
          <a:r>
            <a:rPr lang="en-US" dirty="0">
              <a:latin typeface="Aptos Display" panose="020F0302020204030204"/>
            </a:rPr>
            <a:t>Average Cost per $ 120.00</a:t>
          </a:r>
          <a:endParaRPr lang="en-US" dirty="0"/>
        </a:p>
      </dgm:t>
    </dgm:pt>
    <dgm:pt modelId="{3350B3B4-8E1C-4BD8-87B1-8129BF21A84E}" type="parTrans" cxnId="{ED62E71E-8F39-45A1-BA5E-D6193B0D63B2}">
      <dgm:prSet/>
      <dgm:spPr/>
      <dgm:t>
        <a:bodyPr/>
        <a:lstStyle/>
        <a:p>
          <a:endParaRPr lang="en-US"/>
        </a:p>
      </dgm:t>
    </dgm:pt>
    <dgm:pt modelId="{9D1D9F62-4802-4146-B7C3-A3CB7E563335}" type="sibTrans" cxnId="{ED62E71E-8F39-45A1-BA5E-D6193B0D63B2}">
      <dgm:prSet/>
      <dgm:spPr/>
      <dgm:t>
        <a:bodyPr/>
        <a:lstStyle/>
        <a:p>
          <a:endParaRPr lang="en-US"/>
        </a:p>
      </dgm:t>
    </dgm:pt>
    <dgm:pt modelId="{FDF8A669-C385-4576-8668-CF92EC54CADF}">
      <dgm:prSet phldr="0"/>
      <dgm:spPr/>
      <dgm:t>
        <a:bodyPr/>
        <a:lstStyle/>
        <a:p>
          <a:pPr rtl="0"/>
          <a:r>
            <a:rPr lang="en-US" dirty="0">
              <a:latin typeface="Aptos Display" panose="020F0302020204030204"/>
            </a:rPr>
            <a:t>Number of workers Trained: 6,657</a:t>
          </a:r>
        </a:p>
      </dgm:t>
    </dgm:pt>
    <dgm:pt modelId="{E2649BDE-0A55-4633-8B25-EE1550E30F62}" type="parTrans" cxnId="{26438CBF-0FBC-4B47-9D9C-23DF6B63B78E}">
      <dgm:prSet/>
      <dgm:spPr/>
    </dgm:pt>
    <dgm:pt modelId="{D3EA9BBC-8B24-4EF9-98F2-A0D074731444}" type="sibTrans" cxnId="{26438CBF-0FBC-4B47-9D9C-23DF6B63B78E}">
      <dgm:prSet/>
      <dgm:spPr/>
    </dgm:pt>
    <dgm:pt modelId="{745D4DDB-4CF4-4D19-A201-F04ED7B1F0DD}" type="pres">
      <dgm:prSet presAssocID="{0C13808F-DEE9-4079-AE42-D3A86AB62718}" presName="Name0" presStyleCnt="0">
        <dgm:presLayoutVars>
          <dgm:dir/>
          <dgm:animLvl val="lvl"/>
          <dgm:resizeHandles val="exact"/>
        </dgm:presLayoutVars>
      </dgm:prSet>
      <dgm:spPr/>
    </dgm:pt>
    <dgm:pt modelId="{C7EDA28C-621A-453D-8C47-4BCC5863D290}" type="pres">
      <dgm:prSet presAssocID="{0C13808F-DEE9-4079-AE42-D3A86AB62718}" presName="tSp" presStyleCnt="0"/>
      <dgm:spPr/>
    </dgm:pt>
    <dgm:pt modelId="{C7206187-0057-4678-A61C-270BDE1DEEA1}" type="pres">
      <dgm:prSet presAssocID="{0C13808F-DEE9-4079-AE42-D3A86AB62718}" presName="bSp" presStyleCnt="0"/>
      <dgm:spPr/>
    </dgm:pt>
    <dgm:pt modelId="{00BC01BE-18B0-4173-A1BD-54C1B7B16970}" type="pres">
      <dgm:prSet presAssocID="{0C13808F-DEE9-4079-AE42-D3A86AB62718}" presName="process" presStyleCnt="0"/>
      <dgm:spPr/>
    </dgm:pt>
    <dgm:pt modelId="{7B4F5B7D-CDD9-4A1C-991F-C26136E11D11}" type="pres">
      <dgm:prSet presAssocID="{DF721A18-3FA2-4A73-9425-75C871253292}" presName="composite1" presStyleCnt="0"/>
      <dgm:spPr/>
    </dgm:pt>
    <dgm:pt modelId="{CCDF97E7-0355-48FD-AD8A-B5E75E3E0C2C}" type="pres">
      <dgm:prSet presAssocID="{DF721A18-3FA2-4A73-9425-75C871253292}" presName="dummyNode1" presStyleLbl="node1" presStyleIdx="0" presStyleCnt="2"/>
      <dgm:spPr/>
    </dgm:pt>
    <dgm:pt modelId="{C2DDC8BA-34FF-4DB2-BB61-D096F91F46AF}" type="pres">
      <dgm:prSet presAssocID="{DF721A18-3FA2-4A73-9425-75C871253292}" presName="childNode1" presStyleLbl="bgAcc1" presStyleIdx="0" presStyleCnt="2">
        <dgm:presLayoutVars>
          <dgm:bulletEnabled val="1"/>
        </dgm:presLayoutVars>
      </dgm:prSet>
      <dgm:spPr/>
    </dgm:pt>
    <dgm:pt modelId="{4461D293-FA6B-4384-A191-63FF3CF83139}" type="pres">
      <dgm:prSet presAssocID="{DF721A18-3FA2-4A73-9425-75C871253292}" presName="childNode1tx" presStyleLbl="bgAcc1" presStyleIdx="0" presStyleCnt="2">
        <dgm:presLayoutVars>
          <dgm:bulletEnabled val="1"/>
        </dgm:presLayoutVars>
      </dgm:prSet>
      <dgm:spPr/>
    </dgm:pt>
    <dgm:pt modelId="{B542883A-41DA-4EE5-A5B6-F2B7CF0C8A70}" type="pres">
      <dgm:prSet presAssocID="{DF721A18-3FA2-4A73-9425-75C871253292}" presName="parentNode1" presStyleLbl="node1" presStyleIdx="0" presStyleCnt="2">
        <dgm:presLayoutVars>
          <dgm:chMax val="1"/>
          <dgm:bulletEnabled val="1"/>
        </dgm:presLayoutVars>
      </dgm:prSet>
      <dgm:spPr/>
    </dgm:pt>
    <dgm:pt modelId="{E3982372-E093-4D7B-938A-5FD0F0ACD7AA}" type="pres">
      <dgm:prSet presAssocID="{DF721A18-3FA2-4A73-9425-75C871253292}" presName="connSite1" presStyleCnt="0"/>
      <dgm:spPr/>
    </dgm:pt>
    <dgm:pt modelId="{CF99FE78-5BE8-4F0B-BE6C-CF91CFD4FEEE}" type="pres">
      <dgm:prSet presAssocID="{B752DFF7-F3D0-4DB6-AD15-DA10BEDB57CE}" presName="Name9" presStyleLbl="sibTrans2D1" presStyleIdx="0" presStyleCnt="1"/>
      <dgm:spPr/>
    </dgm:pt>
    <dgm:pt modelId="{5689DD28-88AC-4444-B719-AA27797DEE5E}" type="pres">
      <dgm:prSet presAssocID="{8D566597-BEE2-419A-B46E-F2151670B62C}" presName="composite2" presStyleCnt="0"/>
      <dgm:spPr/>
    </dgm:pt>
    <dgm:pt modelId="{3DCE5DEB-333A-4555-B132-2A3DCF34F3B2}" type="pres">
      <dgm:prSet presAssocID="{8D566597-BEE2-419A-B46E-F2151670B62C}" presName="dummyNode2" presStyleLbl="node1" presStyleIdx="0" presStyleCnt="2"/>
      <dgm:spPr/>
    </dgm:pt>
    <dgm:pt modelId="{006AB58D-7F73-469A-BA05-EED22FAEEE53}" type="pres">
      <dgm:prSet presAssocID="{8D566597-BEE2-419A-B46E-F2151670B62C}" presName="childNode2" presStyleLbl="bgAcc1" presStyleIdx="1" presStyleCnt="2">
        <dgm:presLayoutVars>
          <dgm:bulletEnabled val="1"/>
        </dgm:presLayoutVars>
      </dgm:prSet>
      <dgm:spPr/>
    </dgm:pt>
    <dgm:pt modelId="{FC8FA24A-723E-45CE-803F-186BDD762BF8}" type="pres">
      <dgm:prSet presAssocID="{8D566597-BEE2-419A-B46E-F2151670B62C}" presName="childNode2tx" presStyleLbl="bgAcc1" presStyleIdx="1" presStyleCnt="2">
        <dgm:presLayoutVars>
          <dgm:bulletEnabled val="1"/>
        </dgm:presLayoutVars>
      </dgm:prSet>
      <dgm:spPr/>
    </dgm:pt>
    <dgm:pt modelId="{92D1BC62-5CC0-4A7A-B762-F2E16A22CFA4}" type="pres">
      <dgm:prSet presAssocID="{8D566597-BEE2-419A-B46E-F2151670B62C}" presName="parentNode2" presStyleLbl="node1" presStyleIdx="1" presStyleCnt="2">
        <dgm:presLayoutVars>
          <dgm:chMax val="0"/>
          <dgm:bulletEnabled val="1"/>
        </dgm:presLayoutVars>
      </dgm:prSet>
      <dgm:spPr/>
    </dgm:pt>
    <dgm:pt modelId="{15F35C01-3349-49C5-95D1-5CCB95EA5751}" type="pres">
      <dgm:prSet presAssocID="{8D566597-BEE2-419A-B46E-F2151670B62C}" presName="connSite2" presStyleCnt="0"/>
      <dgm:spPr/>
    </dgm:pt>
  </dgm:ptLst>
  <dgm:cxnLst>
    <dgm:cxn modelId="{9FE33907-DC3F-4B34-800F-2217C79D6F0C}" type="presOf" srcId="{0C13808F-DEE9-4079-AE42-D3A86AB62718}" destId="{745D4DDB-4CF4-4D19-A201-F04ED7B1F0DD}" srcOrd="0" destOrd="0" presId="urn:microsoft.com/office/officeart/2005/8/layout/hProcess4"/>
    <dgm:cxn modelId="{DBC93812-26F5-4351-BF5B-0685DE01D2DE}" type="presOf" srcId="{E22BDD74-8B7D-453E-ADFA-B412B446A60F}" destId="{006AB58D-7F73-469A-BA05-EED22FAEEE53}" srcOrd="0" destOrd="1" presId="urn:microsoft.com/office/officeart/2005/8/layout/hProcess4"/>
    <dgm:cxn modelId="{F5FAC41C-A9B2-4B9B-8E5D-6F2A6CF5A6C2}" srcId="{8D566597-BEE2-419A-B46E-F2151670B62C}" destId="{33713932-82A4-414F-9BEF-A1CEC5820305}" srcOrd="0" destOrd="0" parTransId="{58939666-3601-444F-9D7F-6D28661D9E19}" sibTransId="{FB2BBB51-CC31-4C50-A337-6FD84028923A}"/>
    <dgm:cxn modelId="{4B5DC31E-EE3A-4956-B94A-D7F2838C5F89}" type="presOf" srcId="{FDF8A669-C385-4576-8668-CF92EC54CADF}" destId="{C2DDC8BA-34FF-4DB2-BB61-D096F91F46AF}" srcOrd="0" destOrd="1" presId="urn:microsoft.com/office/officeart/2005/8/layout/hProcess4"/>
    <dgm:cxn modelId="{ED62E71E-8F39-45A1-BA5E-D6193B0D63B2}" srcId="{8D566597-BEE2-419A-B46E-F2151670B62C}" destId="{E22BDD74-8B7D-453E-ADFA-B412B446A60F}" srcOrd="1" destOrd="0" parTransId="{3350B3B4-8E1C-4BD8-87B1-8129BF21A84E}" sibTransId="{9D1D9F62-4802-4146-B7C3-A3CB7E563335}"/>
    <dgm:cxn modelId="{7617FF2E-2FB3-4C16-892B-ECAF9230DD04}" type="presOf" srcId="{33713932-82A4-414F-9BEF-A1CEC5820305}" destId="{FC8FA24A-723E-45CE-803F-186BDD762BF8}" srcOrd="1" destOrd="0" presId="urn:microsoft.com/office/officeart/2005/8/layout/hProcess4"/>
    <dgm:cxn modelId="{6A1D0641-F8E1-4E37-9FD5-BF4F71B8F13D}" type="presOf" srcId="{33713932-82A4-414F-9BEF-A1CEC5820305}" destId="{006AB58D-7F73-469A-BA05-EED22FAEEE53}" srcOrd="0" destOrd="0" presId="urn:microsoft.com/office/officeart/2005/8/layout/hProcess4"/>
    <dgm:cxn modelId="{36D67847-4B73-46FC-B273-7B9DD6F63365}" type="presOf" srcId="{E22BDD74-8B7D-453E-ADFA-B412B446A60F}" destId="{FC8FA24A-723E-45CE-803F-186BDD762BF8}" srcOrd="1" destOrd="1" presId="urn:microsoft.com/office/officeart/2005/8/layout/hProcess4"/>
    <dgm:cxn modelId="{676C1371-B5FF-4653-9733-8596FF7754F5}" type="presOf" srcId="{DF721A18-3FA2-4A73-9425-75C871253292}" destId="{B542883A-41DA-4EE5-A5B6-F2B7CF0C8A70}" srcOrd="0" destOrd="0" presId="urn:microsoft.com/office/officeart/2005/8/layout/hProcess4"/>
    <dgm:cxn modelId="{DB60E277-19C0-48C9-869F-E2130664CAA7}" type="presOf" srcId="{5A76FF7C-8957-418F-9157-C305B0570E9A}" destId="{4461D293-FA6B-4384-A191-63FF3CF83139}" srcOrd="1" destOrd="0" presId="urn:microsoft.com/office/officeart/2005/8/layout/hProcess4"/>
    <dgm:cxn modelId="{5A26747F-3206-445E-A6E7-247A38C7AD7F}" srcId="{0C13808F-DEE9-4079-AE42-D3A86AB62718}" destId="{8D566597-BEE2-419A-B46E-F2151670B62C}" srcOrd="1" destOrd="0" parTransId="{A989F0FC-712E-44D2-B09B-AD59F5911ABD}" sibTransId="{0B55FF65-EABD-48FD-AFD0-EA50417DCB7F}"/>
    <dgm:cxn modelId="{F3F71F8F-7C6F-449A-A22B-46690DB51988}" srcId="{DF721A18-3FA2-4A73-9425-75C871253292}" destId="{5A76FF7C-8957-418F-9157-C305B0570E9A}" srcOrd="0" destOrd="0" parTransId="{B81731F1-41C3-437B-AF41-3313F02C79AF}" sibTransId="{AB52CDC0-50A4-4C3C-BFB1-5F4CC5D04BED}"/>
    <dgm:cxn modelId="{EC5A7299-47C1-43F0-9840-0A617D9989B1}" type="presOf" srcId="{5A76FF7C-8957-418F-9157-C305B0570E9A}" destId="{C2DDC8BA-34FF-4DB2-BB61-D096F91F46AF}" srcOrd="0" destOrd="0" presId="urn:microsoft.com/office/officeart/2005/8/layout/hProcess4"/>
    <dgm:cxn modelId="{CA852EA8-C1B2-4723-8769-13CE2DCE5C71}" type="presOf" srcId="{B752DFF7-F3D0-4DB6-AD15-DA10BEDB57CE}" destId="{CF99FE78-5BE8-4F0B-BE6C-CF91CFD4FEEE}" srcOrd="0" destOrd="0" presId="urn:microsoft.com/office/officeart/2005/8/layout/hProcess4"/>
    <dgm:cxn modelId="{4630AABE-907B-417A-8C03-189AFBA243D4}" type="presOf" srcId="{8D566597-BEE2-419A-B46E-F2151670B62C}" destId="{92D1BC62-5CC0-4A7A-B762-F2E16A22CFA4}" srcOrd="0" destOrd="0" presId="urn:microsoft.com/office/officeart/2005/8/layout/hProcess4"/>
    <dgm:cxn modelId="{26438CBF-0FBC-4B47-9D9C-23DF6B63B78E}" srcId="{DF721A18-3FA2-4A73-9425-75C871253292}" destId="{FDF8A669-C385-4576-8668-CF92EC54CADF}" srcOrd="1" destOrd="0" parTransId="{E2649BDE-0A55-4633-8B25-EE1550E30F62}" sibTransId="{D3EA9BBC-8B24-4EF9-98F2-A0D074731444}"/>
    <dgm:cxn modelId="{70BF3AC5-935D-462D-B82E-896A40089ACE}" srcId="{0C13808F-DEE9-4079-AE42-D3A86AB62718}" destId="{DF721A18-3FA2-4A73-9425-75C871253292}" srcOrd="0" destOrd="0" parTransId="{6209A6E9-AFC7-4EB7-BFD4-5C7C37268762}" sibTransId="{B752DFF7-F3D0-4DB6-AD15-DA10BEDB57CE}"/>
    <dgm:cxn modelId="{62A59BE0-7610-4A30-A699-E2AAA706426E}" type="presOf" srcId="{FDF8A669-C385-4576-8668-CF92EC54CADF}" destId="{4461D293-FA6B-4384-A191-63FF3CF83139}" srcOrd="1" destOrd="1" presId="urn:microsoft.com/office/officeart/2005/8/layout/hProcess4"/>
    <dgm:cxn modelId="{B849B76C-AFCF-4AC1-8C80-9325EC8BC8A6}" type="presParOf" srcId="{745D4DDB-4CF4-4D19-A201-F04ED7B1F0DD}" destId="{C7EDA28C-621A-453D-8C47-4BCC5863D290}" srcOrd="0" destOrd="0" presId="urn:microsoft.com/office/officeart/2005/8/layout/hProcess4"/>
    <dgm:cxn modelId="{433D2483-B8D8-431C-9F62-11E45EE3F096}" type="presParOf" srcId="{745D4DDB-4CF4-4D19-A201-F04ED7B1F0DD}" destId="{C7206187-0057-4678-A61C-270BDE1DEEA1}" srcOrd="1" destOrd="0" presId="urn:microsoft.com/office/officeart/2005/8/layout/hProcess4"/>
    <dgm:cxn modelId="{3E75264C-F166-4603-B2C5-E4C6448B35A3}" type="presParOf" srcId="{745D4DDB-4CF4-4D19-A201-F04ED7B1F0DD}" destId="{00BC01BE-18B0-4173-A1BD-54C1B7B16970}" srcOrd="2" destOrd="0" presId="urn:microsoft.com/office/officeart/2005/8/layout/hProcess4"/>
    <dgm:cxn modelId="{420165E4-D200-4A18-9433-8652B41D642A}" type="presParOf" srcId="{00BC01BE-18B0-4173-A1BD-54C1B7B16970}" destId="{7B4F5B7D-CDD9-4A1C-991F-C26136E11D11}" srcOrd="0" destOrd="0" presId="urn:microsoft.com/office/officeart/2005/8/layout/hProcess4"/>
    <dgm:cxn modelId="{C32B9A58-1FE7-4A16-9F9F-5ECC59EDC684}" type="presParOf" srcId="{7B4F5B7D-CDD9-4A1C-991F-C26136E11D11}" destId="{CCDF97E7-0355-48FD-AD8A-B5E75E3E0C2C}" srcOrd="0" destOrd="0" presId="urn:microsoft.com/office/officeart/2005/8/layout/hProcess4"/>
    <dgm:cxn modelId="{5F83B48A-176C-424B-B765-1F245FA12B57}" type="presParOf" srcId="{7B4F5B7D-CDD9-4A1C-991F-C26136E11D11}" destId="{C2DDC8BA-34FF-4DB2-BB61-D096F91F46AF}" srcOrd="1" destOrd="0" presId="urn:microsoft.com/office/officeart/2005/8/layout/hProcess4"/>
    <dgm:cxn modelId="{6F04C351-340D-4CC5-AD73-9D57935ACFBF}" type="presParOf" srcId="{7B4F5B7D-CDD9-4A1C-991F-C26136E11D11}" destId="{4461D293-FA6B-4384-A191-63FF3CF83139}" srcOrd="2" destOrd="0" presId="urn:microsoft.com/office/officeart/2005/8/layout/hProcess4"/>
    <dgm:cxn modelId="{AF14BC9F-4DB0-487F-8F20-6B8023F3AF20}" type="presParOf" srcId="{7B4F5B7D-CDD9-4A1C-991F-C26136E11D11}" destId="{B542883A-41DA-4EE5-A5B6-F2B7CF0C8A70}" srcOrd="3" destOrd="0" presId="urn:microsoft.com/office/officeart/2005/8/layout/hProcess4"/>
    <dgm:cxn modelId="{39481F5D-71A2-4852-902D-D6558C9D62DB}" type="presParOf" srcId="{7B4F5B7D-CDD9-4A1C-991F-C26136E11D11}" destId="{E3982372-E093-4D7B-938A-5FD0F0ACD7AA}" srcOrd="4" destOrd="0" presId="urn:microsoft.com/office/officeart/2005/8/layout/hProcess4"/>
    <dgm:cxn modelId="{C52758A8-750B-4BBB-A5FA-35C0E319C579}" type="presParOf" srcId="{00BC01BE-18B0-4173-A1BD-54C1B7B16970}" destId="{CF99FE78-5BE8-4F0B-BE6C-CF91CFD4FEEE}" srcOrd="1" destOrd="0" presId="urn:microsoft.com/office/officeart/2005/8/layout/hProcess4"/>
    <dgm:cxn modelId="{F3F3AF1B-D099-40BF-9EBC-1B464395F498}" type="presParOf" srcId="{00BC01BE-18B0-4173-A1BD-54C1B7B16970}" destId="{5689DD28-88AC-4444-B719-AA27797DEE5E}" srcOrd="2" destOrd="0" presId="urn:microsoft.com/office/officeart/2005/8/layout/hProcess4"/>
    <dgm:cxn modelId="{A44C5EC8-1E25-4881-9C75-43CD243CE217}" type="presParOf" srcId="{5689DD28-88AC-4444-B719-AA27797DEE5E}" destId="{3DCE5DEB-333A-4555-B132-2A3DCF34F3B2}" srcOrd="0" destOrd="0" presId="urn:microsoft.com/office/officeart/2005/8/layout/hProcess4"/>
    <dgm:cxn modelId="{A74B6BC0-EDB7-4D37-B899-8DCC10C0E1A8}" type="presParOf" srcId="{5689DD28-88AC-4444-B719-AA27797DEE5E}" destId="{006AB58D-7F73-469A-BA05-EED22FAEEE53}" srcOrd="1" destOrd="0" presId="urn:microsoft.com/office/officeart/2005/8/layout/hProcess4"/>
    <dgm:cxn modelId="{72126D8A-7D66-4AFB-BF26-6FA993D387F2}" type="presParOf" srcId="{5689DD28-88AC-4444-B719-AA27797DEE5E}" destId="{FC8FA24A-723E-45CE-803F-186BDD762BF8}" srcOrd="2" destOrd="0" presId="urn:microsoft.com/office/officeart/2005/8/layout/hProcess4"/>
    <dgm:cxn modelId="{C03895C3-2B65-4F15-9B77-07E786E660F8}" type="presParOf" srcId="{5689DD28-88AC-4444-B719-AA27797DEE5E}" destId="{92D1BC62-5CC0-4A7A-B762-F2E16A22CFA4}" srcOrd="3" destOrd="0" presId="urn:microsoft.com/office/officeart/2005/8/layout/hProcess4"/>
    <dgm:cxn modelId="{55ABF210-DD82-433C-BAED-B8E28265831F}" type="presParOf" srcId="{5689DD28-88AC-4444-B719-AA27797DEE5E}" destId="{15F35C01-3349-49C5-95D1-5CCB95EA5751}"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4EBCB3-ADD3-448C-85F7-CF7EF1373081}"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4EF8F8FC-063E-4E04-AF3A-35075B40B03E}">
      <dgm:prSet phldrT="[Text]" phldr="0"/>
      <dgm:spPr/>
      <dgm:t>
        <a:bodyPr/>
        <a:lstStyle/>
        <a:p>
          <a:pPr rtl="0"/>
          <a:r>
            <a:rPr lang="en-US">
              <a:solidFill>
                <a:schemeClr val="bg1"/>
              </a:solidFill>
              <a:latin typeface="Calibri"/>
              <a:ea typeface="Calibri"/>
              <a:cs typeface="Calibri"/>
            </a:rPr>
            <a:t>103,000,000 days lost from work</a:t>
          </a:r>
          <a:endParaRPr lang="en-US">
            <a:solidFill>
              <a:schemeClr val="bg1"/>
            </a:solidFill>
          </a:endParaRPr>
        </a:p>
      </dgm:t>
    </dgm:pt>
    <dgm:pt modelId="{6BAF7A36-1D47-4E48-8EC5-12D7570488E5}" type="parTrans" cxnId="{1F0FE702-7959-4713-906C-B155227B0799}">
      <dgm:prSet/>
      <dgm:spPr/>
    </dgm:pt>
    <dgm:pt modelId="{2E909D00-FB53-421E-820B-11B3FD7773EF}" type="sibTrans" cxnId="{1F0FE702-7959-4713-906C-B155227B0799}">
      <dgm:prSet/>
      <dgm:spPr/>
      <dgm:t>
        <a:bodyPr/>
        <a:lstStyle/>
        <a:p>
          <a:endParaRPr lang="en-US"/>
        </a:p>
      </dgm:t>
    </dgm:pt>
    <dgm:pt modelId="{4C6066AF-6D37-4A53-B1A0-481DA5CA7B1B}">
      <dgm:prSet phldrT="[Text]" phldr="0"/>
      <dgm:spPr/>
      <dgm:t>
        <a:bodyPr/>
        <a:lstStyle/>
        <a:p>
          <a:pPr rtl="0"/>
          <a:r>
            <a:rPr lang="en-US">
              <a:latin typeface="Aptos Display" panose="020F0302020204030204"/>
            </a:rPr>
            <a:t>$1,080 per worker</a:t>
          </a:r>
          <a:endParaRPr lang="en-US"/>
        </a:p>
      </dgm:t>
    </dgm:pt>
    <dgm:pt modelId="{253CC08F-E715-43A9-944B-A48A519BBF04}" type="parTrans" cxnId="{EC1637D9-4AD5-4037-B5E0-E87BEE82522B}">
      <dgm:prSet/>
      <dgm:spPr/>
    </dgm:pt>
    <dgm:pt modelId="{CD3EF214-2FBB-4D1A-AD3C-F612B18E0DB9}" type="sibTrans" cxnId="{EC1637D9-4AD5-4037-B5E0-E87BEE82522B}">
      <dgm:prSet/>
      <dgm:spPr/>
      <dgm:t>
        <a:bodyPr/>
        <a:lstStyle/>
        <a:p>
          <a:endParaRPr lang="en-US"/>
        </a:p>
      </dgm:t>
    </dgm:pt>
    <dgm:pt modelId="{D39E9E20-9242-45CD-8A17-3EB94BD0EE68}">
      <dgm:prSet phldrT="[Text]" phldr="0"/>
      <dgm:spPr/>
      <dgm:t>
        <a:bodyPr/>
        <a:lstStyle/>
        <a:p>
          <a:pPr rtl="0"/>
          <a:r>
            <a:rPr lang="en-US">
              <a:latin typeface="Aptos Display" panose="020F0302020204030204"/>
            </a:rPr>
            <a:t>$176.5 billion</a:t>
          </a:r>
          <a:endParaRPr lang="en-US"/>
        </a:p>
      </dgm:t>
    </dgm:pt>
    <dgm:pt modelId="{9EC3B5B1-D40A-4864-879A-96214BB263B0}" type="parTrans" cxnId="{9DDDD5FE-D62A-4114-9602-585F3186F91B}">
      <dgm:prSet/>
      <dgm:spPr/>
    </dgm:pt>
    <dgm:pt modelId="{35F05EF2-3CF9-4D40-9DAE-A6C9FABE6C27}" type="sibTrans" cxnId="{9DDDD5FE-D62A-4114-9602-585F3186F91B}">
      <dgm:prSet/>
      <dgm:spPr/>
    </dgm:pt>
    <dgm:pt modelId="{83566585-4EAE-480F-9DBE-688E88A76651}" type="pres">
      <dgm:prSet presAssocID="{C84EBCB3-ADD3-448C-85F7-CF7EF1373081}" presName="Name0" presStyleCnt="0">
        <dgm:presLayoutVars>
          <dgm:dir/>
          <dgm:resizeHandles val="exact"/>
        </dgm:presLayoutVars>
      </dgm:prSet>
      <dgm:spPr/>
    </dgm:pt>
    <dgm:pt modelId="{D7B79AF6-49BF-4968-BD5D-7E6B3D9FD3EC}" type="pres">
      <dgm:prSet presAssocID="{C84EBCB3-ADD3-448C-85F7-CF7EF1373081}" presName="vNodes" presStyleCnt="0"/>
      <dgm:spPr/>
    </dgm:pt>
    <dgm:pt modelId="{1E3AE75F-5B26-463B-A4D6-1F05009A0B13}" type="pres">
      <dgm:prSet presAssocID="{4EF8F8FC-063E-4E04-AF3A-35075B40B03E}" presName="node" presStyleLbl="node1" presStyleIdx="0" presStyleCnt="3">
        <dgm:presLayoutVars>
          <dgm:bulletEnabled val="1"/>
        </dgm:presLayoutVars>
      </dgm:prSet>
      <dgm:spPr/>
    </dgm:pt>
    <dgm:pt modelId="{F73D6482-CC89-46CD-908B-FD5BFA85B47B}" type="pres">
      <dgm:prSet presAssocID="{2E909D00-FB53-421E-820B-11B3FD7773EF}" presName="spacerT" presStyleCnt="0"/>
      <dgm:spPr/>
    </dgm:pt>
    <dgm:pt modelId="{C911836C-63AA-4FD9-83CB-CFFCB340EA21}" type="pres">
      <dgm:prSet presAssocID="{2E909D00-FB53-421E-820B-11B3FD7773EF}" presName="sibTrans" presStyleLbl="sibTrans2D1" presStyleIdx="0" presStyleCnt="2"/>
      <dgm:spPr/>
    </dgm:pt>
    <dgm:pt modelId="{FCFD0551-2A8C-4976-A4CD-FF42387E7E80}" type="pres">
      <dgm:prSet presAssocID="{2E909D00-FB53-421E-820B-11B3FD7773EF}" presName="spacerB" presStyleCnt="0"/>
      <dgm:spPr/>
    </dgm:pt>
    <dgm:pt modelId="{F8EDC5ED-0A44-47E3-9948-BAF142D7E2D6}" type="pres">
      <dgm:prSet presAssocID="{4C6066AF-6D37-4A53-B1A0-481DA5CA7B1B}" presName="node" presStyleLbl="node1" presStyleIdx="1" presStyleCnt="3">
        <dgm:presLayoutVars>
          <dgm:bulletEnabled val="1"/>
        </dgm:presLayoutVars>
      </dgm:prSet>
      <dgm:spPr/>
    </dgm:pt>
    <dgm:pt modelId="{2807A241-06E0-41A8-BAF0-B5275BBEA716}" type="pres">
      <dgm:prSet presAssocID="{C84EBCB3-ADD3-448C-85F7-CF7EF1373081}" presName="sibTransLast" presStyleLbl="sibTrans2D1" presStyleIdx="1" presStyleCnt="2"/>
      <dgm:spPr/>
    </dgm:pt>
    <dgm:pt modelId="{A88C1D06-E5D3-46C5-9E43-8ED71EB4E8CD}" type="pres">
      <dgm:prSet presAssocID="{C84EBCB3-ADD3-448C-85F7-CF7EF1373081}" presName="connectorText" presStyleLbl="sibTrans2D1" presStyleIdx="1" presStyleCnt="2"/>
      <dgm:spPr/>
    </dgm:pt>
    <dgm:pt modelId="{365931CF-F5E0-4969-9FA9-07308A7ECF1B}" type="pres">
      <dgm:prSet presAssocID="{C84EBCB3-ADD3-448C-85F7-CF7EF1373081}" presName="lastNode" presStyleLbl="node1" presStyleIdx="2" presStyleCnt="3">
        <dgm:presLayoutVars>
          <dgm:bulletEnabled val="1"/>
        </dgm:presLayoutVars>
      </dgm:prSet>
      <dgm:spPr/>
    </dgm:pt>
  </dgm:ptLst>
  <dgm:cxnLst>
    <dgm:cxn modelId="{1F0FE702-7959-4713-906C-B155227B0799}" srcId="{C84EBCB3-ADD3-448C-85F7-CF7EF1373081}" destId="{4EF8F8FC-063E-4E04-AF3A-35075B40B03E}" srcOrd="0" destOrd="0" parTransId="{6BAF7A36-1D47-4E48-8EC5-12D7570488E5}" sibTransId="{2E909D00-FB53-421E-820B-11B3FD7773EF}"/>
    <dgm:cxn modelId="{ABF6311A-D566-4E6F-B09E-E4E069B57C3E}" type="presOf" srcId="{4C6066AF-6D37-4A53-B1A0-481DA5CA7B1B}" destId="{F8EDC5ED-0A44-47E3-9948-BAF142D7E2D6}" srcOrd="0" destOrd="0" presId="urn:microsoft.com/office/officeart/2005/8/layout/equation2"/>
    <dgm:cxn modelId="{EF710734-2834-40BB-82FD-CD8D7438CD66}" type="presOf" srcId="{2E909D00-FB53-421E-820B-11B3FD7773EF}" destId="{C911836C-63AA-4FD9-83CB-CFFCB340EA21}" srcOrd="0" destOrd="0" presId="urn:microsoft.com/office/officeart/2005/8/layout/equation2"/>
    <dgm:cxn modelId="{9422F661-5153-4C89-9AE8-0582C556E9EF}" type="presOf" srcId="{D39E9E20-9242-45CD-8A17-3EB94BD0EE68}" destId="{365931CF-F5E0-4969-9FA9-07308A7ECF1B}" srcOrd="0" destOrd="0" presId="urn:microsoft.com/office/officeart/2005/8/layout/equation2"/>
    <dgm:cxn modelId="{CE412989-6438-478A-89B2-2AD603DAB066}" type="presOf" srcId="{CD3EF214-2FBB-4D1A-AD3C-F612B18E0DB9}" destId="{A88C1D06-E5D3-46C5-9E43-8ED71EB4E8CD}" srcOrd="1" destOrd="0" presId="urn:microsoft.com/office/officeart/2005/8/layout/equation2"/>
    <dgm:cxn modelId="{C601A9C7-F0A5-43D9-AE8F-E27811619B2C}" type="presOf" srcId="{4EF8F8FC-063E-4E04-AF3A-35075B40B03E}" destId="{1E3AE75F-5B26-463B-A4D6-1F05009A0B13}" srcOrd="0" destOrd="0" presId="urn:microsoft.com/office/officeart/2005/8/layout/equation2"/>
    <dgm:cxn modelId="{B1BE26D7-66C2-4F15-91CC-CC4F2037FC16}" type="presOf" srcId="{CD3EF214-2FBB-4D1A-AD3C-F612B18E0DB9}" destId="{2807A241-06E0-41A8-BAF0-B5275BBEA716}" srcOrd="0" destOrd="0" presId="urn:microsoft.com/office/officeart/2005/8/layout/equation2"/>
    <dgm:cxn modelId="{EC1637D9-4AD5-4037-B5E0-E87BEE82522B}" srcId="{C84EBCB3-ADD3-448C-85F7-CF7EF1373081}" destId="{4C6066AF-6D37-4A53-B1A0-481DA5CA7B1B}" srcOrd="1" destOrd="0" parTransId="{253CC08F-E715-43A9-944B-A48A519BBF04}" sibTransId="{CD3EF214-2FBB-4D1A-AD3C-F612B18E0DB9}"/>
    <dgm:cxn modelId="{C7F1AAF4-98ED-486F-AD88-4B07626E6DBC}" type="presOf" srcId="{C84EBCB3-ADD3-448C-85F7-CF7EF1373081}" destId="{83566585-4EAE-480F-9DBE-688E88A76651}" srcOrd="0" destOrd="0" presId="urn:microsoft.com/office/officeart/2005/8/layout/equation2"/>
    <dgm:cxn modelId="{9DDDD5FE-D62A-4114-9602-585F3186F91B}" srcId="{C84EBCB3-ADD3-448C-85F7-CF7EF1373081}" destId="{D39E9E20-9242-45CD-8A17-3EB94BD0EE68}" srcOrd="2" destOrd="0" parTransId="{9EC3B5B1-D40A-4864-879A-96214BB263B0}" sibTransId="{35F05EF2-3CF9-4D40-9DAE-A6C9FABE6C27}"/>
    <dgm:cxn modelId="{7BD4D6F8-E453-48E2-81ED-69BC5C3A55C0}" type="presParOf" srcId="{83566585-4EAE-480F-9DBE-688E88A76651}" destId="{D7B79AF6-49BF-4968-BD5D-7E6B3D9FD3EC}" srcOrd="0" destOrd="0" presId="urn:microsoft.com/office/officeart/2005/8/layout/equation2"/>
    <dgm:cxn modelId="{9E87FC17-97BD-4F33-9A91-00D3D56D6DBB}" type="presParOf" srcId="{D7B79AF6-49BF-4968-BD5D-7E6B3D9FD3EC}" destId="{1E3AE75F-5B26-463B-A4D6-1F05009A0B13}" srcOrd="0" destOrd="0" presId="urn:microsoft.com/office/officeart/2005/8/layout/equation2"/>
    <dgm:cxn modelId="{BE138D8E-99BB-4354-B389-A6CCC5FDB4CF}" type="presParOf" srcId="{D7B79AF6-49BF-4968-BD5D-7E6B3D9FD3EC}" destId="{F73D6482-CC89-46CD-908B-FD5BFA85B47B}" srcOrd="1" destOrd="0" presId="urn:microsoft.com/office/officeart/2005/8/layout/equation2"/>
    <dgm:cxn modelId="{1A367F38-47EA-40B8-A7C0-EEA6DE16E035}" type="presParOf" srcId="{D7B79AF6-49BF-4968-BD5D-7E6B3D9FD3EC}" destId="{C911836C-63AA-4FD9-83CB-CFFCB340EA21}" srcOrd="2" destOrd="0" presId="urn:microsoft.com/office/officeart/2005/8/layout/equation2"/>
    <dgm:cxn modelId="{ECD1E4F6-9F2A-4E77-962F-6BF93655465E}" type="presParOf" srcId="{D7B79AF6-49BF-4968-BD5D-7E6B3D9FD3EC}" destId="{FCFD0551-2A8C-4976-A4CD-FF42387E7E80}" srcOrd="3" destOrd="0" presId="urn:microsoft.com/office/officeart/2005/8/layout/equation2"/>
    <dgm:cxn modelId="{57E0AE64-78B7-4AF3-A763-85247FDBD2DE}" type="presParOf" srcId="{D7B79AF6-49BF-4968-BD5D-7E6B3D9FD3EC}" destId="{F8EDC5ED-0A44-47E3-9948-BAF142D7E2D6}" srcOrd="4" destOrd="0" presId="urn:microsoft.com/office/officeart/2005/8/layout/equation2"/>
    <dgm:cxn modelId="{EC975601-32D6-4D27-BBC5-B03D9136B970}" type="presParOf" srcId="{83566585-4EAE-480F-9DBE-688E88A76651}" destId="{2807A241-06E0-41A8-BAF0-B5275BBEA716}" srcOrd="1" destOrd="0" presId="urn:microsoft.com/office/officeart/2005/8/layout/equation2"/>
    <dgm:cxn modelId="{90DD9ADA-2528-4F3A-BF0B-E89243B20DC5}" type="presParOf" srcId="{2807A241-06E0-41A8-BAF0-B5275BBEA716}" destId="{A88C1D06-E5D3-46C5-9E43-8ED71EB4E8CD}" srcOrd="0" destOrd="0" presId="urn:microsoft.com/office/officeart/2005/8/layout/equation2"/>
    <dgm:cxn modelId="{6EE22BC5-0B36-437B-9D30-9114C2EDE47B}" type="presParOf" srcId="{83566585-4EAE-480F-9DBE-688E88A76651}" destId="{365931CF-F5E0-4969-9FA9-07308A7ECF1B}"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D8C08-432E-400D-AC9E-8686AC5A2840}">
      <dsp:nvSpPr>
        <dsp:cNvPr id="0" name=""/>
        <dsp:cNvSpPr/>
      </dsp:nvSpPr>
      <dsp:spPr>
        <a:xfrm>
          <a:off x="0" y="1920025"/>
          <a:ext cx="4582732" cy="0"/>
        </a:xfrm>
        <a:prstGeom prst="line">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428C3068-2FF3-485F-92C7-1FFE0C63D758}">
      <dsp:nvSpPr>
        <dsp:cNvPr id="0" name=""/>
        <dsp:cNvSpPr/>
      </dsp:nvSpPr>
      <dsp:spPr>
        <a:xfrm>
          <a:off x="127636" y="2062106"/>
          <a:ext cx="1866747" cy="433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latin typeface="Aptos Display" panose="020F0302020204030204"/>
            </a:rPr>
            <a:t>Office of Health Policy</a:t>
          </a:r>
          <a:endParaRPr lang="en-US" sz="1400" kern="1200" dirty="0"/>
        </a:p>
      </dsp:txBody>
      <dsp:txXfrm>
        <a:off x="127636" y="2062106"/>
        <a:ext cx="1866747" cy="433925"/>
      </dsp:txXfrm>
    </dsp:sp>
    <dsp:sp modelId="{E8B815D7-3F3F-4DC4-B0F4-FAE2C378B584}">
      <dsp:nvSpPr>
        <dsp:cNvPr id="0" name=""/>
        <dsp:cNvSpPr/>
      </dsp:nvSpPr>
      <dsp:spPr>
        <a:xfrm>
          <a:off x="358" y="0"/>
          <a:ext cx="2121303" cy="1190415"/>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ptos Display" panose="020F0302020204030204"/>
            </a:rPr>
            <a:t>1 complaint analyzed</a:t>
          </a:r>
        </a:p>
        <a:p>
          <a:pPr marL="0" lvl="0" indent="0" algn="l" defTabSz="533400">
            <a:lnSpc>
              <a:spcPct val="90000"/>
            </a:lnSpc>
            <a:spcBef>
              <a:spcPct val="0"/>
            </a:spcBef>
            <a:spcAft>
              <a:spcPct val="35000"/>
            </a:spcAft>
            <a:buNone/>
          </a:pPr>
          <a:r>
            <a:rPr lang="en-US" sz="1200" kern="1200" dirty="0">
              <a:latin typeface="Aptos Display" panose="020F0302020204030204"/>
            </a:rPr>
            <a:t>23 utilization review audits</a:t>
          </a:r>
          <a:endParaRPr lang="en-US" sz="1200" kern="1200" dirty="0"/>
        </a:p>
        <a:p>
          <a:pPr marL="0" lvl="0" indent="0" algn="l" defTabSz="533400">
            <a:lnSpc>
              <a:spcPct val="90000"/>
            </a:lnSpc>
            <a:spcBef>
              <a:spcPct val="0"/>
            </a:spcBef>
            <a:spcAft>
              <a:spcPct val="35000"/>
            </a:spcAft>
            <a:buNone/>
          </a:pPr>
          <a:r>
            <a:rPr lang="en-US" sz="1200" kern="1200" dirty="0">
              <a:latin typeface="Aptos Display" panose="020F0302020204030204"/>
            </a:rPr>
            <a:t>11 applications reviewed excluding application revisions and updates</a:t>
          </a:r>
          <a:endParaRPr lang="en-US" sz="1200" kern="1200" dirty="0"/>
        </a:p>
      </dsp:txBody>
      <dsp:txXfrm>
        <a:off x="58469" y="58111"/>
        <a:ext cx="2005081" cy="1074193"/>
      </dsp:txXfrm>
    </dsp:sp>
    <dsp:sp modelId="{298B4DD6-77B4-4664-8AB1-16F22DD7489D}">
      <dsp:nvSpPr>
        <dsp:cNvPr id="0" name=""/>
        <dsp:cNvSpPr/>
      </dsp:nvSpPr>
      <dsp:spPr>
        <a:xfrm>
          <a:off x="1061009" y="1190415"/>
          <a:ext cx="0" cy="72960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4C17881-5970-4CC8-993E-C2C04D204BE5}">
      <dsp:nvSpPr>
        <dsp:cNvPr id="0" name=""/>
        <dsp:cNvSpPr/>
      </dsp:nvSpPr>
      <dsp:spPr>
        <a:xfrm>
          <a:off x="2588348" y="1344017"/>
          <a:ext cx="1866747" cy="433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dirty="0">
              <a:latin typeface="Aptos Display" panose="020F0302020204030204"/>
            </a:rPr>
            <a:t>Health Care Services Board</a:t>
          </a:r>
          <a:endParaRPr lang="en-US" sz="1400" kern="1200" dirty="0"/>
        </a:p>
      </dsp:txBody>
      <dsp:txXfrm>
        <a:off x="2588348" y="1344017"/>
        <a:ext cx="1866747" cy="433925"/>
      </dsp:txXfrm>
    </dsp:sp>
    <dsp:sp modelId="{B7C3C46E-76B4-468B-8067-F59F705B751D}">
      <dsp:nvSpPr>
        <dsp:cNvPr id="0" name=""/>
        <dsp:cNvSpPr/>
      </dsp:nvSpPr>
      <dsp:spPr>
        <a:xfrm>
          <a:off x="1032209" y="1891224"/>
          <a:ext cx="57600" cy="5760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1D7F4D-F605-4055-9C50-40087357E7B0}">
      <dsp:nvSpPr>
        <dsp:cNvPr id="0" name=""/>
        <dsp:cNvSpPr/>
      </dsp:nvSpPr>
      <dsp:spPr>
        <a:xfrm>
          <a:off x="2461070" y="2649634"/>
          <a:ext cx="2121303" cy="797950"/>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rtl="0">
            <a:lnSpc>
              <a:spcPct val="90000"/>
            </a:lnSpc>
            <a:spcBef>
              <a:spcPct val="0"/>
            </a:spcBef>
            <a:spcAft>
              <a:spcPct val="35000"/>
            </a:spcAft>
            <a:buNone/>
          </a:pPr>
          <a:r>
            <a:rPr lang="en-US" sz="1200" kern="1200" dirty="0">
              <a:latin typeface="Aptos Display" panose="020F0302020204030204"/>
            </a:rPr>
            <a:t>3 medical treatment guidelines updated in October 2024 and July 2025</a:t>
          </a:r>
        </a:p>
      </dsp:txBody>
      <dsp:txXfrm>
        <a:off x="2500023" y="2688587"/>
        <a:ext cx="2043397" cy="720044"/>
      </dsp:txXfrm>
    </dsp:sp>
    <dsp:sp modelId="{45CD6BEF-72C0-48F7-B190-24F69DD36315}">
      <dsp:nvSpPr>
        <dsp:cNvPr id="0" name=""/>
        <dsp:cNvSpPr/>
      </dsp:nvSpPr>
      <dsp:spPr>
        <a:xfrm>
          <a:off x="3521722" y="1920024"/>
          <a:ext cx="0" cy="72960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F55213-23EB-49DD-B205-5353B39A4898}">
      <dsp:nvSpPr>
        <dsp:cNvPr id="0" name=""/>
        <dsp:cNvSpPr/>
      </dsp:nvSpPr>
      <dsp:spPr>
        <a:xfrm>
          <a:off x="3492921" y="1891224"/>
          <a:ext cx="57600" cy="5760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D8C08-432E-400D-AC9E-8686AC5A2840}">
      <dsp:nvSpPr>
        <dsp:cNvPr id="0" name=""/>
        <dsp:cNvSpPr/>
      </dsp:nvSpPr>
      <dsp:spPr>
        <a:xfrm>
          <a:off x="0" y="1935639"/>
          <a:ext cx="4732633" cy="0"/>
        </a:xfrm>
        <a:prstGeom prst="line">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428C3068-2FF3-485F-92C7-1FFE0C63D758}">
      <dsp:nvSpPr>
        <dsp:cNvPr id="0" name=""/>
        <dsp:cNvSpPr/>
      </dsp:nvSpPr>
      <dsp:spPr>
        <a:xfrm>
          <a:off x="131811" y="2078876"/>
          <a:ext cx="1927808" cy="43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latin typeface="Aptos Display" panose="020F0302020204030204"/>
            </a:rPr>
            <a:t>Office of Assessment</a:t>
          </a:r>
          <a:endParaRPr lang="en-US" sz="1400" kern="1200"/>
        </a:p>
      </dsp:txBody>
      <dsp:txXfrm>
        <a:off x="131811" y="2078876"/>
        <a:ext cx="1927808" cy="437454"/>
      </dsp:txXfrm>
    </dsp:sp>
    <dsp:sp modelId="{E8B815D7-3F3F-4DC4-B0F4-FAE2C378B584}">
      <dsp:nvSpPr>
        <dsp:cNvPr id="0" name=""/>
        <dsp:cNvSpPr/>
      </dsp:nvSpPr>
      <dsp:spPr>
        <a:xfrm>
          <a:off x="369" y="65630"/>
          <a:ext cx="2190691" cy="113446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rtl="0">
            <a:lnSpc>
              <a:spcPct val="90000"/>
            </a:lnSpc>
            <a:spcBef>
              <a:spcPct val="0"/>
            </a:spcBef>
            <a:spcAft>
              <a:spcPct val="35000"/>
            </a:spcAft>
            <a:buNone/>
          </a:pPr>
          <a:r>
            <a:rPr lang="en-US" sz="1200" kern="1200">
              <a:solidFill>
                <a:schemeClr val="tx1"/>
              </a:solidFill>
              <a:latin typeface="Aptos Display" panose="020F0302020204030204"/>
            </a:rPr>
            <a:t>Revenue received for CPA reviews:</a:t>
          </a:r>
          <a:r>
            <a:rPr lang="en-US" sz="1200" kern="1200">
              <a:solidFill>
                <a:schemeClr val="tx1"/>
              </a:solidFill>
            </a:rPr>
            <a:t> $31,448</a:t>
          </a:r>
          <a:endParaRPr lang="en-US" sz="1200" kern="1200">
            <a:solidFill>
              <a:schemeClr val="tx1"/>
            </a:solidFill>
            <a:latin typeface="Aptos Display"/>
            <a:ea typeface="Calibri"/>
            <a:cs typeface="Calibri"/>
          </a:endParaRPr>
        </a:p>
        <a:p>
          <a:pPr marL="0" lvl="0" indent="0" algn="l" defTabSz="533400" rtl="0">
            <a:lnSpc>
              <a:spcPct val="90000"/>
            </a:lnSpc>
            <a:spcBef>
              <a:spcPct val="0"/>
            </a:spcBef>
            <a:spcAft>
              <a:spcPct val="35000"/>
            </a:spcAft>
            <a:buNone/>
          </a:pPr>
          <a:r>
            <a:rPr lang="en-US" sz="1200" kern="1200">
              <a:solidFill>
                <a:schemeClr val="tx1"/>
              </a:solidFill>
              <a:latin typeface="Calibri"/>
              <a:ea typeface="Calibri"/>
              <a:cs typeface="Calibri"/>
            </a:rPr>
            <a:t>Expecting additional: $23,570 </a:t>
          </a:r>
        </a:p>
        <a:p>
          <a:pPr marL="0" lvl="0" indent="0" algn="l" defTabSz="533400">
            <a:lnSpc>
              <a:spcPct val="90000"/>
            </a:lnSpc>
            <a:spcBef>
              <a:spcPct val="0"/>
            </a:spcBef>
            <a:spcAft>
              <a:spcPct val="35000"/>
            </a:spcAft>
            <a:buNone/>
          </a:pPr>
          <a:r>
            <a:rPr lang="en-US" sz="1200" kern="1200">
              <a:solidFill>
                <a:schemeClr val="tx1"/>
              </a:solidFill>
              <a:latin typeface="Aptos Display" panose="020F0302020204030204"/>
            </a:rPr>
            <a:t>Combined total: $55,018</a:t>
          </a:r>
          <a:endParaRPr lang="en-US" sz="1200" kern="1200"/>
        </a:p>
      </dsp:txBody>
      <dsp:txXfrm>
        <a:off x="55749" y="121010"/>
        <a:ext cx="2079931" cy="1023706"/>
      </dsp:txXfrm>
    </dsp:sp>
    <dsp:sp modelId="{298B4DD6-77B4-4664-8AB1-16F22DD7489D}">
      <dsp:nvSpPr>
        <dsp:cNvPr id="0" name=""/>
        <dsp:cNvSpPr/>
      </dsp:nvSpPr>
      <dsp:spPr>
        <a:xfrm>
          <a:off x="1095715" y="1200096"/>
          <a:ext cx="0" cy="7355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4C17881-5970-4CC8-993E-C2C04D204BE5}">
      <dsp:nvSpPr>
        <dsp:cNvPr id="0" name=""/>
        <dsp:cNvSpPr/>
      </dsp:nvSpPr>
      <dsp:spPr>
        <a:xfrm>
          <a:off x="2673013" y="1354947"/>
          <a:ext cx="1927808" cy="43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latin typeface="Aptos Display" panose="020F0302020204030204"/>
            </a:rPr>
            <a:t>Office of Insurance</a:t>
          </a:r>
          <a:endParaRPr lang="en-US" sz="1400" kern="1200"/>
        </a:p>
      </dsp:txBody>
      <dsp:txXfrm>
        <a:off x="2673013" y="1354947"/>
        <a:ext cx="1927808" cy="437454"/>
      </dsp:txXfrm>
    </dsp:sp>
    <dsp:sp modelId="{B7C3C46E-76B4-468B-8067-F59F705B751D}">
      <dsp:nvSpPr>
        <dsp:cNvPr id="0" name=""/>
        <dsp:cNvSpPr/>
      </dsp:nvSpPr>
      <dsp:spPr>
        <a:xfrm>
          <a:off x="1066680" y="1906604"/>
          <a:ext cx="58069" cy="5806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1D7F4D-F605-4055-9C50-40087357E7B0}">
      <dsp:nvSpPr>
        <dsp:cNvPr id="0" name=""/>
        <dsp:cNvSpPr/>
      </dsp:nvSpPr>
      <dsp:spPr>
        <a:xfrm>
          <a:off x="2541571" y="2671182"/>
          <a:ext cx="2190691" cy="107258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Aptos Display" panose="020F0302020204030204"/>
            </a:rPr>
            <a:t>No.of self-employers parent-licensed: 63</a:t>
          </a:r>
        </a:p>
        <a:p>
          <a:pPr marL="0" lvl="0" indent="0" algn="l" defTabSz="533400">
            <a:lnSpc>
              <a:spcPct val="90000"/>
            </a:lnSpc>
            <a:spcBef>
              <a:spcPct val="0"/>
            </a:spcBef>
            <a:spcAft>
              <a:spcPct val="35000"/>
            </a:spcAft>
            <a:buNone/>
          </a:pPr>
          <a:r>
            <a:rPr lang="en-US" sz="1200" kern="1200">
              <a:latin typeface="Aptos Display" panose="020F0302020204030204"/>
            </a:rPr>
            <a:t>No.of subsidiaries covered by parent-licenses: 363</a:t>
          </a:r>
        </a:p>
      </dsp:txBody>
      <dsp:txXfrm>
        <a:off x="2593930" y="2723541"/>
        <a:ext cx="2085973" cy="967868"/>
      </dsp:txXfrm>
    </dsp:sp>
    <dsp:sp modelId="{45CD6BEF-72C0-48F7-B190-24F69DD36315}">
      <dsp:nvSpPr>
        <dsp:cNvPr id="0" name=""/>
        <dsp:cNvSpPr/>
      </dsp:nvSpPr>
      <dsp:spPr>
        <a:xfrm>
          <a:off x="3636917" y="1935639"/>
          <a:ext cx="0" cy="73554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F55213-23EB-49DD-B205-5353B39A4898}">
      <dsp:nvSpPr>
        <dsp:cNvPr id="0" name=""/>
        <dsp:cNvSpPr/>
      </dsp:nvSpPr>
      <dsp:spPr>
        <a:xfrm>
          <a:off x="3607882" y="1906604"/>
          <a:ext cx="58069" cy="5806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DC8BA-34FF-4DB2-BB61-D096F91F46AF}">
      <dsp:nvSpPr>
        <dsp:cNvPr id="0" name=""/>
        <dsp:cNvSpPr/>
      </dsp:nvSpPr>
      <dsp:spPr>
        <a:xfrm>
          <a:off x="1900" y="1033791"/>
          <a:ext cx="1570655" cy="129546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rtl="0">
            <a:lnSpc>
              <a:spcPct val="90000"/>
            </a:lnSpc>
            <a:spcBef>
              <a:spcPct val="0"/>
            </a:spcBef>
            <a:spcAft>
              <a:spcPct val="15000"/>
            </a:spcAft>
            <a:buChar char="•"/>
          </a:pPr>
          <a:r>
            <a:rPr lang="en-US" sz="1300" kern="1200" dirty="0">
              <a:latin typeface="Aptos Display" panose="020F0302020204030204"/>
            </a:rPr>
            <a:t>Grants Awarded: 139</a:t>
          </a:r>
          <a:endParaRPr lang="en-US" sz="1300" kern="1200" dirty="0"/>
        </a:p>
        <a:p>
          <a:pPr marL="114300" lvl="1" indent="-114300" algn="l" defTabSz="577850" rtl="0">
            <a:lnSpc>
              <a:spcPct val="90000"/>
            </a:lnSpc>
            <a:spcBef>
              <a:spcPct val="0"/>
            </a:spcBef>
            <a:spcAft>
              <a:spcPct val="15000"/>
            </a:spcAft>
            <a:buChar char="•"/>
          </a:pPr>
          <a:r>
            <a:rPr lang="en-US" sz="1300" kern="1200" dirty="0">
              <a:latin typeface="Aptos Display" panose="020F0302020204030204"/>
            </a:rPr>
            <a:t>Number of workers Trained: 6,657</a:t>
          </a:r>
        </a:p>
      </dsp:txBody>
      <dsp:txXfrm>
        <a:off x="31712" y="1063603"/>
        <a:ext cx="1511031" cy="958239"/>
      </dsp:txXfrm>
    </dsp:sp>
    <dsp:sp modelId="{CF99FE78-5BE8-4F0B-BE6C-CF91CFD4FEEE}">
      <dsp:nvSpPr>
        <dsp:cNvPr id="0" name=""/>
        <dsp:cNvSpPr/>
      </dsp:nvSpPr>
      <dsp:spPr>
        <a:xfrm>
          <a:off x="920026" y="1469681"/>
          <a:ext cx="1544006" cy="1544006"/>
        </a:xfrm>
        <a:prstGeom prst="leftCircularArrow">
          <a:avLst>
            <a:gd name="adj1" fmla="val 1944"/>
            <a:gd name="adj2" fmla="val 232660"/>
            <a:gd name="adj3" fmla="val 2008170"/>
            <a:gd name="adj4" fmla="val 9024489"/>
            <a:gd name="adj5" fmla="val 22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42883A-41DA-4EE5-A5B6-F2B7CF0C8A70}">
      <dsp:nvSpPr>
        <dsp:cNvPr id="0" name=""/>
        <dsp:cNvSpPr/>
      </dsp:nvSpPr>
      <dsp:spPr>
        <a:xfrm>
          <a:off x="350935" y="2051655"/>
          <a:ext cx="1396138" cy="55519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Aptos Display" panose="020F0302020204030204"/>
            </a:rPr>
            <a:t>Total $ Awarded: $800,000</a:t>
          </a:r>
          <a:endParaRPr lang="en-US" sz="1300" kern="1200" dirty="0"/>
        </a:p>
      </dsp:txBody>
      <dsp:txXfrm>
        <a:off x="367196" y="2067916"/>
        <a:ext cx="1363616" cy="522676"/>
      </dsp:txXfrm>
    </dsp:sp>
    <dsp:sp modelId="{006AB58D-7F73-469A-BA05-EED22FAEEE53}">
      <dsp:nvSpPr>
        <dsp:cNvPr id="0" name=""/>
        <dsp:cNvSpPr/>
      </dsp:nvSpPr>
      <dsp:spPr>
        <a:xfrm>
          <a:off x="1890036" y="1033791"/>
          <a:ext cx="1570655" cy="129546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114300" lvl="1" indent="-114300" algn="l" defTabSz="577850" rtl="0">
            <a:lnSpc>
              <a:spcPct val="90000"/>
            </a:lnSpc>
            <a:spcBef>
              <a:spcPct val="0"/>
            </a:spcBef>
            <a:spcAft>
              <a:spcPct val="15000"/>
            </a:spcAft>
            <a:buChar char="•"/>
          </a:pPr>
          <a:endParaRPr lang="en-US" sz="1300" kern="1200" dirty="0"/>
        </a:p>
        <a:p>
          <a:pPr marL="114300" lvl="1" indent="-114300" algn="l" defTabSz="577850" rtl="0">
            <a:lnSpc>
              <a:spcPct val="90000"/>
            </a:lnSpc>
            <a:spcBef>
              <a:spcPct val="0"/>
            </a:spcBef>
            <a:spcAft>
              <a:spcPct val="15000"/>
            </a:spcAft>
            <a:buChar char="•"/>
          </a:pPr>
          <a:r>
            <a:rPr lang="en-US" sz="1300" kern="1200" dirty="0">
              <a:latin typeface="Aptos Display" panose="020F0302020204030204"/>
            </a:rPr>
            <a:t>Average Cost per $ 120.00</a:t>
          </a:r>
          <a:endParaRPr lang="en-US" sz="1300" kern="1200" dirty="0"/>
        </a:p>
      </dsp:txBody>
      <dsp:txXfrm>
        <a:off x="1919848" y="1341202"/>
        <a:ext cx="1511031" cy="958239"/>
      </dsp:txXfrm>
    </dsp:sp>
    <dsp:sp modelId="{92D1BC62-5CC0-4A7A-B762-F2E16A22CFA4}">
      <dsp:nvSpPr>
        <dsp:cNvPr id="0" name=""/>
        <dsp:cNvSpPr/>
      </dsp:nvSpPr>
      <dsp:spPr>
        <a:xfrm>
          <a:off x="2239070" y="756192"/>
          <a:ext cx="1396138" cy="55519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Aptos Display" panose="020F0302020204030204"/>
            </a:rPr>
            <a:t>Actual Grants Utilizing Funds: 128</a:t>
          </a:r>
          <a:endParaRPr lang="en-US" sz="1300" kern="1200" dirty="0"/>
        </a:p>
      </dsp:txBody>
      <dsp:txXfrm>
        <a:off x="2255331" y="772453"/>
        <a:ext cx="1363616" cy="5226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AE75F-5B26-463B-A4D6-1F05009A0B13}">
      <dsp:nvSpPr>
        <dsp:cNvPr id="0" name=""/>
        <dsp:cNvSpPr/>
      </dsp:nvSpPr>
      <dsp:spPr>
        <a:xfrm>
          <a:off x="2119" y="36024"/>
          <a:ext cx="752379" cy="75237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rtl="0">
            <a:lnSpc>
              <a:spcPct val="90000"/>
            </a:lnSpc>
            <a:spcBef>
              <a:spcPct val="0"/>
            </a:spcBef>
            <a:spcAft>
              <a:spcPct val="35000"/>
            </a:spcAft>
            <a:buNone/>
          </a:pPr>
          <a:r>
            <a:rPr lang="en-US" sz="700" kern="1200">
              <a:solidFill>
                <a:schemeClr val="bg1"/>
              </a:solidFill>
              <a:latin typeface="Calibri"/>
              <a:ea typeface="Calibri"/>
              <a:cs typeface="Calibri"/>
            </a:rPr>
            <a:t>103,000,000 days lost from work</a:t>
          </a:r>
          <a:endParaRPr lang="en-US" sz="700" kern="1200">
            <a:solidFill>
              <a:schemeClr val="bg1"/>
            </a:solidFill>
          </a:endParaRPr>
        </a:p>
      </dsp:txBody>
      <dsp:txXfrm>
        <a:off x="112302" y="146207"/>
        <a:ext cx="532013" cy="532013"/>
      </dsp:txXfrm>
    </dsp:sp>
    <dsp:sp modelId="{C911836C-63AA-4FD9-83CB-CFFCB340EA21}">
      <dsp:nvSpPr>
        <dsp:cNvPr id="0" name=""/>
        <dsp:cNvSpPr/>
      </dsp:nvSpPr>
      <dsp:spPr>
        <a:xfrm>
          <a:off x="160119" y="849497"/>
          <a:ext cx="436380" cy="43638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17961" y="1016369"/>
        <a:ext cx="320696" cy="102636"/>
      </dsp:txXfrm>
    </dsp:sp>
    <dsp:sp modelId="{F8EDC5ED-0A44-47E3-9948-BAF142D7E2D6}">
      <dsp:nvSpPr>
        <dsp:cNvPr id="0" name=""/>
        <dsp:cNvSpPr/>
      </dsp:nvSpPr>
      <dsp:spPr>
        <a:xfrm>
          <a:off x="2119" y="1346970"/>
          <a:ext cx="752379" cy="75237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rtl="0">
            <a:lnSpc>
              <a:spcPct val="90000"/>
            </a:lnSpc>
            <a:spcBef>
              <a:spcPct val="0"/>
            </a:spcBef>
            <a:spcAft>
              <a:spcPct val="35000"/>
            </a:spcAft>
            <a:buNone/>
          </a:pPr>
          <a:r>
            <a:rPr lang="en-US" sz="700" kern="1200">
              <a:latin typeface="Aptos Display" panose="020F0302020204030204"/>
            </a:rPr>
            <a:t>$1,080 per worker</a:t>
          </a:r>
          <a:endParaRPr lang="en-US" sz="700" kern="1200"/>
        </a:p>
      </dsp:txBody>
      <dsp:txXfrm>
        <a:off x="112302" y="1457153"/>
        <a:ext cx="532013" cy="532013"/>
      </dsp:txXfrm>
    </dsp:sp>
    <dsp:sp modelId="{2807A241-06E0-41A8-BAF0-B5275BBEA716}">
      <dsp:nvSpPr>
        <dsp:cNvPr id="0" name=""/>
        <dsp:cNvSpPr/>
      </dsp:nvSpPr>
      <dsp:spPr>
        <a:xfrm>
          <a:off x="867356" y="927744"/>
          <a:ext cx="239256" cy="2798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867356" y="983721"/>
        <a:ext cx="167479" cy="167931"/>
      </dsp:txXfrm>
    </dsp:sp>
    <dsp:sp modelId="{365931CF-F5E0-4969-9FA9-07308A7ECF1B}">
      <dsp:nvSpPr>
        <dsp:cNvPr id="0" name=""/>
        <dsp:cNvSpPr/>
      </dsp:nvSpPr>
      <dsp:spPr>
        <a:xfrm>
          <a:off x="1205927" y="315307"/>
          <a:ext cx="1504759" cy="150475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Aptos Display" panose="020F0302020204030204"/>
            </a:rPr>
            <a:t>$176.5 billion</a:t>
          </a:r>
          <a:endParaRPr lang="en-US" sz="2700" kern="1200"/>
        </a:p>
      </dsp:txBody>
      <dsp:txXfrm>
        <a:off x="1426294" y="535674"/>
        <a:ext cx="1064025" cy="1064025"/>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1/20/2026</a:t>
            </a:fld>
            <a:endParaRPr lang="en-US"/>
          </a:p>
        </p:txBody>
      </p:sp>
      <p:sp>
        <p:nvSpPr>
          <p:cNvPr id="5" name="Footer Placeholder 4"/>
          <p:cNvSpPr>
            <a:spLocks noGrp="1"/>
          </p:cNvSpPr>
          <p:nvPr>
            <p:ph type="ftr" sz="quarter" idx="11"/>
          </p:nvPr>
        </p:nvSpPr>
        <p:spPr/>
        <p:txBody>
          <a:bodyPr/>
          <a:lstStyle/>
          <a:p>
            <a:r>
              <a:rPr lang="en-US"/>
              <a:t>FY'25 WCAC Annual Report</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1/20/2026</a:t>
            </a:fld>
            <a:endParaRPr lang="en-US"/>
          </a:p>
        </p:txBody>
      </p:sp>
      <p:sp>
        <p:nvSpPr>
          <p:cNvPr id="5" name="Footer Placeholder 4"/>
          <p:cNvSpPr>
            <a:spLocks noGrp="1"/>
          </p:cNvSpPr>
          <p:nvPr>
            <p:ph type="ftr" sz="quarter" idx="11"/>
          </p:nvPr>
        </p:nvSpPr>
        <p:spPr/>
        <p:txBody>
          <a:bodyPr/>
          <a:lstStyle/>
          <a:p>
            <a:r>
              <a:rPr lang="en-US"/>
              <a:t>FY'25 WCAC Annual Report</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1/20/2026</a:t>
            </a:fld>
            <a:endParaRPr lang="en-US"/>
          </a:p>
        </p:txBody>
      </p:sp>
      <p:sp>
        <p:nvSpPr>
          <p:cNvPr id="5" name="Footer Placeholder 4"/>
          <p:cNvSpPr>
            <a:spLocks noGrp="1"/>
          </p:cNvSpPr>
          <p:nvPr>
            <p:ph type="ftr" sz="quarter" idx="11"/>
          </p:nvPr>
        </p:nvSpPr>
        <p:spPr/>
        <p:txBody>
          <a:bodyPr/>
          <a:lstStyle/>
          <a:p>
            <a:r>
              <a:rPr lang="en-US"/>
              <a:t>FY'25 WCAC Annual Report</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1/20/2026</a:t>
            </a:fld>
            <a:endParaRPr lang="en-US"/>
          </a:p>
        </p:txBody>
      </p:sp>
      <p:sp>
        <p:nvSpPr>
          <p:cNvPr id="5" name="Footer Placeholder 4"/>
          <p:cNvSpPr>
            <a:spLocks noGrp="1"/>
          </p:cNvSpPr>
          <p:nvPr>
            <p:ph type="ftr" sz="quarter" idx="11"/>
          </p:nvPr>
        </p:nvSpPr>
        <p:spPr/>
        <p:txBody>
          <a:bodyPr/>
          <a:lstStyle/>
          <a:p>
            <a:r>
              <a:rPr lang="en-US"/>
              <a:t>FY'25 WCAC Annual Report</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1/20/2026</a:t>
            </a:fld>
            <a:endParaRPr lang="en-US"/>
          </a:p>
        </p:txBody>
      </p:sp>
      <p:sp>
        <p:nvSpPr>
          <p:cNvPr id="5" name="Footer Placeholder 4"/>
          <p:cNvSpPr>
            <a:spLocks noGrp="1"/>
          </p:cNvSpPr>
          <p:nvPr>
            <p:ph type="ftr" sz="quarter" idx="11"/>
          </p:nvPr>
        </p:nvSpPr>
        <p:spPr/>
        <p:txBody>
          <a:bodyPr/>
          <a:lstStyle/>
          <a:p>
            <a:r>
              <a:rPr lang="en-US"/>
              <a:t>FY'25 WCAC Annual Report</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1/20/2026</a:t>
            </a:fld>
            <a:endParaRPr lang="en-US"/>
          </a:p>
        </p:txBody>
      </p:sp>
      <p:sp>
        <p:nvSpPr>
          <p:cNvPr id="6" name="Footer Placeholder 5"/>
          <p:cNvSpPr>
            <a:spLocks noGrp="1"/>
          </p:cNvSpPr>
          <p:nvPr>
            <p:ph type="ftr" sz="quarter" idx="11"/>
          </p:nvPr>
        </p:nvSpPr>
        <p:spPr/>
        <p:txBody>
          <a:bodyPr/>
          <a:lstStyle/>
          <a:p>
            <a:r>
              <a:rPr lang="en-US"/>
              <a:t>FY'25 WCAC Annual Report</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1/20/2026</a:t>
            </a:fld>
            <a:endParaRPr lang="en-US"/>
          </a:p>
        </p:txBody>
      </p:sp>
      <p:sp>
        <p:nvSpPr>
          <p:cNvPr id="8" name="Footer Placeholder 7"/>
          <p:cNvSpPr>
            <a:spLocks noGrp="1"/>
          </p:cNvSpPr>
          <p:nvPr>
            <p:ph type="ftr" sz="quarter" idx="11"/>
          </p:nvPr>
        </p:nvSpPr>
        <p:spPr/>
        <p:txBody>
          <a:bodyPr/>
          <a:lstStyle/>
          <a:p>
            <a:r>
              <a:rPr lang="en-US"/>
              <a:t>FY'25 WCAC Annual Report</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1/20/2026</a:t>
            </a:fld>
            <a:endParaRPr lang="en-US"/>
          </a:p>
        </p:txBody>
      </p:sp>
      <p:sp>
        <p:nvSpPr>
          <p:cNvPr id="4" name="Footer Placeholder 3"/>
          <p:cNvSpPr>
            <a:spLocks noGrp="1"/>
          </p:cNvSpPr>
          <p:nvPr>
            <p:ph type="ftr" sz="quarter" idx="11"/>
          </p:nvPr>
        </p:nvSpPr>
        <p:spPr/>
        <p:txBody>
          <a:bodyPr/>
          <a:lstStyle/>
          <a:p>
            <a:r>
              <a:rPr lang="en-US"/>
              <a:t>FY'25 WCAC Annual Report</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1/20/2026</a:t>
            </a:fld>
            <a:endParaRPr lang="en-US"/>
          </a:p>
        </p:txBody>
      </p:sp>
      <p:sp>
        <p:nvSpPr>
          <p:cNvPr id="3" name="Footer Placeholder 2"/>
          <p:cNvSpPr>
            <a:spLocks noGrp="1"/>
          </p:cNvSpPr>
          <p:nvPr>
            <p:ph type="ftr" sz="quarter" idx="11"/>
          </p:nvPr>
        </p:nvSpPr>
        <p:spPr/>
        <p:txBody>
          <a:bodyPr/>
          <a:lstStyle/>
          <a:p>
            <a:r>
              <a:rPr lang="en-US"/>
              <a:t>FY'25 WCAC Annual Report</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1/20/2026</a:t>
            </a:fld>
            <a:endParaRPr lang="en-US"/>
          </a:p>
        </p:txBody>
      </p:sp>
      <p:sp>
        <p:nvSpPr>
          <p:cNvPr id="6" name="Footer Placeholder 5"/>
          <p:cNvSpPr>
            <a:spLocks noGrp="1"/>
          </p:cNvSpPr>
          <p:nvPr>
            <p:ph type="ftr" sz="quarter" idx="11"/>
          </p:nvPr>
        </p:nvSpPr>
        <p:spPr/>
        <p:txBody>
          <a:bodyPr/>
          <a:lstStyle/>
          <a:p>
            <a:r>
              <a:rPr lang="en-US"/>
              <a:t>FY'25 WCAC Annual Report</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1/20/2026</a:t>
            </a:fld>
            <a:endParaRPr lang="en-US"/>
          </a:p>
        </p:txBody>
      </p:sp>
      <p:sp>
        <p:nvSpPr>
          <p:cNvPr id="6" name="Footer Placeholder 5"/>
          <p:cNvSpPr>
            <a:spLocks noGrp="1"/>
          </p:cNvSpPr>
          <p:nvPr>
            <p:ph type="ftr" sz="quarter" idx="11"/>
          </p:nvPr>
        </p:nvSpPr>
        <p:spPr/>
        <p:txBody>
          <a:bodyPr/>
          <a:lstStyle/>
          <a:p>
            <a:r>
              <a:rPr lang="en-US"/>
              <a:t>FY'25 WCAC Annual Report</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FY'25 WCAC Annual Report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microsoft.com/office/2018/10/relationships/comments" Target="../comments/modernComment_13F_EEC04CA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www.boston25news.com/news/real-cost-workplace-injuries/BXOBIOLN2NODTCFEQDZPHGJG6M/" TargetMode="External"/><Relationship Id="rId7" Type="http://schemas.openxmlformats.org/officeDocument/2006/relationships/diagramColors" Target="../diagrams/colors4.xml"/><Relationship Id="rId2" Type="http://schemas.openxmlformats.org/officeDocument/2006/relationships/hyperlink" Target="https://injuryfacts.nsc.org/work/costs/work-injury-costs/" TargetMode="Externa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35_AE5B91A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2E_87F91D0D.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microsoft.com/office/2018/10/relationships/comments" Target="../comments/modernComment_145_DF85D49C.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bls.gov"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microsoft.com/office/2018/10/relationships/comments" Target="../comments/modernComment_136_14B2C61B.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1314824" y="735106"/>
            <a:ext cx="10053763" cy="2928470"/>
          </a:xfrm>
        </p:spPr>
        <p:txBody>
          <a:bodyPr anchor="b">
            <a:normAutofit/>
          </a:bodyPr>
          <a:lstStyle/>
          <a:p>
            <a:pPr algn="l"/>
            <a:r>
              <a:rPr lang="en-US" sz="2800">
                <a:solidFill>
                  <a:srgbClr val="FFFFFF"/>
                </a:solidFill>
              </a:rPr>
              <a:t>WORKERS' COMPENSATION ADVISORY COUNCIL</a:t>
            </a:r>
          </a:p>
        </p:txBody>
      </p:sp>
      <p:sp>
        <p:nvSpPr>
          <p:cNvPr id="3" name="Subtitle 2"/>
          <p:cNvSpPr>
            <a:spLocks noGrp="1"/>
          </p:cNvSpPr>
          <p:nvPr>
            <p:ph type="subTitle" idx="1"/>
          </p:nvPr>
        </p:nvSpPr>
        <p:spPr>
          <a:xfrm>
            <a:off x="1350682" y="4870824"/>
            <a:ext cx="10005951" cy="1458258"/>
          </a:xfrm>
        </p:spPr>
        <p:txBody>
          <a:bodyPr anchor="ctr">
            <a:normAutofit/>
          </a:bodyPr>
          <a:lstStyle/>
          <a:p>
            <a:pPr algn="l"/>
            <a:r>
              <a:rPr lang="en-US" sz="1600" dirty="0"/>
              <a:t>FY'25 ANNUAL REPORT </a:t>
            </a:r>
          </a:p>
          <a:p>
            <a:pPr marL="342900" indent="-342900" algn="l">
              <a:buFont typeface="Calibri" panose="020B0604020202020204" pitchFamily="34" charset="0"/>
              <a:buChar char="-"/>
            </a:pPr>
            <a:r>
              <a:rPr lang="en-US" sz="1600" dirty="0"/>
              <a:t>Report prepared by Executive Director Maureen O'Connell</a:t>
            </a:r>
          </a:p>
          <a:p>
            <a:pPr marL="342900" indent="-342900" algn="l">
              <a:buFont typeface="Calibri" panose="020B0604020202020204" pitchFamily="34" charset="0"/>
              <a:buChar char="-"/>
            </a:pPr>
            <a:r>
              <a:rPr lang="en-US" sz="1600" dirty="0"/>
              <a:t>Voted on by Council Members January 14, 2026</a:t>
            </a:r>
          </a:p>
          <a:p>
            <a:pPr marL="342900" indent="-342900" algn="l">
              <a:buFont typeface="Calibri" panose="020B0604020202020204" pitchFamily="34" charset="0"/>
              <a:buChar char="-"/>
            </a:pPr>
            <a:r>
              <a:rPr lang="en-US" sz="1600" dirty="0"/>
              <a:t>Issued on January 14, 2026</a:t>
            </a:r>
          </a:p>
        </p:txBody>
      </p:sp>
      <p:sp>
        <p:nvSpPr>
          <p:cNvPr id="4" name="Footer Placeholder 3">
            <a:extLst>
              <a:ext uri="{FF2B5EF4-FFF2-40B4-BE49-F238E27FC236}">
                <a16:creationId xmlns:a16="http://schemas.microsoft.com/office/drawing/2014/main" id="{E65F4E82-1FEC-DC7F-43B2-C6B4A720584E}"/>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FY'25 WCAC Annual Report</a:t>
            </a:r>
          </a:p>
        </p:txBody>
      </p:sp>
      <p:sp>
        <p:nvSpPr>
          <p:cNvPr id="5" name="Slide Number Placeholder 4">
            <a:extLst>
              <a:ext uri="{FF2B5EF4-FFF2-40B4-BE49-F238E27FC236}">
                <a16:creationId xmlns:a16="http://schemas.microsoft.com/office/drawing/2014/main" id="{C93DEB07-CF9A-8CC3-305E-13B1353BF2D4}"/>
              </a:ext>
            </a:extLst>
          </p:cNvPr>
          <p:cNvSpPr>
            <a:spLocks noGrp="1"/>
          </p:cNvSpPr>
          <p:nvPr>
            <p:ph type="sldNum" sz="quarter" idx="12"/>
          </p:nvPr>
        </p:nvSpPr>
        <p:spPr>
          <a:xfrm>
            <a:off x="11704320" y="6446837"/>
            <a:ext cx="448056" cy="365125"/>
          </a:xfrm>
        </p:spPr>
        <p:txBody>
          <a:bodyPr>
            <a:normAutofit/>
          </a:bodyPr>
          <a:lstStyle/>
          <a:p>
            <a:pPr>
              <a:spcAft>
                <a:spcPts val="600"/>
              </a:spcAft>
            </a:pPr>
            <a:fld id="{330EA680-D336-4FF7-8B7A-9848BB0A1C32}" type="slidenum">
              <a:rPr lang="en-US" sz="1100">
                <a:solidFill>
                  <a:schemeClr val="tx1">
                    <a:lumMod val="50000"/>
                    <a:lumOff val="50000"/>
                  </a:schemeClr>
                </a:solidFill>
              </a:rPr>
              <a:pPr>
                <a:spcAft>
                  <a:spcPts val="600"/>
                </a:spcAft>
              </a:pPr>
              <a:t>1</a:t>
            </a:fld>
            <a:endParaRPr lang="en-US" sz="1100">
              <a:solidFill>
                <a:schemeClr val="tx1">
                  <a:lumMod val="50000"/>
                  <a:lumOff val="50000"/>
                </a:schemeClr>
              </a:solidFill>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708DDE-F097-8898-D89E-9427D74A6764}"/>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D9561FE-97AD-0C60-748A-853EACE6B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621F18-5F4D-4147-6E25-0F3377E2AE79}"/>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2000"/>
              <a:t>OFFICE OF EDUCATION AND VOCATIONAL REHABILITATION (OEVR)</a:t>
            </a:r>
            <a:endParaRPr lang="en-US" sz="2000" kern="1200">
              <a:solidFill>
                <a:schemeClr val="tx1"/>
              </a:solidFill>
              <a:latin typeface="+mj-lt"/>
              <a:ea typeface="+mj-ea"/>
              <a:cs typeface="+mj-cs"/>
            </a:endParaRPr>
          </a:p>
        </p:txBody>
      </p:sp>
      <p:sp>
        <p:nvSpPr>
          <p:cNvPr id="23" name="Rectangle 22">
            <a:extLst>
              <a:ext uri="{FF2B5EF4-FFF2-40B4-BE49-F238E27FC236}">
                <a16:creationId xmlns:a16="http://schemas.microsoft.com/office/drawing/2014/main" id="{5E2D8D89-6DEE-73A2-6DBD-EE2BFEA3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D743824-77F5-2B33-D708-0D5548C31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3B3492B-BC20-65D7-9B3F-6FCF6ED5BD85}"/>
              </a:ext>
            </a:extLst>
          </p:cNvPr>
          <p:cNvSpPr>
            <a:spLocks noGrp="1"/>
          </p:cNvSpPr>
          <p:nvPr>
            <p:ph type="body" sz="half" idx="2"/>
          </p:nvPr>
        </p:nvSpPr>
        <p:spPr>
          <a:xfrm>
            <a:off x="793661" y="2516683"/>
            <a:ext cx="4530898" cy="3639450"/>
          </a:xfrm>
        </p:spPr>
        <p:txBody>
          <a:bodyPr vert="horz" lIns="91440" tIns="45720" rIns="91440" bIns="45720" rtlCol="0" anchor="ctr">
            <a:normAutofit fontScale="92500" lnSpcReduction="10000"/>
          </a:bodyPr>
          <a:lstStyle/>
          <a:p>
            <a:pPr indent="-228600">
              <a:buFont typeface="Arial" panose="020B0604020202020204" pitchFamily="34" charset="0"/>
              <a:buChar char="•"/>
            </a:pPr>
            <a:endParaRPr lang="en-US" sz="1400" b="1">
              <a:latin typeface="Calibri"/>
              <a:ea typeface="Calibri"/>
              <a:cs typeface="Calibri"/>
            </a:endParaRPr>
          </a:p>
          <a:p>
            <a:r>
              <a:rPr lang="en-US" sz="1200" dirty="0">
                <a:latin typeface="Calibri"/>
                <a:ea typeface="Calibri"/>
                <a:cs typeface="Calibri"/>
              </a:rPr>
              <a:t>The Rehabilitation Review Officers remain committed to helping injured workers return to the workforce safely and successfully managed the current caseload despite OEVR's temporary staffing shortages in FY'25. </a:t>
            </a:r>
          </a:p>
          <a:p>
            <a:pPr marL="171450" indent="-171450">
              <a:buChar char="•"/>
            </a:pPr>
            <a:r>
              <a:rPr lang="en-US" sz="1200" dirty="0">
                <a:latin typeface="Calibri"/>
                <a:ea typeface="Calibri"/>
                <a:cs typeface="Calibri"/>
              </a:rPr>
              <a:t>One injured worker had much success in a training program with the vocational goal of Residential HVAC Technician and employment was secured almost immediately. Their case was ultimately closed several months ahead of schedule and the injured worker received more than their previous wage. </a:t>
            </a:r>
            <a:endParaRPr lang="en-US"/>
          </a:p>
          <a:p>
            <a:pPr marL="171450" indent="-171450">
              <a:buChar char="•"/>
            </a:pPr>
            <a:r>
              <a:rPr lang="en-US" sz="1200" dirty="0">
                <a:latin typeface="Calibri"/>
                <a:ea typeface="Calibri"/>
                <a:cs typeface="Calibri"/>
              </a:rPr>
              <a:t>One injured worker with the vocational goal of surgical technician, completed their training program in five months earning $34.66/hour, and has successfully returned to work without any problems.</a:t>
            </a:r>
          </a:p>
          <a:p>
            <a:pPr marL="171450" indent="-171450">
              <a:buChar char="•"/>
            </a:pPr>
            <a:r>
              <a:rPr lang="en-US" sz="1200" dirty="0">
                <a:latin typeface="Calibri"/>
                <a:ea typeface="Calibri"/>
                <a:cs typeface="Calibri"/>
              </a:rPr>
              <a:t>One injured worker with the vocational goal of becoming a licensed massage therapist secured employment after a year of training earning $65/hour - $1,950.00-$2,080.00 for a 32 hour per week schedule.</a:t>
            </a:r>
          </a:p>
          <a:p>
            <a:r>
              <a:rPr lang="en-US" sz="1200" dirty="0">
                <a:latin typeface="Calibri"/>
                <a:ea typeface="Calibri"/>
                <a:cs typeface="Calibri"/>
              </a:rPr>
              <a:t>With the Rehabilitation Review Officer's tenacity, excellent case management skills, in addition to the injured workers' motivation to return to work, successful outcomes are achieved. </a:t>
            </a:r>
          </a:p>
          <a:p>
            <a:r>
              <a:rPr lang="en-US" sz="1200" dirty="0">
                <a:latin typeface="Calibri"/>
                <a:ea typeface="Calibri"/>
                <a:cs typeface="Calibri"/>
              </a:rPr>
              <a:t>                        -Erin Muschette, Director | OEVR</a:t>
            </a:r>
          </a:p>
          <a:p>
            <a:pPr indent="-228600">
              <a:buFont typeface="Arial" panose="020B0604020202020204" pitchFamily="34" charset="0"/>
              <a:buChar char="•"/>
            </a:pPr>
            <a:endParaRPr lang="en-US" sz="1400"/>
          </a:p>
        </p:txBody>
      </p:sp>
      <p:pic>
        <p:nvPicPr>
          <p:cNvPr id="7" name="Picture Placeholder 6">
            <a:extLst>
              <a:ext uri="{FF2B5EF4-FFF2-40B4-BE49-F238E27FC236}">
                <a16:creationId xmlns:a16="http://schemas.microsoft.com/office/drawing/2014/main" id="{C437C1E5-B782-8F57-380E-0D012422E844}"/>
              </a:ext>
            </a:extLst>
          </p:cNvPr>
          <p:cNvPicPr>
            <a:picLocks noGrp="1" noChangeAspect="1"/>
          </p:cNvPicPr>
          <p:nvPr>
            <p:ph type="pic" idx="1"/>
          </p:nvPr>
        </p:nvPicPr>
        <p:blipFill>
          <a:blip r:embed="rId2"/>
          <a:srcRect l="2508" r="2508"/>
          <a:stretch/>
        </p:blipFill>
        <p:spPr>
          <a:xfrm>
            <a:off x="6372160" y="2625813"/>
            <a:ext cx="4240837" cy="3391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Rectangle 26">
            <a:extLst>
              <a:ext uri="{FF2B5EF4-FFF2-40B4-BE49-F238E27FC236}">
                <a16:creationId xmlns:a16="http://schemas.microsoft.com/office/drawing/2014/main" id="{346304DB-7423-DA3B-AB05-6581C3A36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C6762A65-33D9-071E-A9C9-8F3609B1DAC5}"/>
              </a:ext>
            </a:extLst>
          </p:cNvPr>
          <p:cNvSpPr>
            <a:spLocks noGrp="1"/>
          </p:cNvSpPr>
          <p:nvPr>
            <p:ph type="ftr" sz="quarter" idx="11"/>
          </p:nvPr>
        </p:nvSpPr>
        <p:spPr>
          <a:xfrm>
            <a:off x="4038600" y="649224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FY'25 WCAC Annual Report</a:t>
            </a:r>
          </a:p>
        </p:txBody>
      </p:sp>
      <p:sp>
        <p:nvSpPr>
          <p:cNvPr id="6" name="Slide Number Placeholder 5">
            <a:extLst>
              <a:ext uri="{FF2B5EF4-FFF2-40B4-BE49-F238E27FC236}">
                <a16:creationId xmlns:a16="http://schemas.microsoft.com/office/drawing/2014/main" id="{95FDB5BF-2876-9F98-AB31-221FA5486B71}"/>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330EA680-D336-4FF7-8B7A-9848BB0A1C32}" type="slidenum">
              <a:rPr lang="en-US" smtClean="0">
                <a:solidFill>
                  <a:schemeClr val="tx1">
                    <a:tint val="75000"/>
                  </a:schemeClr>
                </a:solidFill>
              </a:rPr>
              <a:pPr>
                <a:spcAft>
                  <a:spcPts val="600"/>
                </a:spcAft>
              </a:pPr>
              <a:t>10</a:t>
            </a:fld>
            <a:endParaRPr lang="en-US">
              <a:solidFill>
                <a:schemeClr val="tx1">
                  <a:tint val="75000"/>
                </a:schemeClr>
              </a:solidFill>
            </a:endParaRPr>
          </a:p>
        </p:txBody>
      </p:sp>
    </p:spTree>
    <p:extLst>
      <p:ext uri="{BB962C8B-B14F-4D97-AF65-F5344CB8AC3E}">
        <p14:creationId xmlns:p14="http://schemas.microsoft.com/office/powerpoint/2010/main" val="71163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ACB0C6-62E8-C216-4D68-07403EBAFB2A}"/>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97CE3BF-C6E8-C6D0-0D75-04D4D5C32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C503DD-A8DC-E830-589D-B28DF5FAD23E}"/>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2000"/>
              <a:t>OFFICE OF HEALTH POLICY</a:t>
            </a:r>
            <a:br>
              <a:rPr lang="en-US" sz="2000"/>
            </a:br>
            <a:r>
              <a:rPr lang="en-US" sz="2000"/>
              <a:t>HEALTH CARE SERVICES BOARD</a:t>
            </a:r>
            <a:endParaRPr lang="en-US" sz="2000" kern="1200">
              <a:solidFill>
                <a:schemeClr val="tx1"/>
              </a:solidFill>
              <a:latin typeface="+mj-lt"/>
            </a:endParaRPr>
          </a:p>
        </p:txBody>
      </p:sp>
      <p:sp>
        <p:nvSpPr>
          <p:cNvPr id="23" name="Rectangle 22">
            <a:extLst>
              <a:ext uri="{FF2B5EF4-FFF2-40B4-BE49-F238E27FC236}">
                <a16:creationId xmlns:a16="http://schemas.microsoft.com/office/drawing/2014/main" id="{3E4BBD88-6460-07F1-844C-D9F2B140A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23879CE-7DC6-55F1-6FE3-5E253735A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179DBE9-4AC9-CB46-08D0-259B42625257}"/>
              </a:ext>
            </a:extLst>
          </p:cNvPr>
          <p:cNvSpPr>
            <a:spLocks noGrp="1"/>
          </p:cNvSpPr>
          <p:nvPr>
            <p:ph type="body" sz="half" idx="2"/>
          </p:nvPr>
        </p:nvSpPr>
        <p:spPr>
          <a:xfrm>
            <a:off x="347613" y="2559746"/>
            <a:ext cx="5107043" cy="3732376"/>
          </a:xfrm>
        </p:spPr>
        <p:txBody>
          <a:bodyPr vert="horz" lIns="91440" tIns="45720" rIns="91440" bIns="45720" rtlCol="0" anchor="ctr">
            <a:noAutofit/>
          </a:bodyPr>
          <a:lstStyle/>
          <a:p>
            <a:pPr indent="-228600">
              <a:lnSpc>
                <a:spcPct val="170000"/>
              </a:lnSpc>
              <a:buFont typeface="Arial" panose="020B0604020202020204" pitchFamily="34" charset="0"/>
              <a:buChar char="•"/>
            </a:pPr>
            <a:endParaRPr lang="en-US" sz="1050" b="1">
              <a:latin typeface="Calibri"/>
              <a:ea typeface="Calibri"/>
              <a:cs typeface="Calibri"/>
            </a:endParaRPr>
          </a:p>
          <a:p>
            <a:pPr>
              <a:lnSpc>
                <a:spcPct val="170000"/>
              </a:lnSpc>
            </a:pPr>
            <a:r>
              <a:rPr lang="en-US" sz="1050" dirty="0">
                <a:solidFill>
                  <a:srgbClr val="000000"/>
                </a:solidFill>
                <a:latin typeface="Calibri"/>
                <a:ea typeface="+mn-lt"/>
                <a:cs typeface="+mn-lt"/>
              </a:rPr>
              <a:t>The Office of Health Policy (OHP) was created pursuant to MGL Chapter 152, Sections 5, 13, and 30. </a:t>
            </a:r>
            <a:r>
              <a:rPr lang="en-US" sz="1050" dirty="0">
                <a:solidFill>
                  <a:srgbClr val="141414"/>
                </a:solidFill>
                <a:latin typeface="Calibri"/>
                <a:ea typeface="+mn-lt"/>
                <a:cs typeface="+mn-lt"/>
              </a:rPr>
              <a:t>The statute authorizes the Office of Health Policy (OHP) to approve utilization review (UR) agents, thereby allowing them to conduct reviews on Massachusetts workers' compensation claims. The OHP monitors the conduct of agents and workers' compensation utilization review programs to ensure compliance with the requirements of regulation 452 CMR 6.00.</a:t>
            </a:r>
            <a:endParaRPr lang="en-US" sz="1050" dirty="0">
              <a:solidFill>
                <a:srgbClr val="141414"/>
              </a:solidFill>
              <a:latin typeface="Calibri"/>
              <a:ea typeface="Calibri"/>
              <a:cs typeface="Calibri"/>
            </a:endParaRPr>
          </a:p>
          <a:p>
            <a:pPr>
              <a:lnSpc>
                <a:spcPct val="170000"/>
              </a:lnSpc>
            </a:pPr>
            <a:r>
              <a:rPr lang="en-US" sz="1050" dirty="0">
                <a:solidFill>
                  <a:srgbClr val="141414"/>
                </a:solidFill>
                <a:latin typeface="Calibri"/>
                <a:ea typeface="Calibri"/>
                <a:cs typeface="Calibri"/>
              </a:rPr>
              <a:t>The Health Care Services Board develops and endorses treatment guidelines/ protocols and develops criteria for the DIA Impartial Physicians and investigates complaints against health care providers. Throughout the year there were</a:t>
            </a:r>
            <a:r>
              <a:rPr lang="en-US" sz="1050" dirty="0">
                <a:latin typeface="Calibri"/>
                <a:ea typeface="Calibri"/>
                <a:cs typeface="Calibri"/>
              </a:rPr>
              <a:t> 3 Health Care Services Board meetings, 8 Health Care Services Board treatment guideline subcommittee meetings, and 3 medical treatment guideline updates.</a:t>
            </a:r>
          </a:p>
          <a:p>
            <a:pPr marL="742950" lvl="1" indent="-285750">
              <a:lnSpc>
                <a:spcPct val="170000"/>
              </a:lnSpc>
              <a:spcBef>
                <a:spcPts val="0"/>
              </a:spcBef>
              <a:buFont typeface="Wingdings" panose="020B0604020202020204" pitchFamily="34" charset="0"/>
              <a:buChar char="§"/>
            </a:pPr>
            <a:r>
              <a:rPr lang="en-US" sz="1050" dirty="0">
                <a:latin typeface="Calibri"/>
                <a:ea typeface="Calibri"/>
                <a:cs typeface="Calibri"/>
              </a:rPr>
              <a:t>Chronic Pain Treatment Guideline, revised October 2024</a:t>
            </a:r>
          </a:p>
          <a:p>
            <a:pPr marL="742950" lvl="1" indent="-285750">
              <a:lnSpc>
                <a:spcPct val="170000"/>
              </a:lnSpc>
              <a:spcBef>
                <a:spcPts val="0"/>
              </a:spcBef>
              <a:buFont typeface="Wingdings" panose="020B0604020202020204" pitchFamily="34" charset="0"/>
              <a:buChar char="§"/>
            </a:pPr>
            <a:r>
              <a:rPr lang="en-US" sz="1050" dirty="0">
                <a:latin typeface="Calibri"/>
                <a:ea typeface="Calibri"/>
                <a:cs typeface="Calibri"/>
              </a:rPr>
              <a:t>Opioid Controlled Substance Protocol, revised October 2024</a:t>
            </a:r>
          </a:p>
          <a:p>
            <a:pPr marL="742950" lvl="1" indent="-285750">
              <a:lnSpc>
                <a:spcPct val="170000"/>
              </a:lnSpc>
              <a:spcBef>
                <a:spcPts val="0"/>
              </a:spcBef>
              <a:buFont typeface="Wingdings" panose="020B0604020202020204" pitchFamily="34" charset="0"/>
              <a:buChar char="§"/>
            </a:pPr>
            <a:r>
              <a:rPr lang="en-US" sz="1050" dirty="0">
                <a:latin typeface="Calibri"/>
                <a:ea typeface="Calibri"/>
                <a:cs typeface="Calibri"/>
              </a:rPr>
              <a:t>Work-Related Asthma Treatment Guideline, revised July 2025</a:t>
            </a:r>
          </a:p>
          <a:p>
            <a:pPr marL="57150" indent="-228600">
              <a:lnSpc>
                <a:spcPct val="100000"/>
              </a:lnSpc>
              <a:buChar char="•"/>
            </a:pPr>
            <a:endParaRPr lang="en-US" sz="1400">
              <a:solidFill>
                <a:srgbClr val="141414"/>
              </a:solidFill>
              <a:latin typeface="Aptos" panose="020B0004020202020204"/>
              <a:ea typeface="Calibri"/>
              <a:cs typeface="Calibri"/>
            </a:endParaRPr>
          </a:p>
          <a:p>
            <a:endParaRPr lang="en-US" sz="1200">
              <a:solidFill>
                <a:srgbClr val="000000"/>
              </a:solidFill>
            </a:endParaRPr>
          </a:p>
        </p:txBody>
      </p:sp>
      <p:sp>
        <p:nvSpPr>
          <p:cNvPr id="27" name="Rectangle 26">
            <a:extLst>
              <a:ext uri="{FF2B5EF4-FFF2-40B4-BE49-F238E27FC236}">
                <a16:creationId xmlns:a16="http://schemas.microsoft.com/office/drawing/2014/main" id="{328690AF-6A18-D5BD-7561-6C314944D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C0DC5C1A-B799-A229-723A-87616CD5FE0B}"/>
              </a:ext>
            </a:extLst>
          </p:cNvPr>
          <p:cNvSpPr>
            <a:spLocks noGrp="1"/>
          </p:cNvSpPr>
          <p:nvPr>
            <p:ph type="ftr" sz="quarter" idx="11"/>
          </p:nvPr>
        </p:nvSpPr>
        <p:spPr>
          <a:xfrm>
            <a:off x="4038600" y="649224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FY'25 WCAC Annual Report</a:t>
            </a:r>
          </a:p>
        </p:txBody>
      </p:sp>
      <p:sp>
        <p:nvSpPr>
          <p:cNvPr id="6" name="Slide Number Placeholder 5">
            <a:extLst>
              <a:ext uri="{FF2B5EF4-FFF2-40B4-BE49-F238E27FC236}">
                <a16:creationId xmlns:a16="http://schemas.microsoft.com/office/drawing/2014/main" id="{6FEEB533-4305-86AE-4A00-30A8A9C609AA}"/>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330EA680-D336-4FF7-8B7A-9848BB0A1C32}" type="slidenum">
              <a:rPr lang="en-US" smtClean="0">
                <a:solidFill>
                  <a:schemeClr val="tx1">
                    <a:tint val="75000"/>
                  </a:schemeClr>
                </a:solidFill>
              </a:rPr>
              <a:pPr>
                <a:spcAft>
                  <a:spcPts val="600"/>
                </a:spcAft>
              </a:pPr>
              <a:t>11</a:t>
            </a:fld>
            <a:endParaRPr lang="en-US">
              <a:solidFill>
                <a:schemeClr val="tx1">
                  <a:tint val="75000"/>
                </a:schemeClr>
              </a:solidFill>
            </a:endParaRPr>
          </a:p>
        </p:txBody>
      </p:sp>
      <p:graphicFrame>
        <p:nvGraphicFramePr>
          <p:cNvPr id="11" name="Diagram 10">
            <a:extLst>
              <a:ext uri="{FF2B5EF4-FFF2-40B4-BE49-F238E27FC236}">
                <a16:creationId xmlns:a16="http://schemas.microsoft.com/office/drawing/2014/main" id="{30274A8F-4613-8AAE-835A-563BD7535C88}"/>
              </a:ext>
            </a:extLst>
          </p:cNvPr>
          <p:cNvGraphicFramePr/>
          <p:nvPr>
            <p:extLst>
              <p:ext uri="{D42A27DB-BD31-4B8C-83A1-F6EECF244321}">
                <p14:modId xmlns:p14="http://schemas.microsoft.com/office/powerpoint/2010/main" val="2915467324"/>
              </p:ext>
            </p:extLst>
          </p:nvPr>
        </p:nvGraphicFramePr>
        <p:xfrm>
          <a:off x="6094561" y="2507873"/>
          <a:ext cx="4582732" cy="3840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2580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ECDE2E-A7FE-6533-D1C3-410371636F90}"/>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7FAF8E4-E581-E0CC-272C-82FF68108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40239E-6464-41B5-0866-D5C959356576}"/>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2000" dirty="0"/>
              <a:t>OFFICE OF ASSESSMENTS</a:t>
            </a:r>
            <a:br>
              <a:rPr lang="en-US" sz="2000" dirty="0"/>
            </a:br>
            <a:r>
              <a:rPr lang="en-US" sz="2000" dirty="0"/>
              <a:t>OFFICE OF INSURANCE</a:t>
            </a:r>
            <a:endParaRPr lang="en-US" sz="2000" kern="1200" dirty="0">
              <a:solidFill>
                <a:schemeClr val="tx1"/>
              </a:solidFill>
              <a:latin typeface="+mj-lt"/>
            </a:endParaRPr>
          </a:p>
        </p:txBody>
      </p:sp>
      <p:sp>
        <p:nvSpPr>
          <p:cNvPr id="23" name="Rectangle 22">
            <a:extLst>
              <a:ext uri="{FF2B5EF4-FFF2-40B4-BE49-F238E27FC236}">
                <a16:creationId xmlns:a16="http://schemas.microsoft.com/office/drawing/2014/main" id="{DB8271BE-E2BD-A322-E0B5-9C7EBF497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640C7C7-4764-07FE-7FCB-6DD493526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211C40F-AE4D-C5C5-BD67-AC40F81BC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39266F49-69C7-12FB-1CA8-BE5947438F3E}"/>
              </a:ext>
            </a:extLst>
          </p:cNvPr>
          <p:cNvSpPr>
            <a:spLocks noGrp="1"/>
          </p:cNvSpPr>
          <p:nvPr>
            <p:ph type="ftr" sz="quarter" idx="11"/>
          </p:nvPr>
        </p:nvSpPr>
        <p:spPr>
          <a:xfrm>
            <a:off x="4038600" y="649224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FY'25 WCAC Annual Report</a:t>
            </a:r>
          </a:p>
        </p:txBody>
      </p:sp>
      <p:sp>
        <p:nvSpPr>
          <p:cNvPr id="6" name="Slide Number Placeholder 5">
            <a:extLst>
              <a:ext uri="{FF2B5EF4-FFF2-40B4-BE49-F238E27FC236}">
                <a16:creationId xmlns:a16="http://schemas.microsoft.com/office/drawing/2014/main" id="{A9C429C8-5461-58A2-0BB1-07BE106E48FD}"/>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330EA680-D336-4FF7-8B7A-9848BB0A1C32}" type="slidenum">
              <a:rPr lang="en-US" smtClean="0">
                <a:solidFill>
                  <a:schemeClr val="tx1">
                    <a:tint val="75000"/>
                  </a:schemeClr>
                </a:solidFill>
              </a:rPr>
              <a:pPr>
                <a:spcAft>
                  <a:spcPts val="600"/>
                </a:spcAft>
              </a:pPr>
              <a:t>12</a:t>
            </a:fld>
            <a:endParaRPr lang="en-US">
              <a:solidFill>
                <a:schemeClr val="tx1">
                  <a:tint val="75000"/>
                </a:schemeClr>
              </a:solidFill>
            </a:endParaRPr>
          </a:p>
        </p:txBody>
      </p:sp>
      <p:sp>
        <p:nvSpPr>
          <p:cNvPr id="15" name="Text Placeholder 3">
            <a:extLst>
              <a:ext uri="{FF2B5EF4-FFF2-40B4-BE49-F238E27FC236}">
                <a16:creationId xmlns:a16="http://schemas.microsoft.com/office/drawing/2014/main" id="{958ED254-9A9D-8618-6ECC-DF31CEF4A1BE}"/>
              </a:ext>
            </a:extLst>
          </p:cNvPr>
          <p:cNvSpPr txBox="1">
            <a:spLocks/>
          </p:cNvSpPr>
          <p:nvPr/>
        </p:nvSpPr>
        <p:spPr>
          <a:xfrm>
            <a:off x="795450" y="2582823"/>
            <a:ext cx="5271258" cy="332066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700" dirty="0">
              <a:solidFill>
                <a:schemeClr val="bg1"/>
              </a:solidFill>
            </a:endParaRPr>
          </a:p>
          <a:p>
            <a:pPr marL="0" indent="0">
              <a:lnSpc>
                <a:spcPct val="150000"/>
              </a:lnSpc>
              <a:buNone/>
            </a:pPr>
            <a:r>
              <a:rPr lang="en-US" sz="1200" dirty="0">
                <a:latin typeface="Calibri"/>
                <a:ea typeface="Calibri"/>
                <a:cs typeface="Calibri"/>
              </a:rPr>
              <a:t>Massachusetts General Laws Chapter 152, Section 65 (as amended by Chapter 572 of the Acts of 1985), established a Workers Compensation Special Fund and a Workers' Compensation Trust Fund. </a:t>
            </a:r>
          </a:p>
          <a:p>
            <a:pPr marL="0" indent="0">
              <a:lnSpc>
                <a:spcPct val="150000"/>
              </a:lnSpc>
              <a:buNone/>
            </a:pPr>
            <a:r>
              <a:rPr lang="en-US" sz="1200" dirty="0">
                <a:latin typeface="Calibri"/>
                <a:ea typeface="Calibri"/>
                <a:cs typeface="Calibri"/>
              </a:rPr>
              <a:t>The Department of Industrial Accidents is required to collect from each employer, through its insurer, an assessment charge that is sent to the Treasurer of the Commonwealth of Massachusetts.</a:t>
            </a:r>
          </a:p>
          <a:p>
            <a:pPr marL="0" indent="0">
              <a:lnSpc>
                <a:spcPct val="150000"/>
              </a:lnSpc>
              <a:buNone/>
            </a:pPr>
            <a:r>
              <a:rPr lang="en-US" sz="1200" dirty="0">
                <a:latin typeface="Calibri"/>
                <a:ea typeface="Calibri"/>
                <a:cs typeface="Calibri"/>
              </a:rPr>
              <a:t>The Department's Office of Insurance maintains a record of the workers' compensation insurer for every employer in the Commonwealth of Massachusetts.</a:t>
            </a:r>
            <a:endParaRPr lang="en-US" dirty="0"/>
          </a:p>
          <a:p>
            <a:pPr marL="0" indent="0">
              <a:lnSpc>
                <a:spcPct val="150000"/>
              </a:lnSpc>
              <a:buNone/>
            </a:pPr>
            <a:r>
              <a:rPr lang="en-US" sz="1200" dirty="0">
                <a:latin typeface="Calibri"/>
                <a:ea typeface="Calibri"/>
                <a:cs typeface="Calibri"/>
              </a:rPr>
              <a:t>There were no new self-insurance licenses issued in  FY'25 and the number of inquiries to the insurance office for historical information from the insurer register: 1,144.</a:t>
            </a:r>
          </a:p>
          <a:p>
            <a:pPr marL="0" indent="0">
              <a:lnSpc>
                <a:spcPct val="150000"/>
              </a:lnSpc>
              <a:buNone/>
            </a:pPr>
            <a:r>
              <a:rPr lang="en-US" sz="1200">
                <a:latin typeface="Calibri"/>
                <a:ea typeface="Calibri"/>
                <a:cs typeface="Calibri"/>
              </a:rPr>
              <a:t>            -Aalana Feaster, Director | Office of Assessments, Office of Insurance </a:t>
            </a:r>
            <a:endParaRPr lang="en-US" sz="1200" dirty="0">
              <a:latin typeface="Calibri"/>
              <a:ea typeface="Calibri"/>
              <a:cs typeface="Calibri"/>
            </a:endParaRPr>
          </a:p>
          <a:p>
            <a:pPr>
              <a:buNone/>
            </a:pPr>
            <a:endParaRPr lang="en-US" sz="1200" dirty="0"/>
          </a:p>
          <a:p>
            <a:pPr marL="0" indent="0">
              <a:lnSpc>
                <a:spcPct val="150000"/>
              </a:lnSpc>
              <a:buNone/>
            </a:pPr>
            <a:endParaRPr lang="en-US" sz="1600" dirty="0"/>
          </a:p>
        </p:txBody>
      </p:sp>
      <p:graphicFrame>
        <p:nvGraphicFramePr>
          <p:cNvPr id="17" name="Diagram 16">
            <a:extLst>
              <a:ext uri="{FF2B5EF4-FFF2-40B4-BE49-F238E27FC236}">
                <a16:creationId xmlns:a16="http://schemas.microsoft.com/office/drawing/2014/main" id="{68C0A084-BE25-0D46-21C2-98FE697C5AD8}"/>
              </a:ext>
            </a:extLst>
          </p:cNvPr>
          <p:cNvGraphicFramePr/>
          <p:nvPr>
            <p:extLst>
              <p:ext uri="{D42A27DB-BD31-4B8C-83A1-F6EECF244321}">
                <p14:modId xmlns:p14="http://schemas.microsoft.com/office/powerpoint/2010/main" val="1977021408"/>
              </p:ext>
            </p:extLst>
          </p:nvPr>
        </p:nvGraphicFramePr>
        <p:xfrm>
          <a:off x="6385296" y="2385852"/>
          <a:ext cx="4732633" cy="3871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5579942"/>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D85784-8BC1-DEE2-423D-EBB76D906C67}"/>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6BA18E3-A3D1-46E8-91F4-2389166D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9C9CDF-1B93-3815-4FD9-38D0909E7820}"/>
              </a:ext>
            </a:extLst>
          </p:cNvPr>
          <p:cNvSpPr>
            <a:spLocks noGrp="1"/>
          </p:cNvSpPr>
          <p:nvPr>
            <p:ph type="title"/>
          </p:nvPr>
        </p:nvSpPr>
        <p:spPr>
          <a:xfrm>
            <a:off x="654567" y="417168"/>
            <a:ext cx="10066122" cy="1298448"/>
          </a:xfrm>
        </p:spPr>
        <p:txBody>
          <a:bodyPr vert="horz" lIns="91440" tIns="45720" rIns="91440" bIns="45720" rtlCol="0" anchor="b">
            <a:normAutofit/>
          </a:bodyPr>
          <a:lstStyle/>
          <a:p>
            <a:r>
              <a:rPr lang="en-US" sz="2000"/>
              <a:t>OFFICE OF INVESTIGATIONS</a:t>
            </a:r>
            <a:endParaRPr lang="en-US" sz="2000" kern="1200">
              <a:solidFill>
                <a:schemeClr val="tx1"/>
              </a:solidFill>
              <a:latin typeface="+mj-lt"/>
              <a:ea typeface="+mj-ea"/>
              <a:cs typeface="+mj-cs"/>
            </a:endParaRPr>
          </a:p>
        </p:txBody>
      </p:sp>
      <p:sp>
        <p:nvSpPr>
          <p:cNvPr id="23" name="Rectangle 22">
            <a:extLst>
              <a:ext uri="{FF2B5EF4-FFF2-40B4-BE49-F238E27FC236}">
                <a16:creationId xmlns:a16="http://schemas.microsoft.com/office/drawing/2014/main" id="{86AB27D9-2BF4-F514-04D2-2588AA722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6D4BD06-C884-732C-04AA-9ED2DA99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91BD64-6796-DD78-F35A-31D45A9AD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DD1ACDB-B10F-2F39-C02E-722377950F2A}"/>
              </a:ext>
            </a:extLst>
          </p:cNvPr>
          <p:cNvSpPr>
            <a:spLocks noGrp="1"/>
          </p:cNvSpPr>
          <p:nvPr>
            <p:ph type="ftr" sz="quarter" idx="11"/>
          </p:nvPr>
        </p:nvSpPr>
        <p:spPr>
          <a:xfrm>
            <a:off x="4038600" y="649224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FY'25 WCAC Annual Report</a:t>
            </a:r>
          </a:p>
        </p:txBody>
      </p:sp>
      <p:sp>
        <p:nvSpPr>
          <p:cNvPr id="6" name="Slide Number Placeholder 5">
            <a:extLst>
              <a:ext uri="{FF2B5EF4-FFF2-40B4-BE49-F238E27FC236}">
                <a16:creationId xmlns:a16="http://schemas.microsoft.com/office/drawing/2014/main" id="{9BE9F9AD-253B-5DDA-DDEA-6879DA499F20}"/>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330EA680-D336-4FF7-8B7A-9848BB0A1C32}" type="slidenum">
              <a:rPr lang="en-US" smtClean="0">
                <a:solidFill>
                  <a:schemeClr val="tx1">
                    <a:tint val="75000"/>
                  </a:schemeClr>
                </a:solidFill>
              </a:rPr>
              <a:pPr>
                <a:spcAft>
                  <a:spcPts val="600"/>
                </a:spcAft>
              </a:pPr>
              <a:t>13</a:t>
            </a:fld>
            <a:endParaRPr lang="en-US">
              <a:solidFill>
                <a:schemeClr val="tx1">
                  <a:tint val="75000"/>
                </a:schemeClr>
              </a:solidFill>
            </a:endParaRPr>
          </a:p>
        </p:txBody>
      </p:sp>
      <p:sp>
        <p:nvSpPr>
          <p:cNvPr id="51" name="TextBox 50">
            <a:extLst>
              <a:ext uri="{FF2B5EF4-FFF2-40B4-BE49-F238E27FC236}">
                <a16:creationId xmlns:a16="http://schemas.microsoft.com/office/drawing/2014/main" id="{6888F647-9B0B-761E-6BA7-62D2C432A29F}"/>
              </a:ext>
            </a:extLst>
          </p:cNvPr>
          <p:cNvSpPr txBox="1"/>
          <p:nvPr/>
        </p:nvSpPr>
        <p:spPr>
          <a:xfrm>
            <a:off x="576645" y="2768495"/>
            <a:ext cx="526654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ea typeface="Calibri"/>
                <a:cs typeface="Calibri"/>
              </a:rPr>
              <a:t>The Office of Investigations monitors businesses and organizations across the Commonwealth to ensure that all employers in Massachusetts maintain workers' compensation insurance. The investigations unit is granted broad authority to bring all operating businesses into compliance with the law.</a:t>
            </a:r>
          </a:p>
          <a:p>
            <a:endParaRPr lang="en-US" sz="1100">
              <a:latin typeface="Calibri"/>
              <a:ea typeface="Calibri"/>
              <a:cs typeface="Calibri"/>
            </a:endParaRPr>
          </a:p>
          <a:p>
            <a:r>
              <a:rPr lang="en-US" sz="1100">
                <a:latin typeface="Calibri"/>
                <a:ea typeface="Calibri"/>
                <a:cs typeface="Calibri"/>
              </a:rPr>
              <a:t>To fulfill this mission, a team of investigators conduct compliance checks throughout the Commonwealth proactively identifying any business that may be operating without the required workers' compensation coverage. When a business is found in violation, investigators issue a Stop Work Order (SWO), an enforcement action in accordance with state law. Investigators serve as an important educational role taking the time to explain the relevant laws and requirements to employers, helping them achieve compliance quickly, and resolving any outstanding violations. i</a:t>
            </a:r>
            <a:r>
              <a:rPr lang="en-US" sz="1100">
                <a:latin typeface="Calibri"/>
                <a:ea typeface="Calibri"/>
                <a:cs typeface="Times"/>
              </a:rPr>
              <a:t>nvestigators are also responsible for examining claims filed against the Workers’ Compensation Trust Fund by uninsured employees. Working closely with assigned DIA attorneys, investigators gather critical facts, interview witnesses, collect physical evidence, review the roles of all involved parties, and conduct surveillance when necessary. </a:t>
            </a:r>
          </a:p>
          <a:p>
            <a:endParaRPr lang="en-US" sz="1100">
              <a:latin typeface="Calibri"/>
              <a:ea typeface="Calibri"/>
              <a:cs typeface="Times"/>
            </a:endParaRPr>
          </a:p>
          <a:p>
            <a:r>
              <a:rPr lang="en-US" sz="1100">
                <a:latin typeface="Calibri"/>
                <a:ea typeface="Calibri"/>
                <a:cs typeface="Times"/>
              </a:rPr>
              <a:t>                 -Jon Solomon, Director | Office of Investigations</a:t>
            </a:r>
          </a:p>
        </p:txBody>
      </p:sp>
      <p:pic>
        <p:nvPicPr>
          <p:cNvPr id="287" name="Picture 286">
            <a:extLst>
              <a:ext uri="{FF2B5EF4-FFF2-40B4-BE49-F238E27FC236}">
                <a16:creationId xmlns:a16="http://schemas.microsoft.com/office/drawing/2014/main" id="{9915180E-9F41-A51F-B60A-76ADBAA6372F}"/>
              </a:ext>
            </a:extLst>
          </p:cNvPr>
          <p:cNvPicPr>
            <a:picLocks noChangeAspect="1"/>
          </p:cNvPicPr>
          <p:nvPr/>
        </p:nvPicPr>
        <p:blipFill>
          <a:blip r:embed="rId2"/>
          <a:stretch>
            <a:fillRect/>
          </a:stretch>
        </p:blipFill>
        <p:spPr>
          <a:xfrm>
            <a:off x="6554238" y="2781653"/>
            <a:ext cx="3829023" cy="2899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5020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9DDBA-30A0-3A57-CE66-3F5B51A00149}"/>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3315BA5-80F2-51E2-9305-6DA629BEB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D7CD60-51B7-E281-77AD-2FBF3572F218}"/>
              </a:ext>
            </a:extLst>
          </p:cNvPr>
          <p:cNvSpPr>
            <a:spLocks noGrp="1"/>
          </p:cNvSpPr>
          <p:nvPr>
            <p:ph type="title"/>
          </p:nvPr>
        </p:nvSpPr>
        <p:spPr>
          <a:xfrm>
            <a:off x="890424" y="417168"/>
            <a:ext cx="10066122" cy="1298448"/>
          </a:xfrm>
        </p:spPr>
        <p:txBody>
          <a:bodyPr vert="horz" lIns="91440" tIns="45720" rIns="91440" bIns="45720" rtlCol="0" anchor="b">
            <a:normAutofit/>
          </a:bodyPr>
          <a:lstStyle/>
          <a:p>
            <a:r>
              <a:rPr lang="en-US" sz="2000"/>
              <a:t>OFFICE OF SAFETY </a:t>
            </a:r>
            <a:endParaRPr lang="en-US" sz="2000" kern="1200">
              <a:solidFill>
                <a:schemeClr val="tx1"/>
              </a:solidFill>
              <a:latin typeface="+mj-lt"/>
              <a:ea typeface="+mj-ea"/>
              <a:cs typeface="+mj-cs"/>
            </a:endParaRPr>
          </a:p>
        </p:txBody>
      </p:sp>
      <p:sp>
        <p:nvSpPr>
          <p:cNvPr id="23" name="Rectangle 22">
            <a:extLst>
              <a:ext uri="{FF2B5EF4-FFF2-40B4-BE49-F238E27FC236}">
                <a16:creationId xmlns:a16="http://schemas.microsoft.com/office/drawing/2014/main" id="{97325B53-BC1F-32AD-020F-4F3B835D99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7EF464F-D37C-A32A-1133-65C7210D2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EEC4339-9EC5-BC16-BE8F-A796B197C235}"/>
              </a:ext>
            </a:extLst>
          </p:cNvPr>
          <p:cNvSpPr>
            <a:spLocks noGrp="1"/>
          </p:cNvSpPr>
          <p:nvPr>
            <p:ph type="body" sz="half" idx="2"/>
          </p:nvPr>
        </p:nvSpPr>
        <p:spPr>
          <a:xfrm>
            <a:off x="793661" y="2599509"/>
            <a:ext cx="6024360" cy="3639450"/>
          </a:xfrm>
        </p:spPr>
        <p:txBody>
          <a:bodyPr vert="horz" lIns="91440" tIns="45720" rIns="91440" bIns="45720" rtlCol="0" anchor="ctr">
            <a:normAutofit fontScale="70000" lnSpcReduction="20000"/>
          </a:bodyPr>
          <a:lstStyle/>
          <a:p>
            <a:pPr>
              <a:lnSpc>
                <a:spcPct val="150000"/>
              </a:lnSpc>
            </a:pPr>
            <a:r>
              <a:rPr lang="en-US" sz="1400">
                <a:latin typeface="Calibri"/>
                <a:ea typeface="Calibri"/>
                <a:cs typeface="Calibri"/>
              </a:rPr>
              <a:t>The Office of Safety is responsible for promoting safe and healthy working conditions across Massachusetts. Under MGL Chapter 23E Section 3 one off its charged duties is the education and training of employees and employers in the recognition, avoidance and prevention of unsafe or unhealthy working conditions in employment. The Office of Safety administers the Workplace Safety Training Grant Program which funds training and education initiatives aimed at preventing work-related injuries and illnesses. </a:t>
            </a:r>
            <a:endParaRPr lang="en-US" sz="1400">
              <a:latin typeface="Aptos" panose="020B0004020202020204"/>
              <a:ea typeface="Calibri"/>
              <a:cs typeface="Calibri"/>
            </a:endParaRPr>
          </a:p>
          <a:p>
            <a:pPr>
              <a:lnSpc>
                <a:spcPct val="150000"/>
              </a:lnSpc>
            </a:pPr>
            <a:r>
              <a:rPr lang="en-US" sz="1400">
                <a:latin typeface="Calibri"/>
                <a:ea typeface="Calibri"/>
                <a:cs typeface="Calibri"/>
              </a:rPr>
              <a:t>City Fresh Foods, Inc. is an employee-owned company dedicated to making fresh, healthy and culturally relevant meals accessible to all. Each day, they prepare and deliver more than 20,200 meals to students, seniors and food insecure communities across eastern Massachusetts, By sourcing from local farms, City Fresh not only nourishes some of the region’s most vulnerable residents but also strengthens the local food ecosystem.</a:t>
            </a:r>
            <a:endParaRPr lang="en-US" sz="1400"/>
          </a:p>
          <a:p>
            <a:pPr>
              <a:lnSpc>
                <a:spcPct val="150000"/>
              </a:lnSpc>
            </a:pPr>
            <a:r>
              <a:rPr lang="en-US" sz="1400">
                <a:latin typeface="Calibri"/>
                <a:ea typeface="Calibri"/>
                <a:cs typeface="Calibri"/>
              </a:rPr>
              <a:t>Under the tutelage of Stephen St. Laurent, City Fresh, who 200 employees in both English and Spanish in classes that focused on Basic Safety and the Traps we Choose, Kitchen Safety, Burns, Cuts, Slips and Spills, Driver Safety, Ergonomics, Moving, Lifting, Repetitive Motion. Both line and management employees attended.</a:t>
            </a:r>
            <a:endParaRPr lang="en-US" sz="1400"/>
          </a:p>
          <a:p>
            <a:pPr>
              <a:lnSpc>
                <a:spcPct val="150000"/>
              </a:lnSpc>
            </a:pPr>
            <a:r>
              <a:rPr lang="en-US" sz="1400">
                <a:latin typeface="Calibri"/>
                <a:ea typeface="+mn-lt"/>
                <a:cs typeface="+mn-lt"/>
              </a:rPr>
              <a:t>With a budget of $800,000, the Office of Safety provided training in every Workforce Region and in 12 out of 14 counties. County Map on following page.</a:t>
            </a:r>
            <a:endParaRPr lang="en-US" sz="1400">
              <a:latin typeface="Calibri"/>
              <a:ea typeface="Calibri"/>
              <a:cs typeface="Calibri"/>
            </a:endParaRPr>
          </a:p>
          <a:p>
            <a:pPr>
              <a:lnSpc>
                <a:spcPct val="150000"/>
              </a:lnSpc>
            </a:pPr>
            <a:r>
              <a:rPr lang="en-US" sz="1400">
                <a:latin typeface="Calibri"/>
                <a:ea typeface="Calibri"/>
                <a:cs typeface="Calibri"/>
              </a:rPr>
              <a:t>                                                -Maryann Falvey, Director | Office of Safety</a:t>
            </a:r>
          </a:p>
          <a:p>
            <a:pPr indent="-228600">
              <a:buFont typeface="Arial" panose="020B0604020202020204" pitchFamily="34" charset="0"/>
              <a:buChar char="•"/>
            </a:pPr>
            <a:endParaRPr lang="en-US" sz="1400"/>
          </a:p>
        </p:txBody>
      </p:sp>
      <p:sp>
        <p:nvSpPr>
          <p:cNvPr id="27" name="Rectangle 26">
            <a:extLst>
              <a:ext uri="{FF2B5EF4-FFF2-40B4-BE49-F238E27FC236}">
                <a16:creationId xmlns:a16="http://schemas.microsoft.com/office/drawing/2014/main" id="{90AA5587-D073-1A1D-EA60-973718072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DEA589E-55C8-905F-213C-985AF5B75CA3}"/>
              </a:ext>
            </a:extLst>
          </p:cNvPr>
          <p:cNvSpPr>
            <a:spLocks noGrp="1"/>
          </p:cNvSpPr>
          <p:nvPr>
            <p:ph type="ftr" sz="quarter" idx="11"/>
          </p:nvPr>
        </p:nvSpPr>
        <p:spPr>
          <a:xfrm>
            <a:off x="4038600" y="649224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FY'25 WCAC Annual Report</a:t>
            </a:r>
          </a:p>
        </p:txBody>
      </p:sp>
      <p:sp>
        <p:nvSpPr>
          <p:cNvPr id="6" name="Slide Number Placeholder 5">
            <a:extLst>
              <a:ext uri="{FF2B5EF4-FFF2-40B4-BE49-F238E27FC236}">
                <a16:creationId xmlns:a16="http://schemas.microsoft.com/office/drawing/2014/main" id="{7ED0D063-8CCB-8D45-A6DA-447DADF9DF09}"/>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330EA680-D336-4FF7-8B7A-9848BB0A1C32}" type="slidenum">
              <a:rPr lang="en-US" smtClean="0">
                <a:solidFill>
                  <a:schemeClr val="tx1">
                    <a:tint val="75000"/>
                  </a:schemeClr>
                </a:solidFill>
              </a:rPr>
              <a:pPr>
                <a:spcAft>
                  <a:spcPts val="600"/>
                </a:spcAft>
              </a:pPr>
              <a:t>14</a:t>
            </a:fld>
            <a:endParaRPr lang="en-US">
              <a:solidFill>
                <a:schemeClr val="tx1">
                  <a:tint val="75000"/>
                </a:schemeClr>
              </a:solidFill>
            </a:endParaRPr>
          </a:p>
        </p:txBody>
      </p:sp>
      <p:graphicFrame>
        <p:nvGraphicFramePr>
          <p:cNvPr id="7" name="Diagram 6">
            <a:extLst>
              <a:ext uri="{FF2B5EF4-FFF2-40B4-BE49-F238E27FC236}">
                <a16:creationId xmlns:a16="http://schemas.microsoft.com/office/drawing/2014/main" id="{EAC926E7-F315-015D-4C48-E7912AE9254B}"/>
              </a:ext>
            </a:extLst>
          </p:cNvPr>
          <p:cNvGraphicFramePr/>
          <p:nvPr>
            <p:extLst>
              <p:ext uri="{D42A27DB-BD31-4B8C-83A1-F6EECF244321}">
                <p14:modId xmlns:p14="http://schemas.microsoft.com/office/powerpoint/2010/main" val="1735479366"/>
              </p:ext>
            </p:extLst>
          </p:nvPr>
        </p:nvGraphicFramePr>
        <p:xfrm>
          <a:off x="7319041" y="2387814"/>
          <a:ext cx="3637110" cy="3363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5855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4C833FE-9E51-35D9-D840-7BC85BA77E67}"/>
              </a:ext>
            </a:extLst>
          </p:cNvPr>
          <p:cNvSpPr txBox="1">
            <a:spLocks noChangeArrowheads="1"/>
          </p:cNvSpPr>
          <p:nvPr/>
        </p:nvSpPr>
        <p:spPr>
          <a:xfrm>
            <a:off x="730431" y="533399"/>
            <a:ext cx="10101943" cy="875839"/>
          </a:xfrm>
          <a:prstGeom prst="rect">
            <a:avLst/>
          </a:prstGeom>
        </p:spPr>
        <p:txBody>
          <a:bodyPr lIns="91440" tIns="45720" rIns="91440" bIns="45720" anchor="t"/>
          <a:lstStyle>
            <a:lvl1pPr algn="l" rtl="0" eaLnBrk="0" fontAlgn="base" hangingPunct="0">
              <a:spcBef>
                <a:spcPct val="0"/>
              </a:spcBef>
              <a:spcAft>
                <a:spcPct val="0"/>
              </a:spcAft>
              <a:defRPr sz="3200">
                <a:solidFill>
                  <a:schemeClr val="accent2"/>
                </a:solidFill>
                <a:latin typeface="+mj-lt"/>
                <a:ea typeface="ＭＳ Ｐゴシック" pitchFamily="34" charset="-128"/>
                <a:cs typeface="+mj-cs"/>
              </a:defRPr>
            </a:lvl1pPr>
            <a:lvl2pPr algn="l" rtl="0" eaLnBrk="0" fontAlgn="base" hangingPunct="0">
              <a:spcBef>
                <a:spcPct val="0"/>
              </a:spcBef>
              <a:spcAft>
                <a:spcPct val="0"/>
              </a:spcAft>
              <a:defRPr sz="3200">
                <a:solidFill>
                  <a:schemeClr val="accent2"/>
                </a:solidFill>
                <a:latin typeface="Arial" pitchFamily="1" charset="0"/>
                <a:ea typeface="ＭＳ Ｐゴシック" pitchFamily="34" charset="-128"/>
              </a:defRPr>
            </a:lvl2pPr>
            <a:lvl3pPr algn="l" rtl="0" eaLnBrk="0" fontAlgn="base" hangingPunct="0">
              <a:spcBef>
                <a:spcPct val="0"/>
              </a:spcBef>
              <a:spcAft>
                <a:spcPct val="0"/>
              </a:spcAft>
              <a:defRPr sz="3200">
                <a:solidFill>
                  <a:schemeClr val="accent2"/>
                </a:solidFill>
                <a:latin typeface="Arial" pitchFamily="1" charset="0"/>
                <a:ea typeface="ＭＳ Ｐゴシック" pitchFamily="34" charset="-128"/>
              </a:defRPr>
            </a:lvl3pPr>
            <a:lvl4pPr algn="l" rtl="0" eaLnBrk="0" fontAlgn="base" hangingPunct="0">
              <a:spcBef>
                <a:spcPct val="0"/>
              </a:spcBef>
              <a:spcAft>
                <a:spcPct val="0"/>
              </a:spcAft>
              <a:defRPr sz="3200">
                <a:solidFill>
                  <a:schemeClr val="accent2"/>
                </a:solidFill>
                <a:latin typeface="Arial" pitchFamily="1" charset="0"/>
                <a:ea typeface="ＭＳ Ｐゴシック" pitchFamily="34" charset="-128"/>
              </a:defRPr>
            </a:lvl4pPr>
            <a:lvl5pPr algn="l" rtl="0" eaLnBrk="0" fontAlgn="base" hangingPunct="0">
              <a:spcBef>
                <a:spcPct val="0"/>
              </a:spcBef>
              <a:spcAft>
                <a:spcPct val="0"/>
              </a:spcAft>
              <a:defRPr sz="3200">
                <a:solidFill>
                  <a:schemeClr val="accent2"/>
                </a:solidFill>
                <a:latin typeface="Arial" pitchFamily="1" charset="0"/>
                <a:ea typeface="ＭＳ Ｐゴシック" pitchFamily="34" charset="-128"/>
              </a:defRPr>
            </a:lvl5pPr>
            <a:lvl6pPr marL="457200" algn="l" rtl="0" fontAlgn="base">
              <a:spcBef>
                <a:spcPct val="0"/>
              </a:spcBef>
              <a:spcAft>
                <a:spcPct val="0"/>
              </a:spcAft>
              <a:defRPr sz="3200">
                <a:solidFill>
                  <a:schemeClr val="accent2"/>
                </a:solidFill>
                <a:latin typeface="Arial" pitchFamily="1" charset="0"/>
              </a:defRPr>
            </a:lvl6pPr>
            <a:lvl7pPr marL="914400" algn="l" rtl="0" fontAlgn="base">
              <a:spcBef>
                <a:spcPct val="0"/>
              </a:spcBef>
              <a:spcAft>
                <a:spcPct val="0"/>
              </a:spcAft>
              <a:defRPr sz="3200">
                <a:solidFill>
                  <a:schemeClr val="accent2"/>
                </a:solidFill>
                <a:latin typeface="Arial" pitchFamily="1" charset="0"/>
              </a:defRPr>
            </a:lvl7pPr>
            <a:lvl8pPr marL="1371600" algn="l" rtl="0" fontAlgn="base">
              <a:spcBef>
                <a:spcPct val="0"/>
              </a:spcBef>
              <a:spcAft>
                <a:spcPct val="0"/>
              </a:spcAft>
              <a:defRPr sz="3200">
                <a:solidFill>
                  <a:schemeClr val="accent2"/>
                </a:solidFill>
                <a:latin typeface="Arial" pitchFamily="1" charset="0"/>
              </a:defRPr>
            </a:lvl8pPr>
            <a:lvl9pPr marL="1828800" algn="l" rtl="0" fontAlgn="base">
              <a:spcBef>
                <a:spcPct val="0"/>
              </a:spcBef>
              <a:spcAft>
                <a:spcPct val="0"/>
              </a:spcAft>
              <a:defRPr sz="3200">
                <a:solidFill>
                  <a:schemeClr val="accent2"/>
                </a:solidFill>
                <a:latin typeface="Arial" pitchFamily="1" charset="0"/>
              </a:defRPr>
            </a:lvl9pPr>
          </a:lstStyle>
          <a:p>
            <a:pPr eaLnBrk="1" hangingPunct="1"/>
            <a:r>
              <a:rPr lang="en-US" altLang="en-US" sz="2000" kern="0">
                <a:solidFill>
                  <a:schemeClr val="tx1"/>
                </a:solidFill>
                <a:latin typeface="Calibri"/>
                <a:ea typeface="ＭＳ Ｐゴシック"/>
                <a:cs typeface="Calibri"/>
              </a:rPr>
              <a:t> </a:t>
            </a:r>
            <a:r>
              <a:rPr lang="en-US" altLang="en-US" sz="2000" b="1" kern="0">
                <a:solidFill>
                  <a:schemeClr val="tx1"/>
                </a:solidFill>
                <a:latin typeface="Calibri"/>
                <a:ea typeface="ＭＳ Ｐゴシック"/>
                <a:cs typeface="Calibri"/>
              </a:rPr>
              <a:t>                                              DIA FY 2025 </a:t>
            </a:r>
            <a:r>
              <a:rPr lang="en-US" altLang="en-US" sz="1800" b="1" kern="0">
                <a:solidFill>
                  <a:schemeClr val="tx1"/>
                </a:solidFill>
                <a:latin typeface="Calibri"/>
                <a:ea typeface="ＭＳ Ｐゴシック"/>
                <a:cs typeface="Calibri"/>
              </a:rPr>
              <a:t>Workplace Safety Grant Year-End Report</a:t>
            </a:r>
            <a:endParaRPr lang="en-US" altLang="en-US" sz="2400" kern="0">
              <a:solidFill>
                <a:schemeClr val="tx1"/>
              </a:solidFill>
              <a:latin typeface="Calibri" panose="020F0502020204030204" pitchFamily="34" charset="0"/>
              <a:cs typeface="Calibri" panose="020F0502020204030204" pitchFamily="34" charset="0"/>
            </a:endParaRPr>
          </a:p>
          <a:p>
            <a:pPr eaLnBrk="1" hangingPunct="1"/>
            <a:r>
              <a:rPr lang="en-US" altLang="en-US" sz="2400" kern="0">
                <a:solidFill>
                  <a:schemeClr val="tx1"/>
                </a:solidFill>
                <a:latin typeface="Calibri"/>
                <a:ea typeface="ＭＳ Ｐゴシック"/>
                <a:cs typeface="Calibri"/>
              </a:rPr>
              <a:t>                                   		</a:t>
            </a:r>
          </a:p>
        </p:txBody>
      </p:sp>
      <p:sp>
        <p:nvSpPr>
          <p:cNvPr id="5" name="Text Box 3">
            <a:extLst>
              <a:ext uri="{FF2B5EF4-FFF2-40B4-BE49-F238E27FC236}">
                <a16:creationId xmlns:a16="http://schemas.microsoft.com/office/drawing/2014/main" id="{17D3F1C2-4E0E-41BE-E714-CDBA5F0E9DAF}"/>
              </a:ext>
            </a:extLst>
          </p:cNvPr>
          <p:cNvSpPr txBox="1">
            <a:spLocks noChangeArrowheads="1"/>
          </p:cNvSpPr>
          <p:nvPr/>
        </p:nvSpPr>
        <p:spPr bwMode="auto">
          <a:xfrm>
            <a:off x="-357315" y="5705529"/>
            <a:ext cx="2773676" cy="52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010" tIns="40005" rIns="80010" bIns="40005" anchor="t">
            <a:spAutoFit/>
          </a:bodyPr>
          <a:lstStyle>
            <a:lvl1pPr defTabSz="800100" eaLnBrk="0" hangingPunct="0">
              <a:defRPr sz="3200">
                <a:solidFill>
                  <a:schemeClr val="accent2"/>
                </a:solidFill>
                <a:latin typeface="Arial" charset="0"/>
              </a:defRPr>
            </a:lvl1pPr>
            <a:lvl2pPr marL="742950" indent="-285750" defTabSz="800100" eaLnBrk="0" hangingPunct="0">
              <a:defRPr sz="3200">
                <a:solidFill>
                  <a:schemeClr val="accent2"/>
                </a:solidFill>
                <a:latin typeface="Arial" charset="0"/>
              </a:defRPr>
            </a:lvl2pPr>
            <a:lvl3pPr marL="1143000" indent="-228600" defTabSz="800100" eaLnBrk="0" hangingPunct="0">
              <a:defRPr sz="3200">
                <a:solidFill>
                  <a:schemeClr val="accent2"/>
                </a:solidFill>
                <a:latin typeface="Arial" charset="0"/>
              </a:defRPr>
            </a:lvl3pPr>
            <a:lvl4pPr marL="1600200" indent="-228600" defTabSz="800100" eaLnBrk="0" hangingPunct="0">
              <a:defRPr sz="3200">
                <a:solidFill>
                  <a:schemeClr val="accent2"/>
                </a:solidFill>
                <a:latin typeface="Arial" charset="0"/>
              </a:defRPr>
            </a:lvl4pPr>
            <a:lvl5pPr marL="2057400" indent="-228600" defTabSz="800100" eaLnBrk="0" hangingPunct="0">
              <a:defRPr sz="3200">
                <a:solidFill>
                  <a:schemeClr val="accent2"/>
                </a:solidFill>
                <a:latin typeface="Arial" charset="0"/>
              </a:defRPr>
            </a:lvl5pPr>
            <a:lvl6pPr marL="2514600" indent="-228600" defTabSz="800100" eaLnBrk="0" fontAlgn="base" hangingPunct="0">
              <a:spcBef>
                <a:spcPct val="0"/>
              </a:spcBef>
              <a:spcAft>
                <a:spcPct val="0"/>
              </a:spcAft>
              <a:defRPr sz="3200">
                <a:solidFill>
                  <a:schemeClr val="accent2"/>
                </a:solidFill>
                <a:latin typeface="Arial" charset="0"/>
              </a:defRPr>
            </a:lvl6pPr>
            <a:lvl7pPr marL="2971800" indent="-228600" defTabSz="800100" eaLnBrk="0" fontAlgn="base" hangingPunct="0">
              <a:spcBef>
                <a:spcPct val="0"/>
              </a:spcBef>
              <a:spcAft>
                <a:spcPct val="0"/>
              </a:spcAft>
              <a:defRPr sz="3200">
                <a:solidFill>
                  <a:schemeClr val="accent2"/>
                </a:solidFill>
                <a:latin typeface="Arial" charset="0"/>
              </a:defRPr>
            </a:lvl7pPr>
            <a:lvl8pPr marL="3429000" indent="-228600" defTabSz="800100" eaLnBrk="0" fontAlgn="base" hangingPunct="0">
              <a:spcBef>
                <a:spcPct val="0"/>
              </a:spcBef>
              <a:spcAft>
                <a:spcPct val="0"/>
              </a:spcAft>
              <a:defRPr sz="3200">
                <a:solidFill>
                  <a:schemeClr val="accent2"/>
                </a:solidFill>
                <a:latin typeface="Arial" charset="0"/>
              </a:defRPr>
            </a:lvl8pPr>
            <a:lvl9pPr marL="3886200" indent="-228600" defTabSz="800100" eaLnBrk="0" fontAlgn="base" hangingPunct="0">
              <a:spcBef>
                <a:spcPct val="0"/>
              </a:spcBef>
              <a:spcAft>
                <a:spcPct val="0"/>
              </a:spcAft>
              <a:defRPr sz="3200">
                <a:solidFill>
                  <a:schemeClr val="accent2"/>
                </a:solidFill>
                <a:latin typeface="Arial" charset="0"/>
              </a:defRPr>
            </a:lvl9pPr>
          </a:lstStyle>
          <a:p>
            <a:pPr algn="ctr"/>
            <a:r>
              <a:rPr lang="en-US" altLang="en-US" sz="1800">
                <a:solidFill>
                  <a:schemeClr val="tx1"/>
                </a:solidFill>
                <a:latin typeface="Calibri"/>
                <a:ea typeface="Calibri"/>
                <a:cs typeface="Calibri"/>
              </a:rPr>
              <a:t>	</a:t>
            </a:r>
            <a:r>
              <a:rPr lang="en-US" altLang="en-US" sz="1100" b="1">
                <a:solidFill>
                  <a:schemeClr val="tx1"/>
                </a:solidFill>
                <a:latin typeface="Calibri"/>
                <a:ea typeface="Calibri"/>
                <a:cs typeface="Calibri"/>
              </a:rPr>
              <a:t>Grants and Employees </a:t>
            </a:r>
            <a:endParaRPr lang="en-US">
              <a:solidFill>
                <a:schemeClr val="tx1"/>
              </a:solidFill>
            </a:endParaRPr>
          </a:p>
          <a:p>
            <a:pPr algn="ctr"/>
            <a:r>
              <a:rPr lang="en-US" altLang="en-US" sz="1100" b="1">
                <a:solidFill>
                  <a:schemeClr val="tx1"/>
                </a:solidFill>
                <a:latin typeface="Calibri"/>
                <a:ea typeface="Calibri"/>
                <a:cs typeface="Calibri"/>
              </a:rPr>
              <a:t>                       Trained by County</a:t>
            </a:r>
            <a:endParaRPr lang="en-US">
              <a:solidFill>
                <a:schemeClr val="tx1"/>
              </a:solidFill>
            </a:endParaRPr>
          </a:p>
        </p:txBody>
      </p:sp>
      <p:pic>
        <p:nvPicPr>
          <p:cNvPr id="6" name="Picture 5">
            <a:extLst>
              <a:ext uri="{FF2B5EF4-FFF2-40B4-BE49-F238E27FC236}">
                <a16:creationId xmlns:a16="http://schemas.microsoft.com/office/drawing/2014/main" id="{E0AD1E53-0B9E-ED5A-8B5B-5C3C252E1582}"/>
              </a:ext>
            </a:extLst>
          </p:cNvPr>
          <p:cNvPicPr>
            <a:picLocks noChangeAspect="1"/>
          </p:cNvPicPr>
          <p:nvPr/>
        </p:nvPicPr>
        <p:blipFill>
          <a:blip r:embed="rId2"/>
          <a:stretch>
            <a:fillRect/>
          </a:stretch>
        </p:blipFill>
        <p:spPr>
          <a:xfrm>
            <a:off x="2493190" y="2735756"/>
            <a:ext cx="7940382" cy="3771531"/>
          </a:xfrm>
          <a:prstGeom prst="rect">
            <a:avLst/>
          </a:prstGeom>
        </p:spPr>
      </p:pic>
      <p:sp>
        <p:nvSpPr>
          <p:cNvPr id="9" name="TextBox 8">
            <a:extLst>
              <a:ext uri="{FF2B5EF4-FFF2-40B4-BE49-F238E27FC236}">
                <a16:creationId xmlns:a16="http://schemas.microsoft.com/office/drawing/2014/main" id="{2BCF8993-8BCF-866E-A43D-777C6DFDAF49}"/>
              </a:ext>
            </a:extLst>
          </p:cNvPr>
          <p:cNvSpPr txBox="1"/>
          <p:nvPr/>
        </p:nvSpPr>
        <p:spPr>
          <a:xfrm>
            <a:off x="1101453" y="3267051"/>
            <a:ext cx="1312104" cy="461665"/>
          </a:xfrm>
          <a:prstGeom prst="rect">
            <a:avLst/>
          </a:prstGeom>
          <a:noFill/>
        </p:spPr>
        <p:txBody>
          <a:bodyPr wrap="square" lIns="91440" tIns="45720" rIns="91440" bIns="45720" rtlCol="0" anchor="t">
            <a:spAutoFit/>
          </a:bodyPr>
          <a:lstStyle/>
          <a:p>
            <a:r>
              <a:rPr lang="en-US" sz="1200">
                <a:solidFill>
                  <a:schemeClr val="tx2"/>
                </a:solidFill>
                <a:latin typeface="Calibri"/>
                <a:ea typeface="Calibri"/>
                <a:cs typeface="Calibri"/>
              </a:rPr>
              <a:t>4 Grants</a:t>
            </a:r>
          </a:p>
          <a:p>
            <a:r>
              <a:rPr lang="en-US" sz="1200">
                <a:solidFill>
                  <a:schemeClr val="tx2"/>
                </a:solidFill>
                <a:latin typeface="Calibri"/>
                <a:ea typeface="Calibri"/>
                <a:cs typeface="Calibri"/>
              </a:rPr>
              <a:t> 174 EEs  Trained</a:t>
            </a:r>
          </a:p>
        </p:txBody>
      </p:sp>
      <p:sp>
        <p:nvSpPr>
          <p:cNvPr id="10" name="TextBox 9">
            <a:extLst>
              <a:ext uri="{FF2B5EF4-FFF2-40B4-BE49-F238E27FC236}">
                <a16:creationId xmlns:a16="http://schemas.microsoft.com/office/drawing/2014/main" id="{4E1852E3-8696-1ADA-396C-5B89A6CD59E0}"/>
              </a:ext>
            </a:extLst>
          </p:cNvPr>
          <p:cNvSpPr txBox="1"/>
          <p:nvPr/>
        </p:nvSpPr>
        <p:spPr>
          <a:xfrm>
            <a:off x="3778618" y="4978885"/>
            <a:ext cx="1326782" cy="623248"/>
          </a:xfrm>
          <a:prstGeom prst="rect">
            <a:avLst/>
          </a:prstGeom>
          <a:noFill/>
        </p:spPr>
        <p:txBody>
          <a:bodyPr wrap="square" lIns="91440" tIns="45720" rIns="91440" bIns="45720" rtlCol="0" anchor="t">
            <a:spAutoFit/>
          </a:bodyPr>
          <a:lstStyle/>
          <a:p>
            <a:endParaRPr lang="en-US" sz="1050">
              <a:solidFill>
                <a:srgbClr val="FF0000"/>
              </a:solidFill>
              <a:latin typeface="Calibri" panose="020F0502020204030204" pitchFamily="34" charset="0"/>
              <a:cs typeface="Calibri" panose="020F0502020204030204" pitchFamily="34" charset="0"/>
            </a:endParaRPr>
          </a:p>
          <a:p>
            <a:r>
              <a:rPr lang="en-US" sz="1200">
                <a:solidFill>
                  <a:schemeClr val="tx2"/>
                </a:solidFill>
                <a:latin typeface="Calibri"/>
                <a:ea typeface="Calibri"/>
                <a:cs typeface="Calibri"/>
              </a:rPr>
              <a:t>6 Grants</a:t>
            </a:r>
          </a:p>
          <a:p>
            <a:r>
              <a:rPr lang="en-US" sz="1200">
                <a:solidFill>
                  <a:schemeClr val="tx2"/>
                </a:solidFill>
                <a:latin typeface="Calibri"/>
                <a:ea typeface="Calibri"/>
                <a:cs typeface="Calibri"/>
              </a:rPr>
              <a:t> 379  EEs Trained</a:t>
            </a:r>
          </a:p>
        </p:txBody>
      </p:sp>
      <p:sp>
        <p:nvSpPr>
          <p:cNvPr id="11" name="TextBox 10">
            <a:extLst>
              <a:ext uri="{FF2B5EF4-FFF2-40B4-BE49-F238E27FC236}">
                <a16:creationId xmlns:a16="http://schemas.microsoft.com/office/drawing/2014/main" id="{55D65A74-C21E-F5E7-450E-2E1DA9D5B62B}"/>
              </a:ext>
            </a:extLst>
          </p:cNvPr>
          <p:cNvSpPr txBox="1"/>
          <p:nvPr/>
        </p:nvSpPr>
        <p:spPr>
          <a:xfrm>
            <a:off x="2414837" y="2169460"/>
            <a:ext cx="1270209" cy="461665"/>
          </a:xfrm>
          <a:prstGeom prst="rect">
            <a:avLst/>
          </a:prstGeom>
          <a:noFill/>
        </p:spPr>
        <p:txBody>
          <a:bodyPr wrap="square" lIns="91440" tIns="45720" rIns="91440" bIns="45720" rtlCol="0" anchor="t">
            <a:spAutoFit/>
          </a:bodyPr>
          <a:lstStyle/>
          <a:p>
            <a:r>
              <a:rPr lang="en-US" sz="1200">
                <a:solidFill>
                  <a:schemeClr val="tx2"/>
                </a:solidFill>
                <a:latin typeface="Calibri"/>
                <a:ea typeface="Calibri"/>
                <a:cs typeface="Calibri"/>
              </a:rPr>
              <a:t>4 Grants</a:t>
            </a:r>
          </a:p>
          <a:p>
            <a:r>
              <a:rPr lang="en-US" sz="1200">
                <a:solidFill>
                  <a:schemeClr val="tx2"/>
                </a:solidFill>
                <a:latin typeface="Calibri"/>
                <a:ea typeface="Calibri"/>
                <a:cs typeface="Calibri"/>
              </a:rPr>
              <a:t> 176 EEs  Trained</a:t>
            </a:r>
          </a:p>
        </p:txBody>
      </p:sp>
      <p:cxnSp>
        <p:nvCxnSpPr>
          <p:cNvPr id="15" name="Straight Connector 14">
            <a:extLst>
              <a:ext uri="{FF2B5EF4-FFF2-40B4-BE49-F238E27FC236}">
                <a16:creationId xmlns:a16="http://schemas.microsoft.com/office/drawing/2014/main" id="{A4A7876A-0677-CE02-8D2D-CA7137818E26}"/>
              </a:ext>
            </a:extLst>
          </p:cNvPr>
          <p:cNvCxnSpPr>
            <a:cxnSpLocks/>
          </p:cNvCxnSpPr>
          <p:nvPr/>
        </p:nvCxnSpPr>
        <p:spPr bwMode="auto">
          <a:xfrm>
            <a:off x="3424722" y="2578580"/>
            <a:ext cx="994486" cy="117537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64AF95F6-1BE2-9DE2-2B42-A3F71D09531F}"/>
              </a:ext>
            </a:extLst>
          </p:cNvPr>
          <p:cNvSpPr txBox="1"/>
          <p:nvPr/>
        </p:nvSpPr>
        <p:spPr>
          <a:xfrm>
            <a:off x="3761175" y="1883429"/>
            <a:ext cx="1151163" cy="646331"/>
          </a:xfrm>
          <a:prstGeom prst="rect">
            <a:avLst/>
          </a:prstGeom>
          <a:noFill/>
        </p:spPr>
        <p:txBody>
          <a:bodyPr wrap="square" lIns="91440" tIns="45720" rIns="91440" bIns="45720" rtlCol="0" anchor="t">
            <a:spAutoFit/>
          </a:bodyPr>
          <a:lstStyle/>
          <a:p>
            <a:r>
              <a:rPr lang="en-US" sz="1200">
                <a:solidFill>
                  <a:schemeClr val="tx2"/>
                </a:solidFill>
                <a:latin typeface="Calibri"/>
                <a:ea typeface="Calibri"/>
                <a:cs typeface="Calibri"/>
              </a:rPr>
              <a:t>3 Grants</a:t>
            </a:r>
          </a:p>
          <a:p>
            <a:r>
              <a:rPr lang="en-US" sz="1200">
                <a:solidFill>
                  <a:schemeClr val="tx2"/>
                </a:solidFill>
                <a:latin typeface="Calibri"/>
                <a:ea typeface="Calibri"/>
                <a:cs typeface="Calibri"/>
              </a:rPr>
              <a:t> 251 EEs Trained</a:t>
            </a:r>
          </a:p>
        </p:txBody>
      </p:sp>
      <p:sp>
        <p:nvSpPr>
          <p:cNvPr id="17" name="TextBox 16">
            <a:extLst>
              <a:ext uri="{FF2B5EF4-FFF2-40B4-BE49-F238E27FC236}">
                <a16:creationId xmlns:a16="http://schemas.microsoft.com/office/drawing/2014/main" id="{CE9F2DF8-6E2A-0577-A4C8-6D359D02B17F}"/>
              </a:ext>
            </a:extLst>
          </p:cNvPr>
          <p:cNvSpPr txBox="1"/>
          <p:nvPr/>
        </p:nvSpPr>
        <p:spPr>
          <a:xfrm>
            <a:off x="6830054" y="1951787"/>
            <a:ext cx="1277915" cy="430887"/>
          </a:xfrm>
          <a:prstGeom prst="rect">
            <a:avLst/>
          </a:prstGeom>
          <a:noFill/>
        </p:spPr>
        <p:txBody>
          <a:bodyPr wrap="square" lIns="91440" tIns="45720" rIns="91440" bIns="45720" rtlCol="0" anchor="t">
            <a:spAutoFit/>
          </a:bodyPr>
          <a:lstStyle/>
          <a:p>
            <a:r>
              <a:rPr lang="en-US" sz="1100">
                <a:solidFill>
                  <a:schemeClr val="tx2"/>
                </a:solidFill>
                <a:latin typeface="Calibri"/>
                <a:ea typeface="Calibri"/>
                <a:cs typeface="Calibri"/>
              </a:rPr>
              <a:t>26 Grants</a:t>
            </a:r>
          </a:p>
          <a:p>
            <a:r>
              <a:rPr lang="en-US" sz="1100">
                <a:solidFill>
                  <a:schemeClr val="tx2"/>
                </a:solidFill>
                <a:latin typeface="Calibri"/>
                <a:ea typeface="Calibri"/>
                <a:cs typeface="Calibri"/>
              </a:rPr>
              <a:t>  1422 EEs Trained</a:t>
            </a:r>
          </a:p>
        </p:txBody>
      </p:sp>
      <p:sp>
        <p:nvSpPr>
          <p:cNvPr id="18" name="TextBox 17">
            <a:extLst>
              <a:ext uri="{FF2B5EF4-FFF2-40B4-BE49-F238E27FC236}">
                <a16:creationId xmlns:a16="http://schemas.microsoft.com/office/drawing/2014/main" id="{9BF317A3-9EE4-BF52-F946-A44D9823106F}"/>
              </a:ext>
            </a:extLst>
          </p:cNvPr>
          <p:cNvSpPr txBox="1"/>
          <p:nvPr/>
        </p:nvSpPr>
        <p:spPr>
          <a:xfrm>
            <a:off x="8856591" y="2003809"/>
            <a:ext cx="1147483" cy="600164"/>
          </a:xfrm>
          <a:prstGeom prst="rect">
            <a:avLst/>
          </a:prstGeom>
          <a:noFill/>
        </p:spPr>
        <p:txBody>
          <a:bodyPr wrap="square" lIns="91440" tIns="45720" rIns="91440" bIns="45720" rtlCol="0" anchor="t">
            <a:spAutoFit/>
          </a:bodyPr>
          <a:lstStyle/>
          <a:p>
            <a:r>
              <a:rPr lang="en-US" sz="1100">
                <a:solidFill>
                  <a:schemeClr val="tx2"/>
                </a:solidFill>
                <a:latin typeface="Calibri"/>
                <a:ea typeface="Calibri"/>
                <a:cs typeface="Calibri"/>
              </a:rPr>
              <a:t>10 Grants</a:t>
            </a:r>
          </a:p>
          <a:p>
            <a:r>
              <a:rPr lang="en-US" sz="1100">
                <a:solidFill>
                  <a:schemeClr val="tx2"/>
                </a:solidFill>
                <a:latin typeface="Calibri"/>
                <a:ea typeface="Calibri"/>
                <a:cs typeface="Calibri"/>
              </a:rPr>
              <a:t> 703   EEs  Trained</a:t>
            </a:r>
          </a:p>
        </p:txBody>
      </p:sp>
      <p:sp>
        <p:nvSpPr>
          <p:cNvPr id="19" name="TextBox 18">
            <a:extLst>
              <a:ext uri="{FF2B5EF4-FFF2-40B4-BE49-F238E27FC236}">
                <a16:creationId xmlns:a16="http://schemas.microsoft.com/office/drawing/2014/main" id="{15E1B892-7FCB-A5E5-3406-94CA4C2E6EFA}"/>
              </a:ext>
            </a:extLst>
          </p:cNvPr>
          <p:cNvSpPr txBox="1"/>
          <p:nvPr/>
        </p:nvSpPr>
        <p:spPr>
          <a:xfrm>
            <a:off x="9999447" y="2733893"/>
            <a:ext cx="1286442" cy="461665"/>
          </a:xfrm>
          <a:prstGeom prst="rect">
            <a:avLst/>
          </a:prstGeom>
          <a:noFill/>
        </p:spPr>
        <p:txBody>
          <a:bodyPr wrap="square" lIns="91440" tIns="45720" rIns="91440" bIns="45720" rtlCol="0" anchor="t">
            <a:spAutoFit/>
          </a:bodyPr>
          <a:lstStyle/>
          <a:p>
            <a:r>
              <a:rPr lang="en-US" sz="1200">
                <a:solidFill>
                  <a:schemeClr val="tx2"/>
                </a:solidFill>
                <a:latin typeface="Calibri"/>
                <a:ea typeface="Calibri"/>
                <a:cs typeface="Calibri"/>
              </a:rPr>
              <a:t>9 Grants</a:t>
            </a:r>
          </a:p>
          <a:p>
            <a:r>
              <a:rPr lang="en-US" sz="1200">
                <a:solidFill>
                  <a:schemeClr val="tx2"/>
                </a:solidFill>
                <a:latin typeface="Calibri"/>
                <a:ea typeface="Calibri"/>
                <a:cs typeface="Calibri"/>
              </a:rPr>
              <a:t>702   EEs Trained</a:t>
            </a:r>
          </a:p>
        </p:txBody>
      </p:sp>
      <p:sp>
        <p:nvSpPr>
          <p:cNvPr id="21" name="TextBox 20">
            <a:extLst>
              <a:ext uri="{FF2B5EF4-FFF2-40B4-BE49-F238E27FC236}">
                <a16:creationId xmlns:a16="http://schemas.microsoft.com/office/drawing/2014/main" id="{40860D9E-FD2F-5815-0849-03633E3EEF1A}"/>
              </a:ext>
            </a:extLst>
          </p:cNvPr>
          <p:cNvSpPr txBox="1"/>
          <p:nvPr/>
        </p:nvSpPr>
        <p:spPr>
          <a:xfrm>
            <a:off x="9274918" y="4086393"/>
            <a:ext cx="1364929" cy="461665"/>
          </a:xfrm>
          <a:prstGeom prst="rect">
            <a:avLst/>
          </a:prstGeom>
          <a:noFill/>
        </p:spPr>
        <p:txBody>
          <a:bodyPr wrap="square" lIns="91440" tIns="45720" rIns="91440" bIns="45720" rtlCol="0" anchor="t">
            <a:spAutoFit/>
          </a:bodyPr>
          <a:lstStyle/>
          <a:p>
            <a:r>
              <a:rPr lang="en-US" sz="1200">
                <a:solidFill>
                  <a:schemeClr val="tx2"/>
                </a:solidFill>
                <a:latin typeface="Calibri"/>
                <a:ea typeface="Calibri"/>
                <a:cs typeface="Calibri"/>
              </a:rPr>
              <a:t>8  Grants</a:t>
            </a:r>
          </a:p>
          <a:p>
            <a:r>
              <a:rPr lang="en-US" sz="1200">
                <a:solidFill>
                  <a:schemeClr val="tx2"/>
                </a:solidFill>
                <a:latin typeface="Calibri"/>
                <a:ea typeface="Calibri"/>
                <a:cs typeface="Calibri"/>
              </a:rPr>
              <a:t>705  EEs Trained </a:t>
            </a:r>
          </a:p>
        </p:txBody>
      </p:sp>
      <p:sp>
        <p:nvSpPr>
          <p:cNvPr id="22" name="TextBox 21">
            <a:extLst>
              <a:ext uri="{FF2B5EF4-FFF2-40B4-BE49-F238E27FC236}">
                <a16:creationId xmlns:a16="http://schemas.microsoft.com/office/drawing/2014/main" id="{744CD2C1-3D96-5785-F243-BAA5351CD52F}"/>
              </a:ext>
            </a:extLst>
          </p:cNvPr>
          <p:cNvSpPr txBox="1"/>
          <p:nvPr/>
        </p:nvSpPr>
        <p:spPr>
          <a:xfrm>
            <a:off x="6092978" y="4857823"/>
            <a:ext cx="1410203" cy="430887"/>
          </a:xfrm>
          <a:prstGeom prst="rect">
            <a:avLst/>
          </a:prstGeom>
          <a:noFill/>
        </p:spPr>
        <p:txBody>
          <a:bodyPr wrap="square" lIns="91440" tIns="45720" rIns="91440" bIns="45720" rtlCol="0" anchor="t">
            <a:spAutoFit/>
          </a:bodyPr>
          <a:lstStyle/>
          <a:p>
            <a:r>
              <a:rPr lang="en-US" sz="1100">
                <a:solidFill>
                  <a:schemeClr val="tx2"/>
                </a:solidFill>
                <a:latin typeface="Calibri"/>
                <a:ea typeface="Calibri"/>
                <a:cs typeface="Calibri"/>
              </a:rPr>
              <a:t>9 Grants</a:t>
            </a:r>
          </a:p>
          <a:p>
            <a:r>
              <a:rPr lang="en-US" sz="1100">
                <a:solidFill>
                  <a:schemeClr val="tx2"/>
                </a:solidFill>
                <a:latin typeface="Calibri"/>
                <a:ea typeface="Calibri"/>
                <a:cs typeface="Calibri"/>
              </a:rPr>
              <a:t>  285 EEs Trained</a:t>
            </a:r>
          </a:p>
        </p:txBody>
      </p:sp>
      <p:sp>
        <p:nvSpPr>
          <p:cNvPr id="23" name="TextBox 22">
            <a:extLst>
              <a:ext uri="{FF2B5EF4-FFF2-40B4-BE49-F238E27FC236}">
                <a16:creationId xmlns:a16="http://schemas.microsoft.com/office/drawing/2014/main" id="{6168CDB6-B656-E2B6-71C5-6F7937FF1CC5}"/>
              </a:ext>
            </a:extLst>
          </p:cNvPr>
          <p:cNvSpPr txBox="1"/>
          <p:nvPr/>
        </p:nvSpPr>
        <p:spPr>
          <a:xfrm>
            <a:off x="6024045" y="5705826"/>
            <a:ext cx="1448649" cy="461665"/>
          </a:xfrm>
          <a:prstGeom prst="rect">
            <a:avLst/>
          </a:prstGeom>
          <a:noFill/>
        </p:spPr>
        <p:txBody>
          <a:bodyPr wrap="square" lIns="91440" tIns="45720" rIns="91440" bIns="45720" rtlCol="0" anchor="t">
            <a:spAutoFit/>
          </a:bodyPr>
          <a:lstStyle/>
          <a:p>
            <a:r>
              <a:rPr lang="en-US" sz="1200">
                <a:solidFill>
                  <a:schemeClr val="tx2"/>
                </a:solidFill>
                <a:latin typeface="Calibri"/>
                <a:ea typeface="Calibri"/>
                <a:cs typeface="Calibri"/>
              </a:rPr>
              <a:t>13 Grants</a:t>
            </a:r>
          </a:p>
          <a:p>
            <a:r>
              <a:rPr lang="en-US" sz="1200">
                <a:solidFill>
                  <a:schemeClr val="tx2"/>
                </a:solidFill>
                <a:latin typeface="Calibri"/>
                <a:ea typeface="Calibri"/>
                <a:cs typeface="Calibri"/>
              </a:rPr>
              <a:t>429  EE  Trained</a:t>
            </a:r>
          </a:p>
        </p:txBody>
      </p:sp>
      <p:cxnSp>
        <p:nvCxnSpPr>
          <p:cNvPr id="24" name="Straight Connector 23">
            <a:extLst>
              <a:ext uri="{FF2B5EF4-FFF2-40B4-BE49-F238E27FC236}">
                <a16:creationId xmlns:a16="http://schemas.microsoft.com/office/drawing/2014/main" id="{8D5E8F61-48BD-DBD6-1D04-3CF5B9772A08}"/>
              </a:ext>
            </a:extLst>
          </p:cNvPr>
          <p:cNvCxnSpPr>
            <a:cxnSpLocks/>
          </p:cNvCxnSpPr>
          <p:nvPr/>
        </p:nvCxnSpPr>
        <p:spPr bwMode="auto">
          <a:xfrm flipV="1">
            <a:off x="6761737" y="4576720"/>
            <a:ext cx="925989" cy="44048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0284D19B-AB74-BE1F-D7C8-A1272FF8AE2F}"/>
              </a:ext>
            </a:extLst>
          </p:cNvPr>
          <p:cNvCxnSpPr>
            <a:cxnSpLocks/>
          </p:cNvCxnSpPr>
          <p:nvPr/>
        </p:nvCxnSpPr>
        <p:spPr bwMode="auto">
          <a:xfrm flipV="1">
            <a:off x="6776031" y="5439126"/>
            <a:ext cx="639453" cy="47376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E1C26BD7-D455-5B30-3DC3-B98351A5465D}"/>
              </a:ext>
            </a:extLst>
          </p:cNvPr>
          <p:cNvCxnSpPr>
            <a:cxnSpLocks/>
          </p:cNvCxnSpPr>
          <p:nvPr/>
        </p:nvCxnSpPr>
        <p:spPr bwMode="auto">
          <a:xfrm flipV="1">
            <a:off x="8837914" y="4430907"/>
            <a:ext cx="473073" cy="23546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3546B3B7-17DA-B747-E929-AEF9CE450017}"/>
              </a:ext>
            </a:extLst>
          </p:cNvPr>
          <p:cNvCxnSpPr>
            <a:cxnSpLocks/>
          </p:cNvCxnSpPr>
          <p:nvPr/>
        </p:nvCxnSpPr>
        <p:spPr bwMode="auto">
          <a:xfrm flipV="1">
            <a:off x="8474965" y="2479059"/>
            <a:ext cx="756131" cy="57374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A87D5470-1C5F-6A2A-24AA-3FDCD5EC9674}"/>
              </a:ext>
            </a:extLst>
          </p:cNvPr>
          <p:cNvCxnSpPr>
            <a:cxnSpLocks/>
          </p:cNvCxnSpPr>
          <p:nvPr/>
        </p:nvCxnSpPr>
        <p:spPr bwMode="auto">
          <a:xfrm flipH="1" flipV="1">
            <a:off x="7363979" y="2417583"/>
            <a:ext cx="53547" cy="82825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CF759434-7B96-96EC-CAED-1BEC713B8775}"/>
              </a:ext>
            </a:extLst>
          </p:cNvPr>
          <p:cNvCxnSpPr>
            <a:cxnSpLocks/>
          </p:cNvCxnSpPr>
          <p:nvPr/>
        </p:nvCxnSpPr>
        <p:spPr>
          <a:xfrm flipH="1">
            <a:off x="8806485" y="3148065"/>
            <a:ext cx="1642520" cy="706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1AFE055-E1D7-3200-8DDC-85CC3A8BA888}"/>
              </a:ext>
            </a:extLst>
          </p:cNvPr>
          <p:cNvCxnSpPr>
            <a:cxnSpLocks/>
          </p:cNvCxnSpPr>
          <p:nvPr/>
        </p:nvCxnSpPr>
        <p:spPr>
          <a:xfrm>
            <a:off x="2136882" y="3606386"/>
            <a:ext cx="668608" cy="579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CB72B85A-939E-C70A-7A4A-07DB9A1DA262}"/>
              </a:ext>
            </a:extLst>
          </p:cNvPr>
          <p:cNvCxnSpPr>
            <a:cxnSpLocks/>
          </p:cNvCxnSpPr>
          <p:nvPr/>
        </p:nvCxnSpPr>
        <p:spPr bwMode="auto">
          <a:xfrm flipH="1" flipV="1">
            <a:off x="6069408" y="2521181"/>
            <a:ext cx="53547" cy="71645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18F36CC7-3C25-9C37-BB0A-4D6FFBCE4F52}"/>
              </a:ext>
            </a:extLst>
          </p:cNvPr>
          <p:cNvSpPr txBox="1"/>
          <p:nvPr/>
        </p:nvSpPr>
        <p:spPr>
          <a:xfrm>
            <a:off x="5295297" y="2017501"/>
            <a:ext cx="1273900" cy="430887"/>
          </a:xfrm>
          <a:prstGeom prst="rect">
            <a:avLst/>
          </a:prstGeom>
          <a:noFill/>
        </p:spPr>
        <p:txBody>
          <a:bodyPr wrap="square" lIns="91440" tIns="45720" rIns="91440" bIns="45720" rtlCol="0" anchor="t">
            <a:spAutoFit/>
          </a:bodyPr>
          <a:lstStyle/>
          <a:p>
            <a:r>
              <a:rPr lang="en-US" sz="1100">
                <a:solidFill>
                  <a:schemeClr val="tx2"/>
                </a:solidFill>
                <a:latin typeface="Calibri"/>
                <a:ea typeface="Calibri"/>
                <a:cs typeface="Calibri"/>
              </a:rPr>
              <a:t>28  Grants</a:t>
            </a:r>
          </a:p>
          <a:p>
            <a:r>
              <a:rPr lang="en-US" sz="1100">
                <a:solidFill>
                  <a:schemeClr val="tx2"/>
                </a:solidFill>
                <a:latin typeface="Calibri"/>
                <a:ea typeface="Calibri"/>
                <a:cs typeface="Calibri"/>
              </a:rPr>
              <a:t> 1171  EEs  Trained</a:t>
            </a:r>
          </a:p>
        </p:txBody>
      </p:sp>
      <p:cxnSp>
        <p:nvCxnSpPr>
          <p:cNvPr id="25" name="Straight Connector 24">
            <a:extLst>
              <a:ext uri="{FF2B5EF4-FFF2-40B4-BE49-F238E27FC236}">
                <a16:creationId xmlns:a16="http://schemas.microsoft.com/office/drawing/2014/main" id="{2EA75DB4-1026-87A6-7306-26987C1CD276}"/>
              </a:ext>
            </a:extLst>
          </p:cNvPr>
          <p:cNvCxnSpPr>
            <a:cxnSpLocks/>
          </p:cNvCxnSpPr>
          <p:nvPr/>
        </p:nvCxnSpPr>
        <p:spPr bwMode="auto">
          <a:xfrm>
            <a:off x="4304567" y="4650489"/>
            <a:ext cx="0" cy="50917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FC7CFF93-4A4F-A861-C905-2960289C514B}"/>
              </a:ext>
            </a:extLst>
          </p:cNvPr>
          <p:cNvSpPr txBox="1"/>
          <p:nvPr/>
        </p:nvSpPr>
        <p:spPr>
          <a:xfrm>
            <a:off x="10834269" y="4864982"/>
            <a:ext cx="1264322" cy="461665"/>
          </a:xfrm>
          <a:prstGeom prst="rect">
            <a:avLst/>
          </a:prstGeom>
          <a:noFill/>
        </p:spPr>
        <p:txBody>
          <a:bodyPr wrap="square" lIns="91440" tIns="45720" rIns="91440" bIns="45720" rtlCol="0" anchor="t">
            <a:spAutoFit/>
          </a:bodyPr>
          <a:lstStyle/>
          <a:p>
            <a:r>
              <a:rPr lang="en-US" sz="1200">
                <a:solidFill>
                  <a:schemeClr val="tx2"/>
                </a:solidFill>
                <a:latin typeface="Calibri"/>
                <a:ea typeface="Calibri"/>
                <a:cs typeface="Calibri"/>
              </a:rPr>
              <a:t>8 Grants</a:t>
            </a:r>
          </a:p>
          <a:p>
            <a:r>
              <a:rPr lang="en-US" sz="1200">
                <a:solidFill>
                  <a:schemeClr val="tx2"/>
                </a:solidFill>
                <a:latin typeface="Calibri"/>
                <a:ea typeface="Calibri"/>
                <a:cs typeface="Calibri"/>
              </a:rPr>
              <a:t>260  EEs Trained</a:t>
            </a:r>
          </a:p>
        </p:txBody>
      </p:sp>
      <p:cxnSp>
        <p:nvCxnSpPr>
          <p:cNvPr id="49" name="Straight Connector 48">
            <a:extLst>
              <a:ext uri="{FF2B5EF4-FFF2-40B4-BE49-F238E27FC236}">
                <a16:creationId xmlns:a16="http://schemas.microsoft.com/office/drawing/2014/main" id="{094EF0AE-E211-A05C-9951-D18616109F16}"/>
              </a:ext>
            </a:extLst>
          </p:cNvPr>
          <p:cNvCxnSpPr>
            <a:cxnSpLocks/>
          </p:cNvCxnSpPr>
          <p:nvPr/>
        </p:nvCxnSpPr>
        <p:spPr bwMode="auto">
          <a:xfrm>
            <a:off x="10433153" y="5131765"/>
            <a:ext cx="39968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A72A56D3-195E-122B-3F9D-B7811BA76AB9}"/>
              </a:ext>
            </a:extLst>
          </p:cNvPr>
          <p:cNvCxnSpPr>
            <a:cxnSpLocks/>
          </p:cNvCxnSpPr>
          <p:nvPr/>
        </p:nvCxnSpPr>
        <p:spPr bwMode="auto">
          <a:xfrm flipH="1" flipV="1">
            <a:off x="4484493" y="2419603"/>
            <a:ext cx="53547" cy="82825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3094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8C353A-A3EC-45A0-13C3-A429A453C92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0DC78C3-DBB7-72B6-912B-FDF1A2821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26F9F57-3DD2-397C-E270-29EB546B0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1FD004-9251-B6DC-DF92-1907CD073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4A41EA0-2D47-D413-C15A-B08C4ED2C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F485509-2E1F-95B2-2B60-4DDF5FE0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1F60F26-98F9-B55B-7184-1ECF6A477F97}"/>
              </a:ext>
            </a:extLst>
          </p:cNvPr>
          <p:cNvSpPr>
            <a:spLocks noGrp="1"/>
          </p:cNvSpPr>
          <p:nvPr>
            <p:ph type="title"/>
          </p:nvPr>
        </p:nvSpPr>
        <p:spPr>
          <a:xfrm>
            <a:off x="667738" y="2813288"/>
            <a:ext cx="3162436" cy="3071906"/>
          </a:xfrm>
        </p:spPr>
        <p:txBody>
          <a:bodyPr vert="horz" lIns="91440" tIns="45720" rIns="91440" bIns="45720" rtlCol="0" anchor="t">
            <a:normAutofit/>
          </a:bodyPr>
          <a:lstStyle/>
          <a:p>
            <a:br>
              <a:rPr lang="en-US"/>
            </a:br>
            <a:r>
              <a:rPr lang="en-US" sz="2000">
                <a:solidFill>
                  <a:srgbClr val="FFFFFF"/>
                </a:solidFill>
              </a:rPr>
              <a:t>NATIONAL SAFETY COUNCIL</a:t>
            </a:r>
            <a:endParaRPr lang="en-US" sz="2000" kern="1200">
              <a:solidFill>
                <a:srgbClr val="FFFFFF"/>
              </a:solidFill>
              <a:latin typeface="+mj-lt"/>
            </a:endParaRPr>
          </a:p>
        </p:txBody>
      </p:sp>
      <p:sp>
        <p:nvSpPr>
          <p:cNvPr id="5" name="Footer Placeholder 4">
            <a:extLst>
              <a:ext uri="{FF2B5EF4-FFF2-40B4-BE49-F238E27FC236}">
                <a16:creationId xmlns:a16="http://schemas.microsoft.com/office/drawing/2014/main" id="{1D7541CC-D451-CC1C-E698-3B6F3F72618E}"/>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FY'25 WCAC Annual Report</a:t>
            </a:r>
          </a:p>
        </p:txBody>
      </p:sp>
      <p:sp>
        <p:nvSpPr>
          <p:cNvPr id="6" name="Slide Number Placeholder 5">
            <a:extLst>
              <a:ext uri="{FF2B5EF4-FFF2-40B4-BE49-F238E27FC236}">
                <a16:creationId xmlns:a16="http://schemas.microsoft.com/office/drawing/2014/main" id="{EEC56016-A277-E819-14DA-CD13893E2F69}"/>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330EA680-D336-4FF7-8B7A-9848BB0A1C32}" type="slidenum">
              <a:rPr lang="en-US" sz="1100">
                <a:solidFill>
                  <a:schemeClr val="tx1">
                    <a:lumMod val="50000"/>
                    <a:lumOff val="50000"/>
                  </a:schemeClr>
                </a:solidFill>
              </a:rPr>
              <a:pPr>
                <a:spcAft>
                  <a:spcPts val="600"/>
                </a:spcAft>
              </a:pPr>
              <a:t>16</a:t>
            </a:fld>
            <a:endParaRPr lang="en-US" sz="1100">
              <a:solidFill>
                <a:schemeClr val="tx1">
                  <a:lumMod val="50000"/>
                  <a:lumOff val="50000"/>
                </a:schemeClr>
              </a:solidFill>
            </a:endParaRPr>
          </a:p>
        </p:txBody>
      </p:sp>
      <p:sp>
        <p:nvSpPr>
          <p:cNvPr id="9" name="Text Placeholder 3">
            <a:extLst>
              <a:ext uri="{FF2B5EF4-FFF2-40B4-BE49-F238E27FC236}">
                <a16:creationId xmlns:a16="http://schemas.microsoft.com/office/drawing/2014/main" id="{3F62F358-CD98-32F1-02E7-E104EE727E88}"/>
              </a:ext>
            </a:extLst>
          </p:cNvPr>
          <p:cNvSpPr txBox="1">
            <a:spLocks/>
          </p:cNvSpPr>
          <p:nvPr/>
        </p:nvSpPr>
        <p:spPr>
          <a:xfrm>
            <a:off x="4440083" y="4878289"/>
            <a:ext cx="6334547" cy="24137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a:solidFill>
                <a:srgbClr val="000000"/>
              </a:solidFill>
              <a:latin typeface="Calibri"/>
              <a:ea typeface="Calibri"/>
              <a:cs typeface="Calibri"/>
            </a:endParaRPr>
          </a:p>
          <a:p>
            <a:pPr marL="0" indent="0">
              <a:buNone/>
            </a:pPr>
            <a:r>
              <a:rPr lang="en-US" sz="1100">
                <a:latin typeface="Calibri"/>
                <a:ea typeface="Calibri"/>
                <a:cs typeface="Calibri"/>
              </a:rPr>
              <a:t>Source: Work Injury Costs - Injury Facts</a:t>
            </a:r>
          </a:p>
          <a:p>
            <a:pPr marL="0" indent="0">
              <a:buNone/>
            </a:pPr>
            <a:r>
              <a:rPr lang="en-US" sz="1100">
                <a:latin typeface="Calibri"/>
                <a:ea typeface="Calibri"/>
                <a:cs typeface="Calibri"/>
                <a:hlinkClick r:id="rId2">
                  <a:extLst>
                    <a:ext uri="{A12FA001-AC4F-418D-AE19-62706E023703}">
                      <ahyp:hlinkClr xmlns:ahyp="http://schemas.microsoft.com/office/drawing/2018/hyperlinkcolor" val="tx"/>
                    </a:ext>
                  </a:extLst>
                </a:hlinkClick>
              </a:rPr>
              <a:t>https://injuryfacts.nsc.org/work/costs/work-injury-costs/</a:t>
            </a:r>
            <a:endParaRPr lang="en-US" sz="1100">
              <a:latin typeface="Calibri"/>
              <a:ea typeface="Calibri"/>
              <a:cs typeface="Calibri"/>
            </a:endParaRPr>
          </a:p>
          <a:p>
            <a:pPr marL="0" indent="0">
              <a:buNone/>
            </a:pPr>
            <a:r>
              <a:rPr lang="en-US" sz="1100">
                <a:latin typeface="Calibri"/>
                <a:ea typeface="Calibri"/>
                <a:cs typeface="Calibri"/>
              </a:rPr>
              <a:t>Source: Real Cost Workplace Injuries </a:t>
            </a:r>
          </a:p>
          <a:p>
            <a:pPr marL="0" indent="0">
              <a:buNone/>
            </a:pPr>
            <a:r>
              <a:rPr lang="en-US" sz="1100">
                <a:latin typeface="Calibri"/>
                <a:ea typeface="Calibri"/>
                <a:cs typeface="Calibri"/>
                <a:hlinkClick r:id="rId3"/>
              </a:rPr>
              <a:t>https://www.boston25news.com/news/real-cost-workplace-injuries/BXOBIOLN2NODTCFEQDZPHGJG6M/</a:t>
            </a:r>
            <a:endParaRPr lang="en-US" sz="1100">
              <a:latin typeface="Calibri"/>
              <a:ea typeface="Calibri"/>
              <a:cs typeface="Calibri"/>
            </a:endParaRPr>
          </a:p>
          <a:p>
            <a:pPr marL="0" indent="0">
              <a:buNone/>
            </a:pPr>
            <a:endParaRPr lang="en-US" sz="1400"/>
          </a:p>
          <a:p>
            <a:endParaRPr lang="en-US" sz="1050"/>
          </a:p>
        </p:txBody>
      </p:sp>
      <p:graphicFrame>
        <p:nvGraphicFramePr>
          <p:cNvPr id="11" name="Diagram 10">
            <a:extLst>
              <a:ext uri="{FF2B5EF4-FFF2-40B4-BE49-F238E27FC236}">
                <a16:creationId xmlns:a16="http://schemas.microsoft.com/office/drawing/2014/main" id="{C003C834-2C3D-01D2-1F19-40B45E78F757}"/>
              </a:ext>
            </a:extLst>
          </p:cNvPr>
          <p:cNvGraphicFramePr/>
          <p:nvPr>
            <p:extLst>
              <p:ext uri="{D42A27DB-BD31-4B8C-83A1-F6EECF244321}">
                <p14:modId xmlns:p14="http://schemas.microsoft.com/office/powerpoint/2010/main" val="3995602750"/>
              </p:ext>
            </p:extLst>
          </p:nvPr>
        </p:nvGraphicFramePr>
        <p:xfrm>
          <a:off x="8991384" y="1745452"/>
          <a:ext cx="2712806" cy="2135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Text Placeholder 3">
            <a:extLst>
              <a:ext uri="{FF2B5EF4-FFF2-40B4-BE49-F238E27FC236}">
                <a16:creationId xmlns:a16="http://schemas.microsoft.com/office/drawing/2014/main" id="{57EA6D99-9AFA-311F-79AC-A541265B825E}"/>
              </a:ext>
            </a:extLst>
          </p:cNvPr>
          <p:cNvSpPr>
            <a:spLocks noGrp="1"/>
          </p:cNvSpPr>
          <p:nvPr/>
        </p:nvSpPr>
        <p:spPr>
          <a:xfrm>
            <a:off x="4286283" y="1623130"/>
            <a:ext cx="4276155" cy="301017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a:latin typeface="Calibri"/>
                <a:ea typeface="Calibri"/>
                <a:cs typeface="Calibri"/>
              </a:rPr>
              <a:t>The National Safety Council (NSC) is a nonprofit organization dedicated to promoting health and safety in workplaces across the United States. Each year, the NSC publishes reports that analyze economic and human costs of workplace injuries and illnesses , providing valuable insights for employers, policymakers, and safety professionals. </a:t>
            </a:r>
            <a:endParaRPr lang="en-US"/>
          </a:p>
          <a:p>
            <a:pPr indent="-228600">
              <a:buFont typeface="Arial" panose="020B0604020202020204" pitchFamily="34" charset="0"/>
              <a:buChar char="•"/>
            </a:pPr>
            <a:r>
              <a:rPr lang="en-US" sz="1200">
                <a:latin typeface="Calibri"/>
                <a:ea typeface="Calibri"/>
                <a:cs typeface="Calibri"/>
              </a:rPr>
              <a:t>According to the most recent report, the total cost of work-related injuries in the United States exceeded $175 billion in 2023, these costs put a serious strain on small businesses.</a:t>
            </a:r>
          </a:p>
          <a:p>
            <a:pPr indent="-228600">
              <a:buFont typeface="Arial" panose="020B0604020202020204" pitchFamily="34" charset="0"/>
              <a:buChar char="•"/>
            </a:pPr>
            <a:r>
              <a:rPr lang="en-US" sz="1200">
                <a:latin typeface="Calibri"/>
                <a:ea typeface="Calibri"/>
                <a:cs typeface="Calibri"/>
              </a:rPr>
              <a:t>The report underscores the importance of proactive safety programs and continuous employee training. By investing in prevention strategies, organizations can not only protect their workers but also reduce financial losses and improve productivity.</a:t>
            </a:r>
          </a:p>
        </p:txBody>
      </p:sp>
    </p:spTree>
    <p:extLst>
      <p:ext uri="{BB962C8B-B14F-4D97-AF65-F5344CB8AC3E}">
        <p14:creationId xmlns:p14="http://schemas.microsoft.com/office/powerpoint/2010/main" val="4139659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8E060A-6C68-AA0F-3D7A-6C0E7E1F0B19}"/>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D675B88-0706-DCEB-E9D3-553E11C2B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70DAD7-9D52-C62A-B99D-86E58A6C5320}"/>
              </a:ext>
            </a:extLst>
          </p:cNvPr>
          <p:cNvSpPr>
            <a:spLocks noGrp="1"/>
          </p:cNvSpPr>
          <p:nvPr>
            <p:ph type="title"/>
          </p:nvPr>
        </p:nvSpPr>
        <p:spPr>
          <a:xfrm>
            <a:off x="486404" y="417656"/>
            <a:ext cx="10066122" cy="1298448"/>
          </a:xfrm>
        </p:spPr>
        <p:txBody>
          <a:bodyPr vert="horz" lIns="91440" tIns="45720" rIns="91440" bIns="45720" rtlCol="0" anchor="b">
            <a:normAutofit/>
          </a:bodyPr>
          <a:lstStyle/>
          <a:p>
            <a:r>
              <a:rPr lang="en-US" sz="2000"/>
              <a:t>WORKERS' COMPENSATION TRUST FUND</a:t>
            </a:r>
            <a:endParaRPr lang="en-US" sz="2000" kern="1200">
              <a:solidFill>
                <a:schemeClr val="tx1"/>
              </a:solidFill>
              <a:latin typeface="+mj-lt"/>
              <a:ea typeface="+mj-ea"/>
              <a:cs typeface="+mj-cs"/>
            </a:endParaRPr>
          </a:p>
        </p:txBody>
      </p:sp>
      <p:sp>
        <p:nvSpPr>
          <p:cNvPr id="23" name="Rectangle 22">
            <a:extLst>
              <a:ext uri="{FF2B5EF4-FFF2-40B4-BE49-F238E27FC236}">
                <a16:creationId xmlns:a16="http://schemas.microsoft.com/office/drawing/2014/main" id="{C25B08F1-2C08-F5B8-1E44-BE2B7D53E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0D5CE1D-9FCD-5944-E39C-80B4312A4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3C8D786-3FC8-7F74-BE87-95B1C6ED7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E13E9658-0B10-ADB2-4BCF-BE78F9BA732A}"/>
              </a:ext>
            </a:extLst>
          </p:cNvPr>
          <p:cNvSpPr>
            <a:spLocks noGrp="1"/>
          </p:cNvSpPr>
          <p:nvPr>
            <p:ph type="ftr" sz="quarter" idx="11"/>
          </p:nvPr>
        </p:nvSpPr>
        <p:spPr>
          <a:xfrm>
            <a:off x="4038600" y="649224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FY'25 WCAC Annual Report</a:t>
            </a:r>
          </a:p>
        </p:txBody>
      </p:sp>
      <p:sp>
        <p:nvSpPr>
          <p:cNvPr id="6" name="Slide Number Placeholder 5">
            <a:extLst>
              <a:ext uri="{FF2B5EF4-FFF2-40B4-BE49-F238E27FC236}">
                <a16:creationId xmlns:a16="http://schemas.microsoft.com/office/drawing/2014/main" id="{585311E3-F3B0-B5F1-F085-09E200DEFA4B}"/>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330EA680-D336-4FF7-8B7A-9848BB0A1C32}" type="slidenum">
              <a:rPr lang="en-US" smtClean="0">
                <a:solidFill>
                  <a:schemeClr val="tx1">
                    <a:tint val="75000"/>
                  </a:schemeClr>
                </a:solidFill>
              </a:rPr>
              <a:pPr>
                <a:spcAft>
                  <a:spcPts val="600"/>
                </a:spcAft>
              </a:pPr>
              <a:t>17</a:t>
            </a:fld>
            <a:endParaRPr lang="en-US">
              <a:solidFill>
                <a:schemeClr val="tx1">
                  <a:tint val="75000"/>
                </a:schemeClr>
              </a:solidFill>
            </a:endParaRPr>
          </a:p>
        </p:txBody>
      </p:sp>
      <p:pic>
        <p:nvPicPr>
          <p:cNvPr id="29" name="Picture 28">
            <a:extLst>
              <a:ext uri="{FF2B5EF4-FFF2-40B4-BE49-F238E27FC236}">
                <a16:creationId xmlns:a16="http://schemas.microsoft.com/office/drawing/2014/main" id="{74E8CDD5-808E-0588-AAF5-BE98740D1C0A}"/>
              </a:ext>
            </a:extLst>
          </p:cNvPr>
          <p:cNvPicPr>
            <a:picLocks noChangeAspect="1"/>
          </p:cNvPicPr>
          <p:nvPr/>
        </p:nvPicPr>
        <p:blipFill>
          <a:blip r:embed="rId3"/>
          <a:stretch>
            <a:fillRect/>
          </a:stretch>
        </p:blipFill>
        <p:spPr>
          <a:xfrm>
            <a:off x="6596381" y="2530542"/>
            <a:ext cx="4253803" cy="316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984A77E-F772-20F6-F025-09AF1A9093C4}"/>
              </a:ext>
            </a:extLst>
          </p:cNvPr>
          <p:cNvSpPr txBox="1"/>
          <p:nvPr/>
        </p:nvSpPr>
        <p:spPr>
          <a:xfrm>
            <a:off x="276809" y="2774421"/>
            <a:ext cx="6141618"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50"/>
              </a:lnSpc>
            </a:pPr>
            <a:r>
              <a:rPr lang="en-US" sz="1200" b="0" i="0" u="none" strike="noStrike" baseline="0" dirty="0">
                <a:solidFill>
                  <a:srgbClr val="000000"/>
                </a:solidFill>
                <a:latin typeface="Calibri"/>
                <a:ea typeface="Arial"/>
                <a:cs typeface="Arial"/>
              </a:rPr>
              <a:t>The Workers' Compensation Trust Fund (WCTF)</a:t>
            </a:r>
            <a:r>
              <a:rPr lang="en-US" sz="1200" dirty="0">
                <a:solidFill>
                  <a:srgbClr val="000000"/>
                </a:solidFill>
                <a:latin typeface="Calibri"/>
                <a:ea typeface="Arial"/>
                <a:cs typeface="Arial"/>
              </a:rPr>
              <a:t> </a:t>
            </a:r>
            <a:r>
              <a:rPr lang="en-US" sz="1200" b="0" i="0" u="none" strike="noStrike" baseline="0" dirty="0">
                <a:solidFill>
                  <a:srgbClr val="000000"/>
                </a:solidFill>
                <a:latin typeface="Calibri"/>
                <a:ea typeface="Arial"/>
                <a:cs typeface="Arial"/>
              </a:rPr>
              <a:t>was created under M.G.L. c. 152, § 65 and is a state treasury trust fund managed by the Department of Industrial Accidents (DIA) to cover certain workers’ compensation obligations. The governing regulation: 452 CMR 3.00 sets out scope/authority for the WCTF. The WCTF is funded </a:t>
            </a:r>
            <a:r>
              <a:rPr lang="en-US" sz="1200" dirty="0">
                <a:solidFill>
                  <a:srgbClr val="000000"/>
                </a:solidFill>
                <a:latin typeface="Calibri"/>
                <a:ea typeface="Arial"/>
                <a:cs typeface="Arial"/>
              </a:rPr>
              <a:t>by assessment on</a:t>
            </a:r>
            <a:r>
              <a:rPr lang="en-US" sz="1200" b="0" i="0" u="none" strike="noStrike" baseline="0" dirty="0">
                <a:solidFill>
                  <a:srgbClr val="000000"/>
                </a:solidFill>
                <a:latin typeface="Calibri"/>
                <a:ea typeface="Arial"/>
                <a:cs typeface="Arial"/>
              </a:rPr>
              <a:t> insured employers</a:t>
            </a:r>
            <a:r>
              <a:rPr lang="en-US" sz="1200" dirty="0">
                <a:solidFill>
                  <a:srgbClr val="000000"/>
                </a:solidFill>
                <a:latin typeface="Calibri"/>
                <a:ea typeface="Arial"/>
                <a:cs typeface="Arial"/>
              </a:rPr>
              <a:t>, and is not subject to appropriation.</a:t>
            </a:r>
            <a:r>
              <a:rPr lang="en-US" sz="1200" b="0" i="0" u="none" strike="noStrike" baseline="0" dirty="0">
                <a:solidFill>
                  <a:srgbClr val="000000"/>
                </a:solidFill>
                <a:latin typeface="Calibri"/>
                <a:ea typeface="Arial"/>
                <a:cs typeface="Arial"/>
              </a:rPr>
              <a:t> Insurance companies bill and collect these assessments from employers, then transmit them to the fund. The WCTF becomes involved in two scenarios:</a:t>
            </a:r>
            <a:r>
              <a:rPr lang="en-US" sz="1200" b="0" i="0" dirty="0">
                <a:solidFill>
                  <a:srgbClr val="000000"/>
                </a:solidFill>
                <a:latin typeface="Calibri"/>
                <a:ea typeface="Arial"/>
                <a:cs typeface="Arial"/>
              </a:rPr>
              <a:t>​</a:t>
            </a:r>
          </a:p>
          <a:p>
            <a:pPr marL="171450" indent="-171450">
              <a:lnSpc>
                <a:spcPts val="1950"/>
              </a:lnSpc>
              <a:buFont typeface="Calibri"/>
              <a:buChar char="-"/>
            </a:pPr>
            <a:r>
              <a:rPr lang="en-US" sz="1200" b="1" i="0" u="none" strike="noStrike" baseline="0" dirty="0">
                <a:solidFill>
                  <a:srgbClr val="000000"/>
                </a:solidFill>
                <a:latin typeface="Calibri"/>
                <a:ea typeface="Arial"/>
                <a:cs typeface="Arial"/>
              </a:rPr>
              <a:t>Uninsured employers</a:t>
            </a:r>
            <a:r>
              <a:rPr lang="en-US" sz="1200" b="0" i="0" u="none" strike="noStrike" baseline="0" dirty="0">
                <a:solidFill>
                  <a:srgbClr val="000000"/>
                </a:solidFill>
                <a:latin typeface="Calibri"/>
                <a:ea typeface="Arial"/>
                <a:cs typeface="Arial"/>
              </a:rPr>
              <a:t>: If an injured worker’s employer did </a:t>
            </a:r>
            <a:r>
              <a:rPr lang="en-US" sz="1200" b="0" i="1" u="none" strike="noStrike" baseline="0" dirty="0">
                <a:solidFill>
                  <a:srgbClr val="000000"/>
                </a:solidFill>
                <a:latin typeface="Calibri"/>
                <a:ea typeface="Arial"/>
                <a:cs typeface="Arial"/>
              </a:rPr>
              <a:t>not</a:t>
            </a:r>
            <a:r>
              <a:rPr lang="en-US" sz="1200" b="0" i="0" u="none" strike="noStrike" baseline="0" dirty="0">
                <a:solidFill>
                  <a:srgbClr val="000000"/>
                </a:solidFill>
                <a:latin typeface="Calibri"/>
                <a:ea typeface="Arial"/>
                <a:cs typeface="Arial"/>
              </a:rPr>
              <a:t> have </a:t>
            </a:r>
            <a:r>
              <a:rPr lang="en-US" sz="1200" dirty="0">
                <a:solidFill>
                  <a:srgbClr val="000000"/>
                </a:solidFill>
                <a:latin typeface="Calibri"/>
                <a:ea typeface="Arial"/>
                <a:cs typeface="Arial"/>
              </a:rPr>
              <a:t>workers’ compensation</a:t>
            </a:r>
            <a:r>
              <a:rPr lang="en-US" sz="1200" b="0" i="0" u="none" strike="noStrike" baseline="0" dirty="0">
                <a:solidFill>
                  <a:srgbClr val="000000"/>
                </a:solidFill>
                <a:latin typeface="Calibri"/>
                <a:ea typeface="Arial"/>
                <a:cs typeface="Arial"/>
              </a:rPr>
              <a:t> insurance (as required under the law), then a claim may be made to the WCTF. </a:t>
            </a:r>
            <a:endParaRPr lang="en-US" dirty="0">
              <a:solidFill>
                <a:srgbClr val="000000"/>
              </a:solidFill>
              <a:latin typeface="Calibri"/>
              <a:ea typeface="Arial"/>
              <a:cs typeface="Arial"/>
            </a:endParaRPr>
          </a:p>
          <a:p>
            <a:pPr marL="171450" indent="-171450">
              <a:lnSpc>
                <a:spcPts val="1950"/>
              </a:lnSpc>
              <a:buFont typeface="Calibri"/>
              <a:buChar char="-"/>
            </a:pPr>
            <a:r>
              <a:rPr lang="en-US" sz="1200" b="1" i="0" u="none" strike="noStrike" baseline="0" dirty="0">
                <a:solidFill>
                  <a:srgbClr val="000000"/>
                </a:solidFill>
                <a:latin typeface="Calibri"/>
                <a:ea typeface="Arial"/>
                <a:cs typeface="Arial"/>
              </a:rPr>
              <a:t>Reimbursements to insurers</a:t>
            </a:r>
            <a:r>
              <a:rPr lang="en-US" sz="1200" b="0" i="0" u="none" strike="noStrike" baseline="0" dirty="0">
                <a:solidFill>
                  <a:srgbClr val="000000"/>
                </a:solidFill>
                <a:latin typeface="Calibri"/>
                <a:ea typeface="Arial"/>
                <a:cs typeface="Arial"/>
              </a:rPr>
              <a:t>: Under certain sections of the law (Sections 26, 34B, 35C, 37, </a:t>
            </a:r>
            <a:r>
              <a:rPr lang="en-US" sz="1200" dirty="0">
                <a:solidFill>
                  <a:srgbClr val="000000"/>
                </a:solidFill>
                <a:latin typeface="Calibri"/>
                <a:ea typeface="Arial"/>
                <a:cs typeface="Arial"/>
              </a:rPr>
              <a:t>37A of</a:t>
            </a:r>
            <a:r>
              <a:rPr lang="en-US" sz="1200" b="0" i="0" u="none" strike="noStrike" baseline="0" dirty="0">
                <a:solidFill>
                  <a:srgbClr val="000000"/>
                </a:solidFill>
                <a:latin typeface="Calibri"/>
                <a:ea typeface="Arial"/>
                <a:cs typeface="Arial"/>
              </a:rPr>
              <a:t> c. 152) insurers or self-insurers who paid out benefits may be reimbursed by the WCTF. </a:t>
            </a:r>
            <a:r>
              <a:rPr lang="en-US" sz="1200" b="0" i="0" dirty="0">
                <a:solidFill>
                  <a:srgbClr val="000000"/>
                </a:solidFill>
                <a:latin typeface="Calibri"/>
                <a:ea typeface="Arial"/>
                <a:cs typeface="Arial"/>
              </a:rPr>
              <a:t>​</a:t>
            </a:r>
            <a:endParaRPr lang="en-US" b="0" i="0" dirty="0">
              <a:solidFill>
                <a:srgbClr val="000000"/>
              </a:solidFill>
              <a:latin typeface="Aptos" panose="020B0004020202020204"/>
              <a:ea typeface="Arial"/>
              <a:cs typeface="Arial"/>
            </a:endParaRPr>
          </a:p>
          <a:p>
            <a:pPr algn="ctr"/>
            <a:endParaRPr lang="en-US" dirty="0"/>
          </a:p>
        </p:txBody>
      </p:sp>
    </p:spTree>
    <p:extLst>
      <p:ext uri="{BB962C8B-B14F-4D97-AF65-F5344CB8AC3E}">
        <p14:creationId xmlns:p14="http://schemas.microsoft.com/office/powerpoint/2010/main" val="2925236643"/>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DEC19F-D3CF-F70F-EEB4-701A03D46C40}"/>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006A5EE-2397-8C3A-3C96-6D73B4455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5C120CF-88E3-BA0D-594F-03C31FB5C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C0232C-EC39-9376-CDDA-C3D951816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E937595-73F9-C748-63F6-4F444C730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0DAEA1F-B798-303B-FB4C-3F8F3EC74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55574995-F452-29F8-E472-C78985725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6091E99-3E59-C818-32BF-A8C32B2B4128}"/>
              </a:ext>
            </a:extLst>
          </p:cNvPr>
          <p:cNvSpPr>
            <a:spLocks noGrp="1"/>
          </p:cNvSpPr>
          <p:nvPr>
            <p:ph type="ctrTitle"/>
          </p:nvPr>
        </p:nvSpPr>
        <p:spPr>
          <a:xfrm>
            <a:off x="1314824" y="735106"/>
            <a:ext cx="10053763" cy="2928470"/>
          </a:xfrm>
        </p:spPr>
        <p:txBody>
          <a:bodyPr anchor="b">
            <a:normAutofit/>
          </a:bodyPr>
          <a:lstStyle/>
          <a:p>
            <a:pPr algn="l"/>
            <a:r>
              <a:rPr lang="en-US" sz="2000">
                <a:solidFill>
                  <a:srgbClr val="FFFFFF"/>
                </a:solidFill>
              </a:rPr>
              <a:t> ADVISORY COUNCIL MEMBERS</a:t>
            </a:r>
          </a:p>
        </p:txBody>
      </p:sp>
      <p:sp>
        <p:nvSpPr>
          <p:cNvPr id="3" name="Subtitle 2">
            <a:extLst>
              <a:ext uri="{FF2B5EF4-FFF2-40B4-BE49-F238E27FC236}">
                <a16:creationId xmlns:a16="http://schemas.microsoft.com/office/drawing/2014/main" id="{ECE17444-58BE-7FBC-DA7A-C31C05521721}"/>
              </a:ext>
            </a:extLst>
          </p:cNvPr>
          <p:cNvSpPr>
            <a:spLocks noGrp="1"/>
          </p:cNvSpPr>
          <p:nvPr>
            <p:ph type="subTitle" idx="1"/>
          </p:nvPr>
        </p:nvSpPr>
        <p:spPr>
          <a:xfrm>
            <a:off x="1327592" y="4870824"/>
            <a:ext cx="4071587" cy="1458258"/>
          </a:xfrm>
        </p:spPr>
        <p:txBody>
          <a:bodyPr anchor="ctr">
            <a:normAutofit/>
          </a:bodyPr>
          <a:lstStyle/>
          <a:p>
            <a:pPr marL="57150" algn="l"/>
            <a:r>
              <a:rPr lang="en-US" sz="1100" b="1"/>
              <a:t>VOTING MEMBERS</a:t>
            </a:r>
          </a:p>
          <a:p>
            <a:pPr marL="228600" indent="-171450" algn="l">
              <a:buFont typeface="Calibri" panose="020B0604020202020204" pitchFamily="34" charset="0"/>
              <a:buChar char="-"/>
            </a:pPr>
            <a:r>
              <a:rPr lang="en-US" sz="1100"/>
              <a:t>LABOR REPRESENTATIVES</a:t>
            </a:r>
          </a:p>
          <a:p>
            <a:pPr marL="685800" lvl="1" indent="-171450" algn="l">
              <a:buFont typeface="Calibri" panose="020B0604020202020204" pitchFamily="34" charset="0"/>
              <a:buChar char="-"/>
            </a:pPr>
            <a:r>
              <a:rPr lang="en-US" sz="700"/>
              <a:t>5 SEATS</a:t>
            </a:r>
          </a:p>
          <a:p>
            <a:pPr marL="228600" indent="-171450" algn="l">
              <a:buFont typeface="Calibri" panose="020B0604020202020204" pitchFamily="34" charset="0"/>
              <a:buChar char="-"/>
            </a:pPr>
            <a:r>
              <a:rPr lang="en-US" sz="1100"/>
              <a:t>BUSINESS REPRESENTATIVES </a:t>
            </a:r>
          </a:p>
          <a:p>
            <a:pPr marL="685800" lvl="1" indent="-171450" algn="l">
              <a:buFont typeface="Calibri" panose="020B0604020202020204" pitchFamily="34" charset="0"/>
              <a:buChar char="-"/>
            </a:pPr>
            <a:r>
              <a:rPr lang="en-US" sz="700"/>
              <a:t>4 SEATS (ONE VACANCY)</a:t>
            </a:r>
          </a:p>
          <a:p>
            <a:pPr algn="l"/>
            <a:endParaRPr lang="en-US" sz="1700"/>
          </a:p>
        </p:txBody>
      </p:sp>
      <p:sp>
        <p:nvSpPr>
          <p:cNvPr id="4" name="Footer Placeholder 3">
            <a:extLst>
              <a:ext uri="{FF2B5EF4-FFF2-40B4-BE49-F238E27FC236}">
                <a16:creationId xmlns:a16="http://schemas.microsoft.com/office/drawing/2014/main" id="{25E56966-DA13-70F1-2B38-88A902EBEC8B}"/>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FY'25 WCAC Annual Report</a:t>
            </a:r>
          </a:p>
        </p:txBody>
      </p:sp>
      <p:sp>
        <p:nvSpPr>
          <p:cNvPr id="5" name="Slide Number Placeholder 4">
            <a:extLst>
              <a:ext uri="{FF2B5EF4-FFF2-40B4-BE49-F238E27FC236}">
                <a16:creationId xmlns:a16="http://schemas.microsoft.com/office/drawing/2014/main" id="{24777E48-3F18-8092-34F5-A41740D77797}"/>
              </a:ext>
            </a:extLst>
          </p:cNvPr>
          <p:cNvSpPr>
            <a:spLocks noGrp="1"/>
          </p:cNvSpPr>
          <p:nvPr>
            <p:ph type="sldNum" sz="quarter" idx="12"/>
          </p:nvPr>
        </p:nvSpPr>
        <p:spPr>
          <a:xfrm>
            <a:off x="11704320" y="6446837"/>
            <a:ext cx="448056" cy="365125"/>
          </a:xfrm>
        </p:spPr>
        <p:txBody>
          <a:bodyPr>
            <a:normAutofit/>
          </a:bodyPr>
          <a:lstStyle/>
          <a:p>
            <a:pPr>
              <a:spcAft>
                <a:spcPts val="600"/>
              </a:spcAft>
            </a:pPr>
            <a:fld id="{330EA680-D336-4FF7-8B7A-9848BB0A1C32}" type="slidenum">
              <a:rPr lang="en-US" sz="1100">
                <a:solidFill>
                  <a:schemeClr val="tx1">
                    <a:lumMod val="50000"/>
                    <a:lumOff val="50000"/>
                  </a:schemeClr>
                </a:solidFill>
              </a:rPr>
              <a:pPr>
                <a:spcAft>
                  <a:spcPts val="600"/>
                </a:spcAft>
              </a:pPr>
              <a:t>18</a:t>
            </a:fld>
            <a:endParaRPr lang="en-US" sz="1100">
              <a:solidFill>
                <a:schemeClr val="tx1">
                  <a:lumMod val="50000"/>
                  <a:lumOff val="50000"/>
                </a:schemeClr>
              </a:solidFill>
            </a:endParaRPr>
          </a:p>
        </p:txBody>
      </p:sp>
      <p:sp>
        <p:nvSpPr>
          <p:cNvPr id="7" name="Subtitle 2">
            <a:extLst>
              <a:ext uri="{FF2B5EF4-FFF2-40B4-BE49-F238E27FC236}">
                <a16:creationId xmlns:a16="http://schemas.microsoft.com/office/drawing/2014/main" id="{723F2A0E-9A3A-15F4-2646-045EA8D91873}"/>
              </a:ext>
            </a:extLst>
          </p:cNvPr>
          <p:cNvSpPr txBox="1">
            <a:spLocks/>
          </p:cNvSpPr>
          <p:nvPr/>
        </p:nvSpPr>
        <p:spPr>
          <a:xfrm>
            <a:off x="4612350" y="4870033"/>
            <a:ext cx="5538984" cy="144907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 algn="l"/>
            <a:endParaRPr lang="en-US" sz="800" b="1"/>
          </a:p>
          <a:p>
            <a:pPr marL="57150" algn="l"/>
            <a:r>
              <a:rPr lang="en-US" sz="1000" b="1"/>
              <a:t>NON-VOTING MEMBERS</a:t>
            </a:r>
          </a:p>
          <a:p>
            <a:pPr marL="685800" lvl="1" indent="-171450" algn="l">
              <a:buFont typeface="Calibri" panose="020B0604020202020204" pitchFamily="34" charset="0"/>
              <a:buChar char="-"/>
            </a:pPr>
            <a:r>
              <a:rPr lang="en-US" sz="1000"/>
              <a:t>CLAIMANTS BAR</a:t>
            </a:r>
          </a:p>
          <a:p>
            <a:pPr marL="685800" lvl="1" indent="-171450" algn="l">
              <a:buFont typeface="Calibri" panose="020B0604020202020204" pitchFamily="34" charset="0"/>
              <a:buChar char="-"/>
            </a:pPr>
            <a:r>
              <a:rPr lang="en-US" sz="1000"/>
              <a:t>NSURANCE REPRESENTATIVE</a:t>
            </a:r>
          </a:p>
          <a:p>
            <a:pPr marL="685800" lvl="1" indent="-171450" algn="l">
              <a:buFont typeface="Calibri" panose="020B0604020202020204" pitchFamily="34" charset="0"/>
              <a:buChar char="-"/>
            </a:pPr>
            <a:r>
              <a:rPr lang="en-US" sz="1000"/>
              <a:t>MEDICAL REPRESENTATIVE</a:t>
            </a:r>
          </a:p>
          <a:p>
            <a:pPr marL="685800" lvl="1" indent="-171450" algn="l">
              <a:buFont typeface="Calibri"/>
              <a:buChar char="-"/>
            </a:pPr>
            <a:r>
              <a:rPr lang="en-US" sz="1000"/>
              <a:t>EX-OFFICIO | EXECUTIVE OFFICE OF LABOR AND WORKFORCE DEVELOPMENT</a:t>
            </a:r>
          </a:p>
          <a:p>
            <a:pPr marL="685800" lvl="1" indent="-171450" algn="l">
              <a:buFont typeface="Calibri" panose="020B0604020202020204" pitchFamily="34" charset="0"/>
              <a:buChar char="-"/>
            </a:pPr>
            <a:r>
              <a:rPr lang="en-US" sz="1000"/>
              <a:t>EX-OFFICIO | EXECUTIVE OFFICE OF ECONOMIC DEVELOPMENT</a:t>
            </a:r>
          </a:p>
          <a:p>
            <a:pPr marL="685800" lvl="1" indent="-171450" algn="l">
              <a:buFont typeface="Calibri" panose="020B0604020202020204" pitchFamily="34" charset="0"/>
              <a:buChar char="-"/>
            </a:pPr>
            <a:r>
              <a:rPr lang="en-US" sz="1000"/>
              <a:t>EXECUTIVE DIRECTOR | WORKERS' COMPENSATION ADVISORY COUNCIL</a:t>
            </a:r>
          </a:p>
          <a:p>
            <a:pPr algn="l"/>
            <a:endParaRPr lang="en-US" sz="1700"/>
          </a:p>
        </p:txBody>
      </p:sp>
    </p:spTree>
    <p:extLst>
      <p:ext uri="{BB962C8B-B14F-4D97-AF65-F5344CB8AC3E}">
        <p14:creationId xmlns:p14="http://schemas.microsoft.com/office/powerpoint/2010/main" val="1320962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EA959A-6CA4-986D-3E4E-9A3888FA72CF}"/>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8FA946EF-C833-86B4-AAB9-9E00F4044960}"/>
              </a:ext>
            </a:extLst>
          </p:cNvPr>
          <p:cNvSpPr txBox="1"/>
          <p:nvPr/>
        </p:nvSpPr>
        <p:spPr>
          <a:xfrm>
            <a:off x="366491" y="3139090"/>
            <a:ext cx="3307030" cy="307190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2000">
                <a:solidFill>
                  <a:srgbClr val="FFFFFF"/>
                </a:solidFill>
                <a:latin typeface="+mj-lt"/>
                <a:ea typeface="+mj-ea"/>
                <a:cs typeface="+mj-cs"/>
              </a:rPr>
              <a:t>Voting &amp; Non-Voting </a:t>
            </a:r>
            <a:r>
              <a:rPr lang="en-US" sz="2000" kern="1200">
                <a:solidFill>
                  <a:srgbClr val="FFFFFF"/>
                </a:solidFill>
                <a:latin typeface="+mj-lt"/>
                <a:ea typeface="+mj-ea"/>
                <a:cs typeface="+mj-cs"/>
              </a:rPr>
              <a:t>Members</a:t>
            </a:r>
          </a:p>
        </p:txBody>
      </p:sp>
      <p:sp>
        <p:nvSpPr>
          <p:cNvPr id="2" name="Footer Placeholder 1">
            <a:extLst>
              <a:ext uri="{FF2B5EF4-FFF2-40B4-BE49-F238E27FC236}">
                <a16:creationId xmlns:a16="http://schemas.microsoft.com/office/drawing/2014/main" id="{0EF0BCC5-28F1-7D4D-2CD7-592B1F2F935A}"/>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FY'25 WCAC Annual Report</a:t>
            </a:r>
          </a:p>
        </p:txBody>
      </p:sp>
      <p:sp>
        <p:nvSpPr>
          <p:cNvPr id="4" name="Slide Number Placeholder 3">
            <a:extLst>
              <a:ext uri="{FF2B5EF4-FFF2-40B4-BE49-F238E27FC236}">
                <a16:creationId xmlns:a16="http://schemas.microsoft.com/office/drawing/2014/main" id="{83C4955A-64B4-0F65-91CD-D3FEA647A073}"/>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330EA680-D336-4FF7-8B7A-9848BB0A1C32}" type="slidenum">
              <a:rPr lang="en-US" sz="1100">
                <a:solidFill>
                  <a:schemeClr val="tx1">
                    <a:lumMod val="50000"/>
                    <a:lumOff val="50000"/>
                  </a:schemeClr>
                </a:solidFill>
              </a:rPr>
              <a:pPr>
                <a:spcAft>
                  <a:spcPts val="600"/>
                </a:spcAft>
              </a:pPr>
              <a:t>19</a:t>
            </a:fld>
            <a:endParaRPr lang="en-US" sz="1100">
              <a:solidFill>
                <a:schemeClr val="tx1">
                  <a:lumMod val="50000"/>
                  <a:lumOff val="50000"/>
                </a:schemeClr>
              </a:solidFill>
            </a:endParaRPr>
          </a:p>
        </p:txBody>
      </p:sp>
      <p:graphicFrame>
        <p:nvGraphicFramePr>
          <p:cNvPr id="3" name="Table 2">
            <a:extLst>
              <a:ext uri="{FF2B5EF4-FFF2-40B4-BE49-F238E27FC236}">
                <a16:creationId xmlns:a16="http://schemas.microsoft.com/office/drawing/2014/main" id="{BBD722C7-FDDB-FC64-F6B8-4F42F6B0F83D}"/>
              </a:ext>
            </a:extLst>
          </p:cNvPr>
          <p:cNvGraphicFramePr>
            <a:graphicFrameLocks noGrp="1"/>
          </p:cNvGraphicFramePr>
          <p:nvPr>
            <p:extLst>
              <p:ext uri="{D42A27DB-BD31-4B8C-83A1-F6EECF244321}">
                <p14:modId xmlns:p14="http://schemas.microsoft.com/office/powerpoint/2010/main" val="3794790123"/>
              </p:ext>
            </p:extLst>
          </p:nvPr>
        </p:nvGraphicFramePr>
        <p:xfrm>
          <a:off x="4479337" y="439214"/>
          <a:ext cx="7225749" cy="5992889"/>
        </p:xfrm>
        <a:graphic>
          <a:graphicData uri="http://schemas.openxmlformats.org/drawingml/2006/table">
            <a:tbl>
              <a:tblPr firstRow="1" bandRow="1">
                <a:tableStyleId>{5C22544A-7EE6-4342-B048-85BDC9FD1C3A}</a:tableStyleId>
              </a:tblPr>
              <a:tblGrid>
                <a:gridCol w="2394725">
                  <a:extLst>
                    <a:ext uri="{9D8B030D-6E8A-4147-A177-3AD203B41FA5}">
                      <a16:colId xmlns:a16="http://schemas.microsoft.com/office/drawing/2014/main" val="1661667985"/>
                    </a:ext>
                  </a:extLst>
                </a:gridCol>
                <a:gridCol w="2358040">
                  <a:extLst>
                    <a:ext uri="{9D8B030D-6E8A-4147-A177-3AD203B41FA5}">
                      <a16:colId xmlns:a16="http://schemas.microsoft.com/office/drawing/2014/main" val="3589198784"/>
                    </a:ext>
                  </a:extLst>
                </a:gridCol>
                <a:gridCol w="2472984">
                  <a:extLst>
                    <a:ext uri="{9D8B030D-6E8A-4147-A177-3AD203B41FA5}">
                      <a16:colId xmlns:a16="http://schemas.microsoft.com/office/drawing/2014/main" val="2963490318"/>
                    </a:ext>
                  </a:extLst>
                </a:gridCol>
              </a:tblGrid>
              <a:tr h="521205">
                <a:tc>
                  <a:txBody>
                    <a:bodyPr/>
                    <a:lstStyle/>
                    <a:p>
                      <a:pPr algn="ctr"/>
                      <a:r>
                        <a:rPr lang="en-US" sz="1400"/>
                        <a:t>Labor Representatives </a:t>
                      </a:r>
                    </a:p>
                    <a:p>
                      <a:pPr lvl="0" algn="ctr">
                        <a:buNone/>
                      </a:pPr>
                      <a:r>
                        <a:rPr lang="en-US" sz="1400"/>
                        <a:t>(Voting Members)</a:t>
                      </a:r>
                    </a:p>
                  </a:txBody>
                  <a:tcPr marL="70433" marR="70433" marT="35217" marB="35217"/>
                </a:tc>
                <a:tc>
                  <a:txBody>
                    <a:bodyPr/>
                    <a:lstStyle/>
                    <a:p>
                      <a:pPr algn="ctr"/>
                      <a:r>
                        <a:rPr lang="en-US" sz="1400"/>
                        <a:t>Business Representatives </a:t>
                      </a:r>
                    </a:p>
                    <a:p>
                      <a:pPr lvl="0" algn="ctr">
                        <a:buNone/>
                      </a:pPr>
                      <a:r>
                        <a:rPr lang="en-US" sz="1400"/>
                        <a:t>(Voting Members)</a:t>
                      </a:r>
                    </a:p>
                  </a:txBody>
                  <a:tcPr marL="70433" marR="70433" marT="35217" marB="35217"/>
                </a:tc>
                <a:tc>
                  <a:txBody>
                    <a:bodyPr/>
                    <a:lstStyle/>
                    <a:p>
                      <a:pPr algn="ctr"/>
                      <a:r>
                        <a:rPr lang="en-US" sz="1400"/>
                        <a:t>Non-Voting Members</a:t>
                      </a:r>
                    </a:p>
                    <a:p>
                      <a:pPr lvl="0" algn="ctr">
                        <a:buNone/>
                      </a:pPr>
                      <a:endParaRPr lang="en-US" sz="1400"/>
                    </a:p>
                  </a:txBody>
                  <a:tcPr marL="70433" marR="70433" marT="35217" marB="35217"/>
                </a:tc>
                <a:extLst>
                  <a:ext uri="{0D108BD9-81ED-4DB2-BD59-A6C34878D82A}">
                    <a16:rowId xmlns:a16="http://schemas.microsoft.com/office/drawing/2014/main" val="3044206677"/>
                  </a:ext>
                </a:extLst>
              </a:tr>
              <a:tr h="1037714">
                <a:tc>
                  <a:txBody>
                    <a:bodyPr/>
                    <a:lstStyle/>
                    <a:p>
                      <a:pPr algn="ctr"/>
                      <a:r>
                        <a:rPr lang="en-US" sz="1200" b="1"/>
                        <a:t>John A. </a:t>
                      </a:r>
                      <a:r>
                        <a:rPr lang="en-US" sz="1200" b="1" err="1"/>
                        <a:t>Pulgini</a:t>
                      </a:r>
                      <a:r>
                        <a:rPr lang="en-US" sz="1200" b="1"/>
                        <a:t>, Esq (CHAIR)</a:t>
                      </a:r>
                    </a:p>
                    <a:p>
                      <a:pPr lvl="0" algn="ctr">
                        <a:buNone/>
                      </a:pPr>
                      <a:r>
                        <a:rPr lang="en-US" sz="900" u="none" strike="noStrike" noProof="0" err="1">
                          <a:solidFill>
                            <a:srgbClr val="141414"/>
                          </a:solidFill>
                        </a:rPr>
                        <a:t>Pulgini</a:t>
                      </a:r>
                      <a:r>
                        <a:rPr lang="en-US" sz="900" u="none" strike="noStrike" noProof="0">
                          <a:solidFill>
                            <a:srgbClr val="141414"/>
                          </a:solidFill>
                        </a:rPr>
                        <a:t> &amp; Norton LLP,</a:t>
                      </a:r>
                      <a:br>
                        <a:rPr lang="en-US" sz="900" u="none" strike="noStrike" noProof="0">
                          <a:solidFill>
                            <a:srgbClr val="141414"/>
                          </a:solidFill>
                        </a:rPr>
                      </a:br>
                      <a:r>
                        <a:rPr lang="en-US" sz="900" u="none" strike="noStrike" noProof="0">
                          <a:solidFill>
                            <a:srgbClr val="141414"/>
                          </a:solidFill>
                        </a:rPr>
                        <a:t>10 Forbes Road</a:t>
                      </a:r>
                      <a:endParaRPr lang="en-US" sz="900"/>
                    </a:p>
                    <a:p>
                      <a:pPr lvl="0" algn="ctr">
                        <a:buNone/>
                      </a:pPr>
                      <a:r>
                        <a:rPr lang="en-US" sz="900" u="none" strike="noStrike" noProof="0">
                          <a:solidFill>
                            <a:srgbClr val="141414"/>
                          </a:solidFill>
                        </a:rPr>
                        <a:t>Suite 240</a:t>
                      </a:r>
                      <a:endParaRPr lang="en-US" sz="900"/>
                    </a:p>
                    <a:p>
                      <a:pPr lvl="0" algn="ctr">
                        <a:buNone/>
                      </a:pPr>
                      <a:r>
                        <a:rPr lang="en-US" sz="900" u="none" strike="noStrike" noProof="0">
                          <a:solidFill>
                            <a:srgbClr val="141414"/>
                          </a:solidFill>
                        </a:rPr>
                        <a:t>Braintree, MA 02184</a:t>
                      </a:r>
                      <a:endParaRPr lang="en-US" sz="900"/>
                    </a:p>
                  </a:txBody>
                  <a:tcPr marL="70433" marR="70433" marT="35217" marB="35217"/>
                </a:tc>
                <a:tc>
                  <a:txBody>
                    <a:bodyPr/>
                    <a:lstStyle/>
                    <a:p>
                      <a:pPr algn="ctr"/>
                      <a:r>
                        <a:rPr lang="en-US" sz="1200" b="1"/>
                        <a:t>Todd R. Johnson, Esq (VICE-CHAIR)</a:t>
                      </a:r>
                    </a:p>
                    <a:p>
                      <a:pPr lvl="0" algn="ctr">
                        <a:lnSpc>
                          <a:spcPct val="100000"/>
                        </a:lnSpc>
                        <a:spcBef>
                          <a:spcPts val="0"/>
                        </a:spcBef>
                        <a:spcAft>
                          <a:spcPts val="0"/>
                        </a:spcAft>
                        <a:buNone/>
                      </a:pPr>
                      <a:r>
                        <a:rPr lang="en-US" sz="900" u="none" strike="noStrike" noProof="0">
                          <a:solidFill>
                            <a:srgbClr val="141414"/>
                          </a:solidFill>
                        </a:rPr>
                        <a:t>USI Insurance Services</a:t>
                      </a:r>
                      <a:br>
                        <a:rPr lang="en-US" sz="900" u="none" strike="noStrike" noProof="0">
                          <a:solidFill>
                            <a:srgbClr val="141414"/>
                          </a:solidFill>
                        </a:rPr>
                      </a:br>
                      <a:r>
                        <a:rPr lang="en-US" sz="900" u="none" strike="noStrike" noProof="0">
                          <a:solidFill>
                            <a:srgbClr val="141414"/>
                          </a:solidFill>
                        </a:rPr>
                        <a:t>12 Gill Street, Suite 5500</a:t>
                      </a:r>
                      <a:br>
                        <a:rPr lang="en-US" sz="900" u="none" strike="noStrike" noProof="0">
                          <a:solidFill>
                            <a:srgbClr val="141414"/>
                          </a:solidFill>
                        </a:rPr>
                      </a:br>
                      <a:r>
                        <a:rPr lang="en-US" sz="900" u="none" strike="noStrike" noProof="0">
                          <a:solidFill>
                            <a:srgbClr val="141414"/>
                          </a:solidFill>
                        </a:rPr>
                        <a:t>Woburn, MA 01801</a:t>
                      </a:r>
                      <a:endParaRPr lang="en-US" sz="900" u="none" strike="noStrike" noProof="0"/>
                    </a:p>
                    <a:p>
                      <a:pPr lvl="0" algn="ctr">
                        <a:buNone/>
                      </a:pPr>
                      <a:endParaRPr lang="en-US" sz="900"/>
                    </a:p>
                  </a:txBody>
                  <a:tcPr marL="70433" marR="70433" marT="35217" marB="35217"/>
                </a:tc>
                <a:tc>
                  <a:txBody>
                    <a:bodyPr/>
                    <a:lstStyle/>
                    <a:p>
                      <a:pPr algn="ctr"/>
                      <a:r>
                        <a:rPr lang="en-US" sz="1200" b="1"/>
                        <a:t>Bernard Mulholland, Esq</a:t>
                      </a:r>
                    </a:p>
                    <a:p>
                      <a:pPr lvl="0" algn="ctr">
                        <a:buNone/>
                      </a:pPr>
                      <a:r>
                        <a:rPr lang="en-US" sz="900" u="none" strike="noStrike" noProof="0">
                          <a:solidFill>
                            <a:srgbClr val="141414"/>
                          </a:solidFill>
                        </a:rPr>
                        <a:t>Ford Mulholland &amp; Moran</a:t>
                      </a:r>
                      <a:br>
                        <a:rPr lang="en-US" sz="900" u="none" strike="noStrike" noProof="0">
                          <a:solidFill>
                            <a:srgbClr val="141414"/>
                          </a:solidFill>
                        </a:rPr>
                      </a:br>
                      <a:r>
                        <a:rPr lang="en-US" sz="900" u="none" strike="noStrike" noProof="0">
                          <a:solidFill>
                            <a:srgbClr val="141414"/>
                          </a:solidFill>
                        </a:rPr>
                        <a:t>P.O. Box 4499</a:t>
                      </a:r>
                      <a:br>
                        <a:rPr lang="en-US" sz="900" u="none" strike="noStrike" noProof="0">
                          <a:solidFill>
                            <a:srgbClr val="141414"/>
                          </a:solidFill>
                        </a:rPr>
                      </a:br>
                      <a:r>
                        <a:rPr lang="en-US" sz="900" u="none" strike="noStrike" noProof="0">
                          <a:solidFill>
                            <a:srgbClr val="141414"/>
                          </a:solidFill>
                        </a:rPr>
                        <a:t>1115 West Chestnut Street</a:t>
                      </a:r>
                      <a:br>
                        <a:rPr lang="en-US" sz="900" u="none" strike="noStrike" noProof="0">
                          <a:solidFill>
                            <a:srgbClr val="141414"/>
                          </a:solidFill>
                        </a:rPr>
                      </a:br>
                      <a:r>
                        <a:rPr lang="en-US" sz="900" u="none" strike="noStrike" noProof="0">
                          <a:solidFill>
                            <a:srgbClr val="141414"/>
                          </a:solidFill>
                        </a:rPr>
                        <a:t>Brockton, MA  02303</a:t>
                      </a:r>
                      <a:endParaRPr lang="en-US" sz="900"/>
                    </a:p>
                  </a:txBody>
                  <a:tcPr marL="70433" marR="70433" marT="35217" marB="35217"/>
                </a:tc>
                <a:extLst>
                  <a:ext uri="{0D108BD9-81ED-4DB2-BD59-A6C34878D82A}">
                    <a16:rowId xmlns:a16="http://schemas.microsoft.com/office/drawing/2014/main" val="205819277"/>
                  </a:ext>
                </a:extLst>
              </a:tr>
              <a:tr h="849893">
                <a:tc>
                  <a:txBody>
                    <a:bodyPr/>
                    <a:lstStyle/>
                    <a:p>
                      <a:pPr algn="ctr"/>
                      <a:r>
                        <a:rPr lang="en-US" sz="1200" b="1"/>
                        <a:t>Stephen P. Falvey</a:t>
                      </a:r>
                    </a:p>
                    <a:p>
                      <a:pPr lvl="0" algn="ctr">
                        <a:buNone/>
                      </a:pPr>
                      <a:r>
                        <a:rPr lang="en-US" sz="900" u="none" strike="noStrike" noProof="0">
                          <a:solidFill>
                            <a:srgbClr val="141414"/>
                          </a:solidFill>
                        </a:rPr>
                        <a:t>The Carpenters Center</a:t>
                      </a:r>
                      <a:br>
                        <a:rPr lang="en-US" sz="900" u="none" strike="noStrike" noProof="0">
                          <a:solidFill>
                            <a:srgbClr val="141414"/>
                          </a:solidFill>
                        </a:rPr>
                      </a:br>
                      <a:r>
                        <a:rPr lang="en-US" sz="900" u="none" strike="noStrike" noProof="0">
                          <a:solidFill>
                            <a:srgbClr val="141414"/>
                          </a:solidFill>
                        </a:rPr>
                        <a:t>750 Dorchester Avenue,</a:t>
                      </a:r>
                      <a:endParaRPr lang="en-US" sz="900"/>
                    </a:p>
                    <a:p>
                      <a:pPr lvl="0" algn="ctr">
                        <a:buNone/>
                      </a:pPr>
                      <a:r>
                        <a:rPr lang="en-US" sz="900" u="none" strike="noStrike" noProof="0">
                          <a:solidFill>
                            <a:srgbClr val="141414"/>
                          </a:solidFill>
                        </a:rPr>
                        <a:t>Boston, MA 02125</a:t>
                      </a:r>
                      <a:endParaRPr lang="en-US" sz="900"/>
                    </a:p>
                  </a:txBody>
                  <a:tcPr marL="70433" marR="70433" marT="35217" marB="35217"/>
                </a:tc>
                <a:tc>
                  <a:txBody>
                    <a:bodyPr/>
                    <a:lstStyle/>
                    <a:p>
                      <a:pPr algn="ctr"/>
                      <a:r>
                        <a:rPr lang="en-US" sz="1200" b="1"/>
                        <a:t>Teri A. McHugh, Esq</a:t>
                      </a:r>
                    </a:p>
                    <a:p>
                      <a:pPr lvl="0" algn="ctr">
                        <a:lnSpc>
                          <a:spcPct val="100000"/>
                        </a:lnSpc>
                        <a:spcBef>
                          <a:spcPts val="0"/>
                        </a:spcBef>
                        <a:spcAft>
                          <a:spcPts val="0"/>
                        </a:spcAft>
                        <a:buNone/>
                      </a:pPr>
                      <a:r>
                        <a:rPr lang="en-US" sz="900" u="none" strike="noStrike" noProof="0">
                          <a:solidFill>
                            <a:srgbClr val="141414"/>
                          </a:solidFill>
                        </a:rPr>
                        <a:t>Law Office of Teri A. McHugh PLLC</a:t>
                      </a:r>
                      <a:br>
                        <a:rPr lang="en-US" sz="900" u="none" strike="noStrike" noProof="0">
                          <a:solidFill>
                            <a:srgbClr val="141414"/>
                          </a:solidFill>
                        </a:rPr>
                      </a:br>
                      <a:r>
                        <a:rPr lang="en-US" sz="900" u="none" strike="noStrike" noProof="0">
                          <a:solidFill>
                            <a:srgbClr val="141414"/>
                          </a:solidFill>
                        </a:rPr>
                        <a:t>PO Box 920677</a:t>
                      </a:r>
                      <a:br>
                        <a:rPr lang="en-US" sz="900" u="none" strike="noStrike" noProof="0">
                          <a:solidFill>
                            <a:srgbClr val="141414"/>
                          </a:solidFill>
                        </a:rPr>
                      </a:br>
                      <a:r>
                        <a:rPr lang="en-US" sz="900" u="none" strike="noStrike" noProof="0">
                          <a:solidFill>
                            <a:srgbClr val="141414"/>
                          </a:solidFill>
                        </a:rPr>
                        <a:t>Needham, MA  02492</a:t>
                      </a:r>
                      <a:endParaRPr lang="en-US" sz="900" u="none" strike="noStrike" noProof="0"/>
                    </a:p>
                    <a:p>
                      <a:pPr lvl="0" algn="ctr">
                        <a:buNone/>
                      </a:pPr>
                      <a:endParaRPr lang="en-US" sz="900"/>
                    </a:p>
                  </a:txBody>
                  <a:tcPr marL="70433" marR="70433" marT="35217" marB="35217"/>
                </a:tc>
                <a:tc>
                  <a:txBody>
                    <a:bodyPr/>
                    <a:lstStyle/>
                    <a:p>
                      <a:pPr algn="ctr"/>
                      <a:r>
                        <a:rPr lang="en-US" sz="1200" b="1"/>
                        <a:t>Michael P. Kelley</a:t>
                      </a:r>
                    </a:p>
                    <a:p>
                      <a:pPr lvl="0" algn="ctr">
                        <a:buNone/>
                      </a:pPr>
                      <a:r>
                        <a:rPr lang="en-US" sz="900" u="none" strike="noStrike" noProof="0">
                          <a:solidFill>
                            <a:srgbClr val="141414"/>
                          </a:solidFill>
                        </a:rPr>
                        <a:t>HUB International New England</a:t>
                      </a:r>
                      <a:br>
                        <a:rPr lang="en-US" sz="900" u="none" strike="noStrike" noProof="0">
                          <a:solidFill>
                            <a:srgbClr val="141414"/>
                          </a:solidFill>
                        </a:rPr>
                      </a:br>
                      <a:r>
                        <a:rPr lang="en-US" sz="900" u="none" strike="noStrike" noProof="0">
                          <a:solidFill>
                            <a:srgbClr val="141414"/>
                          </a:solidFill>
                        </a:rPr>
                        <a:t>299 </a:t>
                      </a:r>
                      <a:r>
                        <a:rPr lang="en-US" sz="900" u="none" strike="noStrike" noProof="0" err="1">
                          <a:solidFill>
                            <a:srgbClr val="141414"/>
                          </a:solidFill>
                        </a:rPr>
                        <a:t>Ballardville</a:t>
                      </a:r>
                      <a:r>
                        <a:rPr lang="en-US" sz="900" u="none" strike="noStrike" noProof="0">
                          <a:solidFill>
                            <a:srgbClr val="141414"/>
                          </a:solidFill>
                        </a:rPr>
                        <a:t> Street</a:t>
                      </a:r>
                      <a:br>
                        <a:rPr lang="en-US" sz="900" u="none" strike="noStrike" noProof="0">
                          <a:solidFill>
                            <a:srgbClr val="141414"/>
                          </a:solidFill>
                        </a:rPr>
                      </a:br>
                      <a:r>
                        <a:rPr lang="en-US" sz="900" u="none" strike="noStrike" noProof="0">
                          <a:solidFill>
                            <a:srgbClr val="141414"/>
                          </a:solidFill>
                        </a:rPr>
                        <a:t>Wilmington, MA 01887</a:t>
                      </a:r>
                      <a:endParaRPr lang="en-US" sz="900"/>
                    </a:p>
                  </a:txBody>
                  <a:tcPr marL="70433" marR="70433" marT="35217" marB="35217"/>
                </a:tc>
                <a:extLst>
                  <a:ext uri="{0D108BD9-81ED-4DB2-BD59-A6C34878D82A}">
                    <a16:rowId xmlns:a16="http://schemas.microsoft.com/office/drawing/2014/main" val="1564105244"/>
                  </a:ext>
                </a:extLst>
              </a:tr>
              <a:tr h="976543">
                <a:tc>
                  <a:txBody>
                    <a:bodyPr/>
                    <a:lstStyle/>
                    <a:p>
                      <a:pPr algn="ctr"/>
                      <a:r>
                        <a:rPr lang="en-US" sz="1200" b="1"/>
                        <a:t>Michael Hess</a:t>
                      </a:r>
                    </a:p>
                    <a:p>
                      <a:pPr lvl="0" algn="ctr">
                        <a:buNone/>
                      </a:pPr>
                      <a:r>
                        <a:rPr lang="en-US" sz="1000" b="0" i="0" u="none" strike="noStrike" noProof="0" dirty="0">
                          <a:solidFill>
                            <a:srgbClr val="000000"/>
                          </a:solidFill>
                          <a:latin typeface="Aptos"/>
                        </a:rPr>
                        <a:t>Iron Workers District Council of New England</a:t>
                      </a:r>
                    </a:p>
                    <a:p>
                      <a:pPr lvl="0" algn="ctr">
                        <a:buNone/>
                      </a:pPr>
                      <a:r>
                        <a:rPr lang="en-US" sz="1000" b="0" i="0" u="none" strike="noStrike" noProof="0" dirty="0">
                          <a:solidFill>
                            <a:srgbClr val="000000"/>
                          </a:solidFill>
                          <a:latin typeface="Aptos"/>
                        </a:rPr>
                        <a:t>161 Granite Avenue</a:t>
                      </a:r>
                    </a:p>
                    <a:p>
                      <a:pPr lvl="0" algn="ctr">
                        <a:buNone/>
                      </a:pPr>
                      <a:r>
                        <a:rPr lang="en-US" sz="1000" b="0" i="0" u="none" strike="noStrike" noProof="0" dirty="0">
                          <a:solidFill>
                            <a:srgbClr val="000000"/>
                          </a:solidFill>
                          <a:latin typeface="Aptos"/>
                        </a:rPr>
                        <a:t>Boston, MA 02124</a:t>
                      </a:r>
                    </a:p>
                  </a:txBody>
                  <a:tcPr marL="70433" marR="70433" marT="35217" marB="35217"/>
                </a:tc>
                <a:tc>
                  <a:txBody>
                    <a:bodyPr/>
                    <a:lstStyle/>
                    <a:p>
                      <a:pPr algn="ctr"/>
                      <a:r>
                        <a:rPr lang="en-US" sz="1200" b="1"/>
                        <a:t>Kevin M. Snyder</a:t>
                      </a:r>
                    </a:p>
                    <a:p>
                      <a:pPr marL="0" marR="0" lvl="0" indent="0" algn="ctr">
                        <a:lnSpc>
                          <a:spcPct val="100000"/>
                        </a:lnSpc>
                        <a:spcBef>
                          <a:spcPts val="0"/>
                        </a:spcBef>
                        <a:spcAft>
                          <a:spcPts val="0"/>
                        </a:spcAft>
                        <a:buNone/>
                      </a:pPr>
                      <a:r>
                        <a:rPr lang="en-US" sz="900" u="none" strike="noStrike" noProof="0">
                          <a:solidFill>
                            <a:srgbClr val="141414"/>
                          </a:solidFill>
                        </a:rPr>
                        <a:t>A.I.M. Mutual Insurance Companies</a:t>
                      </a:r>
                      <a:br>
                        <a:rPr lang="en-US" sz="900" u="none" strike="noStrike" noProof="0">
                          <a:solidFill>
                            <a:srgbClr val="141414"/>
                          </a:solidFill>
                        </a:rPr>
                      </a:br>
                      <a:r>
                        <a:rPr lang="en-US" sz="900" u="none" strike="noStrike" noProof="0">
                          <a:solidFill>
                            <a:srgbClr val="141414"/>
                          </a:solidFill>
                        </a:rPr>
                        <a:t>54 3rd Avenue</a:t>
                      </a:r>
                      <a:endParaRPr lang="en-US" sz="900" u="none" strike="noStrike" noProof="0"/>
                    </a:p>
                    <a:p>
                      <a:pPr marL="0" marR="0" lvl="0" indent="0" algn="ctr">
                        <a:lnSpc>
                          <a:spcPct val="100000"/>
                        </a:lnSpc>
                        <a:spcBef>
                          <a:spcPts val="0"/>
                        </a:spcBef>
                        <a:spcAft>
                          <a:spcPts val="0"/>
                        </a:spcAft>
                        <a:buNone/>
                      </a:pPr>
                      <a:r>
                        <a:rPr lang="en-US" sz="900" u="none" strike="noStrike" noProof="0">
                          <a:solidFill>
                            <a:srgbClr val="141414"/>
                          </a:solidFill>
                        </a:rPr>
                        <a:t>Burlington, MA 01803</a:t>
                      </a:r>
                      <a:endParaRPr lang="en-US" sz="900"/>
                    </a:p>
                  </a:txBody>
                  <a:tcPr marL="70433" marR="70433" marT="35217" marB="35217"/>
                </a:tc>
                <a:tc>
                  <a:txBody>
                    <a:bodyPr/>
                    <a:lstStyle/>
                    <a:p>
                      <a:pPr algn="ctr"/>
                      <a:r>
                        <a:rPr lang="en-US" sz="1200" b="1"/>
                        <a:t>Michael Ackland, MD</a:t>
                      </a:r>
                    </a:p>
                    <a:p>
                      <a:pPr lvl="0" algn="ctr">
                        <a:buNone/>
                      </a:pPr>
                      <a:r>
                        <a:rPr lang="en-US" sz="900" u="none" strike="noStrike" noProof="0">
                          <a:solidFill>
                            <a:srgbClr val="141414"/>
                          </a:solidFill>
                        </a:rPr>
                        <a:t>470 Washington Street, Suite 26</a:t>
                      </a:r>
                      <a:br>
                        <a:rPr lang="en-US" sz="900" u="none" strike="noStrike" noProof="0">
                          <a:solidFill>
                            <a:srgbClr val="141414"/>
                          </a:solidFill>
                        </a:rPr>
                      </a:br>
                      <a:r>
                        <a:rPr lang="en-US" sz="900" u="none" strike="noStrike" noProof="0">
                          <a:solidFill>
                            <a:srgbClr val="141414"/>
                          </a:solidFill>
                        </a:rPr>
                        <a:t>Norwood, MA 02062</a:t>
                      </a:r>
                      <a:endParaRPr lang="en-US" sz="900"/>
                    </a:p>
                  </a:txBody>
                  <a:tcPr marL="70433" marR="70433" marT="35217" marB="35217"/>
                </a:tc>
                <a:extLst>
                  <a:ext uri="{0D108BD9-81ED-4DB2-BD59-A6C34878D82A}">
                    <a16:rowId xmlns:a16="http://schemas.microsoft.com/office/drawing/2014/main" val="16172944"/>
                  </a:ext>
                </a:extLst>
              </a:tr>
              <a:tr h="802821">
                <a:tc>
                  <a:txBody>
                    <a:bodyPr/>
                    <a:lstStyle/>
                    <a:p>
                      <a:pPr algn="ctr"/>
                      <a:r>
                        <a:rPr lang="en-US" sz="1200" b="1"/>
                        <a:t>Emily Spieler</a:t>
                      </a:r>
                    </a:p>
                    <a:p>
                      <a:pPr lvl="0" algn="ctr">
                        <a:buNone/>
                      </a:pPr>
                      <a:r>
                        <a:rPr lang="en-US" sz="900" u="none" strike="noStrike" noProof="0">
                          <a:solidFill>
                            <a:srgbClr val="141414"/>
                          </a:solidFill>
                        </a:rPr>
                        <a:t>Professor and Dean Emerita</a:t>
                      </a:r>
                      <a:br>
                        <a:rPr lang="en-US" sz="900" u="none" strike="noStrike" noProof="0">
                          <a:solidFill>
                            <a:srgbClr val="141414"/>
                          </a:solidFill>
                        </a:rPr>
                      </a:br>
                      <a:r>
                        <a:rPr lang="en-US" sz="900" u="none" strike="noStrike" noProof="0">
                          <a:solidFill>
                            <a:srgbClr val="141414"/>
                          </a:solidFill>
                        </a:rPr>
                        <a:t>Northeastern University School of Law</a:t>
                      </a:r>
                      <a:br>
                        <a:rPr lang="en-US" sz="900" u="none" strike="noStrike" noProof="0">
                          <a:solidFill>
                            <a:srgbClr val="141414"/>
                          </a:solidFill>
                        </a:rPr>
                      </a:br>
                      <a:r>
                        <a:rPr lang="en-US" sz="900" u="none" strike="noStrike" noProof="0">
                          <a:solidFill>
                            <a:srgbClr val="141414"/>
                          </a:solidFill>
                        </a:rPr>
                        <a:t>416 Huntington Avenue, Boston 02115</a:t>
                      </a:r>
                      <a:endParaRPr lang="en-US" sz="900"/>
                    </a:p>
                  </a:txBody>
                  <a:tcPr marL="70433" marR="70433" marT="35217" marB="35217"/>
                </a:tc>
                <a:tc>
                  <a:txBody>
                    <a:bodyPr/>
                    <a:lstStyle/>
                    <a:p>
                      <a:pPr lvl="0" algn="ctr">
                        <a:buNone/>
                      </a:pPr>
                      <a:r>
                        <a:rPr lang="en-US" sz="1200" b="1" u="none" strike="noStrike" noProof="0"/>
                        <a:t>James </a:t>
                      </a:r>
                      <a:r>
                        <a:rPr lang="en-US" sz="1200" b="1" u="none" strike="noStrike" noProof="0" err="1"/>
                        <a:t>Steenbruggen</a:t>
                      </a:r>
                      <a:endParaRPr lang="en-US" sz="1200" b="1" u="none" strike="noStrike" noProof="0"/>
                    </a:p>
                    <a:p>
                      <a:pPr lvl="0" algn="ctr">
                        <a:buNone/>
                      </a:pPr>
                      <a:r>
                        <a:rPr lang="en-US" sz="900" u="none" strike="noStrike" noProof="0">
                          <a:solidFill>
                            <a:srgbClr val="141414"/>
                          </a:solidFill>
                        </a:rPr>
                        <a:t>First Electric Motor Service, Inc.</a:t>
                      </a:r>
                      <a:br>
                        <a:rPr lang="en-US" sz="900" u="none" strike="noStrike" noProof="0">
                          <a:solidFill>
                            <a:srgbClr val="141414"/>
                          </a:solidFill>
                        </a:rPr>
                      </a:br>
                      <a:r>
                        <a:rPr lang="en-US" sz="900" u="none" strike="noStrike" noProof="0">
                          <a:solidFill>
                            <a:srgbClr val="141414"/>
                          </a:solidFill>
                        </a:rPr>
                        <a:t>73 Olympia Avenue</a:t>
                      </a:r>
                      <a:br>
                        <a:rPr lang="en-US" sz="900" u="none" strike="noStrike" noProof="0">
                          <a:solidFill>
                            <a:srgbClr val="141414"/>
                          </a:solidFill>
                        </a:rPr>
                      </a:br>
                      <a:r>
                        <a:rPr lang="en-US" sz="900" u="none" strike="noStrike" noProof="0">
                          <a:solidFill>
                            <a:srgbClr val="141414"/>
                          </a:solidFill>
                        </a:rPr>
                        <a:t>Woburn, MA 01801</a:t>
                      </a:r>
                      <a:endParaRPr lang="en-US" sz="900"/>
                    </a:p>
                  </a:txBody>
                  <a:tcPr marL="70433" marR="70433" marT="35217" marB="35217"/>
                </a:tc>
                <a:tc>
                  <a:txBody>
                    <a:bodyPr/>
                    <a:lstStyle/>
                    <a:p>
                      <a:pPr lvl="0" algn="ctr">
                        <a:buNone/>
                      </a:pPr>
                      <a:r>
                        <a:rPr lang="en-US" sz="1200" b="1" i="0" u="none" strike="noStrike" noProof="0">
                          <a:latin typeface="Aptos"/>
                        </a:rPr>
                        <a:t>Lauren E. Jones, Secretary</a:t>
                      </a:r>
                      <a:endParaRPr lang="en-US" sz="1200" b="0" i="0" u="none" strike="noStrike" noProof="0">
                        <a:latin typeface="Aptos"/>
                      </a:endParaRPr>
                    </a:p>
                    <a:p>
                      <a:pPr lvl="0" algn="ctr">
                        <a:buNone/>
                      </a:pPr>
                      <a:r>
                        <a:rPr lang="en-US" sz="900" b="0" i="0" u="none" strike="noStrike" noProof="0">
                          <a:latin typeface="Aptos"/>
                        </a:rPr>
                        <a:t>Executive Office of Labor and Workforce Development</a:t>
                      </a:r>
                      <a:endParaRPr lang="en-US" sz="900"/>
                    </a:p>
                  </a:txBody>
                  <a:tcPr marL="70433" marR="70433" marT="35217" marB="35217"/>
                </a:tc>
                <a:extLst>
                  <a:ext uri="{0D108BD9-81ED-4DB2-BD59-A6C34878D82A}">
                    <a16:rowId xmlns:a16="http://schemas.microsoft.com/office/drawing/2014/main" val="1207810928"/>
                  </a:ext>
                </a:extLst>
              </a:tr>
              <a:tr h="813954">
                <a:tc>
                  <a:txBody>
                    <a:bodyPr/>
                    <a:lstStyle/>
                    <a:p>
                      <a:pPr lvl="0" algn="ctr">
                        <a:buNone/>
                      </a:pPr>
                      <a:r>
                        <a:rPr lang="en-US" sz="1200" b="1" u="none" strike="noStrike" noProof="0"/>
                        <a:t>Patrick Walsh</a:t>
                      </a:r>
                    </a:p>
                    <a:p>
                      <a:pPr lvl="0" algn="ctr">
                        <a:buNone/>
                      </a:pPr>
                      <a:r>
                        <a:rPr lang="en-US" sz="900" u="none" strike="noStrike" noProof="0">
                          <a:solidFill>
                            <a:srgbClr val="141414"/>
                          </a:solidFill>
                        </a:rPr>
                        <a:t>Laborer's Local 223</a:t>
                      </a:r>
                      <a:br>
                        <a:rPr lang="en-US" sz="900" u="none" strike="noStrike" noProof="0">
                          <a:solidFill>
                            <a:srgbClr val="141414"/>
                          </a:solidFill>
                        </a:rPr>
                      </a:br>
                      <a:r>
                        <a:rPr lang="en-US" sz="900" u="none" strike="noStrike" noProof="0">
                          <a:solidFill>
                            <a:srgbClr val="141414"/>
                          </a:solidFill>
                        </a:rPr>
                        <a:t>12 </a:t>
                      </a:r>
                      <a:r>
                        <a:rPr lang="en-US" sz="900" u="none" strike="noStrike" noProof="0" err="1">
                          <a:solidFill>
                            <a:srgbClr val="141414"/>
                          </a:solidFill>
                        </a:rPr>
                        <a:t>Everdean</a:t>
                      </a:r>
                      <a:r>
                        <a:rPr lang="en-US" sz="900" u="none" strike="noStrike" noProof="0">
                          <a:solidFill>
                            <a:srgbClr val="141414"/>
                          </a:solidFill>
                        </a:rPr>
                        <a:t> Street, #A</a:t>
                      </a:r>
                      <a:endParaRPr lang="en-US" sz="900"/>
                    </a:p>
                    <a:p>
                      <a:pPr lvl="0" algn="ctr">
                        <a:buNone/>
                      </a:pPr>
                      <a:r>
                        <a:rPr lang="en-US" sz="900" u="none" strike="noStrike" noProof="0">
                          <a:solidFill>
                            <a:srgbClr val="141414"/>
                          </a:solidFill>
                        </a:rPr>
                        <a:t>Dorchester, MA 02122</a:t>
                      </a:r>
                      <a:endParaRPr lang="en-US" sz="900"/>
                    </a:p>
                  </a:txBody>
                  <a:tcPr marL="70433" marR="70433" marT="35217" marB="35217"/>
                </a:tc>
                <a:tc>
                  <a:txBody>
                    <a:bodyPr/>
                    <a:lstStyle/>
                    <a:p>
                      <a:pPr algn="ctr"/>
                      <a:r>
                        <a:rPr lang="en-US" sz="1200" b="1"/>
                        <a:t>VACANT</a:t>
                      </a:r>
                      <a:r>
                        <a:rPr lang="en-US" sz="1100" b="1"/>
                        <a:t> </a:t>
                      </a:r>
                      <a:endParaRPr lang="en-US" sz="1400" b="1"/>
                    </a:p>
                    <a:p>
                      <a:pPr lvl="0" algn="ctr">
                        <a:buNone/>
                      </a:pPr>
                      <a:r>
                        <a:rPr lang="en-US" sz="1100" b="1"/>
                        <a:t>(Business – Manufacturing | Voting)</a:t>
                      </a:r>
                    </a:p>
                  </a:txBody>
                  <a:tcPr marL="70433" marR="70433" marT="35217" marB="35217"/>
                </a:tc>
                <a:tc>
                  <a:txBody>
                    <a:bodyPr/>
                    <a:lstStyle/>
                    <a:p>
                      <a:pPr lvl="0" algn="ctr">
                        <a:buNone/>
                      </a:pPr>
                      <a:endParaRPr lang="en-US" sz="900" b="1" i="0" u="none" strike="noStrike" noProof="0">
                        <a:latin typeface="Aptos"/>
                      </a:endParaRPr>
                    </a:p>
                    <a:p>
                      <a:pPr lvl="0" algn="ctr">
                        <a:buNone/>
                      </a:pPr>
                      <a:r>
                        <a:rPr lang="en-US" sz="1200" b="1" i="0" u="none" strike="noStrike" noProof="0">
                          <a:latin typeface="Aptos"/>
                        </a:rPr>
                        <a:t>Ashley Stolba, Interim Secretary</a:t>
                      </a:r>
                      <a:endParaRPr lang="en-US" sz="1200" b="0" i="0" u="none" strike="noStrike" noProof="0">
                        <a:latin typeface="Aptos"/>
                      </a:endParaRPr>
                    </a:p>
                    <a:p>
                      <a:pPr lvl="0" algn="ctr">
                        <a:buNone/>
                      </a:pPr>
                      <a:r>
                        <a:rPr lang="en-US" sz="900" b="0" i="0" u="none" strike="noStrike" noProof="0">
                          <a:latin typeface="Aptos"/>
                        </a:rPr>
                        <a:t>Executive Office of Economic Development</a:t>
                      </a:r>
                    </a:p>
                    <a:p>
                      <a:pPr lvl="0" algn="ctr">
                        <a:buNone/>
                      </a:pPr>
                      <a:endParaRPr lang="en-US" sz="1200" b="1"/>
                    </a:p>
                  </a:txBody>
                  <a:tcPr marL="70433" marR="70433" marT="35217" marB="35217"/>
                </a:tc>
                <a:extLst>
                  <a:ext uri="{0D108BD9-81ED-4DB2-BD59-A6C34878D82A}">
                    <a16:rowId xmlns:a16="http://schemas.microsoft.com/office/drawing/2014/main" val="2591031699"/>
                  </a:ext>
                </a:extLst>
              </a:tr>
              <a:tr h="990759">
                <a:tc>
                  <a:txBody>
                    <a:bodyPr/>
                    <a:lstStyle/>
                    <a:p>
                      <a:pPr marL="0" marR="0" lvl="0" indent="0" algn="ctr">
                        <a:lnSpc>
                          <a:spcPct val="100000"/>
                        </a:lnSpc>
                        <a:spcBef>
                          <a:spcPts val="0"/>
                        </a:spcBef>
                        <a:spcAft>
                          <a:spcPts val="0"/>
                        </a:spcAft>
                        <a:buNone/>
                      </a:pPr>
                      <a:r>
                        <a:rPr lang="en-US" sz="1200" b="1" u="none" strike="noStrike" noProof="0"/>
                        <a:t>Stephen Joyce</a:t>
                      </a:r>
                      <a:endParaRPr lang="en-US" sz="900" b="1" u="none" strike="noStrike" noProof="0"/>
                    </a:p>
                    <a:p>
                      <a:pPr marL="0" marR="0" lvl="0" indent="0" algn="ctr">
                        <a:lnSpc>
                          <a:spcPct val="100000"/>
                        </a:lnSpc>
                        <a:spcBef>
                          <a:spcPts val="0"/>
                        </a:spcBef>
                        <a:spcAft>
                          <a:spcPts val="0"/>
                        </a:spcAft>
                        <a:buNone/>
                      </a:pPr>
                      <a:r>
                        <a:rPr lang="en-US" sz="900" u="none" strike="noStrike" noProof="0"/>
                        <a:t>Resigned April 2025</a:t>
                      </a:r>
                    </a:p>
                    <a:p>
                      <a:pPr marL="0" marR="0" lvl="0" indent="0" algn="ctr">
                        <a:lnSpc>
                          <a:spcPct val="100000"/>
                        </a:lnSpc>
                        <a:spcBef>
                          <a:spcPts val="0"/>
                        </a:spcBef>
                        <a:spcAft>
                          <a:spcPts val="0"/>
                        </a:spcAft>
                        <a:buNone/>
                      </a:pPr>
                      <a:r>
                        <a:rPr lang="en-US" sz="900" u="none" strike="noStrike" noProof="0">
                          <a:solidFill>
                            <a:srgbClr val="242424"/>
                          </a:solidFill>
                        </a:rPr>
                        <a:t>North Atlantic States Carpenters Labor Management Program</a:t>
                      </a:r>
                    </a:p>
                    <a:p>
                      <a:pPr lvl="0" algn="ctr">
                        <a:lnSpc>
                          <a:spcPct val="100000"/>
                        </a:lnSpc>
                        <a:spcBef>
                          <a:spcPts val="0"/>
                        </a:spcBef>
                        <a:spcAft>
                          <a:spcPts val="0"/>
                        </a:spcAft>
                        <a:buNone/>
                      </a:pPr>
                      <a:r>
                        <a:rPr lang="en-US" sz="900" u="none" strike="noStrike" noProof="0">
                          <a:solidFill>
                            <a:srgbClr val="242424"/>
                          </a:solidFill>
                        </a:rPr>
                        <a:t>750 Dorchester Avenue</a:t>
                      </a:r>
                      <a:endParaRPr lang="en-US" sz="900"/>
                    </a:p>
                    <a:p>
                      <a:pPr lvl="0" algn="ctr">
                        <a:lnSpc>
                          <a:spcPct val="100000"/>
                        </a:lnSpc>
                        <a:spcBef>
                          <a:spcPts val="0"/>
                        </a:spcBef>
                        <a:spcAft>
                          <a:spcPts val="0"/>
                        </a:spcAft>
                        <a:buNone/>
                      </a:pPr>
                      <a:r>
                        <a:rPr lang="en-US" sz="900" u="none" strike="noStrike" noProof="0">
                          <a:solidFill>
                            <a:srgbClr val="242424"/>
                          </a:solidFill>
                        </a:rPr>
                        <a:t>Boston, MA 02125</a:t>
                      </a:r>
                      <a:endParaRPr lang="en-US" sz="900"/>
                    </a:p>
                  </a:txBody>
                  <a:tcPr marL="70433" marR="70433" marT="35217" marB="35217"/>
                </a:tc>
                <a:tc>
                  <a:txBody>
                    <a:bodyPr/>
                    <a:lstStyle/>
                    <a:p>
                      <a:pPr algn="ctr"/>
                      <a:r>
                        <a:rPr lang="en-US" sz="1200" b="1"/>
                        <a:t>VACANT*</a:t>
                      </a:r>
                      <a:endParaRPr lang="en-US"/>
                    </a:p>
                    <a:p>
                      <a:pPr lvl="0" algn="ctr">
                        <a:buNone/>
                      </a:pPr>
                      <a:r>
                        <a:rPr lang="en-US" sz="1100" b="1"/>
                        <a:t>(Vocational Rehabilitation | Non-Voting)</a:t>
                      </a:r>
                      <a:endParaRPr lang="en-US"/>
                    </a:p>
                    <a:p>
                      <a:pPr lvl="0" algn="ctr">
                        <a:buNone/>
                      </a:pPr>
                      <a:r>
                        <a:rPr lang="en-US" sz="1100" b="0"/>
                        <a:t>*Nancy L. </a:t>
                      </a:r>
                      <a:r>
                        <a:rPr lang="en-US" sz="1100" b="0" err="1"/>
                        <a:t>Segreve</a:t>
                      </a:r>
                      <a:r>
                        <a:rPr lang="en-US" sz="1100" b="0"/>
                        <a:t> began serving in this seat effective July 17, 2025 </a:t>
                      </a:r>
                      <a:r>
                        <a:rPr lang="en-US" sz="800" b="0"/>
                        <a:t>(FY'26)</a:t>
                      </a:r>
                      <a:endParaRPr lang="en-US" sz="800"/>
                    </a:p>
                  </a:txBody>
                  <a:tcPr marL="70433" marR="70433" marT="35217" marB="35217"/>
                </a:tc>
                <a:tc>
                  <a:txBody>
                    <a:bodyPr/>
                    <a:lstStyle/>
                    <a:p>
                      <a:pPr lvl="0" algn="ctr">
                        <a:buNone/>
                      </a:pPr>
                      <a:r>
                        <a:rPr lang="en-US" sz="1200" b="1"/>
                        <a:t>Maureen O'Connell</a:t>
                      </a:r>
                    </a:p>
                    <a:p>
                      <a:pPr lvl="0" algn="ctr">
                        <a:buNone/>
                      </a:pPr>
                      <a:r>
                        <a:rPr lang="en-US" sz="1200" b="0"/>
                        <a:t>Executive Director</a:t>
                      </a:r>
                    </a:p>
                    <a:p>
                      <a:pPr lvl="0" algn="ctr">
                        <a:buNone/>
                      </a:pPr>
                      <a:r>
                        <a:rPr lang="en-US" sz="900" b="0"/>
                        <a:t>Workers' Compensation Advisory Council</a:t>
                      </a:r>
                    </a:p>
                  </a:txBody>
                  <a:tcPr marL="70433" marR="70433" marT="35217" marB="35217"/>
                </a:tc>
                <a:extLst>
                  <a:ext uri="{0D108BD9-81ED-4DB2-BD59-A6C34878D82A}">
                    <a16:rowId xmlns:a16="http://schemas.microsoft.com/office/drawing/2014/main" val="3371209262"/>
                  </a:ext>
                </a:extLst>
              </a:tr>
            </a:tbl>
          </a:graphicData>
        </a:graphic>
      </p:graphicFrame>
    </p:spTree>
    <p:extLst>
      <p:ext uri="{BB962C8B-B14F-4D97-AF65-F5344CB8AC3E}">
        <p14:creationId xmlns:p14="http://schemas.microsoft.com/office/powerpoint/2010/main" val="47063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E337B1D-878F-A7DB-29FB-51481D6AADC9}"/>
              </a:ext>
            </a:extLst>
          </p:cNvPr>
          <p:cNvSpPr>
            <a:spLocks noGrp="1"/>
          </p:cNvSpPr>
          <p:nvPr>
            <p:ph type="title"/>
          </p:nvPr>
        </p:nvSpPr>
        <p:spPr>
          <a:xfrm>
            <a:off x="660041" y="2767106"/>
            <a:ext cx="3162436" cy="3071906"/>
          </a:xfrm>
        </p:spPr>
        <p:txBody>
          <a:bodyPr vert="horz" lIns="91440" tIns="45720" rIns="91440" bIns="45720" rtlCol="0" anchor="t">
            <a:normAutofit/>
          </a:bodyPr>
          <a:lstStyle/>
          <a:p>
            <a:br>
              <a:rPr lang="en-US"/>
            </a:br>
            <a:r>
              <a:rPr lang="en-US" sz="2400">
                <a:solidFill>
                  <a:srgbClr val="FFFFFF"/>
                </a:solidFill>
              </a:rPr>
              <a:t>CHAIR WELCOME</a:t>
            </a:r>
            <a:endParaRPr lang="en-US" sz="2400" kern="1200">
              <a:solidFill>
                <a:srgbClr val="FFFFFF"/>
              </a:solidFill>
              <a:latin typeface="+mj-lt"/>
            </a:endParaRPr>
          </a:p>
        </p:txBody>
      </p:sp>
      <p:sp>
        <p:nvSpPr>
          <p:cNvPr id="5" name="Footer Placeholder 4">
            <a:extLst>
              <a:ext uri="{FF2B5EF4-FFF2-40B4-BE49-F238E27FC236}">
                <a16:creationId xmlns:a16="http://schemas.microsoft.com/office/drawing/2014/main" id="{0F0A948C-0067-8A0F-64B2-F319E59D7081}"/>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FY'25 WCAC Annual Report</a:t>
            </a:r>
          </a:p>
        </p:txBody>
      </p:sp>
      <p:sp>
        <p:nvSpPr>
          <p:cNvPr id="6" name="Slide Number Placeholder 5">
            <a:extLst>
              <a:ext uri="{FF2B5EF4-FFF2-40B4-BE49-F238E27FC236}">
                <a16:creationId xmlns:a16="http://schemas.microsoft.com/office/drawing/2014/main" id="{FBCB4C24-D2F1-8A30-A0F6-CFD99D73EB67}"/>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330EA680-D336-4FF7-8B7A-9848BB0A1C32}" type="slidenum">
              <a:rPr lang="en-US" sz="1100">
                <a:solidFill>
                  <a:schemeClr val="tx1">
                    <a:lumMod val="50000"/>
                    <a:lumOff val="50000"/>
                  </a:schemeClr>
                </a:solidFill>
              </a:rPr>
              <a:pPr>
                <a:spcAft>
                  <a:spcPts val="600"/>
                </a:spcAft>
              </a:pPr>
              <a:t>2</a:t>
            </a:fld>
            <a:endParaRPr lang="en-US" sz="1100">
              <a:solidFill>
                <a:schemeClr val="tx1">
                  <a:lumMod val="50000"/>
                  <a:lumOff val="50000"/>
                </a:schemeClr>
              </a:solidFill>
            </a:endParaRPr>
          </a:p>
        </p:txBody>
      </p:sp>
      <p:sp>
        <p:nvSpPr>
          <p:cNvPr id="8" name="TextBox 3">
            <a:extLst>
              <a:ext uri="{FF2B5EF4-FFF2-40B4-BE49-F238E27FC236}">
                <a16:creationId xmlns:a16="http://schemas.microsoft.com/office/drawing/2014/main" id="{B8239BE4-8F40-EDB8-A838-4F4E3F3CB1FB}"/>
              </a:ext>
            </a:extLst>
          </p:cNvPr>
          <p:cNvSpPr txBox="1"/>
          <p:nvPr/>
        </p:nvSpPr>
        <p:spPr>
          <a:xfrm>
            <a:off x="4369286" y="200068"/>
            <a:ext cx="7554334" cy="54784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Calibri"/>
                <a:ea typeface="Calibri"/>
                <a:cs typeface="Calibri"/>
              </a:rPr>
              <a:t>The FY'25 Workers' Compensation Advisory Council's Annual report highlights the Department of Industrial Accident's (DIA) performance, accomplishments, and challenges throughout the fiscal year. Despite the challenging economic environment, the organization continued to advance its mission of administering the Commonwealth's workers' compensation system and provide prompt and fair compensation to injured workers.</a:t>
            </a:r>
          </a:p>
          <a:p>
            <a:endParaRPr lang="en-US" sz="1400" dirty="0">
              <a:latin typeface="Calibri"/>
              <a:ea typeface="Calibri"/>
              <a:cs typeface="Calibri"/>
            </a:endParaRPr>
          </a:p>
          <a:p>
            <a:r>
              <a:rPr lang="en-US" sz="1400" dirty="0">
                <a:latin typeface="Calibri"/>
                <a:ea typeface="+mn-lt"/>
                <a:cs typeface="+mn-lt"/>
              </a:rPr>
              <a:t>The Council thanks and acknowledges the leadership of DIA Director Sheri Bowles, Senior Judge Omar Hernández, and the full DIA management team for guiding the agency (including in a hybrid work environment), as well as all DIA employees (including new hires and retirees) for their contributions to supporting injured workers and the mission of the Commonwealth’s workers’ compensation system.</a:t>
            </a:r>
            <a:endParaRPr lang="en-US" dirty="0">
              <a:latin typeface="Calibri"/>
              <a:ea typeface="Calibri"/>
              <a:cs typeface="Calibri"/>
            </a:endParaRPr>
          </a:p>
          <a:p>
            <a:endParaRPr lang="en-US" sz="1400" dirty="0">
              <a:latin typeface="Calibri"/>
              <a:ea typeface="Calibri"/>
              <a:cs typeface="Calibri"/>
            </a:endParaRPr>
          </a:p>
          <a:p>
            <a:r>
              <a:rPr lang="en-US" sz="1400" dirty="0">
                <a:latin typeface="Calibri"/>
                <a:ea typeface="Calibri"/>
                <a:cs typeface="Calibri"/>
              </a:rPr>
              <a:t>This year the DIA experienced a decrease in staff during 2025 due to several planned retirements. Succession plans were implemented to ensure continuity of operations and knowledge transfer across departments. We thank each one of the employees for your years of service and wish </a:t>
            </a:r>
            <a:r>
              <a:rPr lang="en-US" sz="1400">
                <a:latin typeface="Calibri"/>
                <a:ea typeface="Calibri"/>
                <a:cs typeface="Calibri"/>
              </a:rPr>
              <a:t>them </a:t>
            </a:r>
            <a:r>
              <a:rPr lang="en-US" sz="1400" dirty="0">
                <a:latin typeface="Calibri"/>
                <a:ea typeface="Calibri"/>
                <a:cs typeface="Calibri"/>
              </a:rPr>
              <a:t>all the best in your next chapter. </a:t>
            </a:r>
            <a:endParaRPr lang="en-US" sz="1400" b="1" dirty="0">
              <a:latin typeface="Calibri"/>
              <a:ea typeface="Calibri"/>
              <a:cs typeface="Calibri"/>
            </a:endParaRPr>
          </a:p>
          <a:p>
            <a:endParaRPr lang="en-US" sz="1400" dirty="0">
              <a:latin typeface="Calibri"/>
              <a:ea typeface="Calibri"/>
              <a:cs typeface="Calibri"/>
            </a:endParaRPr>
          </a:p>
          <a:p>
            <a:r>
              <a:rPr lang="en-US" sz="1400" dirty="0">
                <a:latin typeface="Calibri"/>
                <a:ea typeface="Calibri"/>
                <a:cs typeface="Calibri"/>
              </a:rPr>
              <a:t>Looking ahead to FY'26, the DIA will focus on stakeholder</a:t>
            </a:r>
            <a:r>
              <a:rPr lang="en-US" sz="1400" dirty="0">
                <a:latin typeface="Calibri"/>
                <a:ea typeface="+mn-lt"/>
                <a:cs typeface="+mn-lt"/>
              </a:rPr>
              <a:t> communications and publications by DIA will be refreshed and improved to better support transparency and engagement</a:t>
            </a:r>
            <a:r>
              <a:rPr lang="en-US" sz="1400" dirty="0">
                <a:latin typeface="Calibri"/>
                <a:ea typeface="Calibri"/>
                <a:cs typeface="Calibri"/>
              </a:rPr>
              <a:t> for a positive customer experience. The priorities remain centered on safety, the impartial physicians' roster and fee schedule, and the workers' compensation medical reimbursement rate.</a:t>
            </a:r>
          </a:p>
          <a:p>
            <a:endParaRPr lang="en-US" sz="1400" dirty="0">
              <a:latin typeface="Calibri"/>
              <a:ea typeface="Calibri"/>
              <a:cs typeface="Calibri"/>
            </a:endParaRPr>
          </a:p>
          <a:p>
            <a:r>
              <a:rPr lang="en-US" sz="1400" dirty="0">
                <a:latin typeface="Calibri"/>
                <a:ea typeface="+mn-lt"/>
                <a:cs typeface="+mn-lt"/>
              </a:rPr>
              <a:t>The WCAC will continue to collaborate with all stakeholders (workers, employers, insurers, providers) to further enhance the Massachusetts workers’ compensation system, maintaining its high national regard.</a:t>
            </a:r>
            <a:endParaRPr lang="en-US" dirty="0">
              <a:latin typeface="Calibri"/>
              <a:ea typeface="+mn-lt"/>
              <a:cs typeface="+mn-lt"/>
            </a:endParaRPr>
          </a:p>
        </p:txBody>
      </p:sp>
      <p:sp>
        <p:nvSpPr>
          <p:cNvPr id="10" name="TextBox 9">
            <a:extLst>
              <a:ext uri="{FF2B5EF4-FFF2-40B4-BE49-F238E27FC236}">
                <a16:creationId xmlns:a16="http://schemas.microsoft.com/office/drawing/2014/main" id="{54A000D4-2E28-9B89-AE9E-2FCA19AD78B3}"/>
              </a:ext>
            </a:extLst>
          </p:cNvPr>
          <p:cNvSpPr txBox="1"/>
          <p:nvPr/>
        </p:nvSpPr>
        <p:spPr>
          <a:xfrm>
            <a:off x="5240548" y="6189451"/>
            <a:ext cx="3677728"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John A. </a:t>
            </a:r>
            <a:r>
              <a:rPr lang="en-US" b="1" i="1" err="1"/>
              <a:t>Pulgini</a:t>
            </a:r>
            <a:r>
              <a:rPr lang="en-US"/>
              <a:t>, </a:t>
            </a:r>
            <a:r>
              <a:rPr lang="en-US" sz="1600"/>
              <a:t>Esq</a:t>
            </a:r>
          </a:p>
          <a:p>
            <a:r>
              <a:rPr lang="en-US" sz="1600"/>
              <a:t>           Chair</a:t>
            </a:r>
          </a:p>
        </p:txBody>
      </p:sp>
      <p:sp>
        <p:nvSpPr>
          <p:cNvPr id="13" name="TextBox 12">
            <a:extLst>
              <a:ext uri="{FF2B5EF4-FFF2-40B4-BE49-F238E27FC236}">
                <a16:creationId xmlns:a16="http://schemas.microsoft.com/office/drawing/2014/main" id="{98DB3493-8DB7-8CC4-3EA0-DB5D3F62557F}"/>
              </a:ext>
            </a:extLst>
          </p:cNvPr>
          <p:cNvSpPr txBox="1"/>
          <p:nvPr/>
        </p:nvSpPr>
        <p:spPr>
          <a:xfrm>
            <a:off x="7806905" y="6189450"/>
            <a:ext cx="3893388" cy="6299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Todd R. Johnson</a:t>
            </a:r>
            <a:r>
              <a:rPr lang="en-US"/>
              <a:t>, </a:t>
            </a:r>
            <a:r>
              <a:rPr lang="en-US" sz="1400"/>
              <a:t>JD, AIC, ARM-P, ARM-E</a:t>
            </a:r>
          </a:p>
          <a:p>
            <a:r>
              <a:rPr lang="en-US" sz="1600"/>
              <a:t>       Vice-Chair</a:t>
            </a:r>
          </a:p>
        </p:txBody>
      </p:sp>
      <p:pic>
        <p:nvPicPr>
          <p:cNvPr id="3" name="Picture 2">
            <a:extLst>
              <a:ext uri="{FF2B5EF4-FFF2-40B4-BE49-F238E27FC236}">
                <a16:creationId xmlns:a16="http://schemas.microsoft.com/office/drawing/2014/main" id="{F4D7A61D-1501-2447-DDC1-F839D422125E}"/>
              </a:ext>
            </a:extLst>
          </p:cNvPr>
          <p:cNvPicPr>
            <a:picLocks noChangeAspect="1"/>
          </p:cNvPicPr>
          <p:nvPr/>
        </p:nvPicPr>
        <p:blipFill>
          <a:blip r:embed="rId2"/>
          <a:stretch>
            <a:fillRect/>
          </a:stretch>
        </p:blipFill>
        <p:spPr>
          <a:xfrm>
            <a:off x="8018462" y="5675313"/>
            <a:ext cx="901700" cy="642938"/>
          </a:xfrm>
          <a:prstGeom prst="rect">
            <a:avLst/>
          </a:prstGeom>
        </p:spPr>
      </p:pic>
      <p:pic>
        <p:nvPicPr>
          <p:cNvPr id="4" name="Picture 3">
            <a:extLst>
              <a:ext uri="{FF2B5EF4-FFF2-40B4-BE49-F238E27FC236}">
                <a16:creationId xmlns:a16="http://schemas.microsoft.com/office/drawing/2014/main" id="{2E01CB8B-B338-88CE-46A5-E65EDE4187C9}"/>
              </a:ext>
            </a:extLst>
          </p:cNvPr>
          <p:cNvPicPr>
            <a:picLocks noChangeAspect="1"/>
          </p:cNvPicPr>
          <p:nvPr/>
        </p:nvPicPr>
        <p:blipFill>
          <a:blip r:embed="rId3"/>
          <a:stretch>
            <a:fillRect/>
          </a:stretch>
        </p:blipFill>
        <p:spPr>
          <a:xfrm rot="-10800000" flipH="1" flipV="1">
            <a:off x="5611387" y="5725412"/>
            <a:ext cx="1193176" cy="544748"/>
          </a:xfrm>
          <a:prstGeom prst="rect">
            <a:avLst/>
          </a:prstGeom>
        </p:spPr>
      </p:pic>
    </p:spTree>
    <p:extLst>
      <p:ext uri="{BB962C8B-B14F-4D97-AF65-F5344CB8AC3E}">
        <p14:creationId xmlns:p14="http://schemas.microsoft.com/office/powerpoint/2010/main" val="1197312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497000-1E46-C691-04BF-1242A13FD473}"/>
            </a:ext>
          </a:extLst>
        </p:cNvPr>
        <p:cNvGrpSpPr/>
        <p:nvPr/>
      </p:nvGrpSpPr>
      <p:grpSpPr>
        <a:xfrm>
          <a:off x="0" y="0"/>
          <a:ext cx="0" cy="0"/>
          <a:chOff x="0" y="0"/>
          <a:chExt cx="0" cy="0"/>
        </a:xfrm>
      </p:grpSpPr>
      <p:sp useBgFill="1">
        <p:nvSpPr>
          <p:cNvPr id="1280" name="Rectangle 1279">
            <a:extLst>
              <a:ext uri="{FF2B5EF4-FFF2-40B4-BE49-F238E27FC236}">
                <a16:creationId xmlns:a16="http://schemas.microsoft.com/office/drawing/2014/main" id="{DC5E45D6-D12A-482C-A94C-9A0339213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ooter Placeholder 37">
            <a:extLst>
              <a:ext uri="{FF2B5EF4-FFF2-40B4-BE49-F238E27FC236}">
                <a16:creationId xmlns:a16="http://schemas.microsoft.com/office/drawing/2014/main" id="{6022107D-2C08-3CFA-3AAE-67FC61EB3340}"/>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chemeClr val="tx1">
                    <a:lumMod val="50000"/>
                    <a:lumOff val="50000"/>
                  </a:schemeClr>
                </a:solidFill>
                <a:latin typeface="+mn-lt"/>
                <a:ea typeface="+mn-ea"/>
                <a:cs typeface="+mn-cs"/>
              </a:rPr>
              <a:t>FY'25 WCAC Annual Report</a:t>
            </a:r>
          </a:p>
        </p:txBody>
      </p:sp>
      <p:sp>
        <p:nvSpPr>
          <p:cNvPr id="1281" name="Rectangle 1280">
            <a:extLst>
              <a:ext uri="{FF2B5EF4-FFF2-40B4-BE49-F238E27FC236}">
                <a16:creationId xmlns:a16="http://schemas.microsoft.com/office/drawing/2014/main" id="{5F0C6329-F91B-0D2A-C66F-B30F837F4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2" name="Rectangle 1281">
            <a:extLst>
              <a:ext uri="{FF2B5EF4-FFF2-40B4-BE49-F238E27FC236}">
                <a16:creationId xmlns:a16="http://schemas.microsoft.com/office/drawing/2014/main" id="{A2709F41-61B8-368A-2F28-0A930E18D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a:extLst>
              <a:ext uri="{FF2B5EF4-FFF2-40B4-BE49-F238E27FC236}">
                <a16:creationId xmlns:a16="http://schemas.microsoft.com/office/drawing/2014/main" id="{DD66454A-03FE-AC2B-0331-F93A663F988E}"/>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330EA680-D336-4FF7-8B7A-9848BB0A1C32}" type="slidenum">
              <a:rPr lang="en-US" sz="1100" dirty="0">
                <a:solidFill>
                  <a:srgbClr val="FFFFFF"/>
                </a:solidFill>
              </a:rPr>
              <a:pPr>
                <a:spcAft>
                  <a:spcPts val="600"/>
                </a:spcAft>
              </a:pPr>
              <a:t>3</a:t>
            </a:fld>
            <a:endParaRPr lang="en-US" sz="1100">
              <a:solidFill>
                <a:srgbClr val="FFFFFF"/>
              </a:solidFill>
            </a:endParaRPr>
          </a:p>
        </p:txBody>
      </p:sp>
      <p:sp>
        <p:nvSpPr>
          <p:cNvPr id="3" name="Content Placeholder 5">
            <a:extLst>
              <a:ext uri="{FF2B5EF4-FFF2-40B4-BE49-F238E27FC236}">
                <a16:creationId xmlns:a16="http://schemas.microsoft.com/office/drawing/2014/main" id="{E97B5D8B-36C5-D486-A4D5-987BEF19E1BC}"/>
              </a:ext>
            </a:extLst>
          </p:cNvPr>
          <p:cNvSpPr txBox="1">
            <a:spLocks/>
          </p:cNvSpPr>
          <p:nvPr/>
        </p:nvSpPr>
        <p:spPr>
          <a:xfrm>
            <a:off x="935087" y="2234798"/>
            <a:ext cx="4650056" cy="37307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latin typeface="Calibri"/>
                <a:ea typeface="Calibri"/>
                <a:cs typeface="Calibri"/>
              </a:rPr>
              <a:t>Under MGL Chapter 23E, Section 15 established the Workers' Compensation Advisory Council's (WCAC) membership, appointments, and meeting rules. Additional responsibilities are referenced in MGL Chapter 152, S53A and S65. The WCAC serves as a policy and system oversight body for the Massachusetts workers' compensation system under Chapters 23E and 152. It does not decide on individual claims, but monitors the entire system, conducts research and studies, issues recommendations and reports to the legislature and executive branch and helps to ensure the system operates efficiently and equitably.</a:t>
            </a:r>
          </a:p>
          <a:p>
            <a:r>
              <a:rPr lang="en-US" sz="1200" dirty="0">
                <a:latin typeface="Calibri"/>
                <a:ea typeface="Calibri"/>
                <a:cs typeface="Calibri"/>
              </a:rPr>
              <a:t>The Council is monitoring pending legislative bills related to workers' compensation legislation throughout each legislative session.</a:t>
            </a:r>
            <a:endParaRPr lang="en-US" sz="1200" dirty="0">
              <a:latin typeface="Calibri"/>
              <a:ea typeface="+mn-lt"/>
              <a:cs typeface="+mn-lt"/>
            </a:endParaRPr>
          </a:p>
        </p:txBody>
      </p:sp>
      <p:sp>
        <p:nvSpPr>
          <p:cNvPr id="8" name="Text Placeholder 4">
            <a:extLst>
              <a:ext uri="{FF2B5EF4-FFF2-40B4-BE49-F238E27FC236}">
                <a16:creationId xmlns:a16="http://schemas.microsoft.com/office/drawing/2014/main" id="{44EAF542-6D70-F36A-4E37-6F3CB0A80292}"/>
              </a:ext>
            </a:extLst>
          </p:cNvPr>
          <p:cNvSpPr txBox="1">
            <a:spLocks/>
          </p:cNvSpPr>
          <p:nvPr/>
        </p:nvSpPr>
        <p:spPr>
          <a:xfrm>
            <a:off x="1187535" y="1192652"/>
            <a:ext cx="4532948" cy="8239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Calibri"/>
                <a:ea typeface="Calibri"/>
                <a:cs typeface="Calibri"/>
              </a:rPr>
              <a:t>STATUTORY RESPONSIBILITIES </a:t>
            </a:r>
            <a:endParaRPr lang="en-US" sz="2000">
              <a:solidFill>
                <a:schemeClr val="accent5"/>
              </a:solidFill>
              <a:latin typeface="Calibri"/>
              <a:ea typeface="Calibri"/>
              <a:cs typeface="Calibri"/>
            </a:endParaRPr>
          </a:p>
        </p:txBody>
      </p:sp>
      <p:pic>
        <p:nvPicPr>
          <p:cNvPr id="2" name="Picture 1">
            <a:extLst>
              <a:ext uri="{FF2B5EF4-FFF2-40B4-BE49-F238E27FC236}">
                <a16:creationId xmlns:a16="http://schemas.microsoft.com/office/drawing/2014/main" id="{556E8A72-7740-94C7-BCD9-EB5F332FBFD5}"/>
              </a:ext>
            </a:extLst>
          </p:cNvPr>
          <p:cNvPicPr>
            <a:picLocks noChangeAspect="1"/>
          </p:cNvPicPr>
          <p:nvPr/>
        </p:nvPicPr>
        <p:blipFill>
          <a:blip r:embed="rId3"/>
          <a:stretch>
            <a:fillRect/>
          </a:stretch>
        </p:blipFill>
        <p:spPr>
          <a:xfrm>
            <a:off x="6307157" y="1524000"/>
            <a:ext cx="4960020" cy="3743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1250061"/>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0ACCBF-D29A-8180-E6B2-0DE1A4B391D0}"/>
            </a:ext>
          </a:extLst>
        </p:cNvPr>
        <p:cNvGrpSpPr/>
        <p:nvPr/>
      </p:nvGrpSpPr>
      <p:grpSpPr>
        <a:xfrm>
          <a:off x="0" y="0"/>
          <a:ext cx="0" cy="0"/>
          <a:chOff x="0" y="0"/>
          <a:chExt cx="0" cy="0"/>
        </a:xfrm>
      </p:grpSpPr>
      <p:sp useBgFill="1">
        <p:nvSpPr>
          <p:cNvPr id="1280" name="Rectangle 1279">
            <a:extLst>
              <a:ext uri="{FF2B5EF4-FFF2-40B4-BE49-F238E27FC236}">
                <a16:creationId xmlns:a16="http://schemas.microsoft.com/office/drawing/2014/main" id="{6E1BB41B-94A8-1790-08E6-E203EDD32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ooter Placeholder 37">
            <a:extLst>
              <a:ext uri="{FF2B5EF4-FFF2-40B4-BE49-F238E27FC236}">
                <a16:creationId xmlns:a16="http://schemas.microsoft.com/office/drawing/2014/main" id="{6938ACA5-21C5-30E4-D695-5EB1231F8D5D}"/>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chemeClr val="tx1">
                    <a:lumMod val="50000"/>
                    <a:lumOff val="50000"/>
                  </a:schemeClr>
                </a:solidFill>
                <a:latin typeface="+mn-lt"/>
                <a:ea typeface="+mn-ea"/>
                <a:cs typeface="+mn-cs"/>
              </a:rPr>
              <a:t>FY'25 WCAC Annual Report</a:t>
            </a:r>
          </a:p>
        </p:txBody>
      </p:sp>
      <p:sp>
        <p:nvSpPr>
          <p:cNvPr id="1281" name="Rectangle 1280">
            <a:extLst>
              <a:ext uri="{FF2B5EF4-FFF2-40B4-BE49-F238E27FC236}">
                <a16:creationId xmlns:a16="http://schemas.microsoft.com/office/drawing/2014/main" id="{2998AA31-2377-AB3B-B061-D6D6C477A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2" name="Rectangle 1281">
            <a:extLst>
              <a:ext uri="{FF2B5EF4-FFF2-40B4-BE49-F238E27FC236}">
                <a16:creationId xmlns:a16="http://schemas.microsoft.com/office/drawing/2014/main" id="{557E9B81-1794-EFF7-B884-AD527AFBF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a:extLst>
              <a:ext uri="{FF2B5EF4-FFF2-40B4-BE49-F238E27FC236}">
                <a16:creationId xmlns:a16="http://schemas.microsoft.com/office/drawing/2014/main" id="{D6D449B8-6511-3CA2-7008-5328BE3466E6}"/>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330EA680-D336-4FF7-8B7A-9848BB0A1C32}" type="slidenum">
              <a:rPr lang="en-US" sz="1100" dirty="0">
                <a:solidFill>
                  <a:srgbClr val="FFFFFF"/>
                </a:solidFill>
              </a:rPr>
              <a:pPr>
                <a:spcAft>
                  <a:spcPts val="600"/>
                </a:spcAft>
              </a:pPr>
              <a:t>4</a:t>
            </a:fld>
            <a:endParaRPr lang="en-US" sz="1100">
              <a:solidFill>
                <a:srgbClr val="FFFFFF"/>
              </a:solidFill>
            </a:endParaRPr>
          </a:p>
        </p:txBody>
      </p:sp>
      <p:sp>
        <p:nvSpPr>
          <p:cNvPr id="8" name="Text Placeholder 4">
            <a:extLst>
              <a:ext uri="{FF2B5EF4-FFF2-40B4-BE49-F238E27FC236}">
                <a16:creationId xmlns:a16="http://schemas.microsoft.com/office/drawing/2014/main" id="{B38805A1-C6E1-9404-FFE8-A040824F9566}"/>
              </a:ext>
            </a:extLst>
          </p:cNvPr>
          <p:cNvSpPr txBox="1">
            <a:spLocks/>
          </p:cNvSpPr>
          <p:nvPr/>
        </p:nvSpPr>
        <p:spPr>
          <a:xfrm>
            <a:off x="1010458" y="779693"/>
            <a:ext cx="4434272" cy="8239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Calibri"/>
                <a:ea typeface="Calibri"/>
                <a:cs typeface="Calibri"/>
              </a:rPr>
              <a:t>FOCUS AREAS</a:t>
            </a:r>
            <a:endParaRPr lang="en-US" sz="2000">
              <a:solidFill>
                <a:srgbClr val="000000"/>
              </a:solidFill>
              <a:latin typeface="Calibri"/>
              <a:ea typeface="Calibri"/>
              <a:cs typeface="Calibri"/>
            </a:endParaRPr>
          </a:p>
        </p:txBody>
      </p:sp>
      <p:sp>
        <p:nvSpPr>
          <p:cNvPr id="4" name="Text Placeholder 3">
            <a:extLst>
              <a:ext uri="{FF2B5EF4-FFF2-40B4-BE49-F238E27FC236}">
                <a16:creationId xmlns:a16="http://schemas.microsoft.com/office/drawing/2014/main" id="{442C0DF9-6265-4613-D28C-6A1279737EF6}"/>
              </a:ext>
            </a:extLst>
          </p:cNvPr>
          <p:cNvSpPr txBox="1">
            <a:spLocks/>
          </p:cNvSpPr>
          <p:nvPr/>
        </p:nvSpPr>
        <p:spPr>
          <a:xfrm>
            <a:off x="820038" y="1606600"/>
            <a:ext cx="5394808" cy="363945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latin typeface="Calibri"/>
                <a:ea typeface="Calibri"/>
                <a:cs typeface="Calibri"/>
              </a:rPr>
              <a:t>This year, the Workers' Compensation Advisory Council has concentrated its efforts on two key areas: The Impartial Physician Rate revision and the Workers' Compensation Medical Reimbursement rates.</a:t>
            </a:r>
            <a:endParaRPr lang="en-US" dirty="0">
              <a:latin typeface="Calibri"/>
              <a:ea typeface="Calibri"/>
              <a:cs typeface="Calibri"/>
            </a:endParaRPr>
          </a:p>
          <a:p>
            <a:pPr lvl="1"/>
            <a:r>
              <a:rPr lang="en-US" sz="1100" dirty="0">
                <a:latin typeface="Calibri"/>
                <a:ea typeface="Calibri"/>
                <a:cs typeface="Calibri"/>
              </a:rPr>
              <a:t>The established impartial physician rate covers the full scope of services associated with conducting an impartial medical examination under Section 11A of  the workers' compensation system. This includes the review of medical records, performance of the examination, preparation of the written report, and submission of any required documentation. The rate is established and reviewed to ensure fairness, consistency, and alignment with statutory requirements. </a:t>
            </a:r>
          </a:p>
          <a:p>
            <a:pPr lvl="1"/>
            <a:r>
              <a:rPr lang="en-US" sz="1100" dirty="0">
                <a:latin typeface="Calibri"/>
                <a:ea typeface="Calibri"/>
                <a:cs typeface="Calibri"/>
              </a:rPr>
              <a:t>As of March 2025, the impartial physicians' roster is at 64, a decrease from FY'24 (70). The reduction in available impartial physicians may reflect factors such as increased administrative requirements, reimbursement rates that do not keep up with market conditions, or the retirement of long-serving physicians. The DIA continues to explore strategies to strengthen physician participation, including reviewing compensation levels, streamlining administrative processes, and enhancing outreach to qualified medical professionals. </a:t>
            </a:r>
            <a:endParaRPr lang="en-US" sz="1100" dirty="0">
              <a:solidFill>
                <a:srgbClr val="242424"/>
              </a:solidFill>
              <a:latin typeface="Calibri"/>
              <a:ea typeface="Calibri"/>
              <a:cs typeface="Calibri"/>
            </a:endParaRPr>
          </a:p>
          <a:p>
            <a:pPr lvl="1"/>
            <a:r>
              <a:rPr lang="en-US" sz="1100" dirty="0">
                <a:latin typeface="Calibri"/>
                <a:ea typeface="Calibri"/>
                <a:cs typeface="Calibri"/>
              </a:rPr>
              <a:t>A listening session was held in October 2025 with the Executive Office of Health and Human Services (EOHHS) to discuss the workers' compensation medical reimbursement rate with stakeholder representation in attendance. The listening session</a:t>
            </a:r>
            <a:r>
              <a:rPr lang="en-US" sz="1100" dirty="0">
                <a:solidFill>
                  <a:srgbClr val="000000"/>
                </a:solidFill>
                <a:latin typeface="Calibri"/>
                <a:ea typeface="Calibri"/>
                <a:cs typeface="Arial"/>
              </a:rPr>
              <a:t> is part of EOHHS's ongoing exploration of potential updates to the workers' compensation medical payment rate system. </a:t>
            </a:r>
            <a:endParaRPr lang="en-US" sz="1100" dirty="0">
              <a:solidFill>
                <a:srgbClr val="242424"/>
              </a:solidFill>
              <a:latin typeface="Calibri"/>
              <a:ea typeface="Calibri"/>
              <a:cs typeface="Arial"/>
            </a:endParaRPr>
          </a:p>
        </p:txBody>
      </p:sp>
      <p:pic>
        <p:nvPicPr>
          <p:cNvPr id="2" name="Picture 1">
            <a:extLst>
              <a:ext uri="{FF2B5EF4-FFF2-40B4-BE49-F238E27FC236}">
                <a16:creationId xmlns:a16="http://schemas.microsoft.com/office/drawing/2014/main" id="{BF530E96-593B-1D71-45C7-8226E2151E22}"/>
              </a:ext>
            </a:extLst>
          </p:cNvPr>
          <p:cNvPicPr>
            <a:picLocks noChangeAspect="1"/>
          </p:cNvPicPr>
          <p:nvPr/>
        </p:nvPicPr>
        <p:blipFill>
          <a:blip r:embed="rId3"/>
          <a:stretch>
            <a:fillRect/>
          </a:stretch>
        </p:blipFill>
        <p:spPr>
          <a:xfrm>
            <a:off x="6644791" y="2181481"/>
            <a:ext cx="4734259" cy="24259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5008988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F5CFA2-D38F-5730-F07D-B5DDE3545F6B}"/>
            </a:ext>
          </a:extLst>
        </p:cNvPr>
        <p:cNvGrpSpPr/>
        <p:nvPr/>
      </p:nvGrpSpPr>
      <p:grpSpPr>
        <a:xfrm>
          <a:off x="0" y="0"/>
          <a:ext cx="0" cy="0"/>
          <a:chOff x="0" y="0"/>
          <a:chExt cx="0" cy="0"/>
        </a:xfrm>
      </p:grpSpPr>
      <p:sp useBgFill="1">
        <p:nvSpPr>
          <p:cNvPr id="4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aptop on a table">
            <a:extLst>
              <a:ext uri="{FF2B5EF4-FFF2-40B4-BE49-F238E27FC236}">
                <a16:creationId xmlns:a16="http://schemas.microsoft.com/office/drawing/2014/main" id="{CE579722-7F15-CEC2-E12D-D209B93A5DD7}"/>
              </a:ext>
            </a:extLst>
          </p:cNvPr>
          <p:cNvPicPr>
            <a:picLocks noChangeAspect="1"/>
          </p:cNvPicPr>
          <p:nvPr/>
        </p:nvPicPr>
        <p:blipFill>
          <a:blip r:embed="rId2"/>
          <a:srcRect r="40734" b="-1"/>
          <a:stretch>
            <a:fillRect/>
          </a:stretch>
        </p:blipFill>
        <p:spPr>
          <a:xfrm>
            <a:off x="6103027" y="10"/>
            <a:ext cx="6088971" cy="6857990"/>
          </a:xfrm>
          <a:prstGeom prst="rect">
            <a:avLst/>
          </a:prstGeom>
        </p:spPr>
      </p:pic>
      <p:sp useBgFill="1">
        <p:nvSpPr>
          <p:cNvPr id="43" name="Rectangle 4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2514C6-68FB-5B9B-3E25-064E75C71E66}"/>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2400"/>
              <a:t> </a:t>
            </a:r>
            <a:r>
              <a:rPr lang="en-US" sz="2000"/>
              <a:t> DIA DEPARTMENTS</a:t>
            </a:r>
          </a:p>
        </p:txBody>
      </p:sp>
      <p:sp>
        <p:nvSpPr>
          <p:cNvPr id="4" name="Text Placeholder 3">
            <a:extLst>
              <a:ext uri="{FF2B5EF4-FFF2-40B4-BE49-F238E27FC236}">
                <a16:creationId xmlns:a16="http://schemas.microsoft.com/office/drawing/2014/main" id="{56ED9500-0C4C-A78F-8572-1C4DCF9BA6EA}"/>
              </a:ext>
            </a:extLst>
          </p:cNvPr>
          <p:cNvSpPr>
            <a:spLocks noGrp="1"/>
          </p:cNvSpPr>
          <p:nvPr>
            <p:ph type="body" sz="half" idx="2"/>
          </p:nvPr>
        </p:nvSpPr>
        <p:spPr>
          <a:xfrm>
            <a:off x="761801" y="2683646"/>
            <a:ext cx="4949316" cy="3374137"/>
          </a:xfrm>
        </p:spPr>
        <p:txBody>
          <a:bodyPr vert="horz" lIns="91440" tIns="45720" rIns="91440" bIns="45720" rtlCol="0" anchor="ctr">
            <a:noAutofit/>
          </a:bodyPr>
          <a:lstStyle/>
          <a:p>
            <a:endParaRPr lang="en-US" sz="1800" b="1"/>
          </a:p>
          <a:p>
            <a:pPr lvl="1" indent="-228600">
              <a:buFont typeface="Arial" panose="020B0604020202020204" pitchFamily="34" charset="0"/>
              <a:buChar char="•"/>
            </a:pPr>
            <a:r>
              <a:rPr lang="en-US" sz="1200">
                <a:latin typeface="Calibri"/>
                <a:ea typeface="Calibri"/>
                <a:cs typeface="Calibri"/>
              </a:rPr>
              <a:t>DIA Offices | Regions | Public Information Unit                           Page 6</a:t>
            </a:r>
          </a:p>
          <a:p>
            <a:pPr lvl="1" indent="-228600">
              <a:buFont typeface="Arial" panose="020B0604020202020204" pitchFamily="34" charset="0"/>
              <a:buChar char="•"/>
            </a:pPr>
            <a:r>
              <a:rPr lang="en-US" sz="1200">
                <a:latin typeface="Calibri"/>
                <a:ea typeface="Calibri"/>
                <a:cs typeface="Calibri"/>
              </a:rPr>
              <a:t>Office of Claims Administration                                                            7-8</a:t>
            </a:r>
          </a:p>
          <a:p>
            <a:pPr lvl="1" indent="-228600">
              <a:buFont typeface="Arial" panose="020B0604020202020204" pitchFamily="34" charset="0"/>
              <a:buChar char="•"/>
            </a:pPr>
            <a:r>
              <a:rPr lang="en-US" sz="1200">
                <a:latin typeface="Calibri"/>
                <a:ea typeface="Calibri"/>
                <a:cs typeface="Calibri"/>
              </a:rPr>
              <a:t>Office of Dispute Resolution | Reviewing Board                                   9</a:t>
            </a:r>
          </a:p>
          <a:p>
            <a:pPr lvl="1" indent="-228600">
              <a:buFont typeface="Arial" panose="020B0604020202020204" pitchFamily="34" charset="0"/>
              <a:buChar char="•"/>
            </a:pPr>
            <a:r>
              <a:rPr lang="en-US" sz="1200">
                <a:latin typeface="Calibri"/>
                <a:ea typeface="Calibri"/>
                <a:cs typeface="Calibri"/>
              </a:rPr>
              <a:t>Office of Education and Vocational Rehabilitation                             10</a:t>
            </a:r>
          </a:p>
          <a:p>
            <a:pPr lvl="1" indent="-228600">
              <a:buFont typeface="Arial" panose="020B0604020202020204" pitchFamily="34" charset="0"/>
              <a:buChar char="•"/>
            </a:pPr>
            <a:r>
              <a:rPr lang="en-US" sz="1200">
                <a:latin typeface="Calibri"/>
                <a:ea typeface="Calibri"/>
                <a:cs typeface="Calibri"/>
              </a:rPr>
              <a:t>Office of Health Policy | Health Care Services Board                         11</a:t>
            </a:r>
          </a:p>
          <a:p>
            <a:pPr marL="400050" lvl="1" indent="-171450">
              <a:buChar char="•"/>
            </a:pPr>
            <a:r>
              <a:rPr lang="en-US" sz="1200">
                <a:latin typeface="Calibri"/>
                <a:ea typeface="Calibri"/>
                <a:cs typeface="Calibri"/>
              </a:rPr>
              <a:t>  Office of Assessment | Office of Insurance                                         12</a:t>
            </a:r>
            <a:r>
              <a:rPr lang="en-US">
                <a:latin typeface="Calibri"/>
                <a:ea typeface="Calibri"/>
                <a:cs typeface="Calibri"/>
              </a:rPr>
              <a:t> </a:t>
            </a:r>
          </a:p>
          <a:p>
            <a:pPr marL="400050" lvl="1" indent="-171450">
              <a:buChar char="•"/>
            </a:pPr>
            <a:r>
              <a:rPr lang="en-US" sz="1200">
                <a:latin typeface="Calibri"/>
                <a:ea typeface="Calibri"/>
                <a:cs typeface="Calibri"/>
              </a:rPr>
              <a:t>  Office of Investigation                                                                             13</a:t>
            </a:r>
            <a:endParaRPr lang="en-US"/>
          </a:p>
          <a:p>
            <a:pPr lvl="1" indent="-228600">
              <a:buFont typeface="Arial" panose="020B0604020202020204" pitchFamily="34" charset="0"/>
              <a:buChar char="•"/>
            </a:pPr>
            <a:r>
              <a:rPr lang="en-US" sz="1200">
                <a:latin typeface="Calibri"/>
                <a:ea typeface="Calibri"/>
                <a:cs typeface="Calibri"/>
              </a:rPr>
              <a:t>Office of Safety                                                                                   14-16</a:t>
            </a:r>
          </a:p>
          <a:p>
            <a:pPr lvl="1" indent="-228600">
              <a:buFont typeface="Arial" panose="020B0604020202020204" pitchFamily="34" charset="0"/>
              <a:buChar char="•"/>
            </a:pPr>
            <a:r>
              <a:rPr lang="en-US" sz="1200">
                <a:latin typeface="Calibri"/>
                <a:ea typeface="Calibri"/>
                <a:cs typeface="Calibri"/>
              </a:rPr>
              <a:t>Workers' Compensation Trust Fund                                                     17</a:t>
            </a:r>
          </a:p>
          <a:p>
            <a:pPr lvl="1" indent="-228600">
              <a:buFont typeface="Arial" panose="020B0604020202020204" pitchFamily="34" charset="0"/>
              <a:buChar char="•"/>
            </a:pPr>
            <a:r>
              <a:rPr lang="en-US" sz="1200">
                <a:latin typeface="Calibri"/>
                <a:ea typeface="Calibri"/>
                <a:cs typeface="Calibri"/>
              </a:rPr>
              <a:t>Advisory Council Members                                                              18-19</a:t>
            </a:r>
          </a:p>
          <a:p>
            <a:pPr marL="0" lvl="1"/>
            <a:endParaRPr lang="en-US" sz="1200">
              <a:latin typeface="Calibri"/>
              <a:ea typeface="Calibri"/>
              <a:cs typeface="Calibri"/>
            </a:endParaRPr>
          </a:p>
        </p:txBody>
      </p:sp>
      <p:sp>
        <p:nvSpPr>
          <p:cNvPr id="3" name="Footer Placeholder 2">
            <a:extLst>
              <a:ext uri="{FF2B5EF4-FFF2-40B4-BE49-F238E27FC236}">
                <a16:creationId xmlns:a16="http://schemas.microsoft.com/office/drawing/2014/main" id="{E1475658-3D48-1ADE-89B0-0209F1F84EB2}"/>
              </a:ext>
            </a:extLst>
          </p:cNvPr>
          <p:cNvSpPr>
            <a:spLocks noGrp="1"/>
          </p:cNvSpPr>
          <p:nvPr>
            <p:ph type="ftr" sz="quarter" idx="11"/>
          </p:nvPr>
        </p:nvSpPr>
        <p:spPr>
          <a:xfrm>
            <a:off x="6523149" y="6356350"/>
            <a:ext cx="4256467" cy="365125"/>
          </a:xfrm>
        </p:spPr>
        <p:txBody>
          <a:bodyPr vert="horz" lIns="91440" tIns="45720" rIns="91440" bIns="45720" rtlCol="0" anchor="ctr">
            <a:normAutofit/>
          </a:bodyPr>
          <a:lstStyle/>
          <a:p>
            <a:pPr algn="l">
              <a:spcAft>
                <a:spcPts val="600"/>
              </a:spcAft>
              <a:defRPr/>
            </a:pPr>
            <a:r>
              <a:rPr lang="en-US" kern="1200">
                <a:solidFill>
                  <a:schemeClr val="tx1"/>
                </a:solidFill>
                <a:latin typeface="Calibri" panose="020F0502020204030204"/>
                <a:ea typeface="+mn-ea"/>
                <a:cs typeface="+mn-cs"/>
              </a:rPr>
              <a:t>FY'25 WCAC Annual Report</a:t>
            </a:r>
          </a:p>
        </p:txBody>
      </p:sp>
      <p:sp>
        <p:nvSpPr>
          <p:cNvPr id="6" name="Slide Number Placeholder 5">
            <a:extLst>
              <a:ext uri="{FF2B5EF4-FFF2-40B4-BE49-F238E27FC236}">
                <a16:creationId xmlns:a16="http://schemas.microsoft.com/office/drawing/2014/main" id="{1C5B61B7-943B-FDC6-C874-CE50E1EC990D}"/>
              </a:ext>
            </a:extLst>
          </p:cNvPr>
          <p:cNvSpPr>
            <a:spLocks noGrp="1"/>
          </p:cNvSpPr>
          <p:nvPr>
            <p:ph type="sldNum" sz="quarter" idx="12"/>
          </p:nvPr>
        </p:nvSpPr>
        <p:spPr>
          <a:xfrm>
            <a:off x="10515600" y="6356350"/>
            <a:ext cx="1462825" cy="365125"/>
          </a:xfrm>
        </p:spPr>
        <p:txBody>
          <a:bodyPr vert="horz" lIns="91440" tIns="45720" rIns="91440" bIns="45720" rtlCol="0" anchor="ctr">
            <a:normAutofit/>
          </a:bodyPr>
          <a:lstStyle/>
          <a:p>
            <a:pPr>
              <a:spcAft>
                <a:spcPts val="600"/>
              </a:spcAft>
              <a:defRPr/>
            </a:pPr>
            <a:fld id="{330EA680-D336-4FF7-8B7A-9848BB0A1C32}" type="slidenum">
              <a:rPr lang="en-US">
                <a:solidFill>
                  <a:srgbClr val="FFFFFF"/>
                </a:solidFill>
                <a:latin typeface="Calibri" panose="020F0502020204030204"/>
              </a:rPr>
              <a:pPr>
                <a:spcAft>
                  <a:spcPts val="600"/>
                </a:spcAft>
                <a:defRPr/>
              </a:pPr>
              <a:t>5</a:t>
            </a:fld>
            <a:endParaRPr lang="en-US">
              <a:solidFill>
                <a:srgbClr val="FFFFFF"/>
              </a:solidFill>
              <a:latin typeface="Calibri" panose="020F0502020204030204"/>
            </a:endParaRPr>
          </a:p>
        </p:txBody>
      </p:sp>
    </p:spTree>
    <p:extLst>
      <p:ext uri="{BB962C8B-B14F-4D97-AF65-F5344CB8AC3E}">
        <p14:creationId xmlns:p14="http://schemas.microsoft.com/office/powerpoint/2010/main" val="1583695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73B481-8AFB-5A5A-DC9B-AD443EA361BE}"/>
            </a:ext>
          </a:extLst>
        </p:cNvPr>
        <p:cNvGrpSpPr/>
        <p:nvPr/>
      </p:nvGrpSpPr>
      <p:grpSpPr>
        <a:xfrm>
          <a:off x="0" y="0"/>
          <a:ext cx="0" cy="0"/>
          <a:chOff x="0" y="0"/>
          <a:chExt cx="0" cy="0"/>
        </a:xfrm>
      </p:grpSpPr>
      <p:sp useBgFill="1">
        <p:nvSpPr>
          <p:cNvPr id="1280" name="Rectangle 127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ooter Placeholder 37">
            <a:extLst>
              <a:ext uri="{FF2B5EF4-FFF2-40B4-BE49-F238E27FC236}">
                <a16:creationId xmlns:a16="http://schemas.microsoft.com/office/drawing/2014/main" id="{974E2318-7C74-5A25-D11F-A980A1F20215}"/>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chemeClr val="tx1">
                    <a:lumMod val="50000"/>
                    <a:lumOff val="50000"/>
                  </a:schemeClr>
                </a:solidFill>
                <a:latin typeface="+mn-lt"/>
                <a:ea typeface="+mn-ea"/>
                <a:cs typeface="+mn-cs"/>
              </a:rPr>
              <a:t>FY'25 WCAC Annual Report</a:t>
            </a:r>
          </a:p>
        </p:txBody>
      </p:sp>
      <p:sp>
        <p:nvSpPr>
          <p:cNvPr id="1281" name="Rectangle 128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2" name="Rectangle 128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a:extLst>
              <a:ext uri="{FF2B5EF4-FFF2-40B4-BE49-F238E27FC236}">
                <a16:creationId xmlns:a16="http://schemas.microsoft.com/office/drawing/2014/main" id="{F3861218-CAAF-308E-DB66-150A9F4B12B6}"/>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330EA680-D336-4FF7-8B7A-9848BB0A1C32}" type="slidenum">
              <a:rPr lang="en-US" sz="1100">
                <a:solidFill>
                  <a:srgbClr val="FFFFFF"/>
                </a:solidFill>
              </a:rPr>
              <a:pPr>
                <a:spcAft>
                  <a:spcPts val="600"/>
                </a:spcAft>
              </a:pPr>
              <a:t>6</a:t>
            </a:fld>
            <a:endParaRPr lang="en-US" sz="1100">
              <a:solidFill>
                <a:srgbClr val="FFFFFF"/>
              </a:solidFill>
            </a:endParaRPr>
          </a:p>
        </p:txBody>
      </p:sp>
      <p:sp>
        <p:nvSpPr>
          <p:cNvPr id="3" name="Text Placeholder 3">
            <a:extLst>
              <a:ext uri="{FF2B5EF4-FFF2-40B4-BE49-F238E27FC236}">
                <a16:creationId xmlns:a16="http://schemas.microsoft.com/office/drawing/2014/main" id="{BB3E1DC7-FB8B-F774-26FB-298DF363153E}"/>
              </a:ext>
            </a:extLst>
          </p:cNvPr>
          <p:cNvSpPr txBox="1">
            <a:spLocks/>
          </p:cNvSpPr>
          <p:nvPr/>
        </p:nvSpPr>
        <p:spPr>
          <a:xfrm>
            <a:off x="1587958" y="897275"/>
            <a:ext cx="2648899" cy="21726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chemeClr val="tx2"/>
                </a:solidFill>
                <a:latin typeface="Calibri"/>
                <a:ea typeface="Calibri"/>
                <a:cs typeface="Calibri"/>
              </a:rPr>
              <a:t>Boston</a:t>
            </a:r>
            <a:endParaRPr lang="en-US" sz="1200">
              <a:solidFill>
                <a:schemeClr val="tx2"/>
              </a:solidFill>
              <a:latin typeface="Calibri"/>
              <a:ea typeface="Calibri"/>
              <a:cs typeface="Calibri"/>
            </a:endParaRPr>
          </a:p>
          <a:p>
            <a:pPr marL="0" indent="0">
              <a:lnSpc>
                <a:spcPct val="100000"/>
              </a:lnSpc>
              <a:spcBef>
                <a:spcPts val="0"/>
              </a:spcBef>
              <a:buNone/>
            </a:pPr>
            <a:r>
              <a:rPr lang="en-US" sz="1200">
                <a:latin typeface="Calibri"/>
                <a:ea typeface="Calibri"/>
                <a:cs typeface="Calibri"/>
              </a:rPr>
              <a:t>Lafayette City Center</a:t>
            </a:r>
          </a:p>
          <a:p>
            <a:pPr marL="0" indent="0">
              <a:lnSpc>
                <a:spcPct val="100000"/>
              </a:lnSpc>
              <a:spcBef>
                <a:spcPts val="0"/>
              </a:spcBef>
              <a:buNone/>
            </a:pPr>
            <a:r>
              <a:rPr lang="en-US" sz="1200">
                <a:latin typeface="Calibri"/>
                <a:ea typeface="Calibri"/>
                <a:cs typeface="Calibri"/>
              </a:rPr>
              <a:t>2 Avenue de Lafayette</a:t>
            </a:r>
          </a:p>
          <a:p>
            <a:pPr marL="0" indent="0">
              <a:lnSpc>
                <a:spcPct val="100000"/>
              </a:lnSpc>
              <a:spcBef>
                <a:spcPts val="0"/>
              </a:spcBef>
              <a:buNone/>
            </a:pPr>
            <a:r>
              <a:rPr lang="en-US" sz="1200">
                <a:latin typeface="Calibri"/>
                <a:ea typeface="Calibri"/>
                <a:cs typeface="Calibri"/>
              </a:rPr>
              <a:t>Boston, MA 02111</a:t>
            </a:r>
          </a:p>
          <a:p>
            <a:pPr marL="0" indent="0">
              <a:lnSpc>
                <a:spcPct val="100000"/>
              </a:lnSpc>
              <a:spcBef>
                <a:spcPts val="0"/>
              </a:spcBef>
              <a:buNone/>
            </a:pPr>
            <a:r>
              <a:rPr lang="en-US" sz="1200">
                <a:latin typeface="Calibri"/>
                <a:ea typeface="Calibri"/>
                <a:cs typeface="Calibri"/>
              </a:rPr>
              <a:t>Tel: 617.727.4900</a:t>
            </a:r>
          </a:p>
          <a:p>
            <a:pPr>
              <a:lnSpc>
                <a:spcPct val="100000"/>
              </a:lnSpc>
              <a:spcBef>
                <a:spcPts val="0"/>
              </a:spcBef>
            </a:pPr>
            <a:endParaRPr lang="en-US" sz="1200">
              <a:solidFill>
                <a:srgbClr val="0E2841"/>
              </a:solidFill>
              <a:latin typeface="Calibri"/>
              <a:ea typeface="Calibri"/>
              <a:cs typeface="Calibri"/>
            </a:endParaRPr>
          </a:p>
          <a:p>
            <a:pPr marL="0" indent="0">
              <a:lnSpc>
                <a:spcPct val="100000"/>
              </a:lnSpc>
              <a:spcBef>
                <a:spcPts val="0"/>
              </a:spcBef>
              <a:buNone/>
            </a:pPr>
            <a:r>
              <a:rPr lang="en-US" sz="1200" b="1">
                <a:solidFill>
                  <a:schemeClr val="tx2"/>
                </a:solidFill>
                <a:latin typeface="Calibri"/>
                <a:ea typeface="Calibri"/>
                <a:cs typeface="Calibri"/>
              </a:rPr>
              <a:t>Fall River</a:t>
            </a:r>
          </a:p>
          <a:p>
            <a:pPr marL="0" indent="0">
              <a:lnSpc>
                <a:spcPct val="100000"/>
              </a:lnSpc>
              <a:spcBef>
                <a:spcPts val="0"/>
              </a:spcBef>
              <a:buNone/>
            </a:pPr>
            <a:r>
              <a:rPr lang="en-US" sz="1200">
                <a:latin typeface="Calibri"/>
                <a:ea typeface="Calibri"/>
                <a:cs typeface="Calibri"/>
              </a:rPr>
              <a:t>1 Father </a:t>
            </a:r>
            <a:r>
              <a:rPr lang="en-US" sz="1200" err="1">
                <a:latin typeface="Calibri"/>
                <a:ea typeface="Calibri"/>
                <a:cs typeface="Calibri"/>
              </a:rPr>
              <a:t>Devalles</a:t>
            </a:r>
            <a:r>
              <a:rPr lang="en-US" sz="1200">
                <a:latin typeface="Calibri"/>
                <a:ea typeface="Calibri"/>
                <a:cs typeface="Calibri"/>
              </a:rPr>
              <a:t> Boulevard</a:t>
            </a:r>
          </a:p>
          <a:p>
            <a:pPr marL="0" indent="0">
              <a:lnSpc>
                <a:spcPct val="100000"/>
              </a:lnSpc>
              <a:spcBef>
                <a:spcPts val="0"/>
              </a:spcBef>
              <a:buNone/>
            </a:pPr>
            <a:r>
              <a:rPr lang="en-US" sz="1200">
                <a:latin typeface="Calibri"/>
                <a:ea typeface="Calibri"/>
                <a:cs typeface="Calibri"/>
              </a:rPr>
              <a:t>Fall River, MA 02723 </a:t>
            </a:r>
          </a:p>
          <a:p>
            <a:pPr marL="0" indent="0">
              <a:lnSpc>
                <a:spcPct val="100000"/>
              </a:lnSpc>
              <a:spcBef>
                <a:spcPts val="0"/>
              </a:spcBef>
              <a:buNone/>
            </a:pPr>
            <a:r>
              <a:rPr lang="en-US" sz="1200">
                <a:latin typeface="Calibri"/>
                <a:ea typeface="Calibri"/>
                <a:cs typeface="Calibri"/>
              </a:rPr>
              <a:t>Tel: 508.676.3406</a:t>
            </a:r>
          </a:p>
          <a:p>
            <a:pPr marL="0" indent="0">
              <a:lnSpc>
                <a:spcPct val="100000"/>
              </a:lnSpc>
              <a:spcBef>
                <a:spcPts val="0"/>
              </a:spcBef>
              <a:buNone/>
            </a:pPr>
            <a:endParaRPr lang="en-US" sz="1200">
              <a:solidFill>
                <a:srgbClr val="000000"/>
              </a:solidFill>
              <a:latin typeface="Calibri"/>
              <a:ea typeface="Calibri"/>
              <a:cs typeface="Calibri"/>
            </a:endParaRPr>
          </a:p>
          <a:p>
            <a:pPr marL="0" indent="0">
              <a:lnSpc>
                <a:spcPct val="100000"/>
              </a:lnSpc>
              <a:spcBef>
                <a:spcPts val="0"/>
              </a:spcBef>
              <a:buNone/>
            </a:pPr>
            <a:endParaRPr lang="en-US" sz="1200">
              <a:solidFill>
                <a:srgbClr val="000000"/>
              </a:solidFill>
              <a:latin typeface="Calibri"/>
              <a:ea typeface="Calibri"/>
              <a:cs typeface="Calibri"/>
            </a:endParaRPr>
          </a:p>
          <a:p>
            <a:endParaRPr lang="en-US" sz="1800">
              <a:solidFill>
                <a:schemeClr val="tx2"/>
              </a:solidFill>
            </a:endParaRPr>
          </a:p>
        </p:txBody>
      </p:sp>
      <p:sp>
        <p:nvSpPr>
          <p:cNvPr id="5" name="TextBox 4">
            <a:extLst>
              <a:ext uri="{FF2B5EF4-FFF2-40B4-BE49-F238E27FC236}">
                <a16:creationId xmlns:a16="http://schemas.microsoft.com/office/drawing/2014/main" id="{EDAC54E2-9B5D-FF67-F884-7A1B598FBF3D}"/>
              </a:ext>
            </a:extLst>
          </p:cNvPr>
          <p:cNvSpPr txBox="1"/>
          <p:nvPr/>
        </p:nvSpPr>
        <p:spPr>
          <a:xfrm>
            <a:off x="1590969" y="2974878"/>
            <a:ext cx="317468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alibri"/>
                <a:ea typeface="Calibri"/>
                <a:cs typeface="Calibri"/>
              </a:rPr>
              <a:t>Lawrence</a:t>
            </a:r>
            <a:endParaRPr lang="en-US" sz="1200">
              <a:latin typeface="Calibri"/>
              <a:ea typeface="Calibri"/>
              <a:cs typeface="Calibri"/>
            </a:endParaRPr>
          </a:p>
          <a:p>
            <a:r>
              <a:rPr lang="en-US" sz="1200">
                <a:latin typeface="Calibri"/>
                <a:ea typeface="+mn-lt"/>
                <a:cs typeface="+mn-lt"/>
              </a:rPr>
              <a:t>354 Merrimack Street #230 </a:t>
            </a:r>
          </a:p>
          <a:p>
            <a:r>
              <a:rPr lang="en-US" sz="1200">
                <a:latin typeface="Calibri"/>
                <a:ea typeface="+mn-lt"/>
                <a:cs typeface="+mn-lt"/>
              </a:rPr>
              <a:t>Lawrence, MA 01843 </a:t>
            </a:r>
          </a:p>
          <a:p>
            <a:r>
              <a:rPr lang="en-US" sz="1200">
                <a:latin typeface="Calibri"/>
                <a:ea typeface="+mn-lt"/>
                <a:cs typeface="+mn-lt"/>
              </a:rPr>
              <a:t>Tel: 978.683.6420</a:t>
            </a:r>
            <a:endParaRPr lang="en-US" sz="1200">
              <a:latin typeface="Calibri"/>
              <a:ea typeface="Calibri"/>
              <a:cs typeface="Calibri"/>
            </a:endParaRPr>
          </a:p>
          <a:p>
            <a:endParaRPr lang="en-US" sz="1200">
              <a:latin typeface="Calibri"/>
              <a:ea typeface="Calibri"/>
              <a:cs typeface="Calibri"/>
            </a:endParaRPr>
          </a:p>
          <a:p>
            <a:r>
              <a:rPr lang="en-US" sz="1200" b="1">
                <a:latin typeface="Calibri"/>
                <a:ea typeface="Calibri"/>
                <a:cs typeface="Calibri"/>
              </a:rPr>
              <a:t>Worcester</a:t>
            </a:r>
          </a:p>
          <a:p>
            <a:r>
              <a:rPr lang="en-US" sz="1200">
                <a:latin typeface="Calibri"/>
                <a:ea typeface="+mn-lt"/>
                <a:cs typeface="+mn-lt"/>
              </a:rPr>
              <a:t>100 Front Street</a:t>
            </a:r>
          </a:p>
          <a:p>
            <a:r>
              <a:rPr lang="en-US" sz="1200">
                <a:latin typeface="Calibri"/>
                <a:ea typeface="+mn-lt"/>
                <a:cs typeface="+mn-lt"/>
              </a:rPr>
              <a:t>Worcester, MA 01608 </a:t>
            </a:r>
          </a:p>
          <a:p>
            <a:r>
              <a:rPr lang="en-US" sz="1200">
                <a:latin typeface="Calibri"/>
                <a:ea typeface="+mn-lt"/>
                <a:cs typeface="+mn-lt"/>
              </a:rPr>
              <a:t>Tel: 508.753.2072</a:t>
            </a:r>
            <a:endParaRPr lang="en-US" sz="1200">
              <a:latin typeface="Calibri"/>
              <a:ea typeface="Calibri"/>
              <a:cs typeface="Calibri"/>
            </a:endParaRPr>
          </a:p>
          <a:p>
            <a:endParaRPr lang="en-US" sz="1200" b="1">
              <a:latin typeface="Calibri"/>
              <a:ea typeface="Calibri"/>
              <a:cs typeface="Calibri"/>
            </a:endParaRPr>
          </a:p>
          <a:p>
            <a:r>
              <a:rPr lang="en-US" sz="1200" b="1">
                <a:latin typeface="Calibri"/>
                <a:ea typeface="Calibri"/>
                <a:cs typeface="Calibri"/>
              </a:rPr>
              <a:t>Springfield</a:t>
            </a:r>
          </a:p>
          <a:p>
            <a:r>
              <a:rPr lang="en-US" sz="1200">
                <a:latin typeface="Calibri"/>
                <a:ea typeface="+mn-lt"/>
                <a:cs typeface="+mn-lt"/>
              </a:rPr>
              <a:t>36 Dwight Street Suite 105</a:t>
            </a:r>
          </a:p>
          <a:p>
            <a:r>
              <a:rPr lang="en-US" sz="1200">
                <a:latin typeface="Calibri"/>
                <a:ea typeface="+mn-lt"/>
                <a:cs typeface="+mn-lt"/>
              </a:rPr>
              <a:t>Springfield, MA 01103</a:t>
            </a:r>
          </a:p>
          <a:p>
            <a:r>
              <a:rPr lang="en-US" sz="1200">
                <a:latin typeface="Calibri"/>
                <a:ea typeface="+mn-lt"/>
                <a:cs typeface="+mn-lt"/>
              </a:rPr>
              <a:t>Tel: 413.784.1133</a:t>
            </a:r>
            <a:endParaRPr lang="en-US" sz="1200">
              <a:latin typeface="Calibri"/>
            </a:endParaRPr>
          </a:p>
        </p:txBody>
      </p:sp>
      <p:sp>
        <p:nvSpPr>
          <p:cNvPr id="7" name="Content Placeholder 2">
            <a:extLst>
              <a:ext uri="{FF2B5EF4-FFF2-40B4-BE49-F238E27FC236}">
                <a16:creationId xmlns:a16="http://schemas.microsoft.com/office/drawing/2014/main" id="{4E6E1F71-0216-D36D-DA44-BBB563035023}"/>
              </a:ext>
            </a:extLst>
          </p:cNvPr>
          <p:cNvSpPr txBox="1">
            <a:spLocks/>
          </p:cNvSpPr>
          <p:nvPr/>
        </p:nvSpPr>
        <p:spPr>
          <a:xfrm>
            <a:off x="4765655" y="1302676"/>
            <a:ext cx="6454140" cy="87636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Calibri"/>
                <a:ea typeface="+mn-lt"/>
                <a:cs typeface="+mn-lt"/>
              </a:rPr>
              <a:t>The Department of Industrial Accidents (</a:t>
            </a:r>
            <a:r>
              <a:rPr lang="en-US" sz="1400" dirty="0">
                <a:solidFill>
                  <a:srgbClr val="000000"/>
                </a:solidFill>
                <a:latin typeface="Calibri"/>
                <a:ea typeface="+mn-lt"/>
                <a:cs typeface="+mn-lt"/>
              </a:rPr>
              <a:t>DIA</a:t>
            </a:r>
            <a:r>
              <a:rPr lang="en-US" sz="1400" dirty="0">
                <a:latin typeface="Calibri"/>
                <a:ea typeface="+mn-lt"/>
                <a:cs typeface="+mn-lt"/>
              </a:rPr>
              <a:t>)oversees and administers the workers' compensation system, ensuring injured workers receive benefits and disputes are resolved. The DIA's Main Office is in Boston with four regional offices throughout the Commonwealth. </a:t>
            </a:r>
            <a:endParaRPr lang="en-US" sz="1400" dirty="0">
              <a:latin typeface="Calibri"/>
            </a:endParaRPr>
          </a:p>
        </p:txBody>
      </p:sp>
      <p:sp>
        <p:nvSpPr>
          <p:cNvPr id="9" name="TextBox 8">
            <a:extLst>
              <a:ext uri="{FF2B5EF4-FFF2-40B4-BE49-F238E27FC236}">
                <a16:creationId xmlns:a16="http://schemas.microsoft.com/office/drawing/2014/main" id="{4A6ABB70-1976-1757-9A47-016AD0D78D2C}"/>
              </a:ext>
            </a:extLst>
          </p:cNvPr>
          <p:cNvSpPr txBox="1"/>
          <p:nvPr/>
        </p:nvSpPr>
        <p:spPr>
          <a:xfrm>
            <a:off x="4234154" y="254370"/>
            <a:ext cx="7224917" cy="82126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000">
                <a:latin typeface="+mj-lt"/>
                <a:ea typeface="+mj-ea"/>
                <a:cs typeface="+mj-cs"/>
              </a:rPr>
              <a:t>                  </a:t>
            </a:r>
            <a:r>
              <a:rPr lang="en-US" sz="2000">
                <a:latin typeface="+mj-lt"/>
                <a:ea typeface="+mj-ea"/>
                <a:cs typeface="+mj-cs"/>
              </a:rPr>
              <a:t>Department of Industrial Accidents</a:t>
            </a:r>
            <a:endParaRPr lang="en-US" sz="2000">
              <a:ea typeface="+mj-ea"/>
              <a:cs typeface="+mj-cs"/>
            </a:endParaRPr>
          </a:p>
        </p:txBody>
      </p:sp>
      <p:pic>
        <p:nvPicPr>
          <p:cNvPr id="2" name="Picture 1">
            <a:extLst>
              <a:ext uri="{FF2B5EF4-FFF2-40B4-BE49-F238E27FC236}">
                <a16:creationId xmlns:a16="http://schemas.microsoft.com/office/drawing/2014/main" id="{C6F0CC2F-1DF9-715A-137B-0B9973263187}"/>
              </a:ext>
            </a:extLst>
          </p:cNvPr>
          <p:cNvPicPr>
            <a:picLocks noChangeAspect="1"/>
          </p:cNvPicPr>
          <p:nvPr/>
        </p:nvPicPr>
        <p:blipFill>
          <a:blip r:embed="rId2"/>
          <a:stretch>
            <a:fillRect/>
          </a:stretch>
        </p:blipFill>
        <p:spPr>
          <a:xfrm>
            <a:off x="5105628" y="2334452"/>
            <a:ext cx="5328588" cy="3050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2916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DAD3B6-2BA8-C57C-517A-E07A67B5AA47}"/>
            </a:ext>
          </a:extLst>
        </p:cNvPr>
        <p:cNvGrpSpPr/>
        <p:nvPr/>
      </p:nvGrpSpPr>
      <p:grpSpPr>
        <a:xfrm>
          <a:off x="0" y="0"/>
          <a:ext cx="0" cy="0"/>
          <a:chOff x="0" y="0"/>
          <a:chExt cx="0" cy="0"/>
        </a:xfrm>
      </p:grpSpPr>
      <p:sp useBgFill="1">
        <p:nvSpPr>
          <p:cNvPr id="1280" name="Rectangle 1279">
            <a:extLst>
              <a:ext uri="{FF2B5EF4-FFF2-40B4-BE49-F238E27FC236}">
                <a16:creationId xmlns:a16="http://schemas.microsoft.com/office/drawing/2014/main" id="{419E1838-8BD9-027E-D8A2-BB65515C3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ooter Placeholder 37">
            <a:extLst>
              <a:ext uri="{FF2B5EF4-FFF2-40B4-BE49-F238E27FC236}">
                <a16:creationId xmlns:a16="http://schemas.microsoft.com/office/drawing/2014/main" id="{2B114AE6-E2D9-BC89-83B0-9AC8643A50F7}"/>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chemeClr val="tx1">
                    <a:lumMod val="50000"/>
                    <a:lumOff val="50000"/>
                  </a:schemeClr>
                </a:solidFill>
                <a:latin typeface="+mn-lt"/>
                <a:ea typeface="+mn-ea"/>
                <a:cs typeface="+mn-cs"/>
              </a:rPr>
              <a:t>FY'25 WCAC Annual Report</a:t>
            </a:r>
          </a:p>
        </p:txBody>
      </p:sp>
      <p:sp>
        <p:nvSpPr>
          <p:cNvPr id="1281" name="Rectangle 1280">
            <a:extLst>
              <a:ext uri="{FF2B5EF4-FFF2-40B4-BE49-F238E27FC236}">
                <a16:creationId xmlns:a16="http://schemas.microsoft.com/office/drawing/2014/main" id="{03AEA81A-E6F6-C581-E0A3-7E3314153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2" name="Rectangle 1281">
            <a:extLst>
              <a:ext uri="{FF2B5EF4-FFF2-40B4-BE49-F238E27FC236}">
                <a16:creationId xmlns:a16="http://schemas.microsoft.com/office/drawing/2014/main" id="{031D5391-FCB9-EC8B-999E-55FFAEEE5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a:extLst>
              <a:ext uri="{FF2B5EF4-FFF2-40B4-BE49-F238E27FC236}">
                <a16:creationId xmlns:a16="http://schemas.microsoft.com/office/drawing/2014/main" id="{65D1FD41-F553-FDA1-861B-8D28AFCFEDD9}"/>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330EA680-D336-4FF7-8B7A-9848BB0A1C32}" type="slidenum">
              <a:rPr lang="en-US" sz="1100">
                <a:solidFill>
                  <a:srgbClr val="FFFFFF"/>
                </a:solidFill>
              </a:rPr>
              <a:pPr>
                <a:spcAft>
                  <a:spcPts val="600"/>
                </a:spcAft>
              </a:pPr>
              <a:t>7</a:t>
            </a:fld>
            <a:endParaRPr lang="en-US" sz="1100">
              <a:solidFill>
                <a:srgbClr val="FFFFFF"/>
              </a:solidFill>
            </a:endParaRPr>
          </a:p>
        </p:txBody>
      </p:sp>
      <p:pic>
        <p:nvPicPr>
          <p:cNvPr id="4" name="Picture 3">
            <a:extLst>
              <a:ext uri="{FF2B5EF4-FFF2-40B4-BE49-F238E27FC236}">
                <a16:creationId xmlns:a16="http://schemas.microsoft.com/office/drawing/2014/main" id="{E875285F-A4A9-ECF9-FC85-BEC7A6807147}"/>
              </a:ext>
            </a:extLst>
          </p:cNvPr>
          <p:cNvPicPr>
            <a:picLocks noChangeAspect="1"/>
          </p:cNvPicPr>
          <p:nvPr/>
        </p:nvPicPr>
        <p:blipFill>
          <a:blip r:embed="rId2"/>
          <a:srcRect t="9007"/>
          <a:stretch>
            <a:fillRect/>
          </a:stretch>
        </p:blipFill>
        <p:spPr>
          <a:xfrm>
            <a:off x="6290451" y="2028653"/>
            <a:ext cx="5043948" cy="2544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5F26DE76-2A2E-049D-01D1-76ABDA14F502}"/>
              </a:ext>
            </a:extLst>
          </p:cNvPr>
          <p:cNvSpPr txBox="1"/>
          <p:nvPr/>
        </p:nvSpPr>
        <p:spPr>
          <a:xfrm>
            <a:off x="855028" y="1071609"/>
            <a:ext cx="5048760" cy="5121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200" dirty="0">
                <a:latin typeface="Calibri"/>
                <a:ea typeface="+mn-lt"/>
                <a:cs typeface="+mn-lt"/>
              </a:rPr>
              <a:t>The Office of Claims Administration (OCA) is a division within the DIA that acts as the </a:t>
            </a:r>
            <a:r>
              <a:rPr lang="en-US" sz="1200" b="1" dirty="0">
                <a:latin typeface="Calibri"/>
                <a:ea typeface="+mn-lt"/>
                <a:cs typeface="+mn-lt"/>
              </a:rPr>
              <a:t>starting point</a:t>
            </a:r>
            <a:r>
              <a:rPr lang="en-US" sz="1200" dirty="0">
                <a:latin typeface="Calibri"/>
                <a:ea typeface="+mn-lt"/>
                <a:cs typeface="+mn-lt"/>
              </a:rPr>
              <a:t> for workers’ compensation case filings in Massachusetts. </a:t>
            </a:r>
            <a:r>
              <a:rPr lang="en-US" sz="1200" dirty="0">
                <a:latin typeface="Calibri"/>
                <a:ea typeface="Calibri"/>
                <a:cs typeface="Calibri"/>
              </a:rPr>
              <a:t>The OCA is responsible for managing, processing, and overseeing claims filed by injured workers. Its main purpose is to ensure that employees who are injured or become ill due to their jobs receive benefits they are legally entitled to. It handles the receipt and logging of forms and documentation submitted by employers, insurers, attorneys and third-party providers under Massachusetts’ workers’-compensation law (M.G.L. c. 152).</a:t>
            </a:r>
          </a:p>
          <a:p>
            <a:pPr marL="742950" lvl="1" indent="-285750">
              <a:lnSpc>
                <a:spcPct val="90000"/>
              </a:lnSpc>
              <a:spcBef>
                <a:spcPts val="500"/>
              </a:spcBef>
              <a:buFont typeface="Courier New,monospace"/>
              <a:buChar char="o"/>
            </a:pPr>
            <a:r>
              <a:rPr lang="en-US" sz="1200" dirty="0">
                <a:latin typeface="Calibri"/>
                <a:ea typeface="Calibri"/>
                <a:cs typeface="Calibri"/>
              </a:rPr>
              <a:t>Benefits may include medical and hospital services, medically necessary equipment and medicine, weekly income replacement during disability, and vocational/rehabilitation services. </a:t>
            </a:r>
          </a:p>
          <a:p>
            <a:pPr marL="742950" lvl="1" indent="-285750">
              <a:lnSpc>
                <a:spcPct val="90000"/>
              </a:lnSpc>
              <a:spcBef>
                <a:spcPts val="500"/>
              </a:spcBef>
              <a:buFont typeface="Courier New,monospace"/>
              <a:buChar char="o"/>
            </a:pPr>
            <a:r>
              <a:rPr lang="en-US" sz="1200" dirty="0">
                <a:latin typeface="Calibri"/>
                <a:ea typeface="Calibri"/>
                <a:cs typeface="Calibri"/>
              </a:rPr>
              <a:t>31, 211 First Reports of Injuries filed in FY'25</a:t>
            </a:r>
          </a:p>
          <a:p>
            <a:pPr marL="1200150" lvl="2" indent="-285750">
              <a:lnSpc>
                <a:spcPct val="90000"/>
              </a:lnSpc>
              <a:spcBef>
                <a:spcPts val="500"/>
              </a:spcBef>
              <a:buFont typeface="Wingdings"/>
              <a:buChar char="§"/>
            </a:pPr>
            <a:r>
              <a:rPr lang="en-US" sz="1200" dirty="0">
                <a:latin typeface="Calibri"/>
                <a:ea typeface="Calibri"/>
                <a:cs typeface="Calibri"/>
              </a:rPr>
              <a:t>Represents 0.85% if the population</a:t>
            </a:r>
          </a:p>
          <a:p>
            <a:pPr marL="742950" lvl="1" indent="-285750">
              <a:lnSpc>
                <a:spcPct val="90000"/>
              </a:lnSpc>
              <a:spcBef>
                <a:spcPts val="500"/>
              </a:spcBef>
              <a:buFont typeface="Courier New,monospace"/>
              <a:buChar char="o"/>
            </a:pPr>
            <a:r>
              <a:rPr lang="en-US" sz="1200" dirty="0">
                <a:latin typeface="Calibri"/>
                <a:ea typeface="Calibri"/>
                <a:cs typeface="Calibri"/>
              </a:rPr>
              <a:t>10,121 cases filed by year</a:t>
            </a:r>
          </a:p>
          <a:p>
            <a:pPr marL="1200150" lvl="2" indent="-285750">
              <a:lnSpc>
                <a:spcPct val="90000"/>
              </a:lnSpc>
              <a:spcBef>
                <a:spcPts val="500"/>
              </a:spcBef>
              <a:buFont typeface="Wingdings"/>
              <a:buChar char="§"/>
            </a:pPr>
            <a:r>
              <a:rPr lang="en-US" sz="1200" dirty="0">
                <a:latin typeface="Calibri"/>
                <a:ea typeface="Calibri"/>
                <a:cs typeface="Calibri"/>
              </a:rPr>
              <a:t>8,235 were employee claims</a:t>
            </a:r>
          </a:p>
          <a:p>
            <a:endParaRPr lang="en-US" sz="1200" dirty="0">
              <a:latin typeface="Calibri"/>
              <a:ea typeface="+mn-lt"/>
              <a:cs typeface="+mn-lt"/>
            </a:endParaRPr>
          </a:p>
          <a:p>
            <a:r>
              <a:rPr lang="en-US" sz="1200" dirty="0">
                <a:latin typeface="Calibri"/>
                <a:ea typeface="+mn-lt"/>
                <a:cs typeface="+mn-lt"/>
              </a:rPr>
              <a:t>In Massachusetts, the reduction</a:t>
            </a:r>
            <a:r>
              <a:rPr lang="en-US" sz="1200" b="1" dirty="0">
                <a:latin typeface="Calibri"/>
                <a:ea typeface="+mn-lt"/>
                <a:cs typeface="+mn-lt"/>
              </a:rPr>
              <a:t>*</a:t>
            </a:r>
            <a:r>
              <a:rPr lang="en-US" sz="1200" dirty="0">
                <a:latin typeface="Calibri"/>
                <a:ea typeface="+mn-lt"/>
                <a:cs typeface="+mn-lt"/>
              </a:rPr>
              <a:t> in workers’ compensation claims may be driven by a combination of improved safety programs, lower exposure (fewer workers or fewer risky hours), and regulatory/insurance dynamics that reflect lower loss experience. While this is generally good news, it’s important to interpret the drop carefully and not assume it means the risk has disappeared.</a:t>
            </a:r>
          </a:p>
          <a:p>
            <a:endParaRPr lang="en-US" sz="1200" dirty="0">
              <a:latin typeface="Calibri"/>
              <a:ea typeface="Calibri"/>
              <a:cs typeface="Calibri"/>
            </a:endParaRPr>
          </a:p>
          <a:p>
            <a:r>
              <a:rPr lang="en-US" sz="1200" b="1" dirty="0">
                <a:latin typeface="Calibri"/>
                <a:ea typeface="+mn-lt"/>
                <a:cs typeface="+mn-lt"/>
              </a:rPr>
              <a:t>*</a:t>
            </a:r>
            <a:r>
              <a:rPr lang="en-US" sz="1200" dirty="0">
                <a:latin typeface="Calibri"/>
                <a:ea typeface="+mn-lt"/>
                <a:cs typeface="+mn-lt"/>
              </a:rPr>
              <a:t>In the 2023/24 rate filings by Workers’ Compensation Rating &amp; Inspection Bureau of Massachusetts (WCRIBMA), they attribute some of the reduction in “lost-time claim counts” to employment levels remaining below pre-pandemic levels in some sectors. </a:t>
            </a:r>
            <a:endParaRPr lang="en-US" dirty="0">
              <a:latin typeface="Calibri"/>
              <a:ea typeface="+mn-lt"/>
              <a:cs typeface="+mn-lt"/>
            </a:endParaRPr>
          </a:p>
        </p:txBody>
      </p:sp>
      <p:sp>
        <p:nvSpPr>
          <p:cNvPr id="5" name="Title 1">
            <a:extLst>
              <a:ext uri="{FF2B5EF4-FFF2-40B4-BE49-F238E27FC236}">
                <a16:creationId xmlns:a16="http://schemas.microsoft.com/office/drawing/2014/main" id="{E9F517E0-2898-D302-E824-C1D6E038AD0B}"/>
              </a:ext>
            </a:extLst>
          </p:cNvPr>
          <p:cNvSpPr>
            <a:spLocks noGrp="1"/>
          </p:cNvSpPr>
          <p:nvPr>
            <p:ph type="title"/>
          </p:nvPr>
        </p:nvSpPr>
        <p:spPr>
          <a:xfrm>
            <a:off x="988199" y="248701"/>
            <a:ext cx="8453792" cy="812515"/>
          </a:xfrm>
        </p:spPr>
        <p:txBody>
          <a:bodyPr vert="horz" lIns="91440" tIns="45720" rIns="91440" bIns="45720" rtlCol="0" anchor="ctr">
            <a:normAutofit/>
          </a:bodyPr>
          <a:lstStyle/>
          <a:p>
            <a:r>
              <a:rPr lang="en-US" sz="2000"/>
              <a:t>OFFICE OF CLAIMS ADMINISTRATION</a:t>
            </a:r>
          </a:p>
        </p:txBody>
      </p:sp>
    </p:spTree>
    <p:extLst>
      <p:ext uri="{BB962C8B-B14F-4D97-AF65-F5344CB8AC3E}">
        <p14:creationId xmlns:p14="http://schemas.microsoft.com/office/powerpoint/2010/main" val="1217376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97C813-74E3-3B17-C1D2-199369333C2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74CB09-3A57-F860-7E1D-4E91C8934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29633F-FC58-D037-1B7B-727016BD8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91F05C-1DC3-786A-FFC3-71445FFAC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4DC3B4A-9EB2-BC86-03C4-BD3BF0542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FE73638-1C1B-CAF4-B4A0-F2041DB91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7F4D1A7-2979-ECDA-FB7F-4BCB36210E12}"/>
              </a:ext>
            </a:extLst>
          </p:cNvPr>
          <p:cNvSpPr>
            <a:spLocks noGrp="1"/>
          </p:cNvSpPr>
          <p:nvPr>
            <p:ph type="title"/>
          </p:nvPr>
        </p:nvSpPr>
        <p:spPr>
          <a:xfrm>
            <a:off x="746176" y="2499099"/>
            <a:ext cx="2304328" cy="3071906"/>
          </a:xfrm>
        </p:spPr>
        <p:txBody>
          <a:bodyPr vert="horz" lIns="91440" tIns="45720" rIns="91440" bIns="45720" rtlCol="0" anchor="t">
            <a:normAutofit/>
          </a:bodyPr>
          <a:lstStyle/>
          <a:p>
            <a:br>
              <a:rPr lang="en-US" dirty="0"/>
            </a:br>
            <a:r>
              <a:rPr lang="en-US" sz="2000" dirty="0">
                <a:solidFill>
                  <a:srgbClr val="FFFFFF"/>
                </a:solidFill>
              </a:rPr>
              <a:t>MASSACHUSETTS LABOR FORCE AS OF NOVEMBER 2025</a:t>
            </a:r>
            <a:br>
              <a:rPr lang="en-US" sz="2000" dirty="0">
                <a:solidFill>
                  <a:srgbClr val="FFFFFF"/>
                </a:solidFill>
              </a:rPr>
            </a:br>
            <a:br>
              <a:rPr lang="en-US" sz="2000" dirty="0"/>
            </a:br>
            <a:r>
              <a:rPr lang="en-US" sz="2000" dirty="0">
                <a:solidFill>
                  <a:srgbClr val="FFFFFF"/>
                </a:solidFill>
              </a:rPr>
              <a:t>DEPARTMENT OF ECONOMIC RESEARCH</a:t>
            </a:r>
            <a:endParaRPr lang="en-US" sz="2000" kern="1200" dirty="0">
              <a:solidFill>
                <a:srgbClr val="FFFFFF"/>
              </a:solidFill>
              <a:latin typeface="+mj-lt"/>
            </a:endParaRPr>
          </a:p>
        </p:txBody>
      </p:sp>
      <p:sp>
        <p:nvSpPr>
          <p:cNvPr id="5" name="Footer Placeholder 4">
            <a:extLst>
              <a:ext uri="{FF2B5EF4-FFF2-40B4-BE49-F238E27FC236}">
                <a16:creationId xmlns:a16="http://schemas.microsoft.com/office/drawing/2014/main" id="{3656B1B7-6C7A-817D-A28F-9D69A22E4365}"/>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FY'25 WCAC Annual Report</a:t>
            </a:r>
          </a:p>
        </p:txBody>
      </p:sp>
      <p:sp>
        <p:nvSpPr>
          <p:cNvPr id="6" name="Slide Number Placeholder 5">
            <a:extLst>
              <a:ext uri="{FF2B5EF4-FFF2-40B4-BE49-F238E27FC236}">
                <a16:creationId xmlns:a16="http://schemas.microsoft.com/office/drawing/2014/main" id="{0ED4932B-3ECF-D4ED-AE23-DF5CDFA0A3DF}"/>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330EA680-D336-4FF7-8B7A-9848BB0A1C32}" type="slidenum">
              <a:rPr lang="en-US" sz="1100">
                <a:solidFill>
                  <a:schemeClr val="tx1">
                    <a:lumMod val="50000"/>
                    <a:lumOff val="50000"/>
                  </a:schemeClr>
                </a:solidFill>
              </a:rPr>
              <a:pPr>
                <a:spcAft>
                  <a:spcPts val="600"/>
                </a:spcAft>
              </a:pPr>
              <a:t>8</a:t>
            </a:fld>
            <a:endParaRPr lang="en-US" sz="1100">
              <a:solidFill>
                <a:schemeClr val="tx1">
                  <a:lumMod val="50000"/>
                  <a:lumOff val="50000"/>
                </a:schemeClr>
              </a:solidFill>
            </a:endParaRPr>
          </a:p>
        </p:txBody>
      </p:sp>
      <p:sp>
        <p:nvSpPr>
          <p:cNvPr id="9" name="TextBox 8">
            <a:extLst>
              <a:ext uri="{FF2B5EF4-FFF2-40B4-BE49-F238E27FC236}">
                <a16:creationId xmlns:a16="http://schemas.microsoft.com/office/drawing/2014/main" id="{C17698CF-563B-314E-F5EA-E5E637F1BFB2}"/>
              </a:ext>
            </a:extLst>
          </p:cNvPr>
          <p:cNvSpPr txBox="1"/>
          <p:nvPr/>
        </p:nvSpPr>
        <p:spPr>
          <a:xfrm>
            <a:off x="4363725" y="5263689"/>
            <a:ext cx="7367319" cy="17697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242424"/>
                </a:solidFill>
                <a:ea typeface="+mn-lt"/>
                <a:cs typeface="+mn-lt"/>
              </a:rPr>
              <a:t>Notes/Disclaimers:</a:t>
            </a:r>
            <a:endParaRPr lang="en-US" sz="1100">
              <a:ea typeface="+mn-lt"/>
              <a:cs typeface="+mn-lt"/>
            </a:endParaRPr>
          </a:p>
          <a:p>
            <a:pPr marL="285750" indent="-285750">
              <a:buFont typeface="Arial"/>
              <a:buChar char="•"/>
            </a:pPr>
            <a:r>
              <a:rPr lang="en-US" sz="1100" b="1" dirty="0">
                <a:solidFill>
                  <a:srgbClr val="242424"/>
                </a:solidFill>
                <a:ea typeface="+mn-lt"/>
                <a:cs typeface="+mn-lt"/>
              </a:rPr>
              <a:t>Current month figures are preliminary estimates subject to revision.</a:t>
            </a:r>
            <a:r>
              <a:rPr lang="en-US" sz="1100" dirty="0">
                <a:solidFill>
                  <a:srgbClr val="242424"/>
                </a:solidFill>
                <a:ea typeface="+mn-lt"/>
                <a:cs typeface="+mn-lt"/>
              </a:rPr>
              <a:t> October 2025 labor force estimates and over-the-month (OTM) comparisons are unavailable due to the federal government shut down. Over-the year (OTY) comparisons reference revised estimates.</a:t>
            </a:r>
            <a:endParaRPr lang="en-US" sz="1100">
              <a:solidFill>
                <a:srgbClr val="242424"/>
              </a:solidFill>
            </a:endParaRPr>
          </a:p>
          <a:p>
            <a:pPr marL="285750" indent="-285750">
              <a:buFont typeface="Arial"/>
              <a:buChar char="•"/>
            </a:pPr>
            <a:r>
              <a:rPr lang="en-US" sz="1100" dirty="0">
                <a:solidFill>
                  <a:srgbClr val="242424"/>
                </a:solidFill>
                <a:ea typeface="+mn-lt"/>
                <a:cs typeface="+mn-lt"/>
              </a:rPr>
              <a:t>The labor force is the sum of the numbers of employed residents and those unemployed, that is, residents not working but actively seeking work in the last four weeks. Estimates may not add up to the total labor force due to rounding. For further information on seasonal adjustment methodology, please refer to the [</a:t>
            </a:r>
            <a:r>
              <a:rPr lang="en-US" sz="1100" dirty="0">
                <a:solidFill>
                  <a:srgbClr val="242424"/>
                </a:solidFill>
                <a:ea typeface="+mn-lt"/>
                <a:cs typeface="+mn-lt"/>
                <a:hlinkClick r:id="rId2"/>
              </a:rPr>
              <a:t>www.bls.gov</a:t>
            </a:r>
            <a:r>
              <a:rPr lang="en-US" sz="1100" dirty="0">
                <a:solidFill>
                  <a:srgbClr val="242424"/>
                </a:solidFill>
                <a:ea typeface="+mn-lt"/>
                <a:cs typeface="+mn-lt"/>
              </a:rPr>
              <a:t>] Bureau of Labor Statistics website.</a:t>
            </a:r>
            <a:endParaRPr lang="en-US" sz="1100" dirty="0">
              <a:solidFill>
                <a:srgbClr val="242424"/>
              </a:solidFill>
            </a:endParaRPr>
          </a:p>
          <a:p>
            <a:endParaRPr lang="en-US" sz="1050" dirty="0"/>
          </a:p>
          <a:p>
            <a:endParaRPr lang="en-US" sz="1050" dirty="0"/>
          </a:p>
        </p:txBody>
      </p:sp>
      <p:pic>
        <p:nvPicPr>
          <p:cNvPr id="3" name="Picture 2">
            <a:extLst>
              <a:ext uri="{FF2B5EF4-FFF2-40B4-BE49-F238E27FC236}">
                <a16:creationId xmlns:a16="http://schemas.microsoft.com/office/drawing/2014/main" id="{A3F1ECB2-BD73-2887-F9B2-D976ABF7F633}"/>
              </a:ext>
            </a:extLst>
          </p:cNvPr>
          <p:cNvPicPr>
            <a:picLocks noChangeAspect="1"/>
          </p:cNvPicPr>
          <p:nvPr/>
        </p:nvPicPr>
        <p:blipFill>
          <a:blip r:embed="rId3"/>
          <a:stretch>
            <a:fillRect/>
          </a:stretch>
        </p:blipFill>
        <p:spPr>
          <a:xfrm>
            <a:off x="4371434" y="379138"/>
            <a:ext cx="7334347" cy="4672943"/>
          </a:xfrm>
          <a:prstGeom prst="rect">
            <a:avLst/>
          </a:prstGeom>
        </p:spPr>
      </p:pic>
    </p:spTree>
    <p:extLst>
      <p:ext uri="{BB962C8B-B14F-4D97-AF65-F5344CB8AC3E}">
        <p14:creationId xmlns:p14="http://schemas.microsoft.com/office/powerpoint/2010/main" val="907463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0C9EB1-ED71-79CA-735B-4A7534C53B93}"/>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599EA00-6445-0C18-E011-9147C80791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8B49ED-5E96-ED05-6904-584C86EF5D3B}"/>
              </a:ext>
            </a:extLst>
          </p:cNvPr>
          <p:cNvSpPr>
            <a:spLocks noGrp="1"/>
          </p:cNvSpPr>
          <p:nvPr>
            <p:ph type="title"/>
          </p:nvPr>
        </p:nvSpPr>
        <p:spPr>
          <a:xfrm>
            <a:off x="294654" y="386930"/>
            <a:ext cx="10565130" cy="1311934"/>
          </a:xfrm>
        </p:spPr>
        <p:txBody>
          <a:bodyPr vert="horz" lIns="91440" tIns="45720" rIns="91440" bIns="45720" rtlCol="0" anchor="b">
            <a:normAutofit/>
          </a:bodyPr>
          <a:lstStyle/>
          <a:p>
            <a:r>
              <a:rPr lang="en-US" sz="2000"/>
              <a:t>DIVISION OF DISPUTE RESOLUTION</a:t>
            </a:r>
            <a:endParaRPr lang="en-US" sz="2000" kern="1200">
              <a:solidFill>
                <a:schemeClr val="accent5"/>
              </a:solidFill>
              <a:latin typeface="+mj-lt"/>
            </a:endParaRPr>
          </a:p>
        </p:txBody>
      </p:sp>
      <p:sp>
        <p:nvSpPr>
          <p:cNvPr id="23" name="Rectangle 22">
            <a:extLst>
              <a:ext uri="{FF2B5EF4-FFF2-40B4-BE49-F238E27FC236}">
                <a16:creationId xmlns:a16="http://schemas.microsoft.com/office/drawing/2014/main" id="{1DE54157-CEF7-44ED-A907-2E70975E0D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A660F6B-A664-F64B-951F-7DE8D5676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6112E5E-67DB-6B0D-BF4C-ADDE2E40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B56D1F6-FAB6-F256-BCD4-2F94A992CF9B}"/>
              </a:ext>
            </a:extLst>
          </p:cNvPr>
          <p:cNvSpPr>
            <a:spLocks noGrp="1"/>
          </p:cNvSpPr>
          <p:nvPr>
            <p:ph type="ftr" sz="quarter" idx="11"/>
          </p:nvPr>
        </p:nvSpPr>
        <p:spPr>
          <a:xfrm>
            <a:off x="4038600" y="649224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FY'25 WCAC Annual Report</a:t>
            </a:r>
          </a:p>
        </p:txBody>
      </p:sp>
      <p:sp>
        <p:nvSpPr>
          <p:cNvPr id="6" name="Slide Number Placeholder 5">
            <a:extLst>
              <a:ext uri="{FF2B5EF4-FFF2-40B4-BE49-F238E27FC236}">
                <a16:creationId xmlns:a16="http://schemas.microsoft.com/office/drawing/2014/main" id="{B2D32926-DA66-D53C-A5A1-66D68777737B}"/>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330EA680-D336-4FF7-8B7A-9848BB0A1C32}" type="slidenum">
              <a:rPr lang="en-US" smtClean="0">
                <a:solidFill>
                  <a:schemeClr val="tx1">
                    <a:tint val="75000"/>
                  </a:schemeClr>
                </a:solidFill>
              </a:rPr>
              <a:pPr>
                <a:spcAft>
                  <a:spcPts val="600"/>
                </a:spcAft>
              </a:pPr>
              <a:t>9</a:t>
            </a:fld>
            <a:endParaRPr lang="en-US">
              <a:solidFill>
                <a:schemeClr val="tx1">
                  <a:tint val="75000"/>
                </a:schemeClr>
              </a:solidFill>
            </a:endParaRPr>
          </a:p>
        </p:txBody>
      </p:sp>
      <p:sp>
        <p:nvSpPr>
          <p:cNvPr id="26" name="TextBox 25">
            <a:extLst>
              <a:ext uri="{FF2B5EF4-FFF2-40B4-BE49-F238E27FC236}">
                <a16:creationId xmlns:a16="http://schemas.microsoft.com/office/drawing/2014/main" id="{625A074F-830D-C4B8-2D3A-31D74C702476}"/>
              </a:ext>
            </a:extLst>
          </p:cNvPr>
          <p:cNvSpPr txBox="1"/>
          <p:nvPr/>
        </p:nvSpPr>
        <p:spPr>
          <a:xfrm>
            <a:off x="188551" y="2388164"/>
            <a:ext cx="5504520" cy="39431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200" dirty="0">
                <a:latin typeface="Calibri"/>
                <a:ea typeface="Calibri"/>
                <a:cs typeface="Arial"/>
              </a:rPr>
              <a:t>The Division of Dispute Resolution serves as the adjudicatory body (court system) for disputed workers' compensation cases, resolving disagreements between injured workers, insurers, and employers. The mission involves providing a fair and efficient resolution system, while balancing the needs of injured workers, employers, and insurers.</a:t>
            </a:r>
          </a:p>
          <a:p>
            <a:pPr marL="628650" lvl="1" indent="-171450">
              <a:lnSpc>
                <a:spcPct val="150000"/>
              </a:lnSpc>
              <a:buFont typeface="Courier New"/>
              <a:buChar char="o"/>
            </a:pPr>
            <a:r>
              <a:rPr lang="en-US" sz="1200" dirty="0">
                <a:latin typeface="Calibri"/>
                <a:ea typeface="Calibri"/>
                <a:cs typeface="Arial"/>
              </a:rPr>
              <a:t>Departments within the Division of Dispute Resolution: Conciliation Unit, Administrative Judges, Administrative Law Judges, who serve as Reviewing Board members. </a:t>
            </a:r>
          </a:p>
          <a:p>
            <a:pPr marL="1085850" lvl="2" indent="-171450">
              <a:lnSpc>
                <a:spcPct val="150000"/>
              </a:lnSpc>
              <a:buFont typeface="Wingdings"/>
              <a:buChar char="§"/>
            </a:pPr>
            <a:r>
              <a:rPr lang="en-US" sz="1200" dirty="0">
                <a:latin typeface="Calibri"/>
                <a:ea typeface="Calibri"/>
                <a:cs typeface="Arial"/>
              </a:rPr>
              <a:t>Cases resolved at conciliation for FY'25: 6,077- an average of 506 cases per month (52%)</a:t>
            </a:r>
          </a:p>
          <a:p>
            <a:pPr marL="628650" lvl="1" indent="-171450">
              <a:lnSpc>
                <a:spcPct val="150000"/>
              </a:lnSpc>
              <a:buFont typeface="Courier New"/>
              <a:buChar char="o"/>
            </a:pPr>
            <a:r>
              <a:rPr lang="en-US" sz="1200" dirty="0">
                <a:latin typeface="Calibri"/>
                <a:ea typeface="+mn-lt"/>
                <a:cs typeface="+mn-lt"/>
              </a:rPr>
              <a:t>The Reviewing Board reviews appeals from decisions made by administrative judges at the hearing level (i.e., when a workers’ compensation case has a hearing decision and a party is aggrieved).</a:t>
            </a:r>
            <a:endParaRPr lang="en-US" dirty="0">
              <a:latin typeface="Calibri"/>
              <a:ea typeface="Calibri"/>
              <a:cs typeface="Arial"/>
            </a:endParaRPr>
          </a:p>
          <a:p>
            <a:pPr marL="1085850" lvl="2" indent="-171450">
              <a:lnSpc>
                <a:spcPct val="150000"/>
              </a:lnSpc>
              <a:buFont typeface="Wingdings"/>
              <a:buChar char="§"/>
            </a:pPr>
            <a:r>
              <a:rPr lang="en-US" sz="1200" dirty="0">
                <a:latin typeface="Calibri"/>
                <a:ea typeface="Calibri"/>
                <a:cs typeface="Arial"/>
              </a:rPr>
              <a:t>Reviewing Board Decisions for FY'25: 10</a:t>
            </a:r>
            <a:endParaRPr lang="en-US" dirty="0">
              <a:latin typeface="Calibri"/>
              <a:ea typeface="Calibri"/>
              <a:cs typeface="Calibri"/>
            </a:endParaRPr>
          </a:p>
        </p:txBody>
      </p:sp>
      <p:pic>
        <p:nvPicPr>
          <p:cNvPr id="4" name="Picture 3">
            <a:extLst>
              <a:ext uri="{FF2B5EF4-FFF2-40B4-BE49-F238E27FC236}">
                <a16:creationId xmlns:a16="http://schemas.microsoft.com/office/drawing/2014/main" id="{C12F1DFC-8652-4A73-0723-E71BE7BEA965}"/>
              </a:ext>
            </a:extLst>
          </p:cNvPr>
          <p:cNvPicPr>
            <a:picLocks noChangeAspect="1"/>
          </p:cNvPicPr>
          <p:nvPr/>
        </p:nvPicPr>
        <p:blipFill>
          <a:blip r:embed="rId3"/>
          <a:stretch>
            <a:fillRect/>
          </a:stretch>
        </p:blipFill>
        <p:spPr>
          <a:xfrm>
            <a:off x="5726535" y="2775990"/>
            <a:ext cx="5354575" cy="2974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260443"/>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office theme</Template>
  <TotalTime>9</TotalTime>
  <Words>3422</Words>
  <Application>Microsoft Office PowerPoint</Application>
  <PresentationFormat>Widescreen</PresentationFormat>
  <Paragraphs>289</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Aptos Display</vt:lpstr>
      <vt:lpstr>Arial</vt:lpstr>
      <vt:lpstr>Calibri</vt:lpstr>
      <vt:lpstr>Courier New</vt:lpstr>
      <vt:lpstr>Courier New,monospace</vt:lpstr>
      <vt:lpstr>Wingdings</vt:lpstr>
      <vt:lpstr>office theme</vt:lpstr>
      <vt:lpstr>WORKERS' COMPENSATION ADVISORY COUNCIL</vt:lpstr>
      <vt:lpstr> CHAIR WELCOME</vt:lpstr>
      <vt:lpstr>PowerPoint Presentation</vt:lpstr>
      <vt:lpstr>PowerPoint Presentation</vt:lpstr>
      <vt:lpstr>  DIA DEPARTMENTS</vt:lpstr>
      <vt:lpstr>PowerPoint Presentation</vt:lpstr>
      <vt:lpstr>OFFICE OF CLAIMS ADMINISTRATION</vt:lpstr>
      <vt:lpstr> MASSACHUSETTS LABOR FORCE AS OF NOVEMBER 2025  DEPARTMENT OF ECONOMIC RESEARCH</vt:lpstr>
      <vt:lpstr>DIVISION OF DISPUTE RESOLUTION</vt:lpstr>
      <vt:lpstr>OFFICE OF EDUCATION AND VOCATIONAL REHABILITATION (OEVR)</vt:lpstr>
      <vt:lpstr>OFFICE OF HEALTH POLICY HEALTH CARE SERVICES BOARD</vt:lpstr>
      <vt:lpstr>OFFICE OF ASSESSMENTS OFFICE OF INSURANCE</vt:lpstr>
      <vt:lpstr>OFFICE OF INVESTIGATIONS</vt:lpstr>
      <vt:lpstr>OFFICE OF SAFETY </vt:lpstr>
      <vt:lpstr>PowerPoint Presentation</vt:lpstr>
      <vt:lpstr> NATIONAL SAFETY COUNCIL</vt:lpstr>
      <vt:lpstr>WORKERS' COMPENSATION TRUST FUND</vt:lpstr>
      <vt:lpstr> ADVISORY COUNCIL MEMBERS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Bowles, Sheri (DIA)</dc:creator>
  <cp:lastModifiedBy>Gilgan, Lisa (DIA)</cp:lastModifiedBy>
  <cp:revision>287</cp:revision>
  <dcterms:created xsi:type="dcterms:W3CDTF">2025-05-29T12:34:52Z</dcterms:created>
  <dcterms:modified xsi:type="dcterms:W3CDTF">2026-01-20T18:47:39Z</dcterms:modified>
</cp:coreProperties>
</file>