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29"/>
  </p:notesMasterIdLst>
  <p:sldIdLst>
    <p:sldId id="2145705858" r:id="rId5"/>
    <p:sldId id="2145705857" r:id="rId6"/>
    <p:sldId id="2145705860" r:id="rId7"/>
    <p:sldId id="2145705861" r:id="rId8"/>
    <p:sldId id="2145705859" r:id="rId9"/>
    <p:sldId id="2145705862" r:id="rId10"/>
    <p:sldId id="2145705863" r:id="rId11"/>
    <p:sldId id="2145705864" r:id="rId12"/>
    <p:sldId id="2145705751" r:id="rId13"/>
    <p:sldId id="2145705776" r:id="rId14"/>
    <p:sldId id="2145705785" r:id="rId15"/>
    <p:sldId id="2145705856" r:id="rId16"/>
    <p:sldId id="2145705773" r:id="rId17"/>
    <p:sldId id="2145705786" r:id="rId18"/>
    <p:sldId id="2145705787" r:id="rId19"/>
    <p:sldId id="2145705855" r:id="rId20"/>
    <p:sldId id="2145705865" r:id="rId21"/>
    <p:sldId id="2145705866" r:id="rId22"/>
    <p:sldId id="2145705872" r:id="rId23"/>
    <p:sldId id="2145705873" r:id="rId24"/>
    <p:sldId id="2145705871" r:id="rId25"/>
    <p:sldId id="2145705870" r:id="rId26"/>
    <p:sldId id="2145705869" r:id="rId27"/>
    <p:sldId id="214570586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A8686-8338-4553-8D80-0043E0808A70}" v="1946" dt="2026-01-20T18:15:07.8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2874" y="12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AF63B-1424-49DF-B254-EC4D3DCA87CC}"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22E4B-0567-488D-BECC-E0EAD803B2BC}" type="slidenum">
              <a:rPr lang="en-US" smtClean="0"/>
              <a:t>‹#›</a:t>
            </a:fld>
            <a:endParaRPr lang="en-US"/>
          </a:p>
        </p:txBody>
      </p:sp>
    </p:spTree>
    <p:extLst>
      <p:ext uri="{BB962C8B-B14F-4D97-AF65-F5344CB8AC3E}">
        <p14:creationId xmlns:p14="http://schemas.microsoft.com/office/powerpoint/2010/main" val="2811018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 Provide name and title, mention DCS</a:t>
            </a:r>
          </a:p>
        </p:txBody>
      </p:sp>
      <p:sp>
        <p:nvSpPr>
          <p:cNvPr id="4" name="Slide Number Placeholder 3"/>
          <p:cNvSpPr>
            <a:spLocks noGrp="1"/>
          </p:cNvSpPr>
          <p:nvPr>
            <p:ph type="sldNum" sz="quarter" idx="5"/>
          </p:nvPr>
        </p:nvSpPr>
        <p:spPr/>
        <p:txBody>
          <a:bodyPr/>
          <a:lstStyle/>
          <a:p>
            <a:fld id="{1E222E4B-0567-488D-BECC-E0EAD803B2BC}" type="slidenum">
              <a:rPr lang="en-US" smtClean="0"/>
              <a:t>1</a:t>
            </a:fld>
            <a:endParaRPr lang="en-US"/>
          </a:p>
        </p:txBody>
      </p:sp>
    </p:spTree>
    <p:extLst>
      <p:ext uri="{BB962C8B-B14F-4D97-AF65-F5344CB8AC3E}">
        <p14:creationId xmlns:p14="http://schemas.microsoft.com/office/powerpoint/2010/main" val="57419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E339C-120F-FDF9-6F44-DA7D9704C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8C2BC-CDE7-D28B-2F69-7DAEE34A9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34027-998E-26C2-1A0B-D9A9065A8F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B99000-3BBE-D1E6-F73C-F0D121E135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9591-AF01-4B53-894A-A8280006C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5511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93D8-DAF9-9023-92C8-C1C0229BD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B724F-D195-20B0-B8B1-F55862608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E21C4-9013-CEAA-614F-F86E1CB7C6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A06033-0A58-ED56-DBBF-6F64AD3313D5}"/>
              </a:ext>
            </a:extLst>
          </p:cNvPr>
          <p:cNvSpPr>
            <a:spLocks noGrp="1"/>
          </p:cNvSpPr>
          <p:nvPr>
            <p:ph type="sldNum" sz="quarter" idx="5"/>
          </p:nvPr>
        </p:nvSpPr>
        <p:spPr/>
        <p:txBody>
          <a:bodyPr/>
          <a:lstStyle/>
          <a:p>
            <a:fld id="{1E222E4B-0567-488D-BECC-E0EAD803B2BC}" type="slidenum">
              <a:rPr lang="en-US" smtClean="0"/>
              <a:t>19</a:t>
            </a:fld>
            <a:endParaRPr lang="en-US"/>
          </a:p>
        </p:txBody>
      </p:sp>
    </p:spTree>
    <p:extLst>
      <p:ext uri="{BB962C8B-B14F-4D97-AF65-F5344CB8AC3E}">
        <p14:creationId xmlns:p14="http://schemas.microsoft.com/office/powerpoint/2010/main" val="1858746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07163-573E-537C-D247-ECA1231EE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AAE8F-34CD-969A-6A90-487170618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2A8F0-8FAF-1553-AE4F-BFE43D0E9E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28E633-B09D-26C6-7D63-86EFCBAF9E27}"/>
              </a:ext>
            </a:extLst>
          </p:cNvPr>
          <p:cNvSpPr>
            <a:spLocks noGrp="1"/>
          </p:cNvSpPr>
          <p:nvPr>
            <p:ph type="sldNum" sz="quarter" idx="5"/>
          </p:nvPr>
        </p:nvSpPr>
        <p:spPr/>
        <p:txBody>
          <a:bodyPr/>
          <a:lstStyle/>
          <a:p>
            <a:fld id="{1E222E4B-0567-488D-BECC-E0EAD803B2BC}" type="slidenum">
              <a:rPr lang="en-US" smtClean="0"/>
              <a:t>20</a:t>
            </a:fld>
            <a:endParaRPr lang="en-US"/>
          </a:p>
        </p:txBody>
      </p:sp>
    </p:spTree>
    <p:extLst>
      <p:ext uri="{BB962C8B-B14F-4D97-AF65-F5344CB8AC3E}">
        <p14:creationId xmlns:p14="http://schemas.microsoft.com/office/powerpoint/2010/main" val="369853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222E4B-0567-488D-BECC-E0EAD803B2BC}" type="slidenum">
              <a:rPr lang="en-US" smtClean="0"/>
              <a:t>21</a:t>
            </a:fld>
            <a:endParaRPr lang="en-US"/>
          </a:p>
        </p:txBody>
      </p:sp>
    </p:spTree>
    <p:extLst>
      <p:ext uri="{BB962C8B-B14F-4D97-AF65-F5344CB8AC3E}">
        <p14:creationId xmlns:p14="http://schemas.microsoft.com/office/powerpoint/2010/main" val="100239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CC funds projects with the primary objective of increasing tree canopy.</a:t>
            </a:r>
          </a:p>
          <a:p>
            <a:r>
              <a:rPr lang="en-US"/>
              <a:t>Program was started in 2024, this is the 3</a:t>
            </a:r>
            <a:r>
              <a:rPr lang="en-US" baseline="30000"/>
              <a:t>rd</a:t>
            </a:r>
            <a:r>
              <a:rPr lang="en-US"/>
              <a:t> grant round.</a:t>
            </a:r>
          </a:p>
        </p:txBody>
      </p:sp>
      <p:sp>
        <p:nvSpPr>
          <p:cNvPr id="4" name="Slide Number Placeholder 3"/>
          <p:cNvSpPr>
            <a:spLocks noGrp="1"/>
          </p:cNvSpPr>
          <p:nvPr>
            <p:ph type="sldNum" sz="quarter" idx="5"/>
          </p:nvPr>
        </p:nvSpPr>
        <p:spPr/>
        <p:txBody>
          <a:bodyPr/>
          <a:lstStyle/>
          <a:p>
            <a:fld id="{1E222E4B-0567-488D-BECC-E0EAD803B2BC}" type="slidenum">
              <a:rPr lang="en-US" smtClean="0"/>
              <a:t>2</a:t>
            </a:fld>
            <a:endParaRPr lang="en-US"/>
          </a:p>
        </p:txBody>
      </p:sp>
    </p:spTree>
    <p:extLst>
      <p:ext uri="{BB962C8B-B14F-4D97-AF65-F5344CB8AC3E}">
        <p14:creationId xmlns:p14="http://schemas.microsoft.com/office/powerpoint/2010/main" val="3699978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a:t>
            </a:r>
            <a:r>
              <a:rPr lang="en-US" err="1"/>
              <a:t>EcoOne</a:t>
            </a:r>
            <a:r>
              <a:rPr lang="en-US"/>
              <a:t> stop portal- 7 different grants- Dam &amp; Seawall, MVP, CZM Coastal Resilience &amp; Habitat and water, Planning assistance, DER culver replacement</a:t>
            </a:r>
          </a:p>
          <a:p>
            <a:r>
              <a:rPr lang="en-US"/>
              <a:t>Note that the maximum funding amount per project decreases to $75,000</a:t>
            </a:r>
          </a:p>
          <a:p>
            <a:r>
              <a:rPr lang="en-US"/>
              <a:t>10% match- can be in kind, can also be used to satisfy watering requirement</a:t>
            </a:r>
          </a:p>
          <a:p>
            <a:r>
              <a:rPr lang="en-US" err="1"/>
              <a:t>MassEnviroscreen</a:t>
            </a:r>
            <a:r>
              <a:rPr lang="en-US"/>
              <a:t> tool-new tool, will be used in place of EJ Mapper</a:t>
            </a:r>
          </a:p>
        </p:txBody>
      </p:sp>
      <p:sp>
        <p:nvSpPr>
          <p:cNvPr id="4" name="Slide Number Placeholder 3"/>
          <p:cNvSpPr>
            <a:spLocks noGrp="1"/>
          </p:cNvSpPr>
          <p:nvPr>
            <p:ph type="sldNum" sz="quarter" idx="5"/>
          </p:nvPr>
        </p:nvSpPr>
        <p:spPr/>
        <p:txBody>
          <a:bodyPr/>
          <a:lstStyle/>
          <a:p>
            <a:fld id="{1E222E4B-0567-488D-BECC-E0EAD803B2BC}" type="slidenum">
              <a:rPr lang="en-US" smtClean="0"/>
              <a:t>3</a:t>
            </a:fld>
            <a:endParaRPr lang="en-US"/>
          </a:p>
        </p:txBody>
      </p:sp>
    </p:spTree>
    <p:extLst>
      <p:ext uri="{BB962C8B-B14F-4D97-AF65-F5344CB8AC3E}">
        <p14:creationId xmlns:p14="http://schemas.microsoft.com/office/powerpoint/2010/main" val="222405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of grant should be planting trees, increasing tree canopy numbers</a:t>
            </a:r>
          </a:p>
          <a:p>
            <a:r>
              <a:rPr lang="en-US"/>
              <a:t>Mitigate extreme heat where populations gather and travel</a:t>
            </a:r>
          </a:p>
          <a:p>
            <a:r>
              <a:rPr lang="en-US"/>
              <a:t>Right tree/right place means sighting trees appropriately</a:t>
            </a:r>
          </a:p>
        </p:txBody>
      </p:sp>
      <p:sp>
        <p:nvSpPr>
          <p:cNvPr id="4" name="Slide Number Placeholder 3"/>
          <p:cNvSpPr>
            <a:spLocks noGrp="1"/>
          </p:cNvSpPr>
          <p:nvPr>
            <p:ph type="sldNum" sz="quarter" idx="5"/>
          </p:nvPr>
        </p:nvSpPr>
        <p:spPr/>
        <p:txBody>
          <a:bodyPr/>
          <a:lstStyle/>
          <a:p>
            <a:fld id="{1E222E4B-0567-488D-BECC-E0EAD803B2BC}" type="slidenum">
              <a:rPr lang="en-US" smtClean="0"/>
              <a:t>4</a:t>
            </a:fld>
            <a:endParaRPr lang="en-US"/>
          </a:p>
        </p:txBody>
      </p:sp>
    </p:spTree>
    <p:extLst>
      <p:ext uri="{BB962C8B-B14F-4D97-AF65-F5344CB8AC3E}">
        <p14:creationId xmlns:p14="http://schemas.microsoft.com/office/powerpoint/2010/main" val="1189369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identify hotspots in order to identify best locations for tree planting</a:t>
            </a:r>
          </a:p>
        </p:txBody>
      </p:sp>
      <p:sp>
        <p:nvSpPr>
          <p:cNvPr id="4" name="Slide Number Placeholder 3"/>
          <p:cNvSpPr>
            <a:spLocks noGrp="1"/>
          </p:cNvSpPr>
          <p:nvPr>
            <p:ph type="sldNum" sz="quarter" idx="5"/>
          </p:nvPr>
        </p:nvSpPr>
        <p:spPr/>
        <p:txBody>
          <a:bodyPr/>
          <a:lstStyle/>
          <a:p>
            <a:fld id="{1E222E4B-0567-488D-BECC-E0EAD803B2BC}" type="slidenum">
              <a:rPr lang="en-US" smtClean="0"/>
              <a:t>7</a:t>
            </a:fld>
            <a:endParaRPr lang="en-US"/>
          </a:p>
        </p:txBody>
      </p:sp>
    </p:spTree>
    <p:extLst>
      <p:ext uri="{BB962C8B-B14F-4D97-AF65-F5344CB8AC3E}">
        <p14:creationId xmlns:p14="http://schemas.microsoft.com/office/powerpoint/2010/main" val="4139469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Kara and Syenna</a:t>
            </a:r>
          </a:p>
        </p:txBody>
      </p:sp>
      <p:sp>
        <p:nvSpPr>
          <p:cNvPr id="4" name="Slide Number Placeholder 3"/>
          <p:cNvSpPr>
            <a:spLocks noGrp="1"/>
          </p:cNvSpPr>
          <p:nvPr>
            <p:ph type="sldNum" sz="quarter" idx="5"/>
          </p:nvPr>
        </p:nvSpPr>
        <p:spPr/>
        <p:txBody>
          <a:bodyPr/>
          <a:lstStyle/>
          <a:p>
            <a:fld id="{1E222E4B-0567-488D-BECC-E0EAD803B2BC}" type="slidenum">
              <a:rPr lang="en-US" smtClean="0"/>
              <a:t>8</a:t>
            </a:fld>
            <a:endParaRPr lang="en-US"/>
          </a:p>
        </p:txBody>
      </p:sp>
    </p:spTree>
    <p:extLst>
      <p:ext uri="{BB962C8B-B14F-4D97-AF65-F5344CB8AC3E}">
        <p14:creationId xmlns:p14="http://schemas.microsoft.com/office/powerpoint/2010/main" val="267147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9591-AF01-4B53-894A-A8280006C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997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9591-AF01-4B53-894A-A8280006C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2103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73DF6-9730-8125-FD87-25AE98051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2E541-C9AE-27B0-CD84-27E5E5DBC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F30E5-9EA3-57A1-C9FF-C0D283D4D8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44C8B3-901B-1409-8D04-E60DEB7139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9591-AF01-4B53-894A-A8280006C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756557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2.xml"/><Relationship Id="rId7" Type="http://schemas.openxmlformats.org/officeDocument/2006/relationships/oleObject" Target="../embeddings/oleObject2.bin"/><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1.xml"/><Relationship Id="rId5" Type="http://schemas.openxmlformats.org/officeDocument/2006/relationships/tags" Target="../tags/tag24.xml"/><Relationship Id="rId10" Type="http://schemas.openxmlformats.org/officeDocument/2006/relationships/image" Target="../media/image5.png"/><Relationship Id="rId4" Type="http://schemas.openxmlformats.org/officeDocument/2006/relationships/tags" Target="../tags/tag23.xml"/><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7.xml"/><Relationship Id="rId7" Type="http://schemas.openxmlformats.org/officeDocument/2006/relationships/oleObject" Target="../embeddings/oleObject2.bin"/><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1.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1.emf"/><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1.emf"/><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1.emf"/><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1.emf"/><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4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5.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of</a:t>
            </a:r>
          </a:p>
          <a:p>
            <a:pPr algn="l">
              <a:spcBef>
                <a:spcPts val="0"/>
              </a:spcBef>
              <a:spcAft>
                <a:spcPts val="0"/>
              </a:spcAft>
              <a:buNone/>
            </a:pPr>
            <a:r>
              <a:rPr lang="en-US" sz="1600" b="1">
                <a:solidFill>
                  <a:schemeClr val="accent1"/>
                </a:solidFill>
              </a:rPr>
              <a:t>Energy and Environmental Affairs</a:t>
            </a:r>
          </a:p>
        </p:txBody>
      </p:sp>
    </p:spTree>
    <p:extLst>
      <p:ext uri="{BB962C8B-B14F-4D97-AF65-F5344CB8AC3E}">
        <p14:creationId xmlns:p14="http://schemas.microsoft.com/office/powerpoint/2010/main" val="239543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661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3764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707573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6865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112424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305961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 Type="http://schemas.openxmlformats.org/officeDocument/2006/relationships/slideLayout" Target="../slideLayouts/slideLayout3.xml"/><Relationship Id="rId21" Type="http://schemas.openxmlformats.org/officeDocument/2006/relationships/tags" Target="../tags/tag13.xml"/><Relationship Id="rId7" Type="http://schemas.openxmlformats.org/officeDocument/2006/relationships/slideLayout" Target="../slideLayouts/slideLayout7.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2" Type="http://schemas.openxmlformats.org/officeDocument/2006/relationships/slideLayout" Target="../slideLayouts/slideLayout2.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24" Type="http://schemas.openxmlformats.org/officeDocument/2006/relationships/tags" Target="../tags/tag16.xml"/><Relationship Id="rId5" Type="http://schemas.openxmlformats.org/officeDocument/2006/relationships/slideLayout" Target="../slideLayouts/slideLayout5.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oleObject" Target="../embeddings/oleObject1.bin"/><Relationship Id="rId10" Type="http://schemas.openxmlformats.org/officeDocument/2006/relationships/tags" Target="../tags/tag2.xml"/><Relationship Id="rId19" Type="http://schemas.openxmlformats.org/officeDocument/2006/relationships/tags" Target="../tags/tag11.xml"/><Relationship Id="rId4" Type="http://schemas.openxmlformats.org/officeDocument/2006/relationships/slideLayout" Target="../slideLayouts/slideLayout4.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9"/>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3" imgH="416" progId="TCLayout.ActiveDocument.1">
                  <p:embed/>
                </p:oleObj>
              </mc:Choice>
              <mc:Fallback>
                <p:oleObj name="think-cell Slide" r:id="rId2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1"/>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2"/>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2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1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1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1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34794927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hyperlink" Target="mailto:ej.inquiries@mass.gov"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file:///C:\Users\Hilary.M.Dimino\OneDrive%20-%20Commonwealth%20of%20Massachusetts\Contract%20materials\GGCP%20Forms\Selecting%20Trees%20for%20your%20Urban%20and%20Community%20Forest.pdf" TargetMode="External"/><Relationship Id="rId2" Type="http://schemas.openxmlformats.org/officeDocument/2006/relationships/hyperlink" Target="file:///C:\Users\Hilary.M.Dimino\OneDrive%20-%20Commonwealth%20of%20Massachusetts\Contract%20materials\GGCP%20Forms\DCR%20Factsheet%20-%20Tree%20Planting%20101.pdf" TargetMode="External"/><Relationship Id="rId1" Type="http://schemas.openxmlformats.org/officeDocument/2006/relationships/slideLayout" Target="../slideLayouts/slideLayout4.xml"/><Relationship Id="rId5" Type="http://schemas.openxmlformats.org/officeDocument/2006/relationships/hyperlink" Target="file:///C:\Users\Hilary.M.Dimino\OneDrive%20-%20Commonwealth%20of%20Massachusetts\Contract%20materials\GGCP%20Forms\DCR%20Factsheet_Caring%20for%20New%20Trees.pdf" TargetMode="External"/><Relationship Id="rId4" Type="http://schemas.openxmlformats.org/officeDocument/2006/relationships/hyperlink" Target="file:///C:\Users\Hilary.M.Dimino\OneDrive%20-%20Commonwealth%20of%20Massachusetts\Contract%20materials\GGCP%20Forms\Required%20Specifications%20for%20Tree%20Planting%20and%20Care.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mass.gov/info-details/grants-management-system-gms" TargetMode="External"/><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www.mass.gov/info-details/grants-management-system-gms"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mass.gov/environment-climate-one-stop"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resilientma-mapcenter-mass-eoeea.hub.arcgis.com/"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mass-eoeea.maps.arcgis.com/apps/instant/sidebar/index.html?appid=4be63e892a3d42d69334615a64095a39"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F24F00-F096-9098-301B-EEAE04182558}"/>
              </a:ext>
              <a:ext uri="{C183D7F6-B498-43B3-948B-1728B52AA6E4}">
                <adec:decorative xmlns:adec="http://schemas.microsoft.com/office/drawing/2017/decorative" val="0"/>
              </a:ext>
            </a:extLst>
          </p:cNvPr>
          <p:cNvSpPr>
            <a:spLocks noGrp="1"/>
          </p:cNvSpPr>
          <p:nvPr>
            <p:ph type="title"/>
          </p:nvPr>
        </p:nvSpPr>
        <p:spPr>
          <a:xfrm>
            <a:off x="551941" y="2617296"/>
            <a:ext cx="6173979" cy="2031325"/>
          </a:xfrm>
        </p:spPr>
        <p:txBody>
          <a:bodyPr/>
          <a:lstStyle/>
          <a:p>
            <a:r>
              <a:rPr lang="en-US">
                <a:latin typeface="Sans Serif Collection" panose="020B0502040504020204" pitchFamily="34" charset="0"/>
                <a:ea typeface="Sans Serif Collection" panose="020B0502040504020204" pitchFamily="34" charset="0"/>
                <a:cs typeface="Sans Serif Collection" panose="020B0502040504020204" pitchFamily="34" charset="0"/>
              </a:rPr>
              <a:t>Cooling Corridors Grant Information Session</a:t>
            </a:r>
          </a:p>
        </p:txBody>
      </p:sp>
      <p:sp>
        <p:nvSpPr>
          <p:cNvPr id="3" name="Subtitle 2">
            <a:extLst>
              <a:ext uri="{FF2B5EF4-FFF2-40B4-BE49-F238E27FC236}">
                <a16:creationId xmlns:a16="http://schemas.microsoft.com/office/drawing/2014/main" id="{6F0FC4E1-95C6-1C89-9809-52D0C94DCD84}"/>
              </a:ext>
              <a:ext uri="{C183D7F6-B498-43B3-948B-1728B52AA6E4}">
                <adec:decorative xmlns:adec="http://schemas.microsoft.com/office/drawing/2017/decorative" val="0"/>
              </a:ext>
            </a:extLst>
          </p:cNvPr>
          <p:cNvSpPr>
            <a:spLocks noGrp="1"/>
          </p:cNvSpPr>
          <p:nvPr>
            <p:ph type="subTitle" idx="1"/>
          </p:nvPr>
        </p:nvSpPr>
        <p:spPr/>
        <p:txBody>
          <a:bodyPr/>
          <a:lstStyle/>
          <a:p>
            <a:r>
              <a:rPr lang="en-US">
                <a:latin typeface="Sans Serif Collection" panose="020B0502040504020204" pitchFamily="34" charset="0"/>
                <a:ea typeface="Sans Serif Collection" panose="020B0502040504020204" pitchFamily="34" charset="0"/>
                <a:cs typeface="Sans Serif Collection" panose="020B0502040504020204" pitchFamily="34" charset="0"/>
              </a:rPr>
              <a:t>Division of Conservation Services</a:t>
            </a:r>
          </a:p>
        </p:txBody>
      </p:sp>
      <p:sp>
        <p:nvSpPr>
          <p:cNvPr id="2" name="Text Placeholder 1">
            <a:extLst>
              <a:ext uri="{FF2B5EF4-FFF2-40B4-BE49-F238E27FC236}">
                <a16:creationId xmlns:a16="http://schemas.microsoft.com/office/drawing/2014/main" id="{D36F3242-8081-8980-9220-2802E1D5F79A}"/>
              </a:ext>
              <a:ext uri="{C183D7F6-B498-43B3-948B-1728B52AA6E4}">
                <adec:decorative xmlns:adec="http://schemas.microsoft.com/office/drawing/2017/decorative" val="0"/>
              </a:ext>
            </a:extLst>
          </p:cNvPr>
          <p:cNvSpPr>
            <a:spLocks noGrp="1"/>
          </p:cNvSpPr>
          <p:nvPr>
            <p:ph type="body" sz="quarter" idx="13"/>
          </p:nvPr>
        </p:nvSpPr>
        <p:spPr>
          <a:xfrm>
            <a:off x="550800" y="5187276"/>
            <a:ext cx="6173979" cy="984885"/>
          </a:xfrm>
        </p:spPr>
        <p:txBody>
          <a:bodyPr/>
          <a:lstStyle/>
          <a:p>
            <a:r>
              <a:rPr lang="en-US" sz="1800">
                <a:latin typeface="Sans Serif Collection" panose="020B0502040504020204" pitchFamily="34" charset="0"/>
                <a:ea typeface="Sans Serif Collection" panose="020B0502040504020204" pitchFamily="34" charset="0"/>
                <a:cs typeface="Sans Serif Collection" panose="020B0502040504020204" pitchFamily="34" charset="0"/>
              </a:rPr>
              <a:t>January 12</a:t>
            </a:r>
            <a:r>
              <a:rPr lang="en-US" sz="1800" baseline="30000">
                <a:latin typeface="Sans Serif Collection" panose="020B0502040504020204" pitchFamily="34" charset="0"/>
                <a:ea typeface="Sans Serif Collection" panose="020B0502040504020204" pitchFamily="34" charset="0"/>
                <a:cs typeface="Sans Serif Collection" panose="020B0502040504020204" pitchFamily="34" charset="0"/>
              </a:rPr>
              <a:t>th</a:t>
            </a:r>
            <a:r>
              <a:rPr lang="en-US" sz="1800">
                <a:latin typeface="Sans Serif Collection" panose="020B0502040504020204" pitchFamily="34" charset="0"/>
                <a:ea typeface="Sans Serif Collection" panose="020B0502040504020204" pitchFamily="34" charset="0"/>
                <a:cs typeface="Sans Serif Collection" panose="020B0502040504020204" pitchFamily="34" charset="0"/>
              </a:rPr>
              <a:t>, 2026</a:t>
            </a:r>
          </a:p>
          <a:p>
            <a:r>
              <a:rPr lang="en-US" sz="1800">
                <a:latin typeface="Sans Serif Collection" panose="020B0502040504020204" pitchFamily="34" charset="0"/>
                <a:ea typeface="Sans Serif Collection" panose="020B0502040504020204" pitchFamily="34" charset="0"/>
                <a:cs typeface="Sans Serif Collection" panose="020B0502040504020204" pitchFamily="34" charset="0"/>
              </a:rPr>
              <a:t>Hilary Dimino</a:t>
            </a:r>
          </a:p>
          <a:p>
            <a:r>
              <a:rPr lang="en-US" sz="1800">
                <a:latin typeface="Sans Serif Collection" panose="020B0502040504020204" pitchFamily="34" charset="0"/>
                <a:ea typeface="Sans Serif Collection" panose="020B0502040504020204" pitchFamily="34" charset="0"/>
                <a:cs typeface="Sans Serif Collection" panose="020B0502040504020204" pitchFamily="34" charset="0"/>
              </a:rPr>
              <a:t>Tree Planting Program Manager</a:t>
            </a:r>
          </a:p>
        </p:txBody>
      </p:sp>
    </p:spTree>
    <p:extLst>
      <p:ext uri="{BB962C8B-B14F-4D97-AF65-F5344CB8AC3E}">
        <p14:creationId xmlns:p14="http://schemas.microsoft.com/office/powerpoint/2010/main" val="3089429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CDD4-C801-5D08-EE05-5A1C53D19637}"/>
              </a:ext>
            </a:extLst>
          </p:cNvPr>
          <p:cNvSpPr>
            <a:spLocks noGrp="1"/>
          </p:cNvSpPr>
          <p:nvPr>
            <p:ph type="title"/>
          </p:nvPr>
        </p:nvSpPr>
        <p:spPr/>
        <p:txBody>
          <a:bodyPr/>
          <a:lstStyle/>
          <a:p>
            <a:r>
              <a:rPr lang="en-US"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a:latin typeface="Sans Serif Collection" panose="020B0502040504020204" pitchFamily="34" charset="0"/>
                <a:ea typeface="Sans Serif Collection" panose="020B0502040504020204" pitchFamily="34" charset="0"/>
                <a:cs typeface="Sans Serif Collection" panose="020B0502040504020204" pitchFamily="34" charset="0"/>
              </a:rPr>
              <a:t> Components </a:t>
            </a:r>
          </a:p>
        </p:txBody>
      </p:sp>
      <p:sp>
        <p:nvSpPr>
          <p:cNvPr id="6" name="Content Placeholder 5">
            <a:extLst>
              <a:ext uri="{FF2B5EF4-FFF2-40B4-BE49-F238E27FC236}">
                <a16:creationId xmlns:a16="http://schemas.microsoft.com/office/drawing/2014/main" id="{25489481-E3D2-D769-848A-28F36A87234F}"/>
              </a:ext>
            </a:extLst>
          </p:cNvPr>
          <p:cNvSpPr>
            <a:spLocks noGrp="1"/>
          </p:cNvSpPr>
          <p:nvPr>
            <p:ph sz="quarter" idx="11"/>
          </p:nvPr>
        </p:nvSpPr>
        <p:spPr>
          <a:xfrm>
            <a:off x="554037" y="1852940"/>
            <a:ext cx="11082528" cy="4308872"/>
          </a:xfrm>
        </p:spPr>
        <p:txBody>
          <a:bodyPr/>
          <a:lstStyle/>
          <a:p>
            <a:pPr>
              <a:buFont typeface="Arial" panose="020B0604020202020204" pitchFamily="34" charset="0"/>
              <a:buChar char="•"/>
            </a:pPr>
            <a:r>
              <a:rPr lang="en-US" sz="2000" b="1">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Environmental exposure</a:t>
            </a: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 indicators are based on measurements of different types of pollution that people may come into contact with.</a:t>
            </a:r>
          </a:p>
          <a:p>
            <a:pPr>
              <a:buFont typeface="Arial" panose="020B0604020202020204" pitchFamily="34" charset="0"/>
              <a:buChar char="•"/>
            </a:pPr>
            <a:r>
              <a:rPr lang="en-US" sz="2000" b="1">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Environmental effects</a:t>
            </a:r>
            <a:r>
              <a:rPr lang="en-US" sz="2000">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 </a:t>
            </a: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indicators are based on the locations of toxic chemicals in or near communities.</a:t>
            </a:r>
          </a:p>
          <a:p>
            <a:pPr>
              <a:buFont typeface="Arial" panose="020B0604020202020204" pitchFamily="34" charset="0"/>
              <a:buChar char="•"/>
            </a:pPr>
            <a:r>
              <a:rPr lang="en-US" sz="2000" b="1">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Climate risk </a:t>
            </a: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indicators are based on exposures to climate hazards. </a:t>
            </a:r>
          </a:p>
          <a:p>
            <a:pPr>
              <a:buFont typeface="Arial" panose="020B0604020202020204" pitchFamily="34" charset="0"/>
              <a:buChar char="•"/>
            </a:pPr>
            <a:r>
              <a:rPr lang="en-US" sz="2000" b="1">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Sensitive populations</a:t>
            </a:r>
            <a:r>
              <a:rPr lang="en-US" sz="2000">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 </a:t>
            </a: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indicators measure the number of people in a community who may be more severely affected by pollution or climate hazards because of their health.</a:t>
            </a:r>
          </a:p>
          <a:p>
            <a:pPr>
              <a:buFont typeface="Arial" panose="020B0604020202020204" pitchFamily="34" charset="0"/>
              <a:buChar char="•"/>
            </a:pPr>
            <a:r>
              <a:rPr lang="en-US" sz="2000" b="1">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Socioeconomic factor</a:t>
            </a:r>
            <a:r>
              <a:rPr lang="en-US" sz="2000">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 </a:t>
            </a: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indicators are conditions that may increase people’s stress or make healthy living difficult and cause them to be more sensitive to pollution’s effects.</a:t>
            </a:r>
          </a:p>
          <a:p>
            <a:pPr lvl="1"/>
            <a:endParaRPr lang="en-US" sz="20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0" indent="0">
              <a:buNone/>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These components together provide a comprehensive picture of cumulative impact in the Commonwealth.</a:t>
            </a:r>
          </a:p>
          <a:p>
            <a:pPr lvl="1"/>
            <a:endParaRPr lang="en-US" sz="1000"/>
          </a:p>
        </p:txBody>
      </p:sp>
      <p:sp>
        <p:nvSpPr>
          <p:cNvPr id="7" name="Text Placeholder 6">
            <a:extLst>
              <a:ext uri="{FF2B5EF4-FFF2-40B4-BE49-F238E27FC236}">
                <a16:creationId xmlns:a16="http://schemas.microsoft.com/office/drawing/2014/main" id="{0B08E5A0-A086-8781-CDA9-B52863BC90CD}"/>
              </a:ext>
            </a:extLst>
          </p:cNvPr>
          <p:cNvSpPr>
            <a:spLocks noGrp="1"/>
          </p:cNvSpPr>
          <p:nvPr>
            <p:ph type="body" sz="quarter" idx="12"/>
          </p:nvPr>
        </p:nvSpPr>
        <p:spPr>
          <a:xfrm>
            <a:off x="554037" y="1239836"/>
            <a:ext cx="11082528" cy="307777"/>
          </a:xfrm>
        </p:spPr>
        <p:txBody>
          <a:bodyPr/>
          <a:lstStyle/>
          <a:p>
            <a:r>
              <a:rPr lang="en-US" sz="2000" err="1">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MassEnviroScreen’s</a:t>
            </a:r>
            <a:r>
              <a:rPr lang="en-US" sz="20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30 indicators fall into five broad components:</a:t>
            </a:r>
          </a:p>
        </p:txBody>
      </p:sp>
    </p:spTree>
    <p:extLst>
      <p:ext uri="{BB962C8B-B14F-4D97-AF65-F5344CB8AC3E}">
        <p14:creationId xmlns:p14="http://schemas.microsoft.com/office/powerpoint/2010/main" val="1073021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25521-3411-E058-E0BE-34F503E44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435015-F9ED-CFEF-9B2C-92E1DC2CD105}"/>
              </a:ext>
            </a:extLst>
          </p:cNvPr>
          <p:cNvSpPr>
            <a:spLocks noGrp="1"/>
          </p:cNvSpPr>
          <p:nvPr>
            <p:ph type="title"/>
          </p:nvPr>
        </p:nvSpPr>
        <p:spPr/>
        <p:txBody>
          <a:bodyPr/>
          <a:lstStyle/>
          <a:p>
            <a:r>
              <a:rPr lang="en-US"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a:latin typeface="Sans Serif Collection" panose="020B0502040504020204" pitchFamily="34" charset="0"/>
                <a:ea typeface="Sans Serif Collection" panose="020B0502040504020204" pitchFamily="34" charset="0"/>
                <a:cs typeface="Sans Serif Collection" panose="020B0502040504020204" pitchFamily="34" charset="0"/>
              </a:rPr>
              <a:t> Methodology </a:t>
            </a:r>
          </a:p>
        </p:txBody>
      </p:sp>
      <p:sp>
        <p:nvSpPr>
          <p:cNvPr id="6" name="Content Placeholder 5">
            <a:extLst>
              <a:ext uri="{FF2B5EF4-FFF2-40B4-BE49-F238E27FC236}">
                <a16:creationId xmlns:a16="http://schemas.microsoft.com/office/drawing/2014/main" id="{B1E3EFF7-6B2F-DFA9-D822-0F65D7A622B0}"/>
              </a:ext>
            </a:extLst>
          </p:cNvPr>
          <p:cNvSpPr>
            <a:spLocks noGrp="1"/>
          </p:cNvSpPr>
          <p:nvPr>
            <p:ph sz="quarter" idx="11"/>
          </p:nvPr>
        </p:nvSpPr>
        <p:spPr>
          <a:xfrm>
            <a:off x="554736" y="1379577"/>
            <a:ext cx="11215732" cy="5578450"/>
          </a:xfrm>
        </p:spPr>
        <p:txBody>
          <a:bodyPr/>
          <a:lstStyle/>
          <a:p>
            <a:pPr>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Indicators are standardized and combined into component scores</a:t>
            </a:r>
          </a:p>
          <a:p>
            <a:pPr>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There are two major components: </a:t>
            </a:r>
          </a:p>
          <a:p>
            <a:pPr lvl="2">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Pollution and Climate Burden = Exposures + Environmental Effects + Climate Risks</a:t>
            </a:r>
          </a:p>
          <a:p>
            <a:pPr lvl="2">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Population Characteristics = Sensitive Populations and Socioeconomic Factors</a:t>
            </a:r>
          </a:p>
          <a:p>
            <a:pPr>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The model follows this conceptual formula:</a:t>
            </a:r>
          </a:p>
          <a:p>
            <a:pPr>
              <a:buFont typeface="Arial" panose="020B0604020202020204" pitchFamily="34" charset="0"/>
              <a:buChar char="•"/>
            </a:pPr>
            <a:endParaRPr lang="en-US" sz="20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a:buFont typeface="Arial" panose="020B0604020202020204" pitchFamily="34" charset="0"/>
              <a:buChar char="•"/>
            </a:pPr>
            <a:endParaRPr lang="en-US" sz="20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a:buFont typeface="Arial" panose="020B0604020202020204" pitchFamily="34" charset="0"/>
              <a:buChar char="•"/>
            </a:pPr>
            <a:endParaRPr lang="en-US" sz="20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a:buFont typeface="Arial" panose="020B0604020202020204" pitchFamily="34" charset="0"/>
              <a:buChar char="•"/>
            </a:pPr>
            <a:endParaRPr lang="en-US" sz="20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0" indent="0">
              <a:buNone/>
            </a:pPr>
            <a:endParaRPr lang="en-US" sz="20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a:buFont typeface="Arial" panose="020B0604020202020204" pitchFamily="34" charset="0"/>
              <a:buChar char="•"/>
            </a:pPr>
            <a:r>
              <a:rPr lang="en-US" sz="2000"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 assigns a cumulative burden score (0 – 100) to every census block group in Massachusetts</a:t>
            </a:r>
          </a:p>
          <a:p>
            <a:pPr>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The </a:t>
            </a:r>
            <a:r>
              <a:rPr lang="en-US" sz="2000"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 score also represent percentile ranks, which means that a community’s score also indicates the percentage of scores in a group that are equal to or higher than a given score.</a:t>
            </a:r>
          </a:p>
          <a:p>
            <a:pPr lvl="1"/>
            <a:endParaRPr lang="en-US" sz="1000"/>
          </a:p>
        </p:txBody>
      </p:sp>
      <p:pic>
        <p:nvPicPr>
          <p:cNvPr id="3" name="Picture 2" descr="ALT">
            <a:extLst>
              <a:ext uri="{FF2B5EF4-FFF2-40B4-BE49-F238E27FC236}">
                <a16:creationId xmlns:a16="http://schemas.microsoft.com/office/drawing/2014/main" id="{0D10327B-0950-47C6-096B-4DC673ED09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443214" y="3225388"/>
            <a:ext cx="5438775" cy="1618035"/>
          </a:xfrm>
          <a:prstGeom prst="rect">
            <a:avLst/>
          </a:prstGeom>
          <a:noFill/>
          <a:ln>
            <a:noFill/>
          </a:ln>
        </p:spPr>
      </p:pic>
    </p:spTree>
    <p:extLst>
      <p:ext uri="{BB962C8B-B14F-4D97-AF65-F5344CB8AC3E}">
        <p14:creationId xmlns:p14="http://schemas.microsoft.com/office/powerpoint/2010/main" val="3000342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D5817-9C72-0933-4BBB-4EF2BE14E0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6BD93-0B18-26B6-70D4-0ECA00FA22C3}"/>
              </a:ext>
            </a:extLst>
          </p:cNvPr>
          <p:cNvSpPr>
            <a:spLocks noGrp="1"/>
          </p:cNvSpPr>
          <p:nvPr>
            <p:ph type="title"/>
          </p:nvPr>
        </p:nvSpPr>
        <p:spPr>
          <a:xfrm>
            <a:off x="554736" y="172212"/>
            <a:ext cx="10602418" cy="731520"/>
          </a:xfrm>
        </p:spPr>
        <p:txBody>
          <a:bodyPr wrap="square" anchor="b">
            <a:normAutofit/>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Model Output</a:t>
            </a:r>
          </a:p>
        </p:txBody>
      </p:sp>
      <p:sp>
        <p:nvSpPr>
          <p:cNvPr id="4" name="Text Placeholder 3">
            <a:extLst>
              <a:ext uri="{FF2B5EF4-FFF2-40B4-BE49-F238E27FC236}">
                <a16:creationId xmlns:a16="http://schemas.microsoft.com/office/drawing/2014/main" id="{D4EA9FF2-9E06-6980-71C8-8A6734834A84}"/>
              </a:ext>
            </a:extLst>
          </p:cNvPr>
          <p:cNvSpPr txBox="1">
            <a:spLocks noGrp="1"/>
          </p:cNvSpPr>
          <p:nvPr>
            <p:ph sz="quarter" idx="11"/>
          </p:nvPr>
        </p:nvSpPr>
        <p:spPr>
          <a:xfrm>
            <a:off x="182880" y="1188720"/>
            <a:ext cx="11750040" cy="5376672"/>
          </a:xfrm>
        </p:spPr>
        <p:txBody>
          <a:bodyPr vert="horz" wrap="square" lIns="0" tIns="0" rIns="0" bIns="0" rtlCol="0">
            <a:normAutofit fontScale="85000" lnSpcReduction="20000"/>
          </a:bodyPr>
          <a:lstStyle/>
          <a:p>
            <a:pPr marL="285750" lvl="0" indent="-285750">
              <a:buClrTx/>
              <a:buSzTx/>
              <a:buFont typeface="Arial" panose="020B0604020202020204" pitchFamily="34" charset="0"/>
              <a:buChar char="•"/>
              <a:defRP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Higher scores = a combined greater pollution, climate burden and social vulnerability</a:t>
            </a:r>
          </a:p>
          <a:p>
            <a:pPr marL="285750" lvl="0" indent="-285750">
              <a:buClrTx/>
              <a:buSzTx/>
              <a:buFont typeface="Arial" panose="020B0604020202020204" pitchFamily="34" charset="0"/>
              <a:buChar char="•"/>
              <a:defRPr/>
            </a:pPr>
            <a:endParaRPr lang="en-US" sz="2400" b="1" i="1">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285750" lvl="0" indent="-285750">
              <a:buClrTx/>
              <a:buSzTx/>
              <a:buFont typeface="Arial" panose="020B0604020202020204" pitchFamily="34" charset="0"/>
              <a:buChar char="•"/>
              <a:defRP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Communities are designated as </a:t>
            </a:r>
            <a:r>
              <a:rPr lang="en-US" sz="2400" b="1" i="1">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Burdened Areas </a:t>
            </a:r>
            <a:r>
              <a:rPr lang="en-US" sz="2400">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rPr>
              <a:t>when they meet one or both of the following criteria:</a:t>
            </a:r>
          </a:p>
          <a:p>
            <a:pPr marL="742950" lvl="2" indent="-285750">
              <a:buClrTx/>
              <a:buSzTx/>
              <a:buFont typeface="Arial" panose="020B0604020202020204" pitchFamily="34" charset="0"/>
              <a:buChar char="•"/>
              <a:defRPr/>
            </a:pPr>
            <a:r>
              <a:rPr lang="en-US" sz="2400">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rPr>
              <a:t>cumulative burden percentile score (</a:t>
            </a:r>
            <a:r>
              <a:rPr lang="en-US" sz="2400" err="1">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rPr>
              <a:t>i.e</a:t>
            </a:r>
            <a:r>
              <a:rPr lang="en-US" sz="2400">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rPr>
              <a:t>, </a:t>
            </a:r>
            <a:r>
              <a:rPr lang="en-US" sz="2400" err="1">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rPr>
              <a:t>MassEnviroScore</a:t>
            </a:r>
            <a:r>
              <a:rPr lang="en-US" sz="2400">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rPr>
              <a:t>) of 75 or greater, OR</a:t>
            </a:r>
          </a:p>
          <a:p>
            <a:pPr marL="742950" lvl="2" indent="-285750">
              <a:buClrTx/>
              <a:buSzTx/>
              <a:buFont typeface="Arial" panose="020B0604020202020204" pitchFamily="34" charset="0"/>
              <a:buChar char="•"/>
              <a:defRPr/>
            </a:pPr>
            <a:r>
              <a:rPr lang="en-US" sz="2400">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rPr>
              <a:t>annual median household income is 65 percent or less of the statewide annual median household income</a:t>
            </a:r>
          </a:p>
          <a:p>
            <a:pPr marL="742950" lvl="2" indent="-285750">
              <a:buClrTx/>
              <a:buSzTx/>
              <a:buFont typeface="Arial" panose="020B0604020202020204" pitchFamily="34" charset="0"/>
              <a:buChar char="•"/>
              <a:defRPr/>
            </a:pPr>
            <a:endParaRPr lang="en-US" sz="2400">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285750" indent="-285750">
              <a:buClrTx/>
              <a:buSzTx/>
              <a:buFont typeface="Arial" panose="020B0604020202020204" pitchFamily="34" charset="0"/>
              <a:buChar char="•"/>
              <a:defRP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Importantly, a community not identified as a BA may still exhibit elevated percentile values for individual indicators; in these cases, applicants are encouraged to review MES at the indicator level to better understand localized conditions and explain how their project is benefitting these more vulnerable individuals.</a:t>
            </a:r>
            <a:endParaRPr lang="en-US" sz="2400">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457200" lvl="2" indent="0">
              <a:buClrTx/>
              <a:buSzTx/>
              <a:buNone/>
              <a:defRPr/>
            </a:pPr>
            <a:endParaRPr lang="en-US" sz="2400">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pPr>
              <a:buClrTx/>
              <a:buSzTx/>
              <a:buFont typeface="Arial" panose="020B0604020202020204" pitchFamily="34" charset="0"/>
              <a:buChar char="•"/>
              <a:defRPr/>
            </a:pPr>
            <a:r>
              <a:rPr lang="en-US" sz="2400" b="1">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Indicator Percentile Values:</a:t>
            </a:r>
          </a:p>
          <a:p>
            <a:pPr lvl="2">
              <a:buClrTx/>
              <a:buSzTx/>
              <a:buFont typeface="Arial" panose="020B0604020202020204" pitchFamily="34" charset="0"/>
              <a:buChar char="•"/>
              <a:defRP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For each indicator, raw data values are converted into percentiles</a:t>
            </a:r>
          </a:p>
          <a:p>
            <a:pPr lvl="2">
              <a:buClrTx/>
              <a:buSzTx/>
              <a:buFont typeface="Arial" panose="020B0604020202020204" pitchFamily="34" charset="0"/>
              <a:buChar char="•"/>
              <a:defRP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Percentiles show how a community compares to all other communities in Massachusetts</a:t>
            </a:r>
          </a:p>
          <a:p>
            <a:pPr lvl="2">
              <a:buClrTx/>
              <a:buSzTx/>
              <a:buFont typeface="Arial" panose="020B0604020202020204" pitchFamily="34" charset="0"/>
              <a:buChar char="•"/>
              <a:defRP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For each indicator, both the raw value and percentile are available for each community which allows users to identify which indicators are most relevant in each community </a:t>
            </a:r>
          </a:p>
          <a:p>
            <a:pPr lvl="2">
              <a:buClrTx/>
              <a:buSzTx/>
              <a:buFont typeface="Arial" panose="020B0604020202020204" pitchFamily="34" charset="0"/>
              <a:buChar char="•"/>
              <a:defRPr/>
            </a:pPr>
            <a:endParaRPr lang="en-US" sz="24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lvl="2">
              <a:buClrTx/>
              <a:buSzTx/>
              <a:buFont typeface="Arial" panose="020B0604020202020204" pitchFamily="34" charset="0"/>
              <a:buChar char="•"/>
              <a:defRPr/>
            </a:pPr>
            <a:endParaRPr lang="en-US" sz="24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285750" lvl="0" indent="-285750">
              <a:buClrTx/>
              <a:buSzTx/>
              <a:buFont typeface="Arial" panose="020B0604020202020204" pitchFamily="34" charset="0"/>
              <a:buChar char="•"/>
              <a:defRPr/>
            </a:pPr>
            <a:endParaRPr lang="en-US" sz="2400">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514350" indent="-285750">
              <a:buClrTx/>
              <a:buSzTx/>
              <a:buFont typeface="Arial" panose="020B0604020202020204" pitchFamily="34" charset="0"/>
              <a:buChar char="•"/>
              <a:defRPr/>
            </a:pPr>
            <a:endParaRPr lang="en-US" sz="2400">
              <a:solidFill>
                <a:srgbClr val="000000"/>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pPr>
              <a:lnSpc>
                <a:spcPct val="90000"/>
              </a:lnSpc>
              <a:buClrTx/>
              <a:buSzTx/>
              <a:defRPr/>
            </a:pPr>
            <a:endParaRPr lang="en-US" sz="2000" kern="100"/>
          </a:p>
        </p:txBody>
      </p:sp>
    </p:spTree>
    <p:extLst>
      <p:ext uri="{BB962C8B-B14F-4D97-AF65-F5344CB8AC3E}">
        <p14:creationId xmlns:p14="http://schemas.microsoft.com/office/powerpoint/2010/main" val="2735919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CEC4B-0F0E-D707-8A71-6B7351D4D7D8}"/>
              </a:ext>
            </a:extLst>
          </p:cNvPr>
          <p:cNvSpPr>
            <a:spLocks noGrp="1"/>
          </p:cNvSpPr>
          <p:nvPr>
            <p:ph type="title"/>
          </p:nvPr>
        </p:nvSpPr>
        <p:spPr/>
        <p:txBody>
          <a:bodyPr/>
          <a:lstStyle/>
          <a:p>
            <a:r>
              <a:rPr lang="en-US" sz="2800"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 Map of Burdened Areas</a:t>
            </a:r>
          </a:p>
        </p:txBody>
      </p:sp>
      <p:pic>
        <p:nvPicPr>
          <p:cNvPr id="7" name="Picture 6" descr="Map of Burdened Areas in Massachusetts (by census block group)">
            <a:extLst>
              <a:ext uri="{FF2B5EF4-FFF2-40B4-BE49-F238E27FC236}">
                <a16:creationId xmlns:a16="http://schemas.microsoft.com/office/drawing/2014/main" id="{77756C16-B988-9330-6ACC-96E63A1B18A6}"/>
              </a:ext>
            </a:extLst>
          </p:cNvPr>
          <p:cNvPicPr>
            <a:picLocks noChangeAspect="1"/>
          </p:cNvPicPr>
          <p:nvPr/>
        </p:nvPicPr>
        <p:blipFill>
          <a:blip r:embed="rId3"/>
          <a:srcRect l="853" t="3359" r="5708" b="6192"/>
          <a:stretch>
            <a:fillRect/>
          </a:stretch>
        </p:blipFill>
        <p:spPr>
          <a:xfrm>
            <a:off x="-5534" y="1007501"/>
            <a:ext cx="7311590" cy="4491497"/>
          </a:xfrm>
          <a:prstGeom prst="rect">
            <a:avLst/>
          </a:prstGeom>
          <a:ln>
            <a:solidFill>
              <a:schemeClr val="tx1"/>
            </a:solidFill>
          </a:ln>
        </p:spPr>
      </p:pic>
      <p:pic>
        <p:nvPicPr>
          <p:cNvPr id="9" name="Picture 8" descr="Legend for map demonstrating Burdened Areas in Massachusetts. Areas shaded in red represent Burdened Areas.">
            <a:extLst>
              <a:ext uri="{FF2B5EF4-FFF2-40B4-BE49-F238E27FC236}">
                <a16:creationId xmlns:a16="http://schemas.microsoft.com/office/drawing/2014/main" id="{62547D50-440E-AE30-18FB-BC1EFA415C8F}"/>
              </a:ext>
            </a:extLst>
          </p:cNvPr>
          <p:cNvPicPr>
            <a:picLocks noChangeAspect="1"/>
          </p:cNvPicPr>
          <p:nvPr/>
        </p:nvPicPr>
        <p:blipFill>
          <a:blip r:embed="rId4"/>
          <a:stretch>
            <a:fillRect/>
          </a:stretch>
        </p:blipFill>
        <p:spPr>
          <a:xfrm>
            <a:off x="0" y="5271554"/>
            <a:ext cx="2447110" cy="1586446"/>
          </a:xfrm>
          <a:prstGeom prst="rect">
            <a:avLst/>
          </a:prstGeom>
        </p:spPr>
      </p:pic>
      <p:pic>
        <p:nvPicPr>
          <p:cNvPr id="4" name="Picture 3" descr="Screenshot of text from MassEnviroScreen tool">
            <a:extLst>
              <a:ext uri="{FF2B5EF4-FFF2-40B4-BE49-F238E27FC236}">
                <a16:creationId xmlns:a16="http://schemas.microsoft.com/office/drawing/2014/main" id="{C46AC709-F45A-2EE8-6608-D72ED02DB11D}"/>
              </a:ext>
            </a:extLst>
          </p:cNvPr>
          <p:cNvPicPr>
            <a:picLocks noChangeAspect="1"/>
          </p:cNvPicPr>
          <p:nvPr/>
        </p:nvPicPr>
        <p:blipFill>
          <a:blip r:embed="rId5"/>
          <a:stretch>
            <a:fillRect/>
          </a:stretch>
        </p:blipFill>
        <p:spPr>
          <a:xfrm>
            <a:off x="7306056" y="1007501"/>
            <a:ext cx="4885943" cy="5850499"/>
          </a:xfrm>
          <a:prstGeom prst="rect">
            <a:avLst/>
          </a:prstGeom>
        </p:spPr>
      </p:pic>
    </p:spTree>
    <p:extLst>
      <p:ext uri="{BB962C8B-B14F-4D97-AF65-F5344CB8AC3E}">
        <p14:creationId xmlns:p14="http://schemas.microsoft.com/office/powerpoint/2010/main" val="817759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F2D94-55AB-EE36-2714-D9DB44FF8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9FACD-EE6C-244D-53EA-E2546EE86F0B}"/>
              </a:ext>
            </a:extLst>
          </p:cNvPr>
          <p:cNvSpPr>
            <a:spLocks noGrp="1"/>
          </p:cNvSpPr>
          <p:nvPr>
            <p:ph type="title"/>
          </p:nvPr>
        </p:nvSpPr>
        <p:spPr>
          <a:xfrm>
            <a:off x="320040" y="172212"/>
            <a:ext cx="10837114" cy="731520"/>
          </a:xfrm>
        </p:spPr>
        <p:txBody>
          <a:bodyPr/>
          <a:lstStyle/>
          <a:p>
            <a:r>
              <a:rPr lang="en-US" sz="2800"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 Pittsfield – Block Group 2, Census Tract 9006</a:t>
            </a:r>
          </a:p>
        </p:txBody>
      </p:sp>
      <p:pic>
        <p:nvPicPr>
          <p:cNvPr id="3" name="Picture 2" descr="Screenshot of Burdened Area in MassEnviroScreen Tool">
            <a:extLst>
              <a:ext uri="{FF2B5EF4-FFF2-40B4-BE49-F238E27FC236}">
                <a16:creationId xmlns:a16="http://schemas.microsoft.com/office/drawing/2014/main" id="{50878359-1EB4-673B-AC20-A6604A91C218}"/>
              </a:ext>
            </a:extLst>
          </p:cNvPr>
          <p:cNvPicPr>
            <a:picLocks noChangeAspect="1"/>
          </p:cNvPicPr>
          <p:nvPr/>
        </p:nvPicPr>
        <p:blipFill>
          <a:blip r:embed="rId3"/>
          <a:stretch>
            <a:fillRect/>
          </a:stretch>
        </p:blipFill>
        <p:spPr>
          <a:xfrm>
            <a:off x="0" y="1009802"/>
            <a:ext cx="12192000" cy="4965397"/>
          </a:xfrm>
          <a:prstGeom prst="rect">
            <a:avLst/>
          </a:prstGeom>
        </p:spPr>
      </p:pic>
      <p:pic>
        <p:nvPicPr>
          <p:cNvPr id="9" name="Picture 8" descr="Socioeconomic Factors form MassEnviroscreen Tool">
            <a:extLst>
              <a:ext uri="{FF2B5EF4-FFF2-40B4-BE49-F238E27FC236}">
                <a16:creationId xmlns:a16="http://schemas.microsoft.com/office/drawing/2014/main" id="{2936FA69-06D9-CA35-94D3-BC1803C65ADA}"/>
              </a:ext>
            </a:extLst>
          </p:cNvPr>
          <p:cNvPicPr>
            <a:picLocks noChangeAspect="1"/>
          </p:cNvPicPr>
          <p:nvPr/>
        </p:nvPicPr>
        <p:blipFill>
          <a:blip r:embed="rId4"/>
          <a:stretch>
            <a:fillRect/>
          </a:stretch>
        </p:blipFill>
        <p:spPr>
          <a:xfrm>
            <a:off x="7162800" y="4110038"/>
            <a:ext cx="5029200" cy="2752725"/>
          </a:xfrm>
          <a:prstGeom prst="rect">
            <a:avLst/>
          </a:prstGeom>
        </p:spPr>
      </p:pic>
      <p:pic>
        <p:nvPicPr>
          <p:cNvPr id="10" name="Picture 9">
            <a:extLst>
              <a:ext uri="{FF2B5EF4-FFF2-40B4-BE49-F238E27FC236}">
                <a16:creationId xmlns:a16="http://schemas.microsoft.com/office/drawing/2014/main" id="{F39B49F3-2536-131F-CE55-ECAE587AADDA}"/>
              </a:ext>
              <a:ext uri="{C183D7F6-B498-43B3-948B-1728B52AA6E4}">
                <adec:decorative xmlns:adec="http://schemas.microsoft.com/office/drawing/2017/decorative" val="1"/>
              </a:ext>
            </a:extLst>
          </p:cNvPr>
          <p:cNvPicPr>
            <a:picLocks noChangeAspect="1"/>
          </p:cNvPicPr>
          <p:nvPr/>
        </p:nvPicPr>
        <p:blipFill>
          <a:blip r:embed="rId5"/>
          <a:srcRect r="-559" b="64977"/>
          <a:stretch>
            <a:fillRect/>
          </a:stretch>
        </p:blipFill>
        <p:spPr>
          <a:xfrm>
            <a:off x="1588" y="5278438"/>
            <a:ext cx="2295578" cy="964090"/>
          </a:xfrm>
          <a:prstGeom prst="rect">
            <a:avLst/>
          </a:prstGeom>
        </p:spPr>
      </p:pic>
    </p:spTree>
    <p:extLst>
      <p:ext uri="{BB962C8B-B14F-4D97-AF65-F5344CB8AC3E}">
        <p14:creationId xmlns:p14="http://schemas.microsoft.com/office/powerpoint/2010/main" val="79249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ABCED-7C9F-2EA5-BD61-A72F102C91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1C3C1-8C8A-F04E-555F-7C1A22DC8225}"/>
              </a:ext>
            </a:extLst>
          </p:cNvPr>
          <p:cNvSpPr>
            <a:spLocks noGrp="1"/>
          </p:cNvSpPr>
          <p:nvPr>
            <p:ph type="title"/>
          </p:nvPr>
        </p:nvSpPr>
        <p:spPr>
          <a:xfrm>
            <a:off x="266414" y="148364"/>
            <a:ext cx="11659171" cy="731520"/>
          </a:xfrm>
        </p:spPr>
        <p:txBody>
          <a:bodyPr/>
          <a:lstStyle/>
          <a:p>
            <a:r>
              <a:rPr lang="en-US"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a:latin typeface="Sans Serif Collection" panose="020B0502040504020204" pitchFamily="34" charset="0"/>
                <a:ea typeface="Sans Serif Collection" panose="020B0502040504020204" pitchFamily="34" charset="0"/>
                <a:cs typeface="Sans Serif Collection" panose="020B0502040504020204" pitchFamily="34" charset="0"/>
              </a:rPr>
              <a:t>: Provincetown – Block Group 1, Census Tract 101</a:t>
            </a:r>
          </a:p>
        </p:txBody>
      </p:sp>
      <p:pic>
        <p:nvPicPr>
          <p:cNvPr id="7" name="Picture 6" descr="MassEnviroScreen Tool-Not a Burdened Area">
            <a:extLst>
              <a:ext uri="{FF2B5EF4-FFF2-40B4-BE49-F238E27FC236}">
                <a16:creationId xmlns:a16="http://schemas.microsoft.com/office/drawing/2014/main" id="{E72E70AE-A3E8-C92E-6D5B-0346CA045B8F}"/>
              </a:ext>
            </a:extLst>
          </p:cNvPr>
          <p:cNvPicPr>
            <a:picLocks noChangeAspect="1"/>
          </p:cNvPicPr>
          <p:nvPr/>
        </p:nvPicPr>
        <p:blipFill>
          <a:blip r:embed="rId3"/>
          <a:stretch>
            <a:fillRect/>
          </a:stretch>
        </p:blipFill>
        <p:spPr>
          <a:xfrm>
            <a:off x="0" y="953635"/>
            <a:ext cx="12192000" cy="4950731"/>
          </a:xfrm>
          <a:prstGeom prst="rect">
            <a:avLst/>
          </a:prstGeom>
        </p:spPr>
      </p:pic>
      <p:pic>
        <p:nvPicPr>
          <p:cNvPr id="5" name="Picture 4" descr="Sensitive Populations Chart-MassEnviroscreen Tool">
            <a:extLst>
              <a:ext uri="{FF2B5EF4-FFF2-40B4-BE49-F238E27FC236}">
                <a16:creationId xmlns:a16="http://schemas.microsoft.com/office/drawing/2014/main" id="{5F0C54FC-2205-C4C8-E01B-65D8A4A035D0}"/>
              </a:ext>
            </a:extLst>
          </p:cNvPr>
          <p:cNvPicPr>
            <a:picLocks noChangeAspect="1"/>
          </p:cNvPicPr>
          <p:nvPr/>
        </p:nvPicPr>
        <p:blipFill>
          <a:blip r:embed="rId4"/>
          <a:srcRect l="3037" t="1333" r="4772" b="1600"/>
          <a:stretch>
            <a:fillRect/>
          </a:stretch>
        </p:blipFill>
        <p:spPr>
          <a:xfrm>
            <a:off x="7120732" y="2523331"/>
            <a:ext cx="5066745" cy="4336209"/>
          </a:xfrm>
          <a:prstGeom prst="rect">
            <a:avLst/>
          </a:prstGeom>
        </p:spPr>
      </p:pic>
      <p:pic>
        <p:nvPicPr>
          <p:cNvPr id="8" name="Picture 7">
            <a:extLst>
              <a:ext uri="{FF2B5EF4-FFF2-40B4-BE49-F238E27FC236}">
                <a16:creationId xmlns:a16="http://schemas.microsoft.com/office/drawing/2014/main" id="{E5DCDD61-981A-E687-208E-2B4446216786}"/>
              </a:ext>
              <a:ext uri="{C183D7F6-B498-43B3-948B-1728B52AA6E4}">
                <adec:decorative xmlns:adec="http://schemas.microsoft.com/office/drawing/2017/decorative" val="1"/>
              </a:ext>
            </a:extLst>
          </p:cNvPr>
          <p:cNvPicPr>
            <a:picLocks noChangeAspect="1"/>
          </p:cNvPicPr>
          <p:nvPr/>
        </p:nvPicPr>
        <p:blipFill>
          <a:blip r:embed="rId5"/>
          <a:srcRect r="-526" b="18699"/>
          <a:stretch>
            <a:fillRect/>
          </a:stretch>
        </p:blipFill>
        <p:spPr>
          <a:xfrm>
            <a:off x="100013" y="4972050"/>
            <a:ext cx="2276490" cy="1188692"/>
          </a:xfrm>
          <a:prstGeom prst="rect">
            <a:avLst/>
          </a:prstGeom>
        </p:spPr>
      </p:pic>
    </p:spTree>
    <p:extLst>
      <p:ext uri="{BB962C8B-B14F-4D97-AF65-F5344CB8AC3E}">
        <p14:creationId xmlns:p14="http://schemas.microsoft.com/office/powerpoint/2010/main" val="498691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35FA-29C5-AC3D-5CDD-A717A3A9CA53}"/>
              </a:ext>
            </a:extLst>
          </p:cNvPr>
          <p:cNvSpPr>
            <a:spLocks noGrp="1"/>
          </p:cNvSpPr>
          <p:nvPr>
            <p:ph type="title" idx="4294967295"/>
          </p:nvPr>
        </p:nvSpPr>
        <p:spPr>
          <a:xfrm>
            <a:off x="2403022" y="2109108"/>
            <a:ext cx="7385956" cy="731838"/>
          </a:xfrm>
        </p:spPr>
        <p:txBody>
          <a:bodyPr/>
          <a:lstStyle/>
          <a:p>
            <a:pPr algn="ctr"/>
            <a:r>
              <a:rPr lang="en-US" sz="4000">
                <a:solidFill>
                  <a:schemeClr val="accent1"/>
                </a:solidFill>
                <a:latin typeface="Sans Serif Collection" panose="020B0502040504020204" pitchFamily="34" charset="0"/>
                <a:ea typeface="Sans Serif Collection" panose="020B0502040504020204" pitchFamily="34" charset="0"/>
                <a:cs typeface="Sans Serif Collection" panose="020B0502040504020204" pitchFamily="34" charset="0"/>
              </a:rPr>
              <a:t>Contact Information</a:t>
            </a:r>
          </a:p>
        </p:txBody>
      </p:sp>
      <p:sp>
        <p:nvSpPr>
          <p:cNvPr id="3" name="Content Placeholder 2">
            <a:extLst>
              <a:ext uri="{FF2B5EF4-FFF2-40B4-BE49-F238E27FC236}">
                <a16:creationId xmlns:a16="http://schemas.microsoft.com/office/drawing/2014/main" id="{B4CC2663-B9EF-ED37-A3BC-BE0A6595F1EA}"/>
              </a:ext>
            </a:extLst>
          </p:cNvPr>
          <p:cNvSpPr>
            <a:spLocks noGrp="1"/>
          </p:cNvSpPr>
          <p:nvPr>
            <p:ph sz="quarter" idx="4294967295"/>
          </p:nvPr>
        </p:nvSpPr>
        <p:spPr>
          <a:xfrm>
            <a:off x="554831" y="3082017"/>
            <a:ext cx="11082338" cy="1738938"/>
          </a:xfrm>
        </p:spPr>
        <p:txBody>
          <a:bodyPr/>
          <a:lstStyle/>
          <a:p>
            <a:pPr marL="0" indent="0" algn="ctr">
              <a:buNone/>
            </a:pP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For any questions related to the draft </a:t>
            </a:r>
            <a:r>
              <a:rPr lang="en-US" sz="2800"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 tool, please contact the Office of Environmental Justice and Equity (OEJE) at </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hlinkClick r:id="rId2"/>
              </a:rPr>
              <a:t>ej.inquiries@mass.gov</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 . </a:t>
            </a:r>
          </a:p>
          <a:p>
            <a:pPr marL="0" indent="0">
              <a:buNone/>
            </a:pPr>
            <a:endParaRPr lang="en-US" sz="2400"/>
          </a:p>
        </p:txBody>
      </p:sp>
    </p:spTree>
    <p:extLst>
      <p:ext uri="{BB962C8B-B14F-4D97-AF65-F5344CB8AC3E}">
        <p14:creationId xmlns:p14="http://schemas.microsoft.com/office/powerpoint/2010/main" val="339541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C727-6517-4BE7-3C58-FED863003C75}"/>
              </a:ext>
            </a:extLst>
          </p:cNvPr>
          <p:cNvSpPr>
            <a:spLocks noGrp="1"/>
          </p:cNvSpPr>
          <p:nvPr>
            <p:ph type="title"/>
          </p:nvPr>
        </p:nvSpPr>
        <p:spPr/>
        <p:txBody>
          <a:bodyPr/>
          <a:lstStyle/>
          <a:p>
            <a:r>
              <a:rPr lang="en-US">
                <a:latin typeface="Sans Serif Collection" panose="020B0502040504020204" pitchFamily="34" charset="0"/>
                <a:ea typeface="Sans Serif Collection" panose="020B0502040504020204" pitchFamily="34" charset="0"/>
                <a:cs typeface="Sans Serif Collection" panose="020B0502040504020204" pitchFamily="34" charset="0"/>
              </a:rPr>
              <a:t>Eligible Project Costs</a:t>
            </a:r>
          </a:p>
        </p:txBody>
      </p:sp>
      <p:sp>
        <p:nvSpPr>
          <p:cNvPr id="4" name="TextBox 3">
            <a:extLst>
              <a:ext uri="{FF2B5EF4-FFF2-40B4-BE49-F238E27FC236}">
                <a16:creationId xmlns:a16="http://schemas.microsoft.com/office/drawing/2014/main" id="{764F122B-DEA8-2C91-797F-E5E1CBF9FAB3}"/>
              </a:ext>
            </a:extLst>
          </p:cNvPr>
          <p:cNvSpPr txBox="1"/>
          <p:nvPr/>
        </p:nvSpPr>
        <p:spPr>
          <a:xfrm>
            <a:off x="22647" y="1045026"/>
            <a:ext cx="12006067" cy="5740033"/>
          </a:xfrm>
          <a:prstGeom prst="rect">
            <a:avLst/>
          </a:prstGeom>
          <a:noFill/>
          <a:ln w="6350">
            <a:noFill/>
            <a:miter lim="800000"/>
          </a:ln>
        </p:spPr>
        <p:txBody>
          <a:bodyPr wrap="square">
            <a:spAutoFit/>
          </a:bodyPr>
          <a:lstStyle/>
          <a:p>
            <a:pPr marL="342900" marR="0" lvl="0" indent="-342900" algn="l" defTabSz="4572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tab pos="0" algn="l"/>
              </a:tabLst>
              <a:defRPr/>
            </a:pPr>
            <a:r>
              <a:rPr kumimoji="0" lang="en-US" sz="2100" b="0" i="0" u="none" strike="noStrike" kern="1200" cap="none" spc="0" normalizeH="0" baseline="0" noProof="0">
                <a:ln>
                  <a:noFill/>
                </a:ln>
                <a:solidFill>
                  <a:srgbClr val="000000"/>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Purchase of trees and associated materials, including clean loam and/or mulch, watering bags, stakes </a:t>
            </a:r>
          </a:p>
          <a:p>
            <a:pPr marL="342900" marR="0" lvl="0" indent="-342900" algn="l" defTabSz="4572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tab pos="0" algn="l"/>
              </a:tabLst>
              <a:defRPr/>
            </a:pPr>
            <a:r>
              <a:rPr kumimoji="0" lang="en-US" sz="2100" b="0" i="0" u="none" strike="noStrike" kern="1200" cap="none" spc="0" normalizeH="0" baseline="0" noProof="0">
                <a:ln>
                  <a:noFill/>
                </a:ln>
                <a:solidFill>
                  <a:srgbClr val="000000"/>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Costs for watering trees throughout the contract period, including purchase of equipment (water tank, hoses, tree watering bags) needed to water trees.  </a:t>
            </a:r>
            <a:r>
              <a:rPr kumimoji="0" lang="en-US" sz="2100" b="1" i="0" u="none" strike="noStrike" kern="1200" cap="none" spc="0" normalizeH="0" baseline="0" noProof="0">
                <a:ln>
                  <a:noFill/>
                </a:ln>
                <a:solidFill>
                  <a:srgbClr val="000000"/>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All trees planted utilizing EEA grant funding must be watered for a minimum of two consecutive years after planting.</a:t>
            </a:r>
            <a:r>
              <a:rPr kumimoji="0" lang="en-US" sz="2100" b="0" i="0" u="none" strike="noStrike" kern="1200" cap="none" spc="0" normalizeH="0" baseline="0" noProof="0">
                <a:ln>
                  <a:noFill/>
                </a:ln>
                <a:solidFill>
                  <a:srgbClr val="000000"/>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  All trees must  be watered once a week and be given a minimum of 20 gallons per tree</a:t>
            </a:r>
          </a:p>
          <a:p>
            <a:pPr marL="342900" marR="0" lvl="0" indent="-342900" algn="l" defTabSz="4572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tab pos="0" algn="l"/>
              </a:tabLst>
              <a:defRPr/>
            </a:pPr>
            <a:r>
              <a:rPr kumimoji="0" lang="en-US" sz="2100" b="0" i="0" u="none" strike="noStrike" kern="1200" cap="none" spc="0" normalizeH="0" baseline="0" noProof="0">
                <a:ln>
                  <a:noFill/>
                </a:ln>
                <a:solidFill>
                  <a:srgbClr val="000000"/>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Tree pit creation, excavation, extension or restoration to facilitate tree planting. Remediation or replacement of soil to increase tree health.</a:t>
            </a:r>
          </a:p>
          <a:p>
            <a:pPr marL="342900" marR="237490" lvl="0" indent="-342900" algn="l" defTabSz="457200" rtl="0" eaLnBrk="0" fontAlgn="auto" latinLnBrk="0" hangingPunct="0">
              <a:lnSpc>
                <a:spcPct val="100000"/>
              </a:lnSpc>
              <a:spcBef>
                <a:spcPts val="0"/>
              </a:spcBef>
              <a:spcAft>
                <a:spcPts val="600"/>
              </a:spcAft>
              <a:buClr>
                <a:schemeClr val="accent1"/>
              </a:buClr>
              <a:buSzTx/>
              <a:buFont typeface="Wingdings" panose="05000000000000000000" pitchFamily="2" charset="2"/>
              <a:buChar char="§"/>
              <a:tabLst>
                <a:tab pos="228600" algn="l"/>
              </a:tabLst>
              <a:defRPr/>
            </a:pPr>
            <a:r>
              <a:rPr kumimoji="0" lang="en-US" sz="2100" b="0" i="0" u="none" strike="noStrike" kern="1200" cap="none" spc="0" normalizeH="0" baseline="0" noProof="0">
                <a:ln>
                  <a:noFill/>
                </a:ln>
                <a:solidFill>
                  <a:srgbClr val="000000"/>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Concrete, asphalt, or other impervious material removal associated with urban heat mitigation and heat sink reduction, in correlation with proposed tree planting projects.</a:t>
            </a:r>
          </a:p>
          <a:p>
            <a:pPr marL="342900" marR="237490" lvl="0" indent="-342900" algn="l" defTabSz="457200" rtl="0" eaLnBrk="0" fontAlgn="auto" latinLnBrk="0" hangingPunct="0">
              <a:lnSpc>
                <a:spcPct val="100000"/>
              </a:lnSpc>
              <a:spcBef>
                <a:spcPts val="0"/>
              </a:spcBef>
              <a:spcAft>
                <a:spcPts val="600"/>
              </a:spcAft>
              <a:buClr>
                <a:schemeClr val="accent1"/>
              </a:buClr>
              <a:buSzTx/>
              <a:buFont typeface="Wingdings" panose="05000000000000000000" pitchFamily="2" charset="2"/>
              <a:buChar char="§"/>
              <a:tabLst>
                <a:tab pos="228600" algn="l"/>
              </a:tabLst>
              <a:defRPr/>
            </a:pPr>
            <a:r>
              <a:rPr kumimoji="0" lang="en-US" sz="2100" b="0" i="0" u="none" strike="noStrike" kern="1200" cap="none" spc="0" normalizeH="0" baseline="0" noProof="0">
                <a:ln>
                  <a:noFill/>
                </a:ln>
                <a:solidFill>
                  <a:srgbClr val="000000"/>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Implementation of cooling services, including painting of dark surfaces with a light color and/or installation of light permeable surfaces to reduce heat-energy absorption, associated with a tree planting project.</a:t>
            </a:r>
          </a:p>
          <a:p>
            <a:pPr marL="342900" marR="237490" lvl="0" indent="-342900" algn="l" defTabSz="457200" rtl="0" eaLnBrk="0" fontAlgn="auto" latinLnBrk="0" hangingPunct="0">
              <a:lnSpc>
                <a:spcPct val="100000"/>
              </a:lnSpc>
              <a:spcBef>
                <a:spcPts val="0"/>
              </a:spcBef>
              <a:spcAft>
                <a:spcPts val="600"/>
              </a:spcAft>
              <a:buClr>
                <a:schemeClr val="accent1"/>
              </a:buClr>
              <a:buSzTx/>
              <a:buFont typeface="Wingdings" panose="05000000000000000000" pitchFamily="2" charset="2"/>
              <a:buChar char="§"/>
              <a:tabLst>
                <a:tab pos="228600" algn="l"/>
              </a:tabLst>
              <a:defRPr/>
            </a:pPr>
            <a:r>
              <a:rPr kumimoji="0" lang="en-US" sz="2100" b="0" i="0" u="none" strike="noStrike" kern="1200" cap="none" spc="0" normalizeH="0" baseline="0" noProof="0">
                <a:ln>
                  <a:noFill/>
                </a:ln>
                <a:solidFill>
                  <a:srgbClr val="000000"/>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Purchase &amp; installation of green infrastructure that accompanies tree planting.  Projects must include green infrastructure that allows for larger soil volume, remediates soil compaction and/or facilitates water permeability. Structural soils, silva cell structures, flex pavement, and permeable pavement are all potentially eligible for funding.</a:t>
            </a:r>
          </a:p>
        </p:txBody>
      </p:sp>
    </p:spTree>
    <p:extLst>
      <p:ext uri="{BB962C8B-B14F-4D97-AF65-F5344CB8AC3E}">
        <p14:creationId xmlns:p14="http://schemas.microsoft.com/office/powerpoint/2010/main" val="354786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C727-6517-4BE7-3C58-FED863003C75}"/>
              </a:ext>
            </a:extLst>
          </p:cNvPr>
          <p:cNvSpPr>
            <a:spLocks noGrp="1"/>
          </p:cNvSpPr>
          <p:nvPr>
            <p:ph type="title"/>
          </p:nvPr>
        </p:nvSpPr>
        <p:spPr/>
        <p:txBody>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Grant Requirements</a:t>
            </a:r>
          </a:p>
        </p:txBody>
      </p:sp>
      <p:sp>
        <p:nvSpPr>
          <p:cNvPr id="4" name="TextBox 3">
            <a:extLst>
              <a:ext uri="{FF2B5EF4-FFF2-40B4-BE49-F238E27FC236}">
                <a16:creationId xmlns:a16="http://schemas.microsoft.com/office/drawing/2014/main" id="{886AA96C-1D49-DA41-D110-6F569EF7C0EC}"/>
              </a:ext>
            </a:extLst>
          </p:cNvPr>
          <p:cNvSpPr txBox="1"/>
          <p:nvPr/>
        </p:nvSpPr>
        <p:spPr>
          <a:xfrm>
            <a:off x="27753" y="1115032"/>
            <a:ext cx="12063663" cy="5509200"/>
          </a:xfrm>
          <a:prstGeom prst="rect">
            <a:avLst/>
          </a:prstGeom>
          <a:noFill/>
          <a:ln w="6350">
            <a:noFill/>
            <a:miter lim="800000"/>
          </a:ln>
        </p:spPr>
        <p:txBody>
          <a:bodyPr wrap="square">
            <a:spAutoFit/>
          </a:bodyPr>
          <a:lstStyle/>
          <a:p>
            <a:pPr marL="765810" lvl="1" indent="-457200">
              <a:buClr>
                <a:schemeClr val="accent1"/>
              </a:buClr>
              <a:buFont typeface="Wingdings" panose="05000000000000000000" pitchFamily="2" charset="2"/>
              <a:buChar char="§"/>
              <a:tabLst>
                <a:tab pos="182880" algn="l"/>
              </a:tabLst>
            </a:pP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Plantings must follow “</a:t>
            </a:r>
            <a:r>
              <a:rPr lang="en-US" sz="2200" b="1">
                <a:latin typeface="Sans Serif Collection" panose="020B0502040504020204" pitchFamily="34" charset="0"/>
                <a:ea typeface="Sans Serif Collection" panose="020B0502040504020204" pitchFamily="34" charset="0"/>
                <a:cs typeface="Sans Serif Collection" panose="020B0502040504020204" pitchFamily="34" charset="0"/>
              </a:rPr>
              <a:t>right tree, right place</a:t>
            </a: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 principles</a:t>
            </a:r>
          </a:p>
          <a:p>
            <a:pPr marL="1228730" lvl="4" indent="-342900">
              <a:buClr>
                <a:schemeClr val="accent1"/>
              </a:buClr>
              <a:buFont typeface="Wingdings" panose="05000000000000000000" pitchFamily="2" charset="2"/>
              <a:buChar char="ü"/>
              <a:tabLst>
                <a:tab pos="182880" algn="l"/>
              </a:tabLst>
            </a:pP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Tree species (or cultivars) prohibited for purchase in MA are </a:t>
            </a:r>
            <a:r>
              <a:rPr lang="en-US" sz="2200" b="1" u="sng">
                <a:latin typeface="Sans Serif Collection" panose="020B0502040504020204" pitchFamily="34" charset="0"/>
                <a:ea typeface="Sans Serif Collection" panose="020B0502040504020204" pitchFamily="34" charset="0"/>
                <a:cs typeface="Sans Serif Collection" panose="020B0502040504020204" pitchFamily="34" charset="0"/>
              </a:rPr>
              <a:t>not</a:t>
            </a: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 eligible</a:t>
            </a:r>
          </a:p>
          <a:p>
            <a:pPr marL="1228730" lvl="4" indent="-342900">
              <a:buClr>
                <a:schemeClr val="accent1"/>
              </a:buClr>
              <a:buFont typeface="Wingdings" panose="05000000000000000000" pitchFamily="2" charset="2"/>
              <a:buChar char="ü"/>
              <a:tabLst>
                <a:tab pos="182880" algn="l"/>
              </a:tabLst>
            </a:pP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Restrictions on host species of Emerald Ash Borer, Beech Leaf Disease and Asian Long-Horned beetle</a:t>
            </a:r>
          </a:p>
          <a:p>
            <a:pPr marL="1228730" lvl="4" indent="-342900">
              <a:buClr>
                <a:schemeClr val="accent1"/>
              </a:buClr>
              <a:buFont typeface="Wingdings" panose="05000000000000000000" pitchFamily="2" charset="2"/>
              <a:buChar char="ü"/>
              <a:tabLst>
                <a:tab pos="182880" algn="l"/>
              </a:tabLst>
            </a:pP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Emphasize planting of large shade trees, to increase urban tree canopy</a:t>
            </a:r>
          </a:p>
          <a:p>
            <a:pPr marL="1228730" lvl="4" indent="-342900">
              <a:buClr>
                <a:schemeClr val="accent1"/>
              </a:buClr>
              <a:buFont typeface="Wingdings" panose="05000000000000000000" pitchFamily="2" charset="2"/>
              <a:buChar char="ü"/>
              <a:tabLst>
                <a:tab pos="182880" algn="l"/>
              </a:tabLst>
            </a:pP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Plantings in proximity to utility wires must be low-growing species (under 30 ft)</a:t>
            </a:r>
          </a:p>
          <a:p>
            <a:pPr marL="1228730" lvl="4" indent="-342900">
              <a:buClr>
                <a:schemeClr val="accent1"/>
              </a:buClr>
              <a:buFont typeface="Wingdings" panose="05000000000000000000" pitchFamily="2" charset="2"/>
              <a:buChar char="§"/>
              <a:tabLst>
                <a:tab pos="182880" algn="l"/>
              </a:tabLst>
            </a:pPr>
            <a:endParaRPr lang="en-US" sz="22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794390" lvl="2" indent="-457200">
              <a:buClr>
                <a:schemeClr val="accent1"/>
              </a:buClr>
              <a:buFont typeface="Wingdings" panose="05000000000000000000" pitchFamily="2" charset="2"/>
              <a:buChar char="§"/>
              <a:tabLst>
                <a:tab pos="182880" algn="l"/>
              </a:tabLst>
            </a:pP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Grantees may elect to plant trees using their staff, or subcontract tree planting work.  Applicants or subcontractors planting trees must have an MCA or ISA certified arborist present on site to manage day-to-day tree plantings.  </a:t>
            </a:r>
          </a:p>
          <a:p>
            <a:pPr marL="680090" lvl="2" indent="-342900">
              <a:buClr>
                <a:schemeClr val="accent1"/>
              </a:buClr>
              <a:buFont typeface="Wingdings" panose="05000000000000000000" pitchFamily="2" charset="2"/>
              <a:buChar char="§"/>
              <a:tabLst>
                <a:tab pos="182880" algn="l"/>
              </a:tabLst>
            </a:pPr>
            <a:endParaRPr lang="en-US" sz="22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794390" lvl="2" indent="-457200">
              <a:buClr>
                <a:schemeClr val="accent1"/>
              </a:buClr>
              <a:buFont typeface="Wingdings" panose="05000000000000000000" pitchFamily="2" charset="2"/>
              <a:buChar char="§"/>
              <a:tabLst>
                <a:tab pos="182880" algn="l"/>
              </a:tabLst>
            </a:pP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For details regarding tree planting and care expectations please review: </a:t>
            </a: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hlinkClick r:id="rId2" action="ppaction://hlinkfile"/>
              </a:rPr>
              <a:t>Tree Planting 101</a:t>
            </a: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 </a:t>
            </a: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hlinkClick r:id="rId3" action="ppaction://hlinkfile"/>
              </a:rPr>
              <a:t>Selecting Trees for your Urban &amp; Community Forest</a:t>
            </a: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 </a:t>
            </a: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hlinkClick r:id="rId4" action="ppaction://hlinkfile"/>
              </a:rPr>
              <a:t>Specifications for Tree Planting &amp; Care</a:t>
            </a: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 </a:t>
            </a: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hlinkClick r:id="rId5" action="ppaction://hlinkfile"/>
              </a:rPr>
              <a:t>Caring for New Trees</a:t>
            </a: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a:t>
            </a:r>
          </a:p>
          <a:p>
            <a:pPr marL="137160" algn="ctr">
              <a:buClr>
                <a:schemeClr val="accent1"/>
              </a:buClr>
              <a:tabLst>
                <a:tab pos="182880" algn="l"/>
              </a:tabLst>
            </a:pPr>
            <a:endParaRPr lang="en-US" sz="22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137160" algn="ctr">
              <a:buClr>
                <a:schemeClr val="accent1"/>
              </a:buClr>
              <a:tabLst>
                <a:tab pos="182880" algn="l"/>
              </a:tabLst>
            </a:pPr>
            <a:r>
              <a:rPr lang="en-US" sz="2400" b="1">
                <a:latin typeface="Sans Serif Collection" panose="020B0502040504020204" pitchFamily="34" charset="0"/>
                <a:ea typeface="Sans Serif Collection" panose="020B0502040504020204" pitchFamily="34" charset="0"/>
                <a:cs typeface="Sans Serif Collection" panose="020B0502040504020204" pitchFamily="34" charset="0"/>
              </a:rPr>
              <a:t>Please read bid document carefully and follow application instructions.</a:t>
            </a:r>
            <a:endParaRPr lang="en-US" sz="2400">
              <a:latin typeface="Sans Serif Collection" panose="020B0502040504020204" pitchFamily="34" charset="0"/>
              <a:ea typeface="Sans Serif Collection" panose="020B0502040504020204" pitchFamily="34" charset="0"/>
              <a:cs typeface="Sans Serif Collection" panose="020B0502040504020204" pitchFamily="34" charset="0"/>
            </a:endParaRPr>
          </a:p>
        </p:txBody>
      </p:sp>
    </p:spTree>
    <p:extLst>
      <p:ext uri="{BB962C8B-B14F-4D97-AF65-F5344CB8AC3E}">
        <p14:creationId xmlns:p14="http://schemas.microsoft.com/office/powerpoint/2010/main" val="591088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EBA37-749B-451E-960F-1EFB629F03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BB3EEB-3F14-EAF7-E97B-64F9D09F66A3}"/>
              </a:ext>
            </a:extLst>
          </p:cNvPr>
          <p:cNvSpPr>
            <a:spLocks noGrp="1"/>
          </p:cNvSpPr>
          <p:nvPr>
            <p:ph type="title"/>
          </p:nvPr>
        </p:nvSpPr>
        <p:spPr/>
        <p:txBody>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Application Requirements</a:t>
            </a:r>
          </a:p>
        </p:txBody>
      </p:sp>
      <p:sp>
        <p:nvSpPr>
          <p:cNvPr id="5" name="TextBox 4">
            <a:extLst>
              <a:ext uri="{FF2B5EF4-FFF2-40B4-BE49-F238E27FC236}">
                <a16:creationId xmlns:a16="http://schemas.microsoft.com/office/drawing/2014/main" id="{68BC1F6D-9CF3-C222-4C51-5A141840BBB7}"/>
              </a:ext>
            </a:extLst>
          </p:cNvPr>
          <p:cNvSpPr txBox="1"/>
          <p:nvPr/>
        </p:nvSpPr>
        <p:spPr>
          <a:xfrm>
            <a:off x="136071" y="1142125"/>
            <a:ext cx="11919857" cy="6093976"/>
          </a:xfrm>
          <a:prstGeom prst="rect">
            <a:avLst/>
          </a:prstGeom>
          <a:noFill/>
          <a:ln w="6350">
            <a:noFill/>
            <a:miter lim="800000"/>
          </a:ln>
        </p:spPr>
        <p:txBody>
          <a:bodyPr wrap="square" lIns="91440" tIns="45720" rIns="91440" bIns="45720" anchor="t">
            <a:spAutoFit/>
          </a:bodyPr>
          <a:lstStyle/>
          <a:p>
            <a:pPr marL="594360" indent="-457200">
              <a:buClr>
                <a:schemeClr val="accent1"/>
              </a:buClr>
              <a:buFont typeface="Wingdings" panose="05000000000000000000" pitchFamily="2" charset="2"/>
              <a:buChar char="§"/>
              <a:tabLst>
                <a:tab pos="182880" algn="l"/>
              </a:tabLst>
            </a:pPr>
            <a:r>
              <a:rPr lang="en-US" sz="28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Project Narrative</a:t>
            </a:r>
            <a:endParaRPr lang="en-US">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1177290" lvl="3" indent="-457200">
              <a:buClr>
                <a:schemeClr val="accent1"/>
              </a:buClr>
              <a:buFont typeface="Arial" panose="020B0604020202020204" pitchFamily="34" charset="0"/>
              <a:buChar char="•"/>
              <a:tabLst>
                <a:tab pos="182880" algn="l"/>
              </a:tabLst>
            </a:pPr>
            <a:r>
              <a:rPr lang="en-US" sz="2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Goals, project deliverables &amp; timeline </a:t>
            </a:r>
          </a:p>
          <a:p>
            <a:pPr marL="1177290" lvl="3" indent="-457200">
              <a:buClr>
                <a:schemeClr val="accent1"/>
              </a:buClr>
              <a:buFont typeface="Arial" panose="020B0604020202020204" pitchFamily="34" charset="0"/>
              <a:buChar char="•"/>
              <a:tabLst>
                <a:tab pos="182880" algn="l"/>
              </a:tabLst>
            </a:pPr>
            <a:r>
              <a:rPr lang="en-US" sz="2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Watering plan and tree stewardship intentions in the first 2 years</a:t>
            </a:r>
          </a:p>
          <a:p>
            <a:pPr marL="594360" indent="-457200">
              <a:buClr>
                <a:schemeClr val="accent1"/>
              </a:buClr>
              <a:buFont typeface="Wingdings" panose="05000000000000000000" pitchFamily="2" charset="2"/>
              <a:buChar char="§"/>
              <a:tabLst>
                <a:tab pos="182880" algn="l"/>
              </a:tabLst>
            </a:pPr>
            <a:r>
              <a:rPr lang="en-US" sz="28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Planting Plan </a:t>
            </a:r>
          </a:p>
          <a:p>
            <a:pPr marL="1062990" lvl="3" indent="-342900">
              <a:buClr>
                <a:schemeClr val="accent1"/>
              </a:buClr>
              <a:buFont typeface="Arial" panose="020B0604020202020204" pitchFamily="34" charset="0"/>
              <a:buChar char="•"/>
              <a:tabLst>
                <a:tab pos="182880" algn="l"/>
              </a:tabLst>
            </a:pPr>
            <a:r>
              <a:rPr lang="en-US" sz="2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Identify planting locations and species to be planted  </a:t>
            </a:r>
          </a:p>
          <a:p>
            <a:pPr marL="1062990" lvl="3" indent="-342900">
              <a:buClr>
                <a:schemeClr val="accent1"/>
              </a:buClr>
              <a:buFont typeface="Arial" panose="020B0604020202020204" pitchFamily="34" charset="0"/>
              <a:buChar char="•"/>
              <a:tabLst>
                <a:tab pos="182880" algn="l"/>
              </a:tabLst>
            </a:pPr>
            <a:r>
              <a:rPr lang="en-US" sz="2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All trees proposed must be between 1 - 2.5” caliper </a:t>
            </a:r>
          </a:p>
          <a:p>
            <a:pPr marL="1062990" lvl="3" indent="-342900">
              <a:buClr>
                <a:schemeClr val="accent1"/>
              </a:buClr>
              <a:buFont typeface="Arial" panose="020B0604020202020204" pitchFamily="34" charset="0"/>
              <a:buChar char="•"/>
              <a:tabLst>
                <a:tab pos="182880" algn="l"/>
              </a:tabLst>
            </a:pPr>
            <a:r>
              <a:rPr lang="en-US" sz="2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If proposing impervious surface removal, identify locations where materials will be removed to facilitate tree planting.</a:t>
            </a:r>
          </a:p>
          <a:p>
            <a:pPr marL="1062990" lvl="3" indent="-342900">
              <a:buClr>
                <a:schemeClr val="accent1"/>
              </a:buClr>
              <a:buFont typeface="Arial" panose="020B0604020202020204" pitchFamily="34" charset="0"/>
              <a:buChar char="•"/>
              <a:tabLst>
                <a:tab pos="182880" algn="l"/>
              </a:tabLst>
            </a:pPr>
            <a:r>
              <a:rPr lang="en-US" sz="2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Plan should be reviewed with municipal Planning Department.</a:t>
            </a:r>
          </a:p>
          <a:p>
            <a:pPr marL="594360" indent="-457200">
              <a:buClr>
                <a:schemeClr val="accent1"/>
              </a:buClr>
              <a:buFont typeface="Wingdings" panose="05000000000000000000" pitchFamily="2" charset="2"/>
              <a:buChar char="§"/>
              <a:tabLst>
                <a:tab pos="182880" algn="l"/>
              </a:tabLst>
            </a:pPr>
            <a:r>
              <a:rPr lang="en-US" sz="28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Project Budget</a:t>
            </a:r>
          </a:p>
          <a:p>
            <a:pPr marL="1177290" lvl="3" indent="-457200">
              <a:buClr>
                <a:schemeClr val="accent1"/>
              </a:buClr>
              <a:buFont typeface="Arial" panose="020B0604020202020204" pitchFamily="34" charset="0"/>
              <a:buChar char="•"/>
              <a:tabLst>
                <a:tab pos="182880" algn="l"/>
              </a:tabLst>
            </a:pPr>
            <a:r>
              <a:rPr lang="en-US" sz="2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Total estimated costs, itemized where possible</a:t>
            </a:r>
          </a:p>
          <a:p>
            <a:pPr marL="1177290" lvl="3" indent="-457200">
              <a:buClr>
                <a:schemeClr val="accent1"/>
              </a:buClr>
              <a:buFont typeface="Arial" panose="020B0604020202020204" pitchFamily="34" charset="0"/>
              <a:buChar char="•"/>
              <a:tabLst>
                <a:tab pos="182880" algn="l"/>
              </a:tabLst>
            </a:pPr>
            <a:r>
              <a:rPr lang="en-US" sz="2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Project costs contributed in-kind or other funding matches (10% match included)</a:t>
            </a:r>
          </a:p>
          <a:p>
            <a:pPr marL="1177290" lvl="3" indent="-457200">
              <a:buClr>
                <a:schemeClr val="accent1"/>
              </a:buClr>
              <a:buFont typeface="Arial" panose="020B0604020202020204" pitchFamily="34" charset="0"/>
              <a:buChar char="•"/>
              <a:tabLst>
                <a:tab pos="182880" algn="l"/>
              </a:tabLst>
            </a:pPr>
            <a:r>
              <a:rPr lang="en-US" sz="2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Please indicate what spending will occur in FY 26 and FY 27</a:t>
            </a:r>
          </a:p>
          <a:p>
            <a:pPr marL="1177290" lvl="3" indent="-457200">
              <a:buClr>
                <a:schemeClr val="accent1"/>
              </a:buClr>
              <a:buFont typeface="Arial" panose="020B0604020202020204" pitchFamily="34" charset="0"/>
              <a:buChar char="•"/>
              <a:tabLst>
                <a:tab pos="182880" algn="l"/>
              </a:tabLst>
            </a:pPr>
            <a:endParaRPr lang="en-US" sz="16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720090" lvl="3" algn="ctr">
              <a:buClr>
                <a:schemeClr val="accent1"/>
              </a:buClr>
              <a:tabLst>
                <a:tab pos="182880" algn="l"/>
              </a:tabLst>
            </a:pPr>
            <a:r>
              <a:rPr lang="en-US" sz="2400" b="1">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*Submit Application through EEA’s Grant Management System (GMS)*</a:t>
            </a:r>
          </a:p>
          <a:p>
            <a:pPr marL="1177290" lvl="3" indent="-457200">
              <a:buClr>
                <a:schemeClr val="accent1"/>
              </a:buClr>
              <a:buFont typeface="Arial" panose="020B0604020202020204" pitchFamily="34" charset="0"/>
              <a:buChar char="•"/>
              <a:tabLst>
                <a:tab pos="182880" algn="l"/>
              </a:tabLst>
            </a:pPr>
            <a:endParaRPr lang="en-US" sz="2400">
              <a:solidFill>
                <a:schemeClr val="tx2"/>
              </a:solidFill>
              <a:latin typeface="+mj-lt"/>
              <a:cs typeface="Times New Roman" pitchFamily="18" charset="0"/>
            </a:endParaRPr>
          </a:p>
        </p:txBody>
      </p:sp>
    </p:spTree>
    <p:extLst>
      <p:ext uri="{BB962C8B-B14F-4D97-AF65-F5344CB8AC3E}">
        <p14:creationId xmlns:p14="http://schemas.microsoft.com/office/powerpoint/2010/main" val="1915794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C727-6517-4BE7-3C58-FED863003C75}"/>
              </a:ext>
            </a:extLst>
          </p:cNvPr>
          <p:cNvSpPr>
            <a:spLocks noGrp="1"/>
          </p:cNvSpPr>
          <p:nvPr>
            <p:ph type="title"/>
          </p:nvPr>
        </p:nvSpPr>
        <p:spPr/>
        <p:txBody>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What is the Cooling Corridors Program?</a:t>
            </a:r>
          </a:p>
        </p:txBody>
      </p:sp>
      <p:pic>
        <p:nvPicPr>
          <p:cNvPr id="3" name="Picture 2" descr="Cooling Corridors logo- A logo with green leaves on it&#10;&#10;">
            <a:extLst>
              <a:ext uri="{FF2B5EF4-FFF2-40B4-BE49-F238E27FC236}">
                <a16:creationId xmlns:a16="http://schemas.microsoft.com/office/drawing/2014/main" id="{08B82A62-834F-52C1-9BD0-DB1BBF74A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9" y="886008"/>
            <a:ext cx="2954482" cy="2904207"/>
          </a:xfrm>
          <a:prstGeom prst="rect">
            <a:avLst/>
          </a:prstGeom>
        </p:spPr>
      </p:pic>
      <p:pic>
        <p:nvPicPr>
          <p:cNvPr id="4" name="Picture 3" descr="EEA logo">
            <a:extLst>
              <a:ext uri="{FF2B5EF4-FFF2-40B4-BE49-F238E27FC236}">
                <a16:creationId xmlns:a16="http://schemas.microsoft.com/office/drawing/2014/main" id="{FD300CB2-0D81-E398-5E5A-B1B82520F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66990" y="3621160"/>
            <a:ext cx="2308845" cy="2904207"/>
          </a:xfrm>
          <a:prstGeom prst="rect">
            <a:avLst/>
          </a:prstGeom>
          <a:noFill/>
        </p:spPr>
      </p:pic>
      <p:sp>
        <p:nvSpPr>
          <p:cNvPr id="6" name="TextBox 5">
            <a:extLst>
              <a:ext uri="{FF2B5EF4-FFF2-40B4-BE49-F238E27FC236}">
                <a16:creationId xmlns:a16="http://schemas.microsoft.com/office/drawing/2014/main" id="{1A94F439-D06C-FEB5-0E41-48F1D149430D}"/>
              </a:ext>
            </a:extLst>
          </p:cNvPr>
          <p:cNvSpPr txBox="1"/>
          <p:nvPr/>
        </p:nvSpPr>
        <p:spPr>
          <a:xfrm>
            <a:off x="3099448" y="1359593"/>
            <a:ext cx="8180717" cy="524605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ctr" defTabSz="914400">
              <a:lnSpc>
                <a:spcPct val="90000"/>
              </a:lnSpc>
              <a:spcBef>
                <a:spcPct val="0"/>
              </a:spcBef>
              <a:spcAft>
                <a:spcPts val="600"/>
              </a:spcAft>
              <a:buClr>
                <a:schemeClr val="accent1"/>
              </a:buClr>
              <a:buSzPct val="80000"/>
              <a:buFont typeface="Wingdings" panose="05000000000000000000" pitchFamily="2" charset="2"/>
              <a:buChar char="v"/>
            </a:pPr>
            <a:r>
              <a:rPr lang="en-US" sz="36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Cooling Corridors is a grant program that provides funding for tree planting projects throughout the Commonwealth.</a:t>
            </a:r>
          </a:p>
          <a:p>
            <a:pPr marL="457200" indent="-457200" algn="ctr" defTabSz="914400">
              <a:lnSpc>
                <a:spcPct val="90000"/>
              </a:lnSpc>
              <a:spcBef>
                <a:spcPct val="0"/>
              </a:spcBef>
              <a:spcAft>
                <a:spcPts val="600"/>
              </a:spcAft>
              <a:buClr>
                <a:schemeClr val="accent1"/>
              </a:buClr>
              <a:buSzPct val="80000"/>
              <a:buFont typeface="Wingdings" panose="05000000000000000000" pitchFamily="2" charset="2"/>
              <a:buChar char="v"/>
            </a:pPr>
            <a:endParaRPr lang="en-US" sz="36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457200" indent="-457200" algn="ctr" defTabSz="914400">
              <a:lnSpc>
                <a:spcPct val="90000"/>
              </a:lnSpc>
              <a:spcBef>
                <a:spcPct val="0"/>
              </a:spcBef>
              <a:spcAft>
                <a:spcPts val="600"/>
              </a:spcAft>
              <a:buClr>
                <a:schemeClr val="accent1"/>
              </a:buClr>
              <a:buSzPct val="80000"/>
              <a:buFont typeface="Wingdings" panose="05000000000000000000" pitchFamily="2" charset="2"/>
              <a:buChar char="v"/>
            </a:pPr>
            <a:r>
              <a:rPr lang="en-US" sz="36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The program was initiated in 2024, by the Division of Conservation Services, within the Executive Office of Energy &amp; Environmental Affairs</a:t>
            </a:r>
            <a:r>
              <a:rPr lang="en-US" sz="3600">
                <a:solidFill>
                  <a:schemeClr val="tx1"/>
                </a:solidFill>
              </a:rPr>
              <a:t>.</a:t>
            </a:r>
          </a:p>
        </p:txBody>
      </p:sp>
    </p:spTree>
    <p:extLst>
      <p:ext uri="{BB962C8B-B14F-4D97-AF65-F5344CB8AC3E}">
        <p14:creationId xmlns:p14="http://schemas.microsoft.com/office/powerpoint/2010/main" val="112074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38A63-72DE-A0F9-31F1-E217AC6BD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8EF46-40C3-6261-6287-2813696AAD24}"/>
              </a:ext>
            </a:extLst>
          </p:cNvPr>
          <p:cNvSpPr>
            <a:spLocks noGrp="1"/>
          </p:cNvSpPr>
          <p:nvPr>
            <p:ph type="title"/>
          </p:nvPr>
        </p:nvSpPr>
        <p:spPr/>
        <p:txBody>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Application Requirements, continued</a:t>
            </a:r>
          </a:p>
        </p:txBody>
      </p:sp>
      <p:sp>
        <p:nvSpPr>
          <p:cNvPr id="5" name="TextBox 4">
            <a:extLst>
              <a:ext uri="{FF2B5EF4-FFF2-40B4-BE49-F238E27FC236}">
                <a16:creationId xmlns:a16="http://schemas.microsoft.com/office/drawing/2014/main" id="{6ACA2C87-542A-6033-C847-F64130CE1EF6}"/>
              </a:ext>
            </a:extLst>
          </p:cNvPr>
          <p:cNvSpPr txBox="1"/>
          <p:nvPr/>
        </p:nvSpPr>
        <p:spPr>
          <a:xfrm>
            <a:off x="198304" y="1377108"/>
            <a:ext cx="11993696" cy="4524315"/>
          </a:xfrm>
          <a:prstGeom prst="rect">
            <a:avLst/>
          </a:prstGeom>
          <a:noFill/>
          <a:ln w="6350">
            <a:noFill/>
            <a:miter lim="800000"/>
          </a:ln>
        </p:spPr>
        <p:txBody>
          <a:bodyPr wrap="square">
            <a:spAutoFit/>
          </a:bodyPr>
          <a:lstStyle/>
          <a:p>
            <a:pPr marL="422910" indent="-285750">
              <a:buClr>
                <a:schemeClr val="accent1"/>
              </a:buClr>
              <a:buFont typeface="Wingdings" panose="05000000000000000000" pitchFamily="2" charset="2"/>
              <a:buChar char="§"/>
              <a:tabLst>
                <a:tab pos="182880" algn="l"/>
              </a:tabLst>
            </a:pPr>
            <a:r>
              <a:rPr lang="en-US" sz="3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Tree Watering Plan- detailed plan for watering trees planted for two years.</a:t>
            </a:r>
          </a:p>
          <a:p>
            <a:pPr marL="422910" indent="-285750">
              <a:buClr>
                <a:schemeClr val="accent1"/>
              </a:buClr>
              <a:buFont typeface="Wingdings" panose="05000000000000000000" pitchFamily="2" charset="2"/>
              <a:buChar char="§"/>
              <a:tabLst>
                <a:tab pos="182880" algn="l"/>
              </a:tabLst>
            </a:pPr>
            <a:r>
              <a:rPr lang="en-US" sz="3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Letter of support from Tree Warden or Tree Commission. </a:t>
            </a:r>
          </a:p>
          <a:p>
            <a:pPr marL="422910" indent="-285750">
              <a:buClr>
                <a:schemeClr val="accent1"/>
              </a:buClr>
              <a:buFont typeface="Wingdings" panose="05000000000000000000" pitchFamily="2" charset="2"/>
              <a:buChar char="§"/>
              <a:tabLst>
                <a:tab pos="182880" algn="l"/>
              </a:tabLst>
            </a:pPr>
            <a:r>
              <a:rPr lang="en-US" sz="3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Documentation that planting plan has been reviewed by planning board (if planting is proposed on municipal land).</a:t>
            </a:r>
          </a:p>
          <a:p>
            <a:pPr marL="422910" indent="-285750">
              <a:buClr>
                <a:schemeClr val="accent1"/>
              </a:buClr>
              <a:buFont typeface="Wingdings" panose="05000000000000000000" pitchFamily="2" charset="2"/>
              <a:buChar char="§"/>
              <a:tabLst>
                <a:tab pos="182880" algn="l"/>
              </a:tabLst>
            </a:pPr>
            <a:r>
              <a:rPr lang="en-US" sz="3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Letters of endorsement from partners if tree planting is proposed on lands that are </a:t>
            </a:r>
            <a:r>
              <a:rPr lang="en-US" sz="3200" u="sng">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not</a:t>
            </a:r>
            <a:r>
              <a:rPr lang="en-US" sz="3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 owned by applicant.</a:t>
            </a:r>
          </a:p>
          <a:p>
            <a:pPr marL="422910" indent="-285750">
              <a:buClr>
                <a:schemeClr val="accent1"/>
              </a:buClr>
              <a:buFont typeface="Wingdings" panose="05000000000000000000" pitchFamily="2" charset="2"/>
              <a:buChar char="§"/>
              <a:tabLst>
                <a:tab pos="182880" algn="l"/>
              </a:tabLst>
            </a:pPr>
            <a:r>
              <a:rPr lang="en-US" sz="3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Map of proposed project locations.</a:t>
            </a:r>
          </a:p>
          <a:p>
            <a:pPr marL="422910" indent="-285750">
              <a:buClr>
                <a:schemeClr val="accent1"/>
              </a:buClr>
              <a:buFont typeface="Wingdings" panose="05000000000000000000" pitchFamily="2" charset="2"/>
              <a:buChar char="§"/>
              <a:tabLst>
                <a:tab pos="182880" algn="l"/>
              </a:tabLst>
            </a:pPr>
            <a:r>
              <a:rPr lang="en-US" sz="3200">
                <a:solidFill>
                  <a:schemeClr val="tx2"/>
                </a:solidFill>
                <a:latin typeface="Sans Serif Collection" panose="020B0502040504020204" pitchFamily="34" charset="0"/>
                <a:ea typeface="Sans Serif Collection" panose="020B0502040504020204" pitchFamily="34" charset="0"/>
                <a:cs typeface="Sans Serif Collection" panose="020B0502040504020204" pitchFamily="34" charset="0"/>
              </a:rPr>
              <a:t>Site photos.   </a:t>
            </a:r>
          </a:p>
        </p:txBody>
      </p:sp>
    </p:spTree>
    <p:extLst>
      <p:ext uri="{BB962C8B-B14F-4D97-AF65-F5344CB8AC3E}">
        <p14:creationId xmlns:p14="http://schemas.microsoft.com/office/powerpoint/2010/main" val="1291360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C727-6517-4BE7-3C58-FED863003C75}"/>
              </a:ext>
            </a:extLst>
          </p:cNvPr>
          <p:cNvSpPr>
            <a:spLocks noGrp="1"/>
          </p:cNvSpPr>
          <p:nvPr>
            <p:ph type="title"/>
          </p:nvPr>
        </p:nvSpPr>
        <p:spPr/>
        <p:txBody>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Project Evaluation Criteria</a:t>
            </a:r>
          </a:p>
        </p:txBody>
      </p:sp>
      <p:sp>
        <p:nvSpPr>
          <p:cNvPr id="5" name="TextBox 4">
            <a:extLst>
              <a:ext uri="{FF2B5EF4-FFF2-40B4-BE49-F238E27FC236}">
                <a16:creationId xmlns:a16="http://schemas.microsoft.com/office/drawing/2014/main" id="{D2E2BFFE-7A11-2CF5-9669-A11E2645DA8D}"/>
              </a:ext>
            </a:extLst>
          </p:cNvPr>
          <p:cNvSpPr txBox="1"/>
          <p:nvPr/>
        </p:nvSpPr>
        <p:spPr>
          <a:xfrm>
            <a:off x="276225" y="1119990"/>
            <a:ext cx="11668125" cy="5755422"/>
          </a:xfrm>
          <a:prstGeom prst="rect">
            <a:avLst/>
          </a:prstGeom>
          <a:noFill/>
          <a:ln w="6350">
            <a:noFill/>
            <a:miter lim="800000"/>
          </a:ln>
        </p:spPr>
        <p:txBody>
          <a:bodyPr wrap="square">
            <a:spAutoFit/>
          </a:bodyPr>
          <a:lstStyle/>
          <a:p>
            <a:r>
              <a:rPr lang="en-US" sz="2800" b="1" u="sng" dirty="0">
                <a:latin typeface="Sans Serif Collection" panose="020B0502040504020204" pitchFamily="34" charset="0"/>
                <a:ea typeface="Sans Serif Collection" panose="020B0502040504020204" pitchFamily="34" charset="0"/>
                <a:cs typeface="Sans Serif Collection" panose="020B0502040504020204" pitchFamily="34" charset="0"/>
              </a:rPr>
              <a:t> Project Description (35 pts)</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Project Scope (25 pts)</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Project Budget (5 pts)</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Project Timeline (5 pts)</a:t>
            </a:r>
          </a:p>
          <a:p>
            <a:r>
              <a:rPr lang="en-US" sz="2800" b="1" u="sng" dirty="0">
                <a:latin typeface="Sans Serif Collection" panose="020B0502040504020204" pitchFamily="34" charset="0"/>
                <a:ea typeface="Sans Serif Collection" panose="020B0502040504020204" pitchFamily="34" charset="0"/>
                <a:cs typeface="Sans Serif Collection" panose="020B0502040504020204" pitchFamily="34" charset="0"/>
              </a:rPr>
              <a:t>Burdened Areas (15 pts)</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Project located within burdened area (10 pts)</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Project benefits populations vulnerable to climate burdens (5 pts)</a:t>
            </a:r>
          </a:p>
          <a:p>
            <a:r>
              <a:rPr lang="en-US" sz="2800" b="1" u="sng" dirty="0">
                <a:latin typeface="Sans Serif Collection" panose="020B0502040504020204" pitchFamily="34" charset="0"/>
                <a:ea typeface="Sans Serif Collection" panose="020B0502040504020204" pitchFamily="34" charset="0"/>
                <a:cs typeface="Sans Serif Collection" panose="020B0502040504020204" pitchFamily="34" charset="0"/>
              </a:rPr>
              <a:t>Project Benefits (50 pts)</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Planting within walking routes/residential areas (10 pts)</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Planting within hotspots (10 pts)</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Tree Watering Plan provided (10 pts)	</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“Right Tree, Right Place”, Shade trees prioritized (10 pts)</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Proposed tree species list emphasizes biodiversity (5 pts)</a:t>
            </a:r>
          </a:p>
          <a:p>
            <a:r>
              <a:rPr lang="en-US" sz="2600" dirty="0">
                <a:latin typeface="Sans Serif Collection" panose="020B0502040504020204" pitchFamily="34" charset="0"/>
                <a:ea typeface="Sans Serif Collection" panose="020B0502040504020204" pitchFamily="34" charset="0"/>
                <a:cs typeface="Sans Serif Collection" panose="020B0502040504020204" pitchFamily="34" charset="0"/>
              </a:rPr>
              <a:t>	Cooling services in tandem with tree planting (5 pts)</a:t>
            </a:r>
          </a:p>
        </p:txBody>
      </p:sp>
    </p:spTree>
    <p:extLst>
      <p:ext uri="{BB962C8B-B14F-4D97-AF65-F5344CB8AC3E}">
        <p14:creationId xmlns:p14="http://schemas.microsoft.com/office/powerpoint/2010/main" val="2922296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C727-6517-4BE7-3C58-FED863003C75}"/>
              </a:ext>
            </a:extLst>
          </p:cNvPr>
          <p:cNvSpPr>
            <a:spLocks noGrp="1"/>
          </p:cNvSpPr>
          <p:nvPr>
            <p:ph type="title"/>
          </p:nvPr>
        </p:nvSpPr>
        <p:spPr/>
        <p:txBody>
          <a:bodyPr/>
          <a:lstStyle/>
          <a:p>
            <a:r>
              <a:rPr lang="en-US" sz="3600">
                <a:latin typeface="Sans Serif Collection" panose="020B0502040504020204" pitchFamily="34" charset="0"/>
                <a:ea typeface="Sans Serif Collection" panose="020B0502040504020204" pitchFamily="34" charset="0"/>
                <a:cs typeface="Sans Serif Collection" panose="020B0502040504020204" pitchFamily="34" charset="0"/>
              </a:rPr>
              <a:t>Grant Timeline</a:t>
            </a:r>
          </a:p>
        </p:txBody>
      </p:sp>
      <p:pic>
        <p:nvPicPr>
          <p:cNvPr id="3" name="Picture 6" descr="A tree growing in a yard">
            <a:extLst>
              <a:ext uri="{FF2B5EF4-FFF2-40B4-BE49-F238E27FC236}">
                <a16:creationId xmlns:a16="http://schemas.microsoft.com/office/drawing/2014/main" id="{542144BF-9206-1B08-3125-646564AD50A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9298" r="14465" b="1"/>
          <a:stretch/>
        </p:blipFill>
        <p:spPr bwMode="auto">
          <a:xfrm>
            <a:off x="0" y="1010652"/>
            <a:ext cx="3433011" cy="58473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520738-43ED-5ADD-CD0E-00AD3D878E96}"/>
              </a:ext>
            </a:extLst>
          </p:cNvPr>
          <p:cNvSpPr txBox="1"/>
          <p:nvPr/>
        </p:nvSpPr>
        <p:spPr>
          <a:xfrm>
            <a:off x="3433011" y="1010653"/>
            <a:ext cx="8758989" cy="6386364"/>
          </a:xfrm>
          <a:prstGeom prst="rect">
            <a:avLst/>
          </a:prstGeom>
          <a:noFill/>
          <a:ln w="6350">
            <a:noFill/>
            <a:miter lim="800000"/>
          </a:ln>
        </p:spPr>
        <p:txBody>
          <a:bodyPr wrap="square">
            <a:spAutoFit/>
          </a:bodyPr>
          <a:lstStyle/>
          <a:p>
            <a:pPr lvl="0"/>
            <a:r>
              <a:rPr lang="en-US" sz="2400" b="1">
                <a:solidFill>
                  <a:schemeClr val="accent1"/>
                </a:solidFill>
                <a:latin typeface="Sans Serif Collection" panose="020B0502040504020204" pitchFamily="34" charset="0"/>
                <a:ea typeface="Sans Serif Collection" panose="020B0502040504020204" pitchFamily="34" charset="0"/>
                <a:cs typeface="Sans Serif Collection" panose="020B0502040504020204" pitchFamily="34" charset="0"/>
              </a:rPr>
              <a:t>January 2026 </a:t>
            </a:r>
          </a:p>
          <a:p>
            <a:pPr marL="285750" lvl="0" indent="-285750">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Post RFR and accepting applications – </a:t>
            </a:r>
            <a:r>
              <a:rPr lang="en-US" sz="2000" b="1" i="1">
                <a:latin typeface="Sans Serif Collection" panose="020B0502040504020204" pitchFamily="34" charset="0"/>
                <a:ea typeface="Sans Serif Collection" panose="020B0502040504020204" pitchFamily="34" charset="0"/>
                <a:cs typeface="Sans Serif Collection" panose="020B0502040504020204" pitchFamily="34" charset="0"/>
              </a:rPr>
              <a:t>January 20</a:t>
            </a:r>
          </a:p>
          <a:p>
            <a:pPr marL="285750" lvl="0" indent="-285750">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RFR and Application Webinar: January 27, 2026, 10:00 AM – 11:00 AM </a:t>
            </a:r>
          </a:p>
          <a:p>
            <a:pPr marL="285750" lvl="0" indent="-285750">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RFR and Application Webinar: January 28, 2026, 11:00 AM – 12:00 PM </a:t>
            </a:r>
          </a:p>
          <a:p>
            <a:pPr marL="285750" lvl="0" indent="-285750">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Grant Management System (GMS) How-To Webinar: January 29, 2026, 10:00 AM – 11:00 AM </a:t>
            </a:r>
            <a:endParaRPr lang="en-US" sz="2000" b="1">
              <a:latin typeface="Sans Serif Collection" panose="020B0502040504020204" pitchFamily="34" charset="0"/>
              <a:ea typeface="Sans Serif Collection" panose="020B0502040504020204" pitchFamily="34" charset="0"/>
              <a:cs typeface="Sans Serif Collection" panose="020B0502040504020204" pitchFamily="34" charset="0"/>
            </a:endParaRPr>
          </a:p>
          <a:p>
            <a:r>
              <a:rPr lang="en-US" sz="2400" b="1">
                <a:solidFill>
                  <a:schemeClr val="accent1"/>
                </a:solidFill>
                <a:latin typeface="Sans Serif Collection" panose="020B0502040504020204" pitchFamily="34" charset="0"/>
                <a:ea typeface="Sans Serif Collection" panose="020B0502040504020204" pitchFamily="34" charset="0"/>
                <a:cs typeface="Sans Serif Collection" panose="020B0502040504020204" pitchFamily="34" charset="0"/>
              </a:rPr>
              <a:t>March 2026</a:t>
            </a:r>
          </a:p>
          <a:p>
            <a:pPr marL="285750" indent="-285750">
              <a:buFont typeface="Arial" panose="020B0604020202020204" pitchFamily="34" charset="0"/>
              <a:buChar char="•"/>
            </a:pPr>
            <a:r>
              <a:rPr lang="en-US" sz="2000" b="1" u="sng">
                <a:latin typeface="Sans Serif Collection" panose="020B0502040504020204" pitchFamily="34" charset="0"/>
                <a:ea typeface="Sans Serif Collection" panose="020B0502040504020204" pitchFamily="34" charset="0"/>
                <a:cs typeface="Sans Serif Collection" panose="020B0502040504020204" pitchFamily="34" charset="0"/>
              </a:rPr>
              <a:t>APPLICATION DEADLINE: Friday, March 20</a:t>
            </a:r>
            <a:r>
              <a:rPr lang="en-US" sz="2000" b="1" u="sng" baseline="30000">
                <a:latin typeface="Sans Serif Collection" panose="020B0502040504020204" pitchFamily="34" charset="0"/>
                <a:ea typeface="Sans Serif Collection" panose="020B0502040504020204" pitchFamily="34" charset="0"/>
                <a:cs typeface="Sans Serif Collection" panose="020B0502040504020204" pitchFamily="34" charset="0"/>
              </a:rPr>
              <a:t>th</a:t>
            </a:r>
            <a:r>
              <a:rPr lang="en-US" sz="2000" b="1" u="sng">
                <a:latin typeface="Sans Serif Collection" panose="020B0502040504020204" pitchFamily="34" charset="0"/>
                <a:ea typeface="Sans Serif Collection" panose="020B0502040504020204" pitchFamily="34" charset="0"/>
                <a:cs typeface="Sans Serif Collection" panose="020B0502040504020204" pitchFamily="34" charset="0"/>
              </a:rPr>
              <a:t> at 11:59pm </a:t>
            </a:r>
          </a:p>
          <a:p>
            <a:pPr lvl="1"/>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Submit via</a:t>
            </a:r>
            <a:r>
              <a:rPr lang="en-US" sz="2000" i="1">
                <a:latin typeface="Sans Serif Collection" panose="020B0502040504020204" pitchFamily="34" charset="0"/>
                <a:ea typeface="Sans Serif Collection" panose="020B0502040504020204" pitchFamily="34" charset="0"/>
                <a:cs typeface="Sans Serif Collection" panose="020B0502040504020204" pitchFamily="34" charset="0"/>
              </a:rPr>
              <a:t> </a:t>
            </a: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hlinkClick r:id="rId3">
                  <a:extLst>
                    <a:ext uri="{A12FA001-AC4F-418D-AE19-62706E023703}">
                      <ahyp:hlinkClr xmlns:ahyp="http://schemas.microsoft.com/office/drawing/2018/hyperlinkcolor" val="tx"/>
                    </a:ext>
                  </a:extLst>
                </a:hlinkClick>
              </a:rPr>
              <a:t>Grants Management System (GMS) | Mass.gov</a:t>
            </a: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  </a:t>
            </a:r>
            <a:endParaRPr lang="en-US">
              <a:latin typeface="Sans Serif Collection" panose="020B0502040504020204" pitchFamily="34" charset="0"/>
              <a:ea typeface="Sans Serif Collection" panose="020B0502040504020204" pitchFamily="34" charset="0"/>
              <a:cs typeface="Sans Serif Collection" panose="020B0502040504020204" pitchFamily="34" charset="0"/>
            </a:endParaRPr>
          </a:p>
          <a:p>
            <a:r>
              <a:rPr lang="en-US" sz="2400" b="1">
                <a:solidFill>
                  <a:schemeClr val="accent1"/>
                </a:solidFill>
                <a:latin typeface="Sans Serif Collection" panose="020B0502040504020204" pitchFamily="34" charset="0"/>
                <a:ea typeface="Sans Serif Collection" panose="020B0502040504020204" pitchFamily="34" charset="0"/>
                <a:cs typeface="Sans Serif Collection" panose="020B0502040504020204" pitchFamily="34" charset="0"/>
              </a:rPr>
              <a:t>June 2026</a:t>
            </a:r>
          </a:p>
          <a:p>
            <a:pPr marL="285750" indent="-285750">
              <a:buFont typeface="Arial" panose="020B0604020202020204" pitchFamily="34" charset="0"/>
              <a:buChar cha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Awards announced, contracting will commence after award announcement, with the goal of a contract start date of July 1, 2026.</a:t>
            </a:r>
          </a:p>
          <a:p>
            <a:endParaRPr lang="en-US" sz="2000"/>
          </a:p>
          <a:p>
            <a:pPr marL="285750" indent="-285750">
              <a:buClr>
                <a:schemeClr val="accent1"/>
              </a:buClr>
              <a:buFont typeface="Wingdings" panose="05000000000000000000" pitchFamily="2" charset="2"/>
              <a:buChar char="q"/>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Projects executed: </a:t>
            </a:r>
            <a:r>
              <a:rPr lang="en-US" sz="2000" b="1">
                <a:latin typeface="Sans Serif Collection" panose="020B0502040504020204" pitchFamily="34" charset="0"/>
                <a:ea typeface="Sans Serif Collection" panose="020B0502040504020204" pitchFamily="34" charset="0"/>
                <a:cs typeface="Sans Serif Collection" panose="020B0502040504020204" pitchFamily="34" charset="0"/>
              </a:rPr>
              <a:t>July 1, 2026 through June 30, 2028</a:t>
            </a:r>
          </a:p>
          <a:p>
            <a:pPr marL="285750" indent="-285750">
              <a:buClr>
                <a:schemeClr val="accent1"/>
              </a:buClr>
              <a:buFont typeface="Wingdings" panose="05000000000000000000" pitchFamily="2" charset="2"/>
              <a:buChar char="q"/>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Tree watering executed 2 full growing seasons after tree is planted.</a:t>
            </a:r>
          </a:p>
          <a:p>
            <a:pPr marL="285750" indent="-285750">
              <a:buClr>
                <a:schemeClr val="accent1"/>
              </a:buClr>
              <a:buFont typeface="Wingdings" panose="05000000000000000000" pitchFamily="2" charset="2"/>
              <a:buChar char="q"/>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EEA Tree Planting Manager will meet with project manager to inspect trees and confirm plantings are acceptable before final reimbursement.</a:t>
            </a:r>
          </a:p>
          <a:p>
            <a:pPr marL="1062990" lvl="3" indent="-182880" defTabSz="914400">
              <a:tabLst>
                <a:tab pos="182880" algn="l"/>
              </a:tabLst>
            </a:pPr>
            <a:endParaRPr lang="en-US" sz="20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445770" lvl="1" indent="-182880" defTabSz="914400">
              <a:tabLst>
                <a:tab pos="182880" algn="l"/>
              </a:tabLst>
            </a:pPr>
            <a:endParaRPr lang="en-US" sz="1700"/>
          </a:p>
        </p:txBody>
      </p:sp>
    </p:spTree>
    <p:extLst>
      <p:ext uri="{BB962C8B-B14F-4D97-AF65-F5344CB8AC3E}">
        <p14:creationId xmlns:p14="http://schemas.microsoft.com/office/powerpoint/2010/main" val="2144748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C727-6517-4BE7-3C58-FED863003C75}"/>
              </a:ext>
            </a:extLst>
          </p:cNvPr>
          <p:cNvSpPr>
            <a:spLocks noGrp="1"/>
          </p:cNvSpPr>
          <p:nvPr>
            <p:ph type="title"/>
          </p:nvPr>
        </p:nvSpPr>
        <p:spPr/>
        <p:txBody>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How to Apply</a:t>
            </a:r>
          </a:p>
        </p:txBody>
      </p:sp>
      <p:sp>
        <p:nvSpPr>
          <p:cNvPr id="4" name="TextBox 3">
            <a:extLst>
              <a:ext uri="{FF2B5EF4-FFF2-40B4-BE49-F238E27FC236}">
                <a16:creationId xmlns:a16="http://schemas.microsoft.com/office/drawing/2014/main" id="{EED8346A-54C4-6C3C-3874-4D5F4FEB02E5}"/>
              </a:ext>
            </a:extLst>
          </p:cNvPr>
          <p:cNvSpPr txBox="1"/>
          <p:nvPr/>
        </p:nvSpPr>
        <p:spPr>
          <a:xfrm>
            <a:off x="288757" y="1443788"/>
            <a:ext cx="11486147" cy="4519699"/>
          </a:xfrm>
          <a:prstGeom prst="rect">
            <a:avLst/>
          </a:prstGeom>
          <a:noFill/>
          <a:ln w="6350">
            <a:noFill/>
            <a:miter lim="800000"/>
          </a:ln>
        </p:spPr>
        <p:txBody>
          <a:bodyPr wrap="square">
            <a:spAutoFit/>
          </a:bodyPr>
          <a:lstStyle/>
          <a:p>
            <a:pPr marL="502920" marR="0" lvl="0" indent="-457200" algn="l" defTabSz="914400" rtl="0" eaLnBrk="1" fontAlgn="auto" latinLnBrk="0" hangingPunct="1">
              <a:lnSpc>
                <a:spcPct val="90000"/>
              </a:lnSpc>
              <a:spcBef>
                <a:spcPts val="1400"/>
              </a:spcBef>
              <a:spcAft>
                <a:spcPts val="0"/>
              </a:spcAft>
              <a:buClr>
                <a:schemeClr val="accent1"/>
              </a:buClr>
              <a:buSzPct val="80000"/>
              <a:buFont typeface="Wingdings" panose="05000000000000000000" pitchFamily="2" charset="2"/>
              <a:buChar char="§"/>
              <a:tabLst/>
              <a:defRPr/>
            </a:pPr>
            <a:r>
              <a:rPr kumimoji="0" lang="en-US" sz="2800" b="0" i="0" u="none" strike="noStrike" kern="1200" cap="none" spc="0" normalizeH="0" baseline="0" noProof="0">
                <a:ln>
                  <a:noFill/>
                </a:ln>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The Commonwealth has launched a grant application portal, the Grants Management System.  Applicants applying to the FY 27 Cooling Corridors grant program will need to create a user profile </a:t>
            </a:r>
            <a:r>
              <a:rPr kumimoji="0" lang="en-US" sz="2800" b="0" i="1" u="none" strike="noStrike" kern="1200" cap="none" spc="0" normalizeH="0" baseline="0" noProof="0">
                <a:ln>
                  <a:noFill/>
                </a:ln>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(if they do not have an existing profile)</a:t>
            </a:r>
            <a:r>
              <a:rPr kumimoji="0" lang="en-US" sz="2800" b="0" i="0" u="none" strike="noStrike" kern="1200" cap="none" spc="0" normalizeH="0" baseline="0" noProof="0">
                <a:ln>
                  <a:noFill/>
                </a:ln>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 and then submit the application via the portal.</a:t>
            </a:r>
          </a:p>
          <a:p>
            <a:pPr marL="502920" marR="0" lvl="0" indent="-457200" algn="l" defTabSz="914400" rtl="0" eaLnBrk="1" fontAlgn="auto" latinLnBrk="0" hangingPunct="1">
              <a:lnSpc>
                <a:spcPct val="90000"/>
              </a:lnSpc>
              <a:spcBef>
                <a:spcPts val="1400"/>
              </a:spcBef>
              <a:spcAft>
                <a:spcPts val="0"/>
              </a:spcAft>
              <a:buClr>
                <a:schemeClr val="accent1"/>
              </a:buClr>
              <a:buSzPct val="80000"/>
              <a:buFont typeface="Wingdings" panose="05000000000000000000" pitchFamily="2" charset="2"/>
              <a:buChar char="§"/>
              <a:tabLst/>
              <a:defRPr/>
            </a:pPr>
            <a:r>
              <a:rPr kumimoji="0" lang="en-US" sz="2800" b="0" i="0" u="none" strike="noStrike" kern="1200" cap="none" spc="0" normalizeH="0" baseline="0" noProof="0">
                <a:ln>
                  <a:noFill/>
                </a:ln>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Log in information can be found in the bid documents and will be posted to the Cooling Corridors website.</a:t>
            </a:r>
          </a:p>
          <a:p>
            <a:pPr marL="502920" marR="0" lvl="0" indent="-457200" algn="l" defTabSz="914400" rtl="0" eaLnBrk="1" fontAlgn="auto" latinLnBrk="0" hangingPunct="1">
              <a:lnSpc>
                <a:spcPct val="90000"/>
              </a:lnSpc>
              <a:spcBef>
                <a:spcPts val="1400"/>
              </a:spcBef>
              <a:spcAft>
                <a:spcPts val="0"/>
              </a:spcAft>
              <a:buClr>
                <a:schemeClr val="accent1"/>
              </a:buClr>
              <a:buSzPct val="80000"/>
              <a:buFont typeface="Wingdings" panose="05000000000000000000" pitchFamily="2" charset="2"/>
              <a:buChar char="§"/>
              <a:tabLst/>
              <a:defRPr/>
            </a:pPr>
            <a:r>
              <a:rPr kumimoji="0" lang="en-US" sz="2800" b="0" i="0" u="none" strike="noStrike" kern="1200" cap="none" spc="0" normalizeH="0" baseline="0" noProof="0">
                <a:ln>
                  <a:noFill/>
                </a:ln>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Applications will not be accepted via email.  </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All applications</a:t>
            </a:r>
            <a:r>
              <a:rPr kumimoji="0" lang="en-US" sz="2800" b="0" i="0" u="none" strike="noStrike" kern="1200" cap="none" spc="0" normalizeH="0" baseline="0" noProof="0">
                <a:ln>
                  <a:noFill/>
                </a:ln>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 </a:t>
            </a:r>
            <a:r>
              <a:rPr kumimoji="0" lang="en-US" sz="2800" b="1" i="0" u="none" strike="noStrike" kern="1200" cap="none" spc="0" normalizeH="0" baseline="0" noProof="0">
                <a:ln>
                  <a:noFill/>
                </a:ln>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MUST </a:t>
            </a:r>
            <a:r>
              <a:rPr kumimoji="0" lang="en-US" sz="2800" b="0" i="0" u="none" strike="noStrike" kern="1200" cap="none" spc="0" normalizeH="0" baseline="0" noProof="0">
                <a:ln>
                  <a:noFill/>
                </a:ln>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be submitted via the Grant Management System</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a:t>
            </a:r>
            <a:endParaRPr kumimoji="0" lang="en-US" sz="2800" b="0" i="0" u="none" strike="noStrike" kern="1200" cap="none" spc="0" normalizeH="0" baseline="0" noProof="0">
              <a:ln>
                <a:noFill/>
              </a:ln>
              <a:solidFill>
                <a:srgbClr val="0000FF"/>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hlinkClick r:id="rId2">
                <a:extLst>
                  <a:ext uri="{A12FA001-AC4F-418D-AE19-62706E023703}">
                    <ahyp:hlinkClr xmlns:ahyp="http://schemas.microsoft.com/office/drawing/2018/hyperlinkcolor" val="tx"/>
                  </a:ext>
                </a:extLst>
              </a:hlinkClick>
            </a:endParaRPr>
          </a:p>
          <a:p>
            <a:pPr marL="502920" marR="0" lvl="0" indent="-457200" algn="l" defTabSz="914400" rtl="0" eaLnBrk="1" fontAlgn="auto" latinLnBrk="0" hangingPunct="1">
              <a:lnSpc>
                <a:spcPct val="90000"/>
              </a:lnSpc>
              <a:spcBef>
                <a:spcPts val="1400"/>
              </a:spcBef>
              <a:spcAft>
                <a:spcPts val="0"/>
              </a:spcAft>
              <a:buClr>
                <a:schemeClr val="accent1"/>
              </a:buClr>
              <a:buSzPct val="80000"/>
              <a:buFont typeface="Wingdings" panose="05000000000000000000" pitchFamily="2" charset="2"/>
              <a:buChar char="§"/>
              <a:tabLst/>
              <a:defRPr/>
            </a:pPr>
            <a:r>
              <a:rPr kumimoji="0" lang="en-US" sz="2800" b="0" i="0" u="none" strike="noStrike" kern="1200" cap="none" spc="0" normalizeH="0" baseline="0" noProof="0">
                <a:ln>
                  <a:noFill/>
                </a:ln>
                <a:solidFill>
                  <a:schemeClr val="accent2"/>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hlinkClick r:id="rId2">
                  <a:extLst>
                    <a:ext uri="{A12FA001-AC4F-418D-AE19-62706E023703}">
                      <ahyp:hlinkClr xmlns:ahyp="http://schemas.microsoft.com/office/drawing/2018/hyperlinkcolor" val="tx"/>
                    </a:ext>
                  </a:extLst>
                </a:hlinkClick>
              </a:rPr>
              <a:t>Grants Management System (GMS) | Mass.gov</a:t>
            </a:r>
            <a:r>
              <a:rPr kumimoji="0" lang="en-US" sz="2800" b="0" i="0" u="none" strike="noStrike" kern="1200" cap="none" spc="0" normalizeH="0" baseline="0" noProof="0">
                <a:ln>
                  <a:noFill/>
                </a:ln>
                <a:solidFill>
                  <a:schemeClr val="accent2"/>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  </a:t>
            </a:r>
          </a:p>
        </p:txBody>
      </p:sp>
    </p:spTree>
    <p:extLst>
      <p:ext uri="{BB962C8B-B14F-4D97-AF65-F5344CB8AC3E}">
        <p14:creationId xmlns:p14="http://schemas.microsoft.com/office/powerpoint/2010/main" val="1590293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field of trees with blue sky and clouds">
            <a:extLst>
              <a:ext uri="{FF2B5EF4-FFF2-40B4-BE49-F238E27FC236}">
                <a16:creationId xmlns:a16="http://schemas.microsoft.com/office/drawing/2014/main" id="{1B7E31DA-A300-4BEE-DB66-D8BA582BC8BA}"/>
              </a:ext>
            </a:extLst>
          </p:cNvPr>
          <p:cNvPicPr>
            <a:picLocks noChangeAspect="1"/>
          </p:cNvPicPr>
          <p:nvPr/>
        </p:nvPicPr>
        <p:blipFill rotWithShape="1">
          <a:blip r:embed="rId2">
            <a:duotone>
              <a:prstClr val="black"/>
              <a:srgbClr val="565349">
                <a:tint val="45000"/>
                <a:satMod val="400000"/>
              </a:srgbClr>
            </a:duotone>
            <a:alphaModFix amt="35000"/>
            <a:extLst>
              <a:ext uri="{28A0092B-C50C-407E-A947-70E740481C1C}">
                <a14:useLocalDpi xmlns:a14="http://schemas.microsoft.com/office/drawing/2010/main" val="0"/>
              </a:ext>
            </a:extLst>
          </a:blip>
          <a:srcRect t="2175" b="22825"/>
          <a:stretch/>
        </p:blipFill>
        <p:spPr>
          <a:xfrm>
            <a:off x="20" y="10"/>
            <a:ext cx="12191980" cy="6857990"/>
          </a:xfrm>
          <a:prstGeom prst="rect">
            <a:avLst/>
          </a:prstGeom>
          <a:effectLst>
            <a:outerShdw blurRad="50800" dist="50800" dir="5400000" algn="ctr" rotWithShape="0">
              <a:srgbClr val="000000"/>
            </a:outerShdw>
          </a:effectLst>
        </p:spPr>
      </p:pic>
      <p:sp>
        <p:nvSpPr>
          <p:cNvPr id="4" name="Title 3">
            <a:extLst>
              <a:ext uri="{FF2B5EF4-FFF2-40B4-BE49-F238E27FC236}">
                <a16:creationId xmlns:a16="http://schemas.microsoft.com/office/drawing/2014/main" id="{78CEA108-91BB-F611-E5F4-41B2DF8E7C1B}"/>
              </a:ext>
            </a:extLst>
          </p:cNvPr>
          <p:cNvSpPr txBox="1">
            <a:spLocks noGrp="1"/>
          </p:cNvSpPr>
          <p:nvPr>
            <p:ph type="title" idx="4294967295"/>
          </p:nvPr>
        </p:nvSpPr>
        <p:spPr>
          <a:xfrm>
            <a:off x="2991853" y="1892938"/>
            <a:ext cx="6208294" cy="3418372"/>
          </a:xfrm>
          <a:prstGeom prst="rect">
            <a:avLst/>
          </a:prstGeom>
          <a:noFill/>
          <a:ln w="6350">
            <a:noFill/>
            <a:prstDash/>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450"/>
              </a:spcAft>
              <a:buClr>
                <a:schemeClr val="accent1"/>
              </a:buClr>
              <a:buSzPct val="80000"/>
              <a:buFontTx/>
              <a:buNone/>
              <a:tabLst/>
              <a:defRPr/>
            </a:pPr>
            <a:r>
              <a:rPr kumimoji="0" lang="en-US" sz="36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Questions?</a:t>
            </a:r>
          </a:p>
          <a:p>
            <a:pPr marL="0" marR="0" lvl="0" indent="-182880" algn="ctr" defTabSz="914400" rtl="0" eaLnBrk="1" fontAlgn="auto" latinLnBrk="0" hangingPunct="1">
              <a:lnSpc>
                <a:spcPct val="90000"/>
              </a:lnSpc>
              <a:spcBef>
                <a:spcPts val="0"/>
              </a:spcBef>
              <a:spcAft>
                <a:spcPts val="450"/>
              </a:spcAft>
              <a:buClr>
                <a:schemeClr val="accent1"/>
              </a:buClr>
              <a:buSzPct val="80000"/>
              <a:buFont typeface="Corbel" pitchFamily="34" charset="0"/>
              <a:buChar char="•"/>
              <a:tabLst/>
              <a:defRPr/>
            </a:pPr>
            <a:endParaRPr kumimoji="0" lang="en-US" sz="36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0" marR="0" lvl="0" indent="0" algn="ctr" defTabSz="914400" rtl="0" eaLnBrk="1" fontAlgn="auto" latinLnBrk="0" hangingPunct="1">
              <a:lnSpc>
                <a:spcPct val="90000"/>
              </a:lnSpc>
              <a:spcBef>
                <a:spcPts val="0"/>
              </a:spcBef>
              <a:spcAft>
                <a:spcPts val="450"/>
              </a:spcAft>
              <a:buClr>
                <a:schemeClr val="accent1"/>
              </a:buClr>
              <a:buSzPct val="80000"/>
              <a:buFontTx/>
              <a:buNone/>
              <a:tabLst/>
              <a:defRPr/>
            </a:pPr>
            <a:r>
              <a:rPr kumimoji="0" lang="en-US" sz="36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Contact Information:</a:t>
            </a:r>
          </a:p>
          <a:p>
            <a:pPr marL="0" marR="0" lvl="0" indent="0" algn="ctr" defTabSz="914400" rtl="0" eaLnBrk="1" fontAlgn="auto" latinLnBrk="0" hangingPunct="1">
              <a:lnSpc>
                <a:spcPct val="90000"/>
              </a:lnSpc>
              <a:spcBef>
                <a:spcPts val="0"/>
              </a:spcBef>
              <a:spcAft>
                <a:spcPts val="450"/>
              </a:spcAft>
              <a:buClr>
                <a:schemeClr val="accent1"/>
              </a:buClr>
              <a:buSzPct val="80000"/>
              <a:buFontTx/>
              <a:buNone/>
              <a:tabLst/>
              <a:defRPr/>
            </a:pPr>
            <a:r>
              <a:rPr kumimoji="0" lang="en-US" sz="36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Hilary Dimino</a:t>
            </a:r>
          </a:p>
          <a:p>
            <a:pPr marL="0" marR="0" lvl="0" indent="0" algn="ctr" defTabSz="914400" rtl="0" eaLnBrk="1" fontAlgn="auto" latinLnBrk="0" hangingPunct="1">
              <a:lnSpc>
                <a:spcPct val="90000"/>
              </a:lnSpc>
              <a:spcBef>
                <a:spcPts val="0"/>
              </a:spcBef>
              <a:spcAft>
                <a:spcPts val="450"/>
              </a:spcAft>
              <a:buClr>
                <a:schemeClr val="accent1"/>
              </a:buClr>
              <a:buSzPct val="80000"/>
              <a:buFontTx/>
              <a:buNone/>
              <a:tabLst/>
              <a:defRPr/>
            </a:pPr>
            <a:r>
              <a:rPr kumimoji="0" lang="en-US" sz="36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857-207-1912</a:t>
            </a:r>
          </a:p>
          <a:p>
            <a:pPr marL="0" marR="0" lvl="0" indent="0" algn="ctr" defTabSz="914400" rtl="0" eaLnBrk="1" fontAlgn="auto" latinLnBrk="0" hangingPunct="1">
              <a:lnSpc>
                <a:spcPct val="90000"/>
              </a:lnSpc>
              <a:spcBef>
                <a:spcPts val="0"/>
              </a:spcBef>
              <a:spcAft>
                <a:spcPts val="450"/>
              </a:spcAft>
              <a:buClr>
                <a:schemeClr val="accent1"/>
              </a:buClr>
              <a:buSzPct val="80000"/>
              <a:buFontTx/>
              <a:buNone/>
              <a:tabLst/>
              <a:defRPr/>
            </a:pPr>
            <a:r>
              <a:rPr kumimoji="0" lang="en-US" sz="36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Hilary.M.Dimino@mass.gov</a:t>
            </a:r>
            <a:endParaRPr kumimoji="0" lang="en-US" sz="32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endParaRPr>
          </a:p>
        </p:txBody>
      </p:sp>
    </p:spTree>
    <p:extLst>
      <p:ext uri="{BB962C8B-B14F-4D97-AF65-F5344CB8AC3E}">
        <p14:creationId xmlns:p14="http://schemas.microsoft.com/office/powerpoint/2010/main" val="3204015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AD25-BB37-1BE8-70D3-DC168D8BC052}"/>
              </a:ext>
            </a:extLst>
          </p:cNvPr>
          <p:cNvSpPr>
            <a:spLocks noGrp="1"/>
          </p:cNvSpPr>
          <p:nvPr>
            <p:ph type="title"/>
          </p:nvPr>
        </p:nvSpPr>
        <p:spPr/>
        <p:txBody>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Significant Changes in FY 27 Grant round:</a:t>
            </a:r>
          </a:p>
        </p:txBody>
      </p:sp>
      <p:sp>
        <p:nvSpPr>
          <p:cNvPr id="4" name="TextBox 3">
            <a:extLst>
              <a:ext uri="{FF2B5EF4-FFF2-40B4-BE49-F238E27FC236}">
                <a16:creationId xmlns:a16="http://schemas.microsoft.com/office/drawing/2014/main" id="{4FD6C3C7-5B11-02FF-1EED-FCFC2BD2F563}"/>
              </a:ext>
            </a:extLst>
          </p:cNvPr>
          <p:cNvSpPr txBox="1"/>
          <p:nvPr/>
        </p:nvSpPr>
        <p:spPr>
          <a:xfrm>
            <a:off x="373620" y="1164134"/>
            <a:ext cx="11444759" cy="5693866"/>
          </a:xfrm>
          <a:prstGeom prst="rect">
            <a:avLst/>
          </a:prstGeom>
          <a:noFill/>
          <a:ln w="6350">
            <a:noFill/>
            <a:miter lim="800000"/>
          </a:ln>
        </p:spPr>
        <p:txBody>
          <a:bodyPr wrap="square">
            <a:spAutoFit/>
          </a:bodyPr>
          <a:lstStyle/>
          <a:p>
            <a:pPr marL="457200" indent="-457200">
              <a:buClr>
                <a:schemeClr val="accent1"/>
              </a:buClr>
              <a:buFont typeface="Wingdings" panose="05000000000000000000" pitchFamily="2" charset="2"/>
              <a:buChar char="§"/>
            </a:pP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Cooling Corridors is now part of the </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hlinkClick r:id="rId3"/>
              </a:rPr>
              <a:t>Environment &amp; Climate One Stop | Mass.gov</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  The </a:t>
            </a:r>
            <a:r>
              <a:rPr lang="en-US" sz="2800" err="1">
                <a:latin typeface="Sans Serif Collection" panose="020B0502040504020204" pitchFamily="34" charset="0"/>
                <a:ea typeface="Sans Serif Collection" panose="020B0502040504020204" pitchFamily="34" charset="0"/>
                <a:cs typeface="Sans Serif Collection" panose="020B0502040504020204" pitchFamily="34" charset="0"/>
              </a:rPr>
              <a:t>EcoOne</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 Stop, is a new, streamlined grant application for climate and environmental resilience projects in Massachusetts. This initiative consolidates multiple EEA grant applications into one application system.</a:t>
            </a:r>
          </a:p>
          <a:p>
            <a:pPr marL="457200" indent="-457200">
              <a:buClr>
                <a:schemeClr val="accent1"/>
              </a:buClr>
              <a:buFont typeface="Wingdings" panose="05000000000000000000" pitchFamily="2" charset="2"/>
              <a:buChar char="§"/>
            </a:pP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Total maximum grant funding per project is decreased to </a:t>
            </a:r>
            <a:r>
              <a:rPr lang="en-US" sz="2800" b="1" i="1">
                <a:latin typeface="Sans Serif Collection" panose="020B0502040504020204" pitchFamily="34" charset="0"/>
                <a:ea typeface="Sans Serif Collection" panose="020B0502040504020204" pitchFamily="34" charset="0"/>
                <a:cs typeface="Sans Serif Collection" panose="020B0502040504020204" pitchFamily="34" charset="0"/>
              </a:rPr>
              <a:t>$75,000.</a:t>
            </a:r>
          </a:p>
          <a:p>
            <a:pPr marL="457200" indent="-457200">
              <a:buClr>
                <a:schemeClr val="accent1"/>
              </a:buClr>
              <a:buFont typeface="Wingdings" panose="05000000000000000000" pitchFamily="2" charset="2"/>
              <a:buChar char="§"/>
            </a:pP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10% local match required (calculated based on the amount of grant funding requested) </a:t>
            </a:r>
            <a:r>
              <a:rPr lang="en-US" sz="2800" i="1">
                <a:latin typeface="Sans Serif Collection" panose="020B0502040504020204" pitchFamily="34" charset="0"/>
                <a:ea typeface="Sans Serif Collection" panose="020B0502040504020204" pitchFamily="34" charset="0"/>
                <a:cs typeface="Sans Serif Collection" panose="020B0502040504020204" pitchFamily="34" charset="0"/>
              </a:rPr>
              <a:t>Example: If a project is requesting $50k in grant funds, it will need to provide a $5k match.</a:t>
            </a:r>
            <a:endParaRPr lang="en-US" sz="2800">
              <a:latin typeface="Sans Serif Collection" panose="020B0502040504020204" pitchFamily="34" charset="0"/>
              <a:ea typeface="Sans Serif Collection" panose="020B0502040504020204" pitchFamily="34" charset="0"/>
              <a:cs typeface="Sans Serif Collection" panose="020B0502040504020204" pitchFamily="34" charset="0"/>
            </a:endParaRPr>
          </a:p>
          <a:p>
            <a:pPr marL="457200" indent="-457200">
              <a:buClr>
                <a:schemeClr val="accent1"/>
              </a:buClr>
              <a:buFont typeface="Wingdings" panose="05000000000000000000" pitchFamily="2" charset="2"/>
              <a:buChar char="§"/>
            </a:pP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Piloting use of the Mass </a:t>
            </a:r>
            <a:r>
              <a:rPr lang="en-US" sz="2800" err="1">
                <a:latin typeface="Sans Serif Collection" panose="020B0502040504020204" pitchFamily="34" charset="0"/>
                <a:ea typeface="Sans Serif Collection" panose="020B0502040504020204" pitchFamily="34" charset="0"/>
                <a:cs typeface="Sans Serif Collection" panose="020B0502040504020204" pitchFamily="34" charset="0"/>
              </a:rPr>
              <a:t>EnviroScreen</a:t>
            </a: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 Tool- In collaboration with the EJ Office, the new tool will identify Burdened areas throughout the Commonwealth.</a:t>
            </a:r>
          </a:p>
        </p:txBody>
      </p:sp>
    </p:spTree>
    <p:extLst>
      <p:ext uri="{BB962C8B-B14F-4D97-AF65-F5344CB8AC3E}">
        <p14:creationId xmlns:p14="http://schemas.microsoft.com/office/powerpoint/2010/main" val="400187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AD25-BB37-1BE8-70D3-DC168D8BC052}"/>
              </a:ext>
            </a:extLst>
          </p:cNvPr>
          <p:cNvSpPr>
            <a:spLocks noGrp="1"/>
          </p:cNvSpPr>
          <p:nvPr>
            <p:ph type="title"/>
          </p:nvPr>
        </p:nvSpPr>
        <p:spPr>
          <a:xfrm>
            <a:off x="554736" y="172212"/>
            <a:ext cx="10602418" cy="731520"/>
          </a:xfrm>
        </p:spPr>
        <p:txBody>
          <a:bodyPr vert="horz" wrap="square" lIns="0" tIns="0" rIns="0" bIns="0" rtlCol="0" anchor="b" anchorCtr="0">
            <a:normAutofit/>
          </a:bodyPr>
          <a:lstStyle/>
          <a:p>
            <a:r>
              <a:rPr lang="en-US" sz="3200" b="1" kern="1200" spc="0" baseline="0">
                <a:ln w="6350" cap="flat">
                  <a:noFill/>
                  <a:miter lim="800000"/>
                </a:ln>
                <a:latin typeface="Sans Serif Collection" panose="020B0502040504020204" pitchFamily="34" charset="0"/>
                <a:ea typeface="Sans Serif Collection" panose="020B0502040504020204" pitchFamily="34" charset="0"/>
                <a:cs typeface="Sans Serif Collection" panose="020B0502040504020204" pitchFamily="34" charset="0"/>
              </a:rPr>
              <a:t>Cooling Corridors Grant Program Priorities</a:t>
            </a:r>
          </a:p>
        </p:txBody>
      </p:sp>
      <p:pic>
        <p:nvPicPr>
          <p:cNvPr id="3" name="Picture 2" descr="A group of men planting a tree&#10;&#10;">
            <a:extLst>
              <a:ext uri="{FF2B5EF4-FFF2-40B4-BE49-F238E27FC236}">
                <a16:creationId xmlns:a16="http://schemas.microsoft.com/office/drawing/2014/main" id="{1ADC0237-A4C8-233F-2782-1A12174EBF3C}"/>
              </a:ext>
            </a:extLst>
          </p:cNvPr>
          <p:cNvPicPr>
            <a:picLocks noChangeAspect="1"/>
          </p:cNvPicPr>
          <p:nvPr/>
        </p:nvPicPr>
        <p:blipFill rotWithShape="1">
          <a:blip r:embed="rId3">
            <a:extLst>
              <a:ext uri="{28A0092B-C50C-407E-A947-70E740481C1C}">
                <a14:useLocalDpi xmlns:a14="http://schemas.microsoft.com/office/drawing/2010/main" val="0"/>
              </a:ext>
            </a:extLst>
          </a:blip>
          <a:srcRect l="6123" r="9909" b="3"/>
          <a:stretch>
            <a:fillRect/>
          </a:stretch>
        </p:blipFill>
        <p:spPr>
          <a:xfrm>
            <a:off x="215777" y="1219200"/>
            <a:ext cx="6048592" cy="5402420"/>
          </a:xfrm>
          <a:prstGeom prst="rect">
            <a:avLst/>
          </a:prstGeom>
          <a:noFill/>
        </p:spPr>
      </p:pic>
      <p:sp>
        <p:nvSpPr>
          <p:cNvPr id="5" name="TextBox 4">
            <a:extLst>
              <a:ext uri="{FF2B5EF4-FFF2-40B4-BE49-F238E27FC236}">
                <a16:creationId xmlns:a16="http://schemas.microsoft.com/office/drawing/2014/main" id="{4B5AFE51-69F6-73C6-8686-84EAF14F7353}"/>
              </a:ext>
            </a:extLst>
          </p:cNvPr>
          <p:cNvSpPr txBox="1"/>
          <p:nvPr/>
        </p:nvSpPr>
        <p:spPr>
          <a:xfrm>
            <a:off x="6352674" y="1267326"/>
            <a:ext cx="5727032" cy="5402420"/>
          </a:xfrm>
          <a:prstGeom prst="rect">
            <a:avLst/>
          </a:prstGeom>
        </p:spPr>
        <p:txBody>
          <a:bodyPr vert="horz" wrap="square" lIns="0" tIns="0" rIns="0" bIns="0" rtlCol="0">
            <a:normAutofit fontScale="92500" lnSpcReduction="20000"/>
          </a:bodyPr>
          <a:lstStyle/>
          <a:p>
            <a:pPr marL="228600" lvl="1" indent="-228600" defTabSz="914400">
              <a:spcBef>
                <a:spcPts val="300"/>
              </a:spcBef>
              <a:spcAft>
                <a:spcPts val="300"/>
              </a:spcAft>
              <a:buClr>
                <a:schemeClr val="accent1"/>
              </a:buClr>
              <a:buSzPct val="110000"/>
              <a:buFont typeface="Wingdings" panose="05000000000000000000" pitchFamily="2" charset="2"/>
              <a:buChar cha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Targeted tree planting projects</a:t>
            </a:r>
          </a:p>
          <a:p>
            <a:pPr marL="228600" lvl="1" indent="-228600" defTabSz="914400">
              <a:spcBef>
                <a:spcPts val="300"/>
              </a:spcBef>
              <a:spcAft>
                <a:spcPts val="300"/>
              </a:spcAft>
              <a:buClr>
                <a:schemeClr val="accent1"/>
              </a:buClr>
              <a:buSzPct val="110000"/>
              <a:buFont typeface="Wingdings" panose="05000000000000000000" pitchFamily="2" charset="2"/>
              <a:buChar cha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Extreme Heat Mitigation, specifically within walking routes of vulnerable populations</a:t>
            </a:r>
          </a:p>
          <a:p>
            <a:pPr marL="228600" lvl="1" indent="-228600" defTabSz="914400">
              <a:spcBef>
                <a:spcPts val="300"/>
              </a:spcBef>
              <a:spcAft>
                <a:spcPts val="300"/>
              </a:spcAft>
              <a:buClr>
                <a:schemeClr val="accent1"/>
              </a:buClr>
              <a:buSzPct val="110000"/>
              <a:buFont typeface="Wingdings" panose="05000000000000000000" pitchFamily="2" charset="2"/>
              <a:buChar cha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Siting trees= Right Tree, Right Place </a:t>
            </a:r>
          </a:p>
          <a:p>
            <a:pPr marL="228600" lvl="1" indent="-228600" defTabSz="914400">
              <a:spcBef>
                <a:spcPts val="300"/>
              </a:spcBef>
              <a:spcAft>
                <a:spcPts val="300"/>
              </a:spcAft>
              <a:buClr>
                <a:schemeClr val="accent1"/>
              </a:buClr>
              <a:buSzPct val="110000"/>
              <a:buFont typeface="Wingdings" panose="05000000000000000000" pitchFamily="2" charset="2"/>
              <a:buChar cha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Increase tree canopy, focusing on planting shade trees when appropriate</a:t>
            </a:r>
          </a:p>
          <a:p>
            <a:pPr marL="228600" lvl="1" indent="-228600" defTabSz="914400">
              <a:spcBef>
                <a:spcPts val="300"/>
              </a:spcBef>
              <a:spcAft>
                <a:spcPts val="300"/>
              </a:spcAft>
              <a:buClr>
                <a:schemeClr val="accent1"/>
              </a:buClr>
              <a:buSzPct val="110000"/>
              <a:buFont typeface="Wingdings" panose="05000000000000000000" pitchFamily="2" charset="2"/>
              <a:buChar cha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Proper tree care and maintenance—this is imperative!</a:t>
            </a:r>
          </a:p>
          <a:p>
            <a:pPr marL="228600" lvl="1" indent="-228600" defTabSz="914400">
              <a:spcBef>
                <a:spcPts val="300"/>
              </a:spcBef>
              <a:spcAft>
                <a:spcPts val="300"/>
              </a:spcAft>
              <a:buClr>
                <a:schemeClr val="accent1"/>
              </a:buClr>
              <a:buSzPct val="110000"/>
              <a:buFont typeface="Wingdings" panose="05000000000000000000" pitchFamily="2" charset="2"/>
              <a:buChar cha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Impervious surface removal, to accelerate tree planting</a:t>
            </a:r>
          </a:p>
          <a:p>
            <a:pPr marL="228600" lvl="1" indent="-228600" defTabSz="914400">
              <a:spcBef>
                <a:spcPts val="300"/>
              </a:spcBef>
              <a:spcAft>
                <a:spcPts val="300"/>
              </a:spcAft>
              <a:buClr>
                <a:schemeClr val="accent1"/>
              </a:buClr>
              <a:buSzPct val="110000"/>
              <a:buFont typeface="Wingdings" panose="05000000000000000000" pitchFamily="2" charset="2"/>
              <a:buChar cha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Implementation of cooling services, including installation of green infrastructure,  painting dark surfaces light colors.</a:t>
            </a:r>
          </a:p>
          <a:p>
            <a:pPr marL="228600" lvl="1" indent="-228600" defTabSz="914400">
              <a:spcBef>
                <a:spcPts val="300"/>
              </a:spcBef>
              <a:spcAft>
                <a:spcPts val="300"/>
              </a:spcAft>
              <a:buClr>
                <a:schemeClr val="accent1"/>
              </a:buClr>
              <a:buSzPct val="110000"/>
              <a:buFont typeface="Wingdings" panose="05000000000000000000" pitchFamily="2" charset="2"/>
              <a:buChar cha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Increase biodiversity in the urban forest</a:t>
            </a:r>
          </a:p>
          <a:p>
            <a:pPr marL="228600" lvl="1" indent="-228600" defTabSz="914400">
              <a:spcBef>
                <a:spcPts val="300"/>
              </a:spcBef>
              <a:spcAft>
                <a:spcPts val="300"/>
              </a:spcAft>
              <a:buClr>
                <a:schemeClr val="accent1"/>
              </a:buClr>
              <a:buSzPct val="110000"/>
              <a:buFont typeface="Wingdings" panose="05000000000000000000" pitchFamily="2" charset="2"/>
              <a:buChar char="§"/>
            </a:pPr>
            <a:r>
              <a:rPr lang="en-US" sz="2400">
                <a:latin typeface="Sans Serif Collection" panose="020B0502040504020204" pitchFamily="34" charset="0"/>
                <a:ea typeface="Sans Serif Collection" panose="020B0502040504020204" pitchFamily="34" charset="0"/>
                <a:cs typeface="Sans Serif Collection" panose="020B0502040504020204" pitchFamily="34" charset="0"/>
              </a:rPr>
              <a:t>Creation of wildlife habitat</a:t>
            </a:r>
          </a:p>
        </p:txBody>
      </p:sp>
    </p:spTree>
    <p:extLst>
      <p:ext uri="{BB962C8B-B14F-4D97-AF65-F5344CB8AC3E}">
        <p14:creationId xmlns:p14="http://schemas.microsoft.com/office/powerpoint/2010/main" val="3337404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6848E7-F7AB-69F8-FDD1-5DB71C19ACBD}"/>
              </a:ext>
            </a:extLst>
          </p:cNvPr>
          <p:cNvSpPr>
            <a:spLocks noGrp="1" noRot="1" noMove="1" noResize="1" noEditPoints="1" noAdjustHandles="1" noChangeArrowheads="1" noChangeShapeType="1"/>
          </p:cNvSpPr>
          <p:nvPr/>
        </p:nvSpPr>
        <p:spPr>
          <a:xfrm>
            <a:off x="401052" y="689811"/>
            <a:ext cx="5582653" cy="5727031"/>
          </a:xfrm>
          <a:prstGeom prst="round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88620" marR="0" lvl="0" indent="-342900" algn="l" defTabSz="914400" rtl="0" eaLnBrk="1" fontAlgn="auto" latinLnBrk="0" hangingPunct="1">
              <a:lnSpc>
                <a:spcPct val="90000"/>
              </a:lnSpc>
              <a:spcBef>
                <a:spcPts val="1400"/>
              </a:spcBef>
              <a:spcAft>
                <a:spcPts val="0"/>
              </a:spcAft>
              <a:buClr>
                <a:schemeClr val="bg1"/>
              </a:buClr>
              <a:buSzPct val="80000"/>
              <a:buFont typeface="Wingdings" panose="05000000000000000000" pitchFamily="2" charset="2"/>
              <a:buChar char="§"/>
              <a:tabLst/>
              <a:defRPr/>
            </a:pPr>
            <a:r>
              <a:rPr kumimoji="0" lang="en-US" sz="2400" b="0" i="0" u="none"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Maximum grant award is $75,000, to be spent over 2 fiscal years.</a:t>
            </a:r>
          </a:p>
          <a:p>
            <a:pPr marL="388620" marR="0" lvl="0" indent="-342900" algn="l" defTabSz="914400" rtl="0" eaLnBrk="1" fontAlgn="auto" latinLnBrk="0" hangingPunct="1">
              <a:lnSpc>
                <a:spcPct val="90000"/>
              </a:lnSpc>
              <a:spcBef>
                <a:spcPts val="1400"/>
              </a:spcBef>
              <a:spcAft>
                <a:spcPts val="0"/>
              </a:spcAft>
              <a:buClr>
                <a:schemeClr val="bg1"/>
              </a:buClr>
              <a:buSzPct val="80000"/>
              <a:buFont typeface="Wingdings" panose="05000000000000000000" pitchFamily="2" charset="2"/>
              <a:buChar char="§"/>
              <a:tabLst/>
              <a:defRPr/>
            </a:pPr>
            <a:r>
              <a:rPr kumimoji="0" lang="en-US" sz="2400" b="0" i="0" u="none"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A portion of the grant funds must be spent on tree watering and maintenance, over 2 years after planting.</a:t>
            </a:r>
          </a:p>
          <a:p>
            <a:pPr marL="388620" marR="0" lvl="0" indent="-342900" algn="l" defTabSz="914400" rtl="0" eaLnBrk="1" fontAlgn="auto" latinLnBrk="0" hangingPunct="1">
              <a:lnSpc>
                <a:spcPct val="90000"/>
              </a:lnSpc>
              <a:spcBef>
                <a:spcPts val="1400"/>
              </a:spcBef>
              <a:spcAft>
                <a:spcPts val="0"/>
              </a:spcAft>
              <a:buClr>
                <a:schemeClr val="bg1"/>
              </a:buClr>
              <a:buSzPct val="80000"/>
              <a:buFont typeface="Wingdings" panose="05000000000000000000" pitchFamily="2" charset="2"/>
              <a:buChar char="§"/>
              <a:tabLst/>
              <a:defRPr/>
            </a:pPr>
            <a:r>
              <a:rPr kumimoji="0" lang="en-US" sz="2400" b="0" i="0" u="none"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Reimbursement grant program; applicant must be prepared to incur costs up front. </a:t>
            </a:r>
          </a:p>
          <a:p>
            <a:pPr marL="388620" marR="0" lvl="0" indent="-342900" algn="l" defTabSz="914400" rtl="0" eaLnBrk="1" fontAlgn="auto" latinLnBrk="0" hangingPunct="1">
              <a:lnSpc>
                <a:spcPct val="90000"/>
              </a:lnSpc>
              <a:spcBef>
                <a:spcPts val="1400"/>
              </a:spcBef>
              <a:spcAft>
                <a:spcPts val="0"/>
              </a:spcAft>
              <a:buClr>
                <a:schemeClr val="bg1"/>
              </a:buClr>
              <a:buSzPct val="80000"/>
              <a:buFont typeface="Wingdings" panose="05000000000000000000" pitchFamily="2" charset="2"/>
              <a:buChar char="§"/>
              <a:tabLst/>
              <a:defRPr/>
            </a:pPr>
            <a:r>
              <a:rPr kumimoji="0" lang="en-US" sz="2400" b="0" i="0" u="none"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Costs incurred </a:t>
            </a:r>
            <a:r>
              <a:rPr kumimoji="0" lang="en-US" sz="2400" b="0" i="0" u="sng"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prior</a:t>
            </a:r>
            <a:r>
              <a:rPr kumimoji="0" lang="en-US" sz="2400" b="0" i="0" u="none"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 to award contract are </a:t>
            </a:r>
            <a:r>
              <a:rPr kumimoji="0" lang="en-US" sz="2400" b="0" i="0" u="sng"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not</a:t>
            </a:r>
            <a:r>
              <a:rPr kumimoji="0" lang="en-US" sz="2400" b="0" i="0" u="none"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 eligible for reimbursement.</a:t>
            </a:r>
          </a:p>
        </p:txBody>
      </p:sp>
      <p:sp>
        <p:nvSpPr>
          <p:cNvPr id="3" name="Rectangle: Rounded Corners 2">
            <a:extLst>
              <a:ext uri="{FF2B5EF4-FFF2-40B4-BE49-F238E27FC236}">
                <a16:creationId xmlns:a16="http://schemas.microsoft.com/office/drawing/2014/main" id="{88FFC799-CAD7-BC35-BE03-D9D27670F921}"/>
              </a:ext>
            </a:extLst>
          </p:cNvPr>
          <p:cNvSpPr>
            <a:spLocks noGrp="1" noRot="1" noMove="1" noResize="1" noEditPoints="1" noAdjustHandles="1" noChangeArrowheads="1" noChangeShapeType="1"/>
          </p:cNvSpPr>
          <p:nvPr/>
        </p:nvSpPr>
        <p:spPr>
          <a:xfrm>
            <a:off x="6192251" y="689811"/>
            <a:ext cx="5582653" cy="5727031"/>
          </a:xfrm>
          <a:prstGeom prst="round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88620" marR="0" lvl="0" indent="-342900" algn="l" defTabSz="914400" rtl="0" eaLnBrk="1" fontAlgn="auto" latinLnBrk="0" hangingPunct="1">
              <a:lnSpc>
                <a:spcPct val="90000"/>
              </a:lnSpc>
              <a:spcBef>
                <a:spcPts val="1400"/>
              </a:spcBef>
              <a:spcAft>
                <a:spcPts val="0"/>
              </a:spcAft>
              <a:buClr>
                <a:schemeClr val="bg1"/>
              </a:buClr>
              <a:buSzPct val="80000"/>
              <a:buFont typeface="Wingdings" panose="05000000000000000000" pitchFamily="2" charset="2"/>
              <a:buChar char="§"/>
              <a:tabLst/>
              <a:defRPr/>
            </a:pPr>
            <a:endParaRPr kumimoji="0" lang="en-US" sz="2400" b="0" i="0" u="none" strike="noStrike" kern="1200" cap="none" spc="0" normalizeH="0" baseline="0" noProof="0">
              <a:ln>
                <a:noFill/>
              </a:ln>
              <a:solidFill>
                <a:schemeClr val="bg1"/>
              </a:solidFill>
              <a:effectLst/>
              <a:uLnTx/>
              <a:uFillTx/>
              <a:ea typeface="+mn-ea"/>
              <a:cs typeface="Times New Roman" pitchFamily="18" charset="0"/>
            </a:endParaRPr>
          </a:p>
          <a:p>
            <a:pPr marL="388620" marR="0" lvl="0" indent="-342900" algn="l" defTabSz="914400" rtl="0" eaLnBrk="1" fontAlgn="auto" latinLnBrk="0" hangingPunct="1">
              <a:lnSpc>
                <a:spcPct val="90000"/>
              </a:lnSpc>
              <a:spcBef>
                <a:spcPts val="1400"/>
              </a:spcBef>
              <a:spcAft>
                <a:spcPts val="0"/>
              </a:spcAft>
              <a:buClr>
                <a:schemeClr val="bg1"/>
              </a:buClr>
              <a:buSzPct val="80000"/>
              <a:buFont typeface="Wingdings" panose="05000000000000000000" pitchFamily="2" charset="2"/>
              <a:buChar char="§"/>
              <a:tabLst/>
              <a:defRPr/>
            </a:pPr>
            <a:r>
              <a:rPr kumimoji="0" lang="en-US" sz="2400" b="0" i="0" u="none"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Municipalities and non-profit 501 (c)(3) organizations, public boards or commissions, tribal governments and/or public &amp; private schools and universities are eligible to apply to this grant program.</a:t>
            </a:r>
          </a:p>
          <a:p>
            <a:pPr marL="388620" marR="0" lvl="0" indent="-342900" algn="l" defTabSz="914400" rtl="0" eaLnBrk="1" fontAlgn="auto" latinLnBrk="0" hangingPunct="1">
              <a:lnSpc>
                <a:spcPct val="90000"/>
              </a:lnSpc>
              <a:spcBef>
                <a:spcPts val="1400"/>
              </a:spcBef>
              <a:spcAft>
                <a:spcPts val="0"/>
              </a:spcAft>
              <a:buClr>
                <a:schemeClr val="bg1"/>
              </a:buClr>
              <a:buSzPct val="80000"/>
              <a:buFont typeface="Wingdings" panose="05000000000000000000" pitchFamily="2" charset="2"/>
              <a:buChar char="§"/>
              <a:tabLst/>
              <a:defRPr/>
            </a:pPr>
            <a:r>
              <a:rPr kumimoji="0" lang="en-US" sz="2400" b="0" i="0" u="none"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Applicants are encouraged to explore partnership opportunities where it will achieve greater impact.</a:t>
            </a:r>
          </a:p>
          <a:p>
            <a:pPr marL="388620" marR="0" lvl="0" indent="-342900" algn="l" defTabSz="914400" rtl="0" eaLnBrk="1" fontAlgn="auto" latinLnBrk="0" hangingPunct="1">
              <a:lnSpc>
                <a:spcPct val="90000"/>
              </a:lnSpc>
              <a:spcBef>
                <a:spcPts val="1400"/>
              </a:spcBef>
              <a:spcAft>
                <a:spcPts val="0"/>
              </a:spcAft>
              <a:buClr>
                <a:schemeClr val="bg1"/>
              </a:buClr>
              <a:buSzPct val="80000"/>
              <a:buFont typeface="Wingdings" panose="05000000000000000000" pitchFamily="2" charset="2"/>
              <a:buChar char="§"/>
              <a:tabLst/>
              <a:defRPr/>
            </a:pPr>
            <a:r>
              <a:rPr kumimoji="0" lang="en-US" sz="2400" b="0" i="0" u="none" strike="noStrike" kern="1200" cap="none" spc="0" normalizeH="0" baseline="0" noProof="0">
                <a:ln>
                  <a:noFill/>
                </a:ln>
                <a:solidFill>
                  <a:schemeClr val="bg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Applicants should have a clear tree planting and watering plan when submitting an application</a:t>
            </a:r>
            <a:r>
              <a:rPr kumimoji="0" lang="en-US" sz="2400" b="0" i="0" u="none" strike="noStrike" kern="1200" cap="none" spc="0" normalizeH="0" baseline="0" noProof="0">
                <a:ln>
                  <a:noFill/>
                </a:ln>
                <a:solidFill>
                  <a:schemeClr val="bg1"/>
                </a:solidFill>
                <a:effectLst/>
                <a:uLnTx/>
                <a:uFillTx/>
                <a:ea typeface="+mn-ea"/>
                <a:cs typeface="Times New Roman" pitchFamily="18" charset="0"/>
              </a:rPr>
              <a:t>.</a:t>
            </a:r>
          </a:p>
          <a:p>
            <a:pPr marL="651510" marR="0" lvl="1" indent="-342900" algn="l" defTabSz="914400" rtl="0" eaLnBrk="1" fontAlgn="auto" latinLnBrk="0" hangingPunct="1">
              <a:lnSpc>
                <a:spcPct val="90000"/>
              </a:lnSpc>
              <a:spcBef>
                <a:spcPts val="200"/>
              </a:spcBef>
              <a:spcAft>
                <a:spcPts val="400"/>
              </a:spcAft>
              <a:buClr>
                <a:srgbClr val="565349">
                  <a:lumMod val="60000"/>
                  <a:lumOff val="40000"/>
                </a:srgbClr>
              </a:buClr>
              <a:buSzPct val="80000"/>
              <a:buFont typeface="Corbel" pitchFamily="34" charset="0"/>
              <a:buChar char="•"/>
              <a:tabLst>
                <a:tab pos="182880" algn="l"/>
              </a:tabLst>
              <a:defRPr/>
            </a:pPr>
            <a:endParaRPr kumimoji="0" lang="en-US" sz="2000" b="0" i="0" u="none" strike="noStrike" kern="1200" cap="none" spc="0" normalizeH="0" baseline="0" noProof="0">
              <a:ln>
                <a:noFill/>
              </a:ln>
              <a:solidFill>
                <a:srgbClr val="565349"/>
              </a:solidFill>
              <a:effectLst/>
              <a:uLnTx/>
              <a:uFillTx/>
              <a:latin typeface="Corbel" panose="020B0503020204020204"/>
              <a:ea typeface="+mn-ea"/>
              <a:cs typeface="Times New Roman" pitchFamily="18" charset="0"/>
            </a:endParaRPr>
          </a:p>
        </p:txBody>
      </p:sp>
      <p:sp>
        <p:nvSpPr>
          <p:cNvPr id="4" name="TextBox 3">
            <a:extLst>
              <a:ext uri="{FF2B5EF4-FFF2-40B4-BE49-F238E27FC236}">
                <a16:creationId xmlns:a16="http://schemas.microsoft.com/office/drawing/2014/main" id="{BE55F1CC-8C46-0CF7-BF6B-FA949CBDD6E9}"/>
              </a:ext>
              <a:ext uri="{C183D7F6-B498-43B3-948B-1728B52AA6E4}">
                <adec:decorative xmlns:adec="http://schemas.microsoft.com/office/drawing/2017/decorative" val="1"/>
              </a:ext>
            </a:extLst>
          </p:cNvPr>
          <p:cNvSpPr txBox="1"/>
          <p:nvPr/>
        </p:nvSpPr>
        <p:spPr>
          <a:xfrm>
            <a:off x="1010653" y="946484"/>
            <a:ext cx="4363452" cy="5221705"/>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US" sz="1600"/>
          </a:p>
        </p:txBody>
      </p:sp>
      <p:sp>
        <p:nvSpPr>
          <p:cNvPr id="5" name="TextBox 4">
            <a:extLst>
              <a:ext uri="{FF2B5EF4-FFF2-40B4-BE49-F238E27FC236}">
                <a16:creationId xmlns:a16="http://schemas.microsoft.com/office/drawing/2014/main" id="{35FB360A-BE0B-A41C-6AB2-4E676231A32E}"/>
              </a:ext>
              <a:ext uri="{C183D7F6-B498-43B3-948B-1728B52AA6E4}">
                <adec:decorative xmlns:adec="http://schemas.microsoft.com/office/drawing/2017/decorative" val="1"/>
              </a:ext>
            </a:extLst>
          </p:cNvPr>
          <p:cNvSpPr txBox="1"/>
          <p:nvPr/>
        </p:nvSpPr>
        <p:spPr>
          <a:xfrm>
            <a:off x="1010653" y="0"/>
            <a:ext cx="4203031" cy="689811"/>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US" sz="1600"/>
          </a:p>
        </p:txBody>
      </p:sp>
      <p:sp>
        <p:nvSpPr>
          <p:cNvPr id="6" name="Title 5">
            <a:extLst>
              <a:ext uri="{FF2B5EF4-FFF2-40B4-BE49-F238E27FC236}">
                <a16:creationId xmlns:a16="http://schemas.microsoft.com/office/drawing/2014/main" id="{67F926EB-60E7-449A-BDFB-C7DD31DC9A22}"/>
              </a:ext>
            </a:extLst>
          </p:cNvPr>
          <p:cNvSpPr txBox="1">
            <a:spLocks noGrp="1"/>
          </p:cNvSpPr>
          <p:nvPr>
            <p:ph type="title" idx="4294967295"/>
          </p:nvPr>
        </p:nvSpPr>
        <p:spPr>
          <a:xfrm>
            <a:off x="-1577099" y="152400"/>
            <a:ext cx="9704972" cy="577516"/>
          </a:xfrm>
          <a:prstGeom prst="rect">
            <a:avLst/>
          </a:prstGeom>
          <a:noFill/>
          <a:ln w="6350">
            <a:noFill/>
            <a:prstDash/>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a:ln>
                  <a:noFill/>
                </a:ln>
                <a:solidFill>
                  <a:schemeClr val="accent1"/>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Funding Availability</a:t>
            </a:r>
          </a:p>
        </p:txBody>
      </p:sp>
      <p:sp>
        <p:nvSpPr>
          <p:cNvPr id="8" name="TextBox 7">
            <a:extLst>
              <a:ext uri="{FF2B5EF4-FFF2-40B4-BE49-F238E27FC236}">
                <a16:creationId xmlns:a16="http://schemas.microsoft.com/office/drawing/2014/main" id="{A021588B-7182-868B-4927-552D512500CC}"/>
              </a:ext>
            </a:extLst>
          </p:cNvPr>
          <p:cNvSpPr txBox="1"/>
          <p:nvPr/>
        </p:nvSpPr>
        <p:spPr>
          <a:xfrm>
            <a:off x="5935579" y="128337"/>
            <a:ext cx="6096000" cy="523220"/>
          </a:xfrm>
          <a:prstGeom prst="rect">
            <a:avLst/>
          </a:prstGeom>
          <a:noFill/>
          <a:ln w="6350">
            <a:noFill/>
            <a:miter lim="800000"/>
          </a:ln>
        </p:spPr>
        <p:txBody>
          <a:bodyPr wrap="square">
            <a:spAutoFit/>
          </a:body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a:ln>
                  <a:noFill/>
                </a:ln>
                <a:solidFill>
                  <a:srgbClr val="14558F"/>
                </a:solidFill>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Eligible Applicants</a:t>
            </a:r>
          </a:p>
        </p:txBody>
      </p:sp>
    </p:spTree>
    <p:extLst>
      <p:ext uri="{BB962C8B-B14F-4D97-AF65-F5344CB8AC3E}">
        <p14:creationId xmlns:p14="http://schemas.microsoft.com/office/powerpoint/2010/main" val="3536161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C727-6517-4BE7-3C58-FED863003C75}"/>
              </a:ext>
            </a:extLst>
          </p:cNvPr>
          <p:cNvSpPr>
            <a:spLocks noGrp="1"/>
          </p:cNvSpPr>
          <p:nvPr>
            <p:ph type="title"/>
          </p:nvPr>
        </p:nvSpPr>
        <p:spPr/>
        <p:txBody>
          <a:bodyPr/>
          <a:lstStyle/>
          <a:p>
            <a:r>
              <a:rPr lang="en-US" sz="3200"/>
              <a:t>Project Ideas</a:t>
            </a:r>
          </a:p>
        </p:txBody>
      </p:sp>
      <p:pic>
        <p:nvPicPr>
          <p:cNvPr id="3" name="Picture 2" descr="A group of trees in a forest">
            <a:extLst>
              <a:ext uri="{FF2B5EF4-FFF2-40B4-BE49-F238E27FC236}">
                <a16:creationId xmlns:a16="http://schemas.microsoft.com/office/drawing/2014/main" id="{87BEDBD4-F372-7445-FA84-66BF7BC4B34C}"/>
              </a:ext>
            </a:extLst>
          </p:cNvPr>
          <p:cNvPicPr>
            <a:picLocks noChangeAspect="1"/>
          </p:cNvPicPr>
          <p:nvPr/>
        </p:nvPicPr>
        <p:blipFill rotWithShape="1">
          <a:blip r:embed="rId2">
            <a:duotone>
              <a:prstClr val="black"/>
              <a:srgbClr val="565349">
                <a:tint val="45000"/>
                <a:satMod val="400000"/>
              </a:srgbClr>
            </a:duotone>
            <a:alphaModFix amt="35000"/>
            <a:extLst>
              <a:ext uri="{28A0092B-C50C-407E-A947-70E740481C1C}">
                <a14:useLocalDpi xmlns:a14="http://schemas.microsoft.com/office/drawing/2010/main" val="0"/>
              </a:ext>
            </a:extLst>
          </a:blip>
          <a:srcRect t="12211" b="2238"/>
          <a:stretch/>
        </p:blipFill>
        <p:spPr>
          <a:xfrm>
            <a:off x="20" y="10"/>
            <a:ext cx="12191980" cy="6857990"/>
          </a:xfrm>
          <a:prstGeom prst="rect">
            <a:avLst/>
          </a:prstGeom>
          <a:effectLst>
            <a:outerShdw blurRad="50800" dist="50800" dir="5400000" algn="ctr" rotWithShape="0">
              <a:schemeClr val="tx1">
                <a:alpha val="0"/>
              </a:schemeClr>
            </a:outerShdw>
          </a:effectLst>
        </p:spPr>
      </p:pic>
      <p:sp>
        <p:nvSpPr>
          <p:cNvPr id="5" name="TextBox 4">
            <a:extLst>
              <a:ext uri="{FF2B5EF4-FFF2-40B4-BE49-F238E27FC236}">
                <a16:creationId xmlns:a16="http://schemas.microsoft.com/office/drawing/2014/main" id="{AB3C890E-87C6-0352-401B-5014134614E2}"/>
              </a:ext>
            </a:extLst>
          </p:cNvPr>
          <p:cNvSpPr txBox="1"/>
          <p:nvPr/>
        </p:nvSpPr>
        <p:spPr>
          <a:xfrm>
            <a:off x="240632" y="1155032"/>
            <a:ext cx="11550316" cy="5464060"/>
          </a:xfrm>
          <a:prstGeom prst="rect">
            <a:avLst/>
          </a:prstGeom>
          <a:noFill/>
          <a:ln w="6350">
            <a:noFill/>
            <a:miter lim="800000"/>
          </a:ln>
        </p:spPr>
        <p:txBody>
          <a:bodyPr wrap="square">
            <a:spAutoFit/>
          </a:bodyPr>
          <a:lstStyle/>
          <a:p>
            <a:pPr marL="502920" marR="0" lvl="0" indent="-457200" algn="l" defTabSz="914400" rtl="0" eaLnBrk="1" fontAlgn="auto" latinLnBrk="0" hangingPunct="1">
              <a:lnSpc>
                <a:spcPct val="90000"/>
              </a:lnSpc>
              <a:spcBef>
                <a:spcPts val="1400"/>
              </a:spcBef>
              <a:spcAft>
                <a:spcPts val="0"/>
              </a:spcAft>
              <a:buClr>
                <a:schemeClr val="accent1"/>
              </a:buClr>
              <a:buSzPct val="80000"/>
              <a:buFont typeface="Wingdings" panose="05000000000000000000" pitchFamily="2" charset="2"/>
              <a:buChar char="§"/>
              <a:tabLst/>
              <a:defRPr/>
            </a:pPr>
            <a:r>
              <a:rPr kumimoji="0" lang="en-US" sz="2400" b="0" i="0" u="none" strike="noStrike" kern="1200" cap="none" spc="0" normalizeH="0" baseline="0" noProof="0">
                <a:ln>
                  <a:noFill/>
                </a:ln>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Community tree planting projects, specifically targeting neighborhoods with documented urban heat islands, hotspots and/or areas that suffer from surges of extreme heat. </a:t>
            </a:r>
          </a:p>
          <a:p>
            <a:pPr marL="502920" marR="0" lvl="0" indent="-457200" algn="l" defTabSz="914400" rtl="0" eaLnBrk="1" fontAlgn="auto" latinLnBrk="0" hangingPunct="1">
              <a:lnSpc>
                <a:spcPct val="90000"/>
              </a:lnSpc>
              <a:spcBef>
                <a:spcPts val="1400"/>
              </a:spcBef>
              <a:spcAft>
                <a:spcPts val="0"/>
              </a:spcAft>
              <a:buClr>
                <a:schemeClr val="accent1"/>
              </a:buClr>
              <a:buSzPct val="80000"/>
              <a:buFont typeface="Wingdings" panose="05000000000000000000" pitchFamily="2" charset="2"/>
              <a:buChar char="§"/>
              <a:tabLst/>
              <a:defRPr/>
            </a:pPr>
            <a:r>
              <a:rPr lang="en-US" sz="2400">
                <a:effectLst>
                  <a:outerShdw blurRad="38100" dist="38100" dir="2700000" algn="tl">
                    <a:srgbClr val="000000">
                      <a:alpha val="43137"/>
                    </a:srgbClr>
                  </a:outerShdw>
                </a:effectLst>
                <a:latin typeface="Sans Serif Collection" panose="020B0502040504020204" pitchFamily="34" charset="0"/>
                <a:ea typeface="Sans Serif Collection" panose="020B0502040504020204" pitchFamily="34" charset="0"/>
                <a:cs typeface="Sans Serif Collection" panose="020B0502040504020204" pitchFamily="34" charset="0"/>
              </a:rPr>
              <a:t>Community tree</a:t>
            </a:r>
            <a:r>
              <a:rPr kumimoji="0" lang="en-US" sz="2400" b="0" i="0" u="none" strike="noStrike" kern="1200" cap="none" spc="0" normalizeH="0" baseline="0" noProof="0">
                <a:ln>
                  <a:noFill/>
                </a:ln>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 planting projects that create ‘cool corridors’, in environmentally burdened areas and where priority populations reside and travel.  Specifically, along walking routes to schools, senior centers, health centers, transit stops and other community gathering areas.</a:t>
            </a:r>
          </a:p>
          <a:p>
            <a:pPr marL="502920" marR="0" lvl="0" indent="-457200" algn="l" defTabSz="914400" rtl="0" eaLnBrk="1" fontAlgn="auto" latinLnBrk="0" hangingPunct="1">
              <a:lnSpc>
                <a:spcPct val="90000"/>
              </a:lnSpc>
              <a:spcBef>
                <a:spcPts val="1400"/>
              </a:spcBef>
              <a:spcAft>
                <a:spcPts val="0"/>
              </a:spcAft>
              <a:buClr>
                <a:schemeClr val="accent1"/>
              </a:buClr>
              <a:buSzPct val="80000"/>
              <a:buFont typeface="Wingdings" panose="05000000000000000000" pitchFamily="2" charset="2"/>
              <a:buChar char="§"/>
              <a:tabLst/>
              <a:defRPr/>
            </a:pPr>
            <a:r>
              <a:rPr kumimoji="0" lang="en-US" sz="2400" b="0" i="0" u="none" strike="noStrike" kern="1200" cap="none" spc="0" normalizeH="0" baseline="0" noProof="0">
                <a:ln>
                  <a:noFill/>
                </a:ln>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Removal of impervious surfaces to facilitate tree planting (creation of tree belts, restoration of vacant lots, increasing size of tree pits).</a:t>
            </a:r>
          </a:p>
          <a:p>
            <a:pPr marL="502920" marR="0" lvl="0" indent="-457200" algn="l" defTabSz="914400" rtl="0" eaLnBrk="1" fontAlgn="auto" latinLnBrk="0" hangingPunct="1">
              <a:lnSpc>
                <a:spcPct val="90000"/>
              </a:lnSpc>
              <a:spcBef>
                <a:spcPts val="1400"/>
              </a:spcBef>
              <a:spcAft>
                <a:spcPts val="0"/>
              </a:spcAft>
              <a:buClr>
                <a:schemeClr val="accent1"/>
              </a:buClr>
              <a:buSzPct val="80000"/>
              <a:buFont typeface="Wingdings" panose="05000000000000000000" pitchFamily="2" charset="2"/>
              <a:buChar char="§"/>
              <a:tabLst/>
              <a:defRPr/>
            </a:pPr>
            <a:r>
              <a:rPr kumimoji="0" lang="en-US" sz="2400" b="0" i="0" u="none" strike="noStrike" kern="1200" cap="none" spc="0" normalizeH="0" baseline="0" noProof="0">
                <a:ln>
                  <a:noFill/>
                </a:ln>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Installation of green infrastructure in tandem with tree planting (silva cells, bioswales, flexi-pave)</a:t>
            </a:r>
          </a:p>
          <a:p>
            <a:pPr marL="502920" marR="0" lvl="0" indent="-457200" algn="l" defTabSz="914400" rtl="0" eaLnBrk="1" fontAlgn="auto" latinLnBrk="0" hangingPunct="1">
              <a:lnSpc>
                <a:spcPct val="90000"/>
              </a:lnSpc>
              <a:spcBef>
                <a:spcPts val="1400"/>
              </a:spcBef>
              <a:spcAft>
                <a:spcPts val="0"/>
              </a:spcAft>
              <a:buClr>
                <a:schemeClr val="accent1"/>
              </a:buClr>
              <a:buSzPct val="80000"/>
              <a:buFont typeface="Wingdings" panose="05000000000000000000" pitchFamily="2" charset="2"/>
              <a:buChar char="§"/>
              <a:tabLst/>
              <a:defRPr/>
            </a:pPr>
            <a:r>
              <a:rPr kumimoji="0" lang="en-US" sz="2400" b="0" i="0" u="none" strike="noStrike" kern="1200" cap="none" spc="0" normalizeH="0" baseline="0" noProof="0">
                <a:ln>
                  <a:noFill/>
                </a:ln>
                <a:effectLst>
                  <a:outerShdw blurRad="38100" dist="38100" dir="2700000" algn="tl">
                    <a:srgbClr val="000000">
                      <a:alpha val="43137"/>
                    </a:srgbClr>
                  </a:outerShdw>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Implementation of cooling services, in tandem with tree planting.  Cooling services can include painting of dark surfaces with a light color and/or installation of light permeable surfaces to reduce heat-energy absorption.</a:t>
            </a:r>
          </a:p>
        </p:txBody>
      </p:sp>
    </p:spTree>
    <p:extLst>
      <p:ext uri="{BB962C8B-B14F-4D97-AF65-F5344CB8AC3E}">
        <p14:creationId xmlns:p14="http://schemas.microsoft.com/office/powerpoint/2010/main" val="1621493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BB22-F737-584F-9ED7-E3ED55A05A87}"/>
              </a:ext>
            </a:extLst>
          </p:cNvPr>
          <p:cNvSpPr>
            <a:spLocks noGrp="1"/>
          </p:cNvSpPr>
          <p:nvPr>
            <p:ph type="title"/>
          </p:nvPr>
        </p:nvSpPr>
        <p:spPr/>
        <p:txBody>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Identifying ‘Hotspots’ within the Project Area</a:t>
            </a:r>
          </a:p>
        </p:txBody>
      </p:sp>
      <p:sp>
        <p:nvSpPr>
          <p:cNvPr id="4" name="Content Placeholder 3">
            <a:extLst>
              <a:ext uri="{FF2B5EF4-FFF2-40B4-BE49-F238E27FC236}">
                <a16:creationId xmlns:a16="http://schemas.microsoft.com/office/drawing/2014/main" id="{46F805D1-385A-B26E-1283-B06759DBA2E7}"/>
              </a:ext>
            </a:extLst>
          </p:cNvPr>
          <p:cNvSpPr>
            <a:spLocks noGrp="1"/>
          </p:cNvSpPr>
          <p:nvPr>
            <p:ph sz="quarter" idx="12"/>
          </p:nvPr>
        </p:nvSpPr>
        <p:spPr>
          <a:xfrm>
            <a:off x="6199188" y="1363580"/>
            <a:ext cx="5861748" cy="5616922"/>
          </a:xfrm>
        </p:spPr>
        <p:txBody>
          <a:bodyPr/>
          <a:lstStyle/>
          <a:p>
            <a:r>
              <a:rPr lang="en-US" sz="3600" err="1">
                <a:latin typeface="Sans Serif Collection" panose="020B0502040504020204" pitchFamily="34" charset="0"/>
                <a:ea typeface="Sans Serif Collection" panose="020B0502040504020204" pitchFamily="34" charset="0"/>
                <a:cs typeface="Sans Serif Collection" panose="020B0502040504020204" pitchFamily="34" charset="0"/>
                <a:hlinkClick r:id="rId3"/>
              </a:rPr>
              <a:t>ResilientMass</a:t>
            </a:r>
            <a:r>
              <a:rPr lang="en-US" sz="3600">
                <a:latin typeface="Sans Serif Collection" panose="020B0502040504020204" pitchFamily="34" charset="0"/>
                <a:ea typeface="Sans Serif Collection" panose="020B0502040504020204" pitchFamily="34" charset="0"/>
                <a:cs typeface="Sans Serif Collection" panose="020B0502040504020204" pitchFamily="34" charset="0"/>
                <a:hlinkClick r:id="rId3"/>
              </a:rPr>
              <a:t> Maps and Data Center</a:t>
            </a:r>
            <a:r>
              <a:rPr lang="en-US" sz="3600">
                <a:latin typeface="Sans Serif Collection" panose="020B0502040504020204" pitchFamily="34" charset="0"/>
                <a:ea typeface="Sans Serif Collection" panose="020B0502040504020204" pitchFamily="34" charset="0"/>
                <a:cs typeface="Sans Serif Collection" panose="020B0502040504020204" pitchFamily="34" charset="0"/>
              </a:rPr>
              <a:t> (Search for ‘hotspots’ in map layers).</a:t>
            </a:r>
          </a:p>
          <a:p>
            <a:r>
              <a:rPr lang="en-US" sz="3600">
                <a:latin typeface="Sans Serif Collection" panose="020B0502040504020204" pitchFamily="34" charset="0"/>
                <a:ea typeface="Sans Serif Collection" panose="020B0502040504020204" pitchFamily="34" charset="0"/>
                <a:cs typeface="Sans Serif Collection" panose="020B0502040504020204" pitchFamily="34" charset="0"/>
              </a:rPr>
              <a:t>Use this tool to identify ‘hotspots’ within your community to focus tree planting efforts, to maximize heat mitigation. </a:t>
            </a:r>
          </a:p>
        </p:txBody>
      </p:sp>
      <p:pic>
        <p:nvPicPr>
          <p:cNvPr id="6" name="Content Placeholder 5">
            <a:extLst>
              <a:ext uri="{FF2B5EF4-FFF2-40B4-BE49-F238E27FC236}">
                <a16:creationId xmlns:a16="http://schemas.microsoft.com/office/drawing/2014/main" id="{7DA3F5A0-9DF2-CB72-3D46-DC43F0EA8D0F}"/>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4">
            <a:extLst>
              <a:ext uri="{28A0092B-C50C-407E-A947-70E740481C1C}">
                <a14:useLocalDpi xmlns:a14="http://schemas.microsoft.com/office/drawing/2010/main" val="0"/>
              </a:ext>
            </a:extLst>
          </a:blip>
          <a:srcRect l="12104" r="7042" b="-2"/>
          <a:stretch/>
        </p:blipFill>
        <p:spPr>
          <a:xfrm>
            <a:off x="242872" y="1363579"/>
            <a:ext cx="5749942" cy="4894660"/>
          </a:xfrm>
          <a:prstGeom prst="rect">
            <a:avLst/>
          </a:prstGeom>
        </p:spPr>
      </p:pic>
    </p:spTree>
    <p:extLst>
      <p:ext uri="{BB962C8B-B14F-4D97-AF65-F5344CB8AC3E}">
        <p14:creationId xmlns:p14="http://schemas.microsoft.com/office/powerpoint/2010/main" val="3465041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C727-6517-4BE7-3C58-FED863003C75}"/>
              </a:ext>
            </a:extLst>
          </p:cNvPr>
          <p:cNvSpPr>
            <a:spLocks noGrp="1"/>
          </p:cNvSpPr>
          <p:nvPr>
            <p:ph type="title"/>
          </p:nvPr>
        </p:nvSpPr>
        <p:spPr/>
        <p:txBody>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Piloting the </a:t>
            </a:r>
            <a:r>
              <a:rPr lang="en-US" sz="3200"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 Tool</a:t>
            </a:r>
          </a:p>
        </p:txBody>
      </p:sp>
      <p:pic>
        <p:nvPicPr>
          <p:cNvPr id="3" name="Picture 2" descr="Screenshot of MassEnviroscreen Tool">
            <a:extLst>
              <a:ext uri="{FF2B5EF4-FFF2-40B4-BE49-F238E27FC236}">
                <a16:creationId xmlns:a16="http://schemas.microsoft.com/office/drawing/2014/main" id="{EADFCB94-7264-E398-4A94-CB6FEFFFD270}"/>
              </a:ext>
            </a:extLst>
          </p:cNvPr>
          <p:cNvPicPr>
            <a:picLocks noChangeAspect="1"/>
          </p:cNvPicPr>
          <p:nvPr/>
        </p:nvPicPr>
        <p:blipFill>
          <a:blip r:embed="rId3"/>
          <a:stretch>
            <a:fillRect/>
          </a:stretch>
        </p:blipFill>
        <p:spPr>
          <a:xfrm>
            <a:off x="554736" y="1103190"/>
            <a:ext cx="10602418" cy="5204635"/>
          </a:xfrm>
          <a:prstGeom prst="rect">
            <a:avLst/>
          </a:prstGeom>
          <a:ln w="25400">
            <a:solidFill>
              <a:schemeClr val="accent1"/>
            </a:solidFill>
          </a:ln>
        </p:spPr>
      </p:pic>
      <p:sp>
        <p:nvSpPr>
          <p:cNvPr id="4" name="TextBox 3">
            <a:extLst>
              <a:ext uri="{FF2B5EF4-FFF2-40B4-BE49-F238E27FC236}">
                <a16:creationId xmlns:a16="http://schemas.microsoft.com/office/drawing/2014/main" id="{19886EE7-04D2-A608-9B7D-D17B5DF98713}"/>
              </a:ext>
            </a:extLst>
          </p:cNvPr>
          <p:cNvSpPr txBox="1"/>
          <p:nvPr/>
        </p:nvSpPr>
        <p:spPr>
          <a:xfrm>
            <a:off x="554736" y="6355951"/>
            <a:ext cx="4482666" cy="461665"/>
          </a:xfrm>
          <a:prstGeom prst="rect">
            <a:avLst/>
          </a:prstGeom>
          <a:noFill/>
        </p:spPr>
        <p:txBody>
          <a:bodyPr wrap="square" rtlCol="0">
            <a:spAutoFit/>
          </a:bodyPr>
          <a:lstStyle/>
          <a:p>
            <a:r>
              <a:rPr lang="en-US" sz="2400" err="1">
                <a:hlinkClick r:id="rId4"/>
              </a:rPr>
              <a:t>MassEnviroScreen</a:t>
            </a:r>
            <a:r>
              <a:rPr lang="en-US" sz="2400">
                <a:hlinkClick r:id="rId4"/>
              </a:rPr>
              <a:t> Tool</a:t>
            </a:r>
            <a:endParaRPr lang="en-US" sz="2400"/>
          </a:p>
        </p:txBody>
      </p:sp>
    </p:spTree>
    <p:extLst>
      <p:ext uri="{BB962C8B-B14F-4D97-AF65-F5344CB8AC3E}">
        <p14:creationId xmlns:p14="http://schemas.microsoft.com/office/powerpoint/2010/main" val="1279491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4CAA-6534-18B3-A33E-DA0644A3E642}"/>
              </a:ext>
            </a:extLst>
          </p:cNvPr>
          <p:cNvSpPr>
            <a:spLocks noGrp="1"/>
          </p:cNvSpPr>
          <p:nvPr>
            <p:ph type="title"/>
          </p:nvPr>
        </p:nvSpPr>
        <p:spPr>
          <a:xfrm>
            <a:off x="554736" y="172212"/>
            <a:ext cx="10602418" cy="731520"/>
          </a:xfrm>
        </p:spPr>
        <p:txBody>
          <a:bodyPr wrap="square" anchor="b">
            <a:normAutofit/>
          </a:bodyPr>
          <a:lstStyle/>
          <a:p>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What is </a:t>
            </a:r>
            <a:r>
              <a:rPr lang="en-US" sz="3200"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sz="3200">
                <a:latin typeface="Sans Serif Collection" panose="020B0502040504020204" pitchFamily="34" charset="0"/>
                <a:ea typeface="Sans Serif Collection" panose="020B0502040504020204" pitchFamily="34" charset="0"/>
                <a:cs typeface="Sans Serif Collection" panose="020B0502040504020204" pitchFamily="34" charset="0"/>
              </a:rPr>
              <a:t>?</a:t>
            </a:r>
          </a:p>
        </p:txBody>
      </p:sp>
      <p:sp>
        <p:nvSpPr>
          <p:cNvPr id="4" name="Text Placeholder 3">
            <a:extLst>
              <a:ext uri="{FF2B5EF4-FFF2-40B4-BE49-F238E27FC236}">
                <a16:creationId xmlns:a16="http://schemas.microsoft.com/office/drawing/2014/main" id="{22939085-1971-08FB-6421-7031162772FF}"/>
              </a:ext>
            </a:extLst>
          </p:cNvPr>
          <p:cNvSpPr txBox="1">
            <a:spLocks noGrp="1"/>
          </p:cNvSpPr>
          <p:nvPr>
            <p:ph sz="quarter" idx="11"/>
          </p:nvPr>
        </p:nvSpPr>
        <p:spPr>
          <a:xfrm>
            <a:off x="291674" y="1473326"/>
            <a:ext cx="5564271" cy="4657090"/>
          </a:xfrm>
        </p:spPr>
        <p:txBody>
          <a:bodyPr vert="horz" wrap="square" lIns="0" tIns="0" rIns="0" bIns="0" rtlCol="0" anchor="ctr">
            <a:noAutofit/>
          </a:bodyPr>
          <a:lstStyle/>
          <a:p>
            <a:pPr>
              <a:buClrTx/>
              <a:buSzTx/>
              <a:buFont typeface="Arial" panose="020B0604020202020204" pitchFamily="34" charset="0"/>
              <a:buChar char="•"/>
              <a:defRPr/>
            </a:pPr>
            <a:endParaRPr lang="en-US" sz="2000"/>
          </a:p>
          <a:p>
            <a:pPr>
              <a:buClrTx/>
              <a:buSzTx/>
              <a:buFont typeface="Arial" panose="020B0604020202020204" pitchFamily="34" charset="0"/>
              <a:buChar char="•"/>
              <a:defRPr/>
            </a:pPr>
            <a:r>
              <a:rPr lang="en-US" sz="2000" b="0" i="0">
                <a:latin typeface="Sans Serif Collection" panose="020B0502040504020204" pitchFamily="34" charset="0"/>
                <a:ea typeface="Sans Serif Collection" panose="020B0502040504020204" pitchFamily="34" charset="0"/>
                <a:cs typeface="Sans Serif Collection" panose="020B0502040504020204" pitchFamily="34" charset="0"/>
              </a:rPr>
              <a:t>The </a:t>
            </a:r>
            <a:r>
              <a:rPr lang="en-US" sz="2000" b="0" i="0" err="1">
                <a:latin typeface="Sans Serif Collection" panose="020B0502040504020204" pitchFamily="34" charset="0"/>
                <a:ea typeface="Sans Serif Collection" panose="020B0502040504020204" pitchFamily="34" charset="0"/>
                <a:cs typeface="Sans Serif Collection" panose="020B0502040504020204" pitchFamily="34" charset="0"/>
              </a:rPr>
              <a:t>MassEnviroScreen</a:t>
            </a:r>
            <a:r>
              <a:rPr lang="en-US" sz="2000" b="0" i="0">
                <a:latin typeface="Sans Serif Collection" panose="020B0502040504020204" pitchFamily="34" charset="0"/>
                <a:ea typeface="Sans Serif Collection" panose="020B0502040504020204" pitchFamily="34" charset="0"/>
                <a:cs typeface="Sans Serif Collection" panose="020B0502040504020204" pitchFamily="34" charset="0"/>
              </a:rPr>
              <a:t> (MES) is a </a:t>
            </a: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statewide environmental justice screening and mapping tool developed by OEJE</a:t>
            </a:r>
          </a:p>
          <a:p>
            <a:pPr>
              <a:buClrTx/>
              <a:buSzTx/>
              <a:buFont typeface="Arial" panose="020B0604020202020204" pitchFamily="34" charset="0"/>
              <a:buChar char="•"/>
              <a:defRP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Uses statewide data to identify communities facing cumulative environmental, climate, health and socioeconomic stressors</a:t>
            </a:r>
          </a:p>
          <a:p>
            <a:pPr>
              <a:buClrTx/>
              <a:buSzTx/>
              <a:buFont typeface="Arial" panose="020B0604020202020204" pitchFamily="34" charset="0"/>
              <a:buChar char="•"/>
              <a:defRPr/>
            </a:pPr>
            <a:r>
              <a:rPr lang="en-US" sz="2000" b="0" i="0">
                <a:latin typeface="Sans Serif Collection" panose="020B0502040504020204" pitchFamily="34" charset="0"/>
                <a:ea typeface="Sans Serif Collection" panose="020B0502040504020204" pitchFamily="34" charset="0"/>
                <a:cs typeface="Sans Serif Collection" panose="020B0502040504020204" pitchFamily="34" charset="0"/>
              </a:rPr>
              <a:t>Provides a consistent, transparent baseline for identifying communities that may experience greater cumulative impacts</a:t>
            </a:r>
          </a:p>
          <a:p>
            <a:pPr>
              <a:buClrTx/>
              <a:buSzTx/>
              <a:defRPr/>
            </a:pPr>
            <a:r>
              <a:rPr lang="en-US" sz="2000" b="1">
                <a:solidFill>
                  <a:srgbClr val="14558F"/>
                </a:solidFill>
                <a:latin typeface="Sans Serif Collection" panose="020B0502040504020204" pitchFamily="34" charset="0"/>
                <a:ea typeface="Sans Serif Collection" panose="020B0502040504020204" pitchFamily="34" charset="0"/>
                <a:cs typeface="Sans Serif Collection" panose="020B0502040504020204" pitchFamily="34" charset="0"/>
              </a:rPr>
              <a:t>How communities can use MES:</a:t>
            </a:r>
          </a:p>
          <a:p>
            <a:pPr lvl="2">
              <a:buClrTx/>
              <a:buSzTx/>
              <a:defRP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Understand local conditions</a:t>
            </a:r>
          </a:p>
          <a:p>
            <a:pPr lvl="2">
              <a:buClrTx/>
              <a:buSzTx/>
              <a:defRPr/>
            </a:pPr>
            <a:r>
              <a:rPr kumimoji="0" lang="en-US" sz="2000" b="0" i="0" u="none" strike="noStrike" kern="1200" cap="none" spc="0" normalizeH="0" baseline="0" noProof="0">
                <a:ln>
                  <a:noFill/>
                </a:ln>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Support advocacy and organizing</a:t>
            </a:r>
          </a:p>
          <a:p>
            <a:pPr lvl="2">
              <a:buClrTx/>
              <a:buSzTx/>
              <a:defRPr/>
            </a:pPr>
            <a:r>
              <a:rPr lang="en-US" sz="2000">
                <a:latin typeface="Sans Serif Collection" panose="020B0502040504020204" pitchFamily="34" charset="0"/>
                <a:ea typeface="Sans Serif Collection" panose="020B0502040504020204" pitchFamily="34" charset="0"/>
                <a:cs typeface="Sans Serif Collection" panose="020B0502040504020204" pitchFamily="34" charset="0"/>
              </a:rPr>
              <a:t>Engage more effectively in public processes and community engagement</a:t>
            </a:r>
          </a:p>
          <a:p>
            <a:pPr lvl="2">
              <a:buClrTx/>
              <a:buSzTx/>
              <a:defRPr/>
            </a:pPr>
            <a:r>
              <a:rPr kumimoji="0" lang="en-US" sz="2000" b="0" i="0" u="none" strike="noStrike" kern="1200" cap="none" spc="0" normalizeH="0" baseline="0" noProof="0">
                <a:ln>
                  <a:noFill/>
                </a:ln>
                <a:effectLst/>
                <a:uLnTx/>
                <a:uFillTx/>
                <a:latin typeface="Sans Serif Collection" panose="020B0502040504020204" pitchFamily="34" charset="0"/>
                <a:ea typeface="Sans Serif Collection" panose="020B0502040504020204" pitchFamily="34" charset="0"/>
                <a:cs typeface="Sans Serif Collection" panose="020B0502040504020204" pitchFamily="34" charset="0"/>
              </a:rPr>
              <a:t>Strengthen grant applications</a:t>
            </a:r>
          </a:p>
          <a:p>
            <a:pPr marL="285750" marR="0" lvl="0" indent="-285750"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endParaRPr lang="en-US" sz="2000"/>
          </a:p>
        </p:txBody>
      </p:sp>
      <p:pic>
        <p:nvPicPr>
          <p:cNvPr id="1026" name="Picture 2" descr="Map of census block groups across Massachusetts. Each census block group is shaded according to its' cumulative burden score, with darker colors representing higher scores.">
            <a:extLst>
              <a:ext uri="{FF2B5EF4-FFF2-40B4-BE49-F238E27FC236}">
                <a16:creationId xmlns:a16="http://schemas.microsoft.com/office/drawing/2014/main" id="{457D5FEC-CC42-626F-C940-78254DFA2A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7" r="8052" b="10023"/>
          <a:stretch>
            <a:fillRect/>
          </a:stretch>
        </p:blipFill>
        <p:spPr bwMode="auto">
          <a:xfrm>
            <a:off x="5764505" y="1656206"/>
            <a:ext cx="6328760" cy="4095370"/>
          </a:xfrm>
          <a:prstGeom prst="rect">
            <a:avLst/>
          </a:prstGeom>
          <a:solidFill>
            <a:srgbClr val="FFFFFF"/>
          </a:solidFill>
          <a:ln>
            <a:solidFill>
              <a:schemeClr val="accent1"/>
            </a:solidFill>
          </a:ln>
        </p:spPr>
      </p:pic>
    </p:spTree>
    <p:extLst>
      <p:ext uri="{BB962C8B-B14F-4D97-AF65-F5344CB8AC3E}">
        <p14:creationId xmlns:p14="http://schemas.microsoft.com/office/powerpoint/2010/main" val="22864736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5"/>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2.xml><?xml version="1.0" encoding="utf-8"?>
<p:tagLst xmlns:a="http://schemas.openxmlformats.org/drawingml/2006/main" xmlns:r="http://schemas.openxmlformats.org/officeDocument/2006/relationships" xmlns:p="http://schemas.openxmlformats.org/presentationml/2006/main">
  <p:tag name="ANGLE" val="4"/>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4.xml><?xml version="1.0" encoding="utf-8"?>
<p:tagLst xmlns:a="http://schemas.openxmlformats.org/drawingml/2006/main" xmlns:r="http://schemas.openxmlformats.org/officeDocument/2006/relationships" xmlns:p="http://schemas.openxmlformats.org/presentationml/2006/main">
  <p:tag name="ANGLE" val="3"/>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6.xml><?xml version="1.0" encoding="utf-8"?>
<p:tagLst xmlns:a="http://schemas.openxmlformats.org/drawingml/2006/main" xmlns:r="http://schemas.openxmlformats.org/officeDocument/2006/relationships" xmlns:p="http://schemas.openxmlformats.org/presentationml/2006/main">
  <p:tag name="ANGLE" val="2"/>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8.xml><?xml version="1.0" encoding="utf-8"?>
<p:tagLst xmlns:a="http://schemas.openxmlformats.org/drawingml/2006/main" xmlns:r="http://schemas.openxmlformats.org/officeDocument/2006/relationships" xmlns:p="http://schemas.openxmlformats.org/presentationml/2006/main">
  <p:tag name="ANGLE" val="1"/>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2.xml><?xml version="1.0" encoding="utf-8"?>
<p:tagLst xmlns:a="http://schemas.openxmlformats.org/drawingml/2006/main" xmlns:r="http://schemas.openxmlformats.org/officeDocument/2006/relationships" xmlns:p="http://schemas.openxmlformats.org/presentationml/2006/main">
  <p:tag name="SHAPENAME" val="4. Footno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xml><?xml version="1.0" encoding="utf-8"?>
<p:tagLst xmlns:a="http://schemas.openxmlformats.org/drawingml/2006/main" xmlns:r="http://schemas.openxmlformats.org/officeDocument/2006/relationships" xmlns:p="http://schemas.openxmlformats.org/presentationml/2006/main">
  <p:tag name="SHAPENAME" val="Subtitle"/>
</p:tagLst>
</file>

<file path=ppt/tags/tag24.xml><?xml version="1.0" encoding="utf-8"?>
<p:tagLst xmlns:a="http://schemas.openxmlformats.org/drawingml/2006/main" xmlns:r="http://schemas.openxmlformats.org/officeDocument/2006/relationships" xmlns:p="http://schemas.openxmlformats.org/presentationml/2006/main">
  <p:tag name="SHAPENAME" val="Titl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7.xml><?xml version="1.0" encoding="utf-8"?>
<p:tagLst xmlns:a="http://schemas.openxmlformats.org/drawingml/2006/main" xmlns:r="http://schemas.openxmlformats.org/officeDocument/2006/relationships" xmlns:p="http://schemas.openxmlformats.org/presentationml/2006/main">
  <p:tag name="SHAPENAME" val="Subtitle"/>
</p:tagLst>
</file>

<file path=ppt/tags/tag28.xml><?xml version="1.0" encoding="utf-8"?>
<p:tagLst xmlns:a="http://schemas.openxmlformats.org/drawingml/2006/main" xmlns:r="http://schemas.openxmlformats.org/officeDocument/2006/relationships" xmlns:p="http://schemas.openxmlformats.org/presentationml/2006/main">
  <p:tag name="SHAPENAME" val="Title"/>
</p:tagLst>
</file>

<file path=ppt/tags/tag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2.xml><?xml version="1.0" encoding="utf-8"?>
<p:tagLst xmlns:a="http://schemas.openxmlformats.org/drawingml/2006/main" xmlns:r="http://schemas.openxmlformats.org/officeDocument/2006/relationships" xmlns:p="http://schemas.openxmlformats.org/presentationml/2006/main">
  <p:tag name="SHAPENAME" val="5. Source"/>
</p:tagLst>
</file>

<file path=ppt/tags/tag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6.xml><?xml version="1.0" encoding="utf-8"?>
<p:tagLst xmlns:a="http://schemas.openxmlformats.org/drawingml/2006/main" xmlns:r="http://schemas.openxmlformats.org/officeDocument/2006/relationships" xmlns:p="http://schemas.openxmlformats.org/presentationml/2006/main">
  <p:tag name="SHAPENAME" val="5. Source"/>
</p:tagLst>
</file>

<file path=ppt/tags/tag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xml><?xml version="1.0" encoding="utf-8"?>
<p:tagLst xmlns:a="http://schemas.openxmlformats.org/drawingml/2006/main" xmlns:r="http://schemas.openxmlformats.org/officeDocument/2006/relationships" xmlns:p="http://schemas.openxmlformats.org/presentationml/2006/main">
  <p:tag name="NAME" val="ACET"/>
</p:tagLst>
</file>

<file path=ppt/tags/tag40.xml><?xml version="1.0" encoding="utf-8"?>
<p:tagLst xmlns:a="http://schemas.openxmlformats.org/drawingml/2006/main" xmlns:r="http://schemas.openxmlformats.org/officeDocument/2006/relationships" xmlns:p="http://schemas.openxmlformats.org/presentationml/2006/main">
  <p:tag name="SHAPENAME" val="5. Source"/>
</p:tagLst>
</file>

<file path=ppt/tags/tag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HAPENAME" val="5. Source"/>
</p:tagLst>
</file>

<file path=ppt/tags/tag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a56e6b-ac0e-4ffc-8b40-9e4a1d231754" xsi:nil="true"/>
    <lcf76f155ced4ddcb4097134ff3c332f xmlns="a860a01b-be3d-4e52-971f-facc0e10d3d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96829C7CA8B40BC00796CAB89602C" ma:contentTypeVersion="16" ma:contentTypeDescription="Create a new document." ma:contentTypeScope="" ma:versionID="0132751d7ae5f15f0d1c3186e82852e3">
  <xsd:schema xmlns:xsd="http://www.w3.org/2001/XMLSchema" xmlns:xs="http://www.w3.org/2001/XMLSchema" xmlns:p="http://schemas.microsoft.com/office/2006/metadata/properties" xmlns:ns2="2336f016-f49e-44e3-8ce1-9deac4153ca5" xmlns:ns3="a860a01b-be3d-4e52-971f-facc0e10d3d0" xmlns:ns4="1da56e6b-ac0e-4ffc-8b40-9e4a1d231754" targetNamespace="http://schemas.microsoft.com/office/2006/metadata/properties" ma:root="true" ma:fieldsID="f4a892240f2d8192c90c90fad8a1f03c" ns2:_="" ns3:_="" ns4:_="">
    <xsd:import namespace="2336f016-f49e-44e3-8ce1-9deac4153ca5"/>
    <xsd:import namespace="a860a01b-be3d-4e52-971f-facc0e10d3d0"/>
    <xsd:import namespace="1da56e6b-ac0e-4ffc-8b40-9e4a1d23175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AutoTags" minOccurs="0"/>
                <xsd:element ref="ns3:MediaServiceDateTaken" minOccurs="0"/>
                <xsd:element ref="ns3:MediaServiceLocation" minOccurs="0"/>
                <xsd:element ref="ns3:lcf76f155ced4ddcb4097134ff3c332f" minOccurs="0"/>
                <xsd:element ref="ns4:TaxCatchAll"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36f016-f49e-44e3-8ce1-9deac4153ca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60a01b-be3d-4e52-971f-facc0e10d3d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a56e6b-ac0e-4ffc-8b40-9e4a1d23175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da82a8a7-7260-45ae-beb4-7fa6dbd9e9ea}" ma:internalName="TaxCatchAll" ma:showField="CatchAllData" ma:web="1da56e6b-ac0e-4ffc-8b40-9e4a1d2317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54739E-AB1B-4F8A-809D-4E3963F5948B}">
  <ds:schemaRefs>
    <ds:schemaRef ds:uri="1da56e6b-ac0e-4ffc-8b40-9e4a1d231754"/>
    <ds:schemaRef ds:uri="2336f016-f49e-44e3-8ce1-9deac4153ca5"/>
    <ds:schemaRef ds:uri="a860a01b-be3d-4e52-971f-facc0e10d3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DEB0A8B-D006-43C1-BD3A-A35A5C29274B}">
  <ds:schemaRefs>
    <ds:schemaRef ds:uri="http://schemas.microsoft.com/sharepoint/v3/contenttype/forms"/>
  </ds:schemaRefs>
</ds:datastoreItem>
</file>

<file path=customXml/itemProps3.xml><?xml version="1.0" encoding="utf-8"?>
<ds:datastoreItem xmlns:ds="http://schemas.openxmlformats.org/officeDocument/2006/customXml" ds:itemID="{A98C0FC0-55A8-4518-885D-2FC458936991}">
  <ds:schemaRefs>
    <ds:schemaRef ds:uri="1da56e6b-ac0e-4ffc-8b40-9e4a1d231754"/>
    <ds:schemaRef ds:uri="2336f016-f49e-44e3-8ce1-9deac4153ca5"/>
    <ds:schemaRef ds:uri="a860a01b-be3d-4e52-971f-facc0e10d3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TM03457444[[fn=Basis]]</Template>
  <TotalTime>0</TotalTime>
  <Words>2280</Words>
  <Application>Microsoft Office PowerPoint</Application>
  <PresentationFormat>Widescreen</PresentationFormat>
  <Paragraphs>205</Paragraphs>
  <Slides>24</Slides>
  <Notes>13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White</vt:lpstr>
      <vt:lpstr>Cooling Corridors Grant Information Session</vt:lpstr>
      <vt:lpstr>What is the Cooling Corridors Program?</vt:lpstr>
      <vt:lpstr>Significant Changes in FY 27 Grant round:</vt:lpstr>
      <vt:lpstr>Cooling Corridors Grant Program Priorities</vt:lpstr>
      <vt:lpstr>Funding Availability</vt:lpstr>
      <vt:lpstr>Project Ideas</vt:lpstr>
      <vt:lpstr>Identifying ‘Hotspots’ within the Project Area</vt:lpstr>
      <vt:lpstr>Piloting the MassEnviroscreen Tool</vt:lpstr>
      <vt:lpstr>What is MassEnviroScreen?</vt:lpstr>
      <vt:lpstr>MassEnviroScreen Components </vt:lpstr>
      <vt:lpstr>MassEnviroScreen Methodology </vt:lpstr>
      <vt:lpstr>Model Output</vt:lpstr>
      <vt:lpstr>MassEnviroScreen: Map of Burdened Areas</vt:lpstr>
      <vt:lpstr>MassEnviroScreen: Pittsfield – Block Group 2, Census Tract 9006</vt:lpstr>
      <vt:lpstr>MassEnviroScreen: Provincetown – Block Group 1, Census Tract 101</vt:lpstr>
      <vt:lpstr>Contact Information</vt:lpstr>
      <vt:lpstr>Eligible Project Costs</vt:lpstr>
      <vt:lpstr>Grant Requirements</vt:lpstr>
      <vt:lpstr>Application Requirements</vt:lpstr>
      <vt:lpstr>Application Requirements, continued</vt:lpstr>
      <vt:lpstr>Project Evaluation Criteria</vt:lpstr>
      <vt:lpstr>Grant Timeline</vt:lpstr>
      <vt:lpstr>How to Apply</vt:lpstr>
      <vt:lpstr>Questions?  Contact Information: Hilary Dimino 857-207-1912 Hilary.M.Dimino@mass.gov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Cool Corridors Grant Program</dc:title>
  <dc:creator>Dimino, Hilary M (EEA)</dc:creator>
  <cp:lastModifiedBy>Dimino, Hilary M (EEA)</cp:lastModifiedBy>
  <cp:revision>2</cp:revision>
  <dcterms:created xsi:type="dcterms:W3CDTF">2024-06-17T13:13:31Z</dcterms:created>
  <dcterms:modified xsi:type="dcterms:W3CDTF">2026-01-21T14:43:48Z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0x01010005596829C7CA8B40BC00796CAB89602C</vt:lpwstr>
  </property>
  <property fmtid="{D5CDD505-2E9C-101B-9397-08002B2CF9AE}" pid="3" name="MediaServiceImageTags">
    <vt:lpwstr/>
  </property>
</Properties>
</file>