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2"/>
  </p:notesMasterIdLst>
  <p:handoutMasterIdLst>
    <p:handoutMasterId r:id="rId13"/>
  </p:handoutMasterIdLst>
  <p:sldIdLst>
    <p:sldId id="535" r:id="rId2"/>
    <p:sldId id="582" r:id="rId3"/>
    <p:sldId id="586" r:id="rId4"/>
    <p:sldId id="570" r:id="rId5"/>
    <p:sldId id="557" r:id="rId6"/>
    <p:sldId id="561" r:id="rId7"/>
    <p:sldId id="562" r:id="rId8"/>
    <p:sldId id="565" r:id="rId9"/>
    <p:sldId id="581" r:id="rId10"/>
    <p:sldId id="585" r:id="rId11"/>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54759E"/>
    <a:srgbClr val="6E8DB2"/>
    <a:srgbClr val="8AC4FF"/>
    <a:srgbClr val="BBDFFF"/>
    <a:srgbClr val="C3E2FF"/>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32" autoAdjust="0"/>
    <p:restoredTop sz="80727" autoAdjust="0"/>
  </p:normalViewPr>
  <p:slideViewPr>
    <p:cSldViewPr snapToGrid="0">
      <p:cViewPr varScale="1">
        <p:scale>
          <a:sx n="94" d="100"/>
          <a:sy n="94" d="100"/>
        </p:scale>
        <p:origin x="17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191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6888" cy="465621"/>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defTabSz="915988">
              <a:spcBef>
                <a:spcPct val="0"/>
              </a:spcBef>
              <a:defRPr sz="1200" b="0">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1925" y="0"/>
            <a:ext cx="3036888" cy="465621"/>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algn="r" defTabSz="915988">
              <a:spcBef>
                <a:spcPct val="0"/>
              </a:spcBef>
              <a:defRPr sz="1200" b="0">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29180"/>
            <a:ext cx="3036888" cy="465621"/>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defTabSz="915988">
              <a:spcBef>
                <a:spcPct val="0"/>
              </a:spcBef>
              <a:defRPr sz="1200" b="0">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1925" y="8829180"/>
            <a:ext cx="3036888" cy="465621"/>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algn="r" defTabSz="915988">
              <a:spcBef>
                <a:spcPct val="0"/>
              </a:spcBef>
              <a:defRPr sz="1200" b="0">
                <a:cs typeface="+mn-cs"/>
              </a:defRPr>
            </a:lvl1pPr>
          </a:lstStyle>
          <a:p>
            <a:pPr>
              <a:defRPr/>
            </a:pPr>
            <a:fld id="{C0A0AD01-4FBE-4EAF-A2A7-E71A85EE0EB6}" type="slidenum">
              <a:rPr lang="en-US"/>
              <a:pPr>
                <a:defRPr/>
              </a:pPr>
              <a:t>‹#›</a:t>
            </a:fld>
            <a:endParaRPr lang="en-US" dirty="0"/>
          </a:p>
        </p:txBody>
      </p:sp>
    </p:spTree>
    <p:extLst>
      <p:ext uri="{BB962C8B-B14F-4D97-AF65-F5344CB8AC3E}">
        <p14:creationId xmlns:p14="http://schemas.microsoft.com/office/powerpoint/2010/main" val="4283574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6888" cy="465621"/>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defTabSz="931863">
              <a:spcBef>
                <a:spcPct val="0"/>
              </a:spcBef>
              <a:defRPr sz="1200" b="0">
                <a:cs typeface="+mn-cs"/>
              </a:defRPr>
            </a:lvl1pPr>
          </a:lstStyle>
          <a:p>
            <a:pPr>
              <a:defRPr/>
            </a:pPr>
            <a:endParaRPr lang="en-US" dirty="0"/>
          </a:p>
        </p:txBody>
      </p:sp>
      <p:sp>
        <p:nvSpPr>
          <p:cNvPr id="17411" name="Rectangle 3"/>
          <p:cNvSpPr>
            <a:spLocks noGrp="1" noChangeArrowheads="1"/>
          </p:cNvSpPr>
          <p:nvPr>
            <p:ph type="dt" idx="1"/>
          </p:nvPr>
        </p:nvSpPr>
        <p:spPr bwMode="auto">
          <a:xfrm>
            <a:off x="3971925" y="0"/>
            <a:ext cx="3036888" cy="465621"/>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algn="r" defTabSz="931863">
              <a:spcBef>
                <a:spcPct val="0"/>
              </a:spcBef>
              <a:defRPr sz="1200" b="0">
                <a:cs typeface="+mn-cs"/>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1675" y="4416191"/>
            <a:ext cx="5607050" cy="4182580"/>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29180"/>
            <a:ext cx="3036888" cy="465621"/>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defTabSz="931863">
              <a:spcBef>
                <a:spcPct val="0"/>
              </a:spcBef>
              <a:defRPr sz="1200" b="0">
                <a:cs typeface="+mn-cs"/>
              </a:defRPr>
            </a:lvl1pPr>
          </a:lstStyle>
          <a:p>
            <a:pPr>
              <a:defRPr/>
            </a:pPr>
            <a:endParaRPr lang="en-US" dirty="0"/>
          </a:p>
        </p:txBody>
      </p:sp>
      <p:sp>
        <p:nvSpPr>
          <p:cNvPr id="17415" name="Rectangle 7"/>
          <p:cNvSpPr>
            <a:spLocks noGrp="1" noChangeArrowheads="1"/>
          </p:cNvSpPr>
          <p:nvPr>
            <p:ph type="sldNum" sz="quarter" idx="5"/>
          </p:nvPr>
        </p:nvSpPr>
        <p:spPr bwMode="auto">
          <a:xfrm>
            <a:off x="3971925" y="8829180"/>
            <a:ext cx="3036888" cy="465621"/>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algn="r" defTabSz="931863">
              <a:spcBef>
                <a:spcPct val="0"/>
              </a:spcBef>
              <a:defRPr sz="1200" b="0">
                <a:cs typeface="+mn-cs"/>
              </a:defRPr>
            </a:lvl1pPr>
          </a:lstStyle>
          <a:p>
            <a:pPr>
              <a:defRPr/>
            </a:pPr>
            <a:fld id="{FC40C652-4344-4BF0-B2D6-05C320ECF034}" type="slidenum">
              <a:rPr lang="en-US"/>
              <a:pPr>
                <a:defRPr/>
              </a:pPr>
              <a:t>‹#›</a:t>
            </a:fld>
            <a:endParaRPr lang="en-US" dirty="0"/>
          </a:p>
        </p:txBody>
      </p:sp>
    </p:spTree>
    <p:extLst>
      <p:ext uri="{BB962C8B-B14F-4D97-AF65-F5344CB8AC3E}">
        <p14:creationId xmlns:p14="http://schemas.microsoft.com/office/powerpoint/2010/main" val="3933291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a:t>
            </a:fld>
            <a:endParaRPr lang="en-US" dirty="0"/>
          </a:p>
        </p:txBody>
      </p:sp>
    </p:spTree>
    <p:extLst>
      <p:ext uri="{BB962C8B-B14F-4D97-AF65-F5344CB8AC3E}">
        <p14:creationId xmlns:p14="http://schemas.microsoft.com/office/powerpoint/2010/main" val="363630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5</a:t>
            </a:fld>
            <a:endParaRPr lang="en-US" dirty="0"/>
          </a:p>
        </p:txBody>
      </p:sp>
    </p:spTree>
    <p:extLst>
      <p:ext uri="{BB962C8B-B14F-4D97-AF65-F5344CB8AC3E}">
        <p14:creationId xmlns:p14="http://schemas.microsoft.com/office/powerpoint/2010/main" val="34862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6</a:t>
            </a:fld>
            <a:endParaRPr lang="en-US" dirty="0"/>
          </a:p>
        </p:txBody>
      </p:sp>
    </p:spTree>
    <p:extLst>
      <p:ext uri="{BB962C8B-B14F-4D97-AF65-F5344CB8AC3E}">
        <p14:creationId xmlns:p14="http://schemas.microsoft.com/office/powerpoint/2010/main" val="105049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7</a:t>
            </a:fld>
            <a:endParaRPr lang="en-US" dirty="0"/>
          </a:p>
        </p:txBody>
      </p:sp>
    </p:spTree>
    <p:extLst>
      <p:ext uri="{BB962C8B-B14F-4D97-AF65-F5344CB8AC3E}">
        <p14:creationId xmlns:p14="http://schemas.microsoft.com/office/powerpoint/2010/main" val="14202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10</a:t>
            </a:fld>
            <a:endParaRPr lang="en-US" dirty="0"/>
          </a:p>
        </p:txBody>
      </p:sp>
    </p:spTree>
    <p:extLst>
      <p:ext uri="{BB962C8B-B14F-4D97-AF65-F5344CB8AC3E}">
        <p14:creationId xmlns:p14="http://schemas.microsoft.com/office/powerpoint/2010/main" val="4268877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The Commonwealth of Massachusetts state seal"/>
          <p:cNvPicPr>
            <a:picLocks noChangeAspect="1" noChangeArrowheads="1"/>
          </p:cNvPicPr>
          <p:nvPr/>
        </p:nvPicPr>
        <p:blipFill>
          <a:blip r:embed="rId2" cstate="print"/>
          <a:srcRect/>
          <a:stretch>
            <a:fillRect/>
          </a:stretch>
        </p:blipFill>
        <p:spPr bwMode="auto">
          <a:xfrm>
            <a:off x="479425" y="1125538"/>
            <a:ext cx="1479550" cy="1414462"/>
          </a:xfrm>
          <a:prstGeom prst="rect">
            <a:avLst/>
          </a:prstGeom>
          <a:noFill/>
          <a:ln w="9525">
            <a:noFill/>
            <a:miter lim="800000"/>
            <a:headEnd/>
            <a:tailEnd/>
          </a:ln>
        </p:spPr>
      </p:pic>
      <p:sp>
        <p:nvSpPr>
          <p:cNvPr id="5" name="Line 10"/>
          <p:cNvSpPr>
            <a:spLocks noChangeShapeType="1"/>
          </p:cNvSpPr>
          <p:nvPr/>
        </p:nvSpPr>
        <p:spPr bwMode="auto">
          <a:xfrm>
            <a:off x="2065338" y="1165225"/>
            <a:ext cx="14287" cy="4557713"/>
          </a:xfrm>
          <a:prstGeom prst="line">
            <a:avLst/>
          </a:prstGeom>
          <a:noFill/>
          <a:ln w="9525">
            <a:solidFill>
              <a:srgbClr val="0033CC"/>
            </a:solidFill>
            <a:round/>
            <a:headEnd/>
            <a:tailEnd/>
          </a:ln>
          <a:extLst/>
        </p:spPr>
        <p:txBody>
          <a:bodyPr/>
          <a:lstStyle/>
          <a:p>
            <a:pPr>
              <a:spcBef>
                <a:spcPct val="50000"/>
              </a:spcBef>
              <a:defRPr/>
            </a:pPr>
            <a:endParaRPr lang="en-US" dirty="0"/>
          </a:p>
        </p:txBody>
      </p:sp>
      <p:sp>
        <p:nvSpPr>
          <p:cNvPr id="6" name="Line 11"/>
          <p:cNvSpPr>
            <a:spLocks noChangeShapeType="1"/>
          </p:cNvSpPr>
          <p:nvPr/>
        </p:nvSpPr>
        <p:spPr bwMode="auto">
          <a:xfrm>
            <a:off x="2443163" y="3752850"/>
            <a:ext cx="5722937" cy="0"/>
          </a:xfrm>
          <a:prstGeom prst="line">
            <a:avLst/>
          </a:prstGeom>
          <a:noFill/>
          <a:ln w="9525">
            <a:solidFill>
              <a:srgbClr val="0033CC"/>
            </a:solidFill>
            <a:round/>
            <a:headEnd/>
            <a:tailEnd/>
          </a:ln>
          <a:extLst/>
        </p:spPr>
        <p:txBody>
          <a:bodyPr/>
          <a:lstStyle/>
          <a:p>
            <a:pPr>
              <a:spcBef>
                <a:spcPct val="50000"/>
              </a:spcBef>
              <a:defRPr/>
            </a:pPr>
            <a:endParaRPr lang="en-US" dirty="0"/>
          </a:p>
        </p:txBody>
      </p:sp>
      <p:sp>
        <p:nvSpPr>
          <p:cNvPr id="105478" name="Rectangle 6"/>
          <p:cNvSpPr>
            <a:spLocks noGrp="1" noChangeArrowheads="1"/>
          </p:cNvSpPr>
          <p:nvPr>
            <p:ph type="ctrTitle"/>
          </p:nvPr>
        </p:nvSpPr>
        <p:spPr>
          <a:xfrm>
            <a:off x="2352675" y="1143000"/>
            <a:ext cx="6105525" cy="2457450"/>
          </a:xfrm>
        </p:spPr>
        <p:txBody>
          <a:bodyPr anchor="t"/>
          <a:lstStyle>
            <a:lvl1pPr>
              <a:spcAft>
                <a:spcPct val="25000"/>
              </a:spcAft>
              <a:defRPr/>
            </a:lvl1pPr>
          </a:lstStyle>
          <a:p>
            <a:r>
              <a:rPr lang="en-US" smtClean="0"/>
              <a:t>Click to edit Master title style</a:t>
            </a:r>
            <a:endParaRPr lang="en-US"/>
          </a:p>
        </p:txBody>
      </p:sp>
      <p:sp>
        <p:nvSpPr>
          <p:cNvPr id="8" name="Rectangle 3"/>
          <p:cNvSpPr>
            <a:spLocks noGrp="1" noChangeArrowheads="1"/>
          </p:cNvSpPr>
          <p:nvPr>
            <p:ph type="dt" sz="half" idx="10"/>
          </p:nvPr>
        </p:nvSpPr>
        <p:spPr>
          <a:xfrm>
            <a:off x="457200" y="6245225"/>
            <a:ext cx="2133600" cy="476250"/>
          </a:xfrm>
        </p:spPr>
        <p:txBody>
          <a:bodyPr/>
          <a:lstStyle>
            <a:lvl1pPr>
              <a:defRPr smtClean="0"/>
            </a:lvl1pPr>
          </a:lstStyle>
          <a:p>
            <a:pPr>
              <a:defRPr/>
            </a:pPr>
            <a:fld id="{FFC5BF77-A12D-4A4E-81A1-2E51B85A9F4E}" type="datetime1">
              <a:rPr lang="en-US"/>
              <a:pPr>
                <a:defRPr/>
              </a:pPr>
              <a:t>2/1/2018</a:t>
            </a:fld>
            <a:endParaRPr lang="en-US" dirty="0"/>
          </a:p>
        </p:txBody>
      </p:sp>
      <p:sp>
        <p:nvSpPr>
          <p:cNvPr id="9"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800" b="0">
                <a:latin typeface="Verdana" pitchFamily="96" charset="0"/>
              </a:defRPr>
            </a:lvl1pPr>
          </a:lstStyle>
          <a:p>
            <a:pPr>
              <a:defRPr/>
            </a:pPr>
            <a:endParaRPr lang="en-US" dirty="0"/>
          </a:p>
        </p:txBody>
      </p:sp>
      <p:sp>
        <p:nvSpPr>
          <p:cNvPr id="10" name="Rectangle 5"/>
          <p:cNvSpPr>
            <a:spLocks noGrp="1" noChangeArrowheads="1"/>
          </p:cNvSpPr>
          <p:nvPr>
            <p:ph type="sldNum" sz="quarter" idx="12"/>
          </p:nvPr>
        </p:nvSpPr>
        <p:spPr>
          <a:xfrm>
            <a:off x="6553200" y="6245225"/>
            <a:ext cx="2133600" cy="476250"/>
          </a:xfrm>
        </p:spPr>
        <p:txBody>
          <a:bodyPr/>
          <a:lstStyle>
            <a:lvl1pPr>
              <a:defRPr/>
            </a:lvl1pPr>
          </a:lstStyle>
          <a:p>
            <a:pPr>
              <a:defRPr/>
            </a:pPr>
            <a:fld id="{206D085D-A9F1-4868-B5F8-23B3C88ECF04}" type="slidenum">
              <a:rPr lang="en-US"/>
              <a:pPr>
                <a:defRPr/>
              </a:pPr>
              <a:t>‹#›</a:t>
            </a:fld>
            <a:endParaRPr lang="en-US" dirty="0"/>
          </a:p>
        </p:txBody>
      </p:sp>
      <p:pic>
        <p:nvPicPr>
          <p:cNvPr id="11" name="Picture 10" descr="EEC.gif"/>
          <p:cNvPicPr>
            <a:picLocks noChangeAspect="1"/>
          </p:cNvPicPr>
          <p:nvPr userDrawn="1"/>
        </p:nvPicPr>
        <p:blipFill>
          <a:blip r:embed="rId3" cstate="print"/>
          <a:stretch>
            <a:fillRect/>
          </a:stretch>
        </p:blipFill>
        <p:spPr>
          <a:xfrm>
            <a:off x="5814889" y="5590718"/>
            <a:ext cx="2857500" cy="638175"/>
          </a:xfrm>
          <a:prstGeom prst="rect">
            <a:avLst/>
          </a:prstGeom>
        </p:spPr>
      </p:pic>
      <p:sp>
        <p:nvSpPr>
          <p:cNvPr id="13" name="Text Placeholder 12"/>
          <p:cNvSpPr>
            <a:spLocks noGrp="1"/>
          </p:cNvSpPr>
          <p:nvPr>
            <p:ph type="body" sz="quarter" idx="13" hasCustomPrompt="1"/>
          </p:nvPr>
        </p:nvSpPr>
        <p:spPr>
          <a:xfrm>
            <a:off x="2449513" y="3927475"/>
            <a:ext cx="5716587" cy="446088"/>
          </a:xfrm>
        </p:spPr>
        <p:txBody>
          <a:bodyPr/>
          <a:lstStyle>
            <a:lvl1pPr>
              <a:buNone/>
              <a:defRPr sz="1800">
                <a:solidFill>
                  <a:srgbClr val="000099"/>
                </a:solidFill>
              </a:defRPr>
            </a:lvl1pPr>
          </a:lstStyle>
          <a:p>
            <a:pPr lvl="0"/>
            <a:r>
              <a:rPr lang="en-US" dirty="0" smtClean="0"/>
              <a:t>[Cover Slide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651E5007-E2A8-4F28-B02C-D9B4778A4FBC}" type="datetime1">
              <a:rPr lang="en-US"/>
              <a:pPr>
                <a:defRPr/>
              </a:pPr>
              <a:t>2/1/2018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5BE8001B-4A50-453B-B357-D338BCF54D4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47625"/>
            <a:ext cx="2105025"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167437"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E64D285B-DACB-42BB-B653-47C1841396BB}" type="datetime1">
              <a:rPr lang="en-US"/>
              <a:pPr>
                <a:defRPr/>
              </a:pPr>
              <a:t>2/1/2018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58C940A9-B102-4401-A51E-99B08281D25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A5874A1A-8E78-422A-B8B2-80C17E336868}" type="datetime1">
              <a:rPr lang="en-US"/>
              <a:pPr>
                <a:defRPr/>
              </a:pPr>
              <a:t>2/1/2018</a:t>
            </a:fld>
            <a:endParaRPr lang="en-US" dirty="0"/>
          </a:p>
        </p:txBody>
      </p:sp>
      <p:sp>
        <p:nvSpPr>
          <p:cNvPr id="6" name="Rectangle 14"/>
          <p:cNvSpPr>
            <a:spLocks noGrp="1" noChangeArrowheads="1"/>
          </p:cNvSpPr>
          <p:nvPr>
            <p:ph type="sldNum" sz="quarter" idx="11"/>
          </p:nvPr>
        </p:nvSpPr>
        <p:spPr>
          <a:ln/>
        </p:spPr>
        <p:txBody>
          <a:bodyPr/>
          <a:lstStyle>
            <a:lvl1pPr>
              <a:defRPr/>
            </a:lvl1pPr>
          </a:lstStyle>
          <a:p>
            <a:pPr>
              <a:defRPr/>
            </a:pPr>
            <a:fld id="{8D947839-9A1B-4AE2-A730-CDFB28550EA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382000" cy="4525963"/>
          </a:xfrm>
        </p:spPr>
        <p:txBody>
          <a:bodyPr/>
          <a:lstStyle/>
          <a:p>
            <a:pPr lvl="0"/>
            <a:r>
              <a:rPr lang="en-US" noProof="0" dirty="0" smtClean="0"/>
              <a:t>Click icon to add table</a:t>
            </a:r>
          </a:p>
        </p:txBody>
      </p:sp>
      <p:sp>
        <p:nvSpPr>
          <p:cNvPr id="4" name="Rectangle 12"/>
          <p:cNvSpPr>
            <a:spLocks noGrp="1" noChangeArrowheads="1"/>
          </p:cNvSpPr>
          <p:nvPr>
            <p:ph type="dt" sz="half" idx="10"/>
          </p:nvPr>
        </p:nvSpPr>
        <p:spPr>
          <a:ln/>
        </p:spPr>
        <p:txBody>
          <a:bodyPr/>
          <a:lstStyle>
            <a:lvl1pPr>
              <a:defRPr/>
            </a:lvl1pPr>
          </a:lstStyle>
          <a:p>
            <a:pPr>
              <a:defRPr/>
            </a:pPr>
            <a:fld id="{477C6CFE-4E4B-440B-BF1B-C97C32263C65}" type="datetime1">
              <a:rPr lang="en-US"/>
              <a:pPr>
                <a:defRPr/>
              </a:pPr>
              <a:t>2/1/2018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1B256153-7E97-4A73-A199-10036E3EA90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9F806A53-99B1-4A5A-AAED-521BB5A1F7AE}" type="datetime1">
              <a:rPr lang="en-US"/>
              <a:pPr>
                <a:defRPr/>
              </a:pPr>
              <a:t>2/1/2018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E241BF2A-6D13-4D22-85B7-693EDEFE158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152400"/>
            <a:ext cx="7734300" cy="8016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600200"/>
            <a:ext cx="411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938588"/>
            <a:ext cx="411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a:ln/>
        </p:spPr>
        <p:txBody>
          <a:bodyPr/>
          <a:lstStyle>
            <a:lvl1pPr>
              <a:defRPr/>
            </a:lvl1pPr>
          </a:lstStyle>
          <a:p>
            <a:pPr>
              <a:defRPr/>
            </a:pPr>
            <a:fld id="{4E35B36A-9BCD-40BE-9DCA-02D555224E8C}" type="datetime1">
              <a:rPr lang="en-US"/>
              <a:pPr>
                <a:defRPr/>
              </a:pPr>
              <a:t>2/1/2018</a:t>
            </a:fld>
            <a:endParaRPr lang="en-US" dirty="0"/>
          </a:p>
        </p:txBody>
      </p:sp>
      <p:sp>
        <p:nvSpPr>
          <p:cNvPr id="7" name="Rectangle 14"/>
          <p:cNvSpPr>
            <a:spLocks noGrp="1" noChangeArrowheads="1"/>
          </p:cNvSpPr>
          <p:nvPr>
            <p:ph type="sldNum" sz="quarter" idx="11"/>
          </p:nvPr>
        </p:nvSpPr>
        <p:spPr>
          <a:ln/>
        </p:spPr>
        <p:txBody>
          <a:bodyPr/>
          <a:lstStyle>
            <a:lvl1pPr>
              <a:defRPr/>
            </a:lvl1pPr>
          </a:lstStyle>
          <a:p>
            <a:pPr>
              <a:defRPr/>
            </a:pPr>
            <a:fld id="{B12BF940-2A7D-475F-AF5E-4A25A2E6EB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9942"/>
            <a:ext cx="8382000" cy="4525963"/>
          </a:xfrm>
        </p:spPr>
        <p:txBody>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pPr>
              <a:defRPr/>
            </a:pPr>
            <a:fld id="{2F6CC710-1491-4E4E-9152-D3737FD39707}" type="datetime1">
              <a:rPr lang="en-US"/>
              <a:pPr>
                <a:defRPr/>
              </a:pPr>
              <a:t>2/1/2018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3EC657DF-FE95-454F-AB66-42CBA9BDA6D9}" type="slidenum">
              <a:rPr lang="en-US"/>
              <a:pPr>
                <a:defRPr/>
              </a:pPr>
              <a:t>‹#›</a:t>
            </a:fld>
            <a:endParaRPr lang="en-US" dirty="0"/>
          </a:p>
        </p:txBody>
      </p:sp>
      <p:sp>
        <p:nvSpPr>
          <p:cNvPr id="7" name="Text Placeholder 6"/>
          <p:cNvSpPr>
            <a:spLocks noGrp="1"/>
          </p:cNvSpPr>
          <p:nvPr>
            <p:ph type="body" sz="quarter" idx="12" hasCustomPrompt="1"/>
          </p:nvPr>
        </p:nvSpPr>
        <p:spPr>
          <a:xfrm>
            <a:off x="444500" y="277813"/>
            <a:ext cx="7132638" cy="469900"/>
          </a:xfrm>
        </p:spPr>
        <p:txBody>
          <a:bodyPr/>
          <a:lstStyle>
            <a:lvl1pPr>
              <a:buNone/>
              <a:defRPr sz="1800"/>
            </a:lvl1pPr>
          </a:lstStyle>
          <a:p>
            <a:pPr lvl="0"/>
            <a:r>
              <a:rPr lang="en-US" dirty="0" smtClean="0"/>
              <a:t>Slide Title</a:t>
            </a:r>
          </a:p>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4C4A21A5-9DCB-4E47-A5D6-C59403ACF65D}" type="datetime1">
              <a:rPr lang="en-US"/>
              <a:pPr>
                <a:defRPr/>
              </a:pPr>
              <a:t>2/1/2018</a:t>
            </a:fld>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55CF46B9-8171-45E1-A369-0EA009B04A8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FCE76B26-D525-4B3A-AD1F-0F749DCB5CEA}" type="datetime1">
              <a:rPr lang="en-US"/>
              <a:pPr>
                <a:defRPr/>
              </a:pPr>
              <a:t>2/1/2018</a:t>
            </a:fld>
            <a:endParaRPr lang="en-US" dirty="0"/>
          </a:p>
        </p:txBody>
      </p:sp>
      <p:sp>
        <p:nvSpPr>
          <p:cNvPr id="6" name="Rectangle 14"/>
          <p:cNvSpPr>
            <a:spLocks noGrp="1" noChangeArrowheads="1"/>
          </p:cNvSpPr>
          <p:nvPr>
            <p:ph type="sldNum" sz="quarter" idx="11"/>
          </p:nvPr>
        </p:nvSpPr>
        <p:spPr>
          <a:ln/>
        </p:spPr>
        <p:txBody>
          <a:bodyPr/>
          <a:lstStyle>
            <a:lvl1pPr>
              <a:defRPr/>
            </a:lvl1pPr>
          </a:lstStyle>
          <a:p>
            <a:pPr>
              <a:defRPr/>
            </a:pPr>
            <a:fld id="{F4571D79-3FCF-470B-A39E-9BBB02B9F0E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CA0CAF8B-6BB1-4D78-91A4-9088E87EBD16}" type="datetime1">
              <a:rPr lang="en-US"/>
              <a:pPr>
                <a:defRPr/>
              </a:pPr>
              <a:t>2/1/2018</a:t>
            </a:fld>
            <a:endParaRPr lang="en-US" dirty="0"/>
          </a:p>
        </p:txBody>
      </p:sp>
      <p:sp>
        <p:nvSpPr>
          <p:cNvPr id="8" name="Rectangle 14"/>
          <p:cNvSpPr>
            <a:spLocks noGrp="1" noChangeArrowheads="1"/>
          </p:cNvSpPr>
          <p:nvPr>
            <p:ph type="sldNum" sz="quarter" idx="11"/>
          </p:nvPr>
        </p:nvSpPr>
        <p:spPr>
          <a:ln/>
        </p:spPr>
        <p:txBody>
          <a:bodyPr/>
          <a:lstStyle>
            <a:lvl1pPr>
              <a:defRPr/>
            </a:lvl1pPr>
          </a:lstStyle>
          <a:p>
            <a:pPr>
              <a:defRPr/>
            </a:pPr>
            <a:fld id="{570959ED-9753-44BA-B55A-7B20CE50366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12"/>
          <p:cNvSpPr>
            <a:spLocks noGrp="1" noChangeArrowheads="1"/>
          </p:cNvSpPr>
          <p:nvPr>
            <p:ph type="dt" sz="half" idx="10"/>
          </p:nvPr>
        </p:nvSpPr>
        <p:spPr>
          <a:ln/>
        </p:spPr>
        <p:txBody>
          <a:bodyPr/>
          <a:lstStyle>
            <a:lvl1pPr>
              <a:defRPr/>
            </a:lvl1pPr>
          </a:lstStyle>
          <a:p>
            <a:pPr>
              <a:defRPr/>
            </a:pPr>
            <a:fld id="{BA56232C-64F3-4BC7-A9F4-9AD666360C45}" type="datetime1">
              <a:rPr lang="en-US"/>
              <a:pPr>
                <a:defRPr/>
              </a:pPr>
              <a:t>2/1/2018</a:t>
            </a:fld>
            <a:endParaRPr lang="en-US" dirty="0"/>
          </a:p>
        </p:txBody>
      </p:sp>
      <p:sp>
        <p:nvSpPr>
          <p:cNvPr id="4" name="Rectangle 14"/>
          <p:cNvSpPr>
            <a:spLocks noGrp="1" noChangeArrowheads="1"/>
          </p:cNvSpPr>
          <p:nvPr>
            <p:ph type="sldNum" sz="quarter" idx="11"/>
          </p:nvPr>
        </p:nvSpPr>
        <p:spPr>
          <a:ln/>
        </p:spPr>
        <p:txBody>
          <a:bodyPr/>
          <a:lstStyle>
            <a:lvl1pPr>
              <a:defRPr/>
            </a:lvl1pPr>
          </a:lstStyle>
          <a:p>
            <a:pPr>
              <a:defRPr/>
            </a:pPr>
            <a:fld id="{A2E52CFE-2BB0-48A7-9F53-4B9D51B44A46}" type="slidenum">
              <a:rPr lang="en-US"/>
              <a:pPr>
                <a:defRPr/>
              </a:pPr>
              <a:t>‹#›</a:t>
            </a:fld>
            <a:endParaRPr lang="en-US" dirty="0"/>
          </a:p>
        </p:txBody>
      </p:sp>
      <p:sp>
        <p:nvSpPr>
          <p:cNvPr id="6" name="Title 5"/>
          <p:cNvSpPr>
            <a:spLocks noGrp="1"/>
          </p:cNvSpPr>
          <p:nvPr>
            <p:ph type="title" hasCustomPrompt="1"/>
          </p:nvPr>
        </p:nvSpPr>
        <p:spPr>
          <a:xfrm>
            <a:off x="414338" y="152400"/>
            <a:ext cx="7584674" cy="722243"/>
          </a:xfrm>
        </p:spPr>
        <p:txBody>
          <a:bodyPr/>
          <a:lstStyle>
            <a:lvl1pPr>
              <a:defRPr/>
            </a:lvl1pPr>
          </a:lstStyle>
          <a:p>
            <a:r>
              <a:rPr lang="en-US" dirty="0" smtClean="0"/>
              <a:t>[Slide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2DD26A74-AA3F-4EF0-A4AF-04DB0CC29C2B}" type="datetime1">
              <a:rPr lang="en-US"/>
              <a:pPr>
                <a:defRPr/>
              </a:pPr>
              <a:t>2/1/2018</a:t>
            </a:fld>
            <a:endParaRPr lang="en-US" dirty="0"/>
          </a:p>
        </p:txBody>
      </p:sp>
      <p:sp>
        <p:nvSpPr>
          <p:cNvPr id="3" name="Rectangle 14"/>
          <p:cNvSpPr>
            <a:spLocks noGrp="1" noChangeArrowheads="1"/>
          </p:cNvSpPr>
          <p:nvPr>
            <p:ph type="sldNum" sz="quarter" idx="11"/>
          </p:nvPr>
        </p:nvSpPr>
        <p:spPr>
          <a:ln/>
        </p:spPr>
        <p:txBody>
          <a:bodyPr/>
          <a:lstStyle>
            <a:lvl1pPr>
              <a:defRPr/>
            </a:lvl1pPr>
          </a:lstStyle>
          <a:p>
            <a:pPr>
              <a:defRPr/>
            </a:pPr>
            <a:fld id="{19AB79F6-C316-4021-B029-814B015AF6A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6AAD3D5E-105C-4907-9B60-C6F5CE58284D}" type="datetime1">
              <a:rPr lang="en-US"/>
              <a:pPr>
                <a:defRPr/>
              </a:pPr>
              <a:t>2/1/2018</a:t>
            </a:fld>
            <a:endParaRPr lang="en-US" dirty="0"/>
          </a:p>
        </p:txBody>
      </p:sp>
      <p:sp>
        <p:nvSpPr>
          <p:cNvPr id="6" name="Rectangle 14"/>
          <p:cNvSpPr>
            <a:spLocks noGrp="1" noChangeArrowheads="1"/>
          </p:cNvSpPr>
          <p:nvPr>
            <p:ph type="sldNum" sz="quarter" idx="11"/>
          </p:nvPr>
        </p:nvSpPr>
        <p:spPr>
          <a:ln/>
        </p:spPr>
        <p:txBody>
          <a:bodyPr/>
          <a:lstStyle>
            <a:lvl1pPr>
              <a:defRPr/>
            </a:lvl1pPr>
          </a:lstStyle>
          <a:p>
            <a:pPr>
              <a:defRPr/>
            </a:pPr>
            <a:fld id="{45725644-1B45-4695-9AFB-0497CF045AA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7550D742-E7EE-41B8-9B65-6DB397F6AFB3}" type="datetime1">
              <a:rPr lang="en-US"/>
              <a:pPr>
                <a:defRPr/>
              </a:pPr>
              <a:t>2/1/2018</a:t>
            </a:fld>
            <a:endParaRPr lang="en-US" dirty="0"/>
          </a:p>
        </p:txBody>
      </p:sp>
      <p:sp>
        <p:nvSpPr>
          <p:cNvPr id="6" name="Rectangle 14"/>
          <p:cNvSpPr>
            <a:spLocks noGrp="1" noChangeArrowheads="1"/>
          </p:cNvSpPr>
          <p:nvPr>
            <p:ph type="sldNum" sz="quarter" idx="11"/>
          </p:nvPr>
        </p:nvSpPr>
        <p:spPr>
          <a:ln/>
        </p:spPr>
        <p:txBody>
          <a:bodyPr/>
          <a:lstStyle>
            <a:lvl1pPr>
              <a:defRPr/>
            </a:lvl1pPr>
          </a:lstStyle>
          <a:p>
            <a:pPr>
              <a:defRPr/>
            </a:pPr>
            <a:fld id="{107A53D9-FB86-4668-B944-96648E8AE60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5"/>
          <p:cNvSpPr>
            <a:spLocks noGrp="1" noChangeArrowheads="1"/>
          </p:cNvSpPr>
          <p:nvPr>
            <p:ph type="title"/>
          </p:nvPr>
        </p:nvSpPr>
        <p:spPr bwMode="auto">
          <a:xfrm>
            <a:off x="414338" y="152400"/>
            <a:ext cx="7734300" cy="801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0" name="Rectangle 11"/>
          <p:cNvSpPr>
            <a:spLocks noGrp="1" noChangeArrowheads="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8" name="Rectangle 12"/>
          <p:cNvSpPr>
            <a:spLocks noGrp="1" noChangeArrowheads="1"/>
          </p:cNvSpPr>
          <p:nvPr>
            <p:ph type="dt" sz="half" idx="2"/>
          </p:nvPr>
        </p:nvSpPr>
        <p:spPr bwMode="auto">
          <a:xfrm>
            <a:off x="0"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800" b="0" smtClean="0">
                <a:latin typeface="+mn-lt"/>
                <a:cs typeface="+mn-cs"/>
              </a:defRPr>
            </a:lvl1pPr>
          </a:lstStyle>
          <a:p>
            <a:pPr>
              <a:defRPr/>
            </a:pPr>
            <a:fld id="{40E272F6-1708-4844-BC38-1E403A83FDAA}" type="datetime1">
              <a:rPr lang="en-US"/>
              <a:pPr>
                <a:defRPr/>
              </a:pPr>
              <a:t>2/1/2018</a:t>
            </a:fld>
            <a:endParaRPr lang="en-US" dirty="0"/>
          </a:p>
        </p:txBody>
      </p:sp>
      <p:sp>
        <p:nvSpPr>
          <p:cNvPr id="75790" name="Rectangle 14"/>
          <p:cNvSpPr>
            <a:spLocks noGrp="1" noChangeArrowheads="1"/>
          </p:cNvSpPr>
          <p:nvPr>
            <p:ph type="sldNum" sz="quarter" idx="4"/>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800" b="0">
                <a:latin typeface="+mn-lt"/>
                <a:cs typeface="+mn-cs"/>
              </a:defRPr>
            </a:lvl1pPr>
          </a:lstStyle>
          <a:p>
            <a:pPr>
              <a:defRPr/>
            </a:pPr>
            <a:fld id="{CF0C1523-E9F1-42F5-83FF-A196C03FCA7F}" type="slidenum">
              <a:rPr lang="en-US"/>
              <a:pPr>
                <a:defRPr/>
              </a:pPr>
              <a:t>‹#›</a:t>
            </a:fld>
            <a:endParaRPr lang="en-US" dirty="0"/>
          </a:p>
        </p:txBody>
      </p:sp>
      <p:sp>
        <p:nvSpPr>
          <p:cNvPr id="1031" name="Line 32"/>
          <p:cNvSpPr>
            <a:spLocks noChangeShapeType="1"/>
          </p:cNvSpPr>
          <p:nvPr/>
        </p:nvSpPr>
        <p:spPr bwMode="auto">
          <a:xfrm>
            <a:off x="444500" y="919163"/>
            <a:ext cx="8415338" cy="1587"/>
          </a:xfrm>
          <a:prstGeom prst="line">
            <a:avLst/>
          </a:prstGeom>
          <a:noFill/>
          <a:ln w="9525">
            <a:solidFill>
              <a:srgbClr val="0033CC"/>
            </a:solidFill>
            <a:round/>
            <a:headEnd/>
            <a:tailEnd/>
          </a:ln>
          <a:extLst/>
        </p:spPr>
        <p:txBody>
          <a:bodyPr/>
          <a:lstStyle/>
          <a:p>
            <a:pPr>
              <a:spcBef>
                <a:spcPct val="50000"/>
              </a:spcBef>
              <a:defRPr/>
            </a:pPr>
            <a:endParaRPr lang="en-US" dirty="0"/>
          </a:p>
        </p:txBody>
      </p:sp>
      <p:pic>
        <p:nvPicPr>
          <p:cNvPr id="8" name="Picture 7" descr="EEC-Happle2.gif"/>
          <p:cNvPicPr>
            <a:picLocks noChangeAspect="1"/>
          </p:cNvPicPr>
          <p:nvPr/>
        </p:nvPicPr>
        <p:blipFill>
          <a:blip r:embed="rId17" cstate="print"/>
          <a:stretch>
            <a:fillRect/>
          </a:stretch>
        </p:blipFill>
        <p:spPr>
          <a:xfrm>
            <a:off x="8181890" y="182878"/>
            <a:ext cx="659958" cy="65585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package" Target="../embeddings/Microsoft_Excel_Worksheet8.xlsx"/><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2.xls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package" Target="../embeddings/Microsoft_Excel_Worksheet3.xlsx"/><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package" Target="../embeddings/Microsoft_Excel_Worksheet4.xlsx"/><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package" Target="../embeddings/Microsoft_Excel_Worksheet5.xlsx"/><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package" Target="../embeddings/Microsoft_Excel_Worksheet6.xls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package" Target="../embeddings/Microsoft_Excel_Worksheet7.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sz="2800" dirty="0" smtClean="0"/>
              <a:t>Caseload Review</a:t>
            </a:r>
            <a:r>
              <a:rPr lang="en-US" dirty="0" smtClean="0"/>
              <a:t/>
            </a:r>
            <a:br>
              <a:rPr lang="en-US" dirty="0" smtClean="0"/>
            </a:br>
            <a:r>
              <a:rPr lang="en-US" sz="1800" b="0" i="1" dirty="0" smtClean="0"/>
              <a:t>February 6, 2018</a:t>
            </a:r>
          </a:p>
        </p:txBody>
      </p:sp>
      <p:sp>
        <p:nvSpPr>
          <p:cNvPr id="3075" name="Text Placeholder 3"/>
          <p:cNvSpPr>
            <a:spLocks noGrp="1"/>
          </p:cNvSpPr>
          <p:nvPr>
            <p:ph type="body" sz="quarter" idx="13"/>
          </p:nvPr>
        </p:nvSpPr>
        <p:spPr/>
        <p:txBody>
          <a:bodyPr/>
          <a:lstStyle/>
          <a:p>
            <a:r>
              <a:rPr lang="en-US" dirty="0" smtClean="0"/>
              <a:t>Fiscal and Oversight Committee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41DBC99-414D-4847-8734-D8F83ADFC6BE}" type="slidenum">
              <a:rPr lang="en-US" smtClean="0"/>
              <a:pPr>
                <a:defRPr/>
              </a:pPr>
              <a:t>10</a:t>
            </a:fld>
            <a:endParaRPr lang="en-US" dirty="0"/>
          </a:p>
        </p:txBody>
      </p:sp>
      <p:sp>
        <p:nvSpPr>
          <p:cNvPr id="4099" name="Title 4"/>
          <p:cNvSpPr>
            <a:spLocks noGrp="1"/>
          </p:cNvSpPr>
          <p:nvPr>
            <p:ph type="title"/>
          </p:nvPr>
        </p:nvSpPr>
        <p:spPr>
          <a:xfrm>
            <a:off x="414338" y="152400"/>
            <a:ext cx="7585075" cy="722313"/>
          </a:xfrm>
        </p:spPr>
        <p:txBody>
          <a:bodyPr/>
          <a:lstStyle/>
          <a:p>
            <a:r>
              <a:rPr lang="en-US" dirty="0" smtClean="0"/>
              <a:t>FY18 </a:t>
            </a:r>
            <a:r>
              <a:rPr lang="en-US" dirty="0"/>
              <a:t>Caseload Overview Summary</a:t>
            </a:r>
            <a:br>
              <a:rPr lang="en-US" dirty="0"/>
            </a:br>
            <a:r>
              <a:rPr lang="en-US" dirty="0"/>
              <a:t>As of </a:t>
            </a:r>
            <a:r>
              <a:rPr lang="en-US" dirty="0" smtClean="0"/>
              <a:t>August Services Billing 2017</a:t>
            </a:r>
            <a:endParaRPr lang="en-US" dirty="0" smtClean="0">
              <a:solidFill>
                <a:srgbClr val="FF0000"/>
              </a:solidFill>
            </a:endParaRPr>
          </a:p>
        </p:txBody>
      </p:sp>
      <p:sp>
        <p:nvSpPr>
          <p:cNvPr id="4100" name="TextBox 5"/>
          <p:cNvSpPr txBox="1">
            <a:spLocks noChangeArrowheads="1"/>
          </p:cNvSpPr>
          <p:nvPr/>
        </p:nvSpPr>
        <p:spPr bwMode="auto">
          <a:xfrm>
            <a:off x="414338" y="5177780"/>
            <a:ext cx="8470665" cy="523220"/>
          </a:xfrm>
          <a:prstGeom prst="rect">
            <a:avLst/>
          </a:prstGeom>
          <a:noFill/>
          <a:ln w="9525">
            <a:noFill/>
            <a:miter lim="800000"/>
            <a:headEnd/>
            <a:tailEnd/>
          </a:ln>
        </p:spPr>
        <p:txBody>
          <a:bodyPr wrap="square">
            <a:spAutoFit/>
          </a:bodyPr>
          <a:lstStyle/>
          <a:p>
            <a:pPr>
              <a:spcAft>
                <a:spcPts val="800"/>
              </a:spcAft>
            </a:pPr>
            <a:r>
              <a:rPr lang="en-US" sz="1400" b="0" dirty="0" smtClean="0">
                <a:latin typeface="+mj-lt"/>
              </a:rPr>
              <a:t>FY18 Total Available value is inclusive of all available funds including the PAC from FY2017 and transfers to the caseload accounts from the 3000-1042 rate reserve account.</a:t>
            </a:r>
          </a:p>
        </p:txBody>
      </p:sp>
      <p:graphicFrame>
        <p:nvGraphicFramePr>
          <p:cNvPr id="4" name="Object 3"/>
          <p:cNvGraphicFramePr>
            <a:graphicFrameLocks noChangeAspect="1"/>
          </p:cNvGraphicFramePr>
          <p:nvPr>
            <p:extLst/>
          </p:nvPr>
        </p:nvGraphicFramePr>
        <p:xfrm>
          <a:off x="594092" y="1345188"/>
          <a:ext cx="7955939" cy="3462337"/>
        </p:xfrm>
        <a:graphic>
          <a:graphicData uri="http://schemas.openxmlformats.org/presentationml/2006/ole">
            <mc:AlternateContent xmlns:mc="http://schemas.openxmlformats.org/markup-compatibility/2006">
              <mc:Choice xmlns:v="urn:schemas-microsoft-com:vml" Requires="v">
                <p:oleObj spid="_x0000_s61455" name="Worksheet" r:id="rId5" imgW="6657967" imgH="2809890" progId="Excel.Sheet.12">
                  <p:embed/>
                </p:oleObj>
              </mc:Choice>
              <mc:Fallback>
                <p:oleObj name="Worksheet" r:id="rId5" imgW="6657967" imgH="2809890" progId="Excel.Sheet.12">
                  <p:embed/>
                  <p:pic>
                    <p:nvPicPr>
                      <p:cNvPr id="0" name=""/>
                      <p:cNvPicPr/>
                      <p:nvPr/>
                    </p:nvPicPr>
                    <p:blipFill>
                      <a:blip r:embed="rId6"/>
                      <a:stretch>
                        <a:fillRect/>
                      </a:stretch>
                    </p:blipFill>
                    <p:spPr>
                      <a:xfrm>
                        <a:off x="594092" y="1345188"/>
                        <a:ext cx="7955939" cy="3462337"/>
                      </a:xfrm>
                      <a:prstGeom prst="rect">
                        <a:avLst/>
                      </a:prstGeom>
                      <a:ln w="38100" cmpd="thinThick">
                        <a:solidFill>
                          <a:schemeClr val="tx1"/>
                        </a:solidFill>
                      </a:ln>
                    </p:spPr>
                  </p:pic>
                </p:oleObj>
              </mc:Fallback>
            </mc:AlternateContent>
          </a:graphicData>
        </a:graphic>
      </p:graphicFrame>
    </p:spTree>
    <p:extLst>
      <p:ext uri="{BB962C8B-B14F-4D97-AF65-F5344CB8AC3E}">
        <p14:creationId xmlns:p14="http://schemas.microsoft.com/office/powerpoint/2010/main" val="1548758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41DBC99-414D-4847-8734-D8F83ADFC6BE}" type="slidenum">
              <a:rPr lang="en-US" smtClean="0"/>
              <a:pPr>
                <a:defRPr/>
              </a:pPr>
              <a:t>2</a:t>
            </a:fld>
            <a:endParaRPr lang="en-US" dirty="0"/>
          </a:p>
        </p:txBody>
      </p:sp>
      <p:sp>
        <p:nvSpPr>
          <p:cNvPr id="4099" name="Title 4"/>
          <p:cNvSpPr>
            <a:spLocks noGrp="1"/>
          </p:cNvSpPr>
          <p:nvPr>
            <p:ph type="title"/>
          </p:nvPr>
        </p:nvSpPr>
        <p:spPr>
          <a:xfrm>
            <a:off x="414338" y="152400"/>
            <a:ext cx="7585075" cy="722313"/>
          </a:xfrm>
        </p:spPr>
        <p:txBody>
          <a:bodyPr/>
          <a:lstStyle/>
          <a:p>
            <a:r>
              <a:rPr lang="en-US" dirty="0" smtClean="0"/>
              <a:t>FY18 </a:t>
            </a:r>
            <a:r>
              <a:rPr lang="en-US" dirty="0"/>
              <a:t>Caseload Overview Summary</a:t>
            </a:r>
            <a:br>
              <a:rPr lang="en-US" dirty="0"/>
            </a:br>
            <a:r>
              <a:rPr lang="en-US" dirty="0"/>
              <a:t>As of </a:t>
            </a:r>
            <a:r>
              <a:rPr lang="en-US" dirty="0" smtClean="0"/>
              <a:t>December Services Billing</a:t>
            </a:r>
            <a:endParaRPr lang="en-US" dirty="0" smtClean="0">
              <a:solidFill>
                <a:srgbClr val="FF0000"/>
              </a:solidFill>
            </a:endParaRPr>
          </a:p>
        </p:txBody>
      </p:sp>
      <p:sp>
        <p:nvSpPr>
          <p:cNvPr id="4100" name="TextBox 5"/>
          <p:cNvSpPr txBox="1">
            <a:spLocks noChangeArrowheads="1"/>
          </p:cNvSpPr>
          <p:nvPr/>
        </p:nvSpPr>
        <p:spPr bwMode="auto">
          <a:xfrm>
            <a:off x="414338" y="5177780"/>
            <a:ext cx="8470665" cy="1056700"/>
          </a:xfrm>
          <a:prstGeom prst="rect">
            <a:avLst/>
          </a:prstGeom>
          <a:noFill/>
          <a:ln w="9525">
            <a:noFill/>
            <a:miter lim="800000"/>
            <a:headEnd/>
            <a:tailEnd/>
          </a:ln>
        </p:spPr>
        <p:txBody>
          <a:bodyPr wrap="square">
            <a:spAutoFit/>
          </a:bodyPr>
          <a:lstStyle/>
          <a:p>
            <a:pPr>
              <a:spcAft>
                <a:spcPts val="800"/>
              </a:spcAft>
            </a:pPr>
            <a:r>
              <a:rPr lang="en-US" sz="1400" b="0" dirty="0">
                <a:latin typeface="+mj-lt"/>
              </a:rPr>
              <a:t>The FY18 Total Available includes the GAA, the FY17 PAC, and the $15M in 3000-1042 allocated to the caseload accounts.  Expenditures assume </a:t>
            </a:r>
            <a:r>
              <a:rPr lang="en-US" sz="1400" b="0" dirty="0" smtClean="0">
                <a:latin typeface="+mj-lt"/>
              </a:rPr>
              <a:t>2,292 </a:t>
            </a:r>
            <a:r>
              <a:rPr lang="en-US" sz="1400" b="0" dirty="0">
                <a:latin typeface="+mj-lt"/>
              </a:rPr>
              <a:t>new vouchers and the additional 2% center based rate increase that was approved by the EEC Board in December</a:t>
            </a:r>
            <a:r>
              <a:rPr lang="en-US" sz="1400" b="0" dirty="0" smtClean="0">
                <a:latin typeface="+mj-lt"/>
              </a:rPr>
              <a:t>.</a:t>
            </a:r>
          </a:p>
          <a:p>
            <a:pPr>
              <a:spcAft>
                <a:spcPts val="800"/>
              </a:spcAft>
            </a:pPr>
            <a:r>
              <a:rPr lang="en-US" sz="1400" b="0" dirty="0" smtClean="0">
                <a:latin typeface="+mj-lt"/>
              </a:rPr>
              <a:t>Cost of voucher open access is now included in the base IE voucher cost.</a:t>
            </a:r>
            <a:endParaRPr lang="en-US" sz="1400" b="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507390105"/>
              </p:ext>
            </p:extLst>
          </p:nvPr>
        </p:nvGraphicFramePr>
        <p:xfrm>
          <a:off x="414338" y="1302703"/>
          <a:ext cx="8282622" cy="3530887"/>
        </p:xfrm>
        <a:graphic>
          <a:graphicData uri="http://schemas.openxmlformats.org/presentationml/2006/ole">
            <mc:AlternateContent xmlns:mc="http://schemas.openxmlformats.org/markup-compatibility/2006">
              <mc:Choice xmlns:v="urn:schemas-microsoft-com:vml" Requires="v">
                <p:oleObj spid="_x0000_s60444" name="Worksheet" r:id="rId5" imgW="6591244" imgH="2809890" progId="Excel.Sheet.12">
                  <p:embed/>
                </p:oleObj>
              </mc:Choice>
              <mc:Fallback>
                <p:oleObj name="Worksheet" r:id="rId5" imgW="6591244" imgH="2809890" progId="Excel.Sheet.12">
                  <p:embed/>
                  <p:pic>
                    <p:nvPicPr>
                      <p:cNvPr id="0" name=""/>
                      <p:cNvPicPr/>
                      <p:nvPr/>
                    </p:nvPicPr>
                    <p:blipFill>
                      <a:blip r:embed="rId6"/>
                      <a:stretch>
                        <a:fillRect/>
                      </a:stretch>
                    </p:blipFill>
                    <p:spPr>
                      <a:xfrm>
                        <a:off x="414338" y="1302703"/>
                        <a:ext cx="8282622" cy="3530887"/>
                      </a:xfrm>
                      <a:prstGeom prst="rect">
                        <a:avLst/>
                      </a:prstGeom>
                      <a:ln w="38100" cmpd="thinThick">
                        <a:solidFill>
                          <a:schemeClr val="tx1"/>
                        </a:solidFill>
                      </a:ln>
                    </p:spPr>
                  </p:pic>
                </p:oleObj>
              </mc:Fallback>
            </mc:AlternateContent>
          </a:graphicData>
        </a:graphic>
      </p:graphicFrame>
    </p:spTree>
    <p:extLst>
      <p:ext uri="{BB962C8B-B14F-4D97-AF65-F5344CB8AC3E}">
        <p14:creationId xmlns:p14="http://schemas.microsoft.com/office/powerpoint/2010/main" val="37502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7"/>
          <p:cNvSpPr>
            <a:spLocks noGrp="1"/>
          </p:cNvSpPr>
          <p:nvPr>
            <p:ph idx="1"/>
          </p:nvPr>
        </p:nvSpPr>
        <p:spPr>
          <a:xfrm>
            <a:off x="425450" y="950876"/>
            <a:ext cx="8382000" cy="5324338"/>
          </a:xfrm>
        </p:spPr>
        <p:txBody>
          <a:bodyPr/>
          <a:lstStyle/>
          <a:p>
            <a:pPr>
              <a:spcAft>
                <a:spcPts val="0"/>
              </a:spcAft>
            </a:pPr>
            <a:r>
              <a:rPr lang="en-US" sz="1400" b="0" dirty="0" smtClean="0"/>
              <a:t>Our FY18 </a:t>
            </a:r>
            <a:r>
              <a:rPr lang="en-US" sz="1400" b="0" dirty="0"/>
              <a:t>forecast </a:t>
            </a:r>
            <a:r>
              <a:rPr lang="en-US" sz="1400" b="0" dirty="0" smtClean="0"/>
              <a:t>based on </a:t>
            </a:r>
            <a:r>
              <a:rPr lang="en-US" sz="1400" b="0" dirty="0"/>
              <a:t>billing for </a:t>
            </a:r>
            <a:r>
              <a:rPr lang="en-US" sz="1400" b="0" dirty="0" smtClean="0"/>
              <a:t>December </a:t>
            </a:r>
            <a:r>
              <a:rPr lang="en-US" sz="1400" b="0" dirty="0"/>
              <a:t>Services </a:t>
            </a:r>
            <a:r>
              <a:rPr lang="en-US" sz="1400" b="0" dirty="0" smtClean="0"/>
              <a:t>continues to include </a:t>
            </a:r>
            <a:r>
              <a:rPr lang="en-US" sz="1400" b="0" dirty="0"/>
              <a:t>the assumptions for all items announced in </a:t>
            </a:r>
            <a:r>
              <a:rPr lang="en-US" sz="1400" b="0" dirty="0" smtClean="0"/>
              <a:t>April 2017:</a:t>
            </a:r>
          </a:p>
          <a:p>
            <a:pPr lvl="1">
              <a:spcAft>
                <a:spcPts val="0"/>
              </a:spcAft>
            </a:pPr>
            <a:r>
              <a:rPr lang="en-US" sz="1300" b="0" dirty="0" smtClean="0"/>
              <a:t>Annualization </a:t>
            </a:r>
            <a:r>
              <a:rPr lang="en-US" sz="1300" b="0" dirty="0"/>
              <a:t>of FY17 rate </a:t>
            </a:r>
            <a:r>
              <a:rPr lang="en-US" sz="1300" b="0" dirty="0" smtClean="0"/>
              <a:t>increases including the 3.6% across the board and the Infant/Toddler 50</a:t>
            </a:r>
            <a:r>
              <a:rPr lang="en-US" sz="1300" b="0" baseline="30000" dirty="0" smtClean="0"/>
              <a:t>th</a:t>
            </a:r>
            <a:r>
              <a:rPr lang="en-US" sz="1300" b="0" dirty="0" smtClean="0"/>
              <a:t> Percentile increases;</a:t>
            </a:r>
          </a:p>
          <a:p>
            <a:pPr lvl="1">
              <a:spcAft>
                <a:spcPts val="0"/>
              </a:spcAft>
            </a:pPr>
            <a:r>
              <a:rPr lang="en-US" sz="1300" b="0" dirty="0" smtClean="0"/>
              <a:t>6</a:t>
            </a:r>
            <a:r>
              <a:rPr lang="en-US" sz="1300" b="0" dirty="0"/>
              <a:t>% across the board </a:t>
            </a:r>
            <a:r>
              <a:rPr lang="en-US" sz="1300" b="0" dirty="0" smtClean="0"/>
              <a:t>increase (</a:t>
            </a:r>
            <a:r>
              <a:rPr lang="en-US" sz="1300" dirty="0" smtClean="0"/>
              <a:t>paid in November retro to July 1, 2017</a:t>
            </a:r>
            <a:r>
              <a:rPr lang="en-US" sz="1300" b="0" dirty="0" smtClean="0"/>
              <a:t>); and</a:t>
            </a:r>
          </a:p>
          <a:p>
            <a:pPr lvl="1">
              <a:spcAft>
                <a:spcPts val="800"/>
              </a:spcAft>
            </a:pPr>
            <a:r>
              <a:rPr lang="en-US" sz="1300" b="0" dirty="0" smtClean="0"/>
              <a:t>Release </a:t>
            </a:r>
            <a:r>
              <a:rPr lang="en-US" sz="1300" b="0" dirty="0"/>
              <a:t>of 1,105 </a:t>
            </a:r>
            <a:r>
              <a:rPr lang="en-US" sz="1300" b="0" dirty="0" smtClean="0"/>
              <a:t>vouchers (released to the CCRRs on 11/6/17).</a:t>
            </a:r>
            <a:endParaRPr lang="en-US" sz="1300" b="0" dirty="0"/>
          </a:p>
          <a:p>
            <a:pPr marL="228600" lvl="2" indent="-228600">
              <a:spcBef>
                <a:spcPts val="0"/>
              </a:spcBef>
              <a:spcAft>
                <a:spcPts val="1000"/>
              </a:spcAft>
              <a:buSzPct val="150000"/>
              <a:buFont typeface="Arial" charset="0"/>
              <a:buChar char="•"/>
            </a:pPr>
            <a:r>
              <a:rPr lang="en-US" sz="1400" dirty="0"/>
              <a:t>The forecast also assumes the </a:t>
            </a:r>
            <a:r>
              <a:rPr lang="en-US" sz="1400" dirty="0" smtClean="0"/>
              <a:t>additional </a:t>
            </a:r>
            <a:r>
              <a:rPr lang="en-US" sz="1400" dirty="0"/>
              <a:t>2% rate increase for Center Based Providers </a:t>
            </a:r>
            <a:r>
              <a:rPr lang="en-US" sz="1400" dirty="0" smtClean="0"/>
              <a:t>approved by the EEC </a:t>
            </a:r>
            <a:r>
              <a:rPr lang="en-US" sz="1400" dirty="0"/>
              <a:t>B</a:t>
            </a:r>
            <a:r>
              <a:rPr lang="en-US" sz="1400" dirty="0" smtClean="0"/>
              <a:t>oard in December.  EEC is currently implementing this rate increase which will likely be paid in March retroactive to July 1, 2017.</a:t>
            </a:r>
          </a:p>
          <a:p>
            <a:pPr marL="228600" lvl="2" indent="-228600">
              <a:spcBef>
                <a:spcPts val="0"/>
              </a:spcBef>
              <a:spcAft>
                <a:spcPts val="1000"/>
              </a:spcAft>
              <a:buSzPct val="150000"/>
              <a:buFont typeface="Arial" charset="0"/>
              <a:buChar char="•"/>
            </a:pPr>
            <a:r>
              <a:rPr lang="en-US" sz="1400" dirty="0" smtClean="0"/>
              <a:t>At the end of January, EEC released an additional 1,187 vouchers to the CCRRs for a total of 2,292 vouchers.  The additional vouchers were released to ensure that we end the fiscal year with the same number of children on vouchers as we had at the start of the year.  Along with the additional vouchers, EEC was able to award $569K in one-time funding to help the CCRRs fill these vouchers quickly.</a:t>
            </a:r>
          </a:p>
          <a:p>
            <a:pPr marL="228600" lvl="2" indent="-228600">
              <a:spcBef>
                <a:spcPts val="0"/>
              </a:spcBef>
              <a:spcAft>
                <a:spcPts val="1000"/>
              </a:spcAft>
              <a:buSzPct val="150000"/>
              <a:buFont typeface="Arial" charset="0"/>
              <a:buChar char="•"/>
            </a:pPr>
            <a:r>
              <a:rPr lang="en-US" sz="1400" dirty="0" smtClean="0"/>
              <a:t>EEC has been monitoring the forecast since our last presentation to the Fiscal Committee based on post-August services billing.  The surplus has continued to grow over the last few months but has remained stable over the last month, changing by only $623K.</a:t>
            </a:r>
          </a:p>
          <a:p>
            <a:pPr marL="228600" lvl="2" indent="-228600">
              <a:spcBef>
                <a:spcPts val="0"/>
              </a:spcBef>
              <a:spcAft>
                <a:spcPts val="1000"/>
              </a:spcAft>
              <a:buSzPct val="150000"/>
              <a:buFont typeface="Arial" charset="0"/>
              <a:buChar char="•"/>
            </a:pPr>
            <a:r>
              <a:rPr lang="en-US" sz="1400" dirty="0" smtClean="0"/>
              <a:t>One big change since our last presentation is that we are no longer forecasting that funds will be spent on 12-month authorizations this fiscal year since the regulations will not be in effect.  However, we are expecting the implementation of 12-month authorizations and other regulatory changes in FY19.  Detailed estimates are still being completed and will be presented at a later date.  Given this potential need, EEC is proposing to carry forward all of our FY18 surplus into FY19 to cover the new costs.</a:t>
            </a:r>
          </a:p>
          <a:p>
            <a:pPr marL="228600" lvl="2" indent="-228600">
              <a:spcBef>
                <a:spcPts val="0"/>
              </a:spcBef>
              <a:spcAft>
                <a:spcPts val="1000"/>
              </a:spcAft>
              <a:buSzPct val="150000"/>
              <a:buFont typeface="Arial" charset="0"/>
              <a:buChar char="•"/>
            </a:pPr>
            <a:endParaRPr lang="en-US" sz="1400" dirty="0" smtClean="0"/>
          </a:p>
          <a:p>
            <a:pPr marL="228600" lvl="2" indent="-228600">
              <a:spcBef>
                <a:spcPts val="0"/>
              </a:spcBef>
              <a:spcAft>
                <a:spcPts val="1000"/>
              </a:spcAft>
              <a:buSzPct val="150000"/>
              <a:buFont typeface="Arial" charset="0"/>
              <a:buChar char="•"/>
            </a:pPr>
            <a:endParaRPr lang="en-US" sz="1400" dirty="0"/>
          </a:p>
        </p:txBody>
      </p:sp>
      <p:sp>
        <p:nvSpPr>
          <p:cNvPr id="2" name="Slide Number Placeholder 1"/>
          <p:cNvSpPr>
            <a:spLocks noGrp="1"/>
          </p:cNvSpPr>
          <p:nvPr>
            <p:ph type="sldNum" sz="quarter" idx="4294967295"/>
          </p:nvPr>
        </p:nvSpPr>
        <p:spPr>
          <a:xfrm>
            <a:off x="7210425" y="6594475"/>
            <a:ext cx="1933575" cy="263525"/>
          </a:xfrm>
          <a:prstGeom prst="rect">
            <a:avLst/>
          </a:prstGeom>
        </p:spPr>
        <p:txBody>
          <a:bodyPr/>
          <a:lstStyle/>
          <a:p>
            <a:pPr algn="r">
              <a:defRPr/>
            </a:pPr>
            <a:fld id="{31ED45DA-08EB-4C00-9E73-719C9EAB7A96}" type="slidenum">
              <a:rPr lang="en-US" sz="800" b="0" smtClean="0">
                <a:latin typeface="+mn-lt"/>
              </a:rPr>
              <a:pPr algn="r">
                <a:defRPr/>
              </a:pPr>
              <a:t>3</a:t>
            </a:fld>
            <a:endParaRPr lang="en-US" sz="800" b="0" dirty="0">
              <a:latin typeface="+mn-lt"/>
            </a:endParaRPr>
          </a:p>
        </p:txBody>
      </p:sp>
      <p:sp>
        <p:nvSpPr>
          <p:cNvPr id="14340" name="Title 4"/>
          <p:cNvSpPr>
            <a:spLocks noGrp="1"/>
          </p:cNvSpPr>
          <p:nvPr>
            <p:ph type="title" idx="4294967295"/>
          </p:nvPr>
        </p:nvSpPr>
        <p:spPr>
          <a:xfrm>
            <a:off x="412750" y="113014"/>
            <a:ext cx="7585075" cy="722313"/>
          </a:xfrm>
        </p:spPr>
        <p:txBody>
          <a:bodyPr/>
          <a:lstStyle/>
          <a:p>
            <a:pPr eaLnBrk="1" hangingPunct="1"/>
            <a:r>
              <a:rPr lang="en-US" dirty="0" smtClean="0"/>
              <a:t>FY18 Caseload Review</a:t>
            </a:r>
            <a:endParaRPr lang="en-US" dirty="0" smtClean="0">
              <a:solidFill>
                <a:srgbClr val="FF0000"/>
              </a:solidFill>
            </a:endParaRPr>
          </a:p>
        </p:txBody>
      </p:sp>
    </p:spTree>
    <p:extLst>
      <p:ext uri="{BB962C8B-B14F-4D97-AF65-F5344CB8AC3E}">
        <p14:creationId xmlns:p14="http://schemas.microsoft.com/office/powerpoint/2010/main" val="118051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D712504-4CCA-4EBE-9869-C864DD272033}" type="slidenum">
              <a:rPr lang="en-US" smtClean="0"/>
              <a:pPr>
                <a:defRPr/>
              </a:pPr>
              <a:t>4</a:t>
            </a:fld>
            <a:endParaRPr lang="en-US" dirty="0"/>
          </a:p>
        </p:txBody>
      </p:sp>
      <p:sp>
        <p:nvSpPr>
          <p:cNvPr id="10243" name="Title 4"/>
          <p:cNvSpPr>
            <a:spLocks noGrp="1"/>
          </p:cNvSpPr>
          <p:nvPr>
            <p:ph type="title"/>
          </p:nvPr>
        </p:nvSpPr>
        <p:spPr>
          <a:xfrm>
            <a:off x="414338" y="152400"/>
            <a:ext cx="7585075" cy="722313"/>
          </a:xfrm>
        </p:spPr>
        <p:txBody>
          <a:bodyPr/>
          <a:lstStyle/>
          <a:p>
            <a:pPr eaLnBrk="1" hangingPunct="1"/>
            <a:r>
              <a:rPr lang="en-US" dirty="0" smtClean="0"/>
              <a:t>FY17/18 IE Contract Slot Utilization</a:t>
            </a:r>
            <a:endParaRPr lang="en-US" dirty="0" smtClean="0">
              <a:solidFill>
                <a:srgbClr val="FF0000"/>
              </a:solidFill>
            </a:endParaRPr>
          </a:p>
        </p:txBody>
      </p:sp>
      <p:sp>
        <p:nvSpPr>
          <p:cNvPr id="4" name="Content Placeholder 2"/>
          <p:cNvSpPr txBox="1">
            <a:spLocks/>
          </p:cNvSpPr>
          <p:nvPr/>
        </p:nvSpPr>
        <p:spPr>
          <a:xfrm>
            <a:off x="452438" y="1033463"/>
            <a:ext cx="8255000" cy="5668962"/>
          </a:xfrm>
          <a:prstGeom prst="rect">
            <a:avLst/>
          </a:prstGeom>
          <a:noFill/>
        </p:spPr>
        <p:txBody>
          <a:bodyPr/>
          <a:lstStyle/>
          <a:p>
            <a:pPr marL="228600" indent="-228600">
              <a:spcBef>
                <a:spcPct val="100000"/>
              </a:spcBef>
              <a:buClr>
                <a:srgbClr val="0033CC"/>
              </a:buClr>
              <a:buFontTx/>
              <a:buChar char="•"/>
              <a:defRPr/>
            </a:pPr>
            <a:endParaRPr lang="en-US" sz="1250" b="0" kern="0" dirty="0">
              <a:latin typeface="+mn-lt"/>
              <a:cs typeface="+mn-cs"/>
            </a:endParaRPr>
          </a:p>
        </p:txBody>
      </p:sp>
      <p:sp>
        <p:nvSpPr>
          <p:cNvPr id="10245" name="Rectangle 5"/>
          <p:cNvSpPr>
            <a:spLocks noChangeArrowheads="1"/>
          </p:cNvSpPr>
          <p:nvPr/>
        </p:nvSpPr>
        <p:spPr bwMode="auto">
          <a:xfrm>
            <a:off x="577850" y="965978"/>
            <a:ext cx="8193088" cy="1015663"/>
          </a:xfrm>
          <a:prstGeom prst="rect">
            <a:avLst/>
          </a:prstGeom>
          <a:noFill/>
          <a:ln w="9525">
            <a:noFill/>
            <a:miter lim="800000"/>
            <a:headEnd/>
            <a:tailEnd/>
          </a:ln>
        </p:spPr>
        <p:txBody>
          <a:bodyPr wrap="square">
            <a:spAutoFit/>
          </a:bodyPr>
          <a:lstStyle/>
          <a:p>
            <a:r>
              <a:rPr lang="en-US" sz="1200" b="0" dirty="0">
                <a:latin typeface="+mj-lt"/>
              </a:rPr>
              <a:t>As of </a:t>
            </a:r>
            <a:r>
              <a:rPr lang="en-US" sz="1200" b="0" dirty="0" smtClean="0">
                <a:latin typeface="+mj-lt"/>
              </a:rPr>
              <a:t>February 1, 2018,  </a:t>
            </a:r>
            <a:r>
              <a:rPr lang="en-US" sz="1200" b="0" dirty="0">
                <a:latin typeface="+mj-lt"/>
              </a:rPr>
              <a:t>the number of open slots has </a:t>
            </a:r>
            <a:r>
              <a:rPr lang="en-US" sz="1200" b="0" dirty="0" smtClean="0">
                <a:latin typeface="+mj-lt"/>
              </a:rPr>
              <a:t>decreased </a:t>
            </a:r>
            <a:r>
              <a:rPr lang="en-US" sz="1200" b="0" dirty="0">
                <a:latin typeface="+mj-lt"/>
              </a:rPr>
              <a:t>by </a:t>
            </a:r>
            <a:r>
              <a:rPr lang="en-US" sz="1200" b="0" dirty="0" smtClean="0">
                <a:latin typeface="+mj-lt"/>
              </a:rPr>
              <a:t>90.5 (2,840.5 </a:t>
            </a:r>
            <a:r>
              <a:rPr lang="en-US" sz="1200" b="0" dirty="0">
                <a:latin typeface="+mj-lt"/>
              </a:rPr>
              <a:t>to </a:t>
            </a:r>
            <a:r>
              <a:rPr lang="en-US" sz="1200" b="0" dirty="0" smtClean="0">
                <a:latin typeface="+mj-lt"/>
              </a:rPr>
              <a:t>2,750) since January. Including </a:t>
            </a:r>
            <a:r>
              <a:rPr lang="en-US" sz="1200" b="0" dirty="0">
                <a:latin typeface="+mj-lt"/>
              </a:rPr>
              <a:t>the flex slots used, the percentage of slots open is </a:t>
            </a:r>
            <a:r>
              <a:rPr lang="en-US" sz="1200" b="0" dirty="0" smtClean="0">
                <a:latin typeface="+mj-lt"/>
              </a:rPr>
              <a:t>18.8%. </a:t>
            </a:r>
            <a:r>
              <a:rPr lang="en-US" sz="1200" b="0" dirty="0">
                <a:latin typeface="+mj-lt"/>
              </a:rPr>
              <a:t>By comparison, Supportive Contracts are at </a:t>
            </a:r>
            <a:r>
              <a:rPr lang="en-US" sz="1200" b="0" dirty="0" smtClean="0">
                <a:latin typeface="+mj-lt"/>
              </a:rPr>
              <a:t>138.4% </a:t>
            </a:r>
            <a:r>
              <a:rPr lang="en-US" sz="1200" b="0" dirty="0">
                <a:latin typeface="+mj-lt"/>
              </a:rPr>
              <a:t>utilization as of </a:t>
            </a:r>
            <a:r>
              <a:rPr lang="en-US" sz="1200" b="0" dirty="0" smtClean="0">
                <a:latin typeface="+mj-lt"/>
              </a:rPr>
              <a:t>February 1, 2018</a:t>
            </a:r>
            <a:r>
              <a:rPr lang="en-US" sz="1200" b="0" dirty="0">
                <a:latin typeface="+mj-lt"/>
              </a:rPr>
              <a:t>. It is important to note that the IE contracts are forecasted based on a percentage of the dollar value whereas this chart is a percentage of the child slots filled.</a:t>
            </a:r>
          </a:p>
        </p:txBody>
      </p:sp>
      <p:sp>
        <p:nvSpPr>
          <p:cNvPr id="7" name="TextBox 6"/>
          <p:cNvSpPr txBox="1"/>
          <p:nvPr/>
        </p:nvSpPr>
        <p:spPr>
          <a:xfrm>
            <a:off x="728663" y="5630035"/>
            <a:ext cx="6638925" cy="1061829"/>
          </a:xfrm>
          <a:prstGeom prst="rect">
            <a:avLst/>
          </a:prstGeom>
          <a:solidFill>
            <a:schemeClr val="bg2">
              <a:lumMod val="20000"/>
              <a:lumOff val="80000"/>
            </a:schemeClr>
          </a:solidFill>
        </p:spPr>
        <p:txBody>
          <a:bodyPr>
            <a:spAutoFit/>
          </a:bodyPr>
          <a:lstStyle/>
          <a:p>
            <a:pPr>
              <a:defRPr/>
            </a:pPr>
            <a:r>
              <a:rPr lang="en-US" sz="900" dirty="0">
                <a:latin typeface="+mj-lt"/>
              </a:rPr>
              <a:t>Data Report created on </a:t>
            </a:r>
            <a:r>
              <a:rPr lang="en-US" sz="900" dirty="0" smtClean="0">
                <a:latin typeface="+mj-lt"/>
              </a:rPr>
              <a:t>February 1, 2018</a:t>
            </a:r>
            <a:endParaRPr lang="en-US" sz="900" dirty="0">
              <a:latin typeface="+mj-lt"/>
            </a:endParaRPr>
          </a:p>
          <a:p>
            <a:pPr fontAlgn="ctr">
              <a:defRPr/>
            </a:pPr>
            <a:endParaRPr lang="en-US" sz="900" dirty="0">
              <a:latin typeface="+mj-lt"/>
            </a:endParaRPr>
          </a:p>
          <a:p>
            <a:pPr fontAlgn="ctr">
              <a:defRPr/>
            </a:pPr>
            <a:r>
              <a:rPr lang="en-US" sz="900" dirty="0">
                <a:latin typeface="+mj-lt"/>
              </a:rPr>
              <a:t>Total Awarded Slots  is </a:t>
            </a:r>
            <a:r>
              <a:rPr lang="en-US" sz="900" dirty="0" smtClean="0">
                <a:latin typeface="+mj-lt"/>
              </a:rPr>
              <a:t>14,078 and </a:t>
            </a:r>
            <a:r>
              <a:rPr lang="en-US" sz="900" dirty="0">
                <a:latin typeface="+mj-lt"/>
              </a:rPr>
              <a:t>Allowable Flex Slots is </a:t>
            </a:r>
            <a:r>
              <a:rPr lang="en-US" sz="900" dirty="0" smtClean="0">
                <a:latin typeface="+mj-lt"/>
              </a:rPr>
              <a:t>789</a:t>
            </a:r>
            <a:endParaRPr lang="en-US" sz="900" dirty="0">
              <a:latin typeface="+mj-lt"/>
            </a:endParaRPr>
          </a:p>
          <a:p>
            <a:pPr fontAlgn="ctr">
              <a:defRPr/>
            </a:pPr>
            <a:r>
              <a:rPr lang="en-US" sz="900" dirty="0" smtClean="0">
                <a:latin typeface="+mj-lt"/>
              </a:rPr>
              <a:t>25 Providers </a:t>
            </a:r>
            <a:r>
              <a:rPr lang="en-US" sz="900" dirty="0">
                <a:latin typeface="+mj-lt"/>
              </a:rPr>
              <a:t>representing </a:t>
            </a:r>
            <a:r>
              <a:rPr lang="en-US" sz="900" dirty="0" smtClean="0">
                <a:latin typeface="+mj-lt"/>
              </a:rPr>
              <a:t>32 contract lines </a:t>
            </a:r>
            <a:r>
              <a:rPr lang="en-US" sz="900" dirty="0">
                <a:latin typeface="+mj-lt"/>
              </a:rPr>
              <a:t>are Over 5% Flex </a:t>
            </a:r>
            <a:endParaRPr lang="en-US" sz="900" dirty="0" smtClean="0">
              <a:latin typeface="+mj-lt"/>
            </a:endParaRPr>
          </a:p>
          <a:p>
            <a:pPr fontAlgn="ctr">
              <a:defRPr/>
            </a:pPr>
            <a:r>
              <a:rPr lang="en-US" sz="900" dirty="0" smtClean="0">
                <a:latin typeface="+mj-lt"/>
              </a:rPr>
              <a:t>Total </a:t>
            </a:r>
            <a:r>
              <a:rPr lang="en-US" sz="900" dirty="0">
                <a:latin typeface="+mj-lt"/>
              </a:rPr>
              <a:t>awarded slots for Homeless is </a:t>
            </a:r>
            <a:r>
              <a:rPr lang="en-US" sz="900" dirty="0" smtClean="0">
                <a:latin typeface="+mj-lt"/>
              </a:rPr>
              <a:t>684 </a:t>
            </a:r>
            <a:r>
              <a:rPr lang="en-US" sz="900" dirty="0">
                <a:latin typeface="+mj-lt"/>
              </a:rPr>
              <a:t>and Teen </a:t>
            </a:r>
            <a:r>
              <a:rPr lang="en-US" sz="900" dirty="0" smtClean="0">
                <a:latin typeface="+mj-lt"/>
              </a:rPr>
              <a:t>462 </a:t>
            </a:r>
            <a:endParaRPr lang="en-US" sz="900" dirty="0">
              <a:latin typeface="+mj-lt"/>
            </a:endParaRPr>
          </a:p>
          <a:p>
            <a:pPr fontAlgn="ctr">
              <a:defRPr/>
            </a:pPr>
            <a:r>
              <a:rPr lang="en-US" sz="900" dirty="0">
                <a:latin typeface="+mj-lt"/>
              </a:rPr>
              <a:t>      -  Homeless: filled </a:t>
            </a:r>
            <a:r>
              <a:rPr lang="en-US" sz="900" dirty="0" smtClean="0">
                <a:latin typeface="+mj-lt"/>
              </a:rPr>
              <a:t>574, </a:t>
            </a:r>
            <a:r>
              <a:rPr lang="en-US" sz="900" dirty="0">
                <a:latin typeface="+mj-lt"/>
              </a:rPr>
              <a:t>open </a:t>
            </a:r>
            <a:r>
              <a:rPr lang="en-US" sz="900" dirty="0" smtClean="0">
                <a:latin typeface="+mj-lt"/>
              </a:rPr>
              <a:t>110</a:t>
            </a:r>
            <a:endParaRPr lang="en-US" sz="900" dirty="0">
              <a:latin typeface="+mj-lt"/>
            </a:endParaRPr>
          </a:p>
          <a:p>
            <a:pPr fontAlgn="ctr">
              <a:defRPr/>
            </a:pPr>
            <a:r>
              <a:rPr lang="en-US" sz="900" dirty="0" smtClean="0">
                <a:latin typeface="+mj-lt"/>
              </a:rPr>
              <a:t>      -  Teen: filled 268, open 194</a:t>
            </a:r>
            <a:endParaRPr lang="en-US" sz="9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26990505"/>
              </p:ext>
            </p:extLst>
          </p:nvPr>
        </p:nvGraphicFramePr>
        <p:xfrm>
          <a:off x="617876" y="2049125"/>
          <a:ext cx="7924124" cy="3461881"/>
        </p:xfrm>
        <a:graphic>
          <a:graphicData uri="http://schemas.openxmlformats.org/presentationml/2006/ole">
            <mc:AlternateContent xmlns:mc="http://schemas.openxmlformats.org/markup-compatibility/2006">
              <mc:Choice xmlns:v="urn:schemas-microsoft-com:vml" Requires="v">
                <p:oleObj spid="_x0000_s46245" name="Worksheet" r:id="rId4" imgW="6429434" imgH="3057480" progId="Excel.Sheet.12">
                  <p:embed/>
                </p:oleObj>
              </mc:Choice>
              <mc:Fallback>
                <p:oleObj name="Worksheet" r:id="rId4" imgW="6429434" imgH="3057480" progId="Excel.Sheet.12">
                  <p:embed/>
                  <p:pic>
                    <p:nvPicPr>
                      <p:cNvPr id="0" name=""/>
                      <p:cNvPicPr/>
                      <p:nvPr/>
                    </p:nvPicPr>
                    <p:blipFill>
                      <a:blip r:embed="rId5"/>
                      <a:stretch>
                        <a:fillRect/>
                      </a:stretch>
                    </p:blipFill>
                    <p:spPr>
                      <a:xfrm>
                        <a:off x="617876" y="2049125"/>
                        <a:ext cx="7924124" cy="3461881"/>
                      </a:xfrm>
                      <a:prstGeom prst="rect">
                        <a:avLst/>
                      </a:prstGeom>
                      <a:ln w="38100" cmpd="thinThick">
                        <a:solidFill>
                          <a:schemeClr val="tx1"/>
                        </a:solidFill>
                      </a:ln>
                    </p:spPr>
                  </p:pic>
                </p:oleObj>
              </mc:Fallback>
            </mc:AlternateContent>
          </a:graphicData>
        </a:graphic>
      </p:graphicFrame>
    </p:spTree>
    <p:extLst>
      <p:ext uri="{BB962C8B-B14F-4D97-AF65-F5344CB8AC3E}">
        <p14:creationId xmlns:p14="http://schemas.microsoft.com/office/powerpoint/2010/main" val="2446536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41DBC99-414D-4847-8734-D8F83ADFC6BE}" type="slidenum">
              <a:rPr lang="en-US" smtClean="0"/>
              <a:pPr>
                <a:defRPr/>
              </a:pPr>
              <a:t>5</a:t>
            </a:fld>
            <a:endParaRPr lang="en-US" dirty="0"/>
          </a:p>
        </p:txBody>
      </p:sp>
      <p:sp>
        <p:nvSpPr>
          <p:cNvPr id="4099" name="Title 4"/>
          <p:cNvSpPr>
            <a:spLocks noGrp="1"/>
          </p:cNvSpPr>
          <p:nvPr>
            <p:ph type="title"/>
          </p:nvPr>
        </p:nvSpPr>
        <p:spPr>
          <a:xfrm>
            <a:off x="414338" y="152400"/>
            <a:ext cx="7585075" cy="722313"/>
          </a:xfrm>
        </p:spPr>
        <p:txBody>
          <a:bodyPr/>
          <a:lstStyle/>
          <a:p>
            <a:r>
              <a:rPr lang="en-US" dirty="0" smtClean="0"/>
              <a:t>Caseload History - Contracts</a:t>
            </a:r>
            <a:endParaRPr lang="en-US" dirty="0" smtClean="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47753376"/>
              </p:ext>
            </p:extLst>
          </p:nvPr>
        </p:nvGraphicFramePr>
        <p:xfrm>
          <a:off x="312878" y="2042809"/>
          <a:ext cx="8488065" cy="2451370"/>
        </p:xfrm>
        <a:graphic>
          <a:graphicData uri="http://schemas.openxmlformats.org/presentationml/2006/ole">
            <mc:AlternateContent xmlns:mc="http://schemas.openxmlformats.org/markup-compatibility/2006">
              <mc:Choice xmlns:v="urn:schemas-microsoft-com:vml" Requires="v">
                <p:oleObj spid="_x0000_s4269" name="Worksheet" r:id="rId5" imgW="9201268" imgH="2657610" progId="Excel.Sheet.12">
                  <p:embed/>
                </p:oleObj>
              </mc:Choice>
              <mc:Fallback>
                <p:oleObj name="Worksheet" r:id="rId5" imgW="9201268" imgH="2657610" progId="Excel.Sheet.12">
                  <p:embed/>
                  <p:pic>
                    <p:nvPicPr>
                      <p:cNvPr id="0" name=""/>
                      <p:cNvPicPr/>
                      <p:nvPr/>
                    </p:nvPicPr>
                    <p:blipFill>
                      <a:blip r:embed="rId6"/>
                      <a:stretch>
                        <a:fillRect/>
                      </a:stretch>
                    </p:blipFill>
                    <p:spPr>
                      <a:xfrm>
                        <a:off x="312878" y="2042809"/>
                        <a:ext cx="8488065" cy="2451370"/>
                      </a:xfrm>
                      <a:prstGeom prst="rect">
                        <a:avLst/>
                      </a:prstGeom>
                      <a:ln w="38100" cmpd="thinThick">
                        <a:solidFill>
                          <a:schemeClr val="tx1"/>
                        </a:solidFill>
                      </a:ln>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41DBC99-414D-4847-8734-D8F83ADFC6BE}" type="slidenum">
              <a:rPr lang="en-US" smtClean="0"/>
              <a:pPr>
                <a:defRPr/>
              </a:pPr>
              <a:t>6</a:t>
            </a:fld>
            <a:endParaRPr lang="en-US" dirty="0"/>
          </a:p>
        </p:txBody>
      </p:sp>
      <p:sp>
        <p:nvSpPr>
          <p:cNvPr id="4099" name="Title 4"/>
          <p:cNvSpPr>
            <a:spLocks noGrp="1"/>
          </p:cNvSpPr>
          <p:nvPr>
            <p:ph type="title"/>
          </p:nvPr>
        </p:nvSpPr>
        <p:spPr>
          <a:xfrm>
            <a:off x="414338" y="152400"/>
            <a:ext cx="7585075" cy="722313"/>
          </a:xfrm>
        </p:spPr>
        <p:txBody>
          <a:bodyPr/>
          <a:lstStyle/>
          <a:p>
            <a:r>
              <a:rPr lang="en-US" dirty="0" smtClean="0"/>
              <a:t>Caseload History - Vouchers</a:t>
            </a:r>
            <a:endParaRPr lang="en-US"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43652448"/>
              </p:ext>
            </p:extLst>
          </p:nvPr>
        </p:nvGraphicFramePr>
        <p:xfrm>
          <a:off x="414338" y="1275776"/>
          <a:ext cx="8256856" cy="4726190"/>
        </p:xfrm>
        <a:graphic>
          <a:graphicData uri="http://schemas.openxmlformats.org/presentationml/2006/ole">
            <mc:AlternateContent xmlns:mc="http://schemas.openxmlformats.org/markup-compatibility/2006">
              <mc:Choice xmlns:v="urn:schemas-microsoft-com:vml" Requires="v">
                <p:oleObj spid="_x0000_s34987" name="Worksheet" r:id="rId5" imgW="9201268" imgH="5267430" progId="Excel.Sheet.12">
                  <p:embed/>
                </p:oleObj>
              </mc:Choice>
              <mc:Fallback>
                <p:oleObj name="Worksheet" r:id="rId5" imgW="9201268" imgH="5267430" progId="Excel.Sheet.12">
                  <p:embed/>
                  <p:pic>
                    <p:nvPicPr>
                      <p:cNvPr id="0" name=""/>
                      <p:cNvPicPr/>
                      <p:nvPr/>
                    </p:nvPicPr>
                    <p:blipFill>
                      <a:blip r:embed="rId6"/>
                      <a:stretch>
                        <a:fillRect/>
                      </a:stretch>
                    </p:blipFill>
                    <p:spPr>
                      <a:xfrm>
                        <a:off x="414338" y="1275776"/>
                        <a:ext cx="8256856" cy="4726190"/>
                      </a:xfrm>
                      <a:prstGeom prst="rect">
                        <a:avLst/>
                      </a:prstGeom>
                      <a:ln w="38100" cmpd="thinThick">
                        <a:solidFill>
                          <a:schemeClr val="tx1"/>
                        </a:solidFill>
                      </a:ln>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41DBC99-414D-4847-8734-D8F83ADFC6BE}" type="slidenum">
              <a:rPr lang="en-US" smtClean="0"/>
              <a:pPr>
                <a:defRPr/>
              </a:pPr>
              <a:t>7</a:t>
            </a:fld>
            <a:endParaRPr lang="en-US" dirty="0"/>
          </a:p>
        </p:txBody>
      </p:sp>
      <p:sp>
        <p:nvSpPr>
          <p:cNvPr id="4099" name="Title 4"/>
          <p:cNvSpPr>
            <a:spLocks noGrp="1"/>
          </p:cNvSpPr>
          <p:nvPr>
            <p:ph type="title"/>
          </p:nvPr>
        </p:nvSpPr>
        <p:spPr>
          <a:xfrm>
            <a:off x="414338" y="152400"/>
            <a:ext cx="7585075" cy="722313"/>
          </a:xfrm>
        </p:spPr>
        <p:txBody>
          <a:bodyPr/>
          <a:lstStyle/>
          <a:p>
            <a:r>
              <a:rPr lang="en-US" dirty="0" smtClean="0"/>
              <a:t>Caseload History – Contracts vs. Vouchers</a:t>
            </a:r>
            <a:endParaRPr lang="en-US"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96922835"/>
              </p:ext>
            </p:extLst>
          </p:nvPr>
        </p:nvGraphicFramePr>
        <p:xfrm>
          <a:off x="220494" y="1469991"/>
          <a:ext cx="8705958" cy="4065047"/>
        </p:xfrm>
        <a:graphic>
          <a:graphicData uri="http://schemas.openxmlformats.org/presentationml/2006/ole">
            <mc:AlternateContent xmlns:mc="http://schemas.openxmlformats.org/markup-compatibility/2006">
              <mc:Choice xmlns:v="urn:schemas-microsoft-com:vml" Requires="v">
                <p:oleObj spid="_x0000_s36013" name="Worksheet" r:id="rId5" imgW="9201268" imgH="4295700" progId="Excel.Sheet.12">
                  <p:embed/>
                </p:oleObj>
              </mc:Choice>
              <mc:Fallback>
                <p:oleObj name="Worksheet" r:id="rId5" imgW="9201268" imgH="4295700" progId="Excel.Sheet.12">
                  <p:embed/>
                  <p:pic>
                    <p:nvPicPr>
                      <p:cNvPr id="0" name=""/>
                      <p:cNvPicPr/>
                      <p:nvPr/>
                    </p:nvPicPr>
                    <p:blipFill>
                      <a:blip r:embed="rId6"/>
                      <a:stretch>
                        <a:fillRect/>
                      </a:stretch>
                    </p:blipFill>
                    <p:spPr>
                      <a:xfrm>
                        <a:off x="220494" y="1469991"/>
                        <a:ext cx="8705958" cy="4065047"/>
                      </a:xfrm>
                      <a:prstGeom prst="rect">
                        <a:avLst/>
                      </a:prstGeom>
                      <a:ln w="38100" cmpd="thinThick">
                        <a:solidFill>
                          <a:schemeClr val="tx1"/>
                        </a:solidFill>
                      </a:ln>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E892932-C985-4AE8-BC0A-6365B1BF67FA}" type="slidenum">
              <a:rPr lang="en-US" smtClean="0"/>
              <a:pPr>
                <a:defRPr/>
              </a:pPr>
              <a:t>8</a:t>
            </a:fld>
            <a:endParaRPr lang="en-US" dirty="0"/>
          </a:p>
        </p:txBody>
      </p:sp>
      <p:sp>
        <p:nvSpPr>
          <p:cNvPr id="12291" name="Title 4"/>
          <p:cNvSpPr>
            <a:spLocks noGrp="1"/>
          </p:cNvSpPr>
          <p:nvPr>
            <p:ph type="title"/>
          </p:nvPr>
        </p:nvSpPr>
        <p:spPr>
          <a:xfrm>
            <a:off x="414338" y="152400"/>
            <a:ext cx="7585075" cy="722313"/>
          </a:xfrm>
        </p:spPr>
        <p:txBody>
          <a:bodyPr/>
          <a:lstStyle/>
          <a:p>
            <a:r>
              <a:rPr lang="en-US" dirty="0" smtClean="0"/>
              <a:t>Caseload Waitlist by Age</a:t>
            </a:r>
            <a:br>
              <a:rPr lang="en-US" dirty="0" smtClean="0"/>
            </a:br>
            <a:r>
              <a:rPr lang="en-US" dirty="0" smtClean="0"/>
              <a:t>1/2017 - 2/2018</a:t>
            </a:r>
            <a:endParaRPr lang="en-US" dirty="0" smtClean="0">
              <a:solidFill>
                <a:srgbClr val="FF0000"/>
              </a:solidFill>
            </a:endParaRPr>
          </a:p>
        </p:txBody>
      </p:sp>
      <p:sp>
        <p:nvSpPr>
          <p:cNvPr id="4" name="Content Placeholder 2"/>
          <p:cNvSpPr txBox="1">
            <a:spLocks/>
          </p:cNvSpPr>
          <p:nvPr/>
        </p:nvSpPr>
        <p:spPr>
          <a:xfrm>
            <a:off x="452438" y="1033463"/>
            <a:ext cx="8255000" cy="5668962"/>
          </a:xfrm>
          <a:prstGeom prst="rect">
            <a:avLst/>
          </a:prstGeom>
          <a:noFill/>
        </p:spPr>
        <p:txBody>
          <a:bodyPr/>
          <a:lstStyle/>
          <a:p>
            <a:pPr marL="228600" indent="-228600">
              <a:spcBef>
                <a:spcPct val="100000"/>
              </a:spcBef>
              <a:buClr>
                <a:srgbClr val="0033CC"/>
              </a:buClr>
              <a:buFontTx/>
              <a:buChar char="•"/>
              <a:defRPr/>
            </a:pPr>
            <a:endParaRPr lang="en-US" sz="1250" b="0" kern="0" dirty="0">
              <a:latin typeface="+mn-lt"/>
              <a:cs typeface="+mn-cs"/>
            </a:endParaRPr>
          </a:p>
        </p:txBody>
      </p:sp>
      <p:sp>
        <p:nvSpPr>
          <p:cNvPr id="6" name="Rectangle 5"/>
          <p:cNvSpPr/>
          <p:nvPr/>
        </p:nvSpPr>
        <p:spPr>
          <a:xfrm>
            <a:off x="406400" y="6199188"/>
            <a:ext cx="8358188" cy="400050"/>
          </a:xfrm>
          <a:prstGeom prst="rect">
            <a:avLst/>
          </a:prstGeom>
          <a:solidFill>
            <a:schemeClr val="bg2">
              <a:lumMod val="20000"/>
              <a:lumOff val="80000"/>
            </a:schemeClr>
          </a:solidFill>
        </p:spPr>
        <p:txBody>
          <a:bodyPr>
            <a:spAutoFit/>
          </a:bodyPr>
          <a:lstStyle/>
          <a:p>
            <a:pPr>
              <a:defRPr/>
            </a:pPr>
            <a:r>
              <a:rPr lang="en-US" sz="1000" b="0" dirty="0">
                <a:latin typeface="+mj-lt"/>
              </a:rPr>
              <a:t>Data Report created </a:t>
            </a:r>
            <a:r>
              <a:rPr lang="en-US" sz="1000" b="0" dirty="0" smtClean="0">
                <a:latin typeface="+mj-lt"/>
              </a:rPr>
              <a:t>on February 1, 2018</a:t>
            </a:r>
            <a:endParaRPr lang="en-US" sz="1000" b="0" dirty="0">
              <a:latin typeface="+mj-lt"/>
            </a:endParaRPr>
          </a:p>
          <a:p>
            <a:pPr>
              <a:defRPr/>
            </a:pPr>
            <a:r>
              <a:rPr lang="en-US" sz="1000" b="0" dirty="0">
                <a:latin typeface="+mj-lt"/>
              </a:rPr>
              <a:t>** Excludes Unborn children, Children 13 or older, “0” zip codes and towns out of state</a:t>
            </a:r>
          </a:p>
        </p:txBody>
      </p:sp>
      <p:graphicFrame>
        <p:nvGraphicFramePr>
          <p:cNvPr id="5" name="Object 4"/>
          <p:cNvGraphicFramePr>
            <a:graphicFrameLocks noChangeAspect="1"/>
          </p:cNvGraphicFramePr>
          <p:nvPr>
            <p:extLst>
              <p:ext uri="{D42A27DB-BD31-4B8C-83A1-F6EECF244321}">
                <p14:modId xmlns:p14="http://schemas.microsoft.com/office/powerpoint/2010/main" val="1398304605"/>
              </p:ext>
            </p:extLst>
          </p:nvPr>
        </p:nvGraphicFramePr>
        <p:xfrm>
          <a:off x="476327" y="2134378"/>
          <a:ext cx="8231111" cy="1785869"/>
        </p:xfrm>
        <a:graphic>
          <a:graphicData uri="http://schemas.openxmlformats.org/presentationml/2006/ole">
            <mc:AlternateContent xmlns:mc="http://schemas.openxmlformats.org/markup-compatibility/2006">
              <mc:Choice xmlns:v="urn:schemas-microsoft-com:vml" Requires="v">
                <p:oleObj spid="_x0000_s42153" name="Worksheet" r:id="rId4" imgW="5838923" imgH="1266840" progId="Excel.Sheet.12">
                  <p:embed/>
                </p:oleObj>
              </mc:Choice>
              <mc:Fallback>
                <p:oleObj name="Worksheet" r:id="rId4" imgW="5838923" imgH="1266840" progId="Excel.Sheet.12">
                  <p:embed/>
                  <p:pic>
                    <p:nvPicPr>
                      <p:cNvPr id="0" name=""/>
                      <p:cNvPicPr/>
                      <p:nvPr/>
                    </p:nvPicPr>
                    <p:blipFill>
                      <a:blip r:embed="rId5"/>
                      <a:stretch>
                        <a:fillRect/>
                      </a:stretch>
                    </p:blipFill>
                    <p:spPr>
                      <a:xfrm>
                        <a:off x="476327" y="2134378"/>
                        <a:ext cx="8231111" cy="1785869"/>
                      </a:xfrm>
                      <a:prstGeom prst="rect">
                        <a:avLst/>
                      </a:prstGeom>
                      <a:ln w="38100" cmpd="thinThick">
                        <a:solidFill>
                          <a:schemeClr val="tx1"/>
                        </a:solidFill>
                      </a:ln>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E892932-C985-4AE8-BC0A-6365B1BF67FA}" type="slidenum">
              <a:rPr lang="en-US" smtClean="0"/>
              <a:pPr>
                <a:defRPr/>
              </a:pPr>
              <a:t>9</a:t>
            </a:fld>
            <a:endParaRPr lang="en-US" dirty="0"/>
          </a:p>
        </p:txBody>
      </p:sp>
      <p:sp>
        <p:nvSpPr>
          <p:cNvPr id="12291" name="Title 4"/>
          <p:cNvSpPr>
            <a:spLocks noGrp="1"/>
          </p:cNvSpPr>
          <p:nvPr>
            <p:ph type="title"/>
          </p:nvPr>
        </p:nvSpPr>
        <p:spPr>
          <a:xfrm>
            <a:off x="414338" y="152400"/>
            <a:ext cx="7585075" cy="722313"/>
          </a:xfrm>
        </p:spPr>
        <p:txBody>
          <a:bodyPr/>
          <a:lstStyle/>
          <a:p>
            <a:r>
              <a:rPr lang="en-US" dirty="0" smtClean="0"/>
              <a:t>Caseload Waitlist by Priority Code</a:t>
            </a:r>
            <a:br>
              <a:rPr lang="en-US" dirty="0" smtClean="0"/>
            </a:br>
            <a:r>
              <a:rPr lang="en-US" dirty="0" smtClean="0"/>
              <a:t>1/2017 – 2/2018</a:t>
            </a:r>
            <a:endParaRPr lang="en-US" dirty="0" smtClean="0">
              <a:solidFill>
                <a:srgbClr val="FF0000"/>
              </a:solidFill>
            </a:endParaRPr>
          </a:p>
        </p:txBody>
      </p:sp>
      <p:sp>
        <p:nvSpPr>
          <p:cNvPr id="6" name="Rectangle 5"/>
          <p:cNvSpPr/>
          <p:nvPr/>
        </p:nvSpPr>
        <p:spPr>
          <a:xfrm>
            <a:off x="406400" y="6199188"/>
            <a:ext cx="8358188" cy="400050"/>
          </a:xfrm>
          <a:prstGeom prst="rect">
            <a:avLst/>
          </a:prstGeom>
          <a:solidFill>
            <a:schemeClr val="bg2">
              <a:lumMod val="20000"/>
              <a:lumOff val="80000"/>
            </a:schemeClr>
          </a:solidFill>
        </p:spPr>
        <p:txBody>
          <a:bodyPr>
            <a:spAutoFit/>
          </a:bodyPr>
          <a:lstStyle/>
          <a:p>
            <a:pPr>
              <a:defRPr/>
            </a:pPr>
            <a:r>
              <a:rPr lang="en-US" sz="1000" b="0" dirty="0">
                <a:latin typeface="+mj-lt"/>
              </a:rPr>
              <a:t>Data Report created on </a:t>
            </a:r>
            <a:r>
              <a:rPr lang="en-US" sz="1000" b="0" dirty="0" smtClean="0">
                <a:latin typeface="+mj-lt"/>
              </a:rPr>
              <a:t>February 1, 2018</a:t>
            </a:r>
            <a:endParaRPr lang="en-US" sz="1000" b="0" dirty="0">
              <a:latin typeface="+mj-lt"/>
            </a:endParaRPr>
          </a:p>
          <a:p>
            <a:pPr>
              <a:defRPr/>
            </a:pPr>
            <a:r>
              <a:rPr lang="en-US" sz="1000" b="0" dirty="0">
                <a:latin typeface="+mj-lt"/>
              </a:rPr>
              <a:t>** Excludes Unborn children, Children 13 or older, “0” zip codes and towns out of state</a:t>
            </a:r>
          </a:p>
        </p:txBody>
      </p:sp>
      <p:graphicFrame>
        <p:nvGraphicFramePr>
          <p:cNvPr id="3" name="Object 2"/>
          <p:cNvGraphicFramePr>
            <a:graphicFrameLocks noChangeAspect="1"/>
          </p:cNvGraphicFramePr>
          <p:nvPr>
            <p:extLst>
              <p:ext uri="{D42A27DB-BD31-4B8C-83A1-F6EECF244321}">
                <p14:modId xmlns:p14="http://schemas.microsoft.com/office/powerpoint/2010/main" val="2552284260"/>
              </p:ext>
            </p:extLst>
          </p:nvPr>
        </p:nvGraphicFramePr>
        <p:xfrm>
          <a:off x="599569" y="1015409"/>
          <a:ext cx="7834312" cy="5062538"/>
        </p:xfrm>
        <a:graphic>
          <a:graphicData uri="http://schemas.openxmlformats.org/presentationml/2006/ole">
            <mc:AlternateContent xmlns:mc="http://schemas.openxmlformats.org/markup-compatibility/2006">
              <mc:Choice xmlns:v="urn:schemas-microsoft-com:vml" Requires="v">
                <p:oleObj spid="_x0000_s59432" name="Worksheet" r:id="rId4" imgW="7381923" imgH="5619780" progId="Excel.Sheet.12">
                  <p:embed/>
                </p:oleObj>
              </mc:Choice>
              <mc:Fallback>
                <p:oleObj name="Worksheet" r:id="rId4" imgW="7381923" imgH="5619780" progId="Excel.Sheet.12">
                  <p:embed/>
                  <p:pic>
                    <p:nvPicPr>
                      <p:cNvPr id="0" name=""/>
                      <p:cNvPicPr/>
                      <p:nvPr/>
                    </p:nvPicPr>
                    <p:blipFill>
                      <a:blip r:embed="rId5"/>
                      <a:stretch>
                        <a:fillRect/>
                      </a:stretch>
                    </p:blipFill>
                    <p:spPr>
                      <a:xfrm>
                        <a:off x="599569" y="1015409"/>
                        <a:ext cx="7834312" cy="5062538"/>
                      </a:xfrm>
                      <a:prstGeom prst="rect">
                        <a:avLst/>
                      </a:prstGeom>
                      <a:ln w="38100" cmpd="thinThick">
                        <a:solidFill>
                          <a:schemeClr val="tx1"/>
                        </a:solidFill>
                      </a:ln>
                    </p:spPr>
                  </p:pic>
                </p:oleObj>
              </mc:Fallback>
            </mc:AlternateContent>
          </a:graphicData>
        </a:graphic>
      </p:graphicFrame>
    </p:spTree>
    <p:extLst>
      <p:ext uri="{BB962C8B-B14F-4D97-AF65-F5344CB8AC3E}">
        <p14:creationId xmlns:p14="http://schemas.microsoft.com/office/powerpoint/2010/main" val="2084031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EEC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EEC Template</Template>
  <TotalTime>29101</TotalTime>
  <Words>679</Words>
  <Application>Microsoft Office PowerPoint</Application>
  <PresentationFormat>On-screen Show (4:3)</PresentationFormat>
  <Paragraphs>48</Paragraphs>
  <Slides>10</Slides>
  <Notes>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4" baseType="lpstr">
      <vt:lpstr>Arial</vt:lpstr>
      <vt:lpstr>Verdana</vt:lpstr>
      <vt:lpstr>Blank EEC Template</vt:lpstr>
      <vt:lpstr>Worksheet</vt:lpstr>
      <vt:lpstr>Caseload Review February 6, 2018</vt:lpstr>
      <vt:lpstr>FY18 Caseload Overview Summary As of December Services Billing</vt:lpstr>
      <vt:lpstr>FY18 Caseload Review</vt:lpstr>
      <vt:lpstr>FY17/18 IE Contract Slot Utilization</vt:lpstr>
      <vt:lpstr>Caseload History - Contracts</vt:lpstr>
      <vt:lpstr>Caseload History - Vouchers</vt:lpstr>
      <vt:lpstr>Caseload History – Contracts vs. Vouchers</vt:lpstr>
      <vt:lpstr>Caseload Waitlist by Age 1/2017 - 2/2018</vt:lpstr>
      <vt:lpstr>Caseload Waitlist by Priority Code 1/2017 – 2/2018</vt:lpstr>
      <vt:lpstr>FY18 Caseload Overview Summary As of August Services Billing 2017</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Date</dc:title>
  <dc:creator>Bill Concannon</dc:creator>
  <dc:description>Edited project list on slide 7 -- Proposed Bond IV Projects.</dc:description>
  <cp:lastModifiedBy>Concannon, William (EEC)</cp:lastModifiedBy>
  <cp:revision>1455</cp:revision>
  <cp:lastPrinted>2015-05-01T10:50:16Z</cp:lastPrinted>
  <dcterms:created xsi:type="dcterms:W3CDTF">2014-07-27T22:43:04Z</dcterms:created>
  <dcterms:modified xsi:type="dcterms:W3CDTF">2018-02-01T23:29:46Z</dcterms:modified>
</cp:coreProperties>
</file>