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5"/>
  </p:notesMasterIdLst>
  <p:sldIdLst>
    <p:sldId id="256" r:id="rId2"/>
    <p:sldId id="257" r:id="rId3"/>
    <p:sldId id="261" r:id="rId4"/>
    <p:sldId id="262" r:id="rId5"/>
    <p:sldId id="258" r:id="rId6"/>
    <p:sldId id="259" r:id="rId7"/>
    <p:sldId id="260" r:id="rId8"/>
    <p:sldId id="263" r:id="rId9"/>
    <p:sldId id="265" r:id="rId10"/>
    <p:sldId id="266" r:id="rId11"/>
    <p:sldId id="267" r:id="rId12"/>
    <p:sldId id="269"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E7D792-4AFA-4456-8E26-EFA5392332C9}" v="5" dt="2023-08-02T12:02:23.4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5" d="100"/>
          <a:sy n="75" d="100"/>
        </p:scale>
        <p:origin x="322" y="4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B11ED70-EB3A-4DC5-B84E-19CF80BCAB1F}"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DAB2472A-F3EF-4582-AC4D-1529A147B7C8}">
      <dgm:prSet/>
      <dgm:spPr/>
      <dgm:t>
        <a:bodyPr/>
        <a:lstStyle/>
        <a:p>
          <a:r>
            <a:rPr lang="en-US"/>
            <a:t>Expansion Projects are completed using a New Project Application</a:t>
          </a:r>
        </a:p>
      </dgm:t>
    </dgm:pt>
    <dgm:pt modelId="{3656B811-9856-416B-9302-81FE3A182CDB}" type="parTrans" cxnId="{88E08D76-5929-4651-97FF-F48BEF4BC2D3}">
      <dgm:prSet/>
      <dgm:spPr/>
      <dgm:t>
        <a:bodyPr/>
        <a:lstStyle/>
        <a:p>
          <a:endParaRPr lang="en-US"/>
        </a:p>
      </dgm:t>
    </dgm:pt>
    <dgm:pt modelId="{D1B991E2-CF1A-48C1-A976-D09839A8A773}" type="sibTrans" cxnId="{88E08D76-5929-4651-97FF-F48BEF4BC2D3}">
      <dgm:prSet/>
      <dgm:spPr/>
      <dgm:t>
        <a:bodyPr/>
        <a:lstStyle/>
        <a:p>
          <a:endParaRPr lang="en-US"/>
        </a:p>
      </dgm:t>
    </dgm:pt>
    <dgm:pt modelId="{CA31A424-C4BA-444C-AD92-49E41A45E528}">
      <dgm:prSet/>
      <dgm:spPr/>
      <dgm:t>
        <a:bodyPr/>
        <a:lstStyle/>
        <a:p>
          <a:r>
            <a:rPr lang="en-US"/>
            <a:t>Instructions are included in the New Project Application Detailed Instructions </a:t>
          </a:r>
        </a:p>
      </dgm:t>
    </dgm:pt>
    <dgm:pt modelId="{0B277C1A-88D0-422D-9B5A-2975D7D089DD}" type="parTrans" cxnId="{F727DDC6-E927-4553-9FE7-EB6AC3944FEF}">
      <dgm:prSet/>
      <dgm:spPr/>
      <dgm:t>
        <a:bodyPr/>
        <a:lstStyle/>
        <a:p>
          <a:endParaRPr lang="en-US"/>
        </a:p>
      </dgm:t>
    </dgm:pt>
    <dgm:pt modelId="{1B7E7C81-B3B0-430F-A4BC-14689B68B9EB}" type="sibTrans" cxnId="{F727DDC6-E927-4553-9FE7-EB6AC3944FEF}">
      <dgm:prSet/>
      <dgm:spPr/>
      <dgm:t>
        <a:bodyPr/>
        <a:lstStyle/>
        <a:p>
          <a:endParaRPr lang="en-US"/>
        </a:p>
      </dgm:t>
    </dgm:pt>
    <dgm:pt modelId="{3B872A0B-B679-4D2A-8AA6-643947FC8E7A}">
      <dgm:prSet/>
      <dgm:spPr/>
      <dgm:t>
        <a:bodyPr/>
        <a:lstStyle/>
        <a:p>
          <a:r>
            <a:rPr lang="en-US"/>
            <a:t>Information in this applications must cover the </a:t>
          </a:r>
          <a:r>
            <a:rPr lang="en-US" i="1"/>
            <a:t>additional services or units only</a:t>
          </a:r>
          <a:endParaRPr lang="en-US"/>
        </a:p>
      </dgm:t>
    </dgm:pt>
    <dgm:pt modelId="{3B30CA3D-EC8E-4917-AE81-30ABE1564DAA}" type="parTrans" cxnId="{821FC687-02B1-46BD-B95F-937F63B065E2}">
      <dgm:prSet/>
      <dgm:spPr/>
      <dgm:t>
        <a:bodyPr/>
        <a:lstStyle/>
        <a:p>
          <a:endParaRPr lang="en-US"/>
        </a:p>
      </dgm:t>
    </dgm:pt>
    <dgm:pt modelId="{952C1F7C-F089-4A3D-B409-44A19D1F40B0}" type="sibTrans" cxnId="{821FC687-02B1-46BD-B95F-937F63B065E2}">
      <dgm:prSet/>
      <dgm:spPr/>
      <dgm:t>
        <a:bodyPr/>
        <a:lstStyle/>
        <a:p>
          <a:endParaRPr lang="en-US"/>
        </a:p>
      </dgm:t>
    </dgm:pt>
    <dgm:pt modelId="{2E3B5464-D898-42D0-A79E-56EC52D06B33}">
      <dgm:prSet/>
      <dgm:spPr/>
      <dgm:t>
        <a:bodyPr/>
        <a:lstStyle/>
        <a:p>
          <a:r>
            <a:rPr lang="en-US"/>
            <a:t>The answers in Screen 3C Project Expansion Information, must match every other section of the application and match information in the renewal application.</a:t>
          </a:r>
        </a:p>
      </dgm:t>
    </dgm:pt>
    <dgm:pt modelId="{F0E76130-2942-4ECE-B621-BD457F81BD2C}" type="parTrans" cxnId="{17B47ABD-865F-4FE7-8567-36D2CC4119B2}">
      <dgm:prSet/>
      <dgm:spPr/>
      <dgm:t>
        <a:bodyPr/>
        <a:lstStyle/>
        <a:p>
          <a:endParaRPr lang="en-US"/>
        </a:p>
      </dgm:t>
    </dgm:pt>
    <dgm:pt modelId="{BD68A530-3DC0-40CD-B0FB-0A814CF0EAD4}" type="sibTrans" cxnId="{17B47ABD-865F-4FE7-8567-36D2CC4119B2}">
      <dgm:prSet/>
      <dgm:spPr/>
      <dgm:t>
        <a:bodyPr/>
        <a:lstStyle/>
        <a:p>
          <a:endParaRPr lang="en-US"/>
        </a:p>
      </dgm:t>
    </dgm:pt>
    <dgm:pt modelId="{F5F941F1-4F1D-4611-8722-B934A643BF40}" type="pres">
      <dgm:prSet presAssocID="{5B11ED70-EB3A-4DC5-B84E-19CF80BCAB1F}" presName="vert0" presStyleCnt="0">
        <dgm:presLayoutVars>
          <dgm:dir/>
          <dgm:animOne val="branch"/>
          <dgm:animLvl val="lvl"/>
        </dgm:presLayoutVars>
      </dgm:prSet>
      <dgm:spPr/>
    </dgm:pt>
    <dgm:pt modelId="{30425157-A783-4301-9E3E-B1BB082026B9}" type="pres">
      <dgm:prSet presAssocID="{DAB2472A-F3EF-4582-AC4D-1529A147B7C8}" presName="thickLine" presStyleLbl="alignNode1" presStyleIdx="0" presStyleCnt="4"/>
      <dgm:spPr/>
    </dgm:pt>
    <dgm:pt modelId="{363D14B5-26CD-483F-8F8D-48B5D6E970CB}" type="pres">
      <dgm:prSet presAssocID="{DAB2472A-F3EF-4582-AC4D-1529A147B7C8}" presName="horz1" presStyleCnt="0"/>
      <dgm:spPr/>
    </dgm:pt>
    <dgm:pt modelId="{F8EDFE59-8F22-4A39-B00C-3CA922935B10}" type="pres">
      <dgm:prSet presAssocID="{DAB2472A-F3EF-4582-AC4D-1529A147B7C8}" presName="tx1" presStyleLbl="revTx" presStyleIdx="0" presStyleCnt="4"/>
      <dgm:spPr/>
    </dgm:pt>
    <dgm:pt modelId="{0CAEF66A-DF6E-4E05-8973-4EF6684E25CF}" type="pres">
      <dgm:prSet presAssocID="{DAB2472A-F3EF-4582-AC4D-1529A147B7C8}" presName="vert1" presStyleCnt="0"/>
      <dgm:spPr/>
    </dgm:pt>
    <dgm:pt modelId="{6C524E87-F576-4852-8AB8-D2A378C05FC3}" type="pres">
      <dgm:prSet presAssocID="{CA31A424-C4BA-444C-AD92-49E41A45E528}" presName="thickLine" presStyleLbl="alignNode1" presStyleIdx="1" presStyleCnt="4"/>
      <dgm:spPr/>
    </dgm:pt>
    <dgm:pt modelId="{E4DF3739-1674-42B1-9754-68127E22C9E1}" type="pres">
      <dgm:prSet presAssocID="{CA31A424-C4BA-444C-AD92-49E41A45E528}" presName="horz1" presStyleCnt="0"/>
      <dgm:spPr/>
    </dgm:pt>
    <dgm:pt modelId="{6315455D-751E-4EBD-B5A3-C8F209D5594D}" type="pres">
      <dgm:prSet presAssocID="{CA31A424-C4BA-444C-AD92-49E41A45E528}" presName="tx1" presStyleLbl="revTx" presStyleIdx="1" presStyleCnt="4"/>
      <dgm:spPr/>
    </dgm:pt>
    <dgm:pt modelId="{49B08865-B53D-40ED-B228-DFFF0AFD296A}" type="pres">
      <dgm:prSet presAssocID="{CA31A424-C4BA-444C-AD92-49E41A45E528}" presName="vert1" presStyleCnt="0"/>
      <dgm:spPr/>
    </dgm:pt>
    <dgm:pt modelId="{FE35824F-51E0-4DCB-A31C-A3ECE27CC716}" type="pres">
      <dgm:prSet presAssocID="{3B872A0B-B679-4D2A-8AA6-643947FC8E7A}" presName="thickLine" presStyleLbl="alignNode1" presStyleIdx="2" presStyleCnt="4"/>
      <dgm:spPr/>
    </dgm:pt>
    <dgm:pt modelId="{38E5A093-D7BD-4BF3-BBB8-9F9DAD1FBA95}" type="pres">
      <dgm:prSet presAssocID="{3B872A0B-B679-4D2A-8AA6-643947FC8E7A}" presName="horz1" presStyleCnt="0"/>
      <dgm:spPr/>
    </dgm:pt>
    <dgm:pt modelId="{64AC9848-84B1-413D-841E-3B994E9CFE8E}" type="pres">
      <dgm:prSet presAssocID="{3B872A0B-B679-4D2A-8AA6-643947FC8E7A}" presName="tx1" presStyleLbl="revTx" presStyleIdx="2" presStyleCnt="4"/>
      <dgm:spPr/>
    </dgm:pt>
    <dgm:pt modelId="{FC179255-83BA-4DC6-B469-76C0010BCAF6}" type="pres">
      <dgm:prSet presAssocID="{3B872A0B-B679-4D2A-8AA6-643947FC8E7A}" presName="vert1" presStyleCnt="0"/>
      <dgm:spPr/>
    </dgm:pt>
    <dgm:pt modelId="{AB057CE3-D830-4785-BBBC-536C22DA2BA5}" type="pres">
      <dgm:prSet presAssocID="{2E3B5464-D898-42D0-A79E-56EC52D06B33}" presName="thickLine" presStyleLbl="alignNode1" presStyleIdx="3" presStyleCnt="4"/>
      <dgm:spPr/>
    </dgm:pt>
    <dgm:pt modelId="{0B700E8E-231C-4153-8007-82B1940FF18D}" type="pres">
      <dgm:prSet presAssocID="{2E3B5464-D898-42D0-A79E-56EC52D06B33}" presName="horz1" presStyleCnt="0"/>
      <dgm:spPr/>
    </dgm:pt>
    <dgm:pt modelId="{3A544DB3-DC27-42A8-B64A-10CA3C271E79}" type="pres">
      <dgm:prSet presAssocID="{2E3B5464-D898-42D0-A79E-56EC52D06B33}" presName="tx1" presStyleLbl="revTx" presStyleIdx="3" presStyleCnt="4"/>
      <dgm:spPr/>
    </dgm:pt>
    <dgm:pt modelId="{B4B03FC0-F11F-4A4A-8CAB-B064C0211CAA}" type="pres">
      <dgm:prSet presAssocID="{2E3B5464-D898-42D0-A79E-56EC52D06B33}" presName="vert1" presStyleCnt="0"/>
      <dgm:spPr/>
    </dgm:pt>
  </dgm:ptLst>
  <dgm:cxnLst>
    <dgm:cxn modelId="{EEED2506-9004-4C04-9721-315D60320BC8}" type="presOf" srcId="{CA31A424-C4BA-444C-AD92-49E41A45E528}" destId="{6315455D-751E-4EBD-B5A3-C8F209D5594D}" srcOrd="0" destOrd="0" presId="urn:microsoft.com/office/officeart/2008/layout/LinedList"/>
    <dgm:cxn modelId="{A6E3F93C-144D-47CA-A443-394E67D13B0E}" type="presOf" srcId="{3B872A0B-B679-4D2A-8AA6-643947FC8E7A}" destId="{64AC9848-84B1-413D-841E-3B994E9CFE8E}" srcOrd="0" destOrd="0" presId="urn:microsoft.com/office/officeart/2008/layout/LinedList"/>
    <dgm:cxn modelId="{88E08D76-5929-4651-97FF-F48BEF4BC2D3}" srcId="{5B11ED70-EB3A-4DC5-B84E-19CF80BCAB1F}" destId="{DAB2472A-F3EF-4582-AC4D-1529A147B7C8}" srcOrd="0" destOrd="0" parTransId="{3656B811-9856-416B-9302-81FE3A182CDB}" sibTransId="{D1B991E2-CF1A-48C1-A976-D09839A8A773}"/>
    <dgm:cxn modelId="{821FC687-02B1-46BD-B95F-937F63B065E2}" srcId="{5B11ED70-EB3A-4DC5-B84E-19CF80BCAB1F}" destId="{3B872A0B-B679-4D2A-8AA6-643947FC8E7A}" srcOrd="2" destOrd="0" parTransId="{3B30CA3D-EC8E-4917-AE81-30ABE1564DAA}" sibTransId="{952C1F7C-F089-4A3D-B409-44A19D1F40B0}"/>
    <dgm:cxn modelId="{8B50C88E-F1DF-437D-8798-2341214EF0D6}" type="presOf" srcId="{5B11ED70-EB3A-4DC5-B84E-19CF80BCAB1F}" destId="{F5F941F1-4F1D-4611-8722-B934A643BF40}" srcOrd="0" destOrd="0" presId="urn:microsoft.com/office/officeart/2008/layout/LinedList"/>
    <dgm:cxn modelId="{674A47A0-C010-48B5-B412-6B7DA1BAE031}" type="presOf" srcId="{2E3B5464-D898-42D0-A79E-56EC52D06B33}" destId="{3A544DB3-DC27-42A8-B64A-10CA3C271E79}" srcOrd="0" destOrd="0" presId="urn:microsoft.com/office/officeart/2008/layout/LinedList"/>
    <dgm:cxn modelId="{17B47ABD-865F-4FE7-8567-36D2CC4119B2}" srcId="{5B11ED70-EB3A-4DC5-B84E-19CF80BCAB1F}" destId="{2E3B5464-D898-42D0-A79E-56EC52D06B33}" srcOrd="3" destOrd="0" parTransId="{F0E76130-2942-4ECE-B621-BD457F81BD2C}" sibTransId="{BD68A530-3DC0-40CD-B0FB-0A814CF0EAD4}"/>
    <dgm:cxn modelId="{F727DDC6-E927-4553-9FE7-EB6AC3944FEF}" srcId="{5B11ED70-EB3A-4DC5-B84E-19CF80BCAB1F}" destId="{CA31A424-C4BA-444C-AD92-49E41A45E528}" srcOrd="1" destOrd="0" parTransId="{0B277C1A-88D0-422D-9B5A-2975D7D089DD}" sibTransId="{1B7E7C81-B3B0-430F-A4BC-14689B68B9EB}"/>
    <dgm:cxn modelId="{0721B3D5-D012-45AD-9C72-FC7422CA95F5}" type="presOf" srcId="{DAB2472A-F3EF-4582-AC4D-1529A147B7C8}" destId="{F8EDFE59-8F22-4A39-B00C-3CA922935B10}" srcOrd="0" destOrd="0" presId="urn:microsoft.com/office/officeart/2008/layout/LinedList"/>
    <dgm:cxn modelId="{DB0FEDCD-2F85-4352-AD25-D384347FBA6E}" type="presParOf" srcId="{F5F941F1-4F1D-4611-8722-B934A643BF40}" destId="{30425157-A783-4301-9E3E-B1BB082026B9}" srcOrd="0" destOrd="0" presId="urn:microsoft.com/office/officeart/2008/layout/LinedList"/>
    <dgm:cxn modelId="{802DD5AF-4AF3-4C29-A705-725AD5F86B3E}" type="presParOf" srcId="{F5F941F1-4F1D-4611-8722-B934A643BF40}" destId="{363D14B5-26CD-483F-8F8D-48B5D6E970CB}" srcOrd="1" destOrd="0" presId="urn:microsoft.com/office/officeart/2008/layout/LinedList"/>
    <dgm:cxn modelId="{5C7ED972-4E27-4FFA-B375-0F154AA00173}" type="presParOf" srcId="{363D14B5-26CD-483F-8F8D-48B5D6E970CB}" destId="{F8EDFE59-8F22-4A39-B00C-3CA922935B10}" srcOrd="0" destOrd="0" presId="urn:microsoft.com/office/officeart/2008/layout/LinedList"/>
    <dgm:cxn modelId="{6A05D488-5BB6-45FD-84CB-FB1522290082}" type="presParOf" srcId="{363D14B5-26CD-483F-8F8D-48B5D6E970CB}" destId="{0CAEF66A-DF6E-4E05-8973-4EF6684E25CF}" srcOrd="1" destOrd="0" presId="urn:microsoft.com/office/officeart/2008/layout/LinedList"/>
    <dgm:cxn modelId="{3CE82F5A-9AF5-4B53-807B-3834611B74FE}" type="presParOf" srcId="{F5F941F1-4F1D-4611-8722-B934A643BF40}" destId="{6C524E87-F576-4852-8AB8-D2A378C05FC3}" srcOrd="2" destOrd="0" presId="urn:microsoft.com/office/officeart/2008/layout/LinedList"/>
    <dgm:cxn modelId="{FC7E87AB-BF8A-4BFA-BA57-DAE3C43DD731}" type="presParOf" srcId="{F5F941F1-4F1D-4611-8722-B934A643BF40}" destId="{E4DF3739-1674-42B1-9754-68127E22C9E1}" srcOrd="3" destOrd="0" presId="urn:microsoft.com/office/officeart/2008/layout/LinedList"/>
    <dgm:cxn modelId="{24A83DD4-C0B4-479D-B7F8-1D810D78D885}" type="presParOf" srcId="{E4DF3739-1674-42B1-9754-68127E22C9E1}" destId="{6315455D-751E-4EBD-B5A3-C8F209D5594D}" srcOrd="0" destOrd="0" presId="urn:microsoft.com/office/officeart/2008/layout/LinedList"/>
    <dgm:cxn modelId="{CD45FDE6-3D2B-49C0-9BA3-68D4D2251091}" type="presParOf" srcId="{E4DF3739-1674-42B1-9754-68127E22C9E1}" destId="{49B08865-B53D-40ED-B228-DFFF0AFD296A}" srcOrd="1" destOrd="0" presId="urn:microsoft.com/office/officeart/2008/layout/LinedList"/>
    <dgm:cxn modelId="{8F24674C-B048-4C37-8D5B-89288B6D0700}" type="presParOf" srcId="{F5F941F1-4F1D-4611-8722-B934A643BF40}" destId="{FE35824F-51E0-4DCB-A31C-A3ECE27CC716}" srcOrd="4" destOrd="0" presId="urn:microsoft.com/office/officeart/2008/layout/LinedList"/>
    <dgm:cxn modelId="{FCC31E1B-6F45-4797-95F1-A4A2D4FF2BAD}" type="presParOf" srcId="{F5F941F1-4F1D-4611-8722-B934A643BF40}" destId="{38E5A093-D7BD-4BF3-BBB8-9F9DAD1FBA95}" srcOrd="5" destOrd="0" presId="urn:microsoft.com/office/officeart/2008/layout/LinedList"/>
    <dgm:cxn modelId="{CFDA4071-AF40-4FFC-9EA5-3822112FD68A}" type="presParOf" srcId="{38E5A093-D7BD-4BF3-BBB8-9F9DAD1FBA95}" destId="{64AC9848-84B1-413D-841E-3B994E9CFE8E}" srcOrd="0" destOrd="0" presId="urn:microsoft.com/office/officeart/2008/layout/LinedList"/>
    <dgm:cxn modelId="{5D5BBB01-CA23-4867-A01B-7D2A5B138AE6}" type="presParOf" srcId="{38E5A093-D7BD-4BF3-BBB8-9F9DAD1FBA95}" destId="{FC179255-83BA-4DC6-B469-76C0010BCAF6}" srcOrd="1" destOrd="0" presId="urn:microsoft.com/office/officeart/2008/layout/LinedList"/>
    <dgm:cxn modelId="{5403CD78-5D32-4637-86F1-449C7425E800}" type="presParOf" srcId="{F5F941F1-4F1D-4611-8722-B934A643BF40}" destId="{AB057CE3-D830-4785-BBBC-536C22DA2BA5}" srcOrd="6" destOrd="0" presId="urn:microsoft.com/office/officeart/2008/layout/LinedList"/>
    <dgm:cxn modelId="{58E67157-6389-4586-893A-58FA61AA57C1}" type="presParOf" srcId="{F5F941F1-4F1D-4611-8722-B934A643BF40}" destId="{0B700E8E-231C-4153-8007-82B1940FF18D}" srcOrd="7" destOrd="0" presId="urn:microsoft.com/office/officeart/2008/layout/LinedList"/>
    <dgm:cxn modelId="{7E040756-AB81-411A-966A-83DB650CC3C3}" type="presParOf" srcId="{0B700E8E-231C-4153-8007-82B1940FF18D}" destId="{3A544DB3-DC27-42A8-B64A-10CA3C271E79}" srcOrd="0" destOrd="0" presId="urn:microsoft.com/office/officeart/2008/layout/LinedList"/>
    <dgm:cxn modelId="{5F4A9290-D640-45B0-B14A-14B495DBEEDA}" type="presParOf" srcId="{0B700E8E-231C-4153-8007-82B1940FF18D}" destId="{B4B03FC0-F11F-4A4A-8CAB-B064C0211CA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425157-A783-4301-9E3E-B1BB082026B9}">
      <dsp:nvSpPr>
        <dsp:cNvPr id="0" name=""/>
        <dsp:cNvSpPr/>
      </dsp:nvSpPr>
      <dsp:spPr>
        <a:xfrm>
          <a:off x="0" y="0"/>
          <a:ext cx="681599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EDFE59-8F22-4A39-B00C-3CA922935B10}">
      <dsp:nvSpPr>
        <dsp:cNvPr id="0" name=""/>
        <dsp:cNvSpPr/>
      </dsp:nvSpPr>
      <dsp:spPr>
        <a:xfrm>
          <a:off x="0" y="0"/>
          <a:ext cx="6815992" cy="12461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Expansion Projects are completed using a New Project Application</a:t>
          </a:r>
        </a:p>
      </dsp:txBody>
      <dsp:txXfrm>
        <a:off x="0" y="0"/>
        <a:ext cx="6815992" cy="1246144"/>
      </dsp:txXfrm>
    </dsp:sp>
    <dsp:sp modelId="{6C524E87-F576-4852-8AB8-D2A378C05FC3}">
      <dsp:nvSpPr>
        <dsp:cNvPr id="0" name=""/>
        <dsp:cNvSpPr/>
      </dsp:nvSpPr>
      <dsp:spPr>
        <a:xfrm>
          <a:off x="0" y="1246144"/>
          <a:ext cx="681599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15455D-751E-4EBD-B5A3-C8F209D5594D}">
      <dsp:nvSpPr>
        <dsp:cNvPr id="0" name=""/>
        <dsp:cNvSpPr/>
      </dsp:nvSpPr>
      <dsp:spPr>
        <a:xfrm>
          <a:off x="0" y="1246144"/>
          <a:ext cx="6815992" cy="12461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Instructions are included in the New Project Application Detailed Instructions </a:t>
          </a:r>
        </a:p>
      </dsp:txBody>
      <dsp:txXfrm>
        <a:off x="0" y="1246144"/>
        <a:ext cx="6815992" cy="1246144"/>
      </dsp:txXfrm>
    </dsp:sp>
    <dsp:sp modelId="{FE35824F-51E0-4DCB-A31C-A3ECE27CC716}">
      <dsp:nvSpPr>
        <dsp:cNvPr id="0" name=""/>
        <dsp:cNvSpPr/>
      </dsp:nvSpPr>
      <dsp:spPr>
        <a:xfrm>
          <a:off x="0" y="2492288"/>
          <a:ext cx="681599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AC9848-84B1-413D-841E-3B994E9CFE8E}">
      <dsp:nvSpPr>
        <dsp:cNvPr id="0" name=""/>
        <dsp:cNvSpPr/>
      </dsp:nvSpPr>
      <dsp:spPr>
        <a:xfrm>
          <a:off x="0" y="2492288"/>
          <a:ext cx="6815992" cy="12461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Information in this applications must cover the </a:t>
          </a:r>
          <a:r>
            <a:rPr lang="en-US" sz="2300" i="1" kern="1200"/>
            <a:t>additional services or units only</a:t>
          </a:r>
          <a:endParaRPr lang="en-US" sz="2300" kern="1200"/>
        </a:p>
      </dsp:txBody>
      <dsp:txXfrm>
        <a:off x="0" y="2492288"/>
        <a:ext cx="6815992" cy="1246144"/>
      </dsp:txXfrm>
    </dsp:sp>
    <dsp:sp modelId="{AB057CE3-D830-4785-BBBC-536C22DA2BA5}">
      <dsp:nvSpPr>
        <dsp:cNvPr id="0" name=""/>
        <dsp:cNvSpPr/>
      </dsp:nvSpPr>
      <dsp:spPr>
        <a:xfrm>
          <a:off x="0" y="3738433"/>
          <a:ext cx="6815992"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A544DB3-DC27-42A8-B64A-10CA3C271E79}">
      <dsp:nvSpPr>
        <dsp:cNvPr id="0" name=""/>
        <dsp:cNvSpPr/>
      </dsp:nvSpPr>
      <dsp:spPr>
        <a:xfrm>
          <a:off x="0" y="3738433"/>
          <a:ext cx="6815992" cy="12461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The answers in Screen 3C Project Expansion Information, must match every other section of the application and match information in the renewal application.</a:t>
          </a:r>
        </a:p>
      </dsp:txBody>
      <dsp:txXfrm>
        <a:off x="0" y="3738433"/>
        <a:ext cx="6815992" cy="1246144"/>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6D28DA-4DCE-4915-9D90-6F51FB7B6D6A}" type="datetimeFigureOut">
              <a:rPr lang="en-US" smtClean="0"/>
              <a:t>8/11/2023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72D97A-E9D5-44B1-B86A-15971168F807}" type="slidenum">
              <a:rPr lang="en-US" smtClean="0"/>
              <a:t>‹#›</a:t>
            </a:fld>
            <a:endParaRPr lang="en-US"/>
          </a:p>
        </p:txBody>
      </p:sp>
    </p:spTree>
    <p:extLst>
      <p:ext uri="{BB962C8B-B14F-4D97-AF65-F5344CB8AC3E}">
        <p14:creationId xmlns:p14="http://schemas.microsoft.com/office/powerpoint/2010/main" val="123549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3D2B314C-8C48-40AA-B008-032D5098F9E2}" type="datetime1">
              <a:rPr lang="en-US" smtClean="0"/>
              <a:t>8/11/2023</a:t>
            </a:fld>
            <a:endParaRPr lang="en-US" dirty="0"/>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95796B0-9D3C-4605-A1C1-57409294FD5C}" type="datetime1">
              <a:rPr lang="en-US" smtClean="0"/>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83987D-AE16-45F6-A2B8-AEB080005B63}" type="datetime1">
              <a:rPr lang="en-US" smtClean="0"/>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F275223-2D0C-4353-846C-FF09F8FDE301}" type="datetime1">
              <a:rPr lang="en-US" smtClean="0"/>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DDA83E-0B3C-4DE3-A88E-C523430D0830}" type="datetime1">
              <a:rPr lang="en-US" smtClean="0"/>
              <a:t>8/11/2023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1F292F-773A-41B6-A28B-092EFF476960}" type="datetime1">
              <a:rPr lang="en-US" smtClean="0"/>
              <a:t>8/11/2023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C5D3D85-903C-4273-A5AA-03ABF24C40E8}" type="datetime1">
              <a:rPr lang="en-US" smtClean="0"/>
              <a:t>8/11/2023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2B3AEEC-2386-4584-8F84-BEA7E9FF8E03}" type="datetime1">
              <a:rPr lang="en-US" smtClean="0"/>
              <a:t>8/11/2023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B99E47-7738-4335-88E7-3FFF2BE944A3}" type="datetime1">
              <a:rPr lang="en-US" smtClean="0"/>
              <a:t>8/11/2023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D00BAFD6-EE58-44BF-99E9-B8E20B459DD7}" type="datetime1">
              <a:rPr lang="en-US" smtClean="0"/>
              <a:t>8/11/2023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AC08DBD2-B1BA-4B4B-9883-1405A81D0867}" type="datetime1">
              <a:rPr lang="en-US" smtClean="0"/>
              <a:t>8/11/2023</a:t>
            </a:fld>
            <a:endParaRPr lang="en-US" dirty="0"/>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dirty="0"/>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89814247-1BB9-4853-AC8F-3025D14C80FF}" type="datetime1">
              <a:rPr lang="en-US" smtClean="0"/>
              <a:t>8/11/2023</a:t>
            </a:fld>
            <a:endParaRPr lang="en-US" dirty="0"/>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dirty="0"/>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hud.gov/program_offices/comm_planning/coc/competitio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192CF-1A89-3C12-93EF-18E233A982CE}"/>
              </a:ext>
            </a:extLst>
          </p:cNvPr>
          <p:cNvSpPr>
            <a:spLocks noGrp="1"/>
          </p:cNvSpPr>
          <p:nvPr>
            <p:ph type="ctrTitle"/>
          </p:nvPr>
        </p:nvSpPr>
        <p:spPr/>
        <p:txBody>
          <a:bodyPr/>
          <a:lstStyle/>
          <a:p>
            <a:r>
              <a:rPr lang="en-US" dirty="0"/>
              <a:t>FY23 NOFO</a:t>
            </a:r>
          </a:p>
        </p:txBody>
      </p:sp>
      <p:sp>
        <p:nvSpPr>
          <p:cNvPr id="3" name="Subtitle 2">
            <a:extLst>
              <a:ext uri="{FF2B5EF4-FFF2-40B4-BE49-F238E27FC236}">
                <a16:creationId xmlns:a16="http://schemas.microsoft.com/office/drawing/2014/main" id="{ADAD5D09-E318-2BA6-D629-63EC54ECF738}"/>
              </a:ext>
            </a:extLst>
          </p:cNvPr>
          <p:cNvSpPr>
            <a:spLocks noGrp="1"/>
          </p:cNvSpPr>
          <p:nvPr>
            <p:ph type="subTitle" idx="1"/>
          </p:nvPr>
        </p:nvSpPr>
        <p:spPr/>
        <p:txBody>
          <a:bodyPr/>
          <a:lstStyle/>
          <a:p>
            <a:r>
              <a:rPr lang="en-US" dirty="0"/>
              <a:t>Renewal and Expansion Applications</a:t>
            </a:r>
          </a:p>
          <a:p>
            <a:r>
              <a:rPr lang="en-US" dirty="0"/>
              <a:t>August 02, 2023</a:t>
            </a:r>
          </a:p>
        </p:txBody>
      </p:sp>
    </p:spTree>
    <p:extLst>
      <p:ext uri="{BB962C8B-B14F-4D97-AF65-F5344CB8AC3E}">
        <p14:creationId xmlns:p14="http://schemas.microsoft.com/office/powerpoint/2010/main" val="36947180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87AB319-64C0-4E2D-B1CD-0A970301B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EDAFA9A5-03CC-4F94-B964-70682CDB0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F28084-BF78-1035-3FA3-A21C68591CCD}"/>
              </a:ext>
            </a:extLst>
          </p:cNvPr>
          <p:cNvSpPr>
            <a:spLocks noGrp="1"/>
          </p:cNvSpPr>
          <p:nvPr>
            <p:ph type="title"/>
          </p:nvPr>
        </p:nvSpPr>
        <p:spPr>
          <a:xfrm>
            <a:off x="603504" y="770467"/>
            <a:ext cx="3467051" cy="3352800"/>
          </a:xfrm>
        </p:spPr>
        <p:txBody>
          <a:bodyPr vert="horz" lIns="91440" tIns="45720" rIns="91440" bIns="45720" rtlCol="0" anchor="b">
            <a:normAutofit/>
          </a:bodyPr>
          <a:lstStyle/>
          <a:p>
            <a:pPr>
              <a:lnSpc>
                <a:spcPct val="80000"/>
              </a:lnSpc>
            </a:pPr>
            <a:r>
              <a:rPr lang="en-US" sz="4200" dirty="0"/>
              <a:t>Questions that need special attention  </a:t>
            </a:r>
          </a:p>
        </p:txBody>
      </p:sp>
      <p:sp>
        <p:nvSpPr>
          <p:cNvPr id="14" name="Rectangle 13">
            <a:extLst>
              <a:ext uri="{FF2B5EF4-FFF2-40B4-BE49-F238E27FC236}">
                <a16:creationId xmlns:a16="http://schemas.microsoft.com/office/drawing/2014/main" id="{73B36B60-731F-409B-A240-BBF521AB74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DDBB3BE5-1272-92AD-FBC4-9BBE7762A79F}"/>
              </a:ext>
            </a:extLst>
          </p:cNvPr>
          <p:cNvSpPr>
            <a:spLocks noGrp="1"/>
          </p:cNvSpPr>
          <p:nvPr>
            <p:ph idx="1"/>
          </p:nvPr>
        </p:nvSpPr>
        <p:spPr>
          <a:xfrm>
            <a:off x="5492496" y="958553"/>
            <a:ext cx="6096000" cy="4572000"/>
          </a:xfrm>
        </p:spPr>
        <p:txBody>
          <a:bodyPr>
            <a:normAutofit fontScale="70000" lnSpcReduction="20000"/>
          </a:bodyPr>
          <a:lstStyle/>
          <a:p>
            <a:pPr marL="0" indent="0">
              <a:buNone/>
            </a:pPr>
            <a:endParaRPr lang="en-US" dirty="0"/>
          </a:p>
          <a:p>
            <a:pPr marL="0" indent="0">
              <a:buNone/>
            </a:pPr>
            <a:r>
              <a:rPr lang="en-US" dirty="0"/>
              <a:t> </a:t>
            </a:r>
          </a:p>
          <a:p>
            <a:pPr marL="4572" lvl="1" indent="0">
              <a:buNone/>
            </a:pPr>
            <a:r>
              <a:rPr lang="en-US" dirty="0"/>
              <a:t>	Confirm the unit sizes and FMR</a:t>
            </a:r>
          </a:p>
          <a:p>
            <a:pPr marL="4572" lvl="1" indent="0">
              <a:buNone/>
            </a:pPr>
            <a:r>
              <a:rPr lang="en-US" dirty="0"/>
              <a:t>	</a:t>
            </a:r>
          </a:p>
          <a:p>
            <a:pPr marL="4572" lvl="1" indent="0">
              <a:buNone/>
            </a:pPr>
            <a:r>
              <a:rPr lang="en-US" dirty="0"/>
              <a:t>	The units must correlate to 5A</a:t>
            </a:r>
          </a:p>
          <a:p>
            <a:pPr marL="4572" lvl="1" indent="0">
              <a:buNone/>
            </a:pPr>
            <a:endParaRPr lang="en-US" dirty="0"/>
          </a:p>
          <a:p>
            <a:pPr marL="4572" lvl="1" indent="0">
              <a:buNone/>
            </a:pPr>
            <a:endParaRPr lang="en-US" dirty="0"/>
          </a:p>
          <a:p>
            <a:pPr marL="4572" lvl="1" indent="0">
              <a:buNone/>
            </a:pPr>
            <a:r>
              <a:rPr lang="en-US" dirty="0"/>
              <a:t> </a:t>
            </a:r>
          </a:p>
          <a:p>
            <a:pPr marL="4572" lvl="1" indent="0">
              <a:buNone/>
            </a:pPr>
            <a:r>
              <a:rPr lang="en-US" dirty="0"/>
              <a:t>	Confirm the unit sizes and FMR</a:t>
            </a:r>
          </a:p>
          <a:p>
            <a:pPr marL="4572" lvl="1" indent="0">
              <a:buNone/>
            </a:pPr>
            <a:r>
              <a:rPr lang="en-US" dirty="0"/>
              <a:t>	</a:t>
            </a:r>
          </a:p>
          <a:p>
            <a:pPr marL="4572" lvl="1" indent="0">
              <a:buNone/>
            </a:pPr>
            <a:r>
              <a:rPr lang="en-US" dirty="0"/>
              <a:t>	The units must correlate to 5A</a:t>
            </a:r>
          </a:p>
          <a:p>
            <a:pPr marL="4572" lvl="1" indent="0">
              <a:buNone/>
            </a:pPr>
            <a:r>
              <a:rPr lang="en-US" dirty="0"/>
              <a:t>	</a:t>
            </a:r>
          </a:p>
          <a:p>
            <a:pPr marL="4572" lvl="1" indent="0">
              <a:buNone/>
            </a:pPr>
            <a:r>
              <a:rPr lang="en-US" dirty="0"/>
              <a:t>	Ensure the correct type of rental assistance is 	listed – PRA, SRA, or TRA</a:t>
            </a:r>
          </a:p>
          <a:p>
            <a:pPr marL="4572" lvl="1" indent="0">
              <a:buNone/>
            </a:pPr>
            <a:r>
              <a:rPr lang="en-US" dirty="0"/>
              <a:t>	</a:t>
            </a:r>
          </a:p>
          <a:p>
            <a:pPr marL="4572" lvl="1" indent="0">
              <a:buNone/>
            </a:pPr>
            <a:r>
              <a:rPr lang="en-US" dirty="0"/>
              <a:t>	</a:t>
            </a:r>
          </a:p>
        </p:txBody>
      </p:sp>
      <p:sp>
        <p:nvSpPr>
          <p:cNvPr id="7" name="Rectangle: Rounded Corners 6">
            <a:extLst>
              <a:ext uri="{FF2B5EF4-FFF2-40B4-BE49-F238E27FC236}">
                <a16:creationId xmlns:a16="http://schemas.microsoft.com/office/drawing/2014/main" id="{234045F1-924A-1445-29E6-47C5DAA95E41}"/>
              </a:ext>
            </a:extLst>
          </p:cNvPr>
          <p:cNvSpPr/>
          <p:nvPr/>
        </p:nvSpPr>
        <p:spPr>
          <a:xfrm>
            <a:off x="5686618" y="1105256"/>
            <a:ext cx="3546504" cy="4443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a:p>
            <a:pPr algn="ctr"/>
            <a:r>
              <a:rPr lang="en-US" dirty="0"/>
              <a:t>6B Leased Units Budget</a:t>
            </a:r>
          </a:p>
          <a:p>
            <a:pPr algn="ctr"/>
            <a:endParaRPr lang="en-US" dirty="0"/>
          </a:p>
        </p:txBody>
      </p:sp>
      <p:sp>
        <p:nvSpPr>
          <p:cNvPr id="8" name="Rectangle: Rounded Corners 7">
            <a:extLst>
              <a:ext uri="{FF2B5EF4-FFF2-40B4-BE49-F238E27FC236}">
                <a16:creationId xmlns:a16="http://schemas.microsoft.com/office/drawing/2014/main" id="{930ABA65-30C3-76F0-B860-C431E8A81578}"/>
              </a:ext>
            </a:extLst>
          </p:cNvPr>
          <p:cNvSpPr/>
          <p:nvPr/>
        </p:nvSpPr>
        <p:spPr>
          <a:xfrm>
            <a:off x="5646738" y="2649196"/>
            <a:ext cx="3392680" cy="4443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6C Rental Assistance Budget</a:t>
            </a:r>
          </a:p>
        </p:txBody>
      </p:sp>
    </p:spTree>
    <p:extLst>
      <p:ext uri="{BB962C8B-B14F-4D97-AF65-F5344CB8AC3E}">
        <p14:creationId xmlns:p14="http://schemas.microsoft.com/office/powerpoint/2010/main" val="30472245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B7B032-0CCF-8FCE-19D8-D4F5DCC42BAF}"/>
              </a:ext>
            </a:extLst>
          </p:cNvPr>
          <p:cNvSpPr>
            <a:spLocks noGrp="1"/>
          </p:cNvSpPr>
          <p:nvPr>
            <p:ph idx="1"/>
          </p:nvPr>
        </p:nvSpPr>
        <p:spPr>
          <a:xfrm>
            <a:off x="676656" y="803250"/>
            <a:ext cx="10753725" cy="3353300"/>
          </a:xfrm>
        </p:spPr>
        <p:txBody>
          <a:bodyPr>
            <a:normAutofit fontScale="92500" lnSpcReduction="20000"/>
          </a:bodyPr>
          <a:lstStyle/>
          <a:p>
            <a:r>
              <a:rPr lang="en-US" dirty="0"/>
              <a:t>We will be funding :</a:t>
            </a:r>
          </a:p>
          <a:p>
            <a:endParaRPr lang="en-US" dirty="0"/>
          </a:p>
          <a:p>
            <a:r>
              <a:rPr lang="en-US" dirty="0"/>
              <a:t>$2,384,263 in 3 expansions through CoC Bonus and Reallocations</a:t>
            </a:r>
          </a:p>
          <a:p>
            <a:pPr lvl="1"/>
            <a:r>
              <a:rPr lang="en-US" dirty="0"/>
              <a:t>Welcome Home I Expansion</a:t>
            </a:r>
          </a:p>
          <a:p>
            <a:pPr lvl="1"/>
            <a:r>
              <a:rPr lang="en-US" dirty="0"/>
              <a:t>Mystic Valley</a:t>
            </a:r>
          </a:p>
          <a:p>
            <a:pPr lvl="1"/>
            <a:r>
              <a:rPr lang="en-US" dirty="0"/>
              <a:t>Disabled Families</a:t>
            </a:r>
          </a:p>
          <a:p>
            <a:endParaRPr lang="en-US" dirty="0"/>
          </a:p>
          <a:p>
            <a:r>
              <a:rPr lang="en-US" dirty="0"/>
              <a:t>Approximately $424,812 for two DV Bonus projects</a:t>
            </a:r>
          </a:p>
          <a:p>
            <a:pPr lvl="1"/>
            <a:r>
              <a:rPr lang="en-US" dirty="0"/>
              <a:t>RESPOND DV Bonus PH-RRH Expansion</a:t>
            </a:r>
          </a:p>
          <a:p>
            <a:pPr lvl="1"/>
            <a:r>
              <a:rPr lang="en-US" dirty="0"/>
              <a:t>DV CE</a:t>
            </a:r>
          </a:p>
          <a:p>
            <a:endParaRPr lang="en-US" dirty="0"/>
          </a:p>
          <a:p>
            <a:endParaRPr lang="en-US" dirty="0"/>
          </a:p>
          <a:p>
            <a:pPr lvl="1"/>
            <a:endParaRPr lang="en-US" dirty="0"/>
          </a:p>
        </p:txBody>
      </p:sp>
      <p:sp>
        <p:nvSpPr>
          <p:cNvPr id="8" name="Rectangle 7">
            <a:extLst>
              <a:ext uri="{FF2B5EF4-FFF2-40B4-BE49-F238E27FC236}">
                <a16:creationId xmlns:a16="http://schemas.microsoft.com/office/drawing/2014/main" id="{788D80A3-503A-400A-9D7F-99EC3CE065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0"/>
            <a:ext cx="12192000" cy="2286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0EA18A-47D0-1903-4CA8-D7091F014151}"/>
              </a:ext>
            </a:extLst>
          </p:cNvPr>
          <p:cNvSpPr>
            <a:spLocks noGrp="1"/>
          </p:cNvSpPr>
          <p:nvPr>
            <p:ph type="title"/>
          </p:nvPr>
        </p:nvSpPr>
        <p:spPr>
          <a:xfrm>
            <a:off x="657224" y="4772508"/>
            <a:ext cx="10772775" cy="1658198"/>
          </a:xfrm>
        </p:spPr>
        <p:txBody>
          <a:bodyPr>
            <a:normAutofit/>
          </a:bodyPr>
          <a:lstStyle/>
          <a:p>
            <a:r>
              <a:rPr lang="en-US" sz="4400" dirty="0">
                <a:solidFill>
                  <a:srgbClr val="FFFFFF"/>
                </a:solidFill>
              </a:rPr>
              <a:t>Expansions	</a:t>
            </a:r>
          </a:p>
        </p:txBody>
      </p:sp>
    </p:spTree>
    <p:extLst>
      <p:ext uri="{BB962C8B-B14F-4D97-AF65-F5344CB8AC3E}">
        <p14:creationId xmlns:p14="http://schemas.microsoft.com/office/powerpoint/2010/main" val="7709401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586095E-6B76-2783-A9DF-A6534AC216C9}"/>
              </a:ext>
            </a:extLst>
          </p:cNvPr>
          <p:cNvSpPr>
            <a:spLocks noGrp="1"/>
          </p:cNvSpPr>
          <p:nvPr>
            <p:ph type="title"/>
          </p:nvPr>
        </p:nvSpPr>
        <p:spPr>
          <a:xfrm>
            <a:off x="657224" y="936711"/>
            <a:ext cx="2988265" cy="4984578"/>
          </a:xfrm>
        </p:spPr>
        <p:txBody>
          <a:bodyPr>
            <a:normAutofit/>
          </a:bodyPr>
          <a:lstStyle/>
          <a:p>
            <a:r>
              <a:rPr lang="en-US" sz="4400" dirty="0">
                <a:solidFill>
                  <a:srgbClr val="FFFFFF"/>
                </a:solidFill>
              </a:rPr>
              <a:t>Expansion Project Instructions</a:t>
            </a:r>
            <a:br>
              <a:rPr lang="en-US" sz="4400" dirty="0">
                <a:solidFill>
                  <a:srgbClr val="FFFFFF"/>
                </a:solidFill>
              </a:rPr>
            </a:br>
            <a:endParaRPr lang="en-US" sz="4400" dirty="0">
              <a:solidFill>
                <a:srgbClr val="FFFFFF"/>
              </a:solidFill>
            </a:endParaRPr>
          </a:p>
        </p:txBody>
      </p:sp>
      <p:graphicFrame>
        <p:nvGraphicFramePr>
          <p:cNvPr id="11" name="Content Placeholder 2">
            <a:extLst>
              <a:ext uri="{FF2B5EF4-FFF2-40B4-BE49-F238E27FC236}">
                <a16:creationId xmlns:a16="http://schemas.microsoft.com/office/drawing/2014/main" id="{DB11D5C7-3EC0-969B-2A2B-B53C8DC3075A}"/>
              </a:ext>
            </a:extLst>
          </p:cNvPr>
          <p:cNvGraphicFramePr>
            <a:graphicFrameLocks noGrp="1"/>
          </p:cNvGraphicFramePr>
          <p:nvPr>
            <p:ph idx="1"/>
          </p:nvPr>
        </p:nvGraphicFramePr>
        <p:xfrm>
          <a:off x="4614389" y="936711"/>
          <a:ext cx="6815992" cy="49845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50257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8" y="643467"/>
            <a:ext cx="4010828" cy="5571066"/>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4" y="809244"/>
            <a:ext cx="3685032" cy="5239512"/>
          </a:xfrm>
          <a:prstGeom prst="rect">
            <a:avLst/>
          </a:prstGeom>
          <a:noFill/>
          <a:ln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FC2394-AF28-1341-4D98-2EB65C53E824}"/>
              </a:ext>
            </a:extLst>
          </p:cNvPr>
          <p:cNvSpPr>
            <a:spLocks noGrp="1"/>
          </p:cNvSpPr>
          <p:nvPr>
            <p:ph type="title"/>
          </p:nvPr>
        </p:nvSpPr>
        <p:spPr>
          <a:xfrm>
            <a:off x="961292" y="1031634"/>
            <a:ext cx="3368431" cy="4844777"/>
          </a:xfrm>
        </p:spPr>
        <p:txBody>
          <a:bodyPr>
            <a:normAutofit/>
          </a:bodyPr>
          <a:lstStyle/>
          <a:p>
            <a:r>
              <a:rPr lang="en-US">
                <a:solidFill>
                  <a:srgbClr val="FFFFFF"/>
                </a:solidFill>
              </a:rPr>
              <a:t>Ranking</a:t>
            </a:r>
          </a:p>
        </p:txBody>
      </p:sp>
      <p:sp>
        <p:nvSpPr>
          <p:cNvPr id="3" name="Content Placeholder 2">
            <a:extLst>
              <a:ext uri="{FF2B5EF4-FFF2-40B4-BE49-F238E27FC236}">
                <a16:creationId xmlns:a16="http://schemas.microsoft.com/office/drawing/2014/main" id="{718B4B16-E327-9513-98FC-14076C65D6D2}"/>
              </a:ext>
            </a:extLst>
          </p:cNvPr>
          <p:cNvSpPr>
            <a:spLocks noGrp="1"/>
          </p:cNvSpPr>
          <p:nvPr>
            <p:ph idx="1"/>
          </p:nvPr>
        </p:nvSpPr>
        <p:spPr>
          <a:xfrm>
            <a:off x="4949687" y="1031634"/>
            <a:ext cx="6480694" cy="4746232"/>
          </a:xfrm>
        </p:spPr>
        <p:txBody>
          <a:bodyPr anchor="ctr">
            <a:normAutofit/>
          </a:bodyPr>
          <a:lstStyle/>
          <a:p>
            <a:r>
              <a:rPr lang="en-US" dirty="0"/>
              <a:t>Tier 1 is 93% of ARD </a:t>
            </a:r>
          </a:p>
          <a:p>
            <a:r>
              <a:rPr lang="en-US" dirty="0"/>
              <a:t>ARD $26,727,399 x .93=</a:t>
            </a:r>
            <a:r>
              <a:rPr lang="en-US" i="1" dirty="0">
                <a:solidFill>
                  <a:schemeClr val="accent1">
                    <a:lumMod val="75000"/>
                  </a:schemeClr>
                </a:solidFill>
              </a:rPr>
              <a:t>$24,856,481</a:t>
            </a:r>
          </a:p>
          <a:p>
            <a:endParaRPr lang="en-US" dirty="0"/>
          </a:p>
          <a:p>
            <a:r>
              <a:rPr lang="en-US" dirty="0"/>
              <a:t>Tier 2 is –</a:t>
            </a:r>
          </a:p>
          <a:p>
            <a:r>
              <a:rPr lang="en-US" dirty="0"/>
              <a:t>the remaining ARD </a:t>
            </a:r>
            <a:r>
              <a:rPr lang="en-US" dirty="0" err="1"/>
              <a:t>amount+CoC</a:t>
            </a:r>
            <a:r>
              <a:rPr lang="en-US" dirty="0"/>
              <a:t> </a:t>
            </a:r>
            <a:r>
              <a:rPr lang="en-US" dirty="0" err="1"/>
              <a:t>Bonus+DV</a:t>
            </a:r>
            <a:r>
              <a:rPr lang="en-US" dirty="0"/>
              <a:t> Bonus</a:t>
            </a:r>
          </a:p>
          <a:p>
            <a:r>
              <a:rPr lang="en-US" dirty="0"/>
              <a:t>Remaining ARD	$1,870,918</a:t>
            </a:r>
          </a:p>
          <a:p>
            <a:r>
              <a:rPr lang="en-US" dirty="0"/>
              <a:t>CoC Bonus		$1,870,918</a:t>
            </a:r>
          </a:p>
          <a:p>
            <a:r>
              <a:rPr lang="en-US" dirty="0"/>
              <a:t>DV Bonus		</a:t>
            </a:r>
            <a:r>
              <a:rPr lang="en-US" u="sng" dirty="0"/>
              <a:t>$1,915, 980</a:t>
            </a:r>
          </a:p>
          <a:p>
            <a:pPr lvl="8"/>
            <a:r>
              <a:rPr lang="en-US" dirty="0"/>
              <a:t> 	</a:t>
            </a:r>
            <a:r>
              <a:rPr lang="en-US" sz="2400" i="1" dirty="0">
                <a:solidFill>
                  <a:schemeClr val="accent1">
                    <a:lumMod val="75000"/>
                  </a:schemeClr>
                </a:solidFill>
              </a:rPr>
              <a:t>$5,657,815</a:t>
            </a:r>
          </a:p>
        </p:txBody>
      </p:sp>
    </p:spTree>
    <p:extLst>
      <p:ext uri="{BB962C8B-B14F-4D97-AF65-F5344CB8AC3E}">
        <p14:creationId xmlns:p14="http://schemas.microsoft.com/office/powerpoint/2010/main" val="2455594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888FA52F-675E-4661-BA16-455C93943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54CD4F4-565C-416C-B76E-E9FC4E3F92CF}"/>
              </a:ext>
            </a:extLst>
          </p:cNvPr>
          <p:cNvSpPr>
            <a:spLocks noGrp="1"/>
          </p:cNvSpPr>
          <p:nvPr>
            <p:ph type="title"/>
          </p:nvPr>
        </p:nvSpPr>
        <p:spPr>
          <a:xfrm>
            <a:off x="1362456" y="896684"/>
            <a:ext cx="2979252" cy="4979728"/>
          </a:xfrm>
        </p:spPr>
        <p:txBody>
          <a:bodyPr anchor="ctr">
            <a:normAutofit/>
          </a:bodyPr>
          <a:lstStyle/>
          <a:p>
            <a:pPr algn="r"/>
            <a:r>
              <a:rPr lang="en-US" sz="4000" dirty="0"/>
              <a:t>Agenda</a:t>
            </a:r>
          </a:p>
        </p:txBody>
      </p:sp>
      <p:cxnSp>
        <p:nvCxnSpPr>
          <p:cNvPr id="17" name="Straight Connector 16">
            <a:extLst>
              <a:ext uri="{FF2B5EF4-FFF2-40B4-BE49-F238E27FC236}">
                <a16:creationId xmlns:a16="http://schemas.microsoft.com/office/drawing/2014/main" id="{07BC4E14-913C-46C0-ABF7-BDDAEC08A3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440" y="2071116"/>
            <a:ext cx="0" cy="2715768"/>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9B96CA3-55C0-1C4B-4E46-31D5DF83B615}"/>
              </a:ext>
            </a:extLst>
          </p:cNvPr>
          <p:cNvSpPr>
            <a:spLocks noGrp="1"/>
          </p:cNvSpPr>
          <p:nvPr>
            <p:ph idx="1"/>
          </p:nvPr>
        </p:nvSpPr>
        <p:spPr>
          <a:xfrm>
            <a:off x="4985172" y="896684"/>
            <a:ext cx="5484707" cy="5064633"/>
          </a:xfrm>
        </p:spPr>
        <p:txBody>
          <a:bodyPr anchor="ctr">
            <a:normAutofit/>
          </a:bodyPr>
          <a:lstStyle/>
          <a:p>
            <a:pPr marL="0" indent="0">
              <a:lnSpc>
                <a:spcPct val="150000"/>
              </a:lnSpc>
              <a:buNone/>
            </a:pPr>
            <a:endParaRPr lang="en-US" sz="1800" dirty="0"/>
          </a:p>
          <a:p>
            <a:pPr marL="0" indent="0">
              <a:lnSpc>
                <a:spcPct val="150000"/>
              </a:lnSpc>
              <a:buNone/>
            </a:pPr>
            <a:r>
              <a:rPr lang="en-US" sz="1800" dirty="0"/>
              <a:t>Acronyms</a:t>
            </a:r>
          </a:p>
          <a:p>
            <a:pPr marL="0" indent="0">
              <a:lnSpc>
                <a:spcPct val="150000"/>
              </a:lnSpc>
              <a:buNone/>
            </a:pPr>
            <a:r>
              <a:rPr lang="en-US" sz="1800" dirty="0"/>
              <a:t>Process – Dates, Availability of Applications, Review</a:t>
            </a:r>
          </a:p>
          <a:p>
            <a:pPr marL="0" indent="0">
              <a:lnSpc>
                <a:spcPct val="150000"/>
              </a:lnSpc>
              <a:buNone/>
            </a:pPr>
            <a:r>
              <a:rPr lang="en-US" sz="1800" dirty="0"/>
              <a:t>Review Approach</a:t>
            </a:r>
          </a:p>
          <a:p>
            <a:pPr marL="0" indent="0">
              <a:lnSpc>
                <a:spcPct val="150000"/>
              </a:lnSpc>
              <a:buNone/>
            </a:pPr>
            <a:r>
              <a:rPr lang="en-US" sz="1800" dirty="0"/>
              <a:t>Questions That Require Special Attention</a:t>
            </a:r>
          </a:p>
          <a:p>
            <a:pPr marL="0" indent="0">
              <a:lnSpc>
                <a:spcPct val="150000"/>
              </a:lnSpc>
              <a:buNone/>
            </a:pPr>
            <a:r>
              <a:rPr lang="en-US" sz="1800" dirty="0"/>
              <a:t>Expansions</a:t>
            </a:r>
          </a:p>
          <a:p>
            <a:pPr marL="0" indent="0">
              <a:lnSpc>
                <a:spcPct val="150000"/>
              </a:lnSpc>
              <a:buNone/>
            </a:pPr>
            <a:r>
              <a:rPr lang="en-US" sz="1800" dirty="0"/>
              <a:t>Ranking</a:t>
            </a:r>
          </a:p>
          <a:p>
            <a:pPr marL="4572" lvl="1" indent="0">
              <a:buNone/>
            </a:pPr>
            <a:endParaRPr lang="en-US" sz="1800" dirty="0"/>
          </a:p>
          <a:p>
            <a:pPr marL="4572" lvl="1" indent="0">
              <a:buNone/>
            </a:pPr>
            <a:r>
              <a:rPr lang="en-US" sz="1800" dirty="0"/>
              <a:t> </a:t>
            </a:r>
          </a:p>
          <a:p>
            <a:endParaRPr lang="en-US" sz="1800" dirty="0"/>
          </a:p>
        </p:txBody>
      </p:sp>
    </p:spTree>
    <p:extLst>
      <p:ext uri="{BB962C8B-B14F-4D97-AF65-F5344CB8AC3E}">
        <p14:creationId xmlns:p14="http://schemas.microsoft.com/office/powerpoint/2010/main" val="8168036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88FA52F-675E-4661-BA16-455C93943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78A677-70D5-8F06-7655-8ED4C85269B3}"/>
              </a:ext>
            </a:extLst>
          </p:cNvPr>
          <p:cNvSpPr>
            <a:spLocks noGrp="1"/>
          </p:cNvSpPr>
          <p:nvPr>
            <p:ph type="title"/>
          </p:nvPr>
        </p:nvSpPr>
        <p:spPr>
          <a:xfrm>
            <a:off x="1362456" y="896684"/>
            <a:ext cx="2979252" cy="4979728"/>
          </a:xfrm>
        </p:spPr>
        <p:txBody>
          <a:bodyPr anchor="ctr">
            <a:normAutofit/>
          </a:bodyPr>
          <a:lstStyle/>
          <a:p>
            <a:pPr algn="r"/>
            <a:r>
              <a:rPr lang="en-US" sz="4000" dirty="0"/>
              <a:t>Acronyms</a:t>
            </a:r>
          </a:p>
        </p:txBody>
      </p:sp>
      <p:cxnSp>
        <p:nvCxnSpPr>
          <p:cNvPr id="21" name="Straight Connector 20">
            <a:extLst>
              <a:ext uri="{FF2B5EF4-FFF2-40B4-BE49-F238E27FC236}">
                <a16:creationId xmlns:a16="http://schemas.microsoft.com/office/drawing/2014/main" id="{07BC4E14-913C-46C0-ABF7-BDDAEC08A3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440" y="2071116"/>
            <a:ext cx="0" cy="2715768"/>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173FB8DE-AC49-40BA-C974-4B1709CEC09F}"/>
              </a:ext>
            </a:extLst>
          </p:cNvPr>
          <p:cNvSpPr>
            <a:spLocks noGrp="1"/>
          </p:cNvSpPr>
          <p:nvPr>
            <p:ph idx="1"/>
          </p:nvPr>
        </p:nvSpPr>
        <p:spPr>
          <a:xfrm>
            <a:off x="4985172" y="896684"/>
            <a:ext cx="5484707" cy="5064633"/>
          </a:xfrm>
        </p:spPr>
        <p:txBody>
          <a:bodyPr anchor="ctr">
            <a:normAutofit/>
          </a:bodyPr>
          <a:lstStyle/>
          <a:p>
            <a:r>
              <a:rPr lang="en-US" sz="1300" dirty="0"/>
              <a:t>NOFA – Notice of Funding Availability – the term HUD previously used for this process, and the term we use when doing procurements in </a:t>
            </a:r>
            <a:r>
              <a:rPr lang="en-US" sz="1300" dirty="0" err="1"/>
              <a:t>CommBUYS</a:t>
            </a:r>
            <a:endParaRPr lang="en-US" sz="1300" dirty="0"/>
          </a:p>
          <a:p>
            <a:r>
              <a:rPr lang="en-US" sz="1300" dirty="0"/>
              <a:t>NOFO – Notice of Funding Opportunity – the term used to describe this funding process</a:t>
            </a:r>
          </a:p>
          <a:p>
            <a:r>
              <a:rPr lang="en-US" sz="1300" dirty="0"/>
              <a:t>GIW – Grant Inventory Worksheet</a:t>
            </a:r>
          </a:p>
          <a:p>
            <a:r>
              <a:rPr lang="en-US" sz="1300" dirty="0"/>
              <a:t>PH-PSH – Permanent Housing – Permanent Supportive Housing (formerly referred to as Shelter Plus Care)</a:t>
            </a:r>
          </a:p>
          <a:p>
            <a:r>
              <a:rPr lang="en-US" sz="1300" dirty="0"/>
              <a:t>PH-RRH – Permanent Housing – Rapid Rehousing</a:t>
            </a:r>
          </a:p>
          <a:p>
            <a:r>
              <a:rPr lang="en-US" sz="1300" dirty="0"/>
              <a:t>TH-RRH – Joint Component Project, Transitional Housing  Rapid Rehousing</a:t>
            </a:r>
          </a:p>
          <a:p>
            <a:r>
              <a:rPr lang="en-US" sz="1300" dirty="0"/>
              <a:t>RRH – Rapid Rehousing</a:t>
            </a:r>
          </a:p>
          <a:p>
            <a:endParaRPr lang="en-US" sz="1300" dirty="0"/>
          </a:p>
          <a:p>
            <a:r>
              <a:rPr lang="en-US" sz="1300" dirty="0"/>
              <a:t>TH – Transitional Housing</a:t>
            </a:r>
          </a:p>
          <a:p>
            <a:endParaRPr lang="en-US" sz="1300" dirty="0"/>
          </a:p>
          <a:p>
            <a:endParaRPr lang="en-US" sz="1300" dirty="0"/>
          </a:p>
        </p:txBody>
      </p:sp>
    </p:spTree>
    <p:extLst>
      <p:ext uri="{BB962C8B-B14F-4D97-AF65-F5344CB8AC3E}">
        <p14:creationId xmlns:p14="http://schemas.microsoft.com/office/powerpoint/2010/main" val="30923696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888FA52F-675E-4661-BA16-455C939430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F78A677-70D5-8F06-7655-8ED4C85269B3}"/>
              </a:ext>
            </a:extLst>
          </p:cNvPr>
          <p:cNvSpPr>
            <a:spLocks noGrp="1"/>
          </p:cNvSpPr>
          <p:nvPr>
            <p:ph type="title"/>
          </p:nvPr>
        </p:nvSpPr>
        <p:spPr>
          <a:xfrm>
            <a:off x="1362456" y="896684"/>
            <a:ext cx="2979252" cy="4979728"/>
          </a:xfrm>
        </p:spPr>
        <p:txBody>
          <a:bodyPr anchor="ctr">
            <a:normAutofit/>
          </a:bodyPr>
          <a:lstStyle/>
          <a:p>
            <a:pPr algn="r"/>
            <a:r>
              <a:rPr lang="en-US" sz="4000"/>
              <a:t>Acronyms</a:t>
            </a:r>
          </a:p>
        </p:txBody>
      </p:sp>
      <p:cxnSp>
        <p:nvCxnSpPr>
          <p:cNvPr id="21" name="Straight Connector 20">
            <a:extLst>
              <a:ext uri="{FF2B5EF4-FFF2-40B4-BE49-F238E27FC236}">
                <a16:creationId xmlns:a16="http://schemas.microsoft.com/office/drawing/2014/main" id="{07BC4E14-913C-46C0-ABF7-BDDAEC08A36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440" y="2071116"/>
            <a:ext cx="0" cy="2715768"/>
          </a:xfrm>
          <a:prstGeom prst="line">
            <a:avLst/>
          </a:prstGeom>
          <a:ln>
            <a:solidFill>
              <a:schemeClr val="accent1">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173FB8DE-AC49-40BA-C974-4B1709CEC09F}"/>
              </a:ext>
            </a:extLst>
          </p:cNvPr>
          <p:cNvSpPr>
            <a:spLocks noGrp="1"/>
          </p:cNvSpPr>
          <p:nvPr>
            <p:ph idx="1"/>
          </p:nvPr>
        </p:nvSpPr>
        <p:spPr>
          <a:xfrm>
            <a:off x="4985172" y="896684"/>
            <a:ext cx="5484707" cy="5064633"/>
          </a:xfrm>
        </p:spPr>
        <p:txBody>
          <a:bodyPr anchor="ctr">
            <a:normAutofit/>
          </a:bodyPr>
          <a:lstStyle/>
          <a:p>
            <a:r>
              <a:rPr lang="en-US" sz="1800"/>
              <a:t>EOHLC – Executive Office of Housing and Livable Communities (formerly DHCD)</a:t>
            </a:r>
          </a:p>
          <a:p>
            <a:r>
              <a:rPr lang="en-US" sz="1800"/>
              <a:t>ARD – Annual Renewal Demand (the amount we can apply for based upon our total renewals)</a:t>
            </a:r>
          </a:p>
          <a:p>
            <a:r>
              <a:rPr lang="en-US" sz="1800"/>
              <a:t>VSP – Victim Service Provider</a:t>
            </a:r>
          </a:p>
          <a:p>
            <a:r>
              <a:rPr lang="en-US" sz="1800"/>
              <a:t>VAWA – Violence Against Women Act </a:t>
            </a:r>
            <a:r>
              <a:rPr lang="en-US" sz="1800" u="sng"/>
              <a:t>and</a:t>
            </a:r>
            <a:r>
              <a:rPr lang="en-US" sz="1800"/>
              <a:t> Violence Against Women Act Reauthorization Act</a:t>
            </a:r>
          </a:p>
          <a:p>
            <a:r>
              <a:rPr lang="en-US" sz="1800"/>
              <a:t>FMR – Fair Market Rent</a:t>
            </a:r>
          </a:p>
          <a:p>
            <a:r>
              <a:rPr lang="en-US" sz="1800"/>
              <a:t>PRA – Project Based Rental Assistance</a:t>
            </a:r>
          </a:p>
          <a:p>
            <a:r>
              <a:rPr lang="en-US" sz="1800"/>
              <a:t>SRA – Sponsor Based Rental Assistance</a:t>
            </a:r>
          </a:p>
          <a:p>
            <a:r>
              <a:rPr lang="en-US" sz="1800"/>
              <a:t>TRA – Tenant Based Rental Assistance</a:t>
            </a:r>
          </a:p>
          <a:p>
            <a:endParaRPr lang="en-US" sz="1800"/>
          </a:p>
        </p:txBody>
      </p:sp>
    </p:spTree>
    <p:extLst>
      <p:ext uri="{BB962C8B-B14F-4D97-AF65-F5344CB8AC3E}">
        <p14:creationId xmlns:p14="http://schemas.microsoft.com/office/powerpoint/2010/main" val="3471530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F76796-A329-1C93-8738-28F0471BF484}"/>
              </a:ext>
            </a:extLst>
          </p:cNvPr>
          <p:cNvSpPr>
            <a:spLocks noGrp="1"/>
          </p:cNvSpPr>
          <p:nvPr>
            <p:ph type="title"/>
          </p:nvPr>
        </p:nvSpPr>
        <p:spPr>
          <a:xfrm>
            <a:off x="657224" y="936711"/>
            <a:ext cx="2988265" cy="4984578"/>
          </a:xfrm>
        </p:spPr>
        <p:txBody>
          <a:bodyPr>
            <a:normAutofit/>
          </a:bodyPr>
          <a:lstStyle/>
          <a:p>
            <a:r>
              <a:rPr lang="en-US" sz="4400">
                <a:solidFill>
                  <a:srgbClr val="FFFFFF"/>
                </a:solidFill>
              </a:rPr>
              <a:t>Process</a:t>
            </a:r>
          </a:p>
        </p:txBody>
      </p:sp>
      <p:sp>
        <p:nvSpPr>
          <p:cNvPr id="7" name="Content Placeholder 2">
            <a:extLst>
              <a:ext uri="{FF2B5EF4-FFF2-40B4-BE49-F238E27FC236}">
                <a16:creationId xmlns:a16="http://schemas.microsoft.com/office/drawing/2014/main" id="{5EA86ECB-C1EB-E837-0232-952612143EC0}"/>
              </a:ext>
            </a:extLst>
          </p:cNvPr>
          <p:cNvSpPr>
            <a:spLocks noGrp="1"/>
          </p:cNvSpPr>
          <p:nvPr>
            <p:ph idx="1"/>
          </p:nvPr>
        </p:nvSpPr>
        <p:spPr>
          <a:xfrm>
            <a:off x="4614389" y="936711"/>
            <a:ext cx="6815992" cy="4984578"/>
          </a:xfrm>
        </p:spPr>
        <p:txBody>
          <a:bodyPr anchor="ctr">
            <a:normAutofit/>
          </a:bodyPr>
          <a:lstStyle/>
          <a:p>
            <a:r>
              <a:rPr lang="en-US" sz="2000" dirty="0"/>
              <a:t>All CoC information is available now at  </a:t>
            </a:r>
            <a:r>
              <a:rPr lang="en-US" sz="2000" dirty="0">
                <a:hlinkClick r:id="rId2"/>
              </a:rPr>
              <a:t>https://</a:t>
            </a:r>
            <a:r>
              <a:rPr lang="en-US" sz="2000" dirty="0" err="1">
                <a:hlinkClick r:id="rId2"/>
              </a:rPr>
              <a:t>www.hud.gov</a:t>
            </a:r>
            <a:r>
              <a:rPr lang="en-US" sz="2000" dirty="0">
                <a:hlinkClick r:id="rId2"/>
              </a:rPr>
              <a:t>/</a:t>
            </a:r>
            <a:r>
              <a:rPr lang="en-US" sz="2000" dirty="0" err="1">
                <a:hlinkClick r:id="rId2"/>
              </a:rPr>
              <a:t>program_offices</a:t>
            </a:r>
            <a:r>
              <a:rPr lang="en-US" sz="2000" dirty="0">
                <a:hlinkClick r:id="rId2"/>
              </a:rPr>
              <a:t>/</a:t>
            </a:r>
            <a:r>
              <a:rPr lang="en-US" sz="2000" dirty="0" err="1">
                <a:hlinkClick r:id="rId2"/>
              </a:rPr>
              <a:t>comm_planning</a:t>
            </a:r>
            <a:r>
              <a:rPr lang="en-US" sz="2000" dirty="0">
                <a:hlinkClick r:id="rId2"/>
              </a:rPr>
              <a:t>/</a:t>
            </a:r>
            <a:r>
              <a:rPr lang="en-US" sz="2000" dirty="0" err="1">
                <a:hlinkClick r:id="rId2"/>
              </a:rPr>
              <a:t>coc</a:t>
            </a:r>
            <a:r>
              <a:rPr lang="en-US" sz="2000" dirty="0">
                <a:hlinkClick r:id="rId2"/>
              </a:rPr>
              <a:t>/competition</a:t>
            </a:r>
            <a:endParaRPr lang="en-US" sz="2000" dirty="0"/>
          </a:p>
          <a:p>
            <a:endParaRPr lang="en-US" sz="2000" dirty="0"/>
          </a:p>
          <a:p>
            <a:r>
              <a:rPr lang="en-US" sz="2000" dirty="0"/>
              <a:t>Your Application is now available in </a:t>
            </a:r>
            <a:r>
              <a:rPr lang="en-US" sz="2000" dirty="0" err="1"/>
              <a:t>esnaps</a:t>
            </a:r>
            <a:r>
              <a:rPr lang="en-US" sz="2000" dirty="0"/>
              <a:t> – if you have difficulty accessing it or do not have an </a:t>
            </a:r>
            <a:r>
              <a:rPr lang="en-US" sz="2000" dirty="0" err="1"/>
              <a:t>esnaps</a:t>
            </a:r>
            <a:r>
              <a:rPr lang="en-US" sz="2000" dirty="0"/>
              <a:t> account, please contact Joanna at </a:t>
            </a:r>
            <a:r>
              <a:rPr lang="en-US" sz="2000" dirty="0" err="1"/>
              <a:t>joanna.bowen@mass.gov</a:t>
            </a:r>
            <a:endParaRPr lang="en-US" sz="2000" dirty="0"/>
          </a:p>
          <a:p>
            <a:endParaRPr lang="en-US" sz="2000" dirty="0"/>
          </a:p>
          <a:p>
            <a:r>
              <a:rPr lang="en-US" sz="2000" dirty="0"/>
              <a:t>Due Dates</a:t>
            </a:r>
          </a:p>
          <a:p>
            <a:pPr lvl="1"/>
            <a:r>
              <a:rPr lang="en-US" sz="2000" dirty="0"/>
              <a:t>August 16 First Draft of Applications Due in </a:t>
            </a:r>
            <a:r>
              <a:rPr lang="en-US" sz="2000" dirty="0" err="1"/>
              <a:t>esnaps</a:t>
            </a:r>
            <a:r>
              <a:rPr lang="en-US" sz="2000" dirty="0"/>
              <a:t>	</a:t>
            </a:r>
          </a:p>
          <a:p>
            <a:pPr lvl="1"/>
            <a:r>
              <a:rPr lang="en-US" sz="2000" dirty="0"/>
              <a:t>August 24 Final Application with Attachments Due in </a:t>
            </a:r>
            <a:r>
              <a:rPr lang="en-US" sz="2000" dirty="0" err="1"/>
              <a:t>esnaps</a:t>
            </a:r>
            <a:endParaRPr lang="en-US" sz="2000" dirty="0"/>
          </a:p>
          <a:p>
            <a:pPr marL="4572" lvl="1" indent="0">
              <a:buNone/>
            </a:pPr>
            <a:endParaRPr lang="en-US" sz="2000" dirty="0"/>
          </a:p>
          <a:p>
            <a:pPr marL="4572" lvl="1" indent="0">
              <a:buNone/>
            </a:pPr>
            <a:r>
              <a:rPr lang="en-US" sz="2000" dirty="0"/>
              <a:t>Reviews will occur from now through receipt of all applications with comments back to you by August 21 (earlier for applications that come in before August 16)</a:t>
            </a:r>
          </a:p>
        </p:txBody>
      </p:sp>
    </p:spTree>
    <p:extLst>
      <p:ext uri="{BB962C8B-B14F-4D97-AF65-F5344CB8AC3E}">
        <p14:creationId xmlns:p14="http://schemas.microsoft.com/office/powerpoint/2010/main" val="2885301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54C4829-CF39-4CF4-973E-6F5A32F80A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82600" cy="6858000"/>
          </a:xfrm>
          <a:prstGeom prst="rect">
            <a:avLst/>
          </a:prstGeom>
          <a:solidFill>
            <a:schemeClr val="accent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688BA0B-6843-774A-7281-EFC853404549}"/>
              </a:ext>
            </a:extLst>
          </p:cNvPr>
          <p:cNvSpPr>
            <a:spLocks noGrp="1"/>
          </p:cNvSpPr>
          <p:nvPr>
            <p:ph idx="1"/>
          </p:nvPr>
        </p:nvSpPr>
        <p:spPr>
          <a:xfrm>
            <a:off x="965199" y="685689"/>
            <a:ext cx="10737274" cy="3766185"/>
          </a:xfrm>
        </p:spPr>
        <p:txBody>
          <a:bodyPr>
            <a:normAutofit/>
          </a:bodyPr>
          <a:lstStyle/>
          <a:p>
            <a:pPr marL="0" indent="0">
              <a:buNone/>
            </a:pPr>
            <a:r>
              <a:rPr lang="en-US" sz="2000" dirty="0"/>
              <a:t>       	Each project application is assigned a member of the EOHLC team.  When you have submitted 	your application in </a:t>
            </a:r>
            <a:r>
              <a:rPr lang="en-US" sz="2000" dirty="0" err="1"/>
              <a:t>esnaps</a:t>
            </a:r>
            <a:r>
              <a:rPr lang="en-US" sz="2000" dirty="0"/>
              <a:t>, let Joanna know and cc: Karen. Your team member will be notified 	that it is available.</a:t>
            </a:r>
          </a:p>
          <a:p>
            <a:pPr lvl="1"/>
            <a:endParaRPr lang="en-US" sz="2000" dirty="0"/>
          </a:p>
          <a:p>
            <a:pPr marL="4572" lvl="1" indent="0">
              <a:buNone/>
            </a:pPr>
            <a:r>
              <a:rPr lang="en-US" sz="2000" dirty="0"/>
              <a:t>			Your reviewer will look at the application as a whole, with special attention</a:t>
            </a:r>
          </a:p>
          <a:p>
            <a:pPr marL="4572" lvl="1" indent="0">
              <a:buNone/>
            </a:pPr>
            <a:r>
              <a:rPr lang="en-US" sz="2000" dirty="0"/>
              <a:t>			being paid to the questions identified later in this presentation. They will let </a:t>
            </a:r>
          </a:p>
          <a:p>
            <a:pPr marL="4572" lvl="1" indent="0">
              <a:buNone/>
            </a:pPr>
            <a:r>
              <a:rPr lang="en-US" sz="2000" dirty="0"/>
              <a:t>			you know if they have questions or comments. If updates are needed, they </a:t>
            </a:r>
          </a:p>
          <a:p>
            <a:pPr marL="4572" lvl="1" indent="0">
              <a:buNone/>
            </a:pPr>
            <a:r>
              <a:rPr lang="en-US" sz="2000" dirty="0"/>
              <a:t>			will send the application back to you. </a:t>
            </a:r>
          </a:p>
          <a:p>
            <a:pPr marL="4572" lvl="1" indent="0">
              <a:buNone/>
            </a:pPr>
            <a:endParaRPr lang="en-US" sz="2000" dirty="0"/>
          </a:p>
          <a:p>
            <a:pPr marL="4572" lvl="1" indent="0">
              <a:buNone/>
            </a:pPr>
            <a:r>
              <a:rPr lang="en-US" sz="2000" dirty="0"/>
              <a:t>	Your reviewer can address questions related to your application content, but </a:t>
            </a:r>
            <a:r>
              <a:rPr lang="en-US" sz="2000" dirty="0" err="1"/>
              <a:t>esnaps</a:t>
            </a:r>
            <a:r>
              <a:rPr lang="en-US" sz="2000" dirty="0"/>
              <a:t> technical 	questions should go to Joanna.</a:t>
            </a:r>
          </a:p>
          <a:p>
            <a:endParaRPr lang="en-US" sz="2000" dirty="0"/>
          </a:p>
        </p:txBody>
      </p:sp>
      <p:sp>
        <p:nvSpPr>
          <p:cNvPr id="2" name="Title 1">
            <a:extLst>
              <a:ext uri="{FF2B5EF4-FFF2-40B4-BE49-F238E27FC236}">
                <a16:creationId xmlns:a16="http://schemas.microsoft.com/office/drawing/2014/main" id="{E1E39B32-79B2-9DDE-E354-122443690DAD}"/>
              </a:ext>
            </a:extLst>
          </p:cNvPr>
          <p:cNvSpPr>
            <a:spLocks noGrp="1"/>
          </p:cNvSpPr>
          <p:nvPr>
            <p:ph type="title"/>
          </p:nvPr>
        </p:nvSpPr>
        <p:spPr>
          <a:xfrm>
            <a:off x="3296265" y="4594123"/>
            <a:ext cx="8133734" cy="1818323"/>
          </a:xfrm>
        </p:spPr>
        <p:txBody>
          <a:bodyPr anchor="b">
            <a:normAutofit/>
          </a:bodyPr>
          <a:lstStyle/>
          <a:p>
            <a:pPr algn="r"/>
            <a:r>
              <a:rPr lang="en-US" sz="6000" dirty="0"/>
              <a:t>What does the review include?</a:t>
            </a:r>
          </a:p>
        </p:txBody>
      </p:sp>
      <p:pic>
        <p:nvPicPr>
          <p:cNvPr id="5" name="Graphic 4" descr="Badge Tick1 outline">
            <a:extLst>
              <a:ext uri="{FF2B5EF4-FFF2-40B4-BE49-F238E27FC236}">
                <a16:creationId xmlns:a16="http://schemas.microsoft.com/office/drawing/2014/main" id="{4FE62F8B-D605-5D59-975A-414769FA86A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00908" y="685689"/>
            <a:ext cx="482600" cy="482600"/>
          </a:xfrm>
          <a:prstGeom prst="rect">
            <a:avLst/>
          </a:prstGeom>
        </p:spPr>
      </p:pic>
      <p:pic>
        <p:nvPicPr>
          <p:cNvPr id="6" name="Graphic 5" descr="Badge Tick1 outline">
            <a:extLst>
              <a:ext uri="{FF2B5EF4-FFF2-40B4-BE49-F238E27FC236}">
                <a16:creationId xmlns:a16="http://schemas.microsoft.com/office/drawing/2014/main" id="{23A578CB-C7D9-B818-D019-24EA3B43CC9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177309" y="1794162"/>
            <a:ext cx="526473" cy="526473"/>
          </a:xfrm>
          <a:prstGeom prst="rect">
            <a:avLst/>
          </a:prstGeom>
        </p:spPr>
      </p:pic>
      <p:pic>
        <p:nvPicPr>
          <p:cNvPr id="7" name="Graphic 6" descr="Badge Tick1 outline">
            <a:extLst>
              <a:ext uri="{FF2B5EF4-FFF2-40B4-BE49-F238E27FC236}">
                <a16:creationId xmlns:a16="http://schemas.microsoft.com/office/drawing/2014/main" id="{6AB50955-CD73-F7CD-6483-F0D78072A74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457035" y="3468253"/>
            <a:ext cx="526473" cy="526473"/>
          </a:xfrm>
          <a:prstGeom prst="rect">
            <a:avLst/>
          </a:prstGeom>
        </p:spPr>
      </p:pic>
    </p:spTree>
    <p:extLst>
      <p:ext uri="{BB962C8B-B14F-4D97-AF65-F5344CB8AC3E}">
        <p14:creationId xmlns:p14="http://schemas.microsoft.com/office/powerpoint/2010/main" val="1749961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E113DA-34DC-C564-3619-64811C1D4C73}"/>
              </a:ext>
            </a:extLst>
          </p:cNvPr>
          <p:cNvSpPr>
            <a:spLocks noGrp="1"/>
          </p:cNvSpPr>
          <p:nvPr>
            <p:ph type="title"/>
          </p:nvPr>
        </p:nvSpPr>
        <p:spPr>
          <a:xfrm>
            <a:off x="657224" y="936711"/>
            <a:ext cx="2988265" cy="4984578"/>
          </a:xfrm>
        </p:spPr>
        <p:txBody>
          <a:bodyPr>
            <a:normAutofit/>
          </a:bodyPr>
          <a:lstStyle/>
          <a:p>
            <a:r>
              <a:rPr lang="en-US" sz="4400">
                <a:solidFill>
                  <a:srgbClr val="FFFFFF"/>
                </a:solidFill>
              </a:rPr>
              <a:t>Questions that need special  attention</a:t>
            </a:r>
          </a:p>
        </p:txBody>
      </p:sp>
      <p:sp>
        <p:nvSpPr>
          <p:cNvPr id="3" name="Content Placeholder 2">
            <a:extLst>
              <a:ext uri="{FF2B5EF4-FFF2-40B4-BE49-F238E27FC236}">
                <a16:creationId xmlns:a16="http://schemas.microsoft.com/office/drawing/2014/main" id="{333B2264-0404-BDA7-9D4D-B0FA8B5EC0D0}"/>
              </a:ext>
            </a:extLst>
          </p:cNvPr>
          <p:cNvSpPr>
            <a:spLocks noGrp="1"/>
          </p:cNvSpPr>
          <p:nvPr>
            <p:ph idx="1"/>
          </p:nvPr>
        </p:nvSpPr>
        <p:spPr>
          <a:xfrm>
            <a:off x="4614389" y="936711"/>
            <a:ext cx="6815992" cy="4984578"/>
          </a:xfrm>
        </p:spPr>
        <p:txBody>
          <a:bodyPr anchor="ctr">
            <a:normAutofit/>
          </a:bodyPr>
          <a:lstStyle/>
          <a:p>
            <a:pPr marL="0" indent="0">
              <a:buNone/>
            </a:pPr>
            <a:r>
              <a:rPr lang="en-US" sz="2000" dirty="0">
                <a:solidFill>
                  <a:srgbClr val="0070C0"/>
                </a:solidFill>
              </a:rPr>
              <a:t>2A Subrecipients and Subrecipient Detail</a:t>
            </a:r>
          </a:p>
          <a:p>
            <a:pPr marL="4572" lvl="1" indent="0">
              <a:buNone/>
            </a:pPr>
            <a:r>
              <a:rPr lang="en-US" sz="2000" dirty="0"/>
              <a:t>	Is this current and correct?</a:t>
            </a:r>
          </a:p>
          <a:p>
            <a:pPr marL="4572" lvl="1" indent="0">
              <a:buNone/>
            </a:pPr>
            <a:endParaRPr lang="en-US" sz="2000" dirty="0"/>
          </a:p>
          <a:p>
            <a:pPr marL="4572" lvl="1" indent="0">
              <a:buNone/>
            </a:pPr>
            <a:r>
              <a:rPr lang="en-US" sz="2000" dirty="0">
                <a:solidFill>
                  <a:srgbClr val="0070C0"/>
                </a:solidFill>
              </a:rPr>
              <a:t>3A Project Detail</a:t>
            </a:r>
          </a:p>
          <a:p>
            <a:pPr marL="4572" lvl="1" indent="0">
              <a:buNone/>
            </a:pPr>
            <a:r>
              <a:rPr lang="en-US" sz="2000" dirty="0"/>
              <a:t>	Confirm component type and PSH or RRH if a PH project</a:t>
            </a:r>
          </a:p>
          <a:p>
            <a:pPr marL="4572" lvl="1" indent="0">
              <a:buNone/>
            </a:pPr>
            <a:r>
              <a:rPr lang="en-US" sz="2000" dirty="0"/>
              <a:t>	Is the organization a VSP</a:t>
            </a:r>
          </a:p>
          <a:p>
            <a:pPr marL="4572" lvl="1" indent="0">
              <a:buNone/>
            </a:pPr>
            <a:endParaRPr lang="en-US" sz="2000" dirty="0"/>
          </a:p>
          <a:p>
            <a:pPr marL="4572" lvl="1" indent="0">
              <a:buNone/>
            </a:pPr>
            <a:r>
              <a:rPr lang="en-US" sz="2000" dirty="0">
                <a:solidFill>
                  <a:srgbClr val="0070C0"/>
                </a:solidFill>
              </a:rPr>
              <a:t>3B Project Description</a:t>
            </a:r>
          </a:p>
          <a:p>
            <a:pPr marL="4572" lvl="1" indent="0">
              <a:buNone/>
            </a:pPr>
            <a:r>
              <a:rPr lang="en-US" sz="2000" dirty="0"/>
              <a:t>	Review the narrative to ensure you are describing the full project as it exists now. If it has changed over time, be certain that is reflected. The partners may have changed, there may have been amendments since inception, or other changes. The narrative description should include, but not be exclusive to, HUD funding. Include formal and informal collaborations and any special or unique targets.</a:t>
            </a:r>
          </a:p>
          <a:p>
            <a:pPr marL="4572" lvl="1" indent="0">
              <a:buNone/>
            </a:pPr>
            <a:r>
              <a:rPr lang="en-US" sz="2000" dirty="0"/>
              <a:t>	</a:t>
            </a:r>
          </a:p>
          <a:p>
            <a:pPr marL="4572" lvl="1" indent="0">
              <a:buNone/>
            </a:pPr>
            <a:endParaRPr lang="en-US" sz="2000" dirty="0"/>
          </a:p>
        </p:txBody>
      </p:sp>
    </p:spTree>
    <p:extLst>
      <p:ext uri="{BB962C8B-B14F-4D97-AF65-F5344CB8AC3E}">
        <p14:creationId xmlns:p14="http://schemas.microsoft.com/office/powerpoint/2010/main" val="3011342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E113DA-34DC-C564-3619-64811C1D4C73}"/>
              </a:ext>
            </a:extLst>
          </p:cNvPr>
          <p:cNvSpPr>
            <a:spLocks noGrp="1"/>
          </p:cNvSpPr>
          <p:nvPr>
            <p:ph type="title"/>
          </p:nvPr>
        </p:nvSpPr>
        <p:spPr>
          <a:xfrm>
            <a:off x="657224" y="936711"/>
            <a:ext cx="2988265" cy="4984578"/>
          </a:xfrm>
        </p:spPr>
        <p:txBody>
          <a:bodyPr>
            <a:normAutofit/>
          </a:bodyPr>
          <a:lstStyle/>
          <a:p>
            <a:r>
              <a:rPr lang="en-US" sz="4400">
                <a:solidFill>
                  <a:srgbClr val="FFFFFF"/>
                </a:solidFill>
              </a:rPr>
              <a:t>Questions that need special attention  </a:t>
            </a:r>
          </a:p>
        </p:txBody>
      </p:sp>
      <p:sp>
        <p:nvSpPr>
          <p:cNvPr id="3" name="Content Placeholder 2">
            <a:extLst>
              <a:ext uri="{FF2B5EF4-FFF2-40B4-BE49-F238E27FC236}">
                <a16:creationId xmlns:a16="http://schemas.microsoft.com/office/drawing/2014/main" id="{333B2264-0404-BDA7-9D4D-B0FA8B5EC0D0}"/>
              </a:ext>
            </a:extLst>
          </p:cNvPr>
          <p:cNvSpPr>
            <a:spLocks noGrp="1"/>
          </p:cNvSpPr>
          <p:nvPr>
            <p:ph idx="1"/>
          </p:nvPr>
        </p:nvSpPr>
        <p:spPr>
          <a:xfrm>
            <a:off x="4614389" y="936711"/>
            <a:ext cx="6815992" cy="4984578"/>
          </a:xfrm>
        </p:spPr>
        <p:txBody>
          <a:bodyPr anchor="ctr">
            <a:normAutofit lnSpcReduction="10000"/>
          </a:bodyPr>
          <a:lstStyle/>
          <a:p>
            <a:pPr marL="0" indent="0">
              <a:buNone/>
            </a:pPr>
            <a:r>
              <a:rPr lang="en-US" sz="2000" dirty="0">
                <a:solidFill>
                  <a:srgbClr val="0070C0"/>
                </a:solidFill>
              </a:rPr>
              <a:t>3C </a:t>
            </a:r>
            <a:r>
              <a:rPr lang="en-US" sz="2000" dirty="0" err="1">
                <a:solidFill>
                  <a:srgbClr val="0070C0"/>
                </a:solidFill>
              </a:rPr>
              <a:t>DedicatedPLUS</a:t>
            </a:r>
            <a:endParaRPr lang="en-US" sz="2000" dirty="0">
              <a:solidFill>
                <a:srgbClr val="0070C0"/>
              </a:solidFill>
            </a:endParaRPr>
          </a:p>
          <a:p>
            <a:pPr marL="0" indent="0">
              <a:buNone/>
            </a:pPr>
            <a:r>
              <a:rPr lang="en-US" dirty="0"/>
              <a:t>	</a:t>
            </a:r>
            <a:r>
              <a:rPr lang="en-US" sz="2000" dirty="0"/>
              <a:t>If you are a </a:t>
            </a:r>
            <a:r>
              <a:rPr lang="en-US" sz="2000" dirty="0" err="1"/>
              <a:t>DedicatedPLUS</a:t>
            </a:r>
            <a:r>
              <a:rPr lang="en-US" sz="2000" dirty="0"/>
              <a:t>, or 100% Dedicated project, 	be sure 5A and 5B reflect that</a:t>
            </a:r>
          </a:p>
          <a:p>
            <a:pPr marL="0" indent="0">
              <a:buNone/>
            </a:pPr>
            <a:r>
              <a:rPr lang="en-US" sz="2000" dirty="0">
                <a:solidFill>
                  <a:srgbClr val="0070C0"/>
                </a:solidFill>
              </a:rPr>
              <a:t>4A Supportive Services Screen</a:t>
            </a:r>
          </a:p>
          <a:p>
            <a:pPr lvl="1"/>
            <a:r>
              <a:rPr lang="en-US" sz="2000" dirty="0"/>
              <a:t>Be sure you are using the correct Provider type:</a:t>
            </a:r>
          </a:p>
          <a:p>
            <a:pPr lvl="2"/>
            <a:r>
              <a:rPr lang="en-US" u="sng" dirty="0"/>
              <a:t>Applicant</a:t>
            </a:r>
            <a:r>
              <a:rPr lang="en-US" dirty="0"/>
              <a:t> </a:t>
            </a:r>
            <a:r>
              <a:rPr lang="en-US" i="0" dirty="0"/>
              <a:t>is the Commonwealth of Massachusetts</a:t>
            </a:r>
          </a:p>
          <a:p>
            <a:pPr lvl="2"/>
            <a:r>
              <a:rPr lang="en-US" u="sng" dirty="0"/>
              <a:t>Subrecipient</a:t>
            </a:r>
            <a:r>
              <a:rPr lang="en-US" dirty="0"/>
              <a:t> </a:t>
            </a:r>
            <a:r>
              <a:rPr lang="en-US" i="0" dirty="0"/>
              <a:t>is the entity on Subrecipient Screen 2A</a:t>
            </a:r>
          </a:p>
          <a:p>
            <a:pPr lvl="2"/>
            <a:r>
              <a:rPr lang="en-US" u="sng" dirty="0"/>
              <a:t>Partner</a:t>
            </a:r>
            <a:r>
              <a:rPr lang="en-US" i="0" dirty="0"/>
              <a:t> is an organization with whom the subrecipient has a formal agreement or MOU</a:t>
            </a:r>
          </a:p>
          <a:p>
            <a:pPr lvl="2"/>
            <a:r>
              <a:rPr lang="en-US" u="sng" dirty="0"/>
              <a:t>Non-Partner</a:t>
            </a:r>
            <a:r>
              <a:rPr lang="en-US" dirty="0"/>
              <a:t> </a:t>
            </a:r>
            <a:r>
              <a:rPr lang="en-US" i="0" dirty="0"/>
              <a:t>is an organization with whom you collaborate but don’t have a formal agreement or MOU</a:t>
            </a:r>
          </a:p>
          <a:p>
            <a:pPr marL="0" lvl="2" indent="0">
              <a:buNone/>
            </a:pPr>
            <a:endParaRPr lang="en-US" i="0" dirty="0"/>
          </a:p>
          <a:p>
            <a:pPr marL="0" lvl="2" indent="0">
              <a:buNone/>
            </a:pPr>
            <a:r>
              <a:rPr lang="en-US" i="0" dirty="0">
                <a:solidFill>
                  <a:srgbClr val="0070C0"/>
                </a:solidFill>
              </a:rPr>
              <a:t>4B Housing Type and Location</a:t>
            </a:r>
          </a:p>
          <a:p>
            <a:pPr marL="0" lvl="2" indent="0">
              <a:buNone/>
            </a:pPr>
            <a:r>
              <a:rPr lang="en-US" i="0" dirty="0"/>
              <a:t>           Please note this includes </a:t>
            </a:r>
            <a:r>
              <a:rPr lang="en-US" dirty="0"/>
              <a:t>units supported only by CoC Program supportive housing service funds without CoC-funded leasing, rental assistance, or operating funds.</a:t>
            </a:r>
            <a:r>
              <a:rPr lang="en-US" i="0" dirty="0"/>
              <a:t>	</a:t>
            </a:r>
            <a:endParaRPr lang="en-US" dirty="0"/>
          </a:p>
        </p:txBody>
      </p:sp>
    </p:spTree>
    <p:extLst>
      <p:ext uri="{BB962C8B-B14F-4D97-AF65-F5344CB8AC3E}">
        <p14:creationId xmlns:p14="http://schemas.microsoft.com/office/powerpoint/2010/main" val="3820759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87AB319-64C0-4E2D-B1CD-0A970301BE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a:extLst>
              <a:ext uri="{FF2B5EF4-FFF2-40B4-BE49-F238E27FC236}">
                <a16:creationId xmlns:a16="http://schemas.microsoft.com/office/drawing/2014/main" id="{EDAFA9A5-03CC-4F94-B964-70682CDB0B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AF28084-BF78-1035-3FA3-A21C68591CCD}"/>
              </a:ext>
            </a:extLst>
          </p:cNvPr>
          <p:cNvSpPr>
            <a:spLocks noGrp="1"/>
          </p:cNvSpPr>
          <p:nvPr>
            <p:ph type="title"/>
          </p:nvPr>
        </p:nvSpPr>
        <p:spPr>
          <a:xfrm>
            <a:off x="603504" y="770467"/>
            <a:ext cx="3467051" cy="3352800"/>
          </a:xfrm>
        </p:spPr>
        <p:txBody>
          <a:bodyPr vert="horz" lIns="91440" tIns="45720" rIns="91440" bIns="45720" rtlCol="0" anchor="b">
            <a:normAutofit/>
          </a:bodyPr>
          <a:lstStyle/>
          <a:p>
            <a:pPr>
              <a:lnSpc>
                <a:spcPct val="80000"/>
              </a:lnSpc>
            </a:pPr>
            <a:r>
              <a:rPr lang="en-US" sz="4200" dirty="0"/>
              <a:t>Questions that need special attention  </a:t>
            </a:r>
          </a:p>
        </p:txBody>
      </p:sp>
      <p:sp>
        <p:nvSpPr>
          <p:cNvPr id="14" name="Rectangle 13">
            <a:extLst>
              <a:ext uri="{FF2B5EF4-FFF2-40B4-BE49-F238E27FC236}">
                <a16:creationId xmlns:a16="http://schemas.microsoft.com/office/drawing/2014/main" id="{73B36B60-731F-409B-A240-BBF521AB74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9056" y="0"/>
            <a:ext cx="755294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E2FE9302-8207-2988-0261-126038F94E7B}"/>
              </a:ext>
            </a:extLst>
          </p:cNvPr>
          <p:cNvPicPr>
            <a:picLocks noGrp="1" noChangeAspect="1"/>
          </p:cNvPicPr>
          <p:nvPr>
            <p:ph idx="1"/>
          </p:nvPr>
        </p:nvPicPr>
        <p:blipFill>
          <a:blip r:embed="rId2"/>
          <a:stretch>
            <a:fillRect/>
          </a:stretch>
        </p:blipFill>
        <p:spPr>
          <a:xfrm>
            <a:off x="5387208" y="629266"/>
            <a:ext cx="6056639" cy="5247146"/>
          </a:xfrm>
          <a:prstGeom prst="rect">
            <a:avLst/>
          </a:prstGeom>
        </p:spPr>
      </p:pic>
    </p:spTree>
    <p:extLst>
      <p:ext uri="{BB962C8B-B14F-4D97-AF65-F5344CB8AC3E}">
        <p14:creationId xmlns:p14="http://schemas.microsoft.com/office/powerpoint/2010/main" val="1116946495"/>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Metropolitan</Template>
  <TotalTime>242</TotalTime>
  <Words>897</Words>
  <Application>Microsoft Office PowerPoint</Application>
  <PresentationFormat>Widescreen</PresentationFormat>
  <Paragraphs>121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Metropolitan</vt:lpstr>
      <vt:lpstr>FY23 NOFO</vt:lpstr>
      <vt:lpstr>Agenda</vt:lpstr>
      <vt:lpstr>Acronyms</vt:lpstr>
      <vt:lpstr>Acronyms</vt:lpstr>
      <vt:lpstr>Process</vt:lpstr>
      <vt:lpstr>What does the review include?</vt:lpstr>
      <vt:lpstr>Questions that need special  attention</vt:lpstr>
      <vt:lpstr>Questions that need special attention  </vt:lpstr>
      <vt:lpstr>Questions that need special attention  </vt:lpstr>
      <vt:lpstr>Questions that need special attention  </vt:lpstr>
      <vt:lpstr>Expansions </vt:lpstr>
      <vt:lpstr>Expansion Project Instructions </vt:lpstr>
      <vt:lpstr>Ranking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FY23 NOFO</dc:title>
  <dc:creator>Byron, Karen (EOHLC)</dc:creator>
  <cp:lastModifiedBy>Rowley, Caitlin (EOHLC)</cp:lastModifiedBy>
  <cp:revision>2</cp:revision>
  <dcterms:created xsi:type="dcterms:W3CDTF">2023-08-01T18:58:00Z</dcterms:created>
  <dcterms:modified xsi:type="dcterms:W3CDTF">2023-08-11T17:30:27Z</dcterms:modified>
</cp:coreProperties>
</file>