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186" r:id="rId1"/>
  </p:sldMasterIdLst>
  <p:notesMasterIdLst>
    <p:notesMasterId r:id="rId25"/>
  </p:notesMasterIdLst>
  <p:handoutMasterIdLst>
    <p:handoutMasterId r:id="rId26"/>
  </p:handoutMasterIdLst>
  <p:sldIdLst>
    <p:sldId id="256" r:id="rId2"/>
    <p:sldId id="267" r:id="rId3"/>
    <p:sldId id="257" r:id="rId4"/>
    <p:sldId id="258" r:id="rId5"/>
    <p:sldId id="270" r:id="rId6"/>
    <p:sldId id="269" r:id="rId7"/>
    <p:sldId id="306" r:id="rId8"/>
    <p:sldId id="281" r:id="rId9"/>
    <p:sldId id="310" r:id="rId10"/>
    <p:sldId id="311" r:id="rId11"/>
    <p:sldId id="312" r:id="rId12"/>
    <p:sldId id="299" r:id="rId13"/>
    <p:sldId id="313" r:id="rId14"/>
    <p:sldId id="314" r:id="rId15"/>
    <p:sldId id="276" r:id="rId16"/>
    <p:sldId id="315" r:id="rId17"/>
    <p:sldId id="259" r:id="rId18"/>
    <p:sldId id="266" r:id="rId19"/>
    <p:sldId id="272" r:id="rId20"/>
    <p:sldId id="271" r:id="rId21"/>
    <p:sldId id="316" r:id="rId22"/>
    <p:sldId id="280" r:id="rId23"/>
    <p:sldId id="297" r:id="rId24"/>
  </p:sldIdLst>
  <p:sldSz cx="9144000" cy="6858000" type="screen4x3"/>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BE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698" autoAdjust="0"/>
  </p:normalViewPr>
  <p:slideViewPr>
    <p:cSldViewPr>
      <p:cViewPr varScale="1">
        <p:scale>
          <a:sx n="64" d="100"/>
          <a:sy n="64" d="100"/>
        </p:scale>
        <p:origin x="1574"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87" tIns="46244" rIns="92487" bIns="46244" rtlCol="0"/>
          <a:lstStyle>
            <a:lvl1pPr algn="l">
              <a:defRPr sz="1200"/>
            </a:lvl1pPr>
          </a:lstStyle>
          <a:p>
            <a:endParaRPr lang="en-US" dirty="0"/>
          </a:p>
        </p:txBody>
      </p:sp>
      <p:sp>
        <p:nvSpPr>
          <p:cNvPr id="3" name="Date Placeholder 2"/>
          <p:cNvSpPr>
            <a:spLocks noGrp="1"/>
          </p:cNvSpPr>
          <p:nvPr>
            <p:ph type="dt" sz="quarter" idx="1"/>
          </p:nvPr>
        </p:nvSpPr>
        <p:spPr>
          <a:xfrm>
            <a:off x="3936768" y="0"/>
            <a:ext cx="3011699" cy="461804"/>
          </a:xfrm>
          <a:prstGeom prst="rect">
            <a:avLst/>
          </a:prstGeom>
        </p:spPr>
        <p:txBody>
          <a:bodyPr vert="horz" lIns="92487" tIns="46244" rIns="92487" bIns="46244" rtlCol="0"/>
          <a:lstStyle>
            <a:lvl1pPr algn="r">
              <a:defRPr sz="1200"/>
            </a:lvl1pPr>
          </a:lstStyle>
          <a:p>
            <a:endParaRPr lang="en-US" dirty="0"/>
          </a:p>
        </p:txBody>
      </p:sp>
      <p:sp>
        <p:nvSpPr>
          <p:cNvPr id="4" name="Footer Placeholder 3"/>
          <p:cNvSpPr>
            <a:spLocks noGrp="1"/>
          </p:cNvSpPr>
          <p:nvPr>
            <p:ph type="ftr" sz="quarter" idx="2"/>
          </p:nvPr>
        </p:nvSpPr>
        <p:spPr>
          <a:xfrm>
            <a:off x="0" y="8772669"/>
            <a:ext cx="3011699" cy="461804"/>
          </a:xfrm>
          <a:prstGeom prst="rect">
            <a:avLst/>
          </a:prstGeom>
        </p:spPr>
        <p:txBody>
          <a:bodyPr vert="horz" lIns="92487" tIns="46244" rIns="92487" bIns="46244"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6768" y="8772669"/>
            <a:ext cx="3011699" cy="461804"/>
          </a:xfrm>
          <a:prstGeom prst="rect">
            <a:avLst/>
          </a:prstGeom>
        </p:spPr>
        <p:txBody>
          <a:bodyPr vert="horz" lIns="92487" tIns="46244" rIns="92487" bIns="46244" rtlCol="0" anchor="b"/>
          <a:lstStyle>
            <a:lvl1pPr algn="r">
              <a:defRPr sz="1200"/>
            </a:lvl1pPr>
          </a:lstStyle>
          <a:p>
            <a:fld id="{6EE81EE4-6C2F-48A8-8129-F8809078E0F7}" type="slidenum">
              <a:rPr lang="en-US" smtClean="0"/>
              <a:pPr/>
              <a:t>‹#›</a:t>
            </a:fld>
            <a:endParaRPr 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87" tIns="46244" rIns="92487" bIns="46244" rtlCol="0"/>
          <a:lstStyle>
            <a:lvl1pPr algn="l">
              <a:defRPr sz="1200"/>
            </a:lvl1pPr>
          </a:lstStyle>
          <a:p>
            <a:endParaRPr lang="en-US" dirty="0"/>
          </a:p>
        </p:txBody>
      </p:sp>
      <p:sp>
        <p:nvSpPr>
          <p:cNvPr id="3" name="Date Placeholder 2"/>
          <p:cNvSpPr>
            <a:spLocks noGrp="1"/>
          </p:cNvSpPr>
          <p:nvPr>
            <p:ph type="dt" idx="1"/>
          </p:nvPr>
        </p:nvSpPr>
        <p:spPr>
          <a:xfrm>
            <a:off x="3936768" y="0"/>
            <a:ext cx="3011699" cy="461804"/>
          </a:xfrm>
          <a:prstGeom prst="rect">
            <a:avLst/>
          </a:prstGeom>
        </p:spPr>
        <p:txBody>
          <a:bodyPr vert="horz" lIns="92487" tIns="46244" rIns="92487" bIns="46244" rtlCol="0"/>
          <a:lstStyle>
            <a:lvl1pPr algn="r">
              <a:defRPr sz="1200"/>
            </a:lvl1pPr>
          </a:lstStyle>
          <a:p>
            <a:endParaRPr lang="en-US" dirty="0"/>
          </a:p>
        </p:txBody>
      </p:sp>
      <p:sp>
        <p:nvSpPr>
          <p:cNvPr id="4" name="Slide Image Placeholder 3"/>
          <p:cNvSpPr>
            <a:spLocks noGrp="1" noRot="1" noChangeAspect="1"/>
          </p:cNvSpPr>
          <p:nvPr>
            <p:ph type="sldImg" idx="2"/>
          </p:nvPr>
        </p:nvSpPr>
        <p:spPr>
          <a:xfrm>
            <a:off x="1166813" y="692150"/>
            <a:ext cx="4616450" cy="3463925"/>
          </a:xfrm>
          <a:prstGeom prst="rect">
            <a:avLst/>
          </a:prstGeom>
          <a:noFill/>
          <a:ln w="12700">
            <a:solidFill>
              <a:prstClr val="black"/>
            </a:solidFill>
          </a:ln>
        </p:spPr>
        <p:txBody>
          <a:bodyPr vert="horz" lIns="92487" tIns="46244" rIns="92487" bIns="46244" rtlCol="0" anchor="ctr"/>
          <a:lstStyle/>
          <a:p>
            <a:endParaRPr lang="en-US" dirty="0"/>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87" tIns="46244" rIns="92487" bIns="46244"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1804"/>
          </a:xfrm>
          <a:prstGeom prst="rect">
            <a:avLst/>
          </a:prstGeom>
        </p:spPr>
        <p:txBody>
          <a:bodyPr vert="horz" lIns="92487" tIns="46244" rIns="92487" bIns="46244"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68" y="8772669"/>
            <a:ext cx="3011699" cy="461804"/>
          </a:xfrm>
          <a:prstGeom prst="rect">
            <a:avLst/>
          </a:prstGeom>
        </p:spPr>
        <p:txBody>
          <a:bodyPr vert="horz" lIns="92487" tIns="46244" rIns="92487" bIns="46244" rtlCol="0" anchor="b"/>
          <a:lstStyle>
            <a:lvl1pPr algn="r">
              <a:defRPr sz="1200"/>
            </a:lvl1pPr>
          </a:lstStyle>
          <a:p>
            <a:fld id="{6F807734-12D9-45A9-A8B0-BCCBB43E9325}" type="slidenum">
              <a:rPr lang="en-US" smtClean="0"/>
              <a:pPr/>
              <a:t>‹#›</a:t>
            </a:fld>
            <a:endParaRPr lang="en-US" dirty="0"/>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1"/>
          </p:nvPr>
        </p:nvSpPr>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26197522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826642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42915064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29722720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325773" y="6117336"/>
            <a:ext cx="857473" cy="365125"/>
          </a:xfrm>
        </p:spPr>
        <p:txBody>
          <a:bodyPr/>
          <a:lstStyle/>
          <a:p>
            <a:endParaRPr lang="en-US" dirty="0"/>
          </a:p>
        </p:txBody>
      </p:sp>
      <p:sp>
        <p:nvSpPr>
          <p:cNvPr id="5" name="Footer Placeholder 4"/>
          <p:cNvSpPr>
            <a:spLocks noGrp="1"/>
          </p:cNvSpPr>
          <p:nvPr>
            <p:ph type="ftr" sz="quarter" idx="11"/>
          </p:nvPr>
        </p:nvSpPr>
        <p:spPr>
          <a:xfrm>
            <a:off x="3623733" y="6117336"/>
            <a:ext cx="3609438" cy="365125"/>
          </a:xfrm>
        </p:spPr>
        <p:txBody>
          <a:bodyPr/>
          <a:lstStyle/>
          <a:p>
            <a:endParaRPr lang="en-US" dirty="0"/>
          </a:p>
        </p:txBody>
      </p:sp>
      <p:sp>
        <p:nvSpPr>
          <p:cNvPr id="6" name="Slide Number Placeholder 5"/>
          <p:cNvSpPr>
            <a:spLocks noGrp="1"/>
          </p:cNvSpPr>
          <p:nvPr>
            <p:ph type="sldNum" sz="quarter" idx="12"/>
          </p:nvPr>
        </p:nvSpPr>
        <p:spPr>
          <a:xfrm>
            <a:off x="8275320" y="6117336"/>
            <a:ext cx="411480" cy="365125"/>
          </a:xfrm>
        </p:spPr>
        <p:txBody>
          <a:bodyPr/>
          <a:lstStyle/>
          <a:p>
            <a:fld id="{94BE8EE3-5F24-44E8-9363-72105695247A}" type="slidenum">
              <a:rPr lang="en-US" smtClean="0"/>
              <a:pPr/>
              <a:t>‹#›</a:t>
            </a:fld>
            <a:endParaRPr lang="en-US" dirty="0"/>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sp>
    </p:spTree>
    <p:extLst>
      <p:ext uri="{BB962C8B-B14F-4D97-AF65-F5344CB8AC3E}">
        <p14:creationId xmlns:p14="http://schemas.microsoft.com/office/powerpoint/2010/main" val="2803341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4BE8EE3-5F24-44E8-9363-72105695247A}" type="slidenum">
              <a:rPr lang="en-US" smtClean="0"/>
              <a:pPr/>
              <a:t>‹#›</a:t>
            </a:fld>
            <a:endParaRPr lang="en-US" dirty="0"/>
          </a:p>
        </p:txBody>
      </p:sp>
    </p:spTree>
    <p:extLst>
      <p:ext uri="{BB962C8B-B14F-4D97-AF65-F5344CB8AC3E}">
        <p14:creationId xmlns:p14="http://schemas.microsoft.com/office/powerpoint/2010/main" val="1234652442"/>
      </p:ext>
    </p:extLst>
  </p:cSld>
  <p:clrMapOvr>
    <a:masterClrMapping/>
  </p:clrMapOvr>
  <p:hf sldNum="0" hdr="0" ft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4BE8EE3-5F24-44E8-9363-72105695247A}" type="slidenum">
              <a:rPr lang="en-US" smtClean="0"/>
              <a:pPr/>
              <a:t>‹#›</a:t>
            </a:fld>
            <a:endParaRPr lang="en-US" dirty="0"/>
          </a:p>
        </p:txBody>
      </p:sp>
    </p:spTree>
    <p:extLst>
      <p:ext uri="{BB962C8B-B14F-4D97-AF65-F5344CB8AC3E}">
        <p14:creationId xmlns:p14="http://schemas.microsoft.com/office/powerpoint/2010/main" val="1872534281"/>
      </p:ext>
    </p:extLst>
  </p:cSld>
  <p:clrMapOvr>
    <a:masterClrMapping/>
  </p:clrMapOvr>
  <p:hf sldNum="0" hdr="0" ft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4BE8EE3-5F24-44E8-9363-72105695247A}" type="slidenum">
              <a:rPr lang="en-US" smtClean="0"/>
              <a:pPr/>
              <a:t>‹#›</a:t>
            </a:fld>
            <a:endParaRPr lang="en-US" dirty="0"/>
          </a:p>
        </p:txBody>
      </p:sp>
    </p:spTree>
    <p:extLst>
      <p:ext uri="{BB962C8B-B14F-4D97-AF65-F5344CB8AC3E}">
        <p14:creationId xmlns:p14="http://schemas.microsoft.com/office/powerpoint/2010/main" val="2885640245"/>
      </p:ext>
    </p:extLst>
  </p:cSld>
  <p:clrMapOvr>
    <a:masterClrMapping/>
  </p:clrMapOvr>
  <p:hf sldNum="0" hdr="0" ft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4BE8EE3-5F24-44E8-9363-72105695247A}" type="slidenum">
              <a:rPr lang="en-US" smtClean="0"/>
              <a:pPr/>
              <a:t>‹#›</a:t>
            </a:fld>
            <a:endParaRPr lang="en-US" dirty="0"/>
          </a:p>
        </p:txBody>
      </p:sp>
    </p:spTree>
    <p:extLst>
      <p:ext uri="{BB962C8B-B14F-4D97-AF65-F5344CB8AC3E}">
        <p14:creationId xmlns:p14="http://schemas.microsoft.com/office/powerpoint/2010/main" val="2701608829"/>
      </p:ext>
    </p:extLst>
  </p:cSld>
  <p:clrMapOvr>
    <a:masterClrMapping/>
  </p:clrMapOvr>
  <p:hf sldNum="0" hdr="0" ft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4BE8EE3-5F24-44E8-9363-72105695247A}" type="slidenum">
              <a:rPr lang="en-US" smtClean="0"/>
              <a:pPr/>
              <a:t>‹#›</a:t>
            </a:fld>
            <a:endParaRPr lang="en-US" dirty="0"/>
          </a:p>
        </p:txBody>
      </p:sp>
    </p:spTree>
    <p:extLst>
      <p:ext uri="{BB962C8B-B14F-4D97-AF65-F5344CB8AC3E}">
        <p14:creationId xmlns:p14="http://schemas.microsoft.com/office/powerpoint/2010/main" val="1191039098"/>
      </p:ext>
    </p:extLst>
  </p:cSld>
  <p:clrMapOvr>
    <a:masterClrMapping/>
  </p:clrMapOvr>
  <p:hf sldNum="0" hdr="0" ftr="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4BE8EE3-5F24-44E8-9363-72105695247A}" type="slidenum">
              <a:rPr lang="en-US" smtClean="0"/>
              <a:pPr/>
              <a:t>‹#›</a:t>
            </a:fld>
            <a:endParaRPr lang="en-US" dirty="0"/>
          </a:p>
        </p:txBody>
      </p:sp>
    </p:spTree>
    <p:extLst>
      <p:ext uri="{BB962C8B-B14F-4D97-AF65-F5344CB8AC3E}">
        <p14:creationId xmlns:p14="http://schemas.microsoft.com/office/powerpoint/2010/main" val="408520250"/>
      </p:ext>
    </p:extLst>
  </p:cSld>
  <p:clrMapOvr>
    <a:masterClrMapping/>
  </p:clrMapOvr>
  <p:hf sldNum="0" hdr="0" ftr="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4BE8EE3-5F24-44E8-9363-72105695247A}" type="slidenum">
              <a:rPr lang="en-US" smtClean="0"/>
              <a:pPr/>
              <a:t>‹#›</a:t>
            </a:fld>
            <a:endParaRPr lang="en-US" dirty="0"/>
          </a:p>
        </p:txBody>
      </p:sp>
    </p:spTree>
    <p:extLst>
      <p:ext uri="{BB962C8B-B14F-4D97-AF65-F5344CB8AC3E}">
        <p14:creationId xmlns:p14="http://schemas.microsoft.com/office/powerpoint/2010/main" val="3273245997"/>
      </p:ext>
    </p:extLst>
  </p:cSld>
  <p:clrMapOvr>
    <a:masterClrMapping/>
  </p:clrMapOvr>
  <p:hf sldNum="0" hdr="0" ftr="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4BE8EE3-5F24-44E8-9363-72105695247A}" type="slidenum">
              <a:rPr lang="en-US" smtClean="0"/>
              <a:pPr/>
              <a:t>‹#›</a:t>
            </a:fld>
            <a:endParaRPr lang="en-US" dirty="0"/>
          </a:p>
        </p:txBody>
      </p:sp>
    </p:spTree>
    <p:extLst>
      <p:ext uri="{BB962C8B-B14F-4D97-AF65-F5344CB8AC3E}">
        <p14:creationId xmlns:p14="http://schemas.microsoft.com/office/powerpoint/2010/main" val="624313860"/>
      </p:ext>
    </p:extLst>
  </p:cSld>
  <p:clrMapOvr>
    <a:masterClrMapping/>
  </p:clrMapOvr>
  <p:hf sldNum="0" hdr="0" ft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44329" y="6108173"/>
            <a:ext cx="857473" cy="365125"/>
          </a:xfrm>
        </p:spPr>
        <p:txBody>
          <a:bodyPr/>
          <a:lstStyle/>
          <a:p>
            <a:endParaRPr lang="en-US" dirty="0"/>
          </a:p>
        </p:txBody>
      </p:sp>
      <p:sp>
        <p:nvSpPr>
          <p:cNvPr id="5" name="Footer Placeholder 4"/>
          <p:cNvSpPr>
            <a:spLocks noGrp="1"/>
          </p:cNvSpPr>
          <p:nvPr>
            <p:ph type="ftr" sz="quarter" idx="11"/>
          </p:nvPr>
        </p:nvSpPr>
        <p:spPr>
          <a:xfrm>
            <a:off x="1972647" y="6108173"/>
            <a:ext cx="5314517" cy="365125"/>
          </a:xfrm>
        </p:spPr>
        <p:txBody>
          <a:bodyPr/>
          <a:lstStyle/>
          <a:p>
            <a:endParaRPr lang="en-US" dirty="0"/>
          </a:p>
        </p:txBody>
      </p:sp>
      <p:sp>
        <p:nvSpPr>
          <p:cNvPr id="6" name="Slide Number Placeholder 5"/>
          <p:cNvSpPr>
            <a:spLocks noGrp="1"/>
          </p:cNvSpPr>
          <p:nvPr>
            <p:ph type="sldNum" sz="quarter" idx="12"/>
          </p:nvPr>
        </p:nvSpPr>
        <p:spPr>
          <a:xfrm>
            <a:off x="8258967" y="6108173"/>
            <a:ext cx="427833" cy="365125"/>
          </a:xfrm>
        </p:spPr>
        <p:txBody>
          <a:bodyPr/>
          <a:lstStyle/>
          <a:p>
            <a:fld id="{94BE8EE3-5F24-44E8-9363-72105695247A}" type="slidenum">
              <a:rPr lang="en-US" smtClean="0"/>
              <a:pPr/>
              <a:t>‹#›</a:t>
            </a:fld>
            <a:endParaRPr lang="en-US" dirty="0"/>
          </a:p>
        </p:txBody>
      </p:sp>
    </p:spTree>
    <p:extLst>
      <p:ext uri="{BB962C8B-B14F-4D97-AF65-F5344CB8AC3E}">
        <p14:creationId xmlns:p14="http://schemas.microsoft.com/office/powerpoint/2010/main" val="3053230752"/>
      </p:ext>
    </p:extLst>
  </p:cSld>
  <p:clrMapOvr>
    <a:masterClrMapping/>
  </p:clrMapOvr>
  <p:hf sldNum="0" hdr="0" ft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273317" y="6116070"/>
            <a:ext cx="413483" cy="365125"/>
          </a:xfrm>
        </p:spPr>
        <p:txBody>
          <a:bodyPr/>
          <a:lstStyle/>
          <a:p>
            <a:fld id="{94BE8EE3-5F24-44E8-9363-72105695247A}" type="slidenum">
              <a:rPr lang="en-US" smtClean="0"/>
              <a:pPr/>
              <a:t>‹#›</a:t>
            </a:fld>
            <a:endParaRPr lang="en-US" dirty="0"/>
          </a:p>
        </p:txBody>
      </p:sp>
    </p:spTree>
    <p:extLst>
      <p:ext uri="{BB962C8B-B14F-4D97-AF65-F5344CB8AC3E}">
        <p14:creationId xmlns:p14="http://schemas.microsoft.com/office/powerpoint/2010/main" val="1112003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4BE8EE3-5F24-44E8-9363-72105695247A}" type="slidenum">
              <a:rPr lang="en-US" smtClean="0"/>
              <a:pPr/>
              <a:t>‹#›</a:t>
            </a:fld>
            <a:endParaRPr lang="en-US" dirty="0"/>
          </a:p>
        </p:txBody>
      </p:sp>
    </p:spTree>
    <p:extLst>
      <p:ext uri="{BB962C8B-B14F-4D97-AF65-F5344CB8AC3E}">
        <p14:creationId xmlns:p14="http://schemas.microsoft.com/office/powerpoint/2010/main" val="3588977220"/>
      </p:ext>
    </p:extLst>
  </p:cSld>
  <p:clrMapOvr>
    <a:masterClrMapping/>
  </p:clrMapOvr>
  <p:hf sldNum="0" hdr="0" ft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4BE8EE3-5F24-44E8-9363-72105695247A}" type="slidenum">
              <a:rPr lang="en-US" smtClean="0"/>
              <a:pPr/>
              <a:t>‹#›</a:t>
            </a:fld>
            <a:endParaRPr lang="en-US" dirty="0"/>
          </a:p>
        </p:txBody>
      </p:sp>
    </p:spTree>
    <p:extLst>
      <p:ext uri="{BB962C8B-B14F-4D97-AF65-F5344CB8AC3E}">
        <p14:creationId xmlns:p14="http://schemas.microsoft.com/office/powerpoint/2010/main" val="4227154384"/>
      </p:ext>
    </p:extLst>
  </p:cSld>
  <p:clrMapOvr>
    <a:masterClrMapping/>
  </p:clrMapOvr>
  <p:hf sldNum="0" hdr="0" ft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4BE8EE3-5F24-44E8-9363-72105695247A}" type="slidenum">
              <a:rPr lang="en-US" smtClean="0"/>
              <a:pPr/>
              <a:t>‹#›</a:t>
            </a:fld>
            <a:endParaRPr lang="en-US" dirty="0"/>
          </a:p>
        </p:txBody>
      </p:sp>
    </p:spTree>
    <p:extLst>
      <p:ext uri="{BB962C8B-B14F-4D97-AF65-F5344CB8AC3E}">
        <p14:creationId xmlns:p14="http://schemas.microsoft.com/office/powerpoint/2010/main" val="1333593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4BE8EE3-5F24-44E8-9363-72105695247A}" type="slidenum">
              <a:rPr lang="en-US" smtClean="0"/>
              <a:pPr/>
              <a:t>‹#›</a:t>
            </a:fld>
            <a:endParaRPr lang="en-US" dirty="0"/>
          </a:p>
        </p:txBody>
      </p:sp>
    </p:spTree>
    <p:extLst>
      <p:ext uri="{BB962C8B-B14F-4D97-AF65-F5344CB8AC3E}">
        <p14:creationId xmlns:p14="http://schemas.microsoft.com/office/powerpoint/2010/main" val="603264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4BE8EE3-5F24-44E8-9363-72105695247A}" type="slidenum">
              <a:rPr lang="en-US" smtClean="0"/>
              <a:pPr/>
              <a:t>‹#›</a:t>
            </a:fld>
            <a:endParaRPr lang="en-US" dirty="0"/>
          </a:p>
        </p:txBody>
      </p:sp>
    </p:spTree>
    <p:extLst>
      <p:ext uri="{BB962C8B-B14F-4D97-AF65-F5344CB8AC3E}">
        <p14:creationId xmlns:p14="http://schemas.microsoft.com/office/powerpoint/2010/main" val="3086046938"/>
      </p:ext>
    </p:extLst>
  </p:cSld>
  <p:clrMapOvr>
    <a:masterClrMapping/>
  </p:clrMapOvr>
  <p:hf sldNum="0" hdr="0" ft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4BE8EE3-5F24-44E8-9363-72105695247A}" type="slidenum">
              <a:rPr lang="en-US" smtClean="0"/>
              <a:pPr/>
              <a:t>‹#›</a:t>
            </a:fld>
            <a:endParaRPr lang="en-US" dirty="0"/>
          </a:p>
        </p:txBody>
      </p:sp>
    </p:spTree>
    <p:extLst>
      <p:ext uri="{BB962C8B-B14F-4D97-AF65-F5344CB8AC3E}">
        <p14:creationId xmlns:p14="http://schemas.microsoft.com/office/powerpoint/2010/main" val="2598940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endParaRPr lang="en-US" dirty="0"/>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4BE8EE3-5F24-44E8-9363-72105695247A}" type="slidenum">
              <a:rPr lang="en-US" smtClean="0"/>
              <a:pPr/>
              <a:t>‹#›</a:t>
            </a:fld>
            <a:endParaRPr lang="en-US" dirty="0"/>
          </a:p>
        </p:txBody>
      </p:sp>
    </p:spTree>
    <p:extLst>
      <p:ext uri="{BB962C8B-B14F-4D97-AF65-F5344CB8AC3E}">
        <p14:creationId xmlns:p14="http://schemas.microsoft.com/office/powerpoint/2010/main" val="1271039050"/>
      </p:ext>
    </p:extLst>
  </p:cSld>
  <p:clrMap bg1="lt1" tx1="dk1" bg2="lt2" tx2="dk2" accent1="accent1" accent2="accent2" accent3="accent3" accent4="accent4" accent5="accent5" accent6="accent6" hlink="hlink" folHlink="folHlink"/>
  <p:sldLayoutIdLst>
    <p:sldLayoutId id="2147484187" r:id="rId1"/>
    <p:sldLayoutId id="2147484188" r:id="rId2"/>
    <p:sldLayoutId id="2147484189" r:id="rId3"/>
    <p:sldLayoutId id="2147484190" r:id="rId4"/>
    <p:sldLayoutId id="2147484191" r:id="rId5"/>
    <p:sldLayoutId id="2147484192" r:id="rId6"/>
    <p:sldLayoutId id="2147484193" r:id="rId7"/>
    <p:sldLayoutId id="2147484194" r:id="rId8"/>
    <p:sldLayoutId id="2147484195" r:id="rId9"/>
    <p:sldLayoutId id="2147484196" r:id="rId10"/>
    <p:sldLayoutId id="2147484197" r:id="rId11"/>
    <p:sldLayoutId id="2147484198" r:id="rId12"/>
    <p:sldLayoutId id="2147484199" r:id="rId13"/>
    <p:sldLayoutId id="2147484200" r:id="rId14"/>
    <p:sldLayoutId id="2147484201" r:id="rId15"/>
    <p:sldLayoutId id="2147484202" r:id="rId16"/>
    <p:sldLayoutId id="2147484203" r:id="rId17"/>
  </p:sldLayoutIdLst>
  <p:hf sldNum="0" hdr="0" ftr="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8953" y="990600"/>
            <a:ext cx="8206093" cy="4800600"/>
          </a:xfrm>
        </p:spPr>
        <p:txBody>
          <a:bodyPr>
            <a:normAutofit/>
          </a:bodyPr>
          <a:lstStyle/>
          <a:p>
            <a:r>
              <a:rPr lang="en-US" b="1" dirty="0">
                <a:solidFill>
                  <a:schemeClr val="bg1">
                    <a:lumMod val="65000"/>
                  </a:schemeClr>
                </a:solidFill>
              </a:rPr>
              <a:t>State 911 Department</a:t>
            </a:r>
            <a:br>
              <a:rPr lang="en-US" b="1" dirty="0">
                <a:solidFill>
                  <a:schemeClr val="bg1">
                    <a:lumMod val="65000"/>
                  </a:schemeClr>
                </a:solidFill>
              </a:rPr>
            </a:br>
            <a:r>
              <a:rPr lang="en-US" b="1" dirty="0">
                <a:solidFill>
                  <a:schemeClr val="bg1">
                    <a:lumMod val="65000"/>
                  </a:schemeClr>
                </a:solidFill>
              </a:rPr>
              <a:t>Regional Development Grant Workshop</a:t>
            </a:r>
            <a:r>
              <a:rPr lang="en-US" b="1" dirty="0">
                <a:solidFill>
                  <a:schemeClr val="accent2">
                    <a:lumMod val="75000"/>
                  </a:schemeClr>
                </a:solidFill>
              </a:rPr>
              <a:t/>
            </a:r>
            <a:br>
              <a:rPr lang="en-US" b="1" dirty="0">
                <a:solidFill>
                  <a:schemeClr val="accent2">
                    <a:lumMod val="75000"/>
                  </a:schemeClr>
                </a:solidFill>
              </a:rPr>
            </a:br>
            <a:endParaRPr lang="en-US" b="1" dirty="0">
              <a:solidFill>
                <a:schemeClr val="accent2">
                  <a:lumMod val="75000"/>
                </a:schemeClr>
              </a:solidFill>
            </a:endParaRPr>
          </a:p>
        </p:txBody>
      </p:sp>
      <p:sp>
        <p:nvSpPr>
          <p:cNvPr id="3" name="Subtitle 2"/>
          <p:cNvSpPr>
            <a:spLocks noGrp="1"/>
          </p:cNvSpPr>
          <p:nvPr>
            <p:ph type="subTitle" idx="1"/>
          </p:nvPr>
        </p:nvSpPr>
        <p:spPr>
          <a:xfrm>
            <a:off x="2693348" y="152400"/>
            <a:ext cx="6400800" cy="533400"/>
          </a:xfrm>
        </p:spPr>
        <p:txBody>
          <a:bodyPr>
            <a:normAutofit fontScale="47500" lnSpcReduction="20000"/>
          </a:bodyPr>
          <a:lstStyle/>
          <a:p>
            <a:pPr algn="r"/>
            <a:endParaRPr lang="en-US" b="1" dirty="0">
              <a:solidFill>
                <a:schemeClr val="accent2">
                  <a:lumMod val="75000"/>
                </a:schemeClr>
              </a:solidFill>
            </a:endParaRPr>
          </a:p>
          <a:p>
            <a:pPr algn="r"/>
            <a:r>
              <a:rPr lang="en-US" sz="3300" b="1" dirty="0">
                <a:solidFill>
                  <a:schemeClr val="bg1">
                    <a:lumMod val="65000"/>
                  </a:schemeClr>
                </a:solidFill>
              </a:rPr>
              <a:t>February 10, 2021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1"/>
            <a:ext cx="7704667" cy="1066800"/>
          </a:xfrm>
        </p:spPr>
        <p:txBody>
          <a:bodyPr/>
          <a:lstStyle/>
          <a:p>
            <a:r>
              <a:rPr lang="en-US" b="1" dirty="0">
                <a:solidFill>
                  <a:schemeClr val="bg1">
                    <a:lumMod val="65000"/>
                  </a:schemeClr>
                </a:solidFill>
              </a:rPr>
              <a:t>Application</a:t>
            </a:r>
            <a:endParaRPr lang="en-US" dirty="0"/>
          </a:p>
        </p:txBody>
      </p:sp>
      <p:sp>
        <p:nvSpPr>
          <p:cNvPr id="3" name="Content Placeholder 2"/>
          <p:cNvSpPr>
            <a:spLocks noGrp="1"/>
          </p:cNvSpPr>
          <p:nvPr>
            <p:ph idx="1"/>
          </p:nvPr>
        </p:nvSpPr>
        <p:spPr>
          <a:xfrm>
            <a:off x="838200" y="914400"/>
            <a:ext cx="7684952" cy="5791200"/>
          </a:xfrm>
        </p:spPr>
        <p:txBody>
          <a:bodyPr>
            <a:normAutofit/>
          </a:bodyPr>
          <a:lstStyle/>
          <a:p>
            <a:pPr marL="0" indent="0">
              <a:spcAft>
                <a:spcPts val="1200"/>
              </a:spcAft>
              <a:buNone/>
            </a:pPr>
            <a:r>
              <a:rPr lang="en-US" sz="3600" b="1" dirty="0"/>
              <a:t>Section 2:  Funding Request</a:t>
            </a:r>
          </a:p>
          <a:p>
            <a:pPr marL="781200" lvl="1" indent="-457200">
              <a:buFont typeface="Arial" panose="020B0604020202020204" pitchFamily="34" charset="0"/>
              <a:buChar char="•"/>
            </a:pPr>
            <a:r>
              <a:rPr lang="en-US" sz="3000" b="1" dirty="0"/>
              <a:t>Category and Sub-Category </a:t>
            </a:r>
          </a:p>
          <a:p>
            <a:pPr lvl="1">
              <a:buFont typeface="Arial" panose="020B0604020202020204" pitchFamily="34" charset="0"/>
              <a:buChar char="•"/>
            </a:pPr>
            <a:r>
              <a:rPr lang="en-US" sz="3000" dirty="0"/>
              <a:t>Detailed description and cost, including quantity for requested items under each Category and Sub-Category</a:t>
            </a:r>
          </a:p>
          <a:p>
            <a:pPr lvl="1">
              <a:buFont typeface="Arial" panose="020B0604020202020204" pitchFamily="34" charset="0"/>
              <a:buChar char="•"/>
            </a:pPr>
            <a:r>
              <a:rPr lang="en-US" sz="3000" dirty="0"/>
              <a:t>Narrative description and Budget Worksheet should easily reconcile</a:t>
            </a:r>
          </a:p>
          <a:p>
            <a:pPr lvl="1">
              <a:buFont typeface="Arial" panose="020B0604020202020204" pitchFamily="34" charset="0"/>
              <a:buChar char="•"/>
            </a:pPr>
            <a:r>
              <a:rPr lang="en-US" sz="3000" dirty="0"/>
              <a:t>Identify if the requested item is a replacement of an existing item</a:t>
            </a:r>
          </a:p>
          <a:p>
            <a:pPr marL="0" indent="0">
              <a:buNone/>
            </a:pPr>
            <a:endParaRPr lang="en-US" dirty="0"/>
          </a:p>
        </p:txBody>
      </p:sp>
    </p:spTree>
    <p:extLst>
      <p:ext uri="{BB962C8B-B14F-4D97-AF65-F5344CB8AC3E}">
        <p14:creationId xmlns:p14="http://schemas.microsoft.com/office/powerpoint/2010/main" val="37351443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1"/>
            <a:ext cx="7704667" cy="914399"/>
          </a:xfrm>
        </p:spPr>
        <p:txBody>
          <a:bodyPr/>
          <a:lstStyle/>
          <a:p>
            <a:r>
              <a:rPr lang="en-US" b="1" dirty="0">
                <a:solidFill>
                  <a:schemeClr val="bg1">
                    <a:lumMod val="65000"/>
                  </a:schemeClr>
                </a:solidFill>
              </a:rPr>
              <a:t>Application</a:t>
            </a:r>
            <a:endParaRPr lang="en-US" dirty="0"/>
          </a:p>
        </p:txBody>
      </p:sp>
      <p:sp>
        <p:nvSpPr>
          <p:cNvPr id="3" name="Content Placeholder 2"/>
          <p:cNvSpPr>
            <a:spLocks noGrp="1"/>
          </p:cNvSpPr>
          <p:nvPr>
            <p:ph idx="1"/>
          </p:nvPr>
        </p:nvSpPr>
        <p:spPr>
          <a:xfrm>
            <a:off x="1258856" y="762000"/>
            <a:ext cx="7427944" cy="5943600"/>
          </a:xfrm>
        </p:spPr>
        <p:txBody>
          <a:bodyPr/>
          <a:lstStyle/>
          <a:p>
            <a:pPr marL="0" indent="0">
              <a:spcAft>
                <a:spcPts val="1200"/>
              </a:spcAft>
              <a:buNone/>
            </a:pPr>
            <a:r>
              <a:rPr lang="en-US" sz="3600" b="1" dirty="0"/>
              <a:t>Section 3:  Priority</a:t>
            </a:r>
          </a:p>
          <a:p>
            <a:pPr marL="457200" lvl="2" indent="-457200">
              <a:spcBef>
                <a:spcPts val="750"/>
              </a:spcBef>
              <a:buFont typeface="Arial" panose="020B0604020202020204" pitchFamily="34" charset="0"/>
              <a:buChar char="•"/>
            </a:pPr>
            <a:r>
              <a:rPr lang="en-US" sz="3000" dirty="0"/>
              <a:t>Prioritize your project by Funding Category</a:t>
            </a:r>
          </a:p>
          <a:p>
            <a:pPr marL="457200" lvl="2" indent="-457200">
              <a:spcBef>
                <a:spcPts val="750"/>
              </a:spcBef>
              <a:buFont typeface="Arial" panose="020B0604020202020204" pitchFamily="34" charset="0"/>
              <a:buChar char="•"/>
            </a:pPr>
            <a:r>
              <a:rPr lang="en-US" sz="3000" dirty="0"/>
              <a:t>Prioritize within each Funding Category</a:t>
            </a:r>
          </a:p>
          <a:p>
            <a:pPr marL="457200" lvl="2" indent="-457200">
              <a:spcBef>
                <a:spcPts val="750"/>
              </a:spcBef>
              <a:buFont typeface="Arial" panose="020B0604020202020204" pitchFamily="34" charset="0"/>
              <a:buChar char="•"/>
            </a:pPr>
            <a:r>
              <a:rPr lang="en-US" sz="3000" dirty="0"/>
              <a:t>Prioritized List of Equipment with Priority Totals</a:t>
            </a:r>
            <a:endParaRPr lang="en-US" sz="3000" u="sng" dirty="0"/>
          </a:p>
          <a:p>
            <a:pPr marL="0" indent="0">
              <a:buNone/>
            </a:pPr>
            <a:endParaRPr lang="en-US" dirty="0"/>
          </a:p>
        </p:txBody>
      </p:sp>
    </p:spTree>
    <p:extLst>
      <p:ext uri="{BB962C8B-B14F-4D97-AF65-F5344CB8AC3E}">
        <p14:creationId xmlns:p14="http://schemas.microsoft.com/office/powerpoint/2010/main" val="20849918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280372234"/>
              </p:ext>
            </p:extLst>
          </p:nvPr>
        </p:nvGraphicFramePr>
        <p:xfrm>
          <a:off x="1600200" y="533404"/>
          <a:ext cx="7391401" cy="5997990"/>
        </p:xfrm>
        <a:graphic>
          <a:graphicData uri="http://schemas.openxmlformats.org/drawingml/2006/table">
            <a:tbl>
              <a:tblPr>
                <a:tableStyleId>{5C22544A-7EE6-4342-B048-85BDC9FD1C3A}</a:tableStyleId>
              </a:tblPr>
              <a:tblGrid>
                <a:gridCol w="1095022">
                  <a:extLst>
                    <a:ext uri="{9D8B030D-6E8A-4147-A177-3AD203B41FA5}">
                      <a16:colId xmlns:a16="http://schemas.microsoft.com/office/drawing/2014/main" val="3017059917"/>
                    </a:ext>
                  </a:extLst>
                </a:gridCol>
                <a:gridCol w="3337978">
                  <a:extLst>
                    <a:ext uri="{9D8B030D-6E8A-4147-A177-3AD203B41FA5}">
                      <a16:colId xmlns:a16="http://schemas.microsoft.com/office/drawing/2014/main" val="4171727341"/>
                    </a:ext>
                  </a:extLst>
                </a:gridCol>
                <a:gridCol w="1178990">
                  <a:extLst>
                    <a:ext uri="{9D8B030D-6E8A-4147-A177-3AD203B41FA5}">
                      <a16:colId xmlns:a16="http://schemas.microsoft.com/office/drawing/2014/main" val="1935828674"/>
                    </a:ext>
                  </a:extLst>
                </a:gridCol>
                <a:gridCol w="1779411">
                  <a:extLst>
                    <a:ext uri="{9D8B030D-6E8A-4147-A177-3AD203B41FA5}">
                      <a16:colId xmlns:a16="http://schemas.microsoft.com/office/drawing/2014/main" val="166006593"/>
                    </a:ext>
                  </a:extLst>
                </a:gridCol>
              </a:tblGrid>
              <a:tr h="424967">
                <a:tc>
                  <a:txBody>
                    <a:bodyPr/>
                    <a:lstStyle/>
                    <a:p>
                      <a:pPr algn="ctr" fontAlgn="ctr"/>
                      <a:r>
                        <a:rPr lang="en-US" sz="1600" b="1" u="sng" strike="noStrike" dirty="0">
                          <a:effectLst/>
                          <a:latin typeface="Arial" panose="020B0604020202020204" pitchFamily="34" charset="0"/>
                          <a:cs typeface="Arial" panose="020B0604020202020204" pitchFamily="34" charset="0"/>
                        </a:rPr>
                        <a:t>PRIORITY</a:t>
                      </a:r>
                      <a:endParaRPr lang="en-US" sz="1600" b="1" i="0" u="sng"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ctr" fontAlgn="ctr"/>
                      <a:r>
                        <a:rPr lang="en-US" sz="1600" b="1" u="sng" strike="noStrike" dirty="0">
                          <a:effectLst/>
                          <a:latin typeface="Arial" panose="020B0604020202020204" pitchFamily="34" charset="0"/>
                          <a:cs typeface="Arial" panose="020B0604020202020204" pitchFamily="34" charset="0"/>
                        </a:rPr>
                        <a:t>ITEM</a:t>
                      </a:r>
                      <a:r>
                        <a:rPr lang="en-US" sz="1600" b="1" u="none" strike="noStrike" dirty="0">
                          <a:effectLst/>
                          <a:latin typeface="Arial" panose="020B0604020202020204" pitchFamily="34" charset="0"/>
                          <a:cs typeface="Arial" panose="020B0604020202020204" pitchFamily="34" charset="0"/>
                        </a:rPr>
                        <a:t> </a:t>
                      </a:r>
                      <a:endParaRPr lang="en-US" sz="1600" b="1"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ctr" fontAlgn="ctr"/>
                      <a:r>
                        <a:rPr lang="en-US" sz="1600" b="1" u="sng" strike="noStrike" dirty="0">
                          <a:effectLst/>
                          <a:latin typeface="Arial" panose="020B0604020202020204" pitchFamily="34" charset="0"/>
                          <a:cs typeface="Arial" panose="020B0604020202020204" pitchFamily="34" charset="0"/>
                        </a:rPr>
                        <a:t>QUANTITY</a:t>
                      </a:r>
                      <a:endParaRPr lang="en-US" sz="1600" b="1" i="0" u="sng"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ctr" fontAlgn="ctr"/>
                      <a:r>
                        <a:rPr lang="en-US" sz="1600" b="1" u="sng" strike="noStrike" dirty="0">
                          <a:effectLst/>
                          <a:latin typeface="Arial" panose="020B0604020202020204" pitchFamily="34" charset="0"/>
                          <a:cs typeface="Arial" panose="020B0604020202020204" pitchFamily="34" charset="0"/>
                        </a:rPr>
                        <a:t>AMOUNT</a:t>
                      </a:r>
                      <a:endParaRPr lang="en-US" sz="1600" b="1" i="0" u="sng"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extLst>
                  <a:ext uri="{0D108BD9-81ED-4DB2-BD59-A6C34878D82A}">
                    <a16:rowId xmlns:a16="http://schemas.microsoft.com/office/drawing/2014/main" val="3397698075"/>
                  </a:ext>
                </a:extLst>
              </a:tr>
              <a:tr h="251046">
                <a:tc>
                  <a:txBody>
                    <a:bodyPr/>
                    <a:lstStyle/>
                    <a:p>
                      <a:pPr algn="ctr" fontAlgn="ctr"/>
                      <a:r>
                        <a:rPr lang="en-US" sz="1400" u="none" strike="noStrike" dirty="0">
                          <a:effectLst/>
                          <a:latin typeface="Arial" panose="020B0604020202020204" pitchFamily="34" charset="0"/>
                          <a:cs typeface="Arial" panose="020B0604020202020204" pitchFamily="34" charset="0"/>
                        </a:rPr>
                        <a:t>1</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l" fontAlgn="ctr"/>
                      <a:r>
                        <a:rPr lang="en-US" sz="1400" u="none" strike="noStrike" dirty="0">
                          <a:effectLst/>
                          <a:latin typeface="Arial" panose="020B0604020202020204" pitchFamily="34" charset="0"/>
                          <a:cs typeface="Arial" panose="020B0604020202020204" pitchFamily="34" charset="0"/>
                        </a:rPr>
                        <a:t>Dispatch Console Workstations</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ctr" fontAlgn="ctr"/>
                      <a:r>
                        <a:rPr lang="en-US" sz="1400" u="none" strike="noStrike" dirty="0">
                          <a:effectLst/>
                          <a:latin typeface="Arial" panose="020B0604020202020204" pitchFamily="34" charset="0"/>
                          <a:cs typeface="Arial" panose="020B0604020202020204" pitchFamily="34" charset="0"/>
                        </a:rPr>
                        <a:t>11</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r" fontAlgn="ctr"/>
                      <a:r>
                        <a:rPr lang="en-US" sz="1400" u="none" strike="noStrike" dirty="0">
                          <a:effectLst/>
                          <a:latin typeface="Arial" panose="020B0604020202020204" pitchFamily="34" charset="0"/>
                          <a:cs typeface="Arial" panose="020B0604020202020204" pitchFamily="34" charset="0"/>
                        </a:rPr>
                        <a:t> $214,168.00 </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extLst>
                  <a:ext uri="{0D108BD9-81ED-4DB2-BD59-A6C34878D82A}">
                    <a16:rowId xmlns:a16="http://schemas.microsoft.com/office/drawing/2014/main" val="2589037544"/>
                  </a:ext>
                </a:extLst>
              </a:tr>
              <a:tr h="251046">
                <a:tc>
                  <a:txBody>
                    <a:bodyPr/>
                    <a:lstStyle/>
                    <a:p>
                      <a:pPr algn="ctr" fontAlgn="ctr"/>
                      <a:r>
                        <a:rPr lang="en-US" sz="1400" u="none" strike="noStrike">
                          <a:effectLst/>
                          <a:latin typeface="Arial" panose="020B0604020202020204" pitchFamily="34" charset="0"/>
                          <a:cs typeface="Arial" panose="020B0604020202020204" pitchFamily="34" charset="0"/>
                        </a:rPr>
                        <a:t>1</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l" fontAlgn="ctr"/>
                      <a:r>
                        <a:rPr lang="en-US" sz="1400" u="none" strike="noStrike" dirty="0">
                          <a:effectLst/>
                          <a:latin typeface="Arial" panose="020B0604020202020204" pitchFamily="34" charset="0"/>
                          <a:cs typeface="Arial" panose="020B0604020202020204" pitchFamily="34" charset="0"/>
                        </a:rPr>
                        <a:t>24" Monitors and Mounts</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ctr" fontAlgn="ctr"/>
                      <a:r>
                        <a:rPr lang="en-US" sz="1400" u="none" strike="noStrike" dirty="0">
                          <a:effectLst/>
                          <a:latin typeface="Arial" panose="020B0604020202020204" pitchFamily="34" charset="0"/>
                          <a:cs typeface="Arial" panose="020B0604020202020204" pitchFamily="34" charset="0"/>
                        </a:rPr>
                        <a:t>33</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r" fontAlgn="ctr"/>
                      <a:r>
                        <a:rPr lang="en-US" sz="1400" u="none" strike="noStrike" dirty="0">
                          <a:effectLst/>
                          <a:latin typeface="Arial" panose="020B0604020202020204" pitchFamily="34" charset="0"/>
                          <a:cs typeface="Arial" panose="020B0604020202020204" pitchFamily="34" charset="0"/>
                        </a:rPr>
                        <a:t> $11,275.00 </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extLst>
                  <a:ext uri="{0D108BD9-81ED-4DB2-BD59-A6C34878D82A}">
                    <a16:rowId xmlns:a16="http://schemas.microsoft.com/office/drawing/2014/main" val="3359804512"/>
                  </a:ext>
                </a:extLst>
              </a:tr>
              <a:tr h="251046">
                <a:tc>
                  <a:txBody>
                    <a:bodyPr/>
                    <a:lstStyle/>
                    <a:p>
                      <a:pPr algn="ctr" fontAlgn="ctr"/>
                      <a:r>
                        <a:rPr lang="en-US" sz="1400" u="none" strike="noStrike">
                          <a:effectLst/>
                          <a:latin typeface="Arial" panose="020B0604020202020204" pitchFamily="34" charset="0"/>
                          <a:cs typeface="Arial" panose="020B0604020202020204" pitchFamily="34" charset="0"/>
                        </a:rPr>
                        <a:t>1</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l" fontAlgn="ctr"/>
                      <a:r>
                        <a:rPr lang="en-US" sz="1400" u="none" strike="noStrike" dirty="0">
                          <a:effectLst/>
                          <a:latin typeface="Arial" panose="020B0604020202020204" pitchFamily="34" charset="0"/>
                          <a:cs typeface="Arial" panose="020B0604020202020204" pitchFamily="34" charset="0"/>
                        </a:rPr>
                        <a:t>Desktop Computers</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ctr" fontAlgn="ctr"/>
                      <a:r>
                        <a:rPr lang="en-US" sz="1400" u="none" strike="noStrike" dirty="0">
                          <a:effectLst/>
                          <a:latin typeface="Arial" panose="020B0604020202020204" pitchFamily="34" charset="0"/>
                          <a:cs typeface="Arial" panose="020B0604020202020204" pitchFamily="34" charset="0"/>
                        </a:rPr>
                        <a:t>11</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r" fontAlgn="ctr"/>
                      <a:r>
                        <a:rPr lang="en-US" sz="1400" u="none" strike="noStrike" dirty="0">
                          <a:effectLst/>
                          <a:latin typeface="Arial" panose="020B0604020202020204" pitchFamily="34" charset="0"/>
                          <a:cs typeface="Arial" panose="020B0604020202020204" pitchFamily="34" charset="0"/>
                        </a:rPr>
                        <a:t> $25,850.00 </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extLst>
                  <a:ext uri="{0D108BD9-81ED-4DB2-BD59-A6C34878D82A}">
                    <a16:rowId xmlns:a16="http://schemas.microsoft.com/office/drawing/2014/main" val="1074973722"/>
                  </a:ext>
                </a:extLst>
              </a:tr>
              <a:tr h="251046">
                <a:tc>
                  <a:txBody>
                    <a:bodyPr/>
                    <a:lstStyle/>
                    <a:p>
                      <a:pPr algn="ctr" fontAlgn="ctr"/>
                      <a:r>
                        <a:rPr lang="en-US" sz="1400" u="none" strike="noStrike">
                          <a:effectLst/>
                          <a:latin typeface="Arial" panose="020B0604020202020204" pitchFamily="34" charset="0"/>
                          <a:cs typeface="Arial" panose="020B0604020202020204" pitchFamily="34" charset="0"/>
                        </a:rPr>
                        <a:t>1</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l" fontAlgn="ctr"/>
                      <a:r>
                        <a:rPr lang="en-US" sz="1400" u="none" strike="noStrike" dirty="0">
                          <a:effectLst/>
                          <a:latin typeface="Arial" panose="020B0604020202020204" pitchFamily="34" charset="0"/>
                          <a:cs typeface="Arial" panose="020B0604020202020204" pitchFamily="34" charset="0"/>
                        </a:rPr>
                        <a:t>Wireless Keyboard and Mouse Sets</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ctr" fontAlgn="ctr"/>
                      <a:r>
                        <a:rPr lang="en-US" sz="1400" u="none" strike="noStrike" dirty="0">
                          <a:effectLst/>
                          <a:latin typeface="Arial" panose="020B0604020202020204" pitchFamily="34" charset="0"/>
                          <a:cs typeface="Arial" panose="020B0604020202020204" pitchFamily="34" charset="0"/>
                        </a:rPr>
                        <a:t>11</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r" fontAlgn="ctr"/>
                      <a:r>
                        <a:rPr lang="en-US" sz="1400" u="none" strike="noStrike" dirty="0">
                          <a:effectLst/>
                          <a:latin typeface="Arial" panose="020B0604020202020204" pitchFamily="34" charset="0"/>
                          <a:cs typeface="Arial" panose="020B0604020202020204" pitchFamily="34" charset="0"/>
                        </a:rPr>
                        <a:t> $797.50 </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extLst>
                  <a:ext uri="{0D108BD9-81ED-4DB2-BD59-A6C34878D82A}">
                    <a16:rowId xmlns:a16="http://schemas.microsoft.com/office/drawing/2014/main" val="2846884737"/>
                  </a:ext>
                </a:extLst>
              </a:tr>
              <a:tr h="251046">
                <a:tc>
                  <a:txBody>
                    <a:bodyPr/>
                    <a:lstStyle/>
                    <a:p>
                      <a:pPr algn="ctr" fontAlgn="ctr"/>
                      <a:r>
                        <a:rPr lang="en-US" sz="1400" u="none" strike="noStrike">
                          <a:effectLst/>
                          <a:latin typeface="Arial" panose="020B0604020202020204" pitchFamily="34" charset="0"/>
                          <a:cs typeface="Arial" panose="020B0604020202020204" pitchFamily="34" charset="0"/>
                        </a:rPr>
                        <a:t>1</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l" fontAlgn="ctr"/>
                      <a:r>
                        <a:rPr lang="en-US" sz="1400" u="none" strike="noStrike" dirty="0">
                          <a:effectLst/>
                          <a:latin typeface="Arial" panose="020B0604020202020204" pitchFamily="34" charset="0"/>
                          <a:cs typeface="Arial" panose="020B0604020202020204" pitchFamily="34" charset="0"/>
                        </a:rPr>
                        <a:t>Radio Consoles </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ctr" fontAlgn="ctr"/>
                      <a:r>
                        <a:rPr lang="en-US" sz="1400" u="none" strike="noStrike" dirty="0">
                          <a:effectLst/>
                          <a:latin typeface="Arial" panose="020B0604020202020204" pitchFamily="34" charset="0"/>
                          <a:cs typeface="Arial" panose="020B0604020202020204" pitchFamily="34" charset="0"/>
                        </a:rPr>
                        <a:t>11</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r" fontAlgn="ctr"/>
                      <a:r>
                        <a:rPr lang="en-US" sz="1400" u="none" strike="noStrike" dirty="0">
                          <a:effectLst/>
                          <a:latin typeface="Arial" panose="020B0604020202020204" pitchFamily="34" charset="0"/>
                          <a:cs typeface="Arial" panose="020B0604020202020204" pitchFamily="34" charset="0"/>
                        </a:rPr>
                        <a:t> $65,969.80 </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extLst>
                  <a:ext uri="{0D108BD9-81ED-4DB2-BD59-A6C34878D82A}">
                    <a16:rowId xmlns:a16="http://schemas.microsoft.com/office/drawing/2014/main" val="1399106945"/>
                  </a:ext>
                </a:extLst>
              </a:tr>
              <a:tr h="251046">
                <a:tc>
                  <a:txBody>
                    <a:bodyPr/>
                    <a:lstStyle/>
                    <a:p>
                      <a:pPr algn="ctr" fontAlgn="ctr"/>
                      <a:r>
                        <a:rPr lang="en-US" sz="1400" u="none" strike="noStrike">
                          <a:effectLst/>
                          <a:latin typeface="Arial" panose="020B0604020202020204" pitchFamily="34" charset="0"/>
                          <a:cs typeface="Arial" panose="020B0604020202020204" pitchFamily="34" charset="0"/>
                        </a:rPr>
                        <a:t>1</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l" fontAlgn="ctr"/>
                      <a:r>
                        <a:rPr lang="en-US" sz="1400" u="none" strike="noStrike">
                          <a:effectLst/>
                          <a:latin typeface="Arial" panose="020B0604020202020204" pitchFamily="34" charset="0"/>
                          <a:cs typeface="Arial" panose="020B0604020202020204" pitchFamily="34" charset="0"/>
                        </a:rPr>
                        <a:t>Dispatcher Chairs </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ctr" fontAlgn="ctr"/>
                      <a:r>
                        <a:rPr lang="en-US" sz="1400" u="none" strike="noStrike" dirty="0">
                          <a:effectLst/>
                          <a:latin typeface="Arial" panose="020B0604020202020204" pitchFamily="34" charset="0"/>
                          <a:cs typeface="Arial" panose="020B0604020202020204" pitchFamily="34" charset="0"/>
                        </a:rPr>
                        <a:t>11</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r" fontAlgn="ctr"/>
                      <a:r>
                        <a:rPr lang="en-US" sz="1400" u="none" strike="noStrike" dirty="0">
                          <a:effectLst/>
                          <a:latin typeface="Arial" panose="020B0604020202020204" pitchFamily="34" charset="0"/>
                          <a:cs typeface="Arial" panose="020B0604020202020204" pitchFamily="34" charset="0"/>
                        </a:rPr>
                        <a:t> $17,578.00 </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extLst>
                  <a:ext uri="{0D108BD9-81ED-4DB2-BD59-A6C34878D82A}">
                    <a16:rowId xmlns:a16="http://schemas.microsoft.com/office/drawing/2014/main" val="2199346110"/>
                  </a:ext>
                </a:extLst>
              </a:tr>
              <a:tr h="251046">
                <a:tc>
                  <a:txBody>
                    <a:bodyPr/>
                    <a:lstStyle/>
                    <a:p>
                      <a:pPr algn="ctr" fontAlgn="ctr"/>
                      <a:r>
                        <a:rPr lang="en-US" sz="1400" u="none" strike="noStrike">
                          <a:effectLst/>
                          <a:latin typeface="Arial" panose="020B0604020202020204" pitchFamily="34" charset="0"/>
                          <a:cs typeface="Arial" panose="020B0604020202020204" pitchFamily="34" charset="0"/>
                        </a:rPr>
                        <a:t>1</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l" fontAlgn="ctr"/>
                      <a:r>
                        <a:rPr lang="en-US" sz="1400" u="none" strike="noStrike" dirty="0">
                          <a:effectLst/>
                          <a:latin typeface="Arial" panose="020B0604020202020204" pitchFamily="34" charset="0"/>
                          <a:cs typeface="Arial" panose="020B0604020202020204" pitchFamily="34" charset="0"/>
                        </a:rPr>
                        <a:t>File Storage Units</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ctr" fontAlgn="ctr"/>
                      <a:r>
                        <a:rPr lang="en-US" sz="1400" u="none" strike="noStrike">
                          <a:effectLst/>
                          <a:latin typeface="Arial" panose="020B0604020202020204" pitchFamily="34" charset="0"/>
                          <a:cs typeface="Arial" panose="020B0604020202020204" pitchFamily="34" charset="0"/>
                        </a:rPr>
                        <a:t>2</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r" fontAlgn="ctr"/>
                      <a:r>
                        <a:rPr lang="en-US" sz="1400" u="none" strike="noStrike" dirty="0">
                          <a:effectLst/>
                          <a:latin typeface="Arial" panose="020B0604020202020204" pitchFamily="34" charset="0"/>
                          <a:cs typeface="Arial" panose="020B0604020202020204" pitchFamily="34" charset="0"/>
                        </a:rPr>
                        <a:t> $755.82 </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extLst>
                  <a:ext uri="{0D108BD9-81ED-4DB2-BD59-A6C34878D82A}">
                    <a16:rowId xmlns:a16="http://schemas.microsoft.com/office/drawing/2014/main" val="2783965963"/>
                  </a:ext>
                </a:extLst>
              </a:tr>
              <a:tr h="251046">
                <a:tc>
                  <a:txBody>
                    <a:bodyPr/>
                    <a:lstStyle/>
                    <a:p>
                      <a:pPr algn="ctr" fontAlgn="ctr"/>
                      <a:r>
                        <a:rPr lang="en-US" sz="1400" u="none" strike="noStrike">
                          <a:effectLst/>
                          <a:latin typeface="Arial" panose="020B0604020202020204" pitchFamily="34" charset="0"/>
                          <a:cs typeface="Arial" panose="020B0604020202020204" pitchFamily="34" charset="0"/>
                        </a:rPr>
                        <a:t>1</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l" fontAlgn="ctr"/>
                      <a:r>
                        <a:rPr lang="en-US" sz="1400" u="none" strike="noStrike" dirty="0">
                          <a:effectLst/>
                          <a:latin typeface="Arial" panose="020B0604020202020204" pitchFamily="34" charset="0"/>
                          <a:cs typeface="Arial" panose="020B0604020202020204" pitchFamily="34" charset="0"/>
                        </a:rPr>
                        <a:t>Printers - Dispatch</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ctr" fontAlgn="ctr"/>
                      <a:r>
                        <a:rPr lang="en-US" sz="1400" u="none" strike="noStrike">
                          <a:effectLst/>
                          <a:latin typeface="Arial" panose="020B0604020202020204" pitchFamily="34" charset="0"/>
                          <a:cs typeface="Arial" panose="020B0604020202020204" pitchFamily="34" charset="0"/>
                        </a:rPr>
                        <a:t>2</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r" fontAlgn="ctr"/>
                      <a:r>
                        <a:rPr lang="en-US" sz="1400" u="none" strike="noStrike" dirty="0">
                          <a:effectLst/>
                          <a:latin typeface="Arial" panose="020B0604020202020204" pitchFamily="34" charset="0"/>
                          <a:cs typeface="Arial" panose="020B0604020202020204" pitchFamily="34" charset="0"/>
                        </a:rPr>
                        <a:t> $2,500.00 </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extLst>
                  <a:ext uri="{0D108BD9-81ED-4DB2-BD59-A6C34878D82A}">
                    <a16:rowId xmlns:a16="http://schemas.microsoft.com/office/drawing/2014/main" val="229662326"/>
                  </a:ext>
                </a:extLst>
              </a:tr>
              <a:tr h="251046">
                <a:tc>
                  <a:txBody>
                    <a:bodyPr/>
                    <a:lstStyle/>
                    <a:p>
                      <a:pPr algn="ctr" fontAlgn="ctr"/>
                      <a:r>
                        <a:rPr lang="en-US" sz="1400" u="none" strike="noStrike">
                          <a:effectLst/>
                          <a:latin typeface="Arial" panose="020B0604020202020204" pitchFamily="34" charset="0"/>
                          <a:cs typeface="Arial" panose="020B0604020202020204" pitchFamily="34" charset="0"/>
                        </a:rPr>
                        <a:t>1</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l" fontAlgn="ctr"/>
                      <a:r>
                        <a:rPr lang="en-US" sz="1400" u="none" strike="noStrike">
                          <a:effectLst/>
                          <a:latin typeface="Arial" panose="020B0604020202020204" pitchFamily="34" charset="0"/>
                          <a:cs typeface="Arial" panose="020B0604020202020204" pitchFamily="34" charset="0"/>
                        </a:rPr>
                        <a:t>KVM IP Switch</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ctr" fontAlgn="ctr"/>
                      <a:r>
                        <a:rPr lang="en-US" sz="1400" u="none" strike="noStrike" dirty="0">
                          <a:effectLst/>
                          <a:latin typeface="Arial" panose="020B0604020202020204" pitchFamily="34" charset="0"/>
                          <a:cs typeface="Arial" panose="020B0604020202020204" pitchFamily="34" charset="0"/>
                        </a:rPr>
                        <a:t>2</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r" fontAlgn="ctr"/>
                      <a:r>
                        <a:rPr lang="en-US" sz="1400" u="none" strike="noStrike" dirty="0">
                          <a:effectLst/>
                          <a:latin typeface="Arial" panose="020B0604020202020204" pitchFamily="34" charset="0"/>
                          <a:cs typeface="Arial" panose="020B0604020202020204" pitchFamily="34" charset="0"/>
                        </a:rPr>
                        <a:t> $1,943.14 </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extLst>
                  <a:ext uri="{0D108BD9-81ED-4DB2-BD59-A6C34878D82A}">
                    <a16:rowId xmlns:a16="http://schemas.microsoft.com/office/drawing/2014/main" val="454299385"/>
                  </a:ext>
                </a:extLst>
              </a:tr>
              <a:tr h="251046">
                <a:tc>
                  <a:txBody>
                    <a:bodyPr/>
                    <a:lstStyle/>
                    <a:p>
                      <a:pPr algn="ctr" fontAlgn="ctr"/>
                      <a:r>
                        <a:rPr lang="en-US" sz="1400" u="none" strike="noStrike">
                          <a:effectLst/>
                          <a:latin typeface="Arial" panose="020B0604020202020204" pitchFamily="34" charset="0"/>
                          <a:cs typeface="Arial" panose="020B0604020202020204" pitchFamily="34" charset="0"/>
                        </a:rPr>
                        <a:t>1</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l" fontAlgn="ctr"/>
                      <a:r>
                        <a:rPr lang="en-US" sz="1400" u="none" strike="noStrike">
                          <a:effectLst/>
                          <a:latin typeface="Arial" panose="020B0604020202020204" pitchFamily="34" charset="0"/>
                          <a:cs typeface="Arial" panose="020B0604020202020204" pitchFamily="34" charset="0"/>
                        </a:rPr>
                        <a:t>HDMI Cable</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ctr" fontAlgn="ctr"/>
                      <a:r>
                        <a:rPr lang="en-US" sz="1400" u="none" strike="noStrike">
                          <a:effectLst/>
                          <a:latin typeface="Arial" panose="020B0604020202020204" pitchFamily="34" charset="0"/>
                          <a:cs typeface="Arial" panose="020B0604020202020204" pitchFamily="34" charset="0"/>
                        </a:rPr>
                        <a:t>11</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r" fontAlgn="ctr"/>
                      <a:r>
                        <a:rPr lang="en-US" sz="1400" u="none" strike="noStrike" dirty="0">
                          <a:effectLst/>
                          <a:latin typeface="Arial" panose="020B0604020202020204" pitchFamily="34" charset="0"/>
                          <a:cs typeface="Arial" panose="020B0604020202020204" pitchFamily="34" charset="0"/>
                        </a:rPr>
                        <a:t> $289.90 </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extLst>
                  <a:ext uri="{0D108BD9-81ED-4DB2-BD59-A6C34878D82A}">
                    <a16:rowId xmlns:a16="http://schemas.microsoft.com/office/drawing/2014/main" val="7744496"/>
                  </a:ext>
                </a:extLst>
              </a:tr>
              <a:tr h="286157">
                <a:tc>
                  <a:txBody>
                    <a:bodyPr/>
                    <a:lstStyle/>
                    <a:p>
                      <a:pPr algn="l" fontAlgn="ctr"/>
                      <a:r>
                        <a:rPr lang="en-US" sz="1400" u="none" strike="noStrike" dirty="0">
                          <a:effectLst/>
                          <a:latin typeface="Arial" panose="020B0604020202020204" pitchFamily="34" charset="0"/>
                          <a:cs typeface="Arial" panose="020B0604020202020204" pitchFamily="34" charset="0"/>
                        </a:rPr>
                        <a:t> </a:t>
                      </a:r>
                      <a:endParaRPr lang="en-US" sz="1400" b="1"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solidFill>
                      <a:schemeClr val="accent3">
                        <a:lumMod val="75000"/>
                      </a:schemeClr>
                    </a:solidFill>
                  </a:tcPr>
                </a:tc>
                <a:tc gridSpan="2">
                  <a:txBody>
                    <a:bodyPr/>
                    <a:lstStyle/>
                    <a:p>
                      <a:pPr algn="r" fontAlgn="ctr"/>
                      <a:r>
                        <a:rPr lang="en-US" sz="1400" b="1" u="none" strike="noStrike" dirty="0">
                          <a:solidFill>
                            <a:schemeClr val="bg1">
                              <a:lumMod val="75000"/>
                            </a:schemeClr>
                          </a:solidFill>
                          <a:effectLst/>
                          <a:latin typeface="Arial" panose="020B0604020202020204" pitchFamily="34" charset="0"/>
                          <a:cs typeface="Arial" panose="020B0604020202020204" pitchFamily="34" charset="0"/>
                        </a:rPr>
                        <a:t>PRIORITY 1 TOTAL</a:t>
                      </a:r>
                      <a:endParaRPr lang="en-US" sz="1400" b="1" i="0" u="none" strike="noStrike" dirty="0">
                        <a:solidFill>
                          <a:schemeClr val="bg1">
                            <a:lumMod val="75000"/>
                          </a:schemeClr>
                        </a:solidFill>
                        <a:effectLst/>
                        <a:latin typeface="Arial" panose="020B0604020202020204" pitchFamily="34" charset="0"/>
                        <a:cs typeface="Arial" panose="020B0604020202020204" pitchFamily="34" charset="0"/>
                      </a:endParaRPr>
                    </a:p>
                  </a:txBody>
                  <a:tcPr marL="4578" marR="4578" marT="4578" marB="0" anchor="ctr">
                    <a:solidFill>
                      <a:schemeClr val="accent3">
                        <a:lumMod val="75000"/>
                      </a:schemeClr>
                    </a:solidFill>
                  </a:tcPr>
                </a:tc>
                <a:tc hMerge="1">
                  <a:txBody>
                    <a:bodyPr/>
                    <a:lstStyle/>
                    <a:p>
                      <a:endParaRPr lang="en-US"/>
                    </a:p>
                  </a:txBody>
                  <a:tcPr/>
                </a:tc>
                <a:tc>
                  <a:txBody>
                    <a:bodyPr/>
                    <a:lstStyle/>
                    <a:p>
                      <a:pPr algn="r" fontAlgn="ctr"/>
                      <a:r>
                        <a:rPr lang="en-US" sz="1600" b="1" u="none" strike="noStrike" dirty="0">
                          <a:solidFill>
                            <a:schemeClr val="bg1">
                              <a:lumMod val="75000"/>
                            </a:schemeClr>
                          </a:solidFill>
                          <a:effectLst/>
                          <a:latin typeface="Arial" panose="020B0604020202020204" pitchFamily="34" charset="0"/>
                          <a:cs typeface="Arial" panose="020B0604020202020204" pitchFamily="34" charset="0"/>
                        </a:rPr>
                        <a:t> $341,127.16 </a:t>
                      </a:r>
                      <a:endParaRPr lang="en-US" sz="1600" b="1" i="0" u="none" strike="noStrike" dirty="0">
                        <a:solidFill>
                          <a:schemeClr val="bg1">
                            <a:lumMod val="75000"/>
                          </a:schemeClr>
                        </a:solidFill>
                        <a:effectLst/>
                        <a:latin typeface="Arial" panose="020B0604020202020204" pitchFamily="34" charset="0"/>
                        <a:cs typeface="Arial" panose="020B0604020202020204" pitchFamily="34" charset="0"/>
                      </a:endParaRPr>
                    </a:p>
                  </a:txBody>
                  <a:tcPr marL="4578" marR="4578" marT="4578" marB="0" anchor="ctr">
                    <a:solidFill>
                      <a:schemeClr val="accent3">
                        <a:lumMod val="75000"/>
                      </a:schemeClr>
                    </a:solidFill>
                  </a:tcPr>
                </a:tc>
                <a:extLst>
                  <a:ext uri="{0D108BD9-81ED-4DB2-BD59-A6C34878D82A}">
                    <a16:rowId xmlns:a16="http://schemas.microsoft.com/office/drawing/2014/main" val="834535602"/>
                  </a:ext>
                </a:extLst>
              </a:tr>
              <a:tr h="251046">
                <a:tc>
                  <a:txBody>
                    <a:bodyPr/>
                    <a:lstStyle/>
                    <a:p>
                      <a:pPr algn="ctr" fontAlgn="ctr"/>
                      <a:r>
                        <a:rPr lang="en-US" sz="1400" u="none" strike="noStrike">
                          <a:effectLst/>
                          <a:latin typeface="Arial" panose="020B0604020202020204" pitchFamily="34" charset="0"/>
                          <a:cs typeface="Arial" panose="020B0604020202020204" pitchFamily="34" charset="0"/>
                        </a:rPr>
                        <a:t>2</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l" fontAlgn="ctr"/>
                      <a:r>
                        <a:rPr lang="en-US" sz="1400" u="none" strike="noStrike" dirty="0">
                          <a:effectLst/>
                          <a:latin typeface="Arial" panose="020B0604020202020204" pitchFamily="34" charset="0"/>
                          <a:cs typeface="Arial" panose="020B0604020202020204" pitchFamily="34" charset="0"/>
                        </a:rPr>
                        <a:t>Fire Alarm Alerting System</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ctr" fontAlgn="ctr"/>
                      <a:r>
                        <a:rPr lang="en-US" sz="1400" u="none" strike="noStrike" dirty="0">
                          <a:effectLst/>
                          <a:latin typeface="Arial" panose="020B0604020202020204" pitchFamily="34" charset="0"/>
                          <a:cs typeface="Arial" panose="020B0604020202020204" pitchFamily="34" charset="0"/>
                        </a:rPr>
                        <a:t>1</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r" fontAlgn="ctr"/>
                      <a:r>
                        <a:rPr lang="en-US" sz="1400" u="none" strike="noStrike" dirty="0">
                          <a:effectLst/>
                          <a:latin typeface="Arial" panose="020B0604020202020204" pitchFamily="34" charset="0"/>
                          <a:cs typeface="Arial" panose="020B0604020202020204" pitchFamily="34" charset="0"/>
                        </a:rPr>
                        <a:t> $63,000.00 </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extLst>
                  <a:ext uri="{0D108BD9-81ED-4DB2-BD59-A6C34878D82A}">
                    <a16:rowId xmlns:a16="http://schemas.microsoft.com/office/drawing/2014/main" val="2808974636"/>
                  </a:ext>
                </a:extLst>
              </a:tr>
              <a:tr h="251046">
                <a:tc>
                  <a:txBody>
                    <a:bodyPr/>
                    <a:lstStyle/>
                    <a:p>
                      <a:pPr algn="ctr" fontAlgn="ctr"/>
                      <a:r>
                        <a:rPr lang="en-US" sz="1400" u="none" strike="noStrike">
                          <a:effectLst/>
                          <a:latin typeface="Arial" panose="020B0604020202020204" pitchFamily="34" charset="0"/>
                          <a:cs typeface="Arial" panose="020B0604020202020204" pitchFamily="34" charset="0"/>
                        </a:rPr>
                        <a:t>2</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l" fontAlgn="ctr"/>
                      <a:r>
                        <a:rPr lang="en-US" sz="1400" u="none" strike="noStrike">
                          <a:effectLst/>
                          <a:latin typeface="Arial" panose="020B0604020202020204" pitchFamily="34" charset="0"/>
                          <a:cs typeface="Arial" panose="020B0604020202020204" pitchFamily="34" charset="0"/>
                        </a:rPr>
                        <a:t>Meeting Room Table/Chairs</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ctr" fontAlgn="ctr"/>
                      <a:r>
                        <a:rPr lang="en-US" sz="1400" u="none" strike="noStrike">
                          <a:effectLst/>
                          <a:latin typeface="Arial" panose="020B0604020202020204" pitchFamily="34" charset="0"/>
                          <a:cs typeface="Arial" panose="020B0604020202020204" pitchFamily="34" charset="0"/>
                        </a:rPr>
                        <a:t>1</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r" fontAlgn="ctr"/>
                      <a:r>
                        <a:rPr lang="en-US" sz="1400" u="none" strike="noStrike" dirty="0">
                          <a:effectLst/>
                          <a:latin typeface="Arial" panose="020B0604020202020204" pitchFamily="34" charset="0"/>
                          <a:cs typeface="Arial" panose="020B0604020202020204" pitchFamily="34" charset="0"/>
                        </a:rPr>
                        <a:t> $1,445.85 </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extLst>
                  <a:ext uri="{0D108BD9-81ED-4DB2-BD59-A6C34878D82A}">
                    <a16:rowId xmlns:a16="http://schemas.microsoft.com/office/drawing/2014/main" val="2770048340"/>
                  </a:ext>
                </a:extLst>
              </a:tr>
              <a:tr h="251046">
                <a:tc>
                  <a:txBody>
                    <a:bodyPr/>
                    <a:lstStyle/>
                    <a:p>
                      <a:pPr algn="ctr" fontAlgn="ctr"/>
                      <a:r>
                        <a:rPr lang="en-US" sz="1400" u="none" strike="noStrike">
                          <a:effectLst/>
                          <a:latin typeface="Arial" panose="020B0604020202020204" pitchFamily="34" charset="0"/>
                          <a:cs typeface="Arial" panose="020B0604020202020204" pitchFamily="34" charset="0"/>
                        </a:rPr>
                        <a:t>2</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l" fontAlgn="ctr"/>
                      <a:r>
                        <a:rPr lang="en-US" sz="1400" u="none" strike="noStrike" dirty="0">
                          <a:effectLst/>
                          <a:latin typeface="Arial" panose="020B0604020202020204" pitchFamily="34" charset="0"/>
                          <a:cs typeface="Arial" panose="020B0604020202020204" pitchFamily="34" charset="0"/>
                        </a:rPr>
                        <a:t>ID Key Card System</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ctr" fontAlgn="ctr"/>
                      <a:r>
                        <a:rPr lang="en-US" sz="1400" u="none" strike="noStrike">
                          <a:effectLst/>
                          <a:latin typeface="Arial" panose="020B0604020202020204" pitchFamily="34" charset="0"/>
                          <a:cs typeface="Arial" panose="020B0604020202020204" pitchFamily="34" charset="0"/>
                        </a:rPr>
                        <a:t>1</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r" fontAlgn="ctr"/>
                      <a:r>
                        <a:rPr lang="en-US" sz="1400" u="none" strike="noStrike" dirty="0">
                          <a:effectLst/>
                          <a:latin typeface="Arial" panose="020B0604020202020204" pitchFamily="34" charset="0"/>
                          <a:cs typeface="Arial" panose="020B0604020202020204" pitchFamily="34" charset="0"/>
                        </a:rPr>
                        <a:t> $11,037.40 </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extLst>
                  <a:ext uri="{0D108BD9-81ED-4DB2-BD59-A6C34878D82A}">
                    <a16:rowId xmlns:a16="http://schemas.microsoft.com/office/drawing/2014/main" val="3214050876"/>
                  </a:ext>
                </a:extLst>
              </a:tr>
              <a:tr h="251046">
                <a:tc>
                  <a:txBody>
                    <a:bodyPr/>
                    <a:lstStyle/>
                    <a:p>
                      <a:pPr algn="ctr" fontAlgn="ctr"/>
                      <a:r>
                        <a:rPr lang="en-US" sz="1400" u="none" strike="noStrike">
                          <a:effectLst/>
                          <a:latin typeface="Arial" panose="020B0604020202020204" pitchFamily="34" charset="0"/>
                          <a:cs typeface="Arial" panose="020B0604020202020204" pitchFamily="34" charset="0"/>
                        </a:rPr>
                        <a:t>2</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l" fontAlgn="ctr"/>
                      <a:r>
                        <a:rPr lang="en-US" sz="1400" u="none" strike="noStrike" dirty="0">
                          <a:effectLst/>
                          <a:latin typeface="Arial" panose="020B0604020202020204" pitchFamily="34" charset="0"/>
                          <a:cs typeface="Arial" panose="020B0604020202020204" pitchFamily="34" charset="0"/>
                        </a:rPr>
                        <a:t>IT Desk</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ctr" fontAlgn="ctr"/>
                      <a:r>
                        <a:rPr lang="en-US" sz="1400" u="none" strike="noStrike">
                          <a:effectLst/>
                          <a:latin typeface="Arial" panose="020B0604020202020204" pitchFamily="34" charset="0"/>
                          <a:cs typeface="Arial" panose="020B0604020202020204" pitchFamily="34" charset="0"/>
                        </a:rPr>
                        <a:t>1</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r" fontAlgn="ctr"/>
                      <a:r>
                        <a:rPr lang="en-US" sz="1400" u="none" strike="noStrike" dirty="0">
                          <a:effectLst/>
                          <a:latin typeface="Arial" panose="020B0604020202020204" pitchFamily="34" charset="0"/>
                          <a:cs typeface="Arial" panose="020B0604020202020204" pitchFamily="34" charset="0"/>
                        </a:rPr>
                        <a:t> $1,002.72 </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extLst>
                  <a:ext uri="{0D108BD9-81ED-4DB2-BD59-A6C34878D82A}">
                    <a16:rowId xmlns:a16="http://schemas.microsoft.com/office/drawing/2014/main" val="2192396924"/>
                  </a:ext>
                </a:extLst>
              </a:tr>
              <a:tr h="286157">
                <a:tc>
                  <a:txBody>
                    <a:bodyPr/>
                    <a:lstStyle/>
                    <a:p>
                      <a:pPr algn="l" fontAlgn="ctr"/>
                      <a:r>
                        <a:rPr lang="en-US" sz="1400" u="none" strike="noStrike" dirty="0">
                          <a:effectLst/>
                          <a:latin typeface="Arial" panose="020B0604020202020204" pitchFamily="34" charset="0"/>
                          <a:cs typeface="Arial" panose="020B0604020202020204" pitchFamily="34" charset="0"/>
                        </a:rPr>
                        <a:t> </a:t>
                      </a:r>
                      <a:endParaRPr lang="en-US" sz="1400" b="1"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solidFill>
                      <a:schemeClr val="accent3">
                        <a:lumMod val="75000"/>
                      </a:schemeClr>
                    </a:solidFill>
                  </a:tcPr>
                </a:tc>
                <a:tc gridSpan="2">
                  <a:txBody>
                    <a:bodyPr/>
                    <a:lstStyle/>
                    <a:p>
                      <a:pPr algn="r" fontAlgn="ctr"/>
                      <a:r>
                        <a:rPr lang="en-US" sz="1400" b="1" u="none" strike="noStrike" dirty="0">
                          <a:solidFill>
                            <a:schemeClr val="bg1">
                              <a:lumMod val="75000"/>
                            </a:schemeClr>
                          </a:solidFill>
                          <a:effectLst/>
                          <a:latin typeface="Arial" panose="020B0604020202020204" pitchFamily="34" charset="0"/>
                          <a:cs typeface="Arial" panose="020B0604020202020204" pitchFamily="34" charset="0"/>
                        </a:rPr>
                        <a:t>PRIORITY 2 TOTAL</a:t>
                      </a:r>
                      <a:endParaRPr lang="en-US" sz="1400" b="1" i="0" u="none" strike="noStrike" dirty="0">
                        <a:solidFill>
                          <a:schemeClr val="bg1">
                            <a:lumMod val="75000"/>
                          </a:schemeClr>
                        </a:solidFill>
                        <a:effectLst/>
                        <a:latin typeface="Arial" panose="020B0604020202020204" pitchFamily="34" charset="0"/>
                        <a:cs typeface="Arial" panose="020B0604020202020204" pitchFamily="34" charset="0"/>
                      </a:endParaRPr>
                    </a:p>
                  </a:txBody>
                  <a:tcPr marL="4578" marR="4578" marT="4578" marB="0" anchor="ctr">
                    <a:solidFill>
                      <a:schemeClr val="accent3">
                        <a:lumMod val="75000"/>
                      </a:schemeClr>
                    </a:solidFill>
                  </a:tcPr>
                </a:tc>
                <a:tc hMerge="1">
                  <a:txBody>
                    <a:bodyPr/>
                    <a:lstStyle/>
                    <a:p>
                      <a:endParaRPr lang="en-US"/>
                    </a:p>
                  </a:txBody>
                  <a:tcPr/>
                </a:tc>
                <a:tc>
                  <a:txBody>
                    <a:bodyPr/>
                    <a:lstStyle/>
                    <a:p>
                      <a:pPr algn="r" fontAlgn="ctr"/>
                      <a:r>
                        <a:rPr lang="en-US" sz="1600" b="1" u="none" strike="noStrike" dirty="0">
                          <a:solidFill>
                            <a:schemeClr val="bg1">
                              <a:lumMod val="75000"/>
                            </a:schemeClr>
                          </a:solidFill>
                          <a:effectLst/>
                          <a:latin typeface="Arial" panose="020B0604020202020204" pitchFamily="34" charset="0"/>
                          <a:cs typeface="Arial" panose="020B0604020202020204" pitchFamily="34" charset="0"/>
                        </a:rPr>
                        <a:t> $76,485.97 </a:t>
                      </a:r>
                      <a:endParaRPr lang="en-US" sz="1600" b="1" i="0" u="none" strike="noStrike" dirty="0">
                        <a:solidFill>
                          <a:schemeClr val="bg1">
                            <a:lumMod val="75000"/>
                          </a:schemeClr>
                        </a:solidFill>
                        <a:effectLst/>
                        <a:latin typeface="Arial" panose="020B0604020202020204" pitchFamily="34" charset="0"/>
                        <a:cs typeface="Arial" panose="020B0604020202020204" pitchFamily="34" charset="0"/>
                      </a:endParaRPr>
                    </a:p>
                  </a:txBody>
                  <a:tcPr marL="4578" marR="4578" marT="4578" marB="0" anchor="ctr">
                    <a:solidFill>
                      <a:schemeClr val="accent3">
                        <a:lumMod val="75000"/>
                      </a:schemeClr>
                    </a:solidFill>
                  </a:tcPr>
                </a:tc>
                <a:extLst>
                  <a:ext uri="{0D108BD9-81ED-4DB2-BD59-A6C34878D82A}">
                    <a16:rowId xmlns:a16="http://schemas.microsoft.com/office/drawing/2014/main" val="41162134"/>
                  </a:ext>
                </a:extLst>
              </a:tr>
              <a:tr h="251046">
                <a:tc>
                  <a:txBody>
                    <a:bodyPr/>
                    <a:lstStyle/>
                    <a:p>
                      <a:pPr algn="ctr" fontAlgn="ctr"/>
                      <a:r>
                        <a:rPr lang="en-US" sz="1400" u="none" strike="noStrike">
                          <a:effectLst/>
                          <a:latin typeface="Arial" panose="020B0604020202020204" pitchFamily="34" charset="0"/>
                          <a:cs typeface="Arial" panose="020B0604020202020204" pitchFamily="34" charset="0"/>
                        </a:rPr>
                        <a:t>3</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l" fontAlgn="ctr"/>
                      <a:r>
                        <a:rPr lang="en-US" sz="1400" u="none" strike="noStrike">
                          <a:effectLst/>
                          <a:latin typeface="Arial" panose="020B0604020202020204" pitchFamily="34" charset="0"/>
                          <a:cs typeface="Arial" panose="020B0604020202020204" pitchFamily="34" charset="0"/>
                        </a:rPr>
                        <a:t>Uninteruptible Power Supply</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ctr" fontAlgn="ctr"/>
                      <a:r>
                        <a:rPr lang="en-US" sz="1400" u="none" strike="noStrike" dirty="0">
                          <a:effectLst/>
                          <a:latin typeface="Arial" panose="020B0604020202020204" pitchFamily="34" charset="0"/>
                          <a:cs typeface="Arial" panose="020B0604020202020204" pitchFamily="34" charset="0"/>
                        </a:rPr>
                        <a:t>1</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r" fontAlgn="ctr"/>
                      <a:r>
                        <a:rPr lang="en-US" sz="1400" u="none" strike="noStrike" dirty="0">
                          <a:effectLst/>
                          <a:latin typeface="Arial" panose="020B0604020202020204" pitchFamily="34" charset="0"/>
                          <a:cs typeface="Arial" panose="020B0604020202020204" pitchFamily="34" charset="0"/>
                        </a:rPr>
                        <a:t> $21,651.50 </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extLst>
                  <a:ext uri="{0D108BD9-81ED-4DB2-BD59-A6C34878D82A}">
                    <a16:rowId xmlns:a16="http://schemas.microsoft.com/office/drawing/2014/main" val="2114013923"/>
                  </a:ext>
                </a:extLst>
              </a:tr>
              <a:tr h="411659">
                <a:tc>
                  <a:txBody>
                    <a:bodyPr/>
                    <a:lstStyle/>
                    <a:p>
                      <a:pPr algn="ctr" fontAlgn="ctr"/>
                      <a:r>
                        <a:rPr lang="en-US" sz="1400" u="none" strike="noStrike">
                          <a:effectLst/>
                          <a:latin typeface="Arial" panose="020B0604020202020204" pitchFamily="34" charset="0"/>
                          <a:cs typeface="Arial" panose="020B0604020202020204" pitchFamily="34" charset="0"/>
                        </a:rPr>
                        <a:t>3</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l" fontAlgn="ctr"/>
                      <a:r>
                        <a:rPr lang="en-US" sz="1400" u="none" strike="noStrike">
                          <a:effectLst/>
                          <a:latin typeface="Arial" panose="020B0604020202020204" pitchFamily="34" charset="0"/>
                          <a:cs typeface="Arial" panose="020B0604020202020204" pitchFamily="34" charset="0"/>
                        </a:rPr>
                        <a:t>Marker Boards 72 x 48 - Glass, Dispatch</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ctr" fontAlgn="ctr"/>
                      <a:r>
                        <a:rPr lang="en-US" sz="1400" u="none" strike="noStrike">
                          <a:effectLst/>
                          <a:latin typeface="Arial" panose="020B0604020202020204" pitchFamily="34" charset="0"/>
                          <a:cs typeface="Arial" panose="020B0604020202020204" pitchFamily="34" charset="0"/>
                        </a:rPr>
                        <a:t>2</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r" fontAlgn="ctr"/>
                      <a:r>
                        <a:rPr lang="en-US" sz="1400" u="none" strike="noStrike" dirty="0">
                          <a:effectLst/>
                          <a:latin typeface="Arial" panose="020B0604020202020204" pitchFamily="34" charset="0"/>
                          <a:cs typeface="Arial" panose="020B0604020202020204" pitchFamily="34" charset="0"/>
                        </a:rPr>
                        <a:t> $1,294.88 </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extLst>
                  <a:ext uri="{0D108BD9-81ED-4DB2-BD59-A6C34878D82A}">
                    <a16:rowId xmlns:a16="http://schemas.microsoft.com/office/drawing/2014/main" val="2962022280"/>
                  </a:ext>
                </a:extLst>
              </a:tr>
              <a:tr h="251046">
                <a:tc>
                  <a:txBody>
                    <a:bodyPr/>
                    <a:lstStyle/>
                    <a:p>
                      <a:pPr algn="ctr" fontAlgn="ctr"/>
                      <a:r>
                        <a:rPr lang="en-US" sz="1400" u="none" strike="noStrike">
                          <a:effectLst/>
                          <a:latin typeface="Arial" panose="020B0604020202020204" pitchFamily="34" charset="0"/>
                          <a:cs typeface="Arial" panose="020B0604020202020204" pitchFamily="34" charset="0"/>
                        </a:rPr>
                        <a:t>3</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l" fontAlgn="ctr"/>
                      <a:r>
                        <a:rPr lang="en-US" sz="1400" u="none" strike="noStrike">
                          <a:effectLst/>
                          <a:latin typeface="Arial" panose="020B0604020202020204" pitchFamily="34" charset="0"/>
                          <a:cs typeface="Arial" panose="020B0604020202020204" pitchFamily="34" charset="0"/>
                        </a:rPr>
                        <a:t>Remote Software </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ctr" fontAlgn="ctr"/>
                      <a:r>
                        <a:rPr lang="en-US" sz="1400" u="none" strike="noStrike">
                          <a:effectLst/>
                          <a:latin typeface="Arial" panose="020B0604020202020204" pitchFamily="34" charset="0"/>
                          <a:cs typeface="Arial" panose="020B0604020202020204" pitchFamily="34" charset="0"/>
                        </a:rPr>
                        <a:t>1</a:t>
                      </a:r>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4578" marR="4578" marT="4578" marB="0" anchor="ctr"/>
                </a:tc>
                <a:tc>
                  <a:txBody>
                    <a:bodyPr/>
                    <a:lstStyle/>
                    <a:p>
                      <a:pPr algn="r" fontAlgn="ctr"/>
                      <a:r>
                        <a:rPr lang="en-US" sz="1400" u="none" strike="noStrike" dirty="0">
                          <a:effectLst/>
                          <a:latin typeface="Arial" panose="020B0604020202020204" pitchFamily="34" charset="0"/>
                          <a:cs typeface="Arial" panose="020B0604020202020204" pitchFamily="34" charset="0"/>
                        </a:rPr>
                        <a:t> $3,300.00 </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tc>
                <a:extLst>
                  <a:ext uri="{0D108BD9-81ED-4DB2-BD59-A6C34878D82A}">
                    <a16:rowId xmlns:a16="http://schemas.microsoft.com/office/drawing/2014/main" val="854316035"/>
                  </a:ext>
                </a:extLst>
              </a:tr>
              <a:tr h="286157">
                <a:tc>
                  <a:txBody>
                    <a:bodyPr/>
                    <a:lstStyle/>
                    <a:p>
                      <a:pPr algn="l" fontAlgn="ctr"/>
                      <a:r>
                        <a:rPr lang="en-US" sz="1400" u="none" strike="noStrike" dirty="0">
                          <a:effectLst/>
                          <a:latin typeface="Arial" panose="020B0604020202020204" pitchFamily="34" charset="0"/>
                          <a:cs typeface="Arial" panose="020B0604020202020204" pitchFamily="34" charset="0"/>
                        </a:rPr>
                        <a:t> </a:t>
                      </a:r>
                      <a:endParaRPr lang="en-US" sz="1400" b="1"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ctr">
                    <a:solidFill>
                      <a:schemeClr val="accent3">
                        <a:lumMod val="75000"/>
                      </a:schemeClr>
                    </a:solidFill>
                  </a:tcPr>
                </a:tc>
                <a:tc gridSpan="2">
                  <a:txBody>
                    <a:bodyPr/>
                    <a:lstStyle/>
                    <a:p>
                      <a:pPr algn="r" fontAlgn="ctr"/>
                      <a:r>
                        <a:rPr lang="en-US" sz="1400" b="1" u="none" strike="noStrike" dirty="0">
                          <a:solidFill>
                            <a:schemeClr val="bg1">
                              <a:lumMod val="75000"/>
                            </a:schemeClr>
                          </a:solidFill>
                          <a:effectLst/>
                          <a:latin typeface="Arial" panose="020B0604020202020204" pitchFamily="34" charset="0"/>
                          <a:cs typeface="Arial" panose="020B0604020202020204" pitchFamily="34" charset="0"/>
                        </a:rPr>
                        <a:t>PRIORITY 3 TOTAL</a:t>
                      </a:r>
                      <a:endParaRPr lang="en-US" sz="1400" b="1" i="0" u="none" strike="noStrike" dirty="0">
                        <a:solidFill>
                          <a:schemeClr val="bg1">
                            <a:lumMod val="75000"/>
                          </a:schemeClr>
                        </a:solidFill>
                        <a:effectLst/>
                        <a:latin typeface="Arial" panose="020B0604020202020204" pitchFamily="34" charset="0"/>
                        <a:cs typeface="Arial" panose="020B0604020202020204" pitchFamily="34" charset="0"/>
                      </a:endParaRPr>
                    </a:p>
                  </a:txBody>
                  <a:tcPr marL="4578" marR="4578" marT="4578" marB="0" anchor="ctr">
                    <a:solidFill>
                      <a:schemeClr val="accent3">
                        <a:lumMod val="75000"/>
                      </a:schemeClr>
                    </a:solidFill>
                  </a:tcPr>
                </a:tc>
                <a:tc hMerge="1">
                  <a:txBody>
                    <a:bodyPr/>
                    <a:lstStyle/>
                    <a:p>
                      <a:endParaRPr lang="en-US"/>
                    </a:p>
                  </a:txBody>
                  <a:tcPr/>
                </a:tc>
                <a:tc>
                  <a:txBody>
                    <a:bodyPr/>
                    <a:lstStyle/>
                    <a:p>
                      <a:pPr algn="r" fontAlgn="ctr"/>
                      <a:r>
                        <a:rPr lang="en-US" sz="1600" b="1" u="none" strike="noStrike" dirty="0">
                          <a:solidFill>
                            <a:schemeClr val="bg1">
                              <a:lumMod val="75000"/>
                            </a:schemeClr>
                          </a:solidFill>
                          <a:effectLst/>
                          <a:latin typeface="Arial" panose="020B0604020202020204" pitchFamily="34" charset="0"/>
                          <a:cs typeface="Arial" panose="020B0604020202020204" pitchFamily="34" charset="0"/>
                        </a:rPr>
                        <a:t> $26,246.38 </a:t>
                      </a:r>
                      <a:endParaRPr lang="en-US" sz="1600" b="1" i="0" u="none" strike="noStrike" dirty="0">
                        <a:solidFill>
                          <a:schemeClr val="bg1">
                            <a:lumMod val="75000"/>
                          </a:schemeClr>
                        </a:solidFill>
                        <a:effectLst/>
                        <a:latin typeface="Arial" panose="020B0604020202020204" pitchFamily="34" charset="0"/>
                        <a:cs typeface="Arial" panose="020B0604020202020204" pitchFamily="34" charset="0"/>
                      </a:endParaRPr>
                    </a:p>
                  </a:txBody>
                  <a:tcPr marL="4578" marR="4578" marT="4578" marB="0" anchor="ctr">
                    <a:solidFill>
                      <a:schemeClr val="accent3">
                        <a:lumMod val="75000"/>
                      </a:schemeClr>
                    </a:solidFill>
                  </a:tcPr>
                </a:tc>
                <a:extLst>
                  <a:ext uri="{0D108BD9-81ED-4DB2-BD59-A6C34878D82A}">
                    <a16:rowId xmlns:a16="http://schemas.microsoft.com/office/drawing/2014/main" val="1417458790"/>
                  </a:ext>
                </a:extLst>
              </a:tr>
              <a:tr h="286157">
                <a:tc>
                  <a:txBody>
                    <a:bodyPr/>
                    <a:lstStyle/>
                    <a:p>
                      <a:pPr algn="l" fontAlgn="b"/>
                      <a:r>
                        <a:rPr lang="en-US" sz="1400" u="none" strike="noStrike">
                          <a:effectLst/>
                          <a:latin typeface="Arial" panose="020B0604020202020204" pitchFamily="34" charset="0"/>
                          <a:cs typeface="Arial" panose="020B0604020202020204" pitchFamily="34" charset="0"/>
                        </a:rPr>
                        <a:t> </a:t>
                      </a:r>
                      <a:endParaRPr lang="en-US" sz="1400" b="1" i="0" u="none" strike="noStrike">
                        <a:solidFill>
                          <a:srgbClr val="000000"/>
                        </a:solidFill>
                        <a:effectLst/>
                        <a:latin typeface="Arial" panose="020B0604020202020204" pitchFamily="34" charset="0"/>
                        <a:cs typeface="Arial" panose="020B0604020202020204" pitchFamily="34" charset="0"/>
                      </a:endParaRPr>
                    </a:p>
                  </a:txBody>
                  <a:tcPr marL="4578" marR="4578" marT="4578" marB="0" anchor="b"/>
                </a:tc>
                <a:tc gridSpan="2">
                  <a:txBody>
                    <a:bodyPr/>
                    <a:lstStyle/>
                    <a:p>
                      <a:pPr algn="r" fontAlgn="b"/>
                      <a:r>
                        <a:rPr lang="en-US" sz="1400" b="1" u="none" strike="noStrike" dirty="0">
                          <a:effectLst/>
                          <a:latin typeface="Arial" panose="020B0604020202020204" pitchFamily="34" charset="0"/>
                          <a:cs typeface="Arial" panose="020B0604020202020204" pitchFamily="34" charset="0"/>
                        </a:rPr>
                        <a:t>TOTAL EQUIPMENT</a:t>
                      </a:r>
                      <a:endParaRPr lang="en-US" sz="1400" b="1"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b"/>
                </a:tc>
                <a:tc hMerge="1">
                  <a:txBody>
                    <a:bodyPr/>
                    <a:lstStyle/>
                    <a:p>
                      <a:endParaRPr lang="en-US"/>
                    </a:p>
                  </a:txBody>
                  <a:tcPr/>
                </a:tc>
                <a:tc>
                  <a:txBody>
                    <a:bodyPr/>
                    <a:lstStyle/>
                    <a:p>
                      <a:pPr algn="r" fontAlgn="b"/>
                      <a:r>
                        <a:rPr lang="en-US" sz="1600" b="1" u="none" strike="noStrike" dirty="0">
                          <a:effectLst/>
                          <a:latin typeface="Arial" panose="020B0604020202020204" pitchFamily="34" charset="0"/>
                          <a:cs typeface="Arial" panose="020B0604020202020204" pitchFamily="34" charset="0"/>
                        </a:rPr>
                        <a:t> $443,859.51 </a:t>
                      </a:r>
                      <a:endParaRPr lang="en-US" sz="1600" b="1" i="0" u="none" strike="noStrike" dirty="0">
                        <a:solidFill>
                          <a:srgbClr val="000000"/>
                        </a:solidFill>
                        <a:effectLst/>
                        <a:latin typeface="Arial" panose="020B0604020202020204" pitchFamily="34" charset="0"/>
                        <a:cs typeface="Arial" panose="020B0604020202020204" pitchFamily="34" charset="0"/>
                      </a:endParaRPr>
                    </a:p>
                  </a:txBody>
                  <a:tcPr marL="4578" marR="4578" marT="4578" marB="0" anchor="b"/>
                </a:tc>
                <a:extLst>
                  <a:ext uri="{0D108BD9-81ED-4DB2-BD59-A6C34878D82A}">
                    <a16:rowId xmlns:a16="http://schemas.microsoft.com/office/drawing/2014/main" val="1509035669"/>
                  </a:ext>
                </a:extLst>
              </a:tr>
            </a:tbl>
          </a:graphicData>
        </a:graphic>
      </p:graphicFrame>
      <p:sp>
        <p:nvSpPr>
          <p:cNvPr id="4" name="Title 4"/>
          <p:cNvSpPr txBox="1">
            <a:spLocks/>
          </p:cNvSpPr>
          <p:nvPr/>
        </p:nvSpPr>
        <p:spPr>
          <a:xfrm>
            <a:off x="1600200" y="1"/>
            <a:ext cx="7391401" cy="533400"/>
          </a:xfrm>
          <a:prstGeom prst="rect">
            <a:avLst/>
          </a:prstGeom>
        </p:spPr>
        <p:txBody>
          <a:bodyPr>
            <a:noAutofit/>
          </a:bodyPr>
          <a:lst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2400" b="1" dirty="0">
                <a:solidFill>
                  <a:schemeClr val="tx1"/>
                </a:solidFill>
                <a:latin typeface="Arial" panose="020B0604020202020204" pitchFamily="34" charset="0"/>
                <a:cs typeface="Arial" panose="020B0604020202020204" pitchFamily="34" charset="0"/>
              </a:rPr>
              <a:t>SAMPLE EQUIPMENT LIST - Prioritized</a:t>
            </a:r>
          </a:p>
        </p:txBody>
      </p:sp>
    </p:spTree>
    <p:extLst>
      <p:ext uri="{BB962C8B-B14F-4D97-AF65-F5344CB8AC3E}">
        <p14:creationId xmlns:p14="http://schemas.microsoft.com/office/powerpoint/2010/main" val="16154483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76201"/>
            <a:ext cx="7704667" cy="914400"/>
          </a:xfrm>
        </p:spPr>
        <p:txBody>
          <a:bodyPr/>
          <a:lstStyle/>
          <a:p>
            <a:r>
              <a:rPr lang="en-US" b="1" dirty="0">
                <a:solidFill>
                  <a:schemeClr val="bg1">
                    <a:lumMod val="65000"/>
                  </a:schemeClr>
                </a:solidFill>
              </a:rPr>
              <a:t>Application</a:t>
            </a:r>
            <a:endParaRPr lang="en-US" dirty="0"/>
          </a:p>
        </p:txBody>
      </p:sp>
      <p:sp>
        <p:nvSpPr>
          <p:cNvPr id="3" name="Content Placeholder 2"/>
          <p:cNvSpPr>
            <a:spLocks noGrp="1"/>
          </p:cNvSpPr>
          <p:nvPr>
            <p:ph idx="1"/>
          </p:nvPr>
        </p:nvSpPr>
        <p:spPr>
          <a:xfrm>
            <a:off x="1143000" y="838200"/>
            <a:ext cx="7427944" cy="5486400"/>
          </a:xfrm>
        </p:spPr>
        <p:txBody>
          <a:bodyPr>
            <a:normAutofit/>
          </a:bodyPr>
          <a:lstStyle/>
          <a:p>
            <a:pPr marL="0" indent="0">
              <a:spcAft>
                <a:spcPts val="1200"/>
              </a:spcAft>
              <a:buNone/>
            </a:pPr>
            <a:r>
              <a:rPr lang="en-US" sz="3400" b="1" dirty="0"/>
              <a:t>Section 4:  Supporting Documentation</a:t>
            </a:r>
          </a:p>
          <a:p>
            <a:pPr>
              <a:buFont typeface="Arial" panose="020B0604020202020204" pitchFamily="34" charset="0"/>
              <a:buChar char="•"/>
            </a:pPr>
            <a:r>
              <a:rPr lang="en-US" sz="3000" dirty="0"/>
              <a:t>Quotes </a:t>
            </a:r>
          </a:p>
          <a:p>
            <a:pPr>
              <a:buFont typeface="Arial" panose="020B0604020202020204" pitchFamily="34" charset="0"/>
              <a:buChar char="•"/>
            </a:pPr>
            <a:r>
              <a:rPr lang="en-US" sz="3000" dirty="0"/>
              <a:t>Statement of Work</a:t>
            </a:r>
          </a:p>
          <a:p>
            <a:pPr>
              <a:buFont typeface="Arial" panose="020B0604020202020204" pitchFamily="34" charset="0"/>
              <a:buChar char="•"/>
            </a:pPr>
            <a:r>
              <a:rPr lang="en-US" sz="3000" dirty="0"/>
              <a:t>Contract(s)</a:t>
            </a:r>
          </a:p>
          <a:p>
            <a:pPr>
              <a:buFont typeface="Arial" panose="020B0604020202020204" pitchFamily="34" charset="0"/>
              <a:buChar char="•"/>
            </a:pPr>
            <a:r>
              <a:rPr lang="en-US" sz="3000" dirty="0"/>
              <a:t>Inter-municipal Agreement / District Agreement</a:t>
            </a:r>
          </a:p>
          <a:p>
            <a:pPr>
              <a:buFont typeface="Arial" panose="020B0604020202020204" pitchFamily="34" charset="0"/>
              <a:buChar char="•"/>
            </a:pPr>
            <a:r>
              <a:rPr lang="en-US" sz="3000" dirty="0"/>
              <a:t>Letter(s) of Attestation</a:t>
            </a:r>
          </a:p>
        </p:txBody>
      </p:sp>
    </p:spTree>
    <p:extLst>
      <p:ext uri="{BB962C8B-B14F-4D97-AF65-F5344CB8AC3E}">
        <p14:creationId xmlns:p14="http://schemas.microsoft.com/office/powerpoint/2010/main" val="1130316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30479"/>
            <a:ext cx="7704667" cy="868680"/>
          </a:xfrm>
        </p:spPr>
        <p:txBody>
          <a:bodyPr/>
          <a:lstStyle/>
          <a:p>
            <a:r>
              <a:rPr lang="en-US" b="1" dirty="0">
                <a:solidFill>
                  <a:schemeClr val="bg1">
                    <a:lumMod val="65000"/>
                  </a:schemeClr>
                </a:solidFill>
              </a:rPr>
              <a:t>Application</a:t>
            </a:r>
            <a:endParaRPr lang="en-US" dirty="0"/>
          </a:p>
        </p:txBody>
      </p:sp>
      <p:sp>
        <p:nvSpPr>
          <p:cNvPr id="3" name="Content Placeholder 2"/>
          <p:cNvSpPr>
            <a:spLocks noGrp="1"/>
          </p:cNvSpPr>
          <p:nvPr>
            <p:ph idx="1"/>
          </p:nvPr>
        </p:nvSpPr>
        <p:spPr>
          <a:xfrm>
            <a:off x="1066800" y="838201"/>
            <a:ext cx="7620000" cy="6019799"/>
          </a:xfrm>
        </p:spPr>
        <p:txBody>
          <a:bodyPr>
            <a:normAutofit/>
          </a:bodyPr>
          <a:lstStyle/>
          <a:p>
            <a:pPr marL="0" indent="0">
              <a:spcAft>
                <a:spcPts val="1200"/>
              </a:spcAft>
              <a:buNone/>
            </a:pPr>
            <a:r>
              <a:rPr lang="en-US" sz="3600" b="1" dirty="0"/>
              <a:t>Section 5:  Forms</a:t>
            </a:r>
          </a:p>
          <a:p>
            <a:pPr>
              <a:buFont typeface="Arial" panose="020B0604020202020204" pitchFamily="34" charset="0"/>
              <a:buChar char="•"/>
            </a:pPr>
            <a:r>
              <a:rPr lang="en-US" sz="3000" dirty="0"/>
              <a:t>Commonwealth Standard Contract Form</a:t>
            </a:r>
          </a:p>
          <a:p>
            <a:pPr>
              <a:spcBef>
                <a:spcPts val="1800"/>
              </a:spcBef>
              <a:buFont typeface="Arial" panose="020B0604020202020204" pitchFamily="34" charset="0"/>
              <a:buChar char="•"/>
            </a:pPr>
            <a:r>
              <a:rPr lang="en-US" sz="3000" dirty="0"/>
              <a:t>Contractor Authorized Signatory Listing </a:t>
            </a:r>
            <a:r>
              <a:rPr lang="en-US" sz="3000" dirty="0" smtClean="0"/>
              <a:t>Form</a:t>
            </a:r>
          </a:p>
          <a:p>
            <a:pPr>
              <a:spcBef>
                <a:spcPts val="1800"/>
              </a:spcBef>
              <a:buFont typeface="Arial" panose="020B0604020202020204" pitchFamily="34" charset="0"/>
              <a:buChar char="•"/>
            </a:pPr>
            <a:r>
              <a:rPr lang="en-US" sz="3000" dirty="0" smtClean="0"/>
              <a:t>Proof </a:t>
            </a:r>
            <a:r>
              <a:rPr lang="en-US" sz="3000" dirty="0"/>
              <a:t>of Authentication of Signature Form (Notary Form)</a:t>
            </a:r>
          </a:p>
          <a:p>
            <a:pPr>
              <a:spcBef>
                <a:spcPts val="1800"/>
              </a:spcBef>
              <a:buFont typeface="Arial" panose="020B0604020202020204" pitchFamily="34" charset="0"/>
              <a:buChar char="•"/>
            </a:pPr>
            <a:r>
              <a:rPr lang="en-US" sz="3000" dirty="0"/>
              <a:t>Interoperable Communications Investment Proposal (ICIP) Template</a:t>
            </a:r>
          </a:p>
          <a:p>
            <a:endParaRPr lang="en-US" sz="3000" dirty="0"/>
          </a:p>
        </p:txBody>
      </p:sp>
    </p:spTree>
    <p:extLst>
      <p:ext uri="{BB962C8B-B14F-4D97-AF65-F5344CB8AC3E}">
        <p14:creationId xmlns:p14="http://schemas.microsoft.com/office/powerpoint/2010/main" val="986203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
            <a:ext cx="8113744" cy="609599"/>
          </a:xfrm>
        </p:spPr>
        <p:txBody>
          <a:bodyPr>
            <a:normAutofit fontScale="90000"/>
          </a:bodyPr>
          <a:lstStyle/>
          <a:p>
            <a:r>
              <a:rPr lang="en-US" b="1" dirty="0">
                <a:solidFill>
                  <a:schemeClr val="bg1">
                    <a:lumMod val="65000"/>
                  </a:schemeClr>
                </a:solidFill>
              </a:rPr>
              <a:t>Radio Projects</a:t>
            </a:r>
          </a:p>
        </p:txBody>
      </p:sp>
      <p:sp>
        <p:nvSpPr>
          <p:cNvPr id="3" name="Content Placeholder 2"/>
          <p:cNvSpPr>
            <a:spLocks noGrp="1"/>
          </p:cNvSpPr>
          <p:nvPr>
            <p:ph idx="1"/>
          </p:nvPr>
        </p:nvSpPr>
        <p:spPr>
          <a:xfrm>
            <a:off x="1066800" y="762000"/>
            <a:ext cx="7620000" cy="5715000"/>
          </a:xfrm>
        </p:spPr>
        <p:txBody>
          <a:bodyPr>
            <a:normAutofit fontScale="92500" lnSpcReduction="20000"/>
          </a:bodyPr>
          <a:lstStyle/>
          <a:p>
            <a:pPr>
              <a:buFont typeface="Arial" panose="020B0604020202020204" pitchFamily="34" charset="0"/>
              <a:buChar char="•"/>
            </a:pPr>
            <a:r>
              <a:rPr lang="en-US" dirty="0"/>
              <a:t>ICIP Template</a:t>
            </a:r>
          </a:p>
          <a:p>
            <a:pPr marL="0" indent="0">
              <a:buNone/>
            </a:pPr>
            <a:r>
              <a:rPr lang="en-US" u="sng" dirty="0">
                <a:hlinkClick r:id="rId2"/>
              </a:rPr>
              <a:t>https://www.mass.gov/doc/icip-form-with-conditions/download?_ga=2.217334166.1288377473.1607959209-1195923342.1562698534</a:t>
            </a:r>
            <a:endParaRPr lang="en-US" dirty="0"/>
          </a:p>
          <a:p>
            <a:pPr>
              <a:buFont typeface="Arial" panose="020B0604020202020204" pitchFamily="34" charset="0"/>
              <a:buChar char="•"/>
            </a:pPr>
            <a:r>
              <a:rPr lang="en-US" dirty="0"/>
              <a:t>Statewide Communications Interoperability Plan</a:t>
            </a:r>
          </a:p>
          <a:p>
            <a:pPr marL="0" indent="0">
              <a:buNone/>
            </a:pPr>
            <a:r>
              <a:rPr lang="en-US" dirty="0">
                <a:hlinkClick r:id="rId2"/>
              </a:rPr>
              <a:t>http://www.mass.gov/doc/massachusetts-statewide-communication-interoperability-plan-scip-2020</a:t>
            </a:r>
            <a:endParaRPr lang="en-US" dirty="0"/>
          </a:p>
          <a:p>
            <a:pPr>
              <a:buFont typeface="Arial" panose="020B0604020202020204" pitchFamily="34" charset="0"/>
              <a:buChar char="•"/>
            </a:pPr>
            <a:r>
              <a:rPr lang="en-US" dirty="0"/>
              <a:t>Meet Applicable SAFECOM P25 Guidance</a:t>
            </a:r>
          </a:p>
          <a:p>
            <a:pPr marL="0" indent="0">
              <a:buNone/>
            </a:pPr>
            <a:r>
              <a:rPr lang="en-US" dirty="0">
                <a:hlinkClick r:id="rId2"/>
              </a:rPr>
              <a:t>https://www.cisa.gov/publication/emergency-communications-grant-guidance-documents</a:t>
            </a:r>
            <a:endParaRPr lang="en-US" dirty="0"/>
          </a:p>
          <a:p>
            <a:pPr>
              <a:buFont typeface="Arial" panose="020B0604020202020204" pitchFamily="34" charset="0"/>
              <a:buChar char="•"/>
            </a:pPr>
            <a:r>
              <a:rPr lang="en-US" dirty="0"/>
              <a:t>Additional Guidance on Encryption: Guidance Bulletin 20-1</a:t>
            </a:r>
          </a:p>
          <a:p>
            <a:pPr marL="0" indent="0">
              <a:buNone/>
            </a:pPr>
            <a:r>
              <a:rPr lang="en-US" dirty="0">
                <a:hlinkClick r:id="rId2"/>
              </a:rPr>
              <a:t>https://www.mass.gov/doc/public-safety-encryption-guidance-bulletin</a:t>
            </a:r>
            <a:endParaRPr lang="en-US" dirty="0"/>
          </a:p>
          <a:p>
            <a:pPr>
              <a:buFont typeface="Arial" panose="020B0604020202020204" pitchFamily="34" charset="0"/>
              <a:buChar char="•"/>
            </a:pPr>
            <a:r>
              <a:rPr lang="en-US" dirty="0"/>
              <a:t>Subscriber Units must be programmed with the Massachusetts Tactical Channel Plan (MTCP)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1"/>
            <a:ext cx="7704667" cy="761999"/>
          </a:xfrm>
        </p:spPr>
        <p:txBody>
          <a:bodyPr/>
          <a:lstStyle/>
          <a:p>
            <a:r>
              <a:rPr lang="en-US" dirty="0">
                <a:solidFill>
                  <a:schemeClr val="bg1">
                    <a:lumMod val="65000"/>
                  </a:schemeClr>
                </a:solidFill>
              </a:rPr>
              <a:t>Radio Projects</a:t>
            </a:r>
          </a:p>
        </p:txBody>
      </p:sp>
      <p:sp>
        <p:nvSpPr>
          <p:cNvPr id="3" name="Content Placeholder 2"/>
          <p:cNvSpPr>
            <a:spLocks noGrp="1"/>
          </p:cNvSpPr>
          <p:nvPr>
            <p:ph idx="1"/>
          </p:nvPr>
        </p:nvSpPr>
        <p:spPr>
          <a:xfrm>
            <a:off x="982133" y="609600"/>
            <a:ext cx="7704667" cy="5943600"/>
          </a:xfrm>
        </p:spPr>
        <p:txBody>
          <a:bodyPr>
            <a:normAutofit lnSpcReduction="10000"/>
          </a:bodyPr>
          <a:lstStyle/>
          <a:p>
            <a:r>
              <a:rPr lang="en-US" dirty="0"/>
              <a:t>ICIP Template not required for:</a:t>
            </a:r>
          </a:p>
          <a:p>
            <a:pPr lvl="1"/>
            <a:r>
              <a:rPr lang="en-US" dirty="0"/>
              <a:t>Batteries </a:t>
            </a:r>
          </a:p>
          <a:p>
            <a:pPr lvl="1"/>
            <a:r>
              <a:rPr lang="en-US" dirty="0"/>
              <a:t>Cameras – Unless the project included backhaul infrastructure to be used for information/data sharing </a:t>
            </a:r>
          </a:p>
          <a:p>
            <a:pPr lvl="1"/>
            <a:r>
              <a:rPr lang="en-US" dirty="0"/>
              <a:t>Computer Aided Dispatch (CAD)/Records Management System (RMS) Software </a:t>
            </a:r>
          </a:p>
          <a:p>
            <a:pPr lvl="1"/>
            <a:r>
              <a:rPr lang="en-US" dirty="0"/>
              <a:t>Computers, general purpose – Unless used for information/data sharing </a:t>
            </a:r>
          </a:p>
          <a:p>
            <a:pPr lvl="1"/>
            <a:r>
              <a:rPr lang="en-US" dirty="0"/>
              <a:t>GPS units </a:t>
            </a:r>
          </a:p>
          <a:p>
            <a:pPr lvl="1"/>
            <a:r>
              <a:rPr lang="en-US" dirty="0"/>
              <a:t>Microphones (including collar/throat microphones) </a:t>
            </a:r>
          </a:p>
          <a:p>
            <a:pPr lvl="1"/>
            <a:r>
              <a:rPr lang="en-US" dirty="0"/>
              <a:t>Multi-channel recorders </a:t>
            </a:r>
          </a:p>
          <a:p>
            <a:pPr lvl="1"/>
            <a:r>
              <a:rPr lang="en-US" dirty="0" err="1"/>
              <a:t>Netclocks</a:t>
            </a:r>
            <a:r>
              <a:rPr lang="en-US" dirty="0"/>
              <a:t> </a:t>
            </a:r>
          </a:p>
          <a:p>
            <a:pPr lvl="1"/>
            <a:r>
              <a:rPr lang="en-US" dirty="0"/>
              <a:t>Warranties/Maintenance </a:t>
            </a:r>
          </a:p>
          <a:p>
            <a:pPr lvl="1"/>
            <a:r>
              <a:rPr lang="en-US" dirty="0"/>
              <a:t>Wireless air cards </a:t>
            </a:r>
          </a:p>
          <a:p>
            <a:pPr lvl="1"/>
            <a:r>
              <a:rPr lang="en-US" dirty="0"/>
              <a:t>Wireless IP routers</a:t>
            </a:r>
          </a:p>
        </p:txBody>
      </p:sp>
      <p:sp>
        <p:nvSpPr>
          <p:cNvPr id="4" name="Date Placeholder 3"/>
          <p:cNvSpPr>
            <a:spLocks noGrp="1"/>
          </p:cNvSpPr>
          <p:nvPr>
            <p:ph type="dt" sz="half" idx="10"/>
          </p:nvPr>
        </p:nvSpPr>
        <p:spPr/>
        <p:txBody>
          <a:bodyPr/>
          <a:lstStyle/>
          <a:p>
            <a:endParaRPr lang="en-US" dirty="0"/>
          </a:p>
        </p:txBody>
      </p:sp>
    </p:spTree>
    <p:extLst>
      <p:ext uri="{BB962C8B-B14F-4D97-AF65-F5344CB8AC3E}">
        <p14:creationId xmlns:p14="http://schemas.microsoft.com/office/powerpoint/2010/main" val="4549610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0"/>
            <a:ext cx="7467600" cy="685800"/>
          </a:xfrm>
        </p:spPr>
        <p:txBody>
          <a:bodyPr>
            <a:normAutofit fontScale="90000"/>
          </a:bodyPr>
          <a:lstStyle/>
          <a:p>
            <a:r>
              <a:rPr lang="en-US" b="1" dirty="0">
                <a:solidFill>
                  <a:schemeClr val="bg1">
                    <a:lumMod val="65000"/>
                  </a:schemeClr>
                </a:solidFill>
              </a:rPr>
              <a:t>Reminders</a:t>
            </a:r>
          </a:p>
        </p:txBody>
      </p:sp>
      <p:sp>
        <p:nvSpPr>
          <p:cNvPr id="3" name="Content Placeholder 2"/>
          <p:cNvSpPr>
            <a:spLocks noGrp="1"/>
          </p:cNvSpPr>
          <p:nvPr>
            <p:ph idx="1"/>
          </p:nvPr>
        </p:nvSpPr>
        <p:spPr>
          <a:xfrm>
            <a:off x="1295400" y="533400"/>
            <a:ext cx="7391400" cy="5943600"/>
          </a:xfrm>
        </p:spPr>
        <p:txBody>
          <a:bodyPr>
            <a:normAutofit lnSpcReduction="10000"/>
          </a:bodyPr>
          <a:lstStyle/>
          <a:p>
            <a:pPr marL="0" indent="0">
              <a:buSzPct val="125000"/>
              <a:buNone/>
            </a:pPr>
            <a:r>
              <a:rPr lang="en-US" sz="3000" b="1" dirty="0"/>
              <a:t>Priorities:</a:t>
            </a:r>
          </a:p>
          <a:p>
            <a:pPr marL="514350" indent="-514350">
              <a:buSzPct val="125000"/>
              <a:buFont typeface="+mj-lt"/>
              <a:buAutoNum type="arabicPeriod"/>
            </a:pPr>
            <a:r>
              <a:rPr lang="en-US" dirty="0"/>
              <a:t>Expansion of existing regional PSAPs or RECCs through the addition of one (1) or more PSAPS to an existing regional PSAP or RECC, with an executed IMA</a:t>
            </a:r>
          </a:p>
          <a:p>
            <a:pPr marL="514350" indent="-514350">
              <a:buSzPct val="125000"/>
              <a:buFont typeface="+mj-lt"/>
              <a:buAutoNum type="arabicPeriod"/>
            </a:pPr>
            <a:r>
              <a:rPr lang="en-US" dirty="0"/>
              <a:t>Development of new regional PSAPs or RECCs with an executed IMA</a:t>
            </a:r>
          </a:p>
          <a:p>
            <a:pPr marL="514350" indent="-514350">
              <a:buSzPct val="125000"/>
              <a:buFont typeface="+mj-lt"/>
              <a:buAutoNum type="arabicPeriod"/>
            </a:pPr>
            <a:r>
              <a:rPr lang="en-US" dirty="0"/>
              <a:t>Upgrade of existing regional PSAPs and RECCs</a:t>
            </a:r>
          </a:p>
          <a:p>
            <a:pPr marL="514350" indent="-514350">
              <a:buSzPct val="125000"/>
              <a:buFont typeface="+mj-lt"/>
              <a:buAutoNum type="arabicPeriod"/>
            </a:pPr>
            <a:r>
              <a:rPr lang="en-US" dirty="0"/>
              <a:t>Development of new regional PSAPs and RECCs or new expansion of existing regional PSAPs or RECCs through the addition of one (1) or more PSAPs to an existing regional PSAP or RECC, with letters of attestation only</a:t>
            </a:r>
          </a:p>
          <a:p>
            <a:pPr marL="514350" indent="-514350">
              <a:buSzPct val="125000"/>
              <a:buFont typeface="+mj-lt"/>
              <a:buAutoNum type="arabicPeriod"/>
            </a:pPr>
            <a:r>
              <a:rPr lang="en-US" dirty="0"/>
              <a:t>Development/expansion of regional secondary PSAPs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0320"/>
            <a:ext cx="7543800" cy="741680"/>
          </a:xfrm>
        </p:spPr>
        <p:txBody>
          <a:bodyPr/>
          <a:lstStyle/>
          <a:p>
            <a:r>
              <a:rPr lang="en-US" b="1" dirty="0">
                <a:solidFill>
                  <a:schemeClr val="bg1">
                    <a:lumMod val="65000"/>
                  </a:schemeClr>
                </a:solidFill>
              </a:rPr>
              <a:t>Reminders</a:t>
            </a:r>
          </a:p>
        </p:txBody>
      </p:sp>
      <p:sp>
        <p:nvSpPr>
          <p:cNvPr id="3" name="Content Placeholder 2"/>
          <p:cNvSpPr>
            <a:spLocks noGrp="1"/>
          </p:cNvSpPr>
          <p:nvPr>
            <p:ph idx="1"/>
          </p:nvPr>
        </p:nvSpPr>
        <p:spPr>
          <a:xfrm>
            <a:off x="1066800" y="685800"/>
            <a:ext cx="7620000" cy="6019800"/>
          </a:xfrm>
        </p:spPr>
        <p:txBody>
          <a:bodyPr>
            <a:normAutofit/>
          </a:bodyPr>
          <a:lstStyle/>
          <a:p>
            <a:r>
              <a:rPr lang="en-US" dirty="0"/>
              <a:t>Application Deadline:  on or before </a:t>
            </a:r>
            <a:r>
              <a:rPr lang="en-US" b="1" dirty="0"/>
              <a:t>5:00 PM, Thursday, March 4, 2021.</a:t>
            </a:r>
          </a:p>
          <a:p>
            <a:r>
              <a:rPr lang="en-US" dirty="0"/>
              <a:t>Funding Period: July 1, 2021 – June 30, 2022</a:t>
            </a:r>
          </a:p>
          <a:p>
            <a:r>
              <a:rPr lang="en-US" dirty="0"/>
              <a:t>Funding allocated for grant program</a:t>
            </a:r>
          </a:p>
          <a:p>
            <a:pPr lvl="1"/>
            <a:r>
              <a:rPr lang="en-US" dirty="0"/>
              <a:t>Minimum of $8M  </a:t>
            </a:r>
          </a:p>
          <a:p>
            <a:r>
              <a:rPr lang="en-US" dirty="0"/>
              <a:t>1 Original plus 8 complete copies required</a:t>
            </a:r>
          </a:p>
          <a:p>
            <a:r>
              <a:rPr lang="en-US" dirty="0"/>
              <a:t>Supplemental Information/Modifications: May be submitted after the application deadline and prior to issuance of awards.</a:t>
            </a:r>
          </a:p>
          <a:p>
            <a:r>
              <a:rPr lang="en-US" dirty="0"/>
              <a:t>Guidelines &amp; Application available at </a:t>
            </a:r>
            <a:r>
              <a:rPr lang="en-US" dirty="0">
                <a:hlinkClick r:id="rId3"/>
              </a:rPr>
              <a:t>www.mass.gov/e911</a:t>
            </a:r>
            <a:endParaRPr lang="en-US" dirty="0"/>
          </a:p>
          <a:p>
            <a:pPr>
              <a:buNone/>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8077200" cy="914400"/>
          </a:xfrm>
        </p:spPr>
        <p:txBody>
          <a:bodyPr>
            <a:normAutofit/>
          </a:bodyPr>
          <a:lstStyle/>
          <a:p>
            <a:r>
              <a:rPr lang="en-US" b="1" dirty="0">
                <a:solidFill>
                  <a:schemeClr val="bg1">
                    <a:lumMod val="65000"/>
                  </a:schemeClr>
                </a:solidFill>
              </a:rPr>
              <a:t>Examples of Non-Eligible Expenses</a:t>
            </a:r>
          </a:p>
        </p:txBody>
      </p:sp>
      <p:sp>
        <p:nvSpPr>
          <p:cNvPr id="3" name="Content Placeholder 2"/>
          <p:cNvSpPr>
            <a:spLocks noGrp="1"/>
          </p:cNvSpPr>
          <p:nvPr>
            <p:ph idx="1"/>
          </p:nvPr>
        </p:nvSpPr>
        <p:spPr>
          <a:xfrm>
            <a:off x="1143000" y="914400"/>
            <a:ext cx="7543800" cy="5943600"/>
          </a:xfrm>
        </p:spPr>
        <p:txBody>
          <a:bodyPr>
            <a:normAutofit fontScale="85000" lnSpcReduction="20000"/>
          </a:bodyPr>
          <a:lstStyle/>
          <a:p>
            <a:pPr lvl="0"/>
            <a:endParaRPr lang="en-US" dirty="0"/>
          </a:p>
          <a:p>
            <a:pPr lvl="0"/>
            <a:r>
              <a:rPr lang="en-US" dirty="0"/>
              <a:t>Contingencies/Escalation Fees</a:t>
            </a:r>
          </a:p>
          <a:p>
            <a:pPr lvl="0"/>
            <a:r>
              <a:rPr lang="en-US" dirty="0"/>
              <a:t>Legal Fees</a:t>
            </a:r>
          </a:p>
          <a:p>
            <a:pPr lvl="0"/>
            <a:r>
              <a:rPr lang="en-US" dirty="0"/>
              <a:t>Operational costs </a:t>
            </a:r>
          </a:p>
          <a:p>
            <a:pPr lvl="0"/>
            <a:r>
              <a:rPr lang="en-US" dirty="0"/>
              <a:t>Monthly recurring fees</a:t>
            </a:r>
          </a:p>
          <a:p>
            <a:pPr lvl="0"/>
            <a:r>
              <a:rPr lang="en-US" dirty="0"/>
              <a:t>Maintenance/Warranty Costs</a:t>
            </a:r>
          </a:p>
          <a:p>
            <a:pPr lvl="0"/>
            <a:r>
              <a:rPr lang="en-US" dirty="0"/>
              <a:t>Community Notification System</a:t>
            </a:r>
          </a:p>
          <a:p>
            <a:pPr lvl="0"/>
            <a:r>
              <a:rPr lang="en-US" dirty="0"/>
              <a:t>Personnel training costs for existing centers</a:t>
            </a:r>
          </a:p>
          <a:p>
            <a:pPr lvl="0"/>
            <a:r>
              <a:rPr lang="en-US" dirty="0"/>
              <a:t>Microsoft Office Suite</a:t>
            </a:r>
          </a:p>
          <a:p>
            <a:pPr lvl="0"/>
            <a:r>
              <a:rPr lang="en-US" dirty="0"/>
              <a:t>Law Enforcement Scanners</a:t>
            </a:r>
          </a:p>
          <a:p>
            <a:pPr lvl="0"/>
            <a:r>
              <a:rPr lang="en-US" dirty="0"/>
              <a:t>Travel Expenses, Mileage Stipend for Directors</a:t>
            </a:r>
          </a:p>
          <a:p>
            <a:pPr lvl="0"/>
            <a:r>
              <a:rPr lang="en-US" dirty="0"/>
              <a:t>Allowances (including Site Work Allowances)</a:t>
            </a:r>
          </a:p>
          <a:p>
            <a:pPr lvl="0"/>
            <a:r>
              <a:rPr lang="en-US" dirty="0"/>
              <a:t>Owner’s indirect costs</a:t>
            </a:r>
          </a:p>
          <a:p>
            <a:pPr lvl="0"/>
            <a:r>
              <a:rPr lang="en-US" dirty="0"/>
              <a:t>Payments not tied to deliverables (e.g., payment due at contract signing; progress billing)</a:t>
            </a:r>
          </a:p>
          <a:p>
            <a:endParaRPr lang="en-US" dirty="0"/>
          </a:p>
          <a:p>
            <a:pPr>
              <a:buNone/>
            </a:pPr>
            <a:endParaRPr lang="en-US" dirty="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60080" cy="762000"/>
          </a:xfrm>
        </p:spPr>
        <p:txBody>
          <a:bodyPr/>
          <a:lstStyle/>
          <a:p>
            <a:r>
              <a:rPr lang="en-US" b="1" dirty="0">
                <a:solidFill>
                  <a:schemeClr val="bg1">
                    <a:lumMod val="65000"/>
                  </a:schemeClr>
                </a:solidFill>
              </a:rPr>
              <a:t>Agenda</a:t>
            </a:r>
          </a:p>
        </p:txBody>
      </p:sp>
      <p:sp>
        <p:nvSpPr>
          <p:cNvPr id="3" name="Content Placeholder 2"/>
          <p:cNvSpPr>
            <a:spLocks noGrp="1"/>
          </p:cNvSpPr>
          <p:nvPr>
            <p:ph idx="1"/>
          </p:nvPr>
        </p:nvSpPr>
        <p:spPr>
          <a:xfrm>
            <a:off x="1524000" y="838200"/>
            <a:ext cx="7162800" cy="5943600"/>
          </a:xfrm>
        </p:spPr>
        <p:txBody>
          <a:bodyPr>
            <a:normAutofit fontScale="85000" lnSpcReduction="20000"/>
          </a:bodyPr>
          <a:lstStyle/>
          <a:p>
            <a:pPr>
              <a:lnSpc>
                <a:spcPct val="120000"/>
              </a:lnSpc>
            </a:pPr>
            <a:r>
              <a:rPr lang="en-US" sz="4800" dirty="0"/>
              <a:t>Introductions</a:t>
            </a:r>
          </a:p>
          <a:p>
            <a:pPr>
              <a:lnSpc>
                <a:spcPct val="120000"/>
              </a:lnSpc>
            </a:pPr>
            <a:r>
              <a:rPr lang="en-US" sz="4800" dirty="0"/>
              <a:t>Overview of the grant  </a:t>
            </a:r>
          </a:p>
          <a:p>
            <a:pPr>
              <a:lnSpc>
                <a:spcPct val="120000"/>
              </a:lnSpc>
            </a:pPr>
            <a:r>
              <a:rPr lang="en-US" sz="4800" dirty="0"/>
              <a:t>What’s New </a:t>
            </a:r>
          </a:p>
          <a:p>
            <a:pPr>
              <a:lnSpc>
                <a:spcPct val="120000"/>
              </a:lnSpc>
            </a:pPr>
            <a:r>
              <a:rPr lang="en-US" sz="4800" dirty="0"/>
              <a:t>Application/Considerations</a:t>
            </a:r>
          </a:p>
          <a:p>
            <a:pPr>
              <a:lnSpc>
                <a:spcPct val="120000"/>
              </a:lnSpc>
            </a:pPr>
            <a:r>
              <a:rPr lang="en-US" sz="4800" dirty="0"/>
              <a:t>Radio Projects</a:t>
            </a:r>
          </a:p>
          <a:p>
            <a:pPr>
              <a:lnSpc>
                <a:spcPct val="120000"/>
              </a:lnSpc>
            </a:pPr>
            <a:r>
              <a:rPr lang="en-US" sz="4800" dirty="0"/>
              <a:t>Key dates and information</a:t>
            </a:r>
          </a:p>
          <a:p>
            <a:pPr>
              <a:lnSpc>
                <a:spcPct val="120000"/>
              </a:lnSpc>
            </a:pPr>
            <a:r>
              <a:rPr lang="en-US" sz="4800" dirty="0"/>
              <a:t>Questions and Answers</a:t>
            </a:r>
          </a:p>
          <a:p>
            <a:pPr>
              <a:buNone/>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153400" cy="914400"/>
          </a:xfrm>
        </p:spPr>
        <p:txBody>
          <a:bodyPr/>
          <a:lstStyle/>
          <a:p>
            <a:r>
              <a:rPr lang="en-US" b="1" dirty="0">
                <a:solidFill>
                  <a:schemeClr val="bg1">
                    <a:lumMod val="65000"/>
                  </a:schemeClr>
                </a:solidFill>
              </a:rPr>
              <a:t>Post Award Considerations</a:t>
            </a:r>
          </a:p>
        </p:txBody>
      </p:sp>
      <p:sp>
        <p:nvSpPr>
          <p:cNvPr id="3" name="Content Placeholder 2"/>
          <p:cNvSpPr>
            <a:spLocks noGrp="1"/>
          </p:cNvSpPr>
          <p:nvPr>
            <p:ph idx="1"/>
          </p:nvPr>
        </p:nvSpPr>
        <p:spPr>
          <a:xfrm>
            <a:off x="1066800" y="1143000"/>
            <a:ext cx="7620000" cy="5410200"/>
          </a:xfrm>
        </p:spPr>
        <p:txBody>
          <a:bodyPr>
            <a:normAutofit fontScale="92500"/>
          </a:bodyPr>
          <a:lstStyle/>
          <a:p>
            <a:r>
              <a:rPr lang="en-US" dirty="0"/>
              <a:t>Ensure all award requirements are met prior to incurring costs</a:t>
            </a:r>
          </a:p>
          <a:p>
            <a:r>
              <a:rPr lang="en-US" dirty="0"/>
              <a:t>Ensure contract(s) structure aligns with grant structure to avoid delay in reimbursement</a:t>
            </a:r>
          </a:p>
          <a:p>
            <a:r>
              <a:rPr lang="en-US" dirty="0"/>
              <a:t>Ensure goods and services being purchased, including quantities, align with grant award</a:t>
            </a:r>
          </a:p>
          <a:p>
            <a:r>
              <a:rPr lang="en-US" dirty="0"/>
              <a:t>Reimbursement versus Disbursement options</a:t>
            </a:r>
          </a:p>
          <a:p>
            <a:r>
              <a:rPr lang="en-US" dirty="0"/>
              <a:t>Filing of Quarterly Reports</a:t>
            </a:r>
          </a:p>
          <a:p>
            <a:r>
              <a:rPr lang="en-US" dirty="0"/>
              <a:t>No costs incurred prior to contract start date</a:t>
            </a:r>
          </a:p>
          <a:p>
            <a:r>
              <a:rPr lang="en-US" dirty="0"/>
              <a:t>Meeting requirements </a:t>
            </a:r>
          </a:p>
          <a:p>
            <a:r>
              <a:rPr lang="en-US" dirty="0"/>
              <a:t>Notification to 911 of project meetings</a:t>
            </a:r>
          </a:p>
          <a:p>
            <a:r>
              <a:rPr lang="en-US" dirty="0"/>
              <a:t>Notification of additional grant awards that provide funding to the overall project</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1"/>
            <a:ext cx="7704667" cy="762000"/>
          </a:xfrm>
        </p:spPr>
        <p:txBody>
          <a:bodyPr/>
          <a:lstStyle/>
          <a:p>
            <a:r>
              <a:rPr lang="en-US" dirty="0"/>
              <a:t>Model Policies &amp; Procedures</a:t>
            </a:r>
          </a:p>
        </p:txBody>
      </p:sp>
      <p:sp>
        <p:nvSpPr>
          <p:cNvPr id="3" name="Content Placeholder 2"/>
          <p:cNvSpPr>
            <a:spLocks noGrp="1"/>
          </p:cNvSpPr>
          <p:nvPr>
            <p:ph idx="1"/>
          </p:nvPr>
        </p:nvSpPr>
        <p:spPr>
          <a:xfrm>
            <a:off x="982133" y="609600"/>
            <a:ext cx="7704667" cy="6096000"/>
          </a:xfrm>
        </p:spPr>
        <p:txBody>
          <a:bodyPr>
            <a:normAutofit fontScale="85000" lnSpcReduction="20000"/>
          </a:bodyPr>
          <a:lstStyle/>
          <a:p>
            <a:pPr>
              <a:lnSpc>
                <a:spcPct val="107000"/>
              </a:lnSpc>
              <a:spcBef>
                <a:spcPts val="0"/>
              </a:spcBef>
              <a:spcAft>
                <a:spcPts val="0"/>
              </a:spcAft>
            </a:pPr>
            <a:r>
              <a:rPr lang="en-US" dirty="0">
                <a:effectLst/>
                <a:latin typeface="Corbel" panose="020B0503020204020204" pitchFamily="34" charset="0"/>
                <a:ea typeface="Calibri" panose="020F0502020204030204" pitchFamily="34" charset="0"/>
                <a:cs typeface="Times New Roman" panose="02020603050405020304" pitchFamily="18" charset="0"/>
              </a:rPr>
              <a:t>Model Operational  Dispatch Policy and Procedures</a:t>
            </a:r>
          </a:p>
          <a:p>
            <a:pPr lvl="1">
              <a:lnSpc>
                <a:spcPct val="107000"/>
              </a:lnSpc>
              <a:spcBef>
                <a:spcPts val="0"/>
              </a:spcBef>
              <a:spcAft>
                <a:spcPts val="0"/>
              </a:spcAft>
              <a:buFont typeface="Courier New" panose="02070309020205020404" pitchFamily="49" charset="0"/>
              <a:buChar char="o"/>
            </a:pPr>
            <a:r>
              <a:rPr lang="en-US" sz="2400" dirty="0">
                <a:effectLst/>
                <a:latin typeface="Corbel" panose="020B0503020204020204" pitchFamily="34" charset="0"/>
                <a:ea typeface="Calibri" panose="020F0502020204030204" pitchFamily="34" charset="0"/>
                <a:cs typeface="Times New Roman" panose="02020603050405020304" pitchFamily="18" charset="0"/>
              </a:rPr>
              <a:t>Standards and Guidance from NENA and APCO</a:t>
            </a:r>
          </a:p>
          <a:p>
            <a:pPr lvl="1">
              <a:lnSpc>
                <a:spcPct val="107000"/>
              </a:lnSpc>
              <a:spcBef>
                <a:spcPts val="0"/>
              </a:spcBef>
              <a:spcAft>
                <a:spcPts val="0"/>
              </a:spcAft>
              <a:buFont typeface="Courier New" panose="02070309020205020404" pitchFamily="49" charset="0"/>
              <a:buChar char="o"/>
            </a:pPr>
            <a:r>
              <a:rPr lang="en-US" sz="2400" dirty="0">
                <a:effectLst/>
                <a:latin typeface="Corbel" panose="020B0503020204020204" pitchFamily="34" charset="0"/>
                <a:ea typeface="Calibri" panose="020F0502020204030204" pitchFamily="34" charset="0"/>
                <a:cs typeface="Times New Roman" panose="02020603050405020304" pitchFamily="18" charset="0"/>
              </a:rPr>
              <a:t> Accreditation Criteria</a:t>
            </a:r>
          </a:p>
          <a:p>
            <a:pPr lvl="1">
              <a:lnSpc>
                <a:spcPct val="107000"/>
              </a:lnSpc>
              <a:spcBef>
                <a:spcPts val="0"/>
              </a:spcBef>
              <a:spcAft>
                <a:spcPts val="0"/>
              </a:spcAft>
              <a:buFont typeface="Courier New" panose="02070309020205020404" pitchFamily="49" charset="0"/>
              <a:buChar char="o"/>
            </a:pPr>
            <a:r>
              <a:rPr lang="en-US" sz="2400" dirty="0">
                <a:effectLst/>
                <a:latin typeface="Corbel" panose="020B0503020204020204" pitchFamily="34" charset="0"/>
                <a:ea typeface="Calibri" panose="020F0502020204030204" pitchFamily="34" charset="0"/>
                <a:cs typeface="Times New Roman" panose="02020603050405020304" pitchFamily="18" charset="0"/>
              </a:rPr>
              <a:t>Draft Policies and Procedures utilized from several MA PSAPs </a:t>
            </a:r>
          </a:p>
          <a:p>
            <a:pPr lvl="1">
              <a:lnSpc>
                <a:spcPct val="107000"/>
              </a:lnSpc>
              <a:spcBef>
                <a:spcPts val="0"/>
              </a:spcBef>
              <a:spcAft>
                <a:spcPts val="0"/>
              </a:spcAft>
              <a:buFont typeface="Courier New" panose="02070309020205020404" pitchFamily="49" charset="0"/>
              <a:buChar char="o"/>
            </a:pPr>
            <a:r>
              <a:rPr lang="en-US" sz="2400" dirty="0">
                <a:effectLst/>
                <a:latin typeface="Corbel" panose="020B0503020204020204" pitchFamily="34" charset="0"/>
                <a:ea typeface="Calibri" panose="020F0502020204030204" pitchFamily="34" charset="0"/>
                <a:cs typeface="Times New Roman" panose="02020603050405020304" pitchFamily="18" charset="0"/>
              </a:rPr>
              <a:t>Coordination with North Shore </a:t>
            </a:r>
            <a:r>
              <a:rPr lang="en-US" sz="2400" dirty="0" smtClean="0">
                <a:effectLst/>
                <a:latin typeface="Corbel" panose="020B0503020204020204" pitchFamily="34" charset="0"/>
                <a:ea typeface="Calibri" panose="020F0502020204030204" pitchFamily="34" charset="0"/>
                <a:cs typeface="Times New Roman" panose="02020603050405020304" pitchFamily="18" charset="0"/>
              </a:rPr>
              <a:t>RECC </a:t>
            </a:r>
            <a:r>
              <a:rPr lang="en-US" sz="2400" dirty="0">
                <a:effectLst/>
                <a:latin typeface="Corbel" panose="020B0503020204020204" pitchFamily="34" charset="0"/>
                <a:ea typeface="Calibri" panose="020F0502020204030204" pitchFamily="34" charset="0"/>
                <a:cs typeface="Times New Roman" panose="02020603050405020304" pitchFamily="18" charset="0"/>
              </a:rPr>
              <a:t>as a newly accredited Center</a:t>
            </a:r>
          </a:p>
          <a:p>
            <a:pPr lvl="1">
              <a:lnSpc>
                <a:spcPct val="107000"/>
              </a:lnSpc>
              <a:spcBef>
                <a:spcPts val="0"/>
              </a:spcBef>
              <a:spcAft>
                <a:spcPts val="0"/>
              </a:spcAft>
              <a:buFont typeface="Courier New" panose="02070309020205020404" pitchFamily="49" charset="0"/>
              <a:buChar char="o"/>
            </a:pPr>
            <a:r>
              <a:rPr lang="en-US" sz="2400" dirty="0">
                <a:effectLst/>
                <a:latin typeface="Corbel" panose="020B0503020204020204" pitchFamily="34" charset="0"/>
                <a:ea typeface="Calibri" panose="020F0502020204030204" pitchFamily="34" charset="0"/>
                <a:cs typeface="Times New Roman" panose="02020603050405020304" pitchFamily="18" charset="0"/>
              </a:rPr>
              <a:t>Utilized publicly available policy and procedure manuals</a:t>
            </a:r>
          </a:p>
          <a:p>
            <a:pPr lvl="1">
              <a:lnSpc>
                <a:spcPct val="107000"/>
              </a:lnSpc>
              <a:spcBef>
                <a:spcPts val="0"/>
              </a:spcBef>
              <a:spcAft>
                <a:spcPts val="0"/>
              </a:spcAft>
              <a:buFont typeface="Courier New" panose="02070309020205020404" pitchFamily="49" charset="0"/>
              <a:buChar char="o"/>
            </a:pPr>
            <a:r>
              <a:rPr lang="en-US" sz="2400" dirty="0">
                <a:effectLst/>
                <a:latin typeface="Corbel" panose="020B0503020204020204" pitchFamily="34" charset="0"/>
                <a:ea typeface="Calibri" panose="020F0502020204030204" pitchFamily="34" charset="0"/>
                <a:cs typeface="Times New Roman" panose="02020603050405020304" pitchFamily="18" charset="0"/>
              </a:rPr>
              <a:t>Next Steps</a:t>
            </a:r>
          </a:p>
          <a:p>
            <a:pPr lvl="2">
              <a:lnSpc>
                <a:spcPct val="107000"/>
              </a:lnSpc>
              <a:spcBef>
                <a:spcPts val="0"/>
              </a:spcBef>
              <a:spcAft>
                <a:spcPts val="0"/>
              </a:spcAft>
              <a:buFont typeface="Wingdings" panose="05000000000000000000" pitchFamily="2" charset="2"/>
              <a:buChar char="v"/>
            </a:pPr>
            <a:r>
              <a:rPr lang="en-US" sz="2400" dirty="0">
                <a:effectLst/>
                <a:latin typeface="Corbel" panose="020B0503020204020204" pitchFamily="34" charset="0"/>
                <a:ea typeface="Calibri" panose="020F0502020204030204" pitchFamily="34" charset="0"/>
                <a:cs typeface="Times New Roman" panose="02020603050405020304" pitchFamily="18" charset="0"/>
              </a:rPr>
              <a:t>Complete analysis of information gathered</a:t>
            </a:r>
          </a:p>
          <a:p>
            <a:pPr lvl="2">
              <a:lnSpc>
                <a:spcPct val="107000"/>
              </a:lnSpc>
              <a:spcBef>
                <a:spcPts val="0"/>
              </a:spcBef>
              <a:spcAft>
                <a:spcPts val="0"/>
              </a:spcAft>
              <a:buFont typeface="Wingdings" panose="05000000000000000000" pitchFamily="2" charset="2"/>
              <a:buChar char="v"/>
            </a:pPr>
            <a:r>
              <a:rPr lang="en-US" sz="2400" dirty="0">
                <a:effectLst/>
                <a:latin typeface="Corbel" panose="020B0503020204020204" pitchFamily="34" charset="0"/>
                <a:ea typeface="Calibri" panose="020F0502020204030204" pitchFamily="34" charset="0"/>
                <a:cs typeface="Times New Roman" panose="02020603050405020304" pitchFamily="18" charset="0"/>
              </a:rPr>
              <a:t>Develop draft manual – Focus on Dispatch Operations </a:t>
            </a:r>
          </a:p>
          <a:p>
            <a:pPr lvl="2">
              <a:lnSpc>
                <a:spcPct val="107000"/>
              </a:lnSpc>
              <a:spcBef>
                <a:spcPts val="0"/>
              </a:spcBef>
              <a:spcAft>
                <a:spcPts val="0"/>
              </a:spcAft>
              <a:buFont typeface="Wingdings" panose="05000000000000000000" pitchFamily="2" charset="2"/>
              <a:buChar char="v"/>
            </a:pPr>
            <a:r>
              <a:rPr lang="en-US" sz="2400" dirty="0">
                <a:effectLst/>
                <a:latin typeface="Corbel" panose="020B0503020204020204" pitchFamily="34" charset="0"/>
                <a:ea typeface="Calibri" panose="020F0502020204030204" pitchFamily="34" charset="0"/>
                <a:cs typeface="Times New Roman" panose="02020603050405020304" pitchFamily="18" charset="0"/>
              </a:rPr>
              <a:t>Coordinate with NSRECC and Wireless Center/Framingham</a:t>
            </a:r>
          </a:p>
          <a:p>
            <a:pPr lvl="2">
              <a:lnSpc>
                <a:spcPct val="107000"/>
              </a:lnSpc>
              <a:spcBef>
                <a:spcPts val="0"/>
              </a:spcBef>
              <a:spcAft>
                <a:spcPts val="0"/>
              </a:spcAft>
              <a:buFont typeface="Wingdings" panose="05000000000000000000" pitchFamily="2" charset="2"/>
              <a:buChar char="v"/>
            </a:pPr>
            <a:r>
              <a:rPr lang="en-US" sz="2400" dirty="0">
                <a:effectLst/>
                <a:latin typeface="Corbel" panose="020B0503020204020204" pitchFamily="34" charset="0"/>
                <a:ea typeface="Calibri" panose="020F0502020204030204" pitchFamily="34" charset="0"/>
                <a:cs typeface="Times New Roman" panose="02020603050405020304" pitchFamily="18" charset="0"/>
              </a:rPr>
              <a:t>Identify a review panel</a:t>
            </a:r>
          </a:p>
          <a:p>
            <a:pPr lvl="3">
              <a:lnSpc>
                <a:spcPct val="107000"/>
              </a:lnSpc>
              <a:spcBef>
                <a:spcPts val="0"/>
              </a:spcBef>
              <a:spcAft>
                <a:spcPts val="0"/>
              </a:spcAft>
              <a:buFont typeface="Wingdings" panose="05000000000000000000" pitchFamily="2" charset="2"/>
              <a:buChar char="ü"/>
            </a:pPr>
            <a:r>
              <a:rPr lang="en-US" sz="2400" dirty="0">
                <a:effectLst/>
                <a:latin typeface="Corbel" panose="020B0503020204020204" pitchFamily="34" charset="0"/>
                <a:ea typeface="Calibri" panose="020F0502020204030204" pitchFamily="34" charset="0"/>
                <a:cs typeface="Times New Roman" panose="02020603050405020304" pitchFamily="18" charset="0"/>
              </a:rPr>
              <a:t>RECC Directors Representatives</a:t>
            </a:r>
          </a:p>
          <a:p>
            <a:pPr lvl="3">
              <a:lnSpc>
                <a:spcPct val="107000"/>
              </a:lnSpc>
              <a:spcBef>
                <a:spcPts val="0"/>
              </a:spcBef>
              <a:spcAft>
                <a:spcPts val="0"/>
              </a:spcAft>
              <a:buFont typeface="Wingdings" panose="05000000000000000000" pitchFamily="2" charset="2"/>
              <a:buChar char="ü"/>
            </a:pPr>
            <a:r>
              <a:rPr lang="en-US" sz="2400" dirty="0">
                <a:effectLst/>
                <a:latin typeface="Corbel" panose="020B0503020204020204" pitchFamily="34" charset="0"/>
                <a:ea typeface="Calibri" panose="020F0502020204030204" pitchFamily="34" charset="0"/>
                <a:cs typeface="Times New Roman" panose="02020603050405020304" pitchFamily="18" charset="0"/>
              </a:rPr>
              <a:t>Fire Chiefs Representative</a:t>
            </a:r>
          </a:p>
          <a:p>
            <a:pPr lvl="3">
              <a:lnSpc>
                <a:spcPct val="107000"/>
              </a:lnSpc>
              <a:spcBef>
                <a:spcPts val="0"/>
              </a:spcBef>
              <a:spcAft>
                <a:spcPts val="0"/>
              </a:spcAft>
              <a:buFont typeface="Wingdings" panose="05000000000000000000" pitchFamily="2" charset="2"/>
              <a:buChar char="ü"/>
            </a:pPr>
            <a:r>
              <a:rPr lang="en-US" sz="2400" dirty="0">
                <a:effectLst/>
                <a:latin typeface="Corbel" panose="020B0503020204020204" pitchFamily="34" charset="0"/>
                <a:ea typeface="Calibri" panose="020F0502020204030204" pitchFamily="34" charset="0"/>
                <a:cs typeface="Times New Roman" panose="02020603050405020304" pitchFamily="18" charset="0"/>
              </a:rPr>
              <a:t>Police Chiefs Representative</a:t>
            </a:r>
          </a:p>
          <a:p>
            <a:pPr lvl="3">
              <a:lnSpc>
                <a:spcPct val="107000"/>
              </a:lnSpc>
              <a:spcBef>
                <a:spcPts val="0"/>
              </a:spcBef>
              <a:spcAft>
                <a:spcPts val="800"/>
              </a:spcAft>
              <a:buFont typeface="Wingdings" panose="05000000000000000000" pitchFamily="2" charset="2"/>
              <a:buChar char="ü"/>
            </a:pPr>
            <a:r>
              <a:rPr lang="en-US" sz="2400" dirty="0">
                <a:effectLst/>
                <a:latin typeface="Corbel" panose="020B0503020204020204" pitchFamily="34" charset="0"/>
                <a:ea typeface="Calibri" panose="020F0502020204030204" pitchFamily="34" charset="0"/>
                <a:cs typeface="Times New Roman" panose="02020603050405020304" pitchFamily="18" charset="0"/>
              </a:rPr>
              <a:t>EMS Representatives</a:t>
            </a:r>
          </a:p>
          <a:p>
            <a:pPr lvl="2">
              <a:lnSpc>
                <a:spcPct val="107000"/>
              </a:lnSpc>
              <a:spcBef>
                <a:spcPts val="0"/>
              </a:spcBef>
              <a:spcAft>
                <a:spcPts val="800"/>
              </a:spcAft>
              <a:buFont typeface="Wingdings" panose="05000000000000000000" pitchFamily="2" charset="2"/>
              <a:buChar char="v"/>
            </a:pPr>
            <a:r>
              <a:rPr lang="en-US" sz="2600" dirty="0">
                <a:effectLst/>
                <a:latin typeface="Corbel" panose="020B0503020204020204" pitchFamily="34" charset="0"/>
                <a:ea typeface="Calibri" panose="020F0502020204030204" pitchFamily="34" charset="0"/>
                <a:cs typeface="Times New Roman" panose="02020603050405020304" pitchFamily="18" charset="0"/>
              </a:rPr>
              <a:t>Finalize Model Policy and Procedures Manual</a:t>
            </a:r>
          </a:p>
          <a:p>
            <a:r>
              <a:rPr lang="en-US" dirty="0"/>
              <a:t>Administrative Policies &amp; Procedures</a:t>
            </a:r>
          </a:p>
          <a:p>
            <a:pPr marL="0" indent="0">
              <a:buNone/>
            </a:pPr>
            <a:r>
              <a:rPr lang="en-US" dirty="0" smtClean="0"/>
              <a:t>    </a:t>
            </a:r>
            <a:r>
              <a:rPr lang="en-US" sz="2100" dirty="0" smtClean="0"/>
              <a:t>(</a:t>
            </a:r>
            <a:r>
              <a:rPr lang="en-US" sz="2100" dirty="0"/>
              <a:t>to be addressed once operational polices and procedures are </a:t>
            </a:r>
            <a:r>
              <a:rPr lang="en-US" sz="2100" dirty="0" smtClean="0"/>
              <a:t>complete</a:t>
            </a:r>
            <a:r>
              <a:rPr lang="en-US" sz="2100" dirty="0"/>
              <a:t>)</a:t>
            </a:r>
          </a:p>
          <a:p>
            <a:pPr marL="0" indent="0">
              <a:buNone/>
            </a:pPr>
            <a:endParaRPr lang="en-US" dirty="0"/>
          </a:p>
        </p:txBody>
      </p:sp>
    </p:spTree>
    <p:extLst>
      <p:ext uri="{BB962C8B-B14F-4D97-AF65-F5344CB8AC3E}">
        <p14:creationId xmlns:p14="http://schemas.microsoft.com/office/powerpoint/2010/main" val="13828160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42" name="Picture 18" descr="Questions and Answers | Hansen and Pereir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1828800"/>
            <a:ext cx="6324600" cy="23907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476488" cy="1143000"/>
          </a:xfrm>
        </p:spPr>
        <p:txBody>
          <a:bodyPr/>
          <a:lstStyle/>
          <a:p>
            <a:r>
              <a:rPr lang="en-US" b="1" dirty="0">
                <a:solidFill>
                  <a:schemeClr val="bg1">
                    <a:lumMod val="65000"/>
                  </a:schemeClr>
                </a:solidFill>
              </a:rPr>
              <a:t>Contact Information</a:t>
            </a:r>
          </a:p>
        </p:txBody>
      </p:sp>
      <p:sp>
        <p:nvSpPr>
          <p:cNvPr id="3" name="Content Placeholder 2"/>
          <p:cNvSpPr>
            <a:spLocks noGrp="1"/>
          </p:cNvSpPr>
          <p:nvPr>
            <p:ph idx="1"/>
          </p:nvPr>
        </p:nvSpPr>
        <p:spPr>
          <a:xfrm>
            <a:off x="914400" y="838200"/>
            <a:ext cx="7772400" cy="5791200"/>
          </a:xfrm>
        </p:spPr>
        <p:txBody>
          <a:bodyPr>
            <a:normAutofit fontScale="70000" lnSpcReduction="20000"/>
          </a:bodyPr>
          <a:lstStyle/>
          <a:p>
            <a:pPr algn="ctr">
              <a:buNone/>
            </a:pPr>
            <a:endParaRPr lang="en-US" sz="4800" dirty="0">
              <a:solidFill>
                <a:schemeClr val="accent2">
                  <a:lumMod val="75000"/>
                </a:schemeClr>
              </a:solidFill>
            </a:endParaRPr>
          </a:p>
          <a:p>
            <a:pPr algn="ctr">
              <a:buNone/>
            </a:pPr>
            <a:r>
              <a:rPr lang="en-US" sz="3300" dirty="0">
                <a:solidFill>
                  <a:schemeClr val="accent2">
                    <a:lumMod val="75000"/>
                  </a:schemeClr>
                </a:solidFill>
              </a:rPr>
              <a:t>STATE 911 DEPARTMENT</a:t>
            </a:r>
          </a:p>
          <a:p>
            <a:pPr algn="ctr">
              <a:buNone/>
            </a:pPr>
            <a:r>
              <a:rPr lang="en-US" sz="3300" dirty="0">
                <a:solidFill>
                  <a:schemeClr val="accent2">
                    <a:lumMod val="75000"/>
                  </a:schemeClr>
                </a:solidFill>
              </a:rPr>
              <a:t>151 CAMPANELLI DRIVE, SUITE A</a:t>
            </a:r>
          </a:p>
          <a:p>
            <a:pPr algn="ctr">
              <a:buNone/>
            </a:pPr>
            <a:r>
              <a:rPr lang="en-US" sz="3300" dirty="0">
                <a:solidFill>
                  <a:schemeClr val="accent2">
                    <a:lumMod val="75000"/>
                  </a:schemeClr>
                </a:solidFill>
              </a:rPr>
              <a:t>MIDDLEBOROUGH, MA 02346</a:t>
            </a:r>
          </a:p>
          <a:p>
            <a:pPr algn="ctr">
              <a:buNone/>
            </a:pPr>
            <a:r>
              <a:rPr lang="en-US" sz="3300" dirty="0">
                <a:solidFill>
                  <a:schemeClr val="accent2">
                    <a:lumMod val="75000"/>
                  </a:schemeClr>
                </a:solidFill>
              </a:rPr>
              <a:t>508-828-2911</a:t>
            </a:r>
          </a:p>
          <a:p>
            <a:pPr algn="ctr">
              <a:buNone/>
            </a:pPr>
            <a:r>
              <a:rPr lang="en-US" sz="4800" dirty="0">
                <a:solidFill>
                  <a:schemeClr val="tx1"/>
                </a:solidFill>
                <a:hlinkClick r:id="rId2"/>
              </a:rPr>
              <a:t>www.mass.gov/e911</a:t>
            </a:r>
            <a:endParaRPr lang="en-US" sz="4800" dirty="0">
              <a:solidFill>
                <a:schemeClr val="tx1"/>
              </a:solidFill>
            </a:endParaRPr>
          </a:p>
          <a:p>
            <a:pPr algn="ctr">
              <a:buNone/>
            </a:pPr>
            <a:r>
              <a:rPr lang="en-US" sz="4000" dirty="0">
                <a:solidFill>
                  <a:schemeClr val="accent2">
                    <a:lumMod val="75000"/>
                  </a:schemeClr>
                </a:solidFill>
              </a:rPr>
              <a:t>	</a:t>
            </a:r>
            <a:r>
              <a:rPr lang="en-US" sz="2400" dirty="0">
                <a:solidFill>
                  <a:schemeClr val="accent2">
                    <a:lumMod val="75000"/>
                  </a:schemeClr>
                </a:solidFill>
              </a:rPr>
              <a:t>Christine Wingfield, Regional PSAP Coordinator 508-821-7214 / </a:t>
            </a:r>
            <a:r>
              <a:rPr lang="en-US" sz="2400" dirty="0">
                <a:solidFill>
                  <a:schemeClr val="tx1"/>
                </a:solidFill>
                <a:hlinkClick r:id="rId2"/>
              </a:rPr>
              <a:t>Christine.Wingfield@mass.gov</a:t>
            </a:r>
            <a:endParaRPr lang="en-US" sz="2400" dirty="0">
              <a:solidFill>
                <a:schemeClr val="tx1"/>
              </a:solidFill>
            </a:endParaRPr>
          </a:p>
          <a:p>
            <a:pPr algn="ctr">
              <a:buNone/>
            </a:pPr>
            <a:r>
              <a:rPr lang="en-US" sz="2400" dirty="0">
                <a:solidFill>
                  <a:schemeClr val="accent2">
                    <a:lumMod val="75000"/>
                  </a:schemeClr>
                </a:solidFill>
              </a:rPr>
              <a:t>Cindy Reynolds, Grants Specialist 508-821-7299 / </a:t>
            </a:r>
            <a:r>
              <a:rPr lang="en-US" sz="2400" dirty="0">
                <a:solidFill>
                  <a:schemeClr val="accent2">
                    <a:lumMod val="75000"/>
                  </a:schemeClr>
                </a:solidFill>
                <a:hlinkClick r:id="rId2"/>
              </a:rPr>
              <a:t>911DeptGrants@mass.gov</a:t>
            </a:r>
            <a:endParaRPr lang="en-US" sz="2400" dirty="0">
              <a:solidFill>
                <a:schemeClr val="accent2">
                  <a:lumMod val="75000"/>
                </a:schemeClr>
              </a:solidFill>
            </a:endParaRPr>
          </a:p>
          <a:p>
            <a:pPr algn="ctr">
              <a:buNone/>
            </a:pPr>
            <a:r>
              <a:rPr lang="en-US" sz="2400" dirty="0">
                <a:solidFill>
                  <a:schemeClr val="accent2">
                    <a:lumMod val="75000"/>
                  </a:schemeClr>
                </a:solidFill>
              </a:rPr>
              <a:t>Michelle Hallahan, Fiscal Specialist 508-821-7216 / </a:t>
            </a:r>
            <a:r>
              <a:rPr lang="en-US" sz="2400" dirty="0">
                <a:solidFill>
                  <a:schemeClr val="accent2">
                    <a:lumMod val="75000"/>
                  </a:schemeClr>
                </a:solidFill>
                <a:hlinkClick r:id="rId2"/>
              </a:rPr>
              <a:t>Michelle.Hallahan@mass.gov</a:t>
            </a:r>
            <a:endParaRPr lang="en-US" sz="2400" dirty="0">
              <a:solidFill>
                <a:schemeClr val="accent2">
                  <a:lumMod val="75000"/>
                </a:schemeClr>
              </a:solidFill>
            </a:endParaRPr>
          </a:p>
          <a:p>
            <a:pPr algn="ctr">
              <a:buNone/>
            </a:pPr>
            <a:r>
              <a:rPr lang="en-US" sz="2400" dirty="0">
                <a:solidFill>
                  <a:schemeClr val="accent2">
                    <a:lumMod val="75000"/>
                  </a:schemeClr>
                </a:solidFill>
              </a:rPr>
              <a:t>Karen Robitaille, Finance Director 508-821-7221 / </a:t>
            </a:r>
            <a:r>
              <a:rPr lang="en-US" sz="2400" dirty="0">
                <a:solidFill>
                  <a:schemeClr val="accent2">
                    <a:lumMod val="75000"/>
                  </a:schemeClr>
                </a:solidFill>
                <a:hlinkClick r:id="rId2"/>
              </a:rPr>
              <a:t>Karen.Robitaille@mass.gov</a:t>
            </a:r>
            <a:endParaRPr lang="en-US" sz="2400" dirty="0">
              <a:solidFill>
                <a:schemeClr val="accent2">
                  <a:lumMod val="75000"/>
                </a:schemeClr>
              </a:solidFill>
            </a:endParaRPr>
          </a:p>
          <a:p>
            <a:pPr algn="ctr">
              <a:buNone/>
            </a:pPr>
            <a:r>
              <a:rPr lang="en-US" sz="2400" dirty="0">
                <a:solidFill>
                  <a:schemeClr val="accent2">
                    <a:lumMod val="75000"/>
                  </a:schemeClr>
                </a:solidFill>
              </a:rPr>
              <a:t>Melissa Nazzaro, Statewide Interoperability Coordinator 508-922-3355 / </a:t>
            </a:r>
            <a:r>
              <a:rPr lang="en-US" sz="2400" dirty="0">
                <a:solidFill>
                  <a:schemeClr val="accent2">
                    <a:lumMod val="75000"/>
                  </a:schemeClr>
                </a:solidFill>
                <a:hlinkClick r:id="rId2"/>
              </a:rPr>
              <a:t>Melissa.Nazzaro@mass.gov</a:t>
            </a:r>
            <a:r>
              <a:rPr lang="en-US" sz="2400" dirty="0">
                <a:solidFill>
                  <a:schemeClr val="accent2">
                    <a:lumMod val="75000"/>
                  </a:schemeClr>
                </a:solidFill>
              </a:rPr>
              <a:t> </a:t>
            </a:r>
          </a:p>
          <a:p>
            <a:pPr algn="ctr">
              <a:buNone/>
            </a:pPr>
            <a:r>
              <a:rPr lang="en-US" sz="2400" dirty="0">
                <a:solidFill>
                  <a:schemeClr val="accent2">
                    <a:lumMod val="75000"/>
                  </a:schemeClr>
                </a:solidFill>
              </a:rPr>
              <a:t>Peter Woodford, Division of Capital Asset Management &amp; Maintenance 857-204-1347/ </a:t>
            </a:r>
            <a:r>
              <a:rPr lang="en-US" sz="2400" dirty="0">
                <a:solidFill>
                  <a:schemeClr val="accent2">
                    <a:lumMod val="75000"/>
                  </a:schemeClr>
                </a:solidFill>
                <a:hlinkClick r:id="rId2"/>
              </a:rPr>
              <a:t>Peter.Woodford@mass.gov</a:t>
            </a:r>
            <a:endParaRPr lang="en-US" sz="2400" dirty="0">
              <a:solidFill>
                <a:schemeClr val="accent2">
                  <a:lumMod val="75000"/>
                </a:schemeClr>
              </a:solidFill>
            </a:endParaRPr>
          </a:p>
          <a:p>
            <a:pPr algn="ctr">
              <a:buNone/>
            </a:pPr>
            <a:endParaRPr lang="en-US" dirty="0">
              <a:solidFill>
                <a:schemeClr val="accent2">
                  <a:lumMod val="75000"/>
                </a:schemeClr>
              </a:solidFill>
            </a:endParaRPr>
          </a:p>
          <a:p>
            <a:pPr algn="ct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183880" cy="838200"/>
          </a:xfrm>
        </p:spPr>
        <p:txBody>
          <a:bodyPr/>
          <a:lstStyle/>
          <a:p>
            <a:r>
              <a:rPr lang="en-US" b="1" dirty="0">
                <a:solidFill>
                  <a:schemeClr val="bg1">
                    <a:lumMod val="65000"/>
                  </a:schemeClr>
                </a:solidFill>
              </a:rPr>
              <a:t>Purpose</a:t>
            </a:r>
          </a:p>
        </p:txBody>
      </p:sp>
      <p:sp>
        <p:nvSpPr>
          <p:cNvPr id="3" name="Content Placeholder 2"/>
          <p:cNvSpPr>
            <a:spLocks noGrp="1"/>
          </p:cNvSpPr>
          <p:nvPr>
            <p:ph idx="1"/>
          </p:nvPr>
        </p:nvSpPr>
        <p:spPr>
          <a:xfrm>
            <a:off x="1066800" y="762000"/>
            <a:ext cx="7620000" cy="5943600"/>
          </a:xfrm>
        </p:spPr>
        <p:txBody>
          <a:bodyPr/>
          <a:lstStyle/>
          <a:p>
            <a:r>
              <a:rPr lang="en-US" sz="3400" dirty="0">
                <a:solidFill>
                  <a:schemeClr val="tx1"/>
                </a:solidFill>
              </a:rPr>
              <a:t>Development</a:t>
            </a:r>
            <a:r>
              <a:rPr lang="en-US" sz="3400" dirty="0"/>
              <a:t> and Start-up of Regional PSAPs, Regional Secondary PSAPs or RECCs</a:t>
            </a:r>
          </a:p>
          <a:p>
            <a:pPr>
              <a:buNone/>
            </a:pPr>
            <a:endParaRPr lang="en-US" sz="3400" dirty="0"/>
          </a:p>
          <a:p>
            <a:r>
              <a:rPr lang="en-US" sz="3400" dirty="0"/>
              <a:t>Expansion or Upgrade of existing Regional PSAPs, Regional Secondary PSAPs and RECCs</a:t>
            </a:r>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183880" cy="762000"/>
          </a:xfrm>
        </p:spPr>
        <p:txBody>
          <a:bodyPr/>
          <a:lstStyle/>
          <a:p>
            <a:r>
              <a:rPr lang="en-US" b="1" dirty="0">
                <a:solidFill>
                  <a:schemeClr val="bg1">
                    <a:lumMod val="65000"/>
                  </a:schemeClr>
                </a:solidFill>
              </a:rPr>
              <a:t>Use of Funding</a:t>
            </a:r>
          </a:p>
        </p:txBody>
      </p:sp>
      <p:sp>
        <p:nvSpPr>
          <p:cNvPr id="3" name="Content Placeholder 2"/>
          <p:cNvSpPr>
            <a:spLocks noGrp="1"/>
          </p:cNvSpPr>
          <p:nvPr>
            <p:ph idx="1"/>
          </p:nvPr>
        </p:nvSpPr>
        <p:spPr>
          <a:xfrm>
            <a:off x="990600" y="762000"/>
            <a:ext cx="7696200" cy="5715000"/>
          </a:xfrm>
        </p:spPr>
        <p:txBody>
          <a:bodyPr>
            <a:normAutofit/>
          </a:bodyPr>
          <a:lstStyle/>
          <a:p>
            <a:r>
              <a:rPr lang="en-US" sz="3200" dirty="0"/>
              <a:t>CPE (Regional Secondary PSAPs ONLY)</a:t>
            </a:r>
          </a:p>
          <a:p>
            <a:r>
              <a:rPr lang="en-US" sz="3200" dirty="0"/>
              <a:t>Professional Services </a:t>
            </a:r>
            <a:r>
              <a:rPr lang="en-US" sz="2000" dirty="0"/>
              <a:t>(not to exceed $75,000)</a:t>
            </a:r>
          </a:p>
          <a:p>
            <a:pPr lvl="1"/>
            <a:r>
              <a:rPr lang="en-US" sz="2800" dirty="0"/>
              <a:t>Operational</a:t>
            </a:r>
          </a:p>
          <a:p>
            <a:pPr lvl="1"/>
            <a:r>
              <a:rPr lang="en-US" sz="2800" dirty="0"/>
              <a:t>Staffing</a:t>
            </a:r>
          </a:p>
          <a:p>
            <a:pPr lvl="1"/>
            <a:r>
              <a:rPr lang="en-US" sz="2800" dirty="0"/>
              <a:t>Technical</a:t>
            </a:r>
          </a:p>
          <a:p>
            <a:pPr lvl="1"/>
            <a:r>
              <a:rPr lang="en-US" sz="2800" dirty="0"/>
              <a:t>Governance </a:t>
            </a:r>
          </a:p>
          <a:p>
            <a:r>
              <a:rPr lang="en-US" sz="3200" dirty="0"/>
              <a:t>Project Management Services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476488" cy="990600"/>
          </a:xfrm>
        </p:spPr>
        <p:txBody>
          <a:bodyPr/>
          <a:lstStyle/>
          <a:p>
            <a:r>
              <a:rPr lang="en-US" b="1" dirty="0">
                <a:solidFill>
                  <a:schemeClr val="bg1">
                    <a:lumMod val="65000"/>
                  </a:schemeClr>
                </a:solidFill>
              </a:rPr>
              <a:t>Use of Funding</a:t>
            </a:r>
          </a:p>
        </p:txBody>
      </p:sp>
      <p:sp>
        <p:nvSpPr>
          <p:cNvPr id="3" name="Content Placeholder 2"/>
          <p:cNvSpPr>
            <a:spLocks noGrp="1"/>
          </p:cNvSpPr>
          <p:nvPr>
            <p:ph idx="1"/>
          </p:nvPr>
        </p:nvSpPr>
        <p:spPr>
          <a:xfrm>
            <a:off x="1219200" y="838200"/>
            <a:ext cx="7714488" cy="6248400"/>
          </a:xfrm>
        </p:spPr>
        <p:txBody>
          <a:bodyPr/>
          <a:lstStyle/>
          <a:p>
            <a:r>
              <a:rPr lang="en-US" sz="3000" dirty="0"/>
              <a:t>Transition Expenses </a:t>
            </a:r>
          </a:p>
          <a:p>
            <a:pPr lvl="1"/>
            <a:r>
              <a:rPr lang="en-US" sz="2400" dirty="0"/>
              <a:t>Personnel Costs - PSAP Director/PSAP Deputy Director</a:t>
            </a:r>
          </a:p>
          <a:p>
            <a:pPr lvl="1"/>
            <a:r>
              <a:rPr lang="en-US" sz="2400" dirty="0"/>
              <a:t>Key Support Positions</a:t>
            </a:r>
          </a:p>
          <a:p>
            <a:pPr lvl="1"/>
            <a:r>
              <a:rPr lang="en-US" sz="2400" dirty="0"/>
              <a:t>Certified </a:t>
            </a:r>
            <a:r>
              <a:rPr lang="en-US" sz="2400" dirty="0" err="1"/>
              <a:t>Telecommunicators</a:t>
            </a:r>
            <a:r>
              <a:rPr lang="en-US" sz="2400" dirty="0"/>
              <a:t> (proposed centers)</a:t>
            </a:r>
          </a:p>
          <a:p>
            <a:pPr lvl="1"/>
            <a:r>
              <a:rPr lang="en-US" sz="2400" dirty="0"/>
              <a:t>Training Costs (proposed centers)</a:t>
            </a:r>
          </a:p>
          <a:p>
            <a:pPr lvl="1"/>
            <a:r>
              <a:rPr lang="en-US" sz="2400" dirty="0"/>
              <a:t>Transition Award</a:t>
            </a:r>
          </a:p>
          <a:p>
            <a:pPr lvl="1"/>
            <a:r>
              <a:rPr lang="en-US" sz="2400" dirty="0"/>
              <a:t>Security Measures</a:t>
            </a:r>
          </a:p>
          <a:p>
            <a:pPr lvl="1"/>
            <a:r>
              <a:rPr lang="en-US" sz="2400" dirty="0"/>
              <a:t>On-site Temporary Relocation Expenses</a:t>
            </a:r>
          </a:p>
          <a:p>
            <a:pPr marL="346075" lvl="1" indent="-285750"/>
            <a:r>
              <a:rPr lang="en-US" sz="3000" dirty="0"/>
              <a:t>Architectural &amp; Engineering Services</a:t>
            </a:r>
          </a:p>
          <a:p>
            <a:pPr lvl="1">
              <a:buNone/>
            </a:pPr>
            <a:endParaRPr lang="en-US" dirty="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476488" cy="762000"/>
          </a:xfrm>
        </p:spPr>
        <p:txBody>
          <a:bodyPr>
            <a:normAutofit/>
          </a:bodyPr>
          <a:lstStyle/>
          <a:p>
            <a:r>
              <a:rPr lang="en-US" b="1" dirty="0">
                <a:solidFill>
                  <a:schemeClr val="bg1">
                    <a:lumMod val="65000"/>
                  </a:schemeClr>
                </a:solidFill>
              </a:rPr>
              <a:t>Use of Funding</a:t>
            </a:r>
            <a:endParaRPr lang="en-US" dirty="0"/>
          </a:p>
        </p:txBody>
      </p:sp>
      <p:sp>
        <p:nvSpPr>
          <p:cNvPr id="3" name="Content Placeholder 2"/>
          <p:cNvSpPr>
            <a:spLocks noGrp="1"/>
          </p:cNvSpPr>
          <p:nvPr>
            <p:ph idx="1"/>
          </p:nvPr>
        </p:nvSpPr>
        <p:spPr>
          <a:xfrm>
            <a:off x="990600" y="762000"/>
            <a:ext cx="7943088" cy="5791200"/>
          </a:xfrm>
        </p:spPr>
        <p:txBody>
          <a:bodyPr>
            <a:normAutofit/>
          </a:bodyPr>
          <a:lstStyle/>
          <a:p>
            <a:r>
              <a:rPr lang="en-US" sz="3200" dirty="0"/>
              <a:t>Construction </a:t>
            </a:r>
          </a:p>
          <a:p>
            <a:pPr lvl="1"/>
            <a:r>
              <a:rPr lang="en-US" sz="2200" dirty="0"/>
              <a:t>Construction materials</a:t>
            </a:r>
          </a:p>
          <a:p>
            <a:pPr lvl="1"/>
            <a:r>
              <a:rPr lang="en-US" sz="2200" dirty="0"/>
              <a:t>Plumbing, electrical, and cabling materials</a:t>
            </a:r>
          </a:p>
          <a:p>
            <a:pPr lvl="1"/>
            <a:r>
              <a:rPr lang="en-US" sz="2200" dirty="0"/>
              <a:t>Labor</a:t>
            </a:r>
          </a:p>
          <a:p>
            <a:pPr lvl="1"/>
            <a:r>
              <a:rPr lang="en-US" sz="2200" dirty="0"/>
              <a:t>Other construction or structural improvements</a:t>
            </a:r>
          </a:p>
          <a:p>
            <a:pPr lvl="1"/>
            <a:r>
              <a:rPr lang="en-US" sz="2200" dirty="0"/>
              <a:t>Consultant services</a:t>
            </a:r>
          </a:p>
          <a:p>
            <a:pPr marL="457200" lvl="1" indent="0">
              <a:buNone/>
            </a:pPr>
            <a:endParaRPr lang="en-US" dirty="0"/>
          </a:p>
          <a:p>
            <a:r>
              <a:rPr lang="en-US" sz="3200" dirty="0"/>
              <a:t>Equipment</a:t>
            </a:r>
          </a:p>
          <a:p>
            <a:endParaRPr lang="en-US" dirty="0"/>
          </a:p>
          <a:p>
            <a:r>
              <a:rPr lang="en-US" sz="3200" dirty="0"/>
              <a:t>Purchase of a Building</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113744" cy="990600"/>
          </a:xfrm>
        </p:spPr>
        <p:txBody>
          <a:bodyPr/>
          <a:lstStyle/>
          <a:p>
            <a:r>
              <a:rPr lang="en-US" b="1" dirty="0">
                <a:solidFill>
                  <a:schemeClr val="bg1">
                    <a:lumMod val="75000"/>
                  </a:schemeClr>
                </a:solidFill>
              </a:rPr>
              <a:t>What’s New</a:t>
            </a:r>
          </a:p>
        </p:txBody>
      </p:sp>
      <p:sp>
        <p:nvSpPr>
          <p:cNvPr id="3" name="Content Placeholder 2"/>
          <p:cNvSpPr>
            <a:spLocks noGrp="1"/>
          </p:cNvSpPr>
          <p:nvPr>
            <p:ph idx="1"/>
          </p:nvPr>
        </p:nvSpPr>
        <p:spPr>
          <a:xfrm>
            <a:off x="838200" y="685800"/>
            <a:ext cx="8305800" cy="6096000"/>
          </a:xfrm>
        </p:spPr>
        <p:txBody>
          <a:bodyPr>
            <a:normAutofit fontScale="55000" lnSpcReduction="20000"/>
          </a:bodyPr>
          <a:lstStyle/>
          <a:p>
            <a:pPr marL="0" indent="0">
              <a:buClr>
                <a:srgbClr val="903163"/>
              </a:buClr>
              <a:buNone/>
            </a:pPr>
            <a:endParaRPr lang="en-US" sz="1400" b="1" dirty="0">
              <a:solidFill>
                <a:srgbClr val="3D3D3D"/>
              </a:solidFill>
            </a:endParaRPr>
          </a:p>
          <a:p>
            <a:pPr marL="0" indent="0">
              <a:buClr>
                <a:srgbClr val="903163"/>
              </a:buClr>
              <a:buNone/>
            </a:pPr>
            <a:endParaRPr lang="en-US" sz="1400" b="1" dirty="0">
              <a:solidFill>
                <a:srgbClr val="3D3D3D"/>
              </a:solidFill>
            </a:endParaRPr>
          </a:p>
          <a:p>
            <a:pPr>
              <a:buClr>
                <a:srgbClr val="903163"/>
              </a:buClr>
            </a:pPr>
            <a:endParaRPr lang="en-US" sz="3200" b="1" dirty="0"/>
          </a:p>
          <a:p>
            <a:r>
              <a:rPr lang="en-US" sz="4800" dirty="0"/>
              <a:t>FY 2022 Funding</a:t>
            </a:r>
          </a:p>
          <a:p>
            <a:pPr lvl="1"/>
            <a:r>
              <a:rPr lang="en-US" sz="3400" dirty="0"/>
              <a:t>Minimum of $8M up to $22 M	</a:t>
            </a:r>
          </a:p>
          <a:p>
            <a:pPr lvl="1"/>
            <a:r>
              <a:rPr lang="en-US" sz="3400" dirty="0" smtClean="0"/>
              <a:t>$</a:t>
            </a:r>
            <a:r>
              <a:rPr lang="en-US" sz="3400" dirty="0" smtClean="0"/>
              <a:t>22</a:t>
            </a:r>
            <a:r>
              <a:rPr lang="en-US" sz="3400" dirty="0" smtClean="0"/>
              <a:t> </a:t>
            </a:r>
            <a:r>
              <a:rPr lang="en-US" sz="3400" dirty="0"/>
              <a:t>M approved by the State 911 Commission</a:t>
            </a:r>
          </a:p>
          <a:p>
            <a:pPr lvl="1"/>
            <a:r>
              <a:rPr lang="en-US" sz="3400" dirty="0"/>
              <a:t>$22 M pending DTC approval</a:t>
            </a:r>
          </a:p>
          <a:p>
            <a:r>
              <a:rPr lang="en-US" sz="4800" dirty="0"/>
              <a:t>Funding Priorities</a:t>
            </a:r>
            <a:r>
              <a:rPr lang="en-US" sz="3400" dirty="0"/>
              <a:t>	</a:t>
            </a:r>
          </a:p>
          <a:p>
            <a:r>
              <a:rPr lang="en-US" sz="4800" dirty="0"/>
              <a:t>Submission of Applications</a:t>
            </a:r>
          </a:p>
          <a:p>
            <a:pPr lvl="1"/>
            <a:r>
              <a:rPr lang="en-US" sz="3800" dirty="0"/>
              <a:t>Fax: 508-947-1452</a:t>
            </a:r>
          </a:p>
          <a:p>
            <a:pPr lvl="1"/>
            <a:r>
              <a:rPr lang="en-US" sz="3800" dirty="0"/>
              <a:t>E-mail: </a:t>
            </a:r>
            <a:r>
              <a:rPr lang="en-US" sz="3800" dirty="0">
                <a:hlinkClick r:id="rId3"/>
              </a:rPr>
              <a:t>911DeptGrants@mass.gov</a:t>
            </a:r>
            <a:endParaRPr lang="en-US" sz="3800" dirty="0"/>
          </a:p>
          <a:p>
            <a:pPr lvl="1"/>
            <a:r>
              <a:rPr lang="en-US" sz="3800" dirty="0" err="1"/>
              <a:t>Commbuys</a:t>
            </a:r>
            <a:r>
              <a:rPr lang="en-US" sz="3800" dirty="0"/>
              <a:t>: </a:t>
            </a:r>
            <a:r>
              <a:rPr lang="en-US" sz="3800" dirty="0">
                <a:hlinkClick r:id="rId3"/>
              </a:rPr>
              <a:t>www.commbuys.com</a:t>
            </a:r>
            <a:endParaRPr lang="en-US" sz="3800" dirty="0"/>
          </a:p>
          <a:p>
            <a:pPr marL="457200" lvl="1" indent="0">
              <a:buNone/>
            </a:pPr>
            <a:r>
              <a:rPr lang="en-US" sz="3800" dirty="0">
                <a:latin typeface="Times New Roman" panose="02020603050405020304" pitchFamily="18" charset="0"/>
                <a:ea typeface="Times New Roman" panose="02020603050405020304" pitchFamily="18" charset="0"/>
              </a:rPr>
              <a:t>          Bid #:</a:t>
            </a:r>
            <a:r>
              <a:rPr lang="en-US" sz="3800" kern="1800" dirty="0">
                <a:solidFill>
                  <a:srgbClr val="555555"/>
                </a:solidFill>
                <a:latin typeface="Arial" panose="020B0604020202020204" pitchFamily="34" charset="0"/>
                <a:ea typeface="Times New Roman" panose="02020603050405020304" pitchFamily="18" charset="0"/>
              </a:rPr>
              <a:t> </a:t>
            </a:r>
            <a:r>
              <a:rPr lang="en-US" sz="3800" dirty="0">
                <a:latin typeface="Times New Roman" panose="02020603050405020304" pitchFamily="18" charset="0"/>
                <a:ea typeface="Times New Roman" panose="02020603050405020304" pitchFamily="18" charset="0"/>
              </a:rPr>
              <a:t>BD-21-1044-EPS90-1044E-57069</a:t>
            </a:r>
          </a:p>
          <a:p>
            <a:pPr lvl="1"/>
            <a:r>
              <a:rPr lang="en-US" sz="3800" dirty="0">
                <a:latin typeface="Times New Roman" panose="02020603050405020304" pitchFamily="18" charset="0"/>
              </a:rPr>
              <a:t>Original plus 8 copies must be mailed or hand delivered </a:t>
            </a:r>
            <a:endParaRPr lang="en-US" sz="3800" dirty="0"/>
          </a:p>
          <a:p>
            <a:pPr marL="457200" lvl="1" indent="0">
              <a:buNone/>
            </a:pPr>
            <a:r>
              <a:rPr lang="en-US" sz="3800" dirty="0"/>
              <a:t>		</a:t>
            </a:r>
            <a:endParaRPr lang="en-US" sz="3000" dirty="0"/>
          </a:p>
          <a:p>
            <a:pPr marL="0" indent="0">
              <a:buNone/>
            </a:pPr>
            <a:endParaRPr lang="en-US" dirty="0"/>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1869618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476488" cy="838200"/>
          </a:xfrm>
        </p:spPr>
        <p:txBody>
          <a:bodyPr/>
          <a:lstStyle/>
          <a:p>
            <a:r>
              <a:rPr lang="en-US" b="1" dirty="0">
                <a:solidFill>
                  <a:schemeClr val="bg1">
                    <a:lumMod val="65000"/>
                  </a:schemeClr>
                </a:solidFill>
              </a:rPr>
              <a:t>Application</a:t>
            </a:r>
          </a:p>
        </p:txBody>
      </p:sp>
      <p:sp>
        <p:nvSpPr>
          <p:cNvPr id="3" name="Content Placeholder 2"/>
          <p:cNvSpPr>
            <a:spLocks noGrp="1"/>
          </p:cNvSpPr>
          <p:nvPr>
            <p:ph idx="1"/>
          </p:nvPr>
        </p:nvSpPr>
        <p:spPr>
          <a:xfrm>
            <a:off x="457200" y="1828800"/>
            <a:ext cx="8382000" cy="4674484"/>
          </a:xfrm>
        </p:spPr>
        <p:txBody>
          <a:bodyPr/>
          <a:lstStyle/>
          <a:p>
            <a:pPr lvl="1">
              <a:buNone/>
            </a:pPr>
            <a:endParaRPr lang="en-US" dirty="0"/>
          </a:p>
          <a:p>
            <a:pPr lvl="1">
              <a:buNone/>
            </a:pPr>
            <a:endParaRPr lang="en-US" dirty="0"/>
          </a:p>
          <a:p>
            <a:pPr lvl="1">
              <a:buNone/>
            </a:pPr>
            <a:endParaRPr lang="en-US" dirty="0"/>
          </a:p>
        </p:txBody>
      </p:sp>
      <p:sp>
        <p:nvSpPr>
          <p:cNvPr id="4" name="Rectangle 3"/>
          <p:cNvSpPr/>
          <p:nvPr/>
        </p:nvSpPr>
        <p:spPr>
          <a:xfrm>
            <a:off x="914400" y="1013193"/>
            <a:ext cx="8019288" cy="5262979"/>
          </a:xfrm>
          <a:prstGeom prst="rect">
            <a:avLst/>
          </a:prstGeom>
        </p:spPr>
        <p:txBody>
          <a:bodyPr wrap="square">
            <a:spAutoFit/>
          </a:bodyPr>
          <a:lstStyle/>
          <a:p>
            <a:pPr marL="457200" indent="-457200">
              <a:buClr>
                <a:schemeClr val="accent1">
                  <a:lumMod val="75000"/>
                </a:schemeClr>
              </a:buClr>
              <a:buSzPct val="145000"/>
              <a:buFont typeface="Arial" panose="020B0604020202020204" pitchFamily="34" charset="0"/>
              <a:buChar char="•"/>
            </a:pPr>
            <a:r>
              <a:rPr lang="en-US" sz="3600" b="1" dirty="0"/>
              <a:t>Application Structure</a:t>
            </a:r>
          </a:p>
          <a:p>
            <a:pPr>
              <a:buClr>
                <a:schemeClr val="accent1">
                  <a:lumMod val="75000"/>
                </a:schemeClr>
              </a:buClr>
              <a:buSzPct val="145000"/>
            </a:pPr>
            <a:endParaRPr lang="en-US" sz="3600" b="1" dirty="0"/>
          </a:p>
          <a:p>
            <a:pPr marL="914400" lvl="1" indent="-457200">
              <a:buClr>
                <a:schemeClr val="accent1">
                  <a:lumMod val="75000"/>
                </a:schemeClr>
              </a:buClr>
              <a:buSzPct val="145000"/>
              <a:buFont typeface="Arial" panose="020B0604020202020204" pitchFamily="34" charset="0"/>
              <a:buChar char="•"/>
            </a:pPr>
            <a:r>
              <a:rPr lang="en-US" sz="2800" b="1" dirty="0"/>
              <a:t>Section 1: Project Overview</a:t>
            </a:r>
          </a:p>
          <a:p>
            <a:pPr lvl="1">
              <a:buClr>
                <a:schemeClr val="accent1">
                  <a:lumMod val="75000"/>
                </a:schemeClr>
              </a:buClr>
              <a:buSzPct val="145000"/>
            </a:pPr>
            <a:endParaRPr lang="en-US" sz="2800" b="1" dirty="0"/>
          </a:p>
          <a:p>
            <a:pPr marL="914400" lvl="1" indent="-457200">
              <a:buClr>
                <a:schemeClr val="accent1">
                  <a:lumMod val="75000"/>
                </a:schemeClr>
              </a:buClr>
              <a:buSzPct val="145000"/>
              <a:buFont typeface="Arial" panose="020B0604020202020204" pitchFamily="34" charset="0"/>
              <a:buChar char="•"/>
            </a:pPr>
            <a:r>
              <a:rPr lang="en-US" sz="2800" b="1" dirty="0"/>
              <a:t>Section 2: Funding Request</a:t>
            </a:r>
          </a:p>
          <a:p>
            <a:pPr lvl="1">
              <a:buClr>
                <a:schemeClr val="accent1">
                  <a:lumMod val="75000"/>
                </a:schemeClr>
              </a:buClr>
              <a:buSzPct val="145000"/>
            </a:pPr>
            <a:endParaRPr lang="en-US" sz="2800" b="1" dirty="0"/>
          </a:p>
          <a:p>
            <a:pPr marL="914400" lvl="1" indent="-457200">
              <a:buClr>
                <a:schemeClr val="accent1">
                  <a:lumMod val="75000"/>
                </a:schemeClr>
              </a:buClr>
              <a:buSzPct val="145000"/>
              <a:buFont typeface="Arial" panose="020B0604020202020204" pitchFamily="34" charset="0"/>
              <a:buChar char="•"/>
            </a:pPr>
            <a:r>
              <a:rPr lang="en-US" sz="2800" b="1" dirty="0"/>
              <a:t>Section 3: Priority</a:t>
            </a:r>
          </a:p>
          <a:p>
            <a:pPr lvl="1">
              <a:buClr>
                <a:schemeClr val="accent1">
                  <a:lumMod val="75000"/>
                </a:schemeClr>
              </a:buClr>
              <a:buSzPct val="145000"/>
            </a:pPr>
            <a:endParaRPr lang="en-US" sz="2800" b="1" dirty="0"/>
          </a:p>
          <a:p>
            <a:pPr marL="914400" lvl="1" indent="-457200">
              <a:buClr>
                <a:schemeClr val="accent1">
                  <a:lumMod val="75000"/>
                </a:schemeClr>
              </a:buClr>
              <a:buSzPct val="145000"/>
              <a:buFont typeface="Arial" panose="020B0604020202020204" pitchFamily="34" charset="0"/>
              <a:buChar char="•"/>
            </a:pPr>
            <a:r>
              <a:rPr lang="en-US" sz="2800" b="1" dirty="0"/>
              <a:t>Section 4: Supporting Documentation</a:t>
            </a:r>
          </a:p>
          <a:p>
            <a:pPr marL="914400" lvl="1" indent="-457200">
              <a:buClr>
                <a:schemeClr val="accent1">
                  <a:lumMod val="75000"/>
                </a:schemeClr>
              </a:buClr>
              <a:buSzPct val="145000"/>
              <a:buFont typeface="Arial" panose="020B0604020202020204" pitchFamily="34" charset="0"/>
              <a:buChar char="•"/>
            </a:pPr>
            <a:endParaRPr lang="en-US" sz="2800" b="1" dirty="0"/>
          </a:p>
          <a:p>
            <a:pPr marL="914400" lvl="1" indent="-457200">
              <a:buClr>
                <a:schemeClr val="accent1">
                  <a:lumMod val="75000"/>
                </a:schemeClr>
              </a:buClr>
              <a:buSzPct val="145000"/>
              <a:buFont typeface="Arial" panose="020B0604020202020204" pitchFamily="34" charset="0"/>
              <a:buChar char="•"/>
            </a:pPr>
            <a:r>
              <a:rPr lang="en-US" sz="2800" b="1" dirty="0"/>
              <a:t>Section 5: Forms</a:t>
            </a:r>
          </a:p>
          <a:p>
            <a:endParaRPr lang="en-US" sz="12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1"/>
            <a:ext cx="7704667" cy="838199"/>
          </a:xfrm>
        </p:spPr>
        <p:txBody>
          <a:bodyPr/>
          <a:lstStyle/>
          <a:p>
            <a:r>
              <a:rPr lang="en-US" b="1" dirty="0">
                <a:solidFill>
                  <a:schemeClr val="bg1">
                    <a:lumMod val="65000"/>
                  </a:schemeClr>
                </a:solidFill>
              </a:rPr>
              <a:t>Application</a:t>
            </a:r>
            <a:endParaRPr lang="en-US" dirty="0"/>
          </a:p>
        </p:txBody>
      </p:sp>
      <p:sp>
        <p:nvSpPr>
          <p:cNvPr id="3" name="Content Placeholder 2"/>
          <p:cNvSpPr>
            <a:spLocks noGrp="1"/>
          </p:cNvSpPr>
          <p:nvPr>
            <p:ph idx="1"/>
          </p:nvPr>
        </p:nvSpPr>
        <p:spPr>
          <a:xfrm>
            <a:off x="1066800" y="838200"/>
            <a:ext cx="7620000" cy="5715000"/>
          </a:xfrm>
        </p:spPr>
        <p:txBody>
          <a:bodyPr>
            <a:normAutofit/>
          </a:bodyPr>
          <a:lstStyle/>
          <a:p>
            <a:pPr marL="0" lvl="0" indent="0">
              <a:spcAft>
                <a:spcPts val="1200"/>
              </a:spcAft>
              <a:buNone/>
            </a:pPr>
            <a:r>
              <a:rPr lang="en-US" sz="2600" b="1" dirty="0"/>
              <a:t>Section 1:  Project Overview </a:t>
            </a:r>
          </a:p>
          <a:p>
            <a:r>
              <a:rPr lang="en-US" sz="2000" dirty="0"/>
              <a:t>Proposed Project </a:t>
            </a:r>
          </a:p>
          <a:p>
            <a:r>
              <a:rPr lang="en-US" sz="2000" dirty="0"/>
              <a:t>Project Timeline </a:t>
            </a:r>
          </a:p>
          <a:p>
            <a:r>
              <a:rPr lang="en-US" sz="2000" dirty="0"/>
              <a:t>Positive impact on regional/multi-community public safety</a:t>
            </a:r>
          </a:p>
          <a:p>
            <a:pPr lvl="1">
              <a:buFont typeface="Courier New" panose="02070309020205020404" pitchFamily="49" charset="0"/>
              <a:buChar char="o"/>
            </a:pPr>
            <a:r>
              <a:rPr lang="en-US" sz="1800" dirty="0"/>
              <a:t>Address other applicable funding sources (911, federal, state)</a:t>
            </a:r>
          </a:p>
          <a:p>
            <a:pPr lvl="1">
              <a:buFont typeface="Courier New" panose="02070309020205020404" pitchFamily="49" charset="0"/>
              <a:buChar char="o"/>
            </a:pPr>
            <a:r>
              <a:rPr lang="en-US" sz="1800" dirty="0"/>
              <a:t>Address other Regional PSAPs, Regional Secondary PSAPs, and/or RECCs in your geographical area</a:t>
            </a:r>
          </a:p>
          <a:p>
            <a:pPr lvl="1">
              <a:buFont typeface="Courier New" panose="02070309020205020404" pitchFamily="49" charset="0"/>
              <a:buChar char="o"/>
            </a:pPr>
            <a:r>
              <a:rPr lang="en-US" sz="1800" dirty="0"/>
              <a:t>Compliance with guideline requirements, i.e. number of copies,  ADA guidelines, forms, worksheets</a:t>
            </a:r>
          </a:p>
          <a:p>
            <a:r>
              <a:rPr lang="en-US" sz="2000" dirty="0"/>
              <a:t>Wireless Direct Plan </a:t>
            </a:r>
          </a:p>
          <a:p>
            <a:r>
              <a:rPr lang="en-US" sz="2000" dirty="0"/>
              <a:t>Emergency Medical Dispatch</a:t>
            </a:r>
          </a:p>
          <a:p>
            <a:r>
              <a:rPr lang="en-US" sz="2000" dirty="0"/>
              <a:t>Status and Completion Date of Active Development Grant Award(s)</a:t>
            </a:r>
          </a:p>
        </p:txBody>
      </p:sp>
    </p:spTree>
    <p:extLst>
      <p:ext uri="{BB962C8B-B14F-4D97-AF65-F5344CB8AC3E}">
        <p14:creationId xmlns:p14="http://schemas.microsoft.com/office/powerpoint/2010/main" val="40665819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EB8F22"/>
      </a:accent1>
      <a:accent2>
        <a:srgbClr val="CD4223"/>
      </a:accent2>
      <a:accent3>
        <a:srgbClr val="A89374"/>
      </a:accent3>
      <a:accent4>
        <a:srgbClr val="83AA67"/>
      </a:accent4>
      <a:accent5>
        <a:srgbClr val="4FA9C1"/>
      </a:accent5>
      <a:accent6>
        <a:srgbClr val="9390AF"/>
      </a:accent6>
      <a:hlink>
        <a:srgbClr val="EC7220"/>
      </a:hlink>
      <a:folHlink>
        <a:srgbClr val="F09355"/>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1A9F9826-882C-40B9-8F38-5A3B8CFD19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TM03457496[[fn=Parallax]]</Template>
  <TotalTime>1477</TotalTime>
  <Words>1204</Words>
  <Application>Microsoft Office PowerPoint</Application>
  <PresentationFormat>On-screen Show (4:3)</PresentationFormat>
  <Paragraphs>291</Paragraphs>
  <Slides>23</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Calibri</vt:lpstr>
      <vt:lpstr>Corbel</vt:lpstr>
      <vt:lpstr>Courier New</vt:lpstr>
      <vt:lpstr>Times New Roman</vt:lpstr>
      <vt:lpstr>Wingdings</vt:lpstr>
      <vt:lpstr>Parallax</vt:lpstr>
      <vt:lpstr>State 911 Department Regional Development Grant Workshop </vt:lpstr>
      <vt:lpstr>Agenda</vt:lpstr>
      <vt:lpstr>Purpose</vt:lpstr>
      <vt:lpstr>Use of Funding</vt:lpstr>
      <vt:lpstr>Use of Funding</vt:lpstr>
      <vt:lpstr>Use of Funding</vt:lpstr>
      <vt:lpstr>What’s New</vt:lpstr>
      <vt:lpstr>Application</vt:lpstr>
      <vt:lpstr>Application</vt:lpstr>
      <vt:lpstr>Application</vt:lpstr>
      <vt:lpstr>Application</vt:lpstr>
      <vt:lpstr>PowerPoint Presentation</vt:lpstr>
      <vt:lpstr>Application</vt:lpstr>
      <vt:lpstr>Application</vt:lpstr>
      <vt:lpstr>Radio Projects</vt:lpstr>
      <vt:lpstr>Radio Projects</vt:lpstr>
      <vt:lpstr>Reminders</vt:lpstr>
      <vt:lpstr>Reminders</vt:lpstr>
      <vt:lpstr>Examples of Non-Eligible Expenses</vt:lpstr>
      <vt:lpstr>Post Award Considerations</vt:lpstr>
      <vt:lpstr>Model Policies &amp; Procedures</vt:lpstr>
      <vt:lpstr>PowerPoint Presentation</vt:lpstr>
      <vt:lpstr>Contact Information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KRobitaille</dc:creator>
  <cp:lastModifiedBy>Robitaille, Karen (911)</cp:lastModifiedBy>
  <cp:revision>187</cp:revision>
  <cp:lastPrinted>2021-02-09T22:08:11Z</cp:lastPrinted>
  <dcterms:created xsi:type="dcterms:W3CDTF">2016-04-20T16:39:53Z</dcterms:created>
  <dcterms:modified xsi:type="dcterms:W3CDTF">2021-02-09T23:20:54Z</dcterms:modified>
</cp:coreProperties>
</file>