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 id="2147483648" r:id="rId2"/>
  </p:sldMasterIdLst>
  <p:notesMasterIdLst>
    <p:notesMasterId r:id="rId33"/>
  </p:notesMasterIdLst>
  <p:sldIdLst>
    <p:sldId id="259" r:id="rId3"/>
    <p:sldId id="261" r:id="rId4"/>
    <p:sldId id="262" r:id="rId5"/>
    <p:sldId id="263" r:id="rId6"/>
    <p:sldId id="264"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58" r:id="rId31"/>
    <p:sldId id="29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autoAdjust="0"/>
  </p:normalViewPr>
  <p:slideViewPr>
    <p:cSldViewPr>
      <p:cViewPr varScale="1">
        <p:scale>
          <a:sx n="108" d="100"/>
          <a:sy n="108" d="100"/>
        </p:scale>
        <p:origin x="170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bar3DChart>
        <c:barDir val="col"/>
        <c:grouping val="standar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A237-4D40-8EAC-FF7B52E7540A}"/>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A237-4D40-8EAC-FF7B52E7540A}"/>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A237-4D40-8EAC-FF7B52E7540A}"/>
            </c:ext>
          </c:extLst>
        </c:ser>
        <c:dLbls>
          <c:showLegendKey val="0"/>
          <c:showVal val="0"/>
          <c:showCatName val="0"/>
          <c:showSerName val="0"/>
          <c:showPercent val="0"/>
          <c:showBubbleSize val="0"/>
        </c:dLbls>
        <c:gapWidth val="150"/>
        <c:shape val="cylinder"/>
        <c:axId val="77224960"/>
        <c:axId val="77239040"/>
        <c:axId val="77206400"/>
      </c:bar3DChart>
      <c:catAx>
        <c:axId val="77224960"/>
        <c:scaling>
          <c:orientation val="minMax"/>
        </c:scaling>
        <c:delete val="0"/>
        <c:axPos val="b"/>
        <c:numFmt formatCode="General" sourceLinked="0"/>
        <c:majorTickMark val="out"/>
        <c:minorTickMark val="none"/>
        <c:tickLblPos val="nextTo"/>
        <c:crossAx val="77239040"/>
        <c:crosses val="autoZero"/>
        <c:auto val="1"/>
        <c:lblAlgn val="ctr"/>
        <c:lblOffset val="100"/>
        <c:noMultiLvlLbl val="0"/>
      </c:catAx>
      <c:valAx>
        <c:axId val="77239040"/>
        <c:scaling>
          <c:orientation val="minMax"/>
        </c:scaling>
        <c:delete val="0"/>
        <c:axPos val="l"/>
        <c:majorGridlines/>
        <c:numFmt formatCode="General" sourceLinked="1"/>
        <c:majorTickMark val="out"/>
        <c:minorTickMark val="none"/>
        <c:tickLblPos val="nextTo"/>
        <c:crossAx val="77224960"/>
        <c:crosses val="autoZero"/>
        <c:crossBetween val="between"/>
      </c:valAx>
      <c:serAx>
        <c:axId val="77206400"/>
        <c:scaling>
          <c:orientation val="minMax"/>
        </c:scaling>
        <c:delete val="0"/>
        <c:axPos val="b"/>
        <c:majorTickMark val="out"/>
        <c:minorTickMark val="none"/>
        <c:tickLblPos val="nextTo"/>
        <c:crossAx val="77239040"/>
        <c:crosses val="autoZero"/>
      </c:serAx>
    </c:plotArea>
    <c:legend>
      <c:legendPos val="r"/>
      <c:layout>
        <c:manualLayout>
          <c:xMode val="edge"/>
          <c:yMode val="edge"/>
          <c:x val="0.67281261717285346"/>
          <c:y val="0.29218032605079297"/>
          <c:w val="0.25029539489382002"/>
          <c:h val="0.57823326771653538"/>
        </c:manualLayout>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73E32F-9EFF-467A-9D62-6C721C31D6F7}" type="datetimeFigureOut">
              <a:rPr lang="en-US" smtClean="0"/>
              <a:pPr/>
              <a:t>10/18/2021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B0D6FD-0B3D-405C-9EC5-27AFF873ABA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How</a:t>
            </a:r>
            <a:r>
              <a:rPr lang="en-US" baseline="0" dirty="0"/>
              <a:t> many of you have written these grants before? What was most difficult?</a:t>
            </a:r>
            <a:endParaRPr lang="en-US" dirty="0"/>
          </a:p>
        </p:txBody>
      </p:sp>
      <p:sp>
        <p:nvSpPr>
          <p:cNvPr id="4" name="Slide Number Placeholder 3"/>
          <p:cNvSpPr>
            <a:spLocks noGrp="1"/>
          </p:cNvSpPr>
          <p:nvPr>
            <p:ph type="sldNum" sz="quarter" idx="10"/>
          </p:nvPr>
        </p:nvSpPr>
        <p:spPr/>
        <p:txBody>
          <a:bodyPr/>
          <a:lstStyle/>
          <a:p>
            <a:fld id="{B7B0D6FD-0B3D-405C-9EC5-27AFF873ABA7}"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Please!  We read at the minimum 207 grants. </a:t>
            </a:r>
          </a:p>
        </p:txBody>
      </p:sp>
      <p:sp>
        <p:nvSpPr>
          <p:cNvPr id="4" name="Slide Number Placeholder 3"/>
          <p:cNvSpPr>
            <a:spLocks noGrp="1"/>
          </p:cNvSpPr>
          <p:nvPr>
            <p:ph type="sldNum" sz="quarter" idx="10"/>
          </p:nvPr>
        </p:nvSpPr>
        <p:spPr/>
        <p:txBody>
          <a:bodyPr/>
          <a:lstStyle/>
          <a:p>
            <a:fld id="{B7B0D6FD-0B3D-405C-9EC5-27AFF873ABA7}"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31"/>
          <p:cNvSpPr>
            <a:spLocks noGrp="1" noChangeArrowheads="1"/>
          </p:cNvSpPr>
          <p:nvPr>
            <p:ph type="sldNum" sz="quarter" idx="5"/>
          </p:nvPr>
        </p:nvSpPr>
        <p:spPr>
          <a:noFill/>
        </p:spPr>
        <p:txBody>
          <a:bodyPr/>
          <a:lstStyle/>
          <a:p>
            <a:fld id="{1C345A7B-BB9E-4B7C-B41C-C52496A000E9}" type="slidenum">
              <a:rPr lang="en-US"/>
              <a:pPr/>
              <a:t>7</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dirty="0"/>
              <a:t>They do not need to be complicated. You can bullet if you want to.  Write the goal, </a:t>
            </a:r>
          </a:p>
          <a:p>
            <a:pPr eaLnBrk="1" hangingPunct="1"/>
            <a:endParaRPr lang="en-US" dirty="0">
              <a:cs typeface="Times New Roman" pitchFamily="18" charset="0"/>
            </a:endParaRPr>
          </a:p>
          <a:p>
            <a:pPr eaLnBrk="1" hangingPunct="1"/>
            <a:r>
              <a:rPr lang="en-US" dirty="0">
                <a:cs typeface="Times New Roman" pitchFamily="18" charset="0"/>
              </a:rPr>
              <a:t>GOAL	To conduct a public fire and life safety education program within the </a:t>
            </a:r>
            <a:r>
              <a:rPr lang="en-US" dirty="0" err="1">
                <a:cs typeface="Times New Roman" pitchFamily="18" charset="0"/>
              </a:rPr>
              <a:t>Anytown</a:t>
            </a:r>
            <a:r>
              <a:rPr lang="en-US" dirty="0">
                <a:cs typeface="Times New Roman" pitchFamily="18" charset="0"/>
              </a:rPr>
              <a:t> elementary schools using firefighters trained as educators.</a:t>
            </a:r>
          </a:p>
          <a:p>
            <a:pPr eaLnBrk="1" hangingPunct="1"/>
            <a:r>
              <a:rPr lang="en-US" dirty="0">
                <a:cs typeface="Times New Roman" pitchFamily="18" charset="0"/>
              </a:rPr>
              <a:t>OBJECTIVE	To train two firefighters as life safety educators by sending them to the 5-day </a:t>
            </a:r>
            <a:r>
              <a:rPr lang="en-US" i="1" dirty="0">
                <a:cs typeface="Times New Roman" pitchFamily="18" charset="0"/>
              </a:rPr>
              <a:t>Public</a:t>
            </a:r>
            <a:r>
              <a:rPr lang="en-US" dirty="0">
                <a:cs typeface="Times New Roman" pitchFamily="18" charset="0"/>
              </a:rPr>
              <a:t> </a:t>
            </a:r>
            <a:r>
              <a:rPr lang="en-US" i="1" dirty="0">
                <a:cs typeface="Times New Roman" pitchFamily="18" charset="0"/>
              </a:rPr>
              <a:t>Fire and Life Safety Education </a:t>
            </a:r>
            <a:r>
              <a:rPr lang="en-US" dirty="0">
                <a:cs typeface="Times New Roman" pitchFamily="18" charset="0"/>
              </a:rPr>
              <a:t>training at the</a:t>
            </a:r>
            <a:r>
              <a:rPr lang="en-US" i="1" dirty="0">
                <a:cs typeface="Times New Roman" pitchFamily="18" charset="0"/>
              </a:rPr>
              <a:t> </a:t>
            </a:r>
            <a:r>
              <a:rPr lang="en-US" dirty="0">
                <a:cs typeface="Times New Roman" pitchFamily="18" charset="0"/>
              </a:rPr>
              <a:t>Massachusetts Firefighting Academy.</a:t>
            </a:r>
          </a:p>
          <a:p>
            <a:pPr eaLnBrk="1" hangingPunct="1"/>
            <a:r>
              <a:rPr lang="en-US" dirty="0">
                <a:cs typeface="Times New Roman" pitchFamily="18" charset="0"/>
              </a:rPr>
              <a:t> GOAL	To increase the fire department’s ability to help the community manage its risk from fire. </a:t>
            </a:r>
          </a:p>
          <a:p>
            <a:pPr eaLnBrk="1" hangingPunct="1"/>
            <a:r>
              <a:rPr lang="en-US" dirty="0">
                <a:cs typeface="Times New Roman" pitchFamily="18" charset="0"/>
              </a:rPr>
              <a:t>OBJECTIVE	To present fire safety lessons from the ABC Curriculum addressing the XYZ Key Fire Safety Behaviors to five classrooms of third graders three times during the school year.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Let’s take a look: pg 17 review</a:t>
            </a:r>
          </a:p>
        </p:txBody>
      </p:sp>
      <p:sp>
        <p:nvSpPr>
          <p:cNvPr id="4" name="Slide Number Placeholder 3"/>
          <p:cNvSpPr>
            <a:spLocks noGrp="1"/>
          </p:cNvSpPr>
          <p:nvPr>
            <p:ph type="sldNum" sz="quarter" idx="10"/>
          </p:nvPr>
        </p:nvSpPr>
        <p:spPr/>
        <p:txBody>
          <a:bodyPr/>
          <a:lstStyle/>
          <a:p>
            <a:fld id="{B7B0D6FD-0B3D-405C-9EC5-27AFF873ABA7}"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31"/>
          <p:cNvSpPr>
            <a:spLocks noGrp="1" noChangeArrowheads="1"/>
          </p:cNvSpPr>
          <p:nvPr>
            <p:ph type="sldNum" sz="quarter" idx="5"/>
          </p:nvPr>
        </p:nvSpPr>
        <p:spPr>
          <a:noFill/>
        </p:spPr>
        <p:txBody>
          <a:bodyPr/>
          <a:lstStyle/>
          <a:p>
            <a:fld id="{00604D88-1B80-4A8A-950D-CA8B8137F92D}" type="slidenum">
              <a:rPr lang="en-US"/>
              <a:pPr/>
              <a:t>10</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a:t>Point System</a:t>
            </a:r>
          </a:p>
          <a:p>
            <a:pPr eaLnBrk="1" hangingPunct="1"/>
            <a:endParaRPr lang="en-US"/>
          </a:p>
          <a:p>
            <a:pPr eaLnBrk="1" hangingPunct="1"/>
            <a:r>
              <a:rPr lang="en-US"/>
              <a:t>More points for classroom presentations than for auditorium style because more learning takes place in smaller settings</a:t>
            </a:r>
          </a:p>
          <a:p>
            <a:pPr eaLnBrk="1" hangingPunct="1"/>
            <a:r>
              <a:rPr lang="en-US"/>
              <a:t>Points for more classroom visits or for reaching a larger percentage of student population balances large and small communities. </a:t>
            </a:r>
          </a:p>
          <a:p>
            <a:pPr eaLnBrk="1" hangingPunct="1"/>
            <a:r>
              <a:rPr lang="en-US"/>
              <a:t>More points for multiple visits to the same students. You can’t tell students everything you want them to know about fire safety well in a single visit.</a:t>
            </a:r>
          </a:p>
          <a:p>
            <a:pPr eaLnBrk="1" hangingPunct="1"/>
            <a:endParaRPr lang="en-US"/>
          </a:p>
          <a:p>
            <a:pPr eaLnBrk="1" hangingPunct="1"/>
            <a:r>
              <a:rPr lang="en-US"/>
              <a:t>Required Pass/Fail items include: MFIRS; name of person who has or will complete PFALSE; copies of student and instructor evaluation tools attached; past year end reports; address smoking as a fire/health issue (can be match and lighter safety in early grades); key behaviors identified (tie to your goals and objectives), and 50% of the budget school based.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Keep copies of what you have submitted, including overtime, backfill, etc.  Here’s what has been happening. Someone</a:t>
            </a:r>
            <a:r>
              <a:rPr lang="en-US" baseline="0" dirty="0"/>
              <a:t> comes in mid year, and the safe guy now has to figure out where the money is, how it was spent, and it’s a long and painful process of dealing with town fiscal people.  They sometimes don’t get the grant, or someone put the money into a different line item. Then it becomes an arduous task to figure out what happened or how much was spent, etc.  </a:t>
            </a:r>
            <a:endParaRPr lang="en-US" dirty="0"/>
          </a:p>
        </p:txBody>
      </p:sp>
      <p:sp>
        <p:nvSpPr>
          <p:cNvPr id="4" name="Slide Number Placeholder 3"/>
          <p:cNvSpPr>
            <a:spLocks noGrp="1"/>
          </p:cNvSpPr>
          <p:nvPr>
            <p:ph type="sldNum" sz="quarter" idx="10"/>
          </p:nvPr>
        </p:nvSpPr>
        <p:spPr/>
        <p:txBody>
          <a:bodyPr/>
          <a:lstStyle/>
          <a:p>
            <a:fld id="{B7B0D6FD-0B3D-405C-9EC5-27AFF873ABA7}" type="slidenum">
              <a:rPr lang="en-US" smtClean="0"/>
              <a:pPr/>
              <a:t>21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31"/>
          <p:cNvSpPr>
            <a:spLocks noGrp="1" noChangeArrowheads="1"/>
          </p:cNvSpPr>
          <p:nvPr>
            <p:ph type="sldNum" sz="quarter" idx="5"/>
          </p:nvPr>
        </p:nvSpPr>
        <p:spPr>
          <a:noFill/>
        </p:spPr>
        <p:txBody>
          <a:bodyPr/>
          <a:lstStyle/>
          <a:p>
            <a:fld id="{40202A3D-B096-4729-8C0D-C84135D32523}" type="slidenum">
              <a:rPr lang="en-US"/>
              <a:pPr/>
              <a:t>23</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US"/>
              <a:t>Remind them if they are sending missing copies of attachments like the evaluations to put their community name on it and also to be clear – are we supposed to attach to the year end report, the application or both?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7772400" cy="1206500"/>
          </a:xfrm>
        </p:spPr>
        <p:txBody>
          <a:bodyPr/>
          <a:lstStyle/>
          <a:p>
            <a:r>
              <a:rPr lang="en-US"/>
              <a:t>Click to edit Master title style</a:t>
            </a:r>
          </a:p>
        </p:txBody>
      </p:sp>
      <p:sp>
        <p:nvSpPr>
          <p:cNvPr id="3" name="Text Placeholder 2"/>
          <p:cNvSpPr>
            <a:spLocks noGrp="1"/>
          </p:cNvSpPr>
          <p:nvPr>
            <p:ph type="body" sz="half" idx="1"/>
          </p:nvPr>
        </p:nvSpPr>
        <p:spPr>
          <a:xfrm>
            <a:off x="1219200" y="1600200"/>
            <a:ext cx="381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81600" y="1600200"/>
            <a:ext cx="3810000" cy="4495800"/>
          </a:xfrm>
        </p:spPr>
        <p:txBody>
          <a:bodyPr/>
          <a:lstStyle/>
          <a:p>
            <a:pPr lvl="0"/>
            <a:endParaRPr lang="en-US" noProof="0"/>
          </a:p>
        </p:txBody>
      </p:sp>
      <p:sp>
        <p:nvSpPr>
          <p:cNvPr id="5" name="Rectangle 8"/>
          <p:cNvSpPr>
            <a:spLocks noGrp="1" noChangeArrowheads="1"/>
          </p:cNvSpPr>
          <p:nvPr>
            <p:ph type="dt" sz="half" idx="10"/>
          </p:nvPr>
        </p:nvSpPr>
        <p:spPr>
          <a:xfrm>
            <a:off x="1143000" y="6400800"/>
            <a:ext cx="1905000" cy="457200"/>
          </a:xfrm>
          <a:prstGeom prst="rect">
            <a:avLst/>
          </a:prstGeom>
          <a:ln/>
        </p:spPr>
        <p:txBody>
          <a:bodyPr/>
          <a:lstStyle>
            <a:lvl1pPr>
              <a:defRPr/>
            </a:lvl1pPr>
          </a:lstStyle>
          <a:p>
            <a:pPr>
              <a:defRPr/>
            </a:pPr>
            <a:endParaRPr lang="en-US"/>
          </a:p>
        </p:txBody>
      </p:sp>
      <p:sp>
        <p:nvSpPr>
          <p:cNvPr id="6" name="Rectangle 9"/>
          <p:cNvSpPr>
            <a:spLocks noGrp="1" noChangeArrowheads="1"/>
          </p:cNvSpPr>
          <p:nvPr>
            <p:ph type="ftr" sz="quarter" idx="11"/>
          </p:nvPr>
        </p:nvSpPr>
        <p:spPr>
          <a:xfrm>
            <a:off x="3581400" y="6400800"/>
            <a:ext cx="2895600" cy="457200"/>
          </a:xfrm>
          <a:prstGeom prst="rect">
            <a:avLst/>
          </a:prstGeom>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985669D5-242B-4F02-8DCF-66A453808E4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7772400" cy="1206500"/>
          </a:xfrm>
        </p:spPr>
        <p:txBody>
          <a:bodyPr/>
          <a:lstStyle/>
          <a:p>
            <a:r>
              <a:rPr lang="en-US"/>
              <a:t>Click to edit Master title style</a:t>
            </a:r>
          </a:p>
        </p:txBody>
      </p:sp>
      <p:sp>
        <p:nvSpPr>
          <p:cNvPr id="3" name="ClipArt Placeholder 2"/>
          <p:cNvSpPr>
            <a:spLocks noGrp="1"/>
          </p:cNvSpPr>
          <p:nvPr>
            <p:ph type="clipArt" sz="half" idx="1"/>
          </p:nvPr>
        </p:nvSpPr>
        <p:spPr>
          <a:xfrm>
            <a:off x="1219200" y="1600200"/>
            <a:ext cx="3810000" cy="4495800"/>
          </a:xfrm>
        </p:spPr>
        <p:txBody>
          <a:bodyPr/>
          <a:lstStyle/>
          <a:p>
            <a:pPr lvl="0"/>
            <a:endParaRPr lang="en-US" noProof="0"/>
          </a:p>
        </p:txBody>
      </p:sp>
      <p:sp>
        <p:nvSpPr>
          <p:cNvPr id="4" name="Text Placeholder 3"/>
          <p:cNvSpPr>
            <a:spLocks noGrp="1"/>
          </p:cNvSpPr>
          <p:nvPr>
            <p:ph type="body" sz="half" idx="2"/>
          </p:nvPr>
        </p:nvSpPr>
        <p:spPr>
          <a:xfrm>
            <a:off x="5181600" y="1600200"/>
            <a:ext cx="381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xfrm>
            <a:off x="1143000" y="6400800"/>
            <a:ext cx="1905000" cy="457200"/>
          </a:xfrm>
          <a:prstGeom prst="rect">
            <a:avLst/>
          </a:prstGeom>
          <a:ln/>
        </p:spPr>
        <p:txBody>
          <a:bodyPr/>
          <a:lstStyle>
            <a:lvl1pPr>
              <a:defRPr/>
            </a:lvl1pPr>
          </a:lstStyle>
          <a:p>
            <a:pPr>
              <a:defRPr/>
            </a:pPr>
            <a:endParaRPr lang="en-US"/>
          </a:p>
        </p:txBody>
      </p:sp>
      <p:sp>
        <p:nvSpPr>
          <p:cNvPr id="6" name="Rectangle 9"/>
          <p:cNvSpPr>
            <a:spLocks noGrp="1" noChangeArrowheads="1"/>
          </p:cNvSpPr>
          <p:nvPr>
            <p:ph type="ftr" sz="quarter" idx="11"/>
          </p:nvPr>
        </p:nvSpPr>
        <p:spPr>
          <a:xfrm>
            <a:off x="3581400" y="6400800"/>
            <a:ext cx="2895600" cy="457200"/>
          </a:xfrm>
          <a:prstGeom prst="rect">
            <a:avLst/>
          </a:prstGeom>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7F8C3B76-11F1-40B6-AA71-488AA028660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DE7DD24D-0219-4560-9B96-514F2B7C0E6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E7DD24D-0219-4560-9B96-514F2B7C0E6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1"/>
            <a:ext cx="4038600" cy="4267200"/>
          </a:xfrm>
        </p:spPr>
        <p:txBody>
          <a:bodyPr/>
          <a:lstStyle>
            <a:lvl1pP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600201"/>
            <a:ext cx="4038600" cy="4267200"/>
          </a:xfrm>
        </p:spPr>
        <p:txBody>
          <a:bodyPr>
            <a:normAutofit/>
          </a:bodyPr>
          <a:lstStyle>
            <a:lvl1pP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7" name="Slide Number Placeholder 6"/>
          <p:cNvSpPr>
            <a:spLocks noGrp="1"/>
          </p:cNvSpPr>
          <p:nvPr>
            <p:ph type="sldNum" sz="quarter" idx="12"/>
          </p:nvPr>
        </p:nvSpPr>
        <p:spPr/>
        <p:txBody>
          <a:bodyPr/>
          <a:lstStyle/>
          <a:p>
            <a:fld id="{DE7DD24D-0219-4560-9B96-514F2B7C0E6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692525"/>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692525"/>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p:txBody>
      </p:sp>
      <p:sp>
        <p:nvSpPr>
          <p:cNvPr id="9" name="Slide Number Placeholder 8"/>
          <p:cNvSpPr>
            <a:spLocks noGrp="1"/>
          </p:cNvSpPr>
          <p:nvPr>
            <p:ph type="sldNum" sz="quarter" idx="12"/>
          </p:nvPr>
        </p:nvSpPr>
        <p:spPr/>
        <p:txBody>
          <a:bodyPr/>
          <a:lstStyle/>
          <a:p>
            <a:fld id="{DE7DD24D-0219-4560-9B96-514F2B7C0E6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DE7DD24D-0219-4560-9B96-514F2B7C0E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7DD24D-0219-4560-9B96-514F2B7C0E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2200" b="1"/>
            </a:lvl1pPr>
          </a:lstStyle>
          <a:p>
            <a:r>
              <a:rPr lang="en-US" dirty="0"/>
              <a:t>Click to edit Master title style</a:t>
            </a:r>
          </a:p>
        </p:txBody>
      </p:sp>
      <p:sp>
        <p:nvSpPr>
          <p:cNvPr id="3" name="Content Placeholder 2"/>
          <p:cNvSpPr>
            <a:spLocks noGrp="1"/>
          </p:cNvSpPr>
          <p:nvPr>
            <p:ph idx="1"/>
          </p:nvPr>
        </p:nvSpPr>
        <p:spPr>
          <a:xfrm>
            <a:off x="3575050" y="273051"/>
            <a:ext cx="5111750" cy="5594350"/>
          </a:xfrm>
        </p:spPr>
        <p:txBody>
          <a:bodyPr/>
          <a:lstStyle>
            <a:lvl1pPr>
              <a:defRPr sz="3200"/>
            </a:lvl1pPr>
            <a:lvl2pPr>
              <a:defRPr sz="22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p:txBody>
      </p:sp>
      <p:sp>
        <p:nvSpPr>
          <p:cNvPr id="4" name="Text Placeholder 3"/>
          <p:cNvSpPr>
            <a:spLocks noGrp="1"/>
          </p:cNvSpPr>
          <p:nvPr>
            <p:ph type="body" sz="half" idx="2"/>
          </p:nvPr>
        </p:nvSpPr>
        <p:spPr>
          <a:xfrm>
            <a:off x="457200" y="1435101"/>
            <a:ext cx="3008313" cy="443230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DE7DD24D-0219-4560-9B96-514F2B7C0E6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200" b="0"/>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500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DE7DD24D-0219-4560-9B96-514F2B7C0E6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457200"/>
            <a:ext cx="9144000" cy="1524000"/>
            <a:chOff x="0" y="457200"/>
            <a:chExt cx="9144000" cy="1524000"/>
          </a:xfrm>
        </p:grpSpPr>
        <p:sp>
          <p:nvSpPr>
            <p:cNvPr id="8" name="Rectangle 7"/>
            <p:cNvSpPr/>
            <p:nvPr userDrawn="1"/>
          </p:nvSpPr>
          <p:spPr>
            <a:xfrm>
              <a:off x="0" y="1524000"/>
              <a:ext cx="9144000" cy="152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DFS Patch MASS-simplified-BW.gif"/>
            <p:cNvPicPr>
              <a:picLocks noChangeAspect="1"/>
            </p:cNvPicPr>
            <p:nvPr userDrawn="1"/>
          </p:nvPicPr>
          <p:blipFill>
            <a:blip r:embed="rId3" cstate="print"/>
            <a:stretch>
              <a:fillRect/>
            </a:stretch>
          </p:blipFill>
          <p:spPr>
            <a:xfrm>
              <a:off x="381000" y="457200"/>
              <a:ext cx="1524000" cy="1524000"/>
            </a:xfrm>
            <a:prstGeom prst="rect">
              <a:avLst/>
            </a:prstGeom>
          </p:spPr>
        </p:pic>
        <p:sp>
          <p:nvSpPr>
            <p:cNvPr id="10" name="TextBox 9"/>
            <p:cNvSpPr txBox="1"/>
            <p:nvPr userDrawn="1"/>
          </p:nvSpPr>
          <p:spPr>
            <a:xfrm>
              <a:off x="1905000" y="693003"/>
              <a:ext cx="6019800" cy="830997"/>
            </a:xfrm>
            <a:prstGeom prst="rect">
              <a:avLst/>
            </a:prstGeom>
            <a:noFill/>
          </p:spPr>
          <p:txBody>
            <a:bodyPr wrap="square" rtlCol="0">
              <a:spAutoFit/>
            </a:bodyPr>
            <a:lstStyle/>
            <a:p>
              <a:r>
                <a:rPr lang="en-US" sz="3000" dirty="0">
                  <a:solidFill>
                    <a:schemeClr val="tx1">
                      <a:lumMod val="50000"/>
                      <a:lumOff val="50000"/>
                    </a:schemeClr>
                  </a:solidFill>
                  <a:latin typeface="+mj-lt"/>
                  <a:ea typeface="Segoe UI" pitchFamily="34" charset="0"/>
                  <a:cs typeface="Segoe UI" pitchFamily="34" charset="0"/>
                </a:rPr>
                <a:t>DEPARTMENT OF FIRE SERVICES</a:t>
              </a:r>
            </a:p>
            <a:p>
              <a:r>
                <a:rPr lang="en-US" dirty="0">
                  <a:latin typeface="+mj-lt"/>
                  <a:ea typeface="Segoe UI" pitchFamily="34" charset="0"/>
                  <a:cs typeface="Segoe UI" pitchFamily="34" charset="0"/>
                </a:rPr>
                <a:t>Division of Fire Safety</a:t>
              </a:r>
            </a:p>
          </p:txBody>
        </p:sp>
      </p:grpSp>
      <p:grpSp>
        <p:nvGrpSpPr>
          <p:cNvPr id="11" name="Group 10"/>
          <p:cNvGrpSpPr/>
          <p:nvPr/>
        </p:nvGrpSpPr>
        <p:grpSpPr>
          <a:xfrm>
            <a:off x="1981200" y="1676400"/>
            <a:ext cx="6096000" cy="4038599"/>
            <a:chOff x="1981200" y="1676400"/>
            <a:chExt cx="6096000" cy="4038599"/>
          </a:xfrm>
        </p:grpSpPr>
        <p:pic>
          <p:nvPicPr>
            <p:cNvPr id="13" name="Picture 12" descr="gasschool for PP.jpg"/>
            <p:cNvPicPr>
              <a:picLocks noChangeAspect="1"/>
            </p:cNvPicPr>
            <p:nvPr/>
          </p:nvPicPr>
          <p:blipFill>
            <a:blip r:embed="rId4" cstate="print"/>
            <a:stretch>
              <a:fillRect/>
            </a:stretch>
          </p:blipFill>
          <p:spPr>
            <a:xfrm>
              <a:off x="1981200" y="1676400"/>
              <a:ext cx="6096000" cy="4038599"/>
            </a:xfrm>
            <a:prstGeom prst="rect">
              <a:avLst/>
            </a:prstGeom>
          </p:spPr>
        </p:pic>
        <p:sp>
          <p:nvSpPr>
            <p:cNvPr id="14" name="TextBox 13"/>
            <p:cNvSpPr txBox="1"/>
            <p:nvPr/>
          </p:nvSpPr>
          <p:spPr>
            <a:xfrm>
              <a:off x="2514600" y="2362200"/>
              <a:ext cx="3810000" cy="369332"/>
            </a:xfrm>
            <a:prstGeom prst="rect">
              <a:avLst/>
            </a:prstGeom>
            <a:noFill/>
          </p:spPr>
          <p:txBody>
            <a:bodyPr wrap="square" rtlCol="0">
              <a:spAutoFit/>
            </a:bodyPr>
            <a:lstStyle/>
            <a:p>
              <a:r>
                <a:rPr lang="en-US" dirty="0"/>
                <a:t>Insert your picture here.</a:t>
              </a:r>
            </a:p>
          </p:txBody>
        </p:sp>
      </p:grpSp>
      <p:pic>
        <p:nvPicPr>
          <p:cNvPr id="15" name="Picture 14" descr="Pyrotechnics (9)_for PP.jpg"/>
          <p:cNvPicPr>
            <a:picLocks noChangeAspect="1"/>
          </p:cNvPicPr>
          <p:nvPr/>
        </p:nvPicPr>
        <p:blipFill>
          <a:blip r:embed="rId5" cstate="print"/>
          <a:stretch>
            <a:fillRect/>
          </a:stretch>
        </p:blipFill>
        <p:spPr>
          <a:xfrm>
            <a:off x="1981200" y="1684912"/>
            <a:ext cx="6248400" cy="4086147"/>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267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6629400" y="6188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7DD24D-0219-4560-9B96-514F2B7C0E69}" type="slidenum">
              <a:rPr lang="en-US" smtClean="0"/>
              <a:pPr/>
              <a:t>‹#›</a:t>
            </a:fld>
            <a:endParaRPr lang="en-US"/>
          </a:p>
        </p:txBody>
      </p:sp>
      <p:sp>
        <p:nvSpPr>
          <p:cNvPr id="9" name="Rectangle 8"/>
          <p:cNvSpPr/>
          <p:nvPr/>
        </p:nvSpPr>
        <p:spPr>
          <a:xfrm>
            <a:off x="685800" y="6553200"/>
            <a:ext cx="80772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10" name="TextBox 9"/>
          <p:cNvSpPr txBox="1"/>
          <p:nvPr/>
        </p:nvSpPr>
        <p:spPr>
          <a:xfrm>
            <a:off x="1066800" y="6019800"/>
            <a:ext cx="3886200" cy="523220"/>
          </a:xfrm>
          <a:prstGeom prst="rect">
            <a:avLst/>
          </a:prstGeom>
          <a:noFill/>
        </p:spPr>
        <p:txBody>
          <a:bodyPr wrap="square" rtlCol="0">
            <a:spAutoFit/>
          </a:bodyPr>
          <a:lstStyle/>
          <a:p>
            <a:r>
              <a:rPr lang="en-US" sz="1600" dirty="0">
                <a:ea typeface="Segoe UI" pitchFamily="34" charset="0"/>
                <a:cs typeface="Segoe UI" pitchFamily="34" charset="0"/>
              </a:rPr>
              <a:t>DEPARTMENT OF FIRE SERVICES</a:t>
            </a:r>
          </a:p>
          <a:p>
            <a:r>
              <a:rPr lang="en-US" sz="1200" kern="1200" dirty="0">
                <a:solidFill>
                  <a:schemeClr val="tx1"/>
                </a:solidFill>
                <a:latin typeface="+mn-lt"/>
                <a:ea typeface="Segoe UI" pitchFamily="34" charset="0"/>
                <a:cs typeface="Segoe UI" pitchFamily="34" charset="0"/>
              </a:rPr>
              <a:t>Division of Fire Safety</a:t>
            </a:r>
          </a:p>
        </p:txBody>
      </p:sp>
      <p:pic>
        <p:nvPicPr>
          <p:cNvPr id="11" name="Picture 10" descr="DFS-Patch-MASS-Simplified-DFS-RED.png"/>
          <p:cNvPicPr>
            <a:picLocks noChangeAspect="1"/>
          </p:cNvPicPr>
          <p:nvPr/>
        </p:nvPicPr>
        <p:blipFill>
          <a:blip r:embed="rId12" cstate="print"/>
          <a:stretch>
            <a:fillRect/>
          </a:stretch>
        </p:blipFill>
        <p:spPr>
          <a:xfrm>
            <a:off x="381000" y="6019800"/>
            <a:ext cx="685800" cy="6858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60" r:id="rId9"/>
    <p:sldLayoutId id="2147483661" r:id="rId10"/>
  </p:sldLayoutIdLs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oleObject" Target="../embeddings/oleObject1.bin"/><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mailto:Brian.Joyce@state.ma.us" TargetMode="External"/><Relationship Id="rId2" Type="http://schemas.openxmlformats.org/officeDocument/2006/relationships/hyperlink" Target="mailto:David.Demarco@state.ma.us"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785247"/>
            <a:ext cx="9144000" cy="954107"/>
          </a:xfrm>
          <a:prstGeom prst="rect">
            <a:avLst/>
          </a:prstGeom>
          <a:noFill/>
        </p:spPr>
        <p:txBody>
          <a:bodyPr wrap="square" rtlCol="0">
            <a:spAutoFit/>
          </a:bodyPr>
          <a:lstStyle/>
          <a:p>
            <a:pPr algn="ctr"/>
            <a:r>
              <a:rPr lang="en-US" sz="2800" dirty="0"/>
              <a:t>School-based S.A.F.E. and Senior SAFE Grant Process</a:t>
            </a:r>
          </a:p>
          <a:p>
            <a:pPr algn="ctr"/>
            <a:r>
              <a:rPr lang="en-US" sz="2800" dirty="0"/>
              <a:t> Making Paperwork Painless</a:t>
            </a:r>
            <a:endParaRPr lang="en-US" sz="2800" dirty="0">
              <a:latin typeface="+mj-lt"/>
              <a:ea typeface="Segoe UI" pitchFamily="34" charset="0"/>
              <a:cs typeface="Segoe U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219200" y="228600"/>
            <a:ext cx="7772400" cy="609600"/>
          </a:xfrm>
        </p:spPr>
        <p:txBody>
          <a:bodyPr/>
          <a:lstStyle/>
          <a:p>
            <a:pPr eaLnBrk="1" hangingPunct="1"/>
            <a:r>
              <a:rPr lang="en-US" dirty="0"/>
              <a:t>Application Process</a:t>
            </a:r>
          </a:p>
        </p:txBody>
      </p:sp>
      <p:sp>
        <p:nvSpPr>
          <p:cNvPr id="14339" name="Rectangle 3"/>
          <p:cNvSpPr>
            <a:spLocks noGrp="1" noChangeArrowheads="1"/>
          </p:cNvSpPr>
          <p:nvPr>
            <p:ph type="body" idx="1"/>
          </p:nvPr>
        </p:nvSpPr>
        <p:spPr>
          <a:xfrm>
            <a:off x="1219200" y="838200"/>
            <a:ext cx="7772400" cy="5791200"/>
          </a:xfrm>
        </p:spPr>
        <p:txBody>
          <a:bodyPr/>
          <a:lstStyle/>
          <a:p>
            <a:pPr eaLnBrk="1" hangingPunct="1"/>
            <a:r>
              <a:rPr lang="en-US" dirty="0"/>
              <a:t>Completeness counts.</a:t>
            </a:r>
          </a:p>
          <a:p>
            <a:pPr eaLnBrk="1" hangingPunct="1"/>
            <a:r>
              <a:rPr lang="en-US" dirty="0"/>
              <a:t>Grants scored on a point system.</a:t>
            </a:r>
          </a:p>
          <a:p>
            <a:pPr eaLnBrk="1" hangingPunct="1"/>
            <a:r>
              <a:rPr lang="en-US" dirty="0"/>
              <a:t>Some required items are Pass/Fail</a:t>
            </a:r>
          </a:p>
          <a:p>
            <a:pPr eaLnBrk="1" hangingPunct="1"/>
            <a:r>
              <a:rPr lang="en-US" dirty="0"/>
              <a:t>Be sure to provide all required information, if you’re not sure ask! That’s why we are here.</a:t>
            </a:r>
          </a:p>
          <a:p>
            <a:pPr eaLnBrk="1" hangingPunct="1"/>
            <a:r>
              <a:rPr lang="en-US" dirty="0"/>
              <a:t>For a School-based S.A.F.E. grant, have the fire chief and the school superintendent sign the application.</a:t>
            </a:r>
          </a:p>
          <a:p>
            <a:pPr eaLnBrk="1" hangingPunct="1"/>
            <a:r>
              <a:rPr lang="en-US" dirty="0"/>
              <a:t>For Senior SAFE, have a partnering agency sign the application.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a:t>Application Process</a:t>
            </a:r>
          </a:p>
        </p:txBody>
      </p:sp>
      <p:sp>
        <p:nvSpPr>
          <p:cNvPr id="1028" name="Rectangle 3"/>
          <p:cNvSpPr>
            <a:spLocks noGrp="1" noChangeArrowheads="1"/>
          </p:cNvSpPr>
          <p:nvPr>
            <p:ph type="body" sz="half" idx="1"/>
          </p:nvPr>
        </p:nvSpPr>
        <p:spPr/>
        <p:txBody>
          <a:bodyPr/>
          <a:lstStyle/>
          <a:p>
            <a:pPr eaLnBrk="1" hangingPunct="1"/>
            <a:r>
              <a:rPr lang="en-US" sz="2800"/>
              <a:t>Meet the deadlines.</a:t>
            </a:r>
          </a:p>
          <a:p>
            <a:pPr eaLnBrk="1" hangingPunct="1"/>
            <a:r>
              <a:rPr lang="en-US" sz="2800"/>
              <a:t>Follow the time frames that are given.</a:t>
            </a:r>
          </a:p>
          <a:p>
            <a:pPr eaLnBrk="1" hangingPunct="1"/>
            <a:r>
              <a:rPr lang="en-US" sz="2800"/>
              <a:t>Be sure your department has completed the MFIRS mandated reporting.</a:t>
            </a:r>
          </a:p>
        </p:txBody>
      </p:sp>
      <p:graphicFrame>
        <p:nvGraphicFramePr>
          <p:cNvPr id="1026" name="Object 1024"/>
          <p:cNvGraphicFramePr>
            <a:graphicFrameLocks noGrp="1" noChangeAspect="1"/>
          </p:cNvGraphicFramePr>
          <p:nvPr>
            <p:ph type="clipArt" sz="half" idx="2"/>
          </p:nvPr>
        </p:nvGraphicFramePr>
        <p:xfrm>
          <a:off x="4959350" y="2932113"/>
          <a:ext cx="4032250" cy="1752600"/>
        </p:xfrm>
        <a:graphic>
          <a:graphicData uri="http://schemas.openxmlformats.org/presentationml/2006/ole">
            <mc:AlternateContent xmlns:mc="http://schemas.openxmlformats.org/markup-compatibility/2006">
              <mc:Choice xmlns:v="urn:schemas-microsoft-com:vml" Requires="v">
                <p:oleObj spid="_x0000_s1026" name="Photo Editor Photo" r:id="rId2" imgW="4990476" imgH="1695687" progId="">
                  <p:embed/>
                </p:oleObj>
              </mc:Choice>
              <mc:Fallback>
                <p:oleObj name="Photo Editor Photo" r:id="rId2" imgW="4990476" imgH="1695687" progId="">
                  <p:embed/>
                  <p:pic>
                    <p:nvPicPr>
                      <p:cNvPr id="0" name="Object 10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9350" y="2932113"/>
                        <a:ext cx="4032250" cy="175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6"/>
          <p:cNvSpPr>
            <a:spLocks noGrp="1" noChangeArrowheads="1"/>
          </p:cNvSpPr>
          <p:nvPr>
            <p:ph type="title"/>
          </p:nvPr>
        </p:nvSpPr>
        <p:spPr/>
        <p:txBody>
          <a:bodyPr/>
          <a:lstStyle/>
          <a:p>
            <a:pPr eaLnBrk="1" hangingPunct="1"/>
            <a:r>
              <a:rPr lang="en-US" dirty="0"/>
              <a:t>Application Process</a:t>
            </a:r>
          </a:p>
        </p:txBody>
      </p:sp>
      <p:sp>
        <p:nvSpPr>
          <p:cNvPr id="15363" name="Rectangle 1027"/>
          <p:cNvSpPr>
            <a:spLocks noGrp="1" noChangeArrowheads="1"/>
          </p:cNvSpPr>
          <p:nvPr>
            <p:ph type="body" idx="1"/>
          </p:nvPr>
        </p:nvSpPr>
        <p:spPr/>
        <p:txBody>
          <a:bodyPr/>
          <a:lstStyle/>
          <a:p>
            <a:pPr eaLnBrk="1" hangingPunct="1">
              <a:buNone/>
            </a:pPr>
            <a:r>
              <a:rPr lang="en-US" dirty="0"/>
              <a:t>For School-based S.A.F.E.: </a:t>
            </a:r>
          </a:p>
          <a:p>
            <a:pPr eaLnBrk="1" hangingPunct="1">
              <a:buNone/>
            </a:pPr>
            <a:r>
              <a:rPr lang="en-US" dirty="0"/>
              <a:t>	Work with the schools:</a:t>
            </a:r>
          </a:p>
          <a:p>
            <a:pPr lvl="1" eaLnBrk="1" hangingPunct="1"/>
            <a:r>
              <a:rPr lang="en-US" dirty="0"/>
              <a:t>to set and reach goals.</a:t>
            </a:r>
          </a:p>
          <a:p>
            <a:pPr lvl="1" eaLnBrk="1" hangingPunct="1"/>
            <a:r>
              <a:rPr lang="en-US" dirty="0"/>
              <a:t>on the curriculum to be covered.</a:t>
            </a:r>
          </a:p>
          <a:p>
            <a:pPr lvl="1" eaLnBrk="1" hangingPunct="1"/>
            <a:r>
              <a:rPr lang="en-US" dirty="0"/>
              <a:t>on using the 3</a:t>
            </a:r>
            <a:r>
              <a:rPr lang="en-US" baseline="30000" dirty="0"/>
              <a:t>rd</a:t>
            </a:r>
            <a:r>
              <a:rPr lang="en-US" dirty="0"/>
              <a:t>, 6</a:t>
            </a:r>
            <a:r>
              <a:rPr lang="en-US" baseline="30000" dirty="0"/>
              <a:t>th</a:t>
            </a:r>
            <a:r>
              <a:rPr lang="en-US" dirty="0"/>
              <a:t> or 10</a:t>
            </a:r>
            <a:r>
              <a:rPr lang="en-US" baseline="30000" dirty="0"/>
              <a:t>th</a:t>
            </a:r>
            <a:r>
              <a:rPr lang="en-US" dirty="0"/>
              <a:t> grade evaluations.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7772400" cy="762000"/>
          </a:xfrm>
        </p:spPr>
        <p:txBody>
          <a:bodyPr/>
          <a:lstStyle/>
          <a:p>
            <a:r>
              <a:rPr lang="en-US" dirty="0"/>
              <a:t>Application Process</a:t>
            </a:r>
          </a:p>
        </p:txBody>
      </p:sp>
      <p:sp>
        <p:nvSpPr>
          <p:cNvPr id="3" name="Content Placeholder 2"/>
          <p:cNvSpPr>
            <a:spLocks noGrp="1"/>
          </p:cNvSpPr>
          <p:nvPr>
            <p:ph idx="1"/>
          </p:nvPr>
        </p:nvSpPr>
        <p:spPr>
          <a:xfrm>
            <a:off x="1219200" y="1143000"/>
            <a:ext cx="7772400" cy="4953000"/>
          </a:xfrm>
        </p:spPr>
        <p:txBody>
          <a:bodyPr/>
          <a:lstStyle/>
          <a:p>
            <a:pPr>
              <a:buNone/>
            </a:pPr>
            <a:r>
              <a:rPr lang="en-US" dirty="0"/>
              <a:t>For Senior SAFE:</a:t>
            </a:r>
          </a:p>
          <a:p>
            <a:r>
              <a:rPr lang="en-US" dirty="0"/>
              <a:t>Work with your partnering agency</a:t>
            </a:r>
          </a:p>
          <a:p>
            <a:pPr lvl="1"/>
            <a:r>
              <a:rPr lang="en-US" dirty="0"/>
              <a:t>To set goals and objectives</a:t>
            </a:r>
          </a:p>
          <a:p>
            <a:pPr lvl="1"/>
            <a:r>
              <a:rPr lang="en-US" dirty="0"/>
              <a:t>Identify needs of the community</a:t>
            </a:r>
          </a:p>
          <a:p>
            <a:pPr lvl="1"/>
            <a:r>
              <a:rPr lang="en-US" dirty="0"/>
              <a:t>Train the trainers</a:t>
            </a:r>
          </a:p>
          <a:p>
            <a:pPr lvl="1"/>
            <a:r>
              <a:rPr lang="en-US" dirty="0"/>
              <a:t>How to make home visits</a:t>
            </a:r>
          </a:p>
          <a:p>
            <a:pPr lvl="1"/>
            <a:r>
              <a:rPr lang="en-US" dirty="0"/>
              <a:t>Large group settings</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t>Review Process</a:t>
            </a:r>
          </a:p>
        </p:txBody>
      </p:sp>
      <p:sp>
        <p:nvSpPr>
          <p:cNvPr id="16387" name="Rectangle 3"/>
          <p:cNvSpPr>
            <a:spLocks noGrp="1" noChangeArrowheads="1"/>
          </p:cNvSpPr>
          <p:nvPr>
            <p:ph type="body" idx="1"/>
          </p:nvPr>
        </p:nvSpPr>
        <p:spPr/>
        <p:txBody>
          <a:bodyPr/>
          <a:lstStyle/>
          <a:p>
            <a:pPr eaLnBrk="1" hangingPunct="1"/>
            <a:r>
              <a:rPr lang="en-US"/>
              <a:t>Applications are given to a panel of reviewers.</a:t>
            </a:r>
          </a:p>
          <a:p>
            <a:pPr lvl="1" eaLnBrk="1" hangingPunct="1"/>
            <a:r>
              <a:rPr lang="en-US"/>
              <a:t>the process is often delayed due to too many incomplete applications.</a:t>
            </a:r>
          </a:p>
          <a:p>
            <a:pPr lvl="1" eaLnBrk="1" hangingPunct="1"/>
            <a:r>
              <a:rPr lang="en-US"/>
              <a:t>this is why completeness is important.</a:t>
            </a:r>
          </a:p>
          <a:p>
            <a:pPr eaLnBrk="1" hangingPunct="1">
              <a:buFont typeface="Symbol" pitchFamily="18" charset="2"/>
              <a:buNone/>
            </a:pP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t>Review Process</a:t>
            </a:r>
          </a:p>
        </p:txBody>
      </p:sp>
      <p:sp>
        <p:nvSpPr>
          <p:cNvPr id="17411" name="Rectangle 3"/>
          <p:cNvSpPr>
            <a:spLocks noGrp="1" noChangeArrowheads="1"/>
          </p:cNvSpPr>
          <p:nvPr>
            <p:ph type="body" idx="1"/>
          </p:nvPr>
        </p:nvSpPr>
        <p:spPr/>
        <p:txBody>
          <a:bodyPr/>
          <a:lstStyle/>
          <a:p>
            <a:pPr eaLnBrk="1" hangingPunct="1"/>
            <a:r>
              <a:rPr lang="en-US"/>
              <a:t>Remember you are painting a picture to someone who may not know your program.</a:t>
            </a:r>
          </a:p>
          <a:p>
            <a:pPr eaLnBrk="1" hangingPunct="1"/>
            <a:r>
              <a:rPr lang="en-US"/>
              <a:t>Reviewers are also looking at statistics and factual data.</a:t>
            </a:r>
          </a:p>
          <a:p>
            <a:pPr eaLnBrk="1" hangingPunct="1"/>
            <a:r>
              <a:rPr lang="en-US"/>
              <a:t>It is important to show how your program will be successful.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t>Review Process</a:t>
            </a:r>
          </a:p>
        </p:txBody>
      </p:sp>
      <p:sp>
        <p:nvSpPr>
          <p:cNvPr id="18435" name="Rectangle 3"/>
          <p:cNvSpPr>
            <a:spLocks noGrp="1" noChangeArrowheads="1"/>
          </p:cNvSpPr>
          <p:nvPr>
            <p:ph type="body" idx="1"/>
          </p:nvPr>
        </p:nvSpPr>
        <p:spPr/>
        <p:txBody>
          <a:bodyPr/>
          <a:lstStyle/>
          <a:p>
            <a:pPr eaLnBrk="1" hangingPunct="1"/>
            <a:r>
              <a:rPr lang="en-US"/>
              <a:t>Reviewers are also making sure the grant is being used for appropriate causes.</a:t>
            </a:r>
          </a:p>
          <a:p>
            <a:pPr eaLnBrk="1" hangingPunct="1"/>
            <a:r>
              <a:rPr lang="en-US"/>
              <a:t>The more professional looking the better your success rate.</a:t>
            </a:r>
          </a:p>
          <a:p>
            <a:pPr eaLnBrk="1" hangingPunct="1"/>
            <a:r>
              <a:rPr lang="en-US"/>
              <a:t>Don’t make the reviewers guess about blank spots on the application.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t>Review Process</a:t>
            </a:r>
          </a:p>
        </p:txBody>
      </p:sp>
      <p:sp>
        <p:nvSpPr>
          <p:cNvPr id="19459" name="Rectangle 3"/>
          <p:cNvSpPr>
            <a:spLocks noGrp="1" noChangeArrowheads="1"/>
          </p:cNvSpPr>
          <p:nvPr>
            <p:ph type="body" sz="half" idx="2"/>
          </p:nvPr>
        </p:nvSpPr>
        <p:spPr>
          <a:xfrm>
            <a:off x="5178425" y="1600200"/>
            <a:ext cx="3813175" cy="4495800"/>
          </a:xfrm>
        </p:spPr>
        <p:txBody>
          <a:bodyPr/>
          <a:lstStyle/>
          <a:p>
            <a:pPr eaLnBrk="1" hangingPunct="1"/>
            <a:r>
              <a:rPr lang="en-US" sz="2800"/>
              <a:t>Problem solving for the S.A.F.E. Staff.</a:t>
            </a:r>
          </a:p>
          <a:p>
            <a:pPr eaLnBrk="1" hangingPunct="1"/>
            <a:r>
              <a:rPr lang="en-US" sz="2800"/>
              <a:t>Allows us to compile missing information, or clarify confusing data.</a:t>
            </a:r>
          </a:p>
          <a:p>
            <a:pPr eaLnBrk="1" hangingPunct="1"/>
            <a:r>
              <a:rPr lang="en-US" sz="2800"/>
              <a:t>Call SAFE staff @ 978-567-3388</a:t>
            </a:r>
          </a:p>
          <a:p>
            <a:pPr eaLnBrk="1" hangingPunct="1"/>
            <a:endParaRPr lang="en-US" sz="2800"/>
          </a:p>
        </p:txBody>
      </p:sp>
      <p:pic>
        <p:nvPicPr>
          <p:cNvPr id="19460" name="Picture 7" descr="http://www.behavioradvisor.com/sbPuzzled.jpg"/>
          <p:cNvPicPr>
            <a:picLocks noGrp="1" noChangeAspect="1" noChangeArrowheads="1"/>
          </p:cNvPicPr>
          <p:nvPr>
            <p:ph type="clipArt" sz="half" idx="1"/>
          </p:nvPr>
        </p:nvPicPr>
        <p:blipFill>
          <a:blip r:embed="rId2" cstate="print"/>
          <a:srcRect/>
          <a:stretch>
            <a:fillRect/>
          </a:stretch>
        </p:blipFill>
        <p:spPr>
          <a:xfrm>
            <a:off x="1295400" y="1738313"/>
            <a:ext cx="3733800" cy="3443287"/>
          </a:xfr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t>Recommendations Sent</a:t>
            </a:r>
          </a:p>
        </p:txBody>
      </p:sp>
      <p:sp>
        <p:nvSpPr>
          <p:cNvPr id="20483" name="Rectangle 3"/>
          <p:cNvSpPr>
            <a:spLocks noGrp="1" noChangeArrowheads="1"/>
          </p:cNvSpPr>
          <p:nvPr>
            <p:ph type="body" idx="1"/>
          </p:nvPr>
        </p:nvSpPr>
        <p:spPr/>
        <p:txBody>
          <a:bodyPr/>
          <a:lstStyle/>
          <a:p>
            <a:pPr eaLnBrk="1" hangingPunct="1"/>
            <a:r>
              <a:rPr lang="en-US"/>
              <a:t>After review the recommendations are sent to the Marshal. </a:t>
            </a:r>
          </a:p>
          <a:p>
            <a:pPr eaLnBrk="1" hangingPunct="1"/>
            <a:r>
              <a:rPr lang="en-US"/>
              <a:t>Money gets reallocated based on the number of communities that applied.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t>Grant Award Letters Sent</a:t>
            </a:r>
          </a:p>
        </p:txBody>
      </p:sp>
      <p:sp>
        <p:nvSpPr>
          <p:cNvPr id="21507" name="Rectangle 3"/>
          <p:cNvSpPr>
            <a:spLocks noGrp="1" noChangeArrowheads="1"/>
          </p:cNvSpPr>
          <p:nvPr>
            <p:ph type="body" idx="1"/>
          </p:nvPr>
        </p:nvSpPr>
        <p:spPr/>
        <p:txBody>
          <a:bodyPr/>
          <a:lstStyle/>
          <a:p>
            <a:pPr eaLnBrk="1" hangingPunct="1"/>
            <a:r>
              <a:rPr lang="en-US"/>
              <a:t>New grant award letters are sent to each community that applied.</a:t>
            </a:r>
          </a:p>
          <a:p>
            <a:pPr eaLnBrk="1" hangingPunct="1"/>
            <a:r>
              <a:rPr lang="en-US"/>
              <a:t>New contract and signatory form is included.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914400" y="1295400"/>
            <a:ext cx="7239000" cy="2116138"/>
          </a:xfrm>
        </p:spPr>
        <p:txBody>
          <a:bodyPr>
            <a:normAutofit/>
          </a:bodyPr>
          <a:lstStyle/>
          <a:p>
            <a:pPr eaLnBrk="1" hangingPunct="1"/>
            <a:r>
              <a:rPr lang="en-US" sz="3600" dirty="0"/>
              <a:t>SAFE Grant Process </a:t>
            </a:r>
            <a:br>
              <a:rPr lang="en-US" sz="3600" dirty="0"/>
            </a:br>
            <a:r>
              <a:rPr lang="en-US" sz="3600" dirty="0"/>
              <a:t>Making Paperwork Painless</a:t>
            </a:r>
          </a:p>
        </p:txBody>
      </p:sp>
      <p:sp>
        <p:nvSpPr>
          <p:cNvPr id="4099" name="Rectangle 3"/>
          <p:cNvSpPr>
            <a:spLocks noGrp="1" noChangeArrowheads="1"/>
          </p:cNvSpPr>
          <p:nvPr>
            <p:ph type="subTitle" idx="1"/>
          </p:nvPr>
        </p:nvSpPr>
        <p:spPr>
          <a:xfrm>
            <a:off x="762000" y="3429000"/>
            <a:ext cx="7232650" cy="1752600"/>
          </a:xfrm>
        </p:spPr>
        <p:txBody>
          <a:bodyPr/>
          <a:lstStyle/>
          <a:p>
            <a:pPr eaLnBrk="1" hangingPunct="1"/>
            <a:r>
              <a:rPr lang="en-US" dirty="0">
                <a:solidFill>
                  <a:schemeClr val="accent6">
                    <a:lumMod val="50000"/>
                  </a:schemeClr>
                </a:solidFill>
              </a:rPr>
              <a:t>Cynthia Ouellette</a:t>
            </a:r>
          </a:p>
          <a:p>
            <a:pPr eaLnBrk="1" hangingPunct="1"/>
            <a:r>
              <a:rPr lang="en-US" dirty="0">
                <a:solidFill>
                  <a:schemeClr val="accent6">
                    <a:lumMod val="50000"/>
                  </a:schemeClr>
                </a:solidFill>
              </a:rPr>
              <a:t>David DeMarco</a:t>
            </a:r>
          </a:p>
          <a:p>
            <a:pPr eaLnBrk="1" hangingPunct="1"/>
            <a:endParaRPr lang="en-US" dirty="0">
              <a:solidFill>
                <a:schemeClr val="accent6">
                  <a:lumMod val="50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t>Grant Payment Processed by Fiscal</a:t>
            </a:r>
          </a:p>
        </p:txBody>
      </p:sp>
      <p:sp>
        <p:nvSpPr>
          <p:cNvPr id="22531" name="Rectangle 3"/>
          <p:cNvSpPr>
            <a:spLocks noGrp="1" noChangeArrowheads="1"/>
          </p:cNvSpPr>
          <p:nvPr>
            <p:ph type="body" sz="half" idx="1"/>
          </p:nvPr>
        </p:nvSpPr>
        <p:spPr>
          <a:xfrm>
            <a:off x="1219200" y="1600200"/>
            <a:ext cx="3813175" cy="4495800"/>
          </a:xfrm>
        </p:spPr>
        <p:txBody>
          <a:bodyPr/>
          <a:lstStyle/>
          <a:p>
            <a:pPr eaLnBrk="1" hangingPunct="1"/>
            <a:r>
              <a:rPr lang="en-US" sz="2800"/>
              <a:t>Forms need to be sent back in order to receive your money.</a:t>
            </a:r>
          </a:p>
          <a:p>
            <a:pPr eaLnBrk="1" hangingPunct="1"/>
            <a:r>
              <a:rPr lang="en-US" sz="2800"/>
              <a:t>Get contracts and signatory authorization forms in as soon as possible. Fiscal likes to process all grants at once.</a:t>
            </a:r>
          </a:p>
        </p:txBody>
      </p:sp>
      <p:pic>
        <p:nvPicPr>
          <p:cNvPr id="22532" name="Picture 7" descr="http://www.portlandmonthlymag.com/assets/0003/5674/Writing-a-Check.jpg?1293845113"/>
          <p:cNvPicPr>
            <a:picLocks noGrp="1" noChangeAspect="1" noChangeArrowheads="1"/>
          </p:cNvPicPr>
          <p:nvPr>
            <p:ph type="clipArt" sz="half" idx="2"/>
          </p:nvPr>
        </p:nvPicPr>
        <p:blipFill>
          <a:blip r:embed="rId2" cstate="print"/>
          <a:srcRect/>
          <a:stretch>
            <a:fillRect/>
          </a:stretch>
        </p:blipFill>
        <p:spPr>
          <a:xfrm>
            <a:off x="5178425" y="2400300"/>
            <a:ext cx="3813175" cy="2895600"/>
          </a:xfr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t>Grant Funding Is Transferred to Communities.</a:t>
            </a:r>
          </a:p>
        </p:txBody>
      </p:sp>
      <p:sp>
        <p:nvSpPr>
          <p:cNvPr id="23555" name="Rectangle 3"/>
          <p:cNvSpPr>
            <a:spLocks noGrp="1" noChangeArrowheads="1"/>
          </p:cNvSpPr>
          <p:nvPr>
            <p:ph type="body" idx="1"/>
          </p:nvPr>
        </p:nvSpPr>
        <p:spPr/>
        <p:txBody>
          <a:bodyPr/>
          <a:lstStyle/>
          <a:p>
            <a:pPr eaLnBrk="1" hangingPunct="1"/>
            <a:r>
              <a:rPr lang="en-US"/>
              <a:t>Be sure the funding is used for the requested items.</a:t>
            </a:r>
          </a:p>
          <a:p>
            <a:pPr eaLnBrk="1" hangingPunct="1"/>
            <a:r>
              <a:rPr lang="en-US"/>
              <a:t>Account for all funds by FY Award.</a:t>
            </a:r>
          </a:p>
          <a:p>
            <a:pPr eaLnBrk="1" hangingPunct="1"/>
            <a:r>
              <a:rPr lang="en-US"/>
              <a:t>If you need to change what items the funding is used for contact the S.A.F.E. Office.</a:t>
            </a:r>
          </a:p>
          <a:p>
            <a:pPr eaLnBrk="1" hangingPunct="1"/>
            <a:r>
              <a:rPr lang="en-US"/>
              <a:t>If an extension is needed contact S.A.F.E. Office for details.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t>End of Year Reports</a:t>
            </a:r>
          </a:p>
        </p:txBody>
      </p:sp>
      <p:sp>
        <p:nvSpPr>
          <p:cNvPr id="24579" name="Rectangle 3"/>
          <p:cNvSpPr>
            <a:spLocks noGrp="1" noChangeArrowheads="1"/>
          </p:cNvSpPr>
          <p:nvPr>
            <p:ph type="body" idx="1"/>
          </p:nvPr>
        </p:nvSpPr>
        <p:spPr/>
        <p:txBody>
          <a:bodyPr/>
          <a:lstStyle/>
          <a:p>
            <a:pPr eaLnBrk="1" hangingPunct="1"/>
            <a:r>
              <a:rPr lang="en-US"/>
              <a:t>Be sure all of your prior year money is spent before moving onto the next year’s.</a:t>
            </a:r>
          </a:p>
          <a:p>
            <a:pPr eaLnBrk="1" hangingPunct="1"/>
            <a:r>
              <a:rPr lang="en-US"/>
              <a:t>Do not leave money, all should be spent.</a:t>
            </a:r>
          </a:p>
          <a:p>
            <a:pPr eaLnBrk="1" hangingPunct="1"/>
            <a:r>
              <a:rPr lang="en-US"/>
              <a:t>The end of year report is as important as the grant application.</a:t>
            </a:r>
          </a:p>
          <a:p>
            <a:pPr eaLnBrk="1" hangingPunct="1"/>
            <a:r>
              <a:rPr lang="en-US"/>
              <a:t>Allows us to track the success of programs.</a:t>
            </a:r>
          </a:p>
          <a:p>
            <a:pPr eaLnBrk="1" hangingPunct="1"/>
            <a:r>
              <a:rPr lang="en-US"/>
              <a:t>Allows DFS to track students progress with 3</a:t>
            </a:r>
            <a:r>
              <a:rPr lang="en-US" baseline="30000"/>
              <a:t>rd</a:t>
            </a:r>
            <a:r>
              <a:rPr lang="en-US"/>
              <a:t> grade evaluation.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t>End of Year Reporting</a:t>
            </a:r>
          </a:p>
        </p:txBody>
      </p:sp>
      <p:sp>
        <p:nvSpPr>
          <p:cNvPr id="25603" name="Rectangle 3"/>
          <p:cNvSpPr>
            <a:spLocks noGrp="1" noChangeArrowheads="1"/>
          </p:cNvSpPr>
          <p:nvPr>
            <p:ph type="body" idx="1"/>
          </p:nvPr>
        </p:nvSpPr>
        <p:spPr/>
        <p:txBody>
          <a:bodyPr/>
          <a:lstStyle/>
          <a:p>
            <a:pPr eaLnBrk="1" hangingPunct="1"/>
            <a:r>
              <a:rPr lang="en-US"/>
              <a:t>Allows for accountability of all funds</a:t>
            </a:r>
          </a:p>
          <a:p>
            <a:pPr eaLnBrk="1" hangingPunct="1"/>
            <a:r>
              <a:rPr lang="en-US"/>
              <a:t>The success of the grant program depends on the EOY’s</a:t>
            </a:r>
          </a:p>
          <a:p>
            <a:pPr eaLnBrk="1" hangingPunct="1"/>
            <a:endParaRPr lang="en-US"/>
          </a:p>
        </p:txBody>
      </p:sp>
      <p:pic>
        <p:nvPicPr>
          <p:cNvPr id="25604" name="Picture 5" descr="http://www.cfowise.com/sites/cfowise.com/files/wp-uploads/2010/02/MoneyChart.jpg"/>
          <p:cNvPicPr>
            <a:picLocks noChangeAspect="1" noChangeArrowheads="1"/>
          </p:cNvPicPr>
          <p:nvPr/>
        </p:nvPicPr>
        <p:blipFill>
          <a:blip r:embed="rId3" cstate="print"/>
          <a:srcRect/>
          <a:stretch>
            <a:fillRect/>
          </a:stretch>
        </p:blipFill>
        <p:spPr bwMode="auto">
          <a:xfrm>
            <a:off x="4572000" y="3352800"/>
            <a:ext cx="3725863" cy="2728913"/>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t>End of Year Reporting</a:t>
            </a:r>
          </a:p>
        </p:txBody>
      </p:sp>
      <p:sp>
        <p:nvSpPr>
          <p:cNvPr id="26627" name="Rectangle 3"/>
          <p:cNvSpPr>
            <a:spLocks noGrp="1" noChangeArrowheads="1"/>
          </p:cNvSpPr>
          <p:nvPr>
            <p:ph type="body" idx="1"/>
          </p:nvPr>
        </p:nvSpPr>
        <p:spPr/>
        <p:txBody>
          <a:bodyPr/>
          <a:lstStyle/>
          <a:p>
            <a:pPr eaLnBrk="1" hangingPunct="1">
              <a:lnSpc>
                <a:spcPct val="90000"/>
              </a:lnSpc>
            </a:pPr>
            <a:r>
              <a:rPr lang="en-US" dirty="0"/>
              <a:t>Grant Application = Promises of what you plan to do with the money</a:t>
            </a:r>
          </a:p>
          <a:p>
            <a:pPr eaLnBrk="1" hangingPunct="1">
              <a:lnSpc>
                <a:spcPct val="90000"/>
              </a:lnSpc>
            </a:pPr>
            <a:r>
              <a:rPr lang="en-US" dirty="0"/>
              <a:t>Grant EOY Report = What you actually did</a:t>
            </a:r>
          </a:p>
          <a:p>
            <a:pPr eaLnBrk="1" hangingPunct="1">
              <a:lnSpc>
                <a:spcPct val="90000"/>
              </a:lnSpc>
            </a:pPr>
            <a:r>
              <a:rPr lang="en-US" dirty="0"/>
              <a:t>Grant Application and EOY report should match up (activity sheet/goals and objectives)</a:t>
            </a:r>
          </a:p>
          <a:p>
            <a:pPr eaLnBrk="1" hangingPunct="1">
              <a:lnSpc>
                <a:spcPct val="90000"/>
              </a:lnSpc>
            </a:pPr>
            <a:r>
              <a:rPr lang="en-US" dirty="0"/>
              <a:t>If it didn't happen, what did you do to replace the things that you said you would do?</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t>Evaluation, Evaluation, Evaluation……</a:t>
            </a:r>
          </a:p>
        </p:txBody>
      </p:sp>
      <p:sp>
        <p:nvSpPr>
          <p:cNvPr id="27651" name="Rectangle 3"/>
          <p:cNvSpPr>
            <a:spLocks noGrp="1" noChangeArrowheads="1"/>
          </p:cNvSpPr>
          <p:nvPr>
            <p:ph type="body" idx="1"/>
          </p:nvPr>
        </p:nvSpPr>
        <p:spPr/>
        <p:txBody>
          <a:bodyPr/>
          <a:lstStyle/>
          <a:p>
            <a:pPr eaLnBrk="1" hangingPunct="1"/>
            <a:r>
              <a:rPr lang="en-US" dirty="0"/>
              <a:t>Evaluation is one of the most important parts of your program.</a:t>
            </a:r>
          </a:p>
          <a:p>
            <a:pPr eaLnBrk="1" hangingPunct="1"/>
            <a:r>
              <a:rPr lang="en-US" dirty="0"/>
              <a:t>Evaluation is more for the program rather than the students or seniors.</a:t>
            </a:r>
          </a:p>
          <a:p>
            <a:pPr eaLnBrk="1" hangingPunct="1"/>
            <a:r>
              <a:rPr lang="en-US" dirty="0"/>
              <a:t>Remember evaluation is a requirement and verbal evaluation is not allowed.</a:t>
            </a:r>
          </a:p>
          <a:p>
            <a:pPr eaLnBrk="1" hangingPunct="1"/>
            <a:r>
              <a:rPr lang="en-US" dirty="0"/>
              <a:t>See page 19 of the grant application.</a:t>
            </a:r>
          </a:p>
        </p:txBody>
      </p:sp>
      <p:pic>
        <p:nvPicPr>
          <p:cNvPr id="3074" name="Picture 2" descr="C:\Users\couellette\AppData\Local\Microsoft\Windows\Temporary Internet Files\Content.IE5\PMF5OTGM\MM900234700[1].gif"/>
          <p:cNvPicPr>
            <a:picLocks noChangeAspect="1" noChangeArrowheads="1" noCrop="1"/>
          </p:cNvPicPr>
          <p:nvPr/>
        </p:nvPicPr>
        <p:blipFill>
          <a:blip r:embed="rId2" cstate="print"/>
          <a:srcRect/>
          <a:stretch>
            <a:fillRect/>
          </a:stretch>
        </p:blipFill>
        <p:spPr bwMode="auto">
          <a:xfrm>
            <a:off x="5143500" y="3810000"/>
            <a:ext cx="1733550" cy="16002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t>Evaluation</a:t>
            </a:r>
          </a:p>
        </p:txBody>
      </p:sp>
      <p:sp>
        <p:nvSpPr>
          <p:cNvPr id="28675" name="Rectangle 3"/>
          <p:cNvSpPr>
            <a:spLocks noGrp="1" noChangeArrowheads="1"/>
          </p:cNvSpPr>
          <p:nvPr>
            <p:ph type="body" idx="1"/>
          </p:nvPr>
        </p:nvSpPr>
        <p:spPr/>
        <p:txBody>
          <a:bodyPr/>
          <a:lstStyle/>
          <a:p>
            <a:pPr eaLnBrk="1" hangingPunct="1"/>
            <a:r>
              <a:rPr lang="en-US" dirty="0"/>
              <a:t>Submit a copy of your evaluation tool (test, homework assignment, demonstration, etc.)</a:t>
            </a:r>
          </a:p>
          <a:p>
            <a:pPr eaLnBrk="1" hangingPunct="1"/>
            <a:r>
              <a:rPr lang="en-US" dirty="0"/>
              <a:t>Grade you evaluated</a:t>
            </a:r>
          </a:p>
          <a:p>
            <a:pPr eaLnBrk="1" hangingPunct="1"/>
            <a:r>
              <a:rPr lang="en-US" dirty="0"/>
              <a:t>Number of students you evaluated</a:t>
            </a:r>
          </a:p>
          <a:p>
            <a:pPr eaLnBrk="1" hangingPunct="1"/>
            <a:r>
              <a:rPr lang="en-US" dirty="0"/>
              <a:t>Statistics (percentage) </a:t>
            </a:r>
          </a:p>
          <a:p>
            <a:pPr eaLnBrk="1" hangingPunct="1"/>
            <a:r>
              <a:rPr lang="en-US" dirty="0"/>
              <a:t>Include Educator Evaluation        </a:t>
            </a:r>
          </a:p>
        </p:txBody>
      </p:sp>
      <p:pic>
        <p:nvPicPr>
          <p:cNvPr id="2050" name="Picture 2" descr="J:\FMO\Public Ed\Evaluation\scanned evaluation\Scan0005.tif"/>
          <p:cNvPicPr>
            <a:picLocks noChangeAspect="1" noChangeArrowheads="1"/>
          </p:cNvPicPr>
          <p:nvPr/>
        </p:nvPicPr>
        <p:blipFill>
          <a:blip r:embed="rId2" cstate="print"/>
          <a:srcRect/>
          <a:stretch>
            <a:fillRect/>
          </a:stretch>
        </p:blipFill>
        <p:spPr bwMode="auto">
          <a:xfrm>
            <a:off x="5562600" y="2590800"/>
            <a:ext cx="1702118" cy="280184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dirty="0"/>
              <a:t>Evaluation – Senior SAFE</a:t>
            </a:r>
          </a:p>
        </p:txBody>
      </p:sp>
      <p:sp>
        <p:nvSpPr>
          <p:cNvPr id="28675" name="Rectangle 3"/>
          <p:cNvSpPr>
            <a:spLocks noGrp="1" noChangeArrowheads="1"/>
          </p:cNvSpPr>
          <p:nvPr>
            <p:ph type="body" idx="1"/>
          </p:nvPr>
        </p:nvSpPr>
        <p:spPr/>
        <p:txBody>
          <a:bodyPr/>
          <a:lstStyle/>
          <a:p>
            <a:pPr eaLnBrk="1" hangingPunct="1"/>
            <a:r>
              <a:rPr lang="en-US" dirty="0"/>
              <a:t>What can you keep track of?</a:t>
            </a:r>
          </a:p>
          <a:p>
            <a:pPr eaLnBrk="1" hangingPunct="1"/>
            <a:r>
              <a:rPr lang="en-US" dirty="0"/>
              <a:t>How many seniors did you visit?</a:t>
            </a:r>
          </a:p>
          <a:p>
            <a:pPr eaLnBrk="1" hangingPunct="1"/>
            <a:r>
              <a:rPr lang="en-US" dirty="0"/>
              <a:t>How many programs did you participate in?</a:t>
            </a:r>
          </a:p>
          <a:p>
            <a:pPr eaLnBrk="1" hangingPunct="1"/>
            <a:r>
              <a:rPr lang="en-US" dirty="0"/>
              <a:t>How many smoke and CO alarms did you install?</a:t>
            </a:r>
          </a:p>
          <a:p>
            <a:pPr eaLnBrk="1" hangingPunct="1"/>
            <a:r>
              <a:rPr lang="en-US" dirty="0"/>
              <a:t>How many other items did you install?</a:t>
            </a:r>
          </a:p>
          <a:p>
            <a:pPr eaLnBrk="1" hangingPunct="1"/>
            <a:r>
              <a:rPr lang="en-US" dirty="0"/>
              <a:t>What educational information did you give to seniors?</a:t>
            </a:r>
          </a:p>
        </p:txBody>
      </p:sp>
      <p:graphicFrame>
        <p:nvGraphicFramePr>
          <p:cNvPr id="4" name="Chart 3"/>
          <p:cNvGraphicFramePr/>
          <p:nvPr/>
        </p:nvGraphicFramePr>
        <p:xfrm>
          <a:off x="2438400" y="4114800"/>
          <a:ext cx="4191000" cy="1828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t>Year-End Budget Worksheet</a:t>
            </a:r>
          </a:p>
        </p:txBody>
      </p:sp>
      <p:sp>
        <p:nvSpPr>
          <p:cNvPr id="29699" name="Rectangle 3"/>
          <p:cNvSpPr>
            <a:spLocks noGrp="1" noChangeArrowheads="1"/>
          </p:cNvSpPr>
          <p:nvPr>
            <p:ph type="body" idx="1"/>
          </p:nvPr>
        </p:nvSpPr>
        <p:spPr/>
        <p:txBody>
          <a:bodyPr/>
          <a:lstStyle/>
          <a:p>
            <a:pPr eaLnBrk="1" hangingPunct="1"/>
            <a:r>
              <a:rPr lang="en-US"/>
              <a:t>Make sure that all applicable fields are filled out and make sure that it is signed by Head of the Fire Department</a:t>
            </a:r>
          </a:p>
          <a:p>
            <a:pPr eaLnBrk="1" hangingPunct="1"/>
            <a:r>
              <a:rPr lang="en-US"/>
              <a:t>Fill out the six month extension form if necessary and make sure that it is signed by the Head of the Fire Department</a:t>
            </a:r>
          </a:p>
          <a:p>
            <a:pPr eaLnBrk="1" hangingPunct="1"/>
            <a:r>
              <a:rPr lang="en-US"/>
              <a:t>Within the six month period let us know via e-mail when you have spent all your funds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52400"/>
            <a:ext cx="8229600" cy="5715001"/>
          </a:xfrm>
        </p:spPr>
        <p:txBody>
          <a:bodyPr>
            <a:normAutofit fontScale="40000" lnSpcReduction="20000"/>
          </a:bodyPr>
          <a:lstStyle/>
          <a:p>
            <a:r>
              <a:rPr lang="en-US" b="1" dirty="0"/>
              <a:t>Budget Category</a:t>
            </a:r>
            <a:endParaRPr lang="en-US" dirty="0"/>
          </a:p>
          <a:p>
            <a:r>
              <a:rPr lang="en-US" b="1" dirty="0"/>
              <a:t>Description</a:t>
            </a:r>
            <a:endParaRPr lang="en-US" dirty="0"/>
          </a:p>
          <a:p>
            <a:r>
              <a:rPr lang="en-US" b="1" dirty="0"/>
              <a:t>School-Based Budget Amount</a:t>
            </a:r>
            <a:endParaRPr lang="en-US" dirty="0"/>
          </a:p>
          <a:p>
            <a:r>
              <a:rPr lang="en-US" b="1" dirty="0"/>
              <a:t>Senior S.A.F.E. Budget Amount</a:t>
            </a:r>
            <a:endParaRPr lang="en-US" dirty="0"/>
          </a:p>
          <a:p>
            <a:r>
              <a:rPr lang="en-US" dirty="0"/>
              <a:t>Salary</a:t>
            </a:r>
          </a:p>
          <a:p>
            <a:r>
              <a:rPr lang="en-US" dirty="0"/>
              <a:t>To defray personnel costs incurred as a result of a commitment to S.A.F.E., such as replacement costs of firefighters dedicated to the S.A.F.E. program initiatives.  Compensation paid to employees engaged in activities affiliated with this grant and may include regular salary, replacement salary, overtime, overtime replacement and other salary benefits.</a:t>
            </a:r>
          </a:p>
          <a:p>
            <a:r>
              <a:rPr lang="en-US" dirty="0"/>
              <a:t> </a:t>
            </a:r>
          </a:p>
          <a:p>
            <a:r>
              <a:rPr lang="en-US" dirty="0"/>
              <a:t> </a:t>
            </a:r>
          </a:p>
          <a:p>
            <a:r>
              <a:rPr lang="en-US" dirty="0"/>
              <a:t>Training</a:t>
            </a:r>
          </a:p>
          <a:p>
            <a:r>
              <a:rPr lang="en-US" dirty="0"/>
              <a:t> </a:t>
            </a:r>
          </a:p>
          <a:p>
            <a:r>
              <a:rPr lang="en-US" dirty="0"/>
              <a:t>To provide training of personnel in any nationally recognized fire safety curriculum. Training courses and seminars sponsored by the Department of Fire Services are available. Typical expenses in this category include tuition, S.A.F.E. related in-state travel or lodging, and meal expenses. This does include training conducted by the fire department which should be listed under personnel costs. </a:t>
            </a:r>
          </a:p>
          <a:p>
            <a:r>
              <a:rPr lang="en-US" dirty="0"/>
              <a:t> </a:t>
            </a:r>
          </a:p>
          <a:p>
            <a:r>
              <a:rPr lang="en-US" dirty="0"/>
              <a:t> </a:t>
            </a:r>
          </a:p>
          <a:p>
            <a:r>
              <a:rPr lang="en-US" dirty="0"/>
              <a:t> </a:t>
            </a:r>
          </a:p>
          <a:p>
            <a:r>
              <a:rPr lang="en-US" dirty="0"/>
              <a:t>Equipment</a:t>
            </a:r>
          </a:p>
          <a:p>
            <a:r>
              <a:rPr lang="en-US" dirty="0"/>
              <a:t>Costs associated with the outright purchase and associated installation of equipment affiliated with this grant.  To purchase or lease equipment to support and enhance S.A.F.E. efforts such as televisions, DVD players, and camcorders.  For the Senior SAFE Program, funds may be used to purchase smoke alarms, carbon monoxide alarms, replacement batteries, tools such as drills and step ladders for installation, high-end heat limiting devices for stoves, in-hood stove top fire extinguishers, house numbers, nightlights, and other similar fall prevention devices.</a:t>
            </a:r>
          </a:p>
          <a:p>
            <a:r>
              <a:rPr lang="en-US" dirty="0"/>
              <a:t> </a:t>
            </a:r>
          </a:p>
          <a:p>
            <a:r>
              <a:rPr lang="en-US" dirty="0"/>
              <a:t> </a:t>
            </a:r>
          </a:p>
          <a:p>
            <a:r>
              <a:rPr lang="en-US" dirty="0"/>
              <a:t> </a:t>
            </a:r>
          </a:p>
          <a:p>
            <a:r>
              <a:rPr lang="en-US" dirty="0"/>
              <a:t>Materials &amp; Supplies</a:t>
            </a:r>
          </a:p>
          <a:p>
            <a:r>
              <a:rPr lang="en-US" dirty="0"/>
              <a:t>Costs associated with any materials or supplies affiliated with this S.A.F.E. grant such as: program curriculum, workbooks, DVDs/videos/handouts, classroom supplies, T-shirts, bumper stickers, and other educational or promotional materials.</a:t>
            </a:r>
          </a:p>
          <a:p>
            <a:r>
              <a:rPr lang="en-US" dirty="0"/>
              <a:t> </a:t>
            </a:r>
          </a:p>
          <a:p>
            <a:r>
              <a:rPr lang="en-US" dirty="0"/>
              <a:t> </a:t>
            </a:r>
          </a:p>
          <a:p>
            <a:r>
              <a:rPr lang="en-US" dirty="0"/>
              <a:t> </a:t>
            </a:r>
          </a:p>
          <a:p>
            <a:r>
              <a:rPr lang="en-US" dirty="0"/>
              <a:t>Other</a:t>
            </a:r>
          </a:p>
          <a:p>
            <a:r>
              <a:rPr lang="en-US" dirty="0"/>
              <a:t>To purchase miscellaneous and/or incidental items related to the successful implementation of the S.A.F.E. program.</a:t>
            </a:r>
          </a:p>
          <a:p>
            <a:r>
              <a:rPr lang="en-US" b="1" dirty="0"/>
              <a:t> </a:t>
            </a:r>
            <a:endParaRPr lang="en-US" dirty="0"/>
          </a:p>
          <a:p>
            <a:r>
              <a:rPr lang="en-US" b="1" dirty="0"/>
              <a:t> </a:t>
            </a:r>
            <a:endParaRPr lang="en-US" dirty="0"/>
          </a:p>
          <a:p>
            <a:r>
              <a:rPr lang="en-US" dirty="0"/>
              <a:t>Grand Total</a:t>
            </a:r>
          </a:p>
          <a:p>
            <a:r>
              <a:rPr lang="en-US" dirty="0"/>
              <a:t>The Grand Total should be the total amount you are eligible to apply for in your tier. See page 2 of the instructions.</a:t>
            </a:r>
          </a:p>
          <a:p>
            <a:r>
              <a:rPr lang="en-US" dirty="0"/>
              <a:t> </a:t>
            </a:r>
          </a:p>
          <a:p>
            <a:r>
              <a:rPr lang="en-US" b="1" dirty="0"/>
              <a:t> </a:t>
            </a:r>
            <a:endParaRPr lang="en-US" dirty="0"/>
          </a:p>
          <a:p>
            <a:r>
              <a:rPr lang="en-US" b="1" dirty="0"/>
              <a:t> </a:t>
            </a:r>
            <a:endParaRPr lang="en-US" dirty="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a:xfrm>
            <a:off x="1371600" y="381000"/>
            <a:ext cx="7658100" cy="1066800"/>
          </a:xfrm>
        </p:spPr>
        <p:txBody>
          <a:bodyPr/>
          <a:lstStyle/>
          <a:p>
            <a:pPr eaLnBrk="1" hangingPunct="1"/>
            <a:r>
              <a:rPr lang="en-US" dirty="0"/>
              <a:t>Grant Writing</a:t>
            </a:r>
            <a:br>
              <a:rPr lang="en-US" dirty="0"/>
            </a:br>
            <a:endParaRPr lang="en-US" dirty="0"/>
          </a:p>
        </p:txBody>
      </p:sp>
      <p:sp>
        <p:nvSpPr>
          <p:cNvPr id="5123" name="Rectangle 1027"/>
          <p:cNvSpPr>
            <a:spLocks noGrp="1" noChangeArrowheads="1"/>
          </p:cNvSpPr>
          <p:nvPr>
            <p:ph type="body" idx="1"/>
          </p:nvPr>
        </p:nvSpPr>
        <p:spPr>
          <a:xfrm>
            <a:off x="1295400" y="1143000"/>
            <a:ext cx="7696200" cy="4648200"/>
          </a:xfrm>
        </p:spPr>
        <p:txBody>
          <a:bodyPr>
            <a:normAutofit/>
          </a:bodyPr>
          <a:lstStyle/>
          <a:p>
            <a:pPr eaLnBrk="1" hangingPunct="1"/>
            <a:r>
              <a:rPr lang="en-US" sz="2400" dirty="0"/>
              <a:t>Read application and follow instructions</a:t>
            </a:r>
          </a:p>
          <a:p>
            <a:pPr lvl="1" eaLnBrk="1" hangingPunct="1"/>
            <a:r>
              <a:rPr lang="en-US" sz="2400" dirty="0"/>
              <a:t>Due date –November </a:t>
            </a:r>
            <a:r>
              <a:rPr lang="en-US" sz="2400" i="1" dirty="0"/>
              <a:t>19</a:t>
            </a:r>
            <a:r>
              <a:rPr lang="en-US" sz="2400" i="1" baseline="30000" dirty="0"/>
              <a:t>th</a:t>
            </a:r>
            <a:r>
              <a:rPr lang="en-US" sz="2400" dirty="0"/>
              <a:t> </a:t>
            </a:r>
          </a:p>
          <a:p>
            <a:pPr lvl="1" eaLnBrk="1" hangingPunct="1"/>
            <a:r>
              <a:rPr lang="en-US" sz="2400" dirty="0"/>
              <a:t># of copies needed - </a:t>
            </a:r>
            <a:r>
              <a:rPr lang="en-US" sz="2400" i="1" dirty="0"/>
              <a:t>1</a:t>
            </a:r>
          </a:p>
          <a:p>
            <a:pPr lvl="1" eaLnBrk="1" hangingPunct="1"/>
            <a:r>
              <a:rPr lang="en-US" sz="2400" dirty="0"/>
              <a:t>Where to send – </a:t>
            </a:r>
            <a:r>
              <a:rPr lang="en-US" sz="2400" i="1" dirty="0"/>
              <a:t>DFS, 1 State Road, Stow, MA 01775</a:t>
            </a:r>
            <a:endParaRPr lang="en-US" sz="2400" dirty="0"/>
          </a:p>
          <a:p>
            <a:pPr eaLnBrk="1" hangingPunct="1"/>
            <a:r>
              <a:rPr lang="en-US" sz="2400" dirty="0"/>
              <a:t>Assign tasks and get support</a:t>
            </a:r>
          </a:p>
          <a:p>
            <a:pPr lvl="1" eaLnBrk="1" hangingPunct="1"/>
            <a:r>
              <a:rPr lang="en-US" sz="2400" dirty="0"/>
              <a:t>Who will write application? Prepare budget?  Get letter(s) of support?</a:t>
            </a:r>
          </a:p>
          <a:p>
            <a:pPr lvl="1" eaLnBrk="1" hangingPunct="1"/>
            <a:r>
              <a:rPr lang="en-US" sz="2400" dirty="0"/>
              <a:t>Who will review?</a:t>
            </a:r>
          </a:p>
          <a:p>
            <a:pPr lvl="1" eaLnBrk="1" hangingPunct="1"/>
            <a:r>
              <a:rPr lang="en-US" sz="2400" dirty="0"/>
              <a:t>Who will submit required reports once funding is received?</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600200" y="609600"/>
            <a:ext cx="6934200" cy="5334000"/>
          </a:xfrm>
        </p:spPr>
        <p:txBody>
          <a:bodyPr/>
          <a:lstStyle/>
          <a:p>
            <a:pPr eaLnBrk="1" hangingPunct="1"/>
            <a:r>
              <a:rPr lang="en-US" dirty="0"/>
              <a:t>Questions?</a:t>
            </a:r>
            <a:br>
              <a:rPr lang="en-US" dirty="0"/>
            </a:br>
            <a:br>
              <a:rPr lang="en-US" dirty="0"/>
            </a:br>
            <a:r>
              <a:rPr lang="en-US" dirty="0"/>
              <a:t>Email or Call Us Anytime</a:t>
            </a:r>
            <a:br>
              <a:rPr lang="en-US" dirty="0"/>
            </a:br>
            <a:r>
              <a:rPr lang="en-US" dirty="0">
                <a:hlinkClick r:id="rId2"/>
              </a:rPr>
              <a:t>David.DeMarco@state.ma.us</a:t>
            </a:r>
            <a:br>
              <a:rPr lang="en-US" dirty="0"/>
            </a:br>
            <a:r>
              <a:rPr lang="en-US" dirty="0">
                <a:hlinkClick r:id="rId3"/>
              </a:rPr>
              <a:t>Brian.Joyce@state.ma.us</a:t>
            </a:r>
            <a:br>
              <a:rPr lang="en-US" dirty="0"/>
            </a:br>
            <a:r>
              <a:rPr lang="en-US" dirty="0"/>
              <a:t>978-567-3388</a:t>
            </a:r>
            <a:br>
              <a:rPr lang="en-US" dirty="0"/>
            </a:br>
            <a:br>
              <a:rPr lang="en-US" dirty="0"/>
            </a:b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t>Program vs. Planning Grant</a:t>
            </a:r>
          </a:p>
        </p:txBody>
      </p:sp>
      <p:sp>
        <p:nvSpPr>
          <p:cNvPr id="6147" name="Rectangle 3"/>
          <p:cNvSpPr>
            <a:spLocks noGrp="1" noChangeArrowheads="1"/>
          </p:cNvSpPr>
          <p:nvPr>
            <p:ph type="body" idx="1"/>
          </p:nvPr>
        </p:nvSpPr>
        <p:spPr/>
        <p:txBody>
          <a:bodyPr/>
          <a:lstStyle/>
          <a:p>
            <a:pPr eaLnBrk="1" hangingPunct="1">
              <a:lnSpc>
                <a:spcPct val="90000"/>
              </a:lnSpc>
            </a:pPr>
            <a:r>
              <a:rPr lang="en-US" sz="2800" dirty="0">
                <a:latin typeface="TimesNewRomanPSMT" charset="0"/>
              </a:rPr>
              <a:t>If a fire department/district had an active Student Awareness of Fire Education Program in any of the Fiscal Years 2009-2013, they may apply for a Program Grant. </a:t>
            </a:r>
          </a:p>
          <a:p>
            <a:pPr eaLnBrk="1" hangingPunct="1">
              <a:lnSpc>
                <a:spcPct val="90000"/>
              </a:lnSpc>
            </a:pPr>
            <a:r>
              <a:rPr lang="en-US" sz="2800" dirty="0">
                <a:latin typeface="TimesNewRomanPSMT" charset="0"/>
              </a:rPr>
              <a:t>Active is defined as having received a S.A.F.E. Grant in at least one of those years. </a:t>
            </a:r>
          </a:p>
          <a:p>
            <a:pPr eaLnBrk="1" hangingPunct="1">
              <a:lnSpc>
                <a:spcPct val="90000"/>
              </a:lnSpc>
            </a:pPr>
            <a:r>
              <a:rPr lang="en-US" sz="2800" dirty="0">
                <a:latin typeface="TimesNewRomanPSMT" charset="0"/>
              </a:rPr>
              <a:t>Otherwise the fire department is eligible to apply for a Planning Grant only.</a:t>
            </a:r>
          </a:p>
          <a:p>
            <a:pPr eaLnBrk="1" hangingPunct="1">
              <a:lnSpc>
                <a:spcPct val="90000"/>
              </a:lnSpc>
            </a:pPr>
            <a:r>
              <a:rPr lang="en-US" sz="2800" dirty="0">
                <a:latin typeface="TimesNewRomanPSMT" charset="0"/>
              </a:rPr>
              <a:t>Any application scoring less than 25 points will only be considered for a planning grant.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t>Why Does Proper Grant Writing Matter?</a:t>
            </a:r>
          </a:p>
        </p:txBody>
      </p:sp>
      <p:sp>
        <p:nvSpPr>
          <p:cNvPr id="7171" name="Rectangle 3"/>
          <p:cNvSpPr>
            <a:spLocks noGrp="1" noChangeArrowheads="1"/>
          </p:cNvSpPr>
          <p:nvPr>
            <p:ph type="body" idx="1"/>
          </p:nvPr>
        </p:nvSpPr>
        <p:spPr/>
        <p:txBody>
          <a:bodyPr/>
          <a:lstStyle/>
          <a:p>
            <a:pPr eaLnBrk="1" hangingPunct="1"/>
            <a:r>
              <a:rPr lang="en-US"/>
              <a:t>Proper grant writing improves success in receiving grants.</a:t>
            </a:r>
          </a:p>
          <a:p>
            <a:pPr eaLnBrk="1" hangingPunct="1"/>
            <a:r>
              <a:rPr lang="en-US"/>
              <a:t>Proper grant writing improves your program!</a:t>
            </a:r>
          </a:p>
          <a:p>
            <a:pPr eaLnBrk="1" hangingPunct="1"/>
            <a:endParaRPr lang="en-US"/>
          </a:p>
          <a:p>
            <a:pPr eaLnBrk="1" hangingPunct="1">
              <a:buFont typeface="Symbol" pitchFamily="18" charset="2"/>
              <a:buNone/>
            </a:pPr>
            <a:endParaRPr lang="en-US"/>
          </a:p>
          <a:p>
            <a:pPr eaLnBrk="1" hangingPunct="1">
              <a:buFont typeface="Symbol" pitchFamily="18" charset="2"/>
              <a:buNone/>
            </a:pP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t>Application Process</a:t>
            </a:r>
          </a:p>
        </p:txBody>
      </p:sp>
      <p:sp>
        <p:nvSpPr>
          <p:cNvPr id="10243" name="Rectangle 3"/>
          <p:cNvSpPr>
            <a:spLocks noGrp="1" noChangeArrowheads="1"/>
          </p:cNvSpPr>
          <p:nvPr>
            <p:ph type="body" sz="half" idx="1"/>
          </p:nvPr>
        </p:nvSpPr>
        <p:spPr/>
        <p:txBody>
          <a:bodyPr/>
          <a:lstStyle/>
          <a:p>
            <a:pPr eaLnBrk="1" hangingPunct="1"/>
            <a:r>
              <a:rPr lang="en-US" sz="2800"/>
              <a:t>Neatness, try to type the report.</a:t>
            </a:r>
          </a:p>
          <a:p>
            <a:pPr eaLnBrk="1" hangingPunct="1"/>
            <a:r>
              <a:rPr lang="en-US" sz="2800"/>
              <a:t>If the report is handwritten it should be neat.</a:t>
            </a:r>
          </a:p>
          <a:p>
            <a:pPr eaLnBrk="1" hangingPunct="1">
              <a:buFont typeface="Symbol" pitchFamily="18" charset="2"/>
              <a:buNone/>
            </a:pPr>
            <a:endParaRPr lang="en-US" sz="2800"/>
          </a:p>
          <a:p>
            <a:pPr eaLnBrk="1" hangingPunct="1">
              <a:buFont typeface="Symbol" pitchFamily="18" charset="2"/>
              <a:buNone/>
            </a:pPr>
            <a:endParaRPr lang="en-US" sz="2800"/>
          </a:p>
        </p:txBody>
      </p:sp>
      <p:pic>
        <p:nvPicPr>
          <p:cNvPr id="10244" name="Picture 8" descr="http://www.learningabledkids.com/Images/itsybitsyspiderwriting.jpg"/>
          <p:cNvPicPr>
            <a:picLocks noGrp="1" noChangeAspect="1" noChangeArrowheads="1"/>
          </p:cNvPicPr>
          <p:nvPr>
            <p:ph type="clipArt" sz="half" idx="2"/>
          </p:nvPr>
        </p:nvPicPr>
        <p:blipFill>
          <a:blip r:embed="rId3" cstate="print"/>
          <a:srcRect/>
          <a:stretch>
            <a:fillRect/>
          </a:stretch>
        </p:blipFill>
        <p:spPr>
          <a:xfrm>
            <a:off x="5016500" y="1752600"/>
            <a:ext cx="3122613" cy="4343400"/>
          </a:xfr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t>Application Process</a:t>
            </a:r>
          </a:p>
        </p:txBody>
      </p:sp>
      <p:sp>
        <p:nvSpPr>
          <p:cNvPr id="11267" name="Rectangle 3"/>
          <p:cNvSpPr>
            <a:spLocks noGrp="1" noChangeArrowheads="1"/>
          </p:cNvSpPr>
          <p:nvPr>
            <p:ph type="body" idx="1"/>
          </p:nvPr>
        </p:nvSpPr>
        <p:spPr/>
        <p:txBody>
          <a:bodyPr/>
          <a:lstStyle/>
          <a:p>
            <a:pPr eaLnBrk="1" hangingPunct="1"/>
            <a:r>
              <a:rPr lang="en-US"/>
              <a:t>Have your thoughts and narratives organized.</a:t>
            </a:r>
          </a:p>
          <a:p>
            <a:pPr eaLnBrk="1" hangingPunct="1"/>
            <a:r>
              <a:rPr lang="en-US"/>
              <a:t>Clearly list the goals, accomplishments, and scope of your program.</a:t>
            </a:r>
          </a:p>
          <a:p>
            <a:pPr eaLnBrk="1" hangingPunct="1"/>
            <a:r>
              <a:rPr lang="en-US"/>
              <a:t>Try not to jump around in your thoughts.</a:t>
            </a:r>
          </a:p>
          <a:p>
            <a:pPr eaLnBrk="1" hangingPunct="1"/>
            <a:r>
              <a:rPr lang="en-US"/>
              <a:t>Avoid using slang, trade terms, or abbreviations, remember others are reading your narrative.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t>Application Process</a:t>
            </a:r>
          </a:p>
        </p:txBody>
      </p:sp>
      <p:sp>
        <p:nvSpPr>
          <p:cNvPr id="12291" name="Rectangle 3"/>
          <p:cNvSpPr>
            <a:spLocks noGrp="1" noChangeArrowheads="1"/>
          </p:cNvSpPr>
          <p:nvPr>
            <p:ph type="body" idx="1"/>
          </p:nvPr>
        </p:nvSpPr>
        <p:spPr/>
        <p:txBody>
          <a:bodyPr/>
          <a:lstStyle/>
          <a:p>
            <a:pPr eaLnBrk="1" hangingPunct="1"/>
            <a:r>
              <a:rPr lang="en-US"/>
              <a:t>Be sure you address the questions that are asked.</a:t>
            </a:r>
          </a:p>
          <a:p>
            <a:pPr eaLnBrk="1" hangingPunct="1"/>
            <a:r>
              <a:rPr lang="en-US"/>
              <a:t>Review the questions; be sure each point of the question is answered.</a:t>
            </a:r>
          </a:p>
          <a:p>
            <a:pPr eaLnBrk="1" hangingPunct="1"/>
            <a:r>
              <a:rPr lang="en-US"/>
              <a:t>Many questions have multiple parts to them.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t>Application Process</a:t>
            </a:r>
          </a:p>
        </p:txBody>
      </p:sp>
      <p:sp>
        <p:nvSpPr>
          <p:cNvPr id="13315" name="Rectangle 3"/>
          <p:cNvSpPr>
            <a:spLocks noGrp="1" noChangeArrowheads="1"/>
          </p:cNvSpPr>
          <p:nvPr>
            <p:ph type="body" idx="1"/>
          </p:nvPr>
        </p:nvSpPr>
        <p:spPr/>
        <p:txBody>
          <a:bodyPr/>
          <a:lstStyle/>
          <a:p>
            <a:pPr eaLnBrk="1" hangingPunct="1"/>
            <a:r>
              <a:rPr lang="en-US"/>
              <a:t>Paint a picture of your program, sell the program to the reader.</a:t>
            </a:r>
          </a:p>
          <a:p>
            <a:pPr eaLnBrk="1" hangingPunct="1"/>
            <a:r>
              <a:rPr lang="en-US"/>
              <a:t>You may have the best program, but if you cant express that to others it doesn’t exist.</a:t>
            </a:r>
          </a:p>
          <a:p>
            <a:pPr eaLnBrk="1" hangingPunct="1"/>
            <a:endParaRPr lang="en-US"/>
          </a:p>
        </p:txBody>
      </p:sp>
    </p:spTree>
  </p:cSld>
  <p:clrMapOvr>
    <a:masterClrMapping/>
  </p:clrMapOvr>
</p:sld>
</file>

<file path=ppt/theme/theme1.xml><?xml version="1.0" encoding="utf-8"?>
<a:theme xmlns:a="http://schemas.openxmlformats.org/drawingml/2006/main" name="Fire Safety P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Fire Safety PP</Template>
  <TotalTime>90</TotalTime>
  <Words>2019</Words>
  <Application>Microsoft Office PowerPoint</Application>
  <PresentationFormat>On-screen Show (4:3)</PresentationFormat>
  <Paragraphs>188</Paragraphs>
  <Slides>30</Slides>
  <Notes>7</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30</vt:i4>
      </vt:variant>
    </vt:vector>
  </HeadingPairs>
  <TitlesOfParts>
    <vt:vector size="37" baseType="lpstr">
      <vt:lpstr>Arial</vt:lpstr>
      <vt:lpstr>Calibri</vt:lpstr>
      <vt:lpstr>Symbol</vt:lpstr>
      <vt:lpstr>TimesNewRomanPSMT</vt:lpstr>
      <vt:lpstr>Fire Safety PP</vt:lpstr>
      <vt:lpstr>Office Theme</vt:lpstr>
      <vt:lpstr>Photo Editor Photo</vt:lpstr>
      <vt:lpstr>PowerPoint Presentation</vt:lpstr>
      <vt:lpstr>SAFE Grant Process  Making Paperwork Painless</vt:lpstr>
      <vt:lpstr>Grant Writing </vt:lpstr>
      <vt:lpstr>Program vs. Planning Grant</vt:lpstr>
      <vt:lpstr>Why Does Proper Grant Writing Matter?</vt:lpstr>
      <vt:lpstr>Application Process</vt:lpstr>
      <vt:lpstr>Application Process</vt:lpstr>
      <vt:lpstr>Application Process</vt:lpstr>
      <vt:lpstr>Application Process</vt:lpstr>
      <vt:lpstr>Application Process</vt:lpstr>
      <vt:lpstr>Application Process</vt:lpstr>
      <vt:lpstr>Application Process</vt:lpstr>
      <vt:lpstr>Application Process</vt:lpstr>
      <vt:lpstr>Review Process</vt:lpstr>
      <vt:lpstr>Review Process</vt:lpstr>
      <vt:lpstr>Review Process</vt:lpstr>
      <vt:lpstr>Review Process</vt:lpstr>
      <vt:lpstr>Recommendations Sent</vt:lpstr>
      <vt:lpstr>Grant Award Letters Sent</vt:lpstr>
      <vt:lpstr>Grant Payment Processed by Fiscal</vt:lpstr>
      <vt:lpstr>Grant Funding Is Transferred to Communities.</vt:lpstr>
      <vt:lpstr>End of Year Reports</vt:lpstr>
      <vt:lpstr>End of Year Reporting</vt:lpstr>
      <vt:lpstr>End of Year Reporting</vt:lpstr>
      <vt:lpstr>Evaluation, Evaluation, Evaluation……</vt:lpstr>
      <vt:lpstr>Evaluation</vt:lpstr>
      <vt:lpstr>Evaluation – Senior SAFE</vt:lpstr>
      <vt:lpstr>Year-End Budget Worksheet</vt:lpstr>
      <vt:lpstr>PowerPoint Presentation</vt:lpstr>
      <vt:lpstr>Questions?  Email or Call Us Anytime David.DeMarco@state.ma.us Brian.Joyce@state.ma.us 978-567-3388  </vt:lpstr>
    </vt:vector>
  </TitlesOfParts>
  <Company>Commonwealth of Massachusetts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couellette</dc:creator>
  <cp:lastModifiedBy>Brennan, Matthew (DFS)</cp:lastModifiedBy>
  <cp:revision>15</cp:revision>
  <dcterms:created xsi:type="dcterms:W3CDTF">2013-08-27T19:39:23Z</dcterms:created>
  <dcterms:modified xsi:type="dcterms:W3CDTF">2021-10-18T15:59:19Z</dcterms:modified>
</cp:coreProperties>
</file>