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48" r:id="rId2"/>
  </p:sldMasterIdLst>
  <p:notesMasterIdLst>
    <p:notesMasterId r:id="rId37"/>
  </p:notesMasterIdLst>
  <p:sldIdLst>
    <p:sldId id="364" r:id="rId3"/>
    <p:sldId id="365" r:id="rId4"/>
    <p:sldId id="361" r:id="rId5"/>
    <p:sldId id="362" r:id="rId6"/>
    <p:sldId id="357" r:id="rId7"/>
    <p:sldId id="371" r:id="rId8"/>
    <p:sldId id="359" r:id="rId9"/>
    <p:sldId id="360" r:id="rId10"/>
    <p:sldId id="367" r:id="rId11"/>
    <p:sldId id="377" r:id="rId12"/>
    <p:sldId id="378" r:id="rId13"/>
    <p:sldId id="379" r:id="rId14"/>
    <p:sldId id="381" r:id="rId15"/>
    <p:sldId id="380" r:id="rId16"/>
    <p:sldId id="382" r:id="rId17"/>
    <p:sldId id="383" r:id="rId18"/>
    <p:sldId id="384" r:id="rId19"/>
    <p:sldId id="385" r:id="rId20"/>
    <p:sldId id="386" r:id="rId21"/>
    <p:sldId id="387" r:id="rId22"/>
    <p:sldId id="388" r:id="rId23"/>
    <p:sldId id="389" r:id="rId24"/>
    <p:sldId id="368" r:id="rId25"/>
    <p:sldId id="369" r:id="rId26"/>
    <p:sldId id="372" r:id="rId27"/>
    <p:sldId id="350" r:id="rId28"/>
    <p:sldId id="351" r:id="rId29"/>
    <p:sldId id="373" r:id="rId30"/>
    <p:sldId id="326" r:id="rId31"/>
    <p:sldId id="327" r:id="rId32"/>
    <p:sldId id="330" r:id="rId33"/>
    <p:sldId id="390" r:id="rId34"/>
    <p:sldId id="376" r:id="rId35"/>
    <p:sldId id="3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arco, David (DFS)" initials="D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77100" autoAdjust="0"/>
  </p:normalViewPr>
  <p:slideViewPr>
    <p:cSldViewPr>
      <p:cViewPr varScale="1">
        <p:scale>
          <a:sx n="88" d="100"/>
          <a:sy n="88" d="100"/>
        </p:scale>
        <p:origin x="22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7414A7-63C1-4FA6-BDE9-183D01BE0FFB}" type="datetimeFigureOut">
              <a:rPr lang="en-US" smtClean="0"/>
              <a:t>9/12/2022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C2AA3-199E-4D18-AA3B-0C1870F7A9E7}" type="slidenum">
              <a:rPr lang="en-US" smtClean="0"/>
              <a:t>‹#›</a:t>
            </a:fld>
            <a:endParaRPr lang="en-US"/>
          </a:p>
        </p:txBody>
      </p:sp>
    </p:spTree>
    <p:extLst>
      <p:ext uri="{BB962C8B-B14F-4D97-AF65-F5344CB8AC3E}">
        <p14:creationId xmlns:p14="http://schemas.microsoft.com/office/powerpoint/2010/main" val="208185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oe.mass.ed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SAFE Grant Application - </a:t>
            </a:r>
            <a:r>
              <a:rPr lang="en-US" sz="1200" kern="1200" dirty="0">
                <a:solidFill>
                  <a:schemeClr val="tx1"/>
                </a:solidFill>
                <a:effectLst/>
                <a:latin typeface="+mn-lt"/>
                <a:ea typeface="+mn-ea"/>
                <a:cs typeface="+mn-cs"/>
              </a:rPr>
              <a:t>applications must be received </a:t>
            </a:r>
            <a:r>
              <a:rPr lang="en-US" sz="1200" b="1" kern="1200" dirty="0">
                <a:solidFill>
                  <a:schemeClr val="tx1"/>
                </a:solidFill>
                <a:effectLst/>
                <a:latin typeface="+mn-lt"/>
                <a:ea typeface="+mn-ea"/>
                <a:cs typeface="+mn-cs"/>
              </a:rPr>
              <a:t>no later than 5:00 PM on </a:t>
            </a:r>
            <a:r>
              <a:rPr lang="en-US" sz="1200" b="1" kern="1200" dirty="0">
                <a:solidFill>
                  <a:srgbClr val="FF0000"/>
                </a:solidFill>
                <a:effectLst/>
                <a:latin typeface="+mn-lt"/>
                <a:ea typeface="+mn-ea"/>
                <a:cs typeface="+mn-cs"/>
              </a:rPr>
              <a:t>Friday, September 30, 2023.</a:t>
            </a:r>
          </a:p>
          <a:p>
            <a:endParaRPr lang="en-US" sz="1200" b="1" kern="1200" dirty="0">
              <a:solidFill>
                <a:srgbClr val="FF00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t>1</a:t>
            </a:fld>
            <a:endParaRPr lang="en-US"/>
          </a:p>
        </p:txBody>
      </p:sp>
    </p:spTree>
    <p:extLst>
      <p:ext uri="{BB962C8B-B14F-4D97-AF65-F5344CB8AC3E}">
        <p14:creationId xmlns:p14="http://schemas.microsoft.com/office/powerpoint/2010/main" val="4247287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SCHOOL-BASED SAFE </a:t>
            </a:r>
            <a:r>
              <a:rPr lang="en-US" b="0" dirty="0"/>
              <a:t>- provide as much detail as possible in the item description column. Entries into the Equipment and the Materials &amp; Supplies categories are limited to the options in the drop down menus. The total cost will automatically calculate only after the item description, quantity, and unit cost categories are filled in completely. No quantity or unit cost is required for salary expenses. Use the information at the top of the chart to monitor your totals and to make sure that you are not applying for more funding than you are eligible for. If your application exceeds your eligible award amount, you will receive an error message. </a:t>
            </a:r>
            <a:r>
              <a:rPr lang="en-US" b="1" dirty="0"/>
              <a:t>Your application must be equal to or less than your award amount before it is submitted. The budget indicator lights to the L of the instructions will also indicate whether your budget is under underbudget, over budget, or right on budget. These indicators will turn green when the application amount is correct.                                                  </a:t>
            </a:r>
            <a:endParaRPr lang="en-US" b="0" dirty="0"/>
          </a:p>
        </p:txBody>
      </p:sp>
      <p:sp>
        <p:nvSpPr>
          <p:cNvPr id="4" name="Slide Number Placeholder 3"/>
          <p:cNvSpPr>
            <a:spLocks noGrp="1"/>
          </p:cNvSpPr>
          <p:nvPr>
            <p:ph type="sldNum" sz="quarter" idx="10"/>
          </p:nvPr>
        </p:nvSpPr>
        <p:spPr/>
        <p:txBody>
          <a:bodyPr/>
          <a:lstStyle/>
          <a:p>
            <a:fld id="{DEEC2AA3-199E-4D18-AA3B-0C1870F7A9E7}" type="slidenum">
              <a:rPr lang="en-US" smtClean="0"/>
              <a:t>10</a:t>
            </a:fld>
            <a:endParaRPr lang="en-US"/>
          </a:p>
        </p:txBody>
      </p:sp>
    </p:spTree>
    <p:extLst>
      <p:ext uri="{BB962C8B-B14F-4D97-AF65-F5344CB8AC3E}">
        <p14:creationId xmlns:p14="http://schemas.microsoft.com/office/powerpoint/2010/main" val="2894568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SENIOR SAFE</a:t>
            </a:r>
            <a:r>
              <a:rPr lang="en-US" b="0" u="none" dirty="0"/>
              <a:t> - provide</a:t>
            </a:r>
            <a:r>
              <a:rPr lang="en-US" b="0" dirty="0"/>
              <a:t> as much detail as possible in the item description column. Entries into the Equipment and the Materials &amp; Supplies categories are limited to the options in the drop down menus. The total cost will automatically calculate only after the item description, quantity, and unit cost categories are filled in completely. No quantity or unit cost is required for salary expenses. Use the information at the top of the chart to monitor your totals and to make sure that you are not applying for more funding than you are eligible for. If your application exceeds your eligible award amount, you will receive an error message. </a:t>
            </a:r>
            <a:r>
              <a:rPr lang="en-US" b="1" dirty="0"/>
              <a:t>Your application must be equal to or less than your award amount before it is submitted. The budget indicator lights to the L of the instructions will also indicate whether your budget is under underbudget, over budget, or right on budget. These indicators will turn green when the application amount is correct.                                                  </a:t>
            </a:r>
            <a:endParaRPr lang="en-US" b="0" dirty="0"/>
          </a:p>
        </p:txBody>
      </p:sp>
      <p:sp>
        <p:nvSpPr>
          <p:cNvPr id="4" name="Slide Number Placeholder 3"/>
          <p:cNvSpPr>
            <a:spLocks noGrp="1"/>
          </p:cNvSpPr>
          <p:nvPr>
            <p:ph type="sldNum" sz="quarter" idx="10"/>
          </p:nvPr>
        </p:nvSpPr>
        <p:spPr/>
        <p:txBody>
          <a:bodyPr/>
          <a:lstStyle/>
          <a:p>
            <a:fld id="{DEEC2AA3-199E-4D18-AA3B-0C1870F7A9E7}" type="slidenum">
              <a:rPr lang="en-US" smtClean="0"/>
              <a:t>11</a:t>
            </a:fld>
            <a:endParaRPr lang="en-US"/>
          </a:p>
        </p:txBody>
      </p:sp>
    </p:spTree>
    <p:extLst>
      <p:ext uri="{BB962C8B-B14F-4D97-AF65-F5344CB8AC3E}">
        <p14:creationId xmlns:p14="http://schemas.microsoft.com/office/powerpoint/2010/main" val="396043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SCHOOL-BASED SAFE </a:t>
            </a:r>
            <a:r>
              <a:rPr lang="en-US" b="0" u="none" dirty="0"/>
              <a:t>- provide</a:t>
            </a:r>
            <a:r>
              <a:rPr lang="en-US" b="0" dirty="0"/>
              <a:t> all requested Budget information in as much detail as possible.</a:t>
            </a:r>
            <a:r>
              <a:rPr kumimoji="0" lang="en-US" sz="1200" b="0" i="0" u="none" strike="noStrike" kern="1200" cap="none" spc="0" normalizeH="0" baseline="0" noProof="0" dirty="0">
                <a:ln>
                  <a:noFill/>
                </a:ln>
                <a:solidFill>
                  <a:prstClr val="black"/>
                </a:solidFill>
                <a:effectLst/>
                <a:uLnTx/>
                <a:uFillTx/>
                <a:latin typeface="Calibri"/>
                <a:ea typeface="+mn-ea"/>
                <a:cs typeface="+mn-cs"/>
              </a:rPr>
              <a:t> Review the evaluation criteria in the NOTICE OF FUNDING OPPURTUNITY before drafting this section and ensure that you provide the reviewer with enough information to rate your application. </a:t>
            </a:r>
            <a:endParaRPr lang="en-US" b="0" dirty="0"/>
          </a:p>
        </p:txBody>
      </p:sp>
      <p:sp>
        <p:nvSpPr>
          <p:cNvPr id="4" name="Slide Number Placeholder 3"/>
          <p:cNvSpPr>
            <a:spLocks noGrp="1"/>
          </p:cNvSpPr>
          <p:nvPr>
            <p:ph type="sldNum" sz="quarter" idx="10"/>
          </p:nvPr>
        </p:nvSpPr>
        <p:spPr/>
        <p:txBody>
          <a:bodyPr/>
          <a:lstStyle/>
          <a:p>
            <a:fld id="{DEEC2AA3-199E-4D18-AA3B-0C1870F7A9E7}" type="slidenum">
              <a:rPr lang="en-US" smtClean="0"/>
              <a:t>12</a:t>
            </a:fld>
            <a:endParaRPr lang="en-US"/>
          </a:p>
        </p:txBody>
      </p:sp>
    </p:spTree>
    <p:extLst>
      <p:ext uri="{BB962C8B-B14F-4D97-AF65-F5344CB8AC3E}">
        <p14:creationId xmlns:p14="http://schemas.microsoft.com/office/powerpoint/2010/main" val="3471418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SCHOOL-BASED SAFE </a:t>
            </a:r>
            <a:r>
              <a:rPr lang="en-US" b="0" u="none" dirty="0"/>
              <a:t>- provide</a:t>
            </a:r>
            <a:r>
              <a:rPr lang="en-US" b="0" dirty="0"/>
              <a:t> all requested Activity Description and Training information in as much detail as possible. Review the evaluation criteria in the NOTICE OF FUNDING OPPURTUNITY before drafting these sections and ensure that you provide the reviewer with enough information to rate your application. </a:t>
            </a:r>
          </a:p>
        </p:txBody>
      </p:sp>
      <p:sp>
        <p:nvSpPr>
          <p:cNvPr id="4" name="Slide Number Placeholder 3"/>
          <p:cNvSpPr>
            <a:spLocks noGrp="1"/>
          </p:cNvSpPr>
          <p:nvPr>
            <p:ph type="sldNum" sz="quarter" idx="10"/>
          </p:nvPr>
        </p:nvSpPr>
        <p:spPr/>
        <p:txBody>
          <a:bodyPr/>
          <a:lstStyle/>
          <a:p>
            <a:fld id="{DEEC2AA3-199E-4D18-AA3B-0C1870F7A9E7}" type="slidenum">
              <a:rPr lang="en-US" smtClean="0"/>
              <a:t>13</a:t>
            </a:fld>
            <a:endParaRPr lang="en-US"/>
          </a:p>
        </p:txBody>
      </p:sp>
    </p:spTree>
    <p:extLst>
      <p:ext uri="{BB962C8B-B14F-4D97-AF65-F5344CB8AC3E}">
        <p14:creationId xmlns:p14="http://schemas.microsoft.com/office/powerpoint/2010/main" val="394106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SCHOOL-BASED SAFE </a:t>
            </a:r>
            <a:r>
              <a:rPr lang="en-US" b="0" u="none" dirty="0"/>
              <a:t>- provide</a:t>
            </a:r>
            <a:r>
              <a:rPr lang="en-US" b="0" dirty="0"/>
              <a:t> all requested Instructional Methods and Curricula and Community Events information in as much detail as possible. Review the evaluation criteria in the NOTICE OF FUNDING OPPURTUNITY before drafting these sections and ensure that you provide the reviewer with enough information to rate your application. </a:t>
            </a:r>
          </a:p>
        </p:txBody>
      </p:sp>
      <p:sp>
        <p:nvSpPr>
          <p:cNvPr id="4" name="Slide Number Placeholder 3"/>
          <p:cNvSpPr>
            <a:spLocks noGrp="1"/>
          </p:cNvSpPr>
          <p:nvPr>
            <p:ph type="sldNum" sz="quarter" idx="10"/>
          </p:nvPr>
        </p:nvSpPr>
        <p:spPr/>
        <p:txBody>
          <a:bodyPr/>
          <a:lstStyle/>
          <a:p>
            <a:fld id="{DEEC2AA3-199E-4D18-AA3B-0C1870F7A9E7}" type="slidenum">
              <a:rPr lang="en-US" smtClean="0"/>
              <a:t>14</a:t>
            </a:fld>
            <a:endParaRPr lang="en-US"/>
          </a:p>
        </p:txBody>
      </p:sp>
    </p:spTree>
    <p:extLst>
      <p:ext uri="{BB962C8B-B14F-4D97-AF65-F5344CB8AC3E}">
        <p14:creationId xmlns:p14="http://schemas.microsoft.com/office/powerpoint/2010/main" val="3980463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SCHOOL-BASED SAFE </a:t>
            </a:r>
            <a:r>
              <a:rPr lang="en-US" b="0" u="none" dirty="0"/>
              <a:t>- provide</a:t>
            </a:r>
            <a:r>
              <a:rPr lang="en-US" b="0" dirty="0"/>
              <a:t> all requested Program Evaluation information in as much detail as possible. Review the evaluation criteria in the NOTICE OF FUNDING OPPURTUNITY before drafting this section and ensure that you provide the reviewer with enough information to rate your application.  </a:t>
            </a:r>
          </a:p>
        </p:txBody>
      </p:sp>
      <p:sp>
        <p:nvSpPr>
          <p:cNvPr id="4" name="Slide Number Placeholder 3"/>
          <p:cNvSpPr>
            <a:spLocks noGrp="1"/>
          </p:cNvSpPr>
          <p:nvPr>
            <p:ph type="sldNum" sz="quarter" idx="10"/>
          </p:nvPr>
        </p:nvSpPr>
        <p:spPr/>
        <p:txBody>
          <a:bodyPr/>
          <a:lstStyle/>
          <a:p>
            <a:fld id="{DEEC2AA3-199E-4D18-AA3B-0C1870F7A9E7}" type="slidenum">
              <a:rPr lang="en-US" smtClean="0"/>
              <a:t>15</a:t>
            </a:fld>
            <a:endParaRPr lang="en-US"/>
          </a:p>
        </p:txBody>
      </p:sp>
    </p:spTree>
    <p:extLst>
      <p:ext uri="{BB962C8B-B14F-4D97-AF65-F5344CB8AC3E}">
        <p14:creationId xmlns:p14="http://schemas.microsoft.com/office/powerpoint/2010/main" val="3173954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SENIOR SAFE</a:t>
            </a:r>
            <a:r>
              <a:rPr lang="en-US" b="1" u="none" dirty="0"/>
              <a:t> </a:t>
            </a:r>
            <a:r>
              <a:rPr lang="en-US" b="0" u="none" dirty="0"/>
              <a:t>- provide</a:t>
            </a:r>
            <a:r>
              <a:rPr lang="en-US" b="0" dirty="0"/>
              <a:t> all requested Budget Narrative information in as much detail as possible. Review the evaluation criteria in the NOTICE OF FUNDING OPPURTUNITY before drafting this section and ensure that you provide the reviewer with enough information to rate your application. </a:t>
            </a:r>
          </a:p>
        </p:txBody>
      </p:sp>
      <p:sp>
        <p:nvSpPr>
          <p:cNvPr id="4" name="Slide Number Placeholder 3"/>
          <p:cNvSpPr>
            <a:spLocks noGrp="1"/>
          </p:cNvSpPr>
          <p:nvPr>
            <p:ph type="sldNum" sz="quarter" idx="10"/>
          </p:nvPr>
        </p:nvSpPr>
        <p:spPr/>
        <p:txBody>
          <a:bodyPr/>
          <a:lstStyle/>
          <a:p>
            <a:fld id="{DEEC2AA3-199E-4D18-AA3B-0C1870F7A9E7}" type="slidenum">
              <a:rPr lang="en-US" smtClean="0"/>
              <a:t>16</a:t>
            </a:fld>
            <a:endParaRPr lang="en-US"/>
          </a:p>
        </p:txBody>
      </p:sp>
    </p:spTree>
    <p:extLst>
      <p:ext uri="{BB962C8B-B14F-4D97-AF65-F5344CB8AC3E}">
        <p14:creationId xmlns:p14="http://schemas.microsoft.com/office/powerpoint/2010/main" val="1136669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SENIOR SAFE</a:t>
            </a:r>
            <a:r>
              <a:rPr lang="en-US" b="1" u="none" dirty="0"/>
              <a:t> </a:t>
            </a:r>
            <a:r>
              <a:rPr lang="en-US" b="0" u="none" dirty="0"/>
              <a:t>- provide</a:t>
            </a:r>
            <a:r>
              <a:rPr lang="en-US" b="0" dirty="0"/>
              <a:t> all requested Program Activity and Training information in as much detail as possible. Review the evaluation criteria in the NOTICE OF FUNDING OPPURTUNITY before drafting these sections and ensure that you provide the reviewer with enough information to rate your application. </a:t>
            </a:r>
          </a:p>
        </p:txBody>
      </p:sp>
      <p:sp>
        <p:nvSpPr>
          <p:cNvPr id="4" name="Slide Number Placeholder 3"/>
          <p:cNvSpPr>
            <a:spLocks noGrp="1"/>
          </p:cNvSpPr>
          <p:nvPr>
            <p:ph type="sldNum" sz="quarter" idx="10"/>
          </p:nvPr>
        </p:nvSpPr>
        <p:spPr/>
        <p:txBody>
          <a:bodyPr/>
          <a:lstStyle/>
          <a:p>
            <a:fld id="{DEEC2AA3-199E-4D18-AA3B-0C1870F7A9E7}" type="slidenum">
              <a:rPr lang="en-US" smtClean="0"/>
              <a:t>17</a:t>
            </a:fld>
            <a:endParaRPr lang="en-US"/>
          </a:p>
        </p:txBody>
      </p:sp>
    </p:spTree>
    <p:extLst>
      <p:ext uri="{BB962C8B-B14F-4D97-AF65-F5344CB8AC3E}">
        <p14:creationId xmlns:p14="http://schemas.microsoft.com/office/powerpoint/2010/main" val="332181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SENIOR SAFE</a:t>
            </a:r>
            <a:r>
              <a:rPr lang="en-US" b="1" u="none" dirty="0"/>
              <a:t> </a:t>
            </a:r>
            <a:r>
              <a:rPr lang="en-US" b="0" u="none" dirty="0"/>
              <a:t>- provide</a:t>
            </a:r>
            <a:r>
              <a:rPr lang="en-US" b="0" dirty="0"/>
              <a:t> all requested Key Fire Safety Behaviors and Senior Agency Partnership(s) information in as much detail as possible. Review the evaluation criteria in the NOTICE OF FUNDING OPPURTUNITY before drafting these sections and ensure that you provide the reviewer with enough information to rate your application. </a:t>
            </a:r>
          </a:p>
        </p:txBody>
      </p:sp>
      <p:sp>
        <p:nvSpPr>
          <p:cNvPr id="4" name="Slide Number Placeholder 3"/>
          <p:cNvSpPr>
            <a:spLocks noGrp="1"/>
          </p:cNvSpPr>
          <p:nvPr>
            <p:ph type="sldNum" sz="quarter" idx="10"/>
          </p:nvPr>
        </p:nvSpPr>
        <p:spPr/>
        <p:txBody>
          <a:bodyPr/>
          <a:lstStyle/>
          <a:p>
            <a:fld id="{DEEC2AA3-199E-4D18-AA3B-0C1870F7A9E7}" type="slidenum">
              <a:rPr lang="en-US" smtClean="0"/>
              <a:t>18</a:t>
            </a:fld>
            <a:endParaRPr lang="en-US"/>
          </a:p>
        </p:txBody>
      </p:sp>
    </p:spTree>
    <p:extLst>
      <p:ext uri="{BB962C8B-B14F-4D97-AF65-F5344CB8AC3E}">
        <p14:creationId xmlns:p14="http://schemas.microsoft.com/office/powerpoint/2010/main" val="3499949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SENIOR SAFE</a:t>
            </a:r>
            <a:r>
              <a:rPr lang="en-US" b="1" u="none" dirty="0"/>
              <a:t> </a:t>
            </a:r>
            <a:r>
              <a:rPr lang="en-US" b="0" u="none" dirty="0"/>
              <a:t>- provide</a:t>
            </a:r>
            <a:r>
              <a:rPr lang="en-US" b="0" dirty="0"/>
              <a:t> all requested Program Evaluation information in as much detail as possible. Review the evaluation criteria in the NOTICE OF FUNDING OPPURTUNITY before drafting this section and ensure that you provide the reviewer with enough information to rate your application. </a:t>
            </a:r>
          </a:p>
        </p:txBody>
      </p:sp>
      <p:sp>
        <p:nvSpPr>
          <p:cNvPr id="4" name="Slide Number Placeholder 3"/>
          <p:cNvSpPr>
            <a:spLocks noGrp="1"/>
          </p:cNvSpPr>
          <p:nvPr>
            <p:ph type="sldNum" sz="quarter" idx="10"/>
          </p:nvPr>
        </p:nvSpPr>
        <p:spPr/>
        <p:txBody>
          <a:bodyPr/>
          <a:lstStyle/>
          <a:p>
            <a:fld id="{DEEC2AA3-199E-4D18-AA3B-0C1870F7A9E7}" type="slidenum">
              <a:rPr lang="en-US" smtClean="0"/>
              <a:t>19</a:t>
            </a:fld>
            <a:endParaRPr lang="en-US"/>
          </a:p>
        </p:txBody>
      </p:sp>
    </p:spTree>
    <p:extLst>
      <p:ext uri="{BB962C8B-B14F-4D97-AF65-F5344CB8AC3E}">
        <p14:creationId xmlns:p14="http://schemas.microsoft.com/office/powerpoint/2010/main" val="199907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t>
            </a:r>
            <a:r>
              <a:rPr lang="en-US" baseline="0" dirty="0"/>
              <a:t>necessary to be legible, orderly, and neat when filling out any/all applicable parts of the grant application.</a:t>
            </a:r>
            <a:r>
              <a:rPr lang="en-US" sz="1200" dirty="0"/>
              <a:t> Completed FY 2022 Year-End Report and all past FY Year-End Reports must also be complete/submitted. </a:t>
            </a:r>
          </a:p>
          <a:p>
            <a:r>
              <a:rPr lang="en-US" dirty="0"/>
              <a:t> </a:t>
            </a:r>
          </a:p>
        </p:txBody>
      </p:sp>
      <p:sp>
        <p:nvSpPr>
          <p:cNvPr id="4" name="Slide Number Placeholder 3"/>
          <p:cNvSpPr>
            <a:spLocks noGrp="1"/>
          </p:cNvSpPr>
          <p:nvPr>
            <p:ph type="sldNum" sz="quarter" idx="10"/>
          </p:nvPr>
        </p:nvSpPr>
        <p:spPr/>
        <p:txBody>
          <a:bodyPr/>
          <a:lstStyle/>
          <a:p>
            <a:fld id="{DEEC2AA3-199E-4D18-AA3B-0C1870F7A9E7}" type="slidenum">
              <a:rPr lang="en-US" smtClean="0"/>
              <a:t>2</a:t>
            </a:fld>
            <a:endParaRPr lang="en-US"/>
          </a:p>
        </p:txBody>
      </p:sp>
    </p:spTree>
    <p:extLst>
      <p:ext uri="{BB962C8B-B14F-4D97-AF65-F5344CB8AC3E}">
        <p14:creationId xmlns:p14="http://schemas.microsoft.com/office/powerpoint/2010/main" val="2677154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Signature by the Head of the Fire Department and School-based SAFE and Senior SAFE Mission statements. The boxes next to each statement must be checked off to acknowledge that the signer has read and understands the statement. Click on the links provided to review the mission statements before signing. </a:t>
            </a:r>
          </a:p>
        </p:txBody>
      </p:sp>
      <p:sp>
        <p:nvSpPr>
          <p:cNvPr id="4" name="Slide Number Placeholder 3"/>
          <p:cNvSpPr>
            <a:spLocks noGrp="1"/>
          </p:cNvSpPr>
          <p:nvPr>
            <p:ph type="sldNum" sz="quarter" idx="10"/>
          </p:nvPr>
        </p:nvSpPr>
        <p:spPr/>
        <p:txBody>
          <a:bodyPr/>
          <a:lstStyle/>
          <a:p>
            <a:fld id="{DEEC2AA3-199E-4D18-AA3B-0C1870F7A9E7}" type="slidenum">
              <a:rPr lang="en-US" smtClean="0"/>
              <a:t>20</a:t>
            </a:fld>
            <a:endParaRPr lang="en-US"/>
          </a:p>
        </p:txBody>
      </p:sp>
    </p:spTree>
    <p:extLst>
      <p:ext uri="{BB962C8B-B14F-4D97-AF65-F5344CB8AC3E}">
        <p14:creationId xmlns:p14="http://schemas.microsoft.com/office/powerpoint/2010/main" val="4274785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Signature by the School Official and Senior Agency Official. The boxes next to each statement must be checked off to acknowledge that the signer has read and understands the statement. Click on the links provided to review the mission statements before signing. </a:t>
            </a:r>
            <a:r>
              <a:rPr lang="en-US" baseline="0" dirty="0"/>
              <a:t>Get to know the School Official, staff at the COA, along with the Director of your communities Health Department they are your best allies. In order to advertise the program to Students and Seniors, y</a:t>
            </a:r>
            <a:r>
              <a:rPr lang="en-US" dirty="0"/>
              <a:t>our</a:t>
            </a:r>
            <a:r>
              <a:rPr lang="en-US" baseline="0" dirty="0"/>
              <a:t> partnering agencies may require a discussion of what it is that you are going to teach. They probably have a lot information to offer that you can add to your program.  </a:t>
            </a:r>
            <a:endParaRPr lang="en-US" dirty="0"/>
          </a:p>
          <a:p>
            <a:endParaRPr lang="en-US" b="0" dirty="0"/>
          </a:p>
        </p:txBody>
      </p:sp>
      <p:sp>
        <p:nvSpPr>
          <p:cNvPr id="4" name="Slide Number Placeholder 3"/>
          <p:cNvSpPr>
            <a:spLocks noGrp="1"/>
          </p:cNvSpPr>
          <p:nvPr>
            <p:ph type="sldNum" sz="quarter" idx="10"/>
          </p:nvPr>
        </p:nvSpPr>
        <p:spPr/>
        <p:txBody>
          <a:bodyPr/>
          <a:lstStyle/>
          <a:p>
            <a:fld id="{DEEC2AA3-199E-4D18-AA3B-0C1870F7A9E7}" type="slidenum">
              <a:rPr lang="en-US" smtClean="0"/>
              <a:t>21</a:t>
            </a:fld>
            <a:endParaRPr lang="en-US"/>
          </a:p>
        </p:txBody>
      </p:sp>
    </p:spTree>
    <p:extLst>
      <p:ext uri="{BB962C8B-B14F-4D97-AF65-F5344CB8AC3E}">
        <p14:creationId xmlns:p14="http://schemas.microsoft.com/office/powerpoint/2010/main" val="2056485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the General Information/MFIRS Compliance section, select “Yes” or “No” from the dropdown menu for MFIRS compliance for each department included on the application. Note that if the primary applicant is not compliant with the MFIRS reporting requirement, their Proposed Award Amount will be Ineligible. If a Supporting Applicant on a Joint/Regional Application is not MFIRS compliant, their SAFE and/or Senior SAFE allocations will be automatically removed from the Proposed Award Amount. </a:t>
            </a:r>
          </a:p>
          <a:p>
            <a:endParaRPr lang="en-US" b="0" dirty="0"/>
          </a:p>
          <a:p>
            <a:r>
              <a:rPr lang="en-US" b="0" dirty="0"/>
              <a:t>The Primary SAFE Educator section is filled out automatically based on the information input by the applicant on the ‘Community Information’ tab. If information is missing from this section or the training date of the individual provided is not within the grant requirements, it will show as 0 points awarded. </a:t>
            </a:r>
          </a:p>
          <a:p>
            <a:endParaRPr lang="en-US" b="0" dirty="0"/>
          </a:p>
          <a:p>
            <a:r>
              <a:rPr lang="en-US" b="0" dirty="0"/>
              <a:t>Fill out the SAFE Program Scoring and/or Senior SAFE Program Scoring by selecting the appropriate evaluation criteria from the drop down menus in the blank column in the center of the table. Once all relevant sections have been filled out, The Total Score category at the top of the page will auto populate. If the applicant meets the threshold for award, their proposed award amount(s) will be shown. If the application does not have sufficient points for award, the Proposed Award Amount will show as Ineligible.   </a:t>
            </a:r>
          </a:p>
        </p:txBody>
      </p:sp>
      <p:sp>
        <p:nvSpPr>
          <p:cNvPr id="4" name="Slide Number Placeholder 3"/>
          <p:cNvSpPr>
            <a:spLocks noGrp="1"/>
          </p:cNvSpPr>
          <p:nvPr>
            <p:ph type="sldNum" sz="quarter" idx="10"/>
          </p:nvPr>
        </p:nvSpPr>
        <p:spPr/>
        <p:txBody>
          <a:bodyPr/>
          <a:lstStyle/>
          <a:p>
            <a:fld id="{DEEC2AA3-199E-4D18-AA3B-0C1870F7A9E7}" type="slidenum">
              <a:rPr lang="en-US" smtClean="0"/>
              <a:t>22</a:t>
            </a:fld>
            <a:endParaRPr lang="en-US"/>
          </a:p>
        </p:txBody>
      </p:sp>
    </p:spTree>
    <p:extLst>
      <p:ext uri="{BB962C8B-B14F-4D97-AF65-F5344CB8AC3E}">
        <p14:creationId xmlns:p14="http://schemas.microsoft.com/office/powerpoint/2010/main" val="35863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latest version of the Curriculum Planning Guide Book</a:t>
            </a:r>
            <a:r>
              <a:rPr lang="en-US" baseline="0" dirty="0"/>
              <a:t> can be found on the DFS website under Resources for the Fire Service, then select Resources for Fire and Life Safety Educators, then SAFE teaching tools. </a:t>
            </a:r>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t>23</a:t>
            </a:fld>
            <a:endParaRPr lang="en-US"/>
          </a:p>
        </p:txBody>
      </p:sp>
    </p:spTree>
    <p:extLst>
      <p:ext uri="{BB962C8B-B14F-4D97-AF65-F5344CB8AC3E}">
        <p14:creationId xmlns:p14="http://schemas.microsoft.com/office/powerpoint/2010/main" val="3076919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methods with particular attention to the</a:t>
            </a:r>
            <a:r>
              <a:rPr lang="en-US" baseline="0" dirty="0"/>
              <a:t> seven methods of learning styles.</a:t>
            </a:r>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t>24</a:t>
            </a:fld>
            <a:endParaRPr lang="en-US"/>
          </a:p>
        </p:txBody>
      </p:sp>
    </p:spTree>
    <p:extLst>
      <p:ext uri="{BB962C8B-B14F-4D97-AF65-F5344CB8AC3E}">
        <p14:creationId xmlns:p14="http://schemas.microsoft.com/office/powerpoint/2010/main" val="1506191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methods with particular attention to the</a:t>
            </a:r>
            <a:r>
              <a:rPr lang="en-US" baseline="0" dirty="0"/>
              <a:t> seven methods of learning styles.</a:t>
            </a:r>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t>25</a:t>
            </a:fld>
            <a:endParaRPr lang="en-US"/>
          </a:p>
        </p:txBody>
      </p:sp>
    </p:spTree>
    <p:extLst>
      <p:ext uri="{BB962C8B-B14F-4D97-AF65-F5344CB8AC3E}">
        <p14:creationId xmlns:p14="http://schemas.microsoft.com/office/powerpoint/2010/main" val="3997409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both the student and educator evaluation</a:t>
            </a:r>
            <a:r>
              <a:rPr lang="en-US" baseline="0" dirty="0"/>
              <a:t> tools and methods.  </a:t>
            </a:r>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t>26</a:t>
            </a:fld>
            <a:endParaRPr lang="en-US"/>
          </a:p>
        </p:txBody>
      </p:sp>
    </p:spTree>
    <p:extLst>
      <p:ext uri="{BB962C8B-B14F-4D97-AF65-F5344CB8AC3E}">
        <p14:creationId xmlns:p14="http://schemas.microsoft.com/office/powerpoint/2010/main" val="3831408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are two examples of using teacher evaluations.</a:t>
            </a:r>
            <a:r>
              <a:rPr lang="en-US" baseline="0" dirty="0"/>
              <a:t> You can put your fire departments’ name on the paper to personalize it.</a:t>
            </a:r>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t>28</a:t>
            </a:fld>
            <a:endParaRPr lang="en-US"/>
          </a:p>
        </p:txBody>
      </p:sp>
    </p:spTree>
    <p:extLst>
      <p:ext uri="{BB962C8B-B14F-4D97-AF65-F5344CB8AC3E}">
        <p14:creationId xmlns:p14="http://schemas.microsoft.com/office/powerpoint/2010/main" val="3064122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the students what they are doing for their Senior SAFE Program. What is your data showing about the cause of fires in your elderly population? What can you teach based on the data?</a:t>
            </a:r>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t>29</a:t>
            </a:fld>
            <a:endParaRPr lang="en-US"/>
          </a:p>
        </p:txBody>
      </p:sp>
    </p:spTree>
    <p:extLst>
      <p:ext uri="{BB962C8B-B14F-4D97-AF65-F5344CB8AC3E}">
        <p14:creationId xmlns:p14="http://schemas.microsoft.com/office/powerpoint/2010/main" val="3113272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the goals you have for the program and the older adults of the community. How are you going to track smoke alarm/CO alarm installations? This is important information so that we can send this to the legislature and tell them that we are using these awards wisely. </a:t>
            </a:r>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t>30</a:t>
            </a:fld>
            <a:endParaRPr lang="en-US"/>
          </a:p>
        </p:txBody>
      </p:sp>
    </p:spTree>
    <p:extLst>
      <p:ext uri="{BB962C8B-B14F-4D97-AF65-F5344CB8AC3E}">
        <p14:creationId xmlns:p14="http://schemas.microsoft.com/office/powerpoint/2010/main" val="403705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Box - Department Information – select your departments name from the drop down menu. Enter fire department address information. </a:t>
            </a:r>
          </a:p>
          <a:p>
            <a:r>
              <a:rPr lang="en-US" dirty="0"/>
              <a:t>2</a:t>
            </a:r>
            <a:r>
              <a:rPr lang="en-US" baseline="30000" dirty="0"/>
              <a:t>nd</a:t>
            </a:r>
            <a:r>
              <a:rPr lang="en-US" dirty="0"/>
              <a:t> Box - Prior Year SAFE Grant Report Status – if we have not received a prior year-end report it will be noted in this category. </a:t>
            </a:r>
            <a:r>
              <a:rPr lang="en-US" b="1" dirty="0"/>
              <a:t>If any reports are outstanding, they must be completed before the application deadline in order to be considered for funding. </a:t>
            </a:r>
            <a:r>
              <a:rPr lang="en-US" b="0" dirty="0"/>
              <a:t>If you have outstanding report(s) the link(s) to complete them will appear in blue. </a:t>
            </a:r>
          </a:p>
          <a:p>
            <a:r>
              <a:rPr lang="en-US" b="0" dirty="0"/>
              <a:t>3</a:t>
            </a:r>
            <a:r>
              <a:rPr lang="en-US" b="0" baseline="30000" dirty="0"/>
              <a:t>rd</a:t>
            </a:r>
            <a:r>
              <a:rPr lang="en-US" b="0" dirty="0"/>
              <a:t> Box – Application Type – select the desired application type for each of the 3 drop down menus. </a:t>
            </a:r>
            <a:r>
              <a:rPr lang="en-US" b="1" dirty="0"/>
              <a:t>All three fields must be completed. </a:t>
            </a:r>
          </a:p>
          <a:p>
            <a:r>
              <a:rPr lang="en-US" b="0" dirty="0"/>
              <a:t>4th Box – Contact Information – Head of the Fire Department, Fire Department Grant Manager, School Official, and Senior Agency Official (when applicable).</a:t>
            </a:r>
          </a:p>
          <a:p>
            <a:r>
              <a:rPr lang="en-US" b="1" dirty="0"/>
              <a:t>Note: If you are submitting a single departments information then move the Community Information Tab. If you are submitting a Joint Application, move to Joint application tab.</a:t>
            </a:r>
          </a:p>
        </p:txBody>
      </p:sp>
      <p:sp>
        <p:nvSpPr>
          <p:cNvPr id="4" name="Slide Number Placeholder 3"/>
          <p:cNvSpPr>
            <a:spLocks noGrp="1"/>
          </p:cNvSpPr>
          <p:nvPr>
            <p:ph type="sldNum" sz="quarter" idx="10"/>
          </p:nvPr>
        </p:nvSpPr>
        <p:spPr/>
        <p:txBody>
          <a:bodyPr/>
          <a:lstStyle/>
          <a:p>
            <a:fld id="{DEEC2AA3-199E-4D18-AA3B-0C1870F7A9E7}" type="slidenum">
              <a:rPr lang="en-US" smtClean="0"/>
              <a:t>3</a:t>
            </a:fld>
            <a:endParaRPr lang="en-US"/>
          </a:p>
        </p:txBody>
      </p:sp>
    </p:spTree>
    <p:extLst>
      <p:ext uri="{BB962C8B-B14F-4D97-AF65-F5344CB8AC3E}">
        <p14:creationId xmlns:p14="http://schemas.microsoft.com/office/powerpoint/2010/main" val="2410996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t>31</a:t>
            </a:fld>
            <a:endParaRPr lang="en-US"/>
          </a:p>
        </p:txBody>
      </p:sp>
    </p:spTree>
    <p:extLst>
      <p:ext uri="{BB962C8B-B14F-4D97-AF65-F5344CB8AC3E}">
        <p14:creationId xmlns:p14="http://schemas.microsoft.com/office/powerpoint/2010/main" val="625392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C2AA3-199E-4D18-AA3B-0C1870F7A9E7}" type="slidenum">
              <a:rPr lang="en-US" smtClean="0"/>
              <a:t>32</a:t>
            </a:fld>
            <a:endParaRPr lang="en-US"/>
          </a:p>
        </p:txBody>
      </p:sp>
    </p:spTree>
    <p:extLst>
      <p:ext uri="{BB962C8B-B14F-4D97-AF65-F5344CB8AC3E}">
        <p14:creationId xmlns:p14="http://schemas.microsoft.com/office/powerpoint/2010/main" val="1275663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pPr/>
              <a:t>33</a:t>
            </a:fld>
            <a:endParaRPr lang="en-US" dirty="0"/>
          </a:p>
        </p:txBody>
      </p:sp>
    </p:spTree>
    <p:extLst>
      <p:ext uri="{BB962C8B-B14F-4D97-AF65-F5344CB8AC3E}">
        <p14:creationId xmlns:p14="http://schemas.microsoft.com/office/powerpoint/2010/main" val="1908561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DFS SAFE Team contact information.</a:t>
            </a:r>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t>34</a:t>
            </a:fld>
            <a:endParaRPr lang="en-US"/>
          </a:p>
        </p:txBody>
      </p:sp>
    </p:spTree>
    <p:extLst>
      <p:ext uri="{BB962C8B-B14F-4D97-AF65-F5344CB8AC3E}">
        <p14:creationId xmlns:p14="http://schemas.microsoft.com/office/powerpoint/2010/main" val="315962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all applicable demographic information in the white boxes. </a:t>
            </a:r>
            <a:r>
              <a:rPr lang="en-US" b="1" dirty="0"/>
              <a:t>Information in the shaded boxes does not need to be filled out and will be totaled up automatically. </a:t>
            </a:r>
            <a:r>
              <a:rPr lang="en-US" dirty="0"/>
              <a:t>The</a:t>
            </a:r>
            <a:r>
              <a:rPr lang="en-US" baseline="0" dirty="0"/>
              <a:t> next slides tell you how to get these numbers. </a:t>
            </a:r>
          </a:p>
          <a:p>
            <a:r>
              <a:rPr lang="en-US" baseline="0" dirty="0"/>
              <a:t>Provide all contact information for your communities Lead SAFE Educator who either has or is scheduled to complete PFALSE training.</a:t>
            </a:r>
            <a:endParaRPr lang="en-US" dirty="0"/>
          </a:p>
        </p:txBody>
      </p:sp>
      <p:sp>
        <p:nvSpPr>
          <p:cNvPr id="4" name="Slide Number Placeholder 3"/>
          <p:cNvSpPr>
            <a:spLocks noGrp="1"/>
          </p:cNvSpPr>
          <p:nvPr>
            <p:ph type="sldNum" sz="quarter" idx="10"/>
          </p:nvPr>
        </p:nvSpPr>
        <p:spPr/>
        <p:txBody>
          <a:bodyPr/>
          <a:lstStyle/>
          <a:p>
            <a:fld id="{DEEC2AA3-199E-4D18-AA3B-0C1870F7A9E7}" type="slidenum">
              <a:rPr lang="en-US" smtClean="0"/>
              <a:t>4</a:t>
            </a:fld>
            <a:endParaRPr lang="en-US"/>
          </a:p>
        </p:txBody>
      </p:sp>
    </p:spTree>
    <p:extLst>
      <p:ext uri="{BB962C8B-B14F-4D97-AF65-F5344CB8AC3E}">
        <p14:creationId xmlns:p14="http://schemas.microsoft.com/office/powerpoint/2010/main" val="8850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school enrollment go to the </a:t>
            </a:r>
            <a:r>
              <a:rPr lang="en-US" dirty="0">
                <a:hlinkClick r:id="rId3"/>
              </a:rPr>
              <a:t>www.doe.mass.edu</a:t>
            </a:r>
            <a:r>
              <a:rPr lang="en-US" dirty="0"/>
              <a:t> web site. </a:t>
            </a:r>
          </a:p>
        </p:txBody>
      </p:sp>
      <p:sp>
        <p:nvSpPr>
          <p:cNvPr id="4" name="Slide Number Placeholder 3"/>
          <p:cNvSpPr>
            <a:spLocks noGrp="1"/>
          </p:cNvSpPr>
          <p:nvPr>
            <p:ph type="sldNum" sz="quarter" idx="10"/>
          </p:nvPr>
        </p:nvSpPr>
        <p:spPr/>
        <p:txBody>
          <a:bodyPr/>
          <a:lstStyle/>
          <a:p>
            <a:fld id="{217326E8-7313-4865-BF82-3C4876897256}" type="slidenum">
              <a:rPr lang="en-US" smtClean="0"/>
              <a:pPr/>
              <a:t>5</a:t>
            </a:fld>
            <a:endParaRPr lang="en-US"/>
          </a:p>
        </p:txBody>
      </p:sp>
    </p:spTree>
    <p:extLst>
      <p:ext uri="{BB962C8B-B14F-4D97-AF65-F5344CB8AC3E}">
        <p14:creationId xmlns:p14="http://schemas.microsoft.com/office/powerpoint/2010/main" val="340845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Select</a:t>
            </a:r>
            <a:r>
              <a:rPr lang="en-US" baseline="0" dirty="0"/>
              <a:t> your town or city or (next slide).</a:t>
            </a:r>
            <a:endParaRPr lang="en-US" dirty="0"/>
          </a:p>
        </p:txBody>
      </p:sp>
      <p:sp>
        <p:nvSpPr>
          <p:cNvPr id="4" name="Slide Number Placeholder 3"/>
          <p:cNvSpPr>
            <a:spLocks noGrp="1"/>
          </p:cNvSpPr>
          <p:nvPr>
            <p:ph type="sldNum" sz="quarter" idx="10"/>
          </p:nvPr>
        </p:nvSpPr>
        <p:spPr/>
        <p:txBody>
          <a:bodyPr/>
          <a:lstStyle/>
          <a:p>
            <a:fld id="{217326E8-7313-4865-BF82-3C4876897256}" type="slidenum">
              <a:rPr lang="en-US" smtClean="0"/>
              <a:pPr/>
              <a:t>6</a:t>
            </a:fld>
            <a:endParaRPr lang="en-US"/>
          </a:p>
        </p:txBody>
      </p:sp>
    </p:spTree>
    <p:extLst>
      <p:ext uri="{BB962C8B-B14F-4D97-AF65-F5344CB8AC3E}">
        <p14:creationId xmlns:p14="http://schemas.microsoft.com/office/powerpoint/2010/main" val="14269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Look for the letter</a:t>
            </a:r>
            <a:r>
              <a:rPr lang="en-US" baseline="0" dirty="0"/>
              <a:t> of the name of your school district or town and click on that letter.</a:t>
            </a:r>
            <a:endParaRPr lang="en-US" dirty="0"/>
          </a:p>
        </p:txBody>
      </p:sp>
      <p:sp>
        <p:nvSpPr>
          <p:cNvPr id="4" name="Slide Number Placeholder 3"/>
          <p:cNvSpPr>
            <a:spLocks noGrp="1"/>
          </p:cNvSpPr>
          <p:nvPr>
            <p:ph type="sldNum" sz="quarter" idx="10"/>
          </p:nvPr>
        </p:nvSpPr>
        <p:spPr/>
        <p:txBody>
          <a:bodyPr/>
          <a:lstStyle/>
          <a:p>
            <a:fld id="{217326E8-7313-4865-BF82-3C4876897256}" type="slidenum">
              <a:rPr lang="en-US" smtClean="0"/>
              <a:pPr/>
              <a:t>7</a:t>
            </a:fld>
            <a:endParaRPr lang="en-US"/>
          </a:p>
        </p:txBody>
      </p:sp>
    </p:spTree>
    <p:extLst>
      <p:ext uri="{BB962C8B-B14F-4D97-AF65-F5344CB8AC3E}">
        <p14:creationId xmlns:p14="http://schemas.microsoft.com/office/powerpoint/2010/main" val="7726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the results. You will have to do some adding but see how the grades are broken</a:t>
            </a:r>
            <a:r>
              <a:rPr lang="en-US" baseline="0" dirty="0"/>
              <a:t> down? Put this page on your favorites because it will always be refreshed and after October 1 the numbers may change. If you want your private school information repeat the process by returning to slide 7 and looking for the name of the private school. </a:t>
            </a:r>
            <a:endParaRPr lang="en-US" dirty="0"/>
          </a:p>
        </p:txBody>
      </p:sp>
      <p:sp>
        <p:nvSpPr>
          <p:cNvPr id="4" name="Slide Number Placeholder 3"/>
          <p:cNvSpPr>
            <a:spLocks noGrp="1"/>
          </p:cNvSpPr>
          <p:nvPr>
            <p:ph type="sldNum" sz="quarter" idx="10"/>
          </p:nvPr>
        </p:nvSpPr>
        <p:spPr/>
        <p:txBody>
          <a:bodyPr/>
          <a:lstStyle/>
          <a:p>
            <a:fld id="{217326E8-7313-4865-BF82-3C4876897256}" type="slidenum">
              <a:rPr lang="en-US" smtClean="0"/>
              <a:pPr/>
              <a:t>8</a:t>
            </a:fld>
            <a:endParaRPr lang="en-US"/>
          </a:p>
        </p:txBody>
      </p:sp>
    </p:spTree>
    <p:extLst>
      <p:ext uri="{BB962C8B-B14F-4D97-AF65-F5344CB8AC3E}">
        <p14:creationId xmlns:p14="http://schemas.microsoft.com/office/powerpoint/2010/main" val="506531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Applicant Name and Application Type.  Complete the SAFE Budget tables for your SAFE and/or Senior SAFE expenses. </a:t>
            </a:r>
            <a:r>
              <a:rPr lang="en-US" b="1" dirty="0">
                <a:solidFill>
                  <a:srgbClr val="00B050"/>
                </a:solidFill>
              </a:rPr>
              <a:t>Use the green table for SAFE and the </a:t>
            </a:r>
            <a:r>
              <a:rPr lang="en-US" b="1" dirty="0">
                <a:solidFill>
                  <a:srgbClr val="0070C0"/>
                </a:solidFill>
              </a:rPr>
              <a:t>Blue table for Senior SAFE.</a:t>
            </a:r>
            <a:endParaRPr lang="en-US" b="1" dirty="0"/>
          </a:p>
        </p:txBody>
      </p:sp>
      <p:sp>
        <p:nvSpPr>
          <p:cNvPr id="4" name="Slide Number Placeholder 3"/>
          <p:cNvSpPr>
            <a:spLocks noGrp="1"/>
          </p:cNvSpPr>
          <p:nvPr>
            <p:ph type="sldNum" sz="quarter" idx="10"/>
          </p:nvPr>
        </p:nvSpPr>
        <p:spPr/>
        <p:txBody>
          <a:bodyPr/>
          <a:lstStyle/>
          <a:p>
            <a:fld id="{DEEC2AA3-199E-4D18-AA3B-0C1870F7A9E7}" type="slidenum">
              <a:rPr lang="en-US" smtClean="0"/>
              <a:t>9</a:t>
            </a:fld>
            <a:endParaRPr lang="en-US"/>
          </a:p>
        </p:txBody>
      </p:sp>
    </p:spTree>
    <p:extLst>
      <p:ext uri="{BB962C8B-B14F-4D97-AF65-F5344CB8AC3E}">
        <p14:creationId xmlns:p14="http://schemas.microsoft.com/office/powerpoint/2010/main" val="279001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yrotechnics (9)_for PP.jpg"/>
          <p:cNvPicPr>
            <a:picLocks noChangeAspect="1"/>
          </p:cNvPicPr>
          <p:nvPr userDrawn="1"/>
        </p:nvPicPr>
        <p:blipFill>
          <a:blip r:embed="rId2" cstate="print"/>
          <a:stretch>
            <a:fillRect/>
          </a:stretch>
        </p:blipFill>
        <p:spPr>
          <a:xfrm>
            <a:off x="1752600" y="1752600"/>
            <a:ext cx="6248400" cy="408614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1"/>
            <a:ext cx="4038600" cy="4267200"/>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692525"/>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692525"/>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200" b="1"/>
            </a:lvl1pPr>
          </a:lstStyle>
          <a:p>
            <a:r>
              <a:rPr lang="en-US" dirty="0"/>
              <a:t>Click to edit Master title style</a:t>
            </a:r>
          </a:p>
        </p:txBody>
      </p:sp>
      <p:sp>
        <p:nvSpPr>
          <p:cNvPr id="3" name="Content Placeholder 2"/>
          <p:cNvSpPr>
            <a:spLocks noGrp="1"/>
          </p:cNvSpPr>
          <p:nvPr>
            <p:ph idx="1"/>
          </p:nvPr>
        </p:nvSpPr>
        <p:spPr>
          <a:xfrm>
            <a:off x="3575050" y="273051"/>
            <a:ext cx="5111750" cy="5594350"/>
          </a:xfrm>
        </p:spPr>
        <p:txBody>
          <a:bodyPr/>
          <a:lstStyle>
            <a:lvl1pPr>
              <a:defRPr sz="3200"/>
            </a:lvl1pPr>
            <a:lvl2pPr>
              <a:defRPr sz="22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1"/>
            <a:ext cx="3008313" cy="443230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2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E7DD24D-0219-4560-9B96-514F2B7C0E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57200"/>
            <a:ext cx="9144000" cy="1524000"/>
            <a:chOff x="0" y="457200"/>
            <a:chExt cx="9144000" cy="1524000"/>
          </a:xfrm>
        </p:grpSpPr>
        <p:sp>
          <p:nvSpPr>
            <p:cNvPr id="8" name="Rectangle 7"/>
            <p:cNvSpPr/>
            <p:nvPr userDrawn="1"/>
          </p:nvSpPr>
          <p:spPr>
            <a:xfrm>
              <a:off x="0" y="15240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FS Patch MASS-simplified-BW.gif"/>
            <p:cNvPicPr>
              <a:picLocks noChangeAspect="1"/>
            </p:cNvPicPr>
            <p:nvPr userDrawn="1"/>
          </p:nvPicPr>
          <p:blipFill>
            <a:blip r:embed="rId3" cstate="print"/>
            <a:stretch>
              <a:fillRect/>
            </a:stretch>
          </p:blipFill>
          <p:spPr>
            <a:xfrm>
              <a:off x="381000" y="457200"/>
              <a:ext cx="1524000" cy="1524000"/>
            </a:xfrm>
            <a:prstGeom prst="rect">
              <a:avLst/>
            </a:prstGeom>
          </p:spPr>
        </p:pic>
        <p:sp>
          <p:nvSpPr>
            <p:cNvPr id="10" name="TextBox 9"/>
            <p:cNvSpPr txBox="1"/>
            <p:nvPr userDrawn="1"/>
          </p:nvSpPr>
          <p:spPr>
            <a:xfrm>
              <a:off x="1905000" y="693003"/>
              <a:ext cx="6019800" cy="830997"/>
            </a:xfrm>
            <a:prstGeom prst="rect">
              <a:avLst/>
            </a:prstGeom>
            <a:noFill/>
          </p:spPr>
          <p:txBody>
            <a:bodyPr wrap="square" rtlCol="0">
              <a:spAutoFit/>
            </a:bodyPr>
            <a:lstStyle/>
            <a:p>
              <a:r>
                <a:rPr lang="en-US" sz="3000" dirty="0">
                  <a:solidFill>
                    <a:schemeClr val="tx1">
                      <a:lumMod val="50000"/>
                      <a:lumOff val="50000"/>
                    </a:schemeClr>
                  </a:solidFill>
                  <a:latin typeface="+mj-lt"/>
                  <a:ea typeface="Segoe UI" pitchFamily="34" charset="0"/>
                  <a:cs typeface="Segoe UI" pitchFamily="34" charset="0"/>
                </a:rPr>
                <a:t>DEPARTMENT OF FIRE SERVICES</a:t>
              </a:r>
            </a:p>
            <a:p>
              <a:r>
                <a:rPr lang="en-US" dirty="0">
                  <a:latin typeface="+mj-lt"/>
                  <a:ea typeface="Segoe UI" pitchFamily="34" charset="0"/>
                  <a:cs typeface="Segoe UI" pitchFamily="34" charset="0"/>
                </a:rPr>
                <a:t>Division of Fire Safety</a:t>
              </a:r>
            </a:p>
          </p:txBody>
        </p:sp>
      </p:grpSp>
      <p:pic>
        <p:nvPicPr>
          <p:cNvPr id="17" name="Picture 16" descr="smoke alarms.JPG"/>
          <p:cNvPicPr>
            <a:picLocks noChangeAspect="1"/>
          </p:cNvPicPr>
          <p:nvPr userDrawn="1"/>
        </p:nvPicPr>
        <p:blipFill>
          <a:blip r:embed="rId4" cstate="print"/>
          <a:stretch>
            <a:fillRect/>
          </a:stretch>
        </p:blipFill>
        <p:spPr>
          <a:xfrm>
            <a:off x="2057400" y="1752600"/>
            <a:ext cx="5334000" cy="40005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629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DD24D-0219-4560-9B96-514F2B7C0E69}" type="slidenum">
              <a:rPr lang="en-US" smtClean="0"/>
              <a:pPr/>
              <a:t>‹#›</a:t>
            </a:fld>
            <a:endParaRPr lang="en-US"/>
          </a:p>
        </p:txBody>
      </p:sp>
      <p:sp>
        <p:nvSpPr>
          <p:cNvPr id="9" name="Rectangle 8"/>
          <p:cNvSpPr/>
          <p:nvPr userDrawn="1"/>
        </p:nvSpPr>
        <p:spPr>
          <a:xfrm>
            <a:off x="685800" y="6553200"/>
            <a:ext cx="80772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 name="TextBox 9"/>
          <p:cNvSpPr txBox="1"/>
          <p:nvPr userDrawn="1"/>
        </p:nvSpPr>
        <p:spPr>
          <a:xfrm>
            <a:off x="1066800" y="6019800"/>
            <a:ext cx="3886200" cy="523220"/>
          </a:xfrm>
          <a:prstGeom prst="rect">
            <a:avLst/>
          </a:prstGeom>
          <a:noFill/>
        </p:spPr>
        <p:txBody>
          <a:bodyPr wrap="square" rtlCol="0">
            <a:spAutoFit/>
          </a:bodyPr>
          <a:lstStyle/>
          <a:p>
            <a:r>
              <a:rPr lang="en-US" sz="1600" dirty="0">
                <a:ea typeface="Segoe UI" pitchFamily="34" charset="0"/>
                <a:cs typeface="Segoe UI" pitchFamily="34" charset="0"/>
              </a:rPr>
              <a:t>DEPARTMENT OF FIRE SERVICES</a:t>
            </a:r>
          </a:p>
          <a:p>
            <a:r>
              <a:rPr lang="en-US" sz="1200" kern="1200" dirty="0">
                <a:solidFill>
                  <a:schemeClr val="tx1"/>
                </a:solidFill>
                <a:latin typeface="+mn-lt"/>
                <a:ea typeface="Segoe UI" pitchFamily="34" charset="0"/>
                <a:cs typeface="Segoe UI" pitchFamily="34" charset="0"/>
              </a:rPr>
              <a:t>Division of Fire Safety</a:t>
            </a:r>
          </a:p>
        </p:txBody>
      </p:sp>
      <p:pic>
        <p:nvPicPr>
          <p:cNvPr id="11" name="Picture 10" descr="DFS-Patch-MASS-Simplified-DFS-RED.png"/>
          <p:cNvPicPr>
            <a:picLocks noChangeAspect="1"/>
          </p:cNvPicPr>
          <p:nvPr userDrawn="1"/>
        </p:nvPicPr>
        <p:blipFill>
          <a:blip r:embed="rId10" cstate="print"/>
          <a:stretch>
            <a:fillRect/>
          </a:stretch>
        </p:blipFill>
        <p:spPr>
          <a:xfrm>
            <a:off x="381000" y="6019800"/>
            <a:ext cx="685800" cy="685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QJq_yFjKyRE" TargetMode="External"/><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SAFE.FireSafetyDivision@mass.go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SAFE.FireSafetyDivision@mass.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doe.mass.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7DD24D-0219-4560-9B96-514F2B7C0E69}" type="slidenum">
              <a:rPr lang="en-US" smtClean="0"/>
              <a:pPr/>
              <a:t>1</a:t>
            </a:fld>
            <a:endParaRPr lang="en-US"/>
          </a:p>
        </p:txBody>
      </p:sp>
      <p:sp>
        <p:nvSpPr>
          <p:cNvPr id="2" name="Title 1"/>
          <p:cNvSpPr>
            <a:spLocks noGrp="1"/>
          </p:cNvSpPr>
          <p:nvPr>
            <p:ph type="title" idx="4294967295"/>
          </p:nvPr>
        </p:nvSpPr>
        <p:spPr>
          <a:xfrm>
            <a:off x="304800" y="76200"/>
            <a:ext cx="8229600" cy="1143000"/>
          </a:xfrm>
        </p:spPr>
        <p:txBody>
          <a:bodyPr>
            <a:normAutofit/>
          </a:bodyPr>
          <a:lstStyle/>
          <a:p>
            <a:pPr algn="ctr"/>
            <a:r>
              <a:rPr lang="en-US" sz="4400" dirty="0"/>
              <a:t>2023 S.A.F.E. Grant Application</a:t>
            </a:r>
          </a:p>
        </p:txBody>
      </p:sp>
      <p:graphicFrame>
        <p:nvGraphicFramePr>
          <p:cNvPr id="3" name="Table 2">
            <a:extLst>
              <a:ext uri="{FF2B5EF4-FFF2-40B4-BE49-F238E27FC236}">
                <a16:creationId xmlns:a16="http://schemas.microsoft.com/office/drawing/2014/main" id="{72C6BB3E-253D-FDA6-24CD-9EAC658E2C7D}"/>
              </a:ext>
            </a:extLst>
          </p:cNvPr>
          <p:cNvGraphicFramePr>
            <a:graphicFrameLocks noGrp="1"/>
          </p:cNvGraphicFramePr>
          <p:nvPr/>
        </p:nvGraphicFramePr>
        <p:xfrm>
          <a:off x="4359275" y="3614737"/>
          <a:ext cx="425450" cy="238125"/>
        </p:xfrm>
        <a:graphic>
          <a:graphicData uri="http://schemas.openxmlformats.org/drawingml/2006/table">
            <a:tbl>
              <a:tblPr/>
              <a:tblGrid>
                <a:gridCol w="425450">
                  <a:extLst>
                    <a:ext uri="{9D8B030D-6E8A-4147-A177-3AD203B41FA5}">
                      <a16:colId xmlns:a16="http://schemas.microsoft.com/office/drawing/2014/main" val="4266447538"/>
                    </a:ext>
                  </a:extLst>
                </a:gridCol>
              </a:tblGrid>
              <a:tr h="238125">
                <a:tc>
                  <a:txBody>
                    <a:bodyPr/>
                    <a:lstStyle/>
                    <a:p>
                      <a:pPr algn="ctr" fontAlgn="ctr"/>
                      <a:endParaRPr lang="en-US" sz="1200" b="0" i="0" u="none" strike="noStrike" dirty="0">
                        <a:solidFill>
                          <a:srgbClr val="000000"/>
                        </a:solidFill>
                        <a:effectLst/>
                        <a:latin typeface="Garamond" panose="02020404030301010803" pitchFamily="18" charset="0"/>
                      </a:endParaRPr>
                    </a:p>
                  </a:txBody>
                  <a:tcPr marL="9525" marR="9525" marT="9525"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5456755"/>
                  </a:ext>
                </a:extLst>
              </a:tr>
            </a:tbl>
          </a:graphicData>
        </a:graphic>
      </p:graphicFrame>
      <p:graphicFrame>
        <p:nvGraphicFramePr>
          <p:cNvPr id="6" name="Table 5">
            <a:extLst>
              <a:ext uri="{FF2B5EF4-FFF2-40B4-BE49-F238E27FC236}">
                <a16:creationId xmlns:a16="http://schemas.microsoft.com/office/drawing/2014/main" id="{E53D706E-E3A5-6176-0F53-FB60A09645A5}"/>
              </a:ext>
            </a:extLst>
          </p:cNvPr>
          <p:cNvGraphicFramePr>
            <a:graphicFrameLocks noGrp="1"/>
          </p:cNvGraphicFramePr>
          <p:nvPr>
            <p:extLst>
              <p:ext uri="{D42A27DB-BD31-4B8C-83A1-F6EECF244321}">
                <p14:modId xmlns:p14="http://schemas.microsoft.com/office/powerpoint/2010/main" val="2380418965"/>
              </p:ext>
            </p:extLst>
          </p:nvPr>
        </p:nvGraphicFramePr>
        <p:xfrm>
          <a:off x="4359275" y="3614737"/>
          <a:ext cx="711200" cy="238125"/>
        </p:xfrm>
        <a:graphic>
          <a:graphicData uri="http://schemas.openxmlformats.org/drawingml/2006/table">
            <a:tbl>
              <a:tblPr/>
              <a:tblGrid>
                <a:gridCol w="711200">
                  <a:extLst>
                    <a:ext uri="{9D8B030D-6E8A-4147-A177-3AD203B41FA5}">
                      <a16:colId xmlns:a16="http://schemas.microsoft.com/office/drawing/2014/main" val="1994292525"/>
                    </a:ext>
                  </a:extLst>
                </a:gridCol>
              </a:tblGrid>
              <a:tr h="238125">
                <a:tc>
                  <a:txBody>
                    <a:bodyPr/>
                    <a:lstStyle/>
                    <a:p>
                      <a:pPr algn="ctr" fontAlgn="ctr"/>
                      <a:r>
                        <a:rPr lang="en-US" sz="1200" b="0" i="0" u="none" strike="noStrike" dirty="0">
                          <a:solidFill>
                            <a:srgbClr val="000000"/>
                          </a:solidFill>
                          <a:effectLst/>
                          <a:latin typeface="Garamond" panose="02020404030301010803"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0150443"/>
                  </a:ext>
                </a:extLst>
              </a:tr>
            </a:tbl>
          </a:graphicData>
        </a:graphic>
      </p:graphicFrame>
      <p:pic>
        <p:nvPicPr>
          <p:cNvPr id="1026" name="Picture 2">
            <a:extLst>
              <a:ext uri="{FF2B5EF4-FFF2-40B4-BE49-F238E27FC236}">
                <a16:creationId xmlns:a16="http://schemas.microsoft.com/office/drawing/2014/main" id="{0FF8AB50-391C-41FB-4D91-9AB42FE3A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5" y="1012880"/>
            <a:ext cx="3733800" cy="483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8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Budget Worksheet</a:t>
            </a:r>
          </a:p>
        </p:txBody>
      </p:sp>
      <p:sp>
        <p:nvSpPr>
          <p:cNvPr id="3" name="Slide Number Placeholder 2"/>
          <p:cNvSpPr>
            <a:spLocks noGrp="1"/>
          </p:cNvSpPr>
          <p:nvPr>
            <p:ph type="sldNum" sz="quarter" idx="12"/>
          </p:nvPr>
        </p:nvSpPr>
        <p:spPr/>
        <p:txBody>
          <a:bodyPr/>
          <a:lstStyle/>
          <a:p>
            <a:fld id="{DE7DD24D-0219-4560-9B96-514F2B7C0E69}" type="slidenum">
              <a:rPr lang="en-US" smtClean="0"/>
              <a:pPr/>
              <a:t>10</a:t>
            </a:fld>
            <a:endParaRPr lang="en-US"/>
          </a:p>
        </p:txBody>
      </p:sp>
      <p:pic>
        <p:nvPicPr>
          <p:cNvPr id="8" name="Picture 7">
            <a:extLst>
              <a:ext uri="{FF2B5EF4-FFF2-40B4-BE49-F238E27FC236}">
                <a16:creationId xmlns:a16="http://schemas.microsoft.com/office/drawing/2014/main" id="{BF3E6E2B-590B-4D9B-52B8-67F5C92BF0EE}"/>
              </a:ext>
            </a:extLst>
          </p:cNvPr>
          <p:cNvPicPr>
            <a:picLocks noChangeAspect="1"/>
          </p:cNvPicPr>
          <p:nvPr/>
        </p:nvPicPr>
        <p:blipFill>
          <a:blip r:embed="rId3"/>
          <a:stretch>
            <a:fillRect/>
          </a:stretch>
        </p:blipFill>
        <p:spPr>
          <a:xfrm>
            <a:off x="2719387" y="1219200"/>
            <a:ext cx="3705225" cy="4848225"/>
          </a:xfrm>
          <a:prstGeom prst="rect">
            <a:avLst/>
          </a:prstGeom>
        </p:spPr>
      </p:pic>
    </p:spTree>
    <p:extLst>
      <p:ext uri="{BB962C8B-B14F-4D97-AF65-F5344CB8AC3E}">
        <p14:creationId xmlns:p14="http://schemas.microsoft.com/office/powerpoint/2010/main" val="246774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Budget Worksheet</a:t>
            </a:r>
          </a:p>
        </p:txBody>
      </p:sp>
      <p:sp>
        <p:nvSpPr>
          <p:cNvPr id="3" name="Slide Number Placeholder 2"/>
          <p:cNvSpPr>
            <a:spLocks noGrp="1"/>
          </p:cNvSpPr>
          <p:nvPr>
            <p:ph type="sldNum" sz="quarter" idx="12"/>
          </p:nvPr>
        </p:nvSpPr>
        <p:spPr/>
        <p:txBody>
          <a:bodyPr/>
          <a:lstStyle/>
          <a:p>
            <a:fld id="{DE7DD24D-0219-4560-9B96-514F2B7C0E69}" type="slidenum">
              <a:rPr lang="en-US" smtClean="0"/>
              <a:pPr/>
              <a:t>11</a:t>
            </a:fld>
            <a:endParaRPr lang="en-US"/>
          </a:p>
        </p:txBody>
      </p:sp>
      <p:pic>
        <p:nvPicPr>
          <p:cNvPr id="5" name="Picture 4">
            <a:extLst>
              <a:ext uri="{FF2B5EF4-FFF2-40B4-BE49-F238E27FC236}">
                <a16:creationId xmlns:a16="http://schemas.microsoft.com/office/drawing/2014/main" id="{053B1412-B014-E1A0-9A5D-4979C6A7E85F}"/>
              </a:ext>
            </a:extLst>
          </p:cNvPr>
          <p:cNvPicPr>
            <a:picLocks noChangeAspect="1"/>
          </p:cNvPicPr>
          <p:nvPr/>
        </p:nvPicPr>
        <p:blipFill>
          <a:blip r:embed="rId3"/>
          <a:stretch>
            <a:fillRect/>
          </a:stretch>
        </p:blipFill>
        <p:spPr>
          <a:xfrm>
            <a:off x="2724150" y="1219200"/>
            <a:ext cx="3695700" cy="4733925"/>
          </a:xfrm>
          <a:prstGeom prst="rect">
            <a:avLst/>
          </a:prstGeom>
        </p:spPr>
      </p:pic>
    </p:spTree>
    <p:extLst>
      <p:ext uri="{BB962C8B-B14F-4D97-AF65-F5344CB8AC3E}">
        <p14:creationId xmlns:p14="http://schemas.microsoft.com/office/powerpoint/2010/main" val="42014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Budget Narrative</a:t>
            </a:r>
          </a:p>
        </p:txBody>
      </p:sp>
      <p:sp>
        <p:nvSpPr>
          <p:cNvPr id="3" name="Slide Number Placeholder 2"/>
          <p:cNvSpPr>
            <a:spLocks noGrp="1"/>
          </p:cNvSpPr>
          <p:nvPr>
            <p:ph type="sldNum" sz="quarter" idx="12"/>
          </p:nvPr>
        </p:nvSpPr>
        <p:spPr/>
        <p:txBody>
          <a:bodyPr/>
          <a:lstStyle/>
          <a:p>
            <a:fld id="{DE7DD24D-0219-4560-9B96-514F2B7C0E69}" type="slidenum">
              <a:rPr lang="en-US" smtClean="0"/>
              <a:pPr/>
              <a:t>12</a:t>
            </a:fld>
            <a:endParaRPr lang="en-US"/>
          </a:p>
        </p:txBody>
      </p:sp>
      <p:pic>
        <p:nvPicPr>
          <p:cNvPr id="6" name="Picture 5">
            <a:extLst>
              <a:ext uri="{FF2B5EF4-FFF2-40B4-BE49-F238E27FC236}">
                <a16:creationId xmlns:a16="http://schemas.microsoft.com/office/drawing/2014/main" id="{DCFD6086-0079-AEBD-804E-A1229E3BA316}"/>
              </a:ext>
            </a:extLst>
          </p:cNvPr>
          <p:cNvPicPr>
            <a:picLocks noChangeAspect="1"/>
          </p:cNvPicPr>
          <p:nvPr/>
        </p:nvPicPr>
        <p:blipFill>
          <a:blip r:embed="rId3"/>
          <a:stretch>
            <a:fillRect/>
          </a:stretch>
        </p:blipFill>
        <p:spPr>
          <a:xfrm>
            <a:off x="1871662" y="1317197"/>
            <a:ext cx="5400675" cy="4223605"/>
          </a:xfrm>
          <a:prstGeom prst="rect">
            <a:avLst/>
          </a:prstGeom>
        </p:spPr>
      </p:pic>
    </p:spTree>
    <p:extLst>
      <p:ext uri="{BB962C8B-B14F-4D97-AF65-F5344CB8AC3E}">
        <p14:creationId xmlns:p14="http://schemas.microsoft.com/office/powerpoint/2010/main" val="364534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Activity and Training</a:t>
            </a:r>
          </a:p>
        </p:txBody>
      </p:sp>
      <p:sp>
        <p:nvSpPr>
          <p:cNvPr id="3" name="Slide Number Placeholder 2"/>
          <p:cNvSpPr>
            <a:spLocks noGrp="1"/>
          </p:cNvSpPr>
          <p:nvPr>
            <p:ph type="sldNum" sz="quarter" idx="12"/>
          </p:nvPr>
        </p:nvSpPr>
        <p:spPr/>
        <p:txBody>
          <a:bodyPr/>
          <a:lstStyle/>
          <a:p>
            <a:fld id="{DE7DD24D-0219-4560-9B96-514F2B7C0E69}" type="slidenum">
              <a:rPr lang="en-US" smtClean="0"/>
              <a:pPr/>
              <a:t>13</a:t>
            </a:fld>
            <a:endParaRPr lang="en-US"/>
          </a:p>
        </p:txBody>
      </p:sp>
      <p:pic>
        <p:nvPicPr>
          <p:cNvPr id="6" name="Picture 5">
            <a:extLst>
              <a:ext uri="{FF2B5EF4-FFF2-40B4-BE49-F238E27FC236}">
                <a16:creationId xmlns:a16="http://schemas.microsoft.com/office/drawing/2014/main" id="{1663D095-56EC-8439-685D-3067F4B602F0}"/>
              </a:ext>
            </a:extLst>
          </p:cNvPr>
          <p:cNvPicPr>
            <a:picLocks noChangeAspect="1"/>
          </p:cNvPicPr>
          <p:nvPr/>
        </p:nvPicPr>
        <p:blipFill>
          <a:blip r:embed="rId3"/>
          <a:stretch>
            <a:fillRect/>
          </a:stretch>
        </p:blipFill>
        <p:spPr>
          <a:xfrm>
            <a:off x="1243012" y="1195387"/>
            <a:ext cx="6657975" cy="4467225"/>
          </a:xfrm>
          <a:prstGeom prst="rect">
            <a:avLst/>
          </a:prstGeom>
        </p:spPr>
      </p:pic>
    </p:spTree>
    <p:extLst>
      <p:ext uri="{BB962C8B-B14F-4D97-AF65-F5344CB8AC3E}">
        <p14:creationId xmlns:p14="http://schemas.microsoft.com/office/powerpoint/2010/main" val="1110918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Program and Behaviors</a:t>
            </a:r>
          </a:p>
        </p:txBody>
      </p:sp>
      <p:sp>
        <p:nvSpPr>
          <p:cNvPr id="3" name="Slide Number Placeholder 2"/>
          <p:cNvSpPr>
            <a:spLocks noGrp="1"/>
          </p:cNvSpPr>
          <p:nvPr>
            <p:ph type="sldNum" sz="quarter" idx="12"/>
          </p:nvPr>
        </p:nvSpPr>
        <p:spPr/>
        <p:txBody>
          <a:bodyPr/>
          <a:lstStyle/>
          <a:p>
            <a:fld id="{DE7DD24D-0219-4560-9B96-514F2B7C0E69}" type="slidenum">
              <a:rPr lang="en-US" smtClean="0"/>
              <a:pPr/>
              <a:t>14</a:t>
            </a:fld>
            <a:endParaRPr lang="en-US"/>
          </a:p>
        </p:txBody>
      </p:sp>
      <p:pic>
        <p:nvPicPr>
          <p:cNvPr id="8" name="Picture 7">
            <a:extLst>
              <a:ext uri="{FF2B5EF4-FFF2-40B4-BE49-F238E27FC236}">
                <a16:creationId xmlns:a16="http://schemas.microsoft.com/office/drawing/2014/main" id="{43F9A7CF-7A20-8741-6644-BC3E9D87CCD2}"/>
              </a:ext>
            </a:extLst>
          </p:cNvPr>
          <p:cNvPicPr>
            <a:picLocks noChangeAspect="1"/>
          </p:cNvPicPr>
          <p:nvPr/>
        </p:nvPicPr>
        <p:blipFill>
          <a:blip r:embed="rId3"/>
          <a:stretch>
            <a:fillRect/>
          </a:stretch>
        </p:blipFill>
        <p:spPr>
          <a:xfrm>
            <a:off x="1709006" y="1905000"/>
            <a:ext cx="5780447" cy="3538537"/>
          </a:xfrm>
          <a:prstGeom prst="rect">
            <a:avLst/>
          </a:prstGeom>
        </p:spPr>
      </p:pic>
    </p:spTree>
    <p:extLst>
      <p:ext uri="{BB962C8B-B14F-4D97-AF65-F5344CB8AC3E}">
        <p14:creationId xmlns:p14="http://schemas.microsoft.com/office/powerpoint/2010/main" val="3498084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Program Evaluation</a:t>
            </a:r>
          </a:p>
        </p:txBody>
      </p:sp>
      <p:sp>
        <p:nvSpPr>
          <p:cNvPr id="3" name="Slide Number Placeholder 2"/>
          <p:cNvSpPr>
            <a:spLocks noGrp="1"/>
          </p:cNvSpPr>
          <p:nvPr>
            <p:ph type="sldNum" sz="quarter" idx="12"/>
          </p:nvPr>
        </p:nvSpPr>
        <p:spPr/>
        <p:txBody>
          <a:bodyPr/>
          <a:lstStyle/>
          <a:p>
            <a:fld id="{DE7DD24D-0219-4560-9B96-514F2B7C0E69}" type="slidenum">
              <a:rPr lang="en-US" smtClean="0"/>
              <a:pPr/>
              <a:t>15</a:t>
            </a:fld>
            <a:endParaRPr lang="en-US"/>
          </a:p>
        </p:txBody>
      </p:sp>
      <p:pic>
        <p:nvPicPr>
          <p:cNvPr id="5" name="Picture 4">
            <a:extLst>
              <a:ext uri="{FF2B5EF4-FFF2-40B4-BE49-F238E27FC236}">
                <a16:creationId xmlns:a16="http://schemas.microsoft.com/office/drawing/2014/main" id="{699B54D0-B4DE-EC34-B4B2-68D13DF0B3B1}"/>
              </a:ext>
            </a:extLst>
          </p:cNvPr>
          <p:cNvPicPr>
            <a:picLocks noChangeAspect="1"/>
          </p:cNvPicPr>
          <p:nvPr/>
        </p:nvPicPr>
        <p:blipFill>
          <a:blip r:embed="rId3"/>
          <a:stretch>
            <a:fillRect/>
          </a:stretch>
        </p:blipFill>
        <p:spPr>
          <a:xfrm>
            <a:off x="1238250" y="1905000"/>
            <a:ext cx="6667500" cy="2676525"/>
          </a:xfrm>
          <a:prstGeom prst="rect">
            <a:avLst/>
          </a:prstGeom>
        </p:spPr>
      </p:pic>
    </p:spTree>
    <p:extLst>
      <p:ext uri="{BB962C8B-B14F-4D97-AF65-F5344CB8AC3E}">
        <p14:creationId xmlns:p14="http://schemas.microsoft.com/office/powerpoint/2010/main" val="3000137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Budget Narrative</a:t>
            </a:r>
          </a:p>
        </p:txBody>
      </p:sp>
      <p:sp>
        <p:nvSpPr>
          <p:cNvPr id="3" name="Slide Number Placeholder 2"/>
          <p:cNvSpPr>
            <a:spLocks noGrp="1"/>
          </p:cNvSpPr>
          <p:nvPr>
            <p:ph type="sldNum" sz="quarter" idx="12"/>
          </p:nvPr>
        </p:nvSpPr>
        <p:spPr/>
        <p:txBody>
          <a:bodyPr/>
          <a:lstStyle/>
          <a:p>
            <a:fld id="{DE7DD24D-0219-4560-9B96-514F2B7C0E69}" type="slidenum">
              <a:rPr lang="en-US" smtClean="0"/>
              <a:pPr/>
              <a:t>16</a:t>
            </a:fld>
            <a:endParaRPr lang="en-US"/>
          </a:p>
        </p:txBody>
      </p:sp>
      <p:pic>
        <p:nvPicPr>
          <p:cNvPr id="6" name="Picture 5">
            <a:extLst>
              <a:ext uri="{FF2B5EF4-FFF2-40B4-BE49-F238E27FC236}">
                <a16:creationId xmlns:a16="http://schemas.microsoft.com/office/drawing/2014/main" id="{C35A798D-2211-770D-310C-B26575C0CEBC}"/>
              </a:ext>
            </a:extLst>
          </p:cNvPr>
          <p:cNvPicPr>
            <a:picLocks noChangeAspect="1"/>
          </p:cNvPicPr>
          <p:nvPr/>
        </p:nvPicPr>
        <p:blipFill>
          <a:blip r:embed="rId3"/>
          <a:stretch>
            <a:fillRect/>
          </a:stretch>
        </p:blipFill>
        <p:spPr>
          <a:xfrm>
            <a:off x="1658863" y="1202531"/>
            <a:ext cx="5826273" cy="4452937"/>
          </a:xfrm>
          <a:prstGeom prst="rect">
            <a:avLst/>
          </a:prstGeom>
        </p:spPr>
      </p:pic>
    </p:spTree>
    <p:extLst>
      <p:ext uri="{BB962C8B-B14F-4D97-AF65-F5344CB8AC3E}">
        <p14:creationId xmlns:p14="http://schemas.microsoft.com/office/powerpoint/2010/main" val="226044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Activity and Training</a:t>
            </a:r>
          </a:p>
        </p:txBody>
      </p:sp>
      <p:sp>
        <p:nvSpPr>
          <p:cNvPr id="3" name="Slide Number Placeholder 2"/>
          <p:cNvSpPr>
            <a:spLocks noGrp="1"/>
          </p:cNvSpPr>
          <p:nvPr>
            <p:ph type="sldNum" sz="quarter" idx="12"/>
          </p:nvPr>
        </p:nvSpPr>
        <p:spPr/>
        <p:txBody>
          <a:bodyPr/>
          <a:lstStyle/>
          <a:p>
            <a:fld id="{DE7DD24D-0219-4560-9B96-514F2B7C0E69}" type="slidenum">
              <a:rPr lang="en-US" smtClean="0"/>
              <a:pPr/>
              <a:t>17</a:t>
            </a:fld>
            <a:endParaRPr lang="en-US"/>
          </a:p>
        </p:txBody>
      </p:sp>
      <p:pic>
        <p:nvPicPr>
          <p:cNvPr id="5" name="Picture 4">
            <a:extLst>
              <a:ext uri="{FF2B5EF4-FFF2-40B4-BE49-F238E27FC236}">
                <a16:creationId xmlns:a16="http://schemas.microsoft.com/office/drawing/2014/main" id="{9F4EA18E-7A2B-48C8-23C9-A899368FF0F6}"/>
              </a:ext>
            </a:extLst>
          </p:cNvPr>
          <p:cNvPicPr>
            <a:picLocks noChangeAspect="1"/>
          </p:cNvPicPr>
          <p:nvPr/>
        </p:nvPicPr>
        <p:blipFill>
          <a:blip r:embed="rId3"/>
          <a:stretch>
            <a:fillRect/>
          </a:stretch>
        </p:blipFill>
        <p:spPr>
          <a:xfrm>
            <a:off x="1243012" y="1195387"/>
            <a:ext cx="6657975" cy="4467225"/>
          </a:xfrm>
          <a:prstGeom prst="rect">
            <a:avLst/>
          </a:prstGeom>
        </p:spPr>
      </p:pic>
    </p:spTree>
    <p:extLst>
      <p:ext uri="{BB962C8B-B14F-4D97-AF65-F5344CB8AC3E}">
        <p14:creationId xmlns:p14="http://schemas.microsoft.com/office/powerpoint/2010/main" val="55912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KFS Behaviors and Partnerships</a:t>
            </a:r>
          </a:p>
        </p:txBody>
      </p:sp>
      <p:sp>
        <p:nvSpPr>
          <p:cNvPr id="3" name="Slide Number Placeholder 2"/>
          <p:cNvSpPr>
            <a:spLocks noGrp="1"/>
          </p:cNvSpPr>
          <p:nvPr>
            <p:ph type="sldNum" sz="quarter" idx="12"/>
          </p:nvPr>
        </p:nvSpPr>
        <p:spPr/>
        <p:txBody>
          <a:bodyPr/>
          <a:lstStyle/>
          <a:p>
            <a:fld id="{DE7DD24D-0219-4560-9B96-514F2B7C0E69}" type="slidenum">
              <a:rPr lang="en-US" smtClean="0"/>
              <a:pPr/>
              <a:t>18</a:t>
            </a:fld>
            <a:endParaRPr lang="en-US"/>
          </a:p>
        </p:txBody>
      </p:sp>
      <p:pic>
        <p:nvPicPr>
          <p:cNvPr id="6" name="Picture 5">
            <a:extLst>
              <a:ext uri="{FF2B5EF4-FFF2-40B4-BE49-F238E27FC236}">
                <a16:creationId xmlns:a16="http://schemas.microsoft.com/office/drawing/2014/main" id="{E5B6E7F6-CAEA-CE7B-3C8F-142FFDA38D1C}"/>
              </a:ext>
            </a:extLst>
          </p:cNvPr>
          <p:cNvPicPr>
            <a:picLocks noChangeAspect="1"/>
          </p:cNvPicPr>
          <p:nvPr/>
        </p:nvPicPr>
        <p:blipFill>
          <a:blip r:embed="rId3"/>
          <a:stretch>
            <a:fillRect/>
          </a:stretch>
        </p:blipFill>
        <p:spPr>
          <a:xfrm>
            <a:off x="1238250" y="1343025"/>
            <a:ext cx="6667500" cy="4171950"/>
          </a:xfrm>
          <a:prstGeom prst="rect">
            <a:avLst/>
          </a:prstGeom>
        </p:spPr>
      </p:pic>
    </p:spTree>
    <p:extLst>
      <p:ext uri="{BB962C8B-B14F-4D97-AF65-F5344CB8AC3E}">
        <p14:creationId xmlns:p14="http://schemas.microsoft.com/office/powerpoint/2010/main" val="2951036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Program Evaluation</a:t>
            </a:r>
          </a:p>
        </p:txBody>
      </p:sp>
      <p:sp>
        <p:nvSpPr>
          <p:cNvPr id="3" name="Slide Number Placeholder 2"/>
          <p:cNvSpPr>
            <a:spLocks noGrp="1"/>
          </p:cNvSpPr>
          <p:nvPr>
            <p:ph type="sldNum" sz="quarter" idx="12"/>
          </p:nvPr>
        </p:nvSpPr>
        <p:spPr/>
        <p:txBody>
          <a:bodyPr/>
          <a:lstStyle/>
          <a:p>
            <a:fld id="{DE7DD24D-0219-4560-9B96-514F2B7C0E69}" type="slidenum">
              <a:rPr lang="en-US" smtClean="0"/>
              <a:pPr/>
              <a:t>19</a:t>
            </a:fld>
            <a:endParaRPr lang="en-US"/>
          </a:p>
        </p:txBody>
      </p:sp>
      <p:pic>
        <p:nvPicPr>
          <p:cNvPr id="6" name="Picture 5">
            <a:extLst>
              <a:ext uri="{FF2B5EF4-FFF2-40B4-BE49-F238E27FC236}">
                <a16:creationId xmlns:a16="http://schemas.microsoft.com/office/drawing/2014/main" id="{1D1D8881-8B42-84FC-3B55-54958C2DF110}"/>
              </a:ext>
            </a:extLst>
          </p:cNvPr>
          <p:cNvPicPr>
            <a:picLocks noChangeAspect="1"/>
          </p:cNvPicPr>
          <p:nvPr/>
        </p:nvPicPr>
        <p:blipFill>
          <a:blip r:embed="rId3"/>
          <a:stretch>
            <a:fillRect/>
          </a:stretch>
        </p:blipFill>
        <p:spPr>
          <a:xfrm>
            <a:off x="1233487" y="2286000"/>
            <a:ext cx="6677025" cy="2286000"/>
          </a:xfrm>
          <a:prstGeom prst="rect">
            <a:avLst/>
          </a:prstGeom>
        </p:spPr>
      </p:pic>
    </p:spTree>
    <p:extLst>
      <p:ext uri="{BB962C8B-B14F-4D97-AF65-F5344CB8AC3E}">
        <p14:creationId xmlns:p14="http://schemas.microsoft.com/office/powerpoint/2010/main" val="397667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Application Process</a:t>
            </a:r>
          </a:p>
        </p:txBody>
      </p:sp>
      <p:sp>
        <p:nvSpPr>
          <p:cNvPr id="3" name="Slide Number Placeholder 2"/>
          <p:cNvSpPr>
            <a:spLocks noGrp="1"/>
          </p:cNvSpPr>
          <p:nvPr>
            <p:ph type="sldNum" sz="quarter" idx="12"/>
          </p:nvPr>
        </p:nvSpPr>
        <p:spPr/>
        <p:txBody>
          <a:bodyPr/>
          <a:lstStyle/>
          <a:p>
            <a:fld id="{DE7DD24D-0219-4560-9B96-514F2B7C0E69}" type="slidenum">
              <a:rPr lang="en-US" smtClean="0"/>
              <a:pPr/>
              <a:t>2</a:t>
            </a:fld>
            <a:endParaRPr lang="en-US"/>
          </a:p>
        </p:txBody>
      </p:sp>
      <p:sp>
        <p:nvSpPr>
          <p:cNvPr id="4" name="Rectangle 3"/>
          <p:cNvSpPr/>
          <p:nvPr/>
        </p:nvSpPr>
        <p:spPr>
          <a:xfrm>
            <a:off x="457200" y="1539875"/>
            <a:ext cx="7086600" cy="4154984"/>
          </a:xfrm>
          <a:prstGeom prst="rect">
            <a:avLst/>
          </a:prstGeom>
        </p:spPr>
        <p:txBody>
          <a:bodyPr wrap="square">
            <a:spAutoFit/>
          </a:bodyPr>
          <a:lstStyle/>
          <a:p>
            <a:r>
              <a:rPr lang="en-US" sz="2800" dirty="0"/>
              <a:t>Completeness counts, please be sure to provide all the required information, </a:t>
            </a:r>
            <a:r>
              <a:rPr lang="en-US" sz="2800" u="sng" dirty="0"/>
              <a:t>if you’re not sure contact us.</a:t>
            </a:r>
          </a:p>
          <a:p>
            <a:endParaRPr lang="en-US" sz="1200" u="sng" dirty="0"/>
          </a:p>
          <a:p>
            <a:r>
              <a:rPr lang="en-US" sz="2800" dirty="0"/>
              <a:t>What you need:</a:t>
            </a:r>
          </a:p>
          <a:p>
            <a:pPr marL="914400" lvl="1" indent="-457200">
              <a:buFont typeface="Arial" panose="020B0604020202020204" pitchFamily="34" charset="0"/>
              <a:buChar char="•"/>
            </a:pPr>
            <a:r>
              <a:rPr lang="en-US" sz="2800" dirty="0"/>
              <a:t>A completed application</a:t>
            </a:r>
          </a:p>
          <a:p>
            <a:pPr marL="914400" lvl="1" indent="-457200">
              <a:buFont typeface="Arial" panose="020B0604020202020204" pitchFamily="34" charset="0"/>
              <a:buChar char="•"/>
            </a:pPr>
            <a:r>
              <a:rPr lang="en-US" sz="2800" dirty="0"/>
              <a:t>MFIRS in from January to June 2022</a:t>
            </a:r>
          </a:p>
          <a:p>
            <a:pPr marL="914400" lvl="1" indent="-457200">
              <a:buFont typeface="Arial" panose="020B0604020202020204" pitchFamily="34" charset="0"/>
              <a:buChar char="•"/>
            </a:pPr>
            <a:r>
              <a:rPr lang="en-US" sz="2800" dirty="0"/>
              <a:t>Completed FY 2022 Year-End Report and all past FY Year-End Reports must also be complete/submitted.</a:t>
            </a:r>
          </a:p>
        </p:txBody>
      </p:sp>
    </p:spTree>
    <p:extLst>
      <p:ext uri="{BB962C8B-B14F-4D97-AF65-F5344CB8AC3E}">
        <p14:creationId xmlns:p14="http://schemas.microsoft.com/office/powerpoint/2010/main" val="36387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Signatures and Mission Statements</a:t>
            </a:r>
          </a:p>
        </p:txBody>
      </p:sp>
      <p:sp>
        <p:nvSpPr>
          <p:cNvPr id="3" name="Slide Number Placeholder 2"/>
          <p:cNvSpPr>
            <a:spLocks noGrp="1"/>
          </p:cNvSpPr>
          <p:nvPr>
            <p:ph type="sldNum" sz="quarter" idx="12"/>
          </p:nvPr>
        </p:nvSpPr>
        <p:spPr/>
        <p:txBody>
          <a:bodyPr/>
          <a:lstStyle/>
          <a:p>
            <a:fld id="{DE7DD24D-0219-4560-9B96-514F2B7C0E69}" type="slidenum">
              <a:rPr lang="en-US" smtClean="0"/>
              <a:pPr/>
              <a:t>20</a:t>
            </a:fld>
            <a:endParaRPr lang="en-US"/>
          </a:p>
        </p:txBody>
      </p:sp>
      <p:pic>
        <p:nvPicPr>
          <p:cNvPr id="4" name="Picture 3">
            <a:extLst>
              <a:ext uri="{FF2B5EF4-FFF2-40B4-BE49-F238E27FC236}">
                <a16:creationId xmlns:a16="http://schemas.microsoft.com/office/drawing/2014/main" id="{08846325-6170-143F-C5BA-813ECCF174FB}"/>
              </a:ext>
            </a:extLst>
          </p:cNvPr>
          <p:cNvPicPr>
            <a:picLocks noChangeAspect="1"/>
          </p:cNvPicPr>
          <p:nvPr/>
        </p:nvPicPr>
        <p:blipFill>
          <a:blip r:embed="rId3"/>
          <a:stretch>
            <a:fillRect/>
          </a:stretch>
        </p:blipFill>
        <p:spPr>
          <a:xfrm>
            <a:off x="1747923" y="1371600"/>
            <a:ext cx="5648153" cy="4481512"/>
          </a:xfrm>
          <a:prstGeom prst="rect">
            <a:avLst/>
          </a:prstGeom>
        </p:spPr>
      </p:pic>
    </p:spTree>
    <p:extLst>
      <p:ext uri="{BB962C8B-B14F-4D97-AF65-F5344CB8AC3E}">
        <p14:creationId xmlns:p14="http://schemas.microsoft.com/office/powerpoint/2010/main" val="97455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t>School and Senior Official Signatures</a:t>
            </a:r>
          </a:p>
        </p:txBody>
      </p:sp>
      <p:sp>
        <p:nvSpPr>
          <p:cNvPr id="3" name="Slide Number Placeholder 2"/>
          <p:cNvSpPr>
            <a:spLocks noGrp="1"/>
          </p:cNvSpPr>
          <p:nvPr>
            <p:ph type="sldNum" sz="quarter" idx="12"/>
          </p:nvPr>
        </p:nvSpPr>
        <p:spPr/>
        <p:txBody>
          <a:bodyPr/>
          <a:lstStyle/>
          <a:p>
            <a:fld id="{DE7DD24D-0219-4560-9B96-514F2B7C0E69}" type="slidenum">
              <a:rPr lang="en-US" smtClean="0"/>
              <a:pPr/>
              <a:t>21</a:t>
            </a:fld>
            <a:endParaRPr lang="en-US"/>
          </a:p>
        </p:txBody>
      </p:sp>
      <p:pic>
        <p:nvPicPr>
          <p:cNvPr id="6" name="Picture 5">
            <a:extLst>
              <a:ext uri="{FF2B5EF4-FFF2-40B4-BE49-F238E27FC236}">
                <a16:creationId xmlns:a16="http://schemas.microsoft.com/office/drawing/2014/main" id="{94FF6F7F-A92A-C5C2-E7AF-F260DF157216}"/>
              </a:ext>
            </a:extLst>
          </p:cNvPr>
          <p:cNvPicPr>
            <a:picLocks noChangeAspect="1"/>
          </p:cNvPicPr>
          <p:nvPr/>
        </p:nvPicPr>
        <p:blipFill>
          <a:blip r:embed="rId3"/>
          <a:stretch>
            <a:fillRect/>
          </a:stretch>
        </p:blipFill>
        <p:spPr>
          <a:xfrm>
            <a:off x="1464468" y="1219200"/>
            <a:ext cx="6215063" cy="4645693"/>
          </a:xfrm>
          <a:prstGeom prst="rect">
            <a:avLst/>
          </a:prstGeom>
        </p:spPr>
      </p:pic>
    </p:spTree>
    <p:extLst>
      <p:ext uri="{BB962C8B-B14F-4D97-AF65-F5344CB8AC3E}">
        <p14:creationId xmlns:p14="http://schemas.microsoft.com/office/powerpoint/2010/main" val="255007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Scoring and Award</a:t>
            </a:r>
          </a:p>
        </p:txBody>
      </p:sp>
      <p:sp>
        <p:nvSpPr>
          <p:cNvPr id="3" name="Slide Number Placeholder 2"/>
          <p:cNvSpPr>
            <a:spLocks noGrp="1"/>
          </p:cNvSpPr>
          <p:nvPr>
            <p:ph type="sldNum" sz="quarter" idx="12"/>
          </p:nvPr>
        </p:nvSpPr>
        <p:spPr/>
        <p:txBody>
          <a:bodyPr/>
          <a:lstStyle/>
          <a:p>
            <a:fld id="{DE7DD24D-0219-4560-9B96-514F2B7C0E69}" type="slidenum">
              <a:rPr lang="en-US" smtClean="0"/>
              <a:pPr/>
              <a:t>22</a:t>
            </a:fld>
            <a:endParaRPr lang="en-US"/>
          </a:p>
        </p:txBody>
      </p:sp>
      <p:pic>
        <p:nvPicPr>
          <p:cNvPr id="5" name="Picture 4">
            <a:extLst>
              <a:ext uri="{FF2B5EF4-FFF2-40B4-BE49-F238E27FC236}">
                <a16:creationId xmlns:a16="http://schemas.microsoft.com/office/drawing/2014/main" id="{59C6763B-91FF-E67B-1CA1-3CBF33C89BBC}"/>
              </a:ext>
            </a:extLst>
          </p:cNvPr>
          <p:cNvPicPr>
            <a:picLocks noChangeAspect="1"/>
          </p:cNvPicPr>
          <p:nvPr/>
        </p:nvPicPr>
        <p:blipFill>
          <a:blip r:embed="rId3"/>
          <a:stretch>
            <a:fillRect/>
          </a:stretch>
        </p:blipFill>
        <p:spPr>
          <a:xfrm>
            <a:off x="1204912" y="1143000"/>
            <a:ext cx="6734175" cy="4867275"/>
          </a:xfrm>
          <a:prstGeom prst="rect">
            <a:avLst/>
          </a:prstGeom>
        </p:spPr>
      </p:pic>
    </p:spTree>
    <p:extLst>
      <p:ext uri="{BB962C8B-B14F-4D97-AF65-F5344CB8AC3E}">
        <p14:creationId xmlns:p14="http://schemas.microsoft.com/office/powerpoint/2010/main" val="2182032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Curriculum Planning Guidebook</a:t>
            </a:r>
          </a:p>
        </p:txBody>
      </p:sp>
      <p:sp>
        <p:nvSpPr>
          <p:cNvPr id="4" name="Content Placeholder 2"/>
          <p:cNvSpPr txBox="1">
            <a:spLocks/>
          </p:cNvSpPr>
          <p:nvPr/>
        </p:nvSpPr>
        <p:spPr>
          <a:xfrm>
            <a:off x="457200" y="1219200"/>
            <a:ext cx="8229600" cy="46482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t>Key Behavior Pages</a:t>
            </a:r>
          </a:p>
          <a:p>
            <a:r>
              <a:rPr lang="en-US" sz="2800" dirty="0"/>
              <a:t>The title describes the behavior that you want to teach: Understanding and Practicing Match and Lighter Safety (Fire tools) page 3-12.  </a:t>
            </a:r>
          </a:p>
          <a:p>
            <a:r>
              <a:rPr lang="en-US" sz="2800" dirty="0"/>
              <a:t>Under the title is the target group (Ages 3-5 Preschool) and the safety group (Burns).</a:t>
            </a:r>
          </a:p>
          <a:p>
            <a:r>
              <a:rPr lang="en-US" sz="2800" dirty="0"/>
              <a:t>The box on the right is for quick reference - PRE, meaning preschool and the reference number refers to this particular behavior for this age group.</a:t>
            </a:r>
          </a:p>
          <a:p>
            <a:pPr marL="0" indent="0">
              <a:buNone/>
            </a:pPr>
            <a:endParaRPr lang="en-US" sz="2800" dirty="0"/>
          </a:p>
        </p:txBody>
      </p:sp>
      <p:sp>
        <p:nvSpPr>
          <p:cNvPr id="3" name="Slide Number Placeholder 2"/>
          <p:cNvSpPr>
            <a:spLocks noGrp="1"/>
          </p:cNvSpPr>
          <p:nvPr>
            <p:ph type="sldNum" sz="quarter" idx="12"/>
          </p:nvPr>
        </p:nvSpPr>
        <p:spPr/>
        <p:txBody>
          <a:bodyPr/>
          <a:lstStyle/>
          <a:p>
            <a:fld id="{DE7DD24D-0219-4560-9B96-514F2B7C0E69}" type="slidenum">
              <a:rPr lang="en-US" smtClean="0"/>
              <a:pPr/>
              <a:t>23</a:t>
            </a:fld>
            <a:endParaRPr lang="en-US"/>
          </a:p>
        </p:txBody>
      </p:sp>
    </p:spTree>
    <p:extLst>
      <p:ext uri="{BB962C8B-B14F-4D97-AF65-F5344CB8AC3E}">
        <p14:creationId xmlns:p14="http://schemas.microsoft.com/office/powerpoint/2010/main" val="3704733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DE7DD24D-0219-4560-9B96-514F2B7C0E69}" type="slidenum">
              <a:rPr lang="en-US" smtClean="0"/>
              <a:pPr/>
              <a:t>24</a:t>
            </a:fld>
            <a:endParaRPr lang="en-US"/>
          </a:p>
        </p:txBody>
      </p:sp>
      <p:sp>
        <p:nvSpPr>
          <p:cNvPr id="4" name="Content Placeholder 2"/>
          <p:cNvSpPr txBox="1">
            <a:spLocks/>
          </p:cNvSpPr>
          <p:nvPr/>
        </p:nvSpPr>
        <p:spPr>
          <a:xfrm>
            <a:off x="457200" y="1219200"/>
            <a:ext cx="8229600" cy="46482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u="sng" dirty="0">
              <a:hlinkClick r:id="rId3"/>
            </a:endParaRPr>
          </a:p>
        </p:txBody>
      </p:sp>
      <p:sp>
        <p:nvSpPr>
          <p:cNvPr id="5" name="AutoShape 2" descr="Image result for free pictures of home escape plans"/>
          <p:cNvSpPr>
            <a:spLocks noChangeAspect="1" noChangeArrowheads="1"/>
          </p:cNvSpPr>
          <p:nvPr/>
        </p:nvSpPr>
        <p:spPr bwMode="auto">
          <a:xfrm>
            <a:off x="0" y="1219200"/>
            <a:ext cx="137160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free pictures of home escape plans"/>
          <p:cNvSpPr>
            <a:spLocks noChangeAspect="1" noChangeArrowheads="1"/>
          </p:cNvSpPr>
          <p:nvPr/>
        </p:nvSpPr>
        <p:spPr bwMode="auto">
          <a:xfrm>
            <a:off x="76200" y="-11906"/>
            <a:ext cx="1416050" cy="8850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free pictures of home escape plans"/>
          <p:cNvSpPr>
            <a:spLocks noChangeAspect="1" noChangeArrowheads="1"/>
          </p:cNvSpPr>
          <p:nvPr/>
        </p:nvSpPr>
        <p:spPr bwMode="auto">
          <a:xfrm>
            <a:off x="-31750" y="-136525"/>
            <a:ext cx="137160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stretch>
            <a:fillRect/>
          </a:stretch>
        </p:blipFill>
        <p:spPr>
          <a:xfrm>
            <a:off x="200026" y="31220"/>
            <a:ext cx="3787500" cy="1716340"/>
          </a:xfrm>
          <a:prstGeom prst="rect">
            <a:avLst/>
          </a:prstGeom>
        </p:spPr>
      </p:pic>
      <p:pic>
        <p:nvPicPr>
          <p:cNvPr id="12" name="Picture 11"/>
          <p:cNvPicPr>
            <a:picLocks noChangeAspect="1"/>
          </p:cNvPicPr>
          <p:nvPr/>
        </p:nvPicPr>
        <p:blipFill>
          <a:blip r:embed="rId5"/>
          <a:stretch>
            <a:fillRect/>
          </a:stretch>
        </p:blipFill>
        <p:spPr>
          <a:xfrm>
            <a:off x="4714875" y="955068"/>
            <a:ext cx="4000500" cy="1409700"/>
          </a:xfrm>
          <a:prstGeom prst="rect">
            <a:avLst/>
          </a:prstGeom>
        </p:spPr>
      </p:pic>
      <p:sp>
        <p:nvSpPr>
          <p:cNvPr id="13" name="Right Arrow 12"/>
          <p:cNvSpPr/>
          <p:nvPr/>
        </p:nvSpPr>
        <p:spPr>
          <a:xfrm rot="8215253">
            <a:off x="3951972" y="2422690"/>
            <a:ext cx="791821" cy="299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stretch>
            <a:fillRect/>
          </a:stretch>
        </p:blipFill>
        <p:spPr>
          <a:xfrm>
            <a:off x="697442" y="2882107"/>
            <a:ext cx="5867223" cy="1384555"/>
          </a:xfrm>
          <a:prstGeom prst="rect">
            <a:avLst/>
          </a:prstGeom>
        </p:spPr>
      </p:pic>
      <p:sp>
        <p:nvSpPr>
          <p:cNvPr id="10" name="Right Arrow 9"/>
          <p:cNvSpPr/>
          <p:nvPr/>
        </p:nvSpPr>
        <p:spPr>
          <a:xfrm>
            <a:off x="3589201" y="1553501"/>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7"/>
          <a:stretch>
            <a:fillRect/>
          </a:stretch>
        </p:blipFill>
        <p:spPr>
          <a:xfrm>
            <a:off x="2369079" y="4306059"/>
            <a:ext cx="6083875" cy="1595526"/>
          </a:xfrm>
          <a:prstGeom prst="rect">
            <a:avLst/>
          </a:prstGeom>
        </p:spPr>
      </p:pic>
      <p:sp>
        <p:nvSpPr>
          <p:cNvPr id="16" name="Right Arrow 15"/>
          <p:cNvSpPr/>
          <p:nvPr/>
        </p:nvSpPr>
        <p:spPr>
          <a:xfrm rot="1832359">
            <a:off x="1472649" y="4788269"/>
            <a:ext cx="877529" cy="288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30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    Teaching Methods</a:t>
            </a:r>
          </a:p>
        </p:txBody>
      </p:sp>
      <p:sp>
        <p:nvSpPr>
          <p:cNvPr id="4" name="Content Placeholder 2"/>
          <p:cNvSpPr txBox="1">
            <a:spLocks/>
          </p:cNvSpPr>
          <p:nvPr/>
        </p:nvSpPr>
        <p:spPr>
          <a:xfrm>
            <a:off x="457200" y="1219200"/>
            <a:ext cx="8229600" cy="46482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u="sng" dirty="0">
              <a:hlinkClick r:id="rId3"/>
            </a:endParaRPr>
          </a:p>
        </p:txBody>
      </p:sp>
      <p:pic>
        <p:nvPicPr>
          <p:cNvPr id="3" name="Picture 2"/>
          <p:cNvPicPr>
            <a:picLocks noChangeAspect="1"/>
          </p:cNvPicPr>
          <p:nvPr/>
        </p:nvPicPr>
        <p:blipFill>
          <a:blip r:embed="rId4"/>
          <a:stretch>
            <a:fillRect/>
          </a:stretch>
        </p:blipFill>
        <p:spPr>
          <a:xfrm>
            <a:off x="4114800" y="359094"/>
            <a:ext cx="4648200" cy="6018276"/>
          </a:xfrm>
          <a:prstGeom prst="rect">
            <a:avLst/>
          </a:prstGeom>
        </p:spPr>
      </p:pic>
      <p:sp>
        <p:nvSpPr>
          <p:cNvPr id="5" name="AutoShape 2" descr="Image result for free pictures of home escape plans"/>
          <p:cNvSpPr>
            <a:spLocks noChangeAspect="1" noChangeArrowheads="1"/>
          </p:cNvSpPr>
          <p:nvPr/>
        </p:nvSpPr>
        <p:spPr bwMode="auto">
          <a:xfrm>
            <a:off x="0" y="1219200"/>
            <a:ext cx="137160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free pictures of home escape plans"/>
          <p:cNvSpPr>
            <a:spLocks noChangeAspect="1" noChangeArrowheads="1"/>
          </p:cNvSpPr>
          <p:nvPr/>
        </p:nvSpPr>
        <p:spPr bwMode="auto">
          <a:xfrm>
            <a:off x="76200" y="-11906"/>
            <a:ext cx="1416050" cy="8850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free pictures of home escape plans"/>
          <p:cNvSpPr>
            <a:spLocks noChangeAspect="1" noChangeArrowheads="1"/>
          </p:cNvSpPr>
          <p:nvPr/>
        </p:nvSpPr>
        <p:spPr bwMode="auto">
          <a:xfrm>
            <a:off x="-31750" y="-136525"/>
            <a:ext cx="137160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762000" y="3244334"/>
            <a:ext cx="3200399" cy="369332"/>
          </a:xfrm>
          <a:prstGeom prst="rect">
            <a:avLst/>
          </a:prstGeom>
        </p:spPr>
        <p:txBody>
          <a:bodyPr wrap="square">
            <a:spAutoFit/>
          </a:bodyPr>
          <a:lstStyle/>
          <a:p>
            <a:pPr algn="ctr"/>
            <a:r>
              <a:rPr lang="en-US" dirty="0">
                <a:hlinkClick r:id="rId3"/>
              </a:rPr>
              <a:t>USFA FEMA Home Escape Plan</a:t>
            </a:r>
            <a:endParaRPr lang="en-US" dirty="0"/>
          </a:p>
        </p:txBody>
      </p:sp>
      <p:sp>
        <p:nvSpPr>
          <p:cNvPr id="8" name="Slide Number Placeholder 7"/>
          <p:cNvSpPr>
            <a:spLocks noGrp="1"/>
          </p:cNvSpPr>
          <p:nvPr>
            <p:ph type="sldNum" sz="quarter" idx="12"/>
          </p:nvPr>
        </p:nvSpPr>
        <p:spPr/>
        <p:txBody>
          <a:bodyPr/>
          <a:lstStyle/>
          <a:p>
            <a:fld id="{DE7DD24D-0219-4560-9B96-514F2B7C0E69}" type="slidenum">
              <a:rPr lang="en-US" smtClean="0"/>
              <a:pPr/>
              <a:t>25</a:t>
            </a:fld>
            <a:endParaRPr lang="en-US"/>
          </a:p>
        </p:txBody>
      </p:sp>
      <p:sp>
        <p:nvSpPr>
          <p:cNvPr id="10" name="Right Arrow 9"/>
          <p:cNvSpPr/>
          <p:nvPr/>
        </p:nvSpPr>
        <p:spPr>
          <a:xfrm>
            <a:off x="3581399" y="40386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230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Evaluation, Evaluation, Evaluation……</a:t>
            </a:r>
          </a:p>
        </p:txBody>
      </p:sp>
      <p:sp>
        <p:nvSpPr>
          <p:cNvPr id="27651" name="Rectangle 3"/>
          <p:cNvSpPr>
            <a:spLocks noGrp="1" noChangeArrowheads="1"/>
          </p:cNvSpPr>
          <p:nvPr>
            <p:ph type="body" idx="1"/>
          </p:nvPr>
        </p:nvSpPr>
        <p:spPr/>
        <p:txBody>
          <a:bodyPr/>
          <a:lstStyle/>
          <a:p>
            <a:pPr eaLnBrk="1" hangingPunct="1"/>
            <a:r>
              <a:rPr lang="en-US" dirty="0"/>
              <a:t>Evaluation is one of the most important parts of your program.</a:t>
            </a:r>
          </a:p>
          <a:p>
            <a:pPr eaLnBrk="1" hangingPunct="1"/>
            <a:r>
              <a:rPr lang="en-US" dirty="0"/>
              <a:t>Evaluation is more for the program rather than the students or seniors.</a:t>
            </a:r>
          </a:p>
          <a:p>
            <a:pPr eaLnBrk="1" hangingPunct="1"/>
            <a:r>
              <a:rPr lang="en-US" dirty="0"/>
              <a:t>Remember evaluation is a requirement and verbal evaluation is not allowed.</a:t>
            </a:r>
          </a:p>
        </p:txBody>
      </p:sp>
      <p:pic>
        <p:nvPicPr>
          <p:cNvPr id="3074" name="Picture 2" descr="C:\Users\couellette\AppData\Local\Microsoft\Windows\Temporary Internet Files\Content.IE5\PMF5OTGM\MM900234700[1].gif"/>
          <p:cNvPicPr>
            <a:picLocks noChangeAspect="1" noChangeArrowheads="1" noCrop="1"/>
          </p:cNvPicPr>
          <p:nvPr/>
        </p:nvPicPr>
        <p:blipFill>
          <a:blip r:embed="rId3" cstate="print"/>
          <a:srcRect/>
          <a:stretch>
            <a:fillRect/>
          </a:stretch>
        </p:blipFill>
        <p:spPr bwMode="auto">
          <a:xfrm>
            <a:off x="5143500" y="3810000"/>
            <a:ext cx="1733550" cy="1600200"/>
          </a:xfrm>
          <a:prstGeom prst="rect">
            <a:avLst/>
          </a:prstGeom>
          <a:noFill/>
        </p:spPr>
      </p:pic>
      <p:sp>
        <p:nvSpPr>
          <p:cNvPr id="2" name="Slide Number Placeholder 1">
            <a:extLst>
              <a:ext uri="{FF2B5EF4-FFF2-40B4-BE49-F238E27FC236}">
                <a16:creationId xmlns:a16="http://schemas.microsoft.com/office/drawing/2014/main" id="{B436C0F4-1C90-4048-1999-C6326F40289E}"/>
              </a:ext>
            </a:extLst>
          </p:cNvPr>
          <p:cNvSpPr>
            <a:spLocks noGrp="1"/>
          </p:cNvSpPr>
          <p:nvPr>
            <p:ph type="sldNum" sz="quarter" idx="12"/>
          </p:nvPr>
        </p:nvSpPr>
        <p:spPr/>
        <p:txBody>
          <a:bodyPr/>
          <a:lstStyle/>
          <a:p>
            <a:fld id="{DE7DD24D-0219-4560-9B96-514F2B7C0E69}" type="slidenum">
              <a:rPr lang="en-US" smtClean="0"/>
              <a:pPr/>
              <a:t>26</a:t>
            </a:fld>
            <a:endParaRPr lang="en-US"/>
          </a:p>
        </p:txBody>
      </p:sp>
    </p:spTree>
    <p:extLst>
      <p:ext uri="{BB962C8B-B14F-4D97-AF65-F5344CB8AC3E}">
        <p14:creationId xmlns:p14="http://schemas.microsoft.com/office/powerpoint/2010/main" val="2050844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Evaluation</a:t>
            </a:r>
          </a:p>
        </p:txBody>
      </p:sp>
      <p:sp>
        <p:nvSpPr>
          <p:cNvPr id="28675" name="Rectangle 3"/>
          <p:cNvSpPr>
            <a:spLocks noGrp="1" noChangeArrowheads="1"/>
          </p:cNvSpPr>
          <p:nvPr>
            <p:ph type="body" idx="1"/>
          </p:nvPr>
        </p:nvSpPr>
        <p:spPr/>
        <p:txBody>
          <a:bodyPr/>
          <a:lstStyle/>
          <a:p>
            <a:pPr eaLnBrk="1" hangingPunct="1"/>
            <a:r>
              <a:rPr lang="en-US" dirty="0"/>
              <a:t>Submit a copy of your evaluation tool (test, homework assignment, demonstration, etc.)</a:t>
            </a:r>
          </a:p>
          <a:p>
            <a:pPr eaLnBrk="1" hangingPunct="1"/>
            <a:r>
              <a:rPr lang="en-US" dirty="0"/>
              <a:t>Grade you evaluated</a:t>
            </a:r>
          </a:p>
          <a:p>
            <a:pPr eaLnBrk="1" hangingPunct="1"/>
            <a:r>
              <a:rPr lang="en-US" dirty="0"/>
              <a:t>Number of students you evaluated</a:t>
            </a:r>
          </a:p>
          <a:p>
            <a:pPr eaLnBrk="1" hangingPunct="1"/>
            <a:r>
              <a:rPr lang="en-US" dirty="0"/>
              <a:t>Statistics (percentage) </a:t>
            </a:r>
          </a:p>
          <a:p>
            <a:pPr eaLnBrk="1" hangingPunct="1"/>
            <a:r>
              <a:rPr lang="en-US" b="1" dirty="0">
                <a:solidFill>
                  <a:srgbClr val="FF0000"/>
                </a:solidFill>
              </a:rPr>
              <a:t>Include Instructor Evaluation   </a:t>
            </a:r>
          </a:p>
          <a:p>
            <a:pPr eaLnBrk="1" hangingPunct="1"/>
            <a:r>
              <a:rPr lang="en-US" b="1" dirty="0">
                <a:solidFill>
                  <a:srgbClr val="FF0000"/>
                </a:solidFill>
              </a:rPr>
              <a:t>If using the DFS evaluation tool, submit </a:t>
            </a:r>
          </a:p>
          <a:p>
            <a:pPr marL="0" indent="0" eaLnBrk="1" hangingPunct="1">
              <a:buNone/>
            </a:pPr>
            <a:r>
              <a:rPr lang="en-US" b="1" dirty="0">
                <a:solidFill>
                  <a:srgbClr val="FF0000"/>
                </a:solidFill>
              </a:rPr>
              <a:t>	the front page of the tool.      </a:t>
            </a:r>
          </a:p>
        </p:txBody>
      </p:sp>
      <p:pic>
        <p:nvPicPr>
          <p:cNvPr id="2050" name="Picture 2" descr="J:\FMO\Public Ed\Evaluation\scanned evaluation\Scan0005.tif"/>
          <p:cNvPicPr>
            <a:picLocks noChangeAspect="1" noChangeArrowheads="1"/>
          </p:cNvPicPr>
          <p:nvPr/>
        </p:nvPicPr>
        <p:blipFill>
          <a:blip r:embed="rId2" cstate="print"/>
          <a:srcRect/>
          <a:stretch>
            <a:fillRect/>
          </a:stretch>
        </p:blipFill>
        <p:spPr bwMode="auto">
          <a:xfrm>
            <a:off x="5562600" y="2590800"/>
            <a:ext cx="1702118" cy="2801840"/>
          </a:xfrm>
          <a:prstGeom prst="rect">
            <a:avLst/>
          </a:prstGeom>
          <a:noFill/>
        </p:spPr>
      </p:pic>
      <p:sp>
        <p:nvSpPr>
          <p:cNvPr id="2" name="Slide Number Placeholder 1">
            <a:extLst>
              <a:ext uri="{FF2B5EF4-FFF2-40B4-BE49-F238E27FC236}">
                <a16:creationId xmlns:a16="http://schemas.microsoft.com/office/drawing/2014/main" id="{B58C7A80-BA33-F360-907C-D98AFDC4D0F5}"/>
              </a:ext>
            </a:extLst>
          </p:cNvPr>
          <p:cNvSpPr>
            <a:spLocks noGrp="1"/>
          </p:cNvSpPr>
          <p:nvPr>
            <p:ph type="sldNum" sz="quarter" idx="12"/>
          </p:nvPr>
        </p:nvSpPr>
        <p:spPr/>
        <p:txBody>
          <a:bodyPr/>
          <a:lstStyle/>
          <a:p>
            <a:fld id="{DE7DD24D-0219-4560-9B96-514F2B7C0E69}" type="slidenum">
              <a:rPr lang="en-US" smtClean="0"/>
              <a:pPr/>
              <a:t>27</a:t>
            </a:fld>
            <a:endParaRPr lang="en-US"/>
          </a:p>
        </p:txBody>
      </p:sp>
    </p:spTree>
    <p:extLst>
      <p:ext uri="{BB962C8B-B14F-4D97-AF65-F5344CB8AC3E}">
        <p14:creationId xmlns:p14="http://schemas.microsoft.com/office/powerpoint/2010/main" val="4250861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09600" y="228600"/>
            <a:ext cx="8229600" cy="1143000"/>
          </a:xfrm>
        </p:spPr>
        <p:txBody>
          <a:bodyPr/>
          <a:lstStyle/>
          <a:p>
            <a:pPr eaLnBrk="1" hangingPunct="1"/>
            <a:r>
              <a:rPr lang="en-US" dirty="0"/>
              <a:t>Teacher Evaluation Examples</a:t>
            </a:r>
          </a:p>
        </p:txBody>
      </p:sp>
      <p:pic>
        <p:nvPicPr>
          <p:cNvPr id="3" name="Picture 2"/>
          <p:cNvPicPr>
            <a:picLocks noChangeAspect="1"/>
          </p:cNvPicPr>
          <p:nvPr/>
        </p:nvPicPr>
        <p:blipFill>
          <a:blip r:embed="rId3"/>
          <a:stretch>
            <a:fillRect/>
          </a:stretch>
        </p:blipFill>
        <p:spPr>
          <a:xfrm>
            <a:off x="304800" y="1143000"/>
            <a:ext cx="3570104" cy="4262437"/>
          </a:xfrm>
          <a:prstGeom prst="rect">
            <a:avLst/>
          </a:prstGeom>
        </p:spPr>
      </p:pic>
      <p:pic>
        <p:nvPicPr>
          <p:cNvPr id="4" name="Picture 3"/>
          <p:cNvPicPr>
            <a:picLocks noChangeAspect="1"/>
          </p:cNvPicPr>
          <p:nvPr/>
        </p:nvPicPr>
        <p:blipFill>
          <a:blip r:embed="rId4"/>
          <a:stretch>
            <a:fillRect/>
          </a:stretch>
        </p:blipFill>
        <p:spPr>
          <a:xfrm>
            <a:off x="4533014" y="983455"/>
            <a:ext cx="3648075" cy="4581525"/>
          </a:xfrm>
          <a:prstGeom prst="rect">
            <a:avLst/>
          </a:prstGeom>
        </p:spPr>
      </p:pic>
      <p:sp>
        <p:nvSpPr>
          <p:cNvPr id="2" name="Slide Number Placeholder 1">
            <a:extLst>
              <a:ext uri="{FF2B5EF4-FFF2-40B4-BE49-F238E27FC236}">
                <a16:creationId xmlns:a16="http://schemas.microsoft.com/office/drawing/2014/main" id="{FD761B4E-61D5-2B16-7A5F-8473988421DC}"/>
              </a:ext>
            </a:extLst>
          </p:cNvPr>
          <p:cNvSpPr>
            <a:spLocks noGrp="1"/>
          </p:cNvSpPr>
          <p:nvPr>
            <p:ph type="sldNum" sz="quarter" idx="12"/>
          </p:nvPr>
        </p:nvSpPr>
        <p:spPr/>
        <p:txBody>
          <a:bodyPr/>
          <a:lstStyle/>
          <a:p>
            <a:fld id="{DE7DD24D-0219-4560-9B96-514F2B7C0E69}" type="slidenum">
              <a:rPr lang="en-US" smtClean="0"/>
              <a:pPr/>
              <a:t>28</a:t>
            </a:fld>
            <a:endParaRPr lang="en-US"/>
          </a:p>
        </p:txBody>
      </p:sp>
    </p:spTree>
    <p:extLst>
      <p:ext uri="{BB962C8B-B14F-4D97-AF65-F5344CB8AC3E}">
        <p14:creationId xmlns:p14="http://schemas.microsoft.com/office/powerpoint/2010/main" val="2302587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7DD24D-0219-4560-9B96-514F2B7C0E69}" type="slidenum">
              <a:rPr lang="en-US" smtClean="0"/>
              <a:pPr/>
              <a:t>29</a:t>
            </a:fld>
            <a:endParaRPr lang="en-US"/>
          </a:p>
        </p:txBody>
      </p:sp>
      <p:sp>
        <p:nvSpPr>
          <p:cNvPr id="3" name="Rectangle 2"/>
          <p:cNvSpPr/>
          <p:nvPr/>
        </p:nvSpPr>
        <p:spPr>
          <a:xfrm>
            <a:off x="228600" y="228601"/>
            <a:ext cx="8534400" cy="5693866"/>
          </a:xfrm>
          <a:prstGeom prst="rect">
            <a:avLst/>
          </a:prstGeom>
        </p:spPr>
        <p:txBody>
          <a:bodyPr wrap="square">
            <a:spAutoFit/>
          </a:bodyPr>
          <a:lstStyle/>
          <a:p>
            <a:r>
              <a:rPr lang="en-US" sz="1400" b="1" dirty="0">
                <a:latin typeface="Times New Roman" panose="02020603050405020304" pitchFamily="18" charset="0"/>
                <a:ea typeface="Times New Roman" panose="02020603050405020304" pitchFamily="18" charset="0"/>
              </a:rPr>
              <a:t>Budget and Program Narrative for Senior SAFE Grants</a:t>
            </a:r>
            <a:endParaRPr lang="en-US" sz="1200"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r>
              <a:rPr lang="en-US" sz="1400" b="1" dirty="0">
                <a:latin typeface="Times New Roman" panose="02020603050405020304" pitchFamily="18" charset="0"/>
                <a:ea typeface="Times New Roman" panose="02020603050405020304" pitchFamily="18" charset="0"/>
              </a:rPr>
              <a:t>Fully explain how you are going to spend your Senior SAFE funds</a:t>
            </a: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What is your plan to address older adult fire safety? (Home visits, senior center visits, installations of smoke alarms or other safety devices) Explain.</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solidFill>
                  <a:srgbClr val="FF0000"/>
                </a:solidFill>
                <a:latin typeface="Times New Roman" panose="02020603050405020304" pitchFamily="18" charset="0"/>
                <a:ea typeface="Times New Roman" panose="02020603050405020304" pitchFamily="18" charset="0"/>
              </a:rPr>
              <a:t>We intend on working with the senior center to identify those older adults who need smoke alarms or safety visits.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Describe any training you intend to provide for other SAFE educators and/or non-fire department partners.</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r>
              <a:rPr lang="en-US" sz="1200" dirty="0">
                <a:solidFill>
                  <a:srgbClr val="FF0000"/>
                </a:solidFill>
                <a:latin typeface="Times New Roman" panose="02020603050405020304" pitchFamily="18" charset="0"/>
                <a:ea typeface="Times New Roman" panose="02020603050405020304" pitchFamily="18" charset="0"/>
              </a:rPr>
              <a:t>We are going to provide older adults and the senior agency workers with the Remembering When program.</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What are the Key Fire Safety Behaviors you will address during the year? </a:t>
            </a:r>
            <a:r>
              <a:rPr lang="en-US" sz="1200" b="1" dirty="0">
                <a:latin typeface="Times New Roman" panose="02020603050405020304" pitchFamily="18" charset="0"/>
                <a:ea typeface="Times New Roman" panose="02020603050405020304" pitchFamily="18" charset="0"/>
              </a:rPr>
              <a:t>List at least 3.</a:t>
            </a:r>
          </a:p>
          <a:p>
            <a:pPr>
              <a:tabLst>
                <a:tab pos="2971800" algn="ctr"/>
                <a:tab pos="5943600" algn="r"/>
                <a:tab pos="228600" algn="l"/>
                <a:tab pos="457200" algn="l"/>
                <a:tab pos="2971800" algn="ctr"/>
                <a:tab pos="5943600" algn="r"/>
              </a:tabLst>
            </a:pPr>
            <a:endParaRPr lang="en-US" sz="1200" b="1"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endParaRPr lang="en-US" sz="1200" b="1"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r>
              <a:rPr lang="en-US" sz="1200" dirty="0">
                <a:solidFill>
                  <a:srgbClr val="FF0000"/>
                </a:solidFill>
                <a:latin typeface="Times New Roman" panose="02020603050405020304" pitchFamily="18" charset="0"/>
                <a:ea typeface="Times New Roman" panose="02020603050405020304" pitchFamily="18" charset="0"/>
              </a:rPr>
              <a:t>Home escape planning</a:t>
            </a:r>
          </a:p>
          <a:p>
            <a:pPr>
              <a:tabLst>
                <a:tab pos="2971800" algn="ctr"/>
                <a:tab pos="5943600" algn="r"/>
                <a:tab pos="228600" algn="l"/>
                <a:tab pos="457200" algn="l"/>
                <a:tab pos="2971800" algn="ctr"/>
                <a:tab pos="5943600" algn="r"/>
              </a:tabLst>
            </a:pPr>
            <a:r>
              <a:rPr lang="en-US" sz="1200" dirty="0">
                <a:solidFill>
                  <a:srgbClr val="FF0000"/>
                </a:solidFill>
                <a:latin typeface="Times New Roman" panose="02020603050405020304" pitchFamily="18" charset="0"/>
                <a:ea typeface="Times New Roman" panose="02020603050405020304" pitchFamily="18" charset="0"/>
              </a:rPr>
              <a:t>Cooking safety</a:t>
            </a:r>
          </a:p>
          <a:p>
            <a:pPr>
              <a:tabLst>
                <a:tab pos="2971800" algn="ctr"/>
                <a:tab pos="5943600" algn="r"/>
                <a:tab pos="228600" algn="l"/>
                <a:tab pos="457200" algn="l"/>
                <a:tab pos="2971800" algn="ctr"/>
                <a:tab pos="5943600" algn="r"/>
              </a:tabLst>
            </a:pPr>
            <a:r>
              <a:rPr lang="en-US" sz="1200" dirty="0">
                <a:solidFill>
                  <a:srgbClr val="FF0000"/>
                </a:solidFill>
                <a:latin typeface="Times New Roman" panose="02020603050405020304" pitchFamily="18" charset="0"/>
                <a:ea typeface="Times New Roman" panose="02020603050405020304" pitchFamily="18" charset="0"/>
              </a:rPr>
              <a:t>Fall prevention</a:t>
            </a:r>
          </a:p>
          <a:p>
            <a:pPr>
              <a:tabLst>
                <a:tab pos="2971800" algn="ctr"/>
                <a:tab pos="5943600" algn="r"/>
                <a:tab pos="228600" algn="l"/>
                <a:tab pos="457200" algn="l"/>
                <a:tab pos="2971800" algn="ctr"/>
                <a:tab pos="5943600" algn="r"/>
              </a:tabLst>
            </a:pPr>
            <a:endParaRPr lang="en-US" sz="1200" b="1"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endParaRPr lang="en-US" sz="1200" b="1"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endParaRPr lang="en-US" sz="1200" b="1"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endParaRPr lang="en-US" sz="1200" b="1"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endParaRPr lang="en-US" sz="1200"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697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7DD24D-0219-4560-9B96-514F2B7C0E69}" type="slidenum">
              <a:rPr lang="en-US" smtClean="0"/>
              <a:pPr/>
              <a:t>3</a:t>
            </a:fld>
            <a:endParaRPr lang="en-US"/>
          </a:p>
        </p:txBody>
      </p:sp>
      <p:pic>
        <p:nvPicPr>
          <p:cNvPr id="3" name="Picture 2">
            <a:extLst>
              <a:ext uri="{FF2B5EF4-FFF2-40B4-BE49-F238E27FC236}">
                <a16:creationId xmlns:a16="http://schemas.microsoft.com/office/drawing/2014/main" id="{A01DA54F-CAD0-F654-388E-0EACF91DF13D}"/>
              </a:ext>
            </a:extLst>
          </p:cNvPr>
          <p:cNvPicPr>
            <a:picLocks noChangeAspect="1"/>
          </p:cNvPicPr>
          <p:nvPr/>
        </p:nvPicPr>
        <p:blipFill>
          <a:blip r:embed="rId3"/>
          <a:stretch>
            <a:fillRect/>
          </a:stretch>
        </p:blipFill>
        <p:spPr>
          <a:xfrm>
            <a:off x="2590800" y="152400"/>
            <a:ext cx="3581400" cy="5836355"/>
          </a:xfrm>
          <a:prstGeom prst="rect">
            <a:avLst/>
          </a:prstGeom>
        </p:spPr>
      </p:pic>
    </p:spTree>
    <p:extLst>
      <p:ext uri="{BB962C8B-B14F-4D97-AF65-F5344CB8AC3E}">
        <p14:creationId xmlns:p14="http://schemas.microsoft.com/office/powerpoint/2010/main" val="680625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7DD24D-0219-4560-9B96-514F2B7C0E69}" type="slidenum">
              <a:rPr lang="en-US" smtClean="0"/>
              <a:pPr/>
              <a:t>30</a:t>
            </a:fld>
            <a:endParaRPr lang="en-US"/>
          </a:p>
        </p:txBody>
      </p:sp>
      <p:sp>
        <p:nvSpPr>
          <p:cNvPr id="3" name="Rectangle 2"/>
          <p:cNvSpPr/>
          <p:nvPr/>
        </p:nvSpPr>
        <p:spPr>
          <a:xfrm>
            <a:off x="457200" y="228600"/>
            <a:ext cx="8001000" cy="5816977"/>
          </a:xfrm>
          <a:prstGeom prst="rect">
            <a:avLst/>
          </a:prstGeom>
        </p:spPr>
        <p:txBody>
          <a:bodyPr wrap="square">
            <a:spAutoFit/>
          </a:bodyPr>
          <a:lstStyle/>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b="1" dirty="0">
                <a:latin typeface="Times New Roman" panose="02020603050405020304" pitchFamily="18" charset="0"/>
                <a:ea typeface="Times New Roman" panose="02020603050405020304" pitchFamily="18" charset="0"/>
              </a:rPr>
              <a:t>Fully explain</a:t>
            </a:r>
            <a:r>
              <a:rPr lang="en-US" sz="1200" dirty="0">
                <a:latin typeface="Times New Roman" panose="02020603050405020304" pitchFamily="18" charset="0"/>
                <a:ea typeface="Times New Roman" panose="02020603050405020304" pitchFamily="18" charset="0"/>
              </a:rPr>
              <a:t> how you will work with your partnering agency to deliver fire safety information.</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solidFill>
                  <a:srgbClr val="FF0000"/>
                </a:solidFill>
                <a:latin typeface="Times New Roman" panose="02020603050405020304" pitchFamily="18" charset="0"/>
                <a:ea typeface="Times New Roman" panose="02020603050405020304" pitchFamily="18" charset="0"/>
              </a:rPr>
              <a:t>Senior SAFE program Educators from the fire department will work with the staff at the COA to deliver a monthly presentation at the senior center. Each presentation will be followed by a discussion so that the older adults can ask questions and we can follow up with an answer.</a:t>
            </a:r>
            <a:endParaRPr lang="en-US" sz="1200"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endParaRPr lang="en-US" sz="1200"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What instructional methods will you use?</a:t>
            </a:r>
          </a:p>
          <a:p>
            <a:pPr>
              <a:tabLst>
                <a:tab pos="2971800" algn="ctr"/>
                <a:tab pos="5943600" algn="r"/>
                <a:tab pos="228600" algn="l"/>
                <a:tab pos="457200" algn="l"/>
                <a:tab pos="2971800" algn="ctr"/>
                <a:tab pos="5943600" algn="r"/>
              </a:tabLst>
            </a:pPr>
            <a:r>
              <a:rPr lang="en-US" sz="1200" dirty="0">
                <a:solidFill>
                  <a:srgbClr val="FF0000"/>
                </a:solidFill>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r>
              <a:rPr lang="en-US" sz="1200" dirty="0">
                <a:solidFill>
                  <a:srgbClr val="FF0000"/>
                </a:solidFill>
                <a:latin typeface="Times New Roman" panose="02020603050405020304" pitchFamily="18" charset="0"/>
                <a:ea typeface="Times New Roman" panose="02020603050405020304" pitchFamily="18" charset="0"/>
              </a:rPr>
              <a:t>Lectures, small group discussions and one on one visits</a:t>
            </a:r>
            <a:endParaRPr lang="en-US" sz="1200"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r>
              <a:rPr lang="en-US" sz="1200" dirty="0">
                <a:solidFill>
                  <a:srgbClr val="FF0000"/>
                </a:solidFill>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r>
              <a:rPr lang="en-US" sz="1200" dirty="0">
                <a:solidFill>
                  <a:srgbClr val="FF0000"/>
                </a:solidFill>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endParaRPr lang="en-US" sz="1200"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b="1" dirty="0">
                <a:latin typeface="Times New Roman" panose="02020603050405020304" pitchFamily="18" charset="0"/>
                <a:ea typeface="Times New Roman" panose="02020603050405020304" pitchFamily="18" charset="0"/>
              </a:rPr>
              <a:t>Fully explain</a:t>
            </a:r>
            <a:r>
              <a:rPr lang="en-US" sz="1200" dirty="0">
                <a:latin typeface="Times New Roman" panose="02020603050405020304" pitchFamily="18" charset="0"/>
                <a:ea typeface="Times New Roman" panose="02020603050405020304" pitchFamily="18" charset="0"/>
              </a:rPr>
              <a:t> your plan to keep track of smoke/CO alarm installations or home visits.  </a:t>
            </a: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p>
          <a:p>
            <a:pPr>
              <a:tabLst>
                <a:tab pos="2971800" algn="ctr"/>
                <a:tab pos="5943600" algn="r"/>
                <a:tab pos="228600" algn="l"/>
                <a:tab pos="457200" algn="l"/>
                <a:tab pos="2971800" algn="ctr"/>
                <a:tab pos="5943600" algn="r"/>
              </a:tabLst>
            </a:pPr>
            <a:r>
              <a:rPr lang="en-US" sz="1200" dirty="0">
                <a:solidFill>
                  <a:srgbClr val="FF0000"/>
                </a:solidFill>
                <a:latin typeface="Times New Roman" panose="02020603050405020304" pitchFamily="18" charset="0"/>
                <a:ea typeface="Times New Roman" panose="02020603050405020304" pitchFamily="18" charset="0"/>
              </a:rPr>
              <a:t>Our department has a data base set up in our fire prevention bureau specifically assigned to documenting the installation of smoke and CO alarms. Follow up will be conducted by the COA.</a:t>
            </a:r>
            <a:endParaRPr lang="en-US" sz="1200" dirty="0">
              <a:latin typeface="Times New Roman" panose="02020603050405020304" pitchFamily="18" charset="0"/>
              <a:ea typeface="Times New Roman" panose="02020603050405020304" pitchFamily="18" charset="0"/>
            </a:endParaRPr>
          </a:p>
          <a:p>
            <a:pPr>
              <a:tabLst>
                <a:tab pos="2971800" algn="ctr"/>
                <a:tab pos="5943600" algn="r"/>
                <a:tab pos="228600" algn="l"/>
                <a:tab pos="457200" algn="l"/>
                <a:tab pos="2971800" algn="ctr"/>
                <a:tab pos="5943600" algn="r"/>
              </a:tabLst>
            </a:pPr>
            <a:r>
              <a:rPr lang="en-US"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847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7DD24D-0219-4560-9B96-514F2B7C0E69}" type="slidenum">
              <a:rPr lang="en-US" smtClean="0"/>
              <a:pPr/>
              <a:t>31</a:t>
            </a:fld>
            <a:endParaRPr lang="en-US"/>
          </a:p>
        </p:txBody>
      </p:sp>
      <p:sp>
        <p:nvSpPr>
          <p:cNvPr id="4" name="Left Arrow 3"/>
          <p:cNvSpPr/>
          <p:nvPr/>
        </p:nvSpPr>
        <p:spPr>
          <a:xfrm rot="5132710">
            <a:off x="6961963" y="2216609"/>
            <a:ext cx="2306671" cy="6610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762000"/>
            <a:ext cx="8839200" cy="4062651"/>
          </a:xfrm>
          <a:prstGeom prst="rect">
            <a:avLst/>
          </a:prstGeom>
        </p:spPr>
        <p:txBody>
          <a:bodyPr wrap="square">
            <a:spAutoFit/>
          </a:bodyPr>
          <a:lstStyle/>
          <a:p>
            <a:pPr>
              <a:tabLst>
                <a:tab pos="2971800" algn="ctr"/>
                <a:tab pos="5943600" algn="r"/>
              </a:tabLst>
            </a:pPr>
            <a:r>
              <a:rPr lang="en-US" sz="1600" b="1" dirty="0">
                <a:latin typeface="Times New Roman" panose="02020603050405020304" pitchFamily="18" charset="0"/>
                <a:ea typeface="Times New Roman" panose="02020603050405020304" pitchFamily="18" charset="0"/>
              </a:rPr>
              <a:t>Submission and Deadline Requirements:</a:t>
            </a:r>
            <a:endParaRPr lang="en-US" sz="1600" dirty="0">
              <a:latin typeface="Times New Roman" panose="02020603050405020304" pitchFamily="18" charset="0"/>
              <a:ea typeface="Times New Roman" panose="02020603050405020304" pitchFamily="18" charset="0"/>
            </a:endParaRPr>
          </a:p>
          <a:p>
            <a:r>
              <a:rPr lang="en-US" sz="1600" dirty="0">
                <a:latin typeface="Times New Roman" panose="02020603050405020304" pitchFamily="18" charset="0"/>
                <a:ea typeface="Times New Roman" panose="02020603050405020304" pitchFamily="18" charset="0"/>
              </a:rPr>
              <a:t>Submit your completed application online</a:t>
            </a:r>
            <a:r>
              <a:rPr lang="en-US" sz="1600" b="1" dirty="0">
                <a:latin typeface="Times New Roman" panose="02020603050405020304" pitchFamily="18" charset="0"/>
                <a:ea typeface="Times New Roman" panose="02020603050405020304" pitchFamily="18" charset="0"/>
              </a:rPr>
              <a:t> no later than 5:00 PM on Friday, </a:t>
            </a:r>
            <a:r>
              <a:rPr lang="en-US" sz="1600" b="1" dirty="0">
                <a:highlight>
                  <a:srgbClr val="FFFF00"/>
                </a:highlight>
                <a:latin typeface="Times New Roman" panose="02020603050405020304" pitchFamily="18" charset="0"/>
                <a:ea typeface="Times New Roman" panose="02020603050405020304" pitchFamily="18" charset="0"/>
              </a:rPr>
              <a:t>October 7</a:t>
            </a:r>
            <a:r>
              <a:rPr lang="en-US" sz="1600" b="1">
                <a:highlight>
                  <a:srgbClr val="FFFF00"/>
                </a:highlight>
                <a:latin typeface="Times New Roman" panose="02020603050405020304" pitchFamily="18" charset="0"/>
                <a:ea typeface="Times New Roman" panose="02020603050405020304" pitchFamily="18" charset="0"/>
              </a:rPr>
              <a:t>, 2022</a:t>
            </a:r>
            <a:r>
              <a:rPr lang="en-US" sz="1600" b="1">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or hand delivery to:</a:t>
            </a:r>
          </a:p>
          <a:p>
            <a:pPr marL="914400" marR="0">
              <a:spcBef>
                <a:spcPts val="0"/>
              </a:spcBef>
              <a:spcAft>
                <a:spcPts val="0"/>
              </a:spcAft>
              <a:tabLst>
                <a:tab pos="1885950" algn="l"/>
              </a:tabLst>
            </a:pPr>
            <a:r>
              <a:rPr lang="en-US" sz="1600" dirty="0">
                <a:latin typeface="Times New Roman" panose="02020603050405020304" pitchFamily="18" charset="0"/>
                <a:ea typeface="Times New Roman" panose="02020603050405020304" pitchFamily="18" charset="0"/>
              </a:rPr>
              <a:t>	</a:t>
            </a:r>
          </a:p>
          <a:p>
            <a:pPr marL="914400" marR="0">
              <a:spcBef>
                <a:spcPts val="0"/>
              </a:spcBef>
              <a:spcAft>
                <a:spcPts val="0"/>
              </a:spcAft>
              <a:tabLst>
                <a:tab pos="1885950" algn="l"/>
              </a:tabLst>
            </a:pPr>
            <a:r>
              <a:rPr lang="en-US" sz="1600" dirty="0">
                <a:latin typeface="Times New Roman" panose="02020603050405020304" pitchFamily="18" charset="0"/>
                <a:ea typeface="Times New Roman" panose="02020603050405020304" pitchFamily="18" charset="0"/>
              </a:rPr>
              <a:t>	Department of Fire Services</a:t>
            </a:r>
          </a:p>
          <a:p>
            <a:pPr marL="914400" marR="0">
              <a:spcBef>
                <a:spcPts val="0"/>
              </a:spcBef>
              <a:spcAft>
                <a:spcPts val="0"/>
              </a:spcAft>
              <a:tabLst>
                <a:tab pos="1885950" algn="l"/>
              </a:tabLst>
            </a:pPr>
            <a:r>
              <a:rPr lang="en-US" sz="1600" dirty="0">
                <a:latin typeface="Times New Roman" panose="02020603050405020304" pitchFamily="18" charset="0"/>
                <a:ea typeface="Times New Roman" panose="02020603050405020304" pitchFamily="18" charset="0"/>
              </a:rPr>
              <a:t>	P.O. Box 1025, State Road</a:t>
            </a:r>
          </a:p>
          <a:p>
            <a:pPr marL="914400" marR="0">
              <a:spcBef>
                <a:spcPts val="0"/>
              </a:spcBef>
              <a:spcAft>
                <a:spcPts val="0"/>
              </a:spcAft>
              <a:tabLst>
                <a:tab pos="1885950" algn="l"/>
              </a:tabLst>
            </a:pPr>
            <a:r>
              <a:rPr lang="en-US" sz="1600" dirty="0">
                <a:latin typeface="Times New Roman" panose="02020603050405020304" pitchFamily="18" charset="0"/>
                <a:ea typeface="Times New Roman" panose="02020603050405020304" pitchFamily="18" charset="0"/>
              </a:rPr>
              <a:t>	Stow, MA 01775	</a:t>
            </a:r>
          </a:p>
          <a:p>
            <a:pPr marL="914400" marR="0">
              <a:spcBef>
                <a:spcPts val="0"/>
              </a:spcBef>
              <a:spcAft>
                <a:spcPts val="0"/>
              </a:spcAft>
              <a:tabLst>
                <a:tab pos="1885950" algn="l"/>
              </a:tabLst>
            </a:pPr>
            <a:endParaRPr lang="en-US" sz="1600" dirty="0">
              <a:latin typeface="Times New Roman" panose="02020603050405020304" pitchFamily="18" charset="0"/>
              <a:ea typeface="Times New Roman" panose="02020603050405020304" pitchFamily="18" charset="0"/>
            </a:endParaRPr>
          </a:p>
          <a:p>
            <a:pPr marL="914400" marR="0">
              <a:spcBef>
                <a:spcPts val="0"/>
              </a:spcBef>
              <a:spcAft>
                <a:spcPts val="0"/>
              </a:spcAft>
              <a:tabLst>
                <a:tab pos="1885950" algn="l"/>
              </a:tabLst>
            </a:pPr>
            <a:r>
              <a:rPr lang="en-US" sz="1600" b="1" dirty="0">
                <a:latin typeface="Times New Roman" panose="02020603050405020304" pitchFamily="18" charset="0"/>
                <a:ea typeface="Times New Roman" panose="02020603050405020304" pitchFamily="18" charset="0"/>
              </a:rPr>
              <a:t>	ATTN:  2023 S.A.F.E. Program</a:t>
            </a:r>
            <a:endParaRPr lang="en-US" sz="1600" dirty="0">
              <a:latin typeface="Times New Roman" panose="02020603050405020304" pitchFamily="18" charset="0"/>
              <a:ea typeface="Times New Roman" panose="02020603050405020304" pitchFamily="18" charset="0"/>
            </a:endParaRPr>
          </a:p>
          <a:p>
            <a:pPr marL="914400" marR="0">
              <a:spcBef>
                <a:spcPts val="0"/>
              </a:spcBef>
              <a:spcAft>
                <a:spcPts val="0"/>
              </a:spcAft>
              <a:tabLst>
                <a:tab pos="1885950" algn="l"/>
                <a:tab pos="3429000" algn="ctr"/>
              </a:tabLst>
            </a:pPr>
            <a:endParaRPr lang="en-US" sz="1600" dirty="0">
              <a:latin typeface="Times New Roman" panose="02020603050405020304" pitchFamily="18" charset="0"/>
              <a:ea typeface="Times New Roman" panose="02020603050405020304" pitchFamily="18" charset="0"/>
            </a:endParaRPr>
          </a:p>
          <a:p>
            <a:pPr marL="914400" marR="0">
              <a:spcBef>
                <a:spcPts val="0"/>
              </a:spcBef>
              <a:spcAft>
                <a:spcPts val="0"/>
              </a:spcAft>
              <a:tabLst>
                <a:tab pos="1885950" algn="l"/>
                <a:tab pos="3429000" algn="ctr"/>
              </a:tabLst>
            </a:pPr>
            <a:endParaRPr lang="en-US" sz="1600" dirty="0">
              <a:latin typeface="Times New Roman" panose="02020603050405020304" pitchFamily="18" charset="0"/>
              <a:ea typeface="Times New Roman" panose="02020603050405020304" pitchFamily="18" charset="0"/>
            </a:endParaRPr>
          </a:p>
          <a:p>
            <a:pPr marL="914400" marR="0">
              <a:spcBef>
                <a:spcPts val="0"/>
              </a:spcBef>
              <a:spcAft>
                <a:spcPts val="0"/>
              </a:spcAft>
              <a:tabLst>
                <a:tab pos="1885950" algn="l"/>
                <a:tab pos="3429000" algn="ctr"/>
              </a:tabLst>
            </a:pPr>
            <a:endParaRPr lang="en-US" sz="1600" dirty="0">
              <a:latin typeface="Times New Roman" panose="02020603050405020304" pitchFamily="18" charset="0"/>
              <a:ea typeface="Times New Roman" panose="02020603050405020304" pitchFamily="18" charset="0"/>
            </a:endParaRPr>
          </a:p>
          <a:p>
            <a:pPr marL="914400" marR="0">
              <a:spcBef>
                <a:spcPts val="0"/>
              </a:spcBef>
              <a:spcAft>
                <a:spcPts val="0"/>
              </a:spcAft>
              <a:tabLst>
                <a:tab pos="1885950" algn="l"/>
              </a:tabLst>
            </a:pPr>
            <a:r>
              <a:rPr lang="en-US" sz="1600" dirty="0">
                <a:latin typeface="Times New Roman" panose="02020603050405020304" pitchFamily="18" charset="0"/>
                <a:ea typeface="Times New Roman" panose="02020603050405020304" pitchFamily="18" charset="0"/>
              </a:rPr>
              <a:t>	</a:t>
            </a:r>
          </a:p>
          <a:p>
            <a:r>
              <a:rPr lang="en-US" sz="1600" dirty="0">
                <a:latin typeface="Times New Roman" panose="02020603050405020304" pitchFamily="18" charset="0"/>
                <a:ea typeface="Times New Roman" panose="02020603050405020304" pitchFamily="18" charset="0"/>
              </a:rPr>
              <a:t>No extensions beyond the aforementioned deadline will be granted. Faxed applications are NOT acceptable. </a:t>
            </a:r>
            <a:r>
              <a:rPr lang="en-US" sz="1600" b="1" dirty="0">
                <a:latin typeface="Times New Roman" panose="02020603050405020304" pitchFamily="18" charset="0"/>
                <a:ea typeface="Times New Roman" panose="02020603050405020304" pitchFamily="18" charset="0"/>
              </a:rPr>
              <a:t>Please email all applications to </a:t>
            </a:r>
            <a:r>
              <a:rPr lang="en-US" sz="1800" u="sng" dirty="0">
                <a:solidFill>
                  <a:srgbClr val="0000FF"/>
                </a:solidFill>
                <a:effectLst/>
                <a:latin typeface="Garamond" panose="02020404030301010803" pitchFamily="18" charset="0"/>
                <a:ea typeface="Times New Roman" panose="02020603050405020304" pitchFamily="18" charset="0"/>
                <a:cs typeface="Times New Roman" panose="02020603050405020304" pitchFamily="18" charset="0"/>
                <a:hlinkClick r:id="rId3"/>
              </a:rPr>
              <a:t>SAFE.FireSafetyDivision@mass.gov</a:t>
            </a:r>
            <a:endParaRPr lang="en-US" sz="1800" dirty="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279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5854D6-248C-3C92-98E6-FAC844DFF878}"/>
              </a:ext>
            </a:extLst>
          </p:cNvPr>
          <p:cNvSpPr>
            <a:spLocks noGrp="1"/>
          </p:cNvSpPr>
          <p:nvPr>
            <p:ph type="title"/>
          </p:nvPr>
        </p:nvSpPr>
        <p:spPr/>
        <p:txBody>
          <a:bodyPr/>
          <a:lstStyle/>
          <a:p>
            <a:r>
              <a:rPr lang="en-US" b="1" dirty="0"/>
              <a:t>Friendly Reminder:</a:t>
            </a:r>
          </a:p>
        </p:txBody>
      </p:sp>
      <p:sp>
        <p:nvSpPr>
          <p:cNvPr id="4" name="Content Placeholder 3">
            <a:extLst>
              <a:ext uri="{FF2B5EF4-FFF2-40B4-BE49-F238E27FC236}">
                <a16:creationId xmlns:a16="http://schemas.microsoft.com/office/drawing/2014/main" id="{1B108C66-706A-3995-52EA-02175E4FD79D}"/>
              </a:ext>
            </a:extLst>
          </p:cNvPr>
          <p:cNvSpPr>
            <a:spLocks noGrp="1"/>
          </p:cNvSpPr>
          <p:nvPr>
            <p:ph idx="1"/>
          </p:nvPr>
        </p:nvSpPr>
        <p:spPr/>
        <p:txBody>
          <a:bodyPr/>
          <a:lstStyle/>
          <a:p>
            <a:r>
              <a:rPr lang="en-US" sz="2800" dirty="0"/>
              <a:t>Please submit application via email to </a:t>
            </a:r>
            <a:r>
              <a:rPr lang="en-US" sz="2800" u="sng" dirty="0">
                <a:solidFill>
                  <a:srgbClr val="0000FF"/>
                </a:solidFill>
                <a:effectLst/>
                <a:latin typeface="Garamond" panose="02020404030301010803" pitchFamily="18" charset="0"/>
                <a:ea typeface="Times New Roman" panose="02020603050405020304" pitchFamily="18" charset="0"/>
                <a:cs typeface="Times New Roman" panose="02020603050405020304" pitchFamily="18" charset="0"/>
                <a:hlinkClick r:id="rId3"/>
              </a:rPr>
              <a:t>SAFE.FireSafetyDivision@mass.gov</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p>
            <a:r>
              <a:rPr lang="en-US" sz="2800" dirty="0"/>
              <a:t>Emailing applications to another email will delay your </a:t>
            </a:r>
            <a:r>
              <a:rPr lang="en-US" sz="2800" b="1" dirty="0"/>
              <a:t>application</a:t>
            </a:r>
          </a:p>
          <a:p>
            <a:pPr marL="0" indent="0">
              <a:buNone/>
            </a:pPr>
            <a:endParaRPr lang="en-US" b="1" dirty="0"/>
          </a:p>
        </p:txBody>
      </p:sp>
      <p:sp>
        <p:nvSpPr>
          <p:cNvPr id="2" name="Slide Number Placeholder 1">
            <a:extLst>
              <a:ext uri="{FF2B5EF4-FFF2-40B4-BE49-F238E27FC236}">
                <a16:creationId xmlns:a16="http://schemas.microsoft.com/office/drawing/2014/main" id="{BC553436-6B7A-7060-EE98-D76390CD76A3}"/>
              </a:ext>
            </a:extLst>
          </p:cNvPr>
          <p:cNvSpPr>
            <a:spLocks noGrp="1"/>
          </p:cNvSpPr>
          <p:nvPr>
            <p:ph type="sldNum" sz="quarter" idx="12"/>
          </p:nvPr>
        </p:nvSpPr>
        <p:spPr/>
        <p:txBody>
          <a:bodyPr/>
          <a:lstStyle/>
          <a:p>
            <a:fld id="{DE7DD24D-0219-4560-9B96-514F2B7C0E69}" type="slidenum">
              <a:rPr lang="en-US" smtClean="0"/>
              <a:pPr/>
              <a:t>32</a:t>
            </a:fld>
            <a:endParaRPr lang="en-US"/>
          </a:p>
        </p:txBody>
      </p:sp>
      <p:pic>
        <p:nvPicPr>
          <p:cNvPr id="1028" name="Picture 4" descr="The Pandemic of Work-From-Home Injuries - The New York Times">
            <a:extLst>
              <a:ext uri="{FF2B5EF4-FFF2-40B4-BE49-F238E27FC236}">
                <a16:creationId xmlns:a16="http://schemas.microsoft.com/office/drawing/2014/main" id="{EB6ACC9E-388C-52E0-DE9B-A40DEEE9E0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3144611"/>
            <a:ext cx="4572000" cy="305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12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566057"/>
            <a:ext cx="8229600" cy="2057400"/>
          </a:xfrm>
        </p:spPr>
        <p:txBody>
          <a:bodyPr>
            <a:normAutofit fontScale="90000"/>
          </a:bodyPr>
          <a:lstStyle/>
          <a:p>
            <a:br>
              <a:rPr lang="en-US" b="1" dirty="0"/>
            </a:br>
            <a:br>
              <a:rPr lang="en-US" b="1" dirty="0"/>
            </a:br>
            <a:br>
              <a:rPr lang="en-US" b="1" dirty="0"/>
            </a:br>
            <a:r>
              <a:rPr lang="en-US" dirty="0"/>
              <a:t>When we receive your grant, we will send a confirmation e-mail. If you do not receive an email within 2 weeks of submitting your application, please contact us.</a:t>
            </a:r>
            <a:br>
              <a:rPr lang="en-US" dirty="0"/>
            </a:br>
            <a:br>
              <a:rPr lang="en-US" dirty="0"/>
            </a:br>
            <a:endParaRPr lang="en-US" dirty="0"/>
          </a:p>
        </p:txBody>
      </p:sp>
      <p:pic>
        <p:nvPicPr>
          <p:cNvPr id="3075" name="Picture 3" descr="C:\Users\BJoyce\AppData\Local\Microsoft\Windows\Temporary Internet Files\Content.IE5\QLLFESZ8\telephone-158190_640[1].png"/>
          <p:cNvPicPr>
            <a:picLocks noChangeAspect="1" noChangeArrowheads="1"/>
          </p:cNvPicPr>
          <p:nvPr/>
        </p:nvPicPr>
        <p:blipFill>
          <a:blip r:embed="rId3" cstate="print"/>
          <a:srcRect/>
          <a:stretch>
            <a:fillRect/>
          </a:stretch>
        </p:blipFill>
        <p:spPr bwMode="auto">
          <a:xfrm>
            <a:off x="762000" y="4267200"/>
            <a:ext cx="1368386" cy="1370527"/>
          </a:xfrm>
          <a:prstGeom prst="rect">
            <a:avLst/>
          </a:prstGeom>
          <a:noFill/>
        </p:spPr>
      </p:pic>
      <p:sp>
        <p:nvSpPr>
          <p:cNvPr id="3" name="Slide Number Placeholder 2">
            <a:extLst>
              <a:ext uri="{FF2B5EF4-FFF2-40B4-BE49-F238E27FC236}">
                <a16:creationId xmlns:a16="http://schemas.microsoft.com/office/drawing/2014/main" id="{36C3E4CD-AF56-B04A-72B5-1BC45C1C0458}"/>
              </a:ext>
            </a:extLst>
          </p:cNvPr>
          <p:cNvSpPr>
            <a:spLocks noGrp="1"/>
          </p:cNvSpPr>
          <p:nvPr>
            <p:ph type="sldNum" sz="quarter" idx="12"/>
          </p:nvPr>
        </p:nvSpPr>
        <p:spPr/>
        <p:txBody>
          <a:bodyPr/>
          <a:lstStyle/>
          <a:p>
            <a:fld id="{DE7DD24D-0219-4560-9B96-514F2B7C0E69}" type="slidenum">
              <a:rPr lang="en-US" smtClean="0"/>
              <a:pPr/>
              <a:t>33</a:t>
            </a:fld>
            <a:endParaRPr lang="en-US"/>
          </a:p>
        </p:txBody>
      </p:sp>
      <p:pic>
        <p:nvPicPr>
          <p:cNvPr id="4" name="Picture 2" descr="Online Degree Programs | Graduate &amp; Undergraduate | LSU Online">
            <a:extLst>
              <a:ext uri="{FF2B5EF4-FFF2-40B4-BE49-F238E27FC236}">
                <a16:creationId xmlns:a16="http://schemas.microsoft.com/office/drawing/2014/main" id="{15C00800-25D9-3C3D-3419-5AD9B3772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704027"/>
            <a:ext cx="528066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382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E7DD24D-0219-4560-9B96-514F2B7C0E69}" type="slidenum">
              <a:rPr lang="en-US" smtClean="0"/>
              <a:pPr/>
              <a:t>34</a:t>
            </a:fld>
            <a:endParaRPr lang="en-US"/>
          </a:p>
        </p:txBody>
      </p:sp>
      <p:sp>
        <p:nvSpPr>
          <p:cNvPr id="2" name="Title 1"/>
          <p:cNvSpPr>
            <a:spLocks noGrp="1"/>
          </p:cNvSpPr>
          <p:nvPr>
            <p:ph type="title" idx="4294967295"/>
          </p:nvPr>
        </p:nvSpPr>
        <p:spPr>
          <a:xfrm>
            <a:off x="0" y="274638"/>
            <a:ext cx="8229600" cy="1249362"/>
          </a:xfrm>
        </p:spPr>
        <p:txBody>
          <a:bodyPr/>
          <a:lstStyle/>
          <a:p>
            <a:pPr algn="ctr"/>
            <a:r>
              <a:rPr lang="en-US" dirty="0"/>
              <a:t>QUESTIONS?</a:t>
            </a:r>
          </a:p>
        </p:txBody>
      </p:sp>
      <p:sp>
        <p:nvSpPr>
          <p:cNvPr id="4" name="Rectangle 3"/>
          <p:cNvSpPr/>
          <p:nvPr/>
        </p:nvSpPr>
        <p:spPr>
          <a:xfrm>
            <a:off x="2286000" y="1609268"/>
            <a:ext cx="4572000" cy="3970318"/>
          </a:xfrm>
          <a:prstGeom prst="rect">
            <a:avLst/>
          </a:prstGeom>
        </p:spPr>
        <p:txBody>
          <a:bodyPr>
            <a:spAutoFit/>
          </a:bodyPr>
          <a:lstStyle/>
          <a:p>
            <a:r>
              <a:rPr lang="en-US" sz="2800" dirty="0"/>
              <a:t>Matt Brennan</a:t>
            </a:r>
            <a:br>
              <a:rPr lang="en-US" sz="2800" dirty="0"/>
            </a:br>
            <a:r>
              <a:rPr lang="en-US" sz="2800" dirty="0">
                <a:hlinkClick r:id="rId3"/>
              </a:rPr>
              <a:t>matthew.brennan@mass.gov</a:t>
            </a:r>
            <a:br>
              <a:rPr lang="en-US" sz="2800" dirty="0">
                <a:hlinkClick r:id="rId3"/>
              </a:rPr>
            </a:br>
            <a:br>
              <a:rPr lang="en-US" sz="2800" dirty="0"/>
            </a:br>
            <a:r>
              <a:rPr lang="en-US" sz="2800" dirty="0"/>
              <a:t>Captain David J. DeMarco</a:t>
            </a:r>
            <a:br>
              <a:rPr lang="en-US" sz="2800" dirty="0"/>
            </a:br>
            <a:r>
              <a:rPr lang="en-US" sz="2800" dirty="0">
                <a:hlinkClick r:id="rId3"/>
              </a:rPr>
              <a:t>david.demarco@mass.gov</a:t>
            </a:r>
            <a:endParaRPr lang="en-US" sz="2800" dirty="0"/>
          </a:p>
          <a:p>
            <a:endParaRPr lang="en-US" sz="2800" dirty="0"/>
          </a:p>
          <a:p>
            <a:r>
              <a:rPr lang="en-US" sz="2800" dirty="0"/>
              <a:t>Lt. Christie Clement</a:t>
            </a:r>
          </a:p>
          <a:p>
            <a:r>
              <a:rPr lang="en-US" sz="2800" dirty="0">
                <a:hlinkClick r:id="rId3"/>
              </a:rPr>
              <a:t>Christie.Clement@mass.gov</a:t>
            </a:r>
            <a:endParaRPr lang="en-US" sz="2800" dirty="0"/>
          </a:p>
          <a:p>
            <a:endParaRPr lang="en-US" sz="2800" dirty="0"/>
          </a:p>
        </p:txBody>
      </p:sp>
    </p:spTree>
    <p:extLst>
      <p:ext uri="{BB962C8B-B14F-4D97-AF65-F5344CB8AC3E}">
        <p14:creationId xmlns:p14="http://schemas.microsoft.com/office/powerpoint/2010/main" val="187493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7DD24D-0219-4560-9B96-514F2B7C0E69}" type="slidenum">
              <a:rPr lang="en-US" smtClean="0"/>
              <a:pPr/>
              <a:t>4</a:t>
            </a:fld>
            <a:endParaRPr lang="en-US"/>
          </a:p>
        </p:txBody>
      </p:sp>
      <p:pic>
        <p:nvPicPr>
          <p:cNvPr id="5" name="Picture 4">
            <a:extLst>
              <a:ext uri="{FF2B5EF4-FFF2-40B4-BE49-F238E27FC236}">
                <a16:creationId xmlns:a16="http://schemas.microsoft.com/office/drawing/2014/main" id="{FF02460A-75CF-D928-8302-928A8C22CAC7}"/>
              </a:ext>
            </a:extLst>
          </p:cNvPr>
          <p:cNvPicPr>
            <a:picLocks noChangeAspect="1"/>
          </p:cNvPicPr>
          <p:nvPr/>
        </p:nvPicPr>
        <p:blipFill>
          <a:blip r:embed="rId3"/>
          <a:stretch>
            <a:fillRect/>
          </a:stretch>
        </p:blipFill>
        <p:spPr>
          <a:xfrm>
            <a:off x="1547812" y="962025"/>
            <a:ext cx="6048375" cy="4933950"/>
          </a:xfrm>
          <a:prstGeom prst="rect">
            <a:avLst/>
          </a:prstGeom>
        </p:spPr>
      </p:pic>
    </p:spTree>
    <p:extLst>
      <p:ext uri="{BB962C8B-B14F-4D97-AF65-F5344CB8AC3E}">
        <p14:creationId xmlns:p14="http://schemas.microsoft.com/office/powerpoint/2010/main" val="427999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18736A-F536-C116-0BDB-B0387E96D747}"/>
              </a:ext>
            </a:extLst>
          </p:cNvPr>
          <p:cNvSpPr>
            <a:spLocks noGrp="1"/>
          </p:cNvSpPr>
          <p:nvPr>
            <p:ph type="sldNum" sz="quarter" idx="12"/>
          </p:nvPr>
        </p:nvSpPr>
        <p:spPr/>
        <p:txBody>
          <a:bodyPr/>
          <a:lstStyle/>
          <a:p>
            <a:fld id="{DE7DD24D-0219-4560-9B96-514F2B7C0E69}" type="slidenum">
              <a:rPr lang="en-US" smtClean="0"/>
              <a:pPr/>
              <a:t>5</a:t>
            </a:fld>
            <a:endParaRPr lang="en-US"/>
          </a:p>
        </p:txBody>
      </p:sp>
      <p:sp>
        <p:nvSpPr>
          <p:cNvPr id="14" name="TextBox 13"/>
          <p:cNvSpPr txBox="1"/>
          <p:nvPr/>
        </p:nvSpPr>
        <p:spPr>
          <a:xfrm>
            <a:off x="254000" y="4472464"/>
            <a:ext cx="8636000" cy="1200329"/>
          </a:xfrm>
          <a:prstGeom prst="rect">
            <a:avLst/>
          </a:prstGeom>
          <a:noFill/>
        </p:spPr>
        <p:txBody>
          <a:bodyPr wrap="square" rtlCol="0">
            <a:spAutoFit/>
          </a:bodyPr>
          <a:lstStyle/>
          <a:p>
            <a:r>
              <a:rPr lang="en-US" dirty="0"/>
              <a:t>To find out the school enrollment, go to </a:t>
            </a:r>
            <a:r>
              <a:rPr lang="en-US" dirty="0">
                <a:hlinkClick r:id="rId3"/>
              </a:rPr>
              <a:t>the </a:t>
            </a:r>
            <a:r>
              <a:rPr lang="en-US" dirty="0">
                <a:hlinkClick r:id="rId4"/>
              </a:rPr>
              <a:t>https://www.doe.mass.edu/</a:t>
            </a:r>
            <a:r>
              <a:rPr lang="en-US" dirty="0"/>
              <a:t> and click on the three lines located in the upper left hand corner, then locate Educational Options, click on the Public School Districts, and then search District Data listed in alphabetical order.</a:t>
            </a:r>
          </a:p>
          <a:p>
            <a:endParaRPr lang="en-US" dirty="0"/>
          </a:p>
        </p:txBody>
      </p:sp>
      <p:sp>
        <p:nvSpPr>
          <p:cNvPr id="15" name="TextBox 14"/>
          <p:cNvSpPr txBox="1"/>
          <p:nvPr/>
        </p:nvSpPr>
        <p:spPr>
          <a:xfrm>
            <a:off x="685801" y="5181600"/>
            <a:ext cx="152400" cy="369332"/>
          </a:xfrm>
          <a:prstGeom prst="rect">
            <a:avLst/>
          </a:prstGeom>
          <a:noFill/>
        </p:spPr>
        <p:txBody>
          <a:bodyPr wrap="square" rtlCol="0">
            <a:spAutoFit/>
          </a:bodyPr>
          <a:lstStyle/>
          <a:p>
            <a:endParaRPr lang="en-US" dirty="0"/>
          </a:p>
        </p:txBody>
      </p:sp>
      <p:sp>
        <p:nvSpPr>
          <p:cNvPr id="3" name="Down Arrow 2"/>
          <p:cNvSpPr/>
          <p:nvPr/>
        </p:nvSpPr>
        <p:spPr>
          <a:xfrm>
            <a:off x="4419600" y="1069117"/>
            <a:ext cx="484632" cy="97661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3687E7-D2C4-E504-D48E-FA91A84DC9E4}"/>
              </a:ext>
            </a:extLst>
          </p:cNvPr>
          <p:cNvPicPr>
            <a:picLocks noChangeAspect="1"/>
          </p:cNvPicPr>
          <p:nvPr/>
        </p:nvPicPr>
        <p:blipFill>
          <a:blip r:embed="rId5"/>
          <a:stretch>
            <a:fillRect/>
          </a:stretch>
        </p:blipFill>
        <p:spPr>
          <a:xfrm>
            <a:off x="729809" y="1307068"/>
            <a:ext cx="3397832" cy="2771775"/>
          </a:xfrm>
          <a:prstGeom prst="rect">
            <a:avLst/>
          </a:prstGeom>
        </p:spPr>
      </p:pic>
      <p:pic>
        <p:nvPicPr>
          <p:cNvPr id="1026" name="Picture 2" descr="Massachusetts DESE">
            <a:extLst>
              <a:ext uri="{FF2B5EF4-FFF2-40B4-BE49-F238E27FC236}">
                <a16:creationId xmlns:a16="http://schemas.microsoft.com/office/drawing/2014/main" id="{4CD7F085-1396-78F1-37FA-A3841B5745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2045732"/>
            <a:ext cx="36576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78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06370" y="2005146"/>
            <a:ext cx="4531259" cy="2847708"/>
          </a:xfrm>
          <a:prstGeom prst="rect">
            <a:avLst/>
          </a:prstGeom>
        </p:spPr>
      </p:pic>
      <p:sp>
        <p:nvSpPr>
          <p:cNvPr id="8" name="Up Arrow 7"/>
          <p:cNvSpPr/>
          <p:nvPr/>
        </p:nvSpPr>
        <p:spPr>
          <a:xfrm rot="10800000">
            <a:off x="5809707" y="1271310"/>
            <a:ext cx="594353" cy="946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86349" y="762000"/>
            <a:ext cx="284186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Click on the first letter of your town</a:t>
            </a:r>
          </a:p>
        </p:txBody>
      </p:sp>
      <p:sp>
        <p:nvSpPr>
          <p:cNvPr id="6" name="Slide Number Placeholder 5">
            <a:extLst>
              <a:ext uri="{FF2B5EF4-FFF2-40B4-BE49-F238E27FC236}">
                <a16:creationId xmlns:a16="http://schemas.microsoft.com/office/drawing/2014/main" id="{7F56A342-31F3-D7BD-39CD-CA76224896E6}"/>
              </a:ext>
            </a:extLst>
          </p:cNvPr>
          <p:cNvSpPr>
            <a:spLocks noGrp="1"/>
          </p:cNvSpPr>
          <p:nvPr>
            <p:ph type="sldNum" sz="quarter" idx="12"/>
          </p:nvPr>
        </p:nvSpPr>
        <p:spPr/>
        <p:txBody>
          <a:bodyPr/>
          <a:lstStyle/>
          <a:p>
            <a:fld id="{DE7DD24D-0219-4560-9B96-514F2B7C0E69}" type="slidenum">
              <a:rPr lang="en-US" smtClean="0"/>
              <a:pPr/>
              <a:t>6</a:t>
            </a:fld>
            <a:endParaRPr lang="en-US"/>
          </a:p>
        </p:txBody>
      </p:sp>
    </p:spTree>
    <p:extLst>
      <p:ext uri="{BB962C8B-B14F-4D97-AF65-F5344CB8AC3E}">
        <p14:creationId xmlns:p14="http://schemas.microsoft.com/office/powerpoint/2010/main" val="320994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2667000" y="1828800"/>
            <a:ext cx="533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249973" y="990600"/>
            <a:ext cx="4481513" cy="5068098"/>
          </a:xfrm>
          <a:prstGeom prst="rect">
            <a:avLst/>
          </a:prstGeom>
        </p:spPr>
      </p:pic>
      <p:sp>
        <p:nvSpPr>
          <p:cNvPr id="4" name="TextBox 3"/>
          <p:cNvSpPr txBox="1"/>
          <p:nvPr/>
        </p:nvSpPr>
        <p:spPr>
          <a:xfrm>
            <a:off x="1295400" y="228600"/>
            <a:ext cx="6390660" cy="1077218"/>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3200" dirty="0"/>
              <a:t>Find your town either by the letter or</a:t>
            </a:r>
          </a:p>
          <a:p>
            <a:r>
              <a:rPr lang="en-US" sz="3200" dirty="0"/>
              <a:t>alphabetically</a:t>
            </a:r>
          </a:p>
        </p:txBody>
      </p:sp>
      <p:sp>
        <p:nvSpPr>
          <p:cNvPr id="2" name="Slide Number Placeholder 1">
            <a:extLst>
              <a:ext uri="{FF2B5EF4-FFF2-40B4-BE49-F238E27FC236}">
                <a16:creationId xmlns:a16="http://schemas.microsoft.com/office/drawing/2014/main" id="{2A3C7E14-4A9E-C7DF-6D71-774DAAF4996E}"/>
              </a:ext>
            </a:extLst>
          </p:cNvPr>
          <p:cNvSpPr>
            <a:spLocks noGrp="1"/>
          </p:cNvSpPr>
          <p:nvPr>
            <p:ph type="sldNum" sz="quarter" idx="12"/>
          </p:nvPr>
        </p:nvSpPr>
        <p:spPr/>
        <p:txBody>
          <a:bodyPr/>
          <a:lstStyle/>
          <a:p>
            <a:fld id="{DE7DD24D-0219-4560-9B96-514F2B7C0E69}" type="slidenum">
              <a:rPr lang="en-US" smtClean="0"/>
              <a:pPr/>
              <a:t>7</a:t>
            </a:fld>
            <a:endParaRPr lang="en-US"/>
          </a:p>
        </p:txBody>
      </p:sp>
    </p:spTree>
    <p:extLst>
      <p:ext uri="{BB962C8B-B14F-4D97-AF65-F5344CB8AC3E}">
        <p14:creationId xmlns:p14="http://schemas.microsoft.com/office/powerpoint/2010/main" val="15872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32FF07-7020-8401-0ABE-E49F6FB0B686}"/>
              </a:ext>
            </a:extLst>
          </p:cNvPr>
          <p:cNvSpPr>
            <a:spLocks noGrp="1"/>
          </p:cNvSpPr>
          <p:nvPr>
            <p:ph type="sldNum" sz="quarter" idx="12"/>
          </p:nvPr>
        </p:nvSpPr>
        <p:spPr/>
        <p:txBody>
          <a:bodyPr/>
          <a:lstStyle/>
          <a:p>
            <a:fld id="{DE7DD24D-0219-4560-9B96-514F2B7C0E69}" type="slidenum">
              <a:rPr lang="en-US" smtClean="0"/>
              <a:pPr/>
              <a:t>8</a:t>
            </a:fld>
            <a:endParaRPr lang="en-US"/>
          </a:p>
        </p:txBody>
      </p:sp>
      <p:pic>
        <p:nvPicPr>
          <p:cNvPr id="3" name="Picture 2" descr="enrollment data.PNG"/>
          <p:cNvPicPr>
            <a:picLocks noChangeAspect="1"/>
          </p:cNvPicPr>
          <p:nvPr/>
        </p:nvPicPr>
        <p:blipFill>
          <a:blip r:embed="rId3" cstate="print"/>
          <a:stretch>
            <a:fillRect/>
          </a:stretch>
        </p:blipFill>
        <p:spPr>
          <a:xfrm>
            <a:off x="228600" y="1143000"/>
            <a:ext cx="6042142" cy="4596273"/>
          </a:xfrm>
          <a:prstGeom prst="rect">
            <a:avLst/>
          </a:prstGeom>
        </p:spPr>
      </p:pic>
      <p:sp>
        <p:nvSpPr>
          <p:cNvPr id="4" name="TextBox 3"/>
          <p:cNvSpPr txBox="1"/>
          <p:nvPr/>
        </p:nvSpPr>
        <p:spPr>
          <a:xfrm>
            <a:off x="4876800" y="2057400"/>
            <a:ext cx="3772892"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You will find your enrollment numbers</a:t>
            </a:r>
          </a:p>
          <a:p>
            <a:r>
              <a:rPr lang="en-US" dirty="0"/>
              <a:t>to fill out your school demographics page.</a:t>
            </a:r>
          </a:p>
        </p:txBody>
      </p:sp>
      <p:pic>
        <p:nvPicPr>
          <p:cNvPr id="4098" name="Picture 2" descr="C:\Users\couellette\AppData\Local\Microsoft\Windows\Temporary Internet Files\Content.IE5\66YK8VU8\MC900436161[1].wmf"/>
          <p:cNvPicPr>
            <a:picLocks noChangeAspect="1" noChangeArrowheads="1"/>
          </p:cNvPicPr>
          <p:nvPr/>
        </p:nvPicPr>
        <p:blipFill>
          <a:blip r:embed="rId4" cstate="print"/>
          <a:srcRect/>
          <a:stretch>
            <a:fillRect/>
          </a:stretch>
        </p:blipFill>
        <p:spPr bwMode="auto">
          <a:xfrm>
            <a:off x="6553200" y="3962400"/>
            <a:ext cx="1841500" cy="1327150"/>
          </a:xfrm>
          <a:prstGeom prst="rect">
            <a:avLst/>
          </a:prstGeom>
          <a:noFill/>
        </p:spPr>
      </p:pic>
      <p:sp>
        <p:nvSpPr>
          <p:cNvPr id="7" name="Rectangle 6"/>
          <p:cNvSpPr/>
          <p:nvPr/>
        </p:nvSpPr>
        <p:spPr>
          <a:xfrm>
            <a:off x="228600" y="1752600"/>
            <a:ext cx="3048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86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Budget Worksheet</a:t>
            </a:r>
          </a:p>
        </p:txBody>
      </p:sp>
      <p:sp>
        <p:nvSpPr>
          <p:cNvPr id="3" name="Slide Number Placeholder 2"/>
          <p:cNvSpPr>
            <a:spLocks noGrp="1"/>
          </p:cNvSpPr>
          <p:nvPr>
            <p:ph type="sldNum" sz="quarter" idx="12"/>
          </p:nvPr>
        </p:nvSpPr>
        <p:spPr/>
        <p:txBody>
          <a:bodyPr/>
          <a:lstStyle/>
          <a:p>
            <a:fld id="{DE7DD24D-0219-4560-9B96-514F2B7C0E69}" type="slidenum">
              <a:rPr lang="en-US" smtClean="0"/>
              <a:pPr/>
              <a:t>9</a:t>
            </a:fld>
            <a:endParaRPr lang="en-US"/>
          </a:p>
        </p:txBody>
      </p:sp>
      <p:pic>
        <p:nvPicPr>
          <p:cNvPr id="6" name="Picture 5">
            <a:extLst>
              <a:ext uri="{FF2B5EF4-FFF2-40B4-BE49-F238E27FC236}">
                <a16:creationId xmlns:a16="http://schemas.microsoft.com/office/drawing/2014/main" id="{51498B0E-7FA0-9597-B802-9784BC203045}"/>
              </a:ext>
            </a:extLst>
          </p:cNvPr>
          <p:cNvPicPr>
            <a:picLocks noChangeAspect="1"/>
          </p:cNvPicPr>
          <p:nvPr/>
        </p:nvPicPr>
        <p:blipFill>
          <a:blip r:embed="rId3"/>
          <a:stretch>
            <a:fillRect/>
          </a:stretch>
        </p:blipFill>
        <p:spPr>
          <a:xfrm>
            <a:off x="1223962" y="1947862"/>
            <a:ext cx="6696075" cy="2962275"/>
          </a:xfrm>
          <a:prstGeom prst="rect">
            <a:avLst/>
          </a:prstGeom>
        </p:spPr>
      </p:pic>
    </p:spTree>
    <p:extLst>
      <p:ext uri="{BB962C8B-B14F-4D97-AF65-F5344CB8AC3E}">
        <p14:creationId xmlns:p14="http://schemas.microsoft.com/office/powerpoint/2010/main" val="108606575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13012</TotalTime>
  <Words>2713</Words>
  <Application>Microsoft Office PowerPoint</Application>
  <PresentationFormat>On-screen Show (4:3)</PresentationFormat>
  <Paragraphs>235</Paragraphs>
  <Slides>34</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Garamond</vt:lpstr>
      <vt:lpstr>Times New Roman</vt:lpstr>
      <vt:lpstr>Custom Design</vt:lpstr>
      <vt:lpstr>Office Theme</vt:lpstr>
      <vt:lpstr>2023 S.A.F.E. Grant Application</vt:lpstr>
      <vt:lpstr>Application Process</vt:lpstr>
      <vt:lpstr>PowerPoint Presentation</vt:lpstr>
      <vt:lpstr>PowerPoint Presentation</vt:lpstr>
      <vt:lpstr>PowerPoint Presentation</vt:lpstr>
      <vt:lpstr>PowerPoint Presentation</vt:lpstr>
      <vt:lpstr>PowerPoint Presentation</vt:lpstr>
      <vt:lpstr>PowerPoint Presentation</vt:lpstr>
      <vt:lpstr>Budget Worksheet</vt:lpstr>
      <vt:lpstr>Budget Worksheet</vt:lpstr>
      <vt:lpstr>Budget Worksheet</vt:lpstr>
      <vt:lpstr>Budget Narrative</vt:lpstr>
      <vt:lpstr>Activity and Training</vt:lpstr>
      <vt:lpstr>Program and Behaviors</vt:lpstr>
      <vt:lpstr>Program Evaluation</vt:lpstr>
      <vt:lpstr>Budget Narrative</vt:lpstr>
      <vt:lpstr>Activity and Training</vt:lpstr>
      <vt:lpstr>KFS Behaviors and Partnerships</vt:lpstr>
      <vt:lpstr>Program Evaluation</vt:lpstr>
      <vt:lpstr>Signatures and Mission Statements</vt:lpstr>
      <vt:lpstr>School and Senior Official Signatures</vt:lpstr>
      <vt:lpstr>Scoring and Award</vt:lpstr>
      <vt:lpstr>Curriculum Planning Guidebook</vt:lpstr>
      <vt:lpstr>PowerPoint Presentation</vt:lpstr>
      <vt:lpstr>    Teaching Methods</vt:lpstr>
      <vt:lpstr>Evaluation, Evaluation, Evaluation……</vt:lpstr>
      <vt:lpstr>Evaluation</vt:lpstr>
      <vt:lpstr>Teacher Evaluation Examples</vt:lpstr>
      <vt:lpstr>PowerPoint Presentation</vt:lpstr>
      <vt:lpstr>PowerPoint Presentation</vt:lpstr>
      <vt:lpstr>PowerPoint Presentation</vt:lpstr>
      <vt:lpstr>Friendly Reminder:</vt:lpstr>
      <vt:lpstr>   When we receive your grant, we will send a confirmation e-mail. If you do not receive an email within 2 weeks of submitting your application, please contact us.  </vt:lpstr>
      <vt:lpstr>QUESTIONS?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Weinstein</dc:creator>
  <cp:lastModifiedBy>Brennan, Matthew (DFS)</cp:lastModifiedBy>
  <cp:revision>398</cp:revision>
  <dcterms:created xsi:type="dcterms:W3CDTF">2013-07-22T19:32:46Z</dcterms:created>
  <dcterms:modified xsi:type="dcterms:W3CDTF">2022-09-12T14:42:17Z</dcterms:modified>
</cp:coreProperties>
</file>