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58" r:id="rId6"/>
    <p:sldId id="270" r:id="rId7"/>
    <p:sldId id="259" r:id="rId8"/>
    <p:sldId id="271" r:id="rId9"/>
    <p:sldId id="260" r:id="rId10"/>
    <p:sldId id="261" r:id="rId11"/>
    <p:sldId id="262" r:id="rId12"/>
    <p:sldId id="263"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3EB5B25-27C0-7F72-3DEE-BAAA9B526909}" name="Pelletier, Marguerite (HRD)" initials="PM" userId="S::marguerite.pelletier@mass.gov::48fea152-bd61-4623-9192-53cfb348afd2" providerId="AD"/>
  <p188:author id="{5B8C9F8E-D152-73D4-E912-732D4D22A221}" name="McLaughlin, Christina (HRD)" initials="MC" userId="S::christina.mclaughlin@mass.gov::212c6dae-d128-47bd-8780-aab998f73a09" providerId="AD"/>
  <p188:author id="{F7FA41DF-9C03-B99C-B7AC-4FD9FF2FB5ED}" name="Mills, Lenee (HRD)" initials="ML" userId="S::lenee.mills@mass.gov::d4853845-e9ae-4f89-a075-872199cdc15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96B6"/>
    <a:srgbClr val="167CA4"/>
    <a:srgbClr val="4058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E71FD5-7ADC-476B-B8AD-8F793AA6224F}" v="41" dt="2026-02-24T17:16:20.182"/>
    <p1510:client id="{3C80A243-FC6B-99D8-3D9D-397A8FECDAC7}" v="2" dt="2026-02-24T14:00:17.843"/>
    <p1510:client id="{40A0FA6A-D1F6-452A-3050-2F2D60D5F4C8}" v="2" dt="2026-02-24T13:40:19.210"/>
    <p1510:client id="{4E0307B6-238E-AC7E-80DA-009F93B1EFE2}" v="294" dt="2026-02-24T17:24:52.958"/>
    <p1510:client id="{71661E5B-BABB-6D60-315D-458F51782E73}" v="4" dt="2026-02-24T18:11:03.348"/>
    <p1510:client id="{96BB7137-FDB6-1201-A7A9-88114C9EB863}" v="621" dt="2026-02-24T22:31:53.955"/>
    <p1510:client id="{97128A00-11E2-691F-FC09-C7DBE092DAE5}" v="1" dt="2026-02-24T13:41:24.530"/>
    <p1510:client id="{98929F79-AC80-12F1-ACA3-D1B653C56895}" v="11" dt="2026-02-24T14:02:51.978"/>
    <p1510:client id="{A9FAB008-0BE5-301D-FFFF-7377737C549B}" v="138" dt="2026-02-24T15:45:09.343"/>
    <p1510:client id="{CAE71454-5C6E-EEC0-B38E-4D8E9D67CDAE}" v="126" dt="2026-02-24T16:26:22.731"/>
  </p1510:revLst>
</p1510:revInfo>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B795F6-98E2-4FE2-A9D2-0324C177C633}" type="datetimeFigureOut">
              <a:rPr lang="en-US" smtClean="0"/>
              <a:t>2/25/2026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D81FB1-FBF6-49EC-9F04-5B7FCF0BF88E}" type="slidenum">
              <a:rPr lang="en-US" smtClean="0"/>
              <a:t>‹#›</a:t>
            </a:fld>
            <a:endParaRPr lang="en-US"/>
          </a:p>
        </p:txBody>
      </p:sp>
    </p:spTree>
    <p:extLst>
      <p:ext uri="{BB962C8B-B14F-4D97-AF65-F5344CB8AC3E}">
        <p14:creationId xmlns:p14="http://schemas.microsoft.com/office/powerpoint/2010/main" val="240563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BD81FB1-FBF6-49EC-9F04-5B7FCF0BF88E}" type="slidenum">
              <a:rPr lang="en-US" smtClean="0"/>
              <a:t>2</a:t>
            </a:fld>
            <a:endParaRPr lang="en-US"/>
          </a:p>
        </p:txBody>
      </p:sp>
    </p:spTree>
    <p:extLst>
      <p:ext uri="{BB962C8B-B14F-4D97-AF65-F5344CB8AC3E}">
        <p14:creationId xmlns:p14="http://schemas.microsoft.com/office/powerpoint/2010/main" val="34400415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431B5-82DE-B7DC-9A37-AC68F9CC7F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A9D5E4-443A-BDEF-5E5F-E1F40798BA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500E7C-B741-49E1-323F-74E443A0071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865033C-FA7F-E60D-A389-667563B20C8D}"/>
              </a:ext>
            </a:extLst>
          </p:cNvPr>
          <p:cNvSpPr>
            <a:spLocks noGrp="1"/>
          </p:cNvSpPr>
          <p:nvPr>
            <p:ph type="sldNum" sz="quarter" idx="5"/>
          </p:nvPr>
        </p:nvSpPr>
        <p:spPr/>
        <p:txBody>
          <a:bodyPr/>
          <a:lstStyle/>
          <a:p>
            <a:fld id="{5BD81FB1-FBF6-49EC-9F04-5B7FCF0BF88E}" type="slidenum">
              <a:rPr lang="en-US" smtClean="0"/>
              <a:t>3</a:t>
            </a:fld>
            <a:endParaRPr lang="en-US"/>
          </a:p>
        </p:txBody>
      </p:sp>
    </p:spTree>
    <p:extLst>
      <p:ext uri="{BB962C8B-B14F-4D97-AF65-F5344CB8AC3E}">
        <p14:creationId xmlns:p14="http://schemas.microsoft.com/office/powerpoint/2010/main" val="4110558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71DD7-0795-01EF-7680-62D7D9A39AC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02C5CBF-ED67-4F3F-9680-4C41B2FF6C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0F6BF43-0033-D7BF-4B94-99BC48EC678B}"/>
              </a:ext>
            </a:extLst>
          </p:cNvPr>
          <p:cNvSpPr>
            <a:spLocks noGrp="1"/>
          </p:cNvSpPr>
          <p:nvPr>
            <p:ph type="dt" sz="half" idx="10"/>
          </p:nvPr>
        </p:nvSpPr>
        <p:spPr/>
        <p:txBody>
          <a:bodyPr/>
          <a:lstStyle/>
          <a:p>
            <a:fld id="{D0F30CBF-ADB0-45A3-813C-296D5E3DA0FD}" type="datetimeFigureOut">
              <a:rPr lang="en-US" smtClean="0"/>
              <a:t>2/25/2026</a:t>
            </a:fld>
            <a:endParaRPr lang="en-US"/>
          </a:p>
        </p:txBody>
      </p:sp>
      <p:sp>
        <p:nvSpPr>
          <p:cNvPr id="5" name="Footer Placeholder 4">
            <a:extLst>
              <a:ext uri="{FF2B5EF4-FFF2-40B4-BE49-F238E27FC236}">
                <a16:creationId xmlns:a16="http://schemas.microsoft.com/office/drawing/2014/main" id="{8114E239-4AF0-CA4C-8348-516F3BC68D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5BAB79-3AEB-4280-0738-6809B34A90F6}"/>
              </a:ext>
            </a:extLst>
          </p:cNvPr>
          <p:cNvSpPr>
            <a:spLocks noGrp="1"/>
          </p:cNvSpPr>
          <p:nvPr>
            <p:ph type="sldNum" sz="quarter" idx="12"/>
          </p:nvPr>
        </p:nvSpPr>
        <p:spPr/>
        <p:txBody>
          <a:bodyPr/>
          <a:lstStyle/>
          <a:p>
            <a:fld id="{E0369172-FF9D-43E8-82D5-757FCEC97566}" type="slidenum">
              <a:rPr lang="en-US" smtClean="0"/>
              <a:t>‹#›</a:t>
            </a:fld>
            <a:endParaRPr lang="en-US"/>
          </a:p>
        </p:txBody>
      </p:sp>
    </p:spTree>
    <p:extLst>
      <p:ext uri="{BB962C8B-B14F-4D97-AF65-F5344CB8AC3E}">
        <p14:creationId xmlns:p14="http://schemas.microsoft.com/office/powerpoint/2010/main" val="2746692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61903-CE6C-960B-74C5-76A4F1385A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67F13F-8768-AF1C-164A-11CB7288634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B8FBDD-8BF4-CC78-9422-C46C11FDABBA}"/>
              </a:ext>
            </a:extLst>
          </p:cNvPr>
          <p:cNvSpPr>
            <a:spLocks noGrp="1"/>
          </p:cNvSpPr>
          <p:nvPr>
            <p:ph type="dt" sz="half" idx="10"/>
          </p:nvPr>
        </p:nvSpPr>
        <p:spPr/>
        <p:txBody>
          <a:bodyPr/>
          <a:lstStyle/>
          <a:p>
            <a:fld id="{D0F30CBF-ADB0-45A3-813C-296D5E3DA0FD}" type="datetimeFigureOut">
              <a:rPr lang="en-US" smtClean="0"/>
              <a:t>2/25/2026</a:t>
            </a:fld>
            <a:endParaRPr lang="en-US"/>
          </a:p>
        </p:txBody>
      </p:sp>
      <p:sp>
        <p:nvSpPr>
          <p:cNvPr id="5" name="Footer Placeholder 4">
            <a:extLst>
              <a:ext uri="{FF2B5EF4-FFF2-40B4-BE49-F238E27FC236}">
                <a16:creationId xmlns:a16="http://schemas.microsoft.com/office/drawing/2014/main" id="{2029965D-E1BD-33D9-4A08-C4249C4167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5E6489-ACE0-8EDF-0AC0-3789A74C3708}"/>
              </a:ext>
            </a:extLst>
          </p:cNvPr>
          <p:cNvSpPr>
            <a:spLocks noGrp="1"/>
          </p:cNvSpPr>
          <p:nvPr>
            <p:ph type="sldNum" sz="quarter" idx="12"/>
          </p:nvPr>
        </p:nvSpPr>
        <p:spPr/>
        <p:txBody>
          <a:bodyPr/>
          <a:lstStyle/>
          <a:p>
            <a:fld id="{E0369172-FF9D-43E8-82D5-757FCEC97566}" type="slidenum">
              <a:rPr lang="en-US" smtClean="0"/>
              <a:t>‹#›</a:t>
            </a:fld>
            <a:endParaRPr lang="en-US"/>
          </a:p>
        </p:txBody>
      </p:sp>
    </p:spTree>
    <p:extLst>
      <p:ext uri="{BB962C8B-B14F-4D97-AF65-F5344CB8AC3E}">
        <p14:creationId xmlns:p14="http://schemas.microsoft.com/office/powerpoint/2010/main" val="4194257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7C69C85-4EE1-781E-E6EE-C9F70AEAEFF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5296987-B59B-B42C-FF7A-F9E42028A89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C1760A-2A56-F013-29C2-B9BB26C8D7FA}"/>
              </a:ext>
            </a:extLst>
          </p:cNvPr>
          <p:cNvSpPr>
            <a:spLocks noGrp="1"/>
          </p:cNvSpPr>
          <p:nvPr>
            <p:ph type="dt" sz="half" idx="10"/>
          </p:nvPr>
        </p:nvSpPr>
        <p:spPr/>
        <p:txBody>
          <a:bodyPr/>
          <a:lstStyle/>
          <a:p>
            <a:fld id="{D0F30CBF-ADB0-45A3-813C-296D5E3DA0FD}" type="datetimeFigureOut">
              <a:rPr lang="en-US" smtClean="0"/>
              <a:t>2/25/2026</a:t>
            </a:fld>
            <a:endParaRPr lang="en-US"/>
          </a:p>
        </p:txBody>
      </p:sp>
      <p:sp>
        <p:nvSpPr>
          <p:cNvPr id="5" name="Footer Placeholder 4">
            <a:extLst>
              <a:ext uri="{FF2B5EF4-FFF2-40B4-BE49-F238E27FC236}">
                <a16:creationId xmlns:a16="http://schemas.microsoft.com/office/drawing/2014/main" id="{D8A1C40C-5BFA-270C-D81D-9294E1B333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4D5ADE-C78C-CC7D-5A39-28187D67B9A9}"/>
              </a:ext>
            </a:extLst>
          </p:cNvPr>
          <p:cNvSpPr>
            <a:spLocks noGrp="1"/>
          </p:cNvSpPr>
          <p:nvPr>
            <p:ph type="sldNum" sz="quarter" idx="12"/>
          </p:nvPr>
        </p:nvSpPr>
        <p:spPr/>
        <p:txBody>
          <a:bodyPr/>
          <a:lstStyle/>
          <a:p>
            <a:fld id="{E0369172-FF9D-43E8-82D5-757FCEC97566}" type="slidenum">
              <a:rPr lang="en-US" smtClean="0"/>
              <a:t>‹#›</a:t>
            </a:fld>
            <a:endParaRPr lang="en-US"/>
          </a:p>
        </p:txBody>
      </p:sp>
    </p:spTree>
    <p:extLst>
      <p:ext uri="{BB962C8B-B14F-4D97-AF65-F5344CB8AC3E}">
        <p14:creationId xmlns:p14="http://schemas.microsoft.com/office/powerpoint/2010/main" val="1409826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F80E9-4786-F690-D7BA-DB05A77971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40EDCF-4865-255E-0CC9-B3ACB8DFFC7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980F1A-049D-3918-5E1F-0E8F4E5EE6E8}"/>
              </a:ext>
            </a:extLst>
          </p:cNvPr>
          <p:cNvSpPr>
            <a:spLocks noGrp="1"/>
          </p:cNvSpPr>
          <p:nvPr>
            <p:ph type="dt" sz="half" idx="10"/>
          </p:nvPr>
        </p:nvSpPr>
        <p:spPr/>
        <p:txBody>
          <a:bodyPr/>
          <a:lstStyle/>
          <a:p>
            <a:fld id="{D0F30CBF-ADB0-45A3-813C-296D5E3DA0FD}" type="datetimeFigureOut">
              <a:rPr lang="en-US" smtClean="0"/>
              <a:t>2/25/2026</a:t>
            </a:fld>
            <a:endParaRPr lang="en-US"/>
          </a:p>
        </p:txBody>
      </p:sp>
      <p:sp>
        <p:nvSpPr>
          <p:cNvPr id="5" name="Footer Placeholder 4">
            <a:extLst>
              <a:ext uri="{FF2B5EF4-FFF2-40B4-BE49-F238E27FC236}">
                <a16:creationId xmlns:a16="http://schemas.microsoft.com/office/drawing/2014/main" id="{A28F82DF-779C-5C4E-C3B6-C31A304F26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454B1B-D3FB-C7A9-17D5-F0B586E98B75}"/>
              </a:ext>
            </a:extLst>
          </p:cNvPr>
          <p:cNvSpPr>
            <a:spLocks noGrp="1"/>
          </p:cNvSpPr>
          <p:nvPr>
            <p:ph type="sldNum" sz="quarter" idx="12"/>
          </p:nvPr>
        </p:nvSpPr>
        <p:spPr/>
        <p:txBody>
          <a:bodyPr/>
          <a:lstStyle/>
          <a:p>
            <a:fld id="{E0369172-FF9D-43E8-82D5-757FCEC97566}" type="slidenum">
              <a:rPr lang="en-US" smtClean="0"/>
              <a:t>‹#›</a:t>
            </a:fld>
            <a:endParaRPr lang="en-US"/>
          </a:p>
        </p:txBody>
      </p:sp>
    </p:spTree>
    <p:extLst>
      <p:ext uri="{BB962C8B-B14F-4D97-AF65-F5344CB8AC3E}">
        <p14:creationId xmlns:p14="http://schemas.microsoft.com/office/powerpoint/2010/main" val="1262856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29FB1-63A2-91FC-5F6E-276D68B5E8C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A9891FE-5D00-41B1-AF36-C951B77E843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819E00A-1BCB-C7C3-F0DE-324F4EC08A19}"/>
              </a:ext>
            </a:extLst>
          </p:cNvPr>
          <p:cNvSpPr>
            <a:spLocks noGrp="1"/>
          </p:cNvSpPr>
          <p:nvPr>
            <p:ph type="dt" sz="half" idx="10"/>
          </p:nvPr>
        </p:nvSpPr>
        <p:spPr/>
        <p:txBody>
          <a:bodyPr/>
          <a:lstStyle/>
          <a:p>
            <a:fld id="{D0F30CBF-ADB0-45A3-813C-296D5E3DA0FD}" type="datetimeFigureOut">
              <a:rPr lang="en-US" smtClean="0"/>
              <a:t>2/25/2026</a:t>
            </a:fld>
            <a:endParaRPr lang="en-US"/>
          </a:p>
        </p:txBody>
      </p:sp>
      <p:sp>
        <p:nvSpPr>
          <p:cNvPr id="5" name="Footer Placeholder 4">
            <a:extLst>
              <a:ext uri="{FF2B5EF4-FFF2-40B4-BE49-F238E27FC236}">
                <a16:creationId xmlns:a16="http://schemas.microsoft.com/office/drawing/2014/main" id="{190A13FE-25E0-9C99-DF16-B35D600A1B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E45CCD-62EC-D8F8-F8C3-C15C83C6A8A6}"/>
              </a:ext>
            </a:extLst>
          </p:cNvPr>
          <p:cNvSpPr>
            <a:spLocks noGrp="1"/>
          </p:cNvSpPr>
          <p:nvPr>
            <p:ph type="sldNum" sz="quarter" idx="12"/>
          </p:nvPr>
        </p:nvSpPr>
        <p:spPr/>
        <p:txBody>
          <a:bodyPr/>
          <a:lstStyle/>
          <a:p>
            <a:fld id="{E0369172-FF9D-43E8-82D5-757FCEC97566}" type="slidenum">
              <a:rPr lang="en-US" smtClean="0"/>
              <a:t>‹#›</a:t>
            </a:fld>
            <a:endParaRPr lang="en-US"/>
          </a:p>
        </p:txBody>
      </p:sp>
    </p:spTree>
    <p:extLst>
      <p:ext uri="{BB962C8B-B14F-4D97-AF65-F5344CB8AC3E}">
        <p14:creationId xmlns:p14="http://schemas.microsoft.com/office/powerpoint/2010/main" val="1247142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C8A63-54AE-2A7F-70CB-5BFE1BD171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C9D538C-4A04-F89C-0D18-28CA4E17CC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59C93E0-FD5F-0D93-5326-6378D770E7F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BB4378D-8CDC-4D4A-F0A8-557F1B79AE30}"/>
              </a:ext>
            </a:extLst>
          </p:cNvPr>
          <p:cNvSpPr>
            <a:spLocks noGrp="1"/>
          </p:cNvSpPr>
          <p:nvPr>
            <p:ph type="dt" sz="half" idx="10"/>
          </p:nvPr>
        </p:nvSpPr>
        <p:spPr/>
        <p:txBody>
          <a:bodyPr/>
          <a:lstStyle/>
          <a:p>
            <a:fld id="{D0F30CBF-ADB0-45A3-813C-296D5E3DA0FD}" type="datetimeFigureOut">
              <a:rPr lang="en-US" smtClean="0"/>
              <a:t>2/25/2026</a:t>
            </a:fld>
            <a:endParaRPr lang="en-US"/>
          </a:p>
        </p:txBody>
      </p:sp>
      <p:sp>
        <p:nvSpPr>
          <p:cNvPr id="6" name="Footer Placeholder 5">
            <a:extLst>
              <a:ext uri="{FF2B5EF4-FFF2-40B4-BE49-F238E27FC236}">
                <a16:creationId xmlns:a16="http://schemas.microsoft.com/office/drawing/2014/main" id="{C040789F-7F12-7E8A-4BD0-B7FBAEB756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367F88-C1B5-8EA2-A6DD-983B0A5CB687}"/>
              </a:ext>
            </a:extLst>
          </p:cNvPr>
          <p:cNvSpPr>
            <a:spLocks noGrp="1"/>
          </p:cNvSpPr>
          <p:nvPr>
            <p:ph type="sldNum" sz="quarter" idx="12"/>
          </p:nvPr>
        </p:nvSpPr>
        <p:spPr/>
        <p:txBody>
          <a:bodyPr/>
          <a:lstStyle/>
          <a:p>
            <a:fld id="{E0369172-FF9D-43E8-82D5-757FCEC97566}" type="slidenum">
              <a:rPr lang="en-US" smtClean="0"/>
              <a:t>‹#›</a:t>
            </a:fld>
            <a:endParaRPr lang="en-US"/>
          </a:p>
        </p:txBody>
      </p:sp>
    </p:spTree>
    <p:extLst>
      <p:ext uri="{BB962C8B-B14F-4D97-AF65-F5344CB8AC3E}">
        <p14:creationId xmlns:p14="http://schemas.microsoft.com/office/powerpoint/2010/main" val="55329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95AB2-2B66-32F6-C1B9-BEAD48230A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C68234D-4346-8191-F5B7-046212C48C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BD15C1C-42C1-30DF-BE12-6739D740D8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791D10D-C27E-1301-1430-72DB64B41A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7BB546C-EB29-1B44-51EA-C83F5A127E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1F477D8-0C15-B6A9-DA28-24463984635F}"/>
              </a:ext>
            </a:extLst>
          </p:cNvPr>
          <p:cNvSpPr>
            <a:spLocks noGrp="1"/>
          </p:cNvSpPr>
          <p:nvPr>
            <p:ph type="dt" sz="half" idx="10"/>
          </p:nvPr>
        </p:nvSpPr>
        <p:spPr/>
        <p:txBody>
          <a:bodyPr/>
          <a:lstStyle/>
          <a:p>
            <a:fld id="{D0F30CBF-ADB0-45A3-813C-296D5E3DA0FD}" type="datetimeFigureOut">
              <a:rPr lang="en-US" smtClean="0"/>
              <a:t>2/25/2026</a:t>
            </a:fld>
            <a:endParaRPr lang="en-US"/>
          </a:p>
        </p:txBody>
      </p:sp>
      <p:sp>
        <p:nvSpPr>
          <p:cNvPr id="8" name="Footer Placeholder 7">
            <a:extLst>
              <a:ext uri="{FF2B5EF4-FFF2-40B4-BE49-F238E27FC236}">
                <a16:creationId xmlns:a16="http://schemas.microsoft.com/office/drawing/2014/main" id="{7C0798A8-2CE7-19D9-CBAE-4FA56EEB07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D50D37C-C324-EDDB-BABA-2E186E01427E}"/>
              </a:ext>
            </a:extLst>
          </p:cNvPr>
          <p:cNvSpPr>
            <a:spLocks noGrp="1"/>
          </p:cNvSpPr>
          <p:nvPr>
            <p:ph type="sldNum" sz="quarter" idx="12"/>
          </p:nvPr>
        </p:nvSpPr>
        <p:spPr/>
        <p:txBody>
          <a:bodyPr/>
          <a:lstStyle/>
          <a:p>
            <a:fld id="{E0369172-FF9D-43E8-82D5-757FCEC97566}" type="slidenum">
              <a:rPr lang="en-US" smtClean="0"/>
              <a:t>‹#›</a:t>
            </a:fld>
            <a:endParaRPr lang="en-US"/>
          </a:p>
        </p:txBody>
      </p:sp>
    </p:spTree>
    <p:extLst>
      <p:ext uri="{BB962C8B-B14F-4D97-AF65-F5344CB8AC3E}">
        <p14:creationId xmlns:p14="http://schemas.microsoft.com/office/powerpoint/2010/main" val="4121801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5E700-DEF9-352F-90A4-0A266FB41ED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02B68FC-14C9-AE01-8790-6773399C1769}"/>
              </a:ext>
            </a:extLst>
          </p:cNvPr>
          <p:cNvSpPr>
            <a:spLocks noGrp="1"/>
          </p:cNvSpPr>
          <p:nvPr>
            <p:ph type="dt" sz="half" idx="10"/>
          </p:nvPr>
        </p:nvSpPr>
        <p:spPr/>
        <p:txBody>
          <a:bodyPr/>
          <a:lstStyle/>
          <a:p>
            <a:fld id="{D0F30CBF-ADB0-45A3-813C-296D5E3DA0FD}" type="datetimeFigureOut">
              <a:rPr lang="en-US" smtClean="0"/>
              <a:t>2/25/2026</a:t>
            </a:fld>
            <a:endParaRPr lang="en-US"/>
          </a:p>
        </p:txBody>
      </p:sp>
      <p:sp>
        <p:nvSpPr>
          <p:cNvPr id="4" name="Footer Placeholder 3">
            <a:extLst>
              <a:ext uri="{FF2B5EF4-FFF2-40B4-BE49-F238E27FC236}">
                <a16:creationId xmlns:a16="http://schemas.microsoft.com/office/drawing/2014/main" id="{6512371A-EB99-E36C-89A1-A9411C18E30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ADF05DC-5394-0549-C30D-53E41DFAB63B}"/>
              </a:ext>
            </a:extLst>
          </p:cNvPr>
          <p:cNvSpPr>
            <a:spLocks noGrp="1"/>
          </p:cNvSpPr>
          <p:nvPr>
            <p:ph type="sldNum" sz="quarter" idx="12"/>
          </p:nvPr>
        </p:nvSpPr>
        <p:spPr/>
        <p:txBody>
          <a:bodyPr/>
          <a:lstStyle/>
          <a:p>
            <a:fld id="{E0369172-FF9D-43E8-82D5-757FCEC97566}" type="slidenum">
              <a:rPr lang="en-US" smtClean="0"/>
              <a:t>‹#›</a:t>
            </a:fld>
            <a:endParaRPr lang="en-US"/>
          </a:p>
        </p:txBody>
      </p:sp>
    </p:spTree>
    <p:extLst>
      <p:ext uri="{BB962C8B-B14F-4D97-AF65-F5344CB8AC3E}">
        <p14:creationId xmlns:p14="http://schemas.microsoft.com/office/powerpoint/2010/main" val="14278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D286CF-2A78-E3E2-CEB8-8D7774239894}"/>
              </a:ext>
            </a:extLst>
          </p:cNvPr>
          <p:cNvSpPr>
            <a:spLocks noGrp="1"/>
          </p:cNvSpPr>
          <p:nvPr>
            <p:ph type="dt" sz="half" idx="10"/>
          </p:nvPr>
        </p:nvSpPr>
        <p:spPr/>
        <p:txBody>
          <a:bodyPr/>
          <a:lstStyle/>
          <a:p>
            <a:fld id="{D0F30CBF-ADB0-45A3-813C-296D5E3DA0FD}" type="datetimeFigureOut">
              <a:rPr lang="en-US" smtClean="0"/>
              <a:t>2/25/2026</a:t>
            </a:fld>
            <a:endParaRPr lang="en-US"/>
          </a:p>
        </p:txBody>
      </p:sp>
      <p:sp>
        <p:nvSpPr>
          <p:cNvPr id="3" name="Footer Placeholder 2">
            <a:extLst>
              <a:ext uri="{FF2B5EF4-FFF2-40B4-BE49-F238E27FC236}">
                <a16:creationId xmlns:a16="http://schemas.microsoft.com/office/drawing/2014/main" id="{253083BF-5C52-134A-7F3D-64692C1269A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5BC230C-2C90-D813-FF40-EEDA2E281C33}"/>
              </a:ext>
            </a:extLst>
          </p:cNvPr>
          <p:cNvSpPr>
            <a:spLocks noGrp="1"/>
          </p:cNvSpPr>
          <p:nvPr>
            <p:ph type="sldNum" sz="quarter" idx="12"/>
          </p:nvPr>
        </p:nvSpPr>
        <p:spPr/>
        <p:txBody>
          <a:bodyPr/>
          <a:lstStyle/>
          <a:p>
            <a:fld id="{E0369172-FF9D-43E8-82D5-757FCEC97566}" type="slidenum">
              <a:rPr lang="en-US" smtClean="0"/>
              <a:t>‹#›</a:t>
            </a:fld>
            <a:endParaRPr lang="en-US"/>
          </a:p>
        </p:txBody>
      </p:sp>
    </p:spTree>
    <p:extLst>
      <p:ext uri="{BB962C8B-B14F-4D97-AF65-F5344CB8AC3E}">
        <p14:creationId xmlns:p14="http://schemas.microsoft.com/office/powerpoint/2010/main" val="571703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82FEF-F825-FE19-C848-C619C1AA9D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AA26675-E7C8-4FF6-E608-4FC9D80CAC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5AAB779-6A8B-FC79-5EF9-824F915BD4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EDAE8A-4C50-083B-8396-44BA5BAC6061}"/>
              </a:ext>
            </a:extLst>
          </p:cNvPr>
          <p:cNvSpPr>
            <a:spLocks noGrp="1"/>
          </p:cNvSpPr>
          <p:nvPr>
            <p:ph type="dt" sz="half" idx="10"/>
          </p:nvPr>
        </p:nvSpPr>
        <p:spPr/>
        <p:txBody>
          <a:bodyPr/>
          <a:lstStyle/>
          <a:p>
            <a:fld id="{D0F30CBF-ADB0-45A3-813C-296D5E3DA0FD}" type="datetimeFigureOut">
              <a:rPr lang="en-US" smtClean="0"/>
              <a:t>2/25/2026</a:t>
            </a:fld>
            <a:endParaRPr lang="en-US"/>
          </a:p>
        </p:txBody>
      </p:sp>
      <p:sp>
        <p:nvSpPr>
          <p:cNvPr id="6" name="Footer Placeholder 5">
            <a:extLst>
              <a:ext uri="{FF2B5EF4-FFF2-40B4-BE49-F238E27FC236}">
                <a16:creationId xmlns:a16="http://schemas.microsoft.com/office/drawing/2014/main" id="{0B5C5168-92A6-348A-9A1B-AE1B4810E7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9DE625-2B03-902A-AEAC-61C99ABD72EF}"/>
              </a:ext>
            </a:extLst>
          </p:cNvPr>
          <p:cNvSpPr>
            <a:spLocks noGrp="1"/>
          </p:cNvSpPr>
          <p:nvPr>
            <p:ph type="sldNum" sz="quarter" idx="12"/>
          </p:nvPr>
        </p:nvSpPr>
        <p:spPr/>
        <p:txBody>
          <a:bodyPr/>
          <a:lstStyle/>
          <a:p>
            <a:fld id="{E0369172-FF9D-43E8-82D5-757FCEC97566}" type="slidenum">
              <a:rPr lang="en-US" smtClean="0"/>
              <a:t>‹#›</a:t>
            </a:fld>
            <a:endParaRPr lang="en-US"/>
          </a:p>
        </p:txBody>
      </p:sp>
    </p:spTree>
    <p:extLst>
      <p:ext uri="{BB962C8B-B14F-4D97-AF65-F5344CB8AC3E}">
        <p14:creationId xmlns:p14="http://schemas.microsoft.com/office/powerpoint/2010/main" val="2589295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43A1-9855-E59F-91C6-34AB982313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33DC7F7-2798-AC08-F11B-5DAA25A9FB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57E4DEE-7FE9-8815-A87B-565C25E4C3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0B47B2-8F8E-95C7-6FB4-D68380D0EE4E}"/>
              </a:ext>
            </a:extLst>
          </p:cNvPr>
          <p:cNvSpPr>
            <a:spLocks noGrp="1"/>
          </p:cNvSpPr>
          <p:nvPr>
            <p:ph type="dt" sz="half" idx="10"/>
          </p:nvPr>
        </p:nvSpPr>
        <p:spPr/>
        <p:txBody>
          <a:bodyPr/>
          <a:lstStyle/>
          <a:p>
            <a:fld id="{D0F30CBF-ADB0-45A3-813C-296D5E3DA0FD}" type="datetimeFigureOut">
              <a:rPr lang="en-US" smtClean="0"/>
              <a:t>2/25/2026</a:t>
            </a:fld>
            <a:endParaRPr lang="en-US"/>
          </a:p>
        </p:txBody>
      </p:sp>
      <p:sp>
        <p:nvSpPr>
          <p:cNvPr id="6" name="Footer Placeholder 5">
            <a:extLst>
              <a:ext uri="{FF2B5EF4-FFF2-40B4-BE49-F238E27FC236}">
                <a16:creationId xmlns:a16="http://schemas.microsoft.com/office/drawing/2014/main" id="{065A0A7D-8E99-479B-D9A2-86655625FF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20CBF7-9BF0-F9CF-B001-34C9B7EB76FB}"/>
              </a:ext>
            </a:extLst>
          </p:cNvPr>
          <p:cNvSpPr>
            <a:spLocks noGrp="1"/>
          </p:cNvSpPr>
          <p:nvPr>
            <p:ph type="sldNum" sz="quarter" idx="12"/>
          </p:nvPr>
        </p:nvSpPr>
        <p:spPr/>
        <p:txBody>
          <a:bodyPr/>
          <a:lstStyle/>
          <a:p>
            <a:fld id="{E0369172-FF9D-43E8-82D5-757FCEC97566}" type="slidenum">
              <a:rPr lang="en-US" smtClean="0"/>
              <a:t>‹#›</a:t>
            </a:fld>
            <a:endParaRPr lang="en-US"/>
          </a:p>
        </p:txBody>
      </p:sp>
    </p:spTree>
    <p:extLst>
      <p:ext uri="{BB962C8B-B14F-4D97-AF65-F5344CB8AC3E}">
        <p14:creationId xmlns:p14="http://schemas.microsoft.com/office/powerpoint/2010/main" val="2251296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DE134E-2891-6837-951A-0290493402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151C74D-4CA5-CE7F-8B2E-F08085A468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26AC19-137E-9AC9-71AF-2B738A332A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0F30CBF-ADB0-45A3-813C-296D5E3DA0FD}" type="datetimeFigureOut">
              <a:rPr lang="en-US" smtClean="0"/>
              <a:t>2/25/2026</a:t>
            </a:fld>
            <a:endParaRPr lang="en-US"/>
          </a:p>
        </p:txBody>
      </p:sp>
      <p:sp>
        <p:nvSpPr>
          <p:cNvPr id="5" name="Footer Placeholder 4">
            <a:extLst>
              <a:ext uri="{FF2B5EF4-FFF2-40B4-BE49-F238E27FC236}">
                <a16:creationId xmlns:a16="http://schemas.microsoft.com/office/drawing/2014/main" id="{437386E5-4C6A-443F-8635-4C85D1C914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509ED28-9AA7-C85A-17E0-4FF2CB4932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0369172-FF9D-43E8-82D5-757FCEC97566}" type="slidenum">
              <a:rPr lang="en-US" smtClean="0"/>
              <a:t>‹#›</a:t>
            </a:fld>
            <a:endParaRPr lang="en-US"/>
          </a:p>
        </p:txBody>
      </p:sp>
    </p:spTree>
    <p:extLst>
      <p:ext uri="{BB962C8B-B14F-4D97-AF65-F5344CB8AC3E}">
        <p14:creationId xmlns:p14="http://schemas.microsoft.com/office/powerpoint/2010/main" val="14763223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mass.gov/executive-orders/no-592-advancing-workforce-diversity-inclusion-equal-opportunity-non-discrimination-and-affirmative-actio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mass.gov/executive-orders/no-592-advancing-workforce-diversity-inclusion-equal-opportunity-non-discrimination-and-affirmative-action"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mass.gov/executive-orders/no-614-establishing-the-digital-accessibility-and-equity-governance-board"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malegislature.gov/Laws/GeneralLaws/PartI/TitleXXI/Chapter151b/section3a"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mass.gov/executive-orders/no-442-establishing-a-policy-of-zero-tolerance-for-workplace-violations?_gl=1*1v71mu8*_ga*MzUzMDUxNDE3LjE3NTM3OTMyOTQ.*_ga_MCLPEGW7WM*czE3NTM4ODI0MjkkbzQkZzEkdDE3NTM4ODI3MzYkajYwJGwwJGgw" TargetMode="External"/><Relationship Id="rId4" Type="http://schemas.openxmlformats.org/officeDocument/2006/relationships/hyperlink" Target="https://www.mass.gov/executive-orders/no-240-sexual-harassment?_gl=1*1sow007*_ga*MzUzMDUxNDE3LjE3NTM3OTMyOTQ.*_ga_MCLPEGW7WM*czE3NTM4ODI0MjkkbzQkZzAkdDE3NTM4ODI0MjkkajYwJGwwJGgw"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search.mass.gov/?_gl=1*ifalor*_ga*MzUzMDUxNDE3LjE3NTM3OTMyOTQ.*_ga_E2HYQ6TW32*czE3NTM4ODA5MDckbzUkZzEkdDE3NTM4ODMyMzEkajYwJGwwJGgw*_ga_SW2TVH2WBY*czE3NTM4ODA5MDckbzIkZzEkdDE3NTM4ODMyMzEkajYwJGwwJGgw&amp;page=1&amp;q=Executive%20Order%20for%20Generative%20Artificial%20Intelligence%20Policy" TargetMode="External"/><Relationship Id="rId2" Type="http://schemas.openxmlformats.org/officeDocument/2006/relationships/hyperlink" Target="https://www.mass.gov/executive-orders/no-588-rescinding-executive-orders-504-and-549-data-security?_gl=1*100wz6m*_ga*MzUzMDUxNDE3LjE3NTM3OTMyOTQ.*_ga_MCLPEGW7WM*czE3NTM4ODI0MjkkbzQkZzEkdDE3NTM4ODMwOTMkajYwJGwwJGgw" TargetMode="External"/><Relationship Id="rId1" Type="http://schemas.openxmlformats.org/officeDocument/2006/relationships/slideLayout" Target="../slideLayouts/slideLayout2.xml"/><Relationship Id="rId4" Type="http://schemas.openxmlformats.org/officeDocument/2006/relationships/hyperlink" Target="https://www.mass.gov/info-details/gl-c-268a-the-conflict-of-interest-law-as-amended-by-c-248-acts-of-2024#section-27"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mass.gov/executive-orders/no-614-establishing-the-digital-accessibility-and-equity-governance-board" TargetMode="External"/><Relationship Id="rId2" Type="http://schemas.openxmlformats.org/officeDocument/2006/relationships/hyperlink" Target="https://www.mass.gov/executive-orders/no-592-advancing-workforce-diversity-inclusion-equal-opportunity-non-discrimination-and-affirmative-actio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mass.gov/executive-orders/no-240-sexual-harassment?_gl=1*1sow007*_ga*MzUzMDUxNDE3LjE3NTM3OTMyOTQ.*_ga_MCLPEGW7WM*czE3NTM4ODI0MjkkbzQkZzAkdDE3NTM4ODI0MjkkajYwJGwwJGgw" TargetMode="External"/><Relationship Id="rId2" Type="http://schemas.openxmlformats.org/officeDocument/2006/relationships/hyperlink" Target="https://malegislature.gov/Laws/GeneralLaws/PartI/TitleXXI/Chapter151b/section3a" TargetMode="External"/><Relationship Id="rId1" Type="http://schemas.openxmlformats.org/officeDocument/2006/relationships/slideLayout" Target="../slideLayouts/slideLayout2.xml"/><Relationship Id="rId4" Type="http://schemas.openxmlformats.org/officeDocument/2006/relationships/hyperlink" Target="https://www.mass.gov/executive-orders/no-442-establishing-a-policy-of-zero-tolerance-for-workplace-violations?_gl=1*1v71mu8*_ga*MzUzMDUxNDE3LjE3NTM3OTMyOTQ.*_ga_MCLPEGW7WM*czE3NTM4ODI0MjkkbzQkZzEkdDE3NTM4ODI3MzYkajYwJGwwJGgw"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mass.gov/executive-orders/no-588-rescinding-executive-orders-504-and-549-data-security?_gl=1*100wz6m*_ga*MzUzMDUxNDE3LjE3NTM3OTMyOTQ.*_ga_MCLPEGW7WM*czE3NTM4ODI0MjkkbzQkZzEkdDE3NTM4ODMwOTMkajYwJGwwJGgw" TargetMode="External"/><Relationship Id="rId2" Type="http://schemas.openxmlformats.org/officeDocument/2006/relationships/hyperlink" Target="https://www.mass.gov/executive-orders/no-491-establishing-a-policy-of-zero-tolerance-for-sexual-assault-and-domestic-violence?_gl=1*6ht98o*_ga*OTg0NzYwNDAxLjE3NjMzOTc0MTA.*_ga_MCLPEGW7WM*czE3NjMzOTk4MjkkbzIkZzEkdDE3NjMzOTk5MDEkajYwJGwwJGgw" TargetMode="External"/><Relationship Id="rId1" Type="http://schemas.openxmlformats.org/officeDocument/2006/relationships/slideLayout" Target="../slideLayouts/slideLayout2.xml"/><Relationship Id="rId4" Type="http://schemas.openxmlformats.org/officeDocument/2006/relationships/hyperlink" Target="https://search.mass.gov/?_gl=1*ifalor*_ga*MzUzMDUxNDE3LjE3NTM3OTMyOTQ.*_ga_E2HYQ6TW32*czE3NTM4ODA5MDckbzUkZzEkdDE3NTM4ODMyMzEkajYwJGwwJGgw*_ga_SW2TVH2WBY*czE3NTM4ODA5MDckbzIkZzEkdDE3NTM4ODMyMzEkajYwJGwwJGgw&amp;page=1&amp;q=Executive%20Order%20for%20Generative%20Artificial%20Intelligence%20Policy"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s://www.mass.gov/info-details/gl-c-268a-the-conflict-of-interest-law-as-amended-by-c-248-acts-of-2024#section-2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970D3-3FB7-3BCB-92CD-8341757C0BAB}"/>
              </a:ext>
            </a:extLst>
          </p:cNvPr>
          <p:cNvSpPr>
            <a:spLocks noGrp="1"/>
          </p:cNvSpPr>
          <p:nvPr>
            <p:ph type="ctrTitle"/>
          </p:nvPr>
        </p:nvSpPr>
        <p:spPr/>
        <p:txBody>
          <a:bodyPr>
            <a:normAutofit/>
          </a:bodyPr>
          <a:lstStyle/>
          <a:p>
            <a:r>
              <a:rPr lang="en-US" b="1">
                <a:solidFill>
                  <a:srgbClr val="002060"/>
                </a:solidFill>
                <a:ea typeface="+mj-lt"/>
                <a:cs typeface="+mj-lt"/>
              </a:rPr>
              <a:t>FY26 Required Training</a:t>
            </a:r>
            <a:endParaRPr lang="en-US"/>
          </a:p>
        </p:txBody>
      </p:sp>
      <p:sp>
        <p:nvSpPr>
          <p:cNvPr id="3" name="Subtitle 2">
            <a:extLst>
              <a:ext uri="{FF2B5EF4-FFF2-40B4-BE49-F238E27FC236}">
                <a16:creationId xmlns:a16="http://schemas.microsoft.com/office/drawing/2014/main" id="{7E94ED0C-EA74-7F85-2C98-1747A313A4B2}"/>
              </a:ext>
            </a:extLst>
          </p:cNvPr>
          <p:cNvSpPr>
            <a:spLocks noGrp="1"/>
          </p:cNvSpPr>
          <p:nvPr>
            <p:ph type="subTitle" idx="1"/>
          </p:nvPr>
        </p:nvSpPr>
        <p:spPr/>
        <p:txBody>
          <a:bodyPr vert="horz" lIns="91440" tIns="45720" rIns="91440" bIns="45720" rtlCol="0" anchor="t">
            <a:normAutofit/>
          </a:bodyPr>
          <a:lstStyle/>
          <a:p>
            <a:r>
              <a:rPr lang="en-US" b="1">
                <a:solidFill>
                  <a:srgbClr val="002060"/>
                </a:solidFill>
                <a:ea typeface="+mj-lt"/>
                <a:cs typeface="+mj-lt"/>
              </a:rPr>
              <a:t>Curricula/Courses/Descriptions/Current and New Hire Employees and Managers</a:t>
            </a:r>
            <a:endParaRPr lang="en-US"/>
          </a:p>
        </p:txBody>
      </p:sp>
    </p:spTree>
    <p:extLst>
      <p:ext uri="{BB962C8B-B14F-4D97-AF65-F5344CB8AC3E}">
        <p14:creationId xmlns:p14="http://schemas.microsoft.com/office/powerpoint/2010/main" val="413148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606F4-D661-7D3A-738A-DBF041F6C0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45E9B6-17D4-AB80-8163-B20F0B84E799}"/>
              </a:ext>
            </a:extLst>
          </p:cNvPr>
          <p:cNvSpPr>
            <a:spLocks noGrp="1"/>
          </p:cNvSpPr>
          <p:nvPr>
            <p:ph type="title"/>
          </p:nvPr>
        </p:nvSpPr>
        <p:spPr>
          <a:xfrm>
            <a:off x="419099" y="448310"/>
            <a:ext cx="11353801" cy="810260"/>
          </a:xfrm>
        </p:spPr>
        <p:txBody>
          <a:bodyPr>
            <a:normAutofit/>
          </a:bodyPr>
          <a:lstStyle/>
          <a:p>
            <a:r>
              <a:rPr lang="en-US" sz="3200" b="1"/>
              <a:t>2025-26 New Hire Employees Required Trainings, continued 4</a:t>
            </a:r>
          </a:p>
        </p:txBody>
      </p:sp>
      <p:graphicFrame>
        <p:nvGraphicFramePr>
          <p:cNvPr id="8" name="Content Placeholder 7" descr="New Hire Employees, ctd, 3 Required Training. &#10;Curriculum title, course names with links, total time, and curriculum description. ">
            <a:extLst>
              <a:ext uri="{FF2B5EF4-FFF2-40B4-BE49-F238E27FC236}">
                <a16:creationId xmlns:a16="http://schemas.microsoft.com/office/drawing/2014/main" id="{DF513FA8-D1E5-9133-1C7A-B8B8D6DA9E97}"/>
              </a:ext>
            </a:extLst>
          </p:cNvPr>
          <p:cNvGraphicFramePr>
            <a:graphicFrameLocks noGrp="1"/>
          </p:cNvGraphicFramePr>
          <p:nvPr>
            <p:ph idx="1"/>
            <p:extLst>
              <p:ext uri="{D42A27DB-BD31-4B8C-83A1-F6EECF244321}">
                <p14:modId xmlns:p14="http://schemas.microsoft.com/office/powerpoint/2010/main" val="1449762139"/>
              </p:ext>
            </p:extLst>
          </p:nvPr>
        </p:nvGraphicFramePr>
        <p:xfrm>
          <a:off x="407669" y="1281431"/>
          <a:ext cx="11353801" cy="3343909"/>
        </p:xfrm>
        <a:graphic>
          <a:graphicData uri="http://schemas.openxmlformats.org/drawingml/2006/table">
            <a:tbl>
              <a:tblPr firstRow="1" bandRow="1">
                <a:tableStyleId>{5940675A-B579-460E-94D1-54222C63F5DA}</a:tableStyleId>
              </a:tblPr>
              <a:tblGrid>
                <a:gridCol w="5000293">
                  <a:extLst>
                    <a:ext uri="{9D8B030D-6E8A-4147-A177-3AD203B41FA5}">
                      <a16:colId xmlns:a16="http://schemas.microsoft.com/office/drawing/2014/main" val="407107885"/>
                    </a:ext>
                  </a:extLst>
                </a:gridCol>
                <a:gridCol w="2117836">
                  <a:extLst>
                    <a:ext uri="{9D8B030D-6E8A-4147-A177-3AD203B41FA5}">
                      <a16:colId xmlns:a16="http://schemas.microsoft.com/office/drawing/2014/main" val="3273907434"/>
                    </a:ext>
                  </a:extLst>
                </a:gridCol>
                <a:gridCol w="2117836">
                  <a:extLst>
                    <a:ext uri="{9D8B030D-6E8A-4147-A177-3AD203B41FA5}">
                      <a16:colId xmlns:a16="http://schemas.microsoft.com/office/drawing/2014/main" val="155521736"/>
                    </a:ext>
                  </a:extLst>
                </a:gridCol>
                <a:gridCol w="2117836">
                  <a:extLst>
                    <a:ext uri="{9D8B030D-6E8A-4147-A177-3AD203B41FA5}">
                      <a16:colId xmlns:a16="http://schemas.microsoft.com/office/drawing/2014/main" val="2066831878"/>
                    </a:ext>
                  </a:extLst>
                </a:gridCol>
              </a:tblGrid>
              <a:tr h="588079">
                <a:tc>
                  <a:txBody>
                    <a:bodyPr/>
                    <a:lstStyle/>
                    <a:p>
                      <a:pPr algn="ctr"/>
                      <a:r>
                        <a:rPr lang="en-US" b="1" dirty="0">
                          <a:solidFill>
                            <a:schemeClr val="bg1"/>
                          </a:solidFill>
                        </a:rPr>
                        <a:t>Curriculum Title and Executive Order</a:t>
                      </a:r>
                    </a:p>
                    <a:p>
                      <a:pPr algn="ctr"/>
                      <a:r>
                        <a:rPr lang="en-US" b="1" dirty="0">
                          <a:solidFill>
                            <a:schemeClr val="bg1"/>
                          </a:solidFill>
                        </a:rPr>
                        <a:t>For Reference</a:t>
                      </a:r>
                    </a:p>
                  </a:txBody>
                  <a:tcPr>
                    <a:solidFill>
                      <a:schemeClr val="tx2"/>
                    </a:solidFill>
                  </a:tcPr>
                </a:tc>
                <a:tc>
                  <a:txBody>
                    <a:bodyPr/>
                    <a:lstStyle/>
                    <a:p>
                      <a:pPr marL="112395"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b="1" dirty="0">
                          <a:solidFill>
                            <a:schemeClr val="bg1"/>
                          </a:solidFill>
                        </a:rPr>
                        <a:t>Course Name</a:t>
                      </a:r>
                    </a:p>
                    <a:p>
                      <a:pPr marL="112395"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000" b="1" i="0" u="none" strike="noStrike" kern="1200" cap="none" spc="0" normalizeH="0" baseline="0" noProof="0">
                        <a:ln>
                          <a:noFill/>
                        </a:ln>
                        <a:solidFill>
                          <a:srgbClr val="3D5585"/>
                        </a:solidFill>
                        <a:effectLst/>
                        <a:uLnTx/>
                        <a:uFillTx/>
                        <a:latin typeface="Aptos" panose="02110004020202020204"/>
                        <a:ea typeface="+mn-ea"/>
                        <a:cs typeface="+mn-cs"/>
                      </a:endParaRPr>
                    </a:p>
                  </a:txBody>
                  <a:tcPr>
                    <a:solidFill>
                      <a:schemeClr val="tx2"/>
                    </a:solidFill>
                  </a:tcPr>
                </a:tc>
                <a:tc>
                  <a:txBody>
                    <a:bodyPr/>
                    <a:lstStyle/>
                    <a:p>
                      <a:pPr algn="ctr"/>
                      <a:r>
                        <a:rPr lang="en-US" b="1" dirty="0">
                          <a:solidFill>
                            <a:schemeClr val="bg1"/>
                          </a:solidFill>
                        </a:rPr>
                        <a:t>Total Time</a:t>
                      </a:r>
                    </a:p>
                  </a:txBody>
                  <a:tcPr>
                    <a:solidFill>
                      <a:schemeClr val="tx2"/>
                    </a:solidFill>
                  </a:tcPr>
                </a:tc>
                <a:tc>
                  <a:txBody>
                    <a:bodyPr/>
                    <a:lstStyle/>
                    <a:p>
                      <a:pPr algn="ctr"/>
                      <a:r>
                        <a:rPr lang="en-US" sz="1800" b="1" dirty="0">
                          <a:solidFill>
                            <a:schemeClr val="bg1"/>
                          </a:solidFill>
                        </a:rPr>
                        <a:t>Curriculum Description</a:t>
                      </a:r>
                    </a:p>
                  </a:txBody>
                  <a:tcPr>
                    <a:solidFill>
                      <a:schemeClr val="tx2"/>
                    </a:solidFill>
                  </a:tcPr>
                </a:tc>
                <a:extLst>
                  <a:ext uri="{0D108BD9-81ED-4DB2-BD59-A6C34878D82A}">
                    <a16:rowId xmlns:a16="http://schemas.microsoft.com/office/drawing/2014/main" val="4121506762"/>
                  </a:ext>
                </a:extLst>
              </a:tr>
              <a:tr h="2338069">
                <a:tc>
                  <a:txBody>
                    <a:bodyPr/>
                    <a:lstStyle/>
                    <a:p>
                      <a:pPr marL="0" algn="l" defTabSz="514312" rtl="0" eaLnBrk="1" fontAlgn="t" latinLnBrk="0" hangingPunct="1"/>
                      <a:r>
                        <a:rPr lang="en-US" sz="1200" b="1" i="0" u="none" strike="noStrike" kern="1200" dirty="0">
                          <a:solidFill>
                            <a:schemeClr val="tx1"/>
                          </a:solidFill>
                          <a:effectLst/>
                          <a:latin typeface="+mn-lt"/>
                          <a:ea typeface="+mn-ea"/>
                          <a:cs typeface="+mn-cs"/>
                        </a:rPr>
                        <a:t>2025-26 New Hire Manager and Supervisor Resources</a:t>
                      </a:r>
                    </a:p>
                    <a:p>
                      <a:pPr marL="0" lvl="0" algn="l">
                        <a:buNone/>
                      </a:pPr>
                      <a:r>
                        <a:rPr lang="en-US" sz="1200" b="1" i="0" u="none" strike="noStrike"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1" u="none" strike="noStrike" kern="1200" noProof="0" dirty="0">
                          <a:solidFill>
                            <a:srgbClr val="4496B6"/>
                          </a:solidFill>
                          <a:effectLst/>
                          <a:highlight>
                            <a:srgbClr val="F5F5F5"/>
                          </a:highlight>
                          <a:hlinkClick r:id="rId2">
                            <a:extLst>
                              <a:ext uri="{A12FA001-AC4F-418D-AE19-62706E023703}">
                                <ahyp:hlinkClr xmlns:ahyp="http://schemas.microsoft.com/office/drawing/2018/hyperlinkcolor" val="tx"/>
                              </a:ext>
                            </a:extLst>
                          </a:hlinkClick>
                        </a:rPr>
                        <a:t>Per EO 592 </a:t>
                      </a:r>
                      <a:r>
                        <a:rPr lang="en-US" sz="1200" b="0" i="1" u="none" strike="noStrike" kern="1200" noProof="0" dirty="0">
                          <a:solidFill>
                            <a:srgbClr val="4496B6"/>
                          </a:solidFill>
                          <a:effectLst/>
                          <a:hlinkClick r:id="rId2">
                            <a:extLst>
                              <a:ext uri="{A12FA001-AC4F-418D-AE19-62706E023703}">
                                <ahyp:hlinkClr xmlns:ahyp="http://schemas.microsoft.com/office/drawing/2018/hyperlinkcolor" val="tx"/>
                              </a:ext>
                            </a:extLst>
                          </a:hlinkClick>
                        </a:rPr>
                        <a:t>sec 10 – Advancing Workforce Diversit</a:t>
                      </a:r>
                      <a:r>
                        <a:rPr lang="en-US" sz="1200" b="0" i="1" u="none" strike="noStrike" kern="1200" noProof="0" dirty="0">
                          <a:solidFill>
                            <a:srgbClr val="167CA4"/>
                          </a:solidFill>
                          <a:effectLst/>
                          <a:hlinkClick r:id="rId2">
                            <a:extLst>
                              <a:ext uri="{A12FA001-AC4F-418D-AE19-62706E023703}">
                                <ahyp:hlinkClr xmlns:ahyp="http://schemas.microsoft.com/office/drawing/2018/hyperlinkcolor" val="tx"/>
                              </a:ext>
                            </a:extLst>
                          </a:hlinkClick>
                        </a:rPr>
                        <a:t>y</a:t>
                      </a:r>
                      <a:r>
                        <a:rPr lang="en-US" sz="1200" b="0" i="1" u="none" strike="noStrike" kern="1200" noProof="0" dirty="0">
                          <a:solidFill>
                            <a:srgbClr val="167CA4"/>
                          </a:solidFill>
                          <a:effectLst/>
                        </a:rPr>
                        <a:t> </a:t>
                      </a:r>
                    </a:p>
                    <a:p>
                      <a:pPr marL="0" lvl="0" algn="l">
                        <a:buNone/>
                      </a:pPr>
                      <a:endParaRPr lang="en-US" sz="1200" b="1" i="0" u="none" strike="noStrike" kern="1200">
                        <a:solidFill>
                          <a:schemeClr val="tx1"/>
                        </a:solidFill>
                        <a:effectLst/>
                        <a:latin typeface="+mn-lt"/>
                        <a:ea typeface="+mn-ea"/>
                        <a:cs typeface="+mn-cs"/>
                      </a:endParaRPr>
                    </a:p>
                    <a:p>
                      <a:pPr marL="0" algn="l" rtl="0" eaLnBrk="1" fontAlgn="t" latinLnBrk="0" hangingPunct="1"/>
                      <a:endParaRPr lang="en-US" sz="1200" b="1" i="0" u="none" strike="noStrike" kern="1200">
                        <a:solidFill>
                          <a:srgbClr val="0072AE"/>
                        </a:solidFill>
                        <a:effectLst/>
                        <a:latin typeface="+mn-lt"/>
                        <a:ea typeface="+mn-ea"/>
                        <a:cs typeface="+mn-cs"/>
                      </a:endParaRPr>
                    </a:p>
                    <a:p>
                      <a:pPr marL="0" algn="l" defTabSz="514312" rtl="0" eaLnBrk="1" fontAlgn="t" latinLnBrk="0" hangingPunct="1"/>
                      <a:endParaRPr lang="en-US" sz="1200" b="1" i="1" u="none" strike="noStrike" kern="1200">
                        <a:solidFill>
                          <a:srgbClr val="167CA4"/>
                        </a:solidFill>
                        <a:effectLst/>
                        <a:latin typeface="+mn-lt"/>
                        <a:ea typeface="+mn-ea"/>
                        <a:cs typeface="+mn-cs"/>
                      </a:endParaRPr>
                    </a:p>
                  </a:txBody>
                  <a:tcPr marL="4582" marR="4582"/>
                </a:tc>
                <a:tc>
                  <a:txBody>
                    <a:bodyPr/>
                    <a:lstStyle/>
                    <a:p>
                      <a:pPr marL="226695" marR="0" lvl="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solidFill>
                            <a:schemeClr val="tx1"/>
                          </a:solidFill>
                          <a:latin typeface="+mn-lt"/>
                          <a:cs typeface="Calibri"/>
                        </a:rPr>
                        <a:t>2025-26 Psychological Safety for Managers and Supervisors</a:t>
                      </a:r>
                    </a:p>
                    <a:p>
                      <a:pPr marL="11239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0" u="none" strike="noStrike" kern="1200">
                        <a:solidFill>
                          <a:schemeClr val="tx1"/>
                        </a:solidFill>
                        <a:effectLst/>
                        <a:latin typeface="+mn-lt"/>
                        <a:ea typeface="+mn-ea"/>
                        <a:cs typeface="+mn-cs"/>
                      </a:endParaRPr>
                    </a:p>
                    <a:p>
                      <a:pPr marL="11239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0" u="none" strike="noStrike" kern="1200">
                        <a:solidFill>
                          <a:schemeClr val="tx1"/>
                        </a:solidFill>
                        <a:effectLst/>
                        <a:latin typeface="+mn-lt"/>
                        <a:ea typeface="+mn-ea"/>
                        <a:cs typeface="+mn-cs"/>
                      </a:endParaRPr>
                    </a:p>
                    <a:p>
                      <a:pPr marL="11239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0" u="none" strike="noStrike" kern="1200">
                        <a:solidFill>
                          <a:schemeClr val="tx1"/>
                        </a:solidFill>
                        <a:effectLst/>
                        <a:latin typeface="+mn-lt"/>
                        <a:ea typeface="+mn-ea"/>
                        <a:cs typeface="+mn-cs"/>
                      </a:endParaRPr>
                    </a:p>
                    <a:p>
                      <a:pPr marL="11239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0" u="none" strike="noStrike" kern="1200">
                        <a:solidFill>
                          <a:schemeClr val="tx1"/>
                        </a:solidFill>
                        <a:effectLst/>
                        <a:latin typeface="+mn-lt"/>
                        <a:ea typeface="+mn-ea"/>
                        <a:cs typeface="+mn-cs"/>
                      </a:endParaRPr>
                    </a:p>
                  </a:txBody>
                  <a:tcPr marL="4585" marR="4585" marB="0"/>
                </a:tc>
                <a:tc>
                  <a:txBody>
                    <a:bodyPr/>
                    <a:lstStyle/>
                    <a:p>
                      <a:pPr marL="1884680" marR="0" lvl="4" indent="0" algn="ctr" rtl="0" eaLnBrk="1" fontAlgn="auto" latinLnBrk="0" hangingPunct="1">
                        <a:lnSpc>
                          <a:spcPct val="100000"/>
                        </a:lnSpc>
                        <a:spcBef>
                          <a:spcPts val="0"/>
                        </a:spcBef>
                        <a:spcAft>
                          <a:spcPts val="0"/>
                        </a:spcAft>
                        <a:buClrTx/>
                        <a:buSzTx/>
                        <a:buFont typeface="Arial" panose="020B0604020202020204" pitchFamily="34" charset="0"/>
                        <a:buNone/>
                      </a:pPr>
                      <a:r>
                        <a:rPr lang="en-US" sz="1200" b="0" dirty="0">
                          <a:solidFill>
                            <a:schemeClr val="tx1"/>
                          </a:solidFill>
                          <a:latin typeface="+mn-lt"/>
                        </a:rPr>
                        <a:t> 10</a:t>
                      </a:r>
                    </a:p>
                    <a:p>
                      <a:pPr marL="55562"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a:solidFill>
                          <a:schemeClr val="tx1"/>
                        </a:solidFill>
                        <a:latin typeface="+mn-lt"/>
                      </a:endParaRPr>
                    </a:p>
                    <a:p>
                      <a:pPr marL="174625" marR="0" lvl="0" indent="-1190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a:solidFill>
                          <a:schemeClr val="tx1"/>
                        </a:solidFill>
                        <a:latin typeface="+mn-lt"/>
                      </a:endParaRPr>
                    </a:p>
                    <a:p>
                      <a:pPr marL="5524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dirty="0">
                          <a:solidFill>
                            <a:srgbClr val="002060"/>
                          </a:solidFill>
                          <a:latin typeface="+mn-lt"/>
                        </a:rPr>
                        <a:t>Total:10</a:t>
                      </a:r>
                    </a:p>
                  </a:txBody>
                  <a:tcPr marL="4585" marR="4585" marB="0"/>
                </a:tc>
                <a:tc>
                  <a:txBody>
                    <a:bodyPr/>
                    <a:lstStyle/>
                    <a:p>
                      <a:pPr marL="57150" marR="0" lvl="0" indent="0" algn="l" defTabSz="685749"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Commonwealth Employee Required Training All New Manager and Supervisor</a:t>
                      </a:r>
                    </a:p>
                    <a:p>
                      <a:pPr lvl="0" algn="l">
                        <a:lnSpc>
                          <a:spcPct val="100000"/>
                        </a:lnSpc>
                        <a:spcBef>
                          <a:spcPts val="0"/>
                        </a:spcBef>
                        <a:spcAft>
                          <a:spcPts val="0"/>
                        </a:spcAft>
                        <a:buNone/>
                      </a:pPr>
                      <a:r>
                        <a:rPr lang="en-US" sz="1200" b="0" i="0" u="none" strike="noStrike" kern="1200" noProof="0" dirty="0">
                          <a:solidFill>
                            <a:schemeClr val="tx1"/>
                          </a:solidFill>
                          <a:effectLst/>
                        </a:rPr>
                        <a:t>This training resource is designed to help support Managers and Supervisors with resources for the important work they do every day, with their teams, and colleagues. </a:t>
                      </a:r>
                      <a:endParaRPr lang="en-US" sz="1200" dirty="0">
                        <a:solidFill>
                          <a:schemeClr val="tx1"/>
                        </a:solidFill>
                      </a:endParaRPr>
                    </a:p>
                  </a:txBody>
                  <a:tcPr/>
                </a:tc>
                <a:extLst>
                  <a:ext uri="{0D108BD9-81ED-4DB2-BD59-A6C34878D82A}">
                    <a16:rowId xmlns:a16="http://schemas.microsoft.com/office/drawing/2014/main" val="2512591767"/>
                  </a:ext>
                </a:extLst>
              </a:tr>
              <a:tr h="336045">
                <a:tc>
                  <a:txBody>
                    <a:bodyPr/>
                    <a:lstStyle/>
                    <a:p>
                      <a:endParaRPr lang="en-US"/>
                    </a:p>
                  </a:txBody>
                  <a:tcPr>
                    <a:solidFill>
                      <a:schemeClr val="tx2"/>
                    </a:solidFill>
                  </a:tcPr>
                </a:tc>
                <a:tc>
                  <a:txBody>
                    <a:bodyPr/>
                    <a:lstStyle/>
                    <a:p>
                      <a:endParaRPr lang="en-US"/>
                    </a:p>
                  </a:txBody>
                  <a:tcPr>
                    <a:solidFill>
                      <a:schemeClr val="tx2"/>
                    </a:solidFill>
                  </a:tcPr>
                </a:tc>
                <a:tc>
                  <a:txBody>
                    <a:bodyPr/>
                    <a:lstStyle/>
                    <a:p>
                      <a:endParaRPr lang="en-US"/>
                    </a:p>
                  </a:txBody>
                  <a:tcPr>
                    <a:solidFill>
                      <a:schemeClr val="tx2"/>
                    </a:solidFill>
                  </a:tcPr>
                </a:tc>
                <a:tc>
                  <a:txBody>
                    <a:bodyPr/>
                    <a:lstStyle/>
                    <a:p>
                      <a:endParaRPr lang="en-US"/>
                    </a:p>
                  </a:txBody>
                  <a:tcPr>
                    <a:solidFill>
                      <a:schemeClr val="tx2"/>
                    </a:solidFill>
                  </a:tcPr>
                </a:tc>
                <a:extLst>
                  <a:ext uri="{0D108BD9-81ED-4DB2-BD59-A6C34878D82A}">
                    <a16:rowId xmlns:a16="http://schemas.microsoft.com/office/drawing/2014/main" val="2268193410"/>
                  </a:ext>
                </a:extLst>
              </a:tr>
            </a:tbl>
          </a:graphicData>
        </a:graphic>
      </p:graphicFrame>
    </p:spTree>
    <p:extLst>
      <p:ext uri="{BB962C8B-B14F-4D97-AF65-F5344CB8AC3E}">
        <p14:creationId xmlns:p14="http://schemas.microsoft.com/office/powerpoint/2010/main" val="710310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1D8E6-4847-4E80-64BB-7F4F4723DF2C}"/>
              </a:ext>
            </a:extLst>
          </p:cNvPr>
          <p:cNvSpPr>
            <a:spLocks noGrp="1"/>
          </p:cNvSpPr>
          <p:nvPr>
            <p:ph type="title"/>
          </p:nvPr>
        </p:nvSpPr>
        <p:spPr>
          <a:xfrm>
            <a:off x="419099" y="448310"/>
            <a:ext cx="11353801" cy="810260"/>
          </a:xfrm>
        </p:spPr>
        <p:txBody>
          <a:bodyPr>
            <a:normAutofit/>
          </a:bodyPr>
          <a:lstStyle/>
          <a:p>
            <a:r>
              <a:rPr lang="en-US" sz="3200" b="1"/>
              <a:t>2025-26 Current Employees Required Trainings</a:t>
            </a:r>
          </a:p>
        </p:txBody>
      </p:sp>
      <p:graphicFrame>
        <p:nvGraphicFramePr>
          <p:cNvPr id="8" name="Content Placeholder 7" descr="Current Employees Required Training. &#10;Curriculum title, course names with links, total time, and curriculum description. ">
            <a:extLst>
              <a:ext uri="{FF2B5EF4-FFF2-40B4-BE49-F238E27FC236}">
                <a16:creationId xmlns:a16="http://schemas.microsoft.com/office/drawing/2014/main" id="{5D4D814F-DD68-1E8D-1DAB-74D9938A9BDC}"/>
              </a:ext>
            </a:extLst>
          </p:cNvPr>
          <p:cNvGraphicFramePr>
            <a:graphicFrameLocks noGrp="1"/>
          </p:cNvGraphicFramePr>
          <p:nvPr>
            <p:ph idx="1"/>
            <p:extLst>
              <p:ext uri="{D42A27DB-BD31-4B8C-83A1-F6EECF244321}">
                <p14:modId xmlns:p14="http://schemas.microsoft.com/office/powerpoint/2010/main" val="1592222332"/>
              </p:ext>
            </p:extLst>
          </p:nvPr>
        </p:nvGraphicFramePr>
        <p:xfrm>
          <a:off x="429768" y="1258570"/>
          <a:ext cx="11533635" cy="5040237"/>
        </p:xfrm>
        <a:graphic>
          <a:graphicData uri="http://schemas.openxmlformats.org/drawingml/2006/table">
            <a:tbl>
              <a:tblPr firstRow="1" bandRow="1">
                <a:tableStyleId>{5940675A-B579-460E-94D1-54222C63F5DA}</a:tableStyleId>
              </a:tblPr>
              <a:tblGrid>
                <a:gridCol w="4978400">
                  <a:extLst>
                    <a:ext uri="{9D8B030D-6E8A-4147-A177-3AD203B41FA5}">
                      <a16:colId xmlns:a16="http://schemas.microsoft.com/office/drawing/2014/main" val="407107885"/>
                    </a:ext>
                  </a:extLst>
                </a:gridCol>
                <a:gridCol w="2032000">
                  <a:extLst>
                    <a:ext uri="{9D8B030D-6E8A-4147-A177-3AD203B41FA5}">
                      <a16:colId xmlns:a16="http://schemas.microsoft.com/office/drawing/2014/main" val="3273907434"/>
                    </a:ext>
                  </a:extLst>
                </a:gridCol>
                <a:gridCol w="1371600">
                  <a:extLst>
                    <a:ext uri="{9D8B030D-6E8A-4147-A177-3AD203B41FA5}">
                      <a16:colId xmlns:a16="http://schemas.microsoft.com/office/drawing/2014/main" val="155521736"/>
                    </a:ext>
                  </a:extLst>
                </a:gridCol>
                <a:gridCol w="3151635">
                  <a:extLst>
                    <a:ext uri="{9D8B030D-6E8A-4147-A177-3AD203B41FA5}">
                      <a16:colId xmlns:a16="http://schemas.microsoft.com/office/drawing/2014/main" val="2066831878"/>
                    </a:ext>
                  </a:extLst>
                </a:gridCol>
              </a:tblGrid>
              <a:tr h="625820">
                <a:tc>
                  <a:txBody>
                    <a:bodyPr/>
                    <a:lstStyle/>
                    <a:p>
                      <a:pPr algn="ctr"/>
                      <a:r>
                        <a:rPr lang="en-US" b="1" dirty="0">
                          <a:solidFill>
                            <a:schemeClr val="bg1"/>
                          </a:solidFill>
                        </a:rPr>
                        <a:t>Curriculum Title and Executive Order</a:t>
                      </a:r>
                    </a:p>
                    <a:p>
                      <a:pPr algn="ctr"/>
                      <a:r>
                        <a:rPr lang="en-US" b="1" dirty="0">
                          <a:solidFill>
                            <a:schemeClr val="bg1"/>
                          </a:solidFill>
                        </a:rPr>
                        <a:t>For Reference</a:t>
                      </a:r>
                    </a:p>
                  </a:txBody>
                  <a:tcPr>
                    <a:solidFill>
                      <a:schemeClr val="tx2"/>
                    </a:solidFill>
                  </a:tcPr>
                </a:tc>
                <a:tc>
                  <a:txBody>
                    <a:bodyPr/>
                    <a:lstStyle/>
                    <a:p>
                      <a:pPr algn="ctr"/>
                      <a:r>
                        <a:rPr lang="en-US" b="1" dirty="0">
                          <a:solidFill>
                            <a:schemeClr val="bg1"/>
                          </a:solidFill>
                        </a:rPr>
                        <a:t>Course Name</a:t>
                      </a:r>
                    </a:p>
                  </a:txBody>
                  <a:tcPr>
                    <a:solidFill>
                      <a:schemeClr val="tx2"/>
                    </a:solidFill>
                  </a:tcPr>
                </a:tc>
                <a:tc>
                  <a:txBody>
                    <a:bodyPr/>
                    <a:lstStyle/>
                    <a:p>
                      <a:pPr algn="ctr"/>
                      <a:r>
                        <a:rPr lang="en-US" b="1" dirty="0">
                          <a:solidFill>
                            <a:schemeClr val="bg1"/>
                          </a:solidFill>
                        </a:rPr>
                        <a:t>Total Time</a:t>
                      </a:r>
                    </a:p>
                  </a:txBody>
                  <a:tcPr>
                    <a:solidFill>
                      <a:schemeClr val="tx2"/>
                    </a:solidFill>
                  </a:tcPr>
                </a:tc>
                <a:tc>
                  <a:txBody>
                    <a:bodyPr/>
                    <a:lstStyle/>
                    <a:p>
                      <a:pPr algn="ctr"/>
                      <a:r>
                        <a:rPr lang="en-US" b="1" dirty="0">
                          <a:solidFill>
                            <a:schemeClr val="bg1"/>
                          </a:solidFill>
                        </a:rPr>
                        <a:t>Curriculum Description</a:t>
                      </a:r>
                    </a:p>
                  </a:txBody>
                  <a:tcPr>
                    <a:solidFill>
                      <a:schemeClr val="tx2"/>
                    </a:solidFill>
                  </a:tcPr>
                </a:tc>
                <a:extLst>
                  <a:ext uri="{0D108BD9-81ED-4DB2-BD59-A6C34878D82A}">
                    <a16:rowId xmlns:a16="http://schemas.microsoft.com/office/drawing/2014/main" val="4121506762"/>
                  </a:ext>
                </a:extLst>
              </a:tr>
              <a:tr h="2319210">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solidFill>
                            <a:schemeClr val="tx1"/>
                          </a:solidFill>
                        </a:rPr>
                        <a:t>2025-26 Diversity Awareness</a:t>
                      </a:r>
                    </a:p>
                    <a:p>
                      <a:pPr marL="0" marR="0" lvl="0" indent="0" algn="l" defTabSz="914400" rtl="0" eaLnBrk="1" fontAlgn="t" latinLnBrk="0" hangingPunct="1">
                        <a:lnSpc>
                          <a:spcPct val="100000"/>
                        </a:lnSpc>
                        <a:spcBef>
                          <a:spcPts val="0"/>
                        </a:spcBef>
                        <a:spcAft>
                          <a:spcPts val="0"/>
                        </a:spcAft>
                        <a:buClrTx/>
                        <a:buSzTx/>
                        <a:buFontTx/>
                        <a:buNone/>
                        <a:tabLst/>
                        <a:defRPr/>
                      </a:pPr>
                      <a:endParaRPr lang="en-US" sz="1200" b="1" u="none" strike="noStrike" kern="1200">
                        <a:solidFill>
                          <a:schemeClr val="tx1"/>
                        </a:solidFill>
                        <a:effectLst/>
                      </a:endParaRPr>
                    </a:p>
                    <a:p>
                      <a:pPr marL="0" marR="0" lvl="0" indent="0" algn="l">
                        <a:lnSpc>
                          <a:spcPct val="100000"/>
                        </a:lnSpc>
                        <a:spcBef>
                          <a:spcPts val="0"/>
                        </a:spcBef>
                        <a:spcAft>
                          <a:spcPts val="0"/>
                        </a:spcAft>
                        <a:buNone/>
                      </a:pPr>
                      <a:r>
                        <a:rPr lang="en-US" sz="1200" b="0" i="1" u="none" strike="noStrike" kern="1200" noProof="0" dirty="0">
                          <a:solidFill>
                            <a:srgbClr val="4496B6"/>
                          </a:solidFill>
                          <a:effectLst/>
                          <a:highlight>
                            <a:srgbClr val="F5F5F5"/>
                          </a:highlight>
                          <a:hlinkClick r:id="rId3">
                            <a:extLst>
                              <a:ext uri="{A12FA001-AC4F-418D-AE19-62706E023703}">
                                <ahyp:hlinkClr xmlns:ahyp="http://schemas.microsoft.com/office/drawing/2018/hyperlinkcolor" val="tx"/>
                              </a:ext>
                            </a:extLst>
                          </a:hlinkClick>
                        </a:rPr>
                        <a:t>Per EO 592 </a:t>
                      </a:r>
                      <a:r>
                        <a:rPr lang="en-US" sz="1200" b="0" i="1" u="none" strike="noStrike" kern="1200" noProof="0" dirty="0">
                          <a:solidFill>
                            <a:srgbClr val="4496B6"/>
                          </a:solidFill>
                          <a:effectLst/>
                          <a:hlinkClick r:id="rId3">
                            <a:extLst>
                              <a:ext uri="{A12FA001-AC4F-418D-AE19-62706E023703}">
                                <ahyp:hlinkClr xmlns:ahyp="http://schemas.microsoft.com/office/drawing/2018/hyperlinkcolor" val="tx"/>
                              </a:ext>
                            </a:extLst>
                          </a:hlinkClick>
                        </a:rPr>
                        <a:t>sec 10 – Advancing Workforce Diversity</a:t>
                      </a:r>
                      <a:r>
                        <a:rPr lang="en-US" sz="1200" b="0" i="1" u="none" strike="noStrike" kern="1200" noProof="0" dirty="0">
                          <a:solidFill>
                            <a:srgbClr val="167CA4"/>
                          </a:solidFill>
                          <a:effectLst/>
                        </a:rPr>
                        <a:t> </a:t>
                      </a:r>
                    </a:p>
                    <a:p>
                      <a:endParaRPr lang="en-US" sz="1200"/>
                    </a:p>
                  </a:txBody>
                  <a:tcPr/>
                </a:tc>
                <a:tc>
                  <a:txBody>
                    <a:bodyPr/>
                    <a:lstStyle/>
                    <a:p>
                      <a:pPr marL="171450" indent="-171450">
                        <a:buFont typeface="Arial" panose="020B0604020202020204" pitchFamily="34" charset="0"/>
                        <a:buChar char="•"/>
                      </a:pPr>
                      <a:r>
                        <a:rPr lang="en-US" sz="1200" b="0" kern="1200" dirty="0">
                          <a:solidFill>
                            <a:schemeClr val="tx1"/>
                          </a:solidFill>
                          <a:effectLst/>
                          <a:latin typeface="+mn-lt"/>
                          <a:ea typeface="+mn-ea"/>
                          <a:cs typeface="+mn-cs"/>
                        </a:rPr>
                        <a:t>Disability in the Workplace</a:t>
                      </a: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u="none" kern="1200" dirty="0">
                          <a:solidFill>
                            <a:srgbClr val="002060"/>
                          </a:solidFill>
                          <a:effectLst/>
                          <a:latin typeface="+mn-lt"/>
                          <a:ea typeface="+mn-ea"/>
                          <a:cs typeface="+mn-cs"/>
                        </a:rPr>
                        <a:t>                    </a:t>
                      </a:r>
                      <a:endParaRPr lang="en-US" sz="1200" dirty="0"/>
                    </a:p>
                  </a:txBody>
                  <a:tcPr/>
                </a:tc>
                <a:tc>
                  <a:txBody>
                    <a:bodyPr/>
                    <a:lstStyle/>
                    <a:p>
                      <a:pPr algn="r"/>
                      <a:r>
                        <a:rPr lang="en-US" sz="1200" b="0" dirty="0"/>
                        <a:t>     10</a:t>
                      </a:r>
                    </a:p>
                    <a:p>
                      <a:pPr algn="r"/>
                      <a:endParaRPr lang="en-US" sz="1200"/>
                    </a:p>
                    <a:p>
                      <a:pPr lvl="1" algn="r"/>
                      <a:r>
                        <a:rPr lang="en-US" sz="1200" b="1" dirty="0"/>
                        <a:t>   Total:</a:t>
                      </a:r>
                      <a:r>
                        <a:rPr lang="en-US" sz="1200" dirty="0"/>
                        <a:t> </a:t>
                      </a:r>
                      <a:r>
                        <a:rPr lang="en-US" sz="1200" b="1" dirty="0"/>
                        <a:t>10 </a:t>
                      </a:r>
                    </a:p>
                  </a:txBody>
                  <a:tcPr/>
                </a:tc>
                <a:tc>
                  <a:txBody>
                    <a:bodyPr/>
                    <a:lstStyle/>
                    <a:p>
                      <a:r>
                        <a:rPr lang="en-US" sz="1200" b="1" i="1" kern="1200" dirty="0">
                          <a:solidFill>
                            <a:schemeClr val="tx1"/>
                          </a:solidFill>
                          <a:effectLst/>
                          <a:latin typeface="+mn-lt"/>
                          <a:ea typeface="+mn-ea"/>
                          <a:cs typeface="+mn-cs"/>
                        </a:rPr>
                        <a:t>Commonwealth Employee Required Training</a:t>
                      </a:r>
                      <a:endParaRPr lang="en-US" sz="1200" kern="1200" dirty="0">
                        <a:solidFill>
                          <a:schemeClr val="tx1"/>
                        </a:solidFill>
                        <a:effectLst/>
                        <a:latin typeface="+mn-lt"/>
                        <a:ea typeface="+mn-ea"/>
                        <a:cs typeface="+mn-cs"/>
                      </a:endParaRPr>
                    </a:p>
                    <a:p>
                      <a:pPr marL="0" indent="0">
                        <a:buFont typeface="Arial" panose="020B0604020202020204" pitchFamily="34" charset="0"/>
                        <a:buNone/>
                      </a:pPr>
                      <a:r>
                        <a:rPr lang="en-US" sz="1200" b="0" i="1" u="none" strike="noStrike" kern="1200" noProof="0" dirty="0">
                          <a:solidFill>
                            <a:srgbClr val="000000"/>
                          </a:solidFill>
                          <a:effectLst/>
                          <a:latin typeface="Aptos"/>
                          <a:ea typeface="+mn-ea"/>
                          <a:cs typeface="Times New Roman"/>
                        </a:rPr>
                        <a:t>The trainings featured here will increase your understanding and awareness of persons with disabilities both visible and invisible, and how to break down barriers, challenge assumptions and create spaces that are accessible and welcoming to everyone.</a:t>
                      </a:r>
                      <a:endParaRPr lang="en-US" i="1" dirty="0">
                        <a:latin typeface="Aptos"/>
                      </a:endParaRPr>
                    </a:p>
                  </a:txBody>
                  <a:tcPr/>
                </a:tc>
                <a:extLst>
                  <a:ext uri="{0D108BD9-81ED-4DB2-BD59-A6C34878D82A}">
                    <a16:rowId xmlns:a16="http://schemas.microsoft.com/office/drawing/2014/main" val="2512591767"/>
                  </a:ext>
                </a:extLst>
              </a:tr>
              <a:tr h="343587">
                <a:tc>
                  <a:txBody>
                    <a:bodyPr/>
                    <a:lstStyle/>
                    <a:p>
                      <a:endParaRPr lang="en-US" sz="1200"/>
                    </a:p>
                  </a:txBody>
                  <a:tcPr>
                    <a:solidFill>
                      <a:schemeClr val="tx2"/>
                    </a:solidFill>
                  </a:tcPr>
                </a:tc>
                <a:tc>
                  <a:txBody>
                    <a:bodyPr/>
                    <a:lstStyle/>
                    <a:p>
                      <a:endParaRPr lang="en-US" sz="1200"/>
                    </a:p>
                  </a:txBody>
                  <a:tcPr>
                    <a:solidFill>
                      <a:schemeClr val="tx2"/>
                    </a:solidFill>
                  </a:tcPr>
                </a:tc>
                <a:tc>
                  <a:txBody>
                    <a:bodyPr/>
                    <a:lstStyle/>
                    <a:p>
                      <a:endParaRPr lang="en-US" sz="1200"/>
                    </a:p>
                  </a:txBody>
                  <a:tcPr>
                    <a:solidFill>
                      <a:schemeClr val="tx2"/>
                    </a:solidFill>
                  </a:tcPr>
                </a:tc>
                <a:tc>
                  <a:txBody>
                    <a:bodyPr/>
                    <a:lstStyle/>
                    <a:p>
                      <a:endParaRPr lang="en-US" sz="1200"/>
                    </a:p>
                  </a:txBody>
                  <a:tcPr>
                    <a:solidFill>
                      <a:schemeClr val="tx2"/>
                    </a:solidFill>
                  </a:tcPr>
                </a:tc>
                <a:extLst>
                  <a:ext uri="{0D108BD9-81ED-4DB2-BD59-A6C34878D82A}">
                    <a16:rowId xmlns:a16="http://schemas.microsoft.com/office/drawing/2014/main" val="2268193410"/>
                  </a:ext>
                </a:extLst>
              </a:tr>
              <a:tr h="1689100">
                <a:tc>
                  <a:txBody>
                    <a:bodyPr/>
                    <a:lstStyle/>
                    <a:p>
                      <a:pPr algn="l" rtl="0" fontAlgn="t"/>
                      <a:r>
                        <a:rPr lang="en-US" sz="1200" b="1" i="0" u="none" strike="noStrike" kern="1200" dirty="0">
                          <a:solidFill>
                            <a:schemeClr val="tx1"/>
                          </a:solidFill>
                          <a:effectLst/>
                          <a:latin typeface="+mn-lt"/>
                          <a:ea typeface="+mn-ea"/>
                          <a:cs typeface="+mn-cs"/>
                        </a:rPr>
                        <a:t>2025-26 Digital Accessibility Awareness </a:t>
                      </a:r>
                      <a:endParaRPr lang="en-US" sz="1200" dirty="0">
                        <a:solidFill>
                          <a:schemeClr val="tx1"/>
                        </a:solidFill>
                      </a:endParaRPr>
                    </a:p>
                    <a:p>
                      <a:pPr lvl="0" algn="l">
                        <a:buNone/>
                      </a:pPr>
                      <a:endParaRPr lang="en-US" sz="1200" b="1" i="0" u="none" strike="noStrike" kern="1200">
                        <a:solidFill>
                          <a:schemeClr val="tx1"/>
                        </a:solidFill>
                        <a:effectLst/>
                        <a:latin typeface="+mn-lt"/>
                        <a:ea typeface="+mn-ea"/>
                        <a:cs typeface="+mn-cs"/>
                      </a:endParaRPr>
                    </a:p>
                    <a:p>
                      <a:pPr lvl="0" algn="l">
                        <a:buNone/>
                      </a:pPr>
                      <a:r>
                        <a:rPr lang="en-US" sz="1200" b="0" i="1" dirty="0">
                          <a:solidFill>
                            <a:srgbClr val="4496B6"/>
                          </a:solidFill>
                          <a:hlinkClick r:id="rId4">
                            <a:extLst>
                              <a:ext uri="{A12FA001-AC4F-418D-AE19-62706E023703}">
                                <ahyp:hlinkClr xmlns:ahyp="http://schemas.microsoft.com/office/drawing/2018/hyperlinkcolor" val="tx"/>
                              </a:ext>
                            </a:extLst>
                          </a:hlinkClick>
                        </a:rPr>
                        <a:t>Per EO 614: Establishing the Digital Accessibility and Equity Governance Board </a:t>
                      </a:r>
                      <a:r>
                        <a:rPr lang="en-US" sz="1200" b="0" i="1" u="none" strike="noStrike" kern="1200" noProof="0" dirty="0">
                          <a:solidFill>
                            <a:srgbClr val="4496B6"/>
                          </a:solidFill>
                          <a:effectLst/>
                          <a:latin typeface="+mn-lt"/>
                          <a:hlinkClick r:id="rId4">
                            <a:extLst>
                              <a:ext uri="{A12FA001-AC4F-418D-AE19-62706E023703}">
                                <ahyp:hlinkClr xmlns:ahyp="http://schemas.microsoft.com/office/drawing/2018/hyperlinkcolor" val="tx"/>
                              </a:ext>
                            </a:extLst>
                          </a:hlinkClick>
                        </a:rPr>
                        <a:t>e Use Policy 6.1</a:t>
                      </a:r>
                      <a:endParaRPr lang="en-US" sz="1200" b="0" i="1" dirty="0">
                        <a:solidFill>
                          <a:srgbClr val="4496B6"/>
                        </a:solidFill>
                        <a:hlinkClick r:id="rId4">
                          <a:extLst>
                            <a:ext uri="{A12FA001-AC4F-418D-AE19-62706E023703}">
                              <ahyp:hlinkClr xmlns:ahyp="http://schemas.microsoft.com/office/drawing/2018/hyperlinkcolor" val="tx"/>
                            </a:ext>
                          </a:extLst>
                        </a:hlinkClick>
                      </a:endParaRPr>
                    </a:p>
                    <a:p>
                      <a:endParaRPr lang="en-US" sz="1200"/>
                    </a:p>
                  </a:txBody>
                  <a:tcPr/>
                </a:tc>
                <a:tc>
                  <a:txBody>
                    <a:bodyPr/>
                    <a:lstStyle/>
                    <a:p>
                      <a:pPr marL="283845" marR="0" lvl="0" indent="-171450" algn="l">
                        <a:lnSpc>
                          <a:spcPct val="100000"/>
                        </a:lnSpc>
                        <a:spcBef>
                          <a:spcPts val="0"/>
                        </a:spcBef>
                        <a:spcAft>
                          <a:spcPts val="0"/>
                        </a:spcAft>
                        <a:buClrTx/>
                        <a:buSzTx/>
                        <a:buFont typeface="Arial" panose="020B0604020202020204" pitchFamily="34" charset="0"/>
                        <a:buChar char="•"/>
                      </a:pPr>
                      <a:r>
                        <a:rPr lang="en-US" sz="1200" b="0" u="none" kern="1200" dirty="0">
                          <a:solidFill>
                            <a:schemeClr val="tx1"/>
                          </a:solidFill>
                          <a:effectLst/>
                          <a:latin typeface="+mn-lt"/>
                          <a:ea typeface="+mn-ea"/>
                          <a:cs typeface="+mn-cs"/>
                        </a:rPr>
                        <a:t>Intro  to Digital Accessibility</a:t>
                      </a:r>
                      <a:endParaRPr lang="en-US" sz="1200" b="0" dirty="0">
                        <a:solidFill>
                          <a:schemeClr val="tx1"/>
                        </a:solidFill>
                      </a:endParaRPr>
                    </a:p>
                  </a:txBody>
                  <a:tcPr/>
                </a:tc>
                <a:tc>
                  <a:txBody>
                    <a:bodyPr/>
                    <a:lstStyle/>
                    <a:p>
                      <a:pPr algn="r"/>
                      <a:endParaRPr lang="en-US" sz="1200"/>
                    </a:p>
                    <a:p>
                      <a:pPr algn="r"/>
                      <a:r>
                        <a:rPr lang="en-US" sz="1200" b="0" dirty="0"/>
                        <a:t> 30</a:t>
                      </a:r>
                    </a:p>
                    <a:p>
                      <a:pPr algn="r"/>
                      <a:endParaRPr lang="en-US" sz="1200"/>
                    </a:p>
                    <a:p>
                      <a:pPr algn="r"/>
                      <a:r>
                        <a:rPr lang="en-US" sz="1200" b="1" dirty="0"/>
                        <a:t> Total:</a:t>
                      </a:r>
                      <a:r>
                        <a:rPr lang="en-US" sz="1200" dirty="0"/>
                        <a:t> </a:t>
                      </a:r>
                      <a:r>
                        <a:rPr lang="en-US" sz="1200" b="1" dirty="0"/>
                        <a:t>30</a:t>
                      </a:r>
                    </a:p>
                    <a:p>
                      <a:endParaRPr lang="en-US" sz="1200"/>
                    </a:p>
                  </a:txBody>
                  <a:tcPr/>
                </a:tc>
                <a:tc>
                  <a:txBody>
                    <a:bodyPr/>
                    <a:lstStyle/>
                    <a:p>
                      <a:pPr marL="57150" marR="0" lvl="0" indent="0" algn="l" defTabSz="685749"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Commonwealth Employee Required Training</a:t>
                      </a:r>
                    </a:p>
                    <a:p>
                      <a:pPr lvl="0" algn="l">
                        <a:lnSpc>
                          <a:spcPct val="100000"/>
                        </a:lnSpc>
                        <a:spcBef>
                          <a:spcPts val="0"/>
                        </a:spcBef>
                        <a:spcAft>
                          <a:spcPts val="0"/>
                        </a:spcAft>
                        <a:buNone/>
                      </a:pPr>
                      <a:r>
                        <a:rPr lang="en-US" sz="1200" b="0" i="1" u="none" strike="noStrike" kern="1200" noProof="0" dirty="0">
                          <a:solidFill>
                            <a:schemeClr val="tx1"/>
                          </a:solidFill>
                          <a:effectLst/>
                        </a:rPr>
                        <a:t>This course provides a high level overview of federal and state digital accessibility requirements, assistive technology, and introduces concepts and considerations for creating accessible digital content.</a:t>
                      </a:r>
                      <a:endParaRPr lang="en-US" sz="1200" i="1" dirty="0"/>
                    </a:p>
                    <a:p>
                      <a:pPr marL="57150" marR="0" lvl="0" indent="0" algn="l">
                        <a:lnSpc>
                          <a:spcPct val="100000"/>
                        </a:lnSpc>
                        <a:spcBef>
                          <a:spcPts val="0"/>
                        </a:spcBef>
                        <a:spcAft>
                          <a:spcPts val="0"/>
                        </a:spcAft>
                        <a:buClrTx/>
                        <a:buSzTx/>
                        <a:buFontTx/>
                        <a:buNone/>
                      </a:pPr>
                      <a:endParaRPr lang="en-US" sz="1200" b="0" i="1" kern="1200">
                        <a:solidFill>
                          <a:schemeClr val="tx1"/>
                        </a:solidFill>
                        <a:effectLst/>
                        <a:latin typeface="+mn-lt"/>
                        <a:ea typeface="+mn-ea"/>
                        <a:cs typeface="+mn-cs"/>
                      </a:endParaRPr>
                    </a:p>
                    <a:p>
                      <a:endParaRPr lang="en-US" sz="1200"/>
                    </a:p>
                  </a:txBody>
                  <a:tcPr/>
                </a:tc>
                <a:extLst>
                  <a:ext uri="{0D108BD9-81ED-4DB2-BD59-A6C34878D82A}">
                    <a16:rowId xmlns:a16="http://schemas.microsoft.com/office/drawing/2014/main" val="475159394"/>
                  </a:ext>
                </a:extLst>
              </a:tr>
            </a:tbl>
          </a:graphicData>
        </a:graphic>
      </p:graphicFrame>
    </p:spTree>
    <p:extLst>
      <p:ext uri="{BB962C8B-B14F-4D97-AF65-F5344CB8AC3E}">
        <p14:creationId xmlns:p14="http://schemas.microsoft.com/office/powerpoint/2010/main" val="585678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B9ACB-1929-3609-E958-82E1921FE7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DC17AA-BD1D-5A55-90F0-75D7179DE09C}"/>
              </a:ext>
            </a:extLst>
          </p:cNvPr>
          <p:cNvSpPr>
            <a:spLocks noGrp="1"/>
          </p:cNvSpPr>
          <p:nvPr>
            <p:ph type="title"/>
          </p:nvPr>
        </p:nvSpPr>
        <p:spPr>
          <a:xfrm>
            <a:off x="419099" y="448310"/>
            <a:ext cx="11353801" cy="810260"/>
          </a:xfrm>
        </p:spPr>
        <p:txBody>
          <a:bodyPr>
            <a:normAutofit/>
          </a:bodyPr>
          <a:lstStyle/>
          <a:p>
            <a:r>
              <a:rPr lang="en-US" sz="3200" b="1"/>
              <a:t>2025-26 Current Employees Required Trainings, continued 1</a:t>
            </a:r>
          </a:p>
        </p:txBody>
      </p:sp>
      <p:graphicFrame>
        <p:nvGraphicFramePr>
          <p:cNvPr id="8" name="Content Placeholder 7" descr="Current Employees Required Training. &#10;Curriculum title, course names with links, total time, and curriculum description. ">
            <a:extLst>
              <a:ext uri="{FF2B5EF4-FFF2-40B4-BE49-F238E27FC236}">
                <a16:creationId xmlns:a16="http://schemas.microsoft.com/office/drawing/2014/main" id="{31F0823C-6AAC-CDE5-66F1-3FE498B846C1}"/>
              </a:ext>
            </a:extLst>
          </p:cNvPr>
          <p:cNvGraphicFramePr>
            <a:graphicFrameLocks noGrp="1"/>
          </p:cNvGraphicFramePr>
          <p:nvPr>
            <p:ph idx="1"/>
            <p:extLst>
              <p:ext uri="{D42A27DB-BD31-4B8C-83A1-F6EECF244321}">
                <p14:modId xmlns:p14="http://schemas.microsoft.com/office/powerpoint/2010/main" val="1823130251"/>
              </p:ext>
            </p:extLst>
          </p:nvPr>
        </p:nvGraphicFramePr>
        <p:xfrm>
          <a:off x="429768" y="1258570"/>
          <a:ext cx="11343130" cy="5013345"/>
        </p:xfrm>
        <a:graphic>
          <a:graphicData uri="http://schemas.openxmlformats.org/drawingml/2006/table">
            <a:tbl>
              <a:tblPr firstRow="1" bandRow="1">
                <a:tableStyleId>{5940675A-B579-460E-94D1-54222C63F5DA}</a:tableStyleId>
              </a:tblPr>
              <a:tblGrid>
                <a:gridCol w="4533900">
                  <a:extLst>
                    <a:ext uri="{9D8B030D-6E8A-4147-A177-3AD203B41FA5}">
                      <a16:colId xmlns:a16="http://schemas.microsoft.com/office/drawing/2014/main" val="407107885"/>
                    </a:ext>
                  </a:extLst>
                </a:gridCol>
                <a:gridCol w="2159000">
                  <a:extLst>
                    <a:ext uri="{9D8B030D-6E8A-4147-A177-3AD203B41FA5}">
                      <a16:colId xmlns:a16="http://schemas.microsoft.com/office/drawing/2014/main" val="3273907434"/>
                    </a:ext>
                  </a:extLst>
                </a:gridCol>
                <a:gridCol w="2197099">
                  <a:extLst>
                    <a:ext uri="{9D8B030D-6E8A-4147-A177-3AD203B41FA5}">
                      <a16:colId xmlns:a16="http://schemas.microsoft.com/office/drawing/2014/main" val="155521736"/>
                    </a:ext>
                  </a:extLst>
                </a:gridCol>
                <a:gridCol w="2453131">
                  <a:extLst>
                    <a:ext uri="{9D8B030D-6E8A-4147-A177-3AD203B41FA5}">
                      <a16:colId xmlns:a16="http://schemas.microsoft.com/office/drawing/2014/main" val="2066831878"/>
                    </a:ext>
                  </a:extLst>
                </a:gridCol>
              </a:tblGrid>
              <a:tr h="621168">
                <a:tc>
                  <a:txBody>
                    <a:bodyPr/>
                    <a:lstStyle/>
                    <a:p>
                      <a:pPr algn="ctr"/>
                      <a:r>
                        <a:rPr lang="en-US" b="1" dirty="0">
                          <a:solidFill>
                            <a:schemeClr val="bg1"/>
                          </a:solidFill>
                        </a:rPr>
                        <a:t>Curriculum Title and Executive Order</a:t>
                      </a:r>
                    </a:p>
                    <a:p>
                      <a:pPr algn="ctr"/>
                      <a:r>
                        <a:rPr lang="en-US" b="1" dirty="0">
                          <a:solidFill>
                            <a:schemeClr val="bg1"/>
                          </a:solidFill>
                        </a:rPr>
                        <a:t>For Reference</a:t>
                      </a:r>
                    </a:p>
                  </a:txBody>
                  <a:tcPr>
                    <a:solidFill>
                      <a:schemeClr val="tx2"/>
                    </a:solidFill>
                  </a:tcPr>
                </a:tc>
                <a:tc>
                  <a:txBody>
                    <a:bodyPr/>
                    <a:lstStyle/>
                    <a:p>
                      <a:pPr algn="ctr"/>
                      <a:r>
                        <a:rPr lang="en-US" b="1" dirty="0">
                          <a:solidFill>
                            <a:schemeClr val="bg1"/>
                          </a:solidFill>
                        </a:rPr>
                        <a:t>Course Name</a:t>
                      </a:r>
                    </a:p>
                  </a:txBody>
                  <a:tcPr>
                    <a:solidFill>
                      <a:schemeClr val="tx2"/>
                    </a:solidFill>
                  </a:tcPr>
                </a:tc>
                <a:tc>
                  <a:txBody>
                    <a:bodyPr/>
                    <a:lstStyle/>
                    <a:p>
                      <a:pPr algn="ctr"/>
                      <a:r>
                        <a:rPr lang="en-US" b="1" dirty="0">
                          <a:solidFill>
                            <a:schemeClr val="bg1"/>
                          </a:solidFill>
                        </a:rPr>
                        <a:t>Total Time</a:t>
                      </a:r>
                    </a:p>
                  </a:txBody>
                  <a:tcPr>
                    <a:solidFill>
                      <a:schemeClr val="tx2"/>
                    </a:solidFill>
                  </a:tcPr>
                </a:tc>
                <a:tc>
                  <a:txBody>
                    <a:bodyPr/>
                    <a:lstStyle/>
                    <a:p>
                      <a:pPr algn="ctr"/>
                      <a:r>
                        <a:rPr lang="en-US" b="1" dirty="0">
                          <a:solidFill>
                            <a:schemeClr val="bg1"/>
                          </a:solidFill>
                        </a:rPr>
                        <a:t>Curriculum</a:t>
                      </a:r>
                    </a:p>
                    <a:p>
                      <a:pPr algn="ctr"/>
                      <a:r>
                        <a:rPr lang="en-US" b="1" dirty="0">
                          <a:solidFill>
                            <a:schemeClr val="bg1"/>
                          </a:solidFill>
                        </a:rPr>
                        <a:t>Description</a:t>
                      </a:r>
                    </a:p>
                  </a:txBody>
                  <a:tcPr>
                    <a:solidFill>
                      <a:schemeClr val="tx2"/>
                    </a:solidFill>
                  </a:tcPr>
                </a:tc>
                <a:extLst>
                  <a:ext uri="{0D108BD9-81ED-4DB2-BD59-A6C34878D82A}">
                    <a16:rowId xmlns:a16="http://schemas.microsoft.com/office/drawing/2014/main" val="4121506762"/>
                  </a:ext>
                </a:extLst>
              </a:tr>
              <a:tr h="1863503">
                <a:tc>
                  <a:txBody>
                    <a:bodyPr/>
                    <a:lstStyle/>
                    <a:p>
                      <a:pPr algn="l" rtl="0" fontAlgn="t"/>
                      <a:r>
                        <a:rPr lang="en-US" sz="1200" b="1" i="0" u="none" strike="noStrike" kern="1200" dirty="0">
                          <a:solidFill>
                            <a:schemeClr val="tx1"/>
                          </a:solidFill>
                          <a:effectLst/>
                          <a:latin typeface="+mn-lt"/>
                          <a:ea typeface="+mn-ea"/>
                          <a:cs typeface="+mn-cs"/>
                        </a:rPr>
                        <a:t>2025-26 Workplace Harassment Awareness </a:t>
                      </a:r>
                    </a:p>
                    <a:p>
                      <a:pPr algn="l" rtl="0" fontAlgn="t"/>
                      <a:endParaRPr lang="en-US" sz="1200" b="0" i="0" u="none" strike="noStrike" kern="1200">
                        <a:solidFill>
                          <a:schemeClr val="tx1"/>
                        </a:solidFill>
                        <a:effectLst/>
                        <a:latin typeface="+mn-lt"/>
                        <a:ea typeface="+mn-ea"/>
                        <a:cs typeface="+mn-cs"/>
                      </a:endParaRPr>
                    </a:p>
                    <a:p>
                      <a:pPr lvl="0" algn="l">
                        <a:buNone/>
                      </a:pPr>
                      <a:r>
                        <a:rPr lang="en-US" sz="1200" b="0" i="1" u="none" strike="noStrike" kern="1200" noProof="0" dirty="0">
                          <a:solidFill>
                            <a:srgbClr val="4496B6"/>
                          </a:solidFill>
                          <a:effectLst/>
                          <a:latin typeface="+mn-lt"/>
                          <a:hlinkClick r:id="rId3">
                            <a:extLst>
                              <a:ext uri="{A12FA001-AC4F-418D-AE19-62706E023703}">
                                <ahyp:hlinkClr xmlns:ahyp="http://schemas.microsoft.com/office/drawing/2018/hyperlinkcolor" val="tx"/>
                              </a:ext>
                            </a:extLst>
                          </a:hlinkClick>
                        </a:rPr>
                        <a:t>MGL.1 Title XXI.151b.3a</a:t>
                      </a:r>
                      <a:endParaRPr lang="en-US" sz="1200" b="0" i="1">
                        <a:solidFill>
                          <a:srgbClr val="4496B6"/>
                        </a:solidFill>
                        <a:latin typeface="+mn-lt"/>
                      </a:endParaRPr>
                    </a:p>
                    <a:p>
                      <a:pPr lvl="0" algn="l">
                        <a:buNone/>
                      </a:pPr>
                      <a:r>
                        <a:rPr lang="en-US" sz="1200" b="0" i="1" u="none" strike="noStrike" kern="1200" dirty="0">
                          <a:solidFill>
                            <a:srgbClr val="4496B6"/>
                          </a:solidFill>
                          <a:effectLst/>
                          <a:latin typeface="+mn-lt"/>
                          <a:ea typeface="+mn-ea"/>
                          <a:cs typeface="+mn-cs"/>
                          <a:hlinkClick r:id="rId4">
                            <a:extLst>
                              <a:ext uri="{A12FA001-AC4F-418D-AE19-62706E023703}">
                                <ahyp:hlinkClr xmlns:ahyp="http://schemas.microsoft.com/office/drawing/2018/hyperlinkcolor" val="tx"/>
                              </a:ext>
                            </a:extLst>
                          </a:hlinkClick>
                        </a:rPr>
                        <a:t>Per  EO240/Sexual Harassment </a:t>
                      </a:r>
                      <a:r>
                        <a:rPr lang="en-US" sz="1200" b="0" i="1" u="none" strike="noStrike" kern="1200" dirty="0">
                          <a:solidFill>
                            <a:srgbClr val="4496B6"/>
                          </a:solidFill>
                          <a:effectLst/>
                          <a:latin typeface="+mn-lt"/>
                          <a:ea typeface="+mn-ea"/>
                          <a:cs typeface="+mn-cs"/>
                        </a:rPr>
                        <a:t> </a:t>
                      </a:r>
                    </a:p>
                  </a:txBody>
                  <a:tcPr/>
                </a:tc>
                <a:tc>
                  <a:txBody>
                    <a:bodyPr/>
                    <a:lstStyle/>
                    <a:p>
                      <a:pPr marL="226695" indent="-114300">
                        <a:buFont typeface="Arial" panose="020B0604020202020204" pitchFamily="34" charset="0"/>
                        <a:buChar char="•"/>
                      </a:pPr>
                      <a:r>
                        <a:rPr lang="en-US" sz="1200" b="0" i="0" u="none" strike="noStrike" dirty="0">
                          <a:solidFill>
                            <a:schemeClr val="tx1"/>
                          </a:solidFill>
                          <a:effectLst/>
                          <a:latin typeface="+mn-lt"/>
                        </a:rPr>
                        <a:t>2025-26 Preventing Harassment Policy Review</a:t>
                      </a:r>
                    </a:p>
                    <a:p>
                      <a:pPr marL="226695" indent="-114300">
                        <a:buFont typeface="Arial" panose="020B0604020202020204" pitchFamily="34" charset="0"/>
                        <a:buChar char="•"/>
                      </a:pPr>
                      <a:r>
                        <a:rPr lang="en-US" sz="1200" b="0" u="none" dirty="0">
                          <a:solidFill>
                            <a:schemeClr val="tx1"/>
                          </a:solidFill>
                          <a:latin typeface="+mn-lt"/>
                        </a:rPr>
                        <a:t>Commonwealth of Massachusetts Course for Prevention of Sexual Harassment​</a:t>
                      </a:r>
                    </a:p>
                    <a:p>
                      <a:pPr marL="112395" indent="0" algn="r">
                        <a:buFont typeface="Arial" panose="020B0604020202020204" pitchFamily="34" charset="0"/>
                        <a:buNone/>
                      </a:pPr>
                      <a:endParaRPr lang="en-US" sz="1200" b="1">
                        <a:solidFill>
                          <a:srgbClr val="002060"/>
                        </a:solidFill>
                        <a:latin typeface="+mn-lt"/>
                      </a:endParaRPr>
                    </a:p>
                  </a:txBody>
                  <a:tcPr marL="0" marR="4585" marB="0"/>
                </a:tc>
                <a:tc>
                  <a:txBody>
                    <a:bodyPr/>
                    <a:lstStyle/>
                    <a:p>
                      <a:pPr marL="55245" indent="0" algn="r" defTabSz="885825">
                        <a:buFont typeface="Arial" panose="020B0604020202020204" pitchFamily="34" charset="0"/>
                        <a:buNone/>
                      </a:pPr>
                      <a:r>
                        <a:rPr lang="en-US" sz="1200" b="0" dirty="0">
                          <a:solidFill>
                            <a:srgbClr val="002060"/>
                          </a:solidFill>
                          <a:latin typeface="+mn-lt"/>
                        </a:rPr>
                        <a:t>15</a:t>
                      </a:r>
                    </a:p>
                    <a:p>
                      <a:pPr marL="55245" indent="0" algn="r">
                        <a:buFont typeface="Arial" panose="020B0604020202020204" pitchFamily="34" charset="0"/>
                        <a:buNone/>
                      </a:pPr>
                      <a:endParaRPr lang="en-US" sz="1200" b="1">
                        <a:solidFill>
                          <a:srgbClr val="002060"/>
                        </a:solidFill>
                        <a:latin typeface="+mn-lt"/>
                      </a:endParaRPr>
                    </a:p>
                    <a:p>
                      <a:pPr marL="55245" indent="0" algn="r">
                        <a:buFont typeface="Arial" panose="020B0604020202020204" pitchFamily="34" charset="0"/>
                        <a:buNone/>
                      </a:pPr>
                      <a:r>
                        <a:rPr lang="en-US" sz="1200" b="0" dirty="0">
                          <a:solidFill>
                            <a:srgbClr val="002060"/>
                          </a:solidFill>
                          <a:latin typeface="+mn-lt"/>
                        </a:rPr>
                        <a:t>15</a:t>
                      </a:r>
                    </a:p>
                    <a:p>
                      <a:pPr marL="55245" indent="0" algn="r">
                        <a:buFont typeface="Arial" panose="020B0604020202020204" pitchFamily="34" charset="0"/>
                        <a:buNone/>
                      </a:pPr>
                      <a:endParaRPr lang="en-US" sz="1200" b="1">
                        <a:solidFill>
                          <a:srgbClr val="002060"/>
                        </a:solidFill>
                        <a:latin typeface="+mn-lt"/>
                      </a:endParaRPr>
                    </a:p>
                    <a:p>
                      <a:pPr marL="55245" indent="0" algn="r">
                        <a:buFont typeface="Arial" panose="020B0604020202020204" pitchFamily="34" charset="0"/>
                        <a:buNone/>
                      </a:pPr>
                      <a:endParaRPr lang="en-US" sz="1200" b="1">
                        <a:solidFill>
                          <a:srgbClr val="002060"/>
                        </a:solidFill>
                        <a:latin typeface="+mn-lt"/>
                      </a:endParaRPr>
                    </a:p>
                    <a:p>
                      <a:pPr marL="55245" indent="0" algn="r">
                        <a:buFont typeface="Arial" panose="020B0604020202020204" pitchFamily="34" charset="0"/>
                        <a:buNone/>
                      </a:pPr>
                      <a:endParaRPr lang="en-US" sz="1200" b="1">
                        <a:solidFill>
                          <a:srgbClr val="002060"/>
                        </a:solidFill>
                        <a:latin typeface="+mn-lt"/>
                      </a:endParaRPr>
                    </a:p>
                    <a:p>
                      <a:pPr marL="55245" indent="0" algn="r">
                        <a:buFont typeface="Arial" panose="020B0604020202020204" pitchFamily="34" charset="0"/>
                        <a:buNone/>
                      </a:pPr>
                      <a:r>
                        <a:rPr lang="en-US" sz="1200" b="1" dirty="0">
                          <a:solidFill>
                            <a:srgbClr val="002060"/>
                          </a:solidFill>
                          <a:latin typeface="+mn-lt"/>
                        </a:rPr>
                        <a:t>Total:30</a:t>
                      </a:r>
                      <a:endParaRPr lang="en-US" dirty="0"/>
                    </a:p>
                  </a:txBody>
                  <a:tcPr marL="0" marR="4585" marB="0"/>
                </a:tc>
                <a:tc>
                  <a:txBody>
                    <a:bodyPr/>
                    <a:lstStyle/>
                    <a:p>
                      <a:pPr marL="57150" marR="0" lvl="0" indent="0" algn="l" defTabSz="685749"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Commonwealth Employee Required Training</a:t>
                      </a:r>
                    </a:p>
                    <a:p>
                      <a:pPr marL="57150" indent="0" algn="l" defTabSz="685749" rtl="0" eaLnBrk="1" fontAlgn="t" latinLnBrk="0" hangingPunct="1"/>
                      <a:r>
                        <a:rPr lang="en-US" sz="1200" b="0" i="1" kern="1200" dirty="0">
                          <a:solidFill>
                            <a:schemeClr val="tx1"/>
                          </a:solidFill>
                          <a:effectLst/>
                          <a:latin typeface="+mn-lt"/>
                          <a:ea typeface="+mn-ea"/>
                          <a:cs typeface="+mn-cs"/>
                        </a:rPr>
                        <a:t>As Commonwealth employees, we are all responsible for ensuring that our workplace is free from any kind of harassment. Through this training, learn how you can help create a respectful and safe working environment for you and your colleagues.</a:t>
                      </a:r>
                    </a:p>
                  </a:txBody>
                  <a:tcPr marL="0" marR="45720" marB="9144"/>
                </a:tc>
                <a:extLst>
                  <a:ext uri="{0D108BD9-81ED-4DB2-BD59-A6C34878D82A}">
                    <a16:rowId xmlns:a16="http://schemas.microsoft.com/office/drawing/2014/main" val="2512591767"/>
                  </a:ext>
                </a:extLst>
              </a:tr>
              <a:tr h="359883">
                <a:tc>
                  <a:txBody>
                    <a:bodyPr/>
                    <a:lstStyle/>
                    <a:p>
                      <a:endParaRPr lang="en-US" sz="1200">
                        <a:latin typeface="+mn-lt"/>
                      </a:endParaRPr>
                    </a:p>
                  </a:txBody>
                  <a:tcPr>
                    <a:solidFill>
                      <a:schemeClr val="tx2"/>
                    </a:solidFill>
                  </a:tcPr>
                </a:tc>
                <a:tc>
                  <a:txBody>
                    <a:bodyPr/>
                    <a:lstStyle/>
                    <a:p>
                      <a:endParaRPr lang="en-US" sz="1200">
                        <a:latin typeface="+mn-lt"/>
                      </a:endParaRPr>
                    </a:p>
                  </a:txBody>
                  <a:tcPr>
                    <a:solidFill>
                      <a:schemeClr val="tx2"/>
                    </a:solidFill>
                  </a:tcPr>
                </a:tc>
                <a:tc>
                  <a:txBody>
                    <a:bodyPr/>
                    <a:lstStyle/>
                    <a:p>
                      <a:endParaRPr lang="en-US" sz="1200">
                        <a:latin typeface="+mn-lt"/>
                      </a:endParaRPr>
                    </a:p>
                  </a:txBody>
                  <a:tcPr>
                    <a:solidFill>
                      <a:schemeClr val="tx2"/>
                    </a:solidFill>
                  </a:tcPr>
                </a:tc>
                <a:tc>
                  <a:txBody>
                    <a:bodyPr/>
                    <a:lstStyle/>
                    <a:p>
                      <a:endParaRPr lang="en-US" sz="1200">
                        <a:latin typeface="+mn-lt"/>
                      </a:endParaRPr>
                    </a:p>
                  </a:txBody>
                  <a:tcPr>
                    <a:solidFill>
                      <a:schemeClr val="tx2"/>
                    </a:solidFill>
                  </a:tcPr>
                </a:tc>
                <a:extLst>
                  <a:ext uri="{0D108BD9-81ED-4DB2-BD59-A6C34878D82A}">
                    <a16:rowId xmlns:a16="http://schemas.microsoft.com/office/drawing/2014/main" val="2268193410"/>
                  </a:ext>
                </a:extLst>
              </a:tr>
              <a:tr h="2129718">
                <a:tc>
                  <a:txBody>
                    <a:bodyPr/>
                    <a:lstStyle/>
                    <a:p>
                      <a:pPr marL="0" lvl="0" algn="l">
                        <a:buNone/>
                      </a:pPr>
                      <a:r>
                        <a:rPr lang="en-US" sz="1200" b="1" i="0" u="none" strike="noStrike" kern="1200" noProof="0" dirty="0">
                          <a:solidFill>
                            <a:schemeClr val="tx1"/>
                          </a:solidFill>
                          <a:effectLst/>
                          <a:latin typeface="+mn-lt"/>
                        </a:rPr>
                        <a:t>2025-26 Workplace Violence Awareness </a:t>
                      </a:r>
                      <a:endParaRPr lang="en-US" sz="1200" b="1" i="0" u="none" strike="noStrike" kern="1200" dirty="0">
                        <a:solidFill>
                          <a:schemeClr val="tx1"/>
                        </a:solidFill>
                        <a:effectLst/>
                        <a:highlight>
                          <a:srgbClr val="FFFF00"/>
                        </a:highlight>
                        <a:latin typeface="+mn-lt"/>
                        <a:ea typeface="+mn-ea"/>
                        <a:cs typeface="+mn-cs"/>
                      </a:endParaRPr>
                    </a:p>
                    <a:p>
                      <a:pPr marL="0" algn="l" defTabSz="514312" rtl="0" eaLnBrk="1" fontAlgn="t" latinLnBrk="0" hangingPunct="1"/>
                      <a:endParaRPr lang="en-US" sz="1200" b="1" i="0" u="none" strike="noStrike" kern="1200">
                        <a:solidFill>
                          <a:schemeClr val="tx1"/>
                        </a:solidFill>
                        <a:effectLst/>
                        <a:latin typeface="+mn-lt"/>
                        <a:ea typeface="+mn-ea"/>
                        <a:cs typeface="+mn-cs"/>
                      </a:endParaRPr>
                    </a:p>
                    <a:p>
                      <a:pPr marL="0" lvl="0" algn="l">
                        <a:buNone/>
                      </a:pPr>
                      <a:r>
                        <a:rPr lang="en-US" sz="1200" b="0" i="1" u="none" strike="noStrike" kern="1200" dirty="0">
                          <a:solidFill>
                            <a:srgbClr val="4496B6"/>
                          </a:solidFill>
                          <a:effectLst/>
                          <a:latin typeface="+mn-lt"/>
                          <a:ea typeface="+mn-ea"/>
                          <a:cs typeface="+mn-cs"/>
                          <a:hlinkClick r:id="rId5">
                            <a:extLst>
                              <a:ext uri="{A12FA001-AC4F-418D-AE19-62706E023703}">
                                <ahyp:hlinkClr xmlns:ahyp="http://schemas.microsoft.com/office/drawing/2018/hyperlinkcolor" val="tx"/>
                              </a:ext>
                            </a:extLst>
                          </a:hlinkClick>
                        </a:rPr>
                        <a:t>Per EO442 </a:t>
                      </a:r>
                      <a:r>
                        <a:rPr lang="en-US" sz="1200" b="0" i="1" dirty="0">
                          <a:solidFill>
                            <a:srgbClr val="4496B6"/>
                          </a:solidFill>
                          <a:latin typeface="+mn-lt"/>
                          <a:hlinkClick r:id="rId5">
                            <a:extLst>
                              <a:ext uri="{A12FA001-AC4F-418D-AE19-62706E023703}">
                                <ahyp:hlinkClr xmlns:ahyp="http://schemas.microsoft.com/office/drawing/2018/hyperlinkcolor" val="tx"/>
                              </a:ext>
                            </a:extLst>
                          </a:hlinkClick>
                        </a:rPr>
                        <a:t> Establishing a policy of zero tolerance for workplace violations</a:t>
                      </a:r>
                    </a:p>
                  </a:txBody>
                  <a:tcPr marL="4582" marR="4582"/>
                </a:tc>
                <a:tc>
                  <a:txBody>
                    <a:bodyPr/>
                    <a:lstStyle/>
                    <a:p>
                      <a:pPr marL="284480" indent="-171450">
                        <a:buFont typeface="Arial" panose="020B0604020202020204" pitchFamily="34" charset="0"/>
                        <a:buChar char="•"/>
                      </a:pPr>
                      <a:r>
                        <a:rPr lang="en-US" sz="1200" b="0" kern="1200" dirty="0">
                          <a:solidFill>
                            <a:schemeClr val="tx1"/>
                          </a:solidFill>
                          <a:effectLst/>
                          <a:latin typeface="+mn-lt"/>
                          <a:ea typeface="+mn-ea"/>
                          <a:cs typeface="+mn-cs"/>
                        </a:rPr>
                        <a:t>2025-26 Workplace Violence Prevention Policy Review </a:t>
                      </a:r>
                    </a:p>
                  </a:txBody>
                  <a:tcPr marL="4585" marR="4585" marB="0"/>
                </a:tc>
                <a:tc>
                  <a:txBody>
                    <a:bodyPr/>
                    <a:lstStyle/>
                    <a:p>
                      <a:pPr marL="1880870" lvl="4" indent="0" algn="thaiDist">
                        <a:buFont typeface="Arial" panose="020B0604020202020204" pitchFamily="34" charset="0"/>
                        <a:buNone/>
                      </a:pPr>
                      <a:r>
                        <a:rPr lang="en-US" sz="1200" b="1" dirty="0">
                          <a:solidFill>
                            <a:srgbClr val="002060"/>
                          </a:solidFill>
                          <a:latin typeface="+mn-lt"/>
                          <a:cs typeface="Calibri"/>
                        </a:rPr>
                        <a:t>    </a:t>
                      </a:r>
                      <a:r>
                        <a:rPr lang="en-US" sz="1200" b="0" dirty="0">
                          <a:solidFill>
                            <a:srgbClr val="002060"/>
                          </a:solidFill>
                          <a:latin typeface="+mn-lt"/>
                          <a:cs typeface="Calibri"/>
                        </a:rPr>
                        <a:t>15</a:t>
                      </a:r>
                    </a:p>
                    <a:p>
                      <a:pPr marL="1543050" marR="0" lvl="4" indent="0" algn="thaiDist" rtl="0" eaLnBrk="1" fontAlgn="auto" latinLnBrk="0" hangingPunct="1">
                        <a:lnSpc>
                          <a:spcPct val="100000"/>
                        </a:lnSpc>
                        <a:spcBef>
                          <a:spcPts val="0"/>
                        </a:spcBef>
                        <a:spcAft>
                          <a:spcPts val="0"/>
                        </a:spcAft>
                        <a:buClrTx/>
                        <a:buSzTx/>
                        <a:buFont typeface="Arial" panose="020B0604020202020204" pitchFamily="34" charset="0"/>
                        <a:buNone/>
                      </a:pPr>
                      <a:endParaRPr lang="en-US" sz="1200" b="1" dirty="0">
                        <a:solidFill>
                          <a:srgbClr val="002060"/>
                        </a:solidFill>
                        <a:latin typeface="+mn-lt"/>
                      </a:endParaRPr>
                    </a:p>
                    <a:p>
                      <a:pPr marL="1543050" marR="0" lvl="4" indent="0" algn="thaiDist">
                        <a:lnSpc>
                          <a:spcPct val="100000"/>
                        </a:lnSpc>
                        <a:spcBef>
                          <a:spcPts val="0"/>
                        </a:spcBef>
                        <a:spcAft>
                          <a:spcPts val="0"/>
                        </a:spcAft>
                        <a:buClrTx/>
                        <a:buSzTx/>
                        <a:buFont typeface="Arial" panose="020B0604020202020204" pitchFamily="34" charset="0"/>
                        <a:buNone/>
                      </a:pPr>
                      <a:r>
                        <a:rPr lang="en-US" sz="1200" b="1" dirty="0">
                          <a:solidFill>
                            <a:srgbClr val="002060"/>
                          </a:solidFill>
                          <a:latin typeface="+mn-lt"/>
                        </a:rPr>
                        <a:t>   Total:15</a:t>
                      </a:r>
                      <a:endParaRPr lang="en-US"/>
                    </a:p>
                    <a:p>
                      <a:pPr marL="1879600" lvl="4" indent="-450850" algn="thaiDist">
                        <a:buFont typeface="Arial" panose="020B0604020202020204" pitchFamily="34" charset="0"/>
                        <a:buNone/>
                      </a:pPr>
                      <a:endParaRPr lang="en-US" sz="1200" b="1">
                        <a:solidFill>
                          <a:srgbClr val="002060"/>
                        </a:solidFill>
                        <a:latin typeface="+mn-lt"/>
                        <a:cs typeface="Calibri"/>
                      </a:endParaRPr>
                    </a:p>
                  </a:txBody>
                  <a:tcPr marL="4585" marR="4585" marB="0"/>
                </a:tc>
                <a:tc>
                  <a:txBody>
                    <a:bodyPr/>
                    <a:lstStyle/>
                    <a:p>
                      <a:pPr marL="57150" marR="0" lvl="0" indent="0" algn="l" defTabSz="514312" rtl="0" eaLnBrk="1" fontAlgn="t"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Commonwealth Employee Required Training</a:t>
                      </a:r>
                      <a:endParaRPr lang="en-US" sz="1200" b="0" i="1" kern="1200" dirty="0">
                        <a:solidFill>
                          <a:schemeClr val="tx1"/>
                        </a:solidFill>
                        <a:effectLst/>
                        <a:latin typeface="+mn-lt"/>
                        <a:ea typeface="+mn-ea"/>
                        <a:cs typeface="+mn-cs"/>
                      </a:endParaRPr>
                    </a:p>
                    <a:p>
                      <a:pPr marL="57150" indent="0" algn="l" defTabSz="514312" rtl="0" eaLnBrk="1" fontAlgn="t" latinLnBrk="0" hangingPunct="1"/>
                      <a:r>
                        <a:rPr lang="en-US" sz="1200" b="0" i="1" kern="1200" dirty="0">
                          <a:solidFill>
                            <a:schemeClr val="tx1"/>
                          </a:solidFill>
                          <a:effectLst/>
                          <a:latin typeface="+mn-lt"/>
                          <a:ea typeface="+mn-ea"/>
                          <a:cs typeface="+mn-cs"/>
                        </a:rPr>
                        <a:t>The Commonwealth of Massachusetts has a zero-tolerance policy for workplace violence. This training will help you understand how you can help keep your workplace safe; and will share ideas and examples for how you and others can resolve conflict in a positive and productive way. </a:t>
                      </a:r>
                    </a:p>
                  </a:txBody>
                  <a:tcPr marL="4582" marR="45720"/>
                </a:tc>
                <a:extLst>
                  <a:ext uri="{0D108BD9-81ED-4DB2-BD59-A6C34878D82A}">
                    <a16:rowId xmlns:a16="http://schemas.microsoft.com/office/drawing/2014/main" val="475159394"/>
                  </a:ext>
                </a:extLst>
              </a:tr>
            </a:tbl>
          </a:graphicData>
        </a:graphic>
      </p:graphicFrame>
    </p:spTree>
    <p:extLst>
      <p:ext uri="{BB962C8B-B14F-4D97-AF65-F5344CB8AC3E}">
        <p14:creationId xmlns:p14="http://schemas.microsoft.com/office/powerpoint/2010/main" val="2463065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30EB1-0203-47C1-7993-7A8D688F6E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F6288A-C1FE-76E2-3DAD-CC1F47E01ADB}"/>
              </a:ext>
            </a:extLst>
          </p:cNvPr>
          <p:cNvSpPr>
            <a:spLocks noGrp="1"/>
          </p:cNvSpPr>
          <p:nvPr>
            <p:ph type="title"/>
          </p:nvPr>
        </p:nvSpPr>
        <p:spPr>
          <a:xfrm>
            <a:off x="419099" y="448310"/>
            <a:ext cx="11353801" cy="810260"/>
          </a:xfrm>
        </p:spPr>
        <p:txBody>
          <a:bodyPr>
            <a:normAutofit/>
          </a:bodyPr>
          <a:lstStyle/>
          <a:p>
            <a:r>
              <a:rPr lang="en-US" sz="3200" b="1"/>
              <a:t>2025-26 Current Employees Required Trainings, continued 2</a:t>
            </a:r>
          </a:p>
        </p:txBody>
      </p:sp>
      <p:graphicFrame>
        <p:nvGraphicFramePr>
          <p:cNvPr id="8" name="Content Placeholder 7" descr="Current Employees, ctd. Required Training. &#10;Curriculum title, course names with links, total time, and curriculum description. ">
            <a:extLst>
              <a:ext uri="{FF2B5EF4-FFF2-40B4-BE49-F238E27FC236}">
                <a16:creationId xmlns:a16="http://schemas.microsoft.com/office/drawing/2014/main" id="{70E522F6-4600-8BE1-068C-5787DF389856}"/>
              </a:ext>
            </a:extLst>
          </p:cNvPr>
          <p:cNvGraphicFramePr>
            <a:graphicFrameLocks noGrp="1"/>
          </p:cNvGraphicFramePr>
          <p:nvPr>
            <p:ph idx="1"/>
            <p:extLst>
              <p:ext uri="{D42A27DB-BD31-4B8C-83A1-F6EECF244321}">
                <p14:modId xmlns:p14="http://schemas.microsoft.com/office/powerpoint/2010/main" val="1301783082"/>
              </p:ext>
            </p:extLst>
          </p:nvPr>
        </p:nvGraphicFramePr>
        <p:xfrm>
          <a:off x="418107" y="1124855"/>
          <a:ext cx="11353796" cy="5515226"/>
        </p:xfrm>
        <a:graphic>
          <a:graphicData uri="http://schemas.openxmlformats.org/drawingml/2006/table">
            <a:tbl>
              <a:tblPr firstRow="1" bandRow="1">
                <a:tableStyleId>{5940675A-B579-460E-94D1-54222C63F5DA}</a:tableStyleId>
              </a:tblPr>
              <a:tblGrid>
                <a:gridCol w="4267198">
                  <a:extLst>
                    <a:ext uri="{9D8B030D-6E8A-4147-A177-3AD203B41FA5}">
                      <a16:colId xmlns:a16="http://schemas.microsoft.com/office/drawing/2014/main" val="407107885"/>
                    </a:ext>
                  </a:extLst>
                </a:gridCol>
                <a:gridCol w="2260600">
                  <a:extLst>
                    <a:ext uri="{9D8B030D-6E8A-4147-A177-3AD203B41FA5}">
                      <a16:colId xmlns:a16="http://schemas.microsoft.com/office/drawing/2014/main" val="3273907434"/>
                    </a:ext>
                  </a:extLst>
                </a:gridCol>
                <a:gridCol w="2159000">
                  <a:extLst>
                    <a:ext uri="{9D8B030D-6E8A-4147-A177-3AD203B41FA5}">
                      <a16:colId xmlns:a16="http://schemas.microsoft.com/office/drawing/2014/main" val="155521736"/>
                    </a:ext>
                  </a:extLst>
                </a:gridCol>
                <a:gridCol w="2666998">
                  <a:extLst>
                    <a:ext uri="{9D8B030D-6E8A-4147-A177-3AD203B41FA5}">
                      <a16:colId xmlns:a16="http://schemas.microsoft.com/office/drawing/2014/main" val="2066831878"/>
                    </a:ext>
                  </a:extLst>
                </a:gridCol>
              </a:tblGrid>
              <a:tr h="621168">
                <a:tc>
                  <a:txBody>
                    <a:bodyPr/>
                    <a:lstStyle/>
                    <a:p>
                      <a:pPr algn="ctr"/>
                      <a:r>
                        <a:rPr lang="en-US" b="1" dirty="0">
                          <a:solidFill>
                            <a:schemeClr val="bg1"/>
                          </a:solidFill>
                        </a:rPr>
                        <a:t>Curriculum Title and Executive Order </a:t>
                      </a:r>
                    </a:p>
                    <a:p>
                      <a:pPr algn="ctr"/>
                      <a:r>
                        <a:rPr lang="en-US" b="1" dirty="0">
                          <a:solidFill>
                            <a:schemeClr val="bg1"/>
                          </a:solidFill>
                        </a:rPr>
                        <a:t>For Reference</a:t>
                      </a:r>
                    </a:p>
                  </a:txBody>
                  <a:tcPr>
                    <a:solidFill>
                      <a:schemeClr val="tx2"/>
                    </a:solidFill>
                  </a:tcPr>
                </a:tc>
                <a:tc>
                  <a:txBody>
                    <a:bodyPr/>
                    <a:lstStyle/>
                    <a:p>
                      <a:pPr algn="ctr"/>
                      <a:r>
                        <a:rPr lang="en-US" b="1" dirty="0">
                          <a:solidFill>
                            <a:schemeClr val="bg1"/>
                          </a:solidFill>
                        </a:rPr>
                        <a:t>Course Name</a:t>
                      </a:r>
                    </a:p>
                  </a:txBody>
                  <a:tcPr>
                    <a:solidFill>
                      <a:schemeClr val="tx2"/>
                    </a:solidFill>
                  </a:tcPr>
                </a:tc>
                <a:tc>
                  <a:txBody>
                    <a:bodyPr/>
                    <a:lstStyle/>
                    <a:p>
                      <a:pPr algn="ctr"/>
                      <a:r>
                        <a:rPr lang="en-US" b="1" dirty="0">
                          <a:solidFill>
                            <a:schemeClr val="bg1"/>
                          </a:solidFill>
                        </a:rPr>
                        <a:t>Total Time</a:t>
                      </a:r>
                    </a:p>
                  </a:txBody>
                  <a:tcPr>
                    <a:solidFill>
                      <a:schemeClr val="tx2"/>
                    </a:solidFill>
                  </a:tcPr>
                </a:tc>
                <a:tc>
                  <a:txBody>
                    <a:bodyPr/>
                    <a:lstStyle/>
                    <a:p>
                      <a:pPr algn="ctr"/>
                      <a:r>
                        <a:rPr lang="en-US" b="1" dirty="0">
                          <a:solidFill>
                            <a:schemeClr val="bg1"/>
                          </a:solidFill>
                        </a:rPr>
                        <a:t>Curriculum Description</a:t>
                      </a:r>
                    </a:p>
                  </a:txBody>
                  <a:tcPr>
                    <a:solidFill>
                      <a:schemeClr val="tx2"/>
                    </a:solidFill>
                  </a:tcPr>
                </a:tc>
                <a:extLst>
                  <a:ext uri="{0D108BD9-81ED-4DB2-BD59-A6C34878D82A}">
                    <a16:rowId xmlns:a16="http://schemas.microsoft.com/office/drawing/2014/main" val="4121506762"/>
                  </a:ext>
                </a:extLst>
              </a:tr>
              <a:tr h="1863503">
                <a:tc>
                  <a:txBody>
                    <a:bodyPr/>
                    <a:lstStyle/>
                    <a:p>
                      <a:pPr algn="l" rtl="0" fontAlgn="t"/>
                      <a:r>
                        <a:rPr lang="en-US" sz="1200" b="1" i="0" u="none" strike="noStrike" kern="1200" dirty="0">
                          <a:solidFill>
                            <a:schemeClr val="tx1"/>
                          </a:solidFill>
                          <a:effectLst/>
                          <a:latin typeface="+mn-lt"/>
                          <a:ea typeface="+mn-ea"/>
                          <a:cs typeface="+mn-cs"/>
                        </a:rPr>
                        <a:t>2025-26 Cybersecurity Awareness </a:t>
                      </a:r>
                      <a:endParaRPr lang="en-US" sz="1200" dirty="0">
                        <a:solidFill>
                          <a:schemeClr val="tx1"/>
                        </a:solidFill>
                      </a:endParaRPr>
                    </a:p>
                    <a:p>
                      <a:pPr algn="l" rtl="0" fontAlgn="t"/>
                      <a:endParaRPr lang="en-US" sz="1200" b="1" i="0" u="none" strike="noStrike" kern="1200">
                        <a:solidFill>
                          <a:schemeClr val="tx1"/>
                        </a:solidFill>
                        <a:effectLst/>
                        <a:latin typeface="+mn-lt"/>
                        <a:ea typeface="+mn-ea"/>
                        <a:cs typeface="+mn-cs"/>
                      </a:endParaRPr>
                    </a:p>
                    <a:p>
                      <a:pPr lvl="0" algn="l">
                        <a:buNone/>
                      </a:pPr>
                      <a:r>
                        <a:rPr lang="en-US" sz="1200" b="0" i="1" dirty="0">
                          <a:solidFill>
                            <a:srgbClr val="4496B6"/>
                          </a:solidFill>
                          <a:hlinkClick r:id="rId2">
                            <a:extLst>
                              <a:ext uri="{A12FA001-AC4F-418D-AE19-62706E023703}">
                                <ahyp:hlinkClr xmlns:ahyp="http://schemas.microsoft.com/office/drawing/2018/hyperlinkcolor" val="tx"/>
                              </a:ext>
                            </a:extLst>
                          </a:hlinkClick>
                        </a:rPr>
                        <a:t>Per EO 588: Rescinding Executive Orders 504 and 549 (data security)</a:t>
                      </a:r>
                      <a:endParaRPr lang="en-US" sz="1200" b="0" i="1" u="none" strike="noStrike" kern="1200">
                        <a:solidFill>
                          <a:srgbClr val="4496B6"/>
                        </a:solidFill>
                        <a:effectLst/>
                        <a:latin typeface="+mn-lt"/>
                        <a:ea typeface="+mn-ea"/>
                        <a:cs typeface="+mn-cs"/>
                      </a:endParaRPr>
                    </a:p>
                    <a:p>
                      <a:pPr lvl="0" algn="l">
                        <a:buNone/>
                      </a:pPr>
                      <a:r>
                        <a:rPr lang="en-US" sz="1200" b="0" i="1" dirty="0">
                          <a:solidFill>
                            <a:srgbClr val="4496B6"/>
                          </a:solidFill>
                          <a:hlinkClick r:id="rId3">
                            <a:extLst>
                              <a:ext uri="{A12FA001-AC4F-418D-AE19-62706E023703}">
                                <ahyp:hlinkClr xmlns:ahyp="http://schemas.microsoft.com/office/drawing/2018/hyperlinkcolor" val="tx"/>
                              </a:ext>
                            </a:extLst>
                          </a:hlinkClick>
                        </a:rPr>
                        <a:t>EO No. 629</a:t>
                      </a:r>
                      <a:endParaRPr lang="en-US" sz="1200" b="0" i="1" dirty="0">
                        <a:solidFill>
                          <a:srgbClr val="4496B6"/>
                        </a:solidFill>
                      </a:endParaRPr>
                    </a:p>
                  </a:txBody>
                  <a:tcPr/>
                </a:tc>
                <a:tc>
                  <a:txBody>
                    <a:bodyPr/>
                    <a:lstStyle/>
                    <a:p>
                      <a:pPr marL="226695" marR="0" lvl="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solidFill>
                            <a:schemeClr val="tx1"/>
                          </a:solidFill>
                          <a:latin typeface="+mn-lt"/>
                        </a:rPr>
                        <a:t>2025-26 Enterprise Acceptable Use and Development of Generative Artificial Intelligence Policy Review</a:t>
                      </a:r>
                      <a:endParaRPr lang="en-US" sz="1200" b="0" dirty="0">
                        <a:solidFill>
                          <a:schemeClr val="tx1"/>
                        </a:solidFill>
                        <a:latin typeface="+mn-lt"/>
                        <a:cs typeface="Calibri" panose="020F0502020204030204"/>
                      </a:endParaRPr>
                    </a:p>
                    <a:p>
                      <a:pPr marL="226695" indent="-114300">
                        <a:buFont typeface="Arial" panose="020B0604020202020204" pitchFamily="34" charset="0"/>
                        <a:buChar char="•"/>
                      </a:pPr>
                      <a:r>
                        <a:rPr lang="en-US" sz="1200" b="0" dirty="0">
                          <a:solidFill>
                            <a:schemeClr val="tx1"/>
                          </a:solidFill>
                          <a:latin typeface="+mn-lt"/>
                        </a:rPr>
                        <a:t>Phishing and Deepfake Awareness Training </a:t>
                      </a:r>
                    </a:p>
                    <a:p>
                      <a:pPr marL="226695" indent="-114300">
                        <a:buFont typeface="Arial" panose="020B0604020202020204" pitchFamily="34" charset="0"/>
                        <a:buChar char="•"/>
                      </a:pPr>
                      <a:r>
                        <a:rPr lang="en-US" sz="1200" b="0" dirty="0">
                          <a:solidFill>
                            <a:schemeClr val="tx1"/>
                          </a:solidFill>
                          <a:latin typeface="+mn-lt"/>
                        </a:rPr>
                        <a:t>Cyber Security Ransomware</a:t>
                      </a:r>
                    </a:p>
                  </a:txBody>
                  <a:tcPr marL="0" marR="4585" marB="0"/>
                </a:tc>
                <a:tc>
                  <a:txBody>
                    <a:bodyPr/>
                    <a:lstStyle/>
                    <a:p>
                      <a:pPr marL="1943100" lvl="4" indent="0" algn="l">
                        <a:buFont typeface="Arial" panose="020B0604020202020204" pitchFamily="34" charset="0"/>
                        <a:buNone/>
                      </a:pPr>
                      <a:r>
                        <a:rPr lang="en-US" sz="1200" b="0" dirty="0">
                          <a:solidFill>
                            <a:srgbClr val="002060"/>
                          </a:solidFill>
                          <a:latin typeface="+mn-lt"/>
                        </a:rPr>
                        <a:t> 15</a:t>
                      </a:r>
                    </a:p>
                    <a:p>
                      <a:pPr marL="57150" indent="0" algn="r">
                        <a:buFont typeface="Arial" panose="020B0604020202020204" pitchFamily="34" charset="0"/>
                        <a:buNone/>
                      </a:pPr>
                      <a:endParaRPr lang="en-US" sz="1200" b="0" dirty="0">
                        <a:solidFill>
                          <a:srgbClr val="002060"/>
                        </a:solidFill>
                        <a:latin typeface="+mn-lt"/>
                      </a:endParaRPr>
                    </a:p>
                    <a:p>
                      <a:pPr marL="57150" lvl="0" indent="0" algn="r">
                        <a:buFont typeface="Arial" panose="020B0604020202020204" pitchFamily="34" charset="0"/>
                        <a:buNone/>
                      </a:pPr>
                      <a:endParaRPr lang="en-US" sz="1200" b="0" dirty="0">
                        <a:solidFill>
                          <a:srgbClr val="002060"/>
                        </a:solidFill>
                        <a:latin typeface="+mn-lt"/>
                      </a:endParaRPr>
                    </a:p>
                    <a:p>
                      <a:pPr marL="57150" lvl="0" indent="0" algn="r">
                        <a:buFont typeface="Arial" panose="020B0604020202020204" pitchFamily="34" charset="0"/>
                        <a:buNone/>
                      </a:pPr>
                      <a:endParaRPr lang="en-US" sz="1200" b="0" dirty="0">
                        <a:solidFill>
                          <a:srgbClr val="002060"/>
                        </a:solidFill>
                        <a:latin typeface="+mn-lt"/>
                      </a:endParaRPr>
                    </a:p>
                    <a:p>
                      <a:pPr marL="57150" lvl="0" indent="0" algn="r">
                        <a:buFont typeface="Arial" panose="020B0604020202020204" pitchFamily="34" charset="0"/>
                        <a:buNone/>
                      </a:pPr>
                      <a:r>
                        <a:rPr lang="en-US" sz="1200" b="0" dirty="0">
                          <a:solidFill>
                            <a:srgbClr val="002060"/>
                          </a:solidFill>
                          <a:latin typeface="+mn-lt"/>
                        </a:rPr>
                        <a:t>10</a:t>
                      </a:r>
                      <a:endParaRPr lang="en-US" sz="1200" b="1" dirty="0">
                        <a:solidFill>
                          <a:srgbClr val="002060"/>
                        </a:solidFill>
                        <a:latin typeface="+mn-lt"/>
                      </a:endParaRPr>
                    </a:p>
                    <a:p>
                      <a:pPr marL="57150" indent="0" algn="r">
                        <a:buFont typeface="Arial" panose="020B0604020202020204" pitchFamily="34" charset="0"/>
                        <a:buNone/>
                      </a:pPr>
                      <a:endParaRPr lang="en-US" sz="1200" b="1">
                        <a:solidFill>
                          <a:srgbClr val="002060"/>
                        </a:solidFill>
                        <a:latin typeface="+mn-lt"/>
                      </a:endParaRPr>
                    </a:p>
                    <a:p>
                      <a:pPr marL="57150" lvl="0" indent="0" algn="r">
                        <a:buFont typeface="Arial" panose="020B0604020202020204" pitchFamily="34" charset="0"/>
                        <a:buNone/>
                      </a:pPr>
                      <a:r>
                        <a:rPr lang="en-US" sz="1200" b="0" dirty="0">
                          <a:solidFill>
                            <a:srgbClr val="002060"/>
                          </a:solidFill>
                          <a:latin typeface="+mn-lt"/>
                        </a:rPr>
                        <a:t>8</a:t>
                      </a:r>
                      <a:endParaRPr lang="en-US" dirty="0"/>
                    </a:p>
                    <a:p>
                      <a:pPr marL="57150" indent="0" algn="r">
                        <a:buFont typeface="Arial" panose="020B0604020202020204" pitchFamily="34" charset="0"/>
                        <a:buNone/>
                      </a:pPr>
                      <a:endParaRPr lang="en-US" sz="1200" b="1">
                        <a:solidFill>
                          <a:srgbClr val="002060"/>
                        </a:solidFill>
                        <a:latin typeface="+mn-lt"/>
                      </a:endParaRPr>
                    </a:p>
                    <a:p>
                      <a:pPr marL="57150" lvl="0" indent="0" algn="r">
                        <a:buFont typeface="Arial" panose="020B0604020202020204" pitchFamily="34" charset="0"/>
                        <a:buNone/>
                      </a:pPr>
                      <a:r>
                        <a:rPr lang="en-US" sz="1200" b="1" dirty="0">
                          <a:solidFill>
                            <a:srgbClr val="002060"/>
                          </a:solidFill>
                          <a:latin typeface="+mn-lt"/>
                        </a:rPr>
                        <a:t>Total:33</a:t>
                      </a:r>
                      <a:endParaRPr lang="en-US" dirty="0"/>
                    </a:p>
                  </a:txBody>
                  <a:tcPr marL="0" marR="4585" marB="0"/>
                </a:tc>
                <a:tc>
                  <a:txBody>
                    <a:bodyPr/>
                    <a:lstStyle/>
                    <a:p>
                      <a:pPr marL="57150" marR="0" lvl="0" indent="0" algn="l" defTabSz="685749"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Commonwealth Employee Required Training</a:t>
                      </a:r>
                    </a:p>
                    <a:p>
                      <a:pPr marL="57150" indent="0" algn="l" defTabSz="685749" rtl="0" eaLnBrk="1" fontAlgn="t" latinLnBrk="0" hangingPunct="1"/>
                      <a:r>
                        <a:rPr lang="en-US" sz="1200" b="0" i="1" kern="1200" dirty="0">
                          <a:solidFill>
                            <a:schemeClr val="tx1"/>
                          </a:solidFill>
                          <a:effectLst/>
                          <a:latin typeface="+mn-lt"/>
                          <a:ea typeface="+mn-ea"/>
                          <a:cs typeface="+mn-cs"/>
                        </a:rPr>
                        <a:t>Cybersecurity is the practice of protecting critical technology systems and the sensitive information they contain. These Cybersecurity trainings are essential to protecting your information online and to staying cyber-safe.  </a:t>
                      </a:r>
                    </a:p>
                  </a:txBody>
                  <a:tcPr marL="0" marR="45720" marB="9144"/>
                </a:tc>
                <a:extLst>
                  <a:ext uri="{0D108BD9-81ED-4DB2-BD59-A6C34878D82A}">
                    <a16:rowId xmlns:a16="http://schemas.microsoft.com/office/drawing/2014/main" val="2512591767"/>
                  </a:ext>
                </a:extLst>
              </a:tr>
              <a:tr h="359883">
                <a:tc>
                  <a:txBody>
                    <a:bodyPr/>
                    <a:lstStyle/>
                    <a:p>
                      <a:endParaRPr lang="en-US" sz="1200"/>
                    </a:p>
                  </a:txBody>
                  <a:tcPr>
                    <a:solidFill>
                      <a:schemeClr val="tx2"/>
                    </a:solidFill>
                  </a:tcPr>
                </a:tc>
                <a:tc>
                  <a:txBody>
                    <a:bodyPr/>
                    <a:lstStyle/>
                    <a:p>
                      <a:endParaRPr lang="en-US" sz="1200"/>
                    </a:p>
                  </a:txBody>
                  <a:tcPr>
                    <a:solidFill>
                      <a:schemeClr val="tx2"/>
                    </a:solidFill>
                  </a:tcPr>
                </a:tc>
                <a:tc>
                  <a:txBody>
                    <a:bodyPr/>
                    <a:lstStyle/>
                    <a:p>
                      <a:endParaRPr lang="en-US" sz="1200"/>
                    </a:p>
                  </a:txBody>
                  <a:tcPr>
                    <a:solidFill>
                      <a:schemeClr val="tx2"/>
                    </a:solidFill>
                  </a:tcPr>
                </a:tc>
                <a:tc>
                  <a:txBody>
                    <a:bodyPr/>
                    <a:lstStyle/>
                    <a:p>
                      <a:endParaRPr lang="en-US" sz="1200"/>
                    </a:p>
                  </a:txBody>
                  <a:tcPr>
                    <a:solidFill>
                      <a:schemeClr val="tx2"/>
                    </a:solidFill>
                  </a:tcPr>
                </a:tc>
                <a:extLst>
                  <a:ext uri="{0D108BD9-81ED-4DB2-BD59-A6C34878D82A}">
                    <a16:rowId xmlns:a16="http://schemas.microsoft.com/office/drawing/2014/main" val="2268193410"/>
                  </a:ext>
                </a:extLst>
              </a:tr>
              <a:tr h="2129718">
                <a:tc>
                  <a:txBody>
                    <a:bodyPr/>
                    <a:lstStyle/>
                    <a:p>
                      <a:pPr marL="0" algn="l" rtl="0" eaLnBrk="1" fontAlgn="t" latinLnBrk="0" hangingPunct="1"/>
                      <a:r>
                        <a:rPr lang="en-US" sz="1200" b="1" i="0" u="none" strike="noStrike" kern="1200" dirty="0">
                          <a:solidFill>
                            <a:schemeClr val="tx1"/>
                          </a:solidFill>
                          <a:effectLst/>
                          <a:latin typeface="+mn-lt"/>
                          <a:ea typeface="+mn-ea"/>
                          <a:cs typeface="+mn-cs"/>
                        </a:rPr>
                        <a:t>2025-26 Conflict of Interest Summary Awareness</a:t>
                      </a:r>
                    </a:p>
                    <a:p>
                      <a:pPr marL="0" lvl="0" algn="l">
                        <a:buNone/>
                      </a:pPr>
                      <a:endParaRPr lang="pt-BR" sz="1100" b="0" i="1" u="none" strike="noStrike" kern="1200" noProof="0">
                        <a:solidFill>
                          <a:srgbClr val="0072AE"/>
                        </a:solidFill>
                        <a:effectLst/>
                        <a:highlight>
                          <a:srgbClr val="FFFF00"/>
                        </a:highlight>
                        <a:latin typeface="Aptos"/>
                        <a:ea typeface="+mn-ea"/>
                        <a:cs typeface="+mn-cs"/>
                      </a:endParaRPr>
                    </a:p>
                    <a:p>
                      <a:pPr marL="0" lvl="0" algn="l">
                        <a:buNone/>
                      </a:pPr>
                      <a:r>
                        <a:rPr lang="pt-BR" sz="1200" b="0" i="1" u="none" strike="noStrike" kern="1200" noProof="0" dirty="0">
                          <a:solidFill>
                            <a:srgbClr val="4496B6"/>
                          </a:solidFill>
                          <a:effectLst/>
                          <a:latin typeface="Aptos"/>
                          <a:ea typeface="+mn-ea"/>
                          <a:cs typeface="+mn-cs"/>
                          <a:hlinkClick r:id="rId4">
                            <a:extLst>
                              <a:ext uri="{A12FA001-AC4F-418D-AE19-62706E023703}">
                                <ahyp:hlinkClr xmlns:ahyp="http://schemas.microsoft.com/office/drawing/2018/hyperlinkcolor" val="tx"/>
                              </a:ext>
                            </a:extLst>
                          </a:hlinkClick>
                        </a:rPr>
                        <a:t>G.L. c. 268A §§ 27-28.</a:t>
                      </a:r>
                      <a:endParaRPr lang="en-US" sz="1200" b="1" i="0" u="none" strike="noStrike" kern="1200" dirty="0">
                        <a:solidFill>
                          <a:srgbClr val="4496B6"/>
                        </a:solidFill>
                        <a:effectLst/>
                        <a:latin typeface="+mn-lt"/>
                        <a:ea typeface="+mn-ea"/>
                        <a:cs typeface="+mn-cs"/>
                      </a:endParaRPr>
                    </a:p>
                    <a:p>
                      <a:pPr marL="0" lvl="0" algn="l">
                        <a:buNone/>
                      </a:pPr>
                      <a:endParaRPr lang="en-US" sz="1200" b="1" i="0" u="none" strike="noStrike" kern="1200">
                        <a:solidFill>
                          <a:schemeClr val="tx1"/>
                        </a:solidFill>
                        <a:effectLst/>
                        <a:highlight>
                          <a:srgbClr val="FFFF00"/>
                        </a:highlight>
                        <a:latin typeface="+mn-lt"/>
                        <a:ea typeface="+mn-ea"/>
                        <a:cs typeface="+mn-cs"/>
                      </a:endParaRPr>
                    </a:p>
                    <a:p>
                      <a:pPr marL="0" lvl="0" algn="l">
                        <a:buNone/>
                      </a:pPr>
                      <a:endParaRPr lang="en-US" sz="1200" b="1" i="0" u="none" strike="noStrike" kern="1200">
                        <a:solidFill>
                          <a:schemeClr val="tx1"/>
                        </a:solidFill>
                        <a:effectLst/>
                        <a:highlight>
                          <a:srgbClr val="FFFF00"/>
                        </a:highlight>
                        <a:latin typeface="+mn-lt"/>
                        <a:ea typeface="+mn-ea"/>
                        <a:cs typeface="+mn-cs"/>
                      </a:endParaRPr>
                    </a:p>
                    <a:p>
                      <a:pPr marL="0" algn="l" rtl="0" eaLnBrk="1" fontAlgn="t" latinLnBrk="0" hangingPunct="1"/>
                      <a:endParaRPr lang="en-US" sz="1200" b="1" i="0" u="none" strike="noStrike" kern="1200">
                        <a:solidFill>
                          <a:schemeClr val="tx1"/>
                        </a:solidFill>
                        <a:effectLst/>
                        <a:highlight>
                          <a:srgbClr val="FFFF00"/>
                        </a:highlight>
                        <a:latin typeface="+mn-lt"/>
                        <a:ea typeface="+mn-ea"/>
                        <a:cs typeface="+mn-cs"/>
                      </a:endParaRPr>
                    </a:p>
                  </a:txBody>
                  <a:tcPr marL="4582" marR="4582"/>
                </a:tc>
                <a:tc>
                  <a:txBody>
                    <a:bodyPr/>
                    <a:lstStyle/>
                    <a:p>
                      <a:pPr marL="226695" marR="0" lvl="0" indent="-114300" algn="l" rtl="0" eaLnBrk="1" fontAlgn="auto" latinLnBrk="0" hangingPunct="1">
                        <a:lnSpc>
                          <a:spcPct val="100000"/>
                        </a:lnSpc>
                        <a:spcBef>
                          <a:spcPts val="0"/>
                        </a:spcBef>
                        <a:spcAft>
                          <a:spcPts val="0"/>
                        </a:spcAft>
                        <a:buClrTx/>
                        <a:buSzTx/>
                        <a:buFont typeface="Arial" panose="020B0604020202020204" pitchFamily="34" charset="0"/>
                        <a:buChar char="•"/>
                      </a:pPr>
                      <a:r>
                        <a:rPr lang="en-US" sz="1200" b="0" dirty="0">
                          <a:solidFill>
                            <a:schemeClr val="tx1"/>
                          </a:solidFill>
                          <a:latin typeface="+mn-lt"/>
                          <a:cs typeface="Calibri"/>
                        </a:rPr>
                        <a:t>2025 Conflict of Interest Law Summary</a:t>
                      </a:r>
                    </a:p>
                    <a:p>
                      <a:pPr marL="11239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0" u="none" strike="noStrike" kern="1200">
                        <a:solidFill>
                          <a:schemeClr val="tx1"/>
                        </a:solidFill>
                        <a:effectLst/>
                        <a:highlight>
                          <a:srgbClr val="FFFF00"/>
                        </a:highlight>
                        <a:latin typeface="+mn-lt"/>
                        <a:ea typeface="+mn-ea"/>
                        <a:cs typeface="+mn-cs"/>
                      </a:endParaRPr>
                    </a:p>
                    <a:p>
                      <a:pPr marL="11239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0" u="none" strike="noStrike" kern="1200">
                        <a:solidFill>
                          <a:schemeClr val="tx1"/>
                        </a:solidFill>
                        <a:effectLst/>
                        <a:highlight>
                          <a:srgbClr val="FFFF00"/>
                        </a:highlight>
                        <a:latin typeface="+mn-lt"/>
                        <a:ea typeface="+mn-ea"/>
                        <a:cs typeface="+mn-cs"/>
                      </a:endParaRPr>
                    </a:p>
                    <a:p>
                      <a:pPr marL="11239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0" u="none" strike="noStrike" kern="1200">
                        <a:solidFill>
                          <a:srgbClr val="3D5585"/>
                        </a:solidFill>
                        <a:effectLst/>
                        <a:highlight>
                          <a:srgbClr val="FFFF00"/>
                        </a:highlight>
                        <a:latin typeface="+mn-lt"/>
                        <a:ea typeface="+mn-ea"/>
                        <a:cs typeface="+mn-cs"/>
                      </a:endParaRPr>
                    </a:p>
                    <a:p>
                      <a:pPr marL="11239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0" u="none" strike="noStrike" kern="1200">
                        <a:solidFill>
                          <a:srgbClr val="3D5585"/>
                        </a:solidFill>
                        <a:effectLst/>
                        <a:highlight>
                          <a:srgbClr val="FFFF00"/>
                        </a:highlight>
                        <a:latin typeface="+mn-lt"/>
                        <a:ea typeface="+mn-ea"/>
                        <a:cs typeface="+mn-cs"/>
                      </a:endParaRPr>
                    </a:p>
                    <a:p>
                      <a:pPr marL="11239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0" u="none" strike="noStrike" kern="1200">
                        <a:solidFill>
                          <a:srgbClr val="3D5585"/>
                        </a:solidFill>
                        <a:effectLst/>
                        <a:highlight>
                          <a:srgbClr val="FFFF00"/>
                        </a:highlight>
                        <a:latin typeface="+mn-lt"/>
                        <a:ea typeface="+mn-ea"/>
                        <a:cs typeface="+mn-cs"/>
                      </a:endParaRPr>
                    </a:p>
                    <a:p>
                      <a:pPr marL="11239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0" u="none" strike="noStrike" kern="1200">
                        <a:solidFill>
                          <a:schemeClr val="tx1"/>
                        </a:solidFill>
                        <a:effectLst/>
                        <a:highlight>
                          <a:srgbClr val="FFFF00"/>
                        </a:highlight>
                        <a:latin typeface="+mn-lt"/>
                        <a:ea typeface="+mn-ea"/>
                        <a:cs typeface="+mn-cs"/>
                      </a:endParaRPr>
                    </a:p>
                    <a:p>
                      <a:pPr marL="11239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0" u="none" strike="noStrike" kern="1200">
                        <a:solidFill>
                          <a:srgbClr val="3D5585"/>
                        </a:solidFill>
                        <a:effectLst/>
                        <a:highlight>
                          <a:srgbClr val="FFFF00"/>
                        </a:highlight>
                        <a:latin typeface="+mn-lt"/>
                        <a:ea typeface="+mn-ea"/>
                        <a:cs typeface="+mn-cs"/>
                      </a:endParaRPr>
                    </a:p>
                  </a:txBody>
                  <a:tcPr marL="4585" marR="4585" marB="0"/>
                </a:tc>
                <a:tc>
                  <a:txBody>
                    <a:bodyPr/>
                    <a:lstStyle/>
                    <a:p>
                      <a:pPr marL="1884680" marR="0" lvl="4" indent="0" algn="ctr" rtl="0" eaLnBrk="1" fontAlgn="auto" latinLnBrk="0" hangingPunct="1">
                        <a:lnSpc>
                          <a:spcPct val="100000"/>
                        </a:lnSpc>
                        <a:spcBef>
                          <a:spcPts val="0"/>
                        </a:spcBef>
                        <a:spcAft>
                          <a:spcPts val="0"/>
                        </a:spcAft>
                        <a:buClrTx/>
                        <a:buSzTx/>
                        <a:buFont typeface="Arial" panose="020B0604020202020204" pitchFamily="34" charset="0"/>
                        <a:buNone/>
                      </a:pPr>
                      <a:r>
                        <a:rPr lang="en-US" sz="1200" b="0" dirty="0">
                          <a:solidFill>
                            <a:schemeClr val="tx1"/>
                          </a:solidFill>
                          <a:latin typeface="+mn-lt"/>
                        </a:rPr>
                        <a:t>   15</a:t>
                      </a:r>
                    </a:p>
                    <a:p>
                      <a:pPr marL="1485900" marR="0" lvl="4" indent="57150" algn="ctr" rtl="0" eaLnBrk="1" fontAlgn="auto" latinLnBrk="0" hangingPunct="1">
                        <a:lnSpc>
                          <a:spcPct val="100000"/>
                        </a:lnSpc>
                        <a:spcBef>
                          <a:spcPts val="0"/>
                        </a:spcBef>
                        <a:spcAft>
                          <a:spcPts val="0"/>
                        </a:spcAft>
                        <a:buClrTx/>
                        <a:buSzTx/>
                        <a:buFont typeface="Arial" panose="020B0604020202020204" pitchFamily="34" charset="0"/>
                        <a:buNone/>
                      </a:pPr>
                      <a:r>
                        <a:rPr lang="en-US" sz="1200" b="0" dirty="0">
                          <a:solidFill>
                            <a:srgbClr val="405888"/>
                          </a:solidFill>
                          <a:latin typeface="+mn-lt"/>
                        </a:rPr>
                        <a:t>      </a:t>
                      </a:r>
                    </a:p>
                    <a:p>
                      <a:pPr marL="1485900" marR="0" lvl="4" indent="57150" algn="ctr">
                        <a:lnSpc>
                          <a:spcPct val="100000"/>
                        </a:lnSpc>
                        <a:spcBef>
                          <a:spcPts val="0"/>
                        </a:spcBef>
                        <a:spcAft>
                          <a:spcPts val="0"/>
                        </a:spcAft>
                        <a:buClrTx/>
                        <a:buSzTx/>
                        <a:buFont typeface="Arial" panose="020B0604020202020204" pitchFamily="34" charset="0"/>
                        <a:buNone/>
                      </a:pPr>
                      <a:r>
                        <a:rPr lang="en-US" sz="1200" b="0" dirty="0">
                          <a:solidFill>
                            <a:srgbClr val="405888"/>
                          </a:solidFill>
                          <a:latin typeface="+mn-lt"/>
                        </a:rPr>
                        <a:t>       </a:t>
                      </a:r>
                      <a:r>
                        <a:rPr lang="en-US" sz="1200" b="1" dirty="0">
                          <a:solidFill>
                            <a:srgbClr val="002060"/>
                          </a:solidFill>
                          <a:latin typeface="+mn-lt"/>
                        </a:rPr>
                        <a:t>Total:15</a:t>
                      </a:r>
                      <a:endParaRPr lang="en-US" dirty="0"/>
                    </a:p>
                    <a:p>
                      <a:pPr marL="1485900" marR="0" lvl="4" indent="-284163" algn="ctr" defTabSz="914400">
                        <a:lnSpc>
                          <a:spcPct val="100000"/>
                        </a:lnSpc>
                        <a:spcBef>
                          <a:spcPts val="0"/>
                        </a:spcBef>
                        <a:spcAft>
                          <a:spcPts val="0"/>
                        </a:spcAft>
                        <a:buClrTx/>
                        <a:buSzTx/>
                        <a:buFont typeface="Arial" panose="020B0604020202020204" pitchFamily="34" charset="0"/>
                        <a:buNone/>
                        <a:tabLst/>
                        <a:defRPr/>
                      </a:pPr>
                      <a:endParaRPr lang="en-US" sz="1200" b="1">
                        <a:solidFill>
                          <a:srgbClr val="405888"/>
                        </a:solidFill>
                        <a:latin typeface="+mn-lt"/>
                      </a:endParaRPr>
                    </a:p>
                    <a:p>
                      <a:pPr marL="1884680" marR="0" lvl="4" indent="0" algn="ctr" defTabSz="914400">
                        <a:lnSpc>
                          <a:spcPct val="100000"/>
                        </a:lnSpc>
                        <a:spcBef>
                          <a:spcPts val="0"/>
                        </a:spcBef>
                        <a:spcAft>
                          <a:spcPts val="0"/>
                        </a:spcAft>
                        <a:buClrTx/>
                        <a:buSzTx/>
                        <a:buFont typeface="Arial" panose="020B0604020202020204" pitchFamily="34" charset="0"/>
                        <a:buNone/>
                        <a:tabLst/>
                        <a:defRPr/>
                      </a:pPr>
                      <a:endParaRPr lang="en-US" sz="1200" b="0">
                        <a:solidFill>
                          <a:schemeClr val="tx1"/>
                        </a:solidFill>
                        <a:highlight>
                          <a:srgbClr val="FFFF00"/>
                        </a:highlight>
                        <a:latin typeface="+mn-lt"/>
                      </a:endParaRPr>
                    </a:p>
                    <a:p>
                      <a:pPr marL="1884680" marR="0" lvl="4" indent="0" algn="ctr" defTabSz="914400">
                        <a:lnSpc>
                          <a:spcPct val="100000"/>
                        </a:lnSpc>
                        <a:spcBef>
                          <a:spcPts val="0"/>
                        </a:spcBef>
                        <a:spcAft>
                          <a:spcPts val="0"/>
                        </a:spcAft>
                        <a:buClrTx/>
                        <a:buSzTx/>
                        <a:buFont typeface="Arial" panose="020B0604020202020204" pitchFamily="34" charset="0"/>
                        <a:buNone/>
                        <a:tabLst/>
                        <a:defRPr/>
                      </a:pPr>
                      <a:endParaRPr lang="en-US" sz="1200" b="0">
                        <a:solidFill>
                          <a:schemeClr val="tx1"/>
                        </a:solidFill>
                        <a:highlight>
                          <a:srgbClr val="FFFF00"/>
                        </a:highlight>
                        <a:latin typeface="+mn-lt"/>
                      </a:endParaRPr>
                    </a:p>
                    <a:p>
                      <a:pPr marL="55245"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a:solidFill>
                          <a:schemeClr val="tx1"/>
                        </a:solidFill>
                        <a:highlight>
                          <a:srgbClr val="FFFF00"/>
                        </a:highlight>
                        <a:latin typeface="+mn-lt"/>
                      </a:endParaRPr>
                    </a:p>
                    <a:p>
                      <a:pPr marL="174625" marR="0" lvl="0" indent="-11874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a:solidFill>
                          <a:schemeClr val="tx1"/>
                        </a:solidFill>
                        <a:highlight>
                          <a:srgbClr val="FFFF00"/>
                        </a:highlight>
                        <a:latin typeface="+mn-lt"/>
                      </a:endParaRPr>
                    </a:p>
                    <a:p>
                      <a:pPr marL="5524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a:solidFill>
                          <a:srgbClr val="002060"/>
                        </a:solidFill>
                        <a:highlight>
                          <a:srgbClr val="FFFF00"/>
                        </a:highlight>
                        <a:latin typeface="+mn-lt"/>
                      </a:endParaRPr>
                    </a:p>
                    <a:p>
                      <a:pPr marL="5524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a:solidFill>
                          <a:srgbClr val="002060"/>
                        </a:solidFill>
                        <a:highlight>
                          <a:srgbClr val="FFFF00"/>
                        </a:highlight>
                        <a:latin typeface="+mn-lt"/>
                      </a:endParaRPr>
                    </a:p>
                    <a:p>
                      <a:pPr marL="55245" marR="0" lvl="0" indent="0" algn="r" rtl="0" eaLnBrk="1" fontAlgn="auto" latinLnBrk="0" hangingPunct="1">
                        <a:lnSpc>
                          <a:spcPct val="100000"/>
                        </a:lnSpc>
                        <a:spcBef>
                          <a:spcPts val="0"/>
                        </a:spcBef>
                        <a:spcAft>
                          <a:spcPts val="0"/>
                        </a:spcAft>
                        <a:buClrTx/>
                        <a:buSzTx/>
                        <a:buFont typeface="Arial" panose="020B0604020202020204" pitchFamily="34" charset="0"/>
                        <a:buNone/>
                      </a:pPr>
                      <a:endParaRPr lang="en-US" sz="1200" b="1">
                        <a:solidFill>
                          <a:srgbClr val="002060"/>
                        </a:solidFill>
                        <a:highlight>
                          <a:srgbClr val="FFFF00"/>
                        </a:highlight>
                        <a:latin typeface="+mn-lt"/>
                      </a:endParaRPr>
                    </a:p>
                    <a:p>
                      <a:pPr marL="55245" marR="0" lvl="0" indent="0" algn="r" rtl="0" eaLnBrk="1" fontAlgn="auto" latinLnBrk="0" hangingPunct="1">
                        <a:lnSpc>
                          <a:spcPct val="100000"/>
                        </a:lnSpc>
                        <a:spcBef>
                          <a:spcPts val="0"/>
                        </a:spcBef>
                        <a:spcAft>
                          <a:spcPts val="0"/>
                        </a:spcAft>
                        <a:buClrTx/>
                        <a:buSzTx/>
                        <a:buFont typeface="Arial" panose="020B0604020202020204" pitchFamily="34" charset="0"/>
                        <a:buNone/>
                      </a:pPr>
                      <a:endParaRPr lang="en-US" sz="1200" b="1">
                        <a:solidFill>
                          <a:srgbClr val="002060"/>
                        </a:solidFill>
                        <a:highlight>
                          <a:srgbClr val="FFFF00"/>
                        </a:highlight>
                        <a:latin typeface="+mn-lt"/>
                      </a:endParaRPr>
                    </a:p>
                    <a:p>
                      <a:pPr marL="55245" marR="0" lvl="0" indent="0" algn="r" rtl="0" eaLnBrk="1" fontAlgn="auto" latinLnBrk="0" hangingPunct="1">
                        <a:lnSpc>
                          <a:spcPct val="100000"/>
                        </a:lnSpc>
                        <a:spcBef>
                          <a:spcPts val="0"/>
                        </a:spcBef>
                        <a:spcAft>
                          <a:spcPts val="0"/>
                        </a:spcAft>
                        <a:buClrTx/>
                        <a:buSzTx/>
                        <a:buFont typeface="Arial" panose="020B0604020202020204" pitchFamily="34" charset="0"/>
                        <a:buNone/>
                      </a:pPr>
                      <a:endParaRPr lang="en-US" sz="1200" b="1">
                        <a:solidFill>
                          <a:srgbClr val="002060"/>
                        </a:solidFill>
                        <a:highlight>
                          <a:srgbClr val="FFFF00"/>
                        </a:highlight>
                        <a:latin typeface="+mn-lt"/>
                      </a:endParaRPr>
                    </a:p>
                  </a:txBody>
                  <a:tcPr marL="4585" marR="4585" marB="0"/>
                </a:tc>
                <a:tc>
                  <a:txBody>
                    <a:bodyPr/>
                    <a:lstStyle/>
                    <a:p>
                      <a:pPr marL="57150" marR="0" lvl="0" indent="0" algn="l">
                        <a:lnSpc>
                          <a:spcPct val="100000"/>
                        </a:lnSpc>
                        <a:spcBef>
                          <a:spcPts val="0"/>
                        </a:spcBef>
                        <a:spcAft>
                          <a:spcPts val="0"/>
                        </a:spcAft>
                        <a:buNone/>
                      </a:pPr>
                      <a:r>
                        <a:rPr lang="en-US" sz="1200" b="1" i="1" u="none" strike="noStrike" kern="1200" noProof="0" dirty="0">
                          <a:solidFill>
                            <a:schemeClr val="tx1"/>
                          </a:solidFill>
                          <a:effectLst/>
                          <a:latin typeface="Aptos"/>
                          <a:ea typeface="+mn-ea"/>
                          <a:cs typeface="+mn-cs"/>
                        </a:rPr>
                        <a:t>Commonwealth Employee Required Training</a:t>
                      </a:r>
                      <a:endParaRPr lang="en-US" sz="1200" b="0" i="0" u="none" strike="noStrike" kern="1200" noProof="0" dirty="0">
                        <a:solidFill>
                          <a:srgbClr val="000000"/>
                        </a:solidFill>
                        <a:effectLst/>
                        <a:latin typeface="Aptos"/>
                        <a:ea typeface="+mn-ea"/>
                        <a:cs typeface="+mn-cs"/>
                      </a:endParaRPr>
                    </a:p>
                    <a:p>
                      <a:pPr marL="57150" marR="0" lvl="0" indent="0" algn="l">
                        <a:lnSpc>
                          <a:spcPct val="100000"/>
                        </a:lnSpc>
                        <a:spcBef>
                          <a:spcPts val="0"/>
                        </a:spcBef>
                        <a:spcAft>
                          <a:spcPts val="0"/>
                        </a:spcAft>
                        <a:buNone/>
                      </a:pPr>
                      <a:r>
                        <a:rPr lang="en-US" sz="1200" b="0" i="1" u="none" strike="noStrike" kern="1200" noProof="0" dirty="0">
                          <a:solidFill>
                            <a:schemeClr val="tx1"/>
                          </a:solidFill>
                          <a:effectLst/>
                          <a:latin typeface="Aptos"/>
                          <a:ea typeface="+mn-ea"/>
                          <a:cs typeface="+mn-cs"/>
                        </a:rPr>
                        <a:t>The Conflict of Interest law provided by the State Ethics Commission seeks to prevent conflicts between private interests and public duties, foster integrity in public service, and promote the public's trust and confidence in that service by placing restrictions on what state employees may do on the job, after hours, and after leaving public service. </a:t>
                      </a:r>
                      <a:endParaRPr lang="en-US" sz="1200" b="0" i="0" u="none" strike="noStrike" kern="1200" noProof="0" dirty="0">
                        <a:solidFill>
                          <a:srgbClr val="000000"/>
                        </a:solidFill>
                        <a:effectLst/>
                        <a:latin typeface="Aptos"/>
                        <a:ea typeface="+mn-ea"/>
                        <a:cs typeface="+mn-cs"/>
                      </a:endParaRPr>
                    </a:p>
                    <a:p>
                      <a:pPr marL="0" marR="0" lvl="0" indent="0" algn="l" defTabSz="514312">
                        <a:lnSpc>
                          <a:spcPct val="100000"/>
                        </a:lnSpc>
                        <a:spcBef>
                          <a:spcPts val="0"/>
                        </a:spcBef>
                        <a:spcAft>
                          <a:spcPts val="0"/>
                        </a:spcAft>
                        <a:buClrTx/>
                        <a:buSzTx/>
                        <a:buFontTx/>
                        <a:buNone/>
                        <a:tabLst/>
                        <a:defRPr/>
                      </a:pPr>
                      <a:endParaRPr lang="en-US" sz="1200" b="1" i="1" kern="1200">
                        <a:solidFill>
                          <a:schemeClr val="tx1"/>
                        </a:solidFill>
                        <a:effectLst/>
                        <a:highlight>
                          <a:srgbClr val="FFFF00"/>
                        </a:highlight>
                        <a:latin typeface="+mn-lt"/>
                        <a:ea typeface="+mn-ea"/>
                        <a:cs typeface="+mn-cs"/>
                      </a:endParaRPr>
                    </a:p>
                  </a:txBody>
                  <a:tcPr/>
                </a:tc>
                <a:extLst>
                  <a:ext uri="{0D108BD9-81ED-4DB2-BD59-A6C34878D82A}">
                    <a16:rowId xmlns:a16="http://schemas.microsoft.com/office/drawing/2014/main" val="475159394"/>
                  </a:ext>
                </a:extLst>
              </a:tr>
            </a:tbl>
          </a:graphicData>
        </a:graphic>
      </p:graphicFrame>
    </p:spTree>
    <p:extLst>
      <p:ext uri="{BB962C8B-B14F-4D97-AF65-F5344CB8AC3E}">
        <p14:creationId xmlns:p14="http://schemas.microsoft.com/office/powerpoint/2010/main" val="835258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94609-6F2F-1C99-8484-0D1CF55ECD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B6832F-3FBD-BE68-AEF7-43C2F0FC9D79}"/>
              </a:ext>
            </a:extLst>
          </p:cNvPr>
          <p:cNvSpPr>
            <a:spLocks noGrp="1"/>
          </p:cNvSpPr>
          <p:nvPr>
            <p:ph type="title"/>
          </p:nvPr>
        </p:nvSpPr>
        <p:spPr>
          <a:xfrm>
            <a:off x="419099" y="448310"/>
            <a:ext cx="11353801" cy="810260"/>
          </a:xfrm>
        </p:spPr>
        <p:txBody>
          <a:bodyPr>
            <a:normAutofit/>
          </a:bodyPr>
          <a:lstStyle/>
          <a:p>
            <a:r>
              <a:rPr lang="en-US" sz="3200" b="1"/>
              <a:t>2025-26 Current Employees Required Trainings, continued 3</a:t>
            </a:r>
          </a:p>
        </p:txBody>
      </p:sp>
      <p:graphicFrame>
        <p:nvGraphicFramePr>
          <p:cNvPr id="8" name="Content Placeholder 7" descr="Current Employees, ctd. Required Training. &#10;Curriculum title, course names with links, total time, and curriculum description. ">
            <a:extLst>
              <a:ext uri="{FF2B5EF4-FFF2-40B4-BE49-F238E27FC236}">
                <a16:creationId xmlns:a16="http://schemas.microsoft.com/office/drawing/2014/main" id="{B01E4623-ACBD-91DE-23AE-7A59143ECBE0}"/>
              </a:ext>
            </a:extLst>
          </p:cNvPr>
          <p:cNvGraphicFramePr>
            <a:graphicFrameLocks noGrp="1"/>
          </p:cNvGraphicFramePr>
          <p:nvPr>
            <p:ph idx="1"/>
            <p:extLst>
              <p:ext uri="{D42A27DB-BD31-4B8C-83A1-F6EECF244321}">
                <p14:modId xmlns:p14="http://schemas.microsoft.com/office/powerpoint/2010/main" val="859450728"/>
              </p:ext>
            </p:extLst>
          </p:nvPr>
        </p:nvGraphicFramePr>
        <p:xfrm>
          <a:off x="407669" y="1281430"/>
          <a:ext cx="11353796" cy="2863466"/>
        </p:xfrm>
        <a:graphic>
          <a:graphicData uri="http://schemas.openxmlformats.org/drawingml/2006/table">
            <a:tbl>
              <a:tblPr firstRow="1" bandRow="1">
                <a:tableStyleId>{5940675A-B579-460E-94D1-54222C63F5DA}</a:tableStyleId>
              </a:tblPr>
              <a:tblGrid>
                <a:gridCol w="4267198">
                  <a:extLst>
                    <a:ext uri="{9D8B030D-6E8A-4147-A177-3AD203B41FA5}">
                      <a16:colId xmlns:a16="http://schemas.microsoft.com/office/drawing/2014/main" val="407107885"/>
                    </a:ext>
                  </a:extLst>
                </a:gridCol>
                <a:gridCol w="2260600">
                  <a:extLst>
                    <a:ext uri="{9D8B030D-6E8A-4147-A177-3AD203B41FA5}">
                      <a16:colId xmlns:a16="http://schemas.microsoft.com/office/drawing/2014/main" val="3273907434"/>
                    </a:ext>
                  </a:extLst>
                </a:gridCol>
                <a:gridCol w="2159000">
                  <a:extLst>
                    <a:ext uri="{9D8B030D-6E8A-4147-A177-3AD203B41FA5}">
                      <a16:colId xmlns:a16="http://schemas.microsoft.com/office/drawing/2014/main" val="155521736"/>
                    </a:ext>
                  </a:extLst>
                </a:gridCol>
                <a:gridCol w="2666998">
                  <a:extLst>
                    <a:ext uri="{9D8B030D-6E8A-4147-A177-3AD203B41FA5}">
                      <a16:colId xmlns:a16="http://schemas.microsoft.com/office/drawing/2014/main" val="2066831878"/>
                    </a:ext>
                  </a:extLst>
                </a:gridCol>
              </a:tblGrid>
              <a:tr h="621168">
                <a:tc>
                  <a:txBody>
                    <a:bodyPr/>
                    <a:lstStyle/>
                    <a:p>
                      <a:pPr algn="ctr"/>
                      <a:r>
                        <a:rPr lang="en-US" b="1" dirty="0">
                          <a:solidFill>
                            <a:schemeClr val="bg1"/>
                          </a:solidFill>
                        </a:rPr>
                        <a:t>Curriculum Title and Executive Order </a:t>
                      </a:r>
                    </a:p>
                    <a:p>
                      <a:pPr algn="ctr"/>
                      <a:r>
                        <a:rPr lang="en-US" b="1" dirty="0">
                          <a:solidFill>
                            <a:schemeClr val="bg1"/>
                          </a:solidFill>
                        </a:rPr>
                        <a:t>For Reference</a:t>
                      </a:r>
                    </a:p>
                  </a:txBody>
                  <a:tcPr>
                    <a:solidFill>
                      <a:schemeClr val="tx2"/>
                    </a:solidFill>
                  </a:tcPr>
                </a:tc>
                <a:tc>
                  <a:txBody>
                    <a:bodyPr/>
                    <a:lstStyle/>
                    <a:p>
                      <a:pPr algn="ctr"/>
                      <a:r>
                        <a:rPr lang="en-US" b="1" dirty="0">
                          <a:solidFill>
                            <a:schemeClr val="bg1"/>
                          </a:solidFill>
                        </a:rPr>
                        <a:t>Course Name</a:t>
                      </a:r>
                    </a:p>
                  </a:txBody>
                  <a:tcPr>
                    <a:solidFill>
                      <a:schemeClr val="tx2"/>
                    </a:solidFill>
                  </a:tcPr>
                </a:tc>
                <a:tc>
                  <a:txBody>
                    <a:bodyPr/>
                    <a:lstStyle/>
                    <a:p>
                      <a:pPr algn="ctr"/>
                      <a:r>
                        <a:rPr lang="en-US" b="1" dirty="0">
                          <a:solidFill>
                            <a:schemeClr val="bg1"/>
                          </a:solidFill>
                        </a:rPr>
                        <a:t>Total Time</a:t>
                      </a:r>
                    </a:p>
                  </a:txBody>
                  <a:tcPr>
                    <a:solidFill>
                      <a:schemeClr val="tx2"/>
                    </a:solidFill>
                  </a:tcPr>
                </a:tc>
                <a:tc>
                  <a:txBody>
                    <a:bodyPr/>
                    <a:lstStyle/>
                    <a:p>
                      <a:pPr algn="ctr"/>
                      <a:r>
                        <a:rPr lang="en-US" b="1" dirty="0">
                          <a:solidFill>
                            <a:schemeClr val="bg1"/>
                          </a:solidFill>
                        </a:rPr>
                        <a:t>Curriculum Description</a:t>
                      </a:r>
                    </a:p>
                  </a:txBody>
                  <a:tcPr>
                    <a:solidFill>
                      <a:schemeClr val="tx2"/>
                    </a:solidFill>
                  </a:tcPr>
                </a:tc>
                <a:extLst>
                  <a:ext uri="{0D108BD9-81ED-4DB2-BD59-A6C34878D82A}">
                    <a16:rowId xmlns:a16="http://schemas.microsoft.com/office/drawing/2014/main" val="4121506762"/>
                  </a:ext>
                </a:extLst>
              </a:tr>
              <a:tr h="1863503">
                <a:tc>
                  <a:txBody>
                    <a:bodyPr/>
                    <a:lstStyle/>
                    <a:p>
                      <a:pPr marL="0" algn="l" defTabSz="514312" rtl="0" eaLnBrk="1" fontAlgn="t" latinLnBrk="0" hangingPunct="1"/>
                      <a:r>
                        <a:rPr lang="en-US" sz="1200" b="1" i="0" u="none" strike="noStrike" kern="1200" dirty="0">
                          <a:solidFill>
                            <a:schemeClr val="tx1"/>
                          </a:solidFill>
                          <a:effectLst/>
                          <a:latin typeface="+mn-lt"/>
                          <a:ea typeface="+mn-ea"/>
                          <a:cs typeface="+mn-cs"/>
                        </a:rPr>
                        <a:t>2025-26 Manager and Supervisor Resources</a:t>
                      </a:r>
                    </a:p>
                    <a:p>
                      <a:pPr marL="0" lvl="0" algn="l">
                        <a:buNone/>
                      </a:pPr>
                      <a:endParaRPr lang="en-US" sz="1200" b="1" i="0" u="none" strike="noStrike" kern="1200">
                        <a:solidFill>
                          <a:schemeClr val="tx1"/>
                        </a:solidFill>
                        <a:effectLst/>
                        <a:latin typeface="+mn-lt"/>
                        <a:ea typeface="+mn-ea"/>
                        <a:cs typeface="+mn-cs"/>
                      </a:endParaRPr>
                    </a:p>
                  </a:txBody>
                  <a:tcPr marL="4582" marR="4582"/>
                </a:tc>
                <a:tc>
                  <a:txBody>
                    <a:bodyPr/>
                    <a:lstStyle/>
                    <a:p>
                      <a:pPr marL="226695" marR="0" lvl="0" indent="-114300" algn="l" rtl="0" eaLnBrk="1" fontAlgn="auto" latinLnBrk="0" hangingPunct="1">
                        <a:lnSpc>
                          <a:spcPct val="100000"/>
                        </a:lnSpc>
                        <a:spcBef>
                          <a:spcPts val="0"/>
                        </a:spcBef>
                        <a:spcAft>
                          <a:spcPts val="0"/>
                        </a:spcAft>
                        <a:buClrTx/>
                        <a:buSzTx/>
                        <a:buFont typeface="Arial" panose="020B0604020202020204" pitchFamily="34" charset="0"/>
                        <a:buChar char="•"/>
                      </a:pPr>
                      <a:r>
                        <a:rPr lang="en-US" sz="1200" b="0" dirty="0">
                          <a:solidFill>
                            <a:schemeClr val="tx1"/>
                          </a:solidFill>
                          <a:latin typeface="+mn-lt"/>
                          <a:cs typeface="Calibri"/>
                        </a:rPr>
                        <a:t>No additional trainings were offered for current managers and supervisors for FY26.</a:t>
                      </a:r>
                      <a:endParaRPr lang="en-US" sz="1200" b="0" dirty="0">
                        <a:solidFill>
                          <a:schemeClr val="tx1"/>
                        </a:solidFill>
                        <a:latin typeface="+mn-lt"/>
                      </a:endParaRPr>
                    </a:p>
                    <a:p>
                      <a:pPr marL="11239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0" u="none" strike="noStrike" kern="1200">
                        <a:solidFill>
                          <a:schemeClr val="tx1"/>
                        </a:solidFill>
                        <a:effectLst/>
                        <a:latin typeface="+mn-lt"/>
                        <a:ea typeface="+mn-ea"/>
                        <a:cs typeface="+mn-cs"/>
                      </a:endParaRPr>
                    </a:p>
                    <a:p>
                      <a:pPr marL="11239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0" u="none" strike="noStrike" kern="1200">
                        <a:solidFill>
                          <a:schemeClr val="tx1"/>
                        </a:solidFill>
                        <a:effectLst/>
                        <a:latin typeface="+mn-lt"/>
                        <a:ea typeface="+mn-ea"/>
                        <a:cs typeface="+mn-cs"/>
                      </a:endParaRPr>
                    </a:p>
                    <a:p>
                      <a:pPr marL="11239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0" u="none" strike="noStrike" kern="1200">
                        <a:solidFill>
                          <a:srgbClr val="3D5585"/>
                        </a:solidFill>
                        <a:effectLst/>
                        <a:latin typeface="+mn-lt"/>
                        <a:ea typeface="+mn-ea"/>
                        <a:cs typeface="+mn-cs"/>
                      </a:endParaRPr>
                    </a:p>
                    <a:p>
                      <a:pPr marL="11239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0" u="none" strike="noStrike" kern="1200">
                        <a:solidFill>
                          <a:srgbClr val="3D5585"/>
                        </a:solidFill>
                        <a:effectLst/>
                        <a:latin typeface="+mn-lt"/>
                        <a:ea typeface="+mn-ea"/>
                        <a:cs typeface="+mn-cs"/>
                      </a:endParaRPr>
                    </a:p>
                    <a:p>
                      <a:pPr marL="11239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0" u="none" strike="noStrike" kern="1200">
                        <a:solidFill>
                          <a:srgbClr val="3D5585"/>
                        </a:solidFill>
                        <a:effectLst/>
                        <a:latin typeface="+mn-lt"/>
                        <a:ea typeface="+mn-ea"/>
                        <a:cs typeface="+mn-cs"/>
                      </a:endParaRPr>
                    </a:p>
                    <a:p>
                      <a:pPr marL="11239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0" u="none" strike="noStrike" kern="1200">
                        <a:solidFill>
                          <a:schemeClr val="tx1"/>
                        </a:solidFill>
                        <a:effectLst/>
                        <a:latin typeface="+mn-lt"/>
                        <a:ea typeface="+mn-ea"/>
                        <a:cs typeface="+mn-cs"/>
                      </a:endParaRPr>
                    </a:p>
                  </a:txBody>
                  <a:tcPr marL="4585" marR="4585" marB="0"/>
                </a:tc>
                <a:tc>
                  <a:txBody>
                    <a:bodyPr/>
                    <a:lstStyle/>
                    <a:p>
                      <a:pPr marL="1884680" marR="0" lvl="4"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dirty="0">
                          <a:solidFill>
                            <a:schemeClr val="tx1"/>
                          </a:solidFill>
                          <a:latin typeface="+mn-lt"/>
                        </a:rPr>
                        <a:t>N/A</a:t>
                      </a:r>
                    </a:p>
                    <a:p>
                      <a:pPr marL="55245"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a:solidFill>
                          <a:schemeClr val="tx1"/>
                        </a:solidFill>
                        <a:latin typeface="+mn-lt"/>
                      </a:endParaRPr>
                    </a:p>
                    <a:p>
                      <a:pPr marL="174625" marR="0" lvl="0" indent="-11874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a:solidFill>
                          <a:schemeClr val="tx1"/>
                        </a:solidFill>
                        <a:latin typeface="+mn-lt"/>
                      </a:endParaRPr>
                    </a:p>
                    <a:p>
                      <a:pPr marL="5524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a:solidFill>
                          <a:srgbClr val="002060"/>
                        </a:solidFill>
                        <a:latin typeface="+mn-lt"/>
                      </a:endParaRPr>
                    </a:p>
                    <a:p>
                      <a:pPr marL="5524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a:solidFill>
                          <a:srgbClr val="002060"/>
                        </a:solidFill>
                        <a:latin typeface="+mn-lt"/>
                      </a:endParaRPr>
                    </a:p>
                    <a:p>
                      <a:pPr marL="5524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a:solidFill>
                          <a:srgbClr val="002060"/>
                        </a:solidFill>
                        <a:latin typeface="+mn-lt"/>
                      </a:endParaRPr>
                    </a:p>
                    <a:p>
                      <a:pPr marL="5524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a:solidFill>
                          <a:srgbClr val="002060"/>
                        </a:solidFill>
                        <a:latin typeface="+mn-lt"/>
                      </a:endParaRPr>
                    </a:p>
                  </a:txBody>
                  <a:tcPr marL="4585" marR="4585" marB="0"/>
                </a:tc>
                <a:tc>
                  <a:txBody>
                    <a:bodyPr/>
                    <a:lstStyle/>
                    <a:p>
                      <a:pPr marL="0" marR="0" lvl="0" indent="0" algn="l" defTabSz="514312" rtl="0" eaLnBrk="1" fontAlgn="t"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N/A</a:t>
                      </a:r>
                    </a:p>
                  </a:txBody>
                  <a:tcPr/>
                </a:tc>
                <a:extLst>
                  <a:ext uri="{0D108BD9-81ED-4DB2-BD59-A6C34878D82A}">
                    <a16:rowId xmlns:a16="http://schemas.microsoft.com/office/drawing/2014/main" val="2512591767"/>
                  </a:ext>
                </a:extLst>
              </a:tr>
              <a:tr h="359883">
                <a:tc>
                  <a:txBody>
                    <a:bodyPr/>
                    <a:lstStyle/>
                    <a:p>
                      <a:endParaRPr lang="en-US" sz="1200"/>
                    </a:p>
                  </a:txBody>
                  <a:tcPr>
                    <a:solidFill>
                      <a:schemeClr val="tx2"/>
                    </a:solidFill>
                  </a:tcPr>
                </a:tc>
                <a:tc>
                  <a:txBody>
                    <a:bodyPr/>
                    <a:lstStyle/>
                    <a:p>
                      <a:endParaRPr lang="en-US" sz="1200"/>
                    </a:p>
                  </a:txBody>
                  <a:tcPr>
                    <a:solidFill>
                      <a:schemeClr val="tx2"/>
                    </a:solidFill>
                  </a:tcPr>
                </a:tc>
                <a:tc>
                  <a:txBody>
                    <a:bodyPr/>
                    <a:lstStyle/>
                    <a:p>
                      <a:endParaRPr lang="en-US" sz="1200"/>
                    </a:p>
                  </a:txBody>
                  <a:tcPr>
                    <a:solidFill>
                      <a:schemeClr val="tx2"/>
                    </a:solidFill>
                  </a:tcPr>
                </a:tc>
                <a:tc>
                  <a:txBody>
                    <a:bodyPr/>
                    <a:lstStyle/>
                    <a:p>
                      <a:endParaRPr lang="en-US" sz="1200"/>
                    </a:p>
                  </a:txBody>
                  <a:tcPr>
                    <a:solidFill>
                      <a:schemeClr val="tx2"/>
                    </a:solidFill>
                  </a:tcPr>
                </a:tc>
                <a:extLst>
                  <a:ext uri="{0D108BD9-81ED-4DB2-BD59-A6C34878D82A}">
                    <a16:rowId xmlns:a16="http://schemas.microsoft.com/office/drawing/2014/main" val="2268193410"/>
                  </a:ext>
                </a:extLst>
              </a:tr>
            </a:tbl>
          </a:graphicData>
        </a:graphic>
      </p:graphicFrame>
    </p:spTree>
    <p:extLst>
      <p:ext uri="{BB962C8B-B14F-4D97-AF65-F5344CB8AC3E}">
        <p14:creationId xmlns:p14="http://schemas.microsoft.com/office/powerpoint/2010/main" val="430662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0A46D-648D-0E87-7CCA-938CDA9EBC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EAD2F6-CD65-CBCD-986D-A91942F1BFDE}"/>
              </a:ext>
            </a:extLst>
          </p:cNvPr>
          <p:cNvSpPr>
            <a:spLocks noGrp="1"/>
          </p:cNvSpPr>
          <p:nvPr>
            <p:ph type="title"/>
          </p:nvPr>
        </p:nvSpPr>
        <p:spPr>
          <a:xfrm>
            <a:off x="419099" y="448310"/>
            <a:ext cx="11353801" cy="810260"/>
          </a:xfrm>
        </p:spPr>
        <p:txBody>
          <a:bodyPr>
            <a:normAutofit/>
          </a:bodyPr>
          <a:lstStyle/>
          <a:p>
            <a:r>
              <a:rPr lang="en-US" sz="3200" b="1"/>
              <a:t>2025-26 New Hire Employees Required Trainings</a:t>
            </a:r>
          </a:p>
        </p:txBody>
      </p:sp>
      <p:graphicFrame>
        <p:nvGraphicFramePr>
          <p:cNvPr id="8" name="Content Placeholder 7" descr="Current Employees, ctd, 2 Required Training. &#10;Curriculum title, course names with links, total time, and curriculum description. ">
            <a:extLst>
              <a:ext uri="{FF2B5EF4-FFF2-40B4-BE49-F238E27FC236}">
                <a16:creationId xmlns:a16="http://schemas.microsoft.com/office/drawing/2014/main" id="{D524C4D9-FA40-978B-4851-22F2B0181668}"/>
              </a:ext>
            </a:extLst>
          </p:cNvPr>
          <p:cNvGraphicFramePr>
            <a:graphicFrameLocks noGrp="1"/>
          </p:cNvGraphicFramePr>
          <p:nvPr>
            <p:ph idx="1"/>
            <p:extLst>
              <p:ext uri="{D42A27DB-BD31-4B8C-83A1-F6EECF244321}">
                <p14:modId xmlns:p14="http://schemas.microsoft.com/office/powerpoint/2010/main" val="2094918416"/>
              </p:ext>
            </p:extLst>
          </p:nvPr>
        </p:nvGraphicFramePr>
        <p:xfrm>
          <a:off x="407669" y="1281431"/>
          <a:ext cx="11353801" cy="5044189"/>
        </p:xfrm>
        <a:graphic>
          <a:graphicData uri="http://schemas.openxmlformats.org/drawingml/2006/table">
            <a:tbl>
              <a:tblPr firstRow="1" bandRow="1">
                <a:tableStyleId>{5940675A-B579-460E-94D1-54222C63F5DA}</a:tableStyleId>
              </a:tblPr>
              <a:tblGrid>
                <a:gridCol w="5000293">
                  <a:extLst>
                    <a:ext uri="{9D8B030D-6E8A-4147-A177-3AD203B41FA5}">
                      <a16:colId xmlns:a16="http://schemas.microsoft.com/office/drawing/2014/main" val="407107885"/>
                    </a:ext>
                  </a:extLst>
                </a:gridCol>
                <a:gridCol w="2117836">
                  <a:extLst>
                    <a:ext uri="{9D8B030D-6E8A-4147-A177-3AD203B41FA5}">
                      <a16:colId xmlns:a16="http://schemas.microsoft.com/office/drawing/2014/main" val="3273907434"/>
                    </a:ext>
                  </a:extLst>
                </a:gridCol>
                <a:gridCol w="2117836">
                  <a:extLst>
                    <a:ext uri="{9D8B030D-6E8A-4147-A177-3AD203B41FA5}">
                      <a16:colId xmlns:a16="http://schemas.microsoft.com/office/drawing/2014/main" val="155521736"/>
                    </a:ext>
                  </a:extLst>
                </a:gridCol>
                <a:gridCol w="2117836">
                  <a:extLst>
                    <a:ext uri="{9D8B030D-6E8A-4147-A177-3AD203B41FA5}">
                      <a16:colId xmlns:a16="http://schemas.microsoft.com/office/drawing/2014/main" val="2066831878"/>
                    </a:ext>
                  </a:extLst>
                </a:gridCol>
              </a:tblGrid>
              <a:tr h="588079">
                <a:tc>
                  <a:txBody>
                    <a:bodyPr/>
                    <a:lstStyle/>
                    <a:p>
                      <a:pPr algn="ctr"/>
                      <a:r>
                        <a:rPr lang="en-US" b="1" dirty="0">
                          <a:solidFill>
                            <a:schemeClr val="bg1"/>
                          </a:solidFill>
                        </a:rPr>
                        <a:t>Curriculum Title and Executive Order</a:t>
                      </a:r>
                    </a:p>
                    <a:p>
                      <a:pPr algn="ctr"/>
                      <a:r>
                        <a:rPr lang="en-US" b="1" dirty="0">
                          <a:solidFill>
                            <a:schemeClr val="bg1"/>
                          </a:solidFill>
                        </a:rPr>
                        <a:t>For Reference</a:t>
                      </a:r>
                    </a:p>
                  </a:txBody>
                  <a:tcPr>
                    <a:solidFill>
                      <a:schemeClr val="tx2"/>
                    </a:solidFill>
                  </a:tcPr>
                </a:tc>
                <a:tc>
                  <a:txBody>
                    <a:bodyPr/>
                    <a:lstStyle/>
                    <a:p>
                      <a:pPr algn="ctr"/>
                      <a:r>
                        <a:rPr lang="en-US" b="1" dirty="0">
                          <a:solidFill>
                            <a:schemeClr val="bg1"/>
                          </a:solidFill>
                        </a:rPr>
                        <a:t>Course Name </a:t>
                      </a:r>
                    </a:p>
                  </a:txBody>
                  <a:tcPr>
                    <a:solidFill>
                      <a:schemeClr val="tx2"/>
                    </a:solidFill>
                  </a:tcPr>
                </a:tc>
                <a:tc>
                  <a:txBody>
                    <a:bodyPr/>
                    <a:lstStyle/>
                    <a:p>
                      <a:pPr algn="ctr"/>
                      <a:r>
                        <a:rPr lang="en-US" b="1" dirty="0">
                          <a:solidFill>
                            <a:schemeClr val="bg1"/>
                          </a:solidFill>
                        </a:rPr>
                        <a:t>Total Time</a:t>
                      </a:r>
                    </a:p>
                  </a:txBody>
                  <a:tcPr>
                    <a:solidFill>
                      <a:schemeClr val="tx2"/>
                    </a:solidFill>
                  </a:tcPr>
                </a:tc>
                <a:tc>
                  <a:txBody>
                    <a:bodyPr/>
                    <a:lstStyle/>
                    <a:p>
                      <a:pPr algn="ctr"/>
                      <a:r>
                        <a:rPr lang="en-US" sz="1800" b="1" dirty="0">
                          <a:solidFill>
                            <a:schemeClr val="bg1"/>
                          </a:solidFill>
                        </a:rPr>
                        <a:t>Curriculum Description</a:t>
                      </a:r>
                    </a:p>
                  </a:txBody>
                  <a:tcPr>
                    <a:solidFill>
                      <a:schemeClr val="tx2"/>
                    </a:solidFill>
                  </a:tcPr>
                </a:tc>
                <a:extLst>
                  <a:ext uri="{0D108BD9-81ED-4DB2-BD59-A6C34878D82A}">
                    <a16:rowId xmlns:a16="http://schemas.microsoft.com/office/drawing/2014/main" val="4121506762"/>
                  </a:ext>
                </a:extLst>
              </a:tr>
              <a:tr h="2184400">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latin typeface="+mn-lt"/>
                        </a:rPr>
                        <a:t>2025-26 New Hire Employees Diversity Awareness</a:t>
                      </a:r>
                      <a:endParaRPr lang="en-US" sz="1200" dirty="0">
                        <a:latin typeface="+mn-lt"/>
                      </a:endParaRPr>
                    </a:p>
                    <a:p>
                      <a:pPr marL="0" marR="0" lvl="0" indent="0" algn="l" defTabSz="914400" rtl="0" eaLnBrk="1" fontAlgn="t" latinLnBrk="0" hangingPunct="1">
                        <a:lnSpc>
                          <a:spcPct val="100000"/>
                        </a:lnSpc>
                        <a:spcBef>
                          <a:spcPts val="0"/>
                        </a:spcBef>
                        <a:spcAft>
                          <a:spcPts val="0"/>
                        </a:spcAft>
                        <a:buClrTx/>
                        <a:buSzTx/>
                        <a:buFontTx/>
                        <a:buNone/>
                        <a:tabLst/>
                        <a:defRPr/>
                      </a:pPr>
                      <a:endParaRPr lang="en-US" sz="1200" b="1" i="0" u="none" strike="noStrike" kern="1200">
                        <a:solidFill>
                          <a:schemeClr val="tx1"/>
                        </a:solidFill>
                        <a:effectLst/>
                        <a:latin typeface="+mn-lt"/>
                        <a:ea typeface="+mn-ea"/>
                        <a:cs typeface="+mn-cs"/>
                      </a:endParaRPr>
                    </a:p>
                    <a:p>
                      <a:pPr marL="0" marR="0" lvl="0" indent="0" algn="l">
                        <a:lnSpc>
                          <a:spcPct val="100000"/>
                        </a:lnSpc>
                        <a:spcBef>
                          <a:spcPts val="0"/>
                        </a:spcBef>
                        <a:spcAft>
                          <a:spcPts val="0"/>
                        </a:spcAft>
                        <a:buNone/>
                      </a:pPr>
                      <a:endParaRPr lang="en-US" sz="1200" b="1" i="0" u="none" strike="noStrike" kern="1200" noProof="0">
                        <a:solidFill>
                          <a:srgbClr val="000000"/>
                        </a:solidFill>
                        <a:effectLst/>
                        <a:highlight>
                          <a:srgbClr val="FFFF00"/>
                        </a:highlight>
                        <a:latin typeface="+mn-lt"/>
                      </a:endParaRPr>
                    </a:p>
                    <a:p>
                      <a:pPr marL="0" marR="0" lvl="0" indent="0" algn="l">
                        <a:lnSpc>
                          <a:spcPct val="100000"/>
                        </a:lnSpc>
                        <a:spcBef>
                          <a:spcPts val="0"/>
                        </a:spcBef>
                        <a:spcAft>
                          <a:spcPts val="0"/>
                        </a:spcAft>
                        <a:buNone/>
                      </a:pPr>
                      <a:r>
                        <a:rPr lang="en-US" sz="1200" b="0" i="1" u="none" strike="noStrike" kern="1200" noProof="0" dirty="0">
                          <a:solidFill>
                            <a:srgbClr val="4496B6"/>
                          </a:solidFill>
                          <a:effectLst/>
                          <a:highlight>
                            <a:srgbClr val="F5F5F5"/>
                          </a:highlight>
                          <a:latin typeface="+mn-lt"/>
                          <a:hlinkClick r:id="rId2">
                            <a:extLst>
                              <a:ext uri="{A12FA001-AC4F-418D-AE19-62706E023703}">
                                <ahyp:hlinkClr xmlns:ahyp="http://schemas.microsoft.com/office/drawing/2018/hyperlinkcolor" val="tx"/>
                              </a:ext>
                            </a:extLst>
                          </a:hlinkClick>
                        </a:rPr>
                        <a:t>Per EO 592 </a:t>
                      </a:r>
                      <a:r>
                        <a:rPr lang="en-US" sz="1200" b="0" i="1" u="none" strike="noStrike" kern="1200" noProof="0" dirty="0">
                          <a:solidFill>
                            <a:srgbClr val="4496B6"/>
                          </a:solidFill>
                          <a:effectLst/>
                          <a:latin typeface="+mn-lt"/>
                          <a:hlinkClick r:id="rId2">
                            <a:extLst>
                              <a:ext uri="{A12FA001-AC4F-418D-AE19-62706E023703}">
                                <ahyp:hlinkClr xmlns:ahyp="http://schemas.microsoft.com/office/drawing/2018/hyperlinkcolor" val="tx"/>
                              </a:ext>
                            </a:extLst>
                          </a:hlinkClick>
                        </a:rPr>
                        <a:t>sec 10 – Advancing Workforce Diversity</a:t>
                      </a:r>
                      <a:r>
                        <a:rPr lang="en-US" sz="1200" b="0" i="1" u="none" strike="noStrike" kern="1200" noProof="0" dirty="0">
                          <a:solidFill>
                            <a:srgbClr val="4496B6"/>
                          </a:solidFill>
                          <a:effectLst/>
                          <a:latin typeface="+mn-lt"/>
                        </a:rPr>
                        <a:t>  </a:t>
                      </a:r>
                    </a:p>
                  </a:txBody>
                  <a:tcPr marL="0" marR="4585" marB="0"/>
                </a:tc>
                <a:tc>
                  <a:txBody>
                    <a:bodyPr/>
                    <a:lstStyle/>
                    <a:p>
                      <a:pPr marL="171450" lvl="0" indent="-171450" algn="l" rtl="0" fontAlgn="t">
                        <a:buFont typeface="Arial" panose="020B0604020202020204" pitchFamily="34" charset="0"/>
                        <a:buChar char="•"/>
                      </a:pPr>
                      <a:r>
                        <a:rPr lang="en-US" sz="1200" b="0" u="none" kern="1200" dirty="0">
                          <a:solidFill>
                            <a:schemeClr val="tx1"/>
                          </a:solidFill>
                          <a:effectLst/>
                          <a:latin typeface="+mn-lt"/>
                          <a:ea typeface="+mn-ea"/>
                          <a:cs typeface="+mn-cs"/>
                        </a:rPr>
                        <a:t>Disability In the Workplace</a:t>
                      </a:r>
                    </a:p>
                    <a:p>
                      <a:pPr marL="171450" lvl="0" indent="-171450" algn="l" rtl="0" fontAlgn="t">
                        <a:buFont typeface="Arial" panose="020B0604020202020204" pitchFamily="34" charset="0"/>
                        <a:buChar char="•"/>
                      </a:pPr>
                      <a:r>
                        <a:rPr kumimoji="0" lang="en-US" sz="1200" b="0" i="0" u="none" strike="noStrike" kern="1200" cap="none" spc="0" normalizeH="0" baseline="0" noProof="0" dirty="0">
                          <a:ln>
                            <a:noFill/>
                          </a:ln>
                          <a:solidFill>
                            <a:schemeClr val="tx1"/>
                          </a:solidFill>
                          <a:effectLst/>
                          <a:uLnTx/>
                          <a:uFillTx/>
                          <a:latin typeface="+mn-lt"/>
                          <a:ea typeface="+mn-ea"/>
                          <a:cs typeface="+mn-cs"/>
                        </a:rPr>
                        <a:t>2025-26 </a:t>
                      </a:r>
                      <a:r>
                        <a:rPr lang="en-US" sz="1200" b="0" i="0" u="none" strike="noStrike" kern="1200" cap="none" spc="0" normalizeH="0" baseline="0" noProof="0" dirty="0">
                          <a:ln>
                            <a:noFill/>
                          </a:ln>
                          <a:solidFill>
                            <a:schemeClr val="tx1"/>
                          </a:solidFill>
                          <a:effectLst/>
                          <a:uLnTx/>
                          <a:uFillTx/>
                          <a:latin typeface="+mn-lt"/>
                          <a:ea typeface="+mn-ea"/>
                          <a:cs typeface="+mn-cs"/>
                        </a:rPr>
                        <a:t>Employee Psychological</a:t>
                      </a:r>
                      <a:r>
                        <a:rPr kumimoji="0" lang="en-US" sz="1200" b="0" i="0" u="none" strike="noStrike" kern="1200" cap="none" spc="0" normalizeH="0" baseline="0" noProof="0" dirty="0">
                          <a:ln>
                            <a:noFill/>
                          </a:ln>
                          <a:solidFill>
                            <a:schemeClr val="tx1"/>
                          </a:solidFill>
                          <a:effectLst/>
                          <a:uLnTx/>
                          <a:uFillTx/>
                          <a:latin typeface="+mn-lt"/>
                          <a:ea typeface="+mn-ea"/>
                          <a:cs typeface="+mn-cs"/>
                        </a:rPr>
                        <a:t> Safety </a:t>
                      </a:r>
                    </a:p>
                    <a:p>
                      <a:pPr marL="233045" marR="0" lvl="0" indent="-115570" algn="l" rtl="0" eaLnBrk="1" fontAlgn="auto" latinLnBrk="0" hangingPunct="1">
                        <a:lnSpc>
                          <a:spcPct val="100000"/>
                        </a:lnSpc>
                        <a:spcBef>
                          <a:spcPts val="0"/>
                        </a:spcBef>
                        <a:spcAft>
                          <a:spcPts val="0"/>
                        </a:spcAft>
                        <a:buClrTx/>
                        <a:buSzTx/>
                        <a:buFont typeface="Arial" panose="020B0604020202020204" pitchFamily="34" charset="0"/>
                        <a:buChar char="•"/>
                      </a:pPr>
                      <a:endParaRPr kumimoji="0" lang="en-US" sz="1200" b="1" i="0" u="none" strike="noStrike" kern="1200" cap="none" spc="0" normalizeH="0" baseline="0" noProof="0">
                        <a:ln>
                          <a:noFill/>
                        </a:ln>
                        <a:solidFill>
                          <a:schemeClr val="tx1"/>
                        </a:solidFill>
                        <a:effectLst/>
                        <a:uLnTx/>
                        <a:uFillTx/>
                        <a:latin typeface="+mn-lt"/>
                        <a:ea typeface="+mn-ea"/>
                        <a:cs typeface="+mn-cs"/>
                      </a:endParaRPr>
                    </a:p>
                    <a:p>
                      <a:pPr marL="1828800" marR="0" lvl="4" indent="0" algn="l" defTabSz="914400" rtl="0" eaLnBrk="1" fontAlgn="auto" latinLnBrk="0" hangingPunct="1">
                        <a:lnSpc>
                          <a:spcPct val="100000"/>
                        </a:lnSpc>
                        <a:spcBef>
                          <a:spcPts val="0"/>
                        </a:spcBef>
                        <a:spcAft>
                          <a:spcPts val="0"/>
                        </a:spcAft>
                        <a:buClrTx/>
                        <a:buSzTx/>
                        <a:buFontTx/>
                        <a:buNone/>
                        <a:tabLst/>
                        <a:defRPr/>
                      </a:pPr>
                      <a:endParaRPr lang="en-US" sz="1200" b="1" u="none" kern="1200">
                        <a:solidFill>
                          <a:srgbClr val="C00000"/>
                        </a:solidFill>
                        <a:effectLst/>
                        <a:latin typeface="+mn-lt"/>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200" b="1" u="none" kern="1200">
                        <a:solidFill>
                          <a:srgbClr val="002060"/>
                        </a:solidFill>
                        <a:effectLst/>
                        <a:latin typeface="+mn-lt"/>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1" u="none" kern="1200" dirty="0">
                          <a:solidFill>
                            <a:srgbClr val="002060"/>
                          </a:solidFill>
                          <a:effectLst/>
                          <a:latin typeface="+mn-lt"/>
                          <a:ea typeface="+mn-ea"/>
                          <a:cs typeface="+mn-cs"/>
                        </a:rPr>
                        <a:t>                 </a:t>
                      </a:r>
                    </a:p>
                  </a:txBody>
                  <a:tcPr marL="0" marR="4585" marB="0"/>
                </a:tc>
                <a:tc>
                  <a:txBody>
                    <a:bodyPr/>
                    <a:lstStyle/>
                    <a:p>
                      <a:pPr marL="1884680" lvl="4" indent="0" algn="l">
                        <a:lnSpc>
                          <a:spcPct val="100000"/>
                        </a:lnSpc>
                        <a:spcBef>
                          <a:spcPts val="0"/>
                        </a:spcBef>
                        <a:buFont typeface="Arial" panose="020B0604020202020204" pitchFamily="34" charset="0"/>
                        <a:buNone/>
                      </a:pPr>
                      <a:r>
                        <a:rPr lang="en-US" sz="1200" b="0" kern="1200" dirty="0">
                          <a:solidFill>
                            <a:schemeClr val="tx1"/>
                          </a:solidFill>
                          <a:effectLst/>
                          <a:latin typeface="+mn-lt"/>
                          <a:ea typeface="+mn-ea"/>
                          <a:cs typeface="+mn-cs"/>
                        </a:rPr>
                        <a:t>  10</a:t>
                      </a:r>
                    </a:p>
                    <a:p>
                      <a:pPr marL="1884680" lvl="4" indent="0" algn="l">
                        <a:lnSpc>
                          <a:spcPct val="100000"/>
                        </a:lnSpc>
                        <a:spcBef>
                          <a:spcPts val="0"/>
                        </a:spcBef>
                        <a:buFont typeface="Arial" panose="020B0604020202020204" pitchFamily="34" charset="0"/>
                        <a:buNone/>
                      </a:pPr>
                      <a:r>
                        <a:rPr lang="en-US" sz="1200" b="0" kern="1200" dirty="0">
                          <a:solidFill>
                            <a:schemeClr val="tx1"/>
                          </a:solidFill>
                          <a:effectLst/>
                          <a:latin typeface="+mn-lt"/>
                          <a:ea typeface="+mn-ea"/>
                          <a:cs typeface="+mn-cs"/>
                        </a:rPr>
                        <a:t>  10</a:t>
                      </a:r>
                    </a:p>
                    <a:p>
                      <a:pPr marL="1884045" lvl="4" indent="0" algn="r">
                        <a:lnSpc>
                          <a:spcPct val="100000"/>
                        </a:lnSpc>
                        <a:spcBef>
                          <a:spcPts val="0"/>
                        </a:spcBef>
                        <a:buFont typeface="Arial" panose="020B0604020202020204" pitchFamily="34" charset="0"/>
                        <a:buNone/>
                      </a:pPr>
                      <a:endParaRPr lang="en-US" sz="1200" b="1" kern="1200">
                        <a:solidFill>
                          <a:schemeClr val="tx1"/>
                        </a:solidFill>
                        <a:effectLst/>
                        <a:latin typeface="+mn-lt"/>
                        <a:ea typeface="+mn-ea"/>
                        <a:cs typeface="+mn-cs"/>
                      </a:endParaRPr>
                    </a:p>
                    <a:p>
                      <a:pPr marL="1884045" lvl="4" indent="0" algn="r">
                        <a:lnSpc>
                          <a:spcPct val="100000"/>
                        </a:lnSpc>
                        <a:spcBef>
                          <a:spcPts val="0"/>
                        </a:spcBef>
                        <a:buFont typeface="Arial" panose="020B0604020202020204" pitchFamily="34" charset="0"/>
                        <a:buNone/>
                      </a:pPr>
                      <a:endParaRPr lang="en-US" sz="1200" b="1" kern="1200">
                        <a:solidFill>
                          <a:srgbClr val="002060"/>
                        </a:solidFill>
                        <a:effectLst/>
                        <a:latin typeface="+mn-lt"/>
                        <a:ea typeface="+mn-ea"/>
                        <a:cs typeface="+mn-cs"/>
                      </a:endParaRPr>
                    </a:p>
                    <a:p>
                      <a:pPr marL="1884045" lvl="4" indent="0" algn="r">
                        <a:lnSpc>
                          <a:spcPct val="100000"/>
                        </a:lnSpc>
                        <a:spcBef>
                          <a:spcPts val="0"/>
                        </a:spcBef>
                        <a:buFont typeface="Arial" panose="020B0604020202020204" pitchFamily="34" charset="0"/>
                        <a:buNone/>
                      </a:pPr>
                      <a:endParaRPr lang="en-US" sz="1200" b="1" kern="1200">
                        <a:solidFill>
                          <a:srgbClr val="002060"/>
                        </a:solidFill>
                        <a:effectLst/>
                        <a:latin typeface="+mn-lt"/>
                        <a:ea typeface="+mn-ea"/>
                        <a:cs typeface="+mn-cs"/>
                      </a:endParaRPr>
                    </a:p>
                    <a:p>
                      <a:pPr marL="1882775" lvl="4" indent="-568325" algn="r">
                        <a:lnSpc>
                          <a:spcPct val="100000"/>
                        </a:lnSpc>
                        <a:spcBef>
                          <a:spcPts val="0"/>
                        </a:spcBef>
                        <a:buFont typeface="Arial" panose="020B0604020202020204" pitchFamily="34" charset="0"/>
                        <a:buNone/>
                      </a:pPr>
                      <a:r>
                        <a:rPr lang="en-US" sz="1200" b="1" dirty="0">
                          <a:solidFill>
                            <a:srgbClr val="002060"/>
                          </a:solidFill>
                          <a:latin typeface="+mn-lt"/>
                          <a:cs typeface="Calibri"/>
                        </a:rPr>
                        <a:t>Total:2</a:t>
                      </a:r>
                      <a:r>
                        <a:rPr lang="en-US" sz="1200" b="1" kern="1200" dirty="0">
                          <a:solidFill>
                            <a:srgbClr val="002060"/>
                          </a:solidFill>
                          <a:effectLst/>
                          <a:latin typeface="+mn-lt"/>
                          <a:ea typeface="+mn-ea"/>
                          <a:cs typeface="+mn-cs"/>
                        </a:rPr>
                        <a:t>0</a:t>
                      </a:r>
                    </a:p>
                  </a:txBody>
                  <a:tcPr marL="0" marR="4585" marB="0"/>
                </a:tc>
                <a:tc>
                  <a:txBody>
                    <a:bodyPr/>
                    <a:lstStyle/>
                    <a:p>
                      <a:pPr marL="57150" indent="0" algn="l" defTabSz="914400" rtl="0" eaLnBrk="1" fontAlgn="t" latinLnBrk="0" hangingPunct="1">
                        <a:tabLst>
                          <a:tab pos="2743200" algn="l"/>
                        </a:tabLst>
                      </a:pPr>
                      <a:r>
                        <a:rPr lang="en-US" sz="1200" b="1" i="1" kern="1200" dirty="0">
                          <a:solidFill>
                            <a:schemeClr val="tx1"/>
                          </a:solidFill>
                          <a:effectLst/>
                          <a:latin typeface="+mn-lt"/>
                          <a:ea typeface="+mn-ea"/>
                          <a:cs typeface="+mn-cs"/>
                        </a:rPr>
                        <a:t>Commonwealth Employee Required Training</a:t>
                      </a:r>
                      <a:endParaRPr lang="en-US" sz="1200" b="0" i="1" kern="1200" dirty="0">
                        <a:solidFill>
                          <a:schemeClr val="tx1"/>
                        </a:solidFill>
                        <a:effectLst/>
                        <a:latin typeface="+mn-lt"/>
                        <a:ea typeface="+mn-ea"/>
                        <a:cs typeface="+mn-cs"/>
                      </a:endParaRPr>
                    </a:p>
                    <a:p>
                      <a:pPr lvl="0" algn="l">
                        <a:lnSpc>
                          <a:spcPct val="100000"/>
                        </a:lnSpc>
                        <a:spcBef>
                          <a:spcPts val="0"/>
                        </a:spcBef>
                        <a:spcAft>
                          <a:spcPts val="0"/>
                        </a:spcAft>
                        <a:buNone/>
                      </a:pPr>
                      <a:r>
                        <a:rPr lang="en-US" sz="1200" b="0" i="1" u="none" strike="noStrike" kern="1200" noProof="0" dirty="0">
                          <a:solidFill>
                            <a:schemeClr val="tx1"/>
                          </a:solidFill>
                          <a:effectLst/>
                          <a:latin typeface="+mn-lt"/>
                        </a:rPr>
                        <a:t>The trainings featured here will increase your understanding and awareness of persons with disabilities both visible and invisible, and how to break down barriers, challenge assumptions and create spaces that are accessible and welcoming to everyone. </a:t>
                      </a:r>
                    </a:p>
                  </a:txBody>
                  <a:tcPr marL="0" marR="45720" marB="9144"/>
                </a:tc>
                <a:extLst>
                  <a:ext uri="{0D108BD9-81ED-4DB2-BD59-A6C34878D82A}">
                    <a16:rowId xmlns:a16="http://schemas.microsoft.com/office/drawing/2014/main" val="2512591767"/>
                  </a:ext>
                </a:extLst>
              </a:tr>
              <a:tr h="336045">
                <a:tc>
                  <a:txBody>
                    <a:bodyPr/>
                    <a:lstStyle/>
                    <a:p>
                      <a:endParaRPr lang="en-US" sz="1200">
                        <a:latin typeface="+mn-lt"/>
                      </a:endParaRPr>
                    </a:p>
                  </a:txBody>
                  <a:tcPr>
                    <a:solidFill>
                      <a:schemeClr val="tx2"/>
                    </a:solidFill>
                  </a:tcPr>
                </a:tc>
                <a:tc>
                  <a:txBody>
                    <a:bodyPr/>
                    <a:lstStyle/>
                    <a:p>
                      <a:endParaRPr lang="en-US" sz="1200">
                        <a:latin typeface="+mn-lt"/>
                      </a:endParaRPr>
                    </a:p>
                  </a:txBody>
                  <a:tcPr>
                    <a:solidFill>
                      <a:schemeClr val="tx2"/>
                    </a:solidFill>
                  </a:tcPr>
                </a:tc>
                <a:tc>
                  <a:txBody>
                    <a:bodyPr/>
                    <a:lstStyle/>
                    <a:p>
                      <a:endParaRPr lang="en-US" sz="1200">
                        <a:latin typeface="+mn-lt"/>
                      </a:endParaRPr>
                    </a:p>
                  </a:txBody>
                  <a:tcPr>
                    <a:solidFill>
                      <a:schemeClr val="tx2"/>
                    </a:solidFill>
                  </a:tcPr>
                </a:tc>
                <a:tc>
                  <a:txBody>
                    <a:bodyPr/>
                    <a:lstStyle/>
                    <a:p>
                      <a:endParaRPr lang="en-US" sz="1200">
                        <a:latin typeface="+mn-lt"/>
                      </a:endParaRPr>
                    </a:p>
                  </a:txBody>
                  <a:tcPr>
                    <a:solidFill>
                      <a:schemeClr val="tx2"/>
                    </a:solidFill>
                  </a:tcPr>
                </a:tc>
                <a:extLst>
                  <a:ext uri="{0D108BD9-81ED-4DB2-BD59-A6C34878D82A}">
                    <a16:rowId xmlns:a16="http://schemas.microsoft.com/office/drawing/2014/main" val="2268193410"/>
                  </a:ext>
                </a:extLst>
              </a:tr>
              <a:tr h="1599785">
                <a:tc>
                  <a:txBody>
                    <a:bodyPr/>
                    <a:lstStyle/>
                    <a:p>
                      <a:pPr algn="l" rtl="0" fontAlgn="t"/>
                      <a:r>
                        <a:rPr lang="en-US" sz="1200" b="1" i="0" u="none" strike="noStrike" kern="1200" dirty="0">
                          <a:solidFill>
                            <a:schemeClr val="tx1"/>
                          </a:solidFill>
                          <a:effectLst/>
                          <a:latin typeface="+mn-lt"/>
                          <a:ea typeface="+mn-ea"/>
                          <a:cs typeface="+mn-cs"/>
                        </a:rPr>
                        <a:t>2025-26 New Hire Employees Digital Accessibility Awareness </a:t>
                      </a:r>
                      <a:endParaRPr lang="en-US" sz="1200" dirty="0">
                        <a:solidFill>
                          <a:schemeClr val="tx1"/>
                        </a:solidFill>
                        <a:latin typeface="+mn-lt"/>
                      </a:endParaRPr>
                    </a:p>
                    <a:p>
                      <a:pPr lvl="0" algn="l">
                        <a:buNone/>
                      </a:pPr>
                      <a:endParaRPr lang="en-US" sz="1200" b="1" i="0" u="none" strike="noStrike" kern="1200">
                        <a:solidFill>
                          <a:srgbClr val="167CA4"/>
                        </a:solidFill>
                        <a:effectLst/>
                        <a:latin typeface="+mn-lt"/>
                        <a:ea typeface="+mn-ea"/>
                        <a:cs typeface="+mn-cs"/>
                      </a:endParaRPr>
                    </a:p>
                    <a:p>
                      <a:pPr lvl="0" algn="l">
                        <a:buNone/>
                      </a:pPr>
                      <a:r>
                        <a:rPr lang="en-US" sz="1200" b="0" i="1" dirty="0">
                          <a:solidFill>
                            <a:srgbClr val="4496B6"/>
                          </a:solidFill>
                          <a:latin typeface="+mn-lt"/>
                          <a:hlinkClick r:id="rId3">
                            <a:extLst>
                              <a:ext uri="{A12FA001-AC4F-418D-AE19-62706E023703}">
                                <ahyp:hlinkClr xmlns:ahyp="http://schemas.microsoft.com/office/drawing/2018/hyperlinkcolor" val="tx"/>
                              </a:ext>
                            </a:extLst>
                          </a:hlinkClick>
                        </a:rPr>
                        <a:t>Per EO 614: Establishing the Digital Accessibility and Equity Governance Board </a:t>
                      </a:r>
                      <a:r>
                        <a:rPr lang="en-US" sz="1200" b="0" i="1" u="none" strike="noStrike" kern="1200" noProof="0" dirty="0">
                          <a:solidFill>
                            <a:srgbClr val="4496B6"/>
                          </a:solidFill>
                          <a:effectLst/>
                          <a:latin typeface="+mn-lt"/>
                          <a:hlinkClick r:id="rId3">
                            <a:extLst>
                              <a:ext uri="{A12FA001-AC4F-418D-AE19-62706E023703}">
                                <ahyp:hlinkClr xmlns:ahyp="http://schemas.microsoft.com/office/drawing/2018/hyperlinkcolor" val="tx"/>
                              </a:ext>
                            </a:extLst>
                          </a:hlinkClick>
                        </a:rPr>
                        <a:t>e Use Policy 6.1</a:t>
                      </a:r>
                    </a:p>
                    <a:p>
                      <a:pPr lvl="0" algn="l">
                        <a:buNone/>
                      </a:pPr>
                      <a:endParaRPr lang="en-US" sz="1200" b="0" i="1" u="none" strike="noStrike" kern="1200" noProof="0">
                        <a:solidFill>
                          <a:srgbClr val="467886"/>
                        </a:solidFill>
                        <a:effectLst/>
                        <a:latin typeface="+mn-lt"/>
                        <a:hlinkClick r:id="rId3">
                          <a:extLst>
                            <a:ext uri="{A12FA001-AC4F-418D-AE19-62706E023703}">
                              <ahyp:hlinkClr xmlns:ahyp="http://schemas.microsoft.com/office/drawing/2018/hyperlinkcolor" val="tx"/>
                            </a:ext>
                          </a:extLst>
                        </a:hlinkClick>
                      </a:endParaRPr>
                    </a:p>
                    <a:p>
                      <a:pPr lvl="0" algn="l">
                        <a:buNone/>
                      </a:pPr>
                      <a:endParaRPr lang="en-US" sz="1200" b="0" i="0" u="sng">
                        <a:solidFill>
                          <a:srgbClr val="C00000"/>
                        </a:solidFill>
                        <a:latin typeface="+mn-lt"/>
                        <a:hlinkClick r:id="rId3">
                          <a:extLst>
                            <a:ext uri="{A12FA001-AC4F-418D-AE19-62706E023703}">
                              <ahyp:hlinkClr xmlns:ahyp="http://schemas.microsoft.com/office/drawing/2018/hyperlinkcolor" val="tx"/>
                            </a:ext>
                          </a:extLst>
                        </a:hlinkClick>
                      </a:endParaRPr>
                    </a:p>
                  </a:txBody>
                  <a:tcPr marL="0" marR="4585" marB="0"/>
                </a:tc>
                <a:tc>
                  <a:txBody>
                    <a:bodyPr/>
                    <a:lstStyle/>
                    <a:p>
                      <a:pPr marL="112395"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u="none" kern="1200">
                        <a:solidFill>
                          <a:srgbClr val="167CA4"/>
                        </a:solidFill>
                        <a:effectLst/>
                        <a:latin typeface="+mn-lt"/>
                        <a:ea typeface="+mn-ea"/>
                        <a:cs typeface="+mn-cs"/>
                      </a:endParaRPr>
                    </a:p>
                    <a:p>
                      <a:pPr marL="283845" marR="0" lvl="0" indent="-171450" algn="l">
                        <a:lnSpc>
                          <a:spcPct val="100000"/>
                        </a:lnSpc>
                        <a:spcBef>
                          <a:spcPts val="0"/>
                        </a:spcBef>
                        <a:spcAft>
                          <a:spcPts val="0"/>
                        </a:spcAft>
                        <a:buClrTx/>
                        <a:buSzTx/>
                        <a:buFont typeface="Arial" panose="020B0604020202020204" pitchFamily="34" charset="0"/>
                        <a:buChar char="•"/>
                      </a:pPr>
                      <a:r>
                        <a:rPr lang="en-US" sz="1200" b="0" u="none" kern="1200" dirty="0">
                          <a:solidFill>
                            <a:schemeClr val="tx1"/>
                          </a:solidFill>
                          <a:effectLst/>
                          <a:latin typeface="+mn-lt"/>
                          <a:ea typeface="+mn-ea"/>
                          <a:cs typeface="+mn-cs"/>
                        </a:rPr>
                        <a:t>Intro to Digital Accessibility</a:t>
                      </a:r>
                      <a:br>
                        <a:rPr lang="en-US" sz="1200" b="0" u="none" kern="1200" dirty="0">
                          <a:solidFill>
                            <a:srgbClr val="215F9A"/>
                          </a:solidFill>
                          <a:effectLst/>
                          <a:latin typeface="+mn-lt"/>
                          <a:ea typeface="+mn-ea"/>
                          <a:cs typeface="+mn-cs"/>
                        </a:rPr>
                      </a:br>
                      <a:endParaRPr lang="en-US" sz="1200" b="0" u="none" kern="1200" dirty="0">
                        <a:solidFill>
                          <a:srgbClr val="215F9A"/>
                        </a:solidFill>
                        <a:effectLst/>
                        <a:latin typeface="+mn-lt"/>
                        <a:ea typeface="+mn-ea"/>
                        <a:cs typeface="+mn-cs"/>
                      </a:endParaRPr>
                    </a:p>
                    <a:p>
                      <a:pPr marL="1941195" marR="0" lvl="4" indent="0" algn="thaiDi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u="none" kern="1200">
                        <a:solidFill>
                          <a:schemeClr val="tx2">
                            <a:lumMod val="75000"/>
                            <a:lumOff val="25000"/>
                          </a:schemeClr>
                        </a:solidFill>
                        <a:effectLst/>
                        <a:latin typeface="+mn-lt"/>
                        <a:ea typeface="+mn-ea"/>
                        <a:cs typeface="+mn-cs"/>
                      </a:endParaRPr>
                    </a:p>
                    <a:p>
                      <a:pPr marL="568325" marR="0" lvl="1" indent="-454025"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u="none" kern="1200" dirty="0">
                          <a:solidFill>
                            <a:schemeClr val="tx2">
                              <a:lumMod val="75000"/>
                              <a:lumOff val="25000"/>
                            </a:schemeClr>
                          </a:solidFill>
                          <a:effectLst/>
                          <a:latin typeface="+mn-lt"/>
                          <a:ea typeface="+mn-ea"/>
                          <a:cs typeface="+mn-cs"/>
                        </a:rPr>
                        <a:t>             </a:t>
                      </a:r>
                    </a:p>
                  </a:txBody>
                  <a:tcPr marL="0" marR="4585" marB="0"/>
                </a:tc>
                <a:tc>
                  <a:txBody>
                    <a:bodyPr/>
                    <a:lstStyle/>
                    <a:p>
                      <a:pPr marL="55562" indent="0" algn="l">
                        <a:lnSpc>
                          <a:spcPct val="100000"/>
                        </a:lnSpc>
                        <a:spcBef>
                          <a:spcPts val="0"/>
                        </a:spcBef>
                        <a:buFont typeface="Arial" panose="020B0604020202020204" pitchFamily="34" charset="0"/>
                        <a:buNone/>
                      </a:pPr>
                      <a:endParaRPr lang="en-US" sz="1200" b="0" kern="1200">
                        <a:solidFill>
                          <a:schemeClr val="tx1"/>
                        </a:solidFill>
                        <a:effectLst/>
                        <a:latin typeface="+mn-lt"/>
                        <a:ea typeface="+mn-ea"/>
                        <a:cs typeface="+mn-cs"/>
                      </a:endParaRPr>
                    </a:p>
                    <a:p>
                      <a:pPr marL="1884680" lvl="4" indent="0" algn="l">
                        <a:lnSpc>
                          <a:spcPct val="100000"/>
                        </a:lnSpc>
                        <a:spcBef>
                          <a:spcPts val="0"/>
                        </a:spcBef>
                        <a:buFont typeface="Arial" panose="020B0604020202020204" pitchFamily="34" charset="0"/>
                        <a:buNone/>
                      </a:pPr>
                      <a:r>
                        <a:rPr lang="en-US" sz="1200" b="0" kern="1200" dirty="0">
                          <a:solidFill>
                            <a:schemeClr val="tx1"/>
                          </a:solidFill>
                          <a:effectLst/>
                          <a:latin typeface="+mn-lt"/>
                          <a:ea typeface="+mn-ea"/>
                          <a:cs typeface="+mn-cs"/>
                        </a:rPr>
                        <a:t>  30</a:t>
                      </a:r>
                    </a:p>
                    <a:p>
                      <a:pPr marL="55245" indent="0" algn="r">
                        <a:buFont typeface="Arial" panose="020B0604020202020204" pitchFamily="34" charset="0"/>
                        <a:buNone/>
                      </a:pPr>
                      <a:endParaRPr lang="en-US" sz="1200" b="1">
                        <a:solidFill>
                          <a:srgbClr val="002060"/>
                        </a:solidFill>
                        <a:latin typeface="+mn-lt"/>
                        <a:cs typeface="Calibri"/>
                      </a:endParaRPr>
                    </a:p>
                    <a:p>
                      <a:pPr marL="55245" indent="0" algn="r">
                        <a:buFont typeface="Arial" panose="020B0604020202020204" pitchFamily="34" charset="0"/>
                        <a:buNone/>
                      </a:pPr>
                      <a:endParaRPr lang="en-US" sz="1200" b="1">
                        <a:solidFill>
                          <a:srgbClr val="002060"/>
                        </a:solidFill>
                        <a:latin typeface="+mn-lt"/>
                        <a:cs typeface="Calibri"/>
                      </a:endParaRPr>
                    </a:p>
                    <a:p>
                      <a:pPr marL="55245" indent="0" algn="r">
                        <a:buFont typeface="Arial" panose="020B0604020202020204" pitchFamily="34" charset="0"/>
                        <a:buNone/>
                      </a:pPr>
                      <a:endParaRPr lang="en-US" sz="1200" b="1">
                        <a:solidFill>
                          <a:srgbClr val="002060"/>
                        </a:solidFill>
                        <a:latin typeface="+mn-lt"/>
                        <a:cs typeface="Calibri"/>
                      </a:endParaRPr>
                    </a:p>
                    <a:p>
                      <a:pPr marL="55245" indent="0" algn="r">
                        <a:buFont typeface="Arial" panose="020B0604020202020204" pitchFamily="34" charset="0"/>
                        <a:buNone/>
                      </a:pPr>
                      <a:r>
                        <a:rPr lang="en-US" sz="1200" b="1" dirty="0">
                          <a:solidFill>
                            <a:srgbClr val="002060"/>
                          </a:solidFill>
                          <a:latin typeface="+mn-lt"/>
                          <a:cs typeface="Calibri"/>
                        </a:rPr>
                        <a:t>Total:30</a:t>
                      </a:r>
                    </a:p>
                  </a:txBody>
                  <a:tcPr marL="0" marR="4585" marB="0"/>
                </a:tc>
                <a:tc>
                  <a:txBody>
                    <a:bodyPr/>
                    <a:lstStyle/>
                    <a:p>
                      <a:pPr marL="57150" marR="0" lvl="0" indent="0" algn="l" defTabSz="685749"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Commonwealth Employee Required Training</a:t>
                      </a:r>
                    </a:p>
                    <a:p>
                      <a:pPr lvl="0" algn="l">
                        <a:lnSpc>
                          <a:spcPct val="100000"/>
                        </a:lnSpc>
                        <a:spcBef>
                          <a:spcPts val="0"/>
                        </a:spcBef>
                        <a:spcAft>
                          <a:spcPts val="0"/>
                        </a:spcAft>
                        <a:buNone/>
                      </a:pPr>
                      <a:r>
                        <a:rPr lang="en-US" sz="1200" b="0" i="1" u="none" strike="noStrike" kern="1200" noProof="0" dirty="0">
                          <a:solidFill>
                            <a:schemeClr val="tx1"/>
                          </a:solidFill>
                          <a:effectLst/>
                          <a:latin typeface="+mn-lt"/>
                        </a:rPr>
                        <a:t>This course provides a high level overview of federal and state digital accessibility requirements, assistive technology, and introduces concepts and considerations for creating accessible digital content.</a:t>
                      </a:r>
                      <a:endParaRPr lang="en-US" sz="1200" i="1" dirty="0">
                        <a:latin typeface="+mn-lt"/>
                      </a:endParaRPr>
                    </a:p>
                  </a:txBody>
                  <a:tcPr marL="0" marR="45720" marB="9144"/>
                </a:tc>
                <a:extLst>
                  <a:ext uri="{0D108BD9-81ED-4DB2-BD59-A6C34878D82A}">
                    <a16:rowId xmlns:a16="http://schemas.microsoft.com/office/drawing/2014/main" val="475159394"/>
                  </a:ext>
                </a:extLst>
              </a:tr>
            </a:tbl>
          </a:graphicData>
        </a:graphic>
      </p:graphicFrame>
    </p:spTree>
    <p:extLst>
      <p:ext uri="{BB962C8B-B14F-4D97-AF65-F5344CB8AC3E}">
        <p14:creationId xmlns:p14="http://schemas.microsoft.com/office/powerpoint/2010/main" val="2553945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14931-1D24-F369-89FB-158AD2A0CB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73711A-83EA-F7FC-5192-70A7D538A534}"/>
              </a:ext>
            </a:extLst>
          </p:cNvPr>
          <p:cNvSpPr>
            <a:spLocks noGrp="1"/>
          </p:cNvSpPr>
          <p:nvPr>
            <p:ph type="title"/>
          </p:nvPr>
        </p:nvSpPr>
        <p:spPr>
          <a:xfrm>
            <a:off x="419099" y="448310"/>
            <a:ext cx="11353801" cy="810260"/>
          </a:xfrm>
        </p:spPr>
        <p:txBody>
          <a:bodyPr>
            <a:normAutofit/>
          </a:bodyPr>
          <a:lstStyle/>
          <a:p>
            <a:r>
              <a:rPr lang="en-US" sz="3200" b="1"/>
              <a:t>2025-26 New Hire Employees Required Trainings, continued 1</a:t>
            </a:r>
          </a:p>
        </p:txBody>
      </p:sp>
      <p:graphicFrame>
        <p:nvGraphicFramePr>
          <p:cNvPr id="8" name="Content Placeholder 7" descr="New Hire Employees Required Training. &#10;Curriculum title, course names with links, total time, and curriculum description. ">
            <a:extLst>
              <a:ext uri="{FF2B5EF4-FFF2-40B4-BE49-F238E27FC236}">
                <a16:creationId xmlns:a16="http://schemas.microsoft.com/office/drawing/2014/main" id="{244F5869-DBAB-297E-AA05-E1B5A4E85328}"/>
              </a:ext>
            </a:extLst>
          </p:cNvPr>
          <p:cNvGraphicFramePr>
            <a:graphicFrameLocks noGrp="1"/>
          </p:cNvGraphicFramePr>
          <p:nvPr>
            <p:ph idx="1"/>
            <p:extLst>
              <p:ext uri="{D42A27DB-BD31-4B8C-83A1-F6EECF244321}">
                <p14:modId xmlns:p14="http://schemas.microsoft.com/office/powerpoint/2010/main" val="3630155967"/>
              </p:ext>
            </p:extLst>
          </p:nvPr>
        </p:nvGraphicFramePr>
        <p:xfrm>
          <a:off x="419099" y="1258570"/>
          <a:ext cx="11353801" cy="5535387"/>
        </p:xfrm>
        <a:graphic>
          <a:graphicData uri="http://schemas.openxmlformats.org/drawingml/2006/table">
            <a:tbl>
              <a:tblPr firstRow="1" bandRow="1">
                <a:tableStyleId>{5940675A-B579-460E-94D1-54222C63F5DA}</a:tableStyleId>
              </a:tblPr>
              <a:tblGrid>
                <a:gridCol w="5000293">
                  <a:extLst>
                    <a:ext uri="{9D8B030D-6E8A-4147-A177-3AD203B41FA5}">
                      <a16:colId xmlns:a16="http://schemas.microsoft.com/office/drawing/2014/main" val="407107885"/>
                    </a:ext>
                  </a:extLst>
                </a:gridCol>
                <a:gridCol w="2117836">
                  <a:extLst>
                    <a:ext uri="{9D8B030D-6E8A-4147-A177-3AD203B41FA5}">
                      <a16:colId xmlns:a16="http://schemas.microsoft.com/office/drawing/2014/main" val="3273907434"/>
                    </a:ext>
                  </a:extLst>
                </a:gridCol>
                <a:gridCol w="2117836">
                  <a:extLst>
                    <a:ext uri="{9D8B030D-6E8A-4147-A177-3AD203B41FA5}">
                      <a16:colId xmlns:a16="http://schemas.microsoft.com/office/drawing/2014/main" val="155521736"/>
                    </a:ext>
                  </a:extLst>
                </a:gridCol>
                <a:gridCol w="2117836">
                  <a:extLst>
                    <a:ext uri="{9D8B030D-6E8A-4147-A177-3AD203B41FA5}">
                      <a16:colId xmlns:a16="http://schemas.microsoft.com/office/drawing/2014/main" val="2066831878"/>
                    </a:ext>
                  </a:extLst>
                </a:gridCol>
              </a:tblGrid>
              <a:tr h="621168">
                <a:tc>
                  <a:txBody>
                    <a:bodyPr/>
                    <a:lstStyle/>
                    <a:p>
                      <a:pPr algn="ctr"/>
                      <a:r>
                        <a:rPr lang="en-US" sz="1800" b="1" dirty="0">
                          <a:solidFill>
                            <a:schemeClr val="bg1"/>
                          </a:solidFill>
                          <a:latin typeface="+mn-lt"/>
                        </a:rPr>
                        <a:t>Curriculum Title and Executive Order</a:t>
                      </a:r>
                    </a:p>
                    <a:p>
                      <a:pPr algn="ctr"/>
                      <a:r>
                        <a:rPr lang="en-US" sz="1800" b="1" dirty="0">
                          <a:solidFill>
                            <a:schemeClr val="bg1"/>
                          </a:solidFill>
                          <a:latin typeface="+mn-lt"/>
                        </a:rPr>
                        <a:t>For Reference</a:t>
                      </a:r>
                    </a:p>
                  </a:txBody>
                  <a:tcPr>
                    <a:solidFill>
                      <a:schemeClr val="tx2"/>
                    </a:solidFill>
                  </a:tcPr>
                </a:tc>
                <a:tc>
                  <a:txBody>
                    <a:bodyPr/>
                    <a:lstStyle/>
                    <a:p>
                      <a:pPr algn="ctr"/>
                      <a:r>
                        <a:rPr lang="en-US" sz="1800" b="1" dirty="0">
                          <a:solidFill>
                            <a:schemeClr val="bg1"/>
                          </a:solidFill>
                          <a:latin typeface="+mn-lt"/>
                        </a:rPr>
                        <a:t>Course Name</a:t>
                      </a:r>
                    </a:p>
                  </a:txBody>
                  <a:tcPr>
                    <a:solidFill>
                      <a:schemeClr val="tx2"/>
                    </a:solidFill>
                  </a:tcPr>
                </a:tc>
                <a:tc>
                  <a:txBody>
                    <a:bodyPr/>
                    <a:lstStyle/>
                    <a:p>
                      <a:pPr algn="ctr"/>
                      <a:r>
                        <a:rPr lang="en-US" sz="1800" b="1" dirty="0">
                          <a:solidFill>
                            <a:schemeClr val="bg1"/>
                          </a:solidFill>
                          <a:latin typeface="+mn-lt"/>
                        </a:rPr>
                        <a:t>Total Time</a:t>
                      </a:r>
                    </a:p>
                  </a:txBody>
                  <a:tcPr>
                    <a:solidFill>
                      <a:schemeClr val="tx2"/>
                    </a:solidFill>
                  </a:tcPr>
                </a:tc>
                <a:tc>
                  <a:txBody>
                    <a:bodyPr/>
                    <a:lstStyle/>
                    <a:p>
                      <a:pPr algn="ctr"/>
                      <a:r>
                        <a:rPr lang="en-US" sz="1800" b="1" dirty="0">
                          <a:solidFill>
                            <a:schemeClr val="bg1"/>
                          </a:solidFill>
                          <a:latin typeface="+mn-lt"/>
                        </a:rPr>
                        <a:t>Curriculum Description</a:t>
                      </a:r>
                    </a:p>
                  </a:txBody>
                  <a:tcPr>
                    <a:solidFill>
                      <a:schemeClr val="tx2"/>
                    </a:solidFill>
                  </a:tcPr>
                </a:tc>
                <a:extLst>
                  <a:ext uri="{0D108BD9-81ED-4DB2-BD59-A6C34878D82A}">
                    <a16:rowId xmlns:a16="http://schemas.microsoft.com/office/drawing/2014/main" val="4121506762"/>
                  </a:ext>
                </a:extLst>
              </a:tr>
              <a:tr h="1863503">
                <a:tc>
                  <a:txBody>
                    <a:bodyPr/>
                    <a:lstStyle/>
                    <a:p>
                      <a:pPr algn="l" rtl="0" fontAlgn="t"/>
                      <a:r>
                        <a:rPr lang="en-US" sz="1200" b="1" i="0" u="none" strike="noStrike" kern="1200" dirty="0">
                          <a:solidFill>
                            <a:schemeClr val="tx1"/>
                          </a:solidFill>
                          <a:effectLst/>
                          <a:latin typeface="+mn-lt"/>
                          <a:ea typeface="+mn-ea"/>
                          <a:cs typeface="+mn-cs"/>
                        </a:rPr>
                        <a:t>2025-26 New Hire Employees Workplace Harassment Awareness </a:t>
                      </a:r>
                    </a:p>
                    <a:p>
                      <a:pPr algn="l" rtl="0" fontAlgn="t"/>
                      <a:endParaRPr lang="en-US" sz="1200" b="1" i="0" u="none" strike="noStrike" kern="1200">
                        <a:solidFill>
                          <a:schemeClr val="tx1"/>
                        </a:solidFill>
                        <a:effectLst/>
                        <a:latin typeface="+mn-lt"/>
                        <a:ea typeface="+mn-ea"/>
                        <a:cs typeface="+mn-cs"/>
                      </a:endParaRPr>
                    </a:p>
                    <a:p>
                      <a:pPr lvl="0" algn="l">
                        <a:buNone/>
                      </a:pPr>
                      <a:endParaRPr lang="en-US" sz="1200" b="1" i="0" u="none" strike="noStrike" kern="1200">
                        <a:solidFill>
                          <a:srgbClr val="00B050"/>
                        </a:solidFill>
                        <a:effectLst/>
                        <a:latin typeface="+mn-lt"/>
                        <a:ea typeface="+mn-ea"/>
                        <a:cs typeface="+mn-cs"/>
                      </a:endParaRPr>
                    </a:p>
                    <a:p>
                      <a:pPr lvl="0" algn="l">
                        <a:buNone/>
                      </a:pPr>
                      <a:endParaRPr lang="en-US" sz="1200" b="1" i="0" u="none" strike="noStrike" kern="1200">
                        <a:solidFill>
                          <a:srgbClr val="00B050"/>
                        </a:solidFill>
                        <a:effectLst/>
                        <a:latin typeface="+mn-lt"/>
                        <a:ea typeface="+mn-ea"/>
                        <a:cs typeface="+mn-cs"/>
                      </a:endParaRPr>
                    </a:p>
                    <a:p>
                      <a:pPr lvl="0" algn="l">
                        <a:buNone/>
                      </a:pPr>
                      <a:r>
                        <a:rPr lang="en-US" sz="1200" b="0" i="1" u="none" strike="noStrike" kern="1200" noProof="0" dirty="0">
                          <a:solidFill>
                            <a:srgbClr val="4496B6"/>
                          </a:solidFill>
                          <a:effectLst/>
                          <a:latin typeface="+mn-lt"/>
                          <a:hlinkClick r:id="rId2">
                            <a:extLst>
                              <a:ext uri="{A12FA001-AC4F-418D-AE19-62706E023703}">
                                <ahyp:hlinkClr xmlns:ahyp="http://schemas.microsoft.com/office/drawing/2018/hyperlinkcolor" val="tx"/>
                              </a:ext>
                            </a:extLst>
                          </a:hlinkClick>
                        </a:rPr>
                        <a:t>MGL.1 Title XXI.151b.3a</a:t>
                      </a:r>
                      <a:endParaRPr lang="en-US" sz="1200" b="0" i="1">
                        <a:solidFill>
                          <a:srgbClr val="4496B6"/>
                        </a:solidFill>
                        <a:latin typeface="+mn-lt"/>
                      </a:endParaRPr>
                    </a:p>
                    <a:p>
                      <a:pPr lvl="0" algn="l">
                        <a:buNone/>
                      </a:pPr>
                      <a:endParaRPr lang="en-US" sz="1200" b="0" i="1" u="none" strike="noStrike" kern="1200" dirty="0">
                        <a:solidFill>
                          <a:srgbClr val="4496B6"/>
                        </a:solidFill>
                        <a:effectLst/>
                        <a:latin typeface="+mn-lt"/>
                        <a:ea typeface="+mn-ea"/>
                        <a:cs typeface="+mn-cs"/>
                      </a:endParaRPr>
                    </a:p>
                    <a:p>
                      <a:pPr lvl="0" algn="l">
                        <a:buNone/>
                      </a:pPr>
                      <a:r>
                        <a:rPr lang="en-US" sz="1200" b="0" i="1" u="none" strike="noStrike" kern="1200" dirty="0">
                          <a:solidFill>
                            <a:srgbClr val="4496B6"/>
                          </a:solidFill>
                          <a:effectLst/>
                          <a:latin typeface="+mn-lt"/>
                          <a:ea typeface="+mn-ea"/>
                          <a:cs typeface="+mn-cs"/>
                          <a:hlinkClick r:id="rId3">
                            <a:extLst>
                              <a:ext uri="{A12FA001-AC4F-418D-AE19-62706E023703}">
                                <ahyp:hlinkClr xmlns:ahyp="http://schemas.microsoft.com/office/drawing/2018/hyperlinkcolor" val="tx"/>
                              </a:ext>
                            </a:extLst>
                          </a:hlinkClick>
                        </a:rPr>
                        <a:t>Per  EO240/Sexual Harassment </a:t>
                      </a:r>
                      <a:r>
                        <a:rPr lang="en-US" sz="1200" b="0" i="1" u="none" strike="noStrike" kern="1200" dirty="0">
                          <a:solidFill>
                            <a:srgbClr val="4496B6"/>
                          </a:solidFill>
                          <a:effectLst/>
                          <a:latin typeface="+mn-lt"/>
                          <a:ea typeface="+mn-ea"/>
                          <a:cs typeface="+mn-cs"/>
                        </a:rPr>
                        <a:t> </a:t>
                      </a:r>
                    </a:p>
                  </a:txBody>
                  <a:tcPr marL="0" marR="4585" marB="0"/>
                </a:tc>
                <a:tc>
                  <a:txBody>
                    <a:bodyPr/>
                    <a:lstStyle/>
                    <a:p>
                      <a:pPr marL="226695" indent="-114300">
                        <a:buFont typeface="Arial" panose="020B0604020202020204" pitchFamily="34" charset="0"/>
                        <a:buChar char="•"/>
                      </a:pPr>
                      <a:r>
                        <a:rPr lang="en-US" sz="1200" b="0" i="0" u="none" strike="noStrike" dirty="0">
                          <a:solidFill>
                            <a:schemeClr val="tx1"/>
                          </a:solidFill>
                          <a:effectLst/>
                          <a:latin typeface="+mn-lt"/>
                        </a:rPr>
                        <a:t>2025-26 Preventing Harassment Policy Review</a:t>
                      </a:r>
                    </a:p>
                    <a:p>
                      <a:pPr marL="226695" indent="-114300">
                        <a:buFont typeface="Arial" panose="020B0604020202020204" pitchFamily="34" charset="0"/>
                        <a:buChar char="•"/>
                      </a:pPr>
                      <a:r>
                        <a:rPr lang="en-US" sz="1200" b="0" u="none" dirty="0">
                          <a:solidFill>
                            <a:schemeClr val="tx1"/>
                          </a:solidFill>
                          <a:latin typeface="+mn-lt"/>
                        </a:rPr>
                        <a:t>Commonwealth of Massachusetts Course for Prevention of Sexual Harassment​</a:t>
                      </a:r>
                    </a:p>
                    <a:p>
                      <a:pPr marL="112395" lvl="0" indent="0">
                        <a:buNone/>
                      </a:pPr>
                      <a:endParaRPr lang="en-US" sz="1200" b="1" u="none">
                        <a:solidFill>
                          <a:srgbClr val="3D5585"/>
                        </a:solidFill>
                        <a:highlight>
                          <a:srgbClr val="FFFF00"/>
                        </a:highlight>
                        <a:latin typeface="+mn-lt"/>
                      </a:endParaRPr>
                    </a:p>
                    <a:p>
                      <a:pPr marL="112395" indent="0" algn="r">
                        <a:buFont typeface="Arial" panose="020B0604020202020204" pitchFamily="34" charset="0"/>
                        <a:buNone/>
                      </a:pPr>
                      <a:endParaRPr lang="en-US" sz="1200" b="1">
                        <a:solidFill>
                          <a:srgbClr val="002060"/>
                        </a:solidFill>
                        <a:latin typeface="+mn-lt"/>
                      </a:endParaRPr>
                    </a:p>
                    <a:p>
                      <a:pPr marL="112395" indent="0" algn="r">
                        <a:buFont typeface="Arial" panose="020B0604020202020204" pitchFamily="34" charset="0"/>
                        <a:buNone/>
                      </a:pPr>
                      <a:endParaRPr lang="en-US" sz="1200" b="1">
                        <a:solidFill>
                          <a:srgbClr val="3D5585"/>
                        </a:solidFill>
                        <a:latin typeface="+mn-lt"/>
                      </a:endParaRPr>
                    </a:p>
                    <a:p>
                      <a:pPr marL="112395" indent="0" algn="r">
                        <a:buFont typeface="Arial" panose="020B0604020202020204" pitchFamily="34" charset="0"/>
                        <a:buNone/>
                      </a:pPr>
                      <a:endParaRPr lang="en-US" sz="1200" b="1">
                        <a:solidFill>
                          <a:srgbClr val="3D5585"/>
                        </a:solidFill>
                        <a:latin typeface="+mn-lt"/>
                      </a:endParaRPr>
                    </a:p>
                  </a:txBody>
                  <a:tcPr marL="0" marR="4585" marB="0"/>
                </a:tc>
                <a:tc>
                  <a:txBody>
                    <a:bodyPr/>
                    <a:lstStyle/>
                    <a:p>
                      <a:pPr marL="1884045" lvl="4" indent="0">
                        <a:buFont typeface="Arial" panose="020B0604020202020204" pitchFamily="34" charset="0"/>
                        <a:buNone/>
                      </a:pPr>
                      <a:r>
                        <a:rPr lang="en-US" sz="1200" b="0" dirty="0">
                          <a:latin typeface="+mn-lt"/>
                        </a:rPr>
                        <a:t>  15</a:t>
                      </a:r>
                    </a:p>
                    <a:p>
                      <a:pPr marL="1884045" lvl="4" indent="0">
                        <a:buFont typeface="Arial" panose="020B0604020202020204" pitchFamily="34" charset="0"/>
                        <a:buNone/>
                      </a:pPr>
                      <a:endParaRPr lang="en-US" sz="1200" b="0">
                        <a:latin typeface="+mn-lt"/>
                      </a:endParaRPr>
                    </a:p>
                    <a:p>
                      <a:pPr marL="1884045" lvl="4" indent="0">
                        <a:buFont typeface="Arial" panose="020B0604020202020204" pitchFamily="34" charset="0"/>
                        <a:buNone/>
                      </a:pPr>
                      <a:r>
                        <a:rPr lang="en-US" sz="1200" b="0" dirty="0">
                          <a:latin typeface="+mn-lt"/>
                        </a:rPr>
                        <a:t>      15</a:t>
                      </a:r>
                    </a:p>
                    <a:p>
                      <a:pPr marL="55245" indent="0">
                        <a:buFont typeface="Arial" panose="020B0604020202020204" pitchFamily="34" charset="0"/>
                        <a:buNone/>
                      </a:pPr>
                      <a:endParaRPr lang="en-US" sz="1200" b="0">
                        <a:latin typeface="+mn-lt"/>
                      </a:endParaRPr>
                    </a:p>
                    <a:p>
                      <a:pPr marL="173038" indent="-117475">
                        <a:buFont typeface="Arial" panose="020B0604020202020204" pitchFamily="34" charset="0"/>
                        <a:buChar char="•"/>
                      </a:pPr>
                      <a:endParaRPr lang="en-US" sz="1200" b="0">
                        <a:latin typeface="+mn-lt"/>
                      </a:endParaRPr>
                    </a:p>
                    <a:p>
                      <a:pPr marL="55245" indent="0" algn="r">
                        <a:buFont typeface="Arial" panose="020B0604020202020204" pitchFamily="34" charset="0"/>
                        <a:buNone/>
                      </a:pPr>
                      <a:endParaRPr lang="en-US" sz="1200" b="1">
                        <a:solidFill>
                          <a:srgbClr val="002060"/>
                        </a:solidFill>
                        <a:latin typeface="+mn-lt"/>
                      </a:endParaRPr>
                    </a:p>
                    <a:p>
                      <a:pPr marL="55245" indent="0" algn="r">
                        <a:buFont typeface="Arial" panose="020B0604020202020204" pitchFamily="34" charset="0"/>
                        <a:buNone/>
                      </a:pPr>
                      <a:endParaRPr lang="en-US" sz="1200" b="1">
                        <a:solidFill>
                          <a:srgbClr val="002060"/>
                        </a:solidFill>
                        <a:latin typeface="+mn-lt"/>
                      </a:endParaRPr>
                    </a:p>
                    <a:p>
                      <a:pPr marL="55245" indent="0" algn="r">
                        <a:buFont typeface="Arial" panose="020B0604020202020204" pitchFamily="34" charset="0"/>
                        <a:buNone/>
                      </a:pPr>
                      <a:endParaRPr lang="en-US" sz="1200" b="1">
                        <a:solidFill>
                          <a:srgbClr val="002060"/>
                        </a:solidFill>
                        <a:latin typeface="+mn-lt"/>
                      </a:endParaRPr>
                    </a:p>
                    <a:p>
                      <a:pPr marL="55245" indent="0" algn="r">
                        <a:buFont typeface="Arial" panose="020B0604020202020204" pitchFamily="34" charset="0"/>
                        <a:buNone/>
                      </a:pPr>
                      <a:r>
                        <a:rPr lang="en-US" sz="1200" b="1" dirty="0">
                          <a:solidFill>
                            <a:srgbClr val="002060"/>
                          </a:solidFill>
                          <a:latin typeface="+mn-lt"/>
                        </a:rPr>
                        <a:t>Total:30</a:t>
                      </a:r>
                    </a:p>
                  </a:txBody>
                  <a:tcPr marL="0" marR="4585" marB="0"/>
                </a:tc>
                <a:tc>
                  <a:txBody>
                    <a:bodyPr/>
                    <a:lstStyle/>
                    <a:p>
                      <a:pPr marL="57150" marR="0" lvl="0" indent="0" algn="l" defTabSz="685749"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Commonwealth Employee Required Training</a:t>
                      </a:r>
                    </a:p>
                    <a:p>
                      <a:pPr marL="57150" indent="0" algn="l" defTabSz="685749" rtl="0" eaLnBrk="1" fontAlgn="t" latinLnBrk="0" hangingPunct="1"/>
                      <a:r>
                        <a:rPr lang="en-US" sz="1200" b="0" i="1" kern="1200" dirty="0">
                          <a:solidFill>
                            <a:schemeClr val="tx1"/>
                          </a:solidFill>
                          <a:effectLst/>
                          <a:latin typeface="+mn-lt"/>
                          <a:ea typeface="+mn-ea"/>
                          <a:cs typeface="+mn-cs"/>
                        </a:rPr>
                        <a:t>As Commonwealth employees, we are all responsible for ensuring that our workplace is free from any kind of harassment. Through this training, learn how you can help create a respectful and safe working environment for you and your colleagues.</a:t>
                      </a:r>
                    </a:p>
                  </a:txBody>
                  <a:tcPr marL="0" marR="45720" marB="9144"/>
                </a:tc>
                <a:extLst>
                  <a:ext uri="{0D108BD9-81ED-4DB2-BD59-A6C34878D82A}">
                    <a16:rowId xmlns:a16="http://schemas.microsoft.com/office/drawing/2014/main" val="2512591767"/>
                  </a:ext>
                </a:extLst>
              </a:tr>
              <a:tr h="359883">
                <a:tc>
                  <a:txBody>
                    <a:bodyPr/>
                    <a:lstStyle/>
                    <a:p>
                      <a:endParaRPr lang="en-US" sz="1200">
                        <a:latin typeface="+mn-lt"/>
                      </a:endParaRPr>
                    </a:p>
                  </a:txBody>
                  <a:tcPr>
                    <a:solidFill>
                      <a:schemeClr val="tx2"/>
                    </a:solidFill>
                  </a:tcPr>
                </a:tc>
                <a:tc>
                  <a:txBody>
                    <a:bodyPr/>
                    <a:lstStyle/>
                    <a:p>
                      <a:endParaRPr lang="en-US" sz="1200">
                        <a:latin typeface="+mn-lt"/>
                      </a:endParaRPr>
                    </a:p>
                  </a:txBody>
                  <a:tcPr>
                    <a:solidFill>
                      <a:schemeClr val="tx2"/>
                    </a:solidFill>
                  </a:tcPr>
                </a:tc>
                <a:tc>
                  <a:txBody>
                    <a:bodyPr/>
                    <a:lstStyle/>
                    <a:p>
                      <a:endParaRPr lang="en-US" sz="1200">
                        <a:latin typeface="+mn-lt"/>
                      </a:endParaRPr>
                    </a:p>
                  </a:txBody>
                  <a:tcPr>
                    <a:solidFill>
                      <a:schemeClr val="tx2"/>
                    </a:solidFill>
                  </a:tcPr>
                </a:tc>
                <a:tc>
                  <a:txBody>
                    <a:bodyPr/>
                    <a:lstStyle/>
                    <a:p>
                      <a:endParaRPr lang="en-US" sz="1200">
                        <a:latin typeface="+mn-lt"/>
                      </a:endParaRPr>
                    </a:p>
                  </a:txBody>
                  <a:tcPr>
                    <a:solidFill>
                      <a:schemeClr val="tx2"/>
                    </a:solidFill>
                  </a:tcPr>
                </a:tc>
                <a:extLst>
                  <a:ext uri="{0D108BD9-81ED-4DB2-BD59-A6C34878D82A}">
                    <a16:rowId xmlns:a16="http://schemas.microsoft.com/office/drawing/2014/main" val="2268193410"/>
                  </a:ext>
                </a:extLst>
              </a:tr>
              <a:tr h="2129718">
                <a:tc>
                  <a:txBody>
                    <a:bodyPr/>
                    <a:lstStyle/>
                    <a:p>
                      <a:pPr marL="0" lvl="0" algn="l">
                        <a:buNone/>
                      </a:pPr>
                      <a:r>
                        <a:rPr lang="en-US" sz="1200" b="1" i="0" u="none" strike="noStrike" kern="1200" noProof="0" dirty="0">
                          <a:solidFill>
                            <a:schemeClr val="tx1"/>
                          </a:solidFill>
                          <a:effectLst/>
                          <a:latin typeface="+mn-lt"/>
                        </a:rPr>
                        <a:t>2025-26 New Hire Employees Workplace Violence Awareness </a:t>
                      </a:r>
                      <a:endParaRPr lang="en-US" sz="1200" b="1" i="0" u="none" strike="noStrike" kern="1200" dirty="0">
                        <a:solidFill>
                          <a:schemeClr val="tx1"/>
                        </a:solidFill>
                        <a:effectLst/>
                        <a:highlight>
                          <a:srgbClr val="FFFF00"/>
                        </a:highlight>
                        <a:latin typeface="+mn-lt"/>
                        <a:ea typeface="+mn-ea"/>
                        <a:cs typeface="+mn-cs"/>
                      </a:endParaRPr>
                    </a:p>
                    <a:p>
                      <a:pPr marL="0" algn="l" defTabSz="514312" rtl="0" eaLnBrk="1" fontAlgn="t" latinLnBrk="0" hangingPunct="1"/>
                      <a:endParaRPr lang="en-US" sz="1200" b="1" i="0" u="none" strike="noStrike" kern="1200">
                        <a:solidFill>
                          <a:schemeClr val="tx1"/>
                        </a:solidFill>
                        <a:effectLst/>
                        <a:latin typeface="+mn-lt"/>
                        <a:ea typeface="+mn-ea"/>
                        <a:cs typeface="+mn-cs"/>
                      </a:endParaRPr>
                    </a:p>
                    <a:p>
                      <a:pPr marL="0" algn="l" defTabSz="514312" rtl="0" eaLnBrk="1" fontAlgn="t" latinLnBrk="0" hangingPunct="1"/>
                      <a:endParaRPr lang="en-US" sz="1200" b="1" i="0" u="none" strike="noStrike" kern="1200">
                        <a:solidFill>
                          <a:srgbClr val="00B050"/>
                        </a:solidFill>
                        <a:effectLst/>
                        <a:latin typeface="+mn-lt"/>
                        <a:ea typeface="+mn-ea"/>
                        <a:cs typeface="+mn-cs"/>
                      </a:endParaRPr>
                    </a:p>
                    <a:p>
                      <a:pPr marL="0" lvl="0" algn="l">
                        <a:buNone/>
                      </a:pPr>
                      <a:r>
                        <a:rPr lang="en-US" sz="1200" b="0" i="1" u="none" strike="noStrike" kern="1200" dirty="0">
                          <a:solidFill>
                            <a:srgbClr val="4496B6"/>
                          </a:solidFill>
                          <a:effectLst/>
                          <a:latin typeface="+mn-lt"/>
                          <a:ea typeface="+mn-ea"/>
                          <a:cs typeface="+mn-cs"/>
                          <a:hlinkClick r:id="rId4">
                            <a:extLst>
                              <a:ext uri="{A12FA001-AC4F-418D-AE19-62706E023703}">
                                <ahyp:hlinkClr xmlns:ahyp="http://schemas.microsoft.com/office/drawing/2018/hyperlinkcolor" val="tx"/>
                              </a:ext>
                            </a:extLst>
                          </a:hlinkClick>
                        </a:rPr>
                        <a:t>Per EO442 </a:t>
                      </a:r>
                      <a:r>
                        <a:rPr lang="en-US" sz="1200" b="0" i="1" dirty="0">
                          <a:solidFill>
                            <a:srgbClr val="4496B6"/>
                          </a:solidFill>
                          <a:latin typeface="+mn-lt"/>
                          <a:hlinkClick r:id="rId4">
                            <a:extLst>
                              <a:ext uri="{A12FA001-AC4F-418D-AE19-62706E023703}">
                                <ahyp:hlinkClr xmlns:ahyp="http://schemas.microsoft.com/office/drawing/2018/hyperlinkcolor" val="tx"/>
                              </a:ext>
                            </a:extLst>
                          </a:hlinkClick>
                        </a:rPr>
                        <a:t> Establishing a policy of zero tolerance for workplace violations</a:t>
                      </a:r>
                    </a:p>
                  </a:txBody>
                  <a:tcPr marL="4582" marR="4582"/>
                </a:tc>
                <a:tc>
                  <a:txBody>
                    <a:bodyPr/>
                    <a:lstStyle/>
                    <a:p>
                      <a:pPr marL="284480" indent="-171450">
                        <a:buFont typeface="Arial" panose="020B0604020202020204" pitchFamily="34" charset="0"/>
                        <a:buChar char="•"/>
                      </a:pPr>
                      <a:r>
                        <a:rPr lang="en-US" sz="1200" b="0" kern="1200" dirty="0">
                          <a:solidFill>
                            <a:schemeClr val="tx1"/>
                          </a:solidFill>
                          <a:effectLst/>
                          <a:latin typeface="+mn-lt"/>
                          <a:ea typeface="+mn-ea"/>
                          <a:cs typeface="+mn-cs"/>
                        </a:rPr>
                        <a:t>2025-26 Workplace Violence Prevention Policy Review </a:t>
                      </a:r>
                    </a:p>
                    <a:p>
                      <a:pPr marL="118745"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0" u="none" strike="noStrike" kern="1200">
                        <a:solidFill>
                          <a:srgbClr val="002060"/>
                        </a:solidFill>
                        <a:effectLst/>
                        <a:latin typeface="+mn-lt"/>
                        <a:ea typeface="+mn-ea"/>
                        <a:cs typeface="+mn-cs"/>
                      </a:endParaRPr>
                    </a:p>
                  </a:txBody>
                  <a:tcPr marL="4585" marR="4585" marB="0"/>
                </a:tc>
                <a:tc>
                  <a:txBody>
                    <a:bodyPr/>
                    <a:lstStyle/>
                    <a:p>
                      <a:pPr marL="1880870" lvl="4" indent="0">
                        <a:buFont typeface="Arial" panose="020B0604020202020204" pitchFamily="34" charset="0"/>
                        <a:buNone/>
                      </a:pPr>
                      <a:r>
                        <a:rPr lang="en-US" sz="1200" b="0" dirty="0">
                          <a:solidFill>
                            <a:schemeClr val="tx1"/>
                          </a:solidFill>
                          <a:latin typeface="+mn-lt"/>
                          <a:cs typeface="Calibri"/>
                        </a:rPr>
                        <a:t>  15</a:t>
                      </a:r>
                    </a:p>
                    <a:p>
                      <a:pPr marL="52070" indent="0">
                        <a:buFont typeface="Arial" panose="020B0604020202020204" pitchFamily="34" charset="0"/>
                        <a:buNone/>
                      </a:pPr>
                      <a:endParaRPr lang="en-US" sz="1200" b="0">
                        <a:solidFill>
                          <a:schemeClr val="tx1"/>
                        </a:solidFill>
                        <a:latin typeface="+mn-lt"/>
                        <a:cs typeface="Calibri"/>
                      </a:endParaRPr>
                    </a:p>
                    <a:p>
                      <a:pPr marL="52070" indent="0" algn="r">
                        <a:buFont typeface="Arial" panose="020B0604020202020204" pitchFamily="34" charset="0"/>
                        <a:buNone/>
                      </a:pPr>
                      <a:endParaRPr lang="en-US" sz="1200" b="1">
                        <a:solidFill>
                          <a:srgbClr val="002060"/>
                        </a:solidFill>
                        <a:latin typeface="+mn-lt"/>
                        <a:cs typeface="Calibri"/>
                      </a:endParaRPr>
                    </a:p>
                    <a:p>
                      <a:pPr marL="52070" indent="0" algn="r">
                        <a:buFont typeface="Arial" panose="020B0604020202020204" pitchFamily="34" charset="0"/>
                        <a:buNone/>
                      </a:pPr>
                      <a:endParaRPr lang="en-US" sz="1200" b="1">
                        <a:solidFill>
                          <a:srgbClr val="002060"/>
                        </a:solidFill>
                        <a:latin typeface="+mn-lt"/>
                        <a:cs typeface="Calibri"/>
                      </a:endParaRPr>
                    </a:p>
                    <a:p>
                      <a:pPr marL="52070" indent="0" algn="r">
                        <a:buFont typeface="Arial" panose="020B0604020202020204" pitchFamily="34" charset="0"/>
                        <a:buNone/>
                      </a:pPr>
                      <a:r>
                        <a:rPr lang="en-US" sz="1200" b="1" dirty="0">
                          <a:solidFill>
                            <a:srgbClr val="002060"/>
                          </a:solidFill>
                          <a:latin typeface="+mn-lt"/>
                          <a:cs typeface="Calibri"/>
                        </a:rPr>
                        <a:t> Total:15 </a:t>
                      </a:r>
                    </a:p>
                  </a:txBody>
                  <a:tcPr marL="4585" marR="4585" marB="0"/>
                </a:tc>
                <a:tc>
                  <a:txBody>
                    <a:bodyPr/>
                    <a:lstStyle/>
                    <a:p>
                      <a:pPr marL="57150" marR="0" lvl="0" indent="0" algn="l" defTabSz="514312" rtl="0" eaLnBrk="1" fontAlgn="t"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Commonwealth Employee Required Training</a:t>
                      </a:r>
                      <a:endParaRPr lang="en-US" sz="1200" b="0" i="1" kern="1200" dirty="0">
                        <a:solidFill>
                          <a:schemeClr val="tx1"/>
                        </a:solidFill>
                        <a:effectLst/>
                        <a:latin typeface="+mn-lt"/>
                        <a:ea typeface="+mn-ea"/>
                        <a:cs typeface="+mn-cs"/>
                      </a:endParaRPr>
                    </a:p>
                    <a:p>
                      <a:pPr marL="57150" indent="0" algn="l" defTabSz="514312" rtl="0" eaLnBrk="1" fontAlgn="t" latinLnBrk="0" hangingPunct="1"/>
                      <a:r>
                        <a:rPr lang="en-US" sz="1200" b="0" i="1" kern="1200" dirty="0">
                          <a:solidFill>
                            <a:schemeClr val="tx1"/>
                          </a:solidFill>
                          <a:effectLst/>
                          <a:latin typeface="+mn-lt"/>
                          <a:ea typeface="+mn-ea"/>
                          <a:cs typeface="+mn-cs"/>
                        </a:rPr>
                        <a:t>The Commonwealth of Massachusetts has a zero-tolerance policy for workplace violence. This training will help you understand how you can help keep your workplace safe; and will share ideas and examples for how you and others can resolve conflict in a positive and productive way. </a:t>
                      </a:r>
                    </a:p>
                  </a:txBody>
                  <a:tcPr marL="4582" marR="45720"/>
                </a:tc>
                <a:extLst>
                  <a:ext uri="{0D108BD9-81ED-4DB2-BD59-A6C34878D82A}">
                    <a16:rowId xmlns:a16="http://schemas.microsoft.com/office/drawing/2014/main" val="475159394"/>
                  </a:ext>
                </a:extLst>
              </a:tr>
            </a:tbl>
          </a:graphicData>
        </a:graphic>
      </p:graphicFrame>
    </p:spTree>
    <p:extLst>
      <p:ext uri="{BB962C8B-B14F-4D97-AF65-F5344CB8AC3E}">
        <p14:creationId xmlns:p14="http://schemas.microsoft.com/office/powerpoint/2010/main" val="3707889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EA583-D7A5-7F00-3928-EA29857922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D02915-CB82-8623-C16F-83E6193DFC77}"/>
              </a:ext>
            </a:extLst>
          </p:cNvPr>
          <p:cNvSpPr>
            <a:spLocks noGrp="1"/>
          </p:cNvSpPr>
          <p:nvPr>
            <p:ph type="title"/>
          </p:nvPr>
        </p:nvSpPr>
        <p:spPr>
          <a:xfrm>
            <a:off x="419099" y="448310"/>
            <a:ext cx="11353801" cy="810260"/>
          </a:xfrm>
        </p:spPr>
        <p:txBody>
          <a:bodyPr>
            <a:normAutofit/>
          </a:bodyPr>
          <a:lstStyle/>
          <a:p>
            <a:r>
              <a:rPr lang="en-US" sz="3200" b="1"/>
              <a:t>2025-26 New Hire Employees Required Trainings, continued 2</a:t>
            </a:r>
          </a:p>
        </p:txBody>
      </p:sp>
      <p:graphicFrame>
        <p:nvGraphicFramePr>
          <p:cNvPr id="8" name="Content Placeholder 7" descr="New Hire Employees, ctd. Required Training. &#10;Curriculum title, course names with links, total time, and curriculum description. ">
            <a:extLst>
              <a:ext uri="{FF2B5EF4-FFF2-40B4-BE49-F238E27FC236}">
                <a16:creationId xmlns:a16="http://schemas.microsoft.com/office/drawing/2014/main" id="{995C8EDF-B9A4-F1A7-CBA1-FDA1BA63E0AF}"/>
              </a:ext>
            </a:extLst>
          </p:cNvPr>
          <p:cNvGraphicFramePr>
            <a:graphicFrameLocks noGrp="1"/>
          </p:cNvGraphicFramePr>
          <p:nvPr>
            <p:ph idx="1"/>
            <p:extLst>
              <p:ext uri="{D42A27DB-BD31-4B8C-83A1-F6EECF244321}">
                <p14:modId xmlns:p14="http://schemas.microsoft.com/office/powerpoint/2010/main" val="3250735588"/>
              </p:ext>
            </p:extLst>
          </p:nvPr>
        </p:nvGraphicFramePr>
        <p:xfrm>
          <a:off x="407669" y="1281430"/>
          <a:ext cx="11353801" cy="5378066"/>
        </p:xfrm>
        <a:graphic>
          <a:graphicData uri="http://schemas.openxmlformats.org/drawingml/2006/table">
            <a:tbl>
              <a:tblPr firstRow="1" bandRow="1">
                <a:tableStyleId>{5940675A-B579-460E-94D1-54222C63F5DA}</a:tableStyleId>
              </a:tblPr>
              <a:tblGrid>
                <a:gridCol w="5000293">
                  <a:extLst>
                    <a:ext uri="{9D8B030D-6E8A-4147-A177-3AD203B41FA5}">
                      <a16:colId xmlns:a16="http://schemas.microsoft.com/office/drawing/2014/main" val="407107885"/>
                    </a:ext>
                  </a:extLst>
                </a:gridCol>
                <a:gridCol w="2117836">
                  <a:extLst>
                    <a:ext uri="{9D8B030D-6E8A-4147-A177-3AD203B41FA5}">
                      <a16:colId xmlns:a16="http://schemas.microsoft.com/office/drawing/2014/main" val="3273907434"/>
                    </a:ext>
                  </a:extLst>
                </a:gridCol>
                <a:gridCol w="2117836">
                  <a:extLst>
                    <a:ext uri="{9D8B030D-6E8A-4147-A177-3AD203B41FA5}">
                      <a16:colId xmlns:a16="http://schemas.microsoft.com/office/drawing/2014/main" val="155521736"/>
                    </a:ext>
                  </a:extLst>
                </a:gridCol>
                <a:gridCol w="2117836">
                  <a:extLst>
                    <a:ext uri="{9D8B030D-6E8A-4147-A177-3AD203B41FA5}">
                      <a16:colId xmlns:a16="http://schemas.microsoft.com/office/drawing/2014/main" val="2066831878"/>
                    </a:ext>
                  </a:extLst>
                </a:gridCol>
              </a:tblGrid>
              <a:tr h="621168">
                <a:tc>
                  <a:txBody>
                    <a:bodyPr/>
                    <a:lstStyle/>
                    <a:p>
                      <a:pPr algn="ctr"/>
                      <a:r>
                        <a:rPr lang="en-US" b="1" dirty="0">
                          <a:solidFill>
                            <a:schemeClr val="bg1"/>
                          </a:solidFill>
                        </a:rPr>
                        <a:t>Curriculum Title and Executive Order</a:t>
                      </a:r>
                    </a:p>
                    <a:p>
                      <a:pPr algn="ctr"/>
                      <a:r>
                        <a:rPr lang="en-US" b="1" dirty="0">
                          <a:solidFill>
                            <a:schemeClr val="bg1"/>
                          </a:solidFill>
                        </a:rPr>
                        <a:t>For Reference</a:t>
                      </a:r>
                    </a:p>
                  </a:txBody>
                  <a:tcPr>
                    <a:solidFill>
                      <a:schemeClr val="tx2"/>
                    </a:solidFill>
                  </a:tcPr>
                </a:tc>
                <a:tc>
                  <a:txBody>
                    <a:bodyPr/>
                    <a:lstStyle/>
                    <a:p>
                      <a:pPr algn="ctr"/>
                      <a:r>
                        <a:rPr lang="en-US" b="1" dirty="0">
                          <a:solidFill>
                            <a:schemeClr val="bg1"/>
                          </a:solidFill>
                        </a:rPr>
                        <a:t>Course Name</a:t>
                      </a:r>
                    </a:p>
                  </a:txBody>
                  <a:tcPr>
                    <a:solidFill>
                      <a:schemeClr val="tx2"/>
                    </a:solidFill>
                  </a:tcPr>
                </a:tc>
                <a:tc>
                  <a:txBody>
                    <a:bodyPr/>
                    <a:lstStyle/>
                    <a:p>
                      <a:pPr algn="ctr"/>
                      <a:r>
                        <a:rPr lang="en-US" b="1" dirty="0">
                          <a:solidFill>
                            <a:schemeClr val="bg1"/>
                          </a:solidFill>
                        </a:rPr>
                        <a:t>Total Time</a:t>
                      </a:r>
                    </a:p>
                  </a:txBody>
                  <a:tcPr>
                    <a:solidFill>
                      <a:schemeClr val="tx2"/>
                    </a:solidFill>
                  </a:tcPr>
                </a:tc>
                <a:tc>
                  <a:txBody>
                    <a:bodyPr/>
                    <a:lstStyle/>
                    <a:p>
                      <a:pPr algn="ctr"/>
                      <a:r>
                        <a:rPr lang="en-US" b="1" dirty="0">
                          <a:solidFill>
                            <a:schemeClr val="bg1"/>
                          </a:solidFill>
                        </a:rPr>
                        <a:t>Curriculum Description</a:t>
                      </a:r>
                    </a:p>
                  </a:txBody>
                  <a:tcPr>
                    <a:solidFill>
                      <a:schemeClr val="tx2"/>
                    </a:solidFill>
                  </a:tcPr>
                </a:tc>
                <a:extLst>
                  <a:ext uri="{0D108BD9-81ED-4DB2-BD59-A6C34878D82A}">
                    <a16:rowId xmlns:a16="http://schemas.microsoft.com/office/drawing/2014/main" val="4121506762"/>
                  </a:ext>
                </a:extLst>
              </a:tr>
              <a:tr h="1863503">
                <a:tc>
                  <a:txBody>
                    <a:bodyPr/>
                    <a:lstStyle/>
                    <a:p>
                      <a:pPr algn="l" rtl="0" fontAlgn="t"/>
                      <a:r>
                        <a:rPr lang="en-US" sz="1200" b="1" i="0" u="none" strike="noStrike" kern="1200" dirty="0">
                          <a:solidFill>
                            <a:schemeClr val="tx1"/>
                          </a:solidFill>
                          <a:effectLst/>
                          <a:latin typeface="+mn-lt"/>
                          <a:ea typeface="+mn-ea"/>
                          <a:cs typeface="+mn-cs"/>
                        </a:rPr>
                        <a:t>2025-26 New Hire Employees  Domestic Violence Awareness</a:t>
                      </a:r>
                    </a:p>
                    <a:p>
                      <a:pPr algn="l" rtl="0" fontAlgn="t"/>
                      <a:endParaRPr lang="en-US" sz="1200" b="1" i="0" u="none" strike="noStrike" kern="1200">
                        <a:solidFill>
                          <a:schemeClr val="tx1"/>
                        </a:solidFill>
                        <a:effectLst/>
                        <a:latin typeface="+mn-lt"/>
                        <a:ea typeface="+mn-ea"/>
                        <a:cs typeface="+mn-cs"/>
                      </a:endParaRPr>
                    </a:p>
                    <a:p>
                      <a:pPr algn="l" rtl="0" fontAlgn="t"/>
                      <a:r>
                        <a:rPr lang="en-US" sz="1200" i="1" dirty="0">
                          <a:solidFill>
                            <a:srgbClr val="4496B6"/>
                          </a:solidFill>
                          <a:latin typeface="+mn-lt"/>
                          <a:hlinkClick r:id="rId2">
                            <a:extLst>
                              <a:ext uri="{A12FA001-AC4F-418D-AE19-62706E023703}">
                                <ahyp:hlinkClr xmlns:ahyp="http://schemas.microsoft.com/office/drawing/2018/hyperlinkcolor" val="tx"/>
                              </a:ext>
                            </a:extLst>
                          </a:hlinkClick>
                        </a:rPr>
                        <a:t>No. 491: Establishing a Policy of Zero Tolerance for Sexual Assault and Domestic Violence</a:t>
                      </a:r>
                      <a:endParaRPr lang="en-US" sz="1200" b="1" i="1" u="none" strike="noStrike" kern="1200" dirty="0">
                        <a:solidFill>
                          <a:srgbClr val="4496B6"/>
                        </a:solidFill>
                        <a:effectLst/>
                        <a:latin typeface="+mn-lt"/>
                        <a:ea typeface="+mn-ea"/>
                        <a:cs typeface="+mn-cs"/>
                      </a:endParaRPr>
                    </a:p>
                    <a:p>
                      <a:pPr lvl="0" algn="l">
                        <a:buNone/>
                      </a:pPr>
                      <a:endParaRPr lang="en-US" sz="1200" b="1" i="0" u="none" strike="noStrike" kern="1200">
                        <a:solidFill>
                          <a:srgbClr val="00B050"/>
                        </a:solidFill>
                        <a:effectLst/>
                        <a:latin typeface="+mn-lt"/>
                        <a:ea typeface="+mn-ea"/>
                        <a:cs typeface="+mn-cs"/>
                      </a:endParaRPr>
                    </a:p>
                    <a:p>
                      <a:pPr lvl="0" algn="l">
                        <a:buNone/>
                      </a:pPr>
                      <a:endParaRPr lang="en-US" sz="1200" b="0" i="1" u="none" strike="noStrike" kern="1200">
                        <a:solidFill>
                          <a:schemeClr val="tx1"/>
                        </a:solidFill>
                        <a:effectLst/>
                        <a:latin typeface="+mn-lt"/>
                        <a:ea typeface="+mn-ea"/>
                        <a:cs typeface="+mn-cs"/>
                      </a:endParaRPr>
                    </a:p>
                  </a:txBody>
                  <a:tcPr marL="0" marR="4585" marB="0"/>
                </a:tc>
                <a:tc>
                  <a:txBody>
                    <a:bodyPr/>
                    <a:lstStyle/>
                    <a:p>
                      <a:pPr marL="226695" indent="-114300">
                        <a:buFont typeface="Arial" panose="020B0604020202020204" pitchFamily="34" charset="0"/>
                        <a:buChar char="•"/>
                      </a:pPr>
                      <a:endParaRPr lang="en-US" sz="1200" b="1" u="none">
                        <a:solidFill>
                          <a:srgbClr val="167CA4"/>
                        </a:solidFill>
                        <a:latin typeface="+mn-lt"/>
                      </a:endParaRPr>
                    </a:p>
                    <a:p>
                      <a:pPr marL="233045" marR="0" lvl="0" indent="-115570" algn="l">
                        <a:lnSpc>
                          <a:spcPct val="100000"/>
                        </a:lnSpc>
                        <a:spcBef>
                          <a:spcPts val="0"/>
                        </a:spcBef>
                        <a:spcAft>
                          <a:spcPts val="0"/>
                        </a:spcAft>
                        <a:buClr>
                          <a:srgbClr val="000000"/>
                        </a:buClr>
                        <a:buFont typeface="Arial,Sans-Serif" panose="020B0604020202020204" pitchFamily="34" charset="0"/>
                        <a:buChar char="•"/>
                      </a:pPr>
                      <a:r>
                        <a:rPr lang="en-US" sz="1200" b="0" i="0" u="none" strike="noStrike" noProof="0" dirty="0">
                          <a:solidFill>
                            <a:schemeClr val="tx1"/>
                          </a:solidFill>
                          <a:latin typeface="+mn-lt"/>
                        </a:rPr>
                        <a:t>2025-26 Domestic Violence/Assault Awareness Policy Review</a:t>
                      </a:r>
                      <a:endParaRPr lang="en-US" sz="1200" b="0" u="none" dirty="0">
                        <a:solidFill>
                          <a:schemeClr val="tx1"/>
                        </a:solidFill>
                        <a:latin typeface="+mn-lt"/>
                      </a:endParaRPr>
                    </a:p>
                    <a:p>
                      <a:pPr marL="112395" indent="0" algn="r">
                        <a:buFont typeface="Arial" panose="020B0604020202020204" pitchFamily="34" charset="0"/>
                        <a:buNone/>
                      </a:pPr>
                      <a:endParaRPr lang="en-US" sz="1200" b="1">
                        <a:solidFill>
                          <a:srgbClr val="002060"/>
                        </a:solidFill>
                        <a:latin typeface="+mn-lt"/>
                      </a:endParaRPr>
                    </a:p>
                    <a:p>
                      <a:pPr marL="112395" indent="0" algn="r">
                        <a:buFont typeface="Arial" panose="020B0604020202020204" pitchFamily="34" charset="0"/>
                        <a:buNone/>
                      </a:pPr>
                      <a:endParaRPr lang="en-US" sz="1200" b="1">
                        <a:solidFill>
                          <a:srgbClr val="3D5585"/>
                        </a:solidFill>
                        <a:latin typeface="+mn-lt"/>
                      </a:endParaRPr>
                    </a:p>
                    <a:p>
                      <a:pPr marL="112395" lvl="0" indent="0" algn="r">
                        <a:buFont typeface="Arial" panose="020B0604020202020204" pitchFamily="34" charset="0"/>
                        <a:buNone/>
                      </a:pPr>
                      <a:endParaRPr lang="en-US" sz="1200" b="1">
                        <a:solidFill>
                          <a:srgbClr val="3D5585"/>
                        </a:solidFill>
                        <a:latin typeface="+mn-lt"/>
                      </a:endParaRPr>
                    </a:p>
                    <a:p>
                      <a:pPr marL="112395" lvl="0" indent="0" algn="r">
                        <a:buFont typeface="Arial" panose="020B0604020202020204" pitchFamily="34" charset="0"/>
                        <a:buNone/>
                      </a:pPr>
                      <a:endParaRPr lang="en-US" sz="1200">
                        <a:latin typeface="+mn-lt"/>
                      </a:endParaRPr>
                    </a:p>
                  </a:txBody>
                  <a:tcPr marL="0" marR="4585" marB="0"/>
                </a:tc>
                <a:tc>
                  <a:txBody>
                    <a:bodyPr/>
                    <a:lstStyle/>
                    <a:p>
                      <a:pPr marL="1884045" lvl="4" indent="0">
                        <a:buFont typeface="Arial" panose="020B0604020202020204" pitchFamily="34" charset="0"/>
                        <a:buNone/>
                      </a:pPr>
                      <a:r>
                        <a:rPr lang="en-US" sz="1200" b="0" dirty="0">
                          <a:latin typeface="+mn-lt"/>
                        </a:rPr>
                        <a:t>  15</a:t>
                      </a:r>
                    </a:p>
                    <a:p>
                      <a:pPr marL="55245" indent="0" algn="r">
                        <a:buFont typeface="Arial" panose="020B0604020202020204" pitchFamily="34" charset="0"/>
                        <a:buNone/>
                      </a:pPr>
                      <a:endParaRPr lang="en-US" sz="1200" b="1">
                        <a:solidFill>
                          <a:srgbClr val="002060"/>
                        </a:solidFill>
                        <a:latin typeface="+mn-lt"/>
                      </a:endParaRPr>
                    </a:p>
                    <a:p>
                      <a:pPr marL="55245" indent="0" algn="r">
                        <a:buFont typeface="Arial" panose="020B0604020202020204" pitchFamily="34" charset="0"/>
                        <a:buNone/>
                      </a:pPr>
                      <a:r>
                        <a:rPr lang="en-US" sz="1200" b="1" dirty="0">
                          <a:solidFill>
                            <a:srgbClr val="002060"/>
                          </a:solidFill>
                          <a:latin typeface="+mn-lt"/>
                        </a:rPr>
                        <a:t>Total:15</a:t>
                      </a:r>
                      <a:endParaRPr lang="en-US" sz="1200" dirty="0">
                        <a:latin typeface="+mn-lt"/>
                      </a:endParaRPr>
                    </a:p>
                  </a:txBody>
                  <a:tcPr marL="0" marR="4585" marB="0"/>
                </a:tc>
                <a:tc>
                  <a:txBody>
                    <a:bodyPr/>
                    <a:lstStyle/>
                    <a:p>
                      <a:pPr marL="57150" marR="0" lvl="0" indent="0" algn="l" defTabSz="685749"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Commonwealth Employee Required Training</a:t>
                      </a:r>
                    </a:p>
                    <a:p>
                      <a:pPr marL="57150" lvl="0" indent="0" algn="l">
                        <a:buNone/>
                      </a:pPr>
                      <a:r>
                        <a:rPr lang="en-US" sz="1200" b="0" i="1" u="none" strike="noStrike" kern="1200" noProof="0" dirty="0">
                          <a:solidFill>
                            <a:schemeClr val="tx1"/>
                          </a:solidFill>
                          <a:effectLst/>
                          <a:latin typeface="+mn-lt"/>
                        </a:rPr>
                        <a:t>This training will increase awareness about persons impacted by violence; and will also provide access to different resources and supports that are available. </a:t>
                      </a:r>
                      <a:r>
                        <a:rPr lang="en-US" sz="1200" b="0" i="1" u="none" strike="noStrike" kern="1200" noProof="0" dirty="0">
                          <a:solidFill>
                            <a:srgbClr val="4E4E4E"/>
                          </a:solidFill>
                          <a:effectLst/>
                          <a:latin typeface="+mn-lt"/>
                        </a:rPr>
                        <a:t> </a:t>
                      </a:r>
                      <a:endParaRPr lang="en-US" sz="1200" i="1" dirty="0">
                        <a:latin typeface="+mn-lt"/>
                      </a:endParaRPr>
                    </a:p>
                  </a:txBody>
                  <a:tcPr marL="0" marR="45720" marB="9144"/>
                </a:tc>
                <a:extLst>
                  <a:ext uri="{0D108BD9-81ED-4DB2-BD59-A6C34878D82A}">
                    <a16:rowId xmlns:a16="http://schemas.microsoft.com/office/drawing/2014/main" val="2512591767"/>
                  </a:ext>
                </a:extLst>
              </a:tr>
              <a:tr h="359883">
                <a:tc>
                  <a:txBody>
                    <a:bodyPr/>
                    <a:lstStyle/>
                    <a:p>
                      <a:endParaRPr lang="en-US" sz="1200">
                        <a:latin typeface="+mn-lt"/>
                      </a:endParaRPr>
                    </a:p>
                  </a:txBody>
                  <a:tcPr>
                    <a:solidFill>
                      <a:schemeClr val="tx2"/>
                    </a:solidFill>
                  </a:tcPr>
                </a:tc>
                <a:tc>
                  <a:txBody>
                    <a:bodyPr/>
                    <a:lstStyle/>
                    <a:p>
                      <a:endParaRPr lang="en-US" sz="1200">
                        <a:latin typeface="+mn-lt"/>
                      </a:endParaRPr>
                    </a:p>
                  </a:txBody>
                  <a:tcPr>
                    <a:solidFill>
                      <a:schemeClr val="tx2"/>
                    </a:solidFill>
                  </a:tcPr>
                </a:tc>
                <a:tc>
                  <a:txBody>
                    <a:bodyPr/>
                    <a:lstStyle/>
                    <a:p>
                      <a:endParaRPr lang="en-US" sz="1200">
                        <a:latin typeface="+mn-lt"/>
                      </a:endParaRPr>
                    </a:p>
                  </a:txBody>
                  <a:tcPr>
                    <a:solidFill>
                      <a:schemeClr val="tx2"/>
                    </a:solidFill>
                  </a:tcPr>
                </a:tc>
                <a:tc>
                  <a:txBody>
                    <a:bodyPr/>
                    <a:lstStyle/>
                    <a:p>
                      <a:endParaRPr lang="en-US" sz="1200">
                        <a:latin typeface="+mn-lt"/>
                      </a:endParaRPr>
                    </a:p>
                  </a:txBody>
                  <a:tcPr>
                    <a:solidFill>
                      <a:schemeClr val="tx2"/>
                    </a:solidFill>
                  </a:tcPr>
                </a:tc>
                <a:extLst>
                  <a:ext uri="{0D108BD9-81ED-4DB2-BD59-A6C34878D82A}">
                    <a16:rowId xmlns:a16="http://schemas.microsoft.com/office/drawing/2014/main" val="2268193410"/>
                  </a:ext>
                </a:extLst>
              </a:tr>
              <a:tr h="2129718">
                <a:tc>
                  <a:txBody>
                    <a:bodyPr/>
                    <a:lstStyle/>
                    <a:p>
                      <a:pPr algn="l" rtl="0" fontAlgn="t"/>
                      <a:r>
                        <a:rPr lang="en-US" sz="1200" b="1" i="0" u="none" strike="noStrike" kern="1200" dirty="0">
                          <a:solidFill>
                            <a:schemeClr val="tx1"/>
                          </a:solidFill>
                          <a:effectLst/>
                          <a:latin typeface="+mn-lt"/>
                          <a:ea typeface="+mn-ea"/>
                          <a:cs typeface="+mn-cs"/>
                        </a:rPr>
                        <a:t>2025-26 New Hire Employees Cybersecurity Awareness </a:t>
                      </a:r>
                      <a:endParaRPr lang="en-US" sz="1200" dirty="0">
                        <a:solidFill>
                          <a:schemeClr val="tx1"/>
                        </a:solidFill>
                        <a:latin typeface="+mn-lt"/>
                      </a:endParaRPr>
                    </a:p>
                    <a:p>
                      <a:pPr algn="l" rtl="0" fontAlgn="t"/>
                      <a:endParaRPr lang="en-US" sz="1200" b="1" i="0" u="none" strike="noStrike" kern="1200">
                        <a:solidFill>
                          <a:schemeClr val="tx1"/>
                        </a:solidFill>
                        <a:effectLst/>
                        <a:latin typeface="+mn-lt"/>
                        <a:ea typeface="+mn-ea"/>
                        <a:cs typeface="+mn-cs"/>
                      </a:endParaRPr>
                    </a:p>
                    <a:p>
                      <a:pPr algn="l" rtl="0" fontAlgn="t"/>
                      <a:endParaRPr lang="en-US" sz="1200" b="0" i="1" u="none" strike="noStrike" kern="1200">
                        <a:solidFill>
                          <a:srgbClr val="167CA4"/>
                        </a:solidFill>
                        <a:effectLst/>
                        <a:latin typeface="+mn-lt"/>
                        <a:ea typeface="+mn-ea"/>
                        <a:cs typeface="+mn-cs"/>
                      </a:endParaRPr>
                    </a:p>
                    <a:p>
                      <a:pPr lvl="0" algn="l">
                        <a:buNone/>
                      </a:pPr>
                      <a:r>
                        <a:rPr lang="en-US" sz="1200" b="0" i="1" dirty="0">
                          <a:solidFill>
                            <a:srgbClr val="4496B6"/>
                          </a:solidFill>
                          <a:latin typeface="+mn-lt"/>
                          <a:hlinkClick r:id="rId3">
                            <a:extLst>
                              <a:ext uri="{A12FA001-AC4F-418D-AE19-62706E023703}">
                                <ahyp:hlinkClr xmlns:ahyp="http://schemas.microsoft.com/office/drawing/2018/hyperlinkcolor" val="tx"/>
                              </a:ext>
                            </a:extLst>
                          </a:hlinkClick>
                        </a:rPr>
                        <a:t>Per EO 588: Rescinding Executive Orders 504 and 549 (data security)</a:t>
                      </a:r>
                      <a:endParaRPr lang="en-US" sz="1200" b="0" i="1" u="none" strike="noStrike" kern="1200">
                        <a:solidFill>
                          <a:srgbClr val="4496B6"/>
                        </a:solidFill>
                        <a:effectLst/>
                        <a:latin typeface="+mn-lt"/>
                        <a:ea typeface="+mn-ea"/>
                        <a:cs typeface="+mn-cs"/>
                      </a:endParaRPr>
                    </a:p>
                    <a:p>
                      <a:pPr lvl="0" algn="l">
                        <a:buNone/>
                      </a:pPr>
                      <a:r>
                        <a:rPr lang="en-US" sz="1200" b="0" i="1" dirty="0">
                          <a:solidFill>
                            <a:srgbClr val="4496B6"/>
                          </a:solidFill>
                          <a:latin typeface="+mn-lt"/>
                          <a:hlinkClick r:id="rId4">
                            <a:extLst>
                              <a:ext uri="{A12FA001-AC4F-418D-AE19-62706E023703}">
                                <ahyp:hlinkClr xmlns:ahyp="http://schemas.microsoft.com/office/drawing/2018/hyperlinkcolor" val="tx"/>
                              </a:ext>
                            </a:extLst>
                          </a:hlinkClick>
                        </a:rPr>
                        <a:t>EO No. 629</a:t>
                      </a:r>
                      <a:endParaRPr lang="en-US" sz="1200" b="0" i="1" dirty="0">
                        <a:solidFill>
                          <a:srgbClr val="4496B6"/>
                        </a:solidFill>
                        <a:latin typeface="+mn-lt"/>
                      </a:endParaRPr>
                    </a:p>
                  </a:txBody>
                  <a:tcPr marL="0" marR="4585" marB="0"/>
                </a:tc>
                <a:tc>
                  <a:txBody>
                    <a:bodyPr/>
                    <a:lstStyle/>
                    <a:p>
                      <a:pPr marL="226695" marR="0" lvl="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solidFill>
                            <a:schemeClr val="tx1"/>
                          </a:solidFill>
                          <a:latin typeface="+mn-lt"/>
                        </a:rPr>
                        <a:t>2025-26 Enterprise Acceptable Use and Development of Generative Artificial Intelligence Policy Review</a:t>
                      </a:r>
                    </a:p>
                    <a:p>
                      <a:pPr marL="226695" marR="0" lvl="0" indent="-1143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chemeClr val="tx1"/>
                          </a:solidFill>
                          <a:effectLst/>
                          <a:uLnTx/>
                          <a:uFillTx/>
                          <a:latin typeface="+mn-lt"/>
                          <a:ea typeface="+mn-ea"/>
                          <a:cs typeface="+mn-cs"/>
                        </a:rPr>
                        <a:t>2025-26 Enterprise Acceptable Use of Information Technology Policy Review</a:t>
                      </a:r>
                      <a:endParaRPr lang="en-US" sz="1200" b="0" u="none" dirty="0">
                        <a:solidFill>
                          <a:schemeClr val="tx1"/>
                        </a:solidFill>
                        <a:latin typeface="+mn-lt"/>
                        <a:cs typeface="Calibri" panose="020F0502020204030204"/>
                      </a:endParaRPr>
                    </a:p>
                    <a:p>
                      <a:pPr marL="226695" indent="-114300">
                        <a:buFont typeface="Arial" panose="020B0604020202020204" pitchFamily="34" charset="0"/>
                        <a:buChar char="•"/>
                      </a:pPr>
                      <a:r>
                        <a:rPr lang="en-US" sz="1200" b="0" dirty="0">
                          <a:solidFill>
                            <a:schemeClr val="tx1"/>
                          </a:solidFill>
                          <a:latin typeface="+mn-lt"/>
                        </a:rPr>
                        <a:t>Phishing and Deepfake Awareness Training  </a:t>
                      </a:r>
                    </a:p>
                    <a:p>
                      <a:pPr marL="226695" indent="-114300">
                        <a:buFont typeface="Arial" panose="020B0604020202020204" pitchFamily="34" charset="0"/>
                        <a:buChar char="•"/>
                      </a:pPr>
                      <a:r>
                        <a:rPr lang="en-US" sz="1200" b="0" dirty="0">
                          <a:solidFill>
                            <a:schemeClr val="tx1"/>
                          </a:solidFill>
                          <a:latin typeface="+mn-lt"/>
                        </a:rPr>
                        <a:t>Cyber Security Ransomware</a:t>
                      </a:r>
                    </a:p>
                    <a:p>
                      <a:pPr marL="112395" indent="0" algn="r">
                        <a:buFont typeface="Arial" panose="020B0604020202020204" pitchFamily="34" charset="0"/>
                        <a:buNone/>
                      </a:pPr>
                      <a:endParaRPr lang="en-US" sz="1200" b="1">
                        <a:solidFill>
                          <a:srgbClr val="0072AE"/>
                        </a:solidFill>
                        <a:latin typeface="+mn-lt"/>
                      </a:endParaRPr>
                    </a:p>
                  </a:txBody>
                  <a:tcPr marL="0" marR="4585" marB="0"/>
                </a:tc>
                <a:tc>
                  <a:txBody>
                    <a:bodyPr/>
                    <a:lstStyle/>
                    <a:p>
                      <a:pPr marL="1885950" lvl="4" indent="0" algn="l">
                        <a:buFont typeface="Arial" panose="020B0604020202020204" pitchFamily="34" charset="0"/>
                        <a:buNone/>
                      </a:pPr>
                      <a:r>
                        <a:rPr lang="en-US" sz="1200" b="0" dirty="0">
                          <a:solidFill>
                            <a:schemeClr val="tx1"/>
                          </a:solidFill>
                          <a:latin typeface="+mn-lt"/>
                        </a:rPr>
                        <a:t>  15</a:t>
                      </a:r>
                    </a:p>
                    <a:p>
                      <a:pPr marL="1885950" lvl="4" indent="0" algn="l">
                        <a:buFont typeface="Arial" panose="020B0604020202020204" pitchFamily="34" charset="0"/>
                        <a:buNone/>
                      </a:pPr>
                      <a:endParaRPr lang="en-US" sz="1200" b="0">
                        <a:solidFill>
                          <a:schemeClr val="tx1"/>
                        </a:solidFill>
                        <a:latin typeface="+mn-lt"/>
                      </a:endParaRPr>
                    </a:p>
                    <a:p>
                      <a:pPr marL="1885950" lvl="4" indent="0" algn="l">
                        <a:buFont typeface="Arial" panose="020B0604020202020204" pitchFamily="34" charset="0"/>
                        <a:buNone/>
                      </a:pPr>
                      <a:endParaRPr lang="en-US"/>
                    </a:p>
                    <a:p>
                      <a:pPr marL="1885950" lvl="4" indent="0" algn="l">
                        <a:buFont typeface="Arial" panose="020B0604020202020204" pitchFamily="34" charset="0"/>
                        <a:buNone/>
                      </a:pPr>
                      <a:endParaRPr lang="en-US" sz="1200" b="0">
                        <a:solidFill>
                          <a:schemeClr val="tx1"/>
                        </a:solidFill>
                        <a:latin typeface="+mn-lt"/>
                      </a:endParaRPr>
                    </a:p>
                    <a:p>
                      <a:pPr marL="1885950" lvl="4" indent="0" algn="l">
                        <a:buFont typeface="Arial" panose="020B0604020202020204" pitchFamily="34" charset="0"/>
                        <a:buNone/>
                      </a:pPr>
                      <a:endParaRPr lang="en-US" sz="1200" b="0" dirty="0">
                        <a:solidFill>
                          <a:schemeClr val="tx1"/>
                        </a:solidFill>
                        <a:latin typeface="+mn-lt"/>
                      </a:endParaRPr>
                    </a:p>
                    <a:p>
                      <a:pPr marL="1885950" lvl="4" indent="0" algn="l">
                        <a:buFont typeface="Arial" panose="020B0604020202020204" pitchFamily="34" charset="0"/>
                        <a:buNone/>
                      </a:pPr>
                      <a:r>
                        <a:rPr lang="en-US" sz="1200" b="0" dirty="0">
                          <a:solidFill>
                            <a:schemeClr val="tx1"/>
                          </a:solidFill>
                          <a:latin typeface="+mn-lt"/>
                        </a:rPr>
                        <a:t>  15</a:t>
                      </a:r>
                    </a:p>
                    <a:p>
                      <a:pPr marL="1885950" lvl="4" indent="0" algn="r">
                        <a:buFont typeface="Arial" panose="020B0604020202020204" pitchFamily="34" charset="0"/>
                        <a:buNone/>
                      </a:pPr>
                      <a:endParaRPr lang="en-US" sz="1200" b="1">
                        <a:solidFill>
                          <a:srgbClr val="002060"/>
                        </a:solidFill>
                        <a:latin typeface="+mn-lt"/>
                      </a:endParaRPr>
                    </a:p>
                    <a:p>
                      <a:pPr marL="1885950" lvl="4" indent="0" algn="r">
                        <a:buFont typeface="Arial" panose="020B0604020202020204" pitchFamily="34" charset="0"/>
                        <a:buNone/>
                      </a:pPr>
                      <a:endParaRPr lang="en-US" sz="1200" b="1">
                        <a:solidFill>
                          <a:srgbClr val="002060"/>
                        </a:solidFill>
                        <a:latin typeface="+mn-lt"/>
                      </a:endParaRPr>
                    </a:p>
                    <a:p>
                      <a:pPr marL="1885950" lvl="4" indent="0" algn="r">
                        <a:buFont typeface="Arial" panose="020B0604020202020204" pitchFamily="34" charset="0"/>
                        <a:buNone/>
                      </a:pPr>
                      <a:endParaRPr lang="en-US" sz="1200" b="1">
                        <a:solidFill>
                          <a:srgbClr val="002060"/>
                        </a:solidFill>
                        <a:latin typeface="+mn-lt"/>
                      </a:endParaRPr>
                    </a:p>
                    <a:p>
                      <a:pPr marL="1885950" lvl="4" indent="0" algn="r">
                        <a:buFont typeface="Arial" panose="020B0604020202020204" pitchFamily="34" charset="0"/>
                        <a:buNone/>
                      </a:pPr>
                      <a:r>
                        <a:rPr lang="en-US" sz="1200" b="0" dirty="0">
                          <a:solidFill>
                            <a:srgbClr val="002060"/>
                          </a:solidFill>
                          <a:latin typeface="+mn-lt"/>
                        </a:rPr>
                        <a:t>10</a:t>
                      </a:r>
                    </a:p>
                    <a:p>
                      <a:pPr marL="857250" lvl="4" indent="457200" algn="r">
                        <a:buFont typeface="Arial" panose="020B0604020202020204" pitchFamily="34" charset="0"/>
                        <a:buNone/>
                      </a:pPr>
                      <a:endParaRPr lang="en-US" sz="1200" b="1" dirty="0">
                        <a:solidFill>
                          <a:srgbClr val="002060"/>
                        </a:solidFill>
                        <a:latin typeface="+mn-lt"/>
                      </a:endParaRPr>
                    </a:p>
                    <a:p>
                      <a:pPr marL="857250" lvl="4" indent="457200" algn="r">
                        <a:buFont typeface="Arial" panose="020B0604020202020204" pitchFamily="34" charset="0"/>
                        <a:buNone/>
                      </a:pPr>
                      <a:r>
                        <a:rPr lang="en-US" sz="1200" b="0" dirty="0">
                          <a:solidFill>
                            <a:srgbClr val="002060"/>
                          </a:solidFill>
                          <a:latin typeface="+mn-lt"/>
                        </a:rPr>
                        <a:t>08</a:t>
                      </a:r>
                    </a:p>
                    <a:p>
                      <a:pPr marL="857250" lvl="4" indent="457200" algn="r">
                        <a:buFont typeface="Arial" panose="020B0604020202020204" pitchFamily="34" charset="0"/>
                        <a:buNone/>
                      </a:pPr>
                      <a:r>
                        <a:rPr lang="en-US" sz="1200" b="1" dirty="0">
                          <a:solidFill>
                            <a:srgbClr val="002060"/>
                          </a:solidFill>
                          <a:latin typeface="+mn-lt"/>
                        </a:rPr>
                        <a:t>Total:48</a:t>
                      </a:r>
                      <a:endParaRPr lang="en-US" dirty="0"/>
                    </a:p>
                  </a:txBody>
                  <a:tcPr marL="0" marR="4585" marB="0"/>
                </a:tc>
                <a:tc>
                  <a:txBody>
                    <a:bodyPr/>
                    <a:lstStyle/>
                    <a:p>
                      <a:pPr marL="57150" marR="0" lvl="0" indent="0" algn="l" defTabSz="685749"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Commonwealth Employee Required Training</a:t>
                      </a:r>
                    </a:p>
                    <a:p>
                      <a:pPr marL="57150" indent="0" algn="l" defTabSz="685749" rtl="0" eaLnBrk="1" fontAlgn="t" latinLnBrk="0" hangingPunct="1"/>
                      <a:r>
                        <a:rPr lang="en-US" sz="1200" b="0" i="1" kern="1200" dirty="0">
                          <a:solidFill>
                            <a:schemeClr val="tx1"/>
                          </a:solidFill>
                          <a:effectLst/>
                          <a:latin typeface="+mn-lt"/>
                          <a:ea typeface="+mn-ea"/>
                          <a:cs typeface="+mn-cs"/>
                        </a:rPr>
                        <a:t>Cybersecurity is the practice of protecting critical technology systems and the sensitive information they contain. These Cybersecurity trainings are essential to protecting your information online and to staying cyber-safe.  </a:t>
                      </a:r>
                    </a:p>
                  </a:txBody>
                  <a:tcPr marL="0" marR="45720" marB="9144"/>
                </a:tc>
                <a:extLst>
                  <a:ext uri="{0D108BD9-81ED-4DB2-BD59-A6C34878D82A}">
                    <a16:rowId xmlns:a16="http://schemas.microsoft.com/office/drawing/2014/main" val="475159394"/>
                  </a:ext>
                </a:extLst>
              </a:tr>
            </a:tbl>
          </a:graphicData>
        </a:graphic>
      </p:graphicFrame>
    </p:spTree>
    <p:extLst>
      <p:ext uri="{BB962C8B-B14F-4D97-AF65-F5344CB8AC3E}">
        <p14:creationId xmlns:p14="http://schemas.microsoft.com/office/powerpoint/2010/main" val="1296477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D8F21-ACCD-B1C6-569B-A7A54EE2E8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B3721E-E439-090F-D144-B744D4589FA1}"/>
              </a:ext>
            </a:extLst>
          </p:cNvPr>
          <p:cNvSpPr>
            <a:spLocks noGrp="1"/>
          </p:cNvSpPr>
          <p:nvPr>
            <p:ph type="title"/>
          </p:nvPr>
        </p:nvSpPr>
        <p:spPr>
          <a:xfrm>
            <a:off x="419099" y="448310"/>
            <a:ext cx="11353801" cy="810260"/>
          </a:xfrm>
        </p:spPr>
        <p:txBody>
          <a:bodyPr>
            <a:normAutofit/>
          </a:bodyPr>
          <a:lstStyle/>
          <a:p>
            <a:r>
              <a:rPr lang="en-US" sz="3200" b="1"/>
              <a:t>2025-26 New Hire Employees Required Trainings, continued 3</a:t>
            </a:r>
          </a:p>
        </p:txBody>
      </p:sp>
      <p:graphicFrame>
        <p:nvGraphicFramePr>
          <p:cNvPr id="8" name="Content Placeholder 7" descr="New Hire Employees, ctd, 2 Required Training. &#10;Curriculum title, course names with links, total time, and curriculum description. ">
            <a:extLst>
              <a:ext uri="{FF2B5EF4-FFF2-40B4-BE49-F238E27FC236}">
                <a16:creationId xmlns:a16="http://schemas.microsoft.com/office/drawing/2014/main" id="{B71D01A3-9C43-4FBE-CE83-EBFA674537E6}"/>
              </a:ext>
            </a:extLst>
          </p:cNvPr>
          <p:cNvGraphicFramePr>
            <a:graphicFrameLocks noGrp="1"/>
          </p:cNvGraphicFramePr>
          <p:nvPr>
            <p:ph idx="1"/>
            <p:extLst>
              <p:ext uri="{D42A27DB-BD31-4B8C-83A1-F6EECF244321}">
                <p14:modId xmlns:p14="http://schemas.microsoft.com/office/powerpoint/2010/main" val="1418846726"/>
              </p:ext>
            </p:extLst>
          </p:nvPr>
        </p:nvGraphicFramePr>
        <p:xfrm>
          <a:off x="407669" y="1281431"/>
          <a:ext cx="11353801" cy="5403689"/>
        </p:xfrm>
        <a:graphic>
          <a:graphicData uri="http://schemas.openxmlformats.org/drawingml/2006/table">
            <a:tbl>
              <a:tblPr firstRow="1" bandRow="1">
                <a:tableStyleId>{5940675A-B579-460E-94D1-54222C63F5DA}</a:tableStyleId>
              </a:tblPr>
              <a:tblGrid>
                <a:gridCol w="5000293">
                  <a:extLst>
                    <a:ext uri="{9D8B030D-6E8A-4147-A177-3AD203B41FA5}">
                      <a16:colId xmlns:a16="http://schemas.microsoft.com/office/drawing/2014/main" val="407107885"/>
                    </a:ext>
                  </a:extLst>
                </a:gridCol>
                <a:gridCol w="2117836">
                  <a:extLst>
                    <a:ext uri="{9D8B030D-6E8A-4147-A177-3AD203B41FA5}">
                      <a16:colId xmlns:a16="http://schemas.microsoft.com/office/drawing/2014/main" val="3273907434"/>
                    </a:ext>
                  </a:extLst>
                </a:gridCol>
                <a:gridCol w="2117836">
                  <a:extLst>
                    <a:ext uri="{9D8B030D-6E8A-4147-A177-3AD203B41FA5}">
                      <a16:colId xmlns:a16="http://schemas.microsoft.com/office/drawing/2014/main" val="155521736"/>
                    </a:ext>
                  </a:extLst>
                </a:gridCol>
                <a:gridCol w="2117836">
                  <a:extLst>
                    <a:ext uri="{9D8B030D-6E8A-4147-A177-3AD203B41FA5}">
                      <a16:colId xmlns:a16="http://schemas.microsoft.com/office/drawing/2014/main" val="2066831878"/>
                    </a:ext>
                  </a:extLst>
                </a:gridCol>
              </a:tblGrid>
              <a:tr h="588079">
                <a:tc>
                  <a:txBody>
                    <a:bodyPr/>
                    <a:lstStyle/>
                    <a:p>
                      <a:pPr algn="ctr"/>
                      <a:r>
                        <a:rPr lang="en-US" b="1" dirty="0">
                          <a:solidFill>
                            <a:schemeClr val="bg1"/>
                          </a:solidFill>
                        </a:rPr>
                        <a:t>Curriculum Title and Executive Order </a:t>
                      </a:r>
                    </a:p>
                    <a:p>
                      <a:pPr algn="ctr"/>
                      <a:r>
                        <a:rPr lang="en-US" b="1" dirty="0">
                          <a:solidFill>
                            <a:schemeClr val="bg1"/>
                          </a:solidFill>
                        </a:rPr>
                        <a:t>for Reference</a:t>
                      </a:r>
                    </a:p>
                  </a:txBody>
                  <a:tcPr>
                    <a:solidFill>
                      <a:schemeClr val="tx2"/>
                    </a:solidFill>
                  </a:tcPr>
                </a:tc>
                <a:tc>
                  <a:txBody>
                    <a:bodyPr/>
                    <a:lstStyle/>
                    <a:p>
                      <a:pPr algn="ctr"/>
                      <a:r>
                        <a:rPr lang="en-US" b="1" dirty="0">
                          <a:solidFill>
                            <a:schemeClr val="bg1"/>
                          </a:solidFill>
                        </a:rPr>
                        <a:t>Course Name</a:t>
                      </a:r>
                    </a:p>
                  </a:txBody>
                  <a:tcPr>
                    <a:solidFill>
                      <a:schemeClr val="tx2"/>
                    </a:solidFill>
                  </a:tcPr>
                </a:tc>
                <a:tc>
                  <a:txBody>
                    <a:bodyPr/>
                    <a:lstStyle/>
                    <a:p>
                      <a:pPr algn="ctr"/>
                      <a:r>
                        <a:rPr lang="en-US" b="1" dirty="0">
                          <a:solidFill>
                            <a:schemeClr val="bg1"/>
                          </a:solidFill>
                        </a:rPr>
                        <a:t>Total Time</a:t>
                      </a:r>
                    </a:p>
                  </a:txBody>
                  <a:tcPr>
                    <a:solidFill>
                      <a:schemeClr val="tx2"/>
                    </a:solidFill>
                  </a:tcPr>
                </a:tc>
                <a:tc>
                  <a:txBody>
                    <a:bodyPr/>
                    <a:lstStyle/>
                    <a:p>
                      <a:pPr algn="ctr"/>
                      <a:r>
                        <a:rPr lang="en-US" sz="1800" b="1" dirty="0">
                          <a:solidFill>
                            <a:schemeClr val="bg1"/>
                          </a:solidFill>
                        </a:rPr>
                        <a:t>Curriculum Description</a:t>
                      </a:r>
                    </a:p>
                  </a:txBody>
                  <a:tcPr>
                    <a:solidFill>
                      <a:schemeClr val="tx2"/>
                    </a:solidFill>
                  </a:tcPr>
                </a:tc>
                <a:extLst>
                  <a:ext uri="{0D108BD9-81ED-4DB2-BD59-A6C34878D82A}">
                    <a16:rowId xmlns:a16="http://schemas.microsoft.com/office/drawing/2014/main" val="4121506762"/>
                  </a:ext>
                </a:extLst>
              </a:tr>
              <a:tr h="2604350">
                <a:tc>
                  <a:txBody>
                    <a:bodyPr/>
                    <a:lstStyle/>
                    <a:p>
                      <a:pPr algn="l" rtl="0" fontAlgn="t"/>
                      <a:r>
                        <a:rPr lang="en-US" sz="1200" b="1" i="0" u="none" strike="noStrike" kern="1200" dirty="0">
                          <a:solidFill>
                            <a:schemeClr val="tx1"/>
                          </a:solidFill>
                          <a:effectLst/>
                          <a:latin typeface="+mn-lt"/>
                          <a:ea typeface="+mn-ea"/>
                          <a:cs typeface="+mn-cs"/>
                        </a:rPr>
                        <a:t>2025-26 New Hire Employees Conflict of Interest Awareness</a:t>
                      </a:r>
                    </a:p>
                    <a:p>
                      <a:pPr algn="l" rtl="0" fontAlgn="t"/>
                      <a:endParaRPr lang="en-US" sz="1200" b="1" i="0" u="none" strike="noStrike" kern="1200">
                        <a:solidFill>
                          <a:schemeClr val="tx1"/>
                        </a:solidFill>
                        <a:effectLst/>
                        <a:latin typeface="+mn-lt"/>
                        <a:ea typeface="+mn-ea"/>
                        <a:cs typeface="+mn-cs"/>
                      </a:endParaRPr>
                    </a:p>
                    <a:p>
                      <a:pPr algn="l" rtl="0" fontAlgn="t"/>
                      <a:r>
                        <a:rPr lang="pt-BR" sz="1200" b="0" i="1" u="none" strike="noStrike" kern="1200" dirty="0">
                          <a:solidFill>
                            <a:srgbClr val="4496B6"/>
                          </a:solidFill>
                          <a:effectLst/>
                          <a:latin typeface="+mn-lt"/>
                          <a:ea typeface="+mn-ea"/>
                          <a:cs typeface="+mn-cs"/>
                          <a:hlinkClick r:id="rId2">
                            <a:extLst>
                              <a:ext uri="{A12FA001-AC4F-418D-AE19-62706E023703}">
                                <ahyp:hlinkClr xmlns:ahyp="http://schemas.microsoft.com/office/drawing/2018/hyperlinkcolor" val="tx"/>
                              </a:ext>
                            </a:extLst>
                          </a:hlinkClick>
                        </a:rPr>
                        <a:t>G.L. c. 268A §§ 27-28.</a:t>
                      </a:r>
                      <a:endParaRPr lang="en-US" sz="1200" b="0" i="1" u="none" strike="noStrike" kern="1200" dirty="0">
                        <a:solidFill>
                          <a:srgbClr val="4496B6"/>
                        </a:solidFill>
                        <a:effectLst/>
                        <a:latin typeface="+mn-lt"/>
                        <a:ea typeface="+mn-ea"/>
                        <a:cs typeface="+mn-cs"/>
                      </a:endParaRPr>
                    </a:p>
                  </a:txBody>
                  <a:tcPr marL="0" marR="4585" marB="0"/>
                </a:tc>
                <a:tc>
                  <a:txBody>
                    <a:bodyPr/>
                    <a:lstStyle/>
                    <a:p>
                      <a:pPr marL="233045" marR="0" lvl="0" indent="-11557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chemeClr val="tx1"/>
                          </a:solidFill>
                          <a:effectLst/>
                          <a:uLnTx/>
                          <a:uFillTx/>
                          <a:latin typeface="+mn-lt"/>
                          <a:ea typeface="+mn-ea"/>
                          <a:cs typeface="+mn-cs"/>
                        </a:rPr>
                        <a:t>2025-26 Preventing Conflicts of Interest</a:t>
                      </a:r>
                    </a:p>
                    <a:p>
                      <a:pPr marL="233045" marR="0" lvl="0" indent="-115570" algn="l">
                        <a:lnSpc>
                          <a:spcPct val="100000"/>
                        </a:lnSpc>
                        <a:spcBef>
                          <a:spcPts val="0"/>
                        </a:spcBef>
                        <a:spcAft>
                          <a:spcPts val="0"/>
                        </a:spcAft>
                        <a:buClrTx/>
                        <a:buSzTx/>
                        <a:buFont typeface="Arial" panose="020B0604020202020204" pitchFamily="34" charset="0"/>
                        <a:buChar char="•"/>
                      </a:pPr>
                      <a:r>
                        <a:rPr lang="en-US" sz="1200" b="0" i="0" u="none" strike="noStrike" kern="1200" cap="none" spc="0" normalizeH="0" baseline="0" noProof="0" dirty="0">
                          <a:ln>
                            <a:noFill/>
                          </a:ln>
                          <a:solidFill>
                            <a:schemeClr val="tx1"/>
                          </a:solidFill>
                          <a:effectLst/>
                          <a:uLnTx/>
                          <a:uFillTx/>
                          <a:latin typeface="+mn-lt"/>
                        </a:rPr>
                        <a:t>2025 Conflict of Interest Law Summary</a:t>
                      </a:r>
                      <a:endParaRPr lang="en-US" sz="1200" b="0" i="0" u="sng" strike="noStrike" kern="1200" cap="none" spc="0" normalizeH="0" baseline="0" noProof="0" dirty="0">
                        <a:ln>
                          <a:noFill/>
                        </a:ln>
                        <a:solidFill>
                          <a:schemeClr val="tx1"/>
                        </a:solidFill>
                        <a:effectLst/>
                        <a:uLnTx/>
                        <a:uFillTx/>
                        <a:latin typeface="+mn-lt"/>
                        <a:ea typeface="+mn-ea"/>
                        <a:cs typeface="+mn-cs"/>
                      </a:endParaRPr>
                    </a:p>
                    <a:p>
                      <a:pPr marL="112395" indent="0" algn="r">
                        <a:buFont typeface="Arial" panose="020B0604020202020204" pitchFamily="34" charset="0"/>
                        <a:buNone/>
                      </a:pPr>
                      <a:endParaRPr lang="en-US" sz="1200" b="1">
                        <a:solidFill>
                          <a:srgbClr val="0072AE"/>
                        </a:solidFill>
                        <a:latin typeface="+mn-lt"/>
                      </a:endParaRPr>
                    </a:p>
                    <a:p>
                      <a:pPr marL="112395" indent="0" algn="r">
                        <a:buFont typeface="Arial" panose="020B0604020202020204" pitchFamily="34" charset="0"/>
                        <a:buNone/>
                      </a:pPr>
                      <a:endParaRPr lang="en-US" sz="1200" b="1">
                        <a:solidFill>
                          <a:srgbClr val="0072AE"/>
                        </a:solidFill>
                        <a:latin typeface="+mn-lt"/>
                      </a:endParaRPr>
                    </a:p>
                    <a:p>
                      <a:pPr marL="112395" indent="0" algn="r">
                        <a:buFont typeface="Arial" panose="020B0604020202020204" pitchFamily="34" charset="0"/>
                        <a:buNone/>
                      </a:pPr>
                      <a:endParaRPr lang="en-US" sz="1200" b="1">
                        <a:solidFill>
                          <a:srgbClr val="0072AE"/>
                        </a:solidFill>
                        <a:latin typeface="+mn-lt"/>
                      </a:endParaRPr>
                    </a:p>
                    <a:p>
                      <a:pPr marL="112395" indent="0" algn="r">
                        <a:buFont typeface="Arial" panose="020B0604020202020204" pitchFamily="34" charset="0"/>
                        <a:buNone/>
                      </a:pPr>
                      <a:endParaRPr lang="en-US" sz="1200" b="1">
                        <a:solidFill>
                          <a:schemeClr val="tx1"/>
                        </a:solidFill>
                        <a:latin typeface="+mn-lt"/>
                      </a:endParaRPr>
                    </a:p>
                    <a:p>
                      <a:pPr marL="112395" indent="0" algn="r">
                        <a:buFont typeface="Arial" panose="020B0604020202020204" pitchFamily="34" charset="0"/>
                        <a:buNone/>
                      </a:pPr>
                      <a:endParaRPr lang="en-US" sz="1200" b="1">
                        <a:solidFill>
                          <a:schemeClr val="tx1"/>
                        </a:solidFill>
                        <a:latin typeface="+mn-lt"/>
                      </a:endParaRPr>
                    </a:p>
                  </a:txBody>
                  <a:tcPr marL="0" marR="4585" marB="0"/>
                </a:tc>
                <a:tc>
                  <a:txBody>
                    <a:bodyPr/>
                    <a:lstStyle/>
                    <a:p>
                      <a:pPr marL="1884045" lvl="4" indent="0">
                        <a:buFont typeface="Arial" panose="020B0604020202020204" pitchFamily="34" charset="0"/>
                        <a:buNone/>
                      </a:pPr>
                      <a:r>
                        <a:rPr lang="en-US" sz="1200" b="0" dirty="0">
                          <a:latin typeface="+mn-lt"/>
                        </a:rPr>
                        <a:t>  60</a:t>
                      </a:r>
                    </a:p>
                    <a:p>
                      <a:pPr marL="1884045" lvl="4" indent="0">
                        <a:buFont typeface="Arial" panose="020B0604020202020204" pitchFamily="34" charset="0"/>
                        <a:buNone/>
                      </a:pPr>
                      <a:r>
                        <a:rPr lang="en-US" sz="1200" b="0" dirty="0">
                          <a:latin typeface="+mn-lt"/>
                        </a:rPr>
                        <a:t>  </a:t>
                      </a:r>
                    </a:p>
                    <a:p>
                      <a:pPr marL="1884045" lvl="4" indent="0">
                        <a:buFont typeface="Arial" panose="020B0604020202020204" pitchFamily="34" charset="0"/>
                        <a:buNone/>
                      </a:pPr>
                      <a:r>
                        <a:rPr lang="en-US" sz="1200" b="0" dirty="0">
                          <a:latin typeface="+mn-lt"/>
                        </a:rPr>
                        <a:t>  15</a:t>
                      </a:r>
                      <a:endParaRPr lang="en-US" dirty="0"/>
                    </a:p>
                    <a:p>
                      <a:pPr marL="55245" indent="0" algn="r">
                        <a:buFont typeface="Arial" panose="020B0604020202020204" pitchFamily="34" charset="0"/>
                        <a:buNone/>
                      </a:pPr>
                      <a:endParaRPr lang="en-US" sz="1200" b="1">
                        <a:solidFill>
                          <a:srgbClr val="002060"/>
                        </a:solidFill>
                        <a:latin typeface="+mn-lt"/>
                      </a:endParaRPr>
                    </a:p>
                    <a:p>
                      <a:pPr marL="55245" lvl="0" indent="0" algn="r">
                        <a:buFont typeface="Arial" panose="020B0604020202020204" pitchFamily="34" charset="0"/>
                        <a:buNone/>
                      </a:pPr>
                      <a:endParaRPr lang="en-US" sz="1200" b="1" dirty="0">
                        <a:solidFill>
                          <a:srgbClr val="002060"/>
                        </a:solidFill>
                        <a:latin typeface="+mn-lt"/>
                      </a:endParaRPr>
                    </a:p>
                    <a:p>
                      <a:pPr marL="55245" indent="0" algn="r">
                        <a:buFont typeface="Arial" panose="020B0604020202020204" pitchFamily="34" charset="0"/>
                        <a:buNone/>
                      </a:pPr>
                      <a:r>
                        <a:rPr lang="en-US" sz="1200" b="1" dirty="0">
                          <a:solidFill>
                            <a:srgbClr val="002060"/>
                          </a:solidFill>
                          <a:latin typeface="+mn-lt"/>
                        </a:rPr>
                        <a:t>Total:1:15</a:t>
                      </a:r>
                    </a:p>
                  </a:txBody>
                  <a:tcPr marL="0" marR="4585" marB="0"/>
                </a:tc>
                <a:tc>
                  <a:txBody>
                    <a:bodyPr/>
                    <a:lstStyle/>
                    <a:p>
                      <a:pPr marL="57150" marR="0" lvl="0" indent="0" algn="l" defTabSz="685749"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Commonwealth Employee Required Training</a:t>
                      </a:r>
                    </a:p>
                    <a:p>
                      <a:pPr marL="57150" marR="0" lvl="0" indent="0" algn="l" defTabSz="685749"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The Conflict of Interest law provided by the State Ethics Commission seeks to prevent conflicts between private interests and public duties, foster integrity in public service, and promote the public's trust and confidence in that service by placing restrictions on what state employees may do on the job, after hours, and after leaving public service. </a:t>
                      </a:r>
                      <a:endParaRPr lang="en-US" sz="1200" b="0" i="1" kern="1200" dirty="0">
                        <a:solidFill>
                          <a:schemeClr val="tx1"/>
                        </a:solidFill>
                        <a:effectLst/>
                        <a:latin typeface="+mn-lt"/>
                        <a:ea typeface="+mn-ea"/>
                        <a:cs typeface="+mn-cs"/>
                      </a:endParaRPr>
                    </a:p>
                  </a:txBody>
                  <a:tcPr marL="0" marR="45720" marB="9144" anchor="ctr"/>
                </a:tc>
                <a:extLst>
                  <a:ext uri="{0D108BD9-81ED-4DB2-BD59-A6C34878D82A}">
                    <a16:rowId xmlns:a16="http://schemas.microsoft.com/office/drawing/2014/main" val="2512591767"/>
                  </a:ext>
                </a:extLst>
              </a:tr>
              <a:tr h="336045">
                <a:tc>
                  <a:txBody>
                    <a:bodyPr/>
                    <a:lstStyle/>
                    <a:p>
                      <a:endParaRPr lang="en-US"/>
                    </a:p>
                  </a:txBody>
                  <a:tcPr>
                    <a:solidFill>
                      <a:schemeClr val="tx2"/>
                    </a:solidFill>
                  </a:tcPr>
                </a:tc>
                <a:tc>
                  <a:txBody>
                    <a:bodyPr/>
                    <a:lstStyle/>
                    <a:p>
                      <a:endParaRPr lang="en-US"/>
                    </a:p>
                  </a:txBody>
                  <a:tcPr>
                    <a:solidFill>
                      <a:schemeClr val="tx2"/>
                    </a:solidFill>
                  </a:tcPr>
                </a:tc>
                <a:tc>
                  <a:txBody>
                    <a:bodyPr/>
                    <a:lstStyle/>
                    <a:p>
                      <a:endParaRPr lang="en-US"/>
                    </a:p>
                  </a:txBody>
                  <a:tcPr>
                    <a:solidFill>
                      <a:schemeClr val="tx2"/>
                    </a:solidFill>
                  </a:tcPr>
                </a:tc>
                <a:tc>
                  <a:txBody>
                    <a:bodyPr/>
                    <a:lstStyle/>
                    <a:p>
                      <a:endParaRPr lang="en-US"/>
                    </a:p>
                  </a:txBody>
                  <a:tcPr>
                    <a:solidFill>
                      <a:schemeClr val="tx2"/>
                    </a:solidFill>
                  </a:tcPr>
                </a:tc>
                <a:extLst>
                  <a:ext uri="{0D108BD9-81ED-4DB2-BD59-A6C34878D82A}">
                    <a16:rowId xmlns:a16="http://schemas.microsoft.com/office/drawing/2014/main" val="2268193410"/>
                  </a:ext>
                </a:extLst>
              </a:tr>
              <a:tr h="1599785">
                <a:tc>
                  <a:txBody>
                    <a:bodyPr/>
                    <a:lstStyle/>
                    <a:p>
                      <a:pPr lvl="0">
                        <a:buNone/>
                      </a:pPr>
                      <a:endParaRPr lang="en-US" sz="1200" b="1" i="0" u="none" strike="noStrike" noProof="0" dirty="0">
                        <a:solidFill>
                          <a:schemeClr val="tx1"/>
                        </a:solidFill>
                        <a:latin typeface="Aptos"/>
                      </a:endParaRPr>
                    </a:p>
                  </a:txBody>
                  <a:tcPr/>
                </a:tc>
                <a:tc>
                  <a:txBody>
                    <a:bodyPr/>
                    <a:lstStyle/>
                    <a:p>
                      <a:pPr marL="226695" marR="0" lvl="0" indent="-114300" algn="l">
                        <a:lnSpc>
                          <a:spcPct val="100000"/>
                        </a:lnSpc>
                        <a:spcBef>
                          <a:spcPts val="0"/>
                        </a:spcBef>
                        <a:spcAft>
                          <a:spcPts val="0"/>
                        </a:spcAft>
                        <a:buClr>
                          <a:srgbClr val="000000"/>
                        </a:buClr>
                        <a:buSzTx/>
                        <a:buFont typeface="Arial,Sans-Serif" panose="020B0604020202020204" pitchFamily="34" charset="0"/>
                        <a:buChar char="•"/>
                      </a:pPr>
                      <a:endParaRPr lang="en-US" sz="1200" b="0" i="0" u="none" strike="noStrike" kern="1200" noProof="0" dirty="0">
                        <a:solidFill>
                          <a:schemeClr val="tx1"/>
                        </a:solidFill>
                        <a:effectLst/>
                        <a:latin typeface="Aptos"/>
                        <a:ea typeface="+mn-ea"/>
                        <a:cs typeface="+mn-cs"/>
                      </a:endParaRPr>
                    </a:p>
                  </a:txBody>
                  <a:tcPr/>
                </a:tc>
                <a:tc>
                  <a:txBody>
                    <a:bodyPr/>
                    <a:lstStyle/>
                    <a:p>
                      <a:pPr algn="r"/>
                      <a:endParaRPr lang="en-US" sz="1200" dirty="0"/>
                    </a:p>
                  </a:txBody>
                  <a:tcPr/>
                </a:tc>
                <a:tc>
                  <a:txBody>
                    <a:bodyPr/>
                    <a:lstStyle/>
                    <a:p>
                      <a:pPr lvl="0" algn="l">
                        <a:lnSpc>
                          <a:spcPct val="100000"/>
                        </a:lnSpc>
                        <a:spcBef>
                          <a:spcPts val="0"/>
                        </a:spcBef>
                        <a:spcAft>
                          <a:spcPts val="0"/>
                        </a:spcAft>
                        <a:buNone/>
                      </a:pPr>
                      <a:endParaRPr lang="en-US" sz="1200" b="1" i="1" u="none" strike="noStrike" noProof="0" dirty="0">
                        <a:solidFill>
                          <a:schemeClr val="tx1"/>
                        </a:solidFill>
                        <a:latin typeface="Aptos"/>
                      </a:endParaRPr>
                    </a:p>
                  </a:txBody>
                  <a:tcPr/>
                </a:tc>
                <a:extLst>
                  <a:ext uri="{0D108BD9-81ED-4DB2-BD59-A6C34878D82A}">
                    <a16:rowId xmlns:a16="http://schemas.microsoft.com/office/drawing/2014/main" val="475159394"/>
                  </a:ext>
                </a:extLst>
              </a:tr>
            </a:tbl>
          </a:graphicData>
        </a:graphic>
      </p:graphicFrame>
    </p:spTree>
    <p:extLst>
      <p:ext uri="{BB962C8B-B14F-4D97-AF65-F5344CB8AC3E}">
        <p14:creationId xmlns:p14="http://schemas.microsoft.com/office/powerpoint/2010/main" val="15474366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5A24B109A835546816F0526F0378F82" ma:contentTypeVersion="17" ma:contentTypeDescription="Create a new document." ma:contentTypeScope="" ma:versionID="e7f91ada369ca2e6ffb8d6d04647f7b5">
  <xsd:schema xmlns:xsd="http://www.w3.org/2001/XMLSchema" xmlns:xs="http://www.w3.org/2001/XMLSchema" xmlns:p="http://schemas.microsoft.com/office/2006/metadata/properties" xmlns:ns2="b2489130-2393-4dcc-b908-6d39a336ee6c" xmlns:ns3="7ae48e6c-7fdc-4fb3-9728-7328fa1810d4" targetNamespace="http://schemas.microsoft.com/office/2006/metadata/properties" ma:root="true" ma:fieldsID="2c72c3978ff1bb052d5ff5db025da34b" ns2:_="" ns3:_="">
    <xsd:import namespace="b2489130-2393-4dcc-b908-6d39a336ee6c"/>
    <xsd:import namespace="7ae48e6c-7fdc-4fb3-9728-7328fa1810d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489130-2393-4dcc-b908-6d39a336ee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dexed="true" ma:internalName="MediaServiceLocatio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ae48e6c-7fdc-4fb3-9728-7328fa1810d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39709b98-4613-4da8-9afe-a5b7bba221ab}" ma:internalName="TaxCatchAll" ma:showField="CatchAllData" ma:web="7ae48e6c-7fdc-4fb3-9728-7328fa1810d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ae48e6c-7fdc-4fb3-9728-7328fa1810d4" xsi:nil="true"/>
    <lcf76f155ced4ddcb4097134ff3c332f xmlns="b2489130-2393-4dcc-b908-6d39a336ee6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EBE6968-0E26-4A73-81BA-41779C92B484}">
  <ds:schemaRefs>
    <ds:schemaRef ds:uri="7ae48e6c-7fdc-4fb3-9728-7328fa1810d4"/>
    <ds:schemaRef ds:uri="b2489130-2393-4dcc-b908-6d39a336ee6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EB94ED4-2308-43AD-8C84-0D2E45BAC15B}">
  <ds:schemaRefs>
    <ds:schemaRef ds:uri="http://schemas.microsoft.com/sharepoint/v3/contenttype/forms"/>
  </ds:schemaRefs>
</ds:datastoreItem>
</file>

<file path=customXml/itemProps3.xml><?xml version="1.0" encoding="utf-8"?>
<ds:datastoreItem xmlns:ds="http://schemas.openxmlformats.org/officeDocument/2006/customXml" ds:itemID="{D7FEAB95-31AB-46A9-A880-F99632398022}">
  <ds:schemaRefs>
    <ds:schemaRef ds:uri="7ae48e6c-7fdc-4fb3-9728-7328fa1810d4"/>
    <ds:schemaRef ds:uri="b2489130-2393-4dcc-b908-6d39a336ee6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0</TotalTime>
  <Words>1342</Words>
  <Application>Microsoft Office PowerPoint</Application>
  <PresentationFormat>Widescreen</PresentationFormat>
  <Paragraphs>288</Paragraphs>
  <Slides>10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Aptos Display</vt:lpstr>
      <vt:lpstr>Arial</vt:lpstr>
      <vt:lpstr>Arial,Sans-Serif</vt:lpstr>
      <vt:lpstr>Office Theme</vt:lpstr>
      <vt:lpstr>FY26 Required Training</vt:lpstr>
      <vt:lpstr>2025-26 Current Employees Required Trainings</vt:lpstr>
      <vt:lpstr>2025-26 Current Employees Required Trainings, continued 1</vt:lpstr>
      <vt:lpstr>2025-26 Current Employees Required Trainings, continued 2</vt:lpstr>
      <vt:lpstr>2025-26 Current Employees Required Trainings, continued 3</vt:lpstr>
      <vt:lpstr>2025-26 New Hire Employees Required Trainings</vt:lpstr>
      <vt:lpstr>2025-26 New Hire Employees Required Trainings, continued 1</vt:lpstr>
      <vt:lpstr>2025-26 New Hire Employees Required Trainings, continued 2</vt:lpstr>
      <vt:lpstr>2025-26 New Hire Employees Required Trainings, continued 3</vt:lpstr>
      <vt:lpstr>2025-26 New Hire Employees Required Trainings, continued 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Pelletier, Marguerite (HRD)</dc:creator>
  <cp:lastModifiedBy>McLaughlin, Christina (HRD)</cp:lastModifiedBy>
  <cp:revision>166</cp:revision>
  <dcterms:created xsi:type="dcterms:W3CDTF">2026-01-22T16:42:17Z</dcterms:created>
  <dcterms:modified xsi:type="dcterms:W3CDTF">2026-02-25T12:36:47Z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0x010100D5A24B109A835546816F0526F0378F82</vt:lpwstr>
  </property>
  <property fmtid="{D5CDD505-2E9C-101B-9397-08002B2CF9AE}" pid="3" name="MediaServiceImageTags">
    <vt:lpwstr/>
  </property>
</Properties>
</file>