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notesMasterIdLst>
    <p:notesMasterId r:id="rId12"/>
  </p:notesMasterIdLst>
  <p:sldIdLst>
    <p:sldId id="410" r:id="rId5"/>
    <p:sldId id="440" r:id="rId6"/>
    <p:sldId id="441" r:id="rId7"/>
    <p:sldId id="432" r:id="rId8"/>
    <p:sldId id="443" r:id="rId9"/>
    <p:sldId id="444" r:id="rId10"/>
    <p:sldId id="427" r:id="rId11"/>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9E097D-2AA2-457A-87E9-760DB8108407}" v="550" dt="2025-08-20T17:12:42.841"/>
    <p1510:client id="{4D5082ED-483E-467E-9D47-9B23C0E47461}" v="111" dt="2025-08-20T17:15:43.030"/>
    <p1510:client id="{61DC2242-A5AC-40D6-B295-6A287A88684D}" v="433" dt="2025-08-20T16:34:21.1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CD769E44-BA31-4EE5-93B2-C36172674940}" type="datetimeFigureOut">
              <a:rPr lang="en-US" smtClean="0"/>
              <a:t>8/21/2025</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3D6E2C1C-318B-44B2-8E86-0EEC73785731}" type="slidenum">
              <a:rPr lang="en-US" smtClean="0"/>
              <a:t>‹#›</a:t>
            </a:fld>
            <a:endParaRPr lang="en-US"/>
          </a:p>
        </p:txBody>
      </p:sp>
    </p:spTree>
    <p:extLst>
      <p:ext uri="{BB962C8B-B14F-4D97-AF65-F5344CB8AC3E}">
        <p14:creationId xmlns:p14="http://schemas.microsoft.com/office/powerpoint/2010/main" val="2857473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FA97E7-E4D0-490E-B606-07072AFB48F5}" type="slidenum">
              <a:rPr lang="en-US" smtClean="0"/>
              <a:t>1</a:t>
            </a:fld>
            <a:endParaRPr lang="en-US"/>
          </a:p>
        </p:txBody>
      </p:sp>
    </p:spTree>
    <p:extLst>
      <p:ext uri="{BB962C8B-B14F-4D97-AF65-F5344CB8AC3E}">
        <p14:creationId xmlns:p14="http://schemas.microsoft.com/office/powerpoint/2010/main" val="1452251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6E2C1C-318B-44B2-8E86-0EEC73785731}" type="slidenum">
              <a:rPr lang="en-US" smtClean="0"/>
              <a:t>2</a:t>
            </a:fld>
            <a:endParaRPr lang="en-US"/>
          </a:p>
        </p:txBody>
      </p:sp>
    </p:spTree>
    <p:extLst>
      <p:ext uri="{BB962C8B-B14F-4D97-AF65-F5344CB8AC3E}">
        <p14:creationId xmlns:p14="http://schemas.microsoft.com/office/powerpoint/2010/main" val="1454913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Emily- not needed on the slide- but for talking points have on hand how much was awarded to LARPs last year (and same for sites)</a:t>
            </a:r>
          </a:p>
        </p:txBody>
      </p:sp>
      <p:sp>
        <p:nvSpPr>
          <p:cNvPr id="4" name="Slide Number Placeholder 3"/>
          <p:cNvSpPr>
            <a:spLocks noGrp="1"/>
          </p:cNvSpPr>
          <p:nvPr>
            <p:ph type="sldNum" sz="quarter" idx="5"/>
          </p:nvPr>
        </p:nvSpPr>
        <p:spPr/>
        <p:txBody>
          <a:bodyPr/>
          <a:lstStyle/>
          <a:p>
            <a:fld id="{3D6E2C1C-318B-44B2-8E86-0EEC73785731}" type="slidenum">
              <a:rPr lang="en-US" smtClean="0"/>
              <a:t>3</a:t>
            </a:fld>
            <a:endParaRPr lang="en-US"/>
          </a:p>
        </p:txBody>
      </p:sp>
    </p:spTree>
    <p:extLst>
      <p:ext uri="{BB962C8B-B14F-4D97-AF65-F5344CB8AC3E}">
        <p14:creationId xmlns:p14="http://schemas.microsoft.com/office/powerpoint/2010/main" val="1583095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a:p>
        </p:txBody>
      </p:sp>
      <p:sp>
        <p:nvSpPr>
          <p:cNvPr id="4" name="Slide Number Placeholder 3"/>
          <p:cNvSpPr>
            <a:spLocks noGrp="1"/>
          </p:cNvSpPr>
          <p:nvPr>
            <p:ph type="sldNum" sz="quarter" idx="10"/>
          </p:nvPr>
        </p:nvSpPr>
        <p:spPr/>
        <p:txBody>
          <a:bodyPr/>
          <a:lstStyle/>
          <a:p>
            <a:fld id="{FF98AC8D-788D-47AB-A139-3B4A42A0955A}" type="slidenum">
              <a:rPr lang="en-US" smtClean="0"/>
              <a:t>4</a:t>
            </a:fld>
            <a:endParaRPr lang="en-US"/>
          </a:p>
        </p:txBody>
      </p:sp>
    </p:spTree>
    <p:extLst>
      <p:ext uri="{BB962C8B-B14F-4D97-AF65-F5344CB8AC3E}">
        <p14:creationId xmlns:p14="http://schemas.microsoft.com/office/powerpoint/2010/main" val="3921828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4B28-856A-E834-2B5B-8881618DCB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8EB4AD-5B52-A13E-DAE4-F85FADB45A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991660-7455-B2FA-20C6-8B136BFA4BBF}"/>
              </a:ext>
            </a:extLst>
          </p:cNvPr>
          <p:cNvSpPr>
            <a:spLocks noGrp="1"/>
          </p:cNvSpPr>
          <p:nvPr>
            <p:ph type="body" idx="1"/>
          </p:nvPr>
        </p:nvSpPr>
        <p:spPr/>
        <p:txBody>
          <a:bodyPr/>
          <a:lstStyle/>
          <a:p>
            <a:r>
              <a:rPr lang="en-US" sz="1200"/>
              <a:t>Talking points  for example if you sub award to the YMCA, the YMCA personnel travel is included in this cost category</a:t>
            </a:r>
          </a:p>
          <a:p>
            <a:r>
              <a:rPr lang="en-US" sz="1200"/>
              <a:t>If a LARP contracts with another researching agency, that researching agency’s travel is a part of their contract- it should not be reported in Travel.</a:t>
            </a:r>
          </a:p>
        </p:txBody>
      </p:sp>
      <p:sp>
        <p:nvSpPr>
          <p:cNvPr id="4" name="Slide Number Placeholder 3">
            <a:extLst>
              <a:ext uri="{FF2B5EF4-FFF2-40B4-BE49-F238E27FC236}">
                <a16:creationId xmlns:a16="http://schemas.microsoft.com/office/drawing/2014/main" id="{AC56BB3E-D9AE-B56C-C3F3-E58EB17608BE}"/>
              </a:ext>
            </a:extLst>
          </p:cNvPr>
          <p:cNvSpPr>
            <a:spLocks noGrp="1"/>
          </p:cNvSpPr>
          <p:nvPr>
            <p:ph type="sldNum" sz="quarter" idx="10"/>
          </p:nvPr>
        </p:nvSpPr>
        <p:spPr/>
        <p:txBody>
          <a:bodyPr/>
          <a:lstStyle/>
          <a:p>
            <a:fld id="{FF98AC8D-788D-47AB-A139-3B4A42A0955A}" type="slidenum">
              <a:rPr lang="en-US" smtClean="0"/>
              <a:t>5</a:t>
            </a:fld>
            <a:endParaRPr lang="en-US"/>
          </a:p>
        </p:txBody>
      </p:sp>
    </p:spTree>
    <p:extLst>
      <p:ext uri="{BB962C8B-B14F-4D97-AF65-F5344CB8AC3E}">
        <p14:creationId xmlns:p14="http://schemas.microsoft.com/office/powerpoint/2010/main" val="3985340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5F3F1-6E4A-D198-61BF-06B5793842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09C6BE-2AA2-66F0-DD86-287322597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1B7CC-A0B3-D60E-E47B-F9CCB60C2365}"/>
              </a:ext>
            </a:extLst>
          </p:cNvPr>
          <p:cNvSpPr>
            <a:spLocks noGrp="1"/>
          </p:cNvSpPr>
          <p:nvPr>
            <p:ph type="body" idx="1"/>
          </p:nvPr>
        </p:nvSpPr>
        <p:spPr/>
        <p:txBody>
          <a:bodyPr/>
          <a:lstStyle/>
          <a:p>
            <a:endParaRPr lang="en-US" sz="1200"/>
          </a:p>
        </p:txBody>
      </p:sp>
      <p:sp>
        <p:nvSpPr>
          <p:cNvPr id="4" name="Slide Number Placeholder 3">
            <a:extLst>
              <a:ext uri="{FF2B5EF4-FFF2-40B4-BE49-F238E27FC236}">
                <a16:creationId xmlns:a16="http://schemas.microsoft.com/office/drawing/2014/main" id="{238695A5-1D08-EF15-2B83-D7EFB6B1CD3C}"/>
              </a:ext>
            </a:extLst>
          </p:cNvPr>
          <p:cNvSpPr>
            <a:spLocks noGrp="1"/>
          </p:cNvSpPr>
          <p:nvPr>
            <p:ph type="sldNum" sz="quarter" idx="10"/>
          </p:nvPr>
        </p:nvSpPr>
        <p:spPr/>
        <p:txBody>
          <a:bodyPr/>
          <a:lstStyle/>
          <a:p>
            <a:fld id="{FF98AC8D-788D-47AB-A139-3B4A42A0955A}" type="slidenum">
              <a:rPr lang="en-US" smtClean="0"/>
              <a:t>6</a:t>
            </a:fld>
            <a:endParaRPr lang="en-US"/>
          </a:p>
        </p:txBody>
      </p:sp>
    </p:spTree>
    <p:extLst>
      <p:ext uri="{BB962C8B-B14F-4D97-AF65-F5344CB8AC3E}">
        <p14:creationId xmlns:p14="http://schemas.microsoft.com/office/powerpoint/2010/main" val="2074243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FA97E7-E4D0-490E-B606-07072AFB48F5}" type="slidenum">
              <a:rPr lang="en-US" smtClean="0"/>
              <a:t>7</a:t>
            </a:fld>
            <a:endParaRPr lang="en-US"/>
          </a:p>
        </p:txBody>
      </p:sp>
    </p:spTree>
    <p:extLst>
      <p:ext uri="{BB962C8B-B14F-4D97-AF65-F5344CB8AC3E}">
        <p14:creationId xmlns:p14="http://schemas.microsoft.com/office/powerpoint/2010/main" val="1832225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98179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2770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35146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77683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400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6859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5322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0938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038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8694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578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61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7050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0959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27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83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8/21/2025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841417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mass.gov/info-details/shannon-community-safety-initiative-csi" TargetMode="External"/><Relationship Id="rId7"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mailto:Elizabeth.m.Flynn@mass.gov" TargetMode="External"/><Relationship Id="rId5" Type="http://schemas.openxmlformats.org/officeDocument/2006/relationships/hyperlink" Target="mailto:Emily.Fontaine@mass.gov" TargetMode="External"/><Relationship Id="rId4" Type="http://schemas.openxmlformats.org/officeDocument/2006/relationships/hyperlink" Target="https://www.mass.gov/info-details/shannon-community-safety-initiative-local-action-research-partn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896DF45-626B-4E3B-B268-404D3F214512}"/>
              </a:ext>
            </a:extLst>
          </p:cNvPr>
          <p:cNvSpPr/>
          <p:nvPr/>
        </p:nvSpPr>
        <p:spPr>
          <a:xfrm>
            <a:off x="3200400" y="987784"/>
            <a:ext cx="5105401" cy="4478149"/>
          </a:xfrm>
          <a:prstGeom prst="rect">
            <a:avLst/>
          </a:prstGeom>
          <a:noFill/>
        </p:spPr>
        <p:txBody>
          <a:bodyPr wrap="square" lIns="91440" tIns="45720" rIns="91440" bIns="45720" anchor="ctr">
            <a:spAutoFit/>
          </a:bodyPr>
          <a:lstStyle/>
          <a:p>
            <a:pPr algn="ctr" eaLnBrk="1" fontAlgn="base" hangingPunct="1">
              <a:spcBef>
                <a:spcPts val="1000"/>
              </a:spcBef>
              <a:buClr>
                <a:schemeClr val="accent1"/>
              </a:buClr>
              <a:buSzPct val="80000"/>
            </a:pPr>
            <a:r>
              <a:rPr lang="en-US" altLang="en-US" b="1">
                <a:ln w="0"/>
                <a:solidFill>
                  <a:schemeClr val="tx2"/>
                </a:solidFill>
                <a:latin typeface="+mj-lt"/>
              </a:rPr>
              <a:t>Commonwealth of Massachusetts </a:t>
            </a:r>
          </a:p>
          <a:p>
            <a:pPr algn="ctr" eaLnBrk="1" fontAlgn="base" hangingPunct="1">
              <a:spcBef>
                <a:spcPts val="1000"/>
              </a:spcBef>
              <a:buClr>
                <a:schemeClr val="accent1"/>
              </a:buClr>
              <a:buSzPct val="80000"/>
            </a:pPr>
            <a:r>
              <a:rPr lang="en-US" altLang="en-US" b="1">
                <a:ln w="0"/>
                <a:solidFill>
                  <a:schemeClr val="tx2"/>
                </a:solidFill>
                <a:latin typeface="+mj-lt"/>
              </a:rPr>
              <a:t>Executive Office of Public Safety and Security</a:t>
            </a:r>
          </a:p>
          <a:p>
            <a:pPr algn="ctr" eaLnBrk="1" fontAlgn="base" hangingPunct="1">
              <a:spcBef>
                <a:spcPts val="1000"/>
              </a:spcBef>
              <a:buClr>
                <a:schemeClr val="accent1"/>
              </a:buClr>
              <a:buSzPct val="80000"/>
            </a:pPr>
            <a:r>
              <a:rPr lang="en-US" altLang="en-US" b="1">
                <a:ln w="0"/>
                <a:solidFill>
                  <a:schemeClr val="tx2"/>
                </a:solidFill>
                <a:latin typeface="+mj-lt"/>
              </a:rPr>
              <a:t>Office of Grants &amp; Research</a:t>
            </a:r>
          </a:p>
          <a:p>
            <a:pPr algn="ctr" eaLnBrk="1" fontAlgn="base" hangingPunct="1">
              <a:spcBef>
                <a:spcPts val="1000"/>
              </a:spcBef>
              <a:buClr>
                <a:schemeClr val="accent1"/>
              </a:buClr>
              <a:buSzPct val="80000"/>
            </a:pPr>
            <a:endParaRPr lang="en-US" altLang="en-US">
              <a:ln w="0"/>
              <a:solidFill>
                <a:schemeClr val="tx2"/>
              </a:solidFill>
              <a:latin typeface="+mj-lt"/>
            </a:endParaRPr>
          </a:p>
          <a:p>
            <a:pPr algn="ctr" eaLnBrk="1" fontAlgn="base" hangingPunct="1">
              <a:spcBef>
                <a:spcPts val="1000"/>
              </a:spcBef>
              <a:buClr>
                <a:schemeClr val="accent1"/>
              </a:buClr>
              <a:buSzPct val="80000"/>
            </a:pPr>
            <a:r>
              <a:rPr lang="en-US" altLang="en-US" sz="2600" b="1">
                <a:ln w="0"/>
                <a:solidFill>
                  <a:schemeClr val="tx2"/>
                </a:solidFill>
                <a:latin typeface="+mj-lt"/>
              </a:rPr>
              <a:t>SFY26 Shannon CSI Applicant Assistance Webinar</a:t>
            </a:r>
          </a:p>
          <a:p>
            <a:pPr algn="ctr" eaLnBrk="1" fontAlgn="base" hangingPunct="1">
              <a:spcBef>
                <a:spcPts val="1000"/>
              </a:spcBef>
              <a:buClr>
                <a:schemeClr val="accent1"/>
              </a:buClr>
              <a:buSzPct val="80000"/>
            </a:pPr>
            <a:r>
              <a:rPr lang="en-US" altLang="en-US" sz="2200" b="1">
                <a:ln w="0"/>
                <a:solidFill>
                  <a:schemeClr val="tx2"/>
                </a:solidFill>
                <a:latin typeface="+mj-lt"/>
              </a:rPr>
              <a:t>Sites &amp; LARPs</a:t>
            </a:r>
          </a:p>
          <a:p>
            <a:pPr algn="ctr" eaLnBrk="1" fontAlgn="base" hangingPunct="1">
              <a:spcBef>
                <a:spcPts val="1000"/>
              </a:spcBef>
              <a:buClr>
                <a:schemeClr val="accent1"/>
              </a:buClr>
              <a:buSzPct val="80000"/>
            </a:pPr>
            <a:r>
              <a:rPr lang="en-US" altLang="en-US" sz="1600">
                <a:ln w="0"/>
                <a:solidFill>
                  <a:schemeClr val="tx2"/>
                </a:solidFill>
                <a:latin typeface="+mj-lt"/>
              </a:rPr>
              <a:t>August 21, 2025 </a:t>
            </a:r>
          </a:p>
          <a:p>
            <a:pPr algn="ctr" fontAlgn="base">
              <a:spcBef>
                <a:spcPts val="1000"/>
              </a:spcBef>
              <a:buClr>
                <a:schemeClr val="accent1"/>
              </a:buClr>
              <a:buSzPct val="80000"/>
            </a:pPr>
            <a:r>
              <a:rPr lang="en-US" sz="1600" i="1">
                <a:ln w="0"/>
                <a:solidFill>
                  <a:schemeClr val="tx2"/>
                </a:solidFill>
              </a:rPr>
              <a:t>Kevin Stanton, Executive Director</a:t>
            </a:r>
            <a:endParaRPr lang="en-US" altLang="en-US" sz="1600">
              <a:ln w="0"/>
              <a:solidFill>
                <a:schemeClr val="tx2"/>
              </a:solidFill>
              <a:latin typeface="+mj-lt"/>
            </a:endParaRPr>
          </a:p>
          <a:p>
            <a:pPr algn="ctr" eaLnBrk="1" fontAlgn="base" hangingPunct="1">
              <a:spcBef>
                <a:spcPts val="1000"/>
              </a:spcBef>
              <a:buClr>
                <a:schemeClr val="accent1"/>
              </a:buClr>
              <a:buSzPct val="80000"/>
            </a:pPr>
            <a:r>
              <a:rPr lang="en-US" sz="1600" i="1">
                <a:ln w="0"/>
                <a:solidFill>
                  <a:schemeClr val="tx2"/>
                </a:solidFill>
                <a:latin typeface="+mj-lt"/>
              </a:rPr>
              <a:t>Elizabeth Flynn, Division Manager</a:t>
            </a:r>
          </a:p>
          <a:p>
            <a:pPr algn="ctr" fontAlgn="base">
              <a:spcBef>
                <a:spcPts val="1000"/>
              </a:spcBef>
              <a:buClr>
                <a:schemeClr val="accent1"/>
              </a:buClr>
              <a:buSzPct val="80000"/>
            </a:pPr>
            <a:r>
              <a:rPr lang="en-US" sz="1600" i="1">
                <a:ln w="0"/>
                <a:solidFill>
                  <a:schemeClr val="tx2"/>
                </a:solidFill>
              </a:rPr>
              <a:t>Emily Haines, Program Manager</a:t>
            </a:r>
          </a:p>
        </p:txBody>
      </p:sp>
      <p:pic>
        <p:nvPicPr>
          <p:cNvPr id="1026" name="Picture 1">
            <a:extLst>
              <a:ext uri="{FF2B5EF4-FFF2-40B4-BE49-F238E27FC236}">
                <a16:creationId xmlns:a16="http://schemas.microsoft.com/office/drawing/2014/main" id="{6BC34E89-228E-4A89-B005-897B3A293A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0"/>
            <a:ext cx="3276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661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91A9B-20E0-DF87-9B9D-A13D31C5555F}"/>
              </a:ext>
            </a:extLst>
          </p:cNvPr>
          <p:cNvSpPr>
            <a:spLocks noGrp="1"/>
          </p:cNvSpPr>
          <p:nvPr>
            <p:ph type="title"/>
          </p:nvPr>
        </p:nvSpPr>
        <p:spPr>
          <a:xfrm>
            <a:off x="1398143" y="1192213"/>
            <a:ext cx="6347713" cy="1320800"/>
          </a:xfrm>
        </p:spPr>
        <p:txBody>
          <a:bodyPr>
            <a:normAutofit/>
          </a:bodyPr>
          <a:lstStyle/>
          <a:p>
            <a:pPr algn="ctr"/>
            <a:r>
              <a:rPr lang="en-US" sz="2400" b="1" u="sng">
                <a:solidFill>
                  <a:schemeClr val="tx1"/>
                </a:solidFill>
              </a:rPr>
              <a:t>Overview &amp; Applicant Eligibility </a:t>
            </a:r>
            <a:br>
              <a:rPr lang="en-US" sz="2400" b="1" u="sng">
                <a:solidFill>
                  <a:schemeClr val="tx1"/>
                </a:solidFill>
              </a:rPr>
            </a:br>
            <a:r>
              <a:rPr lang="en-US" sz="2400" b="1" u="sng">
                <a:solidFill>
                  <a:schemeClr val="tx1"/>
                </a:solidFill>
              </a:rPr>
              <a:t>Shannon CSI Sites</a:t>
            </a:r>
          </a:p>
        </p:txBody>
      </p:sp>
      <p:sp>
        <p:nvSpPr>
          <p:cNvPr id="3" name="Content Placeholder 2">
            <a:extLst>
              <a:ext uri="{FF2B5EF4-FFF2-40B4-BE49-F238E27FC236}">
                <a16:creationId xmlns:a16="http://schemas.microsoft.com/office/drawing/2014/main" id="{B6A5329D-A83C-F255-E8CD-3077C3A2BC29}"/>
              </a:ext>
            </a:extLst>
          </p:cNvPr>
          <p:cNvSpPr>
            <a:spLocks noGrp="1"/>
          </p:cNvSpPr>
          <p:nvPr>
            <p:ph idx="1"/>
          </p:nvPr>
        </p:nvSpPr>
        <p:spPr>
          <a:xfrm>
            <a:off x="381000" y="2133600"/>
            <a:ext cx="7239000" cy="4988387"/>
          </a:xfrm>
        </p:spPr>
        <p:txBody>
          <a:bodyPr>
            <a:noAutofit/>
          </a:bodyPr>
          <a:lstStyle/>
          <a:p>
            <a:pPr marL="0" indent="0">
              <a:spcBef>
                <a:spcPts val="0"/>
              </a:spcBef>
              <a:buNone/>
            </a:pPr>
            <a:r>
              <a:rPr lang="en-US" sz="2000"/>
              <a:t>OGR is asking applicants to adjust their proposals based on the amount available $8,457,102. </a:t>
            </a:r>
          </a:p>
          <a:p>
            <a:pPr marL="0" indent="0">
              <a:spcBef>
                <a:spcPts val="0"/>
              </a:spcBef>
              <a:buNone/>
            </a:pPr>
            <a:endParaRPr lang="en-US" sz="2000"/>
          </a:p>
          <a:p>
            <a:pPr lvl="1">
              <a:spcBef>
                <a:spcPts val="0"/>
              </a:spcBef>
              <a:buFont typeface="Wingdings" panose="05000000000000000000" pitchFamily="2" charset="2"/>
              <a:buChar char="q"/>
            </a:pPr>
            <a:r>
              <a:rPr lang="en-US" sz="2000"/>
              <a:t>The 2026 Shannon CSI AGF is a competitive grant program. A municipal entity must serve as the lead applicant and fiscal agent for these funds </a:t>
            </a:r>
            <a:r>
              <a:rPr lang="en-US" sz="2000" b="1"/>
              <a:t>(any deviation must be approved by the Executive Director of OGR)</a:t>
            </a:r>
            <a:r>
              <a:rPr lang="en-US" sz="2000" i="1"/>
              <a:t>.</a:t>
            </a:r>
          </a:p>
          <a:p>
            <a:pPr lvl="1">
              <a:spcBef>
                <a:spcPts val="0"/>
              </a:spcBef>
              <a:buFont typeface="Wingdings" panose="05000000000000000000" pitchFamily="2" charset="2"/>
              <a:buChar char="q"/>
            </a:pPr>
            <a:endParaRPr lang="en-US" sz="2000" i="1"/>
          </a:p>
          <a:p>
            <a:pPr lvl="1">
              <a:spcBef>
                <a:spcPts val="0"/>
              </a:spcBef>
              <a:buFont typeface="Wingdings" panose="05000000000000000000" pitchFamily="2" charset="2"/>
              <a:buChar char="q"/>
            </a:pPr>
            <a:r>
              <a:rPr lang="en-US" sz="2000"/>
              <a:t>Only municipalities that have proven gang related activity and local statistical data that support the gang activity within their community are eligible to apply. OGR may award full funding, partial funding, or no funding. </a:t>
            </a:r>
          </a:p>
          <a:p>
            <a:pPr marL="0" indent="0">
              <a:spcBef>
                <a:spcPts val="0"/>
              </a:spcBef>
              <a:buNone/>
            </a:pPr>
            <a:endParaRPr lang="en-US" sz="2000">
              <a:highlight>
                <a:srgbClr val="FFFF00"/>
              </a:highlight>
            </a:endParaRPr>
          </a:p>
          <a:p>
            <a:pPr marL="0" indent="0">
              <a:spcBef>
                <a:spcPts val="0"/>
              </a:spcBef>
              <a:buNone/>
            </a:pPr>
            <a:endParaRPr lang="en-US" sz="2000"/>
          </a:p>
          <a:p>
            <a:pPr marL="0">
              <a:spcBef>
                <a:spcPts val="0"/>
              </a:spcBef>
              <a:buFont typeface="Wingdings" panose="05000000000000000000" pitchFamily="2" charset="2"/>
              <a:buChar char="q"/>
            </a:pPr>
            <a:endParaRPr lang="en-US" sz="2200"/>
          </a:p>
        </p:txBody>
      </p:sp>
      <p:pic>
        <p:nvPicPr>
          <p:cNvPr id="4" name="Picture 1">
            <a:extLst>
              <a:ext uri="{FF2B5EF4-FFF2-40B4-BE49-F238E27FC236}">
                <a16:creationId xmlns:a16="http://schemas.microsoft.com/office/drawing/2014/main" id="{064FD1A7-FA56-A7BC-04B7-F38E42DF14E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473719"/>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4">
            <a:extLst>
              <a:ext uri="{FF2B5EF4-FFF2-40B4-BE49-F238E27FC236}">
                <a16:creationId xmlns:a16="http://schemas.microsoft.com/office/drawing/2014/main" id="{9D83FA72-7586-A8A4-614B-51CD8D4FD1C4}"/>
              </a:ext>
            </a:extLst>
          </p:cNvPr>
          <p:cNvSpPr txBox="1">
            <a:spLocks noChangeArrowheads="1"/>
          </p:cNvSpPr>
          <p:nvPr/>
        </p:nvSpPr>
        <p:spPr bwMode="auto">
          <a:xfrm>
            <a:off x="1266825" y="685798"/>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 </a:t>
            </a:r>
          </a:p>
        </p:txBody>
      </p:sp>
    </p:spTree>
    <p:extLst>
      <p:ext uri="{BB962C8B-B14F-4D97-AF65-F5344CB8AC3E}">
        <p14:creationId xmlns:p14="http://schemas.microsoft.com/office/powerpoint/2010/main" val="992854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A22D1-0F7D-A474-B3D9-73379BD0B936}"/>
              </a:ext>
            </a:extLst>
          </p:cNvPr>
          <p:cNvSpPr>
            <a:spLocks noGrp="1"/>
          </p:cNvSpPr>
          <p:nvPr>
            <p:ph type="title"/>
          </p:nvPr>
        </p:nvSpPr>
        <p:spPr>
          <a:xfrm>
            <a:off x="990599" y="1350490"/>
            <a:ext cx="7162801" cy="1320800"/>
          </a:xfrm>
        </p:spPr>
        <p:txBody>
          <a:bodyPr>
            <a:normAutofit/>
          </a:bodyPr>
          <a:lstStyle/>
          <a:p>
            <a:pPr algn="ctr"/>
            <a:r>
              <a:rPr lang="en-US" sz="2400" b="1" u="sng">
                <a:solidFill>
                  <a:schemeClr val="tx1"/>
                </a:solidFill>
              </a:rPr>
              <a:t>Overview &amp; Applicant Eligibility </a:t>
            </a:r>
            <a:br>
              <a:rPr lang="en-US" sz="2400" b="1" u="sng">
                <a:solidFill>
                  <a:schemeClr val="tx1"/>
                </a:solidFill>
              </a:rPr>
            </a:br>
            <a:r>
              <a:rPr lang="en-US" sz="2400" b="1" u="sng">
                <a:solidFill>
                  <a:schemeClr val="tx1"/>
                </a:solidFill>
              </a:rPr>
              <a:t>LARPs</a:t>
            </a:r>
            <a:endParaRPr lang="en-US" sz="2400"/>
          </a:p>
        </p:txBody>
      </p:sp>
      <p:sp>
        <p:nvSpPr>
          <p:cNvPr id="3" name="Content Placeholder 2">
            <a:extLst>
              <a:ext uri="{FF2B5EF4-FFF2-40B4-BE49-F238E27FC236}">
                <a16:creationId xmlns:a16="http://schemas.microsoft.com/office/drawing/2014/main" id="{C8D02B71-60E7-D4DE-82FE-9ADE14058330}"/>
              </a:ext>
            </a:extLst>
          </p:cNvPr>
          <p:cNvSpPr>
            <a:spLocks noGrp="1"/>
          </p:cNvSpPr>
          <p:nvPr>
            <p:ph idx="1"/>
          </p:nvPr>
        </p:nvSpPr>
        <p:spPr>
          <a:xfrm>
            <a:off x="609598" y="2160590"/>
            <a:ext cx="7696202" cy="4011610"/>
          </a:xfrm>
        </p:spPr>
        <p:txBody>
          <a:bodyPr>
            <a:normAutofit lnSpcReduction="10000"/>
          </a:bodyPr>
          <a:lstStyle/>
          <a:p>
            <a:pPr marL="0" indent="0">
              <a:spcBef>
                <a:spcPts val="0"/>
              </a:spcBef>
              <a:buNone/>
            </a:pPr>
            <a:r>
              <a:rPr lang="en-US" sz="2400"/>
              <a:t>OGR is asking applicants to adjust their proposals based on the amount available for LARPs: $616,300</a:t>
            </a:r>
          </a:p>
          <a:p>
            <a:pPr marL="0" indent="0">
              <a:spcBef>
                <a:spcPts val="0"/>
              </a:spcBef>
              <a:buNone/>
            </a:pPr>
            <a:r>
              <a:rPr lang="en-US" sz="2400"/>
              <a:t> </a:t>
            </a:r>
            <a:endParaRPr lang="en-US" sz="2200"/>
          </a:p>
          <a:p>
            <a:pPr>
              <a:spcBef>
                <a:spcPts val="0"/>
              </a:spcBef>
              <a:buFont typeface="Wingdings" panose="05000000000000000000" pitchFamily="2" charset="2"/>
              <a:buChar char="q"/>
            </a:pPr>
            <a:r>
              <a:rPr lang="en-US" sz="2400"/>
              <a:t>OGR provided a request amount range to support LARPs in making their requests, ensuring that smaller LARPs would not be adversely affected.</a:t>
            </a:r>
          </a:p>
          <a:p>
            <a:pPr>
              <a:spcBef>
                <a:spcPts val="0"/>
              </a:spcBef>
              <a:buFont typeface="Wingdings" panose="05000000000000000000" pitchFamily="2" charset="2"/>
              <a:buChar char="q"/>
            </a:pPr>
            <a:endParaRPr lang="en-US" sz="2400"/>
          </a:p>
          <a:p>
            <a:pPr>
              <a:spcBef>
                <a:spcPts val="0"/>
              </a:spcBef>
              <a:buFont typeface="Wingdings" panose="05000000000000000000" pitchFamily="2" charset="2"/>
              <a:buChar char="q"/>
            </a:pPr>
            <a:r>
              <a:rPr lang="en-US" sz="2400"/>
              <a:t>OGR expects to award approximately </a:t>
            </a:r>
            <a:r>
              <a:rPr lang="en-US" sz="2400" b="1"/>
              <a:t>$616,300 </a:t>
            </a:r>
            <a:r>
              <a:rPr lang="en-US" sz="2400"/>
              <a:t>as a result of this AGF. The minimum amount an applicant can request is </a:t>
            </a:r>
            <a:r>
              <a:rPr lang="en-US" sz="2400" b="1"/>
              <a:t>$25,200</a:t>
            </a:r>
            <a:r>
              <a:rPr lang="en-US" sz="2400"/>
              <a:t>, and the maximum is </a:t>
            </a:r>
            <a:r>
              <a:rPr lang="en-US" sz="2400" b="1"/>
              <a:t>$57,500</a:t>
            </a:r>
            <a:r>
              <a:rPr lang="en-US" sz="2400"/>
              <a:t>.</a:t>
            </a:r>
          </a:p>
        </p:txBody>
      </p:sp>
      <p:pic>
        <p:nvPicPr>
          <p:cNvPr id="4" name="Picture 3">
            <a:extLst>
              <a:ext uri="{FF2B5EF4-FFF2-40B4-BE49-F238E27FC236}">
                <a16:creationId xmlns:a16="http://schemas.microsoft.com/office/drawing/2014/main" id="{A7A6CE38-C389-C5D0-FBDE-7C2EFA5D4890}"/>
              </a:ext>
            </a:extLst>
          </p:cNvPr>
          <p:cNvPicPr>
            <a:picLocks noChangeAspect="1"/>
          </p:cNvPicPr>
          <p:nvPr/>
        </p:nvPicPr>
        <p:blipFill>
          <a:blip r:embed="rId3"/>
          <a:stretch>
            <a:fillRect/>
          </a:stretch>
        </p:blipFill>
        <p:spPr>
          <a:xfrm>
            <a:off x="381000" y="407072"/>
            <a:ext cx="883997" cy="890093"/>
          </a:xfrm>
          <a:prstGeom prst="rect">
            <a:avLst/>
          </a:prstGeom>
        </p:spPr>
      </p:pic>
      <p:sp>
        <p:nvSpPr>
          <p:cNvPr id="5" name="Text Box 4">
            <a:extLst>
              <a:ext uri="{FF2B5EF4-FFF2-40B4-BE49-F238E27FC236}">
                <a16:creationId xmlns:a16="http://schemas.microsoft.com/office/drawing/2014/main" id="{7D56049A-1AD5-B80A-D166-7DE0399A2ADE}"/>
              </a:ext>
            </a:extLst>
          </p:cNvPr>
          <p:cNvSpPr txBox="1">
            <a:spLocks noChangeArrowheads="1"/>
          </p:cNvSpPr>
          <p:nvPr/>
        </p:nvSpPr>
        <p:spPr bwMode="auto">
          <a:xfrm>
            <a:off x="1264997" y="685800"/>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 </a:t>
            </a:r>
          </a:p>
        </p:txBody>
      </p:sp>
    </p:spTree>
    <p:extLst>
      <p:ext uri="{BB962C8B-B14F-4D97-AF65-F5344CB8AC3E}">
        <p14:creationId xmlns:p14="http://schemas.microsoft.com/office/powerpoint/2010/main" val="309020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9ADEE6-E40F-4F0E-A22E-2D8E45005EC6}"/>
              </a:ext>
            </a:extLst>
          </p:cNvPr>
          <p:cNvSpPr>
            <a:spLocks noGrp="1"/>
          </p:cNvSpPr>
          <p:nvPr>
            <p:ph sz="half" idx="1"/>
          </p:nvPr>
        </p:nvSpPr>
        <p:spPr>
          <a:xfrm>
            <a:off x="863054" y="1306859"/>
            <a:ext cx="6754352" cy="5202423"/>
          </a:xfrm>
        </p:spPr>
        <p:txBody>
          <a:bodyPr>
            <a:noAutofit/>
          </a:bodyPr>
          <a:lstStyle/>
          <a:p>
            <a:pPr marL="0" indent="0" algn="ctr">
              <a:buNone/>
            </a:pPr>
            <a:r>
              <a:rPr lang="en-US" sz="2800" b="1" u="sng"/>
              <a:t>Changes for SFY2026-Sites</a:t>
            </a:r>
            <a:endParaRPr lang="en-US" sz="2800"/>
          </a:p>
          <a:p>
            <a:pPr lvl="1">
              <a:buFont typeface="Wingdings" panose="05000000000000000000" pitchFamily="2" charset="2"/>
              <a:buChar char="q"/>
            </a:pPr>
            <a:r>
              <a:rPr lang="en-US" sz="2400"/>
              <a:t>Partner Selection/Letters of Collaboration Guidelines:</a:t>
            </a:r>
          </a:p>
          <a:p>
            <a:pPr lvl="2">
              <a:buFont typeface="Arial" panose="020B0604020202020204" pitchFamily="34" charset="0"/>
              <a:buChar char="•"/>
            </a:pPr>
            <a:r>
              <a:rPr lang="en-US" sz="2000"/>
              <a:t>Upload a letter of collaboration from each proposed partner.</a:t>
            </a:r>
          </a:p>
          <a:p>
            <a:pPr lvl="2">
              <a:buFont typeface="Arial" panose="020B0604020202020204" pitchFamily="34" charset="0"/>
              <a:buChar char="•"/>
            </a:pPr>
            <a:r>
              <a:rPr lang="en-US" sz="2000"/>
              <a:t>Applicants may submit one letter with several partners listed that includes all of the partner signatures. </a:t>
            </a:r>
          </a:p>
          <a:p>
            <a:pPr lvl="2">
              <a:buFont typeface="Arial" panose="020B0604020202020204" pitchFamily="34" charset="0"/>
              <a:buChar char="•"/>
            </a:pPr>
            <a:r>
              <a:rPr lang="en-US" sz="2000"/>
              <a:t>If there is an RFP process for partner selection, please describe the process and timeline.</a:t>
            </a:r>
          </a:p>
          <a:p>
            <a:pPr lvl="1">
              <a:buFont typeface="Wingdings" panose="05000000000000000000" pitchFamily="2" charset="2"/>
              <a:buChar char="q"/>
            </a:pPr>
            <a:r>
              <a:rPr lang="en-US" sz="2400"/>
              <a:t>Sites are not required to dedicate funds to housing sites this year.</a:t>
            </a:r>
          </a:p>
          <a:p>
            <a:pPr>
              <a:buFont typeface="Wingdings" panose="05000000000000000000" pitchFamily="2" charset="2"/>
              <a:buChar char="q"/>
            </a:pPr>
            <a:endParaRPr lang="en-US" sz="2000"/>
          </a:p>
          <a:p>
            <a:pPr marL="0" indent="0" algn="ctr">
              <a:buNone/>
            </a:pPr>
            <a:endParaRPr lang="en-US" sz="3600" b="1" u="sng"/>
          </a:p>
          <a:p>
            <a:pPr>
              <a:buFont typeface="Wingdings" panose="05000000000000000000" pitchFamily="2" charset="2"/>
              <a:buChar char="q"/>
            </a:pPr>
            <a:endParaRPr lang="en-US" sz="2200"/>
          </a:p>
          <a:p>
            <a:pPr marL="0" indent="0">
              <a:buNone/>
            </a:pPr>
            <a:endParaRPr lang="en-US"/>
          </a:p>
        </p:txBody>
      </p:sp>
      <p:sp>
        <p:nvSpPr>
          <p:cNvPr id="6" name="Text Box 4">
            <a:extLst>
              <a:ext uri="{FF2B5EF4-FFF2-40B4-BE49-F238E27FC236}">
                <a16:creationId xmlns:a16="http://schemas.microsoft.com/office/drawing/2014/main" id="{3E4C7401-BB8E-4B40-854E-C4771E233C6A}"/>
              </a:ext>
            </a:extLst>
          </p:cNvPr>
          <p:cNvSpPr txBox="1">
            <a:spLocks noChangeArrowheads="1"/>
          </p:cNvSpPr>
          <p:nvPr/>
        </p:nvSpPr>
        <p:spPr bwMode="auto">
          <a:xfrm>
            <a:off x="1752600" y="578645"/>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 </a:t>
            </a:r>
          </a:p>
        </p:txBody>
      </p:sp>
      <p:sp>
        <p:nvSpPr>
          <p:cNvPr id="11" name="Rectangle 2">
            <a:extLst>
              <a:ext uri="{FF2B5EF4-FFF2-40B4-BE49-F238E27FC236}">
                <a16:creationId xmlns:a16="http://schemas.microsoft.com/office/drawing/2014/main" id="{4A95AAD8-65DE-4E3B-AB78-DAB93AC74144}"/>
              </a:ext>
            </a:extLst>
          </p:cNvPr>
          <p:cNvSpPr txBox="1">
            <a:spLocks noChangeArrowheads="1"/>
          </p:cNvSpPr>
          <p:nvPr/>
        </p:nvSpPr>
        <p:spPr>
          <a:xfrm>
            <a:off x="609596" y="2064603"/>
            <a:ext cx="7086603" cy="830997"/>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fontAlgn="t">
              <a:spcBef>
                <a:spcPts val="0"/>
              </a:spcBef>
            </a:pPr>
            <a:br>
              <a:rPr lang="en-US" altLang="en-US" sz="4000" b="1">
                <a:solidFill>
                  <a:schemeClr val="tx2"/>
                </a:solidFill>
              </a:rPr>
            </a:br>
            <a:endParaRPr lang="en-US" altLang="en-US" sz="4000" b="1">
              <a:solidFill>
                <a:schemeClr val="tx2"/>
              </a:solidFill>
            </a:endParaRPr>
          </a:p>
        </p:txBody>
      </p:sp>
      <p:pic>
        <p:nvPicPr>
          <p:cNvPr id="4098" name="Picture 1">
            <a:extLst>
              <a:ext uri="{FF2B5EF4-FFF2-40B4-BE49-F238E27FC236}">
                <a16:creationId xmlns:a16="http://schemas.microsoft.com/office/drawing/2014/main" id="{557E121E-23C6-411C-BC46-4E2E9FF549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3054" y="458897"/>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2051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A607E-ED46-D0A6-46C3-F7D8955EBD69}"/>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DA5A6B8-BE6C-9EE5-8C82-DBB1E6B46663}"/>
              </a:ext>
            </a:extLst>
          </p:cNvPr>
          <p:cNvSpPr>
            <a:spLocks noGrp="1"/>
          </p:cNvSpPr>
          <p:nvPr>
            <p:ph sz="half" idx="1"/>
          </p:nvPr>
        </p:nvSpPr>
        <p:spPr>
          <a:xfrm>
            <a:off x="268639" y="1040310"/>
            <a:ext cx="7999710" cy="5358793"/>
          </a:xfrm>
        </p:spPr>
        <p:txBody>
          <a:bodyPr>
            <a:noAutofit/>
          </a:bodyPr>
          <a:lstStyle/>
          <a:p>
            <a:pPr marL="0" indent="0" algn="ctr">
              <a:buNone/>
            </a:pPr>
            <a:r>
              <a:rPr lang="en-US" sz="2800" b="1" u="sng"/>
              <a:t>Budget FAQs</a:t>
            </a:r>
            <a:endParaRPr lang="en-US" sz="2800"/>
          </a:p>
          <a:p>
            <a:pPr marL="457200" lvl="1" indent="0">
              <a:buNone/>
            </a:pPr>
            <a:r>
              <a:rPr lang="en-US" sz="1800" b="1"/>
              <a:t>Subawards vs Contracts</a:t>
            </a:r>
          </a:p>
          <a:p>
            <a:pPr lvl="2">
              <a:buFont typeface="Wingdings" panose="05000000000000000000" pitchFamily="2" charset="2"/>
              <a:buChar char="§"/>
            </a:pPr>
            <a:r>
              <a:rPr lang="en-US" sz="1600"/>
              <a:t>Contracts – a competitive process based on the municipality’s procurement policy.</a:t>
            </a:r>
          </a:p>
          <a:p>
            <a:pPr lvl="4">
              <a:buFont typeface="Wingdings" panose="05000000000000000000" pitchFamily="2" charset="2"/>
              <a:buChar char="q"/>
            </a:pPr>
            <a:r>
              <a:rPr lang="en-US" sz="1600"/>
              <a:t>Policy should be followed when procuring contracted services.</a:t>
            </a:r>
          </a:p>
          <a:p>
            <a:pPr lvl="2" indent="-285750">
              <a:buClr>
                <a:srgbClr val="5FCBEF"/>
              </a:buClr>
              <a:buFont typeface="Wingdings" panose="05000000000000000000" pitchFamily="2" charset="2"/>
              <a:buChar char="§"/>
              <a:defRPr/>
            </a:pPr>
            <a:r>
              <a:rPr lang="en-US" sz="1600">
                <a:solidFill>
                  <a:prstClr val="black">
                    <a:lumMod val="75000"/>
                    <a:lumOff val="25000"/>
                  </a:prstClr>
                </a:solidFill>
              </a:rPr>
              <a:t>Subawards – provided by a Shannon site or LARP to a sub-recipient for the sub-recipient to perform a portion of the original award's work.</a:t>
            </a:r>
          </a:p>
          <a:p>
            <a:pPr marL="457200" lvl="1" indent="0">
              <a:buNone/>
            </a:pPr>
            <a:r>
              <a:rPr lang="en-US"/>
              <a:t>Salary, fringe benefits, travel, and other costs associated with these contracted services and subawards should be placed within their respective category.</a:t>
            </a:r>
          </a:p>
          <a:p>
            <a:pPr marL="457200" lvl="1" indent="0">
              <a:buNone/>
            </a:pPr>
            <a:r>
              <a:rPr lang="en-US"/>
              <a:t>It is the Shannon awardee’s responsibility to ensure these organizations follow the Shannon guidelines for salary, fringe costs, travel, and other cost categories.</a:t>
            </a:r>
          </a:p>
          <a:p>
            <a:pPr marL="457200" lvl="1" indent="0">
              <a:buClr>
                <a:srgbClr val="5FCBEF"/>
              </a:buClr>
              <a:buNone/>
              <a:defRPr/>
            </a:pPr>
            <a:r>
              <a:rPr lang="en-US" sz="1800" b="1">
                <a:solidFill>
                  <a:prstClr val="black">
                    <a:lumMod val="75000"/>
                    <a:lumOff val="25000"/>
                  </a:prstClr>
                </a:solidFill>
                <a:latin typeface="Trebuchet MS" panose="020B0603020202020204"/>
              </a:rPr>
              <a:t>Administrative Costs</a:t>
            </a:r>
            <a:endParaRPr kumimoji="0" lang="en-US" sz="1800" b="1" i="0" u="none" strike="noStrike" kern="1200" cap="none" spc="0" normalizeH="0" baseline="0" noProof="0">
              <a:ln>
                <a:noFill/>
              </a:ln>
              <a:solidFill>
                <a:prstClr val="black">
                  <a:lumMod val="75000"/>
                  <a:lumOff val="25000"/>
                </a:prstClr>
              </a:solidFill>
              <a:effectLst/>
              <a:uLnTx/>
              <a:uFillTx/>
              <a:latin typeface="Trebuchet MS" panose="020B0603020202020204"/>
              <a:ea typeface="+mn-ea"/>
              <a:cs typeface="+mn-cs"/>
            </a:endParaRPr>
          </a:p>
          <a:p>
            <a:pPr marL="742950" marR="0" lvl="1" indent="-285750" algn="l" defTabSz="457200" rtl="0" eaLnBrk="1" fontAlgn="auto" latinLnBrk="0" hangingPunct="1">
              <a:lnSpc>
                <a:spcPct val="100000"/>
              </a:lnSpc>
              <a:spcBef>
                <a:spcPts val="1000"/>
              </a:spcBef>
              <a:spcAft>
                <a:spcPts val="0"/>
              </a:spcAft>
              <a:buClr>
                <a:srgbClr val="5FCBEF"/>
              </a:buClr>
              <a:buSzPct val="80000"/>
              <a:buFont typeface="Wingdings" panose="05000000000000000000" pitchFamily="2" charset="2"/>
              <a:buChar char="§"/>
              <a:tabLst/>
              <a:defRPr/>
            </a:pPr>
            <a:r>
              <a:rPr lang="en-US">
                <a:solidFill>
                  <a:prstClr val="black">
                    <a:lumMod val="75000"/>
                    <a:lumOff val="25000"/>
                  </a:prstClr>
                </a:solidFill>
                <a:latin typeface="Trebuchet MS" panose="020B0603020202020204"/>
              </a:rPr>
              <a:t>All sites are subject to a 10% administrative cost cap. This CANNOT be listed as indirect costs in your budget, as indirect costs are unallowable on state funded grants. </a:t>
            </a:r>
            <a:endParaRPr lang="en-US" b="1" u="sng"/>
          </a:p>
          <a:p>
            <a:pPr>
              <a:buFont typeface="Wingdings" panose="05000000000000000000" pitchFamily="2" charset="2"/>
              <a:buChar char="q"/>
            </a:pPr>
            <a:endParaRPr lang="en-US" sz="2200"/>
          </a:p>
          <a:p>
            <a:pPr marL="0" indent="0">
              <a:buNone/>
            </a:pPr>
            <a:endParaRPr lang="en-US"/>
          </a:p>
        </p:txBody>
      </p:sp>
      <p:sp>
        <p:nvSpPr>
          <p:cNvPr id="6" name="Text Box 4">
            <a:extLst>
              <a:ext uri="{FF2B5EF4-FFF2-40B4-BE49-F238E27FC236}">
                <a16:creationId xmlns:a16="http://schemas.microsoft.com/office/drawing/2014/main" id="{A7C8983F-D878-1A52-EB39-8F0E9C3D7B18}"/>
              </a:ext>
            </a:extLst>
          </p:cNvPr>
          <p:cNvSpPr txBox="1">
            <a:spLocks noChangeArrowheads="1"/>
          </p:cNvSpPr>
          <p:nvPr/>
        </p:nvSpPr>
        <p:spPr bwMode="auto">
          <a:xfrm>
            <a:off x="1752600" y="578645"/>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 </a:t>
            </a:r>
          </a:p>
        </p:txBody>
      </p:sp>
      <p:sp>
        <p:nvSpPr>
          <p:cNvPr id="11" name="Rectangle 2">
            <a:extLst>
              <a:ext uri="{FF2B5EF4-FFF2-40B4-BE49-F238E27FC236}">
                <a16:creationId xmlns:a16="http://schemas.microsoft.com/office/drawing/2014/main" id="{8CFA72C7-1D58-F201-BBB5-28E92B860649}"/>
              </a:ext>
            </a:extLst>
          </p:cNvPr>
          <p:cNvSpPr txBox="1">
            <a:spLocks noChangeArrowheads="1"/>
          </p:cNvSpPr>
          <p:nvPr/>
        </p:nvSpPr>
        <p:spPr>
          <a:xfrm>
            <a:off x="609596" y="2064603"/>
            <a:ext cx="7086603" cy="830997"/>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fontAlgn="t">
              <a:spcBef>
                <a:spcPts val="0"/>
              </a:spcBef>
            </a:pPr>
            <a:br>
              <a:rPr lang="en-US" altLang="en-US" sz="4000" b="1">
                <a:solidFill>
                  <a:schemeClr val="tx2"/>
                </a:solidFill>
              </a:rPr>
            </a:br>
            <a:endParaRPr lang="en-US" altLang="en-US" sz="4000" b="1">
              <a:solidFill>
                <a:schemeClr val="tx2"/>
              </a:solidFill>
            </a:endParaRPr>
          </a:p>
        </p:txBody>
      </p:sp>
      <p:pic>
        <p:nvPicPr>
          <p:cNvPr id="4098" name="Picture 1">
            <a:extLst>
              <a:ext uri="{FF2B5EF4-FFF2-40B4-BE49-F238E27FC236}">
                <a16:creationId xmlns:a16="http://schemas.microsoft.com/office/drawing/2014/main" id="{F830518C-7527-C8A9-1BCF-46AD14E3076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3054" y="458897"/>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1291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539CC-6E2B-A569-C29E-3A3F186D3245}"/>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FB5CB44-E636-CC84-50BB-2CF38E75F3C1}"/>
              </a:ext>
            </a:extLst>
          </p:cNvPr>
          <p:cNvSpPr>
            <a:spLocks noGrp="1"/>
          </p:cNvSpPr>
          <p:nvPr>
            <p:ph sz="half" idx="1"/>
          </p:nvPr>
        </p:nvSpPr>
        <p:spPr>
          <a:xfrm>
            <a:off x="381000" y="1306859"/>
            <a:ext cx="7236406" cy="5202423"/>
          </a:xfrm>
        </p:spPr>
        <p:txBody>
          <a:bodyPr>
            <a:noAutofit/>
          </a:bodyPr>
          <a:lstStyle/>
          <a:p>
            <a:pPr marL="0" indent="0" algn="ctr">
              <a:buNone/>
            </a:pPr>
            <a:r>
              <a:rPr lang="en-US" sz="3600" b="1" u="sng"/>
              <a:t>Shannon 20</a:t>
            </a:r>
            <a:r>
              <a:rPr lang="en-US" sz="3600" b="1" u="sng" baseline="30000"/>
              <a:t>th</a:t>
            </a:r>
            <a:r>
              <a:rPr lang="en-US" sz="3600" b="1" u="sng"/>
              <a:t> Anniversary </a:t>
            </a:r>
          </a:p>
          <a:p>
            <a:pPr marL="0" indent="0" algn="ctr">
              <a:buNone/>
            </a:pPr>
            <a:endParaRPr lang="en-US" sz="2000"/>
          </a:p>
          <a:p>
            <a:pPr lvl="1">
              <a:buFont typeface="Wingdings" panose="05000000000000000000" pitchFamily="2" charset="2"/>
              <a:buChar char="q"/>
            </a:pPr>
            <a:r>
              <a:rPr lang="en-US" sz="2400"/>
              <a:t>SFY26 Shannon site awardees will be contacted by our Director of Communications, Renee Algarin, to share programming highlights. </a:t>
            </a:r>
          </a:p>
          <a:p>
            <a:pPr lvl="1">
              <a:buFont typeface="Wingdings" panose="05000000000000000000" pitchFamily="2" charset="2"/>
              <a:buChar char="q"/>
            </a:pPr>
            <a:r>
              <a:rPr lang="en-US" sz="2400"/>
              <a:t>We anticipate an event in November or December when the SFY26 awards are announced. </a:t>
            </a:r>
          </a:p>
          <a:p>
            <a:pPr marL="457200" lvl="1" indent="0">
              <a:buNone/>
            </a:pPr>
            <a:endParaRPr lang="en-US" sz="2400"/>
          </a:p>
          <a:p>
            <a:pPr>
              <a:buFont typeface="Wingdings" panose="05000000000000000000" pitchFamily="2" charset="2"/>
              <a:buChar char="q"/>
            </a:pPr>
            <a:endParaRPr lang="en-US" sz="2200"/>
          </a:p>
          <a:p>
            <a:pPr marL="0" indent="0">
              <a:buNone/>
            </a:pPr>
            <a:endParaRPr lang="en-US"/>
          </a:p>
        </p:txBody>
      </p:sp>
      <p:sp>
        <p:nvSpPr>
          <p:cNvPr id="6" name="Text Box 4">
            <a:extLst>
              <a:ext uri="{FF2B5EF4-FFF2-40B4-BE49-F238E27FC236}">
                <a16:creationId xmlns:a16="http://schemas.microsoft.com/office/drawing/2014/main" id="{7BA4C568-60B2-1844-A685-8E7348EAB4A4}"/>
              </a:ext>
            </a:extLst>
          </p:cNvPr>
          <p:cNvSpPr txBox="1">
            <a:spLocks noChangeArrowheads="1"/>
          </p:cNvSpPr>
          <p:nvPr/>
        </p:nvSpPr>
        <p:spPr bwMode="auto">
          <a:xfrm>
            <a:off x="1752600" y="578645"/>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 </a:t>
            </a:r>
          </a:p>
        </p:txBody>
      </p:sp>
      <p:sp>
        <p:nvSpPr>
          <p:cNvPr id="11" name="Rectangle 2">
            <a:extLst>
              <a:ext uri="{FF2B5EF4-FFF2-40B4-BE49-F238E27FC236}">
                <a16:creationId xmlns:a16="http://schemas.microsoft.com/office/drawing/2014/main" id="{50D1F29B-EF7D-ED20-AC81-AB1CB297E2E1}"/>
              </a:ext>
            </a:extLst>
          </p:cNvPr>
          <p:cNvSpPr txBox="1">
            <a:spLocks noChangeArrowheads="1"/>
          </p:cNvSpPr>
          <p:nvPr/>
        </p:nvSpPr>
        <p:spPr>
          <a:xfrm>
            <a:off x="609596" y="2064603"/>
            <a:ext cx="7086603" cy="830997"/>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fontAlgn="t">
              <a:spcBef>
                <a:spcPts val="0"/>
              </a:spcBef>
            </a:pPr>
            <a:br>
              <a:rPr lang="en-US" altLang="en-US" sz="4000" b="1">
                <a:solidFill>
                  <a:schemeClr val="tx2"/>
                </a:solidFill>
              </a:rPr>
            </a:br>
            <a:endParaRPr lang="en-US" altLang="en-US" sz="4000" b="1">
              <a:solidFill>
                <a:schemeClr val="tx2"/>
              </a:solidFill>
            </a:endParaRPr>
          </a:p>
        </p:txBody>
      </p:sp>
      <p:pic>
        <p:nvPicPr>
          <p:cNvPr id="4098" name="Picture 1">
            <a:extLst>
              <a:ext uri="{FF2B5EF4-FFF2-40B4-BE49-F238E27FC236}">
                <a16:creationId xmlns:a16="http://schemas.microsoft.com/office/drawing/2014/main" id="{94F9128D-C1B6-6F31-F861-9CCD1554478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3054" y="458897"/>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2547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85078" y="6309092"/>
            <a:ext cx="7620000" cy="3733800"/>
          </a:xfrm>
        </p:spPr>
        <p:txBody>
          <a:bodyPr>
            <a:normAutofit fontScale="90000"/>
          </a:bodyPr>
          <a:lstStyle/>
          <a:p>
            <a:pPr algn="l" eaLnBrk="1" hangingPunct="1"/>
            <a:br>
              <a:rPr lang="en-US" altLang="en-US" sz="4000">
                <a:solidFill>
                  <a:schemeClr val="tx2"/>
                </a:solidFill>
              </a:rPr>
            </a:br>
            <a:br>
              <a:rPr lang="en-US" altLang="en-US" sz="4000" b="1">
                <a:solidFill>
                  <a:schemeClr val="tx2"/>
                </a:solidFill>
              </a:rPr>
            </a:br>
            <a:br>
              <a:rPr lang="en-US" altLang="en-US" sz="4000" b="1">
                <a:solidFill>
                  <a:schemeClr val="tx2"/>
                </a:solidFill>
              </a:rPr>
            </a:br>
            <a:br>
              <a:rPr lang="en-US" altLang="en-US" sz="4000" b="1">
                <a:solidFill>
                  <a:schemeClr val="tx2"/>
                </a:solidFill>
              </a:rPr>
            </a:br>
            <a:br>
              <a:rPr lang="en-US" altLang="en-US" sz="1800">
                <a:solidFill>
                  <a:schemeClr val="tx2"/>
                </a:solidFill>
              </a:rPr>
            </a:br>
            <a:br>
              <a:rPr lang="en-US" altLang="en-US" sz="4000" b="1">
                <a:solidFill>
                  <a:schemeClr val="tx2"/>
                </a:solidFill>
              </a:rPr>
            </a:br>
            <a:br>
              <a:rPr lang="en-US" altLang="en-US" sz="4000" b="1">
                <a:solidFill>
                  <a:schemeClr val="tx2"/>
                </a:solidFill>
              </a:rPr>
            </a:br>
            <a:br>
              <a:rPr lang="en-US" altLang="en-US" sz="4000">
                <a:solidFill>
                  <a:schemeClr val="tx2"/>
                </a:solidFill>
              </a:rPr>
            </a:br>
            <a:br>
              <a:rPr lang="en-US" altLang="en-US" sz="2800">
                <a:solidFill>
                  <a:schemeClr val="tx2"/>
                </a:solidFill>
              </a:rPr>
            </a:br>
            <a:endParaRPr lang="en-US" altLang="en-US" sz="2800">
              <a:solidFill>
                <a:schemeClr val="tx2"/>
              </a:solidFill>
            </a:endParaRPr>
          </a:p>
        </p:txBody>
      </p:sp>
      <p:sp>
        <p:nvSpPr>
          <p:cNvPr id="2052" name="Text Box 4"/>
          <p:cNvSpPr txBox="1">
            <a:spLocks noChangeArrowheads="1"/>
          </p:cNvSpPr>
          <p:nvPr/>
        </p:nvSpPr>
        <p:spPr bwMode="auto">
          <a:xfrm>
            <a:off x="1931542" y="578333"/>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Office of Grants &amp; Research </a:t>
            </a:r>
          </a:p>
          <a:p>
            <a:pPr eaLnBrk="1" fontAlgn="base" hangingPunct="1">
              <a:spcBef>
                <a:spcPct val="0"/>
              </a:spcBef>
              <a:spcAft>
                <a:spcPct val="0"/>
              </a:spcAft>
            </a:pPr>
            <a:r>
              <a:rPr lang="en-US" altLang="en-US" sz="1200" b="1" i="1">
                <a:solidFill>
                  <a:schemeClr val="tx2"/>
                </a:solidFill>
                <a:latin typeface="Arial" panose="020B0604020202020204" pitchFamily="34" charset="0"/>
                <a:cs typeface="Arial" panose="020B0604020202020204" pitchFamily="34" charset="0"/>
              </a:rPr>
              <a:t>Justice and Prevention Division</a:t>
            </a:r>
          </a:p>
        </p:txBody>
      </p:sp>
      <p:sp>
        <p:nvSpPr>
          <p:cNvPr id="7" name="Text Placeholder 3">
            <a:extLst>
              <a:ext uri="{FF2B5EF4-FFF2-40B4-BE49-F238E27FC236}">
                <a16:creationId xmlns:a16="http://schemas.microsoft.com/office/drawing/2014/main" id="{CBF9798F-3580-43FF-A706-D0CDB1A10C17}"/>
              </a:ext>
            </a:extLst>
          </p:cNvPr>
          <p:cNvSpPr txBox="1">
            <a:spLocks/>
          </p:cNvSpPr>
          <p:nvPr/>
        </p:nvSpPr>
        <p:spPr>
          <a:xfrm>
            <a:off x="457200" y="2209800"/>
            <a:ext cx="7162802" cy="4191000"/>
          </a:xfrm>
          <a:prstGeom prst="rect">
            <a:avLst/>
          </a:prstGeom>
        </p:spPr>
        <p:txBody>
          <a:bodyPr vert="horz" lIns="91440" tIns="45720" rIns="91440" bIns="45720" numCol="1"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endParaRPr lang="en-US" sz="1600">
              <a:solidFill>
                <a:schemeClr val="tx1"/>
              </a:solidFill>
            </a:endParaRPr>
          </a:p>
        </p:txBody>
      </p:sp>
      <p:sp>
        <p:nvSpPr>
          <p:cNvPr id="10" name="Rectangle 2">
            <a:extLst>
              <a:ext uri="{FF2B5EF4-FFF2-40B4-BE49-F238E27FC236}">
                <a16:creationId xmlns:a16="http://schemas.microsoft.com/office/drawing/2014/main" id="{C76F4EF2-04EC-48BF-BBA5-01B277BFAE02}"/>
              </a:ext>
            </a:extLst>
          </p:cNvPr>
          <p:cNvSpPr txBox="1">
            <a:spLocks noChangeArrowheads="1"/>
          </p:cNvSpPr>
          <p:nvPr/>
        </p:nvSpPr>
        <p:spPr>
          <a:xfrm>
            <a:off x="864743" y="2197924"/>
            <a:ext cx="6347715" cy="830997"/>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0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t">
              <a:spcBef>
                <a:spcPts val="0"/>
              </a:spcBef>
            </a:pPr>
            <a:endParaRPr lang="en-US" altLang="en-US" sz="2800">
              <a:solidFill>
                <a:schemeClr val="tx2"/>
              </a:solidFill>
            </a:endParaRPr>
          </a:p>
        </p:txBody>
      </p:sp>
      <p:sp>
        <p:nvSpPr>
          <p:cNvPr id="2" name="AutoShape 2">
            <a:extLst>
              <a:ext uri="{FF2B5EF4-FFF2-40B4-BE49-F238E27FC236}">
                <a16:creationId xmlns:a16="http://schemas.microsoft.com/office/drawing/2014/main" id="{9B1D1775-05FB-4C74-9923-AEC15096964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a:extLst>
              <a:ext uri="{FF2B5EF4-FFF2-40B4-BE49-F238E27FC236}">
                <a16:creationId xmlns:a16="http://schemas.microsoft.com/office/drawing/2014/main" id="{C342EFF6-324A-41E3-B747-4B63A2D01080}"/>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a:extLst>
              <a:ext uri="{FF2B5EF4-FFF2-40B4-BE49-F238E27FC236}">
                <a16:creationId xmlns:a16="http://schemas.microsoft.com/office/drawing/2014/main" id="{1F2DAB86-ED58-4CC9-9F3F-1EDBDA4B0F2C}"/>
              </a:ext>
            </a:extLst>
          </p:cNvPr>
          <p:cNvSpPr>
            <a:spLocks noChangeAspect="1" noChangeArrowheads="1"/>
          </p:cNvSpPr>
          <p:nvPr/>
        </p:nvSpPr>
        <p:spPr bwMode="auto">
          <a:xfrm>
            <a:off x="4724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26E9AE79-4BEF-49F3-ABB5-43C5A2013743}"/>
              </a:ext>
            </a:extLst>
          </p:cNvPr>
          <p:cNvSpPr txBox="1"/>
          <p:nvPr/>
        </p:nvSpPr>
        <p:spPr>
          <a:xfrm>
            <a:off x="946070" y="758577"/>
            <a:ext cx="6652322" cy="6494085"/>
          </a:xfrm>
          <a:prstGeom prst="rect">
            <a:avLst/>
          </a:prstGeom>
          <a:noFill/>
        </p:spPr>
        <p:txBody>
          <a:bodyPr wrap="square" rtlCol="0">
            <a:spAutoFit/>
          </a:bodyPr>
          <a:lstStyle/>
          <a:p>
            <a:endParaRPr lang="en-US" sz="4800" b="1"/>
          </a:p>
          <a:p>
            <a:r>
              <a:rPr lang="en-US" sz="2800" b="1" u="sng"/>
              <a:t>OGR Contact Information &amp; Questions</a:t>
            </a:r>
          </a:p>
          <a:p>
            <a:endParaRPr lang="en-US" sz="2000" b="1"/>
          </a:p>
          <a:p>
            <a:r>
              <a:rPr lang="en-US" b="1"/>
              <a:t>Shannon Community Safety Initiative</a:t>
            </a:r>
          </a:p>
          <a:p>
            <a:r>
              <a:rPr lang="en-US" sz="2000">
                <a:hlinkClick r:id="rId3"/>
              </a:rPr>
              <a:t>Shannon Community Safety Initiative (CSI) | Mass.gov</a:t>
            </a:r>
            <a:endParaRPr lang="en-US" sz="2000"/>
          </a:p>
          <a:p>
            <a:endParaRPr lang="en-US" sz="2000" b="1"/>
          </a:p>
          <a:p>
            <a:r>
              <a:rPr lang="en-US" sz="2000" b="1"/>
              <a:t>LARPs</a:t>
            </a:r>
          </a:p>
          <a:p>
            <a:r>
              <a:rPr lang="en-US" sz="2000">
                <a:hlinkClick r:id="rId4"/>
              </a:rPr>
              <a:t>Shannon Community Safety Initiative Local Action Research Partner | Mass.gov</a:t>
            </a:r>
            <a:endParaRPr lang="en-US" sz="2000" b="1"/>
          </a:p>
          <a:p>
            <a:endParaRPr lang="en-US" sz="2000" b="1"/>
          </a:p>
          <a:p>
            <a:r>
              <a:rPr lang="en-US" sz="1600"/>
              <a:t>Emily Haines, Program Manager</a:t>
            </a:r>
          </a:p>
          <a:p>
            <a:r>
              <a:rPr lang="en-US" sz="1600">
                <a:hlinkClick r:id="rId5"/>
              </a:rPr>
              <a:t>Emily.Fontaine@mass.gov</a:t>
            </a:r>
            <a:r>
              <a:rPr lang="en-US" sz="1600"/>
              <a:t>	</a:t>
            </a:r>
          </a:p>
          <a:p>
            <a:r>
              <a:rPr lang="en-US" sz="1600"/>
              <a:t>Elizabeth Flynn, JPD Division Manager</a:t>
            </a:r>
          </a:p>
          <a:p>
            <a:r>
              <a:rPr lang="en-US" sz="1600">
                <a:hlinkClick r:id="rId6"/>
              </a:rPr>
              <a:t>Elizabeth.m.Flynn@mass.gov</a:t>
            </a:r>
            <a:endParaRPr lang="en-US" sz="1600"/>
          </a:p>
          <a:p>
            <a:endParaRPr lang="en-US" sz="1600"/>
          </a:p>
          <a:p>
            <a:endParaRPr lang="en-US" sz="2800" b="1"/>
          </a:p>
          <a:p>
            <a:endParaRPr lang="en-US" sz="2800" b="1"/>
          </a:p>
          <a:p>
            <a:endParaRPr lang="en-US" sz="2800" b="1"/>
          </a:p>
          <a:p>
            <a:endParaRPr lang="en-US"/>
          </a:p>
        </p:txBody>
      </p:sp>
      <p:pic>
        <p:nvPicPr>
          <p:cNvPr id="15362" name="Picture 1">
            <a:extLst>
              <a:ext uri="{FF2B5EF4-FFF2-40B4-BE49-F238E27FC236}">
                <a16:creationId xmlns:a16="http://schemas.microsoft.com/office/drawing/2014/main" id="{96E49884-1328-48F1-BFBA-F9F4E4EC3E6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6865" y="551230"/>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36720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d7d3347-3f4a-43b7-ab51-5f5f7a1522a6" xsi:nil="true"/>
    <SharedWithUsers xmlns="7d7d3347-3f4a-43b7-ab51-5f5f7a1522a6">
      <UserInfo>
        <DisplayName>Garvey, Allison C. (OGR)</DisplayName>
        <AccountId>395</AccountId>
        <AccountType/>
      </UserInfo>
      <UserInfo>
        <DisplayName>Gouveia, Victoria J. (OGR)</DisplayName>
        <AccountId>392</AccountId>
        <AccountType/>
      </UserInfo>
    </SharedWithUsers>
    <lcf76f155ced4ddcb4097134ff3c332f xmlns="0f933693-47b2-4b21-b908-e4c3a21f8c0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F0C1165B64FA42A5387FE466F2835B" ma:contentTypeVersion="15" ma:contentTypeDescription="Create a new document." ma:contentTypeScope="" ma:versionID="332fd4ae6c3174089494b848a23eb48a">
  <xsd:schema xmlns:xsd="http://www.w3.org/2001/XMLSchema" xmlns:xs="http://www.w3.org/2001/XMLSchema" xmlns:p="http://schemas.microsoft.com/office/2006/metadata/properties" xmlns:ns2="0f933693-47b2-4b21-b908-e4c3a21f8c05" xmlns:ns3="7d7d3347-3f4a-43b7-ab51-5f5f7a1522a6" targetNamespace="http://schemas.microsoft.com/office/2006/metadata/properties" ma:root="true" ma:fieldsID="5d1bd2a52651767305d187090ea1c33c" ns2:_="" ns3:_="">
    <xsd:import namespace="0f933693-47b2-4b21-b908-e4c3a21f8c05"/>
    <xsd:import namespace="7d7d3347-3f4a-43b7-ab51-5f5f7a1522a6"/>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933693-47b2-4b21-b908-e4c3a21f8c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7d3347-3f4a-43b7-ab51-5f5f7a1522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ee8143d4-e5af-4983-b71d-5d630e5f8c34}" ma:internalName="TaxCatchAll" ma:showField="CatchAllData" ma:web="7d7d3347-3f4a-43b7-ab51-5f5f7a152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1BB99-8939-46F1-AA08-2A6EE0041992}">
  <ds:schemaRefs>
    <ds:schemaRef ds:uri="http://purl.org/dc/dcmitype/"/>
    <ds:schemaRef ds:uri="http://schemas.microsoft.com/office/2006/metadata/properties"/>
    <ds:schemaRef ds:uri="http://schemas.microsoft.com/office/2006/documentManagement/types"/>
    <ds:schemaRef ds:uri="7d7d3347-3f4a-43b7-ab51-5f5f7a1522a6"/>
    <ds:schemaRef ds:uri="http://schemas.microsoft.com/office/infopath/2007/PartnerControls"/>
    <ds:schemaRef ds:uri="http://purl.org/dc/terms/"/>
    <ds:schemaRef ds:uri="http://www.w3.org/XML/1998/namespace"/>
    <ds:schemaRef ds:uri="http://schemas.openxmlformats.org/package/2006/metadata/core-properties"/>
    <ds:schemaRef ds:uri="0f933693-47b2-4b21-b908-e4c3a21f8c05"/>
    <ds:schemaRef ds:uri="http://purl.org/dc/elements/1.1/"/>
  </ds:schemaRefs>
</ds:datastoreItem>
</file>

<file path=customXml/itemProps2.xml><?xml version="1.0" encoding="utf-8"?>
<ds:datastoreItem xmlns:ds="http://schemas.openxmlformats.org/officeDocument/2006/customXml" ds:itemID="{166DF4EE-FAE5-4D40-990B-C95BF3DB4431}">
  <ds:schemaRefs>
    <ds:schemaRef ds:uri="http://schemas.microsoft.com/sharepoint/v3/contenttype/forms"/>
  </ds:schemaRefs>
</ds:datastoreItem>
</file>

<file path=customXml/itemProps3.xml><?xml version="1.0" encoding="utf-8"?>
<ds:datastoreItem xmlns:ds="http://schemas.openxmlformats.org/officeDocument/2006/customXml" ds:itemID="{FEA2A112-8BC5-4560-B0ED-57D70306E8A2}">
  <ds:schemaRefs>
    <ds:schemaRef ds:uri="0f933693-47b2-4b21-b908-e4c3a21f8c05"/>
    <ds:schemaRef ds:uri="7d7d3347-3f4a-43b7-ab51-5f5f7a1522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0</TotalTime>
  <Words>680</Words>
  <Application>Microsoft Office PowerPoint</Application>
  <PresentationFormat>On-screen Show (4:3)</PresentationFormat>
  <Paragraphs>87</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Trebuchet MS</vt:lpstr>
      <vt:lpstr>Wingdings</vt:lpstr>
      <vt:lpstr>Wingdings 3</vt:lpstr>
      <vt:lpstr>Facet</vt:lpstr>
      <vt:lpstr>PowerPoint Presentation</vt:lpstr>
      <vt:lpstr>Overview &amp; Applicant Eligibility  Shannon CSI Sites</vt:lpstr>
      <vt:lpstr>Overview &amp; Applicant Eligibility  LARPs</vt:lpstr>
      <vt:lpstr>PowerPoint Presentation</vt:lpstr>
      <vt:lpstr>PowerPoint Presentation</vt:lpstr>
      <vt:lpstr>PowerPoint Presentation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Executive Office of Public Safety &amp; Security   Nonprofit Security Grant Program FFY 2016</dc:title>
  <dc:creator>Brownell, Jeffrey (OGR)</dc:creator>
  <cp:lastModifiedBy>Algarin, Renee P. (OGR)</cp:lastModifiedBy>
  <cp:revision>1</cp:revision>
  <cp:lastPrinted>2019-03-22T20:00:08Z</cp:lastPrinted>
  <dcterms:created xsi:type="dcterms:W3CDTF">2006-08-16T00:00:00Z</dcterms:created>
  <dcterms:modified xsi:type="dcterms:W3CDTF">2025-08-21T17:15:26Z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0x010100E9F0C1165B64FA42A5387FE466F2835B</vt:lpwstr>
  </property>
  <property fmtid="{D5CDD505-2E9C-101B-9397-08002B2CF9AE}" pid="3" name="Order">
    <vt:r8>212800</vt:r8>
  </property>
  <property fmtid="{D5CDD505-2E9C-101B-9397-08002B2CF9AE}" pid="4" name="MediaServiceImageTags">
    <vt:lpwstr/>
  </property>
</Properties>
</file>