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13_E184C96E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7" r:id="rId5"/>
    <p:sldId id="2141412523" r:id="rId6"/>
    <p:sldId id="2141412530" r:id="rId7"/>
    <p:sldId id="261" r:id="rId8"/>
    <p:sldId id="2141412524" r:id="rId9"/>
    <p:sldId id="2141412525" r:id="rId10"/>
    <p:sldId id="2141412528" r:id="rId11"/>
    <p:sldId id="2141412529" r:id="rId12"/>
    <p:sldId id="2141412517" r:id="rId13"/>
    <p:sldId id="2141412520" r:id="rId14"/>
    <p:sldId id="275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36C4F27-B737-2A6B-9202-DC344D2B3530}" name="Bell, McKenzie (EOHLC)" initials="BM" userId="S::mckenzie.bell@mass.gov::21031653-2fcb-4966-87fa-863f66c5f0c3" providerId="AD"/>
  <p188:author id="{06EB164B-2EC0-3C96-3C0F-219519EFD60B}" name="Kenney, Margaret (EOHLC)" initials="MK" userId="S::Margaret.Kenney@mass.gov::9d256eec-6fec-4068-9060-1d7952487cae" providerId="AD"/>
  <p188:author id="{3F9DF38E-5ED6-B688-4BA8-7E22D1592E3D}" name="Healey, Victoria J.  (EOHLC)" initials="H(" userId="S::victoria.j.healey@mass.gov::90786e55-b39f-4dc7-bdd8-425d38eb86df" providerId="AD"/>
  <p188:author id="{E4BB918F-4E4C-D2D0-934E-443E7E8156BA}" name="Bell, McKenzie (EOHLC)" initials="MB" userId="S::McKenzie.Bell@mass.gov::21031653-2fcb-4966-87fa-863f66c5f0c3" providerId="AD"/>
  <p188:author id="{B7F83998-5D66-67BE-1529-813E828AF7DA}" name="Healey, Victoria J.  (HLC)" initials="VH" userId="S::Victoria.J.Healey@mass.gov::90786e55-b39f-4dc7-bdd8-425d38eb86df" providerId="AD"/>
  <p188:author id="{C05ABEC0-E5CA-6F31-B971-DD1FDC6FCC51}" name="Zamborlini, Filipe (EOHLC)" initials="FZ" userId="S::Filipe.Zamborlini@mass.gov::d258b38a-e832-4fb6-b534-07694169758c" providerId="AD"/>
  <p188:author id="{28BCD0CA-1875-0A2D-10B2-F42B1437C7CE}" name="Kenney, Margaret (EOHLC)" initials="KM" userId="S::margaret.kenney@mass.gov::9d256eec-6fec-4068-9060-1d7952487ca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E2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37597B-EB7E-4C40-96D0-6D8EFD264FC8}" v="4" dt="2026-06-16T16:30:16.568"/>
    <p1510:client id="{172144C4-EB77-4846-A694-3D37D44AB244}" v="1" dt="2026-06-22T20:05:53.544"/>
    <p1510:client id="{BBAC0A07-D0EF-FF66-B4FC-BE764639A33E}" v="3" dt="2026-06-16T16:30:31.1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63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omments/modernComment_113_E184C96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D84639B-703F-4691-8477-6F080FC0E3FA}" authorId="{E4BB918F-4E4C-D2D0-934E-443E7E8156BA}" status="resolved" created="2026-06-01T15:27:56.871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83575918" sldId="275"/>
      <ac:spMk id="9" creationId="{5D7FCB79-C8D7-E4D4-E418-4A68AB069C9F}"/>
      <ac:txMk cp="0" len="14">
        <ac:context len="289" hash="804800776"/>
      </ac:txMk>
    </ac:txMkLst>
    <p188:pos x="2205475" y="297820"/>
    <p188:txBody>
      <a:bodyPr/>
      <a:lstStyle/>
      <a:p>
        <a:r>
          <a:rPr lang="en-US"/>
          <a:t>[@Kenney, Margaret (HLC)] Will you add your and Victoria’s info?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490F831-B739-41DE-9B41-FF7413CE518D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5B36B19-5F50-4E63-BE48-78AEEF2E5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834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630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B8E232D-AA22-71B4-0F94-E7FEF6F1FE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7278624" y="0"/>
            <a:ext cx="491337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D8CC1A-9633-746E-A76B-A99472A01C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828" y="2245117"/>
            <a:ext cx="6257916" cy="1843088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F7AA25-BC3F-492D-F29C-116D41E44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27" y="4243383"/>
            <a:ext cx="6257916" cy="436562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15EA0-CBD1-557A-62DA-77A0EEB5B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4825" y="6327777"/>
            <a:ext cx="6257916" cy="365125"/>
          </a:xfrm>
        </p:spPr>
        <p:txBody>
          <a:bodyPr/>
          <a:lstStyle/>
          <a:p>
            <a:r>
              <a:rPr lang="en-US"/>
              <a:t>Confidential: For Policy Development</a:t>
            </a:r>
          </a:p>
        </p:txBody>
      </p:sp>
      <p:pic>
        <p:nvPicPr>
          <p:cNvPr id="10" name="Picture 9" descr="Logo&#10;&#10;AI-generated content may be incorrect.">
            <a:extLst>
              <a:ext uri="{FF2B5EF4-FFF2-40B4-BE49-F238E27FC236}">
                <a16:creationId xmlns:a16="http://schemas.microsoft.com/office/drawing/2014/main" id="{38E7D09F-F625-9CC2-1E1D-22D72928B2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" y="342103"/>
            <a:ext cx="1371600" cy="13716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D8353D-D84E-1C36-FEC2-CAC689A0DD6D}"/>
              </a:ext>
            </a:extLst>
          </p:cNvPr>
          <p:cNvCxnSpPr>
            <a:cxnSpLocks/>
          </p:cNvCxnSpPr>
          <p:nvPr userDrawn="1"/>
        </p:nvCxnSpPr>
        <p:spPr>
          <a:xfrm>
            <a:off x="2087528" y="342103"/>
            <a:ext cx="0" cy="1371600"/>
          </a:xfrm>
          <a:prstGeom prst="line">
            <a:avLst/>
          </a:prstGeom>
          <a:ln w="2540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>
            <a:extLst>
              <a:ext uri="{FF2B5EF4-FFF2-40B4-BE49-F238E27FC236}">
                <a16:creationId xmlns:a16="http://schemas.microsoft.com/office/drawing/2014/main" id="{A80CDF97-F131-2D7B-5642-2920E2019B96}"/>
              </a:ext>
            </a:extLst>
          </p:cNvPr>
          <p:cNvSpPr txBox="1">
            <a:spLocks/>
          </p:cNvSpPr>
          <p:nvPr userDrawn="1"/>
        </p:nvSpPr>
        <p:spPr>
          <a:xfrm>
            <a:off x="2239919" y="342102"/>
            <a:ext cx="4464107" cy="1371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>
                <a:solidFill>
                  <a:schemeClr val="accent1"/>
                </a:solidFill>
              </a:rPr>
              <a:t>Executive Office of </a:t>
            </a:r>
            <a:br>
              <a:rPr lang="en-US" sz="1800">
                <a:solidFill>
                  <a:schemeClr val="accent1"/>
                </a:solidFill>
              </a:rPr>
            </a:br>
            <a:r>
              <a:rPr lang="en-US" sz="1800">
                <a:solidFill>
                  <a:schemeClr val="accent1"/>
                </a:solidFill>
              </a:rPr>
              <a:t>Housing &amp; Livable Communities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BE2C87B-9AAA-2318-D361-E4715D6EFC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825" y="4881958"/>
            <a:ext cx="6257916" cy="9144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4459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Title Slide">
    <p:bg>
      <p:bgPr>
        <a:solidFill>
          <a:srgbClr val="DDE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5A0B3-8600-EA30-7DBF-BCB73F8336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D0DE52-9DC0-0A84-2F7B-1673AF9440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image4.jpeg">
            <a:extLst>
              <a:ext uri="{FF2B5EF4-FFF2-40B4-BE49-F238E27FC236}">
                <a16:creationId xmlns:a16="http://schemas.microsoft.com/office/drawing/2014/main" id="{6A9E92E1-39D5-13DE-3391-D35CAC4668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1" t="3084" r="3943"/>
          <a:stretch/>
        </p:blipFill>
        <p:spPr>
          <a:xfrm>
            <a:off x="1782724" y="-1170"/>
            <a:ext cx="10409276" cy="5855216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FEB1A45-06B5-282C-15A8-7C6EDBBA0A5A}"/>
              </a:ext>
            </a:extLst>
          </p:cNvPr>
          <p:cNvSpPr/>
          <p:nvPr userDrawn="1"/>
        </p:nvSpPr>
        <p:spPr>
          <a:xfrm>
            <a:off x="0" y="5854046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09C90FBD-4510-664E-3E9A-28F90AFB63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945022"/>
            <a:ext cx="821999" cy="821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255E8F-809B-5F7A-77C5-C28D49639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825"/>
            <a:ext cx="4974154" cy="1903227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35029E4-2834-DA2B-0D30-562D26811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115791"/>
            <a:ext cx="4974155" cy="828347"/>
          </a:xfrm>
        </p:spPr>
        <p:txBody>
          <a:bodyPr>
            <a:no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40985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State House"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32F52A-6E7E-CC2A-B3B6-A2BBE9F187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7F9D83-F773-E958-196D-28276FA76A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687A3-3863-BEF3-572B-1C58596389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1B0BC8-0B03-A4B0-F9BE-FC190D5E67B9}"/>
              </a:ext>
            </a:extLst>
          </p:cNvPr>
          <p:cNvSpPr/>
          <p:nvPr userDrawn="1"/>
        </p:nvSpPr>
        <p:spPr>
          <a:xfrm>
            <a:off x="0" y="5854046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 descr="Logo&#10;&#10;AI-generated content may be incorrect.">
            <a:extLst>
              <a:ext uri="{FF2B5EF4-FFF2-40B4-BE49-F238E27FC236}">
                <a16:creationId xmlns:a16="http://schemas.microsoft.com/office/drawing/2014/main" id="{CF371CFD-EF98-EE8D-9D44-5ED3191D2B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945022"/>
            <a:ext cx="821999" cy="821999"/>
          </a:xfrm>
          <a:prstGeom prst="rect">
            <a:avLst/>
          </a:pr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B19771E7-2154-8888-16C2-98D144EBCA4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235200" y="5945188"/>
            <a:ext cx="9118600" cy="776287"/>
          </a:xfrm>
        </p:spPr>
        <p:txBody>
          <a:bodyPr anchor="ctr"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2654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MA Seal Dome"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4.jpeg">
            <a:extLst>
              <a:ext uri="{FF2B5EF4-FFF2-40B4-BE49-F238E27FC236}">
                <a16:creationId xmlns:a16="http://schemas.microsoft.com/office/drawing/2014/main" id="{ECA756BE-8186-2875-42A8-35DF8CF00F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8386" b="13456"/>
          <a:stretch/>
        </p:blipFill>
        <p:spPr>
          <a:xfrm>
            <a:off x="0" y="0"/>
            <a:ext cx="12192000" cy="5854045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hape 99">
            <a:extLst>
              <a:ext uri="{FF2B5EF4-FFF2-40B4-BE49-F238E27FC236}">
                <a16:creationId xmlns:a16="http://schemas.microsoft.com/office/drawing/2014/main" id="{F50188A3-A472-9AE2-E61C-B29FEF2958FE}"/>
              </a:ext>
            </a:extLst>
          </p:cNvPr>
          <p:cNvSpPr/>
          <p:nvPr userDrawn="1"/>
        </p:nvSpPr>
        <p:spPr>
          <a:xfrm>
            <a:off x="0" y="-2"/>
            <a:ext cx="12192000" cy="5854045"/>
          </a:xfrm>
          <a:prstGeom prst="rect">
            <a:avLst/>
          </a:prstGeom>
          <a:solidFill>
            <a:srgbClr val="000000">
              <a:alpha val="57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7F9D83-F773-E958-196D-28276FA76A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687A3-3863-BEF3-572B-1C58596389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EFDF8B-24FB-7719-6DE4-63E1B860E2A0}"/>
              </a:ext>
            </a:extLst>
          </p:cNvPr>
          <p:cNvSpPr/>
          <p:nvPr userDrawn="1"/>
        </p:nvSpPr>
        <p:spPr>
          <a:xfrm>
            <a:off x="0" y="5854046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Logo&#10;&#10;AI-generated content may be incorrect.">
            <a:extLst>
              <a:ext uri="{FF2B5EF4-FFF2-40B4-BE49-F238E27FC236}">
                <a16:creationId xmlns:a16="http://schemas.microsoft.com/office/drawing/2014/main" id="{8F50EFF8-FA32-EE29-0B14-D784B0177A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945022"/>
            <a:ext cx="821999" cy="82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950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Bost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DE89BC-561F-F2C7-909E-8B3E605AE9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0000"/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5359" r="4027" b="5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33AAB9E-A588-D5C2-8D69-5B532EC57F10}"/>
              </a:ext>
            </a:extLst>
          </p:cNvPr>
          <p:cNvSpPr/>
          <p:nvPr userDrawn="1"/>
        </p:nvSpPr>
        <p:spPr>
          <a:xfrm>
            <a:off x="0" y="5854046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 descr="Logo&#10;&#10;AI-generated content may be incorrect.">
            <a:extLst>
              <a:ext uri="{FF2B5EF4-FFF2-40B4-BE49-F238E27FC236}">
                <a16:creationId xmlns:a16="http://schemas.microsoft.com/office/drawing/2014/main" id="{4E17247C-3BCE-2AEF-EFF8-1831505100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945022"/>
            <a:ext cx="821999" cy="82199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54ACE2F-995B-3FA1-2AFB-5603ADAE2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6899" y="5945022"/>
            <a:ext cx="9426901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82172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C89AA-7BB8-3260-009A-642D09D62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009" y="2767151"/>
            <a:ext cx="8721791" cy="100395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D6D0F-CF8A-C72F-DFE4-16DF1645A9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7AAC53-19EE-EA03-F9BE-BD50F3843E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Logo&#10;&#10;AI-generated content may be incorrect.">
            <a:extLst>
              <a:ext uri="{FF2B5EF4-FFF2-40B4-BE49-F238E27FC236}">
                <a16:creationId xmlns:a16="http://schemas.microsoft.com/office/drawing/2014/main" id="{1873EFA6-C3CF-9008-EA4E-25B4810F9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583327"/>
            <a:ext cx="1371600" cy="13716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A62E322-5374-C9CB-8B35-0BEFB1619D8E}"/>
              </a:ext>
            </a:extLst>
          </p:cNvPr>
          <p:cNvCxnSpPr>
            <a:cxnSpLocks/>
          </p:cNvCxnSpPr>
          <p:nvPr userDrawn="1"/>
        </p:nvCxnSpPr>
        <p:spPr>
          <a:xfrm>
            <a:off x="2430428" y="2583327"/>
            <a:ext cx="0" cy="1371600"/>
          </a:xfrm>
          <a:prstGeom prst="line">
            <a:avLst/>
          </a:prstGeom>
          <a:ln w="2540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357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ener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55345-FFA9-31CC-2E00-9120A6347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34C3A-9DFC-D235-1BEC-619E258F7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6CA6-BBCE-5A5E-65D4-6D6F4377B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E21D8-9A91-68FE-FEC9-DB68D10D5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591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 w/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55345-FFA9-31CC-2E00-9120A6347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34C3A-9DFC-D235-1BEC-619E258F7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4534"/>
            <a:ext cx="10515600" cy="39757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6CA6-BBCE-5A5E-65D4-6D6F4377B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E21D8-9A91-68FE-FEC9-DB68D10D5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08BF755-D678-C780-6AD0-7EF160EA9DA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014" y="1157288"/>
            <a:ext cx="10491786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5570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F985C-4911-D6ED-A429-074A9842F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44A97-F623-2D2D-06F7-2CE26DB843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83340"/>
            <a:ext cx="5181600" cy="49936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0685A8-00AC-534A-D46F-F38A5E825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83340"/>
            <a:ext cx="5181600" cy="49936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56B77E-8DFE-1E4E-028B-70A462884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4EF84F-8323-D3DE-D03A-8C9E8B806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015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DC709-8D1E-BB28-AF1B-BC6185E9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"/>
            <a:ext cx="105156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B1341A-C4F3-B022-F722-4D416EFB7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4" y="1157288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F067ED-EFF8-C20F-1ED4-F0BB88F66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38365"/>
            <a:ext cx="5157787" cy="40512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1F98D-CFC6-8AE0-D7E6-65FD92EDC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52527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7A16B1-B487-3C0D-9BEA-BB3F2E8B00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38365"/>
            <a:ext cx="5183188" cy="40512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0336C6-9F6F-95E4-5837-C1B723AED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5431F1-B53F-7BE6-F435-DDA25B23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86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E7E85-37AE-8676-E8D4-C5BAEAC23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FB4B0E-29F0-6C0C-AB77-C796401B8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4A5F6E-1DC1-CFE3-447F-72873EBC3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72FDF9-424C-93B8-5CFD-E3A45B46A5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319213"/>
            <a:ext cx="5084135" cy="231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CCE5A4-9FEF-5602-F03E-67AC6F5934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789363"/>
            <a:ext cx="5084135" cy="231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1012A24-8370-31C6-EBBE-2BF1B11EF2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0" y="1319213"/>
            <a:ext cx="5257800" cy="478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8823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E282C-51F1-7E13-3866-0CD93047A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5F0064-EE5C-E33A-BDBC-82ADC94C80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08D05-3429-931F-6B2C-6D9AF98AC5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able Placeholder 17">
            <a:extLst>
              <a:ext uri="{FF2B5EF4-FFF2-40B4-BE49-F238E27FC236}">
                <a16:creationId xmlns:a16="http://schemas.microsoft.com/office/drawing/2014/main" id="{EF92E540-E73C-5356-0426-44C6FF948DAF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838200" y="1254125"/>
            <a:ext cx="10515600" cy="482769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55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E7E85-37AE-8676-E8D4-C5BAEAC23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FB4B0E-29F0-6C0C-AB77-C796401B8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4A5F6E-1DC1-CFE3-447F-72873EBC3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72FDF9-424C-93B8-5CFD-E3A45B46A5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319213"/>
            <a:ext cx="10515600" cy="231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CCE5A4-9FEF-5602-F03E-67AC6F5934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952223"/>
            <a:ext cx="10515600" cy="21548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7265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50240-01E0-7562-240F-4B82BDE06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0150"/>
            <a:ext cx="10515600" cy="4976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62AB4D-34EA-1CB0-0AE6-A916F54E1F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5225" y="6356350"/>
            <a:ext cx="4448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Confidential: For Policy Development Purposes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8EBD1-0B4D-CF2E-23EE-22A3DF562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CC180C-85A2-9ACC-441D-1EB0F67C5087}"/>
              </a:ext>
            </a:extLst>
          </p:cNvPr>
          <p:cNvSpPr/>
          <p:nvPr userDrawn="1"/>
        </p:nvSpPr>
        <p:spPr>
          <a:xfrm>
            <a:off x="0" y="0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12C1F5-ED0E-DA4D-FB80-6B34E5479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03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Logo&#10;&#10;AI-generated content may be incorrect.">
            <a:extLst>
              <a:ext uri="{FF2B5EF4-FFF2-40B4-BE49-F238E27FC236}">
                <a16:creationId xmlns:a16="http://schemas.microsoft.com/office/drawing/2014/main" id="{26184C52-3CC7-AFE5-8BAE-8759E097D64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801" y="90976"/>
            <a:ext cx="821999" cy="821999"/>
          </a:xfrm>
          <a:prstGeom prst="rect">
            <a:avLst/>
          </a:prstGeom>
        </p:spPr>
      </p:pic>
      <p:sp>
        <p:nvSpPr>
          <p:cNvPr id="10" name="Shape 2">
            <a:extLst>
              <a:ext uri="{FF2B5EF4-FFF2-40B4-BE49-F238E27FC236}">
                <a16:creationId xmlns:a16="http://schemas.microsoft.com/office/drawing/2014/main" id="{B7F89903-78E7-AD58-C681-B32784ED91A9}"/>
              </a:ext>
            </a:extLst>
          </p:cNvPr>
          <p:cNvSpPr/>
          <p:nvPr userDrawn="1"/>
        </p:nvSpPr>
        <p:spPr>
          <a:xfrm>
            <a:off x="0" y="993331"/>
            <a:ext cx="12192000" cy="45719"/>
          </a:xfrm>
          <a:prstGeom prst="rect">
            <a:avLst/>
          </a:prstGeom>
          <a:solidFill>
            <a:srgbClr val="F9CE2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5518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8" r:id="rId4"/>
    <p:sldLayoutId id="2147483652" r:id="rId5"/>
    <p:sldLayoutId id="2147483653" r:id="rId6"/>
    <p:sldLayoutId id="2147483654" r:id="rId7"/>
    <p:sldLayoutId id="2147483661" r:id="rId8"/>
    <p:sldLayoutId id="2147483664" r:id="rId9"/>
    <p:sldLayoutId id="2147483663" r:id="rId10"/>
    <p:sldLayoutId id="2147483665" r:id="rId11"/>
    <p:sldLayoutId id="2147483662" r:id="rId12"/>
    <p:sldLayoutId id="2147483660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McKenzie.Bell@mass.gov" TargetMode="External"/><Relationship Id="rId2" Type="http://schemas.microsoft.com/office/2018/10/relationships/comments" Target="../comments/modernComment_113_E184C96E.xml"/><Relationship Id="rId1" Type="http://schemas.openxmlformats.org/officeDocument/2006/relationships/slideLayout" Target="../slideLayouts/slideLayout10.xml"/><Relationship Id="rId6" Type="http://schemas.openxmlformats.org/officeDocument/2006/relationships/hyperlink" Target="mailto:EOHLCSeasonalCommunities@mass.gov" TargetMode="External"/><Relationship Id="rId5" Type="http://schemas.openxmlformats.org/officeDocument/2006/relationships/hyperlink" Target="mailto:Margaret.Kenney@mass.gov" TargetMode="External"/><Relationship Id="rId4" Type="http://schemas.openxmlformats.org/officeDocument/2006/relationships/hyperlink" Target="mailto:Victoria.J.Healey@mass.go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1.jpe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hyperlink" Target="mailto:McKenzie.Bell@mass.gov" TargetMode="External"/><Relationship Id="rId2" Type="http://schemas.openxmlformats.org/officeDocument/2006/relationships/hyperlink" Target="mailto:Brett.Morton2@mass.gov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11" Type="http://schemas.microsoft.com/office/2007/relationships/hdphoto" Target="../media/hdphoto3.wdp"/><Relationship Id="rId5" Type="http://schemas.openxmlformats.org/officeDocument/2006/relationships/hyperlink" Target="mailto:Karl.A.Bryan@mass.gov" TargetMode="External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hyperlink" Target="mailto:Filipe.Zamborlini@mass.gov" TargetMode="External"/><Relationship Id="rId14" Type="http://schemas.openxmlformats.org/officeDocument/2006/relationships/hyperlink" Target="mailto:Victoria.J.Healey@mass.gov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mass.gov/doc/fy27-seasonal-communities-grant-program-nofa/download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mass.gov/forms/fy27-scgp-project-feedback-form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ss.gov/forms/scgp-project-proposal-application-form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C46BA0C-2716-9B2A-E109-CF00F8D0D2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827" y="2143126"/>
            <a:ext cx="6257916" cy="2695574"/>
          </a:xfrm>
        </p:spPr>
        <p:txBody>
          <a:bodyPr>
            <a:noAutofit/>
          </a:bodyPr>
          <a:lstStyle/>
          <a:p>
            <a:r>
              <a:rPr lang="en-US" sz="4000"/>
              <a:t>FY27 Seasonal Communities Grant Program (SCGP)</a:t>
            </a:r>
            <a:br>
              <a:rPr lang="en-US" sz="4000"/>
            </a:br>
            <a:r>
              <a:rPr lang="en-US" sz="4000"/>
              <a:t>Guidance Webinar</a:t>
            </a:r>
            <a:endParaRPr lang="en-US" sz="4000">
              <a:solidFill>
                <a:schemeClr val="tx1"/>
              </a:solidFill>
            </a:endParaRP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65EFE974-4AFF-9C5B-F1C7-0C3DD2BBBC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27" y="5238750"/>
            <a:ext cx="6257916" cy="81457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>
                <a:latin typeface="Calibri"/>
                <a:ea typeface="Calibri"/>
                <a:cs typeface="Calibri"/>
              </a:rPr>
              <a:t>June 16,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C9EC12-9A44-079B-464A-341A3891A3D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E0E267CC-2087-4FC7-8FDE-A41ECB95C1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446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61E3FF-DCC2-6D08-0215-3E379ADB2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lowchart: Document 20">
            <a:extLst>
              <a:ext uri="{FF2B5EF4-FFF2-40B4-BE49-F238E27FC236}">
                <a16:creationId xmlns:a16="http://schemas.microsoft.com/office/drawing/2014/main" id="{EB9AE36A-A4B1-989A-B430-FFC81A481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835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4795F6-87D0-2D08-6727-4A594DC6D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729" y="338025"/>
            <a:ext cx="2686916" cy="19325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Guidance &amp; Timeline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E2A3AAB-7379-72FB-E877-F670B9BCCD7E}"/>
              </a:ext>
            </a:extLst>
          </p:cNvPr>
          <p:cNvSpPr txBox="1"/>
          <p:nvPr/>
        </p:nvSpPr>
        <p:spPr>
          <a:xfrm>
            <a:off x="505827" y="3453064"/>
            <a:ext cx="5004635" cy="25545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Available Guidance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latin typeface="Calibri"/>
                <a:ea typeface="Calibri"/>
                <a:cs typeface="Calibri"/>
              </a:rPr>
              <a:t>Optional Feedback Form</a:t>
            </a:r>
            <a:endParaRPr lang="en-US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>
                <a:solidFill>
                  <a:sysClr val="windowText" lastClr="000000"/>
                </a:solidFill>
                <a:latin typeface="Calibri"/>
                <a:ea typeface="Calibri"/>
                <a:cs typeface="Calibri"/>
              </a:rPr>
              <a:t>HLC will provide general feedback on projects through an online form from 6/17/2026 through 8/21/2026.</a:t>
            </a:r>
            <a:endParaRPr lang="en-US" sz="2000" b="0" i="0" u="none" strike="noStrike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NOFA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kern="0">
                <a:solidFill>
                  <a:sysClr val="windowText" lastClr="000000"/>
                </a:solidFill>
                <a:latin typeface="Calibri"/>
                <a:ea typeface="Calibri"/>
                <a:cs typeface="Calibri"/>
              </a:rPr>
              <a:t>Guidance webinar slide deck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SCGP Project Proposal Application</a:t>
            </a:r>
            <a:endParaRPr lang="en-US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48382B8-8F13-8965-743A-AE849DAD8F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943630"/>
              </p:ext>
            </p:extLst>
          </p:nvPr>
        </p:nvGraphicFramePr>
        <p:xfrm>
          <a:off x="5508171" y="1698171"/>
          <a:ext cx="6268783" cy="4070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2111">
                  <a:extLst>
                    <a:ext uri="{9D8B030D-6E8A-4147-A177-3AD203B41FA5}">
                      <a16:colId xmlns:a16="http://schemas.microsoft.com/office/drawing/2014/main" val="3569444051"/>
                    </a:ext>
                  </a:extLst>
                </a:gridCol>
                <a:gridCol w="3526672">
                  <a:extLst>
                    <a:ext uri="{9D8B030D-6E8A-4147-A177-3AD203B41FA5}">
                      <a16:colId xmlns:a16="http://schemas.microsoft.com/office/drawing/2014/main" val="4214984456"/>
                    </a:ext>
                  </a:extLst>
                </a:gridCol>
              </a:tblGrid>
              <a:tr h="1017594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Dates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Activity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1972208"/>
                  </a:ext>
                </a:extLst>
              </a:tr>
              <a:tr h="1017594"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June 17, 2026 – August 21,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000"/>
                        <a:t>Available window to submit optional eligibility feedback forms.</a:t>
                      </a:r>
                      <a:endParaRPr kumimoji="0" lang="en-US" sz="20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3723634"/>
                  </a:ext>
                </a:extLst>
              </a:tr>
              <a:tr h="1017594"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August 3, 2026 – August 28, 2026</a:t>
                      </a:r>
                    </a:p>
                    <a:p>
                      <a:pPr algn="ctr"/>
                      <a:r>
                        <a:rPr lang="en-US" sz="2000" b="1"/>
                        <a:t>(by 11:59PM)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Deadline to submit FY27 SCGP Project Proposal Applications.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1715744"/>
                  </a:ext>
                </a:extLst>
              </a:tr>
              <a:tr h="1017594"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September/October 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Anticipated awards and contracting.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7106371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2BCCD8-B0FF-7486-D0FE-29D2043D0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6476" y="6356350"/>
            <a:ext cx="625443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E0E267CC-2087-4FC7-8FDE-A41ECB95C19E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 algn="l">
                <a:spcAft>
                  <a:spcPts val="600"/>
                </a:spcAft>
              </a:pPr>
              <a:t>10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952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FADBE2-68D3-7CD1-65C8-B15D54583E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BF2D1B1-717B-F18F-6256-7121BE7645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65313" y="6110288"/>
            <a:ext cx="9974262" cy="492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KEY CONTACTS &amp; QUESTIONS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7FCB79-C8D7-E4D4-E418-4A68AB069C9F}"/>
              </a:ext>
            </a:extLst>
          </p:cNvPr>
          <p:cNvSpPr txBox="1"/>
          <p:nvPr/>
        </p:nvSpPr>
        <p:spPr>
          <a:xfrm>
            <a:off x="154953" y="255073"/>
            <a:ext cx="5360022" cy="36009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SCGP Questions</a:t>
            </a:r>
          </a:p>
          <a:p>
            <a:r>
              <a: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McKenzie Bell, Senior Community Grants Coordinator</a:t>
            </a:r>
          </a:p>
          <a:p>
            <a:r>
              <a:rPr lang="en-US">
                <a:latin typeface="Calibri"/>
                <a:ea typeface="Calibri"/>
                <a:cs typeface="Calibri"/>
                <a:hlinkClick r:id="rId3"/>
              </a:rPr>
              <a:t>McKenzie.Bell@mass.gov</a:t>
            </a:r>
            <a:endParaRPr lang="en-US">
              <a:latin typeface="Calibri"/>
              <a:ea typeface="Calibri"/>
              <a:cs typeface="Calibri"/>
            </a:endParaRPr>
          </a:p>
          <a:p>
            <a:endParaRPr lang="en-US">
              <a:latin typeface="Calibri"/>
              <a:ea typeface="Calibri"/>
              <a:cs typeface="Calibri"/>
            </a:endParaRPr>
          </a:p>
          <a:p>
            <a:r>
              <a:rPr lang="en-US">
                <a:latin typeface="Calibri"/>
                <a:ea typeface="Calibri"/>
                <a:cs typeface="Calibri"/>
              </a:rPr>
              <a:t>Victoria Healey, Community Grants Coordinator</a:t>
            </a:r>
          </a:p>
          <a:p>
            <a:r>
              <a:rPr lang="en-US">
                <a:latin typeface="Calibri"/>
                <a:ea typeface="Calibri"/>
                <a:cs typeface="Calibri"/>
                <a:hlinkClick r:id="rId4"/>
              </a:rPr>
              <a:t>Victoria.J.Healey@mass.gov</a:t>
            </a:r>
            <a:endParaRPr lang="en-US">
              <a:latin typeface="Calibri"/>
              <a:ea typeface="Calibri"/>
              <a:cs typeface="Calibri"/>
            </a:endParaRPr>
          </a:p>
          <a:p>
            <a:endParaRPr lang="en-US">
              <a:latin typeface="Calibri"/>
              <a:ea typeface="Calibri"/>
              <a:cs typeface="Calibri"/>
            </a:endParaRPr>
          </a:p>
          <a:p>
            <a:r>
              <a:rPr lang="en-US">
                <a:latin typeface="Calibri"/>
                <a:ea typeface="Calibri"/>
                <a:cs typeface="Calibri"/>
              </a:rPr>
              <a:t>Maggie Kenney, Community Grants Coordinator</a:t>
            </a:r>
          </a:p>
          <a:p>
            <a:r>
              <a: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Margaret.Kenney@mass.gov</a:t>
            </a:r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u="sng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Seasonal Communities</a:t>
            </a:r>
          </a:p>
          <a:p>
            <a:r>
              <a:rPr lang="en-US">
                <a:latin typeface="Calibri"/>
                <a:ea typeface="Calibri"/>
                <a:cs typeface="Calibri"/>
                <a:hlinkClick r:id="rId6"/>
              </a:rPr>
              <a:t>EOHLCSeasonalCommunities@mass.gov</a:t>
            </a:r>
            <a:endParaRPr lang="en-US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357591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6BD20-9CB6-C52A-2C05-8DC669FB3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269AB-E2A0-E960-9C45-96E90E63F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6518" y="920387"/>
            <a:ext cx="8721791" cy="1003952"/>
          </a:xfrm>
        </p:spPr>
        <p:txBody>
          <a:bodyPr>
            <a:normAutofit/>
          </a:bodyPr>
          <a:lstStyle/>
          <a:p>
            <a:r>
              <a:rPr lang="en-US"/>
              <a:t>Agenda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C3C216-C228-5B56-50AD-54ED9978F9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B32ED0-0D61-3306-F131-BB084A1CCDE9}"/>
              </a:ext>
            </a:extLst>
          </p:cNvPr>
          <p:cNvSpPr txBox="1"/>
          <p:nvPr/>
        </p:nvSpPr>
        <p:spPr>
          <a:xfrm>
            <a:off x="2780145" y="2059775"/>
            <a:ext cx="8573655" cy="4161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4500" lvl="1" indent="-342900">
              <a:lnSpc>
                <a:spcPct val="80000"/>
              </a:lnSpc>
              <a:spcAft>
                <a:spcPts val="0"/>
              </a:spcAft>
              <a:buClrTx/>
              <a:buFont typeface="Courier New" panose="02070309020205020404" pitchFamily="49" charset="0"/>
              <a:buChar char="o"/>
              <a:defRPr/>
            </a:pP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Welcome and Introductions</a:t>
            </a:r>
          </a:p>
          <a:p>
            <a:pPr marL="454500" lvl="1" indent="-342900">
              <a:lnSpc>
                <a:spcPct val="80000"/>
              </a:lnSpc>
              <a:spcAft>
                <a:spcPts val="0"/>
              </a:spcAft>
              <a:buClrTx/>
              <a:buFont typeface="Courier New" panose="02070309020205020404" pitchFamily="49" charset="0"/>
              <a:buChar char="o"/>
              <a:defRPr/>
            </a:pPr>
            <a:endParaRPr lang="en-US" altLang="en-US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4500" lvl="1" indent="-342900">
              <a:lnSpc>
                <a:spcPct val="8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Seasonal Communities Grant Program Overview</a:t>
            </a:r>
          </a:p>
          <a:p>
            <a:pPr marL="454500" lvl="1" indent="-342900">
              <a:lnSpc>
                <a:spcPct val="80000"/>
              </a:lnSpc>
              <a:buFont typeface="Courier New" panose="02070309020205020404" pitchFamily="49" charset="0"/>
              <a:buChar char="o"/>
              <a:defRPr/>
            </a:pPr>
            <a:endParaRPr lang="en-US" altLang="en-US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4500" lvl="1" indent="-342900">
              <a:lnSpc>
                <a:spcPct val="80000"/>
              </a:lnSpc>
              <a:buFont typeface="Courier New" panose="02070309020205020404" pitchFamily="49" charset="0"/>
              <a:buChar char="o"/>
              <a:defRPr/>
            </a:pP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Award Formulas</a:t>
            </a:r>
          </a:p>
          <a:p>
            <a:pPr marL="111600" lvl="1">
              <a:lnSpc>
                <a:spcPct val="80000"/>
              </a:lnSpc>
              <a:spcAft>
                <a:spcPts val="0"/>
              </a:spcAft>
              <a:buClrTx/>
              <a:defRPr/>
            </a:pPr>
            <a:endParaRPr lang="en-US" altLang="en-US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4500" lvl="1" indent="-342900">
              <a:lnSpc>
                <a:spcPct val="80000"/>
              </a:lnSpc>
              <a:spcAft>
                <a:spcPts val="0"/>
              </a:spcAft>
              <a:buClrTx/>
              <a:buFont typeface="Courier New" panose="02070309020205020404" pitchFamily="49" charset="0"/>
              <a:buChar char="o"/>
              <a:defRPr/>
            </a:pP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Application</a:t>
            </a:r>
          </a:p>
          <a:p>
            <a:pPr marL="111600" lvl="1">
              <a:lnSpc>
                <a:spcPct val="80000"/>
              </a:lnSpc>
              <a:spcAft>
                <a:spcPts val="0"/>
              </a:spcAft>
              <a:buClrTx/>
              <a:defRPr/>
            </a:pPr>
            <a:endParaRPr lang="en-US" altLang="en-US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4500" lvl="1" indent="-342900">
              <a:lnSpc>
                <a:spcPct val="80000"/>
              </a:lnSpc>
              <a:spcAft>
                <a:spcPts val="0"/>
              </a:spcAft>
              <a:buClrTx/>
              <a:buFont typeface="Courier New" panose="02070309020205020404" pitchFamily="49" charset="0"/>
              <a:buChar char="o"/>
              <a:defRPr/>
            </a:pP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Dates &amp; Deadlines</a:t>
            </a:r>
          </a:p>
          <a:p>
            <a:pPr marL="454500" lvl="1" indent="-342900">
              <a:lnSpc>
                <a:spcPct val="80000"/>
              </a:lnSpc>
              <a:spcAft>
                <a:spcPts val="0"/>
              </a:spcAft>
              <a:buClrTx/>
              <a:buFont typeface="Courier New" panose="02070309020205020404" pitchFamily="49" charset="0"/>
              <a:buChar char="o"/>
              <a:defRPr/>
            </a:pPr>
            <a:endParaRPr lang="en-US" altLang="en-US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4500" lvl="1" indent="-342900">
              <a:lnSpc>
                <a:spcPct val="80000"/>
              </a:lnSpc>
              <a:spcAft>
                <a:spcPts val="0"/>
              </a:spcAft>
              <a:buClrTx/>
              <a:buFont typeface="Courier New" panose="02070309020205020404" pitchFamily="49" charset="0"/>
              <a:buChar char="o"/>
              <a:defRPr/>
            </a:pP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Questions/Answers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645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EA97F-4856-C044-24E7-F5E9391D5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DA7FF-6815-61FB-D965-FA5BEA84C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7CC-2087-4FC7-8FDE-A41ECB95C19E}" type="slidenum">
              <a:rPr lang="en-US" smtClean="0"/>
              <a:t>3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9A3C8F-FAB1-F1A4-725C-FF04AB7F1777}"/>
              </a:ext>
            </a:extLst>
          </p:cNvPr>
          <p:cNvGrpSpPr/>
          <p:nvPr/>
        </p:nvGrpSpPr>
        <p:grpSpPr>
          <a:xfrm>
            <a:off x="2688336" y="4080723"/>
            <a:ext cx="6976872" cy="2640752"/>
            <a:chOff x="1418214" y="4099405"/>
            <a:chExt cx="5828982" cy="264075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0B43659E-9CCA-7D5F-191F-159CB0841ECF}"/>
                </a:ext>
              </a:extLst>
            </p:cNvPr>
            <p:cNvGrpSpPr/>
            <p:nvPr/>
          </p:nvGrpSpPr>
          <p:grpSpPr>
            <a:xfrm>
              <a:off x="4944804" y="4099405"/>
              <a:ext cx="2302392" cy="2640752"/>
              <a:chOff x="5672969" y="390738"/>
              <a:chExt cx="2603031" cy="2852973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EE7515AC-8750-90E5-9EA9-893AADD1EC3B}"/>
                  </a:ext>
                </a:extLst>
              </p:cNvPr>
              <p:cNvSpPr txBox="1"/>
              <p:nvPr/>
            </p:nvSpPr>
            <p:spPr>
              <a:xfrm>
                <a:off x="5672969" y="1881293"/>
                <a:ext cx="2603031" cy="1362418"/>
              </a:xfrm>
              <a:prstGeom prst="rect">
                <a:avLst/>
              </a:prstGeom>
              <a:noFill/>
              <a:ln w="9525" cap="rnd">
                <a:noFill/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29BA74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Brett Morton</a:t>
                </a:r>
              </a:p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Fiscal Representative</a:t>
                </a:r>
              </a:p>
              <a:p>
                <a:pPr algn="ctr"/>
                <a:r>
                  <a:rPr lang="en-US">
                    <a:solidFill>
                      <a:schemeClr val="tx1"/>
                    </a:solidFill>
                    <a:hlinkClick r:id="rId2"/>
                  </a:rPr>
                  <a:t>Brett.Morton2@mass.gov</a:t>
                </a:r>
                <a:endParaRPr lang="en-US">
                  <a:solidFill>
                    <a:schemeClr val="tx1"/>
                  </a:solidFill>
                </a:endParaRPr>
              </a:p>
            </p:txBody>
          </p:sp>
          <p:pic>
            <p:nvPicPr>
              <p:cNvPr id="59" name="Picture 2" descr="Profile photo of Brett Morton">
                <a:extLst>
                  <a:ext uri="{FF2B5EF4-FFF2-40B4-BE49-F238E27FC236}">
                    <a16:creationId xmlns:a16="http://schemas.microsoft.com/office/drawing/2014/main" id="{B90D2C3A-970B-57EA-B08D-4AF0C7D8FF2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628" t="-594" r="628" b="5036"/>
              <a:stretch>
                <a:fillRect/>
              </a:stretch>
            </p:blipFill>
            <p:spPr bwMode="auto">
              <a:xfrm>
                <a:off x="6474983" y="390738"/>
                <a:ext cx="1320119" cy="14818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8F93094-1560-5BE5-D78B-D9742800A4E6}"/>
                </a:ext>
              </a:extLst>
            </p:cNvPr>
            <p:cNvGrpSpPr/>
            <p:nvPr/>
          </p:nvGrpSpPr>
          <p:grpSpPr>
            <a:xfrm>
              <a:off x="1418214" y="4099405"/>
              <a:ext cx="3211278" cy="2318358"/>
              <a:chOff x="178464" y="4220554"/>
              <a:chExt cx="3282696" cy="2318358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978551DA-6905-B5B4-15DC-BB6F261C4793}"/>
                  </a:ext>
                </a:extLst>
              </p:cNvPr>
              <p:cNvSpPr txBox="1"/>
              <p:nvPr/>
            </p:nvSpPr>
            <p:spPr>
              <a:xfrm>
                <a:off x="178464" y="5615582"/>
                <a:ext cx="3282696" cy="923330"/>
              </a:xfrm>
              <a:prstGeom prst="rect">
                <a:avLst/>
              </a:prstGeom>
              <a:noFill/>
              <a:ln w="9525" cap="rnd" cmpd="sng" algn="ctr">
                <a:noFill/>
                <a:prstDash val="solid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29BA74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Maggie Kenney</a:t>
                </a:r>
              </a:p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Community Grants Coordinator</a:t>
                </a:r>
              </a:p>
              <a:p>
                <a:pPr algn="ctr"/>
                <a:r>
                  <a:rPr lang="en-US">
                    <a:solidFill>
                      <a:schemeClr val="tx1"/>
                    </a:solidFill>
                    <a:hlinkClick r:id="rId5"/>
                  </a:rPr>
                  <a:t>Margaret.Kenney@mass.gov</a:t>
                </a:r>
                <a:endParaRPr lang="en-US">
                  <a:solidFill>
                    <a:schemeClr val="tx1"/>
                  </a:solidFill>
                </a:endParaRPr>
              </a:p>
            </p:txBody>
          </p:sp>
          <p:pic>
            <p:nvPicPr>
              <p:cNvPr id="73" name="Picture 72" descr="A person smiling for the camera&#10;&#10;AI-generated content may be incorrect.">
                <a:extLst>
                  <a:ext uri="{FF2B5EF4-FFF2-40B4-BE49-F238E27FC236}">
                    <a16:creationId xmlns:a16="http://schemas.microsoft.com/office/drawing/2014/main" id="{1299BF5D-481D-0432-D1C4-F1F6819B0B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462" t="954" r="462" b="1222"/>
              <a:stretch>
                <a:fillRect/>
              </a:stretch>
            </p:blipFill>
            <p:spPr>
              <a:xfrm>
                <a:off x="1334264" y="4220554"/>
                <a:ext cx="1193619" cy="1385333"/>
              </a:xfrm>
              <a:prstGeom prst="rect">
                <a:avLst/>
              </a:prstGeom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7534BBA-38DA-010F-DB33-4ACDB22BB62A}"/>
              </a:ext>
            </a:extLst>
          </p:cNvPr>
          <p:cNvGrpSpPr/>
          <p:nvPr/>
        </p:nvGrpSpPr>
        <p:grpSpPr>
          <a:xfrm>
            <a:off x="1195900" y="1289931"/>
            <a:ext cx="9979152" cy="2716575"/>
            <a:chOff x="3426708" y="1316121"/>
            <a:chExt cx="8582500" cy="2716575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CB8D2197-E0C0-2234-F99A-726A735D79D8}"/>
                </a:ext>
              </a:extLst>
            </p:cNvPr>
            <p:cNvGrpSpPr/>
            <p:nvPr/>
          </p:nvGrpSpPr>
          <p:grpSpPr>
            <a:xfrm>
              <a:off x="3426708" y="1316121"/>
              <a:ext cx="2723247" cy="2549743"/>
              <a:chOff x="60844" y="466659"/>
              <a:chExt cx="2801694" cy="2562578"/>
            </a:xfrm>
          </p:grpSpPr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AC184A1A-0330-4DBD-0BDF-3F47FFC5A6F6}"/>
                  </a:ext>
                  <a:ext uri="{C183D7F6-B498-43B3-948B-1728B52AA6E4}">
                    <adec:decorative xmlns:adec="http://schemas.microsoft.com/office/drawing/2017/decorative" val="0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75" t="1155" r="16675" b="1155"/>
              <a:stretch>
                <a:fillRect/>
              </a:stretch>
            </p:blipFill>
            <p:spPr>
              <a:xfrm>
                <a:off x="915009" y="466659"/>
                <a:ext cx="1268539" cy="1378504"/>
              </a:xfrm>
              <a:prstGeom prst="rect">
                <a:avLst/>
              </a:prstGeom>
            </p:spPr>
          </p:pic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EB27809-0146-677E-AFA5-D27E0983D646}"/>
                  </a:ext>
                </a:extLst>
              </p:cNvPr>
              <p:cNvSpPr txBox="1"/>
              <p:nvPr/>
            </p:nvSpPr>
            <p:spPr>
              <a:xfrm>
                <a:off x="60844" y="1818141"/>
                <a:ext cx="2801694" cy="1211096"/>
              </a:xfrm>
              <a:prstGeom prst="rect">
                <a:avLst/>
              </a:prstGeom>
              <a:noFill/>
              <a:ln w="9525" cap="rnd">
                <a:noFill/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29BA74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Filipe Zamborlini</a:t>
                </a:r>
              </a:p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Community Assistance Unit</a:t>
                </a:r>
              </a:p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Manager</a:t>
                </a:r>
              </a:p>
              <a:p>
                <a:pPr algn="ctr"/>
                <a:r>
                  <a:rPr lang="en-US">
                    <a:solidFill>
                      <a:schemeClr val="tx1"/>
                    </a:solidFill>
                    <a:hlinkClick r:id="rId9"/>
                  </a:rPr>
                  <a:t>Filipe.Zamborlini@mass.gov</a:t>
                </a:r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BE267A8-BEF0-C2EB-495B-4C1891D72EBB}"/>
                </a:ext>
              </a:extLst>
            </p:cNvPr>
            <p:cNvGrpSpPr/>
            <p:nvPr/>
          </p:nvGrpSpPr>
          <p:grpSpPr>
            <a:xfrm>
              <a:off x="6181646" y="1316121"/>
              <a:ext cx="3106387" cy="2695499"/>
              <a:chOff x="-501205" y="587966"/>
              <a:chExt cx="3195871" cy="2709067"/>
            </a:xfrm>
          </p:grpSpPr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C698D216-5F23-2A77-6AF4-C5F5B098CC58}"/>
                  </a:ext>
                  <a:ext uri="{C183D7F6-B498-43B3-948B-1728B52AA6E4}">
                    <adec:decorative xmlns:adec="http://schemas.microsoft.com/office/drawing/2017/decorative" val="0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55" b="1155"/>
              <a:stretch>
                <a:fillRect/>
              </a:stretch>
            </p:blipFill>
            <p:spPr>
              <a:xfrm>
                <a:off x="517443" y="587966"/>
                <a:ext cx="1268539" cy="1346649"/>
              </a:xfrm>
              <a:prstGeom prst="rect">
                <a:avLst/>
              </a:prstGeom>
            </p:spPr>
          </p:pic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31F3877-A32A-54B9-7DFC-D2527FAF76B1}"/>
                  </a:ext>
                </a:extLst>
              </p:cNvPr>
              <p:cNvSpPr txBox="1"/>
              <p:nvPr/>
            </p:nvSpPr>
            <p:spPr>
              <a:xfrm>
                <a:off x="-501205" y="1934615"/>
                <a:ext cx="3195871" cy="1362418"/>
              </a:xfrm>
              <a:prstGeom prst="rect">
                <a:avLst/>
              </a:prstGeom>
              <a:noFill/>
              <a:ln w="9525" cap="rnd">
                <a:noFill/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29BA74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McKenzie Bell</a:t>
                </a:r>
              </a:p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Senior Community</a:t>
                </a:r>
              </a:p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Grants Coordinator</a:t>
                </a:r>
              </a:p>
              <a:p>
                <a:pPr algn="ctr"/>
                <a:r>
                  <a:rPr lang="en-US">
                    <a:solidFill>
                      <a:schemeClr val="tx1"/>
                    </a:solidFill>
                    <a:hlinkClick r:id="rId12"/>
                  </a:rPr>
                  <a:t>McKenzie.Bell@mass.gov</a:t>
                </a:r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3F56AAA-E759-7C41-5532-6F6818191A9D}"/>
                </a:ext>
              </a:extLst>
            </p:cNvPr>
            <p:cNvGrpSpPr/>
            <p:nvPr/>
          </p:nvGrpSpPr>
          <p:grpSpPr>
            <a:xfrm>
              <a:off x="9285960" y="1342746"/>
              <a:ext cx="2723248" cy="2689950"/>
              <a:chOff x="9142805" y="1409582"/>
              <a:chExt cx="2801695" cy="2703491"/>
            </a:xfrm>
          </p:grpSpPr>
          <p:pic>
            <p:nvPicPr>
              <p:cNvPr id="44" name="Picture 3">
                <a:extLst>
                  <a:ext uri="{FF2B5EF4-FFF2-40B4-BE49-F238E27FC236}">
                    <a16:creationId xmlns:a16="http://schemas.microsoft.com/office/drawing/2014/main" id="{5F3A4AF9-7E6A-44CE-A651-E4BB1915E94D}"/>
                  </a:ext>
                  <a:ext uri="{C183D7F6-B498-43B3-948B-1728B52AA6E4}">
                    <adec:decorative xmlns:adec="http://schemas.microsoft.com/office/drawing/2017/decorative" val="0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/>
              <a:srcRect t="2849" b="2849"/>
              <a:stretch>
                <a:fillRect/>
              </a:stretch>
            </p:blipFill>
            <p:spPr>
              <a:xfrm>
                <a:off x="10053621" y="1409582"/>
                <a:ext cx="1177881" cy="1343914"/>
              </a:xfrm>
              <a:prstGeom prst="rect">
                <a:avLst/>
              </a:prstGeom>
            </p:spPr>
          </p:pic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E4F04EF-C6D1-BA95-BDD6-2F8AD204B8BA}"/>
                  </a:ext>
                </a:extLst>
              </p:cNvPr>
              <p:cNvSpPr txBox="1"/>
              <p:nvPr/>
            </p:nvSpPr>
            <p:spPr>
              <a:xfrm>
                <a:off x="9142805" y="2750655"/>
                <a:ext cx="2801695" cy="1362418"/>
              </a:xfrm>
              <a:prstGeom prst="rect">
                <a:avLst/>
              </a:prstGeom>
              <a:noFill/>
              <a:ln w="9525" cap="rnd">
                <a:noFill/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29BA74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Victoria Healey</a:t>
                </a:r>
              </a:p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Community Grants</a:t>
                </a:r>
              </a:p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Coordinator</a:t>
                </a:r>
              </a:p>
              <a:p>
                <a:pPr algn="ctr"/>
                <a:r>
                  <a:rPr lang="en-US">
                    <a:solidFill>
                      <a:schemeClr val="tx1"/>
                    </a:solidFill>
                    <a:hlinkClick r:id="rId14"/>
                  </a:rPr>
                  <a:t>Victoria.J.Healey@mass.gov</a:t>
                </a:r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5781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DF946-1FA2-9E07-A3F7-EF51C3C0E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6" y="1"/>
            <a:ext cx="10772682" cy="990600"/>
          </a:xfrm>
        </p:spPr>
        <p:txBody>
          <a:bodyPr>
            <a:normAutofit fontScale="90000"/>
          </a:bodyPr>
          <a:lstStyle/>
          <a:p>
            <a:r>
              <a:rPr lang="en-US" sz="4000"/>
              <a:t>Seasonal Communities Grant Program (SCGP)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E50F93-FA92-D738-83CC-FDC13048F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2706" y="1397747"/>
            <a:ext cx="5513294" cy="493563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Overview</a:t>
            </a:r>
          </a:p>
          <a:p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Created as part of the FY26 Five Year Capital Investment Plan as a continuation of the Healey-Driscoll Administration’s commitment to make historic investments in housing production and preservation.</a:t>
            </a:r>
          </a:p>
          <a:p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Non-competitive,</a:t>
            </a:r>
            <a:r>
              <a:rPr lang="en-US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formula-based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grant.</a:t>
            </a:r>
          </a:p>
          <a:p>
            <a:r>
              <a:rPr lang="en-US" sz="2400">
                <a:latin typeface="Calibri"/>
                <a:ea typeface="Calibri"/>
                <a:cs typeface="Calibri"/>
              </a:rPr>
              <a:t>FY27 funds available to Seasonal Communities (SCs) that have accepted the Designation by 7/30/2026.</a:t>
            </a:r>
          </a:p>
          <a:p>
            <a:pPr marL="0" indent="0" algn="ctr">
              <a:buNone/>
            </a:pPr>
            <a:r>
              <a:rPr lang="en-US" sz="2400" b="1">
                <a:latin typeface="Calibri"/>
                <a:ea typeface="Calibri"/>
                <a:cs typeface="Calibri"/>
                <a:hlinkClick r:id="rId2"/>
              </a:rPr>
              <a:t>Notice of Funding Availability (NOFA) </a:t>
            </a:r>
            <a:r>
              <a:rPr lang="en-US" sz="2400" b="1">
                <a:latin typeface="Calibri"/>
                <a:ea typeface="Calibri"/>
                <a:cs typeface="Calibri"/>
              </a:rPr>
              <a:t>published on COMMBUYS.</a:t>
            </a:r>
          </a:p>
          <a:p>
            <a:endParaRPr lang="en-US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4EE7A1-21A4-52AF-4FAE-8018F1A6DC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1380351"/>
            <a:ext cx="5513294" cy="49586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>
                <a:latin typeface="Calibri"/>
                <a:ea typeface="Calibri"/>
                <a:cs typeface="Calibri"/>
              </a:rPr>
              <a:t>FY27 Funding: </a:t>
            </a:r>
            <a:r>
              <a:rPr lang="en-US" sz="3200" b="1">
                <a:latin typeface="Calibri"/>
                <a:ea typeface="Calibri"/>
                <a:cs typeface="Calibri"/>
              </a:rPr>
              <a:t>$2M</a:t>
            </a:r>
          </a:p>
          <a:p>
            <a:pPr marL="0" indent="0">
              <a:buNone/>
            </a:pPr>
            <a:r>
              <a:rPr lang="en-US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Highlights:</a:t>
            </a:r>
          </a:p>
          <a:p>
            <a:r>
              <a:rPr lang="en-US" sz="2400">
                <a:latin typeface="Calibri"/>
                <a:ea typeface="Calibri"/>
                <a:cs typeface="Calibri"/>
              </a:rPr>
              <a:t>Funds must be </a:t>
            </a:r>
            <a:r>
              <a:rPr lang="en-US" sz="2400" b="1">
                <a:latin typeface="Calibri"/>
                <a:ea typeface="Calibri"/>
                <a:cs typeface="Calibri"/>
              </a:rPr>
              <a:t>incurred</a:t>
            </a:r>
            <a:r>
              <a:rPr lang="en-US" sz="2400">
                <a:latin typeface="Calibri"/>
                <a:ea typeface="Calibri"/>
                <a:cs typeface="Calibri"/>
              </a:rPr>
              <a:t> by end of FY27 (6/30/27) and are disbursed on a cost incurred reimbursement basis.</a:t>
            </a:r>
          </a:p>
          <a:p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May support phase(s), complete project(s), or portion of ongoing project(s).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B0B6629-7698-2F68-B616-97336DCF4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7CC-2087-4FC7-8FDE-A41ECB95C19E}" type="slidenum">
              <a:rPr lang="en-US" smtClean="0"/>
              <a:t>4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408F619-B6C8-639B-A201-8E185962D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250547"/>
            <a:ext cx="0" cy="495302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2" name="Picture 4">
            <a:extLst>
              <a:ext uri="{FF2B5EF4-FFF2-40B4-BE49-F238E27FC236}">
                <a16:creationId xmlns:a16="http://schemas.microsoft.com/office/drawing/2014/main" id="{81EC8243-7E16-D222-AB4E-DF3B285BE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079" y="4326430"/>
            <a:ext cx="3243491" cy="239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42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928586-948B-A406-0729-D137EF3CF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lowchart: Document 20">
            <a:extLst>
              <a:ext uri="{FF2B5EF4-FFF2-40B4-BE49-F238E27FC236}">
                <a16:creationId xmlns:a16="http://schemas.microsoft.com/office/drawing/2014/main" id="{023481E0-43B1-BBE5-F344-ED8094CD7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835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1B9066-C415-9F18-D675-1D4D07FB1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402" y="681318"/>
            <a:ext cx="3253797" cy="20070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>
                <a:solidFill>
                  <a:srgbClr val="FFFFFF"/>
                </a:solidFill>
              </a:rPr>
              <a:t>FY27</a:t>
            </a:r>
            <a:r>
              <a:rPr lang="en-US" sz="3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SCGP Award Formula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B2377957-41AF-6519-C699-8804F8B54413}"/>
              </a:ext>
            </a:extLst>
          </p:cNvPr>
          <p:cNvSpPr txBox="1">
            <a:spLocks/>
          </p:cNvSpPr>
          <p:nvPr/>
        </p:nvSpPr>
        <p:spPr>
          <a:xfrm>
            <a:off x="632401" y="3429001"/>
            <a:ext cx="3253797" cy="2927350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>
                <a:solidFill>
                  <a:srgbClr val="000000"/>
                </a:solidFill>
                <a:latin typeface="Calibri" panose="020F0502020204030204" pitchFamily="34" charset="0"/>
              </a:rPr>
              <a:t>Calculation: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/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Min. award of $55K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  <a:ea typeface="Calibri"/>
              <a:cs typeface="Calibri"/>
            </a:endParaRPr>
          </a:p>
          <a:p>
            <a:pPr marL="285750" indent="-285750"/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Max. award of $150K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  <a:ea typeface="Calibri"/>
              <a:cs typeface="Calibri"/>
            </a:endParaRPr>
          </a:p>
          <a:p>
            <a:pPr marL="285750" indent="-285750"/>
            <a:r>
              <a:rPr lang="en-US" sz="2000">
                <a:solidFill>
                  <a:srgbClr val="000000"/>
                </a:solidFill>
                <a:latin typeface="Calibri" panose="020F0502020204030204" pitchFamily="34" charset="0"/>
              </a:rPr>
              <a:t>Remaining funding distributed to eligible SCs based on 2020 year-round population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97C28A-B91D-96A1-85CC-4CE2BD5899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6476" y="6356350"/>
            <a:ext cx="625443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E0E267CC-2087-4FC7-8FDE-A41ECB95C19E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 algn="l">
                <a:spcAft>
                  <a:spcPts val="600"/>
                </a:spcAft>
              </a:pPr>
              <a:t>5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100F582-DF69-2AF5-5BA2-F47C9DFF5A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034172"/>
              </p:ext>
            </p:extLst>
          </p:nvPr>
        </p:nvGraphicFramePr>
        <p:xfrm>
          <a:off x="4669971" y="544285"/>
          <a:ext cx="5660825" cy="57605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7076">
                  <a:extLst>
                    <a:ext uri="{9D8B030D-6E8A-4147-A177-3AD203B41FA5}">
                      <a16:colId xmlns:a16="http://schemas.microsoft.com/office/drawing/2014/main" val="766489995"/>
                    </a:ext>
                  </a:extLst>
                </a:gridCol>
                <a:gridCol w="1981938">
                  <a:extLst>
                    <a:ext uri="{9D8B030D-6E8A-4147-A177-3AD203B41FA5}">
                      <a16:colId xmlns:a16="http://schemas.microsoft.com/office/drawing/2014/main" val="2703494955"/>
                    </a:ext>
                  </a:extLst>
                </a:gridCol>
                <a:gridCol w="1391811">
                  <a:extLst>
                    <a:ext uri="{9D8B030D-6E8A-4147-A177-3AD203B41FA5}">
                      <a16:colId xmlns:a16="http://schemas.microsoft.com/office/drawing/2014/main" val="3811745110"/>
                    </a:ext>
                  </a:extLst>
                </a:gridCol>
              </a:tblGrid>
              <a:tr h="2993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Seasonal Community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 Census Pop.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Award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1620996031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Aquinnah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439 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$56,263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2379731141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Barnstable (pending vote)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48,916 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$150,000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3846964777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Brewster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10,318 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$84,674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496347409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Chatham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6,594 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$73,964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660604114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Chilmark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1,212 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$58,486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1732553225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Dennis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14,674 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$97,202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3801727057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Eastham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5,752 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$71,543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3501536814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Edgartown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5,168 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$69,863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629062640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Egremont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1,372 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$58,946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3905927377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Falmouth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32,517 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$148,518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4163504388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Gosnold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70 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$55,201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4206066118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Great Barrington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7,172 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$75,626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431431054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Monterey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1,095 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$58,149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1907987078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Nantucket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14,255 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$95,997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154220041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Oak Bluffs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5,341 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$70,361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2313848922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Orleans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6,307 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$73,139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2697958887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Provincetown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3,664 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$65,538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3316929811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Rockport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6,992 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$75,109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2063016990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Sheffield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3,327 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$64,568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2560212696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Tisbury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4,815 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$68,848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2654431078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Truro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2,454 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$62,058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3953197609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Wellfleet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3,566 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$65,256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704855076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West Stockbridge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1,343 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$58,862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4153150607"/>
                  </a:ext>
                </a:extLst>
              </a:tr>
              <a:tr h="2022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West Tisbury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3,555 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$65,224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1005978599"/>
                  </a:ext>
                </a:extLst>
              </a:tr>
              <a:tr h="22475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Williamstown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7,513 </a:t>
                      </a:r>
                    </a:p>
                  </a:txBody>
                  <a:tcPr marL="65689" marR="656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$76,607 </a:t>
                      </a:r>
                    </a:p>
                  </a:txBody>
                  <a:tcPr marL="65689" marR="65689" marT="0" marB="0"/>
                </a:tc>
                <a:extLst>
                  <a:ext uri="{0D108BD9-81ED-4DB2-BD59-A6C34878D82A}">
                    <a16:rowId xmlns:a16="http://schemas.microsoft.com/office/drawing/2014/main" val="3308686223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00349A1B-E014-6BD1-E688-14C406E11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1784" y="1130095"/>
            <a:ext cx="1855031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914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706587-FB1A-C6B0-02D8-E001734DB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lowchart: Document 20">
            <a:extLst>
              <a:ext uri="{FF2B5EF4-FFF2-40B4-BE49-F238E27FC236}">
                <a16:creationId xmlns:a16="http://schemas.microsoft.com/office/drawing/2014/main" id="{1129B9DD-BAE9-F5A6-136F-B8EDE3DBC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835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7E2946-680F-DC99-8583-713530BCC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703142"/>
            <a:ext cx="3248025" cy="19941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>
                <a:solidFill>
                  <a:srgbClr val="FFFFFF"/>
                </a:solidFill>
              </a:rPr>
              <a:t>FY27</a:t>
            </a:r>
            <a:r>
              <a:rPr lang="en-US" sz="3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SCGP </a:t>
            </a:r>
            <a:r>
              <a:rPr lang="en-US" sz="3600" b="1">
                <a:solidFill>
                  <a:srgbClr val="FFFFFF"/>
                </a:solidFill>
              </a:rPr>
              <a:t>Uses of Funds</a:t>
            </a:r>
            <a:endParaRPr lang="en-US" sz="3600" b="1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20FB5D2F-63F2-D783-79E2-8B28EFE7CD51}"/>
              </a:ext>
            </a:extLst>
          </p:cNvPr>
          <p:cNvSpPr txBox="1">
            <a:spLocks/>
          </p:cNvSpPr>
          <p:nvPr/>
        </p:nvSpPr>
        <p:spPr>
          <a:xfrm>
            <a:off x="613186" y="3694176"/>
            <a:ext cx="3176875" cy="246068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Awarded grants will fund a variety of activities related to implementing the SC law and/or supporting communities’ unique housing and community needs.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C111F-1BF7-41BA-BE8D-414D250F9DD7}"/>
              </a:ext>
            </a:extLst>
          </p:cNvPr>
          <p:cNvSpPr txBox="1">
            <a:spLocks/>
          </p:cNvSpPr>
          <p:nvPr/>
        </p:nvSpPr>
        <p:spPr>
          <a:xfrm>
            <a:off x="4136022" y="1059607"/>
            <a:ext cx="7442792" cy="56618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Planning and zoning activities, </a:t>
            </a:r>
            <a:r>
              <a:rPr lang="en-US" sz="22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including, but not limited to:</a:t>
            </a:r>
          </a:p>
          <a:p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Planning activities related to housing needs assessments.</a:t>
            </a:r>
          </a:p>
          <a:p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Zoning and/or bylaw revisions to implement SC policies.</a:t>
            </a:r>
          </a:p>
          <a:p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Planning for housing development.</a:t>
            </a:r>
          </a:p>
          <a:p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Ongoing planning efforts.</a:t>
            </a:r>
          </a:p>
          <a:p>
            <a:pPr marL="0" indent="0">
              <a:buNone/>
            </a:pPr>
            <a:endParaRPr lang="en-US" sz="20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2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Local actions for housing development, </a:t>
            </a:r>
            <a:r>
              <a:rPr lang="en-US" sz="22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including but not limited to:</a:t>
            </a:r>
          </a:p>
          <a:p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Funding for housing development projects.</a:t>
            </a:r>
          </a:p>
          <a:p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Technical Assistance to establish a Year-Round Housing Trust Fund.</a:t>
            </a:r>
          </a:p>
          <a:p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Seed funding for Year-Round Housing Trust to support housing development.</a:t>
            </a:r>
          </a:p>
          <a:p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Ongoing housing development efforts.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629C50-428C-DC45-386E-DB465474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6476" y="6356350"/>
            <a:ext cx="625443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E0E267CC-2087-4FC7-8FDE-A41ECB95C19E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 algn="l">
                <a:spcAft>
                  <a:spcPts val="600"/>
                </a:spcAft>
              </a:pPr>
              <a:t>6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177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8A9C30-7513-6298-ADE6-A603C1EC1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lowchart: Document 20">
            <a:extLst>
              <a:ext uri="{FF2B5EF4-FFF2-40B4-BE49-F238E27FC236}">
                <a16:creationId xmlns:a16="http://schemas.microsoft.com/office/drawing/2014/main" id="{97AAFC9A-3186-D697-6881-155BB34C7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835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9C62B8-4C29-44B8-9CDD-75CC0DD7F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703142"/>
            <a:ext cx="3248025" cy="199414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600" b="1">
                <a:solidFill>
                  <a:srgbClr val="FFFFFF"/>
                </a:solidFill>
              </a:rPr>
              <a:t>FY27</a:t>
            </a:r>
            <a:r>
              <a:rPr lang="en-US" sz="3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SCGP </a:t>
            </a:r>
            <a:r>
              <a:rPr lang="en-US" sz="3600" b="1">
                <a:solidFill>
                  <a:srgbClr val="FFFFFF"/>
                </a:solidFill>
              </a:rPr>
              <a:t>Uses of Funds Continued</a:t>
            </a:r>
            <a:endParaRPr lang="en-US" sz="3600" b="1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88833B49-4358-1284-9A2D-21E9CE7B90D2}"/>
              </a:ext>
            </a:extLst>
          </p:cNvPr>
          <p:cNvSpPr txBox="1">
            <a:spLocks/>
          </p:cNvSpPr>
          <p:nvPr/>
        </p:nvSpPr>
        <p:spPr>
          <a:xfrm>
            <a:off x="638175" y="3712464"/>
            <a:ext cx="3176875" cy="244239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Awarded grants will fund a variety of activities related to implementing the SC law and/or supporting communities’ unique housing and community needs.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69FC65-00B0-E7F8-3EA5-3EDDF13E1F14}"/>
              </a:ext>
            </a:extLst>
          </p:cNvPr>
          <p:cNvSpPr txBox="1">
            <a:spLocks/>
          </p:cNvSpPr>
          <p:nvPr/>
        </p:nvSpPr>
        <p:spPr>
          <a:xfrm>
            <a:off x="4109127" y="1362774"/>
            <a:ext cx="7442792" cy="51761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Public horizontal infrastructure projects </a:t>
            </a:r>
            <a:r>
              <a:rPr lang="en-US" sz="22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to leverage housing development, including pre-construction (design/engineering documents) and/or construction related to:</a:t>
            </a:r>
          </a:p>
          <a:p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Sewer lines, septic systems, and other sanitary waste disposal systems, water lines, wells, and water treatment systems.</a:t>
            </a:r>
          </a:p>
          <a:p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Utility extensions.</a:t>
            </a:r>
          </a:p>
          <a:p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Streets, roads, curb cuts, and other transit improvements such as crosswalks and pedestrian and bicycle ways.</a:t>
            </a:r>
          </a:p>
          <a:p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Other related horizontal infrastructure work adjacent to planned or imminent housing improvements.</a:t>
            </a:r>
          </a:p>
          <a:p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Ongoing infrastructure efforts.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465895-B68C-73BC-0ECD-68D33230D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6476" y="6356350"/>
            <a:ext cx="625443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E0E267CC-2087-4FC7-8FDE-A41ECB95C19E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 algn="l">
                <a:spcAft>
                  <a:spcPts val="600"/>
                </a:spcAft>
              </a:pPr>
              <a:t>7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086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41F749-F071-5A2B-94B0-F5DB1DCB3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lowchart: Document 20">
            <a:extLst>
              <a:ext uri="{FF2B5EF4-FFF2-40B4-BE49-F238E27FC236}">
                <a16:creationId xmlns:a16="http://schemas.microsoft.com/office/drawing/2014/main" id="{A39AB7FA-E835-1CDD-6EA3-7D5B08BEA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835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94D540-8B82-D9C2-9564-BF4CE4E4E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860" y="262945"/>
            <a:ext cx="3389539" cy="253979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800" b="1">
                <a:solidFill>
                  <a:srgbClr val="FFFFFF"/>
                </a:solidFill>
              </a:rPr>
              <a:t>FY27</a:t>
            </a:r>
            <a:r>
              <a:rPr lang="en-US" sz="28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SCGP </a:t>
            </a:r>
            <a:r>
              <a:rPr lang="en-US" sz="2800" b="1">
                <a:solidFill>
                  <a:srgbClr val="FFFFFF"/>
                </a:solidFill>
              </a:rPr>
              <a:t>Project Eligibility Feedback Form (OPTIONAL)</a:t>
            </a:r>
            <a:br>
              <a:rPr lang="en-US" sz="2800" b="1"/>
            </a:br>
            <a:endParaRPr lang="en-US" sz="2800" b="1" kern="1200">
              <a:solidFill>
                <a:srgbClr val="FFFFFF"/>
              </a:solidFill>
              <a:latin typeface="+mj-lt"/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E97CC0-AD24-12A2-6C15-DB76887615C4}"/>
              </a:ext>
            </a:extLst>
          </p:cNvPr>
          <p:cNvSpPr txBox="1"/>
          <p:nvPr/>
        </p:nvSpPr>
        <p:spPr>
          <a:xfrm>
            <a:off x="638175" y="3457575"/>
            <a:ext cx="3248025" cy="272382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9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Eligible SCs may request general feedback FY27 project ideas through this </a:t>
            </a:r>
            <a:r>
              <a:rPr lang="en-US" sz="19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optional</a:t>
            </a:r>
            <a:r>
              <a:rPr lang="en-US" sz="19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Feedback Form.</a:t>
            </a:r>
          </a:p>
          <a:p>
            <a:endParaRPr lang="en-US" sz="19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r>
              <a:rPr lang="en-US" sz="19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The SCGP eligibility feedback form will open this Wednesday, June 17,</a:t>
            </a:r>
            <a:r>
              <a:rPr lang="en-US" sz="1900" b="1" baseline="30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9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and close on August 21, 2026. 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40D34257-DE45-15B6-3406-5306004E5492}"/>
              </a:ext>
            </a:extLst>
          </p:cNvPr>
          <p:cNvSpPr txBox="1">
            <a:spLocks/>
          </p:cNvSpPr>
          <p:nvPr/>
        </p:nvSpPr>
        <p:spPr>
          <a:xfrm>
            <a:off x="4136022" y="1059607"/>
            <a:ext cx="7442792" cy="56618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>
                <a:solidFill>
                  <a:srgbClr val="000000"/>
                </a:solidFill>
                <a:latin typeface="Calibri"/>
                <a:ea typeface="Calibri"/>
                <a:cs typeface="Calibri"/>
                <a:hlinkClick r:id="rId2"/>
              </a:rPr>
              <a:t>FY27 SCGP Project Feedback Form</a:t>
            </a:r>
            <a:endParaRPr lang="en-US" b="1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 sz="24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3CE095-BCA0-E177-E5F7-CB674C856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6476" y="6356350"/>
            <a:ext cx="625443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E0E267CC-2087-4FC7-8FDE-A41ECB95C19E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 algn="l">
                <a:spcAft>
                  <a:spcPts val="600"/>
                </a:spcAft>
              </a:pPr>
              <a:t>8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BB788-3559-D327-8751-0D95B37BB7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281" y="1679073"/>
            <a:ext cx="6788300" cy="481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131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04E465-7C3D-C8A2-1A5F-6DC5230E7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lowchart: Document 20">
            <a:extLst>
              <a:ext uri="{FF2B5EF4-FFF2-40B4-BE49-F238E27FC236}">
                <a16:creationId xmlns:a16="http://schemas.microsoft.com/office/drawing/2014/main" id="{3216A8DB-71CF-2BA5-9DB9-EBCB1457CD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835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5B7606-615D-A35B-2DBC-EB3A890D3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4" y="676602"/>
            <a:ext cx="3248025" cy="20281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>
                <a:solidFill>
                  <a:srgbClr val="FFFFFF"/>
                </a:solidFill>
              </a:rPr>
              <a:t>FY27</a:t>
            </a:r>
            <a:r>
              <a:rPr lang="en-US" sz="3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SCGP Project Proposal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2FF4A4-76C9-045D-5F30-AC6D93D5B1EF}"/>
              </a:ext>
            </a:extLst>
          </p:cNvPr>
          <p:cNvSpPr txBox="1"/>
          <p:nvPr/>
        </p:nvSpPr>
        <p:spPr>
          <a:xfrm>
            <a:off x="638174" y="3457575"/>
            <a:ext cx="3248025" cy="243143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9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Eligible SCs </a:t>
            </a:r>
            <a:r>
              <a:rPr lang="en-US" sz="19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must </a:t>
            </a:r>
            <a:r>
              <a:rPr lang="en-US" sz="19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submit a FY27 SCGP Project Proposal Application form.</a:t>
            </a:r>
          </a:p>
          <a:p>
            <a:endParaRPr lang="en-US" sz="19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r>
              <a:rPr lang="en-US" sz="19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The Project Proposal Application will open August 3, 2026, and close </a:t>
            </a:r>
            <a:r>
              <a:rPr lang="en-US" sz="19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by 11:59PM on August 28, 2026.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019DCD27-BCFE-A767-E480-97F94C7D5030}"/>
              </a:ext>
            </a:extLst>
          </p:cNvPr>
          <p:cNvSpPr txBox="1">
            <a:spLocks/>
          </p:cNvSpPr>
          <p:nvPr/>
        </p:nvSpPr>
        <p:spPr>
          <a:xfrm>
            <a:off x="4136022" y="1059607"/>
            <a:ext cx="7442792" cy="56618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>
                <a:solidFill>
                  <a:srgbClr val="000000"/>
                </a:solidFill>
                <a:latin typeface="Calibri"/>
                <a:ea typeface="Calibri"/>
                <a:cs typeface="Calibri"/>
                <a:hlinkClick r:id="rId2"/>
              </a:rPr>
              <a:t>SCGP Project Proposal Application</a:t>
            </a:r>
            <a:endParaRPr lang="en-US" b="1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May submit </a:t>
            </a:r>
            <a:r>
              <a:rPr lang="en-US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one or more </a:t>
            </a: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proposals to use award</a:t>
            </a:r>
          </a:p>
          <a:p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Application is intended to be simple. Sections include:</a:t>
            </a:r>
          </a:p>
          <a:p>
            <a:pPr lvl="1"/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Project Abstract</a:t>
            </a:r>
          </a:p>
          <a:p>
            <a:pPr lvl="1"/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Scope of Work – </a:t>
            </a:r>
            <a:r>
              <a:rPr lang="en-US" sz="2000" i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Does proposal align with eligible uses of funds?</a:t>
            </a:r>
            <a:endParaRPr lang="en-US" sz="20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lvl="1"/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Implementation Timeline – </a:t>
            </a:r>
            <a:r>
              <a:rPr lang="en-US" sz="2000" i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Can requested funds be spent down by 6/30/27?</a:t>
            </a:r>
          </a:p>
          <a:p>
            <a:pPr lvl="1"/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Leadership &amp; Ability to Execute – </a:t>
            </a:r>
            <a:r>
              <a:rPr lang="en-US" sz="2000" i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Is leadership in place to successfully execute within this short timeline?</a:t>
            </a:r>
          </a:p>
          <a:p>
            <a:pPr lvl="1"/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Anticipated Outcomes</a:t>
            </a:r>
          </a:p>
          <a:p>
            <a:pPr lvl="1"/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Grant Request + any local or other match funds</a:t>
            </a:r>
          </a:p>
          <a:p>
            <a:pPr lvl="1"/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Cost estimate</a:t>
            </a:r>
          </a:p>
          <a:p>
            <a:pPr lvl="1"/>
            <a:r>
              <a:rPr lang="en-US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Other attachments, as applicable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E64C62-A634-63B8-A9E0-6D97E0A8C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6476" y="6356350"/>
            <a:ext cx="625443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E0E267CC-2087-4FC7-8FDE-A41ECB95C19E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 algn="l">
                <a:spcAft>
                  <a:spcPts val="600"/>
                </a:spcAft>
              </a:pPr>
              <a:t>9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67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 Brand Colors">
      <a:dk1>
        <a:srgbClr val="000000"/>
      </a:dk1>
      <a:lt1>
        <a:srgbClr val="FFFFFF"/>
      </a:lt1>
      <a:dk2>
        <a:srgbClr val="535353"/>
      </a:dk2>
      <a:lt2>
        <a:srgbClr val="DCDCDC"/>
      </a:lt2>
      <a:accent1>
        <a:srgbClr val="14558F"/>
      </a:accent1>
      <a:accent2>
        <a:srgbClr val="388557"/>
      </a:accent2>
      <a:accent3>
        <a:srgbClr val="F6C51B"/>
      </a:accent3>
      <a:accent4>
        <a:srgbClr val="535353"/>
      </a:accent4>
      <a:accent5>
        <a:srgbClr val="680A1D"/>
      </a:accent5>
      <a:accent6>
        <a:srgbClr val="8AAAC7"/>
      </a:accent6>
      <a:hlink>
        <a:srgbClr val="0000FF"/>
      </a:hlink>
      <a:folHlink>
        <a:srgbClr val="800080"/>
      </a:folHlink>
    </a:clrScheme>
    <a:fontScheme name="MA Brand Typograph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5741674DAB3C4A91D4D4EAF8471F21" ma:contentTypeVersion="17" ma:contentTypeDescription="Create a new document." ma:contentTypeScope="" ma:versionID="4769813678a2186da9b93065908be233">
  <xsd:schema xmlns:xsd="http://www.w3.org/2001/XMLSchema" xmlns:xs="http://www.w3.org/2001/XMLSchema" xmlns:p="http://schemas.microsoft.com/office/2006/metadata/properties" xmlns:ns2="284a69f8-a849-4d4f-929d-22bdf9b66af6" xmlns:ns3="7b83dbe2-6fd2-449a-a932-0d75829bf641" targetNamespace="http://schemas.microsoft.com/office/2006/metadata/properties" ma:root="true" ma:fieldsID="3f5c82a81d50a41ac48a3971fea3889c" ns2:_="" ns3:_="">
    <xsd:import namespace="284a69f8-a849-4d4f-929d-22bdf9b66af6"/>
    <xsd:import namespace="7b83dbe2-6fd2-449a-a932-0d75829bf6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a69f8-a849-4d4f-929d-22bdf9b66a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83dbe2-6fd2-449a-a932-0d75829bf64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4a28a53-363d-41fc-951b-6724d144b251}" ma:internalName="TaxCatchAll" ma:showField="CatchAllData" ma:web="7b83dbe2-6fd2-449a-a932-0d75829bf6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b83dbe2-6fd2-449a-a932-0d75829bf641" xsi:nil="true"/>
    <lcf76f155ced4ddcb4097134ff3c332f xmlns="284a69f8-a849-4d4f-929d-22bdf9b66af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38B12BC-C025-4F74-9EE2-011E18E7495C}">
  <ds:schemaRefs>
    <ds:schemaRef ds:uri="284a69f8-a849-4d4f-929d-22bdf9b66af6"/>
    <ds:schemaRef ds:uri="7b83dbe2-6fd2-449a-a932-0d75829bf64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A7B2CC7-0BF9-429A-9491-F12BB803CFA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D7E6CB2-C5EB-42A1-8F9B-8DD37B83724A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http://purl.org/dc/terms/"/>
    <ds:schemaRef ds:uri="7b83dbe2-6fd2-449a-a932-0d75829bf641"/>
    <ds:schemaRef ds:uri="284a69f8-a849-4d4f-929d-22bdf9b66af6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917</Words>
  <Application>Microsoft Office PowerPoint</Application>
  <PresentationFormat>Widescreen</PresentationFormat>
  <Paragraphs>208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Arial</vt:lpstr>
      <vt:lpstr>Calibri</vt:lpstr>
      <vt:lpstr>Courier New</vt:lpstr>
      <vt:lpstr>Verdana</vt:lpstr>
      <vt:lpstr>Wingdings</vt:lpstr>
      <vt:lpstr>Office Theme</vt:lpstr>
      <vt:lpstr>FY27 Seasonal Communities Grant Program (SCGP) Guidance Webinar</vt:lpstr>
      <vt:lpstr>Agenda</vt:lpstr>
      <vt:lpstr>Welcome</vt:lpstr>
      <vt:lpstr>Seasonal Communities Grant Program (SCGP)</vt:lpstr>
      <vt:lpstr>FY27 SCGP Award Formula</vt:lpstr>
      <vt:lpstr>FY27 SCGP Uses of Funds</vt:lpstr>
      <vt:lpstr>FY27 SCGP Uses of Funds Continued</vt:lpstr>
      <vt:lpstr>FY27 SCGP Project Eligibility Feedback Form (OPTIONAL) </vt:lpstr>
      <vt:lpstr>FY27 SCGP Project Proposal</vt:lpstr>
      <vt:lpstr>Guidance &amp; Timeline</vt:lpstr>
      <vt:lpstr>KEY CONTACTS &amp; QUESTIONS</vt:lpstr>
    </vt:vector>
  </TitlesOfParts>
  <Company>Commonwealth of Massachusetts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Shupin, Eric (EOHLC)</dc:creator>
  <cp:lastModifiedBy>Zamborlini, Filipe (HLC)</cp:lastModifiedBy>
  <cp:revision>2</cp:revision>
  <dcterms:created xsi:type="dcterms:W3CDTF">2025-09-01T15:07:09Z</dcterms:created>
  <dcterms:modified xsi:type="dcterms:W3CDTF">2026-06-22T20:05:53Z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0x010100F75741674DAB3C4A91D4D4EAF8471F21</vt:lpwstr>
  </property>
  <property fmtid="{D5CDD505-2E9C-101B-9397-08002B2CF9AE}" pid="3" name="MediaServiceImageTags">
    <vt:lpwstr/>
  </property>
</Properties>
</file>