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omments/modernComment_113_E184C96E.xml" ContentType="application/vnd.ms-powerpoint.comments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6" Type="http://schemas.microsoft.com/office/2020/02/relationships/classificationlabels" Target="docMetadata/LabelInfo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16"/>
  </p:notesMasterIdLst>
  <p:sldIdLst>
    <p:sldId id="257" r:id="rId5"/>
    <p:sldId id="2141412523" r:id="rId6"/>
    <p:sldId id="2141412530" r:id="rId7"/>
    <p:sldId id="261" r:id="rId8"/>
    <p:sldId id="2141412524" r:id="rId9"/>
    <p:sldId id="2141412525" r:id="rId10"/>
    <p:sldId id="2141412528" r:id="rId11"/>
    <p:sldId id="2141412529" r:id="rId12"/>
    <p:sldId id="2141412517" r:id="rId13"/>
    <p:sldId id="2141412520" r:id="rId14"/>
    <p:sldId id="275" r:id="rId15"/>
  </p:sldIdLst>
  <p:sldSz cx="12192000" cy="6858000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E36C4F27-B737-2A6B-9202-DC344D2B3530}" name="Bell, McKenzie (EOHLC)" initials="BM" userId="S::mckenzie.bell@mass.gov::21031653-2fcb-4966-87fa-863f66c5f0c3" providerId="AD"/>
  <p188:author id="{06EB164B-2EC0-3C96-3C0F-219519EFD60B}" name="Kenney, Margaret (EOHLC)" initials="MK" userId="S::Margaret.Kenney@mass.gov::9d256eec-6fec-4068-9060-1d7952487cae" providerId="AD"/>
  <p188:author id="{3F9DF38E-5ED6-B688-4BA8-7E22D1592E3D}" name="Healey, Victoria J.  (EOHLC)" initials="H(" userId="S::victoria.j.healey@mass.gov::90786e55-b39f-4dc7-bdd8-425d38eb86df" providerId="AD"/>
  <p188:author id="{E4BB918F-4E4C-D2D0-934E-443E7E8156BA}" name="Bell, McKenzie (EOHLC)" initials="MB" userId="S::McKenzie.Bell@mass.gov::21031653-2fcb-4966-87fa-863f66c5f0c3" providerId="AD"/>
  <p188:author id="{B7F83998-5D66-67BE-1529-813E828AF7DA}" name="Healey, Victoria J.  (HLC)" initials="VH" userId="S::Victoria.J.Healey@mass.gov::90786e55-b39f-4dc7-bdd8-425d38eb86df" providerId="AD"/>
  <p188:author id="{C05ABEC0-E5CA-6F31-B971-DD1FDC6FCC51}" name="Zamborlini, Filipe (EOHLC)" initials="FZ" userId="S::Filipe.Zamborlini@mass.gov::d258b38a-e832-4fb6-b534-07694169758c" providerId="AD"/>
  <p188:author id="{28BCD0CA-1875-0A2D-10B2-F42B1437C7CE}" name="Kenney, Margaret (EOHLC)" initials="KM" userId="S::margaret.kenney@mass.gov::9d256eec-6fec-4068-9060-1d7952487cae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DE2E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737597B-EB7E-4C40-96D0-6D8EFD264FC8}" v="4" dt="2026-06-16T16:30:16.568"/>
    <p1510:client id="{172144C4-EB77-4846-A694-3D37D44AB244}" v="1" dt="2026-06-22T20:05:53.544"/>
    <p1510:client id="{BBAC0A07-D0EF-FF66-B4FC-BE764639A33E}" v="3" dt="2026-06-16T16:30:31.161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7" d="100"/>
          <a:sy n="107" d="100"/>
        </p:scale>
        <p:origin x="636" y="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microsoft.com/office/2015/10/relationships/revisionInfo" Target="revisionInfo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microsoft.com/office/2018/10/relationships/authors" Target="authors.xml"/></Relationships>
</file>

<file path=ppt/comments/modernComment_113_E184C96E.xml><?xml version="1.0" encoding="utf-8"?>
<p188:cmLst xmlns:a="http://schemas.openxmlformats.org/drawingml/2006/main" xmlns:r="http://schemas.openxmlformats.org/officeDocument/2006/relationships" xmlns:p188="http://schemas.microsoft.com/office/powerpoint/2018/8/main">
  <p188:cm id="{8D84639B-703F-4691-8477-6F080FC0E3FA}" authorId="{E4BB918F-4E4C-D2D0-934E-443E7E8156BA}" status="resolved" created="2026-06-01T15:27:56.871" complete="100000">
    <ac:txMkLst xmlns:ac="http://schemas.microsoft.com/office/drawing/2013/main/command">
      <pc:docMk xmlns:pc="http://schemas.microsoft.com/office/powerpoint/2013/main/command"/>
      <pc:sldMk xmlns:pc="http://schemas.microsoft.com/office/powerpoint/2013/main/command" cId="3783575918" sldId="275"/>
      <ac:spMk id="9" creationId="{5D7FCB79-C8D7-E4D4-E418-4A68AB069C9F}"/>
      <ac:txMk cp="0" len="14">
        <ac:context len="289" hash="804800776"/>
      </ac:txMk>
    </ac:txMkLst>
    <p188:pos x="2205475" y="297820"/>
    <p188:txBody>
      <a:bodyPr/>
      <a:lstStyle/>
      <a:p>
        <a:r>
          <a:rPr lang="en-US"/>
          <a:t>[@Kenney, Margaret (HLC)] Will you add your and Victoria’s info?</a:t>
        </a:r>
      </a:p>
    </p188:txBody>
  </p188:cm>
</p188:cmLst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9490F831-B739-41DE-9B41-FF7413CE518D}" type="datetimeFigureOut">
              <a:rPr lang="en-US" smtClean="0"/>
              <a:t>6/22/2026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75B36B19-5F50-4E63-BE48-78AEEF2E5D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383452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5B36B19-5F50-4E63-BE48-78AEEF2E5D5B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063041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DB8E232D-AA22-71B4-0F94-E7FEF6F1FEC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80000"/>
          </a:blip>
          <a:stretch>
            <a:fillRect/>
          </a:stretch>
        </p:blipFill>
        <p:spPr>
          <a:xfrm>
            <a:off x="7278624" y="0"/>
            <a:ext cx="4913376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22D8CC1A-9633-746E-A76B-A99472A01C7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04828" y="2245117"/>
            <a:ext cx="6257916" cy="1843088"/>
          </a:xfrm>
        </p:spPr>
        <p:txBody>
          <a:bodyPr anchor="b">
            <a:normAutofit/>
          </a:bodyPr>
          <a:lstStyle>
            <a:lvl1pPr algn="ctr">
              <a:defRPr sz="48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FF7AA25-BC3F-492D-F29C-116D41E44F5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04827" y="4243383"/>
            <a:ext cx="6257916" cy="436562"/>
          </a:xfrm>
        </p:spPr>
        <p:txBody>
          <a:bodyPr>
            <a:noAutofit/>
          </a:bodyPr>
          <a:lstStyle>
            <a:lvl1pPr marL="0" indent="0" algn="ctr">
              <a:buNone/>
              <a:defRPr sz="2800">
                <a:solidFill>
                  <a:schemeClr val="accent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7D15EA0-CBD1-557A-62DA-77A0EEB5BA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04825" y="6327777"/>
            <a:ext cx="6257916" cy="365125"/>
          </a:xfrm>
        </p:spPr>
        <p:txBody>
          <a:bodyPr/>
          <a:lstStyle/>
          <a:p>
            <a:r>
              <a:rPr lang="en-US"/>
              <a:t>Confidential: For Policy Development</a:t>
            </a:r>
          </a:p>
        </p:txBody>
      </p:sp>
      <p:pic>
        <p:nvPicPr>
          <p:cNvPr id="10" name="Picture 9" descr="Logo&#10;&#10;AI-generated content may be incorrect.">
            <a:extLst>
              <a:ext uri="{FF2B5EF4-FFF2-40B4-BE49-F238E27FC236}">
                <a16:creationId xmlns:a16="http://schemas.microsoft.com/office/drawing/2014/main" id="{38E7D09F-F625-9CC2-1E1D-22D72928B2D7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4825" y="342103"/>
            <a:ext cx="1371600" cy="1371600"/>
          </a:xfrm>
          <a:prstGeom prst="rect">
            <a:avLst/>
          </a:prstGeom>
        </p:spPr>
      </p:pic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9ED8353D-D84E-1C36-FEC2-CAC689A0DD6D}"/>
              </a:ext>
            </a:extLst>
          </p:cNvPr>
          <p:cNvCxnSpPr>
            <a:cxnSpLocks/>
          </p:cNvCxnSpPr>
          <p:nvPr userDrawn="1"/>
        </p:nvCxnSpPr>
        <p:spPr>
          <a:xfrm>
            <a:off x="2087528" y="342103"/>
            <a:ext cx="0" cy="1371600"/>
          </a:xfrm>
          <a:prstGeom prst="line">
            <a:avLst/>
          </a:prstGeom>
          <a:ln w="25400" cap="flat">
            <a:solidFill>
              <a:schemeClr val="accent1"/>
            </a:solidFill>
            <a:miter lim="800000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Subtitle 2">
            <a:extLst>
              <a:ext uri="{FF2B5EF4-FFF2-40B4-BE49-F238E27FC236}">
                <a16:creationId xmlns:a16="http://schemas.microsoft.com/office/drawing/2014/main" id="{A80CDF97-F131-2D7B-5642-2920E2019B96}"/>
              </a:ext>
            </a:extLst>
          </p:cNvPr>
          <p:cNvSpPr txBox="1">
            <a:spLocks/>
          </p:cNvSpPr>
          <p:nvPr userDrawn="1"/>
        </p:nvSpPr>
        <p:spPr>
          <a:xfrm>
            <a:off x="2239919" y="342102"/>
            <a:ext cx="4464107" cy="137159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ourier New" panose="02070309020205020404" pitchFamily="49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800">
                <a:solidFill>
                  <a:schemeClr val="accent1"/>
                </a:solidFill>
              </a:rPr>
              <a:t>Executive Office of </a:t>
            </a:r>
            <a:br>
              <a:rPr lang="en-US" sz="1800">
                <a:solidFill>
                  <a:schemeClr val="accent1"/>
                </a:solidFill>
              </a:rPr>
            </a:br>
            <a:r>
              <a:rPr lang="en-US" sz="1800">
                <a:solidFill>
                  <a:schemeClr val="accent1"/>
                </a:solidFill>
              </a:rPr>
              <a:t>Housing &amp; Livable Communities</a:t>
            </a:r>
          </a:p>
        </p:txBody>
      </p:sp>
      <p:sp>
        <p:nvSpPr>
          <p:cNvPr id="19" name="Text Placeholder 18">
            <a:extLst>
              <a:ext uri="{FF2B5EF4-FFF2-40B4-BE49-F238E27FC236}">
                <a16:creationId xmlns:a16="http://schemas.microsoft.com/office/drawing/2014/main" id="{4BE2C87B-9AAA-2318-D361-E4715D6EFCED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504825" y="4881958"/>
            <a:ext cx="6257916" cy="914400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1544592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nd Title Slide">
    <p:bg>
      <p:bgPr>
        <a:solidFill>
          <a:srgbClr val="DDE2E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6E5A0B3-8600-EA30-7DBF-BCB73F833625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Confidential: For Policy Development Purposes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BD0DE52-9DC0-0A84-2F7B-1673AF94400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71568D6-CB9E-45EC-95EC-971FF1168ED4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5" name="image4.jpeg">
            <a:extLst>
              <a:ext uri="{FF2B5EF4-FFF2-40B4-BE49-F238E27FC236}">
                <a16:creationId xmlns:a16="http://schemas.microsoft.com/office/drawing/2014/main" id="{6A9E92E1-39D5-13DE-3391-D35CAC4668D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51" t="3084" r="3943"/>
          <a:stretch/>
        </p:blipFill>
        <p:spPr>
          <a:xfrm>
            <a:off x="1782724" y="-1170"/>
            <a:ext cx="10409276" cy="5855216"/>
          </a:xfrm>
          <a:prstGeom prst="rect">
            <a:avLst/>
          </a:prstGeom>
          <a:ln w="12700">
            <a:miter lim="400000"/>
          </a:ln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5FEB1A45-06B5-282C-15A8-7C6EDBBA0A5A}"/>
              </a:ext>
            </a:extLst>
          </p:cNvPr>
          <p:cNvSpPr/>
          <p:nvPr userDrawn="1"/>
        </p:nvSpPr>
        <p:spPr>
          <a:xfrm>
            <a:off x="0" y="5854046"/>
            <a:ext cx="12192000" cy="1003952"/>
          </a:xfrm>
          <a:prstGeom prst="rect">
            <a:avLst/>
          </a:prstGeom>
          <a:solidFill>
            <a:schemeClr val="accent1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7" name="Picture 6" descr="Logo&#10;&#10;AI-generated content may be incorrect.">
            <a:extLst>
              <a:ext uri="{FF2B5EF4-FFF2-40B4-BE49-F238E27FC236}">
                <a16:creationId xmlns:a16="http://schemas.microsoft.com/office/drawing/2014/main" id="{09C90FBD-4510-664E-3E9A-28F90AFB63B2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5945022"/>
            <a:ext cx="821999" cy="821999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EC255E8F-809B-5F7A-77C5-C28D496396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974825"/>
            <a:ext cx="4974154" cy="1903227"/>
          </a:xfrm>
        </p:spPr>
        <p:txBody>
          <a:bodyPr/>
          <a:lstStyle>
            <a:lvl1pPr algn="ctr"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8" name="Subtitle 2">
            <a:extLst>
              <a:ext uri="{FF2B5EF4-FFF2-40B4-BE49-F238E27FC236}">
                <a16:creationId xmlns:a16="http://schemas.microsoft.com/office/drawing/2014/main" id="{C35029E4-2834-DA2B-0D30-562D26811B5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38200" y="4115791"/>
            <a:ext cx="4974155" cy="828347"/>
          </a:xfrm>
        </p:spPr>
        <p:txBody>
          <a:bodyPr>
            <a:noAutofit/>
          </a:bodyPr>
          <a:lstStyle>
            <a:lvl1pPr marL="0" indent="0" algn="ctr">
              <a:buNone/>
              <a:defRPr sz="28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8409851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ransition Slide State House">
    <p:bg>
      <p:bgPr>
        <a:solidFill>
          <a:schemeClr val="bg1">
            <a:alpha val="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4432F52A-6E7E-CC2A-B3B6-A2BBE9F1878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95000"/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37F9D83-F773-E958-196D-28276FA76AAB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Confidential: For Policy Development Purposes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BD687A3-3863-BEF3-572B-1C58596389E3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71568D6-CB9E-45EC-95EC-971FF1168ED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F11B0BC8-0B03-A4B0-F9BE-FC190D5E67B9}"/>
              </a:ext>
            </a:extLst>
          </p:cNvPr>
          <p:cNvSpPr/>
          <p:nvPr userDrawn="1"/>
        </p:nvSpPr>
        <p:spPr>
          <a:xfrm>
            <a:off x="0" y="5854046"/>
            <a:ext cx="12192000" cy="1003952"/>
          </a:xfrm>
          <a:prstGeom prst="rect">
            <a:avLst/>
          </a:prstGeom>
          <a:solidFill>
            <a:schemeClr val="accent1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10" name="Picture 9" descr="Logo&#10;&#10;AI-generated content may be incorrect.">
            <a:extLst>
              <a:ext uri="{FF2B5EF4-FFF2-40B4-BE49-F238E27FC236}">
                <a16:creationId xmlns:a16="http://schemas.microsoft.com/office/drawing/2014/main" id="{CF371CFD-EF98-EE8D-9D44-5ED3191D2B29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5945022"/>
            <a:ext cx="821999" cy="821999"/>
          </a:xfrm>
          <a:prstGeom prst="rect">
            <a:avLst/>
          </a:prstGeom>
        </p:spPr>
      </p:pic>
      <p:sp>
        <p:nvSpPr>
          <p:cNvPr id="13" name="Content Placeholder 12">
            <a:extLst>
              <a:ext uri="{FF2B5EF4-FFF2-40B4-BE49-F238E27FC236}">
                <a16:creationId xmlns:a16="http://schemas.microsoft.com/office/drawing/2014/main" id="{B19771E7-2154-8888-16C2-98D144EBCA46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2235200" y="5945188"/>
            <a:ext cx="9118600" cy="776287"/>
          </a:xfrm>
        </p:spPr>
        <p:txBody>
          <a:bodyPr anchor="ctr">
            <a:normAutofit/>
          </a:bodyPr>
          <a:lstStyle>
            <a:lvl1pPr marL="0" indent="0">
              <a:buNone/>
              <a:defRPr sz="4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52265443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ransition MA Seal Dome">
    <p:bg>
      <p:bgPr>
        <a:solidFill>
          <a:schemeClr val="bg1">
            <a:alpha val="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4.jpeg">
            <a:extLst>
              <a:ext uri="{FF2B5EF4-FFF2-40B4-BE49-F238E27FC236}">
                <a16:creationId xmlns:a16="http://schemas.microsoft.com/office/drawing/2014/main" id="{ECA756BE-8186-2875-42A8-35DF8CF00FC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16" r="8386" b="13456"/>
          <a:stretch/>
        </p:blipFill>
        <p:spPr>
          <a:xfrm>
            <a:off x="0" y="0"/>
            <a:ext cx="12192000" cy="5854045"/>
          </a:xfrm>
          <a:prstGeom prst="rect">
            <a:avLst/>
          </a:prstGeom>
          <a:ln w="12700">
            <a:miter lim="400000"/>
          </a:ln>
        </p:spPr>
      </p:pic>
      <p:sp>
        <p:nvSpPr>
          <p:cNvPr id="10" name="Shape 99">
            <a:extLst>
              <a:ext uri="{FF2B5EF4-FFF2-40B4-BE49-F238E27FC236}">
                <a16:creationId xmlns:a16="http://schemas.microsoft.com/office/drawing/2014/main" id="{F50188A3-A472-9AE2-E61C-B29FEF2958FE}"/>
              </a:ext>
            </a:extLst>
          </p:cNvPr>
          <p:cNvSpPr/>
          <p:nvPr userDrawn="1"/>
        </p:nvSpPr>
        <p:spPr>
          <a:xfrm>
            <a:off x="0" y="-2"/>
            <a:ext cx="12192000" cy="5854045"/>
          </a:xfrm>
          <a:prstGeom prst="rect">
            <a:avLst/>
          </a:prstGeom>
          <a:solidFill>
            <a:srgbClr val="000000">
              <a:alpha val="57000"/>
            </a:srgbClr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pPr>
              <a:defRPr>
                <a:latin typeface="Verdana"/>
                <a:ea typeface="Verdana"/>
                <a:cs typeface="Verdana"/>
                <a:sym typeface="Verdana"/>
              </a:defRPr>
            </a:pPr>
            <a:endParaRPr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37F9D83-F773-E958-196D-28276FA76AAB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Confidential: For Policy Development Purposes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BD687A3-3863-BEF3-572B-1C58596389E3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71568D6-CB9E-45EC-95EC-971FF1168ED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42EFDF8B-24FB-7719-6DE4-63E1B860E2A0}"/>
              </a:ext>
            </a:extLst>
          </p:cNvPr>
          <p:cNvSpPr/>
          <p:nvPr userDrawn="1"/>
        </p:nvSpPr>
        <p:spPr>
          <a:xfrm>
            <a:off x="0" y="5854046"/>
            <a:ext cx="12192000" cy="1003952"/>
          </a:xfrm>
          <a:prstGeom prst="rect">
            <a:avLst/>
          </a:prstGeom>
          <a:solidFill>
            <a:schemeClr val="accent1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8" name="Picture 7" descr="Logo&#10;&#10;AI-generated content may be incorrect.">
            <a:extLst>
              <a:ext uri="{FF2B5EF4-FFF2-40B4-BE49-F238E27FC236}">
                <a16:creationId xmlns:a16="http://schemas.microsoft.com/office/drawing/2014/main" id="{8F50EFF8-FA32-EE29-0B14-D784B0177AD2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5945022"/>
            <a:ext cx="821999" cy="821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095007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ransition Bost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F6DE89BC-561F-F2C7-909E-8B3E605AE9F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alphaModFix amt="70000"/>
            <a:duotone>
              <a:prstClr val="black"/>
              <a:schemeClr val="tx2">
                <a:tint val="45000"/>
                <a:satMod val="400000"/>
              </a:schemeClr>
            </a:duotone>
          </a:blip>
          <a:srcRect l="15359" r="4027" b="519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633AAB9E-A588-D5C2-8D69-5B532EC57F10}"/>
              </a:ext>
            </a:extLst>
          </p:cNvPr>
          <p:cNvSpPr/>
          <p:nvPr userDrawn="1"/>
        </p:nvSpPr>
        <p:spPr>
          <a:xfrm>
            <a:off x="0" y="5854046"/>
            <a:ext cx="12192000" cy="1003952"/>
          </a:xfrm>
          <a:prstGeom prst="rect">
            <a:avLst/>
          </a:prstGeom>
          <a:solidFill>
            <a:schemeClr val="accent1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4" name="Picture 3" descr="Logo&#10;&#10;AI-generated content may be incorrect.">
            <a:extLst>
              <a:ext uri="{FF2B5EF4-FFF2-40B4-BE49-F238E27FC236}">
                <a16:creationId xmlns:a16="http://schemas.microsoft.com/office/drawing/2014/main" id="{4E17247C-3BCE-2AEF-EFF8-183150510001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5945022"/>
            <a:ext cx="821999" cy="821999"/>
          </a:xfrm>
          <a:prstGeom prst="rect">
            <a:avLst/>
          </a:prstGeom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354ACE2F-995B-3FA1-2AFB-5603ADAE26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26899" y="5945022"/>
            <a:ext cx="9426901" cy="8382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6821724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7C89AA-7BB8-3260-009A-642D09D620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32009" y="2767151"/>
            <a:ext cx="8721791" cy="1003952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0BD6D0F-CF8A-C72F-DFE4-16DF1645A99B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Confidential: For Policy Development Purposes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F7AAC53-19EE-EA03-F9BE-BD50F3843EA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71568D6-CB9E-45EC-95EC-971FF1168ED4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5" name="Picture 4" descr="Logo&#10;&#10;AI-generated content may be incorrect.">
            <a:extLst>
              <a:ext uri="{FF2B5EF4-FFF2-40B4-BE49-F238E27FC236}">
                <a16:creationId xmlns:a16="http://schemas.microsoft.com/office/drawing/2014/main" id="{1873EFA6-C3CF-9008-EA4E-25B4810F926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199" y="2583327"/>
            <a:ext cx="1371600" cy="1371600"/>
          </a:xfrm>
          <a:prstGeom prst="rect">
            <a:avLst/>
          </a:prstGeom>
        </p:spPr>
      </p:pic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2A62E322-5374-C9CB-8B35-0BEFB1619D8E}"/>
              </a:ext>
            </a:extLst>
          </p:cNvPr>
          <p:cNvCxnSpPr>
            <a:cxnSpLocks/>
          </p:cNvCxnSpPr>
          <p:nvPr userDrawn="1"/>
        </p:nvCxnSpPr>
        <p:spPr>
          <a:xfrm>
            <a:off x="2430428" y="2583327"/>
            <a:ext cx="0" cy="1371600"/>
          </a:xfrm>
          <a:prstGeom prst="line">
            <a:avLst/>
          </a:prstGeom>
          <a:ln w="25400" cap="flat">
            <a:solidFill>
              <a:schemeClr val="accent1"/>
            </a:solidFill>
            <a:miter lim="800000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583570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Gener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155345-FFA9-31CC-2E00-9120A6347B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9B34C3A-9DFC-D235-1BEC-619E258F79E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3C76CA6-BBCE-5A5E-65D4-6D6F4377BB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Confidential: For Policy Development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43E21D8-9A91-68FE-FEC9-DB68D10D5C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0E267CC-2087-4FC7-8FDE-A41ECB95C1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65911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eneral Content w/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155345-FFA9-31CC-2E00-9120A6347B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9B34C3A-9DFC-D235-1BEC-619E258F79E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134534"/>
            <a:ext cx="10515600" cy="397575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3C76CA6-BBCE-5A5E-65D4-6D6F4377BB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Confidential: For Policy Development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43E21D8-9A91-68FE-FEC9-DB68D10D5C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0E267CC-2087-4FC7-8FDE-A41ECB95C19E}" type="slidenum">
              <a:rPr lang="en-US" smtClean="0"/>
              <a:t>‹#›</a:t>
            </a:fld>
            <a:endParaRPr lang="en-US"/>
          </a:p>
        </p:txBody>
      </p:sp>
      <p:sp>
        <p:nvSpPr>
          <p:cNvPr id="4" name="Text Placeholder 2">
            <a:extLst>
              <a:ext uri="{FF2B5EF4-FFF2-40B4-BE49-F238E27FC236}">
                <a16:creationId xmlns:a16="http://schemas.microsoft.com/office/drawing/2014/main" id="{408BF755-D678-C780-6AD0-7EF160EA9DA7}"/>
              </a:ext>
            </a:extLst>
          </p:cNvPr>
          <p:cNvSpPr>
            <a:spLocks noGrp="1"/>
          </p:cNvSpPr>
          <p:nvPr>
            <p:ph type="body" idx="13"/>
          </p:nvPr>
        </p:nvSpPr>
        <p:spPr>
          <a:xfrm>
            <a:off x="862014" y="1157288"/>
            <a:ext cx="10491786" cy="823912"/>
          </a:xfrm>
        </p:spPr>
        <p:txBody>
          <a:bodyPr anchor="b"/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5555706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5F985C-4911-D6ED-A429-074A9842FF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B644A97-F623-2D2D-06F7-2CE26DB8438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183340"/>
            <a:ext cx="5181600" cy="499362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B0685A8-00AC-534A-D46F-F38A5E82551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183340"/>
            <a:ext cx="5181600" cy="499362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656B77E-8DFE-1E4E-028B-70A4628840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Confidential: For Policy Development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B4EF84F-8323-D3DE-D03A-8C9E8B8069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0E267CC-2087-4FC7-8FDE-A41ECB95C1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00158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3DC709-8D1E-BB28-AF1B-BC6185E9A9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1"/>
            <a:ext cx="10515600" cy="9906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FB1341A-C4F3-B022-F722-4D416EFB7CB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62014" y="1157288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5F067ED-EFF8-C20F-1ED4-F0BB88F669F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138365"/>
            <a:ext cx="5157787" cy="405129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711F98D-CFC6-8AE0-D7E6-65FD92EDCE4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152527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77A16B1-B487-3C0D-9BEA-BB3F2E8B005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138365"/>
            <a:ext cx="5183188" cy="405129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60336C6-9F6F-95E4-5837-C1B723AEDB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Confidential: For Policy Development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E5431F1-B53F-7BE6-F435-DDA25B2386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0E267CC-2087-4FC7-8FDE-A41ECB95C1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76860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AE7E85-37AE-8676-E8D4-C5BAEAC23B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8FB4B0E-29F0-6C0C-AB77-C796401B8A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Confidential: For Policy Development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74A5F6E-1DC1-CFE3-447F-72873EBC38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0E267CC-2087-4FC7-8FDE-A41ECB95C19E}" type="slidenum">
              <a:rPr lang="en-US" smtClean="0"/>
              <a:t>‹#›</a:t>
            </a:fld>
            <a:endParaRPr lang="en-US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1072FDF9-424C-93B8-5CFD-E3A45B46A57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38200" y="1319213"/>
            <a:ext cx="5084135" cy="231775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Text Placeholder 6">
            <a:extLst>
              <a:ext uri="{FF2B5EF4-FFF2-40B4-BE49-F238E27FC236}">
                <a16:creationId xmlns:a16="http://schemas.microsoft.com/office/drawing/2014/main" id="{9DCCE5A4-9FEF-5602-F03E-67AC6F59344C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838200" y="3789363"/>
            <a:ext cx="5084135" cy="231775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Text Placeholder 6">
            <a:extLst>
              <a:ext uri="{FF2B5EF4-FFF2-40B4-BE49-F238E27FC236}">
                <a16:creationId xmlns:a16="http://schemas.microsoft.com/office/drawing/2014/main" id="{91012A24-8370-31C6-EBBE-2BF1B11EF255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096000" y="1319213"/>
            <a:ext cx="5257800" cy="47879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0788233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DE282C-51F1-7E13-3866-0CD93047AA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75F0064-EE5C-E33A-BDBC-82ADC94C8006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Confidential: For Policy Development Purposes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8A08D05-3429-931F-6B2C-6D9AF98AC5F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71568D6-CB9E-45EC-95EC-971FF1168ED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8" name="Table Placeholder 17">
            <a:extLst>
              <a:ext uri="{FF2B5EF4-FFF2-40B4-BE49-F238E27FC236}">
                <a16:creationId xmlns:a16="http://schemas.microsoft.com/office/drawing/2014/main" id="{EF92E540-E73C-5356-0426-44C6FF948DAF}"/>
              </a:ext>
            </a:extLst>
          </p:cNvPr>
          <p:cNvSpPr>
            <a:spLocks noGrp="1"/>
          </p:cNvSpPr>
          <p:nvPr>
            <p:ph type="tbl" sz="quarter" idx="12"/>
          </p:nvPr>
        </p:nvSpPr>
        <p:spPr>
          <a:xfrm>
            <a:off x="838200" y="1254125"/>
            <a:ext cx="10515600" cy="4827698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25559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AE7E85-37AE-8676-E8D4-C5BAEAC23B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8FB4B0E-29F0-6C0C-AB77-C796401B8A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Confidential: For Policy Development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74A5F6E-1DC1-CFE3-447F-72873EBC38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0E267CC-2087-4FC7-8FDE-A41ECB95C19E}" type="slidenum">
              <a:rPr lang="en-US" smtClean="0"/>
              <a:t>‹#›</a:t>
            </a:fld>
            <a:endParaRPr lang="en-US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1072FDF9-424C-93B8-5CFD-E3A45B46A57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38200" y="1319213"/>
            <a:ext cx="10515600" cy="231775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Text Placeholder 6">
            <a:extLst>
              <a:ext uri="{FF2B5EF4-FFF2-40B4-BE49-F238E27FC236}">
                <a16:creationId xmlns:a16="http://schemas.microsoft.com/office/drawing/2014/main" id="{9DCCE5A4-9FEF-5602-F03E-67AC6F59344C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838200" y="3952223"/>
            <a:ext cx="10515600" cy="215489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5072651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DD50240-01E0-7562-240F-4B82BDE06CB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200150"/>
            <a:ext cx="10515600" cy="49768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162AB4D-34EA-1CB0-0AE6-A916F54E1FA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705225" y="6356350"/>
            <a:ext cx="44481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cap="all" baseline="0">
                <a:solidFill>
                  <a:schemeClr val="tx2"/>
                </a:solidFill>
              </a:defRPr>
            </a:lvl1pPr>
          </a:lstStyle>
          <a:p>
            <a:r>
              <a:rPr lang="en-US"/>
              <a:t>Confidential: For Policy Development Purposes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818EBD1-0B4D-CF2E-23EE-22A3DF5626B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871568D6-CB9E-45EC-95EC-971FF1168ED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90CC180C-85A2-9ACC-441D-1EB0F67C5087}"/>
              </a:ext>
            </a:extLst>
          </p:cNvPr>
          <p:cNvSpPr/>
          <p:nvPr userDrawn="1"/>
        </p:nvSpPr>
        <p:spPr>
          <a:xfrm>
            <a:off x="0" y="0"/>
            <a:ext cx="12192000" cy="1003952"/>
          </a:xfrm>
          <a:prstGeom prst="rect">
            <a:avLst/>
          </a:prstGeom>
          <a:solidFill>
            <a:schemeClr val="accent1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612C1F5-ED0E-DA4D-FB80-6B34E5479A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"/>
            <a:ext cx="10515600" cy="100395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pic>
        <p:nvPicPr>
          <p:cNvPr id="9" name="Picture 8" descr="Logo&#10;&#10;AI-generated content may be incorrect.">
            <a:extLst>
              <a:ext uri="{FF2B5EF4-FFF2-40B4-BE49-F238E27FC236}">
                <a16:creationId xmlns:a16="http://schemas.microsoft.com/office/drawing/2014/main" id="{26184C52-3CC7-AFE5-8BAE-8759E097D642}"/>
              </a:ext>
            </a:extLst>
          </p:cNvPr>
          <p:cNvPicPr>
            <a:picLocks noChangeAspect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31801" y="90976"/>
            <a:ext cx="821999" cy="821999"/>
          </a:xfrm>
          <a:prstGeom prst="rect">
            <a:avLst/>
          </a:prstGeom>
        </p:spPr>
      </p:pic>
      <p:sp>
        <p:nvSpPr>
          <p:cNvPr id="10" name="Shape 2">
            <a:extLst>
              <a:ext uri="{FF2B5EF4-FFF2-40B4-BE49-F238E27FC236}">
                <a16:creationId xmlns:a16="http://schemas.microsoft.com/office/drawing/2014/main" id="{B7F89903-78E7-AD58-C681-B32784ED91A9}"/>
              </a:ext>
            </a:extLst>
          </p:cNvPr>
          <p:cNvSpPr/>
          <p:nvPr userDrawn="1"/>
        </p:nvSpPr>
        <p:spPr>
          <a:xfrm>
            <a:off x="0" y="993331"/>
            <a:ext cx="12192000" cy="45719"/>
          </a:xfrm>
          <a:prstGeom prst="rect">
            <a:avLst/>
          </a:prstGeom>
          <a:solidFill>
            <a:srgbClr val="F9CE20"/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pPr algn="ctr">
              <a:defRPr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defRPr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1155188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9" r:id="rId2"/>
    <p:sldLayoutId id="2147483650" r:id="rId3"/>
    <p:sldLayoutId id="2147483658" r:id="rId4"/>
    <p:sldLayoutId id="2147483652" r:id="rId5"/>
    <p:sldLayoutId id="2147483653" r:id="rId6"/>
    <p:sldLayoutId id="2147483654" r:id="rId7"/>
    <p:sldLayoutId id="2147483661" r:id="rId8"/>
    <p:sldLayoutId id="2147483664" r:id="rId9"/>
    <p:sldLayoutId id="2147483663" r:id="rId10"/>
    <p:sldLayoutId id="2147483665" r:id="rId11"/>
    <p:sldLayoutId id="2147483662" r:id="rId12"/>
    <p:sldLayoutId id="2147483660" r:id="rId13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mailto:McKenzie.Bell@mass.gov" TargetMode="External"/><Relationship Id="rId2" Type="http://schemas.microsoft.com/office/2018/10/relationships/comments" Target="../comments/modernComment_113_E184C96E.xml"/><Relationship Id="rId1" Type="http://schemas.openxmlformats.org/officeDocument/2006/relationships/slideLayout" Target="../slideLayouts/slideLayout10.xml"/><Relationship Id="rId6" Type="http://schemas.openxmlformats.org/officeDocument/2006/relationships/hyperlink" Target="mailto:EOHLCSeasonalCommunities@mass.gov" TargetMode="External"/><Relationship Id="rId5" Type="http://schemas.openxmlformats.org/officeDocument/2006/relationships/hyperlink" Target="mailto:Margaret.Kenney@mass.gov" TargetMode="External"/><Relationship Id="rId4" Type="http://schemas.openxmlformats.org/officeDocument/2006/relationships/hyperlink" Target="mailto:Victoria.J.Healey@mass.gov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13" Type="http://schemas.openxmlformats.org/officeDocument/2006/relationships/image" Target="../media/image11.jpeg"/><Relationship Id="rId3" Type="http://schemas.openxmlformats.org/officeDocument/2006/relationships/image" Target="../media/image7.png"/><Relationship Id="rId7" Type="http://schemas.openxmlformats.org/officeDocument/2006/relationships/image" Target="../media/image9.png"/><Relationship Id="rId12" Type="http://schemas.openxmlformats.org/officeDocument/2006/relationships/hyperlink" Target="mailto:McKenzie.Bell@mass.gov" TargetMode="External"/><Relationship Id="rId2" Type="http://schemas.openxmlformats.org/officeDocument/2006/relationships/hyperlink" Target="mailto:Brett.Morton2@mass.gov" TargetMode="Externa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8.jpeg"/><Relationship Id="rId11" Type="http://schemas.microsoft.com/office/2007/relationships/hdphoto" Target="../media/hdphoto3.wdp"/><Relationship Id="rId5" Type="http://schemas.openxmlformats.org/officeDocument/2006/relationships/hyperlink" Target="mailto:Karl.A.Bryan@mass.gov" TargetMode="External"/><Relationship Id="rId10" Type="http://schemas.openxmlformats.org/officeDocument/2006/relationships/image" Target="../media/image10.png"/><Relationship Id="rId4" Type="http://schemas.microsoft.com/office/2007/relationships/hdphoto" Target="../media/hdphoto1.wdp"/><Relationship Id="rId9" Type="http://schemas.openxmlformats.org/officeDocument/2006/relationships/hyperlink" Target="mailto:Filipe.Zamborlini@mass.gov" TargetMode="External"/><Relationship Id="rId14" Type="http://schemas.openxmlformats.org/officeDocument/2006/relationships/hyperlink" Target="mailto:Victoria.J.Healey@mass.gov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hyperlink" Target="https://www.mass.gov/doc/fy27-seasonal-communities-grant-program-nofa/download" TargetMode="Externa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hyperlink" Target="https://www.mass.gov/forms/fy27-scgp-project-feedback-form" TargetMode="External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mass.gov/forms/scgp-project-proposal-application-form" TargetMode="External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>
            <a:extLst>
              <a:ext uri="{FF2B5EF4-FFF2-40B4-BE49-F238E27FC236}">
                <a16:creationId xmlns:a16="http://schemas.microsoft.com/office/drawing/2014/main" id="{FC46BA0C-2716-9B2A-E109-CF00F8D0D22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04827" y="2143126"/>
            <a:ext cx="6257916" cy="2695574"/>
          </a:xfrm>
        </p:spPr>
        <p:txBody>
          <a:bodyPr>
            <a:noAutofit/>
          </a:bodyPr>
          <a:lstStyle/>
          <a:p>
            <a:r>
              <a:rPr lang="en-US" sz="4000"/>
              <a:t>FY27 Seasonal Communities Grant Program (SCGP)</a:t>
            </a:r>
            <a:br>
              <a:rPr lang="en-US" sz="4000"/>
            </a:br>
            <a:r>
              <a:rPr lang="en-US" sz="4000"/>
              <a:t>Guidance Webinar</a:t>
            </a:r>
            <a:endParaRPr lang="en-US" sz="4000">
              <a:solidFill>
                <a:schemeClr val="tx1"/>
              </a:solidFill>
            </a:endParaRPr>
          </a:p>
        </p:txBody>
      </p:sp>
      <p:sp>
        <p:nvSpPr>
          <p:cNvPr id="11" name="Subtitle 10">
            <a:extLst>
              <a:ext uri="{FF2B5EF4-FFF2-40B4-BE49-F238E27FC236}">
                <a16:creationId xmlns:a16="http://schemas.microsoft.com/office/drawing/2014/main" id="{65EFE974-4AFF-9C5B-F1C7-0C3DD2BBBC1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04827" y="5238750"/>
            <a:ext cx="6257916" cy="814577"/>
          </a:xfr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sz="2400">
                <a:latin typeface="Calibri"/>
                <a:ea typeface="Calibri"/>
                <a:cs typeface="Calibri"/>
              </a:rPr>
              <a:t>June 16, 2026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DC9EC12-9A44-079B-464A-341A3891A3DC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9448800" y="6356350"/>
            <a:ext cx="2743200" cy="365125"/>
          </a:xfrm>
        </p:spPr>
        <p:txBody>
          <a:bodyPr/>
          <a:lstStyle/>
          <a:p>
            <a:fld id="{E0E267CC-2087-4FC7-8FDE-A41ECB95C19E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444628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9961E3FF-DCC2-6D08-0215-3E379ADB2C4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Flowchart: Document 20">
            <a:extLst>
              <a:ext uri="{FF2B5EF4-FFF2-40B4-BE49-F238E27FC236}">
                <a16:creationId xmlns:a16="http://schemas.microsoft.com/office/drawing/2014/main" id="{EB9AE36A-A4B1-989A-B430-FFC81A48179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38175" y="0"/>
            <a:ext cx="3248025" cy="3400426"/>
          </a:xfrm>
          <a:prstGeom prst="flowChartDocument">
            <a:avLst/>
          </a:prstGeom>
          <a:solidFill>
            <a:srgbClr val="48354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F4795F6-87D0-2D08-6727-4A594DC6D1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8729" y="338025"/>
            <a:ext cx="2686916" cy="1932564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3600" b="1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Guidance &amp; Timeline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EE2A3AAB-7379-72FB-E877-F670B9BCCD7E}"/>
              </a:ext>
            </a:extLst>
          </p:cNvPr>
          <p:cNvSpPr txBox="1"/>
          <p:nvPr/>
        </p:nvSpPr>
        <p:spPr>
          <a:xfrm>
            <a:off x="505827" y="3453064"/>
            <a:ext cx="5004635" cy="2554545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r>
              <a:rPr lang="en-US" sz="2000" b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Available Guidance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>
                <a:latin typeface="Calibri"/>
                <a:ea typeface="Calibri"/>
                <a:cs typeface="Calibri"/>
              </a:rPr>
              <a:t>Optional Feedback Form</a:t>
            </a:r>
            <a:endParaRPr lang="en-US" sz="200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800100" lvl="1" indent="-342900">
              <a:buFont typeface="Wingdings" panose="05000000000000000000" pitchFamily="2" charset="2"/>
              <a:buChar char="ü"/>
            </a:pPr>
            <a:r>
              <a:rPr lang="en-US" sz="2000">
                <a:solidFill>
                  <a:sysClr val="windowText" lastClr="000000"/>
                </a:solidFill>
                <a:latin typeface="Calibri"/>
                <a:ea typeface="Calibri"/>
                <a:cs typeface="Calibri"/>
              </a:rPr>
              <a:t>HLC will provide general feedback on projects through an online form from 6/17/2026 through 8/21/2026.</a:t>
            </a:r>
            <a:endParaRPr lang="en-US" sz="2000" b="0" i="0" u="none" strike="noStrike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kern="0">
                <a:solidFill>
                  <a:sysClr val="windowText" lastClr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NOFA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kern="0">
                <a:solidFill>
                  <a:sysClr val="windowText" lastClr="000000"/>
                </a:solidFill>
                <a:latin typeface="Calibri"/>
                <a:ea typeface="Calibri"/>
                <a:cs typeface="Calibri"/>
              </a:rPr>
              <a:t>Guidance webinar slide deck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kern="0">
                <a:solidFill>
                  <a:sysClr val="windowText" lastClr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SCGP Project Proposal Application</a:t>
            </a:r>
            <a:endParaRPr lang="en-US" sz="200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548382B8-8F13-8965-743A-AE849DAD8FC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31943630"/>
              </p:ext>
            </p:extLst>
          </p:nvPr>
        </p:nvGraphicFramePr>
        <p:xfrm>
          <a:off x="5508171" y="1698171"/>
          <a:ext cx="6268783" cy="407037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42111">
                  <a:extLst>
                    <a:ext uri="{9D8B030D-6E8A-4147-A177-3AD203B41FA5}">
                      <a16:colId xmlns:a16="http://schemas.microsoft.com/office/drawing/2014/main" val="3569444051"/>
                    </a:ext>
                  </a:extLst>
                </a:gridCol>
                <a:gridCol w="3526672">
                  <a:extLst>
                    <a:ext uri="{9D8B030D-6E8A-4147-A177-3AD203B41FA5}">
                      <a16:colId xmlns:a16="http://schemas.microsoft.com/office/drawing/2014/main" val="4214984456"/>
                    </a:ext>
                  </a:extLst>
                </a:gridCol>
              </a:tblGrid>
              <a:tr h="1017594">
                <a:tc>
                  <a:txBody>
                    <a:bodyPr/>
                    <a:lstStyle/>
                    <a:p>
                      <a:pPr algn="ctr"/>
                      <a:r>
                        <a:rPr lang="en-US" sz="2000"/>
                        <a:t>Dates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/>
                        <a:t>Activity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371972208"/>
                  </a:ext>
                </a:extLst>
              </a:tr>
              <a:tr h="1017594">
                <a:tc>
                  <a:txBody>
                    <a:bodyPr/>
                    <a:lstStyle/>
                    <a:p>
                      <a:pPr algn="ctr"/>
                      <a:r>
                        <a:rPr lang="en-US" sz="2000" b="1"/>
                        <a:t>June 17, 2026 – August 21, 2026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sz="2000"/>
                        <a:t>Available window to submit optional eligibility feedback forms.</a:t>
                      </a:r>
                      <a:endParaRPr kumimoji="0" lang="en-US" sz="20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effectLst/>
                        <a:uLnTx/>
                        <a:uFillTx/>
                        <a:latin typeface="Calibri"/>
                        <a:ea typeface="Calibri"/>
                        <a:cs typeface="Calibri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83723634"/>
                  </a:ext>
                </a:extLst>
              </a:tr>
              <a:tr h="1017594">
                <a:tc>
                  <a:txBody>
                    <a:bodyPr/>
                    <a:lstStyle/>
                    <a:p>
                      <a:pPr algn="ctr"/>
                      <a:r>
                        <a:rPr lang="en-US" sz="2000" b="1"/>
                        <a:t>August 3, 2026 – August 28, 2026</a:t>
                      </a:r>
                    </a:p>
                    <a:p>
                      <a:pPr algn="ctr"/>
                      <a:r>
                        <a:rPr lang="en-US" sz="2000" b="1"/>
                        <a:t>(by 11:59PM)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/>
                        <a:t>Deadline to submit FY27 SCGP Project Proposal Applications.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51715744"/>
                  </a:ext>
                </a:extLst>
              </a:tr>
              <a:tr h="1017594">
                <a:tc>
                  <a:txBody>
                    <a:bodyPr/>
                    <a:lstStyle/>
                    <a:p>
                      <a:pPr algn="ctr"/>
                      <a:r>
                        <a:rPr lang="en-US" sz="2000" b="1"/>
                        <a:t>September/October 2026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/>
                        <a:t>Anticipated awards and contracting.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77106371"/>
                  </a:ext>
                </a:extLst>
              </a:tr>
            </a:tbl>
          </a:graphicData>
        </a:graphic>
      </p:graphicFrame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D2BCCD8-B0FF-7486-D0FE-29D2043D0D5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926476" y="6356350"/>
            <a:ext cx="625443" cy="365125"/>
          </a:xfrm>
          <a:noFill/>
        </p:spPr>
        <p:txBody>
          <a:bodyPr vert="horz" lIns="91440" tIns="45720" rIns="91440" bIns="45720" rtlCol="0" anchor="ctr">
            <a:normAutofit/>
          </a:bodyPr>
          <a:lstStyle/>
          <a:p>
            <a:pPr algn="l">
              <a:spcAft>
                <a:spcPts val="600"/>
              </a:spcAft>
            </a:pPr>
            <a:fld id="{E0E267CC-2087-4FC7-8FDE-A41ECB95C19E}" type="slidenum">
              <a:rPr lang="en-US" smtClean="0">
                <a:solidFill>
                  <a:schemeClr val="tx1">
                    <a:tint val="75000"/>
                  </a:schemeClr>
                </a:solidFill>
              </a:rPr>
              <a:pPr algn="l">
                <a:spcAft>
                  <a:spcPts val="600"/>
                </a:spcAft>
              </a:pPr>
              <a:t>10</a:t>
            </a:fld>
            <a:endParaRPr lang="en-US">
              <a:solidFill>
                <a:schemeClr val="tx1">
                  <a:tint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995232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F1FADBE2-68D3-7CD1-65C8-B15D54583E6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71568D6-CB9E-45EC-95EC-971FF1168ED4}" type="slidenum">
              <a:rPr lang="en-US" smtClean="0"/>
              <a:pPr/>
              <a:t>11</a:t>
            </a:fld>
            <a:endParaRPr lang="en-US"/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4BF2D1B1-717B-F18F-6256-7121BE76457A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1865313" y="6110288"/>
            <a:ext cx="9974262" cy="492125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KEY CONTACTS &amp; QUESTIONS</a:t>
            </a:r>
            <a:endParaRPr kumimoji="0" lang="en-US" sz="3600" b="1" i="0" u="none" strike="noStrike" kern="120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D7FCB79-C8D7-E4D4-E418-4A68AB069C9F}"/>
              </a:ext>
            </a:extLst>
          </p:cNvPr>
          <p:cNvSpPr txBox="1"/>
          <p:nvPr/>
        </p:nvSpPr>
        <p:spPr>
          <a:xfrm>
            <a:off x="154953" y="255073"/>
            <a:ext cx="5360022" cy="3600986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r>
              <a:rPr lang="en-US" sz="2400" b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SCGP Questions</a:t>
            </a:r>
          </a:p>
          <a:p>
            <a:r>
              <a:rPr lang="en-US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McKenzie Bell, Senior Community Grants Coordinator</a:t>
            </a:r>
          </a:p>
          <a:p>
            <a:r>
              <a:rPr lang="en-US">
                <a:latin typeface="Calibri"/>
                <a:ea typeface="Calibri"/>
                <a:cs typeface="Calibri"/>
                <a:hlinkClick r:id="rId3"/>
              </a:rPr>
              <a:t>McKenzie.Bell@mass.gov</a:t>
            </a:r>
            <a:endParaRPr lang="en-US">
              <a:latin typeface="Calibri"/>
              <a:ea typeface="Calibri"/>
              <a:cs typeface="Calibri"/>
            </a:endParaRPr>
          </a:p>
          <a:p>
            <a:endParaRPr lang="en-US">
              <a:latin typeface="Calibri"/>
              <a:ea typeface="Calibri"/>
              <a:cs typeface="Calibri"/>
            </a:endParaRPr>
          </a:p>
          <a:p>
            <a:r>
              <a:rPr lang="en-US">
                <a:latin typeface="Calibri"/>
                <a:ea typeface="Calibri"/>
                <a:cs typeface="Calibri"/>
              </a:rPr>
              <a:t>Victoria Healey, Community Grants Coordinator</a:t>
            </a:r>
          </a:p>
          <a:p>
            <a:r>
              <a:rPr lang="en-US">
                <a:latin typeface="Calibri"/>
                <a:ea typeface="Calibri"/>
                <a:cs typeface="Calibri"/>
                <a:hlinkClick r:id="rId4"/>
              </a:rPr>
              <a:t>Victoria.J.Healey@mass.gov</a:t>
            </a:r>
            <a:endParaRPr lang="en-US">
              <a:latin typeface="Calibri"/>
              <a:ea typeface="Calibri"/>
              <a:cs typeface="Calibri"/>
            </a:endParaRPr>
          </a:p>
          <a:p>
            <a:endParaRPr lang="en-US">
              <a:latin typeface="Calibri"/>
              <a:ea typeface="Calibri"/>
              <a:cs typeface="Calibri"/>
            </a:endParaRPr>
          </a:p>
          <a:p>
            <a:r>
              <a:rPr lang="en-US">
                <a:latin typeface="Calibri"/>
                <a:ea typeface="Calibri"/>
                <a:cs typeface="Calibri"/>
              </a:rPr>
              <a:t>Maggie Kenney, Community Grants Coordinator</a:t>
            </a:r>
          </a:p>
          <a:p>
            <a:r>
              <a:rPr lang="en-US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hlinkClick r:id="rId5"/>
              </a:rPr>
              <a:t>Margaret.Kenney@mass.gov</a:t>
            </a:r>
            <a:endParaRPr lang="en-US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endParaRPr lang="en-US" u="sng">
              <a:solidFill>
                <a:srgbClr val="0000FF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sz="2400" b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Seasonal Communities</a:t>
            </a:r>
          </a:p>
          <a:p>
            <a:r>
              <a:rPr lang="en-US">
                <a:latin typeface="Calibri"/>
                <a:ea typeface="Calibri"/>
                <a:cs typeface="Calibri"/>
                <a:hlinkClick r:id="rId6"/>
              </a:rPr>
              <a:t>EOHLCSeasonalCommunities@mass.gov</a:t>
            </a:r>
            <a:endParaRPr lang="en-US">
              <a:latin typeface="Calibri"/>
              <a:ea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783575918"/>
      </p:ext>
    </p:extLst>
  </p:cSld>
  <p:clrMapOvr>
    <a:masterClrMapping/>
  </p:clrMapOvr>
  <p:extLst>
    <p:ext uri="{6950BFC3-D8DA-4A85-94F7-54DA5524770B}">
      <p188:commentRel xmlns:p188="http://schemas.microsoft.com/office/powerpoint/2018/8/main" r:id="rId2"/>
    </p:ext>
  </p:extLs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846BD20-9CB6-C52A-2C05-8DC669FB3A8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9269AB-E2A0-E960-9C45-96E90E63F2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56518" y="920387"/>
            <a:ext cx="8721791" cy="1003952"/>
          </a:xfrm>
        </p:spPr>
        <p:txBody>
          <a:bodyPr>
            <a:normAutofit/>
          </a:bodyPr>
          <a:lstStyle/>
          <a:p>
            <a:r>
              <a:rPr lang="en-US"/>
              <a:t>Agenda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AC3C216-C228-5B56-50AD-54ED9978F91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71568D6-CB9E-45EC-95EC-971FF1168ED4}" type="slidenum">
              <a:rPr lang="en-US" smtClean="0"/>
              <a:pPr/>
              <a:t>2</a:t>
            </a:fld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EB32ED0-0D61-3306-F131-BB084A1CCDE9}"/>
              </a:ext>
            </a:extLst>
          </p:cNvPr>
          <p:cNvSpPr txBox="1"/>
          <p:nvPr/>
        </p:nvSpPr>
        <p:spPr>
          <a:xfrm>
            <a:off x="2780145" y="2059775"/>
            <a:ext cx="8573655" cy="41611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4500" lvl="1" indent="-342900">
              <a:lnSpc>
                <a:spcPct val="80000"/>
              </a:lnSpc>
              <a:spcAft>
                <a:spcPts val="0"/>
              </a:spcAft>
              <a:buClrTx/>
              <a:buFont typeface="Courier New" panose="02070309020205020404" pitchFamily="49" charset="0"/>
              <a:buChar char="o"/>
              <a:defRPr/>
            </a:pPr>
            <a:r>
              <a:rPr lang="en-US" altLang="en-US" sz="280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Welcome and Introductions</a:t>
            </a:r>
          </a:p>
          <a:p>
            <a:pPr marL="454500" lvl="1" indent="-342900">
              <a:lnSpc>
                <a:spcPct val="80000"/>
              </a:lnSpc>
              <a:spcAft>
                <a:spcPts val="0"/>
              </a:spcAft>
              <a:buClrTx/>
              <a:buFont typeface="Courier New" panose="02070309020205020404" pitchFamily="49" charset="0"/>
              <a:buChar char="o"/>
              <a:defRPr/>
            </a:pPr>
            <a:endParaRPr lang="en-US" altLang="en-US" sz="280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454500" lvl="1" indent="-342900">
              <a:lnSpc>
                <a:spcPct val="80000"/>
              </a:lnSpc>
              <a:buFont typeface="Courier New" panose="02070309020205020404" pitchFamily="49" charset="0"/>
              <a:buChar char="o"/>
              <a:defRPr/>
            </a:pPr>
            <a:r>
              <a:rPr lang="en-US" altLang="en-US" sz="280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Seasonal Communities Grant Program Overview</a:t>
            </a:r>
          </a:p>
          <a:p>
            <a:pPr marL="454500" lvl="1" indent="-342900">
              <a:lnSpc>
                <a:spcPct val="80000"/>
              </a:lnSpc>
              <a:buFont typeface="Courier New" panose="02070309020205020404" pitchFamily="49" charset="0"/>
              <a:buChar char="o"/>
              <a:defRPr/>
            </a:pPr>
            <a:endParaRPr lang="en-US" altLang="en-US" sz="280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454500" lvl="1" indent="-342900">
              <a:lnSpc>
                <a:spcPct val="80000"/>
              </a:lnSpc>
              <a:buFont typeface="Courier New" panose="02070309020205020404" pitchFamily="49" charset="0"/>
              <a:buChar char="o"/>
              <a:defRPr/>
            </a:pPr>
            <a:r>
              <a:rPr lang="en-US" altLang="en-US" sz="280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Award Formulas</a:t>
            </a:r>
          </a:p>
          <a:p>
            <a:pPr marL="111600" lvl="1">
              <a:lnSpc>
                <a:spcPct val="80000"/>
              </a:lnSpc>
              <a:spcAft>
                <a:spcPts val="0"/>
              </a:spcAft>
              <a:buClrTx/>
              <a:defRPr/>
            </a:pPr>
            <a:endParaRPr lang="en-US" altLang="en-US" sz="280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454500" lvl="1" indent="-342900">
              <a:lnSpc>
                <a:spcPct val="80000"/>
              </a:lnSpc>
              <a:spcAft>
                <a:spcPts val="0"/>
              </a:spcAft>
              <a:buClrTx/>
              <a:buFont typeface="Courier New" panose="02070309020205020404" pitchFamily="49" charset="0"/>
              <a:buChar char="o"/>
              <a:defRPr/>
            </a:pPr>
            <a:r>
              <a:rPr lang="en-US" altLang="en-US" sz="280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Application</a:t>
            </a:r>
          </a:p>
          <a:p>
            <a:pPr marL="111600" lvl="1">
              <a:lnSpc>
                <a:spcPct val="80000"/>
              </a:lnSpc>
              <a:spcAft>
                <a:spcPts val="0"/>
              </a:spcAft>
              <a:buClrTx/>
              <a:defRPr/>
            </a:pPr>
            <a:endParaRPr lang="en-US" altLang="en-US" sz="280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454500" lvl="1" indent="-342900">
              <a:lnSpc>
                <a:spcPct val="80000"/>
              </a:lnSpc>
              <a:spcAft>
                <a:spcPts val="0"/>
              </a:spcAft>
              <a:buClrTx/>
              <a:buFont typeface="Courier New" panose="02070309020205020404" pitchFamily="49" charset="0"/>
              <a:buChar char="o"/>
              <a:defRPr/>
            </a:pPr>
            <a:r>
              <a:rPr lang="en-US" altLang="en-US" sz="280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Dates &amp; Deadlines</a:t>
            </a:r>
          </a:p>
          <a:p>
            <a:pPr marL="454500" lvl="1" indent="-342900">
              <a:lnSpc>
                <a:spcPct val="80000"/>
              </a:lnSpc>
              <a:spcAft>
                <a:spcPts val="0"/>
              </a:spcAft>
              <a:buClrTx/>
              <a:buFont typeface="Courier New" panose="02070309020205020404" pitchFamily="49" charset="0"/>
              <a:buChar char="o"/>
              <a:defRPr/>
            </a:pPr>
            <a:endParaRPr lang="en-US" altLang="en-US" sz="280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454500" lvl="1" indent="-342900">
              <a:lnSpc>
                <a:spcPct val="80000"/>
              </a:lnSpc>
              <a:spcAft>
                <a:spcPts val="0"/>
              </a:spcAft>
              <a:buClrTx/>
              <a:buFont typeface="Courier New" panose="02070309020205020404" pitchFamily="49" charset="0"/>
              <a:buChar char="o"/>
              <a:defRPr/>
            </a:pPr>
            <a:r>
              <a:rPr lang="en-US" altLang="en-US" sz="280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Questions/Answers </a:t>
            </a:r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464504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5EA97F-4856-C044-24E7-F5E9391D5F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Welcome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06DA7FF-6815-61FB-D965-FA5BEA84C9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E267CC-2087-4FC7-8FDE-A41ECB95C19E}" type="slidenum">
              <a:rPr lang="en-US" smtClean="0"/>
              <a:t>3</a:t>
            </a:fld>
            <a:endParaRPr lang="en-US"/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1D9A3C8F-FAB1-F1A4-725C-FF04AB7F1777}"/>
              </a:ext>
            </a:extLst>
          </p:cNvPr>
          <p:cNvGrpSpPr/>
          <p:nvPr/>
        </p:nvGrpSpPr>
        <p:grpSpPr>
          <a:xfrm>
            <a:off x="2688336" y="4080723"/>
            <a:ext cx="6976872" cy="2640752"/>
            <a:chOff x="1418214" y="4099405"/>
            <a:chExt cx="5828982" cy="2640752"/>
          </a:xfrm>
        </p:grpSpPr>
        <p:grpSp>
          <p:nvGrpSpPr>
            <p:cNvPr id="54" name="Group 53">
              <a:extLst>
                <a:ext uri="{FF2B5EF4-FFF2-40B4-BE49-F238E27FC236}">
                  <a16:creationId xmlns:a16="http://schemas.microsoft.com/office/drawing/2014/main" id="{0B43659E-9CCA-7D5F-191F-159CB0841ECF}"/>
                </a:ext>
              </a:extLst>
            </p:cNvPr>
            <p:cNvGrpSpPr/>
            <p:nvPr/>
          </p:nvGrpSpPr>
          <p:grpSpPr>
            <a:xfrm>
              <a:off x="4944804" y="4099405"/>
              <a:ext cx="2302392" cy="2640752"/>
              <a:chOff x="5672969" y="390738"/>
              <a:chExt cx="2603031" cy="2852973"/>
            </a:xfrm>
          </p:grpSpPr>
          <p:sp>
            <p:nvSpPr>
              <p:cNvPr id="58" name="TextBox 57">
                <a:extLst>
                  <a:ext uri="{FF2B5EF4-FFF2-40B4-BE49-F238E27FC236}">
                    <a16:creationId xmlns:a16="http://schemas.microsoft.com/office/drawing/2014/main" id="{EE7515AC-8750-90E5-9EA9-893AADD1EC3B}"/>
                  </a:ext>
                </a:extLst>
              </p:cNvPr>
              <p:cNvSpPr txBox="1"/>
              <p:nvPr/>
            </p:nvSpPr>
            <p:spPr>
              <a:xfrm>
                <a:off x="5672969" y="1881293"/>
                <a:ext cx="2603031" cy="1362418"/>
              </a:xfrm>
              <a:prstGeom prst="rect">
                <a:avLst/>
              </a:prstGeom>
              <a:noFill/>
              <a:ln w="9525" cap="rnd">
                <a:noFill/>
                <a:prstDash val="solid"/>
                <a:rou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29BA74"/>
                    </a:solidFill>
                  </a14:hiddenFill>
                </a:ext>
              </a:ex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non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r>
                  <a:rPr lang="en-US">
                    <a:solidFill>
                      <a:schemeClr val="tx1"/>
                    </a:solidFill>
                  </a:rPr>
                  <a:t>Brett Morton</a:t>
                </a:r>
              </a:p>
              <a:p>
                <a:pPr algn="ctr"/>
                <a:r>
                  <a:rPr lang="en-US">
                    <a:solidFill>
                      <a:schemeClr val="tx1"/>
                    </a:solidFill>
                  </a:rPr>
                  <a:t>Fiscal Representative</a:t>
                </a:r>
              </a:p>
              <a:p>
                <a:pPr algn="ctr"/>
                <a:r>
                  <a:rPr lang="en-US">
                    <a:solidFill>
                      <a:schemeClr val="tx1"/>
                    </a:solidFill>
                    <a:hlinkClick r:id="rId2"/>
                  </a:rPr>
                  <a:t>Brett.Morton2@mass.gov</a:t>
                </a:r>
                <a:endParaRPr lang="en-US">
                  <a:solidFill>
                    <a:schemeClr val="tx1"/>
                  </a:solidFill>
                </a:endParaRPr>
              </a:p>
            </p:txBody>
          </p:sp>
          <p:pic>
            <p:nvPicPr>
              <p:cNvPr id="59" name="Picture 2" descr="Profile photo of Brett Morton">
                <a:extLst>
                  <a:ext uri="{FF2B5EF4-FFF2-40B4-BE49-F238E27FC236}">
                    <a16:creationId xmlns:a16="http://schemas.microsoft.com/office/drawing/2014/main" id="{B90D2C3A-970B-57EA-B08D-4AF0C7D8FF23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3"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saturation sat="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-628" t="-594" r="628" b="5036"/>
              <a:stretch>
                <a:fillRect/>
              </a:stretch>
            </p:blipFill>
            <p:spPr bwMode="auto">
              <a:xfrm>
                <a:off x="6474983" y="390738"/>
                <a:ext cx="1320119" cy="1481827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D8F93094-1560-5BE5-D78B-D9742800A4E6}"/>
                </a:ext>
              </a:extLst>
            </p:cNvPr>
            <p:cNvGrpSpPr/>
            <p:nvPr/>
          </p:nvGrpSpPr>
          <p:grpSpPr>
            <a:xfrm>
              <a:off x="1418214" y="4099405"/>
              <a:ext cx="3211278" cy="2318358"/>
              <a:chOff x="178464" y="4220554"/>
              <a:chExt cx="3282696" cy="2318358"/>
            </a:xfrm>
          </p:grpSpPr>
          <p:sp>
            <p:nvSpPr>
              <p:cNvPr id="72" name="TextBox 71">
                <a:extLst>
                  <a:ext uri="{FF2B5EF4-FFF2-40B4-BE49-F238E27FC236}">
                    <a16:creationId xmlns:a16="http://schemas.microsoft.com/office/drawing/2014/main" id="{978551DA-6905-B5B4-15DC-BB6F261C4793}"/>
                  </a:ext>
                </a:extLst>
              </p:cNvPr>
              <p:cNvSpPr txBox="1"/>
              <p:nvPr/>
            </p:nvSpPr>
            <p:spPr>
              <a:xfrm>
                <a:off x="178464" y="5615582"/>
                <a:ext cx="3282696" cy="923330"/>
              </a:xfrm>
              <a:prstGeom prst="rect">
                <a:avLst/>
              </a:prstGeom>
              <a:noFill/>
              <a:ln w="9525" cap="rnd" cmpd="sng" algn="ctr">
                <a:noFill/>
                <a:prstDash val="solid"/>
                <a:rou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29BA74"/>
                    </a:solidFill>
                  </a14:hiddenFill>
                </a:ext>
              </a:ex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>
                <a:spAutoFit/>
              </a:bodyPr>
              <a:lstStyle/>
              <a:p>
                <a:pPr algn="ctr"/>
                <a:r>
                  <a:rPr lang="en-US">
                    <a:solidFill>
                      <a:schemeClr val="tx1"/>
                    </a:solidFill>
                  </a:rPr>
                  <a:t>Maggie Kenney</a:t>
                </a:r>
              </a:p>
              <a:p>
                <a:pPr algn="ctr"/>
                <a:r>
                  <a:rPr lang="en-US">
                    <a:solidFill>
                      <a:schemeClr val="tx1"/>
                    </a:solidFill>
                  </a:rPr>
                  <a:t>Community Grants Coordinator</a:t>
                </a:r>
              </a:p>
              <a:p>
                <a:pPr algn="ctr"/>
                <a:r>
                  <a:rPr lang="en-US">
                    <a:solidFill>
                      <a:schemeClr val="tx1"/>
                    </a:solidFill>
                    <a:hlinkClick r:id="rId5"/>
                  </a:rPr>
                  <a:t>Margaret.Kenney@mass.gov</a:t>
                </a:r>
                <a:endParaRPr lang="en-US">
                  <a:solidFill>
                    <a:schemeClr val="tx1"/>
                  </a:solidFill>
                </a:endParaRPr>
              </a:p>
            </p:txBody>
          </p:sp>
          <p:pic>
            <p:nvPicPr>
              <p:cNvPr id="73" name="Picture 72" descr="A person smiling for the camera&#10;&#10;AI-generated content may be incorrect.">
                <a:extLst>
                  <a:ext uri="{FF2B5EF4-FFF2-40B4-BE49-F238E27FC236}">
                    <a16:creationId xmlns:a16="http://schemas.microsoft.com/office/drawing/2014/main" id="{1299BF5D-481D-0432-D1C4-F1F6819B0B54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-462" t="954" r="462" b="1222"/>
              <a:stretch>
                <a:fillRect/>
              </a:stretch>
            </p:blipFill>
            <p:spPr>
              <a:xfrm>
                <a:off x="1334264" y="4220554"/>
                <a:ext cx="1193619" cy="1385333"/>
              </a:xfrm>
              <a:prstGeom prst="rect">
                <a:avLst/>
              </a:prstGeom>
            </p:spPr>
          </p:pic>
        </p:grp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97534BBA-38DA-010F-DB33-4ACDB22BB62A}"/>
              </a:ext>
            </a:extLst>
          </p:cNvPr>
          <p:cNvGrpSpPr/>
          <p:nvPr/>
        </p:nvGrpSpPr>
        <p:grpSpPr>
          <a:xfrm>
            <a:off x="1195900" y="1289931"/>
            <a:ext cx="9979152" cy="2716575"/>
            <a:chOff x="3426708" y="1316121"/>
            <a:chExt cx="8582500" cy="2716575"/>
          </a:xfrm>
        </p:grpSpPr>
        <p:grpSp>
          <p:nvGrpSpPr>
            <p:cNvPr id="40" name="Group 39">
              <a:extLst>
                <a:ext uri="{FF2B5EF4-FFF2-40B4-BE49-F238E27FC236}">
                  <a16:creationId xmlns:a16="http://schemas.microsoft.com/office/drawing/2014/main" id="{CB8D2197-E0C0-2234-F99A-726A735D79D8}"/>
                </a:ext>
              </a:extLst>
            </p:cNvPr>
            <p:cNvGrpSpPr/>
            <p:nvPr/>
          </p:nvGrpSpPr>
          <p:grpSpPr>
            <a:xfrm>
              <a:off x="3426708" y="1316121"/>
              <a:ext cx="2723247" cy="2549743"/>
              <a:chOff x="60844" y="466659"/>
              <a:chExt cx="2801694" cy="2562578"/>
            </a:xfrm>
          </p:grpSpPr>
          <p:pic>
            <p:nvPicPr>
              <p:cNvPr id="50" name="Picture 49">
                <a:extLst>
                  <a:ext uri="{FF2B5EF4-FFF2-40B4-BE49-F238E27FC236}">
                    <a16:creationId xmlns:a16="http://schemas.microsoft.com/office/drawing/2014/main" id="{AC184A1A-0330-4DBD-0BDF-3F47FFC5A6F6}"/>
                  </a:ext>
                  <a:ext uri="{C183D7F6-B498-43B3-948B-1728B52AA6E4}">
                    <adec:decorative xmlns:adec="http://schemas.microsoft.com/office/drawing/2017/decorative" val="0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7">
                <a:extLst>
                  <a:ext uri="{BEBA8EAE-BF5A-486C-A8C5-ECC9F3942E4B}">
                    <a14:imgProps xmlns:a14="http://schemas.microsoft.com/office/drawing/2010/main">
                      <a14:imgLayer r:embed="rId8">
                        <a14:imgEffect>
                          <a14:saturation sat="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6675" t="1155" r="16675" b="1155"/>
              <a:stretch>
                <a:fillRect/>
              </a:stretch>
            </p:blipFill>
            <p:spPr>
              <a:xfrm>
                <a:off x="915009" y="466659"/>
                <a:ext cx="1268539" cy="1378504"/>
              </a:xfrm>
              <a:prstGeom prst="rect">
                <a:avLst/>
              </a:prstGeom>
            </p:spPr>
          </p:pic>
          <p:sp>
            <p:nvSpPr>
              <p:cNvPr id="51" name="TextBox 50">
                <a:extLst>
                  <a:ext uri="{FF2B5EF4-FFF2-40B4-BE49-F238E27FC236}">
                    <a16:creationId xmlns:a16="http://schemas.microsoft.com/office/drawing/2014/main" id="{3EB27809-0146-677E-AFA5-D27E0983D646}"/>
                  </a:ext>
                </a:extLst>
              </p:cNvPr>
              <p:cNvSpPr txBox="1"/>
              <p:nvPr/>
            </p:nvSpPr>
            <p:spPr>
              <a:xfrm>
                <a:off x="60844" y="1818141"/>
                <a:ext cx="2801694" cy="1211096"/>
              </a:xfrm>
              <a:prstGeom prst="rect">
                <a:avLst/>
              </a:prstGeom>
              <a:noFill/>
              <a:ln w="9525" cap="rnd">
                <a:noFill/>
                <a:prstDash val="solid"/>
                <a:rou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29BA74"/>
                    </a:solidFill>
                  </a14:hiddenFill>
                </a:ext>
              </a:ex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non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r>
                  <a:rPr lang="en-US">
                    <a:solidFill>
                      <a:schemeClr val="tx1"/>
                    </a:solidFill>
                  </a:rPr>
                  <a:t>Filipe Zamborlini</a:t>
                </a:r>
              </a:p>
              <a:p>
                <a:pPr algn="ctr"/>
                <a:r>
                  <a:rPr lang="en-US">
                    <a:solidFill>
                      <a:schemeClr val="tx1"/>
                    </a:solidFill>
                  </a:rPr>
                  <a:t>Community Assistance Unit</a:t>
                </a:r>
              </a:p>
              <a:p>
                <a:pPr algn="ctr"/>
                <a:r>
                  <a:rPr lang="en-US">
                    <a:solidFill>
                      <a:schemeClr val="tx1"/>
                    </a:solidFill>
                  </a:rPr>
                  <a:t>Manager</a:t>
                </a:r>
              </a:p>
              <a:p>
                <a:pPr algn="ctr"/>
                <a:r>
                  <a:rPr lang="en-US">
                    <a:solidFill>
                      <a:schemeClr val="tx1"/>
                    </a:solidFill>
                    <a:hlinkClick r:id="rId9"/>
                  </a:rPr>
                  <a:t>Filipe.Zamborlini@mass.gov</a:t>
                </a:r>
                <a:endParaRPr lang="en-US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42" name="Group 41">
              <a:extLst>
                <a:ext uri="{FF2B5EF4-FFF2-40B4-BE49-F238E27FC236}">
                  <a16:creationId xmlns:a16="http://schemas.microsoft.com/office/drawing/2014/main" id="{CBE267A8-BEF0-C2EB-495B-4C1891D72EBB}"/>
                </a:ext>
              </a:extLst>
            </p:cNvPr>
            <p:cNvGrpSpPr/>
            <p:nvPr/>
          </p:nvGrpSpPr>
          <p:grpSpPr>
            <a:xfrm>
              <a:off x="6181646" y="1316121"/>
              <a:ext cx="3106387" cy="2695499"/>
              <a:chOff x="-501205" y="587966"/>
              <a:chExt cx="3195871" cy="2709067"/>
            </a:xfrm>
          </p:grpSpPr>
          <p:pic>
            <p:nvPicPr>
              <p:cNvPr id="46" name="Picture 45">
                <a:extLst>
                  <a:ext uri="{FF2B5EF4-FFF2-40B4-BE49-F238E27FC236}">
                    <a16:creationId xmlns:a16="http://schemas.microsoft.com/office/drawing/2014/main" id="{C698D216-5F23-2A77-6AF4-C5F5B098CC58}"/>
                  </a:ext>
                  <a:ext uri="{C183D7F6-B498-43B3-948B-1728B52AA6E4}">
                    <adec:decorative xmlns:adec="http://schemas.microsoft.com/office/drawing/2017/decorative" val="0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10">
                <a:extLst>
                  <a:ext uri="{BEBA8EAE-BF5A-486C-A8C5-ECC9F3942E4B}">
                    <a14:imgProps xmlns:a14="http://schemas.microsoft.com/office/drawing/2010/main">
                      <a14:imgLayer r:embed="rId11">
                        <a14:imgEffect>
                          <a14:saturation sat="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1155" b="1155"/>
              <a:stretch>
                <a:fillRect/>
              </a:stretch>
            </p:blipFill>
            <p:spPr>
              <a:xfrm>
                <a:off x="517443" y="587966"/>
                <a:ext cx="1268539" cy="1346649"/>
              </a:xfrm>
              <a:prstGeom prst="rect">
                <a:avLst/>
              </a:prstGeom>
            </p:spPr>
          </p:pic>
          <p:sp>
            <p:nvSpPr>
              <p:cNvPr id="47" name="TextBox 46">
                <a:extLst>
                  <a:ext uri="{FF2B5EF4-FFF2-40B4-BE49-F238E27FC236}">
                    <a16:creationId xmlns:a16="http://schemas.microsoft.com/office/drawing/2014/main" id="{731F3877-A32A-54B9-7DFC-D2527FAF76B1}"/>
                  </a:ext>
                </a:extLst>
              </p:cNvPr>
              <p:cNvSpPr txBox="1"/>
              <p:nvPr/>
            </p:nvSpPr>
            <p:spPr>
              <a:xfrm>
                <a:off x="-501205" y="1934615"/>
                <a:ext cx="3195871" cy="1362418"/>
              </a:xfrm>
              <a:prstGeom prst="rect">
                <a:avLst/>
              </a:prstGeom>
              <a:noFill/>
              <a:ln w="9525" cap="rnd">
                <a:noFill/>
                <a:prstDash val="solid"/>
                <a:rou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29BA74"/>
                    </a:solidFill>
                  </a14:hiddenFill>
                </a:ext>
              </a:ex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non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r>
                  <a:rPr lang="en-US">
                    <a:solidFill>
                      <a:schemeClr val="tx1"/>
                    </a:solidFill>
                  </a:rPr>
                  <a:t>McKenzie Bell</a:t>
                </a:r>
              </a:p>
              <a:p>
                <a:pPr algn="ctr"/>
                <a:r>
                  <a:rPr lang="en-US">
                    <a:solidFill>
                      <a:schemeClr val="tx1"/>
                    </a:solidFill>
                  </a:rPr>
                  <a:t>Senior Community</a:t>
                </a:r>
              </a:p>
              <a:p>
                <a:pPr algn="ctr"/>
                <a:r>
                  <a:rPr lang="en-US">
                    <a:solidFill>
                      <a:schemeClr val="tx1"/>
                    </a:solidFill>
                  </a:rPr>
                  <a:t>Grants Coordinator</a:t>
                </a:r>
              </a:p>
              <a:p>
                <a:pPr algn="ctr"/>
                <a:r>
                  <a:rPr lang="en-US">
                    <a:solidFill>
                      <a:schemeClr val="tx1"/>
                    </a:solidFill>
                    <a:hlinkClick r:id="rId12"/>
                  </a:rPr>
                  <a:t>McKenzie.Bell@mass.gov</a:t>
                </a:r>
                <a:endParaRPr lang="en-US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43" name="Group 42">
              <a:extLst>
                <a:ext uri="{FF2B5EF4-FFF2-40B4-BE49-F238E27FC236}">
                  <a16:creationId xmlns:a16="http://schemas.microsoft.com/office/drawing/2014/main" id="{A3F56AAA-E759-7C41-5532-6F6818191A9D}"/>
                </a:ext>
              </a:extLst>
            </p:cNvPr>
            <p:cNvGrpSpPr/>
            <p:nvPr/>
          </p:nvGrpSpPr>
          <p:grpSpPr>
            <a:xfrm>
              <a:off x="9285960" y="1342746"/>
              <a:ext cx="2723248" cy="2689950"/>
              <a:chOff x="9142805" y="1409582"/>
              <a:chExt cx="2801695" cy="2703491"/>
            </a:xfrm>
          </p:grpSpPr>
          <p:pic>
            <p:nvPicPr>
              <p:cNvPr id="44" name="Picture 3">
                <a:extLst>
                  <a:ext uri="{FF2B5EF4-FFF2-40B4-BE49-F238E27FC236}">
                    <a16:creationId xmlns:a16="http://schemas.microsoft.com/office/drawing/2014/main" id="{5F3A4AF9-7E6A-44CE-A651-E4BB1915E94D}"/>
                  </a:ext>
                  <a:ext uri="{C183D7F6-B498-43B3-948B-1728B52AA6E4}">
                    <adec:decorative xmlns:adec="http://schemas.microsoft.com/office/drawing/2017/decorative" val="0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13"/>
              <a:srcRect t="2849" b="2849"/>
              <a:stretch>
                <a:fillRect/>
              </a:stretch>
            </p:blipFill>
            <p:spPr>
              <a:xfrm>
                <a:off x="10053621" y="1409582"/>
                <a:ext cx="1177881" cy="1343914"/>
              </a:xfrm>
              <a:prstGeom prst="rect">
                <a:avLst/>
              </a:prstGeom>
            </p:spPr>
          </p:pic>
          <p:sp>
            <p:nvSpPr>
              <p:cNvPr id="45" name="TextBox 44">
                <a:extLst>
                  <a:ext uri="{FF2B5EF4-FFF2-40B4-BE49-F238E27FC236}">
                    <a16:creationId xmlns:a16="http://schemas.microsoft.com/office/drawing/2014/main" id="{1E4F04EF-C6D1-BA95-BDD6-2F8AD204B8BA}"/>
                  </a:ext>
                </a:extLst>
              </p:cNvPr>
              <p:cNvSpPr txBox="1"/>
              <p:nvPr/>
            </p:nvSpPr>
            <p:spPr>
              <a:xfrm>
                <a:off x="9142805" y="2750655"/>
                <a:ext cx="2801695" cy="1362418"/>
              </a:xfrm>
              <a:prstGeom prst="rect">
                <a:avLst/>
              </a:prstGeom>
              <a:noFill/>
              <a:ln w="9525" cap="rnd">
                <a:noFill/>
                <a:prstDash val="solid"/>
                <a:rou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29BA74"/>
                    </a:solidFill>
                  </a14:hiddenFill>
                </a:ext>
              </a:ex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non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r>
                  <a:rPr lang="en-US">
                    <a:solidFill>
                      <a:schemeClr val="tx1"/>
                    </a:solidFill>
                  </a:rPr>
                  <a:t>Victoria Healey</a:t>
                </a:r>
              </a:p>
              <a:p>
                <a:pPr algn="ctr"/>
                <a:r>
                  <a:rPr lang="en-US">
                    <a:solidFill>
                      <a:schemeClr val="tx1"/>
                    </a:solidFill>
                  </a:rPr>
                  <a:t>Community Grants</a:t>
                </a:r>
              </a:p>
              <a:p>
                <a:pPr algn="ctr"/>
                <a:r>
                  <a:rPr lang="en-US">
                    <a:solidFill>
                      <a:schemeClr val="tx1"/>
                    </a:solidFill>
                  </a:rPr>
                  <a:t>Coordinator</a:t>
                </a:r>
              </a:p>
              <a:p>
                <a:pPr algn="ctr"/>
                <a:r>
                  <a:rPr lang="en-US">
                    <a:solidFill>
                      <a:schemeClr val="tx1"/>
                    </a:solidFill>
                    <a:hlinkClick r:id="rId14"/>
                  </a:rPr>
                  <a:t>Victoria.J.Healey@mass.gov</a:t>
                </a:r>
                <a:endParaRPr lang="en-US">
                  <a:solidFill>
                    <a:schemeClr val="tx1"/>
                  </a:solidFill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07578150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8DF946-1FA2-9E07-A3F7-EF51C3C0E9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2706" y="1"/>
            <a:ext cx="10772682" cy="990600"/>
          </a:xfrm>
        </p:spPr>
        <p:txBody>
          <a:bodyPr>
            <a:normAutofit fontScale="90000"/>
          </a:bodyPr>
          <a:lstStyle/>
          <a:p>
            <a:r>
              <a:rPr lang="en-US" sz="4000"/>
              <a:t>Seasonal Communities Grant Program (SCGP)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AE50F93-FA92-D738-83CC-FDC13048F6E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82706" y="1397747"/>
            <a:ext cx="5513294" cy="4935633"/>
          </a:xfrm>
        </p:spPr>
        <p:txBody>
          <a:bodyPr vert="horz" lIns="91440" tIns="45720" rIns="91440" bIns="45720" rtlCol="0" anchor="t">
            <a:noAutofit/>
          </a:bodyPr>
          <a:lstStyle/>
          <a:p>
            <a:pPr marL="0" indent="0">
              <a:buNone/>
            </a:pPr>
            <a:r>
              <a:rPr lang="en-US" sz="2400" b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Overview</a:t>
            </a:r>
          </a:p>
          <a:p>
            <a:r>
              <a:rPr lang="en-US" sz="240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Created as part of the FY26 Five Year Capital Investment Plan as a continuation of the Healey-Driscoll Administration’s commitment to make historic investments in housing production and preservation.</a:t>
            </a:r>
          </a:p>
          <a:p>
            <a:r>
              <a:rPr lang="en-US" sz="240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Non-competitive,</a:t>
            </a:r>
            <a:r>
              <a:rPr lang="en-US" sz="2400" b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formula-based </a:t>
            </a:r>
            <a:r>
              <a:rPr lang="en-US" sz="240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grant.</a:t>
            </a:r>
          </a:p>
          <a:p>
            <a:r>
              <a:rPr lang="en-US" sz="2400">
                <a:latin typeface="Calibri"/>
                <a:ea typeface="Calibri"/>
                <a:cs typeface="Calibri"/>
              </a:rPr>
              <a:t>FY27 funds available to Seasonal Communities (SCs) that have accepted the Designation by 7/30/2026.</a:t>
            </a:r>
          </a:p>
          <a:p>
            <a:pPr marL="0" indent="0" algn="ctr">
              <a:buNone/>
            </a:pPr>
            <a:r>
              <a:rPr lang="en-US" sz="2400" b="1">
                <a:latin typeface="Calibri"/>
                <a:ea typeface="Calibri"/>
                <a:cs typeface="Calibri"/>
                <a:hlinkClick r:id="rId2"/>
              </a:rPr>
              <a:t>Notice of Funding Availability (NOFA) </a:t>
            </a:r>
            <a:r>
              <a:rPr lang="en-US" sz="2400" b="1">
                <a:latin typeface="Calibri"/>
                <a:ea typeface="Calibri"/>
                <a:cs typeface="Calibri"/>
              </a:rPr>
              <a:t>published on COMMBUYS.</a:t>
            </a:r>
          </a:p>
          <a:p>
            <a:endParaRPr lang="en-US" sz="240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34EE7A1-21A4-52AF-4FAE-8018F1A6DC9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096000" y="1380351"/>
            <a:ext cx="5513294" cy="4958603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en-US" sz="3200">
                <a:latin typeface="Calibri"/>
                <a:ea typeface="Calibri"/>
                <a:cs typeface="Calibri"/>
              </a:rPr>
              <a:t>FY27 Funding: </a:t>
            </a:r>
            <a:r>
              <a:rPr lang="en-US" sz="3200" b="1">
                <a:latin typeface="Calibri"/>
                <a:ea typeface="Calibri"/>
                <a:cs typeface="Calibri"/>
              </a:rPr>
              <a:t>$2M</a:t>
            </a:r>
          </a:p>
          <a:p>
            <a:pPr marL="0" indent="0">
              <a:buNone/>
            </a:pPr>
            <a:r>
              <a:rPr lang="en-US" sz="2400" b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Highlights:</a:t>
            </a:r>
          </a:p>
          <a:p>
            <a:r>
              <a:rPr lang="en-US" sz="2400">
                <a:latin typeface="Calibri"/>
                <a:ea typeface="Calibri"/>
                <a:cs typeface="Calibri"/>
              </a:rPr>
              <a:t>Funds must be </a:t>
            </a:r>
            <a:r>
              <a:rPr lang="en-US" sz="2400" b="1">
                <a:latin typeface="Calibri"/>
                <a:ea typeface="Calibri"/>
                <a:cs typeface="Calibri"/>
              </a:rPr>
              <a:t>incurred</a:t>
            </a:r>
            <a:r>
              <a:rPr lang="en-US" sz="2400">
                <a:latin typeface="Calibri"/>
                <a:ea typeface="Calibri"/>
                <a:cs typeface="Calibri"/>
              </a:rPr>
              <a:t> by end of FY27 (6/30/27) and are disbursed on a cost incurred reimbursement basis.</a:t>
            </a:r>
          </a:p>
          <a:p>
            <a:r>
              <a:rPr lang="en-US" sz="240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May support phase(s), complete project(s), or portion of ongoing project(s).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3B0B6629-7698-2F68-B616-97336DCF40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E267CC-2087-4FC7-8FDE-A41ECB95C19E}" type="slidenum">
              <a:rPr lang="en-US" smtClean="0"/>
              <a:t>4</a:t>
            </a:fld>
            <a:endParaRPr lang="en-US"/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4408F619-B6C8-639B-A201-8E185962DDF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6096000" y="1250547"/>
            <a:ext cx="0" cy="4953029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052" name="Picture 4">
            <a:extLst>
              <a:ext uri="{FF2B5EF4-FFF2-40B4-BE49-F238E27FC236}">
                <a16:creationId xmlns:a16="http://schemas.microsoft.com/office/drawing/2014/main" id="{81EC8243-7E16-D222-AB4E-DF3B285BE4C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71079" y="4326430"/>
            <a:ext cx="3243491" cy="23950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314284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E7928586-948B-A406-0729-D137EF3CFB2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Flowchart: Document 20">
            <a:extLst>
              <a:ext uri="{FF2B5EF4-FFF2-40B4-BE49-F238E27FC236}">
                <a16:creationId xmlns:a16="http://schemas.microsoft.com/office/drawing/2014/main" id="{023481E0-43B1-BBE5-F344-ED8094CD724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38175" y="0"/>
            <a:ext cx="3248025" cy="3400426"/>
          </a:xfrm>
          <a:prstGeom prst="flowChartDocument">
            <a:avLst/>
          </a:prstGeom>
          <a:solidFill>
            <a:srgbClr val="48354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81B9066-C415-9F18-D675-1D4D07FB14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2402" y="681318"/>
            <a:ext cx="3253797" cy="2007001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3600" b="1">
                <a:solidFill>
                  <a:srgbClr val="FFFFFF"/>
                </a:solidFill>
              </a:rPr>
              <a:t>FY27</a:t>
            </a:r>
            <a:r>
              <a:rPr lang="en-US" sz="3600" b="1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SCGP Award Formula</a:t>
            </a:r>
          </a:p>
        </p:txBody>
      </p:sp>
      <p:sp>
        <p:nvSpPr>
          <p:cNvPr id="3" name="Text Placeholder 6">
            <a:extLst>
              <a:ext uri="{FF2B5EF4-FFF2-40B4-BE49-F238E27FC236}">
                <a16:creationId xmlns:a16="http://schemas.microsoft.com/office/drawing/2014/main" id="{B2377957-41AF-6519-C699-8804F8B54413}"/>
              </a:ext>
            </a:extLst>
          </p:cNvPr>
          <p:cNvSpPr txBox="1">
            <a:spLocks/>
          </p:cNvSpPr>
          <p:nvPr/>
        </p:nvSpPr>
        <p:spPr>
          <a:xfrm>
            <a:off x="632401" y="3429001"/>
            <a:ext cx="3253797" cy="2927350"/>
          </a:xfrm>
          <a:prstGeom prst="rect">
            <a:avLst/>
          </a:prstGeom>
        </p:spPr>
        <p:txBody>
          <a:bodyPr lIns="91440" tIns="45720" rIns="91440" bIns="45720" anchor="t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2000" b="1">
                <a:solidFill>
                  <a:srgbClr val="000000"/>
                </a:solidFill>
                <a:latin typeface="Calibri" panose="020F0502020204030204" pitchFamily="34" charset="0"/>
              </a:rPr>
              <a:t>Calculation:</a:t>
            </a:r>
            <a:endParaRPr lang="en-US" sz="200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marL="285750" indent="-285750"/>
            <a:r>
              <a:rPr lang="en-US" sz="200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Min. award of $55K</a:t>
            </a:r>
            <a:endParaRPr lang="en-US" sz="2000">
              <a:solidFill>
                <a:srgbClr val="000000"/>
              </a:solidFill>
              <a:latin typeface="Calibri" panose="020F0502020204030204" pitchFamily="34" charset="0"/>
              <a:ea typeface="Calibri"/>
              <a:cs typeface="Calibri"/>
            </a:endParaRPr>
          </a:p>
          <a:p>
            <a:pPr marL="285750" indent="-285750"/>
            <a:r>
              <a:rPr lang="en-US" sz="200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Max. award of $150K</a:t>
            </a:r>
            <a:endParaRPr lang="en-US" sz="2000">
              <a:solidFill>
                <a:srgbClr val="000000"/>
              </a:solidFill>
              <a:latin typeface="Calibri" panose="020F0502020204030204" pitchFamily="34" charset="0"/>
              <a:ea typeface="Calibri"/>
              <a:cs typeface="Calibri"/>
            </a:endParaRPr>
          </a:p>
          <a:p>
            <a:pPr marL="285750" indent="-285750"/>
            <a:r>
              <a:rPr lang="en-US" sz="2000">
                <a:solidFill>
                  <a:srgbClr val="000000"/>
                </a:solidFill>
                <a:latin typeface="Calibri" panose="020F0502020204030204" pitchFamily="34" charset="0"/>
              </a:rPr>
              <a:t>Remaining funding distributed to eligible SCs based on 2020 year-round population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F97C28A-B91D-96A1-85CC-4CE2BD58990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926476" y="6356350"/>
            <a:ext cx="625443" cy="365125"/>
          </a:xfrm>
          <a:noFill/>
        </p:spPr>
        <p:txBody>
          <a:bodyPr vert="horz" lIns="91440" tIns="45720" rIns="91440" bIns="45720" rtlCol="0" anchor="ctr">
            <a:normAutofit/>
          </a:bodyPr>
          <a:lstStyle/>
          <a:p>
            <a:pPr algn="l">
              <a:spcAft>
                <a:spcPts val="600"/>
              </a:spcAft>
            </a:pPr>
            <a:fld id="{E0E267CC-2087-4FC7-8FDE-A41ECB95C19E}" type="slidenum">
              <a:rPr lang="en-US" smtClean="0">
                <a:solidFill>
                  <a:schemeClr val="tx1">
                    <a:tint val="75000"/>
                  </a:schemeClr>
                </a:solidFill>
              </a:rPr>
              <a:pPr algn="l">
                <a:spcAft>
                  <a:spcPts val="600"/>
                </a:spcAft>
              </a:pPr>
              <a:t>5</a:t>
            </a:fld>
            <a:endParaRPr lang="en-US">
              <a:solidFill>
                <a:schemeClr val="tx1">
                  <a:tint val="75000"/>
                </a:schemeClr>
              </a:solidFill>
            </a:endParaRPr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0100F582-DF69-2AF5-5BA2-F47C9DFF5A0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53034172"/>
              </p:ext>
            </p:extLst>
          </p:nvPr>
        </p:nvGraphicFramePr>
        <p:xfrm>
          <a:off x="4669971" y="544285"/>
          <a:ext cx="5660825" cy="5760573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287076">
                  <a:extLst>
                    <a:ext uri="{9D8B030D-6E8A-4147-A177-3AD203B41FA5}">
                      <a16:colId xmlns:a16="http://schemas.microsoft.com/office/drawing/2014/main" val="766489995"/>
                    </a:ext>
                  </a:extLst>
                </a:gridCol>
                <a:gridCol w="1981938">
                  <a:extLst>
                    <a:ext uri="{9D8B030D-6E8A-4147-A177-3AD203B41FA5}">
                      <a16:colId xmlns:a16="http://schemas.microsoft.com/office/drawing/2014/main" val="2703494955"/>
                    </a:ext>
                  </a:extLst>
                </a:gridCol>
                <a:gridCol w="1391811">
                  <a:extLst>
                    <a:ext uri="{9D8B030D-6E8A-4147-A177-3AD203B41FA5}">
                      <a16:colId xmlns:a16="http://schemas.microsoft.com/office/drawing/2014/main" val="3811745110"/>
                    </a:ext>
                  </a:extLst>
                </a:gridCol>
              </a:tblGrid>
              <a:tr h="299357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8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Seasonal Community </a:t>
                      </a:r>
                    </a:p>
                  </a:txBody>
                  <a:tcPr marL="65689" marR="65689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8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2020 Census Pop.</a:t>
                      </a:r>
                    </a:p>
                  </a:txBody>
                  <a:tcPr marL="65689" marR="65689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8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Award </a:t>
                      </a:r>
                    </a:p>
                  </a:txBody>
                  <a:tcPr marL="65689" marR="65689" marT="0" marB="0"/>
                </a:tc>
                <a:extLst>
                  <a:ext uri="{0D108BD9-81ED-4DB2-BD59-A6C34878D82A}">
                    <a16:rowId xmlns:a16="http://schemas.microsoft.com/office/drawing/2014/main" val="1620996031"/>
                  </a:ext>
                </a:extLst>
              </a:tr>
              <a:tr h="202276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4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Aquinnah </a:t>
                      </a:r>
                    </a:p>
                  </a:txBody>
                  <a:tcPr marL="65689" marR="65689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4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439 </a:t>
                      </a:r>
                    </a:p>
                  </a:txBody>
                  <a:tcPr marL="65689" marR="65689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4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$56,263 </a:t>
                      </a:r>
                    </a:p>
                  </a:txBody>
                  <a:tcPr marL="65689" marR="65689" marT="0" marB="0"/>
                </a:tc>
                <a:extLst>
                  <a:ext uri="{0D108BD9-81ED-4DB2-BD59-A6C34878D82A}">
                    <a16:rowId xmlns:a16="http://schemas.microsoft.com/office/drawing/2014/main" val="2379731141"/>
                  </a:ext>
                </a:extLst>
              </a:tr>
              <a:tr h="202276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4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Barnstable (pending vote)</a:t>
                      </a:r>
                    </a:p>
                  </a:txBody>
                  <a:tcPr marL="65689" marR="65689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4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48,916 </a:t>
                      </a:r>
                    </a:p>
                  </a:txBody>
                  <a:tcPr marL="65689" marR="65689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4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$150,000 </a:t>
                      </a:r>
                    </a:p>
                  </a:txBody>
                  <a:tcPr marL="65689" marR="65689" marT="0" marB="0"/>
                </a:tc>
                <a:extLst>
                  <a:ext uri="{0D108BD9-81ED-4DB2-BD59-A6C34878D82A}">
                    <a16:rowId xmlns:a16="http://schemas.microsoft.com/office/drawing/2014/main" val="3846964777"/>
                  </a:ext>
                </a:extLst>
              </a:tr>
              <a:tr h="202276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4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Brewster </a:t>
                      </a:r>
                    </a:p>
                  </a:txBody>
                  <a:tcPr marL="65689" marR="65689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4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10,318 </a:t>
                      </a:r>
                    </a:p>
                  </a:txBody>
                  <a:tcPr marL="65689" marR="65689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4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$84,674 </a:t>
                      </a:r>
                    </a:p>
                  </a:txBody>
                  <a:tcPr marL="65689" marR="65689" marT="0" marB="0"/>
                </a:tc>
                <a:extLst>
                  <a:ext uri="{0D108BD9-81ED-4DB2-BD59-A6C34878D82A}">
                    <a16:rowId xmlns:a16="http://schemas.microsoft.com/office/drawing/2014/main" val="496347409"/>
                  </a:ext>
                </a:extLst>
              </a:tr>
              <a:tr h="202276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4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Chatham </a:t>
                      </a:r>
                    </a:p>
                  </a:txBody>
                  <a:tcPr marL="65689" marR="65689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4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6,594 </a:t>
                      </a:r>
                    </a:p>
                  </a:txBody>
                  <a:tcPr marL="65689" marR="65689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4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$73,964 </a:t>
                      </a:r>
                    </a:p>
                  </a:txBody>
                  <a:tcPr marL="65689" marR="65689" marT="0" marB="0"/>
                </a:tc>
                <a:extLst>
                  <a:ext uri="{0D108BD9-81ED-4DB2-BD59-A6C34878D82A}">
                    <a16:rowId xmlns:a16="http://schemas.microsoft.com/office/drawing/2014/main" val="660604114"/>
                  </a:ext>
                </a:extLst>
              </a:tr>
              <a:tr h="202276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4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Chilmark </a:t>
                      </a:r>
                    </a:p>
                  </a:txBody>
                  <a:tcPr marL="65689" marR="65689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4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1,212 </a:t>
                      </a:r>
                    </a:p>
                  </a:txBody>
                  <a:tcPr marL="65689" marR="65689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4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$58,486 </a:t>
                      </a:r>
                    </a:p>
                  </a:txBody>
                  <a:tcPr marL="65689" marR="65689" marT="0" marB="0"/>
                </a:tc>
                <a:extLst>
                  <a:ext uri="{0D108BD9-81ED-4DB2-BD59-A6C34878D82A}">
                    <a16:rowId xmlns:a16="http://schemas.microsoft.com/office/drawing/2014/main" val="1732553225"/>
                  </a:ext>
                </a:extLst>
              </a:tr>
              <a:tr h="202276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4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Dennis </a:t>
                      </a:r>
                    </a:p>
                  </a:txBody>
                  <a:tcPr marL="65689" marR="65689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4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14,674 </a:t>
                      </a:r>
                    </a:p>
                  </a:txBody>
                  <a:tcPr marL="65689" marR="65689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4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$97,202 </a:t>
                      </a:r>
                    </a:p>
                  </a:txBody>
                  <a:tcPr marL="65689" marR="65689" marT="0" marB="0"/>
                </a:tc>
                <a:extLst>
                  <a:ext uri="{0D108BD9-81ED-4DB2-BD59-A6C34878D82A}">
                    <a16:rowId xmlns:a16="http://schemas.microsoft.com/office/drawing/2014/main" val="3801727057"/>
                  </a:ext>
                </a:extLst>
              </a:tr>
              <a:tr h="202276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4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Eastham </a:t>
                      </a:r>
                    </a:p>
                  </a:txBody>
                  <a:tcPr marL="65689" marR="65689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4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5,752 </a:t>
                      </a:r>
                    </a:p>
                  </a:txBody>
                  <a:tcPr marL="65689" marR="65689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4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$71,543 </a:t>
                      </a:r>
                    </a:p>
                  </a:txBody>
                  <a:tcPr marL="65689" marR="65689" marT="0" marB="0"/>
                </a:tc>
                <a:extLst>
                  <a:ext uri="{0D108BD9-81ED-4DB2-BD59-A6C34878D82A}">
                    <a16:rowId xmlns:a16="http://schemas.microsoft.com/office/drawing/2014/main" val="3501536814"/>
                  </a:ext>
                </a:extLst>
              </a:tr>
              <a:tr h="202276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4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Edgartown </a:t>
                      </a:r>
                    </a:p>
                  </a:txBody>
                  <a:tcPr marL="65689" marR="65689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4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5,168 </a:t>
                      </a:r>
                    </a:p>
                  </a:txBody>
                  <a:tcPr marL="65689" marR="65689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4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$69,863 </a:t>
                      </a:r>
                    </a:p>
                  </a:txBody>
                  <a:tcPr marL="65689" marR="65689" marT="0" marB="0"/>
                </a:tc>
                <a:extLst>
                  <a:ext uri="{0D108BD9-81ED-4DB2-BD59-A6C34878D82A}">
                    <a16:rowId xmlns:a16="http://schemas.microsoft.com/office/drawing/2014/main" val="629062640"/>
                  </a:ext>
                </a:extLst>
              </a:tr>
              <a:tr h="202276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4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Egremont </a:t>
                      </a:r>
                    </a:p>
                  </a:txBody>
                  <a:tcPr marL="65689" marR="65689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4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1,372 </a:t>
                      </a:r>
                    </a:p>
                  </a:txBody>
                  <a:tcPr marL="65689" marR="65689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4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$58,946 </a:t>
                      </a:r>
                    </a:p>
                  </a:txBody>
                  <a:tcPr marL="65689" marR="65689" marT="0" marB="0"/>
                </a:tc>
                <a:extLst>
                  <a:ext uri="{0D108BD9-81ED-4DB2-BD59-A6C34878D82A}">
                    <a16:rowId xmlns:a16="http://schemas.microsoft.com/office/drawing/2014/main" val="3905927377"/>
                  </a:ext>
                </a:extLst>
              </a:tr>
              <a:tr h="202276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4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Falmouth </a:t>
                      </a:r>
                    </a:p>
                  </a:txBody>
                  <a:tcPr marL="65689" marR="65689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4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32,517 </a:t>
                      </a:r>
                    </a:p>
                  </a:txBody>
                  <a:tcPr marL="65689" marR="65689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4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$148,518 </a:t>
                      </a:r>
                    </a:p>
                  </a:txBody>
                  <a:tcPr marL="65689" marR="65689" marT="0" marB="0"/>
                </a:tc>
                <a:extLst>
                  <a:ext uri="{0D108BD9-81ED-4DB2-BD59-A6C34878D82A}">
                    <a16:rowId xmlns:a16="http://schemas.microsoft.com/office/drawing/2014/main" val="4163504388"/>
                  </a:ext>
                </a:extLst>
              </a:tr>
              <a:tr h="202276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4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Gosnold </a:t>
                      </a:r>
                    </a:p>
                  </a:txBody>
                  <a:tcPr marL="65689" marR="65689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4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70 </a:t>
                      </a:r>
                    </a:p>
                  </a:txBody>
                  <a:tcPr marL="65689" marR="65689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4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$55,201 </a:t>
                      </a:r>
                    </a:p>
                  </a:txBody>
                  <a:tcPr marL="65689" marR="65689" marT="0" marB="0"/>
                </a:tc>
                <a:extLst>
                  <a:ext uri="{0D108BD9-81ED-4DB2-BD59-A6C34878D82A}">
                    <a16:rowId xmlns:a16="http://schemas.microsoft.com/office/drawing/2014/main" val="4206066118"/>
                  </a:ext>
                </a:extLst>
              </a:tr>
              <a:tr h="202276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4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Great Barrington </a:t>
                      </a:r>
                    </a:p>
                  </a:txBody>
                  <a:tcPr marL="65689" marR="65689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4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7,172 </a:t>
                      </a:r>
                    </a:p>
                  </a:txBody>
                  <a:tcPr marL="65689" marR="65689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4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$75,626 </a:t>
                      </a:r>
                    </a:p>
                  </a:txBody>
                  <a:tcPr marL="65689" marR="65689" marT="0" marB="0"/>
                </a:tc>
                <a:extLst>
                  <a:ext uri="{0D108BD9-81ED-4DB2-BD59-A6C34878D82A}">
                    <a16:rowId xmlns:a16="http://schemas.microsoft.com/office/drawing/2014/main" val="431431054"/>
                  </a:ext>
                </a:extLst>
              </a:tr>
              <a:tr h="202276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4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Monterey </a:t>
                      </a:r>
                    </a:p>
                  </a:txBody>
                  <a:tcPr marL="65689" marR="65689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4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1,095 </a:t>
                      </a:r>
                    </a:p>
                  </a:txBody>
                  <a:tcPr marL="65689" marR="65689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4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$58,149 </a:t>
                      </a:r>
                    </a:p>
                  </a:txBody>
                  <a:tcPr marL="65689" marR="65689" marT="0" marB="0"/>
                </a:tc>
                <a:extLst>
                  <a:ext uri="{0D108BD9-81ED-4DB2-BD59-A6C34878D82A}">
                    <a16:rowId xmlns:a16="http://schemas.microsoft.com/office/drawing/2014/main" val="1907987078"/>
                  </a:ext>
                </a:extLst>
              </a:tr>
              <a:tr h="202276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4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Nantucket </a:t>
                      </a:r>
                    </a:p>
                  </a:txBody>
                  <a:tcPr marL="65689" marR="65689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4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14,255 </a:t>
                      </a:r>
                    </a:p>
                  </a:txBody>
                  <a:tcPr marL="65689" marR="65689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4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$95,997 </a:t>
                      </a:r>
                    </a:p>
                  </a:txBody>
                  <a:tcPr marL="65689" marR="65689" marT="0" marB="0"/>
                </a:tc>
                <a:extLst>
                  <a:ext uri="{0D108BD9-81ED-4DB2-BD59-A6C34878D82A}">
                    <a16:rowId xmlns:a16="http://schemas.microsoft.com/office/drawing/2014/main" val="154220041"/>
                  </a:ext>
                </a:extLst>
              </a:tr>
              <a:tr h="202276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4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Oak Bluffs </a:t>
                      </a:r>
                    </a:p>
                  </a:txBody>
                  <a:tcPr marL="65689" marR="65689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4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5,341 </a:t>
                      </a:r>
                    </a:p>
                  </a:txBody>
                  <a:tcPr marL="65689" marR="65689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4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$70,361 </a:t>
                      </a:r>
                    </a:p>
                  </a:txBody>
                  <a:tcPr marL="65689" marR="65689" marT="0" marB="0"/>
                </a:tc>
                <a:extLst>
                  <a:ext uri="{0D108BD9-81ED-4DB2-BD59-A6C34878D82A}">
                    <a16:rowId xmlns:a16="http://schemas.microsoft.com/office/drawing/2014/main" val="2313848922"/>
                  </a:ext>
                </a:extLst>
              </a:tr>
              <a:tr h="202276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4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Orleans </a:t>
                      </a:r>
                    </a:p>
                  </a:txBody>
                  <a:tcPr marL="65689" marR="65689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4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6,307 </a:t>
                      </a:r>
                    </a:p>
                  </a:txBody>
                  <a:tcPr marL="65689" marR="65689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4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$73,139 </a:t>
                      </a:r>
                    </a:p>
                  </a:txBody>
                  <a:tcPr marL="65689" marR="65689" marT="0" marB="0"/>
                </a:tc>
                <a:extLst>
                  <a:ext uri="{0D108BD9-81ED-4DB2-BD59-A6C34878D82A}">
                    <a16:rowId xmlns:a16="http://schemas.microsoft.com/office/drawing/2014/main" val="2697958887"/>
                  </a:ext>
                </a:extLst>
              </a:tr>
              <a:tr h="202276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4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Provincetown </a:t>
                      </a:r>
                    </a:p>
                  </a:txBody>
                  <a:tcPr marL="65689" marR="65689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4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3,664 </a:t>
                      </a:r>
                    </a:p>
                  </a:txBody>
                  <a:tcPr marL="65689" marR="65689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4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$65,538 </a:t>
                      </a:r>
                    </a:p>
                  </a:txBody>
                  <a:tcPr marL="65689" marR="65689" marT="0" marB="0"/>
                </a:tc>
                <a:extLst>
                  <a:ext uri="{0D108BD9-81ED-4DB2-BD59-A6C34878D82A}">
                    <a16:rowId xmlns:a16="http://schemas.microsoft.com/office/drawing/2014/main" val="3316929811"/>
                  </a:ext>
                </a:extLst>
              </a:tr>
              <a:tr h="202276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4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Rockport </a:t>
                      </a:r>
                    </a:p>
                  </a:txBody>
                  <a:tcPr marL="65689" marR="65689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4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6,992 </a:t>
                      </a:r>
                    </a:p>
                  </a:txBody>
                  <a:tcPr marL="65689" marR="65689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4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$75,109 </a:t>
                      </a:r>
                    </a:p>
                  </a:txBody>
                  <a:tcPr marL="65689" marR="65689" marT="0" marB="0"/>
                </a:tc>
                <a:extLst>
                  <a:ext uri="{0D108BD9-81ED-4DB2-BD59-A6C34878D82A}">
                    <a16:rowId xmlns:a16="http://schemas.microsoft.com/office/drawing/2014/main" val="2063016990"/>
                  </a:ext>
                </a:extLst>
              </a:tr>
              <a:tr h="202276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4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Sheffield </a:t>
                      </a:r>
                    </a:p>
                  </a:txBody>
                  <a:tcPr marL="65689" marR="65689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4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3,327 </a:t>
                      </a:r>
                    </a:p>
                  </a:txBody>
                  <a:tcPr marL="65689" marR="65689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4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$64,568 </a:t>
                      </a:r>
                    </a:p>
                  </a:txBody>
                  <a:tcPr marL="65689" marR="65689" marT="0" marB="0"/>
                </a:tc>
                <a:extLst>
                  <a:ext uri="{0D108BD9-81ED-4DB2-BD59-A6C34878D82A}">
                    <a16:rowId xmlns:a16="http://schemas.microsoft.com/office/drawing/2014/main" val="2560212696"/>
                  </a:ext>
                </a:extLst>
              </a:tr>
              <a:tr h="202276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4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Tisbury </a:t>
                      </a:r>
                    </a:p>
                  </a:txBody>
                  <a:tcPr marL="65689" marR="65689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4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4,815 </a:t>
                      </a:r>
                    </a:p>
                  </a:txBody>
                  <a:tcPr marL="65689" marR="65689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4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$68,848 </a:t>
                      </a:r>
                    </a:p>
                  </a:txBody>
                  <a:tcPr marL="65689" marR="65689" marT="0" marB="0"/>
                </a:tc>
                <a:extLst>
                  <a:ext uri="{0D108BD9-81ED-4DB2-BD59-A6C34878D82A}">
                    <a16:rowId xmlns:a16="http://schemas.microsoft.com/office/drawing/2014/main" val="2654431078"/>
                  </a:ext>
                </a:extLst>
              </a:tr>
              <a:tr h="202276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4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Truro </a:t>
                      </a:r>
                    </a:p>
                  </a:txBody>
                  <a:tcPr marL="65689" marR="65689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4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2,454 </a:t>
                      </a:r>
                    </a:p>
                  </a:txBody>
                  <a:tcPr marL="65689" marR="65689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4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$62,058 </a:t>
                      </a:r>
                    </a:p>
                  </a:txBody>
                  <a:tcPr marL="65689" marR="65689" marT="0" marB="0"/>
                </a:tc>
                <a:extLst>
                  <a:ext uri="{0D108BD9-81ED-4DB2-BD59-A6C34878D82A}">
                    <a16:rowId xmlns:a16="http://schemas.microsoft.com/office/drawing/2014/main" val="3953197609"/>
                  </a:ext>
                </a:extLst>
              </a:tr>
              <a:tr h="202276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4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Wellfleet </a:t>
                      </a:r>
                    </a:p>
                  </a:txBody>
                  <a:tcPr marL="65689" marR="65689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4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3,566 </a:t>
                      </a:r>
                    </a:p>
                  </a:txBody>
                  <a:tcPr marL="65689" marR="65689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4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$65,256 </a:t>
                      </a:r>
                    </a:p>
                  </a:txBody>
                  <a:tcPr marL="65689" marR="65689" marT="0" marB="0"/>
                </a:tc>
                <a:extLst>
                  <a:ext uri="{0D108BD9-81ED-4DB2-BD59-A6C34878D82A}">
                    <a16:rowId xmlns:a16="http://schemas.microsoft.com/office/drawing/2014/main" val="704855076"/>
                  </a:ext>
                </a:extLst>
              </a:tr>
              <a:tr h="202276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4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West Stockbridge </a:t>
                      </a:r>
                    </a:p>
                  </a:txBody>
                  <a:tcPr marL="65689" marR="65689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4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1,343 </a:t>
                      </a:r>
                    </a:p>
                  </a:txBody>
                  <a:tcPr marL="65689" marR="65689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4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$58,862 </a:t>
                      </a:r>
                    </a:p>
                  </a:txBody>
                  <a:tcPr marL="65689" marR="65689" marT="0" marB="0"/>
                </a:tc>
                <a:extLst>
                  <a:ext uri="{0D108BD9-81ED-4DB2-BD59-A6C34878D82A}">
                    <a16:rowId xmlns:a16="http://schemas.microsoft.com/office/drawing/2014/main" val="4153150607"/>
                  </a:ext>
                </a:extLst>
              </a:tr>
              <a:tr h="202276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4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West Tisbury </a:t>
                      </a:r>
                    </a:p>
                  </a:txBody>
                  <a:tcPr marL="65689" marR="65689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4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3,555 </a:t>
                      </a:r>
                    </a:p>
                  </a:txBody>
                  <a:tcPr marL="65689" marR="65689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4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$65,224 </a:t>
                      </a:r>
                    </a:p>
                  </a:txBody>
                  <a:tcPr marL="65689" marR="65689" marT="0" marB="0"/>
                </a:tc>
                <a:extLst>
                  <a:ext uri="{0D108BD9-81ED-4DB2-BD59-A6C34878D82A}">
                    <a16:rowId xmlns:a16="http://schemas.microsoft.com/office/drawing/2014/main" val="1005978599"/>
                  </a:ext>
                </a:extLst>
              </a:tr>
              <a:tr h="224752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4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Williamstown</a:t>
                      </a:r>
                    </a:p>
                  </a:txBody>
                  <a:tcPr marL="65689" marR="65689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4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7,513 </a:t>
                      </a:r>
                    </a:p>
                  </a:txBody>
                  <a:tcPr marL="65689" marR="65689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4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$76,607 </a:t>
                      </a:r>
                    </a:p>
                  </a:txBody>
                  <a:tcPr marL="65689" marR="65689" marT="0" marB="0"/>
                </a:tc>
                <a:extLst>
                  <a:ext uri="{0D108BD9-81ED-4DB2-BD59-A6C34878D82A}">
                    <a16:rowId xmlns:a16="http://schemas.microsoft.com/office/drawing/2014/main" val="3308686223"/>
                  </a:ext>
                </a:extLst>
              </a:tr>
            </a:tbl>
          </a:graphicData>
        </a:graphic>
      </p:graphicFrame>
      <p:sp>
        <p:nvSpPr>
          <p:cNvPr id="8" name="Rectangle 1">
            <a:extLst>
              <a:ext uri="{FF2B5EF4-FFF2-40B4-BE49-F238E27FC236}">
                <a16:creationId xmlns:a16="http://schemas.microsoft.com/office/drawing/2014/main" id="{00349A1B-E014-6BD1-E688-14C406E11ED0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71784" y="1130095"/>
            <a:ext cx="1855031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691475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77706587-FB1A-C6B0-02D8-E001734DB31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Flowchart: Document 20">
            <a:extLst>
              <a:ext uri="{FF2B5EF4-FFF2-40B4-BE49-F238E27FC236}">
                <a16:creationId xmlns:a16="http://schemas.microsoft.com/office/drawing/2014/main" id="{1129B9DD-BAE9-F5A6-136F-B8EDE3DBC2A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38175" y="0"/>
            <a:ext cx="3248025" cy="3400426"/>
          </a:xfrm>
          <a:prstGeom prst="flowChartDocument">
            <a:avLst/>
          </a:prstGeom>
          <a:solidFill>
            <a:srgbClr val="48354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67E2946-680F-DC99-8583-713530BCC6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8175" y="703142"/>
            <a:ext cx="3248025" cy="1994142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3600" b="1">
                <a:solidFill>
                  <a:srgbClr val="FFFFFF"/>
                </a:solidFill>
              </a:rPr>
              <a:t>FY27</a:t>
            </a:r>
            <a:r>
              <a:rPr lang="en-US" sz="3600" b="1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SCGP </a:t>
            </a:r>
            <a:r>
              <a:rPr lang="en-US" sz="3600" b="1">
                <a:solidFill>
                  <a:srgbClr val="FFFFFF"/>
                </a:solidFill>
              </a:rPr>
              <a:t>Uses of Funds</a:t>
            </a:r>
            <a:endParaRPr lang="en-US" sz="3600" b="1" kern="1200">
              <a:solidFill>
                <a:srgbClr val="FFFFFF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3" name="Text Placeholder 6">
            <a:extLst>
              <a:ext uri="{FF2B5EF4-FFF2-40B4-BE49-F238E27FC236}">
                <a16:creationId xmlns:a16="http://schemas.microsoft.com/office/drawing/2014/main" id="{20FB5D2F-63F2-D783-79E2-8B28EFE7CD51}"/>
              </a:ext>
            </a:extLst>
          </p:cNvPr>
          <p:cNvSpPr txBox="1">
            <a:spLocks/>
          </p:cNvSpPr>
          <p:nvPr/>
        </p:nvSpPr>
        <p:spPr>
          <a:xfrm>
            <a:off x="613186" y="3694176"/>
            <a:ext cx="3176875" cy="2460682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22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Awarded grants will fund a variety of activities related to implementing the SC law and/or supporting communities’ unique housing and community needs.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4B8C111F-1BF7-41BA-BE8D-414D250F9DD7}"/>
              </a:ext>
            </a:extLst>
          </p:cNvPr>
          <p:cNvSpPr txBox="1">
            <a:spLocks/>
          </p:cNvSpPr>
          <p:nvPr/>
        </p:nvSpPr>
        <p:spPr>
          <a:xfrm>
            <a:off x="4136022" y="1059607"/>
            <a:ext cx="7442792" cy="5661867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2200" b="1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Planning and zoning activities, </a:t>
            </a:r>
            <a:r>
              <a:rPr lang="en-US" sz="220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including, but not limited to:</a:t>
            </a:r>
          </a:p>
          <a:p>
            <a:r>
              <a:rPr lang="en-US" sz="200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Planning activities related to housing needs assessments.</a:t>
            </a:r>
          </a:p>
          <a:p>
            <a:r>
              <a:rPr lang="en-US" sz="200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Zoning and/or bylaw revisions to implement SC policies.</a:t>
            </a:r>
          </a:p>
          <a:p>
            <a:r>
              <a:rPr lang="en-US" sz="200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Planning for housing development.</a:t>
            </a:r>
          </a:p>
          <a:p>
            <a:r>
              <a:rPr lang="en-US" sz="200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Ongoing planning efforts.</a:t>
            </a:r>
          </a:p>
          <a:p>
            <a:pPr marL="0" indent="0">
              <a:buNone/>
            </a:pPr>
            <a:endParaRPr lang="en-US" sz="2000">
              <a:solidFill>
                <a:srgbClr val="000000"/>
              </a:solidFill>
              <a:latin typeface="Calibri"/>
              <a:ea typeface="Calibri"/>
              <a:cs typeface="Calibri"/>
            </a:endParaRPr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2200" b="1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Local actions for housing development, </a:t>
            </a:r>
            <a:r>
              <a:rPr lang="en-US" sz="220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including but not limited to:</a:t>
            </a:r>
          </a:p>
          <a:p>
            <a:r>
              <a:rPr lang="en-US" sz="200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Funding for housing development projects.</a:t>
            </a:r>
          </a:p>
          <a:p>
            <a:r>
              <a:rPr lang="en-US" sz="200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Technical Assistance to establish a Year-Round Housing Trust Fund.</a:t>
            </a:r>
          </a:p>
          <a:p>
            <a:r>
              <a:rPr lang="en-US" sz="200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Seed funding for Year-Round Housing Trust to support housing development.</a:t>
            </a:r>
          </a:p>
          <a:p>
            <a:r>
              <a:rPr lang="en-US" sz="200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Ongoing housing development efforts.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A629C50-428C-DC45-386E-DB46547451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926476" y="6356350"/>
            <a:ext cx="625443" cy="365125"/>
          </a:xfrm>
          <a:noFill/>
        </p:spPr>
        <p:txBody>
          <a:bodyPr vert="horz" lIns="91440" tIns="45720" rIns="91440" bIns="45720" rtlCol="0" anchor="ctr">
            <a:normAutofit/>
          </a:bodyPr>
          <a:lstStyle/>
          <a:p>
            <a:pPr algn="l">
              <a:spcAft>
                <a:spcPts val="600"/>
              </a:spcAft>
            </a:pPr>
            <a:fld id="{E0E267CC-2087-4FC7-8FDE-A41ECB95C19E}" type="slidenum">
              <a:rPr lang="en-US" smtClean="0">
                <a:solidFill>
                  <a:schemeClr val="tx1">
                    <a:tint val="75000"/>
                  </a:schemeClr>
                </a:solidFill>
              </a:rPr>
              <a:pPr algn="l">
                <a:spcAft>
                  <a:spcPts val="600"/>
                </a:spcAft>
              </a:pPr>
              <a:t>6</a:t>
            </a:fld>
            <a:endParaRPr lang="en-US">
              <a:solidFill>
                <a:schemeClr val="tx1">
                  <a:tint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117758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0E8A9C30-7513-6298-ADE6-A603C1EC18F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Flowchart: Document 20">
            <a:extLst>
              <a:ext uri="{FF2B5EF4-FFF2-40B4-BE49-F238E27FC236}">
                <a16:creationId xmlns:a16="http://schemas.microsoft.com/office/drawing/2014/main" id="{97AAFC9A-3186-D697-6881-155BB34C788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38175" y="0"/>
            <a:ext cx="3248025" cy="3400426"/>
          </a:xfrm>
          <a:prstGeom prst="flowChartDocument">
            <a:avLst/>
          </a:prstGeom>
          <a:solidFill>
            <a:srgbClr val="48354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B9C62B8-4C29-44B8-9CDD-75CC0DD7FD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8175" y="703142"/>
            <a:ext cx="3248025" cy="1994142"/>
          </a:xfrm>
        </p:spPr>
        <p:txBody>
          <a:bodyPr vert="horz" lIns="91440" tIns="45720" rIns="91440" bIns="45720" rtlCol="0" anchor="ctr">
            <a:normAutofit fontScale="90000"/>
          </a:bodyPr>
          <a:lstStyle/>
          <a:p>
            <a:pPr algn="ctr"/>
            <a:r>
              <a:rPr lang="en-US" sz="3600" b="1">
                <a:solidFill>
                  <a:srgbClr val="FFFFFF"/>
                </a:solidFill>
              </a:rPr>
              <a:t>FY27</a:t>
            </a:r>
            <a:r>
              <a:rPr lang="en-US" sz="3600" b="1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SCGP </a:t>
            </a:r>
            <a:r>
              <a:rPr lang="en-US" sz="3600" b="1">
                <a:solidFill>
                  <a:srgbClr val="FFFFFF"/>
                </a:solidFill>
              </a:rPr>
              <a:t>Uses of Funds Continued</a:t>
            </a:r>
            <a:endParaRPr lang="en-US" sz="3600" b="1" kern="1200">
              <a:solidFill>
                <a:srgbClr val="FFFFFF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3" name="Text Placeholder 6">
            <a:extLst>
              <a:ext uri="{FF2B5EF4-FFF2-40B4-BE49-F238E27FC236}">
                <a16:creationId xmlns:a16="http://schemas.microsoft.com/office/drawing/2014/main" id="{88833B49-4358-1284-9A2D-21E9CE7B90D2}"/>
              </a:ext>
            </a:extLst>
          </p:cNvPr>
          <p:cNvSpPr txBox="1">
            <a:spLocks/>
          </p:cNvSpPr>
          <p:nvPr/>
        </p:nvSpPr>
        <p:spPr>
          <a:xfrm>
            <a:off x="638175" y="3712464"/>
            <a:ext cx="3176875" cy="2442394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22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Awarded grants will fund a variety of activities related to implementing the SC law and/or supporting communities’ unique housing and community needs.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2069FC65-00B0-E7F8-3EA5-3EDDF13E1F14}"/>
              </a:ext>
            </a:extLst>
          </p:cNvPr>
          <p:cNvSpPr txBox="1">
            <a:spLocks/>
          </p:cNvSpPr>
          <p:nvPr/>
        </p:nvSpPr>
        <p:spPr>
          <a:xfrm>
            <a:off x="4109127" y="1362774"/>
            <a:ext cx="7442792" cy="5176138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2200" b="1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Public horizontal infrastructure projects </a:t>
            </a:r>
            <a:r>
              <a:rPr lang="en-US" sz="220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to leverage housing development, including pre-construction (design/engineering documents) and/or construction related to:</a:t>
            </a:r>
          </a:p>
          <a:p>
            <a:r>
              <a:rPr lang="en-US" sz="200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Sewer lines, septic systems, and other sanitary waste disposal systems, water lines, wells, and water treatment systems.</a:t>
            </a:r>
          </a:p>
          <a:p>
            <a:r>
              <a:rPr lang="en-US" sz="200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Utility extensions.</a:t>
            </a:r>
          </a:p>
          <a:p>
            <a:r>
              <a:rPr lang="en-US" sz="200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Streets, roads, curb cuts, and other transit improvements such as crosswalks and pedestrian and bicycle ways.</a:t>
            </a:r>
          </a:p>
          <a:p>
            <a:r>
              <a:rPr lang="en-US" sz="200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Other related horizontal infrastructure work adjacent to planned or imminent housing improvements.</a:t>
            </a:r>
          </a:p>
          <a:p>
            <a:r>
              <a:rPr lang="en-US" sz="200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Ongoing infrastructure efforts.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0465895-B68C-73BC-0ECD-68D33230D3D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926476" y="6356350"/>
            <a:ext cx="625443" cy="365125"/>
          </a:xfrm>
          <a:noFill/>
        </p:spPr>
        <p:txBody>
          <a:bodyPr vert="horz" lIns="91440" tIns="45720" rIns="91440" bIns="45720" rtlCol="0" anchor="ctr">
            <a:normAutofit/>
          </a:bodyPr>
          <a:lstStyle/>
          <a:p>
            <a:pPr algn="l">
              <a:spcAft>
                <a:spcPts val="600"/>
              </a:spcAft>
            </a:pPr>
            <a:fld id="{E0E267CC-2087-4FC7-8FDE-A41ECB95C19E}" type="slidenum">
              <a:rPr lang="en-US" smtClean="0">
                <a:solidFill>
                  <a:schemeClr val="tx1">
                    <a:tint val="75000"/>
                  </a:schemeClr>
                </a:solidFill>
              </a:rPr>
              <a:pPr algn="l">
                <a:spcAft>
                  <a:spcPts val="600"/>
                </a:spcAft>
              </a:pPr>
              <a:t>7</a:t>
            </a:fld>
            <a:endParaRPr lang="en-US">
              <a:solidFill>
                <a:schemeClr val="tx1">
                  <a:tint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508682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2241F749-F071-5A2B-94B0-F5DB1DCB367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Flowchart: Document 20">
            <a:extLst>
              <a:ext uri="{FF2B5EF4-FFF2-40B4-BE49-F238E27FC236}">
                <a16:creationId xmlns:a16="http://schemas.microsoft.com/office/drawing/2014/main" id="{A39AB7FA-E835-1CDD-6EA3-7D5B08BEA3C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38175" y="0"/>
            <a:ext cx="3248025" cy="3400426"/>
          </a:xfrm>
          <a:prstGeom prst="flowChartDocument">
            <a:avLst/>
          </a:prstGeom>
          <a:solidFill>
            <a:srgbClr val="48354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394D540-8B82-D9C2-9564-BF4CE4E4E7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2860" y="262945"/>
            <a:ext cx="3389539" cy="2539791"/>
          </a:xfrm>
        </p:spPr>
        <p:txBody>
          <a:bodyPr vert="horz" lIns="91440" tIns="45720" rIns="91440" bIns="45720" rtlCol="0" anchor="ctr">
            <a:noAutofit/>
          </a:bodyPr>
          <a:lstStyle/>
          <a:p>
            <a:pPr algn="ctr"/>
            <a:r>
              <a:rPr lang="en-US" sz="2800" b="1">
                <a:solidFill>
                  <a:srgbClr val="FFFFFF"/>
                </a:solidFill>
              </a:rPr>
              <a:t>FY27</a:t>
            </a:r>
            <a:r>
              <a:rPr lang="en-US" sz="2800" b="1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SCGP </a:t>
            </a:r>
            <a:r>
              <a:rPr lang="en-US" sz="2800" b="1">
                <a:solidFill>
                  <a:srgbClr val="FFFFFF"/>
                </a:solidFill>
              </a:rPr>
              <a:t>Project Eligibility Feedback Form (OPTIONAL)</a:t>
            </a:r>
            <a:br>
              <a:rPr lang="en-US" sz="2800" b="1"/>
            </a:br>
            <a:endParaRPr lang="en-US" sz="2800" b="1" kern="1200">
              <a:solidFill>
                <a:srgbClr val="FFFFFF"/>
              </a:solidFill>
              <a:latin typeface="+mj-lt"/>
              <a:cs typeface="Arial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37E97CC0-AD24-12A2-6C15-DB76887615C4}"/>
              </a:ext>
            </a:extLst>
          </p:cNvPr>
          <p:cNvSpPr txBox="1"/>
          <p:nvPr/>
        </p:nvSpPr>
        <p:spPr>
          <a:xfrm>
            <a:off x="638175" y="3457575"/>
            <a:ext cx="3248025" cy="2723823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r>
              <a:rPr lang="en-US" sz="190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Eligible SCs may request general feedback FY27 project ideas through this </a:t>
            </a:r>
            <a:r>
              <a:rPr lang="en-US" sz="1900" b="1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optional</a:t>
            </a:r>
            <a:r>
              <a:rPr lang="en-US" sz="190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 Feedback Form.</a:t>
            </a:r>
          </a:p>
          <a:p>
            <a:endParaRPr lang="en-US" sz="1900">
              <a:solidFill>
                <a:srgbClr val="000000"/>
              </a:solidFill>
              <a:latin typeface="Calibri"/>
              <a:ea typeface="Calibri"/>
              <a:cs typeface="Calibri"/>
            </a:endParaRPr>
          </a:p>
          <a:p>
            <a:r>
              <a:rPr lang="en-US" sz="1900" b="1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The SCGP eligibility feedback form will open this Wednesday, June 17,</a:t>
            </a:r>
            <a:r>
              <a:rPr lang="en-US" sz="1900" b="1" baseline="3000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sz="1900" b="1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and close on August 21, 2026. </a:t>
            </a:r>
          </a:p>
        </p:txBody>
      </p:sp>
      <p:sp>
        <p:nvSpPr>
          <p:cNvPr id="4" name="Text Placeholder 6">
            <a:extLst>
              <a:ext uri="{FF2B5EF4-FFF2-40B4-BE49-F238E27FC236}">
                <a16:creationId xmlns:a16="http://schemas.microsoft.com/office/drawing/2014/main" id="{40D34257-DE45-15B6-3406-5306004E5492}"/>
              </a:ext>
            </a:extLst>
          </p:cNvPr>
          <p:cNvSpPr txBox="1">
            <a:spLocks/>
          </p:cNvSpPr>
          <p:nvPr/>
        </p:nvSpPr>
        <p:spPr>
          <a:xfrm>
            <a:off x="4136022" y="1059607"/>
            <a:ext cx="7442792" cy="5661867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b="1">
                <a:solidFill>
                  <a:srgbClr val="000000"/>
                </a:solidFill>
                <a:latin typeface="Calibri"/>
                <a:ea typeface="Calibri"/>
                <a:cs typeface="Calibri"/>
                <a:hlinkClick r:id="rId2"/>
              </a:rPr>
              <a:t>FY27 SCGP Project Feedback Form</a:t>
            </a:r>
            <a:endParaRPr lang="en-US" b="1">
              <a:solidFill>
                <a:srgbClr val="000000"/>
              </a:solidFill>
              <a:latin typeface="Calibri"/>
              <a:ea typeface="Calibri"/>
              <a:cs typeface="Calibri"/>
            </a:endParaRPr>
          </a:p>
          <a:p>
            <a:endParaRPr lang="en-US" sz="2400">
              <a:solidFill>
                <a:srgbClr val="000000"/>
              </a:solidFill>
              <a:latin typeface="Calibri"/>
              <a:ea typeface="Calibri"/>
              <a:cs typeface="Calibri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03CE095-BCA0-E177-E5F7-CB674C856ED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926476" y="6356350"/>
            <a:ext cx="625443" cy="365125"/>
          </a:xfrm>
          <a:noFill/>
        </p:spPr>
        <p:txBody>
          <a:bodyPr vert="horz" lIns="91440" tIns="45720" rIns="91440" bIns="45720" rtlCol="0" anchor="ctr">
            <a:normAutofit/>
          </a:bodyPr>
          <a:lstStyle/>
          <a:p>
            <a:pPr algn="l">
              <a:spcAft>
                <a:spcPts val="600"/>
              </a:spcAft>
            </a:pPr>
            <a:fld id="{E0E267CC-2087-4FC7-8FDE-A41ECB95C19E}" type="slidenum">
              <a:rPr lang="en-US" smtClean="0">
                <a:solidFill>
                  <a:schemeClr val="tx1">
                    <a:tint val="75000"/>
                  </a:schemeClr>
                </a:solidFill>
              </a:rPr>
              <a:pPr algn="l">
                <a:spcAft>
                  <a:spcPts val="600"/>
                </a:spcAft>
              </a:pPr>
              <a:t>8</a:t>
            </a:fld>
            <a:endParaRPr lang="en-US">
              <a:solidFill>
                <a:schemeClr val="tx1">
                  <a:tint val="75000"/>
                </a:schemeClr>
              </a:solidFill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B6BB788-3559-D327-8751-0D95B37BB75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11281" y="1679073"/>
            <a:ext cx="6788300" cy="48188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113199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4B04E465-7C3D-C8A2-1A5F-6DC5230E79E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Flowchart: Document 20">
            <a:extLst>
              <a:ext uri="{FF2B5EF4-FFF2-40B4-BE49-F238E27FC236}">
                <a16:creationId xmlns:a16="http://schemas.microsoft.com/office/drawing/2014/main" id="{3216A8DB-71CF-2BA5-9DB9-EBCB1457CDE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38175" y="0"/>
            <a:ext cx="3248025" cy="3400426"/>
          </a:xfrm>
          <a:prstGeom prst="flowChartDocument">
            <a:avLst/>
          </a:prstGeom>
          <a:solidFill>
            <a:srgbClr val="48354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E5B7606-615D-A35B-2DBC-EB3A890D34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8174" y="676602"/>
            <a:ext cx="3248025" cy="2028163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3600" b="1">
                <a:solidFill>
                  <a:srgbClr val="FFFFFF"/>
                </a:solidFill>
              </a:rPr>
              <a:t>FY27</a:t>
            </a:r>
            <a:r>
              <a:rPr lang="en-US" sz="3600" b="1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SCGP Project Proposal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482FF4A4-76C9-045D-5F30-AC6D93D5B1EF}"/>
              </a:ext>
            </a:extLst>
          </p:cNvPr>
          <p:cNvSpPr txBox="1"/>
          <p:nvPr/>
        </p:nvSpPr>
        <p:spPr>
          <a:xfrm>
            <a:off x="638174" y="3457575"/>
            <a:ext cx="3248025" cy="2431435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r>
              <a:rPr lang="en-US" sz="190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Eligible SCs </a:t>
            </a:r>
            <a:r>
              <a:rPr lang="en-US" sz="1900" b="1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must </a:t>
            </a:r>
            <a:r>
              <a:rPr lang="en-US" sz="190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submit a FY27 SCGP Project Proposal Application form.</a:t>
            </a:r>
          </a:p>
          <a:p>
            <a:endParaRPr lang="en-US" sz="1900">
              <a:solidFill>
                <a:srgbClr val="000000"/>
              </a:solidFill>
              <a:latin typeface="Calibri"/>
              <a:ea typeface="Calibri"/>
              <a:cs typeface="Calibri"/>
            </a:endParaRPr>
          </a:p>
          <a:p>
            <a:r>
              <a:rPr lang="en-US" sz="190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The Project Proposal Application will open August 3, 2026, and close </a:t>
            </a:r>
            <a:r>
              <a:rPr lang="en-US" sz="1900" b="1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by 11:59PM on August 28, 2026.</a:t>
            </a:r>
          </a:p>
        </p:txBody>
      </p:sp>
      <p:sp>
        <p:nvSpPr>
          <p:cNvPr id="4" name="Text Placeholder 6">
            <a:extLst>
              <a:ext uri="{FF2B5EF4-FFF2-40B4-BE49-F238E27FC236}">
                <a16:creationId xmlns:a16="http://schemas.microsoft.com/office/drawing/2014/main" id="{019DCD27-BCFE-A767-E480-97F94C7D5030}"/>
              </a:ext>
            </a:extLst>
          </p:cNvPr>
          <p:cNvSpPr txBox="1">
            <a:spLocks/>
          </p:cNvSpPr>
          <p:nvPr/>
        </p:nvSpPr>
        <p:spPr>
          <a:xfrm>
            <a:off x="4136022" y="1059607"/>
            <a:ext cx="7442792" cy="5661867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b="1">
                <a:solidFill>
                  <a:srgbClr val="000000"/>
                </a:solidFill>
                <a:latin typeface="Calibri"/>
                <a:ea typeface="Calibri"/>
                <a:cs typeface="Calibri"/>
                <a:hlinkClick r:id="rId2"/>
              </a:rPr>
              <a:t>SCGP Project Proposal Application</a:t>
            </a:r>
            <a:endParaRPr lang="en-US" b="1">
              <a:solidFill>
                <a:srgbClr val="000000"/>
              </a:solidFill>
              <a:latin typeface="Calibri"/>
              <a:ea typeface="Calibri"/>
              <a:cs typeface="Calibri"/>
            </a:endParaRPr>
          </a:p>
          <a:p>
            <a:r>
              <a:rPr lang="en-US" sz="240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May submit </a:t>
            </a:r>
            <a:r>
              <a:rPr lang="en-US" sz="2400" b="1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one or more </a:t>
            </a:r>
            <a:r>
              <a:rPr lang="en-US" sz="240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proposals to use award</a:t>
            </a:r>
          </a:p>
          <a:p>
            <a:r>
              <a:rPr lang="en-US" sz="240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Application is intended to be simple. Sections include:</a:t>
            </a:r>
          </a:p>
          <a:p>
            <a:pPr lvl="1"/>
            <a:r>
              <a:rPr lang="en-US" sz="200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Project Abstract</a:t>
            </a:r>
          </a:p>
          <a:p>
            <a:pPr lvl="1"/>
            <a:r>
              <a:rPr lang="en-US" sz="200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Scope of Work – </a:t>
            </a:r>
            <a:r>
              <a:rPr lang="en-US" sz="2000" i="1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Does proposal align with eligible uses of funds?</a:t>
            </a:r>
            <a:endParaRPr lang="en-US" sz="2000">
              <a:solidFill>
                <a:srgbClr val="000000"/>
              </a:solidFill>
              <a:latin typeface="Calibri"/>
              <a:ea typeface="Calibri"/>
              <a:cs typeface="Calibri"/>
            </a:endParaRPr>
          </a:p>
          <a:p>
            <a:pPr lvl="1"/>
            <a:r>
              <a:rPr lang="en-US" sz="200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Implementation Timeline – </a:t>
            </a:r>
            <a:r>
              <a:rPr lang="en-US" sz="2000" i="1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Can requested funds be spent down by 6/30/27?</a:t>
            </a:r>
          </a:p>
          <a:p>
            <a:pPr lvl="1"/>
            <a:r>
              <a:rPr lang="en-US" sz="200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Leadership &amp; Ability to Execute – </a:t>
            </a:r>
            <a:r>
              <a:rPr lang="en-US" sz="2000" i="1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Is leadership in place to successfully execute within this short timeline?</a:t>
            </a:r>
          </a:p>
          <a:p>
            <a:pPr lvl="1"/>
            <a:r>
              <a:rPr lang="en-US" sz="200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Anticipated Outcomes</a:t>
            </a:r>
          </a:p>
          <a:p>
            <a:pPr lvl="1"/>
            <a:r>
              <a:rPr lang="en-US" sz="200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Grant Request + any local or other match funds</a:t>
            </a:r>
          </a:p>
          <a:p>
            <a:pPr lvl="1"/>
            <a:r>
              <a:rPr lang="en-US" sz="200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Cost estimate</a:t>
            </a:r>
          </a:p>
          <a:p>
            <a:pPr lvl="1"/>
            <a:r>
              <a:rPr lang="en-US" sz="200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Other attachments, as applicable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3E64C62-A634-63B8-A9E0-6D97E0A8C36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926476" y="6356350"/>
            <a:ext cx="625443" cy="365125"/>
          </a:xfrm>
          <a:noFill/>
        </p:spPr>
        <p:txBody>
          <a:bodyPr vert="horz" lIns="91440" tIns="45720" rIns="91440" bIns="45720" rtlCol="0" anchor="ctr">
            <a:normAutofit/>
          </a:bodyPr>
          <a:lstStyle/>
          <a:p>
            <a:pPr algn="l">
              <a:spcAft>
                <a:spcPts val="600"/>
              </a:spcAft>
            </a:pPr>
            <a:fld id="{E0E267CC-2087-4FC7-8FDE-A41ECB95C19E}" type="slidenum">
              <a:rPr lang="en-US" smtClean="0">
                <a:solidFill>
                  <a:schemeClr val="tx1">
                    <a:tint val="75000"/>
                  </a:schemeClr>
                </a:solidFill>
              </a:rPr>
              <a:pPr algn="l">
                <a:spcAft>
                  <a:spcPts val="600"/>
                </a:spcAft>
              </a:pPr>
              <a:t>9</a:t>
            </a:fld>
            <a:endParaRPr lang="en-US">
              <a:solidFill>
                <a:schemeClr val="tx1">
                  <a:tint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686769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MA Brand Colors">
      <a:dk1>
        <a:srgbClr val="000000"/>
      </a:dk1>
      <a:lt1>
        <a:srgbClr val="FFFFFF"/>
      </a:lt1>
      <a:dk2>
        <a:srgbClr val="535353"/>
      </a:dk2>
      <a:lt2>
        <a:srgbClr val="DCDCDC"/>
      </a:lt2>
      <a:accent1>
        <a:srgbClr val="14558F"/>
      </a:accent1>
      <a:accent2>
        <a:srgbClr val="388557"/>
      </a:accent2>
      <a:accent3>
        <a:srgbClr val="F6C51B"/>
      </a:accent3>
      <a:accent4>
        <a:srgbClr val="535353"/>
      </a:accent4>
      <a:accent5>
        <a:srgbClr val="680A1D"/>
      </a:accent5>
      <a:accent6>
        <a:srgbClr val="8AAAC7"/>
      </a:accent6>
      <a:hlink>
        <a:srgbClr val="0000FF"/>
      </a:hlink>
      <a:folHlink>
        <a:srgbClr val="800080"/>
      </a:folHlink>
    </a:clrScheme>
    <a:fontScheme name="MA Brand Typography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75741674DAB3C4A91D4D4EAF8471F21" ma:contentTypeVersion="17" ma:contentTypeDescription="Create a new document." ma:contentTypeScope="" ma:versionID="4769813678a2186da9b93065908be233">
  <xsd:schema xmlns:xsd="http://www.w3.org/2001/XMLSchema" xmlns:xs="http://www.w3.org/2001/XMLSchema" xmlns:p="http://schemas.microsoft.com/office/2006/metadata/properties" xmlns:ns2="284a69f8-a849-4d4f-929d-22bdf9b66af6" xmlns:ns3="7b83dbe2-6fd2-449a-a932-0d75829bf641" targetNamespace="http://schemas.microsoft.com/office/2006/metadata/properties" ma:root="true" ma:fieldsID="3f5c82a81d50a41ac48a3971fea3889c" ns2:_="" ns3:_="">
    <xsd:import namespace="284a69f8-a849-4d4f-929d-22bdf9b66af6"/>
    <xsd:import namespace="7b83dbe2-6fd2-449a-a932-0d75829bf64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LengthInSeconds" minOccurs="0"/>
                <xsd:element ref="ns2:MediaServiceDateTaken" minOccurs="0"/>
                <xsd:element ref="ns3:SharedWithUsers" minOccurs="0"/>
                <xsd:element ref="ns3:SharedWithDetails" minOccurs="0"/>
                <xsd:element ref="ns2:MediaServiceLocation" minOccurs="0"/>
                <xsd:element ref="ns2:lcf76f155ced4ddcb4097134ff3c332f" minOccurs="0"/>
                <xsd:element ref="ns3:TaxCatchAll" minOccurs="0"/>
                <xsd:element ref="ns2:MediaServiceObjectDetectorVersions" minOccurs="0"/>
                <xsd:element ref="ns2:MediaServiceSearchProperties" minOccurs="0"/>
                <xsd:element ref="ns2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84a69f8-a849-4d4f-929d-22bdf9b66af6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4" nillable="true" ma:displayName="MediaLengthInSeconds" ma:hidden="true" ma:internalName="MediaLengthInSeconds" ma:readOnly="true">
      <xsd:simpleType>
        <xsd:restriction base="dms:Unknown"/>
      </xsd:simpleType>
    </xsd:element>
    <xsd:element name="MediaServiceDateTaken" ma:index="15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8" nillable="true" ma:displayName="Location" ma:internalName="MediaServiceLocation" ma:readOnly="true">
      <xsd:simpleType>
        <xsd:restriction base="dms:Text"/>
      </xsd:simpleType>
    </xsd:element>
    <xsd:element name="lcf76f155ced4ddcb4097134ff3c332f" ma:index="20" nillable="true" ma:taxonomy="true" ma:internalName="lcf76f155ced4ddcb4097134ff3c332f" ma:taxonomyFieldName="MediaServiceImageTags" ma:displayName="Image Tags" ma:readOnly="false" ma:fieldId="{5cf76f15-5ced-4ddc-b409-7134ff3c332f}" ma:taxonomyMulti="true" ma:sspId="9f123c60-6d59-4beb-a46f-4c7d903a1f29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2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3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BillingMetadata" ma:index="24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b83dbe2-6fd2-449a-a932-0d75829bf641" elementFormDefault="qualified">
    <xsd:import namespace="http://schemas.microsoft.com/office/2006/documentManagement/types"/>
    <xsd:import namespace="http://schemas.microsoft.com/office/infopath/2007/PartnerControls"/>
    <xsd:element name="SharedWithUsers" ma:index="16" nillable="true" ma:displayName="Shared With" ma:SearchPeopleOnly="false" ma:SharePointGroup="0" ma:internalName="SharedWithUsers" ma:readOnly="true" ma:showField="ImnNam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7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1" nillable="true" ma:displayName="Taxonomy Catch All Column" ma:hidden="true" ma:list="{a4a28a53-363d-41fc-951b-6724d144b251}" ma:internalName="TaxCatchAll" ma:showField="CatchAllData" ma:web="7b83dbe2-6fd2-449a-a932-0d75829bf64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7b83dbe2-6fd2-449a-a932-0d75829bf641" xsi:nil="true"/>
    <lcf76f155ced4ddcb4097134ff3c332f xmlns="284a69f8-a849-4d4f-929d-22bdf9b66af6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438B12BC-C025-4F74-9EE2-011E18E7495C}">
  <ds:schemaRefs>
    <ds:schemaRef ds:uri="284a69f8-a849-4d4f-929d-22bdf9b66af6"/>
    <ds:schemaRef ds:uri="7b83dbe2-6fd2-449a-a932-0d75829bf641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2.xml><?xml version="1.0" encoding="utf-8"?>
<ds:datastoreItem xmlns:ds="http://schemas.openxmlformats.org/officeDocument/2006/customXml" ds:itemID="{4A7B2CC7-0BF9-429A-9491-F12BB803CFA4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7D7E6CB2-C5EB-42A1-8F9B-8DD37B83724A}">
  <ds:schemaRefs>
    <ds:schemaRef ds:uri="http://purl.org/dc/dcmitype/"/>
    <ds:schemaRef ds:uri="http://schemas.openxmlformats.org/package/2006/metadata/core-properties"/>
    <ds:schemaRef ds:uri="http://schemas.microsoft.com/office/2006/documentManagement/types"/>
    <ds:schemaRef ds:uri="http://www.w3.org/XML/1998/namespace"/>
    <ds:schemaRef ds:uri="http://purl.org/dc/elements/1.1/"/>
    <ds:schemaRef ds:uri="http://schemas.microsoft.com/office/infopath/2007/PartnerControls"/>
    <ds:schemaRef ds:uri="http://purl.org/dc/terms/"/>
    <ds:schemaRef ds:uri="7b83dbe2-6fd2-449a-a932-0d75829bf641"/>
    <ds:schemaRef ds:uri="284a69f8-a849-4d4f-929d-22bdf9b66af6"/>
    <ds:schemaRef ds:uri="http://schemas.microsoft.com/office/2006/metadata/properties"/>
  </ds:schemaRefs>
</ds:datastoreItem>
</file>

<file path=docMetadata/LabelInfo.xml><?xml version="1.0" encoding="utf-8"?>
<clbl:labelList xmlns:clbl="http://schemas.microsoft.com/office/2020/mipLabelMetadata">
  <clbl:label id="{3e861d16-48b7-4a0e-9806-8c04d81b7b2a}" enabled="0" method="" siteId="{3e861d16-48b7-4a0e-9806-8c04d81b7b2a}" removed="1"/>
</clbl:labelList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917</Words>
  <Application>Microsoft Office PowerPoint</Application>
  <PresentationFormat>Widescreen</PresentationFormat>
  <Paragraphs>208</Paragraphs>
  <Slides>11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8" baseType="lpstr">
      <vt:lpstr>Aptos</vt:lpstr>
      <vt:lpstr>Arial</vt:lpstr>
      <vt:lpstr>Calibri</vt:lpstr>
      <vt:lpstr>Courier New</vt:lpstr>
      <vt:lpstr>Verdana</vt:lpstr>
      <vt:lpstr>Wingdings</vt:lpstr>
      <vt:lpstr>Office Theme</vt:lpstr>
      <vt:lpstr>FY27 Seasonal Communities Grant Program (SCGP) Guidance Webinar</vt:lpstr>
      <vt:lpstr>Agenda</vt:lpstr>
      <vt:lpstr>Welcome</vt:lpstr>
      <vt:lpstr>Seasonal Communities Grant Program (SCGP)</vt:lpstr>
      <vt:lpstr>FY27 SCGP Award Formula</vt:lpstr>
      <vt:lpstr>FY27 SCGP Uses of Funds</vt:lpstr>
      <vt:lpstr>FY27 SCGP Uses of Funds Continued</vt:lpstr>
      <vt:lpstr>FY27 SCGP Project Eligibility Feedback Form (OPTIONAL) </vt:lpstr>
      <vt:lpstr>FY27 SCGP Project Proposal</vt:lpstr>
      <vt:lpstr>Guidance &amp; Timeline</vt:lpstr>
      <vt:lpstr>KEY CONTACTS &amp; QUESTIONS</vt:lpstr>
    </vt:vector>
  </TitlesOfParts>
  <Company>Commonwealth of Massachusetts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Shupin, Eric (EOHLC)</dc:creator>
  <cp:lastModifiedBy>Zamborlini, Filipe (HLC)</cp:lastModifiedBy>
  <cp:revision>2</cp:revision>
  <dcterms:created xsi:type="dcterms:W3CDTF">2025-09-01T15:07:09Z</dcterms:created>
  <dcterms:modified xsi:type="dcterms:W3CDTF">2026-06-22T20:05:53Z</dcterms:modified>
  <cp:contentStatus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0x010100F75741674DAB3C4A91D4D4EAF8471F21</vt:lpwstr>
  </property>
  <property fmtid="{D5CDD505-2E9C-101B-9397-08002B2CF9AE}" pid="3" name="MediaServiceImageTags">
    <vt:lpwstr/>
  </property>
</Properties>
</file>