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95" r:id="rId2"/>
    <p:sldId id="296" r:id="rId3"/>
    <p:sldId id="297" r:id="rId4"/>
    <p:sldId id="298" r:id="rId5"/>
    <p:sldId id="299" r:id="rId6"/>
    <p:sldId id="300" r:id="rId7"/>
    <p:sldId id="301" r:id="rId8"/>
    <p:sldId id="259" r:id="rId9"/>
    <p:sldId id="260" r:id="rId10"/>
    <p:sldId id="256" r:id="rId11"/>
    <p:sldId id="265" r:id="rId12"/>
    <p:sldId id="267" r:id="rId13"/>
    <p:sldId id="268" r:id="rId14"/>
    <p:sldId id="257" r:id="rId15"/>
    <p:sldId id="266" r:id="rId16"/>
    <p:sldId id="269" r:id="rId17"/>
    <p:sldId id="270" r:id="rId18"/>
    <p:sldId id="271" r:id="rId19"/>
    <p:sldId id="272" r:id="rId20"/>
    <p:sldId id="273" r:id="rId21"/>
    <p:sldId id="274" r:id="rId22"/>
    <p:sldId id="275" r:id="rId23"/>
    <p:sldId id="289" r:id="rId24"/>
    <p:sldId id="290" r:id="rId25"/>
    <p:sldId id="291" r:id="rId26"/>
    <p:sldId id="292" r:id="rId27"/>
    <p:sldId id="293" r:id="rId28"/>
    <p:sldId id="276" r:id="rId29"/>
    <p:sldId id="304" r:id="rId30"/>
    <p:sldId id="263"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58" r:id="rId44"/>
    <p:sldId id="294" r:id="rId45"/>
    <p:sldId id="264" r:id="rId46"/>
    <p:sldId id="261" r:id="rId47"/>
    <p:sldId id="262" r:id="rId48"/>
    <p:sldId id="302" r:id="rId49"/>
    <p:sldId id="303"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5" autoAdjust="0"/>
    <p:restoredTop sz="86388" autoAdjust="0"/>
  </p:normalViewPr>
  <p:slideViewPr>
    <p:cSldViewPr snapToGrid="0">
      <p:cViewPr varScale="1">
        <p:scale>
          <a:sx n="57" d="100"/>
          <a:sy n="57" d="100"/>
        </p:scale>
        <p:origin x="268" y="52"/>
      </p:cViewPr>
      <p:guideLst>
        <p:guide orient="horz" pos="2160"/>
        <p:guide pos="3840"/>
      </p:guideLst>
    </p:cSldViewPr>
  </p:slideViewPr>
  <p:outlineViewPr>
    <p:cViewPr>
      <p:scale>
        <a:sx n="33" d="100"/>
        <a:sy n="33" d="100"/>
      </p:scale>
      <p:origin x="0" y="-1547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7FE799-DD6E-46EA-AF42-8DF228AD113A}" type="datetimeFigureOut">
              <a:rPr lang="en-US" smtClean="0"/>
              <a:t>5/14/2021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32F556-EB08-470C-BA7A-92FB776A8C33}" type="slidenum">
              <a:rPr lang="en-US" smtClean="0"/>
              <a:t>‹#›</a:t>
            </a:fld>
            <a:endParaRPr lang="en-US" dirty="0"/>
          </a:p>
        </p:txBody>
      </p:sp>
    </p:spTree>
    <p:extLst>
      <p:ext uri="{BB962C8B-B14F-4D97-AF65-F5344CB8AC3E}">
        <p14:creationId xmlns:p14="http://schemas.microsoft.com/office/powerpoint/2010/main" val="3992321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DDC55A-161D-4F35-8D47-1C2427B863FA}" type="slidenum">
              <a:rPr lang="en-US" smtClean="0"/>
              <a:t>1</a:t>
            </a:fld>
            <a:endParaRPr lang="en-US" dirty="0"/>
          </a:p>
        </p:txBody>
      </p:sp>
    </p:spTree>
    <p:extLst>
      <p:ext uri="{BB962C8B-B14F-4D97-AF65-F5344CB8AC3E}">
        <p14:creationId xmlns:p14="http://schemas.microsoft.com/office/powerpoint/2010/main" val="372541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DDC55A-161D-4F35-8D47-1C2427B863FA}" type="slidenum">
              <a:rPr lang="en-US" smtClean="0"/>
              <a:t>2</a:t>
            </a:fld>
            <a:endParaRPr lang="en-US" dirty="0"/>
          </a:p>
        </p:txBody>
      </p:sp>
    </p:spTree>
    <p:extLst>
      <p:ext uri="{BB962C8B-B14F-4D97-AF65-F5344CB8AC3E}">
        <p14:creationId xmlns:p14="http://schemas.microsoft.com/office/powerpoint/2010/main" val="226214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DDC55A-161D-4F35-8D47-1C2427B863FA}" type="slidenum">
              <a:rPr lang="en-US" smtClean="0"/>
              <a:t>3</a:t>
            </a:fld>
            <a:endParaRPr lang="en-US" dirty="0"/>
          </a:p>
        </p:txBody>
      </p:sp>
    </p:spTree>
    <p:extLst>
      <p:ext uri="{BB962C8B-B14F-4D97-AF65-F5344CB8AC3E}">
        <p14:creationId xmlns:p14="http://schemas.microsoft.com/office/powerpoint/2010/main" val="1087991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DDC55A-161D-4F35-8D47-1C2427B863FA}" type="slidenum">
              <a:rPr lang="en-US" smtClean="0"/>
              <a:t>4</a:t>
            </a:fld>
            <a:endParaRPr lang="en-US" dirty="0"/>
          </a:p>
        </p:txBody>
      </p:sp>
    </p:spTree>
    <p:extLst>
      <p:ext uri="{BB962C8B-B14F-4D97-AF65-F5344CB8AC3E}">
        <p14:creationId xmlns:p14="http://schemas.microsoft.com/office/powerpoint/2010/main" val="2695305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in Progress:</a:t>
            </a:r>
            <a:r>
              <a:rPr lang="en-US" baseline="0" dirty="0"/>
              <a:t> </a:t>
            </a:r>
            <a:endParaRPr lang="en-US" dirty="0"/>
          </a:p>
          <a:p>
            <a:endParaRPr lang="en-US" dirty="0"/>
          </a:p>
          <a:p>
            <a:r>
              <a:rPr lang="en-US" dirty="0"/>
              <a:t>RB – </a:t>
            </a:r>
          </a:p>
          <a:p>
            <a:r>
              <a:rPr lang="en-US" dirty="0"/>
              <a:t>Effective</a:t>
            </a:r>
            <a:r>
              <a:rPr lang="en-US" baseline="0" dirty="0"/>
              <a:t> July 1, 2021, MART will be responsible as the broker for Human Service Transportation for the newly defined Region 1 &amp; 2 which will include the transportation oversight for the following agencies. (to be read from slide with a brief explanation of how the services are obtained.</a:t>
            </a:r>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52DDC55A-161D-4F35-8D47-1C2427B863FA}" type="slidenum">
              <a:rPr lang="en-US" smtClean="0"/>
              <a:t>5</a:t>
            </a:fld>
            <a:endParaRPr lang="en-US" dirty="0"/>
          </a:p>
        </p:txBody>
      </p:sp>
    </p:spTree>
    <p:extLst>
      <p:ext uri="{BB962C8B-B14F-4D97-AF65-F5344CB8AC3E}">
        <p14:creationId xmlns:p14="http://schemas.microsoft.com/office/powerpoint/2010/main" val="240690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DDC55A-161D-4F35-8D47-1C2427B863FA}" type="slidenum">
              <a:rPr lang="en-US" smtClean="0"/>
              <a:t>6</a:t>
            </a:fld>
            <a:endParaRPr lang="en-US" dirty="0"/>
          </a:p>
        </p:txBody>
      </p:sp>
    </p:spTree>
    <p:extLst>
      <p:ext uri="{BB962C8B-B14F-4D97-AF65-F5344CB8AC3E}">
        <p14:creationId xmlns:p14="http://schemas.microsoft.com/office/powerpoint/2010/main" val="1547390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DDC55A-161D-4F35-8D47-1C2427B863FA}" type="slidenum">
              <a:rPr lang="en-US" smtClean="0"/>
              <a:t>48</a:t>
            </a:fld>
            <a:endParaRPr lang="en-US" dirty="0"/>
          </a:p>
        </p:txBody>
      </p:sp>
    </p:spTree>
    <p:extLst>
      <p:ext uri="{BB962C8B-B14F-4D97-AF65-F5344CB8AC3E}">
        <p14:creationId xmlns:p14="http://schemas.microsoft.com/office/powerpoint/2010/main" val="1938395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DDC55A-161D-4F35-8D47-1C2427B863FA}" type="slidenum">
              <a:rPr lang="en-US" smtClean="0"/>
              <a:t>49</a:t>
            </a:fld>
            <a:endParaRPr lang="en-US" dirty="0"/>
          </a:p>
        </p:txBody>
      </p:sp>
    </p:spTree>
    <p:extLst>
      <p:ext uri="{BB962C8B-B14F-4D97-AF65-F5344CB8AC3E}">
        <p14:creationId xmlns:p14="http://schemas.microsoft.com/office/powerpoint/2010/main" val="2894430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F54DE-E5C4-45B5-AC5B-B2FE424AE7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C1788C-6091-4649-9D10-4D3E45577F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7C5392-495C-4EC2-BFD6-A249B78A5BF8}"/>
              </a:ext>
            </a:extLst>
          </p:cNvPr>
          <p:cNvSpPr>
            <a:spLocks noGrp="1"/>
          </p:cNvSpPr>
          <p:nvPr>
            <p:ph type="dt" sz="half" idx="10"/>
          </p:nvPr>
        </p:nvSpPr>
        <p:spPr/>
        <p:txBody>
          <a:bodyPr/>
          <a:lstStyle/>
          <a:p>
            <a:fld id="{944E1D1F-B8AD-453C-B3B9-4FFF2A1C3274}" type="datetimeFigureOut">
              <a:rPr lang="en-US" smtClean="0"/>
              <a:t>5/14/2021</a:t>
            </a:fld>
            <a:endParaRPr lang="en-US" dirty="0"/>
          </a:p>
        </p:txBody>
      </p:sp>
      <p:sp>
        <p:nvSpPr>
          <p:cNvPr id="5" name="Footer Placeholder 4">
            <a:extLst>
              <a:ext uri="{FF2B5EF4-FFF2-40B4-BE49-F238E27FC236}">
                <a16:creationId xmlns:a16="http://schemas.microsoft.com/office/drawing/2014/main" id="{F51BA887-65C5-45BF-97BE-F8E04F2A89E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F48B99B-E0CF-4108-9066-518B42CF40DD}"/>
              </a:ext>
            </a:extLst>
          </p:cNvPr>
          <p:cNvSpPr>
            <a:spLocks noGrp="1"/>
          </p:cNvSpPr>
          <p:nvPr>
            <p:ph type="sldNum" sz="quarter" idx="12"/>
          </p:nvPr>
        </p:nvSpPr>
        <p:spPr/>
        <p:txBody>
          <a:bodyPr/>
          <a:lstStyle/>
          <a:p>
            <a:fld id="{80E50D1E-D782-423D-8168-9947DD03EE27}" type="slidenum">
              <a:rPr lang="en-US" smtClean="0"/>
              <a:t>‹#›</a:t>
            </a:fld>
            <a:endParaRPr lang="en-US" dirty="0"/>
          </a:p>
        </p:txBody>
      </p:sp>
    </p:spTree>
    <p:extLst>
      <p:ext uri="{BB962C8B-B14F-4D97-AF65-F5344CB8AC3E}">
        <p14:creationId xmlns:p14="http://schemas.microsoft.com/office/powerpoint/2010/main" val="4095156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F51A6-BA0A-45A2-8B62-BF6DAF44F36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83FD13-9BCD-437B-A60D-E3218DA7A91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175681-5D80-45FE-AC3F-EC85CB48FF7B}"/>
              </a:ext>
            </a:extLst>
          </p:cNvPr>
          <p:cNvSpPr>
            <a:spLocks noGrp="1"/>
          </p:cNvSpPr>
          <p:nvPr>
            <p:ph type="dt" sz="half" idx="10"/>
          </p:nvPr>
        </p:nvSpPr>
        <p:spPr/>
        <p:txBody>
          <a:bodyPr/>
          <a:lstStyle/>
          <a:p>
            <a:fld id="{944E1D1F-B8AD-453C-B3B9-4FFF2A1C3274}" type="datetimeFigureOut">
              <a:rPr lang="en-US" smtClean="0"/>
              <a:t>5/14/2021</a:t>
            </a:fld>
            <a:endParaRPr lang="en-US" dirty="0"/>
          </a:p>
        </p:txBody>
      </p:sp>
      <p:sp>
        <p:nvSpPr>
          <p:cNvPr id="5" name="Footer Placeholder 4">
            <a:extLst>
              <a:ext uri="{FF2B5EF4-FFF2-40B4-BE49-F238E27FC236}">
                <a16:creationId xmlns:a16="http://schemas.microsoft.com/office/drawing/2014/main" id="{3AFC2709-4183-4222-8A1D-4B07078626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5230370-1390-4957-A1B6-D4AF7D637CF8}"/>
              </a:ext>
            </a:extLst>
          </p:cNvPr>
          <p:cNvSpPr>
            <a:spLocks noGrp="1"/>
          </p:cNvSpPr>
          <p:nvPr>
            <p:ph type="sldNum" sz="quarter" idx="12"/>
          </p:nvPr>
        </p:nvSpPr>
        <p:spPr/>
        <p:txBody>
          <a:bodyPr/>
          <a:lstStyle/>
          <a:p>
            <a:fld id="{80E50D1E-D782-423D-8168-9947DD03EE27}" type="slidenum">
              <a:rPr lang="en-US" smtClean="0"/>
              <a:t>‹#›</a:t>
            </a:fld>
            <a:endParaRPr lang="en-US" dirty="0"/>
          </a:p>
        </p:txBody>
      </p:sp>
    </p:spTree>
    <p:extLst>
      <p:ext uri="{BB962C8B-B14F-4D97-AF65-F5344CB8AC3E}">
        <p14:creationId xmlns:p14="http://schemas.microsoft.com/office/powerpoint/2010/main" val="2120635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A40ECC-AC89-4563-9E32-101F010C1B6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4B1B27-E22D-4DE3-9221-48A9239BB3F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1E7C54-98A4-46DD-9398-0D6F1FEF9C7D}"/>
              </a:ext>
            </a:extLst>
          </p:cNvPr>
          <p:cNvSpPr>
            <a:spLocks noGrp="1"/>
          </p:cNvSpPr>
          <p:nvPr>
            <p:ph type="dt" sz="half" idx="10"/>
          </p:nvPr>
        </p:nvSpPr>
        <p:spPr/>
        <p:txBody>
          <a:bodyPr/>
          <a:lstStyle/>
          <a:p>
            <a:fld id="{944E1D1F-B8AD-453C-B3B9-4FFF2A1C3274}" type="datetimeFigureOut">
              <a:rPr lang="en-US" smtClean="0"/>
              <a:t>5/14/2021</a:t>
            </a:fld>
            <a:endParaRPr lang="en-US" dirty="0"/>
          </a:p>
        </p:txBody>
      </p:sp>
      <p:sp>
        <p:nvSpPr>
          <p:cNvPr id="5" name="Footer Placeholder 4">
            <a:extLst>
              <a:ext uri="{FF2B5EF4-FFF2-40B4-BE49-F238E27FC236}">
                <a16:creationId xmlns:a16="http://schemas.microsoft.com/office/drawing/2014/main" id="{F4536E17-35AE-4FAD-848A-BD2E3FBBC24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EF1AB29-4205-47BC-A920-C03AF5D05346}"/>
              </a:ext>
            </a:extLst>
          </p:cNvPr>
          <p:cNvSpPr>
            <a:spLocks noGrp="1"/>
          </p:cNvSpPr>
          <p:nvPr>
            <p:ph type="sldNum" sz="quarter" idx="12"/>
          </p:nvPr>
        </p:nvSpPr>
        <p:spPr/>
        <p:txBody>
          <a:bodyPr/>
          <a:lstStyle/>
          <a:p>
            <a:fld id="{80E50D1E-D782-423D-8168-9947DD03EE27}" type="slidenum">
              <a:rPr lang="en-US" smtClean="0"/>
              <a:t>‹#›</a:t>
            </a:fld>
            <a:endParaRPr lang="en-US" dirty="0"/>
          </a:p>
        </p:txBody>
      </p:sp>
    </p:spTree>
    <p:extLst>
      <p:ext uri="{BB962C8B-B14F-4D97-AF65-F5344CB8AC3E}">
        <p14:creationId xmlns:p14="http://schemas.microsoft.com/office/powerpoint/2010/main" val="1295096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CED8B-46A1-4ADC-B50E-171B5E1576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F53F1A-6594-480F-9FD9-CE6CE29270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9B9DD8-52C5-4253-AA55-3E54AA39B9CD}"/>
              </a:ext>
            </a:extLst>
          </p:cNvPr>
          <p:cNvSpPr>
            <a:spLocks noGrp="1"/>
          </p:cNvSpPr>
          <p:nvPr>
            <p:ph type="dt" sz="half" idx="10"/>
          </p:nvPr>
        </p:nvSpPr>
        <p:spPr/>
        <p:txBody>
          <a:bodyPr/>
          <a:lstStyle/>
          <a:p>
            <a:fld id="{944E1D1F-B8AD-453C-B3B9-4FFF2A1C3274}" type="datetimeFigureOut">
              <a:rPr lang="en-US" smtClean="0"/>
              <a:t>5/14/2021</a:t>
            </a:fld>
            <a:endParaRPr lang="en-US" dirty="0"/>
          </a:p>
        </p:txBody>
      </p:sp>
      <p:sp>
        <p:nvSpPr>
          <p:cNvPr id="5" name="Footer Placeholder 4">
            <a:extLst>
              <a:ext uri="{FF2B5EF4-FFF2-40B4-BE49-F238E27FC236}">
                <a16:creationId xmlns:a16="http://schemas.microsoft.com/office/drawing/2014/main" id="{E57711E4-AD68-4639-8533-6D8C8433A06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D29FFE0-98FB-4133-8E4E-8E565E927B30}"/>
              </a:ext>
            </a:extLst>
          </p:cNvPr>
          <p:cNvSpPr>
            <a:spLocks noGrp="1"/>
          </p:cNvSpPr>
          <p:nvPr>
            <p:ph type="sldNum" sz="quarter" idx="12"/>
          </p:nvPr>
        </p:nvSpPr>
        <p:spPr/>
        <p:txBody>
          <a:bodyPr/>
          <a:lstStyle/>
          <a:p>
            <a:fld id="{80E50D1E-D782-423D-8168-9947DD03EE27}" type="slidenum">
              <a:rPr lang="en-US" smtClean="0"/>
              <a:t>‹#›</a:t>
            </a:fld>
            <a:endParaRPr lang="en-US" dirty="0"/>
          </a:p>
        </p:txBody>
      </p:sp>
    </p:spTree>
    <p:extLst>
      <p:ext uri="{BB962C8B-B14F-4D97-AF65-F5344CB8AC3E}">
        <p14:creationId xmlns:p14="http://schemas.microsoft.com/office/powerpoint/2010/main" val="3055686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A9642-F085-4E36-B8AF-8E3CBD6CEF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DD0CD9-2E3D-4CC5-B1E7-83B64F8F23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26BB2A6-E867-4851-B4FA-0F32DCA5AF11}"/>
              </a:ext>
            </a:extLst>
          </p:cNvPr>
          <p:cNvSpPr>
            <a:spLocks noGrp="1"/>
          </p:cNvSpPr>
          <p:nvPr>
            <p:ph type="dt" sz="half" idx="10"/>
          </p:nvPr>
        </p:nvSpPr>
        <p:spPr/>
        <p:txBody>
          <a:bodyPr/>
          <a:lstStyle/>
          <a:p>
            <a:fld id="{944E1D1F-B8AD-453C-B3B9-4FFF2A1C3274}" type="datetimeFigureOut">
              <a:rPr lang="en-US" smtClean="0"/>
              <a:t>5/14/2021</a:t>
            </a:fld>
            <a:endParaRPr lang="en-US" dirty="0"/>
          </a:p>
        </p:txBody>
      </p:sp>
      <p:sp>
        <p:nvSpPr>
          <p:cNvPr id="5" name="Footer Placeholder 4">
            <a:extLst>
              <a:ext uri="{FF2B5EF4-FFF2-40B4-BE49-F238E27FC236}">
                <a16:creationId xmlns:a16="http://schemas.microsoft.com/office/drawing/2014/main" id="{30AB426F-20FB-419D-8E93-F15E5C1A9BB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A2AC813-60D1-4101-A39D-C79F277B9524}"/>
              </a:ext>
            </a:extLst>
          </p:cNvPr>
          <p:cNvSpPr>
            <a:spLocks noGrp="1"/>
          </p:cNvSpPr>
          <p:nvPr>
            <p:ph type="sldNum" sz="quarter" idx="12"/>
          </p:nvPr>
        </p:nvSpPr>
        <p:spPr/>
        <p:txBody>
          <a:bodyPr/>
          <a:lstStyle/>
          <a:p>
            <a:fld id="{80E50D1E-D782-423D-8168-9947DD03EE27}" type="slidenum">
              <a:rPr lang="en-US" smtClean="0"/>
              <a:t>‹#›</a:t>
            </a:fld>
            <a:endParaRPr lang="en-US" dirty="0"/>
          </a:p>
        </p:txBody>
      </p:sp>
    </p:spTree>
    <p:extLst>
      <p:ext uri="{BB962C8B-B14F-4D97-AF65-F5344CB8AC3E}">
        <p14:creationId xmlns:p14="http://schemas.microsoft.com/office/powerpoint/2010/main" val="2824127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DD830-1092-4842-977A-A009F89C6B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EFABDA-A4C2-4320-A38F-E338DD308E0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670F9F-93B6-4D35-82B8-B1128E19726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7B3E86-E5E8-4990-BB56-7CC0B6024EB0}"/>
              </a:ext>
            </a:extLst>
          </p:cNvPr>
          <p:cNvSpPr>
            <a:spLocks noGrp="1"/>
          </p:cNvSpPr>
          <p:nvPr>
            <p:ph type="dt" sz="half" idx="10"/>
          </p:nvPr>
        </p:nvSpPr>
        <p:spPr/>
        <p:txBody>
          <a:bodyPr/>
          <a:lstStyle/>
          <a:p>
            <a:fld id="{944E1D1F-B8AD-453C-B3B9-4FFF2A1C3274}" type="datetimeFigureOut">
              <a:rPr lang="en-US" smtClean="0"/>
              <a:t>5/14/2021</a:t>
            </a:fld>
            <a:endParaRPr lang="en-US" dirty="0"/>
          </a:p>
        </p:txBody>
      </p:sp>
      <p:sp>
        <p:nvSpPr>
          <p:cNvPr id="6" name="Footer Placeholder 5">
            <a:extLst>
              <a:ext uri="{FF2B5EF4-FFF2-40B4-BE49-F238E27FC236}">
                <a16:creationId xmlns:a16="http://schemas.microsoft.com/office/drawing/2014/main" id="{595AE137-23ED-4D12-932F-A2B4CFA899E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CCDB79D-29D1-4E9A-8548-8D293BA3BFAE}"/>
              </a:ext>
            </a:extLst>
          </p:cNvPr>
          <p:cNvSpPr>
            <a:spLocks noGrp="1"/>
          </p:cNvSpPr>
          <p:nvPr>
            <p:ph type="sldNum" sz="quarter" idx="12"/>
          </p:nvPr>
        </p:nvSpPr>
        <p:spPr/>
        <p:txBody>
          <a:bodyPr/>
          <a:lstStyle/>
          <a:p>
            <a:fld id="{80E50D1E-D782-423D-8168-9947DD03EE27}" type="slidenum">
              <a:rPr lang="en-US" smtClean="0"/>
              <a:t>‹#›</a:t>
            </a:fld>
            <a:endParaRPr lang="en-US" dirty="0"/>
          </a:p>
        </p:txBody>
      </p:sp>
    </p:spTree>
    <p:extLst>
      <p:ext uri="{BB962C8B-B14F-4D97-AF65-F5344CB8AC3E}">
        <p14:creationId xmlns:p14="http://schemas.microsoft.com/office/powerpoint/2010/main" val="3994592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7267A-48E5-43AD-83F7-E6E8BF655D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4D8E69-0385-4639-BDF9-FA28410567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0752370-21E8-4515-BD0A-A388FBAAA05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52D3D3-E22D-48E7-AAA4-82D720949A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BDE35D6-0DE5-44A3-BB46-24304510581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3325F1-6471-4493-8A58-453A9D5EF23F}"/>
              </a:ext>
            </a:extLst>
          </p:cNvPr>
          <p:cNvSpPr>
            <a:spLocks noGrp="1"/>
          </p:cNvSpPr>
          <p:nvPr>
            <p:ph type="dt" sz="half" idx="10"/>
          </p:nvPr>
        </p:nvSpPr>
        <p:spPr/>
        <p:txBody>
          <a:bodyPr/>
          <a:lstStyle/>
          <a:p>
            <a:fld id="{944E1D1F-B8AD-453C-B3B9-4FFF2A1C3274}" type="datetimeFigureOut">
              <a:rPr lang="en-US" smtClean="0"/>
              <a:t>5/14/2021</a:t>
            </a:fld>
            <a:endParaRPr lang="en-US" dirty="0"/>
          </a:p>
        </p:txBody>
      </p:sp>
      <p:sp>
        <p:nvSpPr>
          <p:cNvPr id="8" name="Footer Placeholder 7">
            <a:extLst>
              <a:ext uri="{FF2B5EF4-FFF2-40B4-BE49-F238E27FC236}">
                <a16:creationId xmlns:a16="http://schemas.microsoft.com/office/drawing/2014/main" id="{6387BAAE-EEB0-4814-B93D-11EAC776ECD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B87A3E8-890F-45BF-B3ED-2F6B46428914}"/>
              </a:ext>
            </a:extLst>
          </p:cNvPr>
          <p:cNvSpPr>
            <a:spLocks noGrp="1"/>
          </p:cNvSpPr>
          <p:nvPr>
            <p:ph type="sldNum" sz="quarter" idx="12"/>
          </p:nvPr>
        </p:nvSpPr>
        <p:spPr/>
        <p:txBody>
          <a:bodyPr/>
          <a:lstStyle/>
          <a:p>
            <a:fld id="{80E50D1E-D782-423D-8168-9947DD03EE27}" type="slidenum">
              <a:rPr lang="en-US" smtClean="0"/>
              <a:t>‹#›</a:t>
            </a:fld>
            <a:endParaRPr lang="en-US" dirty="0"/>
          </a:p>
        </p:txBody>
      </p:sp>
    </p:spTree>
    <p:extLst>
      <p:ext uri="{BB962C8B-B14F-4D97-AF65-F5344CB8AC3E}">
        <p14:creationId xmlns:p14="http://schemas.microsoft.com/office/powerpoint/2010/main" val="2173071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8A7E6-1990-41EB-99F5-97A72FDC50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14BF53-9046-4EE0-A178-A1938D762277}"/>
              </a:ext>
            </a:extLst>
          </p:cNvPr>
          <p:cNvSpPr>
            <a:spLocks noGrp="1"/>
          </p:cNvSpPr>
          <p:nvPr>
            <p:ph type="dt" sz="half" idx="10"/>
          </p:nvPr>
        </p:nvSpPr>
        <p:spPr/>
        <p:txBody>
          <a:bodyPr/>
          <a:lstStyle/>
          <a:p>
            <a:fld id="{944E1D1F-B8AD-453C-B3B9-4FFF2A1C3274}" type="datetimeFigureOut">
              <a:rPr lang="en-US" smtClean="0"/>
              <a:t>5/14/2021</a:t>
            </a:fld>
            <a:endParaRPr lang="en-US" dirty="0"/>
          </a:p>
        </p:txBody>
      </p:sp>
      <p:sp>
        <p:nvSpPr>
          <p:cNvPr id="4" name="Footer Placeholder 3">
            <a:extLst>
              <a:ext uri="{FF2B5EF4-FFF2-40B4-BE49-F238E27FC236}">
                <a16:creationId xmlns:a16="http://schemas.microsoft.com/office/drawing/2014/main" id="{2BE5CBA4-8AB2-4152-966A-145C9042D9B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A30ACB3-5135-4553-9681-6291F13BDFC6}"/>
              </a:ext>
            </a:extLst>
          </p:cNvPr>
          <p:cNvSpPr>
            <a:spLocks noGrp="1"/>
          </p:cNvSpPr>
          <p:nvPr>
            <p:ph type="sldNum" sz="quarter" idx="12"/>
          </p:nvPr>
        </p:nvSpPr>
        <p:spPr/>
        <p:txBody>
          <a:bodyPr/>
          <a:lstStyle/>
          <a:p>
            <a:fld id="{80E50D1E-D782-423D-8168-9947DD03EE27}" type="slidenum">
              <a:rPr lang="en-US" smtClean="0"/>
              <a:t>‹#›</a:t>
            </a:fld>
            <a:endParaRPr lang="en-US" dirty="0"/>
          </a:p>
        </p:txBody>
      </p:sp>
    </p:spTree>
    <p:extLst>
      <p:ext uri="{BB962C8B-B14F-4D97-AF65-F5344CB8AC3E}">
        <p14:creationId xmlns:p14="http://schemas.microsoft.com/office/powerpoint/2010/main" val="3774762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995C96-6F43-442B-80B4-86258A3E0611}"/>
              </a:ext>
            </a:extLst>
          </p:cNvPr>
          <p:cNvSpPr>
            <a:spLocks noGrp="1"/>
          </p:cNvSpPr>
          <p:nvPr>
            <p:ph type="dt" sz="half" idx="10"/>
          </p:nvPr>
        </p:nvSpPr>
        <p:spPr/>
        <p:txBody>
          <a:bodyPr/>
          <a:lstStyle/>
          <a:p>
            <a:fld id="{944E1D1F-B8AD-453C-B3B9-4FFF2A1C3274}" type="datetimeFigureOut">
              <a:rPr lang="en-US" smtClean="0"/>
              <a:t>5/14/2021</a:t>
            </a:fld>
            <a:endParaRPr lang="en-US" dirty="0"/>
          </a:p>
        </p:txBody>
      </p:sp>
      <p:sp>
        <p:nvSpPr>
          <p:cNvPr id="3" name="Footer Placeholder 2">
            <a:extLst>
              <a:ext uri="{FF2B5EF4-FFF2-40B4-BE49-F238E27FC236}">
                <a16:creationId xmlns:a16="http://schemas.microsoft.com/office/drawing/2014/main" id="{0D630B45-ED6D-40AC-9E3C-897714A118D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DCB9D93-5AC9-4EB8-BFD4-0ACC0756E05A}"/>
              </a:ext>
            </a:extLst>
          </p:cNvPr>
          <p:cNvSpPr>
            <a:spLocks noGrp="1"/>
          </p:cNvSpPr>
          <p:nvPr>
            <p:ph type="sldNum" sz="quarter" idx="12"/>
          </p:nvPr>
        </p:nvSpPr>
        <p:spPr/>
        <p:txBody>
          <a:bodyPr/>
          <a:lstStyle/>
          <a:p>
            <a:fld id="{80E50D1E-D782-423D-8168-9947DD03EE27}" type="slidenum">
              <a:rPr lang="en-US" smtClean="0"/>
              <a:t>‹#›</a:t>
            </a:fld>
            <a:endParaRPr lang="en-US" dirty="0"/>
          </a:p>
        </p:txBody>
      </p:sp>
    </p:spTree>
    <p:extLst>
      <p:ext uri="{BB962C8B-B14F-4D97-AF65-F5344CB8AC3E}">
        <p14:creationId xmlns:p14="http://schemas.microsoft.com/office/powerpoint/2010/main" val="4127514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9ED0D-06C4-467C-A3DE-013F7D0997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C080A7-11D3-4777-9BE0-44DF59B9E8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F3432C-62BC-4E91-9588-F10FD229FF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668DA12-D556-41BC-BA6B-06A76322D199}"/>
              </a:ext>
            </a:extLst>
          </p:cNvPr>
          <p:cNvSpPr>
            <a:spLocks noGrp="1"/>
          </p:cNvSpPr>
          <p:nvPr>
            <p:ph type="dt" sz="half" idx="10"/>
          </p:nvPr>
        </p:nvSpPr>
        <p:spPr/>
        <p:txBody>
          <a:bodyPr/>
          <a:lstStyle/>
          <a:p>
            <a:fld id="{944E1D1F-B8AD-453C-B3B9-4FFF2A1C3274}" type="datetimeFigureOut">
              <a:rPr lang="en-US" smtClean="0"/>
              <a:t>5/14/2021</a:t>
            </a:fld>
            <a:endParaRPr lang="en-US" dirty="0"/>
          </a:p>
        </p:txBody>
      </p:sp>
      <p:sp>
        <p:nvSpPr>
          <p:cNvPr id="6" name="Footer Placeholder 5">
            <a:extLst>
              <a:ext uri="{FF2B5EF4-FFF2-40B4-BE49-F238E27FC236}">
                <a16:creationId xmlns:a16="http://schemas.microsoft.com/office/drawing/2014/main" id="{A027DDCB-E924-4628-BE2B-D778E6BD5B4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67ACA03-2A37-43A0-8E59-5DDBDD74933B}"/>
              </a:ext>
            </a:extLst>
          </p:cNvPr>
          <p:cNvSpPr>
            <a:spLocks noGrp="1"/>
          </p:cNvSpPr>
          <p:nvPr>
            <p:ph type="sldNum" sz="quarter" idx="12"/>
          </p:nvPr>
        </p:nvSpPr>
        <p:spPr/>
        <p:txBody>
          <a:bodyPr/>
          <a:lstStyle/>
          <a:p>
            <a:fld id="{80E50D1E-D782-423D-8168-9947DD03EE27}" type="slidenum">
              <a:rPr lang="en-US" smtClean="0"/>
              <a:t>‹#›</a:t>
            </a:fld>
            <a:endParaRPr lang="en-US" dirty="0"/>
          </a:p>
        </p:txBody>
      </p:sp>
    </p:spTree>
    <p:extLst>
      <p:ext uri="{BB962C8B-B14F-4D97-AF65-F5344CB8AC3E}">
        <p14:creationId xmlns:p14="http://schemas.microsoft.com/office/powerpoint/2010/main" val="1423628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362BF-D894-41F7-89E1-802010DBB0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D38D55-AAC4-4809-B347-10B1BEF4E8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79F8C66-5920-43BA-9031-A6B5D458F8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55E646D-B043-4C0C-B790-3FFD829BC8A5}"/>
              </a:ext>
            </a:extLst>
          </p:cNvPr>
          <p:cNvSpPr>
            <a:spLocks noGrp="1"/>
          </p:cNvSpPr>
          <p:nvPr>
            <p:ph type="dt" sz="half" idx="10"/>
          </p:nvPr>
        </p:nvSpPr>
        <p:spPr/>
        <p:txBody>
          <a:bodyPr/>
          <a:lstStyle/>
          <a:p>
            <a:fld id="{944E1D1F-B8AD-453C-B3B9-4FFF2A1C3274}" type="datetimeFigureOut">
              <a:rPr lang="en-US" smtClean="0"/>
              <a:t>5/14/2021</a:t>
            </a:fld>
            <a:endParaRPr lang="en-US" dirty="0"/>
          </a:p>
        </p:txBody>
      </p:sp>
      <p:sp>
        <p:nvSpPr>
          <p:cNvPr id="6" name="Footer Placeholder 5">
            <a:extLst>
              <a:ext uri="{FF2B5EF4-FFF2-40B4-BE49-F238E27FC236}">
                <a16:creationId xmlns:a16="http://schemas.microsoft.com/office/drawing/2014/main" id="{995432F5-E338-42D4-B4AC-0FC2F770525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3058CA3-C11C-4954-8A0F-C08447B84691}"/>
              </a:ext>
            </a:extLst>
          </p:cNvPr>
          <p:cNvSpPr>
            <a:spLocks noGrp="1"/>
          </p:cNvSpPr>
          <p:nvPr>
            <p:ph type="sldNum" sz="quarter" idx="12"/>
          </p:nvPr>
        </p:nvSpPr>
        <p:spPr/>
        <p:txBody>
          <a:bodyPr/>
          <a:lstStyle/>
          <a:p>
            <a:fld id="{80E50D1E-D782-423D-8168-9947DD03EE27}" type="slidenum">
              <a:rPr lang="en-US" smtClean="0"/>
              <a:t>‹#›</a:t>
            </a:fld>
            <a:endParaRPr lang="en-US" dirty="0"/>
          </a:p>
        </p:txBody>
      </p:sp>
    </p:spTree>
    <p:extLst>
      <p:ext uri="{BB962C8B-B14F-4D97-AF65-F5344CB8AC3E}">
        <p14:creationId xmlns:p14="http://schemas.microsoft.com/office/powerpoint/2010/main" val="3581783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14B7A9-1D94-4B0B-8216-7492823276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674006-10A8-416B-A3C2-AD1E5729D5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15433D-6FAE-49C1-8650-95C9E59F87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4E1D1F-B8AD-453C-B3B9-4FFF2A1C3274}" type="datetimeFigureOut">
              <a:rPr lang="en-US" smtClean="0"/>
              <a:t>5/14/2021</a:t>
            </a:fld>
            <a:endParaRPr lang="en-US" dirty="0"/>
          </a:p>
        </p:txBody>
      </p:sp>
      <p:sp>
        <p:nvSpPr>
          <p:cNvPr id="5" name="Footer Placeholder 4">
            <a:extLst>
              <a:ext uri="{FF2B5EF4-FFF2-40B4-BE49-F238E27FC236}">
                <a16:creationId xmlns:a16="http://schemas.microsoft.com/office/drawing/2014/main" id="{237A8449-38A2-4077-9CE3-49579C0445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C821701-9014-4C8B-BDDB-AFF1FCCE7E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E50D1E-D782-423D-8168-9947DD03EE27}" type="slidenum">
              <a:rPr lang="en-US" smtClean="0"/>
              <a:t>‹#›</a:t>
            </a:fld>
            <a:endParaRPr lang="en-US" dirty="0"/>
          </a:p>
        </p:txBody>
      </p:sp>
    </p:spTree>
    <p:extLst>
      <p:ext uri="{BB962C8B-B14F-4D97-AF65-F5344CB8AC3E}">
        <p14:creationId xmlns:p14="http://schemas.microsoft.com/office/powerpoint/2010/main" val="11234731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hyperlink" Target="http://www.mass.gov/hstnew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hyperlink" Target="mailto:hstinfo@mass.g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5687" y="1958975"/>
            <a:ext cx="8804097" cy="1470025"/>
          </a:xfrm>
        </p:spPr>
        <p:txBody>
          <a:bodyPr>
            <a:normAutofit fontScale="90000"/>
          </a:bodyPr>
          <a:lstStyle/>
          <a:p>
            <a:r>
              <a:rPr lang="en-US" dirty="0"/>
              <a:t>Massachusetts Human Service Transportation (HST) Brokerage</a:t>
            </a:r>
          </a:p>
        </p:txBody>
      </p:sp>
      <p:sp>
        <p:nvSpPr>
          <p:cNvPr id="3" name="Subtitle 2"/>
          <p:cNvSpPr>
            <a:spLocks noGrp="1"/>
          </p:cNvSpPr>
          <p:nvPr>
            <p:ph type="subTitle" idx="1"/>
          </p:nvPr>
        </p:nvSpPr>
        <p:spPr>
          <a:xfrm>
            <a:off x="2952994" y="3581400"/>
            <a:ext cx="6400800" cy="1752600"/>
          </a:xfrm>
        </p:spPr>
        <p:txBody>
          <a:bodyPr>
            <a:normAutofit/>
          </a:bodyPr>
          <a:lstStyle/>
          <a:p>
            <a:r>
              <a:rPr lang="en-US" sz="3600" dirty="0">
                <a:solidFill>
                  <a:schemeClr val="tx1"/>
                </a:solidFill>
              </a:rPr>
              <a:t>Orientation Session</a:t>
            </a:r>
          </a:p>
          <a:p>
            <a:r>
              <a:rPr lang="en-US" sz="3600" dirty="0"/>
              <a:t>May 2021</a:t>
            </a:r>
          </a:p>
        </p:txBody>
      </p:sp>
      <p:pic>
        <p:nvPicPr>
          <p:cNvPr id="5" name="Picture 2" descr="Human Service Transportation logo">
            <a:extLst>
              <a:ext uri="{FF2B5EF4-FFF2-40B4-BE49-F238E27FC236}">
                <a16:creationId xmlns:a16="http://schemas.microsoft.com/office/drawing/2014/main" id="{F2CA13D3-CA1A-9243-B4B2-0E76EEC457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547" y="5608124"/>
            <a:ext cx="2609273"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ATRA logo">
            <a:extLst>
              <a:ext uri="{FF2B5EF4-FFF2-40B4-BE49-F238E27FC236}">
                <a16:creationId xmlns:a16="http://schemas.microsoft.com/office/drawing/2014/main" id="{94F4EB1D-266A-4D96-928F-0734FDE8B0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63410" y="5879624"/>
            <a:ext cx="2728572" cy="6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9030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94A3E10-B71F-4724-8649-B4E82A67076E}"/>
              </a:ext>
            </a:extLst>
          </p:cNvPr>
          <p:cNvSpPr txBox="1">
            <a:spLocks noGrp="1"/>
          </p:cNvSpPr>
          <p:nvPr>
            <p:ph type="title" idx="4294967295"/>
          </p:nvPr>
        </p:nvSpPr>
        <p:spPr>
          <a:xfrm>
            <a:off x="575353" y="525212"/>
            <a:ext cx="10839235" cy="182409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Text" lastClr="000000"/>
                </a:solidFill>
                <a:effectLst/>
                <a:uLnTx/>
                <a:uFillTx/>
                <a:latin typeface="Calibri"/>
                <a:ea typeface="+mj-ea"/>
                <a:cs typeface="+mj-cs"/>
              </a:rPr>
              <a:t>Here are some improvements we’re making to improve on-time performance &amp; reliability</a:t>
            </a:r>
          </a:p>
        </p:txBody>
      </p:sp>
      <p:sp>
        <p:nvSpPr>
          <p:cNvPr id="5" name="Content Placeholder 2">
            <a:extLst>
              <a:ext uri="{FF2B5EF4-FFF2-40B4-BE49-F238E27FC236}">
                <a16:creationId xmlns:a16="http://schemas.microsoft.com/office/drawing/2014/main" id="{3B1F8704-1536-4FA8-9800-97D373059777}"/>
              </a:ext>
            </a:extLst>
          </p:cNvPr>
          <p:cNvSpPr txBox="1">
            <a:spLocks/>
          </p:cNvSpPr>
          <p:nvPr/>
        </p:nvSpPr>
        <p:spPr>
          <a:xfrm>
            <a:off x="457200" y="2616590"/>
            <a:ext cx="11162872" cy="3116197"/>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sz="3200" b="1" i="0" u="none" strike="noStrike" kern="1200" cap="none" spc="0" normalizeH="0" baseline="0" noProof="0" dirty="0">
                <a:ln>
                  <a:noFill/>
                </a:ln>
                <a:solidFill>
                  <a:sysClr val="windowText" lastClr="000000"/>
                </a:solidFill>
                <a:effectLst/>
                <a:uLnTx/>
                <a:uFillTx/>
                <a:latin typeface="Calibri"/>
                <a:ea typeface="+mn-ea"/>
                <a:cs typeface="+mn-cs"/>
              </a:rPr>
              <a:t>Coming July 1</a:t>
            </a:r>
          </a:p>
          <a:p>
            <a:pPr marL="514350" indent="-457200">
              <a:defRPr/>
            </a:pPr>
            <a:r>
              <a:rPr kumimoji="0" lang="en-US" b="0" i="0" u="none" strike="noStrike" kern="1200" cap="none" spc="0" normalizeH="0" baseline="0" noProof="0" dirty="0">
                <a:ln>
                  <a:noFill/>
                </a:ln>
                <a:solidFill>
                  <a:sysClr val="windowText" lastClr="000000"/>
                </a:solidFill>
                <a:effectLst/>
                <a:uLnTx/>
                <a:uFillTx/>
                <a:latin typeface="Calibri"/>
                <a:ea typeface="+mn-ea"/>
                <a:cs typeface="+mn-cs"/>
              </a:rPr>
              <a:t>GPS on PT-1 rides</a:t>
            </a:r>
          </a:p>
          <a:p>
            <a:pPr lvl="1">
              <a:defRPr/>
            </a:pPr>
            <a:r>
              <a:rPr lang="en-US" sz="3200" dirty="0">
                <a:solidFill>
                  <a:sysClr val="windowText" lastClr="000000"/>
                </a:solidFill>
                <a:latin typeface="Calibri"/>
              </a:rPr>
              <a:t>Ability to see location of vehicles in real-time</a:t>
            </a:r>
          </a:p>
          <a:p>
            <a:pPr>
              <a:defRPr/>
            </a:pPr>
            <a:r>
              <a:rPr kumimoji="0" lang="en-US" b="0" i="0" u="none" strike="noStrike" kern="1200" cap="none" spc="0" normalizeH="0" baseline="0" noProof="0" dirty="0">
                <a:ln>
                  <a:noFill/>
                </a:ln>
                <a:solidFill>
                  <a:sysClr val="windowText" lastClr="000000"/>
                </a:solidFill>
                <a:effectLst/>
                <a:uLnTx/>
                <a:uFillTx/>
                <a:latin typeface="Calibri"/>
                <a:ea typeface="+mn-ea"/>
                <a:cs typeface="+mn-cs"/>
              </a:rPr>
              <a:t>Consumer smartphone app </a:t>
            </a:r>
          </a:p>
          <a:p>
            <a:pPr lvl="1">
              <a:defRPr/>
            </a:pPr>
            <a:r>
              <a:rPr lang="en-US" sz="3200" dirty="0">
                <a:solidFill>
                  <a:sysClr val="windowText" lastClr="000000"/>
                </a:solidFill>
              </a:rPr>
              <a:t>Provides an additional way to contact us to schedule rides, etc.</a:t>
            </a:r>
          </a:p>
          <a:p>
            <a:pPr lvl="1">
              <a:defRPr/>
            </a:pPr>
            <a:r>
              <a:rPr lang="en-US" sz="3200" dirty="0"/>
              <a:t>You can still call if you prefer</a:t>
            </a:r>
          </a:p>
          <a:p>
            <a:pPr marL="914400" lvl="2" indent="0">
              <a:buNone/>
              <a:defRPr/>
            </a:pPr>
            <a:endParaRPr kumimoji="0" lang="en-US" b="0" i="0" u="none" strike="noStrike" kern="1200" cap="none" spc="0" normalizeH="0" baseline="0" noProof="0" dirty="0">
              <a:ln>
                <a:noFill/>
              </a:ln>
              <a:solidFill>
                <a:sysClr val="windowText" lastClr="000000"/>
              </a:solidFill>
              <a:effectLst/>
              <a:uLnTx/>
              <a:uFillTx/>
              <a:latin typeface="Calibri"/>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4" name="Picture 2" descr="GATRA logo">
            <a:extLst>
              <a:ext uri="{FF2B5EF4-FFF2-40B4-BE49-F238E27FC236}">
                <a16:creationId xmlns:a16="http://schemas.microsoft.com/office/drawing/2014/main" id="{73CFB6B1-A302-4E63-A1A6-34AA33A181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3508" y="5732788"/>
            <a:ext cx="3165229" cy="6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7045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92B04-8AF3-4032-BD7C-EE101E06A412}"/>
              </a:ext>
            </a:extLst>
          </p:cNvPr>
          <p:cNvSpPr txBox="1">
            <a:spLocks noGrp="1"/>
          </p:cNvSpPr>
          <p:nvPr>
            <p:ph type="title" idx="4294967295"/>
          </p:nvPr>
        </p:nvSpPr>
        <p:spPr>
          <a:xfrm>
            <a:off x="1026942" y="274638"/>
            <a:ext cx="9819248"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a:ln>
                  <a:noFill/>
                </a:ln>
                <a:solidFill>
                  <a:sysClr val="windowText" lastClr="000000"/>
                </a:solidFill>
                <a:effectLst/>
                <a:uLnTx/>
                <a:uFillTx/>
                <a:latin typeface="Calibri"/>
                <a:ea typeface="+mj-ea"/>
                <a:cs typeface="+mj-cs"/>
              </a:rPr>
              <a:t>New and innovative ways to contact us and schedule your transportation</a:t>
            </a:r>
          </a:p>
        </p:txBody>
      </p:sp>
      <p:sp>
        <p:nvSpPr>
          <p:cNvPr id="3" name="Content Placeholder 2">
            <a:extLst>
              <a:ext uri="{FF2B5EF4-FFF2-40B4-BE49-F238E27FC236}">
                <a16:creationId xmlns:a16="http://schemas.microsoft.com/office/drawing/2014/main" id="{74B24E59-D9B3-4430-A806-EFF4637306A6}"/>
              </a:ext>
            </a:extLst>
          </p:cNvPr>
          <p:cNvSpPr txBox="1">
            <a:spLocks/>
          </p:cNvSpPr>
          <p:nvPr/>
        </p:nvSpPr>
        <p:spPr>
          <a:xfrm>
            <a:off x="657546" y="2419643"/>
            <a:ext cx="10777591" cy="2573597"/>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sz="3200" b="1" i="0" u="none" strike="noStrike" kern="1200" cap="none" spc="0" normalizeH="0" baseline="0" noProof="0" dirty="0">
                <a:ln>
                  <a:noFill/>
                </a:ln>
                <a:solidFill>
                  <a:sysClr val="windowText" lastClr="000000"/>
                </a:solidFill>
                <a:effectLst/>
                <a:uLnTx/>
                <a:uFillTx/>
                <a:latin typeface="Calibri"/>
                <a:ea typeface="+mn-ea"/>
                <a:cs typeface="+mn-cs"/>
              </a:rPr>
              <a:t>Coming July 1</a:t>
            </a:r>
          </a:p>
          <a:p>
            <a:pPr marL="514350" indent="-457200">
              <a:defRPr/>
            </a:pPr>
            <a:r>
              <a:rPr kumimoji="0" lang="en-US" b="0" i="0" u="none" strike="noStrike" kern="1200" cap="none" spc="0" normalizeH="0" baseline="0" noProof="0" dirty="0">
                <a:ln>
                  <a:noFill/>
                </a:ln>
                <a:solidFill>
                  <a:sysClr val="windowText" lastClr="000000"/>
                </a:solidFill>
                <a:effectLst/>
                <a:uLnTx/>
                <a:uFillTx/>
                <a:latin typeface="Calibri"/>
                <a:ea typeface="+mn-ea"/>
                <a:cs typeface="+mn-cs"/>
              </a:rPr>
              <a:t>Consumer </a:t>
            </a:r>
            <a:r>
              <a:rPr lang="en-US" dirty="0">
                <a:solidFill>
                  <a:sysClr val="windowText" lastClr="000000"/>
                </a:solidFill>
                <a:latin typeface="Calibri"/>
              </a:rPr>
              <a:t>W</a:t>
            </a:r>
            <a:r>
              <a:rPr kumimoji="0" lang="en-US" b="0" i="0" u="none" strike="noStrike" kern="1200" cap="none" spc="0" normalizeH="0" baseline="0" noProof="0" dirty="0">
                <a:ln>
                  <a:noFill/>
                </a:ln>
                <a:solidFill>
                  <a:sysClr val="windowText" lastClr="000000"/>
                </a:solidFill>
                <a:effectLst/>
                <a:uLnTx/>
                <a:uFillTx/>
                <a:latin typeface="Calibri"/>
                <a:ea typeface="+mn-ea"/>
                <a:cs typeface="+mn-cs"/>
              </a:rPr>
              <a:t>eb </a:t>
            </a:r>
            <a:r>
              <a:rPr lang="en-US" dirty="0">
                <a:solidFill>
                  <a:sysClr val="windowText" lastClr="000000"/>
                </a:solidFill>
                <a:latin typeface="Calibri"/>
              </a:rPr>
              <a:t>P</a:t>
            </a:r>
            <a:r>
              <a:rPr kumimoji="0" lang="en-US" b="0" i="0" u="none" strike="noStrike" kern="1200" cap="none" spc="0" normalizeH="0" baseline="0" noProof="0" dirty="0">
                <a:ln>
                  <a:noFill/>
                </a:ln>
                <a:solidFill>
                  <a:sysClr val="windowText" lastClr="000000"/>
                </a:solidFill>
                <a:effectLst/>
                <a:uLnTx/>
                <a:uFillTx/>
                <a:latin typeface="Calibri"/>
                <a:ea typeface="+mn-ea"/>
                <a:cs typeface="+mn-cs"/>
              </a:rPr>
              <a:t>ortal and a Consumer App for smartphones</a:t>
            </a:r>
          </a:p>
          <a:p>
            <a:pPr lvl="1"/>
            <a:r>
              <a:rPr lang="en-US" sz="3200" dirty="0">
                <a:solidFill>
                  <a:sysClr val="windowText" lastClr="000000"/>
                </a:solidFill>
                <a:latin typeface="Calibri"/>
              </a:rPr>
              <a:t>Ability to schedule rides</a:t>
            </a:r>
          </a:p>
          <a:p>
            <a:pPr lvl="1"/>
            <a:r>
              <a:rPr kumimoji="0" lang="en-US" sz="3200" b="0" i="0" u="none" strike="noStrike" kern="1200" cap="none" spc="0" normalizeH="0" baseline="0" noProof="0" dirty="0">
                <a:ln>
                  <a:noFill/>
                </a:ln>
                <a:solidFill>
                  <a:sysClr val="windowText" lastClr="000000"/>
                </a:solidFill>
                <a:effectLst/>
                <a:uLnTx/>
                <a:uFillTx/>
                <a:latin typeface="Calibri"/>
                <a:ea typeface="+mn-ea"/>
                <a:cs typeface="+mn-cs"/>
              </a:rPr>
              <a:t>Ability to submit complaints/feedback</a:t>
            </a:r>
          </a:p>
          <a:p>
            <a:pPr lvl="1"/>
            <a:r>
              <a:rPr lang="en-US" sz="3200" dirty="0"/>
              <a:t>You can still call if you prefer</a:t>
            </a:r>
          </a:p>
          <a:p>
            <a:pPr lvl="1"/>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a:p>
            <a:pPr lvl="2" indent="-285750">
              <a:buFont typeface="Arial" panose="020B0604020202020204" pitchFamily="34" charset="0"/>
              <a:buChar char="–"/>
            </a:pPr>
            <a:endParaRPr kumimoji="0" lang="en-US"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4" name="Picture 2" descr="GATRA logo">
            <a:extLst>
              <a:ext uri="{FF2B5EF4-FFF2-40B4-BE49-F238E27FC236}">
                <a16:creationId xmlns:a16="http://schemas.microsoft.com/office/drawing/2014/main" id="{230A58C5-E511-48E6-96D8-673BF99FB8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2314" y="5732788"/>
            <a:ext cx="2883876" cy="6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4230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DC1B47-BF33-4268-9BBD-4A32C47F3D51}"/>
              </a:ext>
            </a:extLst>
          </p:cNvPr>
          <p:cNvSpPr>
            <a:spLocks noGrp="1"/>
          </p:cNvSpPr>
          <p:nvPr>
            <p:ph type="ctrTitle"/>
          </p:nvPr>
        </p:nvSpPr>
        <p:spPr>
          <a:xfrm>
            <a:off x="431515" y="525213"/>
            <a:ext cx="11322121" cy="886467"/>
          </a:xfrm>
        </p:spPr>
        <p:txBody>
          <a:bodyPr>
            <a:noAutofit/>
          </a:bodyPr>
          <a:lstStyle/>
          <a:p>
            <a:r>
              <a:rPr lang="en-US" sz="3200" dirty="0">
                <a:latin typeface="+mn-lt"/>
              </a:rPr>
              <a:t>To access the Consumer Web Portal, visit</a:t>
            </a:r>
            <a:br>
              <a:rPr lang="en-US" sz="3200" dirty="0">
                <a:latin typeface="+mn-lt"/>
              </a:rPr>
            </a:br>
            <a:r>
              <a:rPr lang="en-US" sz="3200" u="sng" spc="-1" dirty="0">
                <a:solidFill>
                  <a:srgbClr val="000000"/>
                </a:solidFill>
                <a:latin typeface="+mn-lt"/>
              </a:rPr>
              <a:t>https://cp-gatra.qryde.com</a:t>
            </a:r>
            <a:endParaRPr lang="en-US" sz="3200" u="sng" dirty="0">
              <a:latin typeface="+mn-lt"/>
            </a:endParaRPr>
          </a:p>
        </p:txBody>
      </p:sp>
      <p:sp>
        <p:nvSpPr>
          <p:cNvPr id="4" name="Subtitle 3">
            <a:extLst>
              <a:ext uri="{FF2B5EF4-FFF2-40B4-BE49-F238E27FC236}">
                <a16:creationId xmlns:a16="http://schemas.microsoft.com/office/drawing/2014/main" id="{4D547BE2-9BD8-4E19-8B65-AC277D95C37F}"/>
              </a:ext>
            </a:extLst>
          </p:cNvPr>
          <p:cNvSpPr>
            <a:spLocks noGrp="1"/>
          </p:cNvSpPr>
          <p:nvPr>
            <p:ph type="subTitle" idx="1"/>
          </p:nvPr>
        </p:nvSpPr>
        <p:spPr>
          <a:xfrm>
            <a:off x="904125" y="1688123"/>
            <a:ext cx="10551559" cy="4856515"/>
          </a:xfrm>
        </p:spPr>
        <p:txBody>
          <a:bodyPr>
            <a:normAutofit/>
          </a:bodyPr>
          <a:lstStyle/>
          <a:p>
            <a:pPr algn="l"/>
            <a:r>
              <a:rPr lang="en-US" sz="3200" dirty="0"/>
              <a:t>Getting started is simple, just enter the following information and you’re ready to start scheduling trips!</a:t>
            </a:r>
          </a:p>
          <a:p>
            <a:pPr marL="914400" lvl="1" indent="-457200" algn="l">
              <a:buFont typeface="Arial" panose="020B0604020202020204" pitchFamily="34" charset="0"/>
              <a:buChar char="•"/>
            </a:pPr>
            <a:r>
              <a:rPr lang="en-US" sz="2800" dirty="0"/>
              <a:t>MMIS Number</a:t>
            </a:r>
          </a:p>
          <a:p>
            <a:pPr marL="1371600" lvl="2" indent="-457200" algn="l">
              <a:buFont typeface="Courier New" panose="02070309020205020404" pitchFamily="49" charset="0"/>
              <a:buChar char="o"/>
            </a:pPr>
            <a:r>
              <a:rPr lang="en-US" sz="2800" dirty="0"/>
              <a:t>(The member number located on your MassHealth card)</a:t>
            </a:r>
          </a:p>
          <a:p>
            <a:pPr marL="914400" lvl="1" indent="-457200" algn="l">
              <a:buFont typeface="Arial" panose="020B0604020202020204" pitchFamily="34" charset="0"/>
              <a:buChar char="•"/>
            </a:pPr>
            <a:r>
              <a:rPr lang="en-US" sz="2800" dirty="0"/>
              <a:t>Your Date of Birth</a:t>
            </a:r>
          </a:p>
          <a:p>
            <a:pPr marL="914400" lvl="1" indent="-457200" algn="l">
              <a:buFont typeface="Arial" panose="020B0604020202020204" pitchFamily="34" charset="0"/>
              <a:buChar char="•"/>
            </a:pPr>
            <a:r>
              <a:rPr lang="en-US" sz="2800" dirty="0"/>
              <a:t>Your Email address</a:t>
            </a:r>
          </a:p>
          <a:p>
            <a:pPr marL="914400" lvl="1" indent="-457200" algn="l">
              <a:buFont typeface="Arial" panose="020B0604020202020204" pitchFamily="34" charset="0"/>
              <a:buChar char="•"/>
            </a:pPr>
            <a:r>
              <a:rPr lang="en-US" sz="2800" dirty="0"/>
              <a:t>Your Phone number</a:t>
            </a:r>
          </a:p>
          <a:p>
            <a:pPr marL="914400" lvl="1" indent="-457200" algn="l">
              <a:buFont typeface="Arial" panose="020B0604020202020204" pitchFamily="34" charset="0"/>
              <a:buChar char="•"/>
            </a:pPr>
            <a:r>
              <a:rPr lang="en-US" sz="2800" dirty="0"/>
              <a:t>Create a password</a:t>
            </a:r>
          </a:p>
          <a:p>
            <a:pPr algn="l"/>
            <a:r>
              <a:rPr lang="en-US" sz="3600" dirty="0"/>
              <a:t>Call us at </a:t>
            </a:r>
            <a:r>
              <a:rPr lang="en-US" sz="3600" dirty="0">
                <a:effectLst/>
                <a:latin typeface="Calibri" panose="020F0502020204030204" pitchFamily="34" charset="0"/>
                <a:ea typeface="Times New Roman" panose="02020603050405020304" pitchFamily="18" charset="0"/>
              </a:rPr>
              <a:t>1-800-431-1713 if you need assistance</a:t>
            </a:r>
            <a:endParaRPr lang="en-US" sz="3600" dirty="0"/>
          </a:p>
        </p:txBody>
      </p:sp>
      <p:pic>
        <p:nvPicPr>
          <p:cNvPr id="2" name="Picture 2" descr="GATRA logo">
            <a:extLst>
              <a:ext uri="{FF2B5EF4-FFF2-40B4-BE49-F238E27FC236}">
                <a16:creationId xmlns:a16="http://schemas.microsoft.com/office/drawing/2014/main" id="{BDE50005-8665-4E8E-ABB7-DD2067FD8B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1149" y="6032787"/>
            <a:ext cx="2883877" cy="6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182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73CA0-9B84-4C08-95A9-E3D3F32ED4E1}"/>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dirty="0"/>
              <a:t>Consumer registration</a:t>
            </a:r>
          </a:p>
        </p:txBody>
      </p:sp>
      <p:pic>
        <p:nvPicPr>
          <p:cNvPr id="5" name="Picture 4" descr="Screen with popup that says Consumer Registration - with spaces for user to input MassHealth number, date of birth, email, and contact information">
            <a:extLst>
              <a:ext uri="{FF2B5EF4-FFF2-40B4-BE49-F238E27FC236}">
                <a16:creationId xmlns:a16="http://schemas.microsoft.com/office/drawing/2014/main" id="{2D0B3DA4-A629-4BF7-A6A4-F775BFFA7FC1}"/>
              </a:ext>
            </a:extLst>
          </p:cNvPr>
          <p:cNvPicPr/>
          <p:nvPr/>
        </p:nvPicPr>
        <p:blipFill>
          <a:blip r:embed="rId2"/>
          <a:stretch/>
        </p:blipFill>
        <p:spPr>
          <a:xfrm>
            <a:off x="1386840" y="1266092"/>
            <a:ext cx="9418320" cy="4466696"/>
          </a:xfrm>
          <a:prstGeom prst="rect">
            <a:avLst/>
          </a:prstGeom>
          <a:ln>
            <a:noFill/>
          </a:ln>
        </p:spPr>
      </p:pic>
      <p:pic>
        <p:nvPicPr>
          <p:cNvPr id="4" name="Picture 2" descr="GATRA logo">
            <a:extLst>
              <a:ext uri="{FF2B5EF4-FFF2-40B4-BE49-F238E27FC236}">
                <a16:creationId xmlns:a16="http://schemas.microsoft.com/office/drawing/2014/main" id="{C4B903E6-11C1-4362-A7C0-823B6D02BA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3673" y="6061561"/>
            <a:ext cx="2883877" cy="6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3493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7097EE-7D5B-4CF8-A310-218F380FBE35}"/>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Scheduling transportation</a:t>
            </a:r>
          </a:p>
        </p:txBody>
      </p:sp>
      <p:sp>
        <p:nvSpPr>
          <p:cNvPr id="6" name="TextBox 5">
            <a:extLst>
              <a:ext uri="{FF2B5EF4-FFF2-40B4-BE49-F238E27FC236}">
                <a16:creationId xmlns:a16="http://schemas.microsoft.com/office/drawing/2014/main" id="{CD7A1AA1-5C91-400F-920C-D3897108A301}"/>
              </a:ext>
            </a:extLst>
          </p:cNvPr>
          <p:cNvSpPr txBox="1"/>
          <p:nvPr/>
        </p:nvSpPr>
        <p:spPr>
          <a:xfrm>
            <a:off x="554805" y="650372"/>
            <a:ext cx="11024170" cy="2062103"/>
          </a:xfrm>
          <a:prstGeom prst="rect">
            <a:avLst/>
          </a:prstGeom>
          <a:noFill/>
        </p:spPr>
        <p:txBody>
          <a:bodyPr wrap="square" rtlCol="0">
            <a:spAutoFit/>
          </a:bodyPr>
          <a:lstStyle/>
          <a:p>
            <a:pPr algn="ctr"/>
            <a:r>
              <a:rPr lang="en-US" sz="3200" dirty="0"/>
              <a:t>In order to schedule your transportation, choose the location from which you will be picked up, as well as the address to which you will be transported, choose the time you need to arrive to your appointment.</a:t>
            </a:r>
          </a:p>
        </p:txBody>
      </p:sp>
      <p:pic>
        <p:nvPicPr>
          <p:cNvPr id="3" name="Picture 2" descr="Where would you like to go? Screen shows dropdown menus with your pickup location, your destination location, your appointment time, and your appointment date">
            <a:extLst>
              <a:ext uri="{FF2B5EF4-FFF2-40B4-BE49-F238E27FC236}">
                <a16:creationId xmlns:a16="http://schemas.microsoft.com/office/drawing/2014/main" id="{91E087C9-3A2C-452F-96C1-C481858A5341}"/>
              </a:ext>
            </a:extLst>
          </p:cNvPr>
          <p:cNvPicPr>
            <a:picLocks noChangeAspect="1"/>
          </p:cNvPicPr>
          <p:nvPr/>
        </p:nvPicPr>
        <p:blipFill>
          <a:blip r:embed="rId2"/>
          <a:stretch>
            <a:fillRect/>
          </a:stretch>
        </p:blipFill>
        <p:spPr>
          <a:xfrm>
            <a:off x="766762" y="2955798"/>
            <a:ext cx="10658475" cy="3076990"/>
          </a:xfrm>
          <a:prstGeom prst="rect">
            <a:avLst/>
          </a:prstGeom>
        </p:spPr>
      </p:pic>
      <p:pic>
        <p:nvPicPr>
          <p:cNvPr id="2" name="Picture 2" descr="GATRA logo">
            <a:extLst>
              <a:ext uri="{FF2B5EF4-FFF2-40B4-BE49-F238E27FC236}">
                <a16:creationId xmlns:a16="http://schemas.microsoft.com/office/drawing/2014/main" id="{C1F8B42A-7CE5-438F-9484-85F33CF366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1982" y="5732788"/>
            <a:ext cx="3179298" cy="6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9507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C409B-CAAC-4A39-B35B-8308A68221B6}"/>
              </a:ext>
            </a:extLst>
          </p:cNvPr>
          <p:cNvSpPr>
            <a:spLocks noGrp="1"/>
          </p:cNvSpPr>
          <p:nvPr>
            <p:ph type="title"/>
          </p:nvPr>
        </p:nvSpPr>
        <p:spPr>
          <a:xfrm>
            <a:off x="838200" y="365126"/>
            <a:ext cx="10515600" cy="1090882"/>
          </a:xfrm>
        </p:spPr>
        <p:txBody>
          <a:bodyPr>
            <a:normAutofit/>
          </a:bodyPr>
          <a:lstStyle/>
          <a:p>
            <a:pPr algn="ctr"/>
            <a:r>
              <a:rPr lang="en-US" sz="3600" dirty="0">
                <a:latin typeface="+mn-lt"/>
              </a:rPr>
              <a:t>Then choose the date you need to be transported by choosing from the interactive calendar.</a:t>
            </a:r>
          </a:p>
        </p:txBody>
      </p:sp>
      <p:pic>
        <p:nvPicPr>
          <p:cNvPr id="4" name="Picture 2" descr="GATRA logo">
            <a:extLst>
              <a:ext uri="{FF2B5EF4-FFF2-40B4-BE49-F238E27FC236}">
                <a16:creationId xmlns:a16="http://schemas.microsoft.com/office/drawing/2014/main" id="{3B3A0123-F7ED-4B51-88D6-49E03B5867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5028" y="5892874"/>
            <a:ext cx="3123026" cy="6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Where would you like to go? Screen showing dropdown menus for pickup location, destination location, and appointment time, with a calendar to choose the appointment date">
            <a:extLst>
              <a:ext uri="{FF2B5EF4-FFF2-40B4-BE49-F238E27FC236}">
                <a16:creationId xmlns:a16="http://schemas.microsoft.com/office/drawing/2014/main" id="{4EAA8880-21DA-4493-A531-8480FD09C69A}"/>
              </a:ext>
            </a:extLst>
          </p:cNvPr>
          <p:cNvPicPr>
            <a:picLocks noChangeAspect="1"/>
          </p:cNvPicPr>
          <p:nvPr/>
        </p:nvPicPr>
        <p:blipFill>
          <a:blip r:embed="rId3"/>
          <a:stretch>
            <a:fillRect/>
          </a:stretch>
        </p:blipFill>
        <p:spPr>
          <a:xfrm>
            <a:off x="1209675" y="1672045"/>
            <a:ext cx="9772650" cy="3981157"/>
          </a:xfrm>
          <a:prstGeom prst="rect">
            <a:avLst/>
          </a:prstGeom>
        </p:spPr>
      </p:pic>
    </p:spTree>
    <p:extLst>
      <p:ext uri="{BB962C8B-B14F-4D97-AF65-F5344CB8AC3E}">
        <p14:creationId xmlns:p14="http://schemas.microsoft.com/office/powerpoint/2010/main" val="544349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F58888-CF31-49A8-86F5-E0EACE1F0857}"/>
              </a:ext>
            </a:extLst>
          </p:cNvPr>
          <p:cNvSpPr>
            <a:spLocks noGrp="1"/>
          </p:cNvSpPr>
          <p:nvPr>
            <p:ph type="ctrTitle"/>
          </p:nvPr>
        </p:nvSpPr>
        <p:spPr>
          <a:xfrm>
            <a:off x="534256" y="618978"/>
            <a:ext cx="11157735" cy="1336431"/>
          </a:xfrm>
        </p:spPr>
        <p:txBody>
          <a:bodyPr>
            <a:noAutofit/>
          </a:bodyPr>
          <a:lstStyle/>
          <a:p>
            <a:r>
              <a:rPr lang="en-US" sz="3200" dirty="0">
                <a:latin typeface="+mn-lt"/>
              </a:rPr>
              <a:t>If scheduling a round-trip, click the box indicating that and choose the time you need to be returned from your appointment.</a:t>
            </a:r>
          </a:p>
        </p:txBody>
      </p:sp>
      <p:pic>
        <p:nvPicPr>
          <p:cNvPr id="5" name="Picture 4" descr="Where would you like to go? Screen showing dropdown menus for pickup location, destination location, and appointment time, with a box to check off if it is a round trip">
            <a:extLst>
              <a:ext uri="{FF2B5EF4-FFF2-40B4-BE49-F238E27FC236}">
                <a16:creationId xmlns:a16="http://schemas.microsoft.com/office/drawing/2014/main" id="{A23B7D52-FCC1-4D5A-9C25-2CF86BEFAA68}"/>
              </a:ext>
            </a:extLst>
          </p:cNvPr>
          <p:cNvPicPr>
            <a:picLocks noChangeAspect="1"/>
          </p:cNvPicPr>
          <p:nvPr/>
        </p:nvPicPr>
        <p:blipFill>
          <a:blip r:embed="rId2"/>
          <a:stretch>
            <a:fillRect/>
          </a:stretch>
        </p:blipFill>
        <p:spPr>
          <a:xfrm>
            <a:off x="766762" y="2293034"/>
            <a:ext cx="10658475" cy="3277772"/>
          </a:xfrm>
          <a:prstGeom prst="rect">
            <a:avLst/>
          </a:prstGeom>
        </p:spPr>
      </p:pic>
      <p:pic>
        <p:nvPicPr>
          <p:cNvPr id="2" name="Picture 2" descr="GATRA logo">
            <a:extLst>
              <a:ext uri="{FF2B5EF4-FFF2-40B4-BE49-F238E27FC236}">
                <a16:creationId xmlns:a16="http://schemas.microsoft.com/office/drawing/2014/main" id="{015B2B84-BC8D-453B-BA34-C0A3E3B3A1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7058" y="5732788"/>
            <a:ext cx="2996418" cy="6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4659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DC0FBF-B565-4455-90CD-94DC6EAB6635}"/>
              </a:ext>
            </a:extLst>
          </p:cNvPr>
          <p:cNvSpPr>
            <a:spLocks noGrp="1"/>
          </p:cNvSpPr>
          <p:nvPr>
            <p:ph type="ctrTitle"/>
          </p:nvPr>
        </p:nvSpPr>
        <p:spPr>
          <a:xfrm>
            <a:off x="747711" y="568578"/>
            <a:ext cx="10696575" cy="917452"/>
          </a:xfrm>
        </p:spPr>
        <p:txBody>
          <a:bodyPr>
            <a:noAutofit/>
          </a:bodyPr>
          <a:lstStyle/>
          <a:p>
            <a:r>
              <a:rPr lang="en-US" sz="3200" dirty="0">
                <a:latin typeface="+mn-lt"/>
              </a:rPr>
              <a:t>Once all of the required information has been entered, click the “Book Trip” button on the right side of the screen.</a:t>
            </a:r>
          </a:p>
        </p:txBody>
      </p:sp>
      <p:pic>
        <p:nvPicPr>
          <p:cNvPr id="5" name="Picture 4" descr="Where would you like to go? Screen shows dropdown menus with your pickup location, your destination location, your appointment time, and your appointment date - icon clicking BOOK TRIP button">
            <a:extLst>
              <a:ext uri="{FF2B5EF4-FFF2-40B4-BE49-F238E27FC236}">
                <a16:creationId xmlns:a16="http://schemas.microsoft.com/office/drawing/2014/main" id="{DC99ED13-8C43-4E76-A533-6B876A40BC32}"/>
              </a:ext>
            </a:extLst>
          </p:cNvPr>
          <p:cNvPicPr>
            <a:picLocks noChangeAspect="1"/>
          </p:cNvPicPr>
          <p:nvPr/>
        </p:nvPicPr>
        <p:blipFill>
          <a:blip r:embed="rId2"/>
          <a:stretch>
            <a:fillRect/>
          </a:stretch>
        </p:blipFill>
        <p:spPr>
          <a:xfrm>
            <a:off x="747712" y="2039814"/>
            <a:ext cx="10696575" cy="3502857"/>
          </a:xfrm>
          <a:prstGeom prst="rect">
            <a:avLst/>
          </a:prstGeom>
        </p:spPr>
      </p:pic>
      <p:pic>
        <p:nvPicPr>
          <p:cNvPr id="2" name="Picture 2" descr="GATRA logo">
            <a:extLst>
              <a:ext uri="{FF2B5EF4-FFF2-40B4-BE49-F238E27FC236}">
                <a16:creationId xmlns:a16="http://schemas.microsoft.com/office/drawing/2014/main" id="{206D3D58-D90E-46EF-8B05-8A7369E18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7058" y="5732788"/>
            <a:ext cx="2996418" cy="6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880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BC4D9-7086-455C-8B5D-81E41B258538}"/>
              </a:ext>
            </a:extLst>
          </p:cNvPr>
          <p:cNvSpPr>
            <a:spLocks noGrp="1"/>
          </p:cNvSpPr>
          <p:nvPr>
            <p:ph type="title"/>
          </p:nvPr>
        </p:nvSpPr>
        <p:spPr/>
        <p:txBody>
          <a:bodyPr>
            <a:normAutofit/>
          </a:bodyPr>
          <a:lstStyle/>
          <a:p>
            <a:r>
              <a:rPr lang="en-US" sz="3200" dirty="0">
                <a:latin typeface="+mn-lt"/>
              </a:rPr>
              <a:t>Once the trip is booked, you will receive confirmation, which includes the trip ID associated with your scheduled trip.</a:t>
            </a:r>
          </a:p>
        </p:txBody>
      </p:sp>
      <p:pic>
        <p:nvPicPr>
          <p:cNvPr id="3" name="Picture 2" descr="popup message says &quot;trip booked successfully with booking ID T50150611,T50150612&quot;">
            <a:extLst>
              <a:ext uri="{FF2B5EF4-FFF2-40B4-BE49-F238E27FC236}">
                <a16:creationId xmlns:a16="http://schemas.microsoft.com/office/drawing/2014/main" id="{92052024-34A7-4C2A-ADC9-8D38AE80C014}"/>
              </a:ext>
            </a:extLst>
          </p:cNvPr>
          <p:cNvPicPr>
            <a:picLocks noChangeAspect="1"/>
          </p:cNvPicPr>
          <p:nvPr/>
        </p:nvPicPr>
        <p:blipFill>
          <a:blip r:embed="rId2"/>
          <a:stretch>
            <a:fillRect/>
          </a:stretch>
        </p:blipFill>
        <p:spPr>
          <a:xfrm>
            <a:off x="956604" y="1927274"/>
            <a:ext cx="9762978" cy="2940148"/>
          </a:xfrm>
          <a:prstGeom prst="rect">
            <a:avLst/>
          </a:prstGeom>
        </p:spPr>
      </p:pic>
      <p:pic>
        <p:nvPicPr>
          <p:cNvPr id="4" name="Picture 3" descr="GATRA logo">
            <a:extLst>
              <a:ext uri="{FF2B5EF4-FFF2-40B4-BE49-F238E27FC236}">
                <a16:creationId xmlns:a16="http://schemas.microsoft.com/office/drawing/2014/main" id="{03A0ABE6-5A43-40F3-8E30-4CD34F2D3F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7058" y="5732788"/>
            <a:ext cx="2996418" cy="6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3416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96F7B-8FF0-4C30-AD7E-B6711943708C}"/>
              </a:ext>
            </a:extLst>
          </p:cNvPr>
          <p:cNvSpPr>
            <a:spLocks noGrp="1"/>
          </p:cNvSpPr>
          <p:nvPr>
            <p:ph type="title"/>
          </p:nvPr>
        </p:nvSpPr>
        <p:spPr>
          <a:xfrm>
            <a:off x="838200" y="365125"/>
            <a:ext cx="10515600" cy="1505878"/>
          </a:xfrm>
        </p:spPr>
        <p:txBody>
          <a:bodyPr>
            <a:noAutofit/>
          </a:bodyPr>
          <a:lstStyle/>
          <a:p>
            <a:pPr algn="ctr"/>
            <a:r>
              <a:rPr lang="en-US" sz="3200" dirty="0">
                <a:latin typeface="+mn-lt"/>
              </a:rPr>
              <a:t>If you would like to check on all trips you have already scheduled, or to cancel a previously scheduled trip, you can do so by going to the menu located in the upper right corner of the screen and choosing “My Trips”.</a:t>
            </a:r>
          </a:p>
        </p:txBody>
      </p:sp>
      <p:pic>
        <p:nvPicPr>
          <p:cNvPr id="3" name="Picture 2" descr="GATRA logo">
            <a:extLst>
              <a:ext uri="{FF2B5EF4-FFF2-40B4-BE49-F238E27FC236}">
                <a16:creationId xmlns:a16="http://schemas.microsoft.com/office/drawing/2014/main" id="{B76EDEFA-7418-4814-AD54-F92D82C69A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7058" y="5732788"/>
            <a:ext cx="2996418" cy="6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Where would you like to go? Dropdown menu in upper right corner, selecting &quot;My Trips&quot;">
            <a:extLst>
              <a:ext uri="{FF2B5EF4-FFF2-40B4-BE49-F238E27FC236}">
                <a16:creationId xmlns:a16="http://schemas.microsoft.com/office/drawing/2014/main" id="{8CF95741-57AD-4D1D-81D7-BEF5C0C067F1}"/>
              </a:ext>
            </a:extLst>
          </p:cNvPr>
          <p:cNvPicPr>
            <a:picLocks noChangeAspect="1"/>
          </p:cNvPicPr>
          <p:nvPr/>
        </p:nvPicPr>
        <p:blipFill>
          <a:blip r:embed="rId3"/>
          <a:stretch>
            <a:fillRect/>
          </a:stretch>
        </p:blipFill>
        <p:spPr>
          <a:xfrm>
            <a:off x="742950" y="2405676"/>
            <a:ext cx="10706100" cy="2792438"/>
          </a:xfrm>
          <a:prstGeom prst="rect">
            <a:avLst/>
          </a:prstGeom>
        </p:spPr>
      </p:pic>
    </p:spTree>
    <p:extLst>
      <p:ext uri="{BB962C8B-B14F-4D97-AF65-F5344CB8AC3E}">
        <p14:creationId xmlns:p14="http://schemas.microsoft.com/office/powerpoint/2010/main" val="4079267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Accessibility at Today’s Meeting</a:t>
            </a:r>
          </a:p>
        </p:txBody>
      </p:sp>
      <p:sp>
        <p:nvSpPr>
          <p:cNvPr id="3" name="Content Placeholder 2"/>
          <p:cNvSpPr>
            <a:spLocks noGrp="1"/>
          </p:cNvSpPr>
          <p:nvPr>
            <p:ph idx="1"/>
          </p:nvPr>
        </p:nvSpPr>
        <p:spPr/>
        <p:txBody>
          <a:bodyPr>
            <a:normAutofit/>
          </a:bodyPr>
          <a:lstStyle/>
          <a:p>
            <a:r>
              <a:rPr lang="en-US" dirty="0"/>
              <a:t>Interpreters</a:t>
            </a:r>
          </a:p>
          <a:p>
            <a:r>
              <a:rPr lang="en-US" dirty="0"/>
              <a:t>CART</a:t>
            </a:r>
          </a:p>
          <a:p>
            <a:r>
              <a:rPr lang="en-US" dirty="0"/>
              <a:t>Use the </a:t>
            </a:r>
            <a:r>
              <a:rPr lang="en-US" b="1" dirty="0"/>
              <a:t>chat box</a:t>
            </a:r>
            <a:r>
              <a:rPr lang="en-US" dirty="0"/>
              <a:t> to contact the hosts for assistance at any time</a:t>
            </a:r>
          </a:p>
          <a:p>
            <a:endParaRPr lang="en-US" dirty="0"/>
          </a:p>
        </p:txBody>
      </p:sp>
    </p:spTree>
    <p:extLst>
      <p:ext uri="{BB962C8B-B14F-4D97-AF65-F5344CB8AC3E}">
        <p14:creationId xmlns:p14="http://schemas.microsoft.com/office/powerpoint/2010/main" val="384453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3EDC7-BB5C-441C-A1D5-020D8BC280A0}"/>
              </a:ext>
            </a:extLst>
          </p:cNvPr>
          <p:cNvSpPr>
            <a:spLocks noGrp="1"/>
          </p:cNvSpPr>
          <p:nvPr>
            <p:ph type="title"/>
          </p:nvPr>
        </p:nvSpPr>
        <p:spPr>
          <a:xfrm>
            <a:off x="838200" y="365125"/>
            <a:ext cx="10515600" cy="1491810"/>
          </a:xfrm>
        </p:spPr>
        <p:txBody>
          <a:bodyPr>
            <a:normAutofit/>
          </a:bodyPr>
          <a:lstStyle/>
          <a:p>
            <a:pPr algn="ctr"/>
            <a:r>
              <a:rPr lang="en-US" sz="3200" dirty="0">
                <a:latin typeface="+mn-lt"/>
              </a:rPr>
              <a:t>All trips will be displayed and you will have the ability to cancel any previously scheduled trip(s) in real-time.</a:t>
            </a:r>
          </a:p>
        </p:txBody>
      </p:sp>
      <p:pic>
        <p:nvPicPr>
          <p:cNvPr id="3" name="Picture 2" descr="GATRA logo">
            <a:extLst>
              <a:ext uri="{FF2B5EF4-FFF2-40B4-BE49-F238E27FC236}">
                <a16:creationId xmlns:a16="http://schemas.microsoft.com/office/drawing/2014/main" id="{D698BD72-4F95-46FA-8909-5DB8D7FC96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7058" y="5732788"/>
            <a:ext cx="2996418" cy="6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Screen showing list of scheduled trips with travel date, start time, appointment time, from, to, and booking ID, with button to the far right for each that says &quot;cancel&quot;">
            <a:extLst>
              <a:ext uri="{FF2B5EF4-FFF2-40B4-BE49-F238E27FC236}">
                <a16:creationId xmlns:a16="http://schemas.microsoft.com/office/drawing/2014/main" id="{F0B18E5D-83D9-4DC0-AC98-51D547B7128D}"/>
              </a:ext>
            </a:extLst>
          </p:cNvPr>
          <p:cNvPicPr>
            <a:picLocks noChangeAspect="1"/>
          </p:cNvPicPr>
          <p:nvPr/>
        </p:nvPicPr>
        <p:blipFill>
          <a:blip r:embed="rId3"/>
          <a:stretch>
            <a:fillRect/>
          </a:stretch>
        </p:blipFill>
        <p:spPr>
          <a:xfrm>
            <a:off x="738187" y="1856934"/>
            <a:ext cx="10715625" cy="3875854"/>
          </a:xfrm>
          <a:prstGeom prst="rect">
            <a:avLst/>
          </a:prstGeom>
        </p:spPr>
      </p:pic>
    </p:spTree>
    <p:extLst>
      <p:ext uri="{BB962C8B-B14F-4D97-AF65-F5344CB8AC3E}">
        <p14:creationId xmlns:p14="http://schemas.microsoft.com/office/powerpoint/2010/main" val="3537059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CBD92-62E4-40D0-BEA3-607FF561B1AF}"/>
              </a:ext>
            </a:extLst>
          </p:cNvPr>
          <p:cNvSpPr>
            <a:spLocks noGrp="1"/>
          </p:cNvSpPr>
          <p:nvPr>
            <p:ph type="title"/>
          </p:nvPr>
        </p:nvSpPr>
        <p:spPr>
          <a:xfrm>
            <a:off x="838200" y="365125"/>
            <a:ext cx="10771598" cy="1393337"/>
          </a:xfrm>
        </p:spPr>
        <p:txBody>
          <a:bodyPr>
            <a:noAutofit/>
          </a:bodyPr>
          <a:lstStyle/>
          <a:p>
            <a:pPr algn="ctr"/>
            <a:r>
              <a:rPr lang="en-US" sz="3200" dirty="0">
                <a:latin typeface="+mn-lt"/>
              </a:rPr>
              <a:t>You can also search for your current active PT-1 forms by going to the same menu and choosing “PT1s” from the dropdown list.</a:t>
            </a:r>
          </a:p>
        </p:txBody>
      </p:sp>
      <p:pic>
        <p:nvPicPr>
          <p:cNvPr id="3" name="Picture 2" descr="GATRA logo">
            <a:extLst>
              <a:ext uri="{FF2B5EF4-FFF2-40B4-BE49-F238E27FC236}">
                <a16:creationId xmlns:a16="http://schemas.microsoft.com/office/drawing/2014/main" id="{2802873F-65A6-4CF0-A713-CABB9C8209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7058" y="5732788"/>
            <a:ext cx="2996418" cy="6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Menu in righthand corner, select &quot;PT1s&quot; from dropdown list">
            <a:extLst>
              <a:ext uri="{FF2B5EF4-FFF2-40B4-BE49-F238E27FC236}">
                <a16:creationId xmlns:a16="http://schemas.microsoft.com/office/drawing/2014/main" id="{5E03AD2B-F12D-4FCC-AE25-95E753B568D5}"/>
              </a:ext>
            </a:extLst>
          </p:cNvPr>
          <p:cNvPicPr>
            <a:picLocks noChangeAspect="1"/>
          </p:cNvPicPr>
          <p:nvPr/>
        </p:nvPicPr>
        <p:blipFill>
          <a:blip r:embed="rId3"/>
          <a:stretch>
            <a:fillRect/>
          </a:stretch>
        </p:blipFill>
        <p:spPr>
          <a:xfrm>
            <a:off x="857250" y="2082018"/>
            <a:ext cx="10477500" cy="2771336"/>
          </a:xfrm>
          <a:prstGeom prst="rect">
            <a:avLst/>
          </a:prstGeom>
        </p:spPr>
      </p:pic>
    </p:spTree>
    <p:extLst>
      <p:ext uri="{BB962C8B-B14F-4D97-AF65-F5344CB8AC3E}">
        <p14:creationId xmlns:p14="http://schemas.microsoft.com/office/powerpoint/2010/main" val="2342431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DD040-81CA-406D-AA63-C4EE00F6B3CB}"/>
              </a:ext>
            </a:extLst>
          </p:cNvPr>
          <p:cNvSpPr>
            <a:spLocks noGrp="1"/>
          </p:cNvSpPr>
          <p:nvPr>
            <p:ph type="title"/>
          </p:nvPr>
        </p:nvSpPr>
        <p:spPr/>
        <p:txBody>
          <a:bodyPr>
            <a:noAutofit/>
          </a:bodyPr>
          <a:lstStyle/>
          <a:p>
            <a:pPr algn="ctr"/>
            <a:r>
              <a:rPr lang="en-US" sz="3200" dirty="0">
                <a:latin typeface="+mn-lt"/>
              </a:rPr>
              <a:t>You will then see a list of currently active PT-1 forms. In order to get details, click the green icon next to the PT-1 and it will expand to show you further information about that PT-1.</a:t>
            </a:r>
          </a:p>
        </p:txBody>
      </p:sp>
      <p:pic>
        <p:nvPicPr>
          <p:cNvPr id="3" name="Picture 2" descr="GATRA logo">
            <a:extLst>
              <a:ext uri="{FF2B5EF4-FFF2-40B4-BE49-F238E27FC236}">
                <a16:creationId xmlns:a16="http://schemas.microsoft.com/office/drawing/2014/main" id="{8570D803-B437-451D-8401-9F505E98AA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7058" y="5732788"/>
            <a:ext cx="2996418" cy="6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Screen shows PT-1 number, start date, end date, home address, alt address, the address of the facility, and how many trips are included - in this example, 30 trips per month">
            <a:extLst>
              <a:ext uri="{FF2B5EF4-FFF2-40B4-BE49-F238E27FC236}">
                <a16:creationId xmlns:a16="http://schemas.microsoft.com/office/drawing/2014/main" id="{87D94D6B-4C7F-4AF1-A51F-A8F54BCC522D}"/>
              </a:ext>
            </a:extLst>
          </p:cNvPr>
          <p:cNvPicPr>
            <a:picLocks noChangeAspect="1"/>
          </p:cNvPicPr>
          <p:nvPr/>
        </p:nvPicPr>
        <p:blipFill>
          <a:blip r:embed="rId3"/>
          <a:stretch>
            <a:fillRect/>
          </a:stretch>
        </p:blipFill>
        <p:spPr>
          <a:xfrm>
            <a:off x="1004887" y="2110154"/>
            <a:ext cx="10182225" cy="3460652"/>
          </a:xfrm>
          <a:prstGeom prst="rect">
            <a:avLst/>
          </a:prstGeom>
        </p:spPr>
      </p:pic>
    </p:spTree>
    <p:extLst>
      <p:ext uri="{BB962C8B-B14F-4D97-AF65-F5344CB8AC3E}">
        <p14:creationId xmlns:p14="http://schemas.microsoft.com/office/powerpoint/2010/main" val="3452552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0B053-101D-44EA-B4C6-910E53B576B0}"/>
              </a:ext>
            </a:extLst>
          </p:cNvPr>
          <p:cNvSpPr>
            <a:spLocks noGrp="1"/>
          </p:cNvSpPr>
          <p:nvPr>
            <p:ph type="title"/>
          </p:nvPr>
        </p:nvSpPr>
        <p:spPr>
          <a:xfrm>
            <a:off x="838200" y="365125"/>
            <a:ext cx="10515600" cy="1823271"/>
          </a:xfrm>
        </p:spPr>
        <p:txBody>
          <a:bodyPr>
            <a:noAutofit/>
          </a:bodyPr>
          <a:lstStyle/>
          <a:p>
            <a:pPr algn="ctr"/>
            <a:r>
              <a:rPr lang="en-US" sz="3200" dirty="0">
                <a:latin typeface="+mn-lt"/>
              </a:rPr>
              <a:t>If you would like to submit feedback, such as a compliment or a complaint about a previous experience with transportation, you can easily do so by accessing your trip history. To do this, choose “My trips from the dropdown list, located in the upper right corner.</a:t>
            </a:r>
          </a:p>
        </p:txBody>
      </p:sp>
      <p:pic>
        <p:nvPicPr>
          <p:cNvPr id="3" name="Picture 2" descr="Where would you like to go? Select &quot;My Trips&quot; from the dropdown menu in the upper right">
            <a:extLst>
              <a:ext uri="{FF2B5EF4-FFF2-40B4-BE49-F238E27FC236}">
                <a16:creationId xmlns:a16="http://schemas.microsoft.com/office/drawing/2014/main" id="{FDAD6264-BFC4-4799-B1E7-8FF8750E7FB0}"/>
              </a:ext>
            </a:extLst>
          </p:cNvPr>
          <p:cNvPicPr>
            <a:picLocks noChangeAspect="1"/>
          </p:cNvPicPr>
          <p:nvPr/>
        </p:nvPicPr>
        <p:blipFill>
          <a:blip r:embed="rId2"/>
          <a:stretch>
            <a:fillRect/>
          </a:stretch>
        </p:blipFill>
        <p:spPr>
          <a:xfrm>
            <a:off x="838200" y="2809554"/>
            <a:ext cx="10620375" cy="2483534"/>
          </a:xfrm>
          <a:prstGeom prst="rect">
            <a:avLst/>
          </a:prstGeom>
        </p:spPr>
      </p:pic>
      <p:pic>
        <p:nvPicPr>
          <p:cNvPr id="4" name="Picture 3" descr="GATRA logo">
            <a:extLst>
              <a:ext uri="{FF2B5EF4-FFF2-40B4-BE49-F238E27FC236}">
                <a16:creationId xmlns:a16="http://schemas.microsoft.com/office/drawing/2014/main" id="{812EDA54-EBB8-4FDF-9592-92880F1293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7058" y="5732788"/>
            <a:ext cx="2996418" cy="6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927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FEFFB-705A-4178-ABE5-94B8C0A72D9F}"/>
              </a:ext>
            </a:extLst>
          </p:cNvPr>
          <p:cNvSpPr>
            <a:spLocks noGrp="1"/>
          </p:cNvSpPr>
          <p:nvPr>
            <p:ph type="title"/>
          </p:nvPr>
        </p:nvSpPr>
        <p:spPr>
          <a:xfrm>
            <a:off x="499581" y="387078"/>
            <a:ext cx="11192838" cy="1325563"/>
          </a:xfrm>
        </p:spPr>
        <p:txBody>
          <a:bodyPr>
            <a:noAutofit/>
          </a:bodyPr>
          <a:lstStyle/>
          <a:p>
            <a:pPr algn="ctr"/>
            <a:r>
              <a:rPr lang="en-US" sz="3200" dirty="0">
                <a:latin typeface="+mn-lt"/>
              </a:rPr>
              <a:t>To access past trips, choose “Past Trips” from the dropdown list located under the “Filter” section located on the left of the screen.</a:t>
            </a:r>
          </a:p>
        </p:txBody>
      </p:sp>
      <p:pic>
        <p:nvPicPr>
          <p:cNvPr id="3" name="Picture 2" descr="Filter dropdown list, choices are &quot;past trips&quot; and &quot;recurring trips&quot; - &quot;past trips&quot; is selected">
            <a:extLst>
              <a:ext uri="{FF2B5EF4-FFF2-40B4-BE49-F238E27FC236}">
                <a16:creationId xmlns:a16="http://schemas.microsoft.com/office/drawing/2014/main" id="{08E11A4E-D523-4F9C-B651-4D1C79003873}"/>
              </a:ext>
            </a:extLst>
          </p:cNvPr>
          <p:cNvPicPr>
            <a:picLocks noChangeAspect="1"/>
          </p:cNvPicPr>
          <p:nvPr/>
        </p:nvPicPr>
        <p:blipFill>
          <a:blip r:embed="rId2"/>
          <a:stretch>
            <a:fillRect/>
          </a:stretch>
        </p:blipFill>
        <p:spPr>
          <a:xfrm>
            <a:off x="1659988" y="2067952"/>
            <a:ext cx="7445912" cy="2954214"/>
          </a:xfrm>
          <a:prstGeom prst="rect">
            <a:avLst/>
          </a:prstGeom>
        </p:spPr>
      </p:pic>
      <p:pic>
        <p:nvPicPr>
          <p:cNvPr id="4" name="Picture 3" descr="GATRA logo">
            <a:extLst>
              <a:ext uri="{FF2B5EF4-FFF2-40B4-BE49-F238E27FC236}">
                <a16:creationId xmlns:a16="http://schemas.microsoft.com/office/drawing/2014/main" id="{092EE327-06CE-4E04-B7D6-0FA61F6DD8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7058" y="5732788"/>
            <a:ext cx="2996418" cy="6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1056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AC7D7-F7EE-40F7-BCC0-4FB63207DE72}"/>
              </a:ext>
            </a:extLst>
          </p:cNvPr>
          <p:cNvSpPr>
            <a:spLocks noGrp="1"/>
          </p:cNvSpPr>
          <p:nvPr>
            <p:ph type="title"/>
          </p:nvPr>
        </p:nvSpPr>
        <p:spPr/>
        <p:txBody>
          <a:bodyPr>
            <a:noAutofit/>
          </a:bodyPr>
          <a:lstStyle/>
          <a:p>
            <a:pPr algn="ctr"/>
            <a:r>
              <a:rPr lang="en-US" sz="3200" dirty="0">
                <a:latin typeface="+mn-lt"/>
              </a:rPr>
              <a:t>When viewing the list of past trips, you will have the ability to view additional details by clicking the icon next to the individual trip.</a:t>
            </a:r>
          </a:p>
        </p:txBody>
      </p:sp>
      <p:pic>
        <p:nvPicPr>
          <p:cNvPr id="3" name="Picture 2" descr="GATRA logo">
            <a:extLst>
              <a:ext uri="{FF2B5EF4-FFF2-40B4-BE49-F238E27FC236}">
                <a16:creationId xmlns:a16="http://schemas.microsoft.com/office/drawing/2014/main" id="{56F92604-296F-400B-9393-04EB014C14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7058" y="5732788"/>
            <a:ext cx="2996418" cy="6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List of past trips with travel date, start time, appointment time, each has a green icon to the left, green icon for first trip is circled">
            <a:extLst>
              <a:ext uri="{FF2B5EF4-FFF2-40B4-BE49-F238E27FC236}">
                <a16:creationId xmlns:a16="http://schemas.microsoft.com/office/drawing/2014/main" id="{86A87C9A-6FE6-482C-891E-E3A65C96795E}"/>
              </a:ext>
            </a:extLst>
          </p:cNvPr>
          <p:cNvPicPr>
            <a:picLocks noChangeAspect="1"/>
          </p:cNvPicPr>
          <p:nvPr/>
        </p:nvPicPr>
        <p:blipFill>
          <a:blip r:embed="rId3"/>
          <a:stretch>
            <a:fillRect/>
          </a:stretch>
        </p:blipFill>
        <p:spPr>
          <a:xfrm>
            <a:off x="1223889" y="2138288"/>
            <a:ext cx="9101211" cy="2883877"/>
          </a:xfrm>
          <a:prstGeom prst="rect">
            <a:avLst/>
          </a:prstGeom>
        </p:spPr>
      </p:pic>
    </p:spTree>
    <p:extLst>
      <p:ext uri="{BB962C8B-B14F-4D97-AF65-F5344CB8AC3E}">
        <p14:creationId xmlns:p14="http://schemas.microsoft.com/office/powerpoint/2010/main" val="6315308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28940-5A97-4156-BD08-D41341DED5CA}"/>
              </a:ext>
            </a:extLst>
          </p:cNvPr>
          <p:cNvSpPr>
            <a:spLocks noGrp="1"/>
          </p:cNvSpPr>
          <p:nvPr>
            <p:ph type="title"/>
          </p:nvPr>
        </p:nvSpPr>
        <p:spPr>
          <a:xfrm>
            <a:off x="838199" y="365125"/>
            <a:ext cx="10751049" cy="1325563"/>
          </a:xfrm>
        </p:spPr>
        <p:txBody>
          <a:bodyPr>
            <a:noAutofit/>
          </a:bodyPr>
          <a:lstStyle/>
          <a:p>
            <a:pPr algn="ctr"/>
            <a:r>
              <a:rPr lang="en-US" sz="3200" dirty="0">
                <a:latin typeface="+mn-lt"/>
              </a:rPr>
              <a:t>Once the trip information is expanded, you will have the ability to submit a complaint by clicking the “Complain” button.</a:t>
            </a:r>
          </a:p>
        </p:txBody>
      </p:sp>
      <p:pic>
        <p:nvPicPr>
          <p:cNvPr id="3" name="Picture 2" descr="GATRA logo">
            <a:extLst>
              <a:ext uri="{FF2B5EF4-FFF2-40B4-BE49-F238E27FC236}">
                <a16:creationId xmlns:a16="http://schemas.microsoft.com/office/drawing/2014/main" id="{1FB7DC69-B330-46A2-B41C-993FEADE0E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7058" y="5732788"/>
            <a:ext cx="2996418" cy="6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Screen shows travel date, start time, appointment time, from, to, and booking ID. button at bottom right says &quot;Complain&quot;">
            <a:extLst>
              <a:ext uri="{FF2B5EF4-FFF2-40B4-BE49-F238E27FC236}">
                <a16:creationId xmlns:a16="http://schemas.microsoft.com/office/drawing/2014/main" id="{8921898A-5058-451A-A977-197BF82834F0}"/>
              </a:ext>
            </a:extLst>
          </p:cNvPr>
          <p:cNvPicPr>
            <a:picLocks noChangeAspect="1"/>
          </p:cNvPicPr>
          <p:nvPr/>
        </p:nvPicPr>
        <p:blipFill>
          <a:blip r:embed="rId3"/>
          <a:stretch>
            <a:fillRect/>
          </a:stretch>
        </p:blipFill>
        <p:spPr>
          <a:xfrm>
            <a:off x="942535" y="1690688"/>
            <a:ext cx="8992040" cy="3542494"/>
          </a:xfrm>
          <a:prstGeom prst="rect">
            <a:avLst/>
          </a:prstGeom>
        </p:spPr>
      </p:pic>
    </p:spTree>
    <p:extLst>
      <p:ext uri="{BB962C8B-B14F-4D97-AF65-F5344CB8AC3E}">
        <p14:creationId xmlns:p14="http://schemas.microsoft.com/office/powerpoint/2010/main" val="3210734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ACA2D-293E-4320-AF7C-A5470C6208F1}"/>
              </a:ext>
            </a:extLst>
          </p:cNvPr>
          <p:cNvSpPr>
            <a:spLocks noGrp="1"/>
          </p:cNvSpPr>
          <p:nvPr>
            <p:ph type="title"/>
          </p:nvPr>
        </p:nvSpPr>
        <p:spPr>
          <a:xfrm>
            <a:off x="452063" y="365125"/>
            <a:ext cx="11486507" cy="1325563"/>
          </a:xfrm>
        </p:spPr>
        <p:txBody>
          <a:bodyPr>
            <a:noAutofit/>
          </a:bodyPr>
          <a:lstStyle/>
          <a:p>
            <a:pPr algn="ctr"/>
            <a:r>
              <a:rPr lang="en-US" sz="3200" dirty="0">
                <a:latin typeface="+mn-lt"/>
              </a:rPr>
              <a:t>You can then enter the details of your experience within the “Comments” box that is displayed and once finished, click “Update”</a:t>
            </a:r>
          </a:p>
        </p:txBody>
      </p:sp>
      <p:pic>
        <p:nvPicPr>
          <p:cNvPr id="3" name="Picture 2" descr="Box labelled &quot;complaint&quot; with a dropdown menu labelled &quot;category,&quot; a comments box, a green button that says &quot;update,&quot; and a white button that says &quot;cancel&quot;">
            <a:extLst>
              <a:ext uri="{FF2B5EF4-FFF2-40B4-BE49-F238E27FC236}">
                <a16:creationId xmlns:a16="http://schemas.microsoft.com/office/drawing/2014/main" id="{32CE938A-7F60-40C6-8DD7-F9511D6B18CC}"/>
              </a:ext>
            </a:extLst>
          </p:cNvPr>
          <p:cNvPicPr>
            <a:picLocks noChangeAspect="1"/>
          </p:cNvPicPr>
          <p:nvPr/>
        </p:nvPicPr>
        <p:blipFill>
          <a:blip r:embed="rId2"/>
          <a:stretch>
            <a:fillRect/>
          </a:stretch>
        </p:blipFill>
        <p:spPr>
          <a:xfrm>
            <a:off x="1167618" y="1941342"/>
            <a:ext cx="9003323" cy="3601329"/>
          </a:xfrm>
          <a:prstGeom prst="rect">
            <a:avLst/>
          </a:prstGeom>
        </p:spPr>
      </p:pic>
      <p:pic>
        <p:nvPicPr>
          <p:cNvPr id="4" name="Picture 3" descr="GATRA logo">
            <a:extLst>
              <a:ext uri="{FF2B5EF4-FFF2-40B4-BE49-F238E27FC236}">
                <a16:creationId xmlns:a16="http://schemas.microsoft.com/office/drawing/2014/main" id="{69D3AFA0-FA9C-446F-9483-CAEDACAAE8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7058" y="5732788"/>
            <a:ext cx="2996418" cy="6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71506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DB5B4-9523-405F-8B82-316E8405048B}"/>
              </a:ext>
            </a:extLst>
          </p:cNvPr>
          <p:cNvSpPr>
            <a:spLocks noGrp="1"/>
          </p:cNvSpPr>
          <p:nvPr>
            <p:ph type="title"/>
          </p:nvPr>
        </p:nvSpPr>
        <p:spPr>
          <a:xfrm>
            <a:off x="546650" y="3076084"/>
            <a:ext cx="7696202" cy="1325563"/>
          </a:xfrm>
        </p:spPr>
        <p:txBody>
          <a:bodyPr>
            <a:normAutofit fontScale="90000"/>
          </a:bodyPr>
          <a:lstStyle/>
          <a:p>
            <a:pPr lvl="1" algn="ctr" rtl="0">
              <a:lnSpc>
                <a:spcPct val="90000"/>
              </a:lnSpc>
              <a:spcBef>
                <a:spcPct val="0"/>
              </a:spcBef>
            </a:pPr>
            <a:r>
              <a:rPr lang="en-US" sz="3600" dirty="0">
                <a:latin typeface="+mn-lt"/>
              </a:rPr>
              <a:t>GATRA will also have a consumer smartphone app, where you can schedule rides and submit feedback right from the convenience of your mobile device.</a:t>
            </a:r>
            <a:br>
              <a:rPr lang="en-US" sz="3600" dirty="0">
                <a:latin typeface="+mn-lt"/>
              </a:rPr>
            </a:br>
            <a:br>
              <a:rPr lang="en-US" sz="3600" dirty="0">
                <a:latin typeface="+mn-lt"/>
              </a:rPr>
            </a:br>
            <a:r>
              <a:rPr lang="en-US" sz="3600" dirty="0">
                <a:latin typeface="+mn-lt"/>
              </a:rPr>
              <a:t>This is in addition to our Call Center – you can still always reach us by phone.</a:t>
            </a:r>
            <a:endParaRPr lang="en-US" dirty="0"/>
          </a:p>
        </p:txBody>
      </p:sp>
      <p:pic>
        <p:nvPicPr>
          <p:cNvPr id="3" name="Picture 2" descr="User ID field, password, buttons to log in or sign up">
            <a:extLst>
              <a:ext uri="{FF2B5EF4-FFF2-40B4-BE49-F238E27FC236}">
                <a16:creationId xmlns:a16="http://schemas.microsoft.com/office/drawing/2014/main" id="{4DA0A072-D31E-4677-B977-CE32EF7D1F55}"/>
              </a:ext>
            </a:extLst>
          </p:cNvPr>
          <p:cNvPicPr>
            <a:picLocks noChangeAspect="1"/>
          </p:cNvPicPr>
          <p:nvPr/>
        </p:nvPicPr>
        <p:blipFill rotWithShape="1">
          <a:blip r:embed="rId2"/>
          <a:srcRect l="74003"/>
          <a:stretch/>
        </p:blipFill>
        <p:spPr>
          <a:xfrm>
            <a:off x="8486164" y="298822"/>
            <a:ext cx="2915742" cy="6072188"/>
          </a:xfrm>
          <a:prstGeom prst="rect">
            <a:avLst/>
          </a:prstGeom>
        </p:spPr>
      </p:pic>
      <p:pic>
        <p:nvPicPr>
          <p:cNvPr id="4" name="Picture 2" descr="GATRA logo">
            <a:extLst>
              <a:ext uri="{FF2B5EF4-FFF2-40B4-BE49-F238E27FC236}">
                <a16:creationId xmlns:a16="http://schemas.microsoft.com/office/drawing/2014/main" id="{6D7BEC2B-D2C6-4653-AF1F-615C00BABB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541" y="5942074"/>
            <a:ext cx="2813538" cy="604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60542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DB5B4-9523-405F-8B82-316E8405048B}"/>
              </a:ext>
            </a:extLst>
          </p:cNvPr>
          <p:cNvSpPr>
            <a:spLocks noGrp="1"/>
          </p:cNvSpPr>
          <p:nvPr>
            <p:ph type="title"/>
          </p:nvPr>
        </p:nvSpPr>
        <p:spPr>
          <a:xfrm>
            <a:off x="838199" y="677441"/>
            <a:ext cx="10515600" cy="1325563"/>
          </a:xfrm>
        </p:spPr>
        <p:txBody>
          <a:bodyPr>
            <a:normAutofit/>
          </a:bodyPr>
          <a:lstStyle/>
          <a:p>
            <a:pPr algn="ctr"/>
            <a:r>
              <a:rPr lang="en-US" sz="3200" dirty="0">
                <a:latin typeface="+mn-lt"/>
              </a:rPr>
              <a:t>Mobile Apps</a:t>
            </a:r>
            <a:br>
              <a:rPr lang="en-US" sz="4400" dirty="0"/>
            </a:br>
            <a:endParaRPr lang="en-US" dirty="0"/>
          </a:p>
        </p:txBody>
      </p:sp>
      <p:sp>
        <p:nvSpPr>
          <p:cNvPr id="10" name="Content Placeholder 9">
            <a:extLst>
              <a:ext uri="{FF2B5EF4-FFF2-40B4-BE49-F238E27FC236}">
                <a16:creationId xmlns:a16="http://schemas.microsoft.com/office/drawing/2014/main" id="{C950CCFE-EA3F-4DC4-BDBC-E2C24D0459DA}"/>
              </a:ext>
            </a:extLst>
          </p:cNvPr>
          <p:cNvSpPr>
            <a:spLocks noGrp="1"/>
          </p:cNvSpPr>
          <p:nvPr>
            <p:ph sz="half" idx="1"/>
          </p:nvPr>
        </p:nvSpPr>
        <p:spPr>
          <a:xfrm>
            <a:off x="838199" y="1590261"/>
            <a:ext cx="10306879" cy="5016022"/>
          </a:xfrm>
        </p:spPr>
        <p:txBody>
          <a:bodyPr>
            <a:normAutofit/>
          </a:bodyPr>
          <a:lstStyle/>
          <a:p>
            <a:r>
              <a:rPr lang="en-US" dirty="0"/>
              <a:t>The Mobile apps will be available from the iOS and Android app stores</a:t>
            </a:r>
          </a:p>
          <a:p>
            <a:r>
              <a:rPr lang="en-US" dirty="0"/>
              <a:t>Consumers will download the “Qryde Rider App’’ and enter the user ID as “MassHealthID” and password as “GATRAMH”</a:t>
            </a:r>
          </a:p>
          <a:p>
            <a:r>
              <a:rPr lang="en-US" dirty="0"/>
              <a:t>After initial login they will be required to change the password</a:t>
            </a:r>
          </a:p>
        </p:txBody>
      </p:sp>
      <p:pic>
        <p:nvPicPr>
          <p:cNvPr id="4" name="Picture 2" descr="GATRA logo">
            <a:extLst>
              <a:ext uri="{FF2B5EF4-FFF2-40B4-BE49-F238E27FC236}">
                <a16:creationId xmlns:a16="http://schemas.microsoft.com/office/drawing/2014/main" id="{6D7BEC2B-D2C6-4653-AF1F-615C00BABB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1611" y="5928821"/>
            <a:ext cx="2813538" cy="604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0222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Agenda</a:t>
            </a:r>
          </a:p>
        </p:txBody>
      </p:sp>
      <p:sp>
        <p:nvSpPr>
          <p:cNvPr id="3" name="Content Placeholder 2"/>
          <p:cNvSpPr>
            <a:spLocks noGrp="1"/>
          </p:cNvSpPr>
          <p:nvPr>
            <p:ph idx="1"/>
          </p:nvPr>
        </p:nvSpPr>
        <p:spPr/>
        <p:txBody>
          <a:bodyPr>
            <a:normAutofit/>
          </a:bodyPr>
          <a:lstStyle/>
          <a:p>
            <a:r>
              <a:rPr lang="en-US" dirty="0"/>
              <a:t>Welcome</a:t>
            </a:r>
          </a:p>
          <a:p>
            <a:r>
              <a:rPr lang="en-US" dirty="0"/>
              <a:t>Orientation to HST services, including consumer facing improvements coming July 1</a:t>
            </a:r>
          </a:p>
          <a:p>
            <a:r>
              <a:rPr lang="en-US" dirty="0"/>
              <a:t>Questions &amp; comments</a:t>
            </a:r>
          </a:p>
          <a:p>
            <a:endParaRPr lang="en-US" dirty="0"/>
          </a:p>
          <a:p>
            <a:r>
              <a:rPr lang="en-US" dirty="0"/>
              <a:t>Submit your questions at any time</a:t>
            </a:r>
          </a:p>
          <a:p>
            <a:pPr lvl="1"/>
            <a:r>
              <a:rPr lang="en-US" dirty="0"/>
              <a:t>Q&amp;A box</a:t>
            </a:r>
          </a:p>
          <a:p>
            <a:pPr lvl="1"/>
            <a:r>
              <a:rPr lang="en-US" dirty="0"/>
              <a:t>Raise your hand during the Questions &amp; Comments section</a:t>
            </a:r>
          </a:p>
          <a:p>
            <a:endParaRPr lang="en-US" dirty="0"/>
          </a:p>
          <a:p>
            <a:endParaRPr lang="en-US" dirty="0"/>
          </a:p>
        </p:txBody>
      </p:sp>
    </p:spTree>
    <p:extLst>
      <p:ext uri="{BB962C8B-B14F-4D97-AF65-F5344CB8AC3E}">
        <p14:creationId xmlns:p14="http://schemas.microsoft.com/office/powerpoint/2010/main" val="15044767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7339E-C35A-4E2C-9562-C0A73D90B52C}"/>
              </a:ext>
            </a:extLst>
          </p:cNvPr>
          <p:cNvSpPr>
            <a:spLocks noGrp="1"/>
          </p:cNvSpPr>
          <p:nvPr>
            <p:ph type="title" idx="4294967295"/>
          </p:nvPr>
        </p:nvSpPr>
        <p:spPr>
          <a:xfrm>
            <a:off x="390418" y="520506"/>
            <a:ext cx="11435137"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marR="0" lvl="1" indent="0" algn="l"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a:ln>
                  <a:noFill/>
                </a:ln>
                <a:solidFill>
                  <a:sysClr val="windowText" lastClr="000000"/>
                </a:solidFill>
                <a:effectLst/>
                <a:uLnTx/>
                <a:uFillTx/>
                <a:latin typeface="+mn-lt"/>
                <a:ea typeface="+mn-ea"/>
                <a:cs typeface="+mn-cs"/>
              </a:rPr>
              <a:t>Once logged in, you can schedule your trip(s) by choosing the appropriate pick-up and destination addresses.</a:t>
            </a:r>
          </a:p>
        </p:txBody>
      </p:sp>
      <p:pic>
        <p:nvPicPr>
          <p:cNvPr id="5" name="Picture 4" descr="Menu, dropdown list for pickup address, dropdown list for destination, button says &quot;next&quot;">
            <a:extLst>
              <a:ext uri="{FF2B5EF4-FFF2-40B4-BE49-F238E27FC236}">
                <a16:creationId xmlns:a16="http://schemas.microsoft.com/office/drawing/2014/main" id="{97B08D55-8C37-4839-AEF8-F4E88BDF5ED2}"/>
              </a:ext>
            </a:extLst>
          </p:cNvPr>
          <p:cNvPicPr>
            <a:picLocks noChangeAspect="1"/>
          </p:cNvPicPr>
          <p:nvPr/>
        </p:nvPicPr>
        <p:blipFill>
          <a:blip r:embed="rId2"/>
          <a:stretch>
            <a:fillRect/>
          </a:stretch>
        </p:blipFill>
        <p:spPr>
          <a:xfrm>
            <a:off x="1258370" y="1774031"/>
            <a:ext cx="6344529" cy="4874454"/>
          </a:xfrm>
          <a:prstGeom prst="rect">
            <a:avLst/>
          </a:prstGeom>
        </p:spPr>
      </p:pic>
      <p:pic>
        <p:nvPicPr>
          <p:cNvPr id="4" name="Picture 2" descr="GATRA logo">
            <a:extLst>
              <a:ext uri="{FF2B5EF4-FFF2-40B4-BE49-F238E27FC236}">
                <a16:creationId xmlns:a16="http://schemas.microsoft.com/office/drawing/2014/main" id="{57896E1D-B6F0-4ED4-B011-AE23E70C16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0449" y="5838092"/>
            <a:ext cx="2813538" cy="604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31993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57416-8B49-4902-8F6F-171FA996A182}"/>
              </a:ext>
            </a:extLst>
          </p:cNvPr>
          <p:cNvSpPr>
            <a:spLocks noGrp="1"/>
          </p:cNvSpPr>
          <p:nvPr>
            <p:ph type="title"/>
          </p:nvPr>
        </p:nvSpPr>
        <p:spPr>
          <a:xfrm>
            <a:off x="838200" y="365126"/>
            <a:ext cx="10515600" cy="604910"/>
          </a:xfrm>
        </p:spPr>
        <p:txBody>
          <a:bodyPr>
            <a:noAutofit/>
          </a:bodyPr>
          <a:lstStyle/>
          <a:p>
            <a:pPr algn="ctr"/>
            <a:r>
              <a:rPr lang="en-US" sz="3200" dirty="0">
                <a:latin typeface="+mn-lt"/>
              </a:rPr>
              <a:t>Next, choose the date of the trip you’re scheduling by choosing from the interactive calendar.</a:t>
            </a:r>
          </a:p>
        </p:txBody>
      </p:sp>
      <p:pic>
        <p:nvPicPr>
          <p:cNvPr id="5" name="Picture 4" descr="Calendar icon, April 27 selected">
            <a:extLst>
              <a:ext uri="{FF2B5EF4-FFF2-40B4-BE49-F238E27FC236}">
                <a16:creationId xmlns:a16="http://schemas.microsoft.com/office/drawing/2014/main" id="{96FC5523-6F38-4EBE-B1F1-5DF797A2AB89}"/>
              </a:ext>
            </a:extLst>
          </p:cNvPr>
          <p:cNvPicPr>
            <a:picLocks noChangeAspect="1"/>
          </p:cNvPicPr>
          <p:nvPr/>
        </p:nvPicPr>
        <p:blipFill>
          <a:blip r:embed="rId2"/>
          <a:stretch>
            <a:fillRect/>
          </a:stretch>
        </p:blipFill>
        <p:spPr>
          <a:xfrm>
            <a:off x="3934266" y="1822400"/>
            <a:ext cx="3108960" cy="4670474"/>
          </a:xfrm>
          <a:prstGeom prst="rect">
            <a:avLst/>
          </a:prstGeom>
        </p:spPr>
      </p:pic>
      <p:pic>
        <p:nvPicPr>
          <p:cNvPr id="3" name="Picture 2" descr="GATRA logo">
            <a:extLst>
              <a:ext uri="{FF2B5EF4-FFF2-40B4-BE49-F238E27FC236}">
                <a16:creationId xmlns:a16="http://schemas.microsoft.com/office/drawing/2014/main" id="{BAD38F2C-7008-4555-A8B8-1FA0323107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7735" y="5838092"/>
            <a:ext cx="2771336" cy="604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03025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56ED6-0291-4486-A4E8-BF0072C85220}"/>
              </a:ext>
            </a:extLst>
          </p:cNvPr>
          <p:cNvSpPr>
            <a:spLocks noGrp="1"/>
          </p:cNvSpPr>
          <p:nvPr>
            <p:ph type="title"/>
          </p:nvPr>
        </p:nvSpPr>
        <p:spPr/>
        <p:txBody>
          <a:bodyPr>
            <a:normAutofit/>
          </a:bodyPr>
          <a:lstStyle/>
          <a:p>
            <a:pPr algn="ctr"/>
            <a:r>
              <a:rPr lang="en-US" sz="3200" dirty="0">
                <a:latin typeface="+mn-lt"/>
              </a:rPr>
              <a:t>Then choose the time you need to arrive to your appointment, using the interactive clock.</a:t>
            </a:r>
          </a:p>
        </p:txBody>
      </p:sp>
      <p:pic>
        <p:nvPicPr>
          <p:cNvPr id="4" name="Picture 3" descr="Analog clock icon, 9:45am selected">
            <a:extLst>
              <a:ext uri="{FF2B5EF4-FFF2-40B4-BE49-F238E27FC236}">
                <a16:creationId xmlns:a16="http://schemas.microsoft.com/office/drawing/2014/main" id="{26AFD8E5-1407-4533-887D-912318AE970D}"/>
              </a:ext>
            </a:extLst>
          </p:cNvPr>
          <p:cNvPicPr>
            <a:picLocks noChangeAspect="1"/>
          </p:cNvPicPr>
          <p:nvPr/>
        </p:nvPicPr>
        <p:blipFill>
          <a:blip r:embed="rId2"/>
          <a:stretch>
            <a:fillRect/>
          </a:stretch>
        </p:blipFill>
        <p:spPr>
          <a:xfrm>
            <a:off x="4083425" y="2271785"/>
            <a:ext cx="3359614" cy="4171217"/>
          </a:xfrm>
          <a:prstGeom prst="rect">
            <a:avLst/>
          </a:prstGeom>
        </p:spPr>
      </p:pic>
      <p:pic>
        <p:nvPicPr>
          <p:cNvPr id="3" name="Picture 2" descr="GATRA logo">
            <a:extLst>
              <a:ext uri="{FF2B5EF4-FFF2-40B4-BE49-F238E27FC236}">
                <a16:creationId xmlns:a16="http://schemas.microsoft.com/office/drawing/2014/main" id="{57D1DA1C-3B17-46DF-A271-8AD8C5246B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0277" y="5838092"/>
            <a:ext cx="2841674" cy="604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08870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E2869-1B5B-4669-BBFE-26F1A96DA162}"/>
              </a:ext>
            </a:extLst>
          </p:cNvPr>
          <p:cNvSpPr>
            <a:spLocks noGrp="1"/>
          </p:cNvSpPr>
          <p:nvPr>
            <p:ph type="title"/>
          </p:nvPr>
        </p:nvSpPr>
        <p:spPr/>
        <p:txBody>
          <a:bodyPr>
            <a:normAutofit/>
          </a:bodyPr>
          <a:lstStyle/>
          <a:p>
            <a:pPr algn="ctr"/>
            <a:r>
              <a:rPr lang="en-US" sz="3200" dirty="0">
                <a:latin typeface="+mn-lt"/>
              </a:rPr>
              <a:t>Once all the information for the trip has been entered, tap the “Book Trip” button at the bottom of the screen</a:t>
            </a:r>
          </a:p>
        </p:txBody>
      </p:sp>
      <p:pic>
        <p:nvPicPr>
          <p:cNvPr id="4" name="Picture 3" descr="Confirmation screen with date, time, pickup location, destination location, big blue BOOK TRIP button at the bottom">
            <a:extLst>
              <a:ext uri="{FF2B5EF4-FFF2-40B4-BE49-F238E27FC236}">
                <a16:creationId xmlns:a16="http://schemas.microsoft.com/office/drawing/2014/main" id="{32E1A32C-62DF-416F-ADC2-897F7549D651}"/>
              </a:ext>
            </a:extLst>
          </p:cNvPr>
          <p:cNvPicPr>
            <a:picLocks noChangeAspect="1"/>
          </p:cNvPicPr>
          <p:nvPr/>
        </p:nvPicPr>
        <p:blipFill>
          <a:blip r:embed="rId2"/>
          <a:stretch>
            <a:fillRect/>
          </a:stretch>
        </p:blipFill>
        <p:spPr>
          <a:xfrm>
            <a:off x="2689301" y="2023402"/>
            <a:ext cx="5638800" cy="4419600"/>
          </a:xfrm>
          <a:prstGeom prst="rect">
            <a:avLst/>
          </a:prstGeom>
        </p:spPr>
      </p:pic>
      <p:pic>
        <p:nvPicPr>
          <p:cNvPr id="3" name="Picture 2" descr="GATRA logo">
            <a:extLst>
              <a:ext uri="{FF2B5EF4-FFF2-40B4-BE49-F238E27FC236}">
                <a16:creationId xmlns:a16="http://schemas.microsoft.com/office/drawing/2014/main" id="{29AEB1AB-F836-4F05-8B30-FC44C2BBB0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5360" y="5838092"/>
            <a:ext cx="2758439" cy="604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87864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68A28-5E8B-4815-BE26-2FD0D52A6996}"/>
              </a:ext>
            </a:extLst>
          </p:cNvPr>
          <p:cNvSpPr>
            <a:spLocks noGrp="1"/>
          </p:cNvSpPr>
          <p:nvPr>
            <p:ph type="title"/>
          </p:nvPr>
        </p:nvSpPr>
        <p:spPr/>
        <p:txBody>
          <a:bodyPr>
            <a:normAutofit/>
          </a:bodyPr>
          <a:lstStyle/>
          <a:p>
            <a:pPr algn="ctr"/>
            <a:r>
              <a:rPr lang="en-US" sz="3200" dirty="0">
                <a:latin typeface="+mn-lt"/>
              </a:rPr>
              <a:t>You will then be asked whether or not you need a return trip back.  If this is a round trip, click “Book Return Leg”</a:t>
            </a:r>
          </a:p>
        </p:txBody>
      </p:sp>
      <p:pic>
        <p:nvPicPr>
          <p:cNvPr id="4" name="Picture 3" descr="Screen says - would you like to book your return leg? Options are &quot;No, all set&quot; or &quot;Book return leg&quot; and &quot;Book return leg&quot; is circled">
            <a:extLst>
              <a:ext uri="{FF2B5EF4-FFF2-40B4-BE49-F238E27FC236}">
                <a16:creationId xmlns:a16="http://schemas.microsoft.com/office/drawing/2014/main" id="{7FA25882-8E8A-4E98-9DA8-4F8DCDCA930B}"/>
              </a:ext>
            </a:extLst>
          </p:cNvPr>
          <p:cNvPicPr>
            <a:picLocks noChangeAspect="1"/>
          </p:cNvPicPr>
          <p:nvPr/>
        </p:nvPicPr>
        <p:blipFill>
          <a:blip r:embed="rId2"/>
          <a:stretch>
            <a:fillRect/>
          </a:stretch>
        </p:blipFill>
        <p:spPr>
          <a:xfrm>
            <a:off x="2076645" y="2123342"/>
            <a:ext cx="6000750" cy="3714750"/>
          </a:xfrm>
          <a:prstGeom prst="rect">
            <a:avLst/>
          </a:prstGeom>
        </p:spPr>
      </p:pic>
      <p:pic>
        <p:nvPicPr>
          <p:cNvPr id="3" name="Picture 2" descr="GATRA logo">
            <a:extLst>
              <a:ext uri="{FF2B5EF4-FFF2-40B4-BE49-F238E27FC236}">
                <a16:creationId xmlns:a16="http://schemas.microsoft.com/office/drawing/2014/main" id="{622E68AA-131A-4AB7-8E0E-2CCD6F547B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6036" y="5838092"/>
            <a:ext cx="2785403" cy="604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12972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97FE6-0ECC-477F-9DB8-4704E2902B61}"/>
              </a:ext>
            </a:extLst>
          </p:cNvPr>
          <p:cNvSpPr>
            <a:spLocks noGrp="1"/>
          </p:cNvSpPr>
          <p:nvPr>
            <p:ph type="title"/>
          </p:nvPr>
        </p:nvSpPr>
        <p:spPr/>
        <p:txBody>
          <a:bodyPr>
            <a:normAutofit/>
          </a:bodyPr>
          <a:lstStyle/>
          <a:p>
            <a:pPr algn="ctr"/>
            <a:r>
              <a:rPr lang="en-US" sz="3200" dirty="0">
                <a:latin typeface="+mn-lt"/>
              </a:rPr>
              <a:t>Choose the time you need to be returned home from your appointment, using the interactive clock.</a:t>
            </a:r>
          </a:p>
        </p:txBody>
      </p:sp>
      <p:pic>
        <p:nvPicPr>
          <p:cNvPr id="4" name="Picture 3" descr="Analog clock icon shows 10:45am">
            <a:extLst>
              <a:ext uri="{FF2B5EF4-FFF2-40B4-BE49-F238E27FC236}">
                <a16:creationId xmlns:a16="http://schemas.microsoft.com/office/drawing/2014/main" id="{A82C896B-021D-4445-86E7-2860794467FE}"/>
              </a:ext>
            </a:extLst>
          </p:cNvPr>
          <p:cNvPicPr>
            <a:picLocks noChangeAspect="1"/>
          </p:cNvPicPr>
          <p:nvPr/>
        </p:nvPicPr>
        <p:blipFill>
          <a:blip r:embed="rId2"/>
          <a:stretch>
            <a:fillRect/>
          </a:stretch>
        </p:blipFill>
        <p:spPr>
          <a:xfrm>
            <a:off x="2757268" y="2234521"/>
            <a:ext cx="5458263" cy="3520587"/>
          </a:xfrm>
          <a:prstGeom prst="rect">
            <a:avLst/>
          </a:prstGeom>
        </p:spPr>
      </p:pic>
      <p:pic>
        <p:nvPicPr>
          <p:cNvPr id="3" name="Picture 2" descr="GATRA logo">
            <a:extLst>
              <a:ext uri="{FF2B5EF4-FFF2-40B4-BE49-F238E27FC236}">
                <a16:creationId xmlns:a16="http://schemas.microsoft.com/office/drawing/2014/main" id="{476259AD-F625-40D4-BED1-4C321ABEE0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6036" y="5838092"/>
            <a:ext cx="2785403" cy="604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16971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FBFF7-31B4-47AF-B4BE-F45F8F82DE2D}"/>
              </a:ext>
            </a:extLst>
          </p:cNvPr>
          <p:cNvSpPr>
            <a:spLocks noGrp="1"/>
          </p:cNvSpPr>
          <p:nvPr>
            <p:ph type="title"/>
          </p:nvPr>
        </p:nvSpPr>
        <p:spPr>
          <a:xfrm>
            <a:off x="838199" y="365125"/>
            <a:ext cx="10956533" cy="1325563"/>
          </a:xfrm>
        </p:spPr>
        <p:txBody>
          <a:bodyPr>
            <a:noAutofit/>
          </a:bodyPr>
          <a:lstStyle/>
          <a:p>
            <a:pPr algn="ctr"/>
            <a:r>
              <a:rPr lang="en-US" sz="3200" dirty="0">
                <a:latin typeface="+mn-lt"/>
              </a:rPr>
              <a:t>A summary of the trip information you booked will be displayed.  Once you confirm accuracy, tap the “Book Trip” button.</a:t>
            </a:r>
          </a:p>
        </p:txBody>
      </p:sp>
      <p:pic>
        <p:nvPicPr>
          <p:cNvPr id="4" name="Picture 3" descr="Confirmation screen with date, time and pickup location, time and dropoff location, return leg information, and big blue BOOK TRIP button at the bottom">
            <a:extLst>
              <a:ext uri="{FF2B5EF4-FFF2-40B4-BE49-F238E27FC236}">
                <a16:creationId xmlns:a16="http://schemas.microsoft.com/office/drawing/2014/main" id="{4FFDDCF7-060A-4EE1-BDB1-EF465E7E8128}"/>
              </a:ext>
            </a:extLst>
          </p:cNvPr>
          <p:cNvPicPr>
            <a:picLocks noChangeAspect="1"/>
          </p:cNvPicPr>
          <p:nvPr/>
        </p:nvPicPr>
        <p:blipFill>
          <a:blip r:embed="rId2"/>
          <a:stretch>
            <a:fillRect/>
          </a:stretch>
        </p:blipFill>
        <p:spPr>
          <a:xfrm>
            <a:off x="2841674" y="1987085"/>
            <a:ext cx="4873576" cy="4323617"/>
          </a:xfrm>
          <a:prstGeom prst="rect">
            <a:avLst/>
          </a:prstGeom>
        </p:spPr>
      </p:pic>
      <p:pic>
        <p:nvPicPr>
          <p:cNvPr id="3" name="Picture 2" descr="GATRA logo">
            <a:extLst>
              <a:ext uri="{FF2B5EF4-FFF2-40B4-BE49-F238E27FC236}">
                <a16:creationId xmlns:a16="http://schemas.microsoft.com/office/drawing/2014/main" id="{2BABED81-2214-436B-BCDE-255A0E559A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6036" y="5838092"/>
            <a:ext cx="2785403" cy="604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35152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F6663-1BE6-4640-BB0D-74AC753271AD}"/>
              </a:ext>
            </a:extLst>
          </p:cNvPr>
          <p:cNvSpPr>
            <a:spLocks noGrp="1"/>
          </p:cNvSpPr>
          <p:nvPr>
            <p:ph type="title"/>
          </p:nvPr>
        </p:nvSpPr>
        <p:spPr/>
        <p:txBody>
          <a:bodyPr>
            <a:normAutofit/>
          </a:bodyPr>
          <a:lstStyle/>
          <a:p>
            <a:pPr algn="ctr"/>
            <a:r>
              <a:rPr lang="en-US" sz="3200" dirty="0">
                <a:latin typeface="+mn-lt"/>
              </a:rPr>
              <a:t>A confirmation of the trip(s) being successfully scheduled will then be displayed.  Tap “OK” to move forward.</a:t>
            </a:r>
          </a:p>
        </p:txBody>
      </p:sp>
      <p:pic>
        <p:nvPicPr>
          <p:cNvPr id="4" name="Picture 3" descr="Popup says &quot;the trip has been booked successfully&quot; - OK button at bottom">
            <a:extLst>
              <a:ext uri="{FF2B5EF4-FFF2-40B4-BE49-F238E27FC236}">
                <a16:creationId xmlns:a16="http://schemas.microsoft.com/office/drawing/2014/main" id="{0D248916-2DC2-43D6-B897-C97C2B81259A}"/>
              </a:ext>
            </a:extLst>
          </p:cNvPr>
          <p:cNvPicPr>
            <a:picLocks noChangeAspect="1"/>
          </p:cNvPicPr>
          <p:nvPr/>
        </p:nvPicPr>
        <p:blipFill>
          <a:blip r:embed="rId2"/>
          <a:stretch>
            <a:fillRect/>
          </a:stretch>
        </p:blipFill>
        <p:spPr>
          <a:xfrm>
            <a:off x="2927503" y="2095083"/>
            <a:ext cx="5083969" cy="4150519"/>
          </a:xfrm>
          <a:prstGeom prst="rect">
            <a:avLst/>
          </a:prstGeom>
        </p:spPr>
      </p:pic>
      <p:pic>
        <p:nvPicPr>
          <p:cNvPr id="3" name="Picture 2" descr="GATRA logo">
            <a:extLst>
              <a:ext uri="{FF2B5EF4-FFF2-40B4-BE49-F238E27FC236}">
                <a16:creationId xmlns:a16="http://schemas.microsoft.com/office/drawing/2014/main" id="{8CD5778D-6B01-4B2E-8563-F9C4079908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6036" y="5838092"/>
            <a:ext cx="2785403" cy="604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73762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03182-BA6D-4FA9-B81F-72E8A956E7BA}"/>
              </a:ext>
            </a:extLst>
          </p:cNvPr>
          <p:cNvSpPr>
            <a:spLocks noGrp="1"/>
          </p:cNvSpPr>
          <p:nvPr>
            <p:ph type="title"/>
          </p:nvPr>
        </p:nvSpPr>
        <p:spPr>
          <a:xfrm>
            <a:off x="462337" y="365125"/>
            <a:ext cx="11059102" cy="1325563"/>
          </a:xfrm>
        </p:spPr>
        <p:txBody>
          <a:bodyPr>
            <a:noAutofit/>
          </a:bodyPr>
          <a:lstStyle/>
          <a:p>
            <a:pPr algn="ctr"/>
            <a:r>
              <a:rPr lang="en-US" sz="3200" dirty="0">
                <a:latin typeface="+mn-lt"/>
              </a:rPr>
              <a:t>If you would like to view currently scheduled trips, tap the “Menu” option, located in the upper left corner of the screen and choose “future trips”</a:t>
            </a:r>
          </a:p>
        </p:txBody>
      </p:sp>
      <p:pic>
        <p:nvPicPr>
          <p:cNvPr id="4" name="Picture 3" descr="Menu button">
            <a:extLst>
              <a:ext uri="{FF2B5EF4-FFF2-40B4-BE49-F238E27FC236}">
                <a16:creationId xmlns:a16="http://schemas.microsoft.com/office/drawing/2014/main" id="{295D42DD-9826-4AC1-977A-1BFCD0B184BE}"/>
              </a:ext>
            </a:extLst>
          </p:cNvPr>
          <p:cNvPicPr>
            <a:picLocks noChangeAspect="1"/>
          </p:cNvPicPr>
          <p:nvPr/>
        </p:nvPicPr>
        <p:blipFill>
          <a:blip r:embed="rId2"/>
          <a:stretch>
            <a:fillRect/>
          </a:stretch>
        </p:blipFill>
        <p:spPr>
          <a:xfrm>
            <a:off x="3752271" y="2280723"/>
            <a:ext cx="3709621" cy="1738312"/>
          </a:xfrm>
          <a:prstGeom prst="rect">
            <a:avLst/>
          </a:prstGeom>
        </p:spPr>
      </p:pic>
      <p:pic>
        <p:nvPicPr>
          <p:cNvPr id="5" name="Picture 4" descr="Screen shows options for Home, Future Trips - Future Trips is selected">
            <a:extLst>
              <a:ext uri="{FF2B5EF4-FFF2-40B4-BE49-F238E27FC236}">
                <a16:creationId xmlns:a16="http://schemas.microsoft.com/office/drawing/2014/main" id="{0595A58D-AEA5-40FC-8756-222EFA05B663}"/>
              </a:ext>
            </a:extLst>
          </p:cNvPr>
          <p:cNvPicPr>
            <a:picLocks noChangeAspect="1"/>
          </p:cNvPicPr>
          <p:nvPr/>
        </p:nvPicPr>
        <p:blipFill>
          <a:blip r:embed="rId3"/>
          <a:stretch>
            <a:fillRect/>
          </a:stretch>
        </p:blipFill>
        <p:spPr>
          <a:xfrm>
            <a:off x="2913119" y="4019035"/>
            <a:ext cx="5387926" cy="2296551"/>
          </a:xfrm>
          <a:prstGeom prst="rect">
            <a:avLst/>
          </a:prstGeom>
        </p:spPr>
      </p:pic>
      <p:pic>
        <p:nvPicPr>
          <p:cNvPr id="3" name="Picture 2" descr="GATRA logo">
            <a:extLst>
              <a:ext uri="{FF2B5EF4-FFF2-40B4-BE49-F238E27FC236}">
                <a16:creationId xmlns:a16="http://schemas.microsoft.com/office/drawing/2014/main" id="{7D5F37A3-8051-4239-A4A0-A5AF58D287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6036" y="5838092"/>
            <a:ext cx="2785403" cy="604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34519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14D12-AED6-42C0-840D-9CF07FC93774}"/>
              </a:ext>
            </a:extLst>
          </p:cNvPr>
          <p:cNvSpPr>
            <a:spLocks noGrp="1"/>
          </p:cNvSpPr>
          <p:nvPr>
            <p:ph type="title"/>
          </p:nvPr>
        </p:nvSpPr>
        <p:spPr/>
        <p:txBody>
          <a:bodyPr>
            <a:normAutofit/>
          </a:bodyPr>
          <a:lstStyle/>
          <a:p>
            <a:pPr algn="ctr"/>
            <a:r>
              <a:rPr lang="en-US" sz="3200" dirty="0">
                <a:latin typeface="+mn-lt"/>
              </a:rPr>
              <a:t>To view a list of trips previously taken, choose “Past Trips” from the list</a:t>
            </a:r>
          </a:p>
        </p:txBody>
      </p:sp>
      <p:pic>
        <p:nvPicPr>
          <p:cNvPr id="4" name="Picture 3" descr="Screen shows Home, Future Trips, PT1s, Past Trips, Leave - Past Trips is selected">
            <a:extLst>
              <a:ext uri="{FF2B5EF4-FFF2-40B4-BE49-F238E27FC236}">
                <a16:creationId xmlns:a16="http://schemas.microsoft.com/office/drawing/2014/main" id="{0F0E7141-F97F-459D-87CE-DAA6E103C083}"/>
              </a:ext>
            </a:extLst>
          </p:cNvPr>
          <p:cNvPicPr>
            <a:picLocks noChangeAspect="1"/>
          </p:cNvPicPr>
          <p:nvPr/>
        </p:nvPicPr>
        <p:blipFill>
          <a:blip r:embed="rId2"/>
          <a:stretch>
            <a:fillRect/>
          </a:stretch>
        </p:blipFill>
        <p:spPr>
          <a:xfrm>
            <a:off x="2964961" y="2190857"/>
            <a:ext cx="5867400" cy="3390900"/>
          </a:xfrm>
          <a:prstGeom prst="rect">
            <a:avLst/>
          </a:prstGeom>
        </p:spPr>
      </p:pic>
      <p:pic>
        <p:nvPicPr>
          <p:cNvPr id="3" name="Picture 2" descr="GATRA logo">
            <a:extLst>
              <a:ext uri="{FF2B5EF4-FFF2-40B4-BE49-F238E27FC236}">
                <a16:creationId xmlns:a16="http://schemas.microsoft.com/office/drawing/2014/main" id="{1CB80F5C-8CEC-4F98-9FA2-313F185135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6036" y="5838092"/>
            <a:ext cx="2785403" cy="604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9878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0D4F6A-529D-4754-A3CD-FB98BC293EB3}"/>
              </a:ext>
            </a:extLst>
          </p:cNvPr>
          <p:cNvSpPr>
            <a:spLocks noGrp="1"/>
          </p:cNvSpPr>
          <p:nvPr>
            <p:ph type="title"/>
          </p:nvPr>
        </p:nvSpPr>
        <p:spPr/>
        <p:txBody>
          <a:bodyPr/>
          <a:lstStyle/>
          <a:p>
            <a:r>
              <a:rPr lang="en-US" dirty="0"/>
              <a:t>What stays the same</a:t>
            </a:r>
          </a:p>
        </p:txBody>
      </p:sp>
      <p:sp>
        <p:nvSpPr>
          <p:cNvPr id="4" name="Content Placeholder 3">
            <a:extLst>
              <a:ext uri="{FF2B5EF4-FFF2-40B4-BE49-F238E27FC236}">
                <a16:creationId xmlns:a16="http://schemas.microsoft.com/office/drawing/2014/main" id="{EF6C88DE-49A2-45A8-AD70-CE22A7547432}"/>
              </a:ext>
            </a:extLst>
          </p:cNvPr>
          <p:cNvSpPr>
            <a:spLocks noGrp="1"/>
          </p:cNvSpPr>
          <p:nvPr>
            <p:ph idx="1"/>
          </p:nvPr>
        </p:nvSpPr>
        <p:spPr/>
        <p:txBody>
          <a:bodyPr/>
          <a:lstStyle/>
          <a:p>
            <a:r>
              <a:rPr lang="en-US" dirty="0"/>
              <a:t>If you receive HST transportation now, you will continue to receive these rides:</a:t>
            </a:r>
          </a:p>
          <a:p>
            <a:pPr lvl="1">
              <a:buFont typeface="Courier New" panose="02070309020205020404" pitchFamily="49" charset="0"/>
              <a:buChar char="o"/>
            </a:pPr>
            <a:r>
              <a:rPr lang="en-US" dirty="0"/>
              <a:t>MassHealth through PT-1</a:t>
            </a:r>
          </a:p>
          <a:p>
            <a:pPr lvl="1">
              <a:buFont typeface="Courier New" panose="02070309020205020404" pitchFamily="49" charset="0"/>
              <a:buChar char="o"/>
            </a:pPr>
            <a:r>
              <a:rPr lang="en-US" dirty="0"/>
              <a:t>Agency-funded trips to a program</a:t>
            </a:r>
          </a:p>
          <a:p>
            <a:endParaRPr lang="en-US" dirty="0"/>
          </a:p>
          <a:p>
            <a:r>
              <a:rPr lang="en-US" dirty="0"/>
              <a:t>Trips arranged through a broker</a:t>
            </a:r>
          </a:p>
          <a:p>
            <a:endParaRPr lang="en-US" dirty="0"/>
          </a:p>
          <a:p>
            <a:r>
              <a:rPr lang="en-US" dirty="0"/>
              <a:t>Working with the same transportation companies</a:t>
            </a:r>
          </a:p>
          <a:p>
            <a:pPr lvl="1"/>
            <a:endParaRPr lang="en-US" dirty="0"/>
          </a:p>
        </p:txBody>
      </p:sp>
    </p:spTree>
    <p:extLst>
      <p:ext uri="{BB962C8B-B14F-4D97-AF65-F5344CB8AC3E}">
        <p14:creationId xmlns:p14="http://schemas.microsoft.com/office/powerpoint/2010/main" val="488505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9DBFD-1385-4083-A3B4-28AD0FCEE318}"/>
              </a:ext>
            </a:extLst>
          </p:cNvPr>
          <p:cNvSpPr>
            <a:spLocks noGrp="1"/>
          </p:cNvSpPr>
          <p:nvPr>
            <p:ph type="title"/>
          </p:nvPr>
        </p:nvSpPr>
        <p:spPr>
          <a:xfrm>
            <a:off x="221673" y="365125"/>
            <a:ext cx="11831782" cy="1325563"/>
          </a:xfrm>
        </p:spPr>
        <p:txBody>
          <a:bodyPr>
            <a:normAutofit/>
          </a:bodyPr>
          <a:lstStyle/>
          <a:p>
            <a:pPr algn="ctr"/>
            <a:r>
              <a:rPr lang="en-US" sz="3200" dirty="0">
                <a:latin typeface="+mn-lt"/>
              </a:rPr>
              <a:t>To get more information about a past trip, tap the “Tap for Details” link.</a:t>
            </a:r>
          </a:p>
        </p:txBody>
      </p:sp>
      <p:pic>
        <p:nvPicPr>
          <p:cNvPr id="4" name="Picture 3" descr="Trip information including date, time, pickup, dropoff, blue button says &quot;tap for details&quot;">
            <a:extLst>
              <a:ext uri="{FF2B5EF4-FFF2-40B4-BE49-F238E27FC236}">
                <a16:creationId xmlns:a16="http://schemas.microsoft.com/office/drawing/2014/main" id="{B01CAB19-7C15-4DC1-B242-86D8AA20A1ED}"/>
              </a:ext>
            </a:extLst>
          </p:cNvPr>
          <p:cNvPicPr>
            <a:picLocks noChangeAspect="1"/>
          </p:cNvPicPr>
          <p:nvPr/>
        </p:nvPicPr>
        <p:blipFill>
          <a:blip r:embed="rId2"/>
          <a:stretch>
            <a:fillRect/>
          </a:stretch>
        </p:blipFill>
        <p:spPr>
          <a:xfrm>
            <a:off x="2923947" y="1558069"/>
            <a:ext cx="5302568" cy="5121593"/>
          </a:xfrm>
          <a:prstGeom prst="rect">
            <a:avLst/>
          </a:prstGeom>
        </p:spPr>
      </p:pic>
      <p:pic>
        <p:nvPicPr>
          <p:cNvPr id="3" name="Picture 2" descr="GATRA logo">
            <a:extLst>
              <a:ext uri="{FF2B5EF4-FFF2-40B4-BE49-F238E27FC236}">
                <a16:creationId xmlns:a16="http://schemas.microsoft.com/office/drawing/2014/main" id="{85920B76-27AE-43D7-B1A0-1FBC019F4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6036" y="5838092"/>
            <a:ext cx="2785403" cy="604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69262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00FAA-485E-4D6A-A1B4-91E53BB70CDD}"/>
              </a:ext>
            </a:extLst>
          </p:cNvPr>
          <p:cNvSpPr>
            <a:spLocks noGrp="1"/>
          </p:cNvSpPr>
          <p:nvPr>
            <p:ph type="title"/>
          </p:nvPr>
        </p:nvSpPr>
        <p:spPr>
          <a:xfrm>
            <a:off x="838200" y="365125"/>
            <a:ext cx="10515600" cy="1562149"/>
          </a:xfrm>
        </p:spPr>
        <p:txBody>
          <a:bodyPr>
            <a:noAutofit/>
          </a:bodyPr>
          <a:lstStyle/>
          <a:p>
            <a:pPr algn="ctr"/>
            <a:r>
              <a:rPr lang="en-US" sz="3200" dirty="0">
                <a:latin typeface="+mn-lt"/>
              </a:rPr>
              <a:t>This screen will display an overview of the trip you selected.  If you experienced an issue with a particular trip, you can submit a complaint right from the app, without having to call us, simply by tapping the “Complaint” option at the bottom.</a:t>
            </a:r>
          </a:p>
        </p:txBody>
      </p:sp>
      <p:pic>
        <p:nvPicPr>
          <p:cNvPr id="4" name="Picture 3" descr="Trip overview, pickup time &amp; location, dropoff time &amp; location, escort &amp; wheelchair, button at bottom says &quot;Complaint?&quot;">
            <a:extLst>
              <a:ext uri="{FF2B5EF4-FFF2-40B4-BE49-F238E27FC236}">
                <a16:creationId xmlns:a16="http://schemas.microsoft.com/office/drawing/2014/main" id="{151191AC-B71F-4377-80CC-A9D5EA4F8EBF}"/>
              </a:ext>
            </a:extLst>
          </p:cNvPr>
          <p:cNvPicPr>
            <a:picLocks noChangeAspect="1"/>
          </p:cNvPicPr>
          <p:nvPr/>
        </p:nvPicPr>
        <p:blipFill>
          <a:blip r:embed="rId2"/>
          <a:stretch>
            <a:fillRect/>
          </a:stretch>
        </p:blipFill>
        <p:spPr>
          <a:xfrm>
            <a:off x="2789197" y="2720408"/>
            <a:ext cx="4906254" cy="3537659"/>
          </a:xfrm>
          <a:prstGeom prst="rect">
            <a:avLst/>
          </a:prstGeom>
        </p:spPr>
      </p:pic>
      <p:pic>
        <p:nvPicPr>
          <p:cNvPr id="3" name="Picture 2" descr="GATRA logo">
            <a:extLst>
              <a:ext uri="{FF2B5EF4-FFF2-40B4-BE49-F238E27FC236}">
                <a16:creationId xmlns:a16="http://schemas.microsoft.com/office/drawing/2014/main" id="{DB857F16-1257-4780-92AA-155A46B230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6036" y="5838092"/>
            <a:ext cx="2785403" cy="604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88366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646B7-B1E3-4FF9-838E-8290268FC8DB}"/>
              </a:ext>
            </a:extLst>
          </p:cNvPr>
          <p:cNvSpPr>
            <a:spLocks noGrp="1"/>
          </p:cNvSpPr>
          <p:nvPr>
            <p:ph type="title"/>
          </p:nvPr>
        </p:nvSpPr>
        <p:spPr>
          <a:xfrm>
            <a:off x="154112" y="365125"/>
            <a:ext cx="11620072" cy="1325563"/>
          </a:xfrm>
        </p:spPr>
        <p:txBody>
          <a:bodyPr>
            <a:normAutofit/>
          </a:bodyPr>
          <a:lstStyle/>
          <a:p>
            <a:pPr algn="ctr"/>
            <a:r>
              <a:rPr lang="en-US" sz="3200" dirty="0">
                <a:latin typeface="+mn-lt"/>
              </a:rPr>
              <a:t>Enter the details of the complaint and then tap the “Submit” option.</a:t>
            </a:r>
          </a:p>
        </p:txBody>
      </p:sp>
      <p:pic>
        <p:nvPicPr>
          <p:cNvPr id="4" name="Picture 3" descr="Complaint box popup with keyboard, sample says &quot;The driver was late for his pickup&quot; - submit button at bottom">
            <a:extLst>
              <a:ext uri="{FF2B5EF4-FFF2-40B4-BE49-F238E27FC236}">
                <a16:creationId xmlns:a16="http://schemas.microsoft.com/office/drawing/2014/main" id="{7F7038C4-C562-4E1E-8281-17E7513440F7}"/>
              </a:ext>
            </a:extLst>
          </p:cNvPr>
          <p:cNvPicPr>
            <a:picLocks noChangeAspect="1"/>
          </p:cNvPicPr>
          <p:nvPr/>
        </p:nvPicPr>
        <p:blipFill>
          <a:blip r:embed="rId2"/>
          <a:stretch>
            <a:fillRect/>
          </a:stretch>
        </p:blipFill>
        <p:spPr>
          <a:xfrm>
            <a:off x="2122642" y="1323274"/>
            <a:ext cx="4343400" cy="5329238"/>
          </a:xfrm>
          <a:prstGeom prst="rect">
            <a:avLst/>
          </a:prstGeom>
        </p:spPr>
      </p:pic>
      <p:pic>
        <p:nvPicPr>
          <p:cNvPr id="3" name="Picture 2" descr="GATRA logo">
            <a:extLst>
              <a:ext uri="{FF2B5EF4-FFF2-40B4-BE49-F238E27FC236}">
                <a16:creationId xmlns:a16="http://schemas.microsoft.com/office/drawing/2014/main" id="{84964413-4428-470C-80D1-3E2235C774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6036" y="5838092"/>
            <a:ext cx="2785403" cy="604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96042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66E89B0-5BC0-4BDA-9F17-D81845885118}"/>
              </a:ext>
            </a:extLst>
          </p:cNvPr>
          <p:cNvSpPr txBox="1">
            <a:spLocks noGrp="1"/>
          </p:cNvSpPr>
          <p:nvPr>
            <p:ph type="title" idx="4294967295"/>
          </p:nvPr>
        </p:nvSpPr>
        <p:spPr>
          <a:xfrm>
            <a:off x="513708" y="412196"/>
            <a:ext cx="11103203" cy="11321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ysClr val="windowText" lastClr="000000"/>
                </a:solidFill>
                <a:effectLst/>
                <a:uLnTx/>
                <a:uFillTx/>
                <a:latin typeface="Calibri"/>
                <a:ea typeface="+mj-ea"/>
                <a:cs typeface="+mj-cs"/>
              </a:rPr>
              <a:t>Once submitted, a confirmation will be displayed, indicating your complaint was successfully received by GATRA and we will be diligently working to resolve the issue(s) reported.</a:t>
            </a:r>
          </a:p>
        </p:txBody>
      </p:sp>
      <p:pic>
        <p:nvPicPr>
          <p:cNvPr id="6" name="Picture 5" descr="Popup box says &quot;complaint registered successfully&quot; complaint ID CMS2 - button at bottom says &quot;OK&quot;">
            <a:extLst>
              <a:ext uri="{FF2B5EF4-FFF2-40B4-BE49-F238E27FC236}">
                <a16:creationId xmlns:a16="http://schemas.microsoft.com/office/drawing/2014/main" id="{4333029A-55D9-49CA-BFBB-EFC5B1BD015D}"/>
              </a:ext>
            </a:extLst>
          </p:cNvPr>
          <p:cNvPicPr>
            <a:picLocks noChangeAspect="1"/>
          </p:cNvPicPr>
          <p:nvPr/>
        </p:nvPicPr>
        <p:blipFill>
          <a:blip r:embed="rId2"/>
          <a:stretch>
            <a:fillRect/>
          </a:stretch>
        </p:blipFill>
        <p:spPr>
          <a:xfrm>
            <a:off x="1067194" y="2160069"/>
            <a:ext cx="6372665" cy="3685735"/>
          </a:xfrm>
          <a:prstGeom prst="rect">
            <a:avLst/>
          </a:prstGeom>
        </p:spPr>
      </p:pic>
      <p:pic>
        <p:nvPicPr>
          <p:cNvPr id="2" name="Picture 2" descr="GATRA logo">
            <a:extLst>
              <a:ext uri="{FF2B5EF4-FFF2-40B4-BE49-F238E27FC236}">
                <a16:creationId xmlns:a16="http://schemas.microsoft.com/office/drawing/2014/main" id="{FC9E6280-CF84-4C1A-9FEF-97E952AC5F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9643" y="5845804"/>
            <a:ext cx="2757268" cy="6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43358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1CC4E-1BF0-44C6-9290-A67F3DCD8643}"/>
              </a:ext>
            </a:extLst>
          </p:cNvPr>
          <p:cNvSpPr>
            <a:spLocks noGrp="1"/>
          </p:cNvSpPr>
          <p:nvPr>
            <p:ph type="title"/>
          </p:nvPr>
        </p:nvSpPr>
        <p:spPr/>
        <p:txBody>
          <a:bodyPr>
            <a:noAutofit/>
          </a:bodyPr>
          <a:lstStyle/>
          <a:p>
            <a:pPr algn="ctr"/>
            <a:r>
              <a:rPr lang="en-US" sz="3200" dirty="0">
                <a:latin typeface="+mn-lt"/>
              </a:rPr>
              <a:t>Once you submit your complaint, the status of the complaint will be displayed within the trip details on the consumer app, as well as the web portal.</a:t>
            </a:r>
          </a:p>
        </p:txBody>
      </p:sp>
      <p:pic>
        <p:nvPicPr>
          <p:cNvPr id="3" name="Picture 2" descr="Date, time, pickup location and dropoff, T4054682, CM44 PENDING">
            <a:extLst>
              <a:ext uri="{FF2B5EF4-FFF2-40B4-BE49-F238E27FC236}">
                <a16:creationId xmlns:a16="http://schemas.microsoft.com/office/drawing/2014/main" id="{DA8B1BDD-8082-4DFB-817E-FF583428B4D6}"/>
              </a:ext>
            </a:extLst>
          </p:cNvPr>
          <p:cNvPicPr>
            <a:picLocks noChangeAspect="1"/>
          </p:cNvPicPr>
          <p:nvPr/>
        </p:nvPicPr>
        <p:blipFill>
          <a:blip r:embed="rId2"/>
          <a:stretch>
            <a:fillRect/>
          </a:stretch>
        </p:blipFill>
        <p:spPr>
          <a:xfrm>
            <a:off x="700921" y="2562186"/>
            <a:ext cx="6724357" cy="3467760"/>
          </a:xfrm>
          <a:prstGeom prst="rect">
            <a:avLst/>
          </a:prstGeom>
        </p:spPr>
      </p:pic>
      <p:pic>
        <p:nvPicPr>
          <p:cNvPr id="4" name="Picture 2" descr="GATRA logo">
            <a:extLst>
              <a:ext uri="{FF2B5EF4-FFF2-40B4-BE49-F238E27FC236}">
                <a16:creationId xmlns:a16="http://schemas.microsoft.com/office/drawing/2014/main" id="{ED9A1299-BB56-41C5-997B-D6DEFED8EB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5729946"/>
            <a:ext cx="2743200" cy="6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39624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015FB51-C5C1-4358-845E-B1FC29DA63CD}"/>
              </a:ext>
            </a:extLst>
          </p:cNvPr>
          <p:cNvSpPr>
            <a:spLocks noGrp="1"/>
          </p:cNvSpPr>
          <p:nvPr>
            <p:ph type="title"/>
          </p:nvPr>
        </p:nvSpPr>
        <p:spPr/>
        <p:txBody>
          <a:bodyPr>
            <a:normAutofit/>
          </a:bodyPr>
          <a:lstStyle/>
          <a:p>
            <a:pPr algn="ctr"/>
            <a:r>
              <a:rPr lang="en-US" sz="3200" dirty="0">
                <a:latin typeface="+mn-lt"/>
              </a:rPr>
              <a:t>Notification of submitted complaints</a:t>
            </a:r>
          </a:p>
        </p:txBody>
      </p:sp>
      <p:sp>
        <p:nvSpPr>
          <p:cNvPr id="7" name="Content Placeholder 6">
            <a:extLst>
              <a:ext uri="{FF2B5EF4-FFF2-40B4-BE49-F238E27FC236}">
                <a16:creationId xmlns:a16="http://schemas.microsoft.com/office/drawing/2014/main" id="{904481D5-118D-4EF0-979A-414B22D02076}"/>
              </a:ext>
            </a:extLst>
          </p:cNvPr>
          <p:cNvSpPr>
            <a:spLocks noGrp="1"/>
          </p:cNvSpPr>
          <p:nvPr>
            <p:ph idx="1"/>
          </p:nvPr>
        </p:nvSpPr>
        <p:spPr/>
        <p:txBody>
          <a:bodyPr/>
          <a:lstStyle/>
          <a:p>
            <a:pPr marL="914400" lvl="1" indent="-457200">
              <a:spcBef>
                <a:spcPct val="20000"/>
              </a:spcBef>
              <a:buFont typeface="Arial" panose="020B0604020202020204" pitchFamily="34" charset="0"/>
              <a:buChar char="•"/>
              <a:defRPr/>
            </a:pPr>
            <a:r>
              <a:rPr lang="en-US" sz="2800" dirty="0">
                <a:solidFill>
                  <a:sysClr val="windowText" lastClr="000000"/>
                </a:solidFill>
              </a:rPr>
              <a:t>User will receive a text/SMS message, confirming GATRA has received the complaint and is currently investigating</a:t>
            </a:r>
          </a:p>
          <a:p>
            <a:pPr marL="914400" lvl="1" indent="-457200">
              <a:spcBef>
                <a:spcPct val="20000"/>
              </a:spcBef>
              <a:buFont typeface="Arial" panose="020B0604020202020204" pitchFamily="34" charset="0"/>
              <a:buChar char="•"/>
              <a:defRPr/>
            </a:pPr>
            <a:r>
              <a:rPr lang="en-US" sz="2800" dirty="0">
                <a:solidFill>
                  <a:sysClr val="windowText" lastClr="000000"/>
                </a:solidFill>
              </a:rPr>
              <a:t>Once the complaint has been resolved, another text/SMS message will be sent to the user, indicating their complaint has been resolved.</a:t>
            </a:r>
          </a:p>
          <a:p>
            <a:pPr marL="914400" lvl="1" indent="-457200">
              <a:spcBef>
                <a:spcPct val="20000"/>
              </a:spcBef>
              <a:defRPr/>
            </a:pPr>
            <a:r>
              <a:rPr lang="en-US" sz="2800" dirty="0"/>
              <a:t>Our Call Center remains available for you to contact us by phone.</a:t>
            </a:r>
          </a:p>
          <a:p>
            <a:pPr marL="914400" lvl="1" indent="-457200">
              <a:spcBef>
                <a:spcPct val="20000"/>
              </a:spcBef>
              <a:buFont typeface="Arial" panose="020B0604020202020204" pitchFamily="34" charset="0"/>
              <a:buChar char="•"/>
              <a:defRPr/>
            </a:pPr>
            <a:endParaRPr lang="en-US" sz="2800" dirty="0">
              <a:solidFill>
                <a:sysClr val="windowText" lastClr="000000"/>
              </a:solidFill>
            </a:endParaRPr>
          </a:p>
          <a:p>
            <a:endParaRPr lang="en-US" dirty="0"/>
          </a:p>
        </p:txBody>
      </p:sp>
      <p:pic>
        <p:nvPicPr>
          <p:cNvPr id="3" name="Picture 2" descr="GATRA logo">
            <a:extLst>
              <a:ext uri="{FF2B5EF4-FFF2-40B4-BE49-F238E27FC236}">
                <a16:creationId xmlns:a16="http://schemas.microsoft.com/office/drawing/2014/main" id="{9E1B7796-4550-44D1-B4E7-AB48FCEC6D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7397" y="5732788"/>
            <a:ext cx="2855740" cy="6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9662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8C042F7-0E11-406C-8E1E-AEBDC5E540AD}"/>
              </a:ext>
            </a:extLst>
          </p:cNvPr>
          <p:cNvSpPr>
            <a:spLocks noGrp="1"/>
          </p:cNvSpPr>
          <p:nvPr>
            <p:ph type="title"/>
          </p:nvPr>
        </p:nvSpPr>
        <p:spPr/>
        <p:txBody>
          <a:bodyPr>
            <a:normAutofit/>
          </a:bodyPr>
          <a:lstStyle/>
          <a:p>
            <a:pPr algn="ctr"/>
            <a:r>
              <a:rPr lang="en-US" sz="3200" dirty="0">
                <a:latin typeface="+mn-lt"/>
              </a:rPr>
              <a:t>What we’re working for on future enhancements</a:t>
            </a:r>
          </a:p>
        </p:txBody>
      </p:sp>
      <p:sp>
        <p:nvSpPr>
          <p:cNvPr id="4" name="Subtitle 3">
            <a:extLst>
              <a:ext uri="{FF2B5EF4-FFF2-40B4-BE49-F238E27FC236}">
                <a16:creationId xmlns:a16="http://schemas.microsoft.com/office/drawing/2014/main" id="{0EFC092F-D497-41F4-A1ED-82129F4049BC}"/>
              </a:ext>
            </a:extLst>
          </p:cNvPr>
          <p:cNvSpPr>
            <a:spLocks noGrp="1"/>
          </p:cNvSpPr>
          <p:nvPr>
            <p:ph idx="1"/>
          </p:nvPr>
        </p:nvSpPr>
        <p:spPr/>
        <p:txBody>
          <a:bodyPr>
            <a:normAutofit/>
          </a:bodyPr>
          <a:lstStyle/>
          <a:p>
            <a:pPr marL="457200" indent="-457200" algn="l">
              <a:buFont typeface="Arial" panose="020B0604020202020204" pitchFamily="34" charset="0"/>
              <a:buChar char="•"/>
            </a:pPr>
            <a:r>
              <a:rPr lang="en-US" sz="3200" dirty="0"/>
              <a:t>Further expansion of GPS Tracking on all vehicles, not just PT-1 rides</a:t>
            </a:r>
          </a:p>
          <a:p>
            <a:pPr marL="457200" indent="-457200" algn="l">
              <a:buFont typeface="Arial" panose="020B0604020202020204" pitchFamily="34" charset="0"/>
              <a:buChar char="•"/>
            </a:pPr>
            <a:r>
              <a:rPr lang="en-US" sz="3200" dirty="0"/>
              <a:t>Ride-Hail Pilot Program</a:t>
            </a:r>
          </a:p>
          <a:p>
            <a:pPr lvl="1" algn="l">
              <a:buFont typeface="Courier New" panose="02070309020205020404" pitchFamily="49" charset="0"/>
              <a:buChar char="o"/>
            </a:pPr>
            <a:r>
              <a:rPr lang="en-US" sz="3200" dirty="0"/>
              <a:t> Potentially utilizing companies such as Uber and Lyft to assist with meeting the growing demand for Non-Emergency Medical Transportation</a:t>
            </a:r>
          </a:p>
        </p:txBody>
      </p:sp>
      <p:pic>
        <p:nvPicPr>
          <p:cNvPr id="2" name="Picture 2" descr="GATRA logo">
            <a:extLst>
              <a:ext uri="{FF2B5EF4-FFF2-40B4-BE49-F238E27FC236}">
                <a16:creationId xmlns:a16="http://schemas.microsoft.com/office/drawing/2014/main" id="{E512810E-F2D9-4336-B174-9ADA391A6E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6043" y="5732788"/>
            <a:ext cx="2700996" cy="6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44367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230F0-1850-41B8-9165-96DD66ED919A}"/>
              </a:ext>
            </a:extLst>
          </p:cNvPr>
          <p:cNvSpPr txBox="1">
            <a:spLocks noGrp="1"/>
          </p:cNvSpPr>
          <p:nvPr>
            <p:ph type="title" idx="4294967295"/>
          </p:nvPr>
        </p:nvSpPr>
        <p:spPr>
          <a:xfrm>
            <a:off x="832208" y="274638"/>
            <a:ext cx="9873306"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ysClr val="windowText" lastClr="000000"/>
                </a:solidFill>
                <a:effectLst/>
                <a:uLnTx/>
                <a:uFillTx/>
                <a:latin typeface="Calibri"/>
                <a:ea typeface="+mj-ea"/>
                <a:cs typeface="+mj-cs"/>
              </a:rPr>
              <a:t>We welcome your feedback!</a:t>
            </a:r>
          </a:p>
        </p:txBody>
      </p:sp>
      <p:pic>
        <p:nvPicPr>
          <p:cNvPr id="3" name="Picture 2" descr="GATRA logo">
            <a:extLst>
              <a:ext uri="{FF2B5EF4-FFF2-40B4-BE49-F238E27FC236}">
                <a16:creationId xmlns:a16="http://schemas.microsoft.com/office/drawing/2014/main" id="{5028EC4C-E0A6-42F5-9A8C-5CF6FAB422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6892" y="5732788"/>
            <a:ext cx="2855742" cy="6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a:extLst>
              <a:ext uri="{FF2B5EF4-FFF2-40B4-BE49-F238E27FC236}">
                <a16:creationId xmlns:a16="http://schemas.microsoft.com/office/drawing/2014/main" id="{9B44B3C1-67AB-4800-823B-14289107BD20}"/>
              </a:ext>
            </a:extLst>
          </p:cNvPr>
          <p:cNvSpPr txBox="1">
            <a:spLocks/>
          </p:cNvSpPr>
          <p:nvPr/>
        </p:nvSpPr>
        <p:spPr>
          <a:xfrm>
            <a:off x="729465" y="1600201"/>
            <a:ext cx="9976047" cy="27748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ysClr val="windowText" lastClr="000000"/>
                </a:solidFill>
                <a:effectLst/>
                <a:uLnTx/>
                <a:uFillTx/>
                <a:latin typeface="Calibri"/>
                <a:ea typeface="+mn-ea"/>
                <a:cs typeface="+mn-cs"/>
              </a:rPr>
              <a:t>Submit a complaint or share your ideas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ysClr val="windowText" lastClr="000000"/>
                </a:solidFill>
                <a:effectLst/>
                <a:uLnTx/>
                <a:uFillTx/>
                <a:latin typeface="Calibri"/>
                <a:ea typeface="+mn-ea"/>
                <a:cs typeface="+mn-cs"/>
              </a:rPr>
              <a:t>Call us at </a:t>
            </a:r>
            <a:r>
              <a:rPr kumimoji="0" lang="en-US" sz="32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mn-cs"/>
              </a:rPr>
              <a:t>(</a:t>
            </a:r>
            <a:r>
              <a:rPr kumimoji="0" lang="en-US" sz="3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mn-cs"/>
              </a:rPr>
              <a:t>800) 431-1713</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mn-cs"/>
              </a:rPr>
              <a:t>More ways to contact us coming July 1</a:t>
            </a: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2846443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latin typeface="+mn-lt"/>
              </a:rPr>
              <a:t>Questions &amp; Comments</a:t>
            </a:r>
          </a:p>
        </p:txBody>
      </p:sp>
      <p:sp>
        <p:nvSpPr>
          <p:cNvPr id="3" name="Content Placeholder 2"/>
          <p:cNvSpPr>
            <a:spLocks noGrp="1"/>
          </p:cNvSpPr>
          <p:nvPr>
            <p:ph idx="1"/>
          </p:nvPr>
        </p:nvSpPr>
        <p:spPr>
          <a:xfrm>
            <a:off x="945222" y="1869897"/>
            <a:ext cx="10408578" cy="4027667"/>
          </a:xfrm>
        </p:spPr>
        <p:txBody>
          <a:bodyPr>
            <a:normAutofit/>
          </a:bodyPr>
          <a:lstStyle/>
          <a:p>
            <a:r>
              <a:rPr lang="en-US" sz="3200" dirty="0"/>
              <a:t>Type into the Q&amp;A box</a:t>
            </a:r>
          </a:p>
          <a:p>
            <a:r>
              <a:rPr lang="en-US" sz="3200" dirty="0"/>
              <a:t>Raise your hand</a:t>
            </a:r>
          </a:p>
          <a:p>
            <a:pPr lvl="1"/>
            <a:r>
              <a:rPr lang="en-US" sz="3200" dirty="0"/>
              <a:t>Click on “Raise Hand”</a:t>
            </a:r>
          </a:p>
          <a:p>
            <a:pPr lvl="1"/>
            <a:r>
              <a:rPr lang="en-US" sz="3200" dirty="0"/>
              <a:t>Use Alt+Y for Windows or Option+Y for Mac</a:t>
            </a:r>
          </a:p>
          <a:p>
            <a:pPr lvl="1"/>
            <a:r>
              <a:rPr lang="en-US" sz="3200" dirty="0"/>
              <a:t>If you are calling in, dial *9</a:t>
            </a:r>
          </a:p>
        </p:txBody>
      </p:sp>
      <p:pic>
        <p:nvPicPr>
          <p:cNvPr id="5" name="Picture 2" descr="Human Service Transportation logo">
            <a:extLst>
              <a:ext uri="{FF2B5EF4-FFF2-40B4-BE49-F238E27FC236}">
                <a16:creationId xmlns:a16="http://schemas.microsoft.com/office/drawing/2014/main" id="{F2CA13D3-CA1A-9243-B4B2-0E76EEC457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3767" y="5461288"/>
            <a:ext cx="2609273" cy="1143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GATRA logo">
            <a:extLst>
              <a:ext uri="{FF2B5EF4-FFF2-40B4-BE49-F238E27FC236}">
                <a16:creationId xmlns:a16="http://schemas.microsoft.com/office/drawing/2014/main" id="{142CF680-52A7-4138-8865-7DB4856F45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5732788"/>
            <a:ext cx="2728572" cy="6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3611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GATRA Orientation Session</a:t>
            </a:r>
          </a:p>
        </p:txBody>
      </p:sp>
      <p:sp>
        <p:nvSpPr>
          <p:cNvPr id="4" name="Content Placeholder 3"/>
          <p:cNvSpPr>
            <a:spLocks noGrp="1"/>
          </p:cNvSpPr>
          <p:nvPr>
            <p:ph idx="1"/>
          </p:nvPr>
        </p:nvSpPr>
        <p:spPr>
          <a:xfrm>
            <a:off x="765424" y="1500736"/>
            <a:ext cx="11137187" cy="4267200"/>
          </a:xfrm>
        </p:spPr>
        <p:txBody>
          <a:bodyPr>
            <a:normAutofit lnSpcReduction="10000"/>
          </a:bodyPr>
          <a:lstStyle/>
          <a:p>
            <a:r>
              <a:rPr lang="en-US" dirty="0"/>
              <a:t>The presentation has concluded</a:t>
            </a:r>
          </a:p>
          <a:p>
            <a:pPr lvl="1">
              <a:buFont typeface="Wingdings" panose="05000000000000000000" pitchFamily="2" charset="2"/>
              <a:buChar char="§"/>
            </a:pPr>
            <a:r>
              <a:rPr lang="en-US" sz="2800" dirty="0"/>
              <a:t> You are welcome to log off if you have no more questions or comments</a:t>
            </a:r>
          </a:p>
          <a:p>
            <a:r>
              <a:rPr lang="en-US" dirty="0"/>
              <a:t>We are available for questions &amp; comments</a:t>
            </a:r>
          </a:p>
          <a:p>
            <a:pPr lvl="1">
              <a:buFont typeface="Wingdings" panose="05000000000000000000" pitchFamily="2" charset="2"/>
              <a:buChar char="§"/>
            </a:pPr>
            <a:r>
              <a:rPr lang="en-US" sz="2800" dirty="0"/>
              <a:t> Type in the Q&amp;A box</a:t>
            </a:r>
          </a:p>
          <a:p>
            <a:pPr lvl="1">
              <a:buFont typeface="Wingdings" panose="05000000000000000000" pitchFamily="2" charset="2"/>
              <a:buChar char="§"/>
            </a:pPr>
            <a:r>
              <a:rPr lang="en-US" sz="2800" dirty="0"/>
              <a:t> Raise your hand</a:t>
            </a:r>
          </a:p>
          <a:p>
            <a:r>
              <a:rPr lang="en-US" dirty="0"/>
              <a:t>Attend a future session: </a:t>
            </a:r>
            <a:r>
              <a:rPr lang="en-US" dirty="0">
                <a:hlinkClick r:id="rId3"/>
              </a:rPr>
              <a:t>www.mass.gov/hstnews</a:t>
            </a:r>
            <a:r>
              <a:rPr lang="en-US" dirty="0"/>
              <a:t> </a:t>
            </a:r>
          </a:p>
          <a:p>
            <a:r>
              <a:rPr lang="en-US" dirty="0"/>
              <a:t>Keep in touch</a:t>
            </a:r>
          </a:p>
          <a:p>
            <a:pPr lvl="1">
              <a:buFont typeface="Wingdings" panose="05000000000000000000" pitchFamily="2" charset="2"/>
              <a:buChar char="§"/>
            </a:pPr>
            <a:r>
              <a:rPr lang="en-US" sz="2800" dirty="0"/>
              <a:t> GATRA: </a:t>
            </a:r>
            <a:r>
              <a:rPr lang="en-US" sz="2800" dirty="0">
                <a:solidFill>
                  <a:sysClr val="windowText" lastClr="000000"/>
                </a:solidFill>
              </a:rPr>
              <a:t> (</a:t>
            </a:r>
            <a:r>
              <a:rPr lang="en-US" sz="2800" dirty="0">
                <a:solidFill>
                  <a:sysClr val="windowText" lastClr="000000"/>
                </a:solidFill>
                <a:ea typeface="Calibri" panose="020F0502020204030204" pitchFamily="34" charset="0"/>
              </a:rPr>
              <a:t>800) 431-1713</a:t>
            </a:r>
          </a:p>
          <a:p>
            <a:pPr lvl="1">
              <a:buFont typeface="Wingdings" panose="05000000000000000000" pitchFamily="2" charset="2"/>
              <a:buChar char="§"/>
            </a:pPr>
            <a:r>
              <a:rPr lang="en-US" sz="2800" dirty="0">
                <a:solidFill>
                  <a:sysClr val="windowText" lastClr="000000"/>
                </a:solidFill>
                <a:ea typeface="Calibri" panose="020F0502020204030204" pitchFamily="34" charset="0"/>
              </a:rPr>
              <a:t> HST: </a:t>
            </a:r>
            <a:r>
              <a:rPr lang="en-US" sz="2800" dirty="0">
                <a:hlinkClick r:id="rId4"/>
              </a:rPr>
              <a:t>hstinfo@mass.gov</a:t>
            </a:r>
            <a:r>
              <a:rPr lang="en-US" sz="2800" dirty="0"/>
              <a:t> or (617) 847-3427</a:t>
            </a:r>
          </a:p>
          <a:p>
            <a:pPr marL="457200" lvl="1" indent="0">
              <a:buNone/>
            </a:pPr>
            <a:endParaRPr lang="en-US" dirty="0"/>
          </a:p>
          <a:p>
            <a:pPr lvl="1"/>
            <a:endParaRPr lang="en-US" dirty="0"/>
          </a:p>
          <a:p>
            <a:pPr lvl="1"/>
            <a:endParaRPr lang="en-US" dirty="0"/>
          </a:p>
        </p:txBody>
      </p:sp>
      <p:pic>
        <p:nvPicPr>
          <p:cNvPr id="5" name="Picture 4" descr="a rainbow of individuals walking together in the same direction, including someone with a service dog, two people in wheelchairs, on person with a walker, one person in a power chair, and one person using a white cane, as well as two people without mobility devices"/>
          <p:cNvPicPr>
            <a:picLocks noChangeAspect="1"/>
          </p:cNvPicPr>
          <p:nvPr/>
        </p:nvPicPr>
        <p:blipFill rotWithShape="1">
          <a:blip r:embed="rId5">
            <a:extLst>
              <a:ext uri="{28A0092B-C50C-407E-A947-70E740481C1C}">
                <a14:useLocalDpi xmlns:a14="http://schemas.microsoft.com/office/drawing/2010/main" val="0"/>
              </a:ext>
            </a:extLst>
          </a:blip>
          <a:srcRect t="19753" b="13913"/>
          <a:stretch/>
        </p:blipFill>
        <p:spPr>
          <a:xfrm>
            <a:off x="8473611" y="5457600"/>
            <a:ext cx="3429000" cy="1137297"/>
          </a:xfrm>
          <a:prstGeom prst="rect">
            <a:avLst/>
          </a:prstGeom>
        </p:spPr>
      </p:pic>
    </p:spTree>
    <p:extLst>
      <p:ext uri="{BB962C8B-B14F-4D97-AF65-F5344CB8AC3E}">
        <p14:creationId xmlns:p14="http://schemas.microsoft.com/office/powerpoint/2010/main" val="3238491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691" y="348074"/>
            <a:ext cx="11769635" cy="1325562"/>
          </a:xfrm>
        </p:spPr>
        <p:txBody>
          <a:bodyPr>
            <a:normAutofit/>
          </a:bodyPr>
          <a:lstStyle/>
          <a:p>
            <a:pPr algn="ctr"/>
            <a:r>
              <a:rPr lang="en-US" sz="3600" dirty="0">
                <a:latin typeface="+mn-lt"/>
              </a:rPr>
              <a:t>Effective July 1, 2021, GATRA will be the broker for HST Area 3</a:t>
            </a:r>
            <a:endParaRPr lang="en-US" b="1" dirty="0"/>
          </a:p>
        </p:txBody>
      </p:sp>
      <p:sp>
        <p:nvSpPr>
          <p:cNvPr id="3" name="Content Placeholder 2"/>
          <p:cNvSpPr>
            <a:spLocks noGrp="1"/>
          </p:cNvSpPr>
          <p:nvPr>
            <p:ph idx="1"/>
          </p:nvPr>
        </p:nvSpPr>
        <p:spPr>
          <a:xfrm>
            <a:off x="598645" y="1789416"/>
            <a:ext cx="11066486" cy="4343400"/>
          </a:xfrm>
        </p:spPr>
        <p:txBody>
          <a:bodyPr>
            <a:normAutofit/>
          </a:bodyPr>
          <a:lstStyle/>
          <a:p>
            <a:r>
              <a:rPr lang="en-US" dirty="0"/>
              <a:t>Rides funded by MassHealth and other state Health &amp; Human Services agencies</a:t>
            </a:r>
          </a:p>
          <a:p>
            <a:pPr lvl="1">
              <a:buFont typeface="Courier New" panose="02070309020205020404" pitchFamily="49" charset="0"/>
              <a:buChar char="o"/>
            </a:pPr>
            <a:r>
              <a:rPr lang="en-US" dirty="0"/>
              <a:t>MassHealth PT-1</a:t>
            </a:r>
          </a:p>
          <a:p>
            <a:pPr lvl="1">
              <a:buFont typeface="Courier New" panose="02070309020205020404" pitchFamily="49" charset="0"/>
              <a:buChar char="o"/>
            </a:pPr>
            <a:r>
              <a:rPr lang="en-US" dirty="0"/>
              <a:t>Department of Developmental Services (DDS)</a:t>
            </a:r>
          </a:p>
          <a:p>
            <a:pPr lvl="1" fontAlgn="t">
              <a:buFont typeface="Courier New" panose="02070309020205020404" pitchFamily="49" charset="0"/>
              <a:buChar char="o"/>
            </a:pPr>
            <a:r>
              <a:rPr lang="en-US" dirty="0"/>
              <a:t>Department of Public Health (DPH)</a:t>
            </a:r>
          </a:p>
          <a:p>
            <a:pPr lvl="1" fontAlgn="t">
              <a:buFont typeface="Courier New" panose="02070309020205020404" pitchFamily="49" charset="0"/>
              <a:buChar char="o"/>
            </a:pPr>
            <a:r>
              <a:rPr lang="en-US" dirty="0"/>
              <a:t>Massachusetts Rehabilitation Commission (MRC)</a:t>
            </a:r>
          </a:p>
          <a:p>
            <a:pPr lvl="1" fontAlgn="t">
              <a:buFont typeface="Courier New" panose="02070309020205020404" pitchFamily="49" charset="0"/>
              <a:buChar char="o"/>
            </a:pPr>
            <a:r>
              <a:rPr lang="en-US" dirty="0"/>
              <a:t>Massachusetts Commission for the Blind (MCB)</a:t>
            </a:r>
          </a:p>
          <a:p>
            <a:pPr lvl="1" fontAlgn="t">
              <a:buFont typeface="Courier New" panose="02070309020205020404" pitchFamily="49" charset="0"/>
              <a:buChar char="o"/>
            </a:pPr>
            <a:r>
              <a:rPr lang="en-US" dirty="0"/>
              <a:t>Department of Mental Health (DMH)</a:t>
            </a:r>
          </a:p>
        </p:txBody>
      </p:sp>
      <p:pic>
        <p:nvPicPr>
          <p:cNvPr id="5" name="Picture 2" descr="GATRA logo">
            <a:extLst>
              <a:ext uri="{FF2B5EF4-FFF2-40B4-BE49-F238E27FC236}">
                <a16:creationId xmlns:a16="http://schemas.microsoft.com/office/drawing/2014/main" id="{E8EDAAD9-8568-4A77-9E90-4D85984AEF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8556" y="5983362"/>
            <a:ext cx="2728572" cy="6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8468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2719" y="50792"/>
            <a:ext cx="8686800" cy="1143000"/>
          </a:xfrm>
        </p:spPr>
        <p:txBody>
          <a:bodyPr>
            <a:normAutofit/>
          </a:bodyPr>
          <a:lstStyle/>
          <a:p>
            <a:pPr algn="ctr"/>
            <a:r>
              <a:rPr lang="en-US" dirty="0"/>
              <a:t>HST Regions</a:t>
            </a:r>
          </a:p>
        </p:txBody>
      </p:sp>
      <p:pic>
        <p:nvPicPr>
          <p:cNvPr id="1026" name="Picture 2" descr="3 HST regions&#10;&#10;Region 1 - Western Mass, South Central Mass, Blackstone Valley (MART)&#10;Region 2 - North Central Mass, Metro Boston, Northeastern Mass (MART)&#10;Region 3 - Southeastern Mass, Cape, Islands (GATRA)"/>
          <p:cNvPicPr>
            <a:picLocks noChangeAspect="1" noChangeArrowheads="1"/>
          </p:cNvPicPr>
          <p:nvPr/>
        </p:nvPicPr>
        <p:blipFill rotWithShape="1">
          <a:blip r:embed="rId3">
            <a:extLst>
              <a:ext uri="{28A0092B-C50C-407E-A947-70E740481C1C}">
                <a14:useLocalDpi xmlns:a14="http://schemas.microsoft.com/office/drawing/2010/main" val="0"/>
              </a:ext>
            </a:extLst>
          </a:blip>
          <a:srcRect l="9553" t="18359" r="24451" b="6250"/>
          <a:stretch/>
        </p:blipFill>
        <p:spPr bwMode="auto">
          <a:xfrm>
            <a:off x="1533100" y="1067248"/>
            <a:ext cx="9016181" cy="5790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C183D7F6-B498-43B3-948B-1728B52AA6E4}">
                <adec:decorative xmlns:adec="http://schemas.microsoft.com/office/drawing/2017/decorative" val="1"/>
              </a:ext>
            </a:extLst>
          </p:cNvPr>
          <p:cNvSpPr txBox="1"/>
          <p:nvPr/>
        </p:nvSpPr>
        <p:spPr>
          <a:xfrm>
            <a:off x="3352801" y="2286000"/>
            <a:ext cx="962315" cy="461665"/>
          </a:xfrm>
          <a:prstGeom prst="rect">
            <a:avLst/>
          </a:prstGeom>
          <a:solidFill>
            <a:schemeClr val="tx1"/>
          </a:solidFill>
        </p:spPr>
        <p:txBody>
          <a:bodyPr wrap="none" rtlCol="0">
            <a:spAutoFit/>
          </a:bodyPr>
          <a:lstStyle/>
          <a:p>
            <a:r>
              <a:rPr lang="en-US" sz="2400" b="1" dirty="0">
                <a:solidFill>
                  <a:schemeClr val="bg1"/>
                </a:solidFill>
              </a:rPr>
              <a:t>MART</a:t>
            </a:r>
          </a:p>
        </p:txBody>
      </p:sp>
      <p:sp>
        <p:nvSpPr>
          <p:cNvPr id="6" name="TextBox 5">
            <a:extLst>
              <a:ext uri="{C183D7F6-B498-43B3-948B-1728B52AA6E4}">
                <adec:decorative xmlns:adec="http://schemas.microsoft.com/office/drawing/2017/decorative" val="1"/>
              </a:ext>
            </a:extLst>
          </p:cNvPr>
          <p:cNvSpPr txBox="1"/>
          <p:nvPr/>
        </p:nvSpPr>
        <p:spPr>
          <a:xfrm>
            <a:off x="6629401" y="2262241"/>
            <a:ext cx="962315" cy="461665"/>
          </a:xfrm>
          <a:prstGeom prst="rect">
            <a:avLst/>
          </a:prstGeom>
          <a:solidFill>
            <a:schemeClr val="tx1"/>
          </a:solidFill>
        </p:spPr>
        <p:txBody>
          <a:bodyPr wrap="none" rtlCol="0">
            <a:spAutoFit/>
          </a:bodyPr>
          <a:lstStyle/>
          <a:p>
            <a:r>
              <a:rPr lang="en-US" sz="2400" b="1" dirty="0">
                <a:solidFill>
                  <a:schemeClr val="bg1"/>
                </a:solidFill>
              </a:rPr>
              <a:t>MART</a:t>
            </a:r>
          </a:p>
        </p:txBody>
      </p:sp>
      <p:sp>
        <p:nvSpPr>
          <p:cNvPr id="7" name="TextBox 6">
            <a:extLst>
              <a:ext uri="{C183D7F6-B498-43B3-948B-1728B52AA6E4}">
                <adec:decorative xmlns:adec="http://schemas.microsoft.com/office/drawing/2017/decorative" val="1"/>
              </a:ext>
            </a:extLst>
          </p:cNvPr>
          <p:cNvSpPr txBox="1"/>
          <p:nvPr/>
        </p:nvSpPr>
        <p:spPr>
          <a:xfrm>
            <a:off x="7591715" y="4394664"/>
            <a:ext cx="1053494" cy="461665"/>
          </a:xfrm>
          <a:prstGeom prst="rect">
            <a:avLst/>
          </a:prstGeom>
          <a:solidFill>
            <a:schemeClr val="tx1"/>
          </a:solidFill>
        </p:spPr>
        <p:txBody>
          <a:bodyPr wrap="none" rtlCol="0">
            <a:spAutoFit/>
          </a:bodyPr>
          <a:lstStyle/>
          <a:p>
            <a:r>
              <a:rPr lang="en-US" sz="2400" b="1" dirty="0">
                <a:solidFill>
                  <a:schemeClr val="bg1"/>
                </a:solidFill>
              </a:rPr>
              <a:t>GATRA</a:t>
            </a:r>
          </a:p>
        </p:txBody>
      </p:sp>
    </p:spTree>
    <p:extLst>
      <p:ext uri="{BB962C8B-B14F-4D97-AF65-F5344CB8AC3E}">
        <p14:creationId xmlns:p14="http://schemas.microsoft.com/office/powerpoint/2010/main" val="2834649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A35C2-BCD9-443F-AC21-C4722C5996BD}"/>
              </a:ext>
            </a:extLst>
          </p:cNvPr>
          <p:cNvSpPr>
            <a:spLocks noGrp="1"/>
          </p:cNvSpPr>
          <p:nvPr>
            <p:ph type="title"/>
          </p:nvPr>
        </p:nvSpPr>
        <p:spPr/>
        <p:txBody>
          <a:bodyPr/>
          <a:lstStyle/>
          <a:p>
            <a:r>
              <a:rPr lang="en-US" dirty="0"/>
              <a:t>Timeline</a:t>
            </a:r>
          </a:p>
        </p:txBody>
      </p:sp>
      <p:sp>
        <p:nvSpPr>
          <p:cNvPr id="3" name="Content Placeholder 2">
            <a:extLst>
              <a:ext uri="{FF2B5EF4-FFF2-40B4-BE49-F238E27FC236}">
                <a16:creationId xmlns:a16="http://schemas.microsoft.com/office/drawing/2014/main" id="{EE64B373-2381-4381-B326-FC0AF269EAB7}"/>
              </a:ext>
            </a:extLst>
          </p:cNvPr>
          <p:cNvSpPr>
            <a:spLocks noGrp="1"/>
          </p:cNvSpPr>
          <p:nvPr>
            <p:ph idx="1"/>
          </p:nvPr>
        </p:nvSpPr>
        <p:spPr/>
        <p:txBody>
          <a:bodyPr>
            <a:normAutofit/>
          </a:bodyPr>
          <a:lstStyle/>
          <a:p>
            <a:r>
              <a:rPr lang="en-US" dirty="0"/>
              <a:t>June 17 – brokers ready to start taking your trip requests for July 1 and after</a:t>
            </a:r>
          </a:p>
          <a:p>
            <a:r>
              <a:rPr lang="en-US" dirty="0">
                <a:solidFill>
                  <a:srgbClr val="0070C0"/>
                </a:solidFill>
              </a:rPr>
              <a:t>July 1 – new contract goes into effect</a:t>
            </a:r>
          </a:p>
          <a:p>
            <a:r>
              <a:rPr lang="en-US" dirty="0"/>
              <a:t>Ongoing – HST and brokers welcome feedback and work on additional improvements</a:t>
            </a:r>
          </a:p>
        </p:txBody>
      </p:sp>
    </p:spTree>
    <p:extLst>
      <p:ext uri="{BB962C8B-B14F-4D97-AF65-F5344CB8AC3E}">
        <p14:creationId xmlns:p14="http://schemas.microsoft.com/office/powerpoint/2010/main" val="1695040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2A0CEEF4-DC54-470E-9D0F-73DDB99D82DB}"/>
              </a:ext>
            </a:extLst>
          </p:cNvPr>
          <p:cNvSpPr txBox="1">
            <a:spLocks noGrp="1"/>
          </p:cNvSpPr>
          <p:nvPr>
            <p:ph type="title" idx="4294967295"/>
          </p:nvPr>
        </p:nvSpPr>
        <p:spPr>
          <a:xfrm>
            <a:off x="774700" y="274637"/>
            <a:ext cx="10579099" cy="1962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Text" lastClr="000000"/>
                </a:solidFill>
                <a:effectLst/>
                <a:uLnTx/>
                <a:uFillTx/>
                <a:latin typeface="Calibri"/>
                <a:ea typeface="+mj-ea"/>
                <a:cs typeface="+mj-cs"/>
              </a:rPr>
              <a:t>What we’re doing to ensure a system that works for everyone</a:t>
            </a:r>
          </a:p>
        </p:txBody>
      </p:sp>
      <p:pic>
        <p:nvPicPr>
          <p:cNvPr id="2" name="Picture 2" descr="GATRA logo">
            <a:extLst>
              <a:ext uri="{FF2B5EF4-FFF2-40B4-BE49-F238E27FC236}">
                <a16:creationId xmlns:a16="http://schemas.microsoft.com/office/drawing/2014/main" id="{D85E45A8-6C17-4CFF-9B18-30B86445DE8D}"/>
              </a:ext>
              <a:ext uri="{C183D7F6-B498-43B3-948B-1728B52AA6E4}">
                <adec:decorative xmlns:adec="http://schemas.microsoft.com/office/drawing/2017/decorative" val="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2688" y="3151163"/>
            <a:ext cx="5795889" cy="14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6945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8147C-2DC8-4C2D-BB53-749A97682EA9}"/>
              </a:ext>
            </a:extLst>
          </p:cNvPr>
          <p:cNvSpPr>
            <a:spLocks noGrp="1"/>
          </p:cNvSpPr>
          <p:nvPr>
            <p:ph type="title"/>
          </p:nvPr>
        </p:nvSpPr>
        <p:spPr/>
        <p:txBody>
          <a:bodyPr>
            <a:normAutofit/>
          </a:bodyPr>
          <a:lstStyle/>
          <a:p>
            <a:pPr algn="ctr"/>
            <a:r>
              <a:rPr lang="en-US" dirty="0">
                <a:latin typeface="+mn-lt"/>
              </a:rPr>
              <a:t>A little background about GATRA</a:t>
            </a:r>
          </a:p>
        </p:txBody>
      </p:sp>
      <p:sp>
        <p:nvSpPr>
          <p:cNvPr id="3" name="Content Placeholder 2">
            <a:extLst>
              <a:ext uri="{FF2B5EF4-FFF2-40B4-BE49-F238E27FC236}">
                <a16:creationId xmlns:a16="http://schemas.microsoft.com/office/drawing/2014/main" id="{11F6F6BC-BA14-43F7-9CB5-0E8AD298CB77}"/>
              </a:ext>
            </a:extLst>
          </p:cNvPr>
          <p:cNvSpPr>
            <a:spLocks noGrp="1"/>
          </p:cNvSpPr>
          <p:nvPr>
            <p:ph idx="1"/>
          </p:nvPr>
        </p:nvSpPr>
        <p:spPr>
          <a:xfrm>
            <a:off x="838199" y="1825625"/>
            <a:ext cx="10970941" cy="4012467"/>
          </a:xfrm>
        </p:spPr>
        <p:txBody>
          <a:bodyPr>
            <a:normAutofit/>
          </a:bodyPr>
          <a:lstStyle/>
          <a:p>
            <a:r>
              <a:rPr lang="en-US" sz="3200" dirty="0"/>
              <a:t>GATRA has been providing safe and reliable service to MassHealth members for more than 20 years</a:t>
            </a:r>
          </a:p>
          <a:p>
            <a:r>
              <a:rPr lang="en-US" sz="3200" dirty="0"/>
              <a:t>Our Call Center is staffed with 15 Customer Service Representatives, 4 Supervisors, and an Office Manager</a:t>
            </a:r>
            <a:endParaRPr lang="en-US" sz="3200" dirty="0">
              <a:solidFill>
                <a:srgbClr val="FF0000"/>
              </a:solidFill>
            </a:endParaRPr>
          </a:p>
          <a:p>
            <a:pPr lvl="1"/>
            <a:r>
              <a:rPr lang="en-US" sz="2800" dirty="0">
                <a:effectLst/>
                <a:latin typeface="Calibri" panose="020F0502020204030204" pitchFamily="34" charset="0"/>
                <a:ea typeface="Times New Roman" panose="02020603050405020304" pitchFamily="18" charset="0"/>
              </a:rPr>
              <a:t>Now through June 30: Monday-Friday 8am-5pm</a:t>
            </a:r>
          </a:p>
          <a:p>
            <a:pPr lvl="1"/>
            <a:r>
              <a:rPr lang="en-US" sz="2800" dirty="0">
                <a:effectLst/>
                <a:latin typeface="Calibri" panose="020F0502020204030204" pitchFamily="34" charset="0"/>
                <a:ea typeface="Times New Roman" panose="02020603050405020304" pitchFamily="18" charset="0"/>
              </a:rPr>
              <a:t>Starting July 1: Monday-Friday 7am-6pm</a:t>
            </a:r>
          </a:p>
          <a:p>
            <a:r>
              <a:rPr lang="en-US" sz="3200" dirty="0"/>
              <a:t>GATRA is committed to providing efficient service in a courteous and professional manner</a:t>
            </a:r>
          </a:p>
        </p:txBody>
      </p:sp>
      <p:pic>
        <p:nvPicPr>
          <p:cNvPr id="4" name="Picture 2" descr="GATRA logo">
            <a:extLst>
              <a:ext uri="{FF2B5EF4-FFF2-40B4-BE49-F238E27FC236}">
                <a16:creationId xmlns:a16="http://schemas.microsoft.com/office/drawing/2014/main" id="{A0088D28-C1CF-402F-99E7-E97DB01DB1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6720" y="5838092"/>
            <a:ext cx="3066757" cy="654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39405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1392</TotalTime>
  <Words>1649</Words>
  <Application>Microsoft Office PowerPoint</Application>
  <PresentationFormat>Widescreen</PresentationFormat>
  <Paragraphs>146</Paragraphs>
  <Slides>49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Calibri Light</vt:lpstr>
      <vt:lpstr>Courier New</vt:lpstr>
      <vt:lpstr>Wingdings</vt:lpstr>
      <vt:lpstr>Office Theme</vt:lpstr>
      <vt:lpstr>Massachusetts Human Service Transportation (HST) Brokerage</vt:lpstr>
      <vt:lpstr>Accessibility at Today’s Meeting</vt:lpstr>
      <vt:lpstr>Today’s Agenda</vt:lpstr>
      <vt:lpstr>What stays the same</vt:lpstr>
      <vt:lpstr>Effective July 1, 2021, GATRA will be the broker for HST Area 3</vt:lpstr>
      <vt:lpstr>HST Regions</vt:lpstr>
      <vt:lpstr>Timeline</vt:lpstr>
      <vt:lpstr>What we’re doing to ensure a system that works for everyone</vt:lpstr>
      <vt:lpstr>A little background about GATRA</vt:lpstr>
      <vt:lpstr>Here are some improvements we’re making to improve on-time performance &amp; reliability</vt:lpstr>
      <vt:lpstr>New and innovative ways to contact us and schedule your transportation</vt:lpstr>
      <vt:lpstr>To access the Consumer Web Portal, visit https://cp-gatra.qryde.com</vt:lpstr>
      <vt:lpstr>Consumer registration</vt:lpstr>
      <vt:lpstr>Scheduling transportation</vt:lpstr>
      <vt:lpstr>Then choose the date you need to be transported by choosing from the interactive calendar.</vt:lpstr>
      <vt:lpstr>If scheduling a round-trip, click the box indicating that and choose the time you need to be returned from your appointment.</vt:lpstr>
      <vt:lpstr>Once all of the required information has been entered, click the “Book Trip” button on the right side of the screen.</vt:lpstr>
      <vt:lpstr>Once the trip is booked, you will receive confirmation, which includes the trip ID associated with your scheduled trip.</vt:lpstr>
      <vt:lpstr>If you would like to check on all trips you have already scheduled, or to cancel a previously scheduled trip, you can do so by going to the menu located in the upper right corner of the screen and choosing “My Trips”.</vt:lpstr>
      <vt:lpstr>All trips will be displayed and you will have the ability to cancel any previously scheduled trip(s) in real-time.</vt:lpstr>
      <vt:lpstr>You can also search for your current active PT-1 forms by going to the same menu and choosing “PT1s” from the dropdown list.</vt:lpstr>
      <vt:lpstr>You will then see a list of currently active PT-1 forms. In order to get details, click the green icon next to the PT-1 and it will expand to show you further information about that PT-1.</vt:lpstr>
      <vt:lpstr>If you would like to submit feedback, such as a compliment or a complaint about a previous experience with transportation, you can easily do so by accessing your trip history. To do this, choose “My trips from the dropdown list, located in the upper right corner.</vt:lpstr>
      <vt:lpstr>To access past trips, choose “Past Trips” from the dropdown list located under the “Filter” section located on the left of the screen.</vt:lpstr>
      <vt:lpstr>When viewing the list of past trips, you will have the ability to view additional details by clicking the icon next to the individual trip.</vt:lpstr>
      <vt:lpstr>Once the trip information is expanded, you will have the ability to submit a complaint by clicking the “Complain” button.</vt:lpstr>
      <vt:lpstr>You can then enter the details of your experience within the “Comments” box that is displayed and once finished, click “Update”</vt:lpstr>
      <vt:lpstr>GATRA will also have a consumer smartphone app, where you can schedule rides and submit feedback right from the convenience of your mobile device.  This is in addition to our Call Center – you can still always reach us by phone.</vt:lpstr>
      <vt:lpstr>Mobile Apps </vt:lpstr>
      <vt:lpstr>Once logged in, you can schedule your trip(s) by choosing the appropriate pick-up and destination addresses.</vt:lpstr>
      <vt:lpstr>Next, choose the date of the trip you’re scheduling by choosing from the interactive calendar.</vt:lpstr>
      <vt:lpstr>Then choose the time you need to arrive to your appointment, using the interactive clock.</vt:lpstr>
      <vt:lpstr>Once all the information for the trip has been entered, tap the “Book Trip” button at the bottom of the screen</vt:lpstr>
      <vt:lpstr>You will then be asked whether or not you need a return trip back.  If this is a round trip, click “Book Return Leg”</vt:lpstr>
      <vt:lpstr>Choose the time you need to be returned home from your appointment, using the interactive clock.</vt:lpstr>
      <vt:lpstr>A summary of the trip information you booked will be displayed.  Once you confirm accuracy, tap the “Book Trip” button.</vt:lpstr>
      <vt:lpstr>A confirmation of the trip(s) being successfully scheduled will then be displayed.  Tap “OK” to move forward.</vt:lpstr>
      <vt:lpstr>If you would like to view currently scheduled trips, tap the “Menu” option, located in the upper left corner of the screen and choose “future trips”</vt:lpstr>
      <vt:lpstr>To view a list of trips previously taken, choose “Past Trips” from the list</vt:lpstr>
      <vt:lpstr>To get more information about a past trip, tap the “Tap for Details” link.</vt:lpstr>
      <vt:lpstr>This screen will display an overview of the trip you selected.  If you experienced an issue with a particular trip, you can submit a complaint right from the app, without having to call us, simply by tapping the “Complaint” option at the bottom.</vt:lpstr>
      <vt:lpstr>Enter the details of the complaint and then tap the “Submit” option.</vt:lpstr>
      <vt:lpstr>Once submitted, a confirmation will be displayed, indicating your complaint was successfully received by GATRA and we will be diligently working to resolve the issue(s) reported.</vt:lpstr>
      <vt:lpstr>Once you submit your complaint, the status of the complaint will be displayed within the trip details on the consumer app, as well as the web portal.</vt:lpstr>
      <vt:lpstr>Notification of submitted complaints</vt:lpstr>
      <vt:lpstr>What we’re working for on future enhancements</vt:lpstr>
      <vt:lpstr>We welcome your feedback!</vt:lpstr>
      <vt:lpstr>Questions &amp; Comments</vt:lpstr>
      <vt:lpstr>GATRA Orientation Session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Damaso, Brian</dc:creator>
  <cp:lastModifiedBy>Fichtenbaum, Rachel (EHS)</cp:lastModifiedBy>
  <cp:revision>171</cp:revision>
  <dcterms:created xsi:type="dcterms:W3CDTF">2021-04-26T18:32:25Z</dcterms:created>
  <dcterms:modified xsi:type="dcterms:W3CDTF">2021-05-14T16:25:03Z</dcterms:modified>
</cp:coreProperties>
</file>