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3" r:id="rId1"/>
  </p:sldMasterIdLst>
  <p:notesMasterIdLst>
    <p:notesMasterId r:id="rId35"/>
  </p:notesMasterIdLst>
  <p:sldIdLst>
    <p:sldId id="2076136418" r:id="rId2"/>
    <p:sldId id="260" r:id="rId3"/>
    <p:sldId id="2076136401" r:id="rId4"/>
    <p:sldId id="2076136394" r:id="rId5"/>
    <p:sldId id="2076136396" r:id="rId6"/>
    <p:sldId id="281" r:id="rId7"/>
    <p:sldId id="2076136403" r:id="rId8"/>
    <p:sldId id="2076136397" r:id="rId9"/>
    <p:sldId id="2076136400" r:id="rId10"/>
    <p:sldId id="2076136402" r:id="rId11"/>
    <p:sldId id="2076136507" r:id="rId12"/>
    <p:sldId id="2076136518" r:id="rId13"/>
    <p:sldId id="2076136517" r:id="rId14"/>
    <p:sldId id="2076136516" r:id="rId15"/>
    <p:sldId id="2076136515" r:id="rId16"/>
    <p:sldId id="2076136564" r:id="rId17"/>
    <p:sldId id="2076136429" r:id="rId18"/>
    <p:sldId id="2076136563" r:id="rId19"/>
    <p:sldId id="2076136508" r:id="rId20"/>
    <p:sldId id="2076136513" r:id="rId21"/>
    <p:sldId id="2076136560" r:id="rId22"/>
    <p:sldId id="2076136561" r:id="rId23"/>
    <p:sldId id="2076136562" r:id="rId24"/>
    <p:sldId id="2076136519" r:id="rId25"/>
    <p:sldId id="2076136434" r:id="rId26"/>
    <p:sldId id="2076136365" r:id="rId27"/>
    <p:sldId id="2076136453" r:id="rId28"/>
    <p:sldId id="278" r:id="rId29"/>
    <p:sldId id="898" r:id="rId30"/>
    <p:sldId id="2076136523" r:id="rId31"/>
    <p:sldId id="280" r:id="rId32"/>
    <p:sldId id="2076136433" r:id="rId33"/>
    <p:sldId id="2076136426" r:id="rId3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C3D"/>
    <a:srgbClr val="FFD167"/>
    <a:srgbClr val="9ED9C5"/>
    <a:srgbClr val="0157A0"/>
    <a:srgbClr val="ADADC2"/>
    <a:srgbClr val="722F89"/>
    <a:srgbClr val="D4A22F"/>
    <a:srgbClr val="FFEAB8"/>
    <a:srgbClr val="E1CCE8"/>
    <a:srgbClr val="F7E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D423D2-EED5-4315-9AA7-5FA208258710}" v="5" dt="2025-01-29T18:48:34.5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46024053186529"/>
          <c:y val="0.13316806076598248"/>
          <c:w val="0.49626883418176049"/>
          <c:h val="0.842698546561675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GIC Funding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ED-4819-8295-99FF7E89DEA9}"/>
              </c:ext>
            </c:extLst>
          </c:dPt>
          <c:dPt>
            <c:idx val="1"/>
            <c:bubble3D val="0"/>
            <c:spPr>
              <a:solidFill>
                <a:srgbClr val="4AB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ED-4819-8295-99FF7E89DEA9}"/>
              </c:ext>
            </c:extLst>
          </c:dPt>
          <c:dPt>
            <c:idx val="2"/>
            <c:bubble3D val="0"/>
            <c:spPr>
              <a:solidFill>
                <a:srgbClr val="722F8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ED-4819-8295-99FF7E89DEA9}"/>
              </c:ext>
            </c:extLst>
          </c:dPt>
          <c:dLbls>
            <c:dLbl>
              <c:idx val="0"/>
              <c:layout>
                <c:manualLayout>
                  <c:x val="2.2310069195895968E-2"/>
                  <c:y val="-1.4459116421855293E-2"/>
                </c:manualLayout>
              </c:layout>
              <c:tx>
                <c:rich>
                  <a:bodyPr/>
                  <a:lstStyle/>
                  <a:p>
                    <a:fld id="{61915A9D-2250-4790-B972-ED9345DF7B71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ED-4819-8295-99FF7E89DEA9}"/>
                </c:ext>
              </c:extLst>
            </c:dLbl>
            <c:dLbl>
              <c:idx val="1"/>
              <c:layout>
                <c:manualLayout>
                  <c:x val="0"/>
                  <c:y val="-0.11077398260647482"/>
                </c:manualLayout>
              </c:layout>
              <c:tx>
                <c:rich>
                  <a:bodyPr/>
                  <a:lstStyle/>
                  <a:p>
                    <a:fld id="{ABCBBB8D-9EE9-40AC-97A1-0F265452748A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DED-4819-8295-99FF7E89DEA9}"/>
                </c:ext>
              </c:extLst>
            </c:dLbl>
            <c:dLbl>
              <c:idx val="2"/>
              <c:layout>
                <c:manualLayout>
                  <c:x val="2.0722261989978525E-2"/>
                  <c:y val="-1.0348595276007991E-2"/>
                </c:manualLayout>
              </c:layout>
              <c:tx>
                <c:rich>
                  <a:bodyPr/>
                  <a:lstStyle/>
                  <a:p>
                    <a:fld id="{D97B3426-7A69-4B08-B70D-6959A2111099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DED-4819-8295-99FF7E89DE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Commonwealth Contribution</c:v>
                </c:pt>
                <c:pt idx="1">
                  <c:v>Municipal Contribution</c:v>
                </c:pt>
                <c:pt idx="2">
                  <c:v>Member Contribution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ED-4819-8295-99FF7E89DEA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4051319910471"/>
          <c:y val="1.961436738776735E-2"/>
          <c:w val="0.32824019659024389"/>
          <c:h val="0.19920918482720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94B6C-EC06-49E0-A316-86684285C61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4D03EB8-BA4F-48D1-A91F-AFD6D0DB24D9}">
      <dgm:prSet phldrT="[Text]" custT="1"/>
      <dgm:spPr>
        <a:solidFill>
          <a:schemeClr val="tx2">
            <a:lumMod val="50000"/>
          </a:schemeClr>
        </a:solidFill>
        <a:ln>
          <a:solidFill>
            <a:srgbClr val="0B1C3D"/>
          </a:solidFill>
        </a:ln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0" i="0">
              <a:latin typeface="Avenir Next LT Pro" panose="020B0504020202020204" pitchFamily="34" charset="77"/>
              <a:cs typeface="Arial" panose="020B0604020202020204" pitchFamily="34" charset="0"/>
            </a:rPr>
            <a:t>GIC pays insurance carriers for actual costs, regardless of amount budgeted by the Commonwealth. </a:t>
          </a:r>
          <a:endParaRPr lang="en-US" sz="1800" b="0" i="0">
            <a:latin typeface="Avenir Next LT Pro" panose="020B0504020202020204" pitchFamily="34" charset="77"/>
          </a:endParaRPr>
        </a:p>
      </dgm:t>
    </dgm:pt>
    <dgm:pt modelId="{9AABB1DE-1F05-49B0-A5C3-5A3B1D03291B}" type="parTrans" cxnId="{E89BD589-ED29-4A73-B296-380A24FE88C3}">
      <dgm:prSet/>
      <dgm:spPr/>
      <dgm:t>
        <a:bodyPr/>
        <a:lstStyle/>
        <a:p>
          <a:endParaRPr lang="en-US" b="0" i="0">
            <a:latin typeface="Avenir Next LT Pro" panose="020B0504020202020204" pitchFamily="34" charset="77"/>
          </a:endParaRPr>
        </a:p>
      </dgm:t>
    </dgm:pt>
    <dgm:pt modelId="{426038EC-8571-4644-BC1A-E1170B34284D}" type="sibTrans" cxnId="{E89BD589-ED29-4A73-B296-380A24FE88C3}">
      <dgm:prSet/>
      <dgm:spPr/>
      <dgm:t>
        <a:bodyPr/>
        <a:lstStyle/>
        <a:p>
          <a:endParaRPr lang="en-US" b="0" i="0">
            <a:latin typeface="Avenir Next LT Pro" panose="020B0504020202020204" pitchFamily="34" charset="77"/>
          </a:endParaRPr>
        </a:p>
      </dgm:t>
    </dgm:pt>
    <dgm:pt modelId="{00F7FF31-406E-4014-B05F-BD7AC0CA7E4D}">
      <dgm:prSet custT="1"/>
      <dgm:spPr>
        <a:solidFill>
          <a:schemeClr val="tx2">
            <a:lumMod val="50000"/>
          </a:schemeClr>
        </a:solidFill>
        <a:ln>
          <a:solidFill>
            <a:srgbClr val="0B1C3D"/>
          </a:solidFill>
        </a:ln>
      </dgm:spPr>
      <dgm:t>
        <a:bodyPr/>
        <a:lstStyle/>
        <a:p>
          <a:pPr algn="l"/>
          <a:r>
            <a:rPr lang="en-US" sz="1600" b="0" i="0">
              <a:latin typeface="Avenir Next LT Pro" panose="020B0504020202020204" pitchFamily="34" charset="77"/>
              <a:cs typeface="Arial" panose="020B0604020202020204" pitchFamily="34" charset="0"/>
            </a:rPr>
            <a:t>Members receive services, and health care providers send claims to insurance carriers. </a:t>
          </a:r>
        </a:p>
      </dgm:t>
    </dgm:pt>
    <dgm:pt modelId="{45BE7BE0-12B5-4C36-B577-8BBEC3E7DCA6}" type="parTrans" cxnId="{EA07F945-E839-4AA9-A705-469F26FA6D95}">
      <dgm:prSet/>
      <dgm:spPr/>
      <dgm:t>
        <a:bodyPr/>
        <a:lstStyle/>
        <a:p>
          <a:endParaRPr lang="en-US" b="0" i="0">
            <a:latin typeface="Avenir Next LT Pro" panose="020B0504020202020204" pitchFamily="34" charset="77"/>
          </a:endParaRPr>
        </a:p>
      </dgm:t>
    </dgm:pt>
    <dgm:pt modelId="{E278325B-2FA9-44EB-B2DD-082492731CF9}" type="sibTrans" cxnId="{EA07F945-E839-4AA9-A705-469F26FA6D95}">
      <dgm:prSet/>
      <dgm:spPr>
        <a:solidFill>
          <a:srgbClr val="9ED9C5"/>
        </a:solidFill>
        <a:ln>
          <a:noFill/>
        </a:ln>
      </dgm:spPr>
      <dgm:t>
        <a:bodyPr/>
        <a:lstStyle/>
        <a:p>
          <a:endParaRPr lang="en-US" b="0" i="0">
            <a:latin typeface="Avenir Next LT Pro" panose="020B0504020202020204" pitchFamily="34" charset="77"/>
          </a:endParaRPr>
        </a:p>
      </dgm:t>
    </dgm:pt>
    <dgm:pt modelId="{9D7BAF1E-4D09-46F7-A47B-74690B8B4501}">
      <dgm:prSet custT="1"/>
      <dgm:spPr>
        <a:solidFill>
          <a:schemeClr val="tx2">
            <a:lumMod val="50000"/>
          </a:schemeClr>
        </a:solidFill>
        <a:ln>
          <a:solidFill>
            <a:srgbClr val="0B1C3D"/>
          </a:solidFill>
        </a:ln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0" i="0">
              <a:latin typeface="Avenir Next LT Pro" panose="020B0504020202020204" pitchFamily="34" charset="77"/>
              <a:cs typeface="Arial" panose="020B0604020202020204" pitchFamily="34" charset="0"/>
            </a:rPr>
            <a:t>Insurance carriers and Pharmacy Benefit Managers (PBM) pay health care providers, and bill GIC weekly.</a:t>
          </a:r>
          <a:endParaRPr lang="en-US" sz="1800" b="0" i="0">
            <a:latin typeface="Avenir Next LT Pro" panose="020B0504020202020204" pitchFamily="34" charset="77"/>
          </a:endParaRPr>
        </a:p>
      </dgm:t>
    </dgm:pt>
    <dgm:pt modelId="{D3CCB84F-C7A1-4213-B892-95175C62139F}" type="parTrans" cxnId="{3854A939-CCCD-495E-AAAB-32057C902CC9}">
      <dgm:prSet/>
      <dgm:spPr/>
      <dgm:t>
        <a:bodyPr/>
        <a:lstStyle/>
        <a:p>
          <a:endParaRPr lang="en-US" b="0" i="0">
            <a:latin typeface="Avenir Next LT Pro" panose="020B0504020202020204" pitchFamily="34" charset="77"/>
          </a:endParaRPr>
        </a:p>
      </dgm:t>
    </dgm:pt>
    <dgm:pt modelId="{E7AFE3D6-1310-49D0-867E-CFE0DEBC39A0}" type="sibTrans" cxnId="{3854A939-CCCD-495E-AAAB-32057C902CC9}">
      <dgm:prSet/>
      <dgm:spPr>
        <a:solidFill>
          <a:srgbClr val="9ED9C5"/>
        </a:solidFill>
        <a:ln>
          <a:noFill/>
        </a:ln>
      </dgm:spPr>
      <dgm:t>
        <a:bodyPr/>
        <a:lstStyle/>
        <a:p>
          <a:endParaRPr lang="en-US" b="0" i="0">
            <a:latin typeface="Avenir Next LT Pro" panose="020B0504020202020204" pitchFamily="34" charset="77"/>
          </a:endParaRPr>
        </a:p>
      </dgm:t>
    </dgm:pt>
    <dgm:pt modelId="{FC73D228-E2AC-4F8B-ADFF-39FAB402B2B5}" type="pres">
      <dgm:prSet presAssocID="{73494B6C-EC06-49E0-A316-86684285C616}" presName="Name0" presStyleCnt="0">
        <dgm:presLayoutVars>
          <dgm:dir/>
          <dgm:resizeHandles val="exact"/>
        </dgm:presLayoutVars>
      </dgm:prSet>
      <dgm:spPr/>
    </dgm:pt>
    <dgm:pt modelId="{ACB81BB5-11E6-4B90-983B-8D5FD2A54C1A}" type="pres">
      <dgm:prSet presAssocID="{00F7FF31-406E-4014-B05F-BD7AC0CA7E4D}" presName="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625DDE1A-43B7-4D45-B59E-E002989040D0}" type="pres">
      <dgm:prSet presAssocID="{E278325B-2FA9-44EB-B2DD-082492731CF9}" presName="sibTrans" presStyleLbl="sibTrans2D1" presStyleIdx="0" presStyleCnt="2" custScaleY="86560"/>
      <dgm:spPr/>
    </dgm:pt>
    <dgm:pt modelId="{196BD276-C50D-488D-8B91-5BFB6880A330}" type="pres">
      <dgm:prSet presAssocID="{E278325B-2FA9-44EB-B2DD-082492731CF9}" presName="connectorText" presStyleLbl="sibTrans2D1" presStyleIdx="0" presStyleCnt="2"/>
      <dgm:spPr/>
    </dgm:pt>
    <dgm:pt modelId="{D0C6F784-EFD8-4679-B336-42567ECBFAD8}" type="pres">
      <dgm:prSet presAssocID="{9D7BAF1E-4D09-46F7-A47B-74690B8B4501}" presName="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9BD6F023-7B59-4DF5-BD8E-A0A11B595C3A}" type="pres">
      <dgm:prSet presAssocID="{E7AFE3D6-1310-49D0-867E-CFE0DEBC39A0}" presName="sibTrans" presStyleLbl="sibTrans2D1" presStyleIdx="1" presStyleCnt="2" custScaleY="86560"/>
      <dgm:spPr/>
    </dgm:pt>
    <dgm:pt modelId="{1B1F3A4C-02CA-4BCA-BE92-C8D34B759871}" type="pres">
      <dgm:prSet presAssocID="{E7AFE3D6-1310-49D0-867E-CFE0DEBC39A0}" presName="connectorText" presStyleLbl="sibTrans2D1" presStyleIdx="1" presStyleCnt="2"/>
      <dgm:spPr/>
    </dgm:pt>
    <dgm:pt modelId="{6CC5BB96-C6D4-4683-8014-2F3F00923E8C}" type="pres">
      <dgm:prSet presAssocID="{54D03EB8-BA4F-48D1-A91F-AFD6D0DB24D9}" presName="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1B8D4A0C-9181-49A5-9A6B-B075D51F16D2}" type="presOf" srcId="{54D03EB8-BA4F-48D1-A91F-AFD6D0DB24D9}" destId="{6CC5BB96-C6D4-4683-8014-2F3F00923E8C}" srcOrd="0" destOrd="0" presId="urn:microsoft.com/office/officeart/2005/8/layout/process1"/>
    <dgm:cxn modelId="{F44A6216-8D65-421A-8D4A-332D4303EF86}" type="presOf" srcId="{E278325B-2FA9-44EB-B2DD-082492731CF9}" destId="{625DDE1A-43B7-4D45-B59E-E002989040D0}" srcOrd="0" destOrd="0" presId="urn:microsoft.com/office/officeart/2005/8/layout/process1"/>
    <dgm:cxn modelId="{3125FE18-C2FC-452B-8158-6D8F0055CE3B}" type="presOf" srcId="{E7AFE3D6-1310-49D0-867E-CFE0DEBC39A0}" destId="{9BD6F023-7B59-4DF5-BD8E-A0A11B595C3A}" srcOrd="0" destOrd="0" presId="urn:microsoft.com/office/officeart/2005/8/layout/process1"/>
    <dgm:cxn modelId="{18A3D621-A308-4CE7-A1DC-002DC88C8ADA}" type="presOf" srcId="{73494B6C-EC06-49E0-A316-86684285C616}" destId="{FC73D228-E2AC-4F8B-ADFF-39FAB402B2B5}" srcOrd="0" destOrd="0" presId="urn:microsoft.com/office/officeart/2005/8/layout/process1"/>
    <dgm:cxn modelId="{96598828-50E0-431B-88B5-759E75D656F1}" type="presOf" srcId="{00F7FF31-406E-4014-B05F-BD7AC0CA7E4D}" destId="{ACB81BB5-11E6-4B90-983B-8D5FD2A54C1A}" srcOrd="0" destOrd="0" presId="urn:microsoft.com/office/officeart/2005/8/layout/process1"/>
    <dgm:cxn modelId="{3854A939-CCCD-495E-AAAB-32057C902CC9}" srcId="{73494B6C-EC06-49E0-A316-86684285C616}" destId="{9D7BAF1E-4D09-46F7-A47B-74690B8B4501}" srcOrd="1" destOrd="0" parTransId="{D3CCB84F-C7A1-4213-B892-95175C62139F}" sibTransId="{E7AFE3D6-1310-49D0-867E-CFE0DEBC39A0}"/>
    <dgm:cxn modelId="{EA07F945-E839-4AA9-A705-469F26FA6D95}" srcId="{73494B6C-EC06-49E0-A316-86684285C616}" destId="{00F7FF31-406E-4014-B05F-BD7AC0CA7E4D}" srcOrd="0" destOrd="0" parTransId="{45BE7BE0-12B5-4C36-B577-8BBEC3E7DCA6}" sibTransId="{E278325B-2FA9-44EB-B2DD-082492731CF9}"/>
    <dgm:cxn modelId="{A859D567-48D2-423C-BE13-D8AAA6402AB1}" type="presOf" srcId="{9D7BAF1E-4D09-46F7-A47B-74690B8B4501}" destId="{D0C6F784-EFD8-4679-B336-42567ECBFAD8}" srcOrd="0" destOrd="0" presId="urn:microsoft.com/office/officeart/2005/8/layout/process1"/>
    <dgm:cxn modelId="{75FD9D4D-69CB-47A1-8057-0F3C8B459F03}" type="presOf" srcId="{E7AFE3D6-1310-49D0-867E-CFE0DEBC39A0}" destId="{1B1F3A4C-02CA-4BCA-BE92-C8D34B759871}" srcOrd="1" destOrd="0" presId="urn:microsoft.com/office/officeart/2005/8/layout/process1"/>
    <dgm:cxn modelId="{E89BD589-ED29-4A73-B296-380A24FE88C3}" srcId="{73494B6C-EC06-49E0-A316-86684285C616}" destId="{54D03EB8-BA4F-48D1-A91F-AFD6D0DB24D9}" srcOrd="2" destOrd="0" parTransId="{9AABB1DE-1F05-49B0-A5C3-5A3B1D03291B}" sibTransId="{426038EC-8571-4644-BC1A-E1170B34284D}"/>
    <dgm:cxn modelId="{D4F2C6F5-6355-4BCD-9B12-2B1A22267F08}" type="presOf" srcId="{E278325B-2FA9-44EB-B2DD-082492731CF9}" destId="{196BD276-C50D-488D-8B91-5BFB6880A330}" srcOrd="1" destOrd="0" presId="urn:microsoft.com/office/officeart/2005/8/layout/process1"/>
    <dgm:cxn modelId="{A7BE5736-9F79-4F9D-8368-78D5AE961DDA}" type="presParOf" srcId="{FC73D228-E2AC-4F8B-ADFF-39FAB402B2B5}" destId="{ACB81BB5-11E6-4B90-983B-8D5FD2A54C1A}" srcOrd="0" destOrd="0" presId="urn:microsoft.com/office/officeart/2005/8/layout/process1"/>
    <dgm:cxn modelId="{03AE4969-ECE7-4DF6-AAE3-4358F65DA1D3}" type="presParOf" srcId="{FC73D228-E2AC-4F8B-ADFF-39FAB402B2B5}" destId="{625DDE1A-43B7-4D45-B59E-E002989040D0}" srcOrd="1" destOrd="0" presId="urn:microsoft.com/office/officeart/2005/8/layout/process1"/>
    <dgm:cxn modelId="{70AF352D-FD96-49A6-827C-091DDB4CFDCE}" type="presParOf" srcId="{625DDE1A-43B7-4D45-B59E-E002989040D0}" destId="{196BD276-C50D-488D-8B91-5BFB6880A330}" srcOrd="0" destOrd="0" presId="urn:microsoft.com/office/officeart/2005/8/layout/process1"/>
    <dgm:cxn modelId="{92A9AFA9-3AFC-4867-A261-0CC7397A7D9A}" type="presParOf" srcId="{FC73D228-E2AC-4F8B-ADFF-39FAB402B2B5}" destId="{D0C6F784-EFD8-4679-B336-42567ECBFAD8}" srcOrd="2" destOrd="0" presId="urn:microsoft.com/office/officeart/2005/8/layout/process1"/>
    <dgm:cxn modelId="{FF450A1E-8086-4963-B0ED-17CA449F1D60}" type="presParOf" srcId="{FC73D228-E2AC-4F8B-ADFF-39FAB402B2B5}" destId="{9BD6F023-7B59-4DF5-BD8E-A0A11B595C3A}" srcOrd="3" destOrd="0" presId="urn:microsoft.com/office/officeart/2005/8/layout/process1"/>
    <dgm:cxn modelId="{8C363E48-1DB0-4F63-BC8D-5AD8A38E977A}" type="presParOf" srcId="{9BD6F023-7B59-4DF5-BD8E-A0A11B595C3A}" destId="{1B1F3A4C-02CA-4BCA-BE92-C8D34B759871}" srcOrd="0" destOrd="0" presId="urn:microsoft.com/office/officeart/2005/8/layout/process1"/>
    <dgm:cxn modelId="{321C956F-088C-4F40-9379-EC7B014B0A9A}" type="presParOf" srcId="{FC73D228-E2AC-4F8B-ADFF-39FAB402B2B5}" destId="{6CC5BB96-C6D4-4683-8014-2F3F00923E8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090EC9-7533-4F35-ACEE-981FD063CDF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11CD3F-C232-4D75-A64E-A0746196AB8B}">
      <dgm:prSet phldrT="[Text]"/>
      <dgm:spPr>
        <a:solidFill>
          <a:srgbClr val="0B1C3D"/>
        </a:solidFill>
        <a:ln>
          <a:solidFill>
            <a:srgbClr val="0B1C3D"/>
          </a:solidFill>
        </a:ln>
      </dgm:spPr>
      <dgm:t>
        <a:bodyPr/>
        <a:lstStyle/>
        <a:p>
          <a:r>
            <a:rPr lang="en-US" b="1">
              <a:latin typeface="Avenir Next LT Pro" panose="020B0504020202020204" pitchFamily="34" charset="0"/>
            </a:rPr>
            <a:t>Dec ‘24</a:t>
          </a:r>
        </a:p>
      </dgm:t>
    </dgm:pt>
    <dgm:pt modelId="{595E6EEF-D74D-467A-B03F-FD8D2B417224}" type="parTrans" cxnId="{A3E8CEC0-5047-4247-97F9-327FA8F38B82}">
      <dgm:prSet/>
      <dgm:spPr/>
      <dgm:t>
        <a:bodyPr/>
        <a:lstStyle/>
        <a:p>
          <a:endParaRPr lang="en-US"/>
        </a:p>
      </dgm:t>
    </dgm:pt>
    <dgm:pt modelId="{481E218E-A664-453F-A2A9-B5E47BDA1017}" type="sibTrans" cxnId="{A3E8CEC0-5047-4247-97F9-327FA8F38B82}">
      <dgm:prSet/>
      <dgm:spPr/>
      <dgm:t>
        <a:bodyPr/>
        <a:lstStyle/>
        <a:p>
          <a:endParaRPr lang="en-US"/>
        </a:p>
      </dgm:t>
    </dgm:pt>
    <dgm:pt modelId="{6F74B1E2-ECB7-405E-BED1-653B80F1A369}">
      <dgm:prSet phldrT="[Text]"/>
      <dgm:spPr>
        <a:ln>
          <a:solidFill>
            <a:srgbClr val="0B1C3D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b="0" u="none" strike="noStrike" cap="none" spc="0" normalizeH="0" baseline="0" noProof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cs typeface="Arial"/>
            </a:rPr>
            <a:t>Preliminary pricing change presented</a:t>
          </a:r>
          <a:endParaRPr lang="en-US" b="0">
            <a:latin typeface="Avenir Next LT Pro" panose="020B0504020202020204" pitchFamily="34" charset="0"/>
          </a:endParaRPr>
        </a:p>
      </dgm:t>
    </dgm:pt>
    <dgm:pt modelId="{CEA69E63-C752-45B5-A283-896EE0DDE0FF}" type="parTrans" cxnId="{ABC1C946-80BB-48F3-B572-6008343E99EA}">
      <dgm:prSet/>
      <dgm:spPr/>
      <dgm:t>
        <a:bodyPr/>
        <a:lstStyle/>
        <a:p>
          <a:endParaRPr lang="en-US"/>
        </a:p>
      </dgm:t>
    </dgm:pt>
    <dgm:pt modelId="{9F6140BF-E00E-4DF2-AB28-86ACA21E4061}" type="sibTrans" cxnId="{ABC1C946-80BB-48F3-B572-6008343E99EA}">
      <dgm:prSet/>
      <dgm:spPr/>
      <dgm:t>
        <a:bodyPr/>
        <a:lstStyle/>
        <a:p>
          <a:endParaRPr lang="en-US"/>
        </a:p>
      </dgm:t>
    </dgm:pt>
    <dgm:pt modelId="{1AA715B0-1220-419B-8AA7-93460BC88895}">
      <dgm:prSet phldrT="[Text]"/>
      <dgm:spPr>
        <a:solidFill>
          <a:srgbClr val="0B1C3D"/>
        </a:solidFill>
        <a:ln>
          <a:solidFill>
            <a:srgbClr val="0B1C3D"/>
          </a:solidFill>
        </a:ln>
      </dgm:spPr>
      <dgm:t>
        <a:bodyPr/>
        <a:lstStyle/>
        <a:p>
          <a:r>
            <a:rPr lang="en-US" b="1">
              <a:latin typeface="Avenir Next LT Pro" panose="020B0504020202020204" pitchFamily="34" charset="0"/>
            </a:rPr>
            <a:t>Jan ‘25</a:t>
          </a:r>
        </a:p>
      </dgm:t>
    </dgm:pt>
    <dgm:pt modelId="{0DBC0516-BD2F-4E5C-89F0-CB9963A03146}" type="parTrans" cxnId="{9A320867-905B-4BEF-B093-00CE33B78430}">
      <dgm:prSet/>
      <dgm:spPr/>
      <dgm:t>
        <a:bodyPr/>
        <a:lstStyle/>
        <a:p>
          <a:endParaRPr lang="en-US"/>
        </a:p>
      </dgm:t>
    </dgm:pt>
    <dgm:pt modelId="{ACD28DF1-22FB-4860-9548-3D7D34301A49}" type="sibTrans" cxnId="{9A320867-905B-4BEF-B093-00CE33B78430}">
      <dgm:prSet/>
      <dgm:spPr/>
      <dgm:t>
        <a:bodyPr/>
        <a:lstStyle/>
        <a:p>
          <a:endParaRPr lang="en-US"/>
        </a:p>
      </dgm:t>
    </dgm:pt>
    <dgm:pt modelId="{72C17D17-04C6-467E-97DD-B0AD6DE689DD}">
      <dgm:prSet phldrT="[Text]"/>
      <dgm:spPr>
        <a:ln>
          <a:solidFill>
            <a:srgbClr val="0B1C3D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kumimoji="0" lang="en-US" b="0" u="none" strike="noStrike" cap="none" spc="0" normalizeH="0" baseline="0" noProof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cs typeface="Arial"/>
            </a:rPr>
            <a:t>Proposed plan design changes with aggregate financial impact presented</a:t>
          </a:r>
          <a:endParaRPr lang="en-US" b="0">
            <a:latin typeface="Avenir Next LT Pro" panose="020B0504020202020204" pitchFamily="34" charset="0"/>
          </a:endParaRPr>
        </a:p>
      </dgm:t>
    </dgm:pt>
    <dgm:pt modelId="{613D1A96-F7CF-4FDD-9731-2969257ABA15}" type="parTrans" cxnId="{0BCACB5A-9CF8-471F-9279-A012837D4CC1}">
      <dgm:prSet/>
      <dgm:spPr/>
      <dgm:t>
        <a:bodyPr/>
        <a:lstStyle/>
        <a:p>
          <a:endParaRPr lang="en-US"/>
        </a:p>
      </dgm:t>
    </dgm:pt>
    <dgm:pt modelId="{0299B527-5594-4627-9B60-5F8BFAD4351F}" type="sibTrans" cxnId="{0BCACB5A-9CF8-471F-9279-A012837D4CC1}">
      <dgm:prSet/>
      <dgm:spPr/>
      <dgm:t>
        <a:bodyPr/>
        <a:lstStyle/>
        <a:p>
          <a:endParaRPr lang="en-US"/>
        </a:p>
      </dgm:t>
    </dgm:pt>
    <dgm:pt modelId="{480BE2A9-364E-467C-9976-63EFF1C62AC0}">
      <dgm:prSet phldrT="[Text]"/>
      <dgm:spPr>
        <a:solidFill>
          <a:srgbClr val="0B1C3D"/>
        </a:solidFill>
        <a:ln>
          <a:solidFill>
            <a:srgbClr val="0B1C3D"/>
          </a:solidFill>
        </a:ln>
      </dgm:spPr>
      <dgm:t>
        <a:bodyPr/>
        <a:lstStyle/>
        <a:p>
          <a:r>
            <a:rPr lang="en-US" b="1">
              <a:latin typeface="Avenir Next LT Pro" panose="020B0504020202020204" pitchFamily="34" charset="0"/>
            </a:rPr>
            <a:t>Feb ‘25</a:t>
          </a:r>
        </a:p>
      </dgm:t>
    </dgm:pt>
    <dgm:pt modelId="{F3C5F1B0-2727-46DD-B188-1A46F42FB970}" type="parTrans" cxnId="{9E5DE948-4D65-45C0-8672-4DFCB9D35581}">
      <dgm:prSet/>
      <dgm:spPr/>
      <dgm:t>
        <a:bodyPr/>
        <a:lstStyle/>
        <a:p>
          <a:endParaRPr lang="en-US"/>
        </a:p>
      </dgm:t>
    </dgm:pt>
    <dgm:pt modelId="{73B92267-CDE8-4462-A3E9-00C1C11AB6EA}" type="sibTrans" cxnId="{9E5DE948-4D65-45C0-8672-4DFCB9D35581}">
      <dgm:prSet/>
      <dgm:spPr/>
      <dgm:t>
        <a:bodyPr/>
        <a:lstStyle/>
        <a:p>
          <a:endParaRPr lang="en-US"/>
        </a:p>
      </dgm:t>
    </dgm:pt>
    <dgm:pt modelId="{C0756B43-AA04-4789-B83C-1CFFEBE3708C}">
      <dgm:prSet phldrT="[Text]"/>
      <dgm:spPr>
        <a:ln>
          <a:solidFill>
            <a:srgbClr val="0B1C3D"/>
          </a:solidFill>
        </a:ln>
      </dgm:spPr>
      <dgm:t>
        <a:bodyPr/>
        <a:lstStyle/>
        <a:p>
          <a:pPr>
            <a:buFontTx/>
            <a:buNone/>
          </a:pPr>
          <a:r>
            <a:rPr kumimoji="0" lang="en-US" b="0" u="none" strike="noStrike" cap="none" spc="0" normalizeH="0" baseline="0" noProof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cs typeface="Arial"/>
            </a:rPr>
            <a:t>Commission votes on </a:t>
          </a:r>
          <a:r>
            <a:rPr lang="en-US" b="0">
              <a:latin typeface="Avenir Next LT Pro" panose="020B0504020202020204" pitchFamily="34" charset="0"/>
              <a:cs typeface="Arial"/>
            </a:rPr>
            <a:t>p</a:t>
          </a:r>
          <a:r>
            <a:rPr kumimoji="0" lang="en-US" b="0" u="none" strike="noStrike" cap="none" spc="0" normalizeH="0" baseline="0" noProof="0" err="1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cs typeface="Arial"/>
            </a:rPr>
            <a:t>roduct</a:t>
          </a:r>
          <a:r>
            <a:rPr kumimoji="0" lang="en-US" b="0" u="none" strike="noStrike" cap="none" spc="0" normalizeH="0" baseline="0" noProof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cs typeface="Arial"/>
            </a:rPr>
            <a:t>-specific premiums</a:t>
          </a:r>
          <a:endParaRPr lang="en-US" b="0">
            <a:latin typeface="Avenir Next LT Pro" panose="020B0504020202020204" pitchFamily="34" charset="0"/>
          </a:endParaRPr>
        </a:p>
      </dgm:t>
    </dgm:pt>
    <dgm:pt modelId="{24DD2FE3-61EC-4AC0-95AD-645C700ADB3B}" type="parTrans" cxnId="{3A9737DC-3815-4DF7-B8F3-FECE26B8C9B2}">
      <dgm:prSet/>
      <dgm:spPr/>
      <dgm:t>
        <a:bodyPr/>
        <a:lstStyle/>
        <a:p>
          <a:endParaRPr lang="en-US"/>
        </a:p>
      </dgm:t>
    </dgm:pt>
    <dgm:pt modelId="{3C70827C-A8A1-49CF-AB13-26832190FAC7}" type="sibTrans" cxnId="{3A9737DC-3815-4DF7-B8F3-FECE26B8C9B2}">
      <dgm:prSet/>
      <dgm:spPr/>
      <dgm:t>
        <a:bodyPr/>
        <a:lstStyle/>
        <a:p>
          <a:endParaRPr lang="en-US"/>
        </a:p>
      </dgm:t>
    </dgm:pt>
    <dgm:pt modelId="{ADA0297F-5F02-4325-BAA2-4F0AB4DFEE16}">
      <dgm:prSet phldrT="[Text]"/>
      <dgm:spPr>
        <a:ln>
          <a:solidFill>
            <a:srgbClr val="0B1C3D"/>
          </a:solidFill>
        </a:ln>
      </dgm:spPr>
      <dgm:t>
        <a:bodyPr/>
        <a:lstStyle/>
        <a:p>
          <a:pPr>
            <a:buFontTx/>
            <a:buNone/>
          </a:pPr>
          <a:r>
            <a:rPr lang="en-US">
              <a:latin typeface="Avenir Next LT Pro" panose="020B0504020202020204" pitchFamily="34" charset="0"/>
            </a:rPr>
            <a:t>FY26 coverage takes effect (July 1, 2025)</a:t>
          </a:r>
        </a:p>
      </dgm:t>
    </dgm:pt>
    <dgm:pt modelId="{7E3A386B-903E-4395-B738-86E96E7ECAEC}" type="parTrans" cxnId="{3F4F61A6-7232-4224-8B45-F5DE5F6498B9}">
      <dgm:prSet/>
      <dgm:spPr/>
      <dgm:t>
        <a:bodyPr/>
        <a:lstStyle/>
        <a:p>
          <a:endParaRPr lang="en-US"/>
        </a:p>
      </dgm:t>
    </dgm:pt>
    <dgm:pt modelId="{37068F24-2BC5-4CBF-AE45-10AD5B78097A}" type="sibTrans" cxnId="{3F4F61A6-7232-4224-8B45-F5DE5F6498B9}">
      <dgm:prSet/>
      <dgm:spPr/>
      <dgm:t>
        <a:bodyPr/>
        <a:lstStyle/>
        <a:p>
          <a:endParaRPr lang="en-US"/>
        </a:p>
      </dgm:t>
    </dgm:pt>
    <dgm:pt modelId="{864B724B-0E2F-454A-887F-6E8BEF910802}">
      <dgm:prSet phldrT="[Text]"/>
      <dgm:spPr>
        <a:solidFill>
          <a:srgbClr val="0B1C3D"/>
        </a:solidFill>
        <a:ln>
          <a:solidFill>
            <a:srgbClr val="0B1C3D"/>
          </a:solidFill>
        </a:ln>
      </dgm:spPr>
      <dgm:t>
        <a:bodyPr/>
        <a:lstStyle/>
        <a:p>
          <a:r>
            <a:rPr lang="en-US" b="1">
              <a:latin typeface="Avenir Next LT Pro" panose="020B0504020202020204" pitchFamily="34" charset="0"/>
            </a:rPr>
            <a:t>Apr ’25</a:t>
          </a:r>
        </a:p>
      </dgm:t>
    </dgm:pt>
    <dgm:pt modelId="{0E386E3F-4C14-4487-B7F2-6AB79C79C44F}" type="parTrans" cxnId="{41E61095-7633-4A81-8497-5E8E78592642}">
      <dgm:prSet/>
      <dgm:spPr/>
      <dgm:t>
        <a:bodyPr/>
        <a:lstStyle/>
        <a:p>
          <a:endParaRPr lang="en-US"/>
        </a:p>
      </dgm:t>
    </dgm:pt>
    <dgm:pt modelId="{D21E5470-2F6D-4F2D-9C93-8B4188874A7F}" type="sibTrans" cxnId="{41E61095-7633-4A81-8497-5E8E78592642}">
      <dgm:prSet/>
      <dgm:spPr/>
      <dgm:t>
        <a:bodyPr/>
        <a:lstStyle/>
        <a:p>
          <a:endParaRPr lang="en-US"/>
        </a:p>
      </dgm:t>
    </dgm:pt>
    <dgm:pt modelId="{55610AB9-22E5-455E-85E5-B89D1E78E5D2}">
      <dgm:prSet phldrT="[Text]"/>
      <dgm:spPr>
        <a:solidFill>
          <a:srgbClr val="0B1C3D"/>
        </a:solidFill>
        <a:ln>
          <a:solidFill>
            <a:srgbClr val="0B1C3D"/>
          </a:solidFill>
        </a:ln>
      </dgm:spPr>
      <dgm:t>
        <a:bodyPr/>
        <a:lstStyle/>
        <a:p>
          <a:r>
            <a:rPr lang="en-US" b="1">
              <a:latin typeface="Avenir Next LT Pro" panose="020B0504020202020204" pitchFamily="34" charset="0"/>
            </a:rPr>
            <a:t>May ’25</a:t>
          </a:r>
        </a:p>
      </dgm:t>
    </dgm:pt>
    <dgm:pt modelId="{ABBEE9A6-7B57-4446-94ED-C76BF5F0C03C}" type="parTrans" cxnId="{F50B6412-424B-407A-B1BE-5AE65CA81688}">
      <dgm:prSet/>
      <dgm:spPr/>
      <dgm:t>
        <a:bodyPr/>
        <a:lstStyle/>
        <a:p>
          <a:endParaRPr lang="en-US"/>
        </a:p>
      </dgm:t>
    </dgm:pt>
    <dgm:pt modelId="{0601316C-62C6-41E3-A428-9EDC9EC590A2}" type="sibTrans" cxnId="{F50B6412-424B-407A-B1BE-5AE65CA81688}">
      <dgm:prSet/>
      <dgm:spPr/>
      <dgm:t>
        <a:bodyPr/>
        <a:lstStyle/>
        <a:p>
          <a:endParaRPr lang="en-US"/>
        </a:p>
      </dgm:t>
    </dgm:pt>
    <dgm:pt modelId="{C77669B6-FB0D-49B0-AF50-5A238D93DF6D}">
      <dgm:prSet phldrT="[Text]"/>
      <dgm:spPr>
        <a:solidFill>
          <a:srgbClr val="0B1C3D"/>
        </a:solidFill>
        <a:ln>
          <a:solidFill>
            <a:srgbClr val="0B1C3D"/>
          </a:solidFill>
        </a:ln>
      </dgm:spPr>
      <dgm:t>
        <a:bodyPr/>
        <a:lstStyle/>
        <a:p>
          <a:r>
            <a:rPr lang="en-US" b="1">
              <a:latin typeface="Avenir Next LT Pro" panose="020B0504020202020204" pitchFamily="34" charset="0"/>
            </a:rPr>
            <a:t>Jul ‘25</a:t>
          </a:r>
        </a:p>
      </dgm:t>
    </dgm:pt>
    <dgm:pt modelId="{4C5E6D56-032D-40BF-80EB-22A4D373325B}" type="parTrans" cxnId="{FD088366-8A6A-44B4-89CD-B0015113FE90}">
      <dgm:prSet/>
      <dgm:spPr/>
      <dgm:t>
        <a:bodyPr/>
        <a:lstStyle/>
        <a:p>
          <a:endParaRPr lang="en-US"/>
        </a:p>
      </dgm:t>
    </dgm:pt>
    <dgm:pt modelId="{3541DE34-E4B0-4DA1-9621-45395100C425}" type="sibTrans" cxnId="{FD088366-8A6A-44B4-89CD-B0015113FE90}">
      <dgm:prSet/>
      <dgm:spPr/>
      <dgm:t>
        <a:bodyPr/>
        <a:lstStyle/>
        <a:p>
          <a:endParaRPr lang="en-US"/>
        </a:p>
      </dgm:t>
    </dgm:pt>
    <dgm:pt modelId="{3E1E0FC1-EBBF-4AA3-AE6A-CC3AA0F17E4B}">
      <dgm:prSet/>
      <dgm:spPr>
        <a:ln>
          <a:solidFill>
            <a:srgbClr val="0B1C3D"/>
          </a:solidFill>
        </a:ln>
      </dgm:spPr>
      <dgm:t>
        <a:bodyPr/>
        <a:lstStyle/>
        <a:p>
          <a:pPr>
            <a:buNone/>
          </a:pPr>
          <a:r>
            <a:rPr lang="en-US">
              <a:latin typeface="Avenir Next LT Pro" panose="020B0504020202020204" pitchFamily="34" charset="0"/>
            </a:rPr>
            <a:t>Annual Enrollment begins (April 2, 2025)</a:t>
          </a:r>
        </a:p>
      </dgm:t>
    </dgm:pt>
    <dgm:pt modelId="{B87DEF88-4E45-48BC-9012-2335F777A729}" type="parTrans" cxnId="{E4908671-97A7-411A-9E4F-A2ACFEB5D78F}">
      <dgm:prSet/>
      <dgm:spPr/>
      <dgm:t>
        <a:bodyPr/>
        <a:lstStyle/>
        <a:p>
          <a:endParaRPr lang="en-US"/>
        </a:p>
      </dgm:t>
    </dgm:pt>
    <dgm:pt modelId="{C2228731-9411-4E8D-83E6-B03F1666FAA2}" type="sibTrans" cxnId="{E4908671-97A7-411A-9E4F-A2ACFEB5D78F}">
      <dgm:prSet/>
      <dgm:spPr/>
      <dgm:t>
        <a:bodyPr/>
        <a:lstStyle/>
        <a:p>
          <a:endParaRPr lang="en-US"/>
        </a:p>
      </dgm:t>
    </dgm:pt>
    <dgm:pt modelId="{B5C92D2B-8BE1-4F58-B7DF-899C99454171}">
      <dgm:prSet phldrT="[Text]"/>
      <dgm:spPr>
        <a:ln>
          <a:solidFill>
            <a:srgbClr val="0B1C3D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b="0">
              <a:latin typeface="Avenir Next LT Pro" panose="020B0504020202020204" pitchFamily="34" charset="0"/>
            </a:rPr>
            <a:t>Annual Public Information Sessions</a:t>
          </a:r>
        </a:p>
      </dgm:t>
    </dgm:pt>
    <dgm:pt modelId="{2DA1A4F0-167C-4563-A402-7AB00C5380C2}" type="parTrans" cxnId="{EC059E42-4553-474B-80C6-D800D637A78E}">
      <dgm:prSet/>
      <dgm:spPr/>
      <dgm:t>
        <a:bodyPr/>
        <a:lstStyle/>
        <a:p>
          <a:endParaRPr lang="en-US"/>
        </a:p>
      </dgm:t>
    </dgm:pt>
    <dgm:pt modelId="{F14F5E8E-3A12-4966-BEDA-9D860AE91DB1}" type="sibTrans" cxnId="{EC059E42-4553-474B-80C6-D800D637A78E}">
      <dgm:prSet/>
      <dgm:spPr/>
      <dgm:t>
        <a:bodyPr/>
        <a:lstStyle/>
        <a:p>
          <a:endParaRPr lang="en-US"/>
        </a:p>
      </dgm:t>
    </dgm:pt>
    <dgm:pt modelId="{46290FA5-C84F-4B6A-BB69-E9B2E3BCBFE8}">
      <dgm:prSet phldrT="[Text]"/>
      <dgm:spPr>
        <a:ln>
          <a:solidFill>
            <a:srgbClr val="0B1C3D"/>
          </a:solidFill>
        </a:ln>
      </dgm:spPr>
      <dgm:t>
        <a:bodyPr/>
        <a:lstStyle/>
        <a:p>
          <a:pPr>
            <a:buNone/>
          </a:pPr>
          <a:r>
            <a:rPr lang="en-US">
              <a:latin typeface="Avenir Next LT Pro" panose="020B0504020202020204" pitchFamily="34" charset="0"/>
            </a:rPr>
            <a:t>Annual Enrollment ends (May 1, 2025)</a:t>
          </a:r>
        </a:p>
      </dgm:t>
    </dgm:pt>
    <dgm:pt modelId="{A701E294-855B-405E-96F5-262FA02B1C4A}" type="parTrans" cxnId="{0152FC79-9FE2-4F52-A962-096E9AFD253B}">
      <dgm:prSet/>
      <dgm:spPr/>
      <dgm:t>
        <a:bodyPr/>
        <a:lstStyle/>
        <a:p>
          <a:endParaRPr lang="en-US"/>
        </a:p>
      </dgm:t>
    </dgm:pt>
    <dgm:pt modelId="{25909B12-25AC-46F3-9599-9EC088EE6063}" type="sibTrans" cxnId="{0152FC79-9FE2-4F52-A962-096E9AFD253B}">
      <dgm:prSet/>
      <dgm:spPr/>
      <dgm:t>
        <a:bodyPr/>
        <a:lstStyle/>
        <a:p>
          <a:endParaRPr lang="en-US"/>
        </a:p>
      </dgm:t>
    </dgm:pt>
    <dgm:pt modelId="{69A391D4-23E1-4F5F-A4CA-156BB21D0DB5}" type="pres">
      <dgm:prSet presAssocID="{2C090EC9-7533-4F35-ACEE-981FD063CDFC}" presName="linearFlow" presStyleCnt="0">
        <dgm:presLayoutVars>
          <dgm:dir/>
          <dgm:animLvl val="lvl"/>
          <dgm:resizeHandles val="exact"/>
        </dgm:presLayoutVars>
      </dgm:prSet>
      <dgm:spPr/>
    </dgm:pt>
    <dgm:pt modelId="{4C413D8B-443D-409C-87A7-48158BB4E0A7}" type="pres">
      <dgm:prSet presAssocID="{4D11CD3F-C232-4D75-A64E-A0746196AB8B}" presName="composite" presStyleCnt="0"/>
      <dgm:spPr/>
    </dgm:pt>
    <dgm:pt modelId="{9A660C2B-F035-499D-BEEB-4E7AD5E0DE67}" type="pres">
      <dgm:prSet presAssocID="{4D11CD3F-C232-4D75-A64E-A0746196AB8B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74A7D5BB-9FBE-4B3A-AC75-3633933D9366}" type="pres">
      <dgm:prSet presAssocID="{4D11CD3F-C232-4D75-A64E-A0746196AB8B}" presName="descendantText" presStyleLbl="alignAcc1" presStyleIdx="0" presStyleCnt="6">
        <dgm:presLayoutVars>
          <dgm:bulletEnabled val="1"/>
        </dgm:presLayoutVars>
      </dgm:prSet>
      <dgm:spPr/>
    </dgm:pt>
    <dgm:pt modelId="{CA17EC69-7749-44BF-92A4-EE8F68D0FDE0}" type="pres">
      <dgm:prSet presAssocID="{481E218E-A664-453F-A2A9-B5E47BDA1017}" presName="sp" presStyleCnt="0"/>
      <dgm:spPr/>
    </dgm:pt>
    <dgm:pt modelId="{D799E282-2FCB-4878-85FA-2A93E3B5A7DA}" type="pres">
      <dgm:prSet presAssocID="{1AA715B0-1220-419B-8AA7-93460BC88895}" presName="composite" presStyleCnt="0"/>
      <dgm:spPr/>
    </dgm:pt>
    <dgm:pt modelId="{20CF0734-A8C6-4325-8496-FEDC3F818F6D}" type="pres">
      <dgm:prSet presAssocID="{1AA715B0-1220-419B-8AA7-93460BC88895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9715AC6E-355E-47C5-AD47-5FFB7EB6566A}" type="pres">
      <dgm:prSet presAssocID="{1AA715B0-1220-419B-8AA7-93460BC88895}" presName="descendantText" presStyleLbl="alignAcc1" presStyleIdx="1" presStyleCnt="6">
        <dgm:presLayoutVars>
          <dgm:bulletEnabled val="1"/>
        </dgm:presLayoutVars>
      </dgm:prSet>
      <dgm:spPr/>
    </dgm:pt>
    <dgm:pt modelId="{FB0B8541-9B3E-492B-BCA1-A882F50AA637}" type="pres">
      <dgm:prSet presAssocID="{ACD28DF1-22FB-4860-9548-3D7D34301A49}" presName="sp" presStyleCnt="0"/>
      <dgm:spPr/>
    </dgm:pt>
    <dgm:pt modelId="{6EAA4B41-03C5-490A-AF9B-148D1409B020}" type="pres">
      <dgm:prSet presAssocID="{480BE2A9-364E-467C-9976-63EFF1C62AC0}" presName="composite" presStyleCnt="0"/>
      <dgm:spPr/>
    </dgm:pt>
    <dgm:pt modelId="{A7000279-75A3-40B4-ACAA-B87C2AC4B582}" type="pres">
      <dgm:prSet presAssocID="{480BE2A9-364E-467C-9976-63EFF1C62AC0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3A09FAB9-D5F1-4934-B13D-DB0099FB0042}" type="pres">
      <dgm:prSet presAssocID="{480BE2A9-364E-467C-9976-63EFF1C62AC0}" presName="descendantText" presStyleLbl="alignAcc1" presStyleIdx="2" presStyleCnt="6">
        <dgm:presLayoutVars>
          <dgm:bulletEnabled val="1"/>
        </dgm:presLayoutVars>
      </dgm:prSet>
      <dgm:spPr/>
    </dgm:pt>
    <dgm:pt modelId="{A113283E-E489-4B91-8088-601FF5599E55}" type="pres">
      <dgm:prSet presAssocID="{73B92267-CDE8-4462-A3E9-00C1C11AB6EA}" presName="sp" presStyleCnt="0"/>
      <dgm:spPr/>
    </dgm:pt>
    <dgm:pt modelId="{BA7A5F00-05DA-4633-93DF-0F921E81D001}" type="pres">
      <dgm:prSet presAssocID="{864B724B-0E2F-454A-887F-6E8BEF910802}" presName="composite" presStyleCnt="0"/>
      <dgm:spPr/>
    </dgm:pt>
    <dgm:pt modelId="{2B4E044C-D79F-4797-939D-DC387F16A7B6}" type="pres">
      <dgm:prSet presAssocID="{864B724B-0E2F-454A-887F-6E8BEF91080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EFA9AFCD-8B67-48A8-A3B1-38E8C6E694AF}" type="pres">
      <dgm:prSet presAssocID="{864B724B-0E2F-454A-887F-6E8BEF910802}" presName="descendantText" presStyleLbl="alignAcc1" presStyleIdx="3" presStyleCnt="6">
        <dgm:presLayoutVars>
          <dgm:bulletEnabled val="1"/>
        </dgm:presLayoutVars>
      </dgm:prSet>
      <dgm:spPr/>
    </dgm:pt>
    <dgm:pt modelId="{C3ED9B14-8A97-403A-9E78-751DF32D7D39}" type="pres">
      <dgm:prSet presAssocID="{D21E5470-2F6D-4F2D-9C93-8B4188874A7F}" presName="sp" presStyleCnt="0"/>
      <dgm:spPr/>
    </dgm:pt>
    <dgm:pt modelId="{940E2439-CB2B-4B7A-BF02-A70B1FB90BD0}" type="pres">
      <dgm:prSet presAssocID="{55610AB9-22E5-455E-85E5-B89D1E78E5D2}" presName="composite" presStyleCnt="0"/>
      <dgm:spPr/>
    </dgm:pt>
    <dgm:pt modelId="{C9FDBC88-AD72-4A6A-AF88-06E56075BB3F}" type="pres">
      <dgm:prSet presAssocID="{55610AB9-22E5-455E-85E5-B89D1E78E5D2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5BF2271-6DA6-4001-9D87-6A05AA6B3472}" type="pres">
      <dgm:prSet presAssocID="{55610AB9-22E5-455E-85E5-B89D1E78E5D2}" presName="descendantText" presStyleLbl="alignAcc1" presStyleIdx="4" presStyleCnt="6">
        <dgm:presLayoutVars>
          <dgm:bulletEnabled val="1"/>
        </dgm:presLayoutVars>
      </dgm:prSet>
      <dgm:spPr/>
    </dgm:pt>
    <dgm:pt modelId="{8A826C01-928F-45CF-AC2D-5884C5580AA3}" type="pres">
      <dgm:prSet presAssocID="{0601316C-62C6-41E3-A428-9EDC9EC590A2}" presName="sp" presStyleCnt="0"/>
      <dgm:spPr/>
    </dgm:pt>
    <dgm:pt modelId="{C8976079-F362-41C3-A6C7-BA895B9A8E71}" type="pres">
      <dgm:prSet presAssocID="{C77669B6-FB0D-49B0-AF50-5A238D93DF6D}" presName="composite" presStyleCnt="0"/>
      <dgm:spPr/>
    </dgm:pt>
    <dgm:pt modelId="{097336E0-863D-4D31-88DF-6976FFD58841}" type="pres">
      <dgm:prSet presAssocID="{C77669B6-FB0D-49B0-AF50-5A238D93DF6D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4F049C59-E9F7-4A0A-B6BB-39A4B4A1C55B}" type="pres">
      <dgm:prSet presAssocID="{C77669B6-FB0D-49B0-AF50-5A238D93DF6D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F50B6412-424B-407A-B1BE-5AE65CA81688}" srcId="{2C090EC9-7533-4F35-ACEE-981FD063CDFC}" destId="{55610AB9-22E5-455E-85E5-B89D1E78E5D2}" srcOrd="4" destOrd="0" parTransId="{ABBEE9A6-7B57-4446-94ED-C76BF5F0C03C}" sibTransId="{0601316C-62C6-41E3-A428-9EDC9EC590A2}"/>
    <dgm:cxn modelId="{C5590E1C-95EA-49F8-AED3-DA47DF81EF8F}" type="presOf" srcId="{C0756B43-AA04-4789-B83C-1CFFEBE3708C}" destId="{3A09FAB9-D5F1-4934-B13D-DB0099FB0042}" srcOrd="0" destOrd="0" presId="urn:microsoft.com/office/officeart/2005/8/layout/chevron2"/>
    <dgm:cxn modelId="{EC059E42-4553-474B-80C6-D800D637A78E}" srcId="{1AA715B0-1220-419B-8AA7-93460BC88895}" destId="{B5C92D2B-8BE1-4F58-B7DF-899C99454171}" srcOrd="1" destOrd="0" parTransId="{2DA1A4F0-167C-4563-A402-7AB00C5380C2}" sibTransId="{F14F5E8E-3A12-4966-BEDA-9D860AE91DB1}"/>
    <dgm:cxn modelId="{096BFE62-4AA2-4BA8-B6C6-1437E1C51B5B}" type="presOf" srcId="{C77669B6-FB0D-49B0-AF50-5A238D93DF6D}" destId="{097336E0-863D-4D31-88DF-6976FFD58841}" srcOrd="0" destOrd="0" presId="urn:microsoft.com/office/officeart/2005/8/layout/chevron2"/>
    <dgm:cxn modelId="{FD088366-8A6A-44B4-89CD-B0015113FE90}" srcId="{2C090EC9-7533-4F35-ACEE-981FD063CDFC}" destId="{C77669B6-FB0D-49B0-AF50-5A238D93DF6D}" srcOrd="5" destOrd="0" parTransId="{4C5E6D56-032D-40BF-80EB-22A4D373325B}" sibTransId="{3541DE34-E4B0-4DA1-9621-45395100C425}"/>
    <dgm:cxn modelId="{ABC1C946-80BB-48F3-B572-6008343E99EA}" srcId="{4D11CD3F-C232-4D75-A64E-A0746196AB8B}" destId="{6F74B1E2-ECB7-405E-BED1-653B80F1A369}" srcOrd="0" destOrd="0" parTransId="{CEA69E63-C752-45B5-A283-896EE0DDE0FF}" sibTransId="{9F6140BF-E00E-4DF2-AB28-86ACA21E4061}"/>
    <dgm:cxn modelId="{54C5E166-960D-4ABA-801B-8DBB9CE48E83}" type="presOf" srcId="{B5C92D2B-8BE1-4F58-B7DF-899C99454171}" destId="{9715AC6E-355E-47C5-AD47-5FFB7EB6566A}" srcOrd="0" destOrd="1" presId="urn:microsoft.com/office/officeart/2005/8/layout/chevron2"/>
    <dgm:cxn modelId="{9A320867-905B-4BEF-B093-00CE33B78430}" srcId="{2C090EC9-7533-4F35-ACEE-981FD063CDFC}" destId="{1AA715B0-1220-419B-8AA7-93460BC88895}" srcOrd="1" destOrd="0" parTransId="{0DBC0516-BD2F-4E5C-89F0-CB9963A03146}" sibTransId="{ACD28DF1-22FB-4860-9548-3D7D34301A49}"/>
    <dgm:cxn modelId="{9E5DE948-4D65-45C0-8672-4DFCB9D35581}" srcId="{2C090EC9-7533-4F35-ACEE-981FD063CDFC}" destId="{480BE2A9-364E-467C-9976-63EFF1C62AC0}" srcOrd="2" destOrd="0" parTransId="{F3C5F1B0-2727-46DD-B188-1A46F42FB970}" sibTransId="{73B92267-CDE8-4462-A3E9-00C1C11AB6EA}"/>
    <dgm:cxn modelId="{D869556A-94C3-4104-8A44-DA8CD0F10FAF}" type="presOf" srcId="{55610AB9-22E5-455E-85E5-B89D1E78E5D2}" destId="{C9FDBC88-AD72-4A6A-AF88-06E56075BB3F}" srcOrd="0" destOrd="0" presId="urn:microsoft.com/office/officeart/2005/8/layout/chevron2"/>
    <dgm:cxn modelId="{34B9C54D-F354-4F77-A429-B5E2F72EE455}" type="presOf" srcId="{1AA715B0-1220-419B-8AA7-93460BC88895}" destId="{20CF0734-A8C6-4325-8496-FEDC3F818F6D}" srcOrd="0" destOrd="0" presId="urn:microsoft.com/office/officeart/2005/8/layout/chevron2"/>
    <dgm:cxn modelId="{E4908671-97A7-411A-9E4F-A2ACFEB5D78F}" srcId="{864B724B-0E2F-454A-887F-6E8BEF910802}" destId="{3E1E0FC1-EBBF-4AA3-AE6A-CC3AA0F17E4B}" srcOrd="0" destOrd="0" parTransId="{B87DEF88-4E45-48BC-9012-2335F777A729}" sibTransId="{C2228731-9411-4E8D-83E6-B03F1666FAA2}"/>
    <dgm:cxn modelId="{33826078-4059-4167-A249-75B61A9885CE}" type="presOf" srcId="{72C17D17-04C6-467E-97DD-B0AD6DE689DD}" destId="{9715AC6E-355E-47C5-AD47-5FFB7EB6566A}" srcOrd="0" destOrd="0" presId="urn:microsoft.com/office/officeart/2005/8/layout/chevron2"/>
    <dgm:cxn modelId="{55B46658-ADF6-4654-BE03-5D02FC9343D5}" type="presOf" srcId="{6F74B1E2-ECB7-405E-BED1-653B80F1A369}" destId="{74A7D5BB-9FBE-4B3A-AC75-3633933D9366}" srcOrd="0" destOrd="0" presId="urn:microsoft.com/office/officeart/2005/8/layout/chevron2"/>
    <dgm:cxn modelId="{0152FC79-9FE2-4F52-A962-096E9AFD253B}" srcId="{55610AB9-22E5-455E-85E5-B89D1E78E5D2}" destId="{46290FA5-C84F-4B6A-BB69-E9B2E3BCBFE8}" srcOrd="0" destOrd="0" parTransId="{A701E294-855B-405E-96F5-262FA02B1C4A}" sibTransId="{25909B12-25AC-46F3-9599-9EC088EE6063}"/>
    <dgm:cxn modelId="{0BCACB5A-9CF8-471F-9279-A012837D4CC1}" srcId="{1AA715B0-1220-419B-8AA7-93460BC88895}" destId="{72C17D17-04C6-467E-97DD-B0AD6DE689DD}" srcOrd="0" destOrd="0" parTransId="{613D1A96-F7CF-4FDD-9731-2969257ABA15}" sibTransId="{0299B527-5594-4627-9B60-5F8BFAD4351F}"/>
    <dgm:cxn modelId="{41E61095-7633-4A81-8497-5E8E78592642}" srcId="{2C090EC9-7533-4F35-ACEE-981FD063CDFC}" destId="{864B724B-0E2F-454A-887F-6E8BEF910802}" srcOrd="3" destOrd="0" parTransId="{0E386E3F-4C14-4487-B7F2-6AB79C79C44F}" sibTransId="{D21E5470-2F6D-4F2D-9C93-8B4188874A7F}"/>
    <dgm:cxn modelId="{291B1199-41AF-4DD0-B2AE-02B28EF17B3E}" type="presOf" srcId="{864B724B-0E2F-454A-887F-6E8BEF910802}" destId="{2B4E044C-D79F-4797-939D-DC387F16A7B6}" srcOrd="0" destOrd="0" presId="urn:microsoft.com/office/officeart/2005/8/layout/chevron2"/>
    <dgm:cxn modelId="{2328B89D-157D-4BF7-A84B-94752E737523}" type="presOf" srcId="{ADA0297F-5F02-4325-BAA2-4F0AB4DFEE16}" destId="{4F049C59-E9F7-4A0A-B6BB-39A4B4A1C55B}" srcOrd="0" destOrd="0" presId="urn:microsoft.com/office/officeart/2005/8/layout/chevron2"/>
    <dgm:cxn modelId="{3F4F61A6-7232-4224-8B45-F5DE5F6498B9}" srcId="{C77669B6-FB0D-49B0-AF50-5A238D93DF6D}" destId="{ADA0297F-5F02-4325-BAA2-4F0AB4DFEE16}" srcOrd="0" destOrd="0" parTransId="{7E3A386B-903E-4395-B738-86E96E7ECAEC}" sibTransId="{37068F24-2BC5-4CBF-AE45-10AD5B78097A}"/>
    <dgm:cxn modelId="{509EBCA9-0AF7-48A6-9A04-EAE849473C45}" type="presOf" srcId="{2C090EC9-7533-4F35-ACEE-981FD063CDFC}" destId="{69A391D4-23E1-4F5F-A4CA-156BB21D0DB5}" srcOrd="0" destOrd="0" presId="urn:microsoft.com/office/officeart/2005/8/layout/chevron2"/>
    <dgm:cxn modelId="{A3E8CEC0-5047-4247-97F9-327FA8F38B82}" srcId="{2C090EC9-7533-4F35-ACEE-981FD063CDFC}" destId="{4D11CD3F-C232-4D75-A64E-A0746196AB8B}" srcOrd="0" destOrd="0" parTransId="{595E6EEF-D74D-467A-B03F-FD8D2B417224}" sibTransId="{481E218E-A664-453F-A2A9-B5E47BDA1017}"/>
    <dgm:cxn modelId="{D31C12CB-9FC8-4392-B62A-69DAB2A40C11}" type="presOf" srcId="{4D11CD3F-C232-4D75-A64E-A0746196AB8B}" destId="{9A660C2B-F035-499D-BEEB-4E7AD5E0DE67}" srcOrd="0" destOrd="0" presId="urn:microsoft.com/office/officeart/2005/8/layout/chevron2"/>
    <dgm:cxn modelId="{31E8FCD7-105B-4ABF-BD0A-70CF7CDE31B8}" type="presOf" srcId="{46290FA5-C84F-4B6A-BB69-E9B2E3BCBFE8}" destId="{45BF2271-6DA6-4001-9D87-6A05AA6B3472}" srcOrd="0" destOrd="0" presId="urn:microsoft.com/office/officeart/2005/8/layout/chevron2"/>
    <dgm:cxn modelId="{3A9737DC-3815-4DF7-B8F3-FECE26B8C9B2}" srcId="{480BE2A9-364E-467C-9976-63EFF1C62AC0}" destId="{C0756B43-AA04-4789-B83C-1CFFEBE3708C}" srcOrd="0" destOrd="0" parTransId="{24DD2FE3-61EC-4AC0-95AD-645C700ADB3B}" sibTransId="{3C70827C-A8A1-49CF-AB13-26832190FAC7}"/>
    <dgm:cxn modelId="{3A13FEE3-76E6-437A-88A2-250CD2F1A30D}" type="presOf" srcId="{3E1E0FC1-EBBF-4AA3-AE6A-CC3AA0F17E4B}" destId="{EFA9AFCD-8B67-48A8-A3B1-38E8C6E694AF}" srcOrd="0" destOrd="0" presId="urn:microsoft.com/office/officeart/2005/8/layout/chevron2"/>
    <dgm:cxn modelId="{69A275ED-364E-4D5F-9BAE-1E3B7F24AD06}" type="presOf" srcId="{480BE2A9-364E-467C-9976-63EFF1C62AC0}" destId="{A7000279-75A3-40B4-ACAA-B87C2AC4B582}" srcOrd="0" destOrd="0" presId="urn:microsoft.com/office/officeart/2005/8/layout/chevron2"/>
    <dgm:cxn modelId="{9AEDD84F-B64B-4A94-886E-D97808A03C1A}" type="presParOf" srcId="{69A391D4-23E1-4F5F-A4CA-156BB21D0DB5}" destId="{4C413D8B-443D-409C-87A7-48158BB4E0A7}" srcOrd="0" destOrd="0" presId="urn:microsoft.com/office/officeart/2005/8/layout/chevron2"/>
    <dgm:cxn modelId="{9A38E9A1-814E-4619-A985-6A6F5A9E7914}" type="presParOf" srcId="{4C413D8B-443D-409C-87A7-48158BB4E0A7}" destId="{9A660C2B-F035-499D-BEEB-4E7AD5E0DE67}" srcOrd="0" destOrd="0" presId="urn:microsoft.com/office/officeart/2005/8/layout/chevron2"/>
    <dgm:cxn modelId="{0BB0E762-D103-4043-A104-C6091C492D98}" type="presParOf" srcId="{4C413D8B-443D-409C-87A7-48158BB4E0A7}" destId="{74A7D5BB-9FBE-4B3A-AC75-3633933D9366}" srcOrd="1" destOrd="0" presId="urn:microsoft.com/office/officeart/2005/8/layout/chevron2"/>
    <dgm:cxn modelId="{48C66DAF-0323-496F-BEC8-1416544AA7DF}" type="presParOf" srcId="{69A391D4-23E1-4F5F-A4CA-156BB21D0DB5}" destId="{CA17EC69-7749-44BF-92A4-EE8F68D0FDE0}" srcOrd="1" destOrd="0" presId="urn:microsoft.com/office/officeart/2005/8/layout/chevron2"/>
    <dgm:cxn modelId="{76BD1EBC-0326-4C44-8AF1-86462EFFDF0E}" type="presParOf" srcId="{69A391D4-23E1-4F5F-A4CA-156BB21D0DB5}" destId="{D799E282-2FCB-4878-85FA-2A93E3B5A7DA}" srcOrd="2" destOrd="0" presId="urn:microsoft.com/office/officeart/2005/8/layout/chevron2"/>
    <dgm:cxn modelId="{B9454B69-6FCE-4FD3-AB46-BA74C6CE0FB2}" type="presParOf" srcId="{D799E282-2FCB-4878-85FA-2A93E3B5A7DA}" destId="{20CF0734-A8C6-4325-8496-FEDC3F818F6D}" srcOrd="0" destOrd="0" presId="urn:microsoft.com/office/officeart/2005/8/layout/chevron2"/>
    <dgm:cxn modelId="{7627ACF3-15ED-4A74-A31C-859F80E89ADD}" type="presParOf" srcId="{D799E282-2FCB-4878-85FA-2A93E3B5A7DA}" destId="{9715AC6E-355E-47C5-AD47-5FFB7EB6566A}" srcOrd="1" destOrd="0" presId="urn:microsoft.com/office/officeart/2005/8/layout/chevron2"/>
    <dgm:cxn modelId="{29BB3EAA-EFE8-41B9-A2D7-09F82E694EA2}" type="presParOf" srcId="{69A391D4-23E1-4F5F-A4CA-156BB21D0DB5}" destId="{FB0B8541-9B3E-492B-BCA1-A882F50AA637}" srcOrd="3" destOrd="0" presId="urn:microsoft.com/office/officeart/2005/8/layout/chevron2"/>
    <dgm:cxn modelId="{0B6AD21B-4593-4810-A280-20C8BE1C20DF}" type="presParOf" srcId="{69A391D4-23E1-4F5F-A4CA-156BB21D0DB5}" destId="{6EAA4B41-03C5-490A-AF9B-148D1409B020}" srcOrd="4" destOrd="0" presId="urn:microsoft.com/office/officeart/2005/8/layout/chevron2"/>
    <dgm:cxn modelId="{2D4E495F-F8F3-45BB-8D4F-70DF555D1A0F}" type="presParOf" srcId="{6EAA4B41-03C5-490A-AF9B-148D1409B020}" destId="{A7000279-75A3-40B4-ACAA-B87C2AC4B582}" srcOrd="0" destOrd="0" presId="urn:microsoft.com/office/officeart/2005/8/layout/chevron2"/>
    <dgm:cxn modelId="{B95BEF6F-81C8-42F6-8829-DFD77D0D0D4E}" type="presParOf" srcId="{6EAA4B41-03C5-490A-AF9B-148D1409B020}" destId="{3A09FAB9-D5F1-4934-B13D-DB0099FB0042}" srcOrd="1" destOrd="0" presId="urn:microsoft.com/office/officeart/2005/8/layout/chevron2"/>
    <dgm:cxn modelId="{3E0DAD8C-CF9F-420E-A80F-7F4C7B89B1A9}" type="presParOf" srcId="{69A391D4-23E1-4F5F-A4CA-156BB21D0DB5}" destId="{A113283E-E489-4B91-8088-601FF5599E55}" srcOrd="5" destOrd="0" presId="urn:microsoft.com/office/officeart/2005/8/layout/chevron2"/>
    <dgm:cxn modelId="{7A7A0447-3F63-4A77-A06D-71CEBB74E67C}" type="presParOf" srcId="{69A391D4-23E1-4F5F-A4CA-156BB21D0DB5}" destId="{BA7A5F00-05DA-4633-93DF-0F921E81D001}" srcOrd="6" destOrd="0" presId="urn:microsoft.com/office/officeart/2005/8/layout/chevron2"/>
    <dgm:cxn modelId="{3EB67EE0-825F-4AFC-97A8-E93073B27802}" type="presParOf" srcId="{BA7A5F00-05DA-4633-93DF-0F921E81D001}" destId="{2B4E044C-D79F-4797-939D-DC387F16A7B6}" srcOrd="0" destOrd="0" presId="urn:microsoft.com/office/officeart/2005/8/layout/chevron2"/>
    <dgm:cxn modelId="{1A6EB7A8-48CE-4BE6-8163-307A63823741}" type="presParOf" srcId="{BA7A5F00-05DA-4633-93DF-0F921E81D001}" destId="{EFA9AFCD-8B67-48A8-A3B1-38E8C6E694AF}" srcOrd="1" destOrd="0" presId="urn:microsoft.com/office/officeart/2005/8/layout/chevron2"/>
    <dgm:cxn modelId="{890D9C2A-6CFE-4777-911C-7F5A9B23E6F8}" type="presParOf" srcId="{69A391D4-23E1-4F5F-A4CA-156BB21D0DB5}" destId="{C3ED9B14-8A97-403A-9E78-751DF32D7D39}" srcOrd="7" destOrd="0" presId="urn:microsoft.com/office/officeart/2005/8/layout/chevron2"/>
    <dgm:cxn modelId="{1D26A1F9-C95B-4884-8F03-6A9C6C7266C3}" type="presParOf" srcId="{69A391D4-23E1-4F5F-A4CA-156BB21D0DB5}" destId="{940E2439-CB2B-4B7A-BF02-A70B1FB90BD0}" srcOrd="8" destOrd="0" presId="urn:microsoft.com/office/officeart/2005/8/layout/chevron2"/>
    <dgm:cxn modelId="{3D4D7F9C-D357-4504-AB73-EDD7D467E1FC}" type="presParOf" srcId="{940E2439-CB2B-4B7A-BF02-A70B1FB90BD0}" destId="{C9FDBC88-AD72-4A6A-AF88-06E56075BB3F}" srcOrd="0" destOrd="0" presId="urn:microsoft.com/office/officeart/2005/8/layout/chevron2"/>
    <dgm:cxn modelId="{9BA3E39F-B8FD-40CE-A1A7-1B9766B63A56}" type="presParOf" srcId="{940E2439-CB2B-4B7A-BF02-A70B1FB90BD0}" destId="{45BF2271-6DA6-4001-9D87-6A05AA6B3472}" srcOrd="1" destOrd="0" presId="urn:microsoft.com/office/officeart/2005/8/layout/chevron2"/>
    <dgm:cxn modelId="{0CFE94E5-D01C-400C-9AF9-51296B5580F1}" type="presParOf" srcId="{69A391D4-23E1-4F5F-A4CA-156BB21D0DB5}" destId="{8A826C01-928F-45CF-AC2D-5884C5580AA3}" srcOrd="9" destOrd="0" presId="urn:microsoft.com/office/officeart/2005/8/layout/chevron2"/>
    <dgm:cxn modelId="{8A5935C8-C6A8-4824-A32E-88A48D3FD0A3}" type="presParOf" srcId="{69A391D4-23E1-4F5F-A4CA-156BB21D0DB5}" destId="{C8976079-F362-41C3-A6C7-BA895B9A8E71}" srcOrd="10" destOrd="0" presId="urn:microsoft.com/office/officeart/2005/8/layout/chevron2"/>
    <dgm:cxn modelId="{7947B83F-F8E5-4CB4-8440-E6E66F05D646}" type="presParOf" srcId="{C8976079-F362-41C3-A6C7-BA895B9A8E71}" destId="{097336E0-863D-4D31-88DF-6976FFD58841}" srcOrd="0" destOrd="0" presId="urn:microsoft.com/office/officeart/2005/8/layout/chevron2"/>
    <dgm:cxn modelId="{27170898-7126-46E6-9D73-2B62183CA377}" type="presParOf" srcId="{C8976079-F362-41C3-A6C7-BA895B9A8E71}" destId="{4F049C59-E9F7-4A0A-B6BB-39A4B4A1C5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81BB5-11E6-4B90-983B-8D5FD2A54C1A}">
      <dsp:nvSpPr>
        <dsp:cNvPr id="0" name=""/>
        <dsp:cNvSpPr/>
      </dsp:nvSpPr>
      <dsp:spPr>
        <a:xfrm>
          <a:off x="6743" y="315180"/>
          <a:ext cx="2015640" cy="1650502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rgbClr val="0B1C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latin typeface="Avenir Next LT Pro" panose="020B0504020202020204" pitchFamily="34" charset="77"/>
              <a:cs typeface="Arial" panose="020B0604020202020204" pitchFamily="34" charset="0"/>
            </a:rPr>
            <a:t>Members receive services, and health care providers send claims to insurance carriers. </a:t>
          </a:r>
        </a:p>
      </dsp:txBody>
      <dsp:txXfrm>
        <a:off x="6743" y="315180"/>
        <a:ext cx="2015640" cy="1650502"/>
      </dsp:txXfrm>
    </dsp:sp>
    <dsp:sp modelId="{625DDE1A-43B7-4D45-B59E-E002989040D0}">
      <dsp:nvSpPr>
        <dsp:cNvPr id="0" name=""/>
        <dsp:cNvSpPr/>
      </dsp:nvSpPr>
      <dsp:spPr>
        <a:xfrm>
          <a:off x="2223948" y="924084"/>
          <a:ext cx="427315" cy="432695"/>
        </a:xfrm>
        <a:prstGeom prst="rightArrow">
          <a:avLst>
            <a:gd name="adj1" fmla="val 60000"/>
            <a:gd name="adj2" fmla="val 50000"/>
          </a:avLst>
        </a:prstGeom>
        <a:solidFill>
          <a:srgbClr val="9ED9C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>
            <a:latin typeface="Avenir Next LT Pro" panose="020B0504020202020204" pitchFamily="34" charset="77"/>
          </a:endParaRPr>
        </a:p>
      </dsp:txBody>
      <dsp:txXfrm>
        <a:off x="2223948" y="1010623"/>
        <a:ext cx="299121" cy="259617"/>
      </dsp:txXfrm>
    </dsp:sp>
    <dsp:sp modelId="{D0C6F784-EFD8-4679-B336-42567ECBFAD8}">
      <dsp:nvSpPr>
        <dsp:cNvPr id="0" name=""/>
        <dsp:cNvSpPr/>
      </dsp:nvSpPr>
      <dsp:spPr>
        <a:xfrm>
          <a:off x="2828640" y="315180"/>
          <a:ext cx="2015640" cy="1650502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rgbClr val="0B1C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0" i="0" kern="1200">
              <a:latin typeface="Avenir Next LT Pro" panose="020B0504020202020204" pitchFamily="34" charset="77"/>
              <a:cs typeface="Arial" panose="020B0604020202020204" pitchFamily="34" charset="0"/>
            </a:rPr>
            <a:t>Insurance carriers and Pharmacy Benefit Managers (PBM) pay health care providers, and bill GIC weekly.</a:t>
          </a:r>
          <a:endParaRPr lang="en-US" sz="1800" b="0" i="0" kern="1200">
            <a:latin typeface="Avenir Next LT Pro" panose="020B0504020202020204" pitchFamily="34" charset="77"/>
          </a:endParaRPr>
        </a:p>
      </dsp:txBody>
      <dsp:txXfrm>
        <a:off x="2828640" y="315180"/>
        <a:ext cx="2015640" cy="1650502"/>
      </dsp:txXfrm>
    </dsp:sp>
    <dsp:sp modelId="{9BD6F023-7B59-4DF5-BD8E-A0A11B595C3A}">
      <dsp:nvSpPr>
        <dsp:cNvPr id="0" name=""/>
        <dsp:cNvSpPr/>
      </dsp:nvSpPr>
      <dsp:spPr>
        <a:xfrm>
          <a:off x="5045844" y="924084"/>
          <a:ext cx="427315" cy="432695"/>
        </a:xfrm>
        <a:prstGeom prst="rightArrow">
          <a:avLst>
            <a:gd name="adj1" fmla="val 60000"/>
            <a:gd name="adj2" fmla="val 50000"/>
          </a:avLst>
        </a:prstGeom>
        <a:solidFill>
          <a:srgbClr val="9ED9C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>
            <a:latin typeface="Avenir Next LT Pro" panose="020B0504020202020204" pitchFamily="34" charset="77"/>
          </a:endParaRPr>
        </a:p>
      </dsp:txBody>
      <dsp:txXfrm>
        <a:off x="5045844" y="1010623"/>
        <a:ext cx="299121" cy="259617"/>
      </dsp:txXfrm>
    </dsp:sp>
    <dsp:sp modelId="{6CC5BB96-C6D4-4683-8014-2F3F00923E8C}">
      <dsp:nvSpPr>
        <dsp:cNvPr id="0" name=""/>
        <dsp:cNvSpPr/>
      </dsp:nvSpPr>
      <dsp:spPr>
        <a:xfrm>
          <a:off x="5650536" y="315180"/>
          <a:ext cx="2015640" cy="1650502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rgbClr val="0B1C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0" i="0" kern="1200">
              <a:latin typeface="Avenir Next LT Pro" panose="020B0504020202020204" pitchFamily="34" charset="77"/>
              <a:cs typeface="Arial" panose="020B0604020202020204" pitchFamily="34" charset="0"/>
            </a:rPr>
            <a:t>GIC pays insurance carriers for actual costs, regardless of amount budgeted by the Commonwealth. </a:t>
          </a:r>
          <a:endParaRPr lang="en-US" sz="1800" b="0" i="0" kern="1200">
            <a:latin typeface="Avenir Next LT Pro" panose="020B0504020202020204" pitchFamily="34" charset="77"/>
          </a:endParaRPr>
        </a:p>
      </dsp:txBody>
      <dsp:txXfrm>
        <a:off x="5650536" y="315180"/>
        <a:ext cx="2015640" cy="1650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60C2B-F035-499D-BEEB-4E7AD5E0DE67}">
      <dsp:nvSpPr>
        <dsp:cNvPr id="0" name=""/>
        <dsp:cNvSpPr/>
      </dsp:nvSpPr>
      <dsp:spPr>
        <a:xfrm rot="5400000">
          <a:off x="-127076" y="127720"/>
          <a:ext cx="847177" cy="593024"/>
        </a:xfrm>
        <a:prstGeom prst="chevron">
          <a:avLst/>
        </a:prstGeom>
        <a:solidFill>
          <a:srgbClr val="0B1C3D"/>
        </a:solidFill>
        <a:ln w="25400" cap="flat" cmpd="sng" algn="ctr">
          <a:solidFill>
            <a:srgbClr val="0B1C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Avenir Next LT Pro" panose="020B0504020202020204" pitchFamily="34" charset="0"/>
            </a:rPr>
            <a:t>Dec ‘24</a:t>
          </a:r>
        </a:p>
      </dsp:txBody>
      <dsp:txXfrm rot="-5400000">
        <a:off x="1" y="297155"/>
        <a:ext cx="593024" cy="254153"/>
      </dsp:txXfrm>
    </dsp:sp>
    <dsp:sp modelId="{74A7D5BB-9FBE-4B3A-AC75-3633933D9366}">
      <dsp:nvSpPr>
        <dsp:cNvPr id="0" name=""/>
        <dsp:cNvSpPr/>
      </dsp:nvSpPr>
      <dsp:spPr>
        <a:xfrm rot="5400000">
          <a:off x="4263995" y="-3670327"/>
          <a:ext cx="550665" cy="78926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1C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kumimoji="0" lang="en-US" sz="15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cs typeface="Arial"/>
            </a:rPr>
            <a:t>Preliminary pricing change presented</a:t>
          </a:r>
          <a:endParaRPr lang="en-US" sz="1500" b="0" kern="1200">
            <a:latin typeface="Avenir Next LT Pro" panose="020B0504020202020204" pitchFamily="34" charset="0"/>
          </a:endParaRPr>
        </a:p>
      </dsp:txBody>
      <dsp:txXfrm rot="-5400000">
        <a:off x="593025" y="27524"/>
        <a:ext cx="7865726" cy="496903"/>
      </dsp:txXfrm>
    </dsp:sp>
    <dsp:sp modelId="{20CF0734-A8C6-4325-8496-FEDC3F818F6D}">
      <dsp:nvSpPr>
        <dsp:cNvPr id="0" name=""/>
        <dsp:cNvSpPr/>
      </dsp:nvSpPr>
      <dsp:spPr>
        <a:xfrm rot="5400000">
          <a:off x="-127076" y="876026"/>
          <a:ext cx="847177" cy="593024"/>
        </a:xfrm>
        <a:prstGeom prst="chevron">
          <a:avLst/>
        </a:prstGeom>
        <a:solidFill>
          <a:srgbClr val="0B1C3D"/>
        </a:solidFill>
        <a:ln w="25400" cap="flat" cmpd="sng" algn="ctr">
          <a:solidFill>
            <a:srgbClr val="0B1C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Avenir Next LT Pro" panose="020B0504020202020204" pitchFamily="34" charset="0"/>
            </a:rPr>
            <a:t>Jan ‘25</a:t>
          </a:r>
        </a:p>
      </dsp:txBody>
      <dsp:txXfrm rot="-5400000">
        <a:off x="1" y="1045461"/>
        <a:ext cx="593024" cy="254153"/>
      </dsp:txXfrm>
    </dsp:sp>
    <dsp:sp modelId="{9715AC6E-355E-47C5-AD47-5FFB7EB6566A}">
      <dsp:nvSpPr>
        <dsp:cNvPr id="0" name=""/>
        <dsp:cNvSpPr/>
      </dsp:nvSpPr>
      <dsp:spPr>
        <a:xfrm rot="5400000">
          <a:off x="4263995" y="-2922021"/>
          <a:ext cx="550665" cy="78926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1C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kumimoji="0" lang="en-US" sz="15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cs typeface="Arial"/>
            </a:rPr>
            <a:t>Proposed plan design changes with aggregate financial impact presented</a:t>
          </a:r>
          <a:endParaRPr lang="en-US" sz="1500" b="0" kern="1200">
            <a:latin typeface="Avenir Next LT Pro" panose="020B05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500" b="0" kern="1200">
              <a:latin typeface="Avenir Next LT Pro" panose="020B0504020202020204" pitchFamily="34" charset="0"/>
            </a:rPr>
            <a:t>Annual Public Information Sessions</a:t>
          </a:r>
        </a:p>
      </dsp:txBody>
      <dsp:txXfrm rot="-5400000">
        <a:off x="593025" y="775830"/>
        <a:ext cx="7865726" cy="496903"/>
      </dsp:txXfrm>
    </dsp:sp>
    <dsp:sp modelId="{A7000279-75A3-40B4-ACAA-B87C2AC4B582}">
      <dsp:nvSpPr>
        <dsp:cNvPr id="0" name=""/>
        <dsp:cNvSpPr/>
      </dsp:nvSpPr>
      <dsp:spPr>
        <a:xfrm rot="5400000">
          <a:off x="-127076" y="1624333"/>
          <a:ext cx="847177" cy="593024"/>
        </a:xfrm>
        <a:prstGeom prst="chevron">
          <a:avLst/>
        </a:prstGeom>
        <a:solidFill>
          <a:srgbClr val="0B1C3D"/>
        </a:solidFill>
        <a:ln w="25400" cap="flat" cmpd="sng" algn="ctr">
          <a:solidFill>
            <a:srgbClr val="0B1C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Avenir Next LT Pro" panose="020B0504020202020204" pitchFamily="34" charset="0"/>
            </a:rPr>
            <a:t>Feb ‘25</a:t>
          </a:r>
        </a:p>
      </dsp:txBody>
      <dsp:txXfrm rot="-5400000">
        <a:off x="1" y="1793768"/>
        <a:ext cx="593024" cy="254153"/>
      </dsp:txXfrm>
    </dsp:sp>
    <dsp:sp modelId="{3A09FAB9-D5F1-4934-B13D-DB0099FB0042}">
      <dsp:nvSpPr>
        <dsp:cNvPr id="0" name=""/>
        <dsp:cNvSpPr/>
      </dsp:nvSpPr>
      <dsp:spPr>
        <a:xfrm rot="5400000">
          <a:off x="4263995" y="-2173714"/>
          <a:ext cx="550665" cy="78926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1C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0" lang="en-US" sz="15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cs typeface="Arial"/>
            </a:rPr>
            <a:t>Commission votes on </a:t>
          </a:r>
          <a:r>
            <a:rPr lang="en-US" sz="1500" b="0" kern="1200">
              <a:latin typeface="Avenir Next LT Pro" panose="020B0504020202020204" pitchFamily="34" charset="0"/>
              <a:cs typeface="Arial"/>
            </a:rPr>
            <a:t>p</a:t>
          </a:r>
          <a:r>
            <a:rPr kumimoji="0" lang="en-US" sz="1500" b="0" u="none" strike="noStrike" kern="1200" cap="none" spc="0" normalizeH="0" baseline="0" noProof="0" err="1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cs typeface="Arial"/>
            </a:rPr>
            <a:t>roduct</a:t>
          </a:r>
          <a:r>
            <a:rPr kumimoji="0" lang="en-US" sz="15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cs typeface="Arial"/>
            </a:rPr>
            <a:t>-specific premiums</a:t>
          </a:r>
          <a:endParaRPr lang="en-US" sz="1500" b="0" kern="1200">
            <a:latin typeface="Avenir Next LT Pro" panose="020B0504020202020204" pitchFamily="34" charset="0"/>
          </a:endParaRPr>
        </a:p>
      </dsp:txBody>
      <dsp:txXfrm rot="-5400000">
        <a:off x="593025" y="1524137"/>
        <a:ext cx="7865726" cy="496903"/>
      </dsp:txXfrm>
    </dsp:sp>
    <dsp:sp modelId="{2B4E044C-D79F-4797-939D-DC387F16A7B6}">
      <dsp:nvSpPr>
        <dsp:cNvPr id="0" name=""/>
        <dsp:cNvSpPr/>
      </dsp:nvSpPr>
      <dsp:spPr>
        <a:xfrm rot="5400000">
          <a:off x="-127076" y="2372640"/>
          <a:ext cx="847177" cy="593024"/>
        </a:xfrm>
        <a:prstGeom prst="chevron">
          <a:avLst/>
        </a:prstGeom>
        <a:solidFill>
          <a:srgbClr val="0B1C3D"/>
        </a:solidFill>
        <a:ln w="25400" cap="flat" cmpd="sng" algn="ctr">
          <a:solidFill>
            <a:srgbClr val="0B1C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Avenir Next LT Pro" panose="020B0504020202020204" pitchFamily="34" charset="0"/>
            </a:rPr>
            <a:t>Apr ’25</a:t>
          </a:r>
        </a:p>
      </dsp:txBody>
      <dsp:txXfrm rot="-5400000">
        <a:off x="1" y="2542075"/>
        <a:ext cx="593024" cy="254153"/>
      </dsp:txXfrm>
    </dsp:sp>
    <dsp:sp modelId="{EFA9AFCD-8B67-48A8-A3B1-38E8C6E694AF}">
      <dsp:nvSpPr>
        <dsp:cNvPr id="0" name=""/>
        <dsp:cNvSpPr/>
      </dsp:nvSpPr>
      <dsp:spPr>
        <a:xfrm rot="5400000">
          <a:off x="4263995" y="-1425407"/>
          <a:ext cx="550665" cy="78926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1C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kern="1200">
              <a:latin typeface="Avenir Next LT Pro" panose="020B0504020202020204" pitchFamily="34" charset="0"/>
            </a:rPr>
            <a:t>Annual Enrollment begins (April 2, 2025)</a:t>
          </a:r>
        </a:p>
      </dsp:txBody>
      <dsp:txXfrm rot="-5400000">
        <a:off x="593025" y="2272444"/>
        <a:ext cx="7865726" cy="496903"/>
      </dsp:txXfrm>
    </dsp:sp>
    <dsp:sp modelId="{C9FDBC88-AD72-4A6A-AF88-06E56075BB3F}">
      <dsp:nvSpPr>
        <dsp:cNvPr id="0" name=""/>
        <dsp:cNvSpPr/>
      </dsp:nvSpPr>
      <dsp:spPr>
        <a:xfrm rot="5400000">
          <a:off x="-127076" y="3120947"/>
          <a:ext cx="847177" cy="593024"/>
        </a:xfrm>
        <a:prstGeom prst="chevron">
          <a:avLst/>
        </a:prstGeom>
        <a:solidFill>
          <a:srgbClr val="0B1C3D"/>
        </a:solidFill>
        <a:ln w="25400" cap="flat" cmpd="sng" algn="ctr">
          <a:solidFill>
            <a:srgbClr val="0B1C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Avenir Next LT Pro" panose="020B0504020202020204" pitchFamily="34" charset="0"/>
            </a:rPr>
            <a:t>May ’25</a:t>
          </a:r>
        </a:p>
      </dsp:txBody>
      <dsp:txXfrm rot="-5400000">
        <a:off x="1" y="3290382"/>
        <a:ext cx="593024" cy="254153"/>
      </dsp:txXfrm>
    </dsp:sp>
    <dsp:sp modelId="{45BF2271-6DA6-4001-9D87-6A05AA6B3472}">
      <dsp:nvSpPr>
        <dsp:cNvPr id="0" name=""/>
        <dsp:cNvSpPr/>
      </dsp:nvSpPr>
      <dsp:spPr>
        <a:xfrm rot="5400000">
          <a:off x="4263995" y="-677100"/>
          <a:ext cx="550665" cy="78926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1C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kern="1200">
              <a:latin typeface="Avenir Next LT Pro" panose="020B0504020202020204" pitchFamily="34" charset="0"/>
            </a:rPr>
            <a:t>Annual Enrollment ends (May 1, 2025)</a:t>
          </a:r>
        </a:p>
      </dsp:txBody>
      <dsp:txXfrm rot="-5400000">
        <a:off x="593025" y="3020751"/>
        <a:ext cx="7865726" cy="496903"/>
      </dsp:txXfrm>
    </dsp:sp>
    <dsp:sp modelId="{097336E0-863D-4D31-88DF-6976FFD58841}">
      <dsp:nvSpPr>
        <dsp:cNvPr id="0" name=""/>
        <dsp:cNvSpPr/>
      </dsp:nvSpPr>
      <dsp:spPr>
        <a:xfrm rot="5400000">
          <a:off x="-127076" y="3869253"/>
          <a:ext cx="847177" cy="593024"/>
        </a:xfrm>
        <a:prstGeom prst="chevron">
          <a:avLst/>
        </a:prstGeom>
        <a:solidFill>
          <a:srgbClr val="0B1C3D"/>
        </a:solidFill>
        <a:ln w="25400" cap="flat" cmpd="sng" algn="ctr">
          <a:solidFill>
            <a:srgbClr val="0B1C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Avenir Next LT Pro" panose="020B0504020202020204" pitchFamily="34" charset="0"/>
            </a:rPr>
            <a:t>Jul ‘25</a:t>
          </a:r>
        </a:p>
      </dsp:txBody>
      <dsp:txXfrm rot="-5400000">
        <a:off x="1" y="4038688"/>
        <a:ext cx="593024" cy="254153"/>
      </dsp:txXfrm>
    </dsp:sp>
    <dsp:sp modelId="{4F049C59-E9F7-4A0A-B6BB-39A4B4A1C55B}">
      <dsp:nvSpPr>
        <dsp:cNvPr id="0" name=""/>
        <dsp:cNvSpPr/>
      </dsp:nvSpPr>
      <dsp:spPr>
        <a:xfrm rot="5400000">
          <a:off x="4263995" y="71205"/>
          <a:ext cx="550665" cy="78926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1C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500" kern="1200">
              <a:latin typeface="Avenir Next LT Pro" panose="020B0504020202020204" pitchFamily="34" charset="0"/>
            </a:rPr>
            <a:t>FY26 coverage takes effect (July 1, 2025)</a:t>
          </a:r>
        </a:p>
      </dsp:txBody>
      <dsp:txXfrm rot="-5400000">
        <a:off x="593025" y="3769057"/>
        <a:ext cx="7865726" cy="496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731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6C21083-848F-410A-8A84-AD45A835185E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3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731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5"/>
            <a:ext cx="2971800" cy="46731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517489D-4CD7-433F-935E-590C2434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A83B-3E6A-4995-9498-AF3F83F987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21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60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EF891-825B-CCA6-3702-8AB4BCDA0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E493E0-2823-C26E-DDE6-E8D763310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A6F461-D386-FBC5-7AC3-B2E2C70B8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029E0-44F2-3CE9-15CE-31CDDAD3F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08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E8A0A-27D7-1FF7-37BA-FD03C7E1C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8116E1-C93B-B2C7-5BE7-D556086EEF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80D1CF-EA29-1FCA-3D78-F12C5B6F5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87EE9-B5B8-7139-D4E9-E3ADF7FBD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D8D3A83B-3E6A-4995-9498-AF3F83F987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8758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86B67-38CA-B30A-4D50-A2EFEB8D3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59CC41-28E9-94E5-7A15-861EFACCF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3F3A0B-5D70-7B39-1478-B462ED6E6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B4086-8700-96F9-240B-4C5C0B9EF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54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15F7B-61B4-58C1-44AF-DEDD8654C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68BEDF-ADD5-4BBC-C6C7-405B17C55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332D1B-A5CF-3860-E6CA-482A8FFBA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6C65E-B2D3-4336-C858-81DA0B547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36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46E10-A05A-EADC-72E9-1C51628B8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9DB43-A4E2-1FF5-20D4-405EC24BDF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87826C-1A7C-CECE-C034-123C3654C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DFD0-19C2-08E8-14DE-62F01CDFC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41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86B67-38CA-B30A-4D50-A2EFEB8D3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59CC41-28E9-94E5-7A15-861EFACCF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3F3A0B-5D70-7B39-1478-B462ED6E6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B4086-8700-96F9-240B-4C5C0B9EF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38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D8D3A83B-3E6A-4995-9498-AF3F83F987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919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346C9-E6C2-63B8-F7CF-43184512A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132E8E-BB21-6BC7-3B1A-A29FC9168A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225CD-2D11-909A-C698-329B7AF26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CD64-4362-0508-ACDE-D3580D016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2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636" indent="-291636">
              <a:lnSpc>
                <a:spcPct val="100000"/>
              </a:lnSpc>
              <a:spcAft>
                <a:spcPts val="816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1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57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11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98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F232F-66AB-83A3-D7EE-C2B5EF53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6CDEAD-4D75-C14D-7B9F-7372425EE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182820-9A47-80E6-4B01-EBAE82157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594FB-E724-152C-ADA6-542E6DA1B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23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ACE6B-4117-2F45-5873-80D023D76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9D78C7-D546-0C11-1508-5C25855B75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28F4B1-D2A2-F284-DC8F-1B1D66771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53760-1FBF-53A3-5FC6-0CD9EBFBB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D8D3A83B-3E6A-4995-9498-AF3F83F987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0272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05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49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723900"/>
            <a:ext cx="4827587" cy="3621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2320">
              <a:defRPr/>
            </a:pPr>
            <a:fld id="{11AB7D9B-906B-442B-A07F-93DA0327BD9A}" type="slidenum">
              <a:rPr lang="en-US">
                <a:solidFill>
                  <a:prstClr val="black"/>
                </a:solidFill>
                <a:latin typeface="Calibri"/>
              </a:rPr>
              <a:pPr defTabSz="952320"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B0131-CAE7-4E44-8F47-306B407A0C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62612B3-E9E2-4224-94E8-DAAAFFD5A004}" type="datetime1">
              <a:rPr lang="en-US" smtClean="0"/>
              <a:t>1/29/2025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0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72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723900"/>
            <a:ext cx="4827587" cy="3621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2320">
              <a:defRPr/>
            </a:pPr>
            <a:fld id="{11AB7D9B-906B-442B-A07F-93DA0327BD9A}" type="slidenum">
              <a:rPr lang="en-US">
                <a:solidFill>
                  <a:prstClr val="black"/>
                </a:solidFill>
                <a:latin typeface="Calibri"/>
              </a:rPr>
              <a:pPr defTabSz="952320"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073A2-7CBA-4E99-88E9-A7C2AAC2BA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883AE16-B9E6-48C4-97A6-ED81AE6AA2D5}" type="datetime1">
              <a:rPr lang="en-US" smtClean="0"/>
              <a:t>1/29/2025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6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7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41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128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D8D3A83B-3E6A-4995-9498-AF3F83F987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32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85357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A83B-3E6A-4995-9498-AF3F83F987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0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D8D3A83B-3E6A-4995-9498-AF3F83F987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5060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04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723900"/>
            <a:ext cx="4827587" cy="3621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B7D9B-906B-442B-A07F-93DA0327BD9A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1C5CA-1A88-468A-A38F-976F2D212F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BA17762-108C-4461-A071-A90A56AFCCAD}" type="datetime1">
              <a:rPr lang="en-US" smtClean="0"/>
              <a:t>1/29/2025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23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81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49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489D-4CD7-433F-935E-590C2434AE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6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1"/>
            <a:ext cx="8229600" cy="6858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147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4B02-A877-1248-93F6-FC27C6B3E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D4D96F-2C29-8740-A53E-1C50E6F72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951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25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2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7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25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2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646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4B13A0-645F-D748-8C2B-41CBC11C554B}"/>
              </a:ext>
            </a:extLst>
          </p:cNvPr>
          <p:cNvSpPr/>
          <p:nvPr userDrawn="1"/>
        </p:nvSpPr>
        <p:spPr>
          <a:xfrm flipH="1">
            <a:off x="-12" y="6374072"/>
            <a:ext cx="9143997" cy="483928"/>
          </a:xfrm>
          <a:prstGeom prst="rect">
            <a:avLst/>
          </a:prstGeom>
          <a:solidFill>
            <a:srgbClr val="0B1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2BBF51-674A-6349-B9D0-59FEDDEE67AE}"/>
              </a:ext>
            </a:extLst>
          </p:cNvPr>
          <p:cNvSpPr/>
          <p:nvPr userDrawn="1"/>
        </p:nvSpPr>
        <p:spPr>
          <a:xfrm>
            <a:off x="-15430" y="-16134"/>
            <a:ext cx="2352046" cy="38258"/>
          </a:xfrm>
          <a:prstGeom prst="rect">
            <a:avLst/>
          </a:prstGeom>
          <a:solidFill>
            <a:srgbClr val="722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6060DA-D75B-0B44-B6B4-814AA69029A7}"/>
              </a:ext>
            </a:extLst>
          </p:cNvPr>
          <p:cNvSpPr/>
          <p:nvPr userDrawn="1"/>
        </p:nvSpPr>
        <p:spPr>
          <a:xfrm>
            <a:off x="2336616" y="-16134"/>
            <a:ext cx="2294579" cy="38258"/>
          </a:xfrm>
          <a:prstGeom prst="rect">
            <a:avLst/>
          </a:prstGeom>
          <a:solidFill>
            <a:srgbClr val="FFD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4106B3-8B3E-E944-8673-60577402E5D2}"/>
              </a:ext>
            </a:extLst>
          </p:cNvPr>
          <p:cNvSpPr/>
          <p:nvPr userDrawn="1"/>
        </p:nvSpPr>
        <p:spPr>
          <a:xfrm>
            <a:off x="6883730" y="-16135"/>
            <a:ext cx="2260260" cy="38258"/>
          </a:xfrm>
          <a:prstGeom prst="rect">
            <a:avLst/>
          </a:prstGeom>
          <a:solidFill>
            <a:srgbClr val="4AB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B61884-9861-EC42-927D-008843CA431B}"/>
              </a:ext>
            </a:extLst>
          </p:cNvPr>
          <p:cNvSpPr/>
          <p:nvPr userDrawn="1"/>
        </p:nvSpPr>
        <p:spPr>
          <a:xfrm>
            <a:off x="4631182" y="-16481"/>
            <a:ext cx="2252548" cy="38258"/>
          </a:xfrm>
          <a:prstGeom prst="rect">
            <a:avLst/>
          </a:prstGeom>
          <a:solidFill>
            <a:srgbClr val="015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2A6515E-3697-5348-A1B0-60D856B430F2}"/>
              </a:ext>
            </a:extLst>
          </p:cNvPr>
          <p:cNvSpPr/>
          <p:nvPr userDrawn="1"/>
        </p:nvSpPr>
        <p:spPr>
          <a:xfrm>
            <a:off x="7894565" y="6494414"/>
            <a:ext cx="10922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mass.gov/GIC</a:t>
            </a:r>
            <a:endParaRPr lang="en-US" sz="1000" b="1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6C7EC93-BB65-B9D9-BEFC-F46D8BBEC7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" y="6438331"/>
            <a:ext cx="1830652" cy="3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6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52" r:id="rId3"/>
  </p:sldLayoutIdLst>
  <p:hf hdr="0" dt="0"/>
  <p:txStyles>
    <p:titleStyle>
      <a:lvl1pPr algn="ctr" defTabSz="68576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6857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5B7D845-A390-9597-CA69-DA937CA75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0629" y="-86257"/>
            <a:ext cx="9372600" cy="704519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9CB3941-1BAF-1E41-9FC6-D0221E6B4CD3}"/>
              </a:ext>
            </a:extLst>
          </p:cNvPr>
          <p:cNvSpPr txBox="1"/>
          <p:nvPr/>
        </p:nvSpPr>
        <p:spPr>
          <a:xfrm>
            <a:off x="3422348" y="4958306"/>
            <a:ext cx="2114550" cy="28469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venir Next LT Pro Demi" panose="020B0504020202020204" pitchFamily="34" charset="77"/>
                <a:cs typeface="Arial" panose="020B0604020202020204" pitchFamily="34" charset="0"/>
              </a:rPr>
              <a:t>@</a:t>
            </a:r>
            <a:r>
              <a:rPr lang="en-US" sz="1400" b="1" err="1">
                <a:solidFill>
                  <a:schemeClr val="bg1"/>
                </a:solidFill>
                <a:latin typeface="Avenir Next LT Pro Demi" panose="020B0504020202020204" pitchFamily="34" charset="77"/>
                <a:cs typeface="Arial" panose="020B0604020202020204" pitchFamily="34" charset="0"/>
              </a:rPr>
              <a:t>MassGIC</a:t>
            </a:r>
            <a:endParaRPr lang="en-US" sz="1400" b="1">
              <a:solidFill>
                <a:schemeClr val="bg1"/>
              </a:solidFill>
              <a:latin typeface="Avenir Next LT Pro Demi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66C812-77DA-7846-AA07-6B5F10E2F833}"/>
              </a:ext>
            </a:extLst>
          </p:cNvPr>
          <p:cNvSpPr txBox="1"/>
          <p:nvPr/>
        </p:nvSpPr>
        <p:spPr>
          <a:xfrm>
            <a:off x="3435107" y="5717961"/>
            <a:ext cx="2803828" cy="28469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venir Next LT Pro Demi" panose="020B0504020202020204" pitchFamily="34" charset="77"/>
                <a:cs typeface="Arial" panose="020B0604020202020204" pitchFamily="34" charset="0"/>
              </a:rPr>
              <a:t>Group Insurance Commission </a:t>
            </a:r>
          </a:p>
        </p:txBody>
      </p:sp>
      <p:pic>
        <p:nvPicPr>
          <p:cNvPr id="68" name="Picture 67" descr="A picture containing text, silhouette, clipart&#10;&#10;Description automatically generated">
            <a:extLst>
              <a:ext uri="{FF2B5EF4-FFF2-40B4-BE49-F238E27FC236}">
                <a16:creationId xmlns:a16="http://schemas.microsoft.com/office/drawing/2014/main" id="{2535098A-229C-FA49-B049-686B2A65E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28" y="5626499"/>
            <a:ext cx="438289" cy="4382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0620C9-473F-7D4D-91EE-CE406A367124}"/>
              </a:ext>
            </a:extLst>
          </p:cNvPr>
          <p:cNvSpPr/>
          <p:nvPr/>
        </p:nvSpPr>
        <p:spPr>
          <a:xfrm>
            <a:off x="0" y="2809614"/>
            <a:ext cx="9144000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venir Next LT Pro"/>
                <a:cs typeface="Arial"/>
              </a:rPr>
              <a:t>2025 Annual Public Information Sessions</a:t>
            </a:r>
            <a:endParaRPr lang="en-US" sz="2800" b="1">
              <a:solidFill>
                <a:schemeClr val="bg1"/>
              </a:solidFill>
              <a:latin typeface="Avenir Next LT Pro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2CDF47-B396-E545-A35A-B72278649B39}"/>
              </a:ext>
            </a:extLst>
          </p:cNvPr>
          <p:cNvSpPr txBox="1"/>
          <p:nvPr/>
        </p:nvSpPr>
        <p:spPr>
          <a:xfrm>
            <a:off x="3421039" y="4574659"/>
            <a:ext cx="2803828" cy="28469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r>
              <a:rPr lang="en-US" sz="1400" b="1" err="1">
                <a:solidFill>
                  <a:schemeClr val="bg1"/>
                </a:solidFill>
                <a:latin typeface="Avenir Next LT Pro Demi" panose="020B0504020202020204" pitchFamily="34" charset="77"/>
                <a:cs typeface="Arial" panose="020B0604020202020204" pitchFamily="34" charset="0"/>
              </a:rPr>
              <a:t>Mass.gov</a:t>
            </a:r>
            <a:r>
              <a:rPr lang="en-US" sz="1400" b="1">
                <a:solidFill>
                  <a:schemeClr val="bg1"/>
                </a:solidFill>
                <a:latin typeface="Avenir Next LT Pro Demi" panose="020B0504020202020204" pitchFamily="34" charset="77"/>
                <a:cs typeface="Arial" panose="020B0604020202020204" pitchFamily="34" charset="0"/>
              </a:rPr>
              <a:t>/GIC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7FB92-459C-BD43-B8B3-ADD874B6FD13}"/>
              </a:ext>
            </a:extLst>
          </p:cNvPr>
          <p:cNvSpPr txBox="1"/>
          <p:nvPr/>
        </p:nvSpPr>
        <p:spPr>
          <a:xfrm>
            <a:off x="3422348" y="5318477"/>
            <a:ext cx="3055830" cy="28469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venir Next LT Pro Demi" panose="020B0504020202020204" pitchFamily="34" charset="77"/>
                <a:cs typeface="Arial" panose="020B0604020202020204" pitchFamily="34" charset="0"/>
              </a:rPr>
              <a:t>MA Group Insurance Commission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5111CB-219C-6740-ABC0-EE12D1AC5F64}"/>
              </a:ext>
            </a:extLst>
          </p:cNvPr>
          <p:cNvSpPr/>
          <p:nvPr/>
        </p:nvSpPr>
        <p:spPr>
          <a:xfrm flipV="1">
            <a:off x="-15430" y="6757255"/>
            <a:ext cx="2352046" cy="28765"/>
          </a:xfrm>
          <a:prstGeom prst="rect">
            <a:avLst/>
          </a:prstGeom>
          <a:solidFill>
            <a:srgbClr val="722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A9B96E-A6DA-C448-83B1-A25258BB66E5}"/>
              </a:ext>
            </a:extLst>
          </p:cNvPr>
          <p:cNvSpPr/>
          <p:nvPr/>
        </p:nvSpPr>
        <p:spPr>
          <a:xfrm flipV="1">
            <a:off x="2336616" y="6757255"/>
            <a:ext cx="2294579" cy="28765"/>
          </a:xfrm>
          <a:prstGeom prst="rect">
            <a:avLst/>
          </a:prstGeom>
          <a:solidFill>
            <a:srgbClr val="FFD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C51856-993A-FA4A-BB0E-780626244BAD}"/>
              </a:ext>
            </a:extLst>
          </p:cNvPr>
          <p:cNvSpPr/>
          <p:nvPr/>
        </p:nvSpPr>
        <p:spPr>
          <a:xfrm flipV="1">
            <a:off x="6883730" y="6757254"/>
            <a:ext cx="2260260" cy="28765"/>
          </a:xfrm>
          <a:prstGeom prst="rect">
            <a:avLst/>
          </a:prstGeom>
          <a:solidFill>
            <a:srgbClr val="4AB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07BFE7-3A52-E449-AC14-E18A46F5681B}"/>
              </a:ext>
            </a:extLst>
          </p:cNvPr>
          <p:cNvSpPr/>
          <p:nvPr/>
        </p:nvSpPr>
        <p:spPr>
          <a:xfrm flipV="1">
            <a:off x="4631182" y="6756908"/>
            <a:ext cx="2252548" cy="33745"/>
          </a:xfrm>
          <a:prstGeom prst="rect">
            <a:avLst/>
          </a:prstGeom>
          <a:solidFill>
            <a:srgbClr val="015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0360F79-5616-A642-A3DC-BB2539043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95" y="4615500"/>
            <a:ext cx="249844" cy="231774"/>
          </a:xfrm>
          <a:prstGeom prst="rect">
            <a:avLst/>
          </a:prstGeom>
        </p:spPr>
      </p:pic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45084DF4-15E1-5D47-BD0A-015B5CC03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06" y="5378472"/>
            <a:ext cx="239173" cy="168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52908C-E58F-F4A6-0E49-7535B77DAB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3650" y="4959008"/>
            <a:ext cx="271703" cy="275175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1872811-50A8-577D-395C-7E5EC6A07E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49" y="646651"/>
            <a:ext cx="3149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0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518941-4E18-42E2-83A9-2FE065E31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014023"/>
              </p:ext>
            </p:extLst>
          </p:nvPr>
        </p:nvGraphicFramePr>
        <p:xfrm>
          <a:off x="735540" y="3593594"/>
          <a:ext cx="7672921" cy="228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D17C982-06BF-44C5-A576-82BE55DB4886}"/>
              </a:ext>
            </a:extLst>
          </p:cNvPr>
          <p:cNvSpPr/>
          <p:nvPr/>
        </p:nvSpPr>
        <p:spPr>
          <a:xfrm>
            <a:off x="878440" y="2111466"/>
            <a:ext cx="7387119" cy="1117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Being self-insured means that the Commonwealth pays the employer share of our members’ medical claims, which our insurance carriers processes on our behalf.</a:t>
            </a:r>
          </a:p>
        </p:txBody>
      </p:sp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AC884633-6774-4B90-9DFC-1CF945D443EB}"/>
              </a:ext>
            </a:extLst>
          </p:cNvPr>
          <p:cNvSpPr/>
          <p:nvPr/>
        </p:nvSpPr>
        <p:spPr>
          <a:xfrm>
            <a:off x="878440" y="614511"/>
            <a:ext cx="7387119" cy="1322374"/>
          </a:xfrm>
          <a:prstGeom prst="downArrowCallou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algn="ctr"/>
            <a:r>
              <a:rPr lang="en-US" b="1">
                <a:latin typeface="Avenir Next LT Pro" panose="020B0504020202020204" pitchFamily="34" charset="77"/>
                <a:cs typeface="Arial" panose="020B0604020202020204" pitchFamily="34" charset="0"/>
              </a:rPr>
              <a:t>What does it mean for the Commonwealth of MA to be a </a:t>
            </a:r>
          </a:p>
          <a:p>
            <a:pPr algn="ctr"/>
            <a:r>
              <a:rPr lang="en-US" b="1">
                <a:latin typeface="Avenir Next LT Pro" panose="020B0504020202020204" pitchFamily="34" charset="77"/>
                <a:cs typeface="Arial" panose="020B0604020202020204" pitchFamily="34" charset="0"/>
              </a:rPr>
              <a:t>“self-insured” employer?</a:t>
            </a:r>
          </a:p>
          <a:p>
            <a:pPr algn="ctr"/>
            <a:endParaRPr lang="en-US" b="1">
              <a:latin typeface="Avenir Next LT Pro" panose="020B0504020202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74F5B7-B1DA-4FFB-A186-05EC48E07EC2}"/>
              </a:ext>
            </a:extLst>
          </p:cNvPr>
          <p:cNvSpPr txBox="1"/>
          <p:nvPr/>
        </p:nvSpPr>
        <p:spPr>
          <a:xfrm>
            <a:off x="151544" y="82463"/>
            <a:ext cx="457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</a:t>
            </a:r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GIC Overview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0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17BB5-0771-9518-D1DF-233780C66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457E92-D0F9-C0FE-9AAD-405802B583B5}"/>
              </a:ext>
            </a:extLst>
          </p:cNvPr>
          <p:cNvSpPr/>
          <p:nvPr/>
        </p:nvSpPr>
        <p:spPr>
          <a:xfrm>
            <a:off x="723898" y="4238688"/>
            <a:ext cx="7692007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If you have specific questions related to your personal benefits and coverage, please visit </a:t>
            </a:r>
            <a:r>
              <a:rPr lang="en-US" b="1" err="1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bit.ly</a:t>
            </a:r>
            <a:r>
              <a:rPr lang="en-US" b="1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/</a:t>
            </a:r>
            <a:r>
              <a:rPr lang="en-US" b="1" err="1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contactgic</a:t>
            </a:r>
            <a:r>
              <a:rPr lang="en-US" b="1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 </a:t>
            </a:r>
            <a:r>
              <a:rPr lang="en-US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or </a:t>
            </a:r>
            <a:endParaRPr lang="en-US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call 617-727-2310 between 9 am and 5 pm, Monday – Friday,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and a member of our team will assist you.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76F756-6035-384D-230B-7FB5146F5D96}"/>
              </a:ext>
            </a:extLst>
          </p:cNvPr>
          <p:cNvSpPr/>
          <p:nvPr/>
        </p:nvSpPr>
        <p:spPr>
          <a:xfrm>
            <a:off x="723899" y="1596942"/>
            <a:ext cx="7692006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1"/>
              </a:buClr>
            </a:pPr>
            <a:r>
              <a:rPr lang="en-US" sz="18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Please submit questions at any time during the webinar via the Q&amp;A function.</a:t>
            </a:r>
            <a:endParaRPr lang="en-US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endParaRPr lang="en-US">
              <a:solidFill>
                <a:srgbClr val="722F89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Note: If you are watching through YouTube Livestream, you will not be able to use the Q&amp;A function. </a:t>
            </a:r>
          </a:p>
          <a:p>
            <a:endParaRPr lang="en-US">
              <a:solidFill>
                <a:schemeClr val="tx1"/>
              </a:solidFill>
              <a:latin typeface="Avenir Next LT Pro" panose="020B0504020202020204" pitchFamily="34" charset="77"/>
              <a:cs typeface="Arial"/>
            </a:endParaRPr>
          </a:p>
          <a:p>
            <a:r>
              <a:rPr lang="en-US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Please view GIC's Frequently Asked Questions page at </a:t>
            </a:r>
            <a:r>
              <a:rPr lang="en-US" b="1" err="1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bit.ly</a:t>
            </a:r>
            <a:r>
              <a:rPr lang="en-US" b="1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/</a:t>
            </a:r>
            <a:r>
              <a:rPr lang="en-US" b="1" err="1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gicfaq</a:t>
            </a:r>
            <a:r>
              <a:rPr lang="en-US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.</a:t>
            </a:r>
            <a:endParaRPr lang="en-US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63AC91-6448-F6D2-9DF4-7972FBC48E6F}"/>
              </a:ext>
            </a:extLst>
          </p:cNvPr>
          <p:cNvSpPr txBox="1"/>
          <p:nvPr/>
        </p:nvSpPr>
        <p:spPr>
          <a:xfrm>
            <a:off x="0" y="654577"/>
            <a:ext cx="9135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effectLst/>
                <a:latin typeface="Avenir Next LT Pro" panose="020B0504020202020204" pitchFamily="34" charset="77"/>
                <a:cs typeface="Arial"/>
              </a:rPr>
              <a:t>Questions</a:t>
            </a:r>
            <a:endParaRPr lang="en-US" sz="2400" b="1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133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9BB0F-867C-C316-57EE-EB65A8EB7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Background pattern&#10;&#10;Description automatically generated">
            <a:extLst>
              <a:ext uri="{FF2B5EF4-FFF2-40B4-BE49-F238E27FC236}">
                <a16:creationId xmlns:a16="http://schemas.microsoft.com/office/drawing/2014/main" id="{5270C8FA-1BE0-F1EF-3B9B-ABD86BC2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5453" y="-113148"/>
            <a:ext cx="9372600" cy="701760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14CBDCEC-E2A1-1644-00A9-B48FC6ECF59D}"/>
              </a:ext>
            </a:extLst>
          </p:cNvPr>
          <p:cNvSpPr txBox="1"/>
          <p:nvPr/>
        </p:nvSpPr>
        <p:spPr>
          <a:xfrm>
            <a:off x="-191454" y="2916366"/>
            <a:ext cx="938059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II. Current and FY2026 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2800" b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GIC Benefit Partners &amp; Offerings</a:t>
            </a:r>
            <a:endParaRPr lang="en-US">
              <a:solidFill>
                <a:schemeClr val="bg1"/>
              </a:solidFill>
            </a:endParaRPr>
          </a:p>
          <a:p>
            <a:pPr algn="ctr"/>
            <a:endParaRPr lang="en-US" sz="2800" b="1">
              <a:solidFill>
                <a:schemeClr val="bg1"/>
              </a:solidFill>
              <a:latin typeface="Avenir Next LT Pro" panose="020B0504020202020204" pitchFamily="34" charset="77"/>
              <a:cs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9AFABC-5A34-6F4C-0503-34A7ADF997F3}"/>
              </a:ext>
            </a:extLst>
          </p:cNvPr>
          <p:cNvSpPr/>
          <p:nvPr/>
        </p:nvSpPr>
        <p:spPr>
          <a:xfrm>
            <a:off x="-31472" y="6706334"/>
            <a:ext cx="2352046" cy="50921"/>
          </a:xfrm>
          <a:prstGeom prst="rect">
            <a:avLst/>
          </a:prstGeom>
          <a:solidFill>
            <a:srgbClr val="722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CB7F73-0734-0908-9C9E-30DF871F133C}"/>
              </a:ext>
            </a:extLst>
          </p:cNvPr>
          <p:cNvSpPr/>
          <p:nvPr/>
        </p:nvSpPr>
        <p:spPr>
          <a:xfrm>
            <a:off x="2320574" y="6706334"/>
            <a:ext cx="2294579" cy="50921"/>
          </a:xfrm>
          <a:prstGeom prst="rect">
            <a:avLst/>
          </a:prstGeom>
          <a:solidFill>
            <a:srgbClr val="FFD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6F10362-8512-E0A0-8FF5-C2EADBE262E8}"/>
              </a:ext>
            </a:extLst>
          </p:cNvPr>
          <p:cNvSpPr/>
          <p:nvPr/>
        </p:nvSpPr>
        <p:spPr>
          <a:xfrm>
            <a:off x="6867688" y="6706333"/>
            <a:ext cx="2260260" cy="50921"/>
          </a:xfrm>
          <a:prstGeom prst="rect">
            <a:avLst/>
          </a:prstGeom>
          <a:solidFill>
            <a:srgbClr val="4AB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9C2E2B7-DB73-9E83-64ED-F6CCAE4F5789}"/>
              </a:ext>
            </a:extLst>
          </p:cNvPr>
          <p:cNvSpPr/>
          <p:nvPr/>
        </p:nvSpPr>
        <p:spPr>
          <a:xfrm>
            <a:off x="4615140" y="6705987"/>
            <a:ext cx="2252548" cy="50921"/>
          </a:xfrm>
          <a:prstGeom prst="rect">
            <a:avLst/>
          </a:prstGeom>
          <a:solidFill>
            <a:srgbClr val="015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FE2DFE5-81C2-EFAC-9956-DB11FBD0F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49" y="646651"/>
            <a:ext cx="3149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6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BD0A2-A866-6B27-1599-FF5133B8C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073933-040B-A01E-7530-B77705DE2E26}"/>
              </a:ext>
            </a:extLst>
          </p:cNvPr>
          <p:cNvSpPr/>
          <p:nvPr/>
        </p:nvSpPr>
        <p:spPr>
          <a:xfrm>
            <a:off x="665709" y="4991652"/>
            <a:ext cx="7833872" cy="617408"/>
          </a:xfrm>
          <a:prstGeom prst="rect">
            <a:avLst/>
          </a:prstGeom>
          <a:solidFill>
            <a:srgbClr val="BFBFBF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2289DF-CE87-BA8A-0882-ACB7B8742607}"/>
              </a:ext>
            </a:extLst>
          </p:cNvPr>
          <p:cNvSpPr/>
          <p:nvPr/>
        </p:nvSpPr>
        <p:spPr>
          <a:xfrm>
            <a:off x="665709" y="2168718"/>
            <a:ext cx="7833872" cy="1721739"/>
          </a:xfrm>
          <a:prstGeom prst="rect">
            <a:avLst/>
          </a:prstGeom>
          <a:solidFill>
            <a:srgbClr val="BFBFBF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232731-1740-1B69-151E-F540D7B5ED46}"/>
              </a:ext>
            </a:extLst>
          </p:cNvPr>
          <p:cNvSpPr txBox="1"/>
          <p:nvPr/>
        </p:nvSpPr>
        <p:spPr>
          <a:xfrm>
            <a:off x="668912" y="2254523"/>
            <a:ext cx="7710713" cy="3271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  <a:buSzPct val="140000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 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/>
              </a:rPr>
              <a:t>Pharmacy/Prescription Benefits for Active/non-Medicare  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SzPct val="140000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/>
              </a:rPr>
              <a:t>    Retirees are administered by 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cs typeface="Calibri"/>
            </a:endParaRPr>
          </a:p>
          <a:p>
            <a:pPr>
              <a:lnSpc>
                <a:spcPct val="150000"/>
              </a:lnSpc>
              <a:buClr>
                <a:schemeClr val="accent4"/>
              </a:buClr>
              <a:buSzPct val="140000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ea typeface="Calibri" panose="020F0502020204030204" pitchFamily="34" charset="0"/>
                <a:cs typeface="Arial"/>
              </a:rPr>
              <a:t>    Medicare prescriptions are administered by CVS 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ea typeface="Calibri" panose="020F0502020204030204" pitchFamily="34" charset="0"/>
              <a:cs typeface="Calibri"/>
            </a:endParaRPr>
          </a:p>
          <a:p>
            <a:pPr>
              <a:lnSpc>
                <a:spcPct val="150000"/>
              </a:lnSpc>
              <a:buClr>
                <a:schemeClr val="accent4"/>
              </a:buClr>
              <a:buSzPct val="140000"/>
            </a:pPr>
            <a:endParaRPr lang="en-US" sz="2000">
              <a:latin typeface="Avenir Next LT Pro" panose="020B0504020202020204" pitchFamily="34" charset="77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50000"/>
              </a:lnSpc>
              <a:buClr>
                <a:schemeClr val="accent4"/>
              </a:buClr>
              <a:buSzPct val="140000"/>
            </a:pPr>
            <a:endParaRPr lang="en-US" sz="2000">
              <a:latin typeface="Avenir Next LT Pro" panose="020B0504020202020204" pitchFamily="34" charset="77"/>
              <a:ea typeface="Calibri" panose="020F0502020204030204" pitchFamily="34" charset="0"/>
              <a:cs typeface="Arial"/>
            </a:endParaRPr>
          </a:p>
          <a:p>
            <a:pPr lvl="1">
              <a:lnSpc>
                <a:spcPct val="150000"/>
              </a:lnSpc>
            </a:pPr>
            <a:endParaRPr lang="en-US" sz="2000">
              <a:latin typeface="Avenir Next LT Pro" panose="020B0504020202020204" pitchFamily="34" charset="77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50000"/>
              </a:lnSpc>
              <a:buClr>
                <a:schemeClr val="accent4"/>
              </a:buClr>
              <a:buSzPct val="140000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ea typeface="Calibri" panose="020F0502020204030204" pitchFamily="34" charset="0"/>
                <a:cs typeface="Arial"/>
              </a:rPr>
              <a:t>    Flexible Spending Accounts are administered by 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CD05D-BBA8-1613-4292-6C06C5AE4CF7}"/>
              </a:ext>
            </a:extLst>
          </p:cNvPr>
          <p:cNvSpPr txBox="1"/>
          <p:nvPr/>
        </p:nvSpPr>
        <p:spPr>
          <a:xfrm>
            <a:off x="151544" y="82463"/>
            <a:ext cx="457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</a:t>
            </a:r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GIC Overview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82CCF7FE-4E82-D3AB-5F35-A8A20EB86EC2}"/>
              </a:ext>
            </a:extLst>
          </p:cNvPr>
          <p:cNvSpPr txBox="1">
            <a:spLocks/>
          </p:cNvSpPr>
          <p:nvPr/>
        </p:nvSpPr>
        <p:spPr>
          <a:xfrm>
            <a:off x="1" y="557183"/>
            <a:ext cx="9143999" cy="403355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68576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0B1C3D"/>
                </a:solidFill>
                <a:latin typeface="Avenir Next LT Pro"/>
                <a:cs typeface="Arial"/>
              </a:rPr>
              <a:t>Fiscal Years 2025 and 2026 </a:t>
            </a:r>
            <a:r>
              <a:rPr lang="en-US" sz="1900" b="1">
                <a:solidFill>
                  <a:srgbClr val="0B1C3D"/>
                </a:solidFill>
                <a:latin typeface="Avenir Next LT Pro"/>
                <a:cs typeface="Arial"/>
              </a:rPr>
              <a:t>Partners</a:t>
            </a:r>
            <a:endParaRPr lang="en-US" sz="2000" b="1">
              <a:solidFill>
                <a:srgbClr val="0B1C3D"/>
              </a:solidFill>
              <a:latin typeface="Avenir Next LT Pro"/>
              <a:cs typeface="Arial" panose="020B0604020202020204" pitchFamily="34" charset="0"/>
            </a:endParaRPr>
          </a:p>
        </p:txBody>
      </p:sp>
      <p:pic>
        <p:nvPicPr>
          <p:cNvPr id="3" name="Picture 6" descr="cvs-caremark-logo.png">
            <a:extLst>
              <a:ext uri="{FF2B5EF4-FFF2-40B4-BE49-F238E27FC236}">
                <a16:creationId xmlns:a16="http://schemas.microsoft.com/office/drawing/2014/main" id="{7CDC56C1-32CE-7E07-DA68-D2876591B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380" y="2926289"/>
            <a:ext cx="1821550" cy="204095"/>
          </a:xfrm>
          <a:prstGeom prst="rect">
            <a:avLst/>
          </a:prstGeom>
        </p:spPr>
      </p:pic>
      <p:pic>
        <p:nvPicPr>
          <p:cNvPr id="7" name="Picture 8" descr="TASC-logoBlack.png">
            <a:extLst>
              <a:ext uri="{FF2B5EF4-FFF2-40B4-BE49-F238E27FC236}">
                <a16:creationId xmlns:a16="http://schemas.microsoft.com/office/drawing/2014/main" id="{9A44B336-8130-405E-46BF-1704BF9E1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958" y="5155979"/>
            <a:ext cx="871362" cy="340364"/>
          </a:xfrm>
          <a:prstGeom prst="rect">
            <a:avLst/>
          </a:prstGeom>
        </p:spPr>
      </p:pic>
      <p:pic>
        <p:nvPicPr>
          <p:cNvPr id="10" name="Picture 10" descr="5d1b6306a694d6e35ae1f8e6_logo-silverscript.png">
            <a:extLst>
              <a:ext uri="{FF2B5EF4-FFF2-40B4-BE49-F238E27FC236}">
                <a16:creationId xmlns:a16="http://schemas.microsoft.com/office/drawing/2014/main" id="{4A70D334-E319-AD8D-02D8-DC415FCC8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422" y="3042965"/>
            <a:ext cx="1552544" cy="8759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788A2B-13F7-1575-05A6-419A48AB1BE2}"/>
              </a:ext>
            </a:extLst>
          </p:cNvPr>
          <p:cNvSpPr txBox="1"/>
          <p:nvPr/>
        </p:nvSpPr>
        <p:spPr>
          <a:xfrm>
            <a:off x="655405" y="1667263"/>
            <a:ext cx="33153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venir Next LT Pro" panose="020B0504020202020204" pitchFamily="34" charset="77"/>
                <a:cs typeface="Arial"/>
              </a:rPr>
              <a:t>Pharmacy Benefit Manager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81D95B-9CBD-FC49-3543-4A650EE42802}"/>
              </a:ext>
            </a:extLst>
          </p:cNvPr>
          <p:cNvSpPr txBox="1"/>
          <p:nvPr/>
        </p:nvSpPr>
        <p:spPr>
          <a:xfrm>
            <a:off x="606185" y="4460867"/>
            <a:ext cx="78933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venir Next LT Pro"/>
                <a:cs typeface="Arial"/>
              </a:rPr>
              <a:t>Flexible Spending Accounts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cs typeface="Arial"/>
              </a:rPr>
              <a:t>(For active state employees only)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173A99-9E0C-B12D-CE0B-1BC25C4677CF}"/>
              </a:ext>
            </a:extLst>
          </p:cNvPr>
          <p:cNvSpPr txBox="1"/>
          <p:nvPr/>
        </p:nvSpPr>
        <p:spPr>
          <a:xfrm>
            <a:off x="2969852" y="987811"/>
            <a:ext cx="351765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cs typeface="Arial"/>
              </a:rPr>
              <a:t>Effective July 1, 2025 – June 30,2026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venir Next LT Pro"/>
            </a:endParaRPr>
          </a:p>
        </p:txBody>
      </p:sp>
      <p:pic>
        <p:nvPicPr>
          <p:cNvPr id="11" name="Picture 10" descr="A group of arrows pointing to the right&#10;&#10;Description automatically generated">
            <a:extLst>
              <a:ext uri="{FF2B5EF4-FFF2-40B4-BE49-F238E27FC236}">
                <a16:creationId xmlns:a16="http://schemas.microsoft.com/office/drawing/2014/main" id="{8AC32C17-4BB5-E909-52B4-7154ACD732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355" y="2428117"/>
            <a:ext cx="189105" cy="259667"/>
          </a:xfrm>
          <a:prstGeom prst="rect">
            <a:avLst/>
          </a:prstGeom>
        </p:spPr>
      </p:pic>
      <p:pic>
        <p:nvPicPr>
          <p:cNvPr id="14" name="Picture 13" descr="A group of arrows pointing to the right&#10;&#10;Description automatically generated">
            <a:extLst>
              <a:ext uri="{FF2B5EF4-FFF2-40B4-BE49-F238E27FC236}">
                <a16:creationId xmlns:a16="http://schemas.microsoft.com/office/drawing/2014/main" id="{69EA9280-0667-FFDB-8A76-BE70B1AB8D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346" y="3338491"/>
            <a:ext cx="189105" cy="259667"/>
          </a:xfrm>
          <a:prstGeom prst="rect">
            <a:avLst/>
          </a:prstGeom>
        </p:spPr>
      </p:pic>
      <p:pic>
        <p:nvPicPr>
          <p:cNvPr id="15" name="Picture 14" descr="A group of arrows pointing to the right&#10;&#10;Description automatically generated">
            <a:extLst>
              <a:ext uri="{FF2B5EF4-FFF2-40B4-BE49-F238E27FC236}">
                <a16:creationId xmlns:a16="http://schemas.microsoft.com/office/drawing/2014/main" id="{F65BC8EB-DD82-0623-21B0-35419EF983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355" y="5160597"/>
            <a:ext cx="189105" cy="2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8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68094-04B0-E2FF-7652-A9B077AE9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8AF3C3E-7ED9-AC2E-BD07-252424FDAC6C}"/>
              </a:ext>
            </a:extLst>
          </p:cNvPr>
          <p:cNvSpPr/>
          <p:nvPr/>
        </p:nvSpPr>
        <p:spPr>
          <a:xfrm>
            <a:off x="503295" y="1476333"/>
            <a:ext cx="4012155" cy="8056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CC7D48A-17A1-A2C3-2EA4-D093FA3250A6}"/>
              </a:ext>
            </a:extLst>
          </p:cNvPr>
          <p:cNvSpPr/>
          <p:nvPr/>
        </p:nvSpPr>
        <p:spPr>
          <a:xfrm>
            <a:off x="620044" y="1856872"/>
            <a:ext cx="3757250" cy="364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9404809-D515-A39B-F489-3E1A5D2342BB}"/>
              </a:ext>
            </a:extLst>
          </p:cNvPr>
          <p:cNvSpPr/>
          <p:nvPr/>
        </p:nvSpPr>
        <p:spPr>
          <a:xfrm>
            <a:off x="503295" y="2551303"/>
            <a:ext cx="8163986" cy="19868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46F7543-57EE-FC70-1A73-6C2437D9D458}"/>
              </a:ext>
            </a:extLst>
          </p:cNvPr>
          <p:cNvSpPr/>
          <p:nvPr/>
        </p:nvSpPr>
        <p:spPr>
          <a:xfrm>
            <a:off x="611637" y="2910703"/>
            <a:ext cx="7916202" cy="15531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5F7626-A1B6-21E4-775C-1ADDED4DB871}"/>
              </a:ext>
            </a:extLst>
          </p:cNvPr>
          <p:cNvSpPr txBox="1"/>
          <p:nvPr/>
        </p:nvSpPr>
        <p:spPr>
          <a:xfrm>
            <a:off x="611636" y="2552059"/>
            <a:ext cx="7660005" cy="18528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chemeClr val="accent4"/>
              </a:buClr>
              <a:buSzPct val="140000"/>
            </a:pPr>
            <a:r>
              <a:rPr lang="en-US" b="1">
                <a:solidFill>
                  <a:srgbClr val="0B1C3D"/>
                </a:solidFill>
                <a:latin typeface="Avenir Next LT Pro"/>
                <a:ea typeface="+mn-lt"/>
                <a:cs typeface="Arial"/>
              </a:rPr>
              <a:t>Broad</a:t>
            </a:r>
            <a:r>
              <a:rPr lang="en-US">
                <a:solidFill>
                  <a:srgbClr val="0B1C3D"/>
                </a:solidFill>
                <a:latin typeface="Avenir Next LT Pro"/>
                <a:ea typeface="+mn-lt"/>
                <a:cs typeface="Arial"/>
              </a:rPr>
              <a:t> Network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ea typeface="+mn-lt"/>
                <a:cs typeface="Arial"/>
              </a:rPr>
              <a:t>(All of New England unless otherwise noted)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venir Next LT Pro"/>
              <a:cs typeface="Arial"/>
            </a:endParaRPr>
          </a:p>
          <a:p>
            <a:pPr>
              <a:lnSpc>
                <a:spcPct val="200000"/>
              </a:lnSpc>
              <a:spcAft>
                <a:spcPts val="600"/>
              </a:spcAft>
              <a:buClr>
                <a:schemeClr val="accent4"/>
              </a:buClr>
              <a:buSzPct val="140000"/>
            </a:pPr>
            <a:r>
              <a:rPr lang="en-US" sz="1400">
                <a:latin typeface="Avenir Next LT Pro"/>
                <a:ea typeface="+mn-lt"/>
                <a:cs typeface="Arial"/>
              </a:rPr>
              <a:t>                       </a:t>
            </a:r>
            <a:r>
              <a:rPr lang="en-US" sz="1400" b="1">
                <a:solidFill>
                  <a:srgbClr val="0B1C3D"/>
                </a:solidFill>
                <a:latin typeface="Avenir Next LT Pro"/>
                <a:ea typeface="+mn-lt"/>
                <a:cs typeface="Arial"/>
              </a:rPr>
              <a:t>Total Choice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ea typeface="+mn-lt"/>
                <a:cs typeface="Arial"/>
              </a:rPr>
              <a:t>Indemnity (also available to international residents)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venir Next LT Pro"/>
              <a:cs typeface="Arial"/>
            </a:endParaRPr>
          </a:p>
          <a:p>
            <a:pPr>
              <a:spcAft>
                <a:spcPts val="600"/>
              </a:spcAft>
              <a:buClr>
                <a:schemeClr val="accent4"/>
              </a:buClr>
              <a:buSzPct val="140000"/>
            </a:pPr>
            <a:r>
              <a:rPr lang="en-US" sz="1400">
                <a:latin typeface="Avenir Next LT Pro"/>
                <a:ea typeface="+mn-lt"/>
                <a:cs typeface="Arial"/>
              </a:rPr>
              <a:t>                       </a:t>
            </a:r>
            <a:r>
              <a:rPr lang="en-US" sz="1400" b="1">
                <a:solidFill>
                  <a:srgbClr val="0B1C3D"/>
                </a:solidFill>
                <a:latin typeface="Avenir Next LT Pro"/>
                <a:ea typeface="+mn-lt"/>
                <a:cs typeface="Arial"/>
              </a:rPr>
              <a:t>PLUS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venir Next LT Pro"/>
              <a:cs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40000"/>
            </a:pPr>
            <a:r>
              <a:rPr lang="en-US" sz="1400">
                <a:latin typeface="Avenir Next LT Pro"/>
                <a:ea typeface="+mn-lt"/>
                <a:cs typeface="Arial"/>
              </a:rPr>
              <a:t>                               </a:t>
            </a:r>
            <a:r>
              <a:rPr lang="en-US" sz="1400" b="1">
                <a:solidFill>
                  <a:srgbClr val="0B1C3D"/>
                </a:solidFill>
                <a:latin typeface="Avenir Next LT Pro"/>
                <a:ea typeface="+mn-lt"/>
                <a:cs typeface="Arial"/>
              </a:rPr>
              <a:t>Explorer POS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ea typeface="+mn-lt"/>
                <a:cs typeface="Arial"/>
              </a:rPr>
              <a:t>(requires PCP)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venir Next LT Pro"/>
              <a:cs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40000"/>
            </a:pPr>
            <a:r>
              <a:rPr lang="en-US" sz="1400">
                <a:latin typeface="Avenir Next LT Pro"/>
                <a:ea typeface="+mn-lt"/>
                <a:cs typeface="Arial"/>
              </a:rPr>
              <a:t>                               </a:t>
            </a:r>
            <a:r>
              <a:rPr lang="en-US" sz="1400" b="1">
                <a:solidFill>
                  <a:srgbClr val="0B1C3D"/>
                </a:solidFill>
                <a:latin typeface="Avenir Next LT Pro"/>
                <a:ea typeface="+mn-lt"/>
                <a:cs typeface="Arial"/>
              </a:rPr>
              <a:t>Complete HMO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ea typeface="+mn-lt"/>
                <a:cs typeface="Arial"/>
              </a:rPr>
              <a:t>(requires PCP, limited to MA residents)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046CC-FE62-2996-CAAA-1733B04B57A8}"/>
              </a:ext>
            </a:extLst>
          </p:cNvPr>
          <p:cNvSpPr txBox="1"/>
          <p:nvPr/>
        </p:nvSpPr>
        <p:spPr>
          <a:xfrm>
            <a:off x="151544" y="82463"/>
            <a:ext cx="4577136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III. Active Medical Plan Changes</a:t>
            </a:r>
            <a:endParaRPr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9C1DD9F7-575D-6C09-CFAD-C09F113124CE}"/>
              </a:ext>
            </a:extLst>
          </p:cNvPr>
          <p:cNvSpPr txBox="1">
            <a:spLocks/>
          </p:cNvSpPr>
          <p:nvPr/>
        </p:nvSpPr>
        <p:spPr>
          <a:xfrm>
            <a:off x="17930" y="384376"/>
            <a:ext cx="9143999" cy="403355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68576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0B1C3D"/>
                </a:solidFill>
                <a:latin typeface="Avenir Next LT Pro"/>
                <a:cs typeface="Arial"/>
              </a:rPr>
              <a:t>Fiscal Years 2025 and 2026 Non-Medicare Plans</a:t>
            </a:r>
            <a:endParaRPr lang="en-US" sz="2000" b="1">
              <a:solidFill>
                <a:srgbClr val="0B1C3D"/>
              </a:solidFill>
              <a:latin typeface="Avenir Next LT Pro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BE6541-0D46-FBB6-419E-FF67523BE884}"/>
              </a:ext>
            </a:extLst>
          </p:cNvPr>
          <p:cNvSpPr txBox="1"/>
          <p:nvPr/>
        </p:nvSpPr>
        <p:spPr>
          <a:xfrm>
            <a:off x="1966986" y="833527"/>
            <a:ext cx="5192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ea typeface="+mn-lt"/>
                <a:cs typeface="Arial" panose="020B0604020202020204" pitchFamily="34" charset="0"/>
              </a:rPr>
              <a:t>Plans available based on subscriber residence</a:t>
            </a:r>
            <a:endParaRPr lang="en-US" sz="1400" u="sng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ea typeface="+mn-lt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3D4C4C-459D-1A7E-266A-C4CA890E3B59}"/>
              </a:ext>
            </a:extLst>
          </p:cNvPr>
          <p:cNvSpPr txBox="1"/>
          <p:nvPr/>
        </p:nvSpPr>
        <p:spPr>
          <a:xfrm>
            <a:off x="591468" y="1462090"/>
            <a:ext cx="4593770" cy="7106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>
                <a:solidFill>
                  <a:srgbClr val="0B1C3D"/>
                </a:solidFill>
                <a:latin typeface="Avenir Next LT Pro" panose="020B0504020202020204" pitchFamily="34" charset="77"/>
                <a:ea typeface="+mn-lt"/>
                <a:cs typeface="Arial"/>
              </a:rPr>
              <a:t>National </a:t>
            </a:r>
            <a:r>
              <a:rPr lang="en-US">
                <a:solidFill>
                  <a:srgbClr val="0B1C3D"/>
                </a:solidFill>
                <a:latin typeface="Avenir Next LT Pro" panose="020B0504020202020204" pitchFamily="34" charset="77"/>
                <a:ea typeface="+mn-lt"/>
                <a:cs typeface="Arial"/>
              </a:rPr>
              <a:t>Network</a:t>
            </a:r>
            <a:r>
              <a:rPr lang="en-US" b="1">
                <a:solidFill>
                  <a:srgbClr val="0B1C3D"/>
                </a:solidFill>
                <a:latin typeface="Avenir Next LT Pro" panose="020B0504020202020204" pitchFamily="34" charset="77"/>
                <a:ea typeface="+mn-lt"/>
                <a:cs typeface="Arial"/>
              </a:rPr>
              <a:t> </a:t>
            </a:r>
            <a:r>
              <a:rPr lang="en-US">
                <a:solidFill>
                  <a:srgbClr val="0B1C3D"/>
                </a:solidFill>
                <a:latin typeface="Avenir Next LT Pro" panose="020B0504020202020204" pitchFamily="34" charset="77"/>
                <a:ea typeface="+mn-lt"/>
                <a:cs typeface="Arial"/>
              </a:rPr>
              <a:t> 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ea typeface="+mn-lt"/>
                <a:cs typeface="Arial"/>
              </a:rPr>
              <a:t>(outside of New England)</a:t>
            </a:r>
          </a:p>
          <a:p>
            <a:pPr>
              <a:lnSpc>
                <a:spcPct val="200000"/>
              </a:lnSpc>
              <a:buClr>
                <a:schemeClr val="accent4"/>
              </a:buClr>
              <a:buSzPct val="140000"/>
            </a:pPr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ea typeface="+mn-lt"/>
                <a:cs typeface="Arial"/>
              </a:rPr>
              <a:t>                                 </a:t>
            </a:r>
            <a:r>
              <a:rPr lang="en-US" sz="1300" b="1">
                <a:solidFill>
                  <a:srgbClr val="0B1C3D"/>
                </a:solidFill>
                <a:latin typeface="Avenir Next LT Pro" panose="020B0504020202020204" pitchFamily="34" charset="77"/>
                <a:ea typeface="+mn-lt"/>
                <a:cs typeface="Arial"/>
              </a:rPr>
              <a:t>Health Care Access America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F0EBE54-C724-A097-10E7-A6073CCAC621}"/>
              </a:ext>
            </a:extLst>
          </p:cNvPr>
          <p:cNvSpPr/>
          <p:nvPr/>
        </p:nvSpPr>
        <p:spPr>
          <a:xfrm>
            <a:off x="487745" y="4790022"/>
            <a:ext cx="8163986" cy="1221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7A062B-BC2D-C901-C87E-8E17A910847A}"/>
              </a:ext>
            </a:extLst>
          </p:cNvPr>
          <p:cNvSpPr txBox="1"/>
          <p:nvPr/>
        </p:nvSpPr>
        <p:spPr>
          <a:xfrm>
            <a:off x="591467" y="4793553"/>
            <a:ext cx="8075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  <a:buSzPct val="140000"/>
            </a:pPr>
            <a:r>
              <a:rPr lang="en-US" b="1">
                <a:solidFill>
                  <a:srgbClr val="0B1C3D"/>
                </a:solidFill>
                <a:latin typeface="Avenir Next LT Pro" panose="020B0504020202020204" pitchFamily="34" charset="77"/>
                <a:ea typeface="+mn-lt"/>
                <a:cs typeface="Arial" panose="020B0604020202020204" pitchFamily="34" charset="0"/>
              </a:rPr>
              <a:t>Limited</a:t>
            </a:r>
            <a:r>
              <a:rPr lang="en-US">
                <a:solidFill>
                  <a:srgbClr val="0B1C3D"/>
                </a:solidFill>
                <a:latin typeface="Avenir Next LT Pro" panose="020B0504020202020204" pitchFamily="34" charset="77"/>
                <a:ea typeface="+mn-lt"/>
                <a:cs typeface="Arial" panose="020B0604020202020204" pitchFamily="34" charset="0"/>
              </a:rPr>
              <a:t> Network</a:t>
            </a:r>
            <a:endParaRPr lang="en-US">
              <a:solidFill>
                <a:srgbClr val="0B1C3D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FC82E6C-4C67-F837-3004-954055FBCFF0}"/>
              </a:ext>
            </a:extLst>
          </p:cNvPr>
          <p:cNvSpPr/>
          <p:nvPr/>
        </p:nvSpPr>
        <p:spPr>
          <a:xfrm>
            <a:off x="4632455" y="1451550"/>
            <a:ext cx="4019277" cy="8430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4E256-A3B3-6E1F-C973-DE9E244F9E75}"/>
              </a:ext>
            </a:extLst>
          </p:cNvPr>
          <p:cNvSpPr txBox="1"/>
          <p:nvPr/>
        </p:nvSpPr>
        <p:spPr>
          <a:xfrm>
            <a:off x="4767612" y="1454499"/>
            <a:ext cx="3594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  <a:buSzPct val="140000"/>
            </a:pPr>
            <a:r>
              <a:rPr lang="en-US" b="1">
                <a:solidFill>
                  <a:srgbClr val="0B1C3D"/>
                </a:solidFill>
                <a:latin typeface="Avenir Next LT Pro" panose="020B0504020202020204" pitchFamily="34" charset="77"/>
                <a:ea typeface="+mn-lt"/>
                <a:cs typeface="Arial" panose="020B0604020202020204" pitchFamily="34" charset="0"/>
              </a:rPr>
              <a:t>Regional</a:t>
            </a:r>
            <a:r>
              <a:rPr lang="en-US">
                <a:solidFill>
                  <a:srgbClr val="0B1C3D"/>
                </a:solidFill>
                <a:latin typeface="Avenir Next LT Pro" panose="020B0504020202020204" pitchFamily="34" charset="77"/>
                <a:ea typeface="+mn-lt"/>
                <a:cs typeface="Arial" panose="020B0604020202020204" pitchFamily="34" charset="0"/>
              </a:rPr>
              <a:t> Network</a:t>
            </a:r>
            <a:endParaRPr lang="en-US">
              <a:solidFill>
                <a:srgbClr val="0B1C3D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4890BCC1-F38C-49F0-4D98-0A9F78ECDCD5}"/>
              </a:ext>
            </a:extLst>
          </p:cNvPr>
          <p:cNvSpPr/>
          <p:nvPr/>
        </p:nvSpPr>
        <p:spPr>
          <a:xfrm>
            <a:off x="601858" y="5147135"/>
            <a:ext cx="7916202" cy="7756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556082B-62F8-6862-1913-E792BFEC234D}"/>
              </a:ext>
            </a:extLst>
          </p:cNvPr>
          <p:cNvSpPr/>
          <p:nvPr/>
        </p:nvSpPr>
        <p:spPr>
          <a:xfrm>
            <a:off x="4764776" y="1822793"/>
            <a:ext cx="3750128" cy="4004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6864A6-CF46-0A20-684F-BC51348E9B4A}"/>
              </a:ext>
            </a:extLst>
          </p:cNvPr>
          <p:cNvSpPr txBox="1"/>
          <p:nvPr/>
        </p:nvSpPr>
        <p:spPr>
          <a:xfrm>
            <a:off x="620044" y="5106384"/>
            <a:ext cx="7462411" cy="7756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  <a:buSzPct val="140000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ea typeface="+mn-lt"/>
                <a:cs typeface="Arial"/>
              </a:rPr>
              <a:t>                                   </a:t>
            </a:r>
            <a:r>
              <a:rPr lang="en-US" sz="1400" b="1">
                <a:solidFill>
                  <a:srgbClr val="0B1C3D"/>
                </a:solidFill>
                <a:latin typeface="Avenir Next LT Pro"/>
                <a:ea typeface="+mn-lt"/>
                <a:cs typeface="Arial"/>
              </a:rPr>
              <a:t>Quality HMO 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Avenir Next LT Pro"/>
              <a:cs typeface="Arial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4"/>
              </a:buClr>
              <a:buSzPct val="140000"/>
            </a:pPr>
            <a:r>
              <a:rPr lang="en-US" sz="1400">
                <a:latin typeface="Avenir Next LT Pro"/>
                <a:ea typeface="+mn-lt"/>
                <a:cs typeface="Arial"/>
              </a:rPr>
              <a:t>                          </a:t>
            </a:r>
            <a:r>
              <a:rPr lang="en-US" sz="1400" b="1">
                <a:solidFill>
                  <a:srgbClr val="0B1C3D"/>
                </a:solidFill>
                <a:latin typeface="Avenir Next LT Pro"/>
                <a:ea typeface="+mn-lt"/>
                <a:cs typeface="Arial"/>
              </a:rPr>
              <a:t>Community Choice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venir Next LT Pro"/>
              <a:ea typeface="+mn-lt"/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D3026EB-4248-ADF0-7342-07062A2B9528}"/>
              </a:ext>
            </a:extLst>
          </p:cNvPr>
          <p:cNvSpPr txBox="1"/>
          <p:nvPr/>
        </p:nvSpPr>
        <p:spPr>
          <a:xfrm>
            <a:off x="4845377" y="1799186"/>
            <a:ext cx="3750128" cy="35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  <a:buSzPct val="140000"/>
            </a:pPr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ea typeface="+mn-lt"/>
                <a:cs typeface="Arial" panose="020B0604020202020204" pitchFamily="34" charset="0"/>
              </a:rPr>
              <a:t>                                       HMO (western Mass only)</a:t>
            </a:r>
            <a:endParaRPr lang="en-US" sz="130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71B74D1-D192-5A92-4F60-450F822F6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1" y="1915173"/>
            <a:ext cx="1504541" cy="269797"/>
          </a:xfrm>
          <a:prstGeom prst="rect">
            <a:avLst/>
          </a:prstGeom>
        </p:spPr>
      </p:pic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04130FC-5E45-8B1B-E479-52214EC8F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93" y="4183521"/>
            <a:ext cx="1178126" cy="164125"/>
          </a:xfrm>
          <a:prstGeom prst="rect">
            <a:avLst/>
          </a:prstGeom>
        </p:spPr>
      </p:pic>
      <p:pic>
        <p:nvPicPr>
          <p:cNvPr id="13" name="Picture 12" descr="A logo with blue and grey colors&#10;&#10;Description automatically generated">
            <a:extLst>
              <a:ext uri="{FF2B5EF4-FFF2-40B4-BE49-F238E27FC236}">
                <a16:creationId xmlns:a16="http://schemas.microsoft.com/office/drawing/2014/main" id="{EFBFAC90-A3CD-6004-4874-5FC4D18F12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8385" y="1936816"/>
            <a:ext cx="1528489" cy="231947"/>
          </a:xfrm>
          <a:prstGeom prst="rect">
            <a:avLst/>
          </a:prstGeom>
        </p:spPr>
      </p:pic>
      <p:pic>
        <p:nvPicPr>
          <p:cNvPr id="15" name="Picture 14" descr="A logo with blue and grey colors&#10;&#10;Description automatically generated">
            <a:extLst>
              <a:ext uri="{FF2B5EF4-FFF2-40B4-BE49-F238E27FC236}">
                <a16:creationId xmlns:a16="http://schemas.microsoft.com/office/drawing/2014/main" id="{B9F4655B-3E25-2FB0-215E-24097D355B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273" y="1927648"/>
            <a:ext cx="314224" cy="194268"/>
          </a:xfrm>
          <a:prstGeom prst="rect">
            <a:avLst/>
          </a:prstGeom>
        </p:spPr>
      </p:pic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932B736-EB87-E16E-8822-272647D8CF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164" y="3760396"/>
            <a:ext cx="1319912" cy="256950"/>
          </a:xfrm>
          <a:prstGeom prst="rect">
            <a:avLst/>
          </a:prstGeom>
        </p:spPr>
      </p:pic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809B41-0693-AC57-FC1B-4633CFAEE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38" y="5228834"/>
            <a:ext cx="1504541" cy="269797"/>
          </a:xfrm>
          <a:prstGeom prst="rect">
            <a:avLst/>
          </a:prstGeom>
        </p:spPr>
      </p:pic>
      <p:pic>
        <p:nvPicPr>
          <p:cNvPr id="3" name="Picture 2" descr="A logo with blue and red text&#10;&#10;Description automatically generated">
            <a:extLst>
              <a:ext uri="{FF2B5EF4-FFF2-40B4-BE49-F238E27FC236}">
                <a16:creationId xmlns:a16="http://schemas.microsoft.com/office/drawing/2014/main" id="{B7DF25F7-62DE-9DC4-90EF-0B244FD6B4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8" r="-1129"/>
          <a:stretch/>
        </p:blipFill>
        <p:spPr>
          <a:xfrm>
            <a:off x="742941" y="2929681"/>
            <a:ext cx="908404" cy="309098"/>
          </a:xfrm>
          <a:prstGeom prst="rect">
            <a:avLst/>
          </a:prstGeom>
        </p:spPr>
      </p:pic>
      <p:pic>
        <p:nvPicPr>
          <p:cNvPr id="7" name="Picture 6" descr="A logo with blue and red text&#10;&#10;Description automatically generated">
            <a:extLst>
              <a:ext uri="{FF2B5EF4-FFF2-40B4-BE49-F238E27FC236}">
                <a16:creationId xmlns:a16="http://schemas.microsoft.com/office/drawing/2014/main" id="{C3CECEE4-11EB-DAAC-FA28-8EE937867C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8" r="-1129"/>
          <a:stretch/>
        </p:blipFill>
        <p:spPr>
          <a:xfrm>
            <a:off x="742940" y="3288120"/>
            <a:ext cx="908404" cy="309098"/>
          </a:xfrm>
          <a:prstGeom prst="rect">
            <a:avLst/>
          </a:prstGeom>
        </p:spPr>
      </p:pic>
      <p:pic>
        <p:nvPicPr>
          <p:cNvPr id="8" name="Picture 7" descr="A logo with blue and red text&#10;&#10;Description automatically generated">
            <a:extLst>
              <a:ext uri="{FF2B5EF4-FFF2-40B4-BE49-F238E27FC236}">
                <a16:creationId xmlns:a16="http://schemas.microsoft.com/office/drawing/2014/main" id="{2316600F-67C0-1B10-AC88-4A455308D8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8" r="-1129"/>
          <a:stretch/>
        </p:blipFill>
        <p:spPr>
          <a:xfrm>
            <a:off x="910839" y="5525730"/>
            <a:ext cx="908404" cy="3090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2DD5CB-C29D-123F-3E1C-9EC90153D449}"/>
              </a:ext>
            </a:extLst>
          </p:cNvPr>
          <p:cNvSpPr txBox="1"/>
          <p:nvPr/>
        </p:nvSpPr>
        <p:spPr>
          <a:xfrm>
            <a:off x="2464231" y="4847096"/>
            <a:ext cx="551997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595959"/>
                </a:solidFill>
                <a:latin typeface="Avenir Next LT Pro"/>
              </a:rPr>
              <a:t>(Most of Massachusetts)</a:t>
            </a:r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27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DFABF-BF6F-2FAD-8C42-0AD518179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C36D532-20A5-6A69-55F5-7BE5A34EE723}"/>
              </a:ext>
            </a:extLst>
          </p:cNvPr>
          <p:cNvSpPr/>
          <p:nvPr/>
        </p:nvSpPr>
        <p:spPr>
          <a:xfrm>
            <a:off x="503295" y="1444434"/>
            <a:ext cx="4124653" cy="25427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77C8656-02B9-8C2D-A563-91ECCF535342}"/>
              </a:ext>
            </a:extLst>
          </p:cNvPr>
          <p:cNvSpPr/>
          <p:nvPr/>
        </p:nvSpPr>
        <p:spPr>
          <a:xfrm>
            <a:off x="620043" y="1910036"/>
            <a:ext cx="3913211" cy="20133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D1540695-F718-D831-885A-76B9C04371BE}"/>
              </a:ext>
            </a:extLst>
          </p:cNvPr>
          <p:cNvSpPr txBox="1">
            <a:spLocks/>
          </p:cNvSpPr>
          <p:nvPr/>
        </p:nvSpPr>
        <p:spPr>
          <a:xfrm>
            <a:off x="17930" y="384376"/>
            <a:ext cx="9143999" cy="403355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68576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0B1C3D"/>
                </a:solidFill>
                <a:latin typeface="Avenir Next LT Pro"/>
                <a:cs typeface="Arial"/>
              </a:rPr>
              <a:t>Fiscal Years 2025 and 2026 </a:t>
            </a:r>
            <a:r>
              <a:rPr lang="en-US" sz="1900" b="1">
                <a:solidFill>
                  <a:srgbClr val="0B1C3D"/>
                </a:solidFill>
                <a:latin typeface="Avenir Next LT Pro"/>
                <a:cs typeface="Arial"/>
              </a:rPr>
              <a:t>Medicare Plans</a:t>
            </a:r>
            <a:endParaRPr lang="en-US" sz="2000" b="1">
              <a:solidFill>
                <a:srgbClr val="0B1C3D"/>
              </a:solidFill>
              <a:latin typeface="Avenir Next LT Pro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87CF36-08AF-36BB-4D0D-2CC52634FA2C}"/>
              </a:ext>
            </a:extLst>
          </p:cNvPr>
          <p:cNvSpPr txBox="1"/>
          <p:nvPr/>
        </p:nvSpPr>
        <p:spPr>
          <a:xfrm>
            <a:off x="1966986" y="833527"/>
            <a:ext cx="5192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ea typeface="+mn-lt"/>
                <a:cs typeface="Arial" panose="020B0604020202020204" pitchFamily="34" charset="0"/>
              </a:rPr>
              <a:t>Plans available based on subscriber residence</a:t>
            </a:r>
            <a:endParaRPr lang="en-US" sz="1400" u="sng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ea typeface="+mn-lt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D60EE7-824B-4717-1819-049B5B4FBE1E}"/>
              </a:ext>
            </a:extLst>
          </p:cNvPr>
          <p:cNvSpPr txBox="1"/>
          <p:nvPr/>
        </p:nvSpPr>
        <p:spPr>
          <a:xfrm>
            <a:off x="708431" y="1504622"/>
            <a:ext cx="207110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>
                <a:solidFill>
                  <a:srgbClr val="0B1C3D"/>
                </a:solidFill>
                <a:latin typeface="Avenir Next LT Pro" panose="020B0504020202020204" pitchFamily="34" charset="77"/>
                <a:ea typeface="+mn-lt"/>
                <a:cs typeface="Arial"/>
              </a:rPr>
              <a:t>National </a:t>
            </a:r>
            <a:r>
              <a:rPr lang="en-US">
                <a:solidFill>
                  <a:srgbClr val="0B1C3D"/>
                </a:solidFill>
                <a:latin typeface="Avenir Next LT Pro" panose="020B0504020202020204" pitchFamily="34" charset="77"/>
                <a:ea typeface="+mn-lt"/>
                <a:cs typeface="Arial"/>
              </a:rPr>
              <a:t>Network</a:t>
            </a:r>
            <a:endParaRPr lang="en-US" sz="110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ea typeface="+mn-lt"/>
              <a:cs typeface="Arial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5D10CB0-C173-A6E0-E9A8-4A9692693CA9}"/>
              </a:ext>
            </a:extLst>
          </p:cNvPr>
          <p:cNvSpPr/>
          <p:nvPr/>
        </p:nvSpPr>
        <p:spPr>
          <a:xfrm>
            <a:off x="4811417" y="1451549"/>
            <a:ext cx="3840315" cy="10258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F5E574-7AB5-C87B-F7A3-7811A58B0706}"/>
              </a:ext>
            </a:extLst>
          </p:cNvPr>
          <p:cNvSpPr txBox="1"/>
          <p:nvPr/>
        </p:nvSpPr>
        <p:spPr>
          <a:xfrm>
            <a:off x="4887511" y="1462990"/>
            <a:ext cx="3594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  <a:buSzPct val="140000"/>
            </a:pPr>
            <a:r>
              <a:rPr lang="en-US" b="1">
                <a:solidFill>
                  <a:srgbClr val="0B1C3D"/>
                </a:solidFill>
                <a:latin typeface="Avenir Next LT Pro" panose="020B0504020202020204" pitchFamily="34" charset="77"/>
                <a:ea typeface="+mn-lt"/>
                <a:cs typeface="Arial" panose="020B0604020202020204" pitchFamily="34" charset="0"/>
              </a:rPr>
              <a:t>Most of Massachusetts</a:t>
            </a:r>
            <a:endParaRPr lang="en-US">
              <a:solidFill>
                <a:srgbClr val="0B1C3D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37E4796-5969-3BCA-859C-016E5F982009}"/>
              </a:ext>
            </a:extLst>
          </p:cNvPr>
          <p:cNvSpPr/>
          <p:nvPr/>
        </p:nvSpPr>
        <p:spPr>
          <a:xfrm>
            <a:off x="4920454" y="1822793"/>
            <a:ext cx="3594450" cy="5785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539157-75ED-6C1E-971E-12D0D48163B4}"/>
              </a:ext>
            </a:extLst>
          </p:cNvPr>
          <p:cNvSpPr txBox="1"/>
          <p:nvPr/>
        </p:nvSpPr>
        <p:spPr>
          <a:xfrm>
            <a:off x="1613270" y="1981559"/>
            <a:ext cx="3011794" cy="16863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rgbClr val="0B1C3D"/>
                </a:solidFill>
                <a:effectLst/>
                <a:latin typeface="Avenir Next LT Pro" panose="020B0504020202020204" pitchFamily="34" charset="77"/>
              </a:rPr>
              <a:t>Medicare Extension</a:t>
            </a:r>
          </a:p>
          <a:p>
            <a:pPr>
              <a:lnSpc>
                <a:spcPct val="150000"/>
              </a:lnSpc>
            </a:pPr>
            <a:endParaRPr lang="en-US" sz="1400" b="1">
              <a:solidFill>
                <a:srgbClr val="0B1C3D"/>
              </a:solidFill>
              <a:latin typeface="Avenir Next LT Pro" panose="020B0504020202020204" pitchFamily="34" charset="77"/>
            </a:endParaRPr>
          </a:p>
          <a:p>
            <a:pPr>
              <a:lnSpc>
                <a:spcPct val="150000"/>
              </a:lnSpc>
            </a:pPr>
            <a:r>
              <a:rPr lang="en-US" sz="1400" b="1">
                <a:solidFill>
                  <a:srgbClr val="0B1C3D"/>
                </a:solidFill>
                <a:latin typeface="Avenir Next LT Pro"/>
              </a:rPr>
              <a:t>     </a:t>
            </a:r>
            <a:r>
              <a:rPr lang="en-US" sz="1400" b="1">
                <a:solidFill>
                  <a:srgbClr val="0B1C3D"/>
                </a:solidFill>
                <a:effectLst/>
                <a:latin typeface="Avenir Next LT Pro"/>
              </a:rPr>
              <a:t> </a:t>
            </a:r>
            <a:r>
              <a:rPr lang="en-US" sz="1400" b="1">
                <a:solidFill>
                  <a:srgbClr val="0B1C3D"/>
                </a:solidFill>
                <a:latin typeface="Avenir Next LT Pro"/>
              </a:rPr>
              <a:t>  </a:t>
            </a:r>
            <a:r>
              <a:rPr lang="en-US" sz="1400" b="1">
                <a:solidFill>
                  <a:srgbClr val="0B1C3D"/>
                </a:solidFill>
                <a:effectLst/>
                <a:latin typeface="Avenir Next LT Pro"/>
              </a:rPr>
              <a:t>Medicare Enhance</a:t>
            </a:r>
          </a:p>
          <a:p>
            <a:pPr>
              <a:lnSpc>
                <a:spcPct val="150000"/>
              </a:lnSpc>
            </a:pPr>
            <a:endParaRPr lang="en-US" sz="1400" b="1">
              <a:solidFill>
                <a:srgbClr val="0B1C3D"/>
              </a:solidFill>
              <a:latin typeface="Avenir Next LT Pro" panose="020B0504020202020204" pitchFamily="34" charset="77"/>
            </a:endParaRPr>
          </a:p>
          <a:p>
            <a:pPr>
              <a:lnSpc>
                <a:spcPct val="150000"/>
              </a:lnSpc>
            </a:pPr>
            <a:r>
              <a:rPr lang="en-US" sz="1400" b="1">
                <a:solidFill>
                  <a:srgbClr val="0B1C3D"/>
                </a:solidFill>
                <a:latin typeface="Avenir Next LT Pro"/>
              </a:rPr>
              <a:t>               </a:t>
            </a:r>
            <a:r>
              <a:rPr lang="en-US" sz="1400" b="1">
                <a:solidFill>
                  <a:srgbClr val="0B1C3D"/>
                </a:solidFill>
                <a:effectLst/>
                <a:latin typeface="Avenir Next LT Pro"/>
              </a:rPr>
              <a:t> </a:t>
            </a:r>
            <a:r>
              <a:rPr lang="en-US" sz="1400" b="1">
                <a:solidFill>
                  <a:srgbClr val="0B1C3D"/>
                </a:solidFill>
                <a:latin typeface="Avenir Next LT Pro"/>
              </a:rPr>
              <a:t> </a:t>
            </a:r>
            <a:r>
              <a:rPr lang="en-US" sz="1400" b="1">
                <a:solidFill>
                  <a:srgbClr val="0B1C3D"/>
                </a:solidFill>
                <a:effectLst/>
                <a:latin typeface="Avenir Next LT Pro"/>
              </a:rPr>
              <a:t>Medicare Supplement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FE6DD8-FE84-57CC-C8DB-10A5B8DD06C6}"/>
              </a:ext>
            </a:extLst>
          </p:cNvPr>
          <p:cNvSpPr txBox="1"/>
          <p:nvPr/>
        </p:nvSpPr>
        <p:spPr>
          <a:xfrm>
            <a:off x="6233372" y="1975776"/>
            <a:ext cx="19855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rgbClr val="0B1C3D"/>
                </a:solidFill>
                <a:effectLst/>
                <a:latin typeface="Avenir Next LT Pro" panose="020B0504020202020204" pitchFamily="34" charset="77"/>
              </a:rPr>
              <a:t>Medicare Preferred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0F97A0-4D21-5F2E-0C0E-0CC1B2D71E16}"/>
              </a:ext>
            </a:extLst>
          </p:cNvPr>
          <p:cNvGrpSpPr/>
          <p:nvPr/>
        </p:nvGrpSpPr>
        <p:grpSpPr>
          <a:xfrm>
            <a:off x="734410" y="3429892"/>
            <a:ext cx="1739601" cy="241115"/>
            <a:chOff x="1581427" y="4636348"/>
            <a:chExt cx="1739601" cy="241115"/>
          </a:xfrm>
        </p:grpSpPr>
        <p:pic>
          <p:nvPicPr>
            <p:cNvPr id="7" name="Picture 6" descr="A logo with blue and grey colors&#10;&#10;Description automatically generated">
              <a:extLst>
                <a:ext uri="{FF2B5EF4-FFF2-40B4-BE49-F238E27FC236}">
                  <a16:creationId xmlns:a16="http://schemas.microsoft.com/office/drawing/2014/main" id="{58F75E9F-8447-1834-8E30-0472CEC2B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2539" y="4645516"/>
              <a:ext cx="1528489" cy="231947"/>
            </a:xfrm>
            <a:prstGeom prst="rect">
              <a:avLst/>
            </a:prstGeom>
          </p:spPr>
        </p:pic>
        <p:pic>
          <p:nvPicPr>
            <p:cNvPr id="8" name="Picture 7" descr="A logo with blue and grey colors&#10;&#10;Description automatically generated">
              <a:extLst>
                <a:ext uri="{FF2B5EF4-FFF2-40B4-BE49-F238E27FC236}">
                  <a16:creationId xmlns:a16="http://schemas.microsoft.com/office/drawing/2014/main" id="{E04D4C85-7BC9-FCE1-DC39-A248518950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1427" y="4636348"/>
              <a:ext cx="314224" cy="194268"/>
            </a:xfrm>
            <a:prstGeom prst="rect">
              <a:avLst/>
            </a:prstGeom>
          </p:spPr>
        </p:pic>
      </p:grp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C20AC1B-D568-16A9-EA1B-FABABB120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7" y="2749232"/>
            <a:ext cx="1504541" cy="269797"/>
          </a:xfrm>
          <a:prstGeom prst="rect">
            <a:avLst/>
          </a:prstGeom>
        </p:spPr>
      </p:pic>
      <p:pic>
        <p:nvPicPr>
          <p:cNvPr id="21" name="Picture 20" descr="A black and grey logo&#10;&#10;Description automatically generated">
            <a:extLst>
              <a:ext uri="{FF2B5EF4-FFF2-40B4-BE49-F238E27FC236}">
                <a16:creationId xmlns:a16="http://schemas.microsoft.com/office/drawing/2014/main" id="{E7B6CD7D-9E74-F810-3E9B-8A22588F83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46" y="1950095"/>
            <a:ext cx="1061255" cy="333458"/>
          </a:xfrm>
          <a:prstGeom prst="rect">
            <a:avLst/>
          </a:prstGeom>
        </p:spPr>
      </p:pic>
      <p:pic>
        <p:nvPicPr>
          <p:cNvPr id="9" name="Picture 8" descr="A logo with blue and red text&#10;&#10;Description automatically generated">
            <a:extLst>
              <a:ext uri="{FF2B5EF4-FFF2-40B4-BE49-F238E27FC236}">
                <a16:creationId xmlns:a16="http://schemas.microsoft.com/office/drawing/2014/main" id="{98B6ED26-A83E-EAC7-BD02-FD61C1807C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8" r="-1129"/>
          <a:stretch/>
        </p:blipFill>
        <p:spPr>
          <a:xfrm>
            <a:off x="745469" y="2018909"/>
            <a:ext cx="908404" cy="3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85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BD0A2-A866-6B27-1599-FF5133B8C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FCD05D-BBA8-1613-4292-6C06C5AE4CF7}"/>
              </a:ext>
            </a:extLst>
          </p:cNvPr>
          <p:cNvSpPr txBox="1"/>
          <p:nvPr/>
        </p:nvSpPr>
        <p:spPr>
          <a:xfrm>
            <a:off x="151544" y="82463"/>
            <a:ext cx="457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</a:t>
            </a:r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GIC Overview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82CCF7FE-4E82-D3AB-5F35-A8A20EB86EC2}"/>
              </a:ext>
            </a:extLst>
          </p:cNvPr>
          <p:cNvSpPr txBox="1">
            <a:spLocks/>
          </p:cNvSpPr>
          <p:nvPr/>
        </p:nvSpPr>
        <p:spPr>
          <a:xfrm>
            <a:off x="1" y="319439"/>
            <a:ext cx="9143999" cy="403355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68576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0B1C3D"/>
                </a:solidFill>
                <a:latin typeface="Avenir Next LT Pro"/>
                <a:cs typeface="Arial"/>
              </a:rPr>
              <a:t>New Dental and Vision Carriers for Fiscal Year 2026</a:t>
            </a:r>
            <a:endParaRPr lang="en-US" sz="1900" b="1">
              <a:solidFill>
                <a:srgbClr val="0B1C3D"/>
              </a:solidFill>
              <a:latin typeface="Avenir Next LT Pro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88A2B-13F7-1575-05A6-419A48AB1BE2}"/>
              </a:ext>
            </a:extLst>
          </p:cNvPr>
          <p:cNvSpPr txBox="1"/>
          <p:nvPr/>
        </p:nvSpPr>
        <p:spPr>
          <a:xfrm>
            <a:off x="478319" y="1254862"/>
            <a:ext cx="811273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venir Next LT Pro"/>
                <a:cs typeface="Arial"/>
              </a:rPr>
              <a:t>Active State Employee (non-union) and Retiree Dental and Vision Coverage Changing to Altus Dental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173A99-9E0C-B12D-CE0B-1BC25C4677CF}"/>
              </a:ext>
            </a:extLst>
          </p:cNvPr>
          <p:cNvSpPr txBox="1"/>
          <p:nvPr/>
        </p:nvSpPr>
        <p:spPr>
          <a:xfrm>
            <a:off x="2969852" y="750067"/>
            <a:ext cx="351765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cs typeface="Arial"/>
              </a:rPr>
              <a:t>Effective July 1, 2025 – June 30,2026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venir Next LT Pro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10A0BF-3AD2-27DF-4B2F-9BAB83B4B967}"/>
              </a:ext>
            </a:extLst>
          </p:cNvPr>
          <p:cNvGrpSpPr/>
          <p:nvPr/>
        </p:nvGrpSpPr>
        <p:grpSpPr>
          <a:xfrm>
            <a:off x="391233" y="1254862"/>
            <a:ext cx="7948266" cy="4464091"/>
            <a:chOff x="301752" y="1085117"/>
            <a:chExt cx="8197829" cy="45959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073933-040B-A01E-7530-B77705DE2E26}"/>
                </a:ext>
              </a:extLst>
            </p:cNvPr>
            <p:cNvSpPr/>
            <p:nvPr/>
          </p:nvSpPr>
          <p:spPr>
            <a:xfrm>
              <a:off x="301752" y="1085117"/>
              <a:ext cx="8197829" cy="4523943"/>
            </a:xfrm>
            <a:prstGeom prst="rect">
              <a:avLst/>
            </a:prstGeom>
            <a:solidFill>
              <a:srgbClr val="BFBFBF">
                <a:alpha val="2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232731-1740-1B69-151E-F540D7B5ED46}"/>
                </a:ext>
              </a:extLst>
            </p:cNvPr>
            <p:cNvSpPr txBox="1"/>
            <p:nvPr/>
          </p:nvSpPr>
          <p:spPr>
            <a:xfrm>
              <a:off x="743121" y="1837128"/>
              <a:ext cx="7710713" cy="384391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accent4"/>
                </a:buClr>
                <a:buSzPct val="140000"/>
              </a:pPr>
              <a:r>
                <a: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 LT Pro"/>
                  <a:cs typeface="Arial"/>
                </a:rPr>
                <a:t>Dental Coverage will be provided by Altus Dental, and Vision coverage will also be through Altus, in partnership with VSP. </a:t>
              </a:r>
              <a:endPara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cs typeface="Calibri"/>
              </a:endParaRPr>
            </a:p>
            <a:p>
              <a:pPr>
                <a:lnSpc>
                  <a:spcPct val="150000"/>
                </a:lnSpc>
                <a:buClr>
                  <a:schemeClr val="accent4"/>
                </a:buClr>
                <a:buSzPct val="140000"/>
              </a:pPr>
              <a:r>
                <a: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 LT Pro"/>
                  <a:ea typeface="Calibri"/>
                  <a:cs typeface="Arial"/>
                </a:rPr>
                <a:t>Increases to dental annual maximums for both active and retiree plans</a:t>
              </a:r>
              <a:endPara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ea typeface="Calibri"/>
                <a:cs typeface="Calibri"/>
              </a:endParaRPr>
            </a:p>
            <a:p>
              <a:pPr>
                <a:lnSpc>
                  <a:spcPct val="150000"/>
                </a:lnSpc>
              </a:pPr>
              <a:r>
                <a: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 LT Pro"/>
                  <a:ea typeface="Calibri"/>
                  <a:cs typeface="Arial"/>
                </a:rPr>
                <a:t>Vision exams will be covered annually for all active employee participants</a:t>
              </a:r>
            </a:p>
            <a:p>
              <a:pPr>
                <a:lnSpc>
                  <a:spcPct val="150000"/>
                </a:lnSpc>
              </a:pPr>
              <a:r>
                <a: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 LT Pro"/>
                  <a:ea typeface="Calibri"/>
                  <a:cs typeface="Arial"/>
                </a:rPr>
                <a:t>State Retiree Vision Discount program will no longer require eligible members to prepay</a:t>
              </a:r>
              <a:endPara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ea typeface="Calibri" panose="020F0502020204030204" pitchFamily="34" charset="0"/>
                <a:cs typeface="Arial"/>
              </a:endParaRPr>
            </a:p>
          </p:txBody>
        </p:sp>
        <p:pic>
          <p:nvPicPr>
            <p:cNvPr id="11" name="Picture 10" descr="A group of arrows pointing to the right&#10;&#10;Description automatically generated">
              <a:extLst>
                <a:ext uri="{FF2B5EF4-FFF2-40B4-BE49-F238E27FC236}">
                  <a16:creationId xmlns:a16="http://schemas.microsoft.com/office/drawing/2014/main" id="{8AC32C17-4BB5-E909-52B4-7154ACD73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6870" y="2048606"/>
              <a:ext cx="189105" cy="259667"/>
            </a:xfrm>
            <a:prstGeom prst="rect">
              <a:avLst/>
            </a:prstGeom>
          </p:spPr>
        </p:pic>
        <p:pic>
          <p:nvPicPr>
            <p:cNvPr id="14" name="Picture 13" descr="A group of arrows pointing to the right&#10;&#10;Description automatically generated">
              <a:extLst>
                <a:ext uri="{FF2B5EF4-FFF2-40B4-BE49-F238E27FC236}">
                  <a16:creationId xmlns:a16="http://schemas.microsoft.com/office/drawing/2014/main" id="{69EA9280-0667-FFDB-8A76-BE70B1AB8D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0333" y="2991071"/>
              <a:ext cx="189105" cy="259667"/>
            </a:xfrm>
            <a:prstGeom prst="rect">
              <a:avLst/>
            </a:prstGeom>
          </p:spPr>
        </p:pic>
        <p:pic>
          <p:nvPicPr>
            <p:cNvPr id="15" name="Picture 14" descr="A group of arrows pointing to the right&#10;&#10;Description automatically generated">
              <a:extLst>
                <a:ext uri="{FF2B5EF4-FFF2-40B4-BE49-F238E27FC236}">
                  <a16:creationId xmlns:a16="http://schemas.microsoft.com/office/drawing/2014/main" id="{F65BC8EB-DD82-0623-21B0-35419EF98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3009" y="3916244"/>
              <a:ext cx="189105" cy="259667"/>
            </a:xfrm>
            <a:prstGeom prst="rect">
              <a:avLst/>
            </a:prstGeom>
          </p:spPr>
        </p:pic>
        <p:pic>
          <p:nvPicPr>
            <p:cNvPr id="8" name="Picture 7" descr="A group of arrows pointing to the right&#10;&#10;Description automatically generated">
              <a:extLst>
                <a:ext uri="{FF2B5EF4-FFF2-40B4-BE49-F238E27FC236}">
                  <a16:creationId xmlns:a16="http://schemas.microsoft.com/office/drawing/2014/main" id="{91BCC3F4-6253-0EA0-2610-49C731525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326" y="4867113"/>
              <a:ext cx="189105" cy="259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098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Background pattern&#10;&#10;Description automatically generated">
            <a:extLst>
              <a:ext uri="{FF2B5EF4-FFF2-40B4-BE49-F238E27FC236}">
                <a16:creationId xmlns:a16="http://schemas.microsoft.com/office/drawing/2014/main" id="{87D0F534-A0FD-2843-AEE0-E295CAB5D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0629" y="-86254"/>
            <a:ext cx="9372600" cy="701760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29B4013F-7F85-2B46-A82B-F740B3394D19}"/>
              </a:ext>
            </a:extLst>
          </p:cNvPr>
          <p:cNvSpPr txBox="1"/>
          <p:nvPr/>
        </p:nvSpPr>
        <p:spPr>
          <a:xfrm>
            <a:off x="-130629" y="2896091"/>
            <a:ext cx="950224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venir Next LT Pro"/>
                <a:cs typeface="Arial"/>
              </a:rPr>
              <a:t>III. FY26 Changes to </a:t>
            </a:r>
            <a:r>
              <a:rPr lang="en-US" sz="2800" b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Health Insurance Premiums and Plan Design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0027D17-9343-B84E-9523-A5FC62295465}"/>
              </a:ext>
            </a:extLst>
          </p:cNvPr>
          <p:cNvSpPr/>
          <p:nvPr/>
        </p:nvSpPr>
        <p:spPr>
          <a:xfrm>
            <a:off x="-31472" y="6706334"/>
            <a:ext cx="2352046" cy="50921"/>
          </a:xfrm>
          <a:prstGeom prst="rect">
            <a:avLst/>
          </a:prstGeom>
          <a:solidFill>
            <a:srgbClr val="722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F6C1A4-6E6C-444E-A330-68CE9D8921B9}"/>
              </a:ext>
            </a:extLst>
          </p:cNvPr>
          <p:cNvSpPr/>
          <p:nvPr/>
        </p:nvSpPr>
        <p:spPr>
          <a:xfrm>
            <a:off x="2320574" y="6706334"/>
            <a:ext cx="2294579" cy="50921"/>
          </a:xfrm>
          <a:prstGeom prst="rect">
            <a:avLst/>
          </a:prstGeom>
          <a:solidFill>
            <a:srgbClr val="FFD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F693895-E4C3-6C4C-8D0B-3E7681313AC0}"/>
              </a:ext>
            </a:extLst>
          </p:cNvPr>
          <p:cNvSpPr/>
          <p:nvPr/>
        </p:nvSpPr>
        <p:spPr>
          <a:xfrm>
            <a:off x="6867688" y="6706333"/>
            <a:ext cx="2260260" cy="50921"/>
          </a:xfrm>
          <a:prstGeom prst="rect">
            <a:avLst/>
          </a:prstGeom>
          <a:solidFill>
            <a:srgbClr val="4AB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F198CBD-B3AB-2E4B-A3A9-49736AA0D893}"/>
              </a:ext>
            </a:extLst>
          </p:cNvPr>
          <p:cNvSpPr/>
          <p:nvPr/>
        </p:nvSpPr>
        <p:spPr>
          <a:xfrm>
            <a:off x="4615140" y="6705987"/>
            <a:ext cx="2252548" cy="50921"/>
          </a:xfrm>
          <a:prstGeom prst="rect">
            <a:avLst/>
          </a:prstGeom>
          <a:solidFill>
            <a:srgbClr val="015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E6B4CB7-D428-F885-1980-654AB4A14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49" y="646651"/>
            <a:ext cx="3149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0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CE5F3-E40E-3E91-A372-DE24D727A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6575E128-37B1-CCB3-B095-5C79F671FAAE}"/>
              </a:ext>
            </a:extLst>
          </p:cNvPr>
          <p:cNvSpPr txBox="1">
            <a:spLocks/>
          </p:cNvSpPr>
          <p:nvPr/>
        </p:nvSpPr>
        <p:spPr>
          <a:xfrm>
            <a:off x="-55033" y="482838"/>
            <a:ext cx="9143999" cy="403355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68576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0B1C3D"/>
                </a:solidFill>
                <a:latin typeface="Avenir Next LT Pro"/>
                <a:cs typeface="Arial"/>
              </a:rPr>
              <a:t>Timeline to Finalize FY26 Plans and Rates</a:t>
            </a:r>
            <a:endParaRPr lang="en-US" sz="1600">
              <a:latin typeface="Avenir Next LT Pro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14B5F77-9EBD-85F5-6613-C07FB02588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814139"/>
              </p:ext>
            </p:extLst>
          </p:nvPr>
        </p:nvGraphicFramePr>
        <p:xfrm>
          <a:off x="310896" y="1216442"/>
          <a:ext cx="8485632" cy="458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8982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80A09D42-05CD-BF81-D71A-0E7559027A15}"/>
              </a:ext>
            </a:extLst>
          </p:cNvPr>
          <p:cNvSpPr/>
          <p:nvPr/>
        </p:nvSpPr>
        <p:spPr>
          <a:xfrm>
            <a:off x="0" y="610748"/>
            <a:ext cx="914400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solidFill>
                  <a:srgbClr val="0B1C3D"/>
                </a:solidFill>
                <a:latin typeface="Avenir Next LT Pro"/>
                <a:cs typeface="Arial"/>
              </a:rPr>
              <a:t>Preliminary FY26 Budget Increase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FA583FF-6F37-51C1-2DEA-F0682E3CDA4C}"/>
              </a:ext>
            </a:extLst>
          </p:cNvPr>
          <p:cNvSpPr txBox="1"/>
          <p:nvPr/>
        </p:nvSpPr>
        <p:spPr>
          <a:xfrm>
            <a:off x="695348" y="1244078"/>
            <a:ext cx="805495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/>
              </a:rPr>
              <a:t>“Preliminary” = Current plan options, programs, plan design, funding mechanism; no anticipated migration or material changes in member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/>
              </a:rPr>
              <a:t>10.5% projected aggregate increase prior to plan changes and final claim adjustments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3C1EC8C-60A1-63A4-3F61-888007A52E97}"/>
              </a:ext>
            </a:extLst>
          </p:cNvPr>
          <p:cNvGrpSpPr/>
          <p:nvPr/>
        </p:nvGrpSpPr>
        <p:grpSpPr>
          <a:xfrm>
            <a:off x="555410" y="2619608"/>
            <a:ext cx="8033180" cy="2351218"/>
            <a:chOff x="695348" y="2619608"/>
            <a:chExt cx="8033180" cy="2351218"/>
          </a:xfrm>
        </p:grpSpPr>
        <p:sp>
          <p:nvSpPr>
            <p:cNvPr id="55" name="Arrow: Left-Right 54">
              <a:extLst>
                <a:ext uri="{FF2B5EF4-FFF2-40B4-BE49-F238E27FC236}">
                  <a16:creationId xmlns:a16="http://schemas.microsoft.com/office/drawing/2014/main" id="{358F7EE1-2F2E-AE95-AF30-C2FD30087AE4}"/>
                </a:ext>
              </a:extLst>
            </p:cNvPr>
            <p:cNvSpPr/>
            <p:nvPr/>
          </p:nvSpPr>
          <p:spPr>
            <a:xfrm>
              <a:off x="695348" y="3215464"/>
              <a:ext cx="8033180" cy="842599"/>
            </a:xfrm>
            <a:prstGeom prst="leftRightArrow">
              <a:avLst/>
            </a:prstGeom>
            <a:solidFill>
              <a:srgbClr val="0B1C3D"/>
            </a:solidFill>
            <a:ln w="25400" cap="flat" cmpd="sng" algn="ctr">
              <a:solidFill>
                <a:srgbClr val="0B1C3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883025" algn="l"/>
                </a:tabLst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rPr>
                <a:t>Expected F</a:t>
              </a: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rPr>
                <a:t>Y26 </a:t>
              </a: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rPr>
                <a:t>Budget Increase</a:t>
              </a:r>
            </a:p>
          </p:txBody>
        </p:sp>
        <p:grpSp>
          <p:nvGrpSpPr>
            <p:cNvPr id="56" name="Gruppieren 52">
              <a:extLst>
                <a:ext uri="{FF2B5EF4-FFF2-40B4-BE49-F238E27FC236}">
                  <a16:creationId xmlns:a16="http://schemas.microsoft.com/office/drawing/2014/main" id="{E9E9CFD7-FE93-621B-96A6-1F5113E28AB2}"/>
                </a:ext>
              </a:extLst>
            </p:cNvPr>
            <p:cNvGrpSpPr/>
            <p:nvPr/>
          </p:nvGrpSpPr>
          <p:grpSpPr>
            <a:xfrm>
              <a:off x="1098555" y="2619608"/>
              <a:ext cx="1658534" cy="785693"/>
              <a:chOff x="706557" y="2554747"/>
              <a:chExt cx="1486134" cy="858235"/>
            </a:xfrm>
          </p:grpSpPr>
          <p:sp>
            <p:nvSpPr>
              <p:cNvPr id="57" name="Gleichschenkliges Dreieck 53">
                <a:extLst>
                  <a:ext uri="{FF2B5EF4-FFF2-40B4-BE49-F238E27FC236}">
                    <a16:creationId xmlns:a16="http://schemas.microsoft.com/office/drawing/2014/main" id="{8780E4CC-1C97-130C-447F-5ED1E61BEBE5}"/>
                  </a:ext>
                </a:extLst>
              </p:cNvPr>
              <p:cNvSpPr/>
              <p:nvPr/>
            </p:nvSpPr>
            <p:spPr>
              <a:xfrm rot="10800000">
                <a:off x="1133821" y="3139430"/>
                <a:ext cx="678814" cy="273552"/>
              </a:xfrm>
              <a:prstGeom prst="triangle">
                <a:avLst>
                  <a:gd name="adj" fmla="val 48988"/>
                </a:avLst>
              </a:prstGeom>
              <a:solidFill>
                <a:srgbClr val="E4E4E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Rechteck 54">
                <a:extLst>
                  <a:ext uri="{FF2B5EF4-FFF2-40B4-BE49-F238E27FC236}">
                    <a16:creationId xmlns:a16="http://schemas.microsoft.com/office/drawing/2014/main" id="{43CF33A2-B44E-A7FF-2B66-F273465DCBDB}"/>
                  </a:ext>
                </a:extLst>
              </p:cNvPr>
              <p:cNvSpPr/>
              <p:nvPr/>
            </p:nvSpPr>
            <p:spPr>
              <a:xfrm>
                <a:off x="718966" y="2559468"/>
                <a:ext cx="1473725" cy="590131"/>
              </a:xfrm>
              <a:prstGeom prst="rect">
                <a:avLst/>
              </a:prstGeom>
              <a:solidFill>
                <a:srgbClr val="E4E4E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feld 55">
                <a:extLst>
                  <a:ext uri="{FF2B5EF4-FFF2-40B4-BE49-F238E27FC236}">
                    <a16:creationId xmlns:a16="http://schemas.microsoft.com/office/drawing/2014/main" id="{AC4E2101-93A6-BE66-5762-6DC01E5628FD}"/>
                  </a:ext>
                </a:extLst>
              </p:cNvPr>
              <p:cNvSpPr txBox="1"/>
              <p:nvPr/>
            </p:nvSpPr>
            <p:spPr>
              <a:xfrm>
                <a:off x="706557" y="2554747"/>
                <a:ext cx="1473725" cy="706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Arial" panose="020B0604020202020204" pitchFamily="34" charset="0"/>
                  </a:rPr>
                  <a:t>Market Benchmark </a:t>
                </a:r>
              </a:p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Arial" panose="020B0604020202020204" pitchFamily="34" charset="0"/>
                  </a:rPr>
                  <a:t>Low End: </a:t>
                </a:r>
              </a:p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venir Next LT Pro" panose="020B05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de-DE" sz="1400" b="1" kern="0"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  <a:r>
                  <a:rPr kumimoji="0" lang="de-DE" sz="14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venir Next LT Pro" panose="020B0504020202020204" pitchFamily="34" charset="0"/>
                    <a:cs typeface="Arial" panose="020B0604020202020204" pitchFamily="34" charset="0"/>
                  </a:rPr>
                  <a:t>%</a:t>
                </a:r>
                <a:endParaRPr kumimoji="0" lang="de-DE" sz="1600" b="1" i="0" u="none" strike="noStrike" kern="0" cap="none" spc="0" normalizeH="0" baseline="30000" noProof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0" name="Gruppieren 52">
              <a:extLst>
                <a:ext uri="{FF2B5EF4-FFF2-40B4-BE49-F238E27FC236}">
                  <a16:creationId xmlns:a16="http://schemas.microsoft.com/office/drawing/2014/main" id="{2C94A7A5-B46D-FE87-3A63-701F3BF82DCC}"/>
                </a:ext>
              </a:extLst>
            </p:cNvPr>
            <p:cNvGrpSpPr/>
            <p:nvPr/>
          </p:nvGrpSpPr>
          <p:grpSpPr>
            <a:xfrm>
              <a:off x="5928109" y="2628939"/>
              <a:ext cx="1658534" cy="785692"/>
              <a:chOff x="706557" y="2554748"/>
              <a:chExt cx="1486134" cy="858234"/>
            </a:xfrm>
            <a:solidFill>
              <a:srgbClr val="DCE6F2"/>
            </a:solidFill>
          </p:grpSpPr>
          <p:sp>
            <p:nvSpPr>
              <p:cNvPr id="61" name="Gleichschenkliges Dreieck 53">
                <a:extLst>
                  <a:ext uri="{FF2B5EF4-FFF2-40B4-BE49-F238E27FC236}">
                    <a16:creationId xmlns:a16="http://schemas.microsoft.com/office/drawing/2014/main" id="{17A1693C-3876-FFBE-3170-8C6525057E2C}"/>
                  </a:ext>
                </a:extLst>
              </p:cNvPr>
              <p:cNvSpPr/>
              <p:nvPr/>
            </p:nvSpPr>
            <p:spPr>
              <a:xfrm rot="10800000">
                <a:off x="1133821" y="3139430"/>
                <a:ext cx="678814" cy="273552"/>
              </a:xfrm>
              <a:prstGeom prst="triangle">
                <a:avLst>
                  <a:gd name="adj" fmla="val 48988"/>
                </a:avLst>
              </a:prstGeom>
              <a:solidFill>
                <a:srgbClr val="E4E4E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Rechteck 54">
                <a:extLst>
                  <a:ext uri="{FF2B5EF4-FFF2-40B4-BE49-F238E27FC236}">
                    <a16:creationId xmlns:a16="http://schemas.microsoft.com/office/drawing/2014/main" id="{809F4413-0A11-E2D3-FAD7-F424F510B272}"/>
                  </a:ext>
                </a:extLst>
              </p:cNvPr>
              <p:cNvSpPr/>
              <p:nvPr/>
            </p:nvSpPr>
            <p:spPr>
              <a:xfrm>
                <a:off x="718966" y="2559468"/>
                <a:ext cx="1473725" cy="590131"/>
              </a:xfrm>
              <a:prstGeom prst="rect">
                <a:avLst/>
              </a:prstGeom>
              <a:solidFill>
                <a:srgbClr val="E4E4E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feld 55">
                <a:extLst>
                  <a:ext uri="{FF2B5EF4-FFF2-40B4-BE49-F238E27FC236}">
                    <a16:creationId xmlns:a16="http://schemas.microsoft.com/office/drawing/2014/main" id="{D5F58AFC-C317-5C56-7F5B-CD036BAC91A2}"/>
                  </a:ext>
                </a:extLst>
              </p:cNvPr>
              <p:cNvSpPr txBox="1"/>
              <p:nvPr/>
            </p:nvSpPr>
            <p:spPr>
              <a:xfrm>
                <a:off x="706557" y="2554748"/>
                <a:ext cx="1486055" cy="706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Arial" panose="020B0604020202020204" pitchFamily="34" charset="0"/>
                  </a:rPr>
                  <a:t>Market Benchmark </a:t>
                </a:r>
              </a:p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Arial" panose="020B0604020202020204" pitchFamily="34" charset="0"/>
                  </a:rPr>
                  <a:t>High End: </a:t>
                </a:r>
              </a:p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venir Next LT Pro" panose="020B05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de-DE" sz="1400" b="1" kern="0"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kumimoji="0" lang="de-DE" sz="14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venir Next LT Pro" panose="020B0504020202020204" pitchFamily="34" charset="0"/>
                    <a:cs typeface="Arial" panose="020B0604020202020204" pitchFamily="34" charset="0"/>
                  </a:rPr>
                  <a:t>%</a:t>
                </a:r>
                <a:endParaRPr kumimoji="0" lang="de-DE" sz="1400" b="1" i="0" u="none" strike="noStrike" kern="0" cap="none" spc="0" normalizeH="0" baseline="30000" noProof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" name="Gruppieren 52">
              <a:extLst>
                <a:ext uri="{FF2B5EF4-FFF2-40B4-BE49-F238E27FC236}">
                  <a16:creationId xmlns:a16="http://schemas.microsoft.com/office/drawing/2014/main" id="{1FA5BAB7-DDD4-E8F8-9314-9D29875AEAB0}"/>
                </a:ext>
              </a:extLst>
            </p:cNvPr>
            <p:cNvGrpSpPr/>
            <p:nvPr/>
          </p:nvGrpSpPr>
          <p:grpSpPr>
            <a:xfrm>
              <a:off x="2419747" y="3915950"/>
              <a:ext cx="1554481" cy="1033271"/>
              <a:chOff x="718966" y="2279965"/>
              <a:chExt cx="1473725" cy="1128366"/>
            </a:xfrm>
          </p:grpSpPr>
          <p:sp>
            <p:nvSpPr>
              <p:cNvPr id="65" name="Gleichschenkliges Dreieck 53">
                <a:extLst>
                  <a:ext uri="{FF2B5EF4-FFF2-40B4-BE49-F238E27FC236}">
                    <a16:creationId xmlns:a16="http://schemas.microsoft.com/office/drawing/2014/main" id="{DA017C5C-9F3C-4B82-F60F-E63233035D30}"/>
                  </a:ext>
                </a:extLst>
              </p:cNvPr>
              <p:cNvSpPr/>
              <p:nvPr/>
            </p:nvSpPr>
            <p:spPr>
              <a:xfrm>
                <a:off x="1133821" y="2279965"/>
                <a:ext cx="678814" cy="273552"/>
              </a:xfrm>
              <a:prstGeom prst="triangle">
                <a:avLst>
                  <a:gd name="adj" fmla="val 48988"/>
                </a:avLst>
              </a:prstGeom>
              <a:solidFill>
                <a:srgbClr val="0157A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hteck 54">
                <a:extLst>
                  <a:ext uri="{FF2B5EF4-FFF2-40B4-BE49-F238E27FC236}">
                    <a16:creationId xmlns:a16="http://schemas.microsoft.com/office/drawing/2014/main" id="{B3EA1383-3099-CD02-D5E1-A5C2C5AC0962}"/>
                  </a:ext>
                </a:extLst>
              </p:cNvPr>
              <p:cNvSpPr/>
              <p:nvPr/>
            </p:nvSpPr>
            <p:spPr>
              <a:xfrm>
                <a:off x="718966" y="2529671"/>
                <a:ext cx="1473725" cy="878660"/>
              </a:xfrm>
              <a:prstGeom prst="rect">
                <a:avLst/>
              </a:prstGeom>
              <a:solidFill>
                <a:srgbClr val="0157A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feld 55">
                <a:extLst>
                  <a:ext uri="{FF2B5EF4-FFF2-40B4-BE49-F238E27FC236}">
                    <a16:creationId xmlns:a16="http://schemas.microsoft.com/office/drawing/2014/main" id="{E265D51B-A13D-57A3-E3D4-A9DD2D6CAC73}"/>
                  </a:ext>
                </a:extLst>
              </p:cNvPr>
              <p:cNvSpPr txBox="1"/>
              <p:nvPr/>
            </p:nvSpPr>
            <p:spPr>
              <a:xfrm>
                <a:off x="718966" y="2673836"/>
                <a:ext cx="1473725" cy="70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Arial" panose="020B0604020202020204" pitchFamily="34" charset="0"/>
                  </a:rPr>
                  <a:t>GIC Projection</a:t>
                </a:r>
              </a:p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Arial" panose="020B0604020202020204" pitchFamily="34" charset="0"/>
                  </a:rPr>
                  <a:t>Low End: </a:t>
                </a:r>
              </a:p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Arial" panose="020B0604020202020204" pitchFamily="34" charset="0"/>
                  </a:rPr>
                  <a:t>+8.5%</a:t>
                </a:r>
                <a:endParaRPr kumimoji="0" lang="de-DE" sz="1600" b="1" i="0" u="none" strike="noStrike" kern="0" cap="none" spc="0" normalizeH="0" baseline="30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" name="Gruppieren 52">
              <a:extLst>
                <a:ext uri="{FF2B5EF4-FFF2-40B4-BE49-F238E27FC236}">
                  <a16:creationId xmlns:a16="http://schemas.microsoft.com/office/drawing/2014/main" id="{DCACE9F8-3093-D9ED-0D69-94AC7C0560BE}"/>
                </a:ext>
              </a:extLst>
            </p:cNvPr>
            <p:cNvGrpSpPr/>
            <p:nvPr/>
          </p:nvGrpSpPr>
          <p:grpSpPr>
            <a:xfrm>
              <a:off x="5977193" y="3937555"/>
              <a:ext cx="1554481" cy="1033271"/>
              <a:chOff x="1275320" y="2279965"/>
              <a:chExt cx="1473725" cy="1128366"/>
            </a:xfrm>
          </p:grpSpPr>
          <p:sp>
            <p:nvSpPr>
              <p:cNvPr id="69" name="Gleichschenkliges Dreieck 53">
                <a:extLst>
                  <a:ext uri="{FF2B5EF4-FFF2-40B4-BE49-F238E27FC236}">
                    <a16:creationId xmlns:a16="http://schemas.microsoft.com/office/drawing/2014/main" id="{23534522-C48C-9DCA-72BF-E4E6729C5E0F}"/>
                  </a:ext>
                </a:extLst>
              </p:cNvPr>
              <p:cNvSpPr/>
              <p:nvPr/>
            </p:nvSpPr>
            <p:spPr>
              <a:xfrm>
                <a:off x="1690172" y="2279965"/>
                <a:ext cx="678814" cy="273552"/>
              </a:xfrm>
              <a:prstGeom prst="triangle">
                <a:avLst>
                  <a:gd name="adj" fmla="val 48988"/>
                </a:avLst>
              </a:prstGeom>
              <a:solidFill>
                <a:srgbClr val="0157A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hteck 54">
                <a:extLst>
                  <a:ext uri="{FF2B5EF4-FFF2-40B4-BE49-F238E27FC236}">
                    <a16:creationId xmlns:a16="http://schemas.microsoft.com/office/drawing/2014/main" id="{C7F67CF1-F0AA-2CCE-B5A7-E27499918CA8}"/>
                  </a:ext>
                </a:extLst>
              </p:cNvPr>
              <p:cNvSpPr/>
              <p:nvPr/>
            </p:nvSpPr>
            <p:spPr>
              <a:xfrm>
                <a:off x="1275320" y="2529671"/>
                <a:ext cx="1473725" cy="878660"/>
              </a:xfrm>
              <a:prstGeom prst="rect">
                <a:avLst/>
              </a:prstGeom>
              <a:solidFill>
                <a:srgbClr val="0157A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0157A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feld 55">
                <a:extLst>
                  <a:ext uri="{FF2B5EF4-FFF2-40B4-BE49-F238E27FC236}">
                    <a16:creationId xmlns:a16="http://schemas.microsoft.com/office/drawing/2014/main" id="{732F033E-7925-4541-E879-FFB2B9540789}"/>
                  </a:ext>
                </a:extLst>
              </p:cNvPr>
              <p:cNvSpPr txBox="1"/>
              <p:nvPr/>
            </p:nvSpPr>
            <p:spPr>
              <a:xfrm>
                <a:off x="1326999" y="2653452"/>
                <a:ext cx="1364622" cy="707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b="1" kern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GIC</a:t>
                </a:r>
                <a:r>
                  <a:rPr kumimoji="0" lang="de-DE" sz="11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Arial" panose="020B0604020202020204" pitchFamily="34" charset="0"/>
                  </a:rPr>
                  <a:t> Projection</a:t>
                </a:r>
              </a:p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Arial" panose="020B0604020202020204" pitchFamily="34" charset="0"/>
                  </a:rPr>
                  <a:t>High End: </a:t>
                </a:r>
              </a:p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Arial" panose="020B0604020202020204" pitchFamily="34" charset="0"/>
                  </a:rPr>
                  <a:t>+12.5%</a:t>
                </a:r>
                <a:endParaRPr kumimoji="0" lang="de-DE" sz="1600" b="1" i="0" u="none" strike="noStrike" kern="0" cap="none" spc="0" normalizeH="0" baseline="30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Gruppieren 52">
              <a:extLst>
                <a:ext uri="{FF2B5EF4-FFF2-40B4-BE49-F238E27FC236}">
                  <a16:creationId xmlns:a16="http://schemas.microsoft.com/office/drawing/2014/main" id="{7FA319EC-C914-8B2F-8E8B-5EA85C1C23D4}"/>
                </a:ext>
              </a:extLst>
            </p:cNvPr>
            <p:cNvGrpSpPr/>
            <p:nvPr/>
          </p:nvGrpSpPr>
          <p:grpSpPr>
            <a:xfrm>
              <a:off x="4198470" y="3915955"/>
              <a:ext cx="1554481" cy="1033274"/>
              <a:chOff x="2404860" y="2249655"/>
              <a:chExt cx="1473725" cy="1020666"/>
            </a:xfrm>
            <a:solidFill>
              <a:srgbClr val="722F89"/>
            </a:solidFill>
          </p:grpSpPr>
          <p:sp>
            <p:nvSpPr>
              <p:cNvPr id="73" name="Gleichschenkliges Dreieck 53">
                <a:extLst>
                  <a:ext uri="{FF2B5EF4-FFF2-40B4-BE49-F238E27FC236}">
                    <a16:creationId xmlns:a16="http://schemas.microsoft.com/office/drawing/2014/main" id="{02F6072C-AC31-F2B3-5CE7-17B6FFCCD328}"/>
                  </a:ext>
                </a:extLst>
              </p:cNvPr>
              <p:cNvSpPr/>
              <p:nvPr/>
            </p:nvSpPr>
            <p:spPr>
              <a:xfrm>
                <a:off x="2819699" y="2249655"/>
                <a:ext cx="678814" cy="273552"/>
              </a:xfrm>
              <a:prstGeom prst="triangle">
                <a:avLst>
                  <a:gd name="adj" fmla="val 48988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hteck 54">
                <a:extLst>
                  <a:ext uri="{FF2B5EF4-FFF2-40B4-BE49-F238E27FC236}">
                    <a16:creationId xmlns:a16="http://schemas.microsoft.com/office/drawing/2014/main" id="{3FB623FF-B41D-65E4-1A81-14C1F8FFEB55}"/>
                  </a:ext>
                </a:extLst>
              </p:cNvPr>
              <p:cNvSpPr/>
              <p:nvPr/>
            </p:nvSpPr>
            <p:spPr>
              <a:xfrm>
                <a:off x="2404860" y="2511179"/>
                <a:ext cx="1473725" cy="759142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feld 55">
                <a:extLst>
                  <a:ext uri="{FF2B5EF4-FFF2-40B4-BE49-F238E27FC236}">
                    <a16:creationId xmlns:a16="http://schemas.microsoft.com/office/drawing/2014/main" id="{0A9E7D5C-9DB9-A69C-A1AC-B5FFAB756058}"/>
                  </a:ext>
                </a:extLst>
              </p:cNvPr>
              <p:cNvSpPr txBox="1"/>
              <p:nvPr/>
            </p:nvSpPr>
            <p:spPr>
              <a:xfrm>
                <a:off x="2404860" y="2570617"/>
                <a:ext cx="1473725" cy="632846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Arial" panose="020B0604020202020204" pitchFamily="34" charset="0"/>
                  </a:rPr>
                  <a:t>Expected Aggregate Increase</a:t>
                </a:r>
                <a:endParaRPr kumimoji="0" lang="de-DE" sz="1100" b="1" i="0" u="non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2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Arial" panose="020B0604020202020204" pitchFamily="34" charset="0"/>
                  </a:rPr>
                  <a:t>+</a:t>
                </a:r>
                <a:r>
                  <a:rPr kumimoji="0" lang="de-DE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Arial" panose="020B0604020202020204" pitchFamily="34" charset="0"/>
                  </a:rPr>
                  <a:t>10.5</a:t>
                </a:r>
                <a:r>
                  <a:rPr kumimoji="0" lang="de-DE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Arial" panose="020B0604020202020204" pitchFamily="34" charset="0"/>
                  </a:rPr>
                  <a:t>%</a:t>
                </a:r>
              </a:p>
            </p:txBody>
          </p:sp>
        </p:grp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ADB21BA5-8602-8C9E-BA98-BA916A10B8EB}"/>
              </a:ext>
            </a:extLst>
          </p:cNvPr>
          <p:cNvSpPr txBox="1"/>
          <p:nvPr/>
        </p:nvSpPr>
        <p:spPr>
          <a:xfrm>
            <a:off x="673576" y="5164836"/>
            <a:ext cx="805495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venir Next LT Pro"/>
              </a:rPr>
              <a:t>Next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/>
              </a:rPr>
              <a:t>Finalize medical and pharmacy trend assumptions provided by vendor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/>
              </a:rPr>
              <a:t>Evaluate and vote on plan design changes, including cost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/>
              </a:rPr>
              <a:t>Adjust the budget rates increase accordingly and develop premium rates by plan</a:t>
            </a:r>
          </a:p>
        </p:txBody>
      </p:sp>
    </p:spTree>
    <p:extLst>
      <p:ext uri="{BB962C8B-B14F-4D97-AF65-F5344CB8AC3E}">
        <p14:creationId xmlns:p14="http://schemas.microsoft.com/office/powerpoint/2010/main" val="19297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D0D9057-58A9-AB1E-C77D-411D52A70294}"/>
              </a:ext>
            </a:extLst>
          </p:cNvPr>
          <p:cNvSpPr txBox="1"/>
          <p:nvPr/>
        </p:nvSpPr>
        <p:spPr>
          <a:xfrm>
            <a:off x="0" y="558881"/>
            <a:ext cx="9135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effectLst/>
                <a:latin typeface="Avenir Next LT Pro" panose="020B0504020202020204" pitchFamily="34" charset="77"/>
                <a:cs typeface="Arial"/>
              </a:rPr>
              <a:t>Agenda</a:t>
            </a:r>
            <a:endParaRPr lang="en-US" sz="2400" b="1">
              <a:latin typeface="Avenir Next LT Pro" panose="020B0504020202020204" pitchFamily="34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C7F05E-3732-DD17-E453-8A9BC1A7D239}"/>
              </a:ext>
            </a:extLst>
          </p:cNvPr>
          <p:cNvGrpSpPr/>
          <p:nvPr/>
        </p:nvGrpSpPr>
        <p:grpSpPr>
          <a:xfrm>
            <a:off x="293521" y="1972920"/>
            <a:ext cx="8556959" cy="2912160"/>
            <a:chOff x="447931" y="1380620"/>
            <a:chExt cx="8556959" cy="29121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AF9ED3-44F3-5A79-B64B-9ECBF19CF91A}"/>
                </a:ext>
              </a:extLst>
            </p:cNvPr>
            <p:cNvSpPr/>
            <p:nvPr/>
          </p:nvSpPr>
          <p:spPr>
            <a:xfrm>
              <a:off x="457678" y="1395679"/>
              <a:ext cx="8509113" cy="4217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4611AB8-DD22-0D62-1844-8DB134604075}"/>
                </a:ext>
              </a:extLst>
            </p:cNvPr>
            <p:cNvSpPr/>
            <p:nvPr/>
          </p:nvSpPr>
          <p:spPr>
            <a:xfrm>
              <a:off x="457678" y="1987179"/>
              <a:ext cx="8509113" cy="4182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784D79A-570B-8A40-3209-C61D29726E53}"/>
                </a:ext>
              </a:extLst>
            </p:cNvPr>
            <p:cNvSpPr/>
            <p:nvPr/>
          </p:nvSpPr>
          <p:spPr>
            <a:xfrm>
              <a:off x="451847" y="2607292"/>
              <a:ext cx="8509113" cy="4275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2B90D8D-C98E-FEBE-C799-835FB38BC9A1}"/>
                </a:ext>
              </a:extLst>
            </p:cNvPr>
            <p:cNvSpPr/>
            <p:nvPr/>
          </p:nvSpPr>
          <p:spPr>
            <a:xfrm>
              <a:off x="457678" y="3250212"/>
              <a:ext cx="8509113" cy="4275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2E257ED-45A2-EB48-A8F7-5FE2F88B73A9}"/>
                </a:ext>
              </a:extLst>
            </p:cNvPr>
            <p:cNvSpPr/>
            <p:nvPr/>
          </p:nvSpPr>
          <p:spPr>
            <a:xfrm>
              <a:off x="471854" y="3865255"/>
              <a:ext cx="8509113" cy="4275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790434-D6FC-3D61-477C-D294CB3780C2}"/>
                </a:ext>
              </a:extLst>
            </p:cNvPr>
            <p:cNvSpPr txBox="1"/>
            <p:nvPr/>
          </p:nvSpPr>
          <p:spPr>
            <a:xfrm>
              <a:off x="1207349" y="1399680"/>
              <a:ext cx="7797541" cy="289310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venir Next LT Pro"/>
                  <a:cs typeface="Arial"/>
                </a:rPr>
                <a:t>Group Insurance Commission Overview</a:t>
              </a:r>
              <a:endParaRPr lang="en-US">
                <a:cs typeface="Calibri"/>
              </a:endParaRPr>
            </a:p>
            <a:p>
              <a:pPr>
                <a:spcAft>
                  <a:spcPts val="300"/>
                </a:spcAft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cs typeface="Arial"/>
              </a:endParaRPr>
            </a:p>
            <a:p>
              <a:pPr>
                <a:spcAft>
                  <a:spcPts val="300"/>
                </a:spcAft>
              </a:pPr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 LT Pro"/>
                  <a:cs typeface="Arial"/>
                </a:rPr>
                <a:t>GIC Benefit Partners &amp; </a:t>
              </a:r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 LT Pro"/>
                  <a:ea typeface="+mn-lt"/>
                  <a:cs typeface="Arial"/>
                </a:rPr>
                <a:t>Offerings, current and FY26</a:t>
              </a:r>
              <a:endParaRPr 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endParaRPr>
            </a:p>
            <a:p>
              <a:pPr>
                <a:spcAft>
                  <a:spcPts val="300"/>
                </a:spcAft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cs typeface="Arial"/>
              </a:endParaRPr>
            </a:p>
            <a:p>
              <a:pPr>
                <a:spcAft>
                  <a:spcPts val="300"/>
                </a:spcAft>
              </a:pPr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 LT Pro"/>
                  <a:ea typeface="+mn-lt"/>
                  <a:cs typeface="+mn-lt"/>
                </a:rPr>
                <a:t>FY26 Changes to GIC </a:t>
              </a:r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 LT Pro"/>
                  <a:cs typeface="Arial"/>
                </a:rPr>
                <a:t>Health Insurance Premiums and Plan Design</a:t>
              </a: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</a:endParaRPr>
            </a:p>
            <a:p>
              <a:pPr>
                <a:spcAft>
                  <a:spcPts val="300"/>
                </a:spcAft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cs typeface="Arial"/>
              </a:endParaRPr>
            </a:p>
            <a:p>
              <a:pPr>
                <a:spcAft>
                  <a:spcPts val="300"/>
                </a:spcAft>
              </a:pPr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 LT Pro"/>
                  <a:cs typeface="Arial"/>
                </a:rPr>
                <a:t>Enrolling in/updating GIC benefits</a:t>
              </a:r>
            </a:p>
            <a:p>
              <a:pPr>
                <a:spcAft>
                  <a:spcPts val="300"/>
                </a:spcAft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cs typeface="Arial"/>
              </a:endParaRPr>
            </a:p>
            <a:p>
              <a:pPr>
                <a:spcAft>
                  <a:spcPts val="300"/>
                </a:spcAft>
              </a:pPr>
              <a:r>
                <a: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venir Next LT Pro"/>
                  <a:cs typeface="Arial"/>
                </a:rPr>
                <a:t>Questions &amp; </a:t>
              </a:r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 LT Pro"/>
                  <a:cs typeface="Arial"/>
                </a:rPr>
                <a:t>Answers</a:t>
              </a:r>
              <a:endParaRPr lang="en-US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LT Pro"/>
                <a:cs typeface="Arial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A15BDF-6967-1975-69D7-DA2ACF65C71C}"/>
                </a:ext>
              </a:extLst>
            </p:cNvPr>
            <p:cNvSpPr/>
            <p:nvPr/>
          </p:nvSpPr>
          <p:spPr>
            <a:xfrm>
              <a:off x="451847" y="2607292"/>
              <a:ext cx="713190" cy="427525"/>
            </a:xfrm>
            <a:prstGeom prst="rect">
              <a:avLst/>
            </a:prstGeom>
            <a:solidFill>
              <a:srgbClr val="0B1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latin typeface="Avenir Next LT Pro" panose="020B0504020202020204" pitchFamily="34" charset="77"/>
                  <a:cs typeface="Arial" panose="020B0604020202020204" pitchFamily="34" charset="0"/>
                </a:rPr>
                <a:t>III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D4679D-5E06-9445-A698-687DFD1FED55}"/>
                </a:ext>
              </a:extLst>
            </p:cNvPr>
            <p:cNvSpPr/>
            <p:nvPr/>
          </p:nvSpPr>
          <p:spPr>
            <a:xfrm>
              <a:off x="451847" y="1380620"/>
              <a:ext cx="713190" cy="427525"/>
            </a:xfrm>
            <a:prstGeom prst="rect">
              <a:avLst/>
            </a:prstGeom>
            <a:solidFill>
              <a:srgbClr val="0B1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latin typeface="Avenir Next LT Pro" panose="020B0504020202020204" pitchFamily="34" charset="77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DEB45E-1387-660A-CC96-6D93A78F1749}"/>
                </a:ext>
              </a:extLst>
            </p:cNvPr>
            <p:cNvSpPr/>
            <p:nvPr/>
          </p:nvSpPr>
          <p:spPr>
            <a:xfrm>
              <a:off x="451847" y="1977901"/>
              <a:ext cx="713190" cy="427525"/>
            </a:xfrm>
            <a:prstGeom prst="rect">
              <a:avLst/>
            </a:prstGeom>
            <a:solidFill>
              <a:srgbClr val="0B1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latin typeface="Avenir Next LT Pro" panose="020B0504020202020204" pitchFamily="34" charset="77"/>
                  <a:cs typeface="Arial" panose="020B0604020202020204" pitchFamily="34" charset="0"/>
                </a:rPr>
                <a:t>II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811D5-F407-0189-4DA3-C0F9822E932A}"/>
                </a:ext>
              </a:extLst>
            </p:cNvPr>
            <p:cNvSpPr/>
            <p:nvPr/>
          </p:nvSpPr>
          <p:spPr>
            <a:xfrm>
              <a:off x="451847" y="3250210"/>
              <a:ext cx="713190" cy="427525"/>
            </a:xfrm>
            <a:prstGeom prst="rect">
              <a:avLst/>
            </a:prstGeom>
            <a:solidFill>
              <a:srgbClr val="0B1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latin typeface="Avenir Next LT Pro" panose="020B0504020202020204" pitchFamily="34" charset="77"/>
                  <a:cs typeface="Arial" panose="020B0604020202020204" pitchFamily="34" charset="0"/>
                </a:rPr>
                <a:t>IV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4A5291-12FF-756B-351D-DF4730E52F76}"/>
                </a:ext>
              </a:extLst>
            </p:cNvPr>
            <p:cNvSpPr/>
            <p:nvPr/>
          </p:nvSpPr>
          <p:spPr>
            <a:xfrm>
              <a:off x="447931" y="3865255"/>
              <a:ext cx="713190" cy="427525"/>
            </a:xfrm>
            <a:prstGeom prst="rect">
              <a:avLst/>
            </a:prstGeom>
            <a:solidFill>
              <a:srgbClr val="0B1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latin typeface="Avenir Next LT Pro" panose="020B0504020202020204" pitchFamily="34" charset="77"/>
                  <a:cs typeface="Arial" panose="020B0604020202020204" pitchFamily="34" charset="0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753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2840D185-431C-17CF-B1E2-D82AB2DF1F3A}"/>
              </a:ext>
            </a:extLst>
          </p:cNvPr>
          <p:cNvSpPr txBox="1">
            <a:spLocks/>
          </p:cNvSpPr>
          <p:nvPr/>
        </p:nvSpPr>
        <p:spPr>
          <a:xfrm>
            <a:off x="1" y="557183"/>
            <a:ext cx="9143999" cy="403355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68576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0B1C3D"/>
                </a:solidFill>
                <a:latin typeface="Avenir Next LT Pro" panose="020B0504020202020204" pitchFamily="34" charset="77"/>
                <a:cs typeface="Arial"/>
              </a:rPr>
              <a:t>Why are GIC Premiums Rising for the Coming Year?</a:t>
            </a:r>
            <a:endParaRPr lang="en-US" sz="2000" b="1">
              <a:solidFill>
                <a:srgbClr val="0B1C3D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4B5D70A-13CB-F8FE-16B4-52D4F5B3901E}"/>
              </a:ext>
            </a:extLst>
          </p:cNvPr>
          <p:cNvSpPr txBox="1">
            <a:spLocks/>
          </p:cNvSpPr>
          <p:nvPr/>
        </p:nvSpPr>
        <p:spPr>
          <a:xfrm>
            <a:off x="2100820" y="2824126"/>
            <a:ext cx="5845996" cy="918445"/>
          </a:xfrm>
          <a:prstGeom prst="rect">
            <a:avLst/>
          </a:prstGeom>
          <a:solidFill>
            <a:srgbClr val="BFBFBF">
              <a:alpha val="2470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2880" tIns="0" rIns="182880" bIns="0" rtlCol="0" anchor="ctr">
            <a:noAutofit/>
          </a:bodyPr>
          <a:lstStyle>
            <a:lvl1pPr marL="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Prices charged by doctors and hospitals for medical services are increasing at a faster rate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8A6ED-3B7D-2F11-CC9F-4EA684B582AC}"/>
              </a:ext>
            </a:extLst>
          </p:cNvPr>
          <p:cNvSpPr txBox="1"/>
          <p:nvPr/>
        </p:nvSpPr>
        <p:spPr>
          <a:xfrm>
            <a:off x="1155838" y="1495280"/>
            <a:ext cx="7241571" cy="796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kern="10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Health insurance premiums are higher because the cost of health care is increasing – for everyone</a:t>
            </a:r>
          </a:p>
        </p:txBody>
      </p:sp>
      <p:pic>
        <p:nvPicPr>
          <p:cNvPr id="13" name="Graphic 12" descr="Medicine outline">
            <a:extLst>
              <a:ext uri="{FF2B5EF4-FFF2-40B4-BE49-F238E27FC236}">
                <a16:creationId xmlns:a16="http://schemas.microsoft.com/office/drawing/2014/main" id="{86202985-D73D-B189-9DD0-958E1E584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613" y="4266542"/>
            <a:ext cx="914400" cy="914400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A8583FB-B9EF-DAF9-9AA7-5D8FAC6645C2}"/>
              </a:ext>
            </a:extLst>
          </p:cNvPr>
          <p:cNvSpPr txBox="1">
            <a:spLocks/>
          </p:cNvSpPr>
          <p:nvPr/>
        </p:nvSpPr>
        <p:spPr>
          <a:xfrm>
            <a:off x="2119658" y="4237692"/>
            <a:ext cx="5845996" cy="931269"/>
          </a:xfrm>
          <a:prstGeom prst="rect">
            <a:avLst/>
          </a:prstGeom>
          <a:solidFill>
            <a:srgbClr val="BFBFBF">
              <a:alpha val="2470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2880" tIns="0" rIns="182880" bIns="0" rtlCol="0" anchor="ctr">
            <a:noAutofit/>
          </a:bodyPr>
          <a:lstStyle>
            <a:lvl1pPr marL="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Prices charged by prescription drug manufacturers are escalating, and new drugs are being invented with big price tags.</a:t>
            </a:r>
            <a:endParaRPr lang="en-US">
              <a:solidFill>
                <a:schemeClr val="tx1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oup of icons with a cross&#10;&#10;Description automatically generated">
            <a:extLst>
              <a:ext uri="{FF2B5EF4-FFF2-40B4-BE49-F238E27FC236}">
                <a16:creationId xmlns:a16="http://schemas.microsoft.com/office/drawing/2014/main" id="{4864D591-5FC4-2FE7-F629-FC6C9C9864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416" y="2921423"/>
            <a:ext cx="914400" cy="86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0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FAB37-2571-57EF-97D7-BA142CE69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9AC5DD-73BC-5439-5604-C0AA61CFF1AE}"/>
              </a:ext>
            </a:extLst>
          </p:cNvPr>
          <p:cNvSpPr txBox="1"/>
          <p:nvPr/>
        </p:nvSpPr>
        <p:spPr>
          <a:xfrm>
            <a:off x="840514" y="1248536"/>
            <a:ext cx="7387119" cy="369332"/>
          </a:xfrm>
          <a:prstGeom prst="rect">
            <a:avLst/>
          </a:prstGeom>
          <a:solidFill>
            <a:srgbClr val="0B1C3D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Next LT Pro"/>
                <a:cs typeface="Arial"/>
              </a:rPr>
              <a:t>Proposed plan design changes include: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048748-206D-30A3-F32D-34706EF4C8A2}"/>
              </a:ext>
            </a:extLst>
          </p:cNvPr>
          <p:cNvSpPr txBox="1">
            <a:spLocks/>
          </p:cNvSpPr>
          <p:nvPr/>
        </p:nvSpPr>
        <p:spPr>
          <a:xfrm>
            <a:off x="840515" y="562114"/>
            <a:ext cx="7528028" cy="305574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68576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Avenir Next LT Pro"/>
                <a:cs typeface="Arial"/>
              </a:rPr>
              <a:t>FY26 Plan Design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F79C9-3E19-9792-9819-4C4F8BEF19FE}"/>
              </a:ext>
            </a:extLst>
          </p:cNvPr>
          <p:cNvSpPr txBox="1"/>
          <p:nvPr/>
        </p:nvSpPr>
        <p:spPr>
          <a:xfrm>
            <a:off x="840512" y="3278069"/>
            <a:ext cx="7387119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Avenir Next LT Pro"/>
                <a:cs typeface="Arial"/>
              </a:rPr>
              <a:t>Harmonize and enhance fertility benefits across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Avenir Next LT Pro"/>
                <a:cs typeface="Arial"/>
              </a:rPr>
              <a:t>Cover IUI without demonstrated infertility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Avenir Next LT Pro"/>
                <a:cs typeface="Arial"/>
              </a:rPr>
              <a:t>IVF &amp; Reciprocal IVF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Avenir Next LT Pro"/>
                <a:cs typeface="Arial"/>
              </a:rPr>
              <a:t>Cryopreservation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prstClr val="black"/>
              </a:solidFill>
              <a:latin typeface="Avenir Next LT Pro" panose="020B0504020202020204" pitchFamily="34" charset="77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24822C-02B5-8608-47E5-13859B851413}"/>
              </a:ext>
            </a:extLst>
          </p:cNvPr>
          <p:cNvSpPr txBox="1"/>
          <p:nvPr/>
        </p:nvSpPr>
        <p:spPr>
          <a:xfrm>
            <a:off x="0" y="6611779"/>
            <a:ext cx="6103098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venir Next LT Pro"/>
                <a:cs typeface="Arial"/>
              </a:rPr>
              <a:t>FY26 Plan Design Changes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36AC37-B38F-BA1A-977D-04B5578886C6}"/>
              </a:ext>
            </a:extLst>
          </p:cNvPr>
          <p:cNvSpPr txBox="1"/>
          <p:nvPr/>
        </p:nvSpPr>
        <p:spPr>
          <a:xfrm>
            <a:off x="840512" y="2072012"/>
            <a:ext cx="738711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Avenir Next LT Pro" panose="020B0504020202020204" pitchFamily="34" charset="77"/>
                <a:cs typeface="Arial"/>
              </a:rPr>
              <a:t>Incorporate Hinge Health app for musculoskeletal conditions into coverage via partnership with CVS.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prstClr val="black"/>
              </a:solidFill>
              <a:latin typeface="Avenir Next LT Pro" panose="020B0504020202020204" pitchFamily="34" charset="77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F9376-9949-DBD3-74CB-704B432E7BB4}"/>
              </a:ext>
            </a:extLst>
          </p:cNvPr>
          <p:cNvSpPr txBox="1"/>
          <p:nvPr/>
        </p:nvSpPr>
        <p:spPr>
          <a:xfrm>
            <a:off x="840511" y="5038124"/>
            <a:ext cx="738711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Avenir Next LT Pro" panose="020B0504020202020204" pitchFamily="34" charset="77"/>
                <a:cs typeface="Arial"/>
              </a:rPr>
              <a:t>Remove Nutritional Counseling limits (recommended for mental health parity)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prstClr val="black"/>
              </a:solidFill>
              <a:latin typeface="Avenir Next LT Pro" panose="020B0504020202020204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157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2F3522-18E3-4DF9-8C2F-CAAC7EB4DD3A}"/>
              </a:ext>
            </a:extLst>
          </p:cNvPr>
          <p:cNvSpPr txBox="1"/>
          <p:nvPr/>
        </p:nvSpPr>
        <p:spPr>
          <a:xfrm>
            <a:off x="840514" y="2249433"/>
            <a:ext cx="7387119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venir Next LT Pro"/>
                <a:cs typeface="Arial"/>
              </a:rPr>
              <a:t>In December 2024, the legislature passed An Act Relative to Pharmaceutical Access, Costs and Transparency (“PACT Act”), which will have impacts on the GIC: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Avenir Next LT Pro"/>
                <a:cs typeface="Arial"/>
              </a:rPr>
              <a:t>Requires enhanced coverage for diabetes, asthma, and two most prevalent heart conditions.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Avenir Next LT Pro"/>
                <a:cs typeface="Arial"/>
              </a:rPr>
              <a:t>Includes one generic (insulin for diabetes) to be covered with no ($0) member cost-sharing, and that there be one brand name that costs no more than $25/month.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Avenir Next LT Pro"/>
                <a:cs typeface="Arial"/>
              </a:rPr>
              <a:t>Carriers must implement a continuity of care program of 30-day coverage for new members who currently use a medication not otherwise available (excluded from formulary).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prstClr val="black"/>
              </a:solidFill>
              <a:latin typeface="Avenir Next LT Pro" panose="020B0504020202020204" pitchFamily="34" charset="77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3C2473-1D7B-4A06-9613-57C7CC07C2FC}"/>
              </a:ext>
            </a:extLst>
          </p:cNvPr>
          <p:cNvSpPr txBox="1">
            <a:spLocks/>
          </p:cNvSpPr>
          <p:nvPr/>
        </p:nvSpPr>
        <p:spPr>
          <a:xfrm>
            <a:off x="840515" y="562114"/>
            <a:ext cx="7528028" cy="305574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68576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Avenir Next LT Pro"/>
                <a:cs typeface="Arial"/>
              </a:rPr>
              <a:t>FY26 Plan Design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A7DD6-178A-82DA-7786-263FFAD3CFB7}"/>
              </a:ext>
            </a:extLst>
          </p:cNvPr>
          <p:cNvSpPr txBox="1"/>
          <p:nvPr/>
        </p:nvSpPr>
        <p:spPr>
          <a:xfrm>
            <a:off x="0" y="6611779"/>
            <a:ext cx="6103098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venir Next LT Pro"/>
                <a:cs typeface="Arial"/>
              </a:rPr>
              <a:t>FY26 Plan Design Changes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D6CE4-0BA4-417F-650B-26061CBF598F}"/>
              </a:ext>
            </a:extLst>
          </p:cNvPr>
          <p:cNvSpPr txBox="1"/>
          <p:nvPr/>
        </p:nvSpPr>
        <p:spPr>
          <a:xfrm>
            <a:off x="858795" y="1334529"/>
            <a:ext cx="7383161" cy="369332"/>
          </a:xfrm>
          <a:prstGeom prst="rect">
            <a:avLst/>
          </a:prstGeom>
          <a:solidFill>
            <a:srgbClr val="0B1C3D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Next LT Pro"/>
              </a:rPr>
              <a:t>Legislative Mandates:</a:t>
            </a:r>
          </a:p>
        </p:txBody>
      </p:sp>
    </p:spTree>
    <p:extLst>
      <p:ext uri="{BB962C8B-B14F-4D97-AF65-F5344CB8AC3E}">
        <p14:creationId xmlns:p14="http://schemas.microsoft.com/office/powerpoint/2010/main" val="1123234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8BE88-CCAB-51BE-3BB0-BE406389B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265636-92C3-D451-7369-271A03B87688}"/>
              </a:ext>
            </a:extLst>
          </p:cNvPr>
          <p:cNvSpPr txBox="1"/>
          <p:nvPr/>
        </p:nvSpPr>
        <p:spPr>
          <a:xfrm>
            <a:off x="840511" y="1107493"/>
            <a:ext cx="7387119" cy="369332"/>
          </a:xfrm>
          <a:prstGeom prst="rect">
            <a:avLst/>
          </a:prstGeom>
          <a:solidFill>
            <a:srgbClr val="0B1C3D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Next LT Pro"/>
                <a:cs typeface="Arial"/>
              </a:rPr>
              <a:t>Other Legislative Mandates: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D78A3F-0FDC-F56C-804A-2F25AC65381D}"/>
              </a:ext>
            </a:extLst>
          </p:cNvPr>
          <p:cNvSpPr txBox="1">
            <a:spLocks/>
          </p:cNvSpPr>
          <p:nvPr/>
        </p:nvSpPr>
        <p:spPr>
          <a:xfrm>
            <a:off x="840515" y="562114"/>
            <a:ext cx="7528028" cy="305574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68576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Avenir Next LT Pro"/>
                <a:cs typeface="Arial"/>
              </a:rPr>
              <a:t>FY26 Plan Design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577DE7-E52C-DE7F-6660-48FB00C08AB8}"/>
              </a:ext>
            </a:extLst>
          </p:cNvPr>
          <p:cNvSpPr txBox="1"/>
          <p:nvPr/>
        </p:nvSpPr>
        <p:spPr>
          <a:xfrm>
            <a:off x="0" y="6611779"/>
            <a:ext cx="6103098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venir Next LT Pro"/>
                <a:cs typeface="Arial"/>
              </a:rPr>
              <a:t>FY26 Plan Design Changes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9F1D6-9C63-CAAE-B4B7-C563E4A497AE}"/>
              </a:ext>
            </a:extLst>
          </p:cNvPr>
          <p:cNvSpPr txBox="1"/>
          <p:nvPr/>
        </p:nvSpPr>
        <p:spPr>
          <a:xfrm>
            <a:off x="840511" y="2072012"/>
            <a:ext cx="7387119" cy="3708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prstClr val="black"/>
                </a:solidFill>
                <a:latin typeface="Avenir Next LT Pro" panose="020B0504020202020204" pitchFamily="34" charset="77"/>
                <a:cs typeface="Arial"/>
              </a:rPr>
              <a:t>FY25 Budget – increased Basic Life/AD&amp;D benefit to $10K for active state employees and retirees and expanded fertility coverage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prstClr val="black"/>
                </a:solidFill>
                <a:latin typeface="Avenir Next LT Pro" panose="020B0504020202020204" pitchFamily="34" charset="77"/>
                <a:cs typeface="Arial"/>
              </a:rPr>
              <a:t>HB4918 – mandates coverage of breast MRI and 3D mammography for screenings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prstClr val="black"/>
                </a:solidFill>
                <a:latin typeface="Avenir Next LT Pro" panose="020B0504020202020204" pitchFamily="34" charset="77"/>
                <a:cs typeface="Arial"/>
              </a:rPr>
              <a:t>HB4999 – coverage for human donor milk and postpartum depression screenings and home visiting services (e.g., midwives)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prstClr val="black"/>
                </a:solidFill>
                <a:latin typeface="Avenir Next LT Pro" panose="020B0504020202020204" pitchFamily="34" charset="77"/>
                <a:cs typeface="Arial"/>
              </a:rPr>
              <a:t>HB5143 – changes to pain management mandates, including removing utilization controls like step therapy for non-opioid pain medications, coverage for opioid agonists without cost share, and coverage for licensed recovery coaches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prstClr val="black"/>
                </a:solidFill>
                <a:latin typeface="Avenir Next LT Pro" panose="020B0504020202020204" pitchFamily="34" charset="77"/>
                <a:cs typeface="Arial"/>
              </a:rPr>
              <a:t>SB2970 – mandates coverage for ABA, speech, and occupational/physical therapies for those with Down Syndrome</a:t>
            </a:r>
            <a:endParaRPr lang="en-US" sz="1400">
              <a:solidFill>
                <a:prstClr val="black"/>
              </a:solidFill>
              <a:latin typeface="Avenir Next LT Pro" panose="020B0504020202020204" pitchFamily="34" charset="77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prstClr val="black"/>
              </a:solidFill>
              <a:latin typeface="Avenir Next LT Pro" panose="020B0504020202020204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0825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F57F6-4074-A956-7873-22E6C2519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Background pattern&#10;&#10;Description automatically generated">
            <a:extLst>
              <a:ext uri="{FF2B5EF4-FFF2-40B4-BE49-F238E27FC236}">
                <a16:creationId xmlns:a16="http://schemas.microsoft.com/office/drawing/2014/main" id="{510CBB21-4BBC-89AE-64C3-E0D7DC015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0629" y="-86254"/>
            <a:ext cx="9372600" cy="701760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18D6A178-B448-F024-56C3-A1D1B65BD2D0}"/>
              </a:ext>
            </a:extLst>
          </p:cNvPr>
          <p:cNvSpPr txBox="1"/>
          <p:nvPr/>
        </p:nvSpPr>
        <p:spPr>
          <a:xfrm>
            <a:off x="-130629" y="2896091"/>
            <a:ext cx="950224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latin typeface="Avenir Next LT Pro"/>
                <a:cs typeface="Arial"/>
              </a:rPr>
              <a:t>VI. Enrolling in / Updating GIC Benefits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D930639-0D4A-D1EF-DF9D-36FD9D63A4AC}"/>
              </a:ext>
            </a:extLst>
          </p:cNvPr>
          <p:cNvSpPr txBox="1"/>
          <p:nvPr/>
        </p:nvSpPr>
        <p:spPr>
          <a:xfrm>
            <a:off x="-130629" y="3584331"/>
            <a:ext cx="93726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 defTabSz="685800">
              <a:defRPr/>
            </a:pPr>
            <a:endParaRPr lang="en-US" sz="2000">
              <a:cs typeface="Times New Roman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6715419-83AA-723E-015A-D40AE3CB25DD}"/>
              </a:ext>
            </a:extLst>
          </p:cNvPr>
          <p:cNvSpPr/>
          <p:nvPr/>
        </p:nvSpPr>
        <p:spPr>
          <a:xfrm>
            <a:off x="-31472" y="6706334"/>
            <a:ext cx="2352046" cy="50921"/>
          </a:xfrm>
          <a:prstGeom prst="rect">
            <a:avLst/>
          </a:prstGeom>
          <a:solidFill>
            <a:srgbClr val="722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8ADC1BA-5C03-DD96-916D-A527D7C35E93}"/>
              </a:ext>
            </a:extLst>
          </p:cNvPr>
          <p:cNvSpPr/>
          <p:nvPr/>
        </p:nvSpPr>
        <p:spPr>
          <a:xfrm>
            <a:off x="2320574" y="6706334"/>
            <a:ext cx="2294579" cy="50921"/>
          </a:xfrm>
          <a:prstGeom prst="rect">
            <a:avLst/>
          </a:prstGeom>
          <a:solidFill>
            <a:srgbClr val="FFD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5499D6F-F9BE-BAAB-73D1-0D167397C833}"/>
              </a:ext>
            </a:extLst>
          </p:cNvPr>
          <p:cNvSpPr/>
          <p:nvPr/>
        </p:nvSpPr>
        <p:spPr>
          <a:xfrm>
            <a:off x="6867688" y="6706333"/>
            <a:ext cx="2260260" cy="50921"/>
          </a:xfrm>
          <a:prstGeom prst="rect">
            <a:avLst/>
          </a:prstGeom>
          <a:solidFill>
            <a:srgbClr val="4AB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8E95187-5C7E-6D5F-86D0-280CBA1A9EF6}"/>
              </a:ext>
            </a:extLst>
          </p:cNvPr>
          <p:cNvSpPr/>
          <p:nvPr/>
        </p:nvSpPr>
        <p:spPr>
          <a:xfrm>
            <a:off x="4615140" y="6705987"/>
            <a:ext cx="2252548" cy="50921"/>
          </a:xfrm>
          <a:prstGeom prst="rect">
            <a:avLst/>
          </a:prstGeom>
          <a:solidFill>
            <a:srgbClr val="015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5245383-AEA9-69AF-050C-5E2E3F485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49" y="646651"/>
            <a:ext cx="3149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97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2BAB11B-A6EB-4F76-920C-6CFA994660DC}"/>
              </a:ext>
            </a:extLst>
          </p:cNvPr>
          <p:cNvSpPr txBox="1"/>
          <p:nvPr/>
        </p:nvSpPr>
        <p:spPr>
          <a:xfrm>
            <a:off x="1" y="1209955"/>
            <a:ext cx="91440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latin typeface="Avenir Next LT Pro"/>
                <a:cs typeface="Arial"/>
              </a:rPr>
              <a:t>2025 Annual Enrollment Period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2D558-E40A-A5F9-A5FD-971C2A5B0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08" y="1888744"/>
            <a:ext cx="2145553" cy="2145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AA7F0-8CFA-23E3-F440-2B42E0A58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420" y="1888744"/>
            <a:ext cx="2145553" cy="21455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B5903B-F6B9-4A61-707A-FFBD5B540CD2}"/>
              </a:ext>
            </a:extLst>
          </p:cNvPr>
          <p:cNvSpPr txBox="1"/>
          <p:nvPr/>
        </p:nvSpPr>
        <p:spPr>
          <a:xfrm>
            <a:off x="1739944" y="2675408"/>
            <a:ext cx="5885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>
                <a:solidFill>
                  <a:srgbClr val="FFFFFF"/>
                </a:solidFill>
                <a:latin typeface="Avenir Next LT Pro" panose="020B0504020202020204" pitchFamily="34" charset="77"/>
              </a:rPr>
              <a:t>2</a:t>
            </a:r>
            <a:endParaRPr lang="en-US" sz="7200" b="1">
              <a:latin typeface="Avenir Next LT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95586-BD35-6D09-99A0-BD110B1AB0B6}"/>
              </a:ext>
            </a:extLst>
          </p:cNvPr>
          <p:cNvSpPr txBox="1"/>
          <p:nvPr/>
        </p:nvSpPr>
        <p:spPr>
          <a:xfrm>
            <a:off x="6710376" y="2685917"/>
            <a:ext cx="5885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u="none" strike="noStrike">
                <a:solidFill>
                  <a:srgbClr val="FFFFFF"/>
                </a:solidFill>
                <a:effectLst/>
                <a:latin typeface="Avenir Next LT Pro" panose="020B0504020202020204" pitchFamily="34" charset="77"/>
              </a:rPr>
              <a:t>1</a:t>
            </a:r>
            <a:endParaRPr lang="en-US" sz="7200" b="1">
              <a:latin typeface="Avenir Next LT Pro" panose="020B0504020202020204" pitchFamily="34" charset="77"/>
            </a:endParaRPr>
          </a:p>
        </p:txBody>
      </p:sp>
      <p:sp>
        <p:nvSpPr>
          <p:cNvPr id="2" name="Arrow: Right 11">
            <a:extLst>
              <a:ext uri="{FF2B5EF4-FFF2-40B4-BE49-F238E27FC236}">
                <a16:creationId xmlns:a16="http://schemas.microsoft.com/office/drawing/2014/main" id="{84D6D1A6-FF37-FF47-3947-76E78DF235BA}"/>
              </a:ext>
            </a:extLst>
          </p:cNvPr>
          <p:cNvSpPr/>
          <p:nvPr/>
        </p:nvSpPr>
        <p:spPr>
          <a:xfrm>
            <a:off x="3534310" y="2439322"/>
            <a:ext cx="2075380" cy="1035121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baseline="0">
                <a:solidFill>
                  <a:schemeClr val="tx1"/>
                </a:solidFill>
                <a:latin typeface="Avenir Next LT Pro" panose="020B0504020202020204" pitchFamily="34" charset="77"/>
              </a:rPr>
              <a:t>through</a:t>
            </a:r>
            <a:r>
              <a:rPr lang="en-US" b="1">
                <a:solidFill>
                  <a:schemeClr val="tx1"/>
                </a:solidFill>
                <a:latin typeface="Avenir Next LT Pro" panose="020B0504020202020204" pitchFamily="34" charset="77"/>
                <a:ea typeface="Arial"/>
                <a:cs typeface="Arial"/>
              </a:rPr>
              <a:t>​</a:t>
            </a:r>
            <a:endParaRPr lang="en-US" sz="2400" b="1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6DA6ACB3-C15D-98A6-DE52-BA1D07415637}"/>
              </a:ext>
            </a:extLst>
          </p:cNvPr>
          <p:cNvSpPr txBox="1">
            <a:spLocks/>
          </p:cNvSpPr>
          <p:nvPr/>
        </p:nvSpPr>
        <p:spPr>
          <a:xfrm>
            <a:off x="0" y="599410"/>
            <a:ext cx="9144000" cy="472129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68576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0B1C3D"/>
                </a:solidFill>
                <a:latin typeface="Avenir Next LT Pro"/>
                <a:cs typeface="Arial"/>
              </a:rPr>
              <a:t>WHEN TO ENROLL IN GIC BENEFITS</a:t>
            </a:r>
            <a:endParaRPr lang="en-US" sz="24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C60CC7-A306-DB04-10DE-CDB46106B027}"/>
              </a:ext>
            </a:extLst>
          </p:cNvPr>
          <p:cNvSpPr/>
          <p:nvPr/>
        </p:nvSpPr>
        <p:spPr>
          <a:xfrm>
            <a:off x="1014009" y="4425696"/>
            <a:ext cx="7120964" cy="877824"/>
          </a:xfrm>
          <a:prstGeom prst="roundRect">
            <a:avLst/>
          </a:prstGeom>
          <a:noFill/>
          <a:ln w="38100">
            <a:solidFill>
              <a:srgbClr val="FFD1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venir Next LT Pro" panose="020B0504020202020204" pitchFamily="34" charset="0"/>
              </a:rPr>
              <a:t>FY26 Benefit Guides will be available online immediately prior to the start of Annual Enrollment on both the GIC website and the </a:t>
            </a:r>
            <a:r>
              <a:rPr lang="en-US" sz="1600" err="1">
                <a:solidFill>
                  <a:schemeClr val="tx1"/>
                </a:solidFill>
                <a:latin typeface="Avenir Next LT Pro" panose="020B0504020202020204" pitchFamily="34" charset="0"/>
              </a:rPr>
              <a:t>MyGICLink</a:t>
            </a:r>
            <a:r>
              <a:rPr lang="en-US" sz="1600">
                <a:solidFill>
                  <a:schemeClr val="tx1"/>
                </a:solidFill>
                <a:latin typeface="Avenir Next LT Pro" panose="020B0504020202020204" pitchFamily="34" charset="0"/>
              </a:rPr>
              <a:t> member portal.</a:t>
            </a:r>
          </a:p>
        </p:txBody>
      </p:sp>
    </p:spTree>
    <p:extLst>
      <p:ext uri="{BB962C8B-B14F-4D97-AF65-F5344CB8AC3E}">
        <p14:creationId xmlns:p14="http://schemas.microsoft.com/office/powerpoint/2010/main" val="228589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2F371C5-7D9A-6A2E-532F-C0234DB20E13}"/>
              </a:ext>
            </a:extLst>
          </p:cNvPr>
          <p:cNvSpPr/>
          <p:nvPr/>
        </p:nvSpPr>
        <p:spPr>
          <a:xfrm>
            <a:off x="514350" y="483475"/>
            <a:ext cx="3185060" cy="5459473"/>
          </a:xfrm>
          <a:prstGeom prst="roundRect">
            <a:avLst/>
          </a:prstGeom>
          <a:solidFill>
            <a:srgbClr val="0B1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12781D20-C939-495C-8FE0-248150DD8A5A}"/>
              </a:ext>
            </a:extLst>
          </p:cNvPr>
          <p:cNvSpPr txBox="1">
            <a:spLocks/>
          </p:cNvSpPr>
          <p:nvPr/>
        </p:nvSpPr>
        <p:spPr>
          <a:xfrm>
            <a:off x="3962400" y="762038"/>
            <a:ext cx="4834890" cy="47212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>
            <a:lvl1pPr algn="ctr" defTabSz="68576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0B1C3D"/>
                </a:solidFill>
                <a:latin typeface="Avenir Next LT Pro"/>
                <a:cs typeface="Arial"/>
              </a:rPr>
              <a:t>Register for </a:t>
            </a:r>
            <a:r>
              <a:rPr lang="en-US" sz="2000" b="1" err="1">
                <a:solidFill>
                  <a:srgbClr val="0B1C3D"/>
                </a:solidFill>
                <a:latin typeface="Avenir Next LT Pro"/>
                <a:cs typeface="Arial"/>
              </a:rPr>
              <a:t>MyGICLink</a:t>
            </a:r>
            <a:endParaRPr lang="en-US" sz="2000" b="1">
              <a:solidFill>
                <a:srgbClr val="0B1C3D"/>
              </a:solidFill>
              <a:latin typeface="Avenir Next LT Pro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993BD-C1B7-4041-AF12-6B15A353B023}"/>
              </a:ext>
            </a:extLst>
          </p:cNvPr>
          <p:cNvSpPr txBox="1"/>
          <p:nvPr/>
        </p:nvSpPr>
        <p:spPr>
          <a:xfrm>
            <a:off x="3962400" y="1979537"/>
            <a:ext cx="4756498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/>
              </a:rPr>
              <a:t>All state and municipal active employees and retirees with a valid email address on GIC records and covered by GIC Benefits have access to the new Member Benefits Portal to view and make changes to their GIC coverage online.</a:t>
            </a:r>
          </a:p>
          <a:p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/>
              </a:rPr>
              <a:t>By utilizing this Member Benefits Portal, members also ensure their preferred email address will be added to our database so they will receive all future important electronic communications from the GIC.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/>
              </a:rPr>
              <a:t>GIC encourages employees to give us their preferred email address to receive communications and have access the new Member Benefits Portal.</a:t>
            </a:r>
          </a:p>
        </p:txBody>
      </p:sp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363FAA6D-4BA9-754F-952B-10C63CBCE109}"/>
              </a:ext>
            </a:extLst>
          </p:cNvPr>
          <p:cNvSpPr/>
          <p:nvPr/>
        </p:nvSpPr>
        <p:spPr>
          <a:xfrm>
            <a:off x="760194" y="5095855"/>
            <a:ext cx="2693372" cy="4707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Register on </a:t>
            </a:r>
            <a:r>
              <a:rPr lang="en-US" sz="1500" b="1" err="1">
                <a:solidFill>
                  <a:srgbClr val="0157A0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mass.gov</a:t>
            </a:r>
            <a:r>
              <a:rPr lang="en-US" sz="1500" b="1">
                <a:solidFill>
                  <a:srgbClr val="0157A0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/</a:t>
            </a:r>
            <a:r>
              <a:rPr lang="en-US" sz="1500" b="1" err="1">
                <a:solidFill>
                  <a:srgbClr val="0157A0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gic</a:t>
            </a:r>
            <a:endParaRPr lang="en-US" sz="1500" b="1">
              <a:solidFill>
                <a:srgbClr val="0157A0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02F548-57BE-681C-AD72-FE67B1D69D39}"/>
              </a:ext>
            </a:extLst>
          </p:cNvPr>
          <p:cNvSpPr txBox="1"/>
          <p:nvPr/>
        </p:nvSpPr>
        <p:spPr>
          <a:xfrm>
            <a:off x="640426" y="2048974"/>
            <a:ext cx="2941572" cy="31854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err="1">
                <a:solidFill>
                  <a:schemeClr val="bg1"/>
                </a:solidFill>
                <a:effectLst/>
                <a:latin typeface="Avenir Next LT Pro" panose="020B0504020202020204" pitchFamily="34" charset="77"/>
                <a:cs typeface="Arial"/>
              </a:rPr>
              <a:t>MyGICLink</a:t>
            </a:r>
            <a:r>
              <a:rPr lang="en-US" sz="1200" b="1">
                <a:solidFill>
                  <a:schemeClr val="bg1"/>
                </a:solidFill>
                <a:effectLst/>
                <a:latin typeface="Avenir Next LT Pro" panose="020B0504020202020204" pitchFamily="34" charset="77"/>
                <a:cs typeface="Arial"/>
              </a:rPr>
              <a:t> Allows </a:t>
            </a:r>
            <a:r>
              <a:rPr lang="en-US" sz="12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GIC Members To</a:t>
            </a:r>
            <a:r>
              <a:rPr lang="en-US" sz="1200" b="1">
                <a:solidFill>
                  <a:schemeClr val="bg1"/>
                </a:solidFill>
                <a:effectLst/>
                <a:latin typeface="Avenir Next LT Pro" panose="020B0504020202020204" pitchFamily="34" charset="77"/>
                <a:cs typeface="Arial"/>
              </a:rPr>
              <a:t>:</a:t>
            </a:r>
          </a:p>
          <a:p>
            <a:endParaRPr lang="en-US" sz="1200" b="0" i="0">
              <a:solidFill>
                <a:schemeClr val="bg1"/>
              </a:solidFill>
              <a:effectLst/>
              <a:latin typeface="Arial" panose="020B060402020202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effectLst/>
                <a:latin typeface="Avenir Next LT Pro" panose="020B0504020202020204" pitchFamily="34" charset="77"/>
                <a:cs typeface="Arial"/>
              </a:rPr>
              <a:t>View your benefits 24/7 throughout the year</a:t>
            </a:r>
          </a:p>
          <a:p>
            <a:endParaRPr lang="en-US" sz="1200">
              <a:solidFill>
                <a:schemeClr val="bg1"/>
              </a:solidFill>
              <a:latin typeface="Avenir Next LT Pro" panose="020B0504020202020204" pitchFamily="34" charset="77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venir Next LT Pro" panose="020B0504020202020204" pitchFamily="34" charset="77"/>
                <a:ea typeface="+mn-lt"/>
                <a:cs typeface="+mn-lt"/>
              </a:rPr>
              <a:t>Securely update </a:t>
            </a:r>
            <a:r>
              <a:rPr lang="en-US" sz="1200">
                <a:solidFill>
                  <a:schemeClr val="bg1"/>
                </a:solidFill>
                <a:effectLst/>
                <a:latin typeface="Avenir Next LT Pro" panose="020B0504020202020204" pitchFamily="34" charset="77"/>
                <a:ea typeface="+mn-lt"/>
                <a:cs typeface="+mn-lt"/>
              </a:rPr>
              <a:t>your </a:t>
            </a:r>
            <a:r>
              <a:rPr lang="en-US" sz="1200">
                <a:solidFill>
                  <a:schemeClr val="bg1"/>
                </a:solidFill>
                <a:latin typeface="Avenir Next LT Pro" panose="020B0504020202020204" pitchFamily="34" charset="77"/>
                <a:ea typeface="+mn-lt"/>
                <a:cs typeface="+mn-lt"/>
              </a:rPr>
              <a:t>personal information</a:t>
            </a:r>
            <a:endParaRPr lang="en-US" sz="1200">
              <a:solidFill>
                <a:schemeClr val="bg1"/>
              </a:solidFill>
              <a:effectLst/>
              <a:latin typeface="Avenir Next LT Pro" panose="020B0504020202020204" pitchFamily="34" charset="77"/>
              <a:ea typeface="+mn-lt"/>
              <a:cs typeface="+mn-lt"/>
            </a:endParaRPr>
          </a:p>
          <a:p>
            <a:endParaRPr lang="en-US" sz="1200">
              <a:solidFill>
                <a:schemeClr val="bg1"/>
              </a:solidFill>
              <a:latin typeface="Avenir Next LT Pro" panose="020B0504020202020204" pitchFamily="34" charset="77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effectLst/>
                <a:latin typeface="Avenir Next LT Pro" panose="020B0504020202020204" pitchFamily="34" charset="77"/>
                <a:ea typeface="+mn-lt"/>
                <a:cs typeface="+mn-lt"/>
              </a:rPr>
              <a:t>Update your benefits </a:t>
            </a:r>
            <a:r>
              <a:rPr lang="en-US" sz="1200">
                <a:solidFill>
                  <a:schemeClr val="bg1"/>
                </a:solidFill>
                <a:latin typeface="Avenir Next LT Pro" panose="020B0504020202020204" pitchFamily="34" charset="77"/>
                <a:ea typeface="+mn-lt"/>
                <a:cs typeface="+mn-lt"/>
              </a:rPr>
              <a:t>during GIC’s Annual Enrollment period or </a:t>
            </a:r>
            <a:r>
              <a:rPr lang="en-US" sz="1200">
                <a:solidFill>
                  <a:schemeClr val="bg1"/>
                </a:solidFill>
                <a:effectLst/>
                <a:latin typeface="Avenir Next LT Pro" panose="020B0504020202020204" pitchFamily="34" charset="77"/>
                <a:ea typeface="+mn-lt"/>
                <a:cs typeface="+mn-lt"/>
              </a:rPr>
              <a:t>when you have a </a:t>
            </a:r>
            <a:r>
              <a:rPr lang="en-US" sz="1200">
                <a:solidFill>
                  <a:schemeClr val="bg1"/>
                </a:solidFill>
                <a:latin typeface="Avenir Next LT Pro" panose="020B0504020202020204" pitchFamily="34" charset="77"/>
                <a:ea typeface="+mn-lt"/>
                <a:cs typeface="+mn-lt"/>
              </a:rPr>
              <a:t> </a:t>
            </a:r>
            <a:r>
              <a:rPr lang="en-US" sz="1200">
                <a:solidFill>
                  <a:schemeClr val="bg1"/>
                </a:solidFill>
                <a:effectLst/>
                <a:latin typeface="Avenir Next LT Pro" panose="020B0504020202020204" pitchFamily="34" charset="77"/>
                <a:ea typeface="+mn-lt"/>
                <a:cs typeface="+mn-lt"/>
              </a:rPr>
              <a:t>qualifying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solidFill>
                <a:schemeClr val="bg1"/>
              </a:solidFill>
              <a:latin typeface="Avenir Next LT Pro" panose="020B0504020202020204" pitchFamily="34" charset="77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venir Next LT Pro" panose="020B0504020202020204" pitchFamily="34" charset="77"/>
                <a:ea typeface="+mn-lt"/>
                <a:cs typeface="+mn-lt"/>
              </a:rPr>
              <a:t>Update your dependent(s), if applicable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solidFill>
                <a:schemeClr val="bg1"/>
              </a:solidFill>
              <a:latin typeface="Avenir Next LT Pro" panose="020B0504020202020204" pitchFamily="34" charset="77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venir Next LT Pro" panose="020B0504020202020204" pitchFamily="34" charset="77"/>
                <a:ea typeface="+mn-lt"/>
                <a:cs typeface="+mn-lt"/>
              </a:rPr>
              <a:t>Chat with us, and </a:t>
            </a:r>
            <a:r>
              <a:rPr lang="en-US" sz="1200">
                <a:solidFill>
                  <a:schemeClr val="bg1"/>
                </a:solidFill>
                <a:effectLst/>
                <a:latin typeface="Avenir Next LT Pro" panose="020B0504020202020204" pitchFamily="34" charset="77"/>
                <a:ea typeface="+mn-lt"/>
                <a:cs typeface="+mn-lt"/>
              </a:rPr>
              <a:t>much more!</a:t>
            </a:r>
            <a:endParaRPr lang="en-US" sz="1200">
              <a:solidFill>
                <a:schemeClr val="bg1"/>
              </a:solidFill>
              <a:latin typeface="Avenir Next LT Pro" panose="020B0504020202020204" pitchFamily="34" charset="77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9B7F05AE-9B66-BBA4-0CBD-C29E78E2839D}"/>
              </a:ext>
            </a:extLst>
          </p:cNvPr>
          <p:cNvSpPr txBox="1">
            <a:spLocks/>
          </p:cNvSpPr>
          <p:nvPr/>
        </p:nvSpPr>
        <p:spPr>
          <a:xfrm>
            <a:off x="3954780" y="1158673"/>
            <a:ext cx="4834890" cy="39839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>
            <a:lvl1pPr algn="ctr" defTabSz="68576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>
                <a:solidFill>
                  <a:srgbClr val="0B1C3D"/>
                </a:solidFill>
                <a:latin typeface="Avenir Next LT Pro" panose="020B0504020202020204" pitchFamily="34" charset="77"/>
                <a:cs typeface="Arial"/>
              </a:rPr>
              <a:t>GIC’s Member Benefits Portal</a:t>
            </a:r>
            <a:endParaRPr lang="en-US" sz="1600" b="1">
              <a:solidFill>
                <a:srgbClr val="0B1C3D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0E44B1-291D-EEA7-36A2-19293089FF9A}"/>
              </a:ext>
            </a:extLst>
          </p:cNvPr>
          <p:cNvGrpSpPr/>
          <p:nvPr/>
        </p:nvGrpSpPr>
        <p:grpSpPr>
          <a:xfrm>
            <a:off x="1402828" y="664947"/>
            <a:ext cx="1302619" cy="1306484"/>
            <a:chOff x="1284120" y="801783"/>
            <a:chExt cx="1302619" cy="130648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738CD8A-A71F-640A-3B13-430CEECAD0BA}"/>
                </a:ext>
              </a:extLst>
            </p:cNvPr>
            <p:cNvSpPr/>
            <p:nvPr/>
          </p:nvSpPr>
          <p:spPr>
            <a:xfrm>
              <a:off x="1532237" y="998551"/>
              <a:ext cx="875969" cy="87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Logo&#10;&#10;Description automatically generated">
              <a:extLst>
                <a:ext uri="{FF2B5EF4-FFF2-40B4-BE49-F238E27FC236}">
                  <a16:creationId xmlns:a16="http://schemas.microsoft.com/office/drawing/2014/main" id="{25ACB603-F239-4A9D-A8CA-D2D81F0FC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120" y="801783"/>
              <a:ext cx="1302619" cy="1306484"/>
            </a:xfrm>
            <a:prstGeom prst="rect">
              <a:avLst/>
            </a:prstGeom>
          </p:spPr>
        </p:pic>
      </p:grpSp>
      <p:sp>
        <p:nvSpPr>
          <p:cNvPr id="2" name="Title 8">
            <a:extLst>
              <a:ext uri="{FF2B5EF4-FFF2-40B4-BE49-F238E27FC236}">
                <a16:creationId xmlns:a16="http://schemas.microsoft.com/office/drawing/2014/main" id="{DF0ED311-2227-408A-D2A6-34D254B595C2}"/>
              </a:ext>
            </a:extLst>
          </p:cNvPr>
          <p:cNvSpPr txBox="1">
            <a:spLocks/>
          </p:cNvSpPr>
          <p:nvPr/>
        </p:nvSpPr>
        <p:spPr>
          <a:xfrm>
            <a:off x="4067369" y="371317"/>
            <a:ext cx="4834890" cy="47212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>
            <a:lvl1pPr algn="ctr" defTabSz="68576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0B1C3D"/>
                </a:solidFill>
                <a:latin typeface="Avenir Next LT Pro"/>
                <a:cs typeface="Arial"/>
              </a:rPr>
              <a:t>HOW TO ENROLL IN GIC BENEFITS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29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F1816660-C87D-4FDE-BCB0-63E615822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17030"/>
              </p:ext>
            </p:extLst>
          </p:nvPr>
        </p:nvGraphicFramePr>
        <p:xfrm>
          <a:off x="410568" y="2443130"/>
          <a:ext cx="8442104" cy="3450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93343">
                  <a:extLst>
                    <a:ext uri="{9D8B030D-6E8A-4147-A177-3AD203B41FA5}">
                      <a16:colId xmlns:a16="http://schemas.microsoft.com/office/drawing/2014/main" val="3896544684"/>
                    </a:ext>
                  </a:extLst>
                </a:gridCol>
                <a:gridCol w="1264367">
                  <a:extLst>
                    <a:ext uri="{9D8B030D-6E8A-4147-A177-3AD203B41FA5}">
                      <a16:colId xmlns:a16="http://schemas.microsoft.com/office/drawing/2014/main" val="3110260502"/>
                    </a:ext>
                  </a:extLst>
                </a:gridCol>
                <a:gridCol w="4184394">
                  <a:extLst>
                    <a:ext uri="{9D8B030D-6E8A-4147-A177-3AD203B41FA5}">
                      <a16:colId xmlns:a16="http://schemas.microsoft.com/office/drawing/2014/main" val="169859526"/>
                    </a:ext>
                  </a:extLst>
                </a:gridCol>
              </a:tblGrid>
              <a:tr h="319307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latin typeface="Avenir Next LT Pro"/>
                          <a:cs typeface="Arial"/>
                        </a:rPr>
                        <a:t>Health Insurance Carrier</a:t>
                      </a:r>
                    </a:p>
                  </a:txBody>
                  <a:tcPr marL="68580" marR="68580" marT="34290" marB="34290">
                    <a:solidFill>
                      <a:srgbClr val="0B1C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Avenir Next LT Pro"/>
                          <a:cs typeface="Arial"/>
                        </a:rPr>
                        <a:t>Telephone</a:t>
                      </a:r>
                    </a:p>
                  </a:txBody>
                  <a:tcPr marL="68580" marR="68580" marT="34290" marB="34290">
                    <a:solidFill>
                      <a:srgbClr val="0B1C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Avenir Next LT Pro"/>
                          <a:cs typeface="Arial"/>
                        </a:rPr>
                        <a:t>Website</a:t>
                      </a:r>
                    </a:p>
                  </a:txBody>
                  <a:tcPr marL="68580" marR="68580" marT="34290" marB="34290">
                    <a:solidFill>
                      <a:srgbClr val="0B1C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103138"/>
                  </a:ext>
                </a:extLst>
              </a:tr>
              <a:tr h="495766">
                <a:tc>
                  <a:txBody>
                    <a:bodyPr/>
                    <a:lstStyle/>
                    <a:p>
                      <a:pPr marL="0" algn="l" defTabSz="914264" rtl="0" eaLnBrk="1" latinLnBrk="0" hangingPunct="1"/>
                      <a:r>
                        <a:rPr lang="en-US" sz="13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  <a:cs typeface="Arial"/>
                        </a:rPr>
                        <a:t>Harvard Pilgrim Health Care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64" rtl="0" eaLnBrk="1" latinLnBrk="0" hangingPunct="1"/>
                      <a:r>
                        <a:rPr lang="en-US" sz="13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  <a:cs typeface="Arial"/>
                        </a:rPr>
                        <a:t>(844) 442-7324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</a:rPr>
                        <a:t>harvardpilgrim.org/</a:t>
                      </a:r>
                      <a:r>
                        <a:rPr lang="en-US" sz="1300" b="0" i="0" u="none" strike="noStrike" kern="1200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</a:rPr>
                        <a:t>gic</a:t>
                      </a:r>
                      <a:endParaRPr lang="en-US" b="0" i="0" u="none" strike="noStrike" noProof="0" err="1">
                        <a:latin typeface="Avenir Next LT Pro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126222"/>
                  </a:ext>
                </a:extLst>
              </a:tr>
              <a:tr h="512571">
                <a:tc>
                  <a:txBody>
                    <a:bodyPr/>
                    <a:lstStyle/>
                    <a:p>
                      <a:pPr marL="0" algn="l" defTabSz="914264" rtl="0" eaLnBrk="1" latinLnBrk="0" hangingPunct="1"/>
                      <a:r>
                        <a:rPr lang="en-US" sz="13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  <a:cs typeface="Arial"/>
                        </a:rPr>
                        <a:t>Health New England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64" rtl="0" eaLnBrk="1" latinLnBrk="0" hangingPunct="1"/>
                      <a:r>
                        <a:rPr lang="en-US" sz="13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  <a:cs typeface="Arial"/>
                        </a:rPr>
                        <a:t>(800) 842-4464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</a:rPr>
                        <a:t>healthnewengland.org/</a:t>
                      </a:r>
                      <a:r>
                        <a:rPr lang="en-US" sz="1300" b="0" i="0" u="none" strike="noStrike" kern="1200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</a:rPr>
                        <a:t>gic</a:t>
                      </a:r>
                      <a:endParaRPr lang="en-US" b="0" i="0" u="none" strike="noStrike" noProof="0" err="1">
                        <a:latin typeface="Avenir Next LT Pro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7468"/>
                  </a:ext>
                </a:extLst>
              </a:tr>
              <a:tr h="529377">
                <a:tc>
                  <a:txBody>
                    <a:bodyPr/>
                    <a:lstStyle/>
                    <a:p>
                      <a:pPr marL="0" algn="l" defTabSz="914264" rtl="0" eaLnBrk="1" latinLnBrk="0" hangingPunct="1"/>
                      <a:r>
                        <a:rPr lang="en-US" sz="13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  <a:cs typeface="Arial"/>
                        </a:rPr>
                        <a:t>THP Medicare Plan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64" rtl="0" eaLnBrk="1" latinLnBrk="0" hangingPunct="1"/>
                      <a:r>
                        <a:rPr lang="en-US" sz="13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  <a:cs typeface="Arial"/>
                        </a:rPr>
                        <a:t>(855) 852-1016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venir Next LT Pro" panose="020B0504020202020204" pitchFamily="34" charset="77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</a:rPr>
                        <a:t>  tuftshealthplan.com/gic</a:t>
                      </a:r>
                      <a:endParaRPr lang="en-US" sz="1300" b="0" i="0" u="none" strike="noStrike" noProof="0">
                        <a:solidFill>
                          <a:srgbClr val="595959"/>
                        </a:solidFill>
                        <a:latin typeface="Avenir Next LT Pro"/>
                      </a:endParaRPr>
                    </a:p>
                    <a:p>
                      <a:pPr lvl="0" defTabSz="914264">
                        <a:buNone/>
                      </a:pPr>
                      <a:endParaRPr lang="en-US" b="0" i="0"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572881"/>
                  </a:ext>
                </a:extLst>
              </a:tr>
              <a:tr h="1050350">
                <a:tc>
                  <a:txBody>
                    <a:bodyPr/>
                    <a:lstStyle/>
                    <a:p>
                      <a:pPr marL="0" algn="l" defTabSz="914264" rtl="0" eaLnBrk="1" latinLnBrk="0" hangingPunct="1"/>
                      <a:r>
                        <a:rPr lang="en-US" sz="13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  <a:cs typeface="Arial"/>
                        </a:rPr>
                        <a:t>WellPoint Plans</a:t>
                      </a:r>
                    </a:p>
                    <a:p>
                      <a:pPr marL="0" lvl="0" algn="l">
                        <a:buNone/>
                      </a:pPr>
                      <a:endParaRPr lang="en-US" sz="13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venir Next LT Pro" panose="020B0504020202020204" pitchFamily="34" charset="77"/>
                        <a:cs typeface="Arial" panose="020B0604020202020204" pitchFamily="34" charset="0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en-US" sz="13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  <a:cs typeface="Arial"/>
                        </a:rPr>
                        <a:t>Medicare Plan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r>
                        <a:rPr lang="en-US" sz="13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  <a:cs typeface="Arial"/>
                        </a:rPr>
                        <a:t>(833) 663-4176</a:t>
                      </a:r>
                      <a:endParaRPr lang="en-US" b="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venir Next LT Pro"/>
                        <a:cs typeface="Arial"/>
                      </a:endParaRPr>
                    </a:p>
                    <a:p>
                      <a:pPr marL="0" lvl="0" algn="l">
                        <a:buNone/>
                      </a:pPr>
                      <a:endParaRPr lang="en-US" sz="13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venir Next LT Pro" panose="020B0504020202020204" pitchFamily="34" charset="77"/>
                        <a:cs typeface="Arial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en-US" sz="13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  <a:cs typeface="Arial"/>
                        </a:rPr>
                        <a:t>(800) 442-9300</a:t>
                      </a:r>
                      <a:endParaRPr lang="en-US" b="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venir Next LT Pro"/>
                        <a:cs typeface="Arial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64" rtl="0" eaLnBrk="1" latinLnBrk="0" hangingPunct="1"/>
                      <a:r>
                        <a:rPr lang="en-US" sz="13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  <a:cs typeface="Arial"/>
                        </a:rPr>
                        <a:t>wellpoint.com/mass</a:t>
                      </a:r>
                      <a:endParaRPr lang="en-US" b="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FFFF00"/>
                        </a:highlight>
                        <a:latin typeface="Avenir Next LT Pro"/>
                        <a:cs typeface="Arial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8796"/>
                  </a:ext>
                </a:extLst>
              </a:tr>
              <a:tr h="495766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3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  <a:cs typeface="Arial"/>
                        </a:rPr>
                        <a:t>Mass General Brigham Health Plan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3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  <a:cs typeface="Arial"/>
                        </a:rPr>
                        <a:t>(866) 567-9175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264">
                        <a:buNone/>
                      </a:pPr>
                      <a:r>
                        <a:rPr lang="en-US" sz="13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  <a:cs typeface="Arial"/>
                        </a:rPr>
                        <a:t>massgeneralbrighamhealthplan.org/</a:t>
                      </a:r>
                      <a:r>
                        <a:rPr lang="en-US" sz="13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  <a:cs typeface="Arial"/>
                        </a:rPr>
                        <a:t>gic</a:t>
                      </a:r>
                      <a:r>
                        <a:rPr lang="en-US" sz="13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Next LT Pro"/>
                          <a:cs typeface="Arial"/>
                        </a:rPr>
                        <a:t>-members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71395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CCF53CA-0C7A-B645-A12A-320E31F4DAAF}"/>
              </a:ext>
            </a:extLst>
          </p:cNvPr>
          <p:cNvSpPr/>
          <p:nvPr/>
        </p:nvSpPr>
        <p:spPr>
          <a:xfrm>
            <a:off x="1242905" y="1052235"/>
            <a:ext cx="6913707" cy="11849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14354">
              <a:spcAft>
                <a:spcPts val="600"/>
              </a:spcAft>
              <a:defRPr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Finding a Provider</a:t>
            </a:r>
          </a:p>
          <a:p>
            <a:pPr defTabSz="914354">
              <a:spcAft>
                <a:spcPts val="600"/>
              </a:spcAft>
              <a:defRPr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Accessing tiered doctor and hospital lists</a:t>
            </a:r>
          </a:p>
          <a:p>
            <a:pPr defTabSz="914354">
              <a:spcAft>
                <a:spcPts val="600"/>
              </a:spcAft>
              <a:defRPr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Determining which programs are available, like telehealth or fitness</a:t>
            </a:r>
          </a:p>
          <a:p>
            <a:pPr defTabSz="914354">
              <a:spcAft>
                <a:spcPts val="600"/>
              </a:spcAft>
              <a:defRPr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Understanding coverage</a:t>
            </a: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ACE802B3-D04C-5740-88DC-F975CA49F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" y="435506"/>
            <a:ext cx="9159667" cy="340334"/>
          </a:xfrm>
        </p:spPr>
        <p:txBody>
          <a:bodyPr>
            <a:noAutofit/>
          </a:bodyPr>
          <a:lstStyle/>
          <a:p>
            <a:pPr lvl="0" defTabSz="914354">
              <a:defRPr/>
            </a:pPr>
            <a:r>
              <a:rPr lang="en-US" sz="2000" b="1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Contact Your Health Carrier for Product and Coverage Questions</a:t>
            </a:r>
            <a:endParaRPr lang="en-US" sz="2000" b="1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E402DF-6891-AFA8-6532-6EF31E88F99F}"/>
              </a:ext>
            </a:extLst>
          </p:cNvPr>
          <p:cNvGrpSpPr/>
          <p:nvPr/>
        </p:nvGrpSpPr>
        <p:grpSpPr>
          <a:xfrm>
            <a:off x="1058701" y="1085440"/>
            <a:ext cx="166531" cy="1110464"/>
            <a:chOff x="1048190" y="1556090"/>
            <a:chExt cx="200325" cy="1335811"/>
          </a:xfrm>
        </p:grpSpPr>
        <p:pic>
          <p:nvPicPr>
            <p:cNvPr id="5" name="Picture 4" descr="A group of arrows pointing to the right&#10;&#10;Description automatically generated">
              <a:extLst>
                <a:ext uri="{FF2B5EF4-FFF2-40B4-BE49-F238E27FC236}">
                  <a16:creationId xmlns:a16="http://schemas.microsoft.com/office/drawing/2014/main" id="{47786C94-E8A2-7ED0-C80D-A2BABF49F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3800" y="1556090"/>
              <a:ext cx="194715" cy="267371"/>
            </a:xfrm>
            <a:prstGeom prst="rect">
              <a:avLst/>
            </a:prstGeom>
          </p:spPr>
        </p:pic>
        <p:pic>
          <p:nvPicPr>
            <p:cNvPr id="6" name="Picture 5" descr="A group of arrows pointing to the right&#10;&#10;Description automatically generated">
              <a:extLst>
                <a:ext uri="{FF2B5EF4-FFF2-40B4-BE49-F238E27FC236}">
                  <a16:creationId xmlns:a16="http://schemas.microsoft.com/office/drawing/2014/main" id="{9152C7D9-D481-CBF8-9573-876B5C98F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3800" y="1908662"/>
              <a:ext cx="194715" cy="267369"/>
            </a:xfrm>
            <a:prstGeom prst="rect">
              <a:avLst/>
            </a:prstGeom>
          </p:spPr>
        </p:pic>
        <p:pic>
          <p:nvPicPr>
            <p:cNvPr id="8" name="Picture 7" descr="A group of arrows pointing to the right&#10;&#10;Description automatically generated">
              <a:extLst>
                <a:ext uri="{FF2B5EF4-FFF2-40B4-BE49-F238E27FC236}">
                  <a16:creationId xmlns:a16="http://schemas.microsoft.com/office/drawing/2014/main" id="{53E0B444-8F6A-D7A0-B5C0-9781408FF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3800" y="2267931"/>
              <a:ext cx="194715" cy="267369"/>
            </a:xfrm>
            <a:prstGeom prst="rect">
              <a:avLst/>
            </a:prstGeom>
          </p:spPr>
        </p:pic>
        <p:pic>
          <p:nvPicPr>
            <p:cNvPr id="9" name="Picture 8" descr="A group of arrows pointing to the right&#10;&#10;Description automatically generated">
              <a:extLst>
                <a:ext uri="{FF2B5EF4-FFF2-40B4-BE49-F238E27FC236}">
                  <a16:creationId xmlns:a16="http://schemas.microsoft.com/office/drawing/2014/main" id="{D5F8BDDB-E448-8191-7D9D-CAAEEDA52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8190" y="2624530"/>
              <a:ext cx="194715" cy="267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915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4B13C6A-8926-994D-9ED3-DD6DBB321D3D}"/>
              </a:ext>
            </a:extLst>
          </p:cNvPr>
          <p:cNvSpPr/>
          <p:nvPr/>
        </p:nvSpPr>
        <p:spPr>
          <a:xfrm>
            <a:off x="2856979" y="3863314"/>
            <a:ext cx="3385751" cy="8649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29B5E8F-3F9E-8545-9F66-1338976707E4}"/>
              </a:ext>
            </a:extLst>
          </p:cNvPr>
          <p:cNvSpPr/>
          <p:nvPr/>
        </p:nvSpPr>
        <p:spPr>
          <a:xfrm>
            <a:off x="2856980" y="2746538"/>
            <a:ext cx="3385751" cy="8649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3A409B5-7B6C-A147-84D6-CAE46C07CBBA}"/>
              </a:ext>
            </a:extLst>
          </p:cNvPr>
          <p:cNvSpPr/>
          <p:nvPr/>
        </p:nvSpPr>
        <p:spPr>
          <a:xfrm>
            <a:off x="2856980" y="1645113"/>
            <a:ext cx="3385751" cy="8649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37CFAC-9606-4947-8318-8818F889B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01" y="706845"/>
            <a:ext cx="9151552" cy="46406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2500" b="1">
                <a:solidFill>
                  <a:srgbClr val="0B1C3D"/>
                </a:solidFill>
                <a:latin typeface="Avenir Next LT Pro"/>
                <a:cs typeface="Arial"/>
              </a:rPr>
              <a:t>Appendix</a:t>
            </a:r>
            <a:endParaRPr lang="en-US" sz="2500">
              <a:latin typeface="Avenir Next LT Pr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F5E426-BD04-2C41-99C2-C0C5BD18EFD5}"/>
              </a:ext>
            </a:extLst>
          </p:cNvPr>
          <p:cNvSpPr/>
          <p:nvPr/>
        </p:nvSpPr>
        <p:spPr>
          <a:xfrm>
            <a:off x="2868552" y="1886711"/>
            <a:ext cx="3385751" cy="29392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GIC Contact Channels</a:t>
            </a:r>
          </a:p>
          <a:p>
            <a:pPr algn="ctr">
              <a:spcAft>
                <a:spcPts val="600"/>
              </a:spcAft>
            </a:pPr>
            <a:endParaRPr lang="en-US" b="1">
              <a:solidFill>
                <a:srgbClr val="0B1C3D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b="1">
              <a:solidFill>
                <a:srgbClr val="0B1C3D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b="1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Commission Members</a:t>
            </a:r>
          </a:p>
          <a:p>
            <a:pPr algn="ctr">
              <a:spcAft>
                <a:spcPts val="600"/>
              </a:spcAft>
            </a:pPr>
            <a:endParaRPr lang="en-US" sz="2000" b="1">
              <a:solidFill>
                <a:srgbClr val="0B1C3D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2000" b="1">
              <a:solidFill>
                <a:srgbClr val="0B1C3D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b="1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GIC Leadership Team</a:t>
            </a:r>
          </a:p>
          <a:p>
            <a:pPr algn="ctr">
              <a:spcAft>
                <a:spcPts val="600"/>
              </a:spcAft>
            </a:pPr>
            <a:endParaRPr lang="en-US" sz="2000" b="1">
              <a:solidFill>
                <a:srgbClr val="0B1C3D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4015F-230B-4250-A001-C52CEE884DB6}"/>
              </a:ext>
            </a:extLst>
          </p:cNvPr>
          <p:cNvSpPr txBox="1"/>
          <p:nvPr/>
        </p:nvSpPr>
        <p:spPr>
          <a:xfrm>
            <a:off x="71918" y="128239"/>
            <a:ext cx="436570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rial"/>
              </a:rPr>
              <a:t>Appendix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89682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3592780E-6377-4C7D-94A9-0F575A426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457681"/>
              </p:ext>
            </p:extLst>
          </p:nvPr>
        </p:nvGraphicFramePr>
        <p:xfrm>
          <a:off x="626137" y="3154579"/>
          <a:ext cx="1926281" cy="217078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26281">
                  <a:extLst>
                    <a:ext uri="{9D8B030D-6E8A-4147-A177-3AD203B41FA5}">
                      <a16:colId xmlns:a16="http://schemas.microsoft.com/office/drawing/2014/main" val="3896544684"/>
                    </a:ext>
                  </a:extLst>
                </a:gridCol>
              </a:tblGrid>
              <a:tr h="474026">
                <a:tc>
                  <a:txBody>
                    <a:bodyPr/>
                    <a:lstStyle/>
                    <a:p>
                      <a:pPr marL="0" algn="l" defTabSz="914264" rtl="0" eaLnBrk="1" latinLnBrk="0" hangingPunct="1"/>
                      <a:r>
                        <a:rPr lang="en-US" sz="1500" b="1" kern="1200">
                          <a:solidFill>
                            <a:schemeClr val="bg1"/>
                          </a:solidFill>
                          <a:latin typeface="Avenir Next"/>
                          <a:ea typeface="+mn-ea"/>
                          <a:cs typeface="+mn-cs"/>
                        </a:rPr>
                        <a:t>Online Contact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190759"/>
                  </a:ext>
                </a:extLst>
              </a:tr>
              <a:tr h="405646">
                <a:tc>
                  <a:txBody>
                    <a:bodyPr/>
                    <a:lstStyle/>
                    <a:p>
                      <a:pPr algn="l"/>
                      <a:r>
                        <a:rPr lang="en-US" sz="1500" b="1">
                          <a:solidFill>
                            <a:schemeClr val="bg1"/>
                          </a:solidFill>
                          <a:latin typeface="Avenir Next"/>
                        </a:rPr>
                        <a:t>Telephone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103138"/>
                  </a:ext>
                </a:extLst>
              </a:tr>
              <a:tr h="536731">
                <a:tc>
                  <a:txBody>
                    <a:bodyPr/>
                    <a:lstStyle/>
                    <a:p>
                      <a:pPr algn="l"/>
                      <a:r>
                        <a:rPr lang="en-US" sz="1500" b="1">
                          <a:solidFill>
                            <a:schemeClr val="bg1"/>
                          </a:solidFill>
                          <a:latin typeface="Avenir Next"/>
                        </a:rPr>
                        <a:t>Office location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999629"/>
                  </a:ext>
                </a:extLst>
              </a:tr>
              <a:tr h="555359">
                <a:tc>
                  <a:txBody>
                    <a:bodyPr/>
                    <a:lstStyle/>
                    <a:p>
                      <a:pPr marL="0" algn="l" defTabSz="914264" rtl="0" eaLnBrk="1" latinLnBrk="0" hangingPunct="1"/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Avenir Next"/>
                          <a:ea typeface="+mn-ea"/>
                          <a:cs typeface="+mn-cs"/>
                        </a:rPr>
                        <a:t>Correspondence &amp; </a:t>
                      </a:r>
                    </a:p>
                    <a:p>
                      <a:pPr marL="0" algn="l" defTabSz="914264" rtl="0" eaLnBrk="1" latinLnBrk="0" hangingPunct="1"/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Avenir Next"/>
                          <a:ea typeface="+mn-ea"/>
                          <a:cs typeface="+mn-cs"/>
                        </a:rPr>
                        <a:t>Paper Forms</a:t>
                      </a:r>
                    </a:p>
                    <a:p>
                      <a:pPr marL="0" algn="l" defTabSz="914264" rtl="0" eaLnBrk="1" latinLnBrk="0" hangingPunct="1"/>
                      <a:endParaRPr lang="en-US" sz="1500" b="1" kern="1200" dirty="0">
                        <a:solidFill>
                          <a:schemeClr val="bg1"/>
                        </a:solidFill>
                        <a:latin typeface="Avenir Nex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07989"/>
                  </a:ext>
                </a:extLst>
              </a:tr>
            </a:tbl>
          </a:graphicData>
        </a:graphic>
      </p:graphicFrame>
      <p:sp>
        <p:nvSpPr>
          <p:cNvPr id="8" name="Title 8">
            <a:extLst>
              <a:ext uri="{FF2B5EF4-FFF2-40B4-BE49-F238E27FC236}">
                <a16:creationId xmlns:a16="http://schemas.microsoft.com/office/drawing/2014/main" id="{27350275-B63E-2044-8010-A6F5144F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4" y="637488"/>
            <a:ext cx="9147637" cy="340334"/>
          </a:xfrm>
        </p:spPr>
        <p:txBody>
          <a:bodyPr>
            <a:noAutofit/>
          </a:bodyPr>
          <a:lstStyle/>
          <a:p>
            <a:pPr lvl="0" defTabSz="914354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>
                <a:solidFill>
                  <a:srgbClr val="0B1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GIC for Enrollment and Eligibility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6B5D6-7ADC-4644-9D7A-F9FB50F86A47}"/>
              </a:ext>
            </a:extLst>
          </p:cNvPr>
          <p:cNvSpPr txBox="1"/>
          <p:nvPr/>
        </p:nvSpPr>
        <p:spPr>
          <a:xfrm>
            <a:off x="509892" y="1521385"/>
            <a:ext cx="8300707" cy="1068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25" marR="0" lvl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</a:pPr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      Enrollment</a:t>
            </a:r>
            <a:r>
              <a:rPr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                                           </a:t>
            </a:r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Retirement</a:t>
            </a:r>
            <a:r>
              <a:rPr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                      </a:t>
            </a:r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                     Premium </a:t>
            </a:r>
            <a:r>
              <a:rPr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Payments</a:t>
            </a:r>
            <a:endParaRPr lang="en-US" sz="1400" b="1"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marL="111125" marR="0" lvl="0" indent="0" algn="l" rt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      Qualifying</a:t>
            </a:r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 Events</a:t>
            </a:r>
            <a:r>
              <a:rPr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                              </a:t>
            </a:r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Life Insurance</a:t>
            </a:r>
            <a:r>
              <a:rPr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                                      Long-Term</a:t>
            </a:r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 </a:t>
            </a:r>
            <a:r>
              <a:rPr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Disability</a:t>
            </a:r>
            <a:endParaRPr lang="en-US" sz="1400" b="1"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marL="111125" marR="0" lvl="0" indent="0" algn="l" rt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      Information</a:t>
            </a:r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 Changes</a:t>
            </a:r>
            <a:r>
              <a:rPr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                        </a:t>
            </a:r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Marriage Status Changes</a:t>
            </a:r>
            <a:r>
              <a:rPr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                </a:t>
            </a:r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rgbClr val="0B1C3D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Other Questions</a:t>
            </a:r>
            <a:endParaRPr kumimoji="0" lang="en-US" sz="14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C2AC2D-A202-247D-5397-2724F093B88B}"/>
              </a:ext>
            </a:extLst>
          </p:cNvPr>
          <p:cNvSpPr txBox="1"/>
          <p:nvPr/>
        </p:nvSpPr>
        <p:spPr>
          <a:xfrm>
            <a:off x="2572738" y="3216605"/>
            <a:ext cx="325531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l" defTabSz="914264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ea typeface="+mn-lt"/>
                <a:cs typeface="+mn-lt"/>
              </a:rPr>
              <a:t>bit</a:t>
            </a:r>
            <a:r>
              <a: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ea typeface="+mn-lt"/>
                <a:cs typeface="+mn-lt"/>
              </a:rPr>
              <a:t>.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ea typeface="+mn-lt"/>
                <a:cs typeface="+mn-lt"/>
              </a:rPr>
              <a:t>ly</a:t>
            </a:r>
            <a:r>
              <a: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ea typeface="+mn-lt"/>
                <a:cs typeface="+mn-lt"/>
              </a:rPr>
              <a:t>/</a:t>
            </a:r>
            <a:r>
              <a:rPr lang="en-US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ea typeface="+mn-lt"/>
                <a:cs typeface="+mn-lt"/>
              </a:rPr>
              <a:t>contactgic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696E38-32FE-7DD7-8A6D-F80282039C71}"/>
              </a:ext>
            </a:extLst>
          </p:cNvPr>
          <p:cNvSpPr txBox="1"/>
          <p:nvPr/>
        </p:nvSpPr>
        <p:spPr>
          <a:xfrm>
            <a:off x="2572738" y="3703905"/>
            <a:ext cx="4607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(617) 727-2310, M-F from 8:45 AM to 5:00 PM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DA9FD5-1A65-E3DD-61E1-1F07FCC3E2C3}"/>
              </a:ext>
            </a:extLst>
          </p:cNvPr>
          <p:cNvSpPr txBox="1"/>
          <p:nvPr/>
        </p:nvSpPr>
        <p:spPr>
          <a:xfrm>
            <a:off x="2552418" y="4155872"/>
            <a:ext cx="6120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1 Ashburton Place, Suite 1413, Boston, MA, Not open for walk-in service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1D4396-9915-7E29-E86D-188A145B2E5A}"/>
              </a:ext>
            </a:extLst>
          </p:cNvPr>
          <p:cNvSpPr txBox="1"/>
          <p:nvPr/>
        </p:nvSpPr>
        <p:spPr>
          <a:xfrm>
            <a:off x="2572738" y="4610824"/>
            <a:ext cx="1926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264" rtl="0" eaLnBrk="1" latinLnBrk="0" hangingPunct="1"/>
            <a:r>
              <a:rPr lang="en-US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P.O. Box 556</a:t>
            </a:r>
          </a:p>
          <a:p>
            <a:pPr marL="0" algn="l" defTabSz="914264" rtl="0" eaLnBrk="1" latinLnBrk="0" hangingPunct="1"/>
            <a:r>
              <a:rPr lang="en-US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Randolph, MA 02368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F9F09D-9402-8910-E1DF-713CA69E8745}"/>
              </a:ext>
            </a:extLst>
          </p:cNvPr>
          <p:cNvSpPr txBox="1"/>
          <p:nvPr/>
        </p:nvSpPr>
        <p:spPr>
          <a:xfrm>
            <a:off x="4771417" y="4626338"/>
            <a:ext cx="3911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264" rtl="0" eaLnBrk="1" latinLnBrk="0" hangingPunct="1"/>
            <a:r>
              <a:rPr lang="en-US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Allow for processing time.</a:t>
            </a:r>
            <a:endParaRPr lang="en-US" sz="1400" kern="1200">
              <a:solidFill>
                <a:schemeClr val="tx1">
                  <a:lumMod val="65000"/>
                  <a:lumOff val="35000"/>
                </a:schemeClr>
              </a:solidFill>
              <a:highlight>
                <a:srgbClr val="FF0000"/>
              </a:highlight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0C8667-D7EE-CC0D-F3A5-BDB42FADB45D}"/>
              </a:ext>
            </a:extLst>
          </p:cNvPr>
          <p:cNvSpPr txBox="1"/>
          <p:nvPr/>
        </p:nvSpPr>
        <p:spPr>
          <a:xfrm>
            <a:off x="4666840" y="3091830"/>
            <a:ext cx="3669254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algn="l" defTabSz="914264" rtl="0" eaLnBrk="1" latinLnBrk="0" hangingPunct="1"/>
            <a:r>
              <a:rPr lang="en-US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Any time. Specify your preferred method of response from GIC (email, phone, mail)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253BF3A-EB47-18B7-A1C4-B7C84F962917}"/>
              </a:ext>
            </a:extLst>
          </p:cNvPr>
          <p:cNvCxnSpPr>
            <a:cxnSpLocks/>
          </p:cNvCxnSpPr>
          <p:nvPr/>
        </p:nvCxnSpPr>
        <p:spPr>
          <a:xfrm>
            <a:off x="4608870" y="3136858"/>
            <a:ext cx="0" cy="4898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51FFE2-202B-60E3-9138-63E6525AE3ED}"/>
              </a:ext>
            </a:extLst>
          </p:cNvPr>
          <p:cNvCxnSpPr>
            <a:cxnSpLocks/>
          </p:cNvCxnSpPr>
          <p:nvPr/>
        </p:nvCxnSpPr>
        <p:spPr>
          <a:xfrm>
            <a:off x="4602240" y="4477657"/>
            <a:ext cx="0" cy="7811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C3880F-7089-782E-0570-92CA51955530}"/>
              </a:ext>
            </a:extLst>
          </p:cNvPr>
          <p:cNvCxnSpPr>
            <a:cxnSpLocks/>
          </p:cNvCxnSpPr>
          <p:nvPr/>
        </p:nvCxnSpPr>
        <p:spPr>
          <a:xfrm flipH="1">
            <a:off x="2572738" y="3615050"/>
            <a:ext cx="5943941" cy="157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8C1034-177B-4A20-7A85-64AA61D646F0}"/>
              </a:ext>
            </a:extLst>
          </p:cNvPr>
          <p:cNvCxnSpPr>
            <a:cxnSpLocks/>
          </p:cNvCxnSpPr>
          <p:nvPr/>
        </p:nvCxnSpPr>
        <p:spPr>
          <a:xfrm flipH="1">
            <a:off x="2572738" y="4463650"/>
            <a:ext cx="59439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160B0BE-DF54-6FBF-57B1-5D301548E411}"/>
              </a:ext>
            </a:extLst>
          </p:cNvPr>
          <p:cNvCxnSpPr>
            <a:cxnSpLocks/>
          </p:cNvCxnSpPr>
          <p:nvPr/>
        </p:nvCxnSpPr>
        <p:spPr>
          <a:xfrm flipH="1" flipV="1">
            <a:off x="2552418" y="4071168"/>
            <a:ext cx="5964261" cy="212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arrows pointing to the right&#10;&#10;Description automatically generated">
            <a:extLst>
              <a:ext uri="{FF2B5EF4-FFF2-40B4-BE49-F238E27FC236}">
                <a16:creationId xmlns:a16="http://schemas.microsoft.com/office/drawing/2014/main" id="{8CDAEC28-8939-4623-ECDE-3AB6EDBDA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757" y="2305144"/>
            <a:ext cx="189105" cy="259667"/>
          </a:xfrm>
          <a:prstGeom prst="rect">
            <a:avLst/>
          </a:prstGeom>
        </p:spPr>
      </p:pic>
      <p:pic>
        <p:nvPicPr>
          <p:cNvPr id="9" name="Picture 8" descr="A group of arrows pointing to the right&#10;&#10;Description automatically generated">
            <a:extLst>
              <a:ext uri="{FF2B5EF4-FFF2-40B4-BE49-F238E27FC236}">
                <a16:creationId xmlns:a16="http://schemas.microsoft.com/office/drawing/2014/main" id="{29A3867C-5885-729E-0D87-96F180D5F3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756" y="1909356"/>
            <a:ext cx="189105" cy="259667"/>
          </a:xfrm>
          <a:prstGeom prst="rect">
            <a:avLst/>
          </a:prstGeom>
        </p:spPr>
      </p:pic>
      <p:pic>
        <p:nvPicPr>
          <p:cNvPr id="10" name="Picture 9" descr="A group of arrows pointing to the right&#10;&#10;Description automatically generated">
            <a:extLst>
              <a:ext uri="{FF2B5EF4-FFF2-40B4-BE49-F238E27FC236}">
                <a16:creationId xmlns:a16="http://schemas.microsoft.com/office/drawing/2014/main" id="{C7E5DEA7-82A6-8BF3-FF48-5D59D3EF29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756" y="1533016"/>
            <a:ext cx="189105" cy="259667"/>
          </a:xfrm>
          <a:prstGeom prst="rect">
            <a:avLst/>
          </a:prstGeom>
        </p:spPr>
      </p:pic>
      <p:pic>
        <p:nvPicPr>
          <p:cNvPr id="12" name="Picture 11" descr="A group of arrows pointing to the right&#10;&#10;Description automatically generated">
            <a:extLst>
              <a:ext uri="{FF2B5EF4-FFF2-40B4-BE49-F238E27FC236}">
                <a16:creationId xmlns:a16="http://schemas.microsoft.com/office/drawing/2014/main" id="{367B2575-0A87-9DBB-FE30-148538DBC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2337" y="2310710"/>
            <a:ext cx="189105" cy="259667"/>
          </a:xfrm>
          <a:prstGeom prst="rect">
            <a:avLst/>
          </a:prstGeom>
        </p:spPr>
      </p:pic>
      <p:pic>
        <p:nvPicPr>
          <p:cNvPr id="14" name="Picture 13" descr="A group of arrows pointing to the right&#10;&#10;Description automatically generated">
            <a:extLst>
              <a:ext uri="{FF2B5EF4-FFF2-40B4-BE49-F238E27FC236}">
                <a16:creationId xmlns:a16="http://schemas.microsoft.com/office/drawing/2014/main" id="{58285F33-A5BB-671D-71B5-A5857C0717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2336" y="1914922"/>
            <a:ext cx="189105" cy="259667"/>
          </a:xfrm>
          <a:prstGeom prst="rect">
            <a:avLst/>
          </a:prstGeom>
        </p:spPr>
      </p:pic>
      <p:pic>
        <p:nvPicPr>
          <p:cNvPr id="16" name="Picture 15" descr="A group of arrows pointing to the right&#10;&#10;Description automatically generated">
            <a:extLst>
              <a:ext uri="{FF2B5EF4-FFF2-40B4-BE49-F238E27FC236}">
                <a16:creationId xmlns:a16="http://schemas.microsoft.com/office/drawing/2014/main" id="{D6112697-DC3E-5734-97D0-CF05C23FD9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2336" y="1538582"/>
            <a:ext cx="189105" cy="259667"/>
          </a:xfrm>
          <a:prstGeom prst="rect">
            <a:avLst/>
          </a:prstGeom>
        </p:spPr>
      </p:pic>
      <p:pic>
        <p:nvPicPr>
          <p:cNvPr id="17" name="Picture 16" descr="A group of arrows pointing to the right&#10;&#10;Description automatically generated">
            <a:extLst>
              <a:ext uri="{FF2B5EF4-FFF2-40B4-BE49-F238E27FC236}">
                <a16:creationId xmlns:a16="http://schemas.microsoft.com/office/drawing/2014/main" id="{65E16EDB-497E-2E0E-1108-EECD48277B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6916" y="2300456"/>
            <a:ext cx="189105" cy="259667"/>
          </a:xfrm>
          <a:prstGeom prst="rect">
            <a:avLst/>
          </a:prstGeom>
        </p:spPr>
      </p:pic>
      <p:pic>
        <p:nvPicPr>
          <p:cNvPr id="19" name="Picture 18" descr="A group of arrows pointing to the right&#10;&#10;Description automatically generated">
            <a:extLst>
              <a:ext uri="{FF2B5EF4-FFF2-40B4-BE49-F238E27FC236}">
                <a16:creationId xmlns:a16="http://schemas.microsoft.com/office/drawing/2014/main" id="{1AC03347-2AFC-F1AD-D6E8-A154E9C298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6915" y="1904668"/>
            <a:ext cx="189105" cy="259667"/>
          </a:xfrm>
          <a:prstGeom prst="rect">
            <a:avLst/>
          </a:prstGeom>
        </p:spPr>
      </p:pic>
      <p:pic>
        <p:nvPicPr>
          <p:cNvPr id="21" name="Picture 20" descr="A group of arrows pointing to the right&#10;&#10;Description automatically generated">
            <a:extLst>
              <a:ext uri="{FF2B5EF4-FFF2-40B4-BE49-F238E27FC236}">
                <a16:creationId xmlns:a16="http://schemas.microsoft.com/office/drawing/2014/main" id="{E5BC6E40-CF54-F580-2ACF-E02B60217C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6915" y="1528328"/>
            <a:ext cx="189105" cy="2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9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685FD-C179-416A-B678-4D3F0948E7FC}"/>
              </a:ext>
            </a:extLst>
          </p:cNvPr>
          <p:cNvSpPr/>
          <p:nvPr/>
        </p:nvSpPr>
        <p:spPr>
          <a:xfrm>
            <a:off x="723898" y="4238688"/>
            <a:ext cx="7692007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If you have specific questions related to your personal benefits and coverage, please visit </a:t>
            </a:r>
            <a:r>
              <a:rPr lang="en-US" b="1" err="1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bit.ly</a:t>
            </a:r>
            <a:r>
              <a:rPr lang="en-US" b="1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/</a:t>
            </a:r>
            <a:r>
              <a:rPr lang="en-US" b="1" err="1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contactgic</a:t>
            </a:r>
            <a:r>
              <a:rPr lang="en-US" b="1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 </a:t>
            </a:r>
            <a:r>
              <a:rPr lang="en-US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or </a:t>
            </a:r>
            <a:endParaRPr lang="en-US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call 617-727-2310 between 9 am and 5 pm, Monday – Friday,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and a member of our team will assist you.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3B1D6A-06C8-4C0F-81C9-2511E84EF99A}"/>
              </a:ext>
            </a:extLst>
          </p:cNvPr>
          <p:cNvSpPr/>
          <p:nvPr/>
        </p:nvSpPr>
        <p:spPr>
          <a:xfrm>
            <a:off x="723899" y="1596942"/>
            <a:ext cx="7692006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1"/>
              </a:buClr>
            </a:pPr>
            <a:r>
              <a:rPr lang="en-US" sz="18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Please submit questions at any time during the webinar via the Q&amp;A function.</a:t>
            </a:r>
          </a:p>
          <a:p>
            <a:pPr>
              <a:buClr>
                <a:schemeClr val="accent1"/>
              </a:buClr>
            </a:pPr>
            <a:endParaRPr lang="en-US">
              <a:solidFill>
                <a:srgbClr val="722F89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Note: If you are watching through YouTube Livestream, you will not be able to use the Q&amp;A function. </a:t>
            </a:r>
          </a:p>
          <a:p>
            <a:endParaRPr lang="en-US">
              <a:solidFill>
                <a:schemeClr val="tx1"/>
              </a:solidFill>
              <a:latin typeface="Avenir Next LT Pro" panose="020B0504020202020204" pitchFamily="34" charset="77"/>
              <a:cs typeface="Arial"/>
            </a:endParaRPr>
          </a:p>
          <a:p>
            <a:r>
              <a:rPr lang="en-US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Please view GIC's Frequently Asked Questions page at </a:t>
            </a:r>
            <a:r>
              <a:rPr lang="en-US" b="1" err="1">
                <a:solidFill>
                  <a:schemeClr val="tx1"/>
                </a:solidFill>
                <a:latin typeface="Avenir Next LT Pro" panose="020B0504020202020204" pitchFamily="34" charset="77"/>
                <a:ea typeface="+mn-lt"/>
                <a:cs typeface="+mn-lt"/>
              </a:rPr>
              <a:t>bit.ly</a:t>
            </a:r>
            <a:r>
              <a:rPr lang="en-US" b="1">
                <a:solidFill>
                  <a:schemeClr val="tx1"/>
                </a:solidFill>
                <a:latin typeface="Avenir Next LT Pro" panose="020B0504020202020204" pitchFamily="34" charset="77"/>
                <a:ea typeface="+mn-lt"/>
                <a:cs typeface="+mn-lt"/>
              </a:rPr>
              <a:t>/</a:t>
            </a:r>
            <a:r>
              <a:rPr lang="en-US" b="1" err="1">
                <a:solidFill>
                  <a:schemeClr val="tx1"/>
                </a:solidFill>
                <a:latin typeface="Avenir Next LT Pro" panose="020B0504020202020204" pitchFamily="34" charset="77"/>
                <a:ea typeface="+mn-lt"/>
                <a:cs typeface="+mn-lt"/>
              </a:rPr>
              <a:t>gicfaq</a:t>
            </a:r>
            <a:r>
              <a:rPr lang="en-US">
                <a:solidFill>
                  <a:schemeClr val="tx1"/>
                </a:solidFill>
                <a:latin typeface="Avenir Next LT Pro" panose="020B0504020202020204" pitchFamily="34" charset="77"/>
                <a:ea typeface="+mn-lt"/>
                <a:cs typeface="+mn-lt"/>
              </a:rPr>
              <a:t>.</a:t>
            </a:r>
            <a:endParaRPr lang="en-US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F4D6A0-6C56-18BC-5018-13FD0A9ED5DD}"/>
              </a:ext>
            </a:extLst>
          </p:cNvPr>
          <p:cNvSpPr txBox="1"/>
          <p:nvPr/>
        </p:nvSpPr>
        <p:spPr>
          <a:xfrm>
            <a:off x="0" y="654577"/>
            <a:ext cx="9135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effectLst/>
                <a:latin typeface="Avenir Next LT Pro" panose="020B0504020202020204" pitchFamily="34" charset="77"/>
                <a:cs typeface="Arial"/>
              </a:rPr>
              <a:t>Questions</a:t>
            </a:r>
            <a:endParaRPr lang="en-US" sz="2400" b="1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1081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BF1AC0-4BC7-2B6C-8D55-86FD7EFE68E8}"/>
              </a:ext>
            </a:extLst>
          </p:cNvPr>
          <p:cNvSpPr/>
          <p:nvPr/>
        </p:nvSpPr>
        <p:spPr>
          <a:xfrm>
            <a:off x="4609695" y="5435401"/>
            <a:ext cx="4172867" cy="343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venir Next LT Pro" panose="020B0504020202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BA0AC-9E27-0C0A-D873-42AE0BE90191}"/>
              </a:ext>
            </a:extLst>
          </p:cNvPr>
          <p:cNvSpPr/>
          <p:nvPr/>
        </p:nvSpPr>
        <p:spPr>
          <a:xfrm>
            <a:off x="4594722" y="4971214"/>
            <a:ext cx="4172867" cy="343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venir Next LT Pro" panose="020B0504020202020204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05EA84-335E-54AB-DD79-F03CF0276E03}"/>
              </a:ext>
            </a:extLst>
          </p:cNvPr>
          <p:cNvSpPr/>
          <p:nvPr/>
        </p:nvSpPr>
        <p:spPr>
          <a:xfrm>
            <a:off x="744785" y="3982059"/>
            <a:ext cx="3301019" cy="349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venir Next LT Pro" panose="020B0504020202020204" pitchFamily="34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F5BD52-F7DC-4D90-B9A4-5F7622C34161}"/>
              </a:ext>
            </a:extLst>
          </p:cNvPr>
          <p:cNvSpPr/>
          <p:nvPr/>
        </p:nvSpPr>
        <p:spPr>
          <a:xfrm>
            <a:off x="4607995" y="1837551"/>
            <a:ext cx="4159594" cy="358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venir Next LT Pro" panose="020B0504020202020204" pitchFamily="34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A930A4-ABFB-4579-945C-05A42FA59757}"/>
              </a:ext>
            </a:extLst>
          </p:cNvPr>
          <p:cNvSpPr/>
          <p:nvPr/>
        </p:nvSpPr>
        <p:spPr>
          <a:xfrm>
            <a:off x="4607996" y="1348331"/>
            <a:ext cx="4159594" cy="3767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venir Next LT Pro" panose="020B0504020202020204" pitchFamily="34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E44CC0-6265-4611-9BF5-338D28D3E89B}"/>
              </a:ext>
            </a:extLst>
          </p:cNvPr>
          <p:cNvSpPr/>
          <p:nvPr/>
        </p:nvSpPr>
        <p:spPr>
          <a:xfrm>
            <a:off x="762142" y="1348328"/>
            <a:ext cx="3307892" cy="367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venir Next LT Pro" panose="020B0504020202020204" pitchFamily="34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62E6EC-0008-3645-8ECD-1E96BFF29F6B}"/>
              </a:ext>
            </a:extLst>
          </p:cNvPr>
          <p:cNvSpPr/>
          <p:nvPr/>
        </p:nvSpPr>
        <p:spPr>
          <a:xfrm>
            <a:off x="751961" y="2525288"/>
            <a:ext cx="3301019" cy="354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venir Next LT Pro" panose="020B0504020202020204" pitchFamily="34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A3ACC9-7682-FB4D-B640-0CE4C6C4000B}"/>
              </a:ext>
            </a:extLst>
          </p:cNvPr>
          <p:cNvSpPr/>
          <p:nvPr/>
        </p:nvSpPr>
        <p:spPr>
          <a:xfrm>
            <a:off x="759544" y="4971214"/>
            <a:ext cx="3301019" cy="343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venir Next LT Pro" panose="020B0504020202020204" pitchFamily="34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2D1CC8-4285-0043-B71E-3D989BDBED42}"/>
              </a:ext>
            </a:extLst>
          </p:cNvPr>
          <p:cNvSpPr/>
          <p:nvPr/>
        </p:nvSpPr>
        <p:spPr>
          <a:xfrm>
            <a:off x="747940" y="4480556"/>
            <a:ext cx="3301019" cy="340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venir Next LT Pro" panose="020B0504020202020204" pitchFamily="34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F8BD07-7288-2E41-816A-AF034B664083}"/>
              </a:ext>
            </a:extLst>
          </p:cNvPr>
          <p:cNvSpPr/>
          <p:nvPr/>
        </p:nvSpPr>
        <p:spPr>
          <a:xfrm>
            <a:off x="751662" y="3008638"/>
            <a:ext cx="3301019" cy="349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venir Next LT Pro" panose="020B0504020202020204" pitchFamily="34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37C7F2-5770-1245-88CF-FB11FD6EE168}"/>
              </a:ext>
            </a:extLst>
          </p:cNvPr>
          <p:cNvSpPr/>
          <p:nvPr/>
        </p:nvSpPr>
        <p:spPr>
          <a:xfrm>
            <a:off x="749479" y="3492023"/>
            <a:ext cx="3301019" cy="349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venir Next LT Pro" panose="020B0504020202020204" pitchFamily="34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E600A2-5439-48B9-AC5D-3BF75D43BAE9}"/>
              </a:ext>
            </a:extLst>
          </p:cNvPr>
          <p:cNvSpPr/>
          <p:nvPr/>
        </p:nvSpPr>
        <p:spPr>
          <a:xfrm>
            <a:off x="4619599" y="4469150"/>
            <a:ext cx="4172867" cy="343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venir Next LT Pro" panose="020B0504020202020204" pitchFamily="34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05BEFB-4B75-489D-B4A7-276FC4BFF884}"/>
              </a:ext>
            </a:extLst>
          </p:cNvPr>
          <p:cNvSpPr/>
          <p:nvPr/>
        </p:nvSpPr>
        <p:spPr>
          <a:xfrm>
            <a:off x="4616888" y="3486564"/>
            <a:ext cx="4172867" cy="360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53CB34-095D-4737-AC19-6D8A609A0CC6}"/>
              </a:ext>
            </a:extLst>
          </p:cNvPr>
          <p:cNvSpPr/>
          <p:nvPr/>
        </p:nvSpPr>
        <p:spPr>
          <a:xfrm>
            <a:off x="4616889" y="3985131"/>
            <a:ext cx="4172867" cy="346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venir Next LT Pro" panose="020B0504020202020204" pitchFamily="34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98D7904-BC47-4855-ACB6-0332075D509D}"/>
              </a:ext>
            </a:extLst>
          </p:cNvPr>
          <p:cNvSpPr/>
          <p:nvPr/>
        </p:nvSpPr>
        <p:spPr>
          <a:xfrm>
            <a:off x="762142" y="1828656"/>
            <a:ext cx="3307892" cy="367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200">
              <a:latin typeface="Avenir Next LT Pro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8133B0-CBD2-4F84-AB9A-96CD6F9CB8BB}"/>
              </a:ext>
            </a:extLst>
          </p:cNvPr>
          <p:cNvSpPr/>
          <p:nvPr/>
        </p:nvSpPr>
        <p:spPr>
          <a:xfrm>
            <a:off x="4607994" y="2515790"/>
            <a:ext cx="4172867" cy="343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venir Next LT Pro" panose="020B0504020202020204" pitchFamily="34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18FDFD-775D-4743-B032-0A2DACD3408E}"/>
              </a:ext>
            </a:extLst>
          </p:cNvPr>
          <p:cNvSpPr/>
          <p:nvPr/>
        </p:nvSpPr>
        <p:spPr>
          <a:xfrm>
            <a:off x="4607996" y="3004237"/>
            <a:ext cx="4172867" cy="354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venir Next LT Pro" panose="020B0504020202020204" pitchFamily="34" charset="77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48821" y="410477"/>
            <a:ext cx="9144810" cy="411621"/>
          </a:xfrm>
        </p:spPr>
        <p:txBody>
          <a:bodyPr>
            <a:noAutofit/>
          </a:bodyPr>
          <a:lstStyle/>
          <a:p>
            <a:r>
              <a:rPr lang="en-US" sz="2000" b="1">
                <a:solidFill>
                  <a:srgbClr val="0B1C3D"/>
                </a:solidFill>
                <a:latin typeface="Avenir Next LT Pro" panose="020B0504020202020204" pitchFamily="34" charset="77"/>
                <a:cs typeface="Arial"/>
              </a:rPr>
              <a:t>Commission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3D68F-5930-4DC3-9144-DF20D1D05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173" y="2559621"/>
            <a:ext cx="3412343" cy="2804480"/>
          </a:xfrm>
          <a:ln>
            <a:noFill/>
          </a:ln>
        </p:spPr>
        <p:txBody>
          <a:bodyPr vert="horz" lIns="91436" tIns="45718" rIns="91436" bIns="45718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200" b="1">
                <a:latin typeface="Avenir Next LT Pro" panose="020B0504020202020204" pitchFamily="34" charset="77"/>
              </a:rPr>
              <a:t>Elizabeth Chabot</a:t>
            </a:r>
            <a:r>
              <a:rPr lang="en-US" sz="1200">
                <a:latin typeface="Avenir Next LT Pro" panose="020B0504020202020204" pitchFamily="34" charset="77"/>
              </a:rPr>
              <a:t>, NAGE</a:t>
            </a:r>
            <a:endParaRPr lang="en-US" sz="1200">
              <a:latin typeface="Avenir Next LT Pro" panose="020B0504020202020204" pitchFamily="34" charset="77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fr-FR" sz="1200" b="1">
                <a:latin typeface="Avenir Next LT Pro" panose="020B0504020202020204" pitchFamily="34" charset="77"/>
              </a:rPr>
              <a:t>Edward Tobey </a:t>
            </a:r>
            <a:r>
              <a:rPr lang="fr-FR" sz="1200" b="1" err="1">
                <a:latin typeface="Avenir Next LT Pro" panose="020B0504020202020204" pitchFamily="34" charset="77"/>
              </a:rPr>
              <a:t>Choate</a:t>
            </a:r>
            <a:r>
              <a:rPr lang="fr-FR" sz="1200">
                <a:latin typeface="Avenir Next LT Pro" panose="020B0504020202020204" pitchFamily="34" charset="77"/>
              </a:rPr>
              <a:t>, Public </a:t>
            </a:r>
            <a:r>
              <a:rPr lang="fr-FR" sz="1200" err="1">
                <a:latin typeface="Avenir Next LT Pro" panose="020B0504020202020204" pitchFamily="34" charset="77"/>
              </a:rPr>
              <a:t>Member</a:t>
            </a:r>
            <a:endParaRPr lang="fr-FR" sz="1200">
              <a:latin typeface="Avenir Next LT Pro" panose="020B0504020202020204" pitchFamily="34" charset="77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200" b="1">
                <a:latin typeface="Avenir Next LT Pro" panose="020B0504020202020204" pitchFamily="34" charset="77"/>
                <a:cs typeface="Calibri"/>
              </a:rPr>
              <a:t>Tamara P. Davis</a:t>
            </a:r>
            <a:r>
              <a:rPr lang="en-US" sz="1200">
                <a:latin typeface="Avenir Next LT Pro" panose="020B0504020202020204" pitchFamily="34" charset="77"/>
                <a:cs typeface="Calibri"/>
              </a:rPr>
              <a:t>, Public Member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200" b="1">
                <a:latin typeface="Avenir Next LT Pro" panose="020B0504020202020204" pitchFamily="34" charset="77"/>
                <a:cs typeface="Calibri"/>
              </a:rPr>
              <a:t>Jane Edmonds</a:t>
            </a:r>
            <a:r>
              <a:rPr lang="en-US" sz="1200">
                <a:latin typeface="Avenir Next LT Pro" panose="020B0504020202020204" pitchFamily="34" charset="77"/>
                <a:cs typeface="Calibri"/>
              </a:rPr>
              <a:t>, Retiree Member</a:t>
            </a:r>
            <a:endParaRPr lang="en-US" sz="1200">
              <a:latin typeface="Avenir Next LT Pro" panose="020B0504020202020204" pitchFamily="34" charset="77"/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200" b="1">
                <a:latin typeface="Avenir Next LT Pro" panose="020B0504020202020204" pitchFamily="34" charset="77"/>
              </a:rPr>
              <a:t>Joseph Gentile</a:t>
            </a:r>
            <a:r>
              <a:rPr lang="en-US" sz="1200">
                <a:latin typeface="Avenir Next LT Pro" panose="020B0504020202020204" pitchFamily="34" charset="77"/>
              </a:rPr>
              <a:t>, Public Safety Member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200" b="1" err="1">
                <a:latin typeface="Avenir Next LT Pro" panose="020B0504020202020204" pitchFamily="34" charset="77"/>
                <a:ea typeface="+mn-lt"/>
                <a:cs typeface="+mn-lt"/>
              </a:rPr>
              <a:t>Gerzino</a:t>
            </a:r>
            <a:r>
              <a:rPr lang="en-US" sz="1200" b="1">
                <a:latin typeface="Avenir Next LT Pro" panose="020B0504020202020204" pitchFamily="34" charset="77"/>
                <a:ea typeface="+mn-lt"/>
                <a:cs typeface="+mn-lt"/>
              </a:rPr>
              <a:t> </a:t>
            </a:r>
            <a:r>
              <a:rPr lang="en-US" sz="1200" b="1" err="1">
                <a:latin typeface="Avenir Next LT Pro" panose="020B0504020202020204" pitchFamily="34" charset="77"/>
                <a:ea typeface="+mn-lt"/>
                <a:cs typeface="+mn-lt"/>
              </a:rPr>
              <a:t>Guirand</a:t>
            </a:r>
            <a:r>
              <a:rPr lang="en-US" sz="1000">
                <a:latin typeface="Avenir Next LT Pro" panose="020B0504020202020204" pitchFamily="34" charset="77"/>
                <a:ea typeface="+mn-lt"/>
                <a:cs typeface="+mn-lt"/>
              </a:rPr>
              <a:t>, </a:t>
            </a:r>
            <a:r>
              <a:rPr lang="en-US" sz="1050">
                <a:latin typeface="Avenir Next LT Pro" panose="020B0504020202020204" pitchFamily="34" charset="77"/>
                <a:ea typeface="+mn-lt"/>
                <a:cs typeface="+mn-lt"/>
              </a:rPr>
              <a:t>Council 93, AFSCME, AFL-CIO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DC930-8337-4FE0-AB0A-34443B4A1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1644" y="2529824"/>
            <a:ext cx="4809679" cy="3298527"/>
          </a:xfrm>
          <a:ln>
            <a:noFill/>
          </a:ln>
        </p:spPr>
        <p:txBody>
          <a:bodyPr vert="horz" lIns="91436" tIns="45718" rIns="91436" bIns="45718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200" b="1">
                <a:latin typeface="Avenir Next LT Pro"/>
              </a:rPr>
              <a:t>Patricia Jennings</a:t>
            </a:r>
            <a:r>
              <a:rPr lang="en-US" sz="1200">
                <a:latin typeface="Avenir Next LT Pro"/>
              </a:rPr>
              <a:t>, Public Member</a:t>
            </a:r>
            <a:endParaRPr lang="en-US" sz="1200">
              <a:latin typeface="Avenir Next LT Pro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200" b="1">
                <a:latin typeface="Avenir Next LT Pro"/>
                <a:cs typeface="Calibri"/>
              </a:rPr>
              <a:t>Eileen P. </a:t>
            </a:r>
            <a:r>
              <a:rPr lang="en-US" sz="1200" b="1" err="1">
                <a:latin typeface="Avenir Next LT Pro"/>
                <a:cs typeface="Calibri"/>
              </a:rPr>
              <a:t>McAnneny</a:t>
            </a:r>
            <a:r>
              <a:rPr lang="en-US" sz="1200">
                <a:latin typeface="Avenir Next LT Pro"/>
                <a:cs typeface="Calibri"/>
              </a:rPr>
              <a:t>, Public Member</a:t>
            </a:r>
            <a:endParaRPr lang="en-US" sz="1200">
              <a:latin typeface="Avenir Next LT Pro"/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200" b="1">
                <a:latin typeface="Avenir Next LT Pro"/>
                <a:cs typeface="Calibri"/>
              </a:rPr>
              <a:t>Melissa Murphy-Rodrigues</a:t>
            </a:r>
            <a:r>
              <a:rPr lang="en-US" sz="1200">
                <a:latin typeface="Avenir Next LT Pro"/>
                <a:cs typeface="Calibri"/>
              </a:rPr>
              <a:t>, Mass Municipal Association</a:t>
            </a:r>
            <a:endParaRPr lang="en-US" sz="1200" b="1">
              <a:latin typeface="Avenir Next LT Pro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200" b="1">
                <a:latin typeface="Avenir Next LT Pro"/>
                <a:cs typeface="Calibri"/>
              </a:rPr>
              <a:t>Jason Silva, </a:t>
            </a:r>
            <a:r>
              <a:rPr lang="en-US" sz="1200">
                <a:latin typeface="Avenir Next LT Pro"/>
                <a:cs typeface="Calibri"/>
              </a:rPr>
              <a:t>Mass Municipal Association 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200" b="1">
                <a:latin typeface="Avenir Next LT Pro"/>
              </a:rPr>
              <a:t>Anna </a:t>
            </a:r>
            <a:r>
              <a:rPr lang="en-US" sz="1200" b="1" err="1">
                <a:latin typeface="Avenir Next LT Pro"/>
              </a:rPr>
              <a:t>Sinaiko</a:t>
            </a:r>
            <a:r>
              <a:rPr lang="en-US" sz="1200">
                <a:latin typeface="Avenir Next LT Pro"/>
              </a:rPr>
              <a:t>, Health Economist</a:t>
            </a:r>
            <a:endParaRPr lang="en-US" sz="1200">
              <a:latin typeface="Avenir Next LT Pro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1200" b="1">
                <a:latin typeface="Avenir Next LT Pro"/>
              </a:rPr>
              <a:t>Timothy D. Sullivan</a:t>
            </a:r>
            <a:r>
              <a:rPr lang="en-US" sz="1200">
                <a:latin typeface="Avenir Next LT Pro"/>
              </a:rPr>
              <a:t>,</a:t>
            </a:r>
            <a:r>
              <a:rPr lang="en-US" sz="1200" b="1">
                <a:latin typeface="Avenir Next LT Pro"/>
              </a:rPr>
              <a:t> </a:t>
            </a:r>
            <a:r>
              <a:rPr lang="en-US" sz="1200">
                <a:latin typeface="Avenir Next LT Pro"/>
              </a:rPr>
              <a:t>Massachusetts Teachers Association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1200" b="1">
                <a:latin typeface="Avenir Next LT Pro"/>
                <a:cs typeface="Calibri"/>
              </a:rPr>
              <a:t>Catherine West</a:t>
            </a:r>
            <a:r>
              <a:rPr lang="en-US" sz="1200">
                <a:latin typeface="Avenir Next LT Pro"/>
                <a:cs typeface="Calibri"/>
              </a:rPr>
              <a:t>, Public Member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  <a:defRPr/>
            </a:pPr>
            <a:endParaRPr lang="en-US" sz="1200">
              <a:latin typeface="Avenir Next LT Pro" panose="020B0504020202020204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3C8D6-97FB-6B4B-0F0A-E2160CB1DECE}"/>
              </a:ext>
            </a:extLst>
          </p:cNvPr>
          <p:cNvSpPr txBox="1"/>
          <p:nvPr/>
        </p:nvSpPr>
        <p:spPr>
          <a:xfrm>
            <a:off x="819698" y="1874076"/>
            <a:ext cx="358881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Avenir Next LT Pro"/>
              </a:rPr>
              <a:t>Michael </a:t>
            </a:r>
            <a:r>
              <a:rPr lang="en-US" sz="1200" b="1" err="1">
                <a:latin typeface="Avenir Next LT Pro"/>
              </a:rPr>
              <a:t>Caljouw</a:t>
            </a:r>
            <a:r>
              <a:rPr lang="en-US" sz="1200" b="1">
                <a:latin typeface="Avenir Next LT Pro"/>
              </a:rPr>
              <a:t>, </a:t>
            </a:r>
            <a:r>
              <a:rPr lang="en-US" sz="1100">
                <a:latin typeface="Avenir Next LT Pro"/>
              </a:rPr>
              <a:t>Commissioner of Insurance</a:t>
            </a:r>
            <a:endParaRPr lang="en-US" sz="1100">
              <a:latin typeface="Avenir Next LT Pro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B9AE0F-69A2-DF79-A4DA-414486FDD785}"/>
              </a:ext>
            </a:extLst>
          </p:cNvPr>
          <p:cNvSpPr txBox="1"/>
          <p:nvPr/>
        </p:nvSpPr>
        <p:spPr>
          <a:xfrm>
            <a:off x="4692347" y="1390866"/>
            <a:ext cx="422260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Avenir Next LT Pro" panose="020B0504020202020204" pitchFamily="34" charset="77"/>
              </a:rPr>
              <a:t>Bobbi Kaplan</a:t>
            </a:r>
            <a:r>
              <a:rPr lang="en-US" sz="1200">
                <a:latin typeface="Avenir Next LT Pro" panose="020B0504020202020204" pitchFamily="34" charset="77"/>
              </a:rPr>
              <a:t>, NAGE, Vice-Chair  </a:t>
            </a:r>
            <a:endParaRPr lang="en-US" sz="1200">
              <a:latin typeface="Avenir Next LT Pro" panose="020B0504020202020204" pitchFamily="34" charset="77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A670-4161-C1C9-5B2A-3D1EAC92E724}"/>
              </a:ext>
            </a:extLst>
          </p:cNvPr>
          <p:cNvSpPr txBox="1"/>
          <p:nvPr/>
        </p:nvSpPr>
        <p:spPr>
          <a:xfrm>
            <a:off x="4694165" y="1879597"/>
            <a:ext cx="427290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Avenir Next LT Pro" panose="020B0504020202020204" pitchFamily="34" charset="77"/>
              </a:rPr>
              <a:t>Matthew </a:t>
            </a:r>
            <a:r>
              <a:rPr lang="en-US" sz="1200" b="1" err="1">
                <a:latin typeface="Avenir Next LT Pro" panose="020B0504020202020204" pitchFamily="34" charset="77"/>
              </a:rPr>
              <a:t>Gorzkowicz</a:t>
            </a:r>
            <a:r>
              <a:rPr lang="en-US" sz="1200">
                <a:latin typeface="Avenir Next LT Pro" panose="020B0504020202020204" pitchFamily="34" charset="77"/>
              </a:rPr>
              <a:t>, </a:t>
            </a:r>
            <a:r>
              <a:rPr lang="en-US" sz="1050">
                <a:latin typeface="Avenir Next LT Pro" panose="020B0504020202020204" pitchFamily="34" charset="77"/>
              </a:rPr>
              <a:t>Secretary of Administration &amp; Finance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853A5-1D62-3A73-EA27-9EF0E89508FD}"/>
              </a:ext>
            </a:extLst>
          </p:cNvPr>
          <p:cNvSpPr txBox="1"/>
          <p:nvPr/>
        </p:nvSpPr>
        <p:spPr>
          <a:xfrm>
            <a:off x="819698" y="1390865"/>
            <a:ext cx="32308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Avenir Next LT Pro" panose="020B0504020202020204" pitchFamily="34" charset="77"/>
              </a:rPr>
              <a:t>Valerie Sullivan</a:t>
            </a:r>
            <a:r>
              <a:rPr lang="en-US" sz="1200">
                <a:latin typeface="Avenir Next LT Pro" panose="020B0504020202020204" pitchFamily="34" charset="77"/>
              </a:rPr>
              <a:t>,</a:t>
            </a:r>
            <a:r>
              <a:rPr lang="en-US" sz="1200" b="1">
                <a:latin typeface="Avenir Next LT Pro" panose="020B0504020202020204" pitchFamily="34" charset="77"/>
              </a:rPr>
              <a:t> </a:t>
            </a:r>
            <a:r>
              <a:rPr lang="en-US" sz="1200">
                <a:latin typeface="Avenir Next LT Pro" panose="020B0504020202020204" pitchFamily="34" charset="77"/>
              </a:rPr>
              <a:t>Public Member, Chair </a:t>
            </a:r>
            <a:endParaRPr lang="en-US" sz="1200">
              <a:latin typeface="Avenir Next LT Pro" panose="020B0504020202020204" pitchFamily="34" charset="77"/>
              <a:cs typeface="Calibri"/>
            </a:endParaRPr>
          </a:p>
        </p:txBody>
      </p:sp>
      <p:pic>
        <p:nvPicPr>
          <p:cNvPr id="2" name="Picture 1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DC971E58-EFCE-7B91-38BF-183F2C418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7" y="1309838"/>
            <a:ext cx="439509" cy="439509"/>
          </a:xfrm>
          <a:prstGeom prst="ellipse">
            <a:avLst/>
          </a:prstGeom>
          <a:ln w="12700" cap="rnd">
            <a:solidFill>
              <a:schemeClr val="bg1"/>
            </a:solidFill>
            <a:prstDash val="solid"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EE179D-231A-A7B8-9B8A-5718FD9805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0983" y="1322122"/>
            <a:ext cx="425202" cy="430365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37D6F46-408E-8AB9-0D9B-F42C20D969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15" y="4431386"/>
            <a:ext cx="434878" cy="430365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F38014-AC8C-CBED-B750-C6E558388C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72" y="2487261"/>
            <a:ext cx="434878" cy="430365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8F1548E-F6A8-ADFF-1DF5-FBA1BFB4866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72" y="2972356"/>
            <a:ext cx="434878" cy="430365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55C2CF-44E6-4780-8396-8BC0F22D29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72" y="3478582"/>
            <a:ext cx="434878" cy="430365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BEB272A-7D61-AF5B-F011-B0A1734339D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72" y="3934455"/>
            <a:ext cx="434878" cy="430365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BD0E894-0496-7AC9-2514-91312F7AA3E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323" y="4924839"/>
            <a:ext cx="434878" cy="430365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9CB79AD-0277-D432-D2E4-1AFC015A95C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6145" y="2468500"/>
            <a:ext cx="434878" cy="430365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6F39468-3B13-2F9C-6EFC-EEB9E3FCD32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030" b="17172"/>
          <a:stretch/>
        </p:blipFill>
        <p:spPr>
          <a:xfrm>
            <a:off x="4306145" y="1809865"/>
            <a:ext cx="434878" cy="433779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5BD7BD8-96EE-0DCB-8CCB-9ED9449CD1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1307" y="4439486"/>
            <a:ext cx="434878" cy="430365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45429BE-4F29-7546-4D65-4DFF5F49F99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7968" y="4924865"/>
            <a:ext cx="434878" cy="430365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48BB0E5-E876-E48A-6E2A-3CC5C394DCD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3946" y="2953879"/>
            <a:ext cx="434878" cy="430365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26FCC1E-9BC0-1601-59C8-66DFF5EB80E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2917" y="3452509"/>
            <a:ext cx="434878" cy="430365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F1B2481-288D-5B90-3F1B-D96D1F262323}"/>
              </a:ext>
            </a:extLst>
          </p:cNvPr>
          <p:cNvSpPr/>
          <p:nvPr/>
        </p:nvSpPr>
        <p:spPr>
          <a:xfrm>
            <a:off x="4000526" y="1359328"/>
            <a:ext cx="45719" cy="3435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AFC0B3-90F6-6303-DBF6-6A6B4B7439B0}"/>
              </a:ext>
            </a:extLst>
          </p:cNvPr>
          <p:cNvSpPr/>
          <p:nvPr/>
        </p:nvSpPr>
        <p:spPr>
          <a:xfrm>
            <a:off x="4007868" y="1842896"/>
            <a:ext cx="45719" cy="3435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AA3D16C-2D69-9AAA-54C4-ECBC9ACAA923}"/>
              </a:ext>
            </a:extLst>
          </p:cNvPr>
          <p:cNvSpPr/>
          <p:nvPr/>
        </p:nvSpPr>
        <p:spPr>
          <a:xfrm>
            <a:off x="8752009" y="1365125"/>
            <a:ext cx="45719" cy="3435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F82962-AD54-CF40-86C0-B3EFEDE04596}"/>
              </a:ext>
            </a:extLst>
          </p:cNvPr>
          <p:cNvSpPr/>
          <p:nvPr/>
        </p:nvSpPr>
        <p:spPr>
          <a:xfrm>
            <a:off x="8749139" y="1848693"/>
            <a:ext cx="45719" cy="3377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CC179-9ED2-0C52-E3AD-E55BA92A113A}"/>
              </a:ext>
            </a:extLst>
          </p:cNvPr>
          <p:cNvSpPr txBox="1"/>
          <p:nvPr/>
        </p:nvSpPr>
        <p:spPr>
          <a:xfrm>
            <a:off x="-73573" y="6606900"/>
            <a:ext cx="222819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venir Next LT Pro" panose="020B0504020202020204" pitchFamily="34" charset="77"/>
              </a:rPr>
              <a:t> Other Business/Adjournment</a:t>
            </a:r>
            <a:endParaRPr lang="en-US" sz="110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4BA198-529D-3A78-E21D-1D54EA083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2917" y="3942348"/>
            <a:ext cx="434878" cy="430365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05CAA6-4FFC-5A9A-CDCC-8E35E7BB057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269" r="9269"/>
          <a:stretch/>
        </p:blipFill>
        <p:spPr>
          <a:xfrm>
            <a:off x="4312941" y="5389052"/>
            <a:ext cx="434878" cy="430365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1B2570-3729-AE25-767C-F5878F4A0EF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519" b="519"/>
          <a:stretch/>
        </p:blipFill>
        <p:spPr>
          <a:xfrm>
            <a:off x="392896" y="1798579"/>
            <a:ext cx="434878" cy="430365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08573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A630294-6DD0-41FE-B50F-0279B5018F05}"/>
              </a:ext>
            </a:extLst>
          </p:cNvPr>
          <p:cNvSpPr/>
          <p:nvPr/>
        </p:nvSpPr>
        <p:spPr>
          <a:xfrm>
            <a:off x="1670495" y="4158898"/>
            <a:ext cx="5949073" cy="426944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69E4ED-85A9-4B38-8A75-10016AC1E34A}"/>
              </a:ext>
            </a:extLst>
          </p:cNvPr>
          <p:cNvSpPr/>
          <p:nvPr/>
        </p:nvSpPr>
        <p:spPr>
          <a:xfrm>
            <a:off x="1670495" y="3599551"/>
            <a:ext cx="5949073" cy="436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141557-14C2-4171-902C-AA704160DE10}"/>
              </a:ext>
            </a:extLst>
          </p:cNvPr>
          <p:cNvSpPr/>
          <p:nvPr/>
        </p:nvSpPr>
        <p:spPr>
          <a:xfrm>
            <a:off x="1664692" y="5251530"/>
            <a:ext cx="5949073" cy="426944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665F6C-F394-424A-BD03-AA4368D08422}"/>
              </a:ext>
            </a:extLst>
          </p:cNvPr>
          <p:cNvSpPr/>
          <p:nvPr/>
        </p:nvSpPr>
        <p:spPr>
          <a:xfrm>
            <a:off x="1664692" y="4701236"/>
            <a:ext cx="5949073" cy="436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16A2F0-1EC1-0047-9BF0-36906274E070}"/>
              </a:ext>
            </a:extLst>
          </p:cNvPr>
          <p:cNvSpPr/>
          <p:nvPr/>
        </p:nvSpPr>
        <p:spPr>
          <a:xfrm>
            <a:off x="1676298" y="1952276"/>
            <a:ext cx="5949073" cy="426944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4753F9-94BE-D346-A8F3-101647737D29}"/>
              </a:ext>
            </a:extLst>
          </p:cNvPr>
          <p:cNvSpPr/>
          <p:nvPr/>
        </p:nvSpPr>
        <p:spPr>
          <a:xfrm>
            <a:off x="1676298" y="1401982"/>
            <a:ext cx="5949073" cy="436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2436" y="544833"/>
            <a:ext cx="9153857" cy="395595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GIC Leadership Team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8B9A03-F09C-421A-A8EF-1A5DD23E5E26}"/>
              </a:ext>
            </a:extLst>
          </p:cNvPr>
          <p:cNvSpPr/>
          <p:nvPr/>
        </p:nvSpPr>
        <p:spPr>
          <a:xfrm>
            <a:off x="1670495" y="3044908"/>
            <a:ext cx="5949073" cy="426944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E9CE31-112A-4D37-BC5F-30AFDC12A2FC}"/>
              </a:ext>
            </a:extLst>
          </p:cNvPr>
          <p:cNvSpPr/>
          <p:nvPr/>
        </p:nvSpPr>
        <p:spPr>
          <a:xfrm>
            <a:off x="1670495" y="2503667"/>
            <a:ext cx="5949073" cy="436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1445F1-83AC-E049-B901-FD6E19CD8B73}"/>
              </a:ext>
            </a:extLst>
          </p:cNvPr>
          <p:cNvSpPr/>
          <p:nvPr/>
        </p:nvSpPr>
        <p:spPr>
          <a:xfrm>
            <a:off x="1814047" y="1421913"/>
            <a:ext cx="5784933" cy="42473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defTabSz="914354">
              <a:defRPr/>
            </a:pPr>
            <a:r>
              <a:rPr lang="en-US" b="1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Matthew A. </a:t>
            </a:r>
            <a:r>
              <a:rPr lang="en-US" b="1" err="1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Veno</a:t>
            </a:r>
            <a:r>
              <a:rPr lang="en-US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, Executive Director</a:t>
            </a:r>
          </a:p>
          <a:p>
            <a:pPr lvl="0" defTabSz="914354">
              <a:defRPr/>
            </a:pPr>
            <a:endParaRPr lang="en-US">
              <a:solidFill>
                <a:srgbClr val="0B1C3D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lvl="0" defTabSz="914354">
              <a:defRPr/>
            </a:pPr>
            <a:r>
              <a:rPr lang="en-US" b="1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Erika </a:t>
            </a:r>
            <a:r>
              <a:rPr lang="en-US" b="1" err="1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Scibelli</a:t>
            </a:r>
            <a:r>
              <a:rPr lang="en-US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, Deputy Executive Director</a:t>
            </a:r>
          </a:p>
          <a:p>
            <a:pPr lvl="0" defTabSz="914354">
              <a:defRPr/>
            </a:pPr>
            <a:endParaRPr lang="en-US">
              <a:solidFill>
                <a:srgbClr val="0B1C3D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lvl="0" defTabSz="914354">
              <a:defRPr/>
            </a:pPr>
            <a:r>
              <a:rPr lang="en-US" b="1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Emily Williams</a:t>
            </a:r>
            <a:r>
              <a:rPr lang="en-US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, Chief of Staff</a:t>
            </a:r>
          </a:p>
          <a:p>
            <a:pPr lvl="0" defTabSz="914354">
              <a:defRPr/>
            </a:pPr>
            <a:endParaRPr lang="en-US">
              <a:solidFill>
                <a:srgbClr val="0B1C3D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lvl="0" defTabSz="914354">
              <a:defRPr/>
            </a:pPr>
            <a:r>
              <a:rPr lang="en-US" b="1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Paul Murphy</a:t>
            </a:r>
            <a:r>
              <a:rPr lang="en-US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, Director of Operations</a:t>
            </a:r>
          </a:p>
          <a:p>
            <a:pPr lvl="0" defTabSz="914354">
              <a:defRPr/>
            </a:pPr>
            <a:endParaRPr lang="en-US">
              <a:solidFill>
                <a:srgbClr val="0B1C3D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lvl="0" defTabSz="914354">
              <a:defRPr/>
            </a:pPr>
            <a:r>
              <a:rPr lang="en-US" b="1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James Rust</a:t>
            </a:r>
            <a:r>
              <a:rPr lang="en-US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, Chief Financial Officer</a:t>
            </a:r>
          </a:p>
          <a:p>
            <a:pPr lvl="0" defTabSz="914354">
              <a:defRPr/>
            </a:pPr>
            <a:endParaRPr lang="en-US">
              <a:solidFill>
                <a:srgbClr val="0B1C3D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lvl="0" defTabSz="914354">
              <a:defRPr/>
            </a:pPr>
            <a:r>
              <a:rPr lang="en-US" b="1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Andrew Stern</a:t>
            </a:r>
            <a:r>
              <a:rPr lang="en-US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, General Counsel</a:t>
            </a:r>
          </a:p>
          <a:p>
            <a:pPr defTabSz="914354">
              <a:defRPr/>
            </a:pPr>
            <a:endParaRPr lang="en-US">
              <a:solidFill>
                <a:srgbClr val="0B1C3D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defTabSz="914354">
              <a:defRPr/>
            </a:pPr>
            <a:r>
              <a:rPr lang="en-US" b="1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Stephanie </a:t>
            </a:r>
            <a:r>
              <a:rPr lang="en-US" b="1" err="1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Sutliff</a:t>
            </a:r>
            <a:r>
              <a:rPr lang="en-US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, Chief Information Officer</a:t>
            </a:r>
          </a:p>
          <a:p>
            <a:pPr lvl="0" defTabSz="914354">
              <a:defRPr/>
            </a:pPr>
            <a:endParaRPr lang="en-US">
              <a:solidFill>
                <a:srgbClr val="0B1C3D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lvl="0" defTabSz="914354">
              <a:defRPr/>
            </a:pPr>
            <a:r>
              <a:rPr lang="en-US" b="1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Brock </a:t>
            </a:r>
            <a:r>
              <a:rPr lang="en-US" b="1" err="1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Veidenheimer</a:t>
            </a:r>
            <a:r>
              <a:rPr lang="en-US">
                <a:solidFill>
                  <a:srgbClr val="0B1C3D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, Director of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56401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Background pattern&#10;&#10;Description automatically generated">
            <a:extLst>
              <a:ext uri="{FF2B5EF4-FFF2-40B4-BE49-F238E27FC236}">
                <a16:creationId xmlns:a16="http://schemas.microsoft.com/office/drawing/2014/main" id="{87D0F534-A0FD-2843-AEE0-E295CAB5D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0629" y="-86254"/>
            <a:ext cx="9372600" cy="701760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29B4013F-7F85-2B46-A82B-F740B3394D19}"/>
              </a:ext>
            </a:extLst>
          </p:cNvPr>
          <p:cNvSpPr txBox="1"/>
          <p:nvPr/>
        </p:nvSpPr>
        <p:spPr>
          <a:xfrm>
            <a:off x="-130629" y="2896091"/>
            <a:ext cx="950224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V. Questions &amp; Comments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23761B3-3E42-0F47-8B64-B7CBDBD98F33}"/>
              </a:ext>
            </a:extLst>
          </p:cNvPr>
          <p:cNvSpPr txBox="1"/>
          <p:nvPr/>
        </p:nvSpPr>
        <p:spPr>
          <a:xfrm>
            <a:off x="-130629" y="3584331"/>
            <a:ext cx="93726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 defTabSz="685800">
              <a:defRPr/>
            </a:pPr>
            <a:endParaRPr lang="en-US" sz="2000">
              <a:cs typeface="Times New Roman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0027D17-9343-B84E-9523-A5FC62295465}"/>
              </a:ext>
            </a:extLst>
          </p:cNvPr>
          <p:cNvSpPr/>
          <p:nvPr/>
        </p:nvSpPr>
        <p:spPr>
          <a:xfrm>
            <a:off x="-31472" y="6706334"/>
            <a:ext cx="2352046" cy="50921"/>
          </a:xfrm>
          <a:prstGeom prst="rect">
            <a:avLst/>
          </a:prstGeom>
          <a:solidFill>
            <a:srgbClr val="722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F6C1A4-6E6C-444E-A330-68CE9D8921B9}"/>
              </a:ext>
            </a:extLst>
          </p:cNvPr>
          <p:cNvSpPr/>
          <p:nvPr/>
        </p:nvSpPr>
        <p:spPr>
          <a:xfrm>
            <a:off x="2320574" y="6706334"/>
            <a:ext cx="2294579" cy="50921"/>
          </a:xfrm>
          <a:prstGeom prst="rect">
            <a:avLst/>
          </a:prstGeom>
          <a:solidFill>
            <a:srgbClr val="FFD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F693895-E4C3-6C4C-8D0B-3E7681313AC0}"/>
              </a:ext>
            </a:extLst>
          </p:cNvPr>
          <p:cNvSpPr/>
          <p:nvPr/>
        </p:nvSpPr>
        <p:spPr>
          <a:xfrm>
            <a:off x="6867688" y="6706333"/>
            <a:ext cx="2260260" cy="50921"/>
          </a:xfrm>
          <a:prstGeom prst="rect">
            <a:avLst/>
          </a:prstGeom>
          <a:solidFill>
            <a:srgbClr val="4AB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F198CBD-B3AB-2E4B-A3A9-49736AA0D893}"/>
              </a:ext>
            </a:extLst>
          </p:cNvPr>
          <p:cNvSpPr/>
          <p:nvPr/>
        </p:nvSpPr>
        <p:spPr>
          <a:xfrm>
            <a:off x="4615140" y="6705987"/>
            <a:ext cx="2252548" cy="50921"/>
          </a:xfrm>
          <a:prstGeom prst="rect">
            <a:avLst/>
          </a:prstGeom>
          <a:solidFill>
            <a:srgbClr val="015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0646CDC-645C-AE88-46C5-12003264A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49" y="646651"/>
            <a:ext cx="3149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06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C4F81FF1-103A-A24D-9E24-3D196C7C5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31" y="0"/>
            <a:ext cx="915943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0620C9-473F-7D4D-91EE-CE406A367124}"/>
              </a:ext>
            </a:extLst>
          </p:cNvPr>
          <p:cNvSpPr/>
          <p:nvPr/>
        </p:nvSpPr>
        <p:spPr>
          <a:xfrm>
            <a:off x="0" y="280961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Thank You</a:t>
            </a:r>
            <a:endParaRPr lang="en-US" sz="2800" b="1">
              <a:solidFill>
                <a:schemeClr val="bg1"/>
              </a:solidFill>
              <a:latin typeface="Avenir Next LT Pro" panose="020B0504020202020204" pitchFamily="34" charset="77"/>
              <a:cs typeface="Calibri" panose="020F0502020204030204" pitchFamily="34" charset="0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038B62E-EB4F-6D4C-6D0B-8D51E3C99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49" y="646651"/>
            <a:ext cx="3149600" cy="647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C55FF3-1258-80E0-1DD4-15461CCE58F1}"/>
              </a:ext>
            </a:extLst>
          </p:cNvPr>
          <p:cNvSpPr/>
          <p:nvPr/>
        </p:nvSpPr>
        <p:spPr>
          <a:xfrm flipV="1">
            <a:off x="-15430" y="6757255"/>
            <a:ext cx="2352046" cy="28765"/>
          </a:xfrm>
          <a:prstGeom prst="rect">
            <a:avLst/>
          </a:prstGeom>
          <a:solidFill>
            <a:srgbClr val="722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841C3-3F2F-4F8E-6509-B9602680ED64}"/>
              </a:ext>
            </a:extLst>
          </p:cNvPr>
          <p:cNvSpPr/>
          <p:nvPr/>
        </p:nvSpPr>
        <p:spPr>
          <a:xfrm flipV="1">
            <a:off x="2336616" y="6757255"/>
            <a:ext cx="2294579" cy="28765"/>
          </a:xfrm>
          <a:prstGeom prst="rect">
            <a:avLst/>
          </a:prstGeom>
          <a:solidFill>
            <a:srgbClr val="FFD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4EBF8A-F40A-7029-0EA9-45E1BC6CEFA7}"/>
              </a:ext>
            </a:extLst>
          </p:cNvPr>
          <p:cNvSpPr/>
          <p:nvPr/>
        </p:nvSpPr>
        <p:spPr>
          <a:xfrm flipV="1">
            <a:off x="6883730" y="6757254"/>
            <a:ext cx="2260260" cy="28765"/>
          </a:xfrm>
          <a:prstGeom prst="rect">
            <a:avLst/>
          </a:prstGeom>
          <a:solidFill>
            <a:srgbClr val="4AB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88D854-9350-6083-C4B2-0D74D3D1FF28}"/>
              </a:ext>
            </a:extLst>
          </p:cNvPr>
          <p:cNvSpPr/>
          <p:nvPr/>
        </p:nvSpPr>
        <p:spPr>
          <a:xfrm flipV="1">
            <a:off x="4631182" y="6756908"/>
            <a:ext cx="2252548" cy="33745"/>
          </a:xfrm>
          <a:prstGeom prst="rect">
            <a:avLst/>
          </a:prstGeom>
          <a:solidFill>
            <a:srgbClr val="015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65C298-18FB-F8B4-7BD4-17B5A1EF0434}"/>
              </a:ext>
            </a:extLst>
          </p:cNvPr>
          <p:cNvSpPr txBox="1"/>
          <p:nvPr/>
        </p:nvSpPr>
        <p:spPr>
          <a:xfrm>
            <a:off x="3422348" y="4958306"/>
            <a:ext cx="2114550" cy="28469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venir Next LT Pro Demi" panose="020B0504020202020204" pitchFamily="34" charset="77"/>
                <a:cs typeface="Arial" panose="020B0604020202020204" pitchFamily="34" charset="0"/>
              </a:rPr>
              <a:t>@</a:t>
            </a:r>
            <a:r>
              <a:rPr lang="en-US" sz="1400" b="1" err="1">
                <a:solidFill>
                  <a:schemeClr val="bg1"/>
                </a:solidFill>
                <a:latin typeface="Avenir Next LT Pro Demi" panose="020B0504020202020204" pitchFamily="34" charset="77"/>
                <a:cs typeface="Arial" panose="020B0604020202020204" pitchFamily="34" charset="0"/>
              </a:rPr>
              <a:t>MassGIC</a:t>
            </a:r>
            <a:endParaRPr lang="en-US" sz="1400" b="1">
              <a:solidFill>
                <a:schemeClr val="bg1"/>
              </a:solidFill>
              <a:latin typeface="Avenir Next LT Pro Demi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F1F313-EB15-0134-4F4F-21DF797090E2}"/>
              </a:ext>
            </a:extLst>
          </p:cNvPr>
          <p:cNvSpPr txBox="1"/>
          <p:nvPr/>
        </p:nvSpPr>
        <p:spPr>
          <a:xfrm>
            <a:off x="3435107" y="5717961"/>
            <a:ext cx="2803828" cy="28469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venir Next LT Pro Demi" panose="020B0504020202020204" pitchFamily="34" charset="77"/>
                <a:cs typeface="Arial" panose="020B0604020202020204" pitchFamily="34" charset="0"/>
              </a:rPr>
              <a:t>Group Insurance Commission </a:t>
            </a:r>
          </a:p>
        </p:txBody>
      </p:sp>
      <p:pic>
        <p:nvPicPr>
          <p:cNvPr id="21" name="Picture 20" descr="A picture containing text, silhouette, clipart&#10;&#10;Description automatically generated">
            <a:extLst>
              <a:ext uri="{FF2B5EF4-FFF2-40B4-BE49-F238E27FC236}">
                <a16:creationId xmlns:a16="http://schemas.microsoft.com/office/drawing/2014/main" id="{9F30E673-7821-E419-0923-6F30147AA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28" y="5626499"/>
            <a:ext cx="438289" cy="4382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E6050F9-A2EC-7571-655E-A4176635974C}"/>
              </a:ext>
            </a:extLst>
          </p:cNvPr>
          <p:cNvSpPr txBox="1"/>
          <p:nvPr/>
        </p:nvSpPr>
        <p:spPr>
          <a:xfrm>
            <a:off x="3421039" y="4580715"/>
            <a:ext cx="2803828" cy="28469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r>
              <a:rPr lang="en-US" sz="1400" b="1" err="1">
                <a:solidFill>
                  <a:schemeClr val="bg1"/>
                </a:solidFill>
                <a:latin typeface="Avenir Next LT Pro Demi" panose="020B0504020202020204" pitchFamily="34" charset="77"/>
                <a:cs typeface="Arial" panose="020B0604020202020204" pitchFamily="34" charset="0"/>
              </a:rPr>
              <a:t>Mass.gov</a:t>
            </a:r>
            <a:r>
              <a:rPr lang="en-US" sz="1400" b="1">
                <a:solidFill>
                  <a:schemeClr val="bg1"/>
                </a:solidFill>
                <a:latin typeface="Avenir Next LT Pro Demi" panose="020B0504020202020204" pitchFamily="34" charset="77"/>
                <a:cs typeface="Arial" panose="020B0604020202020204" pitchFamily="34" charset="0"/>
              </a:rPr>
              <a:t>/GIC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D9A24C-882B-2DB0-5B0B-2F0480B6A32D}"/>
              </a:ext>
            </a:extLst>
          </p:cNvPr>
          <p:cNvSpPr txBox="1"/>
          <p:nvPr/>
        </p:nvSpPr>
        <p:spPr>
          <a:xfrm>
            <a:off x="3422348" y="5330589"/>
            <a:ext cx="3055830" cy="28469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venir Next LT Pro Demi" panose="020B0504020202020204" pitchFamily="34" charset="77"/>
                <a:cs typeface="Arial" panose="020B0604020202020204" pitchFamily="34" charset="0"/>
              </a:rPr>
              <a:t>MA Group Insurance Commission</a:t>
            </a: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E9ABA76-9EDE-48DD-8670-8309CA985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95" y="4615500"/>
            <a:ext cx="249844" cy="231774"/>
          </a:xfrm>
          <a:prstGeom prst="rect">
            <a:avLst/>
          </a:prstGeom>
        </p:spPr>
      </p:pic>
      <p:pic>
        <p:nvPicPr>
          <p:cNvPr id="26" name="Picture 25" descr="Shape, arrow&#10;&#10;Description automatically generated">
            <a:extLst>
              <a:ext uri="{FF2B5EF4-FFF2-40B4-BE49-F238E27FC236}">
                <a16:creationId xmlns:a16="http://schemas.microsoft.com/office/drawing/2014/main" id="{F5C1DA12-89BE-F686-FB73-2EFF85F2FF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06" y="5378472"/>
            <a:ext cx="239173" cy="16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F3F046-C025-6507-55E4-D311C33C92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3650" y="4959008"/>
            <a:ext cx="271703" cy="2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5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B1C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Background pattern&#10;&#10;Description automatically generated">
            <a:extLst>
              <a:ext uri="{FF2B5EF4-FFF2-40B4-BE49-F238E27FC236}">
                <a16:creationId xmlns:a16="http://schemas.microsoft.com/office/drawing/2014/main" id="{87D0F534-A0FD-2843-AEE0-E295CAB5D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0629" y="-86254"/>
            <a:ext cx="9372600" cy="701760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29B4013F-7F85-2B46-A82B-F740B3394D19}"/>
              </a:ext>
            </a:extLst>
          </p:cNvPr>
          <p:cNvSpPr txBox="1"/>
          <p:nvPr/>
        </p:nvSpPr>
        <p:spPr>
          <a:xfrm>
            <a:off x="-130629" y="2896091"/>
            <a:ext cx="9502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I. </a:t>
            </a:r>
            <a:r>
              <a:rPr lang="en-US" sz="2800" b="1">
                <a:solidFill>
                  <a:prstClr val="white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GIC Overview</a:t>
            </a:r>
            <a:endParaRPr kumimoji="0" lang="en-US" sz="28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77"/>
              <a:cs typeface="Calibri" panose="020F050202020403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0027D17-9343-B84E-9523-A5FC62295465}"/>
              </a:ext>
            </a:extLst>
          </p:cNvPr>
          <p:cNvSpPr/>
          <p:nvPr/>
        </p:nvSpPr>
        <p:spPr>
          <a:xfrm>
            <a:off x="-31472" y="6706334"/>
            <a:ext cx="2352046" cy="50921"/>
          </a:xfrm>
          <a:prstGeom prst="rect">
            <a:avLst/>
          </a:prstGeom>
          <a:solidFill>
            <a:srgbClr val="722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F6C1A4-6E6C-444E-A330-68CE9D8921B9}"/>
              </a:ext>
            </a:extLst>
          </p:cNvPr>
          <p:cNvSpPr/>
          <p:nvPr/>
        </p:nvSpPr>
        <p:spPr>
          <a:xfrm>
            <a:off x="2320574" y="6706334"/>
            <a:ext cx="2294579" cy="50921"/>
          </a:xfrm>
          <a:prstGeom prst="rect">
            <a:avLst/>
          </a:prstGeom>
          <a:solidFill>
            <a:srgbClr val="FFD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F693895-E4C3-6C4C-8D0B-3E7681313AC0}"/>
              </a:ext>
            </a:extLst>
          </p:cNvPr>
          <p:cNvSpPr/>
          <p:nvPr/>
        </p:nvSpPr>
        <p:spPr>
          <a:xfrm>
            <a:off x="6867688" y="6706333"/>
            <a:ext cx="2260260" cy="50921"/>
          </a:xfrm>
          <a:prstGeom prst="rect">
            <a:avLst/>
          </a:prstGeom>
          <a:solidFill>
            <a:srgbClr val="4AB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F198CBD-B3AB-2E4B-A3A9-49736AA0D893}"/>
              </a:ext>
            </a:extLst>
          </p:cNvPr>
          <p:cNvSpPr/>
          <p:nvPr/>
        </p:nvSpPr>
        <p:spPr>
          <a:xfrm>
            <a:off x="4615140" y="6705987"/>
            <a:ext cx="2252548" cy="50921"/>
          </a:xfrm>
          <a:prstGeom prst="rect">
            <a:avLst/>
          </a:prstGeom>
          <a:solidFill>
            <a:srgbClr val="015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36E2CDA-A66A-ABD6-F3B9-328B129BB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49" y="646651"/>
            <a:ext cx="3149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7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96203-5F19-41CB-9E9A-93285B41CD46}"/>
              </a:ext>
            </a:extLst>
          </p:cNvPr>
          <p:cNvSpPr txBox="1">
            <a:spLocks/>
          </p:cNvSpPr>
          <p:nvPr/>
        </p:nvSpPr>
        <p:spPr>
          <a:xfrm>
            <a:off x="581105" y="2235202"/>
            <a:ext cx="7978734" cy="2443161"/>
          </a:xfrm>
          <a:prstGeom prst="rect">
            <a:avLst/>
          </a:prstGeom>
          <a:solidFill>
            <a:srgbClr val="BFBFBF">
              <a:alpha val="2470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2880" tIns="0" rIns="182880" bIns="0" rtlCol="0" anchor="ctr">
            <a:noAutofit/>
          </a:bodyPr>
          <a:lstStyle>
            <a:lvl1pPr marL="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GIC will provide its members with sustainable, effectively-administered high quality and affordable benefits, and use its influence to drive improved health for members and higher value health care delivery in the Commonwealth.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34D232-7697-42BD-8913-236882FEFE87}"/>
              </a:ext>
            </a:extLst>
          </p:cNvPr>
          <p:cNvSpPr txBox="1"/>
          <p:nvPr/>
        </p:nvSpPr>
        <p:spPr>
          <a:xfrm>
            <a:off x="151544" y="82463"/>
            <a:ext cx="457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</a:t>
            </a:r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GIC Overview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E49C4CC4-7098-475A-AE84-52803BCD867E}"/>
              </a:ext>
            </a:extLst>
          </p:cNvPr>
          <p:cNvSpPr txBox="1">
            <a:spLocks/>
          </p:cNvSpPr>
          <p:nvPr/>
        </p:nvSpPr>
        <p:spPr>
          <a:xfrm>
            <a:off x="0" y="1157492"/>
            <a:ext cx="9144000" cy="372013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68576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>
                <a:solidFill>
                  <a:srgbClr val="0B1C3D"/>
                </a:solidFill>
                <a:latin typeface="Avenir Next LT Pro" panose="020B0504020202020204" pitchFamily="34" charset="77"/>
                <a:cs typeface="Arial"/>
              </a:rPr>
              <a:t>GIC Mission</a:t>
            </a:r>
            <a:endParaRPr lang="en-US" sz="2500" b="1">
              <a:solidFill>
                <a:srgbClr val="0B1C3D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9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799569C-4FA7-F740-BFAC-2145DC31C4C6}"/>
              </a:ext>
            </a:extLst>
          </p:cNvPr>
          <p:cNvSpPr/>
          <p:nvPr/>
        </p:nvSpPr>
        <p:spPr>
          <a:xfrm>
            <a:off x="498944" y="4851222"/>
            <a:ext cx="8157845" cy="794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95D86C-28FC-7B42-8165-C358BEF13983}"/>
              </a:ext>
            </a:extLst>
          </p:cNvPr>
          <p:cNvSpPr/>
          <p:nvPr/>
        </p:nvSpPr>
        <p:spPr>
          <a:xfrm>
            <a:off x="494039" y="3770005"/>
            <a:ext cx="8162750" cy="771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5F92E3-28FF-2246-9969-BAFE8D839856}"/>
              </a:ext>
            </a:extLst>
          </p:cNvPr>
          <p:cNvSpPr/>
          <p:nvPr/>
        </p:nvSpPr>
        <p:spPr>
          <a:xfrm>
            <a:off x="494040" y="1548197"/>
            <a:ext cx="8167558" cy="728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C85B16-2414-1445-85DF-3908D3989019}"/>
              </a:ext>
            </a:extLst>
          </p:cNvPr>
          <p:cNvSpPr/>
          <p:nvPr/>
        </p:nvSpPr>
        <p:spPr>
          <a:xfrm>
            <a:off x="505301" y="3770004"/>
            <a:ext cx="713190" cy="778565"/>
          </a:xfrm>
          <a:prstGeom prst="rect">
            <a:avLst/>
          </a:prstGeom>
          <a:solidFill>
            <a:srgbClr val="0B1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4D89D5-061F-3045-9998-0E6E9D8FEE0A}"/>
              </a:ext>
            </a:extLst>
          </p:cNvPr>
          <p:cNvSpPr/>
          <p:nvPr/>
        </p:nvSpPr>
        <p:spPr>
          <a:xfrm>
            <a:off x="494039" y="1548195"/>
            <a:ext cx="713190" cy="736601"/>
          </a:xfrm>
          <a:prstGeom prst="rect">
            <a:avLst/>
          </a:prstGeom>
          <a:solidFill>
            <a:srgbClr val="0B1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CBC1E0-3E49-8F41-AF75-4223597AFFA8}"/>
              </a:ext>
            </a:extLst>
          </p:cNvPr>
          <p:cNvSpPr/>
          <p:nvPr/>
        </p:nvSpPr>
        <p:spPr>
          <a:xfrm>
            <a:off x="500102" y="4849026"/>
            <a:ext cx="713190" cy="797873"/>
          </a:xfrm>
          <a:prstGeom prst="rect">
            <a:avLst/>
          </a:prstGeom>
          <a:solidFill>
            <a:srgbClr val="0B1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F32F8-193B-BD48-90E9-880F0EF3A2B3}"/>
              </a:ext>
            </a:extLst>
          </p:cNvPr>
          <p:cNvSpPr/>
          <p:nvPr/>
        </p:nvSpPr>
        <p:spPr>
          <a:xfrm>
            <a:off x="494039" y="2653647"/>
            <a:ext cx="8166499" cy="7862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9303E6-B08A-194F-BD49-236B2342A4B6}"/>
              </a:ext>
            </a:extLst>
          </p:cNvPr>
          <p:cNvSpPr/>
          <p:nvPr/>
        </p:nvSpPr>
        <p:spPr>
          <a:xfrm>
            <a:off x="494039" y="2652642"/>
            <a:ext cx="713190" cy="782097"/>
          </a:xfrm>
          <a:prstGeom prst="rect">
            <a:avLst/>
          </a:prstGeom>
          <a:solidFill>
            <a:srgbClr val="0B1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CEE6CA-EFFD-574D-8929-BD49A4C5316C}"/>
              </a:ext>
            </a:extLst>
          </p:cNvPr>
          <p:cNvSpPr/>
          <p:nvPr/>
        </p:nvSpPr>
        <p:spPr>
          <a:xfrm>
            <a:off x="1343417" y="1644236"/>
            <a:ext cx="7325763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defTabSz="914354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Provide access to high quality, affordable benefit options for employees, retirees and dependents</a:t>
            </a:r>
          </a:p>
          <a:p>
            <a:pPr lvl="0" defTabSz="914354"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defTabSz="914354"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defTabSz="914354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Limit the financial liability to the state and others (of fulfilling benefit </a:t>
            </a:r>
          </a:p>
          <a:p>
            <a:pPr lvl="0" defTabSz="914354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obligations) to sustainable growth rates</a:t>
            </a:r>
          </a:p>
          <a:p>
            <a:pPr lvl="0" defTabSz="914354"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lvl="0" defTabSz="914354"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lvl="0" defTabSz="914354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Use the GIC’s leverage to innovate and otherwise favorably influence the Massachusetts healthcare market</a:t>
            </a:r>
          </a:p>
          <a:p>
            <a:pPr lvl="0" defTabSz="914354"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lvl="0" defTabSz="914354"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lvl="0" defTabSz="914354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Evolve business and operational environment of the GIC to better meet business demands and security standards</a:t>
            </a: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42ADE8-9A2F-8A41-B621-0AA86F0A5804}"/>
              </a:ext>
            </a:extLst>
          </p:cNvPr>
          <p:cNvSpPr/>
          <p:nvPr/>
        </p:nvSpPr>
        <p:spPr>
          <a:xfrm>
            <a:off x="641490" y="1612266"/>
            <a:ext cx="66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CE75DA-FD3D-C945-BC61-43727F2C5F72}"/>
              </a:ext>
            </a:extLst>
          </p:cNvPr>
          <p:cNvSpPr/>
          <p:nvPr/>
        </p:nvSpPr>
        <p:spPr>
          <a:xfrm>
            <a:off x="635865" y="2710351"/>
            <a:ext cx="479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ECE418-C681-3F45-BBE3-1E054143F0AB}"/>
              </a:ext>
            </a:extLst>
          </p:cNvPr>
          <p:cNvSpPr/>
          <p:nvPr/>
        </p:nvSpPr>
        <p:spPr>
          <a:xfrm>
            <a:off x="641490" y="3836450"/>
            <a:ext cx="467803" cy="670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45891-881B-1F4E-93EA-61674CD4BC9E}"/>
              </a:ext>
            </a:extLst>
          </p:cNvPr>
          <p:cNvSpPr/>
          <p:nvPr/>
        </p:nvSpPr>
        <p:spPr>
          <a:xfrm>
            <a:off x="630604" y="4927684"/>
            <a:ext cx="66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3637" y="583872"/>
            <a:ext cx="9147637" cy="358382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0B1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GIC Goals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7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C2DF56-995C-401B-8667-AC5D30D49C75}"/>
              </a:ext>
            </a:extLst>
          </p:cNvPr>
          <p:cNvSpPr/>
          <p:nvPr/>
        </p:nvSpPr>
        <p:spPr>
          <a:xfrm>
            <a:off x="797377" y="1789848"/>
            <a:ext cx="7575097" cy="3376772"/>
          </a:xfrm>
          <a:prstGeom prst="rect">
            <a:avLst/>
          </a:prstGeom>
          <a:solidFill>
            <a:srgbClr val="BFBFBF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371582-DFB1-4031-9C95-AAAF69559FF7}"/>
              </a:ext>
            </a:extLst>
          </p:cNvPr>
          <p:cNvSpPr txBox="1"/>
          <p:nvPr/>
        </p:nvSpPr>
        <p:spPr>
          <a:xfrm>
            <a:off x="797377" y="1717309"/>
            <a:ext cx="7669831" cy="33349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  <a:buClr>
                <a:schemeClr val="accent4"/>
              </a:buClr>
              <a:buSzPct val="140000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/>
                <a:ea typeface="Calibri" panose="020F0502020204030204" pitchFamily="34" charset="0"/>
                <a:cs typeface="Arial"/>
              </a:rPr>
              <a:t>     Health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Avenir Next LT Pro"/>
              <a:cs typeface="Arial"/>
            </a:endParaRPr>
          </a:p>
          <a:p>
            <a:pPr>
              <a:lnSpc>
                <a:spcPct val="200000"/>
              </a:lnSpc>
              <a:buClr>
                <a:schemeClr val="accent4"/>
              </a:buClr>
              <a:buSzPct val="140000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/>
                <a:ea typeface="Calibri" panose="020F0502020204030204" pitchFamily="34" charset="0"/>
                <a:cs typeface="Arial"/>
              </a:rPr>
              <a:t>     Dental and vision</a:t>
            </a:r>
          </a:p>
          <a:p>
            <a:pPr>
              <a:lnSpc>
                <a:spcPct val="200000"/>
              </a:lnSpc>
              <a:buClr>
                <a:schemeClr val="accent4"/>
              </a:buClr>
              <a:buSzPct val="140000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/>
                <a:ea typeface="Calibri" panose="020F0502020204030204" pitchFamily="34" charset="0"/>
                <a:cs typeface="Arial"/>
              </a:rPr>
              <a:t>     Life insurance</a:t>
            </a:r>
          </a:p>
          <a:p>
            <a:pPr>
              <a:lnSpc>
                <a:spcPct val="200000"/>
              </a:lnSpc>
              <a:buClr>
                <a:schemeClr val="accent4"/>
              </a:buClr>
              <a:buSzPct val="140000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/>
                <a:ea typeface="Calibri" panose="020F0502020204030204" pitchFamily="34" charset="0"/>
                <a:cs typeface="Arial"/>
              </a:rPr>
              <a:t>     Long-term disability</a:t>
            </a:r>
          </a:p>
          <a:p>
            <a:pPr>
              <a:lnSpc>
                <a:spcPct val="200000"/>
              </a:lnSpc>
              <a:buClr>
                <a:schemeClr val="accent4"/>
              </a:buClr>
              <a:buSzPct val="140000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/>
                <a:ea typeface="Calibri" panose="020F0502020204030204" pitchFamily="34" charset="0"/>
                <a:cs typeface="Arial"/>
              </a:rPr>
              <a:t>     Health care and dependent care Flexible Spending Accounts (FSAs)</a:t>
            </a:r>
          </a:p>
          <a:p>
            <a:pPr>
              <a:lnSpc>
                <a:spcPct val="200000"/>
              </a:lnSpc>
              <a:buClr>
                <a:schemeClr val="accent4"/>
              </a:buClr>
              <a:buSzPct val="140000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/>
                <a:ea typeface="Calibri" panose="020F0502020204030204" pitchFamily="34" charset="0"/>
                <a:cs typeface="Arial"/>
              </a:rPr>
              <a:t>     Employee Assistance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1F110-8B21-4F3E-8DF1-58F5973DA7BB}"/>
              </a:ext>
            </a:extLst>
          </p:cNvPr>
          <p:cNvSpPr txBox="1"/>
          <p:nvPr/>
        </p:nvSpPr>
        <p:spPr>
          <a:xfrm>
            <a:off x="151544" y="82463"/>
            <a:ext cx="457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</a:t>
            </a:r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GIC Overview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CCAF5D8B-D059-4702-B0A2-400E54E4179E}"/>
              </a:ext>
            </a:extLst>
          </p:cNvPr>
          <p:cNvSpPr txBox="1">
            <a:spLocks/>
          </p:cNvSpPr>
          <p:nvPr/>
        </p:nvSpPr>
        <p:spPr>
          <a:xfrm>
            <a:off x="1" y="910560"/>
            <a:ext cx="9143999" cy="403355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68576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>
                <a:solidFill>
                  <a:srgbClr val="0B1C3D"/>
                </a:solidFill>
                <a:latin typeface="Arial"/>
                <a:cs typeface="Arial"/>
              </a:rPr>
              <a:t>GIC Benefit Offerings</a:t>
            </a:r>
            <a:r>
              <a:rPr lang="en-US" sz="1400" b="1">
                <a:solidFill>
                  <a:srgbClr val="0B1C3D"/>
                </a:solidFill>
                <a:latin typeface="Arial"/>
                <a:cs typeface="Arial"/>
              </a:rPr>
              <a:t>*</a:t>
            </a:r>
            <a:endParaRPr lang="en-US" sz="1400" b="1">
              <a:solidFill>
                <a:srgbClr val="0B1C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538C7-68D9-F51A-A6F0-76414F237F26}"/>
              </a:ext>
            </a:extLst>
          </p:cNvPr>
          <p:cNvSpPr txBox="1"/>
          <p:nvPr/>
        </p:nvSpPr>
        <p:spPr>
          <a:xfrm>
            <a:off x="1068963" y="5517953"/>
            <a:ext cx="6965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F3F3F"/>
                </a:solidFill>
                <a:latin typeface="Avenir Next LT Pro" panose="020B0504020202020204" pitchFamily="34" charset="77"/>
              </a:rPr>
              <a:t>*Member e</a:t>
            </a:r>
            <a:r>
              <a:rPr lang="en-US" sz="1200">
                <a:solidFill>
                  <a:srgbClr val="3F3F3F"/>
                </a:solidFill>
                <a:effectLst/>
                <a:latin typeface="Avenir Next LT Pro" panose="020B0504020202020204" pitchFamily="34" charset="77"/>
              </a:rPr>
              <a:t>ligibility and participation for these programs varies based </a:t>
            </a:r>
            <a:r>
              <a:rPr lang="en-US" sz="1200">
                <a:solidFill>
                  <a:srgbClr val="3F3F3F"/>
                </a:solidFill>
                <a:latin typeface="Avenir Next LT Pro" panose="020B0504020202020204" pitchFamily="34" charset="77"/>
              </a:rPr>
              <a:t>on employer.</a:t>
            </a:r>
            <a:endParaRPr lang="en-US" sz="1200">
              <a:solidFill>
                <a:srgbClr val="3F3F3F"/>
              </a:solidFill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7" name="Picture 6" descr="A group of arrows pointing to the right&#10;&#10;Description automatically generated">
            <a:extLst>
              <a:ext uri="{FF2B5EF4-FFF2-40B4-BE49-F238E27FC236}">
                <a16:creationId xmlns:a16="http://schemas.microsoft.com/office/drawing/2014/main" id="{EB006D12-AA1E-652B-AF8E-E7DD9036A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507" y="2483688"/>
            <a:ext cx="189105" cy="259667"/>
          </a:xfrm>
          <a:prstGeom prst="rect">
            <a:avLst/>
          </a:prstGeom>
        </p:spPr>
      </p:pic>
      <p:pic>
        <p:nvPicPr>
          <p:cNvPr id="8" name="Picture 7" descr="A group of arrows pointing to the right&#10;&#10;Description automatically generated">
            <a:extLst>
              <a:ext uri="{FF2B5EF4-FFF2-40B4-BE49-F238E27FC236}">
                <a16:creationId xmlns:a16="http://schemas.microsoft.com/office/drawing/2014/main" id="{A8F5188F-D6A6-B365-757E-A8A619C2A4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507" y="3034762"/>
            <a:ext cx="189105" cy="259667"/>
          </a:xfrm>
          <a:prstGeom prst="rect">
            <a:avLst/>
          </a:prstGeom>
        </p:spPr>
      </p:pic>
      <p:pic>
        <p:nvPicPr>
          <p:cNvPr id="9" name="Picture 8" descr="A group of arrows pointing to the right&#10;&#10;Description automatically generated">
            <a:extLst>
              <a:ext uri="{FF2B5EF4-FFF2-40B4-BE49-F238E27FC236}">
                <a16:creationId xmlns:a16="http://schemas.microsoft.com/office/drawing/2014/main" id="{951D0B5B-A336-C4E8-32F2-B5A8522F6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995" y="3609974"/>
            <a:ext cx="189105" cy="259667"/>
          </a:xfrm>
          <a:prstGeom prst="rect">
            <a:avLst/>
          </a:prstGeom>
        </p:spPr>
      </p:pic>
      <p:pic>
        <p:nvPicPr>
          <p:cNvPr id="10" name="Picture 9" descr="A group of arrows pointing to the right&#10;&#10;Description automatically generated">
            <a:extLst>
              <a:ext uri="{FF2B5EF4-FFF2-40B4-BE49-F238E27FC236}">
                <a16:creationId xmlns:a16="http://schemas.microsoft.com/office/drawing/2014/main" id="{BAE2508B-6D28-6249-A445-843C05299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507" y="4127370"/>
            <a:ext cx="189105" cy="259667"/>
          </a:xfrm>
          <a:prstGeom prst="rect">
            <a:avLst/>
          </a:prstGeom>
        </p:spPr>
      </p:pic>
      <p:pic>
        <p:nvPicPr>
          <p:cNvPr id="11" name="Picture 10" descr="A group of arrows pointing to the right&#10;&#10;Description automatically generated">
            <a:extLst>
              <a:ext uri="{FF2B5EF4-FFF2-40B4-BE49-F238E27FC236}">
                <a16:creationId xmlns:a16="http://schemas.microsoft.com/office/drawing/2014/main" id="{99709827-1865-E0DF-4539-903C7FD78C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507" y="4706735"/>
            <a:ext cx="189105" cy="259667"/>
          </a:xfrm>
          <a:prstGeom prst="rect">
            <a:avLst/>
          </a:prstGeom>
        </p:spPr>
      </p:pic>
      <p:pic>
        <p:nvPicPr>
          <p:cNvPr id="12" name="Picture 11" descr="A group of arrows pointing to the right&#10;&#10;Description automatically generated">
            <a:extLst>
              <a:ext uri="{FF2B5EF4-FFF2-40B4-BE49-F238E27FC236}">
                <a16:creationId xmlns:a16="http://schemas.microsoft.com/office/drawing/2014/main" id="{949BD85E-3AD4-4664-22BC-23450FFB24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507" y="1960359"/>
            <a:ext cx="189105" cy="2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1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779336-DA4F-49C2-BCB8-4ECEAFA0A529}"/>
              </a:ext>
            </a:extLst>
          </p:cNvPr>
          <p:cNvSpPr/>
          <p:nvPr/>
        </p:nvSpPr>
        <p:spPr>
          <a:xfrm>
            <a:off x="1181101" y="1416942"/>
            <a:ext cx="6781800" cy="2934803"/>
          </a:xfrm>
          <a:prstGeom prst="rect">
            <a:avLst/>
          </a:prstGeom>
          <a:solidFill>
            <a:srgbClr val="0B1C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17</a:t>
            </a:r>
            <a:r>
              <a:rPr lang="en-US" sz="24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 Member Commission </a:t>
            </a:r>
          </a:p>
          <a:p>
            <a:pPr lvl="0" algn="ctr">
              <a:defRPr/>
            </a:pPr>
            <a:endParaRPr lang="en-US" sz="800">
              <a:solidFill>
                <a:schemeClr val="bg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800">
              <a:solidFill>
                <a:schemeClr val="bg1"/>
              </a:solidFill>
              <a:latin typeface="Avenir Next LT Pro" panose="020B0504020202020204" pitchFamily="34" charset="77"/>
              <a:cs typeface="Arial"/>
            </a:endParaRPr>
          </a:p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6</a:t>
            </a:r>
            <a:r>
              <a:rPr lang="en-US" sz="20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 public members</a:t>
            </a:r>
          </a:p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5</a:t>
            </a:r>
            <a:r>
              <a:rPr lang="en-US" sz="20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 seats for Union Representatives</a:t>
            </a:r>
          </a:p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venir Next LT Pro" panose="020B0504020202020204" pitchFamily="34" charset="77"/>
                <a:ea typeface="+mn-lt"/>
                <a:cs typeface="Arial" panose="020B0604020202020204" pitchFamily="34" charset="0"/>
              </a:rPr>
              <a:t>2</a:t>
            </a:r>
            <a:r>
              <a:rPr lang="en-US" sz="2000">
                <a:solidFill>
                  <a:schemeClr val="bg1"/>
                </a:solidFill>
                <a:latin typeface="Avenir Next LT Pro" panose="020B0504020202020204" pitchFamily="34" charset="77"/>
                <a:ea typeface="+mn-lt"/>
                <a:cs typeface="Arial" panose="020B0604020202020204" pitchFamily="34" charset="0"/>
              </a:rPr>
              <a:t> ex-officio seats (A&amp;F/DOI)</a:t>
            </a:r>
            <a:endParaRPr lang="en-US">
              <a:solidFill>
                <a:schemeClr val="bg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000" b="1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2</a:t>
            </a:r>
            <a:r>
              <a:rPr lang="en-US" sz="20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 seats for Municipal Managers</a:t>
            </a:r>
          </a:p>
          <a:p>
            <a:pPr lvl="0" algn="ctr">
              <a:defRPr/>
            </a:pPr>
            <a:r>
              <a:rPr lang="en-US" sz="2000" b="1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1</a:t>
            </a:r>
            <a:r>
              <a:rPr lang="en-US" sz="20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 seat for a Health Economist</a:t>
            </a:r>
          </a:p>
          <a:p>
            <a:pPr algn="ctr"/>
            <a:r>
              <a:rPr lang="en-US" sz="2000" b="1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1</a:t>
            </a:r>
            <a:r>
              <a:rPr lang="en-US" sz="20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 seat for a Retiree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1E9180-3A04-453A-9BE5-800FF0103C0A}"/>
              </a:ext>
            </a:extLst>
          </p:cNvPr>
          <p:cNvSpPr/>
          <p:nvPr/>
        </p:nvSpPr>
        <p:spPr>
          <a:xfrm>
            <a:off x="1181100" y="4406176"/>
            <a:ext cx="3390900" cy="12676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latin typeface="Avenir Next LT Pro"/>
                <a:cs typeface="Arial"/>
              </a:rPr>
              <a:t>FY25 Total budget: </a:t>
            </a:r>
            <a:r>
              <a:rPr lang="en-US" sz="2000" b="1">
                <a:latin typeface="Avenir Next LT Pro"/>
                <a:cs typeface="Arial"/>
              </a:rPr>
              <a:t>&gt;$3B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71EFED-29BC-4680-9DC5-3437E819EDA1}"/>
              </a:ext>
            </a:extLst>
          </p:cNvPr>
          <p:cNvSpPr/>
          <p:nvPr/>
        </p:nvSpPr>
        <p:spPr>
          <a:xfrm>
            <a:off x="4621237" y="4406177"/>
            <a:ext cx="3341663" cy="1267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latin typeface="Avenir Next LT Pro" panose="020B0504020202020204" pitchFamily="34" charset="77"/>
                <a:cs typeface="Arial"/>
              </a:rPr>
              <a:t>918</a:t>
            </a:r>
            <a:r>
              <a:rPr lang="en-US" sz="2000">
                <a:latin typeface="Avenir Next LT Pro" panose="020B0504020202020204" pitchFamily="34" charset="77"/>
                <a:cs typeface="Arial"/>
              </a:rPr>
              <a:t> Public Agencies</a:t>
            </a:r>
          </a:p>
          <a:p>
            <a:pPr algn="ctr"/>
            <a:r>
              <a:rPr lang="en-US" sz="2000" b="1">
                <a:latin typeface="Avenir Next LT Pro" panose="020B0504020202020204" pitchFamily="34" charset="77"/>
                <a:cs typeface="Arial"/>
              </a:rPr>
              <a:t>39</a:t>
            </a:r>
            <a:r>
              <a:rPr lang="en-US" sz="2000">
                <a:latin typeface="Avenir Next LT Pro" panose="020B0504020202020204" pitchFamily="34" charset="77"/>
                <a:cs typeface="Arial"/>
              </a:rPr>
              <a:t> Municipalities</a:t>
            </a:r>
          </a:p>
          <a:p>
            <a:pPr algn="ctr"/>
            <a:r>
              <a:rPr lang="en-US" sz="2000">
                <a:latin typeface="Avenir Next LT Pro" panose="020B0504020202020204" pitchFamily="34" charset="77"/>
                <a:cs typeface="Arial"/>
              </a:rPr>
              <a:t> </a:t>
            </a:r>
            <a:r>
              <a:rPr lang="en-US" sz="2000" b="1">
                <a:latin typeface="Avenir Next LT Pro" panose="020B0504020202020204" pitchFamily="34" charset="77"/>
                <a:cs typeface="Arial"/>
              </a:rPr>
              <a:t>16</a:t>
            </a:r>
            <a:r>
              <a:rPr lang="en-US" sz="2000">
                <a:latin typeface="Avenir Next LT Pro" panose="020B0504020202020204" pitchFamily="34" charset="77"/>
                <a:cs typeface="Arial"/>
              </a:rPr>
              <a:t> Regional Organizations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F27CE3-F3BB-4452-BAC5-175A933DC696}"/>
              </a:ext>
            </a:extLst>
          </p:cNvPr>
          <p:cNvSpPr/>
          <p:nvPr/>
        </p:nvSpPr>
        <p:spPr>
          <a:xfrm>
            <a:off x="1181100" y="715146"/>
            <a:ext cx="6781800" cy="636478"/>
          </a:xfrm>
          <a:prstGeom prst="rect">
            <a:avLst/>
          </a:prstGeom>
          <a:solidFill>
            <a:srgbClr val="4AB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>
                <a:latin typeface="Avenir Next LT Pro" panose="020B0504020202020204" pitchFamily="34" charset="77"/>
                <a:cs typeface="Arial" panose="020B0604020202020204" pitchFamily="34" charset="0"/>
              </a:rPr>
              <a:t>455,000</a:t>
            </a:r>
            <a:r>
              <a:rPr lang="en-US" sz="3200">
                <a:latin typeface="Avenir Next LT Pro" panose="020B0504020202020204" pitchFamily="34" charset="77"/>
                <a:cs typeface="Arial" panose="020B0604020202020204" pitchFamily="34" charset="0"/>
              </a:rPr>
              <a:t> GIC Members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21D4E-33E2-4AB1-833E-E1648AF32714}"/>
              </a:ext>
            </a:extLst>
          </p:cNvPr>
          <p:cNvSpPr txBox="1"/>
          <p:nvPr/>
        </p:nvSpPr>
        <p:spPr>
          <a:xfrm>
            <a:off x="151544" y="82463"/>
            <a:ext cx="457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</a:t>
            </a:r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GIC Overview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51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769F3D5-76B3-47BE-8E3B-B02A86CFD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254949"/>
              </p:ext>
            </p:extLst>
          </p:nvPr>
        </p:nvGraphicFramePr>
        <p:xfrm>
          <a:off x="205186" y="933667"/>
          <a:ext cx="8935947" cy="5262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C061D4-F2B0-4A85-8357-2511B4B6749F}"/>
              </a:ext>
            </a:extLst>
          </p:cNvPr>
          <p:cNvSpPr txBox="1"/>
          <p:nvPr/>
        </p:nvSpPr>
        <p:spPr>
          <a:xfrm>
            <a:off x="151544" y="219097"/>
            <a:ext cx="457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</a:t>
            </a:r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GIC Overview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6DB66-B9B7-47A2-B02B-C38B3F0A0F33}"/>
              </a:ext>
            </a:extLst>
          </p:cNvPr>
          <p:cNvSpPr txBox="1"/>
          <p:nvPr/>
        </p:nvSpPr>
        <p:spPr>
          <a:xfrm>
            <a:off x="6570347" y="5999865"/>
            <a:ext cx="334937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/>
              </a:rPr>
              <a:t>This chart is a visual representation only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A0B160ED-2310-014E-8C9A-DBE47A29EC69}"/>
              </a:ext>
            </a:extLst>
          </p:cNvPr>
          <p:cNvSpPr txBox="1">
            <a:spLocks/>
          </p:cNvSpPr>
          <p:nvPr/>
        </p:nvSpPr>
        <p:spPr>
          <a:xfrm>
            <a:off x="63060" y="227457"/>
            <a:ext cx="9144000" cy="5836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68576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>
                <a:latin typeface="Avenir Next LT Pro" panose="020B0504020202020204" pitchFamily="34" charset="77"/>
                <a:cs typeface="Arial"/>
              </a:rPr>
              <a:t>GIC Funding Sources</a:t>
            </a:r>
            <a:endParaRPr lang="en-US" sz="2500" b="1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17112416"/>
      </p:ext>
    </p:extLst>
  </p:cSld>
  <p:clrMapOvr>
    <a:masterClrMapping/>
  </p:clrMapOvr>
</p:sld>
</file>

<file path=ppt/theme/theme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2085</Words>
  <Application>Microsoft Office PowerPoint</Application>
  <PresentationFormat>On-screen Show (4:3)</PresentationFormat>
  <Paragraphs>367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Avenir Next</vt:lpstr>
      <vt:lpstr>Avenir Next LT Pro</vt:lpstr>
      <vt:lpstr>Avenir Next LT Pro Demi</vt:lpstr>
      <vt:lpstr>Calibri</vt:lpstr>
      <vt:lpstr>Times New Roman</vt:lpstr>
      <vt:lpstr>Wingdings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GIC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Your Health Carrier for Product and Coverage Questions</vt:lpstr>
      <vt:lpstr>Appendix</vt:lpstr>
      <vt:lpstr>Contact GIC for Enrollment and Eligibility</vt:lpstr>
      <vt:lpstr>Commission Members</vt:lpstr>
      <vt:lpstr>GIC Leadership Team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2025-01-29T18:48:34Z</dcterms:created>
  <dcterms:modified xsi:type="dcterms:W3CDTF">2025-01-29T18:49:41Z</dcterms:modified>
</cp:coreProperties>
</file>