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4.xml" ContentType="application/vnd.openxmlformats-officedocument.drawingml.diagramStyle+xml"/>
  <Override PartName="/ppt/diagrams/colors4.xml" ContentType="application/vnd.openxmlformats-officedocument.drawingml.diagramColors+xml"/>
  <Override PartName="/ppt/theme/theme1.xml" ContentType="application/vnd.openxmlformats-officedocument.theme+xml"/>
  <Override PartName="/ppt/diagrams/layout4.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4.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5" r:id="rId4"/>
    <p:sldId id="266" r:id="rId5"/>
    <p:sldId id="279" r:id="rId6"/>
    <p:sldId id="268" r:id="rId7"/>
    <p:sldId id="270" r:id="rId8"/>
    <p:sldId id="280" r:id="rId9"/>
    <p:sldId id="274" r:id="rId10"/>
    <p:sldId id="275" r:id="rId11"/>
    <p:sldId id="272" r:id="rId12"/>
    <p:sldId id="273" r:id="rId13"/>
    <p:sldId id="271" r:id="rId14"/>
    <p:sldId id="276" r:id="rId15"/>
    <p:sldId id="278" r:id="rId16"/>
    <p:sldId id="277" r:id="rId17"/>
    <p:sldId id="267"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A4581-7F96-4A2C-8C33-C5310D9EE400}" v="1" dt="2023-07-10T14:53:13.390"/>
    <p1510:client id="{64C6A3AC-2D6A-400C-A074-E45B64380071}" v="36" dt="2023-07-09T15:10:25.073"/>
    <p1510:client id="{EF1A3D4D-BFE9-4AA9-A20A-1C92B2571233}" v="22" dt="2023-07-10T14:31:37.703"/>
    <p1510:client id="{F3ACE4F8-4202-4D26-B1C5-E4E004297E1F}" v="26" dt="2023-07-09T18:40:28.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C46C0-5BAE-457F-A887-BA590D4C5F27}" type="doc">
      <dgm:prSet loTypeId="urn:microsoft.com/office/officeart/2005/8/layout/hList9" loCatId="list" qsTypeId="urn:microsoft.com/office/officeart/2005/8/quickstyle/3d1" qsCatId="3D" csTypeId="urn:microsoft.com/office/officeart/2005/8/colors/accent0_3" csCatId="mainScheme" phldr="1"/>
      <dgm:spPr/>
      <dgm:t>
        <a:bodyPr/>
        <a:lstStyle/>
        <a:p>
          <a:endParaRPr lang="en-US"/>
        </a:p>
      </dgm:t>
    </dgm:pt>
    <dgm:pt modelId="{BAD193BD-EB57-4FD6-90E7-01D079A7D198}">
      <dgm:prSet phldrT="[Text]" custT="1"/>
      <dgm:spPr/>
      <dgm:t>
        <a:bodyPr/>
        <a:lstStyle/>
        <a:p>
          <a:r>
            <a:rPr lang="en-US" sz="1400"/>
            <a:t>Mitigation</a:t>
          </a:r>
        </a:p>
      </dgm:t>
    </dgm:pt>
    <dgm:pt modelId="{0ABD6A1C-6A1D-4DF8-AC22-BC9FE5CF2B93}" type="parTrans" cxnId="{B6488EFC-64EB-4656-A89E-B6B43C263B1A}">
      <dgm:prSet/>
      <dgm:spPr/>
      <dgm:t>
        <a:bodyPr/>
        <a:lstStyle/>
        <a:p>
          <a:endParaRPr lang="en-US" sz="2000"/>
        </a:p>
      </dgm:t>
    </dgm:pt>
    <dgm:pt modelId="{175FE493-C045-4192-9EE7-654A40AF480B}" type="sibTrans" cxnId="{B6488EFC-64EB-4656-A89E-B6B43C263B1A}">
      <dgm:prSet/>
      <dgm:spPr/>
      <dgm:t>
        <a:bodyPr/>
        <a:lstStyle/>
        <a:p>
          <a:endParaRPr lang="en-US" sz="2000"/>
        </a:p>
      </dgm:t>
    </dgm:pt>
    <dgm:pt modelId="{8F1A8DFE-3171-4883-9E59-71999832CBF0}">
      <dgm:prSet phldrT="[Text]" custT="1"/>
      <dgm:spPr/>
      <dgm:t>
        <a:bodyPr/>
        <a:lstStyle/>
        <a:p>
          <a:r>
            <a:rPr lang="en-US" sz="1400"/>
            <a:t>Offshore wind</a:t>
          </a:r>
        </a:p>
      </dgm:t>
    </dgm:pt>
    <dgm:pt modelId="{92D2D3EF-BDF9-4028-B1C8-B3FC22D71944}" type="parTrans" cxnId="{5B74CC46-E730-4824-AD5E-14E8E35DBB53}">
      <dgm:prSet/>
      <dgm:spPr/>
      <dgm:t>
        <a:bodyPr/>
        <a:lstStyle/>
        <a:p>
          <a:endParaRPr lang="en-US" sz="2000"/>
        </a:p>
      </dgm:t>
    </dgm:pt>
    <dgm:pt modelId="{7E8FCAA8-24A1-4DE1-A571-C0457AF79012}" type="sibTrans" cxnId="{5B74CC46-E730-4824-AD5E-14E8E35DBB53}">
      <dgm:prSet/>
      <dgm:spPr/>
      <dgm:t>
        <a:bodyPr/>
        <a:lstStyle/>
        <a:p>
          <a:endParaRPr lang="en-US" sz="2000"/>
        </a:p>
      </dgm:t>
    </dgm:pt>
    <dgm:pt modelId="{CC6BE32B-E7C1-4ADE-AA64-A1E1ADE4420B}">
      <dgm:prSet phldrT="[Text]" custT="1"/>
      <dgm:spPr/>
      <dgm:t>
        <a:bodyPr/>
        <a:lstStyle/>
        <a:p>
          <a:r>
            <a:rPr lang="en-US" sz="1400"/>
            <a:t>DER interconnections</a:t>
          </a:r>
        </a:p>
      </dgm:t>
    </dgm:pt>
    <dgm:pt modelId="{4F663CDF-E827-4659-98BD-825A880DD5EE}" type="parTrans" cxnId="{E979AE81-C67A-4763-971B-36DD2A140597}">
      <dgm:prSet/>
      <dgm:spPr/>
      <dgm:t>
        <a:bodyPr/>
        <a:lstStyle/>
        <a:p>
          <a:endParaRPr lang="en-US" sz="2000"/>
        </a:p>
      </dgm:t>
    </dgm:pt>
    <dgm:pt modelId="{65CCA49A-CF14-426C-8C1D-75C3DB25290B}" type="sibTrans" cxnId="{E979AE81-C67A-4763-971B-36DD2A140597}">
      <dgm:prSet/>
      <dgm:spPr/>
      <dgm:t>
        <a:bodyPr/>
        <a:lstStyle/>
        <a:p>
          <a:endParaRPr lang="en-US" sz="2000"/>
        </a:p>
      </dgm:t>
    </dgm:pt>
    <dgm:pt modelId="{FB212650-8305-4731-9E9E-B6CFE4A020C9}">
      <dgm:prSet phldrT="[Text]" custT="1"/>
      <dgm:spPr/>
      <dgm:t>
        <a:bodyPr/>
        <a:lstStyle/>
        <a:p>
          <a:r>
            <a:rPr lang="en-US" sz="1400"/>
            <a:t>Adaptation</a:t>
          </a:r>
        </a:p>
      </dgm:t>
    </dgm:pt>
    <dgm:pt modelId="{2EDCDE0A-E935-4A13-AEFB-E3C5D1D8E876}" type="parTrans" cxnId="{8CD4A9AF-88D6-49B8-9ED9-2D895502208E}">
      <dgm:prSet/>
      <dgm:spPr/>
      <dgm:t>
        <a:bodyPr/>
        <a:lstStyle/>
        <a:p>
          <a:endParaRPr lang="en-US" sz="2000"/>
        </a:p>
      </dgm:t>
    </dgm:pt>
    <dgm:pt modelId="{6DD584EC-2825-4302-84B5-161700728859}" type="sibTrans" cxnId="{8CD4A9AF-88D6-49B8-9ED9-2D895502208E}">
      <dgm:prSet/>
      <dgm:spPr/>
      <dgm:t>
        <a:bodyPr/>
        <a:lstStyle/>
        <a:p>
          <a:endParaRPr lang="en-US" sz="2000"/>
        </a:p>
      </dgm:t>
    </dgm:pt>
    <dgm:pt modelId="{B9FB920F-FD0C-4D16-9EC5-C46B15FCDB33}">
      <dgm:prSet phldrT="[Text]" custT="1"/>
      <dgm:spPr/>
      <dgm:t>
        <a:bodyPr/>
        <a:lstStyle/>
        <a:p>
          <a:r>
            <a:rPr lang="en-US" sz="1400"/>
            <a:t>Grid modernization: AMI, telemetry, telecoms</a:t>
          </a:r>
        </a:p>
      </dgm:t>
    </dgm:pt>
    <dgm:pt modelId="{2DD97F48-59AA-4CE7-9167-C7531BCFD7A6}" type="parTrans" cxnId="{4B243BB0-7F91-442D-AA07-BD0426F01995}">
      <dgm:prSet/>
      <dgm:spPr/>
      <dgm:t>
        <a:bodyPr/>
        <a:lstStyle/>
        <a:p>
          <a:endParaRPr lang="en-US" sz="2000"/>
        </a:p>
      </dgm:t>
    </dgm:pt>
    <dgm:pt modelId="{5C15BFCC-E625-4AC7-8C40-BDAA8D0CBA7D}" type="sibTrans" cxnId="{4B243BB0-7F91-442D-AA07-BD0426F01995}">
      <dgm:prSet/>
      <dgm:spPr/>
      <dgm:t>
        <a:bodyPr/>
        <a:lstStyle/>
        <a:p>
          <a:endParaRPr lang="en-US" sz="2000"/>
        </a:p>
      </dgm:t>
    </dgm:pt>
    <dgm:pt modelId="{A630317C-B6FF-424E-9945-3360C66E87BC}">
      <dgm:prSet phldrT="[Text]" custT="1"/>
      <dgm:spPr/>
      <dgm:t>
        <a:bodyPr/>
        <a:lstStyle/>
        <a:p>
          <a:r>
            <a:rPr lang="en-US" sz="1400"/>
            <a:t>Electrification</a:t>
          </a:r>
        </a:p>
      </dgm:t>
    </dgm:pt>
    <dgm:pt modelId="{6BA63566-2FD8-4C6B-81E1-06383BCBEB59}" type="parTrans" cxnId="{19B51B2C-EE62-45DB-A859-09B91804F27D}">
      <dgm:prSet/>
      <dgm:spPr/>
      <dgm:t>
        <a:bodyPr/>
        <a:lstStyle/>
        <a:p>
          <a:endParaRPr lang="en-US" sz="2000"/>
        </a:p>
      </dgm:t>
    </dgm:pt>
    <dgm:pt modelId="{5F8C67BA-0586-464C-A97B-6B20FBE5DBE5}" type="sibTrans" cxnId="{19B51B2C-EE62-45DB-A859-09B91804F27D}">
      <dgm:prSet/>
      <dgm:spPr/>
      <dgm:t>
        <a:bodyPr/>
        <a:lstStyle/>
        <a:p>
          <a:endParaRPr lang="en-US" sz="2000"/>
        </a:p>
      </dgm:t>
    </dgm:pt>
    <dgm:pt modelId="{581EAB35-F05A-4395-BECC-E364C51B46F5}">
      <dgm:prSet custT="1"/>
      <dgm:spPr/>
      <dgm:t>
        <a:bodyPr/>
        <a:lstStyle/>
        <a:p>
          <a:r>
            <a:rPr lang="en-US" sz="1400"/>
            <a:t>Proactive infrastructure replacement: condition-based asset health models</a:t>
          </a:r>
        </a:p>
      </dgm:t>
    </dgm:pt>
    <dgm:pt modelId="{1B1C9E7A-7516-4BCD-9DF9-C3B7A32DEE07}" type="parTrans" cxnId="{7D56A7E0-8476-4C42-953B-84D4D1BD842C}">
      <dgm:prSet/>
      <dgm:spPr/>
      <dgm:t>
        <a:bodyPr/>
        <a:lstStyle/>
        <a:p>
          <a:endParaRPr lang="en-US" sz="2000"/>
        </a:p>
      </dgm:t>
    </dgm:pt>
    <dgm:pt modelId="{34A4D3BF-DDFC-47B1-B9FE-6FF4D5C9AC4E}" type="sibTrans" cxnId="{7D56A7E0-8476-4C42-953B-84D4D1BD842C}">
      <dgm:prSet/>
      <dgm:spPr/>
      <dgm:t>
        <a:bodyPr/>
        <a:lstStyle/>
        <a:p>
          <a:endParaRPr lang="en-US" sz="2000"/>
        </a:p>
      </dgm:t>
    </dgm:pt>
    <dgm:pt modelId="{8D243AE5-3BB4-4188-9F9A-870A40CAED16}">
      <dgm:prSet custT="1"/>
      <dgm:spPr/>
      <dgm:t>
        <a:bodyPr/>
        <a:lstStyle/>
        <a:p>
          <a:r>
            <a:rPr lang="en-US" sz="1400"/>
            <a:t>Advanced analytics: LiDAR and satellite imagery data platform</a:t>
          </a:r>
        </a:p>
      </dgm:t>
    </dgm:pt>
    <dgm:pt modelId="{73C78279-BD53-4987-8739-6122173B4876}" type="parTrans" cxnId="{3C0923B0-7F6C-485A-B049-63AF224DD297}">
      <dgm:prSet/>
      <dgm:spPr/>
      <dgm:t>
        <a:bodyPr/>
        <a:lstStyle/>
        <a:p>
          <a:endParaRPr lang="en-US" sz="2000"/>
        </a:p>
      </dgm:t>
    </dgm:pt>
    <dgm:pt modelId="{F7528DF7-F52E-48F2-8F43-5B32ECDB640C}" type="sibTrans" cxnId="{3C0923B0-7F6C-485A-B049-63AF224DD297}">
      <dgm:prSet/>
      <dgm:spPr/>
      <dgm:t>
        <a:bodyPr/>
        <a:lstStyle/>
        <a:p>
          <a:endParaRPr lang="en-US" sz="2000"/>
        </a:p>
      </dgm:t>
    </dgm:pt>
    <dgm:pt modelId="{5397E6BC-7211-4700-BCBE-083265933B9D}">
      <dgm:prSet custT="1"/>
      <dgm:spPr/>
      <dgm:t>
        <a:bodyPr/>
        <a:lstStyle/>
        <a:p>
          <a:r>
            <a:rPr lang="en-US" sz="1400"/>
            <a:t>Research on HILL events return periods and multi-layered grid-to-weather modeling</a:t>
          </a:r>
        </a:p>
      </dgm:t>
    </dgm:pt>
    <dgm:pt modelId="{798531FB-BBD2-4169-A253-760E273C1C72}" type="parTrans" cxnId="{9522BA11-E63D-42F1-8E6A-A2735D34D009}">
      <dgm:prSet/>
      <dgm:spPr/>
      <dgm:t>
        <a:bodyPr/>
        <a:lstStyle/>
        <a:p>
          <a:endParaRPr lang="en-US" sz="2000"/>
        </a:p>
      </dgm:t>
    </dgm:pt>
    <dgm:pt modelId="{530E8B2A-6417-47DE-9D87-232BFB7F97D2}" type="sibTrans" cxnId="{9522BA11-E63D-42F1-8E6A-A2735D34D009}">
      <dgm:prSet/>
      <dgm:spPr/>
      <dgm:t>
        <a:bodyPr/>
        <a:lstStyle/>
        <a:p>
          <a:endParaRPr lang="en-US" sz="2000"/>
        </a:p>
      </dgm:t>
    </dgm:pt>
    <dgm:pt modelId="{4FC6F379-F090-4F49-9CD5-BC5218FEF8D2}">
      <dgm:prSet phldrT="[Text]" custT="1"/>
      <dgm:spPr/>
      <dgm:t>
        <a:bodyPr/>
        <a:lstStyle/>
        <a:p>
          <a:r>
            <a:rPr lang="en-US" sz="1400"/>
            <a:t>Research on renewables integration &amp; cybersecurity</a:t>
          </a:r>
        </a:p>
      </dgm:t>
    </dgm:pt>
    <dgm:pt modelId="{8DAB5D3F-4EDD-449F-81F6-A50ACC3EFEFF}" type="parTrans" cxnId="{0035C4A5-BB8A-405C-97E9-8949E4E0434C}">
      <dgm:prSet/>
      <dgm:spPr/>
      <dgm:t>
        <a:bodyPr/>
        <a:lstStyle/>
        <a:p>
          <a:endParaRPr lang="en-US" sz="2000"/>
        </a:p>
      </dgm:t>
    </dgm:pt>
    <dgm:pt modelId="{3ED87B71-97EC-4AA6-B524-DB7937DD58A0}" type="sibTrans" cxnId="{0035C4A5-BB8A-405C-97E9-8949E4E0434C}">
      <dgm:prSet/>
      <dgm:spPr/>
      <dgm:t>
        <a:bodyPr/>
        <a:lstStyle/>
        <a:p>
          <a:endParaRPr lang="en-US" sz="2000"/>
        </a:p>
      </dgm:t>
    </dgm:pt>
    <dgm:pt modelId="{D312BA86-563D-44A8-99C5-4E68ECD62B44}">
      <dgm:prSet phldrT="[Text]" custT="1"/>
      <dgm:spPr/>
      <dgm:t>
        <a:bodyPr/>
        <a:lstStyle/>
        <a:p>
          <a:r>
            <a:rPr lang="en-US" sz="1400"/>
            <a:t>BESS projects</a:t>
          </a:r>
        </a:p>
      </dgm:t>
    </dgm:pt>
    <dgm:pt modelId="{F4A0E67E-E4B7-4F22-9E13-48BED61FAC2A}" type="parTrans" cxnId="{AB85BECA-DE2A-426B-8814-0F23C4BDCEB6}">
      <dgm:prSet/>
      <dgm:spPr/>
      <dgm:t>
        <a:bodyPr/>
        <a:lstStyle/>
        <a:p>
          <a:endParaRPr lang="en-US" sz="2000"/>
        </a:p>
      </dgm:t>
    </dgm:pt>
    <dgm:pt modelId="{8DA65191-5C9A-41D0-99B0-8C505BF37DB4}" type="sibTrans" cxnId="{AB85BECA-DE2A-426B-8814-0F23C4BDCEB6}">
      <dgm:prSet/>
      <dgm:spPr/>
      <dgm:t>
        <a:bodyPr/>
        <a:lstStyle/>
        <a:p>
          <a:endParaRPr lang="en-US" sz="2000"/>
        </a:p>
      </dgm:t>
    </dgm:pt>
    <dgm:pt modelId="{6DB617BB-765A-483E-BBA5-CF7D2BBF3D7A}">
      <dgm:prSet custT="1"/>
      <dgm:spPr>
        <a:solidFill>
          <a:srgbClr val="FFFF00">
            <a:alpha val="90000"/>
          </a:srgbClr>
        </a:solidFill>
      </dgm:spPr>
      <dgm:t>
        <a:bodyPr/>
        <a:lstStyle/>
        <a:p>
          <a:r>
            <a:rPr lang="en-US" sz="1400"/>
            <a:t>Climate change vulnerability study</a:t>
          </a:r>
        </a:p>
      </dgm:t>
    </dgm:pt>
    <dgm:pt modelId="{3DCA1504-F935-4EDC-B23A-B1FD66CE92B7}" type="parTrans" cxnId="{AAB79798-1F1B-43C3-B39F-5EAE4F29E514}">
      <dgm:prSet/>
      <dgm:spPr/>
      <dgm:t>
        <a:bodyPr/>
        <a:lstStyle/>
        <a:p>
          <a:endParaRPr lang="en-US"/>
        </a:p>
      </dgm:t>
    </dgm:pt>
    <dgm:pt modelId="{F22FFE4D-92A2-4293-A19C-3F3131A805BF}" type="sibTrans" cxnId="{AAB79798-1F1B-43C3-B39F-5EAE4F29E514}">
      <dgm:prSet/>
      <dgm:spPr/>
      <dgm:t>
        <a:bodyPr/>
        <a:lstStyle/>
        <a:p>
          <a:endParaRPr lang="en-US"/>
        </a:p>
      </dgm:t>
    </dgm:pt>
    <dgm:pt modelId="{585821C8-B208-4E05-8827-A485B121263D}" type="pres">
      <dgm:prSet presAssocID="{F84C46C0-5BAE-457F-A887-BA590D4C5F27}" presName="list" presStyleCnt="0">
        <dgm:presLayoutVars>
          <dgm:dir/>
          <dgm:animLvl val="lvl"/>
        </dgm:presLayoutVars>
      </dgm:prSet>
      <dgm:spPr/>
    </dgm:pt>
    <dgm:pt modelId="{7FBA086B-0D4A-49AE-B50A-188987B2A925}" type="pres">
      <dgm:prSet presAssocID="{BAD193BD-EB57-4FD6-90E7-01D079A7D198}" presName="posSpace" presStyleCnt="0"/>
      <dgm:spPr/>
    </dgm:pt>
    <dgm:pt modelId="{0E7C7D4A-8361-416D-B2AF-B2164A9F6234}" type="pres">
      <dgm:prSet presAssocID="{BAD193BD-EB57-4FD6-90E7-01D079A7D198}" presName="vertFlow" presStyleCnt="0"/>
      <dgm:spPr/>
    </dgm:pt>
    <dgm:pt modelId="{3AB0BF2F-5B29-4BC8-8ED1-9D535E55A8C7}" type="pres">
      <dgm:prSet presAssocID="{BAD193BD-EB57-4FD6-90E7-01D079A7D198}" presName="topSpace" presStyleCnt="0"/>
      <dgm:spPr/>
    </dgm:pt>
    <dgm:pt modelId="{7EC62B2E-8FD4-4905-85CF-2B59F3B95492}" type="pres">
      <dgm:prSet presAssocID="{BAD193BD-EB57-4FD6-90E7-01D079A7D198}" presName="firstComp" presStyleCnt="0"/>
      <dgm:spPr/>
    </dgm:pt>
    <dgm:pt modelId="{BA9D46DA-3C9F-41E8-A41B-75D816C82729}" type="pres">
      <dgm:prSet presAssocID="{BAD193BD-EB57-4FD6-90E7-01D079A7D198}" presName="firstChild" presStyleLbl="bgAccFollowNode1" presStyleIdx="0" presStyleCnt="10"/>
      <dgm:spPr/>
    </dgm:pt>
    <dgm:pt modelId="{C04BB844-C6E7-4B9C-96AE-D458A74BB820}" type="pres">
      <dgm:prSet presAssocID="{BAD193BD-EB57-4FD6-90E7-01D079A7D198}" presName="firstChildTx" presStyleLbl="bgAccFollowNode1" presStyleIdx="0" presStyleCnt="10">
        <dgm:presLayoutVars>
          <dgm:bulletEnabled val="1"/>
        </dgm:presLayoutVars>
      </dgm:prSet>
      <dgm:spPr/>
    </dgm:pt>
    <dgm:pt modelId="{2B7E4B09-73FD-45D1-AEDD-14E6C46ABD3B}" type="pres">
      <dgm:prSet presAssocID="{D312BA86-563D-44A8-99C5-4E68ECD62B44}" presName="comp" presStyleCnt="0"/>
      <dgm:spPr/>
    </dgm:pt>
    <dgm:pt modelId="{FA19B4A4-DFCD-4F92-94D5-052FDC9EE861}" type="pres">
      <dgm:prSet presAssocID="{D312BA86-563D-44A8-99C5-4E68ECD62B44}" presName="child" presStyleLbl="bgAccFollowNode1" presStyleIdx="1" presStyleCnt="10"/>
      <dgm:spPr/>
    </dgm:pt>
    <dgm:pt modelId="{A1C0FF2E-8238-4F67-B203-4008BBA817A9}" type="pres">
      <dgm:prSet presAssocID="{D312BA86-563D-44A8-99C5-4E68ECD62B44}" presName="childTx" presStyleLbl="bgAccFollowNode1" presStyleIdx="1" presStyleCnt="10">
        <dgm:presLayoutVars>
          <dgm:bulletEnabled val="1"/>
        </dgm:presLayoutVars>
      </dgm:prSet>
      <dgm:spPr/>
    </dgm:pt>
    <dgm:pt modelId="{A8AA011A-B5EE-4101-B79E-7A2A0EDAFD3D}" type="pres">
      <dgm:prSet presAssocID="{CC6BE32B-E7C1-4ADE-AA64-A1E1ADE4420B}" presName="comp" presStyleCnt="0"/>
      <dgm:spPr/>
    </dgm:pt>
    <dgm:pt modelId="{2F7B5D93-1307-44E2-9EEE-37F5A23BC6E6}" type="pres">
      <dgm:prSet presAssocID="{CC6BE32B-E7C1-4ADE-AA64-A1E1ADE4420B}" presName="child" presStyleLbl="bgAccFollowNode1" presStyleIdx="2" presStyleCnt="10"/>
      <dgm:spPr/>
    </dgm:pt>
    <dgm:pt modelId="{2FC37F95-B01D-425E-B3EC-9306584BD518}" type="pres">
      <dgm:prSet presAssocID="{CC6BE32B-E7C1-4ADE-AA64-A1E1ADE4420B}" presName="childTx" presStyleLbl="bgAccFollowNode1" presStyleIdx="2" presStyleCnt="10">
        <dgm:presLayoutVars>
          <dgm:bulletEnabled val="1"/>
        </dgm:presLayoutVars>
      </dgm:prSet>
      <dgm:spPr/>
    </dgm:pt>
    <dgm:pt modelId="{DC3D2E3E-34E8-49B8-A64C-5E1D99EAA32F}" type="pres">
      <dgm:prSet presAssocID="{A630317C-B6FF-424E-9945-3360C66E87BC}" presName="comp" presStyleCnt="0"/>
      <dgm:spPr/>
    </dgm:pt>
    <dgm:pt modelId="{FE2A04E3-ABC4-409C-B343-29986355A938}" type="pres">
      <dgm:prSet presAssocID="{A630317C-B6FF-424E-9945-3360C66E87BC}" presName="child" presStyleLbl="bgAccFollowNode1" presStyleIdx="3" presStyleCnt="10"/>
      <dgm:spPr/>
    </dgm:pt>
    <dgm:pt modelId="{EB97B35A-280A-418F-A090-115A28BE95F6}" type="pres">
      <dgm:prSet presAssocID="{A630317C-B6FF-424E-9945-3360C66E87BC}" presName="childTx" presStyleLbl="bgAccFollowNode1" presStyleIdx="3" presStyleCnt="10">
        <dgm:presLayoutVars>
          <dgm:bulletEnabled val="1"/>
        </dgm:presLayoutVars>
      </dgm:prSet>
      <dgm:spPr/>
    </dgm:pt>
    <dgm:pt modelId="{498461F2-614D-4D29-A4BF-EF9767A4CE3B}" type="pres">
      <dgm:prSet presAssocID="{4FC6F379-F090-4F49-9CD5-BC5218FEF8D2}" presName="comp" presStyleCnt="0"/>
      <dgm:spPr/>
    </dgm:pt>
    <dgm:pt modelId="{7B469B0C-0FEB-4F1B-95F2-E0624E285A71}" type="pres">
      <dgm:prSet presAssocID="{4FC6F379-F090-4F49-9CD5-BC5218FEF8D2}" presName="child" presStyleLbl="bgAccFollowNode1" presStyleIdx="4" presStyleCnt="10"/>
      <dgm:spPr/>
    </dgm:pt>
    <dgm:pt modelId="{BBC26984-2FA3-4A46-8100-5ADBF1DCB674}" type="pres">
      <dgm:prSet presAssocID="{4FC6F379-F090-4F49-9CD5-BC5218FEF8D2}" presName="childTx" presStyleLbl="bgAccFollowNode1" presStyleIdx="4" presStyleCnt="10">
        <dgm:presLayoutVars>
          <dgm:bulletEnabled val="1"/>
        </dgm:presLayoutVars>
      </dgm:prSet>
      <dgm:spPr/>
    </dgm:pt>
    <dgm:pt modelId="{80F11523-E445-418D-B76E-1779A21B610E}" type="pres">
      <dgm:prSet presAssocID="{BAD193BD-EB57-4FD6-90E7-01D079A7D198}" presName="negSpace" presStyleCnt="0"/>
      <dgm:spPr/>
    </dgm:pt>
    <dgm:pt modelId="{8F9D7239-C3F5-4458-8CE1-DE458F1F6968}" type="pres">
      <dgm:prSet presAssocID="{BAD193BD-EB57-4FD6-90E7-01D079A7D198}" presName="circle" presStyleLbl="node1" presStyleIdx="0" presStyleCnt="2"/>
      <dgm:spPr/>
    </dgm:pt>
    <dgm:pt modelId="{5EF8F19F-773D-48B5-B48C-1E4DA5D83AEC}" type="pres">
      <dgm:prSet presAssocID="{175FE493-C045-4192-9EE7-654A40AF480B}" presName="transSpace" presStyleCnt="0"/>
      <dgm:spPr/>
    </dgm:pt>
    <dgm:pt modelId="{46B15611-D8AD-4CA0-B7DB-F9ED12CED44D}" type="pres">
      <dgm:prSet presAssocID="{FB212650-8305-4731-9E9E-B6CFE4A020C9}" presName="posSpace" presStyleCnt="0"/>
      <dgm:spPr/>
    </dgm:pt>
    <dgm:pt modelId="{7259DCC4-377A-44CA-B160-AF28350060ED}" type="pres">
      <dgm:prSet presAssocID="{FB212650-8305-4731-9E9E-B6CFE4A020C9}" presName="vertFlow" presStyleCnt="0"/>
      <dgm:spPr/>
    </dgm:pt>
    <dgm:pt modelId="{F4D0EB33-DC75-4CE2-975D-E740E8CBF366}" type="pres">
      <dgm:prSet presAssocID="{FB212650-8305-4731-9E9E-B6CFE4A020C9}" presName="topSpace" presStyleCnt="0"/>
      <dgm:spPr/>
    </dgm:pt>
    <dgm:pt modelId="{11FE8458-31CC-4F9E-8E1F-9BA8F60381DA}" type="pres">
      <dgm:prSet presAssocID="{FB212650-8305-4731-9E9E-B6CFE4A020C9}" presName="firstComp" presStyleCnt="0"/>
      <dgm:spPr/>
    </dgm:pt>
    <dgm:pt modelId="{E741935E-A82D-4FFD-A211-82ADC7EED009}" type="pres">
      <dgm:prSet presAssocID="{FB212650-8305-4731-9E9E-B6CFE4A020C9}" presName="firstChild" presStyleLbl="bgAccFollowNode1" presStyleIdx="5" presStyleCnt="10"/>
      <dgm:spPr/>
    </dgm:pt>
    <dgm:pt modelId="{18B46DD9-9F7A-47EB-B53A-CBC964835B2F}" type="pres">
      <dgm:prSet presAssocID="{FB212650-8305-4731-9E9E-B6CFE4A020C9}" presName="firstChildTx" presStyleLbl="bgAccFollowNode1" presStyleIdx="5" presStyleCnt="10">
        <dgm:presLayoutVars>
          <dgm:bulletEnabled val="1"/>
        </dgm:presLayoutVars>
      </dgm:prSet>
      <dgm:spPr/>
    </dgm:pt>
    <dgm:pt modelId="{E519183E-965C-45B7-9016-DE1077282223}" type="pres">
      <dgm:prSet presAssocID="{581EAB35-F05A-4395-BECC-E364C51B46F5}" presName="comp" presStyleCnt="0"/>
      <dgm:spPr/>
    </dgm:pt>
    <dgm:pt modelId="{14E1F823-200A-4638-B8C3-7499B3E4F5D7}" type="pres">
      <dgm:prSet presAssocID="{581EAB35-F05A-4395-BECC-E364C51B46F5}" presName="child" presStyleLbl="bgAccFollowNode1" presStyleIdx="6" presStyleCnt="10"/>
      <dgm:spPr/>
    </dgm:pt>
    <dgm:pt modelId="{BE886881-580B-4048-B163-A02B63A6C821}" type="pres">
      <dgm:prSet presAssocID="{581EAB35-F05A-4395-BECC-E364C51B46F5}" presName="childTx" presStyleLbl="bgAccFollowNode1" presStyleIdx="6" presStyleCnt="10">
        <dgm:presLayoutVars>
          <dgm:bulletEnabled val="1"/>
        </dgm:presLayoutVars>
      </dgm:prSet>
      <dgm:spPr/>
    </dgm:pt>
    <dgm:pt modelId="{EAD5D391-385F-441A-93DF-B8069B979E7E}" type="pres">
      <dgm:prSet presAssocID="{8D243AE5-3BB4-4188-9F9A-870A40CAED16}" presName="comp" presStyleCnt="0"/>
      <dgm:spPr/>
    </dgm:pt>
    <dgm:pt modelId="{8AE3AFB6-4EF8-46C0-AF43-3BB07E4BBAF2}" type="pres">
      <dgm:prSet presAssocID="{8D243AE5-3BB4-4188-9F9A-870A40CAED16}" presName="child" presStyleLbl="bgAccFollowNode1" presStyleIdx="7" presStyleCnt="10"/>
      <dgm:spPr/>
    </dgm:pt>
    <dgm:pt modelId="{26FE94C2-409E-44C4-9708-96AEA634FEED}" type="pres">
      <dgm:prSet presAssocID="{8D243AE5-3BB4-4188-9F9A-870A40CAED16}" presName="childTx" presStyleLbl="bgAccFollowNode1" presStyleIdx="7" presStyleCnt="10">
        <dgm:presLayoutVars>
          <dgm:bulletEnabled val="1"/>
        </dgm:presLayoutVars>
      </dgm:prSet>
      <dgm:spPr/>
    </dgm:pt>
    <dgm:pt modelId="{6E7B19B2-3D8E-421F-BBD5-CED9CEA1C99C}" type="pres">
      <dgm:prSet presAssocID="{6DB617BB-765A-483E-BBA5-CF7D2BBF3D7A}" presName="comp" presStyleCnt="0"/>
      <dgm:spPr/>
    </dgm:pt>
    <dgm:pt modelId="{A43AEAC0-78C7-4E8F-BB91-E955FD63DCE3}" type="pres">
      <dgm:prSet presAssocID="{6DB617BB-765A-483E-BBA5-CF7D2BBF3D7A}" presName="child" presStyleLbl="bgAccFollowNode1" presStyleIdx="8" presStyleCnt="10"/>
      <dgm:spPr/>
    </dgm:pt>
    <dgm:pt modelId="{19FD0B1C-3B4C-4D1E-9332-02FFBE8BD089}" type="pres">
      <dgm:prSet presAssocID="{6DB617BB-765A-483E-BBA5-CF7D2BBF3D7A}" presName="childTx" presStyleLbl="bgAccFollowNode1" presStyleIdx="8" presStyleCnt="10">
        <dgm:presLayoutVars>
          <dgm:bulletEnabled val="1"/>
        </dgm:presLayoutVars>
      </dgm:prSet>
      <dgm:spPr/>
    </dgm:pt>
    <dgm:pt modelId="{D2BDBB95-5405-4D33-B89A-A224A6D39ACD}" type="pres">
      <dgm:prSet presAssocID="{5397E6BC-7211-4700-BCBE-083265933B9D}" presName="comp" presStyleCnt="0"/>
      <dgm:spPr/>
    </dgm:pt>
    <dgm:pt modelId="{5B890B59-B8A4-4B2B-80D9-422A67CC0F4D}" type="pres">
      <dgm:prSet presAssocID="{5397E6BC-7211-4700-BCBE-083265933B9D}" presName="child" presStyleLbl="bgAccFollowNode1" presStyleIdx="9" presStyleCnt="10"/>
      <dgm:spPr/>
    </dgm:pt>
    <dgm:pt modelId="{4B2C286F-626B-4EF2-87EA-16DFCF5DBBDC}" type="pres">
      <dgm:prSet presAssocID="{5397E6BC-7211-4700-BCBE-083265933B9D}" presName="childTx" presStyleLbl="bgAccFollowNode1" presStyleIdx="9" presStyleCnt="10">
        <dgm:presLayoutVars>
          <dgm:bulletEnabled val="1"/>
        </dgm:presLayoutVars>
      </dgm:prSet>
      <dgm:spPr/>
    </dgm:pt>
    <dgm:pt modelId="{16FD526D-FA64-4296-8ED1-9C11B4E53CAA}" type="pres">
      <dgm:prSet presAssocID="{FB212650-8305-4731-9E9E-B6CFE4A020C9}" presName="negSpace" presStyleCnt="0"/>
      <dgm:spPr/>
    </dgm:pt>
    <dgm:pt modelId="{77A38C11-4608-4DAE-8A4C-92593CA8EFE3}" type="pres">
      <dgm:prSet presAssocID="{FB212650-8305-4731-9E9E-B6CFE4A020C9}" presName="circle" presStyleLbl="node1" presStyleIdx="1" presStyleCnt="2"/>
      <dgm:spPr/>
    </dgm:pt>
  </dgm:ptLst>
  <dgm:cxnLst>
    <dgm:cxn modelId="{DF246602-2495-4591-9FF1-A480E78B41E2}" type="presOf" srcId="{B9FB920F-FD0C-4D16-9EC5-C46B15FCDB33}" destId="{18B46DD9-9F7A-47EB-B53A-CBC964835B2F}" srcOrd="1" destOrd="0" presId="urn:microsoft.com/office/officeart/2005/8/layout/hList9"/>
    <dgm:cxn modelId="{9522BA11-E63D-42F1-8E6A-A2735D34D009}" srcId="{FB212650-8305-4731-9E9E-B6CFE4A020C9}" destId="{5397E6BC-7211-4700-BCBE-083265933B9D}" srcOrd="4" destOrd="0" parTransId="{798531FB-BBD2-4169-A253-760E273C1C72}" sibTransId="{530E8B2A-6417-47DE-9D87-232BFB7F97D2}"/>
    <dgm:cxn modelId="{27D7A329-C916-43F0-91D7-EF11CB1704C9}" type="presOf" srcId="{D312BA86-563D-44A8-99C5-4E68ECD62B44}" destId="{A1C0FF2E-8238-4F67-B203-4008BBA817A9}" srcOrd="1" destOrd="0" presId="urn:microsoft.com/office/officeart/2005/8/layout/hList9"/>
    <dgm:cxn modelId="{EEFC8F2A-B379-4077-A32E-1C193BCF2B23}" type="presOf" srcId="{BAD193BD-EB57-4FD6-90E7-01D079A7D198}" destId="{8F9D7239-C3F5-4458-8CE1-DE458F1F6968}" srcOrd="0" destOrd="0" presId="urn:microsoft.com/office/officeart/2005/8/layout/hList9"/>
    <dgm:cxn modelId="{5CF7FC2A-D413-4A73-AE7A-F592842F1C68}" type="presOf" srcId="{6DB617BB-765A-483E-BBA5-CF7D2BBF3D7A}" destId="{A43AEAC0-78C7-4E8F-BB91-E955FD63DCE3}" srcOrd="0" destOrd="0" presId="urn:microsoft.com/office/officeart/2005/8/layout/hList9"/>
    <dgm:cxn modelId="{19B51B2C-EE62-45DB-A859-09B91804F27D}" srcId="{BAD193BD-EB57-4FD6-90E7-01D079A7D198}" destId="{A630317C-B6FF-424E-9945-3360C66E87BC}" srcOrd="3" destOrd="0" parTransId="{6BA63566-2FD8-4C6B-81E1-06383BCBEB59}" sibTransId="{5F8C67BA-0586-464C-A97B-6B20FBE5DBE5}"/>
    <dgm:cxn modelId="{522AFD32-1724-4889-80F7-5D92DDCABEE7}" type="presOf" srcId="{4FC6F379-F090-4F49-9CD5-BC5218FEF8D2}" destId="{BBC26984-2FA3-4A46-8100-5ADBF1DCB674}" srcOrd="1" destOrd="0" presId="urn:microsoft.com/office/officeart/2005/8/layout/hList9"/>
    <dgm:cxn modelId="{B1B0A160-B5D9-46CB-A204-6078E96CBC25}" type="presOf" srcId="{4FC6F379-F090-4F49-9CD5-BC5218FEF8D2}" destId="{7B469B0C-0FEB-4F1B-95F2-E0624E285A71}" srcOrd="0" destOrd="0" presId="urn:microsoft.com/office/officeart/2005/8/layout/hList9"/>
    <dgm:cxn modelId="{5B74CC46-E730-4824-AD5E-14E8E35DBB53}" srcId="{BAD193BD-EB57-4FD6-90E7-01D079A7D198}" destId="{8F1A8DFE-3171-4883-9E59-71999832CBF0}" srcOrd="0" destOrd="0" parTransId="{92D2D3EF-BDF9-4028-B1C8-B3FC22D71944}" sibTransId="{7E8FCAA8-24A1-4DE1-A571-C0457AF79012}"/>
    <dgm:cxn modelId="{24468247-66C9-4A3B-9754-56848E09FB85}" type="presOf" srcId="{581EAB35-F05A-4395-BECC-E364C51B46F5}" destId="{14E1F823-200A-4638-B8C3-7499B3E4F5D7}" srcOrd="0" destOrd="0" presId="urn:microsoft.com/office/officeart/2005/8/layout/hList9"/>
    <dgm:cxn modelId="{0B85C069-9901-4639-ACFA-BBB7508C8138}" type="presOf" srcId="{5397E6BC-7211-4700-BCBE-083265933B9D}" destId="{5B890B59-B8A4-4B2B-80D9-422A67CC0F4D}" srcOrd="0" destOrd="0" presId="urn:microsoft.com/office/officeart/2005/8/layout/hList9"/>
    <dgm:cxn modelId="{C238A77C-F4FD-4030-9EF2-D9FE329B2D69}" type="presOf" srcId="{8F1A8DFE-3171-4883-9E59-71999832CBF0}" destId="{C04BB844-C6E7-4B9C-96AE-D458A74BB820}" srcOrd="1" destOrd="0" presId="urn:microsoft.com/office/officeart/2005/8/layout/hList9"/>
    <dgm:cxn modelId="{E979AE81-C67A-4763-971B-36DD2A140597}" srcId="{BAD193BD-EB57-4FD6-90E7-01D079A7D198}" destId="{CC6BE32B-E7C1-4ADE-AA64-A1E1ADE4420B}" srcOrd="2" destOrd="0" parTransId="{4F663CDF-E827-4659-98BD-825A880DD5EE}" sibTransId="{65CCA49A-CF14-426C-8C1D-75C3DB25290B}"/>
    <dgm:cxn modelId="{E2343886-6564-43AB-98D0-55DECA6DB401}" type="presOf" srcId="{D312BA86-563D-44A8-99C5-4E68ECD62B44}" destId="{FA19B4A4-DFCD-4F92-94D5-052FDC9EE861}" srcOrd="0" destOrd="0" presId="urn:microsoft.com/office/officeart/2005/8/layout/hList9"/>
    <dgm:cxn modelId="{FBDDA987-4726-4CBB-A0B9-1A259C76ABFF}" type="presOf" srcId="{8D243AE5-3BB4-4188-9F9A-870A40CAED16}" destId="{26FE94C2-409E-44C4-9708-96AEA634FEED}" srcOrd="1" destOrd="0" presId="urn:microsoft.com/office/officeart/2005/8/layout/hList9"/>
    <dgm:cxn modelId="{82D0AC97-7ABF-4D3B-A4A2-7007DBF8512D}" type="presOf" srcId="{B9FB920F-FD0C-4D16-9EC5-C46B15FCDB33}" destId="{E741935E-A82D-4FFD-A211-82ADC7EED009}" srcOrd="0" destOrd="0" presId="urn:microsoft.com/office/officeart/2005/8/layout/hList9"/>
    <dgm:cxn modelId="{AAB79798-1F1B-43C3-B39F-5EAE4F29E514}" srcId="{FB212650-8305-4731-9E9E-B6CFE4A020C9}" destId="{6DB617BB-765A-483E-BBA5-CF7D2BBF3D7A}" srcOrd="3" destOrd="0" parTransId="{3DCA1504-F935-4EDC-B23A-B1FD66CE92B7}" sibTransId="{F22FFE4D-92A2-4293-A19C-3F3131A805BF}"/>
    <dgm:cxn modelId="{0035C4A5-BB8A-405C-97E9-8949E4E0434C}" srcId="{BAD193BD-EB57-4FD6-90E7-01D079A7D198}" destId="{4FC6F379-F090-4F49-9CD5-BC5218FEF8D2}" srcOrd="4" destOrd="0" parTransId="{8DAB5D3F-4EDD-449F-81F6-A50ACC3EFEFF}" sibTransId="{3ED87B71-97EC-4AA6-B524-DB7937DD58A0}"/>
    <dgm:cxn modelId="{B3FEB4AE-6D54-4880-8A7B-92A20E50DB8B}" type="presOf" srcId="{FB212650-8305-4731-9E9E-B6CFE4A020C9}" destId="{77A38C11-4608-4DAE-8A4C-92593CA8EFE3}" srcOrd="0" destOrd="0" presId="urn:microsoft.com/office/officeart/2005/8/layout/hList9"/>
    <dgm:cxn modelId="{8CD4A9AF-88D6-49B8-9ED9-2D895502208E}" srcId="{F84C46C0-5BAE-457F-A887-BA590D4C5F27}" destId="{FB212650-8305-4731-9E9E-B6CFE4A020C9}" srcOrd="1" destOrd="0" parTransId="{2EDCDE0A-E935-4A13-AEFB-E3C5D1D8E876}" sibTransId="{6DD584EC-2825-4302-84B5-161700728859}"/>
    <dgm:cxn modelId="{3C0923B0-7F6C-485A-B049-63AF224DD297}" srcId="{FB212650-8305-4731-9E9E-B6CFE4A020C9}" destId="{8D243AE5-3BB4-4188-9F9A-870A40CAED16}" srcOrd="2" destOrd="0" parTransId="{73C78279-BD53-4987-8739-6122173B4876}" sibTransId="{F7528DF7-F52E-48F2-8F43-5B32ECDB640C}"/>
    <dgm:cxn modelId="{4B243BB0-7F91-442D-AA07-BD0426F01995}" srcId="{FB212650-8305-4731-9E9E-B6CFE4A020C9}" destId="{B9FB920F-FD0C-4D16-9EC5-C46B15FCDB33}" srcOrd="0" destOrd="0" parTransId="{2DD97F48-59AA-4CE7-9167-C7531BCFD7A6}" sibTransId="{5C15BFCC-E625-4AC7-8C40-BDAA8D0CBA7D}"/>
    <dgm:cxn modelId="{14BD28BC-2BC6-44E7-92FF-D93BC0E76029}" type="presOf" srcId="{CC6BE32B-E7C1-4ADE-AA64-A1E1ADE4420B}" destId="{2F7B5D93-1307-44E2-9EEE-37F5A23BC6E6}" srcOrd="0" destOrd="0" presId="urn:microsoft.com/office/officeart/2005/8/layout/hList9"/>
    <dgm:cxn modelId="{B3D93DBD-18B8-4E50-B5EF-787DB8B0B57F}" type="presOf" srcId="{A630317C-B6FF-424E-9945-3360C66E87BC}" destId="{FE2A04E3-ABC4-409C-B343-29986355A938}" srcOrd="0" destOrd="0" presId="urn:microsoft.com/office/officeart/2005/8/layout/hList9"/>
    <dgm:cxn modelId="{3DF29DC1-6CD3-4077-B3FF-40AA6712F783}" type="presOf" srcId="{A630317C-B6FF-424E-9945-3360C66E87BC}" destId="{EB97B35A-280A-418F-A090-115A28BE95F6}" srcOrd="1" destOrd="0" presId="urn:microsoft.com/office/officeart/2005/8/layout/hList9"/>
    <dgm:cxn modelId="{AB85BECA-DE2A-426B-8814-0F23C4BDCEB6}" srcId="{BAD193BD-EB57-4FD6-90E7-01D079A7D198}" destId="{D312BA86-563D-44A8-99C5-4E68ECD62B44}" srcOrd="1" destOrd="0" parTransId="{F4A0E67E-E4B7-4F22-9E13-48BED61FAC2A}" sibTransId="{8DA65191-5C9A-41D0-99B0-8C505BF37DB4}"/>
    <dgm:cxn modelId="{B6DC22CB-BB0A-4D19-B205-96C2D7E25DBD}" type="presOf" srcId="{8D243AE5-3BB4-4188-9F9A-870A40CAED16}" destId="{8AE3AFB6-4EF8-46C0-AF43-3BB07E4BBAF2}" srcOrd="0" destOrd="0" presId="urn:microsoft.com/office/officeart/2005/8/layout/hList9"/>
    <dgm:cxn modelId="{940B4CD3-44E7-48E7-916D-376B7B5365B6}" type="presOf" srcId="{5397E6BC-7211-4700-BCBE-083265933B9D}" destId="{4B2C286F-626B-4EF2-87EA-16DFCF5DBBDC}" srcOrd="1" destOrd="0" presId="urn:microsoft.com/office/officeart/2005/8/layout/hList9"/>
    <dgm:cxn modelId="{3FA0E8D9-F709-48BE-BE6B-5E5AE7369DC8}" type="presOf" srcId="{6DB617BB-765A-483E-BBA5-CF7D2BBF3D7A}" destId="{19FD0B1C-3B4C-4D1E-9332-02FFBE8BD089}" srcOrd="1" destOrd="0" presId="urn:microsoft.com/office/officeart/2005/8/layout/hList9"/>
    <dgm:cxn modelId="{898442DC-C97F-4B3B-9D47-DC21E22BAA4C}" type="presOf" srcId="{581EAB35-F05A-4395-BECC-E364C51B46F5}" destId="{BE886881-580B-4048-B163-A02B63A6C821}" srcOrd="1" destOrd="0" presId="urn:microsoft.com/office/officeart/2005/8/layout/hList9"/>
    <dgm:cxn modelId="{7D56A7E0-8476-4C42-953B-84D4D1BD842C}" srcId="{FB212650-8305-4731-9E9E-B6CFE4A020C9}" destId="{581EAB35-F05A-4395-BECC-E364C51B46F5}" srcOrd="1" destOrd="0" parTransId="{1B1C9E7A-7516-4BCD-9DF9-C3B7A32DEE07}" sibTransId="{34A4D3BF-DDFC-47B1-B9FE-6FF4D5C9AC4E}"/>
    <dgm:cxn modelId="{E4C9A4E9-8691-49DB-AC57-36A5840E434C}" type="presOf" srcId="{F84C46C0-5BAE-457F-A887-BA590D4C5F27}" destId="{585821C8-B208-4E05-8827-A485B121263D}" srcOrd="0" destOrd="0" presId="urn:microsoft.com/office/officeart/2005/8/layout/hList9"/>
    <dgm:cxn modelId="{BE1BCAE9-66A7-405C-BFEF-237D548F99CD}" type="presOf" srcId="{CC6BE32B-E7C1-4ADE-AA64-A1E1ADE4420B}" destId="{2FC37F95-B01D-425E-B3EC-9306584BD518}" srcOrd="1" destOrd="0" presId="urn:microsoft.com/office/officeart/2005/8/layout/hList9"/>
    <dgm:cxn modelId="{8177F2F0-4496-4F12-819C-2E683E461799}" type="presOf" srcId="{8F1A8DFE-3171-4883-9E59-71999832CBF0}" destId="{BA9D46DA-3C9F-41E8-A41B-75D816C82729}" srcOrd="0" destOrd="0" presId="urn:microsoft.com/office/officeart/2005/8/layout/hList9"/>
    <dgm:cxn modelId="{B6488EFC-64EB-4656-A89E-B6B43C263B1A}" srcId="{F84C46C0-5BAE-457F-A887-BA590D4C5F27}" destId="{BAD193BD-EB57-4FD6-90E7-01D079A7D198}" srcOrd="0" destOrd="0" parTransId="{0ABD6A1C-6A1D-4DF8-AC22-BC9FE5CF2B93}" sibTransId="{175FE493-C045-4192-9EE7-654A40AF480B}"/>
    <dgm:cxn modelId="{2E7E39CE-4778-4A56-A949-191EA1C4334D}" type="presParOf" srcId="{585821C8-B208-4E05-8827-A485B121263D}" destId="{7FBA086B-0D4A-49AE-B50A-188987B2A925}" srcOrd="0" destOrd="0" presId="urn:microsoft.com/office/officeart/2005/8/layout/hList9"/>
    <dgm:cxn modelId="{309BB341-4DAE-4B90-AE1D-B2D77C0C17A7}" type="presParOf" srcId="{585821C8-B208-4E05-8827-A485B121263D}" destId="{0E7C7D4A-8361-416D-B2AF-B2164A9F6234}" srcOrd="1" destOrd="0" presId="urn:microsoft.com/office/officeart/2005/8/layout/hList9"/>
    <dgm:cxn modelId="{CBA1F9B5-36C7-4283-BA25-93A944E09F5A}" type="presParOf" srcId="{0E7C7D4A-8361-416D-B2AF-B2164A9F6234}" destId="{3AB0BF2F-5B29-4BC8-8ED1-9D535E55A8C7}" srcOrd="0" destOrd="0" presId="urn:microsoft.com/office/officeart/2005/8/layout/hList9"/>
    <dgm:cxn modelId="{2862794C-9CB3-4513-9805-396B8D5DCA2E}" type="presParOf" srcId="{0E7C7D4A-8361-416D-B2AF-B2164A9F6234}" destId="{7EC62B2E-8FD4-4905-85CF-2B59F3B95492}" srcOrd="1" destOrd="0" presId="urn:microsoft.com/office/officeart/2005/8/layout/hList9"/>
    <dgm:cxn modelId="{190AF8A0-5375-4F93-8225-BE741569E2DB}" type="presParOf" srcId="{7EC62B2E-8FD4-4905-85CF-2B59F3B95492}" destId="{BA9D46DA-3C9F-41E8-A41B-75D816C82729}" srcOrd="0" destOrd="0" presId="urn:microsoft.com/office/officeart/2005/8/layout/hList9"/>
    <dgm:cxn modelId="{024CACA8-B86C-4BFF-98F0-86C25B5EAF75}" type="presParOf" srcId="{7EC62B2E-8FD4-4905-85CF-2B59F3B95492}" destId="{C04BB844-C6E7-4B9C-96AE-D458A74BB820}" srcOrd="1" destOrd="0" presId="urn:microsoft.com/office/officeart/2005/8/layout/hList9"/>
    <dgm:cxn modelId="{3EEA44CF-057E-4E47-9079-F01C9CD9AEB5}" type="presParOf" srcId="{0E7C7D4A-8361-416D-B2AF-B2164A9F6234}" destId="{2B7E4B09-73FD-45D1-AEDD-14E6C46ABD3B}" srcOrd="2" destOrd="0" presId="urn:microsoft.com/office/officeart/2005/8/layout/hList9"/>
    <dgm:cxn modelId="{3C6212EE-8532-4316-818F-C7F611DF0998}" type="presParOf" srcId="{2B7E4B09-73FD-45D1-AEDD-14E6C46ABD3B}" destId="{FA19B4A4-DFCD-4F92-94D5-052FDC9EE861}" srcOrd="0" destOrd="0" presId="urn:microsoft.com/office/officeart/2005/8/layout/hList9"/>
    <dgm:cxn modelId="{38D54C20-24A7-4A28-A961-59193B1B082F}" type="presParOf" srcId="{2B7E4B09-73FD-45D1-AEDD-14E6C46ABD3B}" destId="{A1C0FF2E-8238-4F67-B203-4008BBA817A9}" srcOrd="1" destOrd="0" presId="urn:microsoft.com/office/officeart/2005/8/layout/hList9"/>
    <dgm:cxn modelId="{CD36C4E6-6681-4755-A681-22961782A091}" type="presParOf" srcId="{0E7C7D4A-8361-416D-B2AF-B2164A9F6234}" destId="{A8AA011A-B5EE-4101-B79E-7A2A0EDAFD3D}" srcOrd="3" destOrd="0" presId="urn:microsoft.com/office/officeart/2005/8/layout/hList9"/>
    <dgm:cxn modelId="{3927DDC3-EF0D-41DB-A0B4-A573EB5EC713}" type="presParOf" srcId="{A8AA011A-B5EE-4101-B79E-7A2A0EDAFD3D}" destId="{2F7B5D93-1307-44E2-9EEE-37F5A23BC6E6}" srcOrd="0" destOrd="0" presId="urn:microsoft.com/office/officeart/2005/8/layout/hList9"/>
    <dgm:cxn modelId="{E8E3BE3B-95A4-4E01-985F-388BED280F35}" type="presParOf" srcId="{A8AA011A-B5EE-4101-B79E-7A2A0EDAFD3D}" destId="{2FC37F95-B01D-425E-B3EC-9306584BD518}" srcOrd="1" destOrd="0" presId="urn:microsoft.com/office/officeart/2005/8/layout/hList9"/>
    <dgm:cxn modelId="{75EB1ACD-66BB-406F-AF03-1033A43E6C64}" type="presParOf" srcId="{0E7C7D4A-8361-416D-B2AF-B2164A9F6234}" destId="{DC3D2E3E-34E8-49B8-A64C-5E1D99EAA32F}" srcOrd="4" destOrd="0" presId="urn:microsoft.com/office/officeart/2005/8/layout/hList9"/>
    <dgm:cxn modelId="{7D7C12F1-56DF-4F0B-B881-B6FFC4BD780F}" type="presParOf" srcId="{DC3D2E3E-34E8-49B8-A64C-5E1D99EAA32F}" destId="{FE2A04E3-ABC4-409C-B343-29986355A938}" srcOrd="0" destOrd="0" presId="urn:microsoft.com/office/officeart/2005/8/layout/hList9"/>
    <dgm:cxn modelId="{7A63ED21-64BA-473A-802C-6D6640EF2C60}" type="presParOf" srcId="{DC3D2E3E-34E8-49B8-A64C-5E1D99EAA32F}" destId="{EB97B35A-280A-418F-A090-115A28BE95F6}" srcOrd="1" destOrd="0" presId="urn:microsoft.com/office/officeart/2005/8/layout/hList9"/>
    <dgm:cxn modelId="{106DBC0E-A8E2-408A-81A5-8FD2CE4BF5F2}" type="presParOf" srcId="{0E7C7D4A-8361-416D-B2AF-B2164A9F6234}" destId="{498461F2-614D-4D29-A4BF-EF9767A4CE3B}" srcOrd="5" destOrd="0" presId="urn:microsoft.com/office/officeart/2005/8/layout/hList9"/>
    <dgm:cxn modelId="{E9F27DF9-76D9-49F6-B8D4-C68FF14051BD}" type="presParOf" srcId="{498461F2-614D-4D29-A4BF-EF9767A4CE3B}" destId="{7B469B0C-0FEB-4F1B-95F2-E0624E285A71}" srcOrd="0" destOrd="0" presId="urn:microsoft.com/office/officeart/2005/8/layout/hList9"/>
    <dgm:cxn modelId="{A63A93D6-6FFE-4D47-9D91-7C61ED206817}" type="presParOf" srcId="{498461F2-614D-4D29-A4BF-EF9767A4CE3B}" destId="{BBC26984-2FA3-4A46-8100-5ADBF1DCB674}" srcOrd="1" destOrd="0" presId="urn:microsoft.com/office/officeart/2005/8/layout/hList9"/>
    <dgm:cxn modelId="{B2C93D94-5FE4-4324-BE7E-F6AB4010959B}" type="presParOf" srcId="{585821C8-B208-4E05-8827-A485B121263D}" destId="{80F11523-E445-418D-B76E-1779A21B610E}" srcOrd="2" destOrd="0" presId="urn:microsoft.com/office/officeart/2005/8/layout/hList9"/>
    <dgm:cxn modelId="{64558060-ADC3-4790-B515-67CF2E3F6806}" type="presParOf" srcId="{585821C8-B208-4E05-8827-A485B121263D}" destId="{8F9D7239-C3F5-4458-8CE1-DE458F1F6968}" srcOrd="3" destOrd="0" presId="urn:microsoft.com/office/officeart/2005/8/layout/hList9"/>
    <dgm:cxn modelId="{00FE0DD4-923A-4530-8CA4-234515586AA4}" type="presParOf" srcId="{585821C8-B208-4E05-8827-A485B121263D}" destId="{5EF8F19F-773D-48B5-B48C-1E4DA5D83AEC}" srcOrd="4" destOrd="0" presId="urn:microsoft.com/office/officeart/2005/8/layout/hList9"/>
    <dgm:cxn modelId="{40EA7E7C-DF89-400D-9A70-C5F5CA4561B4}" type="presParOf" srcId="{585821C8-B208-4E05-8827-A485B121263D}" destId="{46B15611-D8AD-4CA0-B7DB-F9ED12CED44D}" srcOrd="5" destOrd="0" presId="urn:microsoft.com/office/officeart/2005/8/layout/hList9"/>
    <dgm:cxn modelId="{95E834E0-B587-431E-BC0C-859421B90A3A}" type="presParOf" srcId="{585821C8-B208-4E05-8827-A485B121263D}" destId="{7259DCC4-377A-44CA-B160-AF28350060ED}" srcOrd="6" destOrd="0" presId="urn:microsoft.com/office/officeart/2005/8/layout/hList9"/>
    <dgm:cxn modelId="{A40BDB74-D8B2-4584-9CAD-7C46F66F044F}" type="presParOf" srcId="{7259DCC4-377A-44CA-B160-AF28350060ED}" destId="{F4D0EB33-DC75-4CE2-975D-E740E8CBF366}" srcOrd="0" destOrd="0" presId="urn:microsoft.com/office/officeart/2005/8/layout/hList9"/>
    <dgm:cxn modelId="{A233DEB9-D076-4CB5-92F2-8B00771182BE}" type="presParOf" srcId="{7259DCC4-377A-44CA-B160-AF28350060ED}" destId="{11FE8458-31CC-4F9E-8E1F-9BA8F60381DA}" srcOrd="1" destOrd="0" presId="urn:microsoft.com/office/officeart/2005/8/layout/hList9"/>
    <dgm:cxn modelId="{CB4478DC-0547-4B2D-AD43-7EB6D8D18554}" type="presParOf" srcId="{11FE8458-31CC-4F9E-8E1F-9BA8F60381DA}" destId="{E741935E-A82D-4FFD-A211-82ADC7EED009}" srcOrd="0" destOrd="0" presId="urn:microsoft.com/office/officeart/2005/8/layout/hList9"/>
    <dgm:cxn modelId="{5067410B-FBD6-480B-A7E3-7D22D26A9366}" type="presParOf" srcId="{11FE8458-31CC-4F9E-8E1F-9BA8F60381DA}" destId="{18B46DD9-9F7A-47EB-B53A-CBC964835B2F}" srcOrd="1" destOrd="0" presId="urn:microsoft.com/office/officeart/2005/8/layout/hList9"/>
    <dgm:cxn modelId="{A86255CD-ADCB-463E-B7EF-AF48BF8E290E}" type="presParOf" srcId="{7259DCC4-377A-44CA-B160-AF28350060ED}" destId="{E519183E-965C-45B7-9016-DE1077282223}" srcOrd="2" destOrd="0" presId="urn:microsoft.com/office/officeart/2005/8/layout/hList9"/>
    <dgm:cxn modelId="{2679A369-4E7A-45C4-8025-83D42CE6C8BB}" type="presParOf" srcId="{E519183E-965C-45B7-9016-DE1077282223}" destId="{14E1F823-200A-4638-B8C3-7499B3E4F5D7}" srcOrd="0" destOrd="0" presId="urn:microsoft.com/office/officeart/2005/8/layout/hList9"/>
    <dgm:cxn modelId="{C9A789B9-D92F-4F21-8ED8-DB7C47AA9040}" type="presParOf" srcId="{E519183E-965C-45B7-9016-DE1077282223}" destId="{BE886881-580B-4048-B163-A02B63A6C821}" srcOrd="1" destOrd="0" presId="urn:microsoft.com/office/officeart/2005/8/layout/hList9"/>
    <dgm:cxn modelId="{B2F28074-E6AF-488F-A65E-842235768B56}" type="presParOf" srcId="{7259DCC4-377A-44CA-B160-AF28350060ED}" destId="{EAD5D391-385F-441A-93DF-B8069B979E7E}" srcOrd="3" destOrd="0" presId="urn:microsoft.com/office/officeart/2005/8/layout/hList9"/>
    <dgm:cxn modelId="{06BB6676-3EC4-44FD-847B-3BB80FC66873}" type="presParOf" srcId="{EAD5D391-385F-441A-93DF-B8069B979E7E}" destId="{8AE3AFB6-4EF8-46C0-AF43-3BB07E4BBAF2}" srcOrd="0" destOrd="0" presId="urn:microsoft.com/office/officeart/2005/8/layout/hList9"/>
    <dgm:cxn modelId="{348F6666-4C23-4CDE-ADA4-266AEAE56FBE}" type="presParOf" srcId="{EAD5D391-385F-441A-93DF-B8069B979E7E}" destId="{26FE94C2-409E-44C4-9708-96AEA634FEED}" srcOrd="1" destOrd="0" presId="urn:microsoft.com/office/officeart/2005/8/layout/hList9"/>
    <dgm:cxn modelId="{D3570C1A-1CC3-49F5-A719-99EEEE8C0038}" type="presParOf" srcId="{7259DCC4-377A-44CA-B160-AF28350060ED}" destId="{6E7B19B2-3D8E-421F-BBD5-CED9CEA1C99C}" srcOrd="4" destOrd="0" presId="urn:microsoft.com/office/officeart/2005/8/layout/hList9"/>
    <dgm:cxn modelId="{A98C19B9-C44F-4DBC-AE1F-D5F82B23EBF2}" type="presParOf" srcId="{6E7B19B2-3D8E-421F-BBD5-CED9CEA1C99C}" destId="{A43AEAC0-78C7-4E8F-BB91-E955FD63DCE3}" srcOrd="0" destOrd="0" presId="urn:microsoft.com/office/officeart/2005/8/layout/hList9"/>
    <dgm:cxn modelId="{3533D225-2F32-4ACF-B858-A3E040A88804}" type="presParOf" srcId="{6E7B19B2-3D8E-421F-BBD5-CED9CEA1C99C}" destId="{19FD0B1C-3B4C-4D1E-9332-02FFBE8BD089}" srcOrd="1" destOrd="0" presId="urn:microsoft.com/office/officeart/2005/8/layout/hList9"/>
    <dgm:cxn modelId="{0DE86C87-0ECC-4E6F-ABAC-FE9E3A8604C4}" type="presParOf" srcId="{7259DCC4-377A-44CA-B160-AF28350060ED}" destId="{D2BDBB95-5405-4D33-B89A-A224A6D39ACD}" srcOrd="5" destOrd="0" presId="urn:microsoft.com/office/officeart/2005/8/layout/hList9"/>
    <dgm:cxn modelId="{DB837AA2-C48A-473F-9E6C-48C8F8F6F908}" type="presParOf" srcId="{D2BDBB95-5405-4D33-B89A-A224A6D39ACD}" destId="{5B890B59-B8A4-4B2B-80D9-422A67CC0F4D}" srcOrd="0" destOrd="0" presId="urn:microsoft.com/office/officeart/2005/8/layout/hList9"/>
    <dgm:cxn modelId="{F124E097-BFB4-4199-8C16-093B1D80E4D1}" type="presParOf" srcId="{D2BDBB95-5405-4D33-B89A-A224A6D39ACD}" destId="{4B2C286F-626B-4EF2-87EA-16DFCF5DBBDC}" srcOrd="1" destOrd="0" presId="urn:microsoft.com/office/officeart/2005/8/layout/hList9"/>
    <dgm:cxn modelId="{0CBA717E-DA46-4BF7-88B5-12BD4C1832A1}" type="presParOf" srcId="{585821C8-B208-4E05-8827-A485B121263D}" destId="{16FD526D-FA64-4296-8ED1-9C11B4E53CAA}" srcOrd="7" destOrd="0" presId="urn:microsoft.com/office/officeart/2005/8/layout/hList9"/>
    <dgm:cxn modelId="{CE5477DF-3E1F-44CD-AB65-A7F95AF3C393}" type="presParOf" srcId="{585821C8-B208-4E05-8827-A485B121263D}" destId="{77A38C11-4608-4DAE-8A4C-92593CA8EFE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84FBFC-1ADE-434F-B395-4D25206BA4A6}" type="doc">
      <dgm:prSet loTypeId="urn:microsoft.com/office/officeart/2005/8/layout/hProcess11" loCatId="process" qsTypeId="urn:microsoft.com/office/officeart/2005/8/quickstyle/3d3" qsCatId="3D" csTypeId="urn:microsoft.com/office/officeart/2005/8/colors/accent1_2" csCatId="accent1" phldr="1"/>
      <dgm:spPr/>
    </dgm:pt>
    <dgm:pt modelId="{60233447-AB0E-4AD9-AE35-456CEDC7018C}">
      <dgm:prSet phldrT="[Text]" custT="1"/>
      <dgm:spPr/>
      <dgm:t>
        <a:bodyPr/>
        <a:lstStyle/>
        <a:p>
          <a:r>
            <a:rPr lang="en-US" sz="2000"/>
            <a:t>2011: Storm Alfred</a:t>
          </a:r>
        </a:p>
      </dgm:t>
    </dgm:pt>
    <dgm:pt modelId="{89513D09-79B7-49FD-A721-FAA1FAE6AEB0}" type="parTrans" cxnId="{0E691D62-350B-41E0-9195-820913BFD192}">
      <dgm:prSet/>
      <dgm:spPr/>
      <dgm:t>
        <a:bodyPr/>
        <a:lstStyle/>
        <a:p>
          <a:endParaRPr lang="en-US" sz="1400"/>
        </a:p>
      </dgm:t>
    </dgm:pt>
    <dgm:pt modelId="{9A77E9F9-6E1F-436D-AE3B-60FA027EB463}" type="sibTrans" cxnId="{0E691D62-350B-41E0-9195-820913BFD192}">
      <dgm:prSet/>
      <dgm:spPr/>
      <dgm:t>
        <a:bodyPr/>
        <a:lstStyle/>
        <a:p>
          <a:endParaRPr lang="en-US" sz="1400"/>
        </a:p>
      </dgm:t>
    </dgm:pt>
    <dgm:pt modelId="{B502B60F-88B5-4D08-8EE9-A3E0BFCAC702}">
      <dgm:prSet phldrT="[Text]" custT="1"/>
      <dgm:spPr/>
      <dgm:t>
        <a:bodyPr/>
        <a:lstStyle/>
        <a:p>
          <a:r>
            <a:rPr lang="en-US" sz="2000"/>
            <a:t>2011: Hurricane Irene</a:t>
          </a:r>
        </a:p>
      </dgm:t>
    </dgm:pt>
    <dgm:pt modelId="{1C3306F0-CA10-4CB0-8A21-37DAFCDAEDE9}" type="parTrans" cxnId="{5620AA9F-577A-46BB-987D-B6CEDC9F0386}">
      <dgm:prSet/>
      <dgm:spPr/>
      <dgm:t>
        <a:bodyPr/>
        <a:lstStyle/>
        <a:p>
          <a:endParaRPr lang="en-US" sz="1400"/>
        </a:p>
      </dgm:t>
    </dgm:pt>
    <dgm:pt modelId="{BC0E52C6-E7D2-49A0-9DA3-A441F5B9D336}" type="sibTrans" cxnId="{5620AA9F-577A-46BB-987D-B6CEDC9F0386}">
      <dgm:prSet/>
      <dgm:spPr/>
      <dgm:t>
        <a:bodyPr/>
        <a:lstStyle/>
        <a:p>
          <a:endParaRPr lang="en-US" sz="1400"/>
        </a:p>
      </dgm:t>
    </dgm:pt>
    <dgm:pt modelId="{03539B70-A532-403C-B820-3A901488DA05}">
      <dgm:prSet phldrT="[Text]" custT="1"/>
      <dgm:spPr/>
      <dgm:t>
        <a:bodyPr/>
        <a:lstStyle/>
        <a:p>
          <a:r>
            <a:rPr lang="en-US" sz="2000"/>
            <a:t>2012: Storm Sandy</a:t>
          </a:r>
        </a:p>
      </dgm:t>
    </dgm:pt>
    <dgm:pt modelId="{302C08EC-C36D-4E0A-A27E-842533129155}" type="parTrans" cxnId="{A395417A-602D-4241-A706-F7003EDEE33A}">
      <dgm:prSet/>
      <dgm:spPr/>
      <dgm:t>
        <a:bodyPr/>
        <a:lstStyle/>
        <a:p>
          <a:endParaRPr lang="en-US" sz="1400"/>
        </a:p>
      </dgm:t>
    </dgm:pt>
    <dgm:pt modelId="{53004DFD-60C6-4B04-A4DC-B2C1066836EF}" type="sibTrans" cxnId="{A395417A-602D-4241-A706-F7003EDEE33A}">
      <dgm:prSet/>
      <dgm:spPr/>
      <dgm:t>
        <a:bodyPr/>
        <a:lstStyle/>
        <a:p>
          <a:endParaRPr lang="en-US" sz="1400"/>
        </a:p>
      </dgm:t>
    </dgm:pt>
    <dgm:pt modelId="{1619C24A-451C-48D6-91FD-8E1A7D3048E8}">
      <dgm:prSet phldrT="[Text]" custT="1"/>
      <dgm:spPr/>
      <dgm:t>
        <a:bodyPr/>
        <a:lstStyle/>
        <a:p>
          <a:r>
            <a:rPr lang="en-US" sz="2000"/>
            <a:t>2020: Tropical storm Isaias</a:t>
          </a:r>
        </a:p>
      </dgm:t>
    </dgm:pt>
    <dgm:pt modelId="{07827BD2-5A76-4669-8863-F687841B17D8}" type="parTrans" cxnId="{9311B219-C7D5-4E0F-A1EA-671E92AB3D64}">
      <dgm:prSet/>
      <dgm:spPr/>
      <dgm:t>
        <a:bodyPr/>
        <a:lstStyle/>
        <a:p>
          <a:endParaRPr lang="en-US" sz="1400"/>
        </a:p>
      </dgm:t>
    </dgm:pt>
    <dgm:pt modelId="{C27656EA-5777-4440-B22D-87430B45CB01}" type="sibTrans" cxnId="{9311B219-C7D5-4E0F-A1EA-671E92AB3D64}">
      <dgm:prSet/>
      <dgm:spPr/>
      <dgm:t>
        <a:bodyPr/>
        <a:lstStyle/>
        <a:p>
          <a:endParaRPr lang="en-US" sz="1400"/>
        </a:p>
      </dgm:t>
    </dgm:pt>
    <dgm:pt modelId="{C5A63C02-6E7E-4363-AD62-F68F657ABC9C}" type="pres">
      <dgm:prSet presAssocID="{C684FBFC-1ADE-434F-B395-4D25206BA4A6}" presName="Name0" presStyleCnt="0">
        <dgm:presLayoutVars>
          <dgm:dir/>
          <dgm:resizeHandles val="exact"/>
        </dgm:presLayoutVars>
      </dgm:prSet>
      <dgm:spPr/>
    </dgm:pt>
    <dgm:pt modelId="{30A1B503-574C-4B40-B818-B7AA5B6895AB}" type="pres">
      <dgm:prSet presAssocID="{C684FBFC-1ADE-434F-B395-4D25206BA4A6}" presName="arrow" presStyleLbl="bgShp" presStyleIdx="0" presStyleCnt="1"/>
      <dgm:spPr/>
    </dgm:pt>
    <dgm:pt modelId="{F53A6EBB-C80B-4120-A555-9DC68B72F7AD}" type="pres">
      <dgm:prSet presAssocID="{C684FBFC-1ADE-434F-B395-4D25206BA4A6}" presName="points" presStyleCnt="0"/>
      <dgm:spPr/>
    </dgm:pt>
    <dgm:pt modelId="{EAA1A898-F95D-45DB-B2AB-737C451B8359}" type="pres">
      <dgm:prSet presAssocID="{60233447-AB0E-4AD9-AE35-456CEDC7018C}" presName="compositeA" presStyleCnt="0"/>
      <dgm:spPr/>
    </dgm:pt>
    <dgm:pt modelId="{F6531701-3193-462E-83F1-98A759BC12F3}" type="pres">
      <dgm:prSet presAssocID="{60233447-AB0E-4AD9-AE35-456CEDC7018C}" presName="textA" presStyleLbl="revTx" presStyleIdx="0" presStyleCnt="4">
        <dgm:presLayoutVars>
          <dgm:bulletEnabled val="1"/>
        </dgm:presLayoutVars>
      </dgm:prSet>
      <dgm:spPr/>
    </dgm:pt>
    <dgm:pt modelId="{10794A9C-9B7D-4F9D-A5D3-FDBE2909F43A}" type="pres">
      <dgm:prSet presAssocID="{60233447-AB0E-4AD9-AE35-456CEDC7018C}" presName="circleA" presStyleLbl="node1" presStyleIdx="0" presStyleCnt="4"/>
      <dgm:spPr/>
    </dgm:pt>
    <dgm:pt modelId="{85F4A6B5-1A7C-4592-B736-BF8366187A87}" type="pres">
      <dgm:prSet presAssocID="{60233447-AB0E-4AD9-AE35-456CEDC7018C}" presName="spaceA" presStyleCnt="0"/>
      <dgm:spPr/>
    </dgm:pt>
    <dgm:pt modelId="{0D5D3618-39AE-4E9F-B677-9ED35EF711CF}" type="pres">
      <dgm:prSet presAssocID="{9A77E9F9-6E1F-436D-AE3B-60FA027EB463}" presName="space" presStyleCnt="0"/>
      <dgm:spPr/>
    </dgm:pt>
    <dgm:pt modelId="{8D86E056-5EF9-43C1-8393-27E8C47DEDA0}" type="pres">
      <dgm:prSet presAssocID="{B502B60F-88B5-4D08-8EE9-A3E0BFCAC702}" presName="compositeB" presStyleCnt="0"/>
      <dgm:spPr/>
    </dgm:pt>
    <dgm:pt modelId="{35412D84-7A94-4519-96E4-CD8AE79FCDEF}" type="pres">
      <dgm:prSet presAssocID="{B502B60F-88B5-4D08-8EE9-A3E0BFCAC702}" presName="textB" presStyleLbl="revTx" presStyleIdx="1" presStyleCnt="4">
        <dgm:presLayoutVars>
          <dgm:bulletEnabled val="1"/>
        </dgm:presLayoutVars>
      </dgm:prSet>
      <dgm:spPr/>
    </dgm:pt>
    <dgm:pt modelId="{40290D8E-7C3E-4608-A5D0-D8A6B7B22CF5}" type="pres">
      <dgm:prSet presAssocID="{B502B60F-88B5-4D08-8EE9-A3E0BFCAC702}" presName="circleB" presStyleLbl="node1" presStyleIdx="1" presStyleCnt="4"/>
      <dgm:spPr/>
    </dgm:pt>
    <dgm:pt modelId="{FB2307AF-B87A-4DB2-B166-3825011712A4}" type="pres">
      <dgm:prSet presAssocID="{B502B60F-88B5-4D08-8EE9-A3E0BFCAC702}" presName="spaceB" presStyleCnt="0"/>
      <dgm:spPr/>
    </dgm:pt>
    <dgm:pt modelId="{3DE659A4-2474-4BEE-A732-512439DAD0FD}" type="pres">
      <dgm:prSet presAssocID="{BC0E52C6-E7D2-49A0-9DA3-A441F5B9D336}" presName="space" presStyleCnt="0"/>
      <dgm:spPr/>
    </dgm:pt>
    <dgm:pt modelId="{5965CC50-ACCE-435D-B609-F3159A9D24D8}" type="pres">
      <dgm:prSet presAssocID="{03539B70-A532-403C-B820-3A901488DA05}" presName="compositeA" presStyleCnt="0"/>
      <dgm:spPr/>
    </dgm:pt>
    <dgm:pt modelId="{FCADF2D4-95D2-474F-A592-22195D354482}" type="pres">
      <dgm:prSet presAssocID="{03539B70-A532-403C-B820-3A901488DA05}" presName="textA" presStyleLbl="revTx" presStyleIdx="2" presStyleCnt="4">
        <dgm:presLayoutVars>
          <dgm:bulletEnabled val="1"/>
        </dgm:presLayoutVars>
      </dgm:prSet>
      <dgm:spPr/>
    </dgm:pt>
    <dgm:pt modelId="{2F2549BE-19CE-4866-83E0-2F0A052B715D}" type="pres">
      <dgm:prSet presAssocID="{03539B70-A532-403C-B820-3A901488DA05}" presName="circleA" presStyleLbl="node1" presStyleIdx="2" presStyleCnt="4"/>
      <dgm:spPr/>
    </dgm:pt>
    <dgm:pt modelId="{5C2FDD81-5941-4D09-B0AC-08C899B13EAD}" type="pres">
      <dgm:prSet presAssocID="{03539B70-A532-403C-B820-3A901488DA05}" presName="spaceA" presStyleCnt="0"/>
      <dgm:spPr/>
    </dgm:pt>
    <dgm:pt modelId="{DBCE9095-DB06-4019-94A0-E6DCC1172A08}" type="pres">
      <dgm:prSet presAssocID="{53004DFD-60C6-4B04-A4DC-B2C1066836EF}" presName="space" presStyleCnt="0"/>
      <dgm:spPr/>
    </dgm:pt>
    <dgm:pt modelId="{4C4B2F42-D9B8-4395-B457-67BBD43E3F09}" type="pres">
      <dgm:prSet presAssocID="{1619C24A-451C-48D6-91FD-8E1A7D3048E8}" presName="compositeB" presStyleCnt="0"/>
      <dgm:spPr/>
    </dgm:pt>
    <dgm:pt modelId="{864FF1A2-2C66-484B-8528-B88DB6828033}" type="pres">
      <dgm:prSet presAssocID="{1619C24A-451C-48D6-91FD-8E1A7D3048E8}" presName="textB" presStyleLbl="revTx" presStyleIdx="3" presStyleCnt="4">
        <dgm:presLayoutVars>
          <dgm:bulletEnabled val="1"/>
        </dgm:presLayoutVars>
      </dgm:prSet>
      <dgm:spPr/>
    </dgm:pt>
    <dgm:pt modelId="{3B415392-3280-4119-A668-48BE0F575E6D}" type="pres">
      <dgm:prSet presAssocID="{1619C24A-451C-48D6-91FD-8E1A7D3048E8}" presName="circleB" presStyleLbl="node1" presStyleIdx="3" presStyleCnt="4"/>
      <dgm:spPr>
        <a:solidFill>
          <a:srgbClr val="7030A0"/>
        </a:solidFill>
      </dgm:spPr>
    </dgm:pt>
    <dgm:pt modelId="{20FFEF33-ED0D-44A3-8715-910C9E6AD74D}" type="pres">
      <dgm:prSet presAssocID="{1619C24A-451C-48D6-91FD-8E1A7D3048E8}" presName="spaceB" presStyleCnt="0"/>
      <dgm:spPr/>
    </dgm:pt>
  </dgm:ptLst>
  <dgm:cxnLst>
    <dgm:cxn modelId="{F2EA2F16-A622-42E4-87E2-BE0D5145F86E}" type="presOf" srcId="{B502B60F-88B5-4D08-8EE9-A3E0BFCAC702}" destId="{35412D84-7A94-4519-96E4-CD8AE79FCDEF}" srcOrd="0" destOrd="0" presId="urn:microsoft.com/office/officeart/2005/8/layout/hProcess11"/>
    <dgm:cxn modelId="{9311B219-C7D5-4E0F-A1EA-671E92AB3D64}" srcId="{C684FBFC-1ADE-434F-B395-4D25206BA4A6}" destId="{1619C24A-451C-48D6-91FD-8E1A7D3048E8}" srcOrd="3" destOrd="0" parTransId="{07827BD2-5A76-4669-8863-F687841B17D8}" sibTransId="{C27656EA-5777-4440-B22D-87430B45CB01}"/>
    <dgm:cxn modelId="{87EA9B1B-5CB5-4425-A739-F329F1EF21D7}" type="presOf" srcId="{C684FBFC-1ADE-434F-B395-4D25206BA4A6}" destId="{C5A63C02-6E7E-4363-AD62-F68F657ABC9C}" srcOrd="0" destOrd="0" presId="urn:microsoft.com/office/officeart/2005/8/layout/hProcess11"/>
    <dgm:cxn modelId="{0E691D62-350B-41E0-9195-820913BFD192}" srcId="{C684FBFC-1ADE-434F-B395-4D25206BA4A6}" destId="{60233447-AB0E-4AD9-AE35-456CEDC7018C}" srcOrd="0" destOrd="0" parTransId="{89513D09-79B7-49FD-A721-FAA1FAE6AEB0}" sibTransId="{9A77E9F9-6E1F-436D-AE3B-60FA027EB463}"/>
    <dgm:cxn modelId="{4E56E051-0BBD-496E-A8D3-D955DD981698}" type="presOf" srcId="{1619C24A-451C-48D6-91FD-8E1A7D3048E8}" destId="{864FF1A2-2C66-484B-8528-B88DB6828033}" srcOrd="0" destOrd="0" presId="urn:microsoft.com/office/officeart/2005/8/layout/hProcess11"/>
    <dgm:cxn modelId="{A395417A-602D-4241-A706-F7003EDEE33A}" srcId="{C684FBFC-1ADE-434F-B395-4D25206BA4A6}" destId="{03539B70-A532-403C-B820-3A901488DA05}" srcOrd="2" destOrd="0" parTransId="{302C08EC-C36D-4E0A-A27E-842533129155}" sibTransId="{53004DFD-60C6-4B04-A4DC-B2C1066836EF}"/>
    <dgm:cxn modelId="{5620AA9F-577A-46BB-987D-B6CEDC9F0386}" srcId="{C684FBFC-1ADE-434F-B395-4D25206BA4A6}" destId="{B502B60F-88B5-4D08-8EE9-A3E0BFCAC702}" srcOrd="1" destOrd="0" parTransId="{1C3306F0-CA10-4CB0-8A21-37DAFCDAEDE9}" sibTransId="{BC0E52C6-E7D2-49A0-9DA3-A441F5B9D336}"/>
    <dgm:cxn modelId="{8ED2A9A5-9BF5-4A43-A02D-40EACAF16ABD}" type="presOf" srcId="{60233447-AB0E-4AD9-AE35-456CEDC7018C}" destId="{F6531701-3193-462E-83F1-98A759BC12F3}" srcOrd="0" destOrd="0" presId="urn:microsoft.com/office/officeart/2005/8/layout/hProcess11"/>
    <dgm:cxn modelId="{5E7614E7-25EA-45B0-B9F2-37C485C65E02}" type="presOf" srcId="{03539B70-A532-403C-B820-3A901488DA05}" destId="{FCADF2D4-95D2-474F-A592-22195D354482}" srcOrd="0" destOrd="0" presId="urn:microsoft.com/office/officeart/2005/8/layout/hProcess11"/>
    <dgm:cxn modelId="{44FDBE41-E259-4A57-B7FD-8CBD1008887D}" type="presParOf" srcId="{C5A63C02-6E7E-4363-AD62-F68F657ABC9C}" destId="{30A1B503-574C-4B40-B818-B7AA5B6895AB}" srcOrd="0" destOrd="0" presId="urn:microsoft.com/office/officeart/2005/8/layout/hProcess11"/>
    <dgm:cxn modelId="{D730AC0C-E837-4FDD-8666-7F439F95E97E}" type="presParOf" srcId="{C5A63C02-6E7E-4363-AD62-F68F657ABC9C}" destId="{F53A6EBB-C80B-4120-A555-9DC68B72F7AD}" srcOrd="1" destOrd="0" presId="urn:microsoft.com/office/officeart/2005/8/layout/hProcess11"/>
    <dgm:cxn modelId="{366C7B9B-8F6B-448C-BB51-7F5B0565BC33}" type="presParOf" srcId="{F53A6EBB-C80B-4120-A555-9DC68B72F7AD}" destId="{EAA1A898-F95D-45DB-B2AB-737C451B8359}" srcOrd="0" destOrd="0" presId="urn:microsoft.com/office/officeart/2005/8/layout/hProcess11"/>
    <dgm:cxn modelId="{96F41545-6FAC-4352-A639-7FA1984D1F07}" type="presParOf" srcId="{EAA1A898-F95D-45DB-B2AB-737C451B8359}" destId="{F6531701-3193-462E-83F1-98A759BC12F3}" srcOrd="0" destOrd="0" presId="urn:microsoft.com/office/officeart/2005/8/layout/hProcess11"/>
    <dgm:cxn modelId="{479EDAE3-8640-44B0-A912-5C5D6307D0B9}" type="presParOf" srcId="{EAA1A898-F95D-45DB-B2AB-737C451B8359}" destId="{10794A9C-9B7D-4F9D-A5D3-FDBE2909F43A}" srcOrd="1" destOrd="0" presId="urn:microsoft.com/office/officeart/2005/8/layout/hProcess11"/>
    <dgm:cxn modelId="{5CECB52C-E453-4B11-B2DA-3B50798C25E6}" type="presParOf" srcId="{EAA1A898-F95D-45DB-B2AB-737C451B8359}" destId="{85F4A6B5-1A7C-4592-B736-BF8366187A87}" srcOrd="2" destOrd="0" presId="urn:microsoft.com/office/officeart/2005/8/layout/hProcess11"/>
    <dgm:cxn modelId="{6D2F1518-2A2D-4669-B67D-B5D495E41354}" type="presParOf" srcId="{F53A6EBB-C80B-4120-A555-9DC68B72F7AD}" destId="{0D5D3618-39AE-4E9F-B677-9ED35EF711CF}" srcOrd="1" destOrd="0" presId="urn:microsoft.com/office/officeart/2005/8/layout/hProcess11"/>
    <dgm:cxn modelId="{BECF1D89-1F3B-4725-B9C0-6474906F688A}" type="presParOf" srcId="{F53A6EBB-C80B-4120-A555-9DC68B72F7AD}" destId="{8D86E056-5EF9-43C1-8393-27E8C47DEDA0}" srcOrd="2" destOrd="0" presId="urn:microsoft.com/office/officeart/2005/8/layout/hProcess11"/>
    <dgm:cxn modelId="{1AF0277C-1D48-4640-A837-C4873CCCF2C5}" type="presParOf" srcId="{8D86E056-5EF9-43C1-8393-27E8C47DEDA0}" destId="{35412D84-7A94-4519-96E4-CD8AE79FCDEF}" srcOrd="0" destOrd="0" presId="urn:microsoft.com/office/officeart/2005/8/layout/hProcess11"/>
    <dgm:cxn modelId="{5FB52A67-4E89-48FA-B5C2-398D79D6BCDA}" type="presParOf" srcId="{8D86E056-5EF9-43C1-8393-27E8C47DEDA0}" destId="{40290D8E-7C3E-4608-A5D0-D8A6B7B22CF5}" srcOrd="1" destOrd="0" presId="urn:microsoft.com/office/officeart/2005/8/layout/hProcess11"/>
    <dgm:cxn modelId="{F5645486-4868-40F7-B97E-2262A749F98B}" type="presParOf" srcId="{8D86E056-5EF9-43C1-8393-27E8C47DEDA0}" destId="{FB2307AF-B87A-4DB2-B166-3825011712A4}" srcOrd="2" destOrd="0" presId="urn:microsoft.com/office/officeart/2005/8/layout/hProcess11"/>
    <dgm:cxn modelId="{8B02724B-147D-4D28-AEC2-40F2B9AA8251}" type="presParOf" srcId="{F53A6EBB-C80B-4120-A555-9DC68B72F7AD}" destId="{3DE659A4-2474-4BEE-A732-512439DAD0FD}" srcOrd="3" destOrd="0" presId="urn:microsoft.com/office/officeart/2005/8/layout/hProcess11"/>
    <dgm:cxn modelId="{45122E7E-7AC4-4614-A6FC-3059FAAF06C2}" type="presParOf" srcId="{F53A6EBB-C80B-4120-A555-9DC68B72F7AD}" destId="{5965CC50-ACCE-435D-B609-F3159A9D24D8}" srcOrd="4" destOrd="0" presId="urn:microsoft.com/office/officeart/2005/8/layout/hProcess11"/>
    <dgm:cxn modelId="{9340A44B-0CDD-40C6-A86E-EDAA62C4A097}" type="presParOf" srcId="{5965CC50-ACCE-435D-B609-F3159A9D24D8}" destId="{FCADF2D4-95D2-474F-A592-22195D354482}" srcOrd="0" destOrd="0" presId="urn:microsoft.com/office/officeart/2005/8/layout/hProcess11"/>
    <dgm:cxn modelId="{59F778B0-E896-4739-B106-3DA571C2F955}" type="presParOf" srcId="{5965CC50-ACCE-435D-B609-F3159A9D24D8}" destId="{2F2549BE-19CE-4866-83E0-2F0A052B715D}" srcOrd="1" destOrd="0" presId="urn:microsoft.com/office/officeart/2005/8/layout/hProcess11"/>
    <dgm:cxn modelId="{E89DF8D5-C269-4E70-898F-9A544E8FD86C}" type="presParOf" srcId="{5965CC50-ACCE-435D-B609-F3159A9D24D8}" destId="{5C2FDD81-5941-4D09-B0AC-08C899B13EAD}" srcOrd="2" destOrd="0" presId="urn:microsoft.com/office/officeart/2005/8/layout/hProcess11"/>
    <dgm:cxn modelId="{9FFAD1F3-55BC-4067-822D-F2777A3E601C}" type="presParOf" srcId="{F53A6EBB-C80B-4120-A555-9DC68B72F7AD}" destId="{DBCE9095-DB06-4019-94A0-E6DCC1172A08}" srcOrd="5" destOrd="0" presId="urn:microsoft.com/office/officeart/2005/8/layout/hProcess11"/>
    <dgm:cxn modelId="{F51C6093-CB3C-42EA-BED3-C7AAE9E732AE}" type="presParOf" srcId="{F53A6EBB-C80B-4120-A555-9DC68B72F7AD}" destId="{4C4B2F42-D9B8-4395-B457-67BBD43E3F09}" srcOrd="6" destOrd="0" presId="urn:microsoft.com/office/officeart/2005/8/layout/hProcess11"/>
    <dgm:cxn modelId="{86743FF1-576D-454F-86A0-6078CAB25CA2}" type="presParOf" srcId="{4C4B2F42-D9B8-4395-B457-67BBD43E3F09}" destId="{864FF1A2-2C66-484B-8528-B88DB6828033}" srcOrd="0" destOrd="0" presId="urn:microsoft.com/office/officeart/2005/8/layout/hProcess11"/>
    <dgm:cxn modelId="{C86031FF-4244-4698-B69C-359B934B6DCA}" type="presParOf" srcId="{4C4B2F42-D9B8-4395-B457-67BBD43E3F09}" destId="{3B415392-3280-4119-A668-48BE0F575E6D}" srcOrd="1" destOrd="0" presId="urn:microsoft.com/office/officeart/2005/8/layout/hProcess11"/>
    <dgm:cxn modelId="{7E48111C-C69C-42DA-986A-EF266727F0BC}" type="presParOf" srcId="{4C4B2F42-D9B8-4395-B457-67BBD43E3F09}" destId="{20FFEF33-ED0D-44A3-8715-910C9E6AD74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29AB85-C0D8-4B16-9E43-5D17AAFEFABA}"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C06154EF-853C-41B7-A309-C98B6295EB81}">
      <dgm:prSet phldrT="[Text]" custT="1"/>
      <dgm:spPr/>
      <dgm:t>
        <a:bodyPr/>
        <a:lstStyle/>
        <a:p>
          <a:r>
            <a:rPr lang="en-US" sz="1600"/>
            <a:t>Time Horizon</a:t>
          </a:r>
        </a:p>
      </dgm:t>
    </dgm:pt>
    <dgm:pt modelId="{8EE56770-9DDF-4010-9F85-4B497382AD22}" type="parTrans" cxnId="{0C7C252B-BE88-44A7-820E-366843B38051}">
      <dgm:prSet/>
      <dgm:spPr/>
      <dgm:t>
        <a:bodyPr/>
        <a:lstStyle/>
        <a:p>
          <a:endParaRPr lang="en-US" sz="2000"/>
        </a:p>
      </dgm:t>
    </dgm:pt>
    <dgm:pt modelId="{ECC9B82E-3E74-41E8-AAEC-247EE4E248AF}" type="sibTrans" cxnId="{0C7C252B-BE88-44A7-820E-366843B38051}">
      <dgm:prSet/>
      <dgm:spPr/>
      <dgm:t>
        <a:bodyPr/>
        <a:lstStyle/>
        <a:p>
          <a:endParaRPr lang="en-US" sz="2000"/>
        </a:p>
      </dgm:t>
    </dgm:pt>
    <dgm:pt modelId="{68CB9577-0463-4A7E-98F4-015A44FBC652}">
      <dgm:prSet phldrT="[Text]" custT="1"/>
      <dgm:spPr/>
      <dgm:t>
        <a:bodyPr/>
        <a:lstStyle/>
        <a:p>
          <a:r>
            <a:rPr lang="en-US" sz="1400"/>
            <a:t>2030, 2040, 2050 and 2080</a:t>
          </a:r>
        </a:p>
      </dgm:t>
    </dgm:pt>
    <dgm:pt modelId="{DB87372C-D2ED-42BD-AF34-CCB06ADF9C46}" type="parTrans" cxnId="{A4CB5797-002C-4B35-91B3-972790966974}">
      <dgm:prSet/>
      <dgm:spPr/>
      <dgm:t>
        <a:bodyPr/>
        <a:lstStyle/>
        <a:p>
          <a:endParaRPr lang="en-US" sz="2000"/>
        </a:p>
      </dgm:t>
    </dgm:pt>
    <dgm:pt modelId="{406CE742-7E7B-4D17-A480-F6CBCCC6B527}" type="sibTrans" cxnId="{A4CB5797-002C-4B35-91B3-972790966974}">
      <dgm:prSet/>
      <dgm:spPr/>
      <dgm:t>
        <a:bodyPr/>
        <a:lstStyle/>
        <a:p>
          <a:endParaRPr lang="en-US" sz="2000"/>
        </a:p>
      </dgm:t>
    </dgm:pt>
    <dgm:pt modelId="{DDB648AC-0D60-40E0-AE9E-E348E6B79515}">
      <dgm:prSet phldrT="[Text]" custT="1"/>
      <dgm:spPr/>
      <dgm:t>
        <a:bodyPr/>
        <a:lstStyle/>
        <a:p>
          <a:r>
            <a:rPr lang="en-US" sz="1600"/>
            <a:t>Scenarios</a:t>
          </a:r>
        </a:p>
      </dgm:t>
    </dgm:pt>
    <dgm:pt modelId="{06B7B847-BCB6-47A1-B05A-9C6E2F98EC6B}" type="parTrans" cxnId="{E8469DD6-7D00-4CBD-A915-AD11F079F49D}">
      <dgm:prSet/>
      <dgm:spPr/>
      <dgm:t>
        <a:bodyPr/>
        <a:lstStyle/>
        <a:p>
          <a:endParaRPr lang="en-US" sz="2000"/>
        </a:p>
      </dgm:t>
    </dgm:pt>
    <dgm:pt modelId="{A0EACAF2-AF0D-43FD-B60D-C8B8CA18CD21}" type="sibTrans" cxnId="{E8469DD6-7D00-4CBD-A915-AD11F079F49D}">
      <dgm:prSet/>
      <dgm:spPr/>
      <dgm:t>
        <a:bodyPr/>
        <a:lstStyle/>
        <a:p>
          <a:endParaRPr lang="en-US" sz="2000"/>
        </a:p>
      </dgm:t>
    </dgm:pt>
    <dgm:pt modelId="{DA9F09FA-F6A4-44C2-80FF-08289FBB9C6F}">
      <dgm:prSet phldrT="[Text]" custT="1"/>
      <dgm:spPr/>
      <dgm:t>
        <a:bodyPr/>
        <a:lstStyle/>
        <a:p>
          <a:r>
            <a:rPr lang="en-US" sz="1400"/>
            <a:t>Shared Socioeconomic Pathway (SSP) 2-4.5 (GHG emissions </a:t>
          </a:r>
          <a:r>
            <a:rPr lang="en-US" sz="1400">
              <a:sym typeface="Wingdings" panose="05000000000000000000" pitchFamily="2" charset="2"/>
            </a:rPr>
            <a:t> by 2050)</a:t>
          </a:r>
          <a:endParaRPr lang="en-US" sz="1400"/>
        </a:p>
      </dgm:t>
    </dgm:pt>
    <dgm:pt modelId="{17752387-D05B-490B-9F1E-B8BECB18FE56}" type="parTrans" cxnId="{FF76B4F7-C3F0-4C52-A1A3-60B6D3076786}">
      <dgm:prSet/>
      <dgm:spPr/>
      <dgm:t>
        <a:bodyPr/>
        <a:lstStyle/>
        <a:p>
          <a:endParaRPr lang="en-US" sz="2000"/>
        </a:p>
      </dgm:t>
    </dgm:pt>
    <dgm:pt modelId="{7ACAAE2A-345D-4E17-8ABC-EF8F64B6B75D}" type="sibTrans" cxnId="{FF76B4F7-C3F0-4C52-A1A3-60B6D3076786}">
      <dgm:prSet/>
      <dgm:spPr/>
      <dgm:t>
        <a:bodyPr/>
        <a:lstStyle/>
        <a:p>
          <a:endParaRPr lang="en-US" sz="2000"/>
        </a:p>
      </dgm:t>
    </dgm:pt>
    <dgm:pt modelId="{63604718-2C6F-4FE3-ABD4-B7145122C50C}">
      <dgm:prSet phldrT="[Text]" custT="1"/>
      <dgm:spPr/>
      <dgm:t>
        <a:bodyPr/>
        <a:lstStyle/>
        <a:p>
          <a:r>
            <a:rPr lang="en-US" sz="1400"/>
            <a:t>SSP5-8.5 (~2C temperature rise; GHG emissions keep increasing)</a:t>
          </a:r>
        </a:p>
      </dgm:t>
    </dgm:pt>
    <dgm:pt modelId="{7F29BF72-AAD1-4EDF-85E4-E898E16E2EA4}" type="parTrans" cxnId="{53599906-D5EE-4142-93D5-A5943A06F76E}">
      <dgm:prSet/>
      <dgm:spPr/>
      <dgm:t>
        <a:bodyPr/>
        <a:lstStyle/>
        <a:p>
          <a:endParaRPr lang="en-US" sz="2000"/>
        </a:p>
      </dgm:t>
    </dgm:pt>
    <dgm:pt modelId="{CF59EF46-953B-4C6C-8513-FBD6FBF4E222}" type="sibTrans" cxnId="{53599906-D5EE-4142-93D5-A5943A06F76E}">
      <dgm:prSet/>
      <dgm:spPr/>
      <dgm:t>
        <a:bodyPr/>
        <a:lstStyle/>
        <a:p>
          <a:endParaRPr lang="en-US" sz="2000"/>
        </a:p>
      </dgm:t>
    </dgm:pt>
    <dgm:pt modelId="{576793B3-67C3-4195-B808-B002BF7AB28E}">
      <dgm:prSet phldrT="[Text]" custT="1"/>
      <dgm:spPr/>
      <dgm:t>
        <a:bodyPr/>
        <a:lstStyle/>
        <a:p>
          <a:r>
            <a:rPr lang="en-US" sz="1600"/>
            <a:t>Other Stats</a:t>
          </a:r>
        </a:p>
      </dgm:t>
    </dgm:pt>
    <dgm:pt modelId="{D60FE3EE-F656-4C40-8585-C480BCF1B07C}" type="parTrans" cxnId="{0C4CB56D-FC55-46A2-BFA2-14001D71733B}">
      <dgm:prSet/>
      <dgm:spPr/>
      <dgm:t>
        <a:bodyPr/>
        <a:lstStyle/>
        <a:p>
          <a:endParaRPr lang="en-US" sz="2000"/>
        </a:p>
      </dgm:t>
    </dgm:pt>
    <dgm:pt modelId="{578529F8-A22D-4BE4-B7E5-BD01A2B3AC81}" type="sibTrans" cxnId="{0C4CB56D-FC55-46A2-BFA2-14001D71733B}">
      <dgm:prSet/>
      <dgm:spPr/>
      <dgm:t>
        <a:bodyPr/>
        <a:lstStyle/>
        <a:p>
          <a:endParaRPr lang="en-US" sz="2000"/>
        </a:p>
      </dgm:t>
    </dgm:pt>
    <dgm:pt modelId="{AA850F4E-69BC-46D3-8141-1699CE28247F}">
      <dgm:prSet phldrT="[Text]" custT="1"/>
      <dgm:spPr/>
      <dgm:t>
        <a:bodyPr/>
        <a:lstStyle/>
        <a:p>
          <a:r>
            <a:rPr lang="en-US" sz="1400"/>
            <a:t>First EDC to use the new CMIP Phase 6 projections</a:t>
          </a:r>
        </a:p>
      </dgm:t>
    </dgm:pt>
    <dgm:pt modelId="{9AFD5640-5B18-472D-8611-402DC15C59F3}" type="parTrans" cxnId="{F3288CAA-45C8-476D-A7F8-901AF61C06AC}">
      <dgm:prSet/>
      <dgm:spPr/>
      <dgm:t>
        <a:bodyPr/>
        <a:lstStyle/>
        <a:p>
          <a:endParaRPr lang="en-US" sz="2000"/>
        </a:p>
      </dgm:t>
    </dgm:pt>
    <dgm:pt modelId="{9C983A61-319E-4E2B-BA0E-B4241D606A0D}" type="sibTrans" cxnId="{F3288CAA-45C8-476D-A7F8-901AF61C06AC}">
      <dgm:prSet/>
      <dgm:spPr/>
      <dgm:t>
        <a:bodyPr/>
        <a:lstStyle/>
        <a:p>
          <a:endParaRPr lang="en-US" sz="2000"/>
        </a:p>
      </dgm:t>
    </dgm:pt>
    <dgm:pt modelId="{9809A8B6-AE04-412F-A897-2ED7DC91D17E}">
      <dgm:prSet phldrT="[Text]" custT="1"/>
      <dgm:spPr/>
      <dgm:t>
        <a:bodyPr/>
        <a:lstStyle/>
        <a:p>
          <a:r>
            <a:rPr lang="en-US" sz="1400"/>
            <a:t>Climate science variables downscaled to 6kmx6km grid</a:t>
          </a:r>
        </a:p>
      </dgm:t>
    </dgm:pt>
    <dgm:pt modelId="{F3E00619-8739-495F-8424-C9869B9FB0E8}" type="parTrans" cxnId="{4544989F-132B-4EFC-ABBD-E819C8AC9607}">
      <dgm:prSet/>
      <dgm:spPr/>
      <dgm:t>
        <a:bodyPr/>
        <a:lstStyle/>
        <a:p>
          <a:endParaRPr lang="en-US" sz="2000"/>
        </a:p>
      </dgm:t>
    </dgm:pt>
    <dgm:pt modelId="{4ABDD17F-E476-419F-9634-1DBB9D564EDB}" type="sibTrans" cxnId="{4544989F-132B-4EFC-ABBD-E819C8AC9607}">
      <dgm:prSet/>
      <dgm:spPr/>
      <dgm:t>
        <a:bodyPr/>
        <a:lstStyle/>
        <a:p>
          <a:endParaRPr lang="en-US" sz="2000"/>
        </a:p>
      </dgm:t>
    </dgm:pt>
    <dgm:pt modelId="{B8DAD91E-EEF4-47A5-ABBF-47277112EED8}">
      <dgm:prSet phldrT="[Text]" custT="1"/>
      <dgm:spPr/>
      <dgm:t>
        <a:bodyPr/>
        <a:lstStyle/>
        <a:p>
          <a:r>
            <a:rPr lang="en-US" sz="1600"/>
            <a:t>Variables</a:t>
          </a:r>
        </a:p>
      </dgm:t>
    </dgm:pt>
    <dgm:pt modelId="{7CDCA031-70E7-4D2A-8FCD-657A4407F881}" type="parTrans" cxnId="{3DC69684-21B7-4548-A01F-97872BD7C318}">
      <dgm:prSet/>
      <dgm:spPr/>
      <dgm:t>
        <a:bodyPr/>
        <a:lstStyle/>
        <a:p>
          <a:endParaRPr lang="en-US" sz="2000"/>
        </a:p>
      </dgm:t>
    </dgm:pt>
    <dgm:pt modelId="{C657EF0E-04D8-4191-8210-2ACF1980E536}" type="sibTrans" cxnId="{3DC69684-21B7-4548-A01F-97872BD7C318}">
      <dgm:prSet/>
      <dgm:spPr/>
      <dgm:t>
        <a:bodyPr/>
        <a:lstStyle/>
        <a:p>
          <a:endParaRPr lang="en-US" sz="2000"/>
        </a:p>
      </dgm:t>
    </dgm:pt>
    <dgm:pt modelId="{BEF67FB6-69DF-4AEE-AC2F-BE79B7356D6C}">
      <dgm:prSet phldrT="[Text]" custT="1"/>
      <dgm:spPr/>
      <dgm:t>
        <a:bodyPr/>
        <a:lstStyle/>
        <a:p>
          <a:r>
            <a:rPr lang="en-US" sz="1400"/>
            <a:t>Temperature (including impacts to demand)</a:t>
          </a:r>
        </a:p>
      </dgm:t>
    </dgm:pt>
    <dgm:pt modelId="{2B46A405-8D1D-4268-ABC5-4456FF91230C}" type="parTrans" cxnId="{FD99C9F9-2CD0-474B-AFBC-3597DBF160F9}">
      <dgm:prSet/>
      <dgm:spPr/>
      <dgm:t>
        <a:bodyPr/>
        <a:lstStyle/>
        <a:p>
          <a:endParaRPr lang="en-US" sz="2000"/>
        </a:p>
      </dgm:t>
    </dgm:pt>
    <dgm:pt modelId="{B8623017-D7C2-4094-A205-7CB229C7BB5C}" type="sibTrans" cxnId="{FD99C9F9-2CD0-474B-AFBC-3597DBF160F9}">
      <dgm:prSet/>
      <dgm:spPr/>
      <dgm:t>
        <a:bodyPr/>
        <a:lstStyle/>
        <a:p>
          <a:endParaRPr lang="en-US" sz="2000"/>
        </a:p>
      </dgm:t>
    </dgm:pt>
    <dgm:pt modelId="{18176A42-169C-439A-BD6E-03F41C9B07C0}">
      <dgm:prSet phldrT="[Text]" custT="1"/>
      <dgm:spPr/>
      <dgm:t>
        <a:bodyPr/>
        <a:lstStyle/>
        <a:p>
          <a:r>
            <a:rPr lang="en-US" sz="1400"/>
            <a:t>Sea level rise &amp; coastal flooding</a:t>
          </a:r>
        </a:p>
      </dgm:t>
    </dgm:pt>
    <dgm:pt modelId="{631C0F77-25D5-40A2-A33F-50F3C20B2946}" type="parTrans" cxnId="{40975EFC-6FBE-4212-B43E-DF73F3B7FAA6}">
      <dgm:prSet/>
      <dgm:spPr/>
      <dgm:t>
        <a:bodyPr/>
        <a:lstStyle/>
        <a:p>
          <a:endParaRPr lang="en-US" sz="2000"/>
        </a:p>
      </dgm:t>
    </dgm:pt>
    <dgm:pt modelId="{47F98AAA-0F3F-4ED4-84FD-A70FF331A42F}" type="sibTrans" cxnId="{40975EFC-6FBE-4212-B43E-DF73F3B7FAA6}">
      <dgm:prSet/>
      <dgm:spPr/>
      <dgm:t>
        <a:bodyPr/>
        <a:lstStyle/>
        <a:p>
          <a:endParaRPr lang="en-US" sz="2000"/>
        </a:p>
      </dgm:t>
    </dgm:pt>
    <dgm:pt modelId="{9FADDD04-3F87-43EA-9B19-2BA01C5858C1}">
      <dgm:prSet phldrT="[Text]" custT="1"/>
      <dgm:spPr/>
      <dgm:t>
        <a:bodyPr/>
        <a:lstStyle/>
        <a:p>
          <a:r>
            <a:rPr lang="en-US" sz="1400"/>
            <a:t>Modelling of a couple of HILL realizations</a:t>
          </a:r>
        </a:p>
      </dgm:t>
    </dgm:pt>
    <dgm:pt modelId="{348C62C1-C01C-4A19-910D-A55772626973}" type="parTrans" cxnId="{5D8FBDEC-FE17-40F1-9C61-C71A1F3062A6}">
      <dgm:prSet/>
      <dgm:spPr/>
      <dgm:t>
        <a:bodyPr/>
        <a:lstStyle/>
        <a:p>
          <a:endParaRPr lang="en-US" sz="2000"/>
        </a:p>
      </dgm:t>
    </dgm:pt>
    <dgm:pt modelId="{71F2BCDD-B94E-4138-B728-8C8E23BEAB02}" type="sibTrans" cxnId="{5D8FBDEC-FE17-40F1-9C61-C71A1F3062A6}">
      <dgm:prSet/>
      <dgm:spPr/>
      <dgm:t>
        <a:bodyPr/>
        <a:lstStyle/>
        <a:p>
          <a:endParaRPr lang="en-US" sz="2000"/>
        </a:p>
      </dgm:t>
    </dgm:pt>
    <dgm:pt modelId="{224DFEC0-6C3F-42E8-BCBF-0350C1EA6E2B}">
      <dgm:prSet phldrT="[Text]" custT="1"/>
      <dgm:spPr/>
      <dgm:t>
        <a:bodyPr/>
        <a:lstStyle/>
        <a:p>
          <a:r>
            <a:rPr lang="en-US" sz="1400"/>
            <a:t>Wind</a:t>
          </a:r>
        </a:p>
      </dgm:t>
    </dgm:pt>
    <dgm:pt modelId="{E7B09AE6-B055-4770-93B3-6E9D7F100CF8}" type="parTrans" cxnId="{3E68BBC9-F468-4262-8825-71F2988B7FC2}">
      <dgm:prSet/>
      <dgm:spPr/>
      <dgm:t>
        <a:bodyPr/>
        <a:lstStyle/>
        <a:p>
          <a:endParaRPr lang="en-US" sz="2000"/>
        </a:p>
      </dgm:t>
    </dgm:pt>
    <dgm:pt modelId="{616CF852-0ACF-484A-8EE0-E19A9898FCA9}" type="sibTrans" cxnId="{3E68BBC9-F468-4262-8825-71F2988B7FC2}">
      <dgm:prSet/>
      <dgm:spPr/>
      <dgm:t>
        <a:bodyPr/>
        <a:lstStyle/>
        <a:p>
          <a:endParaRPr lang="en-US" sz="2000"/>
        </a:p>
      </dgm:t>
    </dgm:pt>
    <dgm:pt modelId="{2CF16A2C-86A5-4AED-9E6A-634334889613}">
      <dgm:prSet phldrT="[Text]" custT="1"/>
      <dgm:spPr/>
      <dgm:t>
        <a:bodyPr/>
        <a:lstStyle/>
        <a:p>
          <a:r>
            <a:rPr lang="en-US" sz="1400"/>
            <a:t>Precipitation</a:t>
          </a:r>
        </a:p>
      </dgm:t>
    </dgm:pt>
    <dgm:pt modelId="{FE6DDA28-0DC8-4DDF-AB2C-7F61D066C19D}" type="parTrans" cxnId="{57C0B738-CD1E-41F5-94DE-E4646743E94B}">
      <dgm:prSet/>
      <dgm:spPr/>
      <dgm:t>
        <a:bodyPr/>
        <a:lstStyle/>
        <a:p>
          <a:endParaRPr lang="en-US" sz="2000"/>
        </a:p>
      </dgm:t>
    </dgm:pt>
    <dgm:pt modelId="{EC48F28A-9D2B-487C-9CBF-A88B2C662A62}" type="sibTrans" cxnId="{57C0B738-CD1E-41F5-94DE-E4646743E94B}">
      <dgm:prSet/>
      <dgm:spPr/>
      <dgm:t>
        <a:bodyPr/>
        <a:lstStyle/>
        <a:p>
          <a:endParaRPr lang="en-US" sz="2000"/>
        </a:p>
      </dgm:t>
    </dgm:pt>
    <dgm:pt modelId="{6A650A33-2667-416A-963D-E57938A966FE}" type="pres">
      <dgm:prSet presAssocID="{3729AB85-C0D8-4B16-9E43-5D17AAFEFABA}" presName="linearFlow" presStyleCnt="0">
        <dgm:presLayoutVars>
          <dgm:dir/>
          <dgm:animLvl val="lvl"/>
          <dgm:resizeHandles val="exact"/>
        </dgm:presLayoutVars>
      </dgm:prSet>
      <dgm:spPr/>
    </dgm:pt>
    <dgm:pt modelId="{D3021BC5-E663-4BA4-88E3-BD991F415949}" type="pres">
      <dgm:prSet presAssocID="{C06154EF-853C-41B7-A309-C98B6295EB81}" presName="composite" presStyleCnt="0"/>
      <dgm:spPr/>
    </dgm:pt>
    <dgm:pt modelId="{8669CD8B-6859-4D23-BF12-7BC611EBBC4E}" type="pres">
      <dgm:prSet presAssocID="{C06154EF-853C-41B7-A309-C98B6295EB81}" presName="parentText" presStyleLbl="alignNode1" presStyleIdx="0" presStyleCnt="4">
        <dgm:presLayoutVars>
          <dgm:chMax val="1"/>
          <dgm:bulletEnabled val="1"/>
        </dgm:presLayoutVars>
      </dgm:prSet>
      <dgm:spPr/>
    </dgm:pt>
    <dgm:pt modelId="{510D642D-A6E1-43D5-AD2D-8EF8DE8BECAA}" type="pres">
      <dgm:prSet presAssocID="{C06154EF-853C-41B7-A309-C98B6295EB81}" presName="descendantText" presStyleLbl="alignAcc1" presStyleIdx="0" presStyleCnt="4">
        <dgm:presLayoutVars>
          <dgm:bulletEnabled val="1"/>
        </dgm:presLayoutVars>
      </dgm:prSet>
      <dgm:spPr/>
    </dgm:pt>
    <dgm:pt modelId="{97116DFA-6C2A-4EA4-895F-A7830B545DCE}" type="pres">
      <dgm:prSet presAssocID="{ECC9B82E-3E74-41E8-AAEC-247EE4E248AF}" presName="sp" presStyleCnt="0"/>
      <dgm:spPr/>
    </dgm:pt>
    <dgm:pt modelId="{91971A02-7852-4085-8741-269233B98AE6}" type="pres">
      <dgm:prSet presAssocID="{DDB648AC-0D60-40E0-AE9E-E348E6B79515}" presName="composite" presStyleCnt="0"/>
      <dgm:spPr/>
    </dgm:pt>
    <dgm:pt modelId="{B675C795-6985-48FD-AC19-D9E08641760C}" type="pres">
      <dgm:prSet presAssocID="{DDB648AC-0D60-40E0-AE9E-E348E6B79515}" presName="parentText" presStyleLbl="alignNode1" presStyleIdx="1" presStyleCnt="4">
        <dgm:presLayoutVars>
          <dgm:chMax val="1"/>
          <dgm:bulletEnabled val="1"/>
        </dgm:presLayoutVars>
      </dgm:prSet>
      <dgm:spPr/>
    </dgm:pt>
    <dgm:pt modelId="{89604563-320F-47F3-8ABD-71A9BF66843E}" type="pres">
      <dgm:prSet presAssocID="{DDB648AC-0D60-40E0-AE9E-E348E6B79515}" presName="descendantText" presStyleLbl="alignAcc1" presStyleIdx="1" presStyleCnt="4">
        <dgm:presLayoutVars>
          <dgm:bulletEnabled val="1"/>
        </dgm:presLayoutVars>
      </dgm:prSet>
      <dgm:spPr/>
    </dgm:pt>
    <dgm:pt modelId="{7EAF439C-4BC8-4719-816F-52FC8A323EF0}" type="pres">
      <dgm:prSet presAssocID="{A0EACAF2-AF0D-43FD-B60D-C8B8CA18CD21}" presName="sp" presStyleCnt="0"/>
      <dgm:spPr/>
    </dgm:pt>
    <dgm:pt modelId="{C8D4D913-1E89-43BA-AA47-5D1E2010D103}" type="pres">
      <dgm:prSet presAssocID="{B8DAD91E-EEF4-47A5-ABBF-47277112EED8}" presName="composite" presStyleCnt="0"/>
      <dgm:spPr/>
    </dgm:pt>
    <dgm:pt modelId="{4D528698-906D-4F41-8AE3-DCF680C8C41A}" type="pres">
      <dgm:prSet presAssocID="{B8DAD91E-EEF4-47A5-ABBF-47277112EED8}" presName="parentText" presStyleLbl="alignNode1" presStyleIdx="2" presStyleCnt="4">
        <dgm:presLayoutVars>
          <dgm:chMax val="1"/>
          <dgm:bulletEnabled val="1"/>
        </dgm:presLayoutVars>
      </dgm:prSet>
      <dgm:spPr/>
    </dgm:pt>
    <dgm:pt modelId="{282ECCEF-0C8C-498F-9E49-913AE5D212FA}" type="pres">
      <dgm:prSet presAssocID="{B8DAD91E-EEF4-47A5-ABBF-47277112EED8}" presName="descendantText" presStyleLbl="alignAcc1" presStyleIdx="2" presStyleCnt="4">
        <dgm:presLayoutVars>
          <dgm:bulletEnabled val="1"/>
        </dgm:presLayoutVars>
      </dgm:prSet>
      <dgm:spPr/>
    </dgm:pt>
    <dgm:pt modelId="{280CA577-9156-4792-BC4A-62256413FF64}" type="pres">
      <dgm:prSet presAssocID="{C657EF0E-04D8-4191-8210-2ACF1980E536}" presName="sp" presStyleCnt="0"/>
      <dgm:spPr/>
    </dgm:pt>
    <dgm:pt modelId="{ED0CB6E3-F0CD-4177-B8D1-96EAF460BA27}" type="pres">
      <dgm:prSet presAssocID="{576793B3-67C3-4195-B808-B002BF7AB28E}" presName="composite" presStyleCnt="0"/>
      <dgm:spPr/>
    </dgm:pt>
    <dgm:pt modelId="{25391B86-E9B4-4B0A-96A1-5912DEC6AC90}" type="pres">
      <dgm:prSet presAssocID="{576793B3-67C3-4195-B808-B002BF7AB28E}" presName="parentText" presStyleLbl="alignNode1" presStyleIdx="3" presStyleCnt="4">
        <dgm:presLayoutVars>
          <dgm:chMax val="1"/>
          <dgm:bulletEnabled val="1"/>
        </dgm:presLayoutVars>
      </dgm:prSet>
      <dgm:spPr/>
    </dgm:pt>
    <dgm:pt modelId="{166A83BD-DC6C-4879-B34C-0D4476975F47}" type="pres">
      <dgm:prSet presAssocID="{576793B3-67C3-4195-B808-B002BF7AB28E}" presName="descendantText" presStyleLbl="alignAcc1" presStyleIdx="3" presStyleCnt="4">
        <dgm:presLayoutVars>
          <dgm:bulletEnabled val="1"/>
        </dgm:presLayoutVars>
      </dgm:prSet>
      <dgm:spPr/>
    </dgm:pt>
  </dgm:ptLst>
  <dgm:cxnLst>
    <dgm:cxn modelId="{53599906-D5EE-4142-93D5-A5943A06F76E}" srcId="{DDB648AC-0D60-40E0-AE9E-E348E6B79515}" destId="{63604718-2C6F-4FE3-ABD4-B7145122C50C}" srcOrd="1" destOrd="0" parTransId="{7F29BF72-AAD1-4EDF-85E4-E898E16E2EA4}" sibTransId="{CF59EF46-953B-4C6C-8513-FBD6FBF4E222}"/>
    <dgm:cxn modelId="{92F90309-7999-4A16-8F19-0B0E57265F42}" type="presOf" srcId="{C06154EF-853C-41B7-A309-C98B6295EB81}" destId="{8669CD8B-6859-4D23-BF12-7BC611EBBC4E}" srcOrd="0" destOrd="0" presId="urn:microsoft.com/office/officeart/2005/8/layout/chevron2"/>
    <dgm:cxn modelId="{36EE3815-950D-4651-96A2-8E7D1D103B64}" type="presOf" srcId="{B8DAD91E-EEF4-47A5-ABBF-47277112EED8}" destId="{4D528698-906D-4F41-8AE3-DCF680C8C41A}" srcOrd="0" destOrd="0" presId="urn:microsoft.com/office/officeart/2005/8/layout/chevron2"/>
    <dgm:cxn modelId="{0C7C252B-BE88-44A7-820E-366843B38051}" srcId="{3729AB85-C0D8-4B16-9E43-5D17AAFEFABA}" destId="{C06154EF-853C-41B7-A309-C98B6295EB81}" srcOrd="0" destOrd="0" parTransId="{8EE56770-9DDF-4010-9F85-4B497382AD22}" sibTransId="{ECC9B82E-3E74-41E8-AAEC-247EE4E248AF}"/>
    <dgm:cxn modelId="{57C0B738-CD1E-41F5-94DE-E4646743E94B}" srcId="{B8DAD91E-EEF4-47A5-ABBF-47277112EED8}" destId="{2CF16A2C-86A5-4AED-9E6A-634334889613}" srcOrd="1" destOrd="0" parTransId="{FE6DDA28-0DC8-4DDF-AB2C-7F61D066C19D}" sibTransId="{EC48F28A-9D2B-487C-9CBF-A88B2C662A62}"/>
    <dgm:cxn modelId="{38A6C039-8143-48DE-9824-3B23F1AD0AB2}" type="presOf" srcId="{68CB9577-0463-4A7E-98F4-015A44FBC652}" destId="{510D642D-A6E1-43D5-AD2D-8EF8DE8BECAA}" srcOrd="0" destOrd="0" presId="urn:microsoft.com/office/officeart/2005/8/layout/chevron2"/>
    <dgm:cxn modelId="{9A0CEB45-1BE7-417E-8B29-E88E2FBC0724}" type="presOf" srcId="{BEF67FB6-69DF-4AEE-AC2F-BE79B7356D6C}" destId="{282ECCEF-0C8C-498F-9E49-913AE5D212FA}" srcOrd="0" destOrd="0" presId="urn:microsoft.com/office/officeart/2005/8/layout/chevron2"/>
    <dgm:cxn modelId="{28839D66-376F-428C-BAB8-CABAAD7C7000}" type="presOf" srcId="{AA850F4E-69BC-46D3-8141-1699CE28247F}" destId="{166A83BD-DC6C-4879-B34C-0D4476975F47}" srcOrd="0" destOrd="0" presId="urn:microsoft.com/office/officeart/2005/8/layout/chevron2"/>
    <dgm:cxn modelId="{B7B6BB66-457C-4A38-842C-308E156DD8B4}" type="presOf" srcId="{63604718-2C6F-4FE3-ABD4-B7145122C50C}" destId="{89604563-320F-47F3-8ABD-71A9BF66843E}" srcOrd="0" destOrd="1" presId="urn:microsoft.com/office/officeart/2005/8/layout/chevron2"/>
    <dgm:cxn modelId="{F971DC49-4976-4C50-80CB-D594363958B9}" type="presOf" srcId="{2CF16A2C-86A5-4AED-9E6A-634334889613}" destId="{282ECCEF-0C8C-498F-9E49-913AE5D212FA}" srcOrd="0" destOrd="1" presId="urn:microsoft.com/office/officeart/2005/8/layout/chevron2"/>
    <dgm:cxn modelId="{0C4CB56D-FC55-46A2-BFA2-14001D71733B}" srcId="{3729AB85-C0D8-4B16-9E43-5D17AAFEFABA}" destId="{576793B3-67C3-4195-B808-B002BF7AB28E}" srcOrd="3" destOrd="0" parTransId="{D60FE3EE-F656-4C40-8585-C480BCF1B07C}" sibTransId="{578529F8-A22D-4BE4-B7E5-BD01A2B3AC81}"/>
    <dgm:cxn modelId="{00D6B753-E973-4F99-B5BB-01A3C6C9D109}" type="presOf" srcId="{DA9F09FA-F6A4-44C2-80FF-08289FBB9C6F}" destId="{89604563-320F-47F3-8ABD-71A9BF66843E}" srcOrd="0" destOrd="0" presId="urn:microsoft.com/office/officeart/2005/8/layout/chevron2"/>
    <dgm:cxn modelId="{A1D62D7A-452B-43BF-AF5A-7924CAAE12F3}" type="presOf" srcId="{DDB648AC-0D60-40E0-AE9E-E348E6B79515}" destId="{B675C795-6985-48FD-AC19-D9E08641760C}" srcOrd="0" destOrd="0" presId="urn:microsoft.com/office/officeart/2005/8/layout/chevron2"/>
    <dgm:cxn modelId="{3DC69684-21B7-4548-A01F-97872BD7C318}" srcId="{3729AB85-C0D8-4B16-9E43-5D17AAFEFABA}" destId="{B8DAD91E-EEF4-47A5-ABBF-47277112EED8}" srcOrd="2" destOrd="0" parTransId="{7CDCA031-70E7-4D2A-8FCD-657A4407F881}" sibTransId="{C657EF0E-04D8-4191-8210-2ACF1980E536}"/>
    <dgm:cxn modelId="{A4CB5797-002C-4B35-91B3-972790966974}" srcId="{C06154EF-853C-41B7-A309-C98B6295EB81}" destId="{68CB9577-0463-4A7E-98F4-015A44FBC652}" srcOrd="0" destOrd="0" parTransId="{DB87372C-D2ED-42BD-AF34-CCB06ADF9C46}" sibTransId="{406CE742-7E7B-4D17-A480-F6CBCCC6B527}"/>
    <dgm:cxn modelId="{B571759D-3353-4037-8085-8798DAD3078F}" type="presOf" srcId="{9809A8B6-AE04-412F-A897-2ED7DC91D17E}" destId="{166A83BD-DC6C-4879-B34C-0D4476975F47}" srcOrd="0" destOrd="1" presId="urn:microsoft.com/office/officeart/2005/8/layout/chevron2"/>
    <dgm:cxn modelId="{4544989F-132B-4EFC-ABBD-E819C8AC9607}" srcId="{576793B3-67C3-4195-B808-B002BF7AB28E}" destId="{9809A8B6-AE04-412F-A897-2ED7DC91D17E}" srcOrd="1" destOrd="0" parTransId="{F3E00619-8739-495F-8424-C9869B9FB0E8}" sibTransId="{4ABDD17F-E476-419F-9634-1DBB9D564EDB}"/>
    <dgm:cxn modelId="{F3288CAA-45C8-476D-A7F8-901AF61C06AC}" srcId="{576793B3-67C3-4195-B808-B002BF7AB28E}" destId="{AA850F4E-69BC-46D3-8141-1699CE28247F}" srcOrd="0" destOrd="0" parTransId="{9AFD5640-5B18-472D-8611-402DC15C59F3}" sibTransId="{9C983A61-319E-4E2B-BA0E-B4241D606A0D}"/>
    <dgm:cxn modelId="{3E68BBC9-F468-4262-8825-71F2988B7FC2}" srcId="{B8DAD91E-EEF4-47A5-ABBF-47277112EED8}" destId="{224DFEC0-6C3F-42E8-BCBF-0350C1EA6E2B}" srcOrd="3" destOrd="0" parTransId="{E7B09AE6-B055-4770-93B3-6E9D7F100CF8}" sibTransId="{616CF852-0ACF-484A-8EE0-E19A9898FCA9}"/>
    <dgm:cxn modelId="{FEBED1D0-9783-4338-878F-D2C62D14AA90}" type="presOf" srcId="{9FADDD04-3F87-43EA-9B19-2BA01C5858C1}" destId="{166A83BD-DC6C-4879-B34C-0D4476975F47}" srcOrd="0" destOrd="2" presId="urn:microsoft.com/office/officeart/2005/8/layout/chevron2"/>
    <dgm:cxn modelId="{3A5D6DD2-A8B2-4634-8C12-21D8774D20F3}" type="presOf" srcId="{3729AB85-C0D8-4B16-9E43-5D17AAFEFABA}" destId="{6A650A33-2667-416A-963D-E57938A966FE}" srcOrd="0" destOrd="0" presId="urn:microsoft.com/office/officeart/2005/8/layout/chevron2"/>
    <dgm:cxn modelId="{E8469DD6-7D00-4CBD-A915-AD11F079F49D}" srcId="{3729AB85-C0D8-4B16-9E43-5D17AAFEFABA}" destId="{DDB648AC-0D60-40E0-AE9E-E348E6B79515}" srcOrd="1" destOrd="0" parTransId="{06B7B847-BCB6-47A1-B05A-9C6E2F98EC6B}" sibTransId="{A0EACAF2-AF0D-43FD-B60D-C8B8CA18CD21}"/>
    <dgm:cxn modelId="{5A0FF0D6-37DA-4B23-BBA5-BF2B7A5E60CB}" type="presOf" srcId="{224DFEC0-6C3F-42E8-BCBF-0350C1EA6E2B}" destId="{282ECCEF-0C8C-498F-9E49-913AE5D212FA}" srcOrd="0" destOrd="3" presId="urn:microsoft.com/office/officeart/2005/8/layout/chevron2"/>
    <dgm:cxn modelId="{433EB8DF-8B83-48C6-BC24-333B72BA7C62}" type="presOf" srcId="{18176A42-169C-439A-BD6E-03F41C9B07C0}" destId="{282ECCEF-0C8C-498F-9E49-913AE5D212FA}" srcOrd="0" destOrd="2" presId="urn:microsoft.com/office/officeart/2005/8/layout/chevron2"/>
    <dgm:cxn modelId="{5D8FBDEC-FE17-40F1-9C61-C71A1F3062A6}" srcId="{576793B3-67C3-4195-B808-B002BF7AB28E}" destId="{9FADDD04-3F87-43EA-9B19-2BA01C5858C1}" srcOrd="2" destOrd="0" parTransId="{348C62C1-C01C-4A19-910D-A55772626973}" sibTransId="{71F2BCDD-B94E-4138-B728-8C8E23BEAB02}"/>
    <dgm:cxn modelId="{5EFCFEED-4A20-4473-AA53-4128B9A092EA}" type="presOf" srcId="{576793B3-67C3-4195-B808-B002BF7AB28E}" destId="{25391B86-E9B4-4B0A-96A1-5912DEC6AC90}" srcOrd="0" destOrd="0" presId="urn:microsoft.com/office/officeart/2005/8/layout/chevron2"/>
    <dgm:cxn modelId="{FF76B4F7-C3F0-4C52-A1A3-60B6D3076786}" srcId="{DDB648AC-0D60-40E0-AE9E-E348E6B79515}" destId="{DA9F09FA-F6A4-44C2-80FF-08289FBB9C6F}" srcOrd="0" destOrd="0" parTransId="{17752387-D05B-490B-9F1E-B8BECB18FE56}" sibTransId="{7ACAAE2A-345D-4E17-8ABC-EF8F64B6B75D}"/>
    <dgm:cxn modelId="{FD99C9F9-2CD0-474B-AFBC-3597DBF160F9}" srcId="{B8DAD91E-EEF4-47A5-ABBF-47277112EED8}" destId="{BEF67FB6-69DF-4AEE-AC2F-BE79B7356D6C}" srcOrd="0" destOrd="0" parTransId="{2B46A405-8D1D-4268-ABC5-4456FF91230C}" sibTransId="{B8623017-D7C2-4094-A205-7CB229C7BB5C}"/>
    <dgm:cxn modelId="{40975EFC-6FBE-4212-B43E-DF73F3B7FAA6}" srcId="{B8DAD91E-EEF4-47A5-ABBF-47277112EED8}" destId="{18176A42-169C-439A-BD6E-03F41C9B07C0}" srcOrd="2" destOrd="0" parTransId="{631C0F77-25D5-40A2-A33F-50F3C20B2946}" sibTransId="{47F98AAA-0F3F-4ED4-84FD-A70FF331A42F}"/>
    <dgm:cxn modelId="{3D39D6C7-0F8E-467B-B18B-36FAE02A7547}" type="presParOf" srcId="{6A650A33-2667-416A-963D-E57938A966FE}" destId="{D3021BC5-E663-4BA4-88E3-BD991F415949}" srcOrd="0" destOrd="0" presId="urn:microsoft.com/office/officeart/2005/8/layout/chevron2"/>
    <dgm:cxn modelId="{FF0A577A-B251-4DC9-8032-253A2182B851}" type="presParOf" srcId="{D3021BC5-E663-4BA4-88E3-BD991F415949}" destId="{8669CD8B-6859-4D23-BF12-7BC611EBBC4E}" srcOrd="0" destOrd="0" presId="urn:microsoft.com/office/officeart/2005/8/layout/chevron2"/>
    <dgm:cxn modelId="{62E44282-90FA-47AA-8B90-CBC59D448796}" type="presParOf" srcId="{D3021BC5-E663-4BA4-88E3-BD991F415949}" destId="{510D642D-A6E1-43D5-AD2D-8EF8DE8BECAA}" srcOrd="1" destOrd="0" presId="urn:microsoft.com/office/officeart/2005/8/layout/chevron2"/>
    <dgm:cxn modelId="{C27043DC-A9D5-4B24-A56C-D1E8795E963A}" type="presParOf" srcId="{6A650A33-2667-416A-963D-E57938A966FE}" destId="{97116DFA-6C2A-4EA4-895F-A7830B545DCE}" srcOrd="1" destOrd="0" presId="urn:microsoft.com/office/officeart/2005/8/layout/chevron2"/>
    <dgm:cxn modelId="{BC1CBA87-9C81-4710-91FD-09E8780AAA8E}" type="presParOf" srcId="{6A650A33-2667-416A-963D-E57938A966FE}" destId="{91971A02-7852-4085-8741-269233B98AE6}" srcOrd="2" destOrd="0" presId="urn:microsoft.com/office/officeart/2005/8/layout/chevron2"/>
    <dgm:cxn modelId="{6BE20454-662A-4CC9-A5E5-942D50C5E10D}" type="presParOf" srcId="{91971A02-7852-4085-8741-269233B98AE6}" destId="{B675C795-6985-48FD-AC19-D9E08641760C}" srcOrd="0" destOrd="0" presId="urn:microsoft.com/office/officeart/2005/8/layout/chevron2"/>
    <dgm:cxn modelId="{9F376A1F-FE5B-4015-B8E6-E2E9015FFB51}" type="presParOf" srcId="{91971A02-7852-4085-8741-269233B98AE6}" destId="{89604563-320F-47F3-8ABD-71A9BF66843E}" srcOrd="1" destOrd="0" presId="urn:microsoft.com/office/officeart/2005/8/layout/chevron2"/>
    <dgm:cxn modelId="{FE76230B-9C52-4321-840A-DFCF9210E9D9}" type="presParOf" srcId="{6A650A33-2667-416A-963D-E57938A966FE}" destId="{7EAF439C-4BC8-4719-816F-52FC8A323EF0}" srcOrd="3" destOrd="0" presId="urn:microsoft.com/office/officeart/2005/8/layout/chevron2"/>
    <dgm:cxn modelId="{084CD7EA-7722-42E4-8362-1369E4BCB25F}" type="presParOf" srcId="{6A650A33-2667-416A-963D-E57938A966FE}" destId="{C8D4D913-1E89-43BA-AA47-5D1E2010D103}" srcOrd="4" destOrd="0" presId="urn:microsoft.com/office/officeart/2005/8/layout/chevron2"/>
    <dgm:cxn modelId="{C564251E-B7E8-41EB-B65F-D4F992561CB5}" type="presParOf" srcId="{C8D4D913-1E89-43BA-AA47-5D1E2010D103}" destId="{4D528698-906D-4F41-8AE3-DCF680C8C41A}" srcOrd="0" destOrd="0" presId="urn:microsoft.com/office/officeart/2005/8/layout/chevron2"/>
    <dgm:cxn modelId="{0CB2AE38-D4DD-4110-B45C-1FAB68F09ED9}" type="presParOf" srcId="{C8D4D913-1E89-43BA-AA47-5D1E2010D103}" destId="{282ECCEF-0C8C-498F-9E49-913AE5D212FA}" srcOrd="1" destOrd="0" presId="urn:microsoft.com/office/officeart/2005/8/layout/chevron2"/>
    <dgm:cxn modelId="{DB7477B7-FA4C-486F-8C8A-A2696A1B1229}" type="presParOf" srcId="{6A650A33-2667-416A-963D-E57938A966FE}" destId="{280CA577-9156-4792-BC4A-62256413FF64}" srcOrd="5" destOrd="0" presId="urn:microsoft.com/office/officeart/2005/8/layout/chevron2"/>
    <dgm:cxn modelId="{71F39E21-20AD-43D4-9775-C78A1DF85C6E}" type="presParOf" srcId="{6A650A33-2667-416A-963D-E57938A966FE}" destId="{ED0CB6E3-F0CD-4177-B8D1-96EAF460BA27}" srcOrd="6" destOrd="0" presId="urn:microsoft.com/office/officeart/2005/8/layout/chevron2"/>
    <dgm:cxn modelId="{6DB2EEEF-A176-4987-960B-055116796831}" type="presParOf" srcId="{ED0CB6E3-F0CD-4177-B8D1-96EAF460BA27}" destId="{25391B86-E9B4-4B0A-96A1-5912DEC6AC90}" srcOrd="0" destOrd="0" presId="urn:microsoft.com/office/officeart/2005/8/layout/chevron2"/>
    <dgm:cxn modelId="{ABC64199-B78D-46FB-A0E6-15EBF06F25A4}" type="presParOf" srcId="{ED0CB6E3-F0CD-4177-B8D1-96EAF460BA27}" destId="{166A83BD-DC6C-4879-B34C-0D4476975F4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53A1B4-C0B1-4A7A-807D-5BF36D79E42E}"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B6BCD3EF-2C05-4E47-86BE-9DDF43B97144}">
      <dgm:prSet phldrT="[Text]" custT="1"/>
      <dgm:spPr/>
      <dgm:t>
        <a:bodyPr/>
        <a:lstStyle/>
        <a:p>
          <a:r>
            <a:rPr lang="en-US" sz="2000"/>
            <a:t>System Planning</a:t>
          </a:r>
        </a:p>
      </dgm:t>
    </dgm:pt>
    <dgm:pt modelId="{C7361C30-DC60-4567-966D-F875F0735D79}" type="parTrans" cxnId="{4BBBFCEC-56EF-4E4D-809B-361F8939B23E}">
      <dgm:prSet/>
      <dgm:spPr/>
      <dgm:t>
        <a:bodyPr/>
        <a:lstStyle/>
        <a:p>
          <a:endParaRPr lang="en-US" sz="1600"/>
        </a:p>
      </dgm:t>
    </dgm:pt>
    <dgm:pt modelId="{9E6D7B4C-930A-4FFE-8971-4A7FC7FA2EDD}" type="sibTrans" cxnId="{4BBBFCEC-56EF-4E4D-809B-361F8939B23E}">
      <dgm:prSet/>
      <dgm:spPr/>
      <dgm:t>
        <a:bodyPr/>
        <a:lstStyle/>
        <a:p>
          <a:endParaRPr lang="en-US" sz="1600"/>
        </a:p>
      </dgm:t>
    </dgm:pt>
    <dgm:pt modelId="{7D0715B0-13A2-497F-A983-5EC6A1B1567B}">
      <dgm:prSet phldrT="[Text]" custT="1"/>
      <dgm:spPr/>
      <dgm:t>
        <a:bodyPr/>
        <a:lstStyle/>
        <a:p>
          <a:r>
            <a:rPr lang="en-US" sz="1800"/>
            <a:t>Historical all-in metrics</a:t>
          </a:r>
        </a:p>
      </dgm:t>
    </dgm:pt>
    <dgm:pt modelId="{E5ED587A-0617-41BA-A7BE-470A3BD5B0FB}" type="parTrans" cxnId="{B910DB42-2783-45B1-880C-213747B5B169}">
      <dgm:prSet/>
      <dgm:spPr/>
      <dgm:t>
        <a:bodyPr/>
        <a:lstStyle/>
        <a:p>
          <a:endParaRPr lang="en-US" sz="1600"/>
        </a:p>
      </dgm:t>
    </dgm:pt>
    <dgm:pt modelId="{A7D4408E-7080-4EAF-96CB-9332CDE0B6F6}" type="sibTrans" cxnId="{B910DB42-2783-45B1-880C-213747B5B169}">
      <dgm:prSet/>
      <dgm:spPr/>
      <dgm:t>
        <a:bodyPr/>
        <a:lstStyle/>
        <a:p>
          <a:endParaRPr lang="en-US" sz="1600"/>
        </a:p>
      </dgm:t>
    </dgm:pt>
    <dgm:pt modelId="{D721B492-1498-4973-B198-FB296507E1B3}">
      <dgm:prSet phldrT="[Text]" custT="1"/>
      <dgm:spPr/>
      <dgm:t>
        <a:bodyPr/>
        <a:lstStyle/>
        <a:p>
          <a:r>
            <a:rPr lang="en-US" sz="1800"/>
            <a:t>Probabilistic planning inputs</a:t>
          </a:r>
        </a:p>
      </dgm:t>
    </dgm:pt>
    <dgm:pt modelId="{EF509A7A-EECB-4277-8967-EB3EDD1E2D22}" type="parTrans" cxnId="{79E6DB1C-074D-454D-A7E5-D2B0FA1F0575}">
      <dgm:prSet/>
      <dgm:spPr/>
      <dgm:t>
        <a:bodyPr/>
        <a:lstStyle/>
        <a:p>
          <a:endParaRPr lang="en-US" sz="1600"/>
        </a:p>
      </dgm:t>
    </dgm:pt>
    <dgm:pt modelId="{2A23AD7F-9558-466E-A0D4-8D30FBB03DFB}" type="sibTrans" cxnId="{79E6DB1C-074D-454D-A7E5-D2B0FA1F0575}">
      <dgm:prSet/>
      <dgm:spPr/>
      <dgm:t>
        <a:bodyPr/>
        <a:lstStyle/>
        <a:p>
          <a:endParaRPr lang="en-US" sz="1600"/>
        </a:p>
      </dgm:t>
    </dgm:pt>
    <dgm:pt modelId="{C143FEA3-08DF-490F-99F0-B7D4D751E7F4}">
      <dgm:prSet phldrT="[Text]" custT="1"/>
      <dgm:spPr/>
      <dgm:t>
        <a:bodyPr/>
        <a:lstStyle/>
        <a:p>
          <a:r>
            <a:rPr lang="en-US" sz="2000"/>
            <a:t>Operations &amp; Engineering</a:t>
          </a:r>
        </a:p>
      </dgm:t>
    </dgm:pt>
    <dgm:pt modelId="{55E9A5C7-3A1C-420E-BD9F-15E2FE489352}" type="parTrans" cxnId="{BA4E3642-D590-4187-87D6-C4BAB2358042}">
      <dgm:prSet/>
      <dgm:spPr/>
      <dgm:t>
        <a:bodyPr/>
        <a:lstStyle/>
        <a:p>
          <a:endParaRPr lang="en-US" sz="1600"/>
        </a:p>
      </dgm:t>
    </dgm:pt>
    <dgm:pt modelId="{D0DB33A1-1F73-4F9E-9847-21F09251327C}" type="sibTrans" cxnId="{BA4E3642-D590-4187-87D6-C4BAB2358042}">
      <dgm:prSet/>
      <dgm:spPr/>
      <dgm:t>
        <a:bodyPr/>
        <a:lstStyle/>
        <a:p>
          <a:endParaRPr lang="en-US" sz="1600"/>
        </a:p>
      </dgm:t>
    </dgm:pt>
    <dgm:pt modelId="{2E7A9D6F-8554-4F9D-AA05-8F5EF28724F6}">
      <dgm:prSet phldrT="[Text]" custT="1"/>
      <dgm:spPr/>
      <dgm:t>
        <a:bodyPr/>
        <a:lstStyle/>
        <a:p>
          <a:r>
            <a:rPr lang="en-US" sz="1800"/>
            <a:t>Transformer loading</a:t>
          </a:r>
        </a:p>
      </dgm:t>
    </dgm:pt>
    <dgm:pt modelId="{A63B2074-D507-4C41-BB24-7654F4DE90EE}" type="parTrans" cxnId="{52CE6D1B-AE4A-44E8-A515-5CBE8A1BFF48}">
      <dgm:prSet/>
      <dgm:spPr/>
      <dgm:t>
        <a:bodyPr/>
        <a:lstStyle/>
        <a:p>
          <a:endParaRPr lang="en-US" sz="1600"/>
        </a:p>
      </dgm:t>
    </dgm:pt>
    <dgm:pt modelId="{836AE2B5-E985-44E1-9B56-071208C42DB9}" type="sibTrans" cxnId="{52CE6D1B-AE4A-44E8-A515-5CBE8A1BFF48}">
      <dgm:prSet/>
      <dgm:spPr/>
      <dgm:t>
        <a:bodyPr/>
        <a:lstStyle/>
        <a:p>
          <a:endParaRPr lang="en-US" sz="1600"/>
        </a:p>
      </dgm:t>
    </dgm:pt>
    <dgm:pt modelId="{81B74E02-68CB-4D66-A5C8-1679AA6FE637}">
      <dgm:prSet phldrT="[Text]" custT="1"/>
      <dgm:spPr/>
      <dgm:t>
        <a:bodyPr/>
        <a:lstStyle/>
        <a:p>
          <a:r>
            <a:rPr lang="en-US" sz="2000"/>
            <a:t>Vegetation Planning &amp; Ops</a:t>
          </a:r>
        </a:p>
      </dgm:t>
    </dgm:pt>
    <dgm:pt modelId="{2F9E70BB-1181-44A2-9AEE-D2E8E6B212F0}" type="parTrans" cxnId="{FB08454B-4D10-4A48-A3D0-5E308698FD5E}">
      <dgm:prSet/>
      <dgm:spPr/>
      <dgm:t>
        <a:bodyPr/>
        <a:lstStyle/>
        <a:p>
          <a:endParaRPr lang="en-US" sz="1600"/>
        </a:p>
      </dgm:t>
    </dgm:pt>
    <dgm:pt modelId="{608003FB-8F49-431B-B0DA-F2E9D482EEF4}" type="sibTrans" cxnId="{FB08454B-4D10-4A48-A3D0-5E308698FD5E}">
      <dgm:prSet/>
      <dgm:spPr/>
      <dgm:t>
        <a:bodyPr/>
        <a:lstStyle/>
        <a:p>
          <a:endParaRPr lang="en-US" sz="1600"/>
        </a:p>
      </dgm:t>
    </dgm:pt>
    <dgm:pt modelId="{A1DBF7E8-9A0D-4FD0-A303-80BD7D5D4C9D}">
      <dgm:prSet phldrT="[Text]" custT="1"/>
      <dgm:spPr/>
      <dgm:t>
        <a:bodyPr/>
        <a:lstStyle/>
        <a:p>
          <a:r>
            <a:rPr lang="en-US" sz="1800"/>
            <a:t>Tree health</a:t>
          </a:r>
        </a:p>
      </dgm:t>
    </dgm:pt>
    <dgm:pt modelId="{CE4C6D4E-7526-46CD-9A21-20D29915F68F}" type="parTrans" cxnId="{8DFAED9D-118A-4865-AD8A-9CD2A71540A2}">
      <dgm:prSet/>
      <dgm:spPr/>
      <dgm:t>
        <a:bodyPr/>
        <a:lstStyle/>
        <a:p>
          <a:endParaRPr lang="en-US" sz="1600"/>
        </a:p>
      </dgm:t>
    </dgm:pt>
    <dgm:pt modelId="{868968B2-F618-4F1C-A360-A37E04C12003}" type="sibTrans" cxnId="{8DFAED9D-118A-4865-AD8A-9CD2A71540A2}">
      <dgm:prSet/>
      <dgm:spPr/>
      <dgm:t>
        <a:bodyPr/>
        <a:lstStyle/>
        <a:p>
          <a:endParaRPr lang="en-US" sz="1600"/>
        </a:p>
      </dgm:t>
    </dgm:pt>
    <dgm:pt modelId="{697AAB73-937F-4A38-A957-40C9AD3B357F}">
      <dgm:prSet phldrT="[Text]" custT="1"/>
      <dgm:spPr/>
      <dgm:t>
        <a:bodyPr/>
        <a:lstStyle/>
        <a:p>
          <a:r>
            <a:rPr lang="en-US" sz="1800"/>
            <a:t>High heat days</a:t>
          </a:r>
        </a:p>
      </dgm:t>
    </dgm:pt>
    <dgm:pt modelId="{A230777C-9389-492B-A440-B7F87B9ED8F1}" type="parTrans" cxnId="{66E94E12-7948-498C-B831-7EDE5E735BD1}">
      <dgm:prSet/>
      <dgm:spPr/>
      <dgm:t>
        <a:bodyPr/>
        <a:lstStyle/>
        <a:p>
          <a:endParaRPr lang="en-US" sz="1600"/>
        </a:p>
      </dgm:t>
    </dgm:pt>
    <dgm:pt modelId="{30281243-6EC3-4E9A-8FE1-CA8ECDB705FC}" type="sibTrans" cxnId="{66E94E12-7948-498C-B831-7EDE5E735BD1}">
      <dgm:prSet/>
      <dgm:spPr/>
      <dgm:t>
        <a:bodyPr/>
        <a:lstStyle/>
        <a:p>
          <a:endParaRPr lang="en-US" sz="1600"/>
        </a:p>
      </dgm:t>
    </dgm:pt>
    <dgm:pt modelId="{BE815EB7-8579-4171-814A-0059F6AAF6CE}">
      <dgm:prSet phldrT="[Text]" custT="1"/>
      <dgm:spPr/>
      <dgm:t>
        <a:bodyPr/>
        <a:lstStyle/>
        <a:p>
          <a:r>
            <a:rPr lang="en-US" sz="2000"/>
            <a:t>Standards</a:t>
          </a:r>
        </a:p>
      </dgm:t>
    </dgm:pt>
    <dgm:pt modelId="{2D721954-0697-475D-A8C9-5B3771B6F917}" type="parTrans" cxnId="{8328FE09-FA45-400C-AE7E-66F34E19C3B5}">
      <dgm:prSet/>
      <dgm:spPr/>
      <dgm:t>
        <a:bodyPr/>
        <a:lstStyle/>
        <a:p>
          <a:endParaRPr lang="en-US" sz="1600"/>
        </a:p>
      </dgm:t>
    </dgm:pt>
    <dgm:pt modelId="{DCF61704-8A16-4D75-A5F1-42DB896C4DC8}" type="sibTrans" cxnId="{8328FE09-FA45-400C-AE7E-66F34E19C3B5}">
      <dgm:prSet/>
      <dgm:spPr/>
      <dgm:t>
        <a:bodyPr/>
        <a:lstStyle/>
        <a:p>
          <a:endParaRPr lang="en-US" sz="1600"/>
        </a:p>
      </dgm:t>
    </dgm:pt>
    <dgm:pt modelId="{24A1E146-959A-49AA-B373-CD01F8ABC5BD}">
      <dgm:prSet phldrT="[Text]" custT="1"/>
      <dgm:spPr/>
      <dgm:t>
        <a:bodyPr/>
        <a:lstStyle/>
        <a:p>
          <a:r>
            <a:rPr lang="en-US" sz="1800"/>
            <a:t>Pole classes</a:t>
          </a:r>
        </a:p>
      </dgm:t>
    </dgm:pt>
    <dgm:pt modelId="{70F6C419-E8A5-46FA-BDEE-88FF8B467365}" type="parTrans" cxnId="{E349FAB7-8267-4A26-89CF-01A0B7EFF7A2}">
      <dgm:prSet/>
      <dgm:spPr/>
      <dgm:t>
        <a:bodyPr/>
        <a:lstStyle/>
        <a:p>
          <a:endParaRPr lang="en-US" sz="1600"/>
        </a:p>
      </dgm:t>
    </dgm:pt>
    <dgm:pt modelId="{84E30FEA-1A2F-460D-BF4D-05E68EAE9788}" type="sibTrans" cxnId="{E349FAB7-8267-4A26-89CF-01A0B7EFF7A2}">
      <dgm:prSet/>
      <dgm:spPr/>
      <dgm:t>
        <a:bodyPr/>
        <a:lstStyle/>
        <a:p>
          <a:endParaRPr lang="en-US" sz="1600"/>
        </a:p>
      </dgm:t>
    </dgm:pt>
    <dgm:pt modelId="{AAB5E86D-7E9F-4F25-9096-FFC7AD6A7AFD}">
      <dgm:prSet phldrT="[Text]" custT="1"/>
      <dgm:spPr/>
      <dgm:t>
        <a:bodyPr/>
        <a:lstStyle/>
        <a:p>
          <a:r>
            <a:rPr lang="en-US" sz="1800"/>
            <a:t>Conductor types</a:t>
          </a:r>
        </a:p>
      </dgm:t>
    </dgm:pt>
    <dgm:pt modelId="{677F6433-60DD-4204-AF02-088E1A64013E}" type="parTrans" cxnId="{2C96AB21-C4F6-4A35-BDCC-7447C10773D8}">
      <dgm:prSet/>
      <dgm:spPr/>
      <dgm:t>
        <a:bodyPr/>
        <a:lstStyle/>
        <a:p>
          <a:endParaRPr lang="en-US" sz="1600"/>
        </a:p>
      </dgm:t>
    </dgm:pt>
    <dgm:pt modelId="{9178141D-BFEE-47F9-9AAF-F8D7DFFB8D11}" type="sibTrans" cxnId="{2C96AB21-C4F6-4A35-BDCC-7447C10773D8}">
      <dgm:prSet/>
      <dgm:spPr/>
      <dgm:t>
        <a:bodyPr/>
        <a:lstStyle/>
        <a:p>
          <a:endParaRPr lang="en-US" sz="1600"/>
        </a:p>
      </dgm:t>
    </dgm:pt>
    <dgm:pt modelId="{B7F89E69-8269-4618-AF5D-BFB041BBBA03}">
      <dgm:prSet phldrT="[Text]" custT="1"/>
      <dgm:spPr/>
      <dgm:t>
        <a:bodyPr/>
        <a:lstStyle/>
        <a:p>
          <a:r>
            <a:rPr lang="en-US" sz="1800"/>
            <a:t>Danger &amp; hazard trees</a:t>
          </a:r>
        </a:p>
      </dgm:t>
    </dgm:pt>
    <dgm:pt modelId="{37E1C1BA-A5DD-41C6-8331-1B94DBA26DED}" type="parTrans" cxnId="{885F5911-48F2-479B-B27E-9B6538EB7E3C}">
      <dgm:prSet/>
      <dgm:spPr/>
      <dgm:t>
        <a:bodyPr/>
        <a:lstStyle/>
        <a:p>
          <a:endParaRPr lang="en-US" sz="1600"/>
        </a:p>
      </dgm:t>
    </dgm:pt>
    <dgm:pt modelId="{39E86767-E0E2-47CF-A215-3BDDCA269242}" type="sibTrans" cxnId="{885F5911-48F2-479B-B27E-9B6538EB7E3C}">
      <dgm:prSet/>
      <dgm:spPr/>
      <dgm:t>
        <a:bodyPr/>
        <a:lstStyle/>
        <a:p>
          <a:endParaRPr lang="en-US" sz="1600"/>
        </a:p>
      </dgm:t>
    </dgm:pt>
    <dgm:pt modelId="{DE3F18B7-9BA5-4165-B5BE-006C00490C6B}" type="pres">
      <dgm:prSet presAssocID="{F153A1B4-C0B1-4A7A-807D-5BF36D79E42E}" presName="Name0" presStyleCnt="0">
        <dgm:presLayoutVars>
          <dgm:dir/>
          <dgm:animLvl val="lvl"/>
          <dgm:resizeHandles val="exact"/>
        </dgm:presLayoutVars>
      </dgm:prSet>
      <dgm:spPr/>
    </dgm:pt>
    <dgm:pt modelId="{FA433662-C890-4E50-B39E-1CEA37850BED}" type="pres">
      <dgm:prSet presAssocID="{B6BCD3EF-2C05-4E47-86BE-9DDF43B97144}" presName="linNode" presStyleCnt="0"/>
      <dgm:spPr/>
    </dgm:pt>
    <dgm:pt modelId="{2A33DC96-6995-46C4-8227-DCABC7BF3F8E}" type="pres">
      <dgm:prSet presAssocID="{B6BCD3EF-2C05-4E47-86BE-9DDF43B97144}" presName="parentText" presStyleLbl="node1" presStyleIdx="0" presStyleCnt="4">
        <dgm:presLayoutVars>
          <dgm:chMax val="1"/>
          <dgm:bulletEnabled val="1"/>
        </dgm:presLayoutVars>
      </dgm:prSet>
      <dgm:spPr/>
    </dgm:pt>
    <dgm:pt modelId="{DC753072-E5B5-4586-AF24-8272A9BFD771}" type="pres">
      <dgm:prSet presAssocID="{B6BCD3EF-2C05-4E47-86BE-9DDF43B97144}" presName="descendantText" presStyleLbl="alignAccFollowNode1" presStyleIdx="0" presStyleCnt="4">
        <dgm:presLayoutVars>
          <dgm:bulletEnabled val="1"/>
        </dgm:presLayoutVars>
      </dgm:prSet>
      <dgm:spPr/>
    </dgm:pt>
    <dgm:pt modelId="{F9E9A130-8FF4-4F77-BC7D-233EF23178AD}" type="pres">
      <dgm:prSet presAssocID="{9E6D7B4C-930A-4FFE-8971-4A7FC7FA2EDD}" presName="sp" presStyleCnt="0"/>
      <dgm:spPr/>
    </dgm:pt>
    <dgm:pt modelId="{22F24A61-519E-47A0-AF99-DA30649B9752}" type="pres">
      <dgm:prSet presAssocID="{C143FEA3-08DF-490F-99F0-B7D4D751E7F4}" presName="linNode" presStyleCnt="0"/>
      <dgm:spPr/>
    </dgm:pt>
    <dgm:pt modelId="{AB0D874A-0CFD-482F-90AF-789410C7E5A7}" type="pres">
      <dgm:prSet presAssocID="{C143FEA3-08DF-490F-99F0-B7D4D751E7F4}" presName="parentText" presStyleLbl="node1" presStyleIdx="1" presStyleCnt="4">
        <dgm:presLayoutVars>
          <dgm:chMax val="1"/>
          <dgm:bulletEnabled val="1"/>
        </dgm:presLayoutVars>
      </dgm:prSet>
      <dgm:spPr/>
    </dgm:pt>
    <dgm:pt modelId="{8E375772-2CD4-48C4-A8D2-43184DDACB4A}" type="pres">
      <dgm:prSet presAssocID="{C143FEA3-08DF-490F-99F0-B7D4D751E7F4}" presName="descendantText" presStyleLbl="alignAccFollowNode1" presStyleIdx="1" presStyleCnt="4">
        <dgm:presLayoutVars>
          <dgm:bulletEnabled val="1"/>
        </dgm:presLayoutVars>
      </dgm:prSet>
      <dgm:spPr/>
    </dgm:pt>
    <dgm:pt modelId="{D0757102-BE7D-4947-AA83-49BCDAA031A7}" type="pres">
      <dgm:prSet presAssocID="{D0DB33A1-1F73-4F9E-9847-21F09251327C}" presName="sp" presStyleCnt="0"/>
      <dgm:spPr/>
    </dgm:pt>
    <dgm:pt modelId="{2328FB1C-1C36-4348-956A-5442D2418482}" type="pres">
      <dgm:prSet presAssocID="{81B74E02-68CB-4D66-A5C8-1679AA6FE637}" presName="linNode" presStyleCnt="0"/>
      <dgm:spPr/>
    </dgm:pt>
    <dgm:pt modelId="{0EEF36F8-3A8B-485B-A4C5-3E992BA7A14F}" type="pres">
      <dgm:prSet presAssocID="{81B74E02-68CB-4D66-A5C8-1679AA6FE637}" presName="parentText" presStyleLbl="node1" presStyleIdx="2" presStyleCnt="4">
        <dgm:presLayoutVars>
          <dgm:chMax val="1"/>
          <dgm:bulletEnabled val="1"/>
        </dgm:presLayoutVars>
      </dgm:prSet>
      <dgm:spPr/>
    </dgm:pt>
    <dgm:pt modelId="{752EC9D2-5241-47BB-835B-B5D36B145C7F}" type="pres">
      <dgm:prSet presAssocID="{81B74E02-68CB-4D66-A5C8-1679AA6FE637}" presName="descendantText" presStyleLbl="alignAccFollowNode1" presStyleIdx="2" presStyleCnt="4">
        <dgm:presLayoutVars>
          <dgm:bulletEnabled val="1"/>
        </dgm:presLayoutVars>
      </dgm:prSet>
      <dgm:spPr/>
    </dgm:pt>
    <dgm:pt modelId="{8950D9AA-C69A-4A6F-8F66-616BE8965A4D}" type="pres">
      <dgm:prSet presAssocID="{608003FB-8F49-431B-B0DA-F2E9D482EEF4}" presName="sp" presStyleCnt="0"/>
      <dgm:spPr/>
    </dgm:pt>
    <dgm:pt modelId="{D1A5CC01-C335-4282-B82B-CB3F80B37A36}" type="pres">
      <dgm:prSet presAssocID="{BE815EB7-8579-4171-814A-0059F6AAF6CE}" presName="linNode" presStyleCnt="0"/>
      <dgm:spPr/>
    </dgm:pt>
    <dgm:pt modelId="{CBC5BFD2-0016-490A-B954-CD993EEA9C32}" type="pres">
      <dgm:prSet presAssocID="{BE815EB7-8579-4171-814A-0059F6AAF6CE}" presName="parentText" presStyleLbl="node1" presStyleIdx="3" presStyleCnt="4">
        <dgm:presLayoutVars>
          <dgm:chMax val="1"/>
          <dgm:bulletEnabled val="1"/>
        </dgm:presLayoutVars>
      </dgm:prSet>
      <dgm:spPr/>
    </dgm:pt>
    <dgm:pt modelId="{0E96D804-0194-4610-AE18-C50C46B876F5}" type="pres">
      <dgm:prSet presAssocID="{BE815EB7-8579-4171-814A-0059F6AAF6CE}" presName="descendantText" presStyleLbl="alignAccFollowNode1" presStyleIdx="3" presStyleCnt="4">
        <dgm:presLayoutVars>
          <dgm:bulletEnabled val="1"/>
        </dgm:presLayoutVars>
      </dgm:prSet>
      <dgm:spPr/>
    </dgm:pt>
  </dgm:ptLst>
  <dgm:cxnLst>
    <dgm:cxn modelId="{4052F105-470B-48EC-BF20-4B67FB65BCC9}" type="presOf" srcId="{D721B492-1498-4973-B198-FB296507E1B3}" destId="{DC753072-E5B5-4586-AF24-8272A9BFD771}" srcOrd="0" destOrd="1" presId="urn:microsoft.com/office/officeart/2005/8/layout/vList5"/>
    <dgm:cxn modelId="{6EC39606-16EC-4E54-96DD-4CC3D2E41486}" type="presOf" srcId="{A1DBF7E8-9A0D-4FD0-A303-80BD7D5D4C9D}" destId="{752EC9D2-5241-47BB-835B-B5D36B145C7F}" srcOrd="0" destOrd="0" presId="urn:microsoft.com/office/officeart/2005/8/layout/vList5"/>
    <dgm:cxn modelId="{8328FE09-FA45-400C-AE7E-66F34E19C3B5}" srcId="{F153A1B4-C0B1-4A7A-807D-5BF36D79E42E}" destId="{BE815EB7-8579-4171-814A-0059F6AAF6CE}" srcOrd="3" destOrd="0" parTransId="{2D721954-0697-475D-A8C9-5B3771B6F917}" sibTransId="{DCF61704-8A16-4D75-A5F1-42DB896C4DC8}"/>
    <dgm:cxn modelId="{3C5C5B10-5C01-4971-ACF0-357E748C1FE8}" type="presOf" srcId="{BE815EB7-8579-4171-814A-0059F6AAF6CE}" destId="{CBC5BFD2-0016-490A-B954-CD993EEA9C32}" srcOrd="0" destOrd="0" presId="urn:microsoft.com/office/officeart/2005/8/layout/vList5"/>
    <dgm:cxn modelId="{885F5911-48F2-479B-B27E-9B6538EB7E3C}" srcId="{81B74E02-68CB-4D66-A5C8-1679AA6FE637}" destId="{B7F89E69-8269-4618-AF5D-BFB041BBBA03}" srcOrd="1" destOrd="0" parTransId="{37E1C1BA-A5DD-41C6-8331-1B94DBA26DED}" sibTransId="{39E86767-E0E2-47CF-A215-3BDDCA269242}"/>
    <dgm:cxn modelId="{66E94E12-7948-498C-B831-7EDE5E735BD1}" srcId="{C143FEA3-08DF-490F-99F0-B7D4D751E7F4}" destId="{697AAB73-937F-4A38-A957-40C9AD3B357F}" srcOrd="1" destOrd="0" parTransId="{A230777C-9389-492B-A440-B7F87B9ED8F1}" sibTransId="{30281243-6EC3-4E9A-8FE1-CA8ECDB705FC}"/>
    <dgm:cxn modelId="{52CE6D1B-AE4A-44E8-A515-5CBE8A1BFF48}" srcId="{C143FEA3-08DF-490F-99F0-B7D4D751E7F4}" destId="{2E7A9D6F-8554-4F9D-AA05-8F5EF28724F6}" srcOrd="0" destOrd="0" parTransId="{A63B2074-D507-4C41-BB24-7654F4DE90EE}" sibTransId="{836AE2B5-E985-44E1-9B56-071208C42DB9}"/>
    <dgm:cxn modelId="{79E6DB1C-074D-454D-A7E5-D2B0FA1F0575}" srcId="{B6BCD3EF-2C05-4E47-86BE-9DDF43B97144}" destId="{D721B492-1498-4973-B198-FB296507E1B3}" srcOrd="1" destOrd="0" parTransId="{EF509A7A-EECB-4277-8967-EB3EDD1E2D22}" sibTransId="{2A23AD7F-9558-466E-A0D4-8D30FBB03DFB}"/>
    <dgm:cxn modelId="{2C96AB21-C4F6-4A35-BDCC-7447C10773D8}" srcId="{BE815EB7-8579-4171-814A-0059F6AAF6CE}" destId="{AAB5E86D-7E9F-4F25-9096-FFC7AD6A7AFD}" srcOrd="1" destOrd="0" parTransId="{677F6433-60DD-4204-AF02-088E1A64013E}" sibTransId="{9178141D-BFEE-47F9-9AAF-F8D7DFFB8D11}"/>
    <dgm:cxn modelId="{7C57282A-CA85-4383-8DF4-7E8A2AC6BEC9}" type="presOf" srcId="{81B74E02-68CB-4D66-A5C8-1679AA6FE637}" destId="{0EEF36F8-3A8B-485B-A4C5-3E992BA7A14F}" srcOrd="0" destOrd="0" presId="urn:microsoft.com/office/officeart/2005/8/layout/vList5"/>
    <dgm:cxn modelId="{2E00DA39-B296-41BB-A097-594BC30B99E9}" type="presOf" srcId="{B7F89E69-8269-4618-AF5D-BFB041BBBA03}" destId="{752EC9D2-5241-47BB-835B-B5D36B145C7F}" srcOrd="0" destOrd="1" presId="urn:microsoft.com/office/officeart/2005/8/layout/vList5"/>
    <dgm:cxn modelId="{FB16AD3A-FA5B-4E04-9CB3-3A7999B4048D}" type="presOf" srcId="{AAB5E86D-7E9F-4F25-9096-FFC7AD6A7AFD}" destId="{0E96D804-0194-4610-AE18-C50C46B876F5}" srcOrd="0" destOrd="1" presId="urn:microsoft.com/office/officeart/2005/8/layout/vList5"/>
    <dgm:cxn modelId="{51A7D95E-8B67-4CFA-A5AD-B56A0E558FAC}" type="presOf" srcId="{F153A1B4-C0B1-4A7A-807D-5BF36D79E42E}" destId="{DE3F18B7-9BA5-4165-B5BE-006C00490C6B}" srcOrd="0" destOrd="0" presId="urn:microsoft.com/office/officeart/2005/8/layout/vList5"/>
    <dgm:cxn modelId="{BA4E3642-D590-4187-87D6-C4BAB2358042}" srcId="{F153A1B4-C0B1-4A7A-807D-5BF36D79E42E}" destId="{C143FEA3-08DF-490F-99F0-B7D4D751E7F4}" srcOrd="1" destOrd="0" parTransId="{55E9A5C7-3A1C-420E-BD9F-15E2FE489352}" sibTransId="{D0DB33A1-1F73-4F9E-9847-21F09251327C}"/>
    <dgm:cxn modelId="{B910DB42-2783-45B1-880C-213747B5B169}" srcId="{B6BCD3EF-2C05-4E47-86BE-9DDF43B97144}" destId="{7D0715B0-13A2-497F-A983-5EC6A1B1567B}" srcOrd="0" destOrd="0" parTransId="{E5ED587A-0617-41BA-A7BE-470A3BD5B0FB}" sibTransId="{A7D4408E-7080-4EAF-96CB-9332CDE0B6F6}"/>
    <dgm:cxn modelId="{FB08454B-4D10-4A48-A3D0-5E308698FD5E}" srcId="{F153A1B4-C0B1-4A7A-807D-5BF36D79E42E}" destId="{81B74E02-68CB-4D66-A5C8-1679AA6FE637}" srcOrd="2" destOrd="0" parTransId="{2F9E70BB-1181-44A2-9AEE-D2E8E6B212F0}" sibTransId="{608003FB-8F49-431B-B0DA-F2E9D482EEF4}"/>
    <dgm:cxn modelId="{57C7FF59-D0AC-4278-862B-F79A13047334}" type="presOf" srcId="{24A1E146-959A-49AA-B373-CD01F8ABC5BD}" destId="{0E96D804-0194-4610-AE18-C50C46B876F5}" srcOrd="0" destOrd="0" presId="urn:microsoft.com/office/officeart/2005/8/layout/vList5"/>
    <dgm:cxn modelId="{712CCC8B-98C7-46C9-BCA9-76811AAF641B}" type="presOf" srcId="{697AAB73-937F-4A38-A957-40C9AD3B357F}" destId="{8E375772-2CD4-48C4-A8D2-43184DDACB4A}" srcOrd="0" destOrd="1" presId="urn:microsoft.com/office/officeart/2005/8/layout/vList5"/>
    <dgm:cxn modelId="{FB106893-2116-4F7F-B37A-7EBEBDFC71C3}" type="presOf" srcId="{B6BCD3EF-2C05-4E47-86BE-9DDF43B97144}" destId="{2A33DC96-6995-46C4-8227-DCABC7BF3F8E}" srcOrd="0" destOrd="0" presId="urn:microsoft.com/office/officeart/2005/8/layout/vList5"/>
    <dgm:cxn modelId="{8DFAED9D-118A-4865-AD8A-9CD2A71540A2}" srcId="{81B74E02-68CB-4D66-A5C8-1679AA6FE637}" destId="{A1DBF7E8-9A0D-4FD0-A303-80BD7D5D4C9D}" srcOrd="0" destOrd="0" parTransId="{CE4C6D4E-7526-46CD-9A21-20D29915F68F}" sibTransId="{868968B2-F618-4F1C-A360-A37E04C12003}"/>
    <dgm:cxn modelId="{E349FAB7-8267-4A26-89CF-01A0B7EFF7A2}" srcId="{BE815EB7-8579-4171-814A-0059F6AAF6CE}" destId="{24A1E146-959A-49AA-B373-CD01F8ABC5BD}" srcOrd="0" destOrd="0" parTransId="{70F6C419-E8A5-46FA-BDEE-88FF8B467365}" sibTransId="{84E30FEA-1A2F-460D-BF4D-05E68EAE9788}"/>
    <dgm:cxn modelId="{6F7766C5-F4A9-4F06-9351-AA581AAB13E3}" type="presOf" srcId="{7D0715B0-13A2-497F-A983-5EC6A1B1567B}" destId="{DC753072-E5B5-4586-AF24-8272A9BFD771}" srcOrd="0" destOrd="0" presId="urn:microsoft.com/office/officeart/2005/8/layout/vList5"/>
    <dgm:cxn modelId="{BA349ADD-A10D-4761-9929-EE8A14DFC539}" type="presOf" srcId="{C143FEA3-08DF-490F-99F0-B7D4D751E7F4}" destId="{AB0D874A-0CFD-482F-90AF-789410C7E5A7}" srcOrd="0" destOrd="0" presId="urn:microsoft.com/office/officeart/2005/8/layout/vList5"/>
    <dgm:cxn modelId="{4BBBFCEC-56EF-4E4D-809B-361F8939B23E}" srcId="{F153A1B4-C0B1-4A7A-807D-5BF36D79E42E}" destId="{B6BCD3EF-2C05-4E47-86BE-9DDF43B97144}" srcOrd="0" destOrd="0" parTransId="{C7361C30-DC60-4567-966D-F875F0735D79}" sibTransId="{9E6D7B4C-930A-4FFE-8971-4A7FC7FA2EDD}"/>
    <dgm:cxn modelId="{632578FA-C0B0-41C2-B440-C3B9D322FCF7}" type="presOf" srcId="{2E7A9D6F-8554-4F9D-AA05-8F5EF28724F6}" destId="{8E375772-2CD4-48C4-A8D2-43184DDACB4A}" srcOrd="0" destOrd="0" presId="urn:microsoft.com/office/officeart/2005/8/layout/vList5"/>
    <dgm:cxn modelId="{04EBEAF7-DB96-4D39-94BE-132756E8CD88}" type="presParOf" srcId="{DE3F18B7-9BA5-4165-B5BE-006C00490C6B}" destId="{FA433662-C890-4E50-B39E-1CEA37850BED}" srcOrd="0" destOrd="0" presId="urn:microsoft.com/office/officeart/2005/8/layout/vList5"/>
    <dgm:cxn modelId="{CF15A5F1-9E0B-42D1-9D75-9EB86786066E}" type="presParOf" srcId="{FA433662-C890-4E50-B39E-1CEA37850BED}" destId="{2A33DC96-6995-46C4-8227-DCABC7BF3F8E}" srcOrd="0" destOrd="0" presId="urn:microsoft.com/office/officeart/2005/8/layout/vList5"/>
    <dgm:cxn modelId="{75CBBE10-C9B4-45E3-AD5C-EA844FB727B4}" type="presParOf" srcId="{FA433662-C890-4E50-B39E-1CEA37850BED}" destId="{DC753072-E5B5-4586-AF24-8272A9BFD771}" srcOrd="1" destOrd="0" presId="urn:microsoft.com/office/officeart/2005/8/layout/vList5"/>
    <dgm:cxn modelId="{4C3E2656-8AB8-41F5-A375-4E146AF64665}" type="presParOf" srcId="{DE3F18B7-9BA5-4165-B5BE-006C00490C6B}" destId="{F9E9A130-8FF4-4F77-BC7D-233EF23178AD}" srcOrd="1" destOrd="0" presId="urn:microsoft.com/office/officeart/2005/8/layout/vList5"/>
    <dgm:cxn modelId="{F2EFEB18-45D3-4187-906B-94055FB12549}" type="presParOf" srcId="{DE3F18B7-9BA5-4165-B5BE-006C00490C6B}" destId="{22F24A61-519E-47A0-AF99-DA30649B9752}" srcOrd="2" destOrd="0" presId="urn:microsoft.com/office/officeart/2005/8/layout/vList5"/>
    <dgm:cxn modelId="{B41D7924-0AC0-47C9-B249-8A9AC03875E9}" type="presParOf" srcId="{22F24A61-519E-47A0-AF99-DA30649B9752}" destId="{AB0D874A-0CFD-482F-90AF-789410C7E5A7}" srcOrd="0" destOrd="0" presId="urn:microsoft.com/office/officeart/2005/8/layout/vList5"/>
    <dgm:cxn modelId="{DEA5107D-D11D-4A0E-A6A0-188F23614ADE}" type="presParOf" srcId="{22F24A61-519E-47A0-AF99-DA30649B9752}" destId="{8E375772-2CD4-48C4-A8D2-43184DDACB4A}" srcOrd="1" destOrd="0" presId="urn:microsoft.com/office/officeart/2005/8/layout/vList5"/>
    <dgm:cxn modelId="{5542BCBB-2601-4FD6-AD65-F397C0A84077}" type="presParOf" srcId="{DE3F18B7-9BA5-4165-B5BE-006C00490C6B}" destId="{D0757102-BE7D-4947-AA83-49BCDAA031A7}" srcOrd="3" destOrd="0" presId="urn:microsoft.com/office/officeart/2005/8/layout/vList5"/>
    <dgm:cxn modelId="{FC531482-A98E-4834-8A0E-988CAA7300E8}" type="presParOf" srcId="{DE3F18B7-9BA5-4165-B5BE-006C00490C6B}" destId="{2328FB1C-1C36-4348-956A-5442D2418482}" srcOrd="4" destOrd="0" presId="urn:microsoft.com/office/officeart/2005/8/layout/vList5"/>
    <dgm:cxn modelId="{6755CFA9-3D4C-4FB8-B45E-D8F7079D2FF9}" type="presParOf" srcId="{2328FB1C-1C36-4348-956A-5442D2418482}" destId="{0EEF36F8-3A8B-485B-A4C5-3E992BA7A14F}" srcOrd="0" destOrd="0" presId="urn:microsoft.com/office/officeart/2005/8/layout/vList5"/>
    <dgm:cxn modelId="{BD3FD90A-5159-41AD-BE7B-9CA47A49B124}" type="presParOf" srcId="{2328FB1C-1C36-4348-956A-5442D2418482}" destId="{752EC9D2-5241-47BB-835B-B5D36B145C7F}" srcOrd="1" destOrd="0" presId="urn:microsoft.com/office/officeart/2005/8/layout/vList5"/>
    <dgm:cxn modelId="{93F4EF70-268F-4238-B16E-A2A9DD43A8BB}" type="presParOf" srcId="{DE3F18B7-9BA5-4165-B5BE-006C00490C6B}" destId="{8950D9AA-C69A-4A6F-8F66-616BE8965A4D}" srcOrd="5" destOrd="0" presId="urn:microsoft.com/office/officeart/2005/8/layout/vList5"/>
    <dgm:cxn modelId="{14C0EF99-13FE-4AC2-8128-881065E237F5}" type="presParOf" srcId="{DE3F18B7-9BA5-4165-B5BE-006C00490C6B}" destId="{D1A5CC01-C335-4282-B82B-CB3F80B37A36}" srcOrd="6" destOrd="0" presId="urn:microsoft.com/office/officeart/2005/8/layout/vList5"/>
    <dgm:cxn modelId="{FFC8806D-DADB-47D4-BACA-30C1367769AB}" type="presParOf" srcId="{D1A5CC01-C335-4282-B82B-CB3F80B37A36}" destId="{CBC5BFD2-0016-490A-B954-CD993EEA9C32}" srcOrd="0" destOrd="0" presId="urn:microsoft.com/office/officeart/2005/8/layout/vList5"/>
    <dgm:cxn modelId="{6FF5A3F4-7A44-430A-8E4D-B6536AB4E315}" type="presParOf" srcId="{D1A5CC01-C335-4282-B82B-CB3F80B37A36}" destId="{0E96D804-0194-4610-AE18-C50C46B876F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D46DA-3C9F-41E8-A41B-75D816C82729}">
      <dsp:nvSpPr>
        <dsp:cNvPr id="0" name=""/>
        <dsp:cNvSpPr/>
      </dsp:nvSpPr>
      <dsp:spPr>
        <a:xfrm>
          <a:off x="1164431" y="472248"/>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Offshore wind</a:t>
          </a:r>
        </a:p>
      </dsp:txBody>
      <dsp:txXfrm>
        <a:off x="1446966" y="472248"/>
        <a:ext cx="1483310" cy="1177819"/>
      </dsp:txXfrm>
    </dsp:sp>
    <dsp:sp modelId="{FA19B4A4-DFCD-4F92-94D5-052FDC9EE861}">
      <dsp:nvSpPr>
        <dsp:cNvPr id="0" name=""/>
        <dsp:cNvSpPr/>
      </dsp:nvSpPr>
      <dsp:spPr>
        <a:xfrm>
          <a:off x="1164431" y="1650067"/>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BESS projects</a:t>
          </a:r>
        </a:p>
      </dsp:txBody>
      <dsp:txXfrm>
        <a:off x="1446966" y="1650067"/>
        <a:ext cx="1483310" cy="1177819"/>
      </dsp:txXfrm>
    </dsp:sp>
    <dsp:sp modelId="{2F7B5D93-1307-44E2-9EEE-37F5A23BC6E6}">
      <dsp:nvSpPr>
        <dsp:cNvPr id="0" name=""/>
        <dsp:cNvSpPr/>
      </dsp:nvSpPr>
      <dsp:spPr>
        <a:xfrm>
          <a:off x="1164431" y="2827886"/>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DER interconnections</a:t>
          </a:r>
        </a:p>
      </dsp:txBody>
      <dsp:txXfrm>
        <a:off x="1446966" y="2827886"/>
        <a:ext cx="1483310" cy="1177819"/>
      </dsp:txXfrm>
    </dsp:sp>
    <dsp:sp modelId="{FE2A04E3-ABC4-409C-B343-29986355A938}">
      <dsp:nvSpPr>
        <dsp:cNvPr id="0" name=""/>
        <dsp:cNvSpPr/>
      </dsp:nvSpPr>
      <dsp:spPr>
        <a:xfrm>
          <a:off x="1164431" y="4005705"/>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Electrification</a:t>
          </a:r>
        </a:p>
      </dsp:txBody>
      <dsp:txXfrm>
        <a:off x="1446966" y="4005705"/>
        <a:ext cx="1483310" cy="1177819"/>
      </dsp:txXfrm>
    </dsp:sp>
    <dsp:sp modelId="{7B469B0C-0FEB-4F1B-95F2-E0624E285A71}">
      <dsp:nvSpPr>
        <dsp:cNvPr id="0" name=""/>
        <dsp:cNvSpPr/>
      </dsp:nvSpPr>
      <dsp:spPr>
        <a:xfrm>
          <a:off x="1164431" y="5183524"/>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Research on renewables integration &amp; cybersecurity</a:t>
          </a:r>
        </a:p>
      </dsp:txBody>
      <dsp:txXfrm>
        <a:off x="1446966" y="5183524"/>
        <a:ext cx="1483310" cy="1177819"/>
      </dsp:txXfrm>
    </dsp:sp>
    <dsp:sp modelId="{8F9D7239-C3F5-4458-8CE1-DE458F1F6968}">
      <dsp:nvSpPr>
        <dsp:cNvPr id="0" name=""/>
        <dsp:cNvSpPr/>
      </dsp:nvSpPr>
      <dsp:spPr>
        <a:xfrm>
          <a:off x="222646" y="1356"/>
          <a:ext cx="1177230" cy="1177230"/>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Mitigation</a:t>
          </a:r>
        </a:p>
      </dsp:txBody>
      <dsp:txXfrm>
        <a:off x="395047" y="173757"/>
        <a:ext cx="832428" cy="832428"/>
      </dsp:txXfrm>
    </dsp:sp>
    <dsp:sp modelId="{E741935E-A82D-4FFD-A211-82ADC7EED009}">
      <dsp:nvSpPr>
        <dsp:cNvPr id="0" name=""/>
        <dsp:cNvSpPr/>
      </dsp:nvSpPr>
      <dsp:spPr>
        <a:xfrm>
          <a:off x="4107507" y="472248"/>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Grid modernization: AMI, telemetry, telecoms</a:t>
          </a:r>
        </a:p>
      </dsp:txBody>
      <dsp:txXfrm>
        <a:off x="4390042" y="472248"/>
        <a:ext cx="1483310" cy="1177819"/>
      </dsp:txXfrm>
    </dsp:sp>
    <dsp:sp modelId="{14E1F823-200A-4638-B8C3-7499B3E4F5D7}">
      <dsp:nvSpPr>
        <dsp:cNvPr id="0" name=""/>
        <dsp:cNvSpPr/>
      </dsp:nvSpPr>
      <dsp:spPr>
        <a:xfrm>
          <a:off x="4107507" y="1650067"/>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Proactive infrastructure replacement: condition-based asset health models</a:t>
          </a:r>
        </a:p>
      </dsp:txBody>
      <dsp:txXfrm>
        <a:off x="4390042" y="1650067"/>
        <a:ext cx="1483310" cy="1177819"/>
      </dsp:txXfrm>
    </dsp:sp>
    <dsp:sp modelId="{8AE3AFB6-4EF8-46C0-AF43-3BB07E4BBAF2}">
      <dsp:nvSpPr>
        <dsp:cNvPr id="0" name=""/>
        <dsp:cNvSpPr/>
      </dsp:nvSpPr>
      <dsp:spPr>
        <a:xfrm>
          <a:off x="4107507" y="2827886"/>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Advanced analytics: LiDAR and satellite imagery data platform</a:t>
          </a:r>
        </a:p>
      </dsp:txBody>
      <dsp:txXfrm>
        <a:off x="4390042" y="2827886"/>
        <a:ext cx="1483310" cy="1177819"/>
      </dsp:txXfrm>
    </dsp:sp>
    <dsp:sp modelId="{A43AEAC0-78C7-4E8F-BB91-E955FD63DCE3}">
      <dsp:nvSpPr>
        <dsp:cNvPr id="0" name=""/>
        <dsp:cNvSpPr/>
      </dsp:nvSpPr>
      <dsp:spPr>
        <a:xfrm>
          <a:off x="4107507" y="4005705"/>
          <a:ext cx="1765845" cy="1177819"/>
        </a:xfrm>
        <a:prstGeom prst="rect">
          <a:avLst/>
        </a:prstGeom>
        <a:solidFill>
          <a:srgbClr val="FFFF00">
            <a:alpha val="90000"/>
          </a:srgb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Climate change vulnerability study</a:t>
          </a:r>
        </a:p>
      </dsp:txBody>
      <dsp:txXfrm>
        <a:off x="4390042" y="4005705"/>
        <a:ext cx="1483310" cy="1177819"/>
      </dsp:txXfrm>
    </dsp:sp>
    <dsp:sp modelId="{5B890B59-B8A4-4B2B-80D9-422A67CC0F4D}">
      <dsp:nvSpPr>
        <dsp:cNvPr id="0" name=""/>
        <dsp:cNvSpPr/>
      </dsp:nvSpPr>
      <dsp:spPr>
        <a:xfrm>
          <a:off x="4107507" y="5183524"/>
          <a:ext cx="1765845" cy="117781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Research on HILL events return periods and multi-layered grid-to-weather modeling</a:t>
          </a:r>
        </a:p>
      </dsp:txBody>
      <dsp:txXfrm>
        <a:off x="4390042" y="5183524"/>
        <a:ext cx="1483310" cy="1177819"/>
      </dsp:txXfrm>
    </dsp:sp>
    <dsp:sp modelId="{77A38C11-4608-4DAE-8A4C-92593CA8EFE3}">
      <dsp:nvSpPr>
        <dsp:cNvPr id="0" name=""/>
        <dsp:cNvSpPr/>
      </dsp:nvSpPr>
      <dsp:spPr>
        <a:xfrm>
          <a:off x="3165723" y="1356"/>
          <a:ext cx="1177230" cy="1177230"/>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Adaptation</a:t>
          </a:r>
        </a:p>
      </dsp:txBody>
      <dsp:txXfrm>
        <a:off x="3338124" y="173757"/>
        <a:ext cx="832428" cy="832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1B503-574C-4B40-B818-B7AA5B6895AB}">
      <dsp:nvSpPr>
        <dsp:cNvPr id="0" name=""/>
        <dsp:cNvSpPr/>
      </dsp:nvSpPr>
      <dsp:spPr>
        <a:xfrm>
          <a:off x="0" y="1625600"/>
          <a:ext cx="8128000" cy="2167466"/>
        </a:xfrm>
        <a:prstGeom prst="notched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6531701-3193-462E-83F1-98A759BC12F3}">
      <dsp:nvSpPr>
        <dsp:cNvPr id="0" name=""/>
        <dsp:cNvSpPr/>
      </dsp:nvSpPr>
      <dsp:spPr>
        <a:xfrm>
          <a:off x="3661" y="0"/>
          <a:ext cx="1760934" cy="216746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t>2011: Storm Alfred</a:t>
          </a:r>
        </a:p>
      </dsp:txBody>
      <dsp:txXfrm>
        <a:off x="3661" y="0"/>
        <a:ext cx="1760934" cy="2167466"/>
      </dsp:txXfrm>
    </dsp:sp>
    <dsp:sp modelId="{10794A9C-9B7D-4F9D-A5D3-FDBE2909F43A}">
      <dsp:nvSpPr>
        <dsp:cNvPr id="0" name=""/>
        <dsp:cNvSpPr/>
      </dsp:nvSpPr>
      <dsp:spPr>
        <a:xfrm>
          <a:off x="613195" y="2438400"/>
          <a:ext cx="541866" cy="54186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5412D84-7A94-4519-96E4-CD8AE79FCDEF}">
      <dsp:nvSpPr>
        <dsp:cNvPr id="0" name=""/>
        <dsp:cNvSpPr/>
      </dsp:nvSpPr>
      <dsp:spPr>
        <a:xfrm>
          <a:off x="1852642" y="3251200"/>
          <a:ext cx="1760934" cy="216746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2011: Hurricane Irene</a:t>
          </a:r>
        </a:p>
      </dsp:txBody>
      <dsp:txXfrm>
        <a:off x="1852642" y="3251200"/>
        <a:ext cx="1760934" cy="2167466"/>
      </dsp:txXfrm>
    </dsp:sp>
    <dsp:sp modelId="{40290D8E-7C3E-4608-A5D0-D8A6B7B22CF5}">
      <dsp:nvSpPr>
        <dsp:cNvPr id="0" name=""/>
        <dsp:cNvSpPr/>
      </dsp:nvSpPr>
      <dsp:spPr>
        <a:xfrm>
          <a:off x="2462176" y="2438400"/>
          <a:ext cx="541866" cy="54186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CADF2D4-95D2-474F-A592-22195D354482}">
      <dsp:nvSpPr>
        <dsp:cNvPr id="0" name=""/>
        <dsp:cNvSpPr/>
      </dsp:nvSpPr>
      <dsp:spPr>
        <a:xfrm>
          <a:off x="3701623" y="0"/>
          <a:ext cx="1760934" cy="216746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t>2012: Storm Sandy</a:t>
          </a:r>
        </a:p>
      </dsp:txBody>
      <dsp:txXfrm>
        <a:off x="3701623" y="0"/>
        <a:ext cx="1760934" cy="2167466"/>
      </dsp:txXfrm>
    </dsp:sp>
    <dsp:sp modelId="{2F2549BE-19CE-4866-83E0-2F0A052B715D}">
      <dsp:nvSpPr>
        <dsp:cNvPr id="0" name=""/>
        <dsp:cNvSpPr/>
      </dsp:nvSpPr>
      <dsp:spPr>
        <a:xfrm>
          <a:off x="4311157" y="2438400"/>
          <a:ext cx="541866" cy="54186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64FF1A2-2C66-484B-8528-B88DB6828033}">
      <dsp:nvSpPr>
        <dsp:cNvPr id="0" name=""/>
        <dsp:cNvSpPr/>
      </dsp:nvSpPr>
      <dsp:spPr>
        <a:xfrm>
          <a:off x="5550604" y="3251200"/>
          <a:ext cx="1760934" cy="216746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2020: Tropical storm Isaias</a:t>
          </a:r>
        </a:p>
      </dsp:txBody>
      <dsp:txXfrm>
        <a:off x="5550604" y="3251200"/>
        <a:ext cx="1760934" cy="2167466"/>
      </dsp:txXfrm>
    </dsp:sp>
    <dsp:sp modelId="{3B415392-3280-4119-A668-48BE0F575E6D}">
      <dsp:nvSpPr>
        <dsp:cNvPr id="0" name=""/>
        <dsp:cNvSpPr/>
      </dsp:nvSpPr>
      <dsp:spPr>
        <a:xfrm>
          <a:off x="6160138" y="2438400"/>
          <a:ext cx="541866" cy="541866"/>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9CD8B-6859-4D23-BF12-7BC611EBBC4E}">
      <dsp:nvSpPr>
        <dsp:cNvPr id="0" name=""/>
        <dsp:cNvSpPr/>
      </dsp:nvSpPr>
      <dsp:spPr>
        <a:xfrm rot="5400000">
          <a:off x="-211974" y="217403"/>
          <a:ext cx="1413164" cy="98921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Time Horizon</a:t>
          </a:r>
        </a:p>
      </dsp:txBody>
      <dsp:txXfrm rot="-5400000">
        <a:off x="1" y="500037"/>
        <a:ext cx="989215" cy="423949"/>
      </dsp:txXfrm>
    </dsp:sp>
    <dsp:sp modelId="{510D642D-A6E1-43D5-AD2D-8EF8DE8BECAA}">
      <dsp:nvSpPr>
        <dsp:cNvPr id="0" name=""/>
        <dsp:cNvSpPr/>
      </dsp:nvSpPr>
      <dsp:spPr>
        <a:xfrm rot="5400000">
          <a:off x="5826287" y="-4831643"/>
          <a:ext cx="919040" cy="105931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2030, 2040, 2050 and 2080</a:t>
          </a:r>
        </a:p>
      </dsp:txBody>
      <dsp:txXfrm rot="-5400000">
        <a:off x="989215" y="50293"/>
        <a:ext cx="10548320" cy="829312"/>
      </dsp:txXfrm>
    </dsp:sp>
    <dsp:sp modelId="{B675C795-6985-48FD-AC19-D9E08641760C}">
      <dsp:nvSpPr>
        <dsp:cNvPr id="0" name=""/>
        <dsp:cNvSpPr/>
      </dsp:nvSpPr>
      <dsp:spPr>
        <a:xfrm rot="5400000">
          <a:off x="-211974" y="1485804"/>
          <a:ext cx="1413164" cy="98921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Scenarios</a:t>
          </a:r>
        </a:p>
      </dsp:txBody>
      <dsp:txXfrm rot="-5400000">
        <a:off x="1" y="1768438"/>
        <a:ext cx="989215" cy="423949"/>
      </dsp:txXfrm>
    </dsp:sp>
    <dsp:sp modelId="{89604563-320F-47F3-8ABD-71A9BF66843E}">
      <dsp:nvSpPr>
        <dsp:cNvPr id="0" name=""/>
        <dsp:cNvSpPr/>
      </dsp:nvSpPr>
      <dsp:spPr>
        <a:xfrm rot="5400000">
          <a:off x="5826529" y="-3563484"/>
          <a:ext cx="918557" cy="105931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Shared Socioeconomic Pathway (SSP) 2-4.5 (GHG emissions </a:t>
          </a:r>
          <a:r>
            <a:rPr lang="en-US" sz="1400" kern="1200">
              <a:sym typeface="Wingdings" panose="05000000000000000000" pitchFamily="2" charset="2"/>
            </a:rPr>
            <a:t> by 2050)</a:t>
          </a:r>
          <a:endParaRPr lang="en-US" sz="1400" kern="1200"/>
        </a:p>
        <a:p>
          <a:pPr marL="114300" lvl="1" indent="-114300" algn="l" defTabSz="622300">
            <a:lnSpc>
              <a:spcPct val="90000"/>
            </a:lnSpc>
            <a:spcBef>
              <a:spcPct val="0"/>
            </a:spcBef>
            <a:spcAft>
              <a:spcPct val="15000"/>
            </a:spcAft>
            <a:buChar char="•"/>
          </a:pPr>
          <a:r>
            <a:rPr lang="en-US" sz="1400" kern="1200"/>
            <a:t>SSP5-8.5 (~2C temperature rise; GHG emissions keep increasing)</a:t>
          </a:r>
        </a:p>
      </dsp:txBody>
      <dsp:txXfrm rot="-5400000">
        <a:off x="989216" y="1318669"/>
        <a:ext cx="10548344" cy="828877"/>
      </dsp:txXfrm>
    </dsp:sp>
    <dsp:sp modelId="{4D528698-906D-4F41-8AE3-DCF680C8C41A}">
      <dsp:nvSpPr>
        <dsp:cNvPr id="0" name=""/>
        <dsp:cNvSpPr/>
      </dsp:nvSpPr>
      <dsp:spPr>
        <a:xfrm rot="5400000">
          <a:off x="-211974" y="2754205"/>
          <a:ext cx="1413164" cy="98921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Variables</a:t>
          </a:r>
        </a:p>
      </dsp:txBody>
      <dsp:txXfrm rot="-5400000">
        <a:off x="1" y="3036839"/>
        <a:ext cx="989215" cy="423949"/>
      </dsp:txXfrm>
    </dsp:sp>
    <dsp:sp modelId="{282ECCEF-0C8C-498F-9E49-913AE5D212FA}">
      <dsp:nvSpPr>
        <dsp:cNvPr id="0" name=""/>
        <dsp:cNvSpPr/>
      </dsp:nvSpPr>
      <dsp:spPr>
        <a:xfrm rot="5400000">
          <a:off x="5826529" y="-2295083"/>
          <a:ext cx="918557" cy="105931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Temperature (including impacts to demand)</a:t>
          </a:r>
        </a:p>
        <a:p>
          <a:pPr marL="114300" lvl="1" indent="-114300" algn="l" defTabSz="622300">
            <a:lnSpc>
              <a:spcPct val="90000"/>
            </a:lnSpc>
            <a:spcBef>
              <a:spcPct val="0"/>
            </a:spcBef>
            <a:spcAft>
              <a:spcPct val="15000"/>
            </a:spcAft>
            <a:buChar char="•"/>
          </a:pPr>
          <a:r>
            <a:rPr lang="en-US" sz="1400" kern="1200"/>
            <a:t>Precipitation</a:t>
          </a:r>
        </a:p>
        <a:p>
          <a:pPr marL="114300" lvl="1" indent="-114300" algn="l" defTabSz="622300">
            <a:lnSpc>
              <a:spcPct val="90000"/>
            </a:lnSpc>
            <a:spcBef>
              <a:spcPct val="0"/>
            </a:spcBef>
            <a:spcAft>
              <a:spcPct val="15000"/>
            </a:spcAft>
            <a:buChar char="•"/>
          </a:pPr>
          <a:r>
            <a:rPr lang="en-US" sz="1400" kern="1200"/>
            <a:t>Sea level rise &amp; coastal flooding</a:t>
          </a:r>
        </a:p>
        <a:p>
          <a:pPr marL="114300" lvl="1" indent="-114300" algn="l" defTabSz="622300">
            <a:lnSpc>
              <a:spcPct val="90000"/>
            </a:lnSpc>
            <a:spcBef>
              <a:spcPct val="0"/>
            </a:spcBef>
            <a:spcAft>
              <a:spcPct val="15000"/>
            </a:spcAft>
            <a:buChar char="•"/>
          </a:pPr>
          <a:r>
            <a:rPr lang="en-US" sz="1400" kern="1200"/>
            <a:t>Wind</a:t>
          </a:r>
        </a:p>
      </dsp:txBody>
      <dsp:txXfrm rot="-5400000">
        <a:off x="989216" y="2587070"/>
        <a:ext cx="10548344" cy="828877"/>
      </dsp:txXfrm>
    </dsp:sp>
    <dsp:sp modelId="{25391B86-E9B4-4B0A-96A1-5912DEC6AC90}">
      <dsp:nvSpPr>
        <dsp:cNvPr id="0" name=""/>
        <dsp:cNvSpPr/>
      </dsp:nvSpPr>
      <dsp:spPr>
        <a:xfrm rot="5400000">
          <a:off x="-211974" y="4022605"/>
          <a:ext cx="1413164" cy="98921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Other Stats</a:t>
          </a:r>
        </a:p>
      </dsp:txBody>
      <dsp:txXfrm rot="-5400000">
        <a:off x="1" y="4305239"/>
        <a:ext cx="989215" cy="423949"/>
      </dsp:txXfrm>
    </dsp:sp>
    <dsp:sp modelId="{166A83BD-DC6C-4879-B34C-0D4476975F47}">
      <dsp:nvSpPr>
        <dsp:cNvPr id="0" name=""/>
        <dsp:cNvSpPr/>
      </dsp:nvSpPr>
      <dsp:spPr>
        <a:xfrm rot="5400000">
          <a:off x="5826529" y="-1026682"/>
          <a:ext cx="918557" cy="105931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First EDC to use the new CMIP Phase 6 projections</a:t>
          </a:r>
        </a:p>
        <a:p>
          <a:pPr marL="114300" lvl="1" indent="-114300" algn="l" defTabSz="622300">
            <a:lnSpc>
              <a:spcPct val="90000"/>
            </a:lnSpc>
            <a:spcBef>
              <a:spcPct val="0"/>
            </a:spcBef>
            <a:spcAft>
              <a:spcPct val="15000"/>
            </a:spcAft>
            <a:buChar char="•"/>
          </a:pPr>
          <a:r>
            <a:rPr lang="en-US" sz="1400" kern="1200"/>
            <a:t>Climate science variables downscaled to 6kmx6km grid</a:t>
          </a:r>
        </a:p>
        <a:p>
          <a:pPr marL="114300" lvl="1" indent="-114300" algn="l" defTabSz="622300">
            <a:lnSpc>
              <a:spcPct val="90000"/>
            </a:lnSpc>
            <a:spcBef>
              <a:spcPct val="0"/>
            </a:spcBef>
            <a:spcAft>
              <a:spcPct val="15000"/>
            </a:spcAft>
            <a:buChar char="•"/>
          </a:pPr>
          <a:r>
            <a:rPr lang="en-US" sz="1400" kern="1200"/>
            <a:t>Modelling of a couple of HILL realizations</a:t>
          </a:r>
        </a:p>
      </dsp:txBody>
      <dsp:txXfrm rot="-5400000">
        <a:off x="989216" y="3855471"/>
        <a:ext cx="10548344" cy="828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3072-E5B5-4586-AF24-8272A9BFD771}">
      <dsp:nvSpPr>
        <dsp:cNvPr id="0" name=""/>
        <dsp:cNvSpPr/>
      </dsp:nvSpPr>
      <dsp:spPr>
        <a:xfrm rot="5400000">
          <a:off x="3225863" y="-1176120"/>
          <a:ext cx="871601" cy="344627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Historical all-in metrics</a:t>
          </a:r>
        </a:p>
        <a:p>
          <a:pPr marL="171450" lvl="1" indent="-171450" algn="l" defTabSz="800100">
            <a:lnSpc>
              <a:spcPct val="90000"/>
            </a:lnSpc>
            <a:spcBef>
              <a:spcPct val="0"/>
            </a:spcBef>
            <a:spcAft>
              <a:spcPct val="15000"/>
            </a:spcAft>
            <a:buChar char="•"/>
          </a:pPr>
          <a:r>
            <a:rPr lang="en-US" sz="1800" kern="1200"/>
            <a:t>Probabilistic planning inputs</a:t>
          </a:r>
        </a:p>
      </dsp:txBody>
      <dsp:txXfrm rot="-5400000">
        <a:off x="1938528" y="153763"/>
        <a:ext cx="3403724" cy="786505"/>
      </dsp:txXfrm>
    </dsp:sp>
    <dsp:sp modelId="{2A33DC96-6995-46C4-8227-DCABC7BF3F8E}">
      <dsp:nvSpPr>
        <dsp:cNvPr id="0" name=""/>
        <dsp:cNvSpPr/>
      </dsp:nvSpPr>
      <dsp:spPr>
        <a:xfrm>
          <a:off x="0" y="2265"/>
          <a:ext cx="1938528" cy="1089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System Planning</a:t>
          </a:r>
        </a:p>
      </dsp:txBody>
      <dsp:txXfrm>
        <a:off x="53185" y="55450"/>
        <a:ext cx="1832158" cy="983131"/>
      </dsp:txXfrm>
    </dsp:sp>
    <dsp:sp modelId="{8E375772-2CD4-48C4-A8D2-43184DDACB4A}">
      <dsp:nvSpPr>
        <dsp:cNvPr id="0" name=""/>
        <dsp:cNvSpPr/>
      </dsp:nvSpPr>
      <dsp:spPr>
        <a:xfrm rot="5400000">
          <a:off x="3225863" y="-32143"/>
          <a:ext cx="871601" cy="344627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Transformer loading</a:t>
          </a:r>
        </a:p>
        <a:p>
          <a:pPr marL="171450" lvl="1" indent="-171450" algn="l" defTabSz="800100">
            <a:lnSpc>
              <a:spcPct val="90000"/>
            </a:lnSpc>
            <a:spcBef>
              <a:spcPct val="0"/>
            </a:spcBef>
            <a:spcAft>
              <a:spcPct val="15000"/>
            </a:spcAft>
            <a:buChar char="•"/>
          </a:pPr>
          <a:r>
            <a:rPr lang="en-US" sz="1800" kern="1200"/>
            <a:t>High heat days</a:t>
          </a:r>
        </a:p>
      </dsp:txBody>
      <dsp:txXfrm rot="-5400000">
        <a:off x="1938528" y="1297740"/>
        <a:ext cx="3403724" cy="786505"/>
      </dsp:txXfrm>
    </dsp:sp>
    <dsp:sp modelId="{AB0D874A-0CFD-482F-90AF-789410C7E5A7}">
      <dsp:nvSpPr>
        <dsp:cNvPr id="0" name=""/>
        <dsp:cNvSpPr/>
      </dsp:nvSpPr>
      <dsp:spPr>
        <a:xfrm>
          <a:off x="0" y="1146241"/>
          <a:ext cx="1938528" cy="1089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Operations &amp; Engineering</a:t>
          </a:r>
        </a:p>
      </dsp:txBody>
      <dsp:txXfrm>
        <a:off x="53185" y="1199426"/>
        <a:ext cx="1832158" cy="983131"/>
      </dsp:txXfrm>
    </dsp:sp>
    <dsp:sp modelId="{752EC9D2-5241-47BB-835B-B5D36B145C7F}">
      <dsp:nvSpPr>
        <dsp:cNvPr id="0" name=""/>
        <dsp:cNvSpPr/>
      </dsp:nvSpPr>
      <dsp:spPr>
        <a:xfrm rot="5400000">
          <a:off x="3225863" y="1111833"/>
          <a:ext cx="871601" cy="344627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Tree health</a:t>
          </a:r>
        </a:p>
        <a:p>
          <a:pPr marL="171450" lvl="1" indent="-171450" algn="l" defTabSz="800100">
            <a:lnSpc>
              <a:spcPct val="90000"/>
            </a:lnSpc>
            <a:spcBef>
              <a:spcPct val="0"/>
            </a:spcBef>
            <a:spcAft>
              <a:spcPct val="15000"/>
            </a:spcAft>
            <a:buChar char="•"/>
          </a:pPr>
          <a:r>
            <a:rPr lang="en-US" sz="1800" kern="1200"/>
            <a:t>Danger &amp; hazard trees</a:t>
          </a:r>
        </a:p>
      </dsp:txBody>
      <dsp:txXfrm rot="-5400000">
        <a:off x="1938528" y="2441716"/>
        <a:ext cx="3403724" cy="786505"/>
      </dsp:txXfrm>
    </dsp:sp>
    <dsp:sp modelId="{0EEF36F8-3A8B-485B-A4C5-3E992BA7A14F}">
      <dsp:nvSpPr>
        <dsp:cNvPr id="0" name=""/>
        <dsp:cNvSpPr/>
      </dsp:nvSpPr>
      <dsp:spPr>
        <a:xfrm>
          <a:off x="0" y="2290218"/>
          <a:ext cx="1938528" cy="1089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Vegetation Planning &amp; Ops</a:t>
          </a:r>
        </a:p>
      </dsp:txBody>
      <dsp:txXfrm>
        <a:off x="53185" y="2343403"/>
        <a:ext cx="1832158" cy="983131"/>
      </dsp:txXfrm>
    </dsp:sp>
    <dsp:sp modelId="{0E96D804-0194-4610-AE18-C50C46B876F5}">
      <dsp:nvSpPr>
        <dsp:cNvPr id="0" name=""/>
        <dsp:cNvSpPr/>
      </dsp:nvSpPr>
      <dsp:spPr>
        <a:xfrm rot="5400000">
          <a:off x="3225863" y="2255810"/>
          <a:ext cx="871601" cy="344627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Pole classes</a:t>
          </a:r>
        </a:p>
        <a:p>
          <a:pPr marL="171450" lvl="1" indent="-171450" algn="l" defTabSz="800100">
            <a:lnSpc>
              <a:spcPct val="90000"/>
            </a:lnSpc>
            <a:spcBef>
              <a:spcPct val="0"/>
            </a:spcBef>
            <a:spcAft>
              <a:spcPct val="15000"/>
            </a:spcAft>
            <a:buChar char="•"/>
          </a:pPr>
          <a:r>
            <a:rPr lang="en-US" sz="1800" kern="1200"/>
            <a:t>Conductor types</a:t>
          </a:r>
        </a:p>
      </dsp:txBody>
      <dsp:txXfrm rot="-5400000">
        <a:off x="1938528" y="3585693"/>
        <a:ext cx="3403724" cy="786505"/>
      </dsp:txXfrm>
    </dsp:sp>
    <dsp:sp modelId="{CBC5BFD2-0016-490A-B954-CD993EEA9C32}">
      <dsp:nvSpPr>
        <dsp:cNvPr id="0" name=""/>
        <dsp:cNvSpPr/>
      </dsp:nvSpPr>
      <dsp:spPr>
        <a:xfrm>
          <a:off x="0" y="3434195"/>
          <a:ext cx="1938528" cy="1089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Standards</a:t>
          </a:r>
        </a:p>
      </dsp:txBody>
      <dsp:txXfrm>
        <a:off x="53185" y="3487380"/>
        <a:ext cx="1832158" cy="983131"/>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p:nvSpPr>
        <p:spPr bwMode="auto">
          <a:xfrm>
            <a:off x="9601200" y="76200"/>
            <a:ext cx="2336800" cy="762000"/>
          </a:xfrm>
          <a:prstGeom prst="rect">
            <a:avLst/>
          </a:prstGeom>
          <a:solidFill>
            <a:srgbClr val="00AE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5" name="Rectangle 13"/>
          <p:cNvSpPr>
            <a:spLocks noChangeArrowheads="1"/>
          </p:cNvSpPr>
          <p:nvPr/>
        </p:nvSpPr>
        <p:spPr bwMode="auto">
          <a:xfrm>
            <a:off x="508000" y="76200"/>
            <a:ext cx="8940800" cy="152400"/>
          </a:xfrm>
          <a:prstGeom prst="rect">
            <a:avLst/>
          </a:prstGeom>
          <a:solidFill>
            <a:srgbClr val="00B1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6" name="Rectangle 14"/>
          <p:cNvSpPr>
            <a:spLocks noChangeArrowheads="1"/>
          </p:cNvSpPr>
          <p:nvPr/>
        </p:nvSpPr>
        <p:spPr bwMode="auto">
          <a:xfrm>
            <a:off x="3251200" y="6553200"/>
            <a:ext cx="8636000" cy="228600"/>
          </a:xfrm>
          <a:prstGeom prst="rect">
            <a:avLst/>
          </a:prstGeom>
          <a:solidFill>
            <a:srgbClr val="00B1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7" name="Rectangle 15"/>
          <p:cNvSpPr>
            <a:spLocks noChangeArrowheads="1"/>
          </p:cNvSpPr>
          <p:nvPr/>
        </p:nvSpPr>
        <p:spPr bwMode="auto">
          <a:xfrm>
            <a:off x="508000" y="6553200"/>
            <a:ext cx="2540000" cy="2286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8" name="TextBox 4"/>
          <p:cNvSpPr txBox="1">
            <a:spLocks noChangeArrowheads="1"/>
          </p:cNvSpPr>
          <p:nvPr/>
        </p:nvSpPr>
        <p:spPr bwMode="auto">
          <a:xfrm>
            <a:off x="609600" y="6515100"/>
            <a:ext cx="2438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defRPr/>
            </a:pPr>
            <a:r>
              <a:rPr lang="en-US" sz="1100">
                <a:solidFill>
                  <a:srgbClr val="FFFFFF"/>
                </a:solidFill>
              </a:rPr>
              <a:t>Safety First and Always</a:t>
            </a:r>
          </a:p>
        </p:txBody>
      </p:sp>
      <p:pic>
        <p:nvPicPr>
          <p:cNvPr id="9" name="Picture 15" descr="slide_Eversource_energy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0167" y="292100"/>
            <a:ext cx="194733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9"/>
          <p:cNvSpPr>
            <a:spLocks noGrp="1" noChangeArrowheads="1"/>
          </p:cNvSpPr>
          <p:nvPr>
            <p:ph type="title"/>
          </p:nvPr>
        </p:nvSpPr>
        <p:spPr>
          <a:xfrm>
            <a:off x="914400" y="1371601"/>
            <a:ext cx="10363200" cy="1470025"/>
          </a:xfrm>
          <a:extLst>
            <a:ext uri="{FAA26D3D-D897-4be2-8F04-BA451C77F1D7}"/>
          </a:extLst>
        </p:spPr>
        <p:txBody>
          <a:bodyPr/>
          <a:lstStyle>
            <a:lvl1pPr algn="ctr">
              <a:defRPr sz="4000" smtClean="0">
                <a:ea typeface="ＭＳ Ｐゴシック" pitchFamily="34" charset="-128"/>
              </a:defRPr>
            </a:lvl1pPr>
          </a:lstStyle>
          <a:p>
            <a:pPr lvl="0"/>
            <a:r>
              <a:rPr lang="en-US" noProof="0"/>
              <a:t>Click to edit Master title style</a:t>
            </a:r>
          </a:p>
        </p:txBody>
      </p:sp>
      <p:sp>
        <p:nvSpPr>
          <p:cNvPr id="1029" name="Rectangle 11"/>
          <p:cNvSpPr>
            <a:spLocks noGrp="1" noChangeArrowheads="1"/>
          </p:cNvSpPr>
          <p:nvPr>
            <p:ph type="body" idx="1"/>
          </p:nvPr>
        </p:nvSpPr>
        <p:spPr>
          <a:xfrm>
            <a:off x="1828800" y="3886200"/>
            <a:ext cx="8534400" cy="1752600"/>
          </a:xfrm>
          <a:extLst>
            <a:ext uri="{FAA26D3D-D897-4be2-8F04-BA451C77F1D7}"/>
          </a:extLst>
        </p:spPr>
        <p:txBody>
          <a:bodyPr/>
          <a:lstStyle>
            <a:lvl1pPr marL="0" indent="0" algn="ctr">
              <a:buFont typeface="Wingdings" pitchFamily="2" charset="2"/>
              <a:buNone/>
              <a:defRPr sz="2400" smtClean="0">
                <a:ea typeface="ＭＳ Ｐゴシック" pitchFamily="34" charset="-128"/>
              </a:defRPr>
            </a:lvl1pPr>
          </a:lstStyle>
          <a:p>
            <a:pPr lvl="0"/>
            <a:r>
              <a:rPr lang="en-US" noProof="0"/>
              <a:t>Click to edit Master text styles</a:t>
            </a:r>
          </a:p>
        </p:txBody>
      </p:sp>
      <p:sp>
        <p:nvSpPr>
          <p:cNvPr id="10" name="Rectangle 6"/>
          <p:cNvSpPr>
            <a:spLocks noGrp="1" noChangeArrowheads="1"/>
          </p:cNvSpPr>
          <p:nvPr>
            <p:ph type="sldNum" sz="quarter" idx="10"/>
          </p:nvPr>
        </p:nvSpPr>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4944420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219200"/>
            <a:ext cx="108712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706209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228600"/>
            <a:ext cx="2768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102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24393386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839200" cy="609600"/>
          </a:xfrm>
        </p:spPr>
        <p:txBody>
          <a:bodyPr/>
          <a:lstStyle/>
          <a:p>
            <a:r>
              <a:rPr lang="en-US"/>
              <a:t>Click to edit Master title style</a:t>
            </a:r>
          </a:p>
        </p:txBody>
      </p:sp>
      <p:sp>
        <p:nvSpPr>
          <p:cNvPr id="3" name="Table Placeholder 2"/>
          <p:cNvSpPr>
            <a:spLocks noGrp="1"/>
          </p:cNvSpPr>
          <p:nvPr>
            <p:ph type="tbl" idx="1"/>
          </p:nvPr>
        </p:nvSpPr>
        <p:spPr>
          <a:xfrm>
            <a:off x="609600" y="1219200"/>
            <a:ext cx="10972800" cy="4724400"/>
          </a:xfrm>
        </p:spPr>
        <p:txBody>
          <a:bodyPr/>
          <a:lstStyle/>
          <a:p>
            <a:pPr lvl="0"/>
            <a:r>
              <a:rPr lang="en-US" noProof="0"/>
              <a:t>Click icon to add table</a:t>
            </a:r>
          </a:p>
        </p:txBody>
      </p:sp>
      <p:sp>
        <p:nvSpPr>
          <p:cNvPr id="4"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2583470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219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8760890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5621020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799"/>
            <a:ext cx="8940800" cy="854076"/>
          </a:xfrm>
        </p:spPr>
        <p:txBody>
          <a:bodyPr/>
          <a:lstStyle>
            <a:lvl1pPr>
              <a:defRPr/>
            </a:lvl1pPr>
          </a:lstStyle>
          <a:p>
            <a:r>
              <a:rPr lang="en-US"/>
              <a:t>Click to edit Master title style</a:t>
            </a:r>
          </a:p>
        </p:txBody>
      </p:sp>
      <p:sp>
        <p:nvSpPr>
          <p:cNvPr id="3" name="Content Placeholder 2"/>
          <p:cNvSpPr>
            <a:spLocks noGrp="1"/>
          </p:cNvSpPr>
          <p:nvPr>
            <p:ph sz="half" idx="1"/>
          </p:nvPr>
        </p:nvSpPr>
        <p:spPr>
          <a:xfrm>
            <a:off x="508000" y="14176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4176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6553099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0" y="1535113"/>
            <a:ext cx="5386917"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535113"/>
            <a:ext cx="5389033"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11174138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799"/>
            <a:ext cx="8940800" cy="854076"/>
          </a:xfrm>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30434103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4238567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1"/>
            <a:ext cx="6815667"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25393415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90600"/>
            <a:ext cx="73152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AC2D908-4C1B-489B-8579-0675201003E1}" type="slidenum">
              <a:rPr lang="en-US" smtClean="0"/>
              <a:t>‹#›</a:t>
            </a:fld>
            <a:endParaRPr lang="en-US"/>
          </a:p>
        </p:txBody>
      </p:sp>
    </p:spTree>
    <p:extLst>
      <p:ext uri="{BB962C8B-B14F-4D97-AF65-F5344CB8AC3E}">
        <p14:creationId xmlns:p14="http://schemas.microsoft.com/office/powerpoint/2010/main" val="26632743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6AC2D908-4C1B-489B-8579-0675201003E1}" type="slidenum">
              <a:rPr lang="en-US" smtClean="0"/>
              <a:t>‹#›</a:t>
            </a:fld>
            <a:endParaRPr lang="en-US"/>
          </a:p>
        </p:txBody>
      </p:sp>
      <p:sp>
        <p:nvSpPr>
          <p:cNvPr id="1028" name="Rectangle 9"/>
          <p:cNvSpPr>
            <a:spLocks noGrp="1" noChangeArrowheads="1"/>
          </p:cNvSpPr>
          <p:nvPr>
            <p:ph type="title"/>
          </p:nvPr>
        </p:nvSpPr>
        <p:spPr bwMode="auto">
          <a:xfrm>
            <a:off x="609600" y="304799"/>
            <a:ext cx="8839200" cy="85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9" name="Rectangle 11"/>
          <p:cNvSpPr>
            <a:spLocks noGrp="1" noChangeArrowheads="1"/>
          </p:cNvSpPr>
          <p:nvPr>
            <p:ph type="body" idx="1"/>
          </p:nvPr>
        </p:nvSpPr>
        <p:spPr bwMode="auto">
          <a:xfrm>
            <a:off x="609600" y="12192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 name="Rectangle 7"/>
          <p:cNvSpPr>
            <a:spLocks noChangeArrowheads="1"/>
          </p:cNvSpPr>
          <p:nvPr/>
        </p:nvSpPr>
        <p:spPr bwMode="auto">
          <a:xfrm>
            <a:off x="508000" y="76200"/>
            <a:ext cx="8940800" cy="152400"/>
          </a:xfrm>
          <a:prstGeom prst="rect">
            <a:avLst/>
          </a:prstGeom>
          <a:solidFill>
            <a:srgbClr val="00B1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3" name="Rectangle 10"/>
          <p:cNvSpPr>
            <a:spLocks noChangeArrowheads="1"/>
          </p:cNvSpPr>
          <p:nvPr/>
        </p:nvSpPr>
        <p:spPr bwMode="auto">
          <a:xfrm>
            <a:off x="3251200" y="6553200"/>
            <a:ext cx="8636000" cy="228600"/>
          </a:xfrm>
          <a:prstGeom prst="rect">
            <a:avLst/>
          </a:prstGeom>
          <a:solidFill>
            <a:srgbClr val="00B1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1031" name="Rectangle 11"/>
          <p:cNvSpPr>
            <a:spLocks noChangeArrowheads="1"/>
          </p:cNvSpPr>
          <p:nvPr/>
        </p:nvSpPr>
        <p:spPr bwMode="auto">
          <a:xfrm>
            <a:off x="508000" y="6553200"/>
            <a:ext cx="2540000" cy="2286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latin typeface="Franklin Gothic Book" pitchFamily="34" charset="0"/>
            </a:endParaRPr>
          </a:p>
        </p:txBody>
      </p:sp>
      <p:sp>
        <p:nvSpPr>
          <p:cNvPr id="1034" name="TextBox 4"/>
          <p:cNvSpPr txBox="1">
            <a:spLocks noChangeArrowheads="1"/>
          </p:cNvSpPr>
          <p:nvPr/>
        </p:nvSpPr>
        <p:spPr bwMode="auto">
          <a:xfrm>
            <a:off x="609600" y="6515100"/>
            <a:ext cx="2438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defRPr/>
            </a:pPr>
            <a:r>
              <a:rPr lang="en-US" sz="1100">
                <a:solidFill>
                  <a:srgbClr val="FFFFFF"/>
                </a:solidFill>
              </a:rPr>
              <a:t>Safety First and Always</a:t>
            </a:r>
          </a:p>
        </p:txBody>
      </p:sp>
      <p:sp>
        <p:nvSpPr>
          <p:cNvPr id="1033" name="Rectangle 16"/>
          <p:cNvSpPr>
            <a:spLocks noChangeArrowheads="1"/>
          </p:cNvSpPr>
          <p:nvPr/>
        </p:nvSpPr>
        <p:spPr bwMode="auto">
          <a:xfrm>
            <a:off x="9601200" y="76200"/>
            <a:ext cx="2336800" cy="762000"/>
          </a:xfrm>
          <a:prstGeom prst="rect">
            <a:avLst/>
          </a:prstGeom>
          <a:solidFill>
            <a:srgbClr val="00AE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endParaRPr lang="en-US" altLang="en-US" sz="1800">
              <a:solidFill>
                <a:srgbClr val="000000"/>
              </a:solidFill>
            </a:endParaRPr>
          </a:p>
        </p:txBody>
      </p:sp>
      <p:pic>
        <p:nvPicPr>
          <p:cNvPr id="4" name="Picture 17" descr="slide_Eversource_energy_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00167" y="292100"/>
            <a:ext cx="194733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573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l" rtl="0" eaLnBrk="1" fontAlgn="base" hangingPunct="1">
        <a:spcBef>
          <a:spcPct val="0"/>
        </a:spcBef>
        <a:spcAft>
          <a:spcPct val="0"/>
        </a:spcAft>
        <a:defRPr sz="2800" b="1">
          <a:solidFill>
            <a:srgbClr val="007DC3"/>
          </a:solidFill>
          <a:latin typeface="Arial" charset="0"/>
          <a:ea typeface="ＭＳ Ｐゴシック" charset="0"/>
          <a:cs typeface="ＭＳ Ｐゴシック" charset="0"/>
        </a:defRPr>
      </a:lvl1pPr>
      <a:lvl2pPr algn="l" rtl="0" eaLnBrk="1" fontAlgn="base" hangingPunct="1">
        <a:spcBef>
          <a:spcPct val="0"/>
        </a:spcBef>
        <a:spcAft>
          <a:spcPct val="0"/>
        </a:spcAft>
        <a:defRPr sz="2800" b="1">
          <a:solidFill>
            <a:srgbClr val="007DC3"/>
          </a:solidFill>
          <a:latin typeface="Arial" charset="0"/>
          <a:ea typeface="ＭＳ Ｐゴシック" charset="0"/>
          <a:cs typeface="ＭＳ Ｐゴシック" charset="0"/>
        </a:defRPr>
      </a:lvl2pPr>
      <a:lvl3pPr algn="l" rtl="0" eaLnBrk="1" fontAlgn="base" hangingPunct="1">
        <a:spcBef>
          <a:spcPct val="0"/>
        </a:spcBef>
        <a:spcAft>
          <a:spcPct val="0"/>
        </a:spcAft>
        <a:defRPr sz="2800" b="1">
          <a:solidFill>
            <a:srgbClr val="007DC3"/>
          </a:solidFill>
          <a:latin typeface="Arial" charset="0"/>
          <a:ea typeface="ＭＳ Ｐゴシック" charset="0"/>
          <a:cs typeface="ＭＳ Ｐゴシック" charset="0"/>
        </a:defRPr>
      </a:lvl3pPr>
      <a:lvl4pPr algn="l" rtl="0" eaLnBrk="1" fontAlgn="base" hangingPunct="1">
        <a:spcBef>
          <a:spcPct val="0"/>
        </a:spcBef>
        <a:spcAft>
          <a:spcPct val="0"/>
        </a:spcAft>
        <a:defRPr sz="2800" b="1">
          <a:solidFill>
            <a:srgbClr val="007DC3"/>
          </a:solidFill>
          <a:latin typeface="Arial" charset="0"/>
          <a:ea typeface="ＭＳ Ｐゴシック" charset="0"/>
          <a:cs typeface="ＭＳ Ｐゴシック" charset="0"/>
        </a:defRPr>
      </a:lvl4pPr>
      <a:lvl5pPr algn="l" rtl="0" eaLnBrk="1" fontAlgn="base" hangingPunct="1">
        <a:spcBef>
          <a:spcPct val="0"/>
        </a:spcBef>
        <a:spcAft>
          <a:spcPct val="0"/>
        </a:spcAft>
        <a:defRPr sz="2800" b="1">
          <a:solidFill>
            <a:srgbClr val="007DC3"/>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rgbClr val="007DC3"/>
          </a:solidFill>
          <a:latin typeface="Franklin Gothic Demi" pitchFamily="34" charset="0"/>
        </a:defRPr>
      </a:lvl6pPr>
      <a:lvl7pPr marL="914400" algn="l" rtl="0" eaLnBrk="1" fontAlgn="base" hangingPunct="1">
        <a:spcBef>
          <a:spcPct val="0"/>
        </a:spcBef>
        <a:spcAft>
          <a:spcPct val="0"/>
        </a:spcAft>
        <a:defRPr sz="3200">
          <a:solidFill>
            <a:srgbClr val="007DC3"/>
          </a:solidFill>
          <a:latin typeface="Franklin Gothic Demi" pitchFamily="34" charset="0"/>
        </a:defRPr>
      </a:lvl7pPr>
      <a:lvl8pPr marL="1371600" algn="l" rtl="0" eaLnBrk="1" fontAlgn="base" hangingPunct="1">
        <a:spcBef>
          <a:spcPct val="0"/>
        </a:spcBef>
        <a:spcAft>
          <a:spcPct val="0"/>
        </a:spcAft>
        <a:defRPr sz="3200">
          <a:solidFill>
            <a:srgbClr val="007DC3"/>
          </a:solidFill>
          <a:latin typeface="Franklin Gothic Demi" pitchFamily="34" charset="0"/>
        </a:defRPr>
      </a:lvl8pPr>
      <a:lvl9pPr marL="1828800" algn="l" rtl="0" eaLnBrk="1" fontAlgn="base" hangingPunct="1">
        <a:spcBef>
          <a:spcPct val="0"/>
        </a:spcBef>
        <a:spcAft>
          <a:spcPct val="0"/>
        </a:spcAft>
        <a:defRPr sz="3200">
          <a:solidFill>
            <a:srgbClr val="007DC3"/>
          </a:solidFill>
          <a:latin typeface="Franklin Gothic Demi" pitchFamily="34" charset="0"/>
        </a:defRPr>
      </a:lvl9pPr>
    </p:titleStyle>
    <p:bodyStyle>
      <a:lvl1pPr marL="342900" indent="-342900" algn="l" rtl="0" eaLnBrk="1" fontAlgn="base" hangingPunct="1">
        <a:spcBef>
          <a:spcPct val="0"/>
        </a:spcBef>
        <a:spcAft>
          <a:spcPct val="55000"/>
        </a:spcAft>
        <a:buClr>
          <a:srgbClr val="007BC3"/>
        </a:buClr>
        <a:buSzPct val="125000"/>
        <a:buFont typeface="Arial" panose="020B0604020202020204" pitchFamily="34" charset="0"/>
        <a:buChar char="•"/>
        <a:defRPr sz="2000">
          <a:solidFill>
            <a:schemeClr val="tx1"/>
          </a:solidFill>
          <a:latin typeface="Arial" charset="0"/>
          <a:ea typeface="ＭＳ Ｐゴシック" charset="0"/>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000">
          <a:solidFill>
            <a:schemeClr val="tx1"/>
          </a:solidFill>
          <a:latin typeface="Arial" charset="0"/>
          <a:ea typeface="ＭＳ Ｐゴシック" charset="0"/>
        </a:defRPr>
      </a:lvl2pPr>
      <a:lvl3pPr marL="1143000" indent="-228600" algn="l" rtl="0" eaLnBrk="1" fontAlgn="base" hangingPunct="1">
        <a:spcBef>
          <a:spcPct val="0"/>
        </a:spcBef>
        <a:spcAft>
          <a:spcPct val="55000"/>
        </a:spcAft>
        <a:buClr>
          <a:srgbClr val="007BC3"/>
        </a:buClr>
        <a:buSzPct val="75000"/>
        <a:buFont typeface="Wingdings" panose="05000000000000000000" pitchFamily="2" charset="2"/>
        <a:buChar char="§"/>
        <a:defRPr sz="2000">
          <a:solidFill>
            <a:schemeClr val="tx1"/>
          </a:solidFill>
          <a:latin typeface="Arial" charset="0"/>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7D7C-D936-F924-8325-68E93CA27236}"/>
              </a:ext>
            </a:extLst>
          </p:cNvPr>
          <p:cNvSpPr>
            <a:spLocks noGrp="1"/>
          </p:cNvSpPr>
          <p:nvPr>
            <p:ph type="title"/>
          </p:nvPr>
        </p:nvSpPr>
        <p:spPr/>
        <p:txBody>
          <a:bodyPr/>
          <a:lstStyle/>
          <a:p>
            <a:r>
              <a:rPr lang="en-US"/>
              <a:t>Eversource’s Climate Change Vulnerability Study</a:t>
            </a:r>
          </a:p>
        </p:txBody>
      </p:sp>
      <p:sp>
        <p:nvSpPr>
          <p:cNvPr id="3" name="Subtitle 2">
            <a:extLst>
              <a:ext uri="{FF2B5EF4-FFF2-40B4-BE49-F238E27FC236}">
                <a16:creationId xmlns:a16="http://schemas.microsoft.com/office/drawing/2014/main" id="{3ACE03B2-5C6F-A558-878D-D62242036C59}"/>
              </a:ext>
            </a:extLst>
          </p:cNvPr>
          <p:cNvSpPr>
            <a:spLocks noGrp="1"/>
          </p:cNvSpPr>
          <p:nvPr>
            <p:ph type="body" idx="1"/>
          </p:nvPr>
        </p:nvSpPr>
        <p:spPr/>
        <p:txBody>
          <a:bodyPr/>
          <a:lstStyle/>
          <a:p>
            <a:r>
              <a:rPr lang="en-US"/>
              <a:t>Elli Ntakou, Manager – Reliability and Resilience Planning</a:t>
            </a:r>
          </a:p>
          <a:p>
            <a:r>
              <a:rPr lang="en-US"/>
              <a:t>July 2023</a:t>
            </a:r>
          </a:p>
        </p:txBody>
      </p:sp>
    </p:spTree>
    <p:extLst>
      <p:ext uri="{BB962C8B-B14F-4D97-AF65-F5344CB8AC3E}">
        <p14:creationId xmlns:p14="http://schemas.microsoft.com/office/powerpoint/2010/main" val="33182168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0FA4-2C5E-0E59-C1F1-8585C41ECE04}"/>
              </a:ext>
            </a:extLst>
          </p:cNvPr>
          <p:cNvSpPr>
            <a:spLocks noGrp="1"/>
          </p:cNvSpPr>
          <p:nvPr>
            <p:ph type="title"/>
          </p:nvPr>
        </p:nvSpPr>
        <p:spPr/>
        <p:txBody>
          <a:bodyPr/>
          <a:lstStyle/>
          <a:p>
            <a:r>
              <a:rPr lang="en-US"/>
              <a:t>Preliminary Results for Massachusetts- Temperature</a:t>
            </a:r>
          </a:p>
        </p:txBody>
      </p:sp>
      <p:sp>
        <p:nvSpPr>
          <p:cNvPr id="6" name="Text Placeholder 5">
            <a:extLst>
              <a:ext uri="{FF2B5EF4-FFF2-40B4-BE49-F238E27FC236}">
                <a16:creationId xmlns:a16="http://schemas.microsoft.com/office/drawing/2014/main" id="{9968F91F-80CA-BD1C-2607-5B4DD130D90B}"/>
              </a:ext>
            </a:extLst>
          </p:cNvPr>
          <p:cNvSpPr>
            <a:spLocks noGrp="1"/>
          </p:cNvSpPr>
          <p:nvPr>
            <p:ph type="body" idx="1"/>
          </p:nvPr>
        </p:nvSpPr>
        <p:spPr/>
        <p:txBody>
          <a:bodyPr/>
          <a:lstStyle/>
          <a:p>
            <a:pPr algn="ctr"/>
            <a:r>
              <a:rPr lang="en-US"/>
              <a:t>Historically Observed Annual Hottest Daily Temperature</a:t>
            </a:r>
          </a:p>
        </p:txBody>
      </p:sp>
      <p:sp>
        <p:nvSpPr>
          <p:cNvPr id="8" name="Text Placeholder 7">
            <a:extLst>
              <a:ext uri="{FF2B5EF4-FFF2-40B4-BE49-F238E27FC236}">
                <a16:creationId xmlns:a16="http://schemas.microsoft.com/office/drawing/2014/main" id="{47AF817D-3A67-4C66-E13B-05B25E9F439E}"/>
              </a:ext>
            </a:extLst>
          </p:cNvPr>
          <p:cNvSpPr>
            <a:spLocks noGrp="1"/>
          </p:cNvSpPr>
          <p:nvPr>
            <p:ph type="body" sz="quarter" idx="3"/>
          </p:nvPr>
        </p:nvSpPr>
        <p:spPr/>
        <p:txBody>
          <a:bodyPr/>
          <a:lstStyle/>
          <a:p>
            <a:pPr algn="ctr"/>
            <a:r>
              <a:rPr lang="en-US"/>
              <a:t>2050 Annual Hottest Daily Temperature- SSP5-8.5 90</a:t>
            </a:r>
            <a:r>
              <a:rPr lang="en-US" baseline="30000"/>
              <a:t>th</a:t>
            </a:r>
            <a:r>
              <a:rPr lang="en-US"/>
              <a:t> percentile</a:t>
            </a:r>
          </a:p>
          <a:p>
            <a:pPr algn="ctr"/>
            <a:endParaRPr lang="en-US"/>
          </a:p>
        </p:txBody>
      </p:sp>
      <p:pic>
        <p:nvPicPr>
          <p:cNvPr id="15" name="Content Placeholder 14">
            <a:extLst>
              <a:ext uri="{FF2B5EF4-FFF2-40B4-BE49-F238E27FC236}">
                <a16:creationId xmlns:a16="http://schemas.microsoft.com/office/drawing/2014/main" id="{0C42BA4D-A725-AC51-E2C4-B741DE611E0B}"/>
              </a:ext>
            </a:extLst>
          </p:cNvPr>
          <p:cNvPicPr>
            <a:picLocks noGrp="1" noChangeAspect="1"/>
          </p:cNvPicPr>
          <p:nvPr>
            <p:ph sz="quarter" idx="4"/>
          </p:nvPr>
        </p:nvPicPr>
        <p:blipFill rotWithShape="1">
          <a:blip r:embed="rId2"/>
          <a:srcRect l="20711" t="10272"/>
          <a:stretch/>
        </p:blipFill>
        <p:spPr>
          <a:xfrm>
            <a:off x="6192838" y="2498669"/>
            <a:ext cx="5389562" cy="3303700"/>
          </a:xfrm>
          <a:prstGeom prst="rect">
            <a:avLst/>
          </a:prstGeom>
        </p:spPr>
      </p:pic>
      <p:pic>
        <p:nvPicPr>
          <p:cNvPr id="4" name="Content Placeholder 3">
            <a:extLst>
              <a:ext uri="{FF2B5EF4-FFF2-40B4-BE49-F238E27FC236}">
                <a16:creationId xmlns:a16="http://schemas.microsoft.com/office/drawing/2014/main" id="{FE39A78B-BAED-FDC2-DF01-CAA0C1564F0A}"/>
              </a:ext>
            </a:extLst>
          </p:cNvPr>
          <p:cNvPicPr>
            <a:picLocks noGrp="1" noChangeAspect="1"/>
          </p:cNvPicPr>
          <p:nvPr>
            <p:ph sz="half" idx="2"/>
          </p:nvPr>
        </p:nvPicPr>
        <p:blipFill rotWithShape="1">
          <a:blip r:embed="rId3"/>
          <a:srcRect l="21055" t="10145"/>
          <a:stretch/>
        </p:blipFill>
        <p:spPr>
          <a:xfrm>
            <a:off x="609600" y="2490101"/>
            <a:ext cx="5386388" cy="3320835"/>
          </a:xfrm>
          <a:prstGeom prst="rect">
            <a:avLst/>
          </a:prstGeom>
        </p:spPr>
      </p:pic>
      <p:sp>
        <p:nvSpPr>
          <p:cNvPr id="3" name="TextBox 2">
            <a:extLst>
              <a:ext uri="{FF2B5EF4-FFF2-40B4-BE49-F238E27FC236}">
                <a16:creationId xmlns:a16="http://schemas.microsoft.com/office/drawing/2014/main" id="{E65CFF29-7DCE-6E8F-DCC4-19E9D4130183}"/>
              </a:ext>
            </a:extLst>
          </p:cNvPr>
          <p:cNvSpPr txBox="1"/>
          <p:nvPr/>
        </p:nvSpPr>
        <p:spPr>
          <a:xfrm>
            <a:off x="215317" y="5805035"/>
            <a:ext cx="11761365" cy="584775"/>
          </a:xfrm>
          <a:prstGeom prst="rect">
            <a:avLst/>
          </a:prstGeom>
          <a:noFill/>
        </p:spPr>
        <p:txBody>
          <a:bodyPr wrap="square" rtlCol="0">
            <a:spAutoFit/>
          </a:bodyPr>
          <a:lstStyle/>
          <a:p>
            <a:r>
              <a:rPr lang="en-US" sz="1600"/>
              <a:t>Under the high emissions scenario (SSP5-8.5 90</a:t>
            </a:r>
            <a:r>
              <a:rPr lang="en-US" sz="1600" baseline="30000"/>
              <a:t>th</a:t>
            </a:r>
            <a:r>
              <a:rPr lang="en-US" sz="1600"/>
              <a:t> percentile), daily maximum temperatures are forecasted to be from 84.5-104.8F in 2050 across our service territory.  </a:t>
            </a:r>
          </a:p>
        </p:txBody>
      </p:sp>
    </p:spTree>
    <p:extLst>
      <p:ext uri="{BB962C8B-B14F-4D97-AF65-F5344CB8AC3E}">
        <p14:creationId xmlns:p14="http://schemas.microsoft.com/office/powerpoint/2010/main" val="13695515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0FA4-2C5E-0E59-C1F1-8585C41ECE04}"/>
              </a:ext>
            </a:extLst>
          </p:cNvPr>
          <p:cNvSpPr>
            <a:spLocks noGrp="1"/>
          </p:cNvSpPr>
          <p:nvPr>
            <p:ph type="title"/>
          </p:nvPr>
        </p:nvSpPr>
        <p:spPr/>
        <p:txBody>
          <a:bodyPr/>
          <a:lstStyle/>
          <a:p>
            <a:r>
              <a:rPr lang="en-US"/>
              <a:t>Preliminary Results for Massachusetts- Temperature</a:t>
            </a:r>
          </a:p>
        </p:txBody>
      </p:sp>
      <p:sp>
        <p:nvSpPr>
          <p:cNvPr id="6" name="Text Placeholder 5">
            <a:extLst>
              <a:ext uri="{FF2B5EF4-FFF2-40B4-BE49-F238E27FC236}">
                <a16:creationId xmlns:a16="http://schemas.microsoft.com/office/drawing/2014/main" id="{9968F91F-80CA-BD1C-2607-5B4DD130D90B}"/>
              </a:ext>
            </a:extLst>
          </p:cNvPr>
          <p:cNvSpPr>
            <a:spLocks noGrp="1"/>
          </p:cNvSpPr>
          <p:nvPr>
            <p:ph type="body" idx="1"/>
          </p:nvPr>
        </p:nvSpPr>
        <p:spPr/>
        <p:txBody>
          <a:bodyPr/>
          <a:lstStyle/>
          <a:p>
            <a:pPr algn="ctr"/>
            <a:r>
              <a:rPr lang="en-US"/>
              <a:t>Historically Observed Longest Heat Wave</a:t>
            </a:r>
          </a:p>
        </p:txBody>
      </p:sp>
      <p:sp>
        <p:nvSpPr>
          <p:cNvPr id="8" name="Text Placeholder 7">
            <a:extLst>
              <a:ext uri="{FF2B5EF4-FFF2-40B4-BE49-F238E27FC236}">
                <a16:creationId xmlns:a16="http://schemas.microsoft.com/office/drawing/2014/main" id="{47AF817D-3A67-4C66-E13B-05B25E9F439E}"/>
              </a:ext>
            </a:extLst>
          </p:cNvPr>
          <p:cNvSpPr>
            <a:spLocks noGrp="1"/>
          </p:cNvSpPr>
          <p:nvPr>
            <p:ph type="body" sz="quarter" idx="3"/>
          </p:nvPr>
        </p:nvSpPr>
        <p:spPr/>
        <p:txBody>
          <a:bodyPr/>
          <a:lstStyle/>
          <a:p>
            <a:pPr algn="ctr"/>
            <a:r>
              <a:rPr lang="en-US"/>
              <a:t>2050 Annual Longest Heat Wave- SSP2-4.5 50</a:t>
            </a:r>
            <a:r>
              <a:rPr lang="en-US" baseline="30000"/>
              <a:t>th</a:t>
            </a:r>
            <a:r>
              <a:rPr lang="en-US"/>
              <a:t> percentile</a:t>
            </a:r>
          </a:p>
          <a:p>
            <a:pPr algn="ctr"/>
            <a:endParaRPr lang="en-US"/>
          </a:p>
        </p:txBody>
      </p:sp>
      <p:pic>
        <p:nvPicPr>
          <p:cNvPr id="33" name="Content Placeholder 32">
            <a:extLst>
              <a:ext uri="{FF2B5EF4-FFF2-40B4-BE49-F238E27FC236}">
                <a16:creationId xmlns:a16="http://schemas.microsoft.com/office/drawing/2014/main" id="{12279372-0721-ADF8-4EE3-93BD8EFAF490}"/>
              </a:ext>
            </a:extLst>
          </p:cNvPr>
          <p:cNvPicPr>
            <a:picLocks noGrp="1" noChangeAspect="1"/>
          </p:cNvPicPr>
          <p:nvPr>
            <p:ph sz="half" idx="2"/>
          </p:nvPr>
        </p:nvPicPr>
        <p:blipFill rotWithShape="1">
          <a:blip r:embed="rId2"/>
          <a:srcRect l="20711" t="10652"/>
          <a:stretch/>
        </p:blipFill>
        <p:spPr>
          <a:xfrm>
            <a:off x="609600" y="2506633"/>
            <a:ext cx="5386388" cy="3287771"/>
          </a:xfrm>
          <a:prstGeom prst="rect">
            <a:avLst/>
          </a:prstGeom>
        </p:spPr>
      </p:pic>
      <p:pic>
        <p:nvPicPr>
          <p:cNvPr id="37" name="Content Placeholder 36">
            <a:extLst>
              <a:ext uri="{FF2B5EF4-FFF2-40B4-BE49-F238E27FC236}">
                <a16:creationId xmlns:a16="http://schemas.microsoft.com/office/drawing/2014/main" id="{49EBBBC0-C750-1F56-1E4B-DBEC24C1F566}"/>
              </a:ext>
            </a:extLst>
          </p:cNvPr>
          <p:cNvPicPr>
            <a:picLocks noGrp="1" noChangeAspect="1"/>
          </p:cNvPicPr>
          <p:nvPr>
            <p:ph sz="quarter" idx="4"/>
          </p:nvPr>
        </p:nvPicPr>
        <p:blipFill rotWithShape="1">
          <a:blip r:embed="rId3"/>
          <a:srcRect l="21468" t="10399"/>
          <a:stretch/>
        </p:blipFill>
        <p:spPr>
          <a:xfrm>
            <a:off x="6192838" y="2485107"/>
            <a:ext cx="5389562" cy="3330824"/>
          </a:xfrm>
          <a:prstGeom prst="rect">
            <a:avLst/>
          </a:prstGeom>
        </p:spPr>
      </p:pic>
      <p:sp>
        <p:nvSpPr>
          <p:cNvPr id="3" name="TextBox 2">
            <a:extLst>
              <a:ext uri="{FF2B5EF4-FFF2-40B4-BE49-F238E27FC236}">
                <a16:creationId xmlns:a16="http://schemas.microsoft.com/office/drawing/2014/main" id="{0FFA5AC5-6ACB-7C17-263C-93D6116DFD09}"/>
              </a:ext>
            </a:extLst>
          </p:cNvPr>
          <p:cNvSpPr txBox="1"/>
          <p:nvPr/>
        </p:nvSpPr>
        <p:spPr>
          <a:xfrm>
            <a:off x="215317" y="5805035"/>
            <a:ext cx="11761365" cy="584775"/>
          </a:xfrm>
          <a:prstGeom prst="rect">
            <a:avLst/>
          </a:prstGeom>
          <a:noFill/>
        </p:spPr>
        <p:txBody>
          <a:bodyPr wrap="square" rtlCol="0">
            <a:spAutoFit/>
          </a:bodyPr>
          <a:lstStyle/>
          <a:p>
            <a:r>
              <a:rPr lang="en-US" sz="1600"/>
              <a:t>Longest heat wave duration is defined as the number of days with temperatures above 95</a:t>
            </a:r>
            <a:r>
              <a:rPr lang="en-US" sz="1600" baseline="30000"/>
              <a:t>th</a:t>
            </a:r>
            <a:r>
              <a:rPr lang="en-US" sz="1600"/>
              <a:t> percentile of daily maximum temperature. Under the low emissions scenario (SSP2-4.5 50</a:t>
            </a:r>
            <a:r>
              <a:rPr lang="en-US" sz="1600" baseline="30000"/>
              <a:t>th</a:t>
            </a:r>
            <a:r>
              <a:rPr lang="en-US" sz="1600"/>
              <a:t> percentile) 7.8-15.0 days in 2050 are forecasted, from the current 4.4-7 days.</a:t>
            </a:r>
          </a:p>
        </p:txBody>
      </p:sp>
    </p:spTree>
    <p:extLst>
      <p:ext uri="{BB962C8B-B14F-4D97-AF65-F5344CB8AC3E}">
        <p14:creationId xmlns:p14="http://schemas.microsoft.com/office/powerpoint/2010/main" val="33450255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0FA4-2C5E-0E59-C1F1-8585C41ECE04}"/>
              </a:ext>
            </a:extLst>
          </p:cNvPr>
          <p:cNvSpPr>
            <a:spLocks noGrp="1"/>
          </p:cNvSpPr>
          <p:nvPr>
            <p:ph type="title"/>
          </p:nvPr>
        </p:nvSpPr>
        <p:spPr/>
        <p:txBody>
          <a:bodyPr/>
          <a:lstStyle/>
          <a:p>
            <a:r>
              <a:rPr lang="en-US"/>
              <a:t>Preliminary Results for Massachusetts- Temperature</a:t>
            </a:r>
          </a:p>
        </p:txBody>
      </p:sp>
      <p:sp>
        <p:nvSpPr>
          <p:cNvPr id="6" name="Text Placeholder 5">
            <a:extLst>
              <a:ext uri="{FF2B5EF4-FFF2-40B4-BE49-F238E27FC236}">
                <a16:creationId xmlns:a16="http://schemas.microsoft.com/office/drawing/2014/main" id="{9968F91F-80CA-BD1C-2607-5B4DD130D90B}"/>
              </a:ext>
            </a:extLst>
          </p:cNvPr>
          <p:cNvSpPr>
            <a:spLocks noGrp="1"/>
          </p:cNvSpPr>
          <p:nvPr>
            <p:ph type="body" idx="1"/>
          </p:nvPr>
        </p:nvSpPr>
        <p:spPr/>
        <p:txBody>
          <a:bodyPr/>
          <a:lstStyle/>
          <a:p>
            <a:pPr algn="ctr"/>
            <a:r>
              <a:rPr lang="en-US"/>
              <a:t>Historically Observed Longest Heat Wave</a:t>
            </a:r>
          </a:p>
        </p:txBody>
      </p:sp>
      <p:sp>
        <p:nvSpPr>
          <p:cNvPr id="8" name="Text Placeholder 7">
            <a:extLst>
              <a:ext uri="{FF2B5EF4-FFF2-40B4-BE49-F238E27FC236}">
                <a16:creationId xmlns:a16="http://schemas.microsoft.com/office/drawing/2014/main" id="{47AF817D-3A67-4C66-E13B-05B25E9F439E}"/>
              </a:ext>
            </a:extLst>
          </p:cNvPr>
          <p:cNvSpPr>
            <a:spLocks noGrp="1"/>
          </p:cNvSpPr>
          <p:nvPr>
            <p:ph type="body" sz="quarter" idx="3"/>
          </p:nvPr>
        </p:nvSpPr>
        <p:spPr/>
        <p:txBody>
          <a:bodyPr/>
          <a:lstStyle/>
          <a:p>
            <a:pPr algn="ctr"/>
            <a:r>
              <a:rPr lang="en-US"/>
              <a:t>2050 Annual Longest Heat Wave- SSP5-8.5 90</a:t>
            </a:r>
            <a:r>
              <a:rPr lang="en-US" baseline="30000"/>
              <a:t>th</a:t>
            </a:r>
            <a:r>
              <a:rPr lang="en-US"/>
              <a:t> percentile</a:t>
            </a:r>
          </a:p>
          <a:p>
            <a:pPr algn="ctr"/>
            <a:endParaRPr lang="en-US"/>
          </a:p>
        </p:txBody>
      </p:sp>
      <p:pic>
        <p:nvPicPr>
          <p:cNvPr id="16" name="Content Placeholder 15">
            <a:extLst>
              <a:ext uri="{FF2B5EF4-FFF2-40B4-BE49-F238E27FC236}">
                <a16:creationId xmlns:a16="http://schemas.microsoft.com/office/drawing/2014/main" id="{D599445F-A58F-3FF9-1B15-C459B7809D9A}"/>
              </a:ext>
            </a:extLst>
          </p:cNvPr>
          <p:cNvPicPr>
            <a:picLocks noGrp="1" noChangeAspect="1"/>
          </p:cNvPicPr>
          <p:nvPr>
            <p:ph sz="half" idx="2"/>
          </p:nvPr>
        </p:nvPicPr>
        <p:blipFill rotWithShape="1">
          <a:blip r:embed="rId2"/>
          <a:srcRect l="20711" t="10652"/>
          <a:stretch/>
        </p:blipFill>
        <p:spPr>
          <a:xfrm>
            <a:off x="609600" y="2506633"/>
            <a:ext cx="5386388" cy="3287771"/>
          </a:xfrm>
          <a:prstGeom prst="rect">
            <a:avLst/>
          </a:prstGeom>
        </p:spPr>
      </p:pic>
      <p:pic>
        <p:nvPicPr>
          <p:cNvPr id="20" name="Content Placeholder 19">
            <a:extLst>
              <a:ext uri="{FF2B5EF4-FFF2-40B4-BE49-F238E27FC236}">
                <a16:creationId xmlns:a16="http://schemas.microsoft.com/office/drawing/2014/main" id="{1F6005C4-6608-F762-45EE-88D9A438AB62}"/>
              </a:ext>
            </a:extLst>
          </p:cNvPr>
          <p:cNvPicPr>
            <a:picLocks noGrp="1" noChangeAspect="1"/>
          </p:cNvPicPr>
          <p:nvPr>
            <p:ph sz="quarter" idx="4"/>
          </p:nvPr>
        </p:nvPicPr>
        <p:blipFill rotWithShape="1">
          <a:blip r:embed="rId3"/>
          <a:srcRect l="21399" t="10907"/>
          <a:stretch/>
        </p:blipFill>
        <p:spPr>
          <a:xfrm>
            <a:off x="6192838" y="2496002"/>
            <a:ext cx="5389562" cy="3309033"/>
          </a:xfrm>
          <a:prstGeom prst="rect">
            <a:avLst/>
          </a:prstGeom>
        </p:spPr>
      </p:pic>
      <p:sp>
        <p:nvSpPr>
          <p:cNvPr id="3" name="TextBox 2">
            <a:extLst>
              <a:ext uri="{FF2B5EF4-FFF2-40B4-BE49-F238E27FC236}">
                <a16:creationId xmlns:a16="http://schemas.microsoft.com/office/drawing/2014/main" id="{F947691F-3B3E-E66D-D151-FA1FEBFAC068}"/>
              </a:ext>
            </a:extLst>
          </p:cNvPr>
          <p:cNvSpPr txBox="1"/>
          <p:nvPr/>
        </p:nvSpPr>
        <p:spPr>
          <a:xfrm>
            <a:off x="215317" y="5805035"/>
            <a:ext cx="11761365" cy="584775"/>
          </a:xfrm>
          <a:prstGeom prst="rect">
            <a:avLst/>
          </a:prstGeom>
          <a:noFill/>
        </p:spPr>
        <p:txBody>
          <a:bodyPr wrap="square" rtlCol="0">
            <a:spAutoFit/>
          </a:bodyPr>
          <a:lstStyle/>
          <a:p>
            <a:r>
              <a:rPr lang="en-US" sz="1600"/>
              <a:t>Under the high emissions scenario (SSP5-8.5 90</a:t>
            </a:r>
            <a:r>
              <a:rPr lang="en-US" sz="1600" baseline="30000"/>
              <a:t>th</a:t>
            </a:r>
            <a:r>
              <a:rPr lang="en-US" sz="1600"/>
              <a:t> percentile), drastic changes from baseline and from the low emissions scenario are forecasted, with 11.7-27.7 days in 2050, from the current 4.4-7 days.</a:t>
            </a:r>
          </a:p>
        </p:txBody>
      </p:sp>
    </p:spTree>
    <p:extLst>
      <p:ext uri="{BB962C8B-B14F-4D97-AF65-F5344CB8AC3E}">
        <p14:creationId xmlns:p14="http://schemas.microsoft.com/office/powerpoint/2010/main" val="117569774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2C0C-711E-EF2A-ED23-5B2FE5E3656B}"/>
              </a:ext>
            </a:extLst>
          </p:cNvPr>
          <p:cNvSpPr>
            <a:spLocks noGrp="1"/>
          </p:cNvSpPr>
          <p:nvPr>
            <p:ph type="title"/>
          </p:nvPr>
        </p:nvSpPr>
        <p:spPr>
          <a:xfrm>
            <a:off x="609600" y="304799"/>
            <a:ext cx="9296400" cy="854076"/>
          </a:xfrm>
        </p:spPr>
        <p:txBody>
          <a:bodyPr/>
          <a:lstStyle/>
          <a:p>
            <a:r>
              <a:rPr lang="en-US"/>
              <a:t>Preliminary Results for Massachusetts- Precipitation, Sea Level Rise &amp; Flooding, HILL events</a:t>
            </a:r>
          </a:p>
        </p:txBody>
      </p:sp>
      <p:sp>
        <p:nvSpPr>
          <p:cNvPr id="5" name="Content Placeholder 4">
            <a:extLst>
              <a:ext uri="{FF2B5EF4-FFF2-40B4-BE49-F238E27FC236}">
                <a16:creationId xmlns:a16="http://schemas.microsoft.com/office/drawing/2014/main" id="{3BF9B6D5-BF1D-0411-7EEC-D6B6CFB7F2FA}"/>
              </a:ext>
            </a:extLst>
          </p:cNvPr>
          <p:cNvSpPr>
            <a:spLocks noGrp="1"/>
          </p:cNvSpPr>
          <p:nvPr>
            <p:ph idx="1"/>
          </p:nvPr>
        </p:nvSpPr>
        <p:spPr>
          <a:xfrm>
            <a:off x="609600" y="1502979"/>
            <a:ext cx="11317014" cy="4724400"/>
          </a:xfrm>
        </p:spPr>
        <p:txBody>
          <a:bodyPr/>
          <a:lstStyle/>
          <a:p>
            <a:r>
              <a:rPr lang="en-US"/>
              <a:t>Extreme precipitation projected to increase by 3 - 30.7% by 2050</a:t>
            </a:r>
          </a:p>
          <a:p>
            <a:r>
              <a:rPr lang="en-US"/>
              <a:t>Coastal areas could see significant inundation due to sea level rise and storm surge.</a:t>
            </a:r>
          </a:p>
          <a:p>
            <a:r>
              <a:rPr lang="en-US"/>
              <a:t>Extreme events are typically not easily captured by climate science models</a:t>
            </a:r>
          </a:p>
          <a:p>
            <a:pPr lvl="1"/>
            <a:r>
              <a:rPr lang="en-US"/>
              <a:t>Understand probable and impactful combinations of phenomena, leading to concurrent realizations of the values of the climate science variables	</a:t>
            </a:r>
          </a:p>
          <a:p>
            <a:pPr lvl="1"/>
            <a:r>
              <a:rPr lang="en-US"/>
              <a:t>Hypothesize a HILL event path, based on the type of event and potentially also informed from historical data</a:t>
            </a:r>
          </a:p>
          <a:p>
            <a:pPr lvl="1"/>
            <a:r>
              <a:rPr lang="en-US"/>
              <a:t>Continue research at Eversource Energy Center to understand HILL events’ return periods</a:t>
            </a:r>
          </a:p>
        </p:txBody>
      </p:sp>
    </p:spTree>
    <p:extLst>
      <p:ext uri="{BB962C8B-B14F-4D97-AF65-F5344CB8AC3E}">
        <p14:creationId xmlns:p14="http://schemas.microsoft.com/office/powerpoint/2010/main" val="12617411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321E-392D-CF37-1AAD-05A513CAB901}"/>
              </a:ext>
            </a:extLst>
          </p:cNvPr>
          <p:cNvSpPr>
            <a:spLocks noGrp="1"/>
          </p:cNvSpPr>
          <p:nvPr>
            <p:ph type="title"/>
          </p:nvPr>
        </p:nvSpPr>
        <p:spPr/>
        <p:txBody>
          <a:bodyPr/>
          <a:lstStyle/>
          <a:p>
            <a:r>
              <a:rPr lang="en-US"/>
              <a:t>Preliminary Results - Precipitation</a:t>
            </a:r>
          </a:p>
        </p:txBody>
      </p:sp>
      <p:sp>
        <p:nvSpPr>
          <p:cNvPr id="4" name="Text Placeholder 3">
            <a:extLst>
              <a:ext uri="{FF2B5EF4-FFF2-40B4-BE49-F238E27FC236}">
                <a16:creationId xmlns:a16="http://schemas.microsoft.com/office/drawing/2014/main" id="{300F8206-361D-A02F-4E91-9F292D6EB774}"/>
              </a:ext>
            </a:extLst>
          </p:cNvPr>
          <p:cNvSpPr>
            <a:spLocks noGrp="1"/>
          </p:cNvSpPr>
          <p:nvPr>
            <p:ph type="body" idx="1"/>
          </p:nvPr>
        </p:nvSpPr>
        <p:spPr/>
        <p:txBody>
          <a:bodyPr/>
          <a:lstStyle/>
          <a:p>
            <a:pPr algn="ctr"/>
            <a:r>
              <a:rPr lang="en-US"/>
              <a:t>Historically Observed Maximum 5-day Precipitation</a:t>
            </a:r>
          </a:p>
        </p:txBody>
      </p:sp>
      <p:sp>
        <p:nvSpPr>
          <p:cNvPr id="6" name="Text Placeholder 5">
            <a:extLst>
              <a:ext uri="{FF2B5EF4-FFF2-40B4-BE49-F238E27FC236}">
                <a16:creationId xmlns:a16="http://schemas.microsoft.com/office/drawing/2014/main" id="{9029A3E0-FC4B-F0D1-6F4C-96B2B24806E4}"/>
              </a:ext>
            </a:extLst>
          </p:cNvPr>
          <p:cNvSpPr>
            <a:spLocks noGrp="1"/>
          </p:cNvSpPr>
          <p:nvPr>
            <p:ph type="body" sz="quarter" idx="3"/>
          </p:nvPr>
        </p:nvSpPr>
        <p:spPr/>
        <p:txBody>
          <a:bodyPr/>
          <a:lstStyle/>
          <a:p>
            <a:pPr algn="ctr"/>
            <a:r>
              <a:rPr lang="en-US"/>
              <a:t>2050 Maximum 5-day Precipitation- SSP2-4.5 50</a:t>
            </a:r>
            <a:r>
              <a:rPr lang="en-US" baseline="30000"/>
              <a:t>th</a:t>
            </a:r>
            <a:r>
              <a:rPr lang="en-US"/>
              <a:t> percentile</a:t>
            </a:r>
          </a:p>
        </p:txBody>
      </p:sp>
      <p:pic>
        <p:nvPicPr>
          <p:cNvPr id="24" name="Content Placeholder 23">
            <a:extLst>
              <a:ext uri="{FF2B5EF4-FFF2-40B4-BE49-F238E27FC236}">
                <a16:creationId xmlns:a16="http://schemas.microsoft.com/office/drawing/2014/main" id="{EFF12EF1-C2AA-BF1C-6F38-E49332B4F3DA}"/>
              </a:ext>
            </a:extLst>
          </p:cNvPr>
          <p:cNvPicPr>
            <a:picLocks noGrp="1" noChangeAspect="1"/>
          </p:cNvPicPr>
          <p:nvPr>
            <p:ph sz="half" idx="2"/>
          </p:nvPr>
        </p:nvPicPr>
        <p:blipFill rotWithShape="1">
          <a:blip r:embed="rId2"/>
          <a:srcRect l="20780" t="10399"/>
          <a:stretch/>
        </p:blipFill>
        <p:spPr>
          <a:xfrm>
            <a:off x="609600" y="2500543"/>
            <a:ext cx="5386388" cy="3299952"/>
          </a:xfrm>
          <a:prstGeom prst="rect">
            <a:avLst/>
          </a:prstGeom>
        </p:spPr>
      </p:pic>
      <p:pic>
        <p:nvPicPr>
          <p:cNvPr id="27" name="Content Placeholder 26">
            <a:extLst>
              <a:ext uri="{FF2B5EF4-FFF2-40B4-BE49-F238E27FC236}">
                <a16:creationId xmlns:a16="http://schemas.microsoft.com/office/drawing/2014/main" id="{46EE7409-DA24-BBB7-F5BE-F9ECA5CC616B}"/>
              </a:ext>
            </a:extLst>
          </p:cNvPr>
          <p:cNvPicPr>
            <a:picLocks noGrp="1" noChangeAspect="1"/>
          </p:cNvPicPr>
          <p:nvPr>
            <p:ph sz="quarter" idx="4"/>
          </p:nvPr>
        </p:nvPicPr>
        <p:blipFill rotWithShape="1">
          <a:blip r:embed="rId3"/>
          <a:srcRect l="20986" t="10145"/>
          <a:stretch/>
        </p:blipFill>
        <p:spPr>
          <a:xfrm>
            <a:off x="6192838" y="2490574"/>
            <a:ext cx="5389562" cy="3319890"/>
          </a:xfrm>
          <a:prstGeom prst="rect">
            <a:avLst/>
          </a:prstGeom>
        </p:spPr>
      </p:pic>
      <p:sp>
        <p:nvSpPr>
          <p:cNvPr id="3" name="TextBox 2">
            <a:extLst>
              <a:ext uri="{FF2B5EF4-FFF2-40B4-BE49-F238E27FC236}">
                <a16:creationId xmlns:a16="http://schemas.microsoft.com/office/drawing/2014/main" id="{3F162CBC-039C-89D2-0BB9-E8566DB48E64}"/>
              </a:ext>
            </a:extLst>
          </p:cNvPr>
          <p:cNvSpPr txBox="1"/>
          <p:nvPr/>
        </p:nvSpPr>
        <p:spPr>
          <a:xfrm>
            <a:off x="215317" y="5805035"/>
            <a:ext cx="11761365" cy="584775"/>
          </a:xfrm>
          <a:prstGeom prst="rect">
            <a:avLst/>
          </a:prstGeom>
          <a:noFill/>
        </p:spPr>
        <p:txBody>
          <a:bodyPr wrap="square" rtlCol="0">
            <a:spAutoFit/>
          </a:bodyPr>
          <a:lstStyle/>
          <a:p>
            <a:r>
              <a:rPr lang="en-US" sz="1600"/>
              <a:t>Under the low emissions scenario (SSP2-4.5 50</a:t>
            </a:r>
            <a:r>
              <a:rPr lang="en-US" sz="1600" baseline="30000"/>
              <a:t>th</a:t>
            </a:r>
            <a:r>
              <a:rPr lang="en-US" sz="1600"/>
              <a:t> percentile), a 3.0-14.6% change in maximum 5-day precipitation levels is forecasted in 2050.</a:t>
            </a:r>
          </a:p>
        </p:txBody>
      </p:sp>
    </p:spTree>
    <p:extLst>
      <p:ext uri="{BB962C8B-B14F-4D97-AF65-F5344CB8AC3E}">
        <p14:creationId xmlns:p14="http://schemas.microsoft.com/office/powerpoint/2010/main" val="4514267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321E-392D-CF37-1AAD-05A513CAB901}"/>
              </a:ext>
            </a:extLst>
          </p:cNvPr>
          <p:cNvSpPr>
            <a:spLocks noGrp="1"/>
          </p:cNvSpPr>
          <p:nvPr>
            <p:ph type="title"/>
          </p:nvPr>
        </p:nvSpPr>
        <p:spPr/>
        <p:txBody>
          <a:bodyPr/>
          <a:lstStyle/>
          <a:p>
            <a:r>
              <a:rPr lang="en-US"/>
              <a:t>Preliminary Results - Precipitation</a:t>
            </a:r>
          </a:p>
        </p:txBody>
      </p:sp>
      <p:sp>
        <p:nvSpPr>
          <p:cNvPr id="4" name="Text Placeholder 3">
            <a:extLst>
              <a:ext uri="{FF2B5EF4-FFF2-40B4-BE49-F238E27FC236}">
                <a16:creationId xmlns:a16="http://schemas.microsoft.com/office/drawing/2014/main" id="{300F8206-361D-A02F-4E91-9F292D6EB774}"/>
              </a:ext>
            </a:extLst>
          </p:cNvPr>
          <p:cNvSpPr>
            <a:spLocks noGrp="1"/>
          </p:cNvSpPr>
          <p:nvPr>
            <p:ph type="body" idx="1"/>
          </p:nvPr>
        </p:nvSpPr>
        <p:spPr/>
        <p:txBody>
          <a:bodyPr/>
          <a:lstStyle/>
          <a:p>
            <a:pPr algn="ctr"/>
            <a:r>
              <a:rPr lang="en-US"/>
              <a:t>Historically Observed Maximum 5-day Precipitation</a:t>
            </a:r>
          </a:p>
        </p:txBody>
      </p:sp>
      <p:sp>
        <p:nvSpPr>
          <p:cNvPr id="6" name="Text Placeholder 5">
            <a:extLst>
              <a:ext uri="{FF2B5EF4-FFF2-40B4-BE49-F238E27FC236}">
                <a16:creationId xmlns:a16="http://schemas.microsoft.com/office/drawing/2014/main" id="{9029A3E0-FC4B-F0D1-6F4C-96B2B24806E4}"/>
              </a:ext>
            </a:extLst>
          </p:cNvPr>
          <p:cNvSpPr>
            <a:spLocks noGrp="1"/>
          </p:cNvSpPr>
          <p:nvPr>
            <p:ph type="body" sz="quarter" idx="3"/>
          </p:nvPr>
        </p:nvSpPr>
        <p:spPr/>
        <p:txBody>
          <a:bodyPr/>
          <a:lstStyle/>
          <a:p>
            <a:pPr algn="ctr"/>
            <a:r>
              <a:rPr lang="en-US"/>
              <a:t>2050 Maximum 5-day Precipitation- SSP5-8.5 90</a:t>
            </a:r>
            <a:r>
              <a:rPr lang="en-US" baseline="30000"/>
              <a:t>th</a:t>
            </a:r>
            <a:r>
              <a:rPr lang="en-US"/>
              <a:t> percentile</a:t>
            </a:r>
          </a:p>
        </p:txBody>
      </p:sp>
      <p:pic>
        <p:nvPicPr>
          <p:cNvPr id="24" name="Content Placeholder 23">
            <a:extLst>
              <a:ext uri="{FF2B5EF4-FFF2-40B4-BE49-F238E27FC236}">
                <a16:creationId xmlns:a16="http://schemas.microsoft.com/office/drawing/2014/main" id="{EFF12EF1-C2AA-BF1C-6F38-E49332B4F3DA}"/>
              </a:ext>
            </a:extLst>
          </p:cNvPr>
          <p:cNvPicPr>
            <a:picLocks noGrp="1" noChangeAspect="1"/>
          </p:cNvPicPr>
          <p:nvPr>
            <p:ph sz="half" idx="2"/>
          </p:nvPr>
        </p:nvPicPr>
        <p:blipFill rotWithShape="1">
          <a:blip r:embed="rId2"/>
          <a:srcRect l="20780" t="10399"/>
          <a:stretch/>
        </p:blipFill>
        <p:spPr>
          <a:xfrm>
            <a:off x="609600" y="2500543"/>
            <a:ext cx="5386388" cy="3299952"/>
          </a:xfrm>
          <a:prstGeom prst="rect">
            <a:avLst/>
          </a:prstGeom>
        </p:spPr>
      </p:pic>
      <p:pic>
        <p:nvPicPr>
          <p:cNvPr id="9" name="Content Placeholder 8">
            <a:extLst>
              <a:ext uri="{FF2B5EF4-FFF2-40B4-BE49-F238E27FC236}">
                <a16:creationId xmlns:a16="http://schemas.microsoft.com/office/drawing/2014/main" id="{76A1388D-C415-BFB9-7D51-0FEA0EF944A3}"/>
              </a:ext>
            </a:extLst>
          </p:cNvPr>
          <p:cNvPicPr>
            <a:picLocks noGrp="1" noChangeAspect="1"/>
          </p:cNvPicPr>
          <p:nvPr>
            <p:ph sz="quarter" idx="4"/>
          </p:nvPr>
        </p:nvPicPr>
        <p:blipFill rotWithShape="1">
          <a:blip r:embed="rId3"/>
          <a:srcRect l="20986" t="10526"/>
          <a:stretch/>
        </p:blipFill>
        <p:spPr>
          <a:xfrm>
            <a:off x="6192838" y="2497612"/>
            <a:ext cx="5389562" cy="3305813"/>
          </a:xfrm>
          <a:prstGeom prst="rect">
            <a:avLst/>
          </a:prstGeom>
        </p:spPr>
      </p:pic>
      <p:sp>
        <p:nvSpPr>
          <p:cNvPr id="7" name="TextBox 6">
            <a:extLst>
              <a:ext uri="{FF2B5EF4-FFF2-40B4-BE49-F238E27FC236}">
                <a16:creationId xmlns:a16="http://schemas.microsoft.com/office/drawing/2014/main" id="{2BF24F6C-21CC-F5AD-B91C-D535E17C646D}"/>
              </a:ext>
            </a:extLst>
          </p:cNvPr>
          <p:cNvSpPr txBox="1"/>
          <p:nvPr/>
        </p:nvSpPr>
        <p:spPr>
          <a:xfrm>
            <a:off x="215317" y="5805035"/>
            <a:ext cx="11761365" cy="584775"/>
          </a:xfrm>
          <a:prstGeom prst="rect">
            <a:avLst/>
          </a:prstGeom>
          <a:noFill/>
        </p:spPr>
        <p:txBody>
          <a:bodyPr wrap="square" rtlCol="0">
            <a:spAutoFit/>
          </a:bodyPr>
          <a:lstStyle/>
          <a:p>
            <a:r>
              <a:rPr lang="en-US" sz="1600"/>
              <a:t>Under the high emissions scenario (SSP5-8.5 90</a:t>
            </a:r>
            <a:r>
              <a:rPr lang="en-US" sz="1600" baseline="30000"/>
              <a:t>th</a:t>
            </a:r>
            <a:r>
              <a:rPr lang="en-US" sz="1600"/>
              <a:t> percentile), a 8.7-30.7% change in maximum 5-day precipitation levels is forecasted in 2050.</a:t>
            </a:r>
          </a:p>
        </p:txBody>
      </p:sp>
    </p:spTree>
    <p:extLst>
      <p:ext uri="{BB962C8B-B14F-4D97-AF65-F5344CB8AC3E}">
        <p14:creationId xmlns:p14="http://schemas.microsoft.com/office/powerpoint/2010/main" val="8334361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321E-392D-CF37-1AAD-05A513CAB901}"/>
              </a:ext>
            </a:extLst>
          </p:cNvPr>
          <p:cNvSpPr>
            <a:spLocks noGrp="1"/>
          </p:cNvSpPr>
          <p:nvPr>
            <p:ph type="title"/>
          </p:nvPr>
        </p:nvSpPr>
        <p:spPr/>
        <p:txBody>
          <a:bodyPr/>
          <a:lstStyle/>
          <a:p>
            <a:r>
              <a:rPr lang="en-US"/>
              <a:t>Preliminary Results - Sea Level Rise</a:t>
            </a:r>
          </a:p>
        </p:txBody>
      </p:sp>
      <p:sp>
        <p:nvSpPr>
          <p:cNvPr id="4" name="Text Placeholder 3">
            <a:extLst>
              <a:ext uri="{FF2B5EF4-FFF2-40B4-BE49-F238E27FC236}">
                <a16:creationId xmlns:a16="http://schemas.microsoft.com/office/drawing/2014/main" id="{300F8206-361D-A02F-4E91-9F292D6EB774}"/>
              </a:ext>
            </a:extLst>
          </p:cNvPr>
          <p:cNvSpPr>
            <a:spLocks noGrp="1"/>
          </p:cNvSpPr>
          <p:nvPr>
            <p:ph type="body" idx="1"/>
          </p:nvPr>
        </p:nvSpPr>
        <p:spPr/>
        <p:txBody>
          <a:bodyPr/>
          <a:lstStyle/>
          <a:p>
            <a:pPr algn="ctr"/>
            <a:r>
              <a:rPr lang="en-US"/>
              <a:t>2050 Sea Level Rise- High Scenario</a:t>
            </a:r>
          </a:p>
        </p:txBody>
      </p:sp>
      <p:sp>
        <p:nvSpPr>
          <p:cNvPr id="6" name="Text Placeholder 5">
            <a:extLst>
              <a:ext uri="{FF2B5EF4-FFF2-40B4-BE49-F238E27FC236}">
                <a16:creationId xmlns:a16="http://schemas.microsoft.com/office/drawing/2014/main" id="{9029A3E0-FC4B-F0D1-6F4C-96B2B24806E4}"/>
              </a:ext>
            </a:extLst>
          </p:cNvPr>
          <p:cNvSpPr>
            <a:spLocks noGrp="1"/>
          </p:cNvSpPr>
          <p:nvPr>
            <p:ph type="body" sz="quarter" idx="3"/>
          </p:nvPr>
        </p:nvSpPr>
        <p:spPr/>
        <p:txBody>
          <a:bodyPr/>
          <a:lstStyle/>
          <a:p>
            <a:pPr algn="ctr"/>
            <a:r>
              <a:rPr lang="en-US"/>
              <a:t>2080 Sea Level Rise- High Scenario</a:t>
            </a:r>
          </a:p>
        </p:txBody>
      </p:sp>
      <p:pic>
        <p:nvPicPr>
          <p:cNvPr id="12" name="Content Placeholder 11">
            <a:extLst>
              <a:ext uri="{FF2B5EF4-FFF2-40B4-BE49-F238E27FC236}">
                <a16:creationId xmlns:a16="http://schemas.microsoft.com/office/drawing/2014/main" id="{D97237E3-ACB6-8633-CFB2-EA65DC2F19AD}"/>
              </a:ext>
            </a:extLst>
          </p:cNvPr>
          <p:cNvPicPr>
            <a:picLocks noGrp="1" noChangeAspect="1"/>
          </p:cNvPicPr>
          <p:nvPr>
            <p:ph sz="half" idx="2"/>
          </p:nvPr>
        </p:nvPicPr>
        <p:blipFill rotWithShape="1">
          <a:blip r:embed="rId2"/>
          <a:srcRect l="20849" t="10272"/>
          <a:stretch/>
        </p:blipFill>
        <p:spPr>
          <a:xfrm>
            <a:off x="609600" y="2496763"/>
            <a:ext cx="5386388" cy="3307511"/>
          </a:xfrm>
          <a:prstGeom prst="rect">
            <a:avLst/>
          </a:prstGeom>
        </p:spPr>
      </p:pic>
      <p:pic>
        <p:nvPicPr>
          <p:cNvPr id="15" name="Content Placeholder 14">
            <a:extLst>
              <a:ext uri="{FF2B5EF4-FFF2-40B4-BE49-F238E27FC236}">
                <a16:creationId xmlns:a16="http://schemas.microsoft.com/office/drawing/2014/main" id="{582F2F0F-547C-D2B2-A905-131865AC6685}"/>
              </a:ext>
            </a:extLst>
          </p:cNvPr>
          <p:cNvPicPr>
            <a:picLocks noGrp="1" noChangeAspect="1"/>
          </p:cNvPicPr>
          <p:nvPr>
            <p:ph sz="quarter" idx="4"/>
          </p:nvPr>
        </p:nvPicPr>
        <p:blipFill rotWithShape="1">
          <a:blip r:embed="rId3"/>
          <a:srcRect l="21193" t="10399"/>
          <a:stretch/>
        </p:blipFill>
        <p:spPr>
          <a:xfrm>
            <a:off x="6192838" y="2490918"/>
            <a:ext cx="5389562" cy="3319201"/>
          </a:xfrm>
          <a:prstGeom prst="rect">
            <a:avLst/>
          </a:prstGeom>
        </p:spPr>
      </p:pic>
      <p:sp>
        <p:nvSpPr>
          <p:cNvPr id="16" name="Arrow: Left 15">
            <a:extLst>
              <a:ext uri="{FF2B5EF4-FFF2-40B4-BE49-F238E27FC236}">
                <a16:creationId xmlns:a16="http://schemas.microsoft.com/office/drawing/2014/main" id="{B74A7E02-503D-C0E0-1576-864513E7963B}"/>
              </a:ext>
            </a:extLst>
          </p:cNvPr>
          <p:cNvSpPr/>
          <p:nvPr/>
        </p:nvSpPr>
        <p:spPr>
          <a:xfrm>
            <a:off x="8523409" y="3800959"/>
            <a:ext cx="728420" cy="22472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2902A3-1888-BB1D-CB2E-2315383F0E1F}"/>
              </a:ext>
            </a:extLst>
          </p:cNvPr>
          <p:cNvSpPr txBox="1"/>
          <p:nvPr/>
        </p:nvSpPr>
        <p:spPr>
          <a:xfrm>
            <a:off x="215317" y="5805035"/>
            <a:ext cx="11761365" cy="584775"/>
          </a:xfrm>
          <a:prstGeom prst="rect">
            <a:avLst/>
          </a:prstGeom>
          <a:noFill/>
        </p:spPr>
        <p:txBody>
          <a:bodyPr wrap="square" rtlCol="0">
            <a:spAutoFit/>
          </a:bodyPr>
          <a:lstStyle/>
          <a:p>
            <a:r>
              <a:rPr lang="en-US" sz="1600"/>
              <a:t>Sea level rise results show flooding impacting coastal areas starting 2050. Sea level rise is creating additional pockets of inland flooding by 2080.</a:t>
            </a:r>
          </a:p>
        </p:txBody>
      </p:sp>
    </p:spTree>
    <p:extLst>
      <p:ext uri="{BB962C8B-B14F-4D97-AF65-F5344CB8AC3E}">
        <p14:creationId xmlns:p14="http://schemas.microsoft.com/office/powerpoint/2010/main" val="16265769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1">
            <a:extLst>
              <a:ext uri="{FF2B5EF4-FFF2-40B4-BE49-F238E27FC236}">
                <a16:creationId xmlns:a16="http://schemas.microsoft.com/office/drawing/2014/main" id="{6B4373A5-388F-08DB-0636-4A0649ADC16C}"/>
              </a:ext>
            </a:extLst>
          </p:cNvPr>
          <p:cNvPicPr>
            <a:picLocks noChangeAspect="1"/>
          </p:cNvPicPr>
          <p:nvPr/>
        </p:nvPicPr>
        <p:blipFill rotWithShape="1">
          <a:blip r:embed="rId2"/>
          <a:srcRect l="8282" t="38995" r="45547"/>
          <a:stretch/>
        </p:blipFill>
        <p:spPr bwMode="auto">
          <a:xfrm>
            <a:off x="6859588" y="3688101"/>
            <a:ext cx="4056856" cy="28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
        <p:nvSpPr>
          <p:cNvPr id="2" name="Title 1">
            <a:extLst>
              <a:ext uri="{FF2B5EF4-FFF2-40B4-BE49-F238E27FC236}">
                <a16:creationId xmlns:a16="http://schemas.microsoft.com/office/drawing/2014/main" id="{28DDC676-26C0-F72B-27AF-94841D79C0FE}"/>
              </a:ext>
            </a:extLst>
          </p:cNvPr>
          <p:cNvSpPr>
            <a:spLocks noGrp="1"/>
          </p:cNvSpPr>
          <p:nvPr>
            <p:ph type="title"/>
          </p:nvPr>
        </p:nvSpPr>
        <p:spPr/>
        <p:txBody>
          <a:bodyPr/>
          <a:lstStyle/>
          <a:p>
            <a:r>
              <a:rPr lang="en-US"/>
              <a:t>Modeling of HILL events- Simulated realizations’ characteristics</a:t>
            </a:r>
          </a:p>
        </p:txBody>
      </p:sp>
      <p:sp>
        <p:nvSpPr>
          <p:cNvPr id="4" name="Text Placeholder 3">
            <a:extLst>
              <a:ext uri="{FF2B5EF4-FFF2-40B4-BE49-F238E27FC236}">
                <a16:creationId xmlns:a16="http://schemas.microsoft.com/office/drawing/2014/main" id="{D3981875-E4E0-7320-B822-7F8CADCB007A}"/>
              </a:ext>
            </a:extLst>
          </p:cNvPr>
          <p:cNvSpPr>
            <a:spLocks noGrp="1"/>
          </p:cNvSpPr>
          <p:nvPr>
            <p:ph type="body" idx="1"/>
          </p:nvPr>
        </p:nvSpPr>
        <p:spPr>
          <a:xfrm>
            <a:off x="419855" y="1535113"/>
            <a:ext cx="5386917" cy="639762"/>
          </a:xfrm>
        </p:spPr>
        <p:txBody>
          <a:bodyPr/>
          <a:lstStyle/>
          <a:p>
            <a:r>
              <a:rPr lang="en-US"/>
              <a:t>Major ice storm followed by cold snap</a:t>
            </a:r>
          </a:p>
        </p:txBody>
      </p:sp>
      <p:sp>
        <p:nvSpPr>
          <p:cNvPr id="5" name="Content Placeholder 4">
            <a:extLst>
              <a:ext uri="{FF2B5EF4-FFF2-40B4-BE49-F238E27FC236}">
                <a16:creationId xmlns:a16="http://schemas.microsoft.com/office/drawing/2014/main" id="{C7EC2F73-5601-9563-A92A-7E398D419A8E}"/>
              </a:ext>
            </a:extLst>
          </p:cNvPr>
          <p:cNvSpPr>
            <a:spLocks noGrp="1"/>
          </p:cNvSpPr>
          <p:nvPr>
            <p:ph sz="half" idx="2"/>
          </p:nvPr>
        </p:nvSpPr>
        <p:spPr>
          <a:xfrm>
            <a:off x="130629" y="2105206"/>
            <a:ext cx="5965371" cy="3951288"/>
          </a:xfrm>
        </p:spPr>
        <p:txBody>
          <a:bodyPr/>
          <a:lstStyle/>
          <a:p>
            <a:r>
              <a:rPr lang="en-US" sz="1700"/>
              <a:t>2-day ice storm </a:t>
            </a:r>
          </a:p>
          <a:p>
            <a:pPr lvl="1"/>
            <a:r>
              <a:rPr lang="en-US" sz="1700"/>
              <a:t>0.5-3 inches of snow accumulation in Boston</a:t>
            </a:r>
          </a:p>
          <a:p>
            <a:pPr lvl="1"/>
            <a:r>
              <a:rPr lang="en-US" sz="1700"/>
              <a:t>~1 inch of snow accumulation in the Berkshires</a:t>
            </a:r>
          </a:p>
          <a:p>
            <a:pPr lvl="1"/>
            <a:r>
              <a:rPr lang="en-US" sz="1700"/>
              <a:t>45 mph winds in Springfield</a:t>
            </a:r>
          </a:p>
          <a:p>
            <a:pPr lvl="1"/>
            <a:r>
              <a:rPr lang="en-US" sz="1700"/>
              <a:t>60 mph winds in Boston</a:t>
            </a:r>
          </a:p>
          <a:p>
            <a:r>
              <a:rPr lang="en-US" sz="1700">
                <a:effectLst/>
                <a:latin typeface="Arial" panose="020B0604020202020204" pitchFamily="34" charset="0"/>
                <a:ea typeface="Calibri" panose="020F0502020204030204" pitchFamily="34" charset="0"/>
              </a:rPr>
              <a:t>At the cold snap’s peak, lowest minimum temperatures</a:t>
            </a:r>
          </a:p>
          <a:p>
            <a:pPr lvl="1"/>
            <a:r>
              <a:rPr lang="en-US" sz="1700">
                <a:latin typeface="Arial" panose="020B0604020202020204" pitchFamily="34" charset="0"/>
                <a:ea typeface="Calibri" panose="020F0502020204030204" pitchFamily="34" charset="0"/>
              </a:rPr>
              <a:t>-</a:t>
            </a:r>
            <a:r>
              <a:rPr lang="en-US" sz="1700">
                <a:effectLst/>
                <a:latin typeface="Arial" panose="020B0604020202020204" pitchFamily="34" charset="0"/>
                <a:ea typeface="Calibri" panose="020F0502020204030204" pitchFamily="34" charset="0"/>
              </a:rPr>
              <a:t>5°F in Boston</a:t>
            </a:r>
          </a:p>
          <a:p>
            <a:pPr lvl="1"/>
            <a:r>
              <a:rPr lang="en-US" sz="1700">
                <a:effectLst/>
                <a:latin typeface="Arial" panose="020B0604020202020204" pitchFamily="34" charset="0"/>
                <a:ea typeface="Calibri" panose="020F0502020204030204" pitchFamily="34" charset="0"/>
              </a:rPr>
              <a:t>-15°F in Springfield. </a:t>
            </a:r>
          </a:p>
          <a:p>
            <a:pPr lvl="1"/>
            <a:r>
              <a:rPr lang="en-US" sz="1700">
                <a:effectLst/>
                <a:latin typeface="Arial" panose="020B0604020202020204" pitchFamily="34" charset="0"/>
                <a:ea typeface="Calibri" panose="020F0502020204030204" pitchFamily="34" charset="0"/>
              </a:rPr>
              <a:t>Higher elevations of the Berkshires as low as -30°F. </a:t>
            </a:r>
          </a:p>
          <a:p>
            <a:pPr lvl="1"/>
            <a:r>
              <a:rPr lang="en-US" sz="1700">
                <a:effectLst/>
                <a:latin typeface="Arial" panose="020B0604020202020204" pitchFamily="34" charset="0"/>
                <a:ea typeface="Calibri" panose="020F0502020204030204" pitchFamily="34" charset="0"/>
              </a:rPr>
              <a:t>Cape Cod minimum temperatures &gt; 0°F.</a:t>
            </a:r>
            <a:endParaRPr lang="en-US" sz="1700"/>
          </a:p>
          <a:p>
            <a:endParaRPr lang="en-US" sz="1700"/>
          </a:p>
        </p:txBody>
      </p:sp>
      <p:sp>
        <p:nvSpPr>
          <p:cNvPr id="6" name="Text Placeholder 5">
            <a:extLst>
              <a:ext uri="{FF2B5EF4-FFF2-40B4-BE49-F238E27FC236}">
                <a16:creationId xmlns:a16="http://schemas.microsoft.com/office/drawing/2014/main" id="{DF20E3B0-5511-5D3D-8FC8-0A144AABEBE1}"/>
              </a:ext>
            </a:extLst>
          </p:cNvPr>
          <p:cNvSpPr>
            <a:spLocks noGrp="1"/>
          </p:cNvSpPr>
          <p:nvPr>
            <p:ph type="body" sz="quarter" idx="3"/>
          </p:nvPr>
        </p:nvSpPr>
        <p:spPr>
          <a:xfrm>
            <a:off x="6193368" y="1535113"/>
            <a:ext cx="5789626" cy="639762"/>
          </a:xfrm>
        </p:spPr>
        <p:txBody>
          <a:bodyPr/>
          <a:lstStyle/>
          <a:p>
            <a:r>
              <a:rPr lang="en-US"/>
              <a:t>Prolonged drought followed by tropical storm</a:t>
            </a:r>
          </a:p>
        </p:txBody>
      </p:sp>
      <p:sp>
        <p:nvSpPr>
          <p:cNvPr id="13" name="TextBox 12">
            <a:extLst>
              <a:ext uri="{FF2B5EF4-FFF2-40B4-BE49-F238E27FC236}">
                <a16:creationId xmlns:a16="http://schemas.microsoft.com/office/drawing/2014/main" id="{89567B02-0A1F-E3DF-BCE3-6CD4AA2BD5A4}"/>
              </a:ext>
            </a:extLst>
          </p:cNvPr>
          <p:cNvSpPr txBox="1"/>
          <p:nvPr/>
        </p:nvSpPr>
        <p:spPr>
          <a:xfrm>
            <a:off x="6727915" y="6227961"/>
            <a:ext cx="5255079" cy="307777"/>
          </a:xfrm>
          <a:prstGeom prst="rect">
            <a:avLst/>
          </a:prstGeom>
          <a:noFill/>
        </p:spPr>
        <p:txBody>
          <a:bodyPr wrap="square" rtlCol="0">
            <a:spAutoFit/>
          </a:bodyPr>
          <a:lstStyle/>
          <a:p>
            <a:pPr algn="ctr"/>
            <a:r>
              <a:rPr lang="en-US" sz="1400" i="1"/>
              <a:t>Source: US drought monitor, as of July 7</a:t>
            </a:r>
            <a:r>
              <a:rPr lang="en-US" sz="1400" i="1" baseline="30000"/>
              <a:t>th</a:t>
            </a:r>
            <a:r>
              <a:rPr lang="en-US" sz="1400" i="1"/>
              <a:t>, 2023.</a:t>
            </a:r>
          </a:p>
        </p:txBody>
      </p:sp>
      <p:sp>
        <p:nvSpPr>
          <p:cNvPr id="15" name="Content Placeholder 14">
            <a:extLst>
              <a:ext uri="{FF2B5EF4-FFF2-40B4-BE49-F238E27FC236}">
                <a16:creationId xmlns:a16="http://schemas.microsoft.com/office/drawing/2014/main" id="{AF6735BA-8D1C-21BF-52FA-D4B794917F26}"/>
              </a:ext>
            </a:extLst>
          </p:cNvPr>
          <p:cNvSpPr>
            <a:spLocks noGrp="1"/>
          </p:cNvSpPr>
          <p:nvPr>
            <p:ph sz="quarter" idx="4"/>
          </p:nvPr>
        </p:nvSpPr>
        <p:spPr>
          <a:xfrm>
            <a:off x="6482596" y="2105206"/>
            <a:ext cx="5389033" cy="3951288"/>
          </a:xfrm>
        </p:spPr>
        <p:txBody>
          <a:bodyPr/>
          <a:lstStyle/>
          <a:p>
            <a:r>
              <a:rPr lang="en-US" sz="1700"/>
              <a:t>&lt;30 inches of rainfall annually for 5 years</a:t>
            </a:r>
          </a:p>
          <a:p>
            <a:r>
              <a:rPr lang="en-US" sz="1700"/>
              <a:t>Multiple prolonged heat waves</a:t>
            </a:r>
          </a:p>
          <a:p>
            <a:pPr lvl="1"/>
            <a:r>
              <a:rPr lang="en-US" sz="1700"/>
              <a:t>102F at peak, over 95F for 7 consecutive days</a:t>
            </a:r>
          </a:p>
          <a:p>
            <a:r>
              <a:rPr lang="en-US" sz="1700"/>
              <a:t>Category 3 tropical storm makes landfall in Harford and Western Massachusetts</a:t>
            </a:r>
          </a:p>
        </p:txBody>
      </p:sp>
    </p:spTree>
    <p:extLst>
      <p:ext uri="{BB962C8B-B14F-4D97-AF65-F5344CB8AC3E}">
        <p14:creationId xmlns:p14="http://schemas.microsoft.com/office/powerpoint/2010/main" val="27343557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DBBD-F6CE-D4E0-1AE1-4004217AACC4}"/>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63723EC6-3F71-B332-758C-C25D43999883}"/>
              </a:ext>
            </a:extLst>
          </p:cNvPr>
          <p:cNvSpPr>
            <a:spLocks noGrp="1"/>
          </p:cNvSpPr>
          <p:nvPr>
            <p:ph sz="half" idx="1"/>
          </p:nvPr>
        </p:nvSpPr>
        <p:spPr>
          <a:xfrm>
            <a:off x="278674" y="1417638"/>
            <a:ext cx="5614126" cy="4525962"/>
          </a:xfrm>
        </p:spPr>
        <p:txBody>
          <a:bodyPr/>
          <a:lstStyle/>
          <a:p>
            <a:r>
              <a:rPr lang="en-US" sz="2400"/>
              <a:t>Connecting Planning, Standards and Operations to the “new normal” defined by climate change.</a:t>
            </a:r>
          </a:p>
          <a:p>
            <a:r>
              <a:rPr lang="en-US" sz="2400"/>
              <a:t>Connecting the dots </a:t>
            </a:r>
          </a:p>
          <a:p>
            <a:pPr lvl="1"/>
            <a:r>
              <a:rPr lang="en-US" sz="2000"/>
              <a:t>Between the climate science variable and the type of electrical asset affected </a:t>
            </a:r>
          </a:p>
          <a:p>
            <a:pPr lvl="1"/>
            <a:r>
              <a:rPr lang="en-US" sz="2000"/>
              <a:t>Between the forecasted results and the electrical equipment thresholds</a:t>
            </a:r>
          </a:p>
          <a:p>
            <a:pPr lvl="1"/>
            <a:r>
              <a:rPr lang="en-US" sz="2000"/>
              <a:t>Spatially to locate parts of the grid affected; which variable affects each area</a:t>
            </a:r>
          </a:p>
        </p:txBody>
      </p:sp>
      <p:graphicFrame>
        <p:nvGraphicFramePr>
          <p:cNvPr id="6" name="Content Placeholder 5">
            <a:extLst>
              <a:ext uri="{FF2B5EF4-FFF2-40B4-BE49-F238E27FC236}">
                <a16:creationId xmlns:a16="http://schemas.microsoft.com/office/drawing/2014/main" id="{228D955C-D0D3-BC40-9263-A7C46A2FF4FE}"/>
              </a:ext>
            </a:extLst>
          </p:cNvPr>
          <p:cNvGraphicFramePr>
            <a:graphicFrameLocks noGrp="1"/>
          </p:cNvGraphicFramePr>
          <p:nvPr>
            <p:ph sz="half" idx="2"/>
            <p:extLst>
              <p:ext uri="{D42A27DB-BD31-4B8C-83A1-F6EECF244321}">
                <p14:modId xmlns:p14="http://schemas.microsoft.com/office/powerpoint/2010/main" val="967851911"/>
              </p:ext>
            </p:extLst>
          </p:nvPr>
        </p:nvGraphicFramePr>
        <p:xfrm>
          <a:off x="6096000" y="1417638"/>
          <a:ext cx="5384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544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1D2F-9A93-5CD0-5534-EA003991939D}"/>
              </a:ext>
            </a:extLst>
          </p:cNvPr>
          <p:cNvSpPr>
            <a:spLocks noGrp="1"/>
          </p:cNvSpPr>
          <p:nvPr>
            <p:ph type="title"/>
          </p:nvPr>
        </p:nvSpPr>
        <p:spPr/>
        <p:txBody>
          <a:bodyPr/>
          <a:lstStyle/>
          <a:p>
            <a:r>
              <a:rPr lang="en-US"/>
              <a:t>The History</a:t>
            </a:r>
          </a:p>
        </p:txBody>
      </p:sp>
      <p:sp>
        <p:nvSpPr>
          <p:cNvPr id="6" name="Content Placeholder 5">
            <a:extLst>
              <a:ext uri="{FF2B5EF4-FFF2-40B4-BE49-F238E27FC236}">
                <a16:creationId xmlns:a16="http://schemas.microsoft.com/office/drawing/2014/main" id="{A940FC93-7798-C5D9-55A5-3DF1A249EA5E}"/>
              </a:ext>
            </a:extLst>
          </p:cNvPr>
          <p:cNvSpPr>
            <a:spLocks noGrp="1"/>
          </p:cNvSpPr>
          <p:nvPr>
            <p:ph sz="half" idx="1"/>
          </p:nvPr>
        </p:nvSpPr>
        <p:spPr>
          <a:xfrm>
            <a:off x="315311" y="1417638"/>
            <a:ext cx="6219496" cy="4525962"/>
          </a:xfrm>
        </p:spPr>
        <p:txBody>
          <a:bodyPr/>
          <a:lstStyle/>
          <a:p>
            <a:pPr marL="0" indent="0">
              <a:buNone/>
            </a:pPr>
            <a:r>
              <a:rPr lang="en-US"/>
              <a:t>Eversource is committed to providing safe, reliable and resilient service to its Massachusetts, New Hampshire and Connecticut customers, despite worsening climate change and other challenges like rapid electrification, proliferation of DERs and aging electric grid infrastructure.</a:t>
            </a:r>
          </a:p>
        </p:txBody>
      </p:sp>
      <p:graphicFrame>
        <p:nvGraphicFramePr>
          <p:cNvPr id="4" name="Diagram 3">
            <a:extLst>
              <a:ext uri="{FF2B5EF4-FFF2-40B4-BE49-F238E27FC236}">
                <a16:creationId xmlns:a16="http://schemas.microsoft.com/office/drawing/2014/main" id="{E51F6973-AC6B-5CD0-CEDC-728D852E1093}"/>
              </a:ext>
            </a:extLst>
          </p:cNvPr>
          <p:cNvGraphicFramePr/>
          <p:nvPr>
            <p:extLst>
              <p:ext uri="{D42A27DB-BD31-4B8C-83A1-F6EECF244321}">
                <p14:modId xmlns:p14="http://schemas.microsoft.com/office/powerpoint/2010/main" val="759383941"/>
              </p:ext>
            </p:extLst>
          </p:nvPr>
        </p:nvGraphicFramePr>
        <p:xfrm>
          <a:off x="6096000" y="495300"/>
          <a:ext cx="6096000" cy="636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9609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2C01CD-798A-4E9C-92C6-539A97CC8FEB}"/>
              </a:ext>
            </a:extLst>
          </p:cNvPr>
          <p:cNvPicPr>
            <a:picLocks noChangeAspect="1"/>
          </p:cNvPicPr>
          <p:nvPr/>
        </p:nvPicPr>
        <p:blipFill>
          <a:blip r:embed="rId2"/>
          <a:stretch>
            <a:fillRect/>
          </a:stretch>
        </p:blipFill>
        <p:spPr>
          <a:xfrm>
            <a:off x="8799445" y="733081"/>
            <a:ext cx="3392555" cy="2257180"/>
          </a:xfrm>
          <a:prstGeom prst="rect">
            <a:avLst/>
          </a:prstGeom>
        </p:spPr>
      </p:pic>
      <p:sp>
        <p:nvSpPr>
          <p:cNvPr id="4" name="Title 3">
            <a:extLst>
              <a:ext uri="{FF2B5EF4-FFF2-40B4-BE49-F238E27FC236}">
                <a16:creationId xmlns:a16="http://schemas.microsoft.com/office/drawing/2014/main" id="{5DE42138-0638-4785-80C4-AF86DAD08CA4}"/>
              </a:ext>
            </a:extLst>
          </p:cNvPr>
          <p:cNvSpPr>
            <a:spLocks noGrp="1"/>
          </p:cNvSpPr>
          <p:nvPr>
            <p:ph type="title"/>
          </p:nvPr>
        </p:nvSpPr>
        <p:spPr/>
        <p:txBody>
          <a:bodyPr/>
          <a:lstStyle/>
          <a:p>
            <a:r>
              <a:rPr lang="en-US"/>
              <a:t>Extreme Weather Events Have Already Become More Frequent And Intense in New England</a:t>
            </a:r>
          </a:p>
        </p:txBody>
      </p:sp>
      <p:graphicFrame>
        <p:nvGraphicFramePr>
          <p:cNvPr id="6" name="Diagram 5">
            <a:extLst>
              <a:ext uri="{FF2B5EF4-FFF2-40B4-BE49-F238E27FC236}">
                <a16:creationId xmlns:a16="http://schemas.microsoft.com/office/drawing/2014/main" id="{DE3B7974-BB13-4F5F-917F-20822EF98E06}"/>
              </a:ext>
            </a:extLst>
          </p:cNvPr>
          <p:cNvGraphicFramePr/>
          <p:nvPr>
            <p:extLst>
              <p:ext uri="{D42A27DB-BD31-4B8C-83A1-F6EECF244321}">
                <p14:modId xmlns:p14="http://schemas.microsoft.com/office/powerpoint/2010/main" val="1853900383"/>
              </p:ext>
            </p:extLst>
          </p:nvPr>
        </p:nvGraphicFramePr>
        <p:xfrm>
          <a:off x="2384338" y="9144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F06A937-697C-437D-BA4A-A91A7EB66985}"/>
              </a:ext>
            </a:extLst>
          </p:cNvPr>
          <p:cNvPicPr>
            <a:picLocks noChangeAspect="1"/>
          </p:cNvPicPr>
          <p:nvPr/>
        </p:nvPicPr>
        <p:blipFill>
          <a:blip r:embed="rId8"/>
          <a:stretch>
            <a:fillRect/>
          </a:stretch>
        </p:blipFill>
        <p:spPr>
          <a:xfrm>
            <a:off x="9448800" y="4821649"/>
            <a:ext cx="2686965" cy="1511418"/>
          </a:xfrm>
          <a:prstGeom prst="rect">
            <a:avLst/>
          </a:prstGeom>
          <a:ln>
            <a:noFill/>
          </a:ln>
          <a:effectLst>
            <a:softEdge rad="112500"/>
          </a:effectLst>
        </p:spPr>
      </p:pic>
      <p:pic>
        <p:nvPicPr>
          <p:cNvPr id="9" name="Picture 8">
            <a:extLst>
              <a:ext uri="{FF2B5EF4-FFF2-40B4-BE49-F238E27FC236}">
                <a16:creationId xmlns:a16="http://schemas.microsoft.com/office/drawing/2014/main" id="{9C121CAF-87AF-46B9-9786-09198F959266}"/>
              </a:ext>
            </a:extLst>
          </p:cNvPr>
          <p:cNvPicPr>
            <a:picLocks noChangeAspect="1"/>
          </p:cNvPicPr>
          <p:nvPr/>
        </p:nvPicPr>
        <p:blipFill>
          <a:blip r:embed="rId9"/>
          <a:stretch>
            <a:fillRect/>
          </a:stretch>
        </p:blipFill>
        <p:spPr>
          <a:xfrm>
            <a:off x="558334" y="1620758"/>
            <a:ext cx="1826004" cy="1369503"/>
          </a:xfrm>
          <a:prstGeom prst="rect">
            <a:avLst/>
          </a:prstGeom>
          <a:ln>
            <a:noFill/>
          </a:ln>
          <a:effectLst>
            <a:softEdge rad="112500"/>
          </a:effectLst>
        </p:spPr>
      </p:pic>
    </p:spTree>
    <p:extLst>
      <p:ext uri="{BB962C8B-B14F-4D97-AF65-F5344CB8AC3E}">
        <p14:creationId xmlns:p14="http://schemas.microsoft.com/office/powerpoint/2010/main" val="21328440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5321-F3DE-282C-4148-9A6D64C3664F}"/>
              </a:ext>
            </a:extLst>
          </p:cNvPr>
          <p:cNvSpPr>
            <a:spLocks noGrp="1"/>
          </p:cNvSpPr>
          <p:nvPr>
            <p:ph type="title"/>
          </p:nvPr>
        </p:nvSpPr>
        <p:spPr/>
        <p:txBody>
          <a:bodyPr/>
          <a:lstStyle/>
          <a:p>
            <a:r>
              <a:rPr lang="en-US"/>
              <a:t>Eversource’s Climate Change Vulnerability Study- Methods &amp; Approach</a:t>
            </a:r>
          </a:p>
        </p:txBody>
      </p:sp>
      <p:graphicFrame>
        <p:nvGraphicFramePr>
          <p:cNvPr id="4" name="Content Placeholder 3">
            <a:extLst>
              <a:ext uri="{FF2B5EF4-FFF2-40B4-BE49-F238E27FC236}">
                <a16:creationId xmlns:a16="http://schemas.microsoft.com/office/drawing/2014/main" id="{B02807D5-590B-8BB5-956A-0EAE9C3E75F6}"/>
              </a:ext>
            </a:extLst>
          </p:cNvPr>
          <p:cNvGraphicFramePr>
            <a:graphicFrameLocks noGrp="1"/>
          </p:cNvGraphicFramePr>
          <p:nvPr>
            <p:ph idx="1"/>
            <p:extLst>
              <p:ext uri="{D42A27DB-BD31-4B8C-83A1-F6EECF244321}">
                <p14:modId xmlns:p14="http://schemas.microsoft.com/office/powerpoint/2010/main" val="2298694223"/>
              </p:ext>
            </p:extLst>
          </p:nvPr>
        </p:nvGraphicFramePr>
        <p:xfrm>
          <a:off x="304800" y="1323976"/>
          <a:ext cx="11582400" cy="52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62663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2A07-8BC5-F4E7-466A-7959043B66D3}"/>
              </a:ext>
            </a:extLst>
          </p:cNvPr>
          <p:cNvSpPr>
            <a:spLocks noGrp="1"/>
          </p:cNvSpPr>
          <p:nvPr>
            <p:ph type="title"/>
          </p:nvPr>
        </p:nvSpPr>
        <p:spPr/>
        <p:txBody>
          <a:bodyPr/>
          <a:lstStyle/>
          <a:p>
            <a:r>
              <a:rPr lang="en-US"/>
              <a:t>Eversource’s Climate Change Vulnerability Study- Scenarios Studied</a:t>
            </a:r>
          </a:p>
        </p:txBody>
      </p:sp>
      <p:sp>
        <p:nvSpPr>
          <p:cNvPr id="4" name="Content Placeholder 3">
            <a:extLst>
              <a:ext uri="{FF2B5EF4-FFF2-40B4-BE49-F238E27FC236}">
                <a16:creationId xmlns:a16="http://schemas.microsoft.com/office/drawing/2014/main" id="{5975DC3E-01DB-3C16-2DEF-C37AF481ECD7}"/>
              </a:ext>
            </a:extLst>
          </p:cNvPr>
          <p:cNvSpPr>
            <a:spLocks noGrp="1"/>
          </p:cNvSpPr>
          <p:nvPr>
            <p:ph sz="half" idx="1"/>
          </p:nvPr>
        </p:nvSpPr>
        <p:spPr/>
        <p:txBody>
          <a:bodyPr/>
          <a:lstStyle/>
          <a:p>
            <a:r>
              <a:rPr lang="en-US" sz="1800"/>
              <a:t>Low estimate</a:t>
            </a:r>
          </a:p>
          <a:p>
            <a:pPr lvl="1"/>
            <a:r>
              <a:rPr lang="en-US" sz="1600"/>
              <a:t>Higher probability of exceeding</a:t>
            </a:r>
          </a:p>
          <a:p>
            <a:pPr lvl="1"/>
            <a:r>
              <a:rPr lang="en-US" sz="1600"/>
              <a:t>Lower margin of safety/ error</a:t>
            </a:r>
          </a:p>
          <a:p>
            <a:r>
              <a:rPr lang="en-US" sz="1800"/>
              <a:t>High estimate</a:t>
            </a:r>
          </a:p>
          <a:p>
            <a:pPr lvl="1"/>
            <a:r>
              <a:rPr lang="en-US" sz="1600"/>
              <a:t>Smaller probability of exceeding</a:t>
            </a:r>
          </a:p>
          <a:p>
            <a:pPr lvl="1"/>
            <a:r>
              <a:rPr lang="en-US" sz="1600"/>
              <a:t>Higher margin of safety/ error</a:t>
            </a:r>
          </a:p>
          <a:p>
            <a:r>
              <a:rPr lang="en-US" sz="1800"/>
              <a:t>90</a:t>
            </a:r>
            <a:r>
              <a:rPr lang="en-US" sz="1800" baseline="30000"/>
              <a:t>th</a:t>
            </a:r>
            <a:r>
              <a:rPr lang="en-US" sz="1800"/>
              <a:t> percentile</a:t>
            </a:r>
          </a:p>
          <a:p>
            <a:pPr lvl="1"/>
            <a:r>
              <a:rPr lang="en-US" sz="1600"/>
              <a:t>The </a:t>
            </a:r>
            <a:r>
              <a:rPr lang="en-US" sz="1600" err="1"/>
              <a:t>Xth</a:t>
            </a:r>
            <a:r>
              <a:rPr lang="en-US" sz="1600"/>
              <a:t> percentile is defined as the value that X percent of the outcomes are </a:t>
            </a:r>
            <a:r>
              <a:rPr lang="en-US" sz="1600" b="1"/>
              <a:t>≤</a:t>
            </a:r>
            <a:r>
              <a:rPr lang="en-US" sz="1600"/>
              <a:t> to</a:t>
            </a:r>
          </a:p>
          <a:p>
            <a:pPr lvl="1"/>
            <a:r>
              <a:rPr lang="en-US" sz="1600"/>
              <a:t>High estimate</a:t>
            </a:r>
          </a:p>
          <a:p>
            <a:pPr lvl="1"/>
            <a:r>
              <a:rPr lang="en-US" sz="1600"/>
              <a:t>Upper right tail</a:t>
            </a:r>
          </a:p>
          <a:p>
            <a:r>
              <a:rPr lang="en-US" sz="1800"/>
              <a:t>50</a:t>
            </a:r>
            <a:r>
              <a:rPr lang="en-US" sz="1800" baseline="30000"/>
              <a:t>th</a:t>
            </a:r>
            <a:r>
              <a:rPr lang="en-US" sz="1800"/>
              <a:t> percentile</a:t>
            </a:r>
          </a:p>
          <a:p>
            <a:pPr lvl="1"/>
            <a:r>
              <a:rPr lang="en-US" sz="1600"/>
              <a:t>Middle range</a:t>
            </a:r>
            <a:endParaRPr lang="en-US" sz="2000"/>
          </a:p>
        </p:txBody>
      </p:sp>
      <p:pic>
        <p:nvPicPr>
          <p:cNvPr id="8" name="Content Placeholder 7">
            <a:extLst>
              <a:ext uri="{FF2B5EF4-FFF2-40B4-BE49-F238E27FC236}">
                <a16:creationId xmlns:a16="http://schemas.microsoft.com/office/drawing/2014/main" id="{2E7F4C32-D955-C9B9-4F2E-30BA5C860C37}"/>
              </a:ext>
            </a:extLst>
          </p:cNvPr>
          <p:cNvPicPr>
            <a:picLocks noGrp="1" noChangeAspect="1"/>
          </p:cNvPicPr>
          <p:nvPr>
            <p:ph sz="half" idx="2"/>
          </p:nvPr>
        </p:nvPicPr>
        <p:blipFill rotWithShape="1">
          <a:blip r:embed="rId2"/>
          <a:srcRect l="43561" t="23671" r="12273" b="17028"/>
          <a:stretch/>
        </p:blipFill>
        <p:spPr>
          <a:xfrm>
            <a:off x="6096000" y="1722470"/>
            <a:ext cx="5384800" cy="3916297"/>
          </a:xfrm>
          <a:prstGeom prst="rect">
            <a:avLst/>
          </a:prstGeom>
        </p:spPr>
      </p:pic>
      <p:sp>
        <p:nvSpPr>
          <p:cNvPr id="9" name="TextBox 8">
            <a:extLst>
              <a:ext uri="{FF2B5EF4-FFF2-40B4-BE49-F238E27FC236}">
                <a16:creationId xmlns:a16="http://schemas.microsoft.com/office/drawing/2014/main" id="{88633092-2035-FEB6-7339-F27BB531F9F6}"/>
              </a:ext>
            </a:extLst>
          </p:cNvPr>
          <p:cNvSpPr txBox="1"/>
          <p:nvPr/>
        </p:nvSpPr>
        <p:spPr>
          <a:xfrm>
            <a:off x="6096000" y="5638767"/>
            <a:ext cx="6096000" cy="923330"/>
          </a:xfrm>
          <a:prstGeom prst="rect">
            <a:avLst/>
          </a:prstGeom>
          <a:noFill/>
        </p:spPr>
        <p:txBody>
          <a:bodyPr wrap="square" rtlCol="0">
            <a:spAutoFit/>
          </a:bodyPr>
          <a:lstStyle/>
          <a:p>
            <a:pPr algn="just"/>
            <a:r>
              <a:rPr lang="en-US" i="1"/>
              <a:t>We show the results of the 90</a:t>
            </a:r>
            <a:r>
              <a:rPr lang="en-US" i="1" baseline="30000"/>
              <a:t>th</a:t>
            </a:r>
            <a:r>
              <a:rPr lang="en-US" i="1"/>
              <a:t> percentile of the high-emissions scenario, as a worst case, and the 50</a:t>
            </a:r>
            <a:r>
              <a:rPr lang="en-US" i="1" baseline="30000"/>
              <a:t>th</a:t>
            </a:r>
            <a:r>
              <a:rPr lang="en-US" i="1"/>
              <a:t> percentile of the low-emissions scenario as a middle-of-the-way case.</a:t>
            </a:r>
          </a:p>
        </p:txBody>
      </p:sp>
    </p:spTree>
    <p:extLst>
      <p:ext uri="{BB962C8B-B14F-4D97-AF65-F5344CB8AC3E}">
        <p14:creationId xmlns:p14="http://schemas.microsoft.com/office/powerpoint/2010/main" val="21610443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79AD-ED42-976D-9590-63900028BC65}"/>
              </a:ext>
            </a:extLst>
          </p:cNvPr>
          <p:cNvSpPr>
            <a:spLocks noGrp="1"/>
          </p:cNvSpPr>
          <p:nvPr>
            <p:ph type="title"/>
          </p:nvPr>
        </p:nvSpPr>
        <p:spPr/>
        <p:txBody>
          <a:bodyPr/>
          <a:lstStyle/>
          <a:p>
            <a:r>
              <a:rPr lang="en-US"/>
              <a:t>Eversource’s Climate Change Vulnerability Study- List of Climate Science Variables</a:t>
            </a:r>
          </a:p>
        </p:txBody>
      </p:sp>
      <p:graphicFrame>
        <p:nvGraphicFramePr>
          <p:cNvPr id="5" name="Table 4">
            <a:extLst>
              <a:ext uri="{FF2B5EF4-FFF2-40B4-BE49-F238E27FC236}">
                <a16:creationId xmlns:a16="http://schemas.microsoft.com/office/drawing/2014/main" id="{8054AD92-E1BB-F964-B6CC-78D533F16C1A}"/>
              </a:ext>
            </a:extLst>
          </p:cNvPr>
          <p:cNvGraphicFramePr>
            <a:graphicFrameLocks noGrp="1"/>
          </p:cNvGraphicFramePr>
          <p:nvPr>
            <p:extLst>
              <p:ext uri="{D42A27DB-BD31-4B8C-83A1-F6EECF244321}">
                <p14:modId xmlns:p14="http://schemas.microsoft.com/office/powerpoint/2010/main" val="1490609725"/>
              </p:ext>
            </p:extLst>
          </p:nvPr>
        </p:nvGraphicFramePr>
        <p:xfrm>
          <a:off x="267335" y="1282700"/>
          <a:ext cx="11657330" cy="5255144"/>
        </p:xfrm>
        <a:graphic>
          <a:graphicData uri="http://schemas.openxmlformats.org/drawingml/2006/table">
            <a:tbl>
              <a:tblPr firstRow="1" firstCol="1" bandRow="1"/>
              <a:tblGrid>
                <a:gridCol w="2443377">
                  <a:extLst>
                    <a:ext uri="{9D8B030D-6E8A-4147-A177-3AD203B41FA5}">
                      <a16:colId xmlns:a16="http://schemas.microsoft.com/office/drawing/2014/main" val="2491832212"/>
                    </a:ext>
                  </a:extLst>
                </a:gridCol>
                <a:gridCol w="9213953">
                  <a:extLst>
                    <a:ext uri="{9D8B030D-6E8A-4147-A177-3AD203B41FA5}">
                      <a16:colId xmlns:a16="http://schemas.microsoft.com/office/drawing/2014/main" val="2414088068"/>
                    </a:ext>
                  </a:extLst>
                </a:gridCol>
              </a:tblGrid>
              <a:tr h="208402">
                <a:tc>
                  <a:txBody>
                    <a:bodyPr/>
                    <a:lstStyle/>
                    <a:p>
                      <a:pPr marL="0" marR="0" fontAlgn="base">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Climate Variables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8050174"/>
                  </a:ext>
                </a:extLst>
              </a:tr>
              <a:tr h="2869584">
                <a:tc>
                  <a:txBody>
                    <a:bodyPr/>
                    <a:lstStyle/>
                    <a:p>
                      <a:pPr marL="0" marR="0" fontAlgn="base">
                        <a:spcBef>
                          <a:spcPts val="0"/>
                        </a:spcBef>
                        <a:spcAft>
                          <a:spcPts val="0"/>
                        </a:spcAft>
                      </a:pPr>
                      <a:r>
                        <a:rPr lang="en-US" sz="1400" b="1">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Extreme Temperature</a:t>
                      </a:r>
                      <a:endParaRPr lang="en-US" sz="140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kern="1200">
                          <a:solidFill>
                            <a:schemeClr val="tx1"/>
                          </a:solidFill>
                          <a:effectLst/>
                          <a:latin typeface="Arial" panose="020B0604020202020204" pitchFamily="34" charset="0"/>
                          <a:ea typeface="+mn-ea"/>
                          <a:cs typeface="Arial" panose="020B0604020202020204" pitchFamily="34" charset="0"/>
                        </a:rPr>
                        <a:t>Annual 50</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90</a:t>
                      </a:r>
                      <a:r>
                        <a:rPr lang="en-US" sz="1200" b="0" kern="1200" baseline="30000">
                          <a:solidFill>
                            <a:schemeClr val="tx1"/>
                          </a:solidFill>
                          <a:effectLst/>
                          <a:latin typeface="Arial" panose="020B0604020202020204" pitchFamily="34" charset="0"/>
                          <a:ea typeface="+mn-ea"/>
                          <a:cs typeface="Arial" panose="020B0604020202020204" pitchFamily="34" charset="0"/>
                        </a:rPr>
                        <a:t>th </a:t>
                      </a:r>
                      <a:r>
                        <a:rPr lang="en-US" sz="1200" b="0" kern="1200">
                          <a:solidFill>
                            <a:schemeClr val="tx1"/>
                          </a:solidFill>
                          <a:effectLst/>
                          <a:latin typeface="Arial" panose="020B0604020202020204" pitchFamily="34" charset="0"/>
                          <a:ea typeface="+mn-ea"/>
                          <a:cs typeface="Arial" panose="020B0604020202020204" pitchFamily="34" charset="0"/>
                        </a:rPr>
                        <a:t>and 95</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percentile daily </a:t>
                      </a:r>
                      <a:r>
                        <a:rPr lang="en-US" sz="1200" b="0" u="sng" kern="1200">
                          <a:solidFill>
                            <a:schemeClr val="tx1"/>
                          </a:solidFill>
                          <a:effectLst/>
                          <a:latin typeface="Arial" panose="020B0604020202020204" pitchFamily="34" charset="0"/>
                          <a:ea typeface="+mn-ea"/>
                          <a:cs typeface="Arial" panose="020B0604020202020204" pitchFamily="34" charset="0"/>
                        </a:rPr>
                        <a:t>maximum</a:t>
                      </a:r>
                      <a:r>
                        <a:rPr lang="en-US" sz="1200" b="0" kern="1200">
                          <a:solidFill>
                            <a:schemeClr val="tx1"/>
                          </a:solidFill>
                          <a:effectLst/>
                          <a:latin typeface="Arial" panose="020B0604020202020204" pitchFamily="34" charset="0"/>
                          <a:ea typeface="+mn-ea"/>
                          <a:cs typeface="Arial" panose="020B0604020202020204" pitchFamily="34" charset="0"/>
                        </a:rPr>
                        <a:t> temperature </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kern="1200">
                          <a:solidFill>
                            <a:schemeClr val="tx1"/>
                          </a:solidFill>
                          <a:effectLst/>
                          <a:latin typeface="Arial" panose="020B0604020202020204" pitchFamily="34" charset="0"/>
                          <a:ea typeface="+mn-ea"/>
                          <a:cs typeface="Arial" panose="020B0604020202020204" pitchFamily="34" charset="0"/>
                        </a:rPr>
                        <a:t>Annual 5</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10</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50</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90</a:t>
                      </a:r>
                      <a:r>
                        <a:rPr lang="en-US" sz="1200" b="0" kern="1200" baseline="30000">
                          <a:solidFill>
                            <a:schemeClr val="tx1"/>
                          </a:solidFill>
                          <a:effectLst/>
                          <a:latin typeface="Arial" panose="020B0604020202020204" pitchFamily="34" charset="0"/>
                          <a:ea typeface="+mn-ea"/>
                          <a:cs typeface="Arial" panose="020B0604020202020204" pitchFamily="34" charset="0"/>
                        </a:rPr>
                        <a:t>th </a:t>
                      </a:r>
                      <a:r>
                        <a:rPr lang="en-US" sz="1200" b="0" kern="1200">
                          <a:solidFill>
                            <a:schemeClr val="tx1"/>
                          </a:solidFill>
                          <a:effectLst/>
                          <a:latin typeface="Arial" panose="020B0604020202020204" pitchFamily="34" charset="0"/>
                          <a:ea typeface="+mn-ea"/>
                          <a:cs typeface="Arial" panose="020B0604020202020204" pitchFamily="34" charset="0"/>
                        </a:rPr>
                        <a:t>and 95</a:t>
                      </a:r>
                      <a:r>
                        <a:rPr lang="en-US" sz="1200" b="0" kern="1200" baseline="30000">
                          <a:solidFill>
                            <a:schemeClr val="tx1"/>
                          </a:solidFill>
                          <a:effectLst/>
                          <a:latin typeface="Arial" panose="020B0604020202020204" pitchFamily="34" charset="0"/>
                          <a:ea typeface="+mn-ea"/>
                          <a:cs typeface="Arial" panose="020B0604020202020204" pitchFamily="34" charset="0"/>
                        </a:rPr>
                        <a:t>th</a:t>
                      </a:r>
                      <a:r>
                        <a:rPr lang="en-US" sz="1200" b="0" kern="1200">
                          <a:solidFill>
                            <a:schemeClr val="tx1"/>
                          </a:solidFill>
                          <a:effectLst/>
                          <a:latin typeface="Arial" panose="020B0604020202020204" pitchFamily="34" charset="0"/>
                          <a:ea typeface="+mn-ea"/>
                          <a:cs typeface="Arial" panose="020B0604020202020204" pitchFamily="34" charset="0"/>
                        </a:rPr>
                        <a:t> percentile daily </a:t>
                      </a:r>
                      <a:r>
                        <a:rPr lang="en-US" sz="1200" b="0" u="sng" kern="1200">
                          <a:solidFill>
                            <a:schemeClr val="tx1"/>
                          </a:solidFill>
                          <a:effectLst/>
                          <a:latin typeface="Arial" panose="020B0604020202020204" pitchFamily="34" charset="0"/>
                          <a:ea typeface="+mn-ea"/>
                          <a:cs typeface="Arial" panose="020B0604020202020204" pitchFamily="34" charset="0"/>
                        </a:rPr>
                        <a:t>average</a:t>
                      </a:r>
                      <a:r>
                        <a:rPr lang="en-US" sz="1200" b="0" kern="1200">
                          <a:solidFill>
                            <a:schemeClr val="tx1"/>
                          </a:solidFill>
                          <a:effectLst/>
                          <a:latin typeface="Arial" panose="020B0604020202020204" pitchFamily="34" charset="0"/>
                          <a:ea typeface="+mn-ea"/>
                          <a:cs typeface="Arial" panose="020B0604020202020204" pitchFamily="34" charset="0"/>
                        </a:rPr>
                        <a:t> temperature</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Number of days above 90</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and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maximum</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a:t>
                      </a:r>
                      <a:endParaRPr lang="en-US" sz="1200" b="0" kern="120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Number of days above 90</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and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average</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Frequency of two and three consecutive day heat waves with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maximum</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 over 90</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and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percentiles </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Frequency of two and three consecutive day heat waves with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average</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 over 90</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and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percentiles</a:t>
                      </a:r>
                    </a:p>
                    <a:p>
                      <a:pPr marL="342900" marR="0" lvl="0" indent="-342900" fontAlgn="base">
                        <a:spcBef>
                          <a:spcPts val="0"/>
                        </a:spcBef>
                        <a:spcAft>
                          <a:spcPts val="600"/>
                        </a:spcAft>
                        <a:buFont typeface="+mj-lt"/>
                        <a:buAutoNum type="arabicPeriod"/>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Annual longest heat wave duration over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maximum</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a:t>
                      </a:r>
                      <a:endParaRPr lang="en-US" sz="1200" b="0" kern="120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Annual longest heat </a:t>
                      </a:r>
                      <a:r>
                        <a:rPr lang="en-US" sz="1200" b="0" kern="12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wave</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duration over 95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average</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a:t>
                      </a:r>
                      <a:endParaRPr lang="en-US" sz="1200" b="0" kern="120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Number of days below 5</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and 10</a:t>
                      </a:r>
                      <a:r>
                        <a:rPr lang="en-US" sz="1200" b="0" baseline="300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th</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percentile daily </a:t>
                      </a:r>
                      <a:r>
                        <a:rPr lang="en-US" sz="1200" b="0" u="sng">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minimum</a:t>
                      </a: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 temperature</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kern="1200">
                          <a:solidFill>
                            <a:schemeClr val="tx1"/>
                          </a:solidFill>
                          <a:effectLst/>
                          <a:latin typeface="Arial" panose="020B0604020202020204" pitchFamily="34" charset="0"/>
                          <a:ea typeface="+mn-ea"/>
                          <a:cs typeface="Arial" panose="020B0604020202020204" pitchFamily="34" charset="0"/>
                        </a:rPr>
                        <a:t>Annual warmest daily maximum temperature</a:t>
                      </a:r>
                    </a:p>
                    <a:p>
                      <a:pPr marL="342900" marR="0" lvl="0" indent="-342900" algn="l" defTabSz="914363" rtl="0" eaLnBrk="1" fontAlgn="base" latinLnBrk="0" hangingPunct="1">
                        <a:lnSpc>
                          <a:spcPct val="100000"/>
                        </a:lnSpc>
                        <a:spcBef>
                          <a:spcPts val="0"/>
                        </a:spcBef>
                        <a:spcAft>
                          <a:spcPts val="600"/>
                        </a:spcAft>
                        <a:buClrTx/>
                        <a:buSzTx/>
                        <a:buFont typeface="+mj-lt"/>
                        <a:buAutoNum type="arabicPeriod"/>
                        <a:tabLst/>
                        <a:defRPr/>
                      </a:pPr>
                      <a:r>
                        <a:rPr lang="en-US" sz="1200" b="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Annual coldest daily minimum temperature</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3079164"/>
                  </a:ext>
                </a:extLst>
              </a:tr>
              <a:tr h="699636">
                <a:tc>
                  <a:txBody>
                    <a:bodyPr/>
                    <a:lstStyle/>
                    <a:p>
                      <a:pPr marL="0" marR="0" fontAlgn="base">
                        <a:spcBef>
                          <a:spcPts val="0"/>
                        </a:spcBef>
                        <a:spcAft>
                          <a:spcPts val="0"/>
                        </a:spcAft>
                      </a:pPr>
                      <a:r>
                        <a:rPr lang="en-US" sz="1400" b="1">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Energy Demand </a:t>
                      </a:r>
                      <a:endParaRPr lang="en-US" sz="140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363" rtl="0" eaLnBrk="1" fontAlgn="base" latinLnBrk="0" hangingPunct="1">
                        <a:lnSpc>
                          <a:spcPct val="100000"/>
                        </a:lnSpc>
                        <a:spcBef>
                          <a:spcPts val="0"/>
                        </a:spcBef>
                        <a:spcAft>
                          <a:spcPts val="300"/>
                        </a:spcAft>
                        <a:buClrTx/>
                        <a:buSzTx/>
                        <a:buFont typeface="+mj-lt"/>
                        <a:buAutoNum type="arabicPeriod" startAt="12"/>
                        <a:tabLst/>
                        <a:defRPr/>
                      </a:pPr>
                      <a:r>
                        <a:rPr lang="en-US" sz="1200" b="0" kern="1200">
                          <a:solidFill>
                            <a:schemeClr val="tx1"/>
                          </a:solidFill>
                          <a:effectLst/>
                          <a:latin typeface="Arial" panose="020B0604020202020204" pitchFamily="34" charset="0"/>
                          <a:ea typeface="+mn-ea"/>
                          <a:cs typeface="Arial" panose="020B0604020202020204" pitchFamily="34" charset="0"/>
                        </a:rPr>
                        <a:t>Proxy for May-September Weighted Temperature-Humidity Index (WTHI)</a:t>
                      </a:r>
                    </a:p>
                    <a:p>
                      <a:pPr marL="342900" marR="0" lvl="0" indent="-342900" algn="l" defTabSz="914363" rtl="0" eaLnBrk="1" fontAlgn="base" latinLnBrk="0" hangingPunct="1">
                        <a:lnSpc>
                          <a:spcPct val="100000"/>
                        </a:lnSpc>
                        <a:spcBef>
                          <a:spcPts val="0"/>
                        </a:spcBef>
                        <a:spcAft>
                          <a:spcPts val="300"/>
                        </a:spcAft>
                        <a:buClrTx/>
                        <a:buSzTx/>
                        <a:buFont typeface="+mj-lt"/>
                        <a:buAutoNum type="arabicPeriod" startAt="12"/>
                        <a:tabLst/>
                        <a:defRPr/>
                      </a:pPr>
                      <a:r>
                        <a:rPr lang="en-US" sz="1200" b="0" kern="1200">
                          <a:solidFill>
                            <a:schemeClr val="tx1"/>
                          </a:solidFill>
                          <a:effectLst/>
                          <a:latin typeface="Arial" panose="020B0604020202020204" pitchFamily="34" charset="0"/>
                          <a:ea typeface="+mn-ea"/>
                          <a:cs typeface="Arial" panose="020B0604020202020204" pitchFamily="34" charset="0"/>
                        </a:rPr>
                        <a:t>October-April Heating Degree Days</a:t>
                      </a:r>
                    </a:p>
                    <a:p>
                      <a:pPr marL="342900" marR="0" lvl="0" indent="-342900" algn="l" defTabSz="914363" rtl="0" eaLnBrk="1" fontAlgn="base" latinLnBrk="0" hangingPunct="1">
                        <a:lnSpc>
                          <a:spcPct val="100000"/>
                        </a:lnSpc>
                        <a:spcBef>
                          <a:spcPts val="0"/>
                        </a:spcBef>
                        <a:spcAft>
                          <a:spcPts val="300"/>
                        </a:spcAft>
                        <a:buClrTx/>
                        <a:buSzTx/>
                        <a:buFont typeface="+mj-lt"/>
                        <a:buAutoNum type="arabicPeriod" startAt="12"/>
                        <a:tabLst/>
                        <a:defRPr/>
                      </a:pPr>
                      <a:r>
                        <a:rPr lang="en-US" sz="1200" b="0" kern="1200">
                          <a:solidFill>
                            <a:schemeClr val="tx1"/>
                          </a:solidFill>
                          <a:effectLst/>
                          <a:latin typeface="Arial" panose="020B0604020202020204" pitchFamily="34" charset="0"/>
                          <a:ea typeface="+mn-ea"/>
                          <a:cs typeface="Arial" panose="020B0604020202020204" pitchFamily="34" charset="0"/>
                        </a:rPr>
                        <a:t>May-September Cooling Degree Days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4562750"/>
                  </a:ext>
                </a:extLst>
              </a:tr>
              <a:tr h="433839">
                <a:tc>
                  <a:txBody>
                    <a:bodyPr/>
                    <a:lstStyle/>
                    <a:p>
                      <a:pPr marL="0" marR="0" fontAlgn="base">
                        <a:spcBef>
                          <a:spcPts val="0"/>
                        </a:spcBef>
                        <a:spcAft>
                          <a:spcPts val="0"/>
                        </a:spcAft>
                      </a:pPr>
                      <a:r>
                        <a:rPr lang="en-US" sz="1400" b="1">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Heavy Precipitation</a:t>
                      </a:r>
                      <a:endParaRPr lang="en-US" sz="1400">
                        <a:solidFill>
                          <a:schemeClr val="accent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spcAft>
                          <a:spcPts val="1200"/>
                        </a:spcAft>
                        <a:buFont typeface="+mj-lt"/>
                        <a:buAutoNum type="arabicPeriod" startAt="15"/>
                      </a:pPr>
                      <a:r>
                        <a:rPr lang="en-US" sz="1200" b="0" kern="1200">
                          <a:solidFill>
                            <a:schemeClr val="tx1"/>
                          </a:solidFill>
                          <a:effectLst/>
                          <a:latin typeface="Arial" panose="020B0604020202020204" pitchFamily="34" charset="0"/>
                          <a:ea typeface="+mn-ea"/>
                          <a:cs typeface="Arial" panose="020B0604020202020204" pitchFamily="34" charset="0"/>
                        </a:rPr>
                        <a:t>Annual maximum 1- and 5-day precipitation</a:t>
                      </a:r>
                    </a:p>
                    <a:p>
                      <a:pPr marL="342900" marR="0" lvl="0" indent="-342900">
                        <a:spcAft>
                          <a:spcPts val="1200"/>
                        </a:spcAft>
                        <a:buFont typeface="+mj-lt"/>
                        <a:buAutoNum type="arabicPeriod" startAt="15"/>
                      </a:pPr>
                      <a:r>
                        <a:rPr lang="en-US" sz="1200" b="0" kern="1200">
                          <a:solidFill>
                            <a:schemeClr val="tx1"/>
                          </a:solidFill>
                          <a:effectLst/>
                          <a:latin typeface="Arial" panose="020B0604020202020204" pitchFamily="34" charset="0"/>
                          <a:ea typeface="+mn-ea"/>
                          <a:cs typeface="Arial" panose="020B0604020202020204" pitchFamily="34" charset="0"/>
                        </a:rPr>
                        <a:t>Days per year with precipitation exceeding 1, 2, and 3 inches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4775044"/>
                  </a:ext>
                </a:extLst>
              </a:tr>
              <a:tr h="277751">
                <a:tc>
                  <a:txBody>
                    <a:bodyPr/>
                    <a:lstStyle/>
                    <a:p>
                      <a:pPr marL="0" marR="0" fontAlgn="base">
                        <a:spcBef>
                          <a:spcPts val="0"/>
                        </a:spcBef>
                        <a:spcAft>
                          <a:spcPts val="0"/>
                        </a:spcAft>
                      </a:pPr>
                      <a:r>
                        <a:rPr lang="en-US" sz="1400" b="1">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Drought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spcAft>
                          <a:spcPts val="1200"/>
                        </a:spcAft>
                        <a:buFont typeface="+mj-lt"/>
                        <a:buAutoNum type="arabicPeriod" startAt="17"/>
                      </a:pPr>
                      <a:r>
                        <a:rPr lang="en-US" sz="1200" b="0" kern="12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Annual maximum consecutive dry days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0216882"/>
                  </a:ext>
                </a:extLst>
              </a:tr>
              <a:tr h="277751">
                <a:tc>
                  <a:txBody>
                    <a:bodyPr/>
                    <a:lstStyle/>
                    <a:p>
                      <a:pPr marL="0" marR="0" fontAlgn="base">
                        <a:spcBef>
                          <a:spcPts val="0"/>
                        </a:spcBef>
                        <a:spcAft>
                          <a:spcPts val="0"/>
                        </a:spcAft>
                      </a:pPr>
                      <a:r>
                        <a:rPr lang="en-US" sz="1600" b="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Sea Level Rise</a:t>
                      </a:r>
                      <a:endParaRPr lang="en-US" sz="1600">
                        <a:solidFill>
                          <a:schemeClr val="accent5"/>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fontAlgn="base">
                        <a:spcBef>
                          <a:spcPts val="0"/>
                        </a:spcBef>
                        <a:spcAft>
                          <a:spcPts val="300"/>
                        </a:spcAft>
                        <a:buFont typeface="+mj-lt"/>
                        <a:buAutoNum type="arabicPeriod" startAt="18"/>
                      </a:pPr>
                      <a:r>
                        <a:rPr lang="en-US" sz="1200" b="0" kern="12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Local sea level rise projections under low and high scenarios</a:t>
                      </a:r>
                    </a:p>
                    <a:p>
                      <a:pPr marL="342900" marR="0" lvl="0" indent="-342900" fontAlgn="base">
                        <a:spcBef>
                          <a:spcPts val="0"/>
                        </a:spcBef>
                        <a:spcAft>
                          <a:spcPts val="300"/>
                        </a:spcAft>
                        <a:buFont typeface="+mj-lt"/>
                        <a:buAutoNum type="arabicPeriod" startAt="18"/>
                      </a:pPr>
                      <a:r>
                        <a:rPr lang="en-US" sz="1200" b="0" kern="12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Sea level rise flooding depth and extent under low and high scenarios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5176757"/>
                  </a:ext>
                </a:extLst>
              </a:tr>
              <a:tr h="277751">
                <a:tc>
                  <a:txBody>
                    <a:bodyPr/>
                    <a:lstStyle/>
                    <a:p>
                      <a:pPr marL="0" marR="0" lvl="0" indent="0" algn="l" defTabSz="914363" rtl="0" eaLnBrk="1" fontAlgn="base" latinLnBrk="0" hangingPunct="1">
                        <a:lnSpc>
                          <a:spcPct val="100000"/>
                        </a:lnSpc>
                        <a:spcBef>
                          <a:spcPts val="0"/>
                        </a:spcBef>
                        <a:spcAft>
                          <a:spcPts val="0"/>
                        </a:spcAft>
                        <a:buClrTx/>
                        <a:buSzTx/>
                        <a:buFontTx/>
                        <a:buNone/>
                        <a:tabLst/>
                        <a:defRPr/>
                      </a:pPr>
                      <a:r>
                        <a:rPr lang="en-US" sz="1600" b="1">
                          <a:solidFill>
                            <a:schemeClr val="accent5"/>
                          </a:solidFill>
                          <a:effectLst/>
                          <a:latin typeface="Arial" panose="020B0604020202020204" pitchFamily="34" charset="0"/>
                          <a:ea typeface="Times New Roman" panose="02020603050405020304" pitchFamily="18" charset="0"/>
                          <a:cs typeface="Arial" panose="020B0604020202020204" pitchFamily="34" charset="0"/>
                        </a:rPr>
                        <a:t>Storm surge</a:t>
                      </a:r>
                      <a:endParaRPr lang="en-US" sz="1600">
                        <a:solidFill>
                          <a:schemeClr val="accent5"/>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363" rtl="0" eaLnBrk="1" fontAlgn="base" latinLnBrk="0" hangingPunct="1">
                        <a:lnSpc>
                          <a:spcPct val="100000"/>
                        </a:lnSpc>
                        <a:spcBef>
                          <a:spcPts val="0"/>
                        </a:spcBef>
                        <a:spcAft>
                          <a:spcPts val="300"/>
                        </a:spcAft>
                        <a:buClrTx/>
                        <a:buSzTx/>
                        <a:buFont typeface="+mj-lt"/>
                        <a:buAutoNum type="arabicPeriod" startAt="20"/>
                        <a:tabLst/>
                        <a:defRPr/>
                      </a:pPr>
                      <a:r>
                        <a:rPr lang="en-US" sz="1200" b="0" kern="120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Category 1, 2, and 3 hurricane storm surge depth and extent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527222"/>
                  </a:ext>
                </a:extLst>
              </a:tr>
            </a:tbl>
          </a:graphicData>
        </a:graphic>
      </p:graphicFrame>
    </p:spTree>
    <p:extLst>
      <p:ext uri="{BB962C8B-B14F-4D97-AF65-F5344CB8AC3E}">
        <p14:creationId xmlns:p14="http://schemas.microsoft.com/office/powerpoint/2010/main" val="19583383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3916-B45E-D52B-9B8E-265857A47D81}"/>
              </a:ext>
            </a:extLst>
          </p:cNvPr>
          <p:cNvSpPr>
            <a:spLocks noGrp="1"/>
          </p:cNvSpPr>
          <p:nvPr>
            <p:ph type="title"/>
          </p:nvPr>
        </p:nvSpPr>
        <p:spPr/>
        <p:txBody>
          <a:bodyPr/>
          <a:lstStyle/>
          <a:p>
            <a:r>
              <a:rPr lang="en-US"/>
              <a:t>Preliminary Results for Massachusetts- Temperature</a:t>
            </a:r>
          </a:p>
        </p:txBody>
      </p:sp>
      <p:sp>
        <p:nvSpPr>
          <p:cNvPr id="3" name="Content Placeholder 2">
            <a:extLst>
              <a:ext uri="{FF2B5EF4-FFF2-40B4-BE49-F238E27FC236}">
                <a16:creationId xmlns:a16="http://schemas.microsoft.com/office/drawing/2014/main" id="{BC0800F2-CFE8-0D3B-9888-15DBA11517A7}"/>
              </a:ext>
            </a:extLst>
          </p:cNvPr>
          <p:cNvSpPr>
            <a:spLocks noGrp="1"/>
          </p:cNvSpPr>
          <p:nvPr>
            <p:ph sz="half" idx="1"/>
          </p:nvPr>
        </p:nvSpPr>
        <p:spPr/>
        <p:txBody>
          <a:bodyPr/>
          <a:lstStyle/>
          <a:p>
            <a:r>
              <a:rPr lang="en-US" sz="1800"/>
              <a:t>Warming climate; extreme heat is expected to increase three-fold:</a:t>
            </a:r>
          </a:p>
          <a:p>
            <a:pPr marL="457200" indent="-457200">
              <a:buFont typeface="+mj-lt"/>
              <a:buAutoNum type="alphaUcPeriod"/>
            </a:pPr>
            <a:r>
              <a:rPr lang="en-US" sz="1800"/>
              <a:t>Temperature values</a:t>
            </a:r>
          </a:p>
          <a:p>
            <a:pPr lvl="1">
              <a:buFont typeface="Wingdings" panose="05000000000000000000" pitchFamily="2" charset="2"/>
              <a:buChar char="§"/>
            </a:pPr>
            <a:r>
              <a:rPr lang="en-US" sz="1600"/>
              <a:t>The upper tail of the daily maximum temperature distribution projected to increase by 5.5˚F to 7.0˚F by 2050 in Boston and Hartford</a:t>
            </a:r>
          </a:p>
          <a:p>
            <a:pPr lvl="1">
              <a:buFont typeface="Wingdings" panose="05000000000000000000" pitchFamily="2" charset="2"/>
              <a:buChar char="§"/>
            </a:pPr>
            <a:r>
              <a:rPr lang="en-US" sz="1600"/>
              <a:t>The upper tail of the daily average temperature distribution projected to increase by 6.3˚F to 8.1˚F by 2050 in Boston and Hartford</a:t>
            </a:r>
          </a:p>
          <a:p>
            <a:pPr marL="457200" indent="-457200">
              <a:buFont typeface="+mj-lt"/>
              <a:buAutoNum type="alphaUcPeriod"/>
            </a:pPr>
            <a:r>
              <a:rPr lang="en-US" sz="1800"/>
              <a:t>Heat wave duration</a:t>
            </a:r>
          </a:p>
          <a:p>
            <a:pPr lvl="1">
              <a:buFont typeface="Wingdings" panose="05000000000000000000" pitchFamily="2" charset="2"/>
              <a:buChar char="§"/>
            </a:pPr>
            <a:r>
              <a:rPr lang="en-US" sz="1600"/>
              <a:t>Increasing by 3.7 to 8.0 days by 2050 across the service territory</a:t>
            </a:r>
          </a:p>
          <a:p>
            <a:pPr marL="457200" indent="-457200">
              <a:buFont typeface="+mj-lt"/>
              <a:buAutoNum type="alphaUcPeriod"/>
            </a:pPr>
            <a:r>
              <a:rPr lang="en-US" sz="1800"/>
              <a:t>Heat wave frequency</a:t>
            </a:r>
          </a:p>
          <a:p>
            <a:pPr lvl="1">
              <a:buFont typeface="Wingdings" panose="05000000000000000000" pitchFamily="2" charset="2"/>
              <a:buChar char="§"/>
            </a:pPr>
            <a:r>
              <a:rPr lang="en-US" sz="1600"/>
              <a:t>Increasing by 7.5 to 20.7 heat waves* by 2050 across the service territory</a:t>
            </a:r>
          </a:p>
          <a:p>
            <a:pPr lvl="1">
              <a:buFont typeface="Wingdings" panose="05000000000000000000" pitchFamily="2" charset="2"/>
              <a:buChar char="§"/>
            </a:pPr>
            <a:endParaRPr lang="en-US"/>
          </a:p>
          <a:p>
            <a:pPr lvl="1"/>
            <a:endParaRPr lang="en-US"/>
          </a:p>
        </p:txBody>
      </p:sp>
      <p:sp>
        <p:nvSpPr>
          <p:cNvPr id="4" name="Content Placeholder 3">
            <a:extLst>
              <a:ext uri="{FF2B5EF4-FFF2-40B4-BE49-F238E27FC236}">
                <a16:creationId xmlns:a16="http://schemas.microsoft.com/office/drawing/2014/main" id="{3BA3F2F2-5C2D-6C58-F177-C53D8E4EA48F}"/>
              </a:ext>
            </a:extLst>
          </p:cNvPr>
          <p:cNvSpPr>
            <a:spLocks noGrp="1"/>
          </p:cNvSpPr>
          <p:nvPr>
            <p:ph sz="half" idx="2"/>
          </p:nvPr>
        </p:nvSpPr>
        <p:spPr/>
        <p:txBody>
          <a:bodyPr/>
          <a:lstStyle/>
          <a:p>
            <a:pPr>
              <a:buFont typeface="Symbol" panose="05050102010706020507" pitchFamily="18" charset="2"/>
              <a:buChar char="Þ"/>
            </a:pPr>
            <a:r>
              <a:rPr lang="en-US" sz="1800"/>
              <a:t>Summer demand will increase significantly </a:t>
            </a:r>
          </a:p>
          <a:p>
            <a:pPr lvl="1">
              <a:buFont typeface="Symbol" panose="05050102010706020507" pitchFamily="18" charset="2"/>
              <a:buChar char="Þ"/>
            </a:pPr>
            <a:r>
              <a:rPr lang="en-US" sz="1600"/>
              <a:t>Cooling degree days projected to increase by 200 to 794 degree days* by 2050</a:t>
            </a:r>
          </a:p>
          <a:p>
            <a:pPr lvl="1">
              <a:buFont typeface="Symbol" panose="05050102010706020507" pitchFamily="18" charset="2"/>
              <a:buChar char="Þ"/>
            </a:pPr>
            <a:r>
              <a:rPr lang="en-US" sz="1600"/>
              <a:t>Weighted temperature humidity index (WTHI) projected to increase by 3.1 to 6.3* by 2050 in Boston</a:t>
            </a:r>
          </a:p>
          <a:p>
            <a:pPr>
              <a:buFont typeface="Symbol" panose="05050102010706020507" pitchFamily="18" charset="2"/>
              <a:buChar char="Þ"/>
            </a:pPr>
            <a:r>
              <a:rPr lang="en-US" sz="1800"/>
              <a:t>Cold extremes become less intense and less frequent by 2050</a:t>
            </a:r>
          </a:p>
          <a:p>
            <a:endParaRPr lang="en-US"/>
          </a:p>
        </p:txBody>
      </p:sp>
    </p:spTree>
    <p:extLst>
      <p:ext uri="{BB962C8B-B14F-4D97-AF65-F5344CB8AC3E}">
        <p14:creationId xmlns:p14="http://schemas.microsoft.com/office/powerpoint/2010/main" val="14336954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1409-D7A1-B508-8AF3-649BC95C5EBC}"/>
              </a:ext>
            </a:extLst>
          </p:cNvPr>
          <p:cNvSpPr>
            <a:spLocks noGrp="1"/>
          </p:cNvSpPr>
          <p:nvPr>
            <p:ph type="title"/>
          </p:nvPr>
        </p:nvSpPr>
        <p:spPr/>
        <p:txBody>
          <a:bodyPr/>
          <a:lstStyle/>
          <a:p>
            <a:r>
              <a:rPr lang="en-US"/>
              <a:t>Preliminary Results for Massachusetts- Temperature</a:t>
            </a:r>
          </a:p>
        </p:txBody>
      </p:sp>
      <p:pic>
        <p:nvPicPr>
          <p:cNvPr id="7" name="Content Placeholder 6">
            <a:extLst>
              <a:ext uri="{FF2B5EF4-FFF2-40B4-BE49-F238E27FC236}">
                <a16:creationId xmlns:a16="http://schemas.microsoft.com/office/drawing/2014/main" id="{1A449DAC-C294-F4F8-8BD5-DE74B55315F8}"/>
              </a:ext>
            </a:extLst>
          </p:cNvPr>
          <p:cNvPicPr>
            <a:picLocks noGrp="1" noChangeAspect="1"/>
          </p:cNvPicPr>
          <p:nvPr>
            <p:ph sz="half" idx="1"/>
          </p:nvPr>
        </p:nvPicPr>
        <p:blipFill rotWithShape="1">
          <a:blip r:embed="rId2"/>
          <a:srcRect l="38807" t="24119" r="8417" b="4237"/>
          <a:stretch/>
        </p:blipFill>
        <p:spPr>
          <a:xfrm>
            <a:off x="508000" y="1700848"/>
            <a:ext cx="5384800" cy="3959542"/>
          </a:xfrm>
          <a:prstGeom prst="rect">
            <a:avLst/>
          </a:prstGeom>
        </p:spPr>
      </p:pic>
      <p:sp>
        <p:nvSpPr>
          <p:cNvPr id="12" name="TextBox 11">
            <a:extLst>
              <a:ext uri="{FF2B5EF4-FFF2-40B4-BE49-F238E27FC236}">
                <a16:creationId xmlns:a16="http://schemas.microsoft.com/office/drawing/2014/main" id="{C3827D10-AC60-F55A-0D22-9451D56113FB}"/>
              </a:ext>
            </a:extLst>
          </p:cNvPr>
          <p:cNvSpPr txBox="1"/>
          <p:nvPr/>
        </p:nvSpPr>
        <p:spPr>
          <a:xfrm>
            <a:off x="5956183" y="1158875"/>
            <a:ext cx="2126141" cy="1754326"/>
          </a:xfrm>
          <a:prstGeom prst="rect">
            <a:avLst/>
          </a:prstGeom>
          <a:noFill/>
        </p:spPr>
        <p:txBody>
          <a:bodyPr wrap="square" rtlCol="0">
            <a:spAutoFit/>
          </a:bodyPr>
          <a:lstStyle/>
          <a:p>
            <a:r>
              <a:rPr lang="en-US" b="1" u="sng"/>
              <a:t>Low emissions scenario </a:t>
            </a:r>
            <a:r>
              <a:rPr lang="en-US" sz="1800" b="1" u="sng"/>
              <a:t>(SSP2-4.5)</a:t>
            </a:r>
            <a:r>
              <a:rPr lang="en-US" b="1" u="sng"/>
              <a:t> </a:t>
            </a:r>
          </a:p>
          <a:p>
            <a:r>
              <a:rPr lang="en-US"/>
              <a:t>Temperature increase up to 4.7F in the 50</a:t>
            </a:r>
            <a:r>
              <a:rPr lang="en-US" baseline="30000"/>
              <a:t>th</a:t>
            </a:r>
            <a:r>
              <a:rPr lang="en-US"/>
              <a:t> percentile.</a:t>
            </a:r>
          </a:p>
        </p:txBody>
      </p:sp>
      <p:sp>
        <p:nvSpPr>
          <p:cNvPr id="13" name="TextBox 12">
            <a:extLst>
              <a:ext uri="{FF2B5EF4-FFF2-40B4-BE49-F238E27FC236}">
                <a16:creationId xmlns:a16="http://schemas.microsoft.com/office/drawing/2014/main" id="{9BF815C1-254C-7A6B-8E8D-4D64B626592F}"/>
              </a:ext>
            </a:extLst>
          </p:cNvPr>
          <p:cNvSpPr txBox="1"/>
          <p:nvPr/>
        </p:nvSpPr>
        <p:spPr>
          <a:xfrm>
            <a:off x="5956183" y="3985420"/>
            <a:ext cx="2126141" cy="1754326"/>
          </a:xfrm>
          <a:prstGeom prst="rect">
            <a:avLst/>
          </a:prstGeom>
          <a:noFill/>
        </p:spPr>
        <p:txBody>
          <a:bodyPr wrap="square" rtlCol="0">
            <a:spAutoFit/>
          </a:bodyPr>
          <a:lstStyle/>
          <a:p>
            <a:r>
              <a:rPr lang="en-US" b="1" u="sng"/>
              <a:t>High emissions scenario </a:t>
            </a:r>
            <a:r>
              <a:rPr lang="en-US" sz="1800" b="1" u="sng"/>
              <a:t>(SSP5-8.5)</a:t>
            </a:r>
          </a:p>
          <a:p>
            <a:r>
              <a:rPr lang="en-US"/>
              <a:t>Temperature increase up to 7.7F in the 90</a:t>
            </a:r>
            <a:r>
              <a:rPr lang="en-US" baseline="30000"/>
              <a:t>th</a:t>
            </a:r>
            <a:r>
              <a:rPr lang="en-US"/>
              <a:t> percentile.</a:t>
            </a:r>
            <a:r>
              <a:rPr lang="en-US" b="1" u="sng"/>
              <a:t> </a:t>
            </a:r>
          </a:p>
        </p:txBody>
      </p:sp>
      <p:pic>
        <p:nvPicPr>
          <p:cNvPr id="20" name="Picture 19">
            <a:extLst>
              <a:ext uri="{FF2B5EF4-FFF2-40B4-BE49-F238E27FC236}">
                <a16:creationId xmlns:a16="http://schemas.microsoft.com/office/drawing/2014/main" id="{E2E3FABB-FC53-884A-4CA0-38D995DCE31C}"/>
              </a:ext>
            </a:extLst>
          </p:cNvPr>
          <p:cNvPicPr>
            <a:picLocks noChangeAspect="1"/>
          </p:cNvPicPr>
          <p:nvPr/>
        </p:nvPicPr>
        <p:blipFill rotWithShape="1">
          <a:blip r:embed="rId3"/>
          <a:srcRect l="18715" t="52318" r="48945"/>
          <a:stretch/>
        </p:blipFill>
        <p:spPr>
          <a:xfrm>
            <a:off x="8397380" y="1158876"/>
            <a:ext cx="3794620" cy="2826544"/>
          </a:xfrm>
          <a:prstGeom prst="rect">
            <a:avLst/>
          </a:prstGeom>
        </p:spPr>
      </p:pic>
      <p:pic>
        <p:nvPicPr>
          <p:cNvPr id="24" name="Picture 23">
            <a:extLst>
              <a:ext uri="{FF2B5EF4-FFF2-40B4-BE49-F238E27FC236}">
                <a16:creationId xmlns:a16="http://schemas.microsoft.com/office/drawing/2014/main" id="{055EDB5F-D5E4-CFF7-DDF5-C683B6079CDE}"/>
              </a:ext>
            </a:extLst>
          </p:cNvPr>
          <p:cNvPicPr>
            <a:picLocks noChangeAspect="1"/>
          </p:cNvPicPr>
          <p:nvPr/>
        </p:nvPicPr>
        <p:blipFill rotWithShape="1">
          <a:blip r:embed="rId4"/>
          <a:srcRect l="18440" t="51810" r="48333"/>
          <a:stretch/>
        </p:blipFill>
        <p:spPr>
          <a:xfrm>
            <a:off x="8395991" y="3985421"/>
            <a:ext cx="3800667" cy="2826544"/>
          </a:xfrm>
          <a:prstGeom prst="rect">
            <a:avLst/>
          </a:prstGeom>
        </p:spPr>
      </p:pic>
    </p:spTree>
    <p:extLst>
      <p:ext uri="{BB962C8B-B14F-4D97-AF65-F5344CB8AC3E}">
        <p14:creationId xmlns:p14="http://schemas.microsoft.com/office/powerpoint/2010/main" val="29229067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0FA4-2C5E-0E59-C1F1-8585C41ECE04}"/>
              </a:ext>
            </a:extLst>
          </p:cNvPr>
          <p:cNvSpPr>
            <a:spLocks noGrp="1"/>
          </p:cNvSpPr>
          <p:nvPr>
            <p:ph type="title"/>
          </p:nvPr>
        </p:nvSpPr>
        <p:spPr>
          <a:xfrm>
            <a:off x="570185" y="274638"/>
            <a:ext cx="10972800" cy="1143000"/>
          </a:xfrm>
        </p:spPr>
        <p:txBody>
          <a:bodyPr/>
          <a:lstStyle/>
          <a:p>
            <a:r>
              <a:rPr lang="en-US"/>
              <a:t>Preliminary Results for Massachusetts- Temperature</a:t>
            </a:r>
          </a:p>
        </p:txBody>
      </p:sp>
      <p:sp>
        <p:nvSpPr>
          <p:cNvPr id="6" name="Text Placeholder 5">
            <a:extLst>
              <a:ext uri="{FF2B5EF4-FFF2-40B4-BE49-F238E27FC236}">
                <a16:creationId xmlns:a16="http://schemas.microsoft.com/office/drawing/2014/main" id="{9968F91F-80CA-BD1C-2607-5B4DD130D90B}"/>
              </a:ext>
            </a:extLst>
          </p:cNvPr>
          <p:cNvSpPr>
            <a:spLocks noGrp="1"/>
          </p:cNvSpPr>
          <p:nvPr>
            <p:ph type="body" idx="1"/>
          </p:nvPr>
        </p:nvSpPr>
        <p:spPr/>
        <p:txBody>
          <a:bodyPr/>
          <a:lstStyle/>
          <a:p>
            <a:pPr algn="ctr"/>
            <a:r>
              <a:rPr lang="en-US"/>
              <a:t>Historically Observed Annual Hottest Daily Temperature</a:t>
            </a:r>
          </a:p>
        </p:txBody>
      </p:sp>
      <p:sp>
        <p:nvSpPr>
          <p:cNvPr id="8" name="Text Placeholder 7">
            <a:extLst>
              <a:ext uri="{FF2B5EF4-FFF2-40B4-BE49-F238E27FC236}">
                <a16:creationId xmlns:a16="http://schemas.microsoft.com/office/drawing/2014/main" id="{47AF817D-3A67-4C66-E13B-05B25E9F439E}"/>
              </a:ext>
            </a:extLst>
          </p:cNvPr>
          <p:cNvSpPr>
            <a:spLocks noGrp="1"/>
          </p:cNvSpPr>
          <p:nvPr>
            <p:ph type="body" sz="quarter" idx="3"/>
          </p:nvPr>
        </p:nvSpPr>
        <p:spPr/>
        <p:txBody>
          <a:bodyPr/>
          <a:lstStyle/>
          <a:p>
            <a:pPr algn="ctr"/>
            <a:r>
              <a:rPr lang="en-US"/>
              <a:t>2050 Annual Hottest Daily Temperature- SSP2-4.5 50</a:t>
            </a:r>
            <a:r>
              <a:rPr lang="en-US" baseline="30000"/>
              <a:t>th</a:t>
            </a:r>
            <a:r>
              <a:rPr lang="en-US"/>
              <a:t> percentile</a:t>
            </a:r>
          </a:p>
          <a:p>
            <a:pPr algn="ctr"/>
            <a:endParaRPr lang="en-US"/>
          </a:p>
        </p:txBody>
      </p:sp>
      <p:pic>
        <p:nvPicPr>
          <p:cNvPr id="18" name="Content Placeholder 11">
            <a:extLst>
              <a:ext uri="{FF2B5EF4-FFF2-40B4-BE49-F238E27FC236}">
                <a16:creationId xmlns:a16="http://schemas.microsoft.com/office/drawing/2014/main" id="{242F4627-35B6-6AE9-6FBA-901489B7BEBE}"/>
              </a:ext>
            </a:extLst>
          </p:cNvPr>
          <p:cNvPicPr>
            <a:picLocks noGrp="1" noChangeAspect="1"/>
          </p:cNvPicPr>
          <p:nvPr>
            <p:ph sz="quarter" idx="4"/>
          </p:nvPr>
        </p:nvPicPr>
        <p:blipFill rotWithShape="1">
          <a:blip r:embed="rId2"/>
          <a:srcRect l="20917" t="10145"/>
          <a:stretch/>
        </p:blipFill>
        <p:spPr>
          <a:xfrm>
            <a:off x="6192838" y="2492022"/>
            <a:ext cx="5389562" cy="3316993"/>
          </a:xfrm>
          <a:prstGeom prst="rect">
            <a:avLst/>
          </a:prstGeom>
        </p:spPr>
      </p:pic>
      <p:pic>
        <p:nvPicPr>
          <p:cNvPr id="21" name="Content Placeholder 20">
            <a:extLst>
              <a:ext uri="{FF2B5EF4-FFF2-40B4-BE49-F238E27FC236}">
                <a16:creationId xmlns:a16="http://schemas.microsoft.com/office/drawing/2014/main" id="{4EB3F203-0F3F-839B-D797-B2502F010687}"/>
              </a:ext>
            </a:extLst>
          </p:cNvPr>
          <p:cNvPicPr>
            <a:picLocks noGrp="1" noChangeAspect="1"/>
          </p:cNvPicPr>
          <p:nvPr>
            <p:ph sz="half" idx="2"/>
          </p:nvPr>
        </p:nvPicPr>
        <p:blipFill rotWithShape="1">
          <a:blip r:embed="rId3"/>
          <a:srcRect l="21055" t="10145"/>
          <a:stretch/>
        </p:blipFill>
        <p:spPr>
          <a:xfrm>
            <a:off x="609600" y="2490101"/>
            <a:ext cx="5386388" cy="3320835"/>
          </a:xfrm>
          <a:prstGeom prst="rect">
            <a:avLst/>
          </a:prstGeom>
        </p:spPr>
      </p:pic>
      <p:sp>
        <p:nvSpPr>
          <p:cNvPr id="3" name="TextBox 2">
            <a:extLst>
              <a:ext uri="{FF2B5EF4-FFF2-40B4-BE49-F238E27FC236}">
                <a16:creationId xmlns:a16="http://schemas.microsoft.com/office/drawing/2014/main" id="{7E6D9CB1-78AF-4249-8308-104A3AC625B7}"/>
              </a:ext>
            </a:extLst>
          </p:cNvPr>
          <p:cNvSpPr txBox="1"/>
          <p:nvPr/>
        </p:nvSpPr>
        <p:spPr>
          <a:xfrm>
            <a:off x="215317" y="5805035"/>
            <a:ext cx="11761365" cy="584775"/>
          </a:xfrm>
          <a:prstGeom prst="rect">
            <a:avLst/>
          </a:prstGeom>
          <a:noFill/>
        </p:spPr>
        <p:txBody>
          <a:bodyPr wrap="square" rtlCol="0">
            <a:spAutoFit/>
          </a:bodyPr>
          <a:lstStyle/>
          <a:p>
            <a:r>
              <a:rPr lang="en-US" sz="1600"/>
              <a:t>Under the low emissions scenario (SSP2-4.5 50</a:t>
            </a:r>
            <a:r>
              <a:rPr lang="en-US" sz="1600" baseline="30000"/>
              <a:t>th</a:t>
            </a:r>
            <a:r>
              <a:rPr lang="en-US" sz="1600"/>
              <a:t> percentile), daily maximum temperatures are forecasted to be from 80.7-101.5F in 2050 across our service territory.  </a:t>
            </a:r>
          </a:p>
        </p:txBody>
      </p:sp>
    </p:spTree>
    <p:extLst>
      <p:ext uri="{BB962C8B-B14F-4D97-AF65-F5344CB8AC3E}">
        <p14:creationId xmlns:p14="http://schemas.microsoft.com/office/powerpoint/2010/main" val="141751972"/>
      </p:ext>
    </p:extLst>
  </p:cSld>
  <p:clrMapOvr>
    <a:masterClrMapping/>
  </p:clrMapOvr>
  <p:transition/>
</p:sld>
</file>

<file path=ppt/theme/theme1.xml><?xml version="1.0" encoding="utf-8"?>
<a:theme xmlns:a="http://schemas.openxmlformats.org/drawingml/2006/main" name="ES ppt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efault Desig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 ppt2" id="{D0CEC783-866C-489F-810C-0B1221542B46}" vid="{074F013F-0842-4602-9835-43EE8398434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9DB9125F4FC340A8F9339FDCEC2B6D" ma:contentTypeVersion="11" ma:contentTypeDescription="Create a new document." ma:contentTypeScope="" ma:versionID="1b95e8cf64d62a7c49e2be92883d735c">
  <xsd:schema xmlns:xsd="http://www.w3.org/2001/XMLSchema" xmlns:xs="http://www.w3.org/2001/XMLSchema" xmlns:p="http://schemas.microsoft.com/office/2006/metadata/properties" xmlns:ns2="01072c40-382e-4147-a5d8-7cc205d46423" xmlns:ns3="d7af4645-1844-4c31-acd5-c35a218e8163" targetNamespace="http://schemas.microsoft.com/office/2006/metadata/properties" ma:root="true" ma:fieldsID="c6c4e476929afd583b9c9c0b103b2751" ns2:_="" ns3:_="">
    <xsd:import namespace="01072c40-382e-4147-a5d8-7cc205d46423"/>
    <xsd:import namespace="d7af4645-1844-4c31-acd5-c35a218e816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072c40-382e-4147-a5d8-7cc205d46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af4645-1844-4c31-acd5-c35a218e816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a1c6ccf-a508-4721-8566-13cd9720565b}" ma:internalName="TaxCatchAll" ma:showField="CatchAllData" ma:web="d7af4645-1844-4c31-acd5-c35a218e81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072c40-382e-4147-a5d8-7cc205d46423">
      <Terms xmlns="http://schemas.microsoft.com/office/infopath/2007/PartnerControls"/>
    </lcf76f155ced4ddcb4097134ff3c332f>
    <TaxCatchAll xmlns="d7af4645-1844-4c31-acd5-c35a218e8163" xsi:nil="true"/>
  </documentManagement>
</p:properties>
</file>

<file path=customXml/itemProps1.xml><?xml version="1.0" encoding="utf-8"?>
<ds:datastoreItem xmlns:ds="http://schemas.openxmlformats.org/officeDocument/2006/customXml" ds:itemID="{F288EDF9-DA9D-4D92-A093-336972F214BB}"/>
</file>

<file path=customXml/itemProps2.xml><?xml version="1.0" encoding="utf-8"?>
<ds:datastoreItem xmlns:ds="http://schemas.openxmlformats.org/officeDocument/2006/customXml" ds:itemID="{66D982D1-1754-4E4B-A5DF-F12BA1D5CE6B}"/>
</file>

<file path=customXml/itemProps3.xml><?xml version="1.0" encoding="utf-8"?>
<ds:datastoreItem xmlns:ds="http://schemas.openxmlformats.org/officeDocument/2006/customXml" ds:itemID="{E5455418-CC30-4CFB-9BAC-835A0BC11119}"/>
</file>

<file path=docProps/app.xml><?xml version="1.0" encoding="utf-8"?>
<Properties xmlns="http://schemas.openxmlformats.org/officeDocument/2006/extended-properties" xmlns:vt="http://schemas.openxmlformats.org/officeDocument/2006/docPropsVTypes">
  <Template>ES ppt2</Template>
  <TotalTime>0</TotalTime>
  <Words>1394</Words>
  <Application>Microsoft Office PowerPoint</Application>
  <PresentationFormat>Widescreen</PresentationFormat>
  <Paragraphs>169</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Franklin Gothic Book</vt:lpstr>
      <vt:lpstr>Franklin Gothic Demi</vt:lpstr>
      <vt:lpstr>Symbol</vt:lpstr>
      <vt:lpstr>Times New Roman</vt:lpstr>
      <vt:lpstr>Wingdings</vt:lpstr>
      <vt:lpstr>ES ppt2</vt:lpstr>
      <vt:lpstr>Eversource’s Climate Change Vulnerability Study</vt:lpstr>
      <vt:lpstr>The History</vt:lpstr>
      <vt:lpstr>Extreme Weather Events Have Already Become More Frequent And Intense in New England</vt:lpstr>
      <vt:lpstr>Eversource’s Climate Change Vulnerability Study- Methods &amp; Approach</vt:lpstr>
      <vt:lpstr>Eversource’s Climate Change Vulnerability Study- Scenarios Studied</vt:lpstr>
      <vt:lpstr>Eversource’s Climate Change Vulnerability Study- List of Climate Science Variables</vt:lpstr>
      <vt:lpstr>Preliminary Results for Massachusetts- Temperature</vt:lpstr>
      <vt:lpstr>Preliminary Results for Massachusetts- Temperature</vt:lpstr>
      <vt:lpstr>Preliminary Results for Massachusetts- Temperature</vt:lpstr>
      <vt:lpstr>Preliminary Results for Massachusetts- Temperature</vt:lpstr>
      <vt:lpstr>Preliminary Results for Massachusetts- Temperature</vt:lpstr>
      <vt:lpstr>Preliminary Results for Massachusetts- Temperature</vt:lpstr>
      <vt:lpstr>Preliminary Results for Massachusetts- Precipitation, Sea Level Rise &amp; Flooding, HILL events</vt:lpstr>
      <vt:lpstr>Preliminary Results - Precipitation</vt:lpstr>
      <vt:lpstr>Preliminary Results - Precipitation</vt:lpstr>
      <vt:lpstr>Preliminary Results - Sea Level Rise</vt:lpstr>
      <vt:lpstr>Modeling of HILL events- Simulated realizations’ characteristics</vt:lpstr>
      <vt:lpstr>Next Steps</vt:lpstr>
    </vt:vector>
  </TitlesOfParts>
  <Company>EVERSOURCE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Eversource’s Climate Change Vulnerability Study</dc:title>
  <dc:creator>NTAKOU, ELLI</dc:creator>
  <cp:lastModifiedBy>Chatterjee, Digaunto</cp:lastModifiedBy>
  <cp:revision>2</cp:revision>
  <dcterms:created xsi:type="dcterms:W3CDTF">2023-07-07T17:19:34Z</dcterms:created>
  <dcterms:modified xsi:type="dcterms:W3CDTF">2023-07-10T15:07:36Z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0x010100559DB9125F4FC340A8F9339FDCEC2B6D</vt:lpwstr>
  </property>
</Properties>
</file>