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1" r:id="rId6"/>
    <p:sldId id="260" r:id="rId7"/>
    <p:sldId id="264" r:id="rId8"/>
    <p:sldId id="263"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12DB9DB-E17E-3C43-96DE-258C1A1A9746}" v="64" dt="2023-05-10T16:36:20.95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ferSingleView="1">
    <p:restoredLeft sz="15621"/>
    <p:restoredTop sz="94737"/>
  </p:normalViewPr>
  <p:slideViewPr>
    <p:cSldViewPr snapToGrid="0">
      <p:cViewPr varScale="1">
        <p:scale>
          <a:sx n="67" d="100"/>
          <a:sy n="67" d="100"/>
        </p:scale>
        <p:origin x="1228" y="56"/>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microsoft.com/office/2015/10/relationships/revisionInfo" Target="revisionInfo.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cap="all" spc="120" normalizeH="0" baseline="0">
                <a:solidFill>
                  <a:schemeClr val="tx1">
                    <a:lumMod val="65000"/>
                    <a:lumOff val="35000"/>
                  </a:schemeClr>
                </a:solidFill>
                <a:latin typeface="+mn-lt"/>
                <a:ea typeface="+mn-ea"/>
                <a:cs typeface="+mn-cs"/>
              </a:defRPr>
            </a:pPr>
            <a:r>
              <a:rPr lang="en-US"/>
              <a:t>Different #/types of tncs</a:t>
            </a:r>
          </a:p>
        </c:rich>
      </c:tx>
      <c:overlay val="0"/>
      <c:spPr>
        <a:noFill/>
        <a:ln>
          <a:noFill/>
        </a:ln>
        <a:effectLst/>
      </c:spPr>
      <c:txPr>
        <a:bodyPr rot="0" spcFirstLastPara="1" vertOverflow="ellipsis" vert="horz" wrap="square" anchor="ctr" anchorCtr="1"/>
        <a:lstStyle/>
        <a:p>
          <a:pPr>
            <a:defRPr sz="1600" b="1" i="0" u="none" strike="noStrike" kern="1200" cap="all" spc="120" normalizeH="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Sheet1!$G$1</c:f>
              <c:strCache>
                <c:ptCount val="1"/>
                <c:pt idx="0">
                  <c:v># of TNCs</c:v>
                </c:pt>
              </c:strCache>
            </c:strRef>
          </c:tx>
          <c:spPr>
            <a:solidFill>
              <a:schemeClr val="accent1"/>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800"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Sheet1!$F$2:$F$24</c:f>
              <c:strCache>
                <c:ptCount val="23"/>
                <c:pt idx="0">
                  <c:v>Restaurant</c:v>
                </c:pt>
                <c:pt idx="1">
                  <c:v>Recreation Area </c:v>
                </c:pt>
                <c:pt idx="2">
                  <c:v>Summer Camp</c:v>
                </c:pt>
                <c:pt idx="3">
                  <c:v>Other Transient Area</c:v>
                </c:pt>
                <c:pt idx="4">
                  <c:v>Dispenser</c:v>
                </c:pt>
                <c:pt idx="5">
                  <c:v>Hotel/Motel</c:v>
                </c:pt>
                <c:pt idx="6">
                  <c:v>Commercial</c:v>
                </c:pt>
                <c:pt idx="7">
                  <c:v>Municipality</c:v>
                </c:pt>
                <c:pt idx="8">
                  <c:v>Residential Area</c:v>
                </c:pt>
                <c:pt idx="9">
                  <c:v>Retail Employees</c:v>
                </c:pt>
                <c:pt idx="10">
                  <c:v>Institution</c:v>
                </c:pt>
                <c:pt idx="11">
                  <c:v>Other Residential Area</c:v>
                </c:pt>
                <c:pt idx="12">
                  <c:v>Other Area</c:v>
                </c:pt>
                <c:pt idx="13">
                  <c:v>Industrial/Agricultural</c:v>
                </c:pt>
                <c:pt idx="14">
                  <c:v>Service Station</c:v>
                </c:pt>
                <c:pt idx="15">
                  <c:v>Other Non-Transient Area</c:v>
                </c:pt>
                <c:pt idx="16">
                  <c:v>School</c:v>
                </c:pt>
                <c:pt idx="17">
                  <c:v>Medical Facility</c:v>
                </c:pt>
                <c:pt idx="18">
                  <c:v>Secondary Residences</c:v>
                </c:pt>
                <c:pt idx="19">
                  <c:v>Day Care Center</c:v>
                </c:pt>
                <c:pt idx="20">
                  <c:v>Bottled Water Company</c:v>
                </c:pt>
                <c:pt idx="21">
                  <c:v>Homeowners Association</c:v>
                </c:pt>
                <c:pt idx="22">
                  <c:v>Mobile Home Park</c:v>
                </c:pt>
              </c:strCache>
            </c:strRef>
          </c:cat>
          <c:val>
            <c:numRef>
              <c:f>Sheet1!$G$2:$G$24</c:f>
              <c:numCache>
                <c:formatCode>General</c:formatCode>
                <c:ptCount val="23"/>
                <c:pt idx="0">
                  <c:v>171</c:v>
                </c:pt>
                <c:pt idx="1">
                  <c:v>150</c:v>
                </c:pt>
                <c:pt idx="2">
                  <c:v>100</c:v>
                </c:pt>
                <c:pt idx="3">
                  <c:v>90</c:v>
                </c:pt>
                <c:pt idx="4">
                  <c:v>90</c:v>
                </c:pt>
                <c:pt idx="5">
                  <c:v>40</c:v>
                </c:pt>
                <c:pt idx="6">
                  <c:v>37</c:v>
                </c:pt>
                <c:pt idx="7">
                  <c:v>26</c:v>
                </c:pt>
                <c:pt idx="8">
                  <c:v>22</c:v>
                </c:pt>
                <c:pt idx="9">
                  <c:v>21</c:v>
                </c:pt>
                <c:pt idx="10">
                  <c:v>17</c:v>
                </c:pt>
                <c:pt idx="11">
                  <c:v>12</c:v>
                </c:pt>
                <c:pt idx="12">
                  <c:v>11</c:v>
                </c:pt>
                <c:pt idx="13">
                  <c:v>11</c:v>
                </c:pt>
                <c:pt idx="14">
                  <c:v>11</c:v>
                </c:pt>
                <c:pt idx="15">
                  <c:v>8</c:v>
                </c:pt>
                <c:pt idx="16">
                  <c:v>8</c:v>
                </c:pt>
                <c:pt idx="17">
                  <c:v>6</c:v>
                </c:pt>
                <c:pt idx="18">
                  <c:v>6</c:v>
                </c:pt>
                <c:pt idx="19">
                  <c:v>3</c:v>
                </c:pt>
                <c:pt idx="20">
                  <c:v>2</c:v>
                </c:pt>
                <c:pt idx="21">
                  <c:v>1</c:v>
                </c:pt>
                <c:pt idx="22">
                  <c:v>1</c:v>
                </c:pt>
              </c:numCache>
            </c:numRef>
          </c:val>
          <c:extLst>
            <c:ext xmlns:c16="http://schemas.microsoft.com/office/drawing/2014/chart" uri="{C3380CC4-5D6E-409C-BE32-E72D297353CC}">
              <c16:uniqueId val="{00000000-2D1B-C54F-AE2A-F59316A82C5E}"/>
            </c:ext>
          </c:extLst>
        </c:ser>
        <c:dLbls>
          <c:dLblPos val="outEnd"/>
          <c:showLegendKey val="0"/>
          <c:showVal val="1"/>
          <c:showCatName val="0"/>
          <c:showSerName val="0"/>
          <c:showPercent val="0"/>
          <c:showBubbleSize val="0"/>
        </c:dLbls>
        <c:gapWidth val="444"/>
        <c:overlap val="-90"/>
        <c:axId val="1221680912"/>
        <c:axId val="1218355088"/>
      </c:barChart>
      <c:catAx>
        <c:axId val="122168091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cap="all" spc="120" normalizeH="0" baseline="0">
                <a:solidFill>
                  <a:schemeClr val="tx1">
                    <a:lumMod val="65000"/>
                    <a:lumOff val="35000"/>
                  </a:schemeClr>
                </a:solidFill>
                <a:latin typeface="+mn-lt"/>
                <a:ea typeface="+mn-ea"/>
                <a:cs typeface="+mn-cs"/>
              </a:defRPr>
            </a:pPr>
            <a:endParaRPr lang="en-US"/>
          </a:p>
        </c:txPr>
        <c:crossAx val="1218355088"/>
        <c:crosses val="autoZero"/>
        <c:auto val="1"/>
        <c:lblAlgn val="ctr"/>
        <c:lblOffset val="100"/>
        <c:noMultiLvlLbl val="0"/>
      </c:catAx>
      <c:valAx>
        <c:axId val="1218355088"/>
        <c:scaling>
          <c:orientation val="minMax"/>
        </c:scaling>
        <c:delete val="1"/>
        <c:axPos val="l"/>
        <c:numFmt formatCode="General" sourceLinked="1"/>
        <c:majorTickMark val="none"/>
        <c:minorTickMark val="none"/>
        <c:tickLblPos val="nextTo"/>
        <c:crossAx val="122168091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800"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50000"/>
        <a:lumOff val="50000"/>
      </a:schemeClr>
    </cs:fontRef>
    <cs:defRPr sz="800"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8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900" kern="1200"/>
  </cs:valueAxis>
  <cs:wall>
    <cs:lnRef idx="0"/>
    <cs:fillRef idx="0"/>
    <cs:effectRef idx="0"/>
    <cs:fontRef idx="minor">
      <a:schemeClr val="dk1"/>
    </cs:fontRef>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7D26E-98AE-51B1-13BA-4CE2FD056A9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A70FE02-FB4D-A362-3B94-373F4597896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9D02239-D739-00C0-B621-8CFE8DEC2B1B}"/>
              </a:ext>
            </a:extLst>
          </p:cNvPr>
          <p:cNvSpPr>
            <a:spLocks noGrp="1"/>
          </p:cNvSpPr>
          <p:nvPr>
            <p:ph type="dt" sz="half" idx="10"/>
          </p:nvPr>
        </p:nvSpPr>
        <p:spPr/>
        <p:txBody>
          <a:bodyPr/>
          <a:lstStyle/>
          <a:p>
            <a:fld id="{ABC0A254-F476-DE48-BC21-534A417C53FD}" type="datetimeFigureOut">
              <a:rPr lang="en-US" smtClean="0"/>
              <a:t>5/18/2023</a:t>
            </a:fld>
            <a:endParaRPr lang="en-US"/>
          </a:p>
        </p:txBody>
      </p:sp>
      <p:sp>
        <p:nvSpPr>
          <p:cNvPr id="5" name="Footer Placeholder 4">
            <a:extLst>
              <a:ext uri="{FF2B5EF4-FFF2-40B4-BE49-F238E27FC236}">
                <a16:creationId xmlns:a16="http://schemas.microsoft.com/office/drawing/2014/main" id="{D8622EEE-03FD-14D0-1B19-D257B6B1EDA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33236AF-109B-8D4E-7074-D30C42BEB460}"/>
              </a:ext>
            </a:extLst>
          </p:cNvPr>
          <p:cNvSpPr>
            <a:spLocks noGrp="1"/>
          </p:cNvSpPr>
          <p:nvPr>
            <p:ph type="sldNum" sz="quarter" idx="12"/>
          </p:nvPr>
        </p:nvSpPr>
        <p:spPr/>
        <p:txBody>
          <a:bodyPr/>
          <a:lstStyle/>
          <a:p>
            <a:fld id="{8A9129B1-B6B2-BF45-B3FA-2988ADFE7F2C}" type="slidenum">
              <a:rPr lang="en-US" smtClean="0"/>
              <a:t>‹#›</a:t>
            </a:fld>
            <a:endParaRPr lang="en-US"/>
          </a:p>
        </p:txBody>
      </p:sp>
    </p:spTree>
    <p:extLst>
      <p:ext uri="{BB962C8B-B14F-4D97-AF65-F5344CB8AC3E}">
        <p14:creationId xmlns:p14="http://schemas.microsoft.com/office/powerpoint/2010/main" val="21178186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C4713A-D723-6861-2CB9-115C4663AE8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F7C2956-C9CA-BEA0-AB23-C076C1C89A4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80C9A15-34C1-ECB7-8B7D-196185E797FA}"/>
              </a:ext>
            </a:extLst>
          </p:cNvPr>
          <p:cNvSpPr>
            <a:spLocks noGrp="1"/>
          </p:cNvSpPr>
          <p:nvPr>
            <p:ph type="dt" sz="half" idx="10"/>
          </p:nvPr>
        </p:nvSpPr>
        <p:spPr/>
        <p:txBody>
          <a:bodyPr/>
          <a:lstStyle/>
          <a:p>
            <a:fld id="{ABC0A254-F476-DE48-BC21-534A417C53FD}" type="datetimeFigureOut">
              <a:rPr lang="en-US" smtClean="0"/>
              <a:t>5/18/2023</a:t>
            </a:fld>
            <a:endParaRPr lang="en-US"/>
          </a:p>
        </p:txBody>
      </p:sp>
      <p:sp>
        <p:nvSpPr>
          <p:cNvPr id="5" name="Footer Placeholder 4">
            <a:extLst>
              <a:ext uri="{FF2B5EF4-FFF2-40B4-BE49-F238E27FC236}">
                <a16:creationId xmlns:a16="http://schemas.microsoft.com/office/drawing/2014/main" id="{7D610904-6CFB-4EE7-69A0-7B6664869C0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8A44D7-D3B0-3F94-B4F5-14D8AB339AEE}"/>
              </a:ext>
            </a:extLst>
          </p:cNvPr>
          <p:cNvSpPr>
            <a:spLocks noGrp="1"/>
          </p:cNvSpPr>
          <p:nvPr>
            <p:ph type="sldNum" sz="quarter" idx="12"/>
          </p:nvPr>
        </p:nvSpPr>
        <p:spPr/>
        <p:txBody>
          <a:bodyPr/>
          <a:lstStyle/>
          <a:p>
            <a:fld id="{8A9129B1-B6B2-BF45-B3FA-2988ADFE7F2C}" type="slidenum">
              <a:rPr lang="en-US" smtClean="0"/>
              <a:t>‹#›</a:t>
            </a:fld>
            <a:endParaRPr lang="en-US"/>
          </a:p>
        </p:txBody>
      </p:sp>
    </p:spTree>
    <p:extLst>
      <p:ext uri="{BB962C8B-B14F-4D97-AF65-F5344CB8AC3E}">
        <p14:creationId xmlns:p14="http://schemas.microsoft.com/office/powerpoint/2010/main" val="203106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447D2B3-DE86-00C7-FC7D-1F0BF7308F9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3AD0B9B-394D-A571-CB74-A04580E4776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CE584A0-6A4D-9E8D-CB8A-856E736A6FB5}"/>
              </a:ext>
            </a:extLst>
          </p:cNvPr>
          <p:cNvSpPr>
            <a:spLocks noGrp="1"/>
          </p:cNvSpPr>
          <p:nvPr>
            <p:ph type="dt" sz="half" idx="10"/>
          </p:nvPr>
        </p:nvSpPr>
        <p:spPr/>
        <p:txBody>
          <a:bodyPr/>
          <a:lstStyle/>
          <a:p>
            <a:fld id="{ABC0A254-F476-DE48-BC21-534A417C53FD}" type="datetimeFigureOut">
              <a:rPr lang="en-US" smtClean="0"/>
              <a:t>5/18/2023</a:t>
            </a:fld>
            <a:endParaRPr lang="en-US"/>
          </a:p>
        </p:txBody>
      </p:sp>
      <p:sp>
        <p:nvSpPr>
          <p:cNvPr id="5" name="Footer Placeholder 4">
            <a:extLst>
              <a:ext uri="{FF2B5EF4-FFF2-40B4-BE49-F238E27FC236}">
                <a16:creationId xmlns:a16="http://schemas.microsoft.com/office/drawing/2014/main" id="{83149EE8-41A1-4EB8-0E6C-C0C98FBAE7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2F558E-F393-6A90-4786-3CD2FADE9BE8}"/>
              </a:ext>
            </a:extLst>
          </p:cNvPr>
          <p:cNvSpPr>
            <a:spLocks noGrp="1"/>
          </p:cNvSpPr>
          <p:nvPr>
            <p:ph type="sldNum" sz="quarter" idx="12"/>
          </p:nvPr>
        </p:nvSpPr>
        <p:spPr/>
        <p:txBody>
          <a:bodyPr/>
          <a:lstStyle/>
          <a:p>
            <a:fld id="{8A9129B1-B6B2-BF45-B3FA-2988ADFE7F2C}" type="slidenum">
              <a:rPr lang="en-US" smtClean="0"/>
              <a:t>‹#›</a:t>
            </a:fld>
            <a:endParaRPr lang="en-US"/>
          </a:p>
        </p:txBody>
      </p:sp>
    </p:spTree>
    <p:extLst>
      <p:ext uri="{BB962C8B-B14F-4D97-AF65-F5344CB8AC3E}">
        <p14:creationId xmlns:p14="http://schemas.microsoft.com/office/powerpoint/2010/main" val="21840758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358271-2223-1A7E-B22B-E9872C78277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217419D-E99E-B77F-6C26-61DB24ADFC8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8333EC-DDFE-B407-B1FD-39AD1E7AFF1B}"/>
              </a:ext>
            </a:extLst>
          </p:cNvPr>
          <p:cNvSpPr>
            <a:spLocks noGrp="1"/>
          </p:cNvSpPr>
          <p:nvPr>
            <p:ph type="dt" sz="half" idx="10"/>
          </p:nvPr>
        </p:nvSpPr>
        <p:spPr/>
        <p:txBody>
          <a:bodyPr/>
          <a:lstStyle/>
          <a:p>
            <a:fld id="{ABC0A254-F476-DE48-BC21-534A417C53FD}" type="datetimeFigureOut">
              <a:rPr lang="en-US" smtClean="0"/>
              <a:t>5/18/2023</a:t>
            </a:fld>
            <a:endParaRPr lang="en-US"/>
          </a:p>
        </p:txBody>
      </p:sp>
      <p:sp>
        <p:nvSpPr>
          <p:cNvPr id="5" name="Footer Placeholder 4">
            <a:extLst>
              <a:ext uri="{FF2B5EF4-FFF2-40B4-BE49-F238E27FC236}">
                <a16:creationId xmlns:a16="http://schemas.microsoft.com/office/drawing/2014/main" id="{28F5CF05-08B6-DEF0-2048-C385AC07B7F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36E9412-A210-800E-7543-5FD859CFFFB4}"/>
              </a:ext>
            </a:extLst>
          </p:cNvPr>
          <p:cNvSpPr>
            <a:spLocks noGrp="1"/>
          </p:cNvSpPr>
          <p:nvPr>
            <p:ph type="sldNum" sz="quarter" idx="12"/>
          </p:nvPr>
        </p:nvSpPr>
        <p:spPr/>
        <p:txBody>
          <a:bodyPr/>
          <a:lstStyle/>
          <a:p>
            <a:fld id="{8A9129B1-B6B2-BF45-B3FA-2988ADFE7F2C}" type="slidenum">
              <a:rPr lang="en-US" smtClean="0"/>
              <a:t>‹#›</a:t>
            </a:fld>
            <a:endParaRPr lang="en-US"/>
          </a:p>
        </p:txBody>
      </p:sp>
    </p:spTree>
    <p:extLst>
      <p:ext uri="{BB962C8B-B14F-4D97-AF65-F5344CB8AC3E}">
        <p14:creationId xmlns:p14="http://schemas.microsoft.com/office/powerpoint/2010/main" val="3625134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CA35A6-37D3-D15C-532B-649B4E16C35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555EC34-D982-00F2-6E24-648EECA4C74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B68B2FC-7A8A-B63D-2BF2-89C26651FD92}"/>
              </a:ext>
            </a:extLst>
          </p:cNvPr>
          <p:cNvSpPr>
            <a:spLocks noGrp="1"/>
          </p:cNvSpPr>
          <p:nvPr>
            <p:ph type="dt" sz="half" idx="10"/>
          </p:nvPr>
        </p:nvSpPr>
        <p:spPr/>
        <p:txBody>
          <a:bodyPr/>
          <a:lstStyle/>
          <a:p>
            <a:fld id="{ABC0A254-F476-DE48-BC21-534A417C53FD}" type="datetimeFigureOut">
              <a:rPr lang="en-US" smtClean="0"/>
              <a:t>5/18/2023</a:t>
            </a:fld>
            <a:endParaRPr lang="en-US"/>
          </a:p>
        </p:txBody>
      </p:sp>
      <p:sp>
        <p:nvSpPr>
          <p:cNvPr id="5" name="Footer Placeholder 4">
            <a:extLst>
              <a:ext uri="{FF2B5EF4-FFF2-40B4-BE49-F238E27FC236}">
                <a16:creationId xmlns:a16="http://schemas.microsoft.com/office/drawing/2014/main" id="{71BB3CFB-76E8-483E-893C-EE52DE14FF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55DFB04-C7CC-7C77-E86F-A6F06AF65DCB}"/>
              </a:ext>
            </a:extLst>
          </p:cNvPr>
          <p:cNvSpPr>
            <a:spLocks noGrp="1"/>
          </p:cNvSpPr>
          <p:nvPr>
            <p:ph type="sldNum" sz="quarter" idx="12"/>
          </p:nvPr>
        </p:nvSpPr>
        <p:spPr/>
        <p:txBody>
          <a:bodyPr/>
          <a:lstStyle/>
          <a:p>
            <a:fld id="{8A9129B1-B6B2-BF45-B3FA-2988ADFE7F2C}" type="slidenum">
              <a:rPr lang="en-US" smtClean="0"/>
              <a:t>‹#›</a:t>
            </a:fld>
            <a:endParaRPr lang="en-US"/>
          </a:p>
        </p:txBody>
      </p:sp>
    </p:spTree>
    <p:extLst>
      <p:ext uri="{BB962C8B-B14F-4D97-AF65-F5344CB8AC3E}">
        <p14:creationId xmlns:p14="http://schemas.microsoft.com/office/powerpoint/2010/main" val="33546968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E38309-50A5-C143-B3F9-002731CD7D0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DC73568-1CED-06D7-B92A-AA4A19EB702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8818763-FFA0-8E7E-0537-48D2911CD1E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AD54D01-4C09-6D9D-7F3D-85A498FF35D8}"/>
              </a:ext>
            </a:extLst>
          </p:cNvPr>
          <p:cNvSpPr>
            <a:spLocks noGrp="1"/>
          </p:cNvSpPr>
          <p:nvPr>
            <p:ph type="dt" sz="half" idx="10"/>
          </p:nvPr>
        </p:nvSpPr>
        <p:spPr/>
        <p:txBody>
          <a:bodyPr/>
          <a:lstStyle/>
          <a:p>
            <a:fld id="{ABC0A254-F476-DE48-BC21-534A417C53FD}" type="datetimeFigureOut">
              <a:rPr lang="en-US" smtClean="0"/>
              <a:t>5/18/2023</a:t>
            </a:fld>
            <a:endParaRPr lang="en-US"/>
          </a:p>
        </p:txBody>
      </p:sp>
      <p:sp>
        <p:nvSpPr>
          <p:cNvPr id="6" name="Footer Placeholder 5">
            <a:extLst>
              <a:ext uri="{FF2B5EF4-FFF2-40B4-BE49-F238E27FC236}">
                <a16:creationId xmlns:a16="http://schemas.microsoft.com/office/drawing/2014/main" id="{9B4CF0DB-0BDC-2970-A5CD-118FAC14809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817A3E2-A233-1EC0-103C-25A187F311E4}"/>
              </a:ext>
            </a:extLst>
          </p:cNvPr>
          <p:cNvSpPr>
            <a:spLocks noGrp="1"/>
          </p:cNvSpPr>
          <p:nvPr>
            <p:ph type="sldNum" sz="quarter" idx="12"/>
          </p:nvPr>
        </p:nvSpPr>
        <p:spPr/>
        <p:txBody>
          <a:bodyPr/>
          <a:lstStyle/>
          <a:p>
            <a:fld id="{8A9129B1-B6B2-BF45-B3FA-2988ADFE7F2C}" type="slidenum">
              <a:rPr lang="en-US" smtClean="0"/>
              <a:t>‹#›</a:t>
            </a:fld>
            <a:endParaRPr lang="en-US"/>
          </a:p>
        </p:txBody>
      </p:sp>
    </p:spTree>
    <p:extLst>
      <p:ext uri="{BB962C8B-B14F-4D97-AF65-F5344CB8AC3E}">
        <p14:creationId xmlns:p14="http://schemas.microsoft.com/office/powerpoint/2010/main" val="33149762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7FB6E0-A851-E4B0-E271-EAAAE6B383B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0EBCA95-E9BF-5C67-1FF4-A53FC503162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EAE218B-84BB-D408-4FA1-DF03A7B7580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97D4D59-3D6A-A517-39F1-EC28CEEB820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4249B84-4037-9C2E-13C6-DE9FAF5709D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E478095-F0E8-A6F6-93EF-F082E6D3D76D}"/>
              </a:ext>
            </a:extLst>
          </p:cNvPr>
          <p:cNvSpPr>
            <a:spLocks noGrp="1"/>
          </p:cNvSpPr>
          <p:nvPr>
            <p:ph type="dt" sz="half" idx="10"/>
          </p:nvPr>
        </p:nvSpPr>
        <p:spPr/>
        <p:txBody>
          <a:bodyPr/>
          <a:lstStyle/>
          <a:p>
            <a:fld id="{ABC0A254-F476-DE48-BC21-534A417C53FD}" type="datetimeFigureOut">
              <a:rPr lang="en-US" smtClean="0"/>
              <a:t>5/18/2023</a:t>
            </a:fld>
            <a:endParaRPr lang="en-US"/>
          </a:p>
        </p:txBody>
      </p:sp>
      <p:sp>
        <p:nvSpPr>
          <p:cNvPr id="8" name="Footer Placeholder 7">
            <a:extLst>
              <a:ext uri="{FF2B5EF4-FFF2-40B4-BE49-F238E27FC236}">
                <a16:creationId xmlns:a16="http://schemas.microsoft.com/office/drawing/2014/main" id="{523F4DA1-A1D8-443B-2A5A-88E98EB1B23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C1B8D90-8C55-CCA8-EC2B-BB6765243C32}"/>
              </a:ext>
            </a:extLst>
          </p:cNvPr>
          <p:cNvSpPr>
            <a:spLocks noGrp="1"/>
          </p:cNvSpPr>
          <p:nvPr>
            <p:ph type="sldNum" sz="quarter" idx="12"/>
          </p:nvPr>
        </p:nvSpPr>
        <p:spPr/>
        <p:txBody>
          <a:bodyPr/>
          <a:lstStyle/>
          <a:p>
            <a:fld id="{8A9129B1-B6B2-BF45-B3FA-2988ADFE7F2C}" type="slidenum">
              <a:rPr lang="en-US" smtClean="0"/>
              <a:t>‹#›</a:t>
            </a:fld>
            <a:endParaRPr lang="en-US"/>
          </a:p>
        </p:txBody>
      </p:sp>
    </p:spTree>
    <p:extLst>
      <p:ext uri="{BB962C8B-B14F-4D97-AF65-F5344CB8AC3E}">
        <p14:creationId xmlns:p14="http://schemas.microsoft.com/office/powerpoint/2010/main" val="27192630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E4487A-8C07-D483-0ED2-3EEAB8405F2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29A7BB0-A430-0F90-D79E-96AA062727FE}"/>
              </a:ext>
            </a:extLst>
          </p:cNvPr>
          <p:cNvSpPr>
            <a:spLocks noGrp="1"/>
          </p:cNvSpPr>
          <p:nvPr>
            <p:ph type="dt" sz="half" idx="10"/>
          </p:nvPr>
        </p:nvSpPr>
        <p:spPr/>
        <p:txBody>
          <a:bodyPr/>
          <a:lstStyle/>
          <a:p>
            <a:fld id="{ABC0A254-F476-DE48-BC21-534A417C53FD}" type="datetimeFigureOut">
              <a:rPr lang="en-US" smtClean="0"/>
              <a:t>5/18/2023</a:t>
            </a:fld>
            <a:endParaRPr lang="en-US"/>
          </a:p>
        </p:txBody>
      </p:sp>
      <p:sp>
        <p:nvSpPr>
          <p:cNvPr id="4" name="Footer Placeholder 3">
            <a:extLst>
              <a:ext uri="{FF2B5EF4-FFF2-40B4-BE49-F238E27FC236}">
                <a16:creationId xmlns:a16="http://schemas.microsoft.com/office/drawing/2014/main" id="{795AC30C-5916-3B79-1242-F17CE3548DE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66F1F3D-9431-0F27-48A1-EDC76B500799}"/>
              </a:ext>
            </a:extLst>
          </p:cNvPr>
          <p:cNvSpPr>
            <a:spLocks noGrp="1"/>
          </p:cNvSpPr>
          <p:nvPr>
            <p:ph type="sldNum" sz="quarter" idx="12"/>
          </p:nvPr>
        </p:nvSpPr>
        <p:spPr/>
        <p:txBody>
          <a:bodyPr/>
          <a:lstStyle/>
          <a:p>
            <a:fld id="{8A9129B1-B6B2-BF45-B3FA-2988ADFE7F2C}" type="slidenum">
              <a:rPr lang="en-US" smtClean="0"/>
              <a:t>‹#›</a:t>
            </a:fld>
            <a:endParaRPr lang="en-US"/>
          </a:p>
        </p:txBody>
      </p:sp>
    </p:spTree>
    <p:extLst>
      <p:ext uri="{BB962C8B-B14F-4D97-AF65-F5344CB8AC3E}">
        <p14:creationId xmlns:p14="http://schemas.microsoft.com/office/powerpoint/2010/main" val="2594225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20DBF83-D1EF-9CCA-F950-7EC761BBF5AA}"/>
              </a:ext>
            </a:extLst>
          </p:cNvPr>
          <p:cNvSpPr>
            <a:spLocks noGrp="1"/>
          </p:cNvSpPr>
          <p:nvPr>
            <p:ph type="dt" sz="half" idx="10"/>
          </p:nvPr>
        </p:nvSpPr>
        <p:spPr/>
        <p:txBody>
          <a:bodyPr/>
          <a:lstStyle/>
          <a:p>
            <a:fld id="{ABC0A254-F476-DE48-BC21-534A417C53FD}" type="datetimeFigureOut">
              <a:rPr lang="en-US" smtClean="0"/>
              <a:t>5/18/2023</a:t>
            </a:fld>
            <a:endParaRPr lang="en-US"/>
          </a:p>
        </p:txBody>
      </p:sp>
      <p:sp>
        <p:nvSpPr>
          <p:cNvPr id="3" name="Footer Placeholder 2">
            <a:extLst>
              <a:ext uri="{FF2B5EF4-FFF2-40B4-BE49-F238E27FC236}">
                <a16:creationId xmlns:a16="http://schemas.microsoft.com/office/drawing/2014/main" id="{9CA45233-7E14-EB77-2D8C-2783609025D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5CE55BF-CF7A-C2A9-CF96-9C4D109A35B4}"/>
              </a:ext>
            </a:extLst>
          </p:cNvPr>
          <p:cNvSpPr>
            <a:spLocks noGrp="1"/>
          </p:cNvSpPr>
          <p:nvPr>
            <p:ph type="sldNum" sz="quarter" idx="12"/>
          </p:nvPr>
        </p:nvSpPr>
        <p:spPr/>
        <p:txBody>
          <a:bodyPr/>
          <a:lstStyle/>
          <a:p>
            <a:fld id="{8A9129B1-B6B2-BF45-B3FA-2988ADFE7F2C}" type="slidenum">
              <a:rPr lang="en-US" smtClean="0"/>
              <a:t>‹#›</a:t>
            </a:fld>
            <a:endParaRPr lang="en-US"/>
          </a:p>
        </p:txBody>
      </p:sp>
    </p:spTree>
    <p:extLst>
      <p:ext uri="{BB962C8B-B14F-4D97-AF65-F5344CB8AC3E}">
        <p14:creationId xmlns:p14="http://schemas.microsoft.com/office/powerpoint/2010/main" val="13235951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71A28F-0461-0D29-DC7C-325A457A927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5AAA43A-0D9C-88A7-03B0-1071B9E922A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E2C6725-53FB-A5EC-A7B5-662277B6B0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F2A2F4D-9E56-48A2-537D-32AD6BA672F1}"/>
              </a:ext>
            </a:extLst>
          </p:cNvPr>
          <p:cNvSpPr>
            <a:spLocks noGrp="1"/>
          </p:cNvSpPr>
          <p:nvPr>
            <p:ph type="dt" sz="half" idx="10"/>
          </p:nvPr>
        </p:nvSpPr>
        <p:spPr/>
        <p:txBody>
          <a:bodyPr/>
          <a:lstStyle/>
          <a:p>
            <a:fld id="{ABC0A254-F476-DE48-BC21-534A417C53FD}" type="datetimeFigureOut">
              <a:rPr lang="en-US" smtClean="0"/>
              <a:t>5/18/2023</a:t>
            </a:fld>
            <a:endParaRPr lang="en-US"/>
          </a:p>
        </p:txBody>
      </p:sp>
      <p:sp>
        <p:nvSpPr>
          <p:cNvPr id="6" name="Footer Placeholder 5">
            <a:extLst>
              <a:ext uri="{FF2B5EF4-FFF2-40B4-BE49-F238E27FC236}">
                <a16:creationId xmlns:a16="http://schemas.microsoft.com/office/drawing/2014/main" id="{E1B84421-AE9D-3F73-101D-F34BC19DA59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854E8E6-36AB-9824-1B0E-C013587CCAB9}"/>
              </a:ext>
            </a:extLst>
          </p:cNvPr>
          <p:cNvSpPr>
            <a:spLocks noGrp="1"/>
          </p:cNvSpPr>
          <p:nvPr>
            <p:ph type="sldNum" sz="quarter" idx="12"/>
          </p:nvPr>
        </p:nvSpPr>
        <p:spPr/>
        <p:txBody>
          <a:bodyPr/>
          <a:lstStyle/>
          <a:p>
            <a:fld id="{8A9129B1-B6B2-BF45-B3FA-2988ADFE7F2C}" type="slidenum">
              <a:rPr lang="en-US" smtClean="0"/>
              <a:t>‹#›</a:t>
            </a:fld>
            <a:endParaRPr lang="en-US"/>
          </a:p>
        </p:txBody>
      </p:sp>
    </p:spTree>
    <p:extLst>
      <p:ext uri="{BB962C8B-B14F-4D97-AF65-F5344CB8AC3E}">
        <p14:creationId xmlns:p14="http://schemas.microsoft.com/office/powerpoint/2010/main" val="32346764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2DD95-1501-1887-7086-2210F3DEF6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66F3A27-7A00-2F72-5969-EFFD86996E3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463AA34-F12A-0B68-FAF6-D5F33A99CEB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83E0081-1E56-1C38-A59C-97D23148D7C8}"/>
              </a:ext>
            </a:extLst>
          </p:cNvPr>
          <p:cNvSpPr>
            <a:spLocks noGrp="1"/>
          </p:cNvSpPr>
          <p:nvPr>
            <p:ph type="dt" sz="half" idx="10"/>
          </p:nvPr>
        </p:nvSpPr>
        <p:spPr/>
        <p:txBody>
          <a:bodyPr/>
          <a:lstStyle/>
          <a:p>
            <a:fld id="{ABC0A254-F476-DE48-BC21-534A417C53FD}" type="datetimeFigureOut">
              <a:rPr lang="en-US" smtClean="0"/>
              <a:t>5/18/2023</a:t>
            </a:fld>
            <a:endParaRPr lang="en-US"/>
          </a:p>
        </p:txBody>
      </p:sp>
      <p:sp>
        <p:nvSpPr>
          <p:cNvPr id="6" name="Footer Placeholder 5">
            <a:extLst>
              <a:ext uri="{FF2B5EF4-FFF2-40B4-BE49-F238E27FC236}">
                <a16:creationId xmlns:a16="http://schemas.microsoft.com/office/drawing/2014/main" id="{F914352F-0CCC-4856-AD22-80A53932FE9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17A2F48-B3BB-A2B4-9096-41660B8209E9}"/>
              </a:ext>
            </a:extLst>
          </p:cNvPr>
          <p:cNvSpPr>
            <a:spLocks noGrp="1"/>
          </p:cNvSpPr>
          <p:nvPr>
            <p:ph type="sldNum" sz="quarter" idx="12"/>
          </p:nvPr>
        </p:nvSpPr>
        <p:spPr/>
        <p:txBody>
          <a:bodyPr/>
          <a:lstStyle/>
          <a:p>
            <a:fld id="{8A9129B1-B6B2-BF45-B3FA-2988ADFE7F2C}" type="slidenum">
              <a:rPr lang="en-US" smtClean="0"/>
              <a:t>‹#›</a:t>
            </a:fld>
            <a:endParaRPr lang="en-US"/>
          </a:p>
        </p:txBody>
      </p:sp>
    </p:spTree>
    <p:extLst>
      <p:ext uri="{BB962C8B-B14F-4D97-AF65-F5344CB8AC3E}">
        <p14:creationId xmlns:p14="http://schemas.microsoft.com/office/powerpoint/2010/main" val="27033192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8D16213-7533-4038-4023-E29A9118FC2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79B4A4A-560F-C99E-CF90-9285CBF0AD4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3BCA62C-5873-17BE-B837-F021711C378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C0A254-F476-DE48-BC21-534A417C53FD}" type="datetimeFigureOut">
              <a:rPr lang="en-US" smtClean="0"/>
              <a:t>5/18/2023</a:t>
            </a:fld>
            <a:endParaRPr lang="en-US"/>
          </a:p>
        </p:txBody>
      </p:sp>
      <p:sp>
        <p:nvSpPr>
          <p:cNvPr id="5" name="Footer Placeholder 4">
            <a:extLst>
              <a:ext uri="{FF2B5EF4-FFF2-40B4-BE49-F238E27FC236}">
                <a16:creationId xmlns:a16="http://schemas.microsoft.com/office/drawing/2014/main" id="{12362B56-91A0-7AB8-AF8E-AF12D549CEA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D9AFAE2-6457-857D-6127-5B976D07847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9129B1-B6B2-BF45-B3FA-2988ADFE7F2C}" type="slidenum">
              <a:rPr lang="en-US" smtClean="0"/>
              <a:t>‹#›</a:t>
            </a:fld>
            <a:endParaRPr lang="en-US"/>
          </a:p>
        </p:txBody>
      </p:sp>
    </p:spTree>
    <p:extLst>
      <p:ext uri="{BB962C8B-B14F-4D97-AF65-F5344CB8AC3E}">
        <p14:creationId xmlns:p14="http://schemas.microsoft.com/office/powerpoint/2010/main" val="28767309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chart" Target="../charts/chart1.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png"/><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8" Type="http://schemas.openxmlformats.org/officeDocument/2006/relationships/hyperlink" Target="http://stackoverflow.com/questions/14352424/how-can-i-append-the-facebook-status-textbox-to-my-website" TargetMode="External"/><Relationship Id="rId3" Type="http://schemas.openxmlformats.org/officeDocument/2006/relationships/slideLayout" Target="../slideLayouts/slideLayout2.xml"/><Relationship Id="rId7" Type="http://schemas.openxmlformats.org/officeDocument/2006/relationships/image" Target="../media/image6.png"/><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hyperlink" Target="https://creativecommons.org/licenses/by-nc/3.0/" TargetMode="External"/><Relationship Id="rId5" Type="http://schemas.openxmlformats.org/officeDocument/2006/relationships/hyperlink" Target="https://pngimg.com/download/19774" TargetMode="External"/><Relationship Id="rId10" Type="http://schemas.openxmlformats.org/officeDocument/2006/relationships/image" Target="../media/image1.png"/><Relationship Id="rId4" Type="http://schemas.openxmlformats.org/officeDocument/2006/relationships/image" Target="../media/image5.png"/><Relationship Id="rId9" Type="http://schemas.openxmlformats.org/officeDocument/2006/relationships/hyperlink" Target="https://creativecommons.org/licenses/by-sa/3.0/" TargetMode="External"/></Relationships>
</file>

<file path=ppt/slides/_rels/slide6.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2.xml"/><Relationship Id="rId7" Type="http://schemas.openxmlformats.org/officeDocument/2006/relationships/hyperlink" Target="https://creativecommons.org/licenses/by-sa/3.0/" TargetMode="External"/><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hyperlink" Target="https://he.wikipedia.org/wiki/%D7%98%D7%95%D7%95%D7%99%D7%98%D7%A8" TargetMode="External"/><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7.xml"/><Relationship Id="rId7" Type="http://schemas.openxmlformats.org/officeDocument/2006/relationships/image" Target="../media/image11.png"/><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hyperlink" Target="mailto:program.director-dwp@mass.gov" TargetMode="External"/><Relationship Id="rId5" Type="http://schemas.openxmlformats.org/officeDocument/2006/relationships/image" Target="../media/image10.sv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E30439A-8A5B-46EC-8283-9B6B031D40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5CEAD642-85CF-4750-8432-7C80C901F0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7"/>
            <a:ext cx="12192001" cy="6858000"/>
          </a:xfrm>
          <a:prstGeom prst="rect">
            <a:avLst/>
          </a:prstGeom>
          <a:gradFill>
            <a:gsLst>
              <a:gs pos="0">
                <a:srgbClr val="000000"/>
              </a:gs>
              <a:gs pos="100000">
                <a:schemeClr val="accent1">
                  <a:lumMod val="75000"/>
                </a:schemeClr>
              </a:gs>
            </a:gsLst>
            <a:lin ang="15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FA33EEAE-15D5-4119-8C1E-89D943F911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455521" y="-1720"/>
            <a:ext cx="11750040" cy="6840685"/>
          </a:xfrm>
          <a:prstGeom prst="rect">
            <a:avLst/>
          </a:prstGeom>
          <a:gradFill>
            <a:gsLst>
              <a:gs pos="21000">
                <a:schemeClr val="accent1">
                  <a:lumMod val="50000"/>
                  <a:alpha val="61000"/>
                </a:schemeClr>
              </a:gs>
              <a:gs pos="100000">
                <a:schemeClr val="accent1">
                  <a:alpha val="0"/>
                </a:schemeClr>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730D8B3B-9B80-4025-B934-26DC7D7CD2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6054" y="-1291"/>
            <a:ext cx="3608179" cy="6858864"/>
          </a:xfrm>
          <a:prstGeom prst="rect">
            <a:avLst/>
          </a:prstGeom>
          <a:gradFill>
            <a:gsLst>
              <a:gs pos="0">
                <a:schemeClr val="accent1">
                  <a:lumMod val="75000"/>
                  <a:alpha val="0"/>
                </a:schemeClr>
              </a:gs>
              <a:gs pos="99000">
                <a:srgbClr val="000000">
                  <a:alpha val="41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B5A1B09C-1565-46F8-B70F-621C5EB48A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5274173">
            <a:off x="6059728" y="779270"/>
            <a:ext cx="4967533" cy="4988390"/>
          </a:xfrm>
          <a:prstGeom prst="ellipse">
            <a:avLst/>
          </a:prstGeom>
          <a:gradFill>
            <a:gsLst>
              <a:gs pos="0">
                <a:schemeClr val="accent1">
                  <a:alpha val="24000"/>
                </a:schemeClr>
              </a:gs>
              <a:gs pos="79000">
                <a:schemeClr val="accent1">
                  <a:lumMod val="60000"/>
                  <a:lumOff val="40000"/>
                  <a:alpha val="0"/>
                </a:schemeClr>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593B65A-F484-0739-7A09-81EDA77F95CF}"/>
              </a:ext>
            </a:extLst>
          </p:cNvPr>
          <p:cNvSpPr>
            <a:spLocks noGrp="1"/>
          </p:cNvSpPr>
          <p:nvPr>
            <p:ph type="ctrTitle"/>
          </p:nvPr>
        </p:nvSpPr>
        <p:spPr>
          <a:xfrm>
            <a:off x="1386865" y="818984"/>
            <a:ext cx="6596245" cy="3268520"/>
          </a:xfrm>
        </p:spPr>
        <p:txBody>
          <a:bodyPr>
            <a:normAutofit/>
          </a:bodyPr>
          <a:lstStyle/>
          <a:p>
            <a:pPr algn="r"/>
            <a:r>
              <a:rPr lang="en-US" sz="4800" dirty="0">
                <a:solidFill>
                  <a:srgbClr val="FFFFFF"/>
                </a:solidFill>
              </a:rPr>
              <a:t>TNC Good News Outreach</a:t>
            </a:r>
          </a:p>
        </p:txBody>
      </p:sp>
      <p:sp>
        <p:nvSpPr>
          <p:cNvPr id="18" name="Rectangle 17">
            <a:extLst>
              <a:ext uri="{FF2B5EF4-FFF2-40B4-BE49-F238E27FC236}">
                <a16:creationId xmlns:a16="http://schemas.microsoft.com/office/drawing/2014/main" id="{8C516CC8-80AC-446C-A56E-9F54B72104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6314" y="4480038"/>
            <a:ext cx="12179371" cy="2377962"/>
          </a:xfrm>
          <a:prstGeom prst="rect">
            <a:avLst/>
          </a:prstGeom>
          <a:gradFill>
            <a:gsLst>
              <a:gs pos="0">
                <a:schemeClr val="accent1">
                  <a:lumMod val="75000"/>
                  <a:alpha val="50000"/>
                </a:schemeClr>
              </a:gs>
              <a:gs pos="99000">
                <a:srgbClr val="000000">
                  <a:alpha val="34000"/>
                </a:srgb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18629640-C6EE-F056-57C8-735436BB22A9}"/>
              </a:ext>
            </a:extLst>
          </p:cNvPr>
          <p:cNvSpPr>
            <a:spLocks noGrp="1"/>
          </p:cNvSpPr>
          <p:nvPr>
            <p:ph type="subTitle" idx="1"/>
          </p:nvPr>
        </p:nvSpPr>
        <p:spPr>
          <a:xfrm>
            <a:off x="1931874" y="4797188"/>
            <a:ext cx="6051236" cy="1241828"/>
          </a:xfrm>
        </p:spPr>
        <p:txBody>
          <a:bodyPr>
            <a:normAutofit/>
          </a:bodyPr>
          <a:lstStyle/>
          <a:p>
            <a:pPr algn="r"/>
            <a:r>
              <a:rPr lang="en-US">
                <a:solidFill>
                  <a:srgbClr val="FFFFFF"/>
                </a:solidFill>
              </a:rPr>
              <a:t>Adam Horwitz</a:t>
            </a:r>
          </a:p>
        </p:txBody>
      </p:sp>
      <p:sp>
        <p:nvSpPr>
          <p:cNvPr id="20" name="Rectangle 19">
            <a:extLst>
              <a:ext uri="{FF2B5EF4-FFF2-40B4-BE49-F238E27FC236}">
                <a16:creationId xmlns:a16="http://schemas.microsoft.com/office/drawing/2014/main" id="{53947E58-F088-49F1-A3D1-DEA690192E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6967085" y="1632660"/>
            <a:ext cx="6857572" cy="3592258"/>
          </a:xfrm>
          <a:prstGeom prst="rect">
            <a:avLst/>
          </a:prstGeom>
          <a:gradFill>
            <a:gsLst>
              <a:gs pos="0">
                <a:schemeClr val="accent1">
                  <a:lumMod val="75000"/>
                  <a:alpha val="50000"/>
                </a:schemeClr>
              </a:gs>
              <a:gs pos="99000">
                <a:srgbClr val="000000">
                  <a:alpha val="0"/>
                </a:srgbClr>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Audio 4">
            <a:hlinkClick r:id="" action="ppaction://media"/>
            <a:extLst>
              <a:ext uri="{FF2B5EF4-FFF2-40B4-BE49-F238E27FC236}">
                <a16:creationId xmlns:a16="http://schemas.microsoft.com/office/drawing/2014/main" id="{5B7EDBF9-4D55-D297-8482-2294A339B38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69019178"/>
      </p:ext>
    </p:extLst>
  </p:cSld>
  <p:clrMapOvr>
    <a:masterClrMapping/>
  </p:clrMapOvr>
  <mc:AlternateContent xmlns:mc="http://schemas.openxmlformats.org/markup-compatibility/2006" xmlns:p14="http://schemas.microsoft.com/office/powerpoint/2010/main">
    <mc:Choice Requires="p14">
      <p:transition spd="slow" p14:dur="2000" advTm="8725"/>
    </mc:Choice>
    <mc:Fallback xmlns="">
      <p:transition spd="slow" advTm="872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979E27D9-03C7-44E2-9FF8-15D0C8506A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2BD54E8-285B-F606-9095-DB61D69EFAC2}"/>
              </a:ext>
            </a:extLst>
          </p:cNvPr>
          <p:cNvSpPr>
            <a:spLocks noGrp="1"/>
          </p:cNvSpPr>
          <p:nvPr>
            <p:ph type="title"/>
          </p:nvPr>
        </p:nvSpPr>
        <p:spPr>
          <a:xfrm>
            <a:off x="1136397" y="502021"/>
            <a:ext cx="4959603" cy="1642969"/>
          </a:xfrm>
        </p:spPr>
        <p:txBody>
          <a:bodyPr anchor="b">
            <a:normAutofit/>
          </a:bodyPr>
          <a:lstStyle/>
          <a:p>
            <a:r>
              <a:rPr lang="en-US" sz="4000" dirty="0"/>
              <a:t>Introduction</a:t>
            </a:r>
          </a:p>
        </p:txBody>
      </p:sp>
      <p:sp>
        <p:nvSpPr>
          <p:cNvPr id="3" name="Content Placeholder 2">
            <a:extLst>
              <a:ext uri="{FF2B5EF4-FFF2-40B4-BE49-F238E27FC236}">
                <a16:creationId xmlns:a16="http://schemas.microsoft.com/office/drawing/2014/main" id="{E6C9172F-9F21-DFC4-C724-2B944880ED93}"/>
              </a:ext>
            </a:extLst>
          </p:cNvPr>
          <p:cNvSpPr>
            <a:spLocks noGrp="1"/>
          </p:cNvSpPr>
          <p:nvPr>
            <p:ph idx="1"/>
          </p:nvPr>
        </p:nvSpPr>
        <p:spPr>
          <a:xfrm>
            <a:off x="1136397" y="2418408"/>
            <a:ext cx="4959603" cy="3522569"/>
          </a:xfrm>
        </p:spPr>
        <p:txBody>
          <a:bodyPr anchor="t">
            <a:normAutofit/>
          </a:bodyPr>
          <a:lstStyle/>
          <a:p>
            <a:r>
              <a:rPr lang="en-US" sz="1400" dirty="0"/>
              <a:t>Transient Non-Community (TNC) Public Water Systems (PWSs) are businesses that have a private well serving water to the public, staff, and customers, at least 25 different people for at  least 60 days of the year, per Massachusetts Drinking Water Regulations, 310 CMR 22.00</a:t>
            </a:r>
          </a:p>
          <a:p>
            <a:r>
              <a:rPr lang="en-US" sz="1400" dirty="0"/>
              <a:t>Ex: A car dealership offering complimentary coffee in their waiting room</a:t>
            </a:r>
          </a:p>
          <a:p>
            <a:r>
              <a:rPr lang="en-US" sz="1400" dirty="0"/>
              <a:t>Other types of TNC’s include gas stations, farm stands, motels, etc.</a:t>
            </a:r>
          </a:p>
          <a:p>
            <a:r>
              <a:rPr lang="en-US" sz="1400" dirty="0"/>
              <a:t>Boards of Health likely interact with many TNC PWSs during their day-to-day work; MassDEP conducts sanitary surveys at TNC PWSs</a:t>
            </a:r>
            <a:endParaRPr lang="en-US" sz="1600" dirty="0"/>
          </a:p>
        </p:txBody>
      </p:sp>
      <p:sp>
        <p:nvSpPr>
          <p:cNvPr id="15" name="Rectangle 14">
            <a:extLst>
              <a:ext uri="{FF2B5EF4-FFF2-40B4-BE49-F238E27FC236}">
                <a16:creationId xmlns:a16="http://schemas.microsoft.com/office/drawing/2014/main" id="{EEBF1590-3B36-48EE-A89D-3B6F3CB256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AC8F6C8C-AB5A-4548-942D-E3FD40ACBC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Audio 4">
            <a:hlinkClick r:id="" action="ppaction://media"/>
            <a:extLst>
              <a:ext uri="{FF2B5EF4-FFF2-40B4-BE49-F238E27FC236}">
                <a16:creationId xmlns:a16="http://schemas.microsoft.com/office/drawing/2014/main" id="{FAF7AF62-AB5A-E5D8-91CF-2ACA493A674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graphicFrame>
        <p:nvGraphicFramePr>
          <p:cNvPr id="9" name="Chart 8">
            <a:extLst>
              <a:ext uri="{FF2B5EF4-FFF2-40B4-BE49-F238E27FC236}">
                <a16:creationId xmlns:a16="http://schemas.microsoft.com/office/drawing/2014/main" id="{4BA64B2C-56F2-0AB9-1D67-48428BE36A97}"/>
              </a:ext>
            </a:extLst>
          </p:cNvPr>
          <p:cNvGraphicFramePr>
            <a:graphicFrameLocks/>
          </p:cNvGraphicFramePr>
          <p:nvPr>
            <p:extLst>
              <p:ext uri="{D42A27DB-BD31-4B8C-83A1-F6EECF244321}">
                <p14:modId xmlns:p14="http://schemas.microsoft.com/office/powerpoint/2010/main" val="3810257145"/>
              </p:ext>
            </p:extLst>
          </p:nvPr>
        </p:nvGraphicFramePr>
        <p:xfrm>
          <a:off x="6268015" y="1409486"/>
          <a:ext cx="5518150" cy="368300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735489157"/>
      </p:ext>
    </p:extLst>
  </p:cSld>
  <p:clrMapOvr>
    <a:masterClrMapping/>
  </p:clrMapOvr>
  <mc:AlternateContent xmlns:mc="http://schemas.openxmlformats.org/markup-compatibility/2006" xmlns:p14="http://schemas.microsoft.com/office/powerpoint/2010/main">
    <mc:Choice Requires="p14">
      <p:transition spd="slow" p14:dur="2000" advTm="43605"/>
    </mc:Choice>
    <mc:Fallback xmlns="">
      <p:transition spd="slow" advTm="436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9" name="Rectangle 18">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Freeform: Shape 26">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9" name="Rectangle 28">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25F0E4C-3381-4ACF-30D3-87F8539B3C5F}"/>
              </a:ext>
            </a:extLst>
          </p:cNvPr>
          <p:cNvSpPr>
            <a:spLocks noGrp="1"/>
          </p:cNvSpPr>
          <p:nvPr>
            <p:ph type="title"/>
          </p:nvPr>
        </p:nvSpPr>
        <p:spPr>
          <a:xfrm>
            <a:off x="466722" y="586855"/>
            <a:ext cx="3201366" cy="3387497"/>
          </a:xfrm>
        </p:spPr>
        <p:txBody>
          <a:bodyPr anchor="b">
            <a:normAutofit/>
          </a:bodyPr>
          <a:lstStyle/>
          <a:p>
            <a:pPr algn="r"/>
            <a:r>
              <a:rPr lang="en-US" sz="4000">
                <a:solidFill>
                  <a:srgbClr val="FFFFFF"/>
                </a:solidFill>
              </a:rPr>
              <a:t>“Good News” Outreach Program</a:t>
            </a:r>
          </a:p>
        </p:txBody>
      </p:sp>
      <p:sp>
        <p:nvSpPr>
          <p:cNvPr id="3" name="Content Placeholder 2">
            <a:extLst>
              <a:ext uri="{FF2B5EF4-FFF2-40B4-BE49-F238E27FC236}">
                <a16:creationId xmlns:a16="http://schemas.microsoft.com/office/drawing/2014/main" id="{8C9D9F48-2A28-2EAC-3E9D-7DF9BC41AD53}"/>
              </a:ext>
            </a:extLst>
          </p:cNvPr>
          <p:cNvSpPr>
            <a:spLocks noGrp="1"/>
          </p:cNvSpPr>
          <p:nvPr>
            <p:ph idx="1"/>
          </p:nvPr>
        </p:nvSpPr>
        <p:spPr>
          <a:xfrm>
            <a:off x="4810259" y="649480"/>
            <a:ext cx="6555347" cy="5546047"/>
          </a:xfrm>
        </p:spPr>
        <p:txBody>
          <a:bodyPr anchor="ctr">
            <a:normAutofit lnSpcReduction="10000"/>
          </a:bodyPr>
          <a:lstStyle/>
          <a:p>
            <a:r>
              <a:rPr lang="en-US" sz="1900" dirty="0">
                <a:latin typeface="Arial" panose="020B0604020202020204" pitchFamily="34" charset="0"/>
              </a:rPr>
              <a:t>The </a:t>
            </a:r>
            <a:r>
              <a:rPr lang="en-US" sz="1900" b="0" i="0" u="none" strike="noStrike" dirty="0">
                <a:effectLst/>
                <a:latin typeface="Arial" panose="020B0604020202020204" pitchFamily="34" charset="0"/>
              </a:rPr>
              <a:t>“Good </a:t>
            </a:r>
            <a:r>
              <a:rPr lang="en-US" sz="1900" dirty="0">
                <a:latin typeface="Arial" panose="020B0604020202020204" pitchFamily="34" charset="0"/>
              </a:rPr>
              <a:t>N</a:t>
            </a:r>
            <a:r>
              <a:rPr lang="en-US" sz="1900" b="0" i="0" u="none" strike="noStrike" dirty="0">
                <a:effectLst/>
                <a:latin typeface="Arial" panose="020B0604020202020204" pitchFamily="34" charset="0"/>
              </a:rPr>
              <a:t>ews” outreach program has been developed  for TNC PWS</a:t>
            </a:r>
            <a:r>
              <a:rPr lang="en-US" sz="1900" dirty="0">
                <a:latin typeface="Arial" panose="020B0604020202020204" pitchFamily="34" charset="0"/>
              </a:rPr>
              <a:t>’s</a:t>
            </a:r>
            <a:r>
              <a:rPr lang="en-US" sz="1900" b="0" i="0" u="none" strike="noStrike" dirty="0">
                <a:effectLst/>
                <a:latin typeface="Arial" panose="020B0604020202020204" pitchFamily="34" charset="0"/>
              </a:rPr>
              <a:t> in Massachusetts to highlight locally how they provide great water to their customers.</a:t>
            </a:r>
          </a:p>
          <a:p>
            <a:r>
              <a:rPr lang="en-US" sz="1900" dirty="0">
                <a:latin typeface="Arial" panose="020B0604020202020204" pitchFamily="34" charset="0"/>
              </a:rPr>
              <a:t>Outreach materials tell a “good news story” about their water well to their customers &amp; educate staff and customers alike about operating a PWS at a small business</a:t>
            </a:r>
          </a:p>
          <a:p>
            <a:r>
              <a:rPr lang="en-US" sz="1900" dirty="0">
                <a:solidFill>
                  <a:srgbClr val="222222"/>
                </a:solidFill>
                <a:latin typeface="Arial" panose="020B0604020202020204" pitchFamily="34" charset="0"/>
              </a:rPr>
              <a:t>S</a:t>
            </a:r>
            <a:r>
              <a:rPr lang="en-US" sz="1900" b="0" i="0" u="none" strike="noStrike" dirty="0">
                <a:solidFill>
                  <a:srgbClr val="222222"/>
                </a:solidFill>
                <a:effectLst/>
                <a:latin typeface="Arial" panose="020B0604020202020204" pitchFamily="34" charset="0"/>
              </a:rPr>
              <a:t>taff will also become aware of the importance of protecting the well</a:t>
            </a:r>
            <a:endParaRPr lang="en-US" sz="1900" b="0" i="0" u="none" strike="noStrike" dirty="0">
              <a:effectLst/>
              <a:latin typeface="Arial" panose="020B0604020202020204" pitchFamily="34" charset="0"/>
            </a:endParaRPr>
          </a:p>
          <a:p>
            <a:pPr marL="0" indent="0">
              <a:buNone/>
            </a:pPr>
            <a:endParaRPr lang="en-US" sz="1900" dirty="0">
              <a:latin typeface="Arial" panose="020B0604020202020204" pitchFamily="34" charset="0"/>
            </a:endParaRPr>
          </a:p>
          <a:p>
            <a:pPr marL="0" indent="0">
              <a:buNone/>
            </a:pPr>
            <a:r>
              <a:rPr lang="en-US" sz="1900" b="0" i="0" u="none" strike="noStrike" dirty="0">
                <a:effectLst/>
                <a:latin typeface="Arial" panose="020B0604020202020204" pitchFamily="34" charset="0"/>
              </a:rPr>
              <a:t>	The program package includes:</a:t>
            </a:r>
          </a:p>
          <a:p>
            <a:pPr marL="0" indent="0">
              <a:buNone/>
            </a:pPr>
            <a:endParaRPr lang="en-US" sz="1900" b="0" i="0" u="none" strike="noStrike" dirty="0">
              <a:effectLst/>
              <a:latin typeface="Arial" panose="020B0604020202020204" pitchFamily="34" charset="0"/>
            </a:endParaRPr>
          </a:p>
          <a:p>
            <a:pPr marL="228600" marR="0">
              <a:spcBef>
                <a:spcPts val="0"/>
              </a:spcBef>
              <a:spcAft>
                <a:spcPts val="0"/>
              </a:spcAft>
            </a:pPr>
            <a:r>
              <a:rPr lang="en-US" sz="1900" b="0" i="0" u="none" strike="noStrike" dirty="0">
                <a:effectLst/>
                <a:latin typeface="Calibri" panose="020F0502020204030204" pitchFamily="34" charset="0"/>
              </a:rPr>
              <a:t>A printable poster to put up on walls/upload on social media</a:t>
            </a:r>
          </a:p>
          <a:p>
            <a:pPr marL="0" marR="0" indent="0">
              <a:spcBef>
                <a:spcPts val="0"/>
              </a:spcBef>
              <a:spcAft>
                <a:spcPts val="0"/>
              </a:spcAft>
              <a:buNone/>
            </a:pPr>
            <a:endParaRPr lang="en-US" sz="1900" dirty="0">
              <a:latin typeface="Calibri" panose="020F0502020204030204" pitchFamily="34" charset="0"/>
            </a:endParaRPr>
          </a:p>
          <a:p>
            <a:pPr marL="228600" marR="0">
              <a:spcBef>
                <a:spcPts val="0"/>
              </a:spcBef>
              <a:spcAft>
                <a:spcPts val="0"/>
              </a:spcAft>
            </a:pPr>
            <a:r>
              <a:rPr lang="en-US" sz="1900" b="0" i="0" u="none" strike="noStrike" dirty="0">
                <a:effectLst/>
                <a:latin typeface="Calibri" panose="020F0502020204030204" pitchFamily="34" charset="0"/>
              </a:rPr>
              <a:t>A set of printable logos with short descriptions re-emphasizing the quality of the drinking water</a:t>
            </a:r>
          </a:p>
          <a:p>
            <a:pPr marL="228600" marR="0">
              <a:spcBef>
                <a:spcPts val="0"/>
              </a:spcBef>
              <a:spcAft>
                <a:spcPts val="0"/>
              </a:spcAft>
            </a:pPr>
            <a:endParaRPr lang="en-US" sz="1900" dirty="0">
              <a:latin typeface="Calibri" panose="020F0502020204030204" pitchFamily="34" charset="0"/>
            </a:endParaRPr>
          </a:p>
          <a:p>
            <a:pPr marL="228600" marR="0">
              <a:spcBef>
                <a:spcPts val="0"/>
              </a:spcBef>
              <a:spcAft>
                <a:spcPts val="0"/>
              </a:spcAft>
            </a:pPr>
            <a:r>
              <a:rPr lang="en-US" sz="1900" dirty="0">
                <a:latin typeface="Calibri" panose="020F0502020204030204" pitchFamily="34" charset="0"/>
              </a:rPr>
              <a:t>S</a:t>
            </a:r>
            <a:r>
              <a:rPr lang="en-US" sz="1900" b="0" i="0" u="none" strike="noStrike" dirty="0">
                <a:effectLst/>
                <a:latin typeface="Calibri" panose="020F0502020204030204" pitchFamily="34" charset="0"/>
              </a:rPr>
              <a:t>ocial media message ideas to use on Facebook, Twitter, Instagram, or other media/local web pages</a:t>
            </a:r>
            <a:endParaRPr lang="en-US" sz="1900" dirty="0"/>
          </a:p>
        </p:txBody>
      </p:sp>
      <p:pic>
        <p:nvPicPr>
          <p:cNvPr id="6" name="Audio 5">
            <a:hlinkClick r:id="" action="ppaction://media"/>
            <a:extLst>
              <a:ext uri="{FF2B5EF4-FFF2-40B4-BE49-F238E27FC236}">
                <a16:creationId xmlns:a16="http://schemas.microsoft.com/office/drawing/2014/main" id="{B432D990-C45E-6616-3920-9956058F201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71134162"/>
      </p:ext>
    </p:extLst>
  </p:cSld>
  <p:clrMapOvr>
    <a:masterClrMapping/>
  </p:clrMapOvr>
  <mc:AlternateContent xmlns:mc="http://schemas.openxmlformats.org/markup-compatibility/2006" xmlns:p14="http://schemas.microsoft.com/office/powerpoint/2010/main">
    <mc:Choice Requires="p14">
      <p:transition spd="slow" p14:dur="2000" advTm="43693"/>
    </mc:Choice>
    <mc:Fallback xmlns="">
      <p:transition spd="slow" advTm="4369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9" name="Rectangle 78">
            <a:extLst>
              <a:ext uri="{FF2B5EF4-FFF2-40B4-BE49-F238E27FC236}">
                <a16:creationId xmlns:a16="http://schemas.microsoft.com/office/drawing/2014/main" id="{ADA216DF-C268-4A25-A2DC-51E15F5500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EDC9F0F-5B19-C7B2-2184-F08104A0B621}"/>
              </a:ext>
            </a:extLst>
          </p:cNvPr>
          <p:cNvSpPr>
            <a:spLocks noGrp="1"/>
          </p:cNvSpPr>
          <p:nvPr>
            <p:ph type="title"/>
          </p:nvPr>
        </p:nvSpPr>
        <p:spPr>
          <a:xfrm>
            <a:off x="638881" y="4474080"/>
            <a:ext cx="10909640" cy="1065836"/>
          </a:xfrm>
        </p:spPr>
        <p:txBody>
          <a:bodyPr vert="horz" lIns="91440" tIns="45720" rIns="91440" bIns="45720" rtlCol="0" anchor="ctr">
            <a:normAutofit/>
          </a:bodyPr>
          <a:lstStyle/>
          <a:p>
            <a:pPr algn="ctr"/>
            <a:r>
              <a:rPr lang="en-US" sz="6600"/>
              <a:t>Poster and logos</a:t>
            </a:r>
          </a:p>
        </p:txBody>
      </p:sp>
      <p:pic>
        <p:nvPicPr>
          <p:cNvPr id="10" name="Picture 9" descr="A picture containing text, container, glass&#10;&#10;Description automatically generated">
            <a:extLst>
              <a:ext uri="{FF2B5EF4-FFF2-40B4-BE49-F238E27FC236}">
                <a16:creationId xmlns:a16="http://schemas.microsoft.com/office/drawing/2014/main" id="{ECC3919F-A0BE-7A59-40AF-EB88C087E7E1}"/>
              </a:ext>
            </a:extLst>
          </p:cNvPr>
          <p:cNvPicPr>
            <a:picLocks noChangeAspect="1"/>
          </p:cNvPicPr>
          <p:nvPr/>
        </p:nvPicPr>
        <p:blipFill rotWithShape="1">
          <a:blip r:embed="rId4"/>
          <a:srcRect t="395" r="-2" b="22592"/>
          <a:stretch/>
        </p:blipFill>
        <p:spPr>
          <a:xfrm>
            <a:off x="8104340" y="426344"/>
            <a:ext cx="3613500" cy="3710413"/>
          </a:xfrm>
          <a:prstGeom prst="rect">
            <a:avLst/>
          </a:prstGeom>
        </p:spPr>
      </p:pic>
      <p:pic>
        <p:nvPicPr>
          <p:cNvPr id="15" name="Picture 14" descr="A picture containing text, glass, container&#10;&#10;Description automatically generated">
            <a:extLst>
              <a:ext uri="{FF2B5EF4-FFF2-40B4-BE49-F238E27FC236}">
                <a16:creationId xmlns:a16="http://schemas.microsoft.com/office/drawing/2014/main" id="{BB9FE9F2-5CB2-E02A-5751-A7B2103707D3}"/>
              </a:ext>
            </a:extLst>
          </p:cNvPr>
          <p:cNvPicPr>
            <a:picLocks noChangeAspect="1"/>
          </p:cNvPicPr>
          <p:nvPr/>
        </p:nvPicPr>
        <p:blipFill>
          <a:blip r:embed="rId5"/>
          <a:stretch>
            <a:fillRect/>
          </a:stretch>
        </p:blipFill>
        <p:spPr>
          <a:xfrm>
            <a:off x="4508490" y="207738"/>
            <a:ext cx="3157491" cy="4087368"/>
          </a:xfrm>
          <a:prstGeom prst="rect">
            <a:avLst/>
          </a:prstGeom>
        </p:spPr>
      </p:pic>
      <p:pic>
        <p:nvPicPr>
          <p:cNvPr id="13" name="Content Placeholder 12" descr="Diagram&#10;&#10;Description automatically generated">
            <a:extLst>
              <a:ext uri="{FF2B5EF4-FFF2-40B4-BE49-F238E27FC236}">
                <a16:creationId xmlns:a16="http://schemas.microsoft.com/office/drawing/2014/main" id="{429400A6-A9C6-1E6D-A630-59FF3036BC79}"/>
              </a:ext>
            </a:extLst>
          </p:cNvPr>
          <p:cNvPicPr>
            <a:picLocks noGrp="1" noChangeAspect="1"/>
          </p:cNvPicPr>
          <p:nvPr>
            <p:ph idx="1"/>
          </p:nvPr>
        </p:nvPicPr>
        <p:blipFill>
          <a:blip r:embed="rId6"/>
          <a:stretch>
            <a:fillRect/>
          </a:stretch>
        </p:blipFill>
        <p:spPr>
          <a:xfrm>
            <a:off x="474160" y="426344"/>
            <a:ext cx="3651158" cy="3651158"/>
          </a:xfrm>
          <a:prstGeom prst="rect">
            <a:avLst/>
          </a:prstGeom>
        </p:spPr>
      </p:pic>
      <p:sp>
        <p:nvSpPr>
          <p:cNvPr id="81" name="sketch line">
            <a:extLst>
              <a:ext uri="{FF2B5EF4-FFF2-40B4-BE49-F238E27FC236}">
                <a16:creationId xmlns:a16="http://schemas.microsoft.com/office/drawing/2014/main" id="{DE127D07-37F2-4FE3-9F47-F0CD6740D5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89376" y="5634765"/>
            <a:ext cx="5410200" cy="18288"/>
          </a:xfrm>
          <a:custGeom>
            <a:avLst/>
            <a:gdLst>
              <a:gd name="connsiteX0" fmla="*/ 0 w 5410200"/>
              <a:gd name="connsiteY0" fmla="*/ 0 h 18288"/>
              <a:gd name="connsiteX1" fmla="*/ 568071 w 5410200"/>
              <a:gd name="connsiteY1" fmla="*/ 0 h 18288"/>
              <a:gd name="connsiteX2" fmla="*/ 1298448 w 5410200"/>
              <a:gd name="connsiteY2" fmla="*/ 0 h 18288"/>
              <a:gd name="connsiteX3" fmla="*/ 1920621 w 5410200"/>
              <a:gd name="connsiteY3" fmla="*/ 0 h 18288"/>
              <a:gd name="connsiteX4" fmla="*/ 2488692 w 5410200"/>
              <a:gd name="connsiteY4" fmla="*/ 0 h 18288"/>
              <a:gd name="connsiteX5" fmla="*/ 3219069 w 5410200"/>
              <a:gd name="connsiteY5" fmla="*/ 0 h 18288"/>
              <a:gd name="connsiteX6" fmla="*/ 3895344 w 5410200"/>
              <a:gd name="connsiteY6" fmla="*/ 0 h 18288"/>
              <a:gd name="connsiteX7" fmla="*/ 4571619 w 5410200"/>
              <a:gd name="connsiteY7" fmla="*/ 0 h 18288"/>
              <a:gd name="connsiteX8" fmla="*/ 5410200 w 5410200"/>
              <a:gd name="connsiteY8" fmla="*/ 0 h 18288"/>
              <a:gd name="connsiteX9" fmla="*/ 5410200 w 5410200"/>
              <a:gd name="connsiteY9" fmla="*/ 18288 h 18288"/>
              <a:gd name="connsiteX10" fmla="*/ 4842129 w 5410200"/>
              <a:gd name="connsiteY10" fmla="*/ 18288 h 18288"/>
              <a:gd name="connsiteX11" fmla="*/ 4328160 w 5410200"/>
              <a:gd name="connsiteY11" fmla="*/ 18288 h 18288"/>
              <a:gd name="connsiteX12" fmla="*/ 3597783 w 5410200"/>
              <a:gd name="connsiteY12" fmla="*/ 18288 h 18288"/>
              <a:gd name="connsiteX13" fmla="*/ 3029712 w 5410200"/>
              <a:gd name="connsiteY13" fmla="*/ 18288 h 18288"/>
              <a:gd name="connsiteX14" fmla="*/ 2299335 w 5410200"/>
              <a:gd name="connsiteY14" fmla="*/ 18288 h 18288"/>
              <a:gd name="connsiteX15" fmla="*/ 1514856 w 5410200"/>
              <a:gd name="connsiteY15" fmla="*/ 18288 h 18288"/>
              <a:gd name="connsiteX16" fmla="*/ 892683 w 5410200"/>
              <a:gd name="connsiteY16" fmla="*/ 18288 h 18288"/>
              <a:gd name="connsiteX17" fmla="*/ 0 w 5410200"/>
              <a:gd name="connsiteY17" fmla="*/ 18288 h 18288"/>
              <a:gd name="connsiteX18" fmla="*/ 0 w 5410200"/>
              <a:gd name="connsiteY1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95EE47BC-3F0D-BBC7-09A8-EE425852383D}"/>
              </a:ext>
            </a:extLst>
          </p:cNvPr>
          <p:cNvSpPr txBox="1"/>
          <p:nvPr/>
        </p:nvSpPr>
        <p:spPr>
          <a:xfrm>
            <a:off x="3050088" y="3247465"/>
            <a:ext cx="6100174" cy="369332"/>
          </a:xfrm>
          <a:prstGeom prst="rect">
            <a:avLst/>
          </a:prstGeom>
          <a:noFill/>
        </p:spPr>
        <p:txBody>
          <a:bodyPr wrap="square">
            <a:spAutoFit/>
          </a:bodyPr>
          <a:lstStyle/>
          <a:p>
            <a:pPr algn="l"/>
            <a:endParaRPr lang="en-US" b="0" i="0" u="none" strike="noStrike" dirty="0">
              <a:solidFill>
                <a:srgbClr val="000000"/>
              </a:solidFill>
              <a:effectLst/>
            </a:endParaRPr>
          </a:p>
        </p:txBody>
      </p:sp>
      <p:pic>
        <p:nvPicPr>
          <p:cNvPr id="23" name="Audio 22">
            <a:hlinkClick r:id="" action="ppaction://media"/>
            <a:extLst>
              <a:ext uri="{FF2B5EF4-FFF2-40B4-BE49-F238E27FC236}">
                <a16:creationId xmlns:a16="http://schemas.microsoft.com/office/drawing/2014/main" id="{B0C6112B-CD52-798D-183A-D0552D032748}"/>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63251210"/>
      </p:ext>
    </p:extLst>
  </p:cSld>
  <p:clrMapOvr>
    <a:masterClrMapping/>
  </p:clrMapOvr>
  <mc:AlternateContent xmlns:mc="http://schemas.openxmlformats.org/markup-compatibility/2006" xmlns:p14="http://schemas.microsoft.com/office/powerpoint/2010/main">
    <mc:Choice Requires="p14">
      <p:transition spd="slow" p14:dur="2000" advTm="60416"/>
    </mc:Choice>
    <mc:Fallback xmlns="">
      <p:transition spd="slow" advTm="604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3"/>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45D37F4E-DDB4-456B-97E0-9937730A0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8097B38-0363-FDF4-1312-83512B8D6804}"/>
              </a:ext>
            </a:extLst>
          </p:cNvPr>
          <p:cNvSpPr>
            <a:spLocks noGrp="1"/>
          </p:cNvSpPr>
          <p:nvPr>
            <p:ph type="title"/>
          </p:nvPr>
        </p:nvSpPr>
        <p:spPr>
          <a:xfrm>
            <a:off x="572493" y="238539"/>
            <a:ext cx="11018520" cy="1434415"/>
          </a:xfrm>
        </p:spPr>
        <p:txBody>
          <a:bodyPr anchor="b">
            <a:normAutofit/>
          </a:bodyPr>
          <a:lstStyle/>
          <a:p>
            <a:r>
              <a:rPr lang="en-US" sz="5400"/>
              <a:t>Social Media Messages  </a:t>
            </a:r>
          </a:p>
        </p:txBody>
      </p:sp>
      <p:sp>
        <p:nvSpPr>
          <p:cNvPr id="14" name="sketchy line">
            <a:extLst>
              <a:ext uri="{FF2B5EF4-FFF2-40B4-BE49-F238E27FC236}">
                <a16:creationId xmlns:a16="http://schemas.microsoft.com/office/drawing/2014/main" id="{B2DD41CD-8F47-4F56-AD12-4E2FF76969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493" y="1681544"/>
            <a:ext cx="10972800" cy="18288"/>
          </a:xfrm>
          <a:custGeom>
            <a:avLst/>
            <a:gdLst>
              <a:gd name="connsiteX0" fmla="*/ 0 w 10972800"/>
              <a:gd name="connsiteY0" fmla="*/ 0 h 18288"/>
              <a:gd name="connsiteX1" fmla="*/ 356616 w 10972800"/>
              <a:gd name="connsiteY1" fmla="*/ 0 h 18288"/>
              <a:gd name="connsiteX2" fmla="*/ 1042416 w 10972800"/>
              <a:gd name="connsiteY2" fmla="*/ 0 h 18288"/>
              <a:gd name="connsiteX3" fmla="*/ 1947672 w 10972800"/>
              <a:gd name="connsiteY3" fmla="*/ 0 h 18288"/>
              <a:gd name="connsiteX4" fmla="*/ 2633472 w 10972800"/>
              <a:gd name="connsiteY4" fmla="*/ 0 h 18288"/>
              <a:gd name="connsiteX5" fmla="*/ 2990088 w 10972800"/>
              <a:gd name="connsiteY5" fmla="*/ 0 h 18288"/>
              <a:gd name="connsiteX6" fmla="*/ 3456432 w 10972800"/>
              <a:gd name="connsiteY6" fmla="*/ 0 h 18288"/>
              <a:gd name="connsiteX7" fmla="*/ 4361688 w 10972800"/>
              <a:gd name="connsiteY7" fmla="*/ 0 h 18288"/>
              <a:gd name="connsiteX8" fmla="*/ 5266944 w 10972800"/>
              <a:gd name="connsiteY8" fmla="*/ 0 h 18288"/>
              <a:gd name="connsiteX9" fmla="*/ 6172200 w 10972800"/>
              <a:gd name="connsiteY9" fmla="*/ 0 h 18288"/>
              <a:gd name="connsiteX10" fmla="*/ 6528816 w 10972800"/>
              <a:gd name="connsiteY10" fmla="*/ 0 h 18288"/>
              <a:gd name="connsiteX11" fmla="*/ 7214616 w 10972800"/>
              <a:gd name="connsiteY11" fmla="*/ 0 h 18288"/>
              <a:gd name="connsiteX12" fmla="*/ 7790688 w 10972800"/>
              <a:gd name="connsiteY12" fmla="*/ 0 h 18288"/>
              <a:gd name="connsiteX13" fmla="*/ 8147304 w 10972800"/>
              <a:gd name="connsiteY13" fmla="*/ 0 h 18288"/>
              <a:gd name="connsiteX14" fmla="*/ 9052560 w 10972800"/>
              <a:gd name="connsiteY14" fmla="*/ 0 h 18288"/>
              <a:gd name="connsiteX15" fmla="*/ 9409176 w 10972800"/>
              <a:gd name="connsiteY15" fmla="*/ 0 h 18288"/>
              <a:gd name="connsiteX16" fmla="*/ 9765792 w 10972800"/>
              <a:gd name="connsiteY16" fmla="*/ 0 h 18288"/>
              <a:gd name="connsiteX17" fmla="*/ 10341864 w 10972800"/>
              <a:gd name="connsiteY17" fmla="*/ 0 h 18288"/>
              <a:gd name="connsiteX18" fmla="*/ 10972800 w 10972800"/>
              <a:gd name="connsiteY18" fmla="*/ 0 h 18288"/>
              <a:gd name="connsiteX19" fmla="*/ 10972800 w 10972800"/>
              <a:gd name="connsiteY19" fmla="*/ 18288 h 18288"/>
              <a:gd name="connsiteX20" fmla="*/ 10177272 w 10972800"/>
              <a:gd name="connsiteY20" fmla="*/ 18288 h 18288"/>
              <a:gd name="connsiteX21" fmla="*/ 9820656 w 10972800"/>
              <a:gd name="connsiteY21" fmla="*/ 18288 h 18288"/>
              <a:gd name="connsiteX22" fmla="*/ 9464040 w 10972800"/>
              <a:gd name="connsiteY22" fmla="*/ 18288 h 18288"/>
              <a:gd name="connsiteX23" fmla="*/ 8778240 w 10972800"/>
              <a:gd name="connsiteY23" fmla="*/ 18288 h 18288"/>
              <a:gd name="connsiteX24" fmla="*/ 8421624 w 10972800"/>
              <a:gd name="connsiteY24" fmla="*/ 18288 h 18288"/>
              <a:gd name="connsiteX25" fmla="*/ 7735824 w 10972800"/>
              <a:gd name="connsiteY25" fmla="*/ 18288 h 18288"/>
              <a:gd name="connsiteX26" fmla="*/ 6940296 w 10972800"/>
              <a:gd name="connsiteY26" fmla="*/ 18288 h 18288"/>
              <a:gd name="connsiteX27" fmla="*/ 6254496 w 10972800"/>
              <a:gd name="connsiteY27" fmla="*/ 18288 h 18288"/>
              <a:gd name="connsiteX28" fmla="*/ 5458968 w 10972800"/>
              <a:gd name="connsiteY28" fmla="*/ 18288 h 18288"/>
              <a:gd name="connsiteX29" fmla="*/ 4663440 w 10972800"/>
              <a:gd name="connsiteY29" fmla="*/ 18288 h 18288"/>
              <a:gd name="connsiteX30" fmla="*/ 4306824 w 10972800"/>
              <a:gd name="connsiteY30" fmla="*/ 18288 h 18288"/>
              <a:gd name="connsiteX31" fmla="*/ 3840480 w 10972800"/>
              <a:gd name="connsiteY31" fmla="*/ 18288 h 18288"/>
              <a:gd name="connsiteX32" fmla="*/ 3264408 w 10972800"/>
              <a:gd name="connsiteY32" fmla="*/ 18288 h 18288"/>
              <a:gd name="connsiteX33" fmla="*/ 2578608 w 10972800"/>
              <a:gd name="connsiteY33" fmla="*/ 18288 h 18288"/>
              <a:gd name="connsiteX34" fmla="*/ 1673352 w 10972800"/>
              <a:gd name="connsiteY34" fmla="*/ 18288 h 18288"/>
              <a:gd name="connsiteX35" fmla="*/ 877824 w 10972800"/>
              <a:gd name="connsiteY35" fmla="*/ 18288 h 18288"/>
              <a:gd name="connsiteX36" fmla="*/ 0 w 10972800"/>
              <a:gd name="connsiteY36" fmla="*/ 18288 h 18288"/>
              <a:gd name="connsiteX37" fmla="*/ 0 w 10972800"/>
              <a:gd name="connsiteY37"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0972800" h="18288" fill="none" extrusionOk="0">
                <a:moveTo>
                  <a:pt x="0" y="0"/>
                </a:moveTo>
                <a:cubicBezTo>
                  <a:pt x="165916" y="-1866"/>
                  <a:pt x="188720" y="13756"/>
                  <a:pt x="356616" y="0"/>
                </a:cubicBezTo>
                <a:cubicBezTo>
                  <a:pt x="524512" y="-13756"/>
                  <a:pt x="734781" y="8922"/>
                  <a:pt x="1042416" y="0"/>
                </a:cubicBezTo>
                <a:cubicBezTo>
                  <a:pt x="1350051" y="-8922"/>
                  <a:pt x="1595982" y="-26315"/>
                  <a:pt x="1947672" y="0"/>
                </a:cubicBezTo>
                <a:cubicBezTo>
                  <a:pt x="2299362" y="26315"/>
                  <a:pt x="2292691" y="-19526"/>
                  <a:pt x="2633472" y="0"/>
                </a:cubicBezTo>
                <a:cubicBezTo>
                  <a:pt x="2974253" y="19526"/>
                  <a:pt x="2857309" y="10773"/>
                  <a:pt x="2990088" y="0"/>
                </a:cubicBezTo>
                <a:cubicBezTo>
                  <a:pt x="3122867" y="-10773"/>
                  <a:pt x="3359343" y="7194"/>
                  <a:pt x="3456432" y="0"/>
                </a:cubicBezTo>
                <a:cubicBezTo>
                  <a:pt x="3553521" y="-7194"/>
                  <a:pt x="4136258" y="5108"/>
                  <a:pt x="4361688" y="0"/>
                </a:cubicBezTo>
                <a:cubicBezTo>
                  <a:pt x="4587118" y="-5108"/>
                  <a:pt x="4992424" y="-42958"/>
                  <a:pt x="5266944" y="0"/>
                </a:cubicBezTo>
                <a:cubicBezTo>
                  <a:pt x="5541464" y="42958"/>
                  <a:pt x="5882966" y="-3430"/>
                  <a:pt x="6172200" y="0"/>
                </a:cubicBezTo>
                <a:cubicBezTo>
                  <a:pt x="6461434" y="3430"/>
                  <a:pt x="6432127" y="6688"/>
                  <a:pt x="6528816" y="0"/>
                </a:cubicBezTo>
                <a:cubicBezTo>
                  <a:pt x="6625505" y="-6688"/>
                  <a:pt x="6916805" y="-436"/>
                  <a:pt x="7214616" y="0"/>
                </a:cubicBezTo>
                <a:cubicBezTo>
                  <a:pt x="7512427" y="436"/>
                  <a:pt x="7626159" y="-6909"/>
                  <a:pt x="7790688" y="0"/>
                </a:cubicBezTo>
                <a:cubicBezTo>
                  <a:pt x="7955217" y="6909"/>
                  <a:pt x="8048891" y="15307"/>
                  <a:pt x="8147304" y="0"/>
                </a:cubicBezTo>
                <a:cubicBezTo>
                  <a:pt x="8245717" y="-15307"/>
                  <a:pt x="8645618" y="-11734"/>
                  <a:pt x="9052560" y="0"/>
                </a:cubicBezTo>
                <a:cubicBezTo>
                  <a:pt x="9459502" y="11734"/>
                  <a:pt x="9320584" y="8388"/>
                  <a:pt x="9409176" y="0"/>
                </a:cubicBezTo>
                <a:cubicBezTo>
                  <a:pt x="9497768" y="-8388"/>
                  <a:pt x="9644192" y="8379"/>
                  <a:pt x="9765792" y="0"/>
                </a:cubicBezTo>
                <a:cubicBezTo>
                  <a:pt x="9887392" y="-8379"/>
                  <a:pt x="10105220" y="-12663"/>
                  <a:pt x="10341864" y="0"/>
                </a:cubicBezTo>
                <a:cubicBezTo>
                  <a:pt x="10578508" y="12663"/>
                  <a:pt x="10773103" y="-5786"/>
                  <a:pt x="10972800" y="0"/>
                </a:cubicBezTo>
                <a:cubicBezTo>
                  <a:pt x="10972146" y="8818"/>
                  <a:pt x="10972240" y="13823"/>
                  <a:pt x="10972800" y="18288"/>
                </a:cubicBezTo>
                <a:cubicBezTo>
                  <a:pt x="10588778" y="31598"/>
                  <a:pt x="10543381" y="-12698"/>
                  <a:pt x="10177272" y="18288"/>
                </a:cubicBezTo>
                <a:cubicBezTo>
                  <a:pt x="9811163" y="49274"/>
                  <a:pt x="9996817" y="25662"/>
                  <a:pt x="9820656" y="18288"/>
                </a:cubicBezTo>
                <a:cubicBezTo>
                  <a:pt x="9644495" y="10914"/>
                  <a:pt x="9607007" y="31631"/>
                  <a:pt x="9464040" y="18288"/>
                </a:cubicBezTo>
                <a:cubicBezTo>
                  <a:pt x="9321073" y="4945"/>
                  <a:pt x="9114189" y="28940"/>
                  <a:pt x="8778240" y="18288"/>
                </a:cubicBezTo>
                <a:cubicBezTo>
                  <a:pt x="8442291" y="7636"/>
                  <a:pt x="8594763" y="987"/>
                  <a:pt x="8421624" y="18288"/>
                </a:cubicBezTo>
                <a:cubicBezTo>
                  <a:pt x="8248485" y="35589"/>
                  <a:pt x="7929515" y="37573"/>
                  <a:pt x="7735824" y="18288"/>
                </a:cubicBezTo>
                <a:cubicBezTo>
                  <a:pt x="7542133" y="-997"/>
                  <a:pt x="7252504" y="33858"/>
                  <a:pt x="6940296" y="18288"/>
                </a:cubicBezTo>
                <a:cubicBezTo>
                  <a:pt x="6628088" y="2718"/>
                  <a:pt x="6528503" y="48389"/>
                  <a:pt x="6254496" y="18288"/>
                </a:cubicBezTo>
                <a:cubicBezTo>
                  <a:pt x="5980489" y="-11813"/>
                  <a:pt x="5695784" y="-3740"/>
                  <a:pt x="5458968" y="18288"/>
                </a:cubicBezTo>
                <a:cubicBezTo>
                  <a:pt x="5222152" y="40316"/>
                  <a:pt x="5010751" y="19095"/>
                  <a:pt x="4663440" y="18288"/>
                </a:cubicBezTo>
                <a:cubicBezTo>
                  <a:pt x="4316129" y="17481"/>
                  <a:pt x="4425552" y="1606"/>
                  <a:pt x="4306824" y="18288"/>
                </a:cubicBezTo>
                <a:cubicBezTo>
                  <a:pt x="4188096" y="34970"/>
                  <a:pt x="3941535" y="7481"/>
                  <a:pt x="3840480" y="18288"/>
                </a:cubicBezTo>
                <a:cubicBezTo>
                  <a:pt x="3739425" y="29095"/>
                  <a:pt x="3402388" y="17641"/>
                  <a:pt x="3264408" y="18288"/>
                </a:cubicBezTo>
                <a:cubicBezTo>
                  <a:pt x="3126428" y="18935"/>
                  <a:pt x="2776779" y="9983"/>
                  <a:pt x="2578608" y="18288"/>
                </a:cubicBezTo>
                <a:cubicBezTo>
                  <a:pt x="2380437" y="26593"/>
                  <a:pt x="1909468" y="25818"/>
                  <a:pt x="1673352" y="18288"/>
                </a:cubicBezTo>
                <a:cubicBezTo>
                  <a:pt x="1437236" y="10758"/>
                  <a:pt x="1131180" y="49884"/>
                  <a:pt x="877824" y="18288"/>
                </a:cubicBezTo>
                <a:cubicBezTo>
                  <a:pt x="624468" y="-13308"/>
                  <a:pt x="206753" y="2195"/>
                  <a:pt x="0" y="18288"/>
                </a:cubicBezTo>
                <a:cubicBezTo>
                  <a:pt x="313" y="10654"/>
                  <a:pt x="-263" y="4056"/>
                  <a:pt x="0" y="0"/>
                </a:cubicBezTo>
                <a:close/>
              </a:path>
              <a:path w="10972800" h="18288" stroke="0" extrusionOk="0">
                <a:moveTo>
                  <a:pt x="0" y="0"/>
                </a:moveTo>
                <a:cubicBezTo>
                  <a:pt x="164017" y="-17675"/>
                  <a:pt x="309425" y="9913"/>
                  <a:pt x="466344" y="0"/>
                </a:cubicBezTo>
                <a:cubicBezTo>
                  <a:pt x="623263" y="-9913"/>
                  <a:pt x="659300" y="-14524"/>
                  <a:pt x="822960" y="0"/>
                </a:cubicBezTo>
                <a:cubicBezTo>
                  <a:pt x="986620" y="14524"/>
                  <a:pt x="1105222" y="-16481"/>
                  <a:pt x="1289304" y="0"/>
                </a:cubicBezTo>
                <a:cubicBezTo>
                  <a:pt x="1473386" y="16481"/>
                  <a:pt x="1693223" y="26161"/>
                  <a:pt x="1975104" y="0"/>
                </a:cubicBezTo>
                <a:cubicBezTo>
                  <a:pt x="2256985" y="-26161"/>
                  <a:pt x="2435781" y="23061"/>
                  <a:pt x="2770632" y="0"/>
                </a:cubicBezTo>
                <a:cubicBezTo>
                  <a:pt x="3105483" y="-23061"/>
                  <a:pt x="3247479" y="-44011"/>
                  <a:pt x="3675888" y="0"/>
                </a:cubicBezTo>
                <a:cubicBezTo>
                  <a:pt x="4104297" y="44011"/>
                  <a:pt x="4280918" y="4017"/>
                  <a:pt x="4581144" y="0"/>
                </a:cubicBezTo>
                <a:cubicBezTo>
                  <a:pt x="4881370" y="-4017"/>
                  <a:pt x="5021699" y="-11889"/>
                  <a:pt x="5157216" y="0"/>
                </a:cubicBezTo>
                <a:cubicBezTo>
                  <a:pt x="5292733" y="11889"/>
                  <a:pt x="5603398" y="-17698"/>
                  <a:pt x="5952744" y="0"/>
                </a:cubicBezTo>
                <a:cubicBezTo>
                  <a:pt x="6302090" y="17698"/>
                  <a:pt x="6353093" y="-11909"/>
                  <a:pt x="6638544" y="0"/>
                </a:cubicBezTo>
                <a:cubicBezTo>
                  <a:pt x="6923995" y="11909"/>
                  <a:pt x="7053404" y="21630"/>
                  <a:pt x="7214616" y="0"/>
                </a:cubicBezTo>
                <a:cubicBezTo>
                  <a:pt x="7375828" y="-21630"/>
                  <a:pt x="7837963" y="3886"/>
                  <a:pt x="8010144" y="0"/>
                </a:cubicBezTo>
                <a:cubicBezTo>
                  <a:pt x="8182325" y="-3886"/>
                  <a:pt x="8224183" y="16009"/>
                  <a:pt x="8366760" y="0"/>
                </a:cubicBezTo>
                <a:cubicBezTo>
                  <a:pt x="8509337" y="-16009"/>
                  <a:pt x="8687920" y="-5720"/>
                  <a:pt x="8942832" y="0"/>
                </a:cubicBezTo>
                <a:cubicBezTo>
                  <a:pt x="9197744" y="5720"/>
                  <a:pt x="9368437" y="20479"/>
                  <a:pt x="9628632" y="0"/>
                </a:cubicBezTo>
                <a:cubicBezTo>
                  <a:pt x="9888827" y="-20479"/>
                  <a:pt x="10560858" y="-20746"/>
                  <a:pt x="10972800" y="0"/>
                </a:cubicBezTo>
                <a:cubicBezTo>
                  <a:pt x="10972186" y="5722"/>
                  <a:pt x="10972980" y="12495"/>
                  <a:pt x="10972800" y="18288"/>
                </a:cubicBezTo>
                <a:cubicBezTo>
                  <a:pt x="10786146" y="12536"/>
                  <a:pt x="10623717" y="14033"/>
                  <a:pt x="10506456" y="18288"/>
                </a:cubicBezTo>
                <a:cubicBezTo>
                  <a:pt x="10389195" y="22543"/>
                  <a:pt x="10296178" y="20107"/>
                  <a:pt x="10149840" y="18288"/>
                </a:cubicBezTo>
                <a:cubicBezTo>
                  <a:pt x="10003502" y="16469"/>
                  <a:pt x="9767530" y="28891"/>
                  <a:pt x="9464040" y="18288"/>
                </a:cubicBezTo>
                <a:cubicBezTo>
                  <a:pt x="9160550" y="7685"/>
                  <a:pt x="9229050" y="2659"/>
                  <a:pt x="8997696" y="18288"/>
                </a:cubicBezTo>
                <a:cubicBezTo>
                  <a:pt x="8766342" y="33917"/>
                  <a:pt x="8340136" y="34864"/>
                  <a:pt x="8092440" y="18288"/>
                </a:cubicBezTo>
                <a:cubicBezTo>
                  <a:pt x="7844744" y="1712"/>
                  <a:pt x="7863720" y="27405"/>
                  <a:pt x="7735824" y="18288"/>
                </a:cubicBezTo>
                <a:cubicBezTo>
                  <a:pt x="7607928" y="9171"/>
                  <a:pt x="7323619" y="461"/>
                  <a:pt x="7050024" y="18288"/>
                </a:cubicBezTo>
                <a:cubicBezTo>
                  <a:pt x="6776429" y="36115"/>
                  <a:pt x="6787899" y="28206"/>
                  <a:pt x="6693408" y="18288"/>
                </a:cubicBezTo>
                <a:cubicBezTo>
                  <a:pt x="6598917" y="8370"/>
                  <a:pt x="6395231" y="19114"/>
                  <a:pt x="6227064" y="18288"/>
                </a:cubicBezTo>
                <a:cubicBezTo>
                  <a:pt x="6058897" y="17462"/>
                  <a:pt x="5618582" y="1091"/>
                  <a:pt x="5431536" y="18288"/>
                </a:cubicBezTo>
                <a:cubicBezTo>
                  <a:pt x="5244490" y="35485"/>
                  <a:pt x="4729797" y="-9650"/>
                  <a:pt x="4526280" y="18288"/>
                </a:cubicBezTo>
                <a:cubicBezTo>
                  <a:pt x="4322763" y="46226"/>
                  <a:pt x="4216797" y="756"/>
                  <a:pt x="4059936" y="18288"/>
                </a:cubicBezTo>
                <a:cubicBezTo>
                  <a:pt x="3903075" y="35820"/>
                  <a:pt x="3537912" y="42098"/>
                  <a:pt x="3374136" y="18288"/>
                </a:cubicBezTo>
                <a:cubicBezTo>
                  <a:pt x="3210360" y="-5522"/>
                  <a:pt x="3126842" y="39135"/>
                  <a:pt x="2907792" y="18288"/>
                </a:cubicBezTo>
                <a:cubicBezTo>
                  <a:pt x="2688742" y="-2559"/>
                  <a:pt x="2490436" y="34100"/>
                  <a:pt x="2112264" y="18288"/>
                </a:cubicBezTo>
                <a:cubicBezTo>
                  <a:pt x="1734092" y="2476"/>
                  <a:pt x="1744622" y="-7274"/>
                  <a:pt x="1536192" y="18288"/>
                </a:cubicBezTo>
                <a:cubicBezTo>
                  <a:pt x="1327762" y="43850"/>
                  <a:pt x="1189025" y="6435"/>
                  <a:pt x="1069848" y="18288"/>
                </a:cubicBezTo>
                <a:cubicBezTo>
                  <a:pt x="950671" y="30141"/>
                  <a:pt x="858345" y="33684"/>
                  <a:pt x="713232" y="18288"/>
                </a:cubicBezTo>
                <a:cubicBezTo>
                  <a:pt x="568119" y="2892"/>
                  <a:pt x="250292" y="5410"/>
                  <a:pt x="0" y="18288"/>
                </a:cubicBezTo>
                <a:cubicBezTo>
                  <a:pt x="465" y="13062"/>
                  <a:pt x="-894" y="9029"/>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2E600CA-E363-0243-882D-DC5D619FA9DA}"/>
              </a:ext>
            </a:extLst>
          </p:cNvPr>
          <p:cNvSpPr>
            <a:spLocks noGrp="1"/>
          </p:cNvSpPr>
          <p:nvPr>
            <p:ph idx="1"/>
          </p:nvPr>
        </p:nvSpPr>
        <p:spPr>
          <a:xfrm>
            <a:off x="572493" y="2071316"/>
            <a:ext cx="6713552" cy="4119172"/>
          </a:xfrm>
        </p:spPr>
        <p:txBody>
          <a:bodyPr anchor="t">
            <a:normAutofit/>
          </a:bodyPr>
          <a:lstStyle/>
          <a:p>
            <a:pPr marL="0" indent="0">
              <a:buNone/>
            </a:pPr>
            <a:r>
              <a:rPr lang="en-US" sz="1200" dirty="0"/>
              <a:t>About our drinking water:</a:t>
            </a:r>
          </a:p>
          <a:p>
            <a:pPr marL="0" indent="0">
              <a:buNone/>
            </a:pPr>
            <a:endParaRPr lang="en-US" sz="1200" dirty="0"/>
          </a:p>
          <a:p>
            <a:pPr marL="0" indent="0">
              <a:buNone/>
            </a:pPr>
            <a:r>
              <a:rPr lang="en-US" sz="1200" dirty="0"/>
              <a:t>Our (restaurant/business/campground/etc.) is a Massachusetts Public Drinking Water System monitored</a:t>
            </a:r>
          </a:p>
          <a:p>
            <a:pPr marL="0" indent="0">
              <a:buNone/>
            </a:pPr>
            <a:r>
              <a:rPr lang="en-US" sz="1200" dirty="0"/>
              <a:t>by a state certified drinking water operator. We routinely test our water for coliform bacteria, nitrate,</a:t>
            </a:r>
          </a:p>
          <a:p>
            <a:pPr marL="0" indent="0">
              <a:buNone/>
            </a:pPr>
            <a:r>
              <a:rPr lang="en-US" sz="1200" dirty="0"/>
              <a:t>and sodium in a MA-certified laboratory and submit reports to the Massachusetts Department of</a:t>
            </a:r>
          </a:p>
          <a:p>
            <a:pPr marL="0" indent="0">
              <a:buNone/>
            </a:pPr>
            <a:r>
              <a:rPr lang="en-US" sz="1200" dirty="0"/>
              <a:t>Environmental Protection (DEP). Our well and the surrounding area is protected through the inspection</a:t>
            </a:r>
          </a:p>
          <a:p>
            <a:pPr marL="0" indent="0">
              <a:buNone/>
            </a:pPr>
            <a:r>
              <a:rPr lang="en-US" sz="1200" dirty="0"/>
              <a:t>and replacement of sanitary seals and backflow prevention valves, safeguarding of chemical feeders,</a:t>
            </a:r>
          </a:p>
          <a:p>
            <a:pPr marL="0" indent="0">
              <a:buNone/>
            </a:pPr>
            <a:r>
              <a:rPr lang="en-US" sz="1200" dirty="0"/>
              <a:t>and restriction of public access. Additionally, our employees and delivery personnel are trained on</a:t>
            </a:r>
          </a:p>
          <a:p>
            <a:pPr marL="0" indent="0">
              <a:buNone/>
            </a:pPr>
            <a:r>
              <a:rPr lang="en-US" sz="1200" dirty="0"/>
              <a:t>wellhead protection. </a:t>
            </a:r>
          </a:p>
          <a:p>
            <a:pPr marL="0" indent="0">
              <a:buNone/>
            </a:pPr>
            <a:endParaRPr lang="en-US" sz="1200" dirty="0"/>
          </a:p>
          <a:p>
            <a:pPr marL="0" indent="0">
              <a:buNone/>
            </a:pPr>
            <a:r>
              <a:rPr lang="en-US" sz="1200" dirty="0"/>
              <a:t>All of these actions are performed with the intent to ensure our customers that the water they drink is</a:t>
            </a:r>
          </a:p>
          <a:p>
            <a:pPr marL="0" indent="0">
              <a:buNone/>
            </a:pPr>
            <a:r>
              <a:rPr lang="en-US" sz="1200" dirty="0"/>
              <a:t>maintained according to state and federal standards.</a:t>
            </a:r>
          </a:p>
        </p:txBody>
      </p:sp>
      <p:pic>
        <p:nvPicPr>
          <p:cNvPr id="6" name="Picture 5" descr="Icon&#10;&#10;Description automatically generated">
            <a:extLst>
              <a:ext uri="{FF2B5EF4-FFF2-40B4-BE49-F238E27FC236}">
                <a16:creationId xmlns:a16="http://schemas.microsoft.com/office/drawing/2014/main" id="{16229C9B-57F4-8E42-1CA2-C235785E95AA}"/>
              </a:ext>
            </a:extLst>
          </p:cNvPr>
          <p:cNvPicPr>
            <a:picLocks noChangeAspect="1"/>
          </p:cNvPicPr>
          <p:nvPr/>
        </p:nvPicPr>
        <p:blipFill rotWithShape="1">
          <a:blip r:embed="rId4">
            <a:extLst>
              <a:ext uri="{837473B0-CC2E-450A-ABE3-18F120FF3D39}">
                <a1611:picAttrSrcUrl xmlns:a1611="http://schemas.microsoft.com/office/drawing/2016/11/main" r:id="rId5"/>
              </a:ext>
            </a:extLst>
          </a:blip>
          <a:srcRect l="438" r="3356"/>
          <a:stretch/>
        </p:blipFill>
        <p:spPr>
          <a:xfrm>
            <a:off x="10190914" y="-346915"/>
            <a:ext cx="2319867" cy="2411370"/>
          </a:xfrm>
          <a:prstGeom prst="rect">
            <a:avLst/>
          </a:prstGeom>
        </p:spPr>
      </p:pic>
      <p:sp>
        <p:nvSpPr>
          <p:cNvPr id="7" name="TextBox 6">
            <a:extLst>
              <a:ext uri="{FF2B5EF4-FFF2-40B4-BE49-F238E27FC236}">
                <a16:creationId xmlns:a16="http://schemas.microsoft.com/office/drawing/2014/main" id="{3D59D6DB-A3D3-5C0F-B086-838752C19A2C}"/>
              </a:ext>
            </a:extLst>
          </p:cNvPr>
          <p:cNvSpPr txBox="1"/>
          <p:nvPr/>
        </p:nvSpPr>
        <p:spPr>
          <a:xfrm>
            <a:off x="9872133" y="1755238"/>
            <a:ext cx="2319867" cy="200055"/>
          </a:xfrm>
          <a:prstGeom prst="rect">
            <a:avLst/>
          </a:prstGeom>
          <a:solidFill>
            <a:srgbClr val="000000"/>
          </a:solidFill>
        </p:spPr>
        <p:txBody>
          <a:bodyPr wrap="none" rtlCol="0">
            <a:spAutoFit/>
          </a:bodyPr>
          <a:lstStyle/>
          <a:p>
            <a:pPr algn="r">
              <a:spcAft>
                <a:spcPts val="600"/>
              </a:spcAft>
            </a:pPr>
            <a:r>
              <a:rPr lang="en-US" sz="700" dirty="0">
                <a:solidFill>
                  <a:srgbClr val="FFFFFF"/>
                </a:solidFill>
                <a:hlinkClick r:id="rId5" tooltip="https://pngimg.com/download/19774">
                  <a:extLst>
                    <a:ext uri="{A12FA001-AC4F-418D-AE19-62706E023703}">
                      <ahyp:hlinkClr xmlns:ahyp="http://schemas.microsoft.com/office/drawing/2018/hyperlinkcolor" val="tx"/>
                    </a:ext>
                  </a:extLst>
                </a:hlinkClick>
              </a:rPr>
              <a:t>This Photo</a:t>
            </a:r>
            <a:r>
              <a:rPr lang="en-US" sz="700" dirty="0">
                <a:solidFill>
                  <a:srgbClr val="FFFFFF"/>
                </a:solidFill>
              </a:rPr>
              <a:t> by Unknown Author is licensed under </a:t>
            </a:r>
            <a:r>
              <a:rPr lang="en-US" sz="700" dirty="0">
                <a:solidFill>
                  <a:srgbClr val="FFFFFF"/>
                </a:solidFill>
                <a:hlinkClick r:id="rId6" tooltip="https://creativecommons.org/licenses/by-nc/3.0/">
                  <a:extLst>
                    <a:ext uri="{A12FA001-AC4F-418D-AE19-62706E023703}">
                      <ahyp:hlinkClr xmlns:ahyp="http://schemas.microsoft.com/office/drawing/2018/hyperlinkcolor" val="tx"/>
                    </a:ext>
                  </a:extLst>
                </a:hlinkClick>
              </a:rPr>
              <a:t>CC BY-NC</a:t>
            </a:r>
            <a:endParaRPr lang="en-US" sz="700" dirty="0">
              <a:solidFill>
                <a:srgbClr val="FFFFFF"/>
              </a:solidFill>
            </a:endParaRPr>
          </a:p>
        </p:txBody>
      </p:sp>
      <p:pic>
        <p:nvPicPr>
          <p:cNvPr id="10" name="Picture 9" descr="Text, application&#10;&#10;Description automatically generated with medium confidence">
            <a:extLst>
              <a:ext uri="{FF2B5EF4-FFF2-40B4-BE49-F238E27FC236}">
                <a16:creationId xmlns:a16="http://schemas.microsoft.com/office/drawing/2014/main" id="{D47B2814-51DD-36CE-206E-CA8052FAC3AD}"/>
              </a:ext>
            </a:extLst>
          </p:cNvPr>
          <p:cNvPicPr>
            <a:picLocks noChangeAspect="1"/>
          </p:cNvPicPr>
          <p:nvPr/>
        </p:nvPicPr>
        <p:blipFill>
          <a:blip r:embed="rId7">
            <a:extLst>
              <a:ext uri="{837473B0-CC2E-450A-ABE3-18F120FF3D39}">
                <a1611:picAttrSrcUrl xmlns:a1611="http://schemas.microsoft.com/office/drawing/2016/11/main" r:id="rId8"/>
              </a:ext>
            </a:extLst>
          </a:blip>
          <a:stretch>
            <a:fillRect/>
          </a:stretch>
        </p:blipFill>
        <p:spPr>
          <a:xfrm>
            <a:off x="7153756" y="3059330"/>
            <a:ext cx="4991100" cy="1231900"/>
          </a:xfrm>
          <a:prstGeom prst="rect">
            <a:avLst/>
          </a:prstGeom>
        </p:spPr>
      </p:pic>
      <p:sp>
        <p:nvSpPr>
          <p:cNvPr id="11" name="TextBox 10">
            <a:extLst>
              <a:ext uri="{FF2B5EF4-FFF2-40B4-BE49-F238E27FC236}">
                <a16:creationId xmlns:a16="http://schemas.microsoft.com/office/drawing/2014/main" id="{CCD32DE5-892D-58F0-7E69-111C9648D350}"/>
              </a:ext>
            </a:extLst>
          </p:cNvPr>
          <p:cNvSpPr txBox="1"/>
          <p:nvPr/>
        </p:nvSpPr>
        <p:spPr>
          <a:xfrm>
            <a:off x="8855297" y="4175664"/>
            <a:ext cx="4991100" cy="230832"/>
          </a:xfrm>
          <a:prstGeom prst="rect">
            <a:avLst/>
          </a:prstGeom>
          <a:noFill/>
        </p:spPr>
        <p:txBody>
          <a:bodyPr wrap="square" rtlCol="0">
            <a:spAutoFit/>
          </a:bodyPr>
          <a:lstStyle/>
          <a:p>
            <a:r>
              <a:rPr lang="en-US" sz="900">
                <a:hlinkClick r:id="rId8" tooltip="http://stackoverflow.com/questions/14352424/how-can-i-append-the-facebook-status-textbox-to-my-website"/>
              </a:rPr>
              <a:t>This Photo</a:t>
            </a:r>
            <a:r>
              <a:rPr lang="en-US" sz="900"/>
              <a:t> by Unknown Author is licensed under </a:t>
            </a:r>
            <a:r>
              <a:rPr lang="en-US" sz="900">
                <a:hlinkClick r:id="rId9" tooltip="https://creativecommons.org/licenses/by-sa/3.0/"/>
              </a:rPr>
              <a:t>CC BY-SA</a:t>
            </a:r>
            <a:endParaRPr lang="en-US" sz="900"/>
          </a:p>
        </p:txBody>
      </p:sp>
      <p:pic>
        <p:nvPicPr>
          <p:cNvPr id="9" name="Audio 8">
            <a:hlinkClick r:id="" action="ppaction://media"/>
            <a:extLst>
              <a:ext uri="{FF2B5EF4-FFF2-40B4-BE49-F238E27FC236}">
                <a16:creationId xmlns:a16="http://schemas.microsoft.com/office/drawing/2014/main" id="{B5DD170F-7156-D4D2-7D06-07AE2C1F5857}"/>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08298948"/>
      </p:ext>
    </p:extLst>
  </p:cSld>
  <p:clrMapOvr>
    <a:masterClrMapping/>
  </p:clrMapOvr>
  <mc:AlternateContent xmlns:mc="http://schemas.openxmlformats.org/markup-compatibility/2006" xmlns:p14="http://schemas.microsoft.com/office/powerpoint/2010/main">
    <mc:Choice Requires="p14">
      <p:transition spd="slow" p14:dur="2000" advTm="55274"/>
    </mc:Choice>
    <mc:Fallback xmlns="">
      <p:transition spd="slow" advTm="552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Flowchart: Document 17">
            <a:extLst>
              <a:ext uri="{FF2B5EF4-FFF2-40B4-BE49-F238E27FC236}">
                <a16:creationId xmlns:a16="http://schemas.microsoft.com/office/drawing/2014/main" id="{D12DDE76-C203-4047-9998-63900085B5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8175" y="0"/>
            <a:ext cx="3248025" cy="3400426"/>
          </a:xfrm>
          <a:prstGeom prst="flowChartDocumen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9FBA760-8F30-C67D-35A4-43B67CD0ADCD}"/>
              </a:ext>
            </a:extLst>
          </p:cNvPr>
          <p:cNvSpPr>
            <a:spLocks noGrp="1"/>
          </p:cNvSpPr>
          <p:nvPr>
            <p:ph type="title"/>
          </p:nvPr>
        </p:nvSpPr>
        <p:spPr>
          <a:xfrm>
            <a:off x="838200" y="171162"/>
            <a:ext cx="2840182" cy="2371148"/>
          </a:xfrm>
        </p:spPr>
        <p:txBody>
          <a:bodyPr vert="horz" lIns="91440" tIns="45720" rIns="91440" bIns="45720" rtlCol="0" anchor="ctr">
            <a:normAutofit/>
          </a:bodyPr>
          <a:lstStyle/>
          <a:p>
            <a:r>
              <a:rPr lang="en-US" sz="3200" kern="1200">
                <a:solidFill>
                  <a:srgbClr val="FFFFFF"/>
                </a:solidFill>
                <a:latin typeface="+mj-lt"/>
                <a:ea typeface="+mj-ea"/>
                <a:cs typeface="+mj-cs"/>
              </a:rPr>
              <a:t>Social Media Messages (Cont.)</a:t>
            </a:r>
          </a:p>
        </p:txBody>
      </p:sp>
      <p:pic>
        <p:nvPicPr>
          <p:cNvPr id="5" name="Content Placeholder 4" descr="Graphical user interface, text, application&#10;&#10;Description automatically generated">
            <a:extLst>
              <a:ext uri="{FF2B5EF4-FFF2-40B4-BE49-F238E27FC236}">
                <a16:creationId xmlns:a16="http://schemas.microsoft.com/office/drawing/2014/main" id="{A5EB5203-2D9E-8E0B-9B68-549106B15DB8}"/>
              </a:ext>
            </a:extLst>
          </p:cNvPr>
          <p:cNvPicPr>
            <a:picLocks noGrp="1" noChangeAspect="1"/>
          </p:cNvPicPr>
          <p:nvPr>
            <p:ph idx="1"/>
          </p:nvPr>
        </p:nvPicPr>
        <p:blipFill>
          <a:blip r:embed="rId4"/>
          <a:stretch>
            <a:fillRect/>
          </a:stretch>
        </p:blipFill>
        <p:spPr>
          <a:xfrm>
            <a:off x="4551065" y="640080"/>
            <a:ext cx="6661273" cy="5578816"/>
          </a:xfrm>
          <a:prstGeom prst="rect">
            <a:avLst/>
          </a:prstGeom>
        </p:spPr>
      </p:pic>
      <p:pic>
        <p:nvPicPr>
          <p:cNvPr id="7" name="Picture 6" descr="A picture containing ax, vector graphics&#10;&#10;Description automatically generated">
            <a:extLst>
              <a:ext uri="{FF2B5EF4-FFF2-40B4-BE49-F238E27FC236}">
                <a16:creationId xmlns:a16="http://schemas.microsoft.com/office/drawing/2014/main" id="{A1DCA5A5-C566-85A7-6283-3ACD05DC5979}"/>
              </a:ext>
            </a:extLst>
          </p:cNvPr>
          <p:cNvPicPr>
            <a:picLocks noChangeAspect="1"/>
          </p:cNvPicPr>
          <p:nvPr/>
        </p:nvPicPr>
        <p:blipFill>
          <a:blip r:embed="rId5">
            <a:extLst>
              <a:ext uri="{837473B0-CC2E-450A-ABE3-18F120FF3D39}">
                <a1611:picAttrSrcUrl xmlns:a1611="http://schemas.microsoft.com/office/drawing/2016/11/main" r:id="rId6"/>
              </a:ext>
            </a:extLst>
          </a:blip>
          <a:stretch>
            <a:fillRect/>
          </a:stretch>
        </p:blipFill>
        <p:spPr>
          <a:xfrm>
            <a:off x="10761406" y="12832"/>
            <a:ext cx="1430594" cy="1163550"/>
          </a:xfrm>
          <a:prstGeom prst="rect">
            <a:avLst/>
          </a:prstGeom>
        </p:spPr>
      </p:pic>
      <p:sp>
        <p:nvSpPr>
          <p:cNvPr id="8" name="TextBox 7">
            <a:extLst>
              <a:ext uri="{FF2B5EF4-FFF2-40B4-BE49-F238E27FC236}">
                <a16:creationId xmlns:a16="http://schemas.microsoft.com/office/drawing/2014/main" id="{ADE83A21-5CD7-79A8-B703-328069A26D65}"/>
              </a:ext>
            </a:extLst>
          </p:cNvPr>
          <p:cNvSpPr txBox="1"/>
          <p:nvPr/>
        </p:nvSpPr>
        <p:spPr>
          <a:xfrm>
            <a:off x="10638503" y="1436772"/>
            <a:ext cx="1430594" cy="507831"/>
          </a:xfrm>
          <a:prstGeom prst="rect">
            <a:avLst/>
          </a:prstGeom>
          <a:noFill/>
        </p:spPr>
        <p:txBody>
          <a:bodyPr wrap="square" rtlCol="0">
            <a:spAutoFit/>
          </a:bodyPr>
          <a:lstStyle/>
          <a:p>
            <a:pPr>
              <a:spcAft>
                <a:spcPts val="600"/>
              </a:spcAft>
            </a:pPr>
            <a:r>
              <a:rPr lang="en-US" sz="900" dirty="0">
                <a:hlinkClick r:id="rId6" tooltip="https://he.wikipedia.org/wiki/%D7%98%D7%95%D7%95%D7%99%D7%98%D7%A8"/>
              </a:rPr>
              <a:t>This Photo</a:t>
            </a:r>
            <a:r>
              <a:rPr lang="en-US" sz="900" dirty="0"/>
              <a:t> by Unknown Author is licensed under </a:t>
            </a:r>
            <a:r>
              <a:rPr lang="en-US" sz="900" dirty="0">
                <a:hlinkClick r:id="rId7" tooltip="https://creativecommons.org/licenses/by-sa/3.0/"/>
              </a:rPr>
              <a:t>CC BY-SA</a:t>
            </a:r>
            <a:endParaRPr lang="en-US" sz="900"/>
          </a:p>
        </p:txBody>
      </p:sp>
      <p:pic>
        <p:nvPicPr>
          <p:cNvPr id="11" name="Audio 10">
            <a:hlinkClick r:id="" action="ppaction://media"/>
            <a:extLst>
              <a:ext uri="{FF2B5EF4-FFF2-40B4-BE49-F238E27FC236}">
                <a16:creationId xmlns:a16="http://schemas.microsoft.com/office/drawing/2014/main" id="{24A0D605-C614-7BFF-CFA8-BFB0507B2559}"/>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05211438"/>
      </p:ext>
    </p:extLst>
  </p:cSld>
  <p:clrMapOvr>
    <a:masterClrMapping/>
  </p:clrMapOvr>
  <mc:AlternateContent xmlns:mc="http://schemas.openxmlformats.org/markup-compatibility/2006" xmlns:p14="http://schemas.microsoft.com/office/powerpoint/2010/main">
    <mc:Choice Requires="p14">
      <p:transition spd="slow" p14:dur="2000" advTm="34880"/>
    </mc:Choice>
    <mc:Fallback xmlns="">
      <p:transition spd="slow" advTm="3488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B4317A0-CB62-4FF1-0B59-FC86CF649C63}"/>
              </a:ext>
            </a:extLst>
          </p:cNvPr>
          <p:cNvSpPr>
            <a:spLocks noGrp="1"/>
          </p:cNvSpPr>
          <p:nvPr>
            <p:ph type="title"/>
          </p:nvPr>
        </p:nvSpPr>
        <p:spPr>
          <a:xfrm>
            <a:off x="466722" y="586855"/>
            <a:ext cx="3201366" cy="3387497"/>
          </a:xfrm>
        </p:spPr>
        <p:txBody>
          <a:bodyPr anchor="b">
            <a:normAutofit/>
          </a:bodyPr>
          <a:lstStyle/>
          <a:p>
            <a:pPr algn="r"/>
            <a:r>
              <a:rPr lang="en-US" sz="4000">
                <a:solidFill>
                  <a:srgbClr val="FFFFFF"/>
                </a:solidFill>
              </a:rPr>
              <a:t>Distribution</a:t>
            </a:r>
          </a:p>
        </p:txBody>
      </p:sp>
      <p:sp>
        <p:nvSpPr>
          <p:cNvPr id="3" name="Content Placeholder 2">
            <a:extLst>
              <a:ext uri="{FF2B5EF4-FFF2-40B4-BE49-F238E27FC236}">
                <a16:creationId xmlns:a16="http://schemas.microsoft.com/office/drawing/2014/main" id="{E66BB01C-BBB0-EDA7-EE6C-4FE0F0B28E7E}"/>
              </a:ext>
            </a:extLst>
          </p:cNvPr>
          <p:cNvSpPr>
            <a:spLocks noGrp="1"/>
          </p:cNvSpPr>
          <p:nvPr>
            <p:ph idx="1"/>
          </p:nvPr>
        </p:nvSpPr>
        <p:spPr>
          <a:xfrm>
            <a:off x="4810259" y="649480"/>
            <a:ext cx="6555347" cy="5546047"/>
          </a:xfrm>
        </p:spPr>
        <p:txBody>
          <a:bodyPr anchor="ctr">
            <a:normAutofit/>
          </a:bodyPr>
          <a:lstStyle/>
          <a:p>
            <a:r>
              <a:rPr lang="en-US" sz="2000" dirty="0"/>
              <a:t>MassDEP’s </a:t>
            </a:r>
            <a:r>
              <a:rPr lang="en-US" sz="2000" i="1" dirty="0"/>
              <a:t>In The Main</a:t>
            </a:r>
            <a:r>
              <a:rPr lang="en-US" sz="2000" dirty="0"/>
              <a:t> biweekly e-newsletter to all public water systems</a:t>
            </a:r>
          </a:p>
          <a:p>
            <a:r>
              <a:rPr lang="en-US" sz="2000" dirty="0"/>
              <a:t>MassDEP’s </a:t>
            </a:r>
            <a:r>
              <a:rPr lang="en-US" sz="2000" i="1" dirty="0"/>
              <a:t>In The Main</a:t>
            </a:r>
            <a:r>
              <a:rPr lang="en-US" sz="2000" dirty="0"/>
              <a:t> quarterly e-newsletter for Transient, Non-Community public water systems</a:t>
            </a:r>
          </a:p>
          <a:p>
            <a:r>
              <a:rPr lang="en-US" sz="2000" dirty="0"/>
              <a:t>MassDEP sanitary surveys and other technical assistance and outreach</a:t>
            </a:r>
          </a:p>
          <a:p>
            <a:r>
              <a:rPr lang="en-US" sz="2000" dirty="0"/>
              <a:t>MassDEP’s annual outreach package to all Boards of Health</a:t>
            </a:r>
          </a:p>
          <a:p>
            <a:r>
              <a:rPr lang="en-US" sz="2000" dirty="0"/>
              <a:t>MassDEP’s web site</a:t>
            </a:r>
          </a:p>
          <a:p>
            <a:r>
              <a:rPr lang="en-US" sz="2000" dirty="0"/>
              <a:t>MassDEP social media posts</a:t>
            </a:r>
          </a:p>
          <a:p>
            <a:r>
              <a:rPr lang="en-US" sz="2000" dirty="0"/>
              <a:t>MassDEP’s technical assistance providers/partners</a:t>
            </a:r>
          </a:p>
          <a:p>
            <a:r>
              <a:rPr lang="en-US" sz="2000" dirty="0"/>
              <a:t>Business newsletters</a:t>
            </a:r>
          </a:p>
          <a:p>
            <a:r>
              <a:rPr lang="en-US" sz="2000" dirty="0"/>
              <a:t>Other outlets</a:t>
            </a:r>
          </a:p>
        </p:txBody>
      </p:sp>
      <p:pic>
        <p:nvPicPr>
          <p:cNvPr id="9" name="Audio 8">
            <a:hlinkClick r:id="" action="ppaction://media"/>
            <a:extLst>
              <a:ext uri="{FF2B5EF4-FFF2-40B4-BE49-F238E27FC236}">
                <a16:creationId xmlns:a16="http://schemas.microsoft.com/office/drawing/2014/main" id="{11382659-007A-B750-998A-25E9DBD2D69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16216535"/>
      </p:ext>
    </p:extLst>
  </p:cSld>
  <p:clrMapOvr>
    <a:masterClrMapping/>
  </p:clrMapOvr>
  <mc:AlternateContent xmlns:mc="http://schemas.openxmlformats.org/markup-compatibility/2006" xmlns:p14="http://schemas.microsoft.com/office/powerpoint/2010/main">
    <mc:Choice Requires="p14">
      <p:transition spd="slow" p14:dur="2000" advTm="13718"/>
    </mc:Choice>
    <mc:Fallback xmlns="">
      <p:transition spd="slow" advTm="1371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9" name="Rectangle 48">
            <a:extLst>
              <a:ext uri="{FF2B5EF4-FFF2-40B4-BE49-F238E27FC236}">
                <a16:creationId xmlns:a16="http://schemas.microsoft.com/office/drawing/2014/main" id="{6B92FAF7-0AD3-4B47-9111-D0E9CD79E2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1" name="Group 50">
            <a:extLst>
              <a:ext uri="{FF2B5EF4-FFF2-40B4-BE49-F238E27FC236}">
                <a16:creationId xmlns:a16="http://schemas.microsoft.com/office/drawing/2014/main" id="{D6A77139-BADB-4B2C-BD41-B67A4D37D75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855526" y="2227167"/>
            <a:ext cx="4336168" cy="4630834"/>
            <a:chOff x="7855526" y="2145638"/>
            <a:chExt cx="4336168" cy="4630834"/>
          </a:xfr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p:grpSpPr>
        <p:sp useBgFill="1">
          <p:nvSpPr>
            <p:cNvPr id="52" name="Freeform: Shape 51">
              <a:extLst>
                <a:ext uri="{FF2B5EF4-FFF2-40B4-BE49-F238E27FC236}">
                  <a16:creationId xmlns:a16="http://schemas.microsoft.com/office/drawing/2014/main" id="{DAC7B25D-E1A6-459A-B45A-1912B0CD957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75903" y="2463723"/>
              <a:ext cx="4315791" cy="4312749"/>
            </a:xfrm>
            <a:custGeom>
              <a:avLst/>
              <a:gdLst>
                <a:gd name="connsiteX0" fmla="*/ 2987009 w 4315791"/>
                <a:gd name="connsiteY0" fmla="*/ 0 h 4312749"/>
                <a:gd name="connsiteX1" fmla="*/ 4136908 w 4315791"/>
                <a:gd name="connsiteY1" fmla="*/ 333995 h 4312749"/>
                <a:gd name="connsiteX2" fmla="*/ 4315791 w 4315791"/>
                <a:gd name="connsiteY2" fmla="*/ 445229 h 4312749"/>
                <a:gd name="connsiteX3" fmla="*/ 4315791 w 4315791"/>
                <a:gd name="connsiteY3" fmla="*/ 1208150 h 4312749"/>
                <a:gd name="connsiteX4" fmla="*/ 4145996 w 4315791"/>
                <a:gd name="connsiteY4" fmla="*/ 1085198 h 4312749"/>
                <a:gd name="connsiteX5" fmla="*/ 3631470 w 4315791"/>
                <a:gd name="connsiteY5" fmla="*/ 767158 h 4312749"/>
                <a:gd name="connsiteX6" fmla="*/ 2987009 w 4315791"/>
                <a:gd name="connsiteY6" fmla="*/ 611504 h 4312749"/>
                <a:gd name="connsiteX7" fmla="*/ 1985110 w 4315791"/>
                <a:gd name="connsiteY7" fmla="*/ 855943 h 4312749"/>
                <a:gd name="connsiteX8" fmla="*/ 1223061 w 4315791"/>
                <a:gd name="connsiteY8" fmla="*/ 1585590 h 4312749"/>
                <a:gd name="connsiteX9" fmla="*/ 1023311 w 4315791"/>
                <a:gd name="connsiteY9" fmla="*/ 1849089 h 4312749"/>
                <a:gd name="connsiteX10" fmla="*/ 652067 w 4315791"/>
                <a:gd name="connsiteY10" fmla="*/ 2610233 h 4312749"/>
                <a:gd name="connsiteX11" fmla="*/ 876921 w 4315791"/>
                <a:gd name="connsiteY11" fmla="*/ 3447930 h 4312749"/>
                <a:gd name="connsiteX12" fmla="*/ 1504428 w 4315791"/>
                <a:gd name="connsiteY12" fmla="*/ 4177169 h 4312749"/>
                <a:gd name="connsiteX13" fmla="*/ 1689053 w 4315791"/>
                <a:gd name="connsiteY13" fmla="*/ 4312749 h 4312749"/>
                <a:gd name="connsiteX14" fmla="*/ 729636 w 4315791"/>
                <a:gd name="connsiteY14" fmla="*/ 4312749 h 4312749"/>
                <a:gd name="connsiteX15" fmla="*/ 638463 w 4315791"/>
                <a:gd name="connsiteY15" fmla="*/ 4216521 h 4312749"/>
                <a:gd name="connsiteX16" fmla="*/ 0 w 4315791"/>
                <a:gd name="connsiteY16" fmla="*/ 2610335 h 4312749"/>
                <a:gd name="connsiteX17" fmla="*/ 683474 w 4315791"/>
                <a:gd name="connsiteY17" fmla="*/ 1242376 h 4312749"/>
                <a:gd name="connsiteX18" fmla="*/ 2987009 w 4315791"/>
                <a:gd name="connsiteY18" fmla="*/ 0 h 4312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15791" h="4312749">
                  <a:moveTo>
                    <a:pt x="2987009" y="0"/>
                  </a:moveTo>
                  <a:cubicBezTo>
                    <a:pt x="3434423" y="0"/>
                    <a:pt x="3798884" y="137413"/>
                    <a:pt x="4136908" y="333995"/>
                  </a:cubicBezTo>
                  <a:lnTo>
                    <a:pt x="4315791" y="445229"/>
                  </a:lnTo>
                  <a:lnTo>
                    <a:pt x="4315791" y="1208150"/>
                  </a:lnTo>
                  <a:lnTo>
                    <a:pt x="4145996" y="1085198"/>
                  </a:lnTo>
                  <a:cubicBezTo>
                    <a:pt x="3968282" y="958859"/>
                    <a:pt x="3800518" y="848961"/>
                    <a:pt x="3631470" y="767158"/>
                  </a:cubicBezTo>
                  <a:cubicBezTo>
                    <a:pt x="3411941" y="660943"/>
                    <a:pt x="3207191" y="611504"/>
                    <a:pt x="2987009" y="611504"/>
                  </a:cubicBezTo>
                  <a:cubicBezTo>
                    <a:pt x="2599030" y="611504"/>
                    <a:pt x="2271258" y="691421"/>
                    <a:pt x="1985110" y="855943"/>
                  </a:cubicBezTo>
                  <a:cubicBezTo>
                    <a:pt x="1715153" y="1011087"/>
                    <a:pt x="1465955" y="1249819"/>
                    <a:pt x="1223061" y="1585590"/>
                  </a:cubicBezTo>
                  <a:cubicBezTo>
                    <a:pt x="1154375" y="1680490"/>
                    <a:pt x="1087756" y="1766217"/>
                    <a:pt x="1023311" y="1849089"/>
                  </a:cubicBezTo>
                  <a:cubicBezTo>
                    <a:pt x="765853" y="2180172"/>
                    <a:pt x="652067" y="2338069"/>
                    <a:pt x="652067" y="2610233"/>
                  </a:cubicBezTo>
                  <a:cubicBezTo>
                    <a:pt x="652067" y="2895038"/>
                    <a:pt x="727707" y="3176887"/>
                    <a:pt x="876921" y="3447930"/>
                  </a:cubicBezTo>
                  <a:cubicBezTo>
                    <a:pt x="1022224" y="3711838"/>
                    <a:pt x="1239145" y="3964023"/>
                    <a:pt x="1504428" y="4177169"/>
                  </a:cubicBezTo>
                  <a:lnTo>
                    <a:pt x="1689053" y="4312749"/>
                  </a:lnTo>
                  <a:lnTo>
                    <a:pt x="729636" y="4312749"/>
                  </a:lnTo>
                  <a:lnTo>
                    <a:pt x="638463" y="4216521"/>
                  </a:lnTo>
                  <a:cubicBezTo>
                    <a:pt x="243716" y="3758034"/>
                    <a:pt x="0" y="3205314"/>
                    <a:pt x="0" y="2610335"/>
                  </a:cubicBezTo>
                  <a:cubicBezTo>
                    <a:pt x="0" y="2015344"/>
                    <a:pt x="351790" y="1700877"/>
                    <a:pt x="683474" y="1242376"/>
                  </a:cubicBezTo>
                  <a:cubicBezTo>
                    <a:pt x="1236211" y="478174"/>
                    <a:pt x="1925445" y="0"/>
                    <a:pt x="2987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useBgFill="1">
          <p:nvSpPr>
            <p:cNvPr id="53" name="Freeform: Shape 52">
              <a:extLst>
                <a:ext uri="{FF2B5EF4-FFF2-40B4-BE49-F238E27FC236}">
                  <a16:creationId xmlns:a16="http://schemas.microsoft.com/office/drawing/2014/main" id="{920A7C7E-00F6-490C-A8E7-5167EA6A4B8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75903" y="2463723"/>
              <a:ext cx="4315791" cy="4312749"/>
            </a:xfrm>
            <a:custGeom>
              <a:avLst/>
              <a:gdLst>
                <a:gd name="connsiteX0" fmla="*/ 2987009 w 4315791"/>
                <a:gd name="connsiteY0" fmla="*/ 0 h 4312749"/>
                <a:gd name="connsiteX1" fmla="*/ 4136908 w 4315791"/>
                <a:gd name="connsiteY1" fmla="*/ 333995 h 4312749"/>
                <a:gd name="connsiteX2" fmla="*/ 4315791 w 4315791"/>
                <a:gd name="connsiteY2" fmla="*/ 445229 h 4312749"/>
                <a:gd name="connsiteX3" fmla="*/ 4315791 w 4315791"/>
                <a:gd name="connsiteY3" fmla="*/ 1079495 h 4312749"/>
                <a:gd name="connsiteX4" fmla="*/ 4206793 w 4315791"/>
                <a:gd name="connsiteY4" fmla="*/ 1000737 h 4312749"/>
                <a:gd name="connsiteX5" fmla="*/ 2987119 w 4315791"/>
                <a:gd name="connsiteY5" fmla="*/ 509571 h 4312749"/>
                <a:gd name="connsiteX6" fmla="*/ 1133184 w 4315791"/>
                <a:gd name="connsiteY6" fmla="*/ 1528405 h 4312749"/>
                <a:gd name="connsiteX7" fmla="*/ 935607 w 4315791"/>
                <a:gd name="connsiteY7" fmla="*/ 1789050 h 4312749"/>
                <a:gd name="connsiteX8" fmla="*/ 543498 w 4315791"/>
                <a:gd name="connsiteY8" fmla="*/ 2610233 h 4312749"/>
                <a:gd name="connsiteX9" fmla="*/ 780416 w 4315791"/>
                <a:gd name="connsiteY9" fmla="*/ 3494616 h 4312749"/>
                <a:gd name="connsiteX10" fmla="*/ 1433786 w 4315791"/>
                <a:gd name="connsiteY10" fmla="*/ 4254537 h 4312749"/>
                <a:gd name="connsiteX11" fmla="*/ 1513041 w 4315791"/>
                <a:gd name="connsiteY11" fmla="*/ 4312749 h 4312749"/>
                <a:gd name="connsiteX12" fmla="*/ 729636 w 4315791"/>
                <a:gd name="connsiteY12" fmla="*/ 4312749 h 4312749"/>
                <a:gd name="connsiteX13" fmla="*/ 638463 w 4315791"/>
                <a:gd name="connsiteY13" fmla="*/ 4216521 h 4312749"/>
                <a:gd name="connsiteX14" fmla="*/ 0 w 4315791"/>
                <a:gd name="connsiteY14" fmla="*/ 2610335 h 4312749"/>
                <a:gd name="connsiteX15" fmla="*/ 683474 w 4315791"/>
                <a:gd name="connsiteY15" fmla="*/ 1242376 h 4312749"/>
                <a:gd name="connsiteX16" fmla="*/ 2987009 w 4315791"/>
                <a:gd name="connsiteY16" fmla="*/ 0 h 4312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315791" h="4312749">
                  <a:moveTo>
                    <a:pt x="2987009" y="0"/>
                  </a:moveTo>
                  <a:cubicBezTo>
                    <a:pt x="3434423" y="0"/>
                    <a:pt x="3798884" y="137413"/>
                    <a:pt x="4136908" y="333995"/>
                  </a:cubicBezTo>
                  <a:lnTo>
                    <a:pt x="4315791" y="445229"/>
                  </a:lnTo>
                  <a:lnTo>
                    <a:pt x="4315791" y="1079495"/>
                  </a:lnTo>
                  <a:lnTo>
                    <a:pt x="4206793" y="1000737"/>
                  </a:lnTo>
                  <a:cubicBezTo>
                    <a:pt x="3781561" y="699607"/>
                    <a:pt x="3436718" y="509571"/>
                    <a:pt x="2987119" y="509571"/>
                  </a:cubicBezTo>
                  <a:cubicBezTo>
                    <a:pt x="2204204" y="509571"/>
                    <a:pt x="1649730" y="814251"/>
                    <a:pt x="1133184" y="1528405"/>
                  </a:cubicBezTo>
                  <a:cubicBezTo>
                    <a:pt x="1065585" y="1621878"/>
                    <a:pt x="999510" y="1706892"/>
                    <a:pt x="935607" y="1789050"/>
                  </a:cubicBezTo>
                  <a:cubicBezTo>
                    <a:pt x="670760" y="2129716"/>
                    <a:pt x="543498" y="2306877"/>
                    <a:pt x="543498" y="2610233"/>
                  </a:cubicBezTo>
                  <a:cubicBezTo>
                    <a:pt x="543498" y="2911449"/>
                    <a:pt x="623267" y="3208997"/>
                    <a:pt x="780416" y="3494616"/>
                  </a:cubicBezTo>
                  <a:cubicBezTo>
                    <a:pt x="934194" y="3774018"/>
                    <a:pt x="1154050" y="4029772"/>
                    <a:pt x="1433786" y="4254537"/>
                  </a:cubicBezTo>
                  <a:lnTo>
                    <a:pt x="1513041" y="4312749"/>
                  </a:lnTo>
                  <a:lnTo>
                    <a:pt x="729636" y="4312749"/>
                  </a:lnTo>
                  <a:lnTo>
                    <a:pt x="638463" y="4216521"/>
                  </a:lnTo>
                  <a:cubicBezTo>
                    <a:pt x="243716" y="3758034"/>
                    <a:pt x="0" y="3205314"/>
                    <a:pt x="0" y="2610335"/>
                  </a:cubicBezTo>
                  <a:cubicBezTo>
                    <a:pt x="0" y="2015344"/>
                    <a:pt x="351790" y="1700877"/>
                    <a:pt x="683474" y="1242376"/>
                  </a:cubicBezTo>
                  <a:cubicBezTo>
                    <a:pt x="1236211" y="478174"/>
                    <a:pt x="1925445" y="0"/>
                    <a:pt x="2987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useBgFill="1">
          <p:nvSpPr>
            <p:cNvPr id="54" name="Freeform: Shape 53">
              <a:extLst>
                <a:ext uri="{FF2B5EF4-FFF2-40B4-BE49-F238E27FC236}">
                  <a16:creationId xmlns:a16="http://schemas.microsoft.com/office/drawing/2014/main" id="{2E166FC5-8F23-41C3-879A-BFF8D5B7051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77037" y="2411531"/>
              <a:ext cx="4314657" cy="4364939"/>
            </a:xfrm>
            <a:custGeom>
              <a:avLst/>
              <a:gdLst>
                <a:gd name="connsiteX0" fmla="*/ 3028307 w 4314657"/>
                <a:gd name="connsiteY0" fmla="*/ 21 h 4364939"/>
                <a:gd name="connsiteX1" fmla="*/ 3066670 w 4314657"/>
                <a:gd name="connsiteY1" fmla="*/ 836 h 4364939"/>
                <a:gd name="connsiteX2" fmla="*/ 3220125 w 4314657"/>
                <a:gd name="connsiteY2" fmla="*/ 9909 h 4364939"/>
                <a:gd name="connsiteX3" fmla="*/ 3816113 w 4314657"/>
                <a:gd name="connsiteY3" fmla="*/ 150272 h 4364939"/>
                <a:gd name="connsiteX4" fmla="*/ 4089981 w 4314657"/>
                <a:gd name="connsiteY4" fmla="*/ 272287 h 4364939"/>
                <a:gd name="connsiteX5" fmla="*/ 4314657 w 4314657"/>
                <a:gd name="connsiteY5" fmla="*/ 398926 h 4364939"/>
                <a:gd name="connsiteX6" fmla="*/ 4314657 w 4314657"/>
                <a:gd name="connsiteY6" fmla="*/ 911199 h 4364939"/>
                <a:gd name="connsiteX7" fmla="*/ 4310597 w 4314657"/>
                <a:gd name="connsiteY7" fmla="*/ 908154 h 4364939"/>
                <a:gd name="connsiteX8" fmla="*/ 4203223 w 4314657"/>
                <a:gd name="connsiteY8" fmla="*/ 829562 h 4364939"/>
                <a:gd name="connsiteX9" fmla="*/ 4095850 w 4314657"/>
                <a:gd name="connsiteY9" fmla="*/ 753520 h 4364939"/>
                <a:gd name="connsiteX10" fmla="*/ 3652987 w 4314657"/>
                <a:gd name="connsiteY10" fmla="*/ 494811 h 4364939"/>
                <a:gd name="connsiteX11" fmla="*/ 3173610 w 4314657"/>
                <a:gd name="connsiteY11" fmla="*/ 347209 h 4364939"/>
                <a:gd name="connsiteX12" fmla="*/ 3047760 w 4314657"/>
                <a:gd name="connsiteY12" fmla="*/ 332632 h 4364939"/>
                <a:gd name="connsiteX13" fmla="*/ 3016027 w 4314657"/>
                <a:gd name="connsiteY13" fmla="*/ 330186 h 4364939"/>
                <a:gd name="connsiteX14" fmla="*/ 2984184 w 4314657"/>
                <a:gd name="connsiteY14" fmla="*/ 328658 h 4364939"/>
                <a:gd name="connsiteX15" fmla="*/ 2952233 w 4314657"/>
                <a:gd name="connsiteY15" fmla="*/ 327332 h 4364939"/>
                <a:gd name="connsiteX16" fmla="*/ 2919085 w 4314657"/>
                <a:gd name="connsiteY16" fmla="*/ 327026 h 4364939"/>
                <a:gd name="connsiteX17" fmla="*/ 2852901 w 4314657"/>
                <a:gd name="connsiteY17" fmla="*/ 326720 h 4364939"/>
                <a:gd name="connsiteX18" fmla="*/ 2786826 w 4314657"/>
                <a:gd name="connsiteY18" fmla="*/ 328148 h 4364939"/>
                <a:gd name="connsiteX19" fmla="*/ 2720965 w 4314657"/>
                <a:gd name="connsiteY19" fmla="*/ 331409 h 4364939"/>
                <a:gd name="connsiteX20" fmla="*/ 2655325 w 4314657"/>
                <a:gd name="connsiteY20" fmla="*/ 336098 h 4364939"/>
                <a:gd name="connsiteX21" fmla="*/ 2524803 w 4314657"/>
                <a:gd name="connsiteY21" fmla="*/ 350573 h 4364939"/>
                <a:gd name="connsiteX22" fmla="*/ 2460139 w 4314657"/>
                <a:gd name="connsiteY22" fmla="*/ 360664 h 4364939"/>
                <a:gd name="connsiteX23" fmla="*/ 2396019 w 4314657"/>
                <a:gd name="connsiteY23" fmla="*/ 372693 h 4364939"/>
                <a:gd name="connsiteX24" fmla="*/ 2145843 w 4314657"/>
                <a:gd name="connsiteY24" fmla="*/ 440989 h 4364939"/>
                <a:gd name="connsiteX25" fmla="*/ 1698635 w 4314657"/>
                <a:gd name="connsiteY25" fmla="*/ 682676 h 4364939"/>
                <a:gd name="connsiteX26" fmla="*/ 1498450 w 4314657"/>
                <a:gd name="connsiteY26" fmla="*/ 835474 h 4364939"/>
                <a:gd name="connsiteX27" fmla="*/ 1307285 w 4314657"/>
                <a:gd name="connsiteY27" fmla="*/ 1001220 h 4364939"/>
                <a:gd name="connsiteX28" fmla="*/ 947780 w 4314657"/>
                <a:gd name="connsiteY28" fmla="*/ 1369612 h 4364939"/>
                <a:gd name="connsiteX29" fmla="*/ 905939 w 4314657"/>
                <a:gd name="connsiteY29" fmla="*/ 1419458 h 4364939"/>
                <a:gd name="connsiteX30" fmla="*/ 863228 w 4314657"/>
                <a:gd name="connsiteY30" fmla="*/ 1471545 h 4364939"/>
                <a:gd name="connsiteX31" fmla="*/ 774330 w 4314657"/>
                <a:gd name="connsiteY31" fmla="*/ 1577659 h 4364939"/>
                <a:gd name="connsiteX32" fmla="*/ 595554 w 4314657"/>
                <a:gd name="connsiteY32" fmla="*/ 1780916 h 4364939"/>
                <a:gd name="connsiteX33" fmla="*/ 430365 w 4314657"/>
                <a:gd name="connsiteY33" fmla="*/ 1982644 h 4364939"/>
                <a:gd name="connsiteX34" fmla="*/ 358855 w 4314657"/>
                <a:gd name="connsiteY34" fmla="*/ 2087025 h 4364939"/>
                <a:gd name="connsiteX35" fmla="*/ 296583 w 4314657"/>
                <a:gd name="connsiteY35" fmla="*/ 2194872 h 4364939"/>
                <a:gd name="connsiteX36" fmla="*/ 207358 w 4314657"/>
                <a:gd name="connsiteY36" fmla="*/ 2423918 h 4364939"/>
                <a:gd name="connsiteX37" fmla="*/ 177146 w 4314657"/>
                <a:gd name="connsiteY37" fmla="*/ 2668765 h 4364939"/>
                <a:gd name="connsiteX38" fmla="*/ 248763 w 4314657"/>
                <a:gd name="connsiteY38" fmla="*/ 3168854 h 4364939"/>
                <a:gd name="connsiteX39" fmla="*/ 445688 w 4314657"/>
                <a:gd name="connsiteY39" fmla="*/ 3637956 h 4364939"/>
                <a:gd name="connsiteX40" fmla="*/ 735859 w 4314657"/>
                <a:gd name="connsiteY40" fmla="*/ 4062310 h 4364939"/>
                <a:gd name="connsiteX41" fmla="*/ 910884 w 4314657"/>
                <a:gd name="connsiteY41" fmla="*/ 4254366 h 4364939"/>
                <a:gd name="connsiteX42" fmla="*/ 1030507 w 4314657"/>
                <a:gd name="connsiteY42" fmla="*/ 4364939 h 4364939"/>
                <a:gd name="connsiteX43" fmla="*/ 676755 w 4314657"/>
                <a:gd name="connsiteY43" fmla="*/ 4364939 h 4364939"/>
                <a:gd name="connsiteX44" fmla="*/ 538105 w 4314657"/>
                <a:gd name="connsiteY44" fmla="*/ 4202315 h 4364939"/>
                <a:gd name="connsiteX45" fmla="*/ 241592 w 4314657"/>
                <a:gd name="connsiteY45" fmla="*/ 3731226 h 4364939"/>
                <a:gd name="connsiteX46" fmla="*/ 60317 w 4314657"/>
                <a:gd name="connsiteY46" fmla="*/ 3211362 h 4364939"/>
                <a:gd name="connsiteX47" fmla="*/ 0 w 4314657"/>
                <a:gd name="connsiteY47" fmla="*/ 2668765 h 4364939"/>
                <a:gd name="connsiteX48" fmla="*/ 21736 w 4314657"/>
                <a:gd name="connsiteY48" fmla="*/ 2390280 h 4364939"/>
                <a:gd name="connsiteX49" fmla="*/ 27605 w 4314657"/>
                <a:gd name="connsiteY49" fmla="*/ 2355521 h 4364939"/>
                <a:gd name="connsiteX50" fmla="*/ 34669 w 4314657"/>
                <a:gd name="connsiteY50" fmla="*/ 2320862 h 4364939"/>
                <a:gd name="connsiteX51" fmla="*/ 50753 w 4314657"/>
                <a:gd name="connsiteY51" fmla="*/ 2251750 h 4364939"/>
                <a:gd name="connsiteX52" fmla="*/ 93899 w 4314657"/>
                <a:gd name="connsiteY52" fmla="*/ 2116179 h 4364939"/>
                <a:gd name="connsiteX53" fmla="*/ 150194 w 4314657"/>
                <a:gd name="connsiteY53" fmla="*/ 1985498 h 4364939"/>
                <a:gd name="connsiteX54" fmla="*/ 216486 w 4314657"/>
                <a:gd name="connsiteY54" fmla="*/ 1860628 h 4364939"/>
                <a:gd name="connsiteX55" fmla="*/ 363527 w 4314657"/>
                <a:gd name="connsiteY55" fmla="*/ 1625058 h 4364939"/>
                <a:gd name="connsiteX56" fmla="*/ 514155 w 4314657"/>
                <a:gd name="connsiteY56" fmla="*/ 1402231 h 4364939"/>
                <a:gd name="connsiteX57" fmla="*/ 586861 w 4314657"/>
                <a:gd name="connsiteY57" fmla="*/ 1293160 h 4364939"/>
                <a:gd name="connsiteX58" fmla="*/ 623702 w 4314657"/>
                <a:gd name="connsiteY58" fmla="*/ 1236892 h 4364939"/>
                <a:gd name="connsiteX59" fmla="*/ 662283 w 4314657"/>
                <a:gd name="connsiteY59" fmla="*/ 1178892 h 4364939"/>
                <a:gd name="connsiteX60" fmla="*/ 827364 w 4314657"/>
                <a:gd name="connsiteY60" fmla="*/ 951170 h 4364939"/>
                <a:gd name="connsiteX61" fmla="*/ 1016355 w 4314657"/>
                <a:gd name="connsiteY61" fmla="*/ 736089 h 4364939"/>
                <a:gd name="connsiteX62" fmla="*/ 1482474 w 4314657"/>
                <a:gd name="connsiteY62" fmla="*/ 378707 h 4364939"/>
                <a:gd name="connsiteX63" fmla="*/ 2035644 w 4314657"/>
                <a:gd name="connsiteY63" fmla="*/ 149151 h 4364939"/>
                <a:gd name="connsiteX64" fmla="*/ 2324619 w 4314657"/>
                <a:gd name="connsiteY64" fmla="*/ 72802 h 4364939"/>
                <a:gd name="connsiteX65" fmla="*/ 2618809 w 4314657"/>
                <a:gd name="connsiteY65" fmla="*/ 24078 h 4364939"/>
                <a:gd name="connsiteX66" fmla="*/ 2914849 w 4314657"/>
                <a:gd name="connsiteY66" fmla="*/ 1957 h 4364939"/>
                <a:gd name="connsiteX67" fmla="*/ 2951907 w 4314657"/>
                <a:gd name="connsiteY67" fmla="*/ 633 h 4364939"/>
                <a:gd name="connsiteX68" fmla="*/ 2990052 w 4314657"/>
                <a:gd name="connsiteY68" fmla="*/ 224 h 4364939"/>
                <a:gd name="connsiteX69" fmla="*/ 3028307 w 4314657"/>
                <a:gd name="connsiteY69" fmla="*/ 21 h 4364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314657" h="4364939">
                  <a:moveTo>
                    <a:pt x="3028307" y="21"/>
                  </a:moveTo>
                  <a:lnTo>
                    <a:pt x="3066670" y="836"/>
                  </a:lnTo>
                  <a:cubicBezTo>
                    <a:pt x="3117749" y="1856"/>
                    <a:pt x="3168937" y="5320"/>
                    <a:pt x="3220125" y="9909"/>
                  </a:cubicBezTo>
                  <a:cubicBezTo>
                    <a:pt x="3424763" y="29073"/>
                    <a:pt x="3627448" y="77898"/>
                    <a:pt x="3816113" y="150272"/>
                  </a:cubicBezTo>
                  <a:cubicBezTo>
                    <a:pt x="3910880" y="185950"/>
                    <a:pt x="4001951" y="227538"/>
                    <a:pt x="4089981" y="272287"/>
                  </a:cubicBezTo>
                  <a:lnTo>
                    <a:pt x="4314657" y="398926"/>
                  </a:lnTo>
                  <a:lnTo>
                    <a:pt x="4314657" y="911199"/>
                  </a:lnTo>
                  <a:lnTo>
                    <a:pt x="4310597" y="908154"/>
                  </a:lnTo>
                  <a:cubicBezTo>
                    <a:pt x="4274842" y="881549"/>
                    <a:pt x="4239087" y="855352"/>
                    <a:pt x="4203223" y="829562"/>
                  </a:cubicBezTo>
                  <a:cubicBezTo>
                    <a:pt x="4167576" y="803773"/>
                    <a:pt x="4131821" y="778086"/>
                    <a:pt x="4095850" y="753520"/>
                  </a:cubicBezTo>
                  <a:cubicBezTo>
                    <a:pt x="3951852" y="654949"/>
                    <a:pt x="3806115" y="565043"/>
                    <a:pt x="3652987" y="494811"/>
                  </a:cubicBezTo>
                  <a:cubicBezTo>
                    <a:pt x="3500404" y="423761"/>
                    <a:pt x="3340213" y="373101"/>
                    <a:pt x="3173610" y="347209"/>
                  </a:cubicBezTo>
                  <a:cubicBezTo>
                    <a:pt x="3131987" y="341093"/>
                    <a:pt x="3090036" y="335792"/>
                    <a:pt x="3047760" y="332632"/>
                  </a:cubicBezTo>
                  <a:lnTo>
                    <a:pt x="3016027" y="330186"/>
                  </a:lnTo>
                  <a:cubicBezTo>
                    <a:pt x="3005485" y="329472"/>
                    <a:pt x="2994834" y="329168"/>
                    <a:pt x="2984184" y="328658"/>
                  </a:cubicBezTo>
                  <a:cubicBezTo>
                    <a:pt x="2973533" y="328249"/>
                    <a:pt x="2962992" y="327638"/>
                    <a:pt x="2952233" y="327332"/>
                  </a:cubicBezTo>
                  <a:lnTo>
                    <a:pt x="2919085" y="327026"/>
                  </a:lnTo>
                  <a:cubicBezTo>
                    <a:pt x="2897025" y="326925"/>
                    <a:pt x="2874854" y="326212"/>
                    <a:pt x="2852901" y="326720"/>
                  </a:cubicBezTo>
                  <a:lnTo>
                    <a:pt x="2786826" y="328148"/>
                  </a:lnTo>
                  <a:cubicBezTo>
                    <a:pt x="2764763" y="328759"/>
                    <a:pt x="2742919" y="330391"/>
                    <a:pt x="2720965" y="331409"/>
                  </a:cubicBezTo>
                  <a:cubicBezTo>
                    <a:pt x="2699013" y="332326"/>
                    <a:pt x="2677170" y="334162"/>
                    <a:pt x="2655325" y="336098"/>
                  </a:cubicBezTo>
                  <a:cubicBezTo>
                    <a:pt x="2611528" y="339463"/>
                    <a:pt x="2568165" y="345170"/>
                    <a:pt x="2524803" y="350573"/>
                  </a:cubicBezTo>
                  <a:lnTo>
                    <a:pt x="2460139" y="360664"/>
                  </a:lnTo>
                  <a:cubicBezTo>
                    <a:pt x="2438622" y="364130"/>
                    <a:pt x="2417430" y="368717"/>
                    <a:pt x="2396019" y="372693"/>
                  </a:cubicBezTo>
                  <a:cubicBezTo>
                    <a:pt x="2310709" y="389513"/>
                    <a:pt x="2226809" y="411836"/>
                    <a:pt x="2145843" y="440989"/>
                  </a:cubicBezTo>
                  <a:cubicBezTo>
                    <a:pt x="1983479" y="499295"/>
                    <a:pt x="1835678" y="585838"/>
                    <a:pt x="1698635" y="682676"/>
                  </a:cubicBezTo>
                  <a:cubicBezTo>
                    <a:pt x="1629841" y="730992"/>
                    <a:pt x="1563549" y="782367"/>
                    <a:pt x="1498450" y="835474"/>
                  </a:cubicBezTo>
                  <a:cubicBezTo>
                    <a:pt x="1433352" y="888583"/>
                    <a:pt x="1369775" y="943932"/>
                    <a:pt x="1307285" y="1001220"/>
                  </a:cubicBezTo>
                  <a:cubicBezTo>
                    <a:pt x="1182958" y="1116304"/>
                    <a:pt x="1060588" y="1237708"/>
                    <a:pt x="947780" y="1369612"/>
                  </a:cubicBezTo>
                  <a:cubicBezTo>
                    <a:pt x="933325" y="1385818"/>
                    <a:pt x="919958" y="1402841"/>
                    <a:pt x="905939" y="1419458"/>
                  </a:cubicBezTo>
                  <a:lnTo>
                    <a:pt x="863228" y="1471545"/>
                  </a:lnTo>
                  <a:cubicBezTo>
                    <a:pt x="833776" y="1507529"/>
                    <a:pt x="804215" y="1543001"/>
                    <a:pt x="774330" y="1577659"/>
                  </a:cubicBezTo>
                  <a:cubicBezTo>
                    <a:pt x="714665" y="1647178"/>
                    <a:pt x="653806" y="1714046"/>
                    <a:pt x="595554" y="1780916"/>
                  </a:cubicBezTo>
                  <a:cubicBezTo>
                    <a:pt x="537303" y="1847683"/>
                    <a:pt x="481009" y="1914144"/>
                    <a:pt x="430365" y="1982644"/>
                  </a:cubicBezTo>
                  <a:cubicBezTo>
                    <a:pt x="405369" y="2016995"/>
                    <a:pt x="381351" y="2051756"/>
                    <a:pt x="358855" y="2087025"/>
                  </a:cubicBezTo>
                  <a:cubicBezTo>
                    <a:pt x="336685" y="2122396"/>
                    <a:pt x="315601" y="2158277"/>
                    <a:pt x="296583" y="2194872"/>
                  </a:cubicBezTo>
                  <a:cubicBezTo>
                    <a:pt x="258980" y="2268161"/>
                    <a:pt x="227572" y="2344307"/>
                    <a:pt x="207358" y="2423918"/>
                  </a:cubicBezTo>
                  <a:cubicBezTo>
                    <a:pt x="186817" y="2503426"/>
                    <a:pt x="178124" y="2585790"/>
                    <a:pt x="177146" y="2668765"/>
                  </a:cubicBezTo>
                  <a:cubicBezTo>
                    <a:pt x="177037" y="2837670"/>
                    <a:pt x="201490" y="3006472"/>
                    <a:pt x="248763" y="3168854"/>
                  </a:cubicBezTo>
                  <a:cubicBezTo>
                    <a:pt x="295931" y="3331644"/>
                    <a:pt x="363962" y="3488316"/>
                    <a:pt x="445688" y="3637956"/>
                  </a:cubicBezTo>
                  <a:cubicBezTo>
                    <a:pt x="527413" y="3787697"/>
                    <a:pt x="625115" y="3929794"/>
                    <a:pt x="735859" y="4062310"/>
                  </a:cubicBezTo>
                  <a:cubicBezTo>
                    <a:pt x="791121" y="4128668"/>
                    <a:pt x="849589" y="4192733"/>
                    <a:pt x="910884" y="4254366"/>
                  </a:cubicBezTo>
                  <a:lnTo>
                    <a:pt x="1030507" y="4364939"/>
                  </a:lnTo>
                  <a:lnTo>
                    <a:pt x="676755" y="4364939"/>
                  </a:lnTo>
                  <a:lnTo>
                    <a:pt x="538105" y="4202315"/>
                  </a:lnTo>
                  <a:cubicBezTo>
                    <a:pt x="423518" y="4054791"/>
                    <a:pt x="323372" y="3897379"/>
                    <a:pt x="241592" y="3731226"/>
                  </a:cubicBezTo>
                  <a:cubicBezTo>
                    <a:pt x="160193" y="3565073"/>
                    <a:pt x="99768" y="3389950"/>
                    <a:pt x="60317" y="3211362"/>
                  </a:cubicBezTo>
                  <a:cubicBezTo>
                    <a:pt x="20759" y="3032669"/>
                    <a:pt x="435" y="2850716"/>
                    <a:pt x="0" y="2668765"/>
                  </a:cubicBezTo>
                  <a:cubicBezTo>
                    <a:pt x="0" y="2576309"/>
                    <a:pt x="6413" y="2483039"/>
                    <a:pt x="21736" y="2390280"/>
                  </a:cubicBezTo>
                  <a:lnTo>
                    <a:pt x="27605" y="2355521"/>
                  </a:lnTo>
                  <a:lnTo>
                    <a:pt x="34669" y="2320862"/>
                  </a:lnTo>
                  <a:cubicBezTo>
                    <a:pt x="39343" y="2297723"/>
                    <a:pt x="45102" y="2274686"/>
                    <a:pt x="50753" y="2251750"/>
                  </a:cubicBezTo>
                  <a:cubicBezTo>
                    <a:pt x="62708" y="2205881"/>
                    <a:pt x="77379" y="2160723"/>
                    <a:pt x="93899" y="2116179"/>
                  </a:cubicBezTo>
                  <a:cubicBezTo>
                    <a:pt x="110744" y="2071734"/>
                    <a:pt x="129762" y="2028209"/>
                    <a:pt x="150194" y="1985498"/>
                  </a:cubicBezTo>
                  <a:cubicBezTo>
                    <a:pt x="170734" y="1942890"/>
                    <a:pt x="193229" y="1901402"/>
                    <a:pt x="216486" y="1860628"/>
                  </a:cubicBezTo>
                  <a:cubicBezTo>
                    <a:pt x="263109" y="1779183"/>
                    <a:pt x="312993" y="1701000"/>
                    <a:pt x="363527" y="1625058"/>
                  </a:cubicBezTo>
                  <a:lnTo>
                    <a:pt x="514155" y="1402231"/>
                  </a:lnTo>
                  <a:cubicBezTo>
                    <a:pt x="538825" y="1365636"/>
                    <a:pt x="563277" y="1329551"/>
                    <a:pt x="586861" y="1293160"/>
                  </a:cubicBezTo>
                  <a:lnTo>
                    <a:pt x="623702" y="1236892"/>
                  </a:lnTo>
                  <a:cubicBezTo>
                    <a:pt x="636526" y="1217525"/>
                    <a:pt x="649025" y="1198055"/>
                    <a:pt x="662283" y="1178892"/>
                  </a:cubicBezTo>
                  <a:cubicBezTo>
                    <a:pt x="713905" y="1101523"/>
                    <a:pt x="769222" y="1025786"/>
                    <a:pt x="827364" y="951170"/>
                  </a:cubicBezTo>
                  <a:cubicBezTo>
                    <a:pt x="885834" y="876861"/>
                    <a:pt x="947997" y="804283"/>
                    <a:pt x="1016355" y="736089"/>
                  </a:cubicBezTo>
                  <a:cubicBezTo>
                    <a:pt x="1152311" y="599497"/>
                    <a:pt x="1308047" y="476054"/>
                    <a:pt x="1482474" y="378707"/>
                  </a:cubicBezTo>
                  <a:cubicBezTo>
                    <a:pt x="1656793" y="281156"/>
                    <a:pt x="1845132" y="207966"/>
                    <a:pt x="2035644" y="149151"/>
                  </a:cubicBezTo>
                  <a:cubicBezTo>
                    <a:pt x="2131063" y="119997"/>
                    <a:pt x="2227460" y="94412"/>
                    <a:pt x="2324619" y="72802"/>
                  </a:cubicBezTo>
                  <a:cubicBezTo>
                    <a:pt x="2421885" y="51396"/>
                    <a:pt x="2520239" y="35291"/>
                    <a:pt x="2618809" y="24078"/>
                  </a:cubicBezTo>
                  <a:cubicBezTo>
                    <a:pt x="2717272" y="12252"/>
                    <a:pt x="2816168" y="4914"/>
                    <a:pt x="2914849" y="1957"/>
                  </a:cubicBezTo>
                  <a:lnTo>
                    <a:pt x="2951907" y="633"/>
                  </a:lnTo>
                  <a:lnTo>
                    <a:pt x="2990052" y="224"/>
                  </a:lnTo>
                  <a:cubicBezTo>
                    <a:pt x="3002768" y="224"/>
                    <a:pt x="3015592" y="-81"/>
                    <a:pt x="3028307" y="2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useBgFill="1">
          <p:nvSpPr>
            <p:cNvPr id="55" name="Freeform: Shape 54">
              <a:extLst>
                <a:ext uri="{FF2B5EF4-FFF2-40B4-BE49-F238E27FC236}">
                  <a16:creationId xmlns:a16="http://schemas.microsoft.com/office/drawing/2014/main" id="{5C727C6A-DB0B-482E-B0E4-4F035FC023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55526" y="2145638"/>
              <a:ext cx="4336168" cy="4630833"/>
            </a:xfrm>
            <a:custGeom>
              <a:avLst/>
              <a:gdLst>
                <a:gd name="connsiteX0" fmla="*/ 3053738 w 4336168"/>
                <a:gd name="connsiteY0" fmla="*/ 111 h 4630833"/>
                <a:gd name="connsiteX1" fmla="*/ 3093948 w 4336168"/>
                <a:gd name="connsiteY1" fmla="*/ 316 h 4630833"/>
                <a:gd name="connsiteX2" fmla="*/ 3134268 w 4336168"/>
                <a:gd name="connsiteY2" fmla="*/ 1743 h 4630833"/>
                <a:gd name="connsiteX3" fmla="*/ 3295438 w 4336168"/>
                <a:gd name="connsiteY3" fmla="*/ 13058 h 4630833"/>
                <a:gd name="connsiteX4" fmla="*/ 3918813 w 4336168"/>
                <a:gd name="connsiteY4" fmla="*/ 169935 h 4630833"/>
                <a:gd name="connsiteX5" fmla="*/ 4203331 w 4336168"/>
                <a:gd name="connsiteY5" fmla="*/ 305405 h 4630833"/>
                <a:gd name="connsiteX6" fmla="*/ 4336168 w 4336168"/>
                <a:gd name="connsiteY6" fmla="*/ 386579 h 4630833"/>
                <a:gd name="connsiteX7" fmla="*/ 4336168 w 4336168"/>
                <a:gd name="connsiteY7" fmla="*/ 772673 h 4630833"/>
                <a:gd name="connsiteX8" fmla="*/ 4270820 w 4336168"/>
                <a:gd name="connsiteY8" fmla="*/ 728127 h 4630833"/>
                <a:gd name="connsiteX9" fmla="*/ 4030208 w 4336168"/>
                <a:gd name="connsiteY9" fmla="*/ 587253 h 4630833"/>
                <a:gd name="connsiteX10" fmla="*/ 3781010 w 4336168"/>
                <a:gd name="connsiteY10" fmla="*/ 471455 h 4630833"/>
                <a:gd name="connsiteX11" fmla="*/ 3254466 w 4336168"/>
                <a:gd name="connsiteY11" fmla="*/ 338024 h 4630833"/>
                <a:gd name="connsiteX12" fmla="*/ 3117966 w 4336168"/>
                <a:gd name="connsiteY12" fmla="*/ 326812 h 4630833"/>
                <a:gd name="connsiteX13" fmla="*/ 3083625 w 4336168"/>
                <a:gd name="connsiteY13" fmla="*/ 325179 h 4630833"/>
                <a:gd name="connsiteX14" fmla="*/ 3049173 w 4336168"/>
                <a:gd name="connsiteY14" fmla="*/ 324366 h 4630833"/>
                <a:gd name="connsiteX15" fmla="*/ 2978858 w 4336168"/>
                <a:gd name="connsiteY15" fmla="*/ 323855 h 4630833"/>
                <a:gd name="connsiteX16" fmla="*/ 2695862 w 4336168"/>
                <a:gd name="connsiteY16" fmla="*/ 335373 h 4630833"/>
                <a:gd name="connsiteX17" fmla="*/ 2417972 w 4336168"/>
                <a:gd name="connsiteY17" fmla="*/ 372070 h 4630833"/>
                <a:gd name="connsiteX18" fmla="*/ 2148451 w 4336168"/>
                <a:gd name="connsiteY18" fmla="*/ 437613 h 4630833"/>
                <a:gd name="connsiteX19" fmla="*/ 1889690 w 4336168"/>
                <a:gd name="connsiteY19" fmla="*/ 532515 h 4630833"/>
                <a:gd name="connsiteX20" fmla="*/ 1644512 w 4336168"/>
                <a:gd name="connsiteY20" fmla="*/ 658098 h 4630833"/>
                <a:gd name="connsiteX21" fmla="*/ 1200999 w 4336168"/>
                <a:gd name="connsiteY21" fmla="*/ 992137 h 4630833"/>
                <a:gd name="connsiteX22" fmla="*/ 1003531 w 4336168"/>
                <a:gd name="connsiteY22" fmla="*/ 1192234 h 4630833"/>
                <a:gd name="connsiteX23" fmla="*/ 910394 w 4336168"/>
                <a:gd name="connsiteY23" fmla="*/ 1298347 h 4630833"/>
                <a:gd name="connsiteX24" fmla="*/ 821278 w 4336168"/>
                <a:gd name="connsiteY24" fmla="*/ 1408233 h 4630833"/>
                <a:gd name="connsiteX25" fmla="*/ 732162 w 4336168"/>
                <a:gd name="connsiteY25" fmla="*/ 1521993 h 4630833"/>
                <a:gd name="connsiteX26" fmla="*/ 640548 w 4336168"/>
                <a:gd name="connsiteY26" fmla="*/ 1634323 h 4630833"/>
                <a:gd name="connsiteX27" fmla="*/ 457317 w 4336168"/>
                <a:gd name="connsiteY27" fmla="*/ 1855930 h 4630833"/>
                <a:gd name="connsiteX28" fmla="*/ 369288 w 4336168"/>
                <a:gd name="connsiteY28" fmla="*/ 1967955 h 4630833"/>
                <a:gd name="connsiteX29" fmla="*/ 287128 w 4336168"/>
                <a:gd name="connsiteY29" fmla="*/ 2083243 h 4630833"/>
                <a:gd name="connsiteX30" fmla="*/ 212683 w 4336168"/>
                <a:gd name="connsiteY30" fmla="*/ 2202607 h 4630833"/>
                <a:gd name="connsiteX31" fmla="*/ 179101 w 4336168"/>
                <a:gd name="connsiteY31" fmla="*/ 2264177 h 4630833"/>
                <a:gd name="connsiteX32" fmla="*/ 148890 w 4336168"/>
                <a:gd name="connsiteY32" fmla="*/ 2327172 h 4630833"/>
                <a:gd name="connsiteX33" fmla="*/ 61295 w 4336168"/>
                <a:gd name="connsiteY33" fmla="*/ 2590672 h 4630833"/>
                <a:gd name="connsiteX34" fmla="*/ 32604 w 4336168"/>
                <a:gd name="connsiteY34" fmla="*/ 2866202 h 4630833"/>
                <a:gd name="connsiteX35" fmla="*/ 100853 w 4336168"/>
                <a:gd name="connsiteY35" fmla="*/ 3418074 h 4630833"/>
                <a:gd name="connsiteX36" fmla="*/ 184971 w 4336168"/>
                <a:gd name="connsiteY36" fmla="*/ 3684428 h 4630833"/>
                <a:gd name="connsiteX37" fmla="*/ 210836 w 4336168"/>
                <a:gd name="connsiteY37" fmla="*/ 3749462 h 4630833"/>
                <a:gd name="connsiteX38" fmla="*/ 238440 w 4336168"/>
                <a:gd name="connsiteY38" fmla="*/ 3813783 h 4630833"/>
                <a:gd name="connsiteX39" fmla="*/ 252894 w 4336168"/>
                <a:gd name="connsiteY39" fmla="*/ 3845688 h 4630833"/>
                <a:gd name="connsiteX40" fmla="*/ 268109 w 4336168"/>
                <a:gd name="connsiteY40" fmla="*/ 3877287 h 4630833"/>
                <a:gd name="connsiteX41" fmla="*/ 299409 w 4336168"/>
                <a:gd name="connsiteY41" fmla="*/ 3939978 h 4630833"/>
                <a:gd name="connsiteX42" fmla="*/ 440689 w 4336168"/>
                <a:gd name="connsiteY42" fmla="*/ 4182378 h 4630833"/>
                <a:gd name="connsiteX43" fmla="*/ 606640 w 4336168"/>
                <a:gd name="connsiteY43" fmla="*/ 4409488 h 4630833"/>
                <a:gd name="connsiteX44" fmla="*/ 792425 w 4336168"/>
                <a:gd name="connsiteY44" fmla="*/ 4621205 h 4630833"/>
                <a:gd name="connsiteX45" fmla="*/ 802442 w 4336168"/>
                <a:gd name="connsiteY45" fmla="*/ 4630833 h 4630833"/>
                <a:gd name="connsiteX46" fmla="*/ 592561 w 4336168"/>
                <a:gd name="connsiteY46" fmla="*/ 4630833 h 4630833"/>
                <a:gd name="connsiteX47" fmla="*/ 489377 w 4336168"/>
                <a:gd name="connsiteY47" fmla="*/ 4483185 h 4630833"/>
                <a:gd name="connsiteX48" fmla="*/ 344944 w 4336168"/>
                <a:gd name="connsiteY48" fmla="*/ 4231611 h 4630833"/>
                <a:gd name="connsiteX49" fmla="*/ 224311 w 4336168"/>
                <a:gd name="connsiteY49" fmla="*/ 3970456 h 4630833"/>
                <a:gd name="connsiteX50" fmla="*/ 0 w 4336168"/>
                <a:gd name="connsiteY50" fmla="*/ 2866202 h 4630833"/>
                <a:gd name="connsiteX51" fmla="*/ 25105 w 4336168"/>
                <a:gd name="connsiteY51" fmla="*/ 2584351 h 4630833"/>
                <a:gd name="connsiteX52" fmla="*/ 105200 w 4336168"/>
                <a:gd name="connsiteY52" fmla="*/ 2310863 h 4630833"/>
                <a:gd name="connsiteX53" fmla="*/ 232245 w 4336168"/>
                <a:gd name="connsiteY53" fmla="*/ 2053172 h 4630833"/>
                <a:gd name="connsiteX54" fmla="*/ 307667 w 4336168"/>
                <a:gd name="connsiteY54" fmla="*/ 1930341 h 4630833"/>
                <a:gd name="connsiteX55" fmla="*/ 386893 w 4336168"/>
                <a:gd name="connsiteY55" fmla="*/ 1810161 h 4630833"/>
                <a:gd name="connsiteX56" fmla="*/ 548823 w 4336168"/>
                <a:gd name="connsiteY56" fmla="*/ 1573876 h 4630833"/>
                <a:gd name="connsiteX57" fmla="*/ 626419 w 4336168"/>
                <a:gd name="connsiteY57" fmla="*/ 1455224 h 4630833"/>
                <a:gd name="connsiteX58" fmla="*/ 701081 w 4336168"/>
                <a:gd name="connsiteY58" fmla="*/ 1334534 h 4630833"/>
                <a:gd name="connsiteX59" fmla="*/ 861162 w 4336168"/>
                <a:gd name="connsiteY59" fmla="*/ 1091320 h 4630833"/>
                <a:gd name="connsiteX60" fmla="*/ 1042329 w 4336168"/>
                <a:gd name="connsiteY60" fmla="*/ 858093 h 4630833"/>
                <a:gd name="connsiteX61" fmla="*/ 1487799 w 4336168"/>
                <a:gd name="connsiteY61" fmla="*/ 446686 h 4630833"/>
                <a:gd name="connsiteX62" fmla="*/ 1754060 w 4336168"/>
                <a:gd name="connsiteY62" fmla="*/ 283388 h 4630833"/>
                <a:gd name="connsiteX63" fmla="*/ 2044121 w 4336168"/>
                <a:gd name="connsiteY63" fmla="*/ 157906 h 4630833"/>
                <a:gd name="connsiteX64" fmla="*/ 2349287 w 4336168"/>
                <a:gd name="connsiteY64" fmla="*/ 71364 h 4630833"/>
                <a:gd name="connsiteX65" fmla="*/ 2661411 w 4336168"/>
                <a:gd name="connsiteY65" fmla="*/ 21213 h 4630833"/>
                <a:gd name="connsiteX66" fmla="*/ 2818124 w 4336168"/>
                <a:gd name="connsiteY66" fmla="*/ 7146 h 4630833"/>
                <a:gd name="connsiteX67" fmla="*/ 2974728 w 4336168"/>
                <a:gd name="connsiteY67" fmla="*/ 1029 h 4630833"/>
                <a:gd name="connsiteX68" fmla="*/ 3053738 w 4336168"/>
                <a:gd name="connsiteY68" fmla="*/ 111 h 4630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336168" h="4630833">
                  <a:moveTo>
                    <a:pt x="3053738" y="111"/>
                  </a:moveTo>
                  <a:lnTo>
                    <a:pt x="3093948" y="316"/>
                  </a:lnTo>
                  <a:lnTo>
                    <a:pt x="3134268" y="1743"/>
                  </a:lnTo>
                  <a:cubicBezTo>
                    <a:pt x="3187955" y="3475"/>
                    <a:pt x="3241749" y="7756"/>
                    <a:pt x="3295438" y="13058"/>
                  </a:cubicBezTo>
                  <a:cubicBezTo>
                    <a:pt x="3510076" y="35585"/>
                    <a:pt x="3722324" y="89406"/>
                    <a:pt x="3918813" y="169935"/>
                  </a:cubicBezTo>
                  <a:cubicBezTo>
                    <a:pt x="4017384" y="209689"/>
                    <a:pt x="4111933" y="255763"/>
                    <a:pt x="4203331" y="305405"/>
                  </a:cubicBezTo>
                  <a:lnTo>
                    <a:pt x="4336168" y="386579"/>
                  </a:lnTo>
                  <a:lnTo>
                    <a:pt x="4336168" y="772673"/>
                  </a:lnTo>
                  <a:lnTo>
                    <a:pt x="4270820" y="728127"/>
                  </a:lnTo>
                  <a:cubicBezTo>
                    <a:pt x="4191920" y="677771"/>
                    <a:pt x="4111825" y="630168"/>
                    <a:pt x="4030208" y="587253"/>
                  </a:cubicBezTo>
                  <a:cubicBezTo>
                    <a:pt x="3948699" y="544136"/>
                    <a:pt x="3865886" y="504687"/>
                    <a:pt x="3781010" y="471455"/>
                  </a:cubicBezTo>
                  <a:cubicBezTo>
                    <a:pt x="3611688" y="404384"/>
                    <a:pt x="3435522" y="358818"/>
                    <a:pt x="3254466" y="338024"/>
                  </a:cubicBezTo>
                  <a:cubicBezTo>
                    <a:pt x="3209255" y="333029"/>
                    <a:pt x="3163720" y="328748"/>
                    <a:pt x="3117966" y="326812"/>
                  </a:cubicBezTo>
                  <a:lnTo>
                    <a:pt x="3083625" y="325179"/>
                  </a:lnTo>
                  <a:lnTo>
                    <a:pt x="3049173" y="324366"/>
                  </a:lnTo>
                  <a:cubicBezTo>
                    <a:pt x="3026568" y="323447"/>
                    <a:pt x="3002550" y="323855"/>
                    <a:pt x="2978858" y="323855"/>
                  </a:cubicBezTo>
                  <a:cubicBezTo>
                    <a:pt x="2883983" y="323956"/>
                    <a:pt x="2789434" y="327423"/>
                    <a:pt x="2695862" y="335373"/>
                  </a:cubicBezTo>
                  <a:cubicBezTo>
                    <a:pt x="2602290" y="343223"/>
                    <a:pt x="2509371" y="354945"/>
                    <a:pt x="2417972" y="372070"/>
                  </a:cubicBezTo>
                  <a:cubicBezTo>
                    <a:pt x="2326683" y="389500"/>
                    <a:pt x="2236697" y="411009"/>
                    <a:pt x="2148451" y="437613"/>
                  </a:cubicBezTo>
                  <a:cubicBezTo>
                    <a:pt x="2060204" y="464116"/>
                    <a:pt x="1973588" y="495411"/>
                    <a:pt x="1889690" y="532515"/>
                  </a:cubicBezTo>
                  <a:cubicBezTo>
                    <a:pt x="1805247" y="568599"/>
                    <a:pt x="1723848" y="611411"/>
                    <a:pt x="1644512" y="658098"/>
                  </a:cubicBezTo>
                  <a:cubicBezTo>
                    <a:pt x="1486169" y="751979"/>
                    <a:pt x="1338149" y="865229"/>
                    <a:pt x="1200999" y="992137"/>
                  </a:cubicBezTo>
                  <a:cubicBezTo>
                    <a:pt x="1132531" y="1055744"/>
                    <a:pt x="1066782" y="1122715"/>
                    <a:pt x="1003531" y="1192234"/>
                  </a:cubicBezTo>
                  <a:cubicBezTo>
                    <a:pt x="971688" y="1226790"/>
                    <a:pt x="941150" y="1262568"/>
                    <a:pt x="910394" y="1298347"/>
                  </a:cubicBezTo>
                  <a:cubicBezTo>
                    <a:pt x="880507" y="1334738"/>
                    <a:pt x="850187" y="1370925"/>
                    <a:pt x="821278" y="1408233"/>
                  </a:cubicBezTo>
                  <a:cubicBezTo>
                    <a:pt x="792152" y="1444624"/>
                    <a:pt x="762266" y="1484480"/>
                    <a:pt x="732162" y="1521993"/>
                  </a:cubicBezTo>
                  <a:cubicBezTo>
                    <a:pt x="701950" y="1559810"/>
                    <a:pt x="671302" y="1597219"/>
                    <a:pt x="640548" y="1634323"/>
                  </a:cubicBezTo>
                  <a:cubicBezTo>
                    <a:pt x="579362" y="1708838"/>
                    <a:pt x="516980" y="1781618"/>
                    <a:pt x="457317" y="1855930"/>
                  </a:cubicBezTo>
                  <a:cubicBezTo>
                    <a:pt x="427540" y="1893033"/>
                    <a:pt x="397870" y="1930239"/>
                    <a:pt x="369288" y="1967955"/>
                  </a:cubicBezTo>
                  <a:cubicBezTo>
                    <a:pt x="341141" y="2005976"/>
                    <a:pt x="313211" y="2044100"/>
                    <a:pt x="287128" y="2083243"/>
                  </a:cubicBezTo>
                  <a:cubicBezTo>
                    <a:pt x="260936" y="2122284"/>
                    <a:pt x="235506" y="2161835"/>
                    <a:pt x="212683" y="2202607"/>
                  </a:cubicBezTo>
                  <a:cubicBezTo>
                    <a:pt x="200728" y="2222791"/>
                    <a:pt x="190187" y="2243586"/>
                    <a:pt x="179101" y="2264177"/>
                  </a:cubicBezTo>
                  <a:cubicBezTo>
                    <a:pt x="168886" y="2285072"/>
                    <a:pt x="158127" y="2305867"/>
                    <a:pt x="148890" y="2327172"/>
                  </a:cubicBezTo>
                  <a:cubicBezTo>
                    <a:pt x="109982" y="2411777"/>
                    <a:pt x="81183" y="2500256"/>
                    <a:pt x="61295" y="2590672"/>
                  </a:cubicBezTo>
                  <a:cubicBezTo>
                    <a:pt x="42386" y="2681292"/>
                    <a:pt x="33147" y="2773643"/>
                    <a:pt x="32604" y="2866202"/>
                  </a:cubicBezTo>
                  <a:cubicBezTo>
                    <a:pt x="32495" y="3051925"/>
                    <a:pt x="55643" y="3237650"/>
                    <a:pt x="100853" y="3418074"/>
                  </a:cubicBezTo>
                  <a:cubicBezTo>
                    <a:pt x="123133" y="3508490"/>
                    <a:pt x="151498" y="3597377"/>
                    <a:pt x="184971" y="3684428"/>
                  </a:cubicBezTo>
                  <a:cubicBezTo>
                    <a:pt x="192796" y="3706344"/>
                    <a:pt x="202250" y="3727751"/>
                    <a:pt x="210836" y="3749462"/>
                  </a:cubicBezTo>
                  <a:cubicBezTo>
                    <a:pt x="219421" y="3771175"/>
                    <a:pt x="228985" y="3792479"/>
                    <a:pt x="238440" y="3813783"/>
                  </a:cubicBezTo>
                  <a:lnTo>
                    <a:pt x="252894" y="3845688"/>
                  </a:lnTo>
                  <a:lnTo>
                    <a:pt x="268109" y="3877287"/>
                  </a:lnTo>
                  <a:cubicBezTo>
                    <a:pt x="278215" y="3898287"/>
                    <a:pt x="288432" y="3919284"/>
                    <a:pt x="299409" y="3939978"/>
                  </a:cubicBezTo>
                  <a:cubicBezTo>
                    <a:pt x="341792" y="4023258"/>
                    <a:pt x="389828" y="4103787"/>
                    <a:pt x="440689" y="4182378"/>
                  </a:cubicBezTo>
                  <a:cubicBezTo>
                    <a:pt x="492420" y="4260561"/>
                    <a:pt x="547953" y="4336299"/>
                    <a:pt x="606640" y="4409488"/>
                  </a:cubicBezTo>
                  <a:cubicBezTo>
                    <a:pt x="665381" y="4482677"/>
                    <a:pt x="727435" y="4553292"/>
                    <a:pt x="792425" y="4621205"/>
                  </a:cubicBezTo>
                  <a:lnTo>
                    <a:pt x="802442" y="4630833"/>
                  </a:lnTo>
                  <a:lnTo>
                    <a:pt x="592561" y="4630833"/>
                  </a:lnTo>
                  <a:lnTo>
                    <a:pt x="489377" y="4483185"/>
                  </a:lnTo>
                  <a:cubicBezTo>
                    <a:pt x="437212" y="4401230"/>
                    <a:pt x="388850" y="4317339"/>
                    <a:pt x="344944" y="4231611"/>
                  </a:cubicBezTo>
                  <a:cubicBezTo>
                    <a:pt x="300386" y="4146191"/>
                    <a:pt x="260828" y="4058731"/>
                    <a:pt x="224311" y="3970456"/>
                  </a:cubicBezTo>
                  <a:cubicBezTo>
                    <a:pt x="78901" y="3617049"/>
                    <a:pt x="1413" y="3242136"/>
                    <a:pt x="0" y="2866202"/>
                  </a:cubicBezTo>
                  <a:cubicBezTo>
                    <a:pt x="0" y="2771912"/>
                    <a:pt x="8043" y="2677417"/>
                    <a:pt x="25105" y="2584351"/>
                  </a:cubicBezTo>
                  <a:cubicBezTo>
                    <a:pt x="42928" y="2491285"/>
                    <a:pt x="69446" y="2399444"/>
                    <a:pt x="105200" y="2310863"/>
                  </a:cubicBezTo>
                  <a:cubicBezTo>
                    <a:pt x="140304" y="2221974"/>
                    <a:pt x="184318" y="2136351"/>
                    <a:pt x="232245" y="2053172"/>
                  </a:cubicBezTo>
                  <a:cubicBezTo>
                    <a:pt x="256154" y="2011379"/>
                    <a:pt x="281802" y="1970810"/>
                    <a:pt x="307667" y="1930341"/>
                  </a:cubicBezTo>
                  <a:cubicBezTo>
                    <a:pt x="333533" y="1889873"/>
                    <a:pt x="360049" y="1849915"/>
                    <a:pt x="386893" y="1810161"/>
                  </a:cubicBezTo>
                  <a:lnTo>
                    <a:pt x="548823" y="1573876"/>
                  </a:lnTo>
                  <a:cubicBezTo>
                    <a:pt x="575341" y="1534529"/>
                    <a:pt x="601098" y="1494877"/>
                    <a:pt x="626419" y="1455224"/>
                  </a:cubicBezTo>
                  <a:cubicBezTo>
                    <a:pt x="651959" y="1415266"/>
                    <a:pt x="675434" y="1376225"/>
                    <a:pt x="701081" y="1334534"/>
                  </a:cubicBezTo>
                  <a:cubicBezTo>
                    <a:pt x="751290" y="1252070"/>
                    <a:pt x="804324" y="1170828"/>
                    <a:pt x="861162" y="1091320"/>
                  </a:cubicBezTo>
                  <a:cubicBezTo>
                    <a:pt x="917894" y="1011810"/>
                    <a:pt x="977884" y="933729"/>
                    <a:pt x="1042329" y="858093"/>
                  </a:cubicBezTo>
                  <a:cubicBezTo>
                    <a:pt x="1171765" y="707536"/>
                    <a:pt x="1319348" y="566764"/>
                    <a:pt x="1487799" y="446686"/>
                  </a:cubicBezTo>
                  <a:cubicBezTo>
                    <a:pt x="1571699" y="386340"/>
                    <a:pt x="1661031" y="332010"/>
                    <a:pt x="1754060" y="283388"/>
                  </a:cubicBezTo>
                  <a:cubicBezTo>
                    <a:pt x="1847414" y="235478"/>
                    <a:pt x="1944463" y="193278"/>
                    <a:pt x="2044121" y="157906"/>
                  </a:cubicBezTo>
                  <a:cubicBezTo>
                    <a:pt x="2143778" y="122638"/>
                    <a:pt x="2245936" y="93789"/>
                    <a:pt x="2349287" y="71364"/>
                  </a:cubicBezTo>
                  <a:cubicBezTo>
                    <a:pt x="2452641" y="48939"/>
                    <a:pt x="2556971" y="32935"/>
                    <a:pt x="2661411" y="21213"/>
                  </a:cubicBezTo>
                  <a:cubicBezTo>
                    <a:pt x="2713576" y="14994"/>
                    <a:pt x="2765850" y="11222"/>
                    <a:pt x="2818124" y="7146"/>
                  </a:cubicBezTo>
                  <a:cubicBezTo>
                    <a:pt x="2870290" y="4596"/>
                    <a:pt x="2922672" y="1640"/>
                    <a:pt x="2974728" y="1029"/>
                  </a:cubicBezTo>
                  <a:cubicBezTo>
                    <a:pt x="3000811" y="519"/>
                    <a:pt x="3026568" y="-296"/>
                    <a:pt x="3053738" y="11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nvGrpSpPr>
          <p:cNvPr id="57" name="Group 56">
            <a:extLst>
              <a:ext uri="{FF2B5EF4-FFF2-40B4-BE49-F238E27FC236}">
                <a16:creationId xmlns:a16="http://schemas.microsoft.com/office/drawing/2014/main" id="{2786ABD8-AB9F-46F2-A7D9-36F1F7338CF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5112326" y="0"/>
            <a:ext cx="4683941" cy="3456291"/>
            <a:chOff x="4345582" y="0"/>
            <a:chExt cx="5069918" cy="3741104"/>
          </a:xfrm>
          <a:solidFill>
            <a:schemeClr val="accent5">
              <a:alpha val="5000"/>
            </a:schemeClr>
          </a:solidFill>
        </p:grpSpPr>
        <p:sp>
          <p:nvSpPr>
            <p:cNvPr id="58" name="Freeform: Shape 57">
              <a:extLst>
                <a:ext uri="{FF2B5EF4-FFF2-40B4-BE49-F238E27FC236}">
                  <a16:creationId xmlns:a16="http://schemas.microsoft.com/office/drawing/2014/main" id="{DB26E49F-E19A-487B-A8A4-A26128CFDC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45582" y="1"/>
              <a:ext cx="5069918" cy="3741103"/>
            </a:xfrm>
            <a:custGeom>
              <a:avLst/>
              <a:gdLst>
                <a:gd name="connsiteX0" fmla="*/ 475344 w 5069918"/>
                <a:gd name="connsiteY0" fmla="*/ 0 h 3741103"/>
                <a:gd name="connsiteX1" fmla="*/ 643707 w 5069918"/>
                <a:gd name="connsiteY1" fmla="*/ 0 h 3741103"/>
                <a:gd name="connsiteX2" fmla="*/ 635672 w 5069918"/>
                <a:gd name="connsiteY2" fmla="*/ 7778 h 3741103"/>
                <a:gd name="connsiteX3" fmla="*/ 486638 w 5069918"/>
                <a:gd name="connsiteY3" fmla="*/ 178818 h 3741103"/>
                <a:gd name="connsiteX4" fmla="*/ 353514 w 5069918"/>
                <a:gd name="connsiteY4" fmla="*/ 362293 h 3741103"/>
                <a:gd name="connsiteX5" fmla="*/ 240181 w 5069918"/>
                <a:gd name="connsiteY5" fmla="*/ 558120 h 3741103"/>
                <a:gd name="connsiteX6" fmla="*/ 215073 w 5069918"/>
                <a:gd name="connsiteY6" fmla="*/ 608766 h 3741103"/>
                <a:gd name="connsiteX7" fmla="*/ 202868 w 5069918"/>
                <a:gd name="connsiteY7" fmla="*/ 634294 h 3741103"/>
                <a:gd name="connsiteX8" fmla="*/ 191273 w 5069918"/>
                <a:gd name="connsiteY8" fmla="*/ 660069 h 3741103"/>
                <a:gd name="connsiteX9" fmla="*/ 169129 w 5069918"/>
                <a:gd name="connsiteY9" fmla="*/ 712032 h 3741103"/>
                <a:gd name="connsiteX10" fmla="*/ 148381 w 5069918"/>
                <a:gd name="connsiteY10" fmla="*/ 764571 h 3741103"/>
                <a:gd name="connsiteX11" fmla="*/ 80903 w 5069918"/>
                <a:gd name="connsiteY11" fmla="*/ 979750 h 3741103"/>
                <a:gd name="connsiteX12" fmla="*/ 26154 w 5069918"/>
                <a:gd name="connsiteY12" fmla="*/ 1425590 h 3741103"/>
                <a:gd name="connsiteX13" fmla="*/ 49170 w 5069918"/>
                <a:gd name="connsiteY13" fmla="*/ 1648182 h 3741103"/>
                <a:gd name="connsiteX14" fmla="*/ 119437 w 5069918"/>
                <a:gd name="connsiteY14" fmla="*/ 1861055 h 3741103"/>
                <a:gd name="connsiteX15" fmla="*/ 143672 w 5069918"/>
                <a:gd name="connsiteY15" fmla="*/ 1911947 h 3741103"/>
                <a:gd name="connsiteX16" fmla="*/ 170611 w 5069918"/>
                <a:gd name="connsiteY16" fmla="*/ 1961687 h 3741103"/>
                <a:gd name="connsiteX17" fmla="*/ 230330 w 5069918"/>
                <a:gd name="connsiteY17" fmla="*/ 2058118 h 3741103"/>
                <a:gd name="connsiteX18" fmla="*/ 296237 w 5069918"/>
                <a:gd name="connsiteY18" fmla="*/ 2151255 h 3741103"/>
                <a:gd name="connsiteX19" fmla="*/ 366853 w 5069918"/>
                <a:gd name="connsiteY19" fmla="*/ 2241757 h 3741103"/>
                <a:gd name="connsiteX20" fmla="*/ 513838 w 5069918"/>
                <a:gd name="connsiteY20" fmla="*/ 2420786 h 3741103"/>
                <a:gd name="connsiteX21" fmla="*/ 587330 w 5069918"/>
                <a:gd name="connsiteY21" fmla="*/ 2511534 h 3741103"/>
                <a:gd name="connsiteX22" fmla="*/ 658817 w 5069918"/>
                <a:gd name="connsiteY22" fmla="*/ 2603437 h 3741103"/>
                <a:gd name="connsiteX23" fmla="*/ 730305 w 5069918"/>
                <a:gd name="connsiteY23" fmla="*/ 2692210 h 3741103"/>
                <a:gd name="connsiteX24" fmla="*/ 805018 w 5069918"/>
                <a:gd name="connsiteY24" fmla="*/ 2777936 h 3741103"/>
                <a:gd name="connsiteX25" fmla="*/ 963424 w 5069918"/>
                <a:gd name="connsiteY25" fmla="*/ 2939588 h 3741103"/>
                <a:gd name="connsiteX26" fmla="*/ 1319204 w 5069918"/>
                <a:gd name="connsiteY26" fmla="*/ 3209447 h 3741103"/>
                <a:gd name="connsiteX27" fmla="*/ 1515882 w 5069918"/>
                <a:gd name="connsiteY27" fmla="*/ 3310902 h 3741103"/>
                <a:gd name="connsiteX28" fmla="*/ 1723456 w 5069918"/>
                <a:gd name="connsiteY28" fmla="*/ 3387570 h 3741103"/>
                <a:gd name="connsiteX29" fmla="*/ 1939662 w 5069918"/>
                <a:gd name="connsiteY29" fmla="*/ 3440520 h 3741103"/>
                <a:gd name="connsiteX30" fmla="*/ 2162581 w 5069918"/>
                <a:gd name="connsiteY30" fmla="*/ 3470167 h 3741103"/>
                <a:gd name="connsiteX31" fmla="*/ 2389597 w 5069918"/>
                <a:gd name="connsiteY31" fmla="*/ 3479472 h 3741103"/>
                <a:gd name="connsiteX32" fmla="*/ 2446002 w 5069918"/>
                <a:gd name="connsiteY32" fmla="*/ 3479059 h 3741103"/>
                <a:gd name="connsiteX33" fmla="*/ 2473639 w 5069918"/>
                <a:gd name="connsiteY33" fmla="*/ 3478402 h 3741103"/>
                <a:gd name="connsiteX34" fmla="*/ 2501187 w 5069918"/>
                <a:gd name="connsiteY34" fmla="*/ 3477083 h 3741103"/>
                <a:gd name="connsiteX35" fmla="*/ 2610685 w 5069918"/>
                <a:gd name="connsiteY35" fmla="*/ 3468025 h 3741103"/>
                <a:gd name="connsiteX36" fmla="*/ 3033071 w 5069918"/>
                <a:gd name="connsiteY36" fmla="*/ 3360230 h 3741103"/>
                <a:gd name="connsiteX37" fmla="*/ 3232974 w 5069918"/>
                <a:gd name="connsiteY37" fmla="*/ 3266681 h 3741103"/>
                <a:gd name="connsiteX38" fmla="*/ 3425990 w 5069918"/>
                <a:gd name="connsiteY38" fmla="*/ 3152873 h 3741103"/>
                <a:gd name="connsiteX39" fmla="*/ 3613601 w 5069918"/>
                <a:gd name="connsiteY39" fmla="*/ 3024078 h 3741103"/>
                <a:gd name="connsiteX40" fmla="*/ 3706185 w 5069918"/>
                <a:gd name="connsiteY40" fmla="*/ 2955893 h 3741103"/>
                <a:gd name="connsiteX41" fmla="*/ 3799729 w 5069918"/>
                <a:gd name="connsiteY41" fmla="*/ 2885155 h 3741103"/>
                <a:gd name="connsiteX42" fmla="*/ 4175561 w 5069918"/>
                <a:gd name="connsiteY42" fmla="*/ 2606072 h 3741103"/>
                <a:gd name="connsiteX43" fmla="*/ 4517132 w 5069918"/>
                <a:gd name="connsiteY43" fmla="*/ 2312331 h 3741103"/>
                <a:gd name="connsiteX44" fmla="*/ 4659758 w 5069918"/>
                <a:gd name="connsiteY44" fmla="*/ 2148703 h 3741103"/>
                <a:gd name="connsiteX45" fmla="*/ 4773178 w 5069918"/>
                <a:gd name="connsiteY45" fmla="*/ 1969674 h 3741103"/>
                <a:gd name="connsiteX46" fmla="*/ 4892092 w 5069918"/>
                <a:gd name="connsiteY46" fmla="*/ 1567562 h 3741103"/>
                <a:gd name="connsiteX47" fmla="*/ 4898804 w 5069918"/>
                <a:gd name="connsiteY47" fmla="*/ 1460754 h 3741103"/>
                <a:gd name="connsiteX48" fmla="*/ 4899153 w 5069918"/>
                <a:gd name="connsiteY48" fmla="*/ 1406239 h 3741103"/>
                <a:gd name="connsiteX49" fmla="*/ 4898456 w 5069918"/>
                <a:gd name="connsiteY49" fmla="*/ 1350735 h 3741103"/>
                <a:gd name="connsiteX50" fmla="*/ 4886774 w 5069918"/>
                <a:gd name="connsiteY50" fmla="*/ 1128886 h 3741103"/>
                <a:gd name="connsiteX51" fmla="*/ 4815896 w 5069918"/>
                <a:gd name="connsiteY51" fmla="*/ 689221 h 3741103"/>
                <a:gd name="connsiteX52" fmla="*/ 4673183 w 5069918"/>
                <a:gd name="connsiteY52" fmla="*/ 264874 h 3741103"/>
                <a:gd name="connsiteX53" fmla="*/ 4625496 w 5069918"/>
                <a:gd name="connsiteY53" fmla="*/ 162925 h 3741103"/>
                <a:gd name="connsiteX54" fmla="*/ 4572490 w 5069918"/>
                <a:gd name="connsiteY54" fmla="*/ 63364 h 3741103"/>
                <a:gd name="connsiteX55" fmla="*/ 4532299 w 5069918"/>
                <a:gd name="connsiteY55" fmla="*/ 0 h 3741103"/>
                <a:gd name="connsiteX56" fmla="*/ 4626680 w 5069918"/>
                <a:gd name="connsiteY56" fmla="*/ 0 h 3741103"/>
                <a:gd name="connsiteX57" fmla="*/ 4643978 w 5069918"/>
                <a:gd name="connsiteY57" fmla="*/ 26636 h 3741103"/>
                <a:gd name="connsiteX58" fmla="*/ 4700644 w 5069918"/>
                <a:gd name="connsiteY58" fmla="*/ 128338 h 3741103"/>
                <a:gd name="connsiteX59" fmla="*/ 4753214 w 5069918"/>
                <a:gd name="connsiteY59" fmla="*/ 232016 h 3741103"/>
                <a:gd name="connsiteX60" fmla="*/ 4921297 w 5069918"/>
                <a:gd name="connsiteY60" fmla="*/ 663363 h 3741103"/>
                <a:gd name="connsiteX61" fmla="*/ 5027482 w 5069918"/>
                <a:gd name="connsiteY61" fmla="*/ 1112991 h 3741103"/>
                <a:gd name="connsiteX62" fmla="*/ 5058082 w 5069918"/>
                <a:gd name="connsiteY62" fmla="*/ 1342088 h 3741103"/>
                <a:gd name="connsiteX63" fmla="*/ 5063486 w 5069918"/>
                <a:gd name="connsiteY63" fmla="*/ 1399651 h 3741103"/>
                <a:gd name="connsiteX64" fmla="*/ 5067846 w 5069918"/>
                <a:gd name="connsiteY64" fmla="*/ 1458284 h 3741103"/>
                <a:gd name="connsiteX65" fmla="*/ 5069414 w 5069918"/>
                <a:gd name="connsiteY65" fmla="*/ 1577772 h 3741103"/>
                <a:gd name="connsiteX66" fmla="*/ 5040732 w 5069918"/>
                <a:gd name="connsiteY66" fmla="*/ 1817822 h 3741103"/>
                <a:gd name="connsiteX67" fmla="*/ 4964102 w 5069918"/>
                <a:gd name="connsiteY67" fmla="*/ 2050871 h 3741103"/>
                <a:gd name="connsiteX68" fmla="*/ 4689486 w 5069918"/>
                <a:gd name="connsiteY68" fmla="*/ 2458008 h 3741103"/>
                <a:gd name="connsiteX69" fmla="*/ 4333792 w 5069918"/>
                <a:gd name="connsiteY69" fmla="*/ 2784606 h 3741103"/>
                <a:gd name="connsiteX70" fmla="*/ 3965197 w 5069918"/>
                <a:gd name="connsiteY70" fmla="*/ 3076041 h 3741103"/>
                <a:gd name="connsiteX71" fmla="*/ 3873745 w 5069918"/>
                <a:gd name="connsiteY71" fmla="*/ 3149167 h 3741103"/>
                <a:gd name="connsiteX72" fmla="*/ 3779416 w 5069918"/>
                <a:gd name="connsiteY72" fmla="*/ 3222705 h 3741103"/>
                <a:gd name="connsiteX73" fmla="*/ 3582739 w 5069918"/>
                <a:gd name="connsiteY73" fmla="*/ 3364594 h 3741103"/>
                <a:gd name="connsiteX74" fmla="*/ 3371851 w 5069918"/>
                <a:gd name="connsiteY74" fmla="*/ 3494377 h 3741103"/>
                <a:gd name="connsiteX75" fmla="*/ 3143615 w 5069918"/>
                <a:gd name="connsiteY75" fmla="*/ 3603819 h 3741103"/>
                <a:gd name="connsiteX76" fmla="*/ 2643552 w 5069918"/>
                <a:gd name="connsiteY76" fmla="*/ 3730555 h 3741103"/>
                <a:gd name="connsiteX77" fmla="*/ 2514264 w 5069918"/>
                <a:gd name="connsiteY77" fmla="*/ 3739696 h 3741103"/>
                <a:gd name="connsiteX78" fmla="*/ 2481920 w 5069918"/>
                <a:gd name="connsiteY78" fmla="*/ 3740849 h 3741103"/>
                <a:gd name="connsiteX79" fmla="*/ 2449664 w 5069918"/>
                <a:gd name="connsiteY79" fmla="*/ 3741014 h 3741103"/>
                <a:gd name="connsiteX80" fmla="*/ 2386284 w 5069918"/>
                <a:gd name="connsiteY80" fmla="*/ 3740273 h 3741103"/>
                <a:gd name="connsiteX81" fmla="*/ 2260658 w 5069918"/>
                <a:gd name="connsiteY81" fmla="*/ 3735331 h 3741103"/>
                <a:gd name="connsiteX82" fmla="*/ 2134945 w 5069918"/>
                <a:gd name="connsiteY82" fmla="*/ 3723967 h 3741103"/>
                <a:gd name="connsiteX83" fmla="*/ 1884564 w 5069918"/>
                <a:gd name="connsiteY83" fmla="*/ 3683451 h 3741103"/>
                <a:gd name="connsiteX84" fmla="*/ 1639764 w 5069918"/>
                <a:gd name="connsiteY84" fmla="*/ 3613537 h 3741103"/>
                <a:gd name="connsiteX85" fmla="*/ 1407081 w 5069918"/>
                <a:gd name="connsiteY85" fmla="*/ 3512164 h 3741103"/>
                <a:gd name="connsiteX86" fmla="*/ 1193491 w 5069918"/>
                <a:gd name="connsiteY86" fmla="*/ 3380240 h 3741103"/>
                <a:gd name="connsiteX87" fmla="*/ 836141 w 5069918"/>
                <a:gd name="connsiteY87" fmla="*/ 3047878 h 3741103"/>
                <a:gd name="connsiteX88" fmla="*/ 690812 w 5069918"/>
                <a:gd name="connsiteY88" fmla="*/ 2859461 h 3741103"/>
                <a:gd name="connsiteX89" fmla="*/ 562397 w 5069918"/>
                <a:gd name="connsiteY89" fmla="*/ 2662976 h 3741103"/>
                <a:gd name="connsiteX90" fmla="*/ 502504 w 5069918"/>
                <a:gd name="connsiteY90" fmla="*/ 2565474 h 3741103"/>
                <a:gd name="connsiteX91" fmla="*/ 440258 w 5069918"/>
                <a:gd name="connsiteY91" fmla="*/ 2469619 h 3741103"/>
                <a:gd name="connsiteX92" fmla="*/ 310360 w 5069918"/>
                <a:gd name="connsiteY92" fmla="*/ 2278732 h 3741103"/>
                <a:gd name="connsiteX93" fmla="*/ 246806 w 5069918"/>
                <a:gd name="connsiteY93" fmla="*/ 2181642 h 3741103"/>
                <a:gd name="connsiteX94" fmla="*/ 186303 w 5069918"/>
                <a:gd name="connsiteY94" fmla="*/ 2082411 h 3741103"/>
                <a:gd name="connsiteX95" fmla="*/ 84390 w 5069918"/>
                <a:gd name="connsiteY95" fmla="*/ 1874231 h 3741103"/>
                <a:gd name="connsiteX96" fmla="*/ 20139 w 5069918"/>
                <a:gd name="connsiteY96" fmla="*/ 1653288 h 3741103"/>
                <a:gd name="connsiteX97" fmla="*/ 0 w 5069918"/>
                <a:gd name="connsiteY97" fmla="*/ 1425590 h 3741103"/>
                <a:gd name="connsiteX98" fmla="*/ 179939 w 5069918"/>
                <a:gd name="connsiteY98" fmla="*/ 533498 h 3741103"/>
                <a:gd name="connsiteX99" fmla="*/ 276709 w 5069918"/>
                <a:gd name="connsiteY99" fmla="*/ 322519 h 3741103"/>
                <a:gd name="connsiteX100" fmla="*/ 392571 w 5069918"/>
                <a:gd name="connsiteY100" fmla="*/ 119280 h 3741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069918" h="3741103">
                  <a:moveTo>
                    <a:pt x="475344" y="0"/>
                  </a:moveTo>
                  <a:lnTo>
                    <a:pt x="643707" y="0"/>
                  </a:lnTo>
                  <a:lnTo>
                    <a:pt x="635672" y="7778"/>
                  </a:lnTo>
                  <a:cubicBezTo>
                    <a:pt x="583538" y="62643"/>
                    <a:pt x="533759" y="119691"/>
                    <a:pt x="486638" y="178818"/>
                  </a:cubicBezTo>
                  <a:cubicBezTo>
                    <a:pt x="439560" y="237945"/>
                    <a:pt x="395012" y="299131"/>
                    <a:pt x="353514" y="362293"/>
                  </a:cubicBezTo>
                  <a:cubicBezTo>
                    <a:pt x="312714" y="425784"/>
                    <a:pt x="274180" y="490841"/>
                    <a:pt x="240181" y="558120"/>
                  </a:cubicBezTo>
                  <a:cubicBezTo>
                    <a:pt x="231376" y="574838"/>
                    <a:pt x="223180" y="591801"/>
                    <a:pt x="215073" y="608766"/>
                  </a:cubicBezTo>
                  <a:lnTo>
                    <a:pt x="202868" y="634294"/>
                  </a:lnTo>
                  <a:lnTo>
                    <a:pt x="191273" y="660069"/>
                  </a:lnTo>
                  <a:cubicBezTo>
                    <a:pt x="183688" y="677280"/>
                    <a:pt x="176016" y="694491"/>
                    <a:pt x="169129" y="712032"/>
                  </a:cubicBezTo>
                  <a:cubicBezTo>
                    <a:pt x="162242" y="729572"/>
                    <a:pt x="154658" y="746866"/>
                    <a:pt x="148381" y="764571"/>
                  </a:cubicBezTo>
                  <a:cubicBezTo>
                    <a:pt x="121529" y="834897"/>
                    <a:pt x="98775" y="906706"/>
                    <a:pt x="80903" y="979750"/>
                  </a:cubicBezTo>
                  <a:cubicBezTo>
                    <a:pt x="44636" y="1125509"/>
                    <a:pt x="26067" y="1275550"/>
                    <a:pt x="26154" y="1425590"/>
                  </a:cubicBezTo>
                  <a:cubicBezTo>
                    <a:pt x="26590" y="1500365"/>
                    <a:pt x="34001" y="1574973"/>
                    <a:pt x="49170" y="1648182"/>
                  </a:cubicBezTo>
                  <a:cubicBezTo>
                    <a:pt x="65124" y="1721226"/>
                    <a:pt x="88226" y="1792705"/>
                    <a:pt x="119437" y="1861055"/>
                  </a:cubicBezTo>
                  <a:cubicBezTo>
                    <a:pt x="126847" y="1878267"/>
                    <a:pt x="135478" y="1895066"/>
                    <a:pt x="143672" y="1911947"/>
                  </a:cubicBezTo>
                  <a:cubicBezTo>
                    <a:pt x="152565" y="1928582"/>
                    <a:pt x="161021" y="1945381"/>
                    <a:pt x="170611" y="1961687"/>
                  </a:cubicBezTo>
                  <a:cubicBezTo>
                    <a:pt x="188919" y="1994626"/>
                    <a:pt x="209319" y="2026578"/>
                    <a:pt x="230330" y="2058118"/>
                  </a:cubicBezTo>
                  <a:cubicBezTo>
                    <a:pt x="251253" y="2089740"/>
                    <a:pt x="273658" y="2120539"/>
                    <a:pt x="296237" y="2151255"/>
                  </a:cubicBezTo>
                  <a:cubicBezTo>
                    <a:pt x="319165" y="2181725"/>
                    <a:pt x="342966" y="2211782"/>
                    <a:pt x="366853" y="2241757"/>
                  </a:cubicBezTo>
                  <a:cubicBezTo>
                    <a:pt x="414714" y="2301791"/>
                    <a:pt x="464756" y="2360588"/>
                    <a:pt x="513838" y="2420786"/>
                  </a:cubicBezTo>
                  <a:cubicBezTo>
                    <a:pt x="538509" y="2450761"/>
                    <a:pt x="563094" y="2480983"/>
                    <a:pt x="587330" y="2511534"/>
                  </a:cubicBezTo>
                  <a:cubicBezTo>
                    <a:pt x="611479" y="2541839"/>
                    <a:pt x="635453" y="2574038"/>
                    <a:pt x="658817" y="2603437"/>
                  </a:cubicBezTo>
                  <a:cubicBezTo>
                    <a:pt x="682008" y="2633577"/>
                    <a:pt x="706330" y="2662811"/>
                    <a:pt x="730305" y="2692210"/>
                  </a:cubicBezTo>
                  <a:cubicBezTo>
                    <a:pt x="754977" y="2721115"/>
                    <a:pt x="779474" y="2750019"/>
                    <a:pt x="805018" y="2777936"/>
                  </a:cubicBezTo>
                  <a:cubicBezTo>
                    <a:pt x="855757" y="2834098"/>
                    <a:pt x="908500" y="2888202"/>
                    <a:pt x="963424" y="2939588"/>
                  </a:cubicBezTo>
                  <a:cubicBezTo>
                    <a:pt x="1073444" y="3042113"/>
                    <a:pt x="1192183" y="3133604"/>
                    <a:pt x="1319204" y="3209447"/>
                  </a:cubicBezTo>
                  <a:cubicBezTo>
                    <a:pt x="1382846" y="3247164"/>
                    <a:pt x="1448143" y="3281751"/>
                    <a:pt x="1515882" y="3310902"/>
                  </a:cubicBezTo>
                  <a:cubicBezTo>
                    <a:pt x="1583184" y="3340877"/>
                    <a:pt x="1652666" y="3366159"/>
                    <a:pt x="1723456" y="3387570"/>
                  </a:cubicBezTo>
                  <a:cubicBezTo>
                    <a:pt x="1794246" y="3409063"/>
                    <a:pt x="1866431" y="3426439"/>
                    <a:pt x="1939662" y="3440520"/>
                  </a:cubicBezTo>
                  <a:cubicBezTo>
                    <a:pt x="2012981" y="3454355"/>
                    <a:pt x="2087519" y="3463825"/>
                    <a:pt x="2162581" y="3470167"/>
                  </a:cubicBezTo>
                  <a:cubicBezTo>
                    <a:pt x="2237643" y="3476589"/>
                    <a:pt x="2313489" y="3479390"/>
                    <a:pt x="2389597" y="3479472"/>
                  </a:cubicBezTo>
                  <a:cubicBezTo>
                    <a:pt x="2408602" y="3479472"/>
                    <a:pt x="2427869" y="3479801"/>
                    <a:pt x="2446002" y="3479059"/>
                  </a:cubicBezTo>
                  <a:lnTo>
                    <a:pt x="2473639" y="3478402"/>
                  </a:lnTo>
                  <a:lnTo>
                    <a:pt x="2501187" y="3477083"/>
                  </a:lnTo>
                  <a:cubicBezTo>
                    <a:pt x="2537890" y="3475519"/>
                    <a:pt x="2574418" y="3472060"/>
                    <a:pt x="2610685" y="3468025"/>
                  </a:cubicBezTo>
                  <a:cubicBezTo>
                    <a:pt x="2755926" y="3451226"/>
                    <a:pt x="2897244" y="3414415"/>
                    <a:pt x="3033071" y="3360230"/>
                  </a:cubicBezTo>
                  <a:cubicBezTo>
                    <a:pt x="3101158" y="3333383"/>
                    <a:pt x="3167589" y="3301514"/>
                    <a:pt x="3232974" y="3266681"/>
                  </a:cubicBezTo>
                  <a:cubicBezTo>
                    <a:pt x="3298446" y="3232011"/>
                    <a:pt x="3362697" y="3193554"/>
                    <a:pt x="3425990" y="3152873"/>
                  </a:cubicBezTo>
                  <a:cubicBezTo>
                    <a:pt x="3489282" y="3112110"/>
                    <a:pt x="3551529" y="3068712"/>
                    <a:pt x="3613601" y="3024078"/>
                  </a:cubicBezTo>
                  <a:cubicBezTo>
                    <a:pt x="3644549" y="3001762"/>
                    <a:pt x="3675411" y="2978868"/>
                    <a:pt x="3706185" y="2955893"/>
                  </a:cubicBezTo>
                  <a:lnTo>
                    <a:pt x="3799729" y="2885155"/>
                  </a:lnTo>
                  <a:cubicBezTo>
                    <a:pt x="3926402" y="2790205"/>
                    <a:pt x="4053597" y="2699374"/>
                    <a:pt x="4175561" y="2606072"/>
                  </a:cubicBezTo>
                  <a:cubicBezTo>
                    <a:pt x="4297526" y="2512852"/>
                    <a:pt x="4414084" y="2416833"/>
                    <a:pt x="4517132" y="2312331"/>
                  </a:cubicBezTo>
                  <a:cubicBezTo>
                    <a:pt x="4568480" y="2259956"/>
                    <a:pt x="4616604" y="2205689"/>
                    <a:pt x="4659758" y="2148703"/>
                  </a:cubicBezTo>
                  <a:cubicBezTo>
                    <a:pt x="4702650" y="2091634"/>
                    <a:pt x="4741184" y="2032096"/>
                    <a:pt x="4773178" y="1969674"/>
                  </a:cubicBezTo>
                  <a:cubicBezTo>
                    <a:pt x="4837865" y="1845080"/>
                    <a:pt x="4877446" y="1709038"/>
                    <a:pt x="4892092" y="1567562"/>
                  </a:cubicBezTo>
                  <a:cubicBezTo>
                    <a:pt x="4895666" y="1532233"/>
                    <a:pt x="4897845" y="1496576"/>
                    <a:pt x="4898804" y="1460754"/>
                  </a:cubicBezTo>
                  <a:cubicBezTo>
                    <a:pt x="4899066" y="1442884"/>
                    <a:pt x="4899414" y="1425015"/>
                    <a:pt x="4899153" y="1406239"/>
                  </a:cubicBezTo>
                  <a:cubicBezTo>
                    <a:pt x="4898979" y="1387711"/>
                    <a:pt x="4899066" y="1369263"/>
                    <a:pt x="4898456" y="1350735"/>
                  </a:cubicBezTo>
                  <a:cubicBezTo>
                    <a:pt x="4896974" y="1276703"/>
                    <a:pt x="4893226" y="1202753"/>
                    <a:pt x="4886774" y="1128886"/>
                  </a:cubicBezTo>
                  <a:cubicBezTo>
                    <a:pt x="4873610" y="981232"/>
                    <a:pt x="4851030" y="833991"/>
                    <a:pt x="4815896" y="689221"/>
                  </a:cubicBezTo>
                  <a:cubicBezTo>
                    <a:pt x="4780676" y="544533"/>
                    <a:pt x="4733860" y="402068"/>
                    <a:pt x="4673183" y="264874"/>
                  </a:cubicBezTo>
                  <a:cubicBezTo>
                    <a:pt x="4658101" y="230533"/>
                    <a:pt x="4642147" y="196605"/>
                    <a:pt x="4625496" y="162925"/>
                  </a:cubicBezTo>
                  <a:cubicBezTo>
                    <a:pt x="4608583" y="129326"/>
                    <a:pt x="4590885" y="96222"/>
                    <a:pt x="4572490" y="63364"/>
                  </a:cubicBezTo>
                  <a:lnTo>
                    <a:pt x="4532299" y="0"/>
                  </a:lnTo>
                  <a:lnTo>
                    <a:pt x="4626680" y="0"/>
                  </a:lnTo>
                  <a:lnTo>
                    <a:pt x="4643978" y="26636"/>
                  </a:lnTo>
                  <a:cubicBezTo>
                    <a:pt x="4663594" y="60152"/>
                    <a:pt x="4682598" y="94080"/>
                    <a:pt x="4700644" y="128338"/>
                  </a:cubicBezTo>
                  <a:cubicBezTo>
                    <a:pt x="4718866" y="162595"/>
                    <a:pt x="4736476" y="197100"/>
                    <a:pt x="4753214" y="232016"/>
                  </a:cubicBezTo>
                  <a:cubicBezTo>
                    <a:pt x="4820082" y="371681"/>
                    <a:pt x="4875964" y="515957"/>
                    <a:pt x="4921297" y="663363"/>
                  </a:cubicBezTo>
                  <a:cubicBezTo>
                    <a:pt x="4966630" y="810687"/>
                    <a:pt x="5002460" y="960975"/>
                    <a:pt x="5027482" y="1112991"/>
                  </a:cubicBezTo>
                  <a:cubicBezTo>
                    <a:pt x="5040123" y="1189000"/>
                    <a:pt x="5050323" y="1265421"/>
                    <a:pt x="5058082" y="1342088"/>
                  </a:cubicBezTo>
                  <a:cubicBezTo>
                    <a:pt x="5060261" y="1361276"/>
                    <a:pt x="5061743" y="1380464"/>
                    <a:pt x="5063486" y="1399651"/>
                  </a:cubicBezTo>
                  <a:cubicBezTo>
                    <a:pt x="5065318" y="1418591"/>
                    <a:pt x="5066625" y="1438437"/>
                    <a:pt x="5067846" y="1458284"/>
                  </a:cubicBezTo>
                  <a:cubicBezTo>
                    <a:pt x="5069851" y="1497894"/>
                    <a:pt x="5070461" y="1537751"/>
                    <a:pt x="5069414" y="1577772"/>
                  </a:cubicBezTo>
                  <a:cubicBezTo>
                    <a:pt x="5067060" y="1657734"/>
                    <a:pt x="5057820" y="1738272"/>
                    <a:pt x="5040732" y="1817822"/>
                  </a:cubicBezTo>
                  <a:cubicBezTo>
                    <a:pt x="5023123" y="1897289"/>
                    <a:pt x="4997578" y="1975686"/>
                    <a:pt x="4964102" y="2050871"/>
                  </a:cubicBezTo>
                  <a:cubicBezTo>
                    <a:pt x="4897409" y="2201736"/>
                    <a:pt x="4799942" y="2338271"/>
                    <a:pt x="4689486" y="2458008"/>
                  </a:cubicBezTo>
                  <a:cubicBezTo>
                    <a:pt x="4579116" y="2578485"/>
                    <a:pt x="4456716" y="2684139"/>
                    <a:pt x="4333792" y="2784606"/>
                  </a:cubicBezTo>
                  <a:cubicBezTo>
                    <a:pt x="4210520" y="2884908"/>
                    <a:pt x="4085853" y="2979775"/>
                    <a:pt x="3965197" y="3076041"/>
                  </a:cubicBezTo>
                  <a:lnTo>
                    <a:pt x="3873745" y="3149167"/>
                  </a:lnTo>
                  <a:cubicBezTo>
                    <a:pt x="3842621" y="3173790"/>
                    <a:pt x="3811325" y="3198413"/>
                    <a:pt x="3779416" y="3222705"/>
                  </a:cubicBezTo>
                  <a:cubicBezTo>
                    <a:pt x="3715863" y="3271374"/>
                    <a:pt x="3650652" y="3319055"/>
                    <a:pt x="3582739" y="3364594"/>
                  </a:cubicBezTo>
                  <a:cubicBezTo>
                    <a:pt x="3514913" y="3410051"/>
                    <a:pt x="3445170" y="3454190"/>
                    <a:pt x="3371851" y="3494377"/>
                  </a:cubicBezTo>
                  <a:cubicBezTo>
                    <a:pt x="3298533" y="3534481"/>
                    <a:pt x="3222687" y="3571703"/>
                    <a:pt x="3143615" y="3603819"/>
                  </a:cubicBezTo>
                  <a:cubicBezTo>
                    <a:pt x="2985994" y="3668876"/>
                    <a:pt x="2815732" y="3712356"/>
                    <a:pt x="2643552" y="3730555"/>
                  </a:cubicBezTo>
                  <a:cubicBezTo>
                    <a:pt x="2600484" y="3734838"/>
                    <a:pt x="2557331" y="3738297"/>
                    <a:pt x="2514264" y="3739696"/>
                  </a:cubicBezTo>
                  <a:lnTo>
                    <a:pt x="2481920" y="3740849"/>
                  </a:lnTo>
                  <a:lnTo>
                    <a:pt x="2449664" y="3741014"/>
                  </a:lnTo>
                  <a:cubicBezTo>
                    <a:pt x="2427869" y="3741343"/>
                    <a:pt x="2407207" y="3740685"/>
                    <a:pt x="2386284" y="3740273"/>
                  </a:cubicBezTo>
                  <a:cubicBezTo>
                    <a:pt x="2344525" y="3739779"/>
                    <a:pt x="2302505" y="3737391"/>
                    <a:pt x="2260658" y="3735331"/>
                  </a:cubicBezTo>
                  <a:cubicBezTo>
                    <a:pt x="2218725" y="3732038"/>
                    <a:pt x="2176791" y="3728991"/>
                    <a:pt x="2134945" y="3723967"/>
                  </a:cubicBezTo>
                  <a:cubicBezTo>
                    <a:pt x="2051165" y="3714497"/>
                    <a:pt x="1967473" y="3701568"/>
                    <a:pt x="1884564" y="3683451"/>
                  </a:cubicBezTo>
                  <a:cubicBezTo>
                    <a:pt x="1801657" y="3665335"/>
                    <a:pt x="1719708" y="3642029"/>
                    <a:pt x="1639764" y="3613537"/>
                  </a:cubicBezTo>
                  <a:cubicBezTo>
                    <a:pt x="1559820" y="3584961"/>
                    <a:pt x="1481969" y="3550869"/>
                    <a:pt x="1407081" y="3512164"/>
                  </a:cubicBezTo>
                  <a:cubicBezTo>
                    <a:pt x="1332455" y="3472884"/>
                    <a:pt x="1260794" y="3428992"/>
                    <a:pt x="1193491" y="3380240"/>
                  </a:cubicBezTo>
                  <a:cubicBezTo>
                    <a:pt x="1058362" y="3283233"/>
                    <a:pt x="939973" y="3169508"/>
                    <a:pt x="836141" y="3047878"/>
                  </a:cubicBezTo>
                  <a:cubicBezTo>
                    <a:pt x="784444" y="2986774"/>
                    <a:pt x="736321" y="2923695"/>
                    <a:pt x="690812" y="2859461"/>
                  </a:cubicBezTo>
                  <a:cubicBezTo>
                    <a:pt x="645217" y="2795229"/>
                    <a:pt x="602674" y="2729596"/>
                    <a:pt x="562397" y="2662976"/>
                  </a:cubicBezTo>
                  <a:cubicBezTo>
                    <a:pt x="541823" y="2629295"/>
                    <a:pt x="522992" y="2597755"/>
                    <a:pt x="502504" y="2565474"/>
                  </a:cubicBezTo>
                  <a:cubicBezTo>
                    <a:pt x="482192" y="2533440"/>
                    <a:pt x="461530" y="2501406"/>
                    <a:pt x="440258" y="2469619"/>
                  </a:cubicBezTo>
                  <a:lnTo>
                    <a:pt x="310360" y="2278732"/>
                  </a:lnTo>
                  <a:cubicBezTo>
                    <a:pt x="288826" y="2246616"/>
                    <a:pt x="267555" y="2214335"/>
                    <a:pt x="246806" y="2181642"/>
                  </a:cubicBezTo>
                  <a:cubicBezTo>
                    <a:pt x="226057" y="2148949"/>
                    <a:pt x="205483" y="2116174"/>
                    <a:pt x="186303" y="2082411"/>
                  </a:cubicBezTo>
                  <a:cubicBezTo>
                    <a:pt x="147857" y="2015213"/>
                    <a:pt x="112550" y="1946041"/>
                    <a:pt x="84390" y="1874231"/>
                  </a:cubicBezTo>
                  <a:cubicBezTo>
                    <a:pt x="55708" y="1802669"/>
                    <a:pt x="34436" y="1728473"/>
                    <a:pt x="20139" y="1653288"/>
                  </a:cubicBezTo>
                  <a:cubicBezTo>
                    <a:pt x="6452" y="1578103"/>
                    <a:pt x="0" y="1501764"/>
                    <a:pt x="0" y="1425590"/>
                  </a:cubicBezTo>
                  <a:cubicBezTo>
                    <a:pt x="1133" y="1121885"/>
                    <a:pt x="63293" y="819004"/>
                    <a:pt x="179939" y="533498"/>
                  </a:cubicBezTo>
                  <a:cubicBezTo>
                    <a:pt x="209232" y="462183"/>
                    <a:pt x="240965" y="391527"/>
                    <a:pt x="276709" y="322519"/>
                  </a:cubicBezTo>
                  <a:cubicBezTo>
                    <a:pt x="311930" y="253262"/>
                    <a:pt x="350725" y="185489"/>
                    <a:pt x="392571" y="11928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Shape 58">
              <a:extLst>
                <a:ext uri="{FF2B5EF4-FFF2-40B4-BE49-F238E27FC236}">
                  <a16:creationId xmlns:a16="http://schemas.microsoft.com/office/drawing/2014/main" id="{58E67742-7BE5-458C-BC8D-9EE8557636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62838" y="1"/>
              <a:ext cx="4960548" cy="3526297"/>
            </a:xfrm>
            <a:custGeom>
              <a:avLst/>
              <a:gdLst>
                <a:gd name="connsiteX0" fmla="*/ 542883 w 4960548"/>
                <a:gd name="connsiteY0" fmla="*/ 0 h 3526297"/>
                <a:gd name="connsiteX1" fmla="*/ 826658 w 4960548"/>
                <a:gd name="connsiteY1" fmla="*/ 0 h 3526297"/>
                <a:gd name="connsiteX2" fmla="*/ 730698 w 4960548"/>
                <a:gd name="connsiteY2" fmla="*/ 89329 h 3526297"/>
                <a:gd name="connsiteX3" fmla="*/ 590295 w 4960548"/>
                <a:gd name="connsiteY3" fmla="*/ 244485 h 3526297"/>
                <a:gd name="connsiteX4" fmla="*/ 357524 w 4960548"/>
                <a:gd name="connsiteY4" fmla="*/ 587307 h 3526297"/>
                <a:gd name="connsiteX5" fmla="*/ 199554 w 4960548"/>
                <a:gd name="connsiteY5" fmla="*/ 966280 h 3526297"/>
                <a:gd name="connsiteX6" fmla="*/ 142104 w 4960548"/>
                <a:gd name="connsiteY6" fmla="*/ 1370286 h 3526297"/>
                <a:gd name="connsiteX7" fmla="*/ 166339 w 4960548"/>
                <a:gd name="connsiteY7" fmla="*/ 1568090 h 3526297"/>
                <a:gd name="connsiteX8" fmla="*/ 237914 w 4960548"/>
                <a:gd name="connsiteY8" fmla="*/ 1753129 h 3526297"/>
                <a:gd name="connsiteX9" fmla="*/ 287868 w 4960548"/>
                <a:gd name="connsiteY9" fmla="*/ 1840255 h 3526297"/>
                <a:gd name="connsiteX10" fmla="*/ 345232 w 4960548"/>
                <a:gd name="connsiteY10" fmla="*/ 1924581 h 3526297"/>
                <a:gd name="connsiteX11" fmla="*/ 477745 w 4960548"/>
                <a:gd name="connsiteY11" fmla="*/ 2087551 h 3526297"/>
                <a:gd name="connsiteX12" fmla="*/ 621156 w 4960548"/>
                <a:gd name="connsiteY12" fmla="*/ 2251756 h 3526297"/>
                <a:gd name="connsiteX13" fmla="*/ 692469 w 4960548"/>
                <a:gd name="connsiteY13" fmla="*/ 2337482 h 3526297"/>
                <a:gd name="connsiteX14" fmla="*/ 726731 w 4960548"/>
                <a:gd name="connsiteY14" fmla="*/ 2379562 h 3526297"/>
                <a:gd name="connsiteX15" fmla="*/ 760295 w 4960548"/>
                <a:gd name="connsiteY15" fmla="*/ 2419831 h 3526297"/>
                <a:gd name="connsiteX16" fmla="*/ 1048685 w 4960548"/>
                <a:gd name="connsiteY16" fmla="*/ 2717443 h 3526297"/>
                <a:gd name="connsiteX17" fmla="*/ 1202035 w 4960548"/>
                <a:gd name="connsiteY17" fmla="*/ 2851344 h 3526297"/>
                <a:gd name="connsiteX18" fmla="*/ 1362620 w 4960548"/>
                <a:gd name="connsiteY18" fmla="*/ 2974785 h 3526297"/>
                <a:gd name="connsiteX19" fmla="*/ 1721364 w 4960548"/>
                <a:gd name="connsiteY19" fmla="*/ 3170036 h 3526297"/>
                <a:gd name="connsiteX20" fmla="*/ 1922052 w 4960548"/>
                <a:gd name="connsiteY20" fmla="*/ 3225210 h 3526297"/>
                <a:gd name="connsiteX21" fmla="*/ 1973488 w 4960548"/>
                <a:gd name="connsiteY21" fmla="*/ 3234928 h 3526297"/>
                <a:gd name="connsiteX22" fmla="*/ 2025360 w 4960548"/>
                <a:gd name="connsiteY22" fmla="*/ 3243080 h 3526297"/>
                <a:gd name="connsiteX23" fmla="*/ 2130063 w 4960548"/>
                <a:gd name="connsiteY23" fmla="*/ 3254774 h 3526297"/>
                <a:gd name="connsiteX24" fmla="*/ 2182719 w 4960548"/>
                <a:gd name="connsiteY24" fmla="*/ 3258562 h 3526297"/>
                <a:gd name="connsiteX25" fmla="*/ 2235551 w 4960548"/>
                <a:gd name="connsiteY25" fmla="*/ 3261197 h 3526297"/>
                <a:gd name="connsiteX26" fmla="*/ 2288556 w 4960548"/>
                <a:gd name="connsiteY26" fmla="*/ 3262350 h 3526297"/>
                <a:gd name="connsiteX27" fmla="*/ 2341648 w 4960548"/>
                <a:gd name="connsiteY27" fmla="*/ 3262103 h 3526297"/>
                <a:gd name="connsiteX28" fmla="*/ 2368238 w 4960548"/>
                <a:gd name="connsiteY28" fmla="*/ 3261856 h 3526297"/>
                <a:gd name="connsiteX29" fmla="*/ 2393869 w 4960548"/>
                <a:gd name="connsiteY29" fmla="*/ 3260785 h 3526297"/>
                <a:gd name="connsiteX30" fmla="*/ 2419413 w 4960548"/>
                <a:gd name="connsiteY30" fmla="*/ 3259550 h 3526297"/>
                <a:gd name="connsiteX31" fmla="*/ 2444869 w 4960548"/>
                <a:gd name="connsiteY31" fmla="*/ 3257574 h 3526297"/>
                <a:gd name="connsiteX32" fmla="*/ 2545824 w 4960548"/>
                <a:gd name="connsiteY32" fmla="*/ 3245798 h 3526297"/>
                <a:gd name="connsiteX33" fmla="*/ 2930373 w 4960548"/>
                <a:gd name="connsiteY33" fmla="*/ 3126555 h 3526297"/>
                <a:gd name="connsiteX34" fmla="*/ 3285631 w 4960548"/>
                <a:gd name="connsiteY34" fmla="*/ 2917552 h 3526297"/>
                <a:gd name="connsiteX35" fmla="*/ 3371764 w 4960548"/>
                <a:gd name="connsiteY35" fmla="*/ 2856120 h 3526297"/>
                <a:gd name="connsiteX36" fmla="*/ 3457898 w 4960548"/>
                <a:gd name="connsiteY36" fmla="*/ 2792628 h 3526297"/>
                <a:gd name="connsiteX37" fmla="*/ 3632344 w 4960548"/>
                <a:gd name="connsiteY37" fmla="*/ 2660869 h 3526297"/>
                <a:gd name="connsiteX38" fmla="*/ 3990915 w 4960548"/>
                <a:gd name="connsiteY38" fmla="*/ 2405832 h 3526297"/>
                <a:gd name="connsiteX39" fmla="*/ 4324988 w 4960548"/>
                <a:gd name="connsiteY39" fmla="*/ 2152196 h 3526297"/>
                <a:gd name="connsiteX40" fmla="*/ 4592106 w 4960548"/>
                <a:gd name="connsiteY40" fmla="*/ 1861501 h 3526297"/>
                <a:gd name="connsiteX41" fmla="*/ 4683122 w 4960548"/>
                <a:gd name="connsiteY41" fmla="*/ 1692521 h 3526297"/>
                <a:gd name="connsiteX42" fmla="*/ 4738568 w 4960548"/>
                <a:gd name="connsiteY42" fmla="*/ 1507893 h 3526297"/>
                <a:gd name="connsiteX43" fmla="*/ 4753912 w 4960548"/>
                <a:gd name="connsiteY43" fmla="*/ 1411050 h 3526297"/>
                <a:gd name="connsiteX44" fmla="*/ 4756440 w 4960548"/>
                <a:gd name="connsiteY44" fmla="*/ 1386509 h 3526297"/>
                <a:gd name="connsiteX45" fmla="*/ 4758358 w 4960548"/>
                <a:gd name="connsiteY45" fmla="*/ 1361475 h 3526297"/>
                <a:gd name="connsiteX46" fmla="*/ 4761148 w 4960548"/>
                <a:gd name="connsiteY46" fmla="*/ 1309759 h 3526297"/>
                <a:gd name="connsiteX47" fmla="*/ 4756354 w 4960548"/>
                <a:gd name="connsiteY47" fmla="*/ 1102980 h 3526297"/>
                <a:gd name="connsiteX48" fmla="*/ 4725578 w 4960548"/>
                <a:gd name="connsiteY48" fmla="*/ 898753 h 3526297"/>
                <a:gd name="connsiteX49" fmla="*/ 4673358 w 4960548"/>
                <a:gd name="connsiteY49" fmla="*/ 699384 h 3526297"/>
                <a:gd name="connsiteX50" fmla="*/ 4538491 w 4960548"/>
                <a:gd name="connsiteY50" fmla="*/ 312754 h 3526297"/>
                <a:gd name="connsiteX51" fmla="*/ 4446604 w 4960548"/>
                <a:gd name="connsiteY51" fmla="*/ 129196 h 3526297"/>
                <a:gd name="connsiteX52" fmla="*/ 4419840 w 4960548"/>
                <a:gd name="connsiteY52" fmla="*/ 85222 h 3526297"/>
                <a:gd name="connsiteX53" fmla="*/ 4391680 w 4960548"/>
                <a:gd name="connsiteY53" fmla="*/ 42071 h 3526297"/>
                <a:gd name="connsiteX54" fmla="*/ 4361930 w 4960548"/>
                <a:gd name="connsiteY54" fmla="*/ 0 h 3526297"/>
                <a:gd name="connsiteX55" fmla="*/ 4588871 w 4960548"/>
                <a:gd name="connsiteY55" fmla="*/ 0 h 3526297"/>
                <a:gd name="connsiteX56" fmla="*/ 4613640 w 4960548"/>
                <a:gd name="connsiteY56" fmla="*/ 38859 h 3526297"/>
                <a:gd name="connsiteX57" fmla="*/ 4724445 w 4960548"/>
                <a:gd name="connsiteY57" fmla="*/ 234687 h 3526297"/>
                <a:gd name="connsiteX58" fmla="*/ 4876138 w 4960548"/>
                <a:gd name="connsiteY58" fmla="*/ 653022 h 3526297"/>
                <a:gd name="connsiteX59" fmla="*/ 4911707 w 4960548"/>
                <a:gd name="connsiteY59" fmla="*/ 870671 h 3526297"/>
                <a:gd name="connsiteX60" fmla="*/ 4934810 w 4960548"/>
                <a:gd name="connsiteY60" fmla="*/ 1088487 h 3526297"/>
                <a:gd name="connsiteX61" fmla="*/ 4953206 w 4960548"/>
                <a:gd name="connsiteY61" fmla="*/ 1306301 h 3526297"/>
                <a:gd name="connsiteX62" fmla="*/ 4956954 w 4960548"/>
                <a:gd name="connsiteY62" fmla="*/ 1360899 h 3526297"/>
                <a:gd name="connsiteX63" fmla="*/ 4958610 w 4960548"/>
                <a:gd name="connsiteY63" fmla="*/ 1388980 h 3526297"/>
                <a:gd name="connsiteX64" fmla="*/ 4959830 w 4960548"/>
                <a:gd name="connsiteY64" fmla="*/ 1417555 h 3526297"/>
                <a:gd name="connsiteX65" fmla="*/ 4958174 w 4960548"/>
                <a:gd name="connsiteY65" fmla="*/ 1532680 h 3526297"/>
                <a:gd name="connsiteX66" fmla="*/ 4834030 w 4960548"/>
                <a:gd name="connsiteY66" fmla="*/ 1984861 h 3526297"/>
                <a:gd name="connsiteX67" fmla="*/ 4558106 w 4960548"/>
                <a:gd name="connsiteY67" fmla="*/ 2368857 h 3526297"/>
                <a:gd name="connsiteX68" fmla="*/ 4389936 w 4960548"/>
                <a:gd name="connsiteY68" fmla="*/ 2528945 h 3526297"/>
                <a:gd name="connsiteX69" fmla="*/ 4214618 w 4960548"/>
                <a:gd name="connsiteY69" fmla="*/ 2674457 h 3526297"/>
                <a:gd name="connsiteX70" fmla="*/ 3858489 w 4960548"/>
                <a:gd name="connsiteY70" fmla="*/ 2936658 h 3526297"/>
                <a:gd name="connsiteX71" fmla="*/ 3768868 w 4960548"/>
                <a:gd name="connsiteY71" fmla="*/ 3000643 h 3526297"/>
                <a:gd name="connsiteX72" fmla="*/ 3676806 w 4960548"/>
                <a:gd name="connsiteY72" fmla="*/ 3065040 h 3526297"/>
                <a:gd name="connsiteX73" fmla="*/ 3582477 w 4960548"/>
                <a:gd name="connsiteY73" fmla="*/ 3128614 h 3526297"/>
                <a:gd name="connsiteX74" fmla="*/ 3485185 w 4960548"/>
                <a:gd name="connsiteY74" fmla="*/ 3190377 h 3526297"/>
                <a:gd name="connsiteX75" fmla="*/ 3280923 w 4960548"/>
                <a:gd name="connsiteY75" fmla="*/ 3306325 h 3526297"/>
                <a:gd name="connsiteX76" fmla="*/ 3061230 w 4960548"/>
                <a:gd name="connsiteY76" fmla="*/ 3404897 h 3526297"/>
                <a:gd name="connsiteX77" fmla="*/ 2583137 w 4960548"/>
                <a:gd name="connsiteY77" fmla="*/ 3518292 h 3526297"/>
                <a:gd name="connsiteX78" fmla="*/ 2460038 w 4960548"/>
                <a:gd name="connsiteY78" fmla="*/ 3525622 h 3526297"/>
                <a:gd name="connsiteX79" fmla="*/ 2429264 w 4960548"/>
                <a:gd name="connsiteY79" fmla="*/ 3526280 h 3526297"/>
                <a:gd name="connsiteX80" fmla="*/ 2398576 w 4960548"/>
                <a:gd name="connsiteY80" fmla="*/ 3526116 h 3526297"/>
                <a:gd name="connsiteX81" fmla="*/ 2367977 w 4960548"/>
                <a:gd name="connsiteY81" fmla="*/ 3525786 h 3526297"/>
                <a:gd name="connsiteX82" fmla="*/ 2338249 w 4960548"/>
                <a:gd name="connsiteY82" fmla="*/ 3524716 h 3526297"/>
                <a:gd name="connsiteX83" fmla="*/ 2100770 w 4960548"/>
                <a:gd name="connsiteY83" fmla="*/ 3506845 h 3526297"/>
                <a:gd name="connsiteX84" fmla="*/ 1864776 w 4960548"/>
                <a:gd name="connsiteY84" fmla="*/ 3467483 h 3526297"/>
                <a:gd name="connsiteX85" fmla="*/ 1632964 w 4960548"/>
                <a:gd name="connsiteY85" fmla="*/ 3405803 h 3526297"/>
                <a:gd name="connsiteX86" fmla="*/ 1189219 w 4960548"/>
                <a:gd name="connsiteY86" fmla="*/ 3220352 h 3526297"/>
                <a:gd name="connsiteX87" fmla="*/ 815305 w 4960548"/>
                <a:gd name="connsiteY87" fmla="*/ 2931634 h 3526297"/>
                <a:gd name="connsiteX88" fmla="*/ 663699 w 4960548"/>
                <a:gd name="connsiteY88" fmla="*/ 2757877 h 3526297"/>
                <a:gd name="connsiteX89" fmla="*/ 531274 w 4960548"/>
                <a:gd name="connsiteY89" fmla="*/ 2573907 h 3526297"/>
                <a:gd name="connsiteX90" fmla="*/ 500325 w 4960548"/>
                <a:gd name="connsiteY90" fmla="*/ 2527051 h 3526297"/>
                <a:gd name="connsiteX91" fmla="*/ 470771 w 4960548"/>
                <a:gd name="connsiteY91" fmla="*/ 2481594 h 3526297"/>
                <a:gd name="connsiteX92" fmla="*/ 412448 w 4960548"/>
                <a:gd name="connsiteY92" fmla="*/ 2393479 h 3526297"/>
                <a:gd name="connsiteX93" fmla="*/ 291616 w 4960548"/>
                <a:gd name="connsiteY93" fmla="*/ 2213464 h 3526297"/>
                <a:gd name="connsiteX94" fmla="*/ 173662 w 4960548"/>
                <a:gd name="connsiteY94" fmla="*/ 2023154 h 3526297"/>
                <a:gd name="connsiteX95" fmla="*/ 120483 w 4960548"/>
                <a:gd name="connsiteY95" fmla="*/ 1922276 h 3526297"/>
                <a:gd name="connsiteX96" fmla="*/ 75324 w 4960548"/>
                <a:gd name="connsiteY96" fmla="*/ 1816703 h 3526297"/>
                <a:gd name="connsiteX97" fmla="*/ 40713 w 4960548"/>
                <a:gd name="connsiteY97" fmla="*/ 1707179 h 3526297"/>
                <a:gd name="connsiteX98" fmla="*/ 27811 w 4960548"/>
                <a:gd name="connsiteY98" fmla="*/ 1651346 h 3526297"/>
                <a:gd name="connsiteX99" fmla="*/ 22144 w 4960548"/>
                <a:gd name="connsiteY99" fmla="*/ 1623346 h 3526297"/>
                <a:gd name="connsiteX100" fmla="*/ 17436 w 4960548"/>
                <a:gd name="connsiteY100" fmla="*/ 1595265 h 3526297"/>
                <a:gd name="connsiteX101" fmla="*/ 0 w 4960548"/>
                <a:gd name="connsiteY101" fmla="*/ 1370286 h 3526297"/>
                <a:gd name="connsiteX102" fmla="*/ 48385 w 4960548"/>
                <a:gd name="connsiteY102" fmla="*/ 931939 h 3526297"/>
                <a:gd name="connsiteX103" fmla="*/ 193801 w 4960548"/>
                <a:gd name="connsiteY103" fmla="*/ 511957 h 3526297"/>
                <a:gd name="connsiteX104" fmla="*/ 431660 w 4960548"/>
                <a:gd name="connsiteY104" fmla="*/ 131379 h 3526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4960548" h="3526297">
                  <a:moveTo>
                    <a:pt x="542883" y="0"/>
                  </a:moveTo>
                  <a:lnTo>
                    <a:pt x="826658" y="0"/>
                  </a:lnTo>
                  <a:lnTo>
                    <a:pt x="730698" y="89329"/>
                  </a:lnTo>
                  <a:cubicBezTo>
                    <a:pt x="681528" y="139120"/>
                    <a:pt x="634626" y="190876"/>
                    <a:pt x="590295" y="244485"/>
                  </a:cubicBezTo>
                  <a:cubicBezTo>
                    <a:pt x="501458" y="351540"/>
                    <a:pt x="423083" y="466336"/>
                    <a:pt x="357524" y="587307"/>
                  </a:cubicBezTo>
                  <a:cubicBezTo>
                    <a:pt x="291965" y="708196"/>
                    <a:pt x="237391" y="834767"/>
                    <a:pt x="199554" y="966280"/>
                  </a:cubicBezTo>
                  <a:cubicBezTo>
                    <a:pt x="161632" y="1097463"/>
                    <a:pt x="142016" y="1233833"/>
                    <a:pt x="142104" y="1370286"/>
                  </a:cubicBezTo>
                  <a:cubicBezTo>
                    <a:pt x="142888" y="1437319"/>
                    <a:pt x="149862" y="1503858"/>
                    <a:pt x="166339" y="1568090"/>
                  </a:cubicBezTo>
                  <a:cubicBezTo>
                    <a:pt x="182555" y="1632405"/>
                    <a:pt x="207750" y="1693921"/>
                    <a:pt x="237914" y="1753129"/>
                  </a:cubicBezTo>
                  <a:cubicBezTo>
                    <a:pt x="253170" y="1782693"/>
                    <a:pt x="270084" y="1811680"/>
                    <a:pt x="287868" y="1840255"/>
                  </a:cubicBezTo>
                  <a:cubicBezTo>
                    <a:pt x="305914" y="1868748"/>
                    <a:pt x="325181" y="1896830"/>
                    <a:pt x="345232" y="1924581"/>
                  </a:cubicBezTo>
                  <a:cubicBezTo>
                    <a:pt x="385858" y="1979920"/>
                    <a:pt x="431017" y="2033612"/>
                    <a:pt x="477745" y="2087551"/>
                  </a:cubicBezTo>
                  <a:cubicBezTo>
                    <a:pt x="524474" y="2141573"/>
                    <a:pt x="573294" y="2195594"/>
                    <a:pt x="621156" y="2251756"/>
                  </a:cubicBezTo>
                  <a:cubicBezTo>
                    <a:pt x="645130" y="2279755"/>
                    <a:pt x="668843" y="2308412"/>
                    <a:pt x="692469" y="2337482"/>
                  </a:cubicBezTo>
                  <a:lnTo>
                    <a:pt x="726731" y="2379562"/>
                  </a:lnTo>
                  <a:cubicBezTo>
                    <a:pt x="737977" y="2392986"/>
                    <a:pt x="748700" y="2406738"/>
                    <a:pt x="760295" y="2419831"/>
                  </a:cubicBezTo>
                  <a:cubicBezTo>
                    <a:pt x="850788" y="2526392"/>
                    <a:pt x="948952" y="2624470"/>
                    <a:pt x="1048685" y="2717443"/>
                  </a:cubicBezTo>
                  <a:cubicBezTo>
                    <a:pt x="1098814" y="2763724"/>
                    <a:pt x="1149814" y="2808439"/>
                    <a:pt x="1202035" y="2851344"/>
                  </a:cubicBezTo>
                  <a:cubicBezTo>
                    <a:pt x="1254256" y="2894248"/>
                    <a:pt x="1307435" y="2935752"/>
                    <a:pt x="1362620" y="2974785"/>
                  </a:cubicBezTo>
                  <a:cubicBezTo>
                    <a:pt x="1472554" y="3053017"/>
                    <a:pt x="1591118" y="3122932"/>
                    <a:pt x="1721364" y="3170036"/>
                  </a:cubicBezTo>
                  <a:cubicBezTo>
                    <a:pt x="1786314" y="3193588"/>
                    <a:pt x="1853617" y="3211622"/>
                    <a:pt x="1922052" y="3225210"/>
                  </a:cubicBezTo>
                  <a:cubicBezTo>
                    <a:pt x="1939227" y="3228422"/>
                    <a:pt x="1956227" y="3232128"/>
                    <a:pt x="1973488" y="3234928"/>
                  </a:cubicBezTo>
                  <a:lnTo>
                    <a:pt x="2025360" y="3243080"/>
                  </a:lnTo>
                  <a:cubicBezTo>
                    <a:pt x="2060145" y="3247445"/>
                    <a:pt x="2094930" y="3252056"/>
                    <a:pt x="2130063" y="3254774"/>
                  </a:cubicBezTo>
                  <a:cubicBezTo>
                    <a:pt x="2147587" y="3256338"/>
                    <a:pt x="2165109" y="3257821"/>
                    <a:pt x="2182719" y="3258562"/>
                  </a:cubicBezTo>
                  <a:cubicBezTo>
                    <a:pt x="2200330" y="3259385"/>
                    <a:pt x="2217853" y="3260703"/>
                    <a:pt x="2235551" y="3261197"/>
                  </a:cubicBezTo>
                  <a:lnTo>
                    <a:pt x="2288556" y="3262350"/>
                  </a:lnTo>
                  <a:cubicBezTo>
                    <a:pt x="2306166" y="3262761"/>
                    <a:pt x="2323951" y="3262185"/>
                    <a:pt x="2341648" y="3262103"/>
                  </a:cubicBezTo>
                  <a:lnTo>
                    <a:pt x="2368238" y="3261856"/>
                  </a:lnTo>
                  <a:cubicBezTo>
                    <a:pt x="2376869" y="3261609"/>
                    <a:pt x="2385325" y="3261115"/>
                    <a:pt x="2393869" y="3260785"/>
                  </a:cubicBezTo>
                  <a:cubicBezTo>
                    <a:pt x="2402412" y="3260373"/>
                    <a:pt x="2410956" y="3260127"/>
                    <a:pt x="2419413" y="3259550"/>
                  </a:cubicBezTo>
                  <a:lnTo>
                    <a:pt x="2444869" y="3257574"/>
                  </a:lnTo>
                  <a:cubicBezTo>
                    <a:pt x="2478782" y="3255021"/>
                    <a:pt x="2512434" y="3250739"/>
                    <a:pt x="2545824" y="3245798"/>
                  </a:cubicBezTo>
                  <a:cubicBezTo>
                    <a:pt x="2679470" y="3224881"/>
                    <a:pt x="2807973" y="3183954"/>
                    <a:pt x="2930373" y="3126555"/>
                  </a:cubicBezTo>
                  <a:cubicBezTo>
                    <a:pt x="3053210" y="3069817"/>
                    <a:pt x="3170118" y="2997184"/>
                    <a:pt x="3285631" y="2917552"/>
                  </a:cubicBezTo>
                  <a:cubicBezTo>
                    <a:pt x="3314487" y="2897706"/>
                    <a:pt x="3343169" y="2876954"/>
                    <a:pt x="3371764" y="2856120"/>
                  </a:cubicBezTo>
                  <a:cubicBezTo>
                    <a:pt x="3400534" y="2835285"/>
                    <a:pt x="3429216" y="2814121"/>
                    <a:pt x="3457898" y="2792628"/>
                  </a:cubicBezTo>
                  <a:lnTo>
                    <a:pt x="3632344" y="2660869"/>
                  </a:lnTo>
                  <a:cubicBezTo>
                    <a:pt x="3752043" y="2571190"/>
                    <a:pt x="3872873" y="2487687"/>
                    <a:pt x="3990915" y="2405832"/>
                  </a:cubicBezTo>
                  <a:cubicBezTo>
                    <a:pt x="4108869" y="2323976"/>
                    <a:pt x="4222378" y="2241297"/>
                    <a:pt x="4324988" y="2152196"/>
                  </a:cubicBezTo>
                  <a:cubicBezTo>
                    <a:pt x="4427598" y="2063258"/>
                    <a:pt x="4520270" y="1968474"/>
                    <a:pt x="4592106" y="1861501"/>
                  </a:cubicBezTo>
                  <a:cubicBezTo>
                    <a:pt x="4628024" y="1808057"/>
                    <a:pt x="4658712" y="1751730"/>
                    <a:pt x="4683122" y="1692521"/>
                  </a:cubicBezTo>
                  <a:cubicBezTo>
                    <a:pt x="4707706" y="1633393"/>
                    <a:pt x="4725404" y="1571467"/>
                    <a:pt x="4738568" y="1507893"/>
                  </a:cubicBezTo>
                  <a:cubicBezTo>
                    <a:pt x="4745106" y="1476106"/>
                    <a:pt x="4750338" y="1443742"/>
                    <a:pt x="4753912" y="1411050"/>
                  </a:cubicBezTo>
                  <a:cubicBezTo>
                    <a:pt x="4754958" y="1402897"/>
                    <a:pt x="4755656" y="1394662"/>
                    <a:pt x="4756440" y="1386509"/>
                  </a:cubicBezTo>
                  <a:cubicBezTo>
                    <a:pt x="4757138" y="1378274"/>
                    <a:pt x="4758010" y="1370204"/>
                    <a:pt x="4758358" y="1361475"/>
                  </a:cubicBezTo>
                  <a:lnTo>
                    <a:pt x="4761148" y="1309759"/>
                  </a:lnTo>
                  <a:cubicBezTo>
                    <a:pt x="4763676" y="1240751"/>
                    <a:pt x="4762106" y="1171659"/>
                    <a:pt x="4756354" y="1102980"/>
                  </a:cubicBezTo>
                  <a:cubicBezTo>
                    <a:pt x="4750774" y="1034218"/>
                    <a:pt x="4740050" y="966033"/>
                    <a:pt x="4725578" y="898753"/>
                  </a:cubicBezTo>
                  <a:cubicBezTo>
                    <a:pt x="4710932" y="831473"/>
                    <a:pt x="4692624" y="765100"/>
                    <a:pt x="4673358" y="699384"/>
                  </a:cubicBezTo>
                  <a:cubicBezTo>
                    <a:pt x="4634912" y="568037"/>
                    <a:pt x="4592456" y="438419"/>
                    <a:pt x="4538491" y="312754"/>
                  </a:cubicBezTo>
                  <a:cubicBezTo>
                    <a:pt x="4511464" y="250003"/>
                    <a:pt x="4481301" y="188406"/>
                    <a:pt x="4446604" y="129196"/>
                  </a:cubicBezTo>
                  <a:cubicBezTo>
                    <a:pt x="4438147" y="114291"/>
                    <a:pt x="4428819" y="99798"/>
                    <a:pt x="4419840" y="85222"/>
                  </a:cubicBezTo>
                  <a:cubicBezTo>
                    <a:pt x="4410598" y="70728"/>
                    <a:pt x="4401008" y="56482"/>
                    <a:pt x="4391680" y="42071"/>
                  </a:cubicBezTo>
                  <a:lnTo>
                    <a:pt x="4361930" y="0"/>
                  </a:lnTo>
                  <a:lnTo>
                    <a:pt x="4588871" y="0"/>
                  </a:lnTo>
                  <a:lnTo>
                    <a:pt x="4613640" y="38859"/>
                  </a:lnTo>
                  <a:cubicBezTo>
                    <a:pt x="4653306" y="102762"/>
                    <a:pt x="4690706" y="167901"/>
                    <a:pt x="4724445" y="234687"/>
                  </a:cubicBezTo>
                  <a:cubicBezTo>
                    <a:pt x="4792096" y="368257"/>
                    <a:pt x="4844230" y="508828"/>
                    <a:pt x="4876138" y="653022"/>
                  </a:cubicBezTo>
                  <a:cubicBezTo>
                    <a:pt x="4892005" y="725161"/>
                    <a:pt x="4903077" y="797874"/>
                    <a:pt x="4911707" y="870671"/>
                  </a:cubicBezTo>
                  <a:cubicBezTo>
                    <a:pt x="4920513" y="943386"/>
                    <a:pt x="4927574" y="1016019"/>
                    <a:pt x="4934810" y="1088487"/>
                  </a:cubicBezTo>
                  <a:cubicBezTo>
                    <a:pt x="4941697" y="1161036"/>
                    <a:pt x="4947799" y="1233586"/>
                    <a:pt x="4953206" y="1306301"/>
                  </a:cubicBezTo>
                  <a:lnTo>
                    <a:pt x="4956954" y="1360899"/>
                  </a:lnTo>
                  <a:cubicBezTo>
                    <a:pt x="4957651" y="1369875"/>
                    <a:pt x="4958087" y="1379510"/>
                    <a:pt x="4958610" y="1388980"/>
                  </a:cubicBezTo>
                  <a:cubicBezTo>
                    <a:pt x="4959133" y="1398450"/>
                    <a:pt x="4959656" y="1408003"/>
                    <a:pt x="4959830" y="1417555"/>
                  </a:cubicBezTo>
                  <a:cubicBezTo>
                    <a:pt x="4961138" y="1455683"/>
                    <a:pt x="4960702" y="1494140"/>
                    <a:pt x="4958174" y="1532680"/>
                  </a:cubicBezTo>
                  <a:cubicBezTo>
                    <a:pt x="4948760" y="1686920"/>
                    <a:pt x="4904908" y="1842314"/>
                    <a:pt x="4834030" y="1984861"/>
                  </a:cubicBezTo>
                  <a:cubicBezTo>
                    <a:pt x="4763328" y="2127820"/>
                    <a:pt x="4665860" y="2256121"/>
                    <a:pt x="4558106" y="2368857"/>
                  </a:cubicBezTo>
                  <a:cubicBezTo>
                    <a:pt x="4504230" y="2425432"/>
                    <a:pt x="4447650" y="2478465"/>
                    <a:pt x="4389936" y="2528945"/>
                  </a:cubicBezTo>
                  <a:cubicBezTo>
                    <a:pt x="4332223" y="2579425"/>
                    <a:pt x="4273726" y="2628011"/>
                    <a:pt x="4214618" y="2674457"/>
                  </a:cubicBezTo>
                  <a:cubicBezTo>
                    <a:pt x="4096664" y="2767759"/>
                    <a:pt x="3976094" y="2852826"/>
                    <a:pt x="3858489" y="2936658"/>
                  </a:cubicBezTo>
                  <a:lnTo>
                    <a:pt x="3768868" y="3000643"/>
                  </a:lnTo>
                  <a:cubicBezTo>
                    <a:pt x="3738530" y="3022136"/>
                    <a:pt x="3707929" y="3043794"/>
                    <a:pt x="3676806" y="3065040"/>
                  </a:cubicBezTo>
                  <a:cubicBezTo>
                    <a:pt x="3645770" y="3086369"/>
                    <a:pt x="3614386" y="3107615"/>
                    <a:pt x="3582477" y="3128614"/>
                  </a:cubicBezTo>
                  <a:cubicBezTo>
                    <a:pt x="3550483" y="3149449"/>
                    <a:pt x="3518226" y="3170118"/>
                    <a:pt x="3485185" y="3190377"/>
                  </a:cubicBezTo>
                  <a:cubicBezTo>
                    <a:pt x="3419452" y="3230975"/>
                    <a:pt x="3351625" y="3270338"/>
                    <a:pt x="3280923" y="3306325"/>
                  </a:cubicBezTo>
                  <a:cubicBezTo>
                    <a:pt x="3210307" y="3342476"/>
                    <a:pt x="3137251" y="3376074"/>
                    <a:pt x="3061230" y="3404897"/>
                  </a:cubicBezTo>
                  <a:cubicBezTo>
                    <a:pt x="2909886" y="3463366"/>
                    <a:pt x="2747295" y="3502810"/>
                    <a:pt x="2583137" y="3518292"/>
                  </a:cubicBezTo>
                  <a:cubicBezTo>
                    <a:pt x="2542075" y="3521999"/>
                    <a:pt x="2501013" y="3524798"/>
                    <a:pt x="2460038" y="3525622"/>
                  </a:cubicBezTo>
                  <a:lnTo>
                    <a:pt x="2429264" y="3526280"/>
                  </a:lnTo>
                  <a:cubicBezTo>
                    <a:pt x="2419064" y="3526363"/>
                    <a:pt x="2408777" y="3526116"/>
                    <a:pt x="2398576" y="3526116"/>
                  </a:cubicBezTo>
                  <a:lnTo>
                    <a:pt x="2367977" y="3525786"/>
                  </a:lnTo>
                  <a:lnTo>
                    <a:pt x="2338249" y="3524716"/>
                  </a:lnTo>
                  <a:cubicBezTo>
                    <a:pt x="2259089" y="3522327"/>
                    <a:pt x="2179756" y="3516399"/>
                    <a:pt x="2100770" y="3506845"/>
                  </a:cubicBezTo>
                  <a:cubicBezTo>
                    <a:pt x="2021699" y="3497787"/>
                    <a:pt x="1942801" y="3484776"/>
                    <a:pt x="1864776" y="3467483"/>
                  </a:cubicBezTo>
                  <a:cubicBezTo>
                    <a:pt x="1786836" y="3450025"/>
                    <a:pt x="1709508" y="3429355"/>
                    <a:pt x="1632964" y="3405803"/>
                  </a:cubicBezTo>
                  <a:cubicBezTo>
                    <a:pt x="1480138" y="3358288"/>
                    <a:pt x="1329055" y="3299160"/>
                    <a:pt x="1189219" y="3220352"/>
                  </a:cubicBezTo>
                  <a:cubicBezTo>
                    <a:pt x="1049296" y="3141708"/>
                    <a:pt x="924367" y="3041982"/>
                    <a:pt x="815305" y="2931634"/>
                  </a:cubicBezTo>
                  <a:cubicBezTo>
                    <a:pt x="760469" y="2876542"/>
                    <a:pt x="710603" y="2817909"/>
                    <a:pt x="663699" y="2757877"/>
                  </a:cubicBezTo>
                  <a:cubicBezTo>
                    <a:pt x="617059" y="2697597"/>
                    <a:pt x="572684" y="2636411"/>
                    <a:pt x="531274" y="2573907"/>
                  </a:cubicBezTo>
                  <a:cubicBezTo>
                    <a:pt x="520638" y="2558426"/>
                    <a:pt x="510612" y="2542697"/>
                    <a:pt x="500325" y="2527051"/>
                  </a:cubicBezTo>
                  <a:lnTo>
                    <a:pt x="470771" y="2481594"/>
                  </a:lnTo>
                  <a:cubicBezTo>
                    <a:pt x="451853" y="2452195"/>
                    <a:pt x="432238" y="2423043"/>
                    <a:pt x="412448" y="2393479"/>
                  </a:cubicBezTo>
                  <a:lnTo>
                    <a:pt x="291616" y="2213464"/>
                  </a:lnTo>
                  <a:cubicBezTo>
                    <a:pt x="251078" y="2152113"/>
                    <a:pt x="211062" y="2088951"/>
                    <a:pt x="173662" y="2023154"/>
                  </a:cubicBezTo>
                  <a:cubicBezTo>
                    <a:pt x="155005" y="1990214"/>
                    <a:pt x="136960" y="1956697"/>
                    <a:pt x="120483" y="1922276"/>
                  </a:cubicBezTo>
                  <a:cubicBezTo>
                    <a:pt x="104093" y="1887771"/>
                    <a:pt x="88837" y="1852608"/>
                    <a:pt x="75324" y="1816703"/>
                  </a:cubicBezTo>
                  <a:cubicBezTo>
                    <a:pt x="62072" y="1780717"/>
                    <a:pt x="50303" y="1744235"/>
                    <a:pt x="40713" y="1707179"/>
                  </a:cubicBezTo>
                  <a:cubicBezTo>
                    <a:pt x="36180" y="1688650"/>
                    <a:pt x="31560" y="1670039"/>
                    <a:pt x="27811" y="1651346"/>
                  </a:cubicBezTo>
                  <a:lnTo>
                    <a:pt x="22144" y="1623346"/>
                  </a:lnTo>
                  <a:lnTo>
                    <a:pt x="17436" y="1595265"/>
                  </a:lnTo>
                  <a:cubicBezTo>
                    <a:pt x="5144" y="1520328"/>
                    <a:pt x="0" y="1444978"/>
                    <a:pt x="0" y="1370286"/>
                  </a:cubicBezTo>
                  <a:cubicBezTo>
                    <a:pt x="349" y="1223293"/>
                    <a:pt x="16652" y="1076299"/>
                    <a:pt x="48385" y="931939"/>
                  </a:cubicBezTo>
                  <a:cubicBezTo>
                    <a:pt x="80032" y="787663"/>
                    <a:pt x="128504" y="646187"/>
                    <a:pt x="193801" y="511957"/>
                  </a:cubicBezTo>
                  <a:cubicBezTo>
                    <a:pt x="259404" y="377727"/>
                    <a:pt x="339740" y="250559"/>
                    <a:pt x="431660" y="13137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Freeform: Shape 59">
              <a:extLst>
                <a:ext uri="{FF2B5EF4-FFF2-40B4-BE49-F238E27FC236}">
                  <a16:creationId xmlns:a16="http://schemas.microsoft.com/office/drawing/2014/main" id="{EB03BE98-6C07-41CD-ACA9-5244A3DA10B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61928" y="0"/>
              <a:ext cx="4934374" cy="3484134"/>
            </a:xfrm>
            <a:custGeom>
              <a:avLst/>
              <a:gdLst>
                <a:gd name="connsiteX0" fmla="*/ 585303 w 4934374"/>
                <a:gd name="connsiteY0" fmla="*/ 0 h 3484134"/>
                <a:gd name="connsiteX1" fmla="*/ 1213739 w 4934374"/>
                <a:gd name="connsiteY1" fmla="*/ 0 h 3484134"/>
                <a:gd name="connsiteX2" fmla="*/ 1150162 w 4934374"/>
                <a:gd name="connsiteY2" fmla="*/ 47028 h 3484134"/>
                <a:gd name="connsiteX3" fmla="*/ 626038 w 4934374"/>
                <a:gd name="connsiteY3" fmla="*/ 660944 h 3484134"/>
                <a:gd name="connsiteX4" fmla="*/ 435986 w 4934374"/>
                <a:gd name="connsiteY4" fmla="*/ 1375409 h 3484134"/>
                <a:gd name="connsiteX5" fmla="*/ 750530 w 4934374"/>
                <a:gd name="connsiteY5" fmla="*/ 2038817 h 3484134"/>
                <a:gd name="connsiteX6" fmla="*/ 909024 w 4934374"/>
                <a:gd name="connsiteY6" fmla="*/ 2249384 h 3484134"/>
                <a:gd name="connsiteX7" fmla="*/ 2396223 w 4934374"/>
                <a:gd name="connsiteY7" fmla="*/ 3072468 h 3484134"/>
                <a:gd name="connsiteX8" fmla="*/ 3525201 w 4934374"/>
                <a:gd name="connsiteY8" fmla="*/ 2566101 h 3484134"/>
                <a:gd name="connsiteX9" fmla="*/ 3662596 w 4934374"/>
                <a:gd name="connsiteY9" fmla="*/ 2465552 h 3484134"/>
                <a:gd name="connsiteX10" fmla="*/ 4287500 w 4934374"/>
                <a:gd name="connsiteY10" fmla="*/ 1939915 h 3484134"/>
                <a:gd name="connsiteX11" fmla="*/ 4498563 w 4934374"/>
                <a:gd name="connsiteY11" fmla="*/ 1375409 h 3484134"/>
                <a:gd name="connsiteX12" fmla="*/ 4132831 w 4934374"/>
                <a:gd name="connsiteY12" fmla="*/ 134540 h 3484134"/>
                <a:gd name="connsiteX13" fmla="*/ 4025590 w 4934374"/>
                <a:gd name="connsiteY13" fmla="*/ 0 h 3484134"/>
                <a:gd name="connsiteX14" fmla="*/ 4555675 w 4934374"/>
                <a:gd name="connsiteY14" fmla="*/ 0 h 3484134"/>
                <a:gd name="connsiteX15" fmla="*/ 4605933 w 4934374"/>
                <a:gd name="connsiteY15" fmla="*/ 77740 h 3484134"/>
                <a:gd name="connsiteX16" fmla="*/ 4934374 w 4934374"/>
                <a:gd name="connsiteY16" fmla="*/ 1375327 h 3484134"/>
                <a:gd name="connsiteX17" fmla="*/ 3793540 w 4934374"/>
                <a:gd name="connsiteY17" fmla="*/ 2890475 h 3484134"/>
                <a:gd name="connsiteX18" fmla="*/ 2396135 w 4934374"/>
                <a:gd name="connsiteY18" fmla="*/ 3484134 h 3484134"/>
                <a:gd name="connsiteX19" fmla="*/ 548273 w 4934374"/>
                <a:gd name="connsiteY19" fmla="*/ 2480458 h 3484134"/>
                <a:gd name="connsiteX20" fmla="*/ 0 w 4934374"/>
                <a:gd name="connsiteY20" fmla="*/ 1375327 h 3484134"/>
                <a:gd name="connsiteX21" fmla="*/ 512166 w 4934374"/>
                <a:gd name="connsiteY21" fmla="*/ 77740 h 3484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934374" h="3484134">
                  <a:moveTo>
                    <a:pt x="585303" y="0"/>
                  </a:moveTo>
                  <a:lnTo>
                    <a:pt x="1213739" y="0"/>
                  </a:lnTo>
                  <a:lnTo>
                    <a:pt x="1150162" y="47028"/>
                  </a:lnTo>
                  <a:cubicBezTo>
                    <a:pt x="925762" y="228608"/>
                    <a:pt x="749397" y="435224"/>
                    <a:pt x="626038" y="660944"/>
                  </a:cubicBezTo>
                  <a:cubicBezTo>
                    <a:pt x="499976" y="891687"/>
                    <a:pt x="435986" y="1132066"/>
                    <a:pt x="435986" y="1375409"/>
                  </a:cubicBezTo>
                  <a:cubicBezTo>
                    <a:pt x="435986" y="1620481"/>
                    <a:pt x="538074" y="1763604"/>
                    <a:pt x="750530" y="2038817"/>
                  </a:cubicBezTo>
                  <a:cubicBezTo>
                    <a:pt x="801792" y="2105190"/>
                    <a:pt x="854797" y="2173870"/>
                    <a:pt x="909024" y="2249384"/>
                  </a:cubicBezTo>
                  <a:cubicBezTo>
                    <a:pt x="1323389" y="2826326"/>
                    <a:pt x="1768180" y="3072468"/>
                    <a:pt x="2396223" y="3072468"/>
                  </a:cubicBezTo>
                  <a:cubicBezTo>
                    <a:pt x="2808409" y="3072468"/>
                    <a:pt x="3110835" y="2871947"/>
                    <a:pt x="3525201" y="2566101"/>
                  </a:cubicBezTo>
                  <a:cubicBezTo>
                    <a:pt x="3571493" y="2531926"/>
                    <a:pt x="3617786" y="2498162"/>
                    <a:pt x="3662596" y="2465552"/>
                  </a:cubicBezTo>
                  <a:cubicBezTo>
                    <a:pt x="3905479" y="2288583"/>
                    <a:pt x="4134849" y="2121414"/>
                    <a:pt x="4287500" y="1939915"/>
                  </a:cubicBezTo>
                  <a:cubicBezTo>
                    <a:pt x="4433440" y="1766404"/>
                    <a:pt x="4498563" y="1592317"/>
                    <a:pt x="4498563" y="1375409"/>
                  </a:cubicBezTo>
                  <a:cubicBezTo>
                    <a:pt x="4498563" y="899696"/>
                    <a:pt x="4369741" y="465973"/>
                    <a:pt x="4132831" y="134540"/>
                  </a:cubicBezTo>
                  <a:lnTo>
                    <a:pt x="4025590" y="0"/>
                  </a:lnTo>
                  <a:lnTo>
                    <a:pt x="4555675" y="0"/>
                  </a:lnTo>
                  <a:lnTo>
                    <a:pt x="4605933" y="77740"/>
                  </a:lnTo>
                  <a:cubicBezTo>
                    <a:pt x="4820335" y="448137"/>
                    <a:pt x="4934374" y="894662"/>
                    <a:pt x="4934374" y="1375327"/>
                  </a:cubicBezTo>
                  <a:cubicBezTo>
                    <a:pt x="4934374" y="2116884"/>
                    <a:pt x="4369100" y="2465635"/>
                    <a:pt x="3793540" y="2890475"/>
                  </a:cubicBezTo>
                  <a:cubicBezTo>
                    <a:pt x="3374293" y="3199945"/>
                    <a:pt x="2970389" y="3484134"/>
                    <a:pt x="2396135" y="3484134"/>
                  </a:cubicBezTo>
                  <a:cubicBezTo>
                    <a:pt x="1544564" y="3484134"/>
                    <a:pt x="991670" y="3097832"/>
                    <a:pt x="548273" y="2480458"/>
                  </a:cubicBezTo>
                  <a:cubicBezTo>
                    <a:pt x="282201" y="2110049"/>
                    <a:pt x="0" y="1856001"/>
                    <a:pt x="0" y="1375327"/>
                  </a:cubicBezTo>
                  <a:cubicBezTo>
                    <a:pt x="0" y="894662"/>
                    <a:pt x="195505" y="448137"/>
                    <a:pt x="512166" y="7774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Freeform: Shape 60">
              <a:extLst>
                <a:ext uri="{FF2B5EF4-FFF2-40B4-BE49-F238E27FC236}">
                  <a16:creationId xmlns:a16="http://schemas.microsoft.com/office/drawing/2014/main" id="{D13CCE92-2C5E-48BC-9713-FBEEDBAE614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61928" y="0"/>
              <a:ext cx="4934374" cy="3484134"/>
            </a:xfrm>
            <a:custGeom>
              <a:avLst/>
              <a:gdLst>
                <a:gd name="connsiteX0" fmla="*/ 585303 w 4934374"/>
                <a:gd name="connsiteY0" fmla="*/ 0 h 3484134"/>
                <a:gd name="connsiteX1" fmla="*/ 1354934 w 4934374"/>
                <a:gd name="connsiteY1" fmla="*/ 0 h 3484134"/>
                <a:gd name="connsiteX2" fmla="*/ 1206830 w 4934374"/>
                <a:gd name="connsiteY2" fmla="*/ 109531 h 3484134"/>
                <a:gd name="connsiteX3" fmla="*/ 703453 w 4934374"/>
                <a:gd name="connsiteY3" fmla="*/ 698660 h 3484134"/>
                <a:gd name="connsiteX4" fmla="*/ 523079 w 4934374"/>
                <a:gd name="connsiteY4" fmla="*/ 1375409 h 3484134"/>
                <a:gd name="connsiteX5" fmla="*/ 820885 w 4934374"/>
                <a:gd name="connsiteY5" fmla="*/ 1990313 h 3484134"/>
                <a:gd name="connsiteX6" fmla="*/ 981122 w 4934374"/>
                <a:gd name="connsiteY6" fmla="*/ 2203186 h 3484134"/>
                <a:gd name="connsiteX7" fmla="*/ 1592426 w 4934374"/>
                <a:gd name="connsiteY7" fmla="*/ 2792645 h 3484134"/>
                <a:gd name="connsiteX8" fmla="*/ 2396135 w 4934374"/>
                <a:gd name="connsiteY8" fmla="*/ 2990119 h 3484134"/>
                <a:gd name="connsiteX9" fmla="*/ 2913112 w 4934374"/>
                <a:gd name="connsiteY9" fmla="*/ 2864371 h 3484134"/>
                <a:gd name="connsiteX10" fmla="*/ 3471411 w 4934374"/>
                <a:gd name="connsiteY10" fmla="*/ 2501292 h 3484134"/>
                <a:gd name="connsiteX11" fmla="*/ 3609242 w 4934374"/>
                <a:gd name="connsiteY11" fmla="*/ 2400414 h 3484134"/>
                <a:gd name="connsiteX12" fmla="*/ 4219151 w 4934374"/>
                <a:gd name="connsiteY12" fmla="*/ 1888693 h 3484134"/>
                <a:gd name="connsiteX13" fmla="*/ 4411296 w 4934374"/>
                <a:gd name="connsiteY13" fmla="*/ 1375409 h 3484134"/>
                <a:gd name="connsiteX14" fmla="*/ 3957874 w 4934374"/>
                <a:gd name="connsiteY14" fmla="*/ 51887 h 3484134"/>
                <a:gd name="connsiteX15" fmla="*/ 3906637 w 4934374"/>
                <a:gd name="connsiteY15" fmla="*/ 0 h 3484134"/>
                <a:gd name="connsiteX16" fmla="*/ 4555675 w 4934374"/>
                <a:gd name="connsiteY16" fmla="*/ 0 h 3484134"/>
                <a:gd name="connsiteX17" fmla="*/ 4605933 w 4934374"/>
                <a:gd name="connsiteY17" fmla="*/ 77740 h 3484134"/>
                <a:gd name="connsiteX18" fmla="*/ 4934374 w 4934374"/>
                <a:gd name="connsiteY18" fmla="*/ 1375327 h 3484134"/>
                <a:gd name="connsiteX19" fmla="*/ 3793540 w 4934374"/>
                <a:gd name="connsiteY19" fmla="*/ 2890475 h 3484134"/>
                <a:gd name="connsiteX20" fmla="*/ 2396135 w 4934374"/>
                <a:gd name="connsiteY20" fmla="*/ 3484134 h 3484134"/>
                <a:gd name="connsiteX21" fmla="*/ 548273 w 4934374"/>
                <a:gd name="connsiteY21" fmla="*/ 2480458 h 3484134"/>
                <a:gd name="connsiteX22" fmla="*/ 0 w 4934374"/>
                <a:gd name="connsiteY22" fmla="*/ 1375327 h 3484134"/>
                <a:gd name="connsiteX23" fmla="*/ 512166 w 4934374"/>
                <a:gd name="connsiteY23" fmla="*/ 77740 h 3484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934374" h="3484134">
                  <a:moveTo>
                    <a:pt x="585303" y="0"/>
                  </a:moveTo>
                  <a:lnTo>
                    <a:pt x="1354934" y="0"/>
                  </a:lnTo>
                  <a:lnTo>
                    <a:pt x="1206830" y="109531"/>
                  </a:lnTo>
                  <a:cubicBezTo>
                    <a:pt x="994024" y="281725"/>
                    <a:pt x="820013" y="485457"/>
                    <a:pt x="703453" y="698660"/>
                  </a:cubicBezTo>
                  <a:cubicBezTo>
                    <a:pt x="583756" y="917627"/>
                    <a:pt x="523079" y="1145324"/>
                    <a:pt x="523079" y="1375409"/>
                  </a:cubicBezTo>
                  <a:cubicBezTo>
                    <a:pt x="523079" y="1595282"/>
                    <a:pt x="614356" y="1722842"/>
                    <a:pt x="820885" y="1990313"/>
                  </a:cubicBezTo>
                  <a:cubicBezTo>
                    <a:pt x="872582" y="2057263"/>
                    <a:pt x="926023" y="2126519"/>
                    <a:pt x="981122" y="2203186"/>
                  </a:cubicBezTo>
                  <a:cubicBezTo>
                    <a:pt x="1175968" y="2474445"/>
                    <a:pt x="1375871" y="2667309"/>
                    <a:pt x="1592426" y="2792645"/>
                  </a:cubicBezTo>
                  <a:cubicBezTo>
                    <a:pt x="1821970" y="2925557"/>
                    <a:pt x="2084904" y="2990119"/>
                    <a:pt x="2396135" y="2990119"/>
                  </a:cubicBezTo>
                  <a:cubicBezTo>
                    <a:pt x="2572762" y="2990119"/>
                    <a:pt x="2737009" y="2950179"/>
                    <a:pt x="2913112" y="2864371"/>
                  </a:cubicBezTo>
                  <a:cubicBezTo>
                    <a:pt x="3093922" y="2776257"/>
                    <a:pt x="3272903" y="2647792"/>
                    <a:pt x="3471411" y="2501292"/>
                  </a:cubicBezTo>
                  <a:cubicBezTo>
                    <a:pt x="3517964" y="2466952"/>
                    <a:pt x="3564344" y="2433106"/>
                    <a:pt x="3609242" y="2400414"/>
                  </a:cubicBezTo>
                  <a:cubicBezTo>
                    <a:pt x="3847766" y="2226574"/>
                    <a:pt x="4073038" y="2062368"/>
                    <a:pt x="4219151" y="1888693"/>
                  </a:cubicBezTo>
                  <a:cubicBezTo>
                    <a:pt x="4353844" y="1728606"/>
                    <a:pt x="4411296" y="1575106"/>
                    <a:pt x="4411296" y="1375409"/>
                  </a:cubicBezTo>
                  <a:cubicBezTo>
                    <a:pt x="4411296" y="851089"/>
                    <a:pt x="4250274" y="381038"/>
                    <a:pt x="3957874" y="51887"/>
                  </a:cubicBezTo>
                  <a:lnTo>
                    <a:pt x="3906637" y="0"/>
                  </a:lnTo>
                  <a:lnTo>
                    <a:pt x="4555675" y="0"/>
                  </a:lnTo>
                  <a:lnTo>
                    <a:pt x="4605933" y="77740"/>
                  </a:lnTo>
                  <a:cubicBezTo>
                    <a:pt x="4820335" y="448137"/>
                    <a:pt x="4934374" y="894662"/>
                    <a:pt x="4934374" y="1375327"/>
                  </a:cubicBezTo>
                  <a:cubicBezTo>
                    <a:pt x="4934374" y="2116884"/>
                    <a:pt x="4369100" y="2465635"/>
                    <a:pt x="3793540" y="2890475"/>
                  </a:cubicBezTo>
                  <a:cubicBezTo>
                    <a:pt x="3374293" y="3199945"/>
                    <a:pt x="2970389" y="3484134"/>
                    <a:pt x="2396135" y="3484134"/>
                  </a:cubicBezTo>
                  <a:cubicBezTo>
                    <a:pt x="1544564" y="3484134"/>
                    <a:pt x="991670" y="3097832"/>
                    <a:pt x="548273" y="2480458"/>
                  </a:cubicBezTo>
                  <a:cubicBezTo>
                    <a:pt x="282201" y="2110049"/>
                    <a:pt x="0" y="1856001"/>
                    <a:pt x="0" y="1375327"/>
                  </a:cubicBezTo>
                  <a:cubicBezTo>
                    <a:pt x="0" y="894662"/>
                    <a:pt x="195505" y="448137"/>
                    <a:pt x="512166" y="7774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3" name="Graphic 32" descr="Questions">
            <a:extLst>
              <a:ext uri="{FF2B5EF4-FFF2-40B4-BE49-F238E27FC236}">
                <a16:creationId xmlns:a16="http://schemas.microsoft.com/office/drawing/2014/main" id="{213D8F13-BB49-1189-5EEC-6166EB1D73A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651792" y="268595"/>
            <a:ext cx="1723494" cy="1723494"/>
          </a:xfrm>
          <a:prstGeom prst="rect">
            <a:avLst/>
          </a:prstGeom>
        </p:spPr>
      </p:pic>
      <p:sp>
        <p:nvSpPr>
          <p:cNvPr id="2" name="TextBox 1">
            <a:extLst>
              <a:ext uri="{FF2B5EF4-FFF2-40B4-BE49-F238E27FC236}">
                <a16:creationId xmlns:a16="http://schemas.microsoft.com/office/drawing/2014/main" id="{73BD1C76-BC09-6A7F-88B5-8FB6B979F0B7}"/>
              </a:ext>
            </a:extLst>
          </p:cNvPr>
          <p:cNvSpPr txBox="1"/>
          <p:nvPr/>
        </p:nvSpPr>
        <p:spPr>
          <a:xfrm>
            <a:off x="804672" y="2421682"/>
            <a:ext cx="4553909" cy="3639289"/>
          </a:xfrm>
          <a:prstGeom prst="rect">
            <a:avLst/>
          </a:prstGeom>
        </p:spPr>
        <p:txBody>
          <a:bodyPr vert="horz" lIns="91440" tIns="45720" rIns="91440" bIns="45720" rtlCol="0" anchor="ctr">
            <a:normAutofit/>
          </a:bodyPr>
          <a:lstStyle/>
          <a:p>
            <a:pPr algn="l"/>
            <a:r>
              <a:rPr lang="en-US" b="0" i="0" u="none" strike="noStrike" dirty="0">
                <a:solidFill>
                  <a:schemeClr val="tx2"/>
                </a:solidFill>
                <a:effectLst/>
              </a:rPr>
              <a:t>The Drinking Water Program implements Transparency, Environmental Justice and Diversity in its programs. </a:t>
            </a:r>
          </a:p>
          <a:p>
            <a:pPr algn="l"/>
            <a:endParaRPr lang="en-US" dirty="0">
              <a:solidFill>
                <a:schemeClr val="tx2"/>
              </a:solidFill>
            </a:endParaRPr>
          </a:p>
          <a:p>
            <a:pPr algn="l"/>
            <a:r>
              <a:rPr lang="en-US" dirty="0">
                <a:solidFill>
                  <a:schemeClr val="tx2"/>
                </a:solidFill>
              </a:rPr>
              <a:t>For More information, </a:t>
            </a:r>
            <a:r>
              <a:rPr lang="en-US" b="0" i="0" u="none" strike="noStrike" dirty="0">
                <a:solidFill>
                  <a:schemeClr val="tx2"/>
                </a:solidFill>
                <a:effectLst/>
              </a:rPr>
              <a:t>Contact MassDEP’s Drinking Water Program with questions, comments, etc. at </a:t>
            </a:r>
            <a:r>
              <a:rPr lang="en-US" b="0" i="0" u="none" strike="noStrike" dirty="0">
                <a:solidFill>
                  <a:schemeClr val="tx2"/>
                </a:solidFill>
                <a:effectLst/>
                <a:hlinkClick r:id="rId6"/>
              </a:rPr>
              <a:t>program.director-dwp@mass.gov</a:t>
            </a:r>
            <a:r>
              <a:rPr lang="en-US" b="0" i="0" u="none" strike="noStrike" dirty="0">
                <a:solidFill>
                  <a:schemeClr val="tx2"/>
                </a:solidFill>
                <a:effectLst/>
              </a:rPr>
              <a:t>.</a:t>
            </a:r>
          </a:p>
          <a:p>
            <a:pPr indent="-228600">
              <a:lnSpc>
                <a:spcPct val="90000"/>
              </a:lnSpc>
              <a:spcAft>
                <a:spcPts val="600"/>
              </a:spcAft>
              <a:buFont typeface="Arial" panose="020B0604020202020204" pitchFamily="34" charset="0"/>
              <a:buChar char="•"/>
            </a:pPr>
            <a:endParaRPr lang="en-US" dirty="0">
              <a:solidFill>
                <a:schemeClr val="tx2"/>
              </a:solidFill>
            </a:endParaRPr>
          </a:p>
        </p:txBody>
      </p:sp>
      <p:pic>
        <p:nvPicPr>
          <p:cNvPr id="4" name="Picture 3" descr="Icon&#10;&#10;Description automatically generated">
            <a:extLst>
              <a:ext uri="{FF2B5EF4-FFF2-40B4-BE49-F238E27FC236}">
                <a16:creationId xmlns:a16="http://schemas.microsoft.com/office/drawing/2014/main" id="{F6E0E37E-AFB3-26D9-DED1-7465E2BA9969}"/>
              </a:ext>
            </a:extLst>
          </p:cNvPr>
          <p:cNvPicPr>
            <a:picLocks noChangeAspect="1"/>
          </p:cNvPicPr>
          <p:nvPr/>
        </p:nvPicPr>
        <p:blipFill>
          <a:blip r:embed="rId7"/>
          <a:stretch>
            <a:fillRect/>
          </a:stretch>
        </p:blipFill>
        <p:spPr>
          <a:xfrm>
            <a:off x="9851279" y="3863170"/>
            <a:ext cx="1561256" cy="1996361"/>
          </a:xfrm>
          <a:prstGeom prst="rect">
            <a:avLst/>
          </a:prstGeom>
        </p:spPr>
      </p:pic>
      <p:pic>
        <p:nvPicPr>
          <p:cNvPr id="6" name="Audio 5">
            <a:hlinkClick r:id="" action="ppaction://media"/>
            <a:extLst>
              <a:ext uri="{FF2B5EF4-FFF2-40B4-BE49-F238E27FC236}">
                <a16:creationId xmlns:a16="http://schemas.microsoft.com/office/drawing/2014/main" id="{C77A87CE-8739-0FE5-A95F-CE256D407D6F}"/>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50625635"/>
      </p:ext>
    </p:extLst>
  </p:cSld>
  <p:clrMapOvr>
    <a:masterClrMapping/>
  </p:clrMapOvr>
  <mc:AlternateContent xmlns:mc="http://schemas.openxmlformats.org/markup-compatibility/2006" xmlns:p14="http://schemas.microsoft.com/office/powerpoint/2010/main">
    <mc:Choice Requires="p14">
      <p:transition spd="slow" p14:dur="2000" advTm="15445"/>
    </mc:Choice>
    <mc:Fallback xmlns="">
      <p:transition spd="slow" advTm="154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33046</TotalTime>
  <Words>516</Words>
  <Application>Microsoft Office PowerPoint</Application>
  <PresentationFormat>Widescreen</PresentationFormat>
  <Paragraphs>51</Paragraphs>
  <Slides>8</Slides>
  <Notes>0</Notes>
  <HiddenSlides>0</HiddenSlides>
  <MMClips>8</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Calibri Light</vt:lpstr>
      <vt:lpstr>Office Theme</vt:lpstr>
      <vt:lpstr>TNC Good News Outreach</vt:lpstr>
      <vt:lpstr>Introduction</vt:lpstr>
      <vt:lpstr>“Good News” Outreach Program</vt:lpstr>
      <vt:lpstr>Poster and logos</vt:lpstr>
      <vt:lpstr>Social Media Messages  </vt:lpstr>
      <vt:lpstr>Social Media Messages (Cont.)</vt:lpstr>
      <vt:lpstr>Distribution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TNC Good News Outreach</dc:title>
  <dc:creator>Adam Horwitz</dc:creator>
  <cp:lastModifiedBy>Romero, Kathleen (DEP)</cp:lastModifiedBy>
  <cp:revision>8</cp:revision>
  <dcterms:created xsi:type="dcterms:W3CDTF">2023-03-14T23:23:39Z</dcterms:created>
  <dcterms:modified xsi:type="dcterms:W3CDTF">2023-05-18T17:06:46Z</dcterms:modified>
</cp:coreProperties>
</file>