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C71DF-F233-4B7E-9611-F92216C40CAD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4F277-EA21-4AAE-98AF-31DFF0AA0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762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9FC09-E042-477F-8A23-99EA1D3D43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578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03BE-3BE6-4A83-8C62-9A0CBD8C201E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DA936-98DE-4A03-972C-EC62C7BD2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93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03BE-3BE6-4A83-8C62-9A0CBD8C201E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DA936-98DE-4A03-972C-EC62C7BD2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034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03BE-3BE6-4A83-8C62-9A0CBD8C201E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DA936-98DE-4A03-972C-EC62C7BD2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64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03BE-3BE6-4A83-8C62-9A0CBD8C201E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DA936-98DE-4A03-972C-EC62C7BD2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703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03BE-3BE6-4A83-8C62-9A0CBD8C201E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DA936-98DE-4A03-972C-EC62C7BD2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6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03BE-3BE6-4A83-8C62-9A0CBD8C201E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DA936-98DE-4A03-972C-EC62C7BD2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92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03BE-3BE6-4A83-8C62-9A0CBD8C201E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DA936-98DE-4A03-972C-EC62C7BD2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396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03BE-3BE6-4A83-8C62-9A0CBD8C201E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DA936-98DE-4A03-972C-EC62C7BD2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976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03BE-3BE6-4A83-8C62-9A0CBD8C201E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DA936-98DE-4A03-972C-EC62C7BD2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5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03BE-3BE6-4A83-8C62-9A0CBD8C201E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DA936-98DE-4A03-972C-EC62C7BD2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1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03BE-3BE6-4A83-8C62-9A0CBD8C201E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DA936-98DE-4A03-972C-EC62C7BD2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306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803BE-3BE6-4A83-8C62-9A0CBD8C201E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DA936-98DE-4A03-972C-EC62C7BD2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07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3600" dirty="0" smtClean="0">
                <a:latin typeface="+mn-lt"/>
              </a:rPr>
              <a:t>Governance – Public Health Data Warehouse (PHD)</a:t>
            </a:r>
            <a:r>
              <a:rPr lang="en-US" sz="2600" dirty="0"/>
              <a:t/>
            </a:r>
            <a:br>
              <a:rPr lang="en-US" sz="2600" dirty="0"/>
            </a:b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528742" y="2339723"/>
            <a:ext cx="3429394" cy="3545073"/>
            <a:chOff x="894341" y="2339723"/>
            <a:chExt cx="3429394" cy="3545073"/>
          </a:xfrm>
        </p:grpSpPr>
        <p:grpSp>
          <p:nvGrpSpPr>
            <p:cNvPr id="31" name="Group 30"/>
            <p:cNvGrpSpPr/>
            <p:nvPr/>
          </p:nvGrpSpPr>
          <p:grpSpPr>
            <a:xfrm>
              <a:off x="894341" y="2339723"/>
              <a:ext cx="3429394" cy="3545073"/>
              <a:chOff x="0" y="0"/>
              <a:chExt cx="3600450" cy="3743325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0" y="0"/>
                <a:ext cx="3600450" cy="374332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4" name="Text Box 2"/>
              <p:cNvSpPr txBox="1">
                <a:spLocks noChangeArrowheads="1"/>
              </p:cNvSpPr>
              <p:nvPr/>
            </p:nvSpPr>
            <p:spPr bwMode="auto">
              <a:xfrm>
                <a:off x="704229" y="42838"/>
                <a:ext cx="1944651" cy="295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200" b="1" dirty="0">
                    <a:solidFill>
                      <a:srgbClr val="FFFFFF"/>
                    </a:solidFill>
                    <a:effectLst/>
                    <a:latin typeface="Calibri"/>
                    <a:ea typeface="Calibri"/>
                    <a:cs typeface="Times New Roman"/>
                  </a:rPr>
                  <a:t>Executive Leadership</a:t>
                </a:r>
                <a:endParaRPr lang="en-US" sz="12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191386" y="382773"/>
                <a:ext cx="3228975" cy="31623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6" name="Text Box 2"/>
              <p:cNvSpPr txBox="1">
                <a:spLocks noChangeArrowheads="1"/>
              </p:cNvSpPr>
              <p:nvPr/>
            </p:nvSpPr>
            <p:spPr bwMode="auto">
              <a:xfrm>
                <a:off x="669851" y="425303"/>
                <a:ext cx="2152650" cy="2762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200" b="1" dirty="0">
                    <a:effectLst/>
                    <a:latin typeface="Calibri"/>
                    <a:ea typeface="Calibri"/>
                    <a:cs typeface="Times New Roman"/>
                  </a:rPr>
                  <a:t>PHDW Governance Committee</a:t>
                </a:r>
                <a:endParaRPr lang="en-US" sz="12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404037" y="765545"/>
                <a:ext cx="2676525" cy="2590800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8" name="Text Box 2"/>
              <p:cNvSpPr txBox="1">
                <a:spLocks noChangeArrowheads="1"/>
              </p:cNvSpPr>
              <p:nvPr/>
            </p:nvSpPr>
            <p:spPr bwMode="auto">
              <a:xfrm>
                <a:off x="776177" y="893135"/>
                <a:ext cx="1838325" cy="276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200" b="1" dirty="0">
                    <a:solidFill>
                      <a:srgbClr val="FFFFFF"/>
                    </a:solidFill>
                    <a:effectLst/>
                    <a:latin typeface="Calibri"/>
                    <a:ea typeface="Calibri"/>
                    <a:cs typeface="Times New Roman"/>
                  </a:rPr>
                  <a:t>Data Stewards / SME’s</a:t>
                </a:r>
                <a:endParaRPr lang="en-US" sz="12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66627" y="1237066"/>
                <a:ext cx="2047875" cy="193357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0" name="Text Box 2"/>
              <p:cNvSpPr txBox="1">
                <a:spLocks noChangeArrowheads="1"/>
              </p:cNvSpPr>
              <p:nvPr/>
            </p:nvSpPr>
            <p:spPr bwMode="auto">
              <a:xfrm>
                <a:off x="1041990" y="1392866"/>
                <a:ext cx="1162050" cy="2762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200" b="1" dirty="0">
                    <a:effectLst/>
                    <a:latin typeface="Calibri"/>
                    <a:ea typeface="Calibri"/>
                    <a:cs typeface="Times New Roman"/>
                  </a:rPr>
                  <a:t>OPH SAP</a:t>
                </a:r>
                <a:endParaRPr lang="en-US" sz="12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731509" y="1775076"/>
                <a:ext cx="1419225" cy="124777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2" name="Text Box 2"/>
              <p:cNvSpPr txBox="1">
                <a:spLocks noChangeArrowheads="1"/>
              </p:cNvSpPr>
              <p:nvPr/>
            </p:nvSpPr>
            <p:spPr bwMode="auto">
              <a:xfrm>
                <a:off x="1275907" y="1839433"/>
                <a:ext cx="421519" cy="2459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200" b="1" dirty="0">
                    <a:solidFill>
                      <a:srgbClr val="FFFFFF"/>
                    </a:solidFill>
                    <a:effectLst/>
                    <a:latin typeface="Calibri"/>
                    <a:ea typeface="Calibri"/>
                    <a:cs typeface="Times New Roman"/>
                  </a:rPr>
                  <a:t>IT</a:t>
                </a:r>
                <a:endParaRPr lang="en-US" sz="12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43" name="Text Box 2"/>
              <p:cNvSpPr txBox="1">
                <a:spLocks noChangeArrowheads="1"/>
              </p:cNvSpPr>
              <p:nvPr/>
            </p:nvSpPr>
            <p:spPr bwMode="auto">
              <a:xfrm>
                <a:off x="891510" y="2126512"/>
                <a:ext cx="850789" cy="755374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100">
                  <a:effectLst/>
                  <a:ea typeface="Calibri"/>
                  <a:cs typeface="Times New Roman"/>
                </a:endParaRPr>
              </a:p>
            </p:txBody>
          </p:sp>
        </p:grpSp>
        <p:pic>
          <p:nvPicPr>
            <p:cNvPr id="46" name="Picture 4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9476" y="4475984"/>
              <a:ext cx="530770" cy="525403"/>
            </a:xfrm>
            <a:prstGeom prst="rect">
              <a:avLst/>
            </a:prstGeom>
          </p:spPr>
        </p:pic>
      </p:grpSp>
      <p:sp>
        <p:nvSpPr>
          <p:cNvPr id="15" name="Line Callout 3 (Accent Bar) 14"/>
          <p:cNvSpPr/>
          <p:nvPr/>
        </p:nvSpPr>
        <p:spPr>
          <a:xfrm>
            <a:off x="528741" y="1164812"/>
            <a:ext cx="2934206" cy="968788"/>
          </a:xfrm>
          <a:prstGeom prst="accentCallout3">
            <a:avLst>
              <a:gd name="adj1" fmla="val 23175"/>
              <a:gd name="adj2" fmla="val -4884"/>
              <a:gd name="adj3" fmla="val 23175"/>
              <a:gd name="adj4" fmla="val -15189"/>
              <a:gd name="adj5" fmla="val 143831"/>
              <a:gd name="adj6" fmla="val -14612"/>
              <a:gd name="adj7" fmla="val 159438"/>
              <a:gd name="adj8" fmla="val -424"/>
            </a:avLst>
          </a:prstGeom>
          <a:solidFill>
            <a:srgbClr val="FFFFCC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u="sng" dirty="0">
                <a:solidFill>
                  <a:schemeClr val="tx1"/>
                </a:solidFill>
              </a:rPr>
              <a:t>Executive Leadership</a:t>
            </a:r>
          </a:p>
          <a:p>
            <a:r>
              <a:rPr lang="en-US" sz="1200" dirty="0">
                <a:solidFill>
                  <a:schemeClr val="tx1"/>
                </a:solidFill>
              </a:rPr>
              <a:t>Sets the direction for the </a:t>
            </a:r>
            <a:r>
              <a:rPr lang="en-US" sz="1200" dirty="0" smtClean="0">
                <a:solidFill>
                  <a:schemeClr val="tx1"/>
                </a:solidFill>
              </a:rPr>
              <a:t>PHD, </a:t>
            </a:r>
            <a:r>
              <a:rPr lang="en-US" sz="1200" dirty="0">
                <a:solidFill>
                  <a:schemeClr val="tx1"/>
                </a:solidFill>
              </a:rPr>
              <a:t>establishes </a:t>
            </a:r>
            <a:r>
              <a:rPr lang="en-US" sz="1200" dirty="0" smtClean="0">
                <a:solidFill>
                  <a:schemeClr val="tx1"/>
                </a:solidFill>
              </a:rPr>
              <a:t>priorities, and utilizes data findings to inform policies and other actionable strategies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8" name="Line Callout 2 (Accent Bar) 17"/>
          <p:cNvSpPr/>
          <p:nvPr/>
        </p:nvSpPr>
        <p:spPr>
          <a:xfrm>
            <a:off x="4724400" y="1164812"/>
            <a:ext cx="3886201" cy="1376267"/>
          </a:xfrm>
          <a:prstGeom prst="accentCallout2">
            <a:avLst>
              <a:gd name="adj1" fmla="val 82687"/>
              <a:gd name="adj2" fmla="val -3329"/>
              <a:gd name="adj3" fmla="val 83109"/>
              <a:gd name="adj4" fmla="val -9248"/>
              <a:gd name="adj5" fmla="val 119928"/>
              <a:gd name="adj6" fmla="val -24157"/>
            </a:avLst>
          </a:prstGeom>
          <a:solidFill>
            <a:srgbClr val="FFFFCC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u="sng" dirty="0" smtClean="0">
                <a:solidFill>
                  <a:schemeClr val="tx1"/>
                </a:solidFill>
              </a:rPr>
              <a:t>PHD </a:t>
            </a:r>
            <a:r>
              <a:rPr lang="en-US" sz="1200" u="sng" dirty="0">
                <a:solidFill>
                  <a:schemeClr val="tx1"/>
                </a:solidFill>
              </a:rPr>
              <a:t>Governance Committee</a:t>
            </a:r>
          </a:p>
          <a:p>
            <a:pPr lvl="0"/>
            <a:r>
              <a:rPr lang="en-US" sz="1200" dirty="0">
                <a:solidFill>
                  <a:schemeClr val="tx1"/>
                </a:solidFill>
              </a:rPr>
              <a:t>1) Makes decisions about how to translate the goals and priorities articulated by the executive leadership into </a:t>
            </a:r>
            <a:r>
              <a:rPr lang="en-US" sz="1200" dirty="0" smtClean="0">
                <a:solidFill>
                  <a:schemeClr val="tx1"/>
                </a:solidFill>
              </a:rPr>
              <a:t>analytic </a:t>
            </a:r>
            <a:r>
              <a:rPr lang="en-US" sz="1200" dirty="0">
                <a:solidFill>
                  <a:schemeClr val="tx1"/>
                </a:solidFill>
              </a:rPr>
              <a:t>toolsets, projects, </a:t>
            </a:r>
            <a:r>
              <a:rPr lang="en-US" sz="1200" dirty="0" smtClean="0">
                <a:solidFill>
                  <a:schemeClr val="tx1"/>
                </a:solidFill>
              </a:rPr>
              <a:t>and final </a:t>
            </a:r>
            <a:r>
              <a:rPr lang="en-US" sz="1200" dirty="0">
                <a:solidFill>
                  <a:schemeClr val="tx1"/>
                </a:solidFill>
              </a:rPr>
              <a:t>reports. </a:t>
            </a:r>
          </a:p>
          <a:p>
            <a:pPr lvl="0"/>
            <a:r>
              <a:rPr lang="en-US" sz="1200" dirty="0">
                <a:solidFill>
                  <a:schemeClr val="tx1"/>
                </a:solidFill>
              </a:rPr>
              <a:t>2) Makes decisions to </a:t>
            </a:r>
            <a:r>
              <a:rPr lang="en-US" sz="1200" dirty="0" smtClean="0">
                <a:solidFill>
                  <a:schemeClr val="tx1"/>
                </a:solidFill>
              </a:rPr>
              <a:t>ensure </a:t>
            </a:r>
            <a:r>
              <a:rPr lang="en-US" sz="1200" dirty="0">
                <a:solidFill>
                  <a:schemeClr val="tx1"/>
                </a:solidFill>
              </a:rPr>
              <a:t>there is sufficient expertise, knowledge and skills to maintain and use the </a:t>
            </a:r>
            <a:r>
              <a:rPr lang="en-US" sz="1200" dirty="0" smtClean="0">
                <a:solidFill>
                  <a:schemeClr val="tx1"/>
                </a:solidFill>
              </a:rPr>
              <a:t>PHD.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" name="Line Callout 2 (Accent Bar) 18"/>
          <p:cNvSpPr/>
          <p:nvPr/>
        </p:nvSpPr>
        <p:spPr>
          <a:xfrm>
            <a:off x="5638800" y="2938418"/>
            <a:ext cx="3352800" cy="1800267"/>
          </a:xfrm>
          <a:prstGeom prst="accentCallout2">
            <a:avLst>
              <a:gd name="adj1" fmla="val 21665"/>
              <a:gd name="adj2" fmla="val -4896"/>
              <a:gd name="adj3" fmla="val 21512"/>
              <a:gd name="adj4" fmla="val -12302"/>
              <a:gd name="adj5" fmla="val 61777"/>
              <a:gd name="adj6" fmla="val -64811"/>
            </a:avLst>
          </a:prstGeom>
          <a:solidFill>
            <a:srgbClr val="FFFFCC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u="sng" dirty="0">
                <a:solidFill>
                  <a:schemeClr val="tx1"/>
                </a:solidFill>
              </a:rPr>
              <a:t>Data Stewards/SME’s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These experts contribute </a:t>
            </a:r>
            <a:r>
              <a:rPr lang="en-US" sz="1200" dirty="0">
                <a:solidFill>
                  <a:schemeClr val="tx1"/>
                </a:solidFill>
              </a:rPr>
              <a:t>substantial technical and legal knowledge related to particular datasets, programs, agencies. They may also be people with expertise in a particular field, analytic methodology, or other area of knowledge. They participate in the Governance Committee (or sub-Committee work-groups), as necessary.</a:t>
            </a:r>
          </a:p>
        </p:txBody>
      </p:sp>
      <p:sp>
        <p:nvSpPr>
          <p:cNvPr id="20" name="Line Callout 2 (Accent Bar) 19"/>
          <p:cNvSpPr/>
          <p:nvPr/>
        </p:nvSpPr>
        <p:spPr>
          <a:xfrm>
            <a:off x="6276975" y="4988283"/>
            <a:ext cx="2667000" cy="799334"/>
          </a:xfrm>
          <a:prstGeom prst="accentCallout2">
            <a:avLst>
              <a:gd name="adj1" fmla="val 29550"/>
              <a:gd name="adj2" fmla="val -6402"/>
              <a:gd name="adj3" fmla="val 6768"/>
              <a:gd name="adj4" fmla="val -12884"/>
              <a:gd name="adj5" fmla="val 29246"/>
              <a:gd name="adj6" fmla="val -122317"/>
            </a:avLst>
          </a:prstGeom>
          <a:solidFill>
            <a:srgbClr val="FFFFCC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u="sng" dirty="0">
                <a:solidFill>
                  <a:schemeClr val="tx1"/>
                </a:solidFill>
              </a:rPr>
              <a:t>OPH Special Analytic Projects (SAP)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The SAP </a:t>
            </a:r>
            <a:r>
              <a:rPr lang="en-US" sz="1200" dirty="0">
                <a:solidFill>
                  <a:schemeClr val="tx1"/>
                </a:solidFill>
              </a:rPr>
              <a:t>technical staff </a:t>
            </a:r>
            <a:r>
              <a:rPr lang="en-US" sz="1200" dirty="0" smtClean="0">
                <a:solidFill>
                  <a:schemeClr val="tx1"/>
                </a:solidFill>
              </a:rPr>
              <a:t>do </a:t>
            </a:r>
            <a:r>
              <a:rPr lang="en-US" sz="1200" dirty="0">
                <a:solidFill>
                  <a:schemeClr val="tx1"/>
                </a:solidFill>
              </a:rPr>
              <a:t>the work to maintain and run the </a:t>
            </a:r>
            <a:r>
              <a:rPr lang="en-US" sz="1200" dirty="0" smtClean="0">
                <a:solidFill>
                  <a:schemeClr val="tx1"/>
                </a:solidFill>
              </a:rPr>
              <a:t>PHD.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" name="Line Callout 2 (Accent Bar) 21"/>
          <p:cNvSpPr/>
          <p:nvPr/>
        </p:nvSpPr>
        <p:spPr>
          <a:xfrm>
            <a:off x="2927429" y="6019799"/>
            <a:ext cx="2711371" cy="715531"/>
          </a:xfrm>
          <a:prstGeom prst="accentCallout2">
            <a:avLst>
              <a:gd name="adj1" fmla="val 76485"/>
              <a:gd name="adj2" fmla="val -3751"/>
              <a:gd name="adj3" fmla="val 77308"/>
              <a:gd name="adj4" fmla="val -12107"/>
              <a:gd name="adj5" fmla="val -114545"/>
              <a:gd name="adj6" fmla="val -48798"/>
            </a:avLst>
          </a:prstGeom>
          <a:solidFill>
            <a:srgbClr val="FFFFCC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u="sng" dirty="0">
                <a:solidFill>
                  <a:schemeClr val="tx1"/>
                </a:solidFill>
              </a:rPr>
              <a:t>IT</a:t>
            </a:r>
          </a:p>
          <a:p>
            <a:r>
              <a:rPr lang="en-US" sz="1200" dirty="0">
                <a:solidFill>
                  <a:schemeClr val="tx1"/>
                </a:solidFill>
              </a:rPr>
              <a:t>Technical infrastructure that surrounds the </a:t>
            </a:r>
            <a:r>
              <a:rPr lang="en-US" sz="1200" dirty="0" smtClean="0">
                <a:solidFill>
                  <a:schemeClr val="tx1"/>
                </a:solidFill>
              </a:rPr>
              <a:t>PHD </a:t>
            </a:r>
            <a:r>
              <a:rPr lang="en-US" sz="1200" dirty="0">
                <a:solidFill>
                  <a:schemeClr val="tx1"/>
                </a:solidFill>
              </a:rPr>
              <a:t>and makes it all possible.</a:t>
            </a:r>
          </a:p>
        </p:txBody>
      </p:sp>
    </p:spTree>
    <p:extLst>
      <p:ext uri="{BB962C8B-B14F-4D97-AF65-F5344CB8AC3E}">
        <p14:creationId xmlns:p14="http://schemas.microsoft.com/office/powerpoint/2010/main" val="134693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184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Governance – Public Health Data Warehouse (PHD) </vt:lpstr>
    </vt:vector>
  </TitlesOfParts>
  <Company>Commonwealth of Massachusetts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Governance: Proposed approach for PHD</dc:title>
  <dc:creator>Ramirez, Brigido (DPH)</dc:creator>
  <cp:lastModifiedBy>Ramirez, Brigido (DPH)</cp:lastModifiedBy>
  <cp:revision>4</cp:revision>
  <dcterms:created xsi:type="dcterms:W3CDTF">2019-04-03T17:52:45Z</dcterms:created>
  <dcterms:modified xsi:type="dcterms:W3CDTF">2019-04-03T17:58:11Z</dcterms:modified>
</cp:coreProperties>
</file>