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147482084" r:id="rId3"/>
    <p:sldId id="2147482090" r:id="rId4"/>
    <p:sldId id="2147482055" r:id="rId5"/>
    <p:sldId id="2147482080" r:id="rId6"/>
    <p:sldId id="2147482094" r:id="rId7"/>
    <p:sldId id="2147482088" r:id="rId8"/>
    <p:sldId id="2147482092" r:id="rId9"/>
    <p:sldId id="2147482095" r:id="rId10"/>
    <p:sldId id="2147482091" r:id="rId11"/>
    <p:sldId id="2147482093" r:id="rId12"/>
    <p:sldId id="2147482096" r:id="rId13"/>
    <p:sldId id="214748209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9CB910-93FD-6099-7B01-A10559D28E82}" name="Stelmaszyk, Julianne (AGR)" initials="SJ" userId="S::julianne.stelmaszyk@mass.gov::a83f5975-fef1-4779-aee5-1f9d530a5e67" providerId="AD"/>
  <p188:author id="{67040557-585E-8F8E-3F2E-3D3A3B60BAF2}" name="Bovell-Ammon, Allison (EHS)" initials="AB" userId="S::Allison.Bovell-Ammon@mass.gov::da08f1d4-9db9-46ed-8dfd-818427b61db8" providerId="AD"/>
  <p188:author id="{BCD1D26C-47D4-C2C0-6207-C2AF28F9D752}" name="Leahy, Brooke (DTA)" initials="LB" userId="S::brooke.leahy2@mass.gov::67237d0c-4233-47a2-97f7-5c4971bb02af" providerId="AD"/>
  <p188:author id="{C5528E6F-8EB3-1F15-9F8B-2DD786CEBF79}" name="Cohen, Gabriel R. (EHS)" initials="GC" userId="S::Gabriel.R.Cohen@mass.gov::e20ddc8d-0929-4427-8e44-0c6a2a0adacf" providerId="AD"/>
  <p188:author id="{58D0C7CD-4DAD-7A33-7287-5718DBFF7398}" name="Randle, Ashley (AGR)" initials="RA" userId="S::ashley.randle@mass.gov::64e8fc8f-17bc-4605-8dd0-d0b10b74dd6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07F8B-8535-4BFD-AD34-A223B4F16A49}" v="1138" dt="2025-08-19T19:57:46.190"/>
    <p1510:client id="{DA360358-9A64-4B21-9C01-EA4B12517A13}" v="536" dt="2025-08-19T15:52:51.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39061-4BE1-4140-9236-3C9A8E009065}" type="doc">
      <dgm:prSet loTypeId="urn:microsoft.com/office/officeart/2005/8/layout/rings+Icon" loCatId="relationship" qsTypeId="urn:microsoft.com/office/officeart/2005/8/quickstyle/simple1" qsCatId="simple" csTypeId="urn:microsoft.com/office/officeart/2005/8/colors/accent1_2" csCatId="accent1" phldr="1"/>
      <dgm:spPr/>
      <dgm:t>
        <a:bodyPr/>
        <a:lstStyle/>
        <a:p>
          <a:endParaRPr lang="en-US"/>
        </a:p>
      </dgm:t>
    </dgm:pt>
    <dgm:pt modelId="{E9B681B8-766B-4045-99B4-6B8670BC76A2}">
      <dgm:prSet phldrT="[Text]" custT="1"/>
      <dgm:spPr>
        <a:solidFill>
          <a:srgbClr val="F79646"/>
        </a:solidFill>
      </dgm:spPr>
      <dgm:t>
        <a:bodyPr/>
        <a:lstStyle/>
        <a:p>
          <a:r>
            <a:rPr lang="en-US" sz="1100">
              <a:solidFill>
                <a:schemeClr val="bg1"/>
              </a:solidFill>
            </a:rPr>
            <a:t>826,000 people served monthly by food pantries</a:t>
          </a:r>
        </a:p>
      </dgm:t>
    </dgm:pt>
    <dgm:pt modelId="{8F35F3E3-C365-4B6C-8A18-4BEB29D5DE8A}" type="parTrans" cxnId="{C3698056-6C5C-421A-979E-E838A7A7C4E6}">
      <dgm:prSet/>
      <dgm:spPr/>
      <dgm:t>
        <a:bodyPr/>
        <a:lstStyle/>
        <a:p>
          <a:endParaRPr lang="en-US" sz="1100">
            <a:solidFill>
              <a:schemeClr val="bg1"/>
            </a:solidFill>
          </a:endParaRPr>
        </a:p>
      </dgm:t>
    </dgm:pt>
    <dgm:pt modelId="{45C1C6DA-394E-44A0-871D-8C7FAD73DDE4}" type="sibTrans" cxnId="{C3698056-6C5C-421A-979E-E838A7A7C4E6}">
      <dgm:prSet/>
      <dgm:spPr/>
      <dgm:t>
        <a:bodyPr/>
        <a:lstStyle/>
        <a:p>
          <a:endParaRPr lang="en-US" sz="1100">
            <a:solidFill>
              <a:schemeClr val="bg1"/>
            </a:solidFill>
          </a:endParaRPr>
        </a:p>
      </dgm:t>
    </dgm:pt>
    <dgm:pt modelId="{2898E1D8-E8E1-4FAE-8AD4-1E109CB666D4}">
      <dgm:prSet phldrT="[Text]" custT="1"/>
      <dgm:spPr/>
      <dgm:t>
        <a:bodyPr/>
        <a:lstStyle/>
        <a:p>
          <a:r>
            <a:rPr lang="en-US" sz="1100">
              <a:solidFill>
                <a:schemeClr val="bg1"/>
              </a:solidFill>
            </a:rPr>
            <a:t>1.1 million SNAP participants in MA</a:t>
          </a:r>
        </a:p>
      </dgm:t>
    </dgm:pt>
    <dgm:pt modelId="{770DF226-79EB-4E4F-8D4C-EE5896FE390A}" type="parTrans" cxnId="{9780E926-C7AE-46BB-9294-92E49B08518A}">
      <dgm:prSet/>
      <dgm:spPr/>
      <dgm:t>
        <a:bodyPr/>
        <a:lstStyle/>
        <a:p>
          <a:endParaRPr lang="en-US" sz="1100">
            <a:solidFill>
              <a:schemeClr val="bg1"/>
            </a:solidFill>
          </a:endParaRPr>
        </a:p>
      </dgm:t>
    </dgm:pt>
    <dgm:pt modelId="{ABE587F7-485A-44F5-8CEB-93CF1EBEAC63}" type="sibTrans" cxnId="{9780E926-C7AE-46BB-9294-92E49B08518A}">
      <dgm:prSet/>
      <dgm:spPr/>
      <dgm:t>
        <a:bodyPr/>
        <a:lstStyle/>
        <a:p>
          <a:endParaRPr lang="en-US" sz="1100">
            <a:solidFill>
              <a:schemeClr val="bg1"/>
            </a:solidFill>
          </a:endParaRPr>
        </a:p>
      </dgm:t>
    </dgm:pt>
    <dgm:pt modelId="{6ABE8A89-50B3-463B-9553-884444110BD6}">
      <dgm:prSet custT="1"/>
      <dgm:spPr>
        <a:solidFill>
          <a:schemeClr val="accent2"/>
        </a:solidFill>
      </dgm:spPr>
      <dgm:t>
        <a:bodyPr/>
        <a:lstStyle/>
        <a:p>
          <a:r>
            <a:rPr lang="en-US" sz="1100">
              <a:solidFill>
                <a:schemeClr val="bg1"/>
              </a:solidFill>
            </a:rPr>
            <a:t>557,000 school-age children receiving school meals </a:t>
          </a:r>
        </a:p>
      </dgm:t>
    </dgm:pt>
    <dgm:pt modelId="{BD3A48F5-253B-4B1B-81CF-81138DC1DF95}" type="parTrans" cxnId="{CE3F4E24-3EF7-496F-A6BD-61884CD11214}">
      <dgm:prSet/>
      <dgm:spPr/>
      <dgm:t>
        <a:bodyPr/>
        <a:lstStyle/>
        <a:p>
          <a:endParaRPr lang="en-US" sz="1100">
            <a:solidFill>
              <a:schemeClr val="bg1"/>
            </a:solidFill>
          </a:endParaRPr>
        </a:p>
      </dgm:t>
    </dgm:pt>
    <dgm:pt modelId="{7825107A-8C5E-413F-A4BC-DD74F6B7FC6F}" type="sibTrans" cxnId="{CE3F4E24-3EF7-496F-A6BD-61884CD11214}">
      <dgm:prSet/>
      <dgm:spPr/>
      <dgm:t>
        <a:bodyPr/>
        <a:lstStyle/>
        <a:p>
          <a:endParaRPr lang="en-US" sz="1100">
            <a:solidFill>
              <a:schemeClr val="bg1"/>
            </a:solidFill>
          </a:endParaRPr>
        </a:p>
      </dgm:t>
    </dgm:pt>
    <dgm:pt modelId="{E3132C79-4FD1-4683-8368-5B19A2393FE8}">
      <dgm:prSet phldrT="[Text]" custT="1"/>
      <dgm:spPr>
        <a:solidFill>
          <a:schemeClr val="accent4">
            <a:lumMod val="75000"/>
          </a:schemeClr>
        </a:solidFill>
      </dgm:spPr>
      <dgm:t>
        <a:bodyPr/>
        <a:lstStyle/>
        <a:p>
          <a:r>
            <a:rPr lang="en-US" sz="1100">
              <a:solidFill>
                <a:schemeClr val="bg1"/>
              </a:solidFill>
            </a:rPr>
            <a:t>125,300 </a:t>
          </a:r>
        </a:p>
        <a:p>
          <a:r>
            <a:rPr lang="en-US" sz="1100">
              <a:solidFill>
                <a:schemeClr val="bg1"/>
              </a:solidFill>
            </a:rPr>
            <a:t>people on WIC </a:t>
          </a:r>
        </a:p>
      </dgm:t>
    </dgm:pt>
    <dgm:pt modelId="{5ABDAEFC-19A0-432E-9332-5A42AEA2C5D4}" type="sibTrans" cxnId="{3553223E-292C-4076-B23C-3244F1DAAB9B}">
      <dgm:prSet/>
      <dgm:spPr/>
      <dgm:t>
        <a:bodyPr/>
        <a:lstStyle/>
        <a:p>
          <a:endParaRPr lang="en-US" sz="1100">
            <a:solidFill>
              <a:schemeClr val="bg1"/>
            </a:solidFill>
          </a:endParaRPr>
        </a:p>
      </dgm:t>
    </dgm:pt>
    <dgm:pt modelId="{A00BD317-B239-4354-BEEB-3E0777C747B7}" type="parTrans" cxnId="{3553223E-292C-4076-B23C-3244F1DAAB9B}">
      <dgm:prSet/>
      <dgm:spPr/>
      <dgm:t>
        <a:bodyPr/>
        <a:lstStyle/>
        <a:p>
          <a:endParaRPr lang="en-US" sz="1100">
            <a:solidFill>
              <a:schemeClr val="bg1"/>
            </a:solidFill>
          </a:endParaRPr>
        </a:p>
      </dgm:t>
    </dgm:pt>
    <dgm:pt modelId="{7B0F7074-1F86-44AA-9486-6D5535418104}">
      <dgm:prSet custT="1"/>
      <dgm:spPr>
        <a:solidFill>
          <a:srgbClr val="7030A0">
            <a:alpha val="50000"/>
          </a:srgbClr>
        </a:solidFill>
      </dgm:spPr>
      <dgm:t>
        <a:bodyPr/>
        <a:lstStyle/>
        <a:p>
          <a:r>
            <a:rPr lang="en-US" sz="1000">
              <a:solidFill>
                <a:schemeClr val="bg1"/>
              </a:solidFill>
            </a:rPr>
            <a:t>171,000</a:t>
          </a:r>
        </a:p>
        <a:p>
          <a:r>
            <a:rPr lang="en-US" sz="1000">
              <a:solidFill>
                <a:schemeClr val="bg1"/>
              </a:solidFill>
            </a:rPr>
            <a:t> HIP participants</a:t>
          </a:r>
        </a:p>
      </dgm:t>
    </dgm:pt>
    <dgm:pt modelId="{0E2F5433-732A-4AD3-8B61-289301DB72E2}" type="parTrans" cxnId="{F2FD0FA7-07F9-40FF-B54E-B23D656672C8}">
      <dgm:prSet/>
      <dgm:spPr/>
      <dgm:t>
        <a:bodyPr/>
        <a:lstStyle/>
        <a:p>
          <a:endParaRPr lang="en-US" sz="1100"/>
        </a:p>
      </dgm:t>
    </dgm:pt>
    <dgm:pt modelId="{165609C5-8D5C-4190-A5F5-034CD1DEF17C}" type="sibTrans" cxnId="{F2FD0FA7-07F9-40FF-B54E-B23D656672C8}">
      <dgm:prSet/>
      <dgm:spPr/>
      <dgm:t>
        <a:bodyPr/>
        <a:lstStyle/>
        <a:p>
          <a:endParaRPr lang="en-US" sz="1100"/>
        </a:p>
      </dgm:t>
    </dgm:pt>
    <dgm:pt modelId="{3D0B4C1E-F1B0-4D6E-A7F6-420D2B53E5B8}">
      <dgm:prSet custT="1"/>
      <dgm:spPr>
        <a:solidFill>
          <a:schemeClr val="accent3">
            <a:lumMod val="50000"/>
            <a:alpha val="50000"/>
          </a:schemeClr>
        </a:solidFill>
      </dgm:spPr>
      <dgm:t>
        <a:bodyPr/>
        <a:lstStyle/>
        <a:p>
          <a:r>
            <a:rPr lang="en-US" sz="1100">
              <a:solidFill>
                <a:schemeClr val="bg1"/>
              </a:solidFill>
            </a:rPr>
            <a:t>574,000 school age children enrolled in Sun Bucks (Summer EBT)</a:t>
          </a:r>
        </a:p>
      </dgm:t>
    </dgm:pt>
    <dgm:pt modelId="{9AE5C39E-116C-4586-94C7-2AD8CF71A774}" type="parTrans" cxnId="{1E0123DA-C797-498C-A148-EAF744923CE5}">
      <dgm:prSet/>
      <dgm:spPr/>
      <dgm:t>
        <a:bodyPr/>
        <a:lstStyle/>
        <a:p>
          <a:endParaRPr lang="en-US" sz="1100"/>
        </a:p>
      </dgm:t>
    </dgm:pt>
    <dgm:pt modelId="{A563735E-D37E-451A-9C3B-42E4BE6E7326}" type="sibTrans" cxnId="{1E0123DA-C797-498C-A148-EAF744923CE5}">
      <dgm:prSet/>
      <dgm:spPr/>
      <dgm:t>
        <a:bodyPr/>
        <a:lstStyle/>
        <a:p>
          <a:endParaRPr lang="en-US" sz="1100"/>
        </a:p>
      </dgm:t>
    </dgm:pt>
    <dgm:pt modelId="{DEE6D0FD-69AF-4BED-92EF-5D78280D1E21}" type="pres">
      <dgm:prSet presAssocID="{95639061-4BE1-4140-9236-3C9A8E009065}" presName="Name0" presStyleCnt="0">
        <dgm:presLayoutVars>
          <dgm:chMax val="7"/>
          <dgm:dir/>
          <dgm:resizeHandles val="exact"/>
        </dgm:presLayoutVars>
      </dgm:prSet>
      <dgm:spPr/>
    </dgm:pt>
    <dgm:pt modelId="{C9B04367-83B6-4689-A844-BBED2791AA7E}" type="pres">
      <dgm:prSet presAssocID="{95639061-4BE1-4140-9236-3C9A8E009065}" presName="ellipse1" presStyleLbl="vennNode1" presStyleIdx="0" presStyleCnt="6" custScaleX="44817" custScaleY="43139" custLinFactX="100000" custLinFactNeighborX="108803" custLinFactNeighborY="-1093">
        <dgm:presLayoutVars>
          <dgm:bulletEnabled val="1"/>
        </dgm:presLayoutVars>
      </dgm:prSet>
      <dgm:spPr/>
    </dgm:pt>
    <dgm:pt modelId="{F4C90F0F-D7DB-4B5B-90F0-24BAEEF51D70}" type="pres">
      <dgm:prSet presAssocID="{95639061-4BE1-4140-9236-3C9A8E009065}" presName="ellipse2" presStyleLbl="vennNode1" presStyleIdx="1" presStyleCnt="6" custScaleX="83881" custScaleY="72708" custLinFactNeighborX="38567" custLinFactNeighborY="-11626">
        <dgm:presLayoutVars>
          <dgm:bulletEnabled val="1"/>
        </dgm:presLayoutVars>
      </dgm:prSet>
      <dgm:spPr/>
    </dgm:pt>
    <dgm:pt modelId="{F6DDE6F9-6A8B-4DA6-B048-81AC1358B78F}" type="pres">
      <dgm:prSet presAssocID="{95639061-4BE1-4140-9236-3C9A8E009065}" presName="ellipse3" presStyleLbl="vennNode1" presStyleIdx="2" presStyleCnt="6" custScaleX="114136" custScaleY="105161" custLinFactNeighborX="28894" custLinFactNeighborY="-9151">
        <dgm:presLayoutVars>
          <dgm:bulletEnabled val="1"/>
        </dgm:presLayoutVars>
      </dgm:prSet>
      <dgm:spPr/>
    </dgm:pt>
    <dgm:pt modelId="{BEC246BD-DEBD-4E88-9655-B309C9F0FE03}" type="pres">
      <dgm:prSet presAssocID="{95639061-4BE1-4140-9236-3C9A8E009065}" presName="ellipse4" presStyleLbl="vennNode1" presStyleIdx="3" presStyleCnt="6" custScaleX="153436" custScaleY="147822" custLinFactNeighborX="45291" custLinFactNeighborY="21049">
        <dgm:presLayoutVars>
          <dgm:bulletEnabled val="1"/>
        </dgm:presLayoutVars>
      </dgm:prSet>
      <dgm:spPr/>
    </dgm:pt>
    <dgm:pt modelId="{446654F7-71E9-4207-B5DF-7AB14FB9F4AB}" type="pres">
      <dgm:prSet presAssocID="{95639061-4BE1-4140-9236-3C9A8E009065}" presName="ellipse5" presStyleLbl="vennNode1" presStyleIdx="4" presStyleCnt="6" custScaleX="59737" custScaleY="41149" custLinFactY="24397" custLinFactNeighborX="-6755" custLinFactNeighborY="100000">
        <dgm:presLayoutVars>
          <dgm:bulletEnabled val="1"/>
        </dgm:presLayoutVars>
      </dgm:prSet>
      <dgm:spPr/>
    </dgm:pt>
    <dgm:pt modelId="{FCD2A852-5F2B-4B6B-B940-63F33BA2DA97}" type="pres">
      <dgm:prSet presAssocID="{95639061-4BE1-4140-9236-3C9A8E009065}" presName="ellipse6" presStyleLbl="vennNode1" presStyleIdx="5" presStyleCnt="6" custScaleX="79053" custScaleY="72932" custLinFactX="-56581" custLinFactNeighborX="-100000" custLinFactNeighborY="50365">
        <dgm:presLayoutVars>
          <dgm:bulletEnabled val="1"/>
        </dgm:presLayoutVars>
      </dgm:prSet>
      <dgm:spPr/>
    </dgm:pt>
  </dgm:ptLst>
  <dgm:cxnLst>
    <dgm:cxn modelId="{CE3F4E24-3EF7-496F-A6BD-61884CD11214}" srcId="{95639061-4BE1-4140-9236-3C9A8E009065}" destId="{6ABE8A89-50B3-463B-9553-884444110BD6}" srcOrd="1" destOrd="0" parTransId="{BD3A48F5-253B-4B1B-81CF-81138DC1DF95}" sibTransId="{7825107A-8C5E-413F-A4BC-DD74F6B7FC6F}"/>
    <dgm:cxn modelId="{9780E926-C7AE-46BB-9294-92E49B08518A}" srcId="{95639061-4BE1-4140-9236-3C9A8E009065}" destId="{2898E1D8-E8E1-4FAE-8AD4-1E109CB666D4}" srcOrd="3" destOrd="0" parTransId="{770DF226-79EB-4E4F-8D4C-EE5896FE390A}" sibTransId="{ABE587F7-485A-44F5-8CEB-93CF1EBEAC63}"/>
    <dgm:cxn modelId="{48B44C33-3CEF-4758-A2AC-58DD621E3F83}" type="presOf" srcId="{6ABE8A89-50B3-463B-9553-884444110BD6}" destId="{F4C90F0F-D7DB-4B5B-90F0-24BAEEF51D70}" srcOrd="0" destOrd="0" presId="urn:microsoft.com/office/officeart/2005/8/layout/rings+Icon"/>
    <dgm:cxn modelId="{ACB4F539-18C9-47D8-BAE5-B4700182DD8C}" type="presOf" srcId="{3D0B4C1E-F1B0-4D6E-A7F6-420D2B53E5B8}" destId="{FCD2A852-5F2B-4B6B-B940-63F33BA2DA97}" srcOrd="0" destOrd="0" presId="urn:microsoft.com/office/officeart/2005/8/layout/rings+Icon"/>
    <dgm:cxn modelId="{3553223E-292C-4076-B23C-3244F1DAAB9B}" srcId="{95639061-4BE1-4140-9236-3C9A8E009065}" destId="{E3132C79-4FD1-4683-8368-5B19A2393FE8}" srcOrd="0" destOrd="0" parTransId="{A00BD317-B239-4354-BEEB-3E0777C747B7}" sibTransId="{5ABDAEFC-19A0-432E-9332-5A42AEA2C5D4}"/>
    <dgm:cxn modelId="{AFF94E67-9A2F-4F6C-A4F5-9375743E763F}" type="presOf" srcId="{E9B681B8-766B-4045-99B4-6B8670BC76A2}" destId="{F6DDE6F9-6A8B-4DA6-B048-81AC1358B78F}" srcOrd="0" destOrd="0" presId="urn:microsoft.com/office/officeart/2005/8/layout/rings+Icon"/>
    <dgm:cxn modelId="{C3698056-6C5C-421A-979E-E838A7A7C4E6}" srcId="{95639061-4BE1-4140-9236-3C9A8E009065}" destId="{E9B681B8-766B-4045-99B4-6B8670BC76A2}" srcOrd="2" destOrd="0" parTransId="{8F35F3E3-C365-4B6C-8A18-4BEB29D5DE8A}" sibTransId="{45C1C6DA-394E-44A0-871D-8C7FAD73DDE4}"/>
    <dgm:cxn modelId="{052B5C57-5ECB-471E-89C1-C20E6B2A933C}" type="presOf" srcId="{2898E1D8-E8E1-4FAE-8AD4-1E109CB666D4}" destId="{BEC246BD-DEBD-4E88-9655-B309C9F0FE03}" srcOrd="0" destOrd="0" presId="urn:microsoft.com/office/officeart/2005/8/layout/rings+Icon"/>
    <dgm:cxn modelId="{F2FD0FA7-07F9-40FF-B54E-B23D656672C8}" srcId="{95639061-4BE1-4140-9236-3C9A8E009065}" destId="{7B0F7074-1F86-44AA-9486-6D5535418104}" srcOrd="4" destOrd="0" parTransId="{0E2F5433-732A-4AD3-8B61-289301DB72E2}" sibTransId="{165609C5-8D5C-4190-A5F5-034CD1DEF17C}"/>
    <dgm:cxn modelId="{1E0123DA-C797-498C-A148-EAF744923CE5}" srcId="{95639061-4BE1-4140-9236-3C9A8E009065}" destId="{3D0B4C1E-F1B0-4D6E-A7F6-420D2B53E5B8}" srcOrd="5" destOrd="0" parTransId="{9AE5C39E-116C-4586-94C7-2AD8CF71A774}" sibTransId="{A563735E-D37E-451A-9C3B-42E4BE6E7326}"/>
    <dgm:cxn modelId="{A9F0B0DB-D23A-4386-9BE6-5038B244550F}" type="presOf" srcId="{E3132C79-4FD1-4683-8368-5B19A2393FE8}" destId="{C9B04367-83B6-4689-A844-BBED2791AA7E}" srcOrd="0" destOrd="0" presId="urn:microsoft.com/office/officeart/2005/8/layout/rings+Icon"/>
    <dgm:cxn modelId="{461A0DF0-43E9-4539-9C01-755822198602}" type="presOf" srcId="{7B0F7074-1F86-44AA-9486-6D5535418104}" destId="{446654F7-71E9-4207-B5DF-7AB14FB9F4AB}" srcOrd="0" destOrd="0" presId="urn:microsoft.com/office/officeart/2005/8/layout/rings+Icon"/>
    <dgm:cxn modelId="{1A79F3F0-CC68-4526-83D7-BC7E916E0F55}" type="presOf" srcId="{95639061-4BE1-4140-9236-3C9A8E009065}" destId="{DEE6D0FD-69AF-4BED-92EF-5D78280D1E21}" srcOrd="0" destOrd="0" presId="urn:microsoft.com/office/officeart/2005/8/layout/rings+Icon"/>
    <dgm:cxn modelId="{0F3C081B-F39D-4677-A0DB-C6E26933A676}" type="presParOf" srcId="{DEE6D0FD-69AF-4BED-92EF-5D78280D1E21}" destId="{C9B04367-83B6-4689-A844-BBED2791AA7E}" srcOrd="0" destOrd="0" presId="urn:microsoft.com/office/officeart/2005/8/layout/rings+Icon"/>
    <dgm:cxn modelId="{23F3A213-FE82-4C2F-9512-19FEDE1073EB}" type="presParOf" srcId="{DEE6D0FD-69AF-4BED-92EF-5D78280D1E21}" destId="{F4C90F0F-D7DB-4B5B-90F0-24BAEEF51D70}" srcOrd="1" destOrd="0" presId="urn:microsoft.com/office/officeart/2005/8/layout/rings+Icon"/>
    <dgm:cxn modelId="{942AAAE4-BB63-4EE1-956A-F7A5FF9453E9}" type="presParOf" srcId="{DEE6D0FD-69AF-4BED-92EF-5D78280D1E21}" destId="{F6DDE6F9-6A8B-4DA6-B048-81AC1358B78F}" srcOrd="2" destOrd="0" presId="urn:microsoft.com/office/officeart/2005/8/layout/rings+Icon"/>
    <dgm:cxn modelId="{DEC4E453-5993-4FC8-BC79-EA15DE64D835}" type="presParOf" srcId="{DEE6D0FD-69AF-4BED-92EF-5D78280D1E21}" destId="{BEC246BD-DEBD-4E88-9655-B309C9F0FE03}" srcOrd="3" destOrd="0" presId="urn:microsoft.com/office/officeart/2005/8/layout/rings+Icon"/>
    <dgm:cxn modelId="{4F91A18B-BBC2-4D5B-A67C-40FF49820B21}" type="presParOf" srcId="{DEE6D0FD-69AF-4BED-92EF-5D78280D1E21}" destId="{446654F7-71E9-4207-B5DF-7AB14FB9F4AB}" srcOrd="4" destOrd="0" presId="urn:microsoft.com/office/officeart/2005/8/layout/rings+Icon"/>
    <dgm:cxn modelId="{DD94F059-F3FB-4F14-B406-1F4161BCF3D8}" type="presParOf" srcId="{DEE6D0FD-69AF-4BED-92EF-5D78280D1E21}" destId="{FCD2A852-5F2B-4B6B-B940-63F33BA2DA97}"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747D2B-DDB9-4B15-87F7-968D8AEC51B6}"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03ACF39-6E45-44AC-A386-A29E840CDFDC}">
      <dgm:prSet/>
      <dgm:spPr/>
      <dgm:t>
        <a:bodyPr/>
        <a:lstStyle/>
        <a:p>
          <a:pPr algn="ctr"/>
          <a:r>
            <a:rPr lang="en-US" b="1"/>
            <a:t>SNAP Healthy Incentives Program</a:t>
          </a:r>
        </a:p>
        <a:p>
          <a:pPr algn="ctr"/>
          <a:r>
            <a:rPr lang="en-US"/>
            <a:t>Statewide supplement to SNAP EBT purchases for fruits and vegetables purchased at farmers’ markets generating revenue for local farmers and bolstering health among residents.</a:t>
          </a:r>
          <a:endParaRPr lang="en-US" b="1"/>
        </a:p>
      </dgm:t>
    </dgm:pt>
    <dgm:pt modelId="{BB172CFA-E8DB-4C08-B89A-CFC175350DB5}" type="parTrans" cxnId="{1DADA3A8-9DF5-4A1F-B05C-8A72F7BAB391}">
      <dgm:prSet/>
      <dgm:spPr/>
      <dgm:t>
        <a:bodyPr/>
        <a:lstStyle/>
        <a:p>
          <a:endParaRPr lang="en-US"/>
        </a:p>
      </dgm:t>
    </dgm:pt>
    <dgm:pt modelId="{EA025C58-0FF9-4701-BF2B-3853E5E342C4}" type="sibTrans" cxnId="{1DADA3A8-9DF5-4A1F-B05C-8A72F7BAB391}">
      <dgm:prSet/>
      <dgm:spPr/>
      <dgm:t>
        <a:bodyPr/>
        <a:lstStyle/>
        <a:p>
          <a:endParaRPr lang="en-US"/>
        </a:p>
      </dgm:t>
    </dgm:pt>
    <dgm:pt modelId="{8235449E-ED73-42F1-AAB9-02D69B286CF6}">
      <dgm:prSet/>
      <dgm:spPr/>
      <dgm:t>
        <a:bodyPr/>
        <a:lstStyle/>
        <a:p>
          <a:pPr algn="ctr"/>
          <a:r>
            <a:rPr lang="en-US" b="1"/>
            <a:t>Universal Free School Meals</a:t>
          </a:r>
        </a:p>
        <a:p>
          <a:pPr algn="ctr"/>
          <a:r>
            <a:rPr lang="en-US"/>
            <a:t>Statewide funding to provide free breakfast and lunch to every K-12 student in the Commonwealth to reduce food insecurity among families with children and improve childhood outcomes.</a:t>
          </a:r>
          <a:endParaRPr lang="en-US" b="1"/>
        </a:p>
      </dgm:t>
    </dgm:pt>
    <dgm:pt modelId="{821A9666-76D9-42E5-BD24-7822F10FD2A5}" type="parTrans" cxnId="{0135F8B3-71BD-4FDA-845B-FFA9D7268B5C}">
      <dgm:prSet/>
      <dgm:spPr/>
      <dgm:t>
        <a:bodyPr/>
        <a:lstStyle/>
        <a:p>
          <a:endParaRPr lang="en-US"/>
        </a:p>
      </dgm:t>
    </dgm:pt>
    <dgm:pt modelId="{75CD985B-1AAE-4208-86B7-862E835C77E3}" type="sibTrans" cxnId="{0135F8B3-71BD-4FDA-845B-FFA9D7268B5C}">
      <dgm:prSet/>
      <dgm:spPr/>
      <dgm:t>
        <a:bodyPr/>
        <a:lstStyle/>
        <a:p>
          <a:endParaRPr lang="en-US"/>
        </a:p>
      </dgm:t>
    </dgm:pt>
    <dgm:pt modelId="{C9790D35-FCA7-4DAF-9B82-1127B8DBB309}">
      <dgm:prSet/>
      <dgm:spPr/>
      <dgm:t>
        <a:bodyPr/>
        <a:lstStyle/>
        <a:p>
          <a:pPr algn="ctr"/>
          <a:r>
            <a:rPr lang="en-US" b="1"/>
            <a:t>Food Security Infrastructure Grants</a:t>
          </a:r>
        </a:p>
        <a:p>
          <a:pPr algn="ctr"/>
          <a:r>
            <a:rPr lang="en-US"/>
            <a:t>Grant program that supports projects that improve local food distribution, strengthen the food supply chain, expand food access, and support emergency preparedness</a:t>
          </a:r>
          <a:endParaRPr lang="en-US" b="1"/>
        </a:p>
      </dgm:t>
    </dgm:pt>
    <dgm:pt modelId="{E347F849-5252-48DC-B092-9FC014D05E37}" type="parTrans" cxnId="{F91FBC2C-A102-4275-A450-ACA4869D2B83}">
      <dgm:prSet/>
      <dgm:spPr/>
      <dgm:t>
        <a:bodyPr/>
        <a:lstStyle/>
        <a:p>
          <a:endParaRPr lang="en-US"/>
        </a:p>
      </dgm:t>
    </dgm:pt>
    <dgm:pt modelId="{B1EBE742-6D00-48A9-A421-AFDE6A4793E2}" type="sibTrans" cxnId="{F91FBC2C-A102-4275-A450-ACA4869D2B83}">
      <dgm:prSet/>
      <dgm:spPr/>
      <dgm:t>
        <a:bodyPr/>
        <a:lstStyle/>
        <a:p>
          <a:endParaRPr lang="en-US"/>
        </a:p>
      </dgm:t>
    </dgm:pt>
    <dgm:pt modelId="{FA80FAF0-5496-4F80-8B91-0E43AF09A814}">
      <dgm:prSet/>
      <dgm:spPr/>
      <dgm:t>
        <a:bodyPr/>
        <a:lstStyle/>
        <a:p>
          <a:pPr algn="ctr"/>
          <a:r>
            <a:rPr lang="en-US" b="1"/>
            <a:t>Make Hunger History Campaign</a:t>
          </a:r>
        </a:p>
        <a:p>
          <a:pPr algn="ctr"/>
          <a:r>
            <a:rPr lang="en-US"/>
            <a:t>Groundbreaking initiative to end hunger in Massachusetts through cross-sector collaborative of over 300 organizations statewide.</a:t>
          </a:r>
          <a:endParaRPr lang="en-US" b="1"/>
        </a:p>
      </dgm:t>
    </dgm:pt>
    <dgm:pt modelId="{CCFCC727-E261-4BCC-975C-D5BDD35E0669}" type="parTrans" cxnId="{C1001074-52D8-4128-A1A7-446530C18971}">
      <dgm:prSet/>
      <dgm:spPr/>
      <dgm:t>
        <a:bodyPr/>
        <a:lstStyle/>
        <a:p>
          <a:endParaRPr lang="en-US"/>
        </a:p>
      </dgm:t>
    </dgm:pt>
    <dgm:pt modelId="{13E1AEC6-9753-4AC7-903A-19E74E23589E}" type="sibTrans" cxnId="{C1001074-52D8-4128-A1A7-446530C18971}">
      <dgm:prSet/>
      <dgm:spPr/>
      <dgm:t>
        <a:bodyPr/>
        <a:lstStyle/>
        <a:p>
          <a:endParaRPr lang="en-US"/>
        </a:p>
      </dgm:t>
    </dgm:pt>
    <dgm:pt modelId="{17F85A30-D7E1-4858-AB64-05F8C778A2D6}">
      <dgm:prSet/>
      <dgm:spPr/>
      <dgm:t>
        <a:bodyPr/>
        <a:lstStyle/>
        <a:p>
          <a:pPr algn="ctr"/>
          <a:r>
            <a:rPr lang="en-US" b="1"/>
            <a:t>Food banks and food pantries </a:t>
          </a:r>
        </a:p>
        <a:p>
          <a:pPr algn="ctr"/>
          <a:r>
            <a:rPr lang="en-US"/>
            <a:t>Place-based resources supporting neighbors in every community with emergency resources through state investment in the Massachusetts Emergency Food Assistance Program.</a:t>
          </a:r>
          <a:endParaRPr lang="en-US" b="1"/>
        </a:p>
      </dgm:t>
    </dgm:pt>
    <dgm:pt modelId="{508D6736-4F44-4928-A959-1C08BADEDBB8}" type="parTrans" cxnId="{26EA7FB8-D37D-40FF-B854-2FDB3F66E60B}">
      <dgm:prSet/>
      <dgm:spPr/>
      <dgm:t>
        <a:bodyPr/>
        <a:lstStyle/>
        <a:p>
          <a:endParaRPr lang="en-US"/>
        </a:p>
      </dgm:t>
    </dgm:pt>
    <dgm:pt modelId="{E79F785B-D3C2-4993-9C6D-1731464302F7}" type="sibTrans" cxnId="{26EA7FB8-D37D-40FF-B854-2FDB3F66E60B}">
      <dgm:prSet/>
      <dgm:spPr/>
      <dgm:t>
        <a:bodyPr/>
        <a:lstStyle/>
        <a:p>
          <a:endParaRPr lang="en-US"/>
        </a:p>
      </dgm:t>
    </dgm:pt>
    <dgm:pt modelId="{E8DF5FA9-0938-4540-A391-099ED5E29705}" type="pres">
      <dgm:prSet presAssocID="{57747D2B-DDB9-4B15-87F7-968D8AEC51B6}" presName="diagram" presStyleCnt="0">
        <dgm:presLayoutVars>
          <dgm:dir/>
          <dgm:resizeHandles val="exact"/>
        </dgm:presLayoutVars>
      </dgm:prSet>
      <dgm:spPr/>
    </dgm:pt>
    <dgm:pt modelId="{5CCCC06A-60CD-4345-8B5E-85A147C1BC26}" type="pres">
      <dgm:prSet presAssocID="{F03ACF39-6E45-44AC-A386-A29E840CDFDC}" presName="node" presStyleLbl="node1" presStyleIdx="0" presStyleCnt="5">
        <dgm:presLayoutVars>
          <dgm:bulletEnabled val="1"/>
        </dgm:presLayoutVars>
      </dgm:prSet>
      <dgm:spPr/>
    </dgm:pt>
    <dgm:pt modelId="{F2EB7FAD-7E96-4FC0-9042-3C195B1F1622}" type="pres">
      <dgm:prSet presAssocID="{EA025C58-0FF9-4701-BF2B-3853E5E342C4}" presName="sibTrans" presStyleCnt="0"/>
      <dgm:spPr/>
    </dgm:pt>
    <dgm:pt modelId="{1F932594-10FC-4432-8AD4-40074135C1C6}" type="pres">
      <dgm:prSet presAssocID="{8235449E-ED73-42F1-AAB9-02D69B286CF6}" presName="node" presStyleLbl="node1" presStyleIdx="1" presStyleCnt="5">
        <dgm:presLayoutVars>
          <dgm:bulletEnabled val="1"/>
        </dgm:presLayoutVars>
      </dgm:prSet>
      <dgm:spPr/>
    </dgm:pt>
    <dgm:pt modelId="{FB95DF21-CB65-40DF-BC3B-666B1C4EDD74}" type="pres">
      <dgm:prSet presAssocID="{75CD985B-1AAE-4208-86B7-862E835C77E3}" presName="sibTrans" presStyleCnt="0"/>
      <dgm:spPr/>
    </dgm:pt>
    <dgm:pt modelId="{0AEF82F0-2812-4406-B9D6-BDEAABDB28F8}" type="pres">
      <dgm:prSet presAssocID="{C9790D35-FCA7-4DAF-9B82-1127B8DBB309}" presName="node" presStyleLbl="node1" presStyleIdx="2" presStyleCnt="5">
        <dgm:presLayoutVars>
          <dgm:bulletEnabled val="1"/>
        </dgm:presLayoutVars>
      </dgm:prSet>
      <dgm:spPr/>
    </dgm:pt>
    <dgm:pt modelId="{445DF76D-5F12-496E-873B-BF983DE3A9D3}" type="pres">
      <dgm:prSet presAssocID="{B1EBE742-6D00-48A9-A421-AFDE6A4793E2}" presName="sibTrans" presStyleCnt="0"/>
      <dgm:spPr/>
    </dgm:pt>
    <dgm:pt modelId="{EAE2F193-247F-48B8-B90F-A849A454C936}" type="pres">
      <dgm:prSet presAssocID="{FA80FAF0-5496-4F80-8B91-0E43AF09A814}" presName="node" presStyleLbl="node1" presStyleIdx="3" presStyleCnt="5">
        <dgm:presLayoutVars>
          <dgm:bulletEnabled val="1"/>
        </dgm:presLayoutVars>
      </dgm:prSet>
      <dgm:spPr/>
    </dgm:pt>
    <dgm:pt modelId="{8C8756E7-86B9-4EC2-A2F9-C2B5C4AD33D6}" type="pres">
      <dgm:prSet presAssocID="{13E1AEC6-9753-4AC7-903A-19E74E23589E}" presName="sibTrans" presStyleCnt="0"/>
      <dgm:spPr/>
    </dgm:pt>
    <dgm:pt modelId="{F8AA3F17-4CD0-49ED-B759-036B7E8E90FC}" type="pres">
      <dgm:prSet presAssocID="{17F85A30-D7E1-4858-AB64-05F8C778A2D6}" presName="node" presStyleLbl="node1" presStyleIdx="4" presStyleCnt="5">
        <dgm:presLayoutVars>
          <dgm:bulletEnabled val="1"/>
        </dgm:presLayoutVars>
      </dgm:prSet>
      <dgm:spPr/>
    </dgm:pt>
  </dgm:ptLst>
  <dgm:cxnLst>
    <dgm:cxn modelId="{A7BD5318-E905-47C5-A7D4-4AFA57956F47}" type="presOf" srcId="{F03ACF39-6E45-44AC-A386-A29E840CDFDC}" destId="{5CCCC06A-60CD-4345-8B5E-85A147C1BC26}" srcOrd="0" destOrd="0" presId="urn:microsoft.com/office/officeart/2005/8/layout/default"/>
    <dgm:cxn modelId="{F91FBC2C-A102-4275-A450-ACA4869D2B83}" srcId="{57747D2B-DDB9-4B15-87F7-968D8AEC51B6}" destId="{C9790D35-FCA7-4DAF-9B82-1127B8DBB309}" srcOrd="2" destOrd="0" parTransId="{E347F849-5252-48DC-B092-9FC014D05E37}" sibTransId="{B1EBE742-6D00-48A9-A421-AFDE6A4793E2}"/>
    <dgm:cxn modelId="{F2C37339-5D55-4A31-9E44-F77E086E25C7}" type="presOf" srcId="{17F85A30-D7E1-4858-AB64-05F8C778A2D6}" destId="{F8AA3F17-4CD0-49ED-B759-036B7E8E90FC}" srcOrd="0" destOrd="0" presId="urn:microsoft.com/office/officeart/2005/8/layout/default"/>
    <dgm:cxn modelId="{EE653069-DCA0-4A49-8EC9-105FC633652E}" type="presOf" srcId="{FA80FAF0-5496-4F80-8B91-0E43AF09A814}" destId="{EAE2F193-247F-48B8-B90F-A849A454C936}" srcOrd="0" destOrd="0" presId="urn:microsoft.com/office/officeart/2005/8/layout/default"/>
    <dgm:cxn modelId="{C1001074-52D8-4128-A1A7-446530C18971}" srcId="{57747D2B-DDB9-4B15-87F7-968D8AEC51B6}" destId="{FA80FAF0-5496-4F80-8B91-0E43AF09A814}" srcOrd="3" destOrd="0" parTransId="{CCFCC727-E261-4BCC-975C-D5BDD35E0669}" sibTransId="{13E1AEC6-9753-4AC7-903A-19E74E23589E}"/>
    <dgm:cxn modelId="{1DADA3A8-9DF5-4A1F-B05C-8A72F7BAB391}" srcId="{57747D2B-DDB9-4B15-87F7-968D8AEC51B6}" destId="{F03ACF39-6E45-44AC-A386-A29E840CDFDC}" srcOrd="0" destOrd="0" parTransId="{BB172CFA-E8DB-4C08-B89A-CFC175350DB5}" sibTransId="{EA025C58-0FF9-4701-BF2B-3853E5E342C4}"/>
    <dgm:cxn modelId="{0135F8B3-71BD-4FDA-845B-FFA9D7268B5C}" srcId="{57747D2B-DDB9-4B15-87F7-968D8AEC51B6}" destId="{8235449E-ED73-42F1-AAB9-02D69B286CF6}" srcOrd="1" destOrd="0" parTransId="{821A9666-76D9-42E5-BD24-7822F10FD2A5}" sibTransId="{75CD985B-1AAE-4208-86B7-862E835C77E3}"/>
    <dgm:cxn modelId="{26EA7FB8-D37D-40FF-B854-2FDB3F66E60B}" srcId="{57747D2B-DDB9-4B15-87F7-968D8AEC51B6}" destId="{17F85A30-D7E1-4858-AB64-05F8C778A2D6}" srcOrd="4" destOrd="0" parTransId="{508D6736-4F44-4928-A959-1C08BADEDBB8}" sibTransId="{E79F785B-D3C2-4993-9C6D-1731464302F7}"/>
    <dgm:cxn modelId="{B5B6D3E1-D253-4895-A26A-5A9C1E8EBE80}" type="presOf" srcId="{8235449E-ED73-42F1-AAB9-02D69B286CF6}" destId="{1F932594-10FC-4432-8AD4-40074135C1C6}" srcOrd="0" destOrd="0" presId="urn:microsoft.com/office/officeart/2005/8/layout/default"/>
    <dgm:cxn modelId="{9A56C3EE-84EF-4B0D-A377-F627E2CE0CD3}" type="presOf" srcId="{57747D2B-DDB9-4B15-87F7-968D8AEC51B6}" destId="{E8DF5FA9-0938-4540-A391-099ED5E29705}" srcOrd="0" destOrd="0" presId="urn:microsoft.com/office/officeart/2005/8/layout/default"/>
    <dgm:cxn modelId="{C3D8D4F3-2968-44A3-8D78-83E1C42BFC0E}" type="presOf" srcId="{C9790D35-FCA7-4DAF-9B82-1127B8DBB309}" destId="{0AEF82F0-2812-4406-B9D6-BDEAABDB28F8}" srcOrd="0" destOrd="0" presId="urn:microsoft.com/office/officeart/2005/8/layout/default"/>
    <dgm:cxn modelId="{B6562C3B-CDBE-4F44-B484-323858273839}" type="presParOf" srcId="{E8DF5FA9-0938-4540-A391-099ED5E29705}" destId="{5CCCC06A-60CD-4345-8B5E-85A147C1BC26}" srcOrd="0" destOrd="0" presId="urn:microsoft.com/office/officeart/2005/8/layout/default"/>
    <dgm:cxn modelId="{0A1408B6-1266-463B-8408-0029FDEE1AB2}" type="presParOf" srcId="{E8DF5FA9-0938-4540-A391-099ED5E29705}" destId="{F2EB7FAD-7E96-4FC0-9042-3C195B1F1622}" srcOrd="1" destOrd="0" presId="urn:microsoft.com/office/officeart/2005/8/layout/default"/>
    <dgm:cxn modelId="{71081EA5-6A3E-42BB-889E-0A39E10D95DC}" type="presParOf" srcId="{E8DF5FA9-0938-4540-A391-099ED5E29705}" destId="{1F932594-10FC-4432-8AD4-40074135C1C6}" srcOrd="2" destOrd="0" presId="urn:microsoft.com/office/officeart/2005/8/layout/default"/>
    <dgm:cxn modelId="{CAD03DDA-85DA-49DB-A23D-B7E8322F190D}" type="presParOf" srcId="{E8DF5FA9-0938-4540-A391-099ED5E29705}" destId="{FB95DF21-CB65-40DF-BC3B-666B1C4EDD74}" srcOrd="3" destOrd="0" presId="urn:microsoft.com/office/officeart/2005/8/layout/default"/>
    <dgm:cxn modelId="{97A2CCB8-9171-4878-B85E-E2A0C19A2CCD}" type="presParOf" srcId="{E8DF5FA9-0938-4540-A391-099ED5E29705}" destId="{0AEF82F0-2812-4406-B9D6-BDEAABDB28F8}" srcOrd="4" destOrd="0" presId="urn:microsoft.com/office/officeart/2005/8/layout/default"/>
    <dgm:cxn modelId="{911E946C-9FAC-4ECD-A139-3B5B41D72579}" type="presParOf" srcId="{E8DF5FA9-0938-4540-A391-099ED5E29705}" destId="{445DF76D-5F12-496E-873B-BF983DE3A9D3}" srcOrd="5" destOrd="0" presId="urn:microsoft.com/office/officeart/2005/8/layout/default"/>
    <dgm:cxn modelId="{A6B66013-1052-4978-9029-8335043F1519}" type="presParOf" srcId="{E8DF5FA9-0938-4540-A391-099ED5E29705}" destId="{EAE2F193-247F-48B8-B90F-A849A454C936}" srcOrd="6" destOrd="0" presId="urn:microsoft.com/office/officeart/2005/8/layout/default"/>
    <dgm:cxn modelId="{82DDF22A-784A-4F9A-B589-36602A556CC2}" type="presParOf" srcId="{E8DF5FA9-0938-4540-A391-099ED5E29705}" destId="{8C8756E7-86B9-4EC2-A2F9-C2B5C4AD33D6}" srcOrd="7" destOrd="0" presId="urn:microsoft.com/office/officeart/2005/8/layout/default"/>
    <dgm:cxn modelId="{95973D02-759F-40E3-9BC3-7BE5FC653D90}" type="presParOf" srcId="{E8DF5FA9-0938-4540-A391-099ED5E29705}" destId="{F8AA3F17-4CD0-49ED-B759-036B7E8E90F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04367-83B6-4689-A844-BBED2791AA7E}">
      <dsp:nvSpPr>
        <dsp:cNvPr id="0" name=""/>
        <dsp:cNvSpPr/>
      </dsp:nvSpPr>
      <dsp:spPr>
        <a:xfrm>
          <a:off x="4713205" y="973101"/>
          <a:ext cx="927123" cy="892456"/>
        </a:xfrm>
        <a:prstGeom prst="ellipse">
          <a:avLst/>
        </a:prstGeom>
        <a:solidFill>
          <a:schemeClr val="accent4">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125,300 </a:t>
          </a:r>
        </a:p>
        <a:p>
          <a:pPr marL="0" lvl="0" indent="0" algn="ctr" defTabSz="488950">
            <a:lnSpc>
              <a:spcPct val="90000"/>
            </a:lnSpc>
            <a:spcBef>
              <a:spcPct val="0"/>
            </a:spcBef>
            <a:spcAft>
              <a:spcPct val="35000"/>
            </a:spcAft>
            <a:buNone/>
          </a:pPr>
          <a:r>
            <a:rPr lang="en-US" sz="1100" kern="1200">
              <a:solidFill>
                <a:schemeClr val="bg1"/>
              </a:solidFill>
            </a:rPr>
            <a:t>people on WIC </a:t>
          </a:r>
        </a:p>
      </dsp:txBody>
      <dsp:txXfrm>
        <a:off x="4848979" y="1103798"/>
        <a:ext cx="655575" cy="631062"/>
      </dsp:txXfrm>
    </dsp:sp>
    <dsp:sp modelId="{F4C90F0F-D7DB-4B5B-90F0-24BAEEF51D70}">
      <dsp:nvSpPr>
        <dsp:cNvPr id="0" name=""/>
        <dsp:cNvSpPr/>
      </dsp:nvSpPr>
      <dsp:spPr>
        <a:xfrm>
          <a:off x="1862025" y="1782602"/>
          <a:ext cx="1735236" cy="1504177"/>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557,000 school-age children receiving school meals </a:t>
          </a:r>
        </a:p>
      </dsp:txBody>
      <dsp:txXfrm>
        <a:off x="2116144" y="2002884"/>
        <a:ext cx="1226998" cy="1063613"/>
      </dsp:txXfrm>
    </dsp:sp>
    <dsp:sp modelId="{F6DDE6F9-6A8B-4DA6-B048-81AC1358B78F}">
      <dsp:nvSpPr>
        <dsp:cNvPr id="0" name=""/>
        <dsp:cNvSpPr/>
      </dsp:nvSpPr>
      <dsp:spPr>
        <a:xfrm>
          <a:off x="2423507" y="164845"/>
          <a:ext cx="2361117" cy="2175562"/>
        </a:xfrm>
        <a:prstGeom prst="ellipse">
          <a:avLst/>
        </a:prstGeom>
        <a:solidFill>
          <a:srgbClr val="F7964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826,000 people served monthly by food pantries</a:t>
          </a:r>
        </a:p>
      </dsp:txBody>
      <dsp:txXfrm>
        <a:off x="2769285" y="483449"/>
        <a:ext cx="1669561" cy="1538354"/>
      </dsp:txXfrm>
    </dsp:sp>
    <dsp:sp modelId="{BEC246BD-DEBD-4E88-9655-B309C9F0FE03}">
      <dsp:nvSpPr>
        <dsp:cNvPr id="0" name=""/>
        <dsp:cNvSpPr/>
      </dsp:nvSpPr>
      <dsp:spPr>
        <a:xfrm>
          <a:off x="3430739" y="1600304"/>
          <a:ext cx="3174112" cy="3058129"/>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1.1 million SNAP participants in MA</a:t>
          </a:r>
        </a:p>
      </dsp:txBody>
      <dsp:txXfrm>
        <a:off x="3895577" y="2048157"/>
        <a:ext cx="2244436" cy="2162423"/>
      </dsp:txXfrm>
    </dsp:sp>
    <dsp:sp modelId="{446654F7-71E9-4207-B5DF-7AB14FB9F4AB}">
      <dsp:nvSpPr>
        <dsp:cNvPr id="0" name=""/>
        <dsp:cNvSpPr/>
      </dsp:nvSpPr>
      <dsp:spPr>
        <a:xfrm>
          <a:off x="4397767" y="3589813"/>
          <a:ext cx="1235772" cy="851287"/>
        </a:xfrm>
        <a:prstGeom prst="ellipse">
          <a:avLst/>
        </a:prstGeom>
        <a:solidFill>
          <a:srgbClr val="7030A0">
            <a:alpha val="50000"/>
          </a:srgb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chemeClr val="bg1"/>
              </a:solidFill>
            </a:rPr>
            <a:t>171,000</a:t>
          </a:r>
        </a:p>
        <a:p>
          <a:pPr marL="0" lvl="0" indent="0" algn="ctr" defTabSz="444500">
            <a:lnSpc>
              <a:spcPct val="90000"/>
            </a:lnSpc>
            <a:spcBef>
              <a:spcPct val="0"/>
            </a:spcBef>
            <a:spcAft>
              <a:spcPct val="35000"/>
            </a:spcAft>
            <a:buNone/>
          </a:pPr>
          <a:r>
            <a:rPr lang="en-US" sz="1000" kern="1200">
              <a:solidFill>
                <a:schemeClr val="bg1"/>
              </a:solidFill>
            </a:rPr>
            <a:t> HIP participants</a:t>
          </a:r>
        </a:p>
      </dsp:txBody>
      <dsp:txXfrm>
        <a:off x="4578742" y="3714481"/>
        <a:ext cx="873822" cy="601951"/>
      </dsp:txXfrm>
    </dsp:sp>
    <dsp:sp modelId="{FCD2A852-5F2B-4B6B-B940-63F33BA2DA97}">
      <dsp:nvSpPr>
        <dsp:cNvPr id="0" name=""/>
        <dsp:cNvSpPr/>
      </dsp:nvSpPr>
      <dsp:spPr>
        <a:xfrm>
          <a:off x="2173068" y="3062750"/>
          <a:ext cx="1635359" cy="1508811"/>
        </a:xfrm>
        <a:prstGeom prst="ellipse">
          <a:avLst/>
        </a:prstGeom>
        <a:solidFill>
          <a:schemeClr val="accent3">
            <a:lumMod val="5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bg1"/>
              </a:solidFill>
            </a:rPr>
            <a:t>574,000 school age children enrolled in Sun Bucks (Summer EBT)</a:t>
          </a:r>
        </a:p>
      </dsp:txBody>
      <dsp:txXfrm>
        <a:off x="2412561" y="3283710"/>
        <a:ext cx="1156373" cy="1066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CC06A-60CD-4345-8B5E-85A147C1BC26}">
      <dsp:nvSpPr>
        <dsp:cNvPr id="0" name=""/>
        <dsp:cNvSpPr/>
      </dsp:nvSpPr>
      <dsp:spPr>
        <a:xfrm>
          <a:off x="0" y="507049"/>
          <a:ext cx="3286125" cy="1971675"/>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SNAP Healthy Incentives Program</a:t>
          </a:r>
        </a:p>
        <a:p>
          <a:pPr marL="0" lvl="0" indent="0" algn="ctr" defTabSz="711200">
            <a:lnSpc>
              <a:spcPct val="90000"/>
            </a:lnSpc>
            <a:spcBef>
              <a:spcPct val="0"/>
            </a:spcBef>
            <a:spcAft>
              <a:spcPct val="35000"/>
            </a:spcAft>
            <a:buNone/>
          </a:pPr>
          <a:r>
            <a:rPr lang="en-US" sz="1600" kern="1200"/>
            <a:t>Statewide supplement to SNAP EBT purchases for fruits and vegetables purchased at farmers’ markets generating revenue for local farmers and bolstering health among residents.</a:t>
          </a:r>
          <a:endParaRPr lang="en-US" sz="1600" b="1" kern="1200"/>
        </a:p>
      </dsp:txBody>
      <dsp:txXfrm>
        <a:off x="0" y="507049"/>
        <a:ext cx="3286125" cy="1971675"/>
      </dsp:txXfrm>
    </dsp:sp>
    <dsp:sp modelId="{1F932594-10FC-4432-8AD4-40074135C1C6}">
      <dsp:nvSpPr>
        <dsp:cNvPr id="0" name=""/>
        <dsp:cNvSpPr/>
      </dsp:nvSpPr>
      <dsp:spPr>
        <a:xfrm>
          <a:off x="3614737" y="507049"/>
          <a:ext cx="3286125" cy="1971675"/>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Universal Free School Meals</a:t>
          </a:r>
        </a:p>
        <a:p>
          <a:pPr marL="0" lvl="0" indent="0" algn="ctr" defTabSz="711200">
            <a:lnSpc>
              <a:spcPct val="90000"/>
            </a:lnSpc>
            <a:spcBef>
              <a:spcPct val="0"/>
            </a:spcBef>
            <a:spcAft>
              <a:spcPct val="35000"/>
            </a:spcAft>
            <a:buNone/>
          </a:pPr>
          <a:r>
            <a:rPr lang="en-US" sz="1600" kern="1200"/>
            <a:t>Statewide funding to provide free breakfast and lunch to every K-12 student in the Commonwealth to reduce food insecurity among families with children and improve childhood outcomes.</a:t>
          </a:r>
          <a:endParaRPr lang="en-US" sz="1600" b="1" kern="1200"/>
        </a:p>
      </dsp:txBody>
      <dsp:txXfrm>
        <a:off x="3614737" y="507049"/>
        <a:ext cx="3286125" cy="1971675"/>
      </dsp:txXfrm>
    </dsp:sp>
    <dsp:sp modelId="{0AEF82F0-2812-4406-B9D6-BDEAABDB28F8}">
      <dsp:nvSpPr>
        <dsp:cNvPr id="0" name=""/>
        <dsp:cNvSpPr/>
      </dsp:nvSpPr>
      <dsp:spPr>
        <a:xfrm>
          <a:off x="7229475" y="507049"/>
          <a:ext cx="3286125" cy="1971675"/>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Food Security Infrastructure Grants</a:t>
          </a:r>
        </a:p>
        <a:p>
          <a:pPr marL="0" lvl="0" indent="0" algn="ctr" defTabSz="711200">
            <a:lnSpc>
              <a:spcPct val="90000"/>
            </a:lnSpc>
            <a:spcBef>
              <a:spcPct val="0"/>
            </a:spcBef>
            <a:spcAft>
              <a:spcPct val="35000"/>
            </a:spcAft>
            <a:buNone/>
          </a:pPr>
          <a:r>
            <a:rPr lang="en-US" sz="1600" kern="1200"/>
            <a:t>Grant program that supports projects that improve local food distribution, strengthen the food supply chain, expand food access, and support emergency preparedness</a:t>
          </a:r>
          <a:endParaRPr lang="en-US" sz="1600" b="1" kern="1200"/>
        </a:p>
      </dsp:txBody>
      <dsp:txXfrm>
        <a:off x="7229475" y="507049"/>
        <a:ext cx="3286125" cy="1971675"/>
      </dsp:txXfrm>
    </dsp:sp>
    <dsp:sp modelId="{EAE2F193-247F-48B8-B90F-A849A454C936}">
      <dsp:nvSpPr>
        <dsp:cNvPr id="0" name=""/>
        <dsp:cNvSpPr/>
      </dsp:nvSpPr>
      <dsp:spPr>
        <a:xfrm>
          <a:off x="1807368" y="2807337"/>
          <a:ext cx="3286125" cy="1971675"/>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Make Hunger History Campaign</a:t>
          </a:r>
        </a:p>
        <a:p>
          <a:pPr marL="0" lvl="0" indent="0" algn="ctr" defTabSz="711200">
            <a:lnSpc>
              <a:spcPct val="90000"/>
            </a:lnSpc>
            <a:spcBef>
              <a:spcPct val="0"/>
            </a:spcBef>
            <a:spcAft>
              <a:spcPct val="35000"/>
            </a:spcAft>
            <a:buNone/>
          </a:pPr>
          <a:r>
            <a:rPr lang="en-US" sz="1600" kern="1200"/>
            <a:t>Groundbreaking initiative to end hunger in Massachusetts through cross-sector collaborative of over 300 organizations statewide.</a:t>
          </a:r>
          <a:endParaRPr lang="en-US" sz="1600" b="1" kern="1200"/>
        </a:p>
      </dsp:txBody>
      <dsp:txXfrm>
        <a:off x="1807368" y="2807337"/>
        <a:ext cx="3286125" cy="1971675"/>
      </dsp:txXfrm>
    </dsp:sp>
    <dsp:sp modelId="{F8AA3F17-4CD0-49ED-B759-036B7E8E90FC}">
      <dsp:nvSpPr>
        <dsp:cNvPr id="0" name=""/>
        <dsp:cNvSpPr/>
      </dsp:nvSpPr>
      <dsp:spPr>
        <a:xfrm>
          <a:off x="5422106" y="2807337"/>
          <a:ext cx="3286125" cy="1971675"/>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Food banks and food pantries </a:t>
          </a:r>
        </a:p>
        <a:p>
          <a:pPr marL="0" lvl="0" indent="0" algn="ctr" defTabSz="711200">
            <a:lnSpc>
              <a:spcPct val="90000"/>
            </a:lnSpc>
            <a:spcBef>
              <a:spcPct val="0"/>
            </a:spcBef>
            <a:spcAft>
              <a:spcPct val="35000"/>
            </a:spcAft>
            <a:buNone/>
          </a:pPr>
          <a:r>
            <a:rPr lang="en-US" sz="1600" kern="1200"/>
            <a:t>Place-based resources supporting neighbors in every community with emergency resources through state investment in the Massachusetts Emergency Food Assistance Program.</a:t>
          </a:r>
          <a:endParaRPr lang="en-US" sz="1600" b="1" kern="1200"/>
        </a:p>
      </dsp:txBody>
      <dsp:txXfrm>
        <a:off x="5422106" y="2807337"/>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10FE9-63F8-42E2-B09F-C56FC799AC13}"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9ABB4-D0F4-448E-9A2C-550418784039}" type="slidenum">
              <a:rPr lang="en-US" smtClean="0"/>
              <a:t>‹#›</a:t>
            </a:fld>
            <a:endParaRPr lang="en-US"/>
          </a:p>
        </p:txBody>
      </p:sp>
    </p:spTree>
    <p:extLst>
      <p:ext uri="{BB962C8B-B14F-4D97-AF65-F5344CB8AC3E}">
        <p14:creationId xmlns:p14="http://schemas.microsoft.com/office/powerpoint/2010/main" val="23325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1D8D8A-8F09-4B6A-942D-0B71B41FEA2B}" type="slidenum">
              <a:rPr lang="en-US" smtClean="0"/>
              <a:t>1</a:t>
            </a:fld>
            <a:endParaRPr lang="en-US"/>
          </a:p>
        </p:txBody>
      </p:sp>
    </p:spTree>
    <p:extLst>
      <p:ext uri="{BB962C8B-B14F-4D97-AF65-F5344CB8AC3E}">
        <p14:creationId xmlns:p14="http://schemas.microsoft.com/office/powerpoint/2010/main" val="154142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450FEC-32DB-462C-AA44-9C23B6E8DC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92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7.xml"/><Relationship Id="rId7" Type="http://schemas.openxmlformats.org/officeDocument/2006/relationships/oleObject" Target="../embeddings/oleObject1.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10" Type="http://schemas.openxmlformats.org/officeDocument/2006/relationships/image" Target="../media/image3.png"/><Relationship Id="rId4" Type="http://schemas.openxmlformats.org/officeDocument/2006/relationships/tags" Target="../tags/tag28.xml"/><Relationship Id="rId9"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2.xml"/><Relationship Id="rId7" Type="http://schemas.openxmlformats.org/officeDocument/2006/relationships/oleObject" Target="../embeddings/oleObject1.bin"/><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2.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4.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3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4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5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7C36F-F2FC-5D7B-9544-65C524533C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D55AE7-B1C2-F97C-AC59-DFA09A4B7B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2B9FBB-1C64-2660-62DA-D4AF0A4D2564}"/>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5" name="Footer Placeholder 4">
            <a:extLst>
              <a:ext uri="{FF2B5EF4-FFF2-40B4-BE49-F238E27FC236}">
                <a16:creationId xmlns:a16="http://schemas.microsoft.com/office/drawing/2014/main" id="{D65C7D58-DF83-3BED-37CB-7C304C709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B8EB-3132-1AB2-9F44-89A7BD297204}"/>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262168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BCA35-D0CB-D92F-1FE1-B8680B1DC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9CBBD4-2C7F-871B-6E3B-A492091260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CE57F-8303-70E6-09F1-E2823625BB42}"/>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5" name="Footer Placeholder 4">
            <a:extLst>
              <a:ext uri="{FF2B5EF4-FFF2-40B4-BE49-F238E27FC236}">
                <a16:creationId xmlns:a16="http://schemas.microsoft.com/office/drawing/2014/main" id="{812308C8-BD5E-30CD-FA18-B9F50E31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809C4-8939-EDDD-C65C-6C5BFDE6CAD1}"/>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264143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59DD9-E5F8-5BAA-1AF7-4CFD5EAF10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308EBF-FD65-F58A-3815-70940752A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E3A6D-83CA-2A8D-0A44-E2817B3F2E70}"/>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5" name="Footer Placeholder 4">
            <a:extLst>
              <a:ext uri="{FF2B5EF4-FFF2-40B4-BE49-F238E27FC236}">
                <a16:creationId xmlns:a16="http://schemas.microsoft.com/office/drawing/2014/main" id="{6315ED65-B62D-4182-D2D1-092088517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96E10-1B6B-DD35-28FA-CBEAB7BDD16C}"/>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416738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3371553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sp>
        <p:nvSpPr>
          <p:cNvPr id="9" name="Rectangle 8">
            <a:extLst>
              <a:ext uri="{FF2B5EF4-FFF2-40B4-BE49-F238E27FC236}">
                <a16:creationId xmlns:a16="http://schemas.microsoft.com/office/drawing/2014/main" id="{4EBEE662-E0B9-4C09-C8E8-14A38A24A3E8}"/>
              </a:ext>
            </a:extLst>
          </p:cNvPr>
          <p:cNvSpPr/>
          <p:nvPr userDrawn="1"/>
        </p:nvSpPr>
        <p:spPr>
          <a:xfrm>
            <a:off x="595"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53467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 </a:t>
            </a:r>
          </a:p>
          <a:p>
            <a:pPr algn="l">
              <a:spcBef>
                <a:spcPts val="0"/>
              </a:spcBef>
              <a:spcAft>
                <a:spcPts val="0"/>
              </a:spcAft>
              <a:buNone/>
            </a:pPr>
            <a:r>
              <a:rPr lang="en-US" sz="1600" b="1">
                <a:solidFill>
                  <a:schemeClr val="accent1"/>
                </a:solidFill>
              </a:rPr>
              <a:t>Health and Human Services</a:t>
            </a:r>
          </a:p>
        </p:txBody>
      </p:sp>
    </p:spTree>
    <p:extLst>
      <p:ext uri="{BB962C8B-B14F-4D97-AF65-F5344CB8AC3E}">
        <p14:creationId xmlns:p14="http://schemas.microsoft.com/office/powerpoint/2010/main" val="3760783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sp>
        <p:nvSpPr>
          <p:cNvPr id="6" name="Rectangle 5">
            <a:extLst>
              <a:ext uri="{FF2B5EF4-FFF2-40B4-BE49-F238E27FC236}">
                <a16:creationId xmlns:a16="http://schemas.microsoft.com/office/drawing/2014/main" id="{B102EEAA-71BC-15B9-43A5-559F052B0116}"/>
              </a:ext>
            </a:extLst>
          </p:cNvPr>
          <p:cNvSpPr/>
          <p:nvPr userDrawn="1"/>
        </p:nvSpPr>
        <p:spPr>
          <a:xfrm>
            <a:off x="2501202" y="6628983"/>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48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94750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8978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90387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271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FEA18E0-1522-4828-8480-B579AE6296EB}"/>
              </a:ext>
            </a:extLst>
          </p:cNvPr>
          <p:cNvSpPr/>
          <p:nvPr userDrawn="1"/>
        </p:nvSpPr>
        <p:spPr>
          <a:xfrm>
            <a:off x="2501202" y="6619652"/>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486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4ABA-F736-3949-3E42-86F888044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64DA4B-99B5-030C-2FA6-35EAB2C066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414B7-3178-A21A-5046-4687778C33E6}"/>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5" name="Footer Placeholder 4">
            <a:extLst>
              <a:ext uri="{FF2B5EF4-FFF2-40B4-BE49-F238E27FC236}">
                <a16:creationId xmlns:a16="http://schemas.microsoft.com/office/drawing/2014/main" id="{6C0ED9C5-8350-DA07-7863-6BAC85CAE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CE893-0086-A282-BF01-1700E9C32A16}"/>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3857197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B8D04-682E-43A0-B0F9-92984890B061}"/>
              </a:ext>
            </a:extLst>
          </p:cNvPr>
          <p:cNvSpPr>
            <a:spLocks noGrp="1"/>
          </p:cNvSpPr>
          <p:nvPr>
            <p:ph idx="1"/>
          </p:nvPr>
        </p:nvSpPr>
        <p:spPr>
          <a:xfrm>
            <a:off x="838200" y="1293962"/>
            <a:ext cx="10515600" cy="4883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4">
            <a:extLst>
              <a:ext uri="{FF2B5EF4-FFF2-40B4-BE49-F238E27FC236}">
                <a16:creationId xmlns:a16="http://schemas.microsoft.com/office/drawing/2014/main" id="{3ED335DC-F84E-CC7A-DF16-21A5B6E54DAA}"/>
              </a:ext>
            </a:extLst>
          </p:cNvPr>
          <p:cNvSpPr>
            <a:spLocks noGrp="1"/>
          </p:cNvSpPr>
          <p:nvPr>
            <p:ph type="title"/>
          </p:nvPr>
        </p:nvSpPr>
        <p:spPr>
          <a:xfrm>
            <a:off x="139700" y="166487"/>
            <a:ext cx="10515600" cy="650875"/>
          </a:xfrm>
          <a:prstGeom prst="rect">
            <a:avLst/>
          </a:prstGeom>
        </p:spPr>
        <p:txBody>
          <a:bodyPr anchor="ctr"/>
          <a:lstStyle>
            <a:lvl1pPr>
              <a:defRPr sz="280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106FF48C-67ED-ECED-D1B0-CEE24A07FAFC}"/>
              </a:ext>
            </a:extLst>
          </p:cNvPr>
          <p:cNvSpPr>
            <a:spLocks noGrp="1"/>
          </p:cNvSpPr>
          <p:nvPr>
            <p:ph type="sldNum" sz="quarter" idx="4"/>
          </p:nvPr>
        </p:nvSpPr>
        <p:spPr>
          <a:xfrm>
            <a:off x="9283700" y="6356350"/>
            <a:ext cx="2743200" cy="365125"/>
          </a:xfrm>
          <a:prstGeom prst="rect">
            <a:avLst/>
          </a:prstGeom>
        </p:spPr>
        <p:txBody>
          <a:bodyPr vert="horz" lIns="91440" tIns="45720" rIns="91440" bIns="45720" rtlCol="0" anchor="ctr"/>
          <a:lstStyle>
            <a:lvl1pPr algn="r">
              <a:defRPr sz="1200">
                <a:solidFill>
                  <a:schemeClr val="bg1">
                    <a:lumMod val="65000"/>
                  </a:schemeClr>
                </a:solidFill>
                <a:latin typeface="Gill Sans MT" panose="020B0502020104020203" pitchFamily="34" charset="0"/>
              </a:defRPr>
            </a:lvl1pPr>
          </a:lstStyle>
          <a:p>
            <a:fld id="{25587240-FD87-41CB-9A0D-E147AFF8EA85}" type="slidenum">
              <a:rPr lang="en-US" smtClean="0"/>
              <a:pPr/>
              <a:t>‹#›</a:t>
            </a:fld>
            <a:endParaRPr lang="en-US"/>
          </a:p>
        </p:txBody>
      </p:sp>
      <p:sp>
        <p:nvSpPr>
          <p:cNvPr id="6" name="Footer Placeholder 2">
            <a:extLst>
              <a:ext uri="{FF2B5EF4-FFF2-40B4-BE49-F238E27FC236}">
                <a16:creationId xmlns:a16="http://schemas.microsoft.com/office/drawing/2014/main" id="{5ED8B51E-5D06-2B19-531C-85447ACA1B79}"/>
              </a:ext>
            </a:extLst>
          </p:cNvPr>
          <p:cNvSpPr>
            <a:spLocks noGrp="1"/>
          </p:cNvSpPr>
          <p:nvPr>
            <p:ph type="ftr" sz="quarter" idx="3"/>
          </p:nvPr>
        </p:nvSpPr>
        <p:spPr>
          <a:xfrm>
            <a:off x="4038600" y="6356350"/>
            <a:ext cx="4114800" cy="365125"/>
          </a:xfrm>
          <a:prstGeom prst="rect">
            <a:avLst/>
          </a:prstGeom>
        </p:spPr>
        <p:txBody>
          <a:bodyPr anchor="ctr"/>
          <a:lstStyle>
            <a:lvl1pPr algn="ctr">
              <a:defRPr sz="1200">
                <a:solidFill>
                  <a:schemeClr val="bg1">
                    <a:lumMod val="65000"/>
                  </a:schemeClr>
                </a:solidFill>
                <a:latin typeface="Gill Sans MT" panose="020B0502020104020203" pitchFamily="34" charset="0"/>
              </a:defRPr>
            </a:lvl1pPr>
          </a:lstStyle>
          <a:p>
            <a:r>
              <a:rPr lang="en-US"/>
              <a:t>FOR INTERNAL USE ONLY</a:t>
            </a:r>
          </a:p>
        </p:txBody>
      </p:sp>
    </p:spTree>
    <p:extLst>
      <p:ext uri="{BB962C8B-B14F-4D97-AF65-F5344CB8AC3E}">
        <p14:creationId xmlns:p14="http://schemas.microsoft.com/office/powerpoint/2010/main" val="2992634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 1-Line Title">
    <p:bg>
      <p:bgPr>
        <a:solidFill>
          <a:schemeClr val="bg1"/>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D04C4116-BA97-9046-A0A5-0ACD8AFAC621}"/>
              </a:ext>
            </a:extLst>
          </p:cNvPr>
          <p:cNvSpPr>
            <a:spLocks noGrp="1"/>
          </p:cNvSpPr>
          <p:nvPr>
            <p:ph idx="1"/>
          </p:nvPr>
        </p:nvSpPr>
        <p:spPr>
          <a:xfrm>
            <a:off x="685801" y="1142114"/>
            <a:ext cx="10820399" cy="4800927"/>
          </a:xfrm>
          <a:prstGeom prst="rect">
            <a:avLst/>
          </a:prstGeom>
        </p:spPr>
        <p:txBody>
          <a:bodyPr vert="horz" lIns="0" tIns="0" rIns="0" bIns="0" rtlCol="0">
            <a:normAutofit/>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40AFA34-1E4A-0C4D-910A-CB6E4BBAA6E8}"/>
              </a:ext>
            </a:extLst>
          </p:cNvPr>
          <p:cNvSpPr>
            <a:spLocks noGrp="1"/>
          </p:cNvSpPr>
          <p:nvPr>
            <p:ph type="title" hasCustomPrompt="1"/>
          </p:nvPr>
        </p:nvSpPr>
        <p:spPr/>
        <p:txBody>
          <a:bodyPr/>
          <a:lstStyle>
            <a:lvl1pPr>
              <a:defRPr b="1" i="0"/>
            </a:lvl1pPr>
          </a:lstStyle>
          <a:p>
            <a:r>
              <a:rPr lang="en-US"/>
              <a:t>Click to edit master title style</a:t>
            </a:r>
          </a:p>
        </p:txBody>
      </p:sp>
    </p:spTree>
    <p:extLst>
      <p:ext uri="{BB962C8B-B14F-4D97-AF65-F5344CB8AC3E}">
        <p14:creationId xmlns:p14="http://schemas.microsoft.com/office/powerpoint/2010/main" val="9185107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 White">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85FC7118-5FC7-6265-D28F-4FE4B676EC76}"/>
              </a:ext>
            </a:extLst>
          </p:cNvPr>
          <p:cNvSpPr>
            <a:spLocks noGrp="1"/>
          </p:cNvSpPr>
          <p:nvPr>
            <p:ph type="title"/>
          </p:nvPr>
        </p:nvSpPr>
        <p:spPr>
          <a:xfrm>
            <a:off x="243841" y="183774"/>
            <a:ext cx="10825770" cy="546848"/>
          </a:xfrm>
        </p:spPr>
        <p:txBody>
          <a:bodyPr>
            <a:noAutofit/>
          </a:bodyPr>
          <a:lstStyle>
            <a:lvl1pPr>
              <a:defRPr sz="3600" b="1">
                <a:solidFill>
                  <a:schemeClr val="tx2"/>
                </a:solidFill>
                <a:latin typeface="+mj-lt"/>
              </a:defRPr>
            </a:lvl1pPr>
          </a:lstStyle>
          <a:p>
            <a:r>
              <a:rPr lang="en-US"/>
              <a:t>Click to edit Master title style</a:t>
            </a:r>
          </a:p>
        </p:txBody>
      </p:sp>
      <p:pic>
        <p:nvPicPr>
          <p:cNvPr id="4" name="Picture 3">
            <a:extLst>
              <a:ext uri="{FF2B5EF4-FFF2-40B4-BE49-F238E27FC236}">
                <a16:creationId xmlns:a16="http://schemas.microsoft.com/office/drawing/2014/main" id="{04A9C306-FC5C-3ADD-AB3F-4958DD1ADF4C}"/>
              </a:ext>
            </a:extLst>
          </p:cNvPr>
          <p:cNvPicPr>
            <a:picLocks noChangeAspect="1"/>
          </p:cNvPicPr>
          <p:nvPr userDrawn="1"/>
        </p:nvPicPr>
        <p:blipFill>
          <a:blip r:embed="rId2">
            <a:extLst>
              <a:ext uri="{28A0092B-C50C-407E-A947-70E740481C1C}">
                <a14:useLocalDpi xmlns:a14="http://schemas.microsoft.com/office/drawing/2010/main" val="0"/>
              </a:ext>
            </a:extLst>
          </a:blip>
          <a:srcRect l="18671" r="18671"/>
          <a:stretch/>
        </p:blipFill>
        <p:spPr>
          <a:xfrm>
            <a:off x="11027060" y="-34726"/>
            <a:ext cx="952280" cy="983848"/>
          </a:xfrm>
          <a:prstGeom prst="rect">
            <a:avLst/>
          </a:prstGeom>
        </p:spPr>
      </p:pic>
      <p:sp>
        <p:nvSpPr>
          <p:cNvPr id="5" name="Content Placeholder 12">
            <a:extLst>
              <a:ext uri="{FF2B5EF4-FFF2-40B4-BE49-F238E27FC236}">
                <a16:creationId xmlns:a16="http://schemas.microsoft.com/office/drawing/2014/main" id="{E477EAA8-897F-BFDD-EC13-26F2E15827EC}"/>
              </a:ext>
            </a:extLst>
          </p:cNvPr>
          <p:cNvSpPr>
            <a:spLocks noGrp="1"/>
          </p:cNvSpPr>
          <p:nvPr>
            <p:ph sz="quarter" idx="13"/>
          </p:nvPr>
        </p:nvSpPr>
        <p:spPr>
          <a:xfrm>
            <a:off x="243841" y="983848"/>
            <a:ext cx="11735499" cy="5459285"/>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466326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March XX, 2025</a:t>
            </a:r>
          </a:p>
        </p:txBody>
      </p:sp>
      <p:sp>
        <p:nvSpPr>
          <p:cNvPr id="5" name="Footer Placeholder 4"/>
          <p:cNvSpPr>
            <a:spLocks noGrp="1"/>
          </p:cNvSpPr>
          <p:nvPr>
            <p:ph type="ftr" sz="quarter" idx="11"/>
          </p:nvPr>
        </p:nvSpPr>
        <p:spPr/>
        <p:txBody>
          <a:bodyPr/>
          <a:lstStyle/>
          <a:p>
            <a:r>
              <a:rPr lang="en-US"/>
              <a:t>Info session - Food security infrastructure grant program </a:t>
            </a:r>
          </a:p>
        </p:txBody>
      </p:sp>
    </p:spTree>
    <p:extLst>
      <p:ext uri="{BB962C8B-B14F-4D97-AF65-F5344CB8AC3E}">
        <p14:creationId xmlns:p14="http://schemas.microsoft.com/office/powerpoint/2010/main" val="195707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C6DA5-6399-4F0C-46AA-94DAA7019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813D90-DF7A-2225-7B9D-83BE891E32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3E9FD4-5611-4B5F-7A0C-C6A558D37313}"/>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5" name="Footer Placeholder 4">
            <a:extLst>
              <a:ext uri="{FF2B5EF4-FFF2-40B4-BE49-F238E27FC236}">
                <a16:creationId xmlns:a16="http://schemas.microsoft.com/office/drawing/2014/main" id="{576CA4E5-2603-AD5D-FF7F-B94183D2C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5A0B0-7603-6E50-1EBF-8FCABA2A4E96}"/>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307969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2C02-D75A-44DC-707E-3D1596D0B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CFC9F7-973D-FC32-7129-04F7362A8E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EFF58-D0BD-8616-53CD-897391C91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892022-A1EB-5C43-7611-91CC8EA44EE6}"/>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6" name="Footer Placeholder 5">
            <a:extLst>
              <a:ext uri="{FF2B5EF4-FFF2-40B4-BE49-F238E27FC236}">
                <a16:creationId xmlns:a16="http://schemas.microsoft.com/office/drawing/2014/main" id="{4CC51F60-F612-B095-2BAE-83B5193F8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E925D-1495-8EC5-B930-DFF0830F3C31}"/>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240706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0A18-AF71-7835-3E6F-0DCFF0F07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83E0A0-F046-2F95-E0FA-6CF21D4F1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EE8D9A-520C-ED74-537D-7228DDDA64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7BAE8-C0DD-CFDF-68D2-C6BBCD282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A22B2C-C9DB-ABC6-1EEB-321E07409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8690BC-AB8C-1C22-5711-012D3CCEFCDF}"/>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8" name="Footer Placeholder 7">
            <a:extLst>
              <a:ext uri="{FF2B5EF4-FFF2-40B4-BE49-F238E27FC236}">
                <a16:creationId xmlns:a16="http://schemas.microsoft.com/office/drawing/2014/main" id="{E784EA80-427B-EB8A-E281-82785A3004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88E672-33B3-E0D8-E3EC-CBBBF833B5AC}"/>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108376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20B4-4758-2D92-2AB9-766DC3B867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558E21-5DBC-1481-653F-9B863513A95E}"/>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4" name="Footer Placeholder 3">
            <a:extLst>
              <a:ext uri="{FF2B5EF4-FFF2-40B4-BE49-F238E27FC236}">
                <a16:creationId xmlns:a16="http://schemas.microsoft.com/office/drawing/2014/main" id="{9DD3095D-4861-C5FD-9F94-E3A42798F8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66F1B-CDE7-777C-EEFC-841025D3D50A}"/>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102562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DB2E8-B0F2-B73D-AD4D-2570E90B0E75}"/>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3" name="Footer Placeholder 2">
            <a:extLst>
              <a:ext uri="{FF2B5EF4-FFF2-40B4-BE49-F238E27FC236}">
                <a16:creationId xmlns:a16="http://schemas.microsoft.com/office/drawing/2014/main" id="{CCA84409-F391-4068-67C2-41D2B9A3B9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9DB2D-C8B4-D55B-0C01-CCA5EE29E444}"/>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266390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7833-A584-F266-F435-AF3C784EE7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574C8A-FB9B-8171-5588-FC925A83A1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41E87-1F62-FABC-BDB8-551F7EE15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18EE0-E0C7-C46D-F8C6-C992CB57F575}"/>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6" name="Footer Placeholder 5">
            <a:extLst>
              <a:ext uri="{FF2B5EF4-FFF2-40B4-BE49-F238E27FC236}">
                <a16:creationId xmlns:a16="http://schemas.microsoft.com/office/drawing/2014/main" id="{46D1844D-9FF5-42C0-618F-84405B5E0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AE9C4-61EC-14EB-DE0B-5E810D5F51C9}"/>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359602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5CB1-C4A1-1D2C-417A-DCEDD63B8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9F3FB7-5FC8-4817-C160-A4DC9510F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612258-3CB7-951E-4FEB-297387685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80D36-EA82-EB1E-A136-4CA2DD05A936}"/>
              </a:ext>
            </a:extLst>
          </p:cNvPr>
          <p:cNvSpPr>
            <a:spLocks noGrp="1"/>
          </p:cNvSpPr>
          <p:nvPr>
            <p:ph type="dt" sz="half" idx="10"/>
          </p:nvPr>
        </p:nvSpPr>
        <p:spPr/>
        <p:txBody>
          <a:bodyPr/>
          <a:lstStyle/>
          <a:p>
            <a:fld id="{1D421890-9F7D-4935-B3C4-07F7FFC23CCE}" type="datetimeFigureOut">
              <a:rPr lang="en-US" smtClean="0"/>
              <a:t>8/19/2025</a:t>
            </a:fld>
            <a:endParaRPr lang="en-US"/>
          </a:p>
        </p:txBody>
      </p:sp>
      <p:sp>
        <p:nvSpPr>
          <p:cNvPr id="6" name="Footer Placeholder 5">
            <a:extLst>
              <a:ext uri="{FF2B5EF4-FFF2-40B4-BE49-F238E27FC236}">
                <a16:creationId xmlns:a16="http://schemas.microsoft.com/office/drawing/2014/main" id="{C5CBC42A-6D17-A938-D264-4D449E7C0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F44F8-E21F-C614-606D-DC4BD229234A}"/>
              </a:ext>
            </a:extLst>
          </p:cNvPr>
          <p:cNvSpPr>
            <a:spLocks noGrp="1"/>
          </p:cNvSpPr>
          <p:nvPr>
            <p:ph type="sldNum" sz="quarter" idx="12"/>
          </p:nvPr>
        </p:nvSpPr>
        <p:spPr/>
        <p:txBody>
          <a:bodyPr/>
          <a:lstStyle/>
          <a:p>
            <a:fld id="{7E066003-F261-4850-9101-B167E4B1D605}" type="slidenum">
              <a:rPr lang="en-US" smtClean="0"/>
              <a:t>‹#›</a:t>
            </a:fld>
            <a:endParaRPr lang="en-US"/>
          </a:p>
        </p:txBody>
      </p:sp>
    </p:spTree>
    <p:extLst>
      <p:ext uri="{BB962C8B-B14F-4D97-AF65-F5344CB8AC3E}">
        <p14:creationId xmlns:p14="http://schemas.microsoft.com/office/powerpoint/2010/main" val="302207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 Type="http://schemas.openxmlformats.org/officeDocument/2006/relationships/slideLayout" Target="../slideLayouts/slideLayout15.xml"/><Relationship Id="rId21" Type="http://schemas.openxmlformats.org/officeDocument/2006/relationships/tags" Target="../tags/tag14.xml"/><Relationship Id="rId34"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10.xml"/><Relationship Id="rId25" Type="http://schemas.openxmlformats.org/officeDocument/2006/relationships/tags" Target="../tags/tag18.xml"/><Relationship Id="rId33" Type="http://schemas.openxmlformats.org/officeDocument/2006/relationships/image" Target="../media/image4.emf"/><Relationship Id="rId2" Type="http://schemas.openxmlformats.org/officeDocument/2006/relationships/slideLayout" Target="../slideLayouts/slideLayout14.xml"/><Relationship Id="rId16" Type="http://schemas.openxmlformats.org/officeDocument/2006/relationships/tags" Target="../tags/tag9.xml"/><Relationship Id="rId20" Type="http://schemas.openxmlformats.org/officeDocument/2006/relationships/tags" Target="../tags/tag13.xml"/><Relationship Id="rId29" Type="http://schemas.openxmlformats.org/officeDocument/2006/relationships/tags" Target="../tags/tag2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17.xml"/><Relationship Id="rId32" Type="http://schemas.openxmlformats.org/officeDocument/2006/relationships/oleObject" Target="../embeddings/oleObject2.bin"/><Relationship Id="rId5" Type="http://schemas.openxmlformats.org/officeDocument/2006/relationships/slideLayout" Target="../slideLayouts/slideLayout17.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10" Type="http://schemas.openxmlformats.org/officeDocument/2006/relationships/slideLayout" Target="../slideLayouts/slideLayout22.xml"/><Relationship Id="rId19" Type="http://schemas.openxmlformats.org/officeDocument/2006/relationships/tags" Target="../tags/tag12.xml"/><Relationship Id="rId31" Type="http://schemas.openxmlformats.org/officeDocument/2006/relationships/tags" Target="../tags/tag2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tags" Target="../tags/tag20.xml"/><Relationship Id="rId30"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FAECF-5209-694E-7038-FBE96FCD24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F957BA-72EF-E8D5-415D-123F1F4E2C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23091-989C-72C7-5AC5-713DBD8E56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421890-9F7D-4935-B3C4-07F7FFC23CCE}" type="datetimeFigureOut">
              <a:rPr lang="en-US" smtClean="0"/>
              <a:t>8/19/2025</a:t>
            </a:fld>
            <a:endParaRPr lang="en-US"/>
          </a:p>
        </p:txBody>
      </p:sp>
      <p:sp>
        <p:nvSpPr>
          <p:cNvPr id="5" name="Footer Placeholder 4">
            <a:extLst>
              <a:ext uri="{FF2B5EF4-FFF2-40B4-BE49-F238E27FC236}">
                <a16:creationId xmlns:a16="http://schemas.microsoft.com/office/drawing/2014/main" id="{1A376026-5D14-4F52-18D5-F7882EE03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EA952A-E21F-C846-2A82-B46CE5162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066003-F261-4850-9101-B167E4B1D605}" type="slidenum">
              <a:rPr lang="en-US" smtClean="0"/>
              <a:t>‹#›</a:t>
            </a:fld>
            <a:endParaRPr lang="en-US"/>
          </a:p>
        </p:txBody>
      </p:sp>
    </p:spTree>
    <p:extLst>
      <p:ext uri="{BB962C8B-B14F-4D97-AF65-F5344CB8AC3E}">
        <p14:creationId xmlns:p14="http://schemas.microsoft.com/office/powerpoint/2010/main" val="259122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3"/>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13" imgH="416" progId="TCLayout.ActiveDocument.1">
                  <p:embed/>
                </p:oleObj>
              </mc:Choice>
              <mc:Fallback>
                <p:oleObj name="think-cell Slide" r:id="rId32"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4"/>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5"/>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6"/>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1442832"/>
            <a:ext cx="10602418" cy="15388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7"/>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8"/>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9"/>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9"/>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20"/>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5"/>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21"/>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3"/>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
        <p:nvSpPr>
          <p:cNvPr id="148" name="Rectangle 147">
            <a:extLst>
              <a:ext uri="{FF2B5EF4-FFF2-40B4-BE49-F238E27FC236}">
                <a16:creationId xmlns:a16="http://schemas.microsoft.com/office/drawing/2014/main" id="{11B4D979-C237-4C6B-ADEE-D04E43A8AF79}"/>
              </a:ext>
            </a:extLst>
          </p:cNvPr>
          <p:cNvSpPr/>
          <p:nvPr userDrawn="1"/>
        </p:nvSpPr>
        <p:spPr>
          <a:xfrm>
            <a:off x="2501202" y="6647644"/>
            <a:ext cx="7234827" cy="246221"/>
          </a:xfrm>
          <a:prstGeom prst="rect">
            <a:avLst/>
          </a:prstGeom>
        </p:spPr>
        <p:txBody>
          <a:bodyPr wrap="square">
            <a:spAutoFit/>
          </a:bodyPr>
          <a:lstStyle/>
          <a:p>
            <a:pPr algn="ctr"/>
            <a:r>
              <a:rPr lang="en-US" sz="1000">
                <a:solidFill>
                  <a:schemeClr val="tx1"/>
                </a:solidFill>
                <a:effectLst/>
                <a:latin typeface="+mn-lt"/>
              </a:rPr>
              <a:t>CONFIDENTIAL DRAFT: FOR POLICY DEVELOPMENT PURPOSES</a:t>
            </a:r>
          </a:p>
        </p:txBody>
      </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739091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ass.gov/executive-orders/no-643-establishing-the-governors-anti-hunger-task-force"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9584571-0E6D-4318-3656-52D3C730FFFA}"/>
              </a:ext>
            </a:extLst>
          </p:cNvPr>
          <p:cNvSpPr>
            <a:spLocks noGrp="1"/>
          </p:cNvSpPr>
          <p:nvPr>
            <p:ph type="subTitle" idx="1"/>
          </p:nvPr>
        </p:nvSpPr>
        <p:spPr>
          <a:xfrm>
            <a:off x="551941" y="4769667"/>
            <a:ext cx="6173979" cy="555793"/>
          </a:xfrm>
        </p:spPr>
        <p:txBody>
          <a:bodyPr/>
          <a:lstStyle/>
          <a:p>
            <a:br>
              <a:rPr lang="en-US"/>
            </a:br>
            <a:r>
              <a:rPr lang="en-US"/>
              <a:t>August 19, 2025</a:t>
            </a:r>
          </a:p>
        </p:txBody>
      </p:sp>
      <p:sp>
        <p:nvSpPr>
          <p:cNvPr id="4" name="Title 3">
            <a:extLst>
              <a:ext uri="{FF2B5EF4-FFF2-40B4-BE49-F238E27FC236}">
                <a16:creationId xmlns:a16="http://schemas.microsoft.com/office/drawing/2014/main" id="{8ADF5ECE-6317-D9E2-1E54-B2C7554D009B}"/>
              </a:ext>
            </a:extLst>
          </p:cNvPr>
          <p:cNvSpPr>
            <a:spLocks noGrp="1"/>
          </p:cNvSpPr>
          <p:nvPr>
            <p:ph type="title"/>
          </p:nvPr>
        </p:nvSpPr>
        <p:spPr>
          <a:xfrm>
            <a:off x="551941" y="3058887"/>
            <a:ext cx="6173979" cy="1832105"/>
          </a:xfrm>
        </p:spPr>
        <p:txBody>
          <a:bodyPr/>
          <a:lstStyle/>
          <a:p>
            <a:r>
              <a:rPr lang="en-US"/>
              <a:t>Governor Healey’s</a:t>
            </a:r>
            <a:br>
              <a:rPr lang="en-US"/>
            </a:br>
            <a:r>
              <a:rPr lang="en-US"/>
              <a:t>Anti-Hunger Task Force </a:t>
            </a:r>
            <a:br>
              <a:rPr lang="en-US"/>
            </a:br>
            <a:r>
              <a:rPr lang="en-US"/>
              <a:t>Kick-Off Meeting</a:t>
            </a:r>
          </a:p>
        </p:txBody>
      </p:sp>
    </p:spTree>
    <p:extLst>
      <p:ext uri="{BB962C8B-B14F-4D97-AF65-F5344CB8AC3E}">
        <p14:creationId xmlns:p14="http://schemas.microsoft.com/office/powerpoint/2010/main" val="255055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33D85B-A466-F61A-6531-0D2C6CC1076E}"/>
              </a:ext>
            </a:extLst>
          </p:cNvPr>
          <p:cNvSpPr>
            <a:spLocks noGrp="1"/>
          </p:cNvSpPr>
          <p:nvPr>
            <p:ph idx="1"/>
          </p:nvPr>
        </p:nvSpPr>
        <p:spPr>
          <a:xfrm>
            <a:off x="838200" y="1293962"/>
            <a:ext cx="10515600" cy="630942"/>
          </a:xfrm>
        </p:spPr>
        <p:txBody>
          <a:bodyPr/>
          <a:lstStyle/>
          <a:p>
            <a:endParaRPr lang="en-US"/>
          </a:p>
          <a:p>
            <a:endParaRPr lang="en-US"/>
          </a:p>
        </p:txBody>
      </p:sp>
      <p:sp>
        <p:nvSpPr>
          <p:cNvPr id="3" name="Title 2">
            <a:extLst>
              <a:ext uri="{FF2B5EF4-FFF2-40B4-BE49-F238E27FC236}">
                <a16:creationId xmlns:a16="http://schemas.microsoft.com/office/drawing/2014/main" id="{04A30B3C-FD06-C51A-2758-B827A37AF408}"/>
              </a:ext>
            </a:extLst>
          </p:cNvPr>
          <p:cNvSpPr>
            <a:spLocks noGrp="1"/>
          </p:cNvSpPr>
          <p:nvPr>
            <p:ph type="title"/>
          </p:nvPr>
        </p:nvSpPr>
        <p:spPr>
          <a:xfrm>
            <a:off x="307866" y="240059"/>
            <a:ext cx="10515600" cy="650875"/>
          </a:xfrm>
        </p:spPr>
        <p:txBody>
          <a:bodyPr/>
          <a:lstStyle/>
          <a:p>
            <a:r>
              <a:rPr lang="en-US"/>
              <a:t>Potential areas of focus for listening sessions:</a:t>
            </a:r>
          </a:p>
        </p:txBody>
      </p:sp>
      <p:graphicFrame>
        <p:nvGraphicFramePr>
          <p:cNvPr id="6" name="Table 5">
            <a:extLst>
              <a:ext uri="{FF2B5EF4-FFF2-40B4-BE49-F238E27FC236}">
                <a16:creationId xmlns:a16="http://schemas.microsoft.com/office/drawing/2014/main" id="{0C74B9DF-4FF3-A7B9-8971-050372F3E7EB}"/>
              </a:ext>
            </a:extLst>
          </p:cNvPr>
          <p:cNvGraphicFramePr>
            <a:graphicFrameLocks noGrp="1"/>
          </p:cNvGraphicFramePr>
          <p:nvPr>
            <p:extLst>
              <p:ext uri="{D42A27DB-BD31-4B8C-83A1-F6EECF244321}">
                <p14:modId xmlns:p14="http://schemas.microsoft.com/office/powerpoint/2010/main" val="1484217407"/>
              </p:ext>
            </p:extLst>
          </p:nvPr>
        </p:nvGraphicFramePr>
        <p:xfrm>
          <a:off x="148021" y="1066800"/>
          <a:ext cx="3993054" cy="5670000"/>
        </p:xfrm>
        <a:graphic>
          <a:graphicData uri="http://schemas.openxmlformats.org/drawingml/2006/table">
            <a:tbl>
              <a:tblPr firstRow="1" bandRow="1">
                <a:tableStyleId>{7DF18680-E054-41AD-8BC1-D1AEF772440D}</a:tableStyleId>
              </a:tblPr>
              <a:tblGrid>
                <a:gridCol w="3993054">
                  <a:extLst>
                    <a:ext uri="{9D8B030D-6E8A-4147-A177-3AD203B41FA5}">
                      <a16:colId xmlns:a16="http://schemas.microsoft.com/office/drawing/2014/main" val="1310002090"/>
                    </a:ext>
                  </a:extLst>
                </a:gridCol>
              </a:tblGrid>
              <a:tr h="360740">
                <a:tc>
                  <a:txBody>
                    <a:bodyPr/>
                    <a:lstStyle/>
                    <a:p>
                      <a:r>
                        <a:rPr lang="en-US" sz="1400"/>
                        <a:t>Impact of cuts:</a:t>
                      </a:r>
                    </a:p>
                  </a:txBody>
                  <a:tcPr/>
                </a:tc>
                <a:extLst>
                  <a:ext uri="{0D108BD9-81ED-4DB2-BD59-A6C34878D82A}">
                    <a16:rowId xmlns:a16="http://schemas.microsoft.com/office/drawing/2014/main" val="3712758376"/>
                  </a:ext>
                </a:extLst>
              </a:tr>
              <a:tr h="360740">
                <a:tc>
                  <a:txBody>
                    <a:bodyPr/>
                    <a:lstStyle/>
                    <a:p>
                      <a:r>
                        <a:rPr lang="en-US" sz="1400"/>
                        <a:t>Access to benefits/benefit navigation</a:t>
                      </a:r>
                    </a:p>
                  </a:txBody>
                  <a:tcPr/>
                </a:tc>
                <a:extLst>
                  <a:ext uri="{0D108BD9-81ED-4DB2-BD59-A6C34878D82A}">
                    <a16:rowId xmlns:a16="http://schemas.microsoft.com/office/drawing/2014/main" val="1148557374"/>
                  </a:ext>
                </a:extLst>
              </a:tr>
              <a:tr h="504047">
                <a:tc>
                  <a:txBody>
                    <a:bodyPr/>
                    <a:lstStyle/>
                    <a:p>
                      <a:r>
                        <a:rPr lang="en-US" sz="1400"/>
                        <a:t>Impacted populations (seniors, working families, immigrants, low-income residents, children)</a:t>
                      </a:r>
                    </a:p>
                  </a:txBody>
                  <a:tcPr/>
                </a:tc>
                <a:extLst>
                  <a:ext uri="{0D108BD9-81ED-4DB2-BD59-A6C34878D82A}">
                    <a16:rowId xmlns:a16="http://schemas.microsoft.com/office/drawing/2014/main" val="1525232571"/>
                  </a:ext>
                </a:extLst>
              </a:tr>
              <a:tr h="360740">
                <a:tc>
                  <a:txBody>
                    <a:bodyPr/>
                    <a:lstStyle/>
                    <a:p>
                      <a:r>
                        <a:rPr lang="en-US" sz="1400"/>
                        <a:t>Emergency food assistance systems</a:t>
                      </a:r>
                    </a:p>
                  </a:txBody>
                  <a:tcPr/>
                </a:tc>
                <a:extLst>
                  <a:ext uri="{0D108BD9-81ED-4DB2-BD59-A6C34878D82A}">
                    <a16:rowId xmlns:a16="http://schemas.microsoft.com/office/drawing/2014/main" val="4005252688"/>
                  </a:ext>
                </a:extLst>
              </a:tr>
              <a:tr h="360740">
                <a:tc>
                  <a:txBody>
                    <a:bodyPr/>
                    <a:lstStyle/>
                    <a:p>
                      <a:r>
                        <a:rPr lang="en-US" sz="1400"/>
                        <a:t>Local food businesses, food system, farms</a:t>
                      </a:r>
                    </a:p>
                  </a:txBody>
                  <a:tcPr/>
                </a:tc>
                <a:extLst>
                  <a:ext uri="{0D108BD9-81ED-4DB2-BD59-A6C34878D82A}">
                    <a16:rowId xmlns:a16="http://schemas.microsoft.com/office/drawing/2014/main" val="355219429"/>
                  </a:ext>
                </a:extLst>
              </a:tr>
              <a:tr h="360740">
                <a:tc>
                  <a:txBody>
                    <a:bodyPr/>
                    <a:lstStyle/>
                    <a:p>
                      <a:r>
                        <a:rPr lang="en-US" sz="1400"/>
                        <a:t>Schools</a:t>
                      </a:r>
                    </a:p>
                  </a:txBody>
                  <a:tcPr/>
                </a:tc>
                <a:extLst>
                  <a:ext uri="{0D108BD9-81ED-4DB2-BD59-A6C34878D82A}">
                    <a16:rowId xmlns:a16="http://schemas.microsoft.com/office/drawing/2014/main" val="1780458031"/>
                  </a:ext>
                </a:extLst>
              </a:tr>
              <a:tr h="360740">
                <a:tc>
                  <a:txBody>
                    <a:bodyPr/>
                    <a:lstStyle/>
                    <a:p>
                      <a:r>
                        <a:rPr lang="en-US" sz="1400"/>
                        <a:t>Financial impact on resident budgets/ trade-offs</a:t>
                      </a:r>
                    </a:p>
                  </a:txBody>
                  <a:tcPr/>
                </a:tc>
                <a:extLst>
                  <a:ext uri="{0D108BD9-81ED-4DB2-BD59-A6C34878D82A}">
                    <a16:rowId xmlns:a16="http://schemas.microsoft.com/office/drawing/2014/main" val="1801192325"/>
                  </a:ext>
                </a:extLst>
              </a:tr>
              <a:tr h="504047">
                <a:tc>
                  <a:txBody>
                    <a:bodyPr/>
                    <a:lstStyle/>
                    <a:p>
                      <a:r>
                        <a:rPr lang="en-US" sz="1400"/>
                        <a:t>Long-term effects on education, employment, health, and overall well-being</a:t>
                      </a:r>
                    </a:p>
                  </a:txBody>
                  <a:tcPr/>
                </a:tc>
                <a:extLst>
                  <a:ext uri="{0D108BD9-81ED-4DB2-BD59-A6C34878D82A}">
                    <a16:rowId xmlns:a16="http://schemas.microsoft.com/office/drawing/2014/main" val="209011556"/>
                  </a:ext>
                </a:extLst>
              </a:tr>
              <a:tr h="360740">
                <a:tc>
                  <a:txBody>
                    <a:bodyPr/>
                    <a:lstStyle/>
                    <a:p>
                      <a:r>
                        <a:rPr lang="en-US" sz="1400"/>
                        <a:t>Residents losing both SNAP and Medicaid </a:t>
                      </a:r>
                    </a:p>
                  </a:txBody>
                  <a:tcPr/>
                </a:tc>
                <a:extLst>
                  <a:ext uri="{0D108BD9-81ED-4DB2-BD59-A6C34878D82A}">
                    <a16:rowId xmlns:a16="http://schemas.microsoft.com/office/drawing/2014/main" val="3264324786"/>
                  </a:ext>
                </a:extLst>
              </a:tr>
              <a:tr h="296498">
                <a:tc>
                  <a:txBody>
                    <a:bodyPr/>
                    <a:lstStyle/>
                    <a:p>
                      <a:r>
                        <a:rPr lang="en-US" sz="1400"/>
                        <a:t>Loss of nutrition education</a:t>
                      </a:r>
                    </a:p>
                  </a:txBody>
                  <a:tcPr/>
                </a:tc>
                <a:extLst>
                  <a:ext uri="{0D108BD9-81ED-4DB2-BD59-A6C34878D82A}">
                    <a16:rowId xmlns:a16="http://schemas.microsoft.com/office/drawing/2014/main" val="1704126679"/>
                  </a:ext>
                </a:extLst>
              </a:tr>
              <a:tr h="360740">
                <a:tc>
                  <a:txBody>
                    <a:bodyPr/>
                    <a:lstStyle/>
                    <a:p>
                      <a:r>
                        <a:rPr lang="en-US" sz="1400"/>
                        <a:t>Private fundraising</a:t>
                      </a:r>
                    </a:p>
                  </a:txBody>
                  <a:tcPr/>
                </a:tc>
                <a:extLst>
                  <a:ext uri="{0D108BD9-81ED-4DB2-BD59-A6C34878D82A}">
                    <a16:rowId xmlns:a16="http://schemas.microsoft.com/office/drawing/2014/main" val="401403276"/>
                  </a:ext>
                </a:extLst>
              </a:tr>
              <a:tr h="360740">
                <a:tc>
                  <a:txBody>
                    <a:bodyPr/>
                    <a:lstStyle/>
                    <a:p>
                      <a:r>
                        <a:rPr lang="en-US" sz="1400"/>
                        <a:t>Access to fresh food, </a:t>
                      </a:r>
                      <a:r>
                        <a:rPr lang="en-US" sz="1400" err="1"/>
                        <a:t>esp</a:t>
                      </a:r>
                      <a:r>
                        <a:rPr lang="en-US" sz="1400"/>
                        <a:t> in summer months</a:t>
                      </a:r>
                    </a:p>
                  </a:txBody>
                  <a:tcPr/>
                </a:tc>
                <a:extLst>
                  <a:ext uri="{0D108BD9-81ED-4DB2-BD59-A6C34878D82A}">
                    <a16:rowId xmlns:a16="http://schemas.microsoft.com/office/drawing/2014/main" val="3434186588"/>
                  </a:ext>
                </a:extLst>
              </a:tr>
              <a:tr h="360740">
                <a:tc>
                  <a:txBody>
                    <a:bodyPr/>
                    <a:lstStyle/>
                    <a:p>
                      <a:r>
                        <a:rPr lang="en-US" sz="1400"/>
                        <a:t>Capacity of frontline organizations</a:t>
                      </a:r>
                    </a:p>
                  </a:txBody>
                  <a:tcPr/>
                </a:tc>
                <a:extLst>
                  <a:ext uri="{0D108BD9-81ED-4DB2-BD59-A6C34878D82A}">
                    <a16:rowId xmlns:a16="http://schemas.microsoft.com/office/drawing/2014/main" val="4294000735"/>
                  </a:ext>
                </a:extLst>
              </a:tr>
              <a:tr h="360740">
                <a:tc>
                  <a:txBody>
                    <a:bodyPr/>
                    <a:lstStyle/>
                    <a:p>
                      <a:r>
                        <a:rPr lang="en-US" sz="1400"/>
                        <a:t>Western MA, rural, and “gateway” cities</a:t>
                      </a:r>
                    </a:p>
                  </a:txBody>
                  <a:tcPr/>
                </a:tc>
                <a:extLst>
                  <a:ext uri="{0D108BD9-81ED-4DB2-BD59-A6C34878D82A}">
                    <a16:rowId xmlns:a16="http://schemas.microsoft.com/office/drawing/2014/main" val="47946397"/>
                  </a:ext>
                </a:extLst>
              </a:tr>
              <a:tr h="360740">
                <a:tc>
                  <a:txBody>
                    <a:bodyPr/>
                    <a:lstStyle/>
                    <a:p>
                      <a:r>
                        <a:rPr lang="en-US" sz="1400"/>
                        <a:t>Gig and hourly workforce &amp; economy</a:t>
                      </a:r>
                    </a:p>
                  </a:txBody>
                  <a:tcPr/>
                </a:tc>
                <a:extLst>
                  <a:ext uri="{0D108BD9-81ED-4DB2-BD59-A6C34878D82A}">
                    <a16:rowId xmlns:a16="http://schemas.microsoft.com/office/drawing/2014/main" val="2155178224"/>
                  </a:ext>
                </a:extLst>
              </a:tr>
            </a:tbl>
          </a:graphicData>
        </a:graphic>
      </p:graphicFrame>
      <p:graphicFrame>
        <p:nvGraphicFramePr>
          <p:cNvPr id="7" name="Table 6">
            <a:extLst>
              <a:ext uri="{FF2B5EF4-FFF2-40B4-BE49-F238E27FC236}">
                <a16:creationId xmlns:a16="http://schemas.microsoft.com/office/drawing/2014/main" id="{A9DD6076-DBAA-F985-DB4A-7A890EFF8D36}"/>
              </a:ext>
            </a:extLst>
          </p:cNvPr>
          <p:cNvGraphicFramePr>
            <a:graphicFrameLocks noGrp="1"/>
          </p:cNvGraphicFramePr>
          <p:nvPr>
            <p:extLst>
              <p:ext uri="{D42A27DB-BD31-4B8C-83A1-F6EECF244321}">
                <p14:modId xmlns:p14="http://schemas.microsoft.com/office/powerpoint/2010/main" val="1414604219"/>
              </p:ext>
            </p:extLst>
          </p:nvPr>
        </p:nvGraphicFramePr>
        <p:xfrm>
          <a:off x="4356100" y="1066799"/>
          <a:ext cx="3833210" cy="5649230"/>
        </p:xfrm>
        <a:graphic>
          <a:graphicData uri="http://schemas.openxmlformats.org/drawingml/2006/table">
            <a:tbl>
              <a:tblPr firstRow="1" bandRow="1">
                <a:tableStyleId>{21E4AEA4-8DFA-4A89-87EB-49C32662AFE0}</a:tableStyleId>
              </a:tblPr>
              <a:tblGrid>
                <a:gridCol w="3833210">
                  <a:extLst>
                    <a:ext uri="{9D8B030D-6E8A-4147-A177-3AD203B41FA5}">
                      <a16:colId xmlns:a16="http://schemas.microsoft.com/office/drawing/2014/main" val="2191674194"/>
                    </a:ext>
                  </a:extLst>
                </a:gridCol>
              </a:tblGrid>
              <a:tr h="366505">
                <a:tc>
                  <a:txBody>
                    <a:bodyPr/>
                    <a:lstStyle/>
                    <a:p>
                      <a:r>
                        <a:rPr lang="en-US" sz="1400"/>
                        <a:t>Strategies to address:</a:t>
                      </a:r>
                    </a:p>
                  </a:txBody>
                  <a:tcPr/>
                </a:tc>
                <a:extLst>
                  <a:ext uri="{0D108BD9-81ED-4DB2-BD59-A6C34878D82A}">
                    <a16:rowId xmlns:a16="http://schemas.microsoft.com/office/drawing/2014/main" val="575630613"/>
                  </a:ext>
                </a:extLst>
              </a:tr>
              <a:tr h="366505">
                <a:tc>
                  <a:txBody>
                    <a:bodyPr/>
                    <a:lstStyle/>
                    <a:p>
                      <a:r>
                        <a:rPr lang="en-US" sz="1400"/>
                        <a:t>Cliff effects</a:t>
                      </a:r>
                    </a:p>
                  </a:txBody>
                  <a:tcPr/>
                </a:tc>
                <a:extLst>
                  <a:ext uri="{0D108BD9-81ED-4DB2-BD59-A6C34878D82A}">
                    <a16:rowId xmlns:a16="http://schemas.microsoft.com/office/drawing/2014/main" val="650335311"/>
                  </a:ext>
                </a:extLst>
              </a:tr>
              <a:tr h="366505">
                <a:tc>
                  <a:txBody>
                    <a:bodyPr/>
                    <a:lstStyle/>
                    <a:p>
                      <a:r>
                        <a:rPr lang="en-US" sz="1400"/>
                        <a:t>Client communications</a:t>
                      </a:r>
                    </a:p>
                  </a:txBody>
                  <a:tcPr/>
                </a:tc>
                <a:extLst>
                  <a:ext uri="{0D108BD9-81ED-4DB2-BD59-A6C34878D82A}">
                    <a16:rowId xmlns:a16="http://schemas.microsoft.com/office/drawing/2014/main" val="692549574"/>
                  </a:ext>
                </a:extLst>
              </a:tr>
              <a:tr h="366505">
                <a:tc>
                  <a:txBody>
                    <a:bodyPr/>
                    <a:lstStyle/>
                    <a:p>
                      <a:r>
                        <a:rPr lang="en-US" sz="1400"/>
                        <a:t>Barriers to SNAP access</a:t>
                      </a:r>
                    </a:p>
                  </a:txBody>
                  <a:tcPr/>
                </a:tc>
                <a:extLst>
                  <a:ext uri="{0D108BD9-81ED-4DB2-BD59-A6C34878D82A}">
                    <a16:rowId xmlns:a16="http://schemas.microsoft.com/office/drawing/2014/main" val="4227448335"/>
                  </a:ext>
                </a:extLst>
              </a:tr>
              <a:tr h="366505">
                <a:tc>
                  <a:txBody>
                    <a:bodyPr/>
                    <a:lstStyle/>
                    <a:p>
                      <a:r>
                        <a:rPr lang="en-US" sz="1400"/>
                        <a:t>Stabilization of emergency food system</a:t>
                      </a:r>
                    </a:p>
                  </a:txBody>
                  <a:tcPr/>
                </a:tc>
                <a:extLst>
                  <a:ext uri="{0D108BD9-81ED-4DB2-BD59-A6C34878D82A}">
                    <a16:rowId xmlns:a16="http://schemas.microsoft.com/office/drawing/2014/main" val="613148358"/>
                  </a:ext>
                </a:extLst>
              </a:tr>
              <a:tr h="366505">
                <a:tc>
                  <a:txBody>
                    <a:bodyPr/>
                    <a:lstStyle/>
                    <a:p>
                      <a:r>
                        <a:rPr lang="en-US" sz="1400"/>
                        <a:t>Impact on immigrant communities</a:t>
                      </a:r>
                    </a:p>
                  </a:txBody>
                  <a:tcPr/>
                </a:tc>
                <a:extLst>
                  <a:ext uri="{0D108BD9-81ED-4DB2-BD59-A6C34878D82A}">
                    <a16:rowId xmlns:a16="http://schemas.microsoft.com/office/drawing/2014/main" val="2359384653"/>
                  </a:ext>
                </a:extLst>
              </a:tr>
              <a:tr h="366505">
                <a:tc>
                  <a:txBody>
                    <a:bodyPr/>
                    <a:lstStyle/>
                    <a:p>
                      <a:r>
                        <a:rPr lang="en-US" sz="1400"/>
                        <a:t>Navigation to available resources</a:t>
                      </a:r>
                    </a:p>
                  </a:txBody>
                  <a:tcPr/>
                </a:tc>
                <a:extLst>
                  <a:ext uri="{0D108BD9-81ED-4DB2-BD59-A6C34878D82A}">
                    <a16:rowId xmlns:a16="http://schemas.microsoft.com/office/drawing/2014/main" val="1121177768"/>
                  </a:ext>
                </a:extLst>
              </a:tr>
              <a:tr h="366505">
                <a:tc>
                  <a:txBody>
                    <a:bodyPr/>
                    <a:lstStyle/>
                    <a:p>
                      <a:r>
                        <a:rPr lang="en-US" sz="1400"/>
                        <a:t>Connecting dots in the food system</a:t>
                      </a:r>
                    </a:p>
                  </a:txBody>
                  <a:tcPr/>
                </a:tc>
                <a:extLst>
                  <a:ext uri="{0D108BD9-81ED-4DB2-BD59-A6C34878D82A}">
                    <a16:rowId xmlns:a16="http://schemas.microsoft.com/office/drawing/2014/main" val="2938484066"/>
                  </a:ext>
                </a:extLst>
              </a:tr>
              <a:tr h="366505">
                <a:tc>
                  <a:txBody>
                    <a:bodyPr/>
                    <a:lstStyle/>
                    <a:p>
                      <a:r>
                        <a:rPr lang="en-US" sz="1400"/>
                        <a:t>Measuring impact</a:t>
                      </a:r>
                    </a:p>
                  </a:txBody>
                  <a:tcPr/>
                </a:tc>
                <a:extLst>
                  <a:ext uri="{0D108BD9-81ED-4DB2-BD59-A6C34878D82A}">
                    <a16:rowId xmlns:a16="http://schemas.microsoft.com/office/drawing/2014/main" val="3356605278"/>
                  </a:ext>
                </a:extLst>
              </a:tr>
              <a:tr h="366505">
                <a:tc>
                  <a:txBody>
                    <a:bodyPr/>
                    <a:lstStyle/>
                    <a:p>
                      <a:r>
                        <a:rPr lang="en-US" sz="1400"/>
                        <a:t>Impact on communities in Western MA</a:t>
                      </a:r>
                    </a:p>
                  </a:txBody>
                  <a:tcPr/>
                </a:tc>
                <a:extLst>
                  <a:ext uri="{0D108BD9-81ED-4DB2-BD59-A6C34878D82A}">
                    <a16:rowId xmlns:a16="http://schemas.microsoft.com/office/drawing/2014/main" val="1638764487"/>
                  </a:ext>
                </a:extLst>
              </a:tr>
              <a:tr h="366505">
                <a:tc>
                  <a:txBody>
                    <a:bodyPr/>
                    <a:lstStyle/>
                    <a:p>
                      <a:r>
                        <a:rPr lang="en-US" sz="1400"/>
                        <a:t>Connecting people to state &amp; fed benefits</a:t>
                      </a:r>
                    </a:p>
                  </a:txBody>
                  <a:tcPr/>
                </a:tc>
                <a:extLst>
                  <a:ext uri="{0D108BD9-81ED-4DB2-BD59-A6C34878D82A}">
                    <a16:rowId xmlns:a16="http://schemas.microsoft.com/office/drawing/2014/main" val="1009103505"/>
                  </a:ext>
                </a:extLst>
              </a:tr>
              <a:tr h="366505">
                <a:tc>
                  <a:txBody>
                    <a:bodyPr/>
                    <a:lstStyle/>
                    <a:p>
                      <a:r>
                        <a:rPr lang="en-US" sz="1400"/>
                        <a:t>Engaging farmers</a:t>
                      </a:r>
                    </a:p>
                  </a:txBody>
                  <a:tcPr/>
                </a:tc>
                <a:extLst>
                  <a:ext uri="{0D108BD9-81ED-4DB2-BD59-A6C34878D82A}">
                    <a16:rowId xmlns:a16="http://schemas.microsoft.com/office/drawing/2014/main" val="2677888800"/>
                  </a:ext>
                </a:extLst>
              </a:tr>
              <a:tr h="366505">
                <a:tc>
                  <a:txBody>
                    <a:bodyPr/>
                    <a:lstStyle/>
                    <a:p>
                      <a:r>
                        <a:rPr lang="en-US" sz="1400"/>
                        <a:t>Retaining SNAP customers</a:t>
                      </a:r>
                    </a:p>
                  </a:txBody>
                  <a:tcPr/>
                </a:tc>
                <a:extLst>
                  <a:ext uri="{0D108BD9-81ED-4DB2-BD59-A6C34878D82A}">
                    <a16:rowId xmlns:a16="http://schemas.microsoft.com/office/drawing/2014/main" val="1491415198"/>
                  </a:ext>
                </a:extLst>
              </a:tr>
              <a:tr h="366505">
                <a:tc>
                  <a:txBody>
                    <a:bodyPr/>
                    <a:lstStyle/>
                    <a:p>
                      <a:r>
                        <a:rPr lang="en-US" sz="1400"/>
                        <a:t>Resources for reducing payment error rates</a:t>
                      </a:r>
                    </a:p>
                  </a:txBody>
                  <a:tcPr/>
                </a:tc>
                <a:extLst>
                  <a:ext uri="{0D108BD9-81ED-4DB2-BD59-A6C34878D82A}">
                    <a16:rowId xmlns:a16="http://schemas.microsoft.com/office/drawing/2014/main" val="442920540"/>
                  </a:ext>
                </a:extLst>
              </a:tr>
              <a:tr h="502403">
                <a:tc>
                  <a:txBody>
                    <a:bodyPr/>
                    <a:lstStyle/>
                    <a:p>
                      <a:r>
                        <a:rPr lang="en-US" sz="1400"/>
                        <a:t>Best practices for working with community leaders and people impacted by cuts</a:t>
                      </a:r>
                    </a:p>
                  </a:txBody>
                  <a:tcPr/>
                </a:tc>
                <a:extLst>
                  <a:ext uri="{0D108BD9-81ED-4DB2-BD59-A6C34878D82A}">
                    <a16:rowId xmlns:a16="http://schemas.microsoft.com/office/drawing/2014/main" val="285298006"/>
                  </a:ext>
                </a:extLst>
              </a:tr>
            </a:tbl>
          </a:graphicData>
        </a:graphic>
      </p:graphicFrame>
      <p:graphicFrame>
        <p:nvGraphicFramePr>
          <p:cNvPr id="8" name="Table 7">
            <a:extLst>
              <a:ext uri="{FF2B5EF4-FFF2-40B4-BE49-F238E27FC236}">
                <a16:creationId xmlns:a16="http://schemas.microsoft.com/office/drawing/2014/main" id="{1749EFA9-A262-1A26-BFB2-B36837060180}"/>
              </a:ext>
            </a:extLst>
          </p:cNvPr>
          <p:cNvGraphicFramePr>
            <a:graphicFrameLocks noGrp="1"/>
          </p:cNvGraphicFramePr>
          <p:nvPr>
            <p:extLst>
              <p:ext uri="{D42A27DB-BD31-4B8C-83A1-F6EECF244321}">
                <p14:modId xmlns:p14="http://schemas.microsoft.com/office/powerpoint/2010/main" val="3890550605"/>
              </p:ext>
            </p:extLst>
          </p:nvPr>
        </p:nvGraphicFramePr>
        <p:xfrm>
          <a:off x="8404335" y="1066800"/>
          <a:ext cx="3639644" cy="5633471"/>
        </p:xfrm>
        <a:graphic>
          <a:graphicData uri="http://schemas.openxmlformats.org/drawingml/2006/table">
            <a:tbl>
              <a:tblPr firstRow="1" bandRow="1">
                <a:tableStyleId>{5C22544A-7EE6-4342-B048-85BDC9FD1C3A}</a:tableStyleId>
              </a:tblPr>
              <a:tblGrid>
                <a:gridCol w="3639644">
                  <a:extLst>
                    <a:ext uri="{9D8B030D-6E8A-4147-A177-3AD203B41FA5}">
                      <a16:colId xmlns:a16="http://schemas.microsoft.com/office/drawing/2014/main" val="2191674194"/>
                    </a:ext>
                  </a:extLst>
                </a:gridCol>
              </a:tblGrid>
              <a:tr h="309631">
                <a:tc>
                  <a:txBody>
                    <a:bodyPr/>
                    <a:lstStyle/>
                    <a:p>
                      <a:r>
                        <a:rPr lang="en-US" sz="1400"/>
                        <a:t>Resources to explore:</a:t>
                      </a:r>
                    </a:p>
                  </a:txBody>
                  <a:tcPr/>
                </a:tc>
                <a:extLst>
                  <a:ext uri="{0D108BD9-81ED-4DB2-BD59-A6C34878D82A}">
                    <a16:rowId xmlns:a16="http://schemas.microsoft.com/office/drawing/2014/main" val="575630613"/>
                  </a:ext>
                </a:extLst>
              </a:tr>
              <a:tr h="370840">
                <a:tc>
                  <a:txBody>
                    <a:bodyPr/>
                    <a:lstStyle/>
                    <a:p>
                      <a:r>
                        <a:rPr lang="en-US" sz="1400"/>
                        <a:t>Collaboration and engagement opportunities across providers</a:t>
                      </a:r>
                    </a:p>
                  </a:txBody>
                  <a:tcPr/>
                </a:tc>
                <a:extLst>
                  <a:ext uri="{0D108BD9-81ED-4DB2-BD59-A6C34878D82A}">
                    <a16:rowId xmlns:a16="http://schemas.microsoft.com/office/drawing/2014/main" val="613148358"/>
                  </a:ext>
                </a:extLst>
              </a:tr>
              <a:tr h="370840">
                <a:tc>
                  <a:txBody>
                    <a:bodyPr/>
                    <a:lstStyle/>
                    <a:p>
                      <a:r>
                        <a:rPr lang="en-US" sz="1400"/>
                        <a:t>Community solutions &amp; alternatives for people losing SNAP (mutual aid, pay-what-you-can, alternative economies)</a:t>
                      </a:r>
                    </a:p>
                  </a:txBody>
                  <a:tcPr/>
                </a:tc>
                <a:extLst>
                  <a:ext uri="{0D108BD9-81ED-4DB2-BD59-A6C34878D82A}">
                    <a16:rowId xmlns:a16="http://schemas.microsoft.com/office/drawing/2014/main" val="2359384653"/>
                  </a:ext>
                </a:extLst>
              </a:tr>
              <a:tr h="370840">
                <a:tc>
                  <a:txBody>
                    <a:bodyPr/>
                    <a:lstStyle/>
                    <a:p>
                      <a:r>
                        <a:rPr lang="en-US" sz="1400"/>
                        <a:t>Successful food access partnerships, practical supports &amp; innovative models</a:t>
                      </a:r>
                    </a:p>
                  </a:txBody>
                  <a:tcPr/>
                </a:tc>
                <a:extLst>
                  <a:ext uri="{0D108BD9-81ED-4DB2-BD59-A6C34878D82A}">
                    <a16:rowId xmlns:a16="http://schemas.microsoft.com/office/drawing/2014/main" val="1121177768"/>
                  </a:ext>
                </a:extLst>
              </a:tr>
              <a:tr h="370840">
                <a:tc>
                  <a:txBody>
                    <a:bodyPr/>
                    <a:lstStyle/>
                    <a:p>
                      <a:r>
                        <a:rPr lang="en-US" sz="1400"/>
                        <a:t>Regional coalitions w/ other states</a:t>
                      </a:r>
                    </a:p>
                  </a:txBody>
                  <a:tcPr/>
                </a:tc>
                <a:extLst>
                  <a:ext uri="{0D108BD9-81ED-4DB2-BD59-A6C34878D82A}">
                    <a16:rowId xmlns:a16="http://schemas.microsoft.com/office/drawing/2014/main" val="2938484066"/>
                  </a:ext>
                </a:extLst>
              </a:tr>
              <a:tr h="370840">
                <a:tc>
                  <a:txBody>
                    <a:bodyPr/>
                    <a:lstStyle/>
                    <a:p>
                      <a:r>
                        <a:rPr lang="en-US" sz="1400"/>
                        <a:t>Incentives and resources for residents to grow their own food</a:t>
                      </a:r>
                    </a:p>
                  </a:txBody>
                  <a:tcPr/>
                </a:tc>
                <a:extLst>
                  <a:ext uri="{0D108BD9-81ED-4DB2-BD59-A6C34878D82A}">
                    <a16:rowId xmlns:a16="http://schemas.microsoft.com/office/drawing/2014/main" val="3356605278"/>
                  </a:ext>
                </a:extLst>
              </a:tr>
              <a:tr h="370840">
                <a:tc>
                  <a:txBody>
                    <a:bodyPr/>
                    <a:lstStyle/>
                    <a:p>
                      <a:r>
                        <a:rPr lang="en-US" sz="1400"/>
                        <a:t>Infrastructure grants for local food</a:t>
                      </a:r>
                    </a:p>
                  </a:txBody>
                  <a:tcPr/>
                </a:tc>
                <a:extLst>
                  <a:ext uri="{0D108BD9-81ED-4DB2-BD59-A6C34878D82A}">
                    <a16:rowId xmlns:a16="http://schemas.microsoft.com/office/drawing/2014/main" val="196718948"/>
                  </a:ext>
                </a:extLst>
              </a:tr>
              <a:tr h="370840">
                <a:tc>
                  <a:txBody>
                    <a:bodyPr/>
                    <a:lstStyle/>
                    <a:p>
                      <a:r>
                        <a:rPr lang="en-US" sz="1400"/>
                        <a:t>Leveraging and increasing HIP accessibility</a:t>
                      </a:r>
                    </a:p>
                  </a:txBody>
                  <a:tcPr/>
                </a:tc>
                <a:extLst>
                  <a:ext uri="{0D108BD9-81ED-4DB2-BD59-A6C34878D82A}">
                    <a16:rowId xmlns:a16="http://schemas.microsoft.com/office/drawing/2014/main" val="3035276886"/>
                  </a:ext>
                </a:extLst>
              </a:tr>
              <a:tr h="370840">
                <a:tc>
                  <a:txBody>
                    <a:bodyPr/>
                    <a:lstStyle/>
                    <a:p>
                      <a:r>
                        <a:rPr lang="en-US" sz="1400"/>
                        <a:t>Creative local solutions to supplement SNAP like food rescue &amp; bulk procurement</a:t>
                      </a:r>
                    </a:p>
                  </a:txBody>
                  <a:tcPr/>
                </a:tc>
                <a:extLst>
                  <a:ext uri="{0D108BD9-81ED-4DB2-BD59-A6C34878D82A}">
                    <a16:rowId xmlns:a16="http://schemas.microsoft.com/office/drawing/2014/main" val="3204212474"/>
                  </a:ext>
                </a:extLst>
              </a:tr>
              <a:tr h="370840">
                <a:tc>
                  <a:txBody>
                    <a:bodyPr/>
                    <a:lstStyle/>
                    <a:p>
                      <a:r>
                        <a:rPr lang="en-US" sz="1400"/>
                        <a:t>Frontline org capacity to provide </a:t>
                      </a:r>
                      <a:r>
                        <a:rPr lang="en-US" sz="1400" err="1"/>
                        <a:t>edu</a:t>
                      </a:r>
                      <a:r>
                        <a:rPr lang="en-US" sz="1400"/>
                        <a:t> on SNAP cuts</a:t>
                      </a:r>
                    </a:p>
                  </a:txBody>
                  <a:tcPr/>
                </a:tc>
                <a:extLst>
                  <a:ext uri="{0D108BD9-81ED-4DB2-BD59-A6C34878D82A}">
                    <a16:rowId xmlns:a16="http://schemas.microsoft.com/office/drawing/2014/main" val="954456996"/>
                  </a:ext>
                </a:extLst>
              </a:tr>
              <a:tr h="370840">
                <a:tc>
                  <a:txBody>
                    <a:bodyPr/>
                    <a:lstStyle/>
                    <a:p>
                      <a:r>
                        <a:rPr lang="en-US" sz="1400"/>
                        <a:t>Food system education</a:t>
                      </a:r>
                    </a:p>
                  </a:txBody>
                  <a:tcPr/>
                </a:tc>
                <a:extLst>
                  <a:ext uri="{0D108BD9-81ED-4DB2-BD59-A6C34878D82A}">
                    <a16:rowId xmlns:a16="http://schemas.microsoft.com/office/drawing/2014/main" val="627544027"/>
                  </a:ext>
                </a:extLst>
              </a:tr>
              <a:tr h="370840">
                <a:tc>
                  <a:txBody>
                    <a:bodyPr/>
                    <a:lstStyle/>
                    <a:p>
                      <a:r>
                        <a:rPr lang="en-US" sz="1400"/>
                        <a:t>Alternative federal nutrition programs filling gaps</a:t>
                      </a:r>
                    </a:p>
                  </a:txBody>
                  <a:tcPr/>
                </a:tc>
                <a:extLst>
                  <a:ext uri="{0D108BD9-81ED-4DB2-BD59-A6C34878D82A}">
                    <a16:rowId xmlns:a16="http://schemas.microsoft.com/office/drawing/2014/main" val="3036059437"/>
                  </a:ext>
                </a:extLst>
              </a:tr>
            </a:tbl>
          </a:graphicData>
        </a:graphic>
      </p:graphicFrame>
    </p:spTree>
    <p:extLst>
      <p:ext uri="{BB962C8B-B14F-4D97-AF65-F5344CB8AC3E}">
        <p14:creationId xmlns:p14="http://schemas.microsoft.com/office/powerpoint/2010/main" val="230692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ACC43E-D9BC-D758-38D1-82F77F3A99E5}"/>
              </a:ext>
            </a:extLst>
          </p:cNvPr>
          <p:cNvSpPr>
            <a:spLocks noGrp="1"/>
          </p:cNvSpPr>
          <p:nvPr>
            <p:ph idx="1"/>
          </p:nvPr>
        </p:nvSpPr>
        <p:spPr>
          <a:xfrm>
            <a:off x="838200" y="1293962"/>
            <a:ext cx="10515600" cy="4293483"/>
          </a:xfrm>
        </p:spPr>
        <p:txBody>
          <a:bodyPr/>
          <a:lstStyle/>
          <a:p>
            <a:pPr marL="0" indent="0">
              <a:buNone/>
            </a:pPr>
            <a:r>
              <a:rPr lang="en-US" b="1"/>
              <a:t>What we have heard from you and working group members thus far:</a:t>
            </a:r>
          </a:p>
          <a:p>
            <a:r>
              <a:rPr lang="en-US"/>
              <a:t>Importance of grounding this work in data on need, impact, and outcomes on effective ways to reduce food insecurity and identifying new ways to collect and share data including opportunities for frontline service providers</a:t>
            </a:r>
          </a:p>
          <a:p>
            <a:r>
              <a:rPr lang="en-US"/>
              <a:t>Food is a basic human right</a:t>
            </a:r>
          </a:p>
          <a:p>
            <a:r>
              <a:rPr lang="en-US"/>
              <a:t>Task Force can play a role in addressing fragmentation of food security sector</a:t>
            </a:r>
          </a:p>
          <a:p>
            <a:r>
              <a:rPr lang="en-US"/>
              <a:t>Need for a paradigm shift in how we think about the social safety net</a:t>
            </a:r>
          </a:p>
          <a:p>
            <a:r>
              <a:rPr lang="en-US"/>
              <a:t>Task Force can be a model for bold, inclusive solutions to end hunger</a:t>
            </a:r>
          </a:p>
          <a:p>
            <a:r>
              <a:rPr lang="en-US"/>
              <a:t>Recommendation to include nutrition security in the discussion</a:t>
            </a:r>
          </a:p>
          <a:p>
            <a:r>
              <a:rPr lang="en-US"/>
              <a:t>Recommendation to expand rural resiliency focus to include urban, suburban, and per-urban resiliency to focus on food producers across all sizes, scale, and connections</a:t>
            </a:r>
          </a:p>
          <a:p>
            <a:r>
              <a:rPr lang="en-US"/>
              <a:t>Concerning trends in food insecurity in older adult population and inadequacy of funds</a:t>
            </a:r>
          </a:p>
          <a:p>
            <a:pPr marL="0" indent="0">
              <a:buNone/>
            </a:pPr>
            <a:endParaRPr lang="en-US"/>
          </a:p>
        </p:txBody>
      </p:sp>
      <p:sp>
        <p:nvSpPr>
          <p:cNvPr id="3" name="Title 2">
            <a:extLst>
              <a:ext uri="{FF2B5EF4-FFF2-40B4-BE49-F238E27FC236}">
                <a16:creationId xmlns:a16="http://schemas.microsoft.com/office/drawing/2014/main" id="{4C54BD32-B7DA-9412-0FF3-EF5409367335}"/>
              </a:ext>
            </a:extLst>
          </p:cNvPr>
          <p:cNvSpPr>
            <a:spLocks noGrp="1"/>
          </p:cNvSpPr>
          <p:nvPr>
            <p:ph type="title"/>
          </p:nvPr>
        </p:nvSpPr>
        <p:spPr/>
        <p:txBody>
          <a:bodyPr/>
          <a:lstStyle/>
          <a:p>
            <a:r>
              <a:rPr lang="en-US"/>
              <a:t>Feedback and open discussion</a:t>
            </a:r>
          </a:p>
        </p:txBody>
      </p:sp>
    </p:spTree>
    <p:extLst>
      <p:ext uri="{BB962C8B-B14F-4D97-AF65-F5344CB8AC3E}">
        <p14:creationId xmlns:p14="http://schemas.microsoft.com/office/powerpoint/2010/main" val="46337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60828D-4A79-C894-36D4-4743038E8805}"/>
              </a:ext>
            </a:extLst>
          </p:cNvPr>
          <p:cNvSpPr>
            <a:spLocks noGrp="1"/>
          </p:cNvSpPr>
          <p:nvPr>
            <p:ph idx="1"/>
          </p:nvPr>
        </p:nvSpPr>
        <p:spPr>
          <a:xfrm>
            <a:off x="838200" y="1293962"/>
            <a:ext cx="10515600" cy="3108543"/>
          </a:xfrm>
        </p:spPr>
        <p:txBody>
          <a:bodyPr/>
          <a:lstStyle/>
          <a:p>
            <a:r>
              <a:rPr lang="en-US" u="sng"/>
              <a:t>August</a:t>
            </a:r>
            <a:r>
              <a:rPr lang="en-US"/>
              <a:t> – Task Force kick-off meeting to initiate work, align on goals, discuss timeline, etc.   </a:t>
            </a:r>
          </a:p>
          <a:p>
            <a:r>
              <a:rPr lang="en-US" u="sng"/>
              <a:t>September</a:t>
            </a:r>
            <a:r>
              <a:rPr lang="en-US"/>
              <a:t> – Working Group meetings</a:t>
            </a:r>
          </a:p>
          <a:p>
            <a:r>
              <a:rPr lang="en-US" u="sng"/>
              <a:t>October</a:t>
            </a:r>
            <a:r>
              <a:rPr lang="en-US"/>
              <a:t> – Full Task Force meeting to share updates, discuss listening sessions, etc.</a:t>
            </a:r>
          </a:p>
          <a:p>
            <a:r>
              <a:rPr lang="en-US" u="sng"/>
              <a:t>November</a:t>
            </a:r>
            <a:r>
              <a:rPr lang="en-US"/>
              <a:t> – Working Group meetings</a:t>
            </a:r>
          </a:p>
          <a:p>
            <a:r>
              <a:rPr lang="en-US" u="sng"/>
              <a:t>December</a:t>
            </a:r>
            <a:r>
              <a:rPr lang="en-US"/>
              <a:t> – Task Force meeting to review draft recommendations and report</a:t>
            </a:r>
          </a:p>
          <a:p>
            <a:r>
              <a:rPr lang="en-US" u="sng"/>
              <a:t>January</a:t>
            </a:r>
            <a:r>
              <a:rPr lang="en-US"/>
              <a:t> – Submission of report and recommendations to the Governor</a:t>
            </a:r>
          </a:p>
          <a:p>
            <a:endParaRPr lang="en-US"/>
          </a:p>
          <a:p>
            <a:endParaRPr lang="en-US"/>
          </a:p>
          <a:p>
            <a:pPr marL="0" indent="0">
              <a:buNone/>
            </a:pPr>
            <a:r>
              <a:rPr lang="en-US" i="1"/>
              <a:t>* </a:t>
            </a:r>
            <a:r>
              <a:rPr lang="en-US" i="1" u="sng"/>
              <a:t>Note:</a:t>
            </a:r>
            <a:r>
              <a:rPr lang="en-US" i="1"/>
              <a:t> All dates TBD</a:t>
            </a:r>
          </a:p>
        </p:txBody>
      </p:sp>
      <p:sp>
        <p:nvSpPr>
          <p:cNvPr id="3" name="Title 2">
            <a:extLst>
              <a:ext uri="{FF2B5EF4-FFF2-40B4-BE49-F238E27FC236}">
                <a16:creationId xmlns:a16="http://schemas.microsoft.com/office/drawing/2014/main" id="{8C67F7E1-6179-D488-5252-30D877EE3487}"/>
              </a:ext>
            </a:extLst>
          </p:cNvPr>
          <p:cNvSpPr>
            <a:spLocks noGrp="1"/>
          </p:cNvSpPr>
          <p:nvPr>
            <p:ph type="title"/>
          </p:nvPr>
        </p:nvSpPr>
        <p:spPr>
          <a:xfrm>
            <a:off x="549603" y="219039"/>
            <a:ext cx="10515600" cy="650875"/>
          </a:xfrm>
        </p:spPr>
        <p:txBody>
          <a:bodyPr/>
          <a:lstStyle/>
          <a:p>
            <a:r>
              <a:rPr lang="en-US"/>
              <a:t>Next Steps and Proposed Calendar</a:t>
            </a:r>
          </a:p>
        </p:txBody>
      </p:sp>
    </p:spTree>
    <p:extLst>
      <p:ext uri="{BB962C8B-B14F-4D97-AF65-F5344CB8AC3E}">
        <p14:creationId xmlns:p14="http://schemas.microsoft.com/office/powerpoint/2010/main" val="71714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946E-3247-5590-7A73-8356E327DC7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0C27800-944D-82DE-7FFF-20092109765F}"/>
              </a:ext>
            </a:extLst>
          </p:cNvPr>
          <p:cNvSpPr>
            <a:spLocks noGrp="1"/>
          </p:cNvSpPr>
          <p:nvPr>
            <p:ph sz="quarter" idx="11"/>
          </p:nvPr>
        </p:nvSpPr>
        <p:spPr>
          <a:xfrm>
            <a:off x="554037" y="1514475"/>
            <a:ext cx="11082528" cy="2400657"/>
          </a:xfrm>
        </p:spPr>
        <p:txBody>
          <a:bodyPr/>
          <a:lstStyle/>
          <a:p>
            <a:r>
              <a:rPr lang="en-US"/>
              <a:t>Introductions</a:t>
            </a:r>
          </a:p>
          <a:p>
            <a:r>
              <a:rPr lang="en-US"/>
              <a:t>Background: SNAP Cuts and Impact on Massachusetts</a:t>
            </a:r>
          </a:p>
          <a:p>
            <a:r>
              <a:rPr lang="en-US"/>
              <a:t>Anti-Hunger Task Force Overview, Structure &amp; Partnership Opportunities</a:t>
            </a:r>
          </a:p>
          <a:p>
            <a:r>
              <a:rPr lang="en-US"/>
              <a:t>Working Groups Overview</a:t>
            </a:r>
          </a:p>
          <a:p>
            <a:r>
              <a:rPr lang="en-US"/>
              <a:t>Listening Sessions</a:t>
            </a:r>
          </a:p>
          <a:p>
            <a:r>
              <a:rPr lang="en-US"/>
              <a:t>Discussion</a:t>
            </a:r>
          </a:p>
          <a:p>
            <a:r>
              <a:rPr lang="en-US"/>
              <a:t>Next Steps &amp; Proposed Calendar</a:t>
            </a:r>
          </a:p>
        </p:txBody>
      </p:sp>
    </p:spTree>
    <p:extLst>
      <p:ext uri="{BB962C8B-B14F-4D97-AF65-F5344CB8AC3E}">
        <p14:creationId xmlns:p14="http://schemas.microsoft.com/office/powerpoint/2010/main" val="10164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0420-7C24-61FF-35BC-A4B66195E2A0}"/>
              </a:ext>
            </a:extLst>
          </p:cNvPr>
          <p:cNvSpPr>
            <a:spLocks noGrp="1"/>
          </p:cNvSpPr>
          <p:nvPr>
            <p:ph type="title"/>
          </p:nvPr>
        </p:nvSpPr>
        <p:spPr/>
        <p:txBody>
          <a:bodyPr/>
          <a:lstStyle/>
          <a:p>
            <a:r>
              <a:rPr lang="fr-FR" err="1"/>
              <a:t>Supplemental</a:t>
            </a:r>
            <a:r>
              <a:rPr lang="fr-FR"/>
              <a:t> Nutrition Assistance Program (SNAP)</a:t>
            </a:r>
            <a:r>
              <a:rPr lang="en-US"/>
              <a:t> at a Glance</a:t>
            </a:r>
          </a:p>
        </p:txBody>
      </p:sp>
      <p:sp>
        <p:nvSpPr>
          <p:cNvPr id="3" name="Content Placeholder 2">
            <a:extLst>
              <a:ext uri="{FF2B5EF4-FFF2-40B4-BE49-F238E27FC236}">
                <a16:creationId xmlns:a16="http://schemas.microsoft.com/office/drawing/2014/main" id="{78F124BF-9E1C-3EE4-888B-610165D65C7B}"/>
              </a:ext>
            </a:extLst>
          </p:cNvPr>
          <p:cNvSpPr>
            <a:spLocks noGrp="1"/>
          </p:cNvSpPr>
          <p:nvPr>
            <p:ph sz="quarter" idx="11"/>
          </p:nvPr>
        </p:nvSpPr>
        <p:spPr>
          <a:xfrm>
            <a:off x="266562" y="1161259"/>
            <a:ext cx="6774318" cy="6001643"/>
          </a:xfrm>
        </p:spPr>
        <p:txBody>
          <a:bodyPr vert="horz" wrap="square" lIns="0" tIns="0" rIns="0" bIns="0" rtlCol="0" anchor="t">
            <a:spAutoFit/>
          </a:bodyPr>
          <a:lstStyle/>
          <a:p>
            <a:r>
              <a:rPr lang="en-US" sz="1500" b="1">
                <a:cs typeface="Arial"/>
              </a:rPr>
              <a:t>Federal nutrition program</a:t>
            </a:r>
            <a:r>
              <a:rPr lang="en-US" sz="1500">
                <a:cs typeface="Arial"/>
              </a:rPr>
              <a:t> administered by the Department of Transitional Assistance (DTA) for Massachusetts residents.</a:t>
            </a:r>
          </a:p>
          <a:p>
            <a:r>
              <a:rPr lang="en-US" sz="1500" b="1">
                <a:cs typeface="Arial"/>
              </a:rPr>
              <a:t>Largest anti-hunger program in Massachusetts</a:t>
            </a:r>
            <a:r>
              <a:rPr lang="en-US" sz="1500">
                <a:cs typeface="Arial"/>
              </a:rPr>
              <a:t>, serving more than 1 million people (1 in 6 MA residents)</a:t>
            </a:r>
          </a:p>
          <a:p>
            <a:pPr lvl="1"/>
            <a:r>
              <a:rPr lang="en-US" sz="1500"/>
              <a:t>32% of recipients are children (under 18) </a:t>
            </a:r>
            <a:endParaRPr lang="en-US" sz="1500">
              <a:cs typeface="Arial"/>
            </a:endParaRPr>
          </a:p>
          <a:p>
            <a:pPr lvl="1"/>
            <a:r>
              <a:rPr lang="en-US" sz="1500"/>
              <a:t>24% of recipients are seniors (60 and older)  </a:t>
            </a:r>
            <a:endParaRPr lang="en-US" sz="1500">
              <a:cs typeface="Arial"/>
            </a:endParaRPr>
          </a:p>
          <a:p>
            <a:pPr lvl="1"/>
            <a:r>
              <a:rPr lang="en-US" sz="1500"/>
              <a:t>28% of recipients are people with disabilities  </a:t>
            </a:r>
            <a:endParaRPr lang="en-US" sz="1500">
              <a:cs typeface="Arial"/>
            </a:endParaRPr>
          </a:p>
          <a:p>
            <a:r>
              <a:rPr lang="en-US" sz="1500">
                <a:cs typeface="Arial"/>
              </a:rPr>
              <a:t>Brings in </a:t>
            </a:r>
            <a:r>
              <a:rPr lang="en-US" sz="1500" b="1">
                <a:cs typeface="Arial"/>
              </a:rPr>
              <a:t>$2.7 billion federal dollars annually </a:t>
            </a:r>
            <a:r>
              <a:rPr lang="en-US" sz="1500">
                <a:cs typeface="Arial"/>
              </a:rPr>
              <a:t>and SNAP benefits have an </a:t>
            </a:r>
            <a:r>
              <a:rPr lang="en-US" sz="1500" b="1">
                <a:cs typeface="Arial"/>
              </a:rPr>
              <a:t>economic multiplier effect </a:t>
            </a:r>
            <a:r>
              <a:rPr lang="en-US" sz="1500">
                <a:cs typeface="Arial"/>
              </a:rPr>
              <a:t>of $1.54 for every $1 spent resulting in economic generation in every community across the Commonwealth</a:t>
            </a:r>
          </a:p>
          <a:p>
            <a:pPr lvl="1"/>
            <a:r>
              <a:rPr lang="en-US" sz="1500"/>
              <a:t>Average SNAP benefit in MA (as of February 2025)</a:t>
            </a:r>
            <a:endParaRPr lang="en-US" sz="1500">
              <a:cs typeface="Arial"/>
            </a:endParaRPr>
          </a:p>
          <a:p>
            <a:pPr lvl="2" indent="-213995"/>
            <a:r>
              <a:rPr lang="en-US" sz="1500"/>
              <a:t>$327/household/month  </a:t>
            </a:r>
            <a:endParaRPr lang="en-US" sz="1500">
              <a:cs typeface="Arial"/>
            </a:endParaRPr>
          </a:p>
          <a:p>
            <a:pPr lvl="2" indent="-213995"/>
            <a:r>
              <a:rPr lang="en-US" sz="1500"/>
              <a:t>$10.70/household/day   </a:t>
            </a:r>
            <a:endParaRPr lang="en-US" sz="1500">
              <a:cs typeface="Arial"/>
            </a:endParaRPr>
          </a:p>
          <a:p>
            <a:pPr lvl="1"/>
            <a:r>
              <a:rPr lang="en-US" sz="1500"/>
              <a:t>The </a:t>
            </a:r>
            <a:r>
              <a:rPr lang="en-US" sz="1500" b="1"/>
              <a:t>Healthy Incentives Program (HIP), </a:t>
            </a:r>
            <a:r>
              <a:rPr lang="en-US" sz="1500"/>
              <a:t>a state-funded supplement for purchase of fruits and vegetables at farmer’s markets and community supported agriculture (CSA) farm share programs, increases access to healthy foods and provides direct economic benefit to local farmers.</a:t>
            </a:r>
          </a:p>
          <a:p>
            <a:pPr lvl="1"/>
            <a:r>
              <a:rPr lang="en-US" sz="1500"/>
              <a:t>SNAP brings nearly </a:t>
            </a:r>
            <a:r>
              <a:rPr lang="en-US" sz="1500" b="1"/>
              <a:t>$3B to over 5500 Massachusetts retailers</a:t>
            </a:r>
            <a:endParaRPr lang="en-US" sz="1500"/>
          </a:p>
          <a:p>
            <a:r>
              <a:rPr lang="en-US" sz="1500" b="1"/>
              <a:t>Countercyclical - </a:t>
            </a:r>
            <a:r>
              <a:rPr lang="en-US" sz="1500"/>
              <a:t>responsive to recessions when unemployment and poverty increase </a:t>
            </a:r>
          </a:p>
          <a:p>
            <a:r>
              <a:rPr lang="en-US" sz="1500">
                <a:cs typeface="Arial"/>
              </a:rPr>
              <a:t>For every 1 meal provided by a food bank, SNAP provides 9 meals.</a:t>
            </a:r>
          </a:p>
          <a:p>
            <a:pPr lvl="1"/>
            <a:endParaRPr lang="en-US" sz="1500" b="1"/>
          </a:p>
          <a:p>
            <a:pPr lvl="1"/>
            <a:endParaRPr lang="en-US" sz="1500" b="1"/>
          </a:p>
        </p:txBody>
      </p:sp>
      <p:graphicFrame>
        <p:nvGraphicFramePr>
          <p:cNvPr id="6" name="Content Placeholder 4">
            <a:extLst>
              <a:ext uri="{FF2B5EF4-FFF2-40B4-BE49-F238E27FC236}">
                <a16:creationId xmlns:a16="http://schemas.microsoft.com/office/drawing/2014/main" id="{1E1D0799-AB90-3631-7DD4-691BD7DB50E1}"/>
              </a:ext>
            </a:extLst>
          </p:cNvPr>
          <p:cNvGraphicFramePr>
            <a:graphicFrameLocks/>
          </p:cNvGraphicFramePr>
          <p:nvPr>
            <p:extLst>
              <p:ext uri="{D42A27DB-BD31-4B8C-83A1-F6EECF244321}">
                <p14:modId xmlns:p14="http://schemas.microsoft.com/office/powerpoint/2010/main" val="390978376"/>
              </p:ext>
            </p:extLst>
          </p:nvPr>
        </p:nvGraphicFramePr>
        <p:xfrm>
          <a:off x="5176048" y="1562285"/>
          <a:ext cx="7441324" cy="4658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36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9D00FA-EF62-75C2-7B0D-680612156A7E}"/>
              </a:ext>
            </a:extLst>
          </p:cNvPr>
          <p:cNvSpPr/>
          <p:nvPr/>
        </p:nvSpPr>
        <p:spPr>
          <a:xfrm>
            <a:off x="709448" y="1755226"/>
            <a:ext cx="10773103" cy="4825456"/>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n-ea"/>
                <a:cs typeface="+mn-cs"/>
              </a:rPr>
              <a:t>Key SNAP Changes:</a:t>
            </a: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Expansion of strict work requirements to include older adults and parents of children over age 14 as well removing options </a:t>
            </a:r>
            <a:r>
              <a:rPr lang="en-US" sz="1600">
                <a:solidFill>
                  <a:srgbClr val="000000"/>
                </a:solidFill>
                <a:latin typeface="Arial"/>
              </a:rPr>
              <a:t>waivers options for </a:t>
            </a:r>
            <a:r>
              <a:rPr kumimoji="0" lang="en-US" sz="1600" b="0" i="0" u="none" strike="noStrike" kern="1200" cap="none" spc="0" normalizeH="0" baseline="0" noProof="0">
                <a:ln>
                  <a:noFill/>
                </a:ln>
                <a:solidFill>
                  <a:srgbClr val="000000"/>
                </a:solidFill>
                <a:effectLst/>
                <a:uLnTx/>
                <a:uFillTx/>
                <a:latin typeface="Arial"/>
                <a:ea typeface="+mn-ea"/>
                <a:cs typeface="+mn-cs"/>
              </a:rPr>
              <a:t>geographies with high unemployment or few jobs, significantly increasing the number of households at risk of losing benefits.</a:t>
            </a:r>
            <a:endParaRPr kumimoji="0" lang="en-US" sz="1600" b="0" i="0" u="none" strike="noStrike" kern="1200" cap="none" spc="0" normalizeH="0" baseline="0" noProof="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Elimination of eligibility for certain immigrants including refugees and asylees.</a:t>
            </a:r>
            <a:endParaRPr kumimoji="0" lang="en-US" sz="1600" b="0" i="0" u="none" strike="noStrike" kern="1200" cap="none" spc="0" normalizeH="0" baseline="0" noProof="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Limitation on utility allowances which will reduce benefits for certain households</a:t>
            </a:r>
            <a:endParaRPr kumimoji="0" lang="en-US" sz="1600" b="0" i="0" u="none" strike="noStrike" kern="1200" cap="none" spc="0" normalizeH="0" baseline="0" noProof="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startAt="5"/>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Implementation of a benefit cost-share with states tied to payment accuracy measures starting in FFY28, which could result in up to $394M in benefit costs for MA.</a:t>
            </a:r>
            <a:endParaRPr kumimoji="0" lang="en-US" sz="1600" b="0" i="0" u="none" strike="noStrike" kern="1200" cap="none" spc="0" normalizeH="0" baseline="0" noProof="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startAt="5"/>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Increase in administrative cost share for states for 50% administrative costs to 75% administrative costs starting in FFY27 resulting in $53M in additional costs to MA.</a:t>
            </a:r>
            <a:endParaRPr kumimoji="0" lang="en-US" sz="1600" b="0" i="0" u="none" strike="noStrike" kern="1200" cap="none" spc="0" normalizeH="0" baseline="0" noProof="0">
              <a:ln>
                <a:noFill/>
              </a:ln>
              <a:solidFill>
                <a:srgbClr val="000000"/>
              </a:solidFill>
              <a:effectLst/>
              <a:uLnTx/>
              <a:uFillTx/>
              <a:latin typeface="Arial"/>
              <a:ea typeface="+mn-ea"/>
              <a:cs typeface="Arial"/>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startAt="5"/>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Limitation on increases in the Thrifty Food Plan calculation, the cost basis for SNAP, which will erode the value SNAP benefits over time</a:t>
            </a:r>
          </a:p>
          <a:p>
            <a:pPr marL="342900" indent="-342900">
              <a:spcBef>
                <a:spcPts val="300"/>
              </a:spcBef>
              <a:spcAft>
                <a:spcPts val="300"/>
              </a:spcAft>
              <a:buFont typeface="+mj-lt"/>
              <a:buAutoNum type="arabicPeriod" startAt="5"/>
            </a:pPr>
            <a:r>
              <a:rPr lang="en-US" sz="1600">
                <a:solidFill>
                  <a:srgbClr val="000000"/>
                </a:solidFill>
              </a:rPr>
              <a:t>Elimination of $9.1M in nutrition education grants.</a:t>
            </a:r>
            <a:endParaRPr lang="en-US" sz="1600">
              <a:solidFill>
                <a:srgbClr val="000000"/>
              </a:solidFill>
              <a:cs typeface="Arial"/>
            </a:endParaRPr>
          </a:p>
          <a:p>
            <a:pPr marL="342900" marR="0" lvl="0" indent="-342900" algn="l" defTabSz="914400" rtl="0" eaLnBrk="1" fontAlgn="auto" latinLnBrk="0" hangingPunct="1">
              <a:lnSpc>
                <a:spcPct val="100000"/>
              </a:lnSpc>
              <a:spcBef>
                <a:spcPts val="300"/>
              </a:spcBef>
              <a:spcAft>
                <a:spcPts val="300"/>
              </a:spcAft>
              <a:buClrTx/>
              <a:buSzTx/>
              <a:buFont typeface="+mj-lt"/>
              <a:buAutoNum type="arabicPeriod" startAt="5"/>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B10A653B-A65A-A6FE-20BD-172D0AFADE4B}"/>
              </a:ext>
            </a:extLst>
          </p:cNvPr>
          <p:cNvSpPr>
            <a:spLocks noGrp="1"/>
          </p:cNvSpPr>
          <p:nvPr>
            <p:ph type="title"/>
          </p:nvPr>
        </p:nvSpPr>
        <p:spPr/>
        <p:txBody>
          <a:bodyPr/>
          <a:lstStyle/>
          <a:p>
            <a:r>
              <a:rPr lang="en-US"/>
              <a:t>Background: Cuts to SNAP and impacted communities in MA</a:t>
            </a:r>
          </a:p>
        </p:txBody>
      </p:sp>
      <p:sp>
        <p:nvSpPr>
          <p:cNvPr id="4" name="Text Placeholder 3">
            <a:extLst>
              <a:ext uri="{FF2B5EF4-FFF2-40B4-BE49-F238E27FC236}">
                <a16:creationId xmlns:a16="http://schemas.microsoft.com/office/drawing/2014/main" id="{AAFFDDE6-A305-4591-B76A-33D4EF43B280}"/>
              </a:ext>
            </a:extLst>
          </p:cNvPr>
          <p:cNvSpPr>
            <a:spLocks noGrp="1"/>
          </p:cNvSpPr>
          <p:nvPr>
            <p:ph type="body" sz="quarter" idx="12"/>
          </p:nvPr>
        </p:nvSpPr>
        <p:spPr>
          <a:xfrm>
            <a:off x="709448" y="1201228"/>
            <a:ext cx="11127870" cy="553998"/>
          </a:xfrm>
        </p:spPr>
        <p:txBody>
          <a:bodyPr/>
          <a:lstStyle/>
          <a:p>
            <a:r>
              <a:rPr lang="en-US"/>
              <a:t>In July 2025, Congress passed a reconciliation bill that made the largest cut to SNAP in the program’s history. These cuts will have adverse impacts on people and communities across the Commonwealth.</a:t>
            </a:r>
          </a:p>
        </p:txBody>
      </p:sp>
    </p:spTree>
    <p:extLst>
      <p:ext uri="{BB962C8B-B14F-4D97-AF65-F5344CB8AC3E}">
        <p14:creationId xmlns:p14="http://schemas.microsoft.com/office/powerpoint/2010/main" val="152099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A3E2FF-CD5E-EBD4-088E-20152D62D4E1}"/>
              </a:ext>
            </a:extLst>
          </p:cNvPr>
          <p:cNvSpPr/>
          <p:nvPr/>
        </p:nvSpPr>
        <p:spPr>
          <a:xfrm>
            <a:off x="6368527" y="1901681"/>
            <a:ext cx="5420920" cy="4642099"/>
          </a:xfrm>
          <a:prstGeom prst="rect">
            <a:avLst/>
          </a:prstGeom>
          <a:solidFill>
            <a:schemeClr val="accent6">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Title 1">
            <a:extLst>
              <a:ext uri="{FF2B5EF4-FFF2-40B4-BE49-F238E27FC236}">
                <a16:creationId xmlns:a16="http://schemas.microsoft.com/office/drawing/2014/main" id="{956E3214-3F9B-F46F-43D1-9608DF392A7A}"/>
              </a:ext>
            </a:extLst>
          </p:cNvPr>
          <p:cNvSpPr>
            <a:spLocks noGrp="1"/>
          </p:cNvSpPr>
          <p:nvPr>
            <p:ph type="title"/>
          </p:nvPr>
        </p:nvSpPr>
        <p:spPr/>
        <p:txBody>
          <a:bodyPr/>
          <a:lstStyle/>
          <a:p>
            <a:r>
              <a:rPr lang="en-US"/>
              <a:t>Data estimates on impact and implementation timeline</a:t>
            </a:r>
          </a:p>
        </p:txBody>
      </p:sp>
      <p:sp>
        <p:nvSpPr>
          <p:cNvPr id="3" name="Content Placeholder 2">
            <a:extLst>
              <a:ext uri="{FF2B5EF4-FFF2-40B4-BE49-F238E27FC236}">
                <a16:creationId xmlns:a16="http://schemas.microsoft.com/office/drawing/2014/main" id="{C57BB677-37F2-811F-70BD-8F0D9750DCF9}"/>
              </a:ext>
            </a:extLst>
          </p:cNvPr>
          <p:cNvSpPr>
            <a:spLocks noGrp="1"/>
          </p:cNvSpPr>
          <p:nvPr>
            <p:ph sz="quarter" idx="11"/>
          </p:nvPr>
        </p:nvSpPr>
        <p:spPr>
          <a:xfrm>
            <a:off x="7780956" y="2074784"/>
            <a:ext cx="2212903" cy="677108"/>
          </a:xfrm>
        </p:spPr>
        <p:txBody>
          <a:bodyPr/>
          <a:lstStyle/>
          <a:p>
            <a:pPr marL="0" indent="0" algn="ctr">
              <a:buNone/>
            </a:pPr>
            <a:r>
              <a:rPr lang="en-US" sz="4400" b="1">
                <a:solidFill>
                  <a:schemeClr val="bg1"/>
                </a:solidFill>
              </a:rPr>
              <a:t>99,000 </a:t>
            </a:r>
          </a:p>
        </p:txBody>
      </p:sp>
      <p:sp>
        <p:nvSpPr>
          <p:cNvPr id="5" name="Rectangle 4">
            <a:extLst>
              <a:ext uri="{FF2B5EF4-FFF2-40B4-BE49-F238E27FC236}">
                <a16:creationId xmlns:a16="http://schemas.microsoft.com/office/drawing/2014/main" id="{4B08B316-897C-C6E9-CFBC-D4EE47446DB0}"/>
              </a:ext>
            </a:extLst>
          </p:cNvPr>
          <p:cNvSpPr/>
          <p:nvPr/>
        </p:nvSpPr>
        <p:spPr>
          <a:xfrm>
            <a:off x="402553" y="1932775"/>
            <a:ext cx="5717712" cy="4645295"/>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l" defTabSz="914400" rtl="0" eaLnBrk="1" fontAlgn="auto" latinLnBrk="0" hangingPunct="1">
              <a:lnSpc>
                <a:spcPct val="100000"/>
              </a:lnSpc>
              <a:spcBef>
                <a:spcPts val="300"/>
              </a:spcBef>
              <a:spcAft>
                <a:spcPts val="300"/>
              </a:spcAft>
              <a:buClrTx/>
              <a:buSzTx/>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Households newly subject to strict work requirements: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Adults 55-65</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Households with children over 14</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Communities losing geographic waivers exempting households from strict work requirements, including but  not limited to:</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Western MA</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Central MA</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Southeastern MA</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Cape Cod &amp; Islands</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Merrimack Valley - Lowell, Lawrence</a:t>
            </a:r>
          </a:p>
          <a:p>
            <a:pPr marL="742950" marR="0" lvl="1"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North Shore – Revere, Saugus, Lynn, Salem, Gloucester</a:t>
            </a:r>
          </a:p>
          <a:p>
            <a:pPr marL="285750" indent="-285750">
              <a:spcBef>
                <a:spcPts val="300"/>
              </a:spcBef>
              <a:spcAft>
                <a:spcPts val="300"/>
              </a:spcAft>
              <a:buFont typeface="Arial" panose="020B0604020202020204" pitchFamily="34" charset="0"/>
              <a:buChar char="•"/>
              <a:defRPr/>
            </a:pPr>
            <a:r>
              <a:rPr lang="en-US" sz="1400">
                <a:solidFill>
                  <a:srgbClr val="000000"/>
                </a:solidFill>
              </a:rPr>
              <a:t>Immigrants, their families, and communities</a:t>
            </a: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Local food economies – farmers, producers, retailers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Emergency food systems (food banks &amp; pantries, grassroots food access organizations, congregate meal sites)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A3F2F438-DCEB-A711-2EB3-116E05C24D75}"/>
              </a:ext>
            </a:extLst>
          </p:cNvPr>
          <p:cNvSpPr txBox="1"/>
          <p:nvPr/>
        </p:nvSpPr>
        <p:spPr>
          <a:xfrm>
            <a:off x="6674020" y="2751892"/>
            <a:ext cx="4603057" cy="646331"/>
          </a:xfrm>
          <a:prstGeom prst="rect">
            <a:avLst/>
          </a:prstGeom>
          <a:noFill/>
          <a:ln w="6350">
            <a:noFill/>
            <a:miter lim="800000"/>
          </a:ln>
        </p:spPr>
        <p:txBody>
          <a:bodyPr wrap="square">
            <a:spAutoFit/>
          </a:bodyPr>
          <a:lstStyle/>
          <a:p>
            <a:pPr marL="0" indent="0" algn="ctr">
              <a:buNone/>
            </a:pPr>
            <a:r>
              <a:rPr lang="en-US" b="1">
                <a:solidFill>
                  <a:schemeClr val="bg1"/>
                </a:solidFill>
              </a:rPr>
              <a:t>People newly subject to strict work requirements</a:t>
            </a:r>
          </a:p>
        </p:txBody>
      </p:sp>
      <p:sp>
        <p:nvSpPr>
          <p:cNvPr id="8" name="Content Placeholder 2">
            <a:extLst>
              <a:ext uri="{FF2B5EF4-FFF2-40B4-BE49-F238E27FC236}">
                <a16:creationId xmlns:a16="http://schemas.microsoft.com/office/drawing/2014/main" id="{201950C0-B859-1BA6-E767-3115666A1516}"/>
              </a:ext>
            </a:extLst>
          </p:cNvPr>
          <p:cNvSpPr txBox="1">
            <a:spLocks/>
          </p:cNvSpPr>
          <p:nvPr/>
        </p:nvSpPr>
        <p:spPr>
          <a:xfrm>
            <a:off x="8131988" y="3429000"/>
            <a:ext cx="2212903" cy="677108"/>
          </a:xfrm>
          <a:prstGeom prst="rect">
            <a:avLst/>
          </a:prstGeom>
        </p:spPr>
        <p:txBody>
          <a:bodyPr vert="horz" wrap="square" lIns="0" tIns="0" rIns="0" bIns="0" rtlCol="0">
            <a:sp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buFont typeface="Wingdings" panose="05000000000000000000" pitchFamily="2" charset="2"/>
              <a:buNone/>
            </a:pPr>
            <a:r>
              <a:rPr lang="en-US" sz="4400" b="1">
                <a:solidFill>
                  <a:schemeClr val="bg1"/>
                </a:solidFill>
              </a:rPr>
              <a:t>9,500 </a:t>
            </a:r>
          </a:p>
        </p:txBody>
      </p:sp>
      <p:sp>
        <p:nvSpPr>
          <p:cNvPr id="9" name="TextBox 8">
            <a:extLst>
              <a:ext uri="{FF2B5EF4-FFF2-40B4-BE49-F238E27FC236}">
                <a16:creationId xmlns:a16="http://schemas.microsoft.com/office/drawing/2014/main" id="{696B5429-8560-BF6C-D4E7-CF05A7944DD8}"/>
              </a:ext>
            </a:extLst>
          </p:cNvPr>
          <p:cNvSpPr txBox="1"/>
          <p:nvPr/>
        </p:nvSpPr>
        <p:spPr>
          <a:xfrm>
            <a:off x="6761874" y="4102795"/>
            <a:ext cx="4603057" cy="369332"/>
          </a:xfrm>
          <a:prstGeom prst="rect">
            <a:avLst/>
          </a:prstGeom>
          <a:noFill/>
          <a:ln w="6350">
            <a:noFill/>
            <a:miter lim="800000"/>
          </a:ln>
        </p:spPr>
        <p:txBody>
          <a:bodyPr wrap="square">
            <a:spAutoFit/>
          </a:bodyPr>
          <a:lstStyle/>
          <a:p>
            <a:pPr marL="0" indent="0" algn="ctr">
              <a:buNone/>
            </a:pPr>
            <a:r>
              <a:rPr lang="en-US" b="1">
                <a:solidFill>
                  <a:schemeClr val="bg1"/>
                </a:solidFill>
              </a:rPr>
              <a:t>Immigrants at risk of losing eligibility</a:t>
            </a:r>
          </a:p>
        </p:txBody>
      </p:sp>
      <p:sp>
        <p:nvSpPr>
          <p:cNvPr id="10" name="Content Placeholder 2">
            <a:extLst>
              <a:ext uri="{FF2B5EF4-FFF2-40B4-BE49-F238E27FC236}">
                <a16:creationId xmlns:a16="http://schemas.microsoft.com/office/drawing/2014/main" id="{32E8769F-A292-4857-A970-91F858E7F73B}"/>
              </a:ext>
            </a:extLst>
          </p:cNvPr>
          <p:cNvSpPr txBox="1">
            <a:spLocks/>
          </p:cNvSpPr>
          <p:nvPr/>
        </p:nvSpPr>
        <p:spPr>
          <a:xfrm>
            <a:off x="7972535" y="4728924"/>
            <a:ext cx="2212903" cy="677108"/>
          </a:xfrm>
          <a:prstGeom prst="rect">
            <a:avLst/>
          </a:prstGeom>
        </p:spPr>
        <p:txBody>
          <a:bodyPr vert="horz" wrap="square" lIns="0" tIns="0" rIns="0" bIns="0" rtlCol="0">
            <a:spAutoFit/>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buFont typeface="Wingdings" panose="05000000000000000000" pitchFamily="2" charset="2"/>
              <a:buNone/>
            </a:pPr>
            <a:r>
              <a:rPr lang="en-US" sz="4400" b="1">
                <a:solidFill>
                  <a:schemeClr val="bg1"/>
                </a:solidFill>
              </a:rPr>
              <a:t>$447M  </a:t>
            </a:r>
          </a:p>
        </p:txBody>
      </p:sp>
      <p:sp>
        <p:nvSpPr>
          <p:cNvPr id="11" name="TextBox 10">
            <a:extLst>
              <a:ext uri="{FF2B5EF4-FFF2-40B4-BE49-F238E27FC236}">
                <a16:creationId xmlns:a16="http://schemas.microsoft.com/office/drawing/2014/main" id="{203FD912-6D76-7C28-A908-BD7A334A1DB2}"/>
              </a:ext>
            </a:extLst>
          </p:cNvPr>
          <p:cNvSpPr txBox="1"/>
          <p:nvPr/>
        </p:nvSpPr>
        <p:spPr>
          <a:xfrm>
            <a:off x="6910579" y="5433497"/>
            <a:ext cx="4603057" cy="923330"/>
          </a:xfrm>
          <a:prstGeom prst="rect">
            <a:avLst/>
          </a:prstGeom>
          <a:noFill/>
          <a:ln w="6350">
            <a:noFill/>
            <a:miter lim="800000"/>
          </a:ln>
        </p:spPr>
        <p:txBody>
          <a:bodyPr wrap="square">
            <a:spAutoFit/>
          </a:bodyPr>
          <a:lstStyle/>
          <a:p>
            <a:pPr marL="0" indent="0" algn="ctr">
              <a:buNone/>
            </a:pPr>
            <a:r>
              <a:rPr lang="en-US" b="1">
                <a:solidFill>
                  <a:schemeClr val="bg1"/>
                </a:solidFill>
              </a:rPr>
              <a:t>Potential costs shifted to Massachusetts for SNAP benefits and administrative costs</a:t>
            </a:r>
          </a:p>
        </p:txBody>
      </p:sp>
      <p:sp>
        <p:nvSpPr>
          <p:cNvPr id="13" name="TextBox 12">
            <a:extLst>
              <a:ext uri="{FF2B5EF4-FFF2-40B4-BE49-F238E27FC236}">
                <a16:creationId xmlns:a16="http://schemas.microsoft.com/office/drawing/2014/main" id="{98E2FB91-CCA3-3AE6-9EC2-E69796C75422}"/>
              </a:ext>
            </a:extLst>
          </p:cNvPr>
          <p:cNvSpPr txBox="1"/>
          <p:nvPr/>
        </p:nvSpPr>
        <p:spPr>
          <a:xfrm>
            <a:off x="391736" y="1243415"/>
            <a:ext cx="5704264" cy="646331"/>
          </a:xfrm>
          <a:prstGeom prst="rect">
            <a:avLst/>
          </a:prstGeom>
          <a:solidFill>
            <a:schemeClr val="accent3">
              <a:lumMod val="40000"/>
              <a:lumOff val="60000"/>
            </a:schemeClr>
          </a:solidFill>
          <a:ln w="6350">
            <a:noFill/>
            <a:miter lim="800000"/>
          </a:ln>
        </p:spPr>
        <p:txBody>
          <a:bodyPr wrap="square">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a:ea typeface="+mn-ea"/>
                <a:cs typeface="+mn-cs"/>
              </a:rPr>
              <a:t>Populations, communities, and sectors facing highest potential impacts from cuts to SNAP:</a:t>
            </a:r>
          </a:p>
        </p:txBody>
      </p:sp>
      <p:sp>
        <p:nvSpPr>
          <p:cNvPr id="15" name="Rectangle 14">
            <a:extLst>
              <a:ext uri="{FF2B5EF4-FFF2-40B4-BE49-F238E27FC236}">
                <a16:creationId xmlns:a16="http://schemas.microsoft.com/office/drawing/2014/main" id="{60DBBBD3-3A50-3AF0-FE58-830F34B3CD9E}"/>
              </a:ext>
            </a:extLst>
          </p:cNvPr>
          <p:cNvSpPr/>
          <p:nvPr/>
        </p:nvSpPr>
        <p:spPr>
          <a:xfrm>
            <a:off x="6368527" y="1259267"/>
            <a:ext cx="5420920" cy="63047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 name="TextBox 13">
            <a:extLst>
              <a:ext uri="{FF2B5EF4-FFF2-40B4-BE49-F238E27FC236}">
                <a16:creationId xmlns:a16="http://schemas.microsoft.com/office/drawing/2014/main" id="{6D1F7B36-08E1-D0F3-E3CA-DFD822F652E6}"/>
              </a:ext>
            </a:extLst>
          </p:cNvPr>
          <p:cNvSpPr txBox="1"/>
          <p:nvPr/>
        </p:nvSpPr>
        <p:spPr>
          <a:xfrm>
            <a:off x="6445727" y="1389840"/>
            <a:ext cx="5235350" cy="369332"/>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b="1">
                <a:solidFill>
                  <a:schemeClr val="bg1"/>
                </a:solidFill>
                <a:latin typeface="Arial"/>
              </a:rPr>
              <a:t>Quantifying the impacts</a:t>
            </a:r>
            <a:r>
              <a:rPr kumimoji="0" lang="en-US" sz="1800" b="1" i="0" u="none" strike="noStrike" kern="1200" cap="none" spc="0" normalizeH="0" baseline="0" noProof="0">
                <a:ln>
                  <a:noFill/>
                </a:ln>
                <a:solidFill>
                  <a:schemeClr val="bg1"/>
                </a:solidFill>
                <a:effectLst/>
                <a:uLnTx/>
                <a:uFillTx/>
                <a:latin typeface="Arial"/>
                <a:ea typeface="+mn-ea"/>
                <a:cs typeface="+mn-cs"/>
              </a:rPr>
              <a:t>:</a:t>
            </a:r>
          </a:p>
        </p:txBody>
      </p:sp>
    </p:spTree>
    <p:extLst>
      <p:ext uri="{BB962C8B-B14F-4D97-AF65-F5344CB8AC3E}">
        <p14:creationId xmlns:p14="http://schemas.microsoft.com/office/powerpoint/2010/main" val="273735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5B0D-B95F-610F-CA77-E41D4CA6A11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E813A87F-017A-72E6-88FF-8D1A6D43A043}"/>
              </a:ext>
            </a:extLst>
          </p:cNvPr>
          <p:cNvSpPr/>
          <p:nvPr/>
        </p:nvSpPr>
        <p:spPr>
          <a:xfrm>
            <a:off x="276031" y="1875447"/>
            <a:ext cx="7144272" cy="4568384"/>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1" i="0" u="sng" strike="noStrike" kern="1200" cap="none" spc="0" normalizeH="0" baseline="0" noProof="0">
                <a:ln>
                  <a:noFill/>
                </a:ln>
                <a:solidFill>
                  <a:srgbClr val="000000"/>
                </a:solidFill>
                <a:effectLst/>
                <a:uLnTx/>
                <a:uFillTx/>
                <a:latin typeface="Arial"/>
                <a:ea typeface="+mn-ea"/>
                <a:cs typeface="Arial"/>
              </a:rPr>
              <a:t>Task Force Objectives:</a:t>
            </a:r>
          </a:p>
          <a:p>
            <a:pPr marL="285750" marR="0" lvl="0" indent="-285750" algn="l" defTabSz="914400" rtl="0" eaLnBrk="1" fontAlgn="auto" latinLnBrk="0" hangingPunct="1">
              <a:lnSpc>
                <a:spcPct val="100000"/>
              </a:lnSpc>
              <a:spcBef>
                <a:spcPts val="300"/>
              </a:spcBef>
              <a:spcAft>
                <a:spcPts val="3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Provide recommendations for mitigating the direct and indirect impacts of federal SNAP cuts and program changes to Massachusetts; </a:t>
            </a:r>
          </a:p>
          <a:p>
            <a:pPr marL="285750" marR="0" lvl="0" indent="-285750" algn="l" defTabSz="914400" rtl="0" eaLnBrk="1" fontAlgn="auto" latinLnBrk="0" hangingPunct="1">
              <a:lnSpc>
                <a:spcPct val="100000"/>
              </a:lnSpc>
              <a:spcBef>
                <a:spcPts val="300"/>
              </a:spcBef>
              <a:spcAft>
                <a:spcPts val="300"/>
              </a:spcAft>
              <a:buClrTx/>
              <a:buSzTx/>
              <a:buFont typeface="Arial"/>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300"/>
              </a:spcBef>
              <a:spcAft>
                <a:spcPts val="3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Initiate and deepen collaboration among public, private, and nonprofit sectors for alleviating hunger and food insecurity, with a specific focus on those communities and populations most impacted by federal action;</a:t>
            </a:r>
          </a:p>
          <a:p>
            <a:pPr marL="285750" marR="0" lvl="0" indent="-285750" algn="l" defTabSz="914400" rtl="0" eaLnBrk="1" fontAlgn="auto" latinLnBrk="0" hangingPunct="1">
              <a:lnSpc>
                <a:spcPct val="100000"/>
              </a:lnSpc>
              <a:spcBef>
                <a:spcPts val="300"/>
              </a:spcBef>
              <a:spcAft>
                <a:spcPts val="300"/>
              </a:spcAft>
              <a:buClrTx/>
              <a:buSzTx/>
              <a:buFont typeface="Arial"/>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300"/>
              </a:spcBef>
              <a:spcAft>
                <a:spcPts val="3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Explore opportunities for partnership and collaboration across northeastern states, including New England and New York;</a:t>
            </a:r>
          </a:p>
          <a:p>
            <a:pPr marL="285750" marR="0" lvl="0" indent="-285750" algn="l" defTabSz="914400" rtl="0" eaLnBrk="1" fontAlgn="auto" latinLnBrk="0" hangingPunct="1">
              <a:lnSpc>
                <a:spcPct val="100000"/>
              </a:lnSpc>
              <a:spcBef>
                <a:spcPts val="300"/>
              </a:spcBef>
              <a:spcAft>
                <a:spcPts val="300"/>
              </a:spcAft>
              <a:buClrTx/>
              <a:buSzTx/>
              <a:buFont typeface="Arial"/>
              <a:buChar char="•"/>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a:p>
            <a:pPr marL="285750" marR="0" lvl="0" indent="-285750" algn="l" defTabSz="914400" rtl="0" eaLnBrk="1" fontAlgn="auto" latinLnBrk="0" hangingPunct="1">
              <a:lnSpc>
                <a:spcPct val="100000"/>
              </a:lnSpc>
              <a:spcBef>
                <a:spcPts val="300"/>
              </a:spcBef>
              <a:spcAft>
                <a:spcPts val="300"/>
              </a:spcAft>
              <a:buClrTx/>
              <a:buSzTx/>
              <a:buFont typeface="Arial"/>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Arial"/>
              </a:rPr>
              <a:t>Provide recommendations for long-term, sustainable solutions for mitigating hunger and food insecurity, preserving food systems, and bolstering local economies through cross-cutting initiatives, including public-private partnerships, coordinated state responses, and data-driven reforms to policies and practices.</a:t>
            </a:r>
            <a:endParaRPr kumimoji="0" lang="en-US" sz="1600" b="0" i="0" u="none" strike="noStrike" kern="1200" cap="none" spc="0" normalizeH="0" baseline="0" noProof="0">
              <a:ln>
                <a:noFill/>
              </a:ln>
              <a:solidFill>
                <a:srgbClr val="FFFFFF"/>
              </a:solidFill>
              <a:effectLst/>
              <a:uLnTx/>
              <a:uFillTx/>
              <a:latin typeface="Arial"/>
              <a:ea typeface="+mn-ea"/>
              <a:cs typeface="Arial"/>
            </a:endParaRPr>
          </a:p>
        </p:txBody>
      </p:sp>
      <p:sp>
        <p:nvSpPr>
          <p:cNvPr id="8" name="Title 7">
            <a:extLst>
              <a:ext uri="{FF2B5EF4-FFF2-40B4-BE49-F238E27FC236}">
                <a16:creationId xmlns:a16="http://schemas.microsoft.com/office/drawing/2014/main" id="{2E772D28-39C5-7AA0-5673-56C7B83D9A9D}"/>
              </a:ext>
            </a:extLst>
          </p:cNvPr>
          <p:cNvSpPr>
            <a:spLocks noGrp="1"/>
          </p:cNvSpPr>
          <p:nvPr>
            <p:ph type="title"/>
          </p:nvPr>
        </p:nvSpPr>
        <p:spPr>
          <a:xfrm>
            <a:off x="276031" y="288169"/>
            <a:ext cx="10515600" cy="650875"/>
          </a:xfrm>
        </p:spPr>
        <p:txBody>
          <a:bodyPr/>
          <a:lstStyle/>
          <a:p>
            <a:r>
              <a:rPr lang="en-US" sz="2400">
                <a:cs typeface="Arial"/>
              </a:rPr>
              <a:t>Governor Healey launched Anti-Hunger Task Force to address harmful SNAP cuts</a:t>
            </a:r>
            <a:endParaRPr lang="en-US" sz="2400"/>
          </a:p>
        </p:txBody>
      </p:sp>
      <p:sp>
        <p:nvSpPr>
          <p:cNvPr id="6" name="TextBox 5">
            <a:extLst>
              <a:ext uri="{FF2B5EF4-FFF2-40B4-BE49-F238E27FC236}">
                <a16:creationId xmlns:a16="http://schemas.microsoft.com/office/drawing/2014/main" id="{CC59DA16-A37E-A656-4CEC-305F8557F42F}"/>
              </a:ext>
            </a:extLst>
          </p:cNvPr>
          <p:cNvSpPr txBox="1"/>
          <p:nvPr/>
        </p:nvSpPr>
        <p:spPr>
          <a:xfrm>
            <a:off x="385008" y="1062195"/>
            <a:ext cx="11421983"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1" u="none" strike="noStrike" kern="1200" cap="none" spc="0" normalizeH="0" baseline="0" noProof="0">
                <a:ln>
                  <a:noFill/>
                </a:ln>
                <a:solidFill>
                  <a:srgbClr val="14558F"/>
                </a:solidFill>
                <a:effectLst/>
                <a:uLnTx/>
                <a:uFillTx/>
                <a:latin typeface="Arial"/>
                <a:ea typeface="+mn-ea"/>
                <a:cs typeface="Arial"/>
              </a:rPr>
              <a:t>Governor Healey </a:t>
            </a:r>
            <a:r>
              <a:rPr lang="en-US" b="1" i="1">
                <a:solidFill>
                  <a:srgbClr val="14558F"/>
                </a:solidFill>
                <a:latin typeface="Arial"/>
                <a:cs typeface="Arial"/>
              </a:rPr>
              <a:t>issued an </a:t>
            </a:r>
            <a:r>
              <a:rPr lang="en-US" b="1" i="1">
                <a:solidFill>
                  <a:srgbClr val="14558F"/>
                </a:solidFill>
                <a:latin typeface="Arial"/>
                <a:cs typeface="Arial"/>
                <a:hlinkClick r:id="rId2"/>
              </a:rPr>
              <a:t>Executive Order</a:t>
            </a:r>
            <a:r>
              <a:rPr lang="en-US" b="1" i="1">
                <a:solidFill>
                  <a:srgbClr val="14558F"/>
                </a:solidFill>
                <a:latin typeface="Arial"/>
                <a:cs typeface="Arial"/>
              </a:rPr>
              <a:t> in July, forming the</a:t>
            </a:r>
            <a:r>
              <a:rPr kumimoji="0" lang="en-US" sz="1800" b="1" i="1" u="none" strike="noStrike" kern="1200" cap="none" spc="0" normalizeH="0" baseline="0" noProof="0">
                <a:ln>
                  <a:noFill/>
                </a:ln>
                <a:solidFill>
                  <a:srgbClr val="14558F"/>
                </a:solidFill>
                <a:effectLst/>
                <a:uLnTx/>
                <a:uFillTx/>
                <a:latin typeface="Arial"/>
                <a:ea typeface="+mn-ea"/>
                <a:cs typeface="Arial"/>
              </a:rPr>
              <a:t> Anti-Hunger Task Force to respond to federal cuts and their impact on residents of Massachusetts.</a:t>
            </a:r>
          </a:p>
        </p:txBody>
      </p:sp>
      <p:pic>
        <p:nvPicPr>
          <p:cNvPr id="5" name="Picture 4">
            <a:extLst>
              <a:ext uri="{FF2B5EF4-FFF2-40B4-BE49-F238E27FC236}">
                <a16:creationId xmlns:a16="http://schemas.microsoft.com/office/drawing/2014/main" id="{869F0A2C-ECF2-2617-B686-B2DE4BA7D7A7}"/>
              </a:ext>
            </a:extLst>
          </p:cNvPr>
          <p:cNvPicPr>
            <a:picLocks noChangeAspect="1"/>
          </p:cNvPicPr>
          <p:nvPr/>
        </p:nvPicPr>
        <p:blipFill>
          <a:blip r:embed="rId3"/>
          <a:srcRect b="5606"/>
          <a:stretch>
            <a:fillRect/>
          </a:stretch>
        </p:blipFill>
        <p:spPr>
          <a:xfrm>
            <a:off x="7847272" y="1875448"/>
            <a:ext cx="3871762" cy="4568384"/>
          </a:xfrm>
          <a:prstGeom prst="rect">
            <a:avLst/>
          </a:prstGeom>
        </p:spPr>
      </p:pic>
    </p:spTree>
    <p:extLst>
      <p:ext uri="{BB962C8B-B14F-4D97-AF65-F5344CB8AC3E}">
        <p14:creationId xmlns:p14="http://schemas.microsoft.com/office/powerpoint/2010/main" val="406361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DA3CB5A-F96D-03EB-CFA3-4E21EA803ED4}"/>
              </a:ext>
            </a:extLst>
          </p:cNvPr>
          <p:cNvGraphicFramePr>
            <a:graphicFrameLocks noGrp="1"/>
          </p:cNvGraphicFramePr>
          <p:nvPr>
            <p:ph idx="1"/>
            <p:extLst>
              <p:ext uri="{D42A27DB-BD31-4B8C-83A1-F6EECF244321}">
                <p14:modId xmlns:p14="http://schemas.microsoft.com/office/powerpoint/2010/main" val="2275265733"/>
              </p:ext>
            </p:extLst>
          </p:nvPr>
        </p:nvGraphicFramePr>
        <p:xfrm>
          <a:off x="838200" y="1293962"/>
          <a:ext cx="10515600" cy="5286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9BEFAA7-E27F-6A91-5F8F-3C86502819E8}"/>
              </a:ext>
            </a:extLst>
          </p:cNvPr>
          <p:cNvSpPr>
            <a:spLocks noGrp="1"/>
          </p:cNvSpPr>
          <p:nvPr>
            <p:ph type="title"/>
          </p:nvPr>
        </p:nvSpPr>
        <p:spPr>
          <a:xfrm>
            <a:off x="399392" y="261082"/>
            <a:ext cx="10308459" cy="537706"/>
          </a:xfrm>
        </p:spPr>
        <p:txBody>
          <a:bodyPr/>
          <a:lstStyle/>
          <a:p>
            <a:r>
              <a:rPr lang="en-US"/>
              <a:t>Building on a strong foundation: A snapshot of some of the Massachusetts anti-hunger initiatives</a:t>
            </a:r>
          </a:p>
        </p:txBody>
      </p:sp>
    </p:spTree>
    <p:extLst>
      <p:ext uri="{BB962C8B-B14F-4D97-AF65-F5344CB8AC3E}">
        <p14:creationId xmlns:p14="http://schemas.microsoft.com/office/powerpoint/2010/main" val="384637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5FB91-D33B-F701-A6D7-EC3EF799C2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773547E-135F-8A59-9D4B-0C397D532098}"/>
              </a:ext>
            </a:extLst>
          </p:cNvPr>
          <p:cNvSpPr>
            <a:spLocks noGrp="1"/>
          </p:cNvSpPr>
          <p:nvPr>
            <p:ph type="title"/>
          </p:nvPr>
        </p:nvSpPr>
        <p:spPr>
          <a:xfrm>
            <a:off x="290415" y="290521"/>
            <a:ext cx="10515600" cy="650875"/>
          </a:xfrm>
        </p:spPr>
        <p:txBody>
          <a:bodyPr/>
          <a:lstStyle/>
          <a:p>
            <a:r>
              <a:rPr lang="en-US"/>
              <a:t>Working Groups</a:t>
            </a:r>
          </a:p>
        </p:txBody>
      </p:sp>
      <p:sp>
        <p:nvSpPr>
          <p:cNvPr id="4" name="TextBox 3">
            <a:extLst>
              <a:ext uri="{FF2B5EF4-FFF2-40B4-BE49-F238E27FC236}">
                <a16:creationId xmlns:a16="http://schemas.microsoft.com/office/drawing/2014/main" id="{62EB61B3-71B1-BBC4-74AF-B2DF8451EC11}"/>
              </a:ext>
            </a:extLst>
          </p:cNvPr>
          <p:cNvSpPr txBox="1"/>
          <p:nvPr/>
        </p:nvSpPr>
        <p:spPr>
          <a:xfrm>
            <a:off x="290415" y="1146278"/>
            <a:ext cx="11421983" cy="83099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1" u="none" strike="noStrike" kern="1200" cap="none" spc="0" normalizeH="0" baseline="0" noProof="0">
                <a:ln>
                  <a:noFill/>
                </a:ln>
                <a:solidFill>
                  <a:srgbClr val="14558F"/>
                </a:solidFill>
                <a:effectLst/>
                <a:uLnTx/>
                <a:uFillTx/>
                <a:latin typeface="Arial"/>
                <a:ea typeface="+mn-ea"/>
                <a:cs typeface="Arial"/>
              </a:rPr>
              <a:t>Working groups provide opportunities for Task Force members and other experts to develop recommendations focused on specific areas impacted by federal SNAP cuts and present to the larger Task Force for consideration.</a:t>
            </a:r>
          </a:p>
        </p:txBody>
      </p:sp>
      <p:sp>
        <p:nvSpPr>
          <p:cNvPr id="6" name="Content Placeholder 5">
            <a:extLst>
              <a:ext uri="{FF2B5EF4-FFF2-40B4-BE49-F238E27FC236}">
                <a16:creationId xmlns:a16="http://schemas.microsoft.com/office/drawing/2014/main" id="{81F85F63-FD31-39EF-2668-6165524C6FED}"/>
              </a:ext>
            </a:extLst>
          </p:cNvPr>
          <p:cNvSpPr>
            <a:spLocks noGrp="1"/>
          </p:cNvSpPr>
          <p:nvPr>
            <p:ph idx="1"/>
          </p:nvPr>
        </p:nvSpPr>
        <p:spPr>
          <a:xfrm>
            <a:off x="278075" y="4096914"/>
            <a:ext cx="3920358" cy="2154436"/>
          </a:xfrm>
        </p:spPr>
        <p:txBody>
          <a:bodyPr/>
          <a:lstStyle/>
          <a:p>
            <a:pPr marL="0" lvl="0" indent="0">
              <a:buNone/>
            </a:pPr>
            <a:r>
              <a:rPr lang="en-US" sz="1400" u="sng"/>
              <a:t>Goal:</a:t>
            </a:r>
            <a:r>
              <a:rPr lang="en-US" sz="1400"/>
              <a:t> Provide recommendations for initiatives, including but not limited to, supporting residents at risk of losing SNAP with connections to nutrition assistance programs and access to food through partnerships with local food banks, pantries, and food access organizations.</a:t>
            </a:r>
          </a:p>
          <a:p>
            <a:pPr marL="0" lvl="0" indent="0">
              <a:buNone/>
            </a:pPr>
            <a:r>
              <a:rPr lang="en-US" sz="1400"/>
              <a:t>Sub-work groups: Families with children, older adults, people with disabilities</a:t>
            </a:r>
          </a:p>
          <a:p>
            <a:pPr marL="0" indent="0">
              <a:buNone/>
            </a:pPr>
            <a:endParaRPr lang="en-US"/>
          </a:p>
        </p:txBody>
      </p:sp>
      <p:sp>
        <p:nvSpPr>
          <p:cNvPr id="8" name="TextBox 7">
            <a:extLst>
              <a:ext uri="{FF2B5EF4-FFF2-40B4-BE49-F238E27FC236}">
                <a16:creationId xmlns:a16="http://schemas.microsoft.com/office/drawing/2014/main" id="{00C45C87-ACC6-98CE-6275-09DBA792F356}"/>
              </a:ext>
            </a:extLst>
          </p:cNvPr>
          <p:cNvSpPr txBox="1"/>
          <p:nvPr/>
        </p:nvSpPr>
        <p:spPr>
          <a:xfrm>
            <a:off x="4559552" y="4096914"/>
            <a:ext cx="3522903" cy="1169551"/>
          </a:xfrm>
          <a:prstGeom prst="rect">
            <a:avLst/>
          </a:prstGeom>
          <a:noFill/>
          <a:ln w="6350">
            <a:noFill/>
            <a:miter lim="800000"/>
          </a:ln>
        </p:spPr>
        <p:txBody>
          <a:bodyPr wrap="square">
            <a:spAutoFit/>
          </a:bodyPr>
          <a:lstStyle/>
          <a:p>
            <a:pPr lvl="0"/>
            <a:r>
              <a:rPr lang="en-US" sz="1400" u="sng"/>
              <a:t>Goal:</a:t>
            </a:r>
            <a:r>
              <a:rPr lang="en-US" sz="1400"/>
              <a:t> Provide recommendations that address challenges in rural communities disproportionately impacted by SNAP cuts and identify opportunities to support local food systems.</a:t>
            </a:r>
          </a:p>
        </p:txBody>
      </p:sp>
      <p:sp>
        <p:nvSpPr>
          <p:cNvPr id="10" name="TextBox 9">
            <a:extLst>
              <a:ext uri="{FF2B5EF4-FFF2-40B4-BE49-F238E27FC236}">
                <a16:creationId xmlns:a16="http://schemas.microsoft.com/office/drawing/2014/main" id="{320EE4A8-8B6F-844D-4183-2CC2A3CB92C7}"/>
              </a:ext>
            </a:extLst>
          </p:cNvPr>
          <p:cNvSpPr txBox="1"/>
          <p:nvPr/>
        </p:nvSpPr>
        <p:spPr>
          <a:xfrm>
            <a:off x="8359493" y="3283312"/>
            <a:ext cx="3755161" cy="584775"/>
          </a:xfrm>
          <a:prstGeom prst="rect">
            <a:avLst/>
          </a:prstGeom>
          <a:noFill/>
          <a:ln w="6350">
            <a:noFill/>
            <a:miter lim="800000"/>
          </a:ln>
        </p:spPr>
        <p:txBody>
          <a:bodyPr wrap="square">
            <a:spAutoFit/>
          </a:bodyPr>
          <a:lstStyle/>
          <a:p>
            <a:pPr lvl="0" algn="ctr"/>
            <a:r>
              <a:rPr lang="en-US" sz="1600" b="1">
                <a:solidFill>
                  <a:schemeClr val="accent1">
                    <a:lumMod val="50000"/>
                  </a:schemeClr>
                </a:solidFill>
              </a:rPr>
              <a:t>Funding opportunities &amp; scaling solutions: Philanthropy &amp; advocacy</a:t>
            </a:r>
          </a:p>
        </p:txBody>
      </p:sp>
      <p:sp>
        <p:nvSpPr>
          <p:cNvPr id="12" name="TextBox 11">
            <a:extLst>
              <a:ext uri="{FF2B5EF4-FFF2-40B4-BE49-F238E27FC236}">
                <a16:creationId xmlns:a16="http://schemas.microsoft.com/office/drawing/2014/main" id="{1F35F354-8C85-1584-CCD3-2184EF0BED78}"/>
              </a:ext>
            </a:extLst>
          </p:cNvPr>
          <p:cNvSpPr txBox="1"/>
          <p:nvPr/>
        </p:nvSpPr>
        <p:spPr>
          <a:xfrm>
            <a:off x="8443574" y="4096914"/>
            <a:ext cx="3363311" cy="1169551"/>
          </a:xfrm>
          <a:prstGeom prst="rect">
            <a:avLst/>
          </a:prstGeom>
          <a:noFill/>
          <a:ln w="6350">
            <a:noFill/>
            <a:miter lim="800000"/>
          </a:ln>
        </p:spPr>
        <p:txBody>
          <a:bodyPr wrap="square">
            <a:spAutoFit/>
          </a:bodyPr>
          <a:lstStyle/>
          <a:p>
            <a:pPr lvl="0"/>
            <a:r>
              <a:rPr lang="en-US" sz="1400" u="sng"/>
              <a:t>Goal:</a:t>
            </a:r>
            <a:r>
              <a:rPr lang="en-US" sz="1400"/>
              <a:t> Provide recommendations to maximize funding opportunities and support sustainable solutions for ongoing challenges created by SNAP cuts.</a:t>
            </a:r>
          </a:p>
        </p:txBody>
      </p:sp>
      <p:sp>
        <p:nvSpPr>
          <p:cNvPr id="14" name="TextBox 13">
            <a:extLst>
              <a:ext uri="{FF2B5EF4-FFF2-40B4-BE49-F238E27FC236}">
                <a16:creationId xmlns:a16="http://schemas.microsoft.com/office/drawing/2014/main" id="{1DDF033B-00A7-477B-EAA0-34A25DD477CC}"/>
              </a:ext>
            </a:extLst>
          </p:cNvPr>
          <p:cNvSpPr txBox="1"/>
          <p:nvPr/>
        </p:nvSpPr>
        <p:spPr>
          <a:xfrm>
            <a:off x="172043" y="3283311"/>
            <a:ext cx="3920358" cy="584775"/>
          </a:xfrm>
          <a:prstGeom prst="rect">
            <a:avLst/>
          </a:prstGeom>
          <a:noFill/>
          <a:ln w="6350">
            <a:noFill/>
            <a:miter lim="800000"/>
          </a:ln>
        </p:spPr>
        <p:txBody>
          <a:bodyPr wrap="square">
            <a:spAutoFit/>
          </a:bodyPr>
          <a:lstStyle/>
          <a:p>
            <a:pPr marL="0" lvl="0" indent="0" algn="ctr">
              <a:buNone/>
            </a:pPr>
            <a:r>
              <a:rPr lang="en-US" sz="1600" b="1">
                <a:solidFill>
                  <a:schemeClr val="accent1">
                    <a:lumMod val="50000"/>
                  </a:schemeClr>
                </a:solidFill>
              </a:rPr>
              <a:t>Increasing access to food assistance for directly impacted populations</a:t>
            </a:r>
          </a:p>
        </p:txBody>
      </p:sp>
      <p:sp>
        <p:nvSpPr>
          <p:cNvPr id="16" name="TextBox 15">
            <a:extLst>
              <a:ext uri="{FF2B5EF4-FFF2-40B4-BE49-F238E27FC236}">
                <a16:creationId xmlns:a16="http://schemas.microsoft.com/office/drawing/2014/main" id="{C7DCE5B1-E585-912A-B7EA-919412F6E60C}"/>
              </a:ext>
            </a:extLst>
          </p:cNvPr>
          <p:cNvSpPr txBox="1"/>
          <p:nvPr/>
        </p:nvSpPr>
        <p:spPr>
          <a:xfrm>
            <a:off x="4559552" y="3283313"/>
            <a:ext cx="3108089" cy="584775"/>
          </a:xfrm>
          <a:prstGeom prst="rect">
            <a:avLst/>
          </a:prstGeom>
          <a:noFill/>
          <a:ln w="6350">
            <a:noFill/>
            <a:miter lim="800000"/>
          </a:ln>
        </p:spPr>
        <p:txBody>
          <a:bodyPr wrap="square">
            <a:spAutoFit/>
          </a:bodyPr>
          <a:lstStyle/>
          <a:p>
            <a:pPr lvl="0" algn="ctr"/>
            <a:r>
              <a:rPr lang="en-US" sz="1600" b="1">
                <a:solidFill>
                  <a:schemeClr val="accent1">
                    <a:lumMod val="50000"/>
                  </a:schemeClr>
                </a:solidFill>
              </a:rPr>
              <a:t>Building rural resiliency and sustaining local food systems</a:t>
            </a:r>
          </a:p>
        </p:txBody>
      </p:sp>
      <p:pic>
        <p:nvPicPr>
          <p:cNvPr id="18" name="Graphic 17" descr="Bank with solid fill">
            <a:extLst>
              <a:ext uri="{FF2B5EF4-FFF2-40B4-BE49-F238E27FC236}">
                <a16:creationId xmlns:a16="http://schemas.microsoft.com/office/drawing/2014/main" id="{55688DED-4DD1-A142-A4F7-D28D0F9E02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68029" y="2279193"/>
            <a:ext cx="914400" cy="914400"/>
          </a:xfrm>
          <a:prstGeom prst="rect">
            <a:avLst/>
          </a:prstGeom>
        </p:spPr>
      </p:pic>
      <p:pic>
        <p:nvPicPr>
          <p:cNvPr id="20" name="Graphic 19" descr="Farm scene with solid fill">
            <a:extLst>
              <a:ext uri="{FF2B5EF4-FFF2-40B4-BE49-F238E27FC236}">
                <a16:creationId xmlns:a16="http://schemas.microsoft.com/office/drawing/2014/main" id="{4DAE8ACC-4E7D-4D9E-6A0F-1D5578385A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2279193"/>
            <a:ext cx="914400" cy="914400"/>
          </a:xfrm>
          <a:prstGeom prst="rect">
            <a:avLst/>
          </a:prstGeom>
        </p:spPr>
      </p:pic>
      <p:pic>
        <p:nvPicPr>
          <p:cNvPr id="22" name="Graphic 21" descr="Grocery bag with solid fill">
            <a:extLst>
              <a:ext uri="{FF2B5EF4-FFF2-40B4-BE49-F238E27FC236}">
                <a16:creationId xmlns:a16="http://schemas.microsoft.com/office/drawing/2014/main" id="{25DA6A10-1094-2AA8-2A27-19D69D931A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75022" y="2279193"/>
            <a:ext cx="914400" cy="914400"/>
          </a:xfrm>
          <a:prstGeom prst="rect">
            <a:avLst/>
          </a:prstGeom>
        </p:spPr>
      </p:pic>
    </p:spTree>
    <p:extLst>
      <p:ext uri="{BB962C8B-B14F-4D97-AF65-F5344CB8AC3E}">
        <p14:creationId xmlns:p14="http://schemas.microsoft.com/office/powerpoint/2010/main" val="10718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421F55-799F-297C-827F-B3BC4056A56E}"/>
              </a:ext>
            </a:extLst>
          </p:cNvPr>
          <p:cNvSpPr>
            <a:spLocks noGrp="1"/>
          </p:cNvSpPr>
          <p:nvPr>
            <p:ph type="title"/>
          </p:nvPr>
        </p:nvSpPr>
        <p:spPr>
          <a:xfrm>
            <a:off x="675727" y="208528"/>
            <a:ext cx="10515600" cy="650875"/>
          </a:xfrm>
        </p:spPr>
        <p:txBody>
          <a:bodyPr/>
          <a:lstStyle/>
          <a:p>
            <a:r>
              <a:rPr lang="en-US"/>
              <a:t>Listening Sessions</a:t>
            </a:r>
          </a:p>
        </p:txBody>
      </p:sp>
      <p:sp>
        <p:nvSpPr>
          <p:cNvPr id="4" name="Content Placeholder 3">
            <a:extLst>
              <a:ext uri="{FF2B5EF4-FFF2-40B4-BE49-F238E27FC236}">
                <a16:creationId xmlns:a16="http://schemas.microsoft.com/office/drawing/2014/main" id="{42D3D83D-2852-1312-DDD1-4446A6F560C7}"/>
              </a:ext>
            </a:extLst>
          </p:cNvPr>
          <p:cNvSpPr>
            <a:spLocks noGrp="1"/>
          </p:cNvSpPr>
          <p:nvPr>
            <p:ph idx="1"/>
          </p:nvPr>
        </p:nvSpPr>
        <p:spPr>
          <a:xfrm>
            <a:off x="675727" y="2345367"/>
            <a:ext cx="4876799" cy="3585597"/>
          </a:xfrm>
        </p:spPr>
        <p:txBody>
          <a:bodyPr/>
          <a:lstStyle/>
          <a:p>
            <a:pPr marL="0" indent="0">
              <a:buNone/>
            </a:pPr>
            <a:r>
              <a:rPr lang="en-US"/>
              <a:t>Exact dates and locations to be determined.</a:t>
            </a:r>
          </a:p>
          <a:p>
            <a:pPr marL="0" indent="0">
              <a:buNone/>
            </a:pPr>
            <a:r>
              <a:rPr lang="en-US"/>
              <a:t>In-person listening sessions will focus on the following regions:</a:t>
            </a:r>
          </a:p>
          <a:p>
            <a:pPr>
              <a:buFontTx/>
              <a:buChar char="-"/>
            </a:pPr>
            <a:r>
              <a:rPr lang="en-US"/>
              <a:t>Western MA</a:t>
            </a:r>
          </a:p>
          <a:p>
            <a:pPr>
              <a:buFontTx/>
              <a:buChar char="-"/>
            </a:pPr>
            <a:r>
              <a:rPr lang="en-US"/>
              <a:t>Central MA</a:t>
            </a:r>
          </a:p>
          <a:p>
            <a:pPr>
              <a:buFontTx/>
              <a:buChar char="-"/>
            </a:pPr>
            <a:r>
              <a:rPr lang="en-US"/>
              <a:t>Greater Boston</a:t>
            </a:r>
          </a:p>
          <a:p>
            <a:pPr>
              <a:buFontTx/>
              <a:buChar char="-"/>
            </a:pPr>
            <a:r>
              <a:rPr lang="en-US"/>
              <a:t>Cape and the Islands</a:t>
            </a:r>
          </a:p>
          <a:p>
            <a:pPr>
              <a:buFontTx/>
              <a:buChar char="-"/>
            </a:pPr>
            <a:endParaRPr lang="en-US"/>
          </a:p>
          <a:p>
            <a:pPr marL="0" indent="0">
              <a:buNone/>
            </a:pPr>
            <a:r>
              <a:rPr lang="en-US"/>
              <a:t>A virtual listening session will be open to participants from any region of the Commonwealth.</a:t>
            </a:r>
          </a:p>
        </p:txBody>
      </p:sp>
      <p:pic>
        <p:nvPicPr>
          <p:cNvPr id="1028" name="Picture 4" descr="Massachusetts State Outline Map Free Download">
            <a:extLst>
              <a:ext uri="{FF2B5EF4-FFF2-40B4-BE49-F238E27FC236}">
                <a16:creationId xmlns:a16="http://schemas.microsoft.com/office/drawing/2014/main" id="{4D16C08B-CD8F-9A13-5A3D-01080A54A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868" y="2332132"/>
            <a:ext cx="5483578" cy="3807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B1C86D-0A5A-39B5-8C4E-27ADDBCBD5E8}"/>
              </a:ext>
            </a:extLst>
          </p:cNvPr>
          <p:cNvSpPr txBox="1"/>
          <p:nvPr/>
        </p:nvSpPr>
        <p:spPr>
          <a:xfrm>
            <a:off x="385008" y="1143092"/>
            <a:ext cx="11421983" cy="83099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800" b="1" i="1" u="none" strike="noStrike" kern="1200" cap="none" spc="0" normalizeH="0" baseline="0" noProof="0">
                <a:ln>
                  <a:noFill/>
                </a:ln>
                <a:solidFill>
                  <a:srgbClr val="14558F"/>
                </a:solidFill>
                <a:effectLst/>
                <a:uLnTx/>
                <a:uFillTx/>
                <a:latin typeface="Arial"/>
                <a:ea typeface="+mn-ea"/>
                <a:cs typeface="Arial"/>
              </a:rPr>
              <a:t>Listening sessions across the Commonwealth will provide Task Force and working group members the opportunity to hear from people with lived expertise as well as local organizations and leaders to inform recommendations.</a:t>
            </a:r>
          </a:p>
        </p:txBody>
      </p:sp>
      <p:sp>
        <p:nvSpPr>
          <p:cNvPr id="6" name="Star: 5 Points 5">
            <a:extLst>
              <a:ext uri="{FF2B5EF4-FFF2-40B4-BE49-F238E27FC236}">
                <a16:creationId xmlns:a16="http://schemas.microsoft.com/office/drawing/2014/main" id="{B704FDA1-18D2-0F89-B952-3CFA55A60219}"/>
              </a:ext>
            </a:extLst>
          </p:cNvPr>
          <p:cNvSpPr/>
          <p:nvPr/>
        </p:nvSpPr>
        <p:spPr>
          <a:xfrm>
            <a:off x="10787460" y="5058103"/>
            <a:ext cx="361245" cy="341489"/>
          </a:xfrm>
          <a:prstGeom prst="star5">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 name="Star: 5 Points 6">
            <a:extLst>
              <a:ext uri="{FF2B5EF4-FFF2-40B4-BE49-F238E27FC236}">
                <a16:creationId xmlns:a16="http://schemas.microsoft.com/office/drawing/2014/main" id="{ADBE3AC9-77E2-D74D-DAC4-E242C92D9117}"/>
              </a:ext>
            </a:extLst>
          </p:cNvPr>
          <p:cNvSpPr/>
          <p:nvPr/>
        </p:nvSpPr>
        <p:spPr>
          <a:xfrm>
            <a:off x="8134427" y="3565488"/>
            <a:ext cx="361245" cy="341489"/>
          </a:xfrm>
          <a:prstGeom prst="star5">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 name="Star: 5 Points 7">
            <a:extLst>
              <a:ext uri="{FF2B5EF4-FFF2-40B4-BE49-F238E27FC236}">
                <a16:creationId xmlns:a16="http://schemas.microsoft.com/office/drawing/2014/main" id="{9F9B0DC3-72E2-E489-52A0-1C2539A0C947}"/>
              </a:ext>
            </a:extLst>
          </p:cNvPr>
          <p:cNvSpPr/>
          <p:nvPr/>
        </p:nvSpPr>
        <p:spPr>
          <a:xfrm>
            <a:off x="9612774" y="3565487"/>
            <a:ext cx="361245" cy="341489"/>
          </a:xfrm>
          <a:prstGeom prst="star5">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Star: 5 Points 8">
            <a:extLst>
              <a:ext uri="{FF2B5EF4-FFF2-40B4-BE49-F238E27FC236}">
                <a16:creationId xmlns:a16="http://schemas.microsoft.com/office/drawing/2014/main" id="{BCD4B956-8D47-B26A-F3A8-A101826DE134}"/>
              </a:ext>
            </a:extLst>
          </p:cNvPr>
          <p:cNvSpPr/>
          <p:nvPr/>
        </p:nvSpPr>
        <p:spPr>
          <a:xfrm>
            <a:off x="6820633" y="3581400"/>
            <a:ext cx="361245" cy="341489"/>
          </a:xfrm>
          <a:prstGeom prst="star5">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37313614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6.xml><?xml version="1.0" encoding="utf-8"?>
<p:tagLst xmlns:a="http://schemas.openxmlformats.org/drawingml/2006/main" xmlns:r="http://schemas.openxmlformats.org/officeDocument/2006/relationships" xmlns:p="http://schemas.openxmlformats.org/presentationml/2006/main">
  <p:tag name="ANGLE" val="5"/>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8.xml><?xml version="1.0" encoding="utf-8"?>
<p:tagLst xmlns:a="http://schemas.openxmlformats.org/drawingml/2006/main" xmlns:r="http://schemas.openxmlformats.org/officeDocument/2006/relationships" xmlns:p="http://schemas.openxmlformats.org/presentationml/2006/main">
  <p:tag name="ANGLE" val="4"/>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0.xml><?xml version="1.0" encoding="utf-8"?>
<p:tagLst xmlns:a="http://schemas.openxmlformats.org/drawingml/2006/main" xmlns:r="http://schemas.openxmlformats.org/officeDocument/2006/relationships" xmlns:p="http://schemas.openxmlformats.org/presentationml/2006/main">
  <p:tag name="ANGLE" val="3"/>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2.xml><?xml version="1.0" encoding="utf-8"?>
<p:tagLst xmlns:a="http://schemas.openxmlformats.org/drawingml/2006/main" xmlns:r="http://schemas.openxmlformats.org/officeDocument/2006/relationships" xmlns:p="http://schemas.openxmlformats.org/presentationml/2006/main">
  <p:tag name="ANGLE" val="2"/>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4.xml><?xml version="1.0" encoding="utf-8"?>
<p:tagLst xmlns:a="http://schemas.openxmlformats.org/drawingml/2006/main" xmlns:r="http://schemas.openxmlformats.org/officeDocument/2006/relationships" xmlns:p="http://schemas.openxmlformats.org/presentationml/2006/main">
  <p:tag name="ANGLE"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2.xml><?xml version="1.0" encoding="utf-8"?>
<p:tagLst xmlns:a="http://schemas.openxmlformats.org/drawingml/2006/main" xmlns:r="http://schemas.openxmlformats.org/officeDocument/2006/relationships" xmlns:p="http://schemas.openxmlformats.org/presentationml/2006/main">
  <p:tag name="SHAPENAME" val="Subtitle"/>
</p:tagLst>
</file>

<file path=ppt/tags/tag33.xml><?xml version="1.0" encoding="utf-8"?>
<p:tagLst xmlns:a="http://schemas.openxmlformats.org/drawingml/2006/main" xmlns:r="http://schemas.openxmlformats.org/officeDocument/2006/relationships" xmlns:p="http://schemas.openxmlformats.org/presentationml/2006/main">
  <p:tag name="SHAPENAME" val="Title"/>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Subtitl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Titl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HAPENAME" val="4. Footnote"/>
</p:tagLst>
</file>

<file path=ppt/tags/tag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xml><?xml version="1.0" encoding="utf-8"?>
<p:tagLst xmlns:a="http://schemas.openxmlformats.org/drawingml/2006/main" xmlns:r="http://schemas.openxmlformats.org/officeDocument/2006/relationships" xmlns:p="http://schemas.openxmlformats.org/presentationml/2006/main">
  <p:tag name="NAME" val="ACE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HS_General">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3.12.25 Shelter System Weekly Status" id="{F413A3F9-1782-40B7-B0F7-3A6594678B8C}" vid="{D6194ECA-1FFD-4985-B54B-38EBE953F3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0</TotalTime>
  <Words>1693</Words>
  <Application>Microsoft Office PowerPoint</Application>
  <PresentationFormat>Widescreen</PresentationFormat>
  <Paragraphs>172</Paragraphs>
  <Slides>12</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2" baseType="lpstr">
      <vt:lpstr>Aptos</vt:lpstr>
      <vt:lpstr>Aptos Display</vt:lpstr>
      <vt:lpstr>Arial</vt:lpstr>
      <vt:lpstr>Calibri</vt:lpstr>
      <vt:lpstr>Gill Sans MT</vt:lpstr>
      <vt:lpstr>Segoe UI</vt:lpstr>
      <vt:lpstr>Wingdings</vt:lpstr>
      <vt:lpstr>Office Theme</vt:lpstr>
      <vt:lpstr>HHS_General</vt:lpstr>
      <vt:lpstr>think-cell Slide</vt:lpstr>
      <vt:lpstr>Governor Healey’s Anti-Hunger Task Force  Kick-Off Meeting</vt:lpstr>
      <vt:lpstr>Agenda</vt:lpstr>
      <vt:lpstr>Supplemental Nutrition Assistance Program (SNAP) at a Glance</vt:lpstr>
      <vt:lpstr>Background: Cuts to SNAP and impacted communities in MA</vt:lpstr>
      <vt:lpstr>Data estimates on impact and implementation timeline</vt:lpstr>
      <vt:lpstr>Governor Healey launched Anti-Hunger Task Force to address harmful SNAP cuts</vt:lpstr>
      <vt:lpstr>Building on a strong foundation: A snapshot of some of the Massachusetts anti-hunger initiatives</vt:lpstr>
      <vt:lpstr>Working Groups</vt:lpstr>
      <vt:lpstr>Listening Sessions</vt:lpstr>
      <vt:lpstr>Potential areas of focus for listening sessions:</vt:lpstr>
      <vt:lpstr>Feedback and open discussion</vt:lpstr>
      <vt:lpstr>Next Steps and Proposed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Bovell-Ammon, Allison (EHS)</dc:creator>
  <cp:lastModifiedBy>Cohen, Gabriel R. (EHS)</cp:lastModifiedBy>
  <cp:revision>2</cp:revision>
  <dcterms:created xsi:type="dcterms:W3CDTF">2025-08-04T19:49:14Z</dcterms:created>
  <dcterms:modified xsi:type="dcterms:W3CDTF">2025-08-19T19:59:16Z</dcterms:modified>
</cp:coreProperties>
</file>