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67" r:id="rId4"/>
    <p:sldId id="271" r:id="rId5"/>
    <p:sldId id="266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696BC-FF57-4986-9C9C-DAFE32C3EC64}" v="26" dt="2024-06-17T19:09:50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EF2117F-E8B5-4E93-B77F-2E0164B98CC0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043688-7AB2-4A96-9A5E-826B0A3FBD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"/>
            <a:ext cx="8610600" cy="548640"/>
          </a:xfrm>
        </p:spPr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Home Heating Assistance-Current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Program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  Home Heating Assistance/Low-Income Home Energy Assistance Program (LIHEAP) or Fuel Assistance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Purpose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 Designed to pay for part of clients heating bills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Coverage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 November 1 to April 30, 2024, for the 2023-24 winter season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Eligibility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 Based on total annual gross income (refer to income guidelines)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br>
              <a:rPr lang="en-US" dirty="0"/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760"/>
            <a:ext cx="8458200" cy="548640"/>
          </a:xfrm>
        </p:spPr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Home Heating Assistance-shortfalls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Only Designed to cover a portion of energy bills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Limit on amount granted-Amount is capped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Does Not help with prior balances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If customers are shut off  they need to enter a new payment arrangement to get turned back on (if they have not defaulted on prior arrangement)</a:t>
            </a:r>
          </a:p>
          <a:p>
            <a:pPr marL="0" lvl="1" indent="0">
              <a:buNone/>
            </a:pPr>
            <a:endParaRPr lang="en-US" dirty="0">
              <a:solidFill>
                <a:srgbClr val="374151"/>
              </a:solidFill>
              <a:latin typeface="Söhne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Clients in tough </a:t>
            </a:r>
            <a:r>
              <a:rPr lang="en-US" b="0" i="0" dirty="0" err="1">
                <a:solidFill>
                  <a:srgbClr val="374151"/>
                </a:solidFill>
                <a:effectLst/>
                <a:latin typeface="Söhne"/>
              </a:rPr>
              <a:t>finiacial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 circumstances i.e. no income have tough time maintaining a payment plan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br>
              <a:rPr lang="en-US" dirty="0"/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04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760"/>
            <a:ext cx="8382000" cy="548640"/>
          </a:xfrm>
        </p:spPr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Decarbonization Push to Heat Pumps-issues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Increased Energy Costs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Near term- Moving from High-efficiency gas to heat pumps increases energy costs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rgbClr val="374151"/>
              </a:solidFill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Long Term Stranded Customers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Long term-Clients who can’t afford to switch fuels could be burdened more of the gas system costs as usage declines due to switching</a:t>
            </a: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br>
              <a:rPr lang="en-US" dirty="0"/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3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760"/>
            <a:ext cx="8382000" cy="548640"/>
          </a:xfrm>
        </p:spPr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Decarbonization Push to Heat Pumps-issues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US" b="1" i="0" dirty="0">
              <a:solidFill>
                <a:srgbClr val="374151"/>
              </a:solidFill>
              <a:effectLst/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Increased Energy Costs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Near term- Moving from High-efficiency gas to heat pumps increases energy costs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olidFill>
                <a:srgbClr val="374151"/>
              </a:solidFill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374151"/>
                </a:solidFill>
                <a:effectLst/>
                <a:latin typeface="Söhne"/>
              </a:rPr>
              <a:t>Long Term Stranded Customers</a:t>
            </a:r>
            <a:r>
              <a:rPr lang="en-US" b="0" i="0" dirty="0">
                <a:solidFill>
                  <a:srgbClr val="374151"/>
                </a:solidFill>
                <a:effectLst/>
                <a:latin typeface="Söhne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151"/>
                </a:solidFill>
                <a:latin typeface="Söhne"/>
              </a:rPr>
              <a:t>Long term-Clients who can’t afford to switch fuels could be burdened more of the gas system costs as usage declines due to switching</a:t>
            </a:r>
            <a:endParaRPr 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br>
              <a:rPr lang="en-US" dirty="0"/>
            </a:b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94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382000" cy="548640"/>
          </a:xfrm>
        </p:spPr>
        <p:txBody>
          <a:bodyPr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Percentage of time it makes sense to switch to a heat pump for homes with AC by heat source</a:t>
            </a:r>
          </a:p>
        </p:txBody>
      </p:sp>
      <p:pic>
        <p:nvPicPr>
          <p:cNvPr id="1026" name="Picture 2" descr="NREL chart of savings, by state. ">
            <a:extLst>
              <a:ext uri="{FF2B5EF4-FFF2-40B4-BE49-F238E27FC236}">
                <a16:creationId xmlns:a16="http://schemas.microsoft.com/office/drawing/2014/main" id="{FDF7DE7A-B996-FA9E-6299-3C072AA774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180" y="990600"/>
            <a:ext cx="6414039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5A91C5-B0EA-F0E7-67DD-BFC7ABF813D2}"/>
              </a:ext>
            </a:extLst>
          </p:cNvPr>
          <p:cNvSpPr txBox="1"/>
          <p:nvPr/>
        </p:nvSpPr>
        <p:spPr>
          <a:xfrm>
            <a:off x="1600200" y="54864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Study includes full cost of equipment and installation</a:t>
            </a:r>
          </a:p>
          <a:p>
            <a:r>
              <a:rPr lang="en-US" dirty="0"/>
              <a:t>Source: </a:t>
            </a:r>
            <a:r>
              <a:rPr lang="fr-FR" b="0" i="0" dirty="0">
                <a:solidFill>
                  <a:srgbClr val="232A31"/>
                </a:solidFill>
                <a:effectLst/>
                <a:highlight>
                  <a:srgbClr val="00FFFF"/>
                </a:highlight>
                <a:latin typeface="GT America"/>
              </a:rPr>
              <a:t>https://www.nrel.gov/news/press/2024/benefits-of-heat-pumps-detailed-in-new-nrel-report.html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0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760"/>
            <a:ext cx="8382000" cy="548640"/>
          </a:xfrm>
        </p:spPr>
        <p:txBody>
          <a:bodyPr/>
          <a:lstStyle/>
          <a:p>
            <a:pPr algn="ctr"/>
            <a:r>
              <a:rPr lang="en-US" sz="2400" b="1" dirty="0">
                <a:latin typeface="Century Gothic" panose="020B0502020202020204" pitchFamily="34" charset="0"/>
              </a:rPr>
              <a:t>Percentage of time it makes sense to switch to a heat pump for homes without AC by heat source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5A91C5-B0EA-F0E7-67DD-BFC7ABF813D2}"/>
              </a:ext>
            </a:extLst>
          </p:cNvPr>
          <p:cNvSpPr txBox="1"/>
          <p:nvPr/>
        </p:nvSpPr>
        <p:spPr>
          <a:xfrm>
            <a:off x="1600200" y="54864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Study includes full cost of equipment and installation</a:t>
            </a:r>
          </a:p>
          <a:p>
            <a:r>
              <a:rPr lang="en-US" dirty="0"/>
              <a:t>Source: </a:t>
            </a:r>
            <a:r>
              <a:rPr lang="fr-FR" b="0" i="0" dirty="0">
                <a:solidFill>
                  <a:srgbClr val="232A31"/>
                </a:solidFill>
                <a:effectLst/>
                <a:highlight>
                  <a:srgbClr val="00FFFF"/>
                </a:highlight>
                <a:latin typeface="GT America"/>
              </a:rPr>
              <a:t>https://www.nrel.gov/news/press/2024/benefits-of-heat-pumps-detailed-in-new-nrel-report.html</a:t>
            </a:r>
            <a:endParaRPr lang="en-US" dirty="0">
              <a:highlight>
                <a:srgbClr val="00FFFF"/>
              </a:highlight>
            </a:endParaRPr>
          </a:p>
        </p:txBody>
      </p:sp>
      <p:pic>
        <p:nvPicPr>
          <p:cNvPr id="2052" name="Picture 4" descr="NREL chart of savings, by state, for homes without AC.">
            <a:extLst>
              <a:ext uri="{FF2B5EF4-FFF2-40B4-BE49-F238E27FC236}">
                <a16:creationId xmlns:a16="http://schemas.microsoft.com/office/drawing/2014/main" id="{D0206B1D-251C-AF89-5839-A1E35701BC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6276578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4D56C5-E32E-7913-0278-405150E7AA58}"/>
              </a:ext>
            </a:extLst>
          </p:cNvPr>
          <p:cNvSpPr txBox="1"/>
          <p:nvPr/>
        </p:nvSpPr>
        <p:spPr>
          <a:xfrm>
            <a:off x="1247379" y="926068"/>
            <a:ext cx="6372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Natural Gas			Electricity		Fuel Oil and Propane</a:t>
            </a:r>
          </a:p>
        </p:txBody>
      </p:sp>
    </p:spTree>
    <p:extLst>
      <p:ext uri="{BB962C8B-B14F-4D97-AF65-F5344CB8AC3E}">
        <p14:creationId xmlns:p14="http://schemas.microsoft.com/office/powerpoint/2010/main" val="375253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</TotalTime>
  <Words>339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Century Gothic</vt:lpstr>
      <vt:lpstr>Franklin Gothic Book</vt:lpstr>
      <vt:lpstr>Franklin Gothic Medium</vt:lpstr>
      <vt:lpstr>GT America</vt:lpstr>
      <vt:lpstr>Söhne</vt:lpstr>
      <vt:lpstr>Wingdings</vt:lpstr>
      <vt:lpstr>Angles</vt:lpstr>
      <vt:lpstr>Home Heating Assistance-Current Program</vt:lpstr>
      <vt:lpstr>Home Heating Assistance-shortfalls</vt:lpstr>
      <vt:lpstr>Decarbonization Push to Heat Pumps-issues</vt:lpstr>
      <vt:lpstr>Decarbonization Push to Heat Pumps-issues</vt:lpstr>
      <vt:lpstr>Percentage of time it makes sense to switch to a heat pump for homes with AC by heat source</vt:lpstr>
      <vt:lpstr>Percentage of time it makes sense to switch to a heat pump for homes without AC by heat source</vt:lpstr>
    </vt:vector>
  </TitlesOfParts>
  <Company>GLCAC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Sara Morin</dc:creator>
  <cp:lastModifiedBy>Kelly, Alanna (DPU)</cp:lastModifiedBy>
  <cp:revision>23</cp:revision>
  <dcterms:created xsi:type="dcterms:W3CDTF">2021-03-19T17:19:44Z</dcterms:created>
  <dcterms:modified xsi:type="dcterms:W3CDTF">2024-09-17T20:33:51Z</dcterms:modified>
</cp:coreProperties>
</file>