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vml" ContentType="application/vnd.openxmlformats-officedocument.vmlDrawing"/>
  <Default Extension="xlsb" ContentType="application/vnd.ms-excel.sheet.binary.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4.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5.xml" ContentType="application/vnd.openxmlformats-officedocument.presentationml.tags+xml"/>
  <Override PartName="/ppt/notesSlides/notesSlide45.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85" r:id="rId1"/>
    <p:sldMasterId id="2147485899" r:id="rId2"/>
  </p:sldMasterIdLst>
  <p:notesMasterIdLst>
    <p:notesMasterId r:id="rId66"/>
  </p:notesMasterIdLst>
  <p:handoutMasterIdLst>
    <p:handoutMasterId r:id="rId67"/>
  </p:handoutMasterIdLst>
  <p:sldIdLst>
    <p:sldId id="713" r:id="rId3"/>
    <p:sldId id="842" r:id="rId4"/>
    <p:sldId id="261" r:id="rId5"/>
    <p:sldId id="262" r:id="rId6"/>
    <p:sldId id="347" r:id="rId7"/>
    <p:sldId id="264" r:id="rId8"/>
    <p:sldId id="516" r:id="rId9"/>
    <p:sldId id="266" r:id="rId10"/>
    <p:sldId id="267" r:id="rId11"/>
    <p:sldId id="273" r:id="rId12"/>
    <p:sldId id="843" r:id="rId13"/>
    <p:sldId id="265" r:id="rId14"/>
    <p:sldId id="829" r:id="rId15"/>
    <p:sldId id="828" r:id="rId16"/>
    <p:sldId id="830" r:id="rId17"/>
    <p:sldId id="832" r:id="rId18"/>
    <p:sldId id="831" r:id="rId19"/>
    <p:sldId id="834" r:id="rId20"/>
    <p:sldId id="844" r:id="rId21"/>
    <p:sldId id="270" r:id="rId22"/>
    <p:sldId id="271" r:id="rId23"/>
    <p:sldId id="298" r:id="rId24"/>
    <p:sldId id="845" r:id="rId25"/>
    <p:sldId id="272" r:id="rId26"/>
    <p:sldId id="274" r:id="rId27"/>
    <p:sldId id="276" r:id="rId28"/>
    <p:sldId id="280" r:id="rId29"/>
    <p:sldId id="290" r:id="rId30"/>
    <p:sldId id="835" r:id="rId31"/>
    <p:sldId id="301" r:id="rId32"/>
    <p:sldId id="846" r:id="rId33"/>
    <p:sldId id="278" r:id="rId34"/>
    <p:sldId id="286" r:id="rId35"/>
    <p:sldId id="277" r:id="rId36"/>
    <p:sldId id="281" r:id="rId37"/>
    <p:sldId id="284" r:id="rId38"/>
    <p:sldId id="311" r:id="rId39"/>
    <p:sldId id="304" r:id="rId40"/>
    <p:sldId id="300" r:id="rId41"/>
    <p:sldId id="314" r:id="rId42"/>
    <p:sldId id="315" r:id="rId43"/>
    <p:sldId id="285" r:id="rId44"/>
    <p:sldId id="279" r:id="rId45"/>
    <p:sldId id="283" r:id="rId46"/>
    <p:sldId id="847" r:id="rId47"/>
    <p:sldId id="287" r:id="rId48"/>
    <p:sldId id="836" r:id="rId49"/>
    <p:sldId id="289" r:id="rId50"/>
    <p:sldId id="848" r:id="rId51"/>
    <p:sldId id="291" r:id="rId52"/>
    <p:sldId id="316" r:id="rId53"/>
    <p:sldId id="837" r:id="rId54"/>
    <p:sldId id="838" r:id="rId55"/>
    <p:sldId id="293" r:id="rId56"/>
    <p:sldId id="849" r:id="rId57"/>
    <p:sldId id="295" r:id="rId58"/>
    <p:sldId id="296" r:id="rId59"/>
    <p:sldId id="839" r:id="rId60"/>
    <p:sldId id="840" r:id="rId61"/>
    <p:sldId id="841" r:id="rId62"/>
    <p:sldId id="725" r:id="rId63"/>
    <p:sldId id="297" r:id="rId64"/>
    <p:sldId id="714" r:id="rId65"/>
  </p:sldIdLst>
  <p:sldSz cx="9144000" cy="6858000" type="screen4x3"/>
  <p:notesSz cx="7077075" cy="8955088"/>
  <p:embeddedFontLst>
    <p:embeddedFont>
      <p:font typeface="Calibri" panose="020F0502020204030204" pitchFamily="34" charset="0"/>
      <p:regular r:id="rId68"/>
      <p:bold r:id="rId69"/>
      <p:italic r:id="rId70"/>
      <p:boldItalic r:id="rId71"/>
    </p:embeddedFont>
    <p:embeddedFont>
      <p:font typeface="Segoe Print" panose="02000600000000000000" pitchFamily="2" charset="0"/>
      <p:regular r:id="rId72"/>
      <p:bold r:id="rId73"/>
    </p:embeddedFont>
  </p:embeddedFontLst>
  <p:custDataLst>
    <p:tags r:id="rId74"/>
  </p:custDataLst>
  <p:defaultTextStyle>
    <a:defPPr>
      <a:defRPr lang="en-US"/>
    </a:defPPr>
    <a:lvl1pPr algn="l" rtl="0" fontAlgn="base">
      <a:spcBef>
        <a:spcPct val="0"/>
      </a:spcBef>
      <a:spcAft>
        <a:spcPct val="0"/>
      </a:spcAft>
      <a:defRPr kumimoji="1"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kumimoji="1"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kumimoji="1"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kumimoji="1"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kumimoji="1" sz="2400" kern="1200">
        <a:solidFill>
          <a:schemeClr val="tx1"/>
        </a:solidFill>
        <a:latin typeface="Times New Roman" pitchFamily="18" charset="0"/>
        <a:ea typeface="+mn-ea"/>
        <a:cs typeface="Arial" charset="0"/>
      </a:defRPr>
    </a:lvl5pPr>
    <a:lvl6pPr marL="2286000" algn="l" defTabSz="914400" rtl="0" eaLnBrk="1" latinLnBrk="0" hangingPunct="1">
      <a:defRPr kumimoji="1" sz="2400" kern="1200">
        <a:solidFill>
          <a:schemeClr val="tx1"/>
        </a:solidFill>
        <a:latin typeface="Times New Roman" pitchFamily="18" charset="0"/>
        <a:ea typeface="+mn-ea"/>
        <a:cs typeface="Arial" charset="0"/>
      </a:defRPr>
    </a:lvl6pPr>
    <a:lvl7pPr marL="2743200" algn="l" defTabSz="914400" rtl="0" eaLnBrk="1" latinLnBrk="0" hangingPunct="1">
      <a:defRPr kumimoji="1" sz="2400" kern="1200">
        <a:solidFill>
          <a:schemeClr val="tx1"/>
        </a:solidFill>
        <a:latin typeface="Times New Roman" pitchFamily="18" charset="0"/>
        <a:ea typeface="+mn-ea"/>
        <a:cs typeface="Arial" charset="0"/>
      </a:defRPr>
    </a:lvl7pPr>
    <a:lvl8pPr marL="3200400" algn="l" defTabSz="914400" rtl="0" eaLnBrk="1" latinLnBrk="0" hangingPunct="1">
      <a:defRPr kumimoji="1" sz="2400" kern="1200">
        <a:solidFill>
          <a:schemeClr val="tx1"/>
        </a:solidFill>
        <a:latin typeface="Times New Roman" pitchFamily="18" charset="0"/>
        <a:ea typeface="+mn-ea"/>
        <a:cs typeface="Arial" charset="0"/>
      </a:defRPr>
    </a:lvl8pPr>
    <a:lvl9pPr marL="3657600" algn="l" defTabSz="914400" rtl="0" eaLnBrk="1" latinLnBrk="0" hangingPunct="1">
      <a:defRPr kumimoji="1"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21">
          <p15:clr>
            <a:srgbClr val="A4A3A4"/>
          </p15:clr>
        </p15:guide>
        <p15:guide id="2" pos="222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powelka" initials="a" lastIdx="12" clrIdx="0"/>
  <p:cmAuthor id="1" name="lcapone" initials="l" lastIdx="1" clrIdx="1"/>
  <p:cmAuthor id="2" name="jane pfister" initials="jp" lastIdx="4" clrIdx="2"/>
  <p:cmAuthor id="3" name="Amy Barad" initials="AB"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99"/>
    <a:srgbClr val="3366FF"/>
    <a:srgbClr val="000000"/>
    <a:srgbClr val="008000"/>
    <a:srgbClr val="009900"/>
    <a:srgbClr val="3C653C"/>
    <a:srgbClr val="FF0000"/>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08" autoAdjust="0"/>
    <p:restoredTop sz="96357" autoAdjust="0"/>
  </p:normalViewPr>
  <p:slideViewPr>
    <p:cSldViewPr>
      <p:cViewPr>
        <p:scale>
          <a:sx n="120" d="100"/>
          <a:sy n="120" d="100"/>
        </p:scale>
        <p:origin x="1410" y="-114"/>
      </p:cViewPr>
      <p:guideLst>
        <p:guide orient="horz" pos="2160"/>
        <p:guide pos="2880"/>
      </p:guideLst>
    </p:cSldViewPr>
  </p:slideViewPr>
  <p:outlineViewPr>
    <p:cViewPr>
      <p:scale>
        <a:sx n="33" d="100"/>
        <a:sy n="33" d="100"/>
      </p:scale>
      <p:origin x="0" y="1824"/>
    </p:cViewPr>
  </p:outlineViewPr>
  <p:notesTextViewPr>
    <p:cViewPr>
      <p:scale>
        <a:sx n="100" d="100"/>
        <a:sy n="100" d="100"/>
      </p:scale>
      <p:origin x="0" y="0"/>
    </p:cViewPr>
  </p:notesTextViewPr>
  <p:sorterViewPr>
    <p:cViewPr>
      <p:scale>
        <a:sx n="100" d="100"/>
        <a:sy n="100" d="100"/>
      </p:scale>
      <p:origin x="0" y="-3402"/>
    </p:cViewPr>
  </p:sorterViewPr>
  <p:notesViewPr>
    <p:cSldViewPr>
      <p:cViewPr varScale="1">
        <p:scale>
          <a:sx n="78" d="100"/>
          <a:sy n="78" d="100"/>
        </p:scale>
        <p:origin x="-2022" y="-90"/>
      </p:cViewPr>
      <p:guideLst>
        <p:guide orient="horz" pos="2821"/>
        <p:guide pos="222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font" Target="fonts/font1.fntdata"/><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74" Type="http://schemas.openxmlformats.org/officeDocument/2006/relationships/tags" Target="tags/tag1.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6.fntdata"/><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2.fntdata"/><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3.fntdata"/><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1-02-15T08:08:02.763" idx="12">
    <p:pos x="10" y="10"/>
    <p:text>not sure if we want to add in other folks, such as Eileen and I, or Cliff, Jane, etc. to list of contacts. depends on stories told and whether they do EE or use a PC, etc.</p:text>
  </p:cm>
</p:cmLst>
</file>

<file path=ppt/diagrams/_rels/data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4901CB-862E-4F0E-893E-3FAD6D1BBF0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3B0614F8-5634-465B-883A-58F8ECE70235}">
      <dgm:prSet/>
      <dgm:spPr/>
      <dgm:t>
        <a:bodyPr/>
        <a:lstStyle/>
        <a:p>
          <a:r>
            <a:rPr lang="en-US"/>
            <a:t>Information on permitting clean energy projects in by-right zone</a:t>
          </a:r>
        </a:p>
      </dgm:t>
    </dgm:pt>
    <dgm:pt modelId="{9F44BC64-7BC4-407A-A2EF-9A6C7EB1C75C}" type="parTrans" cxnId="{06AD4B22-F357-49FA-AA6B-A5D637DD2754}">
      <dgm:prSet/>
      <dgm:spPr/>
      <dgm:t>
        <a:bodyPr/>
        <a:lstStyle/>
        <a:p>
          <a:endParaRPr lang="en-US"/>
        </a:p>
      </dgm:t>
    </dgm:pt>
    <dgm:pt modelId="{19DF6BF5-C267-44DB-9EFE-AD668FCDCDCA}" type="sibTrans" cxnId="{06AD4B22-F357-49FA-AA6B-A5D637DD2754}">
      <dgm:prSet/>
      <dgm:spPr/>
      <dgm:t>
        <a:bodyPr/>
        <a:lstStyle/>
        <a:p>
          <a:endParaRPr lang="en-US"/>
        </a:p>
      </dgm:t>
    </dgm:pt>
    <dgm:pt modelId="{1F870AB3-8609-4BC4-A4AA-97C0681C4D18}">
      <dgm:prSet/>
      <dgm:spPr/>
      <dgm:t>
        <a:bodyPr/>
        <a:lstStyle/>
        <a:p>
          <a:r>
            <a:rPr lang="en-US"/>
            <a:t>Make sure FY20 energy data complete</a:t>
          </a:r>
        </a:p>
      </dgm:t>
    </dgm:pt>
    <dgm:pt modelId="{14348CC6-31D8-42D5-9DBD-F285A9022FED}" type="parTrans" cxnId="{FC3098F6-5FB3-464A-B5F7-516FC41BEB22}">
      <dgm:prSet/>
      <dgm:spPr/>
      <dgm:t>
        <a:bodyPr/>
        <a:lstStyle/>
        <a:p>
          <a:endParaRPr lang="en-US"/>
        </a:p>
      </dgm:t>
    </dgm:pt>
    <dgm:pt modelId="{B1F952EB-6F2A-4A65-BE8B-7D868A89C86D}" type="sibTrans" cxnId="{FC3098F6-5FB3-464A-B5F7-516FC41BEB22}">
      <dgm:prSet/>
      <dgm:spPr/>
      <dgm:t>
        <a:bodyPr/>
        <a:lstStyle/>
        <a:p>
          <a:endParaRPr lang="en-US"/>
        </a:p>
      </dgm:t>
    </dgm:pt>
    <dgm:pt modelId="{8CD5DFF0-AA8F-4059-B7AA-8FEF7089DD8D}">
      <dgm:prSet/>
      <dgm:spPr/>
      <dgm:t>
        <a:bodyPr/>
        <a:lstStyle/>
        <a:p>
          <a:r>
            <a:rPr lang="en-US"/>
            <a:t>Delivered fuels (oil, propane, gasoline, diesel, wood)</a:t>
          </a:r>
        </a:p>
      </dgm:t>
    </dgm:pt>
    <dgm:pt modelId="{10552AA5-2F29-4930-865B-A1886221C094}" type="parTrans" cxnId="{B66C3353-DEC2-4370-BDD9-D98D0775FDE0}">
      <dgm:prSet/>
      <dgm:spPr/>
      <dgm:t>
        <a:bodyPr/>
        <a:lstStyle/>
        <a:p>
          <a:endParaRPr lang="en-US"/>
        </a:p>
      </dgm:t>
    </dgm:pt>
    <dgm:pt modelId="{74928AD6-CAE3-4745-A5CF-73584C0E69D4}" type="sibTrans" cxnId="{B66C3353-DEC2-4370-BDD9-D98D0775FDE0}">
      <dgm:prSet/>
      <dgm:spPr/>
      <dgm:t>
        <a:bodyPr/>
        <a:lstStyle/>
        <a:p>
          <a:endParaRPr lang="en-US"/>
        </a:p>
      </dgm:t>
    </dgm:pt>
    <dgm:pt modelId="{FFFCA2E5-22C9-4C06-B892-29E07BF01BB1}">
      <dgm:prSet/>
      <dgm:spPr/>
      <dgm:t>
        <a:bodyPr/>
        <a:lstStyle/>
        <a:p>
          <a:r>
            <a:rPr lang="en-US"/>
            <a:t>Obtain changes in municipal fleet</a:t>
          </a:r>
        </a:p>
      </dgm:t>
    </dgm:pt>
    <dgm:pt modelId="{DE8FF2CF-FB8D-46B3-BC61-FE6506335B77}" type="parTrans" cxnId="{E4926C37-277E-4FF9-A4BB-51956212B7C5}">
      <dgm:prSet/>
      <dgm:spPr/>
      <dgm:t>
        <a:bodyPr/>
        <a:lstStyle/>
        <a:p>
          <a:endParaRPr lang="en-US"/>
        </a:p>
      </dgm:t>
    </dgm:pt>
    <dgm:pt modelId="{3683B228-BAA6-46D1-BF3B-38810B6D06AB}" type="sibTrans" cxnId="{E4926C37-277E-4FF9-A4BB-51956212B7C5}">
      <dgm:prSet/>
      <dgm:spPr/>
      <dgm:t>
        <a:bodyPr/>
        <a:lstStyle/>
        <a:p>
          <a:endParaRPr lang="en-US"/>
        </a:p>
      </dgm:t>
    </dgm:pt>
    <dgm:pt modelId="{BFEEA516-C86B-479D-A26B-5BF3A8AECE6B}">
      <dgm:prSet/>
      <dgm:spPr/>
      <dgm:t>
        <a:bodyPr/>
        <a:lstStyle/>
        <a:p>
          <a:r>
            <a:rPr lang="en-US"/>
            <a:t>Vehicle acquisitions &amp; retirements</a:t>
          </a:r>
        </a:p>
      </dgm:t>
    </dgm:pt>
    <dgm:pt modelId="{067E7B92-C898-49A9-9F18-1942B2D6B61A}" type="parTrans" cxnId="{E9E427C1-7E2B-42AB-94BE-151896FFE991}">
      <dgm:prSet/>
      <dgm:spPr/>
      <dgm:t>
        <a:bodyPr/>
        <a:lstStyle/>
        <a:p>
          <a:endParaRPr lang="en-US"/>
        </a:p>
      </dgm:t>
    </dgm:pt>
    <dgm:pt modelId="{D4178EED-FC26-4149-AFC3-81E858B8AE6F}" type="sibTrans" cxnId="{E9E427C1-7E2B-42AB-94BE-151896FFE991}">
      <dgm:prSet/>
      <dgm:spPr/>
      <dgm:t>
        <a:bodyPr/>
        <a:lstStyle/>
        <a:p>
          <a:endParaRPr lang="en-US"/>
        </a:p>
      </dgm:t>
    </dgm:pt>
    <dgm:pt modelId="{24109A52-47E3-4E1D-BBD1-705FBB40924C}">
      <dgm:prSet/>
      <dgm:spPr/>
      <dgm:t>
        <a:bodyPr/>
        <a:lstStyle/>
        <a:p>
          <a:r>
            <a:rPr lang="en-US"/>
            <a:t>Obtain # occupancy permits issued FY20</a:t>
          </a:r>
        </a:p>
      </dgm:t>
    </dgm:pt>
    <dgm:pt modelId="{D00DC0F2-3895-4115-9C79-438E22CFD0DF}" type="parTrans" cxnId="{31A8E8E5-82AF-4C21-B6CF-23172B2A7FA2}">
      <dgm:prSet/>
      <dgm:spPr/>
      <dgm:t>
        <a:bodyPr/>
        <a:lstStyle/>
        <a:p>
          <a:endParaRPr lang="en-US"/>
        </a:p>
      </dgm:t>
    </dgm:pt>
    <dgm:pt modelId="{51599460-68BE-4247-8CEC-7F56E7F56252}" type="sibTrans" cxnId="{31A8E8E5-82AF-4C21-B6CF-23172B2A7FA2}">
      <dgm:prSet/>
      <dgm:spPr/>
      <dgm:t>
        <a:bodyPr/>
        <a:lstStyle/>
        <a:p>
          <a:endParaRPr lang="en-US"/>
        </a:p>
      </dgm:t>
    </dgm:pt>
    <dgm:pt modelId="{7422ECC2-0361-4CE3-B952-38EDA2AB3FAD}">
      <dgm:prSet/>
      <dgm:spPr/>
      <dgm:t>
        <a:bodyPr/>
        <a:lstStyle/>
        <a:p>
          <a:r>
            <a:rPr lang="en-US"/>
            <a:t>New residential &amp; commercial over 100,000 sf</a:t>
          </a:r>
        </a:p>
      </dgm:t>
    </dgm:pt>
    <dgm:pt modelId="{277CBC8C-1F4E-4B89-BC07-CFCA9C573624}" type="parTrans" cxnId="{B0955FEB-4D4E-4217-84EB-84A21C004CE1}">
      <dgm:prSet/>
      <dgm:spPr/>
      <dgm:t>
        <a:bodyPr/>
        <a:lstStyle/>
        <a:p>
          <a:endParaRPr lang="en-US"/>
        </a:p>
      </dgm:t>
    </dgm:pt>
    <dgm:pt modelId="{D6C334B0-8BF5-447A-B8C0-F0C3A4F8BC8D}" type="sibTrans" cxnId="{B0955FEB-4D4E-4217-84EB-84A21C004CE1}">
      <dgm:prSet/>
      <dgm:spPr/>
      <dgm:t>
        <a:bodyPr/>
        <a:lstStyle/>
        <a:p>
          <a:endParaRPr lang="en-US"/>
        </a:p>
      </dgm:t>
    </dgm:pt>
    <dgm:pt modelId="{CAE333A7-0FCB-4FCF-BCB6-34B31472B3A8}" type="pres">
      <dgm:prSet presAssocID="{CF4901CB-862E-4F0E-893E-3FAD6D1BBF07}" presName="root" presStyleCnt="0">
        <dgm:presLayoutVars>
          <dgm:dir/>
          <dgm:resizeHandles val="exact"/>
        </dgm:presLayoutVars>
      </dgm:prSet>
      <dgm:spPr/>
    </dgm:pt>
    <dgm:pt modelId="{CF33FB69-743E-4120-A8F8-96A36A70FDA9}" type="pres">
      <dgm:prSet presAssocID="{3B0614F8-5634-465B-883A-58F8ECE70235}" presName="compNode" presStyleCnt="0"/>
      <dgm:spPr/>
    </dgm:pt>
    <dgm:pt modelId="{20DB3604-B7C5-4B2E-AD1D-CCE0D4D37107}" type="pres">
      <dgm:prSet presAssocID="{3B0614F8-5634-465B-883A-58F8ECE70235}" presName="bgRect" presStyleLbl="bgShp" presStyleIdx="0" presStyleCnt="4" custLinFactNeighborX="-792" custLinFactNeighborY="-197"/>
      <dgm:spPr/>
    </dgm:pt>
    <dgm:pt modelId="{ADA7C0FA-47B8-423F-8960-0FC8407371A3}" type="pres">
      <dgm:prSet presAssocID="{3B0614F8-5634-465B-883A-58F8ECE7023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gh Voltage"/>
        </a:ext>
      </dgm:extLst>
    </dgm:pt>
    <dgm:pt modelId="{E9C23BB4-02AB-407C-9D7E-F1982AB1C8F0}" type="pres">
      <dgm:prSet presAssocID="{3B0614F8-5634-465B-883A-58F8ECE70235}" presName="spaceRect" presStyleCnt="0"/>
      <dgm:spPr/>
    </dgm:pt>
    <dgm:pt modelId="{08A9BCF4-3FED-442D-88E1-78DD9E52E9ED}" type="pres">
      <dgm:prSet presAssocID="{3B0614F8-5634-465B-883A-58F8ECE70235}" presName="parTx" presStyleLbl="revTx" presStyleIdx="0" presStyleCnt="7">
        <dgm:presLayoutVars>
          <dgm:chMax val="0"/>
          <dgm:chPref val="0"/>
        </dgm:presLayoutVars>
      </dgm:prSet>
      <dgm:spPr/>
    </dgm:pt>
    <dgm:pt modelId="{B693FDB1-FA88-4C00-9F15-55A52363818A}" type="pres">
      <dgm:prSet presAssocID="{19DF6BF5-C267-44DB-9EFE-AD668FCDCDCA}" presName="sibTrans" presStyleCnt="0"/>
      <dgm:spPr/>
    </dgm:pt>
    <dgm:pt modelId="{87ECA9A8-0FD2-44ED-BC94-6DD12050D4DB}" type="pres">
      <dgm:prSet presAssocID="{1F870AB3-8609-4BC4-A4AA-97C0681C4D18}" presName="compNode" presStyleCnt="0"/>
      <dgm:spPr/>
    </dgm:pt>
    <dgm:pt modelId="{A86BC53A-588B-4641-AD02-7FD7583677CA}" type="pres">
      <dgm:prSet presAssocID="{1F870AB3-8609-4BC4-A4AA-97C0681C4D18}" presName="bgRect" presStyleLbl="bgShp" presStyleIdx="1" presStyleCnt="4"/>
      <dgm:spPr/>
    </dgm:pt>
    <dgm:pt modelId="{B47B1175-3EC7-45B8-BBC8-C56E82EA4AC5}" type="pres">
      <dgm:prSet presAssocID="{1F870AB3-8609-4BC4-A4AA-97C0681C4D1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lammable"/>
        </a:ext>
      </dgm:extLst>
    </dgm:pt>
    <dgm:pt modelId="{F264A1D5-E916-4385-9EFE-E8DD9F875D08}" type="pres">
      <dgm:prSet presAssocID="{1F870AB3-8609-4BC4-A4AA-97C0681C4D18}" presName="spaceRect" presStyleCnt="0"/>
      <dgm:spPr/>
    </dgm:pt>
    <dgm:pt modelId="{C60AB19C-7B40-4350-9404-5BD3B6FA4E73}" type="pres">
      <dgm:prSet presAssocID="{1F870AB3-8609-4BC4-A4AA-97C0681C4D18}" presName="parTx" presStyleLbl="revTx" presStyleIdx="1" presStyleCnt="7">
        <dgm:presLayoutVars>
          <dgm:chMax val="0"/>
          <dgm:chPref val="0"/>
        </dgm:presLayoutVars>
      </dgm:prSet>
      <dgm:spPr/>
    </dgm:pt>
    <dgm:pt modelId="{D6B7B48B-9D0A-4D29-B50D-404C4CC93446}" type="pres">
      <dgm:prSet presAssocID="{1F870AB3-8609-4BC4-A4AA-97C0681C4D18}" presName="desTx" presStyleLbl="revTx" presStyleIdx="2" presStyleCnt="7">
        <dgm:presLayoutVars/>
      </dgm:prSet>
      <dgm:spPr/>
    </dgm:pt>
    <dgm:pt modelId="{EC4FC44F-E1FF-4497-8E99-DF81BEAC9C50}" type="pres">
      <dgm:prSet presAssocID="{B1F952EB-6F2A-4A65-BE8B-7D868A89C86D}" presName="sibTrans" presStyleCnt="0"/>
      <dgm:spPr/>
    </dgm:pt>
    <dgm:pt modelId="{5FDE0D48-EC00-44B8-8A2E-F9E363078D07}" type="pres">
      <dgm:prSet presAssocID="{FFFCA2E5-22C9-4C06-B892-29E07BF01BB1}" presName="compNode" presStyleCnt="0"/>
      <dgm:spPr/>
    </dgm:pt>
    <dgm:pt modelId="{3BE93D47-4C3C-4138-AB7B-BC84498D2E1E}" type="pres">
      <dgm:prSet presAssocID="{FFFCA2E5-22C9-4C06-B892-29E07BF01BB1}" presName="bgRect" presStyleLbl="bgShp" presStyleIdx="2" presStyleCnt="4"/>
      <dgm:spPr/>
    </dgm:pt>
    <dgm:pt modelId="{DB92FCD2-66F3-470C-AF2C-0EE152C1A950}" type="pres">
      <dgm:prSet presAssocID="{FFFCA2E5-22C9-4C06-B892-29E07BF01BB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ar"/>
        </a:ext>
      </dgm:extLst>
    </dgm:pt>
    <dgm:pt modelId="{251104E7-951C-4E1B-A90B-183E187D9B74}" type="pres">
      <dgm:prSet presAssocID="{FFFCA2E5-22C9-4C06-B892-29E07BF01BB1}" presName="spaceRect" presStyleCnt="0"/>
      <dgm:spPr/>
    </dgm:pt>
    <dgm:pt modelId="{F01E2672-2633-4037-B2A0-0D1B8874DFED}" type="pres">
      <dgm:prSet presAssocID="{FFFCA2E5-22C9-4C06-B892-29E07BF01BB1}" presName="parTx" presStyleLbl="revTx" presStyleIdx="3" presStyleCnt="7">
        <dgm:presLayoutVars>
          <dgm:chMax val="0"/>
          <dgm:chPref val="0"/>
        </dgm:presLayoutVars>
      </dgm:prSet>
      <dgm:spPr/>
    </dgm:pt>
    <dgm:pt modelId="{9F5F6E44-BC93-4FD7-909E-B9F90542B12C}" type="pres">
      <dgm:prSet presAssocID="{FFFCA2E5-22C9-4C06-B892-29E07BF01BB1}" presName="desTx" presStyleLbl="revTx" presStyleIdx="4" presStyleCnt="7">
        <dgm:presLayoutVars/>
      </dgm:prSet>
      <dgm:spPr/>
    </dgm:pt>
    <dgm:pt modelId="{B2318647-D54C-48D6-AA30-9068283548AE}" type="pres">
      <dgm:prSet presAssocID="{3683B228-BAA6-46D1-BF3B-38810B6D06AB}" presName="sibTrans" presStyleCnt="0"/>
      <dgm:spPr/>
    </dgm:pt>
    <dgm:pt modelId="{1CD6C8CA-A3AA-493A-A2D4-26A5F1CA567F}" type="pres">
      <dgm:prSet presAssocID="{24109A52-47E3-4E1D-BBD1-705FBB40924C}" presName="compNode" presStyleCnt="0"/>
      <dgm:spPr/>
    </dgm:pt>
    <dgm:pt modelId="{81D0AED7-B31E-4109-A34D-0CBECA48DA95}" type="pres">
      <dgm:prSet presAssocID="{24109A52-47E3-4E1D-BBD1-705FBB40924C}" presName="bgRect" presStyleLbl="bgShp" presStyleIdx="3" presStyleCnt="4"/>
      <dgm:spPr/>
    </dgm:pt>
    <dgm:pt modelId="{C8CE0813-ED72-4F0E-AA0D-0BAABD36C1FA}" type="pres">
      <dgm:prSet presAssocID="{24109A52-47E3-4E1D-BBD1-705FBB40924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ity"/>
        </a:ext>
      </dgm:extLst>
    </dgm:pt>
    <dgm:pt modelId="{0009B2A7-2F97-45A8-92CE-24F6320BAD65}" type="pres">
      <dgm:prSet presAssocID="{24109A52-47E3-4E1D-BBD1-705FBB40924C}" presName="spaceRect" presStyleCnt="0"/>
      <dgm:spPr/>
    </dgm:pt>
    <dgm:pt modelId="{83330334-2CA9-4730-BBA6-6D58B4C62E6D}" type="pres">
      <dgm:prSet presAssocID="{24109A52-47E3-4E1D-BBD1-705FBB40924C}" presName="parTx" presStyleLbl="revTx" presStyleIdx="5" presStyleCnt="7">
        <dgm:presLayoutVars>
          <dgm:chMax val="0"/>
          <dgm:chPref val="0"/>
        </dgm:presLayoutVars>
      </dgm:prSet>
      <dgm:spPr/>
    </dgm:pt>
    <dgm:pt modelId="{6AA5839A-1FC4-43DF-8D3E-011022551CD4}" type="pres">
      <dgm:prSet presAssocID="{24109A52-47E3-4E1D-BBD1-705FBB40924C}" presName="desTx" presStyleLbl="revTx" presStyleIdx="6" presStyleCnt="7">
        <dgm:presLayoutVars/>
      </dgm:prSet>
      <dgm:spPr/>
    </dgm:pt>
  </dgm:ptLst>
  <dgm:cxnLst>
    <dgm:cxn modelId="{7232A91F-99C8-47EC-9BD7-945E1A0C8080}" type="presOf" srcId="{1F870AB3-8609-4BC4-A4AA-97C0681C4D18}" destId="{C60AB19C-7B40-4350-9404-5BD3B6FA4E73}" srcOrd="0" destOrd="0" presId="urn:microsoft.com/office/officeart/2018/2/layout/IconVerticalSolidList"/>
    <dgm:cxn modelId="{06AD4B22-F357-49FA-AA6B-A5D637DD2754}" srcId="{CF4901CB-862E-4F0E-893E-3FAD6D1BBF07}" destId="{3B0614F8-5634-465B-883A-58F8ECE70235}" srcOrd="0" destOrd="0" parTransId="{9F44BC64-7BC4-407A-A2EF-9A6C7EB1C75C}" sibTransId="{19DF6BF5-C267-44DB-9EFE-AD668FCDCDCA}"/>
    <dgm:cxn modelId="{E4926C37-277E-4FF9-A4BB-51956212B7C5}" srcId="{CF4901CB-862E-4F0E-893E-3FAD6D1BBF07}" destId="{FFFCA2E5-22C9-4C06-B892-29E07BF01BB1}" srcOrd="2" destOrd="0" parTransId="{DE8FF2CF-FB8D-46B3-BC61-FE6506335B77}" sibTransId="{3683B228-BAA6-46D1-BF3B-38810B6D06AB}"/>
    <dgm:cxn modelId="{643D0E3F-1B12-45F8-A1C3-848F19C92261}" type="presOf" srcId="{3B0614F8-5634-465B-883A-58F8ECE70235}" destId="{08A9BCF4-3FED-442D-88E1-78DD9E52E9ED}" srcOrd="0" destOrd="0" presId="urn:microsoft.com/office/officeart/2018/2/layout/IconVerticalSolidList"/>
    <dgm:cxn modelId="{B66C3353-DEC2-4370-BDD9-D98D0775FDE0}" srcId="{1F870AB3-8609-4BC4-A4AA-97C0681C4D18}" destId="{8CD5DFF0-AA8F-4059-B7AA-8FEF7089DD8D}" srcOrd="0" destOrd="0" parTransId="{10552AA5-2F29-4930-865B-A1886221C094}" sibTransId="{74928AD6-CAE3-4745-A5CF-73584C0E69D4}"/>
    <dgm:cxn modelId="{49B54C74-EFDC-4883-BF87-5A60C7F7750A}" type="presOf" srcId="{CF4901CB-862E-4F0E-893E-3FAD6D1BBF07}" destId="{CAE333A7-0FCB-4FCF-BCB6-34B31472B3A8}" srcOrd="0" destOrd="0" presId="urn:microsoft.com/office/officeart/2018/2/layout/IconVerticalSolidList"/>
    <dgm:cxn modelId="{CECA55A6-6DE7-46A5-8178-D1D3446D1173}" type="presOf" srcId="{7422ECC2-0361-4CE3-B952-38EDA2AB3FAD}" destId="{6AA5839A-1FC4-43DF-8D3E-011022551CD4}" srcOrd="0" destOrd="0" presId="urn:microsoft.com/office/officeart/2018/2/layout/IconVerticalSolidList"/>
    <dgm:cxn modelId="{4EBEFBAB-D3FD-4A1E-ABAA-1925F75FC7AE}" type="presOf" srcId="{FFFCA2E5-22C9-4C06-B892-29E07BF01BB1}" destId="{F01E2672-2633-4037-B2A0-0D1B8874DFED}" srcOrd="0" destOrd="0" presId="urn:microsoft.com/office/officeart/2018/2/layout/IconVerticalSolidList"/>
    <dgm:cxn modelId="{04EF2BBD-09FE-42C8-BB34-EF3277EF1229}" type="presOf" srcId="{BFEEA516-C86B-479D-A26B-5BF3A8AECE6B}" destId="{9F5F6E44-BC93-4FD7-909E-B9F90542B12C}" srcOrd="0" destOrd="0" presId="urn:microsoft.com/office/officeart/2018/2/layout/IconVerticalSolidList"/>
    <dgm:cxn modelId="{F569B3C0-DA89-49F0-8D0C-F1FB3B852996}" type="presOf" srcId="{8CD5DFF0-AA8F-4059-B7AA-8FEF7089DD8D}" destId="{D6B7B48B-9D0A-4D29-B50D-404C4CC93446}" srcOrd="0" destOrd="0" presId="urn:microsoft.com/office/officeart/2018/2/layout/IconVerticalSolidList"/>
    <dgm:cxn modelId="{E9E427C1-7E2B-42AB-94BE-151896FFE991}" srcId="{FFFCA2E5-22C9-4C06-B892-29E07BF01BB1}" destId="{BFEEA516-C86B-479D-A26B-5BF3A8AECE6B}" srcOrd="0" destOrd="0" parTransId="{067E7B92-C898-49A9-9F18-1942B2D6B61A}" sibTransId="{D4178EED-FC26-4149-AFC3-81E858B8AE6F}"/>
    <dgm:cxn modelId="{A07E44CE-1283-46BC-98F7-3D5C9A611A05}" type="presOf" srcId="{24109A52-47E3-4E1D-BBD1-705FBB40924C}" destId="{83330334-2CA9-4730-BBA6-6D58B4C62E6D}" srcOrd="0" destOrd="0" presId="urn:microsoft.com/office/officeart/2018/2/layout/IconVerticalSolidList"/>
    <dgm:cxn modelId="{31A8E8E5-82AF-4C21-B6CF-23172B2A7FA2}" srcId="{CF4901CB-862E-4F0E-893E-3FAD6D1BBF07}" destId="{24109A52-47E3-4E1D-BBD1-705FBB40924C}" srcOrd="3" destOrd="0" parTransId="{D00DC0F2-3895-4115-9C79-438E22CFD0DF}" sibTransId="{51599460-68BE-4247-8CEC-7F56E7F56252}"/>
    <dgm:cxn modelId="{B0955FEB-4D4E-4217-84EB-84A21C004CE1}" srcId="{24109A52-47E3-4E1D-BBD1-705FBB40924C}" destId="{7422ECC2-0361-4CE3-B952-38EDA2AB3FAD}" srcOrd="0" destOrd="0" parTransId="{277CBC8C-1F4E-4B89-BC07-CFCA9C573624}" sibTransId="{D6C334B0-8BF5-447A-B8C0-F0C3A4F8BC8D}"/>
    <dgm:cxn modelId="{FC3098F6-5FB3-464A-B5F7-516FC41BEB22}" srcId="{CF4901CB-862E-4F0E-893E-3FAD6D1BBF07}" destId="{1F870AB3-8609-4BC4-A4AA-97C0681C4D18}" srcOrd="1" destOrd="0" parTransId="{14348CC6-31D8-42D5-9DBD-F285A9022FED}" sibTransId="{B1F952EB-6F2A-4A65-BE8B-7D868A89C86D}"/>
    <dgm:cxn modelId="{A6E90659-2438-4E84-A711-53E60CA6A707}" type="presParOf" srcId="{CAE333A7-0FCB-4FCF-BCB6-34B31472B3A8}" destId="{CF33FB69-743E-4120-A8F8-96A36A70FDA9}" srcOrd="0" destOrd="0" presId="urn:microsoft.com/office/officeart/2018/2/layout/IconVerticalSolidList"/>
    <dgm:cxn modelId="{542431AC-889A-4A95-B64A-CC125532571A}" type="presParOf" srcId="{CF33FB69-743E-4120-A8F8-96A36A70FDA9}" destId="{20DB3604-B7C5-4B2E-AD1D-CCE0D4D37107}" srcOrd="0" destOrd="0" presId="urn:microsoft.com/office/officeart/2018/2/layout/IconVerticalSolidList"/>
    <dgm:cxn modelId="{D6FCE08F-F2BB-4A34-92CD-4A7129768228}" type="presParOf" srcId="{CF33FB69-743E-4120-A8F8-96A36A70FDA9}" destId="{ADA7C0FA-47B8-423F-8960-0FC8407371A3}" srcOrd="1" destOrd="0" presId="urn:microsoft.com/office/officeart/2018/2/layout/IconVerticalSolidList"/>
    <dgm:cxn modelId="{3BB8797D-96A5-4C87-A50B-F9EA54B18F92}" type="presParOf" srcId="{CF33FB69-743E-4120-A8F8-96A36A70FDA9}" destId="{E9C23BB4-02AB-407C-9D7E-F1982AB1C8F0}" srcOrd="2" destOrd="0" presId="urn:microsoft.com/office/officeart/2018/2/layout/IconVerticalSolidList"/>
    <dgm:cxn modelId="{7AFA46D3-1300-4EC6-9738-51CF481EE6CB}" type="presParOf" srcId="{CF33FB69-743E-4120-A8F8-96A36A70FDA9}" destId="{08A9BCF4-3FED-442D-88E1-78DD9E52E9ED}" srcOrd="3" destOrd="0" presId="urn:microsoft.com/office/officeart/2018/2/layout/IconVerticalSolidList"/>
    <dgm:cxn modelId="{7F1839E1-29B0-4EB5-B60D-7491FFF1B986}" type="presParOf" srcId="{CAE333A7-0FCB-4FCF-BCB6-34B31472B3A8}" destId="{B693FDB1-FA88-4C00-9F15-55A52363818A}" srcOrd="1" destOrd="0" presId="urn:microsoft.com/office/officeart/2018/2/layout/IconVerticalSolidList"/>
    <dgm:cxn modelId="{FD4CDCD3-4C9D-4F1C-8203-6408CFF19954}" type="presParOf" srcId="{CAE333A7-0FCB-4FCF-BCB6-34B31472B3A8}" destId="{87ECA9A8-0FD2-44ED-BC94-6DD12050D4DB}" srcOrd="2" destOrd="0" presId="urn:microsoft.com/office/officeart/2018/2/layout/IconVerticalSolidList"/>
    <dgm:cxn modelId="{709546BC-B8C8-4AD5-8513-1D5DFDD94708}" type="presParOf" srcId="{87ECA9A8-0FD2-44ED-BC94-6DD12050D4DB}" destId="{A86BC53A-588B-4641-AD02-7FD7583677CA}" srcOrd="0" destOrd="0" presId="urn:microsoft.com/office/officeart/2018/2/layout/IconVerticalSolidList"/>
    <dgm:cxn modelId="{5488E1A7-8606-40A5-9A62-36F5A5107482}" type="presParOf" srcId="{87ECA9A8-0FD2-44ED-BC94-6DD12050D4DB}" destId="{B47B1175-3EC7-45B8-BBC8-C56E82EA4AC5}" srcOrd="1" destOrd="0" presId="urn:microsoft.com/office/officeart/2018/2/layout/IconVerticalSolidList"/>
    <dgm:cxn modelId="{166D8316-E4D8-433D-9159-EBDCD00C18A3}" type="presParOf" srcId="{87ECA9A8-0FD2-44ED-BC94-6DD12050D4DB}" destId="{F264A1D5-E916-4385-9EFE-E8DD9F875D08}" srcOrd="2" destOrd="0" presId="urn:microsoft.com/office/officeart/2018/2/layout/IconVerticalSolidList"/>
    <dgm:cxn modelId="{A54AA882-C2FA-4934-A199-08FAFA7F0F1F}" type="presParOf" srcId="{87ECA9A8-0FD2-44ED-BC94-6DD12050D4DB}" destId="{C60AB19C-7B40-4350-9404-5BD3B6FA4E73}" srcOrd="3" destOrd="0" presId="urn:microsoft.com/office/officeart/2018/2/layout/IconVerticalSolidList"/>
    <dgm:cxn modelId="{205331F5-039A-4378-936F-4E68154D9AC1}" type="presParOf" srcId="{87ECA9A8-0FD2-44ED-BC94-6DD12050D4DB}" destId="{D6B7B48B-9D0A-4D29-B50D-404C4CC93446}" srcOrd="4" destOrd="0" presId="urn:microsoft.com/office/officeart/2018/2/layout/IconVerticalSolidList"/>
    <dgm:cxn modelId="{A5818735-B220-4ACB-98A0-FDA111683344}" type="presParOf" srcId="{CAE333A7-0FCB-4FCF-BCB6-34B31472B3A8}" destId="{EC4FC44F-E1FF-4497-8E99-DF81BEAC9C50}" srcOrd="3" destOrd="0" presId="urn:microsoft.com/office/officeart/2018/2/layout/IconVerticalSolidList"/>
    <dgm:cxn modelId="{76C5AD46-E3A8-448D-8823-494066A170FE}" type="presParOf" srcId="{CAE333A7-0FCB-4FCF-BCB6-34B31472B3A8}" destId="{5FDE0D48-EC00-44B8-8A2E-F9E363078D07}" srcOrd="4" destOrd="0" presId="urn:microsoft.com/office/officeart/2018/2/layout/IconVerticalSolidList"/>
    <dgm:cxn modelId="{8D5C972B-FD73-449C-8005-AD8B1E734BEF}" type="presParOf" srcId="{5FDE0D48-EC00-44B8-8A2E-F9E363078D07}" destId="{3BE93D47-4C3C-4138-AB7B-BC84498D2E1E}" srcOrd="0" destOrd="0" presId="urn:microsoft.com/office/officeart/2018/2/layout/IconVerticalSolidList"/>
    <dgm:cxn modelId="{BD96D9AA-CF79-476E-A83C-3A1CC010A5AB}" type="presParOf" srcId="{5FDE0D48-EC00-44B8-8A2E-F9E363078D07}" destId="{DB92FCD2-66F3-470C-AF2C-0EE152C1A950}" srcOrd="1" destOrd="0" presId="urn:microsoft.com/office/officeart/2018/2/layout/IconVerticalSolidList"/>
    <dgm:cxn modelId="{C201BE93-E13D-451B-AB74-75CDEC341082}" type="presParOf" srcId="{5FDE0D48-EC00-44B8-8A2E-F9E363078D07}" destId="{251104E7-951C-4E1B-A90B-183E187D9B74}" srcOrd="2" destOrd="0" presId="urn:microsoft.com/office/officeart/2018/2/layout/IconVerticalSolidList"/>
    <dgm:cxn modelId="{0CB0DC09-6A54-4D59-9660-FD59F235AFB5}" type="presParOf" srcId="{5FDE0D48-EC00-44B8-8A2E-F9E363078D07}" destId="{F01E2672-2633-4037-B2A0-0D1B8874DFED}" srcOrd="3" destOrd="0" presId="urn:microsoft.com/office/officeart/2018/2/layout/IconVerticalSolidList"/>
    <dgm:cxn modelId="{1694E869-2044-4E68-BD6D-A856ABE2371A}" type="presParOf" srcId="{5FDE0D48-EC00-44B8-8A2E-F9E363078D07}" destId="{9F5F6E44-BC93-4FD7-909E-B9F90542B12C}" srcOrd="4" destOrd="0" presId="urn:microsoft.com/office/officeart/2018/2/layout/IconVerticalSolidList"/>
    <dgm:cxn modelId="{4120C89B-0326-4045-A5EF-78398470E830}" type="presParOf" srcId="{CAE333A7-0FCB-4FCF-BCB6-34B31472B3A8}" destId="{B2318647-D54C-48D6-AA30-9068283548AE}" srcOrd="5" destOrd="0" presId="urn:microsoft.com/office/officeart/2018/2/layout/IconVerticalSolidList"/>
    <dgm:cxn modelId="{C2521701-3C47-4803-93E5-7CF0B6649756}" type="presParOf" srcId="{CAE333A7-0FCB-4FCF-BCB6-34B31472B3A8}" destId="{1CD6C8CA-A3AA-493A-A2D4-26A5F1CA567F}" srcOrd="6" destOrd="0" presId="urn:microsoft.com/office/officeart/2018/2/layout/IconVerticalSolidList"/>
    <dgm:cxn modelId="{23EF2DC0-1A2C-418E-B019-4D8A1AE34708}" type="presParOf" srcId="{1CD6C8CA-A3AA-493A-A2D4-26A5F1CA567F}" destId="{81D0AED7-B31E-4109-A34D-0CBECA48DA95}" srcOrd="0" destOrd="0" presId="urn:microsoft.com/office/officeart/2018/2/layout/IconVerticalSolidList"/>
    <dgm:cxn modelId="{B2CE12A5-3E91-490C-A15E-922566F4C771}" type="presParOf" srcId="{1CD6C8CA-A3AA-493A-A2D4-26A5F1CA567F}" destId="{C8CE0813-ED72-4F0E-AA0D-0BAABD36C1FA}" srcOrd="1" destOrd="0" presId="urn:microsoft.com/office/officeart/2018/2/layout/IconVerticalSolidList"/>
    <dgm:cxn modelId="{2F7F0B8A-693B-46DC-A7BA-5BC2E2BE8B38}" type="presParOf" srcId="{1CD6C8CA-A3AA-493A-A2D4-26A5F1CA567F}" destId="{0009B2A7-2F97-45A8-92CE-24F6320BAD65}" srcOrd="2" destOrd="0" presId="urn:microsoft.com/office/officeart/2018/2/layout/IconVerticalSolidList"/>
    <dgm:cxn modelId="{D4FD90A7-E5A5-4F24-9345-79BD78A8804D}" type="presParOf" srcId="{1CD6C8CA-A3AA-493A-A2D4-26A5F1CA567F}" destId="{83330334-2CA9-4730-BBA6-6D58B4C62E6D}" srcOrd="3" destOrd="0" presId="urn:microsoft.com/office/officeart/2018/2/layout/IconVerticalSolidList"/>
    <dgm:cxn modelId="{45FC60CE-CCCE-4883-9FC2-1F5FB7EC587D}" type="presParOf" srcId="{1CD6C8CA-A3AA-493A-A2D4-26A5F1CA567F}" destId="{6AA5839A-1FC4-43DF-8D3E-011022551CD4}"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DB3604-B7C5-4B2E-AD1D-CCE0D4D37107}">
      <dsp:nvSpPr>
        <dsp:cNvPr id="0" name=""/>
        <dsp:cNvSpPr/>
      </dsp:nvSpPr>
      <dsp:spPr>
        <a:xfrm>
          <a:off x="0" y="3"/>
          <a:ext cx="7693025" cy="97775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A7C0FA-47B8-423F-8960-0FC8407371A3}">
      <dsp:nvSpPr>
        <dsp:cNvPr id="0" name=""/>
        <dsp:cNvSpPr/>
      </dsp:nvSpPr>
      <dsp:spPr>
        <a:xfrm>
          <a:off x="295771" y="221924"/>
          <a:ext cx="537765" cy="53776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8A9BCF4-3FED-442D-88E1-78DD9E52E9ED}">
      <dsp:nvSpPr>
        <dsp:cNvPr id="0" name=""/>
        <dsp:cNvSpPr/>
      </dsp:nvSpPr>
      <dsp:spPr>
        <a:xfrm>
          <a:off x="1129308" y="1929"/>
          <a:ext cx="6563716" cy="977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479" tIns="103479" rIns="103479" bIns="103479" numCol="1" spcCol="1270" anchor="ctr" anchorCtr="0">
          <a:noAutofit/>
        </a:bodyPr>
        <a:lstStyle/>
        <a:p>
          <a:pPr marL="0" lvl="0" indent="0" algn="l" defTabSz="977900">
            <a:lnSpc>
              <a:spcPct val="90000"/>
            </a:lnSpc>
            <a:spcBef>
              <a:spcPct val="0"/>
            </a:spcBef>
            <a:spcAft>
              <a:spcPct val="35000"/>
            </a:spcAft>
            <a:buNone/>
          </a:pPr>
          <a:r>
            <a:rPr lang="en-US" sz="2200" kern="1200"/>
            <a:t>Information on permitting clean energy projects in by-right zone</a:t>
          </a:r>
        </a:p>
      </dsp:txBody>
      <dsp:txXfrm>
        <a:off x="1129308" y="1929"/>
        <a:ext cx="6563716" cy="977756"/>
      </dsp:txXfrm>
    </dsp:sp>
    <dsp:sp modelId="{A86BC53A-588B-4641-AD02-7FD7583677CA}">
      <dsp:nvSpPr>
        <dsp:cNvPr id="0" name=""/>
        <dsp:cNvSpPr/>
      </dsp:nvSpPr>
      <dsp:spPr>
        <a:xfrm>
          <a:off x="0" y="1224124"/>
          <a:ext cx="7693025" cy="97775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7B1175-3EC7-45B8-BBC8-C56E82EA4AC5}">
      <dsp:nvSpPr>
        <dsp:cNvPr id="0" name=""/>
        <dsp:cNvSpPr/>
      </dsp:nvSpPr>
      <dsp:spPr>
        <a:xfrm>
          <a:off x="295771" y="1444119"/>
          <a:ext cx="537765" cy="53776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60AB19C-7B40-4350-9404-5BD3B6FA4E73}">
      <dsp:nvSpPr>
        <dsp:cNvPr id="0" name=""/>
        <dsp:cNvSpPr/>
      </dsp:nvSpPr>
      <dsp:spPr>
        <a:xfrm>
          <a:off x="1129308" y="1224124"/>
          <a:ext cx="3461861" cy="977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479" tIns="103479" rIns="103479" bIns="103479" numCol="1" spcCol="1270" anchor="ctr" anchorCtr="0">
          <a:noAutofit/>
        </a:bodyPr>
        <a:lstStyle/>
        <a:p>
          <a:pPr marL="0" lvl="0" indent="0" algn="l" defTabSz="977900">
            <a:lnSpc>
              <a:spcPct val="90000"/>
            </a:lnSpc>
            <a:spcBef>
              <a:spcPct val="0"/>
            </a:spcBef>
            <a:spcAft>
              <a:spcPct val="35000"/>
            </a:spcAft>
            <a:buNone/>
          </a:pPr>
          <a:r>
            <a:rPr lang="en-US" sz="2200" kern="1200"/>
            <a:t>Make sure FY20 energy data complete</a:t>
          </a:r>
        </a:p>
      </dsp:txBody>
      <dsp:txXfrm>
        <a:off x="1129308" y="1224124"/>
        <a:ext cx="3461861" cy="977756"/>
      </dsp:txXfrm>
    </dsp:sp>
    <dsp:sp modelId="{D6B7B48B-9D0A-4D29-B50D-404C4CC93446}">
      <dsp:nvSpPr>
        <dsp:cNvPr id="0" name=""/>
        <dsp:cNvSpPr/>
      </dsp:nvSpPr>
      <dsp:spPr>
        <a:xfrm>
          <a:off x="4591169" y="1224124"/>
          <a:ext cx="3101855" cy="977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479" tIns="103479" rIns="103479" bIns="103479" numCol="1" spcCol="1270" anchor="ctr" anchorCtr="0">
          <a:noAutofit/>
        </a:bodyPr>
        <a:lstStyle/>
        <a:p>
          <a:pPr marL="0" lvl="0" indent="0" algn="l" defTabSz="800100">
            <a:lnSpc>
              <a:spcPct val="90000"/>
            </a:lnSpc>
            <a:spcBef>
              <a:spcPct val="0"/>
            </a:spcBef>
            <a:spcAft>
              <a:spcPct val="35000"/>
            </a:spcAft>
            <a:buNone/>
          </a:pPr>
          <a:r>
            <a:rPr lang="en-US" sz="1800" kern="1200"/>
            <a:t>Delivered fuels (oil, propane, gasoline, diesel, wood)</a:t>
          </a:r>
        </a:p>
      </dsp:txBody>
      <dsp:txXfrm>
        <a:off x="4591169" y="1224124"/>
        <a:ext cx="3101855" cy="977756"/>
      </dsp:txXfrm>
    </dsp:sp>
    <dsp:sp modelId="{3BE93D47-4C3C-4138-AB7B-BC84498D2E1E}">
      <dsp:nvSpPr>
        <dsp:cNvPr id="0" name=""/>
        <dsp:cNvSpPr/>
      </dsp:nvSpPr>
      <dsp:spPr>
        <a:xfrm>
          <a:off x="0" y="2446319"/>
          <a:ext cx="7693025" cy="97775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92FCD2-66F3-470C-AF2C-0EE152C1A950}">
      <dsp:nvSpPr>
        <dsp:cNvPr id="0" name=""/>
        <dsp:cNvSpPr/>
      </dsp:nvSpPr>
      <dsp:spPr>
        <a:xfrm>
          <a:off x="295771" y="2666314"/>
          <a:ext cx="537765" cy="53776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01E2672-2633-4037-B2A0-0D1B8874DFED}">
      <dsp:nvSpPr>
        <dsp:cNvPr id="0" name=""/>
        <dsp:cNvSpPr/>
      </dsp:nvSpPr>
      <dsp:spPr>
        <a:xfrm>
          <a:off x="1129308" y="2446319"/>
          <a:ext cx="3461861" cy="977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479" tIns="103479" rIns="103479" bIns="103479" numCol="1" spcCol="1270" anchor="ctr" anchorCtr="0">
          <a:noAutofit/>
        </a:bodyPr>
        <a:lstStyle/>
        <a:p>
          <a:pPr marL="0" lvl="0" indent="0" algn="l" defTabSz="977900">
            <a:lnSpc>
              <a:spcPct val="90000"/>
            </a:lnSpc>
            <a:spcBef>
              <a:spcPct val="0"/>
            </a:spcBef>
            <a:spcAft>
              <a:spcPct val="35000"/>
            </a:spcAft>
            <a:buNone/>
          </a:pPr>
          <a:r>
            <a:rPr lang="en-US" sz="2200" kern="1200"/>
            <a:t>Obtain changes in municipal fleet</a:t>
          </a:r>
        </a:p>
      </dsp:txBody>
      <dsp:txXfrm>
        <a:off x="1129308" y="2446319"/>
        <a:ext cx="3461861" cy="977756"/>
      </dsp:txXfrm>
    </dsp:sp>
    <dsp:sp modelId="{9F5F6E44-BC93-4FD7-909E-B9F90542B12C}">
      <dsp:nvSpPr>
        <dsp:cNvPr id="0" name=""/>
        <dsp:cNvSpPr/>
      </dsp:nvSpPr>
      <dsp:spPr>
        <a:xfrm>
          <a:off x="4591169" y="2446319"/>
          <a:ext cx="3101855" cy="977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479" tIns="103479" rIns="103479" bIns="103479" numCol="1" spcCol="1270" anchor="ctr" anchorCtr="0">
          <a:noAutofit/>
        </a:bodyPr>
        <a:lstStyle/>
        <a:p>
          <a:pPr marL="0" lvl="0" indent="0" algn="l" defTabSz="800100">
            <a:lnSpc>
              <a:spcPct val="90000"/>
            </a:lnSpc>
            <a:spcBef>
              <a:spcPct val="0"/>
            </a:spcBef>
            <a:spcAft>
              <a:spcPct val="35000"/>
            </a:spcAft>
            <a:buNone/>
          </a:pPr>
          <a:r>
            <a:rPr lang="en-US" sz="1800" kern="1200"/>
            <a:t>Vehicle acquisitions &amp; retirements</a:t>
          </a:r>
        </a:p>
      </dsp:txBody>
      <dsp:txXfrm>
        <a:off x="4591169" y="2446319"/>
        <a:ext cx="3101855" cy="977756"/>
      </dsp:txXfrm>
    </dsp:sp>
    <dsp:sp modelId="{81D0AED7-B31E-4109-A34D-0CBECA48DA95}">
      <dsp:nvSpPr>
        <dsp:cNvPr id="0" name=""/>
        <dsp:cNvSpPr/>
      </dsp:nvSpPr>
      <dsp:spPr>
        <a:xfrm>
          <a:off x="0" y="3668514"/>
          <a:ext cx="7693025" cy="97775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CE0813-ED72-4F0E-AA0D-0BAABD36C1FA}">
      <dsp:nvSpPr>
        <dsp:cNvPr id="0" name=""/>
        <dsp:cNvSpPr/>
      </dsp:nvSpPr>
      <dsp:spPr>
        <a:xfrm>
          <a:off x="295771" y="3888509"/>
          <a:ext cx="537765" cy="53776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3330334-2CA9-4730-BBA6-6D58B4C62E6D}">
      <dsp:nvSpPr>
        <dsp:cNvPr id="0" name=""/>
        <dsp:cNvSpPr/>
      </dsp:nvSpPr>
      <dsp:spPr>
        <a:xfrm>
          <a:off x="1129308" y="3668514"/>
          <a:ext cx="3461861" cy="977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479" tIns="103479" rIns="103479" bIns="103479" numCol="1" spcCol="1270" anchor="ctr" anchorCtr="0">
          <a:noAutofit/>
        </a:bodyPr>
        <a:lstStyle/>
        <a:p>
          <a:pPr marL="0" lvl="0" indent="0" algn="l" defTabSz="977900">
            <a:lnSpc>
              <a:spcPct val="90000"/>
            </a:lnSpc>
            <a:spcBef>
              <a:spcPct val="0"/>
            </a:spcBef>
            <a:spcAft>
              <a:spcPct val="35000"/>
            </a:spcAft>
            <a:buNone/>
          </a:pPr>
          <a:r>
            <a:rPr lang="en-US" sz="2200" kern="1200"/>
            <a:t>Obtain # occupancy permits issued FY20</a:t>
          </a:r>
        </a:p>
      </dsp:txBody>
      <dsp:txXfrm>
        <a:off x="1129308" y="3668514"/>
        <a:ext cx="3461861" cy="977756"/>
      </dsp:txXfrm>
    </dsp:sp>
    <dsp:sp modelId="{6AA5839A-1FC4-43DF-8D3E-011022551CD4}">
      <dsp:nvSpPr>
        <dsp:cNvPr id="0" name=""/>
        <dsp:cNvSpPr/>
      </dsp:nvSpPr>
      <dsp:spPr>
        <a:xfrm>
          <a:off x="4591169" y="3668514"/>
          <a:ext cx="3101855" cy="977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479" tIns="103479" rIns="103479" bIns="103479" numCol="1" spcCol="1270" anchor="ctr" anchorCtr="0">
          <a:noAutofit/>
        </a:bodyPr>
        <a:lstStyle/>
        <a:p>
          <a:pPr marL="0" lvl="0" indent="0" algn="l" defTabSz="800100">
            <a:lnSpc>
              <a:spcPct val="90000"/>
            </a:lnSpc>
            <a:spcBef>
              <a:spcPct val="0"/>
            </a:spcBef>
            <a:spcAft>
              <a:spcPct val="35000"/>
            </a:spcAft>
            <a:buNone/>
          </a:pPr>
          <a:r>
            <a:rPr lang="en-US" sz="1800" kern="1200"/>
            <a:t>New residential &amp; commercial over 100,000 sf</a:t>
          </a:r>
        </a:p>
      </dsp:txBody>
      <dsp:txXfrm>
        <a:off x="4591169" y="3668514"/>
        <a:ext cx="3101855" cy="97775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7810" name="Rectangle 2"/>
          <p:cNvSpPr>
            <a:spLocks noGrp="1" noChangeArrowheads="1"/>
          </p:cNvSpPr>
          <p:nvPr>
            <p:ph type="hdr" sz="quarter"/>
          </p:nvPr>
        </p:nvSpPr>
        <p:spPr bwMode="auto">
          <a:xfrm>
            <a:off x="0" y="0"/>
            <a:ext cx="3066733" cy="448061"/>
          </a:xfrm>
          <a:prstGeom prst="rect">
            <a:avLst/>
          </a:prstGeom>
          <a:noFill/>
          <a:ln w="9525">
            <a:noFill/>
            <a:miter lim="800000"/>
            <a:headEnd/>
            <a:tailEnd/>
          </a:ln>
          <a:effectLst/>
        </p:spPr>
        <p:txBody>
          <a:bodyPr vert="horz" wrap="square" lIns="92441" tIns="46221" rIns="92441" bIns="46221" numCol="1" anchor="t" anchorCtr="0" compatLnSpc="1">
            <a:prstTxWarp prst="textNoShape">
              <a:avLst/>
            </a:prstTxWarp>
          </a:bodyPr>
          <a:lstStyle>
            <a:lvl1pPr algn="l" defTabSz="924522">
              <a:defRPr kumimoji="0" sz="1300">
                <a:latin typeface="Arial" charset="0"/>
                <a:cs typeface="+mn-cs"/>
              </a:defRPr>
            </a:lvl1pPr>
          </a:lstStyle>
          <a:p>
            <a:pPr>
              <a:defRPr/>
            </a:pPr>
            <a:endParaRPr lang="en-US" dirty="0"/>
          </a:p>
        </p:txBody>
      </p:sp>
      <p:sp>
        <p:nvSpPr>
          <p:cNvPr id="247811" name="Rectangle 3"/>
          <p:cNvSpPr>
            <a:spLocks noGrp="1" noChangeArrowheads="1"/>
          </p:cNvSpPr>
          <p:nvPr>
            <p:ph type="dt" sz="quarter" idx="1"/>
          </p:nvPr>
        </p:nvSpPr>
        <p:spPr bwMode="auto">
          <a:xfrm>
            <a:off x="4008705" y="0"/>
            <a:ext cx="3066733" cy="448061"/>
          </a:xfrm>
          <a:prstGeom prst="rect">
            <a:avLst/>
          </a:prstGeom>
          <a:noFill/>
          <a:ln w="9525">
            <a:noFill/>
            <a:miter lim="800000"/>
            <a:headEnd/>
            <a:tailEnd/>
          </a:ln>
          <a:effectLst/>
        </p:spPr>
        <p:txBody>
          <a:bodyPr vert="horz" wrap="square" lIns="92441" tIns="46221" rIns="92441" bIns="46221" numCol="1" anchor="t" anchorCtr="0" compatLnSpc="1">
            <a:prstTxWarp prst="textNoShape">
              <a:avLst/>
            </a:prstTxWarp>
          </a:bodyPr>
          <a:lstStyle>
            <a:lvl1pPr algn="r" defTabSz="924522">
              <a:defRPr kumimoji="0" sz="1300">
                <a:latin typeface="Arial" charset="0"/>
                <a:cs typeface="+mn-cs"/>
              </a:defRPr>
            </a:lvl1pPr>
          </a:lstStyle>
          <a:p>
            <a:pPr>
              <a:defRPr/>
            </a:pPr>
            <a:endParaRPr lang="en-US" dirty="0"/>
          </a:p>
        </p:txBody>
      </p:sp>
      <p:sp>
        <p:nvSpPr>
          <p:cNvPr id="247812" name="Rectangle 4"/>
          <p:cNvSpPr>
            <a:spLocks noGrp="1" noChangeArrowheads="1"/>
          </p:cNvSpPr>
          <p:nvPr>
            <p:ph type="ftr" sz="quarter" idx="2"/>
          </p:nvPr>
        </p:nvSpPr>
        <p:spPr bwMode="auto">
          <a:xfrm>
            <a:off x="0" y="8507028"/>
            <a:ext cx="3066733" cy="446531"/>
          </a:xfrm>
          <a:prstGeom prst="rect">
            <a:avLst/>
          </a:prstGeom>
          <a:noFill/>
          <a:ln w="9525">
            <a:noFill/>
            <a:miter lim="800000"/>
            <a:headEnd/>
            <a:tailEnd/>
          </a:ln>
          <a:effectLst/>
        </p:spPr>
        <p:txBody>
          <a:bodyPr vert="horz" wrap="square" lIns="92441" tIns="46221" rIns="92441" bIns="46221" numCol="1" anchor="b" anchorCtr="0" compatLnSpc="1">
            <a:prstTxWarp prst="textNoShape">
              <a:avLst/>
            </a:prstTxWarp>
          </a:bodyPr>
          <a:lstStyle>
            <a:lvl1pPr algn="l" defTabSz="924522">
              <a:defRPr kumimoji="0" sz="1300">
                <a:latin typeface="Arial" charset="0"/>
                <a:cs typeface="+mn-cs"/>
              </a:defRPr>
            </a:lvl1pPr>
          </a:lstStyle>
          <a:p>
            <a:pPr>
              <a:defRPr/>
            </a:pPr>
            <a:endParaRPr lang="en-US" dirty="0"/>
          </a:p>
        </p:txBody>
      </p:sp>
      <p:sp>
        <p:nvSpPr>
          <p:cNvPr id="247813" name="Rectangle 5"/>
          <p:cNvSpPr>
            <a:spLocks noGrp="1" noChangeArrowheads="1"/>
          </p:cNvSpPr>
          <p:nvPr>
            <p:ph type="sldNum" sz="quarter" idx="3"/>
          </p:nvPr>
        </p:nvSpPr>
        <p:spPr bwMode="auto">
          <a:xfrm>
            <a:off x="4008705" y="8507028"/>
            <a:ext cx="3066733" cy="446531"/>
          </a:xfrm>
          <a:prstGeom prst="rect">
            <a:avLst/>
          </a:prstGeom>
          <a:noFill/>
          <a:ln w="9525">
            <a:noFill/>
            <a:miter lim="800000"/>
            <a:headEnd/>
            <a:tailEnd/>
          </a:ln>
          <a:effectLst/>
        </p:spPr>
        <p:txBody>
          <a:bodyPr vert="horz" wrap="square" lIns="92441" tIns="46221" rIns="92441" bIns="46221" numCol="1" anchor="b" anchorCtr="0" compatLnSpc="1">
            <a:prstTxWarp prst="textNoShape">
              <a:avLst/>
            </a:prstTxWarp>
          </a:bodyPr>
          <a:lstStyle>
            <a:lvl1pPr algn="r" defTabSz="924522">
              <a:defRPr kumimoji="0" sz="1300">
                <a:latin typeface="Arial" charset="0"/>
                <a:cs typeface="+mn-cs"/>
              </a:defRPr>
            </a:lvl1pPr>
          </a:lstStyle>
          <a:p>
            <a:pPr>
              <a:defRPr/>
            </a:pPr>
            <a:fld id="{3F4620FD-3721-40D5-BA80-CA2BFD95C8DC}" type="slidenum">
              <a:rPr lang="en-US"/>
              <a:pPr>
                <a:defRPr/>
              </a:pPr>
              <a:t>‹#›</a:t>
            </a:fld>
            <a:endParaRPr lang="en-US" dirty="0"/>
          </a:p>
        </p:txBody>
      </p:sp>
    </p:spTree>
    <p:extLst>
      <p:ext uri="{BB962C8B-B14F-4D97-AF65-F5344CB8AC3E}">
        <p14:creationId xmlns:p14="http://schemas.microsoft.com/office/powerpoint/2010/main" val="27659412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Grp="1" noChangeArrowheads="1"/>
          </p:cNvSpPr>
          <p:nvPr>
            <p:ph type="hdr" sz="quarter"/>
          </p:nvPr>
        </p:nvSpPr>
        <p:spPr bwMode="auto">
          <a:xfrm>
            <a:off x="0" y="0"/>
            <a:ext cx="3066733" cy="448061"/>
          </a:xfrm>
          <a:prstGeom prst="rect">
            <a:avLst/>
          </a:prstGeom>
          <a:noFill/>
          <a:ln w="9525">
            <a:noFill/>
            <a:miter lim="800000"/>
            <a:headEnd/>
            <a:tailEnd/>
          </a:ln>
          <a:effectLst/>
        </p:spPr>
        <p:txBody>
          <a:bodyPr vert="horz" wrap="square" lIns="92441" tIns="46221" rIns="92441" bIns="46221" numCol="1" anchor="t" anchorCtr="0" compatLnSpc="1">
            <a:prstTxWarp prst="textNoShape">
              <a:avLst/>
            </a:prstTxWarp>
          </a:bodyPr>
          <a:lstStyle>
            <a:lvl1pPr algn="l" defTabSz="924522">
              <a:defRPr kumimoji="0" sz="1300">
                <a:latin typeface="Arial" charset="0"/>
                <a:cs typeface="+mn-cs"/>
              </a:defRPr>
            </a:lvl1pPr>
          </a:lstStyle>
          <a:p>
            <a:pPr>
              <a:defRPr/>
            </a:pPr>
            <a:endParaRPr lang="en-US" dirty="0"/>
          </a:p>
        </p:txBody>
      </p:sp>
      <p:sp>
        <p:nvSpPr>
          <p:cNvPr id="246787" name="Rectangle 3"/>
          <p:cNvSpPr>
            <a:spLocks noGrp="1" noChangeArrowheads="1"/>
          </p:cNvSpPr>
          <p:nvPr>
            <p:ph type="dt" idx="1"/>
          </p:nvPr>
        </p:nvSpPr>
        <p:spPr bwMode="auto">
          <a:xfrm>
            <a:off x="4008705" y="0"/>
            <a:ext cx="3066733" cy="448061"/>
          </a:xfrm>
          <a:prstGeom prst="rect">
            <a:avLst/>
          </a:prstGeom>
          <a:noFill/>
          <a:ln w="9525">
            <a:noFill/>
            <a:miter lim="800000"/>
            <a:headEnd/>
            <a:tailEnd/>
          </a:ln>
          <a:effectLst/>
        </p:spPr>
        <p:txBody>
          <a:bodyPr vert="horz" wrap="square" lIns="92441" tIns="46221" rIns="92441" bIns="46221" numCol="1" anchor="t" anchorCtr="0" compatLnSpc="1">
            <a:prstTxWarp prst="textNoShape">
              <a:avLst/>
            </a:prstTxWarp>
          </a:bodyPr>
          <a:lstStyle>
            <a:lvl1pPr algn="r" defTabSz="924522">
              <a:defRPr kumimoji="0" sz="1300">
                <a:latin typeface="Arial" charset="0"/>
                <a:cs typeface="+mn-cs"/>
              </a:defRPr>
            </a:lvl1pPr>
          </a:lstStyle>
          <a:p>
            <a:pPr>
              <a:defRPr/>
            </a:pPr>
            <a:endParaRPr lang="en-US" dirty="0"/>
          </a:p>
        </p:txBody>
      </p:sp>
      <p:sp>
        <p:nvSpPr>
          <p:cNvPr id="22532" name="Rectangle 4"/>
          <p:cNvSpPr>
            <a:spLocks noGrp="1" noRot="1" noChangeAspect="1" noChangeArrowheads="1" noTextEdit="1"/>
          </p:cNvSpPr>
          <p:nvPr>
            <p:ph type="sldImg" idx="2"/>
          </p:nvPr>
        </p:nvSpPr>
        <p:spPr bwMode="auto">
          <a:xfrm>
            <a:off x="1300163" y="669925"/>
            <a:ext cx="4478337" cy="3359150"/>
          </a:xfrm>
          <a:prstGeom prst="rect">
            <a:avLst/>
          </a:prstGeom>
          <a:noFill/>
          <a:ln w="9525">
            <a:solidFill>
              <a:srgbClr val="000000"/>
            </a:solidFill>
            <a:miter lim="800000"/>
            <a:headEnd/>
            <a:tailEnd/>
          </a:ln>
        </p:spPr>
      </p:sp>
      <p:sp>
        <p:nvSpPr>
          <p:cNvPr id="246789" name="Rectangle 5"/>
          <p:cNvSpPr>
            <a:spLocks noGrp="1" noChangeArrowheads="1"/>
          </p:cNvSpPr>
          <p:nvPr>
            <p:ph type="body" sz="quarter" idx="3"/>
          </p:nvPr>
        </p:nvSpPr>
        <p:spPr bwMode="auto">
          <a:xfrm>
            <a:off x="707708" y="4254278"/>
            <a:ext cx="5661660" cy="4031013"/>
          </a:xfrm>
          <a:prstGeom prst="rect">
            <a:avLst/>
          </a:prstGeom>
          <a:noFill/>
          <a:ln w="9525">
            <a:noFill/>
            <a:miter lim="800000"/>
            <a:headEnd/>
            <a:tailEnd/>
          </a:ln>
          <a:effectLst/>
        </p:spPr>
        <p:txBody>
          <a:bodyPr vert="horz" wrap="square" lIns="92441" tIns="46221" rIns="92441" bIns="4622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6790" name="Rectangle 6"/>
          <p:cNvSpPr>
            <a:spLocks noGrp="1" noChangeArrowheads="1"/>
          </p:cNvSpPr>
          <p:nvPr>
            <p:ph type="ftr" sz="quarter" idx="4"/>
          </p:nvPr>
        </p:nvSpPr>
        <p:spPr bwMode="auto">
          <a:xfrm>
            <a:off x="0" y="8507028"/>
            <a:ext cx="3066733" cy="446531"/>
          </a:xfrm>
          <a:prstGeom prst="rect">
            <a:avLst/>
          </a:prstGeom>
          <a:noFill/>
          <a:ln w="9525">
            <a:noFill/>
            <a:miter lim="800000"/>
            <a:headEnd/>
            <a:tailEnd/>
          </a:ln>
          <a:effectLst/>
        </p:spPr>
        <p:txBody>
          <a:bodyPr vert="horz" wrap="square" lIns="92441" tIns="46221" rIns="92441" bIns="46221" numCol="1" anchor="b" anchorCtr="0" compatLnSpc="1">
            <a:prstTxWarp prst="textNoShape">
              <a:avLst/>
            </a:prstTxWarp>
          </a:bodyPr>
          <a:lstStyle>
            <a:lvl1pPr algn="l" defTabSz="924522">
              <a:defRPr kumimoji="0" sz="1300">
                <a:latin typeface="Arial" charset="0"/>
                <a:cs typeface="+mn-cs"/>
              </a:defRPr>
            </a:lvl1pPr>
          </a:lstStyle>
          <a:p>
            <a:pPr>
              <a:defRPr/>
            </a:pPr>
            <a:endParaRPr lang="en-US" dirty="0"/>
          </a:p>
        </p:txBody>
      </p:sp>
      <p:sp>
        <p:nvSpPr>
          <p:cNvPr id="246791" name="Rectangle 7"/>
          <p:cNvSpPr>
            <a:spLocks noGrp="1" noChangeArrowheads="1"/>
          </p:cNvSpPr>
          <p:nvPr>
            <p:ph type="sldNum" sz="quarter" idx="5"/>
          </p:nvPr>
        </p:nvSpPr>
        <p:spPr bwMode="auto">
          <a:xfrm>
            <a:off x="4008705" y="8507028"/>
            <a:ext cx="3066733" cy="446531"/>
          </a:xfrm>
          <a:prstGeom prst="rect">
            <a:avLst/>
          </a:prstGeom>
          <a:noFill/>
          <a:ln w="9525">
            <a:noFill/>
            <a:miter lim="800000"/>
            <a:headEnd/>
            <a:tailEnd/>
          </a:ln>
          <a:effectLst/>
        </p:spPr>
        <p:txBody>
          <a:bodyPr vert="horz" wrap="square" lIns="92441" tIns="46221" rIns="92441" bIns="46221" numCol="1" anchor="b" anchorCtr="0" compatLnSpc="1">
            <a:prstTxWarp prst="textNoShape">
              <a:avLst/>
            </a:prstTxWarp>
          </a:bodyPr>
          <a:lstStyle>
            <a:lvl1pPr algn="r" defTabSz="924522">
              <a:defRPr kumimoji="0" sz="1300">
                <a:latin typeface="Arial" charset="0"/>
                <a:cs typeface="+mn-cs"/>
              </a:defRPr>
            </a:lvl1pPr>
          </a:lstStyle>
          <a:p>
            <a:pPr>
              <a:defRPr/>
            </a:pPr>
            <a:fld id="{DDAAE810-951D-4AB1-BB08-967138E12883}" type="slidenum">
              <a:rPr lang="en-US"/>
              <a:pPr>
                <a:defRPr/>
              </a:pPr>
              <a:t>‹#›</a:t>
            </a:fld>
            <a:endParaRPr lang="en-US" dirty="0"/>
          </a:p>
        </p:txBody>
      </p:sp>
    </p:spTree>
    <p:extLst>
      <p:ext uri="{BB962C8B-B14F-4D97-AF65-F5344CB8AC3E}">
        <p14:creationId xmlns:p14="http://schemas.microsoft.com/office/powerpoint/2010/main" val="29979850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pPr defTabSz="920750"/>
            <a:fld id="{C6E77672-FDB3-4BCA-A63B-C7567ECA1406}" type="slidenum">
              <a:rPr lang="en-US" smtClean="0">
                <a:cs typeface="Arial" charset="0"/>
              </a:rPr>
              <a:pPr defTabSz="920750"/>
              <a:t>1</a:t>
            </a:fld>
            <a:endParaRPr lang="en-US" dirty="0">
              <a:cs typeface="Arial"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US" sz="10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 Compliance Checklist - </a:t>
            </a:r>
          </a:p>
        </p:txBody>
      </p:sp>
      <p:sp>
        <p:nvSpPr>
          <p:cNvPr id="4" name="Slide Number Placeholder 3"/>
          <p:cNvSpPr>
            <a:spLocks noGrp="1"/>
          </p:cNvSpPr>
          <p:nvPr>
            <p:ph type="sldNum" sz="quarter" idx="5"/>
          </p:nvPr>
        </p:nvSpPr>
        <p:spPr/>
        <p:txBody>
          <a:bodyPr/>
          <a:lstStyle/>
          <a:p>
            <a:pPr>
              <a:defRPr/>
            </a:pPr>
            <a:fld id="{DDAAE810-951D-4AB1-BB08-967138E12883}" type="slidenum">
              <a:rPr lang="en-US" smtClean="0"/>
              <a:pPr>
                <a:defRPr/>
              </a:pPr>
              <a:t>14</a:t>
            </a:fld>
            <a:endParaRPr lang="en-US" dirty="0"/>
          </a:p>
        </p:txBody>
      </p:sp>
    </p:spTree>
    <p:extLst>
      <p:ext uri="{BB962C8B-B14F-4D97-AF65-F5344CB8AC3E}">
        <p14:creationId xmlns:p14="http://schemas.microsoft.com/office/powerpoint/2010/main" val="4270399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p>
        </p:txBody>
      </p:sp>
      <p:sp>
        <p:nvSpPr>
          <p:cNvPr id="4" name="Slide Number Placeholder 3"/>
          <p:cNvSpPr>
            <a:spLocks noGrp="1"/>
          </p:cNvSpPr>
          <p:nvPr>
            <p:ph type="sldNum" sz="quarter" idx="5"/>
          </p:nvPr>
        </p:nvSpPr>
        <p:spPr/>
        <p:txBody>
          <a:bodyPr/>
          <a:lstStyle/>
          <a:p>
            <a:pPr>
              <a:defRPr/>
            </a:pPr>
            <a:fld id="{DDAAE810-951D-4AB1-BB08-967138E12883}" type="slidenum">
              <a:rPr lang="en-US" smtClean="0"/>
              <a:pPr>
                <a:defRPr/>
              </a:pPr>
              <a:t>17</a:t>
            </a:fld>
            <a:endParaRPr lang="en-US" dirty="0"/>
          </a:p>
        </p:txBody>
      </p:sp>
    </p:spTree>
    <p:extLst>
      <p:ext uri="{BB962C8B-B14F-4D97-AF65-F5344CB8AC3E}">
        <p14:creationId xmlns:p14="http://schemas.microsoft.com/office/powerpoint/2010/main" val="2504960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confirmation page should have the statement “Annual Report is complete” in Green.  Please do not submit if it’s red.  </a:t>
            </a:r>
          </a:p>
        </p:txBody>
      </p:sp>
      <p:sp>
        <p:nvSpPr>
          <p:cNvPr id="4" name="Slide Number Placeholder 3"/>
          <p:cNvSpPr>
            <a:spLocks noGrp="1"/>
          </p:cNvSpPr>
          <p:nvPr>
            <p:ph type="sldNum" sz="quarter" idx="5"/>
          </p:nvPr>
        </p:nvSpPr>
        <p:spPr/>
        <p:txBody>
          <a:bodyPr/>
          <a:lstStyle/>
          <a:p>
            <a:fld id="{727684F0-6811-4F98-B63D-E13395213910}" type="slidenum">
              <a:rPr lang="en-US" smtClean="0"/>
              <a:t>18</a:t>
            </a:fld>
            <a:endParaRPr lang="en-US"/>
          </a:p>
        </p:txBody>
      </p:sp>
    </p:spTree>
    <p:extLst>
      <p:ext uri="{BB962C8B-B14F-4D97-AF65-F5344CB8AC3E}">
        <p14:creationId xmlns:p14="http://schemas.microsoft.com/office/powerpoint/2010/main" val="1820290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Onto Criteria 1 and 2 – zoning</a:t>
            </a:r>
            <a:r>
              <a:rPr lang="en-US" baseline="0" dirty="0"/>
              <a:t> an permitting – be sure to select which by-right zoning and expedited permitting applies to your community </a:t>
            </a:r>
          </a:p>
          <a:p>
            <a:endParaRPr lang="en-US" baseline="0" dirty="0"/>
          </a:p>
          <a:p>
            <a:r>
              <a:rPr lang="en-US" baseline="0" dirty="0"/>
              <a:t>NEW this year – we are only asking for updates for 2018.  If this is your first annual report, or if you didn’t submit last year or in 2016, we will want updates from then.  If you reported to us a zoning change 3 years ago, you don’t need to report it again now.</a:t>
            </a:r>
            <a:endParaRPr lang="en-US" dirty="0"/>
          </a:p>
        </p:txBody>
      </p:sp>
      <p:sp>
        <p:nvSpPr>
          <p:cNvPr id="4" name="Slide Number Placeholder 3"/>
          <p:cNvSpPr>
            <a:spLocks noGrp="1"/>
          </p:cNvSpPr>
          <p:nvPr>
            <p:ph type="sldNum" sz="quarter" idx="5"/>
          </p:nvPr>
        </p:nvSpPr>
        <p:spPr/>
        <p:txBody>
          <a:bodyPr/>
          <a:lstStyle/>
          <a:p>
            <a:fld id="{727684F0-6811-4F98-B63D-E13395213910}" type="slidenum">
              <a:rPr lang="en-US" smtClean="0"/>
              <a:t>20</a:t>
            </a:fld>
            <a:endParaRPr lang="en-US"/>
          </a:p>
        </p:txBody>
      </p:sp>
    </p:spTree>
    <p:extLst>
      <p:ext uri="{BB962C8B-B14F-4D97-AF65-F5344CB8AC3E}">
        <p14:creationId xmlns:p14="http://schemas.microsoft.com/office/powerpoint/2010/main" val="3788962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a:t>
            </a:r>
            <a:r>
              <a:rPr lang="en-US" baseline="0" dirty="0"/>
              <a:t> answer all the questions – if you don’t we have to go back and ask you.</a:t>
            </a:r>
            <a:endParaRPr lang="en-US" dirty="0"/>
          </a:p>
        </p:txBody>
      </p:sp>
      <p:sp>
        <p:nvSpPr>
          <p:cNvPr id="4" name="Slide Number Placeholder 3"/>
          <p:cNvSpPr>
            <a:spLocks noGrp="1"/>
          </p:cNvSpPr>
          <p:nvPr>
            <p:ph type="sldNum" sz="quarter" idx="5"/>
          </p:nvPr>
        </p:nvSpPr>
        <p:spPr/>
        <p:txBody>
          <a:bodyPr/>
          <a:lstStyle/>
          <a:p>
            <a:fld id="{727684F0-6811-4F98-B63D-E13395213910}" type="slidenum">
              <a:rPr lang="en-US" smtClean="0"/>
              <a:t>21</a:t>
            </a:fld>
            <a:endParaRPr lang="en-US"/>
          </a:p>
        </p:txBody>
      </p:sp>
    </p:spTree>
    <p:extLst>
      <p:ext uri="{BB962C8B-B14F-4D97-AF65-F5344CB8AC3E}">
        <p14:creationId xmlns:p14="http://schemas.microsoft.com/office/powerpoint/2010/main" val="3847887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sample of table 1</a:t>
            </a:r>
            <a:r>
              <a:rPr lang="en-US" baseline="0" dirty="0"/>
              <a:t> – see that the decision date is during reporting period</a:t>
            </a:r>
            <a:endParaRPr lang="en-US" dirty="0"/>
          </a:p>
        </p:txBody>
      </p:sp>
      <p:sp>
        <p:nvSpPr>
          <p:cNvPr id="4" name="Slide Number Placeholder 3"/>
          <p:cNvSpPr>
            <a:spLocks noGrp="1"/>
          </p:cNvSpPr>
          <p:nvPr>
            <p:ph type="sldNum" sz="quarter" idx="10"/>
          </p:nvPr>
        </p:nvSpPr>
        <p:spPr/>
        <p:txBody>
          <a:bodyPr/>
          <a:lstStyle/>
          <a:p>
            <a:fld id="{727684F0-6811-4F98-B63D-E13395213910}" type="slidenum">
              <a:rPr lang="en-US" smtClean="0"/>
              <a:t>22</a:t>
            </a:fld>
            <a:endParaRPr lang="en-US"/>
          </a:p>
        </p:txBody>
      </p:sp>
    </p:spTree>
    <p:extLst>
      <p:ext uri="{BB962C8B-B14F-4D97-AF65-F5344CB8AC3E}">
        <p14:creationId xmlns:p14="http://schemas.microsoft.com/office/powerpoint/2010/main" val="1311480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Criterion</a:t>
            </a:r>
            <a:r>
              <a:rPr lang="en-US" baseline="0" dirty="0"/>
              <a:t> 3 addresses your community’s energy use baseline and progress toward the 20% reduction goal. This form may look overwhelming – don’t </a:t>
            </a:r>
            <a:r>
              <a:rPr lang="en-US" baseline="0" dirty="0" err="1"/>
              <a:t>depair</a:t>
            </a:r>
            <a:r>
              <a:rPr lang="en-US" baseline="0" dirty="0"/>
              <a:t>! Much of the AR deals with how to accurately report your community’s energy data and we’ll walk you through it step by step.</a:t>
            </a:r>
            <a:endParaRPr lang="en-US" dirty="0"/>
          </a:p>
        </p:txBody>
      </p:sp>
      <p:sp>
        <p:nvSpPr>
          <p:cNvPr id="4" name="Slide Number Placeholder 3"/>
          <p:cNvSpPr>
            <a:spLocks noGrp="1"/>
          </p:cNvSpPr>
          <p:nvPr>
            <p:ph type="sldNum" sz="quarter" idx="10"/>
          </p:nvPr>
        </p:nvSpPr>
        <p:spPr/>
        <p:txBody>
          <a:bodyPr/>
          <a:lstStyle/>
          <a:p>
            <a:fld id="{727684F0-6811-4F98-B63D-E13395213910}" type="slidenum">
              <a:rPr lang="en-US" smtClean="0"/>
              <a:t>24</a:t>
            </a:fld>
            <a:endParaRPr lang="en-US"/>
          </a:p>
        </p:txBody>
      </p:sp>
    </p:spTree>
    <p:extLst>
      <p:ext uri="{BB962C8B-B14F-4D97-AF65-F5344CB8AC3E}">
        <p14:creationId xmlns:p14="http://schemas.microsoft.com/office/powerpoint/2010/main" val="3452493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 Read and complete</a:t>
            </a:r>
            <a:r>
              <a:rPr lang="en-US" baseline="0" dirty="0"/>
              <a:t> all questions below</a:t>
            </a:r>
          </a:p>
          <a:p>
            <a:r>
              <a:rPr lang="en-US" baseline="0" dirty="0"/>
              <a:t>#2 – complete table 2 –</a:t>
            </a:r>
          </a:p>
          <a:p>
            <a:endParaRPr lang="en-US" baseline="0" dirty="0"/>
          </a:p>
          <a:p>
            <a:r>
              <a:rPr lang="en-US" baseline="0" dirty="0"/>
              <a:t>Answer the questions – RSD? – then answer the questions</a:t>
            </a:r>
          </a:p>
          <a:p>
            <a:endParaRPr lang="en-US" baseline="0" dirty="0"/>
          </a:p>
          <a:p>
            <a:r>
              <a:rPr lang="en-US" baseline="0" dirty="0"/>
              <a:t> MEI users – remember to load all delivered fuels and conventionally metered renewable energy.</a:t>
            </a:r>
          </a:p>
          <a:p>
            <a:r>
              <a:rPr lang="en-US" baseline="0" dirty="0"/>
              <a:t>Fill in the date that you looked at data and confirm it is accurate</a:t>
            </a:r>
          </a:p>
          <a:p>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727684F0-6811-4F98-B63D-E13395213910}" type="slidenum">
              <a:rPr lang="en-US" smtClean="0"/>
              <a:t>25</a:t>
            </a:fld>
            <a:endParaRPr lang="en-US"/>
          </a:p>
        </p:txBody>
      </p:sp>
    </p:spTree>
    <p:extLst>
      <p:ext uri="{BB962C8B-B14F-4D97-AF65-F5344CB8AC3E}">
        <p14:creationId xmlns:p14="http://schemas.microsoft.com/office/powerpoint/2010/main" val="2807896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Best way to determine your MEI account is complete</a:t>
            </a:r>
            <a:r>
              <a:rPr lang="en-US" baseline="0" dirty="0"/>
              <a:t> is to view “Data Loaded – Detail” report. Our sample town has no gas services, so you see that propane usage has been uploaded.</a:t>
            </a:r>
          </a:p>
          <a:p>
            <a:endParaRPr lang="en-US" baseline="0" dirty="0"/>
          </a:p>
          <a:p>
            <a:r>
              <a:rPr lang="en-US" baseline="0" dirty="0"/>
              <a:t>It also has a solar PV system on the highway garage roof that provides some of the building’s electricity</a:t>
            </a:r>
          </a:p>
          <a:p>
            <a:r>
              <a:rPr lang="en-US" baseline="0" dirty="0"/>
              <a:t>You can see the town has uploaded gas and diesel</a:t>
            </a:r>
          </a:p>
          <a:p>
            <a:endParaRPr lang="en-US" baseline="0" dirty="0"/>
          </a:p>
        </p:txBody>
      </p:sp>
      <p:sp>
        <p:nvSpPr>
          <p:cNvPr id="4" name="Slide Number Placeholder 3"/>
          <p:cNvSpPr>
            <a:spLocks noGrp="1"/>
          </p:cNvSpPr>
          <p:nvPr>
            <p:ph type="sldNum" sz="quarter" idx="10"/>
          </p:nvPr>
        </p:nvSpPr>
        <p:spPr/>
        <p:txBody>
          <a:bodyPr/>
          <a:lstStyle/>
          <a:p>
            <a:fld id="{727684F0-6811-4F98-B63D-E13395213910}" type="slidenum">
              <a:rPr lang="en-US" smtClean="0"/>
              <a:t>26</a:t>
            </a:fld>
            <a:endParaRPr lang="en-US"/>
          </a:p>
        </p:txBody>
      </p:sp>
    </p:spTree>
    <p:extLst>
      <p:ext uri="{BB962C8B-B14F-4D97-AF65-F5344CB8AC3E}">
        <p14:creationId xmlns:p14="http://schemas.microsoft.com/office/powerpoint/2010/main" val="2502220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a:t>
            </a:r>
            <a:r>
              <a:rPr lang="en-US" baseline="0" dirty="0"/>
              <a:t> to Criterion 3 Overview, continue to follow the steps.  This is where you indicate your town is part of an RSD.  </a:t>
            </a:r>
          </a:p>
          <a:p>
            <a:endParaRPr lang="en-US" baseline="0" dirty="0"/>
          </a:p>
          <a:p>
            <a:r>
              <a:rPr lang="en-US" baseline="0" dirty="0"/>
              <a:t>#4  -- provide an update to energy projects on Table 4. If using and </a:t>
            </a:r>
            <a:r>
              <a:rPr lang="en-US" baseline="0" dirty="0" err="1"/>
              <a:t>Esco</a:t>
            </a:r>
            <a:r>
              <a:rPr lang="en-US" baseline="0" dirty="0"/>
              <a:t>, include filing date.</a:t>
            </a:r>
          </a:p>
          <a:p>
            <a:endParaRPr lang="en-US" baseline="0" dirty="0"/>
          </a:p>
          <a:p>
            <a:r>
              <a:rPr lang="en-US" baseline="0" dirty="0"/>
              <a:t>#5 report renewable energy, if applicable</a:t>
            </a:r>
          </a:p>
          <a:p>
            <a:endParaRPr lang="en-US" dirty="0"/>
          </a:p>
        </p:txBody>
      </p:sp>
      <p:sp>
        <p:nvSpPr>
          <p:cNvPr id="4" name="Slide Number Placeholder 3"/>
          <p:cNvSpPr>
            <a:spLocks noGrp="1"/>
          </p:cNvSpPr>
          <p:nvPr>
            <p:ph type="sldNum" sz="quarter" idx="5"/>
          </p:nvPr>
        </p:nvSpPr>
        <p:spPr/>
        <p:txBody>
          <a:bodyPr/>
          <a:lstStyle/>
          <a:p>
            <a:fld id="{727684F0-6811-4F98-B63D-E13395213910}" type="slidenum">
              <a:rPr lang="en-US" smtClean="0"/>
              <a:t>27</a:t>
            </a:fld>
            <a:endParaRPr lang="en-US"/>
          </a:p>
        </p:txBody>
      </p:sp>
    </p:spTree>
    <p:extLst>
      <p:ext uri="{BB962C8B-B14F-4D97-AF65-F5344CB8AC3E}">
        <p14:creationId xmlns:p14="http://schemas.microsoft.com/office/powerpoint/2010/main" val="320172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a:ln/>
        </p:spPr>
      </p:sp>
      <p:sp>
        <p:nvSpPr>
          <p:cNvPr id="24578" name="Notes Placeholder 2"/>
          <p:cNvSpPr>
            <a:spLocks noGrp="1"/>
          </p:cNvSpPr>
          <p:nvPr>
            <p:ph type="body" idx="1"/>
          </p:nvPr>
        </p:nvSpPr>
        <p:spPr>
          <a:noFill/>
          <a:ln/>
        </p:spPr>
        <p:txBody>
          <a:bodyPr/>
          <a:lstStyle/>
          <a:p>
            <a:r>
              <a:rPr lang="en-US" dirty="0">
                <a:latin typeface="Arial" pitchFamily="34" charset="0"/>
              </a:rPr>
              <a:t>There will be time for Q&amp;A at end, final answers will also be posted on the website with the webinar.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85FD52-427E-4F22-938C-3F5D8069FB9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67053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questions on Criteria 3 Overview – tell us what’s going</a:t>
            </a:r>
            <a:r>
              <a:rPr lang="en-US" baseline="0" dirty="0"/>
              <a:t> on in your community.  This is helpful information for us to consider as we review your information.</a:t>
            </a:r>
          </a:p>
          <a:p>
            <a:endParaRPr lang="en-US" baseline="0" dirty="0"/>
          </a:p>
          <a:p>
            <a:r>
              <a:rPr lang="en-US" baseline="0" dirty="0"/>
              <a:t>#6 –  please tell us about your communities largest energy consuming buildings and note </a:t>
            </a:r>
            <a:r>
              <a:rPr lang="en-US" baseline="0"/>
              <a:t>their efficiency </a:t>
            </a:r>
            <a:r>
              <a:rPr lang="en-US" baseline="0" dirty="0"/>
              <a:t>– MEI’s Buildings to </a:t>
            </a:r>
            <a:r>
              <a:rPr lang="en-US" baseline="0" dirty="0" err="1"/>
              <a:t>taget</a:t>
            </a:r>
            <a:r>
              <a:rPr lang="en-US" baseline="0" dirty="0"/>
              <a:t> is a good tool to use</a:t>
            </a:r>
          </a:p>
          <a:p>
            <a:endParaRPr lang="en-US" baseline="0" dirty="0"/>
          </a:p>
          <a:p>
            <a:r>
              <a:rPr lang="en-US" baseline="0" dirty="0"/>
              <a:t>this is where you include information on building stock changes since baseline year.  The instructions say only since last report – Since our town built a new senior center in 2016, it reported on in 2017, so don’t have to add it here unless you want to.  But, the DPW addition that came on line in January would be included here.  s</a:t>
            </a:r>
            <a:endParaRPr lang="en-US" dirty="0"/>
          </a:p>
        </p:txBody>
      </p:sp>
      <p:sp>
        <p:nvSpPr>
          <p:cNvPr id="4" name="Slide Number Placeholder 3"/>
          <p:cNvSpPr>
            <a:spLocks noGrp="1"/>
          </p:cNvSpPr>
          <p:nvPr>
            <p:ph type="sldNum" sz="quarter" idx="10"/>
          </p:nvPr>
        </p:nvSpPr>
        <p:spPr/>
        <p:txBody>
          <a:bodyPr/>
          <a:lstStyle/>
          <a:p>
            <a:fld id="{727684F0-6811-4F98-B63D-E13395213910}" type="slidenum">
              <a:rPr lang="en-US" smtClean="0"/>
              <a:t>28</a:t>
            </a:fld>
            <a:endParaRPr lang="en-US"/>
          </a:p>
        </p:txBody>
      </p:sp>
    </p:spTree>
    <p:extLst>
      <p:ext uri="{BB962C8B-B14F-4D97-AF65-F5344CB8AC3E}">
        <p14:creationId xmlns:p14="http://schemas.microsoft.com/office/powerpoint/2010/main" val="2876467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question #7 – report changes in building stock here.  In our sample, we 2 building stock changes –  our DPW facility was added on to and opened in January of reporting year – which should be included here. And a couple of years ago we built an addition to our senior center – this was reported in a previous year’s AR but we still need to pro-rate it’s energy use – we will work through the calculator in a few minutes</a:t>
            </a:r>
          </a:p>
        </p:txBody>
      </p:sp>
      <p:sp>
        <p:nvSpPr>
          <p:cNvPr id="4" name="Slide Number Placeholder 3"/>
          <p:cNvSpPr>
            <a:spLocks noGrp="1"/>
          </p:cNvSpPr>
          <p:nvPr>
            <p:ph type="sldNum" sz="quarter" idx="5"/>
          </p:nvPr>
        </p:nvSpPr>
        <p:spPr/>
        <p:txBody>
          <a:bodyPr/>
          <a:lstStyle/>
          <a:p>
            <a:pPr>
              <a:defRPr/>
            </a:pPr>
            <a:fld id="{DDAAE810-951D-4AB1-BB08-967138E12883}" type="slidenum">
              <a:rPr lang="en-US" smtClean="0"/>
              <a:pPr>
                <a:defRPr/>
              </a:pPr>
              <a:t>29</a:t>
            </a:fld>
            <a:endParaRPr lang="en-US" dirty="0"/>
          </a:p>
        </p:txBody>
      </p:sp>
    </p:spTree>
    <p:extLst>
      <p:ext uri="{BB962C8B-B14F-4D97-AF65-F5344CB8AC3E}">
        <p14:creationId xmlns:p14="http://schemas.microsoft.com/office/powerpoint/2010/main" val="15752480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7684F0-6811-4F98-B63D-E13395213910}" type="slidenum">
              <a:rPr lang="en-US" smtClean="0"/>
              <a:t>30</a:t>
            </a:fld>
            <a:endParaRPr lang="en-US"/>
          </a:p>
        </p:txBody>
      </p:sp>
    </p:spTree>
    <p:extLst>
      <p:ext uri="{BB962C8B-B14F-4D97-AF65-F5344CB8AC3E}">
        <p14:creationId xmlns:p14="http://schemas.microsoft.com/office/powerpoint/2010/main" val="33885888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MEI</a:t>
            </a:r>
            <a:r>
              <a:rPr lang="en-US" baseline="0" dirty="0"/>
              <a:t> Annual Report Table 2 is formatted just like the Table 2 in the annual report. Unless this is your first AR or you didn’t report last year, you only need to report your baseline and reporting year</a:t>
            </a:r>
          </a:p>
          <a:p>
            <a:endParaRPr lang="en-US" baseline="0" dirty="0"/>
          </a:p>
          <a:p>
            <a:r>
              <a:rPr lang="en-US" baseline="0" dirty="0"/>
              <a:t>Please only report on the baseline year and 2020, if you submitted a report last year.  We have a few GCs submitting for the first time with a 2017 baseline, so we included subsequent years. </a:t>
            </a:r>
            <a:endParaRPr lang="en-US" dirty="0"/>
          </a:p>
        </p:txBody>
      </p:sp>
      <p:sp>
        <p:nvSpPr>
          <p:cNvPr id="4" name="Slide Number Placeholder 3"/>
          <p:cNvSpPr>
            <a:spLocks noGrp="1"/>
          </p:cNvSpPr>
          <p:nvPr>
            <p:ph type="sldNum" sz="quarter" idx="10"/>
          </p:nvPr>
        </p:nvSpPr>
        <p:spPr/>
        <p:txBody>
          <a:bodyPr/>
          <a:lstStyle/>
          <a:p>
            <a:fld id="{727684F0-6811-4F98-B63D-E13395213910}" type="slidenum">
              <a:rPr lang="en-US" smtClean="0"/>
              <a:t>32</a:t>
            </a:fld>
            <a:endParaRPr lang="en-US"/>
          </a:p>
        </p:txBody>
      </p:sp>
    </p:spTree>
    <p:extLst>
      <p:ext uri="{BB962C8B-B14F-4D97-AF65-F5344CB8AC3E}">
        <p14:creationId xmlns:p14="http://schemas.microsoft.com/office/powerpoint/2010/main" val="1188273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a:t>
            </a:r>
            <a:r>
              <a:rPr lang="en-US" baseline="0" dirty="0"/>
              <a:t> few communities that don’t use MEI, please fill out this form for the baseline year and 2020. Ignore the instructions that say to complete form for every year.</a:t>
            </a:r>
            <a:endParaRPr lang="en-US" dirty="0"/>
          </a:p>
        </p:txBody>
      </p:sp>
      <p:sp>
        <p:nvSpPr>
          <p:cNvPr id="4" name="Slide Number Placeholder 3"/>
          <p:cNvSpPr>
            <a:spLocks noGrp="1"/>
          </p:cNvSpPr>
          <p:nvPr>
            <p:ph type="sldNum" sz="quarter" idx="10"/>
          </p:nvPr>
        </p:nvSpPr>
        <p:spPr/>
        <p:txBody>
          <a:bodyPr/>
          <a:lstStyle/>
          <a:p>
            <a:fld id="{727684F0-6811-4F98-B63D-E13395213910}" type="slidenum">
              <a:rPr lang="en-US" smtClean="0"/>
              <a:t>33</a:t>
            </a:fld>
            <a:endParaRPr lang="en-US"/>
          </a:p>
        </p:txBody>
      </p:sp>
    </p:spTree>
    <p:extLst>
      <p:ext uri="{BB962C8B-B14F-4D97-AF65-F5344CB8AC3E}">
        <p14:creationId xmlns:p14="http://schemas.microsoft.com/office/powerpoint/2010/main" val="13902541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using the info in MEI Table 2 report, plug in the numbers for each category. Our sample town has  a</a:t>
            </a:r>
            <a:r>
              <a:rPr lang="en-US" baseline="0" dirty="0"/>
              <a:t> baseline year of 2015.</a:t>
            </a:r>
            <a:endParaRPr lang="en-US" dirty="0"/>
          </a:p>
        </p:txBody>
      </p:sp>
      <p:sp>
        <p:nvSpPr>
          <p:cNvPr id="4" name="Slide Number Placeholder 3"/>
          <p:cNvSpPr>
            <a:spLocks noGrp="1"/>
          </p:cNvSpPr>
          <p:nvPr>
            <p:ph type="sldNum" sz="quarter" idx="10"/>
          </p:nvPr>
        </p:nvSpPr>
        <p:spPr/>
        <p:txBody>
          <a:bodyPr/>
          <a:lstStyle/>
          <a:p>
            <a:fld id="{727684F0-6811-4F98-B63D-E13395213910}" type="slidenum">
              <a:rPr lang="en-US" smtClean="0"/>
              <a:t>34</a:t>
            </a:fld>
            <a:endParaRPr lang="en-US"/>
          </a:p>
        </p:txBody>
      </p:sp>
    </p:spTree>
    <p:extLst>
      <p:ext uri="{BB962C8B-B14F-4D97-AF65-F5344CB8AC3E}">
        <p14:creationId xmlns:p14="http://schemas.microsoft.com/office/powerpoint/2010/main" val="17529762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fill in the weather</a:t>
            </a:r>
            <a:r>
              <a:rPr lang="en-US" baseline="0" dirty="0"/>
              <a:t> normalized totals for baseline year and 2018.</a:t>
            </a:r>
          </a:p>
          <a:p>
            <a:endParaRPr lang="en-US" baseline="0" dirty="0"/>
          </a:p>
          <a:p>
            <a:r>
              <a:rPr lang="en-US" sz="1200" kern="1200" dirty="0">
                <a:solidFill>
                  <a:schemeClr val="tx1"/>
                </a:solidFill>
                <a:effectLst/>
                <a:latin typeface="+mn-lt"/>
                <a:ea typeface="+mn-ea"/>
                <a:cs typeface="+mn-cs"/>
              </a:rPr>
              <a:t>The weather normalization</a:t>
            </a:r>
            <a:r>
              <a:rPr lang="en-US" sz="1200" kern="1200" baseline="0" dirty="0">
                <a:solidFill>
                  <a:schemeClr val="tx1"/>
                </a:solidFill>
                <a:effectLst/>
                <a:latin typeface="+mn-lt"/>
                <a:ea typeface="+mn-ea"/>
                <a:cs typeface="+mn-cs"/>
              </a:rPr>
              <a:t> calculations remain a work in progress. </a:t>
            </a:r>
            <a:r>
              <a:rPr lang="en-US" sz="1200" kern="1200" dirty="0">
                <a:solidFill>
                  <a:schemeClr val="tx1"/>
                </a:solidFill>
                <a:effectLst/>
                <a:latin typeface="+mn-lt"/>
                <a:ea typeface="+mn-ea"/>
                <a:cs typeface="+mn-cs"/>
              </a:rPr>
              <a:t>The weather normalization process calculates an annual weather normalized total each month, based on the last 12 bills. The June and December annual totals are used, respectively, for the fiscal and calendar totals in many of the reports, including Table 2. But - stick with me here - if a fuel had no read in a certain month, then there was no bill to trigger the calculation, and no annual total would be created. This particularly impacted delivered fuels, but also could occasionally impact electric and natural gas.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we've done is for months where there's no June or December read, we look backward a month at a time for up to six months, and grab the last weather normalized annual total energy use calculated, and use it as the total that for that year.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recognize</a:t>
            </a:r>
            <a:r>
              <a:rPr lang="en-US" sz="1200" kern="1200" baseline="0" dirty="0">
                <a:solidFill>
                  <a:schemeClr val="tx1"/>
                </a:solidFill>
                <a:effectLst/>
                <a:latin typeface="+mn-lt"/>
                <a:ea typeface="+mn-ea"/>
                <a:cs typeface="+mn-cs"/>
              </a:rPr>
              <a:t> the issues this raises for weather normalizing baseline year data, when there may be incomplete energy data from the previous year.  We would still like communities to report their weather normalized data while this issue is being figured out. We do not expect communities to provide energy data for the year PRIOR to the baseline year.</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Contact your regional coordinator if you have additional questions regarding this.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27684F0-6811-4F98-B63D-E13395213910}" type="slidenum">
              <a:rPr lang="en-US" smtClean="0"/>
              <a:t>35</a:t>
            </a:fld>
            <a:endParaRPr lang="en-US"/>
          </a:p>
        </p:txBody>
      </p:sp>
    </p:spTree>
    <p:extLst>
      <p:ext uri="{BB962C8B-B14F-4D97-AF65-F5344CB8AC3E}">
        <p14:creationId xmlns:p14="http://schemas.microsoft.com/office/powerpoint/2010/main" val="2502334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sample town has changes to 2</a:t>
            </a:r>
            <a:r>
              <a:rPr lang="en-US" baseline="0" dirty="0"/>
              <a:t> buildings to report.  A new, larger, senior center opened up in 2016 and an addition was added to the DPW building during FY2020.  You will need to have the pre and post construction building square footage. Simply plug in the numbers in the yellow fields, and your energy use will be adjusted to account for the new </a:t>
            </a:r>
            <a:r>
              <a:rPr lang="en-US" baseline="0" dirty="0" err="1"/>
              <a:t>contruction</a:t>
            </a:r>
            <a:r>
              <a:rPr lang="en-US" baseline="0" dirty="0"/>
              <a:t>.</a:t>
            </a:r>
            <a:endParaRPr lang="en-US" dirty="0"/>
          </a:p>
        </p:txBody>
      </p:sp>
      <p:sp>
        <p:nvSpPr>
          <p:cNvPr id="4" name="Slide Number Placeholder 3"/>
          <p:cNvSpPr>
            <a:spLocks noGrp="1"/>
          </p:cNvSpPr>
          <p:nvPr>
            <p:ph type="sldNum" sz="quarter" idx="10"/>
          </p:nvPr>
        </p:nvSpPr>
        <p:spPr/>
        <p:txBody>
          <a:bodyPr/>
          <a:lstStyle/>
          <a:p>
            <a:fld id="{727684F0-6811-4F98-B63D-E13395213910}" type="slidenum">
              <a:rPr lang="en-US" smtClean="0"/>
              <a:t>36</a:t>
            </a:fld>
            <a:endParaRPr lang="en-US"/>
          </a:p>
        </p:txBody>
      </p:sp>
    </p:spTree>
    <p:extLst>
      <p:ext uri="{BB962C8B-B14F-4D97-AF65-F5344CB8AC3E}">
        <p14:creationId xmlns:p14="http://schemas.microsoft.com/office/powerpoint/2010/main" val="23232751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sample town has changes to 2</a:t>
            </a:r>
            <a:r>
              <a:rPr lang="en-US" baseline="0" dirty="0"/>
              <a:t> buildings to report.  A new, larger, senior center opened up in 2016 and an addition was added to the DPW building during FY2018.  You will need to have the pre and post construction building square footage. Simply plug in the numbers in the yellow fields, and your energy use will be adjusted to account for the new </a:t>
            </a:r>
            <a:r>
              <a:rPr lang="en-US" baseline="0" dirty="0" err="1"/>
              <a:t>contruction</a:t>
            </a:r>
            <a:r>
              <a:rPr lang="en-US" baseline="0" dirty="0"/>
              <a:t>.</a:t>
            </a:r>
            <a:endParaRPr lang="en-US" dirty="0"/>
          </a:p>
        </p:txBody>
      </p:sp>
      <p:sp>
        <p:nvSpPr>
          <p:cNvPr id="4" name="Slide Number Placeholder 3"/>
          <p:cNvSpPr>
            <a:spLocks noGrp="1"/>
          </p:cNvSpPr>
          <p:nvPr>
            <p:ph type="sldNum" sz="quarter" idx="10"/>
          </p:nvPr>
        </p:nvSpPr>
        <p:spPr/>
        <p:txBody>
          <a:bodyPr/>
          <a:lstStyle/>
          <a:p>
            <a:fld id="{727684F0-6811-4F98-B63D-E13395213910}" type="slidenum">
              <a:rPr lang="en-US" smtClean="0"/>
              <a:t>37</a:t>
            </a:fld>
            <a:endParaRPr lang="en-US"/>
          </a:p>
        </p:txBody>
      </p:sp>
    </p:spTree>
    <p:extLst>
      <p:ext uri="{BB962C8B-B14F-4D97-AF65-F5344CB8AC3E}">
        <p14:creationId xmlns:p14="http://schemas.microsoft.com/office/powerpoint/2010/main" val="23232751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7684F0-6811-4F98-B63D-E13395213910}" type="slidenum">
              <a:rPr lang="en-US" smtClean="0"/>
              <a:t>38</a:t>
            </a:fld>
            <a:endParaRPr lang="en-US"/>
          </a:p>
        </p:txBody>
      </p:sp>
    </p:spTree>
    <p:extLst>
      <p:ext uri="{BB962C8B-B14F-4D97-AF65-F5344CB8AC3E}">
        <p14:creationId xmlns:p14="http://schemas.microsoft.com/office/powerpoint/2010/main" val="811696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7684F0-6811-4F98-B63D-E13395213910}" type="slidenum">
              <a:rPr lang="en-US" smtClean="0"/>
              <a:t>4</a:t>
            </a:fld>
            <a:endParaRPr lang="en-US"/>
          </a:p>
        </p:txBody>
      </p:sp>
    </p:spTree>
    <p:extLst>
      <p:ext uri="{BB962C8B-B14F-4D97-AF65-F5344CB8AC3E}">
        <p14:creationId xmlns:p14="http://schemas.microsoft.com/office/powerpoint/2010/main" val="25274405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sample town has changes to 2</a:t>
            </a:r>
            <a:r>
              <a:rPr lang="en-US" baseline="0" dirty="0"/>
              <a:t> buildings to report.  A new, larger, senior center opened up in 2016 and an addition was added to the DPW building during FY2018.  You will need to have the pre and post construction building square footage. Simply plug in the numbers in the yellow fields, and your energy use will be adjusted to account for the new </a:t>
            </a:r>
            <a:r>
              <a:rPr lang="en-US" baseline="0" dirty="0" err="1"/>
              <a:t>contruction</a:t>
            </a:r>
            <a:r>
              <a:rPr lang="en-US" baseline="0" dirty="0"/>
              <a:t>.</a:t>
            </a:r>
            <a:endParaRPr lang="en-US" dirty="0"/>
          </a:p>
        </p:txBody>
      </p:sp>
      <p:sp>
        <p:nvSpPr>
          <p:cNvPr id="4" name="Slide Number Placeholder 3"/>
          <p:cNvSpPr>
            <a:spLocks noGrp="1"/>
          </p:cNvSpPr>
          <p:nvPr>
            <p:ph type="sldNum" sz="quarter" idx="10"/>
          </p:nvPr>
        </p:nvSpPr>
        <p:spPr/>
        <p:txBody>
          <a:bodyPr/>
          <a:lstStyle/>
          <a:p>
            <a:fld id="{727684F0-6811-4F98-B63D-E13395213910}" type="slidenum">
              <a:rPr lang="en-US" smtClean="0"/>
              <a:t>39</a:t>
            </a:fld>
            <a:endParaRPr lang="en-US"/>
          </a:p>
        </p:txBody>
      </p:sp>
    </p:spTree>
    <p:extLst>
      <p:ext uri="{BB962C8B-B14F-4D97-AF65-F5344CB8AC3E}">
        <p14:creationId xmlns:p14="http://schemas.microsoft.com/office/powerpoint/2010/main" val="23232751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sample town has changes to 2</a:t>
            </a:r>
            <a:r>
              <a:rPr lang="en-US" baseline="0" dirty="0"/>
              <a:t> buildings to report.  A new, larger, senior center opened up in 2016 and an addition was added to the DPW building during FY2018.  You will need to have the pre and post construction building square footage.  Go to “Annual Building Energy Use – Weather Normalized” report in MEI Simply plug in the numbers in the yellow fields, and your energy use will be adjusted to account for the new </a:t>
            </a:r>
            <a:r>
              <a:rPr lang="en-US" baseline="0" dirty="0" err="1"/>
              <a:t>contruction</a:t>
            </a:r>
            <a:r>
              <a:rPr lang="en-US" baseline="0" dirty="0"/>
              <a:t>.</a:t>
            </a:r>
            <a:endParaRPr lang="en-US" dirty="0"/>
          </a:p>
        </p:txBody>
      </p:sp>
      <p:sp>
        <p:nvSpPr>
          <p:cNvPr id="4" name="Slide Number Placeholder 3"/>
          <p:cNvSpPr>
            <a:spLocks noGrp="1"/>
          </p:cNvSpPr>
          <p:nvPr>
            <p:ph type="sldNum" sz="quarter" idx="10"/>
          </p:nvPr>
        </p:nvSpPr>
        <p:spPr/>
        <p:txBody>
          <a:bodyPr/>
          <a:lstStyle/>
          <a:p>
            <a:fld id="{727684F0-6811-4F98-B63D-E13395213910}" type="slidenum">
              <a:rPr lang="en-US" smtClean="0"/>
              <a:t>40</a:t>
            </a:fld>
            <a:endParaRPr lang="en-US"/>
          </a:p>
        </p:txBody>
      </p:sp>
    </p:spTree>
    <p:extLst>
      <p:ext uri="{BB962C8B-B14F-4D97-AF65-F5344CB8AC3E}">
        <p14:creationId xmlns:p14="http://schemas.microsoft.com/office/powerpoint/2010/main" val="23232751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sample town has changes to 2</a:t>
            </a:r>
            <a:r>
              <a:rPr lang="en-US" baseline="0" dirty="0"/>
              <a:t> buildings to report.  A new, larger, senior center opened up in 2016 and an addition was added to the DPW building during FY2018.  You will need to have the pre and post construction building square footage. Simply plug in the numbers in the yellow fields, and your energy use will be adjusted to account for the new </a:t>
            </a:r>
            <a:r>
              <a:rPr lang="en-US" baseline="0" dirty="0" err="1"/>
              <a:t>contruction</a:t>
            </a:r>
            <a:r>
              <a:rPr lang="en-US" baseline="0" dirty="0"/>
              <a:t>.</a:t>
            </a:r>
            <a:endParaRPr lang="en-US" dirty="0"/>
          </a:p>
        </p:txBody>
      </p:sp>
      <p:sp>
        <p:nvSpPr>
          <p:cNvPr id="4" name="Slide Number Placeholder 3"/>
          <p:cNvSpPr>
            <a:spLocks noGrp="1"/>
          </p:cNvSpPr>
          <p:nvPr>
            <p:ph type="sldNum" sz="quarter" idx="10"/>
          </p:nvPr>
        </p:nvSpPr>
        <p:spPr/>
        <p:txBody>
          <a:bodyPr/>
          <a:lstStyle/>
          <a:p>
            <a:fld id="{727684F0-6811-4F98-B63D-E13395213910}" type="slidenum">
              <a:rPr lang="en-US" smtClean="0"/>
              <a:t>41</a:t>
            </a:fld>
            <a:endParaRPr lang="en-US"/>
          </a:p>
        </p:txBody>
      </p:sp>
    </p:spTree>
    <p:extLst>
      <p:ext uri="{BB962C8B-B14F-4D97-AF65-F5344CB8AC3E}">
        <p14:creationId xmlns:p14="http://schemas.microsoft.com/office/powerpoint/2010/main" val="23232751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a:t>
            </a:r>
            <a:r>
              <a:rPr lang="en-US" baseline="0" dirty="0"/>
              <a:t> back to our sample town’s Table 2 – you’ll see the adjustment will automatically show up for weather normalized and non-weather normalized.</a:t>
            </a:r>
            <a:endParaRPr lang="en-US" dirty="0"/>
          </a:p>
        </p:txBody>
      </p:sp>
      <p:sp>
        <p:nvSpPr>
          <p:cNvPr id="4" name="Slide Number Placeholder 3"/>
          <p:cNvSpPr>
            <a:spLocks noGrp="1"/>
          </p:cNvSpPr>
          <p:nvPr>
            <p:ph type="sldNum" sz="quarter" idx="10"/>
          </p:nvPr>
        </p:nvSpPr>
        <p:spPr/>
        <p:txBody>
          <a:bodyPr/>
          <a:lstStyle/>
          <a:p>
            <a:fld id="{727684F0-6811-4F98-B63D-E13395213910}" type="slidenum">
              <a:rPr lang="en-US" smtClean="0"/>
              <a:t>42</a:t>
            </a:fld>
            <a:endParaRPr lang="en-US"/>
          </a:p>
        </p:txBody>
      </p:sp>
    </p:spTree>
    <p:extLst>
      <p:ext uri="{BB962C8B-B14F-4D97-AF65-F5344CB8AC3E}">
        <p14:creationId xmlns:p14="http://schemas.microsoft.com/office/powerpoint/2010/main" val="28052156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a:t>
            </a:r>
            <a:r>
              <a:rPr lang="en-US" baseline="0" dirty="0"/>
              <a:t> sample town has school facilities in a regional school district that is part of the baseline.  The town’s proportion of energy use to “claim” is 45%.</a:t>
            </a:r>
          </a:p>
          <a:p>
            <a:endParaRPr lang="en-US" baseline="0" dirty="0"/>
          </a:p>
          <a:p>
            <a:r>
              <a:rPr lang="en-US" baseline="0" dirty="0"/>
              <a:t>From the RSD’s MEI account, look up their Table 2, take the energy use for the baseline year and 2018 (both weather normalized and non-weather normalized) and multiply by 45%.</a:t>
            </a:r>
          </a:p>
          <a:p>
            <a:endParaRPr lang="en-US" baseline="0" dirty="0"/>
          </a:p>
          <a:p>
            <a:r>
              <a:rPr lang="en-US" baseline="0" dirty="0"/>
              <a:t>This will be added to the municipality’s Table 2</a:t>
            </a:r>
            <a:endParaRPr lang="en-US" dirty="0"/>
          </a:p>
        </p:txBody>
      </p:sp>
      <p:sp>
        <p:nvSpPr>
          <p:cNvPr id="4" name="Slide Number Placeholder 3"/>
          <p:cNvSpPr>
            <a:spLocks noGrp="1"/>
          </p:cNvSpPr>
          <p:nvPr>
            <p:ph type="sldNum" sz="quarter" idx="10"/>
          </p:nvPr>
        </p:nvSpPr>
        <p:spPr/>
        <p:txBody>
          <a:bodyPr/>
          <a:lstStyle/>
          <a:p>
            <a:fld id="{727684F0-6811-4F98-B63D-E13395213910}" type="slidenum">
              <a:rPr lang="en-US" smtClean="0"/>
              <a:t>43</a:t>
            </a:fld>
            <a:endParaRPr lang="en-US"/>
          </a:p>
        </p:txBody>
      </p:sp>
    </p:spTree>
    <p:extLst>
      <p:ext uri="{BB962C8B-B14F-4D97-AF65-F5344CB8AC3E}">
        <p14:creationId xmlns:p14="http://schemas.microsoft.com/office/powerpoint/2010/main" val="3890496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Table 2 is complete.</a:t>
            </a:r>
            <a:r>
              <a:rPr lang="en-US" baseline="0" dirty="0"/>
              <a:t>  The total weather normalized energy reduction is 4.9%, and non weather-normalized is 16.4%</a:t>
            </a:r>
            <a:endParaRPr lang="en-US" dirty="0"/>
          </a:p>
        </p:txBody>
      </p:sp>
      <p:sp>
        <p:nvSpPr>
          <p:cNvPr id="4" name="Slide Number Placeholder 3"/>
          <p:cNvSpPr>
            <a:spLocks noGrp="1"/>
          </p:cNvSpPr>
          <p:nvPr>
            <p:ph type="sldNum" sz="quarter" idx="10"/>
          </p:nvPr>
        </p:nvSpPr>
        <p:spPr/>
        <p:txBody>
          <a:bodyPr/>
          <a:lstStyle/>
          <a:p>
            <a:fld id="{727684F0-6811-4F98-B63D-E13395213910}" type="slidenum">
              <a:rPr lang="en-US" smtClean="0"/>
              <a:t>44</a:t>
            </a:fld>
            <a:endParaRPr lang="en-US"/>
          </a:p>
        </p:txBody>
      </p:sp>
    </p:spTree>
    <p:extLst>
      <p:ext uri="{BB962C8B-B14F-4D97-AF65-F5344CB8AC3E}">
        <p14:creationId xmlns:p14="http://schemas.microsoft.com/office/powerpoint/2010/main" val="30475924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provide updated information –you already reported</a:t>
            </a:r>
            <a:r>
              <a:rPr lang="en-US" baseline="0" dirty="0"/>
              <a:t> on the projects you completed in 2013.  </a:t>
            </a:r>
            <a:endParaRPr lang="en-US" dirty="0"/>
          </a:p>
        </p:txBody>
      </p:sp>
      <p:sp>
        <p:nvSpPr>
          <p:cNvPr id="4" name="Slide Number Placeholder 3"/>
          <p:cNvSpPr>
            <a:spLocks noGrp="1"/>
          </p:cNvSpPr>
          <p:nvPr>
            <p:ph type="sldNum" sz="quarter" idx="10"/>
          </p:nvPr>
        </p:nvSpPr>
        <p:spPr/>
        <p:txBody>
          <a:bodyPr/>
          <a:lstStyle/>
          <a:p>
            <a:fld id="{727684F0-6811-4F98-B63D-E13395213910}" type="slidenum">
              <a:rPr lang="en-US" smtClean="0"/>
              <a:t>46</a:t>
            </a:fld>
            <a:endParaRPr lang="en-US"/>
          </a:p>
        </p:txBody>
      </p:sp>
    </p:spTree>
    <p:extLst>
      <p:ext uri="{BB962C8B-B14F-4D97-AF65-F5344CB8AC3E}">
        <p14:creationId xmlns:p14="http://schemas.microsoft.com/office/powerpoint/2010/main" val="39862400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 5 is where you report conventionally</a:t>
            </a:r>
            <a:r>
              <a:rPr lang="en-US" baseline="0" dirty="0"/>
              <a:t> net-metered projects (behind the meter)</a:t>
            </a:r>
            <a:endParaRPr lang="en-US" dirty="0"/>
          </a:p>
        </p:txBody>
      </p:sp>
      <p:sp>
        <p:nvSpPr>
          <p:cNvPr id="4" name="Slide Number Placeholder 3"/>
          <p:cNvSpPr>
            <a:spLocks noGrp="1"/>
          </p:cNvSpPr>
          <p:nvPr>
            <p:ph type="sldNum" sz="quarter" idx="10"/>
          </p:nvPr>
        </p:nvSpPr>
        <p:spPr/>
        <p:txBody>
          <a:bodyPr/>
          <a:lstStyle/>
          <a:p>
            <a:fld id="{727684F0-6811-4F98-B63D-E13395213910}" type="slidenum">
              <a:rPr lang="en-US" smtClean="0"/>
              <a:t>48</a:t>
            </a:fld>
            <a:endParaRPr lang="en-US"/>
          </a:p>
        </p:txBody>
      </p:sp>
    </p:spTree>
    <p:extLst>
      <p:ext uri="{BB962C8B-B14F-4D97-AF65-F5344CB8AC3E}">
        <p14:creationId xmlns:p14="http://schemas.microsoft.com/office/powerpoint/2010/main" val="14884167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are done with Criterion</a:t>
            </a:r>
            <a:r>
              <a:rPr lang="en-US" baseline="0" dirty="0"/>
              <a:t> 3!  Now onto vehicles.</a:t>
            </a:r>
          </a:p>
          <a:p>
            <a:pPr marL="171450" indent="-171450">
              <a:buFont typeface="Arial" panose="020B0604020202020204" pitchFamily="34" charset="0"/>
              <a:buChar char="•"/>
            </a:pPr>
            <a:r>
              <a:rPr lang="en-US" baseline="0" dirty="0"/>
              <a:t>Please answer all the questions.</a:t>
            </a:r>
          </a:p>
          <a:p>
            <a:pPr marL="171450" indent="-171450">
              <a:buFont typeface="Arial" panose="020B0604020202020204" pitchFamily="34" charset="0"/>
              <a:buChar char="•"/>
            </a:pPr>
            <a:r>
              <a:rPr lang="en-US" baseline="0" dirty="0"/>
              <a:t>Please only report on activities from 2018 (or other years as appropriate)</a:t>
            </a:r>
          </a:p>
          <a:p>
            <a:pPr marL="171450" indent="-171450">
              <a:buFont typeface="Arial" panose="020B0604020202020204" pitchFamily="34" charset="0"/>
              <a:buChar char="•"/>
            </a:pPr>
            <a:r>
              <a:rPr lang="en-US" baseline="0" dirty="0"/>
              <a:t>Towns with alternative compliance policies, remember to report on them in Question 9 and 10.</a:t>
            </a:r>
            <a:endParaRPr lang="en-US" dirty="0"/>
          </a:p>
        </p:txBody>
      </p:sp>
      <p:sp>
        <p:nvSpPr>
          <p:cNvPr id="4" name="Slide Number Placeholder 3"/>
          <p:cNvSpPr>
            <a:spLocks noGrp="1"/>
          </p:cNvSpPr>
          <p:nvPr>
            <p:ph type="sldNum" sz="quarter" idx="10"/>
          </p:nvPr>
        </p:nvSpPr>
        <p:spPr/>
        <p:txBody>
          <a:bodyPr/>
          <a:lstStyle/>
          <a:p>
            <a:fld id="{727684F0-6811-4F98-B63D-E13395213910}" type="slidenum">
              <a:rPr lang="en-US" smtClean="0"/>
              <a:t>50</a:t>
            </a:fld>
            <a:endParaRPr lang="en-US"/>
          </a:p>
        </p:txBody>
      </p:sp>
    </p:spTree>
    <p:extLst>
      <p:ext uri="{BB962C8B-B14F-4D97-AF65-F5344CB8AC3E}">
        <p14:creationId xmlns:p14="http://schemas.microsoft.com/office/powerpoint/2010/main" val="26728958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Bottom half</a:t>
            </a:r>
            <a:r>
              <a:rPr lang="en-US" baseline="0" dirty="0"/>
              <a:t> of table 6 is where you report vehicle retirements. Again, just for 2018. {toggle between slide before and this one to show which new vehicles replaced retired vehicles.}</a:t>
            </a:r>
            <a:endParaRPr lang="en-US" dirty="0"/>
          </a:p>
        </p:txBody>
      </p:sp>
      <p:sp>
        <p:nvSpPr>
          <p:cNvPr id="4" name="Slide Number Placeholder 3"/>
          <p:cNvSpPr>
            <a:spLocks noGrp="1"/>
          </p:cNvSpPr>
          <p:nvPr>
            <p:ph type="sldNum" sz="quarter" idx="10"/>
          </p:nvPr>
        </p:nvSpPr>
        <p:spPr/>
        <p:txBody>
          <a:bodyPr/>
          <a:lstStyle/>
          <a:p>
            <a:fld id="{727684F0-6811-4F98-B63D-E13395213910}" type="slidenum">
              <a:rPr lang="en-US" smtClean="0"/>
              <a:t>54</a:t>
            </a:fld>
            <a:endParaRPr lang="en-US"/>
          </a:p>
        </p:txBody>
      </p:sp>
    </p:spTree>
    <p:extLst>
      <p:ext uri="{BB962C8B-B14F-4D97-AF65-F5344CB8AC3E}">
        <p14:creationId xmlns:p14="http://schemas.microsoft.com/office/powerpoint/2010/main" val="102553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7684F0-6811-4F98-B63D-E13395213910}" type="slidenum">
              <a:rPr lang="en-US" smtClean="0"/>
              <a:t>6</a:t>
            </a:fld>
            <a:endParaRPr lang="en-US"/>
          </a:p>
        </p:txBody>
      </p:sp>
    </p:spTree>
    <p:extLst>
      <p:ext uri="{BB962C8B-B14F-4D97-AF65-F5344CB8AC3E}">
        <p14:creationId xmlns:p14="http://schemas.microsoft.com/office/powerpoint/2010/main" val="202180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 Criterion 5.</a:t>
            </a:r>
          </a:p>
          <a:p>
            <a:pPr marL="171450" indent="-171450">
              <a:buFont typeface="Arial" panose="020B0604020202020204" pitchFamily="34" charset="0"/>
              <a:buChar char="•"/>
            </a:pPr>
            <a:r>
              <a:rPr lang="en-US" dirty="0"/>
              <a:t>Please select</a:t>
            </a:r>
            <a:r>
              <a:rPr lang="en-US" baseline="0" dirty="0"/>
              <a:t> and answer.</a:t>
            </a:r>
          </a:p>
          <a:p>
            <a:pPr marL="171450" indent="-171450">
              <a:buFont typeface="Arial" panose="020B0604020202020204" pitchFamily="34" charset="0"/>
              <a:buChar char="•"/>
            </a:pPr>
            <a:r>
              <a:rPr lang="en-US" baseline="0" dirty="0"/>
              <a:t>REMBMER – only want info for 2018 (or since last report/designation)</a:t>
            </a:r>
          </a:p>
          <a:p>
            <a:pPr marL="171450" indent="-171450">
              <a:buFont typeface="Arial" panose="020B0604020202020204" pitchFamily="34" charset="0"/>
              <a:buChar char="•"/>
            </a:pPr>
            <a:r>
              <a:rPr lang="en-US" baseline="0" dirty="0"/>
              <a:t>Just need to know if any new residential occupancy permits were issued; and number of commercial occupancy permits for developments over 100,000 sf.</a:t>
            </a:r>
          </a:p>
          <a:p>
            <a:pPr marL="171450" indent="-171450">
              <a:buFont typeface="Arial" panose="020B0604020202020204" pitchFamily="34" charset="0"/>
              <a:buChar char="•"/>
            </a:pPr>
            <a:r>
              <a:rPr lang="en-US" baseline="0" dirty="0"/>
              <a:t>If more than 12, please note it in the narrative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27684F0-6811-4F98-B63D-E13395213910}" type="slidenum">
              <a:rPr lang="en-US" smtClean="0"/>
              <a:t>56</a:t>
            </a:fld>
            <a:endParaRPr lang="en-US"/>
          </a:p>
        </p:txBody>
      </p:sp>
    </p:spTree>
    <p:extLst>
      <p:ext uri="{BB962C8B-B14F-4D97-AF65-F5344CB8AC3E}">
        <p14:creationId xmlns:p14="http://schemas.microsoft.com/office/powerpoint/2010/main" val="34270001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other information you</a:t>
            </a:r>
            <a:r>
              <a:rPr lang="en-US" baseline="0" dirty="0"/>
              <a:t> wish to convey can go in these space</a:t>
            </a:r>
            <a:endParaRPr lang="en-US" dirty="0"/>
          </a:p>
        </p:txBody>
      </p:sp>
      <p:sp>
        <p:nvSpPr>
          <p:cNvPr id="4" name="Slide Number Placeholder 3"/>
          <p:cNvSpPr>
            <a:spLocks noGrp="1"/>
          </p:cNvSpPr>
          <p:nvPr>
            <p:ph type="sldNum" sz="quarter" idx="10"/>
          </p:nvPr>
        </p:nvSpPr>
        <p:spPr/>
        <p:txBody>
          <a:bodyPr/>
          <a:lstStyle/>
          <a:p>
            <a:fld id="{727684F0-6811-4F98-B63D-E13395213910}" type="slidenum">
              <a:rPr lang="en-US" smtClean="0"/>
              <a:t>57</a:t>
            </a:fld>
            <a:endParaRPr lang="en-US"/>
          </a:p>
        </p:txBody>
      </p:sp>
    </p:spTree>
    <p:extLst>
      <p:ext uri="{BB962C8B-B14F-4D97-AF65-F5344CB8AC3E}">
        <p14:creationId xmlns:p14="http://schemas.microsoft.com/office/powerpoint/2010/main" val="4016920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confirmation page should have the statement “Annual Report is complete” in Green.  Please do not submit if it’s red.  </a:t>
            </a:r>
          </a:p>
        </p:txBody>
      </p:sp>
      <p:sp>
        <p:nvSpPr>
          <p:cNvPr id="4" name="Slide Number Placeholder 3"/>
          <p:cNvSpPr>
            <a:spLocks noGrp="1"/>
          </p:cNvSpPr>
          <p:nvPr>
            <p:ph type="sldNum" sz="quarter" idx="5"/>
          </p:nvPr>
        </p:nvSpPr>
        <p:spPr/>
        <p:txBody>
          <a:bodyPr/>
          <a:lstStyle/>
          <a:p>
            <a:fld id="{727684F0-6811-4F98-B63D-E13395213910}" type="slidenum">
              <a:rPr lang="en-US" smtClean="0"/>
              <a:t>60</a:t>
            </a:fld>
            <a:endParaRPr lang="en-US"/>
          </a:p>
        </p:txBody>
      </p:sp>
    </p:spTree>
    <p:extLst>
      <p:ext uri="{BB962C8B-B14F-4D97-AF65-F5344CB8AC3E}">
        <p14:creationId xmlns:p14="http://schemas.microsoft.com/office/powerpoint/2010/main" val="26284092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p:spPr>
        <p:txBody>
          <a:bodyPr/>
          <a:lstStyle/>
          <a:p>
            <a:endParaRPr lang="en-US" dirty="0"/>
          </a:p>
          <a:p>
            <a:r>
              <a:rPr lang="en-US" dirty="0"/>
              <a:t>And the Division’s four regional ambassadors in this effort are pictured here…..(INTRODUCE KELLY, NEAL, Lisa  AND Mark) </a:t>
            </a:r>
          </a:p>
          <a:p>
            <a:endParaRPr lang="en-US" dirty="0"/>
          </a:p>
          <a:p>
            <a:r>
              <a:rPr lang="en-US" dirty="0"/>
              <a:t>These people are key to the function of the Green Communities program at the local level – Hopefully, you have already connected at some point with your Green Communities regional coordinator.  For those who haven’t, please introduce yourself today and make a note of their contact info.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t>
            </a:r>
            <a:r>
              <a:rPr lang="en-US"/>
              <a:t>– you’re done!</a:t>
            </a:r>
          </a:p>
        </p:txBody>
      </p:sp>
      <p:sp>
        <p:nvSpPr>
          <p:cNvPr id="4" name="Slide Number Placeholder 3"/>
          <p:cNvSpPr>
            <a:spLocks noGrp="1"/>
          </p:cNvSpPr>
          <p:nvPr>
            <p:ph type="sldNum" sz="quarter" idx="10"/>
          </p:nvPr>
        </p:nvSpPr>
        <p:spPr/>
        <p:txBody>
          <a:bodyPr/>
          <a:lstStyle/>
          <a:p>
            <a:fld id="{727684F0-6811-4F98-B63D-E13395213910}" type="slidenum">
              <a:rPr lang="en-US" smtClean="0"/>
              <a:t>62</a:t>
            </a:fld>
            <a:endParaRPr lang="en-US"/>
          </a:p>
        </p:txBody>
      </p:sp>
    </p:spTree>
    <p:extLst>
      <p:ext uri="{BB962C8B-B14F-4D97-AF65-F5344CB8AC3E}">
        <p14:creationId xmlns:p14="http://schemas.microsoft.com/office/powerpoint/2010/main" val="35226267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p:spPr>
        <p:txBody>
          <a:bodyPr/>
          <a:lstStyle/>
          <a:p>
            <a:r>
              <a:rPr lang="en-US" dirty="0"/>
              <a:t>We want to hear from you!!!!</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7684F0-6811-4F98-B63D-E13395213910}" type="slidenum">
              <a:rPr lang="en-US" smtClean="0"/>
              <a:t>8</a:t>
            </a:fld>
            <a:endParaRPr lang="en-US"/>
          </a:p>
        </p:txBody>
      </p:sp>
    </p:spTree>
    <p:extLst>
      <p:ext uri="{BB962C8B-B14F-4D97-AF65-F5344CB8AC3E}">
        <p14:creationId xmlns:p14="http://schemas.microsoft.com/office/powerpoint/2010/main" val="2562279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chart</a:t>
            </a:r>
            <a:r>
              <a:rPr lang="en-US" baseline="0" dirty="0"/>
              <a:t> on the right shows energy reduction progress for all GCs who reported – some have been in the program since the beginning, others only a couple of years.  Total energy reduction is 7 %</a:t>
            </a:r>
          </a:p>
          <a:p>
            <a:endParaRPr lang="en-US" baseline="0" dirty="0"/>
          </a:p>
          <a:p>
            <a:endParaRPr lang="en-US" baseline="0" dirty="0"/>
          </a:p>
          <a:p>
            <a:r>
              <a:rPr lang="en-US" baseline="0" dirty="0"/>
              <a:t>The chart on the left shows the proportion of energy reductions by fuel.  You can see the electricity accounts for nearly half – a reflection of the many interior lighting upgrades implemented in municipal and school buildings, as well as all the LED streetlight retrofits </a:t>
            </a:r>
            <a:endParaRPr lang="en-US" dirty="0"/>
          </a:p>
        </p:txBody>
      </p:sp>
      <p:sp>
        <p:nvSpPr>
          <p:cNvPr id="4" name="Slide Number Placeholder 3"/>
          <p:cNvSpPr>
            <a:spLocks noGrp="1"/>
          </p:cNvSpPr>
          <p:nvPr>
            <p:ph type="sldNum" sz="quarter" idx="10"/>
          </p:nvPr>
        </p:nvSpPr>
        <p:spPr/>
        <p:txBody>
          <a:bodyPr/>
          <a:lstStyle/>
          <a:p>
            <a:fld id="{727684F0-6811-4F98-B63D-E13395213910}" type="slidenum">
              <a:rPr lang="en-US" smtClean="0"/>
              <a:t>9</a:t>
            </a:fld>
            <a:endParaRPr lang="en-US"/>
          </a:p>
        </p:txBody>
      </p:sp>
    </p:spTree>
    <p:extLst>
      <p:ext uri="{BB962C8B-B14F-4D97-AF65-F5344CB8AC3E}">
        <p14:creationId xmlns:p14="http://schemas.microsoft.com/office/powerpoint/2010/main" val="1081723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now going to go through all the tables</a:t>
            </a:r>
            <a:r>
              <a:rPr lang="en-US" baseline="0" dirty="0"/>
              <a:t> and forms GCs will need to fill out.  For those of you new to annual reports, it consists of an excel workbook with multiple tabs – providing opportunity for GCs to report on activities related to each of the 5 criteria.  We will walk through each tab.</a:t>
            </a:r>
          </a:p>
          <a:p>
            <a:endParaRPr lang="en-US" dirty="0"/>
          </a:p>
        </p:txBody>
      </p:sp>
      <p:sp>
        <p:nvSpPr>
          <p:cNvPr id="4" name="Slide Number Placeholder 3"/>
          <p:cNvSpPr>
            <a:spLocks noGrp="1"/>
          </p:cNvSpPr>
          <p:nvPr>
            <p:ph type="sldNum" sz="quarter" idx="10"/>
          </p:nvPr>
        </p:nvSpPr>
        <p:spPr/>
        <p:txBody>
          <a:bodyPr/>
          <a:lstStyle/>
          <a:p>
            <a:fld id="{727684F0-6811-4F98-B63D-E13395213910}" type="slidenum">
              <a:rPr lang="en-US" smtClean="0"/>
              <a:t>10</a:t>
            </a:fld>
            <a:endParaRPr lang="en-US"/>
          </a:p>
        </p:txBody>
      </p:sp>
    </p:spTree>
    <p:extLst>
      <p:ext uri="{BB962C8B-B14F-4D97-AF65-F5344CB8AC3E}">
        <p14:creationId xmlns:p14="http://schemas.microsoft.com/office/powerpoint/2010/main" val="3711370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first tab – Submittal</a:t>
            </a:r>
            <a:r>
              <a:rPr lang="en-US" baseline="0" dirty="0"/>
              <a:t> deadline is Dec. 3 and reports are emailed to our grant administrator Jane Pfister.  Please keep the report in excel format (do not make it into a pdf, except for this page)</a:t>
            </a:r>
          </a:p>
          <a:p>
            <a:endParaRPr lang="en-US" baseline="0" dirty="0"/>
          </a:p>
          <a:p>
            <a:r>
              <a:rPr lang="en-US" baseline="0" dirty="0"/>
              <a:t>Areas shaded yellow are places for GCs to provide information</a:t>
            </a:r>
          </a:p>
          <a:p>
            <a:endParaRPr lang="en-US" baseline="0" dirty="0"/>
          </a:p>
          <a:p>
            <a:r>
              <a:rPr lang="en-US" baseline="0" dirty="0"/>
              <a:t>This cover page should be signed by community’s CEO and converted to a pdf and submitted as a separate file.</a:t>
            </a:r>
            <a:endParaRPr lang="en-US" dirty="0"/>
          </a:p>
        </p:txBody>
      </p:sp>
      <p:sp>
        <p:nvSpPr>
          <p:cNvPr id="4" name="Slide Number Placeholder 3"/>
          <p:cNvSpPr>
            <a:spLocks noGrp="1"/>
          </p:cNvSpPr>
          <p:nvPr>
            <p:ph type="sldNum" sz="quarter" idx="5"/>
          </p:nvPr>
        </p:nvSpPr>
        <p:spPr/>
        <p:txBody>
          <a:bodyPr/>
          <a:lstStyle/>
          <a:p>
            <a:fld id="{727684F0-6811-4F98-B63D-E13395213910}" type="slidenum">
              <a:rPr lang="en-US" smtClean="0"/>
              <a:t>12</a:t>
            </a:fld>
            <a:endParaRPr lang="en-US"/>
          </a:p>
        </p:txBody>
      </p:sp>
    </p:spTree>
    <p:extLst>
      <p:ext uri="{BB962C8B-B14F-4D97-AF65-F5344CB8AC3E}">
        <p14:creationId xmlns:p14="http://schemas.microsoft.com/office/powerpoint/2010/main" val="3794617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Tabs are color coded – do not be alarmed at workbook size</a:t>
            </a:r>
          </a:p>
        </p:txBody>
      </p:sp>
      <p:sp>
        <p:nvSpPr>
          <p:cNvPr id="4" name="Slide Number Placeholder 3"/>
          <p:cNvSpPr>
            <a:spLocks noGrp="1"/>
          </p:cNvSpPr>
          <p:nvPr>
            <p:ph type="sldNum" sz="quarter" idx="5"/>
          </p:nvPr>
        </p:nvSpPr>
        <p:spPr/>
        <p:txBody>
          <a:bodyPr/>
          <a:lstStyle/>
          <a:p>
            <a:pPr>
              <a:defRPr/>
            </a:pPr>
            <a:fld id="{DDAAE810-951D-4AB1-BB08-967138E12883}" type="slidenum">
              <a:rPr lang="en-US" smtClean="0"/>
              <a:pPr>
                <a:defRPr/>
              </a:pPr>
              <a:t>13</a:t>
            </a:fld>
            <a:endParaRPr lang="en-US" dirty="0"/>
          </a:p>
        </p:txBody>
      </p:sp>
    </p:spTree>
    <p:extLst>
      <p:ext uri="{BB962C8B-B14F-4D97-AF65-F5344CB8AC3E}">
        <p14:creationId xmlns:p14="http://schemas.microsoft.com/office/powerpoint/2010/main" val="38710875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3" name="Group 2"/>
          <p:cNvGrpSpPr>
            <a:grpSpLocks/>
          </p:cNvGrpSpPr>
          <p:nvPr/>
        </p:nvGrpSpPr>
        <p:grpSpPr bwMode="auto">
          <a:xfrm>
            <a:off x="0" y="0"/>
            <a:ext cx="4343400" cy="6858000"/>
            <a:chOff x="0" y="0"/>
            <a:chExt cx="3696" cy="4320"/>
          </a:xfrm>
        </p:grpSpPr>
        <p:sp>
          <p:nvSpPr>
            <p:cNvPr id="4" name="Rectangle 3"/>
            <p:cNvSpPr>
              <a:spLocks noChangeArrowheads="1"/>
            </p:cNvSpPr>
            <p:nvPr/>
          </p:nvSpPr>
          <p:spPr bwMode="auto">
            <a:xfrm>
              <a:off x="0" y="0"/>
              <a:ext cx="2880" cy="4320"/>
            </a:xfrm>
            <a:prstGeom prst="rect">
              <a:avLst/>
            </a:prstGeom>
            <a:solidFill>
              <a:srgbClr val="009900"/>
            </a:solidFill>
            <a:ln w="9525">
              <a:noFill/>
              <a:miter lim="800000"/>
              <a:headEnd/>
              <a:tailEnd/>
            </a:ln>
            <a:effectLst/>
          </p:spPr>
          <p:txBody>
            <a:bodyPr wrap="none" anchor="ctr"/>
            <a:lstStyle/>
            <a:p>
              <a:pPr algn="ctr">
                <a:defRPr/>
              </a:pPr>
              <a:endParaRPr lang="en-US" dirty="0">
                <a:cs typeface="+mn-cs"/>
              </a:endParaRPr>
            </a:p>
          </p:txBody>
        </p:sp>
        <p:sp>
          <p:nvSpPr>
            <p:cNvPr id="5" name="AutoShape 4"/>
            <p:cNvSpPr>
              <a:spLocks noChangeArrowheads="1"/>
            </p:cNvSpPr>
            <p:nvPr/>
          </p:nvSpPr>
          <p:spPr bwMode="white">
            <a:xfrm>
              <a:off x="432" y="624"/>
              <a:ext cx="3264" cy="1200"/>
            </a:xfrm>
            <a:prstGeom prst="roundRect">
              <a:avLst>
                <a:gd name="adj" fmla="val 50000"/>
              </a:avLst>
            </a:prstGeom>
            <a:solidFill>
              <a:schemeClr val="bg1"/>
            </a:solidFill>
            <a:ln w="9525">
              <a:noFill/>
              <a:round/>
              <a:headEnd/>
              <a:tailEnd/>
            </a:ln>
            <a:effectLst/>
          </p:spPr>
          <p:txBody>
            <a:bodyPr wrap="none" anchor="ctr"/>
            <a:lstStyle/>
            <a:p>
              <a:pPr algn="ctr">
                <a:defRPr/>
              </a:pPr>
              <a:endParaRPr lang="en-US" dirty="0">
                <a:cs typeface="+mn-cs"/>
              </a:endParaRPr>
            </a:p>
          </p:txBody>
        </p:sp>
      </p:grpSp>
      <p:sp>
        <p:nvSpPr>
          <p:cNvPr id="6" name="Rectangle 5"/>
          <p:cNvSpPr/>
          <p:nvPr/>
        </p:nvSpPr>
        <p:spPr>
          <a:xfrm>
            <a:off x="3352800" y="152400"/>
            <a:ext cx="5791200" cy="738664"/>
          </a:xfrm>
          <a:prstGeom prst="rect">
            <a:avLst/>
          </a:prstGeom>
        </p:spPr>
        <p:txBody>
          <a:bodyPr>
            <a:spAutoFit/>
          </a:bodyPr>
          <a:lstStyle/>
          <a:p>
            <a:pPr marL="0" marR="0" indent="0" algn="ctr" defTabSz="914400" rtl="0" eaLnBrk="1" fontAlgn="base" latinLnBrk="0" hangingPunct="1">
              <a:lnSpc>
                <a:spcPct val="100000"/>
              </a:lnSpc>
              <a:spcBef>
                <a:spcPct val="0"/>
              </a:spcBef>
              <a:spcAft>
                <a:spcPct val="0"/>
              </a:spcAft>
              <a:buClr>
                <a:schemeClr val="accent6">
                  <a:lumMod val="50000"/>
                </a:schemeClr>
              </a:buClr>
              <a:buSzTx/>
              <a:buFontTx/>
              <a:buNone/>
              <a:tabLst/>
              <a:defRPr/>
            </a:pPr>
            <a:r>
              <a:rPr lang="en-US" sz="1400" b="1" i="1" dirty="0">
                <a:solidFill>
                  <a:srgbClr val="008000"/>
                </a:solidFill>
                <a:cs typeface="+mn-cs"/>
              </a:rPr>
              <a:t>Helping Massachusetts Municipalities </a:t>
            </a:r>
            <a:r>
              <a:rPr kumimoji="1" lang="en-US" sz="1400" b="1" i="1" kern="1200" dirty="0">
                <a:solidFill>
                  <a:srgbClr val="008000"/>
                </a:solidFill>
                <a:effectLst/>
                <a:latin typeface="Times New Roman" pitchFamily="18" charset="0"/>
                <a:ea typeface="+mn-ea"/>
                <a:cs typeface="Arial" charset="0"/>
              </a:rPr>
              <a:t>Create a Clean, Affordable and Resilient Energy Future for the Commonwealth</a:t>
            </a:r>
            <a:r>
              <a:rPr kumimoji="1" lang="en-US" sz="1400" b="1" kern="1200" dirty="0">
                <a:solidFill>
                  <a:srgbClr val="008000"/>
                </a:solidFill>
                <a:effectLst/>
                <a:latin typeface="Times New Roman" pitchFamily="18" charset="0"/>
                <a:ea typeface="+mn-ea"/>
                <a:cs typeface="Arial" charset="0"/>
              </a:rPr>
              <a:t> </a:t>
            </a:r>
            <a:endParaRPr kumimoji="1" lang="en-US" sz="1400" kern="1200" dirty="0">
              <a:solidFill>
                <a:srgbClr val="008000"/>
              </a:solidFill>
              <a:effectLst/>
              <a:latin typeface="Times New Roman" pitchFamily="18" charset="0"/>
              <a:ea typeface="+mn-ea"/>
              <a:cs typeface="Arial" charset="0"/>
            </a:endParaRPr>
          </a:p>
          <a:p>
            <a:pPr>
              <a:buClr>
                <a:schemeClr val="accent6">
                  <a:lumMod val="50000"/>
                </a:schemeClr>
              </a:buClr>
              <a:defRPr/>
            </a:pPr>
            <a:endParaRPr lang="en-US" sz="1400" b="1" i="1" dirty="0">
              <a:solidFill>
                <a:srgbClr val="009900"/>
              </a:solidFill>
              <a:cs typeface="+mn-cs"/>
            </a:endParaRPr>
          </a:p>
        </p:txBody>
      </p:sp>
      <p:pic>
        <p:nvPicPr>
          <p:cNvPr id="7" name="Picture 2" descr="T:\GrnComm\GreenCom LOGO\Logo Package 2010\gc_logo.jpg"/>
          <p:cNvPicPr>
            <a:picLocks noChangeAspect="1" noChangeArrowheads="1"/>
          </p:cNvPicPr>
          <p:nvPr userDrawn="1"/>
        </p:nvPicPr>
        <p:blipFill>
          <a:blip r:embed="rId2" cstate="print"/>
          <a:srcRect/>
          <a:stretch>
            <a:fillRect/>
          </a:stretch>
        </p:blipFill>
        <p:spPr bwMode="auto">
          <a:xfrm>
            <a:off x="1447800" y="1066800"/>
            <a:ext cx="1851025" cy="1833563"/>
          </a:xfrm>
          <a:prstGeom prst="rect">
            <a:avLst/>
          </a:prstGeom>
          <a:noFill/>
          <a:ln w="9525">
            <a:noFill/>
            <a:miter lim="800000"/>
            <a:headEnd/>
            <a:tailEnd/>
          </a:ln>
        </p:spPr>
      </p:pic>
      <p:sp>
        <p:nvSpPr>
          <p:cNvPr id="257032" name="Rectangle 8"/>
          <p:cNvSpPr>
            <a:spLocks noGrp="1" noChangeArrowheads="1"/>
          </p:cNvSpPr>
          <p:nvPr>
            <p:ph type="subTitle" idx="1"/>
          </p:nvPr>
        </p:nvSpPr>
        <p:spPr>
          <a:xfrm>
            <a:off x="4673600" y="2927350"/>
            <a:ext cx="4013200" cy="1111250"/>
          </a:xfrm>
        </p:spPr>
        <p:txBody>
          <a:bodyPr anchor="b"/>
          <a:lstStyle>
            <a:lvl1pPr marL="0" indent="0" algn="ctr">
              <a:buFont typeface="Wingdings" pitchFamily="2" charset="2"/>
              <a:buNone/>
              <a:defRPr sz="4400" b="1" i="0" baseline="0">
                <a:solidFill>
                  <a:srgbClr val="000099"/>
                </a:solidFill>
              </a:defRPr>
            </a:lvl1pPr>
          </a:lstStyle>
          <a:p>
            <a:r>
              <a:rPr lang="en-US" dirty="0"/>
              <a:t>Click to edit Master subtitle style</a:t>
            </a:r>
          </a:p>
        </p:txBody>
      </p:sp>
      <p:sp>
        <p:nvSpPr>
          <p:cNvPr id="8" name="Rectangle 11"/>
          <p:cNvSpPr>
            <a:spLocks noGrp="1" noChangeArrowheads="1"/>
          </p:cNvSpPr>
          <p:nvPr>
            <p:ph type="sldNum" sz="quarter" idx="10"/>
          </p:nvPr>
        </p:nvSpPr>
        <p:spPr>
          <a:xfrm>
            <a:off x="76200" y="6248400"/>
            <a:ext cx="587375" cy="488950"/>
          </a:xfrm>
        </p:spPr>
        <p:txBody>
          <a:bodyPr anchorCtr="0"/>
          <a:lstStyle>
            <a:lvl1pPr>
              <a:defRPr>
                <a:solidFill>
                  <a:schemeClr val="bg1"/>
                </a:solidFill>
              </a:defRPr>
            </a:lvl1pPr>
          </a:lstStyle>
          <a:p>
            <a:pPr>
              <a:defRPr/>
            </a:pPr>
            <a:fld id="{DC4D1038-CF5A-4964-B808-E384F594999E}"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066800"/>
            <a:ext cx="1981200" cy="50196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1066800"/>
            <a:ext cx="5791200" cy="5019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xfrm>
            <a:off x="6858000" y="6248400"/>
            <a:ext cx="2130425" cy="474663"/>
          </a:xfrm>
          <a:prstGeom prst="rect">
            <a:avLst/>
          </a:prstGeom>
        </p:spPr>
        <p:txBody>
          <a:bodyPr/>
          <a:lstStyle>
            <a:lvl1pPr algn="l">
              <a:defRPr>
                <a:cs typeface="+mn-cs"/>
              </a:defRPr>
            </a:lvl1pPr>
          </a:lstStyle>
          <a:p>
            <a:pPr>
              <a:defRPr/>
            </a:pPr>
            <a:endParaRPr lang="en-US" dirty="0"/>
          </a:p>
        </p:txBody>
      </p:sp>
      <p:sp>
        <p:nvSpPr>
          <p:cNvPr id="5" name="Rectangle 12"/>
          <p:cNvSpPr>
            <a:spLocks noGrp="1" noChangeArrowheads="1"/>
          </p:cNvSpPr>
          <p:nvPr>
            <p:ph type="ftr" sz="quarter" idx="11"/>
          </p:nvPr>
        </p:nvSpPr>
        <p:spPr>
          <a:xfrm>
            <a:off x="5791200" y="6248400"/>
            <a:ext cx="2897188" cy="474663"/>
          </a:xfrm>
          <a:prstGeom prst="rect">
            <a:avLst/>
          </a:prstGeom>
        </p:spPr>
        <p:txBody>
          <a:bodyPr/>
          <a:lstStyle>
            <a:lvl1pPr algn="l">
              <a:defRPr>
                <a:cs typeface="+mn-cs"/>
              </a:defRPr>
            </a:lvl1pPr>
          </a:lstStyle>
          <a:p>
            <a:pPr>
              <a:defRPr/>
            </a:pPr>
            <a:endParaRPr lang="en-US" dirty="0"/>
          </a:p>
        </p:txBody>
      </p:sp>
      <p:sp>
        <p:nvSpPr>
          <p:cNvPr id="6" name="Rectangle 13"/>
          <p:cNvSpPr>
            <a:spLocks noGrp="1" noChangeArrowheads="1"/>
          </p:cNvSpPr>
          <p:nvPr>
            <p:ph type="sldNum" sz="quarter" idx="12"/>
          </p:nvPr>
        </p:nvSpPr>
        <p:spPr/>
        <p:txBody>
          <a:bodyPr/>
          <a:lstStyle>
            <a:lvl1pPr>
              <a:defRPr/>
            </a:lvl1pPr>
          </a:lstStyle>
          <a:p>
            <a:pPr>
              <a:defRPr/>
            </a:pPr>
            <a:fld id="{C2D4BD9B-CFDB-49F4-B462-844820632104}"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4343400" cy="6858000"/>
            <a:chOff x="0" y="0"/>
            <a:chExt cx="3696" cy="4320"/>
          </a:xfrm>
        </p:grpSpPr>
        <p:sp>
          <p:nvSpPr>
            <p:cNvPr id="4" name="Rectangle 3"/>
            <p:cNvSpPr>
              <a:spLocks noChangeArrowheads="1"/>
            </p:cNvSpPr>
            <p:nvPr/>
          </p:nvSpPr>
          <p:spPr bwMode="auto">
            <a:xfrm>
              <a:off x="0" y="0"/>
              <a:ext cx="2880" cy="4320"/>
            </a:xfrm>
            <a:prstGeom prst="rect">
              <a:avLst/>
            </a:prstGeom>
            <a:solidFill>
              <a:srgbClr val="009900"/>
            </a:solidFill>
            <a:ln w="9525">
              <a:noFill/>
              <a:miter lim="800000"/>
              <a:headEnd/>
              <a:tailEnd/>
            </a:ln>
            <a:effectLst/>
          </p:spPr>
          <p:txBody>
            <a:bodyPr wrap="none" anchor="ctr"/>
            <a:lstStyle/>
            <a:p>
              <a:pPr algn="ctr">
                <a:defRPr/>
              </a:pPr>
              <a:endParaRPr lang="en-US" dirty="0">
                <a:cs typeface="+mn-cs"/>
              </a:endParaRPr>
            </a:p>
          </p:txBody>
        </p:sp>
        <p:sp>
          <p:nvSpPr>
            <p:cNvPr id="5" name="AutoShape 4"/>
            <p:cNvSpPr>
              <a:spLocks noChangeArrowheads="1"/>
            </p:cNvSpPr>
            <p:nvPr/>
          </p:nvSpPr>
          <p:spPr bwMode="white">
            <a:xfrm>
              <a:off x="432" y="624"/>
              <a:ext cx="3264" cy="1200"/>
            </a:xfrm>
            <a:prstGeom prst="roundRect">
              <a:avLst>
                <a:gd name="adj" fmla="val 50000"/>
              </a:avLst>
            </a:prstGeom>
            <a:solidFill>
              <a:schemeClr val="bg1"/>
            </a:solidFill>
            <a:ln w="9525">
              <a:noFill/>
              <a:round/>
              <a:headEnd/>
              <a:tailEnd/>
            </a:ln>
            <a:effectLst/>
          </p:spPr>
          <p:txBody>
            <a:bodyPr wrap="none" anchor="ctr"/>
            <a:lstStyle/>
            <a:p>
              <a:pPr algn="ctr">
                <a:defRPr/>
              </a:pPr>
              <a:endParaRPr lang="en-US" dirty="0">
                <a:cs typeface="+mn-cs"/>
              </a:endParaRPr>
            </a:p>
          </p:txBody>
        </p:sp>
      </p:grpSp>
      <p:pic>
        <p:nvPicPr>
          <p:cNvPr id="7" name="Picture 2" descr="T:\GrnComm\GreenCom LOGO\Logo Package 2010\gc_logo.jpg"/>
          <p:cNvPicPr>
            <a:picLocks noChangeAspect="1" noChangeArrowheads="1"/>
          </p:cNvPicPr>
          <p:nvPr userDrawn="1"/>
        </p:nvPicPr>
        <p:blipFill>
          <a:blip r:embed="rId2" cstate="print"/>
          <a:srcRect/>
          <a:stretch>
            <a:fillRect/>
          </a:stretch>
        </p:blipFill>
        <p:spPr bwMode="auto">
          <a:xfrm>
            <a:off x="1447800" y="1066800"/>
            <a:ext cx="1851025" cy="1833563"/>
          </a:xfrm>
          <a:prstGeom prst="rect">
            <a:avLst/>
          </a:prstGeom>
          <a:noFill/>
          <a:ln w="9525">
            <a:noFill/>
            <a:miter lim="800000"/>
            <a:headEnd/>
            <a:tailEnd/>
          </a:ln>
        </p:spPr>
      </p:pic>
      <p:sp>
        <p:nvSpPr>
          <p:cNvPr id="257032" name="Rectangle 8"/>
          <p:cNvSpPr>
            <a:spLocks noGrp="1" noChangeArrowheads="1"/>
          </p:cNvSpPr>
          <p:nvPr>
            <p:ph type="subTitle" idx="1"/>
          </p:nvPr>
        </p:nvSpPr>
        <p:spPr>
          <a:xfrm>
            <a:off x="4673600" y="2927350"/>
            <a:ext cx="4013200" cy="1111250"/>
          </a:xfrm>
        </p:spPr>
        <p:txBody>
          <a:bodyPr anchor="b"/>
          <a:lstStyle>
            <a:lvl1pPr marL="0" indent="0" algn="ctr">
              <a:buFont typeface="Wingdings" pitchFamily="2" charset="2"/>
              <a:buNone/>
              <a:defRPr sz="4400" b="1" i="0" baseline="0">
                <a:solidFill>
                  <a:srgbClr val="000099"/>
                </a:solidFill>
              </a:defRPr>
            </a:lvl1pPr>
          </a:lstStyle>
          <a:p>
            <a:r>
              <a:rPr lang="en-US" dirty="0"/>
              <a:t>Click to edit Master subtitle style</a:t>
            </a:r>
          </a:p>
        </p:txBody>
      </p:sp>
      <p:sp>
        <p:nvSpPr>
          <p:cNvPr id="8" name="Rectangle 11"/>
          <p:cNvSpPr>
            <a:spLocks noGrp="1" noChangeArrowheads="1"/>
          </p:cNvSpPr>
          <p:nvPr>
            <p:ph type="sldNum" sz="quarter" idx="10"/>
          </p:nvPr>
        </p:nvSpPr>
        <p:spPr>
          <a:xfrm>
            <a:off x="76200" y="6248400"/>
            <a:ext cx="587375" cy="488950"/>
          </a:xfrm>
        </p:spPr>
        <p:txBody>
          <a:bodyPr anchorCtr="0"/>
          <a:lstStyle>
            <a:lvl1pPr>
              <a:defRPr>
                <a:solidFill>
                  <a:schemeClr val="bg1"/>
                </a:solidFill>
              </a:defRPr>
            </a:lvl1pPr>
          </a:lstStyle>
          <a:p>
            <a:pPr>
              <a:defRPr/>
            </a:pPr>
            <a:fld id="{627FD999-7C06-4A39-BDF7-A88022E32110}" type="slidenum">
              <a:rPr lang="en-US"/>
              <a:pPr>
                <a:defRPr/>
              </a:pPr>
              <a:t>‹#›</a:t>
            </a:fld>
            <a:endParaRPr lang="en-US" dirty="0"/>
          </a:p>
        </p:txBody>
      </p:sp>
      <p:sp>
        <p:nvSpPr>
          <p:cNvPr id="3" name="Rectangle 1"/>
          <p:cNvSpPr>
            <a:spLocks noChangeArrowheads="1"/>
          </p:cNvSpPr>
          <p:nvPr userDrawn="1"/>
        </p:nvSpPr>
        <p:spPr bwMode="auto">
          <a:xfrm>
            <a:off x="3200400" y="-33009"/>
            <a:ext cx="5943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1" u="none" strike="noStrike" cap="none" normalizeH="0" baseline="0" dirty="0">
                <a:ln>
                  <a:noFill/>
                </a:ln>
                <a:solidFill>
                  <a:srgbClr val="008000"/>
                </a:solidFill>
                <a:effectLst/>
                <a:latin typeface="Times New Roman" panose="02020603050405020304" pitchFamily="18" charset="0"/>
                <a:ea typeface="Calibri" pitchFamily="34" charset="0"/>
                <a:cs typeface="Times New Roman" panose="02020603050405020304" pitchFamily="18" charset="0"/>
              </a:rPr>
              <a:t>Helping municipalities create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1" u="none" strike="noStrike" cap="none" normalizeH="0" baseline="0" dirty="0">
                <a:ln>
                  <a:noFill/>
                </a:ln>
                <a:solidFill>
                  <a:srgbClr val="008000"/>
                </a:solidFill>
                <a:effectLst/>
                <a:latin typeface="Times New Roman" panose="02020603050405020304" pitchFamily="18" charset="0"/>
                <a:ea typeface="Calibri" pitchFamily="34" charset="0"/>
                <a:cs typeface="Times New Roman" panose="02020603050405020304" pitchFamily="18" charset="0"/>
              </a:rPr>
              <a:t>Clean, Affordable and Resilient Energy Future for the Commonwealth</a:t>
            </a:r>
            <a:r>
              <a:rPr kumimoji="0" lang="en-US" altLang="en-US" sz="1400" b="1" i="0" u="none" strike="noStrike" cap="none" normalizeH="0" baseline="0" dirty="0">
                <a:ln>
                  <a:noFill/>
                </a:ln>
                <a:solidFill>
                  <a:srgbClr val="008000"/>
                </a:solidFill>
                <a:effectLst/>
                <a:latin typeface="Times New Roman" panose="02020603050405020304" pitchFamily="18" charset="0"/>
                <a:ea typeface="Calibri" pitchFamily="34" charset="0"/>
                <a:cs typeface="Times New Roman" panose="02020603050405020304" pitchFamily="18" charset="0"/>
              </a:rPr>
              <a:t> </a:t>
            </a:r>
            <a:endParaRPr kumimoji="0" lang="en-US" altLang="en-US" sz="2400" b="0"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3" name="Group 2"/>
          <p:cNvGrpSpPr>
            <a:grpSpLocks/>
          </p:cNvGrpSpPr>
          <p:nvPr/>
        </p:nvGrpSpPr>
        <p:grpSpPr bwMode="auto">
          <a:xfrm>
            <a:off x="0" y="0"/>
            <a:ext cx="4343400" cy="6858000"/>
            <a:chOff x="0" y="0"/>
            <a:chExt cx="3696" cy="4320"/>
          </a:xfrm>
        </p:grpSpPr>
        <p:sp>
          <p:nvSpPr>
            <p:cNvPr id="4" name="Rectangle 3"/>
            <p:cNvSpPr>
              <a:spLocks noChangeArrowheads="1"/>
            </p:cNvSpPr>
            <p:nvPr/>
          </p:nvSpPr>
          <p:spPr bwMode="auto">
            <a:xfrm>
              <a:off x="0" y="0"/>
              <a:ext cx="2880" cy="4320"/>
            </a:xfrm>
            <a:prstGeom prst="rect">
              <a:avLst/>
            </a:prstGeom>
            <a:solidFill>
              <a:srgbClr val="009900"/>
            </a:solidFill>
            <a:ln w="9525">
              <a:noFill/>
              <a:miter lim="800000"/>
              <a:headEnd/>
              <a:tailEnd/>
            </a:ln>
            <a:effectLst/>
          </p:spPr>
          <p:txBody>
            <a:bodyPr wrap="none" anchor="ctr"/>
            <a:lstStyle/>
            <a:p>
              <a:pPr algn="ctr" fontAlgn="base">
                <a:spcBef>
                  <a:spcPct val="0"/>
                </a:spcBef>
                <a:spcAft>
                  <a:spcPct val="0"/>
                </a:spcAft>
                <a:defRPr/>
              </a:pPr>
              <a:endParaRPr kumimoji="1" lang="en-US" sz="2400" dirty="0">
                <a:solidFill>
                  <a:srgbClr val="003366"/>
                </a:solidFill>
                <a:latin typeface="Times New Roman" pitchFamily="18" charset="0"/>
                <a:cs typeface="Arial" charset="0"/>
              </a:endParaRPr>
            </a:p>
          </p:txBody>
        </p:sp>
        <p:sp>
          <p:nvSpPr>
            <p:cNvPr id="5" name="AutoShape 4"/>
            <p:cNvSpPr>
              <a:spLocks noChangeArrowheads="1"/>
            </p:cNvSpPr>
            <p:nvPr/>
          </p:nvSpPr>
          <p:spPr bwMode="white">
            <a:xfrm>
              <a:off x="432" y="624"/>
              <a:ext cx="3264" cy="1200"/>
            </a:xfrm>
            <a:prstGeom prst="roundRect">
              <a:avLst>
                <a:gd name="adj" fmla="val 50000"/>
              </a:avLst>
            </a:prstGeom>
            <a:solidFill>
              <a:schemeClr val="bg1"/>
            </a:solidFill>
            <a:ln w="9525">
              <a:noFill/>
              <a:round/>
              <a:headEnd/>
              <a:tailEnd/>
            </a:ln>
            <a:effectLst/>
          </p:spPr>
          <p:txBody>
            <a:bodyPr wrap="none" anchor="ctr"/>
            <a:lstStyle/>
            <a:p>
              <a:pPr algn="ctr" fontAlgn="base">
                <a:spcBef>
                  <a:spcPct val="0"/>
                </a:spcBef>
                <a:spcAft>
                  <a:spcPct val="0"/>
                </a:spcAft>
                <a:defRPr/>
              </a:pPr>
              <a:endParaRPr kumimoji="1" lang="en-US" sz="2400" dirty="0">
                <a:solidFill>
                  <a:srgbClr val="003366"/>
                </a:solidFill>
                <a:latin typeface="Times New Roman" pitchFamily="18" charset="0"/>
                <a:cs typeface="Arial" charset="0"/>
              </a:endParaRPr>
            </a:p>
          </p:txBody>
        </p:sp>
      </p:grpSp>
      <p:sp>
        <p:nvSpPr>
          <p:cNvPr id="6" name="Rectangle 5"/>
          <p:cNvSpPr/>
          <p:nvPr/>
        </p:nvSpPr>
        <p:spPr>
          <a:xfrm>
            <a:off x="3352800" y="152400"/>
            <a:ext cx="5791200" cy="307975"/>
          </a:xfrm>
          <a:prstGeom prst="rect">
            <a:avLst/>
          </a:prstGeom>
        </p:spPr>
        <p:txBody>
          <a:bodyPr>
            <a:spAutoFit/>
          </a:bodyPr>
          <a:lstStyle/>
          <a:p>
            <a:pPr fontAlgn="base">
              <a:spcBef>
                <a:spcPct val="0"/>
              </a:spcBef>
              <a:spcAft>
                <a:spcPct val="0"/>
              </a:spcAft>
              <a:buClr>
                <a:srgbClr val="8AB98A">
                  <a:lumMod val="50000"/>
                </a:srgbClr>
              </a:buClr>
              <a:defRPr/>
            </a:pPr>
            <a:r>
              <a:rPr kumimoji="1" lang="en-US" sz="1400" b="1" i="1" dirty="0">
                <a:solidFill>
                  <a:srgbClr val="009900"/>
                </a:solidFill>
                <a:latin typeface="Times New Roman" pitchFamily="18" charset="0"/>
                <a:cs typeface="Arial" charset="0"/>
              </a:rPr>
              <a:t>Helping Massachusetts Municipalities Create a Greener Energy Future</a:t>
            </a:r>
          </a:p>
        </p:txBody>
      </p:sp>
      <p:pic>
        <p:nvPicPr>
          <p:cNvPr id="7" name="Picture 2" descr="T:\GrnComm\GreenCom LOGO\Logo Package 2010\gc_logo.jpg"/>
          <p:cNvPicPr>
            <a:picLocks noChangeAspect="1" noChangeArrowheads="1"/>
          </p:cNvPicPr>
          <p:nvPr userDrawn="1"/>
        </p:nvPicPr>
        <p:blipFill>
          <a:blip r:embed="rId2" cstate="print"/>
          <a:srcRect/>
          <a:stretch>
            <a:fillRect/>
          </a:stretch>
        </p:blipFill>
        <p:spPr bwMode="auto">
          <a:xfrm>
            <a:off x="1447800" y="1066800"/>
            <a:ext cx="1851025" cy="1833563"/>
          </a:xfrm>
          <a:prstGeom prst="rect">
            <a:avLst/>
          </a:prstGeom>
          <a:noFill/>
          <a:ln w="9525">
            <a:noFill/>
            <a:miter lim="800000"/>
            <a:headEnd/>
            <a:tailEnd/>
          </a:ln>
        </p:spPr>
      </p:pic>
      <p:sp>
        <p:nvSpPr>
          <p:cNvPr id="257032" name="Rectangle 8"/>
          <p:cNvSpPr>
            <a:spLocks noGrp="1" noChangeArrowheads="1"/>
          </p:cNvSpPr>
          <p:nvPr>
            <p:ph type="subTitle" idx="1"/>
          </p:nvPr>
        </p:nvSpPr>
        <p:spPr>
          <a:xfrm>
            <a:off x="4673600" y="2927350"/>
            <a:ext cx="4013200" cy="1111250"/>
          </a:xfrm>
        </p:spPr>
        <p:txBody>
          <a:bodyPr anchor="b"/>
          <a:lstStyle>
            <a:lvl1pPr marL="0" indent="0" algn="ctr">
              <a:buFont typeface="Wingdings" pitchFamily="2" charset="2"/>
              <a:buNone/>
              <a:defRPr sz="4400" b="1" i="0" baseline="0">
                <a:solidFill>
                  <a:srgbClr val="000099"/>
                </a:solidFill>
              </a:defRPr>
            </a:lvl1pPr>
          </a:lstStyle>
          <a:p>
            <a:r>
              <a:rPr lang="en-US" dirty="0"/>
              <a:t>Click to edit Master subtitle style</a:t>
            </a:r>
          </a:p>
        </p:txBody>
      </p:sp>
      <p:sp>
        <p:nvSpPr>
          <p:cNvPr id="8" name="Rectangle 11"/>
          <p:cNvSpPr>
            <a:spLocks noGrp="1" noChangeArrowheads="1"/>
          </p:cNvSpPr>
          <p:nvPr>
            <p:ph type="sldNum" sz="quarter" idx="10"/>
          </p:nvPr>
        </p:nvSpPr>
        <p:spPr>
          <a:xfrm>
            <a:off x="76200" y="6248400"/>
            <a:ext cx="587375" cy="488950"/>
          </a:xfrm>
        </p:spPr>
        <p:txBody>
          <a:bodyPr anchorCtr="0"/>
          <a:lstStyle>
            <a:lvl1pPr>
              <a:defRPr>
                <a:solidFill>
                  <a:schemeClr val="bg1"/>
                </a:solidFill>
              </a:defRPr>
            </a:lvl1pPr>
          </a:lstStyle>
          <a:p>
            <a:pPr>
              <a:defRPr/>
            </a:pPr>
            <a:fld id="{3807F0F2-8E5A-4584-80DF-A2C6FE4549F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17230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DOER_JPEG_300dpi.jpg"/>
          <p:cNvPicPr preferRelativeResize="0">
            <a:picLocks noChangeAspect="1"/>
          </p:cNvPicPr>
          <p:nvPr userDrawn="1"/>
        </p:nvPicPr>
        <p:blipFill>
          <a:blip r:embed="rId2" cstate="print"/>
          <a:srcRect/>
          <a:stretch>
            <a:fillRect/>
          </a:stretch>
        </p:blipFill>
        <p:spPr bwMode="auto">
          <a:xfrm>
            <a:off x="7848600" y="6096000"/>
            <a:ext cx="976313" cy="571500"/>
          </a:xfrm>
          <a:prstGeom prst="rect">
            <a:avLst/>
          </a:prstGeom>
          <a:noFill/>
          <a:ln w="9525">
            <a:noFill/>
            <a:miter lim="800000"/>
            <a:headEnd/>
            <a:tailEnd/>
          </a:ln>
        </p:spPr>
      </p:pic>
      <p:sp>
        <p:nvSpPr>
          <p:cNvPr id="2" name="Title 1"/>
          <p:cNvSpPr>
            <a:spLocks noGrp="1"/>
          </p:cNvSpPr>
          <p:nvPr>
            <p:ph type="title"/>
          </p:nvPr>
        </p:nvSpPr>
        <p:spPr>
          <a:xfrm>
            <a:off x="990600" y="228600"/>
            <a:ext cx="7924800" cy="609600"/>
          </a:xfrm>
        </p:spPr>
        <p:txBody>
          <a:bodyPr/>
          <a:lstStyle>
            <a:lvl1pPr>
              <a:defRPr>
                <a:solidFill>
                  <a:srgbClr val="000099"/>
                </a:solidFill>
              </a:defRPr>
            </a:lvl1pPr>
          </a:lstStyle>
          <a:p>
            <a:r>
              <a:rPr lang="en-US" dirty="0"/>
              <a:t>Click to edit Master title style</a:t>
            </a:r>
          </a:p>
        </p:txBody>
      </p:sp>
      <p:sp>
        <p:nvSpPr>
          <p:cNvPr id="3" name="Content Placeholder 2"/>
          <p:cNvSpPr>
            <a:spLocks noGrp="1"/>
          </p:cNvSpPr>
          <p:nvPr>
            <p:ph idx="1"/>
          </p:nvPr>
        </p:nvSpPr>
        <p:spPr>
          <a:xfrm>
            <a:off x="1066800" y="1066800"/>
            <a:ext cx="7693025" cy="4648200"/>
          </a:xfrm>
        </p:spPr>
        <p:txBody>
          <a:bodyPr/>
          <a:lstStyle>
            <a:lvl1pPr>
              <a:buClr>
                <a:schemeClr val="accent6">
                  <a:lumMod val="50000"/>
                </a:schemeClr>
              </a:buClr>
              <a:defRPr>
                <a:solidFill>
                  <a:schemeClr val="tx1">
                    <a:lumMod val="50000"/>
                  </a:schemeClr>
                </a:solidFill>
              </a:defRPr>
            </a:lvl1pPr>
            <a:lvl2pPr>
              <a:defRPr>
                <a:solidFill>
                  <a:schemeClr val="tx1">
                    <a:lumMod val="50000"/>
                  </a:schemeClr>
                </a:solidFill>
              </a:defRPr>
            </a:lvl2pPr>
            <a:lvl3pPr>
              <a:buClr>
                <a:schemeClr val="accent6">
                  <a:lumMod val="50000"/>
                </a:schemeClr>
              </a:buClr>
              <a:defRPr>
                <a:solidFill>
                  <a:schemeClr val="tx1">
                    <a:lumMod val="50000"/>
                  </a:schemeClr>
                </a:solidFill>
              </a:defRPr>
            </a:lvl3pPr>
            <a:lvl4pPr>
              <a:defRPr>
                <a:solidFill>
                  <a:schemeClr val="tx1">
                    <a:lumMod val="50000"/>
                  </a:schemeClr>
                </a:solidFill>
              </a:defRPr>
            </a:lvl4pPr>
            <a:lvl5pPr>
              <a:buClr>
                <a:schemeClr val="accent6">
                  <a:lumMod val="50000"/>
                </a:schemeClr>
              </a:buClr>
              <a:defRPr>
                <a:solidFill>
                  <a:schemeClr val="tx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13"/>
          <p:cNvSpPr>
            <a:spLocks noGrp="1" noChangeArrowheads="1"/>
          </p:cNvSpPr>
          <p:nvPr>
            <p:ph type="sldNum" sz="quarter" idx="10"/>
          </p:nvPr>
        </p:nvSpPr>
        <p:spPr/>
        <p:txBody>
          <a:bodyPr/>
          <a:lstStyle>
            <a:lvl1pPr>
              <a:defRPr>
                <a:solidFill>
                  <a:schemeClr val="bg1"/>
                </a:solidFill>
              </a:defRPr>
            </a:lvl1pPr>
          </a:lstStyle>
          <a:p>
            <a:pPr>
              <a:defRPr/>
            </a:pPr>
            <a:fld id="{4C9057B0-961F-465C-A991-995FE7EA85EE}" type="slidenum">
              <a:rPr lang="en-US">
                <a:solidFill>
                  <a:srgbClr val="FFFFFF"/>
                </a:solidFill>
              </a:rPr>
              <a:pPr>
                <a:defRPr/>
              </a:pPr>
              <a:t>‹#›</a:t>
            </a:fld>
            <a:endParaRPr lang="en-US" dirty="0">
              <a:solidFill>
                <a:srgbClr val="FFFFFF"/>
              </a:solidFill>
            </a:endParaRPr>
          </a:p>
        </p:txBody>
      </p:sp>
      <p:pic>
        <p:nvPicPr>
          <p:cNvPr id="2050" name="Picture 2"/>
          <p:cNvPicPr>
            <a:picLocks noChangeAspect="1" noChangeArrowheads="1"/>
          </p:cNvPicPr>
          <p:nvPr userDrawn="1"/>
        </p:nvPicPr>
        <p:blipFill>
          <a:blip cstate="print"/>
          <a:srcRect/>
          <a:stretch>
            <a:fillRect/>
          </a:stretch>
        </p:blipFill>
        <p:spPr bwMode="auto">
          <a:xfrm>
            <a:off x="990600" y="5791200"/>
            <a:ext cx="1141053" cy="904875"/>
          </a:xfrm>
          <a:prstGeom prst="rect">
            <a:avLst/>
          </a:prstGeom>
          <a:noFill/>
          <a:ln w="9525">
            <a:noFill/>
            <a:miter lim="800000"/>
            <a:headEnd/>
            <a:tailEnd/>
          </a:ln>
        </p:spPr>
      </p:pic>
      <p:sp>
        <p:nvSpPr>
          <p:cNvPr id="7" name="Rectangle 6"/>
          <p:cNvSpPr/>
          <p:nvPr userDrawn="1"/>
        </p:nvSpPr>
        <p:spPr>
          <a:xfrm>
            <a:off x="2362200" y="6400800"/>
            <a:ext cx="5257800" cy="461665"/>
          </a:xfrm>
          <a:prstGeom prst="rect">
            <a:avLst/>
          </a:prstGeom>
          <a:solidFill>
            <a:schemeClr val="bg1"/>
          </a:solidFill>
        </p:spPr>
        <p:txBody>
          <a:bodyPr wrap="square">
            <a:spAutoFit/>
          </a:bodyPr>
          <a:lstStyle/>
          <a:p>
            <a:pPr algn="ctr" fontAlgn="base">
              <a:spcBef>
                <a:spcPct val="0"/>
              </a:spcBef>
              <a:spcAft>
                <a:spcPct val="0"/>
              </a:spcAft>
              <a:buClr>
                <a:srgbClr val="8AB98A">
                  <a:lumMod val="50000"/>
                </a:srgbClr>
              </a:buClr>
              <a:defRPr/>
            </a:pPr>
            <a:r>
              <a:rPr kumimoji="1" lang="en-US" sz="1200" b="1" i="1" dirty="0">
                <a:solidFill>
                  <a:srgbClr val="009900"/>
                </a:solidFill>
                <a:latin typeface="Times New Roman" pitchFamily="18" charset="0"/>
                <a:cs typeface="Arial" charset="0"/>
              </a:rPr>
              <a:t>Helping Massachusetts Municipalities Create a Clean, </a:t>
            </a:r>
          </a:p>
          <a:p>
            <a:pPr algn="ctr" fontAlgn="base">
              <a:spcBef>
                <a:spcPct val="0"/>
              </a:spcBef>
              <a:spcAft>
                <a:spcPct val="0"/>
              </a:spcAft>
              <a:buClr>
                <a:srgbClr val="8AB98A">
                  <a:lumMod val="50000"/>
                </a:srgbClr>
              </a:buClr>
              <a:defRPr/>
            </a:pPr>
            <a:r>
              <a:rPr kumimoji="1" lang="en-US" sz="1200" b="1" i="1" dirty="0">
                <a:solidFill>
                  <a:srgbClr val="009900"/>
                </a:solidFill>
                <a:latin typeface="Times New Roman" pitchFamily="18" charset="0"/>
                <a:cs typeface="Arial" charset="0"/>
              </a:rPr>
              <a:t>Affordable, and Resilient Energy Future</a:t>
            </a:r>
          </a:p>
        </p:txBody>
      </p:sp>
    </p:spTree>
    <p:extLst>
      <p:ext uri="{BB962C8B-B14F-4D97-AF65-F5344CB8AC3E}">
        <p14:creationId xmlns:p14="http://schemas.microsoft.com/office/powerpoint/2010/main" val="4275969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sldNum" sz="quarter" idx="10"/>
          </p:nvPr>
        </p:nvSpPr>
        <p:spPr>
          <a:ln/>
        </p:spPr>
        <p:txBody>
          <a:bodyPr/>
          <a:lstStyle>
            <a:lvl1pPr>
              <a:defRPr/>
            </a:lvl1pPr>
          </a:lstStyle>
          <a:p>
            <a:pPr>
              <a:defRPr/>
            </a:pPr>
            <a:fld id="{F1D0CB0C-6CD7-49EF-9B68-ED3C7EA5DB13}" type="slidenum">
              <a:rPr lang="en-US">
                <a:solidFill>
                  <a:srgbClr val="FFFFFF"/>
                </a:solidFill>
              </a:rPr>
              <a:pPr>
                <a:defRPr/>
              </a:pPr>
              <a:t>‹#›</a:t>
            </a:fld>
            <a:endParaRPr lang="en-US" dirty="0">
              <a:solidFill>
                <a:srgbClr val="FFFFFF"/>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5819775"/>
            <a:ext cx="938893" cy="914400"/>
          </a:xfrm>
          <a:prstGeom prst="rect">
            <a:avLst/>
          </a:prstGeom>
        </p:spPr>
      </p:pic>
    </p:spTree>
    <p:extLst>
      <p:ext uri="{BB962C8B-B14F-4D97-AF65-F5344CB8AC3E}">
        <p14:creationId xmlns:p14="http://schemas.microsoft.com/office/powerpoint/2010/main" val="24930669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xfrm>
            <a:off x="6858000" y="6248400"/>
            <a:ext cx="2130425" cy="474663"/>
          </a:xfrm>
          <a:prstGeom prst="rect">
            <a:avLst/>
          </a:prstGeom>
        </p:spPr>
        <p:txBody>
          <a:bodyPr/>
          <a:lstStyle>
            <a:lvl1pPr algn="l">
              <a:defRPr>
                <a:cs typeface="+mn-cs"/>
              </a:defRPr>
            </a:lvl1pPr>
          </a:lstStyle>
          <a:p>
            <a:pPr fontAlgn="base">
              <a:spcBef>
                <a:spcPct val="0"/>
              </a:spcBef>
              <a:spcAft>
                <a:spcPct val="0"/>
              </a:spcAft>
              <a:defRPr/>
            </a:pPr>
            <a:endParaRPr kumimoji="1" lang="en-US" sz="2400" dirty="0">
              <a:solidFill>
                <a:srgbClr val="003366"/>
              </a:solidFill>
              <a:latin typeface="Times New Roman" pitchFamily="18" charset="0"/>
            </a:endParaRPr>
          </a:p>
        </p:txBody>
      </p:sp>
      <p:sp>
        <p:nvSpPr>
          <p:cNvPr id="5" name="Rectangle 12"/>
          <p:cNvSpPr>
            <a:spLocks noGrp="1" noChangeArrowheads="1"/>
          </p:cNvSpPr>
          <p:nvPr>
            <p:ph type="ftr" sz="quarter" idx="11"/>
          </p:nvPr>
        </p:nvSpPr>
        <p:spPr>
          <a:xfrm>
            <a:off x="5791200" y="6248400"/>
            <a:ext cx="2897188" cy="474663"/>
          </a:xfrm>
          <a:prstGeom prst="rect">
            <a:avLst/>
          </a:prstGeom>
        </p:spPr>
        <p:txBody>
          <a:bodyPr/>
          <a:lstStyle>
            <a:lvl1pPr algn="l">
              <a:defRPr>
                <a:cs typeface="+mn-cs"/>
              </a:defRPr>
            </a:lvl1pPr>
          </a:lstStyle>
          <a:p>
            <a:pPr fontAlgn="base">
              <a:spcBef>
                <a:spcPct val="0"/>
              </a:spcBef>
              <a:spcAft>
                <a:spcPct val="0"/>
              </a:spcAft>
              <a:defRPr/>
            </a:pPr>
            <a:endParaRPr kumimoji="1" lang="en-US" sz="2400" dirty="0">
              <a:solidFill>
                <a:srgbClr val="003366"/>
              </a:solidFill>
              <a:latin typeface="Times New Roman" pitchFamily="18" charset="0"/>
            </a:endParaRPr>
          </a:p>
        </p:txBody>
      </p:sp>
      <p:sp>
        <p:nvSpPr>
          <p:cNvPr id="6" name="Rectangle 13"/>
          <p:cNvSpPr>
            <a:spLocks noGrp="1" noChangeArrowheads="1"/>
          </p:cNvSpPr>
          <p:nvPr>
            <p:ph type="sldNum" sz="quarter" idx="12"/>
          </p:nvPr>
        </p:nvSpPr>
        <p:spPr/>
        <p:txBody>
          <a:bodyPr/>
          <a:lstStyle>
            <a:lvl1pPr>
              <a:defRPr/>
            </a:lvl1pPr>
          </a:lstStyle>
          <a:p>
            <a:pPr>
              <a:defRPr/>
            </a:pPr>
            <a:fld id="{F39F2D6E-3C1E-4831-B3DC-35A3F4C811F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75714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xfrm>
            <a:off x="6858000" y="6248400"/>
            <a:ext cx="2130425" cy="474663"/>
          </a:xfrm>
          <a:prstGeom prst="rect">
            <a:avLst/>
          </a:prstGeom>
        </p:spPr>
        <p:txBody>
          <a:bodyPr/>
          <a:lstStyle>
            <a:lvl1pPr algn="l">
              <a:defRPr>
                <a:cs typeface="+mn-cs"/>
              </a:defRPr>
            </a:lvl1pPr>
          </a:lstStyle>
          <a:p>
            <a:pPr fontAlgn="base">
              <a:spcBef>
                <a:spcPct val="0"/>
              </a:spcBef>
              <a:spcAft>
                <a:spcPct val="0"/>
              </a:spcAft>
              <a:defRPr/>
            </a:pPr>
            <a:endParaRPr kumimoji="1" lang="en-US" sz="2400" dirty="0">
              <a:solidFill>
                <a:srgbClr val="003366"/>
              </a:solidFill>
              <a:latin typeface="Times New Roman" pitchFamily="18" charset="0"/>
            </a:endParaRPr>
          </a:p>
        </p:txBody>
      </p:sp>
      <p:sp>
        <p:nvSpPr>
          <p:cNvPr id="8" name="Rectangle 12"/>
          <p:cNvSpPr>
            <a:spLocks noGrp="1" noChangeArrowheads="1"/>
          </p:cNvSpPr>
          <p:nvPr>
            <p:ph type="ftr" sz="quarter" idx="11"/>
          </p:nvPr>
        </p:nvSpPr>
        <p:spPr>
          <a:xfrm>
            <a:off x="5791200" y="6248400"/>
            <a:ext cx="2897188" cy="474663"/>
          </a:xfrm>
          <a:prstGeom prst="rect">
            <a:avLst/>
          </a:prstGeom>
        </p:spPr>
        <p:txBody>
          <a:bodyPr/>
          <a:lstStyle>
            <a:lvl1pPr algn="l">
              <a:defRPr>
                <a:cs typeface="+mn-cs"/>
              </a:defRPr>
            </a:lvl1pPr>
          </a:lstStyle>
          <a:p>
            <a:pPr fontAlgn="base">
              <a:spcBef>
                <a:spcPct val="0"/>
              </a:spcBef>
              <a:spcAft>
                <a:spcPct val="0"/>
              </a:spcAft>
              <a:defRPr/>
            </a:pPr>
            <a:endParaRPr kumimoji="1" lang="en-US" sz="2400" dirty="0">
              <a:solidFill>
                <a:srgbClr val="003366"/>
              </a:solidFill>
              <a:latin typeface="Times New Roman" pitchFamily="18" charset="0"/>
            </a:endParaRPr>
          </a:p>
        </p:txBody>
      </p:sp>
      <p:sp>
        <p:nvSpPr>
          <p:cNvPr id="9" name="Rectangle 13"/>
          <p:cNvSpPr>
            <a:spLocks noGrp="1" noChangeArrowheads="1"/>
          </p:cNvSpPr>
          <p:nvPr>
            <p:ph type="sldNum" sz="quarter" idx="12"/>
          </p:nvPr>
        </p:nvSpPr>
        <p:spPr/>
        <p:txBody>
          <a:bodyPr/>
          <a:lstStyle>
            <a:lvl1pPr>
              <a:defRPr/>
            </a:lvl1pPr>
          </a:lstStyle>
          <a:p>
            <a:pPr>
              <a:defRPr/>
            </a:pPr>
            <a:fld id="{C701763D-1E17-4B5A-B91A-80057B24F7A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36828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11"/>
          <p:cNvSpPr>
            <a:spLocks noGrp="1" noChangeArrowheads="1"/>
          </p:cNvSpPr>
          <p:nvPr>
            <p:ph type="dt" sz="half" idx="10"/>
          </p:nvPr>
        </p:nvSpPr>
        <p:spPr>
          <a:xfrm>
            <a:off x="6858000" y="6248400"/>
            <a:ext cx="2130425" cy="474663"/>
          </a:xfrm>
          <a:prstGeom prst="rect">
            <a:avLst/>
          </a:prstGeom>
        </p:spPr>
        <p:txBody>
          <a:bodyPr/>
          <a:lstStyle>
            <a:lvl1pPr algn="l">
              <a:defRPr>
                <a:cs typeface="+mn-cs"/>
              </a:defRPr>
            </a:lvl1pPr>
          </a:lstStyle>
          <a:p>
            <a:pPr fontAlgn="base">
              <a:spcBef>
                <a:spcPct val="0"/>
              </a:spcBef>
              <a:spcAft>
                <a:spcPct val="0"/>
              </a:spcAft>
              <a:defRPr/>
            </a:pPr>
            <a:endParaRPr kumimoji="1" lang="en-US" sz="2400" dirty="0">
              <a:solidFill>
                <a:srgbClr val="003366"/>
              </a:solidFill>
              <a:latin typeface="Times New Roman" pitchFamily="18" charset="0"/>
            </a:endParaRPr>
          </a:p>
        </p:txBody>
      </p:sp>
      <p:sp>
        <p:nvSpPr>
          <p:cNvPr id="4" name="Rectangle 13"/>
          <p:cNvSpPr>
            <a:spLocks noGrp="1" noChangeArrowheads="1"/>
          </p:cNvSpPr>
          <p:nvPr>
            <p:ph type="sldNum" sz="quarter" idx="11"/>
          </p:nvPr>
        </p:nvSpPr>
        <p:spPr/>
        <p:txBody>
          <a:bodyPr/>
          <a:lstStyle>
            <a:lvl1pPr>
              <a:defRPr/>
            </a:lvl1pPr>
          </a:lstStyle>
          <a:p>
            <a:pPr>
              <a:defRPr/>
            </a:pPr>
            <a:fld id="{712D27F6-2346-41C8-868F-FDB9AF0ED55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48936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xfrm>
            <a:off x="6858000" y="6248400"/>
            <a:ext cx="2130425" cy="474663"/>
          </a:xfrm>
          <a:prstGeom prst="rect">
            <a:avLst/>
          </a:prstGeom>
        </p:spPr>
        <p:txBody>
          <a:bodyPr/>
          <a:lstStyle>
            <a:lvl1pPr algn="l">
              <a:defRPr>
                <a:cs typeface="+mn-cs"/>
              </a:defRPr>
            </a:lvl1pPr>
          </a:lstStyle>
          <a:p>
            <a:pPr fontAlgn="base">
              <a:spcBef>
                <a:spcPct val="0"/>
              </a:spcBef>
              <a:spcAft>
                <a:spcPct val="0"/>
              </a:spcAft>
              <a:defRPr/>
            </a:pPr>
            <a:endParaRPr kumimoji="1" lang="en-US" sz="2400" dirty="0">
              <a:solidFill>
                <a:srgbClr val="003366"/>
              </a:solidFill>
              <a:latin typeface="Times New Roman" pitchFamily="18" charset="0"/>
            </a:endParaRPr>
          </a:p>
        </p:txBody>
      </p:sp>
      <p:sp>
        <p:nvSpPr>
          <p:cNvPr id="6" name="Rectangle 12"/>
          <p:cNvSpPr>
            <a:spLocks noGrp="1" noChangeArrowheads="1"/>
          </p:cNvSpPr>
          <p:nvPr>
            <p:ph type="ftr" sz="quarter" idx="11"/>
          </p:nvPr>
        </p:nvSpPr>
        <p:spPr>
          <a:xfrm>
            <a:off x="5791200" y="6248400"/>
            <a:ext cx="2897188" cy="474663"/>
          </a:xfrm>
          <a:prstGeom prst="rect">
            <a:avLst/>
          </a:prstGeom>
        </p:spPr>
        <p:txBody>
          <a:bodyPr/>
          <a:lstStyle>
            <a:lvl1pPr algn="l">
              <a:defRPr>
                <a:cs typeface="+mn-cs"/>
              </a:defRPr>
            </a:lvl1pPr>
          </a:lstStyle>
          <a:p>
            <a:pPr fontAlgn="base">
              <a:spcBef>
                <a:spcPct val="0"/>
              </a:spcBef>
              <a:spcAft>
                <a:spcPct val="0"/>
              </a:spcAft>
              <a:defRPr/>
            </a:pPr>
            <a:endParaRPr kumimoji="1" lang="en-US" sz="2400" dirty="0">
              <a:solidFill>
                <a:srgbClr val="003366"/>
              </a:solidFill>
              <a:latin typeface="Times New Roman" pitchFamily="18" charset="0"/>
            </a:endParaRPr>
          </a:p>
        </p:txBody>
      </p:sp>
      <p:sp>
        <p:nvSpPr>
          <p:cNvPr id="7" name="Rectangle 13"/>
          <p:cNvSpPr>
            <a:spLocks noGrp="1" noChangeArrowheads="1"/>
          </p:cNvSpPr>
          <p:nvPr>
            <p:ph type="sldNum" sz="quarter" idx="12"/>
          </p:nvPr>
        </p:nvSpPr>
        <p:spPr/>
        <p:txBody>
          <a:bodyPr/>
          <a:lstStyle>
            <a:lvl1pPr>
              <a:defRPr sz="1800"/>
            </a:lvl1pPr>
          </a:lstStyle>
          <a:p>
            <a:pPr>
              <a:defRPr/>
            </a:pPr>
            <a:fld id="{89D3A3EE-10E1-4A08-8FA1-1FB4391A271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268196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xfrm>
            <a:off x="6858000" y="6248400"/>
            <a:ext cx="2130425" cy="474663"/>
          </a:xfrm>
          <a:prstGeom prst="rect">
            <a:avLst/>
          </a:prstGeom>
        </p:spPr>
        <p:txBody>
          <a:bodyPr/>
          <a:lstStyle>
            <a:lvl1pPr algn="l">
              <a:defRPr>
                <a:cs typeface="+mn-cs"/>
              </a:defRPr>
            </a:lvl1pPr>
          </a:lstStyle>
          <a:p>
            <a:pPr fontAlgn="base">
              <a:spcBef>
                <a:spcPct val="0"/>
              </a:spcBef>
              <a:spcAft>
                <a:spcPct val="0"/>
              </a:spcAft>
              <a:defRPr/>
            </a:pPr>
            <a:endParaRPr kumimoji="1" lang="en-US" sz="2400" dirty="0">
              <a:solidFill>
                <a:srgbClr val="003366"/>
              </a:solidFill>
              <a:latin typeface="Times New Roman" pitchFamily="18" charset="0"/>
            </a:endParaRPr>
          </a:p>
        </p:txBody>
      </p:sp>
      <p:sp>
        <p:nvSpPr>
          <p:cNvPr id="6" name="Rectangle 12"/>
          <p:cNvSpPr>
            <a:spLocks noGrp="1" noChangeArrowheads="1"/>
          </p:cNvSpPr>
          <p:nvPr>
            <p:ph type="ftr" sz="quarter" idx="11"/>
          </p:nvPr>
        </p:nvSpPr>
        <p:spPr>
          <a:xfrm>
            <a:off x="5791200" y="6248400"/>
            <a:ext cx="2897188" cy="474663"/>
          </a:xfrm>
          <a:prstGeom prst="rect">
            <a:avLst/>
          </a:prstGeom>
        </p:spPr>
        <p:txBody>
          <a:bodyPr/>
          <a:lstStyle>
            <a:lvl1pPr algn="l">
              <a:defRPr>
                <a:cs typeface="+mn-cs"/>
              </a:defRPr>
            </a:lvl1pPr>
          </a:lstStyle>
          <a:p>
            <a:pPr fontAlgn="base">
              <a:spcBef>
                <a:spcPct val="0"/>
              </a:spcBef>
              <a:spcAft>
                <a:spcPct val="0"/>
              </a:spcAft>
              <a:defRPr/>
            </a:pPr>
            <a:endParaRPr kumimoji="1" lang="en-US" sz="2400" dirty="0">
              <a:solidFill>
                <a:srgbClr val="003366"/>
              </a:solidFill>
              <a:latin typeface="Times New Roman" pitchFamily="18" charset="0"/>
            </a:endParaRPr>
          </a:p>
        </p:txBody>
      </p:sp>
      <p:sp>
        <p:nvSpPr>
          <p:cNvPr id="7" name="Rectangle 13"/>
          <p:cNvSpPr>
            <a:spLocks noGrp="1" noChangeArrowheads="1"/>
          </p:cNvSpPr>
          <p:nvPr>
            <p:ph type="sldNum" sz="quarter" idx="12"/>
          </p:nvPr>
        </p:nvSpPr>
        <p:spPr/>
        <p:txBody>
          <a:bodyPr/>
          <a:lstStyle>
            <a:lvl1pPr>
              <a:defRPr/>
            </a:lvl1pPr>
          </a:lstStyle>
          <a:p>
            <a:pPr>
              <a:defRPr/>
            </a:pPr>
            <a:fld id="{0C6F9A78-3069-41B1-963F-6479D777D01A}"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77897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DOER_JPEG_300dpi.jpg"/>
          <p:cNvPicPr preferRelativeResize="0">
            <a:picLocks noChangeAspect="1"/>
          </p:cNvPicPr>
          <p:nvPr userDrawn="1"/>
        </p:nvPicPr>
        <p:blipFill>
          <a:blip r:embed="rId2" cstate="print"/>
          <a:srcRect/>
          <a:stretch>
            <a:fillRect/>
          </a:stretch>
        </p:blipFill>
        <p:spPr bwMode="auto">
          <a:xfrm>
            <a:off x="7848600" y="6096000"/>
            <a:ext cx="976313" cy="571500"/>
          </a:xfrm>
          <a:prstGeom prst="rect">
            <a:avLst/>
          </a:prstGeom>
          <a:noFill/>
          <a:ln w="9525">
            <a:noFill/>
            <a:miter lim="800000"/>
            <a:headEnd/>
            <a:tailEnd/>
          </a:ln>
        </p:spPr>
      </p:pic>
      <p:pic>
        <p:nvPicPr>
          <p:cNvPr id="5" name="Picture 2" descr="T:\GrnComm\GreenCom LOGO\Logo Package 2010\gc_logo.jpg"/>
          <p:cNvPicPr preferRelativeResize="0">
            <a:picLocks noChangeAspect="1" noChangeArrowheads="1"/>
          </p:cNvPicPr>
          <p:nvPr userDrawn="1"/>
        </p:nvPicPr>
        <p:blipFill>
          <a:blip r:embed="rId3" cstate="print"/>
          <a:srcRect/>
          <a:stretch>
            <a:fillRect/>
          </a:stretch>
        </p:blipFill>
        <p:spPr bwMode="auto">
          <a:xfrm>
            <a:off x="1066800" y="5791200"/>
            <a:ext cx="925513" cy="915988"/>
          </a:xfrm>
          <a:prstGeom prst="rect">
            <a:avLst/>
          </a:prstGeom>
          <a:noFill/>
          <a:ln w="9525">
            <a:noFill/>
            <a:miter lim="800000"/>
            <a:headEnd/>
            <a:tailEnd/>
          </a:ln>
        </p:spPr>
      </p:pic>
      <p:sp>
        <p:nvSpPr>
          <p:cNvPr id="2" name="Title 1"/>
          <p:cNvSpPr>
            <a:spLocks noGrp="1"/>
          </p:cNvSpPr>
          <p:nvPr>
            <p:ph type="title"/>
          </p:nvPr>
        </p:nvSpPr>
        <p:spPr>
          <a:xfrm>
            <a:off x="990600" y="228600"/>
            <a:ext cx="7924800" cy="609600"/>
          </a:xfrm>
        </p:spPr>
        <p:txBody>
          <a:bodyPr/>
          <a:lstStyle>
            <a:lvl1pPr>
              <a:defRPr>
                <a:solidFill>
                  <a:srgbClr val="000099"/>
                </a:solidFill>
              </a:defRPr>
            </a:lvl1pPr>
          </a:lstStyle>
          <a:p>
            <a:r>
              <a:rPr lang="en-US" dirty="0"/>
              <a:t>Click to edit Master title style</a:t>
            </a:r>
          </a:p>
        </p:txBody>
      </p:sp>
      <p:sp>
        <p:nvSpPr>
          <p:cNvPr id="3" name="Content Placeholder 2"/>
          <p:cNvSpPr>
            <a:spLocks noGrp="1"/>
          </p:cNvSpPr>
          <p:nvPr>
            <p:ph idx="1"/>
          </p:nvPr>
        </p:nvSpPr>
        <p:spPr>
          <a:xfrm>
            <a:off x="1066800" y="1066800"/>
            <a:ext cx="7693025" cy="4648200"/>
          </a:xfrm>
        </p:spPr>
        <p:txBody>
          <a:bodyPr/>
          <a:lstStyle>
            <a:lvl1pPr>
              <a:buClr>
                <a:schemeClr val="accent6">
                  <a:lumMod val="50000"/>
                </a:schemeClr>
              </a:buClr>
              <a:defRPr>
                <a:solidFill>
                  <a:schemeClr val="tx1">
                    <a:lumMod val="50000"/>
                  </a:schemeClr>
                </a:solidFill>
              </a:defRPr>
            </a:lvl1pPr>
            <a:lvl2pPr>
              <a:defRPr>
                <a:solidFill>
                  <a:schemeClr val="tx1">
                    <a:lumMod val="50000"/>
                  </a:schemeClr>
                </a:solidFill>
              </a:defRPr>
            </a:lvl2pPr>
            <a:lvl3pPr>
              <a:buClr>
                <a:schemeClr val="accent6">
                  <a:lumMod val="50000"/>
                </a:schemeClr>
              </a:buClr>
              <a:defRPr>
                <a:solidFill>
                  <a:schemeClr val="tx1">
                    <a:lumMod val="50000"/>
                  </a:schemeClr>
                </a:solidFill>
              </a:defRPr>
            </a:lvl3pPr>
            <a:lvl4pPr>
              <a:defRPr>
                <a:solidFill>
                  <a:schemeClr val="tx1">
                    <a:lumMod val="50000"/>
                  </a:schemeClr>
                </a:solidFill>
              </a:defRPr>
            </a:lvl4pPr>
            <a:lvl5pPr>
              <a:buClr>
                <a:schemeClr val="accent6">
                  <a:lumMod val="50000"/>
                </a:schemeClr>
              </a:buClr>
              <a:defRPr>
                <a:solidFill>
                  <a:schemeClr val="tx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13"/>
          <p:cNvSpPr>
            <a:spLocks noGrp="1" noChangeArrowheads="1"/>
          </p:cNvSpPr>
          <p:nvPr>
            <p:ph type="sldNum" sz="quarter" idx="10"/>
          </p:nvPr>
        </p:nvSpPr>
        <p:spPr/>
        <p:txBody>
          <a:bodyPr/>
          <a:lstStyle>
            <a:lvl1pPr>
              <a:defRPr>
                <a:solidFill>
                  <a:schemeClr val="bg1"/>
                </a:solidFill>
              </a:defRPr>
            </a:lvl1pPr>
          </a:lstStyle>
          <a:p>
            <a:pPr>
              <a:defRPr/>
            </a:pPr>
            <a:fld id="{66013F86-44C2-4AD4-9B9A-820A112E6288}"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xfrm>
            <a:off x="6858000" y="6248400"/>
            <a:ext cx="2130425" cy="474663"/>
          </a:xfrm>
          <a:prstGeom prst="rect">
            <a:avLst/>
          </a:prstGeom>
        </p:spPr>
        <p:txBody>
          <a:bodyPr/>
          <a:lstStyle>
            <a:lvl1pPr algn="l">
              <a:defRPr>
                <a:cs typeface="+mn-cs"/>
              </a:defRPr>
            </a:lvl1pPr>
          </a:lstStyle>
          <a:p>
            <a:pPr fontAlgn="base">
              <a:spcBef>
                <a:spcPct val="0"/>
              </a:spcBef>
              <a:spcAft>
                <a:spcPct val="0"/>
              </a:spcAft>
              <a:defRPr/>
            </a:pPr>
            <a:endParaRPr kumimoji="1" lang="en-US" sz="2400" dirty="0">
              <a:solidFill>
                <a:srgbClr val="003366"/>
              </a:solidFill>
              <a:latin typeface="Times New Roman" pitchFamily="18" charset="0"/>
            </a:endParaRPr>
          </a:p>
        </p:txBody>
      </p:sp>
      <p:sp>
        <p:nvSpPr>
          <p:cNvPr id="5" name="Rectangle 12"/>
          <p:cNvSpPr>
            <a:spLocks noGrp="1" noChangeArrowheads="1"/>
          </p:cNvSpPr>
          <p:nvPr>
            <p:ph type="ftr" sz="quarter" idx="11"/>
          </p:nvPr>
        </p:nvSpPr>
        <p:spPr>
          <a:xfrm>
            <a:off x="5791200" y="6248400"/>
            <a:ext cx="2897188" cy="474663"/>
          </a:xfrm>
          <a:prstGeom prst="rect">
            <a:avLst/>
          </a:prstGeom>
        </p:spPr>
        <p:txBody>
          <a:bodyPr/>
          <a:lstStyle>
            <a:lvl1pPr algn="l">
              <a:defRPr>
                <a:cs typeface="+mn-cs"/>
              </a:defRPr>
            </a:lvl1pPr>
          </a:lstStyle>
          <a:p>
            <a:pPr fontAlgn="base">
              <a:spcBef>
                <a:spcPct val="0"/>
              </a:spcBef>
              <a:spcAft>
                <a:spcPct val="0"/>
              </a:spcAft>
              <a:defRPr/>
            </a:pPr>
            <a:endParaRPr kumimoji="1" lang="en-US" sz="2400" dirty="0">
              <a:solidFill>
                <a:srgbClr val="003366"/>
              </a:solidFill>
              <a:latin typeface="Times New Roman" pitchFamily="18" charset="0"/>
            </a:endParaRPr>
          </a:p>
        </p:txBody>
      </p:sp>
      <p:sp>
        <p:nvSpPr>
          <p:cNvPr id="6" name="Rectangle 13"/>
          <p:cNvSpPr>
            <a:spLocks noGrp="1" noChangeArrowheads="1"/>
          </p:cNvSpPr>
          <p:nvPr>
            <p:ph type="sldNum" sz="quarter" idx="12"/>
          </p:nvPr>
        </p:nvSpPr>
        <p:spPr/>
        <p:txBody>
          <a:bodyPr/>
          <a:lstStyle>
            <a:lvl1pPr>
              <a:defRPr/>
            </a:lvl1pPr>
          </a:lstStyle>
          <a:p>
            <a:pPr>
              <a:defRPr/>
            </a:pPr>
            <a:fld id="{4B83F158-0DFF-4075-BE65-5B6E57B5189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36738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066800"/>
            <a:ext cx="1981200" cy="50196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1066800"/>
            <a:ext cx="5791200" cy="5019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xfrm>
            <a:off x="6858000" y="6248400"/>
            <a:ext cx="2130425" cy="474663"/>
          </a:xfrm>
          <a:prstGeom prst="rect">
            <a:avLst/>
          </a:prstGeom>
        </p:spPr>
        <p:txBody>
          <a:bodyPr/>
          <a:lstStyle>
            <a:lvl1pPr algn="l">
              <a:defRPr>
                <a:cs typeface="+mn-cs"/>
              </a:defRPr>
            </a:lvl1pPr>
          </a:lstStyle>
          <a:p>
            <a:pPr fontAlgn="base">
              <a:spcBef>
                <a:spcPct val="0"/>
              </a:spcBef>
              <a:spcAft>
                <a:spcPct val="0"/>
              </a:spcAft>
              <a:defRPr/>
            </a:pPr>
            <a:endParaRPr kumimoji="1" lang="en-US" sz="2400" dirty="0">
              <a:solidFill>
                <a:srgbClr val="003366"/>
              </a:solidFill>
              <a:latin typeface="Times New Roman" pitchFamily="18" charset="0"/>
            </a:endParaRPr>
          </a:p>
        </p:txBody>
      </p:sp>
      <p:sp>
        <p:nvSpPr>
          <p:cNvPr id="5" name="Rectangle 12"/>
          <p:cNvSpPr>
            <a:spLocks noGrp="1" noChangeArrowheads="1"/>
          </p:cNvSpPr>
          <p:nvPr>
            <p:ph type="ftr" sz="quarter" idx="11"/>
          </p:nvPr>
        </p:nvSpPr>
        <p:spPr>
          <a:xfrm>
            <a:off x="5791200" y="6248400"/>
            <a:ext cx="2897188" cy="474663"/>
          </a:xfrm>
          <a:prstGeom prst="rect">
            <a:avLst/>
          </a:prstGeom>
        </p:spPr>
        <p:txBody>
          <a:bodyPr/>
          <a:lstStyle>
            <a:lvl1pPr algn="l">
              <a:defRPr>
                <a:cs typeface="+mn-cs"/>
              </a:defRPr>
            </a:lvl1pPr>
          </a:lstStyle>
          <a:p>
            <a:pPr fontAlgn="base">
              <a:spcBef>
                <a:spcPct val="0"/>
              </a:spcBef>
              <a:spcAft>
                <a:spcPct val="0"/>
              </a:spcAft>
              <a:defRPr/>
            </a:pPr>
            <a:endParaRPr kumimoji="1" lang="en-US" sz="2400" dirty="0">
              <a:solidFill>
                <a:srgbClr val="003366"/>
              </a:solidFill>
              <a:latin typeface="Times New Roman" pitchFamily="18" charset="0"/>
            </a:endParaRPr>
          </a:p>
        </p:txBody>
      </p:sp>
      <p:sp>
        <p:nvSpPr>
          <p:cNvPr id="6" name="Rectangle 13"/>
          <p:cNvSpPr>
            <a:spLocks noGrp="1" noChangeArrowheads="1"/>
          </p:cNvSpPr>
          <p:nvPr>
            <p:ph type="sldNum" sz="quarter" idx="12"/>
          </p:nvPr>
        </p:nvSpPr>
        <p:spPr/>
        <p:txBody>
          <a:bodyPr/>
          <a:lstStyle>
            <a:lvl1pPr>
              <a:defRPr/>
            </a:lvl1pPr>
          </a:lstStyle>
          <a:p>
            <a:pPr>
              <a:defRPr/>
            </a:pPr>
            <a:fld id="{E31E556D-D2D1-4C58-B8B0-8847CF0A7B7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50603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grpSp>
        <p:nvGrpSpPr>
          <p:cNvPr id="3" name="Group 2"/>
          <p:cNvGrpSpPr>
            <a:grpSpLocks/>
          </p:cNvGrpSpPr>
          <p:nvPr/>
        </p:nvGrpSpPr>
        <p:grpSpPr bwMode="auto">
          <a:xfrm>
            <a:off x="0" y="0"/>
            <a:ext cx="4343400" cy="6858000"/>
            <a:chOff x="0" y="0"/>
            <a:chExt cx="3696" cy="4320"/>
          </a:xfrm>
        </p:grpSpPr>
        <p:sp>
          <p:nvSpPr>
            <p:cNvPr id="4" name="Rectangle 3"/>
            <p:cNvSpPr>
              <a:spLocks noChangeArrowheads="1"/>
            </p:cNvSpPr>
            <p:nvPr/>
          </p:nvSpPr>
          <p:spPr bwMode="auto">
            <a:xfrm>
              <a:off x="0" y="0"/>
              <a:ext cx="2880" cy="4320"/>
            </a:xfrm>
            <a:prstGeom prst="rect">
              <a:avLst/>
            </a:prstGeom>
            <a:solidFill>
              <a:srgbClr val="009900"/>
            </a:solidFill>
            <a:ln w="9525">
              <a:noFill/>
              <a:miter lim="800000"/>
              <a:headEnd/>
              <a:tailEnd/>
            </a:ln>
            <a:effectLst/>
          </p:spPr>
          <p:txBody>
            <a:bodyPr wrap="none" anchor="ctr"/>
            <a:lstStyle/>
            <a:p>
              <a:pPr algn="ctr" fontAlgn="base">
                <a:spcBef>
                  <a:spcPct val="0"/>
                </a:spcBef>
                <a:spcAft>
                  <a:spcPct val="0"/>
                </a:spcAft>
                <a:defRPr/>
              </a:pPr>
              <a:endParaRPr kumimoji="1" lang="en-US" sz="2400" dirty="0">
                <a:solidFill>
                  <a:srgbClr val="003366"/>
                </a:solidFill>
                <a:latin typeface="Times New Roman" pitchFamily="18" charset="0"/>
                <a:cs typeface="Arial" charset="0"/>
              </a:endParaRPr>
            </a:p>
          </p:txBody>
        </p:sp>
        <p:sp>
          <p:nvSpPr>
            <p:cNvPr id="5" name="AutoShape 4"/>
            <p:cNvSpPr>
              <a:spLocks noChangeArrowheads="1"/>
            </p:cNvSpPr>
            <p:nvPr/>
          </p:nvSpPr>
          <p:spPr bwMode="white">
            <a:xfrm>
              <a:off x="432" y="624"/>
              <a:ext cx="3264" cy="1200"/>
            </a:xfrm>
            <a:prstGeom prst="roundRect">
              <a:avLst>
                <a:gd name="adj" fmla="val 50000"/>
              </a:avLst>
            </a:prstGeom>
            <a:solidFill>
              <a:schemeClr val="bg1"/>
            </a:solidFill>
            <a:ln w="9525">
              <a:noFill/>
              <a:round/>
              <a:headEnd/>
              <a:tailEnd/>
            </a:ln>
            <a:effectLst/>
          </p:spPr>
          <p:txBody>
            <a:bodyPr wrap="none" anchor="ctr"/>
            <a:lstStyle/>
            <a:p>
              <a:pPr algn="ctr" fontAlgn="base">
                <a:spcBef>
                  <a:spcPct val="0"/>
                </a:spcBef>
                <a:spcAft>
                  <a:spcPct val="0"/>
                </a:spcAft>
                <a:defRPr/>
              </a:pPr>
              <a:endParaRPr kumimoji="1" lang="en-US" sz="2400" dirty="0">
                <a:solidFill>
                  <a:srgbClr val="003366"/>
                </a:solidFill>
                <a:latin typeface="Times New Roman" pitchFamily="18" charset="0"/>
                <a:cs typeface="Arial" charset="0"/>
              </a:endParaRPr>
            </a:p>
          </p:txBody>
        </p:sp>
      </p:grpSp>
      <p:sp>
        <p:nvSpPr>
          <p:cNvPr id="6" name="Rectangle 5"/>
          <p:cNvSpPr/>
          <p:nvPr/>
        </p:nvSpPr>
        <p:spPr>
          <a:xfrm>
            <a:off x="3352800" y="152400"/>
            <a:ext cx="5791200" cy="307975"/>
          </a:xfrm>
          <a:prstGeom prst="rect">
            <a:avLst/>
          </a:prstGeom>
        </p:spPr>
        <p:txBody>
          <a:bodyPr>
            <a:spAutoFit/>
          </a:bodyPr>
          <a:lstStyle/>
          <a:p>
            <a:pPr fontAlgn="base">
              <a:spcBef>
                <a:spcPct val="0"/>
              </a:spcBef>
              <a:spcAft>
                <a:spcPct val="0"/>
              </a:spcAft>
              <a:buClr>
                <a:srgbClr val="8AB98A">
                  <a:lumMod val="50000"/>
                </a:srgbClr>
              </a:buClr>
              <a:defRPr/>
            </a:pPr>
            <a:r>
              <a:rPr kumimoji="1" lang="en-US" sz="1400" b="1" i="1" dirty="0">
                <a:solidFill>
                  <a:srgbClr val="009900"/>
                </a:solidFill>
                <a:latin typeface="Times New Roman" pitchFamily="18" charset="0"/>
                <a:cs typeface="Arial" charset="0"/>
              </a:rPr>
              <a:t>Helping Massachusetts Municipalities Create a Cleaner Energy Future</a:t>
            </a:r>
          </a:p>
        </p:txBody>
      </p:sp>
      <p:sp>
        <p:nvSpPr>
          <p:cNvPr id="257032" name="Rectangle 8"/>
          <p:cNvSpPr>
            <a:spLocks noGrp="1" noChangeArrowheads="1"/>
          </p:cNvSpPr>
          <p:nvPr>
            <p:ph type="subTitle" idx="1"/>
          </p:nvPr>
        </p:nvSpPr>
        <p:spPr>
          <a:xfrm>
            <a:off x="4673600" y="2927350"/>
            <a:ext cx="4013200" cy="1111250"/>
          </a:xfrm>
        </p:spPr>
        <p:txBody>
          <a:bodyPr anchor="b"/>
          <a:lstStyle>
            <a:lvl1pPr marL="0" indent="0" algn="ctr">
              <a:buFont typeface="Wingdings" pitchFamily="2" charset="2"/>
              <a:buNone/>
              <a:defRPr sz="4400" b="1" i="0" baseline="0">
                <a:solidFill>
                  <a:srgbClr val="000099"/>
                </a:solidFill>
              </a:defRPr>
            </a:lvl1pPr>
          </a:lstStyle>
          <a:p>
            <a:r>
              <a:rPr lang="en-US" dirty="0"/>
              <a:t>Click to edit Master subtitle style</a:t>
            </a:r>
          </a:p>
        </p:txBody>
      </p:sp>
      <p:sp>
        <p:nvSpPr>
          <p:cNvPr id="8" name="Rectangle 11"/>
          <p:cNvSpPr>
            <a:spLocks noGrp="1" noChangeArrowheads="1"/>
          </p:cNvSpPr>
          <p:nvPr>
            <p:ph type="sldNum" sz="quarter" idx="10"/>
          </p:nvPr>
        </p:nvSpPr>
        <p:spPr>
          <a:xfrm>
            <a:off x="76200" y="6248400"/>
            <a:ext cx="587375" cy="488950"/>
          </a:xfrm>
        </p:spPr>
        <p:txBody>
          <a:bodyPr anchorCtr="0"/>
          <a:lstStyle>
            <a:lvl1pPr>
              <a:defRPr>
                <a:solidFill>
                  <a:schemeClr val="bg1"/>
                </a:solidFill>
              </a:defRPr>
            </a:lvl1pPr>
          </a:lstStyle>
          <a:p>
            <a:pPr>
              <a:defRPr/>
            </a:pPr>
            <a:fld id="{326532BA-28AD-41CD-95BB-49CD6CCB0948}" type="slidenum">
              <a:rPr lang="en-US">
                <a:solidFill>
                  <a:srgbClr val="FFFFFF"/>
                </a:solidFill>
              </a:rPr>
              <a:pPr>
                <a:defRPr/>
              </a:pPr>
              <a:t>‹#›</a:t>
            </a:fld>
            <a:endParaRPr lang="en-US" dirty="0">
              <a:solidFill>
                <a:srgbClr val="FFFFFF"/>
              </a:solidFill>
            </a:endParaRPr>
          </a:p>
        </p:txBody>
      </p:sp>
      <p:pic>
        <p:nvPicPr>
          <p:cNvPr id="1026" name="Picture 2"/>
          <p:cNvPicPr>
            <a:picLocks noChangeAspect="1" noChangeArrowheads="1"/>
          </p:cNvPicPr>
          <p:nvPr userDrawn="1"/>
        </p:nvPicPr>
        <p:blipFill>
          <a:blip r:embed="rId2" cstate="print"/>
          <a:srcRect/>
          <a:stretch>
            <a:fillRect/>
          </a:stretch>
        </p:blipFill>
        <p:spPr bwMode="auto">
          <a:xfrm>
            <a:off x="990600" y="1143000"/>
            <a:ext cx="1909762" cy="1514475"/>
          </a:xfrm>
          <a:prstGeom prst="rect">
            <a:avLst/>
          </a:prstGeom>
          <a:noFill/>
          <a:ln w="9525">
            <a:noFill/>
            <a:miter lim="800000"/>
            <a:headEnd/>
            <a:tailEnd/>
          </a:ln>
        </p:spPr>
      </p:pic>
    </p:spTree>
    <p:extLst>
      <p:ext uri="{BB962C8B-B14F-4D97-AF65-F5344CB8AC3E}">
        <p14:creationId xmlns:p14="http://schemas.microsoft.com/office/powerpoint/2010/main" val="4057344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sldNum" sz="quarter" idx="10"/>
          </p:nvPr>
        </p:nvSpPr>
        <p:spPr>
          <a:ln/>
        </p:spPr>
        <p:txBody>
          <a:bodyPr/>
          <a:lstStyle>
            <a:lvl1pPr>
              <a:defRPr/>
            </a:lvl1pPr>
          </a:lstStyle>
          <a:p>
            <a:pPr>
              <a:defRPr/>
            </a:pPr>
            <a:fld id="{DFC74113-8C90-42EE-BA5E-BF7AE3D21339}"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xfrm>
            <a:off x="6858000" y="6248400"/>
            <a:ext cx="2130425" cy="474663"/>
          </a:xfrm>
          <a:prstGeom prst="rect">
            <a:avLst/>
          </a:prstGeom>
        </p:spPr>
        <p:txBody>
          <a:bodyPr/>
          <a:lstStyle>
            <a:lvl1pPr algn="l">
              <a:defRPr>
                <a:cs typeface="+mn-cs"/>
              </a:defRPr>
            </a:lvl1pPr>
          </a:lstStyle>
          <a:p>
            <a:pPr>
              <a:defRPr/>
            </a:pPr>
            <a:endParaRPr lang="en-US" dirty="0"/>
          </a:p>
        </p:txBody>
      </p:sp>
      <p:sp>
        <p:nvSpPr>
          <p:cNvPr id="5" name="Rectangle 12"/>
          <p:cNvSpPr>
            <a:spLocks noGrp="1" noChangeArrowheads="1"/>
          </p:cNvSpPr>
          <p:nvPr>
            <p:ph type="ftr" sz="quarter" idx="11"/>
          </p:nvPr>
        </p:nvSpPr>
        <p:spPr>
          <a:xfrm>
            <a:off x="5791200" y="6248400"/>
            <a:ext cx="2897188" cy="474663"/>
          </a:xfrm>
          <a:prstGeom prst="rect">
            <a:avLst/>
          </a:prstGeom>
        </p:spPr>
        <p:txBody>
          <a:bodyPr/>
          <a:lstStyle>
            <a:lvl1pPr algn="l">
              <a:defRPr>
                <a:cs typeface="+mn-cs"/>
              </a:defRPr>
            </a:lvl1pPr>
          </a:lstStyle>
          <a:p>
            <a:pPr>
              <a:defRPr/>
            </a:pPr>
            <a:endParaRPr lang="en-US" dirty="0"/>
          </a:p>
        </p:txBody>
      </p:sp>
      <p:sp>
        <p:nvSpPr>
          <p:cNvPr id="6" name="Rectangle 13"/>
          <p:cNvSpPr>
            <a:spLocks noGrp="1" noChangeArrowheads="1"/>
          </p:cNvSpPr>
          <p:nvPr>
            <p:ph type="sldNum" sz="quarter" idx="12"/>
          </p:nvPr>
        </p:nvSpPr>
        <p:spPr/>
        <p:txBody>
          <a:bodyPr/>
          <a:lstStyle>
            <a:lvl1pPr>
              <a:defRPr/>
            </a:lvl1pPr>
          </a:lstStyle>
          <a:p>
            <a:pPr>
              <a:defRPr/>
            </a:pPr>
            <a:fld id="{BCC1DE2A-E3F6-48DF-BA1B-11957904EEDA}"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xfrm>
            <a:off x="6858000" y="6248400"/>
            <a:ext cx="2130425" cy="474663"/>
          </a:xfrm>
          <a:prstGeom prst="rect">
            <a:avLst/>
          </a:prstGeom>
        </p:spPr>
        <p:txBody>
          <a:bodyPr/>
          <a:lstStyle>
            <a:lvl1pPr algn="l">
              <a:defRPr>
                <a:cs typeface="+mn-cs"/>
              </a:defRPr>
            </a:lvl1pPr>
          </a:lstStyle>
          <a:p>
            <a:pPr>
              <a:defRPr/>
            </a:pPr>
            <a:endParaRPr lang="en-US" dirty="0"/>
          </a:p>
        </p:txBody>
      </p:sp>
      <p:sp>
        <p:nvSpPr>
          <p:cNvPr id="8" name="Rectangle 12"/>
          <p:cNvSpPr>
            <a:spLocks noGrp="1" noChangeArrowheads="1"/>
          </p:cNvSpPr>
          <p:nvPr>
            <p:ph type="ftr" sz="quarter" idx="11"/>
          </p:nvPr>
        </p:nvSpPr>
        <p:spPr>
          <a:xfrm>
            <a:off x="5791200" y="6248400"/>
            <a:ext cx="2897188" cy="474663"/>
          </a:xfrm>
          <a:prstGeom prst="rect">
            <a:avLst/>
          </a:prstGeom>
        </p:spPr>
        <p:txBody>
          <a:bodyPr/>
          <a:lstStyle>
            <a:lvl1pPr algn="l">
              <a:defRPr>
                <a:cs typeface="+mn-cs"/>
              </a:defRPr>
            </a:lvl1pPr>
          </a:lstStyle>
          <a:p>
            <a:pPr>
              <a:defRPr/>
            </a:pPr>
            <a:endParaRPr lang="en-US" dirty="0"/>
          </a:p>
        </p:txBody>
      </p:sp>
      <p:sp>
        <p:nvSpPr>
          <p:cNvPr id="9" name="Rectangle 13"/>
          <p:cNvSpPr>
            <a:spLocks noGrp="1" noChangeArrowheads="1"/>
          </p:cNvSpPr>
          <p:nvPr>
            <p:ph type="sldNum" sz="quarter" idx="12"/>
          </p:nvPr>
        </p:nvSpPr>
        <p:spPr/>
        <p:txBody>
          <a:bodyPr/>
          <a:lstStyle>
            <a:lvl1pPr>
              <a:defRPr/>
            </a:lvl1pPr>
          </a:lstStyle>
          <a:p>
            <a:pPr>
              <a:defRPr/>
            </a:pPr>
            <a:fld id="{904A33E4-9E7E-4988-A458-EEF1FA4AEA9E}"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xfrm>
            <a:off x="6858000" y="6248400"/>
            <a:ext cx="2130425" cy="474663"/>
          </a:xfrm>
          <a:prstGeom prst="rect">
            <a:avLst/>
          </a:prstGeom>
        </p:spPr>
        <p:txBody>
          <a:bodyPr/>
          <a:lstStyle>
            <a:lvl1pPr algn="l">
              <a:defRPr>
                <a:cs typeface="+mn-cs"/>
              </a:defRPr>
            </a:lvl1pPr>
          </a:lstStyle>
          <a:p>
            <a:pPr>
              <a:defRPr/>
            </a:pPr>
            <a:endParaRPr lang="en-US" dirty="0"/>
          </a:p>
        </p:txBody>
      </p:sp>
      <p:sp>
        <p:nvSpPr>
          <p:cNvPr id="4" name="Rectangle 13"/>
          <p:cNvSpPr>
            <a:spLocks noGrp="1" noChangeArrowheads="1"/>
          </p:cNvSpPr>
          <p:nvPr>
            <p:ph type="sldNum" sz="quarter" idx="11"/>
          </p:nvPr>
        </p:nvSpPr>
        <p:spPr/>
        <p:txBody>
          <a:bodyPr/>
          <a:lstStyle>
            <a:lvl1pPr>
              <a:defRPr/>
            </a:lvl1pPr>
          </a:lstStyle>
          <a:p>
            <a:pPr>
              <a:defRPr/>
            </a:pPr>
            <a:fld id="{4756F17B-C91C-4D17-A1C8-4E7FABD47034}"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xfrm>
            <a:off x="6858000" y="6248400"/>
            <a:ext cx="2130425" cy="474663"/>
          </a:xfrm>
          <a:prstGeom prst="rect">
            <a:avLst/>
          </a:prstGeom>
        </p:spPr>
        <p:txBody>
          <a:bodyPr/>
          <a:lstStyle>
            <a:lvl1pPr algn="l">
              <a:defRPr>
                <a:cs typeface="+mn-cs"/>
              </a:defRPr>
            </a:lvl1pPr>
          </a:lstStyle>
          <a:p>
            <a:pPr>
              <a:defRPr/>
            </a:pPr>
            <a:endParaRPr lang="en-US" dirty="0"/>
          </a:p>
        </p:txBody>
      </p:sp>
      <p:sp>
        <p:nvSpPr>
          <p:cNvPr id="6" name="Rectangle 12"/>
          <p:cNvSpPr>
            <a:spLocks noGrp="1" noChangeArrowheads="1"/>
          </p:cNvSpPr>
          <p:nvPr>
            <p:ph type="ftr" sz="quarter" idx="11"/>
          </p:nvPr>
        </p:nvSpPr>
        <p:spPr>
          <a:xfrm>
            <a:off x="5791200" y="6248400"/>
            <a:ext cx="2897188" cy="474663"/>
          </a:xfrm>
          <a:prstGeom prst="rect">
            <a:avLst/>
          </a:prstGeom>
        </p:spPr>
        <p:txBody>
          <a:bodyPr/>
          <a:lstStyle>
            <a:lvl1pPr algn="l">
              <a:defRPr>
                <a:cs typeface="+mn-cs"/>
              </a:defRPr>
            </a:lvl1pPr>
          </a:lstStyle>
          <a:p>
            <a:pPr>
              <a:defRPr/>
            </a:pPr>
            <a:endParaRPr lang="en-US" dirty="0"/>
          </a:p>
        </p:txBody>
      </p:sp>
      <p:sp>
        <p:nvSpPr>
          <p:cNvPr id="7" name="Rectangle 13"/>
          <p:cNvSpPr>
            <a:spLocks noGrp="1" noChangeArrowheads="1"/>
          </p:cNvSpPr>
          <p:nvPr>
            <p:ph type="sldNum" sz="quarter" idx="12"/>
          </p:nvPr>
        </p:nvSpPr>
        <p:spPr/>
        <p:txBody>
          <a:bodyPr/>
          <a:lstStyle>
            <a:lvl1pPr>
              <a:defRPr sz="1800"/>
            </a:lvl1pPr>
          </a:lstStyle>
          <a:p>
            <a:pPr>
              <a:defRPr/>
            </a:pPr>
            <a:fld id="{F88C6C18-EAA8-43FE-9ACB-ED24ADB8EDD2}"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xfrm>
            <a:off x="6858000" y="6248400"/>
            <a:ext cx="2130425" cy="474663"/>
          </a:xfrm>
          <a:prstGeom prst="rect">
            <a:avLst/>
          </a:prstGeom>
        </p:spPr>
        <p:txBody>
          <a:bodyPr/>
          <a:lstStyle>
            <a:lvl1pPr algn="l">
              <a:defRPr>
                <a:cs typeface="+mn-cs"/>
              </a:defRPr>
            </a:lvl1pPr>
          </a:lstStyle>
          <a:p>
            <a:pPr>
              <a:defRPr/>
            </a:pPr>
            <a:endParaRPr lang="en-US" dirty="0"/>
          </a:p>
        </p:txBody>
      </p:sp>
      <p:sp>
        <p:nvSpPr>
          <p:cNvPr id="6" name="Rectangle 12"/>
          <p:cNvSpPr>
            <a:spLocks noGrp="1" noChangeArrowheads="1"/>
          </p:cNvSpPr>
          <p:nvPr>
            <p:ph type="ftr" sz="quarter" idx="11"/>
          </p:nvPr>
        </p:nvSpPr>
        <p:spPr>
          <a:xfrm>
            <a:off x="5791200" y="6248400"/>
            <a:ext cx="2897188" cy="474663"/>
          </a:xfrm>
          <a:prstGeom prst="rect">
            <a:avLst/>
          </a:prstGeom>
        </p:spPr>
        <p:txBody>
          <a:bodyPr/>
          <a:lstStyle>
            <a:lvl1pPr algn="l">
              <a:defRPr>
                <a:cs typeface="+mn-cs"/>
              </a:defRPr>
            </a:lvl1pPr>
          </a:lstStyle>
          <a:p>
            <a:pPr>
              <a:defRPr/>
            </a:pPr>
            <a:endParaRPr lang="en-US" dirty="0"/>
          </a:p>
        </p:txBody>
      </p:sp>
      <p:sp>
        <p:nvSpPr>
          <p:cNvPr id="7" name="Rectangle 13"/>
          <p:cNvSpPr>
            <a:spLocks noGrp="1" noChangeArrowheads="1"/>
          </p:cNvSpPr>
          <p:nvPr>
            <p:ph type="sldNum" sz="quarter" idx="12"/>
          </p:nvPr>
        </p:nvSpPr>
        <p:spPr/>
        <p:txBody>
          <a:bodyPr/>
          <a:lstStyle>
            <a:lvl1pPr>
              <a:defRPr/>
            </a:lvl1pPr>
          </a:lstStyle>
          <a:p>
            <a:pPr>
              <a:defRPr/>
            </a:pPr>
            <a:fld id="{76CE4BA3-2CE5-44CE-BBAA-415F2A563108}"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xfrm>
            <a:off x="6858000" y="6248400"/>
            <a:ext cx="2130425" cy="474663"/>
          </a:xfrm>
          <a:prstGeom prst="rect">
            <a:avLst/>
          </a:prstGeom>
        </p:spPr>
        <p:txBody>
          <a:bodyPr/>
          <a:lstStyle>
            <a:lvl1pPr algn="l">
              <a:defRPr>
                <a:cs typeface="+mn-cs"/>
              </a:defRPr>
            </a:lvl1pPr>
          </a:lstStyle>
          <a:p>
            <a:pPr>
              <a:defRPr/>
            </a:pPr>
            <a:endParaRPr lang="en-US" dirty="0"/>
          </a:p>
        </p:txBody>
      </p:sp>
      <p:sp>
        <p:nvSpPr>
          <p:cNvPr id="5" name="Rectangle 12"/>
          <p:cNvSpPr>
            <a:spLocks noGrp="1" noChangeArrowheads="1"/>
          </p:cNvSpPr>
          <p:nvPr>
            <p:ph type="ftr" sz="quarter" idx="11"/>
          </p:nvPr>
        </p:nvSpPr>
        <p:spPr>
          <a:xfrm>
            <a:off x="5791200" y="6248400"/>
            <a:ext cx="2897188" cy="474663"/>
          </a:xfrm>
          <a:prstGeom prst="rect">
            <a:avLst/>
          </a:prstGeom>
        </p:spPr>
        <p:txBody>
          <a:bodyPr/>
          <a:lstStyle>
            <a:lvl1pPr algn="l">
              <a:defRPr>
                <a:cs typeface="+mn-cs"/>
              </a:defRPr>
            </a:lvl1pPr>
          </a:lstStyle>
          <a:p>
            <a:pPr>
              <a:defRPr/>
            </a:pPr>
            <a:endParaRPr lang="en-US" dirty="0"/>
          </a:p>
        </p:txBody>
      </p:sp>
      <p:sp>
        <p:nvSpPr>
          <p:cNvPr id="6" name="Rectangle 13"/>
          <p:cNvSpPr>
            <a:spLocks noGrp="1" noChangeArrowheads="1"/>
          </p:cNvSpPr>
          <p:nvPr>
            <p:ph type="sldNum" sz="quarter" idx="12"/>
          </p:nvPr>
        </p:nvSpPr>
        <p:spPr/>
        <p:txBody>
          <a:bodyPr/>
          <a:lstStyle>
            <a:lvl1pPr>
              <a:defRPr/>
            </a:lvl1pPr>
          </a:lstStyle>
          <a:p>
            <a:pPr>
              <a:defRPr/>
            </a:pPr>
            <a:fld id="{323516A2-5AF3-4D70-A7EA-54B0C5450F9B}"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17" name="Rectangle 17"/>
          <p:cNvSpPr>
            <a:spLocks noChangeArrowheads="1"/>
          </p:cNvSpPr>
          <p:nvPr/>
        </p:nvSpPr>
        <p:spPr bwMode="auto">
          <a:xfrm>
            <a:off x="0" y="0"/>
            <a:ext cx="838200" cy="6858000"/>
          </a:xfrm>
          <a:prstGeom prst="rect">
            <a:avLst/>
          </a:prstGeom>
          <a:solidFill>
            <a:srgbClr val="009900"/>
          </a:solidFill>
          <a:ln w="9525" algn="ctr">
            <a:noFill/>
            <a:miter lim="800000"/>
            <a:headEnd/>
            <a:tailEnd/>
          </a:ln>
          <a:effectLst/>
        </p:spPr>
        <p:txBody>
          <a:bodyPr wrap="none" anchor="ctr"/>
          <a:lstStyle/>
          <a:p>
            <a:pPr algn="ctr">
              <a:defRPr/>
            </a:pPr>
            <a:endParaRPr lang="en-US" dirty="0">
              <a:cs typeface="+mn-cs"/>
            </a:endParaRPr>
          </a:p>
        </p:txBody>
      </p:sp>
      <p:sp>
        <p:nvSpPr>
          <p:cNvPr id="1027" name="AutoShape 9"/>
          <p:cNvSpPr>
            <a:spLocks noGrp="1" noChangeArrowheads="1"/>
          </p:cNvSpPr>
          <p:nvPr>
            <p:ph type="title"/>
          </p:nvPr>
        </p:nvSpPr>
        <p:spPr bwMode="auto">
          <a:xfrm>
            <a:off x="914400" y="228600"/>
            <a:ext cx="7924800" cy="609600"/>
          </a:xfrm>
          <a:prstGeom prst="roundRect">
            <a:avLst>
              <a:gd name="adj" fmla="val 21667"/>
            </a:avLst>
          </a:prstGeom>
          <a:noFill/>
          <a:ln w="9525">
            <a:noFill/>
            <a:round/>
            <a:headEnd/>
            <a:tailEnd/>
          </a:ln>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028" name="Rectangle 10"/>
          <p:cNvSpPr>
            <a:spLocks noGrp="1" noChangeArrowheads="1"/>
          </p:cNvSpPr>
          <p:nvPr>
            <p:ph type="body" idx="1"/>
          </p:nvPr>
        </p:nvSpPr>
        <p:spPr bwMode="auto">
          <a:xfrm>
            <a:off x="1066800" y="1066800"/>
            <a:ext cx="7693025"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6013" name="Rectangle 13"/>
          <p:cNvSpPr>
            <a:spLocks noGrp="1" noChangeArrowheads="1"/>
          </p:cNvSpPr>
          <p:nvPr>
            <p:ph type="sldNum" sz="quarter" idx="4"/>
          </p:nvPr>
        </p:nvSpPr>
        <p:spPr bwMode="auto">
          <a:xfrm>
            <a:off x="84138" y="62420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defRPr kumimoji="0" sz="1600" b="1">
                <a:solidFill>
                  <a:schemeClr val="bg1"/>
                </a:solidFill>
                <a:latin typeface="+mn-lt"/>
                <a:cs typeface="+mn-cs"/>
              </a:defRPr>
            </a:lvl1pPr>
          </a:lstStyle>
          <a:p>
            <a:pPr>
              <a:defRPr/>
            </a:pPr>
            <a:fld id="{A235629E-239C-40BD-AF34-0E5469859ABE}" type="slidenum">
              <a:rPr lang="en-US"/>
              <a:pPr>
                <a:defRPr/>
              </a:pPr>
              <a:t>‹#›</a:t>
            </a:fld>
            <a:endParaRPr lang="en-US" dirty="0"/>
          </a:p>
        </p:txBody>
      </p:sp>
      <p:sp>
        <p:nvSpPr>
          <p:cNvPr id="256015" name="Rectangle 15"/>
          <p:cNvSpPr>
            <a:spLocks noChangeArrowheads="1"/>
          </p:cNvSpPr>
          <p:nvPr/>
        </p:nvSpPr>
        <p:spPr bwMode="auto">
          <a:xfrm>
            <a:off x="1992313" y="6400800"/>
            <a:ext cx="5780088" cy="461665"/>
          </a:xfrm>
          <a:prstGeom prst="rect">
            <a:avLst/>
          </a:prstGeom>
          <a:noFill/>
          <a:ln w="9525">
            <a:noFill/>
            <a:miter lim="800000"/>
            <a:headEnd/>
            <a:tailEnd/>
          </a:ln>
          <a:effectLst/>
        </p:spPr>
        <p:txBody>
          <a:bodyPr wrap="square">
            <a:spAutoFit/>
          </a:bodyPr>
          <a:lstStyle/>
          <a:p>
            <a:pPr marL="0" marR="0" indent="0" algn="ctr" defTabSz="914400" rtl="0" eaLnBrk="1" fontAlgn="base" latinLnBrk="0" hangingPunct="1">
              <a:lnSpc>
                <a:spcPct val="100000"/>
              </a:lnSpc>
              <a:spcBef>
                <a:spcPct val="0"/>
              </a:spcBef>
              <a:spcAft>
                <a:spcPct val="0"/>
              </a:spcAft>
              <a:buClr>
                <a:schemeClr val="accent6">
                  <a:lumMod val="50000"/>
                </a:schemeClr>
              </a:buClr>
              <a:buSzTx/>
              <a:buFontTx/>
              <a:buNone/>
              <a:tabLst/>
              <a:defRPr/>
            </a:pPr>
            <a:r>
              <a:rPr kumimoji="1" lang="en-US" sz="1200" b="1" i="1" kern="1200" dirty="0">
                <a:solidFill>
                  <a:srgbClr val="008000"/>
                </a:solidFill>
                <a:latin typeface="Times New Roman" pitchFamily="18" charset="0"/>
                <a:ea typeface="+mn-ea"/>
                <a:cs typeface="Arial" charset="0"/>
              </a:rPr>
              <a:t>Helping Massachusetts Municipalities </a:t>
            </a:r>
            <a:r>
              <a:rPr kumimoji="1" lang="en-US" sz="1200" b="1" i="1" kern="1200" dirty="0">
                <a:solidFill>
                  <a:srgbClr val="008000"/>
                </a:solidFill>
                <a:effectLst/>
                <a:latin typeface="Times New Roman" pitchFamily="18" charset="0"/>
                <a:ea typeface="+mn-ea"/>
                <a:cs typeface="Arial" charset="0"/>
              </a:rPr>
              <a:t>Create a Clean, </a:t>
            </a:r>
          </a:p>
          <a:p>
            <a:pPr marL="0" marR="0" indent="0" algn="ctr" defTabSz="914400" rtl="0" eaLnBrk="1" fontAlgn="base" latinLnBrk="0" hangingPunct="1">
              <a:lnSpc>
                <a:spcPct val="100000"/>
              </a:lnSpc>
              <a:spcBef>
                <a:spcPct val="0"/>
              </a:spcBef>
              <a:spcAft>
                <a:spcPct val="0"/>
              </a:spcAft>
              <a:buClr>
                <a:schemeClr val="accent6">
                  <a:lumMod val="50000"/>
                </a:schemeClr>
              </a:buClr>
              <a:buSzTx/>
              <a:buFontTx/>
              <a:buNone/>
              <a:tabLst/>
              <a:defRPr/>
            </a:pPr>
            <a:r>
              <a:rPr kumimoji="1" lang="en-US" sz="1200" b="1" i="1" kern="1200" dirty="0">
                <a:solidFill>
                  <a:srgbClr val="008000"/>
                </a:solidFill>
                <a:effectLst/>
                <a:latin typeface="Times New Roman" pitchFamily="18" charset="0"/>
                <a:ea typeface="+mn-ea"/>
                <a:cs typeface="Arial" charset="0"/>
              </a:rPr>
              <a:t>Affordable and Resilient Energy Future for the Commonwealth</a:t>
            </a:r>
            <a:r>
              <a:rPr kumimoji="1" lang="en-US" sz="1200" b="1" kern="1200" dirty="0">
                <a:solidFill>
                  <a:srgbClr val="008000"/>
                </a:solidFill>
                <a:effectLst/>
                <a:latin typeface="Times New Roman" pitchFamily="18" charset="0"/>
                <a:ea typeface="+mn-ea"/>
                <a:cs typeface="Arial" charset="0"/>
              </a:rPr>
              <a:t> </a:t>
            </a:r>
            <a:endParaRPr kumimoji="1" lang="en-US" sz="1200" kern="1200" dirty="0">
              <a:solidFill>
                <a:srgbClr val="008000"/>
              </a:solidFill>
              <a:effectLst/>
              <a:latin typeface="Times New Roman" pitchFamily="18" charset="0"/>
              <a:ea typeface="+mn-ea"/>
              <a:cs typeface="Arial" charset="0"/>
            </a:endParaRPr>
          </a:p>
        </p:txBody>
      </p:sp>
      <p:pic>
        <p:nvPicPr>
          <p:cNvPr id="1031" name="Picture 9" descr="DOER_JPEG_300dpi.jpg"/>
          <p:cNvPicPr preferRelativeResize="0">
            <a:picLocks noChangeAspect="1"/>
          </p:cNvPicPr>
          <p:nvPr/>
        </p:nvPicPr>
        <p:blipFill>
          <a:blip r:embed="rId13" cstate="print"/>
          <a:srcRect/>
          <a:stretch>
            <a:fillRect/>
          </a:stretch>
        </p:blipFill>
        <p:spPr bwMode="auto">
          <a:xfrm>
            <a:off x="7848600" y="6096000"/>
            <a:ext cx="976313" cy="571500"/>
          </a:xfrm>
          <a:prstGeom prst="rect">
            <a:avLst/>
          </a:prstGeom>
          <a:noFill/>
          <a:ln w="9525">
            <a:noFill/>
            <a:miter lim="800000"/>
            <a:headEnd/>
            <a:tailEnd/>
          </a:ln>
        </p:spPr>
      </p:pic>
      <p:pic>
        <p:nvPicPr>
          <p:cNvPr id="1032" name="Picture 2" descr="T:\GrnComm\GreenCom LOGO\Logo Package 2010\gc_logo.jpg"/>
          <p:cNvPicPr preferRelativeResize="0">
            <a:picLocks noChangeAspect="1" noChangeArrowheads="1"/>
          </p:cNvPicPr>
          <p:nvPr/>
        </p:nvPicPr>
        <p:blipFill>
          <a:blip r:embed="rId14" cstate="print"/>
          <a:srcRect/>
          <a:stretch>
            <a:fillRect/>
          </a:stretch>
        </p:blipFill>
        <p:spPr bwMode="auto">
          <a:xfrm>
            <a:off x="1066800" y="5791200"/>
            <a:ext cx="925513" cy="9159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887" r:id="rId1"/>
    <p:sldLayoutId id="2147485888" r:id="rId2"/>
    <p:sldLayoutId id="2147485885" r:id="rId3"/>
    <p:sldLayoutId id="2147485889" r:id="rId4"/>
    <p:sldLayoutId id="2147485890" r:id="rId5"/>
    <p:sldLayoutId id="2147485891" r:id="rId6"/>
    <p:sldLayoutId id="2147485892" r:id="rId7"/>
    <p:sldLayoutId id="2147485893" r:id="rId8"/>
    <p:sldLayoutId id="2147485894" r:id="rId9"/>
    <p:sldLayoutId id="2147485895" r:id="rId10"/>
    <p:sldLayoutId id="2147485898" r:id="rId11"/>
  </p:sldLayoutIdLst>
  <p:hf hdr="0" ftr="0" dt="0"/>
  <p:txStyles>
    <p:titleStyle>
      <a:lvl1pPr algn="ctr" rtl="0" eaLnBrk="0" fontAlgn="base" hangingPunct="0">
        <a:lnSpc>
          <a:spcPct val="90000"/>
        </a:lnSpc>
        <a:spcBef>
          <a:spcPct val="0"/>
        </a:spcBef>
        <a:spcAft>
          <a:spcPct val="0"/>
        </a:spcAft>
        <a:defRPr sz="3200" b="1">
          <a:solidFill>
            <a:srgbClr val="000099"/>
          </a:solidFill>
          <a:latin typeface="+mj-lt"/>
          <a:ea typeface="+mj-ea"/>
          <a:cs typeface="+mj-cs"/>
        </a:defRPr>
      </a:lvl1pPr>
      <a:lvl2pPr algn="ctr" rtl="0" eaLnBrk="0" fontAlgn="base" hangingPunct="0">
        <a:lnSpc>
          <a:spcPct val="90000"/>
        </a:lnSpc>
        <a:spcBef>
          <a:spcPct val="0"/>
        </a:spcBef>
        <a:spcAft>
          <a:spcPct val="0"/>
        </a:spcAft>
        <a:defRPr sz="3200" b="1">
          <a:solidFill>
            <a:srgbClr val="000099"/>
          </a:solidFill>
          <a:latin typeface="Arial" charset="0"/>
        </a:defRPr>
      </a:lvl2pPr>
      <a:lvl3pPr algn="ctr" rtl="0" eaLnBrk="0" fontAlgn="base" hangingPunct="0">
        <a:lnSpc>
          <a:spcPct val="90000"/>
        </a:lnSpc>
        <a:spcBef>
          <a:spcPct val="0"/>
        </a:spcBef>
        <a:spcAft>
          <a:spcPct val="0"/>
        </a:spcAft>
        <a:defRPr sz="3200" b="1">
          <a:solidFill>
            <a:srgbClr val="000099"/>
          </a:solidFill>
          <a:latin typeface="Arial" charset="0"/>
        </a:defRPr>
      </a:lvl3pPr>
      <a:lvl4pPr algn="ctr" rtl="0" eaLnBrk="0" fontAlgn="base" hangingPunct="0">
        <a:lnSpc>
          <a:spcPct val="90000"/>
        </a:lnSpc>
        <a:spcBef>
          <a:spcPct val="0"/>
        </a:spcBef>
        <a:spcAft>
          <a:spcPct val="0"/>
        </a:spcAft>
        <a:defRPr sz="3200" b="1">
          <a:solidFill>
            <a:srgbClr val="000099"/>
          </a:solidFill>
          <a:latin typeface="Arial" charset="0"/>
        </a:defRPr>
      </a:lvl4pPr>
      <a:lvl5pPr algn="ctr" rtl="0" eaLnBrk="0" fontAlgn="base" hangingPunct="0">
        <a:lnSpc>
          <a:spcPct val="90000"/>
        </a:lnSpc>
        <a:spcBef>
          <a:spcPct val="0"/>
        </a:spcBef>
        <a:spcAft>
          <a:spcPct val="0"/>
        </a:spcAft>
        <a:defRPr sz="3200" b="1">
          <a:solidFill>
            <a:srgbClr val="000099"/>
          </a:solidFill>
          <a:latin typeface="Arial" charset="0"/>
        </a:defRPr>
      </a:lvl5pPr>
      <a:lvl6pPr marL="457200" algn="ctr" rtl="0" fontAlgn="base">
        <a:lnSpc>
          <a:spcPct val="90000"/>
        </a:lnSpc>
        <a:spcBef>
          <a:spcPct val="0"/>
        </a:spcBef>
        <a:spcAft>
          <a:spcPct val="0"/>
        </a:spcAft>
        <a:defRPr sz="3200" b="1">
          <a:solidFill>
            <a:schemeClr val="tx2"/>
          </a:solidFill>
          <a:latin typeface="Arial" charset="0"/>
        </a:defRPr>
      </a:lvl6pPr>
      <a:lvl7pPr marL="914400" algn="ctr" rtl="0" fontAlgn="base">
        <a:lnSpc>
          <a:spcPct val="90000"/>
        </a:lnSpc>
        <a:spcBef>
          <a:spcPct val="0"/>
        </a:spcBef>
        <a:spcAft>
          <a:spcPct val="0"/>
        </a:spcAft>
        <a:defRPr sz="3200" b="1">
          <a:solidFill>
            <a:schemeClr val="tx2"/>
          </a:solidFill>
          <a:latin typeface="Arial" charset="0"/>
        </a:defRPr>
      </a:lvl7pPr>
      <a:lvl8pPr marL="1371600" algn="ctr" rtl="0" fontAlgn="base">
        <a:lnSpc>
          <a:spcPct val="90000"/>
        </a:lnSpc>
        <a:spcBef>
          <a:spcPct val="0"/>
        </a:spcBef>
        <a:spcAft>
          <a:spcPct val="0"/>
        </a:spcAft>
        <a:defRPr sz="3200" b="1">
          <a:solidFill>
            <a:schemeClr val="tx2"/>
          </a:solidFill>
          <a:latin typeface="Arial" charset="0"/>
        </a:defRPr>
      </a:lvl8pPr>
      <a:lvl9pPr marL="1828800" algn="ctr" rtl="0" fontAlgn="base">
        <a:lnSpc>
          <a:spcPct val="90000"/>
        </a:lnSpc>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lr>
          <a:srgbClr val="3C653C"/>
        </a:buClr>
        <a:buSzPct val="75000"/>
        <a:buFont typeface="Wingdings" pitchFamily="2" charset="2"/>
        <a:buChar char="l"/>
        <a:defRPr sz="2800">
          <a:solidFill>
            <a:srgbClr val="001933"/>
          </a:solidFill>
          <a:latin typeface="+mn-lt"/>
          <a:ea typeface="+mn-ea"/>
          <a:cs typeface="+mn-cs"/>
        </a:defRPr>
      </a:lvl1pPr>
      <a:lvl2pPr marL="742950" indent="-285750" algn="l" rtl="0" eaLnBrk="0" fontAlgn="base" hangingPunct="0">
        <a:spcBef>
          <a:spcPct val="20000"/>
        </a:spcBef>
        <a:spcAft>
          <a:spcPct val="0"/>
        </a:spcAft>
        <a:buClr>
          <a:srgbClr val="3C653C"/>
        </a:buClr>
        <a:buSzPct val="75000"/>
        <a:buChar char="–"/>
        <a:defRPr sz="2400">
          <a:solidFill>
            <a:srgbClr val="001933"/>
          </a:solidFill>
          <a:latin typeface="+mn-lt"/>
        </a:defRPr>
      </a:lvl2pPr>
      <a:lvl3pPr marL="1143000" indent="-228600" algn="l" rtl="0" eaLnBrk="0" fontAlgn="base" hangingPunct="0">
        <a:spcBef>
          <a:spcPct val="20000"/>
        </a:spcBef>
        <a:spcAft>
          <a:spcPct val="0"/>
        </a:spcAft>
        <a:buClr>
          <a:srgbClr val="3C653C"/>
        </a:buClr>
        <a:buSzPct val="75000"/>
        <a:buFont typeface="Wingdings" pitchFamily="2" charset="2"/>
        <a:buChar char="l"/>
        <a:defRPr sz="2000">
          <a:solidFill>
            <a:srgbClr val="001933"/>
          </a:solidFill>
          <a:latin typeface="+mn-lt"/>
        </a:defRPr>
      </a:lvl3pPr>
      <a:lvl4pPr marL="1600200" indent="-228600" algn="l" rtl="0" eaLnBrk="0" fontAlgn="base" hangingPunct="0">
        <a:spcBef>
          <a:spcPct val="20000"/>
        </a:spcBef>
        <a:spcAft>
          <a:spcPct val="0"/>
        </a:spcAft>
        <a:buClr>
          <a:srgbClr val="3C653C"/>
        </a:buClr>
        <a:buSzPct val="80000"/>
        <a:buChar char="–"/>
        <a:defRPr sz="2000">
          <a:solidFill>
            <a:srgbClr val="001933"/>
          </a:solidFill>
          <a:latin typeface="+mn-lt"/>
        </a:defRPr>
      </a:lvl4pPr>
      <a:lvl5pPr marL="2057400" indent="-228600" algn="l" rtl="0" eaLnBrk="0" fontAlgn="base" hangingPunct="0">
        <a:spcBef>
          <a:spcPct val="20000"/>
        </a:spcBef>
        <a:spcAft>
          <a:spcPct val="0"/>
        </a:spcAft>
        <a:buClr>
          <a:srgbClr val="3C653C"/>
        </a:buClr>
        <a:buSzPct val="65000"/>
        <a:buFont typeface="Wingdings" pitchFamily="2" charset="2"/>
        <a:buChar char="l"/>
        <a:defRPr sz="2000">
          <a:solidFill>
            <a:srgbClr val="001933"/>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17" name="Rectangle 17"/>
          <p:cNvSpPr>
            <a:spLocks noChangeArrowheads="1"/>
          </p:cNvSpPr>
          <p:nvPr/>
        </p:nvSpPr>
        <p:spPr bwMode="auto">
          <a:xfrm>
            <a:off x="0" y="0"/>
            <a:ext cx="838200" cy="6858000"/>
          </a:xfrm>
          <a:prstGeom prst="rect">
            <a:avLst/>
          </a:prstGeom>
          <a:solidFill>
            <a:srgbClr val="009900"/>
          </a:solidFill>
          <a:ln w="9525" algn="ctr">
            <a:noFill/>
            <a:miter lim="800000"/>
            <a:headEnd/>
            <a:tailEnd/>
          </a:ln>
          <a:effectLst/>
        </p:spPr>
        <p:txBody>
          <a:bodyPr wrap="none" anchor="ctr"/>
          <a:lstStyle/>
          <a:p>
            <a:pPr algn="ctr" fontAlgn="base">
              <a:spcBef>
                <a:spcPct val="0"/>
              </a:spcBef>
              <a:spcAft>
                <a:spcPct val="0"/>
              </a:spcAft>
              <a:defRPr/>
            </a:pPr>
            <a:endParaRPr kumimoji="1" lang="en-US" sz="2400" dirty="0">
              <a:solidFill>
                <a:srgbClr val="003366"/>
              </a:solidFill>
              <a:latin typeface="Times New Roman" pitchFamily="18" charset="0"/>
              <a:cs typeface="Arial" charset="0"/>
            </a:endParaRPr>
          </a:p>
        </p:txBody>
      </p:sp>
      <p:sp>
        <p:nvSpPr>
          <p:cNvPr id="2051" name="AutoShape 9"/>
          <p:cNvSpPr>
            <a:spLocks noGrp="1" noChangeArrowheads="1"/>
          </p:cNvSpPr>
          <p:nvPr>
            <p:ph type="title"/>
          </p:nvPr>
        </p:nvSpPr>
        <p:spPr bwMode="auto">
          <a:xfrm>
            <a:off x="914400" y="228600"/>
            <a:ext cx="7924800" cy="609600"/>
          </a:xfrm>
          <a:prstGeom prst="roundRect">
            <a:avLst>
              <a:gd name="adj" fmla="val 21667"/>
            </a:avLst>
          </a:prstGeom>
          <a:noFill/>
          <a:ln w="9525">
            <a:noFill/>
            <a:round/>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52" name="Rectangle 10"/>
          <p:cNvSpPr>
            <a:spLocks noGrp="1" noChangeArrowheads="1"/>
          </p:cNvSpPr>
          <p:nvPr>
            <p:ph type="body" idx="1"/>
          </p:nvPr>
        </p:nvSpPr>
        <p:spPr bwMode="auto">
          <a:xfrm>
            <a:off x="1066800" y="1066800"/>
            <a:ext cx="7693025"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13" name="Rectangle 13"/>
          <p:cNvSpPr>
            <a:spLocks noGrp="1" noChangeArrowheads="1"/>
          </p:cNvSpPr>
          <p:nvPr>
            <p:ph type="sldNum" sz="quarter" idx="4"/>
          </p:nvPr>
        </p:nvSpPr>
        <p:spPr bwMode="auto">
          <a:xfrm>
            <a:off x="84138" y="62420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defRPr kumimoji="0" sz="1600" b="1">
                <a:solidFill>
                  <a:schemeClr val="bg1"/>
                </a:solidFill>
                <a:latin typeface="+mn-lt"/>
                <a:cs typeface="+mn-cs"/>
              </a:defRPr>
            </a:lvl1pPr>
          </a:lstStyle>
          <a:p>
            <a:pPr fontAlgn="base">
              <a:spcBef>
                <a:spcPct val="0"/>
              </a:spcBef>
              <a:spcAft>
                <a:spcPct val="0"/>
              </a:spcAft>
              <a:defRPr/>
            </a:pPr>
            <a:fld id="{422B1CA0-541F-41BF-B431-805784933C9E}" type="slidenum">
              <a:rPr lang="en-US">
                <a:solidFill>
                  <a:srgbClr val="FFFFFF"/>
                </a:solidFill>
              </a:rPr>
              <a:pPr fontAlgn="base">
                <a:spcBef>
                  <a:spcPct val="0"/>
                </a:spcBef>
                <a:spcAft>
                  <a:spcPct val="0"/>
                </a:spcAft>
                <a:defRPr/>
              </a:pPr>
              <a:t>‹#›</a:t>
            </a:fld>
            <a:endParaRPr lang="en-US" dirty="0">
              <a:solidFill>
                <a:srgbClr val="FFFFFF"/>
              </a:solidFill>
            </a:endParaRPr>
          </a:p>
        </p:txBody>
      </p:sp>
      <p:sp>
        <p:nvSpPr>
          <p:cNvPr id="256015" name="Rectangle 15"/>
          <p:cNvSpPr>
            <a:spLocks noChangeArrowheads="1"/>
          </p:cNvSpPr>
          <p:nvPr/>
        </p:nvSpPr>
        <p:spPr bwMode="auto">
          <a:xfrm>
            <a:off x="152400" y="6343650"/>
            <a:ext cx="9067800" cy="461665"/>
          </a:xfrm>
          <a:prstGeom prst="rect">
            <a:avLst/>
          </a:prstGeom>
          <a:noFill/>
          <a:ln w="9525">
            <a:noFill/>
            <a:miter lim="800000"/>
            <a:headEnd/>
            <a:tailEnd/>
          </a:ln>
          <a:effectLst/>
        </p:spPr>
        <p:txBody>
          <a:bodyPr wrap="square">
            <a:spAutoFit/>
          </a:bodyPr>
          <a:lstStyle/>
          <a:p>
            <a:pPr algn="ctr" fontAlgn="base">
              <a:spcBef>
                <a:spcPct val="0"/>
              </a:spcBef>
              <a:spcAft>
                <a:spcPct val="0"/>
              </a:spcAft>
              <a:buClr>
                <a:srgbClr val="8AB98A">
                  <a:lumMod val="50000"/>
                </a:srgbClr>
              </a:buClr>
              <a:defRPr/>
            </a:pPr>
            <a:r>
              <a:rPr kumimoji="1" lang="en-US" sz="1200" b="1" i="1" dirty="0">
                <a:solidFill>
                  <a:srgbClr val="009900"/>
                </a:solidFill>
                <a:latin typeface="Times New Roman" pitchFamily="18" charset="0"/>
                <a:cs typeface="Arial" charset="0"/>
              </a:rPr>
              <a:t>Helping Massachusetts Municipalities Create a Clean, </a:t>
            </a:r>
          </a:p>
          <a:p>
            <a:pPr algn="ctr" fontAlgn="base">
              <a:spcBef>
                <a:spcPct val="0"/>
              </a:spcBef>
              <a:spcAft>
                <a:spcPct val="0"/>
              </a:spcAft>
              <a:buClr>
                <a:srgbClr val="8AB98A">
                  <a:lumMod val="50000"/>
                </a:srgbClr>
              </a:buClr>
              <a:defRPr/>
            </a:pPr>
            <a:r>
              <a:rPr kumimoji="1" lang="en-US" sz="1200" b="1" i="1" dirty="0">
                <a:solidFill>
                  <a:srgbClr val="009900"/>
                </a:solidFill>
                <a:latin typeface="Times New Roman" pitchFamily="18" charset="0"/>
                <a:cs typeface="Arial" charset="0"/>
              </a:rPr>
              <a:t>Affordable, and Resilient Energy Future</a:t>
            </a:r>
          </a:p>
        </p:txBody>
      </p:sp>
      <p:pic>
        <p:nvPicPr>
          <p:cNvPr id="2055" name="Picture 9" descr="DOER_JPEG_300dpi.jpg"/>
          <p:cNvPicPr preferRelativeResize="0">
            <a:picLocks noChangeAspect="1"/>
          </p:cNvPicPr>
          <p:nvPr/>
        </p:nvPicPr>
        <p:blipFill>
          <a:blip r:embed="rId13" cstate="print"/>
          <a:srcRect/>
          <a:stretch>
            <a:fillRect/>
          </a:stretch>
        </p:blipFill>
        <p:spPr bwMode="auto">
          <a:xfrm>
            <a:off x="7848600" y="6096000"/>
            <a:ext cx="976313" cy="571500"/>
          </a:xfrm>
          <a:prstGeom prst="rect">
            <a:avLst/>
          </a:prstGeom>
          <a:noFill/>
          <a:ln w="9525">
            <a:noFill/>
            <a:miter lim="800000"/>
            <a:headEnd/>
            <a:tailEnd/>
          </a:ln>
        </p:spPr>
      </p:pic>
      <p:pic>
        <p:nvPicPr>
          <p:cNvPr id="3" name="Picture 2" descr="A close up of a sign&#10;&#10;Description automatically generated">
            <a:extLst>
              <a:ext uri="{FF2B5EF4-FFF2-40B4-BE49-F238E27FC236}">
                <a16:creationId xmlns:a16="http://schemas.microsoft.com/office/drawing/2014/main" id="{16CA547E-3C8B-461D-A2B0-AFC8BD338BE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14400" y="5975498"/>
            <a:ext cx="838199" cy="829817"/>
          </a:xfrm>
          <a:prstGeom prst="rect">
            <a:avLst/>
          </a:prstGeom>
        </p:spPr>
      </p:pic>
    </p:spTree>
    <p:extLst>
      <p:ext uri="{BB962C8B-B14F-4D97-AF65-F5344CB8AC3E}">
        <p14:creationId xmlns:p14="http://schemas.microsoft.com/office/powerpoint/2010/main" val="2721944653"/>
      </p:ext>
    </p:extLst>
  </p:cSld>
  <p:clrMap bg1="lt1" tx1="dk1" bg2="lt2" tx2="dk2" accent1="accent1" accent2="accent2" accent3="accent3" accent4="accent4" accent5="accent5" accent6="accent6" hlink="hlink" folHlink="folHlink"/>
  <p:sldLayoutIdLst>
    <p:sldLayoutId id="2147485900" r:id="rId1"/>
    <p:sldLayoutId id="2147485901" r:id="rId2"/>
    <p:sldLayoutId id="2147485902" r:id="rId3"/>
    <p:sldLayoutId id="2147485903" r:id="rId4"/>
    <p:sldLayoutId id="2147485904" r:id="rId5"/>
    <p:sldLayoutId id="2147485905" r:id="rId6"/>
    <p:sldLayoutId id="2147485906" r:id="rId7"/>
    <p:sldLayoutId id="2147485907" r:id="rId8"/>
    <p:sldLayoutId id="2147485908" r:id="rId9"/>
    <p:sldLayoutId id="2147485909" r:id="rId10"/>
    <p:sldLayoutId id="2147485910" r:id="rId11"/>
  </p:sldLayoutIdLst>
  <p:hf hdr="0" ftr="0" dt="0"/>
  <p:txStyles>
    <p:titleStyle>
      <a:lvl1pPr algn="ctr" rtl="0" eaLnBrk="0" fontAlgn="base" hangingPunct="0">
        <a:lnSpc>
          <a:spcPct val="90000"/>
        </a:lnSpc>
        <a:spcBef>
          <a:spcPct val="0"/>
        </a:spcBef>
        <a:spcAft>
          <a:spcPct val="0"/>
        </a:spcAft>
        <a:defRPr sz="3200" b="1">
          <a:solidFill>
            <a:srgbClr val="000099"/>
          </a:solidFill>
          <a:latin typeface="+mj-lt"/>
          <a:ea typeface="+mj-ea"/>
          <a:cs typeface="+mj-cs"/>
        </a:defRPr>
      </a:lvl1pPr>
      <a:lvl2pPr algn="ctr" rtl="0" eaLnBrk="0" fontAlgn="base" hangingPunct="0">
        <a:lnSpc>
          <a:spcPct val="90000"/>
        </a:lnSpc>
        <a:spcBef>
          <a:spcPct val="0"/>
        </a:spcBef>
        <a:spcAft>
          <a:spcPct val="0"/>
        </a:spcAft>
        <a:defRPr sz="3200" b="1">
          <a:solidFill>
            <a:srgbClr val="000099"/>
          </a:solidFill>
          <a:latin typeface="Arial" charset="0"/>
        </a:defRPr>
      </a:lvl2pPr>
      <a:lvl3pPr algn="ctr" rtl="0" eaLnBrk="0" fontAlgn="base" hangingPunct="0">
        <a:lnSpc>
          <a:spcPct val="90000"/>
        </a:lnSpc>
        <a:spcBef>
          <a:spcPct val="0"/>
        </a:spcBef>
        <a:spcAft>
          <a:spcPct val="0"/>
        </a:spcAft>
        <a:defRPr sz="3200" b="1">
          <a:solidFill>
            <a:srgbClr val="000099"/>
          </a:solidFill>
          <a:latin typeface="Arial" charset="0"/>
        </a:defRPr>
      </a:lvl3pPr>
      <a:lvl4pPr algn="ctr" rtl="0" eaLnBrk="0" fontAlgn="base" hangingPunct="0">
        <a:lnSpc>
          <a:spcPct val="90000"/>
        </a:lnSpc>
        <a:spcBef>
          <a:spcPct val="0"/>
        </a:spcBef>
        <a:spcAft>
          <a:spcPct val="0"/>
        </a:spcAft>
        <a:defRPr sz="3200" b="1">
          <a:solidFill>
            <a:srgbClr val="000099"/>
          </a:solidFill>
          <a:latin typeface="Arial" charset="0"/>
        </a:defRPr>
      </a:lvl4pPr>
      <a:lvl5pPr algn="ctr" rtl="0" eaLnBrk="0" fontAlgn="base" hangingPunct="0">
        <a:lnSpc>
          <a:spcPct val="90000"/>
        </a:lnSpc>
        <a:spcBef>
          <a:spcPct val="0"/>
        </a:spcBef>
        <a:spcAft>
          <a:spcPct val="0"/>
        </a:spcAft>
        <a:defRPr sz="3200" b="1">
          <a:solidFill>
            <a:srgbClr val="000099"/>
          </a:solidFill>
          <a:latin typeface="Arial" charset="0"/>
        </a:defRPr>
      </a:lvl5pPr>
      <a:lvl6pPr marL="457200" algn="ctr" rtl="0" fontAlgn="base">
        <a:lnSpc>
          <a:spcPct val="90000"/>
        </a:lnSpc>
        <a:spcBef>
          <a:spcPct val="0"/>
        </a:spcBef>
        <a:spcAft>
          <a:spcPct val="0"/>
        </a:spcAft>
        <a:defRPr sz="3200" b="1">
          <a:solidFill>
            <a:schemeClr val="tx2"/>
          </a:solidFill>
          <a:latin typeface="Arial" charset="0"/>
        </a:defRPr>
      </a:lvl6pPr>
      <a:lvl7pPr marL="914400" algn="ctr" rtl="0" fontAlgn="base">
        <a:lnSpc>
          <a:spcPct val="90000"/>
        </a:lnSpc>
        <a:spcBef>
          <a:spcPct val="0"/>
        </a:spcBef>
        <a:spcAft>
          <a:spcPct val="0"/>
        </a:spcAft>
        <a:defRPr sz="3200" b="1">
          <a:solidFill>
            <a:schemeClr val="tx2"/>
          </a:solidFill>
          <a:latin typeface="Arial" charset="0"/>
        </a:defRPr>
      </a:lvl7pPr>
      <a:lvl8pPr marL="1371600" algn="ctr" rtl="0" fontAlgn="base">
        <a:lnSpc>
          <a:spcPct val="90000"/>
        </a:lnSpc>
        <a:spcBef>
          <a:spcPct val="0"/>
        </a:spcBef>
        <a:spcAft>
          <a:spcPct val="0"/>
        </a:spcAft>
        <a:defRPr sz="3200" b="1">
          <a:solidFill>
            <a:schemeClr val="tx2"/>
          </a:solidFill>
          <a:latin typeface="Arial" charset="0"/>
        </a:defRPr>
      </a:lvl8pPr>
      <a:lvl9pPr marL="1828800" algn="ctr" rtl="0" fontAlgn="base">
        <a:lnSpc>
          <a:spcPct val="90000"/>
        </a:lnSpc>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lr>
          <a:srgbClr val="3C653C"/>
        </a:buClr>
        <a:buSzPct val="75000"/>
        <a:buFont typeface="Wingdings" pitchFamily="2" charset="2"/>
        <a:buChar char="l"/>
        <a:defRPr sz="2800">
          <a:solidFill>
            <a:srgbClr val="001933"/>
          </a:solidFill>
          <a:latin typeface="+mn-lt"/>
          <a:ea typeface="+mn-ea"/>
          <a:cs typeface="+mn-cs"/>
        </a:defRPr>
      </a:lvl1pPr>
      <a:lvl2pPr marL="742950" indent="-285750" algn="l" rtl="0" eaLnBrk="0" fontAlgn="base" hangingPunct="0">
        <a:spcBef>
          <a:spcPct val="20000"/>
        </a:spcBef>
        <a:spcAft>
          <a:spcPct val="0"/>
        </a:spcAft>
        <a:buClr>
          <a:srgbClr val="3C653C"/>
        </a:buClr>
        <a:buSzPct val="75000"/>
        <a:buChar char="–"/>
        <a:defRPr sz="2400">
          <a:solidFill>
            <a:srgbClr val="001933"/>
          </a:solidFill>
          <a:latin typeface="+mn-lt"/>
        </a:defRPr>
      </a:lvl2pPr>
      <a:lvl3pPr marL="1143000" indent="-228600" algn="l" rtl="0" eaLnBrk="0" fontAlgn="base" hangingPunct="0">
        <a:spcBef>
          <a:spcPct val="20000"/>
        </a:spcBef>
        <a:spcAft>
          <a:spcPct val="0"/>
        </a:spcAft>
        <a:buClr>
          <a:srgbClr val="3C653C"/>
        </a:buClr>
        <a:buSzPct val="75000"/>
        <a:buFont typeface="Wingdings" pitchFamily="2" charset="2"/>
        <a:buChar char="l"/>
        <a:defRPr sz="2000">
          <a:solidFill>
            <a:srgbClr val="001933"/>
          </a:solidFill>
          <a:latin typeface="+mn-lt"/>
        </a:defRPr>
      </a:lvl3pPr>
      <a:lvl4pPr marL="1600200" indent="-228600" algn="l" rtl="0" eaLnBrk="0" fontAlgn="base" hangingPunct="0">
        <a:spcBef>
          <a:spcPct val="20000"/>
        </a:spcBef>
        <a:spcAft>
          <a:spcPct val="0"/>
        </a:spcAft>
        <a:buClr>
          <a:srgbClr val="3C653C"/>
        </a:buClr>
        <a:buSzPct val="80000"/>
        <a:buChar char="–"/>
        <a:defRPr>
          <a:solidFill>
            <a:srgbClr val="001933"/>
          </a:solidFill>
          <a:latin typeface="+mn-lt"/>
        </a:defRPr>
      </a:lvl4pPr>
      <a:lvl5pPr marL="2057400" indent="-228600" algn="l" rtl="0" eaLnBrk="0" fontAlgn="base" hangingPunct="0">
        <a:spcBef>
          <a:spcPct val="20000"/>
        </a:spcBef>
        <a:spcAft>
          <a:spcPct val="0"/>
        </a:spcAft>
        <a:buClr>
          <a:srgbClr val="3C653C"/>
        </a:buClr>
        <a:buSzPct val="65000"/>
        <a:buFont typeface="Wingdings" pitchFamily="2" charset="2"/>
        <a:buChar char="l"/>
        <a:defRPr>
          <a:solidFill>
            <a:srgbClr val="001933"/>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image" Target="../media/image34.sv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32.sv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1.tmp"/></Relationships>
</file>

<file path=ppt/slides/_rels/slide21.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creativecommons.org/licenses/by/3.0/" TargetMode="External"/><Relationship Id="rId5" Type="http://schemas.openxmlformats.org/officeDocument/2006/relationships/hyperlink" Target="http://laluzdeleoen.blogspot.com/2012/04/que-titulo-le-pongo-mi-novela.html" TargetMode="External"/><Relationship Id="rId4" Type="http://schemas.openxmlformats.org/officeDocument/2006/relationships/image" Target="../media/image46.gif"/></Relationships>
</file>

<file path=ppt/slides/_rels/slide25.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47.png"/><Relationship Id="rId7" Type="http://schemas.openxmlformats.org/officeDocument/2006/relationships/image" Target="../media/image51.emf"/><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 Id="rId9" Type="http://schemas.openxmlformats.org/officeDocument/2006/relationships/image" Target="../media/image53.emf"/></Relationships>
</file>

<file path=ppt/slides/_rels/slide26.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emf"/><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emf"/><Relationship Id="rId4" Type="http://schemas.openxmlformats.org/officeDocument/2006/relationships/image" Target="../media/image59.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0.xml"/><Relationship Id="rId1" Type="http://schemas.openxmlformats.org/officeDocument/2006/relationships/tags" Target="../tags/tag3.xml"/><Relationship Id="rId5" Type="http://schemas.openxmlformats.org/officeDocument/2006/relationships/hyperlink" Target="http://www.mass.gov/energy/greencommunities" TargetMode="External"/><Relationship Id="rId4" Type="http://schemas.openxmlformats.org/officeDocument/2006/relationships/hyperlink" Target="http://www.mass.gov/eea/energy-utilities-clean-tech/webinars.html"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6.tmp"/><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68.tmp"/><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71.emf"/><Relationship Id="rId4" Type="http://schemas.openxmlformats.org/officeDocument/2006/relationships/image" Target="../media/image70.emf"/></Relationships>
</file>

<file path=ppt/slides/_rels/slide35.xml.rels><?xml version="1.0" encoding="UTF-8" standalone="yes"?>
<Relationships xmlns="http://schemas.openxmlformats.org/package/2006/relationships"><Relationship Id="rId3" Type="http://schemas.openxmlformats.org/officeDocument/2006/relationships/image" Target="../media/image72.tmp"/><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75.tmp"/><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5.tmp"/><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75.tmp"/><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78.tmp"/></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84.tmp"/><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xml"/><Relationship Id="rId4" Type="http://schemas.openxmlformats.org/officeDocument/2006/relationships/image" Target="../media/image89.png"/></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8" Type="http://schemas.openxmlformats.org/officeDocument/2006/relationships/package" Target="../embeddings/Microsoft_Excel_Binary_Worksheet.xlsb"/><Relationship Id="rId3" Type="http://schemas.openxmlformats.org/officeDocument/2006/relationships/image" Target="../media/image93.emf"/><Relationship Id="rId7" Type="http://schemas.openxmlformats.org/officeDocument/2006/relationships/image" Target="../media/image97.emf"/><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96.emf"/><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92.emf"/></Relationships>
</file>

<file path=ppt/slides/_rels/slide54.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99.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0.tmp"/><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01.tmp"/><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3.xml"/><Relationship Id="rId4" Type="http://schemas.openxmlformats.org/officeDocument/2006/relationships/image" Target="../media/image104.emf"/></Relationships>
</file>

<file path=ppt/slides/_rels/slide5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notesSlide" Target="../notesSlides/notesSlide43.xml"/><Relationship Id="rId7" Type="http://schemas.openxmlformats.org/officeDocument/2006/relationships/hyperlink" Target="mailto:Jim.Barry@mass.gov" TargetMode="External"/><Relationship Id="rId2" Type="http://schemas.openxmlformats.org/officeDocument/2006/relationships/slideLayout" Target="../slideLayouts/slideLayout9.xml"/><Relationship Id="rId1" Type="http://schemas.openxmlformats.org/officeDocument/2006/relationships/tags" Target="../tags/tag4.xml"/><Relationship Id="rId6" Type="http://schemas.openxmlformats.org/officeDocument/2006/relationships/hyperlink" Target="mailto:Kelly.Brown@mass.gov" TargetMode="External"/><Relationship Id="rId11" Type="http://schemas.openxmlformats.org/officeDocument/2006/relationships/image" Target="../media/image110.jpeg"/><Relationship Id="rId5" Type="http://schemas.openxmlformats.org/officeDocument/2006/relationships/hyperlink" Target="mailto:Lisa.M.Sullivan@mass.gov" TargetMode="External"/><Relationship Id="rId10" Type="http://schemas.openxmlformats.org/officeDocument/2006/relationships/image" Target="../media/image109.jpg"/><Relationship Id="rId4" Type="http://schemas.openxmlformats.org/officeDocument/2006/relationships/image" Target="NULL"/><Relationship Id="rId9" Type="http://schemas.openxmlformats.org/officeDocument/2006/relationships/image" Target="../media/image108.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comments" Target="../comments/comment1.xml"/><Relationship Id="rId5" Type="http://schemas.openxmlformats.org/officeDocument/2006/relationships/hyperlink" Target="https://www.mass.gov/forms/green-communities-updates" TargetMode="External"/><Relationship Id="rId4" Type="http://schemas.openxmlformats.org/officeDocument/2006/relationships/hyperlink" Target="mailto:Joanne.Bissetta@mass.gov"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6"/>
          <p:cNvSpPr txBox="1">
            <a:spLocks noChangeArrowheads="1"/>
          </p:cNvSpPr>
          <p:nvPr/>
        </p:nvSpPr>
        <p:spPr bwMode="auto">
          <a:xfrm>
            <a:off x="4724400" y="5486400"/>
            <a:ext cx="184150" cy="915988"/>
          </a:xfrm>
          <a:prstGeom prst="rect">
            <a:avLst/>
          </a:prstGeom>
          <a:noFill/>
          <a:ln w="9525">
            <a:noFill/>
            <a:miter lim="800000"/>
            <a:headEnd/>
            <a:tailEnd/>
          </a:ln>
        </p:spPr>
        <p:txBody>
          <a:bodyPr wrap="none">
            <a:spAutoFit/>
          </a:bodyPr>
          <a:lstStyle/>
          <a:p>
            <a:pPr eaLnBrk="0" hangingPunct="0"/>
            <a:endParaRPr kumimoji="0" lang="en-US" sz="1800" dirty="0">
              <a:latin typeface="Arial" charset="0"/>
            </a:endParaRPr>
          </a:p>
          <a:p>
            <a:pPr eaLnBrk="0" hangingPunct="0"/>
            <a:endParaRPr kumimoji="0" lang="en-US" sz="1800" dirty="0">
              <a:latin typeface="Arial" charset="0"/>
            </a:endParaRPr>
          </a:p>
          <a:p>
            <a:pPr eaLnBrk="0" hangingPunct="0"/>
            <a:endParaRPr kumimoji="0" lang="en-US" sz="1800" dirty="0">
              <a:latin typeface="Arial" charset="0"/>
            </a:endParaRPr>
          </a:p>
        </p:txBody>
      </p:sp>
      <p:sp>
        <p:nvSpPr>
          <p:cNvPr id="13315" name="Rectangle 7"/>
          <p:cNvSpPr>
            <a:spLocks noChangeArrowheads="1"/>
          </p:cNvSpPr>
          <p:nvPr/>
        </p:nvSpPr>
        <p:spPr bwMode="auto">
          <a:xfrm>
            <a:off x="4648200" y="4953000"/>
            <a:ext cx="4191000" cy="1676400"/>
          </a:xfrm>
          <a:prstGeom prst="rect">
            <a:avLst/>
          </a:prstGeom>
          <a:noFill/>
          <a:ln w="9525">
            <a:noFill/>
            <a:miter lim="800000"/>
            <a:headEnd/>
            <a:tailEnd/>
          </a:ln>
        </p:spPr>
        <p:txBody>
          <a:bodyPr anchor="b"/>
          <a:lstStyle/>
          <a:p>
            <a:pPr>
              <a:buClr>
                <a:schemeClr val="tx1"/>
              </a:buClr>
              <a:buSzPct val="75000"/>
              <a:buFont typeface="Wingdings" pitchFamily="2" charset="2"/>
              <a:buNone/>
            </a:pPr>
            <a:endParaRPr kumimoji="0" lang="en-US" sz="1200" i="1" dirty="0">
              <a:latin typeface="Arial" charset="0"/>
            </a:endParaRPr>
          </a:p>
          <a:p>
            <a:pPr>
              <a:spcBef>
                <a:spcPct val="20000"/>
              </a:spcBef>
              <a:buClr>
                <a:schemeClr val="tx1"/>
              </a:buClr>
              <a:buSzPct val="75000"/>
              <a:buFont typeface="Wingdings" pitchFamily="2" charset="2"/>
              <a:buNone/>
            </a:pPr>
            <a:endParaRPr kumimoji="0" lang="en-US" sz="1200" i="1" dirty="0">
              <a:solidFill>
                <a:schemeClr val="tx2"/>
              </a:solidFill>
              <a:latin typeface="Arial" charset="0"/>
            </a:endParaRPr>
          </a:p>
        </p:txBody>
      </p:sp>
      <p:sp>
        <p:nvSpPr>
          <p:cNvPr id="13316" name="TextBox 6"/>
          <p:cNvSpPr txBox="1">
            <a:spLocks noChangeArrowheads="1"/>
          </p:cNvSpPr>
          <p:nvPr/>
        </p:nvSpPr>
        <p:spPr bwMode="auto">
          <a:xfrm>
            <a:off x="5181600" y="1143000"/>
            <a:ext cx="2971800" cy="461963"/>
          </a:xfrm>
          <a:prstGeom prst="rect">
            <a:avLst/>
          </a:prstGeom>
          <a:noFill/>
          <a:ln w="9525">
            <a:noFill/>
            <a:miter lim="800000"/>
            <a:headEnd/>
            <a:tailEnd/>
          </a:ln>
        </p:spPr>
        <p:txBody>
          <a:bodyPr>
            <a:spAutoFit/>
          </a:bodyPr>
          <a:lstStyle/>
          <a:p>
            <a:endParaRPr lang="en-US" dirty="0"/>
          </a:p>
        </p:txBody>
      </p:sp>
      <p:sp>
        <p:nvSpPr>
          <p:cNvPr id="13317" name="Rectangle 1"/>
          <p:cNvSpPr>
            <a:spLocks noChangeArrowheads="1"/>
          </p:cNvSpPr>
          <p:nvPr/>
        </p:nvSpPr>
        <p:spPr bwMode="auto">
          <a:xfrm>
            <a:off x="0" y="0"/>
            <a:ext cx="184150" cy="508000"/>
          </a:xfrm>
          <a:prstGeom prst="rect">
            <a:avLst/>
          </a:prstGeom>
          <a:noFill/>
          <a:ln w="9525">
            <a:noFill/>
            <a:miter lim="800000"/>
            <a:headEnd/>
            <a:tailEnd/>
          </a:ln>
        </p:spPr>
        <p:txBody>
          <a:bodyPr wrap="none" anchor="ctr">
            <a:spAutoFit/>
          </a:bodyPr>
          <a:lstStyle/>
          <a:p>
            <a:endParaRPr kumimoji="0" lang="en-US" sz="900" dirty="0">
              <a:latin typeface="Arial" charset="0"/>
            </a:endParaRPr>
          </a:p>
          <a:p>
            <a:pPr eaLnBrk="0" hangingPunct="0"/>
            <a:endParaRPr kumimoji="0" lang="en-US" sz="1800" dirty="0">
              <a:latin typeface="Arial" charset="0"/>
            </a:endParaRPr>
          </a:p>
        </p:txBody>
      </p:sp>
      <p:sp>
        <p:nvSpPr>
          <p:cNvPr id="10" name="TextBox 9"/>
          <p:cNvSpPr txBox="1"/>
          <p:nvPr/>
        </p:nvSpPr>
        <p:spPr>
          <a:xfrm>
            <a:off x="304800" y="3657600"/>
            <a:ext cx="2819400" cy="400050"/>
          </a:xfrm>
          <a:prstGeom prst="rect">
            <a:avLst/>
          </a:prstGeom>
          <a:noFill/>
        </p:spPr>
        <p:txBody>
          <a:bodyPr>
            <a:spAutoFit/>
          </a:bodyPr>
          <a:lstStyle/>
          <a:p>
            <a:pPr>
              <a:defRPr/>
            </a:pPr>
            <a:endParaRPr lang="en-US" sz="2000" b="1" i="1" dirty="0">
              <a:latin typeface="+mn-lt"/>
              <a:cs typeface="+mn-cs"/>
            </a:endParaRPr>
          </a:p>
        </p:txBody>
      </p:sp>
      <p:sp>
        <p:nvSpPr>
          <p:cNvPr id="12" name="TextBox 11"/>
          <p:cNvSpPr txBox="1"/>
          <p:nvPr/>
        </p:nvSpPr>
        <p:spPr>
          <a:xfrm>
            <a:off x="4648200" y="1143000"/>
            <a:ext cx="4191000" cy="1384995"/>
          </a:xfrm>
          <a:prstGeom prst="rect">
            <a:avLst/>
          </a:prstGeom>
          <a:noFill/>
        </p:spPr>
        <p:txBody>
          <a:bodyPr>
            <a:spAutoFit/>
          </a:bodyPr>
          <a:lstStyle/>
          <a:p>
            <a:pPr algn="r">
              <a:defRPr/>
            </a:pPr>
            <a:r>
              <a:rPr lang="en-US" sz="1400" b="1" dirty="0">
                <a:latin typeface="+mj-lt"/>
                <a:cs typeface="+mn-cs"/>
              </a:rPr>
              <a:t>COMMONWEALTH OF MASSACHUSETTS</a:t>
            </a:r>
          </a:p>
          <a:p>
            <a:pPr algn="r">
              <a:defRPr/>
            </a:pPr>
            <a:endParaRPr lang="en-US" sz="1400" dirty="0">
              <a:latin typeface="+mj-lt"/>
              <a:cs typeface="+mn-cs"/>
            </a:endParaRPr>
          </a:p>
          <a:p>
            <a:pPr algn="r">
              <a:defRPr/>
            </a:pPr>
            <a:r>
              <a:rPr lang="en-US" sz="1400" i="1" dirty="0">
                <a:latin typeface="+mj-lt"/>
                <a:cs typeface="+mn-cs"/>
              </a:rPr>
              <a:t>Charles D. Baker, Governor</a:t>
            </a:r>
          </a:p>
          <a:p>
            <a:pPr algn="r">
              <a:defRPr/>
            </a:pPr>
            <a:r>
              <a:rPr lang="en-US" sz="1400" i="1" dirty="0">
                <a:latin typeface="+mj-lt"/>
                <a:cs typeface="+mn-cs"/>
              </a:rPr>
              <a:t>Karyn E. Polito, Lt. Governor</a:t>
            </a:r>
          </a:p>
          <a:p>
            <a:pPr algn="r">
              <a:defRPr/>
            </a:pPr>
            <a:r>
              <a:rPr lang="en-US" sz="1400" i="1" dirty="0">
                <a:latin typeface="+mj-lt"/>
                <a:cs typeface="+mn-cs"/>
              </a:rPr>
              <a:t>Kathleen Theoharides, Secretary</a:t>
            </a:r>
          </a:p>
          <a:p>
            <a:pPr algn="r">
              <a:defRPr/>
            </a:pPr>
            <a:r>
              <a:rPr lang="en-US" sz="1400" i="1" dirty="0">
                <a:latin typeface="+mj-lt"/>
                <a:cs typeface="+mn-cs"/>
              </a:rPr>
              <a:t>Patrick C. Woodcock, Commissioner</a:t>
            </a:r>
          </a:p>
        </p:txBody>
      </p:sp>
      <p:sp>
        <p:nvSpPr>
          <p:cNvPr id="13320" name="TextBox 7"/>
          <p:cNvSpPr txBox="1">
            <a:spLocks noChangeArrowheads="1"/>
          </p:cNvSpPr>
          <p:nvPr/>
        </p:nvSpPr>
        <p:spPr bwMode="auto">
          <a:xfrm>
            <a:off x="3581400" y="3857625"/>
            <a:ext cx="4419600" cy="2092881"/>
          </a:xfrm>
          <a:prstGeom prst="rect">
            <a:avLst/>
          </a:prstGeom>
          <a:noFill/>
          <a:ln w="9525">
            <a:noFill/>
            <a:miter lim="800000"/>
            <a:headEnd/>
            <a:tailEnd/>
          </a:ln>
        </p:spPr>
        <p:txBody>
          <a:bodyPr>
            <a:spAutoFit/>
          </a:bodyPr>
          <a:lstStyle/>
          <a:p>
            <a:pPr algn="ctr"/>
            <a:endParaRPr lang="en-US" sz="2000" b="1" i="1" dirty="0">
              <a:latin typeface="Arial" charset="0"/>
            </a:endParaRPr>
          </a:p>
          <a:p>
            <a:pPr algn="ctr"/>
            <a:endParaRPr lang="en-US" sz="2000" dirty="0">
              <a:latin typeface="Arial" charset="0"/>
            </a:endParaRPr>
          </a:p>
          <a:p>
            <a:pPr algn="ctr"/>
            <a:endParaRPr lang="en-US" sz="2000" b="1" dirty="0">
              <a:latin typeface="Arial" charset="0"/>
            </a:endParaRPr>
          </a:p>
          <a:p>
            <a:pPr algn="ctr"/>
            <a:endParaRPr lang="en-US" sz="1600" i="1" dirty="0">
              <a:latin typeface="Arial" charset="0"/>
            </a:endParaRPr>
          </a:p>
          <a:p>
            <a:r>
              <a:rPr lang="en-US" sz="1800" b="1" i="1" dirty="0">
                <a:latin typeface="Arial" charset="0"/>
              </a:rPr>
              <a:t>Joanne Bissetta</a:t>
            </a:r>
          </a:p>
          <a:p>
            <a:r>
              <a:rPr lang="en-US" sz="1800" b="1" i="1" dirty="0">
                <a:latin typeface="Arial" charset="0"/>
              </a:rPr>
              <a:t>Deputy Director</a:t>
            </a:r>
          </a:p>
          <a:p>
            <a:r>
              <a:rPr lang="en-US" sz="1800" b="1" i="1" dirty="0">
                <a:latin typeface="Arial" charset="0"/>
              </a:rPr>
              <a:t>Green Communities Division</a:t>
            </a:r>
            <a:endParaRPr lang="en-US" sz="1600" b="1" i="1" dirty="0">
              <a:latin typeface="Arial" charset="0"/>
            </a:endParaRPr>
          </a:p>
        </p:txBody>
      </p:sp>
      <p:sp>
        <p:nvSpPr>
          <p:cNvPr id="11" name="Slide Number Placeholder 10"/>
          <p:cNvSpPr>
            <a:spLocks noGrp="1"/>
          </p:cNvSpPr>
          <p:nvPr>
            <p:ph type="sldNum" sz="quarter" idx="10"/>
          </p:nvPr>
        </p:nvSpPr>
        <p:spPr/>
        <p:txBody>
          <a:bodyPr/>
          <a:lstStyle/>
          <a:p>
            <a:pPr>
              <a:defRPr/>
            </a:pPr>
            <a:fld id="{3124C456-984A-4D3A-A6EF-1F260D0DC1FE}" type="slidenum">
              <a:rPr lang="en-US" smtClean="0"/>
              <a:pPr>
                <a:defRPr/>
              </a:pPr>
              <a:t>1</a:t>
            </a:fld>
            <a:endParaRPr lang="en-US" dirty="0"/>
          </a:p>
        </p:txBody>
      </p:sp>
      <p:sp>
        <p:nvSpPr>
          <p:cNvPr id="13322" name="TextBox 10"/>
          <p:cNvSpPr txBox="1">
            <a:spLocks noChangeArrowheads="1"/>
          </p:cNvSpPr>
          <p:nvPr/>
        </p:nvSpPr>
        <p:spPr bwMode="auto">
          <a:xfrm>
            <a:off x="152400" y="2133600"/>
            <a:ext cx="3276600" cy="1200329"/>
          </a:xfrm>
          <a:prstGeom prst="rect">
            <a:avLst/>
          </a:prstGeom>
          <a:noFill/>
          <a:ln w="9525">
            <a:noFill/>
            <a:miter lim="800000"/>
            <a:headEnd/>
            <a:tailEnd/>
          </a:ln>
        </p:spPr>
        <p:txBody>
          <a:bodyPr wrap="square">
            <a:spAutoFit/>
          </a:bodyPr>
          <a:lstStyle/>
          <a:p>
            <a:pPr algn="ctr"/>
            <a:endParaRPr lang="en-US" sz="1800" i="1" dirty="0">
              <a:solidFill>
                <a:schemeClr val="bg1"/>
              </a:solidFill>
              <a:latin typeface="Arial" charset="0"/>
            </a:endParaRPr>
          </a:p>
          <a:p>
            <a:pPr algn="ctr"/>
            <a:endParaRPr lang="en-US" sz="1800" i="1" dirty="0">
              <a:solidFill>
                <a:schemeClr val="bg1"/>
              </a:solidFill>
              <a:latin typeface="Arial" charset="0"/>
            </a:endParaRPr>
          </a:p>
          <a:p>
            <a:pPr algn="ctr"/>
            <a:endParaRPr lang="en-US" sz="1800" i="1" dirty="0">
              <a:solidFill>
                <a:schemeClr val="bg1"/>
              </a:solidFill>
              <a:latin typeface="Arial" charset="0"/>
            </a:endParaRPr>
          </a:p>
          <a:p>
            <a:pPr algn="ctr"/>
            <a:endParaRPr lang="en-US" sz="1800" i="1" dirty="0">
              <a:solidFill>
                <a:schemeClr val="bg1"/>
              </a:solidFill>
              <a:latin typeface="Arial" charset="0"/>
            </a:endParaRPr>
          </a:p>
        </p:txBody>
      </p:sp>
      <p:sp>
        <p:nvSpPr>
          <p:cNvPr id="2" name="TextBox 1"/>
          <p:cNvSpPr txBox="1"/>
          <p:nvPr/>
        </p:nvSpPr>
        <p:spPr>
          <a:xfrm>
            <a:off x="342900" y="3657600"/>
            <a:ext cx="2743200" cy="1231106"/>
          </a:xfrm>
          <a:prstGeom prst="rect">
            <a:avLst/>
          </a:prstGeom>
          <a:noFill/>
        </p:spPr>
        <p:txBody>
          <a:bodyPr wrap="square" rtlCol="0">
            <a:spAutoFit/>
          </a:bodyPr>
          <a:lstStyle/>
          <a:p>
            <a:r>
              <a:rPr lang="en-US" sz="2000" b="1" dirty="0">
                <a:solidFill>
                  <a:schemeClr val="bg1"/>
                </a:solidFill>
                <a:latin typeface="Arial" charset="0"/>
              </a:rPr>
              <a:t>FY 2020 Annual Report Overview</a:t>
            </a:r>
          </a:p>
          <a:p>
            <a:endParaRPr lang="en-US" sz="1800" b="1" dirty="0">
              <a:solidFill>
                <a:schemeClr val="bg1"/>
              </a:solidFill>
              <a:latin typeface="Arial" charset="0"/>
            </a:endParaRPr>
          </a:p>
          <a:p>
            <a:r>
              <a:rPr lang="en-US" sz="1600" b="1" dirty="0">
                <a:solidFill>
                  <a:schemeClr val="bg1"/>
                </a:solidFill>
                <a:latin typeface="Arial" charset="0"/>
              </a:rPr>
              <a:t>9/23/2020</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FY20 Annual Report Walk-through</a:t>
            </a:r>
          </a:p>
        </p:txBody>
      </p:sp>
      <p:sp>
        <p:nvSpPr>
          <p:cNvPr id="3" name="Slide Number Placeholder 2"/>
          <p:cNvSpPr>
            <a:spLocks noGrp="1"/>
          </p:cNvSpPr>
          <p:nvPr>
            <p:ph type="sldNum" sz="quarter" idx="10"/>
          </p:nvPr>
        </p:nvSpPr>
        <p:spPr/>
        <p:txBody>
          <a:bodyPr/>
          <a:lstStyle/>
          <a:p>
            <a:pPr>
              <a:defRPr/>
            </a:pPr>
            <a:fld id="{F1D0CB0C-6CD7-49EF-9B68-ED3C7EA5DB13}" type="slidenum">
              <a:rPr lang="en-US" smtClean="0">
                <a:solidFill>
                  <a:srgbClr val="FFFFFF"/>
                </a:solidFill>
              </a:rPr>
              <a:pPr>
                <a:defRPr/>
              </a:pPr>
              <a:t>10</a:t>
            </a:fld>
            <a:endParaRPr lang="en-US" dirty="0">
              <a:solidFill>
                <a:srgbClr val="FFFFFF"/>
              </a:solidFill>
            </a:endParaRPr>
          </a:p>
        </p:txBody>
      </p:sp>
      <p:pic>
        <p:nvPicPr>
          <p:cNvPr id="1028" name="Picture 4" descr="Improving Problem Solving Ski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43001"/>
            <a:ext cx="6553200" cy="44749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867865" y="5617901"/>
            <a:ext cx="2242922" cy="230832"/>
          </a:xfrm>
          <a:prstGeom prst="rect">
            <a:avLst/>
          </a:prstGeom>
        </p:spPr>
        <p:txBody>
          <a:bodyPr wrap="none">
            <a:spAutoFit/>
          </a:bodyPr>
          <a:lstStyle/>
          <a:p>
            <a:r>
              <a:rPr lang="en-US" sz="900" dirty="0" err="1"/>
              <a:t>WavebreakmediaMicro</a:t>
            </a:r>
            <a:r>
              <a:rPr lang="en-US" sz="900" dirty="0"/>
              <a:t>/dollar photo club</a:t>
            </a:r>
          </a:p>
        </p:txBody>
      </p:sp>
    </p:spTree>
    <p:extLst>
      <p:ext uri="{BB962C8B-B14F-4D97-AF65-F5344CB8AC3E}">
        <p14:creationId xmlns:p14="http://schemas.microsoft.com/office/powerpoint/2010/main" val="3968517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E2948-DCA0-46B6-8E8A-80624EB19872}"/>
              </a:ext>
            </a:extLst>
          </p:cNvPr>
          <p:cNvSpPr>
            <a:spLocks noGrp="1"/>
          </p:cNvSpPr>
          <p:nvPr>
            <p:ph type="title"/>
          </p:nvPr>
        </p:nvSpPr>
        <p:spPr>
          <a:xfrm>
            <a:off x="990600" y="228600"/>
            <a:ext cx="7924800" cy="609600"/>
          </a:xfrm>
        </p:spPr>
        <p:txBody>
          <a:bodyPr wrap="square" anchor="b">
            <a:normAutofit/>
          </a:bodyPr>
          <a:lstStyle/>
          <a:p>
            <a:r>
              <a:rPr lang="en-US" dirty="0"/>
              <a:t>Information/Tasks Needed</a:t>
            </a:r>
          </a:p>
        </p:txBody>
      </p:sp>
      <p:sp>
        <p:nvSpPr>
          <p:cNvPr id="3" name="Slide Number Placeholder 2">
            <a:extLst>
              <a:ext uri="{FF2B5EF4-FFF2-40B4-BE49-F238E27FC236}">
                <a16:creationId xmlns:a16="http://schemas.microsoft.com/office/drawing/2014/main" id="{89208B79-8EB7-4A54-A78C-12F1F00B58F5}"/>
              </a:ext>
            </a:extLst>
          </p:cNvPr>
          <p:cNvSpPr>
            <a:spLocks noGrp="1"/>
          </p:cNvSpPr>
          <p:nvPr>
            <p:ph type="sldNum" sz="quarter" idx="10"/>
          </p:nvPr>
        </p:nvSpPr>
        <p:spPr>
          <a:xfrm>
            <a:off x="84138" y="6242050"/>
            <a:ext cx="587375" cy="488950"/>
          </a:xfrm>
        </p:spPr>
        <p:txBody>
          <a:bodyPr wrap="square" anchor="b">
            <a:normAutofit/>
          </a:bodyPr>
          <a:lstStyle/>
          <a:p>
            <a:pPr>
              <a:spcAft>
                <a:spcPts val="600"/>
              </a:spcAft>
              <a:defRPr/>
            </a:pPr>
            <a:fld id="{DFC74113-8C90-42EE-BA5E-BF7AE3D21339}" type="slidenum">
              <a:rPr lang="en-US" smtClean="0"/>
              <a:pPr>
                <a:spcAft>
                  <a:spcPts val="600"/>
                </a:spcAft>
                <a:defRPr/>
              </a:pPr>
              <a:t>11</a:t>
            </a:fld>
            <a:endParaRPr lang="en-US"/>
          </a:p>
        </p:txBody>
      </p:sp>
      <p:graphicFrame>
        <p:nvGraphicFramePr>
          <p:cNvPr id="6" name="Content Placeholder 3">
            <a:extLst>
              <a:ext uri="{FF2B5EF4-FFF2-40B4-BE49-F238E27FC236}">
                <a16:creationId xmlns:a16="http://schemas.microsoft.com/office/drawing/2014/main" id="{B8C89261-67EC-4DD3-B4E1-B4BE7B5E8AD9}"/>
              </a:ext>
            </a:extLst>
          </p:cNvPr>
          <p:cNvGraphicFramePr>
            <a:graphicFrameLocks noGrp="1"/>
          </p:cNvGraphicFramePr>
          <p:nvPr>
            <p:ph idx="1"/>
            <p:extLst>
              <p:ext uri="{D42A27DB-BD31-4B8C-83A1-F6EECF244321}">
                <p14:modId xmlns:p14="http://schemas.microsoft.com/office/powerpoint/2010/main" val="3548079191"/>
              </p:ext>
            </p:extLst>
          </p:nvPr>
        </p:nvGraphicFramePr>
        <p:xfrm>
          <a:off x="1066800" y="1066800"/>
          <a:ext cx="7693025"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4748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CCB8498-BBFA-4B3B-9A78-C84646FC4365}"/>
              </a:ext>
            </a:extLst>
          </p:cNvPr>
          <p:cNvSpPr/>
          <p:nvPr/>
        </p:nvSpPr>
        <p:spPr bwMode="auto">
          <a:xfrm>
            <a:off x="948070" y="5791200"/>
            <a:ext cx="8001000" cy="10668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2" name="Title 1">
            <a:extLst>
              <a:ext uri="{FF2B5EF4-FFF2-40B4-BE49-F238E27FC236}">
                <a16:creationId xmlns:a16="http://schemas.microsoft.com/office/drawing/2014/main" id="{63AEE063-95D5-4000-A4BC-DEBFEEF2A133}"/>
              </a:ext>
            </a:extLst>
          </p:cNvPr>
          <p:cNvSpPr>
            <a:spLocks noGrp="1"/>
          </p:cNvSpPr>
          <p:nvPr>
            <p:ph type="title"/>
          </p:nvPr>
        </p:nvSpPr>
        <p:spPr>
          <a:xfrm>
            <a:off x="952500" y="21301"/>
            <a:ext cx="7924800" cy="609600"/>
          </a:xfrm>
        </p:spPr>
        <p:txBody>
          <a:bodyPr/>
          <a:lstStyle/>
          <a:p>
            <a:r>
              <a:rPr lang="en-US" dirty="0"/>
              <a:t>General Instruction/Confirmation Page</a:t>
            </a:r>
          </a:p>
        </p:txBody>
      </p:sp>
      <p:sp>
        <p:nvSpPr>
          <p:cNvPr id="3" name="Slide Number Placeholder 2">
            <a:extLst>
              <a:ext uri="{FF2B5EF4-FFF2-40B4-BE49-F238E27FC236}">
                <a16:creationId xmlns:a16="http://schemas.microsoft.com/office/drawing/2014/main" id="{8C2658B8-49D2-4FAC-B481-07C68CB35CBF}"/>
              </a:ext>
            </a:extLst>
          </p:cNvPr>
          <p:cNvSpPr>
            <a:spLocks noGrp="1"/>
          </p:cNvSpPr>
          <p:nvPr>
            <p:ph type="sldNum" sz="quarter" idx="10"/>
          </p:nvPr>
        </p:nvSpPr>
        <p:spPr/>
        <p:txBody>
          <a:bodyPr/>
          <a:lstStyle/>
          <a:p>
            <a:pPr>
              <a:defRPr/>
            </a:pPr>
            <a:fld id="{F1D0CB0C-6CD7-49EF-9B68-ED3C7EA5DB13}" type="slidenum">
              <a:rPr lang="en-US" smtClean="0">
                <a:solidFill>
                  <a:srgbClr val="FFFFFF"/>
                </a:solidFill>
              </a:rPr>
              <a:pPr>
                <a:defRPr/>
              </a:pPr>
              <a:t>12</a:t>
            </a:fld>
            <a:endParaRPr lang="en-US" dirty="0">
              <a:solidFill>
                <a:srgbClr val="FFFFFF"/>
              </a:solidFill>
            </a:endParaRPr>
          </a:p>
        </p:txBody>
      </p:sp>
      <p:sp>
        <p:nvSpPr>
          <p:cNvPr id="7" name="TextBox 6">
            <a:extLst>
              <a:ext uri="{FF2B5EF4-FFF2-40B4-BE49-F238E27FC236}">
                <a16:creationId xmlns:a16="http://schemas.microsoft.com/office/drawing/2014/main" id="{315A6A19-F236-4DC5-967F-D3DE308D1FBC}"/>
              </a:ext>
            </a:extLst>
          </p:cNvPr>
          <p:cNvSpPr txBox="1"/>
          <p:nvPr/>
        </p:nvSpPr>
        <p:spPr>
          <a:xfrm>
            <a:off x="6172200" y="5377646"/>
            <a:ext cx="2543078" cy="830997"/>
          </a:xfrm>
          <a:prstGeom prst="rect">
            <a:avLst/>
          </a:prstGeom>
          <a:noFill/>
        </p:spPr>
        <p:txBody>
          <a:bodyPr wrap="square" rtlCol="0">
            <a:spAutoFit/>
          </a:bodyPr>
          <a:lstStyle/>
          <a:p>
            <a:r>
              <a:rPr lang="en-US" dirty="0"/>
              <a:t>Make sure CEO signs confirmation</a:t>
            </a:r>
          </a:p>
        </p:txBody>
      </p:sp>
      <p:sp>
        <p:nvSpPr>
          <p:cNvPr id="8" name="Arrow: Right 7">
            <a:extLst>
              <a:ext uri="{FF2B5EF4-FFF2-40B4-BE49-F238E27FC236}">
                <a16:creationId xmlns:a16="http://schemas.microsoft.com/office/drawing/2014/main" id="{2448F067-5CDF-46B9-BD5D-32D312C9DA4F}"/>
              </a:ext>
            </a:extLst>
          </p:cNvPr>
          <p:cNvSpPr/>
          <p:nvPr/>
        </p:nvSpPr>
        <p:spPr bwMode="auto">
          <a:xfrm rot="10800000">
            <a:off x="5434350" y="5733365"/>
            <a:ext cx="609600" cy="381000"/>
          </a:xfrm>
          <a:prstGeom prst="rightArrow">
            <a:avLst/>
          </a:pr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9" name="Arrow: Right 8">
            <a:extLst>
              <a:ext uri="{FF2B5EF4-FFF2-40B4-BE49-F238E27FC236}">
                <a16:creationId xmlns:a16="http://schemas.microsoft.com/office/drawing/2014/main" id="{348618F2-1C23-4AAF-A562-F0ED6CC2819A}"/>
              </a:ext>
            </a:extLst>
          </p:cNvPr>
          <p:cNvSpPr/>
          <p:nvPr/>
        </p:nvSpPr>
        <p:spPr bwMode="auto">
          <a:xfrm rot="10800000">
            <a:off x="5641905" y="2819400"/>
            <a:ext cx="700087" cy="381000"/>
          </a:xfrm>
          <a:prstGeom prst="rightArrow">
            <a:avLst/>
          </a:pr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10" name="TextBox 9">
            <a:extLst>
              <a:ext uri="{FF2B5EF4-FFF2-40B4-BE49-F238E27FC236}">
                <a16:creationId xmlns:a16="http://schemas.microsoft.com/office/drawing/2014/main" id="{8272A888-A018-4C0D-8A1C-440ECFD83385}"/>
              </a:ext>
            </a:extLst>
          </p:cNvPr>
          <p:cNvSpPr txBox="1"/>
          <p:nvPr/>
        </p:nvSpPr>
        <p:spPr>
          <a:xfrm>
            <a:off x="6448522" y="2514600"/>
            <a:ext cx="2543078" cy="923330"/>
          </a:xfrm>
          <a:prstGeom prst="rect">
            <a:avLst/>
          </a:prstGeom>
          <a:noFill/>
        </p:spPr>
        <p:txBody>
          <a:bodyPr wrap="square" rtlCol="0">
            <a:spAutoFit/>
          </a:bodyPr>
          <a:lstStyle/>
          <a:p>
            <a:r>
              <a:rPr lang="en-US" dirty="0"/>
              <a:t>Convert the signature page into PDF and submit separately</a:t>
            </a:r>
          </a:p>
        </p:txBody>
      </p:sp>
      <p:pic>
        <p:nvPicPr>
          <p:cNvPr id="19" name="Picture 18">
            <a:extLst>
              <a:ext uri="{FF2B5EF4-FFF2-40B4-BE49-F238E27FC236}">
                <a16:creationId xmlns:a16="http://schemas.microsoft.com/office/drawing/2014/main" id="{C9BF1838-854E-4288-AC96-D59E61E53DBB}"/>
              </a:ext>
            </a:extLst>
          </p:cNvPr>
          <p:cNvPicPr>
            <a:picLocks noChangeAspect="1"/>
          </p:cNvPicPr>
          <p:nvPr/>
        </p:nvPicPr>
        <p:blipFill rotWithShape="1">
          <a:blip r:embed="rId3"/>
          <a:srcRect l="1667" t="24815" r="66667" b="5555"/>
          <a:stretch/>
        </p:blipFill>
        <p:spPr>
          <a:xfrm>
            <a:off x="84138" y="612967"/>
            <a:ext cx="4945062" cy="6116261"/>
          </a:xfrm>
          <a:prstGeom prst="rect">
            <a:avLst/>
          </a:prstGeom>
        </p:spPr>
      </p:pic>
      <p:sp>
        <p:nvSpPr>
          <p:cNvPr id="20" name="Oval 19">
            <a:extLst>
              <a:ext uri="{FF2B5EF4-FFF2-40B4-BE49-F238E27FC236}">
                <a16:creationId xmlns:a16="http://schemas.microsoft.com/office/drawing/2014/main" id="{E1BD6AD9-9EFD-4D6C-85CE-67ECC19FF911}"/>
              </a:ext>
            </a:extLst>
          </p:cNvPr>
          <p:cNvSpPr/>
          <p:nvPr/>
        </p:nvSpPr>
        <p:spPr bwMode="auto">
          <a:xfrm>
            <a:off x="457200" y="6300976"/>
            <a:ext cx="1752600" cy="609600"/>
          </a:xfrm>
          <a:prstGeom prst="ellipse">
            <a:avLst/>
          </a:prstGeom>
          <a:noFill/>
          <a:ln w="254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w="38100">
                <a:solidFill>
                  <a:schemeClr val="tx1"/>
                </a:solidFill>
              </a:ln>
              <a:solidFill>
                <a:schemeClr val="tx1"/>
              </a:solidFill>
              <a:effectLst/>
              <a:latin typeface="Times New Roman" pitchFamily="18" charset="0"/>
            </a:endParaRPr>
          </a:p>
        </p:txBody>
      </p:sp>
    </p:spTree>
    <p:extLst>
      <p:ext uri="{BB962C8B-B14F-4D97-AF65-F5344CB8AC3E}">
        <p14:creationId xmlns:p14="http://schemas.microsoft.com/office/powerpoint/2010/main" val="162855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100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04745-592A-45E2-9A4B-DFC380E43DC5}"/>
              </a:ext>
            </a:extLst>
          </p:cNvPr>
          <p:cNvSpPr>
            <a:spLocks noGrp="1"/>
          </p:cNvSpPr>
          <p:nvPr>
            <p:ph type="title"/>
          </p:nvPr>
        </p:nvSpPr>
        <p:spPr>
          <a:xfrm>
            <a:off x="914400" y="155575"/>
            <a:ext cx="7924800" cy="609600"/>
          </a:xfrm>
        </p:spPr>
        <p:txBody>
          <a:bodyPr/>
          <a:lstStyle/>
          <a:p>
            <a:r>
              <a:rPr lang="en-US" dirty="0"/>
              <a:t>Some Improvements</a:t>
            </a:r>
          </a:p>
        </p:txBody>
      </p:sp>
      <p:sp>
        <p:nvSpPr>
          <p:cNvPr id="3" name="Slide Number Placeholder 2">
            <a:extLst>
              <a:ext uri="{FF2B5EF4-FFF2-40B4-BE49-F238E27FC236}">
                <a16:creationId xmlns:a16="http://schemas.microsoft.com/office/drawing/2014/main" id="{041177E8-11A7-486E-8730-0A113DF3DC97}"/>
              </a:ext>
            </a:extLst>
          </p:cNvPr>
          <p:cNvSpPr>
            <a:spLocks noGrp="1"/>
          </p:cNvSpPr>
          <p:nvPr>
            <p:ph type="sldNum" sz="quarter" idx="10"/>
          </p:nvPr>
        </p:nvSpPr>
        <p:spPr/>
        <p:txBody>
          <a:bodyPr/>
          <a:lstStyle/>
          <a:p>
            <a:pPr>
              <a:defRPr/>
            </a:pPr>
            <a:fld id="{DFC74113-8C90-42EE-BA5E-BF7AE3D21339}" type="slidenum">
              <a:rPr lang="en-US" smtClean="0"/>
              <a:pPr>
                <a:defRPr/>
              </a:pPr>
              <a:t>13</a:t>
            </a:fld>
            <a:endParaRPr lang="en-US" dirty="0"/>
          </a:p>
        </p:txBody>
      </p:sp>
      <p:pic>
        <p:nvPicPr>
          <p:cNvPr id="5" name="Picture 4">
            <a:extLst>
              <a:ext uri="{FF2B5EF4-FFF2-40B4-BE49-F238E27FC236}">
                <a16:creationId xmlns:a16="http://schemas.microsoft.com/office/drawing/2014/main" id="{7DA3833E-CBD0-4227-BC9F-6D48724FC25E}"/>
              </a:ext>
            </a:extLst>
          </p:cNvPr>
          <p:cNvPicPr>
            <a:picLocks noChangeAspect="1"/>
          </p:cNvPicPr>
          <p:nvPr/>
        </p:nvPicPr>
        <p:blipFill rotWithShape="1">
          <a:blip r:embed="rId3"/>
          <a:srcRect l="4167" t="26296" r="33333" b="4074"/>
          <a:stretch/>
        </p:blipFill>
        <p:spPr>
          <a:xfrm>
            <a:off x="228599" y="838200"/>
            <a:ext cx="7174149" cy="5105400"/>
          </a:xfrm>
          <a:prstGeom prst="rect">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E7AF435F-5458-430A-BD61-636F6FD00FCC}"/>
              </a:ext>
            </a:extLst>
          </p:cNvPr>
          <p:cNvSpPr/>
          <p:nvPr/>
        </p:nvSpPr>
        <p:spPr bwMode="auto">
          <a:xfrm>
            <a:off x="948070" y="5791200"/>
            <a:ext cx="8001000" cy="10668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9" name="Oval 8">
            <a:extLst>
              <a:ext uri="{FF2B5EF4-FFF2-40B4-BE49-F238E27FC236}">
                <a16:creationId xmlns:a16="http://schemas.microsoft.com/office/drawing/2014/main" id="{2F35510D-777F-497F-8F86-33F1DB3AFF4A}"/>
              </a:ext>
            </a:extLst>
          </p:cNvPr>
          <p:cNvSpPr/>
          <p:nvPr/>
        </p:nvSpPr>
        <p:spPr bwMode="auto">
          <a:xfrm>
            <a:off x="38100" y="5483225"/>
            <a:ext cx="1752600" cy="609600"/>
          </a:xfrm>
          <a:prstGeom prst="ellipse">
            <a:avLst/>
          </a:prstGeom>
          <a:noFill/>
          <a:ln w="254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w="38100">
                <a:solidFill>
                  <a:schemeClr val="tx1"/>
                </a:solidFill>
              </a:ln>
              <a:solidFill>
                <a:schemeClr val="tx1"/>
              </a:solidFill>
              <a:effectLst/>
              <a:latin typeface="Times New Roman" pitchFamily="18" charset="0"/>
            </a:endParaRPr>
          </a:p>
        </p:txBody>
      </p:sp>
    </p:spTree>
    <p:extLst>
      <p:ext uri="{BB962C8B-B14F-4D97-AF65-F5344CB8AC3E}">
        <p14:creationId xmlns:p14="http://schemas.microsoft.com/office/powerpoint/2010/main" val="2324799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32AE5-E021-420D-A82D-63E974C22456}"/>
              </a:ext>
            </a:extLst>
          </p:cNvPr>
          <p:cNvSpPr>
            <a:spLocks noGrp="1"/>
          </p:cNvSpPr>
          <p:nvPr>
            <p:ph type="title"/>
          </p:nvPr>
        </p:nvSpPr>
        <p:spPr/>
        <p:txBody>
          <a:bodyPr/>
          <a:lstStyle/>
          <a:p>
            <a:r>
              <a:rPr lang="en-US" dirty="0"/>
              <a:t>New this Year</a:t>
            </a:r>
          </a:p>
        </p:txBody>
      </p:sp>
      <p:sp>
        <p:nvSpPr>
          <p:cNvPr id="3" name="Slide Number Placeholder 2">
            <a:extLst>
              <a:ext uri="{FF2B5EF4-FFF2-40B4-BE49-F238E27FC236}">
                <a16:creationId xmlns:a16="http://schemas.microsoft.com/office/drawing/2014/main" id="{7CAC1459-965E-4221-9206-498A427E6911}"/>
              </a:ext>
            </a:extLst>
          </p:cNvPr>
          <p:cNvSpPr>
            <a:spLocks noGrp="1"/>
          </p:cNvSpPr>
          <p:nvPr>
            <p:ph type="sldNum" sz="quarter" idx="10"/>
          </p:nvPr>
        </p:nvSpPr>
        <p:spPr/>
        <p:txBody>
          <a:bodyPr/>
          <a:lstStyle/>
          <a:p>
            <a:pPr>
              <a:defRPr/>
            </a:pPr>
            <a:fld id="{DFC74113-8C90-42EE-BA5E-BF7AE3D21339}" type="slidenum">
              <a:rPr lang="en-US" smtClean="0"/>
              <a:pPr>
                <a:defRPr/>
              </a:pPr>
              <a:t>14</a:t>
            </a:fld>
            <a:endParaRPr lang="en-US" dirty="0"/>
          </a:p>
        </p:txBody>
      </p:sp>
      <p:sp>
        <p:nvSpPr>
          <p:cNvPr id="4" name="Star: 5 Points 3">
            <a:extLst>
              <a:ext uri="{FF2B5EF4-FFF2-40B4-BE49-F238E27FC236}">
                <a16:creationId xmlns:a16="http://schemas.microsoft.com/office/drawing/2014/main" id="{288D1A14-C5BB-420C-8B95-ECCAFC3EAB20}"/>
              </a:ext>
            </a:extLst>
          </p:cNvPr>
          <p:cNvSpPr/>
          <p:nvPr/>
        </p:nvSpPr>
        <p:spPr bwMode="auto">
          <a:xfrm>
            <a:off x="2590800" y="0"/>
            <a:ext cx="914400" cy="914400"/>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pic>
        <p:nvPicPr>
          <p:cNvPr id="6" name="Picture 5">
            <a:extLst>
              <a:ext uri="{FF2B5EF4-FFF2-40B4-BE49-F238E27FC236}">
                <a16:creationId xmlns:a16="http://schemas.microsoft.com/office/drawing/2014/main" id="{D8BD59F2-6D31-4552-A813-A102D3FBC639}"/>
              </a:ext>
            </a:extLst>
          </p:cNvPr>
          <p:cNvPicPr>
            <a:picLocks noChangeAspect="1"/>
          </p:cNvPicPr>
          <p:nvPr/>
        </p:nvPicPr>
        <p:blipFill rotWithShape="1">
          <a:blip r:embed="rId3"/>
          <a:srcRect l="5592" t="29259" r="24408" b="27795"/>
          <a:stretch/>
        </p:blipFill>
        <p:spPr>
          <a:xfrm>
            <a:off x="152400" y="915286"/>
            <a:ext cx="7946440" cy="2742314"/>
          </a:xfrm>
          <a:prstGeom prst="rect">
            <a:avLst/>
          </a:prstGeom>
          <a:ln>
            <a:solidFill>
              <a:schemeClr val="tx1"/>
            </a:solidFill>
          </a:ln>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F536AAF7-8360-4987-9DB0-8F0B264FAA70}"/>
              </a:ext>
            </a:extLst>
          </p:cNvPr>
          <p:cNvSpPr/>
          <p:nvPr/>
        </p:nvSpPr>
        <p:spPr bwMode="auto">
          <a:xfrm>
            <a:off x="948070" y="5791200"/>
            <a:ext cx="8001000" cy="10668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pic>
        <p:nvPicPr>
          <p:cNvPr id="10" name="Picture 9">
            <a:extLst>
              <a:ext uri="{FF2B5EF4-FFF2-40B4-BE49-F238E27FC236}">
                <a16:creationId xmlns:a16="http://schemas.microsoft.com/office/drawing/2014/main" id="{6858522D-96B6-408D-84F1-D4955CFFF3F5}"/>
              </a:ext>
            </a:extLst>
          </p:cNvPr>
          <p:cNvPicPr>
            <a:picLocks noChangeAspect="1"/>
          </p:cNvPicPr>
          <p:nvPr/>
        </p:nvPicPr>
        <p:blipFill rotWithShape="1">
          <a:blip r:embed="rId4"/>
          <a:srcRect l="4912" t="51852" r="23420" b="8149"/>
          <a:stretch/>
        </p:blipFill>
        <p:spPr>
          <a:xfrm>
            <a:off x="152400" y="4253614"/>
            <a:ext cx="8009467" cy="2514600"/>
          </a:xfrm>
          <a:prstGeom prst="rect">
            <a:avLst/>
          </a:prstGeom>
          <a:ln>
            <a:solidFill>
              <a:schemeClr val="tx1"/>
            </a:solidFill>
          </a:ln>
          <a:effectLst>
            <a:outerShdw blurRad="50800" dist="38100" dir="2700000" algn="tl" rotWithShape="0">
              <a:prstClr val="black">
                <a:alpha val="40000"/>
              </a:prstClr>
            </a:outerShdw>
          </a:effectLst>
        </p:spPr>
      </p:pic>
      <p:pic>
        <p:nvPicPr>
          <p:cNvPr id="13" name="Graphic 12" descr="Checkbox Checked">
            <a:extLst>
              <a:ext uri="{FF2B5EF4-FFF2-40B4-BE49-F238E27FC236}">
                <a16:creationId xmlns:a16="http://schemas.microsoft.com/office/drawing/2014/main" id="{B140BE98-3149-4842-AD5E-B265ACBBF6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18867" y="1232786"/>
            <a:ext cx="2286000" cy="2286000"/>
          </a:xfrm>
          <a:prstGeom prst="rect">
            <a:avLst/>
          </a:prstGeom>
        </p:spPr>
      </p:pic>
      <p:pic>
        <p:nvPicPr>
          <p:cNvPr id="15" name="Graphic 14" descr="Checkbox Crossed">
            <a:extLst>
              <a:ext uri="{FF2B5EF4-FFF2-40B4-BE49-F238E27FC236}">
                <a16:creationId xmlns:a16="http://schemas.microsoft.com/office/drawing/2014/main" id="{B467D0A6-B4E8-4757-A635-0CDCCD21105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98783" y="4253614"/>
            <a:ext cx="2375786" cy="2375786"/>
          </a:xfrm>
          <a:prstGeom prst="rect">
            <a:avLst/>
          </a:prstGeom>
        </p:spPr>
      </p:pic>
    </p:spTree>
    <p:extLst>
      <p:ext uri="{BB962C8B-B14F-4D97-AF65-F5344CB8AC3E}">
        <p14:creationId xmlns:p14="http://schemas.microsoft.com/office/powerpoint/2010/main" val="139160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50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2000"/>
                                        <p:tgtEl>
                                          <p:spTgt spid="13"/>
                                        </p:tgtEl>
                                      </p:cBhvr>
                                    </p:animEffect>
                                    <p:anim calcmode="lin" valueType="num">
                                      <p:cBhvr>
                                        <p:cTn id="15" dur="2000" fill="hold"/>
                                        <p:tgtEl>
                                          <p:spTgt spid="13"/>
                                        </p:tgtEl>
                                        <p:attrNameLst>
                                          <p:attrName>ppt_x</p:attrName>
                                        </p:attrNameLst>
                                      </p:cBhvr>
                                      <p:tavLst>
                                        <p:tav tm="0">
                                          <p:val>
                                            <p:strVal val="#ppt_x"/>
                                          </p:val>
                                        </p:tav>
                                        <p:tav tm="100000">
                                          <p:val>
                                            <p:strVal val="#ppt_x"/>
                                          </p:val>
                                        </p:tav>
                                      </p:tavLst>
                                    </p:anim>
                                    <p:anim calcmode="lin" valueType="num">
                                      <p:cBhvr>
                                        <p:cTn id="16" dur="2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000"/>
                                        <p:tgtEl>
                                          <p:spTgt spid="10"/>
                                        </p:tgtEl>
                                      </p:cBhvr>
                                    </p:animEffect>
                                    <p:anim calcmode="lin" valueType="num">
                                      <p:cBhvr>
                                        <p:cTn id="22" dur="2000" fill="hold"/>
                                        <p:tgtEl>
                                          <p:spTgt spid="10"/>
                                        </p:tgtEl>
                                        <p:attrNameLst>
                                          <p:attrName>ppt_x</p:attrName>
                                        </p:attrNameLst>
                                      </p:cBhvr>
                                      <p:tavLst>
                                        <p:tav tm="0">
                                          <p:val>
                                            <p:strVal val="#ppt_x"/>
                                          </p:val>
                                        </p:tav>
                                        <p:tav tm="100000">
                                          <p:val>
                                            <p:strVal val="#ppt_x"/>
                                          </p:val>
                                        </p:tav>
                                      </p:tavLst>
                                    </p:anim>
                                    <p:anim calcmode="lin" valueType="num">
                                      <p:cBhvr>
                                        <p:cTn id="23" dur="2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50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8D80F-0972-4FD4-9CA9-286E923B9542}"/>
              </a:ext>
            </a:extLst>
          </p:cNvPr>
          <p:cNvSpPr>
            <a:spLocks noGrp="1"/>
          </p:cNvSpPr>
          <p:nvPr>
            <p:ph type="title"/>
          </p:nvPr>
        </p:nvSpPr>
        <p:spPr/>
        <p:txBody>
          <a:bodyPr/>
          <a:lstStyle/>
          <a:p>
            <a:r>
              <a:rPr lang="en-US" dirty="0"/>
              <a:t>Compliance Checklist</a:t>
            </a:r>
          </a:p>
        </p:txBody>
      </p:sp>
      <p:sp>
        <p:nvSpPr>
          <p:cNvPr id="3" name="Slide Number Placeholder 2">
            <a:extLst>
              <a:ext uri="{FF2B5EF4-FFF2-40B4-BE49-F238E27FC236}">
                <a16:creationId xmlns:a16="http://schemas.microsoft.com/office/drawing/2014/main" id="{05173B82-6750-484A-A908-0EC6FAE50962}"/>
              </a:ext>
            </a:extLst>
          </p:cNvPr>
          <p:cNvSpPr>
            <a:spLocks noGrp="1"/>
          </p:cNvSpPr>
          <p:nvPr>
            <p:ph type="sldNum" sz="quarter" idx="10"/>
          </p:nvPr>
        </p:nvSpPr>
        <p:spPr/>
        <p:txBody>
          <a:bodyPr/>
          <a:lstStyle/>
          <a:p>
            <a:pPr>
              <a:defRPr/>
            </a:pPr>
            <a:fld id="{DFC74113-8C90-42EE-BA5E-BF7AE3D21339}" type="slidenum">
              <a:rPr lang="en-US" smtClean="0"/>
              <a:pPr>
                <a:defRPr/>
              </a:pPr>
              <a:t>15</a:t>
            </a:fld>
            <a:endParaRPr lang="en-US" dirty="0"/>
          </a:p>
        </p:txBody>
      </p:sp>
      <p:sp>
        <p:nvSpPr>
          <p:cNvPr id="5" name="Rectangle 4">
            <a:extLst>
              <a:ext uri="{FF2B5EF4-FFF2-40B4-BE49-F238E27FC236}">
                <a16:creationId xmlns:a16="http://schemas.microsoft.com/office/drawing/2014/main" id="{0670E5CD-576C-4C4D-846E-F23288E51959}"/>
              </a:ext>
            </a:extLst>
          </p:cNvPr>
          <p:cNvSpPr/>
          <p:nvPr/>
        </p:nvSpPr>
        <p:spPr bwMode="auto">
          <a:xfrm>
            <a:off x="948070" y="5791200"/>
            <a:ext cx="8001000" cy="10668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pic>
        <p:nvPicPr>
          <p:cNvPr id="7" name="Picture 6">
            <a:extLst>
              <a:ext uri="{FF2B5EF4-FFF2-40B4-BE49-F238E27FC236}">
                <a16:creationId xmlns:a16="http://schemas.microsoft.com/office/drawing/2014/main" id="{072FB043-5125-4540-A7DB-AF8E9ABD0D80}"/>
              </a:ext>
            </a:extLst>
          </p:cNvPr>
          <p:cNvPicPr>
            <a:picLocks noChangeAspect="1"/>
          </p:cNvPicPr>
          <p:nvPr/>
        </p:nvPicPr>
        <p:blipFill rotWithShape="1">
          <a:blip r:embed="rId2"/>
          <a:srcRect l="3333" t="24815" r="55000" b="4074"/>
          <a:stretch/>
        </p:blipFill>
        <p:spPr>
          <a:xfrm>
            <a:off x="533400" y="1066800"/>
            <a:ext cx="5900208" cy="5664200"/>
          </a:xfrm>
          <a:prstGeom prst="rect">
            <a:avLst/>
          </a:prstGeom>
        </p:spPr>
      </p:pic>
      <p:sp>
        <p:nvSpPr>
          <p:cNvPr id="9" name="Oval 8">
            <a:extLst>
              <a:ext uri="{FF2B5EF4-FFF2-40B4-BE49-F238E27FC236}">
                <a16:creationId xmlns:a16="http://schemas.microsoft.com/office/drawing/2014/main" id="{1FB6CD0C-1927-4D66-8DAA-EE75C543E110}"/>
              </a:ext>
            </a:extLst>
          </p:cNvPr>
          <p:cNvSpPr/>
          <p:nvPr/>
        </p:nvSpPr>
        <p:spPr bwMode="auto">
          <a:xfrm>
            <a:off x="519223" y="6181725"/>
            <a:ext cx="1752600" cy="609600"/>
          </a:xfrm>
          <a:prstGeom prst="ellipse">
            <a:avLst/>
          </a:prstGeom>
          <a:noFill/>
          <a:ln w="254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w="38100">
                <a:solidFill>
                  <a:schemeClr val="tx1"/>
                </a:solidFill>
              </a:ln>
              <a:solidFill>
                <a:schemeClr val="tx1"/>
              </a:solidFill>
              <a:effectLst/>
              <a:latin typeface="Times New Roman" pitchFamily="18" charset="0"/>
            </a:endParaRPr>
          </a:p>
        </p:txBody>
      </p:sp>
      <p:pic>
        <p:nvPicPr>
          <p:cNvPr id="10" name="Graphic 9" descr="Checkbox Crossed">
            <a:extLst>
              <a:ext uri="{FF2B5EF4-FFF2-40B4-BE49-F238E27FC236}">
                <a16:creationId xmlns:a16="http://schemas.microsoft.com/office/drawing/2014/main" id="{347FBD6D-1F60-4187-BA20-4A4A022865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33608" y="845293"/>
            <a:ext cx="2375786" cy="2375786"/>
          </a:xfrm>
          <a:prstGeom prst="rect">
            <a:avLst/>
          </a:prstGeom>
        </p:spPr>
      </p:pic>
    </p:spTree>
    <p:extLst>
      <p:ext uri="{BB962C8B-B14F-4D97-AF65-F5344CB8AC3E}">
        <p14:creationId xmlns:p14="http://schemas.microsoft.com/office/powerpoint/2010/main" val="326148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6A5F5-0D45-4BEB-A9FB-1D3677882102}"/>
              </a:ext>
            </a:extLst>
          </p:cNvPr>
          <p:cNvSpPr>
            <a:spLocks noGrp="1"/>
          </p:cNvSpPr>
          <p:nvPr>
            <p:ph type="title"/>
          </p:nvPr>
        </p:nvSpPr>
        <p:spPr>
          <a:xfrm>
            <a:off x="948070" y="206562"/>
            <a:ext cx="7924800" cy="609600"/>
          </a:xfrm>
        </p:spPr>
        <p:txBody>
          <a:bodyPr/>
          <a:lstStyle/>
          <a:p>
            <a:r>
              <a:rPr lang="en-US" dirty="0"/>
              <a:t>Compliance Checklist</a:t>
            </a:r>
          </a:p>
        </p:txBody>
      </p:sp>
      <p:sp>
        <p:nvSpPr>
          <p:cNvPr id="3" name="Slide Number Placeholder 2">
            <a:extLst>
              <a:ext uri="{FF2B5EF4-FFF2-40B4-BE49-F238E27FC236}">
                <a16:creationId xmlns:a16="http://schemas.microsoft.com/office/drawing/2014/main" id="{FC01F3F7-2FA7-40DC-82FA-63C023BF0ECF}"/>
              </a:ext>
            </a:extLst>
          </p:cNvPr>
          <p:cNvSpPr>
            <a:spLocks noGrp="1"/>
          </p:cNvSpPr>
          <p:nvPr>
            <p:ph type="sldNum" sz="quarter" idx="10"/>
          </p:nvPr>
        </p:nvSpPr>
        <p:spPr/>
        <p:txBody>
          <a:bodyPr/>
          <a:lstStyle/>
          <a:p>
            <a:pPr>
              <a:defRPr/>
            </a:pPr>
            <a:fld id="{DFC74113-8C90-42EE-BA5E-BF7AE3D21339}" type="slidenum">
              <a:rPr lang="en-US" smtClean="0"/>
              <a:pPr>
                <a:defRPr/>
              </a:pPr>
              <a:t>16</a:t>
            </a:fld>
            <a:endParaRPr lang="en-US" dirty="0"/>
          </a:p>
        </p:txBody>
      </p:sp>
      <p:sp>
        <p:nvSpPr>
          <p:cNvPr id="5" name="Rectangle 4">
            <a:extLst>
              <a:ext uri="{FF2B5EF4-FFF2-40B4-BE49-F238E27FC236}">
                <a16:creationId xmlns:a16="http://schemas.microsoft.com/office/drawing/2014/main" id="{628CEB93-A32D-4865-84E8-3063EAE26B1F}"/>
              </a:ext>
            </a:extLst>
          </p:cNvPr>
          <p:cNvSpPr/>
          <p:nvPr/>
        </p:nvSpPr>
        <p:spPr bwMode="auto">
          <a:xfrm>
            <a:off x="948070" y="5791200"/>
            <a:ext cx="8001000" cy="10668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pic>
        <p:nvPicPr>
          <p:cNvPr id="7" name="Picture 6">
            <a:extLst>
              <a:ext uri="{FF2B5EF4-FFF2-40B4-BE49-F238E27FC236}">
                <a16:creationId xmlns:a16="http://schemas.microsoft.com/office/drawing/2014/main" id="{ED9C8685-F4D5-4AFA-8AA3-5BE54CA01876}"/>
              </a:ext>
            </a:extLst>
          </p:cNvPr>
          <p:cNvPicPr>
            <a:picLocks noChangeAspect="1"/>
          </p:cNvPicPr>
          <p:nvPr/>
        </p:nvPicPr>
        <p:blipFill rotWithShape="1">
          <a:blip r:embed="rId2"/>
          <a:srcRect l="2131" t="24814" r="66667" b="5555"/>
          <a:stretch/>
        </p:blipFill>
        <p:spPr>
          <a:xfrm>
            <a:off x="809311" y="723108"/>
            <a:ext cx="4871964" cy="6115676"/>
          </a:xfrm>
          <a:prstGeom prst="rect">
            <a:avLst/>
          </a:prstGeom>
          <a:effectLst>
            <a:outerShdw blurRad="50800" dist="38100" dir="2700000" algn="tl" rotWithShape="0">
              <a:prstClr val="black">
                <a:alpha val="40000"/>
              </a:prstClr>
            </a:outerShdw>
          </a:effectLst>
        </p:spPr>
      </p:pic>
      <p:sp>
        <p:nvSpPr>
          <p:cNvPr id="9" name="Oval 8">
            <a:extLst>
              <a:ext uri="{FF2B5EF4-FFF2-40B4-BE49-F238E27FC236}">
                <a16:creationId xmlns:a16="http://schemas.microsoft.com/office/drawing/2014/main" id="{41C8249C-C4F7-403B-9D43-D18015B9E716}"/>
              </a:ext>
            </a:extLst>
          </p:cNvPr>
          <p:cNvSpPr/>
          <p:nvPr/>
        </p:nvSpPr>
        <p:spPr bwMode="auto">
          <a:xfrm>
            <a:off x="2514600" y="6308697"/>
            <a:ext cx="1752600" cy="609600"/>
          </a:xfrm>
          <a:prstGeom prst="ellipse">
            <a:avLst/>
          </a:prstGeom>
          <a:noFill/>
          <a:ln w="254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w="38100">
                <a:solidFill>
                  <a:schemeClr val="tx1"/>
                </a:solidFill>
              </a:ln>
              <a:solidFill>
                <a:schemeClr val="tx1"/>
              </a:solidFill>
              <a:effectLst/>
              <a:latin typeface="Times New Roman" pitchFamily="18" charset="0"/>
            </a:endParaRPr>
          </a:p>
        </p:txBody>
      </p:sp>
      <p:pic>
        <p:nvPicPr>
          <p:cNvPr id="10" name="Graphic 9" descr="Checkbox Checked">
            <a:extLst>
              <a:ext uri="{FF2B5EF4-FFF2-40B4-BE49-F238E27FC236}">
                <a16:creationId xmlns:a16="http://schemas.microsoft.com/office/drawing/2014/main" id="{C22DB1C1-F2E7-4514-85DD-61E8BF8CF7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24600" y="1143000"/>
            <a:ext cx="2286000" cy="2286000"/>
          </a:xfrm>
          <a:prstGeom prst="rect">
            <a:avLst/>
          </a:prstGeom>
        </p:spPr>
      </p:pic>
    </p:spTree>
    <p:extLst>
      <p:ext uri="{BB962C8B-B14F-4D97-AF65-F5344CB8AC3E}">
        <p14:creationId xmlns:p14="http://schemas.microsoft.com/office/powerpoint/2010/main" val="129021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ppt_x</p:attrName>
                                        </p:attrNameLst>
                                      </p:cBhvr>
                                      <p:tavLst>
                                        <p:tav tm="0">
                                          <p:val>
                                            <p:strVal val="#ppt_x"/>
                                          </p:val>
                                        </p:tav>
                                        <p:tav tm="100000">
                                          <p:val>
                                            <p:strVal val="#ppt_x"/>
                                          </p:val>
                                        </p:tav>
                                      </p:tavLst>
                                    </p:anim>
                                    <p:anim calcmode="lin" valueType="num">
                                      <p:cBhvr>
                                        <p:cTn id="9" dur="2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79617D9-5388-46EA-A9FD-FC8AA70A0FE7}"/>
              </a:ext>
            </a:extLst>
          </p:cNvPr>
          <p:cNvSpPr/>
          <p:nvPr/>
        </p:nvSpPr>
        <p:spPr bwMode="auto">
          <a:xfrm>
            <a:off x="948070" y="5791200"/>
            <a:ext cx="8001000" cy="10668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3" name="Slide Number Placeholder 2">
            <a:extLst>
              <a:ext uri="{FF2B5EF4-FFF2-40B4-BE49-F238E27FC236}">
                <a16:creationId xmlns:a16="http://schemas.microsoft.com/office/drawing/2014/main" id="{4ABB9F9A-8DEB-421F-9790-F5292A19E96E}"/>
              </a:ext>
            </a:extLst>
          </p:cNvPr>
          <p:cNvSpPr>
            <a:spLocks noGrp="1"/>
          </p:cNvSpPr>
          <p:nvPr>
            <p:ph type="sldNum" sz="quarter" idx="10"/>
          </p:nvPr>
        </p:nvSpPr>
        <p:spPr/>
        <p:txBody>
          <a:bodyPr/>
          <a:lstStyle/>
          <a:p>
            <a:pPr>
              <a:defRPr/>
            </a:pPr>
            <a:fld id="{DFC74113-8C90-42EE-BA5E-BF7AE3D21339}" type="slidenum">
              <a:rPr lang="en-US" smtClean="0"/>
              <a:pPr>
                <a:defRPr/>
              </a:pPr>
              <a:t>17</a:t>
            </a:fld>
            <a:endParaRPr lang="en-US" dirty="0"/>
          </a:p>
        </p:txBody>
      </p:sp>
      <p:pic>
        <p:nvPicPr>
          <p:cNvPr id="5" name="Picture 4">
            <a:extLst>
              <a:ext uri="{FF2B5EF4-FFF2-40B4-BE49-F238E27FC236}">
                <a16:creationId xmlns:a16="http://schemas.microsoft.com/office/drawing/2014/main" id="{F835FE3B-2567-477D-81E5-F390A5F6E56E}"/>
              </a:ext>
            </a:extLst>
          </p:cNvPr>
          <p:cNvPicPr>
            <a:picLocks noChangeAspect="1"/>
          </p:cNvPicPr>
          <p:nvPr/>
        </p:nvPicPr>
        <p:blipFill rotWithShape="1">
          <a:blip r:embed="rId3"/>
          <a:srcRect l="6667" t="25926" r="12439" b="37037"/>
          <a:stretch/>
        </p:blipFill>
        <p:spPr>
          <a:xfrm>
            <a:off x="62873" y="381000"/>
            <a:ext cx="8686800" cy="2237223"/>
          </a:xfrm>
          <a:prstGeom prst="rect">
            <a:avLst/>
          </a:prstGeom>
          <a:ln>
            <a:solidFill>
              <a:schemeClr val="accent4"/>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7703C474-98C9-4A4C-A91A-7D00BED30D85}"/>
              </a:ext>
            </a:extLst>
          </p:cNvPr>
          <p:cNvPicPr>
            <a:picLocks noChangeAspect="1"/>
          </p:cNvPicPr>
          <p:nvPr/>
        </p:nvPicPr>
        <p:blipFill rotWithShape="1">
          <a:blip r:embed="rId4"/>
          <a:srcRect l="4855" t="25822" r="33477" b="36607"/>
          <a:stretch/>
        </p:blipFill>
        <p:spPr>
          <a:xfrm>
            <a:off x="144467" y="3287971"/>
            <a:ext cx="8671696" cy="2971800"/>
          </a:xfrm>
          <a:prstGeom prst="rect">
            <a:avLst/>
          </a:prstGeom>
          <a:ln>
            <a:solidFill>
              <a:schemeClr val="accent4"/>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9723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anim calcmode="lin" valueType="num">
                                      <p:cBhvr>
                                        <p:cTn id="15" dur="2000" fill="hold"/>
                                        <p:tgtEl>
                                          <p:spTgt spid="7"/>
                                        </p:tgtEl>
                                        <p:attrNameLst>
                                          <p:attrName>ppt_x</p:attrName>
                                        </p:attrNameLst>
                                      </p:cBhvr>
                                      <p:tavLst>
                                        <p:tav tm="0">
                                          <p:val>
                                            <p:strVal val="#ppt_x"/>
                                          </p:val>
                                        </p:tav>
                                        <p:tav tm="100000">
                                          <p:val>
                                            <p:strVal val="#ppt_x"/>
                                          </p:val>
                                        </p:tav>
                                      </p:tavLst>
                                    </p:anim>
                                    <p:anim calcmode="lin" valueType="num">
                                      <p:cBhvr>
                                        <p:cTn id="16" dur="2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CCB8498-BBFA-4B3B-9A78-C84646FC4365}"/>
              </a:ext>
            </a:extLst>
          </p:cNvPr>
          <p:cNvSpPr/>
          <p:nvPr/>
        </p:nvSpPr>
        <p:spPr bwMode="auto">
          <a:xfrm>
            <a:off x="948070" y="5791200"/>
            <a:ext cx="8001000" cy="10668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2" name="Title 1">
            <a:extLst>
              <a:ext uri="{FF2B5EF4-FFF2-40B4-BE49-F238E27FC236}">
                <a16:creationId xmlns:a16="http://schemas.microsoft.com/office/drawing/2014/main" id="{63AEE063-95D5-4000-A4BC-DEBFEEF2A133}"/>
              </a:ext>
            </a:extLst>
          </p:cNvPr>
          <p:cNvSpPr>
            <a:spLocks noGrp="1"/>
          </p:cNvSpPr>
          <p:nvPr>
            <p:ph type="title"/>
          </p:nvPr>
        </p:nvSpPr>
        <p:spPr>
          <a:xfrm>
            <a:off x="952500" y="21301"/>
            <a:ext cx="7924800" cy="609600"/>
          </a:xfrm>
        </p:spPr>
        <p:txBody>
          <a:bodyPr/>
          <a:lstStyle/>
          <a:p>
            <a:r>
              <a:rPr lang="en-US" dirty="0"/>
              <a:t>General Instruction/Confirmation Page</a:t>
            </a:r>
          </a:p>
        </p:txBody>
      </p:sp>
      <p:sp>
        <p:nvSpPr>
          <p:cNvPr id="3" name="Slide Number Placeholder 2">
            <a:extLst>
              <a:ext uri="{FF2B5EF4-FFF2-40B4-BE49-F238E27FC236}">
                <a16:creationId xmlns:a16="http://schemas.microsoft.com/office/drawing/2014/main" id="{8C2658B8-49D2-4FAC-B481-07C68CB35CBF}"/>
              </a:ext>
            </a:extLst>
          </p:cNvPr>
          <p:cNvSpPr>
            <a:spLocks noGrp="1"/>
          </p:cNvSpPr>
          <p:nvPr>
            <p:ph type="sldNum" sz="quarter" idx="10"/>
          </p:nvPr>
        </p:nvSpPr>
        <p:spPr/>
        <p:txBody>
          <a:bodyPr/>
          <a:lstStyle/>
          <a:p>
            <a:pPr>
              <a:defRPr/>
            </a:pPr>
            <a:fld id="{F1D0CB0C-6CD7-49EF-9B68-ED3C7EA5DB13}" type="slidenum">
              <a:rPr lang="en-US" smtClean="0">
                <a:solidFill>
                  <a:srgbClr val="FFFFFF"/>
                </a:solidFill>
              </a:rPr>
              <a:pPr>
                <a:defRPr/>
              </a:pPr>
              <a:t>18</a:t>
            </a:fld>
            <a:endParaRPr lang="en-US" dirty="0">
              <a:solidFill>
                <a:srgbClr val="FFFFFF"/>
              </a:solidFill>
            </a:endParaRPr>
          </a:p>
        </p:txBody>
      </p:sp>
      <p:pic>
        <p:nvPicPr>
          <p:cNvPr id="19" name="Picture 18">
            <a:extLst>
              <a:ext uri="{FF2B5EF4-FFF2-40B4-BE49-F238E27FC236}">
                <a16:creationId xmlns:a16="http://schemas.microsoft.com/office/drawing/2014/main" id="{C9BF1838-854E-4288-AC96-D59E61E53DBB}"/>
              </a:ext>
            </a:extLst>
          </p:cNvPr>
          <p:cNvPicPr>
            <a:picLocks noChangeAspect="1"/>
          </p:cNvPicPr>
          <p:nvPr/>
        </p:nvPicPr>
        <p:blipFill rotWithShape="1">
          <a:blip r:embed="rId3"/>
          <a:srcRect l="1667" t="24815" r="66667" b="19993"/>
          <a:stretch/>
        </p:blipFill>
        <p:spPr>
          <a:xfrm>
            <a:off x="84138" y="612967"/>
            <a:ext cx="6240462" cy="6118033"/>
          </a:xfrm>
          <a:prstGeom prst="rect">
            <a:avLst/>
          </a:prstGeom>
        </p:spPr>
      </p:pic>
      <p:sp>
        <p:nvSpPr>
          <p:cNvPr id="4" name="Arrow: Left 3">
            <a:extLst>
              <a:ext uri="{FF2B5EF4-FFF2-40B4-BE49-F238E27FC236}">
                <a16:creationId xmlns:a16="http://schemas.microsoft.com/office/drawing/2014/main" id="{604F722C-04A9-436F-8E59-EDDAADF7A1F6}"/>
              </a:ext>
            </a:extLst>
          </p:cNvPr>
          <p:cNvSpPr/>
          <p:nvPr/>
        </p:nvSpPr>
        <p:spPr bwMode="auto">
          <a:xfrm>
            <a:off x="6493835" y="4495800"/>
            <a:ext cx="2286000" cy="609600"/>
          </a:xfrm>
          <a:prstGeom prst="leftArrow">
            <a:avLst/>
          </a:prstGeom>
          <a:solidFill>
            <a:srgbClr val="FFFF00"/>
          </a:solidFill>
          <a:ln w="15875" cap="flat" cmpd="sng" algn="ctr">
            <a:solidFill>
              <a:schemeClr val="accent4"/>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85176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500"/>
                                  </p:stCondLst>
                                  <p:childTnLst>
                                    <p:animClr clrSpc="hsl" dir="cw">
                                      <p:cBhvr override="childStyle">
                                        <p:cTn id="6" dur="2000" fill="hold"/>
                                        <p:tgtEl>
                                          <p:spTgt spid="4"/>
                                        </p:tgtEl>
                                        <p:attrNameLst>
                                          <p:attrName>style.color</p:attrName>
                                        </p:attrNameLst>
                                      </p:cBhvr>
                                      <p:by>
                                        <p:hsl h="7200000" s="0" l="0"/>
                                      </p:by>
                                    </p:animClr>
                                    <p:animClr clrSpc="hsl" dir="cw">
                                      <p:cBhvr>
                                        <p:cTn id="7" dur="2000" fill="hold"/>
                                        <p:tgtEl>
                                          <p:spTgt spid="4"/>
                                        </p:tgtEl>
                                        <p:attrNameLst>
                                          <p:attrName>fillcolor</p:attrName>
                                        </p:attrNameLst>
                                      </p:cBhvr>
                                      <p:by>
                                        <p:hsl h="7200000" s="0" l="0"/>
                                      </p:by>
                                    </p:animClr>
                                    <p:animClr clrSpc="hsl" dir="cw">
                                      <p:cBhvr>
                                        <p:cTn id="8" dur="2000" fill="hold"/>
                                        <p:tgtEl>
                                          <p:spTgt spid="4"/>
                                        </p:tgtEl>
                                        <p:attrNameLst>
                                          <p:attrName>stroke.color</p:attrName>
                                        </p:attrNameLst>
                                      </p:cBhvr>
                                      <p:by>
                                        <p:hsl h="7200000" s="0" l="0"/>
                                      </p:by>
                                    </p:animClr>
                                    <p:set>
                                      <p:cBhvr>
                                        <p:cTn id="9" dur="20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B2788-1825-42E6-90EA-FCE865D9213E}"/>
              </a:ext>
            </a:extLst>
          </p:cNvPr>
          <p:cNvSpPr>
            <a:spLocks noGrp="1"/>
          </p:cNvSpPr>
          <p:nvPr>
            <p:ph type="title"/>
          </p:nvPr>
        </p:nvSpPr>
        <p:spPr/>
        <p:txBody>
          <a:bodyPr/>
          <a:lstStyle/>
          <a:p>
            <a:r>
              <a:rPr lang="en-US" dirty="0"/>
              <a:t>Questions on Confirmation Page or Compliance Checklist</a:t>
            </a:r>
          </a:p>
        </p:txBody>
      </p:sp>
      <p:pic>
        <p:nvPicPr>
          <p:cNvPr id="6" name="Content Placeholder 5" descr="Quizzical burrowing owl looking forward">
            <a:extLst>
              <a:ext uri="{FF2B5EF4-FFF2-40B4-BE49-F238E27FC236}">
                <a16:creationId xmlns:a16="http://schemas.microsoft.com/office/drawing/2014/main" id="{EEC720C2-CBA6-48FF-9929-0999DB1DEE3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68438" y="1066800"/>
            <a:ext cx="6689749" cy="4648200"/>
          </a:xfrm>
        </p:spPr>
      </p:pic>
      <p:sp>
        <p:nvSpPr>
          <p:cNvPr id="3" name="Slide Number Placeholder 2">
            <a:extLst>
              <a:ext uri="{FF2B5EF4-FFF2-40B4-BE49-F238E27FC236}">
                <a16:creationId xmlns:a16="http://schemas.microsoft.com/office/drawing/2014/main" id="{7A7E747F-187B-478A-86BA-217FB9A95E9E}"/>
              </a:ext>
            </a:extLst>
          </p:cNvPr>
          <p:cNvSpPr>
            <a:spLocks noGrp="1"/>
          </p:cNvSpPr>
          <p:nvPr>
            <p:ph type="sldNum" sz="quarter" idx="10"/>
          </p:nvPr>
        </p:nvSpPr>
        <p:spPr/>
        <p:txBody>
          <a:bodyPr/>
          <a:lstStyle/>
          <a:p>
            <a:pPr>
              <a:defRPr/>
            </a:pPr>
            <a:fld id="{DFC74113-8C90-42EE-BA5E-BF7AE3D21339}" type="slidenum">
              <a:rPr lang="en-US" smtClean="0"/>
              <a:pPr>
                <a:defRPr/>
              </a:pPr>
              <a:t>19</a:t>
            </a:fld>
            <a:endParaRPr lang="en-US" dirty="0"/>
          </a:p>
        </p:txBody>
      </p:sp>
    </p:spTree>
    <p:extLst>
      <p:ext uri="{BB962C8B-B14F-4D97-AF65-F5344CB8AC3E}">
        <p14:creationId xmlns:p14="http://schemas.microsoft.com/office/powerpoint/2010/main" val="2708246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89616-E0A5-49AB-9EC1-391582B8FDE0}"/>
              </a:ext>
            </a:extLst>
          </p:cNvPr>
          <p:cNvSpPr>
            <a:spLocks noGrp="1"/>
          </p:cNvSpPr>
          <p:nvPr>
            <p:ph type="title"/>
          </p:nvPr>
        </p:nvSpPr>
        <p:spPr>
          <a:xfrm>
            <a:off x="950912" y="182217"/>
            <a:ext cx="7924800" cy="609600"/>
          </a:xfrm>
        </p:spPr>
        <p:txBody>
          <a:bodyPr/>
          <a:lstStyle/>
          <a:p>
            <a:r>
              <a:rPr lang="en-US" dirty="0"/>
              <a:t>Thanks to all the Green Communities!</a:t>
            </a:r>
          </a:p>
        </p:txBody>
      </p:sp>
      <p:sp>
        <p:nvSpPr>
          <p:cNvPr id="3" name="Content Placeholder 2">
            <a:extLst>
              <a:ext uri="{FF2B5EF4-FFF2-40B4-BE49-F238E27FC236}">
                <a16:creationId xmlns:a16="http://schemas.microsoft.com/office/drawing/2014/main" id="{2FD82305-0004-4D9F-AAFA-38B564CBCF1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F669FC2-AABA-4DC3-8846-085CDF1E4197}"/>
              </a:ext>
            </a:extLst>
          </p:cNvPr>
          <p:cNvSpPr>
            <a:spLocks noGrp="1"/>
          </p:cNvSpPr>
          <p:nvPr>
            <p:ph type="sldNum" sz="quarter" idx="10"/>
          </p:nvPr>
        </p:nvSpPr>
        <p:spPr/>
        <p:txBody>
          <a:bodyPr/>
          <a:lstStyle/>
          <a:p>
            <a:pPr>
              <a:defRPr/>
            </a:pPr>
            <a:fld id="{66013F86-44C2-4AD4-9B9A-820A112E6288}" type="slidenum">
              <a:rPr lang="en-US" smtClean="0"/>
              <a:pPr>
                <a:defRPr/>
              </a:pPr>
              <a:t>2</a:t>
            </a:fld>
            <a:endParaRPr lang="en-US" dirty="0"/>
          </a:p>
        </p:txBody>
      </p:sp>
      <p:sp>
        <p:nvSpPr>
          <p:cNvPr id="7" name="Rectangle 6">
            <a:extLst>
              <a:ext uri="{FF2B5EF4-FFF2-40B4-BE49-F238E27FC236}">
                <a16:creationId xmlns:a16="http://schemas.microsoft.com/office/drawing/2014/main" id="{32CF0741-86D3-4BE6-848F-542344FD4224}"/>
              </a:ext>
            </a:extLst>
          </p:cNvPr>
          <p:cNvSpPr/>
          <p:nvPr/>
        </p:nvSpPr>
        <p:spPr bwMode="auto">
          <a:xfrm>
            <a:off x="914400" y="5791200"/>
            <a:ext cx="8001000" cy="10668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pic>
        <p:nvPicPr>
          <p:cNvPr id="5" name="Picture 5" descr="DOER Faces of GCs">
            <a:extLst>
              <a:ext uri="{FF2B5EF4-FFF2-40B4-BE49-F238E27FC236}">
                <a16:creationId xmlns:a16="http://schemas.microsoft.com/office/drawing/2014/main" id="{E060C5CD-A95B-45B1-AE6D-358A89D987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2" y="901147"/>
            <a:ext cx="9045575" cy="5087938"/>
          </a:xfrm>
          <a:prstGeom prst="rect">
            <a:avLst/>
          </a:prstGeom>
          <a:noFill/>
          <a:ln w="9525">
            <a:noFill/>
            <a:miter lim="800000"/>
            <a:headEnd/>
            <a:tailEnd/>
          </a:ln>
        </p:spPr>
      </p:pic>
    </p:spTree>
    <p:extLst>
      <p:ext uri="{BB962C8B-B14F-4D97-AF65-F5344CB8AC3E}">
        <p14:creationId xmlns:p14="http://schemas.microsoft.com/office/powerpoint/2010/main" val="15590317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B5D418-ABC1-4C86-BC02-387AF7212DE6}"/>
              </a:ext>
            </a:extLst>
          </p:cNvPr>
          <p:cNvSpPr/>
          <p:nvPr/>
        </p:nvSpPr>
        <p:spPr bwMode="auto">
          <a:xfrm>
            <a:off x="914400" y="5791200"/>
            <a:ext cx="8077200" cy="10668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2" name="Title 1">
            <a:extLst>
              <a:ext uri="{FF2B5EF4-FFF2-40B4-BE49-F238E27FC236}">
                <a16:creationId xmlns:a16="http://schemas.microsoft.com/office/drawing/2014/main" id="{1C5CCFDE-6014-4EF0-B539-00E434513498}"/>
              </a:ext>
            </a:extLst>
          </p:cNvPr>
          <p:cNvSpPr>
            <a:spLocks noGrp="1"/>
          </p:cNvSpPr>
          <p:nvPr>
            <p:ph type="title"/>
          </p:nvPr>
        </p:nvSpPr>
        <p:spPr>
          <a:xfrm>
            <a:off x="914400" y="118932"/>
            <a:ext cx="7924800" cy="609600"/>
          </a:xfrm>
        </p:spPr>
        <p:txBody>
          <a:bodyPr/>
          <a:lstStyle/>
          <a:p>
            <a:r>
              <a:rPr lang="en-US" dirty="0"/>
              <a:t>Zoning and Permitting Info</a:t>
            </a:r>
          </a:p>
        </p:txBody>
      </p:sp>
      <p:sp>
        <p:nvSpPr>
          <p:cNvPr id="3" name="Slide Number Placeholder 2">
            <a:extLst>
              <a:ext uri="{FF2B5EF4-FFF2-40B4-BE49-F238E27FC236}">
                <a16:creationId xmlns:a16="http://schemas.microsoft.com/office/drawing/2014/main" id="{857C15C3-40D7-48A4-9FE9-B929C290ABD9}"/>
              </a:ext>
            </a:extLst>
          </p:cNvPr>
          <p:cNvSpPr>
            <a:spLocks noGrp="1"/>
          </p:cNvSpPr>
          <p:nvPr>
            <p:ph type="sldNum" sz="quarter" idx="10"/>
          </p:nvPr>
        </p:nvSpPr>
        <p:spPr/>
        <p:txBody>
          <a:bodyPr/>
          <a:lstStyle/>
          <a:p>
            <a:pPr>
              <a:defRPr/>
            </a:pPr>
            <a:fld id="{F1D0CB0C-6CD7-49EF-9B68-ED3C7EA5DB13}" type="slidenum">
              <a:rPr lang="en-US" smtClean="0">
                <a:solidFill>
                  <a:srgbClr val="FFFFFF"/>
                </a:solidFill>
              </a:rPr>
              <a:pPr>
                <a:defRPr/>
              </a:pPr>
              <a:t>20</a:t>
            </a:fld>
            <a:endParaRPr lang="en-US" dirty="0">
              <a:solidFill>
                <a:srgbClr val="FFFFFF"/>
              </a:solidFill>
            </a:endParaRPr>
          </a:p>
        </p:txBody>
      </p:sp>
      <p:pic>
        <p:nvPicPr>
          <p:cNvPr id="5" name="Picture 4" descr="GC Annual Report FY2018-FINAL - Excel">
            <a:extLst>
              <a:ext uri="{FF2B5EF4-FFF2-40B4-BE49-F238E27FC236}">
                <a16:creationId xmlns:a16="http://schemas.microsoft.com/office/drawing/2014/main" id="{A2E4EA37-84F4-4346-87C6-0B80C9B5D6D6}"/>
              </a:ext>
            </a:extLst>
          </p:cNvPr>
          <p:cNvPicPr>
            <a:picLocks noChangeAspect="1"/>
          </p:cNvPicPr>
          <p:nvPr/>
        </p:nvPicPr>
        <p:blipFill rotWithShape="1">
          <a:blip r:embed="rId3">
            <a:extLst>
              <a:ext uri="{28A0092B-C50C-407E-A947-70E740481C1C}">
                <a14:useLocalDpi xmlns:a14="http://schemas.microsoft.com/office/drawing/2010/main" val="0"/>
              </a:ext>
            </a:extLst>
          </a:blip>
          <a:srcRect l="2500" t="8751" r="57500" b="2638"/>
          <a:stretch/>
        </p:blipFill>
        <p:spPr>
          <a:xfrm>
            <a:off x="137216" y="1244600"/>
            <a:ext cx="4540469" cy="5486400"/>
          </a:xfrm>
          <a:prstGeom prst="rect">
            <a:avLst/>
          </a:prstGeom>
          <a:ln>
            <a:solidFill>
              <a:schemeClr val="tx2"/>
            </a:solidFill>
          </a:ln>
          <a:effectLst>
            <a:outerShdw blurRad="50800" dist="38100" dir="2700000" algn="tl" rotWithShape="0">
              <a:prstClr val="black">
                <a:alpha val="40000"/>
              </a:prstClr>
            </a:outerShdw>
          </a:effectLst>
        </p:spPr>
      </p:pic>
      <p:pic>
        <p:nvPicPr>
          <p:cNvPr id="10" name="Picture 9" descr="GC Annual Report FY2018-FINAL - Excel">
            <a:extLst>
              <a:ext uri="{FF2B5EF4-FFF2-40B4-BE49-F238E27FC236}">
                <a16:creationId xmlns:a16="http://schemas.microsoft.com/office/drawing/2014/main" id="{25F8E462-D8DE-4FA4-822C-D6E77E34B20B}"/>
              </a:ext>
            </a:extLst>
          </p:cNvPr>
          <p:cNvPicPr>
            <a:picLocks noChangeAspect="1"/>
          </p:cNvPicPr>
          <p:nvPr/>
        </p:nvPicPr>
        <p:blipFill rotWithShape="1">
          <a:blip r:embed="rId4">
            <a:extLst>
              <a:ext uri="{28A0092B-C50C-407E-A947-70E740481C1C}">
                <a14:useLocalDpi xmlns:a14="http://schemas.microsoft.com/office/drawing/2010/main" val="0"/>
              </a:ext>
            </a:extLst>
          </a:blip>
          <a:srcRect l="3333" t="10278" r="63836" b="78611"/>
          <a:stretch/>
        </p:blipFill>
        <p:spPr>
          <a:xfrm>
            <a:off x="2766386" y="757023"/>
            <a:ext cx="6240399" cy="1147977"/>
          </a:xfrm>
          <a:prstGeom prst="rect">
            <a:avLst/>
          </a:prstGeom>
          <a:ln>
            <a:solidFill>
              <a:schemeClr val="tx2"/>
            </a:solidFill>
          </a:ln>
          <a:effectLst>
            <a:outerShdw blurRad="50800" dist="38100" dir="2700000" algn="tl" rotWithShape="0">
              <a:prstClr val="black">
                <a:alpha val="40000"/>
              </a:prstClr>
            </a:outerShdw>
          </a:effectLst>
        </p:spPr>
      </p:pic>
      <p:sp>
        <p:nvSpPr>
          <p:cNvPr id="14" name="Rectangle 13">
            <a:extLst>
              <a:ext uri="{FF2B5EF4-FFF2-40B4-BE49-F238E27FC236}">
                <a16:creationId xmlns:a16="http://schemas.microsoft.com/office/drawing/2014/main" id="{CB9E1285-C0C1-41E8-B420-4A4D8D75A403}"/>
              </a:ext>
            </a:extLst>
          </p:cNvPr>
          <p:cNvSpPr/>
          <p:nvPr/>
        </p:nvSpPr>
        <p:spPr>
          <a:xfrm>
            <a:off x="4814607" y="2737986"/>
            <a:ext cx="4040071" cy="2308324"/>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600" b="1" dirty="0"/>
              <a:t>REGULATIONS (zoning &amp; permitting):</a:t>
            </a:r>
          </a:p>
          <a:p>
            <a:r>
              <a:rPr lang="en-US" sz="1600" dirty="0"/>
              <a:t>1) </a:t>
            </a:r>
            <a:r>
              <a:rPr lang="en-US" sz="1600" dirty="0">
                <a:highlight>
                  <a:srgbClr val="FFFF00"/>
                </a:highlight>
              </a:rPr>
              <a:t>Since your last Annual Report, or Green Communities Designation Application (if first Annual Report) </a:t>
            </a:r>
            <a:r>
              <a:rPr lang="en-US" sz="1600" dirty="0"/>
              <a:t>Have any significant changes been made to </a:t>
            </a:r>
            <a:r>
              <a:rPr lang="en-US" sz="1600" b="1" dirty="0"/>
              <a:t>the zoning district(s)</a:t>
            </a:r>
            <a:r>
              <a:rPr lang="en-US" sz="1600" dirty="0"/>
              <a:t> for which the community received Green Communities designation?  Significant changes, such as changes to the geographic extent of</a:t>
            </a:r>
          </a:p>
        </p:txBody>
      </p:sp>
      <p:sp>
        <p:nvSpPr>
          <p:cNvPr id="4" name="Oval 3"/>
          <p:cNvSpPr/>
          <p:nvPr/>
        </p:nvSpPr>
        <p:spPr bwMode="auto">
          <a:xfrm>
            <a:off x="1066800" y="6400800"/>
            <a:ext cx="1143000" cy="457200"/>
          </a:xfrm>
          <a:prstGeom prst="ellipse">
            <a:avLst/>
          </a:prstGeom>
          <a:noFill/>
          <a:ln w="28575"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91773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25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90A217-FF17-4E26-96B7-D4B905108EBD}"/>
              </a:ext>
            </a:extLst>
          </p:cNvPr>
          <p:cNvSpPr/>
          <p:nvPr/>
        </p:nvSpPr>
        <p:spPr bwMode="auto">
          <a:xfrm>
            <a:off x="914400" y="5791200"/>
            <a:ext cx="8001000" cy="10668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2" name="Title 1">
            <a:extLst>
              <a:ext uri="{FF2B5EF4-FFF2-40B4-BE49-F238E27FC236}">
                <a16:creationId xmlns:a16="http://schemas.microsoft.com/office/drawing/2014/main" id="{DCEC4C38-E156-469F-BB31-F1A4A18FD943}"/>
              </a:ext>
            </a:extLst>
          </p:cNvPr>
          <p:cNvSpPr>
            <a:spLocks noGrp="1"/>
          </p:cNvSpPr>
          <p:nvPr>
            <p:ph type="title"/>
          </p:nvPr>
        </p:nvSpPr>
        <p:spPr>
          <a:xfrm>
            <a:off x="902110" y="127749"/>
            <a:ext cx="7924800" cy="609600"/>
          </a:xfrm>
        </p:spPr>
        <p:txBody>
          <a:bodyPr/>
          <a:lstStyle/>
          <a:p>
            <a:r>
              <a:rPr lang="en-US" dirty="0"/>
              <a:t>Be sure to select “YES or NO”</a:t>
            </a:r>
          </a:p>
        </p:txBody>
      </p:sp>
      <p:sp>
        <p:nvSpPr>
          <p:cNvPr id="3" name="Slide Number Placeholder 2">
            <a:extLst>
              <a:ext uri="{FF2B5EF4-FFF2-40B4-BE49-F238E27FC236}">
                <a16:creationId xmlns:a16="http://schemas.microsoft.com/office/drawing/2014/main" id="{E242988E-054B-4FF3-AB45-07BF56880D54}"/>
              </a:ext>
            </a:extLst>
          </p:cNvPr>
          <p:cNvSpPr>
            <a:spLocks noGrp="1"/>
          </p:cNvSpPr>
          <p:nvPr>
            <p:ph type="sldNum" sz="quarter" idx="10"/>
          </p:nvPr>
        </p:nvSpPr>
        <p:spPr/>
        <p:txBody>
          <a:bodyPr/>
          <a:lstStyle/>
          <a:p>
            <a:pPr>
              <a:defRPr/>
            </a:pPr>
            <a:fld id="{F1D0CB0C-6CD7-49EF-9B68-ED3C7EA5DB13}" type="slidenum">
              <a:rPr lang="en-US" smtClean="0">
                <a:solidFill>
                  <a:srgbClr val="FFFFFF"/>
                </a:solidFill>
              </a:rPr>
              <a:pPr>
                <a:defRPr/>
              </a:pPr>
              <a:t>21</a:t>
            </a:fld>
            <a:endParaRPr lang="en-US" dirty="0">
              <a:solidFill>
                <a:srgbClr val="FFFFFF"/>
              </a:solidFill>
            </a:endParaRPr>
          </a:p>
        </p:txBody>
      </p:sp>
      <p:pic>
        <p:nvPicPr>
          <p:cNvPr id="5" name="Picture 4" descr="GC Annual Report FY2018-FINAL - Excel">
            <a:extLst>
              <a:ext uri="{FF2B5EF4-FFF2-40B4-BE49-F238E27FC236}">
                <a16:creationId xmlns:a16="http://schemas.microsoft.com/office/drawing/2014/main" id="{9BEAE09A-93FB-4046-A1A9-938EF7C3BD86}"/>
              </a:ext>
            </a:extLst>
          </p:cNvPr>
          <p:cNvPicPr>
            <a:picLocks noChangeAspect="1"/>
          </p:cNvPicPr>
          <p:nvPr/>
        </p:nvPicPr>
        <p:blipFill rotWithShape="1">
          <a:blip r:embed="rId3">
            <a:extLst>
              <a:ext uri="{28A0092B-C50C-407E-A947-70E740481C1C}">
                <a14:useLocalDpi xmlns:a14="http://schemas.microsoft.com/office/drawing/2010/main" val="0"/>
              </a:ext>
            </a:extLst>
          </a:blip>
          <a:srcRect l="3332" t="39305" r="52500" b="31667"/>
          <a:stretch/>
        </p:blipFill>
        <p:spPr>
          <a:xfrm>
            <a:off x="84138" y="1676400"/>
            <a:ext cx="7014505" cy="2514600"/>
          </a:xfrm>
          <a:prstGeom prst="rect">
            <a:avLst/>
          </a:prstGeom>
          <a:ln>
            <a:solidFill>
              <a:schemeClr val="tx2"/>
            </a:solidFill>
          </a:ln>
          <a:effectLst>
            <a:outerShdw blurRad="50800" dist="38100" dir="2700000" algn="tl" rotWithShape="0">
              <a:prstClr val="black">
                <a:alpha val="40000"/>
              </a:prstClr>
            </a:outerShdw>
          </a:effectLst>
        </p:spPr>
      </p:pic>
      <p:pic>
        <p:nvPicPr>
          <p:cNvPr id="6" name="Picture 5" descr="GC Annual Report FY2018-FINAL - Excel">
            <a:extLst>
              <a:ext uri="{FF2B5EF4-FFF2-40B4-BE49-F238E27FC236}">
                <a16:creationId xmlns:a16="http://schemas.microsoft.com/office/drawing/2014/main" id="{FA1F1BF1-EA13-4209-A3DF-EA22030DB41D}"/>
              </a:ext>
            </a:extLst>
          </p:cNvPr>
          <p:cNvPicPr>
            <a:picLocks noChangeAspect="1"/>
          </p:cNvPicPr>
          <p:nvPr/>
        </p:nvPicPr>
        <p:blipFill rotWithShape="1">
          <a:blip r:embed="rId3">
            <a:extLst>
              <a:ext uri="{28A0092B-C50C-407E-A947-70E740481C1C}">
                <a14:useLocalDpi xmlns:a14="http://schemas.microsoft.com/office/drawing/2010/main" val="0"/>
              </a:ext>
            </a:extLst>
          </a:blip>
          <a:srcRect l="47400" t="21465" r="45833" b="33194"/>
          <a:stretch/>
        </p:blipFill>
        <p:spPr>
          <a:xfrm>
            <a:off x="7351644" y="700492"/>
            <a:ext cx="1591223" cy="5815850"/>
          </a:xfrm>
          <a:prstGeom prst="rect">
            <a:avLst/>
          </a:prstGeom>
        </p:spPr>
      </p:pic>
      <p:sp>
        <p:nvSpPr>
          <p:cNvPr id="8" name="Rectangle 7">
            <a:extLst>
              <a:ext uri="{FF2B5EF4-FFF2-40B4-BE49-F238E27FC236}">
                <a16:creationId xmlns:a16="http://schemas.microsoft.com/office/drawing/2014/main" id="{48B1BF81-8345-4C2A-9A3F-4675E00D77F0}"/>
              </a:ext>
            </a:extLst>
          </p:cNvPr>
          <p:cNvSpPr/>
          <p:nvPr/>
        </p:nvSpPr>
        <p:spPr bwMode="auto">
          <a:xfrm>
            <a:off x="7162800" y="4343400"/>
            <a:ext cx="304800" cy="9144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977808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CEA950-457F-4CBE-BB06-8AA85FF3EE16}"/>
              </a:ext>
            </a:extLst>
          </p:cNvPr>
          <p:cNvPicPr>
            <a:picLocks noChangeAspect="1"/>
          </p:cNvPicPr>
          <p:nvPr/>
        </p:nvPicPr>
        <p:blipFill rotWithShape="1">
          <a:blip r:embed="rId3"/>
          <a:srcRect l="2500" t="27778" r="42500" b="15926"/>
          <a:stretch/>
        </p:blipFill>
        <p:spPr>
          <a:xfrm>
            <a:off x="270710" y="838200"/>
            <a:ext cx="8602579" cy="4953000"/>
          </a:xfrm>
          <a:prstGeom prst="rect">
            <a:avLst/>
          </a:prstGeom>
          <a:ln>
            <a:solidFill>
              <a:schemeClr val="tx1"/>
            </a:solidFill>
          </a:ln>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r>
              <a:rPr lang="en-US" dirty="0"/>
              <a:t>Table 1</a:t>
            </a:r>
          </a:p>
        </p:txBody>
      </p:sp>
      <p:sp>
        <p:nvSpPr>
          <p:cNvPr id="3" name="Slide Number Placeholder 2"/>
          <p:cNvSpPr>
            <a:spLocks noGrp="1"/>
          </p:cNvSpPr>
          <p:nvPr>
            <p:ph type="sldNum" sz="quarter" idx="10"/>
          </p:nvPr>
        </p:nvSpPr>
        <p:spPr/>
        <p:txBody>
          <a:bodyPr/>
          <a:lstStyle/>
          <a:p>
            <a:pPr>
              <a:defRPr/>
            </a:pPr>
            <a:fld id="{F1D0CB0C-6CD7-49EF-9B68-ED3C7EA5DB13}" type="slidenum">
              <a:rPr lang="en-US" smtClean="0">
                <a:solidFill>
                  <a:srgbClr val="FFFFFF"/>
                </a:solidFill>
              </a:rPr>
              <a:pPr>
                <a:defRPr/>
              </a:pPr>
              <a:t>22</a:t>
            </a:fld>
            <a:endParaRPr lang="en-US" dirty="0">
              <a:solidFill>
                <a:srgbClr val="FFFFFF"/>
              </a:solidFill>
            </a:endParaRPr>
          </a:p>
        </p:txBody>
      </p:sp>
      <p:sp>
        <p:nvSpPr>
          <p:cNvPr id="5" name="Rectangle 4"/>
          <p:cNvSpPr/>
          <p:nvPr/>
        </p:nvSpPr>
        <p:spPr bwMode="auto">
          <a:xfrm>
            <a:off x="7543800" y="2706872"/>
            <a:ext cx="914400" cy="609600"/>
          </a:xfrm>
          <a:prstGeom prst="rect">
            <a:avLst/>
          </a:prstGeom>
          <a:noFill/>
          <a:ln w="28575"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16384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8BA03-B39F-4787-B29B-CF71EBF291B4}"/>
              </a:ext>
            </a:extLst>
          </p:cNvPr>
          <p:cNvSpPr>
            <a:spLocks noGrp="1"/>
          </p:cNvSpPr>
          <p:nvPr>
            <p:ph type="title"/>
          </p:nvPr>
        </p:nvSpPr>
        <p:spPr>
          <a:xfrm>
            <a:off x="1066800" y="515531"/>
            <a:ext cx="7924800" cy="609600"/>
          </a:xfrm>
        </p:spPr>
        <p:txBody>
          <a:bodyPr/>
          <a:lstStyle/>
          <a:p>
            <a:r>
              <a:rPr lang="en-US" dirty="0"/>
              <a:t>Questions on Zoning/Permitting Section</a:t>
            </a:r>
          </a:p>
        </p:txBody>
      </p:sp>
      <p:sp>
        <p:nvSpPr>
          <p:cNvPr id="3" name="Slide Number Placeholder 2">
            <a:extLst>
              <a:ext uri="{FF2B5EF4-FFF2-40B4-BE49-F238E27FC236}">
                <a16:creationId xmlns:a16="http://schemas.microsoft.com/office/drawing/2014/main" id="{CD5E3CE8-3391-4182-B533-0766BC0BF27A}"/>
              </a:ext>
            </a:extLst>
          </p:cNvPr>
          <p:cNvSpPr>
            <a:spLocks noGrp="1"/>
          </p:cNvSpPr>
          <p:nvPr>
            <p:ph type="sldNum" sz="quarter" idx="10"/>
          </p:nvPr>
        </p:nvSpPr>
        <p:spPr/>
        <p:txBody>
          <a:bodyPr/>
          <a:lstStyle/>
          <a:p>
            <a:pPr>
              <a:defRPr/>
            </a:pPr>
            <a:fld id="{DFC74113-8C90-42EE-BA5E-BF7AE3D21339}" type="slidenum">
              <a:rPr lang="en-US" smtClean="0"/>
              <a:pPr>
                <a:defRPr/>
              </a:pPr>
              <a:t>23</a:t>
            </a:fld>
            <a:endParaRPr lang="en-US" dirty="0"/>
          </a:p>
        </p:txBody>
      </p:sp>
      <p:pic>
        <p:nvPicPr>
          <p:cNvPr id="8" name="Picture 7" descr="Don't Know Dude">
            <a:extLst>
              <a:ext uri="{FF2B5EF4-FFF2-40B4-BE49-F238E27FC236}">
                <a16:creationId xmlns:a16="http://schemas.microsoft.com/office/drawing/2014/main" id="{E9455743-DF1E-4398-B9E5-4793825419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6062" y="1793062"/>
            <a:ext cx="3571875" cy="3571875"/>
          </a:xfrm>
          <a:prstGeom prst="rect">
            <a:avLst/>
          </a:prstGeom>
        </p:spPr>
      </p:pic>
      <p:sp>
        <p:nvSpPr>
          <p:cNvPr id="10" name="Content Placeholder 9">
            <a:extLst>
              <a:ext uri="{FF2B5EF4-FFF2-40B4-BE49-F238E27FC236}">
                <a16:creationId xmlns:a16="http://schemas.microsoft.com/office/drawing/2014/main" id="{69B9EA96-967A-46B3-ADA0-D60C3004479B}"/>
              </a:ext>
            </a:extLst>
          </p:cNvPr>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2912642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85CC17-11DF-47ED-8FAF-FE69772DCC2E}"/>
              </a:ext>
            </a:extLst>
          </p:cNvPr>
          <p:cNvSpPr/>
          <p:nvPr/>
        </p:nvSpPr>
        <p:spPr bwMode="auto">
          <a:xfrm>
            <a:off x="914400" y="5791200"/>
            <a:ext cx="8001000" cy="10668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pic>
        <p:nvPicPr>
          <p:cNvPr id="7" name="Picture 6">
            <a:extLst>
              <a:ext uri="{FF2B5EF4-FFF2-40B4-BE49-F238E27FC236}">
                <a16:creationId xmlns:a16="http://schemas.microsoft.com/office/drawing/2014/main" id="{984BF8A5-4991-4E57-A9B6-A77D13010B17}"/>
              </a:ext>
            </a:extLst>
          </p:cNvPr>
          <p:cNvPicPr>
            <a:picLocks noChangeAspect="1"/>
          </p:cNvPicPr>
          <p:nvPr/>
        </p:nvPicPr>
        <p:blipFill rotWithShape="1">
          <a:blip r:embed="rId3"/>
          <a:srcRect l="920" t="23334" r="71250" b="5555"/>
          <a:stretch/>
        </p:blipFill>
        <p:spPr>
          <a:xfrm>
            <a:off x="304800" y="524908"/>
            <a:ext cx="4378323" cy="6292987"/>
          </a:xfrm>
          <a:prstGeom prst="rect">
            <a:avLst/>
          </a:prstGeom>
          <a:ln>
            <a:solidFill>
              <a:schemeClr val="tx1"/>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7BC152AE-6CA4-40B0-9DEE-80F557B475E0}"/>
              </a:ext>
            </a:extLst>
          </p:cNvPr>
          <p:cNvSpPr>
            <a:spLocks noGrp="1"/>
          </p:cNvSpPr>
          <p:nvPr>
            <p:ph type="title"/>
          </p:nvPr>
        </p:nvSpPr>
        <p:spPr>
          <a:xfrm>
            <a:off x="914400" y="76200"/>
            <a:ext cx="7924800" cy="533400"/>
          </a:xfrm>
        </p:spPr>
        <p:txBody>
          <a:bodyPr/>
          <a:lstStyle/>
          <a:p>
            <a:r>
              <a:rPr lang="en-US" dirty="0"/>
              <a:t>Criterion 3 Overview</a:t>
            </a:r>
          </a:p>
        </p:txBody>
      </p:sp>
      <p:sp>
        <p:nvSpPr>
          <p:cNvPr id="3" name="Slide Number Placeholder 2">
            <a:extLst>
              <a:ext uri="{FF2B5EF4-FFF2-40B4-BE49-F238E27FC236}">
                <a16:creationId xmlns:a16="http://schemas.microsoft.com/office/drawing/2014/main" id="{E1181BE0-A13D-45C5-901B-D8415158685C}"/>
              </a:ext>
            </a:extLst>
          </p:cNvPr>
          <p:cNvSpPr>
            <a:spLocks noGrp="1"/>
          </p:cNvSpPr>
          <p:nvPr>
            <p:ph type="sldNum" sz="quarter" idx="10"/>
          </p:nvPr>
        </p:nvSpPr>
        <p:spPr/>
        <p:txBody>
          <a:bodyPr/>
          <a:lstStyle/>
          <a:p>
            <a:pPr>
              <a:defRPr/>
            </a:pPr>
            <a:fld id="{F1D0CB0C-6CD7-49EF-9B68-ED3C7EA5DB13}" type="slidenum">
              <a:rPr lang="en-US" smtClean="0">
                <a:solidFill>
                  <a:srgbClr val="FFFFFF"/>
                </a:solidFill>
              </a:rPr>
              <a:pPr>
                <a:defRPr/>
              </a:pPr>
              <a:t>24</a:t>
            </a:fld>
            <a:endParaRPr lang="en-US" dirty="0">
              <a:solidFill>
                <a:srgbClr val="FFFFFF"/>
              </a:solidFill>
            </a:endParaRPr>
          </a:p>
        </p:txBody>
      </p:sp>
      <p:pic>
        <p:nvPicPr>
          <p:cNvPr id="8" name="Picture 7">
            <a:extLst>
              <a:ext uri="{FF2B5EF4-FFF2-40B4-BE49-F238E27FC236}">
                <a16:creationId xmlns:a16="http://schemas.microsoft.com/office/drawing/2014/main" id="{805CE0CE-DFC3-4C71-9AFD-DC77F4E9F6F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257800" y="1288900"/>
            <a:ext cx="3028950" cy="3410374"/>
          </a:xfrm>
          <a:prstGeom prst="rect">
            <a:avLst/>
          </a:prstGeom>
        </p:spPr>
      </p:pic>
      <p:sp>
        <p:nvSpPr>
          <p:cNvPr id="9" name="TextBox 8">
            <a:extLst>
              <a:ext uri="{FF2B5EF4-FFF2-40B4-BE49-F238E27FC236}">
                <a16:creationId xmlns:a16="http://schemas.microsoft.com/office/drawing/2014/main" id="{6AC57B6B-44C3-4845-A37F-70FD4D58C396}"/>
              </a:ext>
            </a:extLst>
          </p:cNvPr>
          <p:cNvSpPr txBox="1"/>
          <p:nvPr/>
        </p:nvSpPr>
        <p:spPr>
          <a:xfrm>
            <a:off x="5791200" y="4776772"/>
            <a:ext cx="2571750" cy="200055"/>
          </a:xfrm>
          <a:prstGeom prst="rect">
            <a:avLst/>
          </a:prstGeom>
          <a:noFill/>
        </p:spPr>
        <p:txBody>
          <a:bodyPr wrap="square" rtlCol="0">
            <a:spAutoFit/>
          </a:bodyPr>
          <a:lstStyle/>
          <a:p>
            <a:r>
              <a:rPr lang="en-US" sz="700" dirty="0">
                <a:hlinkClick r:id="rId5" tooltip="http://laluzdeleoen.blogspot.com/2012/04/que-titulo-le-pongo-mi-novela.html"/>
              </a:rPr>
              <a:t>This Photo</a:t>
            </a:r>
            <a:r>
              <a:rPr lang="en-US" sz="700" dirty="0"/>
              <a:t> by Unknown Author is licensed under </a:t>
            </a:r>
            <a:r>
              <a:rPr lang="en-US" sz="700" dirty="0">
                <a:hlinkClick r:id="rId6" tooltip="https://creativecommons.org/licenses/by/3.0/"/>
              </a:rPr>
              <a:t>CC BY</a:t>
            </a:r>
            <a:endParaRPr lang="en-US" sz="700" dirty="0"/>
          </a:p>
        </p:txBody>
      </p:sp>
      <p:sp>
        <p:nvSpPr>
          <p:cNvPr id="10" name="Oval 9"/>
          <p:cNvSpPr/>
          <p:nvPr/>
        </p:nvSpPr>
        <p:spPr bwMode="auto">
          <a:xfrm>
            <a:off x="3332162" y="6422357"/>
            <a:ext cx="1295399" cy="457200"/>
          </a:xfrm>
          <a:prstGeom prst="ellipse">
            <a:avLst/>
          </a:prstGeom>
          <a:noFill/>
          <a:ln w="28575"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726344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Follow the Steps</a:t>
            </a:r>
          </a:p>
        </p:txBody>
      </p:sp>
      <p:sp>
        <p:nvSpPr>
          <p:cNvPr id="3" name="Slide Number Placeholder 2"/>
          <p:cNvSpPr>
            <a:spLocks noGrp="1"/>
          </p:cNvSpPr>
          <p:nvPr>
            <p:ph type="sldNum" sz="quarter" idx="10"/>
          </p:nvPr>
        </p:nvSpPr>
        <p:spPr/>
        <p:txBody>
          <a:bodyPr/>
          <a:lstStyle/>
          <a:p>
            <a:pPr>
              <a:defRPr/>
            </a:pPr>
            <a:fld id="{F1D0CB0C-6CD7-49EF-9B68-ED3C7EA5DB13}" type="slidenum">
              <a:rPr lang="en-US" smtClean="0">
                <a:solidFill>
                  <a:srgbClr val="FFFFFF"/>
                </a:solidFill>
              </a:rPr>
              <a:pPr>
                <a:defRPr/>
              </a:pPr>
              <a:t>25</a:t>
            </a:fld>
            <a:endParaRPr lang="en-US" dirty="0">
              <a:solidFill>
                <a:srgbClr val="FFFFFF"/>
              </a:solidFill>
            </a:endParaRPr>
          </a:p>
        </p:txBody>
      </p:sp>
      <p:sp>
        <p:nvSpPr>
          <p:cNvPr id="6" name="Oval 5"/>
          <p:cNvSpPr/>
          <p:nvPr/>
        </p:nvSpPr>
        <p:spPr bwMode="auto">
          <a:xfrm>
            <a:off x="7950533" y="5029200"/>
            <a:ext cx="1143000" cy="838200"/>
          </a:xfrm>
          <a:prstGeom prst="ellipse">
            <a:avLst/>
          </a:prstGeom>
          <a:noFill/>
          <a:ln w="28575"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sz="900" b="1" i="0" u="none" strike="noStrike" cap="none" normalizeH="0" baseline="0" dirty="0">
                <a:ln>
                  <a:noFill/>
                </a:ln>
                <a:solidFill>
                  <a:schemeClr val="tx1"/>
                </a:solidFill>
                <a:effectLst/>
                <a:latin typeface="Segoe Print" panose="02000600000000000000" pitchFamily="2" charset="0"/>
              </a:rPr>
              <a:t>11/29/18</a:t>
            </a:r>
          </a:p>
        </p:txBody>
      </p:sp>
      <p:pic>
        <p:nvPicPr>
          <p:cNvPr id="7" name="Picture 6">
            <a:extLst>
              <a:ext uri="{FF2B5EF4-FFF2-40B4-BE49-F238E27FC236}">
                <a16:creationId xmlns:a16="http://schemas.microsoft.com/office/drawing/2014/main" id="{42FEC4BE-6409-4A12-83A8-222041B0646C}"/>
              </a:ext>
            </a:extLst>
          </p:cNvPr>
          <p:cNvPicPr>
            <a:picLocks noChangeAspect="1"/>
          </p:cNvPicPr>
          <p:nvPr/>
        </p:nvPicPr>
        <p:blipFill rotWithShape="1">
          <a:blip r:embed="rId3"/>
          <a:srcRect l="2106" t="24913" r="35394" b="11508"/>
          <a:stretch/>
        </p:blipFill>
        <p:spPr>
          <a:xfrm>
            <a:off x="50467" y="838200"/>
            <a:ext cx="9169733" cy="6056538"/>
          </a:xfrm>
          <a:prstGeom prst="rect">
            <a:avLst/>
          </a:prstGeom>
        </p:spPr>
      </p:pic>
      <p:pic>
        <p:nvPicPr>
          <p:cNvPr id="11" name="Picture 10">
            <a:extLst>
              <a:ext uri="{FF2B5EF4-FFF2-40B4-BE49-F238E27FC236}">
                <a16:creationId xmlns:a16="http://schemas.microsoft.com/office/drawing/2014/main" id="{88AC9E18-9CF4-4014-A2D6-8773DFEB70A9}"/>
              </a:ext>
            </a:extLst>
          </p:cNvPr>
          <p:cNvPicPr>
            <a:picLocks noChangeAspect="1"/>
          </p:cNvPicPr>
          <p:nvPr/>
        </p:nvPicPr>
        <p:blipFill rotWithShape="1">
          <a:blip r:embed="rId4"/>
          <a:srcRect t="30629" b="-31122"/>
          <a:stretch/>
        </p:blipFill>
        <p:spPr>
          <a:xfrm>
            <a:off x="304800" y="4313008"/>
            <a:ext cx="7671859" cy="944791"/>
          </a:xfrm>
          <a:prstGeom prst="rect">
            <a:avLst/>
          </a:prstGeom>
        </p:spPr>
      </p:pic>
      <p:pic>
        <p:nvPicPr>
          <p:cNvPr id="15" name="Picture 14">
            <a:extLst>
              <a:ext uri="{FF2B5EF4-FFF2-40B4-BE49-F238E27FC236}">
                <a16:creationId xmlns:a16="http://schemas.microsoft.com/office/drawing/2014/main" id="{4851F16F-97C3-44E0-A254-FD5EAC03DC11}"/>
              </a:ext>
            </a:extLst>
          </p:cNvPr>
          <p:cNvPicPr>
            <a:picLocks noChangeAspect="1"/>
          </p:cNvPicPr>
          <p:nvPr/>
        </p:nvPicPr>
        <p:blipFill rotWithShape="1">
          <a:blip r:embed="rId5"/>
          <a:srcRect l="-2788" t="29045" r="-1"/>
          <a:stretch/>
        </p:blipFill>
        <p:spPr>
          <a:xfrm>
            <a:off x="7976660" y="4313008"/>
            <a:ext cx="1043244" cy="670382"/>
          </a:xfrm>
          <a:prstGeom prst="rect">
            <a:avLst/>
          </a:prstGeom>
        </p:spPr>
      </p:pic>
      <p:pic>
        <p:nvPicPr>
          <p:cNvPr id="17" name="Picture 16">
            <a:extLst>
              <a:ext uri="{FF2B5EF4-FFF2-40B4-BE49-F238E27FC236}">
                <a16:creationId xmlns:a16="http://schemas.microsoft.com/office/drawing/2014/main" id="{028D643F-0507-445F-BCE5-406DB5B106D0}"/>
              </a:ext>
            </a:extLst>
          </p:cNvPr>
          <p:cNvPicPr>
            <a:picLocks noChangeAspect="1"/>
          </p:cNvPicPr>
          <p:nvPr/>
        </p:nvPicPr>
        <p:blipFill>
          <a:blip r:embed="rId6"/>
          <a:stretch>
            <a:fillRect/>
          </a:stretch>
        </p:blipFill>
        <p:spPr>
          <a:xfrm>
            <a:off x="7964125" y="4001862"/>
            <a:ext cx="1043245" cy="333375"/>
          </a:xfrm>
          <a:prstGeom prst="rect">
            <a:avLst/>
          </a:prstGeom>
        </p:spPr>
      </p:pic>
      <p:pic>
        <p:nvPicPr>
          <p:cNvPr id="19" name="Picture 18">
            <a:extLst>
              <a:ext uri="{FF2B5EF4-FFF2-40B4-BE49-F238E27FC236}">
                <a16:creationId xmlns:a16="http://schemas.microsoft.com/office/drawing/2014/main" id="{45A40E5A-C4F0-4EA0-8EED-3DA4B8EDDCCC}"/>
              </a:ext>
            </a:extLst>
          </p:cNvPr>
          <p:cNvPicPr>
            <a:picLocks noChangeAspect="1"/>
          </p:cNvPicPr>
          <p:nvPr/>
        </p:nvPicPr>
        <p:blipFill>
          <a:blip r:embed="rId7"/>
          <a:stretch>
            <a:fillRect/>
          </a:stretch>
        </p:blipFill>
        <p:spPr>
          <a:xfrm>
            <a:off x="7976659" y="5510075"/>
            <a:ext cx="1019825" cy="333375"/>
          </a:xfrm>
          <a:prstGeom prst="rect">
            <a:avLst/>
          </a:prstGeom>
        </p:spPr>
      </p:pic>
      <p:pic>
        <p:nvPicPr>
          <p:cNvPr id="20" name="Picture 19">
            <a:extLst>
              <a:ext uri="{FF2B5EF4-FFF2-40B4-BE49-F238E27FC236}">
                <a16:creationId xmlns:a16="http://schemas.microsoft.com/office/drawing/2014/main" id="{6985F161-4BBB-4304-AB3C-0BB4CA106CFB}"/>
              </a:ext>
            </a:extLst>
          </p:cNvPr>
          <p:cNvPicPr>
            <a:picLocks noChangeAspect="1"/>
          </p:cNvPicPr>
          <p:nvPr/>
        </p:nvPicPr>
        <p:blipFill>
          <a:blip r:embed="rId8"/>
          <a:stretch>
            <a:fillRect/>
          </a:stretch>
        </p:blipFill>
        <p:spPr>
          <a:xfrm>
            <a:off x="278674" y="5855193"/>
            <a:ext cx="7697985" cy="706170"/>
          </a:xfrm>
          <a:prstGeom prst="rect">
            <a:avLst/>
          </a:prstGeom>
        </p:spPr>
      </p:pic>
      <p:pic>
        <p:nvPicPr>
          <p:cNvPr id="22" name="Picture 21">
            <a:extLst>
              <a:ext uri="{FF2B5EF4-FFF2-40B4-BE49-F238E27FC236}">
                <a16:creationId xmlns:a16="http://schemas.microsoft.com/office/drawing/2014/main" id="{6B66F9AD-D9A0-4B3E-85F6-DC3C72B9F63E}"/>
              </a:ext>
            </a:extLst>
          </p:cNvPr>
          <p:cNvPicPr>
            <a:picLocks noChangeAspect="1"/>
          </p:cNvPicPr>
          <p:nvPr/>
        </p:nvPicPr>
        <p:blipFill>
          <a:blip r:embed="rId9"/>
          <a:stretch>
            <a:fillRect/>
          </a:stretch>
        </p:blipFill>
        <p:spPr>
          <a:xfrm>
            <a:off x="7964125" y="5848663"/>
            <a:ext cx="1019825" cy="393388"/>
          </a:xfrm>
          <a:prstGeom prst="rect">
            <a:avLst/>
          </a:prstGeom>
        </p:spPr>
      </p:pic>
    </p:spTree>
    <p:extLst>
      <p:ext uri="{BB962C8B-B14F-4D97-AF65-F5344CB8AC3E}">
        <p14:creationId xmlns:p14="http://schemas.microsoft.com/office/powerpoint/2010/main" val="217095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50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5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anim calcmode="lin" valueType="num">
                                      <p:cBhvr>
                                        <p:cTn id="20" dur="2000" fill="hold"/>
                                        <p:tgtEl>
                                          <p:spTgt spid="11"/>
                                        </p:tgtEl>
                                        <p:attrNameLst>
                                          <p:attrName>ppt_x</p:attrName>
                                        </p:attrNameLst>
                                      </p:cBhvr>
                                      <p:tavLst>
                                        <p:tav tm="0">
                                          <p:val>
                                            <p:strVal val="#ppt_x"/>
                                          </p:val>
                                        </p:tav>
                                        <p:tav tm="100000">
                                          <p:val>
                                            <p:strVal val="#ppt_x"/>
                                          </p:val>
                                        </p:tav>
                                      </p:tavLst>
                                    </p:anim>
                                    <p:anim calcmode="lin" valueType="num">
                                      <p:cBhvr>
                                        <p:cTn id="21" dur="2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50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2000"/>
                                        <p:tgtEl>
                                          <p:spTgt spid="15"/>
                                        </p:tgtEl>
                                      </p:cBhvr>
                                    </p:animEffect>
                                    <p:anim calcmode="lin" valueType="num">
                                      <p:cBhvr>
                                        <p:cTn id="27" dur="2000" fill="hold"/>
                                        <p:tgtEl>
                                          <p:spTgt spid="15"/>
                                        </p:tgtEl>
                                        <p:attrNameLst>
                                          <p:attrName>ppt_x</p:attrName>
                                        </p:attrNameLst>
                                      </p:cBhvr>
                                      <p:tavLst>
                                        <p:tav tm="0">
                                          <p:val>
                                            <p:strVal val="#ppt_x"/>
                                          </p:val>
                                        </p:tav>
                                        <p:tav tm="100000">
                                          <p:val>
                                            <p:strVal val="#ppt_x"/>
                                          </p:val>
                                        </p:tav>
                                      </p:tavLst>
                                    </p:anim>
                                    <p:anim calcmode="lin" valueType="num">
                                      <p:cBhvr>
                                        <p:cTn id="28" dur="2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50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2000"/>
                                        <p:tgtEl>
                                          <p:spTgt spid="20"/>
                                        </p:tgtEl>
                                      </p:cBhvr>
                                    </p:animEffect>
                                    <p:anim calcmode="lin" valueType="num">
                                      <p:cBhvr>
                                        <p:cTn id="41" dur="2000" fill="hold"/>
                                        <p:tgtEl>
                                          <p:spTgt spid="20"/>
                                        </p:tgtEl>
                                        <p:attrNameLst>
                                          <p:attrName>ppt_x</p:attrName>
                                        </p:attrNameLst>
                                      </p:cBhvr>
                                      <p:tavLst>
                                        <p:tav tm="0">
                                          <p:val>
                                            <p:strVal val="#ppt_x"/>
                                          </p:val>
                                        </p:tav>
                                        <p:tav tm="100000">
                                          <p:val>
                                            <p:strVal val="#ppt_x"/>
                                          </p:val>
                                        </p:tav>
                                      </p:tavLst>
                                    </p:anim>
                                    <p:anim calcmode="lin" valueType="num">
                                      <p:cBhvr>
                                        <p:cTn id="42"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anim calcmode="lin" valueType="num">
                                      <p:cBhvr>
                                        <p:cTn id="48" dur="1000" fill="hold"/>
                                        <p:tgtEl>
                                          <p:spTgt spid="22"/>
                                        </p:tgtEl>
                                        <p:attrNameLst>
                                          <p:attrName>ppt_x</p:attrName>
                                        </p:attrNameLst>
                                      </p:cBhvr>
                                      <p:tavLst>
                                        <p:tav tm="0">
                                          <p:val>
                                            <p:strVal val="#ppt_x"/>
                                          </p:val>
                                        </p:tav>
                                        <p:tav tm="100000">
                                          <p:val>
                                            <p:strVal val="#ppt_x"/>
                                          </p:val>
                                        </p:tav>
                                      </p:tavLst>
                                    </p:anim>
                                    <p:anim calcmode="lin" valueType="num">
                                      <p:cBhvr>
                                        <p:cTn id="4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85CC17-11DF-47ED-8FAF-FE69772DCC2E}"/>
              </a:ext>
            </a:extLst>
          </p:cNvPr>
          <p:cNvSpPr/>
          <p:nvPr/>
        </p:nvSpPr>
        <p:spPr bwMode="auto">
          <a:xfrm>
            <a:off x="914400" y="5791200"/>
            <a:ext cx="8001000" cy="10668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err="1"/>
              <a:t>MassEnergyInsight</a:t>
            </a:r>
            <a:r>
              <a:rPr lang="en-US" dirty="0"/>
              <a:t> Account Complete?</a:t>
            </a:r>
          </a:p>
        </p:txBody>
      </p:sp>
      <p:sp>
        <p:nvSpPr>
          <p:cNvPr id="3" name="Slide Number Placeholder 2"/>
          <p:cNvSpPr>
            <a:spLocks noGrp="1"/>
          </p:cNvSpPr>
          <p:nvPr>
            <p:ph type="sldNum" sz="quarter" idx="10"/>
          </p:nvPr>
        </p:nvSpPr>
        <p:spPr/>
        <p:txBody>
          <a:bodyPr/>
          <a:lstStyle/>
          <a:p>
            <a:pPr>
              <a:defRPr/>
            </a:pPr>
            <a:fld id="{F1D0CB0C-6CD7-49EF-9B68-ED3C7EA5DB13}" type="slidenum">
              <a:rPr lang="en-US" smtClean="0">
                <a:solidFill>
                  <a:srgbClr val="FFFFFF"/>
                </a:solidFill>
              </a:rPr>
              <a:pPr>
                <a:defRPr/>
              </a:pPr>
              <a:t>26</a:t>
            </a:fld>
            <a:endParaRPr lang="en-US" dirty="0">
              <a:solidFill>
                <a:srgbClr val="FFFFFF"/>
              </a:solidFill>
            </a:endParaRPr>
          </a:p>
        </p:txBody>
      </p:sp>
      <p:pic>
        <p:nvPicPr>
          <p:cNvPr id="5" name="Picture 4" descr="MassEnergyInsight - Reports View - Google Chrome"/>
          <p:cNvPicPr>
            <a:picLocks noChangeAspect="1"/>
          </p:cNvPicPr>
          <p:nvPr/>
        </p:nvPicPr>
        <p:blipFill rotWithShape="1">
          <a:blip r:embed="rId3">
            <a:extLst>
              <a:ext uri="{28A0092B-C50C-407E-A947-70E740481C1C}">
                <a14:useLocalDpi xmlns:a14="http://schemas.microsoft.com/office/drawing/2010/main" val="0"/>
              </a:ext>
            </a:extLst>
          </a:blip>
          <a:srcRect l="2716" t="12063" r="19976" b="30635"/>
          <a:stretch/>
        </p:blipFill>
        <p:spPr>
          <a:xfrm>
            <a:off x="156681" y="1066800"/>
            <a:ext cx="8726061" cy="4953000"/>
          </a:xfrm>
          <a:prstGeom prst="rect">
            <a:avLst/>
          </a:prstGeom>
          <a:ln>
            <a:solidFill>
              <a:schemeClr val="tx2"/>
            </a:solidFill>
          </a:ln>
          <a:effectLst>
            <a:outerShdw blurRad="50800" dist="38100" dir="2700000" algn="tl" rotWithShape="0">
              <a:prstClr val="black">
                <a:alpha val="40000"/>
              </a:prstClr>
            </a:outerShdw>
          </a:effectLst>
        </p:spPr>
      </p:pic>
      <p:grpSp>
        <p:nvGrpSpPr>
          <p:cNvPr id="12" name="Group 11"/>
          <p:cNvGrpSpPr/>
          <p:nvPr/>
        </p:nvGrpSpPr>
        <p:grpSpPr>
          <a:xfrm>
            <a:off x="4914900" y="5355771"/>
            <a:ext cx="4000500" cy="685800"/>
            <a:chOff x="4914900" y="5355771"/>
            <a:chExt cx="4000500" cy="685800"/>
          </a:xfrm>
        </p:grpSpPr>
        <p:sp>
          <p:nvSpPr>
            <p:cNvPr id="8" name="Oval 7"/>
            <p:cNvSpPr/>
            <p:nvPr/>
          </p:nvSpPr>
          <p:spPr bwMode="auto">
            <a:xfrm>
              <a:off x="4914900" y="5355771"/>
              <a:ext cx="1143000" cy="685800"/>
            </a:xfrm>
            <a:prstGeom prst="ellipse">
              <a:avLst/>
            </a:prstGeom>
            <a:noFill/>
            <a:ln w="28575"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9" name="Oval 8"/>
            <p:cNvSpPr/>
            <p:nvPr/>
          </p:nvSpPr>
          <p:spPr bwMode="auto">
            <a:xfrm>
              <a:off x="7772400" y="5355771"/>
              <a:ext cx="1143000" cy="685800"/>
            </a:xfrm>
            <a:prstGeom prst="ellipse">
              <a:avLst/>
            </a:prstGeom>
            <a:noFill/>
            <a:ln w="28575"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grpSp>
      <p:grpSp>
        <p:nvGrpSpPr>
          <p:cNvPr id="7" name="Group 6"/>
          <p:cNvGrpSpPr/>
          <p:nvPr/>
        </p:nvGrpSpPr>
        <p:grpSpPr>
          <a:xfrm>
            <a:off x="4267200" y="2590800"/>
            <a:ext cx="3352800" cy="2286000"/>
            <a:chOff x="4267200" y="2590800"/>
            <a:chExt cx="3352800" cy="2286000"/>
          </a:xfrm>
        </p:grpSpPr>
        <p:cxnSp>
          <p:nvCxnSpPr>
            <p:cNvPr id="11" name="Straight Connector 10"/>
            <p:cNvCxnSpPr/>
            <p:nvPr/>
          </p:nvCxnSpPr>
          <p:spPr bwMode="auto">
            <a:xfrm>
              <a:off x="4267200" y="2590800"/>
              <a:ext cx="2819400" cy="0"/>
            </a:xfrm>
            <a:prstGeom prst="line">
              <a:avLst/>
            </a:prstGeom>
            <a:solidFill>
              <a:schemeClr val="accent2"/>
            </a:solidFill>
            <a:ln w="28575" cap="flat" cmpd="sng" algn="ctr">
              <a:solidFill>
                <a:srgbClr val="C00000"/>
              </a:solidFill>
              <a:prstDash val="solid"/>
              <a:round/>
              <a:headEnd type="none" w="med" len="med"/>
              <a:tailEnd type="none" w="med" len="med"/>
            </a:ln>
            <a:effectLst/>
          </p:spPr>
        </p:cxnSp>
        <p:cxnSp>
          <p:nvCxnSpPr>
            <p:cNvPr id="14" name="Straight Connector 13"/>
            <p:cNvCxnSpPr/>
            <p:nvPr/>
          </p:nvCxnSpPr>
          <p:spPr bwMode="auto">
            <a:xfrm>
              <a:off x="4800600" y="4876800"/>
              <a:ext cx="2819400" cy="0"/>
            </a:xfrm>
            <a:prstGeom prst="line">
              <a:avLst/>
            </a:prstGeom>
            <a:solidFill>
              <a:schemeClr val="accent2"/>
            </a:solidFill>
            <a:ln w="28575" cap="flat" cmpd="sng" algn="ctr">
              <a:solidFill>
                <a:srgbClr val="C00000"/>
              </a:solidFill>
              <a:prstDash val="solid"/>
              <a:round/>
              <a:headEnd type="none" w="med" len="med"/>
              <a:tailEnd type="none" w="med" len="med"/>
            </a:ln>
            <a:effectLst/>
          </p:spPr>
        </p:cxnSp>
      </p:grpSp>
      <p:sp>
        <p:nvSpPr>
          <p:cNvPr id="15" name="Rectangle 14"/>
          <p:cNvSpPr/>
          <p:nvPr/>
        </p:nvSpPr>
        <p:spPr bwMode="auto">
          <a:xfrm>
            <a:off x="1828800" y="3200400"/>
            <a:ext cx="838200" cy="228600"/>
          </a:xfrm>
          <a:prstGeom prst="rect">
            <a:avLst/>
          </a:prstGeom>
          <a:solidFill>
            <a:srgbClr val="FFFF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sz="900" b="1" dirty="0"/>
              <a:t>Solar electric</a:t>
            </a:r>
            <a:endParaRPr kumimoji="1" lang="en-US" sz="900" b="1"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75128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125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25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Follow the Steps</a:t>
            </a:r>
          </a:p>
        </p:txBody>
      </p:sp>
      <p:sp>
        <p:nvSpPr>
          <p:cNvPr id="3" name="Slide Number Placeholder 2"/>
          <p:cNvSpPr>
            <a:spLocks noGrp="1"/>
          </p:cNvSpPr>
          <p:nvPr>
            <p:ph type="sldNum" sz="quarter" idx="10"/>
          </p:nvPr>
        </p:nvSpPr>
        <p:spPr/>
        <p:txBody>
          <a:bodyPr/>
          <a:lstStyle/>
          <a:p>
            <a:pPr>
              <a:defRPr/>
            </a:pPr>
            <a:fld id="{F1D0CB0C-6CD7-49EF-9B68-ED3C7EA5DB13}" type="slidenum">
              <a:rPr lang="en-US" smtClean="0">
                <a:solidFill>
                  <a:srgbClr val="FFFFFF"/>
                </a:solidFill>
              </a:rPr>
              <a:pPr>
                <a:defRPr/>
              </a:pPr>
              <a:t>27</a:t>
            </a:fld>
            <a:endParaRPr lang="en-US" dirty="0">
              <a:solidFill>
                <a:srgbClr val="FFFFFF"/>
              </a:solidFill>
            </a:endParaRPr>
          </a:p>
        </p:txBody>
      </p:sp>
      <p:sp>
        <p:nvSpPr>
          <p:cNvPr id="14" name="Oval 13">
            <a:extLst>
              <a:ext uri="{FF2B5EF4-FFF2-40B4-BE49-F238E27FC236}">
                <a16:creationId xmlns:a16="http://schemas.microsoft.com/office/drawing/2014/main" id="{C06E1980-F22B-461F-B2E0-752C877C6428}"/>
              </a:ext>
            </a:extLst>
          </p:cNvPr>
          <p:cNvSpPr/>
          <p:nvPr/>
        </p:nvSpPr>
        <p:spPr bwMode="auto">
          <a:xfrm>
            <a:off x="7854216" y="3810000"/>
            <a:ext cx="1143000" cy="685800"/>
          </a:xfrm>
          <a:prstGeom prst="ellipse">
            <a:avLst/>
          </a:prstGeom>
          <a:noFill/>
          <a:ln w="28575"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pic>
        <p:nvPicPr>
          <p:cNvPr id="5" name="Picture 4">
            <a:extLst>
              <a:ext uri="{FF2B5EF4-FFF2-40B4-BE49-F238E27FC236}">
                <a16:creationId xmlns:a16="http://schemas.microsoft.com/office/drawing/2014/main" id="{DB4CB042-02F8-4F8D-84F2-A63FA5169976}"/>
              </a:ext>
            </a:extLst>
          </p:cNvPr>
          <p:cNvPicPr>
            <a:picLocks noChangeAspect="1"/>
          </p:cNvPicPr>
          <p:nvPr/>
        </p:nvPicPr>
        <p:blipFill rotWithShape="1">
          <a:blip r:embed="rId3"/>
          <a:srcRect l="3332" t="26296" r="24255" b="25151"/>
          <a:stretch/>
        </p:blipFill>
        <p:spPr>
          <a:xfrm>
            <a:off x="32601" y="1295400"/>
            <a:ext cx="8964615" cy="3657600"/>
          </a:xfrm>
          <a:prstGeom prst="rect">
            <a:avLst/>
          </a:prstGeom>
          <a:effectLst>
            <a:outerShdw blurRad="50800" dist="50800" dir="2700000" algn="tl" rotWithShape="0">
              <a:prstClr val="black">
                <a:alpha val="40000"/>
              </a:prstClr>
            </a:outerShdw>
          </a:effectLst>
          <a:scene3d>
            <a:camera prst="orthographicFront"/>
            <a:lightRig rig="threePt" dir="t"/>
          </a:scene3d>
          <a:sp3d extrusionH="12700" contourW="6350" prstMaterial="matte"/>
        </p:spPr>
      </p:pic>
      <p:sp>
        <p:nvSpPr>
          <p:cNvPr id="6" name="Oval 5"/>
          <p:cNvSpPr/>
          <p:nvPr/>
        </p:nvSpPr>
        <p:spPr bwMode="auto">
          <a:xfrm>
            <a:off x="7854216" y="2145067"/>
            <a:ext cx="1143000" cy="815266"/>
          </a:xfrm>
          <a:prstGeom prst="ellipse">
            <a:avLst/>
          </a:prstGeom>
          <a:noFill/>
          <a:ln w="28575"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1100" b="1" i="0" u="none" strike="noStrike" cap="none" normalizeH="0" baseline="0" dirty="0">
              <a:ln>
                <a:noFill/>
              </a:ln>
              <a:solidFill>
                <a:schemeClr val="tx1"/>
              </a:solidFill>
              <a:effectLst/>
              <a:latin typeface="Segoe Print" panose="02000600000000000000" pitchFamily="2" charset="0"/>
            </a:endParaRPr>
          </a:p>
        </p:txBody>
      </p:sp>
      <p:sp>
        <p:nvSpPr>
          <p:cNvPr id="11" name="Oval 10">
            <a:extLst>
              <a:ext uri="{FF2B5EF4-FFF2-40B4-BE49-F238E27FC236}">
                <a16:creationId xmlns:a16="http://schemas.microsoft.com/office/drawing/2014/main" id="{8343C09C-DAD2-4FE1-A0BC-62884347F0BE}"/>
              </a:ext>
            </a:extLst>
          </p:cNvPr>
          <p:cNvSpPr/>
          <p:nvPr/>
        </p:nvSpPr>
        <p:spPr bwMode="auto">
          <a:xfrm>
            <a:off x="7892316" y="3836126"/>
            <a:ext cx="1066800" cy="723898"/>
          </a:xfrm>
          <a:prstGeom prst="ellipse">
            <a:avLst/>
          </a:prstGeom>
          <a:noFill/>
          <a:ln w="28575"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1100" b="1" i="0" u="none" strike="noStrike" cap="none" normalizeH="0" baseline="0" dirty="0">
              <a:ln>
                <a:noFill/>
              </a:ln>
              <a:solidFill>
                <a:schemeClr val="tx1"/>
              </a:solidFill>
              <a:effectLst/>
              <a:latin typeface="Segoe Print" panose="02000600000000000000" pitchFamily="2" charset="0"/>
            </a:endParaRPr>
          </a:p>
        </p:txBody>
      </p:sp>
    </p:spTree>
    <p:extLst>
      <p:ext uri="{BB962C8B-B14F-4D97-AF65-F5344CB8AC3E}">
        <p14:creationId xmlns:p14="http://schemas.microsoft.com/office/powerpoint/2010/main" val="348532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25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25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06D2F83-F459-4262-9F92-B3C4E443A738}"/>
              </a:ext>
            </a:extLst>
          </p:cNvPr>
          <p:cNvSpPr/>
          <p:nvPr/>
        </p:nvSpPr>
        <p:spPr bwMode="auto">
          <a:xfrm>
            <a:off x="914400" y="5791200"/>
            <a:ext cx="8001000" cy="10668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2" name="Title 1">
            <a:extLst>
              <a:ext uri="{FF2B5EF4-FFF2-40B4-BE49-F238E27FC236}">
                <a16:creationId xmlns:a16="http://schemas.microsoft.com/office/drawing/2014/main" id="{BCE82EFD-D81F-495A-99D1-D591426456E5}"/>
              </a:ext>
            </a:extLst>
          </p:cNvPr>
          <p:cNvSpPr>
            <a:spLocks noGrp="1"/>
          </p:cNvSpPr>
          <p:nvPr>
            <p:ph type="title"/>
          </p:nvPr>
        </p:nvSpPr>
        <p:spPr>
          <a:xfrm>
            <a:off x="914400" y="151047"/>
            <a:ext cx="7924800" cy="609600"/>
          </a:xfrm>
        </p:spPr>
        <p:txBody>
          <a:bodyPr/>
          <a:lstStyle/>
          <a:p>
            <a:r>
              <a:rPr lang="en-US" dirty="0"/>
              <a:t>Tell Us More…</a:t>
            </a:r>
          </a:p>
        </p:txBody>
      </p:sp>
      <p:sp>
        <p:nvSpPr>
          <p:cNvPr id="3" name="Slide Number Placeholder 2">
            <a:extLst>
              <a:ext uri="{FF2B5EF4-FFF2-40B4-BE49-F238E27FC236}">
                <a16:creationId xmlns:a16="http://schemas.microsoft.com/office/drawing/2014/main" id="{9D1A761A-8392-4C3C-B2DD-7B72E523A816}"/>
              </a:ext>
            </a:extLst>
          </p:cNvPr>
          <p:cNvSpPr>
            <a:spLocks noGrp="1"/>
          </p:cNvSpPr>
          <p:nvPr>
            <p:ph type="sldNum" sz="quarter" idx="10"/>
          </p:nvPr>
        </p:nvSpPr>
        <p:spPr/>
        <p:txBody>
          <a:bodyPr/>
          <a:lstStyle/>
          <a:p>
            <a:pPr>
              <a:defRPr/>
            </a:pPr>
            <a:fld id="{F1D0CB0C-6CD7-49EF-9B68-ED3C7EA5DB13}" type="slidenum">
              <a:rPr lang="en-US" smtClean="0">
                <a:solidFill>
                  <a:srgbClr val="FFFFFF"/>
                </a:solidFill>
              </a:rPr>
              <a:pPr>
                <a:defRPr/>
              </a:pPr>
              <a:t>28</a:t>
            </a:fld>
            <a:endParaRPr lang="en-US" dirty="0">
              <a:solidFill>
                <a:srgbClr val="FFFFFF"/>
              </a:solidFill>
            </a:endParaRPr>
          </a:p>
        </p:txBody>
      </p:sp>
      <p:pic>
        <p:nvPicPr>
          <p:cNvPr id="7" name="Picture 6">
            <a:extLst>
              <a:ext uri="{FF2B5EF4-FFF2-40B4-BE49-F238E27FC236}">
                <a16:creationId xmlns:a16="http://schemas.microsoft.com/office/drawing/2014/main" id="{D52EF893-96AC-47F3-8B5F-8271E6442AF7}"/>
              </a:ext>
            </a:extLst>
          </p:cNvPr>
          <p:cNvPicPr>
            <a:picLocks noChangeAspect="1"/>
          </p:cNvPicPr>
          <p:nvPr/>
        </p:nvPicPr>
        <p:blipFill rotWithShape="1">
          <a:blip r:embed="rId3"/>
          <a:srcRect l="3859" t="23333" r="23336" b="44074"/>
          <a:stretch/>
        </p:blipFill>
        <p:spPr>
          <a:xfrm>
            <a:off x="-21771" y="1044717"/>
            <a:ext cx="9144000" cy="2362200"/>
          </a:xfrm>
          <a:prstGeom prst="rect">
            <a:avLst/>
          </a:prstGeom>
          <a:effectLst>
            <a:outerShdw blurRad="50800" dist="38100" dir="2700000" algn="tl" rotWithShape="0">
              <a:prstClr val="black">
                <a:alpha val="40000"/>
              </a:prstClr>
            </a:outerShdw>
          </a:effectLst>
          <a:scene3d>
            <a:camera prst="orthographicFront"/>
            <a:lightRig rig="threePt" dir="t"/>
          </a:scene3d>
          <a:sp3d extrusionH="12700" contourW="12700"/>
        </p:spPr>
      </p:pic>
      <p:sp>
        <p:nvSpPr>
          <p:cNvPr id="9" name="TextBox 8">
            <a:extLst>
              <a:ext uri="{FF2B5EF4-FFF2-40B4-BE49-F238E27FC236}">
                <a16:creationId xmlns:a16="http://schemas.microsoft.com/office/drawing/2014/main" id="{46B0AE57-CAAE-4623-910A-1C9DE8BF8597}"/>
              </a:ext>
            </a:extLst>
          </p:cNvPr>
          <p:cNvSpPr txBox="1"/>
          <p:nvPr/>
        </p:nvSpPr>
        <p:spPr>
          <a:xfrm>
            <a:off x="1337469" y="5507130"/>
            <a:ext cx="7154862" cy="1323439"/>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txBody>
          <a:bodyPr wrap="square">
            <a:spAutoFit/>
          </a:bodyPr>
          <a:lstStyle/>
          <a:p>
            <a:r>
              <a:rPr lang="en-US" sz="1600" b="1" dirty="0">
                <a:solidFill>
                  <a:srgbClr val="FF0000"/>
                </a:solidFill>
                <a:latin typeface="+mn-lt"/>
              </a:rPr>
              <a:t>Identify top 3 buildings in terms of energy consumption </a:t>
            </a:r>
            <a:r>
              <a:rPr lang="en-US" sz="1600" dirty="0">
                <a:latin typeface="+mn-lt"/>
              </a:rPr>
              <a:t>and note how efficient these buildings are by reporting their </a:t>
            </a:r>
            <a:r>
              <a:rPr lang="en-US" sz="1600" dirty="0" err="1">
                <a:latin typeface="+mn-lt"/>
              </a:rPr>
              <a:t>kBtu</a:t>
            </a:r>
            <a:r>
              <a:rPr lang="en-US" sz="1600" dirty="0">
                <a:latin typeface="+mn-lt"/>
              </a:rPr>
              <a:t>/sf numbers. MEI users can find this information by looking at the "</a:t>
            </a:r>
            <a:r>
              <a:rPr lang="en-US" sz="1600" u="sng" dirty="0">
                <a:latin typeface="+mn-lt"/>
              </a:rPr>
              <a:t>Buildings to Target</a:t>
            </a:r>
            <a:r>
              <a:rPr lang="en-US" sz="1600" dirty="0">
                <a:latin typeface="+mn-lt"/>
              </a:rPr>
              <a:t>" report; provide a brief statement addressing change in the past year and, if applicable, describe plans for improving building performance next year</a:t>
            </a:r>
            <a:endParaRPr lang="en-US" dirty="0">
              <a:latin typeface="+mn-lt"/>
            </a:endParaRPr>
          </a:p>
        </p:txBody>
      </p:sp>
      <p:pic>
        <p:nvPicPr>
          <p:cNvPr id="13" name="Picture 12">
            <a:extLst>
              <a:ext uri="{FF2B5EF4-FFF2-40B4-BE49-F238E27FC236}">
                <a16:creationId xmlns:a16="http://schemas.microsoft.com/office/drawing/2014/main" id="{F6B36B48-0CA1-48EB-BAD7-BE99403B19C4}"/>
              </a:ext>
            </a:extLst>
          </p:cNvPr>
          <p:cNvPicPr>
            <a:picLocks noChangeAspect="1"/>
          </p:cNvPicPr>
          <p:nvPr/>
        </p:nvPicPr>
        <p:blipFill rotWithShape="1">
          <a:blip r:embed="rId4"/>
          <a:srcRect l="43333" t="12963" r="3333" b="12963"/>
          <a:stretch/>
        </p:blipFill>
        <p:spPr>
          <a:xfrm>
            <a:off x="1676400" y="760647"/>
            <a:ext cx="6553200" cy="4690526"/>
          </a:xfrm>
          <a:prstGeom prst="rect">
            <a:avLst/>
          </a:prstGeom>
          <a:ln>
            <a:solidFill>
              <a:schemeClr val="tx2"/>
            </a:solidFill>
          </a:ln>
          <a:effectLst>
            <a:outerShdw blurRad="50800" dist="63500" dir="2700000" algn="tl" rotWithShape="0">
              <a:prstClr val="black">
                <a:alpha val="40000"/>
              </a:prstClr>
            </a:outerShdw>
          </a:effectLst>
          <a:scene3d>
            <a:camera prst="orthographicFront"/>
            <a:lightRig rig="threePt" dir="t"/>
          </a:scene3d>
          <a:sp3d prstMaterial="matte"/>
        </p:spPr>
      </p:pic>
    </p:spTree>
    <p:extLst>
      <p:ext uri="{BB962C8B-B14F-4D97-AF65-F5344CB8AC3E}">
        <p14:creationId xmlns:p14="http://schemas.microsoft.com/office/powerpoint/2010/main" val="349562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0CA25C-5CD5-44F0-BFE3-807C5EC97CCE}"/>
              </a:ext>
            </a:extLst>
          </p:cNvPr>
          <p:cNvSpPr/>
          <p:nvPr/>
        </p:nvSpPr>
        <p:spPr bwMode="auto">
          <a:xfrm>
            <a:off x="914400" y="5791200"/>
            <a:ext cx="8001000" cy="10668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2" name="Title 1">
            <a:extLst>
              <a:ext uri="{FF2B5EF4-FFF2-40B4-BE49-F238E27FC236}">
                <a16:creationId xmlns:a16="http://schemas.microsoft.com/office/drawing/2014/main" id="{77502C6A-E615-46E8-842B-51774814C004}"/>
              </a:ext>
            </a:extLst>
          </p:cNvPr>
          <p:cNvSpPr>
            <a:spLocks noGrp="1"/>
          </p:cNvSpPr>
          <p:nvPr>
            <p:ph type="title"/>
          </p:nvPr>
        </p:nvSpPr>
        <p:spPr/>
        <p:txBody>
          <a:bodyPr/>
          <a:lstStyle/>
          <a:p>
            <a:r>
              <a:rPr lang="en-US" dirty="0"/>
              <a:t>Building Stock Changes</a:t>
            </a:r>
          </a:p>
        </p:txBody>
      </p:sp>
      <p:sp>
        <p:nvSpPr>
          <p:cNvPr id="3" name="Slide Number Placeholder 2">
            <a:extLst>
              <a:ext uri="{FF2B5EF4-FFF2-40B4-BE49-F238E27FC236}">
                <a16:creationId xmlns:a16="http://schemas.microsoft.com/office/drawing/2014/main" id="{7AFFB28B-F068-4DBB-AAA2-AAF15E544D1B}"/>
              </a:ext>
            </a:extLst>
          </p:cNvPr>
          <p:cNvSpPr>
            <a:spLocks noGrp="1"/>
          </p:cNvSpPr>
          <p:nvPr>
            <p:ph type="sldNum" sz="quarter" idx="10"/>
          </p:nvPr>
        </p:nvSpPr>
        <p:spPr/>
        <p:txBody>
          <a:bodyPr/>
          <a:lstStyle/>
          <a:p>
            <a:pPr>
              <a:defRPr/>
            </a:pPr>
            <a:fld id="{DFC74113-8C90-42EE-BA5E-BF7AE3D21339}" type="slidenum">
              <a:rPr lang="en-US" smtClean="0"/>
              <a:pPr>
                <a:defRPr/>
              </a:pPr>
              <a:t>29</a:t>
            </a:fld>
            <a:endParaRPr lang="en-US" dirty="0"/>
          </a:p>
        </p:txBody>
      </p:sp>
      <p:graphicFrame>
        <p:nvGraphicFramePr>
          <p:cNvPr id="4" name="Table 3">
            <a:extLst>
              <a:ext uri="{FF2B5EF4-FFF2-40B4-BE49-F238E27FC236}">
                <a16:creationId xmlns:a16="http://schemas.microsoft.com/office/drawing/2014/main" id="{1323F585-BBDB-4335-BD37-ABCD63AA46CC}"/>
              </a:ext>
            </a:extLst>
          </p:cNvPr>
          <p:cNvGraphicFramePr>
            <a:graphicFrameLocks noGrp="1"/>
          </p:cNvGraphicFramePr>
          <p:nvPr>
            <p:extLst>
              <p:ext uri="{D42A27DB-BD31-4B8C-83A1-F6EECF244321}">
                <p14:modId xmlns:p14="http://schemas.microsoft.com/office/powerpoint/2010/main" val="494920813"/>
              </p:ext>
            </p:extLst>
          </p:nvPr>
        </p:nvGraphicFramePr>
        <p:xfrm>
          <a:off x="952500" y="4413250"/>
          <a:ext cx="7924800" cy="1828800"/>
        </p:xfrm>
        <a:graphic>
          <a:graphicData uri="http://schemas.openxmlformats.org/drawingml/2006/table">
            <a:tbl>
              <a:tblPr>
                <a:effectLst>
                  <a:outerShdw blurRad="50800" dist="38100" dir="2700000" algn="tl" rotWithShape="0">
                    <a:prstClr val="black">
                      <a:alpha val="40000"/>
                    </a:prstClr>
                  </a:outerShdw>
                </a:effectLst>
              </a:tblPr>
              <a:tblGrid>
                <a:gridCol w="7924800">
                  <a:extLst>
                    <a:ext uri="{9D8B030D-6E8A-4147-A177-3AD203B41FA5}">
                      <a16:colId xmlns:a16="http://schemas.microsoft.com/office/drawing/2014/main" val="1771839258"/>
                    </a:ext>
                  </a:extLst>
                </a:gridCol>
              </a:tblGrid>
              <a:tr h="1828800">
                <a:tc>
                  <a:txBody>
                    <a:bodyPr/>
                    <a:lstStyle/>
                    <a:p>
                      <a:pPr algn="l" fontAlgn="t"/>
                      <a:r>
                        <a:rPr lang="en-US" sz="1800" b="0" i="0" u="none" strike="noStrike" dirty="0">
                          <a:effectLst/>
                          <a:latin typeface="Arial" panose="020B0604020202020204" pitchFamily="34" charset="0"/>
                        </a:rPr>
                        <a:t>Please describe any building stock changes that have occurred </a:t>
                      </a:r>
                      <a:r>
                        <a:rPr lang="en-US" sz="1800" b="1" i="0" u="none" strike="noStrike" dirty="0">
                          <a:solidFill>
                            <a:srgbClr val="FF0000"/>
                          </a:solidFill>
                          <a:effectLst/>
                          <a:latin typeface="Arial" panose="020B0604020202020204" pitchFamily="34" charset="0"/>
                        </a:rPr>
                        <a:t>since your last Annual Report or Designation Application</a:t>
                      </a:r>
                      <a:r>
                        <a:rPr lang="en-US" sz="1800" b="1" i="0" u="none" strike="noStrike" baseline="0" dirty="0">
                          <a:solidFill>
                            <a:srgbClr val="FF0000"/>
                          </a:solidFill>
                          <a:effectLst/>
                          <a:latin typeface="Arial" panose="020B0604020202020204" pitchFamily="34" charset="0"/>
                        </a:rPr>
                        <a:t> (if first Annual Report)</a:t>
                      </a:r>
                      <a:r>
                        <a:rPr lang="en-US" sz="1800" b="1" i="0" u="none" strike="noStrike" dirty="0">
                          <a:solidFill>
                            <a:srgbClr val="FF0000"/>
                          </a:solidFill>
                          <a:effectLst/>
                          <a:latin typeface="Arial" panose="020B0604020202020204" pitchFamily="34" charset="0"/>
                        </a:rPr>
                        <a:t>.</a:t>
                      </a:r>
                      <a:r>
                        <a:rPr lang="en-US" sz="1800" b="0" i="0" u="none" strike="noStrike" dirty="0">
                          <a:effectLst/>
                          <a:latin typeface="Arial" panose="020B0604020202020204" pitchFamily="34" charset="0"/>
                        </a:rPr>
                        <a:t> Include the year and whether any changes are a replacement, addition, removal or renovation. The adjustments to energy usage should be entered on Table 2, Lines 16 and 20. You may use the Building Stock Changes Calculator provided. </a:t>
                      </a:r>
                    </a:p>
                  </a:txBody>
                  <a:tcPr marL="0" marR="0" marT="0" marB="0">
                    <a:lnL>
                      <a:noFill/>
                    </a:lnL>
                    <a:lnR>
                      <a:noFill/>
                    </a:lnR>
                    <a:lnT>
                      <a:noFill/>
                    </a:lnT>
                    <a:lnB>
                      <a:noFill/>
                    </a:lnB>
                    <a:solidFill>
                      <a:schemeClr val="accent6">
                        <a:lumMod val="20000"/>
                        <a:lumOff val="80000"/>
                      </a:schemeClr>
                    </a:solidFill>
                  </a:tcPr>
                </a:tc>
                <a:extLst>
                  <a:ext uri="{0D108BD9-81ED-4DB2-BD59-A6C34878D82A}">
                    <a16:rowId xmlns:a16="http://schemas.microsoft.com/office/drawing/2014/main" val="1750636748"/>
                  </a:ext>
                </a:extLst>
              </a:tr>
            </a:tbl>
          </a:graphicData>
        </a:graphic>
      </p:graphicFrame>
      <p:pic>
        <p:nvPicPr>
          <p:cNvPr id="6" name="Picture 5">
            <a:extLst>
              <a:ext uri="{FF2B5EF4-FFF2-40B4-BE49-F238E27FC236}">
                <a16:creationId xmlns:a16="http://schemas.microsoft.com/office/drawing/2014/main" id="{CCBDA02B-8622-42DC-A81D-0AA8CEC91771}"/>
              </a:ext>
            </a:extLst>
          </p:cNvPr>
          <p:cNvPicPr>
            <a:picLocks noChangeAspect="1"/>
          </p:cNvPicPr>
          <p:nvPr/>
        </p:nvPicPr>
        <p:blipFill rotWithShape="1">
          <a:blip r:embed="rId3"/>
          <a:srcRect l="3333" t="41112" r="23333" b="21852"/>
          <a:stretch/>
        </p:blipFill>
        <p:spPr>
          <a:xfrm>
            <a:off x="-39150" y="1003030"/>
            <a:ext cx="9183150" cy="2608849"/>
          </a:xfrm>
          <a:prstGeom prst="rect">
            <a:avLst/>
          </a:prstGeom>
          <a:ln>
            <a:solidFill>
              <a:schemeClr val="tx1"/>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154AB05B-3222-470F-A4F1-7567625C5220}"/>
              </a:ext>
            </a:extLst>
          </p:cNvPr>
          <p:cNvPicPr>
            <a:picLocks noChangeAspect="1"/>
          </p:cNvPicPr>
          <p:nvPr/>
        </p:nvPicPr>
        <p:blipFill>
          <a:blip r:embed="rId4"/>
          <a:stretch>
            <a:fillRect/>
          </a:stretch>
        </p:blipFill>
        <p:spPr>
          <a:xfrm>
            <a:off x="8001000" y="1371600"/>
            <a:ext cx="981075" cy="312375"/>
          </a:xfrm>
          <a:prstGeom prst="rect">
            <a:avLst/>
          </a:prstGeom>
        </p:spPr>
      </p:pic>
      <p:pic>
        <p:nvPicPr>
          <p:cNvPr id="12" name="Picture 11">
            <a:extLst>
              <a:ext uri="{FF2B5EF4-FFF2-40B4-BE49-F238E27FC236}">
                <a16:creationId xmlns:a16="http://schemas.microsoft.com/office/drawing/2014/main" id="{842954D6-AF39-449C-A46C-C1C59E24D1E1}"/>
              </a:ext>
            </a:extLst>
          </p:cNvPr>
          <p:cNvPicPr>
            <a:picLocks noChangeAspect="1"/>
          </p:cNvPicPr>
          <p:nvPr/>
        </p:nvPicPr>
        <p:blipFill>
          <a:blip r:embed="rId5"/>
          <a:stretch>
            <a:fillRect/>
          </a:stretch>
        </p:blipFill>
        <p:spPr>
          <a:xfrm>
            <a:off x="84094" y="1644975"/>
            <a:ext cx="8897981" cy="203830"/>
          </a:xfrm>
          <a:prstGeom prst="rect">
            <a:avLst/>
          </a:prstGeom>
        </p:spPr>
      </p:pic>
      <p:pic>
        <p:nvPicPr>
          <p:cNvPr id="14" name="Picture 13">
            <a:extLst>
              <a:ext uri="{FF2B5EF4-FFF2-40B4-BE49-F238E27FC236}">
                <a16:creationId xmlns:a16="http://schemas.microsoft.com/office/drawing/2014/main" id="{2CBE5847-6E4C-4031-A546-7F784CDF3A72}"/>
              </a:ext>
            </a:extLst>
          </p:cNvPr>
          <p:cNvPicPr>
            <a:picLocks noChangeAspect="1"/>
          </p:cNvPicPr>
          <p:nvPr/>
        </p:nvPicPr>
        <p:blipFill>
          <a:blip r:embed="rId6"/>
          <a:stretch>
            <a:fillRect/>
          </a:stretch>
        </p:blipFill>
        <p:spPr>
          <a:xfrm>
            <a:off x="8001000" y="1811257"/>
            <a:ext cx="975445" cy="310923"/>
          </a:xfrm>
          <a:prstGeom prst="rect">
            <a:avLst/>
          </a:prstGeom>
        </p:spPr>
      </p:pic>
      <p:pic>
        <p:nvPicPr>
          <p:cNvPr id="15" name="Picture 14">
            <a:extLst>
              <a:ext uri="{FF2B5EF4-FFF2-40B4-BE49-F238E27FC236}">
                <a16:creationId xmlns:a16="http://schemas.microsoft.com/office/drawing/2014/main" id="{99491AF7-F69E-4E4B-AD9F-E2B86CB36658}"/>
              </a:ext>
            </a:extLst>
          </p:cNvPr>
          <p:cNvPicPr>
            <a:picLocks noChangeAspect="1"/>
          </p:cNvPicPr>
          <p:nvPr/>
        </p:nvPicPr>
        <p:blipFill>
          <a:blip r:embed="rId7"/>
          <a:stretch>
            <a:fillRect/>
          </a:stretch>
        </p:blipFill>
        <p:spPr>
          <a:xfrm>
            <a:off x="1600200" y="2230754"/>
            <a:ext cx="7143750" cy="1362075"/>
          </a:xfrm>
          <a:prstGeom prst="rect">
            <a:avLst/>
          </a:prstGeom>
        </p:spPr>
      </p:pic>
    </p:spTree>
    <p:extLst>
      <p:ext uri="{BB962C8B-B14F-4D97-AF65-F5344CB8AC3E}">
        <p14:creationId xmlns:p14="http://schemas.microsoft.com/office/powerpoint/2010/main" val="356949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ppt_x</p:attrName>
                                        </p:attrNameLst>
                                      </p:cBhvr>
                                      <p:tavLst>
                                        <p:tav tm="0">
                                          <p:val>
                                            <p:strVal val="#ppt_x"/>
                                          </p:val>
                                        </p:tav>
                                        <p:tav tm="100000">
                                          <p:val>
                                            <p:strVal val="#ppt_x"/>
                                          </p:val>
                                        </p:tav>
                                      </p:tavLst>
                                    </p:anim>
                                    <p:anim calcmode="lin" valueType="num">
                                      <p:cBhvr>
                                        <p:cTn id="9" dur="2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50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2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5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25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250"/>
                                        <p:tgtEl>
                                          <p:spTgt spid="4"/>
                                        </p:tgtEl>
                                      </p:cBhvr>
                                    </p:animEffect>
                                    <p:anim calcmode="lin" valueType="num">
                                      <p:cBhvr>
                                        <p:cTn id="25" dur="1250" fill="hold"/>
                                        <p:tgtEl>
                                          <p:spTgt spid="4"/>
                                        </p:tgtEl>
                                        <p:attrNameLst>
                                          <p:attrName>ppt_x</p:attrName>
                                        </p:attrNameLst>
                                      </p:cBhvr>
                                      <p:tavLst>
                                        <p:tav tm="0">
                                          <p:val>
                                            <p:strVal val="#ppt_x"/>
                                          </p:val>
                                        </p:tav>
                                        <p:tav tm="100000">
                                          <p:val>
                                            <p:strVal val="#ppt_x"/>
                                          </p:val>
                                        </p:tav>
                                      </p:tavLst>
                                    </p:anim>
                                    <p:anim calcmode="lin" valueType="num">
                                      <p:cBhvr>
                                        <p:cTn id="26" dur="1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50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990600" y="228600"/>
            <a:ext cx="7924800" cy="609600"/>
          </a:xfrm>
        </p:spPr>
        <p:txBody>
          <a:bodyPr/>
          <a:lstStyle/>
          <a:p>
            <a:r>
              <a:rPr lang="en-US" dirty="0"/>
              <a:t>Recording &amp; Presentation</a:t>
            </a:r>
          </a:p>
        </p:txBody>
      </p:sp>
      <p:sp>
        <p:nvSpPr>
          <p:cNvPr id="3" name="Content Placeholder 2"/>
          <p:cNvSpPr>
            <a:spLocks noGrp="1"/>
          </p:cNvSpPr>
          <p:nvPr>
            <p:ph idx="1"/>
          </p:nvPr>
        </p:nvSpPr>
        <p:spPr>
          <a:xfrm>
            <a:off x="1219200" y="1066800"/>
            <a:ext cx="7693025" cy="4395049"/>
          </a:xfrm>
        </p:spPr>
        <p:txBody>
          <a:bodyPr vert="horz" wrap="square">
            <a:spAutoFit/>
          </a:bodyPr>
          <a:lstStyle/>
          <a:p>
            <a:pPr marL="342900" lvl="2" indent="-342900">
              <a:buClr>
                <a:schemeClr val="accent6">
                  <a:lumMod val="50000"/>
                </a:schemeClr>
              </a:buClr>
              <a:defRPr/>
            </a:pPr>
            <a:r>
              <a:rPr lang="en-US" sz="2600" dirty="0">
                <a:solidFill>
                  <a:schemeClr val="tx1"/>
                </a:solidFill>
                <a:latin typeface="Calibri" pitchFamily="34" charset="0"/>
                <a:ea typeface="ＭＳ Ｐゴシック" charset="0"/>
              </a:rPr>
              <a:t>The webinar is being recorded and will be available on our website in approximately 48 hours at: </a:t>
            </a:r>
            <a:br>
              <a:rPr lang="en-US" sz="2600" dirty="0">
                <a:solidFill>
                  <a:srgbClr val="008000"/>
                </a:solidFill>
                <a:latin typeface="Calibri" pitchFamily="34" charset="0"/>
                <a:ea typeface="ＭＳ Ｐゴシック" charset="0"/>
              </a:rPr>
            </a:br>
            <a:r>
              <a:rPr lang="en-US" sz="2600" dirty="0">
                <a:latin typeface="Calibri" pitchFamily="34" charset="0"/>
                <a:ea typeface="ＭＳ Ｐゴシック" charset="0"/>
                <a:hlinkClick r:id="rId4"/>
              </a:rPr>
              <a:t> </a:t>
            </a:r>
            <a:r>
              <a:rPr lang="en-US" sz="2800" dirty="0">
                <a:solidFill>
                  <a:srgbClr val="3C653C"/>
                </a:solidFill>
                <a:latin typeface="Calibri" pitchFamily="34" charset="0"/>
                <a:hlinkClick r:id="rId5"/>
              </a:rPr>
              <a:t>www.mass.gov/orgs/green-communities-division-massdoer</a:t>
            </a:r>
          </a:p>
          <a:p>
            <a:pPr marL="342900" lvl="2" indent="-342900">
              <a:buClr>
                <a:schemeClr val="accent6">
                  <a:lumMod val="50000"/>
                </a:schemeClr>
              </a:buClr>
              <a:defRPr/>
            </a:pPr>
            <a:r>
              <a:rPr lang="en-US" sz="2600" dirty="0">
                <a:solidFill>
                  <a:schemeClr val="tx1"/>
                </a:solidFill>
                <a:latin typeface="Calibri" pitchFamily="34" charset="0"/>
                <a:ea typeface="ＭＳ Ｐゴシック" charset="0"/>
              </a:rPr>
              <a:t>Click on the camera icon top right of your screen to save any slides for future reference</a:t>
            </a:r>
          </a:p>
          <a:p>
            <a:pPr marL="342900" lvl="2" indent="-342900">
              <a:buClr>
                <a:schemeClr val="accent6">
                  <a:lumMod val="50000"/>
                </a:schemeClr>
              </a:buClr>
              <a:defRPr/>
            </a:pPr>
            <a:r>
              <a:rPr lang="en-US" sz="2600" dirty="0">
                <a:solidFill>
                  <a:schemeClr val="tx1"/>
                </a:solidFill>
                <a:latin typeface="Calibri" pitchFamily="34" charset="0"/>
                <a:ea typeface="ＭＳ Ｐゴシック" charset="0"/>
              </a:rPr>
              <a:t>Use the Q &amp; A icon on your screen to type in questions </a:t>
            </a:r>
          </a:p>
          <a:p>
            <a:pPr marL="342900" lvl="2" indent="-342900">
              <a:buClr>
                <a:schemeClr val="accent6">
                  <a:lumMod val="50000"/>
                </a:schemeClr>
              </a:buClr>
              <a:defRPr/>
            </a:pPr>
            <a:r>
              <a:rPr lang="en-US" sz="2600" dirty="0">
                <a:solidFill>
                  <a:schemeClr val="tx1"/>
                </a:solidFill>
                <a:latin typeface="Calibri" pitchFamily="34" charset="0"/>
                <a:ea typeface="ＭＳ Ｐゴシック" charset="0"/>
              </a:rPr>
              <a:t>We will pause for questions at the end of each section</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A96E8F-1779-4721-82BE-1176F2EC1E2C}" type="slidenum">
              <a:rPr kumimoji="0" lang="en-US" sz="1600" b="1" i="0" u="none" strike="noStrike" kern="1200" cap="none" spc="0" normalizeH="0" baseline="0" noProof="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600" b="1" i="0" u="none" strike="noStrike" kern="1200" cap="none" spc="0" normalizeH="0" baseline="0" noProof="0">
              <a:ln>
                <a:noFill/>
              </a:ln>
              <a:solidFill>
                <a:srgbClr val="FFFFFF"/>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283539257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Stock Changes Doc</a:t>
            </a:r>
          </a:p>
        </p:txBody>
      </p:sp>
      <p:sp>
        <p:nvSpPr>
          <p:cNvPr id="3" name="Slide Number Placeholder 2"/>
          <p:cNvSpPr>
            <a:spLocks noGrp="1"/>
          </p:cNvSpPr>
          <p:nvPr>
            <p:ph type="sldNum" sz="quarter" idx="10"/>
          </p:nvPr>
        </p:nvSpPr>
        <p:spPr/>
        <p:txBody>
          <a:bodyPr/>
          <a:lstStyle/>
          <a:p>
            <a:pPr>
              <a:defRPr/>
            </a:pPr>
            <a:fld id="{F1D0CB0C-6CD7-49EF-9B68-ED3C7EA5DB13}" type="slidenum">
              <a:rPr lang="en-US" smtClean="0">
                <a:solidFill>
                  <a:srgbClr val="FFFFFF"/>
                </a:solidFill>
              </a:rPr>
              <a:pPr>
                <a:defRPr/>
              </a:pPr>
              <a:t>30</a:t>
            </a:fld>
            <a:endParaRPr lang="en-US" dirty="0">
              <a:solidFill>
                <a:srgbClr val="FFFF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447800"/>
            <a:ext cx="7888593" cy="3278827"/>
          </a:xfrm>
          <a:prstGeom prst="rect">
            <a:avLst/>
          </a:prstGeom>
        </p:spPr>
      </p:pic>
      <p:sp>
        <p:nvSpPr>
          <p:cNvPr id="5" name="Oval 4"/>
          <p:cNvSpPr/>
          <p:nvPr/>
        </p:nvSpPr>
        <p:spPr bwMode="auto">
          <a:xfrm>
            <a:off x="1591733" y="4267200"/>
            <a:ext cx="1600200" cy="609600"/>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6764264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6C493B-6B7B-4BB0-A0AF-B209A24F54CD}"/>
              </a:ext>
            </a:extLst>
          </p:cNvPr>
          <p:cNvSpPr>
            <a:spLocks noGrp="1"/>
          </p:cNvSpPr>
          <p:nvPr>
            <p:ph type="title"/>
          </p:nvPr>
        </p:nvSpPr>
        <p:spPr>
          <a:xfrm>
            <a:off x="950912" y="457200"/>
            <a:ext cx="7924800" cy="609600"/>
          </a:xfrm>
        </p:spPr>
        <p:txBody>
          <a:bodyPr/>
          <a:lstStyle/>
          <a:p>
            <a:r>
              <a:rPr lang="en-US" dirty="0"/>
              <a:t>Questions about what to </a:t>
            </a:r>
            <a:br>
              <a:rPr lang="en-US" dirty="0"/>
            </a:br>
            <a:r>
              <a:rPr lang="en-US" dirty="0"/>
              <a:t>include in Criterion 3 Overview?</a:t>
            </a:r>
          </a:p>
        </p:txBody>
      </p:sp>
      <p:pic>
        <p:nvPicPr>
          <p:cNvPr id="7" name="Content Placeholder 6" descr="Good Idea">
            <a:extLst>
              <a:ext uri="{FF2B5EF4-FFF2-40B4-BE49-F238E27FC236}">
                <a16:creationId xmlns:a16="http://schemas.microsoft.com/office/drawing/2014/main" id="{ECBE116E-7828-4F61-8698-C58D17900F39}"/>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0" y="2057400"/>
            <a:ext cx="2019300" cy="2019300"/>
          </a:xfrm>
        </p:spPr>
      </p:pic>
      <p:sp>
        <p:nvSpPr>
          <p:cNvPr id="3" name="Slide Number Placeholder 2">
            <a:extLst>
              <a:ext uri="{FF2B5EF4-FFF2-40B4-BE49-F238E27FC236}">
                <a16:creationId xmlns:a16="http://schemas.microsoft.com/office/drawing/2014/main" id="{F0D15441-9EB0-439C-85A1-AB79B70AC73A}"/>
              </a:ext>
            </a:extLst>
          </p:cNvPr>
          <p:cNvSpPr>
            <a:spLocks noGrp="1"/>
          </p:cNvSpPr>
          <p:nvPr>
            <p:ph type="sldNum" sz="quarter" idx="10"/>
          </p:nvPr>
        </p:nvSpPr>
        <p:spPr/>
        <p:txBody>
          <a:bodyPr/>
          <a:lstStyle/>
          <a:p>
            <a:pPr>
              <a:defRPr/>
            </a:pPr>
            <a:fld id="{DFC74113-8C90-42EE-BA5E-BF7AE3D21339}" type="slidenum">
              <a:rPr lang="en-US" smtClean="0"/>
              <a:pPr>
                <a:defRPr/>
              </a:pPr>
              <a:t>31</a:t>
            </a:fld>
            <a:endParaRPr lang="en-US" dirty="0"/>
          </a:p>
        </p:txBody>
      </p:sp>
    </p:spTree>
    <p:extLst>
      <p:ext uri="{BB962C8B-B14F-4D97-AF65-F5344CB8AC3E}">
        <p14:creationId xmlns:p14="http://schemas.microsoft.com/office/powerpoint/2010/main" val="19422812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685CC17-11DF-47ED-8FAF-FE69772DCC2E}"/>
              </a:ext>
            </a:extLst>
          </p:cNvPr>
          <p:cNvSpPr/>
          <p:nvPr/>
        </p:nvSpPr>
        <p:spPr bwMode="auto">
          <a:xfrm>
            <a:off x="914400" y="5791200"/>
            <a:ext cx="8001000" cy="10668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a:xfrm>
            <a:off x="533400" y="76200"/>
            <a:ext cx="8567056" cy="609600"/>
          </a:xfrm>
        </p:spPr>
        <p:txBody>
          <a:bodyPr/>
          <a:lstStyle/>
          <a:p>
            <a:r>
              <a:rPr lang="en-US" dirty="0"/>
              <a:t>Complete Table 2</a:t>
            </a:r>
          </a:p>
        </p:txBody>
      </p:sp>
      <p:sp>
        <p:nvSpPr>
          <p:cNvPr id="3" name="Slide Number Placeholder 2"/>
          <p:cNvSpPr>
            <a:spLocks noGrp="1"/>
          </p:cNvSpPr>
          <p:nvPr>
            <p:ph type="sldNum" sz="quarter" idx="10"/>
          </p:nvPr>
        </p:nvSpPr>
        <p:spPr/>
        <p:txBody>
          <a:bodyPr/>
          <a:lstStyle/>
          <a:p>
            <a:pPr>
              <a:defRPr/>
            </a:pPr>
            <a:fld id="{F1D0CB0C-6CD7-49EF-9B68-ED3C7EA5DB13}" type="slidenum">
              <a:rPr lang="en-US" smtClean="0">
                <a:solidFill>
                  <a:srgbClr val="FFFFFF"/>
                </a:solidFill>
              </a:rPr>
              <a:pPr>
                <a:defRPr/>
              </a:pPr>
              <a:t>32</a:t>
            </a:fld>
            <a:endParaRPr lang="en-US" dirty="0">
              <a:solidFill>
                <a:srgbClr val="FFFFFF"/>
              </a:solidFill>
            </a:endParaRPr>
          </a:p>
        </p:txBody>
      </p:sp>
      <p:pic>
        <p:nvPicPr>
          <p:cNvPr id="4" name="Picture 3" descr="MassEnergyInsight - Reports View - Google Chrome"/>
          <p:cNvPicPr>
            <a:picLocks noChangeAspect="1"/>
          </p:cNvPicPr>
          <p:nvPr/>
        </p:nvPicPr>
        <p:blipFill rotWithShape="1">
          <a:blip r:embed="rId3">
            <a:extLst>
              <a:ext uri="{28A0092B-C50C-407E-A947-70E740481C1C}">
                <a14:useLocalDpi xmlns:a14="http://schemas.microsoft.com/office/drawing/2010/main" val="0"/>
              </a:ext>
            </a:extLst>
          </a:blip>
          <a:srcRect r="56807" b="47460"/>
          <a:stretch/>
        </p:blipFill>
        <p:spPr>
          <a:xfrm>
            <a:off x="15768" y="2209800"/>
            <a:ext cx="4744569" cy="4419600"/>
          </a:xfrm>
          <a:prstGeom prst="rect">
            <a:avLst/>
          </a:prstGeom>
          <a:ln>
            <a:solidFill>
              <a:schemeClr val="tx2"/>
            </a:solidFill>
          </a:ln>
          <a:effectLst>
            <a:outerShdw blurRad="50800" dist="38100" dir="2700000" algn="tl" rotWithShape="0">
              <a:prstClr val="black">
                <a:alpha val="40000"/>
              </a:prstClr>
            </a:outerShdw>
          </a:effectLst>
        </p:spPr>
      </p:pic>
      <p:sp>
        <p:nvSpPr>
          <p:cNvPr id="8" name="Rectangle 7"/>
          <p:cNvSpPr/>
          <p:nvPr/>
        </p:nvSpPr>
        <p:spPr>
          <a:xfrm>
            <a:off x="0" y="657094"/>
            <a:ext cx="9100455" cy="76944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400" b="1" dirty="0"/>
              <a:t>Table 2 Instructions: </a:t>
            </a:r>
          </a:p>
          <a:p>
            <a:pPr marL="342900" indent="-342900">
              <a:buAutoNum type="arabicParenR"/>
            </a:pPr>
            <a:r>
              <a:rPr lang="en-US" sz="1400" dirty="0"/>
              <a:t>Enter your community's baseline year (including whether it's a Fiscal Year or Calendar Year); </a:t>
            </a:r>
          </a:p>
          <a:p>
            <a:pPr marL="342900" indent="-342900">
              <a:buAutoNum type="arabicParenR"/>
            </a:pPr>
            <a:r>
              <a:rPr lang="en-US" sz="1400" dirty="0"/>
              <a:t>Enter total MMBtus per category (Rows 11-16) for the </a:t>
            </a:r>
            <a:r>
              <a:rPr lang="en-US" sz="1400" b="1" dirty="0">
                <a:solidFill>
                  <a:srgbClr val="FF0000"/>
                </a:solidFill>
              </a:rPr>
              <a:t>baseline year and the current reporting </a:t>
            </a:r>
            <a:r>
              <a:rPr lang="en-US" sz="1600" b="1" dirty="0">
                <a:solidFill>
                  <a:srgbClr val="FF0000"/>
                </a:solidFill>
              </a:rPr>
              <a:t>year</a:t>
            </a:r>
            <a:r>
              <a:rPr lang="en-US" sz="1600" dirty="0"/>
              <a:t>. </a:t>
            </a:r>
          </a:p>
        </p:txBody>
      </p:sp>
      <p:pic>
        <p:nvPicPr>
          <p:cNvPr id="9" name="Picture 8">
            <a:extLst>
              <a:ext uri="{FF2B5EF4-FFF2-40B4-BE49-F238E27FC236}">
                <a16:creationId xmlns:a16="http://schemas.microsoft.com/office/drawing/2014/main" id="{AFBB7A5C-F32F-406D-8AA7-691507BE36BC}"/>
              </a:ext>
            </a:extLst>
          </p:cNvPr>
          <p:cNvPicPr>
            <a:picLocks noChangeAspect="1"/>
          </p:cNvPicPr>
          <p:nvPr/>
        </p:nvPicPr>
        <p:blipFill rotWithShape="1">
          <a:blip r:embed="rId4"/>
          <a:srcRect l="4167" t="24814" r="48333"/>
          <a:stretch/>
        </p:blipFill>
        <p:spPr>
          <a:xfrm>
            <a:off x="3350307" y="1647493"/>
            <a:ext cx="5709555" cy="5083507"/>
          </a:xfrm>
          <a:prstGeom prst="rect">
            <a:avLst/>
          </a:prstGeom>
        </p:spPr>
      </p:pic>
    </p:spTree>
    <p:extLst>
      <p:ext uri="{BB962C8B-B14F-4D97-AF65-F5344CB8AC3E}">
        <p14:creationId xmlns:p14="http://schemas.microsoft.com/office/powerpoint/2010/main" val="232689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ppt_x</p:attrName>
                                        </p:attrNameLst>
                                      </p:cBhvr>
                                      <p:tavLst>
                                        <p:tav tm="0">
                                          <p:val>
                                            <p:strVal val="#ppt_x"/>
                                          </p:val>
                                        </p:tav>
                                        <p:tav tm="100000">
                                          <p:val>
                                            <p:strVal val="#ppt_x"/>
                                          </p:val>
                                        </p:tav>
                                      </p:tavLst>
                                    </p:anim>
                                    <p:anim calcmode="lin" valueType="num">
                                      <p:cBhvr>
                                        <p:cTn id="14" dur="2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000"/>
                                        <p:tgtEl>
                                          <p:spTgt spid="9"/>
                                        </p:tgtEl>
                                      </p:cBhvr>
                                    </p:animEffect>
                                    <p:anim calcmode="lin" valueType="num">
                                      <p:cBhvr>
                                        <p:cTn id="20" dur="2000" fill="hold"/>
                                        <p:tgtEl>
                                          <p:spTgt spid="9"/>
                                        </p:tgtEl>
                                        <p:attrNameLst>
                                          <p:attrName>ppt_x</p:attrName>
                                        </p:attrNameLst>
                                      </p:cBhvr>
                                      <p:tavLst>
                                        <p:tav tm="0">
                                          <p:val>
                                            <p:strVal val="#ppt_x"/>
                                          </p:val>
                                        </p:tav>
                                        <p:tav tm="100000">
                                          <p:val>
                                            <p:strVal val="#ppt_x"/>
                                          </p:val>
                                        </p:tav>
                                      </p:tavLst>
                                    </p:anim>
                                    <p:anim calcmode="lin" valueType="num">
                                      <p:cBhvr>
                                        <p:cTn id="21" dur="2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22FA9-46BA-428D-A916-4EDDF0912152}"/>
              </a:ext>
            </a:extLst>
          </p:cNvPr>
          <p:cNvSpPr>
            <a:spLocks noGrp="1"/>
          </p:cNvSpPr>
          <p:nvPr>
            <p:ph type="title"/>
          </p:nvPr>
        </p:nvSpPr>
        <p:spPr/>
        <p:txBody>
          <a:bodyPr/>
          <a:lstStyle/>
          <a:p>
            <a:r>
              <a:rPr lang="en-US" dirty="0"/>
              <a:t>Non-MEI Users</a:t>
            </a:r>
          </a:p>
        </p:txBody>
      </p:sp>
      <p:sp>
        <p:nvSpPr>
          <p:cNvPr id="3" name="Slide Number Placeholder 2">
            <a:extLst>
              <a:ext uri="{FF2B5EF4-FFF2-40B4-BE49-F238E27FC236}">
                <a16:creationId xmlns:a16="http://schemas.microsoft.com/office/drawing/2014/main" id="{C5E7FC2E-11A2-4B1C-AA74-953EE2D2242E}"/>
              </a:ext>
            </a:extLst>
          </p:cNvPr>
          <p:cNvSpPr>
            <a:spLocks noGrp="1"/>
          </p:cNvSpPr>
          <p:nvPr>
            <p:ph type="sldNum" sz="quarter" idx="10"/>
          </p:nvPr>
        </p:nvSpPr>
        <p:spPr/>
        <p:txBody>
          <a:bodyPr/>
          <a:lstStyle/>
          <a:p>
            <a:pPr>
              <a:defRPr/>
            </a:pPr>
            <a:fld id="{F1D0CB0C-6CD7-49EF-9B68-ED3C7EA5DB13}" type="slidenum">
              <a:rPr lang="en-US" smtClean="0">
                <a:solidFill>
                  <a:srgbClr val="FFFFFF"/>
                </a:solidFill>
              </a:rPr>
              <a:pPr>
                <a:defRPr/>
              </a:pPr>
              <a:t>33</a:t>
            </a:fld>
            <a:endParaRPr lang="en-US" dirty="0">
              <a:solidFill>
                <a:srgbClr val="FFFFFF"/>
              </a:solidFill>
            </a:endParaRPr>
          </a:p>
        </p:txBody>
      </p:sp>
      <p:pic>
        <p:nvPicPr>
          <p:cNvPr id="11" name="Picture 10" descr="dummy GC Annual Report FY2018-FINAL - Excel">
            <a:extLst>
              <a:ext uri="{FF2B5EF4-FFF2-40B4-BE49-F238E27FC236}">
                <a16:creationId xmlns:a16="http://schemas.microsoft.com/office/drawing/2014/main" id="{7CE23E18-860F-4E88-95AE-448BF072BC44}"/>
              </a:ext>
            </a:extLst>
          </p:cNvPr>
          <p:cNvPicPr>
            <a:picLocks noChangeAspect="1"/>
          </p:cNvPicPr>
          <p:nvPr/>
        </p:nvPicPr>
        <p:blipFill rotWithShape="1">
          <a:blip r:embed="rId3">
            <a:extLst>
              <a:ext uri="{28A0092B-C50C-407E-A947-70E740481C1C}">
                <a14:useLocalDpi xmlns:a14="http://schemas.microsoft.com/office/drawing/2010/main" val="0"/>
              </a:ext>
            </a:extLst>
          </a:blip>
          <a:srcRect l="4166" t="11805" r="20000" b="20972"/>
          <a:stretch/>
        </p:blipFill>
        <p:spPr>
          <a:xfrm>
            <a:off x="143439" y="968829"/>
            <a:ext cx="8771961" cy="4669971"/>
          </a:xfrm>
          <a:prstGeom prst="rect">
            <a:avLst/>
          </a:prstGeom>
          <a:ln>
            <a:solidFill>
              <a:schemeClr val="tx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07220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85CC17-11DF-47ED-8FAF-FE69772DCC2E}"/>
              </a:ext>
            </a:extLst>
          </p:cNvPr>
          <p:cNvSpPr/>
          <p:nvPr/>
        </p:nvSpPr>
        <p:spPr bwMode="auto">
          <a:xfrm>
            <a:off x="914400" y="5791200"/>
            <a:ext cx="8001000" cy="10668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pic>
        <p:nvPicPr>
          <p:cNvPr id="8" name="Picture 7">
            <a:extLst>
              <a:ext uri="{FF2B5EF4-FFF2-40B4-BE49-F238E27FC236}">
                <a16:creationId xmlns:a16="http://schemas.microsoft.com/office/drawing/2014/main" id="{3FFB1E8C-50A7-4598-9590-331BEC8094A7}"/>
              </a:ext>
            </a:extLst>
          </p:cNvPr>
          <p:cNvPicPr>
            <a:picLocks noChangeAspect="1"/>
          </p:cNvPicPr>
          <p:nvPr/>
        </p:nvPicPr>
        <p:blipFill rotWithShape="1">
          <a:blip r:embed="rId3"/>
          <a:srcRect l="2500" t="35186" r="50000" b="4073"/>
          <a:stretch/>
        </p:blipFill>
        <p:spPr>
          <a:xfrm>
            <a:off x="345995" y="734692"/>
            <a:ext cx="8493205" cy="6109147"/>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914400" y="162198"/>
            <a:ext cx="7924800" cy="609600"/>
          </a:xfrm>
        </p:spPr>
        <p:txBody>
          <a:bodyPr/>
          <a:lstStyle/>
          <a:p>
            <a:r>
              <a:rPr lang="en-US" dirty="0"/>
              <a:t>Table 2</a:t>
            </a:r>
          </a:p>
        </p:txBody>
      </p:sp>
      <p:sp>
        <p:nvSpPr>
          <p:cNvPr id="3" name="Slide Number Placeholder 2"/>
          <p:cNvSpPr>
            <a:spLocks noGrp="1"/>
          </p:cNvSpPr>
          <p:nvPr>
            <p:ph type="sldNum" sz="quarter" idx="10"/>
          </p:nvPr>
        </p:nvSpPr>
        <p:spPr/>
        <p:txBody>
          <a:bodyPr/>
          <a:lstStyle/>
          <a:p>
            <a:pPr>
              <a:defRPr/>
            </a:pPr>
            <a:fld id="{F1D0CB0C-6CD7-49EF-9B68-ED3C7EA5DB13}" type="slidenum">
              <a:rPr lang="en-US" smtClean="0">
                <a:solidFill>
                  <a:srgbClr val="FFFFFF"/>
                </a:solidFill>
              </a:rPr>
              <a:pPr>
                <a:defRPr/>
              </a:pPr>
              <a:t>34</a:t>
            </a:fld>
            <a:endParaRPr lang="en-US" dirty="0">
              <a:solidFill>
                <a:srgbClr val="FFFFFF"/>
              </a:solidFill>
            </a:endParaRPr>
          </a:p>
        </p:txBody>
      </p:sp>
      <p:graphicFrame>
        <p:nvGraphicFramePr>
          <p:cNvPr id="20" name="Table 19"/>
          <p:cNvGraphicFramePr>
            <a:graphicFrameLocks noGrp="1"/>
          </p:cNvGraphicFramePr>
          <p:nvPr>
            <p:extLst>
              <p:ext uri="{D42A27DB-BD31-4B8C-83A1-F6EECF244321}">
                <p14:modId xmlns:p14="http://schemas.microsoft.com/office/powerpoint/2010/main" val="2780758531"/>
              </p:ext>
            </p:extLst>
          </p:nvPr>
        </p:nvGraphicFramePr>
        <p:xfrm>
          <a:off x="6277859" y="2098255"/>
          <a:ext cx="2332740" cy="1281045"/>
        </p:xfrm>
        <a:graphic>
          <a:graphicData uri="http://schemas.openxmlformats.org/drawingml/2006/table">
            <a:tbl>
              <a:tblPr/>
              <a:tblGrid>
                <a:gridCol w="2332740">
                  <a:extLst>
                    <a:ext uri="{9D8B030D-6E8A-4147-A177-3AD203B41FA5}">
                      <a16:colId xmlns:a16="http://schemas.microsoft.com/office/drawing/2014/main" val="20000"/>
                    </a:ext>
                  </a:extLst>
                </a:gridCol>
              </a:tblGrid>
              <a:tr h="215795">
                <a:tc>
                  <a:txBody>
                    <a:bodyPr/>
                    <a:lstStyle/>
                    <a:p>
                      <a:pPr algn="r" fontAlgn="b"/>
                      <a:r>
                        <a:rPr lang="en-US" sz="1000" b="0" i="0" u="none" strike="noStrike" dirty="0">
                          <a:effectLst/>
                          <a:latin typeface="Arial"/>
                        </a:rPr>
                        <a:t>-4.0%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10000"/>
                  </a:ext>
                </a:extLst>
              </a:tr>
              <a:tr h="213050">
                <a:tc>
                  <a:txBody>
                    <a:bodyPr/>
                    <a:lstStyle/>
                    <a:p>
                      <a:pPr algn="r" fontAlgn="b"/>
                      <a:r>
                        <a:rPr lang="en-US" sz="1000" b="0" i="0" u="none" strike="noStrike">
                          <a:effectLst/>
                          <a:latin typeface="Arial"/>
                        </a:rPr>
                        <a:t>13.9%</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10001"/>
                  </a:ext>
                </a:extLst>
              </a:tr>
              <a:tr h="213050">
                <a:tc>
                  <a:txBody>
                    <a:bodyPr/>
                    <a:lstStyle/>
                    <a:p>
                      <a:pPr algn="r" fontAlgn="b"/>
                      <a:r>
                        <a:rPr lang="en-US" sz="1000" b="0" i="0" u="none" strike="noStrike">
                          <a:effectLst/>
                          <a:latin typeface="Arial"/>
                        </a:rPr>
                        <a:t>33.3%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10002"/>
                  </a:ext>
                </a:extLst>
              </a:tr>
              <a:tr h="213050">
                <a:tc>
                  <a:txBody>
                    <a:bodyPr/>
                    <a:lstStyle/>
                    <a:p>
                      <a:pPr algn="r" fontAlgn="b"/>
                      <a:r>
                        <a:rPr lang="en-US" sz="1000" b="0" i="0" u="none" strike="noStrike" dirty="0">
                          <a:effectLst/>
                          <a:latin typeface="Arial"/>
                        </a:rPr>
                        <a:t>27.5%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10003"/>
                  </a:ext>
                </a:extLst>
              </a:tr>
              <a:tr h="213050">
                <a:tc>
                  <a:txBody>
                    <a:bodyPr/>
                    <a:lstStyle/>
                    <a:p>
                      <a:pPr algn="r" fontAlgn="b"/>
                      <a:r>
                        <a:rPr lang="en-US" sz="1000" b="0" i="0" u="none" strike="noStrike" dirty="0">
                          <a:effectLst/>
                          <a:latin typeface="Arial"/>
                        </a:rPr>
                        <a:t>7.4%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10004"/>
                  </a:ext>
                </a:extLst>
              </a:tr>
              <a:tr h="213050">
                <a:tc>
                  <a:txBody>
                    <a:bodyPr/>
                    <a:lstStyle/>
                    <a:p>
                      <a:pPr algn="r" fontAlgn="b"/>
                      <a:r>
                        <a:rPr lang="en-US" sz="1000" b="0" i="0" u="none" strike="noStrike" dirty="0">
                          <a:effectLst/>
                          <a:latin typeface="Arial"/>
                        </a:rPr>
                        <a:t>10.9%</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10005"/>
                  </a:ext>
                </a:extLst>
              </a:tr>
            </a:tbl>
          </a:graphicData>
        </a:graphic>
      </p:graphicFrame>
      <p:graphicFrame>
        <p:nvGraphicFramePr>
          <p:cNvPr id="21" name="Table 20"/>
          <p:cNvGraphicFramePr>
            <a:graphicFrameLocks noGrp="1"/>
          </p:cNvGraphicFramePr>
          <p:nvPr>
            <p:extLst>
              <p:ext uri="{D42A27DB-BD31-4B8C-83A1-F6EECF244321}">
                <p14:modId xmlns:p14="http://schemas.microsoft.com/office/powerpoint/2010/main" val="2135181251"/>
              </p:ext>
            </p:extLst>
          </p:nvPr>
        </p:nvGraphicFramePr>
        <p:xfrm>
          <a:off x="3618506" y="3789264"/>
          <a:ext cx="4992093" cy="609600"/>
        </p:xfrm>
        <a:graphic>
          <a:graphicData uri="http://schemas.openxmlformats.org/drawingml/2006/table">
            <a:tbl>
              <a:tblPr/>
              <a:tblGrid>
                <a:gridCol w="802265">
                  <a:extLst>
                    <a:ext uri="{9D8B030D-6E8A-4147-A177-3AD203B41FA5}">
                      <a16:colId xmlns:a16="http://schemas.microsoft.com/office/drawing/2014/main" val="20000"/>
                    </a:ext>
                  </a:extLst>
                </a:gridCol>
                <a:gridCol w="610491">
                  <a:extLst>
                    <a:ext uri="{9D8B030D-6E8A-4147-A177-3AD203B41FA5}">
                      <a16:colId xmlns:a16="http://schemas.microsoft.com/office/drawing/2014/main" val="20001"/>
                    </a:ext>
                  </a:extLst>
                </a:gridCol>
                <a:gridCol w="610491">
                  <a:extLst>
                    <a:ext uri="{9D8B030D-6E8A-4147-A177-3AD203B41FA5}">
                      <a16:colId xmlns:a16="http://schemas.microsoft.com/office/drawing/2014/main" val="20002"/>
                    </a:ext>
                  </a:extLst>
                </a:gridCol>
                <a:gridCol w="610491">
                  <a:extLst>
                    <a:ext uri="{9D8B030D-6E8A-4147-A177-3AD203B41FA5}">
                      <a16:colId xmlns:a16="http://schemas.microsoft.com/office/drawing/2014/main" val="20003"/>
                    </a:ext>
                  </a:extLst>
                </a:gridCol>
                <a:gridCol w="25437">
                  <a:extLst>
                    <a:ext uri="{9D8B030D-6E8A-4147-A177-3AD203B41FA5}">
                      <a16:colId xmlns:a16="http://schemas.microsoft.com/office/drawing/2014/main" val="20004"/>
                    </a:ext>
                  </a:extLst>
                </a:gridCol>
                <a:gridCol w="2332918">
                  <a:extLst>
                    <a:ext uri="{9D8B030D-6E8A-4147-A177-3AD203B41FA5}">
                      <a16:colId xmlns:a16="http://schemas.microsoft.com/office/drawing/2014/main" val="20005"/>
                    </a:ext>
                  </a:extLst>
                </a:gridCol>
              </a:tblGrid>
              <a:tr h="609600">
                <a:tc>
                  <a:txBody>
                    <a:bodyPr/>
                    <a:lstStyle/>
                    <a:p>
                      <a:pPr algn="ctr" fontAlgn="b"/>
                      <a:r>
                        <a:rPr lang="en-US" sz="1000" b="1" i="0" u="none" strike="noStrike" dirty="0">
                          <a:effectLst/>
                          <a:latin typeface="Arial"/>
                        </a:rPr>
                        <a:t>52,004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000" b="1" i="0" u="none" strike="noStrike" dirty="0">
                          <a:effectLst/>
                          <a:latin typeface="Arial"/>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000" b="1" i="0" u="none" strike="noStrike" dirty="0">
                          <a:effectLst/>
                          <a:latin typeface="Arial"/>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000" b="1" i="0" u="none" strike="noStrike" dirty="0">
                          <a:effectLst/>
                          <a:latin typeface="Arial"/>
                        </a:rPr>
                        <a:t>45,668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endParaRPr lang="en-US" sz="1000" b="1" i="0" u="none" strike="noStrike" dirty="0">
                        <a:effectLst/>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000" b="1" i="0" u="none" strike="noStrike" dirty="0">
                          <a:effectLst/>
                          <a:latin typeface="Arial"/>
                        </a:rPr>
                        <a:t>12.2%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10000"/>
                  </a:ext>
                </a:extLst>
              </a:tr>
            </a:tbl>
          </a:graphicData>
        </a:graphic>
      </p:graphicFrame>
      <p:sp>
        <p:nvSpPr>
          <p:cNvPr id="23" name="Oval 22"/>
          <p:cNvSpPr/>
          <p:nvPr/>
        </p:nvSpPr>
        <p:spPr bwMode="auto">
          <a:xfrm>
            <a:off x="4800600" y="6124000"/>
            <a:ext cx="1678765" cy="838926"/>
          </a:xfrm>
          <a:prstGeom prst="ellipse">
            <a:avLst/>
          </a:prstGeom>
          <a:noFill/>
          <a:ln w="28575"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pic>
        <p:nvPicPr>
          <p:cNvPr id="9" name="Picture 8">
            <a:extLst>
              <a:ext uri="{FF2B5EF4-FFF2-40B4-BE49-F238E27FC236}">
                <a16:creationId xmlns:a16="http://schemas.microsoft.com/office/drawing/2014/main" id="{280C5BF1-C920-4B98-8845-716D47444704}"/>
              </a:ext>
            </a:extLst>
          </p:cNvPr>
          <p:cNvPicPr>
            <a:picLocks noChangeAspect="1"/>
          </p:cNvPicPr>
          <p:nvPr/>
        </p:nvPicPr>
        <p:blipFill>
          <a:blip r:embed="rId4"/>
          <a:stretch>
            <a:fillRect/>
          </a:stretch>
        </p:blipFill>
        <p:spPr>
          <a:xfrm>
            <a:off x="5620219" y="2098255"/>
            <a:ext cx="628617" cy="1289889"/>
          </a:xfrm>
          <a:prstGeom prst="rect">
            <a:avLst/>
          </a:prstGeom>
        </p:spPr>
      </p:pic>
      <p:pic>
        <p:nvPicPr>
          <p:cNvPr id="10" name="Picture 9">
            <a:extLst>
              <a:ext uri="{FF2B5EF4-FFF2-40B4-BE49-F238E27FC236}">
                <a16:creationId xmlns:a16="http://schemas.microsoft.com/office/drawing/2014/main" id="{256AC9C5-5BAE-400E-8865-4017817999C0}"/>
              </a:ext>
            </a:extLst>
          </p:cNvPr>
          <p:cNvPicPr>
            <a:picLocks noChangeAspect="1"/>
          </p:cNvPicPr>
          <p:nvPr/>
        </p:nvPicPr>
        <p:blipFill>
          <a:blip r:embed="rId5"/>
          <a:stretch>
            <a:fillRect/>
          </a:stretch>
        </p:blipFill>
        <p:spPr>
          <a:xfrm>
            <a:off x="3618506" y="1892410"/>
            <a:ext cx="801094" cy="1486891"/>
          </a:xfrm>
          <a:prstGeom prst="rect">
            <a:avLst/>
          </a:prstGeom>
        </p:spPr>
      </p:pic>
    </p:spTree>
    <p:extLst>
      <p:ext uri="{BB962C8B-B14F-4D97-AF65-F5344CB8AC3E}">
        <p14:creationId xmlns:p14="http://schemas.microsoft.com/office/powerpoint/2010/main" val="321616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25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5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2000"/>
                                        <p:tgtEl>
                                          <p:spTgt spid="10"/>
                                        </p:tgtEl>
                                      </p:cBhvr>
                                    </p:animEffect>
                                    <p:anim calcmode="lin" valueType="num">
                                      <p:cBhvr>
                                        <p:cTn id="15" dur="2000" fill="hold"/>
                                        <p:tgtEl>
                                          <p:spTgt spid="10"/>
                                        </p:tgtEl>
                                        <p:attrNameLst>
                                          <p:attrName>ppt_x</p:attrName>
                                        </p:attrNameLst>
                                      </p:cBhvr>
                                      <p:tavLst>
                                        <p:tav tm="0">
                                          <p:val>
                                            <p:strVal val="#ppt_x"/>
                                          </p:val>
                                        </p:tav>
                                        <p:tav tm="100000">
                                          <p:val>
                                            <p:strVal val="#ppt_x"/>
                                          </p:val>
                                        </p:tav>
                                      </p:tavLst>
                                    </p:anim>
                                    <p:anim calcmode="lin" valueType="num">
                                      <p:cBhvr>
                                        <p:cTn id="16" dur="2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000"/>
                                        <p:tgtEl>
                                          <p:spTgt spid="9"/>
                                        </p:tgtEl>
                                      </p:cBhvr>
                                    </p:animEffect>
                                    <p:anim calcmode="lin" valueType="num">
                                      <p:cBhvr>
                                        <p:cTn id="22" dur="2000" fill="hold"/>
                                        <p:tgtEl>
                                          <p:spTgt spid="9"/>
                                        </p:tgtEl>
                                        <p:attrNameLst>
                                          <p:attrName>ppt_x</p:attrName>
                                        </p:attrNameLst>
                                      </p:cBhvr>
                                      <p:tavLst>
                                        <p:tav tm="0">
                                          <p:val>
                                            <p:strVal val="#ppt_x"/>
                                          </p:val>
                                        </p:tav>
                                        <p:tav tm="100000">
                                          <p:val>
                                            <p:strVal val="#ppt_x"/>
                                          </p:val>
                                        </p:tav>
                                      </p:tavLst>
                                    </p:anim>
                                    <p:anim calcmode="lin" valueType="num">
                                      <p:cBhvr>
                                        <p:cTn id="23" dur="2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50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000"/>
                                        <p:tgtEl>
                                          <p:spTgt spid="20"/>
                                        </p:tgtEl>
                                      </p:cBhvr>
                                    </p:animEffect>
                                    <p:anim calcmode="lin" valueType="num">
                                      <p:cBhvr>
                                        <p:cTn id="29" dur="2000" fill="hold"/>
                                        <p:tgtEl>
                                          <p:spTgt spid="20"/>
                                        </p:tgtEl>
                                        <p:attrNameLst>
                                          <p:attrName>ppt_x</p:attrName>
                                        </p:attrNameLst>
                                      </p:cBhvr>
                                      <p:tavLst>
                                        <p:tav tm="0">
                                          <p:val>
                                            <p:strVal val="#ppt_x"/>
                                          </p:val>
                                        </p:tav>
                                        <p:tav tm="100000">
                                          <p:val>
                                            <p:strVal val="#ppt_x"/>
                                          </p:val>
                                        </p:tav>
                                      </p:tavLst>
                                    </p:anim>
                                    <p:anim calcmode="lin" valueType="num">
                                      <p:cBhvr>
                                        <p:cTn id="30"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50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2000"/>
                                        <p:tgtEl>
                                          <p:spTgt spid="21"/>
                                        </p:tgtEl>
                                      </p:cBhvr>
                                    </p:animEffect>
                                    <p:anim calcmode="lin" valueType="num">
                                      <p:cBhvr>
                                        <p:cTn id="36" dur="2000" fill="hold"/>
                                        <p:tgtEl>
                                          <p:spTgt spid="21"/>
                                        </p:tgtEl>
                                        <p:attrNameLst>
                                          <p:attrName>ppt_x</p:attrName>
                                        </p:attrNameLst>
                                      </p:cBhvr>
                                      <p:tavLst>
                                        <p:tav tm="0">
                                          <p:val>
                                            <p:strVal val="#ppt_x"/>
                                          </p:val>
                                        </p:tav>
                                        <p:tav tm="100000">
                                          <p:val>
                                            <p:strVal val="#ppt_x"/>
                                          </p:val>
                                        </p:tav>
                                      </p:tavLst>
                                    </p:anim>
                                    <p:anim calcmode="lin" valueType="num">
                                      <p:cBhvr>
                                        <p:cTn id="37" dur="2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85CC17-11DF-47ED-8FAF-FE69772DCC2E}"/>
              </a:ext>
            </a:extLst>
          </p:cNvPr>
          <p:cNvSpPr/>
          <p:nvPr/>
        </p:nvSpPr>
        <p:spPr bwMode="auto">
          <a:xfrm>
            <a:off x="914400" y="5791200"/>
            <a:ext cx="8001000" cy="10668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a:t>Weather Normalized Data</a:t>
            </a:r>
          </a:p>
        </p:txBody>
      </p:sp>
      <p:sp>
        <p:nvSpPr>
          <p:cNvPr id="3" name="Slide Number Placeholder 2"/>
          <p:cNvSpPr>
            <a:spLocks noGrp="1"/>
          </p:cNvSpPr>
          <p:nvPr>
            <p:ph type="sldNum" sz="quarter" idx="10"/>
          </p:nvPr>
        </p:nvSpPr>
        <p:spPr/>
        <p:txBody>
          <a:bodyPr/>
          <a:lstStyle/>
          <a:p>
            <a:pPr>
              <a:defRPr/>
            </a:pPr>
            <a:fld id="{F1D0CB0C-6CD7-49EF-9B68-ED3C7EA5DB13}" type="slidenum">
              <a:rPr lang="en-US" smtClean="0">
                <a:solidFill>
                  <a:srgbClr val="FFFFFF"/>
                </a:solidFill>
              </a:rPr>
              <a:pPr>
                <a:defRPr/>
              </a:pPr>
              <a:t>35</a:t>
            </a:fld>
            <a:endParaRPr lang="en-US" dirty="0">
              <a:solidFill>
                <a:srgbClr val="FFFFFF"/>
              </a:solidFill>
            </a:endParaRPr>
          </a:p>
        </p:txBody>
      </p:sp>
      <p:sp>
        <p:nvSpPr>
          <p:cNvPr id="4" name="Rectangle 3"/>
          <p:cNvSpPr/>
          <p:nvPr/>
        </p:nvSpPr>
        <p:spPr>
          <a:xfrm>
            <a:off x="304800" y="805232"/>
            <a:ext cx="8763000" cy="156966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600" dirty="0"/>
              <a:t>DOER is encouraging Green Communities to assess their progress using weather-normalized data through a DOER-approved weather normalization methodology. Qualifying methods include use of </a:t>
            </a:r>
            <a:r>
              <a:rPr lang="en-US" sz="1600" dirty="0" err="1"/>
              <a:t>MassEnergyInsight</a:t>
            </a:r>
            <a:r>
              <a:rPr lang="en-US" sz="1600" dirty="0"/>
              <a:t> or Energy Star Portfolio Manager. Please contact your Regional Coordinator for assistance if you use a different energy-tracking tool. </a:t>
            </a:r>
            <a:r>
              <a:rPr lang="en-US" sz="1600" dirty="0">
                <a:solidFill>
                  <a:srgbClr val="C00000"/>
                </a:solidFill>
              </a:rPr>
              <a:t>Enter weather-normalized total energy consumption in Table 2, Row 19. In </a:t>
            </a:r>
            <a:r>
              <a:rPr lang="en-US" sz="1600" dirty="0" err="1">
                <a:solidFill>
                  <a:srgbClr val="C00000"/>
                </a:solidFill>
              </a:rPr>
              <a:t>MassEnergyInsight</a:t>
            </a:r>
            <a:r>
              <a:rPr lang="en-US" sz="1600" dirty="0">
                <a:solidFill>
                  <a:srgbClr val="C00000"/>
                </a:solidFill>
              </a:rPr>
              <a:t>, this information is available in the "Annual Report Table 2" report</a:t>
            </a:r>
          </a:p>
        </p:txBody>
      </p:sp>
      <p:pic>
        <p:nvPicPr>
          <p:cNvPr id="5" name="Picture 4" descr="Microsoft Excel - GC Annual Report FY2018-FINAL.xlsx"/>
          <p:cNvPicPr>
            <a:picLocks noChangeAspect="1"/>
          </p:cNvPicPr>
          <p:nvPr/>
        </p:nvPicPr>
        <p:blipFill rotWithShape="1">
          <a:blip r:embed="rId3">
            <a:extLst>
              <a:ext uri="{28A0092B-C50C-407E-A947-70E740481C1C}">
                <a14:useLocalDpi xmlns:a14="http://schemas.microsoft.com/office/drawing/2010/main" val="0"/>
              </a:ext>
            </a:extLst>
          </a:blip>
          <a:srcRect l="4498" t="60218" r="35637" b="13175"/>
          <a:stretch/>
        </p:blipFill>
        <p:spPr>
          <a:xfrm>
            <a:off x="395715" y="2984492"/>
            <a:ext cx="8044543" cy="2738013"/>
          </a:xfrm>
          <a:prstGeom prst="rect">
            <a:avLst/>
          </a:prstGeom>
          <a:ln>
            <a:solidFill>
              <a:schemeClr val="tx2"/>
            </a:solidFill>
          </a:ln>
          <a:effectLst>
            <a:outerShdw blurRad="50800" dist="38100" dir="2700000" algn="tl" rotWithShape="0">
              <a:prstClr val="black">
                <a:alpha val="40000"/>
              </a:prstClr>
            </a:outerShdw>
          </a:effectLst>
        </p:spPr>
      </p:pic>
      <p:graphicFrame>
        <p:nvGraphicFramePr>
          <p:cNvPr id="7" name="Table 6"/>
          <p:cNvGraphicFramePr>
            <a:graphicFrameLocks noGrp="1"/>
          </p:cNvGraphicFramePr>
          <p:nvPr>
            <p:extLst>
              <p:ext uri="{D42A27DB-BD31-4B8C-83A1-F6EECF244321}">
                <p14:modId xmlns:p14="http://schemas.microsoft.com/office/powerpoint/2010/main" val="3404418846"/>
              </p:ext>
            </p:extLst>
          </p:nvPr>
        </p:nvGraphicFramePr>
        <p:xfrm>
          <a:off x="4038600" y="3617842"/>
          <a:ext cx="4401658" cy="573157"/>
        </p:xfrm>
        <a:graphic>
          <a:graphicData uri="http://schemas.openxmlformats.org/drawingml/2006/table">
            <a:tbl>
              <a:tblPr/>
              <a:tblGrid>
                <a:gridCol w="869562">
                  <a:extLst>
                    <a:ext uri="{9D8B030D-6E8A-4147-A177-3AD203B41FA5}">
                      <a16:colId xmlns:a16="http://schemas.microsoft.com/office/drawing/2014/main" val="20000"/>
                    </a:ext>
                  </a:extLst>
                </a:gridCol>
                <a:gridCol w="710346">
                  <a:extLst>
                    <a:ext uri="{9D8B030D-6E8A-4147-A177-3AD203B41FA5}">
                      <a16:colId xmlns:a16="http://schemas.microsoft.com/office/drawing/2014/main" val="20001"/>
                    </a:ext>
                  </a:extLst>
                </a:gridCol>
                <a:gridCol w="673603">
                  <a:extLst>
                    <a:ext uri="{9D8B030D-6E8A-4147-A177-3AD203B41FA5}">
                      <a16:colId xmlns:a16="http://schemas.microsoft.com/office/drawing/2014/main" val="20002"/>
                    </a:ext>
                  </a:extLst>
                </a:gridCol>
                <a:gridCol w="642089">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667858">
                  <a:extLst>
                    <a:ext uri="{9D8B030D-6E8A-4147-A177-3AD203B41FA5}">
                      <a16:colId xmlns:a16="http://schemas.microsoft.com/office/drawing/2014/main" val="20005"/>
                    </a:ext>
                  </a:extLst>
                </a:gridCol>
              </a:tblGrid>
              <a:tr h="573157">
                <a:tc>
                  <a:txBody>
                    <a:bodyPr/>
                    <a:lstStyle/>
                    <a:p>
                      <a:pPr algn="r" fontAlgn="b"/>
                      <a:r>
                        <a:rPr lang="en-US" sz="1000" b="0" i="0" u="none" strike="noStrike" dirty="0">
                          <a:effectLst/>
                          <a:latin typeface="Arial"/>
                        </a:rPr>
                        <a:t>50,126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effectLst/>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dirty="0">
                          <a:effectLst/>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dirty="0">
                          <a:effectLst/>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effectLst/>
                          <a:latin typeface="Arial"/>
                        </a:rPr>
                        <a:t>49,126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dirty="0">
                          <a:effectLst/>
                          <a:latin typeface="Arial"/>
                        </a:rPr>
                        <a:t>2.0%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79274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7F6BA3-27EA-4EC0-A3DD-45DFAE955636}"/>
              </a:ext>
            </a:extLst>
          </p:cNvPr>
          <p:cNvPicPr>
            <a:picLocks noChangeAspect="1"/>
          </p:cNvPicPr>
          <p:nvPr/>
        </p:nvPicPr>
        <p:blipFill rotWithShape="1">
          <a:blip r:embed="rId3"/>
          <a:srcRect l="2499" t="29259" r="50834" b="12963"/>
          <a:stretch/>
        </p:blipFill>
        <p:spPr>
          <a:xfrm>
            <a:off x="1245578" y="713994"/>
            <a:ext cx="7262444" cy="5057774"/>
          </a:xfrm>
          <a:prstGeom prst="rect">
            <a:avLst/>
          </a:prstGeom>
          <a:ln>
            <a:solidFill>
              <a:schemeClr val="tx1"/>
            </a:solidFill>
          </a:ln>
          <a:effectLst>
            <a:outerShdw blurRad="50800" dist="38100" dir="2700000" algn="tl" rotWithShape="0">
              <a:prstClr val="black">
                <a:alpha val="40000"/>
              </a:prstClr>
            </a:outerShdw>
          </a:effectLst>
        </p:spPr>
      </p:pic>
      <p:sp>
        <p:nvSpPr>
          <p:cNvPr id="2" name="Title 1"/>
          <p:cNvSpPr>
            <a:spLocks noGrp="1"/>
          </p:cNvSpPr>
          <p:nvPr>
            <p:ph type="title"/>
          </p:nvPr>
        </p:nvSpPr>
        <p:spPr>
          <a:xfrm>
            <a:off x="914400" y="228600"/>
            <a:ext cx="7924800" cy="457200"/>
          </a:xfrm>
        </p:spPr>
        <p:txBody>
          <a:bodyPr/>
          <a:lstStyle/>
          <a:p>
            <a:r>
              <a:rPr lang="en-US" dirty="0"/>
              <a:t>Building Stock Change</a:t>
            </a:r>
          </a:p>
        </p:txBody>
      </p:sp>
      <p:sp>
        <p:nvSpPr>
          <p:cNvPr id="3" name="Slide Number Placeholder 2"/>
          <p:cNvSpPr>
            <a:spLocks noGrp="1"/>
          </p:cNvSpPr>
          <p:nvPr>
            <p:ph type="sldNum" sz="quarter" idx="10"/>
          </p:nvPr>
        </p:nvSpPr>
        <p:spPr/>
        <p:txBody>
          <a:bodyPr/>
          <a:lstStyle/>
          <a:p>
            <a:pPr>
              <a:defRPr/>
            </a:pPr>
            <a:fld id="{F1D0CB0C-6CD7-49EF-9B68-ED3C7EA5DB13}" type="slidenum">
              <a:rPr lang="en-US" smtClean="0">
                <a:solidFill>
                  <a:srgbClr val="FFFFFF"/>
                </a:solidFill>
              </a:rPr>
              <a:pPr>
                <a:defRPr/>
              </a:pPr>
              <a:t>36</a:t>
            </a:fld>
            <a:endParaRPr lang="en-US" dirty="0">
              <a:solidFill>
                <a:srgbClr val="FFFFFF"/>
              </a:solidFill>
            </a:endParaRPr>
          </a:p>
        </p:txBody>
      </p:sp>
      <p:sp>
        <p:nvSpPr>
          <p:cNvPr id="4" name="Rectangle 3"/>
          <p:cNvSpPr/>
          <p:nvPr/>
        </p:nvSpPr>
        <p:spPr bwMode="auto">
          <a:xfrm>
            <a:off x="1323975" y="3061525"/>
            <a:ext cx="5926074" cy="181356"/>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8" name="Rectangle 7"/>
          <p:cNvSpPr/>
          <p:nvPr/>
        </p:nvSpPr>
        <p:spPr bwMode="auto">
          <a:xfrm>
            <a:off x="1323975" y="4340446"/>
            <a:ext cx="5926074" cy="333756"/>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84915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5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anim calcmode="lin" valueType="num">
                                      <p:cBhvr>
                                        <p:cTn id="15" dur="2000" fill="hold"/>
                                        <p:tgtEl>
                                          <p:spTgt spid="8"/>
                                        </p:tgtEl>
                                        <p:attrNameLst>
                                          <p:attrName>ppt_x</p:attrName>
                                        </p:attrNameLst>
                                      </p:cBhvr>
                                      <p:tavLst>
                                        <p:tav tm="0">
                                          <p:val>
                                            <p:strVal val="#ppt_x"/>
                                          </p:val>
                                        </p:tav>
                                        <p:tav tm="100000">
                                          <p:val>
                                            <p:strVal val="#ppt_x"/>
                                          </p:val>
                                        </p:tav>
                                      </p:tavLst>
                                    </p:anim>
                                    <p:anim calcmode="lin" valueType="num">
                                      <p:cBhvr>
                                        <p:cTn id="16"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924800" cy="457200"/>
          </a:xfrm>
        </p:spPr>
        <p:txBody>
          <a:bodyPr/>
          <a:lstStyle/>
          <a:p>
            <a:r>
              <a:rPr lang="en-US" dirty="0"/>
              <a:t>Building Stock Change</a:t>
            </a:r>
          </a:p>
        </p:txBody>
      </p:sp>
      <p:sp>
        <p:nvSpPr>
          <p:cNvPr id="3" name="Slide Number Placeholder 2"/>
          <p:cNvSpPr>
            <a:spLocks noGrp="1"/>
          </p:cNvSpPr>
          <p:nvPr>
            <p:ph type="sldNum" sz="quarter" idx="10"/>
          </p:nvPr>
        </p:nvSpPr>
        <p:spPr/>
        <p:txBody>
          <a:bodyPr/>
          <a:lstStyle/>
          <a:p>
            <a:pPr>
              <a:defRPr/>
            </a:pPr>
            <a:fld id="{F1D0CB0C-6CD7-49EF-9B68-ED3C7EA5DB13}" type="slidenum">
              <a:rPr lang="en-US" smtClean="0">
                <a:solidFill>
                  <a:srgbClr val="FFFFFF"/>
                </a:solidFill>
              </a:rPr>
              <a:pPr>
                <a:defRPr/>
              </a:pPr>
              <a:t>37</a:t>
            </a:fld>
            <a:endParaRPr lang="en-US" dirty="0">
              <a:solidFill>
                <a:srgbClr val="FFFFFF"/>
              </a:solidFill>
            </a:endParaRPr>
          </a:p>
        </p:txBody>
      </p:sp>
      <p:sp>
        <p:nvSpPr>
          <p:cNvPr id="10" name="Rectangle 9"/>
          <p:cNvSpPr/>
          <p:nvPr/>
        </p:nvSpPr>
        <p:spPr>
          <a:xfrm>
            <a:off x="1700019" y="1143000"/>
            <a:ext cx="6269665" cy="1477328"/>
          </a:xfrm>
          <a:prstGeom prst="rect">
            <a:avLst/>
          </a:prstGeom>
        </p:spPr>
        <p:txBody>
          <a:bodyPr wrap="none">
            <a:spAutoFit/>
          </a:bodyPr>
          <a:lstStyle/>
          <a:p>
            <a:r>
              <a:rPr lang="en-US" b="1" dirty="0">
                <a:solidFill>
                  <a:schemeClr val="accent6">
                    <a:lumMod val="50000"/>
                  </a:schemeClr>
                </a:solidFill>
              </a:rPr>
              <a:t>Example: </a:t>
            </a:r>
          </a:p>
          <a:p>
            <a:endParaRPr lang="en-US" b="1" dirty="0">
              <a:solidFill>
                <a:schemeClr val="accent6">
                  <a:lumMod val="50000"/>
                </a:schemeClr>
              </a:solidFill>
            </a:endParaRPr>
          </a:p>
          <a:p>
            <a:pPr marL="285750" indent="-285750">
              <a:buFont typeface="Arial" panose="020B0604020202020204" pitchFamily="34" charset="0"/>
              <a:buChar char="•"/>
            </a:pPr>
            <a:r>
              <a:rPr lang="en-US" dirty="0">
                <a:solidFill>
                  <a:schemeClr val="accent6">
                    <a:lumMod val="50000"/>
                  </a:schemeClr>
                </a:solidFill>
              </a:rPr>
              <a:t>New Senior Center</a:t>
            </a:r>
          </a:p>
          <a:p>
            <a:pPr marL="285750" indent="-285750">
              <a:buFont typeface="Arial" panose="020B0604020202020204" pitchFamily="34" charset="0"/>
              <a:buChar char="•"/>
            </a:pPr>
            <a:endParaRPr lang="en-US" dirty="0">
              <a:solidFill>
                <a:schemeClr val="accent6">
                  <a:lumMod val="50000"/>
                </a:schemeClr>
              </a:solidFill>
            </a:endParaRPr>
          </a:p>
          <a:p>
            <a:pPr marL="285750" indent="-285750">
              <a:buFont typeface="Arial" panose="020B0604020202020204" pitchFamily="34" charset="0"/>
              <a:buChar char="•"/>
            </a:pPr>
            <a:r>
              <a:rPr lang="en-US" dirty="0">
                <a:solidFill>
                  <a:schemeClr val="accent6">
                    <a:lumMod val="50000"/>
                  </a:schemeClr>
                </a:solidFill>
              </a:rPr>
              <a:t>Addition to DPW building that was completed on Jan. 1st</a:t>
            </a:r>
          </a:p>
        </p:txBody>
      </p:sp>
      <p:sp>
        <p:nvSpPr>
          <p:cNvPr id="5" name="Rectangle 4"/>
          <p:cNvSpPr/>
          <p:nvPr/>
        </p:nvSpPr>
        <p:spPr>
          <a:xfrm>
            <a:off x="1852419" y="3094672"/>
            <a:ext cx="5705408" cy="1477328"/>
          </a:xfrm>
          <a:prstGeom prst="rect">
            <a:avLst/>
          </a:prstGeom>
        </p:spPr>
        <p:txBody>
          <a:bodyPr wrap="none">
            <a:spAutoFit/>
          </a:bodyPr>
          <a:lstStyle/>
          <a:p>
            <a:r>
              <a:rPr lang="en-US" b="1" dirty="0">
                <a:solidFill>
                  <a:schemeClr val="accent6">
                    <a:lumMod val="50000"/>
                  </a:schemeClr>
                </a:solidFill>
              </a:rPr>
              <a:t>Required Information: </a:t>
            </a:r>
          </a:p>
          <a:p>
            <a:endParaRPr lang="en-US" b="1" dirty="0">
              <a:solidFill>
                <a:schemeClr val="accent6">
                  <a:lumMod val="50000"/>
                </a:schemeClr>
              </a:solidFill>
            </a:endParaRPr>
          </a:p>
          <a:p>
            <a:pPr marL="285750" indent="-285750">
              <a:buFont typeface="Arial" panose="020B0604020202020204" pitchFamily="34" charset="0"/>
              <a:buChar char="•"/>
            </a:pPr>
            <a:r>
              <a:rPr lang="en-US" dirty="0">
                <a:solidFill>
                  <a:schemeClr val="accent6">
                    <a:lumMod val="50000"/>
                  </a:schemeClr>
                </a:solidFill>
              </a:rPr>
              <a:t>Building square footage (before and after)</a:t>
            </a:r>
          </a:p>
          <a:p>
            <a:pPr marL="285750" indent="-285750">
              <a:buFont typeface="Arial" panose="020B0604020202020204" pitchFamily="34" charset="0"/>
              <a:buChar char="•"/>
            </a:pPr>
            <a:endParaRPr lang="en-US" dirty="0">
              <a:solidFill>
                <a:schemeClr val="accent6">
                  <a:lumMod val="50000"/>
                </a:schemeClr>
              </a:solidFill>
            </a:endParaRPr>
          </a:p>
          <a:p>
            <a:pPr marL="285750" indent="-285750">
              <a:buFont typeface="Arial" panose="020B0604020202020204" pitchFamily="34" charset="0"/>
              <a:buChar char="•"/>
            </a:pPr>
            <a:r>
              <a:rPr lang="en-US" dirty="0">
                <a:solidFill>
                  <a:schemeClr val="accent6">
                    <a:lumMod val="50000"/>
                  </a:schemeClr>
                </a:solidFill>
              </a:rPr>
              <a:t>Building energy use (weather normalized and non-)</a:t>
            </a:r>
          </a:p>
        </p:txBody>
      </p:sp>
    </p:spTree>
    <p:extLst>
      <p:ext uri="{BB962C8B-B14F-4D97-AF65-F5344CB8AC3E}">
        <p14:creationId xmlns:p14="http://schemas.microsoft.com/office/powerpoint/2010/main" val="3135662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F1D0CB0C-6CD7-49EF-9B68-ED3C7EA5DB13}" type="slidenum">
              <a:rPr lang="en-US" smtClean="0">
                <a:solidFill>
                  <a:srgbClr val="FFFFFF"/>
                </a:solidFill>
              </a:rPr>
              <a:pPr>
                <a:defRPr/>
              </a:pPr>
              <a:t>38</a:t>
            </a:fld>
            <a:endParaRPr lang="en-US" dirty="0">
              <a:solidFill>
                <a:srgbClr val="FFFF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3567"/>
            <a:ext cx="9144000" cy="4070865"/>
          </a:xfrm>
          <a:prstGeom prst="rect">
            <a:avLst/>
          </a:prstGeom>
        </p:spPr>
      </p:pic>
      <p:sp>
        <p:nvSpPr>
          <p:cNvPr id="5" name="Title 1"/>
          <p:cNvSpPr txBox="1">
            <a:spLocks/>
          </p:cNvSpPr>
          <p:nvPr/>
        </p:nvSpPr>
        <p:spPr bwMode="auto">
          <a:xfrm>
            <a:off x="914400" y="228600"/>
            <a:ext cx="7924800" cy="457200"/>
          </a:xfrm>
          <a:prstGeom prst="roundRect">
            <a:avLst>
              <a:gd name="adj" fmla="val 21667"/>
            </a:avLst>
          </a:prstGeom>
          <a:noFill/>
          <a:ln w="9525">
            <a:noFill/>
            <a:round/>
            <a:headEnd/>
            <a:tailEnd/>
          </a:ln>
        </p:spPr>
        <p:txBody>
          <a:bodyPr vert="horz" wrap="square" lIns="91440" tIns="45720" rIns="91440" bIns="45720" numCol="1" anchor="b" anchorCtr="0" compatLnSpc="1">
            <a:prstTxWarp prst="textNoShape">
              <a:avLst/>
            </a:prstTxWarp>
          </a:bodyPr>
          <a:lstStyle>
            <a:lvl1pPr algn="ctr" rtl="0" eaLnBrk="0" fontAlgn="base" hangingPunct="0">
              <a:lnSpc>
                <a:spcPct val="90000"/>
              </a:lnSpc>
              <a:spcBef>
                <a:spcPct val="0"/>
              </a:spcBef>
              <a:spcAft>
                <a:spcPct val="0"/>
              </a:spcAft>
              <a:defRPr sz="3200" b="1">
                <a:solidFill>
                  <a:srgbClr val="000099"/>
                </a:solidFill>
                <a:latin typeface="+mj-lt"/>
                <a:ea typeface="+mj-ea"/>
                <a:cs typeface="+mj-cs"/>
              </a:defRPr>
            </a:lvl1pPr>
            <a:lvl2pPr algn="ctr" rtl="0" eaLnBrk="0" fontAlgn="base" hangingPunct="0">
              <a:lnSpc>
                <a:spcPct val="90000"/>
              </a:lnSpc>
              <a:spcBef>
                <a:spcPct val="0"/>
              </a:spcBef>
              <a:spcAft>
                <a:spcPct val="0"/>
              </a:spcAft>
              <a:defRPr sz="3200" b="1">
                <a:solidFill>
                  <a:srgbClr val="000099"/>
                </a:solidFill>
                <a:latin typeface="Arial" charset="0"/>
              </a:defRPr>
            </a:lvl2pPr>
            <a:lvl3pPr algn="ctr" rtl="0" eaLnBrk="0" fontAlgn="base" hangingPunct="0">
              <a:lnSpc>
                <a:spcPct val="90000"/>
              </a:lnSpc>
              <a:spcBef>
                <a:spcPct val="0"/>
              </a:spcBef>
              <a:spcAft>
                <a:spcPct val="0"/>
              </a:spcAft>
              <a:defRPr sz="3200" b="1">
                <a:solidFill>
                  <a:srgbClr val="000099"/>
                </a:solidFill>
                <a:latin typeface="Arial" charset="0"/>
              </a:defRPr>
            </a:lvl3pPr>
            <a:lvl4pPr algn="ctr" rtl="0" eaLnBrk="0" fontAlgn="base" hangingPunct="0">
              <a:lnSpc>
                <a:spcPct val="90000"/>
              </a:lnSpc>
              <a:spcBef>
                <a:spcPct val="0"/>
              </a:spcBef>
              <a:spcAft>
                <a:spcPct val="0"/>
              </a:spcAft>
              <a:defRPr sz="3200" b="1">
                <a:solidFill>
                  <a:srgbClr val="000099"/>
                </a:solidFill>
                <a:latin typeface="Arial" charset="0"/>
              </a:defRPr>
            </a:lvl4pPr>
            <a:lvl5pPr algn="ctr" rtl="0" eaLnBrk="0" fontAlgn="base" hangingPunct="0">
              <a:lnSpc>
                <a:spcPct val="90000"/>
              </a:lnSpc>
              <a:spcBef>
                <a:spcPct val="0"/>
              </a:spcBef>
              <a:spcAft>
                <a:spcPct val="0"/>
              </a:spcAft>
              <a:defRPr sz="3200" b="1">
                <a:solidFill>
                  <a:srgbClr val="000099"/>
                </a:solidFill>
                <a:latin typeface="Arial" charset="0"/>
              </a:defRPr>
            </a:lvl5pPr>
            <a:lvl6pPr marL="457200" algn="ctr" rtl="0" fontAlgn="base">
              <a:lnSpc>
                <a:spcPct val="90000"/>
              </a:lnSpc>
              <a:spcBef>
                <a:spcPct val="0"/>
              </a:spcBef>
              <a:spcAft>
                <a:spcPct val="0"/>
              </a:spcAft>
              <a:defRPr sz="3200" b="1">
                <a:solidFill>
                  <a:schemeClr val="tx2"/>
                </a:solidFill>
                <a:latin typeface="Arial" charset="0"/>
              </a:defRPr>
            </a:lvl6pPr>
            <a:lvl7pPr marL="914400" algn="ctr" rtl="0" fontAlgn="base">
              <a:lnSpc>
                <a:spcPct val="90000"/>
              </a:lnSpc>
              <a:spcBef>
                <a:spcPct val="0"/>
              </a:spcBef>
              <a:spcAft>
                <a:spcPct val="0"/>
              </a:spcAft>
              <a:defRPr sz="3200" b="1">
                <a:solidFill>
                  <a:schemeClr val="tx2"/>
                </a:solidFill>
                <a:latin typeface="Arial" charset="0"/>
              </a:defRPr>
            </a:lvl7pPr>
            <a:lvl8pPr marL="1371600" algn="ctr" rtl="0" fontAlgn="base">
              <a:lnSpc>
                <a:spcPct val="90000"/>
              </a:lnSpc>
              <a:spcBef>
                <a:spcPct val="0"/>
              </a:spcBef>
              <a:spcAft>
                <a:spcPct val="0"/>
              </a:spcAft>
              <a:defRPr sz="3200" b="1">
                <a:solidFill>
                  <a:schemeClr val="tx2"/>
                </a:solidFill>
                <a:latin typeface="Arial" charset="0"/>
              </a:defRPr>
            </a:lvl8pPr>
            <a:lvl9pPr marL="1828800" algn="ctr" rtl="0" fontAlgn="base">
              <a:lnSpc>
                <a:spcPct val="90000"/>
              </a:lnSpc>
              <a:spcBef>
                <a:spcPct val="0"/>
              </a:spcBef>
              <a:spcAft>
                <a:spcPct val="0"/>
              </a:spcAft>
              <a:defRPr sz="3200" b="1">
                <a:solidFill>
                  <a:schemeClr val="tx2"/>
                </a:solidFill>
                <a:latin typeface="Arial" charset="0"/>
              </a:defRPr>
            </a:lvl9pPr>
          </a:lstStyle>
          <a:p>
            <a:r>
              <a:rPr lang="en-US" kern="0" dirty="0"/>
              <a:t>Building Stock Change Calculator</a:t>
            </a:r>
          </a:p>
        </p:txBody>
      </p:sp>
      <p:sp>
        <p:nvSpPr>
          <p:cNvPr id="6" name="Oval 5"/>
          <p:cNvSpPr/>
          <p:nvPr/>
        </p:nvSpPr>
        <p:spPr bwMode="auto">
          <a:xfrm>
            <a:off x="2099734" y="5105400"/>
            <a:ext cx="1938865" cy="533400"/>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50532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924800" cy="457200"/>
          </a:xfrm>
        </p:spPr>
        <p:txBody>
          <a:bodyPr/>
          <a:lstStyle/>
          <a:p>
            <a:r>
              <a:rPr lang="en-US" dirty="0"/>
              <a:t>Building Stock Change Calculator</a:t>
            </a:r>
          </a:p>
        </p:txBody>
      </p:sp>
      <p:sp>
        <p:nvSpPr>
          <p:cNvPr id="3" name="Slide Number Placeholder 2"/>
          <p:cNvSpPr>
            <a:spLocks noGrp="1"/>
          </p:cNvSpPr>
          <p:nvPr>
            <p:ph type="sldNum" sz="quarter" idx="10"/>
          </p:nvPr>
        </p:nvSpPr>
        <p:spPr/>
        <p:txBody>
          <a:bodyPr/>
          <a:lstStyle/>
          <a:p>
            <a:pPr>
              <a:defRPr/>
            </a:pPr>
            <a:fld id="{F1D0CB0C-6CD7-49EF-9B68-ED3C7EA5DB13}" type="slidenum">
              <a:rPr lang="en-US" smtClean="0">
                <a:solidFill>
                  <a:srgbClr val="FFFFFF"/>
                </a:solidFill>
              </a:rPr>
              <a:pPr>
                <a:defRPr/>
              </a:pPr>
              <a:t>39</a:t>
            </a:fld>
            <a:endParaRPr lang="en-US" dirty="0">
              <a:solidFill>
                <a:srgbClr val="FFFFFF"/>
              </a:solidFill>
            </a:endParaRPr>
          </a:p>
        </p:txBody>
      </p:sp>
      <p:pic>
        <p:nvPicPr>
          <p:cNvPr id="4" name="Picture 3" descr="Microsoft Excel - GC Annual Report FY2018-FINAL.xlsx"/>
          <p:cNvPicPr>
            <a:picLocks noChangeAspect="1"/>
          </p:cNvPicPr>
          <p:nvPr/>
        </p:nvPicPr>
        <p:blipFill rotWithShape="1">
          <a:blip r:embed="rId3">
            <a:extLst>
              <a:ext uri="{28A0092B-C50C-407E-A947-70E740481C1C}">
                <a14:useLocalDpi xmlns:a14="http://schemas.microsoft.com/office/drawing/2010/main" val="0"/>
              </a:ext>
            </a:extLst>
          </a:blip>
          <a:srcRect l="4416" t="48890" r="6917" b="3203"/>
          <a:stretch/>
        </p:blipFill>
        <p:spPr>
          <a:xfrm>
            <a:off x="99953" y="762000"/>
            <a:ext cx="8971027" cy="3505200"/>
          </a:xfrm>
          <a:prstGeom prst="rect">
            <a:avLst/>
          </a:prstGeom>
          <a:ln>
            <a:solidFill>
              <a:schemeClr val="tx2"/>
            </a:solidFill>
          </a:ln>
          <a:effectLst>
            <a:outerShdw blurRad="50800" dist="38100" dir="2700000" algn="tl" rotWithShape="0">
              <a:prstClr val="black">
                <a:alpha val="40000"/>
              </a:prstClr>
            </a:outerShdw>
          </a:effectLst>
        </p:spPr>
      </p:pic>
      <p:sp>
        <p:nvSpPr>
          <p:cNvPr id="5" name="Rectangle 4"/>
          <p:cNvSpPr/>
          <p:nvPr/>
        </p:nvSpPr>
        <p:spPr bwMode="auto">
          <a:xfrm>
            <a:off x="260350" y="2685794"/>
            <a:ext cx="934720" cy="286005"/>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152400" y="2971800"/>
            <a:ext cx="9180576" cy="1295400"/>
          </a:xfrm>
          <a:prstGeom prst="rect">
            <a:avLst/>
          </a:prstGeom>
          <a:solidFill>
            <a:schemeClr val="bg1">
              <a:alpha val="7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990600"/>
            <a:ext cx="3873235" cy="3276600"/>
          </a:xfrm>
          <a:prstGeom prst="rect">
            <a:avLst/>
          </a:prstGeom>
          <a:ln w="57150">
            <a:solidFill>
              <a:srgbClr val="00B050"/>
            </a:solidFill>
          </a:ln>
        </p:spPr>
      </p:pic>
      <p:sp>
        <p:nvSpPr>
          <p:cNvPr id="9" name="Rectangle 8"/>
          <p:cNvSpPr/>
          <p:nvPr/>
        </p:nvSpPr>
        <p:spPr bwMode="auto">
          <a:xfrm>
            <a:off x="1198880" y="2685794"/>
            <a:ext cx="934720" cy="286005"/>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12" name="Rectangle 11"/>
          <p:cNvSpPr/>
          <p:nvPr/>
        </p:nvSpPr>
        <p:spPr bwMode="auto">
          <a:xfrm>
            <a:off x="2138680" y="2685795"/>
            <a:ext cx="1042416" cy="286005"/>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13" name="Rectangle 12"/>
          <p:cNvSpPr/>
          <p:nvPr/>
        </p:nvSpPr>
        <p:spPr bwMode="auto">
          <a:xfrm>
            <a:off x="3197076" y="2680854"/>
            <a:ext cx="833058" cy="286005"/>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14" name="Rectangle 13"/>
          <p:cNvSpPr/>
          <p:nvPr/>
        </p:nvSpPr>
        <p:spPr bwMode="auto">
          <a:xfrm>
            <a:off x="4037646" y="2680023"/>
            <a:ext cx="991554" cy="286005"/>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835708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9" grpId="0" animBg="1"/>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Upcoming Events</a:t>
            </a:r>
          </a:p>
        </p:txBody>
      </p:sp>
      <p:sp>
        <p:nvSpPr>
          <p:cNvPr id="3" name="Content Placeholder 2"/>
          <p:cNvSpPr>
            <a:spLocks noGrp="1"/>
          </p:cNvSpPr>
          <p:nvPr>
            <p:ph idx="1"/>
          </p:nvPr>
        </p:nvSpPr>
        <p:spPr>
          <a:xfrm>
            <a:off x="4876800" y="1066800"/>
            <a:ext cx="3922712" cy="4220528"/>
          </a:xfrm>
        </p:spPr>
        <p:txBody>
          <a:bodyPr/>
          <a:lstStyle/>
          <a:p>
            <a:r>
              <a:rPr lang="en-US" dirty="0"/>
              <a:t>October 1, 9:45 – 12:00: </a:t>
            </a:r>
            <a:r>
              <a:rPr lang="en-US" b="1" i="1" dirty="0">
                <a:solidFill>
                  <a:schemeClr val="accent2">
                    <a:lumMod val="50000"/>
                  </a:schemeClr>
                </a:solidFill>
              </a:rPr>
              <a:t>MEI Office Hours for Annual Reports</a:t>
            </a:r>
          </a:p>
          <a:p>
            <a:r>
              <a:rPr lang="en-US" i="1" dirty="0">
                <a:solidFill>
                  <a:schemeClr val="tx1"/>
                </a:solidFill>
              </a:rPr>
              <a:t>TBD</a:t>
            </a:r>
            <a:r>
              <a:rPr lang="en-US" b="1" i="1" dirty="0">
                <a:solidFill>
                  <a:schemeClr val="accent2">
                    <a:lumMod val="50000"/>
                  </a:schemeClr>
                </a:solidFill>
              </a:rPr>
              <a:t> – RFI on Competitive Grants</a:t>
            </a:r>
          </a:p>
          <a:p>
            <a:pPr marL="0" indent="0">
              <a:buNone/>
            </a:pPr>
            <a:endParaRPr lang="en-US" i="1" dirty="0"/>
          </a:p>
          <a:p>
            <a:endParaRPr lang="en-US" i="1" dirty="0"/>
          </a:p>
        </p:txBody>
      </p:sp>
      <p:sp>
        <p:nvSpPr>
          <p:cNvPr id="4" name="Slide Number Placeholder 3"/>
          <p:cNvSpPr>
            <a:spLocks noGrp="1"/>
          </p:cNvSpPr>
          <p:nvPr>
            <p:ph type="sldNum" sz="quarter" idx="10"/>
          </p:nvPr>
        </p:nvSpPr>
        <p:spPr/>
        <p:txBody>
          <a:bodyPr/>
          <a:lstStyle/>
          <a:p>
            <a:pPr>
              <a:defRPr/>
            </a:pPr>
            <a:fld id="{4C9057B0-961F-465C-A991-995FE7EA85EE}" type="slidenum">
              <a:rPr lang="en-US" smtClean="0">
                <a:solidFill>
                  <a:srgbClr val="FFFFFF"/>
                </a:solidFill>
              </a:rPr>
              <a:pPr>
                <a:defRPr/>
              </a:pPr>
              <a:t>4</a:t>
            </a:fld>
            <a:endParaRPr lang="en-US" dirty="0">
              <a:solidFill>
                <a:srgbClr val="FFFFFF"/>
              </a:solidFill>
            </a:endParaRPr>
          </a:p>
        </p:txBody>
      </p:sp>
      <p:pic>
        <p:nvPicPr>
          <p:cNvPr id="6" name="Picture 5">
            <a:extLst>
              <a:ext uri="{FF2B5EF4-FFF2-40B4-BE49-F238E27FC236}">
                <a16:creationId xmlns:a16="http://schemas.microsoft.com/office/drawing/2014/main" id="{9A89C020-0D12-4126-9B23-3416DCC3DA9D}"/>
              </a:ext>
            </a:extLst>
          </p:cNvPr>
          <p:cNvPicPr>
            <a:picLocks noChangeAspect="1"/>
          </p:cNvPicPr>
          <p:nvPr/>
        </p:nvPicPr>
        <p:blipFill>
          <a:blip r:embed="rId3"/>
          <a:stretch>
            <a:fillRect/>
          </a:stretch>
        </p:blipFill>
        <p:spPr>
          <a:xfrm>
            <a:off x="384451" y="1295400"/>
            <a:ext cx="4224894" cy="2908044"/>
          </a:xfrm>
          <a:prstGeom prst="rect">
            <a:avLst/>
          </a:prstGeom>
        </p:spPr>
      </p:pic>
    </p:spTree>
    <p:extLst>
      <p:ext uri="{BB962C8B-B14F-4D97-AF65-F5344CB8AC3E}">
        <p14:creationId xmlns:p14="http://schemas.microsoft.com/office/powerpoint/2010/main" val="29254997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924800" cy="457200"/>
          </a:xfrm>
        </p:spPr>
        <p:txBody>
          <a:bodyPr/>
          <a:lstStyle/>
          <a:p>
            <a:r>
              <a:rPr lang="en-US" dirty="0"/>
              <a:t>Building Stock Change Calculator</a:t>
            </a:r>
          </a:p>
        </p:txBody>
      </p:sp>
      <p:sp>
        <p:nvSpPr>
          <p:cNvPr id="3" name="Slide Number Placeholder 2"/>
          <p:cNvSpPr>
            <a:spLocks noGrp="1"/>
          </p:cNvSpPr>
          <p:nvPr>
            <p:ph type="sldNum" sz="quarter" idx="10"/>
          </p:nvPr>
        </p:nvSpPr>
        <p:spPr/>
        <p:txBody>
          <a:bodyPr/>
          <a:lstStyle/>
          <a:p>
            <a:pPr>
              <a:defRPr/>
            </a:pPr>
            <a:fld id="{F1D0CB0C-6CD7-49EF-9B68-ED3C7EA5DB13}" type="slidenum">
              <a:rPr lang="en-US" smtClean="0">
                <a:solidFill>
                  <a:srgbClr val="FFFFFF"/>
                </a:solidFill>
              </a:rPr>
              <a:pPr>
                <a:defRPr/>
              </a:pPr>
              <a:t>40</a:t>
            </a:fld>
            <a:endParaRPr lang="en-US" dirty="0">
              <a:solidFill>
                <a:srgbClr val="FFFFFF"/>
              </a:solidFill>
            </a:endParaRPr>
          </a:p>
        </p:txBody>
      </p:sp>
      <p:pic>
        <p:nvPicPr>
          <p:cNvPr id="4" name="Picture 3" descr="Microsoft Excel - GC Annual Report FY2018-FINAL.xlsx"/>
          <p:cNvPicPr>
            <a:picLocks noChangeAspect="1"/>
          </p:cNvPicPr>
          <p:nvPr/>
        </p:nvPicPr>
        <p:blipFill rotWithShape="1">
          <a:blip r:embed="rId3">
            <a:extLst>
              <a:ext uri="{28A0092B-C50C-407E-A947-70E740481C1C}">
                <a14:useLocalDpi xmlns:a14="http://schemas.microsoft.com/office/drawing/2010/main" val="0"/>
              </a:ext>
            </a:extLst>
          </a:blip>
          <a:srcRect l="4416" t="48890" r="6917" b="3203"/>
          <a:stretch/>
        </p:blipFill>
        <p:spPr>
          <a:xfrm>
            <a:off x="99953" y="762000"/>
            <a:ext cx="8971027" cy="3505200"/>
          </a:xfrm>
          <a:prstGeom prst="rect">
            <a:avLst/>
          </a:prstGeom>
          <a:ln>
            <a:solidFill>
              <a:schemeClr val="tx2"/>
            </a:solidFill>
          </a:ln>
          <a:effectLst>
            <a:outerShdw blurRad="50800" dist="38100" dir="2700000" algn="tl" rotWithShape="0">
              <a:prstClr val="black">
                <a:alpha val="40000"/>
              </a:prstClr>
            </a:outerShdw>
          </a:effectLst>
        </p:spPr>
      </p:pic>
      <p:sp>
        <p:nvSpPr>
          <p:cNvPr id="5" name="Rectangle 4"/>
          <p:cNvSpPr/>
          <p:nvPr/>
        </p:nvSpPr>
        <p:spPr bwMode="auto">
          <a:xfrm>
            <a:off x="260350" y="2685794"/>
            <a:ext cx="934720" cy="286005"/>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152400" y="2971800"/>
            <a:ext cx="9180576" cy="1295400"/>
          </a:xfrm>
          <a:prstGeom prst="rect">
            <a:avLst/>
          </a:prstGeom>
          <a:solidFill>
            <a:schemeClr val="bg1">
              <a:alpha val="7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9" name="Rectangle 8"/>
          <p:cNvSpPr/>
          <p:nvPr/>
        </p:nvSpPr>
        <p:spPr bwMode="auto">
          <a:xfrm>
            <a:off x="1198880" y="2685794"/>
            <a:ext cx="934720" cy="286005"/>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12" name="Rectangle 11"/>
          <p:cNvSpPr/>
          <p:nvPr/>
        </p:nvSpPr>
        <p:spPr bwMode="auto">
          <a:xfrm>
            <a:off x="2138680" y="2685795"/>
            <a:ext cx="1042416" cy="286005"/>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13" name="Rectangle 12"/>
          <p:cNvSpPr/>
          <p:nvPr/>
        </p:nvSpPr>
        <p:spPr bwMode="auto">
          <a:xfrm>
            <a:off x="3197076" y="2680854"/>
            <a:ext cx="833058" cy="286005"/>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14" name="Rectangle 13"/>
          <p:cNvSpPr/>
          <p:nvPr/>
        </p:nvSpPr>
        <p:spPr bwMode="auto">
          <a:xfrm>
            <a:off x="4037646" y="2680023"/>
            <a:ext cx="991554" cy="286005"/>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16" name="Rectangle 15"/>
          <p:cNvSpPr/>
          <p:nvPr/>
        </p:nvSpPr>
        <p:spPr bwMode="auto">
          <a:xfrm>
            <a:off x="5035866" y="2682240"/>
            <a:ext cx="868680" cy="286005"/>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17" name="Rectangle 16"/>
          <p:cNvSpPr/>
          <p:nvPr/>
        </p:nvSpPr>
        <p:spPr bwMode="auto">
          <a:xfrm>
            <a:off x="5901690" y="2682240"/>
            <a:ext cx="832104" cy="286005"/>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18" name="Rectangle 17"/>
          <p:cNvSpPr/>
          <p:nvPr/>
        </p:nvSpPr>
        <p:spPr bwMode="auto">
          <a:xfrm>
            <a:off x="6733794" y="2684017"/>
            <a:ext cx="1600200" cy="286005"/>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pic>
        <p:nvPicPr>
          <p:cNvPr id="20"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8" t="15309" r="60982" b="9689"/>
          <a:stretch/>
        </p:blipFill>
        <p:spPr bwMode="auto">
          <a:xfrm>
            <a:off x="2354769" y="1371600"/>
            <a:ext cx="5205353" cy="5627409"/>
          </a:xfrm>
          <a:prstGeom prst="rect">
            <a:avLst/>
          </a:prstGeom>
          <a:noFill/>
          <a:ln w="57150">
            <a:solidFill>
              <a:srgbClr val="00B05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70967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2B3DBBC-9C1A-47AE-B24F-D9843E2B774C}"/>
              </a:ext>
            </a:extLst>
          </p:cNvPr>
          <p:cNvSpPr/>
          <p:nvPr/>
        </p:nvSpPr>
        <p:spPr bwMode="auto">
          <a:xfrm>
            <a:off x="914400" y="5791200"/>
            <a:ext cx="8001000" cy="10668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a:xfrm>
            <a:off x="914400" y="228600"/>
            <a:ext cx="7924800" cy="457200"/>
          </a:xfrm>
        </p:spPr>
        <p:txBody>
          <a:bodyPr/>
          <a:lstStyle/>
          <a:p>
            <a:r>
              <a:rPr lang="en-US" dirty="0"/>
              <a:t>Building Stock Change Calculator</a:t>
            </a:r>
          </a:p>
        </p:txBody>
      </p:sp>
      <p:sp>
        <p:nvSpPr>
          <p:cNvPr id="3" name="Slide Number Placeholder 2"/>
          <p:cNvSpPr>
            <a:spLocks noGrp="1"/>
          </p:cNvSpPr>
          <p:nvPr>
            <p:ph type="sldNum" sz="quarter" idx="10"/>
          </p:nvPr>
        </p:nvSpPr>
        <p:spPr/>
        <p:txBody>
          <a:bodyPr/>
          <a:lstStyle/>
          <a:p>
            <a:pPr>
              <a:defRPr/>
            </a:pPr>
            <a:fld id="{F1D0CB0C-6CD7-49EF-9B68-ED3C7EA5DB13}" type="slidenum">
              <a:rPr lang="en-US" smtClean="0">
                <a:solidFill>
                  <a:srgbClr val="FFFFFF"/>
                </a:solidFill>
              </a:rPr>
              <a:pPr>
                <a:defRPr/>
              </a:pPr>
              <a:t>41</a:t>
            </a:fld>
            <a:endParaRPr lang="en-US" dirty="0">
              <a:solidFill>
                <a:srgbClr val="FFFFFF"/>
              </a:solidFill>
            </a:endParaRPr>
          </a:p>
        </p:txBody>
      </p:sp>
      <p:pic>
        <p:nvPicPr>
          <p:cNvPr id="4" name="Picture 3" descr="Microsoft Excel - GC Annual Report FY2018-FINAL.xlsx"/>
          <p:cNvPicPr>
            <a:picLocks noChangeAspect="1"/>
          </p:cNvPicPr>
          <p:nvPr/>
        </p:nvPicPr>
        <p:blipFill rotWithShape="1">
          <a:blip r:embed="rId3">
            <a:extLst>
              <a:ext uri="{28A0092B-C50C-407E-A947-70E740481C1C}">
                <a14:useLocalDpi xmlns:a14="http://schemas.microsoft.com/office/drawing/2010/main" val="0"/>
              </a:ext>
            </a:extLst>
          </a:blip>
          <a:srcRect l="4416" t="48890" r="6917" b="3203"/>
          <a:stretch/>
        </p:blipFill>
        <p:spPr>
          <a:xfrm>
            <a:off x="99953" y="762000"/>
            <a:ext cx="8971027" cy="3505200"/>
          </a:xfrm>
          <a:prstGeom prst="rect">
            <a:avLst/>
          </a:prstGeom>
          <a:ln>
            <a:solidFill>
              <a:schemeClr val="tx2"/>
            </a:solidFill>
          </a:ln>
          <a:effectLst>
            <a:outerShdw blurRad="50800" dist="38100" dir="2700000" algn="tl" rotWithShape="0">
              <a:prstClr val="black">
                <a:alpha val="40000"/>
              </a:prstClr>
            </a:outerShdw>
          </a:effectLst>
        </p:spPr>
      </p:pic>
      <p:sp>
        <p:nvSpPr>
          <p:cNvPr id="5" name="Rectangle 4"/>
          <p:cNvSpPr/>
          <p:nvPr/>
        </p:nvSpPr>
        <p:spPr bwMode="auto">
          <a:xfrm>
            <a:off x="260350" y="2685794"/>
            <a:ext cx="934720" cy="286005"/>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152400" y="2971800"/>
            <a:ext cx="9180576" cy="1295400"/>
          </a:xfrm>
          <a:prstGeom prst="rect">
            <a:avLst/>
          </a:prstGeom>
          <a:solidFill>
            <a:schemeClr val="bg1">
              <a:alpha val="7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9" name="Rectangle 8"/>
          <p:cNvSpPr/>
          <p:nvPr/>
        </p:nvSpPr>
        <p:spPr bwMode="auto">
          <a:xfrm>
            <a:off x="1198880" y="2685794"/>
            <a:ext cx="934720" cy="286005"/>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12" name="Rectangle 11"/>
          <p:cNvSpPr/>
          <p:nvPr/>
        </p:nvSpPr>
        <p:spPr bwMode="auto">
          <a:xfrm>
            <a:off x="2138680" y="2685795"/>
            <a:ext cx="1042416" cy="286005"/>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13" name="Rectangle 12"/>
          <p:cNvSpPr/>
          <p:nvPr/>
        </p:nvSpPr>
        <p:spPr bwMode="auto">
          <a:xfrm>
            <a:off x="3197076" y="2680854"/>
            <a:ext cx="833058" cy="286005"/>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14" name="Rectangle 13"/>
          <p:cNvSpPr/>
          <p:nvPr/>
        </p:nvSpPr>
        <p:spPr bwMode="auto">
          <a:xfrm>
            <a:off x="4037646" y="2680023"/>
            <a:ext cx="991554" cy="286005"/>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16" name="Rectangle 15"/>
          <p:cNvSpPr/>
          <p:nvPr/>
        </p:nvSpPr>
        <p:spPr bwMode="auto">
          <a:xfrm>
            <a:off x="5035866" y="2682240"/>
            <a:ext cx="868680" cy="286005"/>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17" name="Rectangle 16"/>
          <p:cNvSpPr/>
          <p:nvPr/>
        </p:nvSpPr>
        <p:spPr bwMode="auto">
          <a:xfrm>
            <a:off x="5901690" y="2682240"/>
            <a:ext cx="832104" cy="286005"/>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18" name="Rectangle 17"/>
          <p:cNvSpPr/>
          <p:nvPr/>
        </p:nvSpPr>
        <p:spPr bwMode="auto">
          <a:xfrm>
            <a:off x="6733794" y="2684017"/>
            <a:ext cx="1600200" cy="286005"/>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19" name="Rectangle 18"/>
          <p:cNvSpPr/>
          <p:nvPr/>
        </p:nvSpPr>
        <p:spPr bwMode="auto">
          <a:xfrm>
            <a:off x="8333994" y="2684017"/>
            <a:ext cx="736986" cy="286005"/>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pic>
        <p:nvPicPr>
          <p:cNvPr id="21" name="Picture 20" descr="Microsoft Excel - GC Annual Report FY2018-FINAL.xlsx"/>
          <p:cNvPicPr>
            <a:picLocks noChangeAspect="1"/>
          </p:cNvPicPr>
          <p:nvPr/>
        </p:nvPicPr>
        <p:blipFill rotWithShape="1">
          <a:blip r:embed="rId4">
            <a:extLst>
              <a:ext uri="{28A0092B-C50C-407E-A947-70E740481C1C}">
                <a14:useLocalDpi xmlns:a14="http://schemas.microsoft.com/office/drawing/2010/main" val="0"/>
              </a:ext>
            </a:extLst>
          </a:blip>
          <a:srcRect l="25535" t="56301" r="17677" b="11602"/>
          <a:stretch/>
        </p:blipFill>
        <p:spPr>
          <a:xfrm>
            <a:off x="1965960" y="3611880"/>
            <a:ext cx="6126480" cy="2651760"/>
          </a:xfrm>
          <a:prstGeom prst="rect">
            <a:avLst/>
          </a:prstGeom>
          <a:ln>
            <a:solidFill>
              <a:schemeClr val="tx2"/>
            </a:solidFill>
          </a:ln>
          <a:effectLst>
            <a:outerShdw blurRad="50800" dist="38100" dir="2700000" algn="tl" rotWithShape="0">
              <a:prstClr val="black">
                <a:alpha val="40000"/>
              </a:prstClr>
            </a:outerShdw>
          </a:effectLst>
        </p:spPr>
      </p:pic>
      <p:sp>
        <p:nvSpPr>
          <p:cNvPr id="22" name="Oval 21"/>
          <p:cNvSpPr/>
          <p:nvPr/>
        </p:nvSpPr>
        <p:spPr bwMode="auto">
          <a:xfrm>
            <a:off x="4147458" y="5323116"/>
            <a:ext cx="838200" cy="685800"/>
          </a:xfrm>
          <a:prstGeom prst="ellipse">
            <a:avLst/>
          </a:prstGeom>
          <a:noFill/>
          <a:ln w="28575"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23" name="Oval 22"/>
          <p:cNvSpPr/>
          <p:nvPr/>
        </p:nvSpPr>
        <p:spPr bwMode="auto">
          <a:xfrm>
            <a:off x="7141026" y="5334000"/>
            <a:ext cx="838200" cy="685800"/>
          </a:xfrm>
          <a:prstGeom prst="ellipse">
            <a:avLst/>
          </a:prstGeom>
          <a:noFill/>
          <a:ln w="28575"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24" name="Rectangle 23"/>
          <p:cNvSpPr/>
          <p:nvPr/>
        </p:nvSpPr>
        <p:spPr bwMode="auto">
          <a:xfrm>
            <a:off x="1965960" y="5029200"/>
            <a:ext cx="1082039" cy="762000"/>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25" name="Rectangle 24"/>
          <p:cNvSpPr/>
          <p:nvPr/>
        </p:nvSpPr>
        <p:spPr bwMode="auto">
          <a:xfrm>
            <a:off x="3071814" y="5029200"/>
            <a:ext cx="982026" cy="762000"/>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26" name="Rectangle 25"/>
          <p:cNvSpPr/>
          <p:nvPr/>
        </p:nvSpPr>
        <p:spPr bwMode="auto">
          <a:xfrm>
            <a:off x="5059681" y="5029200"/>
            <a:ext cx="1082039" cy="762000"/>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27" name="Rectangle 26"/>
          <p:cNvSpPr/>
          <p:nvPr/>
        </p:nvSpPr>
        <p:spPr bwMode="auto">
          <a:xfrm>
            <a:off x="6141721" y="5029200"/>
            <a:ext cx="923544" cy="762000"/>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77785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5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50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50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1000"/>
                                        <p:tgtEl>
                                          <p:spTgt spid="23"/>
                                        </p:tgtEl>
                                      </p:cBhvr>
                                    </p:animEffect>
                                    <p:anim calcmode="lin" valueType="num">
                                      <p:cBhvr>
                                        <p:cTn id="42" dur="1000" fill="hold"/>
                                        <p:tgtEl>
                                          <p:spTgt spid="23"/>
                                        </p:tgtEl>
                                        <p:attrNameLst>
                                          <p:attrName>ppt_x</p:attrName>
                                        </p:attrNameLst>
                                      </p:cBhvr>
                                      <p:tavLst>
                                        <p:tav tm="0">
                                          <p:val>
                                            <p:strVal val="#ppt_x"/>
                                          </p:val>
                                        </p:tav>
                                        <p:tav tm="100000">
                                          <p:val>
                                            <p:strVal val="#ppt_x"/>
                                          </p:val>
                                        </p:tav>
                                      </p:tavLst>
                                    </p:anim>
                                    <p:anim calcmode="lin" valueType="num">
                                      <p:cBhvr>
                                        <p:cTn id="4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685CC17-11DF-47ED-8FAF-FE69772DCC2E}"/>
              </a:ext>
            </a:extLst>
          </p:cNvPr>
          <p:cNvSpPr/>
          <p:nvPr/>
        </p:nvSpPr>
        <p:spPr bwMode="auto">
          <a:xfrm>
            <a:off x="914400" y="5791200"/>
            <a:ext cx="8001000" cy="10668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a:t>Pro-Rated Use</a:t>
            </a:r>
          </a:p>
        </p:txBody>
      </p:sp>
      <p:sp>
        <p:nvSpPr>
          <p:cNvPr id="3" name="Slide Number Placeholder 2"/>
          <p:cNvSpPr>
            <a:spLocks noGrp="1"/>
          </p:cNvSpPr>
          <p:nvPr>
            <p:ph type="sldNum" sz="quarter" idx="10"/>
          </p:nvPr>
        </p:nvSpPr>
        <p:spPr/>
        <p:txBody>
          <a:bodyPr/>
          <a:lstStyle/>
          <a:p>
            <a:pPr>
              <a:defRPr/>
            </a:pPr>
            <a:fld id="{F1D0CB0C-6CD7-49EF-9B68-ED3C7EA5DB13}" type="slidenum">
              <a:rPr lang="en-US" smtClean="0">
                <a:solidFill>
                  <a:srgbClr val="FFFFFF"/>
                </a:solidFill>
              </a:rPr>
              <a:pPr>
                <a:defRPr/>
              </a:pPr>
              <a:t>42</a:t>
            </a:fld>
            <a:endParaRPr lang="en-US" dirty="0">
              <a:solidFill>
                <a:srgbClr val="FFFFFF"/>
              </a:solidFill>
            </a:endParaRPr>
          </a:p>
        </p:txBody>
      </p:sp>
      <p:pic>
        <p:nvPicPr>
          <p:cNvPr id="9" name="Picture 8">
            <a:extLst>
              <a:ext uri="{FF2B5EF4-FFF2-40B4-BE49-F238E27FC236}">
                <a16:creationId xmlns:a16="http://schemas.microsoft.com/office/drawing/2014/main" id="{06556A92-D9BC-4986-90FC-87771F3AC8F2}"/>
              </a:ext>
            </a:extLst>
          </p:cNvPr>
          <p:cNvPicPr>
            <a:picLocks noChangeAspect="1"/>
          </p:cNvPicPr>
          <p:nvPr/>
        </p:nvPicPr>
        <p:blipFill>
          <a:blip r:embed="rId3"/>
          <a:stretch>
            <a:fillRect/>
          </a:stretch>
        </p:blipFill>
        <p:spPr>
          <a:xfrm>
            <a:off x="671513" y="834927"/>
            <a:ext cx="8259336" cy="5794473"/>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485828997"/>
              </p:ext>
            </p:extLst>
          </p:nvPr>
        </p:nvGraphicFramePr>
        <p:xfrm>
          <a:off x="5854700" y="3476357"/>
          <a:ext cx="2832100" cy="943243"/>
        </p:xfrm>
        <a:graphic>
          <a:graphicData uri="http://schemas.openxmlformats.org/drawingml/2006/table">
            <a:tbl>
              <a:tblPr/>
              <a:tblGrid>
                <a:gridCol w="6223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tblGrid>
              <a:tr h="196509">
                <a:tc>
                  <a:txBody>
                    <a:bodyPr/>
                    <a:lstStyle/>
                    <a:p>
                      <a:pPr algn="r" fontAlgn="b"/>
                      <a:r>
                        <a:rPr lang="en-US" sz="1000" b="0" i="0" u="none" strike="noStrike" dirty="0">
                          <a:effectLst/>
                          <a:latin typeface="Arial"/>
                        </a:rPr>
                        <a:t>-656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l" fontAlgn="b"/>
                      <a:r>
                        <a:rPr lang="en-US" sz="1000" b="0" i="0" u="none" strike="noStrike" dirty="0">
                          <a:effectLst/>
                          <a:latin typeface="Arial"/>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10000"/>
                  </a:ext>
                </a:extLst>
              </a:tr>
              <a:tr h="196509">
                <a:tc>
                  <a:txBody>
                    <a:bodyPr/>
                    <a:lstStyle/>
                    <a:p>
                      <a:pPr algn="l" fontAlgn="b"/>
                      <a:r>
                        <a:rPr lang="en-US" sz="1000" b="0" i="0" u="none" strike="noStrike">
                          <a:effectLst/>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l" fontAlgn="b"/>
                      <a:r>
                        <a:rPr lang="en-US" sz="1000" b="0" i="0" u="none" strike="noStrike" dirty="0">
                          <a:effectLst/>
                          <a:latin typeface="Arial"/>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10001"/>
                  </a:ext>
                </a:extLst>
              </a:tr>
              <a:tr h="550225">
                <a:tc>
                  <a:txBody>
                    <a:bodyPr/>
                    <a:lstStyle/>
                    <a:p>
                      <a:pPr algn="r" fontAlgn="b"/>
                      <a:r>
                        <a:rPr lang="en-US" sz="1000" b="0" i="0" u="none" strike="noStrike" dirty="0">
                          <a:effectLst/>
                          <a:latin typeface="Arial"/>
                        </a:rPr>
                        <a:t>45,012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dirty="0">
                          <a:effectLst/>
                          <a:latin typeface="Arial"/>
                        </a:rPr>
                        <a:t>13.4%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1000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511438499"/>
              </p:ext>
            </p:extLst>
          </p:nvPr>
        </p:nvGraphicFramePr>
        <p:xfrm>
          <a:off x="5854700" y="4933949"/>
          <a:ext cx="2832099" cy="1328631"/>
        </p:xfrm>
        <a:graphic>
          <a:graphicData uri="http://schemas.openxmlformats.org/drawingml/2006/table">
            <a:tbl>
              <a:tblPr/>
              <a:tblGrid>
                <a:gridCol w="622300">
                  <a:extLst>
                    <a:ext uri="{9D8B030D-6E8A-4147-A177-3AD203B41FA5}">
                      <a16:colId xmlns:a16="http://schemas.microsoft.com/office/drawing/2014/main" val="20000"/>
                    </a:ext>
                  </a:extLst>
                </a:gridCol>
                <a:gridCol w="2209799">
                  <a:extLst>
                    <a:ext uri="{9D8B030D-6E8A-4147-A177-3AD203B41FA5}">
                      <a16:colId xmlns:a16="http://schemas.microsoft.com/office/drawing/2014/main" val="20001"/>
                    </a:ext>
                  </a:extLst>
                </a:gridCol>
              </a:tblGrid>
              <a:tr h="323851">
                <a:tc>
                  <a:txBody>
                    <a:bodyPr/>
                    <a:lstStyle/>
                    <a:p>
                      <a:pPr algn="r" fontAlgn="b"/>
                      <a:r>
                        <a:rPr lang="en-US" sz="1000" b="0" i="0" u="none" strike="noStrike" dirty="0">
                          <a:effectLst/>
                          <a:latin typeface="Arial"/>
                        </a:rPr>
                        <a:t>-687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l" fontAlgn="b"/>
                      <a:r>
                        <a:rPr lang="en-US" sz="1000" b="0" i="0" u="none" strike="noStrike">
                          <a:effectLst/>
                          <a:latin typeface="Arial"/>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10000"/>
                  </a:ext>
                </a:extLst>
              </a:tr>
              <a:tr h="457200">
                <a:tc>
                  <a:txBody>
                    <a:bodyPr/>
                    <a:lstStyle/>
                    <a:p>
                      <a:pPr algn="l" fontAlgn="b"/>
                      <a:r>
                        <a:rPr lang="en-US" sz="1000" b="0" i="0" u="none" strike="noStrike" dirty="0">
                          <a:effectLst/>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l" fontAlgn="b"/>
                      <a:r>
                        <a:rPr lang="en-US" sz="1000" b="0" i="0" u="none" strike="noStrike" dirty="0">
                          <a:effectLst/>
                          <a:latin typeface="Arial"/>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10001"/>
                  </a:ext>
                </a:extLst>
              </a:tr>
              <a:tr h="547580">
                <a:tc>
                  <a:txBody>
                    <a:bodyPr/>
                    <a:lstStyle/>
                    <a:p>
                      <a:pPr algn="r" fontAlgn="b"/>
                      <a:r>
                        <a:rPr lang="en-US" sz="1000" b="0" i="0" u="none" strike="noStrike" dirty="0">
                          <a:effectLst/>
                          <a:latin typeface="Arial"/>
                        </a:rPr>
                        <a:t>48,439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dirty="0">
                          <a:effectLst/>
                          <a:latin typeface="Arial"/>
                        </a:rPr>
                        <a:t>3.4%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26191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anim calcmode="lin" valueType="num">
                                      <p:cBhvr>
                                        <p:cTn id="15" dur="2000" fill="hold"/>
                                        <p:tgtEl>
                                          <p:spTgt spid="7"/>
                                        </p:tgtEl>
                                        <p:attrNameLst>
                                          <p:attrName>ppt_x</p:attrName>
                                        </p:attrNameLst>
                                      </p:cBhvr>
                                      <p:tavLst>
                                        <p:tav tm="0">
                                          <p:val>
                                            <p:strVal val="#ppt_x"/>
                                          </p:val>
                                        </p:tav>
                                        <p:tav tm="100000">
                                          <p:val>
                                            <p:strVal val="#ppt_x"/>
                                          </p:val>
                                        </p:tav>
                                      </p:tavLst>
                                    </p:anim>
                                    <p:anim calcmode="lin" valueType="num">
                                      <p:cBhvr>
                                        <p:cTn id="16" dur="2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85CC17-11DF-47ED-8FAF-FE69772DCC2E}"/>
              </a:ext>
            </a:extLst>
          </p:cNvPr>
          <p:cNvSpPr/>
          <p:nvPr/>
        </p:nvSpPr>
        <p:spPr bwMode="auto">
          <a:xfrm>
            <a:off x="914400" y="5791200"/>
            <a:ext cx="8001000" cy="10668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a:t>Pro-rating RSD Energy Data</a:t>
            </a:r>
          </a:p>
        </p:txBody>
      </p:sp>
      <p:sp>
        <p:nvSpPr>
          <p:cNvPr id="3" name="Slide Number Placeholder 2"/>
          <p:cNvSpPr>
            <a:spLocks noGrp="1"/>
          </p:cNvSpPr>
          <p:nvPr>
            <p:ph type="sldNum" sz="quarter" idx="10"/>
          </p:nvPr>
        </p:nvSpPr>
        <p:spPr/>
        <p:txBody>
          <a:bodyPr/>
          <a:lstStyle/>
          <a:p>
            <a:pPr>
              <a:defRPr/>
            </a:pPr>
            <a:fld id="{F1D0CB0C-6CD7-49EF-9B68-ED3C7EA5DB13}" type="slidenum">
              <a:rPr lang="en-US" smtClean="0">
                <a:solidFill>
                  <a:srgbClr val="FFFFFF"/>
                </a:solidFill>
              </a:rPr>
              <a:pPr>
                <a:defRPr/>
              </a:pPr>
              <a:t>43</a:t>
            </a:fld>
            <a:endParaRPr lang="en-US" dirty="0">
              <a:solidFill>
                <a:srgbClr val="FFFFFF"/>
              </a:solidFill>
            </a:endParaRPr>
          </a:p>
        </p:txBody>
      </p:sp>
      <p:sp>
        <p:nvSpPr>
          <p:cNvPr id="4" name="Rectangle 3"/>
          <p:cNvSpPr/>
          <p:nvPr/>
        </p:nvSpPr>
        <p:spPr>
          <a:xfrm>
            <a:off x="228600" y="838200"/>
            <a:ext cx="8724900"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800" dirty="0"/>
              <a:t>Table 2 Instructions: 5) If your baseline includes a proportion of energy consumed by a regional school district, provide the pro-rated energy use in Row 18 for non weather-normalized use and Row 22 for weather-normalized use. Attach a worksheet showing the building use energy use and calculations</a:t>
            </a:r>
          </a:p>
        </p:txBody>
      </p:sp>
      <p:graphicFrame>
        <p:nvGraphicFramePr>
          <p:cNvPr id="9" name="Table 8"/>
          <p:cNvGraphicFramePr>
            <a:graphicFrameLocks noGrp="1"/>
          </p:cNvGraphicFramePr>
          <p:nvPr>
            <p:extLst>
              <p:ext uri="{D42A27DB-BD31-4B8C-83A1-F6EECF244321}">
                <p14:modId xmlns:p14="http://schemas.microsoft.com/office/powerpoint/2010/main" val="3802346183"/>
              </p:ext>
            </p:extLst>
          </p:nvPr>
        </p:nvGraphicFramePr>
        <p:xfrm>
          <a:off x="377825" y="2378950"/>
          <a:ext cx="4343401" cy="2301437"/>
        </p:xfrm>
        <a:graphic>
          <a:graphicData uri="http://schemas.openxmlformats.org/drawingml/2006/table">
            <a:tbl>
              <a:tblPr>
                <a:effectLst>
                  <a:outerShdw blurRad="50800" dist="38100" dir="2700000" algn="tl" rotWithShape="0">
                    <a:prstClr val="black">
                      <a:alpha val="40000"/>
                    </a:prstClr>
                  </a:outerShdw>
                </a:effectLst>
              </a:tblPr>
              <a:tblGrid>
                <a:gridCol w="2547679">
                  <a:extLst>
                    <a:ext uri="{9D8B030D-6E8A-4147-A177-3AD203B41FA5}">
                      <a16:colId xmlns:a16="http://schemas.microsoft.com/office/drawing/2014/main" val="20000"/>
                    </a:ext>
                  </a:extLst>
                </a:gridCol>
                <a:gridCol w="897861">
                  <a:extLst>
                    <a:ext uri="{9D8B030D-6E8A-4147-A177-3AD203B41FA5}">
                      <a16:colId xmlns:a16="http://schemas.microsoft.com/office/drawing/2014/main" val="20001"/>
                    </a:ext>
                  </a:extLst>
                </a:gridCol>
                <a:gridCol w="897861">
                  <a:extLst>
                    <a:ext uri="{9D8B030D-6E8A-4147-A177-3AD203B41FA5}">
                      <a16:colId xmlns:a16="http://schemas.microsoft.com/office/drawing/2014/main" val="20002"/>
                    </a:ext>
                  </a:extLst>
                </a:gridCol>
              </a:tblGrid>
              <a:tr h="632657">
                <a:tc gridSpan="3">
                  <a:txBody>
                    <a:bodyPr/>
                    <a:lstStyle/>
                    <a:p>
                      <a:pPr algn="ctr" fontAlgn="b"/>
                      <a:r>
                        <a:rPr lang="en-US" sz="2000" b="1" i="0" u="none" strike="noStrike" dirty="0">
                          <a:solidFill>
                            <a:srgbClr val="FFFFFF"/>
                          </a:solidFill>
                          <a:effectLst/>
                          <a:latin typeface="Calibri"/>
                        </a:rPr>
                        <a:t>Non-weather normalized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24514">
                <a:tc>
                  <a:txBody>
                    <a:bodyPr/>
                    <a:lstStyle/>
                    <a:p>
                      <a:pPr algn="l" fontAlgn="b"/>
                      <a:r>
                        <a:rPr lang="en-US" sz="1800" b="0" i="0" u="none" strike="noStrike" dirty="0">
                          <a:solidFill>
                            <a:srgbClr val="000000"/>
                          </a:solidFill>
                          <a:effectLst/>
                          <a:latin typeface="Calibri"/>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800" b="0" i="0" u="none" strike="noStrike" dirty="0">
                          <a:solidFill>
                            <a:srgbClr val="000000"/>
                          </a:solidFill>
                          <a:effectLst/>
                          <a:latin typeface="Calibri"/>
                        </a:rPr>
                        <a:t>baseline </a:t>
                      </a:r>
                      <a:r>
                        <a:rPr lang="en-US" sz="1800" b="0" i="0" u="none" strike="noStrike" dirty="0" err="1">
                          <a:solidFill>
                            <a:srgbClr val="000000"/>
                          </a:solidFill>
                          <a:effectLst/>
                          <a:latin typeface="Calibri"/>
                        </a:rPr>
                        <a:t>mmbtus</a:t>
                      </a:r>
                      <a:endParaRPr lang="en-US" sz="1800" b="0" i="0" u="none" strike="noStrike" dirty="0">
                        <a:solidFill>
                          <a:srgbClr val="000000"/>
                        </a:solidFill>
                        <a:effectLst/>
                        <a:latin typeface="Calibri"/>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800" b="0" i="0" u="none" strike="noStrike" dirty="0">
                          <a:solidFill>
                            <a:srgbClr val="000000"/>
                          </a:solidFill>
                          <a:effectLst/>
                          <a:latin typeface="Calibri"/>
                        </a:rPr>
                        <a:t>2020 </a:t>
                      </a:r>
                      <a:r>
                        <a:rPr lang="en-US" sz="1800" b="0" i="0" u="none" strike="noStrike" dirty="0" err="1">
                          <a:solidFill>
                            <a:srgbClr val="000000"/>
                          </a:solidFill>
                          <a:effectLst/>
                          <a:latin typeface="Calibri"/>
                        </a:rPr>
                        <a:t>mmbtus</a:t>
                      </a:r>
                      <a:endParaRPr lang="en-US" sz="1800" b="0" i="0" u="none" strike="noStrike" dirty="0">
                        <a:solidFill>
                          <a:srgbClr val="000000"/>
                        </a:solidFill>
                        <a:effectLst/>
                        <a:latin typeface="Calibri"/>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24514">
                <a:tc>
                  <a:txBody>
                    <a:bodyPr/>
                    <a:lstStyle/>
                    <a:p>
                      <a:pPr algn="l" fontAlgn="b"/>
                      <a:r>
                        <a:rPr lang="en-US" sz="1800" b="0" i="0" u="none" strike="noStrike" dirty="0">
                          <a:solidFill>
                            <a:srgbClr val="000000"/>
                          </a:solidFill>
                          <a:effectLst/>
                          <a:latin typeface="Calibri"/>
                        </a:rPr>
                        <a:t>Total energy Regional School District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800" b="1" i="0" u="none" strike="noStrike" dirty="0">
                          <a:solidFill>
                            <a:srgbClr val="000000"/>
                          </a:solidFill>
                          <a:effectLst/>
                          <a:latin typeface="Calibri"/>
                        </a:rPr>
                        <a:t>17,551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800" b="1" i="0" u="none" strike="noStrike" dirty="0">
                          <a:solidFill>
                            <a:srgbClr val="000000"/>
                          </a:solidFill>
                          <a:effectLst/>
                          <a:latin typeface="Calibri"/>
                        </a:rPr>
                        <a:t>11,284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24514">
                <a:tc>
                  <a:txBody>
                    <a:bodyPr/>
                    <a:lstStyle/>
                    <a:p>
                      <a:pPr algn="l" fontAlgn="b"/>
                      <a:r>
                        <a:rPr lang="en-US" sz="1800" b="0" i="0" u="none" strike="noStrike" dirty="0">
                          <a:solidFill>
                            <a:srgbClr val="000000"/>
                          </a:solidFill>
                          <a:effectLst/>
                          <a:latin typeface="Calibri"/>
                        </a:rPr>
                        <a:t>45% of Regional school district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800" b="1" i="0" u="none" strike="noStrike" dirty="0">
                          <a:solidFill>
                            <a:srgbClr val="000000"/>
                          </a:solidFill>
                          <a:effectLst/>
                          <a:latin typeface="Calibri"/>
                        </a:rPr>
                        <a:t>7898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800" b="1" i="0" u="none" strike="noStrike" dirty="0">
                          <a:solidFill>
                            <a:srgbClr val="000000"/>
                          </a:solidFill>
                          <a:effectLst/>
                          <a:latin typeface="Calibri"/>
                        </a:rPr>
                        <a:t>5078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287222760"/>
              </p:ext>
            </p:extLst>
          </p:nvPr>
        </p:nvGraphicFramePr>
        <p:xfrm>
          <a:off x="4597399" y="4724400"/>
          <a:ext cx="4356101" cy="1981200"/>
        </p:xfrm>
        <a:graphic>
          <a:graphicData uri="http://schemas.openxmlformats.org/drawingml/2006/table">
            <a:tbl>
              <a:tblPr>
                <a:effectLst>
                  <a:outerShdw blurRad="50800" dist="38100" dir="2700000" algn="tl" rotWithShape="0">
                    <a:prstClr val="black">
                      <a:alpha val="40000"/>
                    </a:prstClr>
                  </a:outerShdw>
                </a:effectLst>
              </a:tblPr>
              <a:tblGrid>
                <a:gridCol w="2555129">
                  <a:extLst>
                    <a:ext uri="{9D8B030D-6E8A-4147-A177-3AD203B41FA5}">
                      <a16:colId xmlns:a16="http://schemas.microsoft.com/office/drawing/2014/main" val="20000"/>
                    </a:ext>
                  </a:extLst>
                </a:gridCol>
                <a:gridCol w="900486">
                  <a:extLst>
                    <a:ext uri="{9D8B030D-6E8A-4147-A177-3AD203B41FA5}">
                      <a16:colId xmlns:a16="http://schemas.microsoft.com/office/drawing/2014/main" val="20001"/>
                    </a:ext>
                  </a:extLst>
                </a:gridCol>
                <a:gridCol w="900486">
                  <a:extLst>
                    <a:ext uri="{9D8B030D-6E8A-4147-A177-3AD203B41FA5}">
                      <a16:colId xmlns:a16="http://schemas.microsoft.com/office/drawing/2014/main" val="20002"/>
                    </a:ext>
                  </a:extLst>
                </a:gridCol>
              </a:tblGrid>
              <a:tr h="241981">
                <a:tc gridSpan="3">
                  <a:txBody>
                    <a:bodyPr/>
                    <a:lstStyle/>
                    <a:p>
                      <a:pPr algn="ctr" fontAlgn="b"/>
                      <a:r>
                        <a:rPr lang="en-US" sz="2000" b="1" i="0" u="none" strike="noStrike" dirty="0">
                          <a:solidFill>
                            <a:srgbClr val="FFFFFF"/>
                          </a:solidFill>
                          <a:effectLst/>
                          <a:latin typeface="Calibri"/>
                        </a:rPr>
                        <a:t>Weather normalized</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4F81B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5782">
                <a:tc>
                  <a:txBody>
                    <a:bodyPr/>
                    <a:lstStyle/>
                    <a:p>
                      <a:pPr algn="l" fontAlgn="b"/>
                      <a:r>
                        <a:rPr lang="en-US" sz="1800" b="0" i="0" u="none" strike="noStrike" dirty="0">
                          <a:solidFill>
                            <a:srgbClr val="000000"/>
                          </a:solidFill>
                          <a:effectLst/>
                          <a:latin typeface="Calibri"/>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Calibri"/>
                        </a:rPr>
                        <a:t>baseline </a:t>
                      </a:r>
                      <a:r>
                        <a:rPr lang="en-US" sz="1800" b="0" i="0" u="none" strike="noStrike" dirty="0" err="1">
                          <a:solidFill>
                            <a:srgbClr val="000000"/>
                          </a:solidFill>
                          <a:effectLst/>
                          <a:latin typeface="Calibri"/>
                        </a:rPr>
                        <a:t>mmbtus</a:t>
                      </a:r>
                      <a:endParaRPr lang="en-US" sz="1800" b="0" i="0" u="none" strike="noStrike" dirty="0">
                        <a:solidFill>
                          <a:srgbClr val="000000"/>
                        </a:solidFill>
                        <a:effectLst/>
                        <a:latin typeface="Calibri"/>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Calibri"/>
                        </a:rPr>
                        <a:t>2020 </a:t>
                      </a:r>
                      <a:r>
                        <a:rPr lang="en-US" sz="1800" b="0" i="0" u="none" strike="noStrike" dirty="0" err="1">
                          <a:solidFill>
                            <a:srgbClr val="000000"/>
                          </a:solidFill>
                          <a:effectLst/>
                          <a:latin typeface="Calibri"/>
                        </a:rPr>
                        <a:t>mmbtus</a:t>
                      </a:r>
                      <a:endParaRPr lang="en-US" sz="1800" b="0" i="0" u="none" strike="noStrike" dirty="0">
                        <a:solidFill>
                          <a:srgbClr val="000000"/>
                        </a:solidFill>
                        <a:effectLst/>
                        <a:latin typeface="Calibri"/>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21046">
                <a:tc>
                  <a:txBody>
                    <a:bodyPr/>
                    <a:lstStyle/>
                    <a:p>
                      <a:pPr algn="l" fontAlgn="b"/>
                      <a:r>
                        <a:rPr lang="en-US" sz="1800" b="0" i="0" u="none" strike="noStrike">
                          <a:solidFill>
                            <a:srgbClr val="000000"/>
                          </a:solidFill>
                          <a:effectLst/>
                          <a:latin typeface="Calibri"/>
                        </a:rPr>
                        <a:t>Total energy Regional School District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800" b="1" i="0" u="none" strike="noStrike" dirty="0">
                          <a:solidFill>
                            <a:srgbClr val="000000"/>
                          </a:solidFill>
                          <a:effectLst/>
                          <a:latin typeface="Calibri"/>
                        </a:rPr>
                        <a:t>13,735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800" b="1" i="0" u="none" strike="noStrike" dirty="0">
                          <a:solidFill>
                            <a:srgbClr val="000000"/>
                          </a:solidFill>
                          <a:effectLst/>
                          <a:latin typeface="Calibri"/>
                        </a:rPr>
                        <a:t>11,295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09993">
                <a:tc>
                  <a:txBody>
                    <a:bodyPr/>
                    <a:lstStyle/>
                    <a:p>
                      <a:pPr algn="l" fontAlgn="b"/>
                      <a:r>
                        <a:rPr lang="en-US" sz="1800" b="0" i="0" u="none" strike="noStrike" dirty="0">
                          <a:solidFill>
                            <a:srgbClr val="000000"/>
                          </a:solidFill>
                          <a:effectLst/>
                          <a:latin typeface="Calibri"/>
                        </a:rPr>
                        <a:t>45% of Regional school district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800" b="1" i="0" u="none" strike="noStrike" dirty="0">
                          <a:solidFill>
                            <a:srgbClr val="000000"/>
                          </a:solidFill>
                          <a:effectLst/>
                          <a:latin typeface="Calibri"/>
                        </a:rPr>
                        <a:t>6181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800" b="1" i="0" u="none" strike="noStrike" dirty="0">
                          <a:solidFill>
                            <a:srgbClr val="000000"/>
                          </a:solidFill>
                          <a:effectLst/>
                          <a:latin typeface="Calibri"/>
                        </a:rPr>
                        <a:t>5083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Rectangle 4"/>
          <p:cNvSpPr/>
          <p:nvPr/>
        </p:nvSpPr>
        <p:spPr bwMode="auto">
          <a:xfrm>
            <a:off x="365125" y="4146987"/>
            <a:ext cx="2514600" cy="533400"/>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11" name="Rectangle 10"/>
          <p:cNvSpPr/>
          <p:nvPr/>
        </p:nvSpPr>
        <p:spPr bwMode="auto">
          <a:xfrm>
            <a:off x="4591050" y="6172200"/>
            <a:ext cx="2514600" cy="533400"/>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43460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ppt_x</p:attrName>
                                        </p:attrNameLst>
                                      </p:cBhvr>
                                      <p:tavLst>
                                        <p:tav tm="0">
                                          <p:val>
                                            <p:strVal val="#ppt_x"/>
                                          </p:val>
                                        </p:tav>
                                        <p:tav tm="100000">
                                          <p:val>
                                            <p:strVal val="#ppt_x"/>
                                          </p:val>
                                        </p:tav>
                                      </p:tavLst>
                                    </p:anim>
                                    <p:anim calcmode="lin" valueType="num">
                                      <p:cBhvr>
                                        <p:cTn id="14" dur="2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25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1000"/>
                                        <p:tgtEl>
                                          <p:spTgt spid="5"/>
                                        </p:tgtEl>
                                      </p:cBhvr>
                                    </p:animEffect>
                                  </p:childTnLst>
                                </p:cTn>
                              </p:par>
                              <p:par>
                                <p:cTn id="25" presetID="16" presetClass="entr" presetSubtype="21" fill="hold" grpId="0" nodeType="withEffect">
                                  <p:stCondLst>
                                    <p:cond delay="25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685CC17-11DF-47ED-8FAF-FE69772DCC2E}"/>
              </a:ext>
            </a:extLst>
          </p:cNvPr>
          <p:cNvSpPr/>
          <p:nvPr/>
        </p:nvSpPr>
        <p:spPr bwMode="auto">
          <a:xfrm>
            <a:off x="914400" y="5791200"/>
            <a:ext cx="8001000" cy="10668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pic>
        <p:nvPicPr>
          <p:cNvPr id="6" name="Picture 5">
            <a:extLst>
              <a:ext uri="{FF2B5EF4-FFF2-40B4-BE49-F238E27FC236}">
                <a16:creationId xmlns:a16="http://schemas.microsoft.com/office/drawing/2014/main" id="{617217CA-FC78-4976-93F5-E8CBC5286746}"/>
              </a:ext>
            </a:extLst>
          </p:cNvPr>
          <p:cNvPicPr>
            <a:picLocks noChangeAspect="1"/>
          </p:cNvPicPr>
          <p:nvPr/>
        </p:nvPicPr>
        <p:blipFill rotWithShape="1">
          <a:blip r:embed="rId3"/>
          <a:srcRect l="2318" t="11852" r="51015" b="34815"/>
          <a:stretch/>
        </p:blipFill>
        <p:spPr>
          <a:xfrm>
            <a:off x="265610" y="381001"/>
            <a:ext cx="8713893" cy="5601788"/>
          </a:xfrm>
          <a:prstGeom prst="rect">
            <a:avLst/>
          </a:prstGeom>
        </p:spPr>
      </p:pic>
      <p:sp>
        <p:nvSpPr>
          <p:cNvPr id="3" name="Slide Number Placeholder 2"/>
          <p:cNvSpPr>
            <a:spLocks noGrp="1"/>
          </p:cNvSpPr>
          <p:nvPr>
            <p:ph type="sldNum" sz="quarter" idx="10"/>
          </p:nvPr>
        </p:nvSpPr>
        <p:spPr/>
        <p:txBody>
          <a:bodyPr/>
          <a:lstStyle/>
          <a:p>
            <a:pPr>
              <a:defRPr/>
            </a:pPr>
            <a:fld id="{F1D0CB0C-6CD7-49EF-9B68-ED3C7EA5DB13}" type="slidenum">
              <a:rPr lang="en-US" smtClean="0">
                <a:solidFill>
                  <a:srgbClr val="FFFFFF"/>
                </a:solidFill>
              </a:rPr>
              <a:pPr>
                <a:defRPr/>
              </a:pPr>
              <a:t>44</a:t>
            </a:fld>
            <a:endParaRPr lang="en-US" dirty="0">
              <a:solidFill>
                <a:srgbClr val="FFFFFF"/>
              </a:solidFill>
            </a:endParaRPr>
          </a:p>
        </p:txBody>
      </p:sp>
      <p:graphicFrame>
        <p:nvGraphicFramePr>
          <p:cNvPr id="11" name="Table 10">
            <a:extLst>
              <a:ext uri="{FF2B5EF4-FFF2-40B4-BE49-F238E27FC236}">
                <a16:creationId xmlns:a16="http://schemas.microsoft.com/office/drawing/2014/main" id="{3E76808A-45D3-4E96-8702-1A9CD2A38B88}"/>
              </a:ext>
            </a:extLst>
          </p:cNvPr>
          <p:cNvGraphicFramePr>
            <a:graphicFrameLocks noGrp="1"/>
          </p:cNvGraphicFramePr>
          <p:nvPr>
            <p:extLst>
              <p:ext uri="{D42A27DB-BD31-4B8C-83A1-F6EECF244321}">
                <p14:modId xmlns:p14="http://schemas.microsoft.com/office/powerpoint/2010/main" val="1382517907"/>
              </p:ext>
            </p:extLst>
          </p:nvPr>
        </p:nvGraphicFramePr>
        <p:xfrm>
          <a:off x="3702229" y="3128963"/>
          <a:ext cx="793571" cy="838200"/>
        </p:xfrm>
        <a:graphic>
          <a:graphicData uri="http://schemas.openxmlformats.org/drawingml/2006/table">
            <a:tbl>
              <a:tblPr/>
              <a:tblGrid>
                <a:gridCol w="793571">
                  <a:extLst>
                    <a:ext uri="{9D8B030D-6E8A-4147-A177-3AD203B41FA5}">
                      <a16:colId xmlns:a16="http://schemas.microsoft.com/office/drawing/2014/main" val="2377954438"/>
                    </a:ext>
                  </a:extLst>
                </a:gridCol>
              </a:tblGrid>
              <a:tr h="237104">
                <a:tc>
                  <a:txBody>
                    <a:bodyPr/>
                    <a:lstStyle/>
                    <a:p>
                      <a:pPr algn="r" fontAlgn="b"/>
                      <a:r>
                        <a:rPr lang="en-US" sz="1000" b="0" i="0" u="none" strike="noStrike" dirty="0">
                          <a:effectLst/>
                          <a:latin typeface="Arial" panose="020B0604020202020204" pitchFamily="34" charset="0"/>
                        </a:rPr>
                        <a:t>7798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val="404706146"/>
                  </a:ext>
                </a:extLst>
              </a:tr>
              <a:tr h="601096">
                <a:tc>
                  <a:txBody>
                    <a:bodyPr/>
                    <a:lstStyle/>
                    <a:p>
                      <a:pPr algn="r" fontAlgn="b"/>
                      <a:r>
                        <a:rPr lang="en-US" sz="1000" b="1" i="0" u="none" strike="noStrike" dirty="0">
                          <a:effectLst/>
                          <a:latin typeface="Arial" panose="020B0604020202020204" pitchFamily="34" charset="0"/>
                        </a:rPr>
                        <a:t>59,802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620568936"/>
                  </a:ext>
                </a:extLst>
              </a:tr>
            </a:tbl>
          </a:graphicData>
        </a:graphic>
      </p:graphicFrame>
      <p:graphicFrame>
        <p:nvGraphicFramePr>
          <p:cNvPr id="12" name="Table 11">
            <a:extLst>
              <a:ext uri="{FF2B5EF4-FFF2-40B4-BE49-F238E27FC236}">
                <a16:creationId xmlns:a16="http://schemas.microsoft.com/office/drawing/2014/main" id="{7986AE7C-1FA7-4F6F-A6E0-D391D26F7025}"/>
              </a:ext>
            </a:extLst>
          </p:cNvPr>
          <p:cNvGraphicFramePr>
            <a:graphicFrameLocks noGrp="1"/>
          </p:cNvGraphicFramePr>
          <p:nvPr>
            <p:extLst>
              <p:ext uri="{D42A27DB-BD31-4B8C-83A1-F6EECF244321}">
                <p14:modId xmlns:p14="http://schemas.microsoft.com/office/powerpoint/2010/main" val="3216854096"/>
              </p:ext>
            </p:extLst>
          </p:nvPr>
        </p:nvGraphicFramePr>
        <p:xfrm>
          <a:off x="5815148" y="3128963"/>
          <a:ext cx="3063239" cy="814387"/>
        </p:xfrm>
        <a:graphic>
          <a:graphicData uri="http://schemas.openxmlformats.org/drawingml/2006/table">
            <a:tbl>
              <a:tblPr/>
              <a:tblGrid>
                <a:gridCol w="652061">
                  <a:extLst>
                    <a:ext uri="{9D8B030D-6E8A-4147-A177-3AD203B41FA5}">
                      <a16:colId xmlns:a16="http://schemas.microsoft.com/office/drawing/2014/main" val="1845335950"/>
                    </a:ext>
                  </a:extLst>
                </a:gridCol>
                <a:gridCol w="2411178">
                  <a:extLst>
                    <a:ext uri="{9D8B030D-6E8A-4147-A177-3AD203B41FA5}">
                      <a16:colId xmlns:a16="http://schemas.microsoft.com/office/drawing/2014/main" val="1305582813"/>
                    </a:ext>
                  </a:extLst>
                </a:gridCol>
              </a:tblGrid>
              <a:tr h="230367">
                <a:tc>
                  <a:txBody>
                    <a:bodyPr/>
                    <a:lstStyle/>
                    <a:p>
                      <a:pPr algn="r" fontAlgn="b"/>
                      <a:r>
                        <a:rPr lang="en-US" sz="1000" b="0" i="0" u="none" strike="noStrike">
                          <a:effectLst/>
                          <a:latin typeface="Arial" panose="020B0604020202020204" pitchFamily="34" charset="0"/>
                        </a:rPr>
                        <a:t>5078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l" fontAlgn="b"/>
                      <a:r>
                        <a:rPr lang="en-US" sz="10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3952596878"/>
                  </a:ext>
                </a:extLst>
              </a:tr>
              <a:tr h="584020">
                <a:tc>
                  <a:txBody>
                    <a:bodyPr/>
                    <a:lstStyle/>
                    <a:p>
                      <a:pPr algn="r" fontAlgn="b"/>
                      <a:r>
                        <a:rPr lang="en-US" sz="1000" b="1" i="0" u="none" strike="noStrike" dirty="0">
                          <a:effectLst/>
                          <a:latin typeface="Arial" panose="020B0604020202020204" pitchFamily="34" charset="0"/>
                        </a:rPr>
                        <a:t>50,000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dirty="0">
                          <a:effectLst/>
                          <a:latin typeface="Arial" panose="020B0604020202020204" pitchFamily="34" charset="0"/>
                        </a:rPr>
                        <a:t>16.4%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793937487"/>
                  </a:ext>
                </a:extLst>
              </a:tr>
            </a:tbl>
          </a:graphicData>
        </a:graphic>
      </p:graphicFrame>
      <p:graphicFrame>
        <p:nvGraphicFramePr>
          <p:cNvPr id="13" name="Table 12">
            <a:extLst>
              <a:ext uri="{FF2B5EF4-FFF2-40B4-BE49-F238E27FC236}">
                <a16:creationId xmlns:a16="http://schemas.microsoft.com/office/drawing/2014/main" id="{D5DBCE95-9C77-413E-900B-71E6022CF6CD}"/>
              </a:ext>
            </a:extLst>
          </p:cNvPr>
          <p:cNvGraphicFramePr>
            <a:graphicFrameLocks noGrp="1"/>
          </p:cNvGraphicFramePr>
          <p:nvPr>
            <p:extLst>
              <p:ext uri="{D42A27DB-BD31-4B8C-83A1-F6EECF244321}">
                <p14:modId xmlns:p14="http://schemas.microsoft.com/office/powerpoint/2010/main" val="302873798"/>
              </p:ext>
            </p:extLst>
          </p:nvPr>
        </p:nvGraphicFramePr>
        <p:xfrm>
          <a:off x="3702229" y="4876800"/>
          <a:ext cx="5176159" cy="990600"/>
        </p:xfrm>
        <a:graphic>
          <a:graphicData uri="http://schemas.openxmlformats.org/drawingml/2006/table">
            <a:tbl>
              <a:tblPr/>
              <a:tblGrid>
                <a:gridCol w="806674">
                  <a:extLst>
                    <a:ext uri="{9D8B030D-6E8A-4147-A177-3AD203B41FA5}">
                      <a16:colId xmlns:a16="http://schemas.microsoft.com/office/drawing/2014/main" val="1132615751"/>
                    </a:ext>
                  </a:extLst>
                </a:gridCol>
                <a:gridCol w="657615">
                  <a:extLst>
                    <a:ext uri="{9D8B030D-6E8A-4147-A177-3AD203B41FA5}">
                      <a16:colId xmlns:a16="http://schemas.microsoft.com/office/drawing/2014/main" val="918016460"/>
                    </a:ext>
                  </a:extLst>
                </a:gridCol>
                <a:gridCol w="622542">
                  <a:extLst>
                    <a:ext uri="{9D8B030D-6E8A-4147-A177-3AD203B41FA5}">
                      <a16:colId xmlns:a16="http://schemas.microsoft.com/office/drawing/2014/main" val="3386702906"/>
                    </a:ext>
                  </a:extLst>
                </a:gridCol>
                <a:gridCol w="657615">
                  <a:extLst>
                    <a:ext uri="{9D8B030D-6E8A-4147-A177-3AD203B41FA5}">
                      <a16:colId xmlns:a16="http://schemas.microsoft.com/office/drawing/2014/main" val="2534083008"/>
                    </a:ext>
                  </a:extLst>
                </a:gridCol>
                <a:gridCol w="2431713">
                  <a:extLst>
                    <a:ext uri="{9D8B030D-6E8A-4147-A177-3AD203B41FA5}">
                      <a16:colId xmlns:a16="http://schemas.microsoft.com/office/drawing/2014/main" val="2202748852"/>
                    </a:ext>
                  </a:extLst>
                </a:gridCol>
              </a:tblGrid>
              <a:tr h="489172">
                <a:tc>
                  <a:txBody>
                    <a:bodyPr/>
                    <a:lstStyle/>
                    <a:p>
                      <a:pPr algn="r" fontAlgn="ctr"/>
                      <a:r>
                        <a:rPr lang="en-US" sz="1000" b="0" i="0" u="none" strike="noStrike" dirty="0">
                          <a:effectLst/>
                          <a:latin typeface="Arial" panose="020B0604020202020204" pitchFamily="34" charset="0"/>
                        </a:rPr>
                        <a:t>6181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l" fontAlgn="b"/>
                      <a:r>
                        <a:rPr lang="en-US" sz="10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l" fontAlgn="b"/>
                      <a:r>
                        <a:rPr lang="en-US" sz="10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r" fontAlgn="b"/>
                      <a:r>
                        <a:rPr lang="en-US" sz="1000" b="0" i="0" u="none" strike="noStrike">
                          <a:effectLst/>
                          <a:latin typeface="Arial" panose="020B0604020202020204" pitchFamily="34" charset="0"/>
                        </a:rPr>
                        <a:t>5083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l"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2862646180"/>
                  </a:ext>
                </a:extLst>
              </a:tr>
              <a:tr h="501428">
                <a:tc>
                  <a:txBody>
                    <a:bodyPr/>
                    <a:lstStyle/>
                    <a:p>
                      <a:pPr algn="r" fontAlgn="b"/>
                      <a:r>
                        <a:rPr lang="en-US" sz="1000" b="0" i="0" u="none" strike="noStrike">
                          <a:effectLst/>
                          <a:latin typeface="Arial" panose="020B0604020202020204" pitchFamily="34" charset="0"/>
                        </a:rPr>
                        <a:t>56,307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effectLst/>
                          <a:latin typeface="Arial" panose="020B060402020202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1000" b="0" i="0" u="none" strike="noStrike" dirty="0">
                          <a:effectLst/>
                          <a:latin typeface="Arial" panose="020B060402020202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1000" b="0" i="0" u="none" strike="noStrike">
                          <a:effectLst/>
                          <a:latin typeface="Arial" panose="020B0604020202020204" pitchFamily="34" charset="0"/>
                        </a:rPr>
                        <a:t>53,522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dirty="0">
                          <a:effectLst/>
                          <a:latin typeface="Arial" panose="020B0604020202020204" pitchFamily="34" charset="0"/>
                        </a:rPr>
                        <a:t>4.9%</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1337576268"/>
                  </a:ext>
                </a:extLst>
              </a:tr>
            </a:tbl>
          </a:graphicData>
        </a:graphic>
      </p:graphicFrame>
    </p:spTree>
    <p:extLst>
      <p:ext uri="{BB962C8B-B14F-4D97-AF65-F5344CB8AC3E}">
        <p14:creationId xmlns:p14="http://schemas.microsoft.com/office/powerpoint/2010/main" val="228475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50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7CFB88-314F-469C-A9C6-BA58739D52DA}"/>
              </a:ext>
            </a:extLst>
          </p:cNvPr>
          <p:cNvSpPr>
            <a:spLocks noGrp="1"/>
          </p:cNvSpPr>
          <p:nvPr>
            <p:ph type="title"/>
          </p:nvPr>
        </p:nvSpPr>
        <p:spPr/>
        <p:txBody>
          <a:bodyPr/>
          <a:lstStyle/>
          <a:p>
            <a:r>
              <a:rPr lang="en-US" dirty="0"/>
              <a:t>Questions about Table 2?</a:t>
            </a:r>
          </a:p>
        </p:txBody>
      </p:sp>
      <p:sp>
        <p:nvSpPr>
          <p:cNvPr id="3" name="Slide Number Placeholder 2">
            <a:extLst>
              <a:ext uri="{FF2B5EF4-FFF2-40B4-BE49-F238E27FC236}">
                <a16:creationId xmlns:a16="http://schemas.microsoft.com/office/drawing/2014/main" id="{4CAFDA3E-7329-4484-86B6-E1C97B65E2C0}"/>
              </a:ext>
            </a:extLst>
          </p:cNvPr>
          <p:cNvSpPr>
            <a:spLocks noGrp="1"/>
          </p:cNvSpPr>
          <p:nvPr>
            <p:ph type="sldNum" sz="quarter" idx="10"/>
          </p:nvPr>
        </p:nvSpPr>
        <p:spPr/>
        <p:txBody>
          <a:bodyPr/>
          <a:lstStyle/>
          <a:p>
            <a:pPr>
              <a:defRPr/>
            </a:pPr>
            <a:fld id="{DFC74113-8C90-42EE-BA5E-BF7AE3D21339}" type="slidenum">
              <a:rPr lang="en-US" smtClean="0"/>
              <a:pPr>
                <a:defRPr/>
              </a:pPr>
              <a:t>45</a:t>
            </a:fld>
            <a:endParaRPr lang="en-US" dirty="0"/>
          </a:p>
        </p:txBody>
      </p:sp>
      <p:pic>
        <p:nvPicPr>
          <p:cNvPr id="11" name="Content Placeholder 10" descr="Question mark on green pastel background">
            <a:extLst>
              <a:ext uri="{FF2B5EF4-FFF2-40B4-BE49-F238E27FC236}">
                <a16:creationId xmlns:a16="http://schemas.microsoft.com/office/drawing/2014/main" id="{9A7F7AFB-47CC-47C9-B1D2-6CFE615A1A5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14512" y="1066800"/>
            <a:ext cx="6197600" cy="4648200"/>
          </a:xfrm>
        </p:spPr>
      </p:pic>
    </p:spTree>
    <p:extLst>
      <p:ext uri="{BB962C8B-B14F-4D97-AF65-F5344CB8AC3E}">
        <p14:creationId xmlns:p14="http://schemas.microsoft.com/office/powerpoint/2010/main" val="33718169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AD1CDFC-3834-450B-AC52-45E35ECC42DD}"/>
              </a:ext>
            </a:extLst>
          </p:cNvPr>
          <p:cNvSpPr/>
          <p:nvPr/>
        </p:nvSpPr>
        <p:spPr bwMode="auto">
          <a:xfrm>
            <a:off x="914400" y="5791200"/>
            <a:ext cx="8001000" cy="10668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2" name="Title 1">
            <a:extLst>
              <a:ext uri="{FF2B5EF4-FFF2-40B4-BE49-F238E27FC236}">
                <a16:creationId xmlns:a16="http://schemas.microsoft.com/office/drawing/2014/main" id="{2F0FBFE9-7AC8-4B2D-B1E5-831001FAF24D}"/>
              </a:ext>
            </a:extLst>
          </p:cNvPr>
          <p:cNvSpPr>
            <a:spLocks noGrp="1"/>
          </p:cNvSpPr>
          <p:nvPr>
            <p:ph type="title"/>
          </p:nvPr>
        </p:nvSpPr>
        <p:spPr/>
        <p:txBody>
          <a:bodyPr/>
          <a:lstStyle/>
          <a:p>
            <a:r>
              <a:rPr lang="en-US" dirty="0"/>
              <a:t>Table 4 - ECMs</a:t>
            </a:r>
          </a:p>
        </p:txBody>
      </p:sp>
      <p:sp>
        <p:nvSpPr>
          <p:cNvPr id="3" name="Slide Number Placeholder 2">
            <a:extLst>
              <a:ext uri="{FF2B5EF4-FFF2-40B4-BE49-F238E27FC236}">
                <a16:creationId xmlns:a16="http://schemas.microsoft.com/office/drawing/2014/main" id="{4ED9BED7-8C48-4C76-BAB6-CE4220C9A2A2}"/>
              </a:ext>
            </a:extLst>
          </p:cNvPr>
          <p:cNvSpPr>
            <a:spLocks noGrp="1"/>
          </p:cNvSpPr>
          <p:nvPr>
            <p:ph type="sldNum" sz="quarter" idx="10"/>
          </p:nvPr>
        </p:nvSpPr>
        <p:spPr/>
        <p:txBody>
          <a:bodyPr/>
          <a:lstStyle/>
          <a:p>
            <a:pPr>
              <a:defRPr/>
            </a:pPr>
            <a:fld id="{F1D0CB0C-6CD7-49EF-9B68-ED3C7EA5DB13}" type="slidenum">
              <a:rPr lang="en-US" smtClean="0">
                <a:solidFill>
                  <a:srgbClr val="FFFFFF"/>
                </a:solidFill>
              </a:rPr>
              <a:pPr>
                <a:defRPr/>
              </a:pPr>
              <a:t>46</a:t>
            </a:fld>
            <a:endParaRPr lang="en-US" dirty="0">
              <a:solidFill>
                <a:srgbClr val="FFFFFF"/>
              </a:solidFill>
            </a:endParaRPr>
          </a:p>
        </p:txBody>
      </p:sp>
      <p:sp>
        <p:nvSpPr>
          <p:cNvPr id="8" name="Rectangle 7">
            <a:extLst>
              <a:ext uri="{FF2B5EF4-FFF2-40B4-BE49-F238E27FC236}">
                <a16:creationId xmlns:a16="http://schemas.microsoft.com/office/drawing/2014/main" id="{95637AF8-D935-4B2D-936D-34275C63FB4E}"/>
              </a:ext>
            </a:extLst>
          </p:cNvPr>
          <p:cNvSpPr/>
          <p:nvPr/>
        </p:nvSpPr>
        <p:spPr>
          <a:xfrm>
            <a:off x="304800" y="838200"/>
            <a:ext cx="8610599" cy="707886"/>
          </a:xfrm>
          <a:prstGeom prst="rect">
            <a:avLst/>
          </a:prstGeom>
          <a:solidFill>
            <a:srgbClr val="CCCCFF"/>
          </a:solidFill>
          <a:ln>
            <a:solidFill>
              <a:schemeClr val="tx2"/>
            </a:solidFill>
          </a:ln>
          <a:effectLst>
            <a:outerShdw blurRad="50800" dist="38100" algn="l" rotWithShape="0">
              <a:prstClr val="black">
                <a:alpha val="40000"/>
              </a:prstClr>
            </a:outerShdw>
          </a:effectLst>
        </p:spPr>
        <p:txBody>
          <a:bodyPr wrap="square">
            <a:spAutoFit/>
          </a:bodyPr>
          <a:lstStyle/>
          <a:p>
            <a:r>
              <a:rPr lang="en-US" sz="2000" dirty="0">
                <a:latin typeface="Arial" panose="020B0604020202020204" pitchFamily="34" charset="0"/>
              </a:rPr>
              <a:t>Update projects that were listed as "planned" or "active" in last Annual Report or Energy Reduction Plan and add new projects. </a:t>
            </a:r>
            <a:endParaRPr lang="en-US" dirty="0"/>
          </a:p>
        </p:txBody>
      </p:sp>
      <p:pic>
        <p:nvPicPr>
          <p:cNvPr id="9" name="Picture 8">
            <a:extLst>
              <a:ext uri="{FF2B5EF4-FFF2-40B4-BE49-F238E27FC236}">
                <a16:creationId xmlns:a16="http://schemas.microsoft.com/office/drawing/2014/main" id="{252875CB-C164-4A18-8E7A-1D3EC0B7EA9A}"/>
              </a:ext>
            </a:extLst>
          </p:cNvPr>
          <p:cNvPicPr>
            <a:picLocks noChangeAspect="1"/>
          </p:cNvPicPr>
          <p:nvPr/>
        </p:nvPicPr>
        <p:blipFill rotWithShape="1">
          <a:blip r:embed="rId3"/>
          <a:srcRect l="1580" t="22222" r="24254" b="5185"/>
          <a:stretch/>
        </p:blipFill>
        <p:spPr>
          <a:xfrm>
            <a:off x="443916" y="1812925"/>
            <a:ext cx="8471483" cy="4664075"/>
          </a:xfrm>
          <a:prstGeom prst="rect">
            <a:avLst/>
          </a:prstGeom>
          <a:ln>
            <a:solidFill>
              <a:schemeClr val="tx1"/>
            </a:solidFill>
          </a:ln>
          <a:effectLst>
            <a:outerShdw blurRad="50800" dist="38100" dir="2700000" algn="tl" rotWithShape="0">
              <a:prstClr val="black">
                <a:alpha val="40000"/>
              </a:prstClr>
            </a:outerShdw>
          </a:effectLst>
        </p:spPr>
      </p:pic>
      <p:sp>
        <p:nvSpPr>
          <p:cNvPr id="11" name="Oval 10">
            <a:extLst>
              <a:ext uri="{FF2B5EF4-FFF2-40B4-BE49-F238E27FC236}">
                <a16:creationId xmlns:a16="http://schemas.microsoft.com/office/drawing/2014/main" id="{F997F4F8-22B7-4AF1-94D6-4CA02DF7CE25}"/>
              </a:ext>
            </a:extLst>
          </p:cNvPr>
          <p:cNvSpPr/>
          <p:nvPr/>
        </p:nvSpPr>
        <p:spPr bwMode="auto">
          <a:xfrm>
            <a:off x="3663042" y="6029325"/>
            <a:ext cx="1251858" cy="685800"/>
          </a:xfrm>
          <a:prstGeom prst="ellipse">
            <a:avLst/>
          </a:prstGeom>
          <a:noFill/>
          <a:ln w="28575"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35815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A7D23D-AB83-4020-951C-64CF01BD85E6}"/>
              </a:ext>
            </a:extLst>
          </p:cNvPr>
          <p:cNvSpPr/>
          <p:nvPr/>
        </p:nvSpPr>
        <p:spPr bwMode="auto">
          <a:xfrm>
            <a:off x="914400" y="5791200"/>
            <a:ext cx="8001000" cy="10668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2" name="Title 1">
            <a:extLst>
              <a:ext uri="{FF2B5EF4-FFF2-40B4-BE49-F238E27FC236}">
                <a16:creationId xmlns:a16="http://schemas.microsoft.com/office/drawing/2014/main" id="{F4733EC8-8761-44FC-B8B6-A9C3C4040E45}"/>
              </a:ext>
            </a:extLst>
          </p:cNvPr>
          <p:cNvSpPr>
            <a:spLocks noGrp="1"/>
          </p:cNvSpPr>
          <p:nvPr>
            <p:ph type="title"/>
          </p:nvPr>
        </p:nvSpPr>
        <p:spPr/>
        <p:txBody>
          <a:bodyPr/>
          <a:lstStyle/>
          <a:p>
            <a:r>
              <a:rPr lang="en-US" dirty="0"/>
              <a:t>Table 4 Sample</a:t>
            </a:r>
          </a:p>
        </p:txBody>
      </p:sp>
      <p:sp>
        <p:nvSpPr>
          <p:cNvPr id="3" name="Slide Number Placeholder 2">
            <a:extLst>
              <a:ext uri="{FF2B5EF4-FFF2-40B4-BE49-F238E27FC236}">
                <a16:creationId xmlns:a16="http://schemas.microsoft.com/office/drawing/2014/main" id="{C528ADA9-2717-4384-9BCF-AE1E91BD594F}"/>
              </a:ext>
            </a:extLst>
          </p:cNvPr>
          <p:cNvSpPr>
            <a:spLocks noGrp="1"/>
          </p:cNvSpPr>
          <p:nvPr>
            <p:ph type="sldNum" sz="quarter" idx="10"/>
          </p:nvPr>
        </p:nvSpPr>
        <p:spPr/>
        <p:txBody>
          <a:bodyPr/>
          <a:lstStyle/>
          <a:p>
            <a:pPr>
              <a:defRPr/>
            </a:pPr>
            <a:fld id="{DFC74113-8C90-42EE-BA5E-BF7AE3D21339}" type="slidenum">
              <a:rPr lang="en-US" smtClean="0"/>
              <a:pPr>
                <a:defRPr/>
              </a:pPr>
              <a:t>47</a:t>
            </a:fld>
            <a:endParaRPr lang="en-US" dirty="0"/>
          </a:p>
        </p:txBody>
      </p:sp>
      <p:pic>
        <p:nvPicPr>
          <p:cNvPr id="10" name="Picture 9">
            <a:extLst>
              <a:ext uri="{FF2B5EF4-FFF2-40B4-BE49-F238E27FC236}">
                <a16:creationId xmlns:a16="http://schemas.microsoft.com/office/drawing/2014/main" id="{1DC7E874-DF41-4CA0-BD66-86587698D03C}"/>
              </a:ext>
            </a:extLst>
          </p:cNvPr>
          <p:cNvPicPr>
            <a:picLocks noChangeAspect="1"/>
          </p:cNvPicPr>
          <p:nvPr/>
        </p:nvPicPr>
        <p:blipFill rotWithShape="1">
          <a:blip r:embed="rId2"/>
          <a:srcRect l="3706" t="20371" r="35298" b="24815"/>
          <a:stretch/>
        </p:blipFill>
        <p:spPr>
          <a:xfrm>
            <a:off x="304800" y="1228440"/>
            <a:ext cx="8706394" cy="4401120"/>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24C077E3-BADC-419E-B9EA-1EF5C130D973}"/>
              </a:ext>
            </a:extLst>
          </p:cNvPr>
          <p:cNvSpPr/>
          <p:nvPr/>
        </p:nvSpPr>
        <p:spPr bwMode="auto">
          <a:xfrm>
            <a:off x="4038600" y="3048000"/>
            <a:ext cx="609600" cy="2114550"/>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70412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10498-1CA9-418A-9729-6BA8C233E2F0}"/>
              </a:ext>
            </a:extLst>
          </p:cNvPr>
          <p:cNvSpPr/>
          <p:nvPr/>
        </p:nvSpPr>
        <p:spPr bwMode="auto">
          <a:xfrm>
            <a:off x="914400" y="5791200"/>
            <a:ext cx="8001000" cy="10668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2" name="Title 1">
            <a:extLst>
              <a:ext uri="{FF2B5EF4-FFF2-40B4-BE49-F238E27FC236}">
                <a16:creationId xmlns:a16="http://schemas.microsoft.com/office/drawing/2014/main" id="{375FD529-0E39-46FB-AC4E-0198B45AB728}"/>
              </a:ext>
            </a:extLst>
          </p:cNvPr>
          <p:cNvSpPr>
            <a:spLocks noGrp="1"/>
          </p:cNvSpPr>
          <p:nvPr>
            <p:ph type="title"/>
          </p:nvPr>
        </p:nvSpPr>
        <p:spPr/>
        <p:txBody>
          <a:bodyPr/>
          <a:lstStyle/>
          <a:p>
            <a:r>
              <a:rPr lang="en-US" dirty="0"/>
              <a:t>Table 5 – Renewable Energy</a:t>
            </a:r>
          </a:p>
        </p:txBody>
      </p:sp>
      <p:sp>
        <p:nvSpPr>
          <p:cNvPr id="3" name="Slide Number Placeholder 2">
            <a:extLst>
              <a:ext uri="{FF2B5EF4-FFF2-40B4-BE49-F238E27FC236}">
                <a16:creationId xmlns:a16="http://schemas.microsoft.com/office/drawing/2014/main" id="{88736536-FC63-4110-BD44-FD6A7E7BF3BA}"/>
              </a:ext>
            </a:extLst>
          </p:cNvPr>
          <p:cNvSpPr>
            <a:spLocks noGrp="1"/>
          </p:cNvSpPr>
          <p:nvPr>
            <p:ph type="sldNum" sz="quarter" idx="10"/>
          </p:nvPr>
        </p:nvSpPr>
        <p:spPr/>
        <p:txBody>
          <a:bodyPr/>
          <a:lstStyle/>
          <a:p>
            <a:pPr>
              <a:defRPr/>
            </a:pPr>
            <a:fld id="{F1D0CB0C-6CD7-49EF-9B68-ED3C7EA5DB13}" type="slidenum">
              <a:rPr lang="en-US" smtClean="0">
                <a:solidFill>
                  <a:srgbClr val="FFFFFF"/>
                </a:solidFill>
              </a:rPr>
              <a:pPr>
                <a:defRPr/>
              </a:pPr>
              <a:t>48</a:t>
            </a:fld>
            <a:endParaRPr lang="en-US" dirty="0">
              <a:solidFill>
                <a:srgbClr val="FFFFFF"/>
              </a:solidFill>
            </a:endParaRPr>
          </a:p>
        </p:txBody>
      </p:sp>
      <p:pic>
        <p:nvPicPr>
          <p:cNvPr id="4" name="Picture 3" descr="Microsoft Excel - dummy GC Annual Report FY2018-FINAL.xlsx"/>
          <p:cNvPicPr>
            <a:picLocks noChangeAspect="1"/>
          </p:cNvPicPr>
          <p:nvPr/>
        </p:nvPicPr>
        <p:blipFill rotWithShape="1">
          <a:blip r:embed="rId3">
            <a:extLst>
              <a:ext uri="{28A0092B-C50C-407E-A947-70E740481C1C}">
                <a14:useLocalDpi xmlns:a14="http://schemas.microsoft.com/office/drawing/2010/main" val="0"/>
              </a:ext>
            </a:extLst>
          </a:blip>
          <a:srcRect l="4295" t="29207" r="14264" b="2381"/>
          <a:stretch/>
        </p:blipFill>
        <p:spPr>
          <a:xfrm>
            <a:off x="609600" y="959844"/>
            <a:ext cx="8305800" cy="5342985"/>
          </a:xfrm>
          <a:prstGeom prst="rect">
            <a:avLst/>
          </a:prstGeom>
        </p:spPr>
      </p:pic>
    </p:spTree>
    <p:extLst>
      <p:ext uri="{BB962C8B-B14F-4D97-AF65-F5344CB8AC3E}">
        <p14:creationId xmlns:p14="http://schemas.microsoft.com/office/powerpoint/2010/main" val="2609769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4315D-7610-446D-8341-C785A00C1EB6}"/>
              </a:ext>
            </a:extLst>
          </p:cNvPr>
          <p:cNvSpPr>
            <a:spLocks noGrp="1"/>
          </p:cNvSpPr>
          <p:nvPr>
            <p:ph type="title"/>
          </p:nvPr>
        </p:nvSpPr>
        <p:spPr/>
        <p:txBody>
          <a:bodyPr/>
          <a:lstStyle/>
          <a:p>
            <a:r>
              <a:rPr lang="en-US" dirty="0"/>
              <a:t>Questions on Tables 4 and 5?</a:t>
            </a:r>
          </a:p>
        </p:txBody>
      </p:sp>
      <p:pic>
        <p:nvPicPr>
          <p:cNvPr id="5" name="Content Placeholder 4">
            <a:extLst>
              <a:ext uri="{FF2B5EF4-FFF2-40B4-BE49-F238E27FC236}">
                <a16:creationId xmlns:a16="http://schemas.microsoft.com/office/drawing/2014/main" id="{7EEE0A39-9B51-4329-A342-8647E88A7BF6}"/>
              </a:ext>
            </a:extLst>
          </p:cNvPr>
          <p:cNvPicPr>
            <a:picLocks noGrp="1" noChangeAspect="1"/>
          </p:cNvPicPr>
          <p:nvPr>
            <p:ph idx="1"/>
          </p:nvPr>
        </p:nvPicPr>
        <p:blipFill>
          <a:blip r:embed="rId2"/>
          <a:stretch>
            <a:fillRect/>
          </a:stretch>
        </p:blipFill>
        <p:spPr>
          <a:xfrm>
            <a:off x="2375032" y="1981200"/>
            <a:ext cx="5155935" cy="2711024"/>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E97710C3-1584-42D5-A4EB-DD231D4ECB9A}"/>
              </a:ext>
            </a:extLst>
          </p:cNvPr>
          <p:cNvSpPr>
            <a:spLocks noGrp="1"/>
          </p:cNvSpPr>
          <p:nvPr>
            <p:ph type="sldNum" sz="quarter" idx="10"/>
          </p:nvPr>
        </p:nvSpPr>
        <p:spPr/>
        <p:txBody>
          <a:bodyPr/>
          <a:lstStyle/>
          <a:p>
            <a:pPr>
              <a:defRPr/>
            </a:pPr>
            <a:fld id="{DFC74113-8C90-42EE-BA5E-BF7AE3D21339}" type="slidenum">
              <a:rPr lang="en-US" smtClean="0"/>
              <a:pPr>
                <a:defRPr/>
              </a:pPr>
              <a:t>49</a:t>
            </a:fld>
            <a:endParaRPr lang="en-US" dirty="0"/>
          </a:p>
        </p:txBody>
      </p:sp>
    </p:spTree>
    <p:extLst>
      <p:ext uri="{BB962C8B-B14F-4D97-AF65-F5344CB8AC3E}">
        <p14:creationId xmlns:p14="http://schemas.microsoft.com/office/powerpoint/2010/main" val="3400345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Content Placeholder 2">
            <a:extLst>
              <a:ext uri="{FF2B5EF4-FFF2-40B4-BE49-F238E27FC236}">
                <a16:creationId xmlns:a16="http://schemas.microsoft.com/office/drawing/2014/main" id="{374BDD62-3140-4BD5-80BE-5B471ECFC3EE}"/>
              </a:ext>
            </a:extLst>
          </p:cNvPr>
          <p:cNvSpPr>
            <a:spLocks noGrp="1"/>
          </p:cNvSpPr>
          <p:nvPr>
            <p:ph idx="1"/>
          </p:nvPr>
        </p:nvSpPr>
        <p:spPr>
          <a:xfrm>
            <a:off x="838201" y="931861"/>
            <a:ext cx="8126024" cy="3087687"/>
          </a:xfrm>
        </p:spPr>
        <p:txBody>
          <a:bodyPr/>
          <a:lstStyle/>
          <a:p>
            <a:pPr marL="0" indent="0">
              <a:buFont typeface="Arial" charset="0"/>
              <a:buNone/>
              <a:defRPr/>
            </a:pPr>
            <a:r>
              <a:rPr lang="en-US" sz="2800" b="1" dirty="0"/>
              <a:t>2020-2021 Goals for the GC Division include:</a:t>
            </a:r>
          </a:p>
          <a:p>
            <a:pPr marL="0" indent="0">
              <a:buFont typeface="Arial" charset="0"/>
              <a:buNone/>
              <a:defRPr/>
            </a:pPr>
            <a:endParaRPr lang="en-US" sz="900" b="1" dirty="0"/>
          </a:p>
          <a:p>
            <a:pPr>
              <a:buFont typeface="Arial" charset="0"/>
              <a:buChar char="•"/>
              <a:defRPr/>
            </a:pPr>
            <a:r>
              <a:rPr lang="en-US" sz="2400" dirty="0"/>
              <a:t>15-20 new GC Designations</a:t>
            </a:r>
          </a:p>
          <a:p>
            <a:pPr>
              <a:buFont typeface="Arial" charset="0"/>
              <a:buChar char="•"/>
              <a:defRPr/>
            </a:pPr>
            <a:r>
              <a:rPr lang="en-US" sz="2400" dirty="0"/>
              <a:t>Enhanced engagement with Regional School Districts</a:t>
            </a:r>
          </a:p>
          <a:p>
            <a:pPr>
              <a:buFont typeface="Arial" charset="0"/>
              <a:buChar char="•"/>
              <a:defRPr/>
            </a:pPr>
            <a:r>
              <a:rPr lang="en-US" sz="2400" dirty="0"/>
              <a:t>Assistance for struggling communities</a:t>
            </a:r>
          </a:p>
          <a:p>
            <a:pPr>
              <a:buFont typeface="Arial" charset="0"/>
              <a:buChar char="•"/>
              <a:defRPr/>
            </a:pPr>
            <a:r>
              <a:rPr lang="en-US" sz="2400" b="1" i="1" dirty="0">
                <a:solidFill>
                  <a:srgbClr val="FF0000"/>
                </a:solidFill>
              </a:rPr>
              <a:t>Strategic electrification</a:t>
            </a:r>
          </a:p>
          <a:p>
            <a:pPr>
              <a:buFont typeface="Arial" charset="0"/>
              <a:buChar char="•"/>
              <a:defRPr/>
            </a:pPr>
            <a:endParaRPr lang="en-US" sz="2400" dirty="0"/>
          </a:p>
          <a:p>
            <a:pPr marL="0" indent="0">
              <a:buFont typeface="Arial" charset="0"/>
              <a:buNone/>
              <a:defRPr/>
            </a:pPr>
            <a:endParaRPr lang="en-US" sz="2400" dirty="0"/>
          </a:p>
          <a:p>
            <a:pPr marL="0" indent="0">
              <a:buFont typeface="Arial" charset="0"/>
              <a:buNone/>
              <a:defRPr/>
            </a:pPr>
            <a:endParaRPr lang="en-US" sz="900" dirty="0"/>
          </a:p>
        </p:txBody>
      </p:sp>
      <p:sp>
        <p:nvSpPr>
          <p:cNvPr id="45060" name="Slide Number Placeholder 3">
            <a:extLst>
              <a:ext uri="{FF2B5EF4-FFF2-40B4-BE49-F238E27FC236}">
                <a16:creationId xmlns:a16="http://schemas.microsoft.com/office/drawing/2014/main" id="{EE86190D-ADAE-4B72-A106-F2B98AACF6A4}"/>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D245958-FFC2-496C-99B9-DE88F7FFA3B8}" type="slidenum">
              <a:rPr lang="en-US" altLang="en-US">
                <a:solidFill>
                  <a:srgbClr val="F8F8F8"/>
                </a:solidFill>
              </a:rPr>
              <a:pPr eaLnBrk="1" hangingPunct="1"/>
              <a:t>5</a:t>
            </a:fld>
            <a:endParaRPr lang="en-US" altLang="en-US" dirty="0">
              <a:solidFill>
                <a:srgbClr val="F8F8F8"/>
              </a:solidFill>
            </a:endParaRPr>
          </a:p>
        </p:txBody>
      </p:sp>
      <p:pic>
        <p:nvPicPr>
          <p:cNvPr id="9" name="Picture 8" descr="A group of people standing around a table&#10;&#10;Description automatically generated">
            <a:extLst>
              <a:ext uri="{FF2B5EF4-FFF2-40B4-BE49-F238E27FC236}">
                <a16:creationId xmlns:a16="http://schemas.microsoft.com/office/drawing/2014/main" id="{2C145EB0-1BBF-4C33-BA61-A05AFCDEFD3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4337" r="2500" b="14445"/>
          <a:stretch/>
        </p:blipFill>
        <p:spPr>
          <a:xfrm>
            <a:off x="-1" y="3810000"/>
            <a:ext cx="7736297" cy="3048000"/>
          </a:xfrm>
          <a:prstGeom prst="rect">
            <a:avLst/>
          </a:prstGeom>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CA6BB6C1-3F0A-48E0-B74A-7D49C38CF595}"/>
              </a:ext>
            </a:extLst>
          </p:cNvPr>
          <p:cNvSpPr txBox="1">
            <a:spLocks/>
          </p:cNvSpPr>
          <p:nvPr/>
        </p:nvSpPr>
        <p:spPr bwMode="auto">
          <a:xfrm>
            <a:off x="1007620" y="152400"/>
            <a:ext cx="7924800" cy="609600"/>
          </a:xfrm>
          <a:prstGeom prst="roundRect">
            <a:avLst>
              <a:gd name="adj" fmla="val 21667"/>
            </a:avLst>
          </a:prstGeom>
          <a:noFill/>
          <a:ln w="9525">
            <a:noFill/>
            <a:round/>
            <a:headEnd/>
            <a:tailEn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b" anchorCtr="0" compatLnSpc="1">
            <a:prstTxWarp prst="textNoShape">
              <a:avLst/>
            </a:prstTxWarp>
          </a:bodyPr>
          <a:lstStyle>
            <a:lvl1pPr algn="ctr" rtl="0" eaLnBrk="0" fontAlgn="base" hangingPunct="0">
              <a:lnSpc>
                <a:spcPct val="90000"/>
              </a:lnSpc>
              <a:spcBef>
                <a:spcPct val="0"/>
              </a:spcBef>
              <a:spcAft>
                <a:spcPct val="0"/>
              </a:spcAft>
              <a:defRPr sz="3200" b="1">
                <a:solidFill>
                  <a:schemeClr val="lt1"/>
                </a:solidFill>
                <a:latin typeface="+mn-lt"/>
                <a:ea typeface="+mn-ea"/>
                <a:cs typeface="+mn-cs"/>
              </a:defRPr>
            </a:lvl1pPr>
            <a:lvl2pPr algn="ctr" rtl="0" eaLnBrk="0" fontAlgn="base" hangingPunct="0">
              <a:lnSpc>
                <a:spcPct val="90000"/>
              </a:lnSpc>
              <a:spcBef>
                <a:spcPct val="0"/>
              </a:spcBef>
              <a:spcAft>
                <a:spcPct val="0"/>
              </a:spcAft>
              <a:defRPr sz="3200" b="1">
                <a:solidFill>
                  <a:schemeClr val="lt1"/>
                </a:solidFill>
                <a:latin typeface="+mn-lt"/>
                <a:ea typeface="+mn-ea"/>
                <a:cs typeface="+mn-cs"/>
              </a:defRPr>
            </a:lvl2pPr>
            <a:lvl3pPr algn="ctr" rtl="0" eaLnBrk="0" fontAlgn="base" hangingPunct="0">
              <a:lnSpc>
                <a:spcPct val="90000"/>
              </a:lnSpc>
              <a:spcBef>
                <a:spcPct val="0"/>
              </a:spcBef>
              <a:spcAft>
                <a:spcPct val="0"/>
              </a:spcAft>
              <a:defRPr sz="3200" b="1">
                <a:solidFill>
                  <a:schemeClr val="lt1"/>
                </a:solidFill>
                <a:latin typeface="+mn-lt"/>
                <a:ea typeface="+mn-ea"/>
                <a:cs typeface="+mn-cs"/>
              </a:defRPr>
            </a:lvl3pPr>
            <a:lvl4pPr algn="ctr" rtl="0" eaLnBrk="0" fontAlgn="base" hangingPunct="0">
              <a:lnSpc>
                <a:spcPct val="90000"/>
              </a:lnSpc>
              <a:spcBef>
                <a:spcPct val="0"/>
              </a:spcBef>
              <a:spcAft>
                <a:spcPct val="0"/>
              </a:spcAft>
              <a:defRPr sz="3200" b="1">
                <a:solidFill>
                  <a:schemeClr val="lt1"/>
                </a:solidFill>
                <a:latin typeface="+mn-lt"/>
                <a:ea typeface="+mn-ea"/>
                <a:cs typeface="+mn-cs"/>
              </a:defRPr>
            </a:lvl4pPr>
            <a:lvl5pPr algn="ctr" rtl="0" eaLnBrk="0" fontAlgn="base" hangingPunct="0">
              <a:lnSpc>
                <a:spcPct val="90000"/>
              </a:lnSpc>
              <a:spcBef>
                <a:spcPct val="0"/>
              </a:spcBef>
              <a:spcAft>
                <a:spcPct val="0"/>
              </a:spcAft>
              <a:defRPr sz="3200" b="1">
                <a:solidFill>
                  <a:schemeClr val="lt1"/>
                </a:solidFill>
                <a:latin typeface="+mn-lt"/>
                <a:ea typeface="+mn-ea"/>
                <a:cs typeface="+mn-cs"/>
              </a:defRPr>
            </a:lvl5pPr>
            <a:lvl6pPr marL="457200" algn="ctr" rtl="0" fontAlgn="base">
              <a:lnSpc>
                <a:spcPct val="90000"/>
              </a:lnSpc>
              <a:spcBef>
                <a:spcPct val="0"/>
              </a:spcBef>
              <a:spcAft>
                <a:spcPct val="0"/>
              </a:spcAft>
              <a:defRPr sz="3200" b="1">
                <a:solidFill>
                  <a:schemeClr val="lt1"/>
                </a:solidFill>
                <a:latin typeface="+mn-lt"/>
                <a:ea typeface="+mn-ea"/>
                <a:cs typeface="+mn-cs"/>
              </a:defRPr>
            </a:lvl6pPr>
            <a:lvl7pPr marL="914400" algn="ctr" rtl="0" fontAlgn="base">
              <a:lnSpc>
                <a:spcPct val="90000"/>
              </a:lnSpc>
              <a:spcBef>
                <a:spcPct val="0"/>
              </a:spcBef>
              <a:spcAft>
                <a:spcPct val="0"/>
              </a:spcAft>
              <a:defRPr sz="3200" b="1">
                <a:solidFill>
                  <a:schemeClr val="lt1"/>
                </a:solidFill>
                <a:latin typeface="+mn-lt"/>
                <a:ea typeface="+mn-ea"/>
                <a:cs typeface="+mn-cs"/>
              </a:defRPr>
            </a:lvl7pPr>
            <a:lvl8pPr marL="1371600" algn="ctr" rtl="0" fontAlgn="base">
              <a:lnSpc>
                <a:spcPct val="90000"/>
              </a:lnSpc>
              <a:spcBef>
                <a:spcPct val="0"/>
              </a:spcBef>
              <a:spcAft>
                <a:spcPct val="0"/>
              </a:spcAft>
              <a:defRPr sz="3200" b="1">
                <a:solidFill>
                  <a:schemeClr val="lt1"/>
                </a:solidFill>
                <a:latin typeface="+mn-lt"/>
                <a:ea typeface="+mn-ea"/>
                <a:cs typeface="+mn-cs"/>
              </a:defRPr>
            </a:lvl8pPr>
            <a:lvl9pPr marL="1828800" algn="ctr" rtl="0" fontAlgn="base">
              <a:lnSpc>
                <a:spcPct val="90000"/>
              </a:lnSpc>
              <a:spcBef>
                <a:spcPct val="0"/>
              </a:spcBef>
              <a:spcAft>
                <a:spcPct val="0"/>
              </a:spcAft>
              <a:defRPr sz="3200" b="1">
                <a:solidFill>
                  <a:schemeClr val="lt1"/>
                </a:solidFill>
                <a:latin typeface="+mn-lt"/>
                <a:ea typeface="+mn-ea"/>
                <a:cs typeface="+mn-cs"/>
              </a:defRPr>
            </a:lvl9pPr>
          </a:lstStyle>
          <a:p>
            <a:r>
              <a:rPr lang="en-US" dirty="0">
                <a:solidFill>
                  <a:srgbClr val="000099"/>
                </a:solidFill>
              </a:rPr>
              <a:t>Green </a:t>
            </a:r>
            <a:r>
              <a:rPr lang="en-US" dirty="0">
                <a:solidFill>
                  <a:srgbClr val="000099"/>
                </a:solidFill>
                <a:latin typeface="+mj-lt"/>
                <a:ea typeface="+mj-ea"/>
                <a:cs typeface="+mj-cs"/>
              </a:rPr>
              <a:t>Communities</a:t>
            </a:r>
            <a:r>
              <a:rPr lang="en-US" dirty="0">
                <a:solidFill>
                  <a:srgbClr val="000099"/>
                </a:solidFill>
              </a:rPr>
              <a:t> 2020-2021</a:t>
            </a:r>
            <a:endParaRPr kumimoji="0" lang="en-US" kern="0" dirty="0">
              <a:solidFill>
                <a:srgbClr val="000099"/>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975BC0A-C10E-4239-9699-8D3143A2E5C2}"/>
              </a:ext>
            </a:extLst>
          </p:cNvPr>
          <p:cNvSpPr/>
          <p:nvPr/>
        </p:nvSpPr>
        <p:spPr bwMode="auto">
          <a:xfrm>
            <a:off x="914400" y="5791200"/>
            <a:ext cx="8001000" cy="10668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2" name="Title 1">
            <a:extLst>
              <a:ext uri="{FF2B5EF4-FFF2-40B4-BE49-F238E27FC236}">
                <a16:creationId xmlns:a16="http://schemas.microsoft.com/office/drawing/2014/main" id="{866FAE7D-35B2-4FCD-8890-F7FE5DA7DD31}"/>
              </a:ext>
            </a:extLst>
          </p:cNvPr>
          <p:cNvSpPr>
            <a:spLocks noGrp="1"/>
          </p:cNvSpPr>
          <p:nvPr>
            <p:ph type="title"/>
          </p:nvPr>
        </p:nvSpPr>
        <p:spPr>
          <a:xfrm>
            <a:off x="914400" y="152400"/>
            <a:ext cx="7924800" cy="609600"/>
          </a:xfrm>
        </p:spPr>
        <p:txBody>
          <a:bodyPr/>
          <a:lstStyle/>
          <a:p>
            <a:r>
              <a:rPr lang="en-US" dirty="0"/>
              <a:t>Criterion 4 – Answer the Questions</a:t>
            </a:r>
          </a:p>
        </p:txBody>
      </p:sp>
      <p:sp>
        <p:nvSpPr>
          <p:cNvPr id="3" name="Slide Number Placeholder 2">
            <a:extLst>
              <a:ext uri="{FF2B5EF4-FFF2-40B4-BE49-F238E27FC236}">
                <a16:creationId xmlns:a16="http://schemas.microsoft.com/office/drawing/2014/main" id="{08802181-3377-4288-A300-3BF949D171EF}"/>
              </a:ext>
            </a:extLst>
          </p:cNvPr>
          <p:cNvSpPr>
            <a:spLocks noGrp="1"/>
          </p:cNvSpPr>
          <p:nvPr>
            <p:ph type="sldNum" sz="quarter" idx="10"/>
          </p:nvPr>
        </p:nvSpPr>
        <p:spPr/>
        <p:txBody>
          <a:bodyPr/>
          <a:lstStyle/>
          <a:p>
            <a:pPr>
              <a:defRPr/>
            </a:pPr>
            <a:fld id="{F1D0CB0C-6CD7-49EF-9B68-ED3C7EA5DB13}" type="slidenum">
              <a:rPr lang="en-US" smtClean="0">
                <a:solidFill>
                  <a:srgbClr val="FFFFFF"/>
                </a:solidFill>
              </a:rPr>
              <a:pPr>
                <a:defRPr/>
              </a:pPr>
              <a:t>50</a:t>
            </a:fld>
            <a:endParaRPr lang="en-US" dirty="0">
              <a:solidFill>
                <a:srgbClr val="FFFFFF"/>
              </a:solidFill>
            </a:endParaRPr>
          </a:p>
        </p:txBody>
      </p:sp>
      <p:pic>
        <p:nvPicPr>
          <p:cNvPr id="10" name="Picture 9">
            <a:extLst>
              <a:ext uri="{FF2B5EF4-FFF2-40B4-BE49-F238E27FC236}">
                <a16:creationId xmlns:a16="http://schemas.microsoft.com/office/drawing/2014/main" id="{91E3D866-7A3E-4E8C-A16A-1AA6F525C081}"/>
              </a:ext>
            </a:extLst>
          </p:cNvPr>
          <p:cNvPicPr>
            <a:picLocks noChangeAspect="1"/>
          </p:cNvPicPr>
          <p:nvPr/>
        </p:nvPicPr>
        <p:blipFill rotWithShape="1">
          <a:blip r:embed="rId3"/>
          <a:srcRect l="2500" t="20371" r="50000" b="5556"/>
          <a:stretch/>
        </p:blipFill>
        <p:spPr>
          <a:xfrm>
            <a:off x="914400" y="677779"/>
            <a:ext cx="7467600" cy="6149474"/>
          </a:xfrm>
          <a:prstGeom prst="rect">
            <a:avLst/>
          </a:prstGeom>
          <a:ln>
            <a:solidFill>
              <a:schemeClr val="tx1"/>
            </a:solidFill>
          </a:ln>
        </p:spPr>
      </p:pic>
      <p:sp>
        <p:nvSpPr>
          <p:cNvPr id="7" name="Oval 6">
            <a:extLst>
              <a:ext uri="{FF2B5EF4-FFF2-40B4-BE49-F238E27FC236}">
                <a16:creationId xmlns:a16="http://schemas.microsoft.com/office/drawing/2014/main" id="{162F16CF-131A-454B-AE02-F48ACBCF8D27}"/>
              </a:ext>
            </a:extLst>
          </p:cNvPr>
          <p:cNvSpPr/>
          <p:nvPr/>
        </p:nvSpPr>
        <p:spPr bwMode="auto">
          <a:xfrm>
            <a:off x="6248400" y="6270241"/>
            <a:ext cx="1447800" cy="609600"/>
          </a:xfrm>
          <a:prstGeom prst="ellipse">
            <a:avLst/>
          </a:prstGeom>
          <a:no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13" name="Rectangle 12">
            <a:extLst>
              <a:ext uri="{FF2B5EF4-FFF2-40B4-BE49-F238E27FC236}">
                <a16:creationId xmlns:a16="http://schemas.microsoft.com/office/drawing/2014/main" id="{57779B7D-2A5B-41AB-8D13-BE49BF814FDD}"/>
              </a:ext>
            </a:extLst>
          </p:cNvPr>
          <p:cNvSpPr/>
          <p:nvPr/>
        </p:nvSpPr>
        <p:spPr bwMode="auto">
          <a:xfrm>
            <a:off x="914400" y="838200"/>
            <a:ext cx="7315200" cy="5715000"/>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graphicFrame>
        <p:nvGraphicFramePr>
          <p:cNvPr id="12" name="Table 11">
            <a:extLst>
              <a:ext uri="{FF2B5EF4-FFF2-40B4-BE49-F238E27FC236}">
                <a16:creationId xmlns:a16="http://schemas.microsoft.com/office/drawing/2014/main" id="{2B506EEE-B20D-400C-A20A-6B1BD132F545}"/>
              </a:ext>
            </a:extLst>
          </p:cNvPr>
          <p:cNvGraphicFramePr>
            <a:graphicFrameLocks noGrp="1"/>
          </p:cNvGraphicFramePr>
          <p:nvPr>
            <p:extLst>
              <p:ext uri="{D42A27DB-BD31-4B8C-83A1-F6EECF244321}">
                <p14:modId xmlns:p14="http://schemas.microsoft.com/office/powerpoint/2010/main" val="4239483680"/>
              </p:ext>
            </p:extLst>
          </p:nvPr>
        </p:nvGraphicFramePr>
        <p:xfrm>
          <a:off x="1447800" y="3042063"/>
          <a:ext cx="5857687" cy="2988657"/>
        </p:xfrm>
        <a:graphic>
          <a:graphicData uri="http://schemas.openxmlformats.org/drawingml/2006/table">
            <a:tbl>
              <a:tblPr>
                <a:effectLst>
                  <a:outerShdw blurRad="50800" dist="38100" dir="2700000" algn="tl" rotWithShape="0">
                    <a:prstClr val="black">
                      <a:alpha val="40000"/>
                    </a:prstClr>
                  </a:outerShdw>
                </a:effectLst>
              </a:tblPr>
              <a:tblGrid>
                <a:gridCol w="663679">
                  <a:extLst>
                    <a:ext uri="{9D8B030D-6E8A-4147-A177-3AD203B41FA5}">
                      <a16:colId xmlns:a16="http://schemas.microsoft.com/office/drawing/2014/main" val="3623857342"/>
                    </a:ext>
                  </a:extLst>
                </a:gridCol>
                <a:gridCol w="865668">
                  <a:extLst>
                    <a:ext uri="{9D8B030D-6E8A-4147-A177-3AD203B41FA5}">
                      <a16:colId xmlns:a16="http://schemas.microsoft.com/office/drawing/2014/main" val="2108116351"/>
                    </a:ext>
                  </a:extLst>
                </a:gridCol>
                <a:gridCol w="865668">
                  <a:extLst>
                    <a:ext uri="{9D8B030D-6E8A-4147-A177-3AD203B41FA5}">
                      <a16:colId xmlns:a16="http://schemas.microsoft.com/office/drawing/2014/main" val="1375047087"/>
                    </a:ext>
                  </a:extLst>
                </a:gridCol>
                <a:gridCol w="865668">
                  <a:extLst>
                    <a:ext uri="{9D8B030D-6E8A-4147-A177-3AD203B41FA5}">
                      <a16:colId xmlns:a16="http://schemas.microsoft.com/office/drawing/2014/main" val="3399544366"/>
                    </a:ext>
                  </a:extLst>
                </a:gridCol>
                <a:gridCol w="865668">
                  <a:extLst>
                    <a:ext uri="{9D8B030D-6E8A-4147-A177-3AD203B41FA5}">
                      <a16:colId xmlns:a16="http://schemas.microsoft.com/office/drawing/2014/main" val="2019541900"/>
                    </a:ext>
                  </a:extLst>
                </a:gridCol>
                <a:gridCol w="865668">
                  <a:extLst>
                    <a:ext uri="{9D8B030D-6E8A-4147-A177-3AD203B41FA5}">
                      <a16:colId xmlns:a16="http://schemas.microsoft.com/office/drawing/2014/main" val="1978545059"/>
                    </a:ext>
                  </a:extLst>
                </a:gridCol>
                <a:gridCol w="865668">
                  <a:extLst>
                    <a:ext uri="{9D8B030D-6E8A-4147-A177-3AD203B41FA5}">
                      <a16:colId xmlns:a16="http://schemas.microsoft.com/office/drawing/2014/main" val="4067479011"/>
                    </a:ext>
                  </a:extLst>
                </a:gridCol>
              </a:tblGrid>
              <a:tr h="1377603">
                <a:tc gridSpan="5">
                  <a:txBody>
                    <a:bodyPr/>
                    <a:lstStyle/>
                    <a:p>
                      <a:pPr algn="l" fontAlgn="ctr"/>
                      <a:r>
                        <a:rPr lang="en-US" sz="1600" b="1" i="0" u="none" strike="noStrike" dirty="0">
                          <a:effectLst/>
                          <a:latin typeface="Arial" panose="020B0604020202020204" pitchFamily="34" charset="0"/>
                        </a:rPr>
                        <a:t>Since your </a:t>
                      </a:r>
                      <a:r>
                        <a:rPr lang="en-US" sz="1600" b="1" i="0" u="none" strike="noStrike" dirty="0">
                          <a:effectLst/>
                          <a:highlight>
                            <a:srgbClr val="FFFF00"/>
                          </a:highlight>
                          <a:latin typeface="Arial" panose="020B0604020202020204" pitchFamily="34" charset="0"/>
                        </a:rPr>
                        <a:t>last Annual Report OR Green Communities Designation </a:t>
                      </a:r>
                      <a:r>
                        <a:rPr lang="en-US" sz="1600" b="1" i="0" u="none" strike="noStrike" dirty="0">
                          <a:effectLst/>
                          <a:latin typeface="Arial" panose="020B0604020202020204" pitchFamily="34" charset="0"/>
                        </a:rPr>
                        <a:t>(if first Annual Report) has your municipality…</a:t>
                      </a:r>
                    </a:p>
                    <a:p>
                      <a:pPr algn="l" fontAlgn="ctr"/>
                      <a:endParaRPr lang="en-US" sz="1600" b="1" i="0" u="none" strike="noStrike" dirty="0">
                        <a:effectLst/>
                        <a:latin typeface="Arial" panose="020B0604020202020204" pitchFamily="34" charset="0"/>
                      </a:endParaRPr>
                    </a:p>
                  </a:txBody>
                  <a:tcPr marR="0" marT="0" marB="0" anchor="ctr">
                    <a:lnL>
                      <a:noFill/>
                    </a:lnL>
                    <a:lnR>
                      <a:noFill/>
                    </a:lnR>
                    <a:lnT>
                      <a:noFill/>
                    </a:lnT>
                    <a:lnB>
                      <a:noFill/>
                    </a:lnB>
                    <a:solidFill>
                      <a:schemeClr val="accent6">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600" b="0" i="0" u="none" strike="noStrike" dirty="0">
                        <a:effectLst/>
                        <a:latin typeface="Arial" panose="020B0604020202020204" pitchFamily="34" charset="0"/>
                      </a:endParaRPr>
                    </a:p>
                  </a:txBody>
                  <a:tcPr marL="0" marR="0" marT="0" marB="0" anchor="b">
                    <a:lnL>
                      <a:noFill/>
                    </a:lnL>
                    <a:lnR>
                      <a:noFill/>
                    </a:lnR>
                    <a:lnT>
                      <a:noFill/>
                    </a:lnT>
                    <a:lnB>
                      <a:noFill/>
                    </a:lnB>
                    <a:solidFill>
                      <a:schemeClr val="accent6">
                        <a:lumMod val="40000"/>
                        <a:lumOff val="60000"/>
                      </a:schemeClr>
                    </a:solidFill>
                  </a:tcPr>
                </a:tc>
                <a:tc>
                  <a:txBody>
                    <a:bodyPr/>
                    <a:lstStyle/>
                    <a:p>
                      <a:pPr algn="l" fontAlgn="b"/>
                      <a:endParaRPr lang="en-US" sz="1600" b="0" i="0" u="none" strike="noStrike" dirty="0">
                        <a:effectLst/>
                        <a:latin typeface="Arial" panose="020B0604020202020204" pitchFamily="34" charset="0"/>
                      </a:endParaRPr>
                    </a:p>
                  </a:txBody>
                  <a:tcPr marL="0" marR="0" marT="0" marB="0" anchor="b">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863102063"/>
                  </a:ext>
                </a:extLst>
              </a:tr>
              <a:tr h="211898">
                <a:tc gridSpan="7">
                  <a:txBody>
                    <a:bodyPr/>
                    <a:lstStyle/>
                    <a:p>
                      <a:pPr algn="l" fontAlgn="ctr"/>
                      <a:r>
                        <a:rPr lang="en-US" sz="1600" b="1" i="0" u="none" strike="noStrike" dirty="0">
                          <a:effectLst/>
                          <a:latin typeface="Arial" panose="020B0604020202020204" pitchFamily="34" charset="0"/>
                        </a:rPr>
                        <a:t>1) Replaced an exempt or non-exempt vehicle?</a:t>
                      </a:r>
                    </a:p>
                  </a:txBody>
                  <a:tcPr marR="0" marT="0" marB="0" anchor="ctr">
                    <a:lnL>
                      <a:noFill/>
                    </a:lnL>
                    <a:lnR>
                      <a:noFill/>
                    </a:lnR>
                    <a:lnT>
                      <a:noFill/>
                    </a:lnT>
                    <a:lnB>
                      <a:noFill/>
                    </a:lnB>
                    <a:solidFill>
                      <a:schemeClr val="accent6">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94722094"/>
                  </a:ext>
                </a:extLst>
              </a:tr>
              <a:tr h="211898">
                <a:tc>
                  <a:txBody>
                    <a:bodyPr/>
                    <a:lstStyle/>
                    <a:p>
                      <a:pPr algn="l" fontAlgn="ctr"/>
                      <a:endParaRPr lang="en-US" sz="1600" b="1" i="0" u="none" strike="noStrike">
                        <a:effectLst/>
                        <a:latin typeface="Arial" panose="020B0604020202020204" pitchFamily="34" charset="0"/>
                      </a:endParaRPr>
                    </a:p>
                  </a:txBody>
                  <a:tcPr marL="0" marR="0" marT="0" marB="0" anchor="ctr">
                    <a:lnL>
                      <a:noFill/>
                    </a:lnL>
                    <a:lnR>
                      <a:noFill/>
                    </a:lnR>
                    <a:lnT>
                      <a:noFill/>
                    </a:lnT>
                    <a:lnB>
                      <a:noFill/>
                    </a:lnB>
                    <a:solidFill>
                      <a:schemeClr val="accent6">
                        <a:lumMod val="40000"/>
                        <a:lumOff val="60000"/>
                      </a:schemeClr>
                    </a:solidFill>
                  </a:tcPr>
                </a:tc>
                <a:tc>
                  <a:txBody>
                    <a:bodyPr/>
                    <a:lstStyle/>
                    <a:p>
                      <a:pPr algn="l" fontAlgn="ctr"/>
                      <a:endParaRPr lang="en-US" sz="1600" b="1" i="0" u="none" strike="noStrike">
                        <a:effectLst/>
                        <a:latin typeface="Arial" panose="020B0604020202020204" pitchFamily="34" charset="0"/>
                      </a:endParaRPr>
                    </a:p>
                  </a:txBody>
                  <a:tcPr marL="0" marR="0" marT="0" marB="0" anchor="ctr">
                    <a:lnL>
                      <a:noFill/>
                    </a:lnL>
                    <a:lnR>
                      <a:noFill/>
                    </a:lnR>
                    <a:lnT>
                      <a:noFill/>
                    </a:lnT>
                    <a:lnB>
                      <a:noFill/>
                    </a:lnB>
                    <a:solidFill>
                      <a:schemeClr val="accent6">
                        <a:lumMod val="40000"/>
                        <a:lumOff val="60000"/>
                      </a:schemeClr>
                    </a:solidFill>
                  </a:tcPr>
                </a:tc>
                <a:tc>
                  <a:txBody>
                    <a:bodyPr/>
                    <a:lstStyle/>
                    <a:p>
                      <a:pPr algn="l" fontAlgn="ctr"/>
                      <a:endParaRPr lang="en-US" sz="1600" b="1" i="0" u="none" strike="noStrike">
                        <a:effectLst/>
                        <a:latin typeface="Arial" panose="020B0604020202020204" pitchFamily="34" charset="0"/>
                      </a:endParaRPr>
                    </a:p>
                  </a:txBody>
                  <a:tcPr marL="0" marR="0" marT="0" marB="0" anchor="ctr">
                    <a:lnL>
                      <a:noFill/>
                    </a:lnL>
                    <a:lnR>
                      <a:noFill/>
                    </a:lnR>
                    <a:lnT>
                      <a:noFill/>
                    </a:lnT>
                    <a:lnB>
                      <a:noFill/>
                    </a:lnB>
                    <a:solidFill>
                      <a:schemeClr val="accent6">
                        <a:lumMod val="40000"/>
                        <a:lumOff val="60000"/>
                      </a:schemeClr>
                    </a:solidFill>
                  </a:tcPr>
                </a:tc>
                <a:tc>
                  <a:txBody>
                    <a:bodyPr/>
                    <a:lstStyle/>
                    <a:p>
                      <a:pPr algn="l" fontAlgn="ctr"/>
                      <a:endParaRPr lang="en-US" sz="1600" b="1" i="0" u="none" strike="noStrike">
                        <a:effectLst/>
                        <a:latin typeface="Arial" panose="020B0604020202020204" pitchFamily="34" charset="0"/>
                      </a:endParaRPr>
                    </a:p>
                  </a:txBody>
                  <a:tcPr marL="0" marR="0" marT="0" marB="0" anchor="ctr">
                    <a:lnL>
                      <a:noFill/>
                    </a:lnL>
                    <a:lnR>
                      <a:noFill/>
                    </a:lnR>
                    <a:lnT>
                      <a:noFill/>
                    </a:lnT>
                    <a:lnB>
                      <a:noFill/>
                    </a:lnB>
                    <a:solidFill>
                      <a:schemeClr val="accent6">
                        <a:lumMod val="40000"/>
                        <a:lumOff val="60000"/>
                      </a:schemeClr>
                    </a:solidFill>
                  </a:tcPr>
                </a:tc>
                <a:tc>
                  <a:txBody>
                    <a:bodyPr/>
                    <a:lstStyle/>
                    <a:p>
                      <a:pPr algn="l" fontAlgn="ctr"/>
                      <a:endParaRPr lang="en-US" sz="1600" b="1" i="0" u="none" strike="noStrike">
                        <a:effectLst/>
                        <a:latin typeface="Arial" panose="020B0604020202020204" pitchFamily="34" charset="0"/>
                      </a:endParaRPr>
                    </a:p>
                  </a:txBody>
                  <a:tcPr marL="0" marR="0" marT="0" marB="0" anchor="ctr">
                    <a:lnL>
                      <a:noFill/>
                    </a:lnL>
                    <a:lnR>
                      <a:noFill/>
                    </a:lnR>
                    <a:lnT>
                      <a:noFill/>
                    </a:lnT>
                    <a:lnB>
                      <a:noFill/>
                    </a:lnB>
                    <a:solidFill>
                      <a:schemeClr val="accent6">
                        <a:lumMod val="40000"/>
                        <a:lumOff val="60000"/>
                      </a:schemeClr>
                    </a:solidFill>
                  </a:tcPr>
                </a:tc>
                <a:tc>
                  <a:txBody>
                    <a:bodyPr/>
                    <a:lstStyle/>
                    <a:p>
                      <a:pPr algn="l" fontAlgn="ctr"/>
                      <a:endParaRPr lang="en-US" sz="1600" b="1" i="0" u="none" strike="noStrike">
                        <a:effectLst/>
                        <a:latin typeface="Arial" panose="020B0604020202020204" pitchFamily="34" charset="0"/>
                      </a:endParaRPr>
                    </a:p>
                  </a:txBody>
                  <a:tcPr marL="0" marR="0" marT="0" marB="0" anchor="ctr">
                    <a:lnL>
                      <a:noFill/>
                    </a:lnL>
                    <a:lnR>
                      <a:noFill/>
                    </a:lnR>
                    <a:lnT>
                      <a:noFill/>
                    </a:lnT>
                    <a:lnB>
                      <a:noFill/>
                    </a:lnB>
                    <a:solidFill>
                      <a:schemeClr val="accent6">
                        <a:lumMod val="40000"/>
                        <a:lumOff val="60000"/>
                      </a:schemeClr>
                    </a:solidFill>
                  </a:tcPr>
                </a:tc>
                <a:tc>
                  <a:txBody>
                    <a:bodyPr/>
                    <a:lstStyle/>
                    <a:p>
                      <a:pPr algn="l" fontAlgn="ctr"/>
                      <a:endParaRPr lang="en-US" sz="1600" b="1" i="0" u="none" strike="noStrike">
                        <a:effectLst/>
                        <a:latin typeface="Arial" panose="020B0604020202020204" pitchFamily="34" charset="0"/>
                      </a:endParaRPr>
                    </a:p>
                  </a:txBody>
                  <a:tcPr marL="0" marR="0" marT="0" marB="0"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314963170"/>
                  </a:ext>
                </a:extLst>
              </a:tr>
              <a:tr h="635694">
                <a:tc gridSpan="7">
                  <a:txBody>
                    <a:bodyPr/>
                    <a:lstStyle/>
                    <a:p>
                      <a:pPr algn="l" fontAlgn="ctr"/>
                      <a:r>
                        <a:rPr lang="en-US" sz="1600" b="1" i="0" u="none" strike="noStrike" dirty="0">
                          <a:effectLst/>
                          <a:latin typeface="Arial" panose="020B0604020202020204" pitchFamily="34" charset="0"/>
                        </a:rPr>
                        <a:t>2) Acquired a new exempt or non-exempt vehicle, and/or conducted inter-departmental vehicle transfers?</a:t>
                      </a:r>
                    </a:p>
                  </a:txBody>
                  <a:tcPr marR="0" marT="0" marB="0" anchor="ctr">
                    <a:lnL>
                      <a:noFill/>
                    </a:lnL>
                    <a:lnR>
                      <a:noFill/>
                    </a:lnR>
                    <a:lnT>
                      <a:noFill/>
                    </a:lnT>
                    <a:lnB>
                      <a:noFill/>
                    </a:lnB>
                    <a:solidFill>
                      <a:schemeClr val="accent6">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94458809"/>
                  </a:ext>
                </a:extLst>
              </a:tr>
              <a:tr h="211898">
                <a:tc gridSpan="7">
                  <a:txBody>
                    <a:bodyPr/>
                    <a:lstStyle/>
                    <a:p>
                      <a:pPr algn="l" fontAlgn="ctr"/>
                      <a:endParaRPr lang="en-US" sz="1600" b="1" i="0" u="none" strike="noStrike" dirty="0">
                        <a:solidFill>
                          <a:srgbClr val="FF0000"/>
                        </a:solidFill>
                        <a:effectLst/>
                        <a:latin typeface="Arial" panose="020B0604020202020204" pitchFamily="34" charset="0"/>
                      </a:endParaRPr>
                    </a:p>
                  </a:txBody>
                  <a:tcPr marL="0" marR="0" marT="0" marB="0" anchor="ctr">
                    <a:lnL>
                      <a:noFill/>
                    </a:lnL>
                    <a:lnR>
                      <a:noFill/>
                    </a:lnR>
                    <a:lnT>
                      <a:noFill/>
                    </a:lnT>
                    <a:lnB>
                      <a:noFill/>
                    </a:lnB>
                    <a:solidFill>
                      <a:schemeClr val="accent6">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02992168"/>
                  </a:ext>
                </a:extLst>
              </a:tr>
              <a:tr h="211898">
                <a:tc>
                  <a:txBody>
                    <a:bodyPr/>
                    <a:lstStyle/>
                    <a:p>
                      <a:pPr algn="l" fontAlgn="ctr"/>
                      <a:endParaRPr lang="en-US" sz="1600" b="1" i="0" u="none" strike="noStrike">
                        <a:effectLst/>
                        <a:latin typeface="Arial" panose="020B0604020202020204" pitchFamily="34" charset="0"/>
                      </a:endParaRPr>
                    </a:p>
                  </a:txBody>
                  <a:tcPr marL="0" marR="0" marT="0" marB="0" anchor="ctr">
                    <a:lnL>
                      <a:noFill/>
                    </a:lnL>
                    <a:lnR>
                      <a:noFill/>
                    </a:lnR>
                    <a:lnT>
                      <a:noFill/>
                    </a:lnT>
                    <a:lnB>
                      <a:noFill/>
                    </a:lnB>
                    <a:solidFill>
                      <a:schemeClr val="accent6">
                        <a:lumMod val="40000"/>
                        <a:lumOff val="60000"/>
                      </a:schemeClr>
                    </a:solidFill>
                  </a:tcPr>
                </a:tc>
                <a:tc>
                  <a:txBody>
                    <a:bodyPr/>
                    <a:lstStyle/>
                    <a:p>
                      <a:pPr algn="l" fontAlgn="ctr"/>
                      <a:endParaRPr lang="en-US" sz="1600" b="1" i="0" u="none" strike="noStrike">
                        <a:effectLst/>
                        <a:latin typeface="Arial" panose="020B0604020202020204" pitchFamily="34" charset="0"/>
                      </a:endParaRPr>
                    </a:p>
                  </a:txBody>
                  <a:tcPr marL="0" marR="0" marT="0" marB="0" anchor="ctr">
                    <a:lnL>
                      <a:noFill/>
                    </a:lnL>
                    <a:lnR>
                      <a:noFill/>
                    </a:lnR>
                    <a:lnT>
                      <a:noFill/>
                    </a:lnT>
                    <a:lnB>
                      <a:noFill/>
                    </a:lnB>
                    <a:solidFill>
                      <a:schemeClr val="accent6">
                        <a:lumMod val="40000"/>
                        <a:lumOff val="60000"/>
                      </a:schemeClr>
                    </a:solidFill>
                  </a:tcPr>
                </a:tc>
                <a:tc>
                  <a:txBody>
                    <a:bodyPr/>
                    <a:lstStyle/>
                    <a:p>
                      <a:pPr algn="l" fontAlgn="ctr"/>
                      <a:endParaRPr lang="en-US" sz="1600" b="1" i="0" u="none" strike="noStrike">
                        <a:effectLst/>
                        <a:latin typeface="Arial" panose="020B0604020202020204" pitchFamily="34" charset="0"/>
                      </a:endParaRPr>
                    </a:p>
                  </a:txBody>
                  <a:tcPr marL="0" marR="0" marT="0" marB="0" anchor="ctr">
                    <a:lnL>
                      <a:noFill/>
                    </a:lnL>
                    <a:lnR>
                      <a:noFill/>
                    </a:lnR>
                    <a:lnT>
                      <a:noFill/>
                    </a:lnT>
                    <a:lnB>
                      <a:noFill/>
                    </a:lnB>
                    <a:solidFill>
                      <a:schemeClr val="accent6">
                        <a:lumMod val="40000"/>
                        <a:lumOff val="60000"/>
                      </a:schemeClr>
                    </a:solidFill>
                  </a:tcPr>
                </a:tc>
                <a:tc>
                  <a:txBody>
                    <a:bodyPr/>
                    <a:lstStyle/>
                    <a:p>
                      <a:pPr algn="l" fontAlgn="ctr"/>
                      <a:endParaRPr lang="en-US" sz="1600" b="1" i="0" u="none" strike="noStrike" dirty="0">
                        <a:effectLst/>
                        <a:latin typeface="Arial" panose="020B0604020202020204" pitchFamily="34" charset="0"/>
                      </a:endParaRPr>
                    </a:p>
                  </a:txBody>
                  <a:tcPr marL="0" marR="0" marT="0" marB="0" anchor="ctr">
                    <a:lnL>
                      <a:noFill/>
                    </a:lnL>
                    <a:lnR>
                      <a:noFill/>
                    </a:lnR>
                    <a:lnT>
                      <a:noFill/>
                    </a:lnT>
                    <a:lnB>
                      <a:noFill/>
                    </a:lnB>
                    <a:solidFill>
                      <a:schemeClr val="accent6">
                        <a:lumMod val="40000"/>
                        <a:lumOff val="60000"/>
                      </a:schemeClr>
                    </a:solidFill>
                  </a:tcPr>
                </a:tc>
                <a:tc>
                  <a:txBody>
                    <a:bodyPr/>
                    <a:lstStyle/>
                    <a:p>
                      <a:pPr algn="l" fontAlgn="ctr"/>
                      <a:endParaRPr lang="en-US" sz="1600" b="1" i="0" u="none" strike="noStrike">
                        <a:effectLst/>
                        <a:latin typeface="Arial" panose="020B0604020202020204" pitchFamily="34" charset="0"/>
                      </a:endParaRPr>
                    </a:p>
                  </a:txBody>
                  <a:tcPr marL="0" marR="0" marT="0" marB="0" anchor="ctr">
                    <a:lnL>
                      <a:noFill/>
                    </a:lnL>
                    <a:lnR>
                      <a:noFill/>
                    </a:lnR>
                    <a:lnT>
                      <a:noFill/>
                    </a:lnT>
                    <a:lnB>
                      <a:noFill/>
                    </a:lnB>
                    <a:solidFill>
                      <a:schemeClr val="accent6">
                        <a:lumMod val="40000"/>
                        <a:lumOff val="60000"/>
                      </a:schemeClr>
                    </a:solidFill>
                  </a:tcPr>
                </a:tc>
                <a:tc>
                  <a:txBody>
                    <a:bodyPr/>
                    <a:lstStyle/>
                    <a:p>
                      <a:pPr algn="l" fontAlgn="ctr"/>
                      <a:endParaRPr lang="en-US" sz="1600" b="1" i="0" u="none" strike="noStrike">
                        <a:effectLst/>
                        <a:latin typeface="Arial" panose="020B0604020202020204" pitchFamily="34" charset="0"/>
                      </a:endParaRPr>
                    </a:p>
                  </a:txBody>
                  <a:tcPr marL="0" marR="0" marT="0" marB="0" anchor="ctr">
                    <a:lnL>
                      <a:noFill/>
                    </a:lnL>
                    <a:lnR>
                      <a:noFill/>
                    </a:lnR>
                    <a:lnT>
                      <a:noFill/>
                    </a:lnT>
                    <a:lnB>
                      <a:noFill/>
                    </a:lnB>
                    <a:solidFill>
                      <a:schemeClr val="accent6">
                        <a:lumMod val="40000"/>
                        <a:lumOff val="60000"/>
                      </a:schemeClr>
                    </a:solidFill>
                  </a:tcPr>
                </a:tc>
                <a:tc>
                  <a:txBody>
                    <a:bodyPr/>
                    <a:lstStyle/>
                    <a:p>
                      <a:pPr algn="l" fontAlgn="ctr"/>
                      <a:endParaRPr lang="en-US" sz="1600" b="1" i="0" u="none" strike="noStrike" dirty="0">
                        <a:effectLst/>
                        <a:latin typeface="Arial" panose="020B0604020202020204" pitchFamily="34" charset="0"/>
                      </a:endParaRPr>
                    </a:p>
                  </a:txBody>
                  <a:tcPr marL="0" marR="0" marT="0" marB="0"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2218332632"/>
                  </a:ext>
                </a:extLst>
              </a:tr>
            </a:tbl>
          </a:graphicData>
        </a:graphic>
      </p:graphicFrame>
    </p:spTree>
    <p:extLst>
      <p:ext uri="{BB962C8B-B14F-4D97-AF65-F5344CB8AC3E}">
        <p14:creationId xmlns:p14="http://schemas.microsoft.com/office/powerpoint/2010/main" val="267580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25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anim calcmode="lin" valueType="num">
                                      <p:cBhvr>
                                        <p:cTn id="13" dur="2000" fill="hold"/>
                                        <p:tgtEl>
                                          <p:spTgt spid="12"/>
                                        </p:tgtEl>
                                        <p:attrNameLst>
                                          <p:attrName>ppt_x</p:attrName>
                                        </p:attrNameLst>
                                      </p:cBhvr>
                                      <p:tavLst>
                                        <p:tav tm="0">
                                          <p:val>
                                            <p:strVal val="#ppt_x"/>
                                          </p:val>
                                        </p:tav>
                                        <p:tav tm="100000">
                                          <p:val>
                                            <p:strVal val="#ppt_x"/>
                                          </p:val>
                                        </p:tav>
                                      </p:tavLst>
                                    </p:anim>
                                    <p:anim calcmode="lin" valueType="num">
                                      <p:cBhvr>
                                        <p:cTn id="14"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5765800"/>
            <a:ext cx="80041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990600" y="76200"/>
            <a:ext cx="7924800" cy="609600"/>
          </a:xfrm>
        </p:spPr>
        <p:txBody>
          <a:bodyPr/>
          <a:lstStyle/>
          <a:p>
            <a:r>
              <a:rPr lang="en-US" dirty="0"/>
              <a:t>Table 6</a:t>
            </a:r>
          </a:p>
        </p:txBody>
      </p:sp>
      <p:sp>
        <p:nvSpPr>
          <p:cNvPr id="3" name="Slide Number Placeholder 2"/>
          <p:cNvSpPr>
            <a:spLocks noGrp="1"/>
          </p:cNvSpPr>
          <p:nvPr>
            <p:ph type="sldNum" sz="quarter" idx="10"/>
          </p:nvPr>
        </p:nvSpPr>
        <p:spPr/>
        <p:txBody>
          <a:bodyPr/>
          <a:lstStyle/>
          <a:p>
            <a:pPr>
              <a:defRPr/>
            </a:pPr>
            <a:fld id="{F1D0CB0C-6CD7-49EF-9B68-ED3C7EA5DB13}" type="slidenum">
              <a:rPr lang="en-US" smtClean="0">
                <a:solidFill>
                  <a:srgbClr val="FFFFFF"/>
                </a:solidFill>
              </a:rPr>
              <a:pPr>
                <a:defRPr/>
              </a:pPr>
              <a:t>51</a:t>
            </a:fld>
            <a:endParaRPr lang="en-US" dirty="0">
              <a:solidFill>
                <a:srgbClr val="FFFFFF"/>
              </a:solidFill>
            </a:endParaRPr>
          </a:p>
        </p:txBody>
      </p:sp>
      <p:pic>
        <p:nvPicPr>
          <p:cNvPr id="9" name="Picture 8">
            <a:extLst>
              <a:ext uri="{FF2B5EF4-FFF2-40B4-BE49-F238E27FC236}">
                <a16:creationId xmlns:a16="http://schemas.microsoft.com/office/drawing/2014/main" id="{D10F0C97-B2C6-4DF3-B289-897F9DFD2E9A}"/>
              </a:ext>
            </a:extLst>
          </p:cNvPr>
          <p:cNvPicPr>
            <a:picLocks noChangeAspect="1"/>
          </p:cNvPicPr>
          <p:nvPr/>
        </p:nvPicPr>
        <p:blipFill rotWithShape="1">
          <a:blip r:embed="rId3"/>
          <a:srcRect l="920" t="20371" r="43268" b="4568"/>
          <a:stretch/>
        </p:blipFill>
        <p:spPr>
          <a:xfrm>
            <a:off x="838200" y="541269"/>
            <a:ext cx="7924800" cy="6254117"/>
          </a:xfrm>
          <a:prstGeom prst="rect">
            <a:avLst/>
          </a:prstGeom>
          <a:ln>
            <a:solidFill>
              <a:schemeClr val="tx1"/>
            </a:solidFill>
          </a:ln>
          <a:effectLst>
            <a:outerShdw blurRad="50800" dist="38100" dir="2700000" algn="tl" rotWithShape="0">
              <a:prstClr val="black">
                <a:alpha val="40000"/>
              </a:prstClr>
            </a:outerShdw>
          </a:effec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6299200"/>
            <a:ext cx="1470025"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50944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CBFA73-330B-427F-9EB2-3EAA88C8AF9C}"/>
              </a:ext>
            </a:extLst>
          </p:cNvPr>
          <p:cNvPicPr>
            <a:picLocks noChangeAspect="1"/>
          </p:cNvPicPr>
          <p:nvPr/>
        </p:nvPicPr>
        <p:blipFill>
          <a:blip r:embed="rId2"/>
          <a:stretch>
            <a:fillRect/>
          </a:stretch>
        </p:blipFill>
        <p:spPr>
          <a:xfrm>
            <a:off x="914400" y="5708604"/>
            <a:ext cx="8004742" cy="1149396"/>
          </a:xfrm>
          <a:prstGeom prst="rect">
            <a:avLst/>
          </a:prstGeom>
        </p:spPr>
      </p:pic>
      <p:sp>
        <p:nvSpPr>
          <p:cNvPr id="2" name="Title 1">
            <a:extLst>
              <a:ext uri="{FF2B5EF4-FFF2-40B4-BE49-F238E27FC236}">
                <a16:creationId xmlns:a16="http://schemas.microsoft.com/office/drawing/2014/main" id="{22A98229-B5E0-4782-A64A-53FBA8638FA0}"/>
              </a:ext>
            </a:extLst>
          </p:cNvPr>
          <p:cNvSpPr>
            <a:spLocks noGrp="1"/>
          </p:cNvSpPr>
          <p:nvPr>
            <p:ph type="title"/>
          </p:nvPr>
        </p:nvSpPr>
        <p:spPr>
          <a:xfrm>
            <a:off x="914400" y="152400"/>
            <a:ext cx="7924800" cy="609600"/>
          </a:xfrm>
        </p:spPr>
        <p:txBody>
          <a:bodyPr/>
          <a:lstStyle/>
          <a:p>
            <a:r>
              <a:rPr lang="en-US" dirty="0"/>
              <a:t>Acquisitions</a:t>
            </a:r>
          </a:p>
        </p:txBody>
      </p:sp>
      <p:sp>
        <p:nvSpPr>
          <p:cNvPr id="3" name="Slide Number Placeholder 2">
            <a:extLst>
              <a:ext uri="{FF2B5EF4-FFF2-40B4-BE49-F238E27FC236}">
                <a16:creationId xmlns:a16="http://schemas.microsoft.com/office/drawing/2014/main" id="{E1DA7C59-B82A-4173-A03F-6AB6854DC6B5}"/>
              </a:ext>
            </a:extLst>
          </p:cNvPr>
          <p:cNvSpPr>
            <a:spLocks noGrp="1"/>
          </p:cNvSpPr>
          <p:nvPr>
            <p:ph type="sldNum" sz="quarter" idx="10"/>
          </p:nvPr>
        </p:nvSpPr>
        <p:spPr/>
        <p:txBody>
          <a:bodyPr/>
          <a:lstStyle/>
          <a:p>
            <a:pPr>
              <a:defRPr/>
            </a:pPr>
            <a:fld id="{DFC74113-8C90-42EE-BA5E-BF7AE3D21339}" type="slidenum">
              <a:rPr lang="en-US" smtClean="0"/>
              <a:pPr>
                <a:defRPr/>
              </a:pPr>
              <a:t>52</a:t>
            </a:fld>
            <a:endParaRPr lang="en-US" dirty="0"/>
          </a:p>
        </p:txBody>
      </p:sp>
      <p:pic>
        <p:nvPicPr>
          <p:cNvPr id="5" name="Picture 4">
            <a:extLst>
              <a:ext uri="{FF2B5EF4-FFF2-40B4-BE49-F238E27FC236}">
                <a16:creationId xmlns:a16="http://schemas.microsoft.com/office/drawing/2014/main" id="{7EF655EB-0BE9-4510-8620-809ACEF7D4CB}"/>
              </a:ext>
            </a:extLst>
          </p:cNvPr>
          <p:cNvPicPr>
            <a:picLocks noChangeAspect="1"/>
          </p:cNvPicPr>
          <p:nvPr/>
        </p:nvPicPr>
        <p:blipFill rotWithShape="1">
          <a:blip r:embed="rId3"/>
          <a:srcRect l="920" t="20371" b="3456"/>
          <a:stretch/>
        </p:blipFill>
        <p:spPr>
          <a:xfrm>
            <a:off x="84138" y="762000"/>
            <a:ext cx="9059862" cy="3917973"/>
          </a:xfrm>
          <a:prstGeom prst="rect">
            <a:avLst/>
          </a:prstGeom>
        </p:spPr>
      </p:pic>
      <p:sp>
        <p:nvSpPr>
          <p:cNvPr id="11" name="TextBox 10">
            <a:extLst>
              <a:ext uri="{FF2B5EF4-FFF2-40B4-BE49-F238E27FC236}">
                <a16:creationId xmlns:a16="http://schemas.microsoft.com/office/drawing/2014/main" id="{A7905335-78DC-4C90-85D9-A4452516759C}"/>
              </a:ext>
            </a:extLst>
          </p:cNvPr>
          <p:cNvSpPr txBox="1"/>
          <p:nvPr/>
        </p:nvSpPr>
        <p:spPr>
          <a:xfrm>
            <a:off x="247894" y="4951274"/>
            <a:ext cx="8811967" cy="1754326"/>
          </a:xfrm>
          <a:prstGeom prst="rect">
            <a:avLst/>
          </a:prstGeom>
          <a:solidFill>
            <a:schemeClr val="accent6">
              <a:lumMod val="40000"/>
              <a:lumOff val="60000"/>
            </a:schemeClr>
          </a:solidFill>
          <a:effectLst>
            <a:outerShdw blurRad="50800" dist="38100" dir="2700000" algn="tl" rotWithShape="0">
              <a:prstClr val="black">
                <a:alpha val="40000"/>
              </a:prstClr>
            </a:outerShdw>
          </a:effectLst>
        </p:spPr>
        <p:txBody>
          <a:bodyPr wrap="square">
            <a:spAutoFit/>
          </a:bodyPr>
          <a:lstStyle/>
          <a:p>
            <a:r>
              <a:rPr lang="en-US" sz="1400" b="1" i="0" u="none" strike="noStrike" dirty="0">
                <a:effectLst/>
                <a:latin typeface="Arial" panose="020B0604020202020204" pitchFamily="34" charset="0"/>
              </a:rPr>
              <a:t>Provide a list of all vehicles (both exempt and non-exempt) for ALL departments, including schools, that were acquired, retired, and/or transferred to other departments since your last Annual Report or Designation Application (if this is your community's first Annual Report). </a:t>
            </a:r>
            <a:r>
              <a:rPr lang="en-US" sz="1400" b="1" i="0" u="none" strike="noStrike" dirty="0">
                <a:solidFill>
                  <a:srgbClr val="FF0000"/>
                </a:solidFill>
                <a:effectLst/>
                <a:latin typeface="Arial" panose="020B0604020202020204" pitchFamily="34" charset="0"/>
              </a:rPr>
              <a:t> Please do not report any exempt off-road vehicles, trailers, streetsweepers, etc</a:t>
            </a:r>
            <a:r>
              <a:rPr lang="en-US" sz="1400" b="1" i="0" u="none" strike="noStrike" dirty="0">
                <a:effectLst/>
                <a:latin typeface="Arial" panose="020B0604020202020204" pitchFamily="34" charset="0"/>
              </a:rPr>
              <a:t>.   </a:t>
            </a:r>
            <a:br>
              <a:rPr lang="en-US" sz="1400" b="1" i="0" u="none" strike="noStrike" dirty="0">
                <a:effectLst/>
                <a:latin typeface="Arial" panose="020B0604020202020204" pitchFamily="34" charset="0"/>
              </a:rPr>
            </a:br>
            <a:r>
              <a:rPr lang="en-US" sz="1400" b="1" i="0" u="none" strike="noStrike" dirty="0">
                <a:effectLst/>
                <a:latin typeface="Arial" panose="020B0604020202020204" pitchFamily="34" charset="0"/>
              </a:rPr>
              <a:t>NOTE: For the purposes of the program, municipalities must use the EPA combined fuel economy estimate listed at FuelEconomy.gov for vehicles with a GVWR &lt; 8,500 pounds. If the vehicle is not listed on FuelEconomy.gov then list N/A for MPG rating.</a:t>
            </a:r>
            <a:r>
              <a:rPr lang="en-US" dirty="0"/>
              <a:t> </a:t>
            </a:r>
          </a:p>
        </p:txBody>
      </p:sp>
    </p:spTree>
    <p:extLst>
      <p:ext uri="{BB962C8B-B14F-4D97-AF65-F5344CB8AC3E}">
        <p14:creationId xmlns:p14="http://schemas.microsoft.com/office/powerpoint/2010/main" val="92752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ppt_x</p:attrName>
                                        </p:attrNameLst>
                                      </p:cBhvr>
                                      <p:tavLst>
                                        <p:tav tm="0">
                                          <p:val>
                                            <p:strVal val="#ppt_x"/>
                                          </p:val>
                                        </p:tav>
                                        <p:tav tm="100000">
                                          <p:val>
                                            <p:strVal val="#ppt_x"/>
                                          </p:val>
                                        </p:tav>
                                      </p:tavLst>
                                    </p:anim>
                                    <p:anim calcmode="lin" valueType="num">
                                      <p:cBhvr>
                                        <p:cTn id="9" dur="2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088B56E-ED7D-46E9-B46B-B06DE9046467}"/>
              </a:ext>
            </a:extLst>
          </p:cNvPr>
          <p:cNvSpPr/>
          <p:nvPr/>
        </p:nvSpPr>
        <p:spPr bwMode="auto">
          <a:xfrm>
            <a:off x="914400" y="5791200"/>
            <a:ext cx="8001000" cy="10668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2" name="Title 1">
            <a:extLst>
              <a:ext uri="{FF2B5EF4-FFF2-40B4-BE49-F238E27FC236}">
                <a16:creationId xmlns:a16="http://schemas.microsoft.com/office/drawing/2014/main" id="{0BF3E214-F61B-44D9-ABAA-C3559194D9F4}"/>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460893FE-7059-464A-B1B6-8BAE02946459}"/>
              </a:ext>
            </a:extLst>
          </p:cNvPr>
          <p:cNvSpPr>
            <a:spLocks noGrp="1"/>
          </p:cNvSpPr>
          <p:nvPr>
            <p:ph type="sldNum" sz="quarter" idx="10"/>
          </p:nvPr>
        </p:nvSpPr>
        <p:spPr/>
        <p:txBody>
          <a:bodyPr/>
          <a:lstStyle/>
          <a:p>
            <a:pPr>
              <a:defRPr/>
            </a:pPr>
            <a:fld id="{DFC74113-8C90-42EE-BA5E-BF7AE3D21339}" type="slidenum">
              <a:rPr lang="en-US" smtClean="0"/>
              <a:pPr>
                <a:defRPr/>
              </a:pPr>
              <a:t>53</a:t>
            </a:fld>
            <a:endParaRPr lang="en-US" dirty="0"/>
          </a:p>
        </p:txBody>
      </p:sp>
      <p:pic>
        <p:nvPicPr>
          <p:cNvPr id="9" name="Picture 8">
            <a:extLst>
              <a:ext uri="{FF2B5EF4-FFF2-40B4-BE49-F238E27FC236}">
                <a16:creationId xmlns:a16="http://schemas.microsoft.com/office/drawing/2014/main" id="{08E6D86C-24CD-4001-8F24-3943084FC2A2}"/>
              </a:ext>
            </a:extLst>
          </p:cNvPr>
          <p:cNvPicPr>
            <a:picLocks noChangeAspect="1"/>
          </p:cNvPicPr>
          <p:nvPr/>
        </p:nvPicPr>
        <p:blipFill rotWithShape="1">
          <a:blip r:embed="rId3"/>
          <a:srcRect t="6262" r="52550" b="-6262"/>
          <a:stretch/>
        </p:blipFill>
        <p:spPr>
          <a:xfrm>
            <a:off x="83927" y="234950"/>
            <a:ext cx="6792289" cy="1905000"/>
          </a:xfrm>
          <a:prstGeom prst="rect">
            <a:avLst/>
          </a:prstGeom>
        </p:spPr>
      </p:pic>
      <p:pic>
        <p:nvPicPr>
          <p:cNvPr id="11" name="Picture 10">
            <a:extLst>
              <a:ext uri="{FF2B5EF4-FFF2-40B4-BE49-F238E27FC236}">
                <a16:creationId xmlns:a16="http://schemas.microsoft.com/office/drawing/2014/main" id="{1D4532CA-EA75-46BD-AF3D-C1DC3F9DB316}"/>
              </a:ext>
            </a:extLst>
          </p:cNvPr>
          <p:cNvPicPr>
            <a:picLocks noChangeAspect="1"/>
          </p:cNvPicPr>
          <p:nvPr/>
        </p:nvPicPr>
        <p:blipFill rotWithShape="1">
          <a:blip r:embed="rId4"/>
          <a:srcRect l="2781" t="50942" r="37219" b="25514"/>
          <a:stretch/>
        </p:blipFill>
        <p:spPr>
          <a:xfrm>
            <a:off x="83927" y="196850"/>
            <a:ext cx="8975935" cy="1981200"/>
          </a:xfrm>
          <a:prstGeom prst="rect">
            <a:avLst/>
          </a:prstGeom>
          <a:ln>
            <a:solidFill>
              <a:schemeClr val="tx1"/>
            </a:solidFill>
          </a:ln>
        </p:spPr>
      </p:pic>
      <p:pic>
        <p:nvPicPr>
          <p:cNvPr id="13" name="Picture 12">
            <a:extLst>
              <a:ext uri="{FF2B5EF4-FFF2-40B4-BE49-F238E27FC236}">
                <a16:creationId xmlns:a16="http://schemas.microsoft.com/office/drawing/2014/main" id="{42E39B98-EA84-4A57-AC2C-7782AE7B32FC}"/>
              </a:ext>
            </a:extLst>
          </p:cNvPr>
          <p:cNvPicPr>
            <a:picLocks noChangeAspect="1"/>
          </p:cNvPicPr>
          <p:nvPr/>
        </p:nvPicPr>
        <p:blipFill rotWithShape="1">
          <a:blip r:embed="rId5"/>
          <a:srcRect l="33333" t="51481" r="920" b="27778"/>
          <a:stretch/>
        </p:blipFill>
        <p:spPr>
          <a:xfrm>
            <a:off x="53801" y="2411301"/>
            <a:ext cx="8975935" cy="1752600"/>
          </a:xfrm>
          <a:prstGeom prst="rect">
            <a:avLst/>
          </a:prstGeom>
          <a:ln>
            <a:solidFill>
              <a:schemeClr val="tx1"/>
            </a:solidFill>
          </a:ln>
        </p:spPr>
      </p:pic>
      <p:pic>
        <p:nvPicPr>
          <p:cNvPr id="16" name="Picture 15">
            <a:extLst>
              <a:ext uri="{FF2B5EF4-FFF2-40B4-BE49-F238E27FC236}">
                <a16:creationId xmlns:a16="http://schemas.microsoft.com/office/drawing/2014/main" id="{8601B12A-B8A0-4F6D-B81C-F7F78E7105AF}"/>
              </a:ext>
            </a:extLst>
          </p:cNvPr>
          <p:cNvPicPr>
            <a:picLocks noChangeAspect="1"/>
          </p:cNvPicPr>
          <p:nvPr/>
        </p:nvPicPr>
        <p:blipFill>
          <a:blip r:embed="rId6"/>
          <a:stretch>
            <a:fillRect/>
          </a:stretch>
        </p:blipFill>
        <p:spPr>
          <a:xfrm>
            <a:off x="1066800" y="4606814"/>
            <a:ext cx="7291251" cy="1835442"/>
          </a:xfrm>
          <a:prstGeom prst="rect">
            <a:avLst/>
          </a:prstGeom>
          <a:ln>
            <a:solidFill>
              <a:schemeClr val="tx1"/>
            </a:solidFill>
          </a:ln>
        </p:spPr>
      </p:pic>
      <p:pic>
        <p:nvPicPr>
          <p:cNvPr id="20" name="Picture 19">
            <a:extLst>
              <a:ext uri="{FF2B5EF4-FFF2-40B4-BE49-F238E27FC236}">
                <a16:creationId xmlns:a16="http://schemas.microsoft.com/office/drawing/2014/main" id="{87BDFB5E-62A1-4613-9963-09B84843696F}"/>
              </a:ext>
            </a:extLst>
          </p:cNvPr>
          <p:cNvPicPr>
            <a:picLocks noChangeAspect="1"/>
          </p:cNvPicPr>
          <p:nvPr/>
        </p:nvPicPr>
        <p:blipFill>
          <a:blip r:embed="rId7"/>
          <a:stretch>
            <a:fillRect/>
          </a:stretch>
        </p:blipFill>
        <p:spPr>
          <a:xfrm>
            <a:off x="1066800" y="6154798"/>
            <a:ext cx="7291251" cy="287458"/>
          </a:xfrm>
          <a:prstGeom prst="rect">
            <a:avLst/>
          </a:prstGeom>
          <a:solidFill>
            <a:schemeClr val="bg1"/>
          </a:solidFill>
        </p:spPr>
      </p:pic>
      <p:graphicFrame>
        <p:nvGraphicFramePr>
          <p:cNvPr id="29" name="Object 28">
            <a:extLst>
              <a:ext uri="{FF2B5EF4-FFF2-40B4-BE49-F238E27FC236}">
                <a16:creationId xmlns:a16="http://schemas.microsoft.com/office/drawing/2014/main" id="{86989CF3-3FA2-4189-B55E-9523005A000B}"/>
              </a:ext>
            </a:extLst>
          </p:cNvPr>
          <p:cNvGraphicFramePr>
            <a:graphicFrameLocks noChangeAspect="1"/>
          </p:cNvGraphicFramePr>
          <p:nvPr>
            <p:extLst>
              <p:ext uri="{D42A27DB-BD31-4B8C-83A1-F6EECF244321}">
                <p14:modId xmlns:p14="http://schemas.microsoft.com/office/powerpoint/2010/main" val="4291803739"/>
              </p:ext>
            </p:extLst>
          </p:nvPr>
        </p:nvGraphicFramePr>
        <p:xfrm>
          <a:off x="53801" y="3724902"/>
          <a:ext cx="6575598" cy="147266"/>
        </p:xfrm>
        <a:graphic>
          <a:graphicData uri="http://schemas.openxmlformats.org/presentationml/2006/ole">
            <mc:AlternateContent xmlns:mc="http://schemas.openxmlformats.org/markup-compatibility/2006">
              <mc:Choice xmlns:v="urn:schemas-microsoft-com:vml" Requires="v">
                <p:oleObj spid="_x0000_s3084" name="Binary Worksheet" r:id="rId8" imgW="9810590" imgH="219175" progId="Excel.SheetBinaryMacroEnabled.12">
                  <p:embed/>
                </p:oleObj>
              </mc:Choice>
              <mc:Fallback>
                <p:oleObj name="Binary Worksheet" r:id="rId8" imgW="9810590" imgH="219175" progId="Excel.SheetBinaryMacroEnabled.12">
                  <p:embed/>
                  <p:pic>
                    <p:nvPicPr>
                      <p:cNvPr id="0" name=""/>
                      <p:cNvPicPr/>
                      <p:nvPr/>
                    </p:nvPicPr>
                    <p:blipFill>
                      <a:blip r:embed="rId9"/>
                      <a:stretch>
                        <a:fillRect/>
                      </a:stretch>
                    </p:blipFill>
                    <p:spPr>
                      <a:xfrm>
                        <a:off x="53801" y="3724902"/>
                        <a:ext cx="6575598" cy="147266"/>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382425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ppt_x</p:attrName>
                                        </p:attrNameLst>
                                      </p:cBhvr>
                                      <p:tavLst>
                                        <p:tav tm="0">
                                          <p:val>
                                            <p:strVal val="#ppt_x"/>
                                          </p:val>
                                        </p:tav>
                                        <p:tav tm="100000">
                                          <p:val>
                                            <p:strVal val="#ppt_x"/>
                                          </p:val>
                                        </p:tav>
                                      </p:tavLst>
                                    </p:anim>
                                    <p:anim calcmode="lin" valueType="num">
                                      <p:cBhvr>
                                        <p:cTn id="9" dur="2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50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2000"/>
                                        <p:tgtEl>
                                          <p:spTgt spid="13"/>
                                        </p:tgtEl>
                                      </p:cBhvr>
                                    </p:animEffect>
                                    <p:anim calcmode="lin" valueType="num">
                                      <p:cBhvr>
                                        <p:cTn id="15" dur="2000" fill="hold"/>
                                        <p:tgtEl>
                                          <p:spTgt spid="13"/>
                                        </p:tgtEl>
                                        <p:attrNameLst>
                                          <p:attrName>ppt_x</p:attrName>
                                        </p:attrNameLst>
                                      </p:cBhvr>
                                      <p:tavLst>
                                        <p:tav tm="0">
                                          <p:val>
                                            <p:strVal val="#ppt_x"/>
                                          </p:val>
                                        </p:tav>
                                        <p:tav tm="100000">
                                          <p:val>
                                            <p:strVal val="#ppt_x"/>
                                          </p:val>
                                        </p:tav>
                                      </p:tavLst>
                                    </p:anim>
                                    <p:anim calcmode="lin" valueType="num">
                                      <p:cBhvr>
                                        <p:cTn id="16" dur="2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50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2000"/>
                                        <p:tgtEl>
                                          <p:spTgt spid="16"/>
                                        </p:tgtEl>
                                      </p:cBhvr>
                                    </p:animEffect>
                                    <p:anim calcmode="lin" valueType="num">
                                      <p:cBhvr>
                                        <p:cTn id="22" dur="2000" fill="hold"/>
                                        <p:tgtEl>
                                          <p:spTgt spid="16"/>
                                        </p:tgtEl>
                                        <p:attrNameLst>
                                          <p:attrName>ppt_x</p:attrName>
                                        </p:attrNameLst>
                                      </p:cBhvr>
                                      <p:tavLst>
                                        <p:tav tm="0">
                                          <p:val>
                                            <p:strVal val="#ppt_x"/>
                                          </p:val>
                                        </p:tav>
                                        <p:tav tm="100000">
                                          <p:val>
                                            <p:strVal val="#ppt_x"/>
                                          </p:val>
                                        </p:tav>
                                      </p:tavLst>
                                    </p:anim>
                                    <p:anim calcmode="lin" valueType="num">
                                      <p:cBhvr>
                                        <p:cTn id="23" dur="2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anim calcmode="lin" valueType="num">
                                      <p:cBhvr>
                                        <p:cTn id="29" dur="1000" fill="hold"/>
                                        <p:tgtEl>
                                          <p:spTgt spid="29"/>
                                        </p:tgtEl>
                                        <p:attrNameLst>
                                          <p:attrName>ppt_x</p:attrName>
                                        </p:attrNameLst>
                                      </p:cBhvr>
                                      <p:tavLst>
                                        <p:tav tm="0">
                                          <p:val>
                                            <p:strVal val="#ppt_x"/>
                                          </p:val>
                                        </p:tav>
                                        <p:tav tm="100000">
                                          <p:val>
                                            <p:strVal val="#ppt_x"/>
                                          </p:val>
                                        </p:tav>
                                      </p:tavLst>
                                    </p:anim>
                                    <p:anim calcmode="lin" valueType="num">
                                      <p:cBhvr>
                                        <p:cTn id="3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50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1154A8-9FD2-4EFD-AB68-C70D6C7D555C}"/>
              </a:ext>
            </a:extLst>
          </p:cNvPr>
          <p:cNvSpPr/>
          <p:nvPr/>
        </p:nvSpPr>
        <p:spPr bwMode="auto">
          <a:xfrm>
            <a:off x="914400" y="5791200"/>
            <a:ext cx="8001000" cy="10668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2" name="Title 1">
            <a:extLst>
              <a:ext uri="{FF2B5EF4-FFF2-40B4-BE49-F238E27FC236}">
                <a16:creationId xmlns:a16="http://schemas.microsoft.com/office/drawing/2014/main" id="{5B952549-57C1-4F28-A809-622D0AE04C4A}"/>
              </a:ext>
            </a:extLst>
          </p:cNvPr>
          <p:cNvSpPr>
            <a:spLocks noGrp="1"/>
          </p:cNvSpPr>
          <p:nvPr>
            <p:ph type="title"/>
          </p:nvPr>
        </p:nvSpPr>
        <p:spPr/>
        <p:txBody>
          <a:bodyPr/>
          <a:lstStyle/>
          <a:p>
            <a:r>
              <a:rPr lang="en-US" dirty="0"/>
              <a:t>Retirements</a:t>
            </a:r>
          </a:p>
        </p:txBody>
      </p:sp>
      <p:sp>
        <p:nvSpPr>
          <p:cNvPr id="3" name="Slide Number Placeholder 2">
            <a:extLst>
              <a:ext uri="{FF2B5EF4-FFF2-40B4-BE49-F238E27FC236}">
                <a16:creationId xmlns:a16="http://schemas.microsoft.com/office/drawing/2014/main" id="{30A17706-2CCF-46B5-985A-D39A91600303}"/>
              </a:ext>
            </a:extLst>
          </p:cNvPr>
          <p:cNvSpPr>
            <a:spLocks noGrp="1"/>
          </p:cNvSpPr>
          <p:nvPr>
            <p:ph type="sldNum" sz="quarter" idx="10"/>
          </p:nvPr>
        </p:nvSpPr>
        <p:spPr/>
        <p:txBody>
          <a:bodyPr/>
          <a:lstStyle/>
          <a:p>
            <a:pPr>
              <a:defRPr/>
            </a:pPr>
            <a:fld id="{F1D0CB0C-6CD7-49EF-9B68-ED3C7EA5DB13}" type="slidenum">
              <a:rPr lang="en-US" smtClean="0">
                <a:solidFill>
                  <a:srgbClr val="FFFFFF"/>
                </a:solidFill>
              </a:rPr>
              <a:pPr>
                <a:defRPr/>
              </a:pPr>
              <a:t>54</a:t>
            </a:fld>
            <a:endParaRPr lang="en-US" dirty="0">
              <a:solidFill>
                <a:srgbClr val="FFFFFF"/>
              </a:solidFill>
            </a:endParaRPr>
          </a:p>
        </p:txBody>
      </p:sp>
      <p:pic>
        <p:nvPicPr>
          <p:cNvPr id="7" name="Picture 6">
            <a:extLst>
              <a:ext uri="{FF2B5EF4-FFF2-40B4-BE49-F238E27FC236}">
                <a16:creationId xmlns:a16="http://schemas.microsoft.com/office/drawing/2014/main" id="{3B0B9E80-0A29-490C-932C-7BEB23EA13DF}"/>
              </a:ext>
            </a:extLst>
          </p:cNvPr>
          <p:cNvPicPr>
            <a:picLocks noChangeAspect="1"/>
          </p:cNvPicPr>
          <p:nvPr/>
        </p:nvPicPr>
        <p:blipFill rotWithShape="1">
          <a:blip r:embed="rId3"/>
          <a:srcRect l="4166" r="39752" b="30000"/>
          <a:stretch/>
        </p:blipFill>
        <p:spPr>
          <a:xfrm>
            <a:off x="48357" y="1066800"/>
            <a:ext cx="8806397" cy="2438400"/>
          </a:xfrm>
          <a:prstGeom prst="rect">
            <a:avLst/>
          </a:prstGeom>
          <a:effectLst/>
        </p:spPr>
      </p:pic>
      <p:pic>
        <p:nvPicPr>
          <p:cNvPr id="9" name="Picture 8">
            <a:extLst>
              <a:ext uri="{FF2B5EF4-FFF2-40B4-BE49-F238E27FC236}">
                <a16:creationId xmlns:a16="http://schemas.microsoft.com/office/drawing/2014/main" id="{903617B1-2819-4609-BE11-50A9E735654A}"/>
              </a:ext>
            </a:extLst>
          </p:cNvPr>
          <p:cNvPicPr>
            <a:picLocks noChangeAspect="1"/>
          </p:cNvPicPr>
          <p:nvPr/>
        </p:nvPicPr>
        <p:blipFill rotWithShape="1">
          <a:blip r:embed="rId4"/>
          <a:srcRect l="67507" r="8326"/>
          <a:stretch/>
        </p:blipFill>
        <p:spPr>
          <a:xfrm>
            <a:off x="2362200" y="3962400"/>
            <a:ext cx="4102844" cy="2055058"/>
          </a:xfrm>
          <a:prstGeom prst="rect">
            <a:avLst/>
          </a:prstGeom>
          <a:effectLst/>
        </p:spPr>
      </p:pic>
    </p:spTree>
    <p:extLst>
      <p:ext uri="{BB962C8B-B14F-4D97-AF65-F5344CB8AC3E}">
        <p14:creationId xmlns:p14="http://schemas.microsoft.com/office/powerpoint/2010/main" val="9449939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31FC1-5A52-432B-8DD9-834EAB6749CC}"/>
              </a:ext>
            </a:extLst>
          </p:cNvPr>
          <p:cNvSpPr>
            <a:spLocks noGrp="1"/>
          </p:cNvSpPr>
          <p:nvPr>
            <p:ph type="title"/>
          </p:nvPr>
        </p:nvSpPr>
        <p:spPr>
          <a:xfrm>
            <a:off x="762000" y="762000"/>
            <a:ext cx="8153400" cy="609600"/>
          </a:xfrm>
        </p:spPr>
        <p:txBody>
          <a:bodyPr/>
          <a:lstStyle/>
          <a:p>
            <a:r>
              <a:rPr lang="en-US" dirty="0"/>
              <a:t>Questions on Fuel Efficient </a:t>
            </a:r>
            <a:br>
              <a:rPr lang="en-US" dirty="0"/>
            </a:br>
            <a:r>
              <a:rPr lang="en-US" dirty="0"/>
              <a:t>Vehicle Reporting?</a:t>
            </a:r>
          </a:p>
        </p:txBody>
      </p:sp>
      <p:sp>
        <p:nvSpPr>
          <p:cNvPr id="4" name="Slide Number Placeholder 3">
            <a:extLst>
              <a:ext uri="{FF2B5EF4-FFF2-40B4-BE49-F238E27FC236}">
                <a16:creationId xmlns:a16="http://schemas.microsoft.com/office/drawing/2014/main" id="{041B61BA-15F9-40F8-A8D4-7E984EBFB84F}"/>
              </a:ext>
            </a:extLst>
          </p:cNvPr>
          <p:cNvSpPr>
            <a:spLocks noGrp="1"/>
          </p:cNvSpPr>
          <p:nvPr>
            <p:ph type="sldNum" sz="quarter" idx="10"/>
          </p:nvPr>
        </p:nvSpPr>
        <p:spPr/>
        <p:txBody>
          <a:bodyPr/>
          <a:lstStyle/>
          <a:p>
            <a:pPr>
              <a:defRPr/>
            </a:pPr>
            <a:fld id="{66013F86-44C2-4AD4-9B9A-820A112E6288}" type="slidenum">
              <a:rPr lang="en-US" smtClean="0"/>
              <a:pPr>
                <a:defRPr/>
              </a:pPr>
              <a:t>55</a:t>
            </a:fld>
            <a:endParaRPr lang="en-US" dirty="0"/>
          </a:p>
        </p:txBody>
      </p:sp>
      <p:grpSp>
        <p:nvGrpSpPr>
          <p:cNvPr id="7" name="Content Placeholder 5" descr="Electric car">
            <a:extLst>
              <a:ext uri="{FF2B5EF4-FFF2-40B4-BE49-F238E27FC236}">
                <a16:creationId xmlns:a16="http://schemas.microsoft.com/office/drawing/2014/main" id="{1C29C8D2-3C4E-42E1-86A4-2E41E18E0390}"/>
              </a:ext>
            </a:extLst>
          </p:cNvPr>
          <p:cNvGrpSpPr/>
          <p:nvPr/>
        </p:nvGrpSpPr>
        <p:grpSpPr>
          <a:xfrm>
            <a:off x="2978302" y="2209800"/>
            <a:ext cx="3422498" cy="2209800"/>
            <a:chOff x="2978302" y="2482850"/>
            <a:chExt cx="2730499" cy="1576026"/>
          </a:xfrm>
          <a:solidFill>
            <a:srgbClr val="003366"/>
          </a:solidFill>
        </p:grpSpPr>
        <p:sp>
          <p:nvSpPr>
            <p:cNvPr id="8" name="Freeform: Shape 7">
              <a:extLst>
                <a:ext uri="{FF2B5EF4-FFF2-40B4-BE49-F238E27FC236}">
                  <a16:creationId xmlns:a16="http://schemas.microsoft.com/office/drawing/2014/main" id="{0C31F230-D85B-4E0E-A5BF-0036C8802ACA}"/>
                </a:ext>
              </a:extLst>
            </p:cNvPr>
            <p:cNvSpPr/>
            <p:nvPr/>
          </p:nvSpPr>
          <p:spPr>
            <a:xfrm>
              <a:off x="4885092" y="3562748"/>
              <a:ext cx="496078" cy="496125"/>
            </a:xfrm>
            <a:custGeom>
              <a:avLst/>
              <a:gdLst>
                <a:gd name="connsiteX0" fmla="*/ 296679 w 496078"/>
                <a:gd name="connsiteY0" fmla="*/ 4860 h 496125"/>
                <a:gd name="connsiteX1" fmla="*/ 4859 w 496078"/>
                <a:gd name="connsiteY1" fmla="*/ 199446 h 496125"/>
                <a:gd name="connsiteX2" fmla="*/ 199448 w 496078"/>
                <a:gd name="connsiteY2" fmla="*/ 491266 h 496125"/>
                <a:gd name="connsiteX3" fmla="*/ 491269 w 496078"/>
                <a:gd name="connsiteY3" fmla="*/ 296680 h 496125"/>
                <a:gd name="connsiteX4" fmla="*/ 491275 w 496078"/>
                <a:gd name="connsiteY4" fmla="*/ 199487 h 496125"/>
                <a:gd name="connsiteX5" fmla="*/ 296679 w 496078"/>
                <a:gd name="connsiteY5" fmla="*/ 4860 h 496125"/>
                <a:gd name="connsiteX6" fmla="*/ 290269 w 496078"/>
                <a:gd name="connsiteY6" fmla="*/ 427751 h 496125"/>
                <a:gd name="connsiteX7" fmla="*/ 68454 w 496078"/>
                <a:gd name="connsiteY7" fmla="*/ 289587 h 496125"/>
                <a:gd name="connsiteX8" fmla="*/ 68463 w 496078"/>
                <a:gd name="connsiteY8" fmla="*/ 205894 h 496125"/>
                <a:gd name="connsiteX9" fmla="*/ 205903 w 496078"/>
                <a:gd name="connsiteY9" fmla="*/ 68401 h 496125"/>
                <a:gd name="connsiteX10" fmla="*/ 427740 w 496078"/>
                <a:gd name="connsiteY10" fmla="*/ 206526 h 496125"/>
                <a:gd name="connsiteX11" fmla="*/ 427727 w 496078"/>
                <a:gd name="connsiteY11" fmla="*/ 290302 h 496125"/>
                <a:gd name="connsiteX12" fmla="*/ 290269 w 496078"/>
                <a:gd name="connsiteY12" fmla="*/ 427751 h 496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6078" h="496125">
                  <a:moveTo>
                    <a:pt x="296679" y="4860"/>
                  </a:moveTo>
                  <a:cubicBezTo>
                    <a:pt x="162361" y="-21991"/>
                    <a:pt x="31710" y="65131"/>
                    <a:pt x="4859" y="199446"/>
                  </a:cubicBezTo>
                  <a:cubicBezTo>
                    <a:pt x="-21989" y="333764"/>
                    <a:pt x="65130" y="464419"/>
                    <a:pt x="199448" y="491266"/>
                  </a:cubicBezTo>
                  <a:cubicBezTo>
                    <a:pt x="333766" y="518117"/>
                    <a:pt x="464418" y="430995"/>
                    <a:pt x="491269" y="296680"/>
                  </a:cubicBezTo>
                  <a:cubicBezTo>
                    <a:pt x="497679" y="264600"/>
                    <a:pt x="497682" y="231567"/>
                    <a:pt x="491275" y="199487"/>
                  </a:cubicBezTo>
                  <a:cubicBezTo>
                    <a:pt x="471577" y="101313"/>
                    <a:pt x="394850" y="24573"/>
                    <a:pt x="296679" y="4860"/>
                  </a:cubicBezTo>
                  <a:close/>
                  <a:moveTo>
                    <a:pt x="290269" y="427751"/>
                  </a:moveTo>
                  <a:cubicBezTo>
                    <a:pt x="190863" y="450852"/>
                    <a:pt x="91552" y="388993"/>
                    <a:pt x="68454" y="289587"/>
                  </a:cubicBezTo>
                  <a:cubicBezTo>
                    <a:pt x="62056" y="262057"/>
                    <a:pt x="62059" y="233425"/>
                    <a:pt x="68463" y="205894"/>
                  </a:cubicBezTo>
                  <a:cubicBezTo>
                    <a:pt x="84107" y="137492"/>
                    <a:pt x="137507" y="84070"/>
                    <a:pt x="205903" y="68401"/>
                  </a:cubicBezTo>
                  <a:cubicBezTo>
                    <a:pt x="305303" y="45284"/>
                    <a:pt x="404626" y="107123"/>
                    <a:pt x="427740" y="206526"/>
                  </a:cubicBezTo>
                  <a:cubicBezTo>
                    <a:pt x="434150" y="234085"/>
                    <a:pt x="434147" y="262746"/>
                    <a:pt x="427727" y="290302"/>
                  </a:cubicBezTo>
                  <a:cubicBezTo>
                    <a:pt x="412068" y="358691"/>
                    <a:pt x="358662" y="412095"/>
                    <a:pt x="290269" y="427751"/>
                  </a:cubicBezTo>
                  <a:close/>
                </a:path>
              </a:pathLst>
            </a:custGeom>
            <a:solidFill>
              <a:srgbClr val="003366"/>
            </a:solidFill>
            <a:ln w="3175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8089A436-FFB1-4636-BF6A-F2CAECD337A5}"/>
                </a:ext>
              </a:extLst>
            </p:cNvPr>
            <p:cNvSpPr/>
            <p:nvPr/>
          </p:nvSpPr>
          <p:spPr>
            <a:xfrm>
              <a:off x="4226674" y="3784600"/>
              <a:ext cx="597655" cy="63500"/>
            </a:xfrm>
            <a:custGeom>
              <a:avLst/>
              <a:gdLst>
                <a:gd name="connsiteX0" fmla="*/ 596532 w 597655"/>
                <a:gd name="connsiteY0" fmla="*/ 0 h 63500"/>
                <a:gd name="connsiteX1" fmla="*/ 1124 w 597655"/>
                <a:gd name="connsiteY1" fmla="*/ 0 h 63500"/>
                <a:gd name="connsiteX2" fmla="*/ 2451 w 597655"/>
                <a:gd name="connsiteY2" fmla="*/ 26216 h 63500"/>
                <a:gd name="connsiteX3" fmla="*/ 0 w 597655"/>
                <a:gd name="connsiteY3" fmla="*/ 63500 h 63500"/>
                <a:gd name="connsiteX4" fmla="*/ 597656 w 597655"/>
                <a:gd name="connsiteY4" fmla="*/ 63500 h 63500"/>
                <a:gd name="connsiteX5" fmla="*/ 595205 w 597655"/>
                <a:gd name="connsiteY5" fmla="*/ 26216 h 63500"/>
                <a:gd name="connsiteX6" fmla="*/ 596532 w 597655"/>
                <a:gd name="connsiteY6" fmla="*/ 0 h 6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655" h="63500">
                  <a:moveTo>
                    <a:pt x="596532" y="0"/>
                  </a:moveTo>
                  <a:lnTo>
                    <a:pt x="1124" y="0"/>
                  </a:lnTo>
                  <a:cubicBezTo>
                    <a:pt x="1851" y="8665"/>
                    <a:pt x="2451" y="17364"/>
                    <a:pt x="2451" y="26216"/>
                  </a:cubicBezTo>
                  <a:cubicBezTo>
                    <a:pt x="2378" y="38681"/>
                    <a:pt x="1562" y="51133"/>
                    <a:pt x="0" y="63500"/>
                  </a:cubicBezTo>
                  <a:lnTo>
                    <a:pt x="597656" y="63500"/>
                  </a:lnTo>
                  <a:cubicBezTo>
                    <a:pt x="596094" y="51133"/>
                    <a:pt x="595278" y="38681"/>
                    <a:pt x="595205" y="26216"/>
                  </a:cubicBezTo>
                  <a:cubicBezTo>
                    <a:pt x="595198" y="17364"/>
                    <a:pt x="595808" y="8665"/>
                    <a:pt x="596532" y="0"/>
                  </a:cubicBezTo>
                  <a:close/>
                </a:path>
              </a:pathLst>
            </a:custGeom>
            <a:solidFill>
              <a:srgbClr val="003366"/>
            </a:solidFill>
            <a:ln w="3175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18BE5F52-FDD6-439D-831A-8CC565870729}"/>
                </a:ext>
              </a:extLst>
            </p:cNvPr>
            <p:cNvSpPr/>
            <p:nvPr/>
          </p:nvSpPr>
          <p:spPr>
            <a:xfrm>
              <a:off x="2978302" y="2482850"/>
              <a:ext cx="2730499" cy="1365250"/>
            </a:xfrm>
            <a:custGeom>
              <a:avLst/>
              <a:gdLst>
                <a:gd name="connsiteX0" fmla="*/ 2456774 w 2730499"/>
                <a:gd name="connsiteY0" fmla="*/ 818121 h 1365250"/>
                <a:gd name="connsiteX1" fmla="*/ 2238931 w 2730499"/>
                <a:gd name="connsiteY1" fmla="*/ 818121 h 1365250"/>
                <a:gd name="connsiteX2" fmla="*/ 2237661 w 2730499"/>
                <a:gd name="connsiteY2" fmla="*/ 817864 h 1365250"/>
                <a:gd name="connsiteX3" fmla="*/ 2227482 w 2730499"/>
                <a:gd name="connsiteY3" fmla="*/ 817864 h 1365250"/>
                <a:gd name="connsiteX4" fmla="*/ 2153768 w 2730499"/>
                <a:gd name="connsiteY4" fmla="*/ 785635 h 1365250"/>
                <a:gd name="connsiteX5" fmla="*/ 1809347 w 2730499"/>
                <a:gd name="connsiteY5" fmla="*/ 443881 h 1365250"/>
                <a:gd name="connsiteX6" fmla="*/ 1653543 w 2730499"/>
                <a:gd name="connsiteY6" fmla="*/ 381000 h 1365250"/>
                <a:gd name="connsiteX7" fmla="*/ 901500 w 2730499"/>
                <a:gd name="connsiteY7" fmla="*/ 381000 h 1365250"/>
                <a:gd name="connsiteX8" fmla="*/ 745696 w 2730499"/>
                <a:gd name="connsiteY8" fmla="*/ 443865 h 1365250"/>
                <a:gd name="connsiteX9" fmla="*/ 406756 w 2730499"/>
                <a:gd name="connsiteY9" fmla="*/ 785635 h 1365250"/>
                <a:gd name="connsiteX10" fmla="*/ 373955 w 2730499"/>
                <a:gd name="connsiteY10" fmla="*/ 864924 h 1365250"/>
                <a:gd name="connsiteX11" fmla="*/ 373955 w 2730499"/>
                <a:gd name="connsiteY11" fmla="*/ 1079500 h 1365250"/>
                <a:gd name="connsiteX12" fmla="*/ 285750 w 2730499"/>
                <a:gd name="connsiteY12" fmla="*/ 1079500 h 1365250"/>
                <a:gd name="connsiteX13" fmla="*/ 190500 w 2730499"/>
                <a:gd name="connsiteY13" fmla="*/ 984250 h 1365250"/>
                <a:gd name="connsiteX14" fmla="*/ 190500 w 2730499"/>
                <a:gd name="connsiteY14" fmla="*/ 441290 h 1365250"/>
                <a:gd name="connsiteX15" fmla="*/ 317500 w 2730499"/>
                <a:gd name="connsiteY15" fmla="*/ 285750 h 1365250"/>
                <a:gd name="connsiteX16" fmla="*/ 317500 w 2730499"/>
                <a:gd name="connsiteY16" fmla="*/ 158750 h 1365250"/>
                <a:gd name="connsiteX17" fmla="*/ 269875 w 2730499"/>
                <a:gd name="connsiteY17" fmla="*/ 158750 h 1365250"/>
                <a:gd name="connsiteX18" fmla="*/ 269875 w 2730499"/>
                <a:gd name="connsiteY18" fmla="*/ 31750 h 1365250"/>
                <a:gd name="connsiteX19" fmla="*/ 238125 w 2730499"/>
                <a:gd name="connsiteY19" fmla="*/ 0 h 1365250"/>
                <a:gd name="connsiteX20" fmla="*/ 206375 w 2730499"/>
                <a:gd name="connsiteY20" fmla="*/ 31750 h 1365250"/>
                <a:gd name="connsiteX21" fmla="*/ 206375 w 2730499"/>
                <a:gd name="connsiteY21" fmla="*/ 158750 h 1365250"/>
                <a:gd name="connsiteX22" fmla="*/ 111125 w 2730499"/>
                <a:gd name="connsiteY22" fmla="*/ 158750 h 1365250"/>
                <a:gd name="connsiteX23" fmla="*/ 111125 w 2730499"/>
                <a:gd name="connsiteY23" fmla="*/ 31750 h 1365250"/>
                <a:gd name="connsiteX24" fmla="*/ 79375 w 2730499"/>
                <a:gd name="connsiteY24" fmla="*/ 0 h 1365250"/>
                <a:gd name="connsiteX25" fmla="*/ 47625 w 2730499"/>
                <a:gd name="connsiteY25" fmla="*/ 31750 h 1365250"/>
                <a:gd name="connsiteX26" fmla="*/ 47625 w 2730499"/>
                <a:gd name="connsiteY26" fmla="*/ 158750 h 1365250"/>
                <a:gd name="connsiteX27" fmla="*/ 0 w 2730499"/>
                <a:gd name="connsiteY27" fmla="*/ 158750 h 1365250"/>
                <a:gd name="connsiteX28" fmla="*/ 0 w 2730499"/>
                <a:gd name="connsiteY28" fmla="*/ 285750 h 1365250"/>
                <a:gd name="connsiteX29" fmla="*/ 127000 w 2730499"/>
                <a:gd name="connsiteY29" fmla="*/ 441290 h 1365250"/>
                <a:gd name="connsiteX30" fmla="*/ 127000 w 2730499"/>
                <a:gd name="connsiteY30" fmla="*/ 984250 h 1365250"/>
                <a:gd name="connsiteX31" fmla="*/ 285750 w 2730499"/>
                <a:gd name="connsiteY31" fmla="*/ 1143000 h 1365250"/>
                <a:gd name="connsiteX32" fmla="*/ 373955 w 2730499"/>
                <a:gd name="connsiteY32" fmla="*/ 1143000 h 1365250"/>
                <a:gd name="connsiteX33" fmla="*/ 373955 w 2730499"/>
                <a:gd name="connsiteY33" fmla="*/ 1146527 h 1365250"/>
                <a:gd name="connsiteX34" fmla="*/ 592677 w 2730499"/>
                <a:gd name="connsiteY34" fmla="*/ 1365250 h 1365250"/>
                <a:gd name="connsiteX35" fmla="*/ 630647 w 2730499"/>
                <a:gd name="connsiteY35" fmla="*/ 1365250 h 1365250"/>
                <a:gd name="connsiteX36" fmla="*/ 628193 w 2730499"/>
                <a:gd name="connsiteY36" fmla="*/ 1327966 h 1365250"/>
                <a:gd name="connsiteX37" fmla="*/ 629523 w 2730499"/>
                <a:gd name="connsiteY37" fmla="*/ 1301750 h 1365250"/>
                <a:gd name="connsiteX38" fmla="*/ 592620 w 2730499"/>
                <a:gd name="connsiteY38" fmla="*/ 1301750 h 1365250"/>
                <a:gd name="connsiteX39" fmla="*/ 437452 w 2730499"/>
                <a:gd name="connsiteY39" fmla="*/ 1146578 h 1365250"/>
                <a:gd name="connsiteX40" fmla="*/ 437452 w 2730499"/>
                <a:gd name="connsiteY40" fmla="*/ 881380 h 1365250"/>
                <a:gd name="connsiteX41" fmla="*/ 2227644 w 2730499"/>
                <a:gd name="connsiteY41" fmla="*/ 881380 h 1365250"/>
                <a:gd name="connsiteX42" fmla="*/ 2230288 w 2730499"/>
                <a:gd name="connsiteY42" fmla="*/ 881637 h 1365250"/>
                <a:gd name="connsiteX43" fmla="*/ 2457161 w 2730499"/>
                <a:gd name="connsiteY43" fmla="*/ 881637 h 1365250"/>
                <a:gd name="connsiteX44" fmla="*/ 2667000 w 2730499"/>
                <a:gd name="connsiteY44" fmla="*/ 1091473 h 1365250"/>
                <a:gd name="connsiteX45" fmla="*/ 2667000 w 2730499"/>
                <a:gd name="connsiteY45" fmla="*/ 1255909 h 1365250"/>
                <a:gd name="connsiteX46" fmla="*/ 2621144 w 2730499"/>
                <a:gd name="connsiteY46" fmla="*/ 1301750 h 1365250"/>
                <a:gd name="connsiteX47" fmla="*/ 2464880 w 2730499"/>
                <a:gd name="connsiteY47" fmla="*/ 1301750 h 1365250"/>
                <a:gd name="connsiteX48" fmla="*/ 2466207 w 2730499"/>
                <a:gd name="connsiteY48" fmla="*/ 1327966 h 1365250"/>
                <a:gd name="connsiteX49" fmla="*/ 2463756 w 2730499"/>
                <a:gd name="connsiteY49" fmla="*/ 1365250 h 1365250"/>
                <a:gd name="connsiteX50" fmla="*/ 2621166 w 2730499"/>
                <a:gd name="connsiteY50" fmla="*/ 1365250 h 1365250"/>
                <a:gd name="connsiteX51" fmla="*/ 2730500 w 2730499"/>
                <a:gd name="connsiteY51" fmla="*/ 1255916 h 1365250"/>
                <a:gd name="connsiteX52" fmla="*/ 2730500 w 2730499"/>
                <a:gd name="connsiteY52" fmla="*/ 1091848 h 1365250"/>
                <a:gd name="connsiteX53" fmla="*/ 2456774 w 2730499"/>
                <a:gd name="connsiteY53" fmla="*/ 818121 h 1365250"/>
                <a:gd name="connsiteX54" fmla="*/ 63500 w 2730499"/>
                <a:gd name="connsiteY54" fmla="*/ 281991 h 1365250"/>
                <a:gd name="connsiteX55" fmla="*/ 63500 w 2730499"/>
                <a:gd name="connsiteY55" fmla="*/ 222250 h 1365250"/>
                <a:gd name="connsiteX56" fmla="*/ 254000 w 2730499"/>
                <a:gd name="connsiteY56" fmla="*/ 222250 h 1365250"/>
                <a:gd name="connsiteX57" fmla="*/ 254000 w 2730499"/>
                <a:gd name="connsiteY57" fmla="*/ 285750 h 1365250"/>
                <a:gd name="connsiteX58" fmla="*/ 158474 w 2730499"/>
                <a:gd name="connsiteY58" fmla="*/ 381029 h 1365250"/>
                <a:gd name="connsiteX59" fmla="*/ 139767 w 2730499"/>
                <a:gd name="connsiteY59" fmla="*/ 379152 h 1365250"/>
                <a:gd name="connsiteX60" fmla="*/ 63500 w 2730499"/>
                <a:gd name="connsiteY60" fmla="*/ 281991 h 1365250"/>
                <a:gd name="connsiteX61" fmla="*/ 1764621 w 2730499"/>
                <a:gd name="connsiteY61" fmla="*/ 488950 h 1365250"/>
                <a:gd name="connsiteX62" fmla="*/ 2096078 w 2730499"/>
                <a:gd name="connsiteY62" fmla="*/ 817880 h 1365250"/>
                <a:gd name="connsiteX63" fmla="*/ 1270000 w 2730499"/>
                <a:gd name="connsiteY63" fmla="*/ 817880 h 1365250"/>
                <a:gd name="connsiteX64" fmla="*/ 1270000 w 2730499"/>
                <a:gd name="connsiteY64" fmla="*/ 444500 h 1365250"/>
                <a:gd name="connsiteX65" fmla="*/ 1653540 w 2730499"/>
                <a:gd name="connsiteY65" fmla="*/ 444500 h 1365250"/>
                <a:gd name="connsiteX66" fmla="*/ 1764621 w 2730499"/>
                <a:gd name="connsiteY66" fmla="*/ 488950 h 1365250"/>
                <a:gd name="connsiteX67" fmla="*/ 790600 w 2730499"/>
                <a:gd name="connsiteY67" fmla="*/ 488772 h 1365250"/>
                <a:gd name="connsiteX68" fmla="*/ 901500 w 2730499"/>
                <a:gd name="connsiteY68" fmla="*/ 444500 h 1365250"/>
                <a:gd name="connsiteX69" fmla="*/ 1206500 w 2730499"/>
                <a:gd name="connsiteY69" fmla="*/ 444500 h 1365250"/>
                <a:gd name="connsiteX70" fmla="*/ 1206500 w 2730499"/>
                <a:gd name="connsiteY70" fmla="*/ 817880 h 1365250"/>
                <a:gd name="connsiteX71" fmla="*/ 464985 w 2730499"/>
                <a:gd name="connsiteY71" fmla="*/ 817880 h 1365250"/>
                <a:gd name="connsiteX72" fmla="*/ 464760 w 2730499"/>
                <a:gd name="connsiteY72" fmla="*/ 817340 h 136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730499" h="1365250">
                  <a:moveTo>
                    <a:pt x="2456774" y="818121"/>
                  </a:moveTo>
                  <a:lnTo>
                    <a:pt x="2238931" y="818121"/>
                  </a:lnTo>
                  <a:cubicBezTo>
                    <a:pt x="2238486" y="818105"/>
                    <a:pt x="2238112" y="817864"/>
                    <a:pt x="2237661" y="817864"/>
                  </a:cubicBezTo>
                  <a:lnTo>
                    <a:pt x="2227482" y="817864"/>
                  </a:lnTo>
                  <a:cubicBezTo>
                    <a:pt x="2199437" y="818134"/>
                    <a:pt x="2172611" y="806409"/>
                    <a:pt x="2153768" y="785635"/>
                  </a:cubicBezTo>
                  <a:lnTo>
                    <a:pt x="1809347" y="443881"/>
                  </a:lnTo>
                  <a:cubicBezTo>
                    <a:pt x="1767983" y="402822"/>
                    <a:pt x="1711820" y="380155"/>
                    <a:pt x="1653543" y="381000"/>
                  </a:cubicBezTo>
                  <a:lnTo>
                    <a:pt x="901500" y="381000"/>
                  </a:lnTo>
                  <a:cubicBezTo>
                    <a:pt x="843321" y="380663"/>
                    <a:pt x="787349" y="403247"/>
                    <a:pt x="745696" y="443865"/>
                  </a:cubicBezTo>
                  <a:lnTo>
                    <a:pt x="406756" y="785635"/>
                  </a:lnTo>
                  <a:cubicBezTo>
                    <a:pt x="385489" y="806501"/>
                    <a:pt x="373647" y="835133"/>
                    <a:pt x="373955" y="864924"/>
                  </a:cubicBezTo>
                  <a:lnTo>
                    <a:pt x="373955" y="1079500"/>
                  </a:lnTo>
                  <a:lnTo>
                    <a:pt x="285750" y="1079500"/>
                  </a:lnTo>
                  <a:cubicBezTo>
                    <a:pt x="233143" y="1079500"/>
                    <a:pt x="190500" y="1036857"/>
                    <a:pt x="190500" y="984250"/>
                  </a:cubicBezTo>
                  <a:lnTo>
                    <a:pt x="190500" y="441290"/>
                  </a:lnTo>
                  <a:cubicBezTo>
                    <a:pt x="264357" y="426114"/>
                    <a:pt x="317398" y="361150"/>
                    <a:pt x="317500" y="285750"/>
                  </a:cubicBezTo>
                  <a:lnTo>
                    <a:pt x="317500" y="158750"/>
                  </a:lnTo>
                  <a:lnTo>
                    <a:pt x="269875" y="158750"/>
                  </a:lnTo>
                  <a:lnTo>
                    <a:pt x="269875" y="31750"/>
                  </a:lnTo>
                  <a:cubicBezTo>
                    <a:pt x="269875" y="14214"/>
                    <a:pt x="255661" y="0"/>
                    <a:pt x="238125" y="0"/>
                  </a:cubicBezTo>
                  <a:cubicBezTo>
                    <a:pt x="220589" y="0"/>
                    <a:pt x="206375" y="14214"/>
                    <a:pt x="206375" y="31750"/>
                  </a:cubicBezTo>
                  <a:lnTo>
                    <a:pt x="206375" y="158750"/>
                  </a:lnTo>
                  <a:lnTo>
                    <a:pt x="111125" y="158750"/>
                  </a:lnTo>
                  <a:lnTo>
                    <a:pt x="111125" y="31750"/>
                  </a:lnTo>
                  <a:cubicBezTo>
                    <a:pt x="111125" y="14214"/>
                    <a:pt x="96910" y="0"/>
                    <a:pt x="79375" y="0"/>
                  </a:cubicBezTo>
                  <a:cubicBezTo>
                    <a:pt x="61840" y="0"/>
                    <a:pt x="47625" y="14214"/>
                    <a:pt x="47625" y="31750"/>
                  </a:cubicBezTo>
                  <a:lnTo>
                    <a:pt x="47625" y="158750"/>
                  </a:lnTo>
                  <a:lnTo>
                    <a:pt x="0" y="158750"/>
                  </a:lnTo>
                  <a:lnTo>
                    <a:pt x="0" y="285750"/>
                  </a:lnTo>
                  <a:cubicBezTo>
                    <a:pt x="101" y="361150"/>
                    <a:pt x="53143" y="426114"/>
                    <a:pt x="127000" y="441290"/>
                  </a:cubicBezTo>
                  <a:lnTo>
                    <a:pt x="127000" y="984250"/>
                  </a:lnTo>
                  <a:cubicBezTo>
                    <a:pt x="127000" y="1071924"/>
                    <a:pt x="198076" y="1143000"/>
                    <a:pt x="285750" y="1143000"/>
                  </a:cubicBezTo>
                  <a:lnTo>
                    <a:pt x="373955" y="1143000"/>
                  </a:lnTo>
                  <a:lnTo>
                    <a:pt x="373955" y="1146527"/>
                  </a:lnTo>
                  <a:cubicBezTo>
                    <a:pt x="374307" y="1267177"/>
                    <a:pt x="472027" y="1364898"/>
                    <a:pt x="592677" y="1365250"/>
                  </a:cubicBezTo>
                  <a:lnTo>
                    <a:pt x="630647" y="1365250"/>
                  </a:lnTo>
                  <a:cubicBezTo>
                    <a:pt x="629085" y="1352883"/>
                    <a:pt x="628263" y="1340431"/>
                    <a:pt x="628193" y="1327966"/>
                  </a:cubicBezTo>
                  <a:cubicBezTo>
                    <a:pt x="628193" y="1319114"/>
                    <a:pt x="628796" y="1310415"/>
                    <a:pt x="629523" y="1301750"/>
                  </a:cubicBezTo>
                  <a:lnTo>
                    <a:pt x="592620" y="1301750"/>
                  </a:lnTo>
                  <a:cubicBezTo>
                    <a:pt x="506924" y="1301747"/>
                    <a:pt x="437452" y="1232275"/>
                    <a:pt x="437452" y="1146578"/>
                  </a:cubicBezTo>
                  <a:lnTo>
                    <a:pt x="437452" y="881380"/>
                  </a:lnTo>
                  <a:lnTo>
                    <a:pt x="2227644" y="881380"/>
                  </a:lnTo>
                  <a:cubicBezTo>
                    <a:pt x="2228548" y="881380"/>
                    <a:pt x="2229380" y="881637"/>
                    <a:pt x="2230288" y="881637"/>
                  </a:cubicBezTo>
                  <a:lnTo>
                    <a:pt x="2457161" y="881637"/>
                  </a:lnTo>
                  <a:cubicBezTo>
                    <a:pt x="2573052" y="881637"/>
                    <a:pt x="2666997" y="975582"/>
                    <a:pt x="2667000" y="1091473"/>
                  </a:cubicBezTo>
                  <a:lnTo>
                    <a:pt x="2667000" y="1255909"/>
                  </a:lnTo>
                  <a:cubicBezTo>
                    <a:pt x="2666991" y="1281227"/>
                    <a:pt x="2646461" y="1301747"/>
                    <a:pt x="2621144" y="1301750"/>
                  </a:cubicBezTo>
                  <a:lnTo>
                    <a:pt x="2464880" y="1301750"/>
                  </a:lnTo>
                  <a:cubicBezTo>
                    <a:pt x="2465607" y="1310415"/>
                    <a:pt x="2466207" y="1319114"/>
                    <a:pt x="2466207" y="1327966"/>
                  </a:cubicBezTo>
                  <a:cubicBezTo>
                    <a:pt x="2466134" y="1340431"/>
                    <a:pt x="2465318" y="1352883"/>
                    <a:pt x="2463756" y="1365250"/>
                  </a:cubicBezTo>
                  <a:lnTo>
                    <a:pt x="2621166" y="1365250"/>
                  </a:lnTo>
                  <a:cubicBezTo>
                    <a:pt x="2681475" y="1365075"/>
                    <a:pt x="2730325" y="1316225"/>
                    <a:pt x="2730500" y="1255916"/>
                  </a:cubicBezTo>
                  <a:lnTo>
                    <a:pt x="2730500" y="1091848"/>
                  </a:lnTo>
                  <a:cubicBezTo>
                    <a:pt x="2730059" y="940857"/>
                    <a:pt x="2607764" y="818566"/>
                    <a:pt x="2456774" y="818121"/>
                  </a:cubicBezTo>
                  <a:close/>
                  <a:moveTo>
                    <a:pt x="63500" y="281991"/>
                  </a:moveTo>
                  <a:lnTo>
                    <a:pt x="63500" y="222250"/>
                  </a:lnTo>
                  <a:lnTo>
                    <a:pt x="254000" y="222250"/>
                  </a:lnTo>
                  <a:lnTo>
                    <a:pt x="254000" y="285750"/>
                  </a:lnTo>
                  <a:cubicBezTo>
                    <a:pt x="253933" y="338439"/>
                    <a:pt x="211163" y="381098"/>
                    <a:pt x="158474" y="381029"/>
                  </a:cubicBezTo>
                  <a:cubicBezTo>
                    <a:pt x="152192" y="381022"/>
                    <a:pt x="145926" y="380394"/>
                    <a:pt x="139767" y="379152"/>
                  </a:cubicBezTo>
                  <a:cubicBezTo>
                    <a:pt x="94519" y="368951"/>
                    <a:pt x="62662" y="328368"/>
                    <a:pt x="63500" y="281991"/>
                  </a:cubicBezTo>
                  <a:close/>
                  <a:moveTo>
                    <a:pt x="1764621" y="488950"/>
                  </a:moveTo>
                  <a:lnTo>
                    <a:pt x="2096078" y="817880"/>
                  </a:lnTo>
                  <a:lnTo>
                    <a:pt x="1270000" y="817880"/>
                  </a:lnTo>
                  <a:lnTo>
                    <a:pt x="1270000" y="444500"/>
                  </a:lnTo>
                  <a:lnTo>
                    <a:pt x="1653540" y="444500"/>
                  </a:lnTo>
                  <a:cubicBezTo>
                    <a:pt x="1695063" y="443649"/>
                    <a:pt x="1735150" y="459689"/>
                    <a:pt x="1764621" y="488950"/>
                  </a:cubicBezTo>
                  <a:close/>
                  <a:moveTo>
                    <a:pt x="790600" y="488772"/>
                  </a:moveTo>
                  <a:cubicBezTo>
                    <a:pt x="820306" y="460004"/>
                    <a:pt x="860149" y="444100"/>
                    <a:pt x="901500" y="444500"/>
                  </a:cubicBezTo>
                  <a:lnTo>
                    <a:pt x="1206500" y="444500"/>
                  </a:lnTo>
                  <a:lnTo>
                    <a:pt x="1206500" y="817880"/>
                  </a:lnTo>
                  <a:lnTo>
                    <a:pt x="464985" y="817880"/>
                  </a:lnTo>
                  <a:cubicBezTo>
                    <a:pt x="464566" y="817880"/>
                    <a:pt x="464464" y="817639"/>
                    <a:pt x="464760" y="817340"/>
                  </a:cubicBezTo>
                  <a:close/>
                </a:path>
              </a:pathLst>
            </a:custGeom>
            <a:solidFill>
              <a:srgbClr val="003366"/>
            </a:solidFill>
            <a:ln w="3175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349E97D-6FA8-42A3-B45C-9ACCFAF731EA}"/>
                </a:ext>
              </a:extLst>
            </p:cNvPr>
            <p:cNvSpPr/>
            <p:nvPr/>
          </p:nvSpPr>
          <p:spPr>
            <a:xfrm>
              <a:off x="3669705" y="3562749"/>
              <a:ext cx="496078" cy="496127"/>
            </a:xfrm>
            <a:custGeom>
              <a:avLst/>
              <a:gdLst>
                <a:gd name="connsiteX0" fmla="*/ 296676 w 496078"/>
                <a:gd name="connsiteY0" fmla="*/ 4859 h 496127"/>
                <a:gd name="connsiteX1" fmla="*/ 4859 w 496078"/>
                <a:gd name="connsiteY1" fmla="*/ 199451 h 496127"/>
                <a:gd name="connsiteX2" fmla="*/ 199451 w 496078"/>
                <a:gd name="connsiteY2" fmla="*/ 491269 h 496127"/>
                <a:gd name="connsiteX3" fmla="*/ 491269 w 496078"/>
                <a:gd name="connsiteY3" fmla="*/ 296676 h 496127"/>
                <a:gd name="connsiteX4" fmla="*/ 491275 w 496078"/>
                <a:gd name="connsiteY4" fmla="*/ 199486 h 496127"/>
                <a:gd name="connsiteX5" fmla="*/ 296676 w 496078"/>
                <a:gd name="connsiteY5" fmla="*/ 4859 h 496127"/>
                <a:gd name="connsiteX6" fmla="*/ 290272 w 496078"/>
                <a:gd name="connsiteY6" fmla="*/ 427750 h 496127"/>
                <a:gd name="connsiteX7" fmla="*/ 68457 w 496078"/>
                <a:gd name="connsiteY7" fmla="*/ 289589 h 496127"/>
                <a:gd name="connsiteX8" fmla="*/ 68467 w 496078"/>
                <a:gd name="connsiteY8" fmla="*/ 205887 h 496127"/>
                <a:gd name="connsiteX9" fmla="*/ 205906 w 496078"/>
                <a:gd name="connsiteY9" fmla="*/ 68409 h 496127"/>
                <a:gd name="connsiteX10" fmla="*/ 427743 w 496078"/>
                <a:gd name="connsiteY10" fmla="*/ 206535 h 496127"/>
                <a:gd name="connsiteX11" fmla="*/ 427731 w 496078"/>
                <a:gd name="connsiteY11" fmla="*/ 290307 h 496127"/>
                <a:gd name="connsiteX12" fmla="*/ 290272 w 496078"/>
                <a:gd name="connsiteY12" fmla="*/ 427750 h 49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6078" h="496127">
                  <a:moveTo>
                    <a:pt x="296676" y="4859"/>
                  </a:moveTo>
                  <a:cubicBezTo>
                    <a:pt x="162358" y="-21989"/>
                    <a:pt x="31706" y="65133"/>
                    <a:pt x="4859" y="199451"/>
                  </a:cubicBezTo>
                  <a:cubicBezTo>
                    <a:pt x="-21989" y="333770"/>
                    <a:pt x="65133" y="464421"/>
                    <a:pt x="199451" y="491269"/>
                  </a:cubicBezTo>
                  <a:cubicBezTo>
                    <a:pt x="333770" y="518116"/>
                    <a:pt x="464421" y="430994"/>
                    <a:pt x="491269" y="296676"/>
                  </a:cubicBezTo>
                  <a:cubicBezTo>
                    <a:pt x="497679" y="264596"/>
                    <a:pt x="497682" y="231566"/>
                    <a:pt x="491275" y="199486"/>
                  </a:cubicBezTo>
                  <a:cubicBezTo>
                    <a:pt x="471577" y="101312"/>
                    <a:pt x="394847" y="24569"/>
                    <a:pt x="296676" y="4859"/>
                  </a:cubicBezTo>
                  <a:close/>
                  <a:moveTo>
                    <a:pt x="290272" y="427750"/>
                  </a:moveTo>
                  <a:cubicBezTo>
                    <a:pt x="190866" y="450851"/>
                    <a:pt x="91555" y="388992"/>
                    <a:pt x="68457" y="289589"/>
                  </a:cubicBezTo>
                  <a:cubicBezTo>
                    <a:pt x="62056" y="262056"/>
                    <a:pt x="62059" y="233421"/>
                    <a:pt x="68467" y="205887"/>
                  </a:cubicBezTo>
                  <a:cubicBezTo>
                    <a:pt x="84113" y="137491"/>
                    <a:pt x="137513" y="84075"/>
                    <a:pt x="205906" y="68409"/>
                  </a:cubicBezTo>
                  <a:cubicBezTo>
                    <a:pt x="305309" y="45292"/>
                    <a:pt x="404629" y="107135"/>
                    <a:pt x="427743" y="206535"/>
                  </a:cubicBezTo>
                  <a:cubicBezTo>
                    <a:pt x="434153" y="234094"/>
                    <a:pt x="434147" y="262751"/>
                    <a:pt x="427731" y="290307"/>
                  </a:cubicBezTo>
                  <a:cubicBezTo>
                    <a:pt x="412062" y="358693"/>
                    <a:pt x="358658" y="412090"/>
                    <a:pt x="290272" y="427750"/>
                  </a:cubicBezTo>
                  <a:close/>
                </a:path>
              </a:pathLst>
            </a:custGeom>
            <a:solidFill>
              <a:srgbClr val="003366"/>
            </a:solidFill>
            <a:ln w="31750" cap="flat">
              <a:noFill/>
              <a:prstDash val="solid"/>
              <a:miter/>
            </a:ln>
          </p:spPr>
          <p:txBody>
            <a:bodyPr rtlCol="0" anchor="ctr"/>
            <a:lstStyle/>
            <a:p>
              <a:endParaRPr lang="en-US"/>
            </a:p>
          </p:txBody>
        </p:sp>
      </p:grpSp>
    </p:spTree>
    <p:extLst>
      <p:ext uri="{BB962C8B-B14F-4D97-AF65-F5344CB8AC3E}">
        <p14:creationId xmlns:p14="http://schemas.microsoft.com/office/powerpoint/2010/main" val="23251987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59801-4A58-4792-B958-846294590378}"/>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187553D8-17FF-4749-BE94-70D9449F7A16}"/>
              </a:ext>
            </a:extLst>
          </p:cNvPr>
          <p:cNvSpPr>
            <a:spLocks noGrp="1"/>
          </p:cNvSpPr>
          <p:nvPr>
            <p:ph type="sldNum" sz="quarter" idx="10"/>
          </p:nvPr>
        </p:nvSpPr>
        <p:spPr/>
        <p:txBody>
          <a:bodyPr/>
          <a:lstStyle/>
          <a:p>
            <a:pPr>
              <a:defRPr/>
            </a:pPr>
            <a:fld id="{F1D0CB0C-6CD7-49EF-9B68-ED3C7EA5DB13}" type="slidenum">
              <a:rPr lang="en-US" smtClean="0">
                <a:solidFill>
                  <a:srgbClr val="FFFFFF"/>
                </a:solidFill>
              </a:rPr>
              <a:pPr>
                <a:defRPr/>
              </a:pPr>
              <a:t>56</a:t>
            </a:fld>
            <a:endParaRPr lang="en-US" dirty="0">
              <a:solidFill>
                <a:srgbClr val="FFFFFF"/>
              </a:solidFill>
            </a:endParaRPr>
          </a:p>
        </p:txBody>
      </p:sp>
      <p:pic>
        <p:nvPicPr>
          <p:cNvPr id="5" name="Picture 4" descr="dummy GC Annual Report FY2018-FINAL - Excel">
            <a:extLst>
              <a:ext uri="{FF2B5EF4-FFF2-40B4-BE49-F238E27FC236}">
                <a16:creationId xmlns:a16="http://schemas.microsoft.com/office/drawing/2014/main" id="{30739DC0-54DF-4285-8FC1-49865241A75A}"/>
              </a:ext>
            </a:extLst>
          </p:cNvPr>
          <p:cNvPicPr>
            <a:picLocks noChangeAspect="1"/>
          </p:cNvPicPr>
          <p:nvPr/>
        </p:nvPicPr>
        <p:blipFill rotWithShape="1">
          <a:blip r:embed="rId3">
            <a:extLst>
              <a:ext uri="{28A0092B-C50C-407E-A947-70E740481C1C}">
                <a14:useLocalDpi xmlns:a14="http://schemas.microsoft.com/office/drawing/2010/main" val="0"/>
              </a:ext>
            </a:extLst>
          </a:blip>
          <a:srcRect l="4167" t="19445" r="59166" b="31667"/>
          <a:stretch/>
        </p:blipFill>
        <p:spPr>
          <a:xfrm>
            <a:off x="990601" y="216567"/>
            <a:ext cx="7769896" cy="5650833"/>
          </a:xfrm>
          <a:prstGeom prst="rect">
            <a:avLst/>
          </a:prstGeom>
        </p:spPr>
      </p:pic>
    </p:spTree>
    <p:extLst>
      <p:ext uri="{BB962C8B-B14F-4D97-AF65-F5344CB8AC3E}">
        <p14:creationId xmlns:p14="http://schemas.microsoft.com/office/powerpoint/2010/main" val="39106675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790C4-CDC1-4005-B756-9F42E3FA120D}"/>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7190E572-05BC-4ED5-A1AA-92CAB8195186}"/>
              </a:ext>
            </a:extLst>
          </p:cNvPr>
          <p:cNvSpPr>
            <a:spLocks noGrp="1"/>
          </p:cNvSpPr>
          <p:nvPr>
            <p:ph type="sldNum" sz="quarter" idx="10"/>
          </p:nvPr>
        </p:nvSpPr>
        <p:spPr/>
        <p:txBody>
          <a:bodyPr/>
          <a:lstStyle/>
          <a:p>
            <a:pPr>
              <a:defRPr/>
            </a:pPr>
            <a:fld id="{F1D0CB0C-6CD7-49EF-9B68-ED3C7EA5DB13}" type="slidenum">
              <a:rPr lang="en-US" smtClean="0">
                <a:solidFill>
                  <a:srgbClr val="FFFFFF"/>
                </a:solidFill>
              </a:rPr>
              <a:pPr>
                <a:defRPr/>
              </a:pPr>
              <a:t>57</a:t>
            </a:fld>
            <a:endParaRPr lang="en-US" dirty="0">
              <a:solidFill>
                <a:srgbClr val="FFFFFF"/>
              </a:solidFill>
            </a:endParaRPr>
          </a:p>
        </p:txBody>
      </p:sp>
      <p:pic>
        <p:nvPicPr>
          <p:cNvPr id="7" name="Picture 6" descr="dummy GC Annual Report FY2018-FINAL - Excel">
            <a:extLst>
              <a:ext uri="{FF2B5EF4-FFF2-40B4-BE49-F238E27FC236}">
                <a16:creationId xmlns:a16="http://schemas.microsoft.com/office/drawing/2014/main" id="{D2BD0297-F075-4F6B-B6A5-5676716ED83E}"/>
              </a:ext>
            </a:extLst>
          </p:cNvPr>
          <p:cNvPicPr>
            <a:picLocks noChangeAspect="1"/>
          </p:cNvPicPr>
          <p:nvPr/>
        </p:nvPicPr>
        <p:blipFill rotWithShape="1">
          <a:blip r:embed="rId3">
            <a:extLst>
              <a:ext uri="{28A0092B-C50C-407E-A947-70E740481C1C}">
                <a14:useLocalDpi xmlns:a14="http://schemas.microsoft.com/office/drawing/2010/main" val="0"/>
              </a:ext>
            </a:extLst>
          </a:blip>
          <a:srcRect l="1667" t="16389" r="56666" b="17917"/>
          <a:stretch/>
        </p:blipFill>
        <p:spPr>
          <a:xfrm>
            <a:off x="1143000" y="228600"/>
            <a:ext cx="7086600" cy="5486400"/>
          </a:xfrm>
          <a:prstGeom prst="rect">
            <a:avLst/>
          </a:prstGeom>
        </p:spPr>
      </p:pic>
    </p:spTree>
    <p:extLst>
      <p:ext uri="{BB962C8B-B14F-4D97-AF65-F5344CB8AC3E}">
        <p14:creationId xmlns:p14="http://schemas.microsoft.com/office/powerpoint/2010/main" val="14222932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494141-A6C5-4DB1-A984-DAC2FA931490}"/>
              </a:ext>
            </a:extLst>
          </p:cNvPr>
          <p:cNvSpPr/>
          <p:nvPr/>
        </p:nvSpPr>
        <p:spPr bwMode="auto">
          <a:xfrm>
            <a:off x="914400" y="5791200"/>
            <a:ext cx="8001000" cy="10668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2" name="Title 1">
            <a:extLst>
              <a:ext uri="{FF2B5EF4-FFF2-40B4-BE49-F238E27FC236}">
                <a16:creationId xmlns:a16="http://schemas.microsoft.com/office/drawing/2014/main" id="{2CB42C93-A622-4D41-8BEC-AF2EDCCE1984}"/>
              </a:ext>
            </a:extLst>
          </p:cNvPr>
          <p:cNvSpPr>
            <a:spLocks noGrp="1"/>
          </p:cNvSpPr>
          <p:nvPr>
            <p:ph type="title"/>
          </p:nvPr>
        </p:nvSpPr>
        <p:spPr/>
        <p:txBody>
          <a:bodyPr/>
          <a:lstStyle/>
          <a:p>
            <a:r>
              <a:rPr lang="en-US" dirty="0"/>
              <a:t>Almost done…</a:t>
            </a:r>
          </a:p>
        </p:txBody>
      </p:sp>
      <p:sp>
        <p:nvSpPr>
          <p:cNvPr id="3" name="Slide Number Placeholder 2">
            <a:extLst>
              <a:ext uri="{FF2B5EF4-FFF2-40B4-BE49-F238E27FC236}">
                <a16:creationId xmlns:a16="http://schemas.microsoft.com/office/drawing/2014/main" id="{C903ECE1-1F92-464D-9A16-1B2AA20D287F}"/>
              </a:ext>
            </a:extLst>
          </p:cNvPr>
          <p:cNvSpPr>
            <a:spLocks noGrp="1"/>
          </p:cNvSpPr>
          <p:nvPr>
            <p:ph type="sldNum" sz="quarter" idx="10"/>
          </p:nvPr>
        </p:nvSpPr>
        <p:spPr/>
        <p:txBody>
          <a:bodyPr/>
          <a:lstStyle/>
          <a:p>
            <a:pPr>
              <a:defRPr/>
            </a:pPr>
            <a:fld id="{DFC74113-8C90-42EE-BA5E-BF7AE3D21339}" type="slidenum">
              <a:rPr lang="en-US" smtClean="0"/>
              <a:pPr>
                <a:defRPr/>
              </a:pPr>
              <a:t>58</a:t>
            </a:fld>
            <a:endParaRPr lang="en-US" dirty="0"/>
          </a:p>
        </p:txBody>
      </p:sp>
      <p:pic>
        <p:nvPicPr>
          <p:cNvPr id="5" name="Picture 4">
            <a:extLst>
              <a:ext uri="{FF2B5EF4-FFF2-40B4-BE49-F238E27FC236}">
                <a16:creationId xmlns:a16="http://schemas.microsoft.com/office/drawing/2014/main" id="{3154B225-2267-4529-ACA8-398745C711AA}"/>
              </a:ext>
            </a:extLst>
          </p:cNvPr>
          <p:cNvPicPr>
            <a:picLocks noChangeAspect="1"/>
          </p:cNvPicPr>
          <p:nvPr/>
        </p:nvPicPr>
        <p:blipFill rotWithShape="1">
          <a:blip r:embed="rId2"/>
          <a:srcRect l="1667" t="21852" r="60833" b="5555"/>
          <a:stretch/>
        </p:blipFill>
        <p:spPr>
          <a:xfrm>
            <a:off x="63597" y="834224"/>
            <a:ext cx="3797762" cy="4135341"/>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B06A5A57-A5EE-441E-8305-08DB9F68BE8C}"/>
              </a:ext>
            </a:extLst>
          </p:cNvPr>
          <p:cNvPicPr>
            <a:picLocks noChangeAspect="1"/>
          </p:cNvPicPr>
          <p:nvPr/>
        </p:nvPicPr>
        <p:blipFill rotWithShape="1">
          <a:blip r:embed="rId3"/>
          <a:srcRect l="2634" t="23333" r="55834" b="8918"/>
          <a:stretch/>
        </p:blipFill>
        <p:spPr>
          <a:xfrm>
            <a:off x="4572000" y="820308"/>
            <a:ext cx="3797762" cy="3484657"/>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CA005F58-87C1-46D0-B0DF-CE17551BBC2B}"/>
              </a:ext>
            </a:extLst>
          </p:cNvPr>
          <p:cNvPicPr>
            <a:picLocks noChangeAspect="1"/>
          </p:cNvPicPr>
          <p:nvPr/>
        </p:nvPicPr>
        <p:blipFill>
          <a:blip r:embed="rId4"/>
          <a:stretch>
            <a:fillRect/>
          </a:stretch>
        </p:blipFill>
        <p:spPr>
          <a:xfrm>
            <a:off x="58296" y="762000"/>
            <a:ext cx="8851803" cy="4499776"/>
          </a:xfrm>
          <a:prstGeom prst="rect">
            <a:avLst/>
          </a:prstGeom>
          <a:solidFill>
            <a:schemeClr val="bg1"/>
          </a:solidFill>
        </p:spPr>
      </p:pic>
    </p:spTree>
    <p:extLst>
      <p:ext uri="{BB962C8B-B14F-4D97-AF65-F5344CB8AC3E}">
        <p14:creationId xmlns:p14="http://schemas.microsoft.com/office/powerpoint/2010/main" val="211586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ppt_x</p:attrName>
                                        </p:attrNameLst>
                                      </p:cBhvr>
                                      <p:tavLst>
                                        <p:tav tm="0">
                                          <p:val>
                                            <p:strVal val="#ppt_x"/>
                                          </p:val>
                                        </p:tav>
                                        <p:tav tm="100000">
                                          <p:val>
                                            <p:strVal val="#ppt_x"/>
                                          </p:val>
                                        </p:tav>
                                      </p:tavLst>
                                    </p:anim>
                                    <p:anim calcmode="lin" valueType="num">
                                      <p:cBhvr>
                                        <p:cTn id="9" dur="2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5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B20E5-4EAA-4C57-90C8-FC1B41F54F81}"/>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AA66FEC4-F275-44D9-B467-B2D59669103F}"/>
              </a:ext>
            </a:extLst>
          </p:cNvPr>
          <p:cNvSpPr>
            <a:spLocks noGrp="1"/>
          </p:cNvSpPr>
          <p:nvPr>
            <p:ph type="sldNum" sz="quarter" idx="10"/>
          </p:nvPr>
        </p:nvSpPr>
        <p:spPr/>
        <p:txBody>
          <a:bodyPr/>
          <a:lstStyle/>
          <a:p>
            <a:pPr>
              <a:defRPr/>
            </a:pPr>
            <a:fld id="{DFC74113-8C90-42EE-BA5E-BF7AE3D21339}" type="slidenum">
              <a:rPr lang="en-US" smtClean="0"/>
              <a:pPr>
                <a:defRPr/>
              </a:pPr>
              <a:t>59</a:t>
            </a:fld>
            <a:endParaRPr lang="en-US" dirty="0"/>
          </a:p>
        </p:txBody>
      </p:sp>
      <p:pic>
        <p:nvPicPr>
          <p:cNvPr id="5" name="Picture 4">
            <a:extLst>
              <a:ext uri="{FF2B5EF4-FFF2-40B4-BE49-F238E27FC236}">
                <a16:creationId xmlns:a16="http://schemas.microsoft.com/office/drawing/2014/main" id="{2E3D61BB-04BA-496E-B31C-B418B62DFB1D}"/>
              </a:ext>
            </a:extLst>
          </p:cNvPr>
          <p:cNvPicPr>
            <a:picLocks noChangeAspect="1"/>
          </p:cNvPicPr>
          <p:nvPr/>
        </p:nvPicPr>
        <p:blipFill rotWithShape="1">
          <a:blip r:embed="rId2"/>
          <a:srcRect l="1667" t="21852" r="48332" b="42592"/>
          <a:stretch/>
        </p:blipFill>
        <p:spPr>
          <a:xfrm>
            <a:off x="65585" y="309908"/>
            <a:ext cx="7429500" cy="2971800"/>
          </a:xfrm>
          <a:prstGeom prst="rect">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7DE16051-6329-42DB-9912-C296DA4C4339}"/>
              </a:ext>
            </a:extLst>
          </p:cNvPr>
          <p:cNvSpPr/>
          <p:nvPr/>
        </p:nvSpPr>
        <p:spPr bwMode="auto">
          <a:xfrm>
            <a:off x="914400" y="5791200"/>
            <a:ext cx="8001000" cy="10668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pic>
        <p:nvPicPr>
          <p:cNvPr id="9" name="Picture 8">
            <a:extLst>
              <a:ext uri="{FF2B5EF4-FFF2-40B4-BE49-F238E27FC236}">
                <a16:creationId xmlns:a16="http://schemas.microsoft.com/office/drawing/2014/main" id="{724D2835-32F6-4915-B96A-F451797452ED}"/>
              </a:ext>
            </a:extLst>
          </p:cNvPr>
          <p:cNvPicPr>
            <a:picLocks noChangeAspect="1"/>
          </p:cNvPicPr>
          <p:nvPr/>
        </p:nvPicPr>
        <p:blipFill rotWithShape="1">
          <a:blip r:embed="rId3"/>
          <a:srcRect l="2500" t="21852" r="48333" b="47037"/>
          <a:stretch/>
        </p:blipFill>
        <p:spPr>
          <a:xfrm>
            <a:off x="1066800" y="3572980"/>
            <a:ext cx="7935520" cy="282450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0045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ppt_x</p:attrName>
                                        </p:attrNameLst>
                                      </p:cBhvr>
                                      <p:tavLst>
                                        <p:tav tm="0">
                                          <p:val>
                                            <p:strVal val="#ppt_x"/>
                                          </p:val>
                                        </p:tav>
                                        <p:tav tm="100000">
                                          <p:val>
                                            <p:strVal val="#ppt_x"/>
                                          </p:val>
                                        </p:tav>
                                      </p:tavLst>
                                    </p:anim>
                                    <p:anim calcmode="lin" valueType="num">
                                      <p:cBhvr>
                                        <p:cTn id="9" dur="2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F6EE4-5E19-44C0-AEE1-8B865B74E565}"/>
              </a:ext>
            </a:extLst>
          </p:cNvPr>
          <p:cNvSpPr>
            <a:spLocks noGrp="1"/>
          </p:cNvSpPr>
          <p:nvPr>
            <p:ph type="title"/>
          </p:nvPr>
        </p:nvSpPr>
        <p:spPr/>
        <p:txBody>
          <a:bodyPr/>
          <a:lstStyle/>
          <a:p>
            <a:r>
              <a:rPr lang="en-US" dirty="0"/>
              <a:t>Why Annual Reports?</a:t>
            </a:r>
          </a:p>
        </p:txBody>
      </p:sp>
      <p:sp>
        <p:nvSpPr>
          <p:cNvPr id="3" name="Content Placeholder 2">
            <a:extLst>
              <a:ext uri="{FF2B5EF4-FFF2-40B4-BE49-F238E27FC236}">
                <a16:creationId xmlns:a16="http://schemas.microsoft.com/office/drawing/2014/main" id="{B1AFA3C8-CC6D-43ED-9854-815AF2BE4B90}"/>
              </a:ext>
            </a:extLst>
          </p:cNvPr>
          <p:cNvSpPr>
            <a:spLocks noGrp="1"/>
          </p:cNvSpPr>
          <p:nvPr>
            <p:ph idx="1"/>
          </p:nvPr>
        </p:nvSpPr>
        <p:spPr>
          <a:xfrm>
            <a:off x="990600" y="1219200"/>
            <a:ext cx="7693025" cy="4648200"/>
          </a:xfrm>
        </p:spPr>
        <p:txBody>
          <a:bodyPr/>
          <a:lstStyle/>
          <a:p>
            <a:r>
              <a:rPr lang="en-US" dirty="0"/>
              <a:t>Ensures grant $ awarded to GCs in “good standing”</a:t>
            </a:r>
          </a:p>
          <a:p>
            <a:r>
              <a:rPr lang="en-US" dirty="0"/>
              <a:t>Mechanism for GCs to “tell their story”</a:t>
            </a:r>
          </a:p>
          <a:p>
            <a:r>
              <a:rPr lang="en-US" dirty="0"/>
              <a:t>Track progress</a:t>
            </a:r>
          </a:p>
          <a:p>
            <a:r>
              <a:rPr lang="en-US" dirty="0"/>
              <a:t>ID trends</a:t>
            </a:r>
          </a:p>
          <a:p>
            <a:r>
              <a:rPr lang="en-US" dirty="0"/>
              <a:t>Inform future program development</a:t>
            </a:r>
          </a:p>
          <a:p>
            <a:r>
              <a:rPr lang="en-US" b="1" dirty="0">
                <a:solidFill>
                  <a:srgbClr val="C00000"/>
                </a:solidFill>
              </a:rPr>
              <a:t>Due Friday, November 6</a:t>
            </a:r>
          </a:p>
          <a:p>
            <a:pPr marL="0" indent="0">
              <a:buNone/>
            </a:pPr>
            <a:endParaRPr lang="en-US" dirty="0"/>
          </a:p>
        </p:txBody>
      </p:sp>
      <p:sp>
        <p:nvSpPr>
          <p:cNvPr id="4" name="Slide Number Placeholder 3">
            <a:extLst>
              <a:ext uri="{FF2B5EF4-FFF2-40B4-BE49-F238E27FC236}">
                <a16:creationId xmlns:a16="http://schemas.microsoft.com/office/drawing/2014/main" id="{D948043B-50C7-486B-9BEB-DE897C63A99E}"/>
              </a:ext>
            </a:extLst>
          </p:cNvPr>
          <p:cNvSpPr>
            <a:spLocks noGrp="1"/>
          </p:cNvSpPr>
          <p:nvPr>
            <p:ph type="sldNum" sz="quarter" idx="10"/>
          </p:nvPr>
        </p:nvSpPr>
        <p:spPr/>
        <p:txBody>
          <a:bodyPr/>
          <a:lstStyle/>
          <a:p>
            <a:pPr>
              <a:defRPr/>
            </a:pPr>
            <a:fld id="{4C9057B0-961F-465C-A991-995FE7EA85EE}" type="slidenum">
              <a:rPr lang="en-US" smtClean="0">
                <a:solidFill>
                  <a:srgbClr val="FFFFFF"/>
                </a:solidFill>
              </a:rPr>
              <a:pPr>
                <a:defRPr/>
              </a:pPr>
              <a:t>6</a:t>
            </a:fld>
            <a:endParaRPr lang="en-US" dirty="0">
              <a:solidFill>
                <a:srgbClr val="FFFFFF"/>
              </a:solidFill>
            </a:endParaRPr>
          </a:p>
        </p:txBody>
      </p:sp>
    </p:spTree>
    <p:extLst>
      <p:ext uri="{BB962C8B-B14F-4D97-AF65-F5344CB8AC3E}">
        <p14:creationId xmlns:p14="http://schemas.microsoft.com/office/powerpoint/2010/main" val="36444153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CCB8498-BBFA-4B3B-9A78-C84646FC4365}"/>
              </a:ext>
            </a:extLst>
          </p:cNvPr>
          <p:cNvSpPr/>
          <p:nvPr/>
        </p:nvSpPr>
        <p:spPr bwMode="auto">
          <a:xfrm>
            <a:off x="948070" y="5791200"/>
            <a:ext cx="8001000" cy="10668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2" name="Title 1">
            <a:extLst>
              <a:ext uri="{FF2B5EF4-FFF2-40B4-BE49-F238E27FC236}">
                <a16:creationId xmlns:a16="http://schemas.microsoft.com/office/drawing/2014/main" id="{63AEE063-95D5-4000-A4BC-DEBFEEF2A133}"/>
              </a:ext>
            </a:extLst>
          </p:cNvPr>
          <p:cNvSpPr>
            <a:spLocks noGrp="1"/>
          </p:cNvSpPr>
          <p:nvPr>
            <p:ph type="title"/>
          </p:nvPr>
        </p:nvSpPr>
        <p:spPr>
          <a:xfrm>
            <a:off x="952500" y="21301"/>
            <a:ext cx="7924800" cy="609600"/>
          </a:xfrm>
        </p:spPr>
        <p:txBody>
          <a:bodyPr/>
          <a:lstStyle/>
          <a:p>
            <a:r>
              <a:rPr lang="en-US" dirty="0"/>
              <a:t>General Instruction/Confirmation Page</a:t>
            </a:r>
          </a:p>
        </p:txBody>
      </p:sp>
      <p:sp>
        <p:nvSpPr>
          <p:cNvPr id="3" name="Slide Number Placeholder 2">
            <a:extLst>
              <a:ext uri="{FF2B5EF4-FFF2-40B4-BE49-F238E27FC236}">
                <a16:creationId xmlns:a16="http://schemas.microsoft.com/office/drawing/2014/main" id="{8C2658B8-49D2-4FAC-B481-07C68CB35CBF}"/>
              </a:ext>
            </a:extLst>
          </p:cNvPr>
          <p:cNvSpPr>
            <a:spLocks noGrp="1"/>
          </p:cNvSpPr>
          <p:nvPr>
            <p:ph type="sldNum" sz="quarter" idx="10"/>
          </p:nvPr>
        </p:nvSpPr>
        <p:spPr/>
        <p:txBody>
          <a:bodyPr/>
          <a:lstStyle/>
          <a:p>
            <a:pPr>
              <a:defRPr/>
            </a:pPr>
            <a:fld id="{F1D0CB0C-6CD7-49EF-9B68-ED3C7EA5DB13}" type="slidenum">
              <a:rPr lang="en-US" smtClean="0">
                <a:solidFill>
                  <a:srgbClr val="FFFFFF"/>
                </a:solidFill>
              </a:rPr>
              <a:pPr>
                <a:defRPr/>
              </a:pPr>
              <a:t>60</a:t>
            </a:fld>
            <a:endParaRPr lang="en-US" dirty="0">
              <a:solidFill>
                <a:srgbClr val="FFFFFF"/>
              </a:solidFill>
            </a:endParaRPr>
          </a:p>
        </p:txBody>
      </p:sp>
      <p:pic>
        <p:nvPicPr>
          <p:cNvPr id="19" name="Picture 18">
            <a:extLst>
              <a:ext uri="{FF2B5EF4-FFF2-40B4-BE49-F238E27FC236}">
                <a16:creationId xmlns:a16="http://schemas.microsoft.com/office/drawing/2014/main" id="{C9BF1838-854E-4288-AC96-D59E61E53DBB}"/>
              </a:ext>
            </a:extLst>
          </p:cNvPr>
          <p:cNvPicPr>
            <a:picLocks noChangeAspect="1"/>
          </p:cNvPicPr>
          <p:nvPr/>
        </p:nvPicPr>
        <p:blipFill rotWithShape="1">
          <a:blip r:embed="rId3"/>
          <a:srcRect l="1667" t="24815" r="66667" b="19993"/>
          <a:stretch/>
        </p:blipFill>
        <p:spPr>
          <a:xfrm>
            <a:off x="84138" y="612967"/>
            <a:ext cx="6240462" cy="6118033"/>
          </a:xfrm>
          <a:prstGeom prst="rect">
            <a:avLst/>
          </a:prstGeom>
        </p:spPr>
      </p:pic>
      <p:sp>
        <p:nvSpPr>
          <p:cNvPr id="4" name="Arrow: Left 3">
            <a:extLst>
              <a:ext uri="{FF2B5EF4-FFF2-40B4-BE49-F238E27FC236}">
                <a16:creationId xmlns:a16="http://schemas.microsoft.com/office/drawing/2014/main" id="{604F722C-04A9-436F-8E59-EDDAADF7A1F6}"/>
              </a:ext>
            </a:extLst>
          </p:cNvPr>
          <p:cNvSpPr/>
          <p:nvPr/>
        </p:nvSpPr>
        <p:spPr bwMode="auto">
          <a:xfrm>
            <a:off x="6493835" y="4495800"/>
            <a:ext cx="2286000" cy="609600"/>
          </a:xfrm>
          <a:prstGeom prst="leftArrow">
            <a:avLst/>
          </a:prstGeom>
          <a:solidFill>
            <a:srgbClr val="FFFF00"/>
          </a:solidFill>
          <a:ln w="15875" cap="flat" cmpd="sng" algn="ctr">
            <a:solidFill>
              <a:schemeClr val="accent4"/>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646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500"/>
                                  </p:stCondLst>
                                  <p:childTnLst>
                                    <p:animClr clrSpc="hsl" dir="cw">
                                      <p:cBhvr override="childStyle">
                                        <p:cTn id="6" dur="2000" fill="hold"/>
                                        <p:tgtEl>
                                          <p:spTgt spid="4"/>
                                        </p:tgtEl>
                                        <p:attrNameLst>
                                          <p:attrName>style.color</p:attrName>
                                        </p:attrNameLst>
                                      </p:cBhvr>
                                      <p:by>
                                        <p:hsl h="7200000" s="0" l="0"/>
                                      </p:by>
                                    </p:animClr>
                                    <p:animClr clrSpc="hsl" dir="cw">
                                      <p:cBhvr>
                                        <p:cTn id="7" dur="2000" fill="hold"/>
                                        <p:tgtEl>
                                          <p:spTgt spid="4"/>
                                        </p:tgtEl>
                                        <p:attrNameLst>
                                          <p:attrName>fillcolor</p:attrName>
                                        </p:attrNameLst>
                                      </p:cBhvr>
                                      <p:by>
                                        <p:hsl h="7200000" s="0" l="0"/>
                                      </p:by>
                                    </p:animClr>
                                    <p:animClr clrSpc="hsl" dir="cw">
                                      <p:cBhvr>
                                        <p:cTn id="8" dur="2000" fill="hold"/>
                                        <p:tgtEl>
                                          <p:spTgt spid="4"/>
                                        </p:tgtEl>
                                        <p:attrNameLst>
                                          <p:attrName>stroke.color</p:attrName>
                                        </p:attrNameLst>
                                      </p:cBhvr>
                                      <p:by>
                                        <p:hsl h="7200000" s="0" l="0"/>
                                      </p:by>
                                    </p:animClr>
                                    <p:set>
                                      <p:cBhvr>
                                        <p:cTn id="9" dur="20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914400" y="152400"/>
            <a:ext cx="8077200" cy="609600"/>
          </a:xfrm>
          <a:ln w="9525">
            <a:noFill/>
            <a:round/>
            <a:headEnd/>
            <a:tailEn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b" anchorCtr="0" compatLnSpc="1">
            <a:prstTxWarp prst="textNoShape">
              <a:avLst/>
            </a:prstTxWarp>
          </a:bodyPr>
          <a:lstStyle/>
          <a:p>
            <a:r>
              <a:rPr kumimoji="1" lang="en-US" sz="2800" kern="1200" dirty="0">
                <a:solidFill>
                  <a:schemeClr val="bg1"/>
                </a:solidFill>
                <a:latin typeface="+mn-lt"/>
                <a:ea typeface="+mn-ea"/>
                <a:cs typeface="+mn-cs"/>
              </a:rPr>
              <a:t>Green Communities Regional Coordinators</a:t>
            </a:r>
          </a:p>
        </p:txBody>
      </p:sp>
      <p:sp>
        <p:nvSpPr>
          <p:cNvPr id="14340" name="Rectangle 3"/>
          <p:cNvSpPr>
            <a:spLocks noGrp="1" noChangeArrowheads="1"/>
          </p:cNvSpPr>
          <p:nvPr>
            <p:ph type="body" orient="vert" idx="1"/>
          </p:nvPr>
        </p:nvSpPr>
        <p:spPr>
          <a:xfrm>
            <a:off x="1042071" y="998013"/>
            <a:ext cx="8077200" cy="1858970"/>
          </a:xfrm>
        </p:spPr>
        <p:txBody>
          <a:bodyPr vert="horz" wrap="square">
            <a:spAutoFit/>
          </a:bodyPr>
          <a:lstStyle/>
          <a:p>
            <a:pPr>
              <a:lnSpc>
                <a:spcPct val="90000"/>
              </a:lnSpc>
            </a:pPr>
            <a:r>
              <a:rPr lang="en-US" sz="2400" dirty="0">
                <a:solidFill>
                  <a:srgbClr val="000000"/>
                </a:solidFill>
                <a:latin typeface="Calibri" pitchFamily="34" charset="0"/>
              </a:rPr>
              <a:t>Regional Coordinators act as direct liaisons with cities and towns on energy efficiency and renewable energy activities</a:t>
            </a:r>
            <a:endParaRPr lang="en-US" sz="1200" dirty="0">
              <a:solidFill>
                <a:srgbClr val="000000"/>
              </a:solidFill>
              <a:latin typeface="Calibri" pitchFamily="34" charset="0"/>
            </a:endParaRPr>
          </a:p>
          <a:p>
            <a:pPr>
              <a:lnSpc>
                <a:spcPct val="90000"/>
              </a:lnSpc>
              <a:spcAft>
                <a:spcPts val="1200"/>
              </a:spcAft>
            </a:pPr>
            <a:r>
              <a:rPr lang="en-US" sz="2400" dirty="0">
                <a:solidFill>
                  <a:srgbClr val="000000"/>
                </a:solidFill>
                <a:latin typeface="Calibri" pitchFamily="34" charset="0"/>
              </a:rPr>
              <a:t>Located at each of the DEP Regional Offices</a:t>
            </a:r>
            <a:r>
              <a:rPr lang="en-US" dirty="0">
                <a:solidFill>
                  <a:srgbClr val="000000"/>
                </a:solidFill>
                <a:latin typeface="Calibri" pitchFamily="34" charset="0"/>
              </a:rPr>
              <a:t>:</a:t>
            </a:r>
            <a:endParaRPr lang="en-US" sz="1600" dirty="0">
              <a:solidFill>
                <a:srgbClr val="3C653C"/>
              </a:solidFill>
              <a:latin typeface="Calibri" pitchFamily="34" charset="0"/>
            </a:endParaRPr>
          </a:p>
          <a:p>
            <a:pPr lvl="2">
              <a:lnSpc>
                <a:spcPct val="90000"/>
              </a:lnSpc>
              <a:buFont typeface="Wingdings" pitchFamily="2" charset="2"/>
              <a:buNone/>
            </a:pPr>
            <a:endParaRPr lang="en-US" sz="1000" dirty="0">
              <a:solidFill>
                <a:srgbClr val="3C653C"/>
              </a:solidFill>
              <a:latin typeface="Calibri" pitchFamily="34" charset="0"/>
            </a:endParaRPr>
          </a:p>
          <a:p>
            <a:pPr lvl="1">
              <a:lnSpc>
                <a:spcPct val="90000"/>
              </a:lnSpc>
              <a:buFontTx/>
              <a:buNone/>
            </a:pPr>
            <a:r>
              <a:rPr lang="en-US" sz="1800" dirty="0">
                <a:solidFill>
                  <a:srgbClr val="3C653C"/>
                </a:solidFill>
                <a:latin typeface="Calibri" pitchFamily="34" charset="0"/>
              </a:rPr>
              <a:t>  		</a:t>
            </a:r>
            <a:endParaRPr lang="en-US" sz="1600" dirty="0">
              <a:solidFill>
                <a:srgbClr val="3C653C"/>
              </a:solidFill>
              <a:latin typeface="Calibri" pitchFamily="34" charset="0"/>
            </a:endParaRPr>
          </a:p>
        </p:txBody>
      </p:sp>
      <p:sp>
        <p:nvSpPr>
          <p:cNvPr id="4" name="Slide Number Placeholder 3"/>
          <p:cNvSpPr>
            <a:spLocks noGrp="1"/>
          </p:cNvSpPr>
          <p:nvPr>
            <p:ph type="sldNum" sz="quarter" idx="12"/>
          </p:nvPr>
        </p:nvSpPr>
        <p:spPr/>
        <p:txBody>
          <a:bodyPr/>
          <a:lstStyle/>
          <a:p>
            <a:pPr>
              <a:defRPr/>
            </a:pPr>
            <a:fld id="{A720E302-0A45-45D1-8259-6DB2074B8294}" type="slidenum">
              <a:rPr lang="en-US" smtClean="0"/>
              <a:pPr>
                <a:defRPr/>
              </a:pPr>
              <a:t>61</a:t>
            </a:fld>
            <a:endParaRPr lang="en-US" dirty="0"/>
          </a:p>
        </p:txBody>
      </p:sp>
      <p:pic>
        <p:nvPicPr>
          <p:cNvPr id="12" name="Picture 8" descr="kelly-brown.png"/>
          <p:cNvPicPr>
            <a:picLocks noChangeAspect="1"/>
          </p:cNvPicPr>
          <p:nvPr/>
        </p:nvPicPr>
        <p:blipFill>
          <a:blip r:embed="rId4" cstate="print"/>
          <a:srcRect l="16667" t="15534"/>
          <a:stretch>
            <a:fillRect/>
          </a:stretch>
        </p:blipFill>
        <p:spPr bwMode="auto">
          <a:xfrm>
            <a:off x="1143000" y="4114800"/>
            <a:ext cx="1066800" cy="1546860"/>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6258365" y="4571999"/>
            <a:ext cx="3124200" cy="769441"/>
          </a:xfrm>
          <a:prstGeom prst="rect">
            <a:avLst/>
          </a:prstGeom>
          <a:noFill/>
        </p:spPr>
        <p:txBody>
          <a:bodyPr wrap="square" rtlCol="0">
            <a:spAutoFit/>
          </a:bodyPr>
          <a:lstStyle/>
          <a:p>
            <a:r>
              <a:rPr lang="en-US" sz="1200" b="1" dirty="0">
                <a:solidFill>
                  <a:srgbClr val="3C653C"/>
                </a:solidFill>
                <a:latin typeface="+mj-lt"/>
              </a:rPr>
              <a:t>SERO – LAKEVILLE: Lisa Sullivan</a:t>
            </a:r>
            <a:br>
              <a:rPr lang="en-US" dirty="0">
                <a:solidFill>
                  <a:srgbClr val="3C653C"/>
                </a:solidFill>
                <a:latin typeface="+mj-lt"/>
              </a:rPr>
            </a:br>
            <a:r>
              <a:rPr lang="en-US" sz="1600" dirty="0">
                <a:solidFill>
                  <a:srgbClr val="3C653C"/>
                </a:solidFill>
                <a:latin typeface="+mj-lt"/>
                <a:hlinkClick r:id="rId5"/>
              </a:rPr>
              <a:t>Lisa.M.Sullivan@mass.gov</a:t>
            </a:r>
            <a:endParaRPr lang="en-US" sz="1600" dirty="0">
              <a:solidFill>
                <a:srgbClr val="3C653C"/>
              </a:solidFill>
              <a:latin typeface="+mj-lt"/>
            </a:endParaRPr>
          </a:p>
          <a:p>
            <a:r>
              <a:rPr lang="en-US" sz="1600" b="1" dirty="0">
                <a:solidFill>
                  <a:srgbClr val="3C653C"/>
                </a:solidFill>
                <a:latin typeface="+mj-lt"/>
              </a:rPr>
              <a:t>508-946-2822</a:t>
            </a:r>
            <a:endParaRPr lang="en-US" b="1" dirty="0">
              <a:latin typeface="+mj-lt"/>
            </a:endParaRPr>
          </a:p>
        </p:txBody>
      </p:sp>
      <p:sp>
        <p:nvSpPr>
          <p:cNvPr id="15" name="Rectangle 14"/>
          <p:cNvSpPr/>
          <p:nvPr/>
        </p:nvSpPr>
        <p:spPr>
          <a:xfrm>
            <a:off x="6400800" y="2895600"/>
            <a:ext cx="3810000" cy="769441"/>
          </a:xfrm>
          <a:prstGeom prst="rect">
            <a:avLst/>
          </a:prstGeom>
        </p:spPr>
        <p:txBody>
          <a:bodyPr wrap="square">
            <a:spAutoFit/>
          </a:bodyPr>
          <a:lstStyle/>
          <a:p>
            <a:r>
              <a:rPr lang="en-US" sz="1200" b="1" dirty="0">
                <a:solidFill>
                  <a:srgbClr val="3C653C"/>
                </a:solidFill>
                <a:latin typeface="+mj-lt"/>
              </a:rPr>
              <a:t>NERO – WILMINGTON: Neal Duffy </a:t>
            </a:r>
            <a:r>
              <a:rPr lang="en-US" sz="1600" u="sng" dirty="0">
                <a:solidFill>
                  <a:srgbClr val="000099"/>
                </a:solidFill>
                <a:latin typeface="+mj-lt"/>
              </a:rPr>
              <a:t>Neal.Duffy@mass.gov</a:t>
            </a:r>
          </a:p>
          <a:p>
            <a:r>
              <a:rPr lang="en-US" sz="1600" b="1" dirty="0">
                <a:solidFill>
                  <a:srgbClr val="3C653C"/>
                </a:solidFill>
                <a:latin typeface="+mj-lt"/>
              </a:rPr>
              <a:t>978-694-3315</a:t>
            </a:r>
            <a:endParaRPr lang="en-US" b="1" dirty="0">
              <a:latin typeface="+mj-lt"/>
            </a:endParaRPr>
          </a:p>
        </p:txBody>
      </p:sp>
      <p:sp>
        <p:nvSpPr>
          <p:cNvPr id="16" name="Rectangle 15"/>
          <p:cNvSpPr/>
          <p:nvPr/>
        </p:nvSpPr>
        <p:spPr>
          <a:xfrm>
            <a:off x="2209800" y="4572000"/>
            <a:ext cx="3048000" cy="769441"/>
          </a:xfrm>
          <a:prstGeom prst="rect">
            <a:avLst/>
          </a:prstGeom>
        </p:spPr>
        <p:txBody>
          <a:bodyPr wrap="square">
            <a:spAutoFit/>
          </a:bodyPr>
          <a:lstStyle/>
          <a:p>
            <a:r>
              <a:rPr lang="en-US" sz="1200" b="1" dirty="0">
                <a:solidFill>
                  <a:srgbClr val="3C653C"/>
                </a:solidFill>
                <a:latin typeface="+mj-lt"/>
              </a:rPr>
              <a:t>CERO – WORCESTER: Kelly Brown</a:t>
            </a:r>
            <a:br>
              <a:rPr lang="en-US" sz="1200" b="1" dirty="0">
                <a:solidFill>
                  <a:srgbClr val="008E40"/>
                </a:solidFill>
                <a:latin typeface="+mj-lt"/>
              </a:rPr>
            </a:br>
            <a:r>
              <a:rPr lang="en-US" sz="1600" dirty="0">
                <a:solidFill>
                  <a:srgbClr val="3C653C"/>
                </a:solidFill>
                <a:latin typeface="+mj-lt"/>
                <a:hlinkClick r:id="rId6"/>
              </a:rPr>
              <a:t>Kelly.Brown@mass.gov</a:t>
            </a:r>
            <a:endParaRPr lang="en-US" sz="1600" dirty="0">
              <a:solidFill>
                <a:srgbClr val="3C653C"/>
              </a:solidFill>
              <a:latin typeface="+mj-lt"/>
            </a:endParaRPr>
          </a:p>
          <a:p>
            <a:r>
              <a:rPr lang="en-US" sz="1600" b="1" dirty="0">
                <a:solidFill>
                  <a:srgbClr val="3C653C"/>
                </a:solidFill>
                <a:latin typeface="+mj-lt"/>
              </a:rPr>
              <a:t>508-767-2703</a:t>
            </a:r>
            <a:endParaRPr lang="en-US" b="1" dirty="0">
              <a:latin typeface="+mj-lt"/>
            </a:endParaRPr>
          </a:p>
        </p:txBody>
      </p:sp>
      <p:sp>
        <p:nvSpPr>
          <p:cNvPr id="17" name="Rectangle 16"/>
          <p:cNvSpPr/>
          <p:nvPr/>
        </p:nvSpPr>
        <p:spPr>
          <a:xfrm>
            <a:off x="2133600" y="2884439"/>
            <a:ext cx="3200400" cy="769441"/>
          </a:xfrm>
          <a:prstGeom prst="rect">
            <a:avLst/>
          </a:prstGeom>
        </p:spPr>
        <p:txBody>
          <a:bodyPr wrap="square">
            <a:spAutoFit/>
          </a:bodyPr>
          <a:lstStyle/>
          <a:p>
            <a:r>
              <a:rPr lang="en-US" sz="1200" b="1" dirty="0">
                <a:solidFill>
                  <a:srgbClr val="3C653C"/>
                </a:solidFill>
                <a:latin typeface="+mj-lt"/>
              </a:rPr>
              <a:t>WERO – SPRINGFIELD: Mark Rabinsky</a:t>
            </a:r>
            <a:br>
              <a:rPr lang="en-US" sz="1200" dirty="0">
                <a:solidFill>
                  <a:srgbClr val="3C653C"/>
                </a:solidFill>
                <a:latin typeface="+mj-lt"/>
              </a:rPr>
            </a:br>
            <a:r>
              <a:rPr lang="en-US" sz="1600" dirty="0">
                <a:solidFill>
                  <a:srgbClr val="3C653C"/>
                </a:solidFill>
                <a:latin typeface="+mj-lt"/>
                <a:hlinkClick r:id="rId7"/>
              </a:rPr>
              <a:t>Mark.Rabinsky@mass.gov</a:t>
            </a:r>
            <a:endParaRPr lang="en-US" sz="1600" dirty="0">
              <a:solidFill>
                <a:srgbClr val="3C653C"/>
              </a:solidFill>
              <a:latin typeface="+mj-lt"/>
            </a:endParaRPr>
          </a:p>
          <a:p>
            <a:r>
              <a:rPr lang="en-US" sz="1600" b="1" dirty="0">
                <a:solidFill>
                  <a:srgbClr val="3C653C"/>
                </a:solidFill>
                <a:latin typeface="+mj-lt"/>
              </a:rPr>
              <a:t>413-755-2232</a:t>
            </a:r>
            <a:endParaRPr lang="en-US" b="1" dirty="0">
              <a:latin typeface="+mj-lt"/>
            </a:endParaRPr>
          </a:p>
        </p:txBody>
      </p:sp>
      <p:pic>
        <p:nvPicPr>
          <p:cNvPr id="2" name="Picture 1"/>
          <p:cNvPicPr>
            <a:picLocks noChangeAspect="1"/>
          </p:cNvPicPr>
          <p:nvPr/>
        </p:nvPicPr>
        <p:blipFill rotWithShape="1">
          <a:blip r:embed="rId8" cstate="print">
            <a:extLst>
              <a:ext uri="{28A0092B-C50C-407E-A947-70E740481C1C}">
                <a14:useLocalDpi xmlns:a14="http://schemas.microsoft.com/office/drawing/2010/main" val="0"/>
              </a:ext>
            </a:extLst>
          </a:blip>
          <a:srcRect l="32540" r="12545"/>
          <a:stretch/>
        </p:blipFill>
        <p:spPr>
          <a:xfrm>
            <a:off x="5080671" y="2439491"/>
            <a:ext cx="1139176" cy="1371600"/>
          </a:xfrm>
          <a:prstGeom prst="rect">
            <a:avLst/>
          </a:prstGeom>
          <a:effectLst>
            <a:outerShdw blurRad="292100" dist="139700" dir="2700000" algn="tl" rotWithShape="0">
              <a:prstClr val="black">
                <a:alpha val="65000"/>
              </a:prstClr>
            </a:outerShdw>
          </a:effectLst>
        </p:spPr>
      </p:pic>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6931" y="3962400"/>
            <a:ext cx="1658937"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A picture containing indoor, person, wall&#10;&#10;Description automatically generated">
            <a:extLst>
              <a:ext uri="{FF2B5EF4-FFF2-40B4-BE49-F238E27FC236}">
                <a16:creationId xmlns:a16="http://schemas.microsoft.com/office/drawing/2014/main" id="{49598A46-8666-4D38-86B2-B814C05C0431}"/>
              </a:ext>
            </a:extLst>
          </p:cNvPr>
          <p:cNvPicPr>
            <a:picLocks noChangeAspect="1"/>
          </p:cNvPicPr>
          <p:nvPr/>
        </p:nvPicPr>
        <p:blipFill rotWithShape="1">
          <a:blip r:embed="rId10">
            <a:extLst>
              <a:ext uri="{28A0092B-C50C-407E-A947-70E740481C1C}">
                <a14:useLocalDpi xmlns:a14="http://schemas.microsoft.com/office/drawing/2010/main" val="0"/>
              </a:ext>
            </a:extLst>
          </a:blip>
          <a:srcRect l="31434" t="18194" r="26290" b="9604"/>
          <a:stretch/>
        </p:blipFill>
        <p:spPr>
          <a:xfrm rot="10800000">
            <a:off x="5119187" y="4077488"/>
            <a:ext cx="1139178" cy="1480559"/>
          </a:xfrm>
          <a:prstGeom prst="rect">
            <a:avLst/>
          </a:prstGeom>
          <a:effectLst>
            <a:outerShdw blurRad="292100" dist="139700" dir="2700000" algn="tl" rotWithShape="0">
              <a:prstClr val="black">
                <a:alpha val="65000"/>
              </a:prstClr>
            </a:outerShdw>
          </a:effectLst>
        </p:spPr>
      </p:pic>
      <p:pic>
        <p:nvPicPr>
          <p:cNvPr id="6" name="Picture 2" descr="Image result for mark rabinsky harvard&quot;">
            <a:extLst>
              <a:ext uri="{FF2B5EF4-FFF2-40B4-BE49-F238E27FC236}">
                <a16:creationId xmlns:a16="http://schemas.microsoft.com/office/drawing/2014/main" id="{AC3E895B-C5FE-4251-A7C6-BBF176D3407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9148" r="9148"/>
          <a:stretch/>
        </p:blipFill>
        <p:spPr bwMode="auto">
          <a:xfrm>
            <a:off x="986609" y="2405293"/>
            <a:ext cx="1093400" cy="1405798"/>
          </a:xfrm>
          <a:prstGeom prst="rect">
            <a:avLst/>
          </a:prstGeom>
          <a:effectLst>
            <a:outerShdw blurRad="292100" dist="139700" dir="2700000" algn="tl" rotWithShape="0">
              <a:prstClr val="black">
                <a:alpha val="65000"/>
              </a:prstClr>
            </a:outerShdw>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1FCCE-0A21-4328-8D7D-7E4634D9B416}"/>
              </a:ext>
            </a:extLst>
          </p:cNvPr>
          <p:cNvSpPr>
            <a:spLocks noGrp="1"/>
          </p:cNvSpPr>
          <p:nvPr>
            <p:ph type="title"/>
          </p:nvPr>
        </p:nvSpPr>
        <p:spPr>
          <a:xfrm>
            <a:off x="914400" y="228600"/>
            <a:ext cx="7924800" cy="1752600"/>
          </a:xfrm>
        </p:spPr>
        <p:txBody>
          <a:bodyPr/>
          <a:lstStyle/>
          <a:p>
            <a:br>
              <a:rPr lang="en-US" dirty="0"/>
            </a:br>
            <a:r>
              <a:rPr lang="en-US" dirty="0"/>
              <a:t>Thank you!</a:t>
            </a:r>
            <a:br>
              <a:rPr lang="en-US" dirty="0"/>
            </a:br>
            <a:br>
              <a:rPr lang="en-US" dirty="0"/>
            </a:br>
            <a:r>
              <a:rPr lang="en-US" dirty="0"/>
              <a:t>Questions?</a:t>
            </a:r>
          </a:p>
        </p:txBody>
      </p:sp>
      <p:sp>
        <p:nvSpPr>
          <p:cNvPr id="3" name="Slide Number Placeholder 2">
            <a:extLst>
              <a:ext uri="{FF2B5EF4-FFF2-40B4-BE49-F238E27FC236}">
                <a16:creationId xmlns:a16="http://schemas.microsoft.com/office/drawing/2014/main" id="{62F5869D-2456-4718-B929-CD7CE9BA5244}"/>
              </a:ext>
            </a:extLst>
          </p:cNvPr>
          <p:cNvSpPr>
            <a:spLocks noGrp="1"/>
          </p:cNvSpPr>
          <p:nvPr>
            <p:ph type="sldNum" sz="quarter" idx="10"/>
          </p:nvPr>
        </p:nvSpPr>
        <p:spPr/>
        <p:txBody>
          <a:bodyPr/>
          <a:lstStyle/>
          <a:p>
            <a:pPr>
              <a:defRPr/>
            </a:pPr>
            <a:fld id="{F1D0CB0C-6CD7-49EF-9B68-ED3C7EA5DB13}" type="slidenum">
              <a:rPr lang="en-US" smtClean="0">
                <a:solidFill>
                  <a:srgbClr val="FFFFFF"/>
                </a:solidFill>
              </a:rPr>
              <a:pPr>
                <a:defRPr/>
              </a:pPr>
              <a:t>62</a:t>
            </a:fld>
            <a:endParaRPr lang="en-US" dirty="0">
              <a:solidFill>
                <a:srgbClr val="FFFFFF"/>
              </a:solidFill>
            </a:endParaRPr>
          </a:p>
        </p:txBody>
      </p:sp>
    </p:spTree>
    <p:extLst>
      <p:ext uri="{BB962C8B-B14F-4D97-AF65-F5344CB8AC3E}">
        <p14:creationId xmlns:p14="http://schemas.microsoft.com/office/powerpoint/2010/main" val="27262589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3"/>
          <p:cNvSpPr>
            <a:spLocks noGrp="1" noChangeArrowheads="1"/>
          </p:cNvSpPr>
          <p:nvPr>
            <p:ph idx="1"/>
          </p:nvPr>
        </p:nvSpPr>
        <p:spPr>
          <a:xfrm>
            <a:off x="990600" y="1600200"/>
            <a:ext cx="7924800" cy="3477875"/>
          </a:xfrm>
        </p:spPr>
        <p:txBody>
          <a:bodyPr>
            <a:spAutoFit/>
          </a:bodyPr>
          <a:lstStyle/>
          <a:p>
            <a:pPr marL="57150" indent="-50800" algn="ctr">
              <a:lnSpc>
                <a:spcPct val="90000"/>
              </a:lnSpc>
              <a:spcAft>
                <a:spcPts val="600"/>
              </a:spcAft>
              <a:buFont typeface="Wingdings" pitchFamily="2" charset="2"/>
              <a:buNone/>
              <a:defRPr/>
            </a:pPr>
            <a:r>
              <a:rPr lang="en-US" sz="2400" b="1" dirty="0">
                <a:solidFill>
                  <a:srgbClr val="3C653C"/>
                </a:solidFill>
              </a:rPr>
              <a:t>Joanne Bissetta, Deputy Director</a:t>
            </a:r>
          </a:p>
          <a:p>
            <a:pPr marL="57150" indent="-50800" algn="ctr">
              <a:lnSpc>
                <a:spcPct val="90000"/>
              </a:lnSpc>
              <a:spcAft>
                <a:spcPts val="600"/>
              </a:spcAft>
              <a:buFont typeface="Wingdings" pitchFamily="2" charset="2"/>
              <a:buNone/>
              <a:defRPr/>
            </a:pPr>
            <a:r>
              <a:rPr lang="en-US" sz="2000" dirty="0">
                <a:solidFill>
                  <a:srgbClr val="3C653C"/>
                </a:solidFill>
                <a:hlinkClick r:id="rId4"/>
              </a:rPr>
              <a:t>Joanne.Bissetta@mass.gov</a:t>
            </a:r>
            <a:endParaRPr lang="en-US" sz="2000" dirty="0">
              <a:solidFill>
                <a:srgbClr val="3C653C"/>
              </a:solidFill>
            </a:endParaRPr>
          </a:p>
          <a:p>
            <a:pPr marL="57150" indent="-50800" algn="ctr">
              <a:lnSpc>
                <a:spcPct val="90000"/>
              </a:lnSpc>
              <a:spcAft>
                <a:spcPts val="600"/>
              </a:spcAft>
              <a:buNone/>
              <a:defRPr/>
            </a:pPr>
            <a:endParaRPr lang="en-US" sz="2000" u="sng" dirty="0">
              <a:solidFill>
                <a:srgbClr val="000099"/>
              </a:solidFill>
            </a:endParaRPr>
          </a:p>
          <a:p>
            <a:pPr marL="57150" indent="-50800" algn="ctr">
              <a:lnSpc>
                <a:spcPct val="90000"/>
              </a:lnSpc>
              <a:spcAft>
                <a:spcPts val="600"/>
              </a:spcAft>
              <a:buNone/>
              <a:defRPr/>
            </a:pPr>
            <a:r>
              <a:rPr lang="en-US" sz="2000" u="sng" dirty="0">
                <a:solidFill>
                  <a:srgbClr val="000099"/>
                </a:solidFill>
              </a:rPr>
              <a:t>www.mass.gov/orgs/green-communities-division</a:t>
            </a:r>
          </a:p>
          <a:p>
            <a:pPr marL="57150" lvl="1" indent="-50800" algn="ctr">
              <a:lnSpc>
                <a:spcPct val="90000"/>
              </a:lnSpc>
              <a:spcAft>
                <a:spcPts val="600"/>
              </a:spcAft>
              <a:buClr>
                <a:schemeClr val="accent6">
                  <a:lumMod val="50000"/>
                </a:schemeClr>
              </a:buClr>
              <a:buNone/>
              <a:defRPr/>
            </a:pPr>
            <a:endParaRPr lang="en-US" sz="1200" dirty="0">
              <a:solidFill>
                <a:srgbClr val="3C653C"/>
              </a:solidFill>
              <a:latin typeface="Calibri" pitchFamily="34" charset="0"/>
            </a:endParaRPr>
          </a:p>
          <a:p>
            <a:pPr marL="57150" lvl="1" indent="-50800" algn="ctr">
              <a:lnSpc>
                <a:spcPct val="90000"/>
              </a:lnSpc>
              <a:spcAft>
                <a:spcPts val="600"/>
              </a:spcAft>
              <a:buClr>
                <a:schemeClr val="accent6">
                  <a:lumMod val="50000"/>
                </a:schemeClr>
              </a:buClr>
              <a:buNone/>
              <a:defRPr/>
            </a:pPr>
            <a:r>
              <a:rPr lang="en-US" sz="2000" dirty="0">
                <a:solidFill>
                  <a:srgbClr val="3C653C"/>
                </a:solidFill>
                <a:latin typeface="Calibri" pitchFamily="34" charset="0"/>
              </a:rPr>
              <a:t>Email updates via listserv</a:t>
            </a:r>
            <a:r>
              <a:rPr lang="en-US" sz="2000" b="1" dirty="0">
                <a:solidFill>
                  <a:srgbClr val="3C653C"/>
                </a:solidFill>
                <a:latin typeface="Calibri" pitchFamily="34" charset="0"/>
              </a:rPr>
              <a:t> </a:t>
            </a:r>
            <a:r>
              <a:rPr lang="en-US" sz="2000" dirty="0">
                <a:solidFill>
                  <a:srgbClr val="3C653C"/>
                </a:solidFill>
                <a:latin typeface="Calibri" pitchFamily="34" charset="0"/>
              </a:rPr>
              <a:t>– Sign up here: </a:t>
            </a:r>
          </a:p>
          <a:p>
            <a:pPr marL="57150" lvl="1" indent="-50800" algn="ctr">
              <a:lnSpc>
                <a:spcPct val="90000"/>
              </a:lnSpc>
              <a:spcAft>
                <a:spcPts val="600"/>
              </a:spcAft>
              <a:buClr>
                <a:schemeClr val="accent6">
                  <a:lumMod val="50000"/>
                </a:schemeClr>
              </a:buClr>
              <a:buNone/>
              <a:defRPr/>
            </a:pPr>
            <a:r>
              <a:rPr lang="en-US" sz="2000" b="0" i="0" u="sng" dirty="0">
                <a:solidFill>
                  <a:srgbClr val="0563C1"/>
                </a:solidFill>
                <a:effectLst/>
                <a:latin typeface="Calibri" panose="020F0502020204030204" pitchFamily="34" charset="0"/>
                <a:hlinkClick r:id="rId5"/>
              </a:rPr>
              <a:t>https://www.mass.gov/forms/green-communities-updates</a:t>
            </a:r>
            <a:endParaRPr lang="en-US" sz="2000" b="0" i="0" u="sng" dirty="0">
              <a:solidFill>
                <a:srgbClr val="0563C1"/>
              </a:solidFill>
              <a:effectLst/>
              <a:latin typeface="Calibri" panose="020F0502020204030204" pitchFamily="34" charset="0"/>
            </a:endParaRPr>
          </a:p>
          <a:p>
            <a:pPr marL="57150" indent="-50800" algn="ctr">
              <a:lnSpc>
                <a:spcPct val="90000"/>
              </a:lnSpc>
              <a:spcAft>
                <a:spcPts val="600"/>
              </a:spcAft>
              <a:buFont typeface="Wingdings" pitchFamily="2" charset="2"/>
              <a:buNone/>
              <a:defRPr/>
            </a:pPr>
            <a:endParaRPr lang="en-US" sz="1200" dirty="0">
              <a:solidFill>
                <a:srgbClr val="3C653C"/>
              </a:solidFill>
              <a:latin typeface="Calibri" pitchFamily="34" charset="0"/>
            </a:endParaRPr>
          </a:p>
          <a:p>
            <a:pPr marL="57150" indent="-50800" algn="ctr">
              <a:lnSpc>
                <a:spcPct val="90000"/>
              </a:lnSpc>
              <a:spcAft>
                <a:spcPts val="600"/>
              </a:spcAft>
              <a:buFont typeface="Wingdings" pitchFamily="2" charset="2"/>
              <a:buNone/>
              <a:defRPr/>
            </a:pPr>
            <a:endParaRPr lang="en-US" sz="2000" dirty="0">
              <a:solidFill>
                <a:srgbClr val="3C653C"/>
              </a:solidFill>
            </a:endParaRPr>
          </a:p>
        </p:txBody>
      </p:sp>
      <p:sp>
        <p:nvSpPr>
          <p:cNvPr id="4" name="Slide Number Placeholder 3"/>
          <p:cNvSpPr>
            <a:spLocks noGrp="1"/>
          </p:cNvSpPr>
          <p:nvPr>
            <p:ph type="sldNum" sz="quarter" idx="10"/>
          </p:nvPr>
        </p:nvSpPr>
        <p:spPr/>
        <p:txBody>
          <a:bodyPr/>
          <a:lstStyle/>
          <a:p>
            <a:pPr>
              <a:defRPr/>
            </a:pPr>
            <a:fld id="{6F0FBCA9-90E1-46DC-93C5-0B16E8F1E8BB}" type="slidenum">
              <a:rPr lang="en-US" smtClean="0"/>
              <a:pPr>
                <a:defRPr/>
              </a:pPr>
              <a:t>63</a:t>
            </a:fld>
            <a:endParaRPr lang="en-US" dirty="0"/>
          </a:p>
        </p:txBody>
      </p:sp>
      <p:sp>
        <p:nvSpPr>
          <p:cNvPr id="6" name="Title 1">
            <a:extLst>
              <a:ext uri="{FF2B5EF4-FFF2-40B4-BE49-F238E27FC236}">
                <a16:creationId xmlns:a16="http://schemas.microsoft.com/office/drawing/2014/main" id="{9BBD5F40-F195-4C8F-B073-4C2809492DD6}"/>
              </a:ext>
            </a:extLst>
          </p:cNvPr>
          <p:cNvSpPr txBox="1">
            <a:spLocks/>
          </p:cNvSpPr>
          <p:nvPr/>
        </p:nvSpPr>
        <p:spPr bwMode="auto">
          <a:xfrm>
            <a:off x="990600" y="381000"/>
            <a:ext cx="7924800" cy="609600"/>
          </a:xfrm>
          <a:prstGeom prst="roundRect">
            <a:avLst>
              <a:gd name="adj" fmla="val 21667"/>
            </a:avLst>
          </a:prstGeom>
          <a:ln w="9525">
            <a:noFill/>
            <a:round/>
            <a:headEnd/>
            <a:tailEn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b" anchorCtr="0" compatLnSpc="1">
            <a:prstTxWarp prst="textNoShape">
              <a:avLst/>
            </a:prstTxWarp>
          </a:bodyPr>
          <a:lstStyle>
            <a:lvl1pPr algn="ctr" rtl="0" eaLnBrk="0" fontAlgn="base" hangingPunct="0">
              <a:lnSpc>
                <a:spcPct val="90000"/>
              </a:lnSpc>
              <a:spcBef>
                <a:spcPct val="0"/>
              </a:spcBef>
              <a:spcAft>
                <a:spcPct val="0"/>
              </a:spcAft>
              <a:defRPr sz="3200" b="1">
                <a:solidFill>
                  <a:srgbClr val="000099"/>
                </a:solidFill>
                <a:latin typeface="+mn-lt"/>
                <a:ea typeface="+mn-ea"/>
                <a:cs typeface="+mn-cs"/>
              </a:defRPr>
            </a:lvl1pPr>
            <a:lvl2pPr algn="ctr" rtl="0" eaLnBrk="0" fontAlgn="base" hangingPunct="0">
              <a:lnSpc>
                <a:spcPct val="90000"/>
              </a:lnSpc>
              <a:spcBef>
                <a:spcPct val="0"/>
              </a:spcBef>
              <a:spcAft>
                <a:spcPct val="0"/>
              </a:spcAft>
              <a:defRPr sz="3200" b="1">
                <a:solidFill>
                  <a:schemeClr val="lt1"/>
                </a:solidFill>
                <a:latin typeface="+mn-lt"/>
                <a:ea typeface="+mn-ea"/>
                <a:cs typeface="+mn-cs"/>
              </a:defRPr>
            </a:lvl2pPr>
            <a:lvl3pPr algn="ctr" rtl="0" eaLnBrk="0" fontAlgn="base" hangingPunct="0">
              <a:lnSpc>
                <a:spcPct val="90000"/>
              </a:lnSpc>
              <a:spcBef>
                <a:spcPct val="0"/>
              </a:spcBef>
              <a:spcAft>
                <a:spcPct val="0"/>
              </a:spcAft>
              <a:defRPr sz="3200" b="1">
                <a:solidFill>
                  <a:schemeClr val="lt1"/>
                </a:solidFill>
                <a:latin typeface="+mn-lt"/>
                <a:ea typeface="+mn-ea"/>
                <a:cs typeface="+mn-cs"/>
              </a:defRPr>
            </a:lvl3pPr>
            <a:lvl4pPr algn="ctr" rtl="0" eaLnBrk="0" fontAlgn="base" hangingPunct="0">
              <a:lnSpc>
                <a:spcPct val="90000"/>
              </a:lnSpc>
              <a:spcBef>
                <a:spcPct val="0"/>
              </a:spcBef>
              <a:spcAft>
                <a:spcPct val="0"/>
              </a:spcAft>
              <a:defRPr sz="3200" b="1">
                <a:solidFill>
                  <a:schemeClr val="lt1"/>
                </a:solidFill>
                <a:latin typeface="+mn-lt"/>
                <a:ea typeface="+mn-ea"/>
                <a:cs typeface="+mn-cs"/>
              </a:defRPr>
            </a:lvl4pPr>
            <a:lvl5pPr algn="ctr" rtl="0" eaLnBrk="0" fontAlgn="base" hangingPunct="0">
              <a:lnSpc>
                <a:spcPct val="90000"/>
              </a:lnSpc>
              <a:spcBef>
                <a:spcPct val="0"/>
              </a:spcBef>
              <a:spcAft>
                <a:spcPct val="0"/>
              </a:spcAft>
              <a:defRPr sz="3200" b="1">
                <a:solidFill>
                  <a:schemeClr val="lt1"/>
                </a:solidFill>
                <a:latin typeface="+mn-lt"/>
                <a:ea typeface="+mn-ea"/>
                <a:cs typeface="+mn-cs"/>
              </a:defRPr>
            </a:lvl5pPr>
            <a:lvl6pPr marL="457200" algn="ctr" rtl="0" fontAlgn="base">
              <a:lnSpc>
                <a:spcPct val="90000"/>
              </a:lnSpc>
              <a:spcBef>
                <a:spcPct val="0"/>
              </a:spcBef>
              <a:spcAft>
                <a:spcPct val="0"/>
              </a:spcAft>
              <a:defRPr sz="3200" b="1">
                <a:solidFill>
                  <a:schemeClr val="lt1"/>
                </a:solidFill>
                <a:latin typeface="+mn-lt"/>
                <a:ea typeface="+mn-ea"/>
                <a:cs typeface="+mn-cs"/>
              </a:defRPr>
            </a:lvl6pPr>
            <a:lvl7pPr marL="914400" algn="ctr" rtl="0" fontAlgn="base">
              <a:lnSpc>
                <a:spcPct val="90000"/>
              </a:lnSpc>
              <a:spcBef>
                <a:spcPct val="0"/>
              </a:spcBef>
              <a:spcAft>
                <a:spcPct val="0"/>
              </a:spcAft>
              <a:defRPr sz="3200" b="1">
                <a:solidFill>
                  <a:schemeClr val="lt1"/>
                </a:solidFill>
                <a:latin typeface="+mn-lt"/>
                <a:ea typeface="+mn-ea"/>
                <a:cs typeface="+mn-cs"/>
              </a:defRPr>
            </a:lvl7pPr>
            <a:lvl8pPr marL="1371600" algn="ctr" rtl="0" fontAlgn="base">
              <a:lnSpc>
                <a:spcPct val="90000"/>
              </a:lnSpc>
              <a:spcBef>
                <a:spcPct val="0"/>
              </a:spcBef>
              <a:spcAft>
                <a:spcPct val="0"/>
              </a:spcAft>
              <a:defRPr sz="3200" b="1">
                <a:solidFill>
                  <a:schemeClr val="lt1"/>
                </a:solidFill>
                <a:latin typeface="+mn-lt"/>
                <a:ea typeface="+mn-ea"/>
                <a:cs typeface="+mn-cs"/>
              </a:defRPr>
            </a:lvl8pPr>
            <a:lvl9pPr marL="1828800" algn="ctr" rtl="0" fontAlgn="base">
              <a:lnSpc>
                <a:spcPct val="90000"/>
              </a:lnSpc>
              <a:spcBef>
                <a:spcPct val="0"/>
              </a:spcBef>
              <a:spcAft>
                <a:spcPct val="0"/>
              </a:spcAft>
              <a:defRPr sz="3200" b="1">
                <a:solidFill>
                  <a:schemeClr val="lt1"/>
                </a:solidFill>
                <a:latin typeface="+mn-lt"/>
                <a:ea typeface="+mn-ea"/>
                <a:cs typeface="+mn-cs"/>
              </a:defRPr>
            </a:lvl9pPr>
          </a:lstStyle>
          <a:p>
            <a:r>
              <a:rPr lang="en-US" dirty="0">
                <a:solidFill>
                  <a:schemeClr val="bg1"/>
                </a:solidFill>
              </a:rPr>
              <a:t>Contact Information</a:t>
            </a:r>
            <a:endParaRPr kumimoji="0" lang="en-US" kern="0" dirty="0">
              <a:solidFill>
                <a:schemeClr val="bg1"/>
              </a:solidFill>
            </a:endParaRP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map&#10;&#10;Description automatically generated">
            <a:extLst>
              <a:ext uri="{FF2B5EF4-FFF2-40B4-BE49-F238E27FC236}">
                <a16:creationId xmlns:a16="http://schemas.microsoft.com/office/drawing/2014/main" id="{89589F9B-C317-4ACD-AB24-399B9BE3C49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97799" cy="6858000"/>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89347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26B5B71-5335-47D6-AAA2-4A486FB91996}"/>
              </a:ext>
            </a:extLst>
          </p:cNvPr>
          <p:cNvSpPr/>
          <p:nvPr/>
        </p:nvSpPr>
        <p:spPr bwMode="auto">
          <a:xfrm>
            <a:off x="914400" y="5791200"/>
            <a:ext cx="8001000" cy="10668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2" name="Title 1">
            <a:extLst>
              <a:ext uri="{FF2B5EF4-FFF2-40B4-BE49-F238E27FC236}">
                <a16:creationId xmlns:a16="http://schemas.microsoft.com/office/drawing/2014/main" id="{B5544F5C-2F25-47D2-80BB-7BEEA240FEB5}"/>
              </a:ext>
            </a:extLst>
          </p:cNvPr>
          <p:cNvSpPr>
            <a:spLocks noGrp="1"/>
          </p:cNvSpPr>
          <p:nvPr>
            <p:ph type="title"/>
          </p:nvPr>
        </p:nvSpPr>
        <p:spPr/>
        <p:txBody>
          <a:bodyPr/>
          <a:lstStyle/>
          <a:p>
            <a:r>
              <a:rPr lang="en-US" dirty="0"/>
              <a:t>What do we do with the info?</a:t>
            </a:r>
          </a:p>
        </p:txBody>
      </p:sp>
      <p:pic>
        <p:nvPicPr>
          <p:cNvPr id="6" name="Content Placeholder 5" descr="MA Green Communities Program 2016 Progress Report (1).pdf - Adobe Acrobat Reader DC">
            <a:extLst>
              <a:ext uri="{FF2B5EF4-FFF2-40B4-BE49-F238E27FC236}">
                <a16:creationId xmlns:a16="http://schemas.microsoft.com/office/drawing/2014/main" id="{D7197232-A407-475B-9789-7DC64BE91496}"/>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6248" t="12710" r="38093" b="1941"/>
          <a:stretch/>
        </p:blipFill>
        <p:spPr>
          <a:xfrm>
            <a:off x="5791200" y="1137128"/>
            <a:ext cx="2996121" cy="3911601"/>
          </a:xfrm>
          <a:ln>
            <a:solidFill>
              <a:schemeClr val="tx2"/>
            </a:solidFill>
          </a:ln>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D07330D6-5351-491D-9786-EB72E805C2B3}"/>
              </a:ext>
            </a:extLst>
          </p:cNvPr>
          <p:cNvSpPr>
            <a:spLocks noGrp="1"/>
          </p:cNvSpPr>
          <p:nvPr>
            <p:ph type="sldNum" sz="quarter" idx="10"/>
          </p:nvPr>
        </p:nvSpPr>
        <p:spPr/>
        <p:txBody>
          <a:bodyPr/>
          <a:lstStyle/>
          <a:p>
            <a:pPr>
              <a:defRPr/>
            </a:pPr>
            <a:fld id="{4C9057B0-961F-465C-A991-995FE7EA85EE}" type="slidenum">
              <a:rPr lang="en-US" smtClean="0">
                <a:solidFill>
                  <a:srgbClr val="FFFFFF"/>
                </a:solidFill>
              </a:rPr>
              <a:pPr>
                <a:defRPr/>
              </a:pPr>
              <a:t>8</a:t>
            </a:fld>
            <a:endParaRPr lang="en-US" dirty="0">
              <a:solidFill>
                <a:srgbClr val="FFFFFF"/>
              </a:solidFill>
            </a:endParaRPr>
          </a:p>
        </p:txBody>
      </p:sp>
      <p:sp>
        <p:nvSpPr>
          <p:cNvPr id="9" name="TextBox 8">
            <a:extLst>
              <a:ext uri="{FF2B5EF4-FFF2-40B4-BE49-F238E27FC236}">
                <a16:creationId xmlns:a16="http://schemas.microsoft.com/office/drawing/2014/main" id="{3E3E5CB9-206B-48E2-9705-9FA0971A0458}"/>
              </a:ext>
            </a:extLst>
          </p:cNvPr>
          <p:cNvSpPr txBox="1"/>
          <p:nvPr/>
        </p:nvSpPr>
        <p:spPr>
          <a:xfrm>
            <a:off x="914400" y="1109589"/>
            <a:ext cx="4114800" cy="1661993"/>
          </a:xfrm>
          <a:prstGeom prst="rect">
            <a:avLst/>
          </a:prstGeom>
          <a:noFill/>
        </p:spPr>
        <p:txBody>
          <a:bodyPr wrap="square" rtlCol="0">
            <a:spAutoFit/>
          </a:bodyPr>
          <a:lstStyle/>
          <a:p>
            <a:pPr marL="285750" indent="-285750">
              <a:buFont typeface="Arial" panose="020B0604020202020204" pitchFamily="34" charset="0"/>
              <a:buChar char="•"/>
            </a:pPr>
            <a:r>
              <a:rPr lang="en-US" sz="2800" dirty="0"/>
              <a:t>Analyze data</a:t>
            </a:r>
          </a:p>
          <a:p>
            <a:pPr marL="285750" indent="-285750">
              <a:buFont typeface="Arial" panose="020B0604020202020204" pitchFamily="34" charset="0"/>
              <a:buChar char="•"/>
            </a:pPr>
            <a:r>
              <a:rPr lang="en-US" sz="2800" dirty="0"/>
              <a:t>Progress Reports</a:t>
            </a:r>
          </a:p>
          <a:p>
            <a:pPr marL="285750" indent="-285750">
              <a:buFont typeface="Arial" panose="020B0604020202020204" pitchFamily="34" charset="0"/>
              <a:buChar char="•"/>
            </a:pPr>
            <a:r>
              <a:rPr lang="en-US" sz="2800" dirty="0"/>
              <a:t>Verify 20% reduction</a:t>
            </a:r>
          </a:p>
          <a:p>
            <a:pPr marL="285750" indent="-285750">
              <a:buFont typeface="Arial" panose="020B0604020202020204" pitchFamily="34" charset="0"/>
              <a:buChar char="•"/>
            </a:pPr>
            <a:endParaRPr lang="en-US" dirty="0"/>
          </a:p>
        </p:txBody>
      </p:sp>
      <p:grpSp>
        <p:nvGrpSpPr>
          <p:cNvPr id="15" name="Group 14">
            <a:extLst>
              <a:ext uri="{FF2B5EF4-FFF2-40B4-BE49-F238E27FC236}">
                <a16:creationId xmlns:a16="http://schemas.microsoft.com/office/drawing/2014/main" id="{F3D635F6-EEB3-47BC-AC11-53146907C697}"/>
              </a:ext>
            </a:extLst>
          </p:cNvPr>
          <p:cNvGrpSpPr/>
          <p:nvPr/>
        </p:nvGrpSpPr>
        <p:grpSpPr>
          <a:xfrm>
            <a:off x="1676400" y="2590800"/>
            <a:ext cx="3519487" cy="4267200"/>
            <a:chOff x="2925562" y="2436955"/>
            <a:chExt cx="4925995" cy="5956308"/>
          </a:xfrm>
        </p:grpSpPr>
        <p:pic>
          <p:nvPicPr>
            <p:cNvPr id="5" name="Picture 4">
              <a:extLst>
                <a:ext uri="{FF2B5EF4-FFF2-40B4-BE49-F238E27FC236}">
                  <a16:creationId xmlns:a16="http://schemas.microsoft.com/office/drawing/2014/main" id="{66076EBB-D374-4DAC-A3D0-CE718F8E21FB}"/>
                </a:ext>
              </a:extLst>
            </p:cNvPr>
            <p:cNvPicPr>
              <a:picLocks noChangeAspect="1"/>
            </p:cNvPicPr>
            <p:nvPr/>
          </p:nvPicPr>
          <p:blipFill>
            <a:blip r:embed="rId4"/>
            <a:stretch>
              <a:fillRect/>
            </a:stretch>
          </p:blipFill>
          <p:spPr>
            <a:xfrm>
              <a:off x="2925562" y="2436955"/>
              <a:ext cx="4925995" cy="5956308"/>
            </a:xfrm>
            <a:prstGeom prst="rect">
              <a:avLst/>
            </a:prstGeom>
          </p:spPr>
        </p:pic>
        <p:pic>
          <p:nvPicPr>
            <p:cNvPr id="11" name="Picture 10">
              <a:extLst>
                <a:ext uri="{FF2B5EF4-FFF2-40B4-BE49-F238E27FC236}">
                  <a16:creationId xmlns:a16="http://schemas.microsoft.com/office/drawing/2014/main" id="{C4AB16DD-B4CC-4FC0-8682-90931A7A7FE1}"/>
                </a:ext>
              </a:extLst>
            </p:cNvPr>
            <p:cNvPicPr>
              <a:picLocks noChangeAspect="1"/>
            </p:cNvPicPr>
            <p:nvPr/>
          </p:nvPicPr>
          <p:blipFill rotWithShape="1">
            <a:blip r:embed="rId5"/>
            <a:srcRect l="25091" t="13190" r="18888" b="61991"/>
            <a:stretch/>
          </p:blipFill>
          <p:spPr>
            <a:xfrm>
              <a:off x="3100547" y="3754425"/>
              <a:ext cx="911444" cy="522137"/>
            </a:xfrm>
            <a:prstGeom prst="rect">
              <a:avLst/>
            </a:prstGeom>
            <a:solidFill>
              <a:schemeClr val="bg1"/>
            </a:solidFill>
          </p:spPr>
        </p:pic>
      </p:grpSp>
    </p:spTree>
    <p:extLst>
      <p:ext uri="{BB962C8B-B14F-4D97-AF65-F5344CB8AC3E}">
        <p14:creationId xmlns:p14="http://schemas.microsoft.com/office/powerpoint/2010/main" val="3281135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50BD54-F5CE-42E8-8278-720FBF36CAC3}"/>
              </a:ext>
            </a:extLst>
          </p:cNvPr>
          <p:cNvSpPr/>
          <p:nvPr/>
        </p:nvSpPr>
        <p:spPr bwMode="auto">
          <a:xfrm>
            <a:off x="990600" y="5715000"/>
            <a:ext cx="7924800" cy="11430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2" name="Title 1">
            <a:extLst>
              <a:ext uri="{FF2B5EF4-FFF2-40B4-BE49-F238E27FC236}">
                <a16:creationId xmlns:a16="http://schemas.microsoft.com/office/drawing/2014/main" id="{983A2BC9-C15D-401A-89A8-29F059C0BBDD}"/>
              </a:ext>
            </a:extLst>
          </p:cNvPr>
          <p:cNvSpPr>
            <a:spLocks noGrp="1"/>
          </p:cNvSpPr>
          <p:nvPr>
            <p:ph type="title"/>
          </p:nvPr>
        </p:nvSpPr>
        <p:spPr>
          <a:xfrm>
            <a:off x="894855" y="76200"/>
            <a:ext cx="7924800" cy="609600"/>
          </a:xfrm>
        </p:spPr>
        <p:txBody>
          <a:bodyPr/>
          <a:lstStyle/>
          <a:p>
            <a:r>
              <a:rPr lang="en-US" dirty="0"/>
              <a:t>Some Results from 2019</a:t>
            </a:r>
          </a:p>
        </p:txBody>
      </p:sp>
      <p:sp>
        <p:nvSpPr>
          <p:cNvPr id="4" name="Slide Number Placeholder 3">
            <a:extLst>
              <a:ext uri="{FF2B5EF4-FFF2-40B4-BE49-F238E27FC236}">
                <a16:creationId xmlns:a16="http://schemas.microsoft.com/office/drawing/2014/main" id="{874AC892-4EC5-42D5-9CF9-27094636164C}"/>
              </a:ext>
            </a:extLst>
          </p:cNvPr>
          <p:cNvSpPr>
            <a:spLocks noGrp="1"/>
          </p:cNvSpPr>
          <p:nvPr>
            <p:ph type="sldNum" sz="quarter" idx="10"/>
          </p:nvPr>
        </p:nvSpPr>
        <p:spPr/>
        <p:txBody>
          <a:bodyPr/>
          <a:lstStyle/>
          <a:p>
            <a:pPr>
              <a:defRPr/>
            </a:pPr>
            <a:fld id="{4C9057B0-961F-465C-A991-995FE7EA85EE}" type="slidenum">
              <a:rPr lang="en-US" smtClean="0">
                <a:solidFill>
                  <a:srgbClr val="FFFFFF"/>
                </a:solidFill>
              </a:rPr>
              <a:pPr>
                <a:defRPr/>
              </a:pPr>
              <a:t>9</a:t>
            </a:fld>
            <a:endParaRPr lang="en-US" dirty="0">
              <a:solidFill>
                <a:srgbClr val="FFFFFF"/>
              </a:solidFill>
            </a:endParaRPr>
          </a:p>
        </p:txBody>
      </p:sp>
      <p:pic>
        <p:nvPicPr>
          <p:cNvPr id="7" name="Picture 6">
            <a:extLst>
              <a:ext uri="{FF2B5EF4-FFF2-40B4-BE49-F238E27FC236}">
                <a16:creationId xmlns:a16="http://schemas.microsoft.com/office/drawing/2014/main" id="{FACDCDB7-1AB4-4875-9CFF-E92FF96C62ED}"/>
              </a:ext>
            </a:extLst>
          </p:cNvPr>
          <p:cNvPicPr>
            <a:picLocks noChangeAspect="1"/>
          </p:cNvPicPr>
          <p:nvPr/>
        </p:nvPicPr>
        <p:blipFill>
          <a:blip r:embed="rId3"/>
          <a:stretch>
            <a:fillRect/>
          </a:stretch>
        </p:blipFill>
        <p:spPr>
          <a:xfrm>
            <a:off x="152400" y="2590800"/>
            <a:ext cx="6240798" cy="4139537"/>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260681A0-D372-44C0-8ECF-6B82AF941DE9}"/>
              </a:ext>
            </a:extLst>
          </p:cNvPr>
          <p:cNvPicPr>
            <a:picLocks noChangeAspect="1"/>
          </p:cNvPicPr>
          <p:nvPr/>
        </p:nvPicPr>
        <p:blipFill>
          <a:blip r:embed="rId4"/>
          <a:stretch>
            <a:fillRect/>
          </a:stretch>
        </p:blipFill>
        <p:spPr>
          <a:xfrm>
            <a:off x="3455897" y="708329"/>
            <a:ext cx="5459503" cy="3733913"/>
          </a:xfrm>
          <a:prstGeom prst="rect">
            <a:avLst/>
          </a:prstGeom>
          <a:effectLst>
            <a:outerShdw blurRad="50800" dist="63500" dir="2700000" algn="tl" rotWithShape="0">
              <a:prstClr val="black">
                <a:alpha val="40000"/>
              </a:prstClr>
            </a:outerShdw>
          </a:effectLst>
        </p:spPr>
      </p:pic>
    </p:spTree>
    <p:extLst>
      <p:ext uri="{BB962C8B-B14F-4D97-AF65-F5344CB8AC3E}">
        <p14:creationId xmlns:p14="http://schemas.microsoft.com/office/powerpoint/2010/main" val="138352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ppt_x</p:attrName>
                                        </p:attrNameLst>
                                      </p:cBhvr>
                                      <p:tavLst>
                                        <p:tav tm="0">
                                          <p:val>
                                            <p:strVal val="#ppt_x"/>
                                          </p:val>
                                        </p:tav>
                                        <p:tav tm="100000">
                                          <p:val>
                                            <p:strVal val="#ppt_x"/>
                                          </p:val>
                                        </p:tav>
                                      </p:tavLst>
                                    </p:anim>
                                    <p:anim calcmode="lin" valueType="num">
                                      <p:cBhvr>
                                        <p:cTn id="9" dur="2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anim calcmode="lin" valueType="num">
                                      <p:cBhvr>
                                        <p:cTn id="15" dur="2000" fill="hold"/>
                                        <p:tgtEl>
                                          <p:spTgt spid="7"/>
                                        </p:tgtEl>
                                        <p:attrNameLst>
                                          <p:attrName>ppt_x</p:attrName>
                                        </p:attrNameLst>
                                      </p:cBhvr>
                                      <p:tavLst>
                                        <p:tav tm="0">
                                          <p:val>
                                            <p:strVal val="#ppt_x"/>
                                          </p:val>
                                        </p:tav>
                                        <p:tav tm="100000">
                                          <p:val>
                                            <p:strVal val="#ppt_x"/>
                                          </p:val>
                                        </p:tav>
                                      </p:tavLst>
                                    </p:anim>
                                    <p:anim calcmode="lin" valueType="num">
                                      <p:cBhvr>
                                        <p:cTn id="16" dur="2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OFFISYNC_CONTAIN_GUIDS" val="TRUE"/>
</p:tagLst>
</file>

<file path=ppt/tags/tag2.xml><?xml version="1.0" encoding="utf-8"?>
<p:tagLst xmlns:a="http://schemas.openxmlformats.org/drawingml/2006/main" xmlns:r="http://schemas.openxmlformats.org/officeDocument/2006/relationships" xmlns:p="http://schemas.openxmlformats.org/presentationml/2006/main">
  <p:tag name="OFFISYNC_SLIDE_GUID" val="fb0cfa74-0053-4805-82f6-f2aa393bdbf7"/>
</p:tagLst>
</file>

<file path=ppt/tags/tag3.xml><?xml version="1.0" encoding="utf-8"?>
<p:tagLst xmlns:a="http://schemas.openxmlformats.org/drawingml/2006/main" xmlns:r="http://schemas.openxmlformats.org/officeDocument/2006/relationships" xmlns:p="http://schemas.openxmlformats.org/presentationml/2006/main">
  <p:tag name="OFFISYNC_SLIDE_GUID" val="f39cb4e0-346b-418c-9a13-a421ff81b460"/>
</p:tagLst>
</file>

<file path=ppt/tags/tag4.xml><?xml version="1.0" encoding="utf-8"?>
<p:tagLst xmlns:a="http://schemas.openxmlformats.org/drawingml/2006/main" xmlns:r="http://schemas.openxmlformats.org/officeDocument/2006/relationships" xmlns:p="http://schemas.openxmlformats.org/presentationml/2006/main">
  <p:tag name="OFFISYNC_SLIDE_GUID" val="0b1951fe-8aa5-4c25-9a1d-00fc069403f4"/>
</p:tagLst>
</file>

<file path=ppt/tags/tag5.xml><?xml version="1.0" encoding="utf-8"?>
<p:tagLst xmlns:a="http://schemas.openxmlformats.org/drawingml/2006/main" xmlns:r="http://schemas.openxmlformats.org/officeDocument/2006/relationships" xmlns:p="http://schemas.openxmlformats.org/presentationml/2006/main">
  <p:tag name="OFFISYNC_SLIDE_GUID" val="b23c7f98-554e-4544-89a5-3fc9ab37ae1b"/>
</p:tagLst>
</file>

<file path=ppt/theme/theme1.xml><?xml version="1.0" encoding="utf-8"?>
<a:theme xmlns:a="http://schemas.openxmlformats.org/drawingml/2006/main" name="Capsules">
  <a:themeElements>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2"/>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Capsules">
  <a:themeElements>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2"/>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35718</TotalTime>
  <Words>3443</Words>
  <Application>Microsoft Office PowerPoint</Application>
  <PresentationFormat>On-screen Show (4:3)</PresentationFormat>
  <Paragraphs>413</Paragraphs>
  <Slides>63</Slides>
  <Notes>45</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63</vt:i4>
      </vt:variant>
    </vt:vector>
  </HeadingPairs>
  <TitlesOfParts>
    <vt:vector size="71" baseType="lpstr">
      <vt:lpstr>Wingdings</vt:lpstr>
      <vt:lpstr>Segoe Print</vt:lpstr>
      <vt:lpstr>Times New Roman</vt:lpstr>
      <vt:lpstr>Calibri</vt:lpstr>
      <vt:lpstr>Arial</vt:lpstr>
      <vt:lpstr>Capsules</vt:lpstr>
      <vt:lpstr>3_Capsules</vt:lpstr>
      <vt:lpstr>Binary Worksheet</vt:lpstr>
      <vt:lpstr>PowerPoint Presentation</vt:lpstr>
      <vt:lpstr>Thanks to all the Green Communities!</vt:lpstr>
      <vt:lpstr>Recording &amp; Presentation</vt:lpstr>
      <vt:lpstr>Upcoming Events</vt:lpstr>
      <vt:lpstr>PowerPoint Presentation</vt:lpstr>
      <vt:lpstr>Why Annual Reports?</vt:lpstr>
      <vt:lpstr>PowerPoint Presentation</vt:lpstr>
      <vt:lpstr>What do we do with the info?</vt:lpstr>
      <vt:lpstr>Some Results from 2019</vt:lpstr>
      <vt:lpstr>FY20 Annual Report Walk-through</vt:lpstr>
      <vt:lpstr>Information/Tasks Needed</vt:lpstr>
      <vt:lpstr>General Instruction/Confirmation Page</vt:lpstr>
      <vt:lpstr>Some Improvements</vt:lpstr>
      <vt:lpstr>New this Year</vt:lpstr>
      <vt:lpstr>Compliance Checklist</vt:lpstr>
      <vt:lpstr>Compliance Checklist</vt:lpstr>
      <vt:lpstr>PowerPoint Presentation</vt:lpstr>
      <vt:lpstr>General Instruction/Confirmation Page</vt:lpstr>
      <vt:lpstr>Questions on Confirmation Page or Compliance Checklist</vt:lpstr>
      <vt:lpstr>Zoning and Permitting Info</vt:lpstr>
      <vt:lpstr>Be sure to select “YES or NO”</vt:lpstr>
      <vt:lpstr>Table 1</vt:lpstr>
      <vt:lpstr>Questions on Zoning/Permitting Section</vt:lpstr>
      <vt:lpstr>Criterion 3 Overview</vt:lpstr>
      <vt:lpstr>Follow the Steps</vt:lpstr>
      <vt:lpstr>MassEnergyInsight Account Complete?</vt:lpstr>
      <vt:lpstr>Follow the Steps</vt:lpstr>
      <vt:lpstr>Tell Us More…</vt:lpstr>
      <vt:lpstr>Building Stock Changes</vt:lpstr>
      <vt:lpstr>Building Stock Changes Doc</vt:lpstr>
      <vt:lpstr>Questions about what to  include in Criterion 3 Overview?</vt:lpstr>
      <vt:lpstr>Complete Table 2</vt:lpstr>
      <vt:lpstr>Non-MEI Users</vt:lpstr>
      <vt:lpstr>Table 2</vt:lpstr>
      <vt:lpstr>Weather Normalized Data</vt:lpstr>
      <vt:lpstr>Building Stock Change</vt:lpstr>
      <vt:lpstr>Building Stock Change</vt:lpstr>
      <vt:lpstr>PowerPoint Presentation</vt:lpstr>
      <vt:lpstr>Building Stock Change Calculator</vt:lpstr>
      <vt:lpstr>Building Stock Change Calculator</vt:lpstr>
      <vt:lpstr>Building Stock Change Calculator</vt:lpstr>
      <vt:lpstr>Pro-Rated Use</vt:lpstr>
      <vt:lpstr>Pro-rating RSD Energy Data</vt:lpstr>
      <vt:lpstr>PowerPoint Presentation</vt:lpstr>
      <vt:lpstr>Questions about Table 2?</vt:lpstr>
      <vt:lpstr>Table 4 - ECMs</vt:lpstr>
      <vt:lpstr>Table 4 Sample</vt:lpstr>
      <vt:lpstr>Table 5 – Renewable Energy</vt:lpstr>
      <vt:lpstr>Questions on Tables 4 and 5?</vt:lpstr>
      <vt:lpstr>Criterion 4 – Answer the Questions</vt:lpstr>
      <vt:lpstr>Table 6</vt:lpstr>
      <vt:lpstr>Acquisitions</vt:lpstr>
      <vt:lpstr>PowerPoint Presentation</vt:lpstr>
      <vt:lpstr>Retirements</vt:lpstr>
      <vt:lpstr>Questions on Fuel Efficient  Vehicle Reporting?</vt:lpstr>
      <vt:lpstr>PowerPoint Presentation</vt:lpstr>
      <vt:lpstr>PowerPoint Presentation</vt:lpstr>
      <vt:lpstr>Almost done…</vt:lpstr>
      <vt:lpstr>PowerPoint Presentation</vt:lpstr>
      <vt:lpstr>General Instruction/Confirmation Page</vt:lpstr>
      <vt:lpstr>Green Communities Regional Coordinators</vt:lpstr>
      <vt:lpstr> Thank you!  Questions?</vt:lpstr>
      <vt:lpstr>PowerPoint Presentation</vt:lpstr>
    </vt:vector>
  </TitlesOfParts>
  <Company>ENE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KPisiewski</dc:creator>
  <cp:lastModifiedBy>joanne bissetta</cp:lastModifiedBy>
  <cp:revision>2372</cp:revision>
  <cp:lastPrinted>2008-02-11T15:01:39Z</cp:lastPrinted>
  <dcterms:created xsi:type="dcterms:W3CDTF">2008-02-11T15:01:39Z</dcterms:created>
  <dcterms:modified xsi:type="dcterms:W3CDTF">2020-09-23T12:57:51Z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3</vt:i4>
  </property>
  <property fmtid="{D5CDD505-2E9C-101B-9397-08002B2CF9AE}" pid="3" name="Offisync_FolderId">
    <vt:lpwstr/>
  </property>
  <property fmtid="{D5CDD505-2E9C-101B-9397-08002B2CF9AE}" pid="4" name="Offisync_SaveTime">
    <vt:lpwstr/>
  </property>
  <property fmtid="{D5CDD505-2E9C-101B-9397-08002B2CF9AE}" pid="5" name="Offisync_IsSaved">
    <vt:lpwstr>False</vt:lpwstr>
  </property>
  <property fmtid="{D5CDD505-2E9C-101B-9397-08002B2CF9AE}" pid="6" name="Offisync_UniqueId">
    <vt:lpwstr>233951;16117958</vt:lpwstr>
  </property>
  <property fmtid="{D5CDD505-2E9C-101B-9397-08002B2CF9AE}" pid="7" name="CentralDesktop_MDAdded">
    <vt:lpwstr>True</vt:lpwstr>
  </property>
  <property fmtid="{D5CDD505-2E9C-101B-9397-08002B2CF9AE}" pid="8" name="Offisync_FileTitle">
    <vt:lpwstr/>
  </property>
  <property fmtid="{D5CDD505-2E9C-101B-9397-08002B2CF9AE}" pid="9" name="Offisync_UpdateToken">
    <vt:lpwstr>2012-02-14T10:01:40-0500</vt:lpwstr>
  </property>
  <property fmtid="{D5CDD505-2E9C-101B-9397-08002B2CF9AE}" pid="10" name="Offisync_ProviderName">
    <vt:lpwstr>Central Desktop</vt:lpwstr>
  </property>
  <property fmtid="{D5CDD505-2E9C-101B-9397-08002B2CF9AE}" pid="11" name="Offisync_ProviderInitializationData">
    <vt:lpwstr/>
  </property>
  <property fmtid="{D5CDD505-2E9C-101B-9397-08002B2CF9AE}" pid="12" name="Offisync_SavedByUsername">
    <vt:lpwstr>Tom Witkin (tomwitkin)</vt:lpwstr>
  </property>
</Properties>
</file>