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9" r:id="rId5"/>
    <p:sldId id="262" r:id="rId6"/>
    <p:sldId id="258" r:id="rId7"/>
    <p:sldId id="261" r:id="rId8"/>
    <p:sldId id="264" r:id="rId9"/>
    <p:sldId id="271" r:id="rId10"/>
    <p:sldId id="268" r:id="rId11"/>
    <p:sldId id="267" r:id="rId12"/>
    <p:sldId id="272" r:id="rId13"/>
    <p:sldId id="273" r:id="rId14"/>
    <p:sldId id="270" r:id="rId15"/>
    <p:sldId id="26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B6B68-E545-4AFC-8739-8ED841EEFBCA}" v="489" dt="2024-01-09T20:59:40.259"/>
    <p1510:client id="{08AB89D7-9B88-456F-A52E-A674343DCACC}" v="413" dt="2024-01-08T20:31:33.933"/>
    <p1510:client id="{0FC04C2A-A1E9-41FA-8B68-DD3DCDB9FE74}" v="193" dt="2024-01-08T20:45:24.247"/>
    <p1510:client id="{2389C0E3-23CF-441D-98B4-39A88CB08D0F}" v="437" dt="2024-01-08T22:48:32.090"/>
    <p1510:client id="{7027E05C-ADC3-48E9-BC07-BFA504F3CA38}" v="124" dt="2024-01-09T16:41:24.913"/>
    <p1510:client id="{94C22724-A710-47DD-A111-23C268928447}" v="76" dt="2024-01-08T22:58:14.640"/>
    <p1510:client id="{A9D9399B-8518-46C7-ACC3-3EDD2E7DB73C}" v="261" dt="2024-01-09T22:16:25.722"/>
    <p1510:client id="{CDD91B1C-DC6C-4F71-B213-755F03208D1A}" v="30" dt="2024-01-08T22:56:15.513"/>
    <p1510:client id="{D642E6B1-8AEE-4807-90E9-1213F14C3746}" v="302" dt="2024-01-09T16:51:18.426"/>
    <p1510:client id="{D7FFF2F4-A552-41CC-B13D-41430C4119F9}" v="2" dt="2024-01-09T13:26:30.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7" d="100"/>
          <a:sy n="107" d="100"/>
        </p:scale>
        <p:origin x="74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hyperlink" Target="https://cme.bu.edu/shield.bu.edu/content/fy23-medication-admin-school-nurse-managers#group-tabs-node-course-default1" TargetMode="External"/><Relationship Id="rId7" Type="http://schemas.openxmlformats.org/officeDocument/2006/relationships/hyperlink" Target="https://cme.bu.edu/shield.bu.edu/content/sbirt-schools-0#group-tabs-node-course-default1" TargetMode="External"/><Relationship Id="rId2" Type="http://schemas.openxmlformats.org/officeDocument/2006/relationships/hyperlink" Target="https://cme.bu.edu/shield.bu.edu/content/fy23-med-admin-school-setting-MA#group-tabs-node-course-default1" TargetMode="External"/><Relationship Id="rId1" Type="http://schemas.openxmlformats.org/officeDocument/2006/relationships/hyperlink" Target="https://cme.bu.edu/shield.bu.edu/content/FY24-foundations-school-nursing-practice#group-tabs-node-course-default6" TargetMode="External"/><Relationship Id="rId6" Type="http://schemas.openxmlformats.org/officeDocument/2006/relationships/hyperlink" Target="https://cme.bu.edu/shield.bu.edu/leadership-cohort-spring-2024#group-tabs-node-course-default2" TargetMode="External"/><Relationship Id="rId5" Type="http://schemas.openxmlformats.org/officeDocument/2006/relationships/hyperlink" Target="https://cme.bu.edu/shield.bu.edu/content/shield-school-nurse-leadership-series-FY23essentials" TargetMode="External"/><Relationship Id="rId4" Type="http://schemas.openxmlformats.org/officeDocument/2006/relationships/hyperlink" Target="https://cme.bu.edu/shield.bu.edu/content/fy23-school-health-screenings#group-tabs-node-course-default1"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cme.bu.edu/shield.bu.edu/content/fy23-medication-admin-school-nurse-managers#group-tabs-node-course-default1" TargetMode="External"/><Relationship Id="rId7" Type="http://schemas.openxmlformats.org/officeDocument/2006/relationships/hyperlink" Target="https://cme.bu.edu/shield.bu.edu/leadership-cohort-spring-2024#group-tabs-node-course-default2" TargetMode="External"/><Relationship Id="rId2" Type="http://schemas.openxmlformats.org/officeDocument/2006/relationships/hyperlink" Target="https://cme.bu.edu/shield.bu.edu/content/fy23-med-admin-school-setting-MA#group-tabs-node-course-default1" TargetMode="External"/><Relationship Id="rId1" Type="http://schemas.openxmlformats.org/officeDocument/2006/relationships/hyperlink" Target="https://cme.bu.edu/shield.bu.edu/content/FY24-foundations-school-nursing-practice#group-tabs-node-course-default6" TargetMode="External"/><Relationship Id="rId6" Type="http://schemas.openxmlformats.org/officeDocument/2006/relationships/hyperlink" Target="https://cme.bu.edu/shield.bu.edu/content/shield-school-nurse-leadership-series-FY23essentials" TargetMode="External"/><Relationship Id="rId5" Type="http://schemas.openxmlformats.org/officeDocument/2006/relationships/hyperlink" Target="https://cme.bu.edu/shield.bu.edu/content/sbirt-schools-0#group-tabs-node-course-default1" TargetMode="External"/><Relationship Id="rId4" Type="http://schemas.openxmlformats.org/officeDocument/2006/relationships/hyperlink" Target="https://cme.bu.edu/shield.bu.edu/content/fy23-school-health-screenings#group-tabs-node-course-default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03950-851F-4B40-B457-6E60238EC37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1B9F7899-642C-4A7E-A08C-716141EECDD1}">
      <dgm:prSet phldrT="[Text]"/>
      <dgm:spPr/>
      <dgm:t>
        <a:bodyPr/>
        <a:lstStyle/>
        <a:p>
          <a:r>
            <a:rPr lang="en-US"/>
            <a:t>SCHOOL HEALTH STAFF</a:t>
          </a:r>
        </a:p>
      </dgm:t>
    </dgm:pt>
    <dgm:pt modelId="{9C0D1126-61DF-4A8D-8973-F89E6F668B74}" type="parTrans" cxnId="{58886755-C158-4189-8475-D687BF2319C6}">
      <dgm:prSet/>
      <dgm:spPr/>
      <dgm:t>
        <a:bodyPr/>
        <a:lstStyle/>
        <a:p>
          <a:endParaRPr lang="en-US"/>
        </a:p>
      </dgm:t>
    </dgm:pt>
    <dgm:pt modelId="{591C0420-CC6D-49D2-905A-09EB27B7DB0F}" type="sibTrans" cxnId="{58886755-C158-4189-8475-D687BF2319C6}">
      <dgm:prSet/>
      <dgm:spPr/>
      <dgm:t>
        <a:bodyPr/>
        <a:lstStyle/>
        <a:p>
          <a:endParaRPr lang="en-US"/>
        </a:p>
      </dgm:t>
    </dgm:pt>
    <dgm:pt modelId="{E8FCEDE0-E8BB-4A93-B861-389CC8C0FA71}">
      <dgm:prSet phldrT="[Text]"/>
      <dgm:spPr/>
      <dgm:t>
        <a:bodyPr/>
        <a:lstStyle/>
        <a:p>
          <a:r>
            <a:rPr lang="en-US"/>
            <a:t>NURSES</a:t>
          </a:r>
        </a:p>
      </dgm:t>
    </dgm:pt>
    <dgm:pt modelId="{32A13151-2137-4F6B-956B-4E098A377F48}" type="parTrans" cxnId="{AB7D1366-8F4D-4955-9C0A-60E96C1A6507}">
      <dgm:prSet/>
      <dgm:spPr/>
      <dgm:t>
        <a:bodyPr/>
        <a:lstStyle/>
        <a:p>
          <a:endParaRPr lang="en-US"/>
        </a:p>
      </dgm:t>
    </dgm:pt>
    <dgm:pt modelId="{07E71EE6-AAA2-45DF-8480-8C31CDA9DE56}" type="sibTrans" cxnId="{AB7D1366-8F4D-4955-9C0A-60E96C1A6507}">
      <dgm:prSet/>
      <dgm:spPr/>
      <dgm:t>
        <a:bodyPr/>
        <a:lstStyle/>
        <a:p>
          <a:endParaRPr lang="en-US"/>
        </a:p>
      </dgm:t>
    </dgm:pt>
    <dgm:pt modelId="{0F1EE798-0EEB-4E2F-948E-D91985379695}">
      <dgm:prSet phldrT="[Text]"/>
      <dgm:spPr/>
      <dgm:t>
        <a:bodyPr/>
        <a:lstStyle/>
        <a:p>
          <a:r>
            <a:rPr lang="en-US"/>
            <a:t>ANCILLARY STAFF</a:t>
          </a:r>
        </a:p>
      </dgm:t>
    </dgm:pt>
    <dgm:pt modelId="{ADAA13F6-C08C-45D5-AB7E-6B0A5FDD48CF}" type="parTrans" cxnId="{59190E4A-208E-4634-8E8F-C1EE0BA0FC1A}">
      <dgm:prSet/>
      <dgm:spPr/>
      <dgm:t>
        <a:bodyPr/>
        <a:lstStyle/>
        <a:p>
          <a:endParaRPr lang="en-US"/>
        </a:p>
      </dgm:t>
    </dgm:pt>
    <dgm:pt modelId="{8B49363E-9BDA-4419-9BD4-014CDE01D0D9}" type="sibTrans" cxnId="{59190E4A-208E-4634-8E8F-C1EE0BA0FC1A}">
      <dgm:prSet/>
      <dgm:spPr/>
      <dgm:t>
        <a:bodyPr/>
        <a:lstStyle/>
        <a:p>
          <a:endParaRPr lang="en-US"/>
        </a:p>
      </dgm:t>
    </dgm:pt>
    <dgm:pt modelId="{76ADA8FE-CF2B-489F-B044-CA2EEDBC362F}">
      <dgm:prSet phldrT="[Text]"/>
      <dgm:spPr/>
      <dgm:t>
        <a:bodyPr/>
        <a:lstStyle/>
        <a:p>
          <a:r>
            <a:rPr lang="en-US" dirty="0"/>
            <a:t>REGIONAL CONSULTANTS/BU SHIELD</a:t>
          </a:r>
        </a:p>
      </dgm:t>
    </dgm:pt>
    <dgm:pt modelId="{DD771144-7B23-4C2D-8FD8-7D9E6F951B38}" type="parTrans" cxnId="{CFF3E2E8-7B1F-4BE2-93D3-232AE6143393}">
      <dgm:prSet/>
      <dgm:spPr/>
      <dgm:t>
        <a:bodyPr/>
        <a:lstStyle/>
        <a:p>
          <a:endParaRPr lang="en-US"/>
        </a:p>
      </dgm:t>
    </dgm:pt>
    <dgm:pt modelId="{DD0E65CB-D0EA-4AD2-A0B2-BED2AC6F8111}" type="sibTrans" cxnId="{CFF3E2E8-7B1F-4BE2-93D3-232AE6143393}">
      <dgm:prSet/>
      <dgm:spPr/>
      <dgm:t>
        <a:bodyPr/>
        <a:lstStyle/>
        <a:p>
          <a:endParaRPr lang="en-US"/>
        </a:p>
      </dgm:t>
    </dgm:pt>
    <dgm:pt modelId="{40A44BDD-5E65-4A19-9EDC-5B3E4014B6C7}">
      <dgm:prSet phldrT="[Text]"/>
      <dgm:spPr/>
      <dgm:t>
        <a:bodyPr/>
        <a:lstStyle/>
        <a:p>
          <a:r>
            <a:rPr lang="en-US"/>
            <a:t>MDPH FUNDED</a:t>
          </a:r>
        </a:p>
      </dgm:t>
    </dgm:pt>
    <dgm:pt modelId="{BB8EAC73-A6A8-468F-9094-FB1803DF4F90}" type="parTrans" cxnId="{E49996AB-B74B-463C-955A-2423141F4CDB}">
      <dgm:prSet/>
      <dgm:spPr/>
      <dgm:t>
        <a:bodyPr/>
        <a:lstStyle/>
        <a:p>
          <a:endParaRPr lang="en-US"/>
        </a:p>
      </dgm:t>
    </dgm:pt>
    <dgm:pt modelId="{8DA9BFA1-1C88-4FDE-9B41-A7B87018E38B}" type="sibTrans" cxnId="{E49996AB-B74B-463C-955A-2423141F4CDB}">
      <dgm:prSet/>
      <dgm:spPr/>
      <dgm:t>
        <a:bodyPr/>
        <a:lstStyle/>
        <a:p>
          <a:endParaRPr lang="en-US"/>
        </a:p>
      </dgm:t>
    </dgm:pt>
    <dgm:pt modelId="{2AE2668D-F81C-4355-B411-CADCCA022233}">
      <dgm:prSet phldrT="[Text]"/>
      <dgm:spPr/>
      <dgm:t>
        <a:bodyPr/>
        <a:lstStyle/>
        <a:p>
          <a:pPr rtl="0"/>
          <a:r>
            <a:rPr lang="en-US"/>
            <a:t>CONSULTATION AND </a:t>
          </a:r>
          <a:r>
            <a:rPr lang="en-US">
              <a:latin typeface="Calibri Light"/>
            </a:rPr>
            <a:t>PROFESSIONAL DEVELOPMENT</a:t>
          </a:r>
          <a:endParaRPr lang="en-US"/>
        </a:p>
      </dgm:t>
    </dgm:pt>
    <dgm:pt modelId="{D6AFD763-0B33-43DA-93DB-0BBE93BEAC20}" type="parTrans" cxnId="{660E4DE0-24B1-40AB-ACBD-6F1D27C83E29}">
      <dgm:prSet/>
      <dgm:spPr/>
      <dgm:t>
        <a:bodyPr/>
        <a:lstStyle/>
        <a:p>
          <a:endParaRPr lang="en-US"/>
        </a:p>
      </dgm:t>
    </dgm:pt>
    <dgm:pt modelId="{36D16FCB-AE0B-4CC8-8B02-6AF0B39DCA60}" type="sibTrans" cxnId="{660E4DE0-24B1-40AB-ACBD-6F1D27C83E29}">
      <dgm:prSet/>
      <dgm:spPr/>
      <dgm:t>
        <a:bodyPr/>
        <a:lstStyle/>
        <a:p>
          <a:endParaRPr lang="en-US"/>
        </a:p>
      </dgm:t>
    </dgm:pt>
    <dgm:pt modelId="{CF1589BF-F860-4D57-B8D5-B6DF3B1F6556}">
      <dgm:prSet phldrT="[Text]"/>
      <dgm:spPr/>
      <dgm:t>
        <a:bodyPr/>
        <a:lstStyle/>
        <a:p>
          <a:r>
            <a:rPr lang="en-US"/>
            <a:t>SCHOOL HEALTH UNIT</a:t>
          </a:r>
        </a:p>
      </dgm:t>
    </dgm:pt>
    <dgm:pt modelId="{90862098-C551-4599-80D8-2A6E4B5F23A7}" type="parTrans" cxnId="{B07ECCB9-22EC-4743-8384-CED82494188D}">
      <dgm:prSet/>
      <dgm:spPr/>
      <dgm:t>
        <a:bodyPr/>
        <a:lstStyle/>
        <a:p>
          <a:endParaRPr lang="en-US"/>
        </a:p>
      </dgm:t>
    </dgm:pt>
    <dgm:pt modelId="{FE875A0D-50B7-46F1-A959-9CDAFA597DC8}" type="sibTrans" cxnId="{B07ECCB9-22EC-4743-8384-CED82494188D}">
      <dgm:prSet/>
      <dgm:spPr/>
      <dgm:t>
        <a:bodyPr/>
        <a:lstStyle/>
        <a:p>
          <a:endParaRPr lang="en-US"/>
        </a:p>
      </dgm:t>
    </dgm:pt>
    <dgm:pt modelId="{BD849C68-1D88-45D8-9B6E-857A4C8E5C06}">
      <dgm:prSet phldrT="[Text]"/>
      <dgm:spPr/>
      <dgm:t>
        <a:bodyPr/>
        <a:lstStyle/>
        <a:p>
          <a:r>
            <a:rPr lang="en-US"/>
            <a:t>ADHERENCE TO REGULATIONS</a:t>
          </a:r>
        </a:p>
      </dgm:t>
    </dgm:pt>
    <dgm:pt modelId="{3A76043C-9CE2-4ADA-963D-1FB903EDF9F8}" type="parTrans" cxnId="{92DFCE9B-7F93-4C1A-9E1E-B1641C0DD523}">
      <dgm:prSet/>
      <dgm:spPr/>
      <dgm:t>
        <a:bodyPr/>
        <a:lstStyle/>
        <a:p>
          <a:endParaRPr lang="en-US"/>
        </a:p>
      </dgm:t>
    </dgm:pt>
    <dgm:pt modelId="{7822F659-F347-4D32-A3B4-6CA3DEFB6048}" type="sibTrans" cxnId="{92DFCE9B-7F93-4C1A-9E1E-B1641C0DD523}">
      <dgm:prSet/>
      <dgm:spPr/>
      <dgm:t>
        <a:bodyPr/>
        <a:lstStyle/>
        <a:p>
          <a:endParaRPr lang="en-US"/>
        </a:p>
      </dgm:t>
    </dgm:pt>
    <dgm:pt modelId="{9CACBEA8-6C4F-4517-AA27-ABE48B3477FE}">
      <dgm:prSet phldrT="[Text]"/>
      <dgm:spPr/>
      <dgm:t>
        <a:bodyPr/>
        <a:lstStyle/>
        <a:p>
          <a:r>
            <a:rPr lang="en-US"/>
            <a:t>GRANT FUNDING</a:t>
          </a:r>
        </a:p>
      </dgm:t>
    </dgm:pt>
    <dgm:pt modelId="{67CAB379-734B-41E2-BB0F-1C7973D29897}" type="parTrans" cxnId="{B242DFFD-5028-4F3D-80C9-1080A31585DF}">
      <dgm:prSet/>
      <dgm:spPr/>
      <dgm:t>
        <a:bodyPr/>
        <a:lstStyle/>
        <a:p>
          <a:endParaRPr lang="en-US"/>
        </a:p>
      </dgm:t>
    </dgm:pt>
    <dgm:pt modelId="{13DC4267-A8E2-4070-9EDF-DBA4163A7CD5}" type="sibTrans" cxnId="{B242DFFD-5028-4F3D-80C9-1080A31585DF}">
      <dgm:prSet/>
      <dgm:spPr/>
      <dgm:t>
        <a:bodyPr/>
        <a:lstStyle/>
        <a:p>
          <a:endParaRPr lang="en-US"/>
        </a:p>
      </dgm:t>
    </dgm:pt>
    <dgm:pt modelId="{391FB384-FA4F-437B-A1D1-E22CE5716AEC}">
      <dgm:prSet phldrT="[Text]"/>
      <dgm:spPr/>
      <dgm:t>
        <a:bodyPr/>
        <a:lstStyle/>
        <a:p>
          <a:r>
            <a:rPr lang="en-US"/>
            <a:t>DATA COLLECTION AND ANALYSIS</a:t>
          </a:r>
        </a:p>
      </dgm:t>
    </dgm:pt>
    <dgm:pt modelId="{7DBFD1B0-00B0-40AE-B4A9-08779BACCD56}" type="parTrans" cxnId="{90DD81F5-3154-4131-93C8-8BBEBA49685A}">
      <dgm:prSet/>
      <dgm:spPr/>
      <dgm:t>
        <a:bodyPr/>
        <a:lstStyle/>
        <a:p>
          <a:endParaRPr lang="en-US"/>
        </a:p>
      </dgm:t>
    </dgm:pt>
    <dgm:pt modelId="{C3780FD1-185D-407E-A724-87BE46FC2695}" type="sibTrans" cxnId="{90DD81F5-3154-4131-93C8-8BBEBA49685A}">
      <dgm:prSet/>
      <dgm:spPr/>
      <dgm:t>
        <a:bodyPr/>
        <a:lstStyle/>
        <a:p>
          <a:endParaRPr lang="en-US"/>
        </a:p>
      </dgm:t>
    </dgm:pt>
    <dgm:pt modelId="{97058C6D-7928-41BE-8754-E9F6596046D9}">
      <dgm:prSet phldrT="[Text]"/>
      <dgm:spPr/>
      <dgm:t>
        <a:bodyPr/>
        <a:lstStyle/>
        <a:p>
          <a:r>
            <a:rPr lang="en-US"/>
            <a:t>CONSULTATION</a:t>
          </a:r>
        </a:p>
      </dgm:t>
    </dgm:pt>
    <dgm:pt modelId="{C146EC4C-F08D-4FD6-AAC2-4F9738C6C6DE}" type="parTrans" cxnId="{E5D8DC2B-3019-4708-828A-4A2B55F66A49}">
      <dgm:prSet/>
      <dgm:spPr/>
      <dgm:t>
        <a:bodyPr/>
        <a:lstStyle/>
        <a:p>
          <a:endParaRPr lang="en-US"/>
        </a:p>
      </dgm:t>
    </dgm:pt>
    <dgm:pt modelId="{C00032A2-7674-48F7-B96A-F0F5A7F72E22}" type="sibTrans" cxnId="{E5D8DC2B-3019-4708-828A-4A2B55F66A49}">
      <dgm:prSet/>
      <dgm:spPr/>
      <dgm:t>
        <a:bodyPr/>
        <a:lstStyle/>
        <a:p>
          <a:endParaRPr lang="en-US"/>
        </a:p>
      </dgm:t>
    </dgm:pt>
    <dgm:pt modelId="{B4C0A858-B0D5-4C3E-8C48-54715DA022B9}" type="pres">
      <dgm:prSet presAssocID="{29D03950-851F-4B40-B457-6E60238EC37D}" presName="Name0" presStyleCnt="0">
        <dgm:presLayoutVars>
          <dgm:dir/>
          <dgm:resizeHandles val="exact"/>
        </dgm:presLayoutVars>
      </dgm:prSet>
      <dgm:spPr/>
    </dgm:pt>
    <dgm:pt modelId="{70B0C834-B3C6-4AFB-B1CF-1AE85FE98C83}" type="pres">
      <dgm:prSet presAssocID="{1B9F7899-642C-4A7E-A08C-716141EECDD1}" presName="node" presStyleLbl="node1" presStyleIdx="0" presStyleCnt="3">
        <dgm:presLayoutVars>
          <dgm:bulletEnabled val="1"/>
        </dgm:presLayoutVars>
      </dgm:prSet>
      <dgm:spPr/>
    </dgm:pt>
    <dgm:pt modelId="{6900A5EF-AC8F-47A4-BB58-38BA2E396D87}" type="pres">
      <dgm:prSet presAssocID="{591C0420-CC6D-49D2-905A-09EB27B7DB0F}" presName="sibTrans" presStyleLbl="sibTrans2D1" presStyleIdx="0" presStyleCnt="3"/>
      <dgm:spPr/>
    </dgm:pt>
    <dgm:pt modelId="{C47108F3-C040-4E25-81B6-17544A41C846}" type="pres">
      <dgm:prSet presAssocID="{591C0420-CC6D-49D2-905A-09EB27B7DB0F}" presName="connectorText" presStyleLbl="sibTrans2D1" presStyleIdx="0" presStyleCnt="3"/>
      <dgm:spPr/>
    </dgm:pt>
    <dgm:pt modelId="{9CF4D802-82FC-4760-8390-994C2553AB71}" type="pres">
      <dgm:prSet presAssocID="{76ADA8FE-CF2B-489F-B044-CA2EEDBC362F}" presName="node" presStyleLbl="node1" presStyleIdx="1" presStyleCnt="3">
        <dgm:presLayoutVars>
          <dgm:bulletEnabled val="1"/>
        </dgm:presLayoutVars>
      </dgm:prSet>
      <dgm:spPr/>
    </dgm:pt>
    <dgm:pt modelId="{DD25EBBD-C4B3-4C41-84D0-EAC9355E1709}" type="pres">
      <dgm:prSet presAssocID="{DD0E65CB-D0EA-4AD2-A0B2-BED2AC6F8111}" presName="sibTrans" presStyleLbl="sibTrans2D1" presStyleIdx="1" presStyleCnt="3"/>
      <dgm:spPr/>
    </dgm:pt>
    <dgm:pt modelId="{9F179E62-1CE2-4638-8BEC-CBBC9EA9C404}" type="pres">
      <dgm:prSet presAssocID="{DD0E65CB-D0EA-4AD2-A0B2-BED2AC6F8111}" presName="connectorText" presStyleLbl="sibTrans2D1" presStyleIdx="1" presStyleCnt="3"/>
      <dgm:spPr/>
    </dgm:pt>
    <dgm:pt modelId="{9B759382-E1A2-46C5-8668-FA449FB6DDE9}" type="pres">
      <dgm:prSet presAssocID="{CF1589BF-F860-4D57-B8D5-B6DF3B1F6556}" presName="node" presStyleLbl="node1" presStyleIdx="2" presStyleCnt="3">
        <dgm:presLayoutVars>
          <dgm:bulletEnabled val="1"/>
        </dgm:presLayoutVars>
      </dgm:prSet>
      <dgm:spPr/>
    </dgm:pt>
    <dgm:pt modelId="{B9ADB83E-F23F-4CD0-9D43-2CA1A351E225}" type="pres">
      <dgm:prSet presAssocID="{FE875A0D-50B7-46F1-A959-9CDAFA597DC8}" presName="sibTrans" presStyleLbl="sibTrans2D1" presStyleIdx="2" presStyleCnt="3"/>
      <dgm:spPr/>
    </dgm:pt>
    <dgm:pt modelId="{0B6B1620-3895-447C-A52D-CD5F7E48DC07}" type="pres">
      <dgm:prSet presAssocID="{FE875A0D-50B7-46F1-A959-9CDAFA597DC8}" presName="connectorText" presStyleLbl="sibTrans2D1" presStyleIdx="2" presStyleCnt="3"/>
      <dgm:spPr/>
    </dgm:pt>
  </dgm:ptLst>
  <dgm:cxnLst>
    <dgm:cxn modelId="{FFA1570B-BB0B-40DA-804E-457348425050}" type="presOf" srcId="{E8FCEDE0-E8BB-4A93-B861-389CC8C0FA71}" destId="{70B0C834-B3C6-4AFB-B1CF-1AE85FE98C83}" srcOrd="0" destOrd="1" presId="urn:microsoft.com/office/officeart/2005/8/layout/cycle7"/>
    <dgm:cxn modelId="{2267580D-2050-4223-B487-1EDC372D3919}" type="presOf" srcId="{29D03950-851F-4B40-B457-6E60238EC37D}" destId="{B4C0A858-B0D5-4C3E-8C48-54715DA022B9}" srcOrd="0" destOrd="0" presId="urn:microsoft.com/office/officeart/2005/8/layout/cycle7"/>
    <dgm:cxn modelId="{E5D8DC2B-3019-4708-828A-4A2B55F66A49}" srcId="{CF1589BF-F860-4D57-B8D5-B6DF3B1F6556}" destId="{97058C6D-7928-41BE-8754-E9F6596046D9}" srcOrd="3" destOrd="0" parTransId="{C146EC4C-F08D-4FD6-AAC2-4F9738C6C6DE}" sibTransId="{C00032A2-7674-48F7-B96A-F0F5A7F72E22}"/>
    <dgm:cxn modelId="{3283702F-4B7C-4170-B968-0BFB73627AA3}" type="presOf" srcId="{DD0E65CB-D0EA-4AD2-A0B2-BED2AC6F8111}" destId="{9F179E62-1CE2-4638-8BEC-CBBC9EA9C404}" srcOrd="1" destOrd="0" presId="urn:microsoft.com/office/officeart/2005/8/layout/cycle7"/>
    <dgm:cxn modelId="{8F22FF41-3473-4180-8902-B11C4F2BEEAE}" type="presOf" srcId="{FE875A0D-50B7-46F1-A959-9CDAFA597DC8}" destId="{0B6B1620-3895-447C-A52D-CD5F7E48DC07}" srcOrd="1" destOrd="0" presId="urn:microsoft.com/office/officeart/2005/8/layout/cycle7"/>
    <dgm:cxn modelId="{59190E4A-208E-4634-8E8F-C1EE0BA0FC1A}" srcId="{1B9F7899-642C-4A7E-A08C-716141EECDD1}" destId="{0F1EE798-0EEB-4E2F-948E-D91985379695}" srcOrd="1" destOrd="0" parTransId="{ADAA13F6-C08C-45D5-AB7E-6B0A5FDD48CF}" sibTransId="{8B49363E-9BDA-4419-9BD4-014CDE01D0D9}"/>
    <dgm:cxn modelId="{A4E8F24E-40E9-496A-8427-ECFCBDA86A8B}" type="presOf" srcId="{CF1589BF-F860-4D57-B8D5-B6DF3B1F6556}" destId="{9B759382-E1A2-46C5-8668-FA449FB6DDE9}" srcOrd="0" destOrd="0" presId="urn:microsoft.com/office/officeart/2005/8/layout/cycle7"/>
    <dgm:cxn modelId="{58886755-C158-4189-8475-D687BF2319C6}" srcId="{29D03950-851F-4B40-B457-6E60238EC37D}" destId="{1B9F7899-642C-4A7E-A08C-716141EECDD1}" srcOrd="0" destOrd="0" parTransId="{9C0D1126-61DF-4A8D-8973-F89E6F668B74}" sibTransId="{591C0420-CC6D-49D2-905A-09EB27B7DB0F}"/>
    <dgm:cxn modelId="{AB7D1366-8F4D-4955-9C0A-60E96C1A6507}" srcId="{1B9F7899-642C-4A7E-A08C-716141EECDD1}" destId="{E8FCEDE0-E8BB-4A93-B861-389CC8C0FA71}" srcOrd="0" destOrd="0" parTransId="{32A13151-2137-4F6B-956B-4E098A377F48}" sibTransId="{07E71EE6-AAA2-45DF-8480-8C31CDA9DE56}"/>
    <dgm:cxn modelId="{59844369-6EEB-44E7-AD6C-781FC6D309D3}" type="presOf" srcId="{0F1EE798-0EEB-4E2F-948E-D91985379695}" destId="{70B0C834-B3C6-4AFB-B1CF-1AE85FE98C83}" srcOrd="0" destOrd="2" presId="urn:microsoft.com/office/officeart/2005/8/layout/cycle7"/>
    <dgm:cxn modelId="{2DE9C76A-9372-4EFB-9A8F-F0DFFAF5F1C2}" type="presOf" srcId="{9CACBEA8-6C4F-4517-AA27-ABE48B3477FE}" destId="{9B759382-E1A2-46C5-8668-FA449FB6DDE9}" srcOrd="0" destOrd="2" presId="urn:microsoft.com/office/officeart/2005/8/layout/cycle7"/>
    <dgm:cxn modelId="{13BC9A6E-86F5-4982-AC56-F6E41F8E8DDC}" type="presOf" srcId="{DD0E65CB-D0EA-4AD2-A0B2-BED2AC6F8111}" destId="{DD25EBBD-C4B3-4C41-84D0-EAC9355E1709}" srcOrd="0" destOrd="0" presId="urn:microsoft.com/office/officeart/2005/8/layout/cycle7"/>
    <dgm:cxn modelId="{77B0B684-AE4E-41FE-A4C9-B9D29AD25789}" type="presOf" srcId="{97058C6D-7928-41BE-8754-E9F6596046D9}" destId="{9B759382-E1A2-46C5-8668-FA449FB6DDE9}" srcOrd="0" destOrd="4" presId="urn:microsoft.com/office/officeart/2005/8/layout/cycle7"/>
    <dgm:cxn modelId="{57409392-8529-4F30-A513-9DDF9BCA5E76}" type="presOf" srcId="{76ADA8FE-CF2B-489F-B044-CA2EEDBC362F}" destId="{9CF4D802-82FC-4760-8390-994C2553AB71}" srcOrd="0" destOrd="0" presId="urn:microsoft.com/office/officeart/2005/8/layout/cycle7"/>
    <dgm:cxn modelId="{92DFCE9B-7F93-4C1A-9E1E-B1641C0DD523}" srcId="{CF1589BF-F860-4D57-B8D5-B6DF3B1F6556}" destId="{BD849C68-1D88-45D8-9B6E-857A4C8E5C06}" srcOrd="0" destOrd="0" parTransId="{3A76043C-9CE2-4ADA-963D-1FB903EDF9F8}" sibTransId="{7822F659-F347-4D32-A3B4-6CA3DEFB6048}"/>
    <dgm:cxn modelId="{8F35949F-A30C-47C9-A45D-33E70FBC94A3}" type="presOf" srcId="{2AE2668D-F81C-4355-B411-CADCCA022233}" destId="{9CF4D802-82FC-4760-8390-994C2553AB71}" srcOrd="0" destOrd="2" presId="urn:microsoft.com/office/officeart/2005/8/layout/cycle7"/>
    <dgm:cxn modelId="{42E684A1-1EC0-454E-B824-CD00767F6E86}" type="presOf" srcId="{391FB384-FA4F-437B-A1D1-E22CE5716AEC}" destId="{9B759382-E1A2-46C5-8668-FA449FB6DDE9}" srcOrd="0" destOrd="3" presId="urn:microsoft.com/office/officeart/2005/8/layout/cycle7"/>
    <dgm:cxn modelId="{E522DBA2-86B4-40D1-A7CB-D47796102420}" type="presOf" srcId="{1B9F7899-642C-4A7E-A08C-716141EECDD1}" destId="{70B0C834-B3C6-4AFB-B1CF-1AE85FE98C83}" srcOrd="0" destOrd="0" presId="urn:microsoft.com/office/officeart/2005/8/layout/cycle7"/>
    <dgm:cxn modelId="{E49996AB-B74B-463C-955A-2423141F4CDB}" srcId="{76ADA8FE-CF2B-489F-B044-CA2EEDBC362F}" destId="{40A44BDD-5E65-4A19-9EDC-5B3E4014B6C7}" srcOrd="0" destOrd="0" parTransId="{BB8EAC73-A6A8-468F-9094-FB1803DF4F90}" sibTransId="{8DA9BFA1-1C88-4FDE-9B41-A7B87018E38B}"/>
    <dgm:cxn modelId="{B07ECCB9-22EC-4743-8384-CED82494188D}" srcId="{29D03950-851F-4B40-B457-6E60238EC37D}" destId="{CF1589BF-F860-4D57-B8D5-B6DF3B1F6556}" srcOrd="2" destOrd="0" parTransId="{90862098-C551-4599-80D8-2A6E4B5F23A7}" sibTransId="{FE875A0D-50B7-46F1-A959-9CDAFA597DC8}"/>
    <dgm:cxn modelId="{A34A1BC4-B14A-4A1D-97D4-FEE83376BAF5}" type="presOf" srcId="{FE875A0D-50B7-46F1-A959-9CDAFA597DC8}" destId="{B9ADB83E-F23F-4CD0-9D43-2CA1A351E225}" srcOrd="0" destOrd="0" presId="urn:microsoft.com/office/officeart/2005/8/layout/cycle7"/>
    <dgm:cxn modelId="{570FD7C7-BCC4-46B6-BC4D-FFDE98C99B8A}" type="presOf" srcId="{BD849C68-1D88-45D8-9B6E-857A4C8E5C06}" destId="{9B759382-E1A2-46C5-8668-FA449FB6DDE9}" srcOrd="0" destOrd="1" presId="urn:microsoft.com/office/officeart/2005/8/layout/cycle7"/>
    <dgm:cxn modelId="{660E4DE0-24B1-40AB-ACBD-6F1D27C83E29}" srcId="{76ADA8FE-CF2B-489F-B044-CA2EEDBC362F}" destId="{2AE2668D-F81C-4355-B411-CADCCA022233}" srcOrd="1" destOrd="0" parTransId="{D6AFD763-0B33-43DA-93DB-0BBE93BEAC20}" sibTransId="{36D16FCB-AE0B-4CC8-8B02-6AF0B39DCA60}"/>
    <dgm:cxn modelId="{CFF3E2E8-7B1F-4BE2-93D3-232AE6143393}" srcId="{29D03950-851F-4B40-B457-6E60238EC37D}" destId="{76ADA8FE-CF2B-489F-B044-CA2EEDBC362F}" srcOrd="1" destOrd="0" parTransId="{DD771144-7B23-4C2D-8FD8-7D9E6F951B38}" sibTransId="{DD0E65CB-D0EA-4AD2-A0B2-BED2AC6F8111}"/>
    <dgm:cxn modelId="{16B73BF1-2BD5-45C3-8003-775CB29C54ED}" type="presOf" srcId="{591C0420-CC6D-49D2-905A-09EB27B7DB0F}" destId="{6900A5EF-AC8F-47A4-BB58-38BA2E396D87}" srcOrd="0" destOrd="0" presId="urn:microsoft.com/office/officeart/2005/8/layout/cycle7"/>
    <dgm:cxn modelId="{90DD81F5-3154-4131-93C8-8BBEBA49685A}" srcId="{CF1589BF-F860-4D57-B8D5-B6DF3B1F6556}" destId="{391FB384-FA4F-437B-A1D1-E22CE5716AEC}" srcOrd="2" destOrd="0" parTransId="{7DBFD1B0-00B0-40AE-B4A9-08779BACCD56}" sibTransId="{C3780FD1-185D-407E-A724-87BE46FC2695}"/>
    <dgm:cxn modelId="{2E5CAFF8-1BED-4754-8DC1-9355733C0663}" type="presOf" srcId="{591C0420-CC6D-49D2-905A-09EB27B7DB0F}" destId="{C47108F3-C040-4E25-81B6-17544A41C846}" srcOrd="1" destOrd="0" presId="urn:microsoft.com/office/officeart/2005/8/layout/cycle7"/>
    <dgm:cxn modelId="{B242DFFD-5028-4F3D-80C9-1080A31585DF}" srcId="{CF1589BF-F860-4D57-B8D5-B6DF3B1F6556}" destId="{9CACBEA8-6C4F-4517-AA27-ABE48B3477FE}" srcOrd="1" destOrd="0" parTransId="{67CAB379-734B-41E2-BB0F-1C7973D29897}" sibTransId="{13DC4267-A8E2-4070-9EDF-DBA4163A7CD5}"/>
    <dgm:cxn modelId="{35F532FE-FE47-4CE4-A124-4D69555EAEBF}" type="presOf" srcId="{40A44BDD-5E65-4A19-9EDC-5B3E4014B6C7}" destId="{9CF4D802-82FC-4760-8390-994C2553AB71}" srcOrd="0" destOrd="1" presId="urn:microsoft.com/office/officeart/2005/8/layout/cycle7"/>
    <dgm:cxn modelId="{4D1FE5D7-999A-4F32-BA74-839DA9A5A2D4}" type="presParOf" srcId="{B4C0A858-B0D5-4C3E-8C48-54715DA022B9}" destId="{70B0C834-B3C6-4AFB-B1CF-1AE85FE98C83}" srcOrd="0" destOrd="0" presId="urn:microsoft.com/office/officeart/2005/8/layout/cycle7"/>
    <dgm:cxn modelId="{58B7A70A-3A20-458F-AACE-5B1E8833BE11}" type="presParOf" srcId="{B4C0A858-B0D5-4C3E-8C48-54715DA022B9}" destId="{6900A5EF-AC8F-47A4-BB58-38BA2E396D87}" srcOrd="1" destOrd="0" presId="urn:microsoft.com/office/officeart/2005/8/layout/cycle7"/>
    <dgm:cxn modelId="{2CA317F9-5C33-4A38-B664-DF30E86A9F6E}" type="presParOf" srcId="{6900A5EF-AC8F-47A4-BB58-38BA2E396D87}" destId="{C47108F3-C040-4E25-81B6-17544A41C846}" srcOrd="0" destOrd="0" presId="urn:microsoft.com/office/officeart/2005/8/layout/cycle7"/>
    <dgm:cxn modelId="{92C2426E-94E7-4708-BE74-8CA7DD36784E}" type="presParOf" srcId="{B4C0A858-B0D5-4C3E-8C48-54715DA022B9}" destId="{9CF4D802-82FC-4760-8390-994C2553AB71}" srcOrd="2" destOrd="0" presId="urn:microsoft.com/office/officeart/2005/8/layout/cycle7"/>
    <dgm:cxn modelId="{7C6933CB-0BD7-4DC9-A5B8-187EAED279A7}" type="presParOf" srcId="{B4C0A858-B0D5-4C3E-8C48-54715DA022B9}" destId="{DD25EBBD-C4B3-4C41-84D0-EAC9355E1709}" srcOrd="3" destOrd="0" presId="urn:microsoft.com/office/officeart/2005/8/layout/cycle7"/>
    <dgm:cxn modelId="{DE62CEE1-4085-42FF-81BD-7F7FF9A3458E}" type="presParOf" srcId="{DD25EBBD-C4B3-4C41-84D0-EAC9355E1709}" destId="{9F179E62-1CE2-4638-8BEC-CBBC9EA9C404}" srcOrd="0" destOrd="0" presId="urn:microsoft.com/office/officeart/2005/8/layout/cycle7"/>
    <dgm:cxn modelId="{05478C33-F0B8-4FB0-859C-C38319F6FFE3}" type="presParOf" srcId="{B4C0A858-B0D5-4C3E-8C48-54715DA022B9}" destId="{9B759382-E1A2-46C5-8668-FA449FB6DDE9}" srcOrd="4" destOrd="0" presId="urn:microsoft.com/office/officeart/2005/8/layout/cycle7"/>
    <dgm:cxn modelId="{CE985A94-16DE-40AD-BF01-0BA491A2113B}" type="presParOf" srcId="{B4C0A858-B0D5-4C3E-8C48-54715DA022B9}" destId="{B9ADB83E-F23F-4CD0-9D43-2CA1A351E225}" srcOrd="5" destOrd="0" presId="urn:microsoft.com/office/officeart/2005/8/layout/cycle7"/>
    <dgm:cxn modelId="{CA52B4B4-65E8-4B6E-B93B-9BB48AF071D6}" type="presParOf" srcId="{B9ADB83E-F23F-4CD0-9D43-2CA1A351E225}" destId="{0B6B1620-3895-447C-A52D-CD5F7E48DC0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A8BE1-16C1-4021-B84D-B7A23C8CDA9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EFFCB8-489D-4677-8E9C-14AD77DCFB18}">
      <dgm:prSet phldrT="[Text]" phldr="0"/>
      <dgm:spPr/>
      <dgm:t>
        <a:bodyPr/>
        <a:lstStyle/>
        <a:p>
          <a:pPr rtl="0"/>
          <a:r>
            <a:rPr lang="en-US">
              <a:latin typeface="Calibri Light"/>
            </a:rPr>
            <a:t>MANDATORY </a:t>
          </a:r>
          <a:r>
            <a:rPr lang="en-US" b="0" u="none">
              <a:latin typeface="Calibri Light"/>
            </a:rPr>
            <a:t>TRAININGS</a:t>
          </a:r>
          <a:endParaRPr lang="en-US"/>
        </a:p>
      </dgm:t>
    </dgm:pt>
    <dgm:pt modelId="{4248FE87-05A6-40A8-853B-A3AD409CCA03}" type="parTrans" cxnId="{82692A60-9B4B-4F5F-B5F4-3F429D11ED7F}">
      <dgm:prSet/>
      <dgm:spPr/>
      <dgm:t>
        <a:bodyPr/>
        <a:lstStyle/>
        <a:p>
          <a:endParaRPr lang="en-US"/>
        </a:p>
      </dgm:t>
    </dgm:pt>
    <dgm:pt modelId="{61CB8EA6-206C-4024-BDE4-7C3CA311C9E1}" type="sibTrans" cxnId="{82692A60-9B4B-4F5F-B5F4-3F429D11ED7F}">
      <dgm:prSet/>
      <dgm:spPr/>
      <dgm:t>
        <a:bodyPr/>
        <a:lstStyle/>
        <a:p>
          <a:endParaRPr lang="en-US"/>
        </a:p>
      </dgm:t>
    </dgm:pt>
    <dgm:pt modelId="{3351D951-9573-43DE-8DCF-701530769C5D}">
      <dgm:prSet phldrT="[Text]" phldr="0"/>
      <dgm:spPr/>
      <dgm:t>
        <a:bodyPr/>
        <a:lstStyle/>
        <a:p>
          <a:pPr rtl="0"/>
          <a:r>
            <a:rPr lang="en-US" b="1" u="sng">
              <a:solidFill>
                <a:srgbClr val="404040"/>
              </a:solidFill>
              <a:hlinkClick xmlns:r="http://schemas.openxmlformats.org/officeDocument/2006/relationships" r:id="rId1"/>
            </a:rPr>
            <a:t>Foundations of School Nursing Practice</a:t>
          </a:r>
          <a:r>
            <a:rPr lang="en-US">
              <a:latin typeface="Calibri Light"/>
            </a:rPr>
            <a:t>(self-paced)</a:t>
          </a:r>
          <a:endParaRPr lang="en-US"/>
        </a:p>
      </dgm:t>
    </dgm:pt>
    <dgm:pt modelId="{7B318C87-FDE6-47EB-9204-6EA26DEC9F44}" type="parTrans" cxnId="{82491B6E-020C-4052-85F8-5634312E1F58}">
      <dgm:prSet/>
      <dgm:spPr/>
      <dgm:t>
        <a:bodyPr/>
        <a:lstStyle/>
        <a:p>
          <a:endParaRPr lang="en-US"/>
        </a:p>
      </dgm:t>
    </dgm:pt>
    <dgm:pt modelId="{3DB47D88-4FEF-4CFF-B829-7FC1B0CD62AF}" type="sibTrans" cxnId="{82491B6E-020C-4052-85F8-5634312E1F58}">
      <dgm:prSet/>
      <dgm:spPr/>
      <dgm:t>
        <a:bodyPr/>
        <a:lstStyle/>
        <a:p>
          <a:endParaRPr lang="en-US"/>
        </a:p>
      </dgm:t>
    </dgm:pt>
    <dgm:pt modelId="{2304094E-5B90-4F01-87A5-21579849E69D}">
      <dgm:prSet phldrT="[Text]" phldr="0"/>
      <dgm:spPr/>
      <dgm:t>
        <a:bodyPr/>
        <a:lstStyle/>
        <a:p>
          <a:pPr rtl="0"/>
          <a:r>
            <a:rPr lang="en-US" b="1" u="sng">
              <a:solidFill>
                <a:srgbClr val="404040"/>
              </a:solidFill>
              <a:hlinkClick xmlns:r="http://schemas.openxmlformats.org/officeDocument/2006/relationships" r:id="rId2"/>
            </a:rPr>
            <a:t>Medication Administration in a School Setting: School Nursing Practice in Massachusetts</a:t>
          </a:r>
          <a:r>
            <a:rPr lang="en-US" b="1" u="sng">
              <a:latin typeface="Calibri Light"/>
            </a:rPr>
            <a:t> </a:t>
          </a:r>
          <a:r>
            <a:rPr lang="en-US">
              <a:latin typeface="Calibri Light"/>
            </a:rPr>
            <a:t>&amp; </a:t>
          </a:r>
          <a:r>
            <a:rPr lang="en-US" b="1">
              <a:solidFill>
                <a:srgbClr val="2F2F2F"/>
              </a:solidFill>
            </a:rPr>
            <a:t> </a:t>
          </a:r>
          <a:r>
            <a:rPr lang="en-US" b="1" u="sng">
              <a:solidFill>
                <a:srgbClr val="404040"/>
              </a:solidFill>
              <a:hlinkClick xmlns:r="http://schemas.openxmlformats.org/officeDocument/2006/relationships" r:id="rId3"/>
            </a:rPr>
            <a:t>Medication Administration in Schools: What School Nurse Managers Need to Know</a:t>
          </a:r>
          <a:r>
            <a:rPr lang="en-US">
              <a:latin typeface="Calibri Light"/>
            </a:rPr>
            <a:t> (self-paced &amp; live)</a:t>
          </a:r>
          <a:endParaRPr lang="en-US"/>
        </a:p>
      </dgm:t>
    </dgm:pt>
    <dgm:pt modelId="{529E1837-9315-41E6-A8C4-38DB819AC1D2}" type="parTrans" cxnId="{76AA6848-8B76-440D-AC7C-A9AEA8D6EE80}">
      <dgm:prSet/>
      <dgm:spPr/>
      <dgm:t>
        <a:bodyPr/>
        <a:lstStyle/>
        <a:p>
          <a:endParaRPr lang="en-US"/>
        </a:p>
      </dgm:t>
    </dgm:pt>
    <dgm:pt modelId="{74662057-0E71-4E71-88DB-5366C582504F}" type="sibTrans" cxnId="{76AA6848-8B76-440D-AC7C-A9AEA8D6EE80}">
      <dgm:prSet/>
      <dgm:spPr/>
      <dgm:t>
        <a:bodyPr/>
        <a:lstStyle/>
        <a:p>
          <a:endParaRPr lang="en-US"/>
        </a:p>
      </dgm:t>
    </dgm:pt>
    <dgm:pt modelId="{FDF8F853-339C-4E3A-9284-20DE65F7B392}">
      <dgm:prSet phldrT="[Text]" phldr="0"/>
      <dgm:spPr/>
      <dgm:t>
        <a:bodyPr/>
        <a:lstStyle/>
        <a:p>
          <a:pPr rtl="0"/>
          <a:r>
            <a:rPr lang="en-US" b="1" u="sng">
              <a:solidFill>
                <a:srgbClr val="404040"/>
              </a:solidFill>
              <a:hlinkClick xmlns:r="http://schemas.openxmlformats.org/officeDocument/2006/relationships" r:id="rId4"/>
            </a:rPr>
            <a:t>School Health Screening Training</a:t>
          </a:r>
          <a:r>
            <a:rPr lang="en-US">
              <a:latin typeface="Calibri Light"/>
            </a:rPr>
            <a:t> (self-paced &amp; live)</a:t>
          </a:r>
          <a:endParaRPr lang="en-US" b="0" u="none">
            <a:latin typeface="Calibri Light"/>
          </a:endParaRPr>
        </a:p>
      </dgm:t>
    </dgm:pt>
    <dgm:pt modelId="{0008E4DB-D504-4181-9B1A-6AB61608E03E}" type="parTrans" cxnId="{69719B2C-7753-4279-A886-50C9AA7C178A}">
      <dgm:prSet/>
      <dgm:spPr/>
      <dgm:t>
        <a:bodyPr/>
        <a:lstStyle/>
        <a:p>
          <a:endParaRPr lang="en-US"/>
        </a:p>
      </dgm:t>
    </dgm:pt>
    <dgm:pt modelId="{D020263E-E8F5-4472-A4CA-244A0FAB5F85}" type="sibTrans" cxnId="{69719B2C-7753-4279-A886-50C9AA7C178A}">
      <dgm:prSet/>
      <dgm:spPr/>
      <dgm:t>
        <a:bodyPr/>
        <a:lstStyle/>
        <a:p>
          <a:endParaRPr lang="en-US"/>
        </a:p>
      </dgm:t>
    </dgm:pt>
    <dgm:pt modelId="{D3F6F828-0A4C-4E24-8FB3-CB76AE4DD0A3}">
      <dgm:prSet phldrT="[Text]" phldr="0"/>
      <dgm:spPr/>
      <dgm:t>
        <a:bodyPr/>
        <a:lstStyle/>
        <a:p>
          <a:pPr rtl="0"/>
          <a:r>
            <a:rPr lang="en-US">
              <a:latin typeface="Calibri Light"/>
            </a:rPr>
            <a:t>LEADERSHIP TRAINING</a:t>
          </a:r>
          <a:endParaRPr lang="en-US"/>
        </a:p>
      </dgm:t>
    </dgm:pt>
    <dgm:pt modelId="{068B83E8-6D07-4279-BDB2-FDE9AD1AA833}" type="parTrans" cxnId="{112C211A-C375-4D0C-A647-3D9A7F896D0C}">
      <dgm:prSet/>
      <dgm:spPr/>
      <dgm:t>
        <a:bodyPr/>
        <a:lstStyle/>
        <a:p>
          <a:endParaRPr lang="en-US"/>
        </a:p>
      </dgm:t>
    </dgm:pt>
    <dgm:pt modelId="{F73DC466-F73B-4446-A783-FAC9BC12B1AD}" type="sibTrans" cxnId="{112C211A-C375-4D0C-A647-3D9A7F896D0C}">
      <dgm:prSet/>
      <dgm:spPr/>
      <dgm:t>
        <a:bodyPr/>
        <a:lstStyle/>
        <a:p>
          <a:endParaRPr lang="en-US"/>
        </a:p>
      </dgm:t>
    </dgm:pt>
    <dgm:pt modelId="{072C8395-D2E9-4A06-B850-68EDA856EF6C}">
      <dgm:prSet phldrT="[Text]" phldr="0"/>
      <dgm:spPr/>
      <dgm:t>
        <a:bodyPr/>
        <a:lstStyle/>
        <a:p>
          <a:pPr rtl="0"/>
          <a:r>
            <a:rPr lang="en-US" b="1" u="sng">
              <a:solidFill>
                <a:srgbClr val="404040"/>
              </a:solidFill>
              <a:hlinkClick xmlns:r="http://schemas.openxmlformats.org/officeDocument/2006/relationships" r:id="rId5"/>
            </a:rPr>
            <a:t>The Essentials of School Nurse Leadership</a:t>
          </a:r>
          <a:r>
            <a:rPr lang="en-US" b="1" u="sng">
              <a:latin typeface="Calibri Light"/>
            </a:rPr>
            <a:t> </a:t>
          </a:r>
          <a:r>
            <a:rPr lang="en-US">
              <a:latin typeface="Calibri Light"/>
            </a:rPr>
            <a:t>(self-paced)</a:t>
          </a:r>
          <a:endParaRPr lang="en-US" b="1" u="sng">
            <a:solidFill>
              <a:srgbClr val="404040"/>
            </a:solidFill>
            <a:hlinkClick xmlns:r="http://schemas.openxmlformats.org/officeDocument/2006/relationships" r:id="rId5"/>
          </a:endParaRPr>
        </a:p>
      </dgm:t>
    </dgm:pt>
    <dgm:pt modelId="{DFD37FE1-212D-42CE-A781-562611F4A354}" type="parTrans" cxnId="{A0BA9C5C-879E-4959-A3E4-B87B3BAFF6A2}">
      <dgm:prSet/>
      <dgm:spPr/>
      <dgm:t>
        <a:bodyPr/>
        <a:lstStyle/>
        <a:p>
          <a:endParaRPr lang="en-US"/>
        </a:p>
      </dgm:t>
    </dgm:pt>
    <dgm:pt modelId="{3955B03A-8E21-4DA3-9D02-FE4F96BCE46C}" type="sibTrans" cxnId="{A0BA9C5C-879E-4959-A3E4-B87B3BAFF6A2}">
      <dgm:prSet/>
      <dgm:spPr/>
      <dgm:t>
        <a:bodyPr/>
        <a:lstStyle/>
        <a:p>
          <a:endParaRPr lang="en-US"/>
        </a:p>
      </dgm:t>
    </dgm:pt>
    <dgm:pt modelId="{05C9BACF-3BB2-4AB5-B50B-F5117FB9475C}">
      <dgm:prSet phldrT="[Text]" phldr="0"/>
      <dgm:spPr/>
      <dgm:t>
        <a:bodyPr/>
        <a:lstStyle/>
        <a:p>
          <a:r>
            <a:rPr lang="en-US">
              <a:latin typeface="Calibri Light"/>
            </a:rPr>
            <a:t>RESOURCES</a:t>
          </a:r>
          <a:endParaRPr lang="en-US"/>
        </a:p>
      </dgm:t>
    </dgm:pt>
    <dgm:pt modelId="{077CC67B-0272-40DC-BB2C-90626FAC85DB}" type="parTrans" cxnId="{D873EE2C-2121-4C5B-95EB-AD8B8AAACCDE}">
      <dgm:prSet/>
      <dgm:spPr/>
      <dgm:t>
        <a:bodyPr/>
        <a:lstStyle/>
        <a:p>
          <a:endParaRPr lang="en-US"/>
        </a:p>
      </dgm:t>
    </dgm:pt>
    <dgm:pt modelId="{7BC29AC2-947A-458D-988D-91B1A33AE183}" type="sibTrans" cxnId="{D873EE2C-2121-4C5B-95EB-AD8B8AAACCDE}">
      <dgm:prSet/>
      <dgm:spPr/>
      <dgm:t>
        <a:bodyPr/>
        <a:lstStyle/>
        <a:p>
          <a:endParaRPr lang="en-US"/>
        </a:p>
      </dgm:t>
    </dgm:pt>
    <dgm:pt modelId="{E3238ECD-41B0-4603-AB14-1E2D0C201E51}">
      <dgm:prSet phldr="0"/>
      <dgm:spPr/>
      <dgm:t>
        <a:bodyPr/>
        <a:lstStyle/>
        <a:p>
          <a:pPr rtl="0"/>
          <a:r>
            <a:rPr lang="en-US" b="1" u="sng">
              <a:solidFill>
                <a:srgbClr val="404040"/>
              </a:solidFill>
              <a:hlinkClick xmlns:r="http://schemas.openxmlformats.org/officeDocument/2006/relationships" r:id="rId6"/>
            </a:rPr>
            <a:t>Strengthening Your Leadership Presence and Management Practices</a:t>
          </a:r>
          <a:r>
            <a:rPr lang="en-US" b="1" u="sng">
              <a:solidFill>
                <a:srgbClr val="404040"/>
              </a:solidFill>
              <a:latin typeface="Calibri Light"/>
            </a:rPr>
            <a:t> </a:t>
          </a:r>
          <a:r>
            <a:rPr lang="en-US" b="1" u="sng">
              <a:solidFill>
                <a:srgbClr val="404040"/>
              </a:solidFill>
            </a:rPr>
            <a:t>(</a:t>
          </a:r>
          <a:r>
            <a:rPr lang="en-US" b="1" u="sng">
              <a:solidFill>
                <a:srgbClr val="404040"/>
              </a:solidFill>
              <a:latin typeface="Calibri Light"/>
            </a:rPr>
            <a:t>live &amp; self-paced cohort</a:t>
          </a:r>
          <a:r>
            <a:rPr lang="en-US" b="1" u="sng">
              <a:solidFill>
                <a:srgbClr val="404040"/>
              </a:solidFill>
            </a:rPr>
            <a:t>)</a:t>
          </a:r>
          <a:endParaRPr lang="en-US" b="0" u="none">
            <a:latin typeface="Calibri Light"/>
          </a:endParaRPr>
        </a:p>
      </dgm:t>
    </dgm:pt>
    <dgm:pt modelId="{FC7B877F-1489-4B3A-BB29-EF41CC9C3D92}" type="parTrans" cxnId="{F261FF81-EAFB-49C3-85C5-283298372B8D}">
      <dgm:prSet/>
      <dgm:spPr/>
    </dgm:pt>
    <dgm:pt modelId="{2771A262-FAE6-49F2-B895-675ADBA1DDFA}" type="sibTrans" cxnId="{F261FF81-EAFB-49C3-85C5-283298372B8D}">
      <dgm:prSet/>
      <dgm:spPr/>
    </dgm:pt>
    <dgm:pt modelId="{366697A5-AD17-434B-A050-640828A595AF}">
      <dgm:prSet phldr="0"/>
      <dgm:spPr/>
      <dgm:t>
        <a:bodyPr/>
        <a:lstStyle/>
        <a:p>
          <a:endParaRPr lang="en-US">
            <a:latin typeface="Calibri Light"/>
          </a:endParaRPr>
        </a:p>
      </dgm:t>
    </dgm:pt>
    <dgm:pt modelId="{2BF7737F-0D2B-4EE9-BA55-6D3ABF1A81F3}" type="parTrans" cxnId="{A1A4B1BF-814A-40DE-A9F6-8CC184960D8C}">
      <dgm:prSet/>
      <dgm:spPr/>
    </dgm:pt>
    <dgm:pt modelId="{7104089D-DF5E-45F4-9BD5-03E1CCE0A208}" type="sibTrans" cxnId="{A1A4B1BF-814A-40DE-A9F6-8CC184960D8C}">
      <dgm:prSet/>
      <dgm:spPr/>
    </dgm:pt>
    <dgm:pt modelId="{D892C6C2-C07F-4B31-A406-F07B126A5893}">
      <dgm:prSet phldr="0"/>
      <dgm:spPr/>
      <dgm:t>
        <a:bodyPr/>
        <a:lstStyle/>
        <a:p>
          <a:pPr rtl="0"/>
          <a:r>
            <a:rPr lang="en-US" b="1" u="sng">
              <a:solidFill>
                <a:srgbClr val="404040"/>
              </a:solidFill>
              <a:hlinkClick xmlns:r="http://schemas.openxmlformats.org/officeDocument/2006/relationships" r:id="rId7"/>
            </a:rPr>
            <a:t>SBIRT in Schools</a:t>
          </a:r>
          <a:r>
            <a:rPr lang="en-US" b="1" u="sng">
              <a:latin typeface="Calibri Light"/>
            </a:rPr>
            <a:t> </a:t>
          </a:r>
          <a:r>
            <a:rPr lang="en-US">
              <a:solidFill>
                <a:srgbClr val="000000"/>
              </a:solidFill>
              <a:latin typeface="Calibri"/>
              <a:cs typeface="Calibri"/>
            </a:rPr>
            <a:t>(self-paced &amp; live)</a:t>
          </a:r>
          <a:endParaRPr lang="en-US"/>
        </a:p>
      </dgm:t>
    </dgm:pt>
    <dgm:pt modelId="{B1668E46-4BA0-4CB9-A48B-43EDF238CFE6}" type="parTrans" cxnId="{D59D335A-2FAD-4761-9999-82E982B7DC97}">
      <dgm:prSet/>
      <dgm:spPr/>
    </dgm:pt>
    <dgm:pt modelId="{EDAE1491-37CB-4A2A-BE5C-A6F4ADD1C809}" type="sibTrans" cxnId="{D59D335A-2FAD-4761-9999-82E982B7DC97}">
      <dgm:prSet/>
      <dgm:spPr/>
    </dgm:pt>
    <dgm:pt modelId="{D01CE784-ADB2-43EA-8465-0B1F7AF6BB32}">
      <dgm:prSet phldr="0"/>
      <dgm:spPr/>
      <dgm:t>
        <a:bodyPr/>
        <a:lstStyle/>
        <a:p>
          <a:pPr rtl="0"/>
          <a:endParaRPr lang="en-US">
            <a:latin typeface="Calibri Light"/>
          </a:endParaRPr>
        </a:p>
      </dgm:t>
    </dgm:pt>
    <dgm:pt modelId="{24DB0685-C01E-402E-9FEC-690B62DEB9C3}" type="parTrans" cxnId="{F0B71FD5-1D16-47C7-A53B-CBC7A17519D7}">
      <dgm:prSet/>
      <dgm:spPr/>
    </dgm:pt>
    <dgm:pt modelId="{8AF4FB8F-52F0-4D8E-A960-3CA6B88EA5C5}" type="sibTrans" cxnId="{F0B71FD5-1D16-47C7-A53B-CBC7A17519D7}">
      <dgm:prSet/>
      <dgm:spPr/>
    </dgm:pt>
    <dgm:pt modelId="{02A889C7-09A3-4D1E-B0CF-64FF28B7BFB6}" type="pres">
      <dgm:prSet presAssocID="{D84A8BE1-16C1-4021-B84D-B7A23C8CDA98}" presName="Name0" presStyleCnt="0">
        <dgm:presLayoutVars>
          <dgm:dir/>
          <dgm:animLvl val="lvl"/>
          <dgm:resizeHandles val="exact"/>
        </dgm:presLayoutVars>
      </dgm:prSet>
      <dgm:spPr/>
    </dgm:pt>
    <dgm:pt modelId="{4CB77A5B-57FE-47F9-B1F9-E5331986CF5F}" type="pres">
      <dgm:prSet presAssocID="{BFEFFCB8-489D-4677-8E9C-14AD77DCFB18}" presName="composite" presStyleCnt="0"/>
      <dgm:spPr/>
    </dgm:pt>
    <dgm:pt modelId="{157096B3-C2B3-4025-A60A-55D2141D4239}" type="pres">
      <dgm:prSet presAssocID="{BFEFFCB8-489D-4677-8E9C-14AD77DCFB18}" presName="parTx" presStyleLbl="alignNode1" presStyleIdx="0" presStyleCnt="3">
        <dgm:presLayoutVars>
          <dgm:chMax val="0"/>
          <dgm:chPref val="0"/>
          <dgm:bulletEnabled val="1"/>
        </dgm:presLayoutVars>
      </dgm:prSet>
      <dgm:spPr/>
    </dgm:pt>
    <dgm:pt modelId="{CB5DE731-472C-4FFE-9774-B30A1A00B017}" type="pres">
      <dgm:prSet presAssocID="{BFEFFCB8-489D-4677-8E9C-14AD77DCFB18}" presName="desTx" presStyleLbl="alignAccFollowNode1" presStyleIdx="0" presStyleCnt="3">
        <dgm:presLayoutVars>
          <dgm:bulletEnabled val="1"/>
        </dgm:presLayoutVars>
      </dgm:prSet>
      <dgm:spPr/>
    </dgm:pt>
    <dgm:pt modelId="{D4149EC2-B605-4520-87B2-B87D66767040}" type="pres">
      <dgm:prSet presAssocID="{61CB8EA6-206C-4024-BDE4-7C3CA311C9E1}" presName="space" presStyleCnt="0"/>
      <dgm:spPr/>
    </dgm:pt>
    <dgm:pt modelId="{8055E793-5E11-4963-BCEF-4DA7535D2A6F}" type="pres">
      <dgm:prSet presAssocID="{D3F6F828-0A4C-4E24-8FB3-CB76AE4DD0A3}" presName="composite" presStyleCnt="0"/>
      <dgm:spPr/>
    </dgm:pt>
    <dgm:pt modelId="{D7F377E3-698C-42F7-ABDA-B1A6C27A92F1}" type="pres">
      <dgm:prSet presAssocID="{D3F6F828-0A4C-4E24-8FB3-CB76AE4DD0A3}" presName="parTx" presStyleLbl="alignNode1" presStyleIdx="1" presStyleCnt="3">
        <dgm:presLayoutVars>
          <dgm:chMax val="0"/>
          <dgm:chPref val="0"/>
          <dgm:bulletEnabled val="1"/>
        </dgm:presLayoutVars>
      </dgm:prSet>
      <dgm:spPr/>
    </dgm:pt>
    <dgm:pt modelId="{C73F095E-D3A2-41E5-8A6E-5F7F22BBCA57}" type="pres">
      <dgm:prSet presAssocID="{D3F6F828-0A4C-4E24-8FB3-CB76AE4DD0A3}" presName="desTx" presStyleLbl="alignAccFollowNode1" presStyleIdx="1" presStyleCnt="3">
        <dgm:presLayoutVars>
          <dgm:bulletEnabled val="1"/>
        </dgm:presLayoutVars>
      </dgm:prSet>
      <dgm:spPr/>
    </dgm:pt>
    <dgm:pt modelId="{0DBECE4B-352A-4816-B966-02ABE763E951}" type="pres">
      <dgm:prSet presAssocID="{F73DC466-F73B-4446-A783-FAC9BC12B1AD}" presName="space" presStyleCnt="0"/>
      <dgm:spPr/>
    </dgm:pt>
    <dgm:pt modelId="{D3BC2AE2-E331-454C-96AE-D9CBC3D608CC}" type="pres">
      <dgm:prSet presAssocID="{05C9BACF-3BB2-4AB5-B50B-F5117FB9475C}" presName="composite" presStyleCnt="0"/>
      <dgm:spPr/>
    </dgm:pt>
    <dgm:pt modelId="{F02FF917-C20B-4F03-A7C8-1293D8C6573D}" type="pres">
      <dgm:prSet presAssocID="{05C9BACF-3BB2-4AB5-B50B-F5117FB9475C}" presName="parTx" presStyleLbl="alignNode1" presStyleIdx="2" presStyleCnt="3">
        <dgm:presLayoutVars>
          <dgm:chMax val="0"/>
          <dgm:chPref val="0"/>
          <dgm:bulletEnabled val="1"/>
        </dgm:presLayoutVars>
      </dgm:prSet>
      <dgm:spPr/>
    </dgm:pt>
    <dgm:pt modelId="{16E07EA2-31C6-4848-AC3C-C351200EED5C}" type="pres">
      <dgm:prSet presAssocID="{05C9BACF-3BB2-4AB5-B50B-F5117FB9475C}" presName="desTx" presStyleLbl="alignAccFollowNode1" presStyleIdx="2" presStyleCnt="3">
        <dgm:presLayoutVars>
          <dgm:bulletEnabled val="1"/>
        </dgm:presLayoutVars>
      </dgm:prSet>
      <dgm:spPr/>
    </dgm:pt>
  </dgm:ptLst>
  <dgm:cxnLst>
    <dgm:cxn modelId="{E5015D02-693A-40D0-8AF8-900B776241CD}" type="presOf" srcId="{D01CE784-ADB2-43EA-8465-0B1F7AF6BB32}" destId="{16E07EA2-31C6-4848-AC3C-C351200EED5C}" srcOrd="0" destOrd="0" presId="urn:microsoft.com/office/officeart/2005/8/layout/hList1"/>
    <dgm:cxn modelId="{0B11B312-EF03-4DF3-8308-A9D2F48D5AC7}" type="presOf" srcId="{072C8395-D2E9-4A06-B850-68EDA856EF6C}" destId="{C73F095E-D3A2-41E5-8A6E-5F7F22BBCA57}" srcOrd="0" destOrd="0" presId="urn:microsoft.com/office/officeart/2005/8/layout/hList1"/>
    <dgm:cxn modelId="{112C211A-C375-4D0C-A647-3D9A7F896D0C}" srcId="{D84A8BE1-16C1-4021-B84D-B7A23C8CDA98}" destId="{D3F6F828-0A4C-4E24-8FB3-CB76AE4DD0A3}" srcOrd="1" destOrd="0" parTransId="{068B83E8-6D07-4279-BDB2-FDE9AD1AA833}" sibTransId="{F73DC466-F73B-4446-A783-FAC9BC12B1AD}"/>
    <dgm:cxn modelId="{69719B2C-7753-4279-A886-50C9AA7C178A}" srcId="{BFEFFCB8-489D-4677-8E9C-14AD77DCFB18}" destId="{FDF8F853-339C-4E3A-9284-20DE65F7B392}" srcOrd="2" destOrd="0" parTransId="{0008E4DB-D504-4181-9B1A-6AB61608E03E}" sibTransId="{D020263E-E8F5-4472-A4CA-244A0FAB5F85}"/>
    <dgm:cxn modelId="{D873EE2C-2121-4C5B-95EB-AD8B8AAACCDE}" srcId="{D84A8BE1-16C1-4021-B84D-B7A23C8CDA98}" destId="{05C9BACF-3BB2-4AB5-B50B-F5117FB9475C}" srcOrd="2" destOrd="0" parTransId="{077CC67B-0272-40DC-BB2C-90626FAC85DB}" sibTransId="{7BC29AC2-947A-458D-988D-91B1A33AE183}"/>
    <dgm:cxn modelId="{580CAB35-2EA9-454A-BA5E-3BC0B6F87C8E}" type="presOf" srcId="{E3238ECD-41B0-4603-AB14-1E2D0C201E51}" destId="{C73F095E-D3A2-41E5-8A6E-5F7F22BBCA57}" srcOrd="0" destOrd="1" presId="urn:microsoft.com/office/officeart/2005/8/layout/hList1"/>
    <dgm:cxn modelId="{B40D1337-0429-4EB1-8BEC-B551CA88ADFF}" type="presOf" srcId="{D3F6F828-0A4C-4E24-8FB3-CB76AE4DD0A3}" destId="{D7F377E3-698C-42F7-ABDA-B1A6C27A92F1}" srcOrd="0" destOrd="0" presId="urn:microsoft.com/office/officeart/2005/8/layout/hList1"/>
    <dgm:cxn modelId="{3DA4E746-260C-4DE7-9CF1-9FC93C7D4C58}" type="presOf" srcId="{3351D951-9573-43DE-8DCF-701530769C5D}" destId="{CB5DE731-472C-4FFE-9774-B30A1A00B017}" srcOrd="0" destOrd="0" presId="urn:microsoft.com/office/officeart/2005/8/layout/hList1"/>
    <dgm:cxn modelId="{76AA6848-8B76-440D-AC7C-A9AEA8D6EE80}" srcId="{BFEFFCB8-489D-4677-8E9C-14AD77DCFB18}" destId="{2304094E-5B90-4F01-87A5-21579849E69D}" srcOrd="1" destOrd="0" parTransId="{529E1837-9315-41E6-A8C4-38DB819AC1D2}" sibTransId="{74662057-0E71-4E71-88DB-5366C582504F}"/>
    <dgm:cxn modelId="{F66BCB48-157E-46F1-8CBF-E9012386B16A}" type="presOf" srcId="{2304094E-5B90-4F01-87A5-21579849E69D}" destId="{CB5DE731-472C-4FFE-9774-B30A1A00B017}" srcOrd="0" destOrd="1" presId="urn:microsoft.com/office/officeart/2005/8/layout/hList1"/>
    <dgm:cxn modelId="{D59D335A-2FAD-4761-9999-82E982B7DC97}" srcId="{BFEFFCB8-489D-4677-8E9C-14AD77DCFB18}" destId="{D892C6C2-C07F-4B31-A406-F07B126A5893}" srcOrd="3" destOrd="0" parTransId="{B1668E46-4BA0-4CB9-A48B-43EDF238CFE6}" sibTransId="{EDAE1491-37CB-4A2A-BE5C-A6F4ADD1C809}"/>
    <dgm:cxn modelId="{A0BA9C5C-879E-4959-A3E4-B87B3BAFF6A2}" srcId="{D3F6F828-0A4C-4E24-8FB3-CB76AE4DD0A3}" destId="{072C8395-D2E9-4A06-B850-68EDA856EF6C}" srcOrd="0" destOrd="0" parTransId="{DFD37FE1-212D-42CE-A781-562611F4A354}" sibTransId="{3955B03A-8E21-4DA3-9D02-FE4F96BCE46C}"/>
    <dgm:cxn modelId="{91182D5D-2366-4DA2-AD30-BA430608E70E}" type="presOf" srcId="{D84A8BE1-16C1-4021-B84D-B7A23C8CDA98}" destId="{02A889C7-09A3-4D1E-B0CF-64FF28B7BFB6}" srcOrd="0" destOrd="0" presId="urn:microsoft.com/office/officeart/2005/8/layout/hList1"/>
    <dgm:cxn modelId="{82692A60-9B4B-4F5F-B5F4-3F429D11ED7F}" srcId="{D84A8BE1-16C1-4021-B84D-B7A23C8CDA98}" destId="{BFEFFCB8-489D-4677-8E9C-14AD77DCFB18}" srcOrd="0" destOrd="0" parTransId="{4248FE87-05A6-40A8-853B-A3AD409CCA03}" sibTransId="{61CB8EA6-206C-4024-BDE4-7C3CA311C9E1}"/>
    <dgm:cxn modelId="{82491B6E-020C-4052-85F8-5634312E1F58}" srcId="{BFEFFCB8-489D-4677-8E9C-14AD77DCFB18}" destId="{3351D951-9573-43DE-8DCF-701530769C5D}" srcOrd="0" destOrd="0" parTransId="{7B318C87-FDE6-47EB-9204-6EA26DEC9F44}" sibTransId="{3DB47D88-4FEF-4CFF-B829-7FC1B0CD62AF}"/>
    <dgm:cxn modelId="{F261FF81-EAFB-49C3-85C5-283298372B8D}" srcId="{D3F6F828-0A4C-4E24-8FB3-CB76AE4DD0A3}" destId="{E3238ECD-41B0-4603-AB14-1E2D0C201E51}" srcOrd="1" destOrd="0" parTransId="{FC7B877F-1489-4B3A-BB29-EF41CC9C3D92}" sibTransId="{2771A262-FAE6-49F2-B895-675ADBA1DDFA}"/>
    <dgm:cxn modelId="{5A4E6283-44CF-4598-A2F2-F96BBFAC4200}" type="presOf" srcId="{05C9BACF-3BB2-4AB5-B50B-F5117FB9475C}" destId="{F02FF917-C20B-4F03-A7C8-1293D8C6573D}" srcOrd="0" destOrd="0" presId="urn:microsoft.com/office/officeart/2005/8/layout/hList1"/>
    <dgm:cxn modelId="{A74B858D-6B1D-491A-B2AA-E895BEBD9E5F}" type="presOf" srcId="{BFEFFCB8-489D-4677-8E9C-14AD77DCFB18}" destId="{157096B3-C2B3-4025-A60A-55D2141D4239}" srcOrd="0" destOrd="0" presId="urn:microsoft.com/office/officeart/2005/8/layout/hList1"/>
    <dgm:cxn modelId="{F80E7FA2-5C46-4434-B264-7281665EB112}" type="presOf" srcId="{FDF8F853-339C-4E3A-9284-20DE65F7B392}" destId="{CB5DE731-472C-4FFE-9774-B30A1A00B017}" srcOrd="0" destOrd="2" presId="urn:microsoft.com/office/officeart/2005/8/layout/hList1"/>
    <dgm:cxn modelId="{00ABA1AF-D08E-46B2-84F2-CD4AD770BFE3}" type="presOf" srcId="{366697A5-AD17-434B-A050-640828A595AF}" destId="{CB5DE731-472C-4FFE-9774-B30A1A00B017}" srcOrd="0" destOrd="4" presId="urn:microsoft.com/office/officeart/2005/8/layout/hList1"/>
    <dgm:cxn modelId="{A1A4B1BF-814A-40DE-A9F6-8CC184960D8C}" srcId="{BFEFFCB8-489D-4677-8E9C-14AD77DCFB18}" destId="{366697A5-AD17-434B-A050-640828A595AF}" srcOrd="4" destOrd="0" parTransId="{2BF7737F-0D2B-4EE9-BA55-6D3ABF1A81F3}" sibTransId="{7104089D-DF5E-45F4-9BD5-03E1CCE0A208}"/>
    <dgm:cxn modelId="{12475DD1-2A6B-4AC9-8B14-E50DEB8E4E1E}" type="presOf" srcId="{D892C6C2-C07F-4B31-A406-F07B126A5893}" destId="{CB5DE731-472C-4FFE-9774-B30A1A00B017}" srcOrd="0" destOrd="3" presId="urn:microsoft.com/office/officeart/2005/8/layout/hList1"/>
    <dgm:cxn modelId="{F0B71FD5-1D16-47C7-A53B-CBC7A17519D7}" srcId="{05C9BACF-3BB2-4AB5-B50B-F5117FB9475C}" destId="{D01CE784-ADB2-43EA-8465-0B1F7AF6BB32}" srcOrd="0" destOrd="0" parTransId="{24DB0685-C01E-402E-9FEC-690B62DEB9C3}" sibTransId="{8AF4FB8F-52F0-4D8E-A960-3CA6B88EA5C5}"/>
    <dgm:cxn modelId="{751B6051-00B1-4A11-9F8E-613137F0805B}" type="presParOf" srcId="{02A889C7-09A3-4D1E-B0CF-64FF28B7BFB6}" destId="{4CB77A5B-57FE-47F9-B1F9-E5331986CF5F}" srcOrd="0" destOrd="0" presId="urn:microsoft.com/office/officeart/2005/8/layout/hList1"/>
    <dgm:cxn modelId="{2A5012F5-B836-49D2-AF72-1FBF3273922A}" type="presParOf" srcId="{4CB77A5B-57FE-47F9-B1F9-E5331986CF5F}" destId="{157096B3-C2B3-4025-A60A-55D2141D4239}" srcOrd="0" destOrd="0" presId="urn:microsoft.com/office/officeart/2005/8/layout/hList1"/>
    <dgm:cxn modelId="{B9C45BBF-B6D6-4C66-A013-79DC0C1AD89A}" type="presParOf" srcId="{4CB77A5B-57FE-47F9-B1F9-E5331986CF5F}" destId="{CB5DE731-472C-4FFE-9774-B30A1A00B017}" srcOrd="1" destOrd="0" presId="urn:microsoft.com/office/officeart/2005/8/layout/hList1"/>
    <dgm:cxn modelId="{F7F9E253-5011-4C1B-8F4C-573BE2F8064A}" type="presParOf" srcId="{02A889C7-09A3-4D1E-B0CF-64FF28B7BFB6}" destId="{D4149EC2-B605-4520-87B2-B87D66767040}" srcOrd="1" destOrd="0" presId="urn:microsoft.com/office/officeart/2005/8/layout/hList1"/>
    <dgm:cxn modelId="{A624ABEA-95AE-4013-969C-C7195C0BF212}" type="presParOf" srcId="{02A889C7-09A3-4D1E-B0CF-64FF28B7BFB6}" destId="{8055E793-5E11-4963-BCEF-4DA7535D2A6F}" srcOrd="2" destOrd="0" presId="urn:microsoft.com/office/officeart/2005/8/layout/hList1"/>
    <dgm:cxn modelId="{01AA3266-5015-4191-8039-C1250144B279}" type="presParOf" srcId="{8055E793-5E11-4963-BCEF-4DA7535D2A6F}" destId="{D7F377E3-698C-42F7-ABDA-B1A6C27A92F1}" srcOrd="0" destOrd="0" presId="urn:microsoft.com/office/officeart/2005/8/layout/hList1"/>
    <dgm:cxn modelId="{91402871-19A7-4FFD-96AB-A7999262F966}" type="presParOf" srcId="{8055E793-5E11-4963-BCEF-4DA7535D2A6F}" destId="{C73F095E-D3A2-41E5-8A6E-5F7F22BBCA57}" srcOrd="1" destOrd="0" presId="urn:microsoft.com/office/officeart/2005/8/layout/hList1"/>
    <dgm:cxn modelId="{83F371FE-2EFB-4EF0-ADC2-DA9CAC8438F6}" type="presParOf" srcId="{02A889C7-09A3-4D1E-B0CF-64FF28B7BFB6}" destId="{0DBECE4B-352A-4816-B966-02ABE763E951}" srcOrd="3" destOrd="0" presId="urn:microsoft.com/office/officeart/2005/8/layout/hList1"/>
    <dgm:cxn modelId="{B597FBF9-5351-43B4-BFE9-47A852E47200}" type="presParOf" srcId="{02A889C7-09A3-4D1E-B0CF-64FF28B7BFB6}" destId="{D3BC2AE2-E331-454C-96AE-D9CBC3D608CC}" srcOrd="4" destOrd="0" presId="urn:microsoft.com/office/officeart/2005/8/layout/hList1"/>
    <dgm:cxn modelId="{208DF0EB-149D-4421-BB74-11C0E6B9C596}" type="presParOf" srcId="{D3BC2AE2-E331-454C-96AE-D9CBC3D608CC}" destId="{F02FF917-C20B-4F03-A7C8-1293D8C6573D}" srcOrd="0" destOrd="0" presId="urn:microsoft.com/office/officeart/2005/8/layout/hList1"/>
    <dgm:cxn modelId="{4377F8FC-E5A7-426B-8D9D-1AEBF7BDB2B6}" type="presParOf" srcId="{D3BC2AE2-E331-454C-96AE-D9CBC3D608CC}" destId="{16E07EA2-31C6-4848-AC3C-C351200EED5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0C834-B3C6-4AFB-B1CF-1AE85FE98C83}">
      <dsp:nvSpPr>
        <dsp:cNvPr id="0" name=""/>
        <dsp:cNvSpPr/>
      </dsp:nvSpPr>
      <dsp:spPr>
        <a:xfrm>
          <a:off x="2800816" y="1496"/>
          <a:ext cx="2488737" cy="12443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SCHOOL HEALTH STAFF</a:t>
          </a:r>
        </a:p>
        <a:p>
          <a:pPr marL="114300" lvl="1" indent="-114300" algn="l" defTabSz="533400">
            <a:lnSpc>
              <a:spcPct val="90000"/>
            </a:lnSpc>
            <a:spcBef>
              <a:spcPct val="0"/>
            </a:spcBef>
            <a:spcAft>
              <a:spcPct val="15000"/>
            </a:spcAft>
            <a:buChar char="•"/>
          </a:pPr>
          <a:r>
            <a:rPr lang="en-US" sz="1200" kern="1200"/>
            <a:t>NURSES</a:t>
          </a:r>
        </a:p>
        <a:p>
          <a:pPr marL="114300" lvl="1" indent="-114300" algn="l" defTabSz="533400">
            <a:lnSpc>
              <a:spcPct val="90000"/>
            </a:lnSpc>
            <a:spcBef>
              <a:spcPct val="0"/>
            </a:spcBef>
            <a:spcAft>
              <a:spcPct val="15000"/>
            </a:spcAft>
            <a:buChar char="•"/>
          </a:pPr>
          <a:r>
            <a:rPr lang="en-US" sz="1200" kern="1200"/>
            <a:t>ANCILLARY STAFF</a:t>
          </a:r>
        </a:p>
      </dsp:txBody>
      <dsp:txXfrm>
        <a:off x="2837262" y="37942"/>
        <a:ext cx="2415845" cy="1171476"/>
      </dsp:txXfrm>
    </dsp:sp>
    <dsp:sp modelId="{6900A5EF-AC8F-47A4-BB58-38BA2E396D87}">
      <dsp:nvSpPr>
        <dsp:cNvPr id="0" name=""/>
        <dsp:cNvSpPr/>
      </dsp:nvSpPr>
      <dsp:spPr>
        <a:xfrm rot="3600000">
          <a:off x="4424101" y="2185827"/>
          <a:ext cx="1297433" cy="4355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54760" y="2272933"/>
        <a:ext cx="1036115" cy="261317"/>
      </dsp:txXfrm>
    </dsp:sp>
    <dsp:sp modelId="{9CF4D802-82FC-4760-8390-994C2553AB71}">
      <dsp:nvSpPr>
        <dsp:cNvPr id="0" name=""/>
        <dsp:cNvSpPr/>
      </dsp:nvSpPr>
      <dsp:spPr>
        <a:xfrm>
          <a:off x="4856081" y="3561318"/>
          <a:ext cx="2488737" cy="12443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REGIONAL CONSULTANTS/BU SHIELD</a:t>
          </a:r>
        </a:p>
        <a:p>
          <a:pPr marL="114300" lvl="1" indent="-114300" algn="l" defTabSz="533400">
            <a:lnSpc>
              <a:spcPct val="90000"/>
            </a:lnSpc>
            <a:spcBef>
              <a:spcPct val="0"/>
            </a:spcBef>
            <a:spcAft>
              <a:spcPct val="15000"/>
            </a:spcAft>
            <a:buChar char="•"/>
          </a:pPr>
          <a:r>
            <a:rPr lang="en-US" sz="1200" kern="1200"/>
            <a:t>MDPH FUNDED</a:t>
          </a:r>
        </a:p>
        <a:p>
          <a:pPr marL="114300" lvl="1" indent="-114300" algn="l" defTabSz="533400" rtl="0">
            <a:lnSpc>
              <a:spcPct val="90000"/>
            </a:lnSpc>
            <a:spcBef>
              <a:spcPct val="0"/>
            </a:spcBef>
            <a:spcAft>
              <a:spcPct val="15000"/>
            </a:spcAft>
            <a:buChar char="•"/>
          </a:pPr>
          <a:r>
            <a:rPr lang="en-US" sz="1200" kern="1200"/>
            <a:t>CONSULTATION AND </a:t>
          </a:r>
          <a:r>
            <a:rPr lang="en-US" sz="1200" kern="1200">
              <a:latin typeface="Calibri Light"/>
            </a:rPr>
            <a:t>PROFESSIONAL DEVELOPMENT</a:t>
          </a:r>
          <a:endParaRPr lang="en-US" sz="1200" kern="1200"/>
        </a:p>
      </dsp:txBody>
      <dsp:txXfrm>
        <a:off x="4892527" y="3597764"/>
        <a:ext cx="2415845" cy="1171476"/>
      </dsp:txXfrm>
    </dsp:sp>
    <dsp:sp modelId="{DD25EBBD-C4B3-4C41-84D0-EAC9355E1709}">
      <dsp:nvSpPr>
        <dsp:cNvPr id="0" name=""/>
        <dsp:cNvSpPr/>
      </dsp:nvSpPr>
      <dsp:spPr>
        <a:xfrm rot="10800000">
          <a:off x="3396468" y="3965738"/>
          <a:ext cx="1297433" cy="4355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527127" y="4052844"/>
        <a:ext cx="1036115" cy="261317"/>
      </dsp:txXfrm>
    </dsp:sp>
    <dsp:sp modelId="{9B759382-E1A2-46C5-8668-FA449FB6DDE9}">
      <dsp:nvSpPr>
        <dsp:cNvPr id="0" name=""/>
        <dsp:cNvSpPr/>
      </dsp:nvSpPr>
      <dsp:spPr>
        <a:xfrm>
          <a:off x="745552" y="3561318"/>
          <a:ext cx="2488737" cy="12443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SCHOOL HEALTH UNIT</a:t>
          </a:r>
        </a:p>
        <a:p>
          <a:pPr marL="114300" lvl="1" indent="-114300" algn="l" defTabSz="533400">
            <a:lnSpc>
              <a:spcPct val="90000"/>
            </a:lnSpc>
            <a:spcBef>
              <a:spcPct val="0"/>
            </a:spcBef>
            <a:spcAft>
              <a:spcPct val="15000"/>
            </a:spcAft>
            <a:buChar char="•"/>
          </a:pPr>
          <a:r>
            <a:rPr lang="en-US" sz="1200" kern="1200"/>
            <a:t>ADHERENCE TO REGULATIONS</a:t>
          </a:r>
        </a:p>
        <a:p>
          <a:pPr marL="114300" lvl="1" indent="-114300" algn="l" defTabSz="533400">
            <a:lnSpc>
              <a:spcPct val="90000"/>
            </a:lnSpc>
            <a:spcBef>
              <a:spcPct val="0"/>
            </a:spcBef>
            <a:spcAft>
              <a:spcPct val="15000"/>
            </a:spcAft>
            <a:buChar char="•"/>
          </a:pPr>
          <a:r>
            <a:rPr lang="en-US" sz="1200" kern="1200"/>
            <a:t>GRANT FUNDING</a:t>
          </a:r>
        </a:p>
        <a:p>
          <a:pPr marL="114300" lvl="1" indent="-114300" algn="l" defTabSz="533400">
            <a:lnSpc>
              <a:spcPct val="90000"/>
            </a:lnSpc>
            <a:spcBef>
              <a:spcPct val="0"/>
            </a:spcBef>
            <a:spcAft>
              <a:spcPct val="15000"/>
            </a:spcAft>
            <a:buChar char="•"/>
          </a:pPr>
          <a:r>
            <a:rPr lang="en-US" sz="1200" kern="1200"/>
            <a:t>DATA COLLECTION AND ANALYSIS</a:t>
          </a:r>
        </a:p>
        <a:p>
          <a:pPr marL="114300" lvl="1" indent="-114300" algn="l" defTabSz="533400">
            <a:lnSpc>
              <a:spcPct val="90000"/>
            </a:lnSpc>
            <a:spcBef>
              <a:spcPct val="0"/>
            </a:spcBef>
            <a:spcAft>
              <a:spcPct val="15000"/>
            </a:spcAft>
            <a:buChar char="•"/>
          </a:pPr>
          <a:r>
            <a:rPr lang="en-US" sz="1200" kern="1200"/>
            <a:t>CONSULTATION</a:t>
          </a:r>
        </a:p>
      </dsp:txBody>
      <dsp:txXfrm>
        <a:off x="781998" y="3597764"/>
        <a:ext cx="2415845" cy="1171476"/>
      </dsp:txXfrm>
    </dsp:sp>
    <dsp:sp modelId="{B9ADB83E-F23F-4CD0-9D43-2CA1A351E225}">
      <dsp:nvSpPr>
        <dsp:cNvPr id="0" name=""/>
        <dsp:cNvSpPr/>
      </dsp:nvSpPr>
      <dsp:spPr>
        <a:xfrm rot="18000000">
          <a:off x="2368836" y="2185827"/>
          <a:ext cx="1297433" cy="4355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99495" y="2272933"/>
        <a:ext cx="1036115" cy="261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096B3-C2B3-4025-A60A-55D2141D4239}">
      <dsp:nvSpPr>
        <dsp:cNvPr id="0" name=""/>
        <dsp:cNvSpPr/>
      </dsp:nvSpPr>
      <dsp:spPr>
        <a:xfrm>
          <a:off x="2887" y="854252"/>
          <a:ext cx="2815413"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Light"/>
            </a:rPr>
            <a:t>MANDATORY </a:t>
          </a:r>
          <a:r>
            <a:rPr lang="en-US" sz="1500" b="0" u="none" kern="1200">
              <a:latin typeface="Calibri Light"/>
            </a:rPr>
            <a:t>TRAININGS</a:t>
          </a:r>
          <a:endParaRPr lang="en-US" sz="1500" kern="1200"/>
        </a:p>
      </dsp:txBody>
      <dsp:txXfrm>
        <a:off x="2887" y="854252"/>
        <a:ext cx="2815413" cy="432000"/>
      </dsp:txXfrm>
    </dsp:sp>
    <dsp:sp modelId="{CB5DE731-472C-4FFE-9774-B30A1A00B017}">
      <dsp:nvSpPr>
        <dsp:cNvPr id="0" name=""/>
        <dsp:cNvSpPr/>
      </dsp:nvSpPr>
      <dsp:spPr>
        <a:xfrm>
          <a:off x="2887" y="1286252"/>
          <a:ext cx="2815413" cy="35410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b="1" u="sng" kern="1200">
              <a:solidFill>
                <a:srgbClr val="404040"/>
              </a:solidFill>
              <a:hlinkClick xmlns:r="http://schemas.openxmlformats.org/officeDocument/2006/relationships" r:id="rId1"/>
            </a:rPr>
            <a:t>Foundations of School Nursing Practice</a:t>
          </a:r>
          <a:r>
            <a:rPr lang="en-US" sz="1500" kern="1200">
              <a:latin typeface="Calibri Light"/>
            </a:rPr>
            <a:t>(self-paced)</a:t>
          </a:r>
          <a:endParaRPr lang="en-US" sz="1500" kern="1200"/>
        </a:p>
        <a:p>
          <a:pPr marL="114300" lvl="1" indent="-114300" algn="l" defTabSz="666750" rtl="0">
            <a:lnSpc>
              <a:spcPct val="90000"/>
            </a:lnSpc>
            <a:spcBef>
              <a:spcPct val="0"/>
            </a:spcBef>
            <a:spcAft>
              <a:spcPct val="15000"/>
            </a:spcAft>
            <a:buChar char="•"/>
          </a:pPr>
          <a:r>
            <a:rPr lang="en-US" sz="1500" b="1" u="sng" kern="1200">
              <a:solidFill>
                <a:srgbClr val="404040"/>
              </a:solidFill>
              <a:hlinkClick xmlns:r="http://schemas.openxmlformats.org/officeDocument/2006/relationships" r:id="rId2"/>
            </a:rPr>
            <a:t>Medication Administration in a School Setting: School Nursing Practice in Massachusetts</a:t>
          </a:r>
          <a:r>
            <a:rPr lang="en-US" sz="1500" b="1" u="sng" kern="1200">
              <a:latin typeface="Calibri Light"/>
            </a:rPr>
            <a:t> </a:t>
          </a:r>
          <a:r>
            <a:rPr lang="en-US" sz="1500" kern="1200">
              <a:latin typeface="Calibri Light"/>
            </a:rPr>
            <a:t>&amp; </a:t>
          </a:r>
          <a:r>
            <a:rPr lang="en-US" sz="1500" b="1" kern="1200">
              <a:solidFill>
                <a:srgbClr val="2F2F2F"/>
              </a:solidFill>
            </a:rPr>
            <a:t> </a:t>
          </a:r>
          <a:r>
            <a:rPr lang="en-US" sz="1500" b="1" u="sng" kern="1200">
              <a:solidFill>
                <a:srgbClr val="404040"/>
              </a:solidFill>
              <a:hlinkClick xmlns:r="http://schemas.openxmlformats.org/officeDocument/2006/relationships" r:id="rId3"/>
            </a:rPr>
            <a:t>Medication Administration in Schools: What School Nurse Managers Need to Know</a:t>
          </a:r>
          <a:r>
            <a:rPr lang="en-US" sz="1500" kern="1200">
              <a:latin typeface="Calibri Light"/>
            </a:rPr>
            <a:t> (self-paced &amp; live)</a:t>
          </a:r>
          <a:endParaRPr lang="en-US" sz="1500" kern="1200"/>
        </a:p>
        <a:p>
          <a:pPr marL="114300" lvl="1" indent="-114300" algn="l" defTabSz="666750" rtl="0">
            <a:lnSpc>
              <a:spcPct val="90000"/>
            </a:lnSpc>
            <a:spcBef>
              <a:spcPct val="0"/>
            </a:spcBef>
            <a:spcAft>
              <a:spcPct val="15000"/>
            </a:spcAft>
            <a:buChar char="•"/>
          </a:pPr>
          <a:r>
            <a:rPr lang="en-US" sz="1500" b="1" u="sng" kern="1200">
              <a:solidFill>
                <a:srgbClr val="404040"/>
              </a:solidFill>
              <a:hlinkClick xmlns:r="http://schemas.openxmlformats.org/officeDocument/2006/relationships" r:id="rId4"/>
            </a:rPr>
            <a:t>School Health Screening Training</a:t>
          </a:r>
          <a:r>
            <a:rPr lang="en-US" sz="1500" kern="1200">
              <a:latin typeface="Calibri Light"/>
            </a:rPr>
            <a:t> (self-paced &amp; live)</a:t>
          </a:r>
          <a:endParaRPr lang="en-US" sz="1500" b="0" u="none" kern="1200">
            <a:latin typeface="Calibri Light"/>
          </a:endParaRPr>
        </a:p>
        <a:p>
          <a:pPr marL="114300" lvl="1" indent="-114300" algn="l" defTabSz="666750" rtl="0">
            <a:lnSpc>
              <a:spcPct val="90000"/>
            </a:lnSpc>
            <a:spcBef>
              <a:spcPct val="0"/>
            </a:spcBef>
            <a:spcAft>
              <a:spcPct val="15000"/>
            </a:spcAft>
            <a:buChar char="•"/>
          </a:pPr>
          <a:r>
            <a:rPr lang="en-US" sz="1500" b="1" u="sng" kern="1200">
              <a:solidFill>
                <a:srgbClr val="404040"/>
              </a:solidFill>
              <a:hlinkClick xmlns:r="http://schemas.openxmlformats.org/officeDocument/2006/relationships" r:id="rId5"/>
            </a:rPr>
            <a:t>SBIRT in Schools</a:t>
          </a:r>
          <a:r>
            <a:rPr lang="en-US" sz="1500" b="1" u="sng" kern="1200">
              <a:latin typeface="Calibri Light"/>
            </a:rPr>
            <a:t> </a:t>
          </a:r>
          <a:r>
            <a:rPr lang="en-US" sz="1500" kern="1200">
              <a:solidFill>
                <a:srgbClr val="000000"/>
              </a:solidFill>
              <a:latin typeface="Calibri"/>
              <a:cs typeface="Calibri"/>
            </a:rPr>
            <a:t>(self-paced &amp; live)</a:t>
          </a:r>
          <a:endParaRPr lang="en-US" sz="1500" kern="1200"/>
        </a:p>
        <a:p>
          <a:pPr marL="114300" lvl="1" indent="-114300" algn="l" defTabSz="666750">
            <a:lnSpc>
              <a:spcPct val="90000"/>
            </a:lnSpc>
            <a:spcBef>
              <a:spcPct val="0"/>
            </a:spcBef>
            <a:spcAft>
              <a:spcPct val="15000"/>
            </a:spcAft>
            <a:buChar char="•"/>
          </a:pPr>
          <a:endParaRPr lang="en-US" sz="1500" kern="1200">
            <a:latin typeface="Calibri Light"/>
          </a:endParaRPr>
        </a:p>
      </dsp:txBody>
      <dsp:txXfrm>
        <a:off x="2887" y="1286252"/>
        <a:ext cx="2815413" cy="3541050"/>
      </dsp:txXfrm>
    </dsp:sp>
    <dsp:sp modelId="{D7F377E3-698C-42F7-ABDA-B1A6C27A92F1}">
      <dsp:nvSpPr>
        <dsp:cNvPr id="0" name=""/>
        <dsp:cNvSpPr/>
      </dsp:nvSpPr>
      <dsp:spPr>
        <a:xfrm>
          <a:off x="3212459" y="854252"/>
          <a:ext cx="2815413"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Light"/>
            </a:rPr>
            <a:t>LEADERSHIP TRAINING</a:t>
          </a:r>
          <a:endParaRPr lang="en-US" sz="1500" kern="1200"/>
        </a:p>
      </dsp:txBody>
      <dsp:txXfrm>
        <a:off x="3212459" y="854252"/>
        <a:ext cx="2815413" cy="432000"/>
      </dsp:txXfrm>
    </dsp:sp>
    <dsp:sp modelId="{C73F095E-D3A2-41E5-8A6E-5F7F22BBCA57}">
      <dsp:nvSpPr>
        <dsp:cNvPr id="0" name=""/>
        <dsp:cNvSpPr/>
      </dsp:nvSpPr>
      <dsp:spPr>
        <a:xfrm>
          <a:off x="3212459" y="1286252"/>
          <a:ext cx="2815413" cy="35410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b="1" u="sng" kern="1200">
              <a:solidFill>
                <a:srgbClr val="404040"/>
              </a:solidFill>
              <a:hlinkClick xmlns:r="http://schemas.openxmlformats.org/officeDocument/2006/relationships" r:id="rId6"/>
            </a:rPr>
            <a:t>The Essentials of School Nurse Leadership</a:t>
          </a:r>
          <a:r>
            <a:rPr lang="en-US" sz="1500" b="1" u="sng" kern="1200">
              <a:latin typeface="Calibri Light"/>
            </a:rPr>
            <a:t> </a:t>
          </a:r>
          <a:r>
            <a:rPr lang="en-US" sz="1500" kern="1200">
              <a:latin typeface="Calibri Light"/>
            </a:rPr>
            <a:t>(self-paced)</a:t>
          </a:r>
          <a:endParaRPr lang="en-US" sz="1500" b="1" u="sng" kern="1200">
            <a:solidFill>
              <a:srgbClr val="404040"/>
            </a:solidFill>
            <a:hlinkClick xmlns:r="http://schemas.openxmlformats.org/officeDocument/2006/relationships" r:id="rId6"/>
          </a:endParaRPr>
        </a:p>
        <a:p>
          <a:pPr marL="114300" lvl="1" indent="-114300" algn="l" defTabSz="666750" rtl="0">
            <a:lnSpc>
              <a:spcPct val="90000"/>
            </a:lnSpc>
            <a:spcBef>
              <a:spcPct val="0"/>
            </a:spcBef>
            <a:spcAft>
              <a:spcPct val="15000"/>
            </a:spcAft>
            <a:buChar char="•"/>
          </a:pPr>
          <a:r>
            <a:rPr lang="en-US" sz="1500" b="1" u="sng" kern="1200">
              <a:solidFill>
                <a:srgbClr val="404040"/>
              </a:solidFill>
              <a:hlinkClick xmlns:r="http://schemas.openxmlformats.org/officeDocument/2006/relationships" r:id="rId7"/>
            </a:rPr>
            <a:t>Strengthening Your Leadership Presence and Management Practices</a:t>
          </a:r>
          <a:r>
            <a:rPr lang="en-US" sz="1500" b="1" u="sng" kern="1200">
              <a:solidFill>
                <a:srgbClr val="404040"/>
              </a:solidFill>
              <a:latin typeface="Calibri Light"/>
            </a:rPr>
            <a:t> </a:t>
          </a:r>
          <a:r>
            <a:rPr lang="en-US" sz="1500" b="1" u="sng" kern="1200">
              <a:solidFill>
                <a:srgbClr val="404040"/>
              </a:solidFill>
            </a:rPr>
            <a:t>(</a:t>
          </a:r>
          <a:r>
            <a:rPr lang="en-US" sz="1500" b="1" u="sng" kern="1200">
              <a:solidFill>
                <a:srgbClr val="404040"/>
              </a:solidFill>
              <a:latin typeface="Calibri Light"/>
            </a:rPr>
            <a:t>live &amp; self-paced cohort</a:t>
          </a:r>
          <a:r>
            <a:rPr lang="en-US" sz="1500" b="1" u="sng" kern="1200">
              <a:solidFill>
                <a:srgbClr val="404040"/>
              </a:solidFill>
            </a:rPr>
            <a:t>)</a:t>
          </a:r>
          <a:endParaRPr lang="en-US" sz="1500" b="0" u="none" kern="1200">
            <a:latin typeface="Calibri Light"/>
          </a:endParaRPr>
        </a:p>
      </dsp:txBody>
      <dsp:txXfrm>
        <a:off x="3212459" y="1286252"/>
        <a:ext cx="2815413" cy="3541050"/>
      </dsp:txXfrm>
    </dsp:sp>
    <dsp:sp modelId="{F02FF917-C20B-4F03-A7C8-1293D8C6573D}">
      <dsp:nvSpPr>
        <dsp:cNvPr id="0" name=""/>
        <dsp:cNvSpPr/>
      </dsp:nvSpPr>
      <dsp:spPr>
        <a:xfrm>
          <a:off x="6422030" y="854252"/>
          <a:ext cx="2815413"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Light"/>
            </a:rPr>
            <a:t>RESOURCES</a:t>
          </a:r>
          <a:endParaRPr lang="en-US" sz="1500" kern="1200"/>
        </a:p>
      </dsp:txBody>
      <dsp:txXfrm>
        <a:off x="6422030" y="854252"/>
        <a:ext cx="2815413" cy="432000"/>
      </dsp:txXfrm>
    </dsp:sp>
    <dsp:sp modelId="{16E07EA2-31C6-4848-AC3C-C351200EED5C}">
      <dsp:nvSpPr>
        <dsp:cNvPr id="0" name=""/>
        <dsp:cNvSpPr/>
      </dsp:nvSpPr>
      <dsp:spPr>
        <a:xfrm>
          <a:off x="6422030" y="1286252"/>
          <a:ext cx="2815413" cy="35410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endParaRPr lang="en-US" sz="1500" kern="1200">
            <a:latin typeface="Calibri Light"/>
          </a:endParaRPr>
        </a:p>
      </dsp:txBody>
      <dsp:txXfrm>
        <a:off x="6422030" y="1286252"/>
        <a:ext cx="2815413" cy="354105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C0536-5559-4F90-AEEF-57EAC3A8B375}" type="datetimeFigureOut">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82975-1203-4433-BCC2-6B105BF1E271}" type="slidenum">
              <a:t>‹#›</a:t>
            </a:fld>
            <a:endParaRPr lang="en-US"/>
          </a:p>
        </p:txBody>
      </p:sp>
    </p:spTree>
    <p:extLst>
      <p:ext uri="{BB962C8B-B14F-4D97-AF65-F5344CB8AC3E}">
        <p14:creationId xmlns:p14="http://schemas.microsoft.com/office/powerpoint/2010/main" val="161742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CBBDB-52D0-FE4C-8729-D7393D454E10}" type="slidenum">
              <a:rPr lang="en-US" smtClean="0"/>
              <a:pPr/>
              <a:t>1</a:t>
            </a:fld>
            <a:endParaRPr lang="en-US"/>
          </a:p>
        </p:txBody>
      </p:sp>
    </p:spTree>
    <p:extLst>
      <p:ext uri="{BB962C8B-B14F-4D97-AF65-F5344CB8AC3E}">
        <p14:creationId xmlns:p14="http://schemas.microsoft.com/office/powerpoint/2010/main" val="388742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23A19-0234-22E3-0523-ADCB53AD3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C434E-E20F-0920-DB5B-AF02187A9128}"/>
              </a:ext>
            </a:extLst>
          </p:cNvPr>
          <p:cNvSpPr>
            <a:spLocks noGrp="1" noRot="1" noChangeAspect="1"/>
          </p:cNvSpPr>
          <p:nvPr>
            <p:ph type="sldImg"/>
          </p:nvPr>
        </p:nvSpPr>
        <p:spPr>
          <a:xfrm>
            <a:off x="719138" y="1162050"/>
            <a:ext cx="5573712" cy="3136900"/>
          </a:xfrm>
        </p:spPr>
      </p:sp>
      <p:sp>
        <p:nvSpPr>
          <p:cNvPr id="3" name="Notes Placeholder 2">
            <a:extLst>
              <a:ext uri="{FF2B5EF4-FFF2-40B4-BE49-F238E27FC236}">
                <a16:creationId xmlns:a16="http://schemas.microsoft.com/office/drawing/2014/main" id="{708E18F5-7C83-B669-03C6-48387248AE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3B9418-20F7-7473-DF1F-766F9CCB53B3}"/>
              </a:ext>
            </a:extLst>
          </p:cNvPr>
          <p:cNvSpPr>
            <a:spLocks noGrp="1"/>
          </p:cNvSpPr>
          <p:nvPr>
            <p:ph type="sldNum" sz="quarter" idx="10"/>
          </p:nvPr>
        </p:nvSpPr>
        <p:spPr/>
        <p:txBody>
          <a:bodyPr/>
          <a:lstStyle/>
          <a:p>
            <a:fld id="{D34CBBDB-52D0-FE4C-8729-D7393D454E10}" type="slidenum">
              <a:rPr lang="en-US" smtClean="0"/>
              <a:pPr/>
              <a:t>2</a:t>
            </a:fld>
            <a:endParaRPr lang="en-US"/>
          </a:p>
        </p:txBody>
      </p:sp>
    </p:spTree>
    <p:extLst>
      <p:ext uri="{BB962C8B-B14F-4D97-AF65-F5344CB8AC3E}">
        <p14:creationId xmlns:p14="http://schemas.microsoft.com/office/powerpoint/2010/main" val="427862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CBBDB-52D0-FE4C-8729-D7393D454E10}" type="slidenum">
              <a:rPr lang="en-US" smtClean="0"/>
              <a:pPr/>
              <a:t>3</a:t>
            </a:fld>
            <a:endParaRPr lang="en-US"/>
          </a:p>
        </p:txBody>
      </p:sp>
    </p:spTree>
    <p:extLst>
      <p:ext uri="{BB962C8B-B14F-4D97-AF65-F5344CB8AC3E}">
        <p14:creationId xmlns:p14="http://schemas.microsoft.com/office/powerpoint/2010/main" val="2245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D34CBBDB-52D0-FE4C-8729-D7393D454E10}" type="slidenum">
              <a:rPr lang="en-US" smtClean="0"/>
              <a:pPr/>
              <a:t>4</a:t>
            </a:fld>
            <a:endParaRPr lang="en-US"/>
          </a:p>
        </p:txBody>
      </p:sp>
    </p:spTree>
    <p:extLst>
      <p:ext uri="{BB962C8B-B14F-4D97-AF65-F5344CB8AC3E}">
        <p14:creationId xmlns:p14="http://schemas.microsoft.com/office/powerpoint/2010/main" val="217420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CBBDB-52D0-FE4C-8729-D7393D454E10}" type="slidenum">
              <a:rPr lang="en-US" smtClean="0"/>
              <a:pPr/>
              <a:t>5</a:t>
            </a:fld>
            <a:endParaRPr lang="en-US"/>
          </a:p>
        </p:txBody>
      </p:sp>
    </p:spTree>
    <p:extLst>
      <p:ext uri="{BB962C8B-B14F-4D97-AF65-F5344CB8AC3E}">
        <p14:creationId xmlns:p14="http://schemas.microsoft.com/office/powerpoint/2010/main" val="183015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D86C-3873-ED71-600D-17B67FAC9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523DA-087C-5339-3676-2ECD2EDA4378}"/>
              </a:ext>
            </a:extLst>
          </p:cNvPr>
          <p:cNvSpPr>
            <a:spLocks noGrp="1" noRot="1" noChangeAspect="1"/>
          </p:cNvSpPr>
          <p:nvPr>
            <p:ph type="sldImg"/>
          </p:nvPr>
        </p:nvSpPr>
        <p:spPr>
          <a:xfrm>
            <a:off x="719138" y="1162050"/>
            <a:ext cx="5573712" cy="3136900"/>
          </a:xfrm>
        </p:spPr>
      </p:sp>
      <p:sp>
        <p:nvSpPr>
          <p:cNvPr id="3" name="Notes Placeholder 2">
            <a:extLst>
              <a:ext uri="{FF2B5EF4-FFF2-40B4-BE49-F238E27FC236}">
                <a16:creationId xmlns:a16="http://schemas.microsoft.com/office/drawing/2014/main" id="{39C4AFFB-F835-A842-CFA4-A9E267F017F6}"/>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BE783476-207D-778F-6803-BFB44D483615}"/>
              </a:ext>
            </a:extLst>
          </p:cNvPr>
          <p:cNvSpPr>
            <a:spLocks noGrp="1"/>
          </p:cNvSpPr>
          <p:nvPr>
            <p:ph type="sldNum" sz="quarter" idx="10"/>
          </p:nvPr>
        </p:nvSpPr>
        <p:spPr/>
        <p:txBody>
          <a:bodyPr/>
          <a:lstStyle/>
          <a:p>
            <a:fld id="{D34CBBDB-52D0-FE4C-8729-D7393D454E10}" type="slidenum">
              <a:rPr lang="en-US" smtClean="0"/>
              <a:pPr/>
              <a:t>7</a:t>
            </a:fld>
            <a:endParaRPr lang="en-US"/>
          </a:p>
        </p:txBody>
      </p:sp>
    </p:spTree>
    <p:extLst>
      <p:ext uri="{BB962C8B-B14F-4D97-AF65-F5344CB8AC3E}">
        <p14:creationId xmlns:p14="http://schemas.microsoft.com/office/powerpoint/2010/main" val="163868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6EFAD-2109-3A84-CB93-FB64A7C62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A0529-DAFD-4910-A38E-F22E0E6FF9BC}"/>
              </a:ext>
            </a:extLst>
          </p:cNvPr>
          <p:cNvSpPr>
            <a:spLocks noGrp="1" noRot="1" noChangeAspect="1"/>
          </p:cNvSpPr>
          <p:nvPr>
            <p:ph type="sldImg"/>
          </p:nvPr>
        </p:nvSpPr>
        <p:spPr>
          <a:xfrm>
            <a:off x="719138" y="1162050"/>
            <a:ext cx="5573712" cy="3136900"/>
          </a:xfrm>
        </p:spPr>
      </p:sp>
      <p:sp>
        <p:nvSpPr>
          <p:cNvPr id="3" name="Notes Placeholder 2">
            <a:extLst>
              <a:ext uri="{FF2B5EF4-FFF2-40B4-BE49-F238E27FC236}">
                <a16:creationId xmlns:a16="http://schemas.microsoft.com/office/drawing/2014/main" id="{84C1D131-310B-9662-E38F-1F87CDAF1317}"/>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530B1EBC-45C3-80F7-E193-1FC58C0E46F8}"/>
              </a:ext>
            </a:extLst>
          </p:cNvPr>
          <p:cNvSpPr>
            <a:spLocks noGrp="1"/>
          </p:cNvSpPr>
          <p:nvPr>
            <p:ph type="sldNum" sz="quarter" idx="10"/>
          </p:nvPr>
        </p:nvSpPr>
        <p:spPr/>
        <p:txBody>
          <a:bodyPr/>
          <a:lstStyle/>
          <a:p>
            <a:fld id="{D34CBBDB-52D0-FE4C-8729-D7393D454E10}" type="slidenum">
              <a:rPr lang="en-US" smtClean="0"/>
              <a:pPr/>
              <a:t>8</a:t>
            </a:fld>
            <a:endParaRPr lang="en-US"/>
          </a:p>
        </p:txBody>
      </p:sp>
    </p:spTree>
    <p:extLst>
      <p:ext uri="{BB962C8B-B14F-4D97-AF65-F5344CB8AC3E}">
        <p14:creationId xmlns:p14="http://schemas.microsoft.com/office/powerpoint/2010/main" val="172693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542AF-0146-5131-5EC6-63E4497F1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CF009-FF89-CE34-B7B6-71F64C333A45}"/>
              </a:ext>
            </a:extLst>
          </p:cNvPr>
          <p:cNvSpPr>
            <a:spLocks noGrp="1" noRot="1" noChangeAspect="1"/>
          </p:cNvSpPr>
          <p:nvPr>
            <p:ph type="sldImg"/>
          </p:nvPr>
        </p:nvSpPr>
        <p:spPr>
          <a:xfrm>
            <a:off x="719138" y="1162050"/>
            <a:ext cx="5573712" cy="3136900"/>
          </a:xfrm>
        </p:spPr>
      </p:sp>
      <p:sp>
        <p:nvSpPr>
          <p:cNvPr id="3" name="Notes Placeholder 2">
            <a:extLst>
              <a:ext uri="{FF2B5EF4-FFF2-40B4-BE49-F238E27FC236}">
                <a16:creationId xmlns:a16="http://schemas.microsoft.com/office/drawing/2014/main" id="{133F58F7-804F-5FAF-C880-411EB3B840CF}"/>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A3F72A99-B3A1-5A85-F3B3-CD353D77B9CF}"/>
              </a:ext>
            </a:extLst>
          </p:cNvPr>
          <p:cNvSpPr>
            <a:spLocks noGrp="1"/>
          </p:cNvSpPr>
          <p:nvPr>
            <p:ph type="sldNum" sz="quarter" idx="10"/>
          </p:nvPr>
        </p:nvSpPr>
        <p:spPr/>
        <p:txBody>
          <a:bodyPr/>
          <a:lstStyle/>
          <a:p>
            <a:fld id="{D34CBBDB-52D0-FE4C-8729-D7393D454E10}" type="slidenum">
              <a:rPr lang="en-US" smtClean="0"/>
              <a:pPr/>
              <a:t>11</a:t>
            </a:fld>
            <a:endParaRPr lang="en-US"/>
          </a:p>
        </p:txBody>
      </p:sp>
    </p:spTree>
    <p:extLst>
      <p:ext uri="{BB962C8B-B14F-4D97-AF65-F5344CB8AC3E}">
        <p14:creationId xmlns:p14="http://schemas.microsoft.com/office/powerpoint/2010/main" val="1193267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5"/>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83"/>
            <a:ext cx="193647"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30" y="173759"/>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6" y="5"/>
            <a:ext cx="1185447" cy="2487495"/>
          </a:xfrm>
          <a:prstGeom prst="rect">
            <a:avLst/>
          </a:prstGeom>
          <a:solidFill>
            <a:schemeClr val="bg1"/>
          </a:solidFill>
        </p:spPr>
      </p:pic>
    </p:spTree>
    <p:extLst>
      <p:ext uri="{BB962C8B-B14F-4D97-AF65-F5344CB8AC3E}">
        <p14:creationId xmlns:p14="http://schemas.microsoft.com/office/powerpoint/2010/main" val="47642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5"/>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83"/>
            <a:ext cx="193647"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30" y="173759"/>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2"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47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7" y="6492495"/>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solidFill>
                <a:srgbClr val="464646">
                  <a:lumMod val="40000"/>
                  <a:lumOff val="60000"/>
                </a:srgbClr>
              </a:solidFill>
            </a:endParaRPr>
          </a:p>
        </p:txBody>
      </p:sp>
    </p:spTree>
    <p:extLst>
      <p:ext uri="{BB962C8B-B14F-4D97-AF65-F5344CB8AC3E}">
        <p14:creationId xmlns:p14="http://schemas.microsoft.com/office/powerpoint/2010/main" val="251777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7" y="6492495"/>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2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9"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9" y="1920238"/>
            <a:ext cx="5157787" cy="4297680"/>
          </a:xfrm>
          <a:prstGeom prst="rect">
            <a:avLst/>
          </a:prstGeo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3"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7" y="6492495"/>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solidFill>
                <a:srgbClr val="464646">
                  <a:lumMod val="40000"/>
                  <a:lumOff val="60000"/>
                </a:srgbClr>
              </a:solidFill>
            </a:endParaRPr>
          </a:p>
        </p:txBody>
      </p:sp>
    </p:spTree>
    <p:extLst>
      <p:ext uri="{BB962C8B-B14F-4D97-AF65-F5344CB8AC3E}">
        <p14:creationId xmlns:p14="http://schemas.microsoft.com/office/powerpoint/2010/main" val="1663658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black"/>
                </a:solidFill>
                <a:effectLst/>
                <a:uLnTx/>
                <a:uFillTx/>
                <a:latin typeface="Arial" charset="0"/>
                <a:cs typeface="Arial" charset="0"/>
              </a:rPr>
              <a:t>Connect with DPH</a:t>
            </a: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7" y="6492495"/>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76"/>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3"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7" y="1401900"/>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a:t>@MassDPH</a:t>
            </a:r>
          </a:p>
          <a:p>
            <a:pPr fontAlgn="base"/>
            <a:endParaRPr lang="en-US" sz="3600"/>
          </a:p>
          <a:p>
            <a:pPr fontAlgn="base"/>
            <a:r>
              <a:rPr lang="en-US" sz="3600"/>
              <a:t>Massachusetts Department of Public Health</a:t>
            </a:r>
          </a:p>
          <a:p>
            <a:pPr fontAlgn="base"/>
            <a:endParaRPr lang="en-US" sz="3600"/>
          </a:p>
          <a:p>
            <a:pPr fontAlgn="base"/>
            <a:r>
              <a:rPr lang="en-US" sz="3600"/>
              <a:t>DPH blog</a:t>
            </a:r>
          </a:p>
          <a:p>
            <a:pPr fontAlgn="base"/>
            <a:r>
              <a:rPr lang="en-US" sz="2800"/>
              <a:t>https://blog.mass.gov/publichealth</a:t>
            </a:r>
          </a:p>
          <a:p>
            <a:pPr fontAlgn="base"/>
            <a:endParaRPr lang="en-US" sz="3600"/>
          </a:p>
          <a:p>
            <a:pPr fontAlgn="base"/>
            <a:r>
              <a:rPr lang="en-US" sz="360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47"/>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53" y="3597197"/>
            <a:ext cx="1129705" cy="1129705"/>
          </a:xfrm>
          <a:prstGeom prst="rect">
            <a:avLst/>
          </a:prstGeom>
        </p:spPr>
      </p:pic>
    </p:spTree>
    <p:extLst>
      <p:ext uri="{BB962C8B-B14F-4D97-AF65-F5344CB8AC3E}">
        <p14:creationId xmlns:p14="http://schemas.microsoft.com/office/powerpoint/2010/main" val="135580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l="22911" t="17854"/>
          <a:stretch>
            <a:fillRect/>
          </a:stretch>
        </p:blipFill>
        <p:spPr bwMode="auto">
          <a:xfrm>
            <a:off x="0" y="0"/>
            <a:ext cx="2582333"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a:xfrm>
            <a:off x="609600" y="6356353"/>
            <a:ext cx="2844800" cy="365125"/>
          </a:xfrm>
          <a:prstGeom prst="rect">
            <a:avLst/>
          </a:prstGeom>
        </p:spPr>
        <p:txBody>
          <a:bodyPr/>
          <a:lstStyle/>
          <a:p>
            <a:pPr>
              <a:defRPr/>
            </a:pPr>
            <a:fld id="{3A859C6D-AF35-4835-A336-ACA657797DD7}" type="datetime1">
              <a:rPr lang="en-US" smtClean="0"/>
              <a:pPr>
                <a:defRPr/>
              </a:pPr>
              <a:t>1/31/24</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a:defRPr/>
            </a:pPr>
            <a:fld id="{8001A370-AA6F-4E41-9898-2E0C9AE2E0E4}" type="slidenum">
              <a:rPr lang="en-US" smtClean="0"/>
              <a:pPr>
                <a:defRPr/>
              </a:pPr>
              <a:t>‹#›</a:t>
            </a:fld>
            <a:endParaRPr lang="en-US"/>
          </a:p>
        </p:txBody>
      </p:sp>
    </p:spTree>
    <p:extLst>
      <p:ext uri="{BB962C8B-B14F-4D97-AF65-F5344CB8AC3E}">
        <p14:creationId xmlns:p14="http://schemas.microsoft.com/office/powerpoint/2010/main" val="117474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D0E46-A6CA-4FFB-96A6-470CEDA229AF}"/>
              </a:ext>
            </a:extLst>
          </p:cNvPr>
          <p:cNvSpPr>
            <a:spLocks noGrp="1"/>
          </p:cNvSpPr>
          <p:nvPr>
            <p:ph type="dt" sz="half" idx="10"/>
          </p:nvPr>
        </p:nvSpPr>
        <p:spPr/>
        <p:txBody>
          <a:bodyPr/>
          <a:lstStyle/>
          <a:p>
            <a:fld id="{F39F6C49-A068-4B57-9CE5-FF6747AB8E65}" type="datetimeFigureOut">
              <a:rPr lang="en-US" smtClean="0"/>
              <a:t>1/31/24</a:t>
            </a:fld>
            <a:endParaRPr lang="en-US"/>
          </a:p>
        </p:txBody>
      </p:sp>
      <p:sp>
        <p:nvSpPr>
          <p:cNvPr id="3" name="Footer Placeholder 2">
            <a:extLst>
              <a:ext uri="{FF2B5EF4-FFF2-40B4-BE49-F238E27FC236}">
                <a16:creationId xmlns:a16="http://schemas.microsoft.com/office/drawing/2014/main" id="{1B4D8ACE-ECED-404D-895F-8B190C0597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EE26C8-18EC-4EA7-9E40-1C40153649C6}"/>
              </a:ext>
            </a:extLst>
          </p:cNvPr>
          <p:cNvSpPr>
            <a:spLocks noGrp="1"/>
          </p:cNvSpPr>
          <p:nvPr>
            <p:ph type="sldNum" sz="quarter" idx="12"/>
          </p:nvPr>
        </p:nvSpPr>
        <p:spPr/>
        <p:txBody>
          <a:bodyPr/>
          <a:lstStyle/>
          <a:p>
            <a:fld id="{625BE8BB-B28D-4E75-8B88-178BE3CDB514}" type="slidenum">
              <a:rPr lang="en-US" smtClean="0"/>
              <a:t>‹#›</a:t>
            </a:fld>
            <a:endParaRPr lang="en-US"/>
          </a:p>
        </p:txBody>
      </p:sp>
    </p:spTree>
    <p:extLst>
      <p:ext uri="{BB962C8B-B14F-4D97-AF65-F5344CB8AC3E}">
        <p14:creationId xmlns:p14="http://schemas.microsoft.com/office/powerpoint/2010/main" val="136764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9399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3127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3" r:id="rId5"/>
    <p:sldLayoutId id="2147483654" r:id="rId6"/>
    <p:sldLayoutId id="2147483682" r:id="rId7"/>
    <p:sldLayoutId id="2147483686" r:id="rId8"/>
    <p:sldLayoutId id="214748368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spire.care/schools-educators/massachusetts-school-nurse-program-on-pans-pandas/" TargetMode="External"/><Relationship Id="rId2" Type="http://schemas.openxmlformats.org/officeDocument/2006/relationships/hyperlink" Target="https://pandasnetwork.org/resources/educator-resources/" TargetMode="External"/><Relationship Id="rId1" Type="http://schemas.openxmlformats.org/officeDocument/2006/relationships/slideLayout" Target="../slideLayouts/slideLayout3.xml"/><Relationship Id="rId5" Type="http://schemas.openxmlformats.org/officeDocument/2006/relationships/hyperlink" Target="https://neusha.org/resources-handouts/" TargetMode="External"/><Relationship Id="rId4" Type="http://schemas.openxmlformats.org/officeDocument/2006/relationships/hyperlink" Target="https://nepans.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andasnetwork.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ncbi.nlm.nih.gov/pmc/articles/PMC10551157/#:~:text=The%20incidence%20of%20PANDAS%20can,%E2%80%934%25%20(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mass.gov/regulations/105-CMR-21000-the-administration-of-prescription-medications-in-public-and-privat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mass.gov/info-details/school-bmi-screenings" TargetMode="External"/><Relationship Id="rId7" Type="http://schemas.openxmlformats.org/officeDocument/2006/relationships/hyperlink" Target="https://www.mass.gov/info-details/developing-school-health-services-in-massachusett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mass.gov/info-details/school-immunizations" TargetMode="External"/><Relationship Id="rId5" Type="http://schemas.openxmlformats.org/officeDocument/2006/relationships/hyperlink" Target="https://www.mass.gov/pediatric-asthma-and-diabetes-surveillance" TargetMode="External"/><Relationship Id="rId4" Type="http://schemas.openxmlformats.org/officeDocument/2006/relationships/hyperlink" Target="https://www.doe.mass.edu/sfs/safety/atod.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930894" y="2743199"/>
            <a:ext cx="10508345" cy="36691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algn="ctr">
              <a:defRPr/>
            </a:pPr>
            <a:endParaRPr lang="en-US" sz="4000">
              <a:solidFill>
                <a:schemeClr val="bg1"/>
              </a:solidFill>
              <a:latin typeface="Arial"/>
            </a:endParaRPr>
          </a:p>
        </p:txBody>
      </p:sp>
      <p:sp>
        <p:nvSpPr>
          <p:cNvPr id="3" name="Title 1">
            <a:extLst>
              <a:ext uri="{FF2B5EF4-FFF2-40B4-BE49-F238E27FC236}">
                <a16:creationId xmlns:a16="http://schemas.microsoft.com/office/drawing/2014/main" id="{3D015187-2214-48C7-85E6-9A505970A754}"/>
              </a:ext>
            </a:extLst>
          </p:cNvPr>
          <p:cNvSpPr txBox="1">
            <a:spLocks/>
          </p:cNvSpPr>
          <p:nvPr/>
        </p:nvSpPr>
        <p:spPr>
          <a:xfrm>
            <a:off x="2007944" y="1016434"/>
            <a:ext cx="9626310" cy="5098078"/>
          </a:xfrm>
          <a:prstGeom prst="rect">
            <a:avLst/>
          </a:prstGeom>
        </p:spPr>
        <p:txBody>
          <a:bodyPr vert="horz" lIns="91440" tIns="45720" rIns="91440" bIns="45720" rtlCol="0" anchor="b"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cap="all">
              <a:cs typeface="Calibri Light"/>
            </a:endParaRPr>
          </a:p>
        </p:txBody>
      </p:sp>
      <p:sp>
        <p:nvSpPr>
          <p:cNvPr id="4" name="TextBox 3">
            <a:extLst>
              <a:ext uri="{FF2B5EF4-FFF2-40B4-BE49-F238E27FC236}">
                <a16:creationId xmlns:a16="http://schemas.microsoft.com/office/drawing/2014/main" id="{FD714F7E-4656-1671-DE00-1AE46D7F0CF6}"/>
              </a:ext>
            </a:extLst>
          </p:cNvPr>
          <p:cNvSpPr txBox="1"/>
          <p:nvPr/>
        </p:nvSpPr>
        <p:spPr>
          <a:xfrm>
            <a:off x="1922873" y="2605851"/>
            <a:ext cx="89182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latin typeface="Calibri"/>
                <a:ea typeface="Segoe UI"/>
                <a:cs typeface="Segoe UI"/>
              </a:rPr>
              <a:t>MASSACHUSETTS </a:t>
            </a:r>
            <a:r>
              <a:rPr lang="en-US" sz="3200" b="1" baseline="0">
                <a:solidFill>
                  <a:srgbClr val="FFFFFF"/>
                </a:solidFill>
                <a:latin typeface="Calibri"/>
                <a:ea typeface="Segoe UI"/>
                <a:cs typeface="Segoe UI"/>
              </a:rPr>
              <a:t>SCHOOL HEALTH SERVICES</a:t>
            </a:r>
            <a:r>
              <a:rPr lang="en-US" sz="3200" b="1">
                <a:solidFill>
                  <a:srgbClr val="FFFFFF"/>
                </a:solidFill>
                <a:latin typeface="Calibri"/>
                <a:ea typeface="Segoe UI"/>
                <a:cs typeface="Segoe UI"/>
              </a:rPr>
              <a:t> </a:t>
            </a:r>
            <a:endParaRPr lang="en-US" sz="3200">
              <a:solidFill>
                <a:srgbClr val="FFFFFF"/>
              </a:solidFill>
              <a:latin typeface="Calibri"/>
              <a:ea typeface="Segoe UI"/>
              <a:cs typeface="Segoe UI"/>
            </a:endParaRPr>
          </a:p>
          <a:p>
            <a:pPr algn="ctr" rtl="0"/>
            <a:r>
              <a:rPr lang="en-US" sz="3200">
                <a:solidFill>
                  <a:srgbClr val="FFFFFF"/>
                </a:solidFill>
                <a:latin typeface="Calibri"/>
                <a:ea typeface="Segoe UI"/>
                <a:cs typeface="Segoe UI"/>
              </a:rPr>
              <a:t>​</a:t>
            </a:r>
          </a:p>
          <a:p>
            <a:pPr algn="ctr" rtl="0"/>
            <a:r>
              <a:rPr lang="en-US" sz="3200" baseline="0">
                <a:solidFill>
                  <a:srgbClr val="FFFFFF"/>
                </a:solidFill>
                <a:latin typeface="Calibri"/>
                <a:ea typeface="Segoe UI"/>
                <a:cs typeface="Segoe UI"/>
              </a:rPr>
              <a:t>Karen Robitaille, MSN, MBA, RN, NCSN</a:t>
            </a:r>
            <a:r>
              <a:rPr lang="en-US" sz="3200">
                <a:solidFill>
                  <a:srgbClr val="FFFFFF"/>
                </a:solidFill>
                <a:latin typeface="Calibri"/>
                <a:ea typeface="Segoe UI"/>
                <a:cs typeface="Segoe UI"/>
              </a:rPr>
              <a:t>​</a:t>
            </a:r>
          </a:p>
          <a:p>
            <a:pPr algn="ctr" rtl="0"/>
            <a:r>
              <a:rPr lang="en-US" sz="3200" baseline="0">
                <a:solidFill>
                  <a:srgbClr val="FFFFFF"/>
                </a:solidFill>
                <a:latin typeface="Calibri"/>
                <a:ea typeface="Segoe UI"/>
                <a:cs typeface="Segoe UI"/>
              </a:rPr>
              <a:t>Director of School Health Services</a:t>
            </a:r>
            <a:r>
              <a:rPr lang="en-US" sz="3200">
                <a:solidFill>
                  <a:srgbClr val="FFFFFF"/>
                </a:solidFill>
                <a:latin typeface="Calibri"/>
                <a:ea typeface="Segoe UI"/>
                <a:cs typeface="Segoe UI"/>
              </a:rPr>
              <a:t>​</a:t>
            </a:r>
          </a:p>
          <a:p>
            <a:pPr algn="ctr" rtl="0"/>
            <a:r>
              <a:rPr lang="en-US" sz="3200" baseline="0">
                <a:solidFill>
                  <a:srgbClr val="FFFFFF"/>
                </a:solidFill>
                <a:latin typeface="Calibri"/>
                <a:ea typeface="Segoe UI"/>
                <a:cs typeface="Segoe UI"/>
              </a:rPr>
              <a:t>MDPH Division of Child/Adolescent Health and Reproductive Health</a:t>
            </a:r>
            <a:endParaRPr lang="en-US" sz="3200">
              <a:latin typeface="Calibri"/>
            </a:endParaRPr>
          </a:p>
        </p:txBody>
      </p:sp>
    </p:spTree>
    <p:extLst>
      <p:ext uri="{BB962C8B-B14F-4D97-AF65-F5344CB8AC3E}">
        <p14:creationId xmlns:p14="http://schemas.microsoft.com/office/powerpoint/2010/main" val="407098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061EB3-2756-7508-617E-1435BE9253C8}"/>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10</a:t>
            </a:fld>
            <a:endParaRPr lang="en-US">
              <a:solidFill>
                <a:srgbClr val="464646">
                  <a:lumMod val="40000"/>
                  <a:lumOff val="60000"/>
                </a:srgbClr>
              </a:solidFill>
            </a:endParaRPr>
          </a:p>
        </p:txBody>
      </p:sp>
      <p:sp>
        <p:nvSpPr>
          <p:cNvPr id="3" name="TextBox 2">
            <a:extLst>
              <a:ext uri="{FF2B5EF4-FFF2-40B4-BE49-F238E27FC236}">
                <a16:creationId xmlns:a16="http://schemas.microsoft.com/office/drawing/2014/main" id="{EAD7E133-ED7E-2E9C-5035-9CBE29F6E017}"/>
              </a:ext>
            </a:extLst>
          </p:cNvPr>
          <p:cNvSpPr txBox="1"/>
          <p:nvPr/>
        </p:nvSpPr>
        <p:spPr>
          <a:xfrm>
            <a:off x="1063256" y="1435395"/>
            <a:ext cx="1017535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rtl="0">
              <a:buChar char="•"/>
            </a:pPr>
            <a:r>
              <a:rPr lang="en-US" sz="2800" u="sng" strike="noStrike" baseline="0" dirty="0">
                <a:solidFill>
                  <a:srgbClr val="0563C1"/>
                </a:solidFill>
                <a:latin typeface="Calibri"/>
                <a:ea typeface="Arial"/>
                <a:cs typeface="Arial"/>
                <a:hlinkClick r:id="rId2"/>
              </a:rPr>
              <a:t>https://pandasnetwork.org/resources/educator-resources/</a:t>
            </a:r>
            <a:r>
              <a:rPr lang="en-US" sz="2800" dirty="0">
                <a:latin typeface="Calibri"/>
                <a:ea typeface="Arial"/>
                <a:cs typeface="Arial"/>
              </a:rPr>
              <a:t>​</a:t>
            </a:r>
          </a:p>
          <a:p>
            <a:pPr marL="285750" indent="-285750">
              <a:buChar char="•"/>
            </a:pPr>
            <a:endParaRPr lang="en-US" sz="2800" dirty="0">
              <a:latin typeface="Calibri"/>
              <a:ea typeface="Arial"/>
              <a:cs typeface="Arial"/>
            </a:endParaRPr>
          </a:p>
          <a:p>
            <a:pPr marL="285750" lvl="0" indent="-285750" rtl="0">
              <a:buChar char="•"/>
            </a:pPr>
            <a:r>
              <a:rPr lang="en-US" sz="2800" u="sng" strike="noStrike" baseline="0" dirty="0">
                <a:solidFill>
                  <a:srgbClr val="0563C1"/>
                </a:solidFill>
                <a:latin typeface="Calibri"/>
                <a:ea typeface="Arial"/>
                <a:cs typeface="Arial"/>
                <a:hlinkClick r:id="rId3"/>
              </a:rPr>
              <a:t>https://aspire.care/schools-educators/massachusetts-school-nurse-program-on-pans-pandas/</a:t>
            </a:r>
            <a:r>
              <a:rPr lang="en-US" sz="2800" dirty="0">
                <a:latin typeface="Calibri"/>
                <a:ea typeface="Arial"/>
                <a:cs typeface="Arial"/>
              </a:rPr>
              <a:t>​</a:t>
            </a:r>
          </a:p>
          <a:p>
            <a:pPr marL="285750" lvl="0" indent="-285750" rtl="0">
              <a:buChar char="•"/>
            </a:pPr>
            <a:endParaRPr lang="en-US" sz="2800" dirty="0">
              <a:latin typeface="Calibri"/>
              <a:ea typeface="Arial"/>
              <a:cs typeface="Arial"/>
            </a:endParaRPr>
          </a:p>
          <a:p>
            <a:pPr marL="285750" lvl="0" indent="-285750" rtl="0">
              <a:buChar char="•"/>
            </a:pPr>
            <a:r>
              <a:rPr lang="en-US" sz="2800" u="sng" strike="noStrike" baseline="0" dirty="0">
                <a:solidFill>
                  <a:srgbClr val="0563C1"/>
                </a:solidFill>
                <a:latin typeface="Calibri"/>
                <a:ea typeface="Arial"/>
                <a:cs typeface="Arial"/>
                <a:hlinkClick r:id="rId4"/>
              </a:rPr>
              <a:t>https://nepans.org/</a:t>
            </a:r>
            <a:r>
              <a:rPr lang="en-US" sz="2800" dirty="0">
                <a:latin typeface="Calibri"/>
                <a:ea typeface="Arial"/>
                <a:cs typeface="Arial"/>
              </a:rPr>
              <a:t>​</a:t>
            </a:r>
          </a:p>
          <a:p>
            <a:pPr marL="285750" lvl="0" indent="-285750" rtl="0">
              <a:buChar char="•"/>
            </a:pPr>
            <a:endParaRPr lang="en-US" sz="2800" dirty="0">
              <a:latin typeface="Calibri"/>
              <a:ea typeface="Arial"/>
              <a:cs typeface="Arial"/>
            </a:endParaRPr>
          </a:p>
          <a:p>
            <a:pPr marL="285750" lvl="0" indent="-285750" rtl="0">
              <a:buChar char="•"/>
            </a:pPr>
            <a:r>
              <a:rPr lang="en-US" sz="2800" u="sng" strike="noStrike" baseline="0" dirty="0">
                <a:solidFill>
                  <a:srgbClr val="0563C1"/>
                </a:solidFill>
                <a:latin typeface="Calibri"/>
                <a:ea typeface="Arial"/>
                <a:cs typeface="Arial"/>
                <a:hlinkClick r:id="rId5"/>
              </a:rPr>
              <a:t>https://neusha.org/resources-handouts/</a:t>
            </a:r>
            <a:endParaRPr lang="en-US" sz="2800" dirty="0"/>
          </a:p>
        </p:txBody>
      </p:sp>
      <p:sp>
        <p:nvSpPr>
          <p:cNvPr id="4" name="TextBox 3">
            <a:extLst>
              <a:ext uri="{FF2B5EF4-FFF2-40B4-BE49-F238E27FC236}">
                <a16:creationId xmlns:a16="http://schemas.microsoft.com/office/drawing/2014/main" id="{06F38E10-B152-AEC7-3AF0-D05A747437E1}"/>
              </a:ext>
            </a:extLst>
          </p:cNvPr>
          <p:cNvSpPr txBox="1"/>
          <p:nvPr/>
        </p:nvSpPr>
        <p:spPr>
          <a:xfrm>
            <a:off x="756684" y="159488"/>
            <a:ext cx="10428767"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900" dirty="0">
                <a:solidFill>
                  <a:schemeClr val="bg1"/>
                </a:solidFill>
                <a:cs typeface="Calibri"/>
              </a:rPr>
              <a:t>EXISTING RESOURCES RE PANDAS/PANS FOR SCHOOL HEALTH STAFF</a:t>
            </a:r>
            <a:endParaRPr lang="en-US" dirty="0">
              <a:solidFill>
                <a:schemeClr val="bg1"/>
              </a:solidFill>
            </a:endParaRPr>
          </a:p>
        </p:txBody>
      </p:sp>
    </p:spTree>
    <p:extLst>
      <p:ext uri="{BB962C8B-B14F-4D97-AF65-F5344CB8AC3E}">
        <p14:creationId xmlns:p14="http://schemas.microsoft.com/office/powerpoint/2010/main" val="79204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22634-4DEA-D3D6-5A53-9D4D29C9E0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3B61E7-0690-3583-0BFC-15E677A2A48A}"/>
              </a:ext>
            </a:extLst>
          </p:cNvPr>
          <p:cNvSpPr txBox="1"/>
          <p:nvPr/>
        </p:nvSpPr>
        <p:spPr>
          <a:xfrm>
            <a:off x="0" y="170767"/>
            <a:ext cx="12192000" cy="584775"/>
          </a:xfrm>
          <a:prstGeom prst="rect">
            <a:avLst/>
          </a:prstGeom>
          <a:noFill/>
        </p:spPr>
        <p:txBody>
          <a:bodyPr wrap="square" lIns="91440" tIns="45720" rIns="91440" bIns="45720" rtlCol="0" anchor="t">
            <a:spAutoFit/>
          </a:bodyPr>
          <a:lstStyle/>
          <a:p>
            <a:pPr algn="ctr">
              <a:defRPr/>
            </a:pPr>
            <a:r>
              <a:rPr lang="en-US" sz="3200" dirty="0">
                <a:solidFill>
                  <a:schemeClr val="bg1"/>
                </a:solidFill>
                <a:latin typeface="Calibri"/>
                <a:cs typeface="Calibri"/>
              </a:rPr>
              <a:t>PANDAS/PAN PREVELANCE</a:t>
            </a:r>
          </a:p>
        </p:txBody>
      </p:sp>
      <p:sp>
        <p:nvSpPr>
          <p:cNvPr id="2" name="TextBox 1">
            <a:extLst>
              <a:ext uri="{FF2B5EF4-FFF2-40B4-BE49-F238E27FC236}">
                <a16:creationId xmlns:a16="http://schemas.microsoft.com/office/drawing/2014/main" id="{FC9D51D5-AB2A-2B5C-D6B4-D3245E2CF86D}"/>
              </a:ext>
            </a:extLst>
          </p:cNvPr>
          <p:cNvSpPr txBox="1"/>
          <p:nvPr/>
        </p:nvSpPr>
        <p:spPr>
          <a:xfrm>
            <a:off x="902825" y="1147374"/>
            <a:ext cx="10486664" cy="58477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endParaRPr lang="en-US" sz="3200">
              <a:cs typeface="Calibri"/>
            </a:endParaRPr>
          </a:p>
        </p:txBody>
      </p:sp>
      <p:sp>
        <p:nvSpPr>
          <p:cNvPr id="5" name="Title 1">
            <a:extLst>
              <a:ext uri="{FF2B5EF4-FFF2-40B4-BE49-F238E27FC236}">
                <a16:creationId xmlns:a16="http://schemas.microsoft.com/office/drawing/2014/main" id="{69C7E286-D8AE-453F-4B0B-E438C08D667E}"/>
              </a:ext>
            </a:extLst>
          </p:cNvPr>
          <p:cNvSpPr txBox="1">
            <a:spLocks/>
          </p:cNvSpPr>
          <p:nvPr/>
        </p:nvSpPr>
        <p:spPr>
          <a:xfrm>
            <a:off x="838200" y="114467"/>
            <a:ext cx="10525626" cy="77411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a:cs typeface="Calibri Light"/>
            </a:endParaRPr>
          </a:p>
        </p:txBody>
      </p:sp>
      <p:sp>
        <p:nvSpPr>
          <p:cNvPr id="8" name="Rectangle 7">
            <a:extLst>
              <a:ext uri="{FF2B5EF4-FFF2-40B4-BE49-F238E27FC236}">
                <a16:creationId xmlns:a16="http://schemas.microsoft.com/office/drawing/2014/main" id="{033E2E50-B17B-9333-7983-6BBFD1FDFD1D}"/>
              </a:ext>
            </a:extLst>
          </p:cNvPr>
          <p:cNvSpPr/>
          <p:nvPr/>
        </p:nvSpPr>
        <p:spPr>
          <a:xfrm>
            <a:off x="936703" y="5567118"/>
            <a:ext cx="10417098" cy="795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cs typeface="Calibri"/>
            </a:endParaRPr>
          </a:p>
        </p:txBody>
      </p:sp>
      <p:sp>
        <p:nvSpPr>
          <p:cNvPr id="3" name="TextBox 2">
            <a:extLst>
              <a:ext uri="{FF2B5EF4-FFF2-40B4-BE49-F238E27FC236}">
                <a16:creationId xmlns:a16="http://schemas.microsoft.com/office/drawing/2014/main" id="{55906BD4-075A-AE7C-B6AD-63710A4560A4}"/>
              </a:ext>
            </a:extLst>
          </p:cNvPr>
          <p:cNvSpPr txBox="1"/>
          <p:nvPr/>
        </p:nvSpPr>
        <p:spPr>
          <a:xfrm>
            <a:off x="902184" y="1079883"/>
            <a:ext cx="10177620"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PANDAS at a Glance</a:t>
            </a:r>
            <a:endParaRPr lang="en-US" sz="2000" dirty="0">
              <a:ea typeface="+mn-lt"/>
              <a:cs typeface="+mn-lt"/>
            </a:endParaRPr>
          </a:p>
          <a:p>
            <a:pPr>
              <a:buFont typeface="Arial"/>
              <a:buChar char="•"/>
            </a:pPr>
            <a:r>
              <a:rPr lang="en-US" sz="2000" b="1" dirty="0">
                <a:solidFill>
                  <a:srgbClr val="006797"/>
                </a:solidFill>
                <a:ea typeface="+mn-lt"/>
                <a:cs typeface="+mn-lt"/>
              </a:rPr>
              <a:t>1 : 200 </a:t>
            </a:r>
            <a:r>
              <a:rPr lang="en-US" sz="2000" dirty="0">
                <a:solidFill>
                  <a:srgbClr val="000000"/>
                </a:solidFill>
                <a:ea typeface="+mn-lt"/>
                <a:cs typeface="+mn-lt"/>
              </a:rPr>
              <a:t>Children</a:t>
            </a:r>
            <a:r>
              <a:rPr lang="en-US" sz="2000" dirty="0">
                <a:ea typeface="+mn-lt"/>
                <a:cs typeface="+mn-lt"/>
              </a:rPr>
              <a:t> affected by PANDAS/PANS*</a:t>
            </a:r>
            <a:endParaRPr lang="en-US" sz="2000">
              <a:cs typeface="Calibri"/>
            </a:endParaRPr>
          </a:p>
          <a:p>
            <a:pPr>
              <a:buFont typeface="Arial"/>
              <a:buChar char="•"/>
            </a:pPr>
            <a:r>
              <a:rPr lang="en-US" sz="2000" b="1" dirty="0">
                <a:solidFill>
                  <a:srgbClr val="006797"/>
                </a:solidFill>
                <a:ea typeface="+mn-lt"/>
                <a:cs typeface="+mn-lt"/>
              </a:rPr>
              <a:t>4 – 10 </a:t>
            </a:r>
            <a:r>
              <a:rPr lang="en-US" sz="2000" dirty="0">
                <a:solidFill>
                  <a:srgbClr val="000000"/>
                </a:solidFill>
                <a:ea typeface="+mn-lt"/>
                <a:cs typeface="+mn-lt"/>
              </a:rPr>
              <a:t>Average</a:t>
            </a:r>
            <a:r>
              <a:rPr lang="en-US" sz="2000" dirty="0">
                <a:ea typeface="+mn-lt"/>
                <a:cs typeface="+mn-lt"/>
              </a:rPr>
              <a:t> age of onset</a:t>
            </a:r>
            <a:endParaRPr lang="en-US" sz="2000">
              <a:cs typeface="Calibri"/>
            </a:endParaRPr>
          </a:p>
          <a:p>
            <a:pPr>
              <a:buFont typeface="Arial"/>
              <a:buChar char="•"/>
            </a:pPr>
            <a:r>
              <a:rPr lang="en-US" sz="2000" b="1" dirty="0">
                <a:solidFill>
                  <a:srgbClr val="006797"/>
                </a:solidFill>
                <a:ea typeface="+mn-lt"/>
                <a:cs typeface="+mn-lt"/>
              </a:rPr>
              <a:t>49% </a:t>
            </a:r>
            <a:r>
              <a:rPr lang="en-US" sz="2000" dirty="0">
                <a:ea typeface="+mn-lt"/>
                <a:cs typeface="+mn-lt"/>
              </a:rPr>
              <a:t>Of patients who had OCD and tics as primary symptoms</a:t>
            </a:r>
            <a:endParaRPr lang="en-US" sz="2000">
              <a:cs typeface="Calibri"/>
            </a:endParaRPr>
          </a:p>
          <a:p>
            <a:pPr>
              <a:buFont typeface="Arial"/>
              <a:buChar char="•"/>
            </a:pPr>
            <a:r>
              <a:rPr lang="en-US" sz="2000" b="1" dirty="0">
                <a:solidFill>
                  <a:srgbClr val="006797"/>
                </a:solidFill>
                <a:ea typeface="+mn-lt"/>
                <a:cs typeface="+mn-lt"/>
              </a:rPr>
              <a:t>81% </a:t>
            </a:r>
            <a:r>
              <a:rPr lang="en-US" sz="2000" dirty="0">
                <a:ea typeface="+mn-lt"/>
                <a:cs typeface="+mn-lt"/>
              </a:rPr>
              <a:t>Of patients who reported infections of streptococcal pharyngitis</a:t>
            </a:r>
            <a:endParaRPr lang="en-US" sz="2000" dirty="0">
              <a:cs typeface="Calibri"/>
            </a:endParaRPr>
          </a:p>
          <a:p>
            <a:r>
              <a:rPr lang="en-US" sz="1100" dirty="0">
                <a:ea typeface="+mn-lt"/>
                <a:cs typeface="+mn-lt"/>
              </a:rPr>
              <a:t>*</a:t>
            </a:r>
            <a:r>
              <a:rPr lang="en-US" sz="1100" i="1" dirty="0">
                <a:ea typeface="+mn-lt"/>
                <a:cs typeface="+mn-lt"/>
              </a:rPr>
              <a:t>These are estimates of lifetime prevalence. Based on U.S. research of OCD incidence and CDC 2013 national surveillance report of emergency hospitalizations of youth to age 21 with mental health issues related to OCD, Tourettes, &amp;  Acute Mood Disorders. (MMWR 2013;62(Suppl; May 15, 2013): 1-35. Percentage of cases based on 2018 PANDAS Network survey 1,400 families and multiple published clinical studies.</a:t>
            </a:r>
            <a:endParaRPr lang="en-US" sz="1100">
              <a:cs typeface="Calibri"/>
            </a:endParaRPr>
          </a:p>
          <a:p>
            <a:r>
              <a:rPr lang="en-US" sz="1100" dirty="0">
                <a:ea typeface="+mn-lt"/>
                <a:cs typeface="+mn-lt"/>
                <a:hlinkClick r:id="rId3"/>
              </a:rPr>
              <a:t>https://pandasnetwork.org/</a:t>
            </a:r>
            <a:endParaRPr lang="en-US" sz="1100" dirty="0"/>
          </a:p>
          <a:p>
            <a:endParaRPr lang="en-US" sz="800" dirty="0">
              <a:solidFill>
                <a:srgbClr val="000000"/>
              </a:solidFill>
              <a:latin typeface="Calibri"/>
              <a:ea typeface="Cambria"/>
              <a:cs typeface="+mn-lt"/>
            </a:endParaRPr>
          </a:p>
          <a:p>
            <a:endParaRPr lang="en-US" sz="2000" dirty="0">
              <a:solidFill>
                <a:srgbClr val="212121"/>
              </a:solidFill>
              <a:latin typeface="Calibri"/>
              <a:ea typeface="Cambria"/>
              <a:cs typeface="+mn-lt"/>
            </a:endParaRPr>
          </a:p>
          <a:p>
            <a:r>
              <a:rPr lang="en-US" sz="2000" dirty="0">
                <a:solidFill>
                  <a:srgbClr val="212121"/>
                </a:solidFill>
                <a:latin typeface="Calibri"/>
                <a:ea typeface="Cambria"/>
                <a:cs typeface="+mn-lt"/>
              </a:rPr>
              <a:t>From a "retrospective review for the calendar years 2017–2019 at three different academic medical centers", </a:t>
            </a:r>
            <a:r>
              <a:rPr lang="en-US" sz="2000" dirty="0">
                <a:solidFill>
                  <a:srgbClr val="212121"/>
                </a:solidFill>
                <a:ea typeface="Cambria"/>
                <a:cs typeface="+mn-lt"/>
              </a:rPr>
              <a:t>"</a:t>
            </a:r>
            <a:r>
              <a:rPr lang="en-US" sz="2000" dirty="0">
                <a:solidFill>
                  <a:srgbClr val="212121"/>
                </a:solidFill>
                <a:ea typeface="+mn-lt"/>
                <a:cs typeface="+mn-lt"/>
              </a:rPr>
              <a:t>in several geographically and socioeconomically diverse primary care populations of children</a:t>
            </a:r>
            <a:r>
              <a:rPr lang="en-US" sz="2000" dirty="0">
                <a:solidFill>
                  <a:srgbClr val="212121"/>
                </a:solidFill>
                <a:ea typeface="Cambria"/>
                <a:cs typeface="+mn-lt"/>
              </a:rPr>
              <a:t>"</a:t>
            </a:r>
            <a:r>
              <a:rPr lang="en-US" sz="2000" dirty="0">
                <a:solidFill>
                  <a:srgbClr val="212121"/>
                </a:solidFill>
                <a:latin typeface="Calibri"/>
                <a:ea typeface="Cambria"/>
                <a:cs typeface="+mn-lt"/>
              </a:rPr>
              <a:t>:  </a:t>
            </a:r>
            <a:endParaRPr lang="en-US" sz="2000" dirty="0">
              <a:solidFill>
                <a:srgbClr val="000000"/>
              </a:solidFill>
              <a:latin typeface="Calibri"/>
              <a:ea typeface="Cambria"/>
              <a:cs typeface="+mn-lt"/>
            </a:endParaRPr>
          </a:p>
          <a:p>
            <a:r>
              <a:rPr lang="en-US" sz="2000" dirty="0">
                <a:solidFill>
                  <a:srgbClr val="212121"/>
                </a:solidFill>
                <a:latin typeface="Calibri"/>
                <a:ea typeface="Cambria"/>
                <a:cs typeface="+mn-lt"/>
              </a:rPr>
              <a:t>"the estimated annual incidence of PANDAS/PANS was 1/11,765 for children between 3 and 12 years with some variation between different geographic areas."</a:t>
            </a:r>
            <a:endParaRPr lang="en-US" sz="2000">
              <a:latin typeface="Calibri"/>
              <a:ea typeface="+mn-lt"/>
              <a:cs typeface="+mn-lt"/>
            </a:endParaRPr>
          </a:p>
          <a:p>
            <a:r>
              <a:rPr lang="en-US" sz="1100" dirty="0">
                <a:solidFill>
                  <a:srgbClr val="212121"/>
                </a:solidFill>
                <a:ea typeface="+mn-lt"/>
                <a:cs typeface="+mn-lt"/>
                <a:hlinkClick r:id="rId4"/>
              </a:rPr>
              <a:t>https://www.ncbi.nlm.nih.gov/pmc/articles/PMC10551157/#:~:text=The%20incidence%20of%20PANDAS%20can,%E2%80%934%25%20(6</a:t>
            </a:r>
            <a:r>
              <a:rPr lang="en-US" sz="1100" dirty="0">
                <a:solidFill>
                  <a:srgbClr val="212121"/>
                </a:solidFill>
                <a:ea typeface="+mn-lt"/>
                <a:cs typeface="+mn-lt"/>
              </a:rPr>
              <a:t>)</a:t>
            </a:r>
            <a:endParaRPr lang="en-US" sz="1100" dirty="0">
              <a:cs typeface="Calibri"/>
            </a:endParaRPr>
          </a:p>
          <a:p>
            <a:endParaRPr lang="en-US" sz="1500" dirty="0">
              <a:solidFill>
                <a:srgbClr val="212121"/>
              </a:solidFill>
              <a:ea typeface="+mn-lt"/>
              <a:cs typeface="+mn-lt"/>
            </a:endParaRPr>
          </a:p>
          <a:p>
            <a:pPr marL="285750" indent="-285750">
              <a:buFont typeface="Arial"/>
              <a:buChar char="•"/>
            </a:pPr>
            <a:endParaRPr lang="en-US" sz="2400" dirty="0">
              <a:ea typeface="+mn-lt"/>
              <a:cs typeface="+mn-lt"/>
            </a:endParaRPr>
          </a:p>
          <a:p>
            <a:pPr algn="l"/>
            <a:endParaRPr lang="en-US" sz="2400" dirty="0">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6" name="Graphic 5">
            <a:extLst>
              <a:ext uri="{FF2B5EF4-FFF2-40B4-BE49-F238E27FC236}">
                <a16:creationId xmlns:a16="http://schemas.microsoft.com/office/drawing/2014/main" id="{D2856F82-5254-A676-7483-2667BFAB2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750" y="1272051"/>
            <a:ext cx="2743198" cy="805153"/>
          </a:xfrm>
          <a:prstGeom prst="rect">
            <a:avLst/>
          </a:prstGeom>
        </p:spPr>
      </p:pic>
    </p:spTree>
    <p:extLst>
      <p:ext uri="{BB962C8B-B14F-4D97-AF65-F5344CB8AC3E}">
        <p14:creationId xmlns:p14="http://schemas.microsoft.com/office/powerpoint/2010/main" val="79893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22497B7-67A4-43A7-960A-3D402E939BD7}" type="slidenum">
              <a:rPr lang="en-US" dirty="0" smtClean="0"/>
              <a:pPr/>
              <a:t>12</a:t>
            </a:fld>
            <a:endParaRPr lang="en-US"/>
          </a:p>
        </p:txBody>
      </p:sp>
    </p:spTree>
    <p:extLst>
      <p:ext uri="{BB962C8B-B14F-4D97-AF65-F5344CB8AC3E}">
        <p14:creationId xmlns:p14="http://schemas.microsoft.com/office/powerpoint/2010/main" val="218653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27EEB-6477-DCD2-56AA-CB4F6BC3701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951B981-1DED-FA85-60FD-2FAE77C5EAB1}"/>
              </a:ext>
            </a:extLst>
          </p:cNvPr>
          <p:cNvSpPr txBox="1">
            <a:spLocks/>
          </p:cNvSpPr>
          <p:nvPr/>
        </p:nvSpPr>
        <p:spPr>
          <a:xfrm>
            <a:off x="930894" y="2743199"/>
            <a:ext cx="10508345" cy="36691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algn="ctr">
              <a:defRPr/>
            </a:pPr>
            <a:endParaRPr lang="en-US" sz="4000">
              <a:solidFill>
                <a:schemeClr val="bg1"/>
              </a:solidFill>
              <a:latin typeface="Arial"/>
            </a:endParaRPr>
          </a:p>
        </p:txBody>
      </p:sp>
      <p:sp>
        <p:nvSpPr>
          <p:cNvPr id="3" name="Title 1">
            <a:extLst>
              <a:ext uri="{FF2B5EF4-FFF2-40B4-BE49-F238E27FC236}">
                <a16:creationId xmlns:a16="http://schemas.microsoft.com/office/drawing/2014/main" id="{5DF30A19-FE94-82CE-C5DF-DF098379F292}"/>
              </a:ext>
            </a:extLst>
          </p:cNvPr>
          <p:cNvSpPr txBox="1">
            <a:spLocks/>
          </p:cNvSpPr>
          <p:nvPr/>
        </p:nvSpPr>
        <p:spPr>
          <a:xfrm>
            <a:off x="2007944" y="1016434"/>
            <a:ext cx="9626310" cy="5098078"/>
          </a:xfrm>
          <a:prstGeom prst="rect">
            <a:avLst/>
          </a:prstGeom>
        </p:spPr>
        <p:txBody>
          <a:bodyPr vert="horz" lIns="91440" tIns="45720" rIns="91440" bIns="45720" rtlCol="0" anchor="b"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cap="all">
              <a:cs typeface="Calibri Light"/>
            </a:endParaRPr>
          </a:p>
        </p:txBody>
      </p:sp>
      <p:sp>
        <p:nvSpPr>
          <p:cNvPr id="4" name="TextBox 3">
            <a:extLst>
              <a:ext uri="{FF2B5EF4-FFF2-40B4-BE49-F238E27FC236}">
                <a16:creationId xmlns:a16="http://schemas.microsoft.com/office/drawing/2014/main" id="{0C65E4C5-C95B-A3EF-5212-0839EA6ECFE8}"/>
              </a:ext>
            </a:extLst>
          </p:cNvPr>
          <p:cNvSpPr txBox="1"/>
          <p:nvPr/>
        </p:nvSpPr>
        <p:spPr>
          <a:xfrm>
            <a:off x="2147318" y="1401134"/>
            <a:ext cx="933591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bg1"/>
                </a:solidFill>
                <a:cs typeface="Calibri"/>
              </a:rPr>
              <a:t>LEARNING OBJECTIVES</a:t>
            </a:r>
            <a:endParaRPr lang="en-US" b="1" dirty="0">
              <a:solidFill>
                <a:schemeClr val="bg1"/>
              </a:solidFill>
              <a:cs typeface="Calibri"/>
            </a:endParaRPr>
          </a:p>
          <a:p>
            <a:pPr algn="ctr"/>
            <a:endParaRPr lang="en-US" sz="2800" b="1" u="sng" dirty="0">
              <a:solidFill>
                <a:schemeClr val="bg1"/>
              </a:solidFill>
              <a:cs typeface="Calibri"/>
            </a:endParaRPr>
          </a:p>
          <a:p>
            <a:pPr marL="342900" indent="-342900">
              <a:buFont typeface="Arial"/>
              <a:buChar char="•"/>
            </a:pPr>
            <a:r>
              <a:rPr lang="en-US" sz="2800" dirty="0">
                <a:solidFill>
                  <a:schemeClr val="bg1"/>
                </a:solidFill>
                <a:cs typeface="Calibri"/>
              </a:rPr>
              <a:t>Review the structure and scope of service of School Health Services in Massachusetts</a:t>
            </a:r>
          </a:p>
          <a:p>
            <a:pPr marL="342900" indent="-342900">
              <a:buFont typeface="Arial"/>
              <a:buChar char="•"/>
            </a:pPr>
            <a:r>
              <a:rPr lang="en-US" sz="2800" dirty="0">
                <a:solidFill>
                  <a:schemeClr val="bg1"/>
                </a:solidFill>
                <a:cs typeface="Calibri"/>
              </a:rPr>
              <a:t>Review pertinent Acts, Statutes, and Regulations impacting School Health in Massachusetts</a:t>
            </a:r>
          </a:p>
          <a:p>
            <a:pPr marL="342900" indent="-342900">
              <a:buFont typeface="Arial"/>
              <a:buChar char="•"/>
            </a:pPr>
            <a:r>
              <a:rPr lang="en-US" sz="2800" dirty="0">
                <a:solidFill>
                  <a:schemeClr val="bg1"/>
                </a:solidFill>
                <a:cs typeface="Calibri"/>
              </a:rPr>
              <a:t>Review regulatory and procedural safeguards and services available to our students with acute and chronic health conditions</a:t>
            </a:r>
          </a:p>
          <a:p>
            <a:pPr marL="342900" indent="-342900">
              <a:buFont typeface="Arial"/>
              <a:buChar char="•"/>
            </a:pPr>
            <a:r>
              <a:rPr lang="en-US" sz="2800" dirty="0">
                <a:solidFill>
                  <a:schemeClr val="bg1"/>
                </a:solidFill>
                <a:cs typeface="Calibri"/>
              </a:rPr>
              <a:t>Discuss impact of PANDAS/PANS on student experience in school</a:t>
            </a:r>
          </a:p>
        </p:txBody>
      </p:sp>
    </p:spTree>
    <p:extLst>
      <p:ext uri="{BB962C8B-B14F-4D97-AF65-F5344CB8AC3E}">
        <p14:creationId xmlns:p14="http://schemas.microsoft.com/office/powerpoint/2010/main" val="395549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0367E-2243-4B86-93D6-A803A0C091F4}"/>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3</a:t>
            </a:fld>
            <a:endParaRPr lang="en-US">
              <a:solidFill>
                <a:srgbClr val="464646">
                  <a:lumMod val="40000"/>
                  <a:lumOff val="60000"/>
                </a:srgbClr>
              </a:solidFill>
            </a:endParaRPr>
          </a:p>
        </p:txBody>
      </p:sp>
      <p:graphicFrame>
        <p:nvGraphicFramePr>
          <p:cNvPr id="3" name="Diagram 2">
            <a:extLst>
              <a:ext uri="{FF2B5EF4-FFF2-40B4-BE49-F238E27FC236}">
                <a16:creationId xmlns:a16="http://schemas.microsoft.com/office/drawing/2014/main" id="{0D0DF865-4F1F-485B-941B-175DCEED5A6E}"/>
              </a:ext>
            </a:extLst>
          </p:cNvPr>
          <p:cNvGraphicFramePr/>
          <p:nvPr>
            <p:extLst>
              <p:ext uri="{D42A27DB-BD31-4B8C-83A1-F6EECF244321}">
                <p14:modId xmlns:p14="http://schemas.microsoft.com/office/powerpoint/2010/main" val="2267435072"/>
              </p:ext>
            </p:extLst>
          </p:nvPr>
        </p:nvGraphicFramePr>
        <p:xfrm>
          <a:off x="2002872" y="1024030"/>
          <a:ext cx="8090371" cy="4807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1D502B0-A263-4E9C-BA26-F8A6AB6140C6}"/>
              </a:ext>
            </a:extLst>
          </p:cNvPr>
          <p:cNvSpPr txBox="1"/>
          <p:nvPr/>
        </p:nvSpPr>
        <p:spPr>
          <a:xfrm>
            <a:off x="1121569" y="215907"/>
            <a:ext cx="9945665" cy="707886"/>
          </a:xfrm>
          <a:prstGeom prst="rect">
            <a:avLst/>
          </a:prstGeom>
          <a:noFill/>
        </p:spPr>
        <p:txBody>
          <a:bodyPr wrap="square" rtlCol="0">
            <a:spAutoFit/>
          </a:bodyPr>
          <a:lstStyle/>
          <a:p>
            <a:r>
              <a:rPr lang="en-US" sz="4000">
                <a:solidFill>
                  <a:schemeClr val="bg1"/>
                </a:solidFill>
              </a:rPr>
              <a:t>SCHOOL HEALTH STRUCTURE AND FUNCTIONS</a:t>
            </a:r>
          </a:p>
        </p:txBody>
      </p:sp>
      <p:sp>
        <p:nvSpPr>
          <p:cNvPr id="19" name="Oval 18">
            <a:extLst>
              <a:ext uri="{FF2B5EF4-FFF2-40B4-BE49-F238E27FC236}">
                <a16:creationId xmlns:a16="http://schemas.microsoft.com/office/drawing/2014/main" id="{DE5921AA-5BE2-A90B-5158-A990D571BE25}"/>
              </a:ext>
            </a:extLst>
          </p:cNvPr>
          <p:cNvSpPr/>
          <p:nvPr/>
        </p:nvSpPr>
        <p:spPr>
          <a:xfrm>
            <a:off x="52997" y="4475439"/>
            <a:ext cx="2598120" cy="1610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gn="ctr">
              <a:buFont typeface="Arial"/>
              <a:buChar char="•"/>
            </a:pPr>
            <a:r>
              <a:rPr lang="en-US" sz="900" dirty="0">
                <a:ea typeface="Calibri"/>
                <a:cs typeface="Calibri"/>
              </a:rPr>
              <a:t>Director (PHNA II)</a:t>
            </a:r>
            <a:endParaRPr lang="en-US" sz="900">
              <a:cs typeface="Calibri"/>
            </a:endParaRPr>
          </a:p>
          <a:p>
            <a:pPr marL="171450" indent="-171450" algn="ctr">
              <a:buFont typeface="Arial"/>
              <a:buChar char="•"/>
            </a:pPr>
            <a:r>
              <a:rPr lang="en-US" sz="900" dirty="0">
                <a:ea typeface="Calibri"/>
                <a:cs typeface="Calibri"/>
              </a:rPr>
              <a:t>Assistant Director (PHNA II)</a:t>
            </a:r>
          </a:p>
          <a:p>
            <a:pPr marL="171450" indent="-171450" algn="ctr">
              <a:buFont typeface="Arial"/>
              <a:buChar char="•"/>
            </a:pPr>
            <a:r>
              <a:rPr lang="en-US" sz="900" dirty="0">
                <a:ea typeface="Calibri"/>
                <a:cs typeface="Calibri"/>
              </a:rPr>
              <a:t>Medication Program Manager (PHNA I)</a:t>
            </a:r>
          </a:p>
          <a:p>
            <a:pPr marL="171450" indent="-171450" algn="ctr">
              <a:buFont typeface="Arial"/>
              <a:buChar char="•"/>
            </a:pPr>
            <a:r>
              <a:rPr lang="en-US" sz="900" dirty="0">
                <a:ea typeface="Calibri"/>
                <a:cs typeface="Calibri"/>
              </a:rPr>
              <a:t>Nursing Advisor to Non-Public School (PHNA I)</a:t>
            </a:r>
          </a:p>
          <a:p>
            <a:pPr marL="171450" indent="-171450" algn="ctr">
              <a:buFont typeface="Arial"/>
              <a:buChar char="•"/>
            </a:pPr>
            <a:r>
              <a:rPr lang="en-US" sz="900" dirty="0">
                <a:ea typeface="+mn-lt"/>
                <a:cs typeface="+mn-lt"/>
              </a:rPr>
              <a:t>Operations Coordinator (PC III)</a:t>
            </a:r>
          </a:p>
          <a:p>
            <a:pPr marL="171450" indent="-171450" algn="ctr">
              <a:buFont typeface="Arial"/>
              <a:buChar char="•"/>
            </a:pPr>
            <a:r>
              <a:rPr lang="en-US" sz="900" dirty="0">
                <a:ea typeface="+mn-lt"/>
                <a:cs typeface="+mn-lt"/>
              </a:rPr>
              <a:t>Program Coordinator  (PC II)</a:t>
            </a:r>
          </a:p>
          <a:p>
            <a:pPr marL="171450" indent="-171450" algn="ctr">
              <a:buFont typeface="Arial"/>
              <a:buChar char="•"/>
            </a:pPr>
            <a:r>
              <a:rPr lang="en-US" sz="900" dirty="0">
                <a:ea typeface="+mn-lt"/>
                <a:cs typeface="+mn-lt"/>
              </a:rPr>
              <a:t>Epidemiology support (1.5 FTE)</a:t>
            </a:r>
          </a:p>
        </p:txBody>
      </p:sp>
      <p:sp>
        <p:nvSpPr>
          <p:cNvPr id="27" name="Oval 26">
            <a:extLst>
              <a:ext uri="{FF2B5EF4-FFF2-40B4-BE49-F238E27FC236}">
                <a16:creationId xmlns:a16="http://schemas.microsoft.com/office/drawing/2014/main" id="{7E9C752E-4A4C-66B7-EE02-52D77707386D}"/>
              </a:ext>
            </a:extLst>
          </p:cNvPr>
          <p:cNvSpPr/>
          <p:nvPr/>
        </p:nvSpPr>
        <p:spPr>
          <a:xfrm>
            <a:off x="9536804" y="4585174"/>
            <a:ext cx="2316091" cy="14002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solidFill>
                  <a:schemeClr val="bg1"/>
                </a:solidFill>
                <a:ea typeface="Calibri"/>
                <a:cs typeface="Calibri"/>
              </a:rPr>
              <a:t>Seven Regional School Nurse Consultants in the 6 EOHHS Regions: West (Hampden/Hampshire &amp; Franklin/Berkshire), Central, Northeast, Boston, Metrowest, Southeast</a:t>
            </a:r>
          </a:p>
        </p:txBody>
      </p:sp>
      <p:sp>
        <p:nvSpPr>
          <p:cNvPr id="28" name="Star: 6 Points 27">
            <a:extLst>
              <a:ext uri="{FF2B5EF4-FFF2-40B4-BE49-F238E27FC236}">
                <a16:creationId xmlns:a16="http://schemas.microsoft.com/office/drawing/2014/main" id="{7FC07ED2-49A2-CC3C-6E95-3FE25989746E}"/>
              </a:ext>
            </a:extLst>
          </p:cNvPr>
          <p:cNvSpPr/>
          <p:nvPr/>
        </p:nvSpPr>
        <p:spPr>
          <a:xfrm>
            <a:off x="7758257" y="956629"/>
            <a:ext cx="3308129" cy="3250785"/>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gn="ctr">
              <a:buFont typeface="Arial"/>
              <a:buChar char="•"/>
            </a:pPr>
            <a:r>
              <a:rPr lang="en-US" sz="1200" dirty="0">
                <a:ea typeface="Calibri"/>
                <a:cs typeface="Calibri"/>
              </a:rPr>
              <a:t>2500 public school nurses and nurse leaders</a:t>
            </a:r>
            <a:endParaRPr lang="en-US" sz="1200">
              <a:cs typeface="Calibri"/>
            </a:endParaRPr>
          </a:p>
          <a:p>
            <a:pPr marL="171450" indent="-171450" algn="ctr">
              <a:buFont typeface="Arial"/>
              <a:buChar char="•"/>
            </a:pPr>
            <a:r>
              <a:rPr lang="en-US" sz="1200" dirty="0">
                <a:ea typeface="Calibri"/>
                <a:cs typeface="Calibri"/>
              </a:rPr>
              <a:t>Unknown ancillary staffing</a:t>
            </a:r>
          </a:p>
          <a:p>
            <a:pPr marL="171450" indent="-171450" algn="ctr">
              <a:buFont typeface="Arial"/>
              <a:buChar char="•"/>
            </a:pPr>
            <a:r>
              <a:rPr lang="en-US" sz="1200" dirty="0">
                <a:ea typeface="Calibri"/>
                <a:cs typeface="Calibri"/>
              </a:rPr>
              <a:t>Unknown non-public school health staff</a:t>
            </a:r>
          </a:p>
          <a:p>
            <a:pPr marL="171450" indent="-171450" algn="ctr">
              <a:buFont typeface="Arial"/>
              <a:buChar char="•"/>
            </a:pPr>
            <a:r>
              <a:rPr lang="en-US" sz="1200" dirty="0">
                <a:ea typeface="Calibri"/>
                <a:cs typeface="Calibri"/>
              </a:rPr>
              <a:t>Estimated 640 non-public schools</a:t>
            </a:r>
          </a:p>
          <a:p>
            <a:pPr marL="171450" indent="-171450" algn="ctr">
              <a:buFont typeface="Arial"/>
              <a:buChar char="•"/>
            </a:pPr>
            <a:r>
              <a:rPr lang="en-US" sz="1200" dirty="0">
                <a:ea typeface="Calibri"/>
                <a:cs typeface="Calibri"/>
              </a:rPr>
              <a:t>399 public school districts, 1827 schools</a:t>
            </a:r>
          </a:p>
        </p:txBody>
      </p:sp>
      <p:sp>
        <p:nvSpPr>
          <p:cNvPr id="36" name="Wave 35">
            <a:extLst>
              <a:ext uri="{FF2B5EF4-FFF2-40B4-BE49-F238E27FC236}">
                <a16:creationId xmlns:a16="http://schemas.microsoft.com/office/drawing/2014/main" id="{E56D70F6-3675-AACA-C1A1-9E4DEAA33CC6}"/>
              </a:ext>
            </a:extLst>
          </p:cNvPr>
          <p:cNvSpPr/>
          <p:nvPr/>
        </p:nvSpPr>
        <p:spPr>
          <a:xfrm>
            <a:off x="483548" y="1679944"/>
            <a:ext cx="4025659" cy="1567130"/>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ea typeface="Calibri"/>
                <a:cs typeface="Calibri"/>
              </a:rPr>
              <a:t>Total FY24 MDPH School Health budget: $26,094,188</a:t>
            </a:r>
          </a:p>
          <a:p>
            <a:pPr algn="ctr"/>
            <a:r>
              <a:rPr lang="en-US" sz="1400" b="1" dirty="0">
                <a:ea typeface="Calibri"/>
                <a:cs typeface="Calibri"/>
              </a:rPr>
              <a:t>Includes</a:t>
            </a:r>
            <a:r>
              <a:rPr lang="en-US" sz="1400" dirty="0">
                <a:ea typeface="Calibri"/>
                <a:cs typeface="Calibri"/>
              </a:rPr>
              <a:t>: School-based Health Centers $7,040,150</a:t>
            </a:r>
          </a:p>
          <a:p>
            <a:pPr algn="ctr"/>
            <a:r>
              <a:rPr lang="en-US" sz="1400" dirty="0">
                <a:ea typeface="Calibri"/>
                <a:cs typeface="Calibri"/>
              </a:rPr>
              <a:t>Grant programs: $17,088,496</a:t>
            </a:r>
          </a:p>
        </p:txBody>
      </p:sp>
    </p:spTree>
    <p:extLst>
      <p:ext uri="{BB962C8B-B14F-4D97-AF65-F5344CB8AC3E}">
        <p14:creationId xmlns:p14="http://schemas.microsoft.com/office/powerpoint/2010/main" val="33053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954107-8724-7644-B5F3-7869DF3F5E85}"/>
              </a:ext>
            </a:extLst>
          </p:cNvPr>
          <p:cNvSpPr txBox="1"/>
          <p:nvPr/>
        </p:nvSpPr>
        <p:spPr>
          <a:xfrm>
            <a:off x="0" y="170767"/>
            <a:ext cx="12192000" cy="584775"/>
          </a:xfrm>
          <a:prstGeom prst="rect">
            <a:avLst/>
          </a:prstGeom>
          <a:noFill/>
        </p:spPr>
        <p:txBody>
          <a:bodyPr wrap="square" lIns="91440" tIns="45720" rIns="91440" bIns="45720" rtlCol="0" anchor="t">
            <a:spAutoFit/>
          </a:bodyPr>
          <a:lstStyle/>
          <a:p>
            <a:pPr algn="ctr">
              <a:defRPr/>
            </a:pPr>
            <a:r>
              <a:rPr lang="en-US" sz="3200">
                <a:solidFill>
                  <a:schemeClr val="bg1"/>
                </a:solidFill>
                <a:latin typeface="Calibri"/>
                <a:cs typeface="Calibri"/>
              </a:rPr>
              <a:t>PERTINENT ACTS, STATUTES &amp; REGULATIONS</a:t>
            </a:r>
          </a:p>
        </p:txBody>
      </p:sp>
      <p:sp>
        <p:nvSpPr>
          <p:cNvPr id="2" name="TextBox 1">
            <a:extLst>
              <a:ext uri="{FF2B5EF4-FFF2-40B4-BE49-F238E27FC236}">
                <a16:creationId xmlns:a16="http://schemas.microsoft.com/office/drawing/2014/main" id="{F11FEF0E-9AFF-467A-A730-45B46EB2530F}"/>
              </a:ext>
            </a:extLst>
          </p:cNvPr>
          <p:cNvSpPr txBox="1"/>
          <p:nvPr/>
        </p:nvSpPr>
        <p:spPr>
          <a:xfrm>
            <a:off x="5719418" y="1025077"/>
            <a:ext cx="5858221" cy="4185761"/>
          </a:xfrm>
          <a:prstGeom prst="rect">
            <a:avLst/>
          </a:prstGeom>
          <a:noFill/>
        </p:spPr>
        <p:txBody>
          <a:bodyPr wrap="square" lIns="91440" tIns="45720" rIns="91440" bIns="45720" rtlCol="0" anchor="t">
            <a:spAutoFit/>
          </a:bodyPr>
          <a:lstStyle/>
          <a:p>
            <a:r>
              <a:rPr lang="en-US" sz="1400">
                <a:ea typeface="+mn-lt"/>
                <a:cs typeface="+mn-lt"/>
              </a:rPr>
              <a:t>14. 603 CMR 35 - Evaluation of Educators </a:t>
            </a:r>
          </a:p>
          <a:p>
            <a:r>
              <a:rPr lang="en-US" sz="1400">
                <a:ea typeface="+mn-lt"/>
                <a:cs typeface="+mn-lt"/>
              </a:rPr>
              <a:t>15. 603 CMR 44 – Educator License (School Nurse and Director/Supervisor) </a:t>
            </a:r>
            <a:endParaRPr lang="en-US">
              <a:ea typeface="+mn-lt"/>
              <a:cs typeface="+mn-lt"/>
            </a:endParaRPr>
          </a:p>
          <a:p>
            <a:r>
              <a:rPr lang="en-US" sz="1400">
                <a:ea typeface="+mn-lt"/>
                <a:cs typeface="+mn-lt"/>
              </a:rPr>
              <a:t>16. 603 CMR 46 - Prevention of Physical Restraint and Requirements If Used </a:t>
            </a:r>
          </a:p>
          <a:p>
            <a:r>
              <a:rPr lang="en-US" sz="1400">
                <a:ea typeface="+mn-lt"/>
                <a:cs typeface="+mn-lt"/>
              </a:rPr>
              <a:t>17. 603 CMR 50 - Educational Collaboratives (Requirements for School Nurses) </a:t>
            </a:r>
          </a:p>
          <a:p>
            <a:r>
              <a:rPr lang="en-US" sz="1400">
                <a:solidFill>
                  <a:srgbClr val="FF0000"/>
                </a:solidFill>
                <a:ea typeface="+mn-lt"/>
                <a:cs typeface="+mn-lt"/>
              </a:rPr>
              <a:t>18. Health Insurance Portability and Accountability Act (HIPAA) </a:t>
            </a:r>
          </a:p>
          <a:p>
            <a:r>
              <a:rPr lang="en-US" sz="1400">
                <a:solidFill>
                  <a:srgbClr val="FF0000"/>
                </a:solidFill>
                <a:ea typeface="+mn-lt"/>
                <a:cs typeface="+mn-lt"/>
              </a:rPr>
              <a:t>19. Family Education Rights and Privacy Act (FERPA) </a:t>
            </a:r>
          </a:p>
          <a:p>
            <a:r>
              <a:rPr lang="en-US" sz="1400">
                <a:solidFill>
                  <a:srgbClr val="FF0000"/>
                </a:solidFill>
                <a:ea typeface="+mn-lt"/>
                <a:cs typeface="+mn-lt"/>
              </a:rPr>
              <a:t>20. Individuals with Disabilities Act (IDEA) </a:t>
            </a:r>
          </a:p>
          <a:p>
            <a:r>
              <a:rPr lang="en-US" sz="1400">
                <a:solidFill>
                  <a:srgbClr val="FF0000"/>
                </a:solidFill>
                <a:ea typeface="+mn-lt"/>
                <a:cs typeface="+mn-lt"/>
              </a:rPr>
              <a:t>21. Americans with Disabilities Act (ADA) </a:t>
            </a:r>
            <a:endParaRPr lang="en-US" sz="1400">
              <a:ea typeface="+mn-lt"/>
              <a:cs typeface="+mn-lt"/>
            </a:endParaRPr>
          </a:p>
          <a:p>
            <a:r>
              <a:rPr lang="en-US" sz="1400">
                <a:ea typeface="+mn-lt"/>
                <a:cs typeface="+mn-lt"/>
              </a:rPr>
              <a:t>22. McKinney-Vento Act </a:t>
            </a:r>
          </a:p>
          <a:p>
            <a:r>
              <a:rPr lang="en-US" sz="1400">
                <a:ea typeface="+mn-lt"/>
                <a:cs typeface="+mn-lt"/>
              </a:rPr>
              <a:t>23. MGL. c71, s53 - Appointment of one or more school physicians and registered nurses</a:t>
            </a:r>
          </a:p>
          <a:p>
            <a:r>
              <a:rPr lang="en-US" sz="1400">
                <a:solidFill>
                  <a:srgbClr val="FF0000"/>
                </a:solidFill>
                <a:ea typeface="+mn-lt"/>
                <a:cs typeface="+mn-lt"/>
              </a:rPr>
              <a:t>24. MGL c71 s54B - Administration of Medications in School Setting and Self Administration </a:t>
            </a:r>
          </a:p>
          <a:p>
            <a:r>
              <a:rPr lang="en-US" sz="1400">
                <a:ea typeface="+mn-lt"/>
                <a:cs typeface="+mn-lt"/>
              </a:rPr>
              <a:t>25. MGL c71 s54C – AEDs in Schools </a:t>
            </a:r>
          </a:p>
          <a:p>
            <a:r>
              <a:rPr lang="en-US" sz="1400">
                <a:ea typeface="+mn-lt"/>
                <a:cs typeface="+mn-lt"/>
              </a:rPr>
              <a:t>26. MGL c71 s96 - School Policies Regarding Substance Use Prevention </a:t>
            </a:r>
          </a:p>
          <a:p>
            <a:r>
              <a:rPr lang="en-US" sz="1400">
                <a:ea typeface="+mn-lt"/>
                <a:cs typeface="+mn-lt"/>
              </a:rPr>
              <a:t>27. MGL c71 s97 - SBIRT </a:t>
            </a:r>
          </a:p>
          <a:p>
            <a:r>
              <a:rPr lang="en-US" sz="1400">
                <a:solidFill>
                  <a:srgbClr val="FF0000"/>
                </a:solidFill>
                <a:ea typeface="+mn-lt"/>
                <a:cs typeface="+mn-lt"/>
              </a:rPr>
              <a:t>28. MGL c94 - Controlled Substances Act </a:t>
            </a:r>
          </a:p>
          <a:p>
            <a:r>
              <a:rPr lang="en-US" sz="1400">
                <a:solidFill>
                  <a:srgbClr val="FF0000"/>
                </a:solidFill>
                <a:ea typeface="+mn-lt"/>
                <a:cs typeface="+mn-lt"/>
              </a:rPr>
              <a:t>29. MGL c112 s80B – Nurse Practice Act </a:t>
            </a:r>
            <a:endParaRPr lang="en-US" sz="1400">
              <a:ea typeface="+mn-lt"/>
              <a:cs typeface="+mn-lt"/>
            </a:endParaRPr>
          </a:p>
          <a:p>
            <a:r>
              <a:rPr lang="en-US" sz="1400">
                <a:ea typeface="+mn-lt"/>
                <a:cs typeface="+mn-lt"/>
              </a:rPr>
              <a:t>30. MGL c258 s2 – Tort Claim Act</a:t>
            </a:r>
            <a:endParaRPr lang="en-US" sz="1400">
              <a:cs typeface="Calibri"/>
            </a:endParaRPr>
          </a:p>
        </p:txBody>
      </p:sp>
      <p:sp>
        <p:nvSpPr>
          <p:cNvPr id="5" name="Title 1">
            <a:extLst>
              <a:ext uri="{FF2B5EF4-FFF2-40B4-BE49-F238E27FC236}">
                <a16:creationId xmlns:a16="http://schemas.microsoft.com/office/drawing/2014/main" id="{D5C980F6-C3B3-4018-9D2A-2140B1FC93C8}"/>
              </a:ext>
            </a:extLst>
          </p:cNvPr>
          <p:cNvSpPr txBox="1">
            <a:spLocks/>
          </p:cNvSpPr>
          <p:nvPr/>
        </p:nvSpPr>
        <p:spPr>
          <a:xfrm>
            <a:off x="838200" y="114467"/>
            <a:ext cx="10525626" cy="77411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a:cs typeface="Calibri Light"/>
            </a:endParaRPr>
          </a:p>
        </p:txBody>
      </p:sp>
      <p:sp>
        <p:nvSpPr>
          <p:cNvPr id="8" name="Rectangle 7">
            <a:extLst>
              <a:ext uri="{FF2B5EF4-FFF2-40B4-BE49-F238E27FC236}">
                <a16:creationId xmlns:a16="http://schemas.microsoft.com/office/drawing/2014/main" id="{9CC3D13F-34B8-4F8D-B1B1-B410FD8D8A75}"/>
              </a:ext>
            </a:extLst>
          </p:cNvPr>
          <p:cNvSpPr/>
          <p:nvPr/>
        </p:nvSpPr>
        <p:spPr>
          <a:xfrm>
            <a:off x="936703" y="5567118"/>
            <a:ext cx="10417098" cy="795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cs typeface="Calibri"/>
            </a:endParaRPr>
          </a:p>
        </p:txBody>
      </p:sp>
      <p:sp>
        <p:nvSpPr>
          <p:cNvPr id="6" name="TextBox 5">
            <a:extLst>
              <a:ext uri="{FF2B5EF4-FFF2-40B4-BE49-F238E27FC236}">
                <a16:creationId xmlns:a16="http://schemas.microsoft.com/office/drawing/2014/main" id="{1B332934-24E7-D602-E0F4-49EBE993E698}"/>
              </a:ext>
            </a:extLst>
          </p:cNvPr>
          <p:cNvSpPr txBox="1"/>
          <p:nvPr/>
        </p:nvSpPr>
        <p:spPr>
          <a:xfrm>
            <a:off x="413926" y="1029170"/>
            <a:ext cx="5300132"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cs typeface="Calibri"/>
              </a:rPr>
              <a:t>1. 105 CMR 210 – The Administration of Prescription Medications in Public and Private Schools </a:t>
            </a:r>
          </a:p>
          <a:p>
            <a:r>
              <a:rPr lang="en-US" sz="1400">
                <a:cs typeface="Calibri"/>
              </a:rPr>
              <a:t>2. 105 CMR 200 - Physical Examination of School Children </a:t>
            </a:r>
          </a:p>
          <a:p>
            <a:r>
              <a:rPr lang="en-US" sz="1400">
                <a:cs typeface="Calibri"/>
              </a:rPr>
              <a:t>3. 105 CMR 201 – Head Injuries and Concussions in Extracurricular Athletic Activities </a:t>
            </a:r>
          </a:p>
          <a:p>
            <a:r>
              <a:rPr lang="en-US" sz="1400">
                <a:cs typeface="Calibri"/>
              </a:rPr>
              <a:t>4. 105 CMR 215: Standards for School Wellness Advisory Committees </a:t>
            </a:r>
          </a:p>
          <a:p>
            <a:r>
              <a:rPr lang="en-US" sz="1400">
                <a:cs typeface="Calibri"/>
              </a:rPr>
              <a:t>5. 105 CMR 220 - Immunization of Students Before Admission to School </a:t>
            </a:r>
          </a:p>
          <a:p>
            <a:r>
              <a:rPr lang="en-US" sz="1400">
                <a:cs typeface="Calibri"/>
              </a:rPr>
              <a:t>6. 105 CMR 225 - Nutrition Standards for Competitive Foods and Beverages in Public Schools </a:t>
            </a:r>
          </a:p>
          <a:p>
            <a:r>
              <a:rPr lang="en-US" sz="1400">
                <a:solidFill>
                  <a:srgbClr val="FF0000"/>
                </a:solidFill>
                <a:cs typeface="Calibri"/>
              </a:rPr>
              <a:t>7. 105 CMR 700 - Implementation of M.G.L. C. 94c </a:t>
            </a:r>
          </a:p>
          <a:p>
            <a:r>
              <a:rPr lang="en-US" sz="1400">
                <a:cs typeface="Calibri"/>
              </a:rPr>
              <a:t>8. 105 CMR 460 - Lead Poisoning Prevention and Control (Screening for Schools) </a:t>
            </a:r>
          </a:p>
          <a:p>
            <a:r>
              <a:rPr lang="en-US" sz="1400">
                <a:solidFill>
                  <a:srgbClr val="FF0000"/>
                </a:solidFill>
                <a:cs typeface="Calibri"/>
              </a:rPr>
              <a:t>9. 244 CMR 3 – Nurse Practice </a:t>
            </a:r>
          </a:p>
          <a:p>
            <a:r>
              <a:rPr lang="en-US" sz="1400">
                <a:solidFill>
                  <a:srgbClr val="FF0000"/>
                </a:solidFill>
                <a:cs typeface="Calibri"/>
              </a:rPr>
              <a:t>10. 244 CMR 9 – Standards of Nursing </a:t>
            </a:r>
          </a:p>
          <a:p>
            <a:r>
              <a:rPr lang="en-US" sz="1400">
                <a:cs typeface="Calibri"/>
              </a:rPr>
              <a:t>11. 603 CMR 7 - Educator Licensure</a:t>
            </a:r>
          </a:p>
          <a:p>
            <a:r>
              <a:rPr lang="en-US" sz="1400">
                <a:solidFill>
                  <a:srgbClr val="FF0000"/>
                </a:solidFill>
                <a:cs typeface="Calibri"/>
              </a:rPr>
              <a:t>12. 603 CMR 18 - Program and Safety Standards for Approved Public or Private Day and Residential Special Education School Programs </a:t>
            </a:r>
          </a:p>
          <a:p>
            <a:r>
              <a:rPr lang="en-US" sz="1400">
                <a:solidFill>
                  <a:srgbClr val="FF0000"/>
                </a:solidFill>
                <a:cs typeface="Calibri"/>
              </a:rPr>
              <a:t>13. 603 CMR 23 - Student Records </a:t>
            </a:r>
          </a:p>
          <a:p>
            <a:endParaRPr lang="en-US" sz="1400">
              <a:cs typeface="Calibri"/>
            </a:endParaRPr>
          </a:p>
          <a:p>
            <a:pPr algn="l"/>
            <a:endParaRPr lang="en-US">
              <a:cs typeface="Calibri"/>
            </a:endParaRPr>
          </a:p>
        </p:txBody>
      </p:sp>
    </p:spTree>
    <p:extLst>
      <p:ext uri="{BB962C8B-B14F-4D97-AF65-F5344CB8AC3E}">
        <p14:creationId xmlns:p14="http://schemas.microsoft.com/office/powerpoint/2010/main" val="4014955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C492D-860A-4230-85A7-8D6919CE27CA}"/>
              </a:ext>
            </a:extLst>
          </p:cNvPr>
          <p:cNvSpPr>
            <a:spLocks noGrp="1"/>
          </p:cNvSpPr>
          <p:nvPr>
            <p:ph sz="half" idx="1"/>
          </p:nvPr>
        </p:nvSpPr>
        <p:spPr>
          <a:xfrm>
            <a:off x="374736" y="1310069"/>
            <a:ext cx="6947350" cy="4754880"/>
          </a:xfrm>
        </p:spPr>
        <p:txBody>
          <a:bodyPr/>
          <a:lstStyle/>
          <a:p>
            <a:r>
              <a:rPr lang="en-US"/>
              <a:t>Only licensed healthcare providers can administer medication in MA with limited exceptions.</a:t>
            </a:r>
          </a:p>
          <a:p>
            <a:r>
              <a:rPr lang="en-US"/>
              <a:t>Medication in school settings in MA regulated by </a:t>
            </a:r>
            <a:r>
              <a:rPr lang="en-US">
                <a:hlinkClick r:id="rId3"/>
              </a:rPr>
              <a:t>105 CMR 210.</a:t>
            </a:r>
            <a:endParaRPr lang="en-US"/>
          </a:p>
          <a:p>
            <a:r>
              <a:rPr lang="en-US"/>
              <a:t>Any medication given by unlicensed staff MUST be given under the delegation model.</a:t>
            </a:r>
          </a:p>
          <a:p>
            <a:r>
              <a:rPr lang="en-US"/>
              <a:t>ONLY schools/districts registered with MDPH may participate in medication delegation.</a:t>
            </a:r>
          </a:p>
          <a:p>
            <a:r>
              <a:rPr lang="en-US"/>
              <a:t>The School Nurse is the manager of the medication program.</a:t>
            </a:r>
          </a:p>
        </p:txBody>
      </p:sp>
      <p:pic>
        <p:nvPicPr>
          <p:cNvPr id="7" name="Content Placeholder 6" descr="Capsules and pills inside a glass bowl">
            <a:extLst>
              <a:ext uri="{FF2B5EF4-FFF2-40B4-BE49-F238E27FC236}">
                <a16:creationId xmlns:a16="http://schemas.microsoft.com/office/drawing/2014/main" id="{1D899E5D-13E1-4BFD-A6DC-38BE7F1091E9}"/>
              </a:ext>
            </a:extLst>
          </p:cNvPr>
          <p:cNvPicPr>
            <a:picLocks noGrp="1" noChangeAspect="1"/>
          </p:cNvPicPr>
          <p:nvPr>
            <p:ph sz="half" idx="2"/>
          </p:nvPr>
        </p:nvPicPr>
        <p:blipFill>
          <a:blip r:embed="rId4"/>
          <a:stretch>
            <a:fillRect/>
          </a:stretch>
        </p:blipFill>
        <p:spPr>
          <a:xfrm>
            <a:off x="7202467" y="1805781"/>
            <a:ext cx="4989534" cy="3742150"/>
          </a:xfrm>
          <a:effectLst>
            <a:softEdge rad="317500"/>
          </a:effectLst>
        </p:spPr>
      </p:pic>
      <p:sp>
        <p:nvSpPr>
          <p:cNvPr id="4" name="Slide Number Placeholder 3">
            <a:extLst>
              <a:ext uri="{FF2B5EF4-FFF2-40B4-BE49-F238E27FC236}">
                <a16:creationId xmlns:a16="http://schemas.microsoft.com/office/drawing/2014/main" id="{23DF9E42-40CA-4590-84B2-2AD8A203ED72}"/>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5</a:t>
            </a:fld>
            <a:endParaRPr lang="en-US">
              <a:solidFill>
                <a:srgbClr val="464646">
                  <a:lumMod val="40000"/>
                  <a:lumOff val="60000"/>
                </a:srgbClr>
              </a:solidFill>
            </a:endParaRPr>
          </a:p>
        </p:txBody>
      </p:sp>
      <p:sp>
        <p:nvSpPr>
          <p:cNvPr id="5" name="TextBox 4">
            <a:extLst>
              <a:ext uri="{FF2B5EF4-FFF2-40B4-BE49-F238E27FC236}">
                <a16:creationId xmlns:a16="http://schemas.microsoft.com/office/drawing/2014/main" id="{651AE902-9BB3-46A3-BAC4-8D8A509563CB}"/>
              </a:ext>
            </a:extLst>
          </p:cNvPr>
          <p:cNvSpPr txBox="1"/>
          <p:nvPr/>
        </p:nvSpPr>
        <p:spPr>
          <a:xfrm>
            <a:off x="1788090" y="223618"/>
            <a:ext cx="8768219" cy="769441"/>
          </a:xfrm>
          <a:prstGeom prst="rect">
            <a:avLst/>
          </a:prstGeom>
          <a:noFill/>
        </p:spPr>
        <p:txBody>
          <a:bodyPr wrap="square" rtlCol="0">
            <a:spAutoFit/>
          </a:bodyPr>
          <a:lstStyle/>
          <a:p>
            <a:pPr algn="ctr"/>
            <a:r>
              <a:rPr lang="en-US" sz="4400">
                <a:solidFill>
                  <a:schemeClr val="bg1"/>
                </a:solidFill>
              </a:rPr>
              <a:t>MEDICATION IN SCHOOLS</a:t>
            </a:r>
          </a:p>
        </p:txBody>
      </p:sp>
    </p:spTree>
    <p:extLst>
      <p:ext uri="{BB962C8B-B14F-4D97-AF65-F5344CB8AC3E}">
        <p14:creationId xmlns:p14="http://schemas.microsoft.com/office/powerpoint/2010/main" val="1941555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82BE54-C06D-A433-7D5C-0450C1FD657A}"/>
              </a:ext>
            </a:extLst>
          </p:cNvPr>
          <p:cNvSpPr>
            <a:spLocks noGrp="1"/>
          </p:cNvSpPr>
          <p:nvPr>
            <p:ph type="body" idx="1"/>
          </p:nvPr>
        </p:nvSpPr>
        <p:spPr/>
        <p:txBody>
          <a:bodyPr lIns="91440" tIns="45720" rIns="91440" bIns="45720" anchor="b"/>
          <a:lstStyle/>
          <a:p>
            <a:r>
              <a:rPr lang="en-US" sz="2800" dirty="0">
                <a:solidFill>
                  <a:srgbClr val="7030A0"/>
                </a:solidFill>
                <a:cs typeface="Calibri"/>
              </a:rPr>
              <a:t>MODEL (57)</a:t>
            </a:r>
          </a:p>
        </p:txBody>
      </p:sp>
      <p:sp>
        <p:nvSpPr>
          <p:cNvPr id="3" name="Content Placeholder 2">
            <a:extLst>
              <a:ext uri="{FF2B5EF4-FFF2-40B4-BE49-F238E27FC236}">
                <a16:creationId xmlns:a16="http://schemas.microsoft.com/office/drawing/2014/main" id="{124AD151-4A35-FF44-C183-C31713A3ADC5}"/>
              </a:ext>
            </a:extLst>
          </p:cNvPr>
          <p:cNvSpPr>
            <a:spLocks noGrp="1"/>
          </p:cNvSpPr>
          <p:nvPr>
            <p:ph sz="half" idx="2"/>
          </p:nvPr>
        </p:nvSpPr>
        <p:spPr/>
        <p:txBody>
          <a:bodyPr lIns="91440" tIns="45720" rIns="91440" bIns="45720" anchor="t"/>
          <a:lstStyle/>
          <a:p>
            <a:r>
              <a:rPr lang="en-US" sz="2000" dirty="0">
                <a:cs typeface="Calibri"/>
              </a:rPr>
              <a:t>Larger awards</a:t>
            </a:r>
          </a:p>
          <a:p>
            <a:r>
              <a:rPr lang="en-US" sz="2000" dirty="0">
                <a:cs typeface="Calibri"/>
              </a:rPr>
              <a:t>MUST provide all basic school health services</a:t>
            </a:r>
          </a:p>
          <a:p>
            <a:r>
              <a:rPr lang="en-US" sz="2000" dirty="0">
                <a:cs typeface="Calibri"/>
              </a:rPr>
              <a:t>MUST implement a case management model and/or a BRYT program</a:t>
            </a:r>
          </a:p>
          <a:p>
            <a:r>
              <a:rPr lang="en-US" sz="2000" dirty="0">
                <a:cs typeface="Calibri"/>
              </a:rPr>
              <a:t>MUST have a 1.0 FTE Nurse Manager free from direct care and on appropriation budget</a:t>
            </a:r>
          </a:p>
          <a:p>
            <a:r>
              <a:rPr lang="en-US" sz="2000" dirty="0">
                <a:cs typeface="Calibri"/>
              </a:rPr>
              <a:t>MUST conduct triannual community needs assessment and annual Continuous Quality Improvement (CQI) project</a:t>
            </a:r>
          </a:p>
          <a:p>
            <a:r>
              <a:rPr lang="en-US" sz="2000" dirty="0">
                <a:ea typeface="+mn-lt"/>
                <a:cs typeface="+mn-lt"/>
              </a:rPr>
              <a:t>Provide services that are community-based and culturally and linguistically relevant meaning they address racial inequities and health disparities as appropriate.</a:t>
            </a:r>
            <a:endParaRPr lang="en-US" sz="2000" dirty="0">
              <a:cs typeface="Calibri"/>
            </a:endParaRPr>
          </a:p>
        </p:txBody>
      </p:sp>
      <p:sp>
        <p:nvSpPr>
          <p:cNvPr id="4" name="Text Placeholder 3">
            <a:extLst>
              <a:ext uri="{FF2B5EF4-FFF2-40B4-BE49-F238E27FC236}">
                <a16:creationId xmlns:a16="http://schemas.microsoft.com/office/drawing/2014/main" id="{23BE5D6B-1813-0DD4-CC14-B998A26DE1BA}"/>
              </a:ext>
            </a:extLst>
          </p:cNvPr>
          <p:cNvSpPr>
            <a:spLocks noGrp="1"/>
          </p:cNvSpPr>
          <p:nvPr>
            <p:ph type="body" idx="3"/>
          </p:nvPr>
        </p:nvSpPr>
        <p:spPr>
          <a:xfrm>
            <a:off x="5888669" y="1097280"/>
            <a:ext cx="5466722" cy="823912"/>
          </a:xfrm>
        </p:spPr>
        <p:txBody>
          <a:bodyPr lIns="91440" tIns="45720" rIns="91440" bIns="45720" anchor="b"/>
          <a:lstStyle/>
          <a:p>
            <a:r>
              <a:rPr lang="en-US" sz="2800" dirty="0">
                <a:solidFill>
                  <a:schemeClr val="accent6"/>
                </a:solidFill>
                <a:cs typeface="Calibri"/>
              </a:rPr>
              <a:t>AFFILIATE (112) </a:t>
            </a:r>
            <a:r>
              <a:rPr lang="en-US" sz="2800" dirty="0">
                <a:cs typeface="Calibri"/>
              </a:rPr>
              <a:t>&amp; </a:t>
            </a:r>
            <a:r>
              <a:rPr lang="en-US" sz="2800" dirty="0">
                <a:solidFill>
                  <a:schemeClr val="accent2"/>
                </a:solidFill>
                <a:cs typeface="Calibri"/>
              </a:rPr>
              <a:t>NON-PUBLIC (19)</a:t>
            </a:r>
            <a:endParaRPr lang="en-US" sz="2800" dirty="0">
              <a:solidFill>
                <a:schemeClr val="accent2"/>
              </a:solidFill>
            </a:endParaRPr>
          </a:p>
        </p:txBody>
      </p:sp>
      <p:sp>
        <p:nvSpPr>
          <p:cNvPr id="5" name="Content Placeholder 4">
            <a:extLst>
              <a:ext uri="{FF2B5EF4-FFF2-40B4-BE49-F238E27FC236}">
                <a16:creationId xmlns:a16="http://schemas.microsoft.com/office/drawing/2014/main" id="{C0D23B04-1A73-D86B-F76C-D68DE9237680}"/>
              </a:ext>
            </a:extLst>
          </p:cNvPr>
          <p:cNvSpPr>
            <a:spLocks noGrp="1"/>
          </p:cNvSpPr>
          <p:nvPr>
            <p:ph sz="quarter" idx="4"/>
          </p:nvPr>
        </p:nvSpPr>
        <p:spPr/>
        <p:txBody>
          <a:bodyPr lIns="91440" tIns="45720" rIns="91440" bIns="45720" anchor="t"/>
          <a:lstStyle/>
          <a:p>
            <a:r>
              <a:rPr lang="en-US" sz="2000" dirty="0">
                <a:cs typeface="Calibri"/>
              </a:rPr>
              <a:t>Smaller awards</a:t>
            </a:r>
          </a:p>
          <a:p>
            <a:r>
              <a:rPr lang="en-US" sz="1800" dirty="0">
                <a:cs typeface="Calibri"/>
              </a:rPr>
              <a:t>MUST provide all basic school health services; non-publics must be working towards this</a:t>
            </a:r>
            <a:endParaRPr lang="en-US" sz="2000" dirty="0">
              <a:cs typeface="Calibri"/>
            </a:endParaRPr>
          </a:p>
          <a:p>
            <a:r>
              <a:rPr lang="en-US" sz="1800" dirty="0">
                <a:cs typeface="Calibri"/>
              </a:rPr>
              <a:t>Must work towards having a 1.0 FTE Nurse Manager free from direct care and on appropriation budget</a:t>
            </a:r>
          </a:p>
          <a:p>
            <a:r>
              <a:rPr lang="en-US" sz="1800" dirty="0">
                <a:cs typeface="Calibri"/>
              </a:rPr>
              <a:t>MUST conduct triannual community needs assessment </a:t>
            </a:r>
          </a:p>
          <a:p>
            <a:r>
              <a:rPr lang="en-US" sz="1800" dirty="0">
                <a:ea typeface="+mn-lt"/>
                <a:cs typeface="+mn-lt"/>
              </a:rPr>
              <a:t>Provide services that are community-based and culturally and linguistically relevant meaning they address racial inequities and health disparities as appropriate.</a:t>
            </a:r>
            <a:endParaRPr lang="en-US" sz="1800" dirty="0">
              <a:cs typeface="Calibri"/>
            </a:endParaRPr>
          </a:p>
        </p:txBody>
      </p:sp>
      <p:sp>
        <p:nvSpPr>
          <p:cNvPr id="6" name="Slide Number Placeholder 5">
            <a:extLst>
              <a:ext uri="{FF2B5EF4-FFF2-40B4-BE49-F238E27FC236}">
                <a16:creationId xmlns:a16="http://schemas.microsoft.com/office/drawing/2014/main" id="{81107FDF-1860-756E-323B-103DC7F962C9}"/>
              </a:ext>
            </a:extLst>
          </p:cNvPr>
          <p:cNvSpPr>
            <a:spLocks noGrp="1"/>
          </p:cNvSpPr>
          <p:nvPr>
            <p:ph type="sldNum" sz="quarter" idx="10"/>
          </p:nvPr>
        </p:nvSpPr>
        <p:spPr/>
        <p:txBody>
          <a:bodyPr/>
          <a:lstStyle/>
          <a:p>
            <a:fld id="{CA49D0EE-DE7F-324B-A84C-F36708423CDB}" type="slidenum">
              <a:rPr lang="en-US" smtClean="0">
                <a:solidFill>
                  <a:srgbClr val="464646">
                    <a:lumMod val="40000"/>
                    <a:lumOff val="60000"/>
                  </a:srgbClr>
                </a:solidFill>
              </a:rPr>
              <a:pPr/>
              <a:t>6</a:t>
            </a:fld>
            <a:endParaRPr lang="en-US">
              <a:solidFill>
                <a:srgbClr val="464646">
                  <a:lumMod val="40000"/>
                  <a:lumOff val="60000"/>
                </a:srgbClr>
              </a:solidFill>
            </a:endParaRPr>
          </a:p>
        </p:txBody>
      </p:sp>
      <p:sp>
        <p:nvSpPr>
          <p:cNvPr id="7" name="TextBox 6">
            <a:extLst>
              <a:ext uri="{FF2B5EF4-FFF2-40B4-BE49-F238E27FC236}">
                <a16:creationId xmlns:a16="http://schemas.microsoft.com/office/drawing/2014/main" id="{C2E89733-3AEA-2A17-CC1C-1B9C872A75E6}"/>
              </a:ext>
            </a:extLst>
          </p:cNvPr>
          <p:cNvSpPr txBox="1"/>
          <p:nvPr/>
        </p:nvSpPr>
        <p:spPr>
          <a:xfrm>
            <a:off x="2393004" y="486383"/>
            <a:ext cx="72665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COMPREHENSIVE SCHOOL HEALTH SERVICES GRANTS</a:t>
            </a:r>
            <a:endParaRPr lang="en-US" sz="2400">
              <a:solidFill>
                <a:schemeClr val="bg1"/>
              </a:solidFill>
            </a:endParaRPr>
          </a:p>
        </p:txBody>
      </p:sp>
    </p:spTree>
    <p:extLst>
      <p:ext uri="{BB962C8B-B14F-4D97-AF65-F5344CB8AC3E}">
        <p14:creationId xmlns:p14="http://schemas.microsoft.com/office/powerpoint/2010/main" val="410617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380F-34D1-FCAB-4D12-81C8DD77A0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CCE8D3-777C-A201-0C6E-E40DC8B0D223}"/>
              </a:ext>
            </a:extLst>
          </p:cNvPr>
          <p:cNvSpPr txBox="1"/>
          <p:nvPr/>
        </p:nvSpPr>
        <p:spPr>
          <a:xfrm>
            <a:off x="0" y="170767"/>
            <a:ext cx="12192000" cy="584775"/>
          </a:xfrm>
          <a:prstGeom prst="rect">
            <a:avLst/>
          </a:prstGeom>
          <a:noFill/>
        </p:spPr>
        <p:txBody>
          <a:bodyPr wrap="square" lIns="91440" tIns="45720" rIns="91440" bIns="45720" rtlCol="0" anchor="t">
            <a:spAutoFit/>
          </a:bodyPr>
          <a:lstStyle/>
          <a:p>
            <a:pPr algn="ctr">
              <a:defRPr/>
            </a:pPr>
            <a:r>
              <a:rPr lang="en-US" sz="3200">
                <a:solidFill>
                  <a:schemeClr val="bg1"/>
                </a:solidFill>
                <a:latin typeface="Calibri"/>
                <a:cs typeface="Calibri"/>
              </a:rPr>
              <a:t>DATA COLLECTION</a:t>
            </a:r>
            <a:endParaRPr lang="en-US">
              <a:solidFill>
                <a:schemeClr val="bg1"/>
              </a:solidFill>
            </a:endParaRPr>
          </a:p>
        </p:txBody>
      </p:sp>
      <p:sp>
        <p:nvSpPr>
          <p:cNvPr id="5" name="Title 1">
            <a:extLst>
              <a:ext uri="{FF2B5EF4-FFF2-40B4-BE49-F238E27FC236}">
                <a16:creationId xmlns:a16="http://schemas.microsoft.com/office/drawing/2014/main" id="{40CC7AD9-C7B5-AB07-ABE6-8611AB2C6E1B}"/>
              </a:ext>
            </a:extLst>
          </p:cNvPr>
          <p:cNvSpPr txBox="1">
            <a:spLocks/>
          </p:cNvSpPr>
          <p:nvPr/>
        </p:nvSpPr>
        <p:spPr>
          <a:xfrm>
            <a:off x="838200" y="114467"/>
            <a:ext cx="10525626" cy="77411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a:cs typeface="Calibri Light"/>
            </a:endParaRPr>
          </a:p>
        </p:txBody>
      </p:sp>
      <p:sp>
        <p:nvSpPr>
          <p:cNvPr id="8" name="Rectangle 7">
            <a:extLst>
              <a:ext uri="{FF2B5EF4-FFF2-40B4-BE49-F238E27FC236}">
                <a16:creationId xmlns:a16="http://schemas.microsoft.com/office/drawing/2014/main" id="{753498D7-D46F-63F8-AEC9-92AAA24710B9}"/>
              </a:ext>
            </a:extLst>
          </p:cNvPr>
          <p:cNvSpPr/>
          <p:nvPr/>
        </p:nvSpPr>
        <p:spPr>
          <a:xfrm>
            <a:off x="936703" y="5567118"/>
            <a:ext cx="10417098" cy="795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cs typeface="Calibri"/>
            </a:endParaRPr>
          </a:p>
        </p:txBody>
      </p:sp>
      <p:sp>
        <p:nvSpPr>
          <p:cNvPr id="3" name="TextBox 2">
            <a:extLst>
              <a:ext uri="{FF2B5EF4-FFF2-40B4-BE49-F238E27FC236}">
                <a16:creationId xmlns:a16="http://schemas.microsoft.com/office/drawing/2014/main" id="{5A34C60C-678E-204A-548B-AB09FB85BEC2}"/>
              </a:ext>
            </a:extLst>
          </p:cNvPr>
          <p:cNvSpPr txBox="1"/>
          <p:nvPr/>
        </p:nvSpPr>
        <p:spPr>
          <a:xfrm>
            <a:off x="263930" y="1509371"/>
            <a:ext cx="1023673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FF0000"/>
                </a:solidFill>
                <a:cs typeface="Calibri"/>
              </a:rPr>
              <a:t>DATA REQUIRED BY STATUTE/REGULATION</a:t>
            </a:r>
            <a:endParaRPr lang="en-US" dirty="0">
              <a:solidFill>
                <a:srgbClr val="FF0000"/>
              </a:solidFill>
            </a:endParaRPr>
          </a:p>
          <a:p>
            <a:pPr marL="742950" lvl="1" indent="-285750">
              <a:buFont typeface="Arial"/>
              <a:buChar char="•"/>
            </a:pPr>
            <a:r>
              <a:rPr lang="en-US" dirty="0">
                <a:solidFill>
                  <a:srgbClr val="FF0000"/>
                </a:solidFill>
                <a:cs typeface="Calibri"/>
                <a:hlinkClick r:id="rId3"/>
              </a:rPr>
              <a:t>Height, Weight, Body Mass Index</a:t>
            </a:r>
            <a:r>
              <a:rPr lang="en-US" dirty="0">
                <a:solidFill>
                  <a:srgbClr val="FF0000"/>
                </a:solidFill>
                <a:cs typeface="Calibri"/>
              </a:rPr>
              <a:t> (BMI)</a:t>
            </a:r>
          </a:p>
          <a:p>
            <a:pPr marL="742950" lvl="1" indent="-285750">
              <a:buFont typeface="Arial"/>
              <a:buChar char="•"/>
            </a:pPr>
            <a:r>
              <a:rPr lang="en-US" dirty="0">
                <a:solidFill>
                  <a:srgbClr val="FF0000"/>
                </a:solidFill>
                <a:cs typeface="Calibri"/>
                <a:hlinkClick r:id="rId4"/>
              </a:rPr>
              <a:t>Screening, Brief Intervention &amp; Referral to </a:t>
            </a:r>
          </a:p>
          <a:p>
            <a:pPr lvl="2"/>
            <a:r>
              <a:rPr lang="en-US" dirty="0">
                <a:solidFill>
                  <a:srgbClr val="FF0000"/>
                </a:solidFill>
                <a:cs typeface="Calibri"/>
                <a:hlinkClick r:id="rId4"/>
              </a:rPr>
              <a:t>Treatment</a:t>
            </a:r>
            <a:r>
              <a:rPr lang="en-US" dirty="0">
                <a:solidFill>
                  <a:srgbClr val="FF0000"/>
                </a:solidFill>
                <a:cs typeface="Calibri"/>
              </a:rPr>
              <a:t> (SBIRT)</a:t>
            </a:r>
            <a:endParaRPr lang="en-US" dirty="0">
              <a:cs typeface="Calibri"/>
            </a:endParaRPr>
          </a:p>
          <a:p>
            <a:pPr marL="285750" indent="-285750">
              <a:buFont typeface="Arial"/>
              <a:buChar char="•"/>
            </a:pPr>
            <a:endParaRPr lang="en-US" dirty="0">
              <a:solidFill>
                <a:srgbClr val="000000"/>
              </a:solidFill>
              <a:cs typeface="Calibri"/>
            </a:endParaRPr>
          </a:p>
          <a:p>
            <a:pPr marL="285750" indent="-285750">
              <a:buFont typeface="Arial"/>
              <a:buChar char="•"/>
            </a:pPr>
            <a:r>
              <a:rPr lang="en-US" dirty="0">
                <a:solidFill>
                  <a:schemeClr val="accent2"/>
                </a:solidFill>
                <a:cs typeface="Calibri"/>
              </a:rPr>
              <a:t>DATA COLLECTED BY OTHER PROGRAMS </a:t>
            </a:r>
            <a:r>
              <a:rPr lang="en-US" sz="1400" dirty="0">
                <a:solidFill>
                  <a:schemeClr val="accent2"/>
                </a:solidFill>
                <a:cs typeface="Calibri"/>
              </a:rPr>
              <a:t>(not mandatory)</a:t>
            </a:r>
          </a:p>
          <a:p>
            <a:pPr marL="742950" lvl="1" indent="-285750">
              <a:buFont typeface="Arial"/>
              <a:buChar char="•"/>
            </a:pPr>
            <a:r>
              <a:rPr lang="en-US" dirty="0">
                <a:solidFill>
                  <a:schemeClr val="accent2"/>
                </a:solidFill>
                <a:cs typeface="Calibri"/>
                <a:hlinkClick r:id="rId5">
                  <a:extLst>
                    <a:ext uri="{A12FA001-AC4F-418D-AE19-62706E023703}">
                      <ahyp:hlinkClr xmlns:ahyp="http://schemas.microsoft.com/office/drawing/2018/hyperlinkcolor" val="tx"/>
                    </a:ext>
                  </a:extLst>
                </a:hlinkClick>
              </a:rPr>
              <a:t>Asthma/diabetes prevalence</a:t>
            </a:r>
            <a:r>
              <a:rPr lang="en-US" sz="1400" dirty="0">
                <a:solidFill>
                  <a:srgbClr val="141414"/>
                </a:solidFill>
                <a:ea typeface="+mn-lt"/>
                <a:cs typeface="+mn-lt"/>
              </a:rPr>
              <a:t> </a:t>
            </a:r>
            <a:r>
              <a:rPr lang="en-US" sz="1400" dirty="0">
                <a:solidFill>
                  <a:schemeClr val="accent2"/>
                </a:solidFill>
                <a:ea typeface="+mn-lt"/>
                <a:cs typeface="+mn-lt"/>
              </a:rPr>
              <a:t>in children aged 5-14 years </a:t>
            </a:r>
          </a:p>
          <a:p>
            <a:pPr marL="742950" lvl="1" indent="-285750">
              <a:buFont typeface="Arial"/>
              <a:buChar char="•"/>
            </a:pPr>
            <a:r>
              <a:rPr lang="en-US" dirty="0">
                <a:solidFill>
                  <a:schemeClr val="accent2"/>
                </a:solidFill>
                <a:cs typeface="Calibri"/>
                <a:hlinkClick r:id="rId6">
                  <a:extLst>
                    <a:ext uri="{A12FA001-AC4F-418D-AE19-62706E023703}">
                      <ahyp:hlinkClr xmlns:ahyp="http://schemas.microsoft.com/office/drawing/2018/hyperlinkcolor" val="tx"/>
                    </a:ext>
                  </a:extLst>
                </a:hlinkClick>
              </a:rPr>
              <a:t>Immunizations</a:t>
            </a:r>
            <a:r>
              <a:rPr lang="en-US" dirty="0">
                <a:solidFill>
                  <a:schemeClr val="accent2"/>
                </a:solidFill>
                <a:cs typeface="Calibri"/>
              </a:rPr>
              <a:t>, </a:t>
            </a:r>
            <a:r>
              <a:rPr lang="en-US" sz="1400" dirty="0">
                <a:solidFill>
                  <a:schemeClr val="accent2"/>
                </a:solidFill>
                <a:cs typeface="Calibri"/>
              </a:rPr>
              <a:t>grades: </a:t>
            </a:r>
            <a:r>
              <a:rPr lang="en-US" sz="1400" err="1">
                <a:solidFill>
                  <a:schemeClr val="accent2"/>
                </a:solidFill>
                <a:cs typeface="Calibri"/>
              </a:rPr>
              <a:t>preK</a:t>
            </a:r>
            <a:r>
              <a:rPr lang="en-US" sz="1400" dirty="0">
                <a:solidFill>
                  <a:schemeClr val="accent2"/>
                </a:solidFill>
                <a:cs typeface="Calibri"/>
              </a:rPr>
              <a:t>, K, 7 &amp; 11</a:t>
            </a:r>
          </a:p>
          <a:p>
            <a:pPr marL="285750" indent="-285750">
              <a:buFont typeface="Arial"/>
              <a:buChar char="•"/>
            </a:pPr>
            <a:endParaRPr lang="en-US">
              <a:solidFill>
                <a:srgbClr val="000000"/>
              </a:solidFill>
              <a:cs typeface="Calibri"/>
            </a:endParaRPr>
          </a:p>
          <a:p>
            <a:pPr marL="285750" indent="-285750">
              <a:buFont typeface="Arial"/>
              <a:buChar char="•"/>
            </a:pPr>
            <a:r>
              <a:rPr lang="en-US" dirty="0">
                <a:solidFill>
                  <a:schemeClr val="accent6"/>
                </a:solidFill>
                <a:cs typeface="Calibri"/>
              </a:rPr>
              <a:t>DATA COLLECTED FROM </a:t>
            </a:r>
            <a:r>
              <a:rPr lang="en-US" dirty="0">
                <a:solidFill>
                  <a:schemeClr val="accent6"/>
                </a:solidFill>
                <a:cs typeface="Calibri"/>
                <a:hlinkClick r:id="rId7">
                  <a:extLst>
                    <a:ext uri="{A12FA001-AC4F-418D-AE19-62706E023703}">
                      <ahyp:hlinkClr xmlns:ahyp="http://schemas.microsoft.com/office/drawing/2018/hyperlinkcolor" val="tx"/>
                    </a:ext>
                  </a:extLst>
                </a:hlinkClick>
              </a:rPr>
              <a:t>CSHS</a:t>
            </a:r>
            <a:r>
              <a:rPr lang="en-US" dirty="0">
                <a:solidFill>
                  <a:schemeClr val="accent6"/>
                </a:solidFill>
                <a:cs typeface="Calibri"/>
              </a:rPr>
              <a:t> GRANTEES ONLY</a:t>
            </a:r>
          </a:p>
          <a:p>
            <a:pPr marL="742950" lvl="1" indent="-285750">
              <a:buFont typeface="Arial"/>
              <a:buChar char="•"/>
            </a:pPr>
            <a:r>
              <a:rPr lang="en-US" dirty="0">
                <a:solidFill>
                  <a:schemeClr val="accent6"/>
                </a:solidFill>
                <a:cs typeface="Calibri"/>
              </a:rPr>
              <a:t>Monthly reports: office visit data, dispositions, concussions, medications, case management</a:t>
            </a:r>
          </a:p>
          <a:p>
            <a:pPr marL="742950" lvl="1" indent="-285750">
              <a:buFont typeface="Arial"/>
              <a:buChar char="•"/>
            </a:pPr>
            <a:r>
              <a:rPr lang="en-US" dirty="0">
                <a:solidFill>
                  <a:schemeClr val="accent6"/>
                </a:solidFill>
                <a:cs typeface="Calibri"/>
              </a:rPr>
              <a:t>Annual reports: rates for common chronic illnesses, medical technology &amp; procedures, IHPs/AAPs/504s/DNRs, health services utilization by demographic, health insurance type, screening results, health services staffing, and grant performance measures</a:t>
            </a:r>
          </a:p>
        </p:txBody>
      </p:sp>
      <p:pic>
        <p:nvPicPr>
          <p:cNvPr id="6" name="Picture 5">
            <a:extLst>
              <a:ext uri="{FF2B5EF4-FFF2-40B4-BE49-F238E27FC236}">
                <a16:creationId xmlns:a16="http://schemas.microsoft.com/office/drawing/2014/main" id="{36098700-4743-8F53-AB6C-85B592C6B458}"/>
              </a:ext>
            </a:extLst>
          </p:cNvPr>
          <p:cNvPicPr>
            <a:picLocks noChangeAspect="1"/>
          </p:cNvPicPr>
          <p:nvPr/>
        </p:nvPicPr>
        <p:blipFill>
          <a:blip r:embed="rId8"/>
          <a:stretch>
            <a:fillRect/>
          </a:stretch>
        </p:blipFill>
        <p:spPr>
          <a:xfrm>
            <a:off x="6451437" y="971059"/>
            <a:ext cx="4304716" cy="3334006"/>
          </a:xfrm>
          <a:prstGeom prst="rect">
            <a:avLst/>
          </a:prstGeom>
        </p:spPr>
      </p:pic>
    </p:spTree>
    <p:extLst>
      <p:ext uri="{BB962C8B-B14F-4D97-AF65-F5344CB8AC3E}">
        <p14:creationId xmlns:p14="http://schemas.microsoft.com/office/powerpoint/2010/main" val="370221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BD635-420C-30EE-DF5A-84ADE7EE175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306703-8F55-52DC-04B2-6717A2868239}"/>
              </a:ext>
            </a:extLst>
          </p:cNvPr>
          <p:cNvSpPr txBox="1"/>
          <p:nvPr/>
        </p:nvSpPr>
        <p:spPr>
          <a:xfrm>
            <a:off x="0" y="170767"/>
            <a:ext cx="12192000" cy="584775"/>
          </a:xfrm>
          <a:prstGeom prst="rect">
            <a:avLst/>
          </a:prstGeom>
          <a:noFill/>
        </p:spPr>
        <p:txBody>
          <a:bodyPr wrap="square" lIns="91440" tIns="45720" rIns="91440" bIns="45720" rtlCol="0" anchor="t">
            <a:spAutoFit/>
          </a:bodyPr>
          <a:lstStyle/>
          <a:p>
            <a:pPr algn="ctr">
              <a:defRPr/>
            </a:pPr>
            <a:r>
              <a:rPr lang="en-US" sz="3200">
                <a:solidFill>
                  <a:schemeClr val="bg1"/>
                </a:solidFill>
                <a:latin typeface="Calibri"/>
                <a:cs typeface="Calibri"/>
              </a:rPr>
              <a:t>PROFESSIONAL DEVELOPMENT FOR SCHOOL HEALTH STAFF</a:t>
            </a:r>
          </a:p>
        </p:txBody>
      </p:sp>
      <p:sp>
        <p:nvSpPr>
          <p:cNvPr id="2" name="TextBox 1">
            <a:extLst>
              <a:ext uri="{FF2B5EF4-FFF2-40B4-BE49-F238E27FC236}">
                <a16:creationId xmlns:a16="http://schemas.microsoft.com/office/drawing/2014/main" id="{86550F9F-D363-C06A-B7A0-DEC837D155F6}"/>
              </a:ext>
            </a:extLst>
          </p:cNvPr>
          <p:cNvSpPr txBox="1"/>
          <p:nvPr/>
        </p:nvSpPr>
        <p:spPr>
          <a:xfrm>
            <a:off x="902825" y="1147374"/>
            <a:ext cx="10486664" cy="58477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endParaRPr lang="en-US" sz="3200">
              <a:cs typeface="Calibri"/>
            </a:endParaRPr>
          </a:p>
        </p:txBody>
      </p:sp>
      <p:sp>
        <p:nvSpPr>
          <p:cNvPr id="5" name="Title 1">
            <a:extLst>
              <a:ext uri="{FF2B5EF4-FFF2-40B4-BE49-F238E27FC236}">
                <a16:creationId xmlns:a16="http://schemas.microsoft.com/office/drawing/2014/main" id="{123AD890-5581-6797-4A13-CBAE55B57724}"/>
              </a:ext>
            </a:extLst>
          </p:cNvPr>
          <p:cNvSpPr txBox="1">
            <a:spLocks/>
          </p:cNvSpPr>
          <p:nvPr/>
        </p:nvSpPr>
        <p:spPr>
          <a:xfrm>
            <a:off x="838200" y="114467"/>
            <a:ext cx="10525626" cy="77411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a:cs typeface="Calibri Light"/>
            </a:endParaRPr>
          </a:p>
        </p:txBody>
      </p:sp>
      <p:sp>
        <p:nvSpPr>
          <p:cNvPr id="8" name="Rectangle 7">
            <a:extLst>
              <a:ext uri="{FF2B5EF4-FFF2-40B4-BE49-F238E27FC236}">
                <a16:creationId xmlns:a16="http://schemas.microsoft.com/office/drawing/2014/main" id="{B09B67D4-EB48-B3D5-32A3-CE063A529A60}"/>
              </a:ext>
            </a:extLst>
          </p:cNvPr>
          <p:cNvSpPr/>
          <p:nvPr/>
        </p:nvSpPr>
        <p:spPr>
          <a:xfrm>
            <a:off x="936703" y="5567118"/>
            <a:ext cx="10417098" cy="795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cs typeface="Calibri"/>
            </a:endParaRPr>
          </a:p>
        </p:txBody>
      </p:sp>
      <p:graphicFrame>
        <p:nvGraphicFramePr>
          <p:cNvPr id="3" name="Diagram 2">
            <a:extLst>
              <a:ext uri="{FF2B5EF4-FFF2-40B4-BE49-F238E27FC236}">
                <a16:creationId xmlns:a16="http://schemas.microsoft.com/office/drawing/2014/main" id="{2079C6B0-FC2B-5921-276F-856C5AD5C99F}"/>
              </a:ext>
            </a:extLst>
          </p:cNvPr>
          <p:cNvGraphicFramePr/>
          <p:nvPr>
            <p:extLst>
              <p:ext uri="{D42A27DB-BD31-4B8C-83A1-F6EECF244321}">
                <p14:modId xmlns:p14="http://schemas.microsoft.com/office/powerpoint/2010/main" val="759851566"/>
              </p:ext>
            </p:extLst>
          </p:nvPr>
        </p:nvGraphicFramePr>
        <p:xfrm>
          <a:off x="2236609" y="500184"/>
          <a:ext cx="9240332" cy="5681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82" name="Picture 1981" descr="image">
            <a:extLst>
              <a:ext uri="{FF2B5EF4-FFF2-40B4-BE49-F238E27FC236}">
                <a16:creationId xmlns:a16="http://schemas.microsoft.com/office/drawing/2014/main" id="{FEFFCD5C-4FB1-63CD-5C26-EFA8728CC916}"/>
              </a:ext>
            </a:extLst>
          </p:cNvPr>
          <p:cNvPicPr>
            <a:picLocks noChangeAspect="1"/>
          </p:cNvPicPr>
          <p:nvPr/>
        </p:nvPicPr>
        <p:blipFill>
          <a:blip r:embed="rId8"/>
          <a:stretch>
            <a:fillRect/>
          </a:stretch>
        </p:blipFill>
        <p:spPr>
          <a:xfrm>
            <a:off x="8707462" y="2057400"/>
            <a:ext cx="2743200" cy="2743200"/>
          </a:xfrm>
          <a:prstGeom prst="rect">
            <a:avLst/>
          </a:prstGeom>
        </p:spPr>
      </p:pic>
      <p:pic>
        <p:nvPicPr>
          <p:cNvPr id="36" name="Picture 35" descr="SHIELD School Health Institute for Education and Leadership Development home page">
            <a:extLst>
              <a:ext uri="{FF2B5EF4-FFF2-40B4-BE49-F238E27FC236}">
                <a16:creationId xmlns:a16="http://schemas.microsoft.com/office/drawing/2014/main" id="{CA763D29-1BE2-7E0A-55E9-7F0FE1CF6ADB}"/>
              </a:ext>
            </a:extLst>
          </p:cNvPr>
          <p:cNvPicPr>
            <a:picLocks noChangeAspect="1"/>
          </p:cNvPicPr>
          <p:nvPr/>
        </p:nvPicPr>
        <p:blipFill>
          <a:blip r:embed="rId9"/>
          <a:stretch>
            <a:fillRect/>
          </a:stretch>
        </p:blipFill>
        <p:spPr>
          <a:xfrm>
            <a:off x="210547" y="2523127"/>
            <a:ext cx="1944650" cy="1288976"/>
          </a:xfrm>
          <a:prstGeom prst="rect">
            <a:avLst/>
          </a:prstGeom>
        </p:spPr>
      </p:pic>
    </p:spTree>
    <p:extLst>
      <p:ext uri="{BB962C8B-B14F-4D97-AF65-F5344CB8AC3E}">
        <p14:creationId xmlns:p14="http://schemas.microsoft.com/office/powerpoint/2010/main" val="1304884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93744A-6FFC-0AD5-1E2A-06D4F401A9FF}"/>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9</a:t>
            </a:fld>
            <a:endParaRPr lang="en-US">
              <a:solidFill>
                <a:srgbClr val="464646">
                  <a:lumMod val="40000"/>
                  <a:lumOff val="60000"/>
                </a:srgbClr>
              </a:solidFill>
            </a:endParaRPr>
          </a:p>
        </p:txBody>
      </p:sp>
      <p:pic>
        <p:nvPicPr>
          <p:cNvPr id="3" name="Picture 2">
            <a:extLst>
              <a:ext uri="{FF2B5EF4-FFF2-40B4-BE49-F238E27FC236}">
                <a16:creationId xmlns:a16="http://schemas.microsoft.com/office/drawing/2014/main" id="{CF4B20DB-E2F8-B7D1-4296-675C926571F8}"/>
              </a:ext>
            </a:extLst>
          </p:cNvPr>
          <p:cNvPicPr>
            <a:picLocks noChangeAspect="1"/>
          </p:cNvPicPr>
          <p:nvPr/>
        </p:nvPicPr>
        <p:blipFill>
          <a:blip r:embed="rId2"/>
          <a:stretch>
            <a:fillRect/>
          </a:stretch>
        </p:blipFill>
        <p:spPr>
          <a:xfrm>
            <a:off x="1181100" y="1085170"/>
            <a:ext cx="9525000" cy="5362575"/>
          </a:xfrm>
          <a:prstGeom prst="rect">
            <a:avLst/>
          </a:prstGeom>
        </p:spPr>
      </p:pic>
      <p:sp>
        <p:nvSpPr>
          <p:cNvPr id="4" name="TextBox 3">
            <a:extLst>
              <a:ext uri="{FF2B5EF4-FFF2-40B4-BE49-F238E27FC236}">
                <a16:creationId xmlns:a16="http://schemas.microsoft.com/office/drawing/2014/main" id="{078D1311-1113-3A6B-4B20-CC3A42D90E2C}"/>
              </a:ext>
            </a:extLst>
          </p:cNvPr>
          <p:cNvSpPr txBox="1"/>
          <p:nvPr/>
        </p:nvSpPr>
        <p:spPr>
          <a:xfrm>
            <a:off x="549349" y="340241"/>
            <a:ext cx="110419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CMC-SHARE: JOINT PROJECT OF MDPH (SCHOOL HEALTH AND MASSTART) &amp; BU SHIELD</a:t>
            </a:r>
          </a:p>
        </p:txBody>
      </p:sp>
    </p:spTree>
    <p:extLst>
      <p:ext uri="{BB962C8B-B14F-4D97-AF65-F5344CB8AC3E}">
        <p14:creationId xmlns:p14="http://schemas.microsoft.com/office/powerpoint/2010/main" val="395003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A7411FBA9A5C488201D43F66581705" ma:contentTypeVersion="15" ma:contentTypeDescription="Create a new document." ma:contentTypeScope="" ma:versionID="897a4f7c3321f651dae605742c837f7a">
  <xsd:schema xmlns:xsd="http://www.w3.org/2001/XMLSchema" xmlns:xs="http://www.w3.org/2001/XMLSchema" xmlns:p="http://schemas.microsoft.com/office/2006/metadata/properties" xmlns:ns2="08471969-c5b6-418d-a1af-62affa6aa652" xmlns:ns3="09bc02a0-1bd8-43ac-9b2b-ec81f331de42" targetNamespace="http://schemas.microsoft.com/office/2006/metadata/properties" ma:root="true" ma:fieldsID="3b7ec843af82eae5493bf6f1e04d576f" ns2:_="" ns3:_="">
    <xsd:import namespace="08471969-c5b6-418d-a1af-62affa6aa652"/>
    <xsd:import namespace="09bc02a0-1bd8-43ac-9b2b-ec81f331de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71969-c5b6-418d-a1af-62affa6aa6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bc02a0-1bd8-43ac-9b2b-ec81f331de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c459d43-3c84-49b5-b632-4e1e23507c68}" ma:internalName="TaxCatchAll" ma:showField="CatchAllData" ma:web="09bc02a0-1bd8-43ac-9b2b-ec81f331d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471969-c5b6-418d-a1af-62affa6aa652">
      <Terms xmlns="http://schemas.microsoft.com/office/infopath/2007/PartnerControls"/>
    </lcf76f155ced4ddcb4097134ff3c332f>
    <TaxCatchAll xmlns="09bc02a0-1bd8-43ac-9b2b-ec81f331de42" xsi:nil="true"/>
    <SharedWithUsers xmlns="09bc02a0-1bd8-43ac-9b2b-ec81f331de42">
      <UserInfo>
        <DisplayName>Clark, Jill (DPH)</DisplayName>
        <AccountId>17</AccountId>
        <AccountType/>
      </UserInfo>
    </SharedWithUsers>
  </documentManagement>
</p:properties>
</file>

<file path=customXml/itemProps1.xml><?xml version="1.0" encoding="utf-8"?>
<ds:datastoreItem xmlns:ds="http://schemas.openxmlformats.org/officeDocument/2006/customXml" ds:itemID="{4035F547-145C-4C4B-98D2-0AE2F7E7857B}">
  <ds:schemaRefs>
    <ds:schemaRef ds:uri="http://schemas.microsoft.com/sharepoint/v3/contenttype/forms"/>
  </ds:schemaRefs>
</ds:datastoreItem>
</file>

<file path=customXml/itemProps2.xml><?xml version="1.0" encoding="utf-8"?>
<ds:datastoreItem xmlns:ds="http://schemas.openxmlformats.org/officeDocument/2006/customXml" ds:itemID="{BA6B345F-2DBB-4F87-99BD-3D464731A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71969-c5b6-418d-a1af-62affa6aa652"/>
    <ds:schemaRef ds:uri="09bc02a0-1bd8-43ac-9b2b-ec81f331de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F65BB7-DAC3-43BA-9273-036FB5B3BBB5}">
  <ds:schemaRefs>
    <ds:schemaRef ds:uri="http://purl.org/dc/terms/"/>
    <ds:schemaRef ds:uri="dcba3501-0dec-4586-930d-1feaeb7d0adb"/>
    <ds:schemaRef ds:uri="http://schemas.microsoft.com/office/2006/documentManagement/types"/>
    <ds:schemaRef ds:uri="09128973-b323-41c0-aeea-9fac2b07c170"/>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 ds:uri="08471969-c5b6-418d-a1af-62affa6aa652"/>
    <ds:schemaRef ds:uri="09bc02a0-1bd8-43ac-9b2b-ec81f331de42"/>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1320</Words>
  <Application>Microsoft Macintosh PowerPoint</Application>
  <PresentationFormat>Widescreen</PresentationFormat>
  <Paragraphs>154</Paragraphs>
  <Slides>12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Goskoski, Madelyn</cp:lastModifiedBy>
  <cp:revision>308</cp:revision>
  <dcterms:created xsi:type="dcterms:W3CDTF">2024-01-02T18:33:41Z</dcterms:created>
  <dcterms:modified xsi:type="dcterms:W3CDTF">2024-01-31T21:13:28Z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0x0101006BA7411FBA9A5C488201D43F66581705</vt:lpwstr>
  </property>
  <property fmtid="{D5CDD505-2E9C-101B-9397-08002B2CF9AE}" pid="3" name="MediaServiceImageTags">
    <vt:lpwstr/>
  </property>
</Properties>
</file>