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61" r:id="rId3"/>
    <p:sldId id="270" r:id="rId4"/>
    <p:sldId id="264" r:id="rId5"/>
    <p:sldId id="263" r:id="rId6"/>
    <p:sldId id="269" r:id="rId7"/>
    <p:sldId id="27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E4BBB"/>
    <a:srgbClr val="006699"/>
    <a:srgbClr val="0C78B4"/>
    <a:srgbClr val="008000"/>
    <a:srgbClr val="0B17B5"/>
    <a:srgbClr val="3366FF"/>
    <a:srgbClr val="EF53A5"/>
    <a:srgbClr val="2522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BFD55A-BDF6-42CD-B5A9-EED33B927223}" v="15" dt="2024-03-13T16:01:48.551"/>
    <p1510:client id="{B1E08ED8-94DD-499C-813F-E5417E9BF49A}" v="1" dt="2024-03-13T17:10:37.2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22" d="100"/>
          <a:sy n="122" d="100"/>
        </p:scale>
        <p:origin x="240" y="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Beth Miotto" userId="17e12fb2f7e5445b" providerId="LiveId" clId="{B1E08ED8-94DD-499C-813F-E5417E9BF49A}"/>
    <pc:docChg chg="undo custSel modSld">
      <pc:chgData name="Mary Beth Miotto" userId="17e12fb2f7e5445b" providerId="LiveId" clId="{B1E08ED8-94DD-499C-813F-E5417E9BF49A}" dt="2024-03-13T17:10:41.709" v="60" actId="1076"/>
      <pc:docMkLst>
        <pc:docMk/>
      </pc:docMkLst>
      <pc:sldChg chg="addSp modSp mod">
        <pc:chgData name="Mary Beth Miotto" userId="17e12fb2f7e5445b" providerId="LiveId" clId="{B1E08ED8-94DD-499C-813F-E5417E9BF49A}" dt="2024-03-13T17:10:41.709" v="60" actId="1076"/>
        <pc:sldMkLst>
          <pc:docMk/>
          <pc:sldMk cId="1674045766" sldId="264"/>
        </pc:sldMkLst>
        <pc:spChg chg="mod">
          <ac:chgData name="Mary Beth Miotto" userId="17e12fb2f7e5445b" providerId="LiveId" clId="{B1E08ED8-94DD-499C-813F-E5417E9BF49A}" dt="2024-03-13T17:10:09.481" v="57" actId="207"/>
          <ac:spMkLst>
            <pc:docMk/>
            <pc:sldMk cId="1674045766" sldId="264"/>
            <ac:spMk id="5" creationId="{89DFCBF0-1E4F-6514-420E-CE8B33D3C687}"/>
          </ac:spMkLst>
        </pc:spChg>
        <pc:picChg chg="add mod">
          <ac:chgData name="Mary Beth Miotto" userId="17e12fb2f7e5445b" providerId="LiveId" clId="{B1E08ED8-94DD-499C-813F-E5417E9BF49A}" dt="2024-03-13T17:10:41.709" v="60" actId="1076"/>
          <ac:picMkLst>
            <pc:docMk/>
            <pc:sldMk cId="1674045766" sldId="264"/>
            <ac:picMk id="2" creationId="{22403F3B-2326-0039-B134-AA606EA3C00E}"/>
          </ac:picMkLst>
        </pc:picChg>
        <pc:picChg chg="mod">
          <ac:chgData name="Mary Beth Miotto" userId="17e12fb2f7e5445b" providerId="LiveId" clId="{B1E08ED8-94DD-499C-813F-E5417E9BF49A}" dt="2024-03-13T17:10:24.168" v="58" actId="1076"/>
          <ac:picMkLst>
            <pc:docMk/>
            <pc:sldMk cId="1674045766" sldId="264"/>
            <ac:picMk id="11" creationId="{57AF3B8D-C38C-6D69-3BE9-54BCC71B0B80}"/>
          </ac:picMkLst>
        </pc:picChg>
      </pc:sldChg>
      <pc:sldChg chg="modSp mod">
        <pc:chgData name="Mary Beth Miotto" userId="17e12fb2f7e5445b" providerId="LiveId" clId="{B1E08ED8-94DD-499C-813F-E5417E9BF49A}" dt="2024-03-13T17:05:48.013" v="46" actId="27107"/>
        <pc:sldMkLst>
          <pc:docMk/>
          <pc:sldMk cId="2873093627" sldId="269"/>
        </pc:sldMkLst>
        <pc:spChg chg="mod">
          <ac:chgData name="Mary Beth Miotto" userId="17e12fb2f7e5445b" providerId="LiveId" clId="{B1E08ED8-94DD-499C-813F-E5417E9BF49A}" dt="2024-03-13T17:05:48.013" v="46" actId="27107"/>
          <ac:spMkLst>
            <pc:docMk/>
            <pc:sldMk cId="2873093627" sldId="269"/>
            <ac:spMk id="2" creationId="{62FB3A03-71DC-E939-3B3A-DA042E5FF962}"/>
          </ac:spMkLst>
        </pc:spChg>
        <pc:spChg chg="mod">
          <ac:chgData name="Mary Beth Miotto" userId="17e12fb2f7e5445b" providerId="LiveId" clId="{B1E08ED8-94DD-499C-813F-E5417E9BF49A}" dt="2024-03-13T17:05:05.856" v="39" actId="20577"/>
          <ac:spMkLst>
            <pc:docMk/>
            <pc:sldMk cId="2873093627" sldId="269"/>
            <ac:spMk id="3" creationId="{0D8CFBE8-5915-048F-2D8B-E038793485B4}"/>
          </ac:spMkLst>
        </pc:spChg>
        <pc:spChg chg="mod">
          <ac:chgData name="Mary Beth Miotto" userId="17e12fb2f7e5445b" providerId="LiveId" clId="{B1E08ED8-94DD-499C-813F-E5417E9BF49A}" dt="2024-03-13T17:05:28.300" v="45" actId="20577"/>
          <ac:spMkLst>
            <pc:docMk/>
            <pc:sldMk cId="2873093627" sldId="269"/>
            <ac:spMk id="4" creationId="{B6950E6B-192B-C532-DE22-D4EED25552F9}"/>
          </ac:spMkLst>
        </pc:spChg>
      </pc:sldChg>
      <pc:sldChg chg="addSp delSp modSp mod setBg">
        <pc:chgData name="Mary Beth Miotto" userId="17e12fb2f7e5445b" providerId="LiveId" clId="{B1E08ED8-94DD-499C-813F-E5417E9BF49A}" dt="2024-03-13T17:08:22.196" v="51" actId="26606"/>
        <pc:sldMkLst>
          <pc:docMk/>
          <pc:sldMk cId="988717835" sldId="270"/>
        </pc:sldMkLst>
        <pc:spChg chg="mod">
          <ac:chgData name="Mary Beth Miotto" userId="17e12fb2f7e5445b" providerId="LiveId" clId="{B1E08ED8-94DD-499C-813F-E5417E9BF49A}" dt="2024-03-13T17:08:22.196" v="51" actId="26606"/>
          <ac:spMkLst>
            <pc:docMk/>
            <pc:sldMk cId="988717835" sldId="270"/>
            <ac:spMk id="2" creationId="{62FB3A03-71DC-E939-3B3A-DA042E5FF962}"/>
          </ac:spMkLst>
        </pc:spChg>
        <pc:spChg chg="mod">
          <ac:chgData name="Mary Beth Miotto" userId="17e12fb2f7e5445b" providerId="LiveId" clId="{B1E08ED8-94DD-499C-813F-E5417E9BF49A}" dt="2024-03-13T17:08:22.196" v="51" actId="26606"/>
          <ac:spMkLst>
            <pc:docMk/>
            <pc:sldMk cId="988717835" sldId="270"/>
            <ac:spMk id="3" creationId="{0D8CFBE8-5915-048F-2D8B-E038793485B4}"/>
          </ac:spMkLst>
        </pc:spChg>
        <pc:spChg chg="mod">
          <ac:chgData name="Mary Beth Miotto" userId="17e12fb2f7e5445b" providerId="LiveId" clId="{B1E08ED8-94DD-499C-813F-E5417E9BF49A}" dt="2024-03-13T17:08:22.196" v="51" actId="26606"/>
          <ac:spMkLst>
            <pc:docMk/>
            <pc:sldMk cId="988717835" sldId="270"/>
            <ac:spMk id="4" creationId="{B6950E6B-192B-C532-DE22-D4EED25552F9}"/>
          </ac:spMkLst>
        </pc:spChg>
        <pc:spChg chg="add del">
          <ac:chgData name="Mary Beth Miotto" userId="17e12fb2f7e5445b" providerId="LiveId" clId="{B1E08ED8-94DD-499C-813F-E5417E9BF49A}" dt="2024-03-13T17:08:22.196" v="51" actId="26606"/>
          <ac:spMkLst>
            <pc:docMk/>
            <pc:sldMk cId="988717835" sldId="270"/>
            <ac:spMk id="22" creationId="{6288FC2F-B192-42B2-90BE-517E1039BE0B}"/>
          </ac:spMkLst>
        </pc:spChg>
        <pc:spChg chg="add del">
          <ac:chgData name="Mary Beth Miotto" userId="17e12fb2f7e5445b" providerId="LiveId" clId="{B1E08ED8-94DD-499C-813F-E5417E9BF49A}" dt="2024-03-13T17:08:22.196" v="51" actId="26606"/>
          <ac:spMkLst>
            <pc:docMk/>
            <pc:sldMk cId="988717835" sldId="270"/>
            <ac:spMk id="33" creationId="{CC28BCC9-4093-4FD5-83EB-7EC297F51396}"/>
          </ac:spMkLst>
        </pc:spChg>
        <pc:grpChg chg="add del">
          <ac:chgData name="Mary Beth Miotto" userId="17e12fb2f7e5445b" providerId="LiveId" clId="{B1E08ED8-94DD-499C-813F-E5417E9BF49A}" dt="2024-03-13T17:08:22.196" v="51" actId="26606"/>
          <ac:grpSpMkLst>
            <pc:docMk/>
            <pc:sldMk cId="988717835" sldId="270"/>
            <ac:grpSpMk id="11" creationId="{E5D4A15D-C852-47D7-A7E3-7F8FEE9FCA9D}"/>
          </ac:grpSpMkLst>
        </pc:grpChg>
        <pc:grpChg chg="add del">
          <ac:chgData name="Mary Beth Miotto" userId="17e12fb2f7e5445b" providerId="LiveId" clId="{B1E08ED8-94DD-499C-813F-E5417E9BF49A}" dt="2024-03-13T17:08:22.196" v="51" actId="26606"/>
          <ac:grpSpMkLst>
            <pc:docMk/>
            <pc:sldMk cId="988717835" sldId="270"/>
            <ac:grpSpMk id="24" creationId="{08BCF048-8940-4354-B9EC-5AD74E283CE3}"/>
          </ac:grpSpMkLst>
        </pc:grpChg>
        <pc:picChg chg="mod">
          <ac:chgData name="Mary Beth Miotto" userId="17e12fb2f7e5445b" providerId="LiveId" clId="{B1E08ED8-94DD-499C-813F-E5417E9BF49A}" dt="2024-03-13T17:08:22.196" v="51" actId="26606"/>
          <ac:picMkLst>
            <pc:docMk/>
            <pc:sldMk cId="988717835" sldId="270"/>
            <ac:picMk id="5" creationId="{283B2AE7-1B66-E1DB-D047-B79A3CCB8C0F}"/>
          </ac:picMkLst>
        </pc:pic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76C0F71-0CE0-4E36-8BBA-05795DCF76FB}" type="datetimeFigureOut">
              <a:rPr lang="en-US" smtClean="0"/>
              <a:t>6/17/24</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4249902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6C0F71-0CE0-4E36-8BBA-05795DCF76FB}" type="datetimeFigureOut">
              <a:rPr lang="en-US" smtClean="0"/>
              <a:t>6/17/24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1363106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76C0F71-0CE0-4E36-8BBA-05795DCF76FB}" type="datetimeFigureOut">
              <a:rPr lang="en-US" smtClean="0"/>
              <a:t>6/17/24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36785731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76C0F71-0CE0-4E36-8BBA-05795DCF76FB}" type="datetimeFigureOut">
              <a:rPr lang="en-US" smtClean="0"/>
              <a:t>6/17/24</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999358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6C0F71-0CE0-4E36-8BBA-05795DCF76FB}" type="datetimeFigureOut">
              <a:rPr lang="en-US" smtClean="0"/>
              <a:t>6/17/24</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38155884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76C0F71-0CE0-4E36-8BBA-05795DCF76FB}" type="datetimeFigureOut">
              <a:rPr lang="en-US" smtClean="0"/>
              <a:t>6/17/24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27604825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76C0F71-0CE0-4E36-8BBA-05795DCF76FB}" type="datetimeFigureOut">
              <a:rPr lang="en-US" smtClean="0"/>
              <a:t>6/17/24</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11281789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76C0F71-0CE0-4E36-8BBA-05795DCF76FB}" type="datetimeFigureOut">
              <a:rPr lang="en-US" smtClean="0"/>
              <a:t>6/17/24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24300469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76C0F71-0CE0-4E36-8BBA-05795DCF76FB}" type="datetimeFigureOut">
              <a:rPr lang="en-US" smtClean="0"/>
              <a:t>6/17/24</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2252954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6C0F71-0CE0-4E36-8BBA-05795DCF76FB}" type="datetimeFigureOut">
              <a:rPr lang="en-US" smtClean="0"/>
              <a:t>6/17/24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2551493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6C0F71-0CE0-4E36-8BBA-05795DCF76FB}" type="datetimeFigureOut">
              <a:rPr lang="en-US" smtClean="0"/>
              <a:t>6/17/24</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2532903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6C0F71-0CE0-4E36-8BBA-05795DCF76FB}" type="datetimeFigureOut">
              <a:rPr lang="en-US" smtClean="0"/>
              <a:t>6/17/24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785061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6C0F71-0CE0-4E36-8BBA-05795DCF76FB}" type="datetimeFigureOut">
              <a:rPr lang="en-US" smtClean="0"/>
              <a:t>6/17/24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1718631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76C0F71-0CE0-4E36-8BBA-05795DCF76FB}" type="datetimeFigureOut">
              <a:rPr lang="en-US" smtClean="0"/>
              <a:t>6/17/24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120168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6C0F71-0CE0-4E36-8BBA-05795DCF76FB}" type="datetimeFigureOut">
              <a:rPr lang="en-US" smtClean="0"/>
              <a:t>6/17/24</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3050683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6C0F71-0CE0-4E36-8BBA-05795DCF76FB}" type="datetimeFigureOut">
              <a:rPr lang="en-US" smtClean="0"/>
              <a:t>6/17/24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353087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6C0F71-0CE0-4E36-8BBA-05795DCF76FB}" type="datetimeFigureOut">
              <a:rPr lang="en-US" smtClean="0"/>
              <a:t>6/17/24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86A4EFD-DEC1-4D45-9E4E-FDE7CF444247}" type="slidenum">
              <a:rPr lang="en-US" smtClean="0"/>
              <a:t>‹#›</a:t>
            </a:fld>
            <a:endParaRPr lang="en-US"/>
          </a:p>
        </p:txBody>
      </p:sp>
    </p:spTree>
    <p:extLst>
      <p:ext uri="{BB962C8B-B14F-4D97-AF65-F5344CB8AC3E}">
        <p14:creationId xmlns:p14="http://schemas.microsoft.com/office/powerpoint/2010/main" val="1814429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B17B5"/>
        </a:solidFill>
        <a:effectLst/>
      </p:bgPr>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76C0F71-0CE0-4E36-8BBA-05795DCF76FB}" type="datetimeFigureOut">
              <a:rPr lang="en-US" smtClean="0"/>
              <a:t>6/17/24</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86A4EFD-DEC1-4D45-9E4E-FDE7CF444247}" type="slidenum">
              <a:rPr lang="en-US" smtClean="0"/>
              <a:t>‹#›</a:t>
            </a:fld>
            <a:endParaRPr lang="en-US"/>
          </a:p>
        </p:txBody>
      </p:sp>
    </p:spTree>
    <p:extLst>
      <p:ext uri="{BB962C8B-B14F-4D97-AF65-F5344CB8AC3E}">
        <p14:creationId xmlns:p14="http://schemas.microsoft.com/office/powerpoint/2010/main" val="1242289814"/>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F1ECA4FE-7D2F-4576-B767-3A5F5ABFE9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useBgFill="1">
          <p:nvSpPr>
            <p:cNvPr id="9" name="Rectangle 8">
              <a:extLst>
                <a:ext uri="{FF2B5EF4-FFF2-40B4-BE49-F238E27FC236}">
                  <a16:creationId xmlns:a16="http://schemas.microsoft.com/office/drawing/2014/main" id="{5969441E-5462-4859-86CD-1737FDE360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5">
              <a:extLst>
                <a:ext uri="{FF2B5EF4-FFF2-40B4-BE49-F238E27FC236}">
                  <a16:creationId xmlns:a16="http://schemas.microsoft.com/office/drawing/2014/main" id="{596BD4B5-6833-40CC-96FE-EDC67563426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a:extLst>
              <a:ext uri="{FF2B5EF4-FFF2-40B4-BE49-F238E27FC236}">
                <a16:creationId xmlns:a16="http://schemas.microsoft.com/office/drawing/2014/main" id="{8E307B28-AABD-B60A-D17D-22570C19FACB}"/>
              </a:ext>
            </a:extLst>
          </p:cNvPr>
          <p:cNvSpPr>
            <a:spLocks noGrp="1"/>
          </p:cNvSpPr>
          <p:nvPr>
            <p:ph type="ctrTitle"/>
          </p:nvPr>
        </p:nvSpPr>
        <p:spPr>
          <a:xfrm>
            <a:off x="1683171" y="2233919"/>
            <a:ext cx="8699320" cy="1439241"/>
          </a:xfrm>
          <a:solidFill>
            <a:srgbClr val="3366FF"/>
          </a:solidFill>
        </p:spPr>
        <p:txBody>
          <a:bodyPr anchor="b">
            <a:normAutofit/>
          </a:bodyPr>
          <a:lstStyle/>
          <a:p>
            <a:pPr algn="ctr"/>
            <a:r>
              <a:rPr lang="en-US" sz="4000" dirty="0">
                <a:solidFill>
                  <a:schemeClr val="tx1"/>
                </a:solidFill>
              </a:rPr>
              <a:t>Massachusetts Chapter of the American Academy of Pediatrics</a:t>
            </a:r>
          </a:p>
        </p:txBody>
      </p:sp>
      <p:sp>
        <p:nvSpPr>
          <p:cNvPr id="3" name="Subtitle 2">
            <a:extLst>
              <a:ext uri="{FF2B5EF4-FFF2-40B4-BE49-F238E27FC236}">
                <a16:creationId xmlns:a16="http://schemas.microsoft.com/office/drawing/2014/main" id="{80DEE809-EBEB-DF4F-DDE5-CDD819BC5A4B}"/>
              </a:ext>
            </a:extLst>
          </p:cNvPr>
          <p:cNvSpPr>
            <a:spLocks noGrp="1"/>
          </p:cNvSpPr>
          <p:nvPr>
            <p:ph type="subTitle" idx="1"/>
          </p:nvPr>
        </p:nvSpPr>
        <p:spPr>
          <a:xfrm>
            <a:off x="1683171" y="4488805"/>
            <a:ext cx="8825658" cy="1234148"/>
          </a:xfrm>
          <a:solidFill>
            <a:srgbClr val="25229E"/>
          </a:solidFill>
        </p:spPr>
        <p:txBody>
          <a:bodyPr>
            <a:normAutofit lnSpcReduction="10000"/>
          </a:bodyPr>
          <a:lstStyle/>
          <a:p>
            <a:pPr algn="ctr"/>
            <a:r>
              <a:rPr lang="en-US" sz="2000" cap="none" dirty="0">
                <a:solidFill>
                  <a:schemeClr val="tx1"/>
                </a:solidFill>
              </a:rPr>
              <a:t>Mary Beth Miotto, MD, MPH, FAAP</a:t>
            </a:r>
          </a:p>
          <a:p>
            <a:pPr algn="ctr"/>
            <a:r>
              <a:rPr lang="en-US" sz="2000" cap="none" dirty="0">
                <a:solidFill>
                  <a:schemeClr val="tx1"/>
                </a:solidFill>
              </a:rPr>
              <a:t>Chapter President</a:t>
            </a:r>
          </a:p>
          <a:p>
            <a:pPr algn="ctr"/>
            <a:r>
              <a:rPr lang="en-US" sz="2000" cap="none" dirty="0">
                <a:solidFill>
                  <a:schemeClr val="tx1"/>
                </a:solidFill>
              </a:rPr>
              <a:t>March 13, 2024</a:t>
            </a:r>
          </a:p>
        </p:txBody>
      </p:sp>
      <p:cxnSp>
        <p:nvCxnSpPr>
          <p:cNvPr id="12" name="Straight Connector 11">
            <a:extLst>
              <a:ext uri="{FF2B5EF4-FFF2-40B4-BE49-F238E27FC236}">
                <a16:creationId xmlns:a16="http://schemas.microsoft.com/office/drawing/2014/main" id="{E81F53E2-F556-42FA-8D24-113839EE19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58249" y="4166888"/>
            <a:ext cx="675502"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1CA01B0C-3139-D20A-3C71-CDB5649D7436}"/>
              </a:ext>
            </a:extLst>
          </p:cNvPr>
          <p:cNvPicPr>
            <a:picLocks noChangeAspect="1"/>
          </p:cNvPicPr>
          <p:nvPr/>
        </p:nvPicPr>
        <p:blipFill>
          <a:blip r:embed="rId2"/>
          <a:stretch>
            <a:fillRect/>
          </a:stretch>
        </p:blipFill>
        <p:spPr>
          <a:xfrm>
            <a:off x="8102399" y="559271"/>
            <a:ext cx="3371850" cy="1266825"/>
          </a:xfrm>
          <a:prstGeom prst="rect">
            <a:avLst/>
          </a:prstGeom>
        </p:spPr>
      </p:pic>
    </p:spTree>
    <p:extLst>
      <p:ext uri="{BB962C8B-B14F-4D97-AF65-F5344CB8AC3E}">
        <p14:creationId xmlns:p14="http://schemas.microsoft.com/office/powerpoint/2010/main" val="373961350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B17B5"/>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7539" y="467397"/>
            <a:ext cx="695829" cy="5919116"/>
          </a:xfrm>
          <a:prstGeom prst="rect">
            <a:avLst/>
          </a:prstGeom>
          <a:solidFill>
            <a:srgbClr val="0D0D0D"/>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12" name="Group 11">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3" name="Rectangle 12">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5" name="TextBox 4">
            <a:extLst>
              <a:ext uri="{FF2B5EF4-FFF2-40B4-BE49-F238E27FC236}">
                <a16:creationId xmlns:a16="http://schemas.microsoft.com/office/drawing/2014/main" id="{89DFCBF0-1E4F-6514-420E-CE8B33D3C687}"/>
              </a:ext>
            </a:extLst>
          </p:cNvPr>
          <p:cNvSpPr txBox="1"/>
          <p:nvPr/>
        </p:nvSpPr>
        <p:spPr>
          <a:xfrm>
            <a:off x="1504709" y="1850659"/>
            <a:ext cx="8831483" cy="3108543"/>
          </a:xfrm>
          <a:prstGeom prst="rect">
            <a:avLst/>
          </a:prstGeom>
          <a:noFill/>
        </p:spPr>
        <p:txBody>
          <a:bodyPr wrap="square">
            <a:spAutoFit/>
          </a:bodyPr>
          <a:lstStyle/>
          <a:p>
            <a:pPr algn="ctr"/>
            <a:r>
              <a:rPr lang="en-US" sz="2800" b="1" i="1" dirty="0"/>
              <a:t>MCAAP Mission: </a:t>
            </a:r>
          </a:p>
          <a:p>
            <a:r>
              <a:rPr lang="en-US" sz="2800" dirty="0"/>
              <a:t>The Massachusetts Chapter of the American Academy of Pediatrics is committed to the attainment of optimal physical, mental and social health for all infants, children, adolescents, and young adults. To this end, the members of the academy dedicate their efforts and resources.</a:t>
            </a:r>
          </a:p>
        </p:txBody>
      </p:sp>
      <p:pic>
        <p:nvPicPr>
          <p:cNvPr id="2" name="Picture 1">
            <a:extLst>
              <a:ext uri="{FF2B5EF4-FFF2-40B4-BE49-F238E27FC236}">
                <a16:creationId xmlns:a16="http://schemas.microsoft.com/office/drawing/2014/main" id="{65110495-52B6-5504-2485-9DB5C8444FBE}"/>
              </a:ext>
            </a:extLst>
          </p:cNvPr>
          <p:cNvPicPr>
            <a:picLocks noChangeAspect="1"/>
          </p:cNvPicPr>
          <p:nvPr/>
        </p:nvPicPr>
        <p:blipFill>
          <a:blip r:embed="rId2"/>
          <a:stretch>
            <a:fillRect/>
          </a:stretch>
        </p:blipFill>
        <p:spPr>
          <a:xfrm>
            <a:off x="478632" y="5372051"/>
            <a:ext cx="2697104" cy="1014462"/>
          </a:xfrm>
          <a:prstGeom prst="rect">
            <a:avLst/>
          </a:prstGeom>
        </p:spPr>
      </p:pic>
    </p:spTree>
    <p:extLst>
      <p:ext uri="{BB962C8B-B14F-4D97-AF65-F5344CB8AC3E}">
        <p14:creationId xmlns:p14="http://schemas.microsoft.com/office/powerpoint/2010/main" val="4093562070"/>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B3A03-71DC-E939-3B3A-DA042E5FF962}"/>
              </a:ext>
            </a:extLst>
          </p:cNvPr>
          <p:cNvSpPr>
            <a:spLocks noGrp="1"/>
          </p:cNvSpPr>
          <p:nvPr>
            <p:ph type="title"/>
          </p:nvPr>
        </p:nvSpPr>
        <p:spPr>
          <a:xfrm>
            <a:off x="488066" y="938944"/>
            <a:ext cx="11215868" cy="588914"/>
          </a:xfrm>
        </p:spPr>
        <p:txBody>
          <a:bodyPr/>
          <a:lstStyle/>
          <a:p>
            <a:pPr algn="ctr"/>
            <a:r>
              <a:rPr lang="en-US" sz="3200" b="1" kern="100" dirty="0">
                <a:effectLst/>
                <a:ea typeface="Calibri" panose="020F0502020204030204" pitchFamily="34" charset="0"/>
                <a:cs typeface="Times New Roman" panose="02020603050405020304" pitchFamily="18" charset="0"/>
              </a:rPr>
              <a:t>Who are We? MCAAP in a Nutshell</a:t>
            </a:r>
            <a:endParaRPr lang="en-US" sz="3200" dirty="0"/>
          </a:p>
        </p:txBody>
      </p:sp>
      <p:sp>
        <p:nvSpPr>
          <p:cNvPr id="3" name="Content Placeholder 2">
            <a:extLst>
              <a:ext uri="{FF2B5EF4-FFF2-40B4-BE49-F238E27FC236}">
                <a16:creationId xmlns:a16="http://schemas.microsoft.com/office/drawing/2014/main" id="{0D8CFBE8-5915-048F-2D8B-E038793485B4}"/>
              </a:ext>
            </a:extLst>
          </p:cNvPr>
          <p:cNvSpPr>
            <a:spLocks noGrp="1"/>
          </p:cNvSpPr>
          <p:nvPr>
            <p:ph sz="half" idx="1"/>
          </p:nvPr>
        </p:nvSpPr>
        <p:spPr>
          <a:xfrm>
            <a:off x="488065" y="2390170"/>
            <a:ext cx="5403449" cy="4155313"/>
          </a:xfrm>
          <a:solidFill>
            <a:srgbClr val="006699"/>
          </a:solidFill>
        </p:spPr>
        <p:txBody>
          <a:bodyPr>
            <a:normAutofit fontScale="92500" lnSpcReduction="10000"/>
          </a:bodyPr>
          <a:lstStyle/>
          <a:p>
            <a:r>
              <a:rPr lang="en-US" sz="2500" dirty="0">
                <a:solidFill>
                  <a:schemeClr val="bg1"/>
                </a:solidFill>
              </a:rPr>
              <a:t>1600 members:</a:t>
            </a:r>
          </a:p>
          <a:p>
            <a:r>
              <a:rPr lang="en-US" sz="2500" dirty="0">
                <a:solidFill>
                  <a:schemeClr val="bg1"/>
                </a:solidFill>
              </a:rPr>
              <a:t>Include primary care, pediatric subspecialists, and pediatric surgical specialists</a:t>
            </a:r>
          </a:p>
          <a:p>
            <a:r>
              <a:rPr lang="en-US" sz="2500" dirty="0">
                <a:solidFill>
                  <a:schemeClr val="bg1"/>
                </a:solidFill>
              </a:rPr>
              <a:t>A majority of Chapter members are Fellows of the American Academy of Pediatrics</a:t>
            </a:r>
          </a:p>
          <a:p>
            <a:r>
              <a:rPr lang="en-US" sz="2500" dirty="0">
                <a:solidFill>
                  <a:schemeClr val="bg1"/>
                </a:solidFill>
              </a:rPr>
              <a:t>A full-time Executive Director and one contracted MA Immunization Initiative Program Manager</a:t>
            </a:r>
          </a:p>
          <a:p>
            <a:endParaRPr lang="en-US" sz="2500" dirty="0">
              <a:solidFill>
                <a:schemeClr val="bg1"/>
              </a:solidFill>
            </a:endParaRPr>
          </a:p>
          <a:p>
            <a:endParaRPr lang="en-US" dirty="0"/>
          </a:p>
        </p:txBody>
      </p:sp>
      <p:sp>
        <p:nvSpPr>
          <p:cNvPr id="4" name="Content Placeholder 3">
            <a:extLst>
              <a:ext uri="{FF2B5EF4-FFF2-40B4-BE49-F238E27FC236}">
                <a16:creationId xmlns:a16="http://schemas.microsoft.com/office/drawing/2014/main" id="{B6950E6B-192B-C532-DE22-D4EED25552F9}"/>
              </a:ext>
            </a:extLst>
          </p:cNvPr>
          <p:cNvSpPr>
            <a:spLocks noGrp="1"/>
          </p:cNvSpPr>
          <p:nvPr>
            <p:ph sz="half" idx="2"/>
          </p:nvPr>
        </p:nvSpPr>
        <p:spPr>
          <a:xfrm>
            <a:off x="6211890" y="2390170"/>
            <a:ext cx="5007156" cy="4155313"/>
          </a:xfrm>
          <a:solidFill>
            <a:srgbClr val="006699"/>
          </a:solidFill>
        </p:spPr>
        <p:txBody>
          <a:bodyPr>
            <a:normAutofit fontScale="92500" lnSpcReduction="10000"/>
          </a:bodyPr>
          <a:lstStyle/>
          <a:p>
            <a:r>
              <a:rPr lang="en-US" sz="2500" dirty="0">
                <a:solidFill>
                  <a:schemeClr val="bg1"/>
                </a:solidFill>
              </a:rPr>
              <a:t>Funded Principally by MCAAP dues: </a:t>
            </a:r>
          </a:p>
          <a:p>
            <a:pPr lvl="1"/>
            <a:r>
              <a:rPr lang="en-US" sz="2500" dirty="0">
                <a:solidFill>
                  <a:schemeClr val="bg1"/>
                </a:solidFill>
              </a:rPr>
              <a:t>Current Policies Preclude Industry Relationships</a:t>
            </a:r>
          </a:p>
          <a:p>
            <a:pPr lvl="1"/>
            <a:r>
              <a:rPr lang="en-US" sz="2500" dirty="0">
                <a:solidFill>
                  <a:schemeClr val="bg1"/>
                </a:solidFill>
              </a:rPr>
              <a:t>Limited grant support by National AAP and no other financial support from National AAP</a:t>
            </a:r>
          </a:p>
          <a:p>
            <a:r>
              <a:rPr lang="en-US" sz="2500" dirty="0">
                <a:solidFill>
                  <a:schemeClr val="bg1"/>
                </a:solidFill>
              </a:rPr>
              <a:t>Programs are otherwise implemented by pediatrician and trainee members</a:t>
            </a:r>
          </a:p>
          <a:p>
            <a:endParaRPr lang="en-US" sz="2200" dirty="0"/>
          </a:p>
          <a:p>
            <a:endParaRPr lang="en-US" dirty="0"/>
          </a:p>
          <a:p>
            <a:endParaRPr lang="en-US" dirty="0"/>
          </a:p>
          <a:p>
            <a:endParaRPr lang="en-US" dirty="0"/>
          </a:p>
        </p:txBody>
      </p:sp>
      <p:pic>
        <p:nvPicPr>
          <p:cNvPr id="5" name="Picture 4">
            <a:extLst>
              <a:ext uri="{FF2B5EF4-FFF2-40B4-BE49-F238E27FC236}">
                <a16:creationId xmlns:a16="http://schemas.microsoft.com/office/drawing/2014/main" id="{283B2AE7-1B66-E1DB-D047-B79A3CCB8C0F}"/>
              </a:ext>
            </a:extLst>
          </p:cNvPr>
          <p:cNvPicPr>
            <a:picLocks noChangeAspect="1"/>
          </p:cNvPicPr>
          <p:nvPr/>
        </p:nvPicPr>
        <p:blipFill>
          <a:blip r:embed="rId2"/>
          <a:stretch>
            <a:fillRect/>
          </a:stretch>
        </p:blipFill>
        <p:spPr>
          <a:xfrm>
            <a:off x="5512608" y="1527858"/>
            <a:ext cx="1697640" cy="641416"/>
          </a:xfrm>
          <a:prstGeom prst="rect">
            <a:avLst/>
          </a:prstGeom>
        </p:spPr>
      </p:pic>
    </p:spTree>
    <p:extLst>
      <p:ext uri="{BB962C8B-B14F-4D97-AF65-F5344CB8AC3E}">
        <p14:creationId xmlns:p14="http://schemas.microsoft.com/office/powerpoint/2010/main" val="988717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B17B5"/>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7539" y="467397"/>
            <a:ext cx="695829" cy="5919116"/>
          </a:xfrm>
          <a:prstGeom prst="rect">
            <a:avLst/>
          </a:prstGeom>
          <a:solidFill>
            <a:srgbClr val="0D0D0D"/>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12" name="Group 11">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3" name="Rectangle 12">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5" name="TextBox 4">
            <a:extLst>
              <a:ext uri="{FF2B5EF4-FFF2-40B4-BE49-F238E27FC236}">
                <a16:creationId xmlns:a16="http://schemas.microsoft.com/office/drawing/2014/main" id="{89DFCBF0-1E4F-6514-420E-CE8B33D3C687}"/>
              </a:ext>
            </a:extLst>
          </p:cNvPr>
          <p:cNvSpPr txBox="1"/>
          <p:nvPr/>
        </p:nvSpPr>
        <p:spPr>
          <a:xfrm>
            <a:off x="1469985" y="749609"/>
            <a:ext cx="8831483" cy="1569660"/>
          </a:xfrm>
          <a:prstGeom prst="rect">
            <a:avLst/>
          </a:prstGeom>
          <a:solidFill>
            <a:schemeClr val="accent6">
              <a:lumMod val="50000"/>
            </a:schemeClr>
          </a:solidFill>
        </p:spPr>
        <p:txBody>
          <a:bodyPr wrap="square">
            <a:spAutoFit/>
          </a:bodyPr>
          <a:lstStyle/>
          <a:p>
            <a:pPr algn="ctr"/>
            <a:r>
              <a:rPr lang="en-US" sz="2400" dirty="0"/>
              <a:t>Our Chapter Vision: </a:t>
            </a:r>
          </a:p>
          <a:p>
            <a:pPr algn="ctr"/>
            <a:r>
              <a:rPr lang="en-US" sz="2400" dirty="0"/>
              <a:t>The MCAAP is a leading voice for child health advocacy and high-value equitable care for all youth in the Commonwealth of MA</a:t>
            </a:r>
          </a:p>
        </p:txBody>
      </p:sp>
      <p:sp>
        <p:nvSpPr>
          <p:cNvPr id="7" name="TextBox 6">
            <a:extLst>
              <a:ext uri="{FF2B5EF4-FFF2-40B4-BE49-F238E27FC236}">
                <a16:creationId xmlns:a16="http://schemas.microsoft.com/office/drawing/2014/main" id="{0A9CA029-4A39-E369-BBD0-35F1684F9C5C}"/>
              </a:ext>
            </a:extLst>
          </p:cNvPr>
          <p:cNvSpPr txBox="1"/>
          <p:nvPr/>
        </p:nvSpPr>
        <p:spPr>
          <a:xfrm>
            <a:off x="5969868" y="2410134"/>
            <a:ext cx="4890462" cy="3698257"/>
          </a:xfrm>
          <a:prstGeom prst="rect">
            <a:avLst/>
          </a:prstGeom>
          <a:solidFill>
            <a:srgbClr val="0C78B4"/>
          </a:solidFill>
        </p:spPr>
        <p:txBody>
          <a:bodyPr wrap="square">
            <a:spAutoFit/>
          </a:bodyPr>
          <a:lstStyle/>
          <a:p>
            <a:pPr marL="342900" marR="0" lvl="0" indent="-342900">
              <a:lnSpc>
                <a:spcPct val="107000"/>
              </a:lnSpc>
              <a:spcBef>
                <a:spcPts val="0"/>
              </a:spcBef>
              <a:spcAft>
                <a:spcPts val="0"/>
              </a:spcAft>
              <a:buFont typeface="+mj-lt"/>
              <a:buAutoNum type="arabicPeriod"/>
            </a:pPr>
            <a:r>
              <a:rPr lang="en-US" sz="2000" i="1" kern="100" dirty="0">
                <a:effectLst/>
                <a:latin typeface="Arial" panose="020B0604020202020204" pitchFamily="34" charset="0"/>
                <a:ea typeface="Calibri" panose="020F0502020204030204" pitchFamily="34" charset="0"/>
                <a:cs typeface="Times New Roman" panose="02020603050405020304" pitchFamily="18" charset="0"/>
              </a:rPr>
              <a:t>Child Health Programming</a:t>
            </a:r>
          </a:p>
          <a:p>
            <a:pPr marL="628650" lvl="1" indent="-171450">
              <a:lnSpc>
                <a:spcPct val="107000"/>
              </a:lnSpc>
              <a:buFont typeface="Arial" panose="020B0604020202020204" pitchFamily="34" charset="0"/>
              <a:buChar char="•"/>
            </a:pPr>
            <a:r>
              <a:rPr lang="en-US" sz="2000" i="1" kern="100" dirty="0">
                <a:latin typeface="Arial" panose="020B0604020202020204" pitchFamily="34" charset="0"/>
                <a:ea typeface="Calibri" panose="020F0502020204030204" pitchFamily="34" charset="0"/>
                <a:cs typeface="Times New Roman" panose="02020603050405020304" pitchFamily="18" charset="0"/>
              </a:rPr>
              <a:t>Education for Child Health Professionals &amp; Child Advocates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000" i="1" kern="100" dirty="0">
                <a:effectLst/>
                <a:latin typeface="Arial" panose="020B0604020202020204" pitchFamily="34" charset="0"/>
                <a:ea typeface="Calibri" panose="020F0502020204030204" pitchFamily="34" charset="0"/>
                <a:cs typeface="Times New Roman" panose="02020603050405020304" pitchFamily="18" charset="0"/>
              </a:rPr>
              <a:t>Advocacy</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628650" marR="0" lvl="1" indent="-171450">
              <a:lnSpc>
                <a:spcPct val="107000"/>
              </a:lnSpc>
              <a:spcBef>
                <a:spcPts val="0"/>
              </a:spcBef>
              <a:spcAft>
                <a:spcPts val="0"/>
              </a:spcAft>
              <a:buFont typeface="Arial" panose="020B0604020202020204" pitchFamily="34" charset="0"/>
              <a:buChar char="•"/>
            </a:pPr>
            <a:r>
              <a:rPr lang="en-US" sz="2000" i="1" kern="100" dirty="0">
                <a:effectLst/>
                <a:latin typeface="Arial" panose="020B0604020202020204" pitchFamily="34" charset="0"/>
                <a:ea typeface="Calibri" panose="020F0502020204030204" pitchFamily="34" charset="0"/>
                <a:cs typeface="Times New Roman" panose="02020603050405020304" pitchFamily="18" charset="0"/>
              </a:rPr>
              <a:t>Aligned with National AAP Goals </a:t>
            </a:r>
            <a:r>
              <a:rPr lang="en-US" sz="2000" i="1" kern="100" dirty="0">
                <a:latin typeface="Arial" panose="020B0604020202020204" pitchFamily="34" charset="0"/>
                <a:ea typeface="Calibri" panose="020F0502020204030204" pitchFamily="34" charset="0"/>
                <a:cs typeface="Times New Roman" panose="02020603050405020304" pitchFamily="18" charset="0"/>
              </a:rPr>
              <a:t>and</a:t>
            </a:r>
            <a:r>
              <a:rPr lang="en-US" sz="2000" i="1" kern="100" dirty="0">
                <a:effectLst/>
                <a:latin typeface="Arial" panose="020B0604020202020204" pitchFamily="34" charset="0"/>
                <a:ea typeface="Calibri" panose="020F0502020204030204" pitchFamily="34" charset="0"/>
                <a:cs typeface="Times New Roman" panose="02020603050405020304" pitchFamily="18" charset="0"/>
              </a:rPr>
              <a:t> Tailored to the Commonwealth </a:t>
            </a:r>
            <a:endParaRPr lang="en-US" sz="20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000" i="1" kern="100" dirty="0">
                <a:effectLst/>
                <a:latin typeface="Arial" panose="020B0604020202020204" pitchFamily="34" charset="0"/>
                <a:ea typeface="Calibri" panose="020F0502020204030204" pitchFamily="34" charset="0"/>
                <a:cs typeface="Times New Roman" panose="02020603050405020304" pitchFamily="18" charset="0"/>
              </a:rPr>
              <a:t>JEDI: </a:t>
            </a:r>
            <a:r>
              <a:rPr lang="en-US" sz="2000" i="1" kern="100" dirty="0" err="1">
                <a:effectLst/>
                <a:latin typeface="Arial" panose="020B0604020202020204" pitchFamily="34" charset="0"/>
                <a:ea typeface="Calibri" panose="020F0502020204030204" pitchFamily="34" charset="0"/>
                <a:cs typeface="Times New Roman" panose="02020603050405020304" pitchFamily="18" charset="0"/>
              </a:rPr>
              <a:t>Justice,Equity</a:t>
            </a:r>
            <a:r>
              <a:rPr lang="en-US" sz="2000" i="1" kern="100" dirty="0">
                <a:effectLst/>
                <a:latin typeface="Arial" panose="020B0604020202020204" pitchFamily="34" charset="0"/>
                <a:ea typeface="Calibri" panose="020F0502020204030204" pitchFamily="34" charset="0"/>
                <a:cs typeface="Times New Roman" panose="02020603050405020304" pitchFamily="18" charset="0"/>
              </a:rPr>
              <a:t>, Diversity, Inclusion</a:t>
            </a:r>
          </a:p>
          <a:p>
            <a:pPr marL="404813" marR="0" lvl="0" indent="104775">
              <a:lnSpc>
                <a:spcPct val="107000"/>
              </a:lnSpc>
              <a:spcBef>
                <a:spcPts val="0"/>
              </a:spcBef>
              <a:spcAft>
                <a:spcPts val="0"/>
              </a:spcAft>
              <a:buFont typeface="Arial" panose="020B0604020202020204" pitchFamily="34" charset="0"/>
              <a:buChar char="•"/>
            </a:pPr>
            <a:r>
              <a:rPr lang="en-US" sz="2000" i="1" kern="100" dirty="0">
                <a:latin typeface="Arial" panose="020B0604020202020204" pitchFamily="34" charset="0"/>
                <a:ea typeface="Calibri" panose="020F0502020204030204" pitchFamily="34" charset="0"/>
                <a:cs typeface="Times New Roman" panose="02020603050405020304" pitchFamily="18" charset="0"/>
              </a:rPr>
              <a:t>   Specific Focus on Vulnerable Communities &amp; Children/Youth with Special Health Needs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781CDE3B-785F-B223-2C69-BE1941D6CEB8}"/>
              </a:ext>
            </a:extLst>
          </p:cNvPr>
          <p:cNvSpPr txBox="1"/>
          <p:nvPr/>
        </p:nvSpPr>
        <p:spPr>
          <a:xfrm>
            <a:off x="728514" y="2408147"/>
            <a:ext cx="5164648" cy="3700244"/>
          </a:xfrm>
          <a:prstGeom prst="rect">
            <a:avLst/>
          </a:prstGeom>
          <a:solidFill>
            <a:srgbClr val="0C78B4"/>
          </a:solidFill>
        </p:spPr>
        <p:txBody>
          <a:bodyPr wrap="square">
            <a:spAutoFit/>
          </a:bodyPr>
          <a:lstStyle/>
          <a:p>
            <a:pPr marR="0" lvl="0">
              <a:lnSpc>
                <a:spcPct val="107000"/>
              </a:lnSpc>
              <a:spcBef>
                <a:spcPts val="0"/>
              </a:spcBef>
              <a:spcAft>
                <a:spcPts val="0"/>
              </a:spcAft>
            </a:pPr>
            <a:endParaRPr lang="en-US" sz="2000" i="1" kern="100" dirty="0">
              <a:latin typeface="Arial" panose="020B06040202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i="1" kern="100" dirty="0">
              <a:effectLst/>
              <a:latin typeface="Arial" panose="020B06040202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i="1" kern="100" dirty="0">
              <a:latin typeface="Arial" panose="020B06040202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i="1" kern="100" dirty="0">
              <a:effectLst/>
              <a:latin typeface="Arial" panose="020B06040202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i="1" kern="100" dirty="0">
              <a:latin typeface="Arial" panose="020B06040202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i="1" kern="100" dirty="0">
              <a:effectLst/>
              <a:latin typeface="Arial" panose="020B06040202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i="1" kern="100" dirty="0">
              <a:latin typeface="Arial" panose="020B06040202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i="1" kern="100" dirty="0">
              <a:effectLst/>
              <a:latin typeface="Arial" panose="020B06040202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i="1" kern="100" dirty="0">
              <a:latin typeface="Arial" panose="020B06040202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i="1" kern="100" dirty="0">
              <a:effectLst/>
              <a:latin typeface="Arial" panose="020B06040202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Picture 10">
            <a:extLst>
              <a:ext uri="{FF2B5EF4-FFF2-40B4-BE49-F238E27FC236}">
                <a16:creationId xmlns:a16="http://schemas.microsoft.com/office/drawing/2014/main" id="{57AF3B8D-C38C-6D69-3BE9-54BCC71B0B80}"/>
              </a:ext>
            </a:extLst>
          </p:cNvPr>
          <p:cNvPicPr>
            <a:picLocks noChangeAspect="1"/>
          </p:cNvPicPr>
          <p:nvPr/>
        </p:nvPicPr>
        <p:blipFill>
          <a:blip r:embed="rId2"/>
          <a:stretch>
            <a:fillRect/>
          </a:stretch>
        </p:blipFill>
        <p:spPr>
          <a:xfrm>
            <a:off x="896779" y="2669818"/>
            <a:ext cx="4915880" cy="2542252"/>
          </a:xfrm>
          <a:prstGeom prst="rect">
            <a:avLst/>
          </a:prstGeom>
        </p:spPr>
      </p:pic>
      <p:pic>
        <p:nvPicPr>
          <p:cNvPr id="2" name="Picture 1">
            <a:extLst>
              <a:ext uri="{FF2B5EF4-FFF2-40B4-BE49-F238E27FC236}">
                <a16:creationId xmlns:a16="http://schemas.microsoft.com/office/drawing/2014/main" id="{22403F3B-2326-0039-B134-AA606EA3C00E}"/>
              </a:ext>
            </a:extLst>
          </p:cNvPr>
          <p:cNvPicPr>
            <a:picLocks noChangeAspect="1"/>
          </p:cNvPicPr>
          <p:nvPr/>
        </p:nvPicPr>
        <p:blipFill>
          <a:blip r:embed="rId3"/>
          <a:stretch>
            <a:fillRect/>
          </a:stretch>
        </p:blipFill>
        <p:spPr>
          <a:xfrm>
            <a:off x="478632" y="5729927"/>
            <a:ext cx="1700931" cy="640135"/>
          </a:xfrm>
          <a:prstGeom prst="rect">
            <a:avLst/>
          </a:prstGeom>
        </p:spPr>
      </p:pic>
    </p:spTree>
    <p:extLst>
      <p:ext uri="{BB962C8B-B14F-4D97-AF65-F5344CB8AC3E}">
        <p14:creationId xmlns:p14="http://schemas.microsoft.com/office/powerpoint/2010/main" val="167404576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B17B5"/>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19AE65-9B94-44EA-BEF3-EF4BFA16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0C81A57-9CD5-461B-8FFE-4A8CB6CFBE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7539" y="467397"/>
            <a:ext cx="695829" cy="5919116"/>
          </a:xfrm>
          <a:prstGeom prst="rect">
            <a:avLst/>
          </a:prstGeom>
          <a:solidFill>
            <a:srgbClr val="0D0D0D"/>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12" name="Group 11">
            <a:extLst>
              <a:ext uri="{FF2B5EF4-FFF2-40B4-BE49-F238E27FC236}">
                <a16:creationId xmlns:a16="http://schemas.microsoft.com/office/drawing/2014/main" id="{3086C462-37F4-494D-8292-CCB95221CC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13" name="Rectangle 12">
              <a:extLst>
                <a:ext uri="{FF2B5EF4-FFF2-40B4-BE49-F238E27FC236}">
                  <a16:creationId xmlns:a16="http://schemas.microsoft.com/office/drawing/2014/main" id="{2C7D2D64-353F-4802-AA48-A70CE6020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30A6328F-CAA3-4052-BF4C-14BD47706E6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3" name="TextBox 2">
            <a:extLst>
              <a:ext uri="{FF2B5EF4-FFF2-40B4-BE49-F238E27FC236}">
                <a16:creationId xmlns:a16="http://schemas.microsoft.com/office/drawing/2014/main" id="{9F3F5DDB-F28E-D542-CEC6-229AB87C6761}"/>
              </a:ext>
            </a:extLst>
          </p:cNvPr>
          <p:cNvSpPr txBox="1"/>
          <p:nvPr/>
        </p:nvSpPr>
        <p:spPr>
          <a:xfrm>
            <a:off x="727646" y="1073345"/>
            <a:ext cx="10289893" cy="4666983"/>
          </a:xfrm>
          <a:prstGeom prst="rect">
            <a:avLst/>
          </a:prstGeom>
          <a:solidFill>
            <a:srgbClr val="0C78B4"/>
          </a:solidFill>
        </p:spPr>
        <p:txBody>
          <a:bodyPr wrap="square">
            <a:spAutoFit/>
          </a:bodyPr>
          <a:lstStyle/>
          <a:p>
            <a:pPr marL="0" marR="0">
              <a:lnSpc>
                <a:spcPct val="107000"/>
              </a:lnSpc>
              <a:spcBef>
                <a:spcPts val="0"/>
              </a:spcBef>
              <a:spcAft>
                <a:spcPts val="0"/>
              </a:spcAft>
            </a:pPr>
            <a:r>
              <a:rPr lang="en-US" sz="2800" b="1" kern="100" dirty="0">
                <a:effectLst/>
                <a:ea typeface="Calibri" panose="020F0502020204030204" pitchFamily="34" charset="0"/>
                <a:cs typeface="Times New Roman" panose="02020603050405020304" pitchFamily="18" charset="0"/>
              </a:rPr>
              <a:t>MCAAP Activities Build on This Foundational Stability:</a:t>
            </a:r>
            <a:endParaRPr lang="en-US" sz="2800" kern="1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800" i="1" kern="100" dirty="0">
                <a:effectLst/>
                <a:ea typeface="Calibri" panose="020F0502020204030204" pitchFamily="34" charset="0"/>
                <a:cs typeface="Times New Roman" panose="02020603050405020304" pitchFamily="18" charset="0"/>
              </a:rPr>
              <a:t>Child Health Programming</a:t>
            </a:r>
          </a:p>
          <a:p>
            <a:pPr marL="628650" lvl="1" indent="-171450">
              <a:lnSpc>
                <a:spcPct val="107000"/>
              </a:lnSpc>
              <a:buFont typeface="Arial" panose="020B0604020202020204" pitchFamily="34" charset="0"/>
              <a:buChar char="•"/>
            </a:pPr>
            <a:r>
              <a:rPr lang="en-US" sz="2800" i="1" kern="100" dirty="0">
                <a:ea typeface="Calibri" panose="020F0502020204030204" pitchFamily="34" charset="0"/>
                <a:cs typeface="Times New Roman" panose="02020603050405020304" pitchFamily="18" charset="0"/>
              </a:rPr>
              <a:t>Education for Child Health Professionals and Other Child Advocates</a:t>
            </a:r>
          </a:p>
          <a:p>
            <a:pPr marL="342900" marR="0" lvl="0" indent="-342900">
              <a:lnSpc>
                <a:spcPct val="107000"/>
              </a:lnSpc>
              <a:spcBef>
                <a:spcPts val="0"/>
              </a:spcBef>
              <a:spcAft>
                <a:spcPts val="0"/>
              </a:spcAft>
              <a:buFont typeface="+mj-lt"/>
              <a:buAutoNum type="arabicPeriod"/>
            </a:pPr>
            <a:r>
              <a:rPr lang="en-US" sz="2800" i="1" kern="100" dirty="0">
                <a:effectLst/>
                <a:ea typeface="Calibri" panose="020F0502020204030204" pitchFamily="34" charset="0"/>
                <a:cs typeface="Times New Roman" panose="02020603050405020304" pitchFamily="18" charset="0"/>
              </a:rPr>
              <a:t>Advocacy</a:t>
            </a:r>
            <a:endParaRPr lang="en-US" sz="2800" kern="100" dirty="0">
              <a:effectLst/>
              <a:ea typeface="Calibri" panose="020F0502020204030204" pitchFamily="34" charset="0"/>
              <a:cs typeface="Times New Roman" panose="02020603050405020304" pitchFamily="18" charset="0"/>
            </a:endParaRPr>
          </a:p>
          <a:p>
            <a:pPr marL="628650" marR="0" lvl="1" indent="-171450">
              <a:lnSpc>
                <a:spcPct val="107000"/>
              </a:lnSpc>
              <a:spcBef>
                <a:spcPts val="0"/>
              </a:spcBef>
              <a:spcAft>
                <a:spcPts val="0"/>
              </a:spcAft>
              <a:buFont typeface="Arial" panose="020B0604020202020204" pitchFamily="34" charset="0"/>
              <a:buChar char="•"/>
            </a:pPr>
            <a:r>
              <a:rPr lang="en-US" sz="2800" i="1" kern="100" dirty="0">
                <a:effectLst/>
                <a:ea typeface="Calibri" panose="020F0502020204030204" pitchFamily="34" charset="0"/>
                <a:cs typeface="Times New Roman" panose="02020603050405020304" pitchFamily="18" charset="0"/>
              </a:rPr>
              <a:t>Aligned with National AAP Goals </a:t>
            </a:r>
            <a:r>
              <a:rPr lang="en-US" sz="2800" i="1" kern="100" dirty="0">
                <a:ea typeface="Calibri" panose="020F0502020204030204" pitchFamily="34" charset="0"/>
                <a:cs typeface="Times New Roman" panose="02020603050405020304" pitchFamily="18" charset="0"/>
              </a:rPr>
              <a:t>and</a:t>
            </a:r>
            <a:r>
              <a:rPr lang="en-US" sz="2800" i="1" kern="100" dirty="0">
                <a:effectLst/>
                <a:ea typeface="Calibri" panose="020F0502020204030204" pitchFamily="34" charset="0"/>
                <a:cs typeface="Times New Roman" panose="02020603050405020304" pitchFamily="18" charset="0"/>
              </a:rPr>
              <a:t> Tailored to the  Commonwealth </a:t>
            </a:r>
          </a:p>
          <a:p>
            <a:pPr marL="342900" marR="0" lvl="0" indent="-342900">
              <a:lnSpc>
                <a:spcPct val="107000"/>
              </a:lnSpc>
              <a:spcBef>
                <a:spcPts val="0"/>
              </a:spcBef>
              <a:spcAft>
                <a:spcPts val="0"/>
              </a:spcAft>
              <a:buFont typeface="+mj-lt"/>
              <a:buAutoNum type="arabicPeriod"/>
            </a:pPr>
            <a:r>
              <a:rPr lang="en-US" sz="2800" i="1" kern="100" dirty="0">
                <a:effectLst/>
                <a:ea typeface="Calibri" panose="020F0502020204030204" pitchFamily="34" charset="0"/>
                <a:cs typeface="Times New Roman" panose="02020603050405020304" pitchFamily="18" charset="0"/>
              </a:rPr>
              <a:t>JEDI: Justice, Equity, Diversity and Inclusion</a:t>
            </a:r>
          </a:p>
          <a:p>
            <a:pPr marL="404813" marR="0" lvl="0" indent="104775">
              <a:lnSpc>
                <a:spcPct val="107000"/>
              </a:lnSpc>
              <a:spcBef>
                <a:spcPts val="0"/>
              </a:spcBef>
              <a:spcAft>
                <a:spcPts val="0"/>
              </a:spcAft>
              <a:buFont typeface="Arial" panose="020B0604020202020204" pitchFamily="34" charset="0"/>
              <a:buChar char="•"/>
            </a:pPr>
            <a:r>
              <a:rPr lang="en-US" sz="2800" i="1" kern="100" dirty="0">
                <a:ea typeface="Calibri" panose="020F0502020204030204" pitchFamily="34" charset="0"/>
                <a:cs typeface="Times New Roman" panose="02020603050405020304" pitchFamily="18" charset="0"/>
              </a:rPr>
              <a:t>   Specific Focus on Vulnerable Communities and   Children/Youth with Special Health Needs</a:t>
            </a:r>
            <a:r>
              <a:rPr lang="en-US" sz="2400" i="1" kern="100" dirty="0">
                <a:ea typeface="Calibri" panose="020F0502020204030204" pitchFamily="34" charset="0"/>
                <a:cs typeface="Times New Roman" panose="02020603050405020304" pitchFamily="18" charset="0"/>
              </a:rPr>
              <a:t>	</a:t>
            </a:r>
            <a:endParaRPr lang="en-US" sz="2400" kern="100" dirty="0">
              <a:effectLst/>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E28244D7-7497-0B8C-8E5A-5C2074B24635}"/>
              </a:ext>
            </a:extLst>
          </p:cNvPr>
          <p:cNvPicPr>
            <a:picLocks noChangeAspect="1"/>
          </p:cNvPicPr>
          <p:nvPr/>
        </p:nvPicPr>
        <p:blipFill>
          <a:blip r:embed="rId2"/>
          <a:stretch>
            <a:fillRect/>
          </a:stretch>
        </p:blipFill>
        <p:spPr>
          <a:xfrm>
            <a:off x="8826142" y="5522025"/>
            <a:ext cx="2191397" cy="824251"/>
          </a:xfrm>
          <a:prstGeom prst="rect">
            <a:avLst/>
          </a:prstGeom>
        </p:spPr>
      </p:pic>
    </p:spTree>
    <p:extLst>
      <p:ext uri="{BB962C8B-B14F-4D97-AF65-F5344CB8AC3E}">
        <p14:creationId xmlns:p14="http://schemas.microsoft.com/office/powerpoint/2010/main" val="93454031"/>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B3A03-71DC-E939-3B3A-DA042E5FF962}"/>
              </a:ext>
            </a:extLst>
          </p:cNvPr>
          <p:cNvSpPr>
            <a:spLocks noGrp="1"/>
          </p:cNvSpPr>
          <p:nvPr>
            <p:ph type="title"/>
          </p:nvPr>
        </p:nvSpPr>
        <p:spPr>
          <a:xfrm>
            <a:off x="488065" y="827856"/>
            <a:ext cx="11215868" cy="588914"/>
          </a:xfrm>
        </p:spPr>
        <p:txBody>
          <a:bodyPr/>
          <a:lstStyle/>
          <a:p>
            <a:pPr algn="ctr"/>
            <a:r>
              <a:rPr lang="en-US" sz="2800" b="1" kern="100" dirty="0">
                <a:effectLst/>
                <a:ea typeface="Calibri" panose="020F0502020204030204" pitchFamily="34" charset="0"/>
                <a:cs typeface="Times New Roman" panose="02020603050405020304" pitchFamily="18" charset="0"/>
              </a:rPr>
              <a:t>MCAAP Programming Improves The Quality of Care Families Receive </a:t>
            </a:r>
            <a:endParaRPr lang="en-US" sz="2800" dirty="0"/>
          </a:p>
        </p:txBody>
      </p:sp>
      <p:sp>
        <p:nvSpPr>
          <p:cNvPr id="3" name="Content Placeholder 2">
            <a:extLst>
              <a:ext uri="{FF2B5EF4-FFF2-40B4-BE49-F238E27FC236}">
                <a16:creationId xmlns:a16="http://schemas.microsoft.com/office/drawing/2014/main" id="{0D8CFBE8-5915-048F-2D8B-E038793485B4}"/>
              </a:ext>
            </a:extLst>
          </p:cNvPr>
          <p:cNvSpPr>
            <a:spLocks noGrp="1"/>
          </p:cNvSpPr>
          <p:nvPr>
            <p:ph sz="half" idx="1"/>
          </p:nvPr>
        </p:nvSpPr>
        <p:spPr>
          <a:xfrm>
            <a:off x="488065" y="2390170"/>
            <a:ext cx="5403449" cy="4155313"/>
          </a:xfrm>
          <a:solidFill>
            <a:srgbClr val="006699"/>
          </a:solidFill>
        </p:spPr>
        <p:txBody>
          <a:bodyPr>
            <a:normAutofit fontScale="77500" lnSpcReduction="20000"/>
          </a:bodyPr>
          <a:lstStyle/>
          <a:p>
            <a:r>
              <a:rPr lang="en-US" sz="2200" dirty="0">
                <a:solidFill>
                  <a:schemeClr val="bg1"/>
                </a:solidFill>
              </a:rPr>
              <a:t>Immunization Webinars  and Conferences</a:t>
            </a:r>
          </a:p>
          <a:p>
            <a:r>
              <a:rPr lang="en-US" sz="2200" dirty="0">
                <a:solidFill>
                  <a:schemeClr val="bg1"/>
                </a:solidFill>
              </a:rPr>
              <a:t>Immunization Initiative Monthly Newsletters</a:t>
            </a:r>
          </a:p>
          <a:p>
            <a:r>
              <a:rPr lang="en-US" sz="2200" dirty="0">
                <a:solidFill>
                  <a:schemeClr val="bg1"/>
                </a:solidFill>
              </a:rPr>
              <a:t>RSV Prevention Webinar (MCAAP/DPH)</a:t>
            </a:r>
          </a:p>
          <a:p>
            <a:r>
              <a:rPr lang="en-US" sz="2200" dirty="0">
                <a:solidFill>
                  <a:schemeClr val="bg1"/>
                </a:solidFill>
              </a:rPr>
              <a:t>RSV Childhood Immunization Roundtable (MCAAP/MMS/MA ACOG/MA AFP)</a:t>
            </a:r>
          </a:p>
          <a:p>
            <a:r>
              <a:rPr lang="en-US" sz="2200" dirty="0">
                <a:solidFill>
                  <a:schemeClr val="bg1"/>
                </a:solidFill>
              </a:rPr>
              <a:t>RSV Prevention/Nirsevimab Resource Packet for Members with monthly updates</a:t>
            </a:r>
          </a:p>
          <a:p>
            <a:r>
              <a:rPr lang="en-US" sz="2200" dirty="0">
                <a:solidFill>
                  <a:schemeClr val="bg1"/>
                </a:solidFill>
              </a:rPr>
              <a:t>Nirsevimab Birthing Hospital Dashboard for Members with monthly updates through shortage</a:t>
            </a:r>
          </a:p>
          <a:p>
            <a:endParaRPr lang="en-US" dirty="0"/>
          </a:p>
        </p:txBody>
      </p:sp>
      <p:sp>
        <p:nvSpPr>
          <p:cNvPr id="4" name="Content Placeholder 3">
            <a:extLst>
              <a:ext uri="{FF2B5EF4-FFF2-40B4-BE49-F238E27FC236}">
                <a16:creationId xmlns:a16="http://schemas.microsoft.com/office/drawing/2014/main" id="{B6950E6B-192B-C532-DE22-D4EED25552F9}"/>
              </a:ext>
            </a:extLst>
          </p:cNvPr>
          <p:cNvSpPr>
            <a:spLocks noGrp="1"/>
          </p:cNvSpPr>
          <p:nvPr>
            <p:ph sz="half" idx="2"/>
          </p:nvPr>
        </p:nvSpPr>
        <p:spPr>
          <a:xfrm>
            <a:off x="6211890" y="2390170"/>
            <a:ext cx="5007156" cy="4155313"/>
          </a:xfrm>
          <a:solidFill>
            <a:srgbClr val="006699"/>
          </a:solidFill>
        </p:spPr>
        <p:txBody>
          <a:bodyPr>
            <a:normAutofit fontScale="77500" lnSpcReduction="20000"/>
          </a:bodyPr>
          <a:lstStyle/>
          <a:p>
            <a:r>
              <a:rPr lang="en-US" sz="2200" dirty="0">
                <a:solidFill>
                  <a:schemeClr val="bg1"/>
                </a:solidFill>
              </a:rPr>
              <a:t>Pediatric Mental Health Gateway with Pediatric Team Diagnostic and Treatment Guidance (website)</a:t>
            </a:r>
          </a:p>
          <a:p>
            <a:r>
              <a:rPr lang="en-US" sz="2200" dirty="0">
                <a:solidFill>
                  <a:schemeClr val="bg1"/>
                </a:solidFill>
              </a:rPr>
              <a:t>Preventive Behavioral Health Visits in Primary Care Co-produced Webinar with MA Health Care for All</a:t>
            </a:r>
          </a:p>
          <a:p>
            <a:r>
              <a:rPr lang="en-US" sz="2200" dirty="0">
                <a:solidFill>
                  <a:schemeClr val="bg1"/>
                </a:solidFill>
              </a:rPr>
              <a:t>MCAAP 2023 Annual Meeting and CME on Increasing Mental Health Competence and Confidence in Primary Care-virtual </a:t>
            </a:r>
          </a:p>
          <a:p>
            <a:r>
              <a:rPr lang="en-US" sz="2200" dirty="0">
                <a:solidFill>
                  <a:schemeClr val="bg1"/>
                </a:solidFill>
              </a:rPr>
              <a:t>Monday Biweekly Lunch and Learn Program “Leveraging Community Services To Support Your Patients’ Learning and Developmental Needs”: Live and on-demand videos and hyperlinked slide decks with resources</a:t>
            </a:r>
          </a:p>
          <a:p>
            <a:endParaRPr lang="en-US" dirty="0"/>
          </a:p>
          <a:p>
            <a:endParaRPr lang="en-US" dirty="0"/>
          </a:p>
          <a:p>
            <a:endParaRPr lang="en-US" dirty="0"/>
          </a:p>
          <a:p>
            <a:endParaRPr lang="en-US" dirty="0"/>
          </a:p>
          <a:p>
            <a:endParaRPr lang="en-US" dirty="0"/>
          </a:p>
        </p:txBody>
      </p:sp>
      <p:pic>
        <p:nvPicPr>
          <p:cNvPr id="5" name="Picture 4">
            <a:extLst>
              <a:ext uri="{FF2B5EF4-FFF2-40B4-BE49-F238E27FC236}">
                <a16:creationId xmlns:a16="http://schemas.microsoft.com/office/drawing/2014/main" id="{B535935A-B886-473C-C037-2CF074E3759E}"/>
              </a:ext>
            </a:extLst>
          </p:cNvPr>
          <p:cNvPicPr>
            <a:picLocks noChangeAspect="1"/>
          </p:cNvPicPr>
          <p:nvPr/>
        </p:nvPicPr>
        <p:blipFill>
          <a:blip r:embed="rId2"/>
          <a:stretch>
            <a:fillRect/>
          </a:stretch>
        </p:blipFill>
        <p:spPr>
          <a:xfrm>
            <a:off x="5361424" y="1527858"/>
            <a:ext cx="1700931" cy="640135"/>
          </a:xfrm>
          <a:prstGeom prst="rect">
            <a:avLst/>
          </a:prstGeom>
        </p:spPr>
      </p:pic>
    </p:spTree>
    <p:extLst>
      <p:ext uri="{BB962C8B-B14F-4D97-AF65-F5344CB8AC3E}">
        <p14:creationId xmlns:p14="http://schemas.microsoft.com/office/powerpoint/2010/main" val="2873093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8654F-84F1-06F3-F4D2-9FA0C56E2868}"/>
              </a:ext>
            </a:extLst>
          </p:cNvPr>
          <p:cNvSpPr>
            <a:spLocks noGrp="1"/>
          </p:cNvSpPr>
          <p:nvPr>
            <p:ph type="title"/>
          </p:nvPr>
        </p:nvSpPr>
        <p:spPr/>
        <p:txBody>
          <a:bodyPr/>
          <a:lstStyle/>
          <a:p>
            <a:pPr algn="ctr"/>
            <a:r>
              <a:rPr lang="en-US" dirty="0"/>
              <a:t>MCAAP and Clinical Policy</a:t>
            </a:r>
          </a:p>
        </p:txBody>
      </p:sp>
      <p:sp>
        <p:nvSpPr>
          <p:cNvPr id="3" name="Content Placeholder 2">
            <a:extLst>
              <a:ext uri="{FF2B5EF4-FFF2-40B4-BE49-F238E27FC236}">
                <a16:creationId xmlns:a16="http://schemas.microsoft.com/office/drawing/2014/main" id="{5719D2AD-9B7B-96A6-4C97-F5FF5F6A9C00}"/>
              </a:ext>
            </a:extLst>
          </p:cNvPr>
          <p:cNvSpPr>
            <a:spLocks noGrp="1"/>
          </p:cNvSpPr>
          <p:nvPr>
            <p:ph idx="1"/>
          </p:nvPr>
        </p:nvSpPr>
        <p:spPr>
          <a:xfrm>
            <a:off x="1683170" y="2603500"/>
            <a:ext cx="8825659" cy="3416300"/>
          </a:xfrm>
          <a:solidFill>
            <a:srgbClr val="006699"/>
          </a:solidFill>
        </p:spPr>
        <p:txBody>
          <a:bodyPr>
            <a:normAutofit lnSpcReduction="10000"/>
          </a:bodyPr>
          <a:lstStyle/>
          <a:p>
            <a:pPr marL="0" indent="0" algn="ctr">
              <a:buNone/>
            </a:pPr>
            <a:r>
              <a:rPr lang="en-US" sz="2400" dirty="0">
                <a:solidFill>
                  <a:schemeClr val="bg1"/>
                </a:solidFill>
              </a:rPr>
              <a:t>The Massachusetts Chapter of the American Academy of Pediatrics is not typically a clinical policymaking organization. </a:t>
            </a:r>
          </a:p>
          <a:p>
            <a:pPr marL="0" indent="0" algn="ctr">
              <a:buNone/>
            </a:pPr>
            <a:r>
              <a:rPr lang="en-US" sz="2400" dirty="0">
                <a:solidFill>
                  <a:schemeClr val="bg1"/>
                </a:solidFill>
              </a:rPr>
              <a:t>The MCAAP Board, officers, and Chapter committees utilize the best evidence and policies published by the national AAP and other national specialty societies to disseminate best practices to Chapter members, nonmember pediatric professionals, child health advocates, and policymakers in the Commonwealth. </a:t>
            </a:r>
          </a:p>
        </p:txBody>
      </p:sp>
      <p:pic>
        <p:nvPicPr>
          <p:cNvPr id="4" name="Picture 3">
            <a:extLst>
              <a:ext uri="{FF2B5EF4-FFF2-40B4-BE49-F238E27FC236}">
                <a16:creationId xmlns:a16="http://schemas.microsoft.com/office/drawing/2014/main" id="{4C6F7AC3-95BE-BCCB-2C36-23FAA7041477}"/>
              </a:ext>
            </a:extLst>
          </p:cNvPr>
          <p:cNvPicPr>
            <a:picLocks noChangeAspect="1"/>
          </p:cNvPicPr>
          <p:nvPr/>
        </p:nvPicPr>
        <p:blipFill>
          <a:blip r:embed="rId2"/>
          <a:stretch>
            <a:fillRect/>
          </a:stretch>
        </p:blipFill>
        <p:spPr>
          <a:xfrm>
            <a:off x="9916367" y="6019800"/>
            <a:ext cx="2188654" cy="823031"/>
          </a:xfrm>
          <a:prstGeom prst="rect">
            <a:avLst/>
          </a:prstGeom>
        </p:spPr>
      </p:pic>
    </p:spTree>
    <p:extLst>
      <p:ext uri="{BB962C8B-B14F-4D97-AF65-F5344CB8AC3E}">
        <p14:creationId xmlns:p14="http://schemas.microsoft.com/office/powerpoint/2010/main" val="35220514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230</TotalTime>
  <Words>488</Words>
  <Application>Microsoft Macintosh PowerPoint</Application>
  <PresentationFormat>Widescreen</PresentationFormat>
  <Paragraphs>58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Century Gothic</vt:lpstr>
      <vt:lpstr>Wingdings 3</vt:lpstr>
      <vt:lpstr>Ion Boardroom</vt:lpstr>
      <vt:lpstr>Massachusetts Chapter of the American Academy of Pediatrics</vt:lpstr>
      <vt:lpstr>PowerPoint Presentation</vt:lpstr>
      <vt:lpstr>Who are We? MCAAP in a Nutshell</vt:lpstr>
      <vt:lpstr>PowerPoint Presentation</vt:lpstr>
      <vt:lpstr>PowerPoint Presentation</vt:lpstr>
      <vt:lpstr>MCAAP Programming Improves The Quality of Care Families Receive </vt:lpstr>
      <vt:lpstr>MCAAP and Clinical Policy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Chapter of the American Academy of Pediatrics</dc:title>
  <dc:creator>Mary Beth Miotto</dc:creator>
  <cp:lastModifiedBy>Aynsley Chaneco</cp:lastModifiedBy>
  <cp:revision>2</cp:revision>
  <dcterms:created xsi:type="dcterms:W3CDTF">2024-03-12T03:22:56Z</dcterms:created>
  <dcterms:modified xsi:type="dcterms:W3CDTF">2024-06-17T20:23:39Z</dcterms:modified>
</cp:coreProperties>
</file>