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2" r:id="rId2"/>
    <p:sldId id="4583" r:id="rId3"/>
    <p:sldId id="327" r:id="rId4"/>
    <p:sldId id="285" r:id="rId5"/>
    <p:sldId id="329" r:id="rId6"/>
    <p:sldId id="4584" r:id="rId7"/>
    <p:sldId id="4582" r:id="rId8"/>
    <p:sldId id="273" r:id="rId9"/>
    <p:sldId id="332" r:id="rId10"/>
    <p:sldId id="275" r:id="rId11"/>
    <p:sldId id="286" r:id="rId12"/>
    <p:sldId id="4585" r:id="rId13"/>
    <p:sldId id="4579" r:id="rId14"/>
    <p:sldId id="386" r:id="rId15"/>
    <p:sldId id="262" r:id="rId16"/>
    <p:sldId id="4580" r:id="rId17"/>
    <p:sldId id="289" r:id="rId18"/>
    <p:sldId id="4581" r:id="rId19"/>
    <p:sldId id="26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291"/>
  </p:normalViewPr>
  <p:slideViewPr>
    <p:cSldViewPr snapToGrid="0">
      <p:cViewPr varScale="1">
        <p:scale>
          <a:sx n="121" d="100"/>
          <a:sy n="121"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hyperlink" Target="https://www.doe.mass.edu/" TargetMode="External"/><Relationship Id="rId7" Type="http://schemas.openxmlformats.org/officeDocument/2006/relationships/image" Target="../media/image18.png"/><Relationship Id="rId2" Type="http://schemas.openxmlformats.org/officeDocument/2006/relationships/hyperlink" Target="https://www.doe.mass.edu/news/newsletters.html" TargetMode="External"/><Relationship Id="rId1" Type="http://schemas.openxmlformats.org/officeDocument/2006/relationships/hyperlink" Target="https://www.linkedin.com/company/ma-department-of-elementary-and-secondary-education/mycompany/" TargetMode="Externa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svg"/><Relationship Id="rId4" Type="http://schemas.openxmlformats.org/officeDocument/2006/relationships/hyperlink" Target="https://www.youtube.com/user/massachusettsese" TargetMode="External"/><Relationship Id="rId9"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hyperlink" Target="https://www.linkedin.com/company/ma-department-of-elementary-and-secondary-education/mycompany/" TargetMode="External"/><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image" Target="../media/image16.jpeg"/><Relationship Id="rId6" Type="http://schemas.openxmlformats.org/officeDocument/2006/relationships/hyperlink" Target="https://www.doe.mass.edu/news/newsletters.html" TargetMode="External"/><Relationship Id="rId5" Type="http://schemas.openxmlformats.org/officeDocument/2006/relationships/image" Target="../media/image19.svg"/><Relationship Id="rId10" Type="http://schemas.openxmlformats.org/officeDocument/2006/relationships/hyperlink" Target="https://www.youtube.com/user/massachusettsese" TargetMode="External"/><Relationship Id="rId4" Type="http://schemas.openxmlformats.org/officeDocument/2006/relationships/image" Target="../media/image18.png"/><Relationship Id="rId9" Type="http://schemas.openxmlformats.org/officeDocument/2006/relationships/hyperlink" Target="https://www.doe.mass.edu/"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A6734C-C399-4EF6-A9BD-10B0BAB43B08}"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746D3F14-2AEF-427D-97BF-78226912FEBD}">
      <dgm:prSet phldrT="[Text]" custT="1"/>
      <dgm:spPr>
        <a:solidFill>
          <a:schemeClr val="accent2">
            <a:lumMod val="75000"/>
          </a:schemeClr>
        </a:solidFill>
      </dgm:spPr>
      <dgm:t>
        <a:bodyPr/>
        <a:lstStyle/>
        <a:p>
          <a:r>
            <a:rPr lang="en-US" sz="4900" dirty="0">
              <a:latin typeface="Arial"/>
              <a:cs typeface="Arial"/>
            </a:rPr>
            <a:t>Review</a:t>
          </a:r>
          <a:r>
            <a:rPr lang="en-US" sz="5500" dirty="0">
              <a:latin typeface="Arial"/>
              <a:cs typeface="Arial"/>
            </a:rPr>
            <a:t>	</a:t>
          </a:r>
        </a:p>
      </dgm:t>
    </dgm:pt>
    <dgm:pt modelId="{227E4926-38A5-4784-ADB9-66DB6C36F087}" type="parTrans" cxnId="{5CC393D5-A401-4A46-A39E-204846275F1A}">
      <dgm:prSet/>
      <dgm:spPr/>
      <dgm:t>
        <a:bodyPr/>
        <a:lstStyle/>
        <a:p>
          <a:endParaRPr lang="en-US"/>
        </a:p>
      </dgm:t>
    </dgm:pt>
    <dgm:pt modelId="{4D4A94D1-4E80-4926-9651-4955564A98D0}" type="sibTrans" cxnId="{5CC393D5-A401-4A46-A39E-204846275F1A}">
      <dgm:prSet/>
      <dgm:spPr/>
      <dgm:t>
        <a:bodyPr/>
        <a:lstStyle/>
        <a:p>
          <a:endParaRPr lang="en-US"/>
        </a:p>
      </dgm:t>
    </dgm:pt>
    <dgm:pt modelId="{F54FB894-F4ED-42D3-8C30-45B5FEDF2397}">
      <dgm:prSet phldrT="[Text]"/>
      <dgm:spPr/>
      <dgm:t>
        <a:bodyPr/>
        <a:lstStyle/>
        <a:p>
          <a:pPr rtl="0"/>
          <a:r>
            <a:rPr lang="en-US">
              <a:latin typeface="Arial"/>
              <a:cs typeface="Arial"/>
            </a:rPr>
            <a:t>Review DESE's Educational Vision, Strategic Objectives and how DESE supports school districts across Massachusetts. </a:t>
          </a:r>
        </a:p>
      </dgm:t>
    </dgm:pt>
    <dgm:pt modelId="{BB4B1180-C721-40B4-B454-EAA858463319}" type="parTrans" cxnId="{58323276-3285-4387-A3DE-13F805E3C7C7}">
      <dgm:prSet/>
      <dgm:spPr/>
      <dgm:t>
        <a:bodyPr/>
        <a:lstStyle/>
        <a:p>
          <a:endParaRPr lang="en-US"/>
        </a:p>
      </dgm:t>
    </dgm:pt>
    <dgm:pt modelId="{F64400BC-6E47-4377-9786-75671D866A66}" type="sibTrans" cxnId="{58323276-3285-4387-A3DE-13F805E3C7C7}">
      <dgm:prSet/>
      <dgm:spPr/>
      <dgm:t>
        <a:bodyPr/>
        <a:lstStyle/>
        <a:p>
          <a:endParaRPr lang="en-US"/>
        </a:p>
      </dgm:t>
    </dgm:pt>
    <dgm:pt modelId="{7F708793-5B92-4F03-A6AB-649E7C9FE441}">
      <dgm:prSet phldrT="[Text]" custT="1"/>
      <dgm:spPr>
        <a:solidFill>
          <a:schemeClr val="accent2">
            <a:lumMod val="75000"/>
          </a:schemeClr>
        </a:solidFill>
      </dgm:spPr>
      <dgm:t>
        <a:bodyPr/>
        <a:lstStyle/>
        <a:p>
          <a:r>
            <a:rPr lang="en-US" sz="4900">
              <a:latin typeface="Arial"/>
              <a:cs typeface="Arial"/>
            </a:rPr>
            <a:t>Discuss</a:t>
          </a:r>
          <a:r>
            <a:rPr lang="en-US" sz="5500">
              <a:latin typeface="Arial"/>
              <a:cs typeface="Arial"/>
            </a:rPr>
            <a:t> </a:t>
          </a:r>
        </a:p>
      </dgm:t>
    </dgm:pt>
    <dgm:pt modelId="{2DA497DF-67A5-4488-9CFD-58724B71DDFE}" type="parTrans" cxnId="{A0FAC043-BBF3-489A-84E6-76F589F06ECD}">
      <dgm:prSet/>
      <dgm:spPr/>
      <dgm:t>
        <a:bodyPr/>
        <a:lstStyle/>
        <a:p>
          <a:endParaRPr lang="en-US"/>
        </a:p>
      </dgm:t>
    </dgm:pt>
    <dgm:pt modelId="{034251B3-C637-4CD9-A41E-7CE27FBD58F9}" type="sibTrans" cxnId="{A0FAC043-BBF3-489A-84E6-76F589F06ECD}">
      <dgm:prSet/>
      <dgm:spPr/>
      <dgm:t>
        <a:bodyPr/>
        <a:lstStyle/>
        <a:p>
          <a:endParaRPr lang="en-US"/>
        </a:p>
      </dgm:t>
    </dgm:pt>
    <dgm:pt modelId="{42454078-1BB4-4994-9919-93398BD73C29}">
      <dgm:prSet phldrT="[Text]"/>
      <dgm:spPr/>
      <dgm:t>
        <a:bodyPr/>
        <a:lstStyle/>
        <a:p>
          <a:pPr rtl="0"/>
          <a:r>
            <a:rPr lang="en-US" dirty="0">
              <a:latin typeface="Arial"/>
              <a:cs typeface="Arial"/>
            </a:rPr>
            <a:t>Discuss relevant programs, and initiatives that may be relevant to students and families with PANS/PANDAS and the work of the council.</a:t>
          </a:r>
        </a:p>
      </dgm:t>
    </dgm:pt>
    <dgm:pt modelId="{A63B369B-59D9-4913-8E9A-34B9809A8217}" type="parTrans" cxnId="{A8ACFB77-63A2-4C8B-817E-E7ED958F1487}">
      <dgm:prSet/>
      <dgm:spPr/>
      <dgm:t>
        <a:bodyPr/>
        <a:lstStyle/>
        <a:p>
          <a:endParaRPr lang="en-US"/>
        </a:p>
      </dgm:t>
    </dgm:pt>
    <dgm:pt modelId="{AA41BA01-CDB6-4A38-A4E4-034C9820A210}" type="sibTrans" cxnId="{A8ACFB77-63A2-4C8B-817E-E7ED958F1487}">
      <dgm:prSet/>
      <dgm:spPr/>
      <dgm:t>
        <a:bodyPr/>
        <a:lstStyle/>
        <a:p>
          <a:endParaRPr lang="en-US"/>
        </a:p>
      </dgm:t>
    </dgm:pt>
    <dgm:pt modelId="{4F5353F6-A4F2-40E9-8C25-4CEEF9722D4A}">
      <dgm:prSet phldrT="[Text]" phldr="0"/>
      <dgm:spPr>
        <a:solidFill>
          <a:schemeClr val="accent2">
            <a:lumMod val="75000"/>
          </a:schemeClr>
        </a:solidFill>
      </dgm:spPr>
      <dgm:t>
        <a:bodyPr/>
        <a:lstStyle/>
        <a:p>
          <a:r>
            <a:rPr lang="en-US">
              <a:latin typeface="Arial"/>
              <a:cs typeface="Arial"/>
            </a:rPr>
            <a:t>Questions</a:t>
          </a:r>
        </a:p>
      </dgm:t>
    </dgm:pt>
    <dgm:pt modelId="{2D842A2F-7435-4397-B5EB-2D2DD1F171A2}" type="parTrans" cxnId="{0EC87FB8-A5A8-47D4-A564-78641D6A8D1E}">
      <dgm:prSet/>
      <dgm:spPr/>
      <dgm:t>
        <a:bodyPr/>
        <a:lstStyle/>
        <a:p>
          <a:endParaRPr lang="en-US"/>
        </a:p>
      </dgm:t>
    </dgm:pt>
    <dgm:pt modelId="{20FE077E-80B1-4824-B99C-8BC780C659B5}" type="sibTrans" cxnId="{0EC87FB8-A5A8-47D4-A564-78641D6A8D1E}">
      <dgm:prSet/>
      <dgm:spPr/>
      <dgm:t>
        <a:bodyPr/>
        <a:lstStyle/>
        <a:p>
          <a:endParaRPr lang="en-US"/>
        </a:p>
      </dgm:t>
    </dgm:pt>
    <dgm:pt modelId="{65F0EB1F-65AD-4D9C-9838-931465A1759B}">
      <dgm:prSet phldrT="[Text]"/>
      <dgm:spPr/>
      <dgm:t>
        <a:bodyPr/>
        <a:lstStyle/>
        <a:p>
          <a:pPr rtl="0"/>
          <a:r>
            <a:rPr lang="en-US">
              <a:latin typeface="Arial"/>
              <a:cs typeface="Arial"/>
            </a:rPr>
            <a:t>Respond to questions from the council.</a:t>
          </a:r>
        </a:p>
      </dgm:t>
    </dgm:pt>
    <dgm:pt modelId="{BDE9782B-CD8A-464D-BE7D-9E4F0864BF6A}" type="parTrans" cxnId="{DF9F91BC-D28B-45A7-8755-A3277E120E59}">
      <dgm:prSet/>
      <dgm:spPr/>
      <dgm:t>
        <a:bodyPr/>
        <a:lstStyle/>
        <a:p>
          <a:endParaRPr lang="en-US"/>
        </a:p>
      </dgm:t>
    </dgm:pt>
    <dgm:pt modelId="{E3EB0768-494B-43A0-84E7-0935077166AA}" type="sibTrans" cxnId="{DF9F91BC-D28B-45A7-8755-A3277E120E59}">
      <dgm:prSet/>
      <dgm:spPr/>
      <dgm:t>
        <a:bodyPr/>
        <a:lstStyle/>
        <a:p>
          <a:endParaRPr lang="en-US"/>
        </a:p>
      </dgm:t>
    </dgm:pt>
    <dgm:pt modelId="{DC718E3F-8774-410F-AA54-4B44C5B6A592}" type="pres">
      <dgm:prSet presAssocID="{EEA6734C-C399-4EF6-A9BD-10B0BAB43B08}" presName="Name0" presStyleCnt="0">
        <dgm:presLayoutVars>
          <dgm:dir/>
          <dgm:animLvl val="lvl"/>
          <dgm:resizeHandles val="exact"/>
        </dgm:presLayoutVars>
      </dgm:prSet>
      <dgm:spPr/>
    </dgm:pt>
    <dgm:pt modelId="{6240105F-FE5B-4DC2-A507-A949447CF94C}" type="pres">
      <dgm:prSet presAssocID="{746D3F14-2AEF-427D-97BF-78226912FEBD}" presName="linNode" presStyleCnt="0"/>
      <dgm:spPr/>
    </dgm:pt>
    <dgm:pt modelId="{BE437C47-CBD0-4380-8375-C7D219DB4959}" type="pres">
      <dgm:prSet presAssocID="{746D3F14-2AEF-427D-97BF-78226912FEBD}" presName="parentText" presStyleLbl="node1" presStyleIdx="0" presStyleCnt="3">
        <dgm:presLayoutVars>
          <dgm:chMax val="1"/>
          <dgm:bulletEnabled val="1"/>
        </dgm:presLayoutVars>
      </dgm:prSet>
      <dgm:spPr/>
    </dgm:pt>
    <dgm:pt modelId="{EE843F5B-4B7B-4927-A1C3-53989BA36109}" type="pres">
      <dgm:prSet presAssocID="{746D3F14-2AEF-427D-97BF-78226912FEBD}" presName="descendantText" presStyleLbl="alignAccFollowNode1" presStyleIdx="0" presStyleCnt="3">
        <dgm:presLayoutVars>
          <dgm:bulletEnabled val="1"/>
        </dgm:presLayoutVars>
      </dgm:prSet>
      <dgm:spPr/>
    </dgm:pt>
    <dgm:pt modelId="{8A86E3C8-1601-4FB4-842E-A4E637280CD4}" type="pres">
      <dgm:prSet presAssocID="{4D4A94D1-4E80-4926-9651-4955564A98D0}" presName="sp" presStyleCnt="0"/>
      <dgm:spPr/>
    </dgm:pt>
    <dgm:pt modelId="{753E2238-A96C-4F7F-B30D-DCD8C5499680}" type="pres">
      <dgm:prSet presAssocID="{7F708793-5B92-4F03-A6AB-649E7C9FE441}" presName="linNode" presStyleCnt="0"/>
      <dgm:spPr/>
    </dgm:pt>
    <dgm:pt modelId="{BCAB3700-967A-422C-B307-40AD4859ED3C}" type="pres">
      <dgm:prSet presAssocID="{7F708793-5B92-4F03-A6AB-649E7C9FE441}" presName="parentText" presStyleLbl="node1" presStyleIdx="1" presStyleCnt="3">
        <dgm:presLayoutVars>
          <dgm:chMax val="1"/>
          <dgm:bulletEnabled val="1"/>
        </dgm:presLayoutVars>
      </dgm:prSet>
      <dgm:spPr/>
    </dgm:pt>
    <dgm:pt modelId="{C6EC9F86-3669-4A8B-8534-0AEB5B60AB10}" type="pres">
      <dgm:prSet presAssocID="{7F708793-5B92-4F03-A6AB-649E7C9FE441}" presName="descendantText" presStyleLbl="alignAccFollowNode1" presStyleIdx="1" presStyleCnt="3">
        <dgm:presLayoutVars>
          <dgm:bulletEnabled val="1"/>
        </dgm:presLayoutVars>
      </dgm:prSet>
      <dgm:spPr/>
    </dgm:pt>
    <dgm:pt modelId="{BA15D490-8307-458C-AED4-0342FD7C86AE}" type="pres">
      <dgm:prSet presAssocID="{034251B3-C637-4CD9-A41E-7CE27FBD58F9}" presName="sp" presStyleCnt="0"/>
      <dgm:spPr/>
    </dgm:pt>
    <dgm:pt modelId="{0BD0BE87-11CC-4585-8394-ABD6F4693E96}" type="pres">
      <dgm:prSet presAssocID="{4F5353F6-A4F2-40E9-8C25-4CEEF9722D4A}" presName="linNode" presStyleCnt="0"/>
      <dgm:spPr/>
    </dgm:pt>
    <dgm:pt modelId="{F8D1E013-5914-4F23-94F6-D4BEDCA3BD4C}" type="pres">
      <dgm:prSet presAssocID="{4F5353F6-A4F2-40E9-8C25-4CEEF9722D4A}" presName="parentText" presStyleLbl="node1" presStyleIdx="2" presStyleCnt="3">
        <dgm:presLayoutVars>
          <dgm:chMax val="1"/>
          <dgm:bulletEnabled val="1"/>
        </dgm:presLayoutVars>
      </dgm:prSet>
      <dgm:spPr/>
    </dgm:pt>
    <dgm:pt modelId="{ECFC2BDB-5785-48EF-94F5-2B92E2D3061D}" type="pres">
      <dgm:prSet presAssocID="{4F5353F6-A4F2-40E9-8C25-4CEEF9722D4A}" presName="descendantText" presStyleLbl="alignAccFollowNode1" presStyleIdx="2" presStyleCnt="3">
        <dgm:presLayoutVars>
          <dgm:bulletEnabled val="1"/>
        </dgm:presLayoutVars>
      </dgm:prSet>
      <dgm:spPr/>
    </dgm:pt>
  </dgm:ptLst>
  <dgm:cxnLst>
    <dgm:cxn modelId="{F9D53402-4A22-4A18-A5B5-9DEA1847CDBA}" type="presOf" srcId="{EEA6734C-C399-4EF6-A9BD-10B0BAB43B08}" destId="{DC718E3F-8774-410F-AA54-4B44C5B6A592}" srcOrd="0" destOrd="0" presId="urn:microsoft.com/office/officeart/2005/8/layout/vList5"/>
    <dgm:cxn modelId="{2142FD0D-82BE-4E72-BA43-BFEA147DF3BB}" type="presOf" srcId="{F54FB894-F4ED-42D3-8C30-45B5FEDF2397}" destId="{EE843F5B-4B7B-4927-A1C3-53989BA36109}" srcOrd="0" destOrd="0" presId="urn:microsoft.com/office/officeart/2005/8/layout/vList5"/>
    <dgm:cxn modelId="{A0FAC043-BBF3-489A-84E6-76F589F06ECD}" srcId="{EEA6734C-C399-4EF6-A9BD-10B0BAB43B08}" destId="{7F708793-5B92-4F03-A6AB-649E7C9FE441}" srcOrd="1" destOrd="0" parTransId="{2DA497DF-67A5-4488-9CFD-58724B71DDFE}" sibTransId="{034251B3-C637-4CD9-A41E-7CE27FBD58F9}"/>
    <dgm:cxn modelId="{66317960-9A02-4401-9042-62B34EFF8F70}" type="presOf" srcId="{4F5353F6-A4F2-40E9-8C25-4CEEF9722D4A}" destId="{F8D1E013-5914-4F23-94F6-D4BEDCA3BD4C}" srcOrd="0" destOrd="0" presId="urn:microsoft.com/office/officeart/2005/8/layout/vList5"/>
    <dgm:cxn modelId="{58323276-3285-4387-A3DE-13F805E3C7C7}" srcId="{746D3F14-2AEF-427D-97BF-78226912FEBD}" destId="{F54FB894-F4ED-42D3-8C30-45B5FEDF2397}" srcOrd="0" destOrd="0" parTransId="{BB4B1180-C721-40B4-B454-EAA858463319}" sibTransId="{F64400BC-6E47-4377-9786-75671D866A66}"/>
    <dgm:cxn modelId="{A8ACFB77-63A2-4C8B-817E-E7ED958F1487}" srcId="{7F708793-5B92-4F03-A6AB-649E7C9FE441}" destId="{42454078-1BB4-4994-9919-93398BD73C29}" srcOrd="0" destOrd="0" parTransId="{A63B369B-59D9-4913-8E9A-34B9809A8217}" sibTransId="{AA41BA01-CDB6-4A38-A4E4-034C9820A210}"/>
    <dgm:cxn modelId="{C5790F8E-0FCC-4D82-9DE5-9E083360ED73}" type="presOf" srcId="{65F0EB1F-65AD-4D9C-9838-931465A1759B}" destId="{ECFC2BDB-5785-48EF-94F5-2B92E2D3061D}" srcOrd="0" destOrd="0" presId="urn:microsoft.com/office/officeart/2005/8/layout/vList5"/>
    <dgm:cxn modelId="{5A8113B6-2AE6-4BD6-9AFC-40AB3FEF617F}" type="presOf" srcId="{7F708793-5B92-4F03-A6AB-649E7C9FE441}" destId="{BCAB3700-967A-422C-B307-40AD4859ED3C}" srcOrd="0" destOrd="0" presId="urn:microsoft.com/office/officeart/2005/8/layout/vList5"/>
    <dgm:cxn modelId="{2D75E8B6-BB66-4ED6-897C-50B60AA8E87F}" type="presOf" srcId="{746D3F14-2AEF-427D-97BF-78226912FEBD}" destId="{BE437C47-CBD0-4380-8375-C7D219DB4959}" srcOrd="0" destOrd="0" presId="urn:microsoft.com/office/officeart/2005/8/layout/vList5"/>
    <dgm:cxn modelId="{0EC87FB8-A5A8-47D4-A564-78641D6A8D1E}" srcId="{EEA6734C-C399-4EF6-A9BD-10B0BAB43B08}" destId="{4F5353F6-A4F2-40E9-8C25-4CEEF9722D4A}" srcOrd="2" destOrd="0" parTransId="{2D842A2F-7435-4397-B5EB-2D2DD1F171A2}" sibTransId="{20FE077E-80B1-4824-B99C-8BC780C659B5}"/>
    <dgm:cxn modelId="{120759BA-B0EA-4156-9AB0-6F7B72C861A9}" type="presOf" srcId="{42454078-1BB4-4994-9919-93398BD73C29}" destId="{C6EC9F86-3669-4A8B-8534-0AEB5B60AB10}" srcOrd="0" destOrd="0" presId="urn:microsoft.com/office/officeart/2005/8/layout/vList5"/>
    <dgm:cxn modelId="{DF9F91BC-D28B-45A7-8755-A3277E120E59}" srcId="{4F5353F6-A4F2-40E9-8C25-4CEEF9722D4A}" destId="{65F0EB1F-65AD-4D9C-9838-931465A1759B}" srcOrd="0" destOrd="0" parTransId="{BDE9782B-CD8A-464D-BE7D-9E4F0864BF6A}" sibTransId="{E3EB0768-494B-43A0-84E7-0935077166AA}"/>
    <dgm:cxn modelId="{5CC393D5-A401-4A46-A39E-204846275F1A}" srcId="{EEA6734C-C399-4EF6-A9BD-10B0BAB43B08}" destId="{746D3F14-2AEF-427D-97BF-78226912FEBD}" srcOrd="0" destOrd="0" parTransId="{227E4926-38A5-4784-ADB9-66DB6C36F087}" sibTransId="{4D4A94D1-4E80-4926-9651-4955564A98D0}"/>
    <dgm:cxn modelId="{18EDBAD4-50DE-4947-9724-CDF5AAB5C532}" type="presParOf" srcId="{DC718E3F-8774-410F-AA54-4B44C5B6A592}" destId="{6240105F-FE5B-4DC2-A507-A949447CF94C}" srcOrd="0" destOrd="0" presId="urn:microsoft.com/office/officeart/2005/8/layout/vList5"/>
    <dgm:cxn modelId="{737683E5-80E0-475B-A506-FD556AB2BA59}" type="presParOf" srcId="{6240105F-FE5B-4DC2-A507-A949447CF94C}" destId="{BE437C47-CBD0-4380-8375-C7D219DB4959}" srcOrd="0" destOrd="0" presId="urn:microsoft.com/office/officeart/2005/8/layout/vList5"/>
    <dgm:cxn modelId="{174AC127-74AB-47D0-9F2D-CACAF5205005}" type="presParOf" srcId="{6240105F-FE5B-4DC2-A507-A949447CF94C}" destId="{EE843F5B-4B7B-4927-A1C3-53989BA36109}" srcOrd="1" destOrd="0" presId="urn:microsoft.com/office/officeart/2005/8/layout/vList5"/>
    <dgm:cxn modelId="{B51F4DAC-73E2-4962-9EB5-AA2AA6881D38}" type="presParOf" srcId="{DC718E3F-8774-410F-AA54-4B44C5B6A592}" destId="{8A86E3C8-1601-4FB4-842E-A4E637280CD4}" srcOrd="1" destOrd="0" presId="urn:microsoft.com/office/officeart/2005/8/layout/vList5"/>
    <dgm:cxn modelId="{09D9B354-2291-44AD-8FF2-05A6A634E7D5}" type="presParOf" srcId="{DC718E3F-8774-410F-AA54-4B44C5B6A592}" destId="{753E2238-A96C-4F7F-B30D-DCD8C5499680}" srcOrd="2" destOrd="0" presId="urn:microsoft.com/office/officeart/2005/8/layout/vList5"/>
    <dgm:cxn modelId="{6F83CF76-554D-4FC5-BE68-8F454377BC68}" type="presParOf" srcId="{753E2238-A96C-4F7F-B30D-DCD8C5499680}" destId="{BCAB3700-967A-422C-B307-40AD4859ED3C}" srcOrd="0" destOrd="0" presId="urn:microsoft.com/office/officeart/2005/8/layout/vList5"/>
    <dgm:cxn modelId="{DA95A051-AA38-481C-ACC8-FDE5202EBEB3}" type="presParOf" srcId="{753E2238-A96C-4F7F-B30D-DCD8C5499680}" destId="{C6EC9F86-3669-4A8B-8534-0AEB5B60AB10}" srcOrd="1" destOrd="0" presId="urn:microsoft.com/office/officeart/2005/8/layout/vList5"/>
    <dgm:cxn modelId="{727DDF64-851F-4458-8A62-BDD6D064B458}" type="presParOf" srcId="{DC718E3F-8774-410F-AA54-4B44C5B6A592}" destId="{BA15D490-8307-458C-AED4-0342FD7C86AE}" srcOrd="3" destOrd="0" presId="urn:microsoft.com/office/officeart/2005/8/layout/vList5"/>
    <dgm:cxn modelId="{959FE7D5-943C-4E12-A7F7-30F936EF2DFB}" type="presParOf" srcId="{DC718E3F-8774-410F-AA54-4B44C5B6A592}" destId="{0BD0BE87-11CC-4585-8394-ABD6F4693E96}" srcOrd="4" destOrd="0" presId="urn:microsoft.com/office/officeart/2005/8/layout/vList5"/>
    <dgm:cxn modelId="{DB4D3CD6-052F-4CF4-A631-E363EA8E3030}" type="presParOf" srcId="{0BD0BE87-11CC-4585-8394-ABD6F4693E96}" destId="{F8D1E013-5914-4F23-94F6-D4BEDCA3BD4C}" srcOrd="0" destOrd="0" presId="urn:microsoft.com/office/officeart/2005/8/layout/vList5"/>
    <dgm:cxn modelId="{DDEA2A3C-A324-4533-9715-382C1A8E8997}" type="presParOf" srcId="{0BD0BE87-11CC-4585-8394-ABD6F4693E96}" destId="{ECFC2BDB-5785-48EF-94F5-2B92E2D306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1F94F02E-84DA-488A-8233-C757AB16D772}">
      <dgm:prSet/>
      <dgm:spPr>
        <a:xfrm>
          <a:off x="0" y="1317103"/>
          <a:ext cx="2091333" cy="1252577"/>
        </a:xfrm>
        <a:prstGeom prst="roundRect">
          <a:avLst/>
        </a:prstGeom>
        <a:gradFill rotWithShape="0">
          <a:gsLst>
            <a:gs pos="0">
              <a:srgbClr val="ED7D31">
                <a:hueOff val="627618"/>
                <a:satOff val="8036"/>
                <a:lumOff val="-3039"/>
                <a:alphaOff val="0"/>
                <a:satMod val="103000"/>
                <a:lumMod val="102000"/>
                <a:tint val="94000"/>
              </a:srgbClr>
            </a:gs>
            <a:gs pos="50000">
              <a:srgbClr val="ED7D31">
                <a:hueOff val="627618"/>
                <a:satOff val="8036"/>
                <a:lumOff val="-3039"/>
                <a:alphaOff val="0"/>
                <a:satMod val="110000"/>
                <a:lumMod val="100000"/>
                <a:shade val="100000"/>
              </a:srgbClr>
            </a:gs>
            <a:gs pos="100000">
              <a:srgbClr val="ED7D31">
                <a:hueOff val="627618"/>
                <a:satOff val="8036"/>
                <a:lumOff val="-3039"/>
                <a:alphaOff val="0"/>
                <a:lumMod val="99000"/>
                <a:satMod val="120000"/>
                <a:shade val="78000"/>
              </a:srgbClr>
            </a:gs>
          </a:gsLst>
          <a:lin ang="5400000" scaled="0"/>
        </a:gradFill>
        <a:ln>
          <a:noFill/>
        </a:ln>
        <a:effectLst/>
      </dgm:spPr>
      <dgm:t>
        <a:bodyPr/>
        <a:lstStyle/>
        <a:p>
          <a:pPr rtl="0">
            <a:buNone/>
          </a:pPr>
          <a:r>
            <a:rPr lang="en-US">
              <a:solidFill>
                <a:sysClr val="window" lastClr="FFFFFF"/>
              </a:solidFill>
              <a:latin typeface="Arial" panose="020B0604020202020204" pitchFamily="34" charset="0"/>
              <a:ea typeface="+mn-ea"/>
              <a:cs typeface="Arial" panose="020B0604020202020204" pitchFamily="34" charset="0"/>
            </a:rPr>
            <a:t>Learning experiences </a:t>
          </a: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a:xfrm>
          <a:off x="0" y="2632309"/>
          <a:ext cx="2091333" cy="1252577"/>
        </a:xfrm>
        <a:prstGeom prst="roundRect">
          <a:avLst/>
        </a:prstGeom>
        <a:gradFill rotWithShape="0">
          <a:gsLst>
            <a:gs pos="0">
              <a:srgbClr val="ED7D31">
                <a:hueOff val="1255236"/>
                <a:satOff val="16072"/>
                <a:lumOff val="-6078"/>
                <a:alphaOff val="0"/>
                <a:satMod val="103000"/>
                <a:lumMod val="102000"/>
                <a:tint val="94000"/>
              </a:srgbClr>
            </a:gs>
            <a:gs pos="50000">
              <a:srgbClr val="ED7D31">
                <a:hueOff val="1255236"/>
                <a:satOff val="16072"/>
                <a:lumOff val="-6078"/>
                <a:alphaOff val="0"/>
                <a:satMod val="110000"/>
                <a:lumMod val="100000"/>
                <a:shade val="100000"/>
              </a:srgbClr>
            </a:gs>
            <a:gs pos="100000">
              <a:srgbClr val="ED7D31">
                <a:hueOff val="1255236"/>
                <a:satOff val="16072"/>
                <a:lumOff val="-6078"/>
                <a:alphaOff val="0"/>
                <a:lumMod val="99000"/>
                <a:satMod val="120000"/>
                <a:shade val="78000"/>
              </a:srgbClr>
            </a:gs>
          </a:gsLst>
          <a:lin ang="5400000" scaled="0"/>
        </a:gradFill>
        <a:ln>
          <a:noFill/>
        </a:ln>
        <a:effectLst/>
      </dgm:spPr>
      <dgm:t>
        <a:bodyPr/>
        <a:lstStyle/>
        <a:p>
          <a:pPr rtl="0">
            <a:buNone/>
          </a:pPr>
          <a:r>
            <a:rPr lang="en-US">
              <a:solidFill>
                <a:sysClr val="window" lastClr="FFFFFF"/>
              </a:solidFill>
              <a:latin typeface="Arial" panose="020B0604020202020204" pitchFamily="34" charset="0"/>
              <a:ea typeface="+mn-ea"/>
              <a:cs typeface="Arial" panose="020B0604020202020204" pitchFamily="34" charset="0"/>
            </a:rPr>
            <a:t>Individualized supports</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2C021AD-CFDA-4326-92BF-3C3C8AF7BA65}">
      <dgm:prSet phldr="0"/>
      <dgm:spPr>
        <a:xfrm rot="5400000">
          <a:off x="3449266" y="1399635"/>
          <a:ext cx="1002061" cy="3717927"/>
        </a:xfrm>
        <a:prstGeom prst="round2SameRect">
          <a:avLst/>
        </a:prstGeom>
        <a:solidFill>
          <a:srgbClr val="ED7D31">
            <a:tint val="40000"/>
            <a:alpha val="90000"/>
            <a:hueOff val="1179915"/>
            <a:satOff val="24654"/>
            <a:lumOff val="1010"/>
            <a:alphaOff val="0"/>
          </a:srgbClr>
        </a:solidFill>
        <a:ln w="6350" cap="flat" cmpd="sng" algn="ctr">
          <a:solidFill>
            <a:srgbClr val="ED7D31">
              <a:tint val="40000"/>
              <a:alpha val="90000"/>
              <a:hueOff val="1179915"/>
              <a:satOff val="24654"/>
              <a:lumOff val="1010"/>
              <a:alphaOff val="0"/>
            </a:srgbClr>
          </a:solidFill>
          <a:prstDash val="solid"/>
          <a:miter lim="800000"/>
        </a:ln>
        <a:effectLst/>
      </dgm:spPr>
      <dgm:t>
        <a:bodyPr/>
        <a:lstStyle/>
        <a:p>
          <a:pPr rtl="0">
            <a:buChar char="•"/>
          </a:pPr>
          <a:endParaRPr lang="en-US" sz="1200">
            <a:solidFill>
              <a:srgbClr val="203B6A">
                <a:hueOff val="0"/>
                <a:satOff val="0"/>
                <a:lumOff val="0"/>
                <a:alphaOff val="0"/>
              </a:srgbClr>
            </a:solidFill>
            <a:latin typeface="Segoe UI Semibold"/>
            <a:ea typeface="+mn-ea"/>
            <a:cs typeface="+mn-cs"/>
          </a:endParaRPr>
        </a:p>
      </dgm:t>
    </dgm:pt>
    <dgm:pt modelId="{CABDA3CF-5DDC-4D70-9A6A-501E5B2FE304}" type="parTrans" cxnId="{E6E467A3-9B00-4BA2-95FC-8CA0947D05DF}">
      <dgm:prSet/>
      <dgm:spPr/>
      <dgm:t>
        <a:bodyPr/>
        <a:lstStyle/>
        <a:p>
          <a:endParaRPr lang="en-US"/>
        </a:p>
      </dgm:t>
    </dgm:pt>
    <dgm:pt modelId="{FE5A694F-9A5D-43ED-8462-8528C1B6F6B7}" type="sibTrans" cxnId="{E6E467A3-9B00-4BA2-95FC-8CA0947D05DF}">
      <dgm:prSet/>
      <dgm:spPr/>
      <dgm:t>
        <a:bodyPr/>
        <a:lstStyle/>
        <a:p>
          <a:endParaRPr lang="en-US"/>
        </a:p>
      </dgm:t>
    </dgm:pt>
    <dgm:pt modelId="{F1665EAF-200B-4642-8060-35F2BFE264B6}">
      <dgm:prSet phldr="0" custT="1"/>
      <dgm:spPr>
        <a:xfrm rot="5400000">
          <a:off x="3449266" y="1399635"/>
          <a:ext cx="1002061" cy="3717927"/>
        </a:xfrm>
        <a:prstGeom prst="round2SameRect">
          <a:avLst/>
        </a:prstGeom>
        <a:solidFill>
          <a:srgbClr val="ED7D31">
            <a:tint val="40000"/>
            <a:alpha val="90000"/>
            <a:hueOff val="1179915"/>
            <a:satOff val="24654"/>
            <a:lumOff val="1010"/>
            <a:alphaOff val="0"/>
          </a:srgbClr>
        </a:solidFill>
        <a:ln w="6350" cap="flat" cmpd="sng" algn="ctr">
          <a:solidFill>
            <a:srgbClr val="ED7D31">
              <a:tint val="40000"/>
              <a:alpha val="90000"/>
              <a:hueOff val="1179915"/>
              <a:satOff val="24654"/>
              <a:lumOff val="1010"/>
              <a:alphaOff val="0"/>
            </a:srgbClr>
          </a:solidFill>
          <a:prstDash val="solid"/>
          <a:miter lim="800000"/>
        </a:ln>
        <a:effectLst/>
      </dgm:spPr>
      <dgm:t>
        <a:bodyPr/>
        <a:lstStyle/>
        <a:p>
          <a:pPr rtl="0">
            <a:buFont typeface="Arial" panose="020B0604020202020204" pitchFamily="34" charset="0"/>
            <a:buChar char="•"/>
          </a:pPr>
          <a:r>
            <a:rPr lang="en-US" sz="1700">
              <a:solidFill>
                <a:srgbClr val="203B6A">
                  <a:hueOff val="0"/>
                  <a:satOff val="0"/>
                  <a:lumOff val="0"/>
                  <a:alphaOff val="0"/>
                </a:srgbClr>
              </a:solidFill>
              <a:latin typeface="Arial" panose="020B0604020202020204" pitchFamily="34" charset="0"/>
              <a:ea typeface="+mn-ea"/>
              <a:cs typeface="Arial" panose="020B0604020202020204" pitchFamily="34" charset="0"/>
            </a:rPr>
            <a:t>Enable students to excel at grade level and beyond</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custT="1"/>
      <dgm:spPr>
        <a:xfrm rot="5400000">
          <a:off x="3449266" y="84428"/>
          <a:ext cx="1002061" cy="3717927"/>
        </a:xfrm>
        <a:prstGeom prst="round2SameRect">
          <a:avLst/>
        </a:prstGeom>
        <a:solidFill>
          <a:srgbClr val="ED7D31">
            <a:tint val="40000"/>
            <a:alpha val="90000"/>
            <a:hueOff val="589957"/>
            <a:satOff val="12327"/>
            <a:lumOff val="505"/>
            <a:alphaOff val="0"/>
          </a:srgbClr>
        </a:solidFill>
        <a:ln w="6350" cap="flat" cmpd="sng" algn="ctr">
          <a:solidFill>
            <a:srgbClr val="ED7D31">
              <a:tint val="40000"/>
              <a:alpha val="90000"/>
              <a:hueOff val="589957"/>
              <a:satOff val="12327"/>
              <a:lumOff val="505"/>
              <a:alphaOff val="0"/>
            </a:srgbClr>
          </a:solidFill>
          <a:prstDash val="solid"/>
          <a:miter lim="800000"/>
        </a:ln>
        <a:effectLst/>
      </dgm:spPr>
      <dgm:t>
        <a:bodyPr/>
        <a:lstStyle/>
        <a:p>
          <a:pPr rtl="0">
            <a:buChar char="•"/>
          </a:pPr>
          <a:r>
            <a:rPr lang="en-US" sz="1700" b="0">
              <a:solidFill>
                <a:srgbClr val="203B6A">
                  <a:hueOff val="0"/>
                  <a:satOff val="0"/>
                  <a:lumOff val="0"/>
                  <a:alphaOff val="0"/>
                </a:srgbClr>
              </a:solidFill>
              <a:latin typeface="Arial"/>
              <a:ea typeface="+mn-ea"/>
              <a:cs typeface="Arial"/>
            </a:rPr>
            <a:t>Are relevant, real-world and interactive</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custT="1"/>
      <dgm:spPr>
        <a:xfrm rot="5400000">
          <a:off x="3449266" y="-1230777"/>
          <a:ext cx="1002061" cy="3717927"/>
        </a:xfrm>
        <a:prstGeom prst="round2SameRect">
          <a:avLst/>
        </a:pr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dgm:spPr>
      <dgm:t>
        <a:bodyPr/>
        <a:lstStyle/>
        <a:p>
          <a:pPr rtl="0">
            <a:buChar char="•"/>
          </a:pPr>
          <a:r>
            <a:rPr lang="en-US" sz="1700">
              <a:solidFill>
                <a:srgbClr val="203B6A">
                  <a:hueOff val="0"/>
                  <a:satOff val="0"/>
                  <a:lumOff val="0"/>
                  <a:alphaOff val="0"/>
                </a:srgbClr>
              </a:solidFill>
              <a:latin typeface="Arial" panose="020B0604020202020204" pitchFamily="34" charset="0"/>
              <a:ea typeface="+mn-ea"/>
              <a:cs typeface="Arial" panose="020B0604020202020204" pitchFamily="34" charset="0"/>
            </a:rPr>
            <a:t>Are known and valued</a:t>
          </a: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a:xfrm>
          <a:off x="0" y="1897"/>
          <a:ext cx="2091333" cy="1252577"/>
        </a:xfrm>
        <a:prstGeom prst="round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dgm:spPr>
      <dgm:t>
        <a:bodyPr/>
        <a:lstStyle/>
        <a:p>
          <a:pPr rtl="0">
            <a:buNone/>
          </a:pPr>
          <a:r>
            <a:rPr lang="en-US">
              <a:solidFill>
                <a:sysClr val="window" lastClr="FFFFFF"/>
              </a:solidFill>
              <a:latin typeface="Arial" panose="020B0604020202020204" pitchFamily="34" charset="0"/>
              <a:ea typeface="+mn-ea"/>
              <a:cs typeface="Arial" panose="020B0604020202020204" pitchFamily="34" charset="0"/>
            </a:rPr>
            <a:t>All students</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DEBA5171-22F1-409C-8A2F-E52D7034E6D7}">
      <dgm:prSet phldr="0"/>
      <dgm:spPr>
        <a:xfrm rot="5400000">
          <a:off x="3449266" y="1399635"/>
          <a:ext cx="1002061" cy="3717927"/>
        </a:xfrm>
        <a:solidFill>
          <a:srgbClr val="ED7D31">
            <a:tint val="40000"/>
            <a:alpha val="90000"/>
            <a:hueOff val="1179915"/>
            <a:satOff val="24654"/>
            <a:lumOff val="1010"/>
            <a:alphaOff val="0"/>
          </a:srgbClr>
        </a:solidFill>
        <a:ln w="6350" cap="flat" cmpd="sng" algn="ctr">
          <a:solidFill>
            <a:srgbClr val="ED7D31">
              <a:tint val="40000"/>
              <a:alpha val="90000"/>
              <a:hueOff val="1179915"/>
              <a:satOff val="24654"/>
              <a:lumOff val="1010"/>
              <a:alphaOff val="0"/>
            </a:srgbClr>
          </a:solidFill>
          <a:prstDash val="solid"/>
          <a:miter lim="800000"/>
        </a:ln>
        <a:effectLst/>
      </dgm:spPr>
      <dgm:t>
        <a:bodyPr/>
        <a:lstStyle/>
        <a:p>
          <a:pPr rtl="0">
            <a:buNone/>
          </a:pPr>
          <a:endParaRPr lang="en-US" sz="1200">
            <a:solidFill>
              <a:srgbClr val="203B6A">
                <a:hueOff val="0"/>
                <a:satOff val="0"/>
                <a:lumOff val="0"/>
                <a:alphaOff val="0"/>
              </a:srgbClr>
            </a:solidFill>
            <a:latin typeface="Arial" panose="020B0604020202020204" pitchFamily="34" charset="0"/>
            <a:ea typeface="+mn-ea"/>
            <a:cs typeface="Arial" panose="020B0604020202020204" pitchFamily="34" charset="0"/>
          </a:endParaRPr>
        </a:p>
      </dgm:t>
    </dgm:pt>
    <dgm:pt modelId="{23C6A07A-6A45-4BD8-9DAA-311350E53B23}" type="parTrans" cxnId="{008C9F34-6C69-491B-976C-4BA42F01FB79}">
      <dgm:prSet/>
      <dgm:spPr/>
      <dgm:t>
        <a:bodyPr/>
        <a:lstStyle/>
        <a:p>
          <a:endParaRPr lang="en-US"/>
        </a:p>
      </dgm:t>
    </dgm:pt>
    <dgm:pt modelId="{C92AAE70-5880-405C-885D-CB84677BE248}" type="sibTrans" cxnId="{008C9F34-6C69-491B-976C-4BA42F01FB79}">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a:prstGeom prst="round2SameRect">
          <a:avLst/>
        </a:prstGeom>
      </dgm:spPr>
    </dgm:pt>
  </dgm:ptLst>
  <dgm:cxnLst>
    <dgm:cxn modelId="{6EE77D1F-DEB8-41FE-8220-C6C804A2771A}" type="presOf" srcId="{9D2F1245-0B8C-4729-9C8E-AEA6AF8C9C28}" destId="{22C5200A-4F3E-413A-A0C2-5E5FE3F5BD79}" srcOrd="0" destOrd="0" presId="urn:microsoft.com/office/officeart/2005/8/layout/vList5"/>
    <dgm:cxn modelId="{B24AFB27-ADE4-4A78-80EE-65C0259522CA}" type="presOf" srcId="{F2C021AD-CFDA-4326-92BF-3C3C8AF7BA65}" destId="{48523046-28B0-4CA5-BB43-DD387BCF65C6}" srcOrd="0" destOrd="2" presId="urn:microsoft.com/office/officeart/2005/8/layout/vList5"/>
    <dgm:cxn modelId="{008C9F34-6C69-491B-976C-4BA42F01FB79}" srcId="{813CD3F1-0C67-4EF6-AF87-6B2D96B21023}" destId="{DEBA5171-22F1-409C-8A2F-E52D7034E6D7}" srcOrd="0" destOrd="0" parTransId="{23C6A07A-6A45-4BD8-9DAA-311350E53B23}" sibTransId="{C92AAE70-5880-405C-885D-CB84677BE248}"/>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68181441-2B74-4443-9B1A-AC5350FE5FDC}" type="presOf" srcId="{DEBA5171-22F1-409C-8A2F-E52D7034E6D7}" destId="{48523046-28B0-4CA5-BB43-DD387BCF65C6}" srcOrd="0" destOrd="0" presId="urn:microsoft.com/office/officeart/2005/8/layout/vList5"/>
    <dgm:cxn modelId="{702F5C51-21EC-4524-8DD4-5907AC845585}" srcId="{95D062D1-F3DC-4263-8BAD-BEAE4CA9605A}" destId="{1F94F02E-84DA-488A-8233-C757AB16D772}" srcOrd="1" destOrd="0" parTransId="{06C393C3-8ABB-4802-83D7-7E0091D17BD0}" sibTransId="{E5073497-CC86-41C3-8312-AF5256B79519}"/>
    <dgm:cxn modelId="{AE78505D-3AC9-4D9F-A37C-FD3F6AA64AC1}" type="presOf" srcId="{F1665EAF-200B-4642-8060-35F2BFE264B6}" destId="{48523046-28B0-4CA5-BB43-DD387BCF65C6}" srcOrd="0" destOrd="1"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C39CFD7A-AE50-4592-84B8-E15AFA762C46}" srcId="{813CD3F1-0C67-4EF6-AF87-6B2D96B21023}" destId="{F1665EAF-200B-4642-8060-35F2BFE264B6}" srcOrd="1"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E6E467A3-9B00-4BA2-95FC-8CA0947D05DF}" srcId="{813CD3F1-0C67-4EF6-AF87-6B2D96B21023}" destId="{F2C021AD-CFDA-4326-92BF-3C3C8AF7BA65}" srcOrd="2" destOrd="0" parTransId="{CABDA3CF-5DDC-4D70-9A6A-501E5B2FE304}" sibTransId="{FE5A694F-9A5D-43ED-8462-8528C1B6F6B7}"/>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a:solidFill>
                <a:schemeClr val="tx1"/>
              </a:solidFill>
              <a:latin typeface="Arial" panose="020B0604020202020204" pitchFamily="34" charset="0"/>
              <a:cs typeface="Arial" panose="020B0604020202020204" pitchFamily="34" charset="0"/>
            </a:rPr>
            <a:t>Strategic Objective 2 - "Deeper Learning"</a:t>
          </a: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a:solidFill>
                <a:schemeClr val="tx1"/>
              </a:solidFill>
              <a:latin typeface="Arial" panose="020B0604020202020204" pitchFamily="34" charset="0"/>
              <a:cs typeface="Arial" panose="020B0604020202020204" pitchFamily="34" charset="0"/>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a:solidFill>
                <a:schemeClr val="tx1"/>
              </a:solidFill>
              <a:latin typeface="Arial" panose="020B0604020202020204" pitchFamily="34" charset="0"/>
              <a:cs typeface="Arial" panose="020B0604020202020204" pitchFamily="34" charset="0"/>
            </a:rPr>
            <a:t>Develop and sustain a workforce that is </a:t>
          </a:r>
          <a:r>
            <a:rPr lang="en-US" b="1">
              <a:solidFill>
                <a:schemeClr val="tx1"/>
              </a:solidFill>
              <a:latin typeface="Arial" panose="020B0604020202020204" pitchFamily="34" charset="0"/>
              <a:cs typeface="Arial" panose="020B0604020202020204" pitchFamily="34" charset="0"/>
            </a:rPr>
            <a:t>diverse</a:t>
          </a:r>
          <a:r>
            <a:rPr lang="en-US">
              <a:solidFill>
                <a:schemeClr val="tx1"/>
              </a:solidFill>
              <a:latin typeface="Arial" panose="020B0604020202020204" pitchFamily="34" charset="0"/>
              <a:cs typeface="Arial" panose="020B0604020202020204" pitchFamily="34" charset="0"/>
            </a:rPr>
            <a:t>, </a:t>
          </a:r>
          <a:r>
            <a:rPr lang="en-US" b="1">
              <a:solidFill>
                <a:schemeClr val="tx1"/>
              </a:solidFill>
              <a:latin typeface="Arial" panose="020B0604020202020204" pitchFamily="34" charset="0"/>
              <a:cs typeface="Arial" panose="020B0604020202020204" pitchFamily="34" charset="0"/>
            </a:rPr>
            <a:t>culturally responsive</a:t>
          </a:r>
          <a:r>
            <a:rPr lang="en-US">
              <a:solidFill>
                <a:schemeClr val="tx1"/>
              </a:solidFill>
              <a:latin typeface="Arial" panose="020B0604020202020204" pitchFamily="34" charset="0"/>
              <a:cs typeface="Arial" panose="020B0604020202020204" pitchFamily="34" charset="0"/>
            </a:rPr>
            <a:t>, </a:t>
          </a:r>
          <a:r>
            <a:rPr lang="en-US" b="1">
              <a:solidFill>
                <a:schemeClr val="tx1"/>
              </a:solidFill>
              <a:latin typeface="Arial" panose="020B0604020202020204" pitchFamily="34" charset="0"/>
              <a:cs typeface="Arial" panose="020B0604020202020204" pitchFamily="34" charset="0"/>
            </a:rPr>
            <a:t>well-prepared</a:t>
          </a:r>
          <a:r>
            <a:rPr lang="en-US">
              <a:solidFill>
                <a:schemeClr val="tx1"/>
              </a:solidFill>
              <a:latin typeface="Arial" panose="020B0604020202020204" pitchFamily="34" charset="0"/>
              <a:cs typeface="Arial" panose="020B0604020202020204" pitchFamily="34" charset="0"/>
            </a:rPr>
            <a:t>, and committed to </a:t>
          </a:r>
          <a:r>
            <a:rPr lang="en-US" b="1">
              <a:solidFill>
                <a:schemeClr val="tx1"/>
              </a:solidFill>
              <a:latin typeface="Arial" panose="020B0604020202020204" pitchFamily="34" charset="0"/>
              <a:cs typeface="Arial" panose="020B0604020202020204" pitchFamily="34" charset="0"/>
            </a:rPr>
            <a:t>continuous improvement</a:t>
          </a:r>
          <a:r>
            <a:rPr lang="en-US">
              <a:solidFill>
                <a:schemeClr val="tx1"/>
              </a:solidFill>
              <a:latin typeface="Arial" panose="020B0604020202020204" pitchFamily="34" charset="0"/>
              <a:cs typeface="Arial" panose="020B0604020202020204" pitchFamily="34" charset="0"/>
            </a:rPr>
            <a:t>, so that all students have equitable access to </a:t>
          </a:r>
          <a:r>
            <a:rPr lang="en-US" b="1">
              <a:solidFill>
                <a:schemeClr val="tx1"/>
              </a:solidFill>
              <a:latin typeface="Arial" panose="020B0604020202020204" pitchFamily="34" charset="0"/>
              <a:cs typeface="Arial" panose="020B0604020202020204" pitchFamily="34" charset="0"/>
            </a:rPr>
            <a:t>effective educators</a:t>
          </a:r>
          <a:r>
            <a:rPr lang="en-US">
              <a:solidFill>
                <a:schemeClr val="tx1"/>
              </a:solidFill>
              <a:latin typeface="Arial" panose="020B0604020202020204" pitchFamily="34" charset="0"/>
              <a:cs typeface="Arial" panose="020B0604020202020204" pitchFamily="34" charset="0"/>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a:solidFill>
                <a:schemeClr val="tx1"/>
              </a:solidFill>
              <a:latin typeface="Arial" panose="020B0604020202020204" pitchFamily="34" charset="0"/>
              <a:cs typeface="Arial" panose="020B0604020202020204" pitchFamily="34" charset="0"/>
            </a:rPr>
            <a:t>Promote </a:t>
          </a:r>
          <a:r>
            <a:rPr lang="en-US" b="1">
              <a:solidFill>
                <a:schemeClr val="tx1"/>
              </a:solidFill>
              <a:latin typeface="Arial" panose="020B0604020202020204" pitchFamily="34" charset="0"/>
              <a:cs typeface="Arial" panose="020B0604020202020204" pitchFamily="34" charset="0"/>
            </a:rPr>
            <a:t>deeper learning</a:t>
          </a:r>
          <a:r>
            <a:rPr lang="en-US" b="0">
              <a:solidFill>
                <a:schemeClr val="tx1"/>
              </a:solidFill>
              <a:latin typeface="Arial" panose="020B0604020202020204" pitchFamily="34" charset="0"/>
              <a:cs typeface="Arial" panose="020B0604020202020204" pitchFamily="34" charset="0"/>
            </a:rPr>
            <a:t> so that </a:t>
          </a:r>
          <a:r>
            <a:rPr lang="en-US" b="1">
              <a:solidFill>
                <a:schemeClr val="tx1"/>
              </a:solidFill>
              <a:latin typeface="Arial" panose="020B0604020202020204" pitchFamily="34" charset="0"/>
              <a:cs typeface="Arial" panose="020B0604020202020204" pitchFamily="34" charset="0"/>
            </a:rPr>
            <a:t>all</a:t>
          </a:r>
          <a:r>
            <a:rPr lang="en-US" b="0">
              <a:solidFill>
                <a:schemeClr val="tx1"/>
              </a:solidFill>
              <a:latin typeface="Arial" panose="020B0604020202020204" pitchFamily="34" charset="0"/>
              <a:cs typeface="Arial" panose="020B0604020202020204" pitchFamily="34" charset="0"/>
            </a:rPr>
            <a:t> students engage in </a:t>
          </a:r>
          <a:r>
            <a:rPr lang="en-US" b="1">
              <a:solidFill>
                <a:schemeClr val="tx1"/>
              </a:solidFill>
              <a:latin typeface="Arial" panose="020B0604020202020204" pitchFamily="34" charset="0"/>
              <a:cs typeface="Arial" panose="020B0604020202020204" pitchFamily="34" charset="0"/>
            </a:rPr>
            <a:t>grade-level work</a:t>
          </a:r>
          <a:r>
            <a:rPr lang="en-US" b="0">
              <a:solidFill>
                <a:schemeClr val="tx1"/>
              </a:solidFill>
              <a:latin typeface="Arial" panose="020B0604020202020204" pitchFamily="34" charset="0"/>
              <a:cs typeface="Arial" panose="020B0604020202020204" pitchFamily="34" charset="0"/>
            </a:rPr>
            <a:t> that is </a:t>
          </a:r>
          <a:r>
            <a:rPr lang="en-US" b="1">
              <a:solidFill>
                <a:schemeClr val="tx1"/>
              </a:solidFill>
              <a:latin typeface="Arial" panose="020B0604020202020204" pitchFamily="34" charset="0"/>
              <a:cs typeface="Arial" panose="020B0604020202020204" pitchFamily="34" charset="0"/>
            </a:rPr>
            <a:t>real-world</a:t>
          </a:r>
          <a:r>
            <a:rPr lang="en-US" b="0">
              <a:solidFill>
                <a:schemeClr val="tx1"/>
              </a:solidFill>
              <a:latin typeface="Arial" panose="020B0604020202020204" pitchFamily="34" charset="0"/>
              <a:cs typeface="Arial" panose="020B0604020202020204" pitchFamily="34" charset="0"/>
            </a:rPr>
            <a:t>,</a:t>
          </a:r>
          <a:r>
            <a:rPr lang="en-US" b="1">
              <a:solidFill>
                <a:schemeClr val="tx1"/>
              </a:solidFill>
              <a:latin typeface="Arial" panose="020B0604020202020204" pitchFamily="34" charset="0"/>
              <a:cs typeface="Arial" panose="020B0604020202020204" pitchFamily="34" charset="0"/>
            </a:rPr>
            <a:t> relevant</a:t>
          </a:r>
          <a:r>
            <a:rPr lang="en-US" b="0">
              <a:solidFill>
                <a:schemeClr val="tx1"/>
              </a:solidFill>
              <a:latin typeface="Arial" panose="020B0604020202020204" pitchFamily="34" charset="0"/>
              <a:cs typeface="Arial" panose="020B0604020202020204" pitchFamily="34" charset="0"/>
            </a:rPr>
            <a:t>,</a:t>
          </a:r>
          <a:r>
            <a:rPr lang="en-US" b="1">
              <a:solidFill>
                <a:schemeClr val="tx1"/>
              </a:solidFill>
              <a:latin typeface="Arial" panose="020B0604020202020204" pitchFamily="34" charset="0"/>
              <a:cs typeface="Arial" panose="020B0604020202020204" pitchFamily="34" charset="0"/>
            </a:rPr>
            <a:t> </a:t>
          </a:r>
          <a:r>
            <a:rPr lang="en-US" b="0">
              <a:solidFill>
                <a:schemeClr val="tx1"/>
              </a:solidFill>
              <a:latin typeface="Arial" panose="020B0604020202020204" pitchFamily="34" charset="0"/>
              <a:cs typeface="Arial" panose="020B0604020202020204" pitchFamily="34" charset="0"/>
            </a:rPr>
            <a:t>and</a:t>
          </a:r>
          <a:r>
            <a:rPr lang="en-US" b="1">
              <a:solidFill>
                <a:schemeClr val="tx1"/>
              </a:solidFill>
              <a:latin typeface="Arial" panose="020B0604020202020204" pitchFamily="34" charset="0"/>
              <a:cs typeface="Arial" panose="020B0604020202020204" pitchFamily="34" charset="0"/>
            </a:rPr>
            <a:t> interactive</a:t>
          </a:r>
          <a:r>
            <a:rPr lang="en-US" b="0">
              <a:solidFill>
                <a:schemeClr val="tx1"/>
              </a:solidFill>
              <a:latin typeface="Arial" panose="020B0604020202020204" pitchFamily="34" charset="0"/>
              <a:cs typeface="Arial" panose="020B0604020202020204" pitchFamily="34" charset="0"/>
            </a:rPr>
            <a:t>. </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solidFill>
                <a:schemeClr val="tx1"/>
              </a:solidFill>
              <a:latin typeface="Arial" panose="020B0604020202020204" pitchFamily="34" charset="0"/>
              <a:cs typeface="Arial" panose="020B0604020202020204" pitchFamily="34" charset="0"/>
            </a:rPr>
            <a:t>Cultivate systems to support the </a:t>
          </a:r>
          <a:r>
            <a:rPr lang="en-US" b="1">
              <a:solidFill>
                <a:schemeClr val="tx1"/>
              </a:solidFill>
              <a:latin typeface="Arial" panose="020B0604020202020204" pitchFamily="34" charset="0"/>
              <a:cs typeface="Arial" panose="020B0604020202020204" pitchFamily="34" charset="0"/>
            </a:rPr>
            <a:t>whole student</a:t>
          </a:r>
          <a:r>
            <a:rPr lang="en-US">
              <a:solidFill>
                <a:schemeClr val="tx1"/>
              </a:solidFill>
              <a:latin typeface="Arial" panose="020B0604020202020204" pitchFamily="34" charset="0"/>
              <a:cs typeface="Arial" panose="020B0604020202020204" pitchFamily="34" charset="0"/>
            </a:rPr>
            <a:t> and foster </a:t>
          </a:r>
          <a:r>
            <a:rPr lang="en-US" b="1">
              <a:solidFill>
                <a:schemeClr val="tx1"/>
              </a:solidFill>
              <a:latin typeface="Arial" panose="020B0604020202020204" pitchFamily="34" charset="0"/>
              <a:cs typeface="Arial" panose="020B0604020202020204" pitchFamily="34" charset="0"/>
            </a:rPr>
            <a:t>joyful</a:t>
          </a:r>
          <a:r>
            <a:rPr lang="en-US">
              <a:solidFill>
                <a:schemeClr val="tx1"/>
              </a:solidFill>
              <a:latin typeface="Arial" panose="020B0604020202020204" pitchFamily="34" charset="0"/>
              <a:cs typeface="Arial" panose="020B0604020202020204" pitchFamily="34" charset="0"/>
            </a:rPr>
            <a:t>,</a:t>
          </a:r>
          <a:r>
            <a:rPr lang="en-US" b="1">
              <a:solidFill>
                <a:schemeClr val="tx1"/>
              </a:solidFill>
              <a:latin typeface="Arial" panose="020B0604020202020204" pitchFamily="34" charset="0"/>
              <a:cs typeface="Arial" panose="020B0604020202020204" pitchFamily="34" charset="0"/>
            </a:rPr>
            <a:t> healthy</a:t>
          </a:r>
          <a:r>
            <a:rPr lang="en-US">
              <a:solidFill>
                <a:schemeClr val="tx1"/>
              </a:solidFill>
              <a:latin typeface="Arial" panose="020B0604020202020204" pitchFamily="34" charset="0"/>
              <a:cs typeface="Arial" panose="020B0604020202020204" pitchFamily="34" charset="0"/>
            </a:rPr>
            <a:t>,</a:t>
          </a:r>
          <a:r>
            <a:rPr lang="en-US" b="1">
              <a:solidFill>
                <a:schemeClr val="tx1"/>
              </a:solidFill>
              <a:latin typeface="Arial" panose="020B0604020202020204" pitchFamily="34" charset="0"/>
              <a:cs typeface="Arial" panose="020B0604020202020204" pitchFamily="34" charset="0"/>
            </a:rPr>
            <a:t> and supportive</a:t>
          </a:r>
          <a:r>
            <a:rPr lang="en-US">
              <a:solidFill>
                <a:schemeClr val="tx1"/>
              </a:solidFill>
              <a:latin typeface="Arial" panose="020B0604020202020204" pitchFamily="34" charset="0"/>
              <a:cs typeface="Arial" panose="020B0604020202020204" pitchFamily="34" charset="0"/>
            </a:rPr>
            <a:t> learning environments so that all students feel </a:t>
          </a:r>
          <a:r>
            <a:rPr lang="en-US" b="1">
              <a:solidFill>
                <a:schemeClr val="tx1"/>
              </a:solidFill>
              <a:latin typeface="Arial" panose="020B0604020202020204" pitchFamily="34" charset="0"/>
              <a:cs typeface="Arial" panose="020B0604020202020204" pitchFamily="34" charset="0"/>
            </a:rPr>
            <a:t>valued</a:t>
          </a:r>
          <a:r>
            <a:rPr lang="en-US">
              <a:solidFill>
                <a:schemeClr val="tx1"/>
              </a:solidFill>
              <a:latin typeface="Arial" panose="020B0604020202020204" pitchFamily="34" charset="0"/>
              <a:cs typeface="Arial" panose="020B0604020202020204" pitchFamily="34" charset="0"/>
            </a:rPr>
            <a:t>,</a:t>
          </a:r>
          <a:r>
            <a:rPr lang="en-US" b="1">
              <a:solidFill>
                <a:schemeClr val="tx1"/>
              </a:solidFill>
              <a:latin typeface="Arial" panose="020B0604020202020204" pitchFamily="34" charset="0"/>
              <a:cs typeface="Arial" panose="020B0604020202020204" pitchFamily="34" charset="0"/>
            </a:rPr>
            <a:t> connected</a:t>
          </a:r>
          <a:r>
            <a:rPr lang="en-US">
              <a:solidFill>
                <a:schemeClr val="tx1"/>
              </a:solidFill>
              <a:latin typeface="Arial" panose="020B0604020202020204" pitchFamily="34" charset="0"/>
              <a:cs typeface="Arial" panose="020B0604020202020204" pitchFamily="34" charset="0"/>
            </a:rPr>
            <a:t>, </a:t>
          </a:r>
          <a:r>
            <a:rPr lang="en-US" b="1">
              <a:solidFill>
                <a:schemeClr val="tx1"/>
              </a:solidFill>
              <a:latin typeface="Arial" panose="020B0604020202020204" pitchFamily="34" charset="0"/>
              <a:cs typeface="Arial" panose="020B0604020202020204" pitchFamily="34" charset="0"/>
            </a:rPr>
            <a:t>nourished</a:t>
          </a:r>
          <a:r>
            <a:rPr lang="en-US">
              <a:solidFill>
                <a:schemeClr val="tx1"/>
              </a:solidFill>
              <a:latin typeface="Arial" panose="020B0604020202020204" pitchFamily="34" charset="0"/>
              <a:cs typeface="Arial" panose="020B0604020202020204" pitchFamily="34" charset="0"/>
            </a:rPr>
            <a:t>, and</a:t>
          </a:r>
          <a:r>
            <a:rPr lang="en-US" b="1">
              <a:solidFill>
                <a:schemeClr val="tx1"/>
              </a:solidFill>
              <a:latin typeface="Arial" panose="020B0604020202020204" pitchFamily="34" charset="0"/>
              <a:cs typeface="Arial" panose="020B0604020202020204" pitchFamily="34" charset="0"/>
            </a:rPr>
            <a:t> ready to learn.</a:t>
          </a:r>
          <a:endParaRPr lang="en-US">
            <a:solidFill>
              <a:schemeClr val="tx1"/>
            </a:solidFill>
            <a:latin typeface="Arial" panose="020B0604020202020204" pitchFamily="34" charset="0"/>
            <a:cs typeface="Arial" panose="020B0604020202020204" pitchFamily="34" charset="0"/>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a:solidFill>
                <a:schemeClr val="tx1"/>
              </a:solidFill>
              <a:latin typeface="Arial" panose="020B0604020202020204" pitchFamily="34" charset="0"/>
              <a:cs typeface="Arial" panose="020B0604020202020204" pitchFamily="34" charset="0"/>
            </a:rPr>
            <a:t>Strategic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702F5C51-21EC-4524-8DD4-5907AC845585}" srcId="{95D062D1-F3DC-4263-8BAD-BEAE4CA9605A}" destId="{1F94F02E-84DA-488A-8233-C757AB16D772}" srcOrd="1" destOrd="0" parTransId="{06C393C3-8ABB-4802-83D7-7E0091D17BD0}" sibTransId="{E5073497-CC86-41C3-8312-AF5256B79519}"/>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9399C6-B1D3-4B8B-8424-FDD9E67E374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51A603F-C4B4-4E82-B363-8C16673194AA}">
      <dgm:prSet custT="1"/>
      <dgm:spPr/>
      <dgm:t>
        <a:bodyPr/>
        <a:lstStyle/>
        <a:p>
          <a:r>
            <a:rPr lang="en-US" sz="1600" b="1">
              <a:latin typeface="Arial" panose="020B0604020202020204" pitchFamily="34" charset="0"/>
              <a:cs typeface="Arial" panose="020B0604020202020204" pitchFamily="34" charset="0"/>
            </a:rPr>
            <a:t>Setting expectations </a:t>
          </a:r>
          <a:r>
            <a:rPr lang="en-US" sz="1600">
              <a:latin typeface="Arial" panose="020B0604020202020204" pitchFamily="34" charset="0"/>
              <a:cs typeface="Arial" panose="020B0604020202020204" pitchFamily="34" charset="0"/>
            </a:rPr>
            <a:t>including crafting regulations and guidance to implement and explain education laws; specifying what students should know and be able to do by the end of each school year; defining effective teaching and administrative practices; and, where appropriate, establishing criteria for program review and approval.</a:t>
          </a:r>
        </a:p>
      </dgm:t>
    </dgm:pt>
    <dgm:pt modelId="{AC9F253C-E57F-4E37-80F8-701BE9D52639}" type="parTrans" cxnId="{9CE0A980-BF6C-4C67-819A-7B84B28B4CBA}">
      <dgm:prSet/>
      <dgm:spPr/>
      <dgm:t>
        <a:bodyPr/>
        <a:lstStyle/>
        <a:p>
          <a:endParaRPr lang="en-US"/>
        </a:p>
      </dgm:t>
    </dgm:pt>
    <dgm:pt modelId="{0CA4707C-F9B1-4B87-91BC-5F7B95018DC8}" type="sibTrans" cxnId="{9CE0A980-BF6C-4C67-819A-7B84B28B4CBA}">
      <dgm:prSet/>
      <dgm:spPr/>
      <dgm:t>
        <a:bodyPr/>
        <a:lstStyle/>
        <a:p>
          <a:endParaRPr lang="en-US"/>
        </a:p>
      </dgm:t>
    </dgm:pt>
    <dgm:pt modelId="{CFDBE55B-1432-438B-9E92-06D5C63C4056}">
      <dgm:prSet custT="1"/>
      <dgm:spPr/>
      <dgm:t>
        <a:bodyPr/>
        <a:lstStyle/>
        <a:p>
          <a:r>
            <a:rPr lang="en-US" sz="1600" b="1">
              <a:latin typeface="Arial" panose="020B0604020202020204" pitchFamily="34" charset="0"/>
              <a:cs typeface="Arial" panose="020B0604020202020204" pitchFamily="34" charset="0"/>
            </a:rPr>
            <a:t>Promoting and measuring quality and compliance </a:t>
          </a:r>
          <a:r>
            <a:rPr lang="en-US" sz="1600">
              <a:latin typeface="Arial" panose="020B0604020202020204" pitchFamily="34" charset="0"/>
              <a:cs typeface="Arial" panose="020B0604020202020204" pitchFamily="34" charset="0"/>
            </a:rPr>
            <a:t>including data collection and reporting; assessment; accountability; monitoring programs and their adherence to state and federal laws and regulations; complaint resolution; research and evaluation; fiscal auditing; and recognizing excellence. </a:t>
          </a:r>
        </a:p>
      </dgm:t>
    </dgm:pt>
    <dgm:pt modelId="{EE6BA3CC-F7D2-4B50-8478-8935A0D855A5}" type="parTrans" cxnId="{4A152ACF-4835-4265-BC55-A5146F018C91}">
      <dgm:prSet/>
      <dgm:spPr/>
      <dgm:t>
        <a:bodyPr/>
        <a:lstStyle/>
        <a:p>
          <a:endParaRPr lang="en-US"/>
        </a:p>
      </dgm:t>
    </dgm:pt>
    <dgm:pt modelId="{28131968-CBDB-41B0-9A26-A372D5F5568C}" type="sibTrans" cxnId="{4A152ACF-4835-4265-BC55-A5146F018C91}">
      <dgm:prSet/>
      <dgm:spPr/>
      <dgm:t>
        <a:bodyPr/>
        <a:lstStyle/>
        <a:p>
          <a:endParaRPr lang="en-US"/>
        </a:p>
      </dgm:t>
    </dgm:pt>
    <dgm:pt modelId="{65F75112-F97B-4F49-B21E-97A8DD6ECB2E}">
      <dgm:prSet custT="1"/>
      <dgm:spPr/>
      <dgm:t>
        <a:bodyPr/>
        <a:lstStyle/>
        <a:p>
          <a:r>
            <a:rPr lang="en-US" sz="1600" b="1">
              <a:latin typeface="Arial" panose="020B0604020202020204" pitchFamily="34" charset="0"/>
              <a:cs typeface="Arial" panose="020B0604020202020204" pitchFamily="34" charset="0"/>
            </a:rPr>
            <a:t>Supporting implementation and catalyzing innovation </a:t>
          </a:r>
          <a:r>
            <a:rPr lang="en-US" sz="1600">
              <a:latin typeface="Arial" panose="020B0604020202020204" pitchFamily="34" charset="0"/>
              <a:cs typeface="Arial" panose="020B0604020202020204" pitchFamily="34" charset="0"/>
            </a:rPr>
            <a:t>through grants, aid, and other funding mechanisms; professional learning opportunities; technical and targeted assistance; partnerships and networks; resources, materials, tools, and technology; seeding innovative school and program models; direct service provision; and creating economies of scale. </a:t>
          </a:r>
        </a:p>
      </dgm:t>
    </dgm:pt>
    <dgm:pt modelId="{1B771E08-146E-478A-89A6-53EAB8B7B642}" type="parTrans" cxnId="{287F2BA0-33C6-4581-ADD0-53C0C41D946E}">
      <dgm:prSet/>
      <dgm:spPr/>
      <dgm:t>
        <a:bodyPr/>
        <a:lstStyle/>
        <a:p>
          <a:endParaRPr lang="en-US"/>
        </a:p>
      </dgm:t>
    </dgm:pt>
    <dgm:pt modelId="{172055EE-13AB-414D-BF00-6CBC4601749E}" type="sibTrans" cxnId="{287F2BA0-33C6-4581-ADD0-53C0C41D946E}">
      <dgm:prSet/>
      <dgm:spPr/>
      <dgm:t>
        <a:bodyPr/>
        <a:lstStyle/>
        <a:p>
          <a:endParaRPr lang="en-US"/>
        </a:p>
      </dgm:t>
    </dgm:pt>
    <dgm:pt modelId="{475CC4A6-4625-4F41-9921-59C8E0728F67}">
      <dgm:prSet custT="1"/>
      <dgm:spPr/>
      <dgm:t>
        <a:bodyPr/>
        <a:lstStyle/>
        <a:p>
          <a:r>
            <a:rPr lang="en-US" sz="1600" b="1">
              <a:latin typeface="Arial" panose="020B0604020202020204" pitchFamily="34" charset="0"/>
              <a:cs typeface="Arial" panose="020B0604020202020204" pitchFamily="34" charset="0"/>
            </a:rPr>
            <a:t>Communicating and partnering with stakeholders </a:t>
          </a:r>
          <a:r>
            <a:rPr lang="en-US" sz="1600">
              <a:latin typeface="Arial" panose="020B0604020202020204" pitchFamily="34" charset="0"/>
              <a:cs typeface="Arial" panose="020B0604020202020204" pitchFamily="34" charset="0"/>
            </a:rPr>
            <a:t>including communications and information sharing; coordination with other state agencies; and engaging with statewide stakeholders. </a:t>
          </a:r>
        </a:p>
      </dgm:t>
    </dgm:pt>
    <dgm:pt modelId="{12012426-B482-4884-85D0-98161DE03625}" type="parTrans" cxnId="{6345D525-0359-4439-83E5-70BDE907F242}">
      <dgm:prSet/>
      <dgm:spPr/>
      <dgm:t>
        <a:bodyPr/>
        <a:lstStyle/>
        <a:p>
          <a:endParaRPr lang="en-US"/>
        </a:p>
      </dgm:t>
    </dgm:pt>
    <dgm:pt modelId="{19B0B8A4-9886-420E-8622-1F5450C26E9E}" type="sibTrans" cxnId="{6345D525-0359-4439-83E5-70BDE907F242}">
      <dgm:prSet/>
      <dgm:spPr/>
      <dgm:t>
        <a:bodyPr/>
        <a:lstStyle/>
        <a:p>
          <a:endParaRPr lang="en-US"/>
        </a:p>
      </dgm:t>
    </dgm:pt>
    <dgm:pt modelId="{8919EC25-CADD-41B7-978D-49D80F33BFF0}" type="pres">
      <dgm:prSet presAssocID="{149399C6-B1D3-4B8B-8424-FDD9E67E3749}" presName="root" presStyleCnt="0">
        <dgm:presLayoutVars>
          <dgm:dir/>
          <dgm:resizeHandles val="exact"/>
        </dgm:presLayoutVars>
      </dgm:prSet>
      <dgm:spPr/>
    </dgm:pt>
    <dgm:pt modelId="{F9766A5F-8D2F-42CC-810A-84238E641CD3}" type="pres">
      <dgm:prSet presAssocID="{A51A603F-C4B4-4E82-B363-8C16673194AA}" presName="compNode" presStyleCnt="0"/>
      <dgm:spPr/>
    </dgm:pt>
    <dgm:pt modelId="{87C096BE-CFE9-4FB6-BD25-18C19B3DB35A}" type="pres">
      <dgm:prSet presAssocID="{A51A603F-C4B4-4E82-B363-8C16673194AA}" presName="bgRect" presStyleLbl="bgShp" presStyleIdx="0" presStyleCnt="4" custLinFactNeighborY="2650"/>
      <dgm:spPr/>
    </dgm:pt>
    <dgm:pt modelId="{A2F24189-DFA2-4333-A074-7BE6C0D464BC}" type="pres">
      <dgm:prSet presAssocID="{A51A603F-C4B4-4E82-B363-8C16673194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F337733-9AE4-4300-B6B9-877D5AC5FF86}" type="pres">
      <dgm:prSet presAssocID="{A51A603F-C4B4-4E82-B363-8C16673194AA}" presName="spaceRect" presStyleCnt="0"/>
      <dgm:spPr/>
    </dgm:pt>
    <dgm:pt modelId="{B7837322-09FE-4E32-AEDD-41B936367CB1}" type="pres">
      <dgm:prSet presAssocID="{A51A603F-C4B4-4E82-B363-8C16673194AA}" presName="parTx" presStyleLbl="revTx" presStyleIdx="0" presStyleCnt="4">
        <dgm:presLayoutVars>
          <dgm:chMax val="0"/>
          <dgm:chPref val="0"/>
        </dgm:presLayoutVars>
      </dgm:prSet>
      <dgm:spPr/>
    </dgm:pt>
    <dgm:pt modelId="{1E7ED7EA-F142-4D2C-8A14-AE9309F86F13}" type="pres">
      <dgm:prSet presAssocID="{0CA4707C-F9B1-4B87-91BC-5F7B95018DC8}" presName="sibTrans" presStyleCnt="0"/>
      <dgm:spPr/>
    </dgm:pt>
    <dgm:pt modelId="{F3FF7523-3733-47DE-B74F-A402E9DB7637}" type="pres">
      <dgm:prSet presAssocID="{CFDBE55B-1432-438B-9E92-06D5C63C4056}" presName="compNode" presStyleCnt="0"/>
      <dgm:spPr/>
    </dgm:pt>
    <dgm:pt modelId="{FCDA039F-5B9F-4691-A035-A3B9EF6AA76F}" type="pres">
      <dgm:prSet presAssocID="{CFDBE55B-1432-438B-9E92-06D5C63C4056}" presName="bgRect" presStyleLbl="bgShp" presStyleIdx="1" presStyleCnt="4"/>
      <dgm:spPr/>
    </dgm:pt>
    <dgm:pt modelId="{351C2B38-3F03-4D40-8516-1F7A72CBBF18}" type="pres">
      <dgm:prSet presAssocID="{CFDBE55B-1432-438B-9E92-06D5C63C40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D57541EC-9217-4620-8CA4-C6DDC958B564}" type="pres">
      <dgm:prSet presAssocID="{CFDBE55B-1432-438B-9E92-06D5C63C4056}" presName="spaceRect" presStyleCnt="0"/>
      <dgm:spPr/>
    </dgm:pt>
    <dgm:pt modelId="{3B5BBFC5-0A64-40CC-BDA4-3295FF2A6E29}" type="pres">
      <dgm:prSet presAssocID="{CFDBE55B-1432-438B-9E92-06D5C63C4056}" presName="parTx" presStyleLbl="revTx" presStyleIdx="1" presStyleCnt="4">
        <dgm:presLayoutVars>
          <dgm:chMax val="0"/>
          <dgm:chPref val="0"/>
        </dgm:presLayoutVars>
      </dgm:prSet>
      <dgm:spPr/>
    </dgm:pt>
    <dgm:pt modelId="{0AD9DA3D-0CB2-4A5F-B496-200CF94FA2C9}" type="pres">
      <dgm:prSet presAssocID="{28131968-CBDB-41B0-9A26-A372D5F5568C}" presName="sibTrans" presStyleCnt="0"/>
      <dgm:spPr/>
    </dgm:pt>
    <dgm:pt modelId="{BF64A9AD-7470-4A3E-B7BD-9519B9E1E466}" type="pres">
      <dgm:prSet presAssocID="{65F75112-F97B-4F49-B21E-97A8DD6ECB2E}" presName="compNode" presStyleCnt="0"/>
      <dgm:spPr/>
    </dgm:pt>
    <dgm:pt modelId="{B9664D39-8F50-49B5-BCF4-58EC93FA1006}" type="pres">
      <dgm:prSet presAssocID="{65F75112-F97B-4F49-B21E-97A8DD6ECB2E}" presName="bgRect" presStyleLbl="bgShp" presStyleIdx="2" presStyleCnt="4"/>
      <dgm:spPr/>
    </dgm:pt>
    <dgm:pt modelId="{93102D66-71AB-4F7D-AD9D-60B7E48575F4}" type="pres">
      <dgm:prSet presAssocID="{65F75112-F97B-4F49-B21E-97A8DD6ECB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735D65E2-2852-431F-B72F-A90FBC854294}" type="pres">
      <dgm:prSet presAssocID="{65F75112-F97B-4F49-B21E-97A8DD6ECB2E}" presName="spaceRect" presStyleCnt="0"/>
      <dgm:spPr/>
    </dgm:pt>
    <dgm:pt modelId="{656F9861-4B9B-4C57-B5E9-C72D5B7F56CB}" type="pres">
      <dgm:prSet presAssocID="{65F75112-F97B-4F49-B21E-97A8DD6ECB2E}" presName="parTx" presStyleLbl="revTx" presStyleIdx="2" presStyleCnt="4">
        <dgm:presLayoutVars>
          <dgm:chMax val="0"/>
          <dgm:chPref val="0"/>
        </dgm:presLayoutVars>
      </dgm:prSet>
      <dgm:spPr/>
    </dgm:pt>
    <dgm:pt modelId="{1FFE57F2-2351-4E9B-AF1B-9EC5CD2E813D}" type="pres">
      <dgm:prSet presAssocID="{172055EE-13AB-414D-BF00-6CBC4601749E}" presName="sibTrans" presStyleCnt="0"/>
      <dgm:spPr/>
    </dgm:pt>
    <dgm:pt modelId="{CA6D04B6-0AFF-495C-9EBC-48011A86E95C}" type="pres">
      <dgm:prSet presAssocID="{475CC4A6-4625-4F41-9921-59C8E0728F67}" presName="compNode" presStyleCnt="0"/>
      <dgm:spPr/>
    </dgm:pt>
    <dgm:pt modelId="{358BFC6C-33AF-41F5-AFD7-F411B8FE321E}" type="pres">
      <dgm:prSet presAssocID="{475CC4A6-4625-4F41-9921-59C8E0728F67}" presName="bgRect" presStyleLbl="bgShp" presStyleIdx="3" presStyleCnt="4"/>
      <dgm:spPr/>
    </dgm:pt>
    <dgm:pt modelId="{8166846F-7760-489C-9E3F-034A0D2F5F3A}" type="pres">
      <dgm:prSet presAssocID="{475CC4A6-4625-4F41-9921-59C8E0728F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E9234C25-99FA-47F0-BDAC-3C4D7F229048}" type="pres">
      <dgm:prSet presAssocID="{475CC4A6-4625-4F41-9921-59C8E0728F67}" presName="spaceRect" presStyleCnt="0"/>
      <dgm:spPr/>
    </dgm:pt>
    <dgm:pt modelId="{A7B6933C-7606-4BB3-8C01-02FC1ADEAC13}" type="pres">
      <dgm:prSet presAssocID="{475CC4A6-4625-4F41-9921-59C8E0728F67}" presName="parTx" presStyleLbl="revTx" presStyleIdx="3" presStyleCnt="4">
        <dgm:presLayoutVars>
          <dgm:chMax val="0"/>
          <dgm:chPref val="0"/>
        </dgm:presLayoutVars>
      </dgm:prSet>
      <dgm:spPr/>
    </dgm:pt>
  </dgm:ptLst>
  <dgm:cxnLst>
    <dgm:cxn modelId="{6345D525-0359-4439-83E5-70BDE907F242}" srcId="{149399C6-B1D3-4B8B-8424-FDD9E67E3749}" destId="{475CC4A6-4625-4F41-9921-59C8E0728F67}" srcOrd="3" destOrd="0" parTransId="{12012426-B482-4884-85D0-98161DE03625}" sibTransId="{19B0B8A4-9886-420E-8622-1F5450C26E9E}"/>
    <dgm:cxn modelId="{D0285A37-6F31-4B2D-9648-96F0DD441CF6}" type="presOf" srcId="{CFDBE55B-1432-438B-9E92-06D5C63C4056}" destId="{3B5BBFC5-0A64-40CC-BDA4-3295FF2A6E29}" srcOrd="0" destOrd="0" presId="urn:microsoft.com/office/officeart/2018/2/layout/IconVerticalSolidList"/>
    <dgm:cxn modelId="{9CE0A980-BF6C-4C67-819A-7B84B28B4CBA}" srcId="{149399C6-B1D3-4B8B-8424-FDD9E67E3749}" destId="{A51A603F-C4B4-4E82-B363-8C16673194AA}" srcOrd="0" destOrd="0" parTransId="{AC9F253C-E57F-4E37-80F8-701BE9D52639}" sibTransId="{0CA4707C-F9B1-4B87-91BC-5F7B95018DC8}"/>
    <dgm:cxn modelId="{2A5DEC95-9D1A-46F9-BF19-BC3DEC87D4FA}" type="presOf" srcId="{A51A603F-C4B4-4E82-B363-8C16673194AA}" destId="{B7837322-09FE-4E32-AEDD-41B936367CB1}" srcOrd="0" destOrd="0" presId="urn:microsoft.com/office/officeart/2018/2/layout/IconVerticalSolidList"/>
    <dgm:cxn modelId="{287F2BA0-33C6-4581-ADD0-53C0C41D946E}" srcId="{149399C6-B1D3-4B8B-8424-FDD9E67E3749}" destId="{65F75112-F97B-4F49-B21E-97A8DD6ECB2E}" srcOrd="2" destOrd="0" parTransId="{1B771E08-146E-478A-89A6-53EAB8B7B642}" sibTransId="{172055EE-13AB-414D-BF00-6CBC4601749E}"/>
    <dgm:cxn modelId="{4A152ACF-4835-4265-BC55-A5146F018C91}" srcId="{149399C6-B1D3-4B8B-8424-FDD9E67E3749}" destId="{CFDBE55B-1432-438B-9E92-06D5C63C4056}" srcOrd="1" destOrd="0" parTransId="{EE6BA3CC-F7D2-4B50-8478-8935A0D855A5}" sibTransId="{28131968-CBDB-41B0-9A26-A372D5F5568C}"/>
    <dgm:cxn modelId="{D98D6CE5-9B66-4B15-8BB8-AF9C20924953}" type="presOf" srcId="{475CC4A6-4625-4F41-9921-59C8E0728F67}" destId="{A7B6933C-7606-4BB3-8C01-02FC1ADEAC13}" srcOrd="0" destOrd="0" presId="urn:microsoft.com/office/officeart/2018/2/layout/IconVerticalSolidList"/>
    <dgm:cxn modelId="{D297B4EE-B52F-4645-92AA-4A022C3A8F76}" type="presOf" srcId="{149399C6-B1D3-4B8B-8424-FDD9E67E3749}" destId="{8919EC25-CADD-41B7-978D-49D80F33BFF0}" srcOrd="0" destOrd="0" presId="urn:microsoft.com/office/officeart/2018/2/layout/IconVerticalSolidList"/>
    <dgm:cxn modelId="{264DB0F4-80FC-4EFF-97D3-0C367100C074}" type="presOf" srcId="{65F75112-F97B-4F49-B21E-97A8DD6ECB2E}" destId="{656F9861-4B9B-4C57-B5E9-C72D5B7F56CB}" srcOrd="0" destOrd="0" presId="urn:microsoft.com/office/officeart/2018/2/layout/IconVerticalSolidList"/>
    <dgm:cxn modelId="{FCCF4CCB-2C22-4FBF-AC0B-01CEE2176E90}" type="presParOf" srcId="{8919EC25-CADD-41B7-978D-49D80F33BFF0}" destId="{F9766A5F-8D2F-42CC-810A-84238E641CD3}" srcOrd="0" destOrd="0" presId="urn:microsoft.com/office/officeart/2018/2/layout/IconVerticalSolidList"/>
    <dgm:cxn modelId="{38245C55-CD51-4C7F-949F-6FF4EEC1CFD1}" type="presParOf" srcId="{F9766A5F-8D2F-42CC-810A-84238E641CD3}" destId="{87C096BE-CFE9-4FB6-BD25-18C19B3DB35A}" srcOrd="0" destOrd="0" presId="urn:microsoft.com/office/officeart/2018/2/layout/IconVerticalSolidList"/>
    <dgm:cxn modelId="{99E7AC11-F7D7-49B8-9E26-0C40A426CF91}" type="presParOf" srcId="{F9766A5F-8D2F-42CC-810A-84238E641CD3}" destId="{A2F24189-DFA2-4333-A074-7BE6C0D464BC}" srcOrd="1" destOrd="0" presId="urn:microsoft.com/office/officeart/2018/2/layout/IconVerticalSolidList"/>
    <dgm:cxn modelId="{D9D011AF-E7EC-4008-B6D0-3A8B9BBB2A33}" type="presParOf" srcId="{F9766A5F-8D2F-42CC-810A-84238E641CD3}" destId="{3F337733-9AE4-4300-B6B9-877D5AC5FF86}" srcOrd="2" destOrd="0" presId="urn:microsoft.com/office/officeart/2018/2/layout/IconVerticalSolidList"/>
    <dgm:cxn modelId="{E732ED8C-B81D-41D4-83D7-A1F7F098EBE7}" type="presParOf" srcId="{F9766A5F-8D2F-42CC-810A-84238E641CD3}" destId="{B7837322-09FE-4E32-AEDD-41B936367CB1}" srcOrd="3" destOrd="0" presId="urn:microsoft.com/office/officeart/2018/2/layout/IconVerticalSolidList"/>
    <dgm:cxn modelId="{D0337F54-A75E-431A-BADF-16E5079173D7}" type="presParOf" srcId="{8919EC25-CADD-41B7-978D-49D80F33BFF0}" destId="{1E7ED7EA-F142-4D2C-8A14-AE9309F86F13}" srcOrd="1" destOrd="0" presId="urn:microsoft.com/office/officeart/2018/2/layout/IconVerticalSolidList"/>
    <dgm:cxn modelId="{20ABE58C-226C-426F-AF82-AA83E7D67634}" type="presParOf" srcId="{8919EC25-CADD-41B7-978D-49D80F33BFF0}" destId="{F3FF7523-3733-47DE-B74F-A402E9DB7637}" srcOrd="2" destOrd="0" presId="urn:microsoft.com/office/officeart/2018/2/layout/IconVerticalSolidList"/>
    <dgm:cxn modelId="{5D1DAC7F-2902-47AA-832E-7ABDB897FAF0}" type="presParOf" srcId="{F3FF7523-3733-47DE-B74F-A402E9DB7637}" destId="{FCDA039F-5B9F-4691-A035-A3B9EF6AA76F}" srcOrd="0" destOrd="0" presId="urn:microsoft.com/office/officeart/2018/2/layout/IconVerticalSolidList"/>
    <dgm:cxn modelId="{038D658B-1594-46C3-9008-56F69A61968B}" type="presParOf" srcId="{F3FF7523-3733-47DE-B74F-A402E9DB7637}" destId="{351C2B38-3F03-4D40-8516-1F7A72CBBF18}" srcOrd="1" destOrd="0" presId="urn:microsoft.com/office/officeart/2018/2/layout/IconVerticalSolidList"/>
    <dgm:cxn modelId="{A12AEA05-FC13-4B89-ACBC-62843F6A4444}" type="presParOf" srcId="{F3FF7523-3733-47DE-B74F-A402E9DB7637}" destId="{D57541EC-9217-4620-8CA4-C6DDC958B564}" srcOrd="2" destOrd="0" presId="urn:microsoft.com/office/officeart/2018/2/layout/IconVerticalSolidList"/>
    <dgm:cxn modelId="{C4BE79E2-6E32-491D-A050-5E5B0D6BECF3}" type="presParOf" srcId="{F3FF7523-3733-47DE-B74F-A402E9DB7637}" destId="{3B5BBFC5-0A64-40CC-BDA4-3295FF2A6E29}" srcOrd="3" destOrd="0" presId="urn:microsoft.com/office/officeart/2018/2/layout/IconVerticalSolidList"/>
    <dgm:cxn modelId="{9E3BD7F2-8522-4BE8-B728-0BDD533D867E}" type="presParOf" srcId="{8919EC25-CADD-41B7-978D-49D80F33BFF0}" destId="{0AD9DA3D-0CB2-4A5F-B496-200CF94FA2C9}" srcOrd="3" destOrd="0" presId="urn:microsoft.com/office/officeart/2018/2/layout/IconVerticalSolidList"/>
    <dgm:cxn modelId="{E522908C-88AF-4141-A4C0-7F42EEF14C2D}" type="presParOf" srcId="{8919EC25-CADD-41B7-978D-49D80F33BFF0}" destId="{BF64A9AD-7470-4A3E-B7BD-9519B9E1E466}" srcOrd="4" destOrd="0" presId="urn:microsoft.com/office/officeart/2018/2/layout/IconVerticalSolidList"/>
    <dgm:cxn modelId="{B51B34B5-5418-4FED-BF09-D0CE13659B95}" type="presParOf" srcId="{BF64A9AD-7470-4A3E-B7BD-9519B9E1E466}" destId="{B9664D39-8F50-49B5-BCF4-58EC93FA1006}" srcOrd="0" destOrd="0" presId="urn:microsoft.com/office/officeart/2018/2/layout/IconVerticalSolidList"/>
    <dgm:cxn modelId="{B6C76F41-2B6A-44F9-8BAB-4543210A36F1}" type="presParOf" srcId="{BF64A9AD-7470-4A3E-B7BD-9519B9E1E466}" destId="{93102D66-71AB-4F7D-AD9D-60B7E48575F4}" srcOrd="1" destOrd="0" presId="urn:microsoft.com/office/officeart/2018/2/layout/IconVerticalSolidList"/>
    <dgm:cxn modelId="{2F266878-A95B-4B82-A07F-48F9B62D705D}" type="presParOf" srcId="{BF64A9AD-7470-4A3E-B7BD-9519B9E1E466}" destId="{735D65E2-2852-431F-B72F-A90FBC854294}" srcOrd="2" destOrd="0" presId="urn:microsoft.com/office/officeart/2018/2/layout/IconVerticalSolidList"/>
    <dgm:cxn modelId="{C3BAF8A8-166A-4569-80B8-EDBF3279F3DB}" type="presParOf" srcId="{BF64A9AD-7470-4A3E-B7BD-9519B9E1E466}" destId="{656F9861-4B9B-4C57-B5E9-C72D5B7F56CB}" srcOrd="3" destOrd="0" presId="urn:microsoft.com/office/officeart/2018/2/layout/IconVerticalSolidList"/>
    <dgm:cxn modelId="{EFD00005-DEDC-46E0-A6C3-074D2E589EB2}" type="presParOf" srcId="{8919EC25-CADD-41B7-978D-49D80F33BFF0}" destId="{1FFE57F2-2351-4E9B-AF1B-9EC5CD2E813D}" srcOrd="5" destOrd="0" presId="urn:microsoft.com/office/officeart/2018/2/layout/IconVerticalSolidList"/>
    <dgm:cxn modelId="{DC5FD007-34A1-4D18-8352-513CBD6C5FF7}" type="presParOf" srcId="{8919EC25-CADD-41B7-978D-49D80F33BFF0}" destId="{CA6D04B6-0AFF-495C-9EBC-48011A86E95C}" srcOrd="6" destOrd="0" presId="urn:microsoft.com/office/officeart/2018/2/layout/IconVerticalSolidList"/>
    <dgm:cxn modelId="{1EC63411-8541-473E-A2FB-B5C7137DB621}" type="presParOf" srcId="{CA6D04B6-0AFF-495C-9EBC-48011A86E95C}" destId="{358BFC6C-33AF-41F5-AFD7-F411B8FE321E}" srcOrd="0" destOrd="0" presId="urn:microsoft.com/office/officeart/2018/2/layout/IconVerticalSolidList"/>
    <dgm:cxn modelId="{9447FDDB-4EB8-4BF8-975E-F94AF589411A}" type="presParOf" srcId="{CA6D04B6-0AFF-495C-9EBC-48011A86E95C}" destId="{8166846F-7760-489C-9E3F-034A0D2F5F3A}" srcOrd="1" destOrd="0" presId="urn:microsoft.com/office/officeart/2018/2/layout/IconVerticalSolidList"/>
    <dgm:cxn modelId="{362BAFEE-5F40-4828-BA95-1F39DD514FD0}" type="presParOf" srcId="{CA6D04B6-0AFF-495C-9EBC-48011A86E95C}" destId="{E9234C25-99FA-47F0-BDAC-3C4D7F229048}" srcOrd="2" destOrd="0" presId="urn:microsoft.com/office/officeart/2018/2/layout/IconVerticalSolidList"/>
    <dgm:cxn modelId="{299DBE5E-9756-46AB-850A-DA0D97C69949}" type="presParOf" srcId="{CA6D04B6-0AFF-495C-9EBC-48011A86E95C}" destId="{A7B6933C-7606-4BB3-8C01-02FC1ADEAC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CC6C68-C98D-4270-ADDA-F7B4BD59AA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6B0D456-F6C0-45A3-994D-48C56E011023}">
      <dgm:prSet phldrT="[Text]"/>
      <dgm:spPr/>
      <dgm:t>
        <a:bodyPr/>
        <a:lstStyle/>
        <a:p>
          <a:r>
            <a:rPr lang="en-US">
              <a:latin typeface="Arial" panose="020B0604020202020204" pitchFamily="34" charset="0"/>
              <a:cs typeface="Arial" panose="020B0604020202020204" pitchFamily="34" charset="0"/>
            </a:rPr>
            <a:t>Family and student voice</a:t>
          </a:r>
        </a:p>
      </dgm:t>
    </dgm:pt>
    <dgm:pt modelId="{27D196DB-08B8-4D20-8DD0-3543255FEDC1}" type="parTrans" cxnId="{D5BA8838-6073-45DB-845C-3C481A6AC3AB}">
      <dgm:prSet/>
      <dgm:spPr/>
      <dgm:t>
        <a:bodyPr/>
        <a:lstStyle/>
        <a:p>
          <a:endParaRPr lang="en-US"/>
        </a:p>
      </dgm:t>
    </dgm:pt>
    <dgm:pt modelId="{439E14E9-EF1B-48A4-8123-0ED2D19F685B}" type="sibTrans" cxnId="{D5BA8838-6073-45DB-845C-3C481A6AC3AB}">
      <dgm:prSet/>
      <dgm:spPr/>
      <dgm:t>
        <a:bodyPr/>
        <a:lstStyle/>
        <a:p>
          <a:endParaRPr lang="en-US"/>
        </a:p>
      </dgm:t>
    </dgm:pt>
    <dgm:pt modelId="{078E82FE-23AF-4B49-BBED-3ED4AFBAE42E}">
      <dgm:prSet phldrT="[Text]"/>
      <dgm:spPr/>
      <dgm:t>
        <a:bodyPr/>
        <a:lstStyle/>
        <a:p>
          <a:r>
            <a:rPr lang="en-US">
              <a:latin typeface="Arial" panose="020B0604020202020204" pitchFamily="34" charset="0"/>
              <a:cs typeface="Arial" panose="020B0604020202020204" pitchFamily="34" charset="0"/>
            </a:rPr>
            <a:t>Form documents process</a:t>
          </a:r>
        </a:p>
      </dgm:t>
    </dgm:pt>
    <dgm:pt modelId="{AACE4232-6F9F-4191-A4F0-A5037548CECB}" type="parTrans" cxnId="{8517989A-AEDB-45DF-9C73-AF69D7628F7B}">
      <dgm:prSet/>
      <dgm:spPr/>
      <dgm:t>
        <a:bodyPr/>
        <a:lstStyle/>
        <a:p>
          <a:endParaRPr lang="en-US"/>
        </a:p>
      </dgm:t>
    </dgm:pt>
    <dgm:pt modelId="{2C70F52A-D2C2-4F92-B2E2-FF77A6CCEED2}" type="sibTrans" cxnId="{8517989A-AEDB-45DF-9C73-AF69D7628F7B}">
      <dgm:prSet/>
      <dgm:spPr/>
      <dgm:t>
        <a:bodyPr/>
        <a:lstStyle/>
        <a:p>
          <a:endParaRPr lang="en-US"/>
        </a:p>
      </dgm:t>
    </dgm:pt>
    <dgm:pt modelId="{07EC7F71-5C16-48A7-BCE9-285599895B5C}">
      <dgm:prSet phldrT="[Text]"/>
      <dgm:spPr/>
      <dgm:t>
        <a:bodyPr/>
        <a:lstStyle/>
        <a:p>
          <a:r>
            <a:rPr lang="en-US">
              <a:latin typeface="Arial" panose="020B0604020202020204" pitchFamily="34" charset="0"/>
              <a:cs typeface="Arial" panose="020B0604020202020204" pitchFamily="34" charset="0"/>
            </a:rPr>
            <a:t>Least Restrictive Environment</a:t>
          </a:r>
        </a:p>
      </dgm:t>
    </dgm:pt>
    <dgm:pt modelId="{2A60B788-5189-417B-89E1-B9BC9CE2D4E5}" type="parTrans" cxnId="{CC7BF8EC-6CA1-4AC6-832A-4D493CA7F919}">
      <dgm:prSet/>
      <dgm:spPr/>
      <dgm:t>
        <a:bodyPr/>
        <a:lstStyle/>
        <a:p>
          <a:endParaRPr lang="en-US"/>
        </a:p>
      </dgm:t>
    </dgm:pt>
    <dgm:pt modelId="{B175B5A8-3D42-4AA6-84ED-360666B532EF}" type="sibTrans" cxnId="{CC7BF8EC-6CA1-4AC6-832A-4D493CA7F919}">
      <dgm:prSet/>
      <dgm:spPr/>
      <dgm:t>
        <a:bodyPr/>
        <a:lstStyle/>
        <a:p>
          <a:endParaRPr lang="en-US"/>
        </a:p>
      </dgm:t>
    </dgm:pt>
    <dgm:pt modelId="{5E2EDA27-D5F8-4435-BB56-BA137057EEF7}">
      <dgm:prSet phldrT="[Text]"/>
      <dgm:spPr/>
      <dgm:t>
        <a:bodyPr/>
        <a:lstStyle/>
        <a:p>
          <a:r>
            <a:rPr lang="en-US">
              <a:latin typeface="Arial" panose="020B0604020202020204" pitchFamily="34" charset="0"/>
              <a:cs typeface="Arial" panose="020B0604020202020204" pitchFamily="34" charset="0"/>
            </a:rPr>
            <a:t>Integrated transition planning</a:t>
          </a:r>
        </a:p>
      </dgm:t>
    </dgm:pt>
    <dgm:pt modelId="{DE3E58F8-F253-4AB0-90EC-BACDC95798B0}" type="parTrans" cxnId="{B8139E3E-DB9A-4755-9060-C3F8804B8F50}">
      <dgm:prSet/>
      <dgm:spPr/>
      <dgm:t>
        <a:bodyPr/>
        <a:lstStyle/>
        <a:p>
          <a:endParaRPr lang="en-US"/>
        </a:p>
      </dgm:t>
    </dgm:pt>
    <dgm:pt modelId="{26B5CA07-30C8-433E-8671-34A62E3F2E8C}" type="sibTrans" cxnId="{B8139E3E-DB9A-4755-9060-C3F8804B8F50}">
      <dgm:prSet/>
      <dgm:spPr/>
      <dgm:t>
        <a:bodyPr/>
        <a:lstStyle/>
        <a:p>
          <a:endParaRPr lang="en-US"/>
        </a:p>
      </dgm:t>
    </dgm:pt>
    <dgm:pt modelId="{14A9EFFC-3D16-42EC-9068-0041ED676018}">
      <dgm:prSet phldrT="[Text]"/>
      <dgm:spPr/>
      <dgm:t>
        <a:bodyPr/>
        <a:lstStyle/>
        <a:p>
          <a:r>
            <a:rPr lang="en-US">
              <a:latin typeface="Arial" panose="020B0604020202020204" pitchFamily="34" charset="0"/>
              <a:cs typeface="Arial" panose="020B0604020202020204" pitchFamily="34" charset="0"/>
            </a:rPr>
            <a:t>Accessibility of language</a:t>
          </a:r>
        </a:p>
      </dgm:t>
    </dgm:pt>
    <dgm:pt modelId="{9348A235-9A84-4B7D-9A96-4585F748ECF8}" type="parTrans" cxnId="{1F3EF838-65B9-4FB6-8F40-1A607EE77F64}">
      <dgm:prSet/>
      <dgm:spPr/>
      <dgm:t>
        <a:bodyPr/>
        <a:lstStyle/>
        <a:p>
          <a:endParaRPr lang="en-US"/>
        </a:p>
      </dgm:t>
    </dgm:pt>
    <dgm:pt modelId="{27E634B5-B85F-442A-A179-836F79A8AC9D}" type="sibTrans" cxnId="{1F3EF838-65B9-4FB6-8F40-1A607EE77F64}">
      <dgm:prSet/>
      <dgm:spPr/>
      <dgm:t>
        <a:bodyPr/>
        <a:lstStyle/>
        <a:p>
          <a:endParaRPr lang="en-US"/>
        </a:p>
      </dgm:t>
    </dgm:pt>
    <dgm:pt modelId="{5EAB5A5A-CAA6-4CE3-98F3-44CFC0C44FF3}" type="pres">
      <dgm:prSet presAssocID="{9ACC6C68-C98D-4270-ADDA-F7B4BD59AA26}" presName="diagram" presStyleCnt="0">
        <dgm:presLayoutVars>
          <dgm:dir/>
          <dgm:resizeHandles val="exact"/>
        </dgm:presLayoutVars>
      </dgm:prSet>
      <dgm:spPr/>
    </dgm:pt>
    <dgm:pt modelId="{6A1E3853-FAE3-4E4E-9ED7-BBE4E4D1ABCB}" type="pres">
      <dgm:prSet presAssocID="{36B0D456-F6C0-45A3-994D-48C56E011023}" presName="node" presStyleLbl="node1" presStyleIdx="0" presStyleCnt="5">
        <dgm:presLayoutVars>
          <dgm:bulletEnabled val="1"/>
        </dgm:presLayoutVars>
      </dgm:prSet>
      <dgm:spPr/>
    </dgm:pt>
    <dgm:pt modelId="{BE85FEE7-C9AE-4B43-A765-8231BE18079D}" type="pres">
      <dgm:prSet presAssocID="{439E14E9-EF1B-48A4-8123-0ED2D19F685B}" presName="sibTrans" presStyleCnt="0"/>
      <dgm:spPr/>
    </dgm:pt>
    <dgm:pt modelId="{E9455556-0727-423D-B6E0-27D817825D25}" type="pres">
      <dgm:prSet presAssocID="{078E82FE-23AF-4B49-BBED-3ED4AFBAE42E}" presName="node" presStyleLbl="node1" presStyleIdx="1" presStyleCnt="5">
        <dgm:presLayoutVars>
          <dgm:bulletEnabled val="1"/>
        </dgm:presLayoutVars>
      </dgm:prSet>
      <dgm:spPr/>
    </dgm:pt>
    <dgm:pt modelId="{9C317851-CBA6-43B4-A087-9C5598625487}" type="pres">
      <dgm:prSet presAssocID="{2C70F52A-D2C2-4F92-B2E2-FF77A6CCEED2}" presName="sibTrans" presStyleCnt="0"/>
      <dgm:spPr/>
    </dgm:pt>
    <dgm:pt modelId="{88F0C7EB-6461-4A0A-B211-31B8A95E9699}" type="pres">
      <dgm:prSet presAssocID="{07EC7F71-5C16-48A7-BCE9-285599895B5C}" presName="node" presStyleLbl="node1" presStyleIdx="2" presStyleCnt="5">
        <dgm:presLayoutVars>
          <dgm:bulletEnabled val="1"/>
        </dgm:presLayoutVars>
      </dgm:prSet>
      <dgm:spPr/>
    </dgm:pt>
    <dgm:pt modelId="{C599C24D-77DB-4037-AEDE-87ADC2D3D664}" type="pres">
      <dgm:prSet presAssocID="{B175B5A8-3D42-4AA6-84ED-360666B532EF}" presName="sibTrans" presStyleCnt="0"/>
      <dgm:spPr/>
    </dgm:pt>
    <dgm:pt modelId="{973E66FB-B678-4437-9CDE-AA195A5BA89E}" type="pres">
      <dgm:prSet presAssocID="{5E2EDA27-D5F8-4435-BB56-BA137057EEF7}" presName="node" presStyleLbl="node1" presStyleIdx="3" presStyleCnt="5">
        <dgm:presLayoutVars>
          <dgm:bulletEnabled val="1"/>
        </dgm:presLayoutVars>
      </dgm:prSet>
      <dgm:spPr/>
    </dgm:pt>
    <dgm:pt modelId="{874E4203-46AB-4D40-BCDC-D61CA113DBF6}" type="pres">
      <dgm:prSet presAssocID="{26B5CA07-30C8-433E-8671-34A62E3F2E8C}" presName="sibTrans" presStyleCnt="0"/>
      <dgm:spPr/>
    </dgm:pt>
    <dgm:pt modelId="{185F6EEC-2725-4193-B932-FF327972ED4B}" type="pres">
      <dgm:prSet presAssocID="{14A9EFFC-3D16-42EC-9068-0041ED676018}" presName="node" presStyleLbl="node1" presStyleIdx="4" presStyleCnt="5">
        <dgm:presLayoutVars>
          <dgm:bulletEnabled val="1"/>
        </dgm:presLayoutVars>
      </dgm:prSet>
      <dgm:spPr/>
    </dgm:pt>
  </dgm:ptLst>
  <dgm:cxnLst>
    <dgm:cxn modelId="{F8F1F32E-DB80-48CA-B926-05A23EA9D99D}" type="presOf" srcId="{5E2EDA27-D5F8-4435-BB56-BA137057EEF7}" destId="{973E66FB-B678-4437-9CDE-AA195A5BA89E}" srcOrd="0" destOrd="0" presId="urn:microsoft.com/office/officeart/2005/8/layout/default"/>
    <dgm:cxn modelId="{D5BA8838-6073-45DB-845C-3C481A6AC3AB}" srcId="{9ACC6C68-C98D-4270-ADDA-F7B4BD59AA26}" destId="{36B0D456-F6C0-45A3-994D-48C56E011023}" srcOrd="0" destOrd="0" parTransId="{27D196DB-08B8-4D20-8DD0-3543255FEDC1}" sibTransId="{439E14E9-EF1B-48A4-8123-0ED2D19F685B}"/>
    <dgm:cxn modelId="{1F3EF838-65B9-4FB6-8F40-1A607EE77F64}" srcId="{9ACC6C68-C98D-4270-ADDA-F7B4BD59AA26}" destId="{14A9EFFC-3D16-42EC-9068-0041ED676018}" srcOrd="4" destOrd="0" parTransId="{9348A235-9A84-4B7D-9A96-4585F748ECF8}" sibTransId="{27E634B5-B85F-442A-A179-836F79A8AC9D}"/>
    <dgm:cxn modelId="{B8139E3E-DB9A-4755-9060-C3F8804B8F50}" srcId="{9ACC6C68-C98D-4270-ADDA-F7B4BD59AA26}" destId="{5E2EDA27-D5F8-4435-BB56-BA137057EEF7}" srcOrd="3" destOrd="0" parTransId="{DE3E58F8-F253-4AB0-90EC-BACDC95798B0}" sibTransId="{26B5CA07-30C8-433E-8671-34A62E3F2E8C}"/>
    <dgm:cxn modelId="{34F3275A-78B6-4B8A-A3E3-8158B4DE1AD8}" type="presOf" srcId="{9ACC6C68-C98D-4270-ADDA-F7B4BD59AA26}" destId="{5EAB5A5A-CAA6-4CE3-98F3-44CFC0C44FF3}" srcOrd="0" destOrd="0" presId="urn:microsoft.com/office/officeart/2005/8/layout/default"/>
    <dgm:cxn modelId="{6B64B75E-29F5-4B2C-B3DB-504351882F84}" type="presOf" srcId="{36B0D456-F6C0-45A3-994D-48C56E011023}" destId="{6A1E3853-FAE3-4E4E-9ED7-BBE4E4D1ABCB}" srcOrd="0" destOrd="0" presId="urn:microsoft.com/office/officeart/2005/8/layout/default"/>
    <dgm:cxn modelId="{8517989A-AEDB-45DF-9C73-AF69D7628F7B}" srcId="{9ACC6C68-C98D-4270-ADDA-F7B4BD59AA26}" destId="{078E82FE-23AF-4B49-BBED-3ED4AFBAE42E}" srcOrd="1" destOrd="0" parTransId="{AACE4232-6F9F-4191-A4F0-A5037548CECB}" sibTransId="{2C70F52A-D2C2-4F92-B2E2-FF77A6CCEED2}"/>
    <dgm:cxn modelId="{12B53BB8-9619-4B35-935C-026AE996B044}" type="presOf" srcId="{14A9EFFC-3D16-42EC-9068-0041ED676018}" destId="{185F6EEC-2725-4193-B932-FF327972ED4B}" srcOrd="0" destOrd="0" presId="urn:microsoft.com/office/officeart/2005/8/layout/default"/>
    <dgm:cxn modelId="{F64614D9-AC49-4D2E-B69D-C8A86FC7B921}" type="presOf" srcId="{07EC7F71-5C16-48A7-BCE9-285599895B5C}" destId="{88F0C7EB-6461-4A0A-B211-31B8A95E9699}" srcOrd="0" destOrd="0" presId="urn:microsoft.com/office/officeart/2005/8/layout/default"/>
    <dgm:cxn modelId="{CC7BF8EC-6CA1-4AC6-832A-4D493CA7F919}" srcId="{9ACC6C68-C98D-4270-ADDA-F7B4BD59AA26}" destId="{07EC7F71-5C16-48A7-BCE9-285599895B5C}" srcOrd="2" destOrd="0" parTransId="{2A60B788-5189-417B-89E1-B9BC9CE2D4E5}" sibTransId="{B175B5A8-3D42-4AA6-84ED-360666B532EF}"/>
    <dgm:cxn modelId="{43EA7EF6-C7A8-4052-AA0C-97DD53A405F9}" type="presOf" srcId="{078E82FE-23AF-4B49-BBED-3ED4AFBAE42E}" destId="{E9455556-0727-423D-B6E0-27D817825D25}" srcOrd="0" destOrd="0" presId="urn:microsoft.com/office/officeart/2005/8/layout/default"/>
    <dgm:cxn modelId="{8CC52552-389D-4675-9941-79BBF290D790}" type="presParOf" srcId="{5EAB5A5A-CAA6-4CE3-98F3-44CFC0C44FF3}" destId="{6A1E3853-FAE3-4E4E-9ED7-BBE4E4D1ABCB}" srcOrd="0" destOrd="0" presId="urn:microsoft.com/office/officeart/2005/8/layout/default"/>
    <dgm:cxn modelId="{D8F916E1-BAA4-4E55-81CC-6BE130AE8EBE}" type="presParOf" srcId="{5EAB5A5A-CAA6-4CE3-98F3-44CFC0C44FF3}" destId="{BE85FEE7-C9AE-4B43-A765-8231BE18079D}" srcOrd="1" destOrd="0" presId="urn:microsoft.com/office/officeart/2005/8/layout/default"/>
    <dgm:cxn modelId="{801CC9D8-CE75-46FA-8018-C7BEE1C2725D}" type="presParOf" srcId="{5EAB5A5A-CAA6-4CE3-98F3-44CFC0C44FF3}" destId="{E9455556-0727-423D-B6E0-27D817825D25}" srcOrd="2" destOrd="0" presId="urn:microsoft.com/office/officeart/2005/8/layout/default"/>
    <dgm:cxn modelId="{C83C9A05-8A43-4EA4-8A21-5C3F963A4B7B}" type="presParOf" srcId="{5EAB5A5A-CAA6-4CE3-98F3-44CFC0C44FF3}" destId="{9C317851-CBA6-43B4-A087-9C5598625487}" srcOrd="3" destOrd="0" presId="urn:microsoft.com/office/officeart/2005/8/layout/default"/>
    <dgm:cxn modelId="{4C1B68A9-1147-4F4F-9BD1-155CFE620619}" type="presParOf" srcId="{5EAB5A5A-CAA6-4CE3-98F3-44CFC0C44FF3}" destId="{88F0C7EB-6461-4A0A-B211-31B8A95E9699}" srcOrd="4" destOrd="0" presId="urn:microsoft.com/office/officeart/2005/8/layout/default"/>
    <dgm:cxn modelId="{ED49072A-A8AC-415C-A996-8215D8FDE541}" type="presParOf" srcId="{5EAB5A5A-CAA6-4CE3-98F3-44CFC0C44FF3}" destId="{C599C24D-77DB-4037-AEDE-87ADC2D3D664}" srcOrd="5" destOrd="0" presId="urn:microsoft.com/office/officeart/2005/8/layout/default"/>
    <dgm:cxn modelId="{9190E224-8F35-40D0-9581-D84F815A4EFB}" type="presParOf" srcId="{5EAB5A5A-CAA6-4CE3-98F3-44CFC0C44FF3}" destId="{973E66FB-B678-4437-9CDE-AA195A5BA89E}" srcOrd="6" destOrd="0" presId="urn:microsoft.com/office/officeart/2005/8/layout/default"/>
    <dgm:cxn modelId="{2B310055-D514-4818-A39C-92144A1CF5C5}" type="presParOf" srcId="{5EAB5A5A-CAA6-4CE3-98F3-44CFC0C44FF3}" destId="{874E4203-46AB-4D40-BCDC-D61CA113DBF6}" srcOrd="7" destOrd="0" presId="urn:microsoft.com/office/officeart/2005/8/layout/default"/>
    <dgm:cxn modelId="{037DB497-B630-455C-84B4-7FF8D676EFA6}" type="presParOf" srcId="{5EAB5A5A-CAA6-4CE3-98F3-44CFC0C44FF3}" destId="{185F6EEC-2725-4193-B932-FF327972ED4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70FB4D-8526-41CF-953D-FB42B16D8A5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840A4A2-D035-4026-A7D1-C2F7C95FD6B1}">
      <dgm:prSet custT="1"/>
      <dgm:spPr/>
      <dgm:t>
        <a:bodyPr/>
        <a:lstStyle/>
        <a:p>
          <a:pPr>
            <a:defRPr cap="all"/>
          </a:pPr>
          <a:r>
            <a:rPr lang="en-US" sz="1400">
              <a:hlinkClick xmlns:r="http://schemas.openxmlformats.org/officeDocument/2006/relationships" r:id="rId1"/>
            </a:rPr>
            <a:t>Massachusetts Department of Elementary &amp; Secondary Education </a:t>
          </a:r>
          <a:endParaRPr lang="en-US" sz="1400"/>
        </a:p>
      </dgm:t>
    </dgm:pt>
    <dgm:pt modelId="{E6520323-C983-4D5C-9195-856747227FA5}" type="parTrans" cxnId="{0742A4AF-460C-4919-BDD7-9E47C8827EC2}">
      <dgm:prSet/>
      <dgm:spPr/>
      <dgm:t>
        <a:bodyPr/>
        <a:lstStyle/>
        <a:p>
          <a:endParaRPr lang="en-US" sz="1400"/>
        </a:p>
      </dgm:t>
    </dgm:pt>
    <dgm:pt modelId="{05F74913-81AA-4A1D-A41E-674D44EA5C60}" type="sibTrans" cxnId="{0742A4AF-460C-4919-BDD7-9E47C8827EC2}">
      <dgm:prSet/>
      <dgm:spPr/>
      <dgm:t>
        <a:bodyPr/>
        <a:lstStyle/>
        <a:p>
          <a:endParaRPr lang="en-US" sz="1400"/>
        </a:p>
      </dgm:t>
    </dgm:pt>
    <dgm:pt modelId="{F638BA9A-9C7E-4E9E-9662-715F21B12C9A}">
      <dgm:prSet custT="1"/>
      <dgm:spPr/>
      <dgm:t>
        <a:bodyPr/>
        <a:lstStyle/>
        <a:p>
          <a:pPr>
            <a:defRPr cap="all"/>
          </a:pPr>
          <a:r>
            <a:rPr lang="en-US" sz="1400">
              <a:hlinkClick xmlns:r="http://schemas.openxmlformats.org/officeDocument/2006/relationships" r:id="rId2"/>
            </a:rPr>
            <a:t>DESE Newsletters</a:t>
          </a:r>
        </a:p>
        <a:p>
          <a:pPr>
            <a:defRPr cap="all"/>
          </a:pPr>
          <a:r>
            <a:rPr lang="en-US" sz="1400"/>
            <a:t> </a:t>
          </a:r>
          <a:r>
            <a:rPr lang="en-US" sz="1400">
              <a:latin typeface="Calibri Light" panose="020F0302020204030204"/>
            </a:rPr>
            <a:t> </a:t>
          </a:r>
          <a:endParaRPr lang="en-US" sz="1400"/>
        </a:p>
      </dgm:t>
    </dgm:pt>
    <dgm:pt modelId="{83B931A4-D0F3-4D2F-8B37-32AA92ADB477}" type="parTrans" cxnId="{3AF042E6-2AF1-4D32-82A2-FF227D39F8E0}">
      <dgm:prSet/>
      <dgm:spPr/>
      <dgm:t>
        <a:bodyPr/>
        <a:lstStyle/>
        <a:p>
          <a:endParaRPr lang="en-US" sz="1400"/>
        </a:p>
      </dgm:t>
    </dgm:pt>
    <dgm:pt modelId="{C94C7F37-736A-4635-B9D0-3F5002D31554}" type="sibTrans" cxnId="{3AF042E6-2AF1-4D32-82A2-FF227D39F8E0}">
      <dgm:prSet/>
      <dgm:spPr/>
      <dgm:t>
        <a:bodyPr/>
        <a:lstStyle/>
        <a:p>
          <a:endParaRPr lang="en-US" sz="1400"/>
        </a:p>
      </dgm:t>
    </dgm:pt>
    <dgm:pt modelId="{90DDC223-6ED5-4F61-AFE1-DF289F0E1C41}">
      <dgm:prSet custT="1"/>
      <dgm:spPr/>
      <dgm:t>
        <a:bodyPr/>
        <a:lstStyle/>
        <a:p>
          <a:pPr>
            <a:defRPr cap="all"/>
          </a:pPr>
          <a:r>
            <a:rPr lang="en-US" sz="1400"/>
            <a:t>@maSCHOOLSK12</a:t>
          </a:r>
        </a:p>
      </dgm:t>
    </dgm:pt>
    <dgm:pt modelId="{CB253856-0A11-426E-A2A9-AE8A110A5DEF}" type="sibTrans" cxnId="{4FF02B6D-71AB-4073-B300-8D3DD24BDD95}">
      <dgm:prSet/>
      <dgm:spPr/>
      <dgm:t>
        <a:bodyPr/>
        <a:lstStyle/>
        <a:p>
          <a:endParaRPr lang="en-US" sz="1400"/>
        </a:p>
      </dgm:t>
    </dgm:pt>
    <dgm:pt modelId="{3A8585D5-1668-48B1-AFAB-64400B5F6E3C}" type="parTrans" cxnId="{4FF02B6D-71AB-4073-B300-8D3DD24BDD95}">
      <dgm:prSet/>
      <dgm:spPr/>
      <dgm:t>
        <a:bodyPr/>
        <a:lstStyle/>
        <a:p>
          <a:endParaRPr lang="en-US" sz="1400"/>
        </a:p>
      </dgm:t>
    </dgm:pt>
    <dgm:pt modelId="{C04E2E47-59F8-4AED-9582-F2EB09654822}">
      <dgm:prSet custT="1"/>
      <dgm:spPr/>
      <dgm:t>
        <a:bodyPr/>
        <a:lstStyle/>
        <a:p>
          <a:pPr>
            <a:defRPr cap="all"/>
          </a:pPr>
          <a:r>
            <a:rPr lang="en-US" sz="1400"/>
            <a:t>Website:</a:t>
          </a:r>
        </a:p>
        <a:p>
          <a:pPr>
            <a:defRPr cap="all"/>
          </a:pPr>
          <a:r>
            <a:rPr lang="en-US" sz="1400">
              <a:latin typeface="Calibri Light" panose="020F0302020204030204"/>
              <a:hlinkClick xmlns:r="http://schemas.openxmlformats.org/officeDocument/2006/relationships" r:id="rId3"/>
            </a:rPr>
            <a:t>Doe</a:t>
          </a:r>
          <a:r>
            <a:rPr lang="en-US" sz="1400">
              <a:hlinkClick xmlns:r="http://schemas.openxmlformats.org/officeDocument/2006/relationships" r:id="rId3"/>
            </a:rPr>
            <a:t>.mass.edu</a:t>
          </a:r>
          <a:r>
            <a:rPr lang="en-US" sz="1400">
              <a:latin typeface="Calibri Light" panose="020F0302020204030204"/>
            </a:rPr>
            <a:t> / </a:t>
          </a:r>
          <a:r>
            <a:rPr lang="en-US" sz="1400" err="1">
              <a:latin typeface="Calibri Light" panose="020F0302020204030204"/>
              <a:hlinkClick xmlns:r="http://schemas.openxmlformats.org/officeDocument/2006/relationships" r:id="rId4"/>
            </a:rPr>
            <a:t>youtube</a:t>
          </a:r>
          <a:endParaRPr lang="en-US" sz="1400">
            <a:hlinkClick xmlns:r="http://schemas.openxmlformats.org/officeDocument/2006/relationships" r:id="rId4"/>
          </a:endParaRPr>
        </a:p>
      </dgm:t>
    </dgm:pt>
    <dgm:pt modelId="{052C594F-5B64-4AB7-B003-527DF8DAF938}" type="sibTrans" cxnId="{67369085-0D3B-4115-BC29-F42FCE3C2982}">
      <dgm:prSet/>
      <dgm:spPr/>
      <dgm:t>
        <a:bodyPr/>
        <a:lstStyle/>
        <a:p>
          <a:endParaRPr lang="en-US" sz="1400"/>
        </a:p>
      </dgm:t>
    </dgm:pt>
    <dgm:pt modelId="{8D01D706-09FA-4C4C-A8FD-55366CDB7B57}" type="parTrans" cxnId="{67369085-0D3B-4115-BC29-F42FCE3C2982}">
      <dgm:prSet/>
      <dgm:spPr/>
      <dgm:t>
        <a:bodyPr/>
        <a:lstStyle/>
        <a:p>
          <a:endParaRPr lang="en-US" sz="1400"/>
        </a:p>
      </dgm:t>
    </dgm:pt>
    <dgm:pt modelId="{B7945C48-D686-4C28-B860-165EC73F5AA9}" type="pres">
      <dgm:prSet presAssocID="{8270FB4D-8526-41CF-953D-FB42B16D8A56}" presName="root" presStyleCnt="0">
        <dgm:presLayoutVars>
          <dgm:dir/>
          <dgm:resizeHandles val="exact"/>
        </dgm:presLayoutVars>
      </dgm:prSet>
      <dgm:spPr/>
    </dgm:pt>
    <dgm:pt modelId="{CEEED566-45B9-4FE6-8DD5-902FD5DD577C}" type="pres">
      <dgm:prSet presAssocID="{90DDC223-6ED5-4F61-AFE1-DF289F0E1C41}" presName="compNode" presStyleCnt="0"/>
      <dgm:spPr/>
    </dgm:pt>
    <dgm:pt modelId="{07C8D22B-37A5-4C42-BB43-57628C51BAE3}" type="pres">
      <dgm:prSet presAssocID="{90DDC223-6ED5-4F61-AFE1-DF289F0E1C41}" presName="iconBgRect" presStyleLbl="bgShp" presStyleIdx="0" presStyleCnt="4"/>
      <dgm:spPr/>
    </dgm:pt>
    <dgm:pt modelId="{21B8136C-C291-4EA0-8B0A-23BC0D04682F}" type="pres">
      <dgm:prSet presAssocID="{90DDC223-6ED5-4F61-AFE1-DF289F0E1C41}" presName="iconRect" presStyleLbl="node1" presStyleIdx="0" presStyleCnt="4" custScaleX="183893" custScaleY="87436"/>
      <dgm:spPr>
        <a:blipFill>
          <a:blip xmlns:r="http://schemas.openxmlformats.org/officeDocument/2006/relationships" r:embed="rId5"/>
          <a:srcRect/>
          <a:stretch>
            <a:fillRect t="-70000" b="-70000"/>
          </a:stretch>
        </a:blipFill>
        <a:ln>
          <a:noFill/>
        </a:ln>
      </dgm:spPr>
    </dgm:pt>
    <dgm:pt modelId="{80B85E8A-642C-4372-9698-FACFD104F4FE}" type="pres">
      <dgm:prSet presAssocID="{90DDC223-6ED5-4F61-AFE1-DF289F0E1C41}" presName="spaceRect" presStyleCnt="0"/>
      <dgm:spPr/>
    </dgm:pt>
    <dgm:pt modelId="{ABF3C9C5-54A3-4503-BDDF-69C3128B51EA}" type="pres">
      <dgm:prSet presAssocID="{90DDC223-6ED5-4F61-AFE1-DF289F0E1C41}" presName="textRect" presStyleLbl="revTx" presStyleIdx="0" presStyleCnt="4">
        <dgm:presLayoutVars>
          <dgm:chMax val="1"/>
          <dgm:chPref val="1"/>
        </dgm:presLayoutVars>
      </dgm:prSet>
      <dgm:spPr/>
    </dgm:pt>
    <dgm:pt modelId="{D167CB10-1CA7-46BE-BFED-ADAE65C0F66E}" type="pres">
      <dgm:prSet presAssocID="{CB253856-0A11-426E-A2A9-AE8A110A5DEF}" presName="sibTrans" presStyleCnt="0"/>
      <dgm:spPr/>
    </dgm:pt>
    <dgm:pt modelId="{3E2254CF-185E-480C-BA37-25CA95BF601F}" type="pres">
      <dgm:prSet presAssocID="{4840A4A2-D035-4026-A7D1-C2F7C95FD6B1}" presName="compNode" presStyleCnt="0"/>
      <dgm:spPr/>
    </dgm:pt>
    <dgm:pt modelId="{38A73FC8-154E-403A-A82D-8D3284E21B0E}" type="pres">
      <dgm:prSet presAssocID="{4840A4A2-D035-4026-A7D1-C2F7C95FD6B1}" presName="iconBgRect" presStyleLbl="bgShp" presStyleIdx="1" presStyleCnt="4"/>
      <dgm:spPr/>
    </dgm:pt>
    <dgm:pt modelId="{981F5150-8CBD-4B67-B4EA-5C4F85425426}" type="pres">
      <dgm:prSet presAssocID="{4840A4A2-D035-4026-A7D1-C2F7C95FD6B1}" presName="iconRect" presStyleLbl="node1" presStyleIdx="1" presStyleCnt="4" custScaleX="113596" custScaleY="125160"/>
      <dgm:spPr>
        <a:blipFill>
          <a:blip xmlns:r="http://schemas.openxmlformats.org/officeDocument/2006/relationships" r:embed="rId6"/>
          <a:srcRect/>
          <a:stretch>
            <a:fillRect l="-2000" r="-2000"/>
          </a:stretch>
        </a:blipFill>
        <a:ln>
          <a:noFill/>
        </a:ln>
      </dgm:spPr>
    </dgm:pt>
    <dgm:pt modelId="{AB463039-DA82-411D-88B8-00F0D442F583}" type="pres">
      <dgm:prSet presAssocID="{4840A4A2-D035-4026-A7D1-C2F7C95FD6B1}" presName="spaceRect" presStyleCnt="0"/>
      <dgm:spPr/>
    </dgm:pt>
    <dgm:pt modelId="{101F00C1-3A17-4871-A910-8CDBA4D74B1D}" type="pres">
      <dgm:prSet presAssocID="{4840A4A2-D035-4026-A7D1-C2F7C95FD6B1}" presName="textRect" presStyleLbl="revTx" presStyleIdx="1" presStyleCnt="4">
        <dgm:presLayoutVars>
          <dgm:chMax val="1"/>
          <dgm:chPref val="1"/>
        </dgm:presLayoutVars>
      </dgm:prSet>
      <dgm:spPr/>
    </dgm:pt>
    <dgm:pt modelId="{BA05EC8A-A47E-4B54-8A7A-0FFC2D0474E3}" type="pres">
      <dgm:prSet presAssocID="{05F74913-81AA-4A1D-A41E-674D44EA5C60}" presName="sibTrans" presStyleCnt="0"/>
      <dgm:spPr/>
    </dgm:pt>
    <dgm:pt modelId="{84F883E8-FCD6-4F7B-8C83-F5E6BCEAB248}" type="pres">
      <dgm:prSet presAssocID="{F638BA9A-9C7E-4E9E-9662-715F21B12C9A}" presName="compNode" presStyleCnt="0"/>
      <dgm:spPr/>
    </dgm:pt>
    <dgm:pt modelId="{105489B9-1246-4D64-BE2A-3D75CBD9C68D}" type="pres">
      <dgm:prSet presAssocID="{F638BA9A-9C7E-4E9E-9662-715F21B12C9A}" presName="iconBgRect" presStyleLbl="bgShp" presStyleIdx="2" presStyleCnt="4" custLinFactNeighborX="3569" custLinFactNeighborY="23794"/>
      <dgm:spPr/>
    </dgm:pt>
    <dgm:pt modelId="{EDF7E938-A7CA-41F9-ACF8-606E75747B27}" type="pres">
      <dgm:prSet presAssocID="{F638BA9A-9C7E-4E9E-9662-715F21B12C9A}" presName="iconRect" presStyleLbl="node1" presStyleIdx="2" presStyleCnt="4" custLinFactNeighborX="10367" custLinFactNeighborY="3939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EF138E60-A82F-4053-BBB7-969D765E077A}" type="pres">
      <dgm:prSet presAssocID="{F638BA9A-9C7E-4E9E-9662-715F21B12C9A}" presName="spaceRect" presStyleCnt="0"/>
      <dgm:spPr/>
    </dgm:pt>
    <dgm:pt modelId="{771C2627-F4E2-428A-AD09-9E7735268C76}" type="pres">
      <dgm:prSet presAssocID="{F638BA9A-9C7E-4E9E-9662-715F21B12C9A}" presName="textRect" presStyleLbl="revTx" presStyleIdx="2" presStyleCnt="4" custScaleX="133794" custScaleY="186293" custLinFactNeighborX="4518" custLinFactNeighborY="52171">
        <dgm:presLayoutVars>
          <dgm:chMax val="1"/>
          <dgm:chPref val="1"/>
        </dgm:presLayoutVars>
      </dgm:prSet>
      <dgm:spPr/>
    </dgm:pt>
    <dgm:pt modelId="{882F2C1E-EEAA-4569-9911-C899CA63626D}" type="pres">
      <dgm:prSet presAssocID="{C94C7F37-736A-4635-B9D0-3F5002D31554}" presName="sibTrans" presStyleCnt="0"/>
      <dgm:spPr/>
    </dgm:pt>
    <dgm:pt modelId="{176321CA-4D6C-4228-8715-4AA692BD53BC}" type="pres">
      <dgm:prSet presAssocID="{C04E2E47-59F8-4AED-9582-F2EB09654822}" presName="compNode" presStyleCnt="0"/>
      <dgm:spPr/>
    </dgm:pt>
    <dgm:pt modelId="{7D0BDA7B-A620-4C62-83E0-3559D177B9F5}" type="pres">
      <dgm:prSet presAssocID="{C04E2E47-59F8-4AED-9582-F2EB09654822}" presName="iconBgRect" presStyleLbl="bgShp" presStyleIdx="3" presStyleCnt="4" custLinFactNeighborX="-2033" custLinFactNeighborY="14194"/>
      <dgm:spPr/>
    </dgm:pt>
    <dgm:pt modelId="{4D26D4EA-7A99-4A8C-A65C-9F768845E10F}" type="pres">
      <dgm:prSet presAssocID="{C04E2E47-59F8-4AED-9582-F2EB09654822}" presName="iconRect" presStyleLbl="node1" presStyleIdx="3" presStyleCnt="4" custLinFactNeighborY="2473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nternet"/>
        </a:ext>
      </dgm:extLst>
    </dgm:pt>
    <dgm:pt modelId="{00EC92C7-38F1-4DCE-8484-940F66DC91B0}" type="pres">
      <dgm:prSet presAssocID="{C04E2E47-59F8-4AED-9582-F2EB09654822}" presName="spaceRect" presStyleCnt="0"/>
      <dgm:spPr/>
    </dgm:pt>
    <dgm:pt modelId="{18E0994D-AC1A-4F6F-BFCD-82F527A08FD0}" type="pres">
      <dgm:prSet presAssocID="{C04E2E47-59F8-4AED-9582-F2EB09654822}" presName="textRect" presStyleLbl="revTx" presStyleIdx="3" presStyleCnt="4" custScaleX="139455">
        <dgm:presLayoutVars>
          <dgm:chMax val="1"/>
          <dgm:chPref val="1"/>
        </dgm:presLayoutVars>
      </dgm:prSet>
      <dgm:spPr/>
    </dgm:pt>
  </dgm:ptLst>
  <dgm:cxnLst>
    <dgm:cxn modelId="{D77C7738-E97C-4ED5-9B03-06B158264069}" type="presOf" srcId="{F638BA9A-9C7E-4E9E-9662-715F21B12C9A}" destId="{771C2627-F4E2-428A-AD09-9E7735268C76}" srcOrd="0" destOrd="0" presId="urn:microsoft.com/office/officeart/2018/5/layout/IconCircleLabelList"/>
    <dgm:cxn modelId="{4FF02B6D-71AB-4073-B300-8D3DD24BDD95}" srcId="{8270FB4D-8526-41CF-953D-FB42B16D8A56}" destId="{90DDC223-6ED5-4F61-AFE1-DF289F0E1C41}" srcOrd="0" destOrd="0" parTransId="{3A8585D5-1668-48B1-AFAB-64400B5F6E3C}" sibTransId="{CB253856-0A11-426E-A2A9-AE8A110A5DEF}"/>
    <dgm:cxn modelId="{67369085-0D3B-4115-BC29-F42FCE3C2982}" srcId="{8270FB4D-8526-41CF-953D-FB42B16D8A56}" destId="{C04E2E47-59F8-4AED-9582-F2EB09654822}" srcOrd="3" destOrd="0" parTransId="{8D01D706-09FA-4C4C-A8FD-55366CDB7B57}" sibTransId="{052C594F-5B64-4AB7-B003-527DF8DAF938}"/>
    <dgm:cxn modelId="{661B8A86-6B62-4AAC-952B-A34718381542}" type="presOf" srcId="{4840A4A2-D035-4026-A7D1-C2F7C95FD6B1}" destId="{101F00C1-3A17-4871-A910-8CDBA4D74B1D}" srcOrd="0" destOrd="0" presId="urn:microsoft.com/office/officeart/2018/5/layout/IconCircleLabelList"/>
    <dgm:cxn modelId="{A922FA8E-E0A8-4F3C-A2D9-793D9ED4EAAB}" type="presOf" srcId="{8270FB4D-8526-41CF-953D-FB42B16D8A56}" destId="{B7945C48-D686-4C28-B860-165EC73F5AA9}" srcOrd="0" destOrd="0" presId="urn:microsoft.com/office/officeart/2018/5/layout/IconCircleLabelList"/>
    <dgm:cxn modelId="{D331F6A8-EF11-4BAB-A65C-AF7BD4170B2B}" type="presOf" srcId="{90DDC223-6ED5-4F61-AFE1-DF289F0E1C41}" destId="{ABF3C9C5-54A3-4503-BDDF-69C3128B51EA}" srcOrd="0" destOrd="0" presId="urn:microsoft.com/office/officeart/2018/5/layout/IconCircleLabelList"/>
    <dgm:cxn modelId="{0742A4AF-460C-4919-BDD7-9E47C8827EC2}" srcId="{8270FB4D-8526-41CF-953D-FB42B16D8A56}" destId="{4840A4A2-D035-4026-A7D1-C2F7C95FD6B1}" srcOrd="1" destOrd="0" parTransId="{E6520323-C983-4D5C-9195-856747227FA5}" sibTransId="{05F74913-81AA-4A1D-A41E-674D44EA5C60}"/>
    <dgm:cxn modelId="{3AF042E6-2AF1-4D32-82A2-FF227D39F8E0}" srcId="{8270FB4D-8526-41CF-953D-FB42B16D8A56}" destId="{F638BA9A-9C7E-4E9E-9662-715F21B12C9A}" srcOrd="2" destOrd="0" parTransId="{83B931A4-D0F3-4D2F-8B37-32AA92ADB477}" sibTransId="{C94C7F37-736A-4635-B9D0-3F5002D31554}"/>
    <dgm:cxn modelId="{0E6F33EE-1626-4F02-AA97-663A6ED35FA5}" type="presOf" srcId="{C04E2E47-59F8-4AED-9582-F2EB09654822}" destId="{18E0994D-AC1A-4F6F-BFCD-82F527A08FD0}" srcOrd="0" destOrd="0" presId="urn:microsoft.com/office/officeart/2018/5/layout/IconCircleLabelList"/>
    <dgm:cxn modelId="{43DF2980-D1DC-4F5A-84B7-A8FD5961F1C4}" type="presParOf" srcId="{B7945C48-D686-4C28-B860-165EC73F5AA9}" destId="{CEEED566-45B9-4FE6-8DD5-902FD5DD577C}" srcOrd="0" destOrd="0" presId="urn:microsoft.com/office/officeart/2018/5/layout/IconCircleLabelList"/>
    <dgm:cxn modelId="{A1A00329-DF89-453B-80E5-43033F0D01D9}" type="presParOf" srcId="{CEEED566-45B9-4FE6-8DD5-902FD5DD577C}" destId="{07C8D22B-37A5-4C42-BB43-57628C51BAE3}" srcOrd="0" destOrd="0" presId="urn:microsoft.com/office/officeart/2018/5/layout/IconCircleLabelList"/>
    <dgm:cxn modelId="{C9037A7D-55E1-4BE1-8FB7-747F31964D7A}" type="presParOf" srcId="{CEEED566-45B9-4FE6-8DD5-902FD5DD577C}" destId="{21B8136C-C291-4EA0-8B0A-23BC0D04682F}" srcOrd="1" destOrd="0" presId="urn:microsoft.com/office/officeart/2018/5/layout/IconCircleLabelList"/>
    <dgm:cxn modelId="{C59539F6-02D7-4E3F-9F8D-63C254F8F75D}" type="presParOf" srcId="{CEEED566-45B9-4FE6-8DD5-902FD5DD577C}" destId="{80B85E8A-642C-4372-9698-FACFD104F4FE}" srcOrd="2" destOrd="0" presId="urn:microsoft.com/office/officeart/2018/5/layout/IconCircleLabelList"/>
    <dgm:cxn modelId="{52253043-BCF7-4736-956A-F17DBCEF8C33}" type="presParOf" srcId="{CEEED566-45B9-4FE6-8DD5-902FD5DD577C}" destId="{ABF3C9C5-54A3-4503-BDDF-69C3128B51EA}" srcOrd="3" destOrd="0" presId="urn:microsoft.com/office/officeart/2018/5/layout/IconCircleLabelList"/>
    <dgm:cxn modelId="{F9C9CF41-CA6F-4491-AB17-20D8F7DC3F84}" type="presParOf" srcId="{B7945C48-D686-4C28-B860-165EC73F5AA9}" destId="{D167CB10-1CA7-46BE-BFED-ADAE65C0F66E}" srcOrd="1" destOrd="0" presId="urn:microsoft.com/office/officeart/2018/5/layout/IconCircleLabelList"/>
    <dgm:cxn modelId="{48296E22-5BC5-4F82-906A-B10979026413}" type="presParOf" srcId="{B7945C48-D686-4C28-B860-165EC73F5AA9}" destId="{3E2254CF-185E-480C-BA37-25CA95BF601F}" srcOrd="2" destOrd="0" presId="urn:microsoft.com/office/officeart/2018/5/layout/IconCircleLabelList"/>
    <dgm:cxn modelId="{40F3CD59-CD0A-4869-8AD1-85638A13A005}" type="presParOf" srcId="{3E2254CF-185E-480C-BA37-25CA95BF601F}" destId="{38A73FC8-154E-403A-A82D-8D3284E21B0E}" srcOrd="0" destOrd="0" presId="urn:microsoft.com/office/officeart/2018/5/layout/IconCircleLabelList"/>
    <dgm:cxn modelId="{3B4120CA-A474-402A-A805-D6EA0BEB14CF}" type="presParOf" srcId="{3E2254CF-185E-480C-BA37-25CA95BF601F}" destId="{981F5150-8CBD-4B67-B4EA-5C4F85425426}" srcOrd="1" destOrd="0" presId="urn:microsoft.com/office/officeart/2018/5/layout/IconCircleLabelList"/>
    <dgm:cxn modelId="{98291687-354D-437B-BE28-E452B9120C98}" type="presParOf" srcId="{3E2254CF-185E-480C-BA37-25CA95BF601F}" destId="{AB463039-DA82-411D-88B8-00F0D442F583}" srcOrd="2" destOrd="0" presId="urn:microsoft.com/office/officeart/2018/5/layout/IconCircleLabelList"/>
    <dgm:cxn modelId="{8C809465-6617-47FB-A628-5F6262371120}" type="presParOf" srcId="{3E2254CF-185E-480C-BA37-25CA95BF601F}" destId="{101F00C1-3A17-4871-A910-8CDBA4D74B1D}" srcOrd="3" destOrd="0" presId="urn:microsoft.com/office/officeart/2018/5/layout/IconCircleLabelList"/>
    <dgm:cxn modelId="{1DD25730-9D30-42DA-AB6B-E74A6E712C76}" type="presParOf" srcId="{B7945C48-D686-4C28-B860-165EC73F5AA9}" destId="{BA05EC8A-A47E-4B54-8A7A-0FFC2D0474E3}" srcOrd="3" destOrd="0" presId="urn:microsoft.com/office/officeart/2018/5/layout/IconCircleLabelList"/>
    <dgm:cxn modelId="{DD01829A-5B23-47EF-B42C-A368E3507F08}" type="presParOf" srcId="{B7945C48-D686-4C28-B860-165EC73F5AA9}" destId="{84F883E8-FCD6-4F7B-8C83-F5E6BCEAB248}" srcOrd="4" destOrd="0" presId="urn:microsoft.com/office/officeart/2018/5/layout/IconCircleLabelList"/>
    <dgm:cxn modelId="{134FD701-41CF-4E1F-AC9C-98465A3DB658}" type="presParOf" srcId="{84F883E8-FCD6-4F7B-8C83-F5E6BCEAB248}" destId="{105489B9-1246-4D64-BE2A-3D75CBD9C68D}" srcOrd="0" destOrd="0" presId="urn:microsoft.com/office/officeart/2018/5/layout/IconCircleLabelList"/>
    <dgm:cxn modelId="{A83D8BBD-4BC0-4930-9307-253B4F3B2156}" type="presParOf" srcId="{84F883E8-FCD6-4F7B-8C83-F5E6BCEAB248}" destId="{EDF7E938-A7CA-41F9-ACF8-606E75747B27}" srcOrd="1" destOrd="0" presId="urn:microsoft.com/office/officeart/2018/5/layout/IconCircleLabelList"/>
    <dgm:cxn modelId="{5D1930EA-895D-45B0-B6D8-C106966007ED}" type="presParOf" srcId="{84F883E8-FCD6-4F7B-8C83-F5E6BCEAB248}" destId="{EF138E60-A82F-4053-BBB7-969D765E077A}" srcOrd="2" destOrd="0" presId="urn:microsoft.com/office/officeart/2018/5/layout/IconCircleLabelList"/>
    <dgm:cxn modelId="{43BD4A43-31A0-4035-90B8-BF5455656BB6}" type="presParOf" srcId="{84F883E8-FCD6-4F7B-8C83-F5E6BCEAB248}" destId="{771C2627-F4E2-428A-AD09-9E7735268C76}" srcOrd="3" destOrd="0" presId="urn:microsoft.com/office/officeart/2018/5/layout/IconCircleLabelList"/>
    <dgm:cxn modelId="{0F90FB16-F89A-437D-9EC0-DFD4BE937B04}" type="presParOf" srcId="{B7945C48-D686-4C28-B860-165EC73F5AA9}" destId="{882F2C1E-EEAA-4569-9911-C899CA63626D}" srcOrd="5" destOrd="0" presId="urn:microsoft.com/office/officeart/2018/5/layout/IconCircleLabelList"/>
    <dgm:cxn modelId="{A46DA50B-27B0-496E-94E3-623576204F3D}" type="presParOf" srcId="{B7945C48-D686-4C28-B860-165EC73F5AA9}" destId="{176321CA-4D6C-4228-8715-4AA692BD53BC}" srcOrd="6" destOrd="0" presId="urn:microsoft.com/office/officeart/2018/5/layout/IconCircleLabelList"/>
    <dgm:cxn modelId="{9649BFEB-5926-4827-8A8E-C6650C0F9EE3}" type="presParOf" srcId="{176321CA-4D6C-4228-8715-4AA692BD53BC}" destId="{7D0BDA7B-A620-4C62-83E0-3559D177B9F5}" srcOrd="0" destOrd="0" presId="urn:microsoft.com/office/officeart/2018/5/layout/IconCircleLabelList"/>
    <dgm:cxn modelId="{E96CF6C4-0A26-445F-A422-DD183CE8DD35}" type="presParOf" srcId="{176321CA-4D6C-4228-8715-4AA692BD53BC}" destId="{4D26D4EA-7A99-4A8C-A65C-9F768845E10F}" srcOrd="1" destOrd="0" presId="urn:microsoft.com/office/officeart/2018/5/layout/IconCircleLabelList"/>
    <dgm:cxn modelId="{8FC51E4E-1AAF-4C00-8C6A-0B37043B653E}" type="presParOf" srcId="{176321CA-4D6C-4228-8715-4AA692BD53BC}" destId="{00EC92C7-38F1-4DCE-8484-940F66DC91B0}" srcOrd="2" destOrd="0" presId="urn:microsoft.com/office/officeart/2018/5/layout/IconCircleLabelList"/>
    <dgm:cxn modelId="{E3421DD8-FFD0-496D-9160-3F434356A05D}" type="presParOf" srcId="{176321CA-4D6C-4228-8715-4AA692BD53BC}" destId="{18E0994D-AC1A-4F6F-BFCD-82F527A08FD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43F5B-4B7B-4927-A1C3-53989BA36109}">
      <dsp:nvSpPr>
        <dsp:cNvPr id="0" name=""/>
        <dsp:cNvSpPr/>
      </dsp:nvSpPr>
      <dsp:spPr>
        <a:xfrm rot="5400000">
          <a:off x="6618138" y="-2697387"/>
          <a:ext cx="106493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Arial"/>
              <a:cs typeface="Arial"/>
            </a:rPr>
            <a:t>Review DESE's Educational Vision, Strategic Objectives and how DESE supports school districts across Massachusetts. </a:t>
          </a:r>
        </a:p>
      </dsp:txBody>
      <dsp:txXfrm rot="-5400000">
        <a:off x="3785616" y="187121"/>
        <a:ext cx="6677998" cy="960967"/>
      </dsp:txXfrm>
    </dsp:sp>
    <dsp:sp modelId="{BE437C47-CBD0-4380-8375-C7D219DB4959}">
      <dsp:nvSpPr>
        <dsp:cNvPr id="0" name=""/>
        <dsp:cNvSpPr/>
      </dsp:nvSpPr>
      <dsp:spPr>
        <a:xfrm>
          <a:off x="0" y="2016"/>
          <a:ext cx="3785616" cy="133117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Arial"/>
              <a:cs typeface="Arial"/>
            </a:rPr>
            <a:t>Review</a:t>
          </a:r>
          <a:r>
            <a:rPr lang="en-US" sz="5500" kern="1200" dirty="0">
              <a:latin typeface="Arial"/>
              <a:cs typeface="Arial"/>
            </a:rPr>
            <a:t>	</a:t>
          </a:r>
        </a:p>
      </dsp:txBody>
      <dsp:txXfrm>
        <a:off x="64983" y="66999"/>
        <a:ext cx="3655650" cy="1201208"/>
      </dsp:txXfrm>
    </dsp:sp>
    <dsp:sp modelId="{C6EC9F86-3669-4A8B-8534-0AEB5B60AB10}">
      <dsp:nvSpPr>
        <dsp:cNvPr id="0" name=""/>
        <dsp:cNvSpPr/>
      </dsp:nvSpPr>
      <dsp:spPr>
        <a:xfrm rot="5400000">
          <a:off x="6618138" y="-1299654"/>
          <a:ext cx="106493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a:latin typeface="Arial"/>
              <a:cs typeface="Arial"/>
            </a:rPr>
            <a:t>Discuss relevant programs, and initiatives that may be relevant to students and families with PANS/PANDAS and the work of the council.</a:t>
          </a:r>
        </a:p>
      </dsp:txBody>
      <dsp:txXfrm rot="-5400000">
        <a:off x="3785616" y="1584854"/>
        <a:ext cx="6677998" cy="960967"/>
      </dsp:txXfrm>
    </dsp:sp>
    <dsp:sp modelId="{BCAB3700-967A-422C-B307-40AD4859ED3C}">
      <dsp:nvSpPr>
        <dsp:cNvPr id="0" name=""/>
        <dsp:cNvSpPr/>
      </dsp:nvSpPr>
      <dsp:spPr>
        <a:xfrm>
          <a:off x="0" y="1399750"/>
          <a:ext cx="3785616" cy="133117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a:latin typeface="Arial"/>
              <a:cs typeface="Arial"/>
            </a:rPr>
            <a:t>Discuss</a:t>
          </a:r>
          <a:r>
            <a:rPr lang="en-US" sz="5500" kern="1200">
              <a:latin typeface="Arial"/>
              <a:cs typeface="Arial"/>
            </a:rPr>
            <a:t> </a:t>
          </a:r>
        </a:p>
      </dsp:txBody>
      <dsp:txXfrm>
        <a:off x="64983" y="1464733"/>
        <a:ext cx="3655650" cy="1201208"/>
      </dsp:txXfrm>
    </dsp:sp>
    <dsp:sp modelId="{ECFC2BDB-5785-48EF-94F5-2B92E2D3061D}">
      <dsp:nvSpPr>
        <dsp:cNvPr id="0" name=""/>
        <dsp:cNvSpPr/>
      </dsp:nvSpPr>
      <dsp:spPr>
        <a:xfrm rot="5400000">
          <a:off x="6618138" y="98078"/>
          <a:ext cx="1064939"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a:latin typeface="Arial"/>
              <a:cs typeface="Arial"/>
            </a:rPr>
            <a:t>Respond to questions from the council.</a:t>
          </a:r>
        </a:p>
      </dsp:txBody>
      <dsp:txXfrm rot="-5400000">
        <a:off x="3785616" y="2982586"/>
        <a:ext cx="6677998" cy="960967"/>
      </dsp:txXfrm>
    </dsp:sp>
    <dsp:sp modelId="{F8D1E013-5914-4F23-94F6-D4BEDCA3BD4C}">
      <dsp:nvSpPr>
        <dsp:cNvPr id="0" name=""/>
        <dsp:cNvSpPr/>
      </dsp:nvSpPr>
      <dsp:spPr>
        <a:xfrm>
          <a:off x="0" y="2797483"/>
          <a:ext cx="3785616" cy="133117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a:latin typeface="Arial"/>
              <a:cs typeface="Arial"/>
            </a:rPr>
            <a:t>Questions</a:t>
          </a:r>
        </a:p>
      </dsp:txBody>
      <dsp:txXfrm>
        <a:off x="64983" y="2862466"/>
        <a:ext cx="3655650" cy="1201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3076688" y="-1062172"/>
          <a:ext cx="984885" cy="3359182"/>
        </a:xfrm>
        <a:prstGeom prst="round2SameRect">
          <a:avLst/>
        </a:pr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rtl="0">
            <a:lnSpc>
              <a:spcPct val="90000"/>
            </a:lnSpc>
            <a:spcBef>
              <a:spcPct val="0"/>
            </a:spcBef>
            <a:spcAft>
              <a:spcPct val="15000"/>
            </a:spcAft>
            <a:buChar char="•"/>
          </a:pPr>
          <a:r>
            <a:rPr lang="en-US" sz="1700" kern="1200">
              <a:solidFill>
                <a:srgbClr val="203B6A">
                  <a:hueOff val="0"/>
                  <a:satOff val="0"/>
                  <a:lumOff val="0"/>
                  <a:alphaOff val="0"/>
                </a:srgbClr>
              </a:solidFill>
              <a:latin typeface="Arial" panose="020B0604020202020204" pitchFamily="34" charset="0"/>
              <a:ea typeface="+mn-ea"/>
              <a:cs typeface="Arial" panose="020B0604020202020204" pitchFamily="34" charset="0"/>
            </a:rPr>
            <a:t>Are known and valued</a:t>
          </a:r>
        </a:p>
      </dsp:txBody>
      <dsp:txXfrm rot="-5400000">
        <a:off x="1889540" y="173054"/>
        <a:ext cx="3311104" cy="888729"/>
      </dsp:txXfrm>
    </dsp:sp>
    <dsp:sp modelId="{C625CF21-C0CE-427C-856C-6DE7A8B33D8A}">
      <dsp:nvSpPr>
        <dsp:cNvPr id="0" name=""/>
        <dsp:cNvSpPr/>
      </dsp:nvSpPr>
      <dsp:spPr>
        <a:xfrm>
          <a:off x="0" y="1865"/>
          <a:ext cx="1889539" cy="1231106"/>
        </a:xfrm>
        <a:prstGeom prst="round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solidFill>
                <a:sysClr val="window" lastClr="FFFFFF"/>
              </a:solidFill>
              <a:latin typeface="Arial" panose="020B0604020202020204" pitchFamily="34" charset="0"/>
              <a:ea typeface="+mn-ea"/>
              <a:cs typeface="Arial" panose="020B0604020202020204" pitchFamily="34" charset="0"/>
            </a:rPr>
            <a:t>All students</a:t>
          </a:r>
        </a:p>
      </dsp:txBody>
      <dsp:txXfrm>
        <a:off x="60098" y="61963"/>
        <a:ext cx="1769343" cy="1110910"/>
      </dsp:txXfrm>
    </dsp:sp>
    <dsp:sp modelId="{22C5200A-4F3E-413A-A0C2-5E5FE3F5BD79}">
      <dsp:nvSpPr>
        <dsp:cNvPr id="0" name=""/>
        <dsp:cNvSpPr/>
      </dsp:nvSpPr>
      <dsp:spPr>
        <a:xfrm rot="5400000">
          <a:off x="3076688" y="230489"/>
          <a:ext cx="984885" cy="3359182"/>
        </a:xfrm>
        <a:prstGeom prst="round2SameRect">
          <a:avLst/>
        </a:prstGeom>
        <a:solidFill>
          <a:srgbClr val="ED7D31">
            <a:tint val="40000"/>
            <a:alpha val="90000"/>
            <a:hueOff val="589957"/>
            <a:satOff val="12327"/>
            <a:lumOff val="505"/>
            <a:alphaOff val="0"/>
          </a:srgbClr>
        </a:solidFill>
        <a:ln w="6350" cap="flat" cmpd="sng" algn="ctr">
          <a:solidFill>
            <a:srgbClr val="ED7D31">
              <a:tint val="40000"/>
              <a:alpha val="90000"/>
              <a:hueOff val="589957"/>
              <a:satOff val="12327"/>
              <a:lumOff val="505"/>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a:solidFill>
                <a:srgbClr val="203B6A">
                  <a:hueOff val="0"/>
                  <a:satOff val="0"/>
                  <a:lumOff val="0"/>
                  <a:alphaOff val="0"/>
                </a:srgbClr>
              </a:solidFill>
              <a:latin typeface="Arial"/>
              <a:ea typeface="+mn-ea"/>
              <a:cs typeface="Arial"/>
            </a:rPr>
            <a:t>Are relevant, real-world and interactive</a:t>
          </a:r>
        </a:p>
      </dsp:txBody>
      <dsp:txXfrm rot="-5400000">
        <a:off x="1889540" y="1465715"/>
        <a:ext cx="3311104" cy="888729"/>
      </dsp:txXfrm>
    </dsp:sp>
    <dsp:sp modelId="{24CED813-7888-430C-AFDB-9D3A24B568CB}">
      <dsp:nvSpPr>
        <dsp:cNvPr id="0" name=""/>
        <dsp:cNvSpPr/>
      </dsp:nvSpPr>
      <dsp:spPr>
        <a:xfrm>
          <a:off x="0" y="1294527"/>
          <a:ext cx="1889539" cy="1231106"/>
        </a:xfrm>
        <a:prstGeom prst="roundRect">
          <a:avLst/>
        </a:prstGeom>
        <a:gradFill rotWithShape="0">
          <a:gsLst>
            <a:gs pos="0">
              <a:srgbClr val="ED7D31">
                <a:hueOff val="627618"/>
                <a:satOff val="8036"/>
                <a:lumOff val="-3039"/>
                <a:alphaOff val="0"/>
                <a:satMod val="103000"/>
                <a:lumMod val="102000"/>
                <a:tint val="94000"/>
              </a:srgbClr>
            </a:gs>
            <a:gs pos="50000">
              <a:srgbClr val="ED7D31">
                <a:hueOff val="627618"/>
                <a:satOff val="8036"/>
                <a:lumOff val="-3039"/>
                <a:alphaOff val="0"/>
                <a:satMod val="110000"/>
                <a:lumMod val="100000"/>
                <a:shade val="100000"/>
              </a:srgbClr>
            </a:gs>
            <a:gs pos="100000">
              <a:srgbClr val="ED7D31">
                <a:hueOff val="627618"/>
                <a:satOff val="8036"/>
                <a:lumOff val="-3039"/>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solidFill>
                <a:sysClr val="window" lastClr="FFFFFF"/>
              </a:solidFill>
              <a:latin typeface="Arial" panose="020B0604020202020204" pitchFamily="34" charset="0"/>
              <a:ea typeface="+mn-ea"/>
              <a:cs typeface="Arial" panose="020B0604020202020204" pitchFamily="34" charset="0"/>
            </a:rPr>
            <a:t>Learning experiences </a:t>
          </a:r>
        </a:p>
      </dsp:txBody>
      <dsp:txXfrm>
        <a:off x="60098" y="1354625"/>
        <a:ext cx="1769343" cy="1110910"/>
      </dsp:txXfrm>
    </dsp:sp>
    <dsp:sp modelId="{48523046-28B0-4CA5-BB43-DD387BCF65C6}">
      <dsp:nvSpPr>
        <dsp:cNvPr id="0" name=""/>
        <dsp:cNvSpPr/>
      </dsp:nvSpPr>
      <dsp:spPr>
        <a:xfrm rot="5400000">
          <a:off x="3076688" y="1523151"/>
          <a:ext cx="984885" cy="3359182"/>
        </a:xfrm>
        <a:prstGeom prst="round2SameRect">
          <a:avLst/>
        </a:prstGeom>
        <a:solidFill>
          <a:srgbClr val="ED7D31">
            <a:tint val="40000"/>
            <a:alpha val="90000"/>
            <a:hueOff val="1179915"/>
            <a:satOff val="24654"/>
            <a:lumOff val="1010"/>
            <a:alphaOff val="0"/>
          </a:srgbClr>
        </a:solidFill>
        <a:ln w="6350" cap="flat" cmpd="sng" algn="ctr">
          <a:solidFill>
            <a:srgbClr val="ED7D31">
              <a:tint val="40000"/>
              <a:alpha val="90000"/>
              <a:hueOff val="1179915"/>
              <a:satOff val="24654"/>
              <a:lumOff val="101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None/>
          </a:pPr>
          <a:endParaRPr lang="en-US" sz="1200" kern="1200">
            <a:solidFill>
              <a:srgbClr val="203B6A">
                <a:hueOff val="0"/>
                <a:satOff val="0"/>
                <a:lumOff val="0"/>
                <a:alphaOff val="0"/>
              </a:srgbClr>
            </a:solidFill>
            <a:latin typeface="Arial" panose="020B0604020202020204" pitchFamily="34" charset="0"/>
            <a:ea typeface="+mn-ea"/>
            <a:cs typeface="Arial" panose="020B0604020202020204" pitchFamily="34" charset="0"/>
          </a:endParaRPr>
        </a:p>
        <a:p>
          <a:pPr marL="171450" lvl="1" indent="-171450" algn="l" defTabSz="755650" rtl="0">
            <a:lnSpc>
              <a:spcPct val="90000"/>
            </a:lnSpc>
            <a:spcBef>
              <a:spcPct val="0"/>
            </a:spcBef>
            <a:spcAft>
              <a:spcPct val="15000"/>
            </a:spcAft>
            <a:buFont typeface="Arial" panose="020B0604020202020204" pitchFamily="34" charset="0"/>
            <a:buChar char="•"/>
          </a:pPr>
          <a:r>
            <a:rPr lang="en-US" sz="1700" kern="1200">
              <a:solidFill>
                <a:srgbClr val="203B6A">
                  <a:hueOff val="0"/>
                  <a:satOff val="0"/>
                  <a:lumOff val="0"/>
                  <a:alphaOff val="0"/>
                </a:srgbClr>
              </a:solidFill>
              <a:latin typeface="Arial" panose="020B0604020202020204" pitchFamily="34" charset="0"/>
              <a:ea typeface="+mn-ea"/>
              <a:cs typeface="Arial" panose="020B0604020202020204" pitchFamily="34" charset="0"/>
            </a:rPr>
            <a:t>Enable students to excel at grade level and beyond</a:t>
          </a:r>
        </a:p>
        <a:p>
          <a:pPr marL="114300" lvl="1" indent="-114300" algn="l" defTabSz="533400" rtl="0">
            <a:lnSpc>
              <a:spcPct val="90000"/>
            </a:lnSpc>
            <a:spcBef>
              <a:spcPct val="0"/>
            </a:spcBef>
            <a:spcAft>
              <a:spcPct val="15000"/>
            </a:spcAft>
            <a:buChar char="•"/>
          </a:pPr>
          <a:endParaRPr lang="en-US" sz="1200" kern="1200">
            <a:solidFill>
              <a:srgbClr val="203B6A">
                <a:hueOff val="0"/>
                <a:satOff val="0"/>
                <a:lumOff val="0"/>
                <a:alphaOff val="0"/>
              </a:srgbClr>
            </a:solidFill>
            <a:latin typeface="Segoe UI Semibold"/>
            <a:ea typeface="+mn-ea"/>
            <a:cs typeface="+mn-cs"/>
          </a:endParaRPr>
        </a:p>
      </dsp:txBody>
      <dsp:txXfrm rot="-5400000">
        <a:off x="1889540" y="2758377"/>
        <a:ext cx="3311104" cy="888729"/>
      </dsp:txXfrm>
    </dsp:sp>
    <dsp:sp modelId="{BEF76E51-4B0A-4CD7-8E87-ACA209BCE8EA}">
      <dsp:nvSpPr>
        <dsp:cNvPr id="0" name=""/>
        <dsp:cNvSpPr/>
      </dsp:nvSpPr>
      <dsp:spPr>
        <a:xfrm>
          <a:off x="0" y="2587189"/>
          <a:ext cx="1889539" cy="1231106"/>
        </a:xfrm>
        <a:prstGeom prst="roundRect">
          <a:avLst/>
        </a:prstGeom>
        <a:gradFill rotWithShape="0">
          <a:gsLst>
            <a:gs pos="0">
              <a:srgbClr val="ED7D31">
                <a:hueOff val="1255236"/>
                <a:satOff val="16072"/>
                <a:lumOff val="-6078"/>
                <a:alphaOff val="0"/>
                <a:satMod val="103000"/>
                <a:lumMod val="102000"/>
                <a:tint val="94000"/>
              </a:srgbClr>
            </a:gs>
            <a:gs pos="50000">
              <a:srgbClr val="ED7D31">
                <a:hueOff val="1255236"/>
                <a:satOff val="16072"/>
                <a:lumOff val="-6078"/>
                <a:alphaOff val="0"/>
                <a:satMod val="110000"/>
                <a:lumMod val="100000"/>
                <a:shade val="100000"/>
              </a:srgbClr>
            </a:gs>
            <a:gs pos="100000">
              <a:srgbClr val="ED7D31">
                <a:hueOff val="1255236"/>
                <a:satOff val="16072"/>
                <a:lumOff val="-6078"/>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kern="1200">
              <a:solidFill>
                <a:sysClr val="window" lastClr="FFFFFF"/>
              </a:solidFill>
              <a:latin typeface="Arial" panose="020B0604020202020204" pitchFamily="34" charset="0"/>
              <a:ea typeface="+mn-ea"/>
              <a:cs typeface="Arial" panose="020B0604020202020204" pitchFamily="34" charset="0"/>
            </a:rPr>
            <a:t>Individualized supports</a:t>
          </a:r>
        </a:p>
      </dsp:txBody>
      <dsp:txXfrm>
        <a:off x="60098" y="2647287"/>
        <a:ext cx="1769343" cy="1110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solidFill>
                <a:schemeClr val="tx1"/>
              </a:solidFill>
              <a:latin typeface="Arial" panose="020B0604020202020204" pitchFamily="34" charset="0"/>
              <a:cs typeface="Arial" panose="020B0604020202020204" pitchFamily="34" charset="0"/>
            </a:rPr>
            <a:t>Cultivate systems to support the </a:t>
          </a:r>
          <a:r>
            <a:rPr lang="en-US" sz="1700" b="1" kern="1200">
              <a:solidFill>
                <a:schemeClr val="tx1"/>
              </a:solidFill>
              <a:latin typeface="Arial" panose="020B0604020202020204" pitchFamily="34" charset="0"/>
              <a:cs typeface="Arial" panose="020B0604020202020204" pitchFamily="34" charset="0"/>
            </a:rPr>
            <a:t>whole student</a:t>
          </a:r>
          <a:r>
            <a:rPr lang="en-US" sz="1700" kern="1200">
              <a:solidFill>
                <a:schemeClr val="tx1"/>
              </a:solidFill>
              <a:latin typeface="Arial" panose="020B0604020202020204" pitchFamily="34" charset="0"/>
              <a:cs typeface="Arial" panose="020B0604020202020204" pitchFamily="34" charset="0"/>
            </a:rPr>
            <a:t> and foster </a:t>
          </a:r>
          <a:r>
            <a:rPr lang="en-US" sz="1700" b="1" kern="1200">
              <a:solidFill>
                <a:schemeClr val="tx1"/>
              </a:solidFill>
              <a:latin typeface="Arial" panose="020B0604020202020204" pitchFamily="34" charset="0"/>
              <a:cs typeface="Arial" panose="020B0604020202020204" pitchFamily="34" charset="0"/>
            </a:rPr>
            <a:t>joyful</a:t>
          </a:r>
          <a:r>
            <a:rPr lang="en-US" sz="1700" kern="1200">
              <a:solidFill>
                <a:schemeClr val="tx1"/>
              </a:solidFill>
              <a:latin typeface="Arial" panose="020B0604020202020204" pitchFamily="34" charset="0"/>
              <a:cs typeface="Arial" panose="020B0604020202020204" pitchFamily="34" charset="0"/>
            </a:rPr>
            <a:t>,</a:t>
          </a:r>
          <a:r>
            <a:rPr lang="en-US" sz="1700" b="1" kern="1200">
              <a:solidFill>
                <a:schemeClr val="tx1"/>
              </a:solidFill>
              <a:latin typeface="Arial" panose="020B0604020202020204" pitchFamily="34" charset="0"/>
              <a:cs typeface="Arial" panose="020B0604020202020204" pitchFamily="34" charset="0"/>
            </a:rPr>
            <a:t> healthy</a:t>
          </a:r>
          <a:r>
            <a:rPr lang="en-US" sz="1700" kern="1200">
              <a:solidFill>
                <a:schemeClr val="tx1"/>
              </a:solidFill>
              <a:latin typeface="Arial" panose="020B0604020202020204" pitchFamily="34" charset="0"/>
              <a:cs typeface="Arial" panose="020B0604020202020204" pitchFamily="34" charset="0"/>
            </a:rPr>
            <a:t>,</a:t>
          </a:r>
          <a:r>
            <a:rPr lang="en-US" sz="1700" b="1" kern="1200">
              <a:solidFill>
                <a:schemeClr val="tx1"/>
              </a:solidFill>
              <a:latin typeface="Arial" panose="020B0604020202020204" pitchFamily="34" charset="0"/>
              <a:cs typeface="Arial" panose="020B0604020202020204" pitchFamily="34" charset="0"/>
            </a:rPr>
            <a:t> and supportive</a:t>
          </a:r>
          <a:r>
            <a:rPr lang="en-US" sz="1700" kern="1200">
              <a:solidFill>
                <a:schemeClr val="tx1"/>
              </a:solidFill>
              <a:latin typeface="Arial" panose="020B0604020202020204" pitchFamily="34" charset="0"/>
              <a:cs typeface="Arial" panose="020B0604020202020204" pitchFamily="34" charset="0"/>
            </a:rPr>
            <a:t> learning environments so that all students feel </a:t>
          </a:r>
          <a:r>
            <a:rPr lang="en-US" sz="1700" b="1" kern="1200">
              <a:solidFill>
                <a:schemeClr val="tx1"/>
              </a:solidFill>
              <a:latin typeface="Arial" panose="020B0604020202020204" pitchFamily="34" charset="0"/>
              <a:cs typeface="Arial" panose="020B0604020202020204" pitchFamily="34" charset="0"/>
            </a:rPr>
            <a:t>valued</a:t>
          </a:r>
          <a:r>
            <a:rPr lang="en-US" sz="1700" kern="1200">
              <a:solidFill>
                <a:schemeClr val="tx1"/>
              </a:solidFill>
              <a:latin typeface="Arial" panose="020B0604020202020204" pitchFamily="34" charset="0"/>
              <a:cs typeface="Arial" panose="020B0604020202020204" pitchFamily="34" charset="0"/>
            </a:rPr>
            <a:t>,</a:t>
          </a:r>
          <a:r>
            <a:rPr lang="en-US" sz="1700" b="1" kern="1200">
              <a:solidFill>
                <a:schemeClr val="tx1"/>
              </a:solidFill>
              <a:latin typeface="Arial" panose="020B0604020202020204" pitchFamily="34" charset="0"/>
              <a:cs typeface="Arial" panose="020B0604020202020204" pitchFamily="34" charset="0"/>
            </a:rPr>
            <a:t> connected</a:t>
          </a:r>
          <a:r>
            <a:rPr lang="en-US" sz="1700" kern="1200">
              <a:solidFill>
                <a:schemeClr val="tx1"/>
              </a:solidFill>
              <a:latin typeface="Arial" panose="020B0604020202020204" pitchFamily="34" charset="0"/>
              <a:cs typeface="Arial" panose="020B0604020202020204" pitchFamily="34" charset="0"/>
            </a:rPr>
            <a:t>, </a:t>
          </a:r>
          <a:r>
            <a:rPr lang="en-US" sz="1700" b="1" kern="1200">
              <a:solidFill>
                <a:schemeClr val="tx1"/>
              </a:solidFill>
              <a:latin typeface="Arial" panose="020B0604020202020204" pitchFamily="34" charset="0"/>
              <a:cs typeface="Arial" panose="020B0604020202020204" pitchFamily="34" charset="0"/>
            </a:rPr>
            <a:t>nourished</a:t>
          </a:r>
          <a:r>
            <a:rPr lang="en-US" sz="1700" kern="1200">
              <a:solidFill>
                <a:schemeClr val="tx1"/>
              </a:solidFill>
              <a:latin typeface="Arial" panose="020B0604020202020204" pitchFamily="34" charset="0"/>
              <a:cs typeface="Arial" panose="020B0604020202020204" pitchFamily="34" charset="0"/>
            </a:rPr>
            <a:t>, and</a:t>
          </a:r>
          <a:r>
            <a:rPr lang="en-US" sz="1700" b="1" kern="1200">
              <a:solidFill>
                <a:schemeClr val="tx1"/>
              </a:solidFill>
              <a:latin typeface="Arial" panose="020B0604020202020204" pitchFamily="34" charset="0"/>
              <a:cs typeface="Arial" panose="020B0604020202020204" pitchFamily="34" charset="0"/>
            </a:rPr>
            <a:t> ready to learn.</a:t>
          </a:r>
          <a:endParaRPr lang="en-US" sz="1700" kern="1200">
            <a:solidFill>
              <a:schemeClr val="tx1"/>
            </a:solidFill>
            <a:latin typeface="Arial" panose="020B0604020202020204" pitchFamily="34" charset="0"/>
            <a:cs typeface="Arial" panose="020B0604020202020204" pitchFamily="34" charset="0"/>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a:solidFill>
                <a:schemeClr val="tx1"/>
              </a:solidFill>
              <a:latin typeface="Arial" panose="020B0604020202020204" pitchFamily="34" charset="0"/>
              <a:cs typeface="Arial" panose="020B0604020202020204" pitchFamily="34" charset="0"/>
            </a:rPr>
            <a:t>Strategic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a:solidFill>
                <a:schemeClr val="tx1"/>
              </a:solidFill>
              <a:latin typeface="Arial" panose="020B0604020202020204" pitchFamily="34" charset="0"/>
              <a:cs typeface="Arial" panose="020B0604020202020204" pitchFamily="34" charset="0"/>
            </a:rPr>
            <a:t>Promote </a:t>
          </a:r>
          <a:r>
            <a:rPr lang="en-US" sz="1700" b="1" kern="1200">
              <a:solidFill>
                <a:schemeClr val="tx1"/>
              </a:solidFill>
              <a:latin typeface="Arial" panose="020B0604020202020204" pitchFamily="34" charset="0"/>
              <a:cs typeface="Arial" panose="020B0604020202020204" pitchFamily="34" charset="0"/>
            </a:rPr>
            <a:t>deeper learning</a:t>
          </a:r>
          <a:r>
            <a:rPr lang="en-US" sz="1700" b="0" kern="1200">
              <a:solidFill>
                <a:schemeClr val="tx1"/>
              </a:solidFill>
              <a:latin typeface="Arial" panose="020B0604020202020204" pitchFamily="34" charset="0"/>
              <a:cs typeface="Arial" panose="020B0604020202020204" pitchFamily="34" charset="0"/>
            </a:rPr>
            <a:t> so that </a:t>
          </a:r>
          <a:r>
            <a:rPr lang="en-US" sz="1700" b="1" kern="1200">
              <a:solidFill>
                <a:schemeClr val="tx1"/>
              </a:solidFill>
              <a:latin typeface="Arial" panose="020B0604020202020204" pitchFamily="34" charset="0"/>
              <a:cs typeface="Arial" panose="020B0604020202020204" pitchFamily="34" charset="0"/>
            </a:rPr>
            <a:t>all</a:t>
          </a:r>
          <a:r>
            <a:rPr lang="en-US" sz="1700" b="0" kern="1200">
              <a:solidFill>
                <a:schemeClr val="tx1"/>
              </a:solidFill>
              <a:latin typeface="Arial" panose="020B0604020202020204" pitchFamily="34" charset="0"/>
              <a:cs typeface="Arial" panose="020B0604020202020204" pitchFamily="34" charset="0"/>
            </a:rPr>
            <a:t> students engage in </a:t>
          </a:r>
          <a:r>
            <a:rPr lang="en-US" sz="1700" b="1" kern="1200">
              <a:solidFill>
                <a:schemeClr val="tx1"/>
              </a:solidFill>
              <a:latin typeface="Arial" panose="020B0604020202020204" pitchFamily="34" charset="0"/>
              <a:cs typeface="Arial" panose="020B0604020202020204" pitchFamily="34" charset="0"/>
            </a:rPr>
            <a:t>grade-level work</a:t>
          </a:r>
          <a:r>
            <a:rPr lang="en-US" sz="1700" b="0" kern="1200">
              <a:solidFill>
                <a:schemeClr val="tx1"/>
              </a:solidFill>
              <a:latin typeface="Arial" panose="020B0604020202020204" pitchFamily="34" charset="0"/>
              <a:cs typeface="Arial" panose="020B0604020202020204" pitchFamily="34" charset="0"/>
            </a:rPr>
            <a:t> that is </a:t>
          </a:r>
          <a:r>
            <a:rPr lang="en-US" sz="1700" b="1" kern="1200">
              <a:solidFill>
                <a:schemeClr val="tx1"/>
              </a:solidFill>
              <a:latin typeface="Arial" panose="020B0604020202020204" pitchFamily="34" charset="0"/>
              <a:cs typeface="Arial" panose="020B0604020202020204" pitchFamily="34" charset="0"/>
            </a:rPr>
            <a:t>real-world</a:t>
          </a:r>
          <a:r>
            <a:rPr lang="en-US" sz="1700" b="0" kern="1200">
              <a:solidFill>
                <a:schemeClr val="tx1"/>
              </a:solidFill>
              <a:latin typeface="Arial" panose="020B0604020202020204" pitchFamily="34" charset="0"/>
              <a:cs typeface="Arial" panose="020B0604020202020204" pitchFamily="34" charset="0"/>
            </a:rPr>
            <a:t>,</a:t>
          </a:r>
          <a:r>
            <a:rPr lang="en-US" sz="1700" b="1" kern="1200">
              <a:solidFill>
                <a:schemeClr val="tx1"/>
              </a:solidFill>
              <a:latin typeface="Arial" panose="020B0604020202020204" pitchFamily="34" charset="0"/>
              <a:cs typeface="Arial" panose="020B0604020202020204" pitchFamily="34" charset="0"/>
            </a:rPr>
            <a:t> relevant</a:t>
          </a:r>
          <a:r>
            <a:rPr lang="en-US" sz="1700" b="0" kern="1200">
              <a:solidFill>
                <a:schemeClr val="tx1"/>
              </a:solidFill>
              <a:latin typeface="Arial" panose="020B0604020202020204" pitchFamily="34" charset="0"/>
              <a:cs typeface="Arial" panose="020B0604020202020204" pitchFamily="34" charset="0"/>
            </a:rPr>
            <a:t>,</a:t>
          </a:r>
          <a:r>
            <a:rPr lang="en-US" sz="1700" b="1" kern="1200">
              <a:solidFill>
                <a:schemeClr val="tx1"/>
              </a:solidFill>
              <a:latin typeface="Arial" panose="020B0604020202020204" pitchFamily="34" charset="0"/>
              <a:cs typeface="Arial" panose="020B0604020202020204" pitchFamily="34" charset="0"/>
            </a:rPr>
            <a:t> </a:t>
          </a:r>
          <a:r>
            <a:rPr lang="en-US" sz="1700" b="0" kern="1200">
              <a:solidFill>
                <a:schemeClr val="tx1"/>
              </a:solidFill>
              <a:latin typeface="Arial" panose="020B0604020202020204" pitchFamily="34" charset="0"/>
              <a:cs typeface="Arial" panose="020B0604020202020204" pitchFamily="34" charset="0"/>
            </a:rPr>
            <a:t>and</a:t>
          </a:r>
          <a:r>
            <a:rPr lang="en-US" sz="1700" b="1" kern="1200">
              <a:solidFill>
                <a:schemeClr val="tx1"/>
              </a:solidFill>
              <a:latin typeface="Arial" panose="020B0604020202020204" pitchFamily="34" charset="0"/>
              <a:cs typeface="Arial" panose="020B0604020202020204" pitchFamily="34" charset="0"/>
            </a:rPr>
            <a:t> interactive</a:t>
          </a:r>
          <a:r>
            <a:rPr lang="en-US" sz="1700" b="0" kern="1200">
              <a:solidFill>
                <a:schemeClr val="tx1"/>
              </a:solidFill>
              <a:latin typeface="Arial" panose="020B0604020202020204" pitchFamily="34" charset="0"/>
              <a:cs typeface="Arial" panose="020B0604020202020204" pitchFamily="34" charset="0"/>
            </a:rPr>
            <a:t>. </a:t>
          </a: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a:solidFill>
                <a:schemeClr val="tx1"/>
              </a:solidFill>
              <a:latin typeface="Arial" panose="020B0604020202020204" pitchFamily="34" charset="0"/>
              <a:cs typeface="Arial" panose="020B0604020202020204" pitchFamily="34" charset="0"/>
            </a:rPr>
            <a:t>Strategic Objective 2 - "Deeper Learning"</a:t>
          </a: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solidFill>
                <a:schemeClr val="tx1"/>
              </a:solidFill>
              <a:latin typeface="Arial" panose="020B0604020202020204" pitchFamily="34" charset="0"/>
              <a:cs typeface="Arial" panose="020B0604020202020204" pitchFamily="34" charset="0"/>
            </a:rPr>
            <a:t>Develop and sustain a workforce that is </a:t>
          </a:r>
          <a:r>
            <a:rPr lang="en-US" sz="1700" b="1" kern="1200">
              <a:solidFill>
                <a:schemeClr val="tx1"/>
              </a:solidFill>
              <a:latin typeface="Arial" panose="020B0604020202020204" pitchFamily="34" charset="0"/>
              <a:cs typeface="Arial" panose="020B0604020202020204" pitchFamily="34" charset="0"/>
            </a:rPr>
            <a:t>diverse</a:t>
          </a:r>
          <a:r>
            <a:rPr lang="en-US" sz="1700" kern="1200">
              <a:solidFill>
                <a:schemeClr val="tx1"/>
              </a:solidFill>
              <a:latin typeface="Arial" panose="020B0604020202020204" pitchFamily="34" charset="0"/>
              <a:cs typeface="Arial" panose="020B0604020202020204" pitchFamily="34" charset="0"/>
            </a:rPr>
            <a:t>, </a:t>
          </a:r>
          <a:r>
            <a:rPr lang="en-US" sz="1700" b="1" kern="1200">
              <a:solidFill>
                <a:schemeClr val="tx1"/>
              </a:solidFill>
              <a:latin typeface="Arial" panose="020B0604020202020204" pitchFamily="34" charset="0"/>
              <a:cs typeface="Arial" panose="020B0604020202020204" pitchFamily="34" charset="0"/>
            </a:rPr>
            <a:t>culturally responsive</a:t>
          </a:r>
          <a:r>
            <a:rPr lang="en-US" sz="1700" kern="1200">
              <a:solidFill>
                <a:schemeClr val="tx1"/>
              </a:solidFill>
              <a:latin typeface="Arial" panose="020B0604020202020204" pitchFamily="34" charset="0"/>
              <a:cs typeface="Arial" panose="020B0604020202020204" pitchFamily="34" charset="0"/>
            </a:rPr>
            <a:t>, </a:t>
          </a:r>
          <a:r>
            <a:rPr lang="en-US" sz="1700" b="1" kern="1200">
              <a:solidFill>
                <a:schemeClr val="tx1"/>
              </a:solidFill>
              <a:latin typeface="Arial" panose="020B0604020202020204" pitchFamily="34" charset="0"/>
              <a:cs typeface="Arial" panose="020B0604020202020204" pitchFamily="34" charset="0"/>
            </a:rPr>
            <a:t>well-prepared</a:t>
          </a:r>
          <a:r>
            <a:rPr lang="en-US" sz="1700" kern="1200">
              <a:solidFill>
                <a:schemeClr val="tx1"/>
              </a:solidFill>
              <a:latin typeface="Arial" panose="020B0604020202020204" pitchFamily="34" charset="0"/>
              <a:cs typeface="Arial" panose="020B0604020202020204" pitchFamily="34" charset="0"/>
            </a:rPr>
            <a:t>, and committed to </a:t>
          </a:r>
          <a:r>
            <a:rPr lang="en-US" sz="1700" b="1" kern="1200">
              <a:solidFill>
                <a:schemeClr val="tx1"/>
              </a:solidFill>
              <a:latin typeface="Arial" panose="020B0604020202020204" pitchFamily="34" charset="0"/>
              <a:cs typeface="Arial" panose="020B0604020202020204" pitchFamily="34" charset="0"/>
            </a:rPr>
            <a:t>continuous improvement</a:t>
          </a:r>
          <a:r>
            <a:rPr lang="en-US" sz="1700" kern="1200">
              <a:solidFill>
                <a:schemeClr val="tx1"/>
              </a:solidFill>
              <a:latin typeface="Arial" panose="020B0604020202020204" pitchFamily="34" charset="0"/>
              <a:cs typeface="Arial" panose="020B0604020202020204" pitchFamily="34" charset="0"/>
            </a:rPr>
            <a:t>, so that all students have equitable access to </a:t>
          </a:r>
          <a:r>
            <a:rPr lang="en-US" sz="1700" b="1" kern="1200">
              <a:solidFill>
                <a:schemeClr val="tx1"/>
              </a:solidFill>
              <a:latin typeface="Arial" panose="020B0604020202020204" pitchFamily="34" charset="0"/>
              <a:cs typeface="Arial" panose="020B0604020202020204" pitchFamily="34" charset="0"/>
            </a:rPr>
            <a:t>effective educators</a:t>
          </a:r>
          <a:r>
            <a:rPr lang="en-US" sz="1700" kern="1200">
              <a:solidFill>
                <a:schemeClr val="tx1"/>
              </a:solidFill>
              <a:latin typeface="Arial" panose="020B0604020202020204" pitchFamily="34" charset="0"/>
              <a:cs typeface="Arial" panose="020B0604020202020204" pitchFamily="34" charset="0"/>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a:solidFill>
                <a:schemeClr val="tx1"/>
              </a:solidFill>
              <a:latin typeface="Arial" panose="020B0604020202020204" pitchFamily="34" charset="0"/>
              <a:cs typeface="Arial" panose="020B0604020202020204" pitchFamily="34" charset="0"/>
            </a:rPr>
            <a:t>Strategic Objective 3 - "Diverse and Effective Workforce"</a:t>
          </a:r>
        </a:p>
      </dsp:txBody>
      <dsp:txXfrm>
        <a:off x="64430" y="2838126"/>
        <a:ext cx="4059330" cy="1190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096BE-CFE9-4FB6-BD25-18C19B3DB35A}">
      <dsp:nvSpPr>
        <dsp:cNvPr id="0" name=""/>
        <dsp:cNvSpPr/>
      </dsp:nvSpPr>
      <dsp:spPr>
        <a:xfrm>
          <a:off x="0" y="28091"/>
          <a:ext cx="10144125" cy="900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F24189-DFA2-4333-A074-7BE6C0D464BC}">
      <dsp:nvSpPr>
        <dsp:cNvPr id="0" name=""/>
        <dsp:cNvSpPr/>
      </dsp:nvSpPr>
      <dsp:spPr>
        <a:xfrm>
          <a:off x="272369" y="206820"/>
          <a:ext cx="495701" cy="4952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837322-09FE-4E32-AEDD-41B936367CB1}">
      <dsp:nvSpPr>
        <dsp:cNvPr id="0" name=""/>
        <dsp:cNvSpPr/>
      </dsp:nvSpPr>
      <dsp:spPr>
        <a:xfrm>
          <a:off x="1040441" y="4231"/>
          <a:ext cx="9056679" cy="984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25" tIns="104225" rIns="104225" bIns="104225"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Setting expectations </a:t>
          </a:r>
          <a:r>
            <a:rPr lang="en-US" sz="1600" kern="1200">
              <a:latin typeface="Arial" panose="020B0604020202020204" pitchFamily="34" charset="0"/>
              <a:cs typeface="Arial" panose="020B0604020202020204" pitchFamily="34" charset="0"/>
            </a:rPr>
            <a:t>including crafting regulations and guidance to implement and explain education laws; specifying what students should know and be able to do by the end of each school year; defining effective teaching and administrative practices; and, where appropriate, establishing criteria for program review and approval.</a:t>
          </a:r>
        </a:p>
      </dsp:txBody>
      <dsp:txXfrm>
        <a:off x="1040441" y="4231"/>
        <a:ext cx="9056679" cy="984807"/>
      </dsp:txXfrm>
    </dsp:sp>
    <dsp:sp modelId="{FCDA039F-5B9F-4691-A035-A3B9EF6AA76F}">
      <dsp:nvSpPr>
        <dsp:cNvPr id="0" name=""/>
        <dsp:cNvSpPr/>
      </dsp:nvSpPr>
      <dsp:spPr>
        <a:xfrm>
          <a:off x="0" y="1235241"/>
          <a:ext cx="10144125" cy="900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C2B38-3F03-4D40-8516-1F7A72CBBF18}">
      <dsp:nvSpPr>
        <dsp:cNvPr id="0" name=""/>
        <dsp:cNvSpPr/>
      </dsp:nvSpPr>
      <dsp:spPr>
        <a:xfrm>
          <a:off x="272369" y="1437830"/>
          <a:ext cx="495701" cy="4952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BBFC5-0A64-40CC-BDA4-3295FF2A6E29}">
      <dsp:nvSpPr>
        <dsp:cNvPr id="0" name=""/>
        <dsp:cNvSpPr/>
      </dsp:nvSpPr>
      <dsp:spPr>
        <a:xfrm>
          <a:off x="1040441" y="1235241"/>
          <a:ext cx="9056679" cy="984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25" tIns="104225" rIns="104225" bIns="104225"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Promoting and measuring quality and compliance </a:t>
          </a:r>
          <a:r>
            <a:rPr lang="en-US" sz="1600" kern="1200">
              <a:latin typeface="Arial" panose="020B0604020202020204" pitchFamily="34" charset="0"/>
              <a:cs typeface="Arial" panose="020B0604020202020204" pitchFamily="34" charset="0"/>
            </a:rPr>
            <a:t>including data collection and reporting; assessment; accountability; monitoring programs and their adherence to state and federal laws and regulations; complaint resolution; research and evaluation; fiscal auditing; and recognizing excellence. </a:t>
          </a:r>
        </a:p>
      </dsp:txBody>
      <dsp:txXfrm>
        <a:off x="1040441" y="1235241"/>
        <a:ext cx="9056679" cy="984807"/>
      </dsp:txXfrm>
    </dsp:sp>
    <dsp:sp modelId="{B9664D39-8F50-49B5-BCF4-58EC93FA1006}">
      <dsp:nvSpPr>
        <dsp:cNvPr id="0" name=""/>
        <dsp:cNvSpPr/>
      </dsp:nvSpPr>
      <dsp:spPr>
        <a:xfrm>
          <a:off x="0" y="2466250"/>
          <a:ext cx="10144125" cy="900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02D66-71AB-4F7D-AD9D-60B7E48575F4}">
      <dsp:nvSpPr>
        <dsp:cNvPr id="0" name=""/>
        <dsp:cNvSpPr/>
      </dsp:nvSpPr>
      <dsp:spPr>
        <a:xfrm>
          <a:off x="272369" y="2668840"/>
          <a:ext cx="495701" cy="4952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6F9861-4B9B-4C57-B5E9-C72D5B7F56CB}">
      <dsp:nvSpPr>
        <dsp:cNvPr id="0" name=""/>
        <dsp:cNvSpPr/>
      </dsp:nvSpPr>
      <dsp:spPr>
        <a:xfrm>
          <a:off x="1040441" y="2466250"/>
          <a:ext cx="9056679" cy="984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25" tIns="104225" rIns="104225" bIns="104225"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Supporting implementation and catalyzing innovation </a:t>
          </a:r>
          <a:r>
            <a:rPr lang="en-US" sz="1600" kern="1200">
              <a:latin typeface="Arial" panose="020B0604020202020204" pitchFamily="34" charset="0"/>
              <a:cs typeface="Arial" panose="020B0604020202020204" pitchFamily="34" charset="0"/>
            </a:rPr>
            <a:t>through grants, aid, and other funding mechanisms; professional learning opportunities; technical and targeted assistance; partnerships and networks; resources, materials, tools, and technology; seeding innovative school and program models; direct service provision; and creating economies of scale. </a:t>
          </a:r>
        </a:p>
      </dsp:txBody>
      <dsp:txXfrm>
        <a:off x="1040441" y="2466250"/>
        <a:ext cx="9056679" cy="984807"/>
      </dsp:txXfrm>
    </dsp:sp>
    <dsp:sp modelId="{358BFC6C-33AF-41F5-AFD7-F411B8FE321E}">
      <dsp:nvSpPr>
        <dsp:cNvPr id="0" name=""/>
        <dsp:cNvSpPr/>
      </dsp:nvSpPr>
      <dsp:spPr>
        <a:xfrm>
          <a:off x="0" y="3697260"/>
          <a:ext cx="10144125" cy="9003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6846F-7760-489C-9E3F-034A0D2F5F3A}">
      <dsp:nvSpPr>
        <dsp:cNvPr id="0" name=""/>
        <dsp:cNvSpPr/>
      </dsp:nvSpPr>
      <dsp:spPr>
        <a:xfrm>
          <a:off x="272369" y="3899849"/>
          <a:ext cx="495701" cy="4952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B6933C-7606-4BB3-8C01-02FC1ADEAC13}">
      <dsp:nvSpPr>
        <dsp:cNvPr id="0" name=""/>
        <dsp:cNvSpPr/>
      </dsp:nvSpPr>
      <dsp:spPr>
        <a:xfrm>
          <a:off x="1040441" y="3697260"/>
          <a:ext cx="9056679" cy="984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25" tIns="104225" rIns="104225" bIns="104225" numCol="1" spcCol="1270" anchor="ctr" anchorCtr="0">
          <a:noAutofit/>
        </a:bodyPr>
        <a:lstStyle/>
        <a:p>
          <a:pPr marL="0" lvl="0" indent="0" algn="l" defTabSz="711200">
            <a:lnSpc>
              <a:spcPct val="90000"/>
            </a:lnSpc>
            <a:spcBef>
              <a:spcPct val="0"/>
            </a:spcBef>
            <a:spcAft>
              <a:spcPct val="35000"/>
            </a:spcAft>
            <a:buNone/>
          </a:pPr>
          <a:r>
            <a:rPr lang="en-US" sz="1600" b="1" kern="1200">
              <a:latin typeface="Arial" panose="020B0604020202020204" pitchFamily="34" charset="0"/>
              <a:cs typeface="Arial" panose="020B0604020202020204" pitchFamily="34" charset="0"/>
            </a:rPr>
            <a:t>Communicating and partnering with stakeholders </a:t>
          </a:r>
          <a:r>
            <a:rPr lang="en-US" sz="1600" kern="1200">
              <a:latin typeface="Arial" panose="020B0604020202020204" pitchFamily="34" charset="0"/>
              <a:cs typeface="Arial" panose="020B0604020202020204" pitchFamily="34" charset="0"/>
            </a:rPr>
            <a:t>including communications and information sharing; coordination with other state agencies; and engaging with statewide stakeholders. </a:t>
          </a:r>
        </a:p>
      </dsp:txBody>
      <dsp:txXfrm>
        <a:off x="1040441" y="3697260"/>
        <a:ext cx="9056679" cy="984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E3853-FAE3-4E4E-9ED7-BBE4E4D1ABCB}">
      <dsp:nvSpPr>
        <dsp:cNvPr id="0" name=""/>
        <dsp:cNvSpPr/>
      </dsp:nvSpPr>
      <dsp:spPr>
        <a:xfrm>
          <a:off x="809569" y="2688"/>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Family and student voice</a:t>
          </a:r>
        </a:p>
      </dsp:txBody>
      <dsp:txXfrm>
        <a:off x="809569" y="2688"/>
        <a:ext cx="3202424" cy="1921454"/>
      </dsp:txXfrm>
    </dsp:sp>
    <dsp:sp modelId="{E9455556-0727-423D-B6E0-27D817825D25}">
      <dsp:nvSpPr>
        <dsp:cNvPr id="0" name=""/>
        <dsp:cNvSpPr/>
      </dsp:nvSpPr>
      <dsp:spPr>
        <a:xfrm>
          <a:off x="4332237" y="2688"/>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Form documents process</a:t>
          </a:r>
        </a:p>
      </dsp:txBody>
      <dsp:txXfrm>
        <a:off x="4332237" y="2688"/>
        <a:ext cx="3202424" cy="1921454"/>
      </dsp:txXfrm>
    </dsp:sp>
    <dsp:sp modelId="{88F0C7EB-6461-4A0A-B211-31B8A95E9699}">
      <dsp:nvSpPr>
        <dsp:cNvPr id="0" name=""/>
        <dsp:cNvSpPr/>
      </dsp:nvSpPr>
      <dsp:spPr>
        <a:xfrm>
          <a:off x="809569" y="2244386"/>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Least Restrictive Environment</a:t>
          </a:r>
        </a:p>
      </dsp:txBody>
      <dsp:txXfrm>
        <a:off x="809569" y="2244386"/>
        <a:ext cx="3202424" cy="1921454"/>
      </dsp:txXfrm>
    </dsp:sp>
    <dsp:sp modelId="{973E66FB-B678-4437-9CDE-AA195A5BA89E}">
      <dsp:nvSpPr>
        <dsp:cNvPr id="0" name=""/>
        <dsp:cNvSpPr/>
      </dsp:nvSpPr>
      <dsp:spPr>
        <a:xfrm>
          <a:off x="4332237" y="2244386"/>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Integrated transition planning</a:t>
          </a:r>
        </a:p>
      </dsp:txBody>
      <dsp:txXfrm>
        <a:off x="4332237" y="2244386"/>
        <a:ext cx="3202424" cy="1921454"/>
      </dsp:txXfrm>
    </dsp:sp>
    <dsp:sp modelId="{185F6EEC-2725-4193-B932-FF327972ED4B}">
      <dsp:nvSpPr>
        <dsp:cNvPr id="0" name=""/>
        <dsp:cNvSpPr/>
      </dsp:nvSpPr>
      <dsp:spPr>
        <a:xfrm>
          <a:off x="2570903" y="4486083"/>
          <a:ext cx="3202424" cy="1921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Accessibility of language</a:t>
          </a:r>
        </a:p>
      </dsp:txBody>
      <dsp:txXfrm>
        <a:off x="2570903" y="4486083"/>
        <a:ext cx="3202424" cy="19214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8D22B-37A5-4C42-BB43-57628C51BAE3}">
      <dsp:nvSpPr>
        <dsp:cNvPr id="0" name=""/>
        <dsp:cNvSpPr/>
      </dsp:nvSpPr>
      <dsp:spPr>
        <a:xfrm>
          <a:off x="673866" y="1062451"/>
          <a:ext cx="1284809" cy="12848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8136C-C291-4EA0-8B0A-23BC0D04682F}">
      <dsp:nvSpPr>
        <dsp:cNvPr id="0" name=""/>
        <dsp:cNvSpPr/>
      </dsp:nvSpPr>
      <dsp:spPr>
        <a:xfrm>
          <a:off x="638454" y="1423065"/>
          <a:ext cx="1355633" cy="563582"/>
        </a:xfrm>
        <a:prstGeom prst="rect">
          <a:avLst/>
        </a:prstGeom>
        <a:blipFill>
          <a:blip xmlns:r="http://schemas.openxmlformats.org/officeDocument/2006/relationships" r:embed="rId1"/>
          <a:srcRect/>
          <a:stretch>
            <a:fillRect t="-70000" b="-7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F3C9C5-54A3-4503-BDDF-69C3128B51EA}">
      <dsp:nvSpPr>
        <dsp:cNvPr id="0" name=""/>
        <dsp:cNvSpPr/>
      </dsp:nvSpPr>
      <dsp:spPr>
        <a:xfrm>
          <a:off x="263148" y="2747448"/>
          <a:ext cx="2106245"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@maSCHOOLSK12</a:t>
          </a:r>
        </a:p>
      </dsp:txBody>
      <dsp:txXfrm>
        <a:off x="263148" y="2747448"/>
        <a:ext cx="2106245" cy="787500"/>
      </dsp:txXfrm>
    </dsp:sp>
    <dsp:sp modelId="{38A73FC8-154E-403A-A82D-8D3284E21B0E}">
      <dsp:nvSpPr>
        <dsp:cNvPr id="0" name=""/>
        <dsp:cNvSpPr/>
      </dsp:nvSpPr>
      <dsp:spPr>
        <a:xfrm>
          <a:off x="3148704" y="1062451"/>
          <a:ext cx="1284809" cy="12848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F5150-8CBD-4B67-B4EA-5C4F85425426}">
      <dsp:nvSpPr>
        <dsp:cNvPr id="0" name=""/>
        <dsp:cNvSpPr/>
      </dsp:nvSpPr>
      <dsp:spPr>
        <a:xfrm>
          <a:off x="3372402" y="1243525"/>
          <a:ext cx="837413" cy="922661"/>
        </a:xfrm>
        <a:prstGeom prst="rect">
          <a:avLst/>
        </a:prstGeom>
        <a:blipFill>
          <a:blip xmlns:r="http://schemas.openxmlformats.org/officeDocument/2006/relationships" r:embed="rId2"/>
          <a:srcRect/>
          <a:stretch>
            <a:fillRect l="-2000" r="-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1F00C1-3A17-4871-A910-8CDBA4D74B1D}">
      <dsp:nvSpPr>
        <dsp:cNvPr id="0" name=""/>
        <dsp:cNvSpPr/>
      </dsp:nvSpPr>
      <dsp:spPr>
        <a:xfrm>
          <a:off x="2737986" y="2747448"/>
          <a:ext cx="2106245"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hlinkClick xmlns:r="http://schemas.openxmlformats.org/officeDocument/2006/relationships" r:id="rId3"/>
            </a:rPr>
            <a:t>Massachusetts Department of Elementary &amp; Secondary Education </a:t>
          </a:r>
          <a:endParaRPr lang="en-US" sz="1400" kern="1200"/>
        </a:p>
      </dsp:txBody>
      <dsp:txXfrm>
        <a:off x="2737986" y="2747448"/>
        <a:ext cx="2106245" cy="787500"/>
      </dsp:txXfrm>
    </dsp:sp>
    <dsp:sp modelId="{105489B9-1246-4D64-BE2A-3D75CBD9C68D}">
      <dsp:nvSpPr>
        <dsp:cNvPr id="0" name=""/>
        <dsp:cNvSpPr/>
      </dsp:nvSpPr>
      <dsp:spPr>
        <a:xfrm>
          <a:off x="6025290" y="1198270"/>
          <a:ext cx="1284809" cy="12848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7E938-A7CA-41F9-ACF8-606E75747B27}">
      <dsp:nvSpPr>
        <dsp:cNvPr id="0" name=""/>
        <dsp:cNvSpPr/>
      </dsp:nvSpPr>
      <dsp:spPr>
        <a:xfrm>
          <a:off x="6329671" y="1456796"/>
          <a:ext cx="737185" cy="73718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1C2627-F4E2-428A-AD09-9E7735268C76}">
      <dsp:nvSpPr>
        <dsp:cNvPr id="0" name=""/>
        <dsp:cNvSpPr/>
      </dsp:nvSpPr>
      <dsp:spPr>
        <a:xfrm>
          <a:off x="5307985" y="2648626"/>
          <a:ext cx="2818030" cy="1467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hlinkClick xmlns:r="http://schemas.openxmlformats.org/officeDocument/2006/relationships" r:id="rId6"/>
            </a:rPr>
            <a:t>DESE Newsletters</a:t>
          </a:r>
        </a:p>
        <a:p>
          <a:pPr marL="0" lvl="0" indent="0" algn="ctr" defTabSz="622300">
            <a:lnSpc>
              <a:spcPct val="90000"/>
            </a:lnSpc>
            <a:spcBef>
              <a:spcPct val="0"/>
            </a:spcBef>
            <a:spcAft>
              <a:spcPct val="35000"/>
            </a:spcAft>
            <a:buNone/>
            <a:defRPr cap="all"/>
          </a:pPr>
          <a:r>
            <a:rPr lang="en-US" sz="1400" kern="1200"/>
            <a:t> </a:t>
          </a:r>
          <a:r>
            <a:rPr lang="en-US" sz="1400" kern="1200">
              <a:latin typeface="Calibri Light" panose="020F0302020204030204"/>
            </a:rPr>
            <a:t> </a:t>
          </a:r>
          <a:endParaRPr lang="en-US" sz="1400" kern="1200"/>
        </a:p>
      </dsp:txBody>
      <dsp:txXfrm>
        <a:off x="5307985" y="2648626"/>
        <a:ext cx="2818030" cy="1467057"/>
      </dsp:txXfrm>
    </dsp:sp>
    <dsp:sp modelId="{7D0BDA7B-A620-4C62-83E0-3559D177B9F5}">
      <dsp:nvSpPr>
        <dsp:cNvPr id="0" name=""/>
        <dsp:cNvSpPr/>
      </dsp:nvSpPr>
      <dsp:spPr>
        <a:xfrm>
          <a:off x="9199556" y="1244817"/>
          <a:ext cx="1284809" cy="128480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6D4EA-7A99-4A8C-A65C-9F768845E10F}">
      <dsp:nvSpPr>
        <dsp:cNvPr id="0" name=""/>
        <dsp:cNvSpPr/>
      </dsp:nvSpPr>
      <dsp:spPr>
        <a:xfrm>
          <a:off x="9499488" y="1518628"/>
          <a:ext cx="737185" cy="7371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E0994D-AC1A-4F6F-BFCD-82F527A08FD0}">
      <dsp:nvSpPr>
        <dsp:cNvPr id="0" name=""/>
        <dsp:cNvSpPr/>
      </dsp:nvSpPr>
      <dsp:spPr>
        <a:xfrm>
          <a:off x="8399448" y="2747448"/>
          <a:ext cx="2937264"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Website:</a:t>
          </a:r>
        </a:p>
        <a:p>
          <a:pPr marL="0" lvl="0" indent="0" algn="ctr" defTabSz="622300">
            <a:lnSpc>
              <a:spcPct val="90000"/>
            </a:lnSpc>
            <a:spcBef>
              <a:spcPct val="0"/>
            </a:spcBef>
            <a:spcAft>
              <a:spcPct val="35000"/>
            </a:spcAft>
            <a:buNone/>
            <a:defRPr cap="all"/>
          </a:pPr>
          <a:r>
            <a:rPr lang="en-US" sz="1400" kern="1200">
              <a:latin typeface="Calibri Light" panose="020F0302020204030204"/>
              <a:hlinkClick xmlns:r="http://schemas.openxmlformats.org/officeDocument/2006/relationships" r:id="rId9"/>
            </a:rPr>
            <a:t>Doe</a:t>
          </a:r>
          <a:r>
            <a:rPr lang="en-US" sz="1400" kern="1200">
              <a:hlinkClick xmlns:r="http://schemas.openxmlformats.org/officeDocument/2006/relationships" r:id="rId9"/>
            </a:rPr>
            <a:t>.mass.edu</a:t>
          </a:r>
          <a:r>
            <a:rPr lang="en-US" sz="1400" kern="1200">
              <a:latin typeface="Calibri Light" panose="020F0302020204030204"/>
            </a:rPr>
            <a:t> / </a:t>
          </a:r>
          <a:r>
            <a:rPr lang="en-US" sz="1400" kern="1200" err="1">
              <a:latin typeface="Calibri Light" panose="020F0302020204030204"/>
              <a:hlinkClick xmlns:r="http://schemas.openxmlformats.org/officeDocument/2006/relationships" r:id="rId10"/>
            </a:rPr>
            <a:t>youtube</a:t>
          </a:r>
          <a:endParaRPr lang="en-US" sz="1400" kern="1200">
            <a:hlinkClick xmlns:r="http://schemas.openxmlformats.org/officeDocument/2006/relationships" r:id="rId10"/>
          </a:endParaRPr>
        </a:p>
      </dsp:txBody>
      <dsp:txXfrm>
        <a:off x="8399448" y="2747448"/>
        <a:ext cx="2937264" cy="7875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A518A-D2D0-0940-BC57-8E45C701132E}" type="datetimeFigureOut">
              <a:rPr lang="en-US" smtClean="0"/>
              <a:t>10/7/24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C7A01-5035-944C-88D1-DB3EBDC5ED0B}" type="slidenum">
              <a:rPr lang="en-US" smtClean="0"/>
              <a:t>‹#›</a:t>
            </a:fld>
            <a:endParaRPr lang="en-US"/>
          </a:p>
        </p:txBody>
      </p:sp>
    </p:spTree>
    <p:extLst>
      <p:ext uri="{BB962C8B-B14F-4D97-AF65-F5344CB8AC3E}">
        <p14:creationId xmlns:p14="http://schemas.microsoft.com/office/powerpoint/2010/main" val="241007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04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75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15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Massachusetts Department of Elementary and Secondary Education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724FF-A098-4B60-9000-6891DF098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48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65887" indent="-323533">
              <a:buSzPts val="1400"/>
              <a:buChar char="-"/>
            </a:pPr>
            <a:endParaRPr lang="en-US"/>
          </a:p>
        </p:txBody>
      </p:sp>
      <p:sp>
        <p:nvSpPr>
          <p:cNvPr id="225" name="Google Shape;2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082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a:p>
            <a:endParaRPr lang="en-US" b="0" i="0">
              <a:solidFill>
                <a:srgbClr val="212529"/>
              </a:solidFill>
              <a:effectLst/>
              <a:highlight>
                <a:srgbClr val="FFFFFF"/>
              </a:highlight>
              <a:latin typeface="-apple-system"/>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273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44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6B28D8-CD98-4154-A631-787321A3B0EB}" type="slidenum">
              <a:rPr lang="en-US" smtClean="0"/>
              <a:t>2</a:t>
            </a:fld>
            <a:endParaRPr lang="en-US"/>
          </a:p>
        </p:txBody>
      </p:sp>
    </p:spTree>
    <p:extLst>
      <p:ext uri="{BB962C8B-B14F-4D97-AF65-F5344CB8AC3E}">
        <p14:creationId xmlns:p14="http://schemas.microsoft.com/office/powerpoint/2010/main" val="51959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3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270283574_0_6: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8" name="Google Shape;238;g26270283574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07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21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1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21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90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78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08F9-1954-C2D4-67D4-D227315F2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6731B9-352C-EBDC-CD60-96B9B325D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C974E1-410D-26F3-39B5-8FB2C35B17EE}"/>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5" name="Footer Placeholder 4">
            <a:extLst>
              <a:ext uri="{FF2B5EF4-FFF2-40B4-BE49-F238E27FC236}">
                <a16:creationId xmlns:a16="http://schemas.microsoft.com/office/drawing/2014/main" id="{C207B3E6-5539-B5E5-C24D-7BF063972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8D5FA-4EC4-9887-6A44-D8ED5B3E5203}"/>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215911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748F-CCF2-E072-FBEF-2BAEBD26A7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4F9A5-15C8-DF1D-0CDE-308ED1D075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37846-F34E-CD24-30AA-2F84E605FC48}"/>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5" name="Footer Placeholder 4">
            <a:extLst>
              <a:ext uri="{FF2B5EF4-FFF2-40B4-BE49-F238E27FC236}">
                <a16:creationId xmlns:a16="http://schemas.microsoft.com/office/drawing/2014/main" id="{D4BA0059-EC1D-F384-1B5C-2B8528E22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7542C-6857-B689-6E5D-FCFD44680047}"/>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321544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BE66C-378A-2784-F6EB-50561B5E19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09BFF-2A6F-852A-2C77-5E1A1328A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57001-8181-50D8-E924-420D58DEC342}"/>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5" name="Footer Placeholder 4">
            <a:extLst>
              <a:ext uri="{FF2B5EF4-FFF2-40B4-BE49-F238E27FC236}">
                <a16:creationId xmlns:a16="http://schemas.microsoft.com/office/drawing/2014/main" id="{3680D32D-C81E-5388-6054-7DA53131A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B21F8-7062-694F-9205-096E0B6F43F3}"/>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280090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FE8E-2948-7A1A-9A1A-A2D806197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E565D-DE1D-36C8-FDDA-C2648F9843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79989-056B-B50F-C0A6-68D2995A3AC5}"/>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5" name="Footer Placeholder 4">
            <a:extLst>
              <a:ext uri="{FF2B5EF4-FFF2-40B4-BE49-F238E27FC236}">
                <a16:creationId xmlns:a16="http://schemas.microsoft.com/office/drawing/2014/main" id="{44A4E04D-B2C9-B256-DE6D-6CC23C282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15B5D-1002-442A-788A-6F7EDC36E586}"/>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378890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301F-0B42-4433-2DA6-E292A9DB3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316BCE-3753-A030-2FF0-DDE3869E1A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880F02-6343-CF64-5EBD-D6A5F061D50A}"/>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5" name="Footer Placeholder 4">
            <a:extLst>
              <a:ext uri="{FF2B5EF4-FFF2-40B4-BE49-F238E27FC236}">
                <a16:creationId xmlns:a16="http://schemas.microsoft.com/office/drawing/2014/main" id="{A267015C-6045-4E4C-D7D9-7E2AC6CE7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9EAC1-85DB-1FC2-B964-B269F7312FF5}"/>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2469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E5BE-07B2-BBC5-68CC-4E3930834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12DFF9-8D48-B72B-8BFC-669C35802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8FAD41-A138-D7CC-7CC6-5569D591DA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78C08A-838B-18F4-CDDD-7A3C92B45B20}"/>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6" name="Footer Placeholder 5">
            <a:extLst>
              <a:ext uri="{FF2B5EF4-FFF2-40B4-BE49-F238E27FC236}">
                <a16:creationId xmlns:a16="http://schemas.microsoft.com/office/drawing/2014/main" id="{326F6413-40D0-CBBE-D5D5-182A2115C3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9051C-D3B5-CC59-A52A-DAA9274A647A}"/>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17686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FD7B-4F91-C1E6-3F65-DFD707C71A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D72A8D-3195-982E-65FD-5745B4570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23B00C-EAEB-1B3B-6857-72B35C78A2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A17D74-CCA7-3E87-6B27-A34F5B39D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B784EB-FF17-9A4D-BC07-97D8682A28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4D07AB-EEE8-6DDE-1ECC-365C4DC6016E}"/>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8" name="Footer Placeholder 7">
            <a:extLst>
              <a:ext uri="{FF2B5EF4-FFF2-40B4-BE49-F238E27FC236}">
                <a16:creationId xmlns:a16="http://schemas.microsoft.com/office/drawing/2014/main" id="{37182B71-D322-0B93-922E-9DCE6189FC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AFB21A-929D-D593-10EA-BB5534D519FE}"/>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202873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4D71-A296-C3CB-D91F-0FE0D1D5B5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E8852E-0365-769E-1872-9E31D2A51A18}"/>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4" name="Footer Placeholder 3">
            <a:extLst>
              <a:ext uri="{FF2B5EF4-FFF2-40B4-BE49-F238E27FC236}">
                <a16:creationId xmlns:a16="http://schemas.microsoft.com/office/drawing/2014/main" id="{AF0C99BD-F2E0-6FA5-C888-2E23876E81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F1C661-6557-0D40-8700-9321A9E830AA}"/>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185967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52C86B-7440-A422-A8C7-92C62C32490B}"/>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3" name="Footer Placeholder 2">
            <a:extLst>
              <a:ext uri="{FF2B5EF4-FFF2-40B4-BE49-F238E27FC236}">
                <a16:creationId xmlns:a16="http://schemas.microsoft.com/office/drawing/2014/main" id="{BBE5D40F-01F9-8F72-7A20-2B30CABEF3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26908-023E-31C5-97B2-D170338067E6}"/>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170109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31CD-B7CF-3621-7C23-F0F51CC41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5471DD-A8F7-3D74-85AB-BC87F9BEE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9C9E82-B1F8-761C-B9B7-F4713AA69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302D9-FC43-554A-7D18-6B926E0A8C1D}"/>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6" name="Footer Placeholder 5">
            <a:extLst>
              <a:ext uri="{FF2B5EF4-FFF2-40B4-BE49-F238E27FC236}">
                <a16:creationId xmlns:a16="http://schemas.microsoft.com/office/drawing/2014/main" id="{F0F4A8A8-95D0-1C27-3523-F7C5A24E2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494E0-C3B0-87F2-6E25-A71F1CB9797D}"/>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12699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8D79-D2EC-C376-B13C-02DC2D85E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F395C8-EEA4-7A36-4B8A-9220CDC0B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393F67-06C2-D07C-AA00-4D05808E7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6B83A-B39F-5568-DF21-ED3BB36F68BF}"/>
              </a:ext>
            </a:extLst>
          </p:cNvPr>
          <p:cNvSpPr>
            <a:spLocks noGrp="1"/>
          </p:cNvSpPr>
          <p:nvPr>
            <p:ph type="dt" sz="half" idx="10"/>
          </p:nvPr>
        </p:nvSpPr>
        <p:spPr/>
        <p:txBody>
          <a:bodyPr/>
          <a:lstStyle/>
          <a:p>
            <a:fld id="{E4C81803-7883-214A-ABFA-8534AAB3810D}" type="datetimeFigureOut">
              <a:rPr lang="en-US" smtClean="0"/>
              <a:t>10/7/24</a:t>
            </a:fld>
            <a:endParaRPr lang="en-US"/>
          </a:p>
        </p:txBody>
      </p:sp>
      <p:sp>
        <p:nvSpPr>
          <p:cNvPr id="6" name="Footer Placeholder 5">
            <a:extLst>
              <a:ext uri="{FF2B5EF4-FFF2-40B4-BE49-F238E27FC236}">
                <a16:creationId xmlns:a16="http://schemas.microsoft.com/office/drawing/2014/main" id="{1973EB57-1EA1-ECCB-551B-690388B0E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39782-C76B-DD58-3457-41739344AF65}"/>
              </a:ext>
            </a:extLst>
          </p:cNvPr>
          <p:cNvSpPr>
            <a:spLocks noGrp="1"/>
          </p:cNvSpPr>
          <p:nvPr>
            <p:ph type="sldNum" sz="quarter" idx="12"/>
          </p:nvPr>
        </p:nvSpPr>
        <p:spPr/>
        <p:txBody>
          <a:bodyPr/>
          <a:lstStyle/>
          <a:p>
            <a:fld id="{4FBEC200-07E9-AA46-9355-1A376632C90F}" type="slidenum">
              <a:rPr lang="en-US" smtClean="0"/>
              <a:t>‹#›</a:t>
            </a:fld>
            <a:endParaRPr lang="en-US"/>
          </a:p>
        </p:txBody>
      </p:sp>
    </p:spTree>
    <p:extLst>
      <p:ext uri="{BB962C8B-B14F-4D97-AF65-F5344CB8AC3E}">
        <p14:creationId xmlns:p14="http://schemas.microsoft.com/office/powerpoint/2010/main" val="342424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64454-2AFA-E581-E927-4593793BC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0E3C42-D649-62AC-0247-737691E56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60C28-0B6A-8339-F353-B560E58D7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81803-7883-214A-ABFA-8534AAB3810D}" type="datetimeFigureOut">
              <a:rPr lang="en-US" smtClean="0"/>
              <a:t>10/7/24</a:t>
            </a:fld>
            <a:endParaRPr lang="en-US"/>
          </a:p>
        </p:txBody>
      </p:sp>
      <p:sp>
        <p:nvSpPr>
          <p:cNvPr id="5" name="Footer Placeholder 4">
            <a:extLst>
              <a:ext uri="{FF2B5EF4-FFF2-40B4-BE49-F238E27FC236}">
                <a16:creationId xmlns:a16="http://schemas.microsoft.com/office/drawing/2014/main" id="{8D5BAA87-F2E5-FD43-C69D-10911C46E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113CCD-EEB3-142A-14B6-8F9DB3182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EC200-07E9-AA46-9355-1A376632C90F}" type="slidenum">
              <a:rPr lang="en-US" smtClean="0"/>
              <a:t>‹#›</a:t>
            </a:fld>
            <a:endParaRPr lang="en-US"/>
          </a:p>
        </p:txBody>
      </p:sp>
    </p:spTree>
    <p:extLst>
      <p:ext uri="{BB962C8B-B14F-4D97-AF65-F5344CB8AC3E}">
        <p14:creationId xmlns:p14="http://schemas.microsoft.com/office/powerpoint/2010/main" val="1490099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healthyschools/index.h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cdc.gov/healthyschools/wscc/index.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e.mass.edu/sfs/" TargetMode="External"/><Relationship Id="rId2" Type="http://schemas.openxmlformats.org/officeDocument/2006/relationships/hyperlink" Target="https://www.doe.mass.edu/commissioner/vision/vision-supports.pdf" TargetMode="External"/><Relationship Id="rId1" Type="http://schemas.openxmlformats.org/officeDocument/2006/relationships/slideLayout" Target="../slideLayouts/slideLayout7.xml"/><Relationship Id="rId5" Type="http://schemas.openxmlformats.org/officeDocument/2006/relationships/hyperlink" Target="https://www.doe.mass.edu/sped/" TargetMode="External"/><Relationship Id="rId4" Type="http://schemas.openxmlformats.org/officeDocument/2006/relationships/hyperlink" Target="https://www.doe.mass.edu/stem/chp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malegislature.gov/Laws/GeneralLaws/PartI/TitleII/Chapter15/Section1" TargetMode="External"/><Relationship Id="rId13" Type="http://schemas.openxmlformats.org/officeDocument/2006/relationships/hyperlink" Target="https://malegislature.gov/Laws/GeneralLaws/PartI/TitleII/Chapter15/Section1g" TargetMode="External"/><Relationship Id="rId18" Type="http://schemas.openxmlformats.org/officeDocument/2006/relationships/hyperlink" Target="https://malegislature.gov/Laws/GeneralLaws/PartI/TitleXII/Chapter69/Section1h" TargetMode="External"/><Relationship Id="rId3" Type="http://schemas.openxmlformats.org/officeDocument/2006/relationships/hyperlink" Target="https://malegislature.gov/Laws/GeneralLaws" TargetMode="External"/><Relationship Id="rId21" Type="http://schemas.openxmlformats.org/officeDocument/2006/relationships/hyperlink" Target="https://malegislature.gov/Laws/GeneralLaws/PartI/TitleXII/Chapter69/Section1k" TargetMode="External"/><Relationship Id="rId7" Type="http://schemas.openxmlformats.org/officeDocument/2006/relationships/hyperlink" Target="https://malegislature.gov/Laws/GeneralLaws/PartI/TitleXII/Chapter71b" TargetMode="External"/><Relationship Id="rId12" Type="http://schemas.openxmlformats.org/officeDocument/2006/relationships/hyperlink" Target="https://malegislature.gov/Laws/GeneralLaws/PartI/TitleXII/Chapter69/Section1b" TargetMode="External"/><Relationship Id="rId17" Type="http://schemas.openxmlformats.org/officeDocument/2006/relationships/hyperlink" Target="https://malegislature.gov/Laws/GeneralLaws/PartI/TitleXII/Chapter69/Section1g" TargetMode="External"/><Relationship Id="rId2" Type="http://schemas.openxmlformats.org/officeDocument/2006/relationships/hyperlink" Target="https://malegislature.gov/Search" TargetMode="External"/><Relationship Id="rId16" Type="http://schemas.openxmlformats.org/officeDocument/2006/relationships/hyperlink" Target="https://malegislature.gov/Laws/GeneralLaws/PartI/TitleXII/Chapter69/Section1f" TargetMode="External"/><Relationship Id="rId20" Type="http://schemas.openxmlformats.org/officeDocument/2006/relationships/hyperlink" Target="https://malegislature.gov/Laws/GeneralLaws/PartI/TitleXII/Chapter69/Section1j" TargetMode="External"/><Relationship Id="rId1" Type="http://schemas.openxmlformats.org/officeDocument/2006/relationships/slideLayout" Target="../slideLayouts/slideLayout7.xml"/><Relationship Id="rId6" Type="http://schemas.openxmlformats.org/officeDocument/2006/relationships/hyperlink" Target="https://malegislature.gov/Laws/GeneralLaws/PartI/TitleXII/Chapter71a" TargetMode="External"/><Relationship Id="rId11" Type="http://schemas.openxmlformats.org/officeDocument/2006/relationships/hyperlink" Target="https://malegislature.gov/Laws/GeneralLaws/PartI/TitleXII/Chapter69/Section1a" TargetMode="External"/><Relationship Id="rId5" Type="http://schemas.openxmlformats.org/officeDocument/2006/relationships/hyperlink" Target="https://malegislature.gov/Laws/GeneralLaws/PartI/TitleXII/Chapter71/Section89" TargetMode="External"/><Relationship Id="rId15" Type="http://schemas.openxmlformats.org/officeDocument/2006/relationships/hyperlink" Target="https://malegislature.gov/Laws/GeneralLaws/PartI/TitleXII/Chapter69/Section1e" TargetMode="External"/><Relationship Id="rId10" Type="http://schemas.openxmlformats.org/officeDocument/2006/relationships/hyperlink" Target="https://malegislature.gov/Laws/GeneralLaws/PartI/TitleII/Chapter15/Section1f" TargetMode="External"/><Relationship Id="rId19" Type="http://schemas.openxmlformats.org/officeDocument/2006/relationships/hyperlink" Target="https://malegislature.gov/Laws/GeneralLaws/PartI/TitleXII/Chapter69/Section1i" TargetMode="External"/><Relationship Id="rId4" Type="http://schemas.openxmlformats.org/officeDocument/2006/relationships/hyperlink" Target="https://malegislature.gov/Laws/GeneralLaws/PartI/TitleXII/Chapter71" TargetMode="External"/><Relationship Id="rId9" Type="http://schemas.openxmlformats.org/officeDocument/2006/relationships/hyperlink" Target="https://malegislature.gov/Laws/GeneralLaws/PartI/TitleII/Chapter15/Section1e" TargetMode="External"/><Relationship Id="rId14" Type="http://schemas.openxmlformats.org/officeDocument/2006/relationships/hyperlink" Target="https://malegislature.gov/Laws/GeneralLaws/PartI/TitleXII/Chapter69/Section1d" TargetMode="External"/><Relationship Id="rId22" Type="http://schemas.openxmlformats.org/officeDocument/2006/relationships/hyperlink" Target="https://malegislature.gov/Laws/GeneralLaws/PartI/TitleXII/Chapter71/Section38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educational-option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doe.mass.edu/commission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97877" y="925025"/>
            <a:ext cx="8631238" cy="1928812"/>
          </a:xfrm>
        </p:spPr>
        <p:txBody>
          <a:bodyPr anchor="b">
            <a:normAutofit fontScale="90000"/>
          </a:bodyPr>
          <a:lstStyle/>
          <a:p>
            <a:br>
              <a:rPr lang="en-US" sz="2600" dirty="0"/>
            </a:br>
            <a:br>
              <a:rPr lang="en-US" sz="2600" dirty="0"/>
            </a:br>
            <a:br>
              <a:rPr lang="en-US" sz="2600" dirty="0"/>
            </a:br>
            <a:r>
              <a:rPr lang="en-US" sz="6000" dirty="0"/>
              <a:t>Department of Elementary &amp; Secondary Education</a:t>
            </a:r>
            <a:br>
              <a:rPr lang="en-US" sz="6000" dirty="0"/>
            </a:br>
            <a:endParaRPr lang="en-US" sz="2600" b="1" dirty="0"/>
          </a:p>
        </p:txBody>
      </p:sp>
      <p:sp>
        <p:nvSpPr>
          <p:cNvPr id="3" name="Subtitle 2"/>
          <p:cNvSpPr>
            <a:spLocks noGrp="1"/>
          </p:cNvSpPr>
          <p:nvPr>
            <p:ph type="subTitle" idx="4294967295"/>
          </p:nvPr>
        </p:nvSpPr>
        <p:spPr>
          <a:xfrm>
            <a:off x="597877" y="2940661"/>
            <a:ext cx="7223125" cy="2066925"/>
          </a:xfrm>
        </p:spPr>
        <p:txBody>
          <a:bodyPr vert="horz" lIns="91440" tIns="45720" rIns="91440" bIns="45720" rtlCol="0" anchor="t">
            <a:normAutofit/>
          </a:bodyPr>
          <a:lstStyle/>
          <a:p>
            <a:pPr marL="0" indent="0">
              <a:buNone/>
            </a:pPr>
            <a:r>
              <a:rPr lang="en-US" sz="2400" dirty="0">
                <a:solidFill>
                  <a:schemeClr val="tx2">
                    <a:lumMod val="50000"/>
                  </a:schemeClr>
                </a:solidFill>
                <a:latin typeface="Arial"/>
                <a:cs typeface="Arial"/>
              </a:rPr>
              <a:t>DPH PANDAS/PANS Advisory Council</a:t>
            </a:r>
            <a:br>
              <a:rPr lang="en-US" sz="2400" dirty="0"/>
            </a:br>
            <a:r>
              <a:rPr lang="en-US" sz="2400" dirty="0">
                <a:solidFill>
                  <a:schemeClr val="tx2">
                    <a:lumMod val="50000"/>
                  </a:schemeClr>
                </a:solidFill>
                <a:latin typeface="Arial"/>
                <a:cs typeface="Arial"/>
              </a:rPr>
              <a:t>Iraida J. Álvarez, Executive Director, Special Education</a:t>
            </a:r>
            <a:br>
              <a:rPr lang="en-US" sz="2400" dirty="0"/>
            </a:br>
            <a:br>
              <a:rPr lang="en-US" sz="2400" dirty="0"/>
            </a:br>
            <a:r>
              <a:rPr lang="en-US" sz="2400" dirty="0">
                <a:solidFill>
                  <a:schemeClr val="tx2">
                    <a:lumMod val="50000"/>
                  </a:schemeClr>
                </a:solidFill>
                <a:latin typeface="Arial"/>
                <a:cs typeface="Arial"/>
              </a:rPr>
              <a:t>September 11, 2024</a:t>
            </a:r>
            <a:br>
              <a:rPr lang="en-US" sz="2400" dirty="0"/>
            </a:br>
            <a:endParaRPr lang="en-US" altLang="zh-CN" sz="2400" dirty="0"/>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BA45F-0099-E273-0B1C-FEC42FF5512B}"/>
              </a:ext>
            </a:extLst>
          </p:cNvPr>
          <p:cNvSpPr>
            <a:spLocks noGrp="1"/>
          </p:cNvSpPr>
          <p:nvPr>
            <p:ph type="title" idx="4294967295"/>
          </p:nvPr>
        </p:nvSpPr>
        <p:spPr>
          <a:xfrm>
            <a:off x="511662" y="593725"/>
            <a:ext cx="11369675" cy="679450"/>
          </a:xfrm>
        </p:spPr>
        <p:txBody>
          <a:bodyPr anchor="ctr">
            <a:noAutofit/>
          </a:bodyPr>
          <a:lstStyle/>
          <a:p>
            <a:r>
              <a:rPr lang="en-US" sz="3600" dirty="0">
                <a:latin typeface="Arial" panose="020B0604020202020204" pitchFamily="34" charset="0"/>
                <a:cs typeface="Arial" panose="020B0604020202020204" pitchFamily="34" charset="0"/>
              </a:rPr>
              <a:t>New Comprehensive Health and Physical Education Framework (CHPE)</a:t>
            </a:r>
          </a:p>
        </p:txBody>
      </p:sp>
      <p:pic>
        <p:nvPicPr>
          <p:cNvPr id="4" name="Content Placeholder 3" descr="The new comprehensive health and physical education framework">
            <a:extLst>
              <a:ext uri="{FF2B5EF4-FFF2-40B4-BE49-F238E27FC236}">
                <a16:creationId xmlns:a16="http://schemas.microsoft.com/office/drawing/2014/main" id="{4A34A136-29D2-5116-068B-98CFF2B794B0}"/>
              </a:ext>
            </a:extLst>
          </p:cNvPr>
          <p:cNvPicPr>
            <a:picLocks noGrp="1" noChangeAspect="1"/>
          </p:cNvPicPr>
          <p:nvPr>
            <p:ph idx="4294967295"/>
          </p:nvPr>
        </p:nvPicPr>
        <p:blipFill>
          <a:blip r:embed="rId3"/>
          <a:stretch>
            <a:fillRect/>
          </a:stretch>
        </p:blipFill>
        <p:spPr>
          <a:xfrm>
            <a:off x="1746738" y="1519238"/>
            <a:ext cx="8899525" cy="5049837"/>
          </a:xfrm>
          <a:noFill/>
        </p:spPr>
      </p:pic>
    </p:spTree>
    <p:extLst>
      <p:ext uri="{BB962C8B-B14F-4D97-AF65-F5344CB8AC3E}">
        <p14:creationId xmlns:p14="http://schemas.microsoft.com/office/powerpoint/2010/main" val="291572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5E8D-D1C0-A712-2AB1-5097E822247D}"/>
              </a:ext>
            </a:extLst>
          </p:cNvPr>
          <p:cNvSpPr>
            <a:spLocks noGrp="1"/>
          </p:cNvSpPr>
          <p:nvPr>
            <p:ph type="title" idx="4294967295"/>
          </p:nvPr>
        </p:nvSpPr>
        <p:spPr>
          <a:xfrm>
            <a:off x="609600" y="433387"/>
            <a:ext cx="6377354" cy="1600200"/>
          </a:xfrm>
        </p:spPr>
        <p:txBody>
          <a:bodyPr anchor="t">
            <a:normAutofit/>
          </a:bodyPr>
          <a:lstStyle/>
          <a:p>
            <a:r>
              <a:rPr lang="en-US" b="1" dirty="0"/>
              <a:t>Comprehensive Health and Physical Education (CHPE)</a:t>
            </a:r>
          </a:p>
        </p:txBody>
      </p:sp>
      <p:sp>
        <p:nvSpPr>
          <p:cNvPr id="3" name="Content Placeholder 2">
            <a:extLst>
              <a:ext uri="{FF2B5EF4-FFF2-40B4-BE49-F238E27FC236}">
                <a16:creationId xmlns:a16="http://schemas.microsoft.com/office/drawing/2014/main" id="{BC04723D-3CCA-702A-15D5-20A5D847B21C}"/>
              </a:ext>
            </a:extLst>
          </p:cNvPr>
          <p:cNvSpPr>
            <a:spLocks noGrp="1"/>
          </p:cNvSpPr>
          <p:nvPr>
            <p:ph type="body" sz="half" idx="4294967295"/>
          </p:nvPr>
        </p:nvSpPr>
        <p:spPr>
          <a:xfrm>
            <a:off x="609600" y="2033587"/>
            <a:ext cx="4887913" cy="3827463"/>
          </a:xfrm>
        </p:spPr>
        <p:txBody>
          <a:bodyPr vert="horz" lIns="91440" tIns="45720" rIns="91440" bIns="45720" rtlCol="0">
            <a:normAutofit lnSpcReduction="10000"/>
          </a:bodyPr>
          <a:lstStyle/>
          <a:p>
            <a:pPr marL="0" indent="0">
              <a:spcAft>
                <a:spcPts val="600"/>
              </a:spcAft>
              <a:buNone/>
            </a:pPr>
            <a:r>
              <a:rPr lang="en-US" sz="1900" dirty="0"/>
              <a:t>Resources &amp; Advocacy </a:t>
            </a:r>
          </a:p>
          <a:p>
            <a:pPr marL="228600" indent="-228600">
              <a:spcAft>
                <a:spcPts val="600"/>
              </a:spcAft>
            </a:pPr>
            <a:r>
              <a:rPr lang="en-US" sz="1900" dirty="0">
                <a:hlinkClick r:id="rId3">
                  <a:extLst>
                    <a:ext uri="{A12FA001-AC4F-418D-AE19-62706E023703}">
                      <ahyp:hlinkClr xmlns:ahyp="http://schemas.microsoft.com/office/drawing/2018/hyperlinkcolor" val="tx"/>
                    </a:ext>
                  </a:extLst>
                </a:hlinkClick>
              </a:rPr>
              <a:t>CDC Healthy Schools</a:t>
            </a:r>
            <a:r>
              <a:rPr lang="en-US" sz="1900" dirty="0"/>
              <a:t> works with states, school systems, communities, and national partners to prevent chronic diseases and promote the physical and mental health and well-being of students.</a:t>
            </a:r>
          </a:p>
          <a:p>
            <a:pPr marL="228600" indent="-228600">
              <a:spcAft>
                <a:spcPts val="600"/>
              </a:spcAft>
            </a:pPr>
            <a:r>
              <a:rPr lang="en-US" sz="1900" dirty="0"/>
              <a:t>The </a:t>
            </a:r>
            <a:r>
              <a:rPr lang="en-US" sz="1900" u="sng" dirty="0">
                <a:hlinkClick r:id="rId4">
                  <a:extLst>
                    <a:ext uri="{A12FA001-AC4F-418D-AE19-62706E023703}">
                      <ahyp:hlinkClr xmlns:ahyp="http://schemas.microsoft.com/office/drawing/2018/hyperlinkcolor" val="tx"/>
                    </a:ext>
                  </a:extLst>
                </a:hlinkClick>
              </a:rPr>
              <a:t>Whole School, Whole Community, Whole Child</a:t>
            </a:r>
            <a:r>
              <a:rPr lang="en-US" sz="1900" dirty="0"/>
              <a:t> (WSCC) model is CDC's framework for improving health in schools. The WSCC model is student-centered and emphasizes the importance of evidence-based policies and practices and the role of the community in supporting schools.</a:t>
            </a:r>
          </a:p>
          <a:p>
            <a:pPr marL="228600" indent="-228600">
              <a:spcAft>
                <a:spcPts val="600"/>
              </a:spcAft>
            </a:pPr>
            <a:endParaRPr lang="en-US" sz="1400" dirty="0"/>
          </a:p>
        </p:txBody>
      </p:sp>
      <p:pic>
        <p:nvPicPr>
          <p:cNvPr id="5" name="Picture 4">
            <a:extLst>
              <a:ext uri="{FF2B5EF4-FFF2-40B4-BE49-F238E27FC236}">
                <a16:creationId xmlns:a16="http://schemas.microsoft.com/office/drawing/2014/main" id="{52EBE90A-CDB1-8B92-1E86-46ED15EB693B}"/>
              </a:ext>
              <a:ext uri="{C183D7F6-B498-43B3-948B-1728B52AA6E4}">
                <adec:decorative xmlns:adec="http://schemas.microsoft.com/office/drawing/2017/decorative" val="1"/>
              </a:ext>
            </a:extLst>
          </p:cNvPr>
          <p:cNvPicPr>
            <a:picLocks noChangeAspect="1"/>
          </p:cNvPicPr>
          <p:nvPr/>
        </p:nvPicPr>
        <p:blipFill>
          <a:blip r:embed="rId5"/>
          <a:srcRect t="11020" r="-1" b="-1"/>
          <a:stretch/>
        </p:blipFill>
        <p:spPr>
          <a:xfrm>
            <a:off x="6694489" y="987425"/>
            <a:ext cx="4888406" cy="4873625"/>
          </a:xfrm>
          <a:prstGeom prst="rect">
            <a:avLst/>
          </a:prstGeom>
          <a:noFill/>
        </p:spPr>
      </p:pic>
    </p:spTree>
    <p:extLst>
      <p:ext uri="{BB962C8B-B14F-4D97-AF65-F5344CB8AC3E}">
        <p14:creationId xmlns:p14="http://schemas.microsoft.com/office/powerpoint/2010/main" val="114712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D5765D-934B-688C-B521-A3C42FF9EEF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600"/>
                </a:spcAft>
                <a:buClrTx/>
                <a:buSzTx/>
                <a:buFontTx/>
                <a:buNone/>
                <a:tabLst/>
                <a:defRPr/>
              </a:pPr>
              <a:t>12</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 name="Text Placeholder 5">
            <a:extLst>
              <a:ext uri="{FF2B5EF4-FFF2-40B4-BE49-F238E27FC236}">
                <a16:creationId xmlns:a16="http://schemas.microsoft.com/office/drawing/2014/main" id="{AEB27569-631B-FC2E-A34E-EC263AFF658C}"/>
              </a:ext>
            </a:extLst>
          </p:cNvPr>
          <p:cNvSpPr>
            <a:spLocks noGrp="1"/>
          </p:cNvSpPr>
          <p:nvPr>
            <p:ph sz="half" idx="4294967295"/>
          </p:nvPr>
        </p:nvSpPr>
        <p:spPr>
          <a:xfrm>
            <a:off x="668338" y="2087562"/>
            <a:ext cx="5181600" cy="4057650"/>
          </a:xfrm>
        </p:spPr>
        <p:txBody>
          <a:bodyPr vert="horz" lIns="91440" tIns="45720" rIns="91440" bIns="45720" rtlCol="0" anchor="t">
            <a:normAutofit/>
          </a:bodyPr>
          <a:lstStyle/>
          <a:p>
            <a:pPr marL="0" indent="0">
              <a:buNone/>
            </a:pPr>
            <a:endParaRPr lang="en-US" sz="2000" dirty="0">
              <a:latin typeface="Arial"/>
              <a:cs typeface="Arial"/>
            </a:endParaRPr>
          </a:p>
          <a:p>
            <a:pPr marL="0" indent="0">
              <a:buNone/>
            </a:pPr>
            <a:r>
              <a:rPr lang="en-US" sz="2000" dirty="0">
                <a:latin typeface="Arial"/>
                <a:cs typeface="Arial"/>
              </a:rPr>
              <a:t>As the State Educational Agency, DESE has responsibility for general supervision under Part B of the Individuals with Disabilities Education Act (IDEA). DESE provides technical assistance and monitors local education agencies’ (LEAs) implementation of IDEA and state special education law. General supervision has eight distinct but interconnected components, creating a cohesive system.</a:t>
            </a:r>
            <a:endParaRPr lang="en-US" dirty="0"/>
          </a:p>
        </p:txBody>
      </p:sp>
      <p:pic>
        <p:nvPicPr>
          <p:cNvPr id="7" name="Content Placeholder 6">
            <a:extLst>
              <a:ext uri="{FF2B5EF4-FFF2-40B4-BE49-F238E27FC236}">
                <a16:creationId xmlns:a16="http://schemas.microsoft.com/office/drawing/2014/main" id="{9F720A87-C6B2-4998-C815-44EA4C7FC7A2}"/>
              </a:ex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6265863" y="2119313"/>
            <a:ext cx="5926137" cy="3362325"/>
          </a:xfrm>
          <a:prstGeom prst="rect">
            <a:avLst/>
          </a:prstGeom>
          <a:noFill/>
        </p:spPr>
      </p:pic>
      <p:sp>
        <p:nvSpPr>
          <p:cNvPr id="2" name="Title 1">
            <a:extLst>
              <a:ext uri="{FF2B5EF4-FFF2-40B4-BE49-F238E27FC236}">
                <a16:creationId xmlns:a16="http://schemas.microsoft.com/office/drawing/2014/main" id="{5C346F1A-1574-7AD1-A34B-FB1036F2E9DC}"/>
              </a:ext>
            </a:extLst>
          </p:cNvPr>
          <p:cNvSpPr>
            <a:spLocks noGrp="1"/>
          </p:cNvSpPr>
          <p:nvPr>
            <p:ph type="title" idx="4294967295"/>
          </p:nvPr>
        </p:nvSpPr>
        <p:spPr>
          <a:xfrm>
            <a:off x="668338" y="333374"/>
            <a:ext cx="10515600" cy="1042988"/>
          </a:xfrm>
        </p:spPr>
        <p:txBody>
          <a:bodyPr anchor="ctr">
            <a:normAutofit/>
          </a:bodyPr>
          <a:lstStyle/>
          <a:p>
            <a:r>
              <a:rPr lang="en-US" dirty="0"/>
              <a:t>Special Education</a:t>
            </a:r>
          </a:p>
        </p:txBody>
      </p:sp>
    </p:spTree>
    <p:extLst>
      <p:ext uri="{BB962C8B-B14F-4D97-AF65-F5344CB8AC3E}">
        <p14:creationId xmlns:p14="http://schemas.microsoft.com/office/powerpoint/2010/main" val="100417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3047" y="611310"/>
            <a:ext cx="10515600" cy="1042988"/>
          </a:xfrm>
        </p:spPr>
        <p:txBody>
          <a:bodyPr>
            <a:normAutofit fontScale="90000"/>
          </a:bodyPr>
          <a:lstStyle/>
          <a:p>
            <a:r>
              <a:rPr lang="en-US" b="1">
                <a:latin typeface="Arial"/>
                <a:cs typeface="Arial"/>
              </a:rPr>
              <a:t>The Six Principles of the Individuals with Disabilities Education Act (IDEA)</a:t>
            </a:r>
            <a:endParaRPr lang="en-US" b="1"/>
          </a:p>
        </p:txBody>
      </p:sp>
      <p:sp>
        <p:nvSpPr>
          <p:cNvPr id="3" name="Content Placeholder 2"/>
          <p:cNvSpPr>
            <a:spLocks noGrp="1"/>
          </p:cNvSpPr>
          <p:nvPr>
            <p:ph idx="4294967295"/>
          </p:nvPr>
        </p:nvSpPr>
        <p:spPr>
          <a:xfrm>
            <a:off x="633047" y="2333748"/>
            <a:ext cx="10515600" cy="4051300"/>
          </a:xfrm>
        </p:spPr>
        <p:txBody>
          <a:bodyPr/>
          <a:lstStyle/>
          <a:p>
            <a:pPr marL="0" indent="0">
              <a:lnSpc>
                <a:spcPct val="120000"/>
              </a:lnSpc>
              <a:buNone/>
            </a:pPr>
            <a:r>
              <a:rPr lang="en-US" dirty="0"/>
              <a:t>1.  Parent and Student Participation</a:t>
            </a:r>
          </a:p>
          <a:p>
            <a:pPr marL="0" indent="0">
              <a:lnSpc>
                <a:spcPct val="120000"/>
              </a:lnSpc>
              <a:buNone/>
            </a:pPr>
            <a:r>
              <a:rPr lang="en-US" dirty="0"/>
              <a:t>2.  Free and Appropriate Public Education (FAPE)</a:t>
            </a:r>
          </a:p>
          <a:p>
            <a:pPr marL="0" indent="0">
              <a:lnSpc>
                <a:spcPct val="120000"/>
              </a:lnSpc>
              <a:buNone/>
            </a:pPr>
            <a:r>
              <a:rPr lang="en-US" dirty="0"/>
              <a:t>3.  Appropriate Evaluation</a:t>
            </a:r>
          </a:p>
          <a:p>
            <a:pPr marL="0" indent="0">
              <a:lnSpc>
                <a:spcPct val="120000"/>
              </a:lnSpc>
              <a:buNone/>
            </a:pPr>
            <a:r>
              <a:rPr lang="en-US" dirty="0"/>
              <a:t>4.  Individualized Education Program (IEP)</a:t>
            </a:r>
          </a:p>
          <a:p>
            <a:pPr marL="0" indent="0">
              <a:lnSpc>
                <a:spcPct val="120000"/>
              </a:lnSpc>
              <a:buNone/>
            </a:pPr>
            <a:r>
              <a:rPr lang="en-US" dirty="0"/>
              <a:t>5.  Least Restrictive Environment (LRE)</a:t>
            </a:r>
          </a:p>
          <a:p>
            <a:pPr marL="0" indent="0">
              <a:lnSpc>
                <a:spcPct val="120000"/>
              </a:lnSpc>
              <a:buNone/>
            </a:pPr>
            <a:r>
              <a:rPr lang="en-US" dirty="0"/>
              <a:t>6.  Procedural Safeguards</a:t>
            </a:r>
            <a:endParaRPr lang="en-US" sz="20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86BBA-F0D6-469E-81CB-E80B21DA5C26}"/>
              </a:ext>
            </a:extLst>
          </p:cNvPr>
          <p:cNvSpPr>
            <a:spLocks noGrp="1"/>
          </p:cNvSpPr>
          <p:nvPr>
            <p:ph type="title" idx="4294967295"/>
          </p:nvPr>
        </p:nvSpPr>
        <p:spPr>
          <a:xfrm>
            <a:off x="281354" y="1701198"/>
            <a:ext cx="10515600" cy="1042988"/>
          </a:xfrm>
        </p:spPr>
        <p:txBody>
          <a:bodyPr>
            <a:normAutofit/>
          </a:bodyPr>
          <a:lstStyle/>
          <a:p>
            <a:r>
              <a:rPr lang="en-US" b="1" dirty="0"/>
              <a:t>New IEP Project Goals</a:t>
            </a:r>
          </a:p>
        </p:txBody>
      </p:sp>
      <p:sp>
        <p:nvSpPr>
          <p:cNvPr id="5" name="Content Placeholder 4">
            <a:extLst>
              <a:ext uri="{FF2B5EF4-FFF2-40B4-BE49-F238E27FC236}">
                <a16:creationId xmlns:a16="http://schemas.microsoft.com/office/drawing/2014/main" id="{11851EC4-B4E6-4BDC-9EEF-F6C3D9F23B96}"/>
              </a:ext>
            </a:extLst>
          </p:cNvPr>
          <p:cNvSpPr>
            <a:spLocks noGrp="1"/>
          </p:cNvSpPr>
          <p:nvPr>
            <p:ph idx="4294967295"/>
          </p:nvPr>
        </p:nvSpPr>
        <p:spPr>
          <a:xfrm>
            <a:off x="281354" y="2806700"/>
            <a:ext cx="10980738" cy="4051300"/>
          </a:xfrm>
        </p:spPr>
        <p:txBody>
          <a:bodyPr vert="horz" lIns="91440" tIns="45720" rIns="91440" bIns="45720" rtlCol="0" anchor="t">
            <a:normAutofit/>
          </a:bodyPr>
          <a:lstStyle/>
          <a:p>
            <a:pPr marL="0" indent="0">
              <a:buNone/>
            </a:pPr>
            <a:r>
              <a:rPr lang="en-US" sz="3600" dirty="0"/>
              <a:t>To </a:t>
            </a:r>
            <a:r>
              <a:rPr lang="en-US" sz="3600" b="1" dirty="0">
                <a:solidFill>
                  <a:schemeClr val="accent1">
                    <a:lumMod val="50000"/>
                  </a:schemeClr>
                </a:solidFill>
              </a:rPr>
              <a:t>improve outcomes </a:t>
            </a:r>
            <a:r>
              <a:rPr lang="en-US" sz="3600" dirty="0"/>
              <a:t>for all students with disabilities by providing guidance, technical assistance, and tools on </a:t>
            </a:r>
            <a:r>
              <a:rPr lang="en-US" sz="3600" b="1" dirty="0">
                <a:solidFill>
                  <a:schemeClr val="accent1">
                    <a:lumMod val="50000"/>
                  </a:schemeClr>
                </a:solidFill>
              </a:rPr>
              <a:t>equitable processes</a:t>
            </a:r>
            <a:r>
              <a:rPr lang="en-US" sz="3600" dirty="0"/>
              <a:t> to school and district professionals, families, and students so that all students with disabilities have </a:t>
            </a:r>
            <a:r>
              <a:rPr lang="en-US" sz="3600" b="1" dirty="0">
                <a:solidFill>
                  <a:schemeClr val="accent1">
                    <a:lumMod val="50000"/>
                  </a:schemeClr>
                </a:solidFill>
              </a:rPr>
              <a:t>meaningful access</a:t>
            </a:r>
            <a:r>
              <a:rPr lang="en-US" sz="3600" dirty="0">
                <a:solidFill>
                  <a:schemeClr val="accent1">
                    <a:lumMod val="50000"/>
                  </a:schemeClr>
                </a:solidFill>
              </a:rPr>
              <a:t> </a:t>
            </a:r>
            <a:r>
              <a:rPr lang="en-US" sz="3600" dirty="0"/>
              <a:t>to the curriculum frameworks and life of the school.</a:t>
            </a:r>
          </a:p>
        </p:txBody>
      </p:sp>
      <p:pic>
        <p:nvPicPr>
          <p:cNvPr id="3" name="Picture 2">
            <a:extLst>
              <a:ext uri="{FF2B5EF4-FFF2-40B4-BE49-F238E27FC236}">
                <a16:creationId xmlns:a16="http://schemas.microsoft.com/office/drawing/2014/main" id="{B30FCAF7-65AE-C750-E0AB-5ACC734758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14783" y="886552"/>
            <a:ext cx="1905266" cy="1857634"/>
          </a:xfrm>
          <a:prstGeom prst="rect">
            <a:avLst/>
          </a:prstGeom>
        </p:spPr>
      </p:pic>
    </p:spTree>
    <p:extLst>
      <p:ext uri="{BB962C8B-B14F-4D97-AF65-F5344CB8AC3E}">
        <p14:creationId xmlns:p14="http://schemas.microsoft.com/office/powerpoint/2010/main" val="293325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
            <a:extLst>
              <a:ext uri="{C183D7F6-B498-43B3-948B-1728B52AA6E4}">
                <adec:decorative xmlns:adec="http://schemas.microsoft.com/office/drawing/2017/decorative" val="1"/>
              </a:ext>
            </a:extLst>
          </p:cNvPr>
          <p:cNvSpPr/>
          <p:nvPr/>
        </p:nvSpPr>
        <p:spPr>
          <a:xfrm>
            <a:off x="0" y="0"/>
            <a:ext cx="1218631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8" name="Google Shape;228;p5">
            <a:extLst>
              <a:ext uri="{C183D7F6-B498-43B3-948B-1728B52AA6E4}">
                <adec:decorative xmlns:adec="http://schemas.microsoft.com/office/drawing/2017/decorative" val="1"/>
              </a:ext>
            </a:extLst>
          </p:cNvPr>
          <p:cNvSpPr/>
          <p:nvPr/>
        </p:nvSpPr>
        <p:spPr>
          <a:xfrm>
            <a:off x="15525"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9" name="Google Shape;229;p5"/>
          <p:cNvSpPr txBox="1">
            <a:spLocks noGrp="1"/>
          </p:cNvSpPr>
          <p:nvPr>
            <p:ph type="title" idx="4294967295"/>
          </p:nvPr>
        </p:nvSpPr>
        <p:spPr>
          <a:xfrm>
            <a:off x="0" y="542925"/>
            <a:ext cx="3754438" cy="577215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3600"/>
              <a:buFont typeface="Calibri"/>
              <a:buNone/>
            </a:pPr>
            <a:r>
              <a:rPr lang="en-US">
                <a:solidFill>
                  <a:srgbClr val="FFFFFF"/>
                </a:solidFill>
                <a:ea typeface="Libre Franklin"/>
                <a:sym typeface="Libre Franklin"/>
              </a:rPr>
              <a:t>Areas of Focus for Improved IEP Form</a:t>
            </a:r>
            <a:endParaRPr>
              <a:ea typeface="Libre Franklin"/>
              <a:sym typeface="Libre Franklin"/>
            </a:endParaRPr>
          </a:p>
        </p:txBody>
      </p:sp>
      <p:sp>
        <p:nvSpPr>
          <p:cNvPr id="230" name="Google Shape;230;p5">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2" name="Diagram 1">
            <a:extLst>
              <a:ext uri="{FF2B5EF4-FFF2-40B4-BE49-F238E27FC236}">
                <a16:creationId xmlns:a16="http://schemas.microsoft.com/office/drawing/2014/main" id="{1C2C4899-244D-4F02-B71A-B02044CAF24E}"/>
              </a:ext>
              <a:ext uri="{C183D7F6-B498-43B3-948B-1728B52AA6E4}">
                <adec:decorative xmlns:adec="http://schemas.microsoft.com/office/drawing/2017/decorative" val="1"/>
              </a:ext>
            </a:extLst>
          </p:cNvPr>
          <p:cNvGraphicFramePr/>
          <p:nvPr/>
        </p:nvGraphicFramePr>
        <p:xfrm>
          <a:off x="3704734" y="226242"/>
          <a:ext cx="8344232" cy="641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8354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6B7C83-96C9-4E9D-6F2C-AF1EEB70E6DC}"/>
              </a:ext>
            </a:extLst>
          </p:cNvPr>
          <p:cNvSpPr>
            <a:spLocks noGrp="1"/>
          </p:cNvSpPr>
          <p:nvPr>
            <p:ph type="title" idx="4294967295"/>
          </p:nvPr>
        </p:nvSpPr>
        <p:spPr>
          <a:xfrm>
            <a:off x="838200" y="2809813"/>
            <a:ext cx="10515600" cy="1238373"/>
          </a:xfrm>
        </p:spPr>
        <p:txBody>
          <a:bodyPr anchor="b">
            <a:normAutofit/>
          </a:bodyPr>
          <a:lstStyle/>
          <a:p>
            <a:pPr algn="ctr"/>
            <a:r>
              <a:rPr lang="en-US" sz="8000" dirty="0">
                <a:latin typeface="Arial"/>
                <a:cs typeface="Arial"/>
              </a:rPr>
              <a:t>Q&amp;A</a:t>
            </a:r>
          </a:p>
        </p:txBody>
      </p:sp>
    </p:spTree>
    <p:extLst>
      <p:ext uri="{BB962C8B-B14F-4D97-AF65-F5344CB8AC3E}">
        <p14:creationId xmlns:p14="http://schemas.microsoft.com/office/powerpoint/2010/main" val="2037317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CE0EF5-4C64-642C-E3EC-11C40D7FB296}"/>
              </a:ext>
            </a:extLst>
          </p:cNvPr>
          <p:cNvSpPr>
            <a:spLocks noGrp="1"/>
          </p:cNvSpPr>
          <p:nvPr>
            <p:ph idx="4294967295"/>
          </p:nvPr>
        </p:nvSpPr>
        <p:spPr>
          <a:xfrm>
            <a:off x="838200" y="1993778"/>
            <a:ext cx="10515600" cy="4051300"/>
          </a:xfrm>
        </p:spPr>
        <p:txBody>
          <a:bodyPr vert="horz" lIns="91440" tIns="45720" rIns="91440" bIns="45720" rtlCol="0" anchor="t">
            <a:normAutofit fontScale="92500" lnSpcReduction="20000"/>
          </a:bodyPr>
          <a:lstStyle/>
          <a:p>
            <a:pPr marL="0" indent="0">
              <a:buNone/>
            </a:pPr>
            <a:r>
              <a:rPr lang="en-US">
                <a:latin typeface="Arial"/>
                <a:cs typeface="Arial"/>
              </a:rPr>
              <a:t>DESE Vision</a:t>
            </a:r>
          </a:p>
          <a:p>
            <a:pPr lvl="1"/>
            <a:r>
              <a:rPr lang="en-US">
                <a:latin typeface="Arial"/>
                <a:cs typeface="Arial"/>
                <a:hlinkClick r:id="rId2"/>
              </a:rPr>
              <a:t>https://www.doe.mass.edu/commissioner/vision/vision-supports.pdf</a:t>
            </a:r>
            <a:r>
              <a:rPr lang="en-US">
                <a:latin typeface="Arial"/>
                <a:cs typeface="Arial"/>
              </a:rPr>
              <a:t> </a:t>
            </a:r>
          </a:p>
          <a:p>
            <a:pPr marL="0" indent="0">
              <a:buNone/>
            </a:pPr>
            <a:r>
              <a:rPr lang="en-US">
                <a:latin typeface="Arial"/>
                <a:cs typeface="Arial"/>
              </a:rPr>
              <a:t>Office of Student and Family Support (SFS)</a:t>
            </a:r>
          </a:p>
          <a:p>
            <a:pPr lvl="1"/>
            <a:r>
              <a:rPr lang="en-US">
                <a:latin typeface="Arial"/>
                <a:cs typeface="Arial"/>
                <a:hlinkClick r:id="rId3"/>
              </a:rPr>
              <a:t>https://www.doe.mass.edu/sfs/</a:t>
            </a:r>
            <a:r>
              <a:rPr lang="en-US">
                <a:latin typeface="Arial"/>
                <a:cs typeface="Arial"/>
              </a:rPr>
              <a:t> </a:t>
            </a:r>
          </a:p>
          <a:p>
            <a:pPr marL="0" indent="0">
              <a:buNone/>
            </a:pPr>
            <a:r>
              <a:rPr lang="en-US">
                <a:latin typeface="Arial"/>
                <a:cs typeface="Arial"/>
              </a:rPr>
              <a:t>Comprehensive Health and Physical Education (CHPE)</a:t>
            </a:r>
          </a:p>
          <a:p>
            <a:pPr lvl="1"/>
            <a:r>
              <a:rPr lang="en-US">
                <a:latin typeface="Arial"/>
                <a:cs typeface="Arial"/>
                <a:hlinkClick r:id="rId4"/>
              </a:rPr>
              <a:t>https://www.doe.mass.edu/stem/chpe/</a:t>
            </a:r>
            <a:r>
              <a:rPr lang="en-US">
                <a:latin typeface="Arial"/>
                <a:cs typeface="Arial"/>
              </a:rPr>
              <a:t> </a:t>
            </a:r>
            <a:endParaRPr lang="en-US"/>
          </a:p>
          <a:p>
            <a:pPr marL="0" indent="0">
              <a:buNone/>
            </a:pPr>
            <a:r>
              <a:rPr lang="en-US">
                <a:latin typeface="Arial"/>
                <a:cs typeface="Arial"/>
              </a:rPr>
              <a:t>Special Education</a:t>
            </a:r>
            <a:endParaRPr lang="en-US"/>
          </a:p>
          <a:p>
            <a:pPr marL="914400" lvl="1" indent="-457200"/>
            <a:r>
              <a:rPr lang="en-US">
                <a:latin typeface="Arial"/>
                <a:cs typeface="Arial"/>
                <a:hlinkClick r:id="rId5"/>
              </a:rPr>
              <a:t>Special Education - Massachusetts Department of Elementary and Secondary Education</a:t>
            </a:r>
            <a:endParaRPr lang="en-US"/>
          </a:p>
          <a:p>
            <a:pPr marL="0" indent="0">
              <a:buNone/>
            </a:pPr>
            <a:endParaRPr lang="en-US">
              <a:latin typeface="Arial"/>
              <a:cs typeface="Arial"/>
            </a:endParaRPr>
          </a:p>
          <a:p>
            <a:pPr marL="0" indent="0">
              <a:buNone/>
            </a:pPr>
            <a:r>
              <a:rPr lang="en-US">
                <a:latin typeface="Arial"/>
                <a:cs typeface="Arial"/>
              </a:rPr>
              <a:t>     </a:t>
            </a:r>
          </a:p>
          <a:p>
            <a:pPr marL="0" indent="0">
              <a:buNone/>
            </a:pPr>
            <a:endParaRPr lang="en-US"/>
          </a:p>
        </p:txBody>
      </p:sp>
      <p:sp>
        <p:nvSpPr>
          <p:cNvPr id="3" name="Title 2">
            <a:extLst>
              <a:ext uri="{FF2B5EF4-FFF2-40B4-BE49-F238E27FC236}">
                <a16:creationId xmlns:a16="http://schemas.microsoft.com/office/drawing/2014/main" id="{B711D9E6-11DB-F61B-E8D3-0434CD9BD46C}"/>
              </a:ext>
            </a:extLst>
          </p:cNvPr>
          <p:cNvSpPr>
            <a:spLocks noGrp="1"/>
          </p:cNvSpPr>
          <p:nvPr>
            <p:ph type="title" idx="4294967295"/>
          </p:nvPr>
        </p:nvSpPr>
        <p:spPr>
          <a:xfrm>
            <a:off x="838200" y="812922"/>
            <a:ext cx="10515600" cy="1042988"/>
          </a:xfrm>
        </p:spPr>
        <p:txBody>
          <a:bodyPr/>
          <a:lstStyle/>
          <a:p>
            <a:r>
              <a:rPr lang="en-US" dirty="0">
                <a:latin typeface="Arial"/>
                <a:cs typeface="Arial"/>
              </a:rPr>
              <a:t>Resources </a:t>
            </a:r>
            <a:endParaRPr lang="en-US" dirty="0"/>
          </a:p>
        </p:txBody>
      </p:sp>
    </p:spTree>
    <p:extLst>
      <p:ext uri="{BB962C8B-B14F-4D97-AF65-F5344CB8AC3E}">
        <p14:creationId xmlns:p14="http://schemas.microsoft.com/office/powerpoint/2010/main" val="59935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66A5A28-7E18-DA87-3A18-2E160BD8AACE}"/>
              </a:ext>
            </a:extLst>
          </p:cNvPr>
          <p:cNvSpPr>
            <a:spLocks noGrp="1"/>
          </p:cNvSpPr>
          <p:nvPr>
            <p:ph sz="half" idx="4294967295"/>
          </p:nvPr>
        </p:nvSpPr>
        <p:spPr>
          <a:xfrm>
            <a:off x="404812" y="1655763"/>
            <a:ext cx="5818188" cy="4540250"/>
          </a:xfrm>
        </p:spPr>
        <p:txBody>
          <a:bodyPr>
            <a:normAutofit fontScale="55000" lnSpcReduction="20000"/>
          </a:bodyPr>
          <a:lstStyle/>
          <a:p>
            <a:pPr marL="0" indent="0" algn="l">
              <a:buNone/>
            </a:pPr>
            <a:r>
              <a:rPr lang="en-US" b="0" i="0" dirty="0">
                <a:solidFill>
                  <a:srgbClr val="222222"/>
                </a:solidFill>
                <a:effectLst/>
                <a:latin typeface="-apple-system"/>
              </a:rPr>
              <a:t>State Laws</a:t>
            </a:r>
          </a:p>
          <a:p>
            <a:pPr algn="l"/>
            <a:r>
              <a:rPr lang="en-US" b="0" i="0" u="none" strike="noStrike" dirty="0">
                <a:solidFill>
                  <a:srgbClr val="0060C7"/>
                </a:solidFill>
                <a:effectLst/>
                <a:latin typeface="-apple-system"/>
                <a:hlinkClick r:id="rId2" tooltip="External Link, Opens in New Window"/>
              </a:rPr>
              <a:t>Massachusetts General Laws Search Page</a:t>
            </a:r>
            <a:endParaRPr lang="en-US" b="0" i="0" dirty="0">
              <a:solidFill>
                <a:srgbClr val="212529"/>
              </a:solidFill>
              <a:effectLst/>
              <a:latin typeface="-apple-system"/>
            </a:endParaRPr>
          </a:p>
          <a:p>
            <a:pPr algn="l"/>
            <a:r>
              <a:rPr lang="en-US" b="0" i="0" u="none" strike="noStrike" dirty="0">
                <a:solidFill>
                  <a:srgbClr val="0060C7"/>
                </a:solidFill>
                <a:effectLst/>
                <a:latin typeface="-apple-system"/>
                <a:hlinkClick r:id="rId3" tooltip="External Link, Opens in New Window"/>
              </a:rPr>
              <a:t>Massachusetts General Laws: Education</a:t>
            </a:r>
            <a:r>
              <a:rPr lang="en-US" b="0" i="0" dirty="0">
                <a:solidFill>
                  <a:srgbClr val="212529"/>
                </a:solidFill>
                <a:effectLst/>
                <a:latin typeface="-apple-system"/>
              </a:rPr>
              <a:t> (</a:t>
            </a:r>
            <a:r>
              <a:rPr lang="en-US" b="0" i="1" dirty="0">
                <a:solidFill>
                  <a:srgbClr val="212529"/>
                </a:solidFill>
                <a:effectLst/>
                <a:latin typeface="-apple-system"/>
              </a:rPr>
              <a:t>See Chapters 69-78A</a:t>
            </a:r>
            <a:r>
              <a:rPr lang="en-US" b="0" i="0" dirty="0">
                <a:solidFill>
                  <a:srgbClr val="212529"/>
                </a:solidFill>
                <a:effectLst/>
                <a:latin typeface="-apple-system"/>
              </a:rPr>
              <a:t>)</a:t>
            </a:r>
          </a:p>
          <a:p>
            <a:pPr algn="l">
              <a:buFont typeface="Arial" panose="020B0604020202020204" pitchFamily="34" charset="0"/>
              <a:buChar char="•"/>
            </a:pPr>
            <a:r>
              <a:rPr lang="en-US" b="0" i="0" u="none" strike="noStrike" dirty="0">
                <a:solidFill>
                  <a:srgbClr val="0060C7"/>
                </a:solidFill>
                <a:effectLst/>
                <a:latin typeface="-apple-system"/>
                <a:hlinkClick r:id="rId4" tooltip="External Link, Opens in New Window"/>
              </a:rPr>
              <a:t>MGL Chapter 71: Public Schools</a:t>
            </a:r>
            <a:endParaRPr lang="en-US" b="0" i="0" dirty="0">
              <a:solidFill>
                <a:srgbClr val="212529"/>
              </a:solidFill>
              <a:effectLst/>
              <a:latin typeface="-apple-system"/>
            </a:endParaRPr>
          </a:p>
          <a:p>
            <a:pPr algn="l">
              <a:buFont typeface="Arial" panose="020B0604020202020204" pitchFamily="34" charset="0"/>
              <a:buChar char="•"/>
            </a:pPr>
            <a:r>
              <a:rPr lang="en-US" b="0" i="0" u="none" strike="noStrike" dirty="0">
                <a:solidFill>
                  <a:srgbClr val="0060C7"/>
                </a:solidFill>
                <a:effectLst/>
                <a:latin typeface="-apple-system"/>
                <a:hlinkClick r:id="rId5" tooltip="External Link, Opens in New Window"/>
              </a:rPr>
              <a:t>MGL Chapter 71 § 89: Charter Schools</a:t>
            </a:r>
            <a:endParaRPr lang="en-US" b="0" i="0" dirty="0">
              <a:solidFill>
                <a:srgbClr val="212529"/>
              </a:solidFill>
              <a:effectLst/>
              <a:latin typeface="-apple-system"/>
            </a:endParaRPr>
          </a:p>
          <a:p>
            <a:pPr algn="l">
              <a:buFont typeface="Arial" panose="020B0604020202020204" pitchFamily="34" charset="0"/>
              <a:buChar char="•"/>
            </a:pPr>
            <a:r>
              <a:rPr lang="en-US" b="0" i="0" u="none" strike="noStrike" dirty="0">
                <a:solidFill>
                  <a:srgbClr val="0060C7"/>
                </a:solidFill>
                <a:effectLst/>
                <a:latin typeface="-apple-system"/>
                <a:hlinkClick r:id="rId6" tooltip="External Link, Opens in New Window"/>
              </a:rPr>
              <a:t>MGL Chapter 71A: English Language Learners</a:t>
            </a:r>
            <a:endParaRPr lang="en-US" b="0" i="0" dirty="0">
              <a:solidFill>
                <a:srgbClr val="212529"/>
              </a:solidFill>
              <a:effectLst/>
              <a:latin typeface="-apple-system"/>
            </a:endParaRPr>
          </a:p>
          <a:p>
            <a:pPr algn="l">
              <a:buFont typeface="Arial" panose="020B0604020202020204" pitchFamily="34" charset="0"/>
              <a:buChar char="•"/>
            </a:pPr>
            <a:r>
              <a:rPr lang="en-US" b="0" i="0" u="none" strike="noStrike" dirty="0">
                <a:solidFill>
                  <a:srgbClr val="0060C7"/>
                </a:solidFill>
                <a:effectLst/>
                <a:latin typeface="-apple-system"/>
                <a:hlinkClick r:id="rId7" tooltip="External Link, Opens in New Window"/>
              </a:rPr>
              <a:t>MGL Chapter 71B: Children with Special Needs</a:t>
            </a:r>
            <a:endParaRPr lang="en-US" b="0" i="0" dirty="0">
              <a:solidFill>
                <a:srgbClr val="212529"/>
              </a:solidFill>
              <a:effectLst/>
              <a:latin typeface="-apple-system"/>
            </a:endParaRPr>
          </a:p>
          <a:p>
            <a:pPr marL="0" indent="0" algn="l">
              <a:buNone/>
            </a:pPr>
            <a:br>
              <a:rPr lang="en-US" dirty="0"/>
            </a:br>
            <a:r>
              <a:rPr lang="en-US" b="0" i="0" dirty="0">
                <a:solidFill>
                  <a:srgbClr val="212529"/>
                </a:solidFill>
                <a:effectLst/>
                <a:latin typeface="-apple-system"/>
              </a:rPr>
              <a:t>Enabling Laws for the Board and Department of Elementary and Secondary Education</a:t>
            </a:r>
          </a:p>
          <a:p>
            <a:pPr algn="l">
              <a:buFont typeface="Arial" panose="020B0604020202020204" pitchFamily="34" charset="0"/>
              <a:buChar char="•"/>
            </a:pPr>
            <a:r>
              <a:rPr lang="en-US" b="0" i="0" u="none" strike="noStrike" dirty="0">
                <a:solidFill>
                  <a:srgbClr val="0060C7"/>
                </a:solidFill>
                <a:effectLst/>
                <a:latin typeface="-apple-system"/>
                <a:hlinkClick r:id="rId8" tooltip="External Link, Opens in New Window"/>
              </a:rPr>
              <a:t>G.L. c. 15, s. 1 (Department of Elementary and Secondary Education)</a:t>
            </a:r>
            <a:endParaRPr lang="en-US" b="0" i="0" dirty="0">
              <a:solidFill>
                <a:srgbClr val="212529"/>
              </a:solidFill>
              <a:effectLst/>
              <a:latin typeface="-apple-system"/>
            </a:endParaRPr>
          </a:p>
          <a:p>
            <a:pPr algn="l">
              <a:buFont typeface="Arial" panose="020B0604020202020204" pitchFamily="34" charset="0"/>
              <a:buChar char="•"/>
            </a:pPr>
            <a:r>
              <a:rPr lang="en-US" b="0" i="0" u="none" strike="noStrike" dirty="0">
                <a:solidFill>
                  <a:srgbClr val="0060C7"/>
                </a:solidFill>
                <a:effectLst/>
                <a:latin typeface="-apple-system"/>
                <a:hlinkClick r:id="rId9" tooltip="External Link, Opens in New Window"/>
              </a:rPr>
              <a:t>G.L. c. 15, s. 1E (Board of Education)</a:t>
            </a:r>
            <a:endParaRPr lang="en-US" b="0" i="0" dirty="0">
              <a:solidFill>
                <a:srgbClr val="212529"/>
              </a:solidFill>
              <a:effectLst/>
              <a:latin typeface="-apple-system"/>
            </a:endParaRPr>
          </a:p>
          <a:p>
            <a:pPr algn="l">
              <a:buFont typeface="Arial" panose="020B0604020202020204" pitchFamily="34" charset="0"/>
              <a:buChar char="•"/>
            </a:pPr>
            <a:r>
              <a:rPr lang="en-US" b="0" i="0" u="none" strike="noStrike" dirty="0">
                <a:solidFill>
                  <a:srgbClr val="0060C7"/>
                </a:solidFill>
                <a:effectLst/>
                <a:latin typeface="-apple-system"/>
                <a:hlinkClick r:id="rId10" tooltip="External Link, Opens in New Window"/>
              </a:rPr>
              <a:t>G.L. c. 15, s. 1F (Commissioner of Education)</a:t>
            </a:r>
            <a:endParaRPr lang="en-US" b="0" i="0" dirty="0">
              <a:solidFill>
                <a:srgbClr val="212529"/>
              </a:solidFill>
              <a:effectLst/>
              <a:latin typeface="-apple-system"/>
            </a:endParaRPr>
          </a:p>
          <a:p>
            <a:pPr algn="l">
              <a:buFont typeface="Arial" panose="020B0604020202020204" pitchFamily="34" charset="0"/>
              <a:buChar char="•"/>
            </a:pPr>
            <a:r>
              <a:rPr lang="en-US" b="0" i="0" u="none" strike="noStrike" dirty="0">
                <a:solidFill>
                  <a:srgbClr val="0060C7"/>
                </a:solidFill>
                <a:effectLst/>
                <a:latin typeface="-apple-system"/>
                <a:hlinkClick r:id="rId11" tooltip="External Link, Opens in New Window"/>
              </a:rPr>
              <a:t>G.L. c. 69, s. 1A (Department/Commissioner of Education - general powers and duties)</a:t>
            </a:r>
            <a:endParaRPr lang="en-US" b="0" i="0" dirty="0">
              <a:solidFill>
                <a:srgbClr val="212529"/>
              </a:solidFill>
              <a:effectLst/>
              <a:latin typeface="-apple-system"/>
            </a:endParaRPr>
          </a:p>
          <a:p>
            <a:pPr algn="l">
              <a:buFont typeface="Arial" panose="020B0604020202020204" pitchFamily="34" charset="0"/>
              <a:buChar char="•"/>
            </a:pPr>
            <a:r>
              <a:rPr lang="en-US" b="0" i="0" u="none" strike="noStrike" dirty="0">
                <a:solidFill>
                  <a:srgbClr val="0060C7"/>
                </a:solidFill>
                <a:effectLst/>
                <a:latin typeface="-apple-system"/>
                <a:hlinkClick r:id="rId12" tooltip="External Link, Opens in New Window"/>
              </a:rPr>
              <a:t>G.L. c. 69, s. 1B (Board of Education - general powers and duties)</a:t>
            </a:r>
            <a:endParaRPr lang="en-US" b="0" i="0" dirty="0">
              <a:solidFill>
                <a:srgbClr val="212529"/>
              </a:solidFill>
              <a:effectLst/>
              <a:latin typeface="-apple-system"/>
            </a:endParaRPr>
          </a:p>
          <a:p>
            <a:pPr algn="l"/>
            <a:endParaRPr lang="en-US" dirty="0"/>
          </a:p>
        </p:txBody>
      </p:sp>
      <p:sp>
        <p:nvSpPr>
          <p:cNvPr id="5" name="Content Placeholder 4">
            <a:extLst>
              <a:ext uri="{FF2B5EF4-FFF2-40B4-BE49-F238E27FC236}">
                <a16:creationId xmlns:a16="http://schemas.microsoft.com/office/drawing/2014/main" id="{8F8E8EBA-E26C-9AA9-84B8-0EBB862BCCCA}"/>
              </a:ext>
            </a:extLst>
          </p:cNvPr>
          <p:cNvSpPr>
            <a:spLocks noGrp="1"/>
          </p:cNvSpPr>
          <p:nvPr>
            <p:ph sz="half" idx="4294967295"/>
          </p:nvPr>
        </p:nvSpPr>
        <p:spPr>
          <a:xfrm>
            <a:off x="6223000" y="1655763"/>
            <a:ext cx="5969000" cy="4540250"/>
          </a:xfrm>
        </p:spPr>
        <p:txBody>
          <a:bodyPr>
            <a:normAutofit fontScale="925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rPr>
              <a:t>Other Relevant General Laws Pertaining to the Board and Department of Elementary and Secondary Education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13" tooltip="External Link, Opens in New Window"/>
              </a:rPr>
              <a:t>G.L. c. 15, s. 1G (Advisory councils to Board of Education)</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14" tooltip="External Link, Opens in New Window"/>
              </a:rPr>
              <a:t>G.L. c. 69, s. 1D (statewide educational goals and academic standards)</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15" tooltip="External Link, Opens in New Window"/>
              </a:rPr>
              <a:t>G.L. c. 69, s. 1E (curriculum frameworks)</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16" tooltip="External Link, Opens in New Window"/>
              </a:rPr>
              <a:t>G.L. c. 69, s. 1F (vocational-technical education)</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17" tooltip="External Link, Opens in New Window"/>
              </a:rPr>
              <a:t>G.L. c. 69, s. 1G: (school day/school year)</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18" tooltip="External Link, Opens in New Window"/>
              </a:rPr>
              <a:t>G.L. c. 69, s. 1H (adult basic education)</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19" tooltip="External Link, Opens in New Window"/>
              </a:rPr>
              <a:t>G.L. c. 69, s. 1I (performance assessment of students, schools and districts)</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20" tooltip="External Link, Opens in New Window"/>
              </a:rPr>
              <a:t>G.L. c. 69, s. 1J (underperforming schools)</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21" tooltip="External Link, Opens in New Window"/>
              </a:rPr>
              <a:t>G.L. c. 69, s. 1K (underperforming districts)</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22" tooltip="External Link, Opens in New Window"/>
              </a:rPr>
              <a:t>G.L. c. 71, s. 38G (educator certification/licensure)</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0060C7"/>
                </a:solidFill>
                <a:effectLst/>
                <a:uLnTx/>
                <a:uFillTx/>
                <a:latin typeface="-apple-system"/>
                <a:ea typeface="+mn-ea"/>
                <a:cs typeface="Arial" panose="020B0604020202020204" pitchFamily="34" charset="0"/>
                <a:hlinkClick r:id="rId5" tooltip="External Link, Opens in New Window"/>
              </a:rPr>
              <a:t>G.L. c. 71, s. 89 (charter schools)</a:t>
            </a:r>
            <a:endPar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500" b="0" i="0" u="none" strike="noStrike" kern="1200" cap="none" spc="0" normalizeH="0" baseline="0" noProof="0">
                <a:ln>
                  <a:noFill/>
                </a:ln>
                <a:solidFill>
                  <a:srgbClr val="212529"/>
                </a:solidFill>
                <a:effectLst/>
                <a:uLnTx/>
                <a:uFillTx/>
                <a:latin typeface="-apple-system"/>
                <a:ea typeface="+mn-ea"/>
                <a:cs typeface="Arial" panose="020B0604020202020204" pitchFamily="34" charset="0"/>
              </a:rPr>
              <a:t>See also various other provisions of G.L. c. 71; c. 71B (special education); and c. 74 (vocational-technical education)</a:t>
            </a:r>
          </a:p>
          <a:p>
            <a:endParaRPr lang="en-US"/>
          </a:p>
        </p:txBody>
      </p:sp>
      <p:sp>
        <p:nvSpPr>
          <p:cNvPr id="3" name="Title 2">
            <a:extLst>
              <a:ext uri="{FF2B5EF4-FFF2-40B4-BE49-F238E27FC236}">
                <a16:creationId xmlns:a16="http://schemas.microsoft.com/office/drawing/2014/main" id="{3FF7C9A6-94A0-4198-82AD-27D726917A7F}"/>
              </a:ext>
            </a:extLst>
          </p:cNvPr>
          <p:cNvSpPr>
            <a:spLocks noGrp="1"/>
          </p:cNvSpPr>
          <p:nvPr>
            <p:ph type="title" idx="4294967295"/>
          </p:nvPr>
        </p:nvSpPr>
        <p:spPr>
          <a:xfrm>
            <a:off x="404812" y="649410"/>
            <a:ext cx="10896600" cy="904875"/>
          </a:xfrm>
        </p:spPr>
        <p:txBody>
          <a:bodyPr/>
          <a:lstStyle/>
          <a:p>
            <a:r>
              <a:rPr lang="en-US" dirty="0"/>
              <a:t>Statutes</a:t>
            </a:r>
          </a:p>
        </p:txBody>
      </p:sp>
    </p:spTree>
    <p:extLst>
      <p:ext uri="{BB962C8B-B14F-4D97-AF65-F5344CB8AC3E}">
        <p14:creationId xmlns:p14="http://schemas.microsoft.com/office/powerpoint/2010/main" val="58268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 name="Content Placeholder 2">
            <a:extLst>
              <a:ext uri="{FF2B5EF4-FFF2-40B4-BE49-F238E27FC236}">
                <a16:creationId xmlns:a16="http://schemas.microsoft.com/office/drawing/2014/main" id="{424BA9CC-6F2F-7D99-E316-0E2564A06FCB}"/>
              </a:ext>
            </a:extLst>
          </p:cNvPr>
          <p:cNvSpPr>
            <a:spLocks noGrp="1"/>
          </p:cNvSpPr>
          <p:nvPr>
            <p:ph sz="half" idx="4294967295"/>
          </p:nvPr>
        </p:nvSpPr>
        <p:spPr>
          <a:xfrm>
            <a:off x="691662" y="1408113"/>
            <a:ext cx="4994030" cy="5006975"/>
          </a:xfrm>
        </p:spPr>
        <p:txBody>
          <a:bodyPr>
            <a:noAutofit/>
          </a:bodyPr>
          <a:lstStyle/>
          <a:p>
            <a:r>
              <a:rPr lang="en-US" sz="1300"/>
              <a:t>603 CMR 1.00Charter Schools</a:t>
            </a:r>
          </a:p>
          <a:p>
            <a:r>
              <a:rPr lang="en-US" sz="1300"/>
              <a:t>603 CMR 2.00Accountability and Assistance for School Districts and Schools</a:t>
            </a:r>
          </a:p>
          <a:p>
            <a:r>
              <a:rPr lang="en-US" sz="1300"/>
              <a:t>603 CMR 4.00Vocational Technical Education</a:t>
            </a:r>
          </a:p>
          <a:p>
            <a:r>
              <a:rPr lang="en-US" sz="1300"/>
              <a:t>603 CMR 5.00Dispute Resolution Under Parental Notification Law</a:t>
            </a:r>
          </a:p>
          <a:p>
            <a:r>
              <a:rPr lang="en-US" sz="1300"/>
              <a:t>603 CMR 7.00Educator Licensure and Preparation Program Approval</a:t>
            </a:r>
          </a:p>
          <a:p>
            <a:r>
              <a:rPr lang="en-US" sz="1300"/>
              <a:t>603 CMR 8.00Kindergartens: Minimum School Age</a:t>
            </a:r>
          </a:p>
          <a:p>
            <a:r>
              <a:rPr lang="en-US" sz="1300"/>
              <a:t>603 CMR 10.00School Finance and Accountability</a:t>
            </a:r>
          </a:p>
          <a:p>
            <a:r>
              <a:rPr lang="en-US" sz="1300"/>
              <a:t>603 CMR 14.00Education of English Learners Regulations</a:t>
            </a:r>
          </a:p>
          <a:p>
            <a:r>
              <a:rPr lang="en-US" sz="1300"/>
              <a:t>603 CMR 17.00Racial Imbalance And Magnet School Programs</a:t>
            </a:r>
          </a:p>
          <a:p>
            <a:r>
              <a:rPr lang="en-US" sz="1300"/>
              <a:t>603 CMR 18.00Program and Safety Standards for Approved Public or Private Day and Residential Special Education School Programs</a:t>
            </a:r>
          </a:p>
          <a:p>
            <a:r>
              <a:rPr lang="en-US" sz="1300"/>
              <a:t>603 CMR 23.00Student Records</a:t>
            </a:r>
          </a:p>
          <a:p>
            <a:r>
              <a:rPr lang="en-US" sz="1300"/>
              <a:t>603 CMR 26.00Access to Equal Educational Opportunity</a:t>
            </a:r>
          </a:p>
          <a:p>
            <a:r>
              <a:rPr lang="en-US" sz="1300"/>
              <a:t>603 CMR 27.00Student Learning Time</a:t>
            </a:r>
          </a:p>
          <a:p>
            <a:r>
              <a:rPr lang="en-US" sz="1300" b="1">
                <a:solidFill>
                  <a:srgbClr val="FF0000"/>
                </a:solidFill>
              </a:rPr>
              <a:t>603 CMR 28.00Special Education Regulations</a:t>
            </a:r>
          </a:p>
          <a:p>
            <a:r>
              <a:rPr lang="en-US" sz="1300"/>
              <a:t>603 CMR 30.00Massachusetts Comprehensive Assessment System And Standards For Competency Determination</a:t>
            </a:r>
          </a:p>
        </p:txBody>
      </p:sp>
      <p:sp>
        <p:nvSpPr>
          <p:cNvPr id="5" name="Content Placeholder 4">
            <a:extLst>
              <a:ext uri="{FF2B5EF4-FFF2-40B4-BE49-F238E27FC236}">
                <a16:creationId xmlns:a16="http://schemas.microsoft.com/office/drawing/2014/main" id="{C2A9D07D-4AB7-BDE8-77F7-5B23F3201DAC}"/>
              </a:ext>
            </a:extLst>
          </p:cNvPr>
          <p:cNvSpPr>
            <a:spLocks noGrp="1"/>
          </p:cNvSpPr>
          <p:nvPr>
            <p:ph sz="half" idx="4294967295"/>
          </p:nvPr>
        </p:nvSpPr>
        <p:spPr>
          <a:xfrm>
            <a:off x="5837238" y="1404451"/>
            <a:ext cx="6354762" cy="5251450"/>
          </a:xfrm>
        </p:spPr>
        <p:txBody>
          <a:bodyPr>
            <a:normAutofit fontScale="25000" lnSpcReduction="20000"/>
          </a:bodyPr>
          <a:lstStyle/>
          <a:p>
            <a:r>
              <a:rPr lang="en-US" sz="5600" dirty="0"/>
              <a:t>603 CMR 31.00Massachusetts Certificate of Mastery</a:t>
            </a:r>
          </a:p>
          <a:p>
            <a:r>
              <a:rPr lang="en-US" sz="5600" dirty="0"/>
              <a:t>603 CMR 33.00Anti-Hazing Reporting</a:t>
            </a:r>
          </a:p>
          <a:p>
            <a:r>
              <a:rPr lang="en-US" sz="5600" dirty="0"/>
              <a:t>603 CMR 35.00Evaluation of Educators</a:t>
            </a:r>
          </a:p>
          <a:p>
            <a:r>
              <a:rPr lang="en-US" sz="5600" dirty="0"/>
              <a:t>603 CMR 41.00Regional School Districts</a:t>
            </a:r>
          </a:p>
          <a:p>
            <a:r>
              <a:rPr lang="en-US" sz="5600" dirty="0"/>
              <a:t>603 CMR 44.00Educator License Renewal</a:t>
            </a:r>
          </a:p>
          <a:p>
            <a:r>
              <a:rPr lang="en-US" sz="5600" dirty="0"/>
              <a:t>603 CMR 46.00Prevention of Physical Restraint and Requirements If Used </a:t>
            </a:r>
          </a:p>
          <a:p>
            <a:r>
              <a:rPr lang="en-US" sz="5600" dirty="0"/>
              <a:t>603 CMR 47.00Licensure of Adult Basic Education Teachers and Preparation </a:t>
            </a:r>
          </a:p>
          <a:p>
            <a:r>
              <a:rPr lang="en-US" sz="5600" dirty="0"/>
              <a:t>603 CMR 48.00Innovation Schools Regulations</a:t>
            </a:r>
          </a:p>
          <a:p>
            <a:r>
              <a:rPr lang="en-US" sz="5600" dirty="0"/>
              <a:t>603 CMR 49.00Notification of Bullying and Retaliation</a:t>
            </a:r>
          </a:p>
          <a:p>
            <a:r>
              <a:rPr lang="en-US" sz="5600" dirty="0"/>
              <a:t>603 CMR 50.00Educational Collaboratives</a:t>
            </a:r>
          </a:p>
          <a:p>
            <a:r>
              <a:rPr lang="en-US" sz="5600" dirty="0"/>
              <a:t>603 CMR 51.00Criminal History Checks for School Employees</a:t>
            </a:r>
          </a:p>
          <a:p>
            <a:r>
              <a:rPr lang="en-US" sz="5600" dirty="0"/>
              <a:t>603 CMR 52.00Commonwealth of Massachusetts Virtual Schools</a:t>
            </a:r>
          </a:p>
          <a:p>
            <a:r>
              <a:rPr lang="en-US" sz="5600" dirty="0"/>
              <a:t>603 CMR 53.00Student Discipline Regulations</a:t>
            </a:r>
          </a:p>
          <a:p>
            <a:r>
              <a:rPr lang="en-US" sz="5600" dirty="0"/>
              <a:t>603 CMR 54.00Recovery High Schools</a:t>
            </a:r>
          </a:p>
          <a:p>
            <a:r>
              <a:rPr lang="en-US" sz="5600" dirty="0"/>
              <a:t>603 CMR 55.00Student Opportunity Act Plans</a:t>
            </a:r>
          </a:p>
          <a:p>
            <a:r>
              <a:rPr lang="en-US" sz="5600" dirty="0"/>
              <a:t>603 CMR 56.00Addressing Regulatory Timelines Due To COVID-19 State of Emergency</a:t>
            </a:r>
          </a:p>
          <a:p>
            <a:endParaRPr lang="en-US" dirty="0"/>
          </a:p>
        </p:txBody>
      </p:sp>
      <p:sp>
        <p:nvSpPr>
          <p:cNvPr id="2" name="Title 1"/>
          <p:cNvSpPr>
            <a:spLocks noGrp="1"/>
          </p:cNvSpPr>
          <p:nvPr>
            <p:ph type="title" idx="4294967295"/>
          </p:nvPr>
        </p:nvSpPr>
        <p:spPr>
          <a:xfrm>
            <a:off x="691662" y="361463"/>
            <a:ext cx="10515600" cy="1042988"/>
          </a:xfrm>
        </p:spPr>
        <p:txBody>
          <a:bodyPr/>
          <a:lstStyle/>
          <a:p>
            <a:r>
              <a:rPr lang="en-US">
                <a:latin typeface="Segoe UI Semibold"/>
                <a:cs typeface="Segoe UI Semibold"/>
              </a:rPr>
              <a:t>Regulations</a:t>
            </a:r>
          </a:p>
        </p:txBody>
      </p:sp>
    </p:spTree>
    <p:extLst>
      <p:ext uri="{BB962C8B-B14F-4D97-AF65-F5344CB8AC3E}">
        <p14:creationId xmlns:p14="http://schemas.microsoft.com/office/powerpoint/2010/main" val="102948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genda for Department of Elementary &amp; Secondary Education presentation">
            <a:extLst>
              <a:ext uri="{FF2B5EF4-FFF2-40B4-BE49-F238E27FC236}">
                <a16:creationId xmlns:a16="http://schemas.microsoft.com/office/drawing/2014/main" id="{2A316CAC-4BDD-725A-489D-D4FFCD965E3A}"/>
              </a:ext>
            </a:extLst>
          </p:cNvPr>
          <p:cNvGraphicFramePr>
            <a:graphicFrameLocks noGrp="1"/>
          </p:cNvGraphicFramePr>
          <p:nvPr>
            <p:ph idx="4294967295"/>
          </p:nvPr>
        </p:nvGraphicFramePr>
        <p:xfrm>
          <a:off x="0" y="1928813"/>
          <a:ext cx="10515600" cy="413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9E324AC2-BB06-C13F-B8E9-159C5A9710CD}"/>
              </a:ext>
            </a:extLst>
          </p:cNvPr>
          <p:cNvSpPr>
            <a:spLocks noGrp="1"/>
          </p:cNvSpPr>
          <p:nvPr>
            <p:ph type="title" idx="4294967295"/>
          </p:nvPr>
        </p:nvSpPr>
        <p:spPr>
          <a:xfrm>
            <a:off x="0" y="365125"/>
            <a:ext cx="10515600" cy="1042988"/>
          </a:xfrm>
        </p:spPr>
        <p:txBody>
          <a:bodyPr/>
          <a:lstStyle/>
          <a:p>
            <a:r>
              <a:rPr lang="en-US" dirty="0"/>
              <a:t>Agenda</a:t>
            </a:r>
          </a:p>
        </p:txBody>
      </p:sp>
    </p:spTree>
    <p:extLst>
      <p:ext uri="{BB962C8B-B14F-4D97-AF65-F5344CB8AC3E}">
        <p14:creationId xmlns:p14="http://schemas.microsoft.com/office/powerpoint/2010/main" val="103720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idx="4294967295"/>
          </p:nvPr>
        </p:nvSpPr>
        <p:spPr>
          <a:xfrm>
            <a:off x="0" y="365125"/>
            <a:ext cx="10515600" cy="1042988"/>
          </a:xfrm>
        </p:spPr>
        <p:txBody>
          <a:bodyPr anchor="ctr">
            <a:normAutofit/>
          </a:bodyPr>
          <a:lstStyle/>
          <a:p>
            <a:r>
              <a:rPr lang="en-US" dirty="0"/>
              <a:t>Connect with DESE</a:t>
            </a:r>
          </a:p>
        </p:txBody>
      </p:sp>
      <p:graphicFrame>
        <p:nvGraphicFramePr>
          <p:cNvPr id="9" name="Content Placeholder 2" descr="The Department of Elementary &amp; Secondary Education social media, newsletter, and website information">
            <a:extLst>
              <a:ext uri="{FF2B5EF4-FFF2-40B4-BE49-F238E27FC236}">
                <a16:creationId xmlns:a16="http://schemas.microsoft.com/office/drawing/2014/main" id="{DC4DA66B-3950-D628-8ECE-131F21908D35}"/>
              </a:ext>
            </a:extLst>
          </p:cNvPr>
          <p:cNvGraphicFramePr>
            <a:graphicFrameLocks noGrp="1"/>
          </p:cNvGraphicFramePr>
          <p:nvPr>
            <p:ph idx="4294967295"/>
          </p:nvPr>
        </p:nvGraphicFramePr>
        <p:xfrm>
          <a:off x="592138" y="1541463"/>
          <a:ext cx="11599862"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47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D4573-3C30-E6A8-E852-F9E4CBF9126A}"/>
              </a:ext>
            </a:extLst>
          </p:cNvPr>
          <p:cNvSpPr>
            <a:spLocks noGrp="1"/>
          </p:cNvSpPr>
          <p:nvPr>
            <p:ph type="title" idx="4294967295"/>
          </p:nvPr>
        </p:nvSpPr>
        <p:spPr>
          <a:xfrm>
            <a:off x="0" y="365125"/>
            <a:ext cx="10515600" cy="1042988"/>
          </a:xfrm>
        </p:spPr>
        <p:txBody>
          <a:bodyPr/>
          <a:lstStyle/>
          <a:p>
            <a:r>
              <a:rPr lang="en-US"/>
              <a:t>Educational Vision </a:t>
            </a:r>
          </a:p>
        </p:txBody>
      </p:sp>
      <p:pic>
        <p:nvPicPr>
          <p:cNvPr id="5" name="Picture 4" descr="Ed vision design">
            <a:extLst>
              <a:ext uri="{FF2B5EF4-FFF2-40B4-BE49-F238E27FC236}">
                <a16:creationId xmlns:a16="http://schemas.microsoft.com/office/drawing/2014/main" id="{F01F1738-3FBD-E52D-F9A1-15512BD7C26A}"/>
              </a:ext>
            </a:extLst>
          </p:cNvPr>
          <p:cNvPicPr>
            <a:picLocks noChangeAspect="1"/>
          </p:cNvPicPr>
          <p:nvPr/>
        </p:nvPicPr>
        <p:blipFill>
          <a:blip r:embed="rId3"/>
          <a:stretch>
            <a:fillRect/>
          </a:stretch>
        </p:blipFill>
        <p:spPr>
          <a:xfrm>
            <a:off x="659011" y="2044084"/>
            <a:ext cx="5248722" cy="4102713"/>
          </a:xfrm>
          <a:prstGeom prst="rect">
            <a:avLst/>
          </a:prstGeom>
        </p:spPr>
      </p:pic>
      <p:graphicFrame>
        <p:nvGraphicFramePr>
          <p:cNvPr id="11" name="Content Placeholder 2" descr="All students are known and valued, learning experiences are relevant, real-world and interactive, individualized supports enable students to excel at grade level and beyond.">
            <a:extLst>
              <a:ext uri="{FF2B5EF4-FFF2-40B4-BE49-F238E27FC236}">
                <a16:creationId xmlns:a16="http://schemas.microsoft.com/office/drawing/2014/main" id="{88F214CC-0BF0-4411-DDFB-08A59443F106}"/>
              </a:ext>
            </a:extLst>
          </p:cNvPr>
          <p:cNvGraphicFramePr>
            <a:graphicFrameLocks/>
          </p:cNvGraphicFramePr>
          <p:nvPr/>
        </p:nvGraphicFramePr>
        <p:xfrm>
          <a:off x="6284268" y="2185361"/>
          <a:ext cx="5248722" cy="38201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087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1" name="Google Shape;241;g26270283574_0_6" descr="DESE Educational Vision Logo"/>
          <p:cNvPicPr preferRelativeResize="0"/>
          <p:nvPr/>
        </p:nvPicPr>
        <p:blipFill rotWithShape="1">
          <a:blip r:embed="rId3"/>
          <a:srcRect l="4275" r="3370"/>
          <a:stretch/>
        </p:blipFill>
        <p:spPr>
          <a:xfrm>
            <a:off x="767861" y="2440678"/>
            <a:ext cx="5181600" cy="2805262"/>
          </a:xfrm>
          <a:prstGeom prst="rect">
            <a:avLst/>
          </a:prstGeom>
          <a:noFill/>
          <a:ln>
            <a:noFill/>
          </a:ln>
        </p:spPr>
      </p:pic>
      <p:sp>
        <p:nvSpPr>
          <p:cNvPr id="242" name="Google Shape;242;g26270283574_0_6"/>
          <p:cNvSpPr txBox="1">
            <a:spLocks noGrp="1"/>
          </p:cNvSpPr>
          <p:nvPr>
            <p:ph sz="half" idx="4294967295"/>
          </p:nvPr>
        </p:nvSpPr>
        <p:spPr>
          <a:xfrm>
            <a:off x="7010400" y="2119313"/>
            <a:ext cx="5181600" cy="4057650"/>
          </a:xfrm>
        </p:spPr>
        <p:txBody>
          <a:bodyPr spcFirstLastPara="1" lIns="91425" tIns="45700" rIns="91425" bIns="45700" anchorCtr="0">
            <a:normAutofit/>
          </a:bodyPr>
          <a:lstStyle/>
          <a:p>
            <a:pPr marL="0" lvl="0" indent="0" algn="ctr" rtl="0">
              <a:spcBef>
                <a:spcPts val="750"/>
              </a:spcBef>
              <a:spcAft>
                <a:spcPts val="0"/>
              </a:spcAft>
              <a:buNone/>
            </a:pPr>
            <a:r>
              <a:rPr lang="en-US" sz="2000" b="1"/>
              <a:t>All students in Massachusetts, particularly students from historically underserved groups and communities</a:t>
            </a:r>
            <a:r>
              <a:rPr lang="en-US" sz="2000"/>
              <a:t>, will have equitable opportunities to excel in all content areas across all grades. </a:t>
            </a:r>
            <a:r>
              <a:rPr lang="en-US" sz="2000" b="1"/>
              <a:t>Culturally and linguistically sustaining classroom and school practices</a:t>
            </a:r>
            <a:r>
              <a:rPr lang="en-US" sz="2000"/>
              <a:t> will support students to thrive by </a:t>
            </a:r>
            <a:r>
              <a:rPr lang="en-US" sz="2000" b="1"/>
              <a:t>creating affirming environments </a:t>
            </a:r>
            <a:r>
              <a:rPr lang="en-US" sz="2000"/>
              <a:t>where students have a </a:t>
            </a:r>
            <a:r>
              <a:rPr lang="en-US" sz="2000" b="1"/>
              <a:t>sense of belonging, engage in deeper learning, and are held to high expectations</a:t>
            </a:r>
            <a:r>
              <a:rPr lang="en-US" sz="2000"/>
              <a:t> with targeted support.</a:t>
            </a:r>
            <a:endParaRPr lang="en-US" sz="2000" b="1"/>
          </a:p>
        </p:txBody>
      </p:sp>
      <p:sp>
        <p:nvSpPr>
          <p:cNvPr id="240" name="Google Shape;240;g26270283574_0_6"/>
          <p:cNvSpPr txBox="1">
            <a:spLocks noGrp="1"/>
          </p:cNvSpPr>
          <p:nvPr>
            <p:ph type="title" idx="4294967295"/>
          </p:nvPr>
        </p:nvSpPr>
        <p:spPr>
          <a:xfrm>
            <a:off x="398585" y="423740"/>
            <a:ext cx="10515600" cy="1042988"/>
          </a:xfrm>
        </p:spPr>
        <p:txBody>
          <a:bodyPr spcFirstLastPara="1" lIns="91425" tIns="45700" rIns="91425" bIns="45700" anchor="ctr" anchorCtr="0">
            <a:normAutofit/>
          </a:bodyPr>
          <a:lstStyle/>
          <a:p>
            <a:pPr marL="0" lvl="0" indent="0" rtl="0">
              <a:spcBef>
                <a:spcPts val="0"/>
              </a:spcBef>
              <a:spcAft>
                <a:spcPts val="0"/>
              </a:spcAft>
              <a:buClr>
                <a:schemeClr val="lt1"/>
              </a:buClr>
              <a:buSzPts val="3300"/>
              <a:buFont typeface="Arial"/>
              <a:buNone/>
            </a:pPr>
            <a:r>
              <a:rPr lang="en-US"/>
              <a:t>Educational Vision</a:t>
            </a:r>
          </a:p>
        </p:txBody>
      </p:sp>
    </p:spTree>
    <p:extLst>
      <p:ext uri="{BB962C8B-B14F-4D97-AF65-F5344CB8AC3E}">
        <p14:creationId xmlns:p14="http://schemas.microsoft.com/office/powerpoint/2010/main" val="196217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D4573-3C30-E6A8-E852-F9E4CBF9126A}"/>
              </a:ext>
            </a:extLst>
          </p:cNvPr>
          <p:cNvSpPr>
            <a:spLocks noGrp="1"/>
          </p:cNvSpPr>
          <p:nvPr>
            <p:ph type="title" idx="4294967295"/>
          </p:nvPr>
        </p:nvSpPr>
        <p:spPr>
          <a:xfrm>
            <a:off x="0" y="365125"/>
            <a:ext cx="10515600" cy="1042988"/>
          </a:xfrm>
        </p:spPr>
        <p:txBody>
          <a:bodyPr/>
          <a:lstStyle/>
          <a:p>
            <a:r>
              <a:rPr lang="en-US"/>
              <a:t>Strategic Objectives</a:t>
            </a:r>
          </a:p>
        </p:txBody>
      </p:sp>
      <p:graphicFrame>
        <p:nvGraphicFramePr>
          <p:cNvPr id="2" name="Content Placeholder 2" descr="Strategic objectives">
            <a:extLst>
              <a:ext uri="{FF2B5EF4-FFF2-40B4-BE49-F238E27FC236}">
                <a16:creationId xmlns:a16="http://schemas.microsoft.com/office/drawing/2014/main" id="{DD0281B3-C94B-9F76-199C-BAAADA4C9831}"/>
              </a:ext>
            </a:extLst>
          </p:cNvPr>
          <p:cNvGraphicFramePr>
            <a:graphicFrameLocks/>
          </p:cNvGraphicFramePr>
          <p:nvPr/>
        </p:nvGraphicFramePr>
        <p:xfrm>
          <a:off x="279068" y="2041624"/>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787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cover with blue text">
            <a:extLst>
              <a:ext uri="{FF2B5EF4-FFF2-40B4-BE49-F238E27FC236}">
                <a16:creationId xmlns:a16="http://schemas.microsoft.com/office/drawing/2014/main" id="{418B9416-6501-5805-4A44-1DB01A3CC5B1}"/>
              </a:ext>
            </a:extLst>
          </p:cNvPr>
          <p:cNvPicPr>
            <a:picLocks noChangeAspect="1"/>
          </p:cNvPicPr>
          <p:nvPr/>
        </p:nvPicPr>
        <p:blipFill>
          <a:blip r:embed="rId3"/>
          <a:stretch>
            <a:fillRect/>
          </a:stretch>
        </p:blipFill>
        <p:spPr>
          <a:xfrm>
            <a:off x="1580279" y="2119256"/>
            <a:ext cx="3697442" cy="4057707"/>
          </a:xfrm>
          <a:prstGeom prst="rect">
            <a:avLst/>
          </a:prstGeom>
          <a:noFill/>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92083B9E-774B-9962-4BA3-01889EE1FA1A}"/>
              </a:ext>
            </a:extLst>
          </p:cNvPr>
          <p:cNvSpPr txBox="1"/>
          <p:nvPr/>
        </p:nvSpPr>
        <p:spPr>
          <a:xfrm>
            <a:off x="6172200" y="2119256"/>
            <a:ext cx="5181600" cy="405770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Describes DESE's Educational Vision, strategic objectives, and core functions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Outlines DESE's priority strategies for each strategic objective and where to find aligned supports in the catalog</a:t>
            </a:r>
          </a:p>
        </p:txBody>
      </p:sp>
      <p:sp>
        <p:nvSpPr>
          <p:cNvPr id="13" name="Title 3">
            <a:extLst>
              <a:ext uri="{FF2B5EF4-FFF2-40B4-BE49-F238E27FC236}">
                <a16:creationId xmlns:a16="http://schemas.microsoft.com/office/drawing/2014/main" id="{872DCE41-4CAE-C4B6-C4E4-56B578850572}"/>
              </a:ext>
            </a:extLst>
          </p:cNvPr>
          <p:cNvSpPr>
            <a:spLocks noGrp="1"/>
          </p:cNvSpPr>
          <p:nvPr>
            <p:ph type="title" idx="4294967295"/>
          </p:nvPr>
        </p:nvSpPr>
        <p:spPr>
          <a:xfrm>
            <a:off x="492369" y="376848"/>
            <a:ext cx="10515600" cy="1042988"/>
          </a:xfrm>
        </p:spPr>
        <p:txBody>
          <a:bodyPr vert="horz" lIns="91440" tIns="45720" rIns="91440" bIns="45720" rtlCol="0" anchor="ctr">
            <a:normAutofit/>
          </a:bodyPr>
          <a:lstStyle/>
          <a:p>
            <a:r>
              <a:rPr lang="en-US" kern="1200" spc="-150">
                <a:latin typeface="Arial" panose="020B0604020202020204" pitchFamily="34" charset="0"/>
                <a:ea typeface="+mj-ea"/>
                <a:cs typeface="Arial" panose="020B0604020202020204" pitchFamily="34" charset="0"/>
              </a:rPr>
              <a:t>Catalog of Aligned Supports</a:t>
            </a:r>
          </a:p>
        </p:txBody>
      </p:sp>
    </p:spTree>
    <p:extLst>
      <p:ext uri="{BB962C8B-B14F-4D97-AF65-F5344CB8AC3E}">
        <p14:creationId xmlns:p14="http://schemas.microsoft.com/office/powerpoint/2010/main" val="285809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72DCE41-4CAE-C4B6-C4E4-56B578850572}"/>
              </a:ext>
            </a:extLst>
          </p:cNvPr>
          <p:cNvSpPr>
            <a:spLocks noGrp="1"/>
          </p:cNvSpPr>
          <p:nvPr>
            <p:ph type="title" idx="4294967295"/>
          </p:nvPr>
        </p:nvSpPr>
        <p:spPr>
          <a:xfrm>
            <a:off x="0" y="365125"/>
            <a:ext cx="10515600" cy="1042988"/>
          </a:xfrm>
        </p:spPr>
        <p:txBody>
          <a:bodyPr vert="horz" lIns="91440" tIns="45720" rIns="91440" bIns="45720" rtlCol="0" anchor="ctr">
            <a:normAutofit/>
          </a:bodyPr>
          <a:lstStyle/>
          <a:p>
            <a:r>
              <a:rPr lang="en-US" b="1" dirty="0"/>
              <a:t>Core DESE Functions</a:t>
            </a:r>
            <a:endParaRPr lang="en-US" kern="1200" spc="-150" dirty="0">
              <a:latin typeface="Arial" panose="020B0604020202020204" pitchFamily="34" charset="0"/>
              <a:ea typeface="+mj-ea"/>
              <a:cs typeface="Arial" panose="020B0604020202020204" pitchFamily="34" charset="0"/>
            </a:endParaRPr>
          </a:p>
        </p:txBody>
      </p:sp>
      <p:graphicFrame>
        <p:nvGraphicFramePr>
          <p:cNvPr id="3" name="Content Placeholder 13" descr="Core functions for the Department of Elementary &amp; Secondary Education">
            <a:extLst>
              <a:ext uri="{FF2B5EF4-FFF2-40B4-BE49-F238E27FC236}">
                <a16:creationId xmlns:a16="http://schemas.microsoft.com/office/drawing/2014/main" id="{1DD6DCA3-D5F0-1E3A-9699-ADFAC669D693}"/>
              </a:ext>
            </a:extLst>
          </p:cNvPr>
          <p:cNvGraphicFramePr>
            <a:graphicFrameLocks noGrp="1"/>
          </p:cNvGraphicFramePr>
          <p:nvPr>
            <p:ph idx="4294967295"/>
          </p:nvPr>
        </p:nvGraphicFramePr>
        <p:xfrm>
          <a:off x="0" y="1682750"/>
          <a:ext cx="10144125" cy="468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F763FF3-8658-D059-37F8-927495D77503}"/>
              </a:ext>
            </a:extLst>
          </p:cNvPr>
          <p:cNvSpPr txBox="1"/>
          <p:nvPr/>
        </p:nvSpPr>
        <p:spPr>
          <a:xfrm>
            <a:off x="10366818" y="3139367"/>
            <a:ext cx="166238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Spotlight programs and initiatives that align with the goals of the PANDAS/PANS Advisory Council</a:t>
            </a:r>
          </a:p>
        </p:txBody>
      </p:sp>
    </p:spTree>
    <p:extLst>
      <p:ext uri="{BB962C8B-B14F-4D97-AF65-F5344CB8AC3E}">
        <p14:creationId xmlns:p14="http://schemas.microsoft.com/office/powerpoint/2010/main" val="5151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BA45F-0099-E273-0B1C-FEC42FF5512B}"/>
              </a:ext>
            </a:extLst>
          </p:cNvPr>
          <p:cNvSpPr>
            <a:spLocks noGrp="1"/>
          </p:cNvSpPr>
          <p:nvPr>
            <p:ph type="title" idx="4294967295"/>
          </p:nvPr>
        </p:nvSpPr>
        <p:spPr>
          <a:xfrm>
            <a:off x="691662" y="388572"/>
            <a:ext cx="10515600" cy="1042988"/>
          </a:xfrm>
        </p:spPr>
        <p:txBody>
          <a:bodyPr anchor="ctr">
            <a:normAutofit/>
          </a:bodyPr>
          <a:lstStyle/>
          <a:p>
            <a:r>
              <a:rPr lang="en-US" sz="4000" dirty="0"/>
              <a:t>Office of Student and Family Support (SFS)</a:t>
            </a:r>
          </a:p>
        </p:txBody>
      </p:sp>
      <p:sp>
        <p:nvSpPr>
          <p:cNvPr id="4" name="Content Placeholder 3">
            <a:extLst>
              <a:ext uri="{FF2B5EF4-FFF2-40B4-BE49-F238E27FC236}">
                <a16:creationId xmlns:a16="http://schemas.microsoft.com/office/drawing/2014/main" id="{3C4C5EC1-FF66-524B-23EE-697A7B82D57E}"/>
              </a:ext>
            </a:extLst>
          </p:cNvPr>
          <p:cNvSpPr>
            <a:spLocks noGrp="1"/>
          </p:cNvSpPr>
          <p:nvPr>
            <p:ph idx="4294967295"/>
          </p:nvPr>
        </p:nvSpPr>
        <p:spPr>
          <a:xfrm>
            <a:off x="691662" y="2111010"/>
            <a:ext cx="10515600" cy="4051300"/>
          </a:xfrm>
        </p:spPr>
        <p:txBody>
          <a:bodyPr/>
          <a:lstStyle/>
          <a:p>
            <a:pPr marL="0" indent="0">
              <a:buNone/>
            </a:pPr>
            <a:r>
              <a:rPr lang="en-US" b="0" i="0" dirty="0">
                <a:solidFill>
                  <a:srgbClr val="212529"/>
                </a:solidFill>
                <a:effectLst/>
              </a:rPr>
              <a:t>The Office of Student and Family Support (SFS) works in partnership with educators, schools, students, families, and other agencies and organizations across the Commonwealth to advance the </a:t>
            </a:r>
            <a:r>
              <a:rPr lang="en-US" b="0" i="0" u="none" strike="noStrike" dirty="0">
                <a:solidFill>
                  <a:srgbClr val="0060C7"/>
                </a:solidFill>
                <a:effectLst/>
                <a:hlinkClick r:id="rId3"/>
              </a:rPr>
              <a:t>Center for Educational Options</a:t>
            </a:r>
            <a:r>
              <a:rPr lang="en-US" b="0" i="0" dirty="0">
                <a:solidFill>
                  <a:srgbClr val="212529"/>
                </a:solidFill>
                <a:effectLst/>
              </a:rPr>
              <a:t> and Department's goals and </a:t>
            </a:r>
            <a:r>
              <a:rPr lang="en-US" b="0" i="0" u="none" strike="noStrike" dirty="0">
                <a:solidFill>
                  <a:srgbClr val="0060C7"/>
                </a:solidFill>
                <a:effectLst/>
                <a:hlinkClick r:id="rId4"/>
              </a:rPr>
              <a:t>mission</a:t>
            </a:r>
            <a:r>
              <a:rPr lang="en-US" b="0" i="0" dirty="0">
                <a:solidFill>
                  <a:srgbClr val="212529"/>
                </a:solidFill>
                <a:effectLst/>
              </a:rPr>
              <a:t>. Our programs and initiatives aim to ensure access to </a:t>
            </a:r>
            <a:r>
              <a:rPr lang="en-US" b="1" i="0" dirty="0">
                <a:solidFill>
                  <a:srgbClr val="212529"/>
                </a:solidFill>
                <a:effectLst/>
              </a:rPr>
              <a:t>high quality, equity focused, and student-centered pre-K–grade 12 education and strengths-based supports.</a:t>
            </a:r>
            <a:endParaRPr lang="en-US" dirty="0"/>
          </a:p>
        </p:txBody>
      </p:sp>
    </p:spTree>
    <p:extLst>
      <p:ext uri="{BB962C8B-B14F-4D97-AF65-F5344CB8AC3E}">
        <p14:creationId xmlns:p14="http://schemas.microsoft.com/office/powerpoint/2010/main" val="341913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3AB823-1CF3-7B61-AE17-B8DC0FF26CA5}"/>
              </a:ext>
            </a:extLst>
          </p:cNvPr>
          <p:cNvSpPr>
            <a:spLocks noGrp="1"/>
          </p:cNvSpPr>
          <p:nvPr>
            <p:ph sz="half" idx="4294967295"/>
          </p:nvPr>
        </p:nvSpPr>
        <p:spPr>
          <a:xfrm>
            <a:off x="914400" y="2119313"/>
            <a:ext cx="5181600" cy="4057650"/>
          </a:xfrm>
        </p:spPr>
        <p:txBody>
          <a:bodyPr/>
          <a:lstStyle/>
          <a:p>
            <a:r>
              <a:rPr lang="en-US" dirty="0"/>
              <a:t>Bullying Prevention and Intervention</a:t>
            </a:r>
          </a:p>
          <a:p>
            <a:r>
              <a:rPr lang="en-US" dirty="0"/>
              <a:t>Early Learning</a:t>
            </a:r>
          </a:p>
          <a:p>
            <a:r>
              <a:rPr lang="en-US" dirty="0"/>
              <a:t>Educational Stability</a:t>
            </a:r>
          </a:p>
          <a:p>
            <a:r>
              <a:rPr lang="en-US" dirty="0"/>
              <a:t>Mental and Behavioral Health and Wellness Supports</a:t>
            </a:r>
          </a:p>
        </p:txBody>
      </p:sp>
      <p:sp>
        <p:nvSpPr>
          <p:cNvPr id="3" name="Content Placeholder 2">
            <a:extLst>
              <a:ext uri="{FF2B5EF4-FFF2-40B4-BE49-F238E27FC236}">
                <a16:creationId xmlns:a16="http://schemas.microsoft.com/office/drawing/2014/main" id="{A00D46CB-18D0-446A-E8F9-4258AEE5AC8C}"/>
              </a:ext>
            </a:extLst>
          </p:cNvPr>
          <p:cNvSpPr>
            <a:spLocks noGrp="1"/>
          </p:cNvSpPr>
          <p:nvPr>
            <p:ph sz="half" idx="4294967295"/>
          </p:nvPr>
        </p:nvSpPr>
        <p:spPr>
          <a:xfrm>
            <a:off x="7010400" y="2119313"/>
            <a:ext cx="5181600" cy="4057650"/>
          </a:xfrm>
        </p:spPr>
        <p:txBody>
          <a:bodyPr/>
          <a:lstStyle/>
          <a:p>
            <a:r>
              <a:rPr lang="en-US"/>
              <a:t>Safe and Supportive Schools</a:t>
            </a:r>
          </a:p>
          <a:p>
            <a:r>
              <a:rPr lang="en-US"/>
              <a:t>Social and Emotional Learning</a:t>
            </a:r>
          </a:p>
          <a:p>
            <a:r>
              <a:rPr lang="en-US"/>
              <a:t>Student Attendance</a:t>
            </a:r>
          </a:p>
          <a:p>
            <a:r>
              <a:rPr lang="en-US"/>
              <a:t>Trauma-Sensitive Schools</a:t>
            </a:r>
          </a:p>
          <a:p>
            <a:endParaRPr lang="en-US"/>
          </a:p>
        </p:txBody>
      </p:sp>
      <p:sp>
        <p:nvSpPr>
          <p:cNvPr id="4" name="Title 3">
            <a:extLst>
              <a:ext uri="{FF2B5EF4-FFF2-40B4-BE49-F238E27FC236}">
                <a16:creationId xmlns:a16="http://schemas.microsoft.com/office/drawing/2014/main" id="{10DA02C4-0F64-8603-E26B-CE6ADD26F93E}"/>
              </a:ext>
            </a:extLst>
          </p:cNvPr>
          <p:cNvSpPr>
            <a:spLocks noGrp="1"/>
          </p:cNvSpPr>
          <p:nvPr>
            <p:ph type="title" idx="4294967295"/>
          </p:nvPr>
        </p:nvSpPr>
        <p:spPr>
          <a:xfrm>
            <a:off x="914400" y="775432"/>
            <a:ext cx="10515600" cy="1042988"/>
          </a:xfrm>
        </p:spPr>
        <p:txBody>
          <a:bodyPr/>
          <a:lstStyle/>
          <a:p>
            <a:r>
              <a:rPr lang="en-US"/>
              <a:t>Office of Student and Family Support</a:t>
            </a:r>
          </a:p>
        </p:txBody>
      </p:sp>
    </p:spTree>
    <p:extLst>
      <p:ext uri="{BB962C8B-B14F-4D97-AF65-F5344CB8AC3E}">
        <p14:creationId xmlns:p14="http://schemas.microsoft.com/office/powerpoint/2010/main" val="928847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1649</Words>
  <Application>Microsoft Macintosh PowerPoint</Application>
  <PresentationFormat>Widescreen</PresentationFormat>
  <Paragraphs>166</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-apple-system</vt:lpstr>
      <vt:lpstr>Arial</vt:lpstr>
      <vt:lpstr>Calibri</vt:lpstr>
      <vt:lpstr>Calibri Light</vt:lpstr>
      <vt:lpstr>Segoe UI Semibold</vt:lpstr>
      <vt:lpstr>Office Theme</vt:lpstr>
      <vt:lpstr>   Department of Elementary &amp; Secondary Education </vt:lpstr>
      <vt:lpstr>Agenda</vt:lpstr>
      <vt:lpstr>Educational Vision </vt:lpstr>
      <vt:lpstr>Educational Vision</vt:lpstr>
      <vt:lpstr>Strategic Objectives</vt:lpstr>
      <vt:lpstr>Catalog of Aligned Supports</vt:lpstr>
      <vt:lpstr>Core DESE Functions</vt:lpstr>
      <vt:lpstr>Office of Student and Family Support (SFS)</vt:lpstr>
      <vt:lpstr>Office of Student and Family Support</vt:lpstr>
      <vt:lpstr>New Comprehensive Health and Physical Education Framework (CHPE)</vt:lpstr>
      <vt:lpstr>Comprehensive Health and Physical Education (CHPE)</vt:lpstr>
      <vt:lpstr>Special Education</vt:lpstr>
      <vt:lpstr>The Six Principles of the Individuals with Disabilities Education Act (IDEA)</vt:lpstr>
      <vt:lpstr>New IEP Project Goals</vt:lpstr>
      <vt:lpstr>Areas of Focus for Improved IEP Form</vt:lpstr>
      <vt:lpstr>Q&amp;A</vt:lpstr>
      <vt:lpstr>Resources </vt:lpstr>
      <vt:lpstr>Statutes</vt:lpstr>
      <vt:lpstr>Regulations</vt:lpstr>
      <vt:lpstr>Connect with DESE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Elementary &amp; Secondary Education </dc:title>
  <dc:creator>Aynsley Chaneco</dc:creator>
  <cp:lastModifiedBy>Aynsley Chaneco</cp:lastModifiedBy>
  <cp:revision>1</cp:revision>
  <dcterms:created xsi:type="dcterms:W3CDTF">2024-10-07T21:00:48Z</dcterms:created>
  <dcterms:modified xsi:type="dcterms:W3CDTF">2024-10-07T21:01:25Z</dcterms:modified>
</cp:coreProperties>
</file>